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1"/>
  </p:sldMasterIdLst>
  <p:sldIdLst>
    <p:sldId id="256" r:id="rId2"/>
    <p:sldId id="257" r:id="rId3"/>
    <p:sldId id="258" r:id="rId4"/>
    <p:sldId id="259" r:id="rId5"/>
    <p:sldId id="264" r:id="rId6"/>
    <p:sldId id="260" r:id="rId7"/>
    <p:sldId id="261" r:id="rId8"/>
    <p:sldId id="262"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8" d="100"/>
          <a:sy n="68" d="100"/>
        </p:scale>
        <p:origin x="69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heme" Target="theme/theme1.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t-BR"/>
              <a:t>Clique para editar o título Mestre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2365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93984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exto e Título Vertical">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097516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59762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9/1/2023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3203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668729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097280" y="2582334"/>
            <a:ext cx="4937760" cy="33782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217920" y="2582334"/>
            <a:ext cx="4937760" cy="33782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251973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007196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9/1/2023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777194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pt-BR"/>
              <a:t>Clique para editar o título Mestre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1BEF0D-F0BB-DE4B-95CE-6DB70DBA9567}" type="datetimeFigureOut">
              <a:rPr lang="en-US" smtClean="0"/>
              <a:pPr/>
              <a:t>9/1/2023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03150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9/1/2023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240760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pt-BR"/>
              <a:t>Clique para editar o título Mestre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9/1/2023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‹nº›</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6281705"/>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a:t>Feyerabend, Thomas Kuhn &amp; Lakatos</a:t>
            </a:r>
          </a:p>
        </p:txBody>
      </p:sp>
      <p:sp>
        <p:nvSpPr>
          <p:cNvPr id="3" name="Subtítulo 2">
            <a:extLst>
              <a:ext uri="{FF2B5EF4-FFF2-40B4-BE49-F238E27FC236}">
                <a16:creationId xmlns:a16="http://schemas.microsoft.com/office/drawing/2014/main" id="{DF4CEACF-35CE-4F6D-9A34-18F1E55800E1}"/>
              </a:ext>
            </a:extLst>
          </p:cNvPr>
          <p:cNvSpPr>
            <a:spLocks noGrp="1"/>
          </p:cNvSpPr>
          <p:nvPr>
            <p:ph type="subTitle" idx="1"/>
          </p:nvPr>
        </p:nvSpPr>
        <p:spPr/>
        <p:txBody>
          <a:bodyPr/>
          <a:lstStyle/>
          <a:p>
            <a:r>
              <a:rPr lang="pt-BR" dirty="0"/>
              <a:t>7ª e 8ª aulas de metodologia da análise econômica - 2023</a:t>
            </a:r>
          </a:p>
        </p:txBody>
      </p:sp>
    </p:spTree>
    <p:extLst>
      <p:ext uri="{BB962C8B-B14F-4D97-AF65-F5344CB8AC3E}">
        <p14:creationId xmlns:p14="http://schemas.microsoft.com/office/powerpoint/2010/main" val="3983916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Contra a arrogância</a:t>
            </a:r>
          </a:p>
        </p:txBody>
      </p:sp>
      <p:sp>
        <p:nvSpPr>
          <p:cNvPr id="3" name="Espaço Reservado para Conteúdo 2"/>
          <p:cNvSpPr>
            <a:spLocks noGrp="1"/>
          </p:cNvSpPr>
          <p:nvPr>
            <p:ph idx="1"/>
          </p:nvPr>
        </p:nvSpPr>
        <p:spPr/>
        <p:txBody>
          <a:bodyPr>
            <a:normAutofit fontScale="92500" lnSpcReduction="10000"/>
          </a:bodyPr>
          <a:lstStyle/>
          <a:p>
            <a:pPr>
              <a:lnSpc>
                <a:spcPct val="150000"/>
              </a:lnSpc>
            </a:pPr>
            <a:r>
              <a:rPr lang="pt-BR" dirty="0"/>
              <a:t>Feyerabend leva essas ideias mais adiante, criticando a injustificada autoridade, em relação a outras tradições, que se confere à ciência na sociedade moderna. </a:t>
            </a:r>
            <a:r>
              <a:rPr lang="pt-BR" u="sng" dirty="0"/>
              <a:t>Uma sociedade livre precisaria ser protegida da arrogância e dogmatismo dos cientistas por meio da separação entre ciência e Estado</a:t>
            </a:r>
            <a:r>
              <a:rPr lang="pt-BR" dirty="0"/>
              <a:t>, análoga à separação entre este e religião.</a:t>
            </a:r>
          </a:p>
          <a:p>
            <a:pPr>
              <a:lnSpc>
                <a:spcPct val="150000"/>
              </a:lnSpc>
            </a:pPr>
            <a:r>
              <a:rPr lang="pt-BR" dirty="0"/>
              <a:t>Feyerabend aprofunda o estudo histórico de certos episódios na história da física, tais como o nascimento do </a:t>
            </a:r>
            <a:r>
              <a:rPr lang="pt-BR" dirty="0" err="1"/>
              <a:t>heliocentrismo</a:t>
            </a:r>
            <a:r>
              <a:rPr lang="pt-BR" dirty="0"/>
              <a:t> em Copérnico, ou a criação de novas explicações físicas e astronômicas por Galileu (a ideia da queda em aceleração constante, a tese do movimento de rotação da terra, a descoberta das luas de júpiter entre outras), para mostrar que a prática que prevalece em ciência é essencialmente a </a:t>
            </a:r>
            <a:r>
              <a:rPr lang="pt-BR" u="sng" dirty="0"/>
              <a:t>anarquia</a:t>
            </a:r>
            <a:r>
              <a:rPr lang="pt-BR" dirty="0"/>
              <a:t> e não o acatamento de um método. </a:t>
            </a:r>
          </a:p>
          <a:p>
            <a:endParaRPr lang="pt-BR" dirty="0"/>
          </a:p>
        </p:txBody>
      </p:sp>
    </p:spTree>
    <p:extLst>
      <p:ext uri="{BB962C8B-B14F-4D97-AF65-F5344CB8AC3E}">
        <p14:creationId xmlns:p14="http://schemas.microsoft.com/office/powerpoint/2010/main" val="3482374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 tese de Feyerabend é contundente e clara</a:t>
            </a:r>
          </a:p>
        </p:txBody>
      </p:sp>
      <p:sp>
        <p:nvSpPr>
          <p:cNvPr id="3" name="Espaço Reservado para Conteúdo 2"/>
          <p:cNvSpPr>
            <a:spLocks noGrp="1"/>
          </p:cNvSpPr>
          <p:nvPr>
            <p:ph idx="1"/>
          </p:nvPr>
        </p:nvSpPr>
        <p:spPr/>
        <p:txBody>
          <a:bodyPr/>
          <a:lstStyle/>
          <a:p>
            <a:pPr>
              <a:lnSpc>
                <a:spcPct val="150000"/>
              </a:lnSpc>
            </a:pPr>
            <a:r>
              <a:rPr lang="pt-BR" sz="2400" dirty="0"/>
              <a:t>Os avanços científicos ocorrem quando as regras metodológicas são postas de lado. A única regra metodológica válida é a de que se deve procurar quebrar as regras. </a:t>
            </a:r>
          </a:p>
          <a:p>
            <a:pPr>
              <a:lnSpc>
                <a:spcPct val="150000"/>
              </a:lnSpc>
            </a:pPr>
            <a:endParaRPr lang="pt-BR" dirty="0"/>
          </a:p>
          <a:p>
            <a:pPr algn="ctr"/>
            <a:r>
              <a:rPr lang="pt-BR" sz="3200" dirty="0">
                <a:solidFill>
                  <a:srgbClr val="FF0000"/>
                </a:solidFill>
              </a:rPr>
              <a:t>Vale tudo em ciência!</a:t>
            </a:r>
          </a:p>
          <a:p>
            <a:endParaRPr lang="pt-BR" dirty="0"/>
          </a:p>
        </p:txBody>
      </p:sp>
    </p:spTree>
    <p:extLst>
      <p:ext uri="{BB962C8B-B14F-4D97-AF65-F5344CB8AC3E}">
        <p14:creationId xmlns:p14="http://schemas.microsoft.com/office/powerpoint/2010/main" val="2793506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Contra o racionalismo crítico</a:t>
            </a:r>
          </a:p>
        </p:txBody>
      </p:sp>
      <p:sp>
        <p:nvSpPr>
          <p:cNvPr id="3" name="Espaço Reservado para Conteúdo 2"/>
          <p:cNvSpPr>
            <a:spLocks noGrp="1"/>
          </p:cNvSpPr>
          <p:nvPr>
            <p:ph idx="1"/>
          </p:nvPr>
        </p:nvSpPr>
        <p:spPr>
          <a:xfrm>
            <a:off x="1097280" y="1845733"/>
            <a:ext cx="10058400" cy="4498795"/>
          </a:xfrm>
        </p:spPr>
        <p:txBody>
          <a:bodyPr>
            <a:normAutofit fontScale="92500"/>
          </a:bodyPr>
          <a:lstStyle/>
          <a:p>
            <a:pPr>
              <a:lnSpc>
                <a:spcPct val="150000"/>
              </a:lnSpc>
            </a:pPr>
            <a:r>
              <a:rPr lang="pt-BR" dirty="0"/>
              <a:t>Na evolução de suas ideias, Feyerabend, que de início fora discípulo de Popper, concebe uma perspectiva de ciência que em muitos aspectos é diametralmente oposta à dos </a:t>
            </a:r>
            <a:r>
              <a:rPr lang="pt-BR" i="1" dirty="0"/>
              <a:t>racionalistas críticos</a:t>
            </a:r>
            <a:r>
              <a:rPr lang="pt-BR" dirty="0"/>
              <a:t>. Estes últimos, na ótica dele, tentam emoldurar a ciência nos limites restritos de um método lógico universalmente válido e a-histórico. </a:t>
            </a:r>
          </a:p>
          <a:p>
            <a:pPr>
              <a:lnSpc>
                <a:spcPct val="150000"/>
              </a:lnSpc>
            </a:pPr>
            <a:r>
              <a:rPr lang="pt-BR" dirty="0"/>
              <a:t>No entanto, assevera Feyerabend que na história da ciência não se observa sempre o mesmo padrão metodológico de racionalidade. Pelo contrário, se é possível identificar-se tal padrão em determinada época, verifica-se que ele é </a:t>
            </a:r>
            <a:r>
              <a:rPr lang="pt-BR" u="sng" dirty="0"/>
              <a:t>mutável</a:t>
            </a:r>
            <a:r>
              <a:rPr lang="pt-BR" dirty="0"/>
              <a:t> e somente se aplica no âmbito limitado de uma escola de pensamento circunscrita a um grupo de cientistas ou talvez aceita por um único entre eles. </a:t>
            </a:r>
          </a:p>
          <a:p>
            <a:pPr>
              <a:lnSpc>
                <a:spcPct val="150000"/>
              </a:lnSpc>
            </a:pPr>
            <a:r>
              <a:rPr lang="pt-BR" dirty="0"/>
              <a:t>Então, a racionalidade em ciência pode ser pensada, mas sempre nos limites de épocas e escolas. </a:t>
            </a:r>
          </a:p>
          <a:p>
            <a:endParaRPr lang="pt-BR" dirty="0"/>
          </a:p>
        </p:txBody>
      </p:sp>
    </p:spTree>
    <p:extLst>
      <p:ext uri="{BB962C8B-B14F-4D97-AF65-F5344CB8AC3E}">
        <p14:creationId xmlns:p14="http://schemas.microsoft.com/office/powerpoint/2010/main" val="4181998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Ciência como uma empresa</a:t>
            </a:r>
          </a:p>
        </p:txBody>
      </p:sp>
      <p:sp>
        <p:nvSpPr>
          <p:cNvPr id="3" name="Espaço Reservado para Conteúdo 2"/>
          <p:cNvSpPr>
            <a:spLocks noGrp="1"/>
          </p:cNvSpPr>
          <p:nvPr>
            <p:ph idx="1"/>
          </p:nvPr>
        </p:nvSpPr>
        <p:spPr/>
        <p:txBody>
          <a:bodyPr/>
          <a:lstStyle/>
          <a:p>
            <a:pPr>
              <a:lnSpc>
                <a:spcPct val="150000"/>
              </a:lnSpc>
            </a:pPr>
            <a:r>
              <a:rPr lang="pt-BR" dirty="0"/>
              <a:t>Em comum com o </a:t>
            </a:r>
            <a:r>
              <a:rPr lang="pt-BR" i="1" dirty="0"/>
              <a:t>racionalismo crítico</a:t>
            </a:r>
            <a:r>
              <a:rPr lang="pt-BR" dirty="0"/>
              <a:t>, ele também interpreta a ciência como um empreendimento no qual os cientistas devem procurar a crítica a teorias pré-estabelecidas e não aceitá-las passivamente.  </a:t>
            </a:r>
          </a:p>
          <a:p>
            <a:pPr>
              <a:lnSpc>
                <a:spcPct val="150000"/>
              </a:lnSpc>
            </a:pPr>
            <a:r>
              <a:rPr lang="pt-BR" dirty="0"/>
              <a:t>Também em Feyerabend, a ciência é pensada como uma empresa que se desenvolve de maneira ordenada e gradual à medida que os participantes submetem livremente crenças passadas ao escrutínio da crítica.</a:t>
            </a:r>
          </a:p>
        </p:txBody>
      </p:sp>
    </p:spTree>
    <p:extLst>
      <p:ext uri="{BB962C8B-B14F-4D97-AF65-F5344CB8AC3E}">
        <p14:creationId xmlns:p14="http://schemas.microsoft.com/office/powerpoint/2010/main" val="3025463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Não se separam contextos de descoberta e de justificação</a:t>
            </a:r>
          </a:p>
        </p:txBody>
      </p:sp>
      <p:sp>
        <p:nvSpPr>
          <p:cNvPr id="3" name="Espaço Reservado para Conteúdo 2"/>
          <p:cNvSpPr>
            <a:spLocks noGrp="1"/>
          </p:cNvSpPr>
          <p:nvPr>
            <p:ph idx="1"/>
          </p:nvPr>
        </p:nvSpPr>
        <p:spPr/>
        <p:txBody>
          <a:bodyPr>
            <a:normAutofit/>
          </a:bodyPr>
          <a:lstStyle/>
          <a:p>
            <a:pPr>
              <a:lnSpc>
                <a:spcPct val="150000"/>
              </a:lnSpc>
            </a:pPr>
            <a:r>
              <a:rPr lang="pt-BR" dirty="0"/>
              <a:t>Mais especificamente, ele endereça críticas pontuais às teses de Popper e do seguidor de Popper, </a:t>
            </a:r>
            <a:r>
              <a:rPr lang="pt-BR" dirty="0" err="1"/>
              <a:t>Lakatos</a:t>
            </a:r>
            <a:r>
              <a:rPr lang="pt-BR" dirty="0"/>
              <a:t>. </a:t>
            </a:r>
          </a:p>
          <a:p>
            <a:pPr>
              <a:lnSpc>
                <a:spcPct val="150000"/>
              </a:lnSpc>
            </a:pPr>
            <a:r>
              <a:rPr lang="pt-BR" dirty="0"/>
              <a:t>De Popper, ele </a:t>
            </a:r>
            <a:r>
              <a:rPr lang="pt-BR" u="sng" dirty="0"/>
              <a:t>contesta</a:t>
            </a:r>
            <a:r>
              <a:rPr lang="pt-BR" dirty="0"/>
              <a:t> a ideia de separar a atividade científica nos contextos de descoberta e justificação. </a:t>
            </a:r>
          </a:p>
          <a:p>
            <a:pPr>
              <a:lnSpc>
                <a:spcPct val="150000"/>
              </a:lnSpc>
            </a:pPr>
            <a:r>
              <a:rPr lang="pt-BR" dirty="0"/>
              <a:t>A referida separação, na perspectiva  de Feyerabend, não consegue interpretar episódios bem conhecidos da história da ciência. De fato, em cada época, </a:t>
            </a:r>
            <a:r>
              <a:rPr lang="pt-BR" u="sng" dirty="0"/>
              <a:t>a invenção ou descoberta de novas teorias liga-se inextricavelmente à aceitação delas pela comunidade científica</a:t>
            </a:r>
            <a:r>
              <a:rPr lang="pt-BR" dirty="0"/>
              <a:t>.</a:t>
            </a:r>
          </a:p>
          <a:p>
            <a:endParaRPr lang="pt-BR" dirty="0"/>
          </a:p>
        </p:txBody>
      </p:sp>
    </p:spTree>
    <p:extLst>
      <p:ext uri="{BB962C8B-B14F-4D97-AF65-F5344CB8AC3E}">
        <p14:creationId xmlns:p14="http://schemas.microsoft.com/office/powerpoint/2010/main" val="3286279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 Papel das hipóteses </a:t>
            </a:r>
            <a:r>
              <a:rPr lang="pt-BR" i="1" dirty="0"/>
              <a:t>ad hoc</a:t>
            </a:r>
          </a:p>
        </p:txBody>
      </p:sp>
      <p:sp>
        <p:nvSpPr>
          <p:cNvPr id="3" name="Espaço Reservado para Conteúdo 2"/>
          <p:cNvSpPr>
            <a:spLocks noGrp="1"/>
          </p:cNvSpPr>
          <p:nvPr>
            <p:ph idx="1"/>
          </p:nvPr>
        </p:nvSpPr>
        <p:spPr/>
        <p:txBody>
          <a:bodyPr>
            <a:normAutofit fontScale="92500"/>
          </a:bodyPr>
          <a:lstStyle/>
          <a:p>
            <a:pPr>
              <a:lnSpc>
                <a:spcPct val="150000"/>
              </a:lnSpc>
            </a:pPr>
            <a:r>
              <a:rPr lang="pt-BR" dirty="0"/>
              <a:t>Outra oposição reside no papel que cada qual confere às hipóteses </a:t>
            </a:r>
            <a:r>
              <a:rPr lang="pt-BR" i="1" dirty="0"/>
              <a:t>ad hoc</a:t>
            </a:r>
            <a:r>
              <a:rPr lang="pt-BR" dirty="0"/>
              <a:t>. </a:t>
            </a:r>
          </a:p>
          <a:p>
            <a:pPr>
              <a:lnSpc>
                <a:spcPct val="150000"/>
              </a:lnSpc>
            </a:pPr>
            <a:r>
              <a:rPr lang="pt-BR" dirty="0"/>
              <a:t>Popper é muito cuidadoso quanto ao uso pelo cientista de tais hipóteses como meio de salvar a teoria de fatos potencialmente refutadores. Embora elas sejam por ele permitidas, Popper demarca metodologicamente os ajustamentos científicos de outros considerados pseudocientíficos. Deve-se especificar, assevera ele, </a:t>
            </a:r>
            <a:r>
              <a:rPr lang="pt-BR" u="sng" dirty="0"/>
              <a:t>condições bem definidas nas quais as hipóteses </a:t>
            </a:r>
            <a:r>
              <a:rPr lang="pt-BR" i="1" u="sng" dirty="0"/>
              <a:t>ad hoc</a:t>
            </a:r>
            <a:r>
              <a:rPr lang="pt-BR" u="sng" dirty="0"/>
              <a:t> seriam permitidas</a:t>
            </a:r>
            <a:r>
              <a:rPr lang="pt-BR" dirty="0"/>
              <a:t>.  </a:t>
            </a:r>
          </a:p>
          <a:p>
            <a:pPr>
              <a:lnSpc>
                <a:spcPct val="150000"/>
              </a:lnSpc>
            </a:pPr>
            <a:r>
              <a:rPr lang="pt-BR" dirty="0"/>
              <a:t>Feyerabend, por sua vez, não só é mais generoso com o uso delas, como acredita que elas têm desempenhado, ao longo da história, </a:t>
            </a:r>
            <a:r>
              <a:rPr lang="pt-BR" u="sng" dirty="0"/>
              <a:t>papel bastante positivo no desenvolvimento da ciência</a:t>
            </a:r>
            <a:r>
              <a:rPr lang="pt-BR" dirty="0"/>
              <a:t> na medida em que acarretam a </a:t>
            </a:r>
            <a:r>
              <a:rPr lang="pt-BR" u="sng" dirty="0"/>
              <a:t>proliferação de teorias</a:t>
            </a:r>
            <a:r>
              <a:rPr lang="pt-BR" dirty="0"/>
              <a:t>.</a:t>
            </a:r>
          </a:p>
          <a:p>
            <a:endParaRPr lang="pt-BR" dirty="0"/>
          </a:p>
        </p:txBody>
      </p:sp>
    </p:spTree>
    <p:extLst>
      <p:ext uri="{BB962C8B-B14F-4D97-AF65-F5344CB8AC3E}">
        <p14:creationId xmlns:p14="http://schemas.microsoft.com/office/powerpoint/2010/main" val="3473158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Pela proliferação de teorias</a:t>
            </a:r>
          </a:p>
        </p:txBody>
      </p:sp>
      <p:sp>
        <p:nvSpPr>
          <p:cNvPr id="3" name="Espaço Reservado para Conteúdo 2"/>
          <p:cNvSpPr>
            <a:spLocks noGrp="1"/>
          </p:cNvSpPr>
          <p:nvPr>
            <p:ph idx="1"/>
          </p:nvPr>
        </p:nvSpPr>
        <p:spPr>
          <a:xfrm>
            <a:off x="1097280" y="1845733"/>
            <a:ext cx="10058400" cy="4315915"/>
          </a:xfrm>
        </p:spPr>
        <p:txBody>
          <a:bodyPr>
            <a:normAutofit fontScale="92500" lnSpcReduction="10000"/>
          </a:bodyPr>
          <a:lstStyle/>
          <a:p>
            <a:pPr>
              <a:lnSpc>
                <a:spcPct val="110000"/>
              </a:lnSpc>
            </a:pPr>
            <a:r>
              <a:rPr lang="pt-BR" dirty="0"/>
              <a:t>Para Feyerabend, a proliferação de teorias é uma das condições mais importantes para o progresso da ciência; e a explicação disso se liga à </a:t>
            </a:r>
            <a:r>
              <a:rPr lang="pt-BR" u="sng" dirty="0"/>
              <a:t>crítica que ele faz </a:t>
            </a:r>
            <a:r>
              <a:rPr lang="pt-BR" i="1" u="sng" dirty="0"/>
              <a:t>à condição de coerência</a:t>
            </a:r>
            <a:r>
              <a:rPr lang="pt-BR" dirty="0"/>
              <a:t>, defendida por </a:t>
            </a:r>
            <a:r>
              <a:rPr lang="pt-BR" u="sng" dirty="0" err="1"/>
              <a:t>Lakatos</a:t>
            </a:r>
            <a:r>
              <a:rPr lang="pt-BR" dirty="0"/>
              <a:t>. </a:t>
            </a:r>
          </a:p>
          <a:p>
            <a:pPr>
              <a:lnSpc>
                <a:spcPct val="110000"/>
              </a:lnSpc>
            </a:pPr>
            <a:r>
              <a:rPr lang="pt-BR" dirty="0"/>
              <a:t>Tal condição defende que as teorias novas devem manter coerência com as teorias estabelecidas no mesmo domínio da ciência. Isto implica que elas devem explicar os mesmos fatos já explicados anteriormente por outras teorias; além de oferecer explicações a fatos que desafiavam as teorias anteriores. </a:t>
            </a:r>
          </a:p>
          <a:p>
            <a:pPr>
              <a:lnSpc>
                <a:spcPct val="110000"/>
              </a:lnSpc>
            </a:pPr>
            <a:r>
              <a:rPr lang="pt-BR" dirty="0"/>
              <a:t>Feyerabend percebe que esta condição parece valorizar sobremaneira as teorias mais antigas. Se duas teorias que se sucedem historicamente dão conta do mesmo campo empírico, a referida condição atribui um valor maior à teoria mais antiga simplesmente por sua anterioridade. </a:t>
            </a:r>
          </a:p>
          <a:p>
            <a:pPr>
              <a:lnSpc>
                <a:spcPct val="110000"/>
              </a:lnSpc>
            </a:pPr>
            <a:r>
              <a:rPr lang="pt-BR" dirty="0"/>
              <a:t>A preferência pela teoria antiga pareceu um tanto quanto conservadora, e potencialmente uma condição inibidora do progresso da ciência.</a:t>
            </a:r>
          </a:p>
          <a:p>
            <a:endParaRPr lang="pt-BR" dirty="0"/>
          </a:p>
        </p:txBody>
      </p:sp>
    </p:spTree>
    <p:extLst>
      <p:ext uri="{BB962C8B-B14F-4D97-AF65-F5344CB8AC3E}">
        <p14:creationId xmlns:p14="http://schemas.microsoft.com/office/powerpoint/2010/main" val="2319955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i="1" dirty="0"/>
              <a:t>Princípio da tenacidade</a:t>
            </a:r>
            <a:endParaRPr lang="pt-BR" dirty="0"/>
          </a:p>
        </p:txBody>
      </p:sp>
      <p:sp>
        <p:nvSpPr>
          <p:cNvPr id="3" name="Espaço Reservado para Conteúdo 2"/>
          <p:cNvSpPr>
            <a:spLocks noGrp="1"/>
          </p:cNvSpPr>
          <p:nvPr>
            <p:ph idx="1"/>
          </p:nvPr>
        </p:nvSpPr>
        <p:spPr>
          <a:xfrm>
            <a:off x="1218783" y="2036299"/>
            <a:ext cx="9528933" cy="4055533"/>
          </a:xfrm>
        </p:spPr>
        <p:txBody>
          <a:bodyPr>
            <a:normAutofit fontScale="92500"/>
          </a:bodyPr>
          <a:lstStyle/>
          <a:p>
            <a:pPr>
              <a:lnSpc>
                <a:spcPct val="110000"/>
              </a:lnSpc>
            </a:pPr>
            <a:r>
              <a:rPr lang="pt-BR" dirty="0"/>
              <a:t>No lugar da condição de coerência, Feyerabend propõe o </a:t>
            </a:r>
            <a:r>
              <a:rPr lang="pt-BR" i="1" dirty="0"/>
              <a:t>princípio da tenacidade</a:t>
            </a:r>
            <a:r>
              <a:rPr lang="pt-BR" dirty="0"/>
              <a:t>, no qual se defende que </a:t>
            </a:r>
            <a:r>
              <a:rPr lang="pt-BR" u="sng" dirty="0"/>
              <a:t>as ideias sejam lançadas mesmo contra a evidência de teorias bem estabelecidas</a:t>
            </a:r>
            <a:r>
              <a:rPr lang="pt-BR" dirty="0"/>
              <a:t>.</a:t>
            </a:r>
          </a:p>
          <a:p>
            <a:pPr>
              <a:lnSpc>
                <a:spcPct val="110000"/>
              </a:lnSpc>
            </a:pPr>
            <a:r>
              <a:rPr lang="pt-BR" dirty="0"/>
              <a:t>A história fornece exemplos, dentre os quais há o caso famoso da controvérsia de Galileu com os padres escolásticos da época, em que a ciência só pôde avançar porque agiu </a:t>
            </a:r>
            <a:r>
              <a:rPr lang="pt-BR" i="1" dirty="0" err="1"/>
              <a:t>contraindutivamente</a:t>
            </a:r>
            <a:r>
              <a:rPr lang="pt-BR" dirty="0"/>
              <a:t>, ou seja, contra fatos bem estabelecidos.</a:t>
            </a:r>
          </a:p>
          <a:p>
            <a:pPr>
              <a:lnSpc>
                <a:spcPct val="110000"/>
              </a:lnSpc>
            </a:pPr>
            <a:r>
              <a:rPr lang="pt-BR" u="sng" dirty="0"/>
              <a:t>O princípio da tenacidade leva à proliferação de teorias e esta ao progresso da ciência</a:t>
            </a:r>
            <a:r>
              <a:rPr lang="pt-BR" dirty="0"/>
              <a:t>. A ciência avança, pois, com a proliferação amplia-se o conjunto de significados com que ela pode contar na percepção de fatos empíricos. </a:t>
            </a:r>
          </a:p>
          <a:p>
            <a:pPr>
              <a:lnSpc>
                <a:spcPct val="110000"/>
              </a:lnSpc>
            </a:pPr>
            <a:r>
              <a:rPr lang="pt-BR" dirty="0"/>
              <a:t>Se a percepção de fatos e a interpretação do significado dos conceitos científicos são condicionadas pela teoria, quanto mais teorias, maior o leque de percepção e de significados. </a:t>
            </a:r>
          </a:p>
          <a:p>
            <a:endParaRPr lang="pt-BR" dirty="0"/>
          </a:p>
        </p:txBody>
      </p:sp>
    </p:spTree>
    <p:extLst>
      <p:ext uri="{BB962C8B-B14F-4D97-AF65-F5344CB8AC3E}">
        <p14:creationId xmlns:p14="http://schemas.microsoft.com/office/powerpoint/2010/main" val="739526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 relatividade do significado</a:t>
            </a:r>
          </a:p>
        </p:txBody>
      </p:sp>
      <p:sp>
        <p:nvSpPr>
          <p:cNvPr id="3" name="Espaço Reservado para Conteúdo 2"/>
          <p:cNvSpPr>
            <a:spLocks noGrp="1"/>
          </p:cNvSpPr>
          <p:nvPr>
            <p:ph idx="1"/>
          </p:nvPr>
        </p:nvSpPr>
        <p:spPr>
          <a:xfrm>
            <a:off x="1097280" y="1867487"/>
            <a:ext cx="10227212" cy="4326467"/>
          </a:xfrm>
        </p:spPr>
        <p:txBody>
          <a:bodyPr>
            <a:normAutofit lnSpcReduction="10000"/>
          </a:bodyPr>
          <a:lstStyle/>
          <a:p>
            <a:pPr>
              <a:lnSpc>
                <a:spcPct val="150000"/>
              </a:lnSpc>
            </a:pPr>
            <a:r>
              <a:rPr lang="pt-BR" dirty="0"/>
              <a:t>No entanto, a relatividade do significado foi levada longe demais por esse autor. </a:t>
            </a:r>
          </a:p>
          <a:p>
            <a:pPr>
              <a:lnSpc>
                <a:spcPct val="150000"/>
              </a:lnSpc>
            </a:pPr>
            <a:r>
              <a:rPr lang="pt-BR" dirty="0"/>
              <a:t>Que o significado que se possa atribuir aos termos teóricos e aos fatos observacionais dependa da teoria, isto já era aceito pelos positivistas desde quando eles perceberam a ingenuidade da tese </a:t>
            </a:r>
            <a:r>
              <a:rPr lang="pt-BR" dirty="0" err="1"/>
              <a:t>baconiana</a:t>
            </a:r>
            <a:r>
              <a:rPr lang="pt-BR" dirty="0"/>
              <a:t> da mente inerte e passiva como </a:t>
            </a:r>
            <a:r>
              <a:rPr lang="pt-BR" i="1" dirty="0"/>
              <a:t>tabula rasa</a:t>
            </a:r>
            <a:r>
              <a:rPr lang="pt-BR" dirty="0"/>
              <a:t> para a impressão do conhecimento pela natureza. </a:t>
            </a:r>
          </a:p>
          <a:p>
            <a:pPr>
              <a:lnSpc>
                <a:spcPct val="150000"/>
              </a:lnSpc>
            </a:pPr>
            <a:r>
              <a:rPr lang="pt-BR" dirty="0"/>
              <a:t>Levar a tese do relativismo às suas últimas consequências, como forma de defender a proliferação das teorias as mais descabidas, leva a um </a:t>
            </a:r>
            <a:r>
              <a:rPr lang="pt-BR" u="sng" dirty="0"/>
              <a:t>niilismo perigoso</a:t>
            </a:r>
            <a:r>
              <a:rPr lang="pt-BR" dirty="0"/>
              <a:t>. Ademais, se os termos teóricos e a interpretação dos fatos não possuíssem alguma autonomia em relação às teorias, seria praticamente impossível </a:t>
            </a:r>
            <a:r>
              <a:rPr lang="pt-BR" u="sng" dirty="0"/>
              <a:t>comparar teoria rivais</a:t>
            </a:r>
            <a:r>
              <a:rPr lang="pt-BR" dirty="0"/>
              <a:t>. </a:t>
            </a:r>
          </a:p>
          <a:p>
            <a:endParaRPr lang="pt-BR" dirty="0"/>
          </a:p>
        </p:txBody>
      </p:sp>
    </p:spTree>
    <p:extLst>
      <p:ext uri="{BB962C8B-B14F-4D97-AF65-F5344CB8AC3E}">
        <p14:creationId xmlns:p14="http://schemas.microsoft.com/office/powerpoint/2010/main" val="3184487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Perigosa circularidade!</a:t>
            </a:r>
          </a:p>
        </p:txBody>
      </p:sp>
      <p:sp>
        <p:nvSpPr>
          <p:cNvPr id="3" name="Espaço Reservado para Conteúdo 2"/>
          <p:cNvSpPr>
            <a:spLocks noGrp="1"/>
          </p:cNvSpPr>
          <p:nvPr>
            <p:ph idx="1"/>
          </p:nvPr>
        </p:nvSpPr>
        <p:spPr/>
        <p:txBody>
          <a:bodyPr/>
          <a:lstStyle/>
          <a:p>
            <a:pPr>
              <a:lnSpc>
                <a:spcPct val="150000"/>
              </a:lnSpc>
            </a:pPr>
            <a:r>
              <a:rPr lang="pt-BR" dirty="0"/>
              <a:t>Se a tese de Feyerabend está certa, se a teoria </a:t>
            </a:r>
            <a:r>
              <a:rPr lang="pt-BR" dirty="0">
                <a:solidFill>
                  <a:schemeClr val="accent2"/>
                </a:solidFill>
              </a:rPr>
              <a:t>T1</a:t>
            </a:r>
            <a:r>
              <a:rPr lang="pt-BR" dirty="0"/>
              <a:t> afirma a conclusão p, e a teoria </a:t>
            </a:r>
            <a:r>
              <a:rPr lang="pt-BR" dirty="0">
                <a:solidFill>
                  <a:schemeClr val="accent2"/>
                </a:solidFill>
              </a:rPr>
              <a:t>T2</a:t>
            </a:r>
            <a:r>
              <a:rPr lang="pt-BR" dirty="0"/>
              <a:t> afirma não-p, não se pode dizer que não-p é a negação de p, tendo-se em conta que em cada uma p</a:t>
            </a:r>
            <a:r>
              <a:rPr lang="pt-BR" i="1" dirty="0"/>
              <a:t> </a:t>
            </a:r>
            <a:r>
              <a:rPr lang="pt-BR" dirty="0"/>
              <a:t>adquire significado especial. </a:t>
            </a:r>
          </a:p>
          <a:p>
            <a:pPr>
              <a:lnSpc>
                <a:spcPct val="150000"/>
              </a:lnSpc>
            </a:pPr>
            <a:r>
              <a:rPr lang="pt-BR" dirty="0"/>
              <a:t>Nem mesmo algum tipo de acordo seria possível: se ambas as teorias estabelecem a conclusão p, cada qual está dizendo uma coisa diferente da outra. </a:t>
            </a:r>
          </a:p>
          <a:p>
            <a:pPr>
              <a:lnSpc>
                <a:spcPct val="150000"/>
              </a:lnSpc>
            </a:pPr>
            <a:r>
              <a:rPr lang="pt-BR" dirty="0"/>
              <a:t>Até mesmo o teste empírico resulta em circularidade, pois, a interpretação do resultado do experimento fica dependendo da teoria aceita.</a:t>
            </a:r>
          </a:p>
          <a:p>
            <a:endParaRPr lang="pt-BR" dirty="0"/>
          </a:p>
        </p:txBody>
      </p:sp>
    </p:spTree>
    <p:extLst>
      <p:ext uri="{BB962C8B-B14F-4D97-AF65-F5344CB8AC3E}">
        <p14:creationId xmlns:p14="http://schemas.microsoft.com/office/powerpoint/2010/main" val="2380578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Inspiração na história da ciência</a:t>
            </a:r>
          </a:p>
        </p:txBody>
      </p:sp>
      <p:sp>
        <p:nvSpPr>
          <p:cNvPr id="3" name="Espaço Reservado para Conteúdo 2"/>
          <p:cNvSpPr>
            <a:spLocks noGrp="1"/>
          </p:cNvSpPr>
          <p:nvPr>
            <p:ph idx="1"/>
          </p:nvPr>
        </p:nvSpPr>
        <p:spPr/>
        <p:txBody>
          <a:bodyPr/>
          <a:lstStyle/>
          <a:p>
            <a:pPr>
              <a:lnSpc>
                <a:spcPct val="150000"/>
              </a:lnSpc>
            </a:pPr>
            <a:r>
              <a:rPr lang="pt-BR" dirty="0"/>
              <a:t>Desde a década de 1960, ganha proeminência na filosofia da ciência uma abordagem alternativa. </a:t>
            </a:r>
          </a:p>
          <a:p>
            <a:pPr>
              <a:lnSpc>
                <a:spcPct val="150000"/>
              </a:lnSpc>
            </a:pPr>
            <a:r>
              <a:rPr lang="pt-BR" dirty="0"/>
              <a:t>Motivada pelas frustradas tentativas de fornecer regras metodológicas que justifiquem o conhecimento científico, essa abordagem buscou </a:t>
            </a:r>
            <a:r>
              <a:rPr lang="pt-BR" u="sng" dirty="0"/>
              <a:t>caracterizar a ciência por meio da sua prática</a:t>
            </a:r>
            <a:r>
              <a:rPr lang="pt-BR" dirty="0"/>
              <a:t>, buscando inspiração na história da ciência. O resultado foi uma filosofia menos preocupada com aspectos normativos, com prescrições de como deve ser a boa ciência, e mais preocupada com a identificação positiva dos procedimentos que os cientistas </a:t>
            </a:r>
            <a:r>
              <a:rPr lang="pt-BR" u="sng" dirty="0"/>
              <a:t>de fato </a:t>
            </a:r>
            <a:r>
              <a:rPr lang="pt-BR" dirty="0"/>
              <a:t>empregam.</a:t>
            </a:r>
          </a:p>
          <a:p>
            <a:endParaRPr lang="pt-BR" dirty="0"/>
          </a:p>
        </p:txBody>
      </p:sp>
    </p:spTree>
    <p:extLst>
      <p:ext uri="{BB962C8B-B14F-4D97-AF65-F5344CB8AC3E}">
        <p14:creationId xmlns:p14="http://schemas.microsoft.com/office/powerpoint/2010/main" val="21142118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Méritos de </a:t>
            </a:r>
            <a:r>
              <a:rPr lang="pt-BR" i="1" dirty="0">
                <a:solidFill>
                  <a:schemeClr val="accent2"/>
                </a:solidFill>
              </a:rPr>
              <a:t>Contra o método</a:t>
            </a:r>
            <a:r>
              <a:rPr lang="pt-BR" dirty="0">
                <a:solidFill>
                  <a:schemeClr val="accent2"/>
                </a:solidFill>
              </a:rPr>
              <a:t> </a:t>
            </a:r>
          </a:p>
        </p:txBody>
      </p:sp>
      <p:sp>
        <p:nvSpPr>
          <p:cNvPr id="3" name="Espaço Reservado para Conteúdo 2"/>
          <p:cNvSpPr>
            <a:spLocks noGrp="1"/>
          </p:cNvSpPr>
          <p:nvPr>
            <p:ph idx="1"/>
          </p:nvPr>
        </p:nvSpPr>
        <p:spPr>
          <a:xfrm>
            <a:off x="1097280" y="1906172"/>
            <a:ext cx="10058400" cy="4207152"/>
          </a:xfrm>
        </p:spPr>
        <p:txBody>
          <a:bodyPr>
            <a:normAutofit lnSpcReduction="10000"/>
          </a:bodyPr>
          <a:lstStyle/>
          <a:p>
            <a:pPr>
              <a:lnSpc>
                <a:spcPct val="150000"/>
              </a:lnSpc>
            </a:pPr>
            <a:r>
              <a:rPr lang="pt-BR" dirty="0"/>
              <a:t>O livro </a:t>
            </a:r>
            <a:r>
              <a:rPr lang="pt-BR" i="1" dirty="0"/>
              <a:t>Contra o método</a:t>
            </a:r>
            <a:r>
              <a:rPr lang="pt-BR" dirty="0"/>
              <a:t> merece ser cuidadosamente lido e as ideias de Feyerabend, além de pretenderem criticar a metodologia </a:t>
            </a:r>
            <a:r>
              <a:rPr lang="pt-BR" dirty="0" err="1"/>
              <a:t>popperiana</a:t>
            </a:r>
            <a:r>
              <a:rPr lang="pt-BR" dirty="0"/>
              <a:t>, iluminam a compreensão da ciência, elucidando certas passagens históricas dela. </a:t>
            </a:r>
          </a:p>
          <a:p>
            <a:pPr>
              <a:lnSpc>
                <a:spcPct val="150000"/>
              </a:lnSpc>
            </a:pPr>
            <a:r>
              <a:rPr lang="pt-BR" dirty="0"/>
              <a:t>Mas o </a:t>
            </a:r>
            <a:r>
              <a:rPr lang="pt-BR" u="sng" dirty="0"/>
              <a:t>anarquismo metodológico</a:t>
            </a:r>
            <a:r>
              <a:rPr lang="pt-BR" dirty="0"/>
              <a:t>, por si só, não explica o desenvolvimento gradual e contínuo da ciência, aceito pelo próprio mentor dessas ideias. </a:t>
            </a:r>
          </a:p>
          <a:p>
            <a:pPr>
              <a:lnSpc>
                <a:spcPct val="150000"/>
              </a:lnSpc>
            </a:pPr>
            <a:r>
              <a:rPr lang="pt-BR" dirty="0"/>
              <a:t>Feyerabend priorizou o uso da história na interpretação da ciência, mas não criou uma teoria da comunidade científica ou outra que desse maior ordenamento ao material histórico. </a:t>
            </a:r>
          </a:p>
          <a:p>
            <a:pPr>
              <a:lnSpc>
                <a:spcPct val="150000"/>
              </a:lnSpc>
            </a:pPr>
            <a:r>
              <a:rPr lang="pt-BR" dirty="0"/>
              <a:t>Acreditamos que, neste sentido, outro autor, Thomas Kuhn, tenha sido mais frutífero.</a:t>
            </a:r>
          </a:p>
          <a:p>
            <a:endParaRPr lang="pt-BR" dirty="0"/>
          </a:p>
        </p:txBody>
      </p:sp>
    </p:spTree>
    <p:extLst>
      <p:ext uri="{BB962C8B-B14F-4D97-AF65-F5344CB8AC3E}">
        <p14:creationId xmlns:p14="http://schemas.microsoft.com/office/powerpoint/2010/main" val="37519908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Thomas Samuel Kuhn</a:t>
            </a:r>
          </a:p>
        </p:txBody>
      </p:sp>
      <p:sp>
        <p:nvSpPr>
          <p:cNvPr id="3" name="Espaço Reservado para Conteúdo 2"/>
          <p:cNvSpPr>
            <a:spLocks noGrp="1"/>
          </p:cNvSpPr>
          <p:nvPr>
            <p:ph idx="1"/>
          </p:nvPr>
        </p:nvSpPr>
        <p:spPr>
          <a:xfrm>
            <a:off x="1097280" y="1845733"/>
            <a:ext cx="8402320" cy="4725663"/>
          </a:xfrm>
        </p:spPr>
        <p:txBody>
          <a:bodyPr>
            <a:normAutofit fontScale="77500" lnSpcReduction="20000"/>
          </a:bodyPr>
          <a:lstStyle/>
          <a:p>
            <a:pPr>
              <a:lnSpc>
                <a:spcPct val="130000"/>
              </a:lnSpc>
            </a:pPr>
            <a:r>
              <a:rPr lang="pt-BR" dirty="0"/>
              <a:t>Thomas Kuhn nasceu e viveu nos Estados Unidos. </a:t>
            </a:r>
            <a:r>
              <a:rPr lang="pt-BR" u="sng" dirty="0"/>
              <a:t>Formou-se em física</a:t>
            </a:r>
            <a:r>
              <a:rPr lang="pt-BR" dirty="0"/>
              <a:t>, em 1943, pela Universidade de Harvard. Depois cursou, na mesma escola, o mestrado e o doutorado em física, num período de três anos em que se familiarizou com os casos mais famosos da história da ciência. Já com o título de doutor, Kuhn foi aceito como professor em Harvard. Em 1956, Kuhn mudou-se para Berkeley e tornou-se professor efetivo desta instituição em 1961. Em 1964, conquistou a posição de professor emérito em filosofia e história das ciências na Universidade de Princeton. </a:t>
            </a:r>
          </a:p>
          <a:p>
            <a:pPr>
              <a:lnSpc>
                <a:spcPct val="130000"/>
              </a:lnSpc>
            </a:pPr>
            <a:r>
              <a:rPr lang="pt-BR" dirty="0"/>
              <a:t>Em 1971, Kuhn passou a lecionar no MIT, onde permaneceu até o fim de sua carreira acadêmica. Ao lado de Popper, Kuhn é o autor de filosofia e história da ciência mais lido nas quatro últimas décadas. Suas ideias estão popularmente associadas à tese central de que </a:t>
            </a:r>
            <a:r>
              <a:rPr lang="pt-BR" u="sng" dirty="0"/>
              <a:t>as ciências progridem de modo revolucionário, com revoluções entremeadas de períodos de desenvolvimento gradual</a:t>
            </a:r>
            <a:r>
              <a:rPr lang="pt-BR" dirty="0"/>
              <a:t>. Mas a principal mensagem de Kuhn é a de que o trabalho do cientista é condicionado por </a:t>
            </a:r>
            <a:r>
              <a:rPr lang="pt-BR" i="1" dirty="0"/>
              <a:t>paradigmas</a:t>
            </a:r>
            <a:r>
              <a:rPr lang="pt-BR" dirty="0"/>
              <a:t>. </a:t>
            </a:r>
          </a:p>
          <a:p>
            <a:pPr>
              <a:lnSpc>
                <a:spcPct val="130000"/>
              </a:lnSpc>
            </a:pPr>
            <a:r>
              <a:rPr lang="pt-BR" dirty="0"/>
              <a:t>As revoluções representam momento de descrédito do paradigma vigente e de transição a novas propostas de se fazer ciência. Além do seu livro mais famoso, </a:t>
            </a:r>
            <a:r>
              <a:rPr lang="pt-BR" i="1" dirty="0">
                <a:solidFill>
                  <a:schemeClr val="tx1"/>
                </a:solidFill>
              </a:rPr>
              <a:t>A estrutura das revoluções científicas</a:t>
            </a:r>
            <a:r>
              <a:rPr lang="pt-BR" dirty="0"/>
              <a:t>, escreveu </a:t>
            </a:r>
            <a:r>
              <a:rPr lang="pt-BR" i="1" dirty="0">
                <a:solidFill>
                  <a:schemeClr val="tx1"/>
                </a:solidFill>
              </a:rPr>
              <a:t>A função do dogma na investigação científica</a:t>
            </a:r>
            <a:r>
              <a:rPr lang="pt-BR" dirty="0"/>
              <a:t>, </a:t>
            </a:r>
            <a:r>
              <a:rPr lang="pt-BR" i="1" dirty="0">
                <a:solidFill>
                  <a:schemeClr val="tx1"/>
                </a:solidFill>
              </a:rPr>
              <a:t>A tensão essencial</a:t>
            </a:r>
            <a:r>
              <a:rPr lang="pt-BR" dirty="0"/>
              <a:t>, </a:t>
            </a:r>
            <a:r>
              <a:rPr lang="pt-BR" i="1" dirty="0">
                <a:solidFill>
                  <a:schemeClr val="tx1"/>
                </a:solidFill>
              </a:rPr>
              <a:t>A revolução copernicana</a:t>
            </a:r>
            <a:r>
              <a:rPr lang="pt-BR" dirty="0"/>
              <a:t> e </a:t>
            </a:r>
            <a:r>
              <a:rPr lang="pt-BR" i="1" dirty="0">
                <a:solidFill>
                  <a:schemeClr val="tx1"/>
                </a:solidFill>
              </a:rPr>
              <a:t>O caminho desde a estrutura</a:t>
            </a:r>
            <a:r>
              <a:rPr lang="pt-BR" dirty="0"/>
              <a:t>, entre outras obras.</a:t>
            </a:r>
          </a:p>
          <a:p>
            <a:pPr>
              <a:lnSpc>
                <a:spcPct val="120000"/>
              </a:lnSpc>
            </a:pPr>
            <a:endParaRPr lang="pt-BR" dirty="0"/>
          </a:p>
        </p:txBody>
      </p:sp>
      <p:pic>
        <p:nvPicPr>
          <p:cNvPr id="4" name="Picture 10" descr="KUH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99600" y="0"/>
            <a:ext cx="2692400" cy="2904067"/>
          </a:xfrm>
          <a:prstGeom prst="rect">
            <a:avLst/>
          </a:prstGeom>
          <a:noFill/>
          <a:ln>
            <a:noFill/>
          </a:ln>
        </p:spPr>
      </p:pic>
    </p:spTree>
    <p:extLst>
      <p:ext uri="{BB962C8B-B14F-4D97-AF65-F5344CB8AC3E}">
        <p14:creationId xmlns:p14="http://schemas.microsoft.com/office/powerpoint/2010/main" val="1166445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i="1" dirty="0"/>
              <a:t>A Estrutura das Revoluções Científicas</a:t>
            </a:r>
            <a:endParaRPr lang="pt-BR" dirty="0"/>
          </a:p>
        </p:txBody>
      </p:sp>
      <p:sp>
        <p:nvSpPr>
          <p:cNvPr id="3" name="Espaço Reservado para Conteúdo 2"/>
          <p:cNvSpPr>
            <a:spLocks noGrp="1"/>
          </p:cNvSpPr>
          <p:nvPr>
            <p:ph idx="1"/>
          </p:nvPr>
        </p:nvSpPr>
        <p:spPr/>
        <p:txBody>
          <a:bodyPr/>
          <a:lstStyle/>
          <a:p>
            <a:pPr>
              <a:lnSpc>
                <a:spcPct val="150000"/>
              </a:lnSpc>
            </a:pPr>
            <a:r>
              <a:rPr lang="pt-BR" dirty="0"/>
              <a:t>Thomas Kuhn (1922-1996), com base em suas reflexões sobre a história da ciência, propôs uma teoria sobre o desenvolvimento da ciência. </a:t>
            </a:r>
          </a:p>
          <a:p>
            <a:pPr>
              <a:lnSpc>
                <a:spcPct val="150000"/>
              </a:lnSpc>
            </a:pPr>
            <a:r>
              <a:rPr lang="pt-BR" dirty="0"/>
              <a:t>Essa teoria é exposta em </a:t>
            </a:r>
            <a:r>
              <a:rPr lang="pt-BR" i="1" dirty="0"/>
              <a:t>A Estrutura das Revoluções Científicas</a:t>
            </a:r>
            <a:r>
              <a:rPr lang="pt-BR" dirty="0"/>
              <a:t>, que, assim como a </a:t>
            </a:r>
            <a:r>
              <a:rPr lang="pt-BR" i="1" dirty="0"/>
              <a:t>Lógica da pesquisa científica</a:t>
            </a:r>
            <a:r>
              <a:rPr lang="pt-BR" dirty="0"/>
              <a:t> de Popper, foi inicialmente publicada pelos próprios </a:t>
            </a:r>
            <a:r>
              <a:rPr lang="pt-BR" i="1" dirty="0"/>
              <a:t>positivistas lógicos</a:t>
            </a:r>
            <a:r>
              <a:rPr lang="pt-BR" dirty="0"/>
              <a:t>; no caso de Kuhn, como um volume da </a:t>
            </a:r>
            <a:r>
              <a:rPr lang="pt-BR" i="1" dirty="0"/>
              <a:t>Enciclopédia internacional da ciência unificada</a:t>
            </a:r>
            <a:r>
              <a:rPr lang="pt-BR" dirty="0"/>
              <a:t>.</a:t>
            </a:r>
          </a:p>
          <a:p>
            <a:endParaRPr lang="pt-BR" dirty="0"/>
          </a:p>
        </p:txBody>
      </p:sp>
    </p:spTree>
    <p:extLst>
      <p:ext uri="{BB962C8B-B14F-4D97-AF65-F5344CB8AC3E}">
        <p14:creationId xmlns:p14="http://schemas.microsoft.com/office/powerpoint/2010/main" val="17813647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MAIS DA VIDA DE KUHN</a:t>
            </a:r>
          </a:p>
        </p:txBody>
      </p:sp>
      <p:sp>
        <p:nvSpPr>
          <p:cNvPr id="3" name="Espaço Reservado para Conteúdo 2"/>
          <p:cNvSpPr>
            <a:spLocks noGrp="1"/>
          </p:cNvSpPr>
          <p:nvPr>
            <p:ph idx="1"/>
          </p:nvPr>
        </p:nvSpPr>
        <p:spPr/>
        <p:txBody>
          <a:bodyPr/>
          <a:lstStyle/>
          <a:p>
            <a:pPr>
              <a:lnSpc>
                <a:spcPct val="150000"/>
              </a:lnSpc>
            </a:pPr>
            <a:r>
              <a:rPr lang="pt-BR" dirty="0"/>
              <a:t>Kuhn nasceu em Cincinnati, nos Estados Unidos. Fez o Ph.D. em física na Universidade de Harvard em 1949 e, depois, na mesma instituição se tornou  professor assistente em história da ciência. Atuando na mesma área, seguiu para Berkeley em 1956, agora como professor titular e, anos depois, se transferiu para Princeton. Em 1979, ingressa no MIT como professor de filosofia e história da ciência; seria então agraciado com a </a:t>
            </a:r>
            <a:r>
              <a:rPr lang="pt-BR" u="sng" dirty="0"/>
              <a:t>cadeira Laurence Rockefeller</a:t>
            </a:r>
            <a:r>
              <a:rPr lang="pt-BR" dirty="0"/>
              <a:t>, quatro anos depois.</a:t>
            </a:r>
          </a:p>
          <a:p>
            <a:endParaRPr lang="pt-BR" dirty="0"/>
          </a:p>
        </p:txBody>
      </p:sp>
    </p:spTree>
    <p:extLst>
      <p:ext uri="{BB962C8B-B14F-4D97-AF65-F5344CB8AC3E}">
        <p14:creationId xmlns:p14="http://schemas.microsoft.com/office/powerpoint/2010/main" val="41347013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Vida de Kuhn</a:t>
            </a:r>
          </a:p>
        </p:txBody>
      </p:sp>
      <p:sp>
        <p:nvSpPr>
          <p:cNvPr id="3" name="Espaço Reservado para Conteúdo 2"/>
          <p:cNvSpPr>
            <a:spLocks noGrp="1"/>
          </p:cNvSpPr>
          <p:nvPr>
            <p:ph idx="1"/>
          </p:nvPr>
        </p:nvSpPr>
        <p:spPr/>
        <p:txBody>
          <a:bodyPr>
            <a:normAutofit/>
          </a:bodyPr>
          <a:lstStyle/>
          <a:p>
            <a:pPr>
              <a:lnSpc>
                <a:spcPct val="110000"/>
              </a:lnSpc>
            </a:pPr>
            <a:r>
              <a:rPr lang="pt-BR" dirty="0"/>
              <a:t>Entre outros livros e numerosos artigos publicados, Kuhn tornou-se mundialmente conhecido com o livro </a:t>
            </a:r>
            <a:r>
              <a:rPr lang="pt-BR" i="1" dirty="0"/>
              <a:t>A estrutura das revoluções científicas</a:t>
            </a:r>
            <a:r>
              <a:rPr lang="pt-BR" dirty="0"/>
              <a:t> escrito por ele quando era aluno de pós-graduação em física teórica em Harvard. A obra inicialmente foi publicada como monografia para a já citada enciclopédia, mas em 1962 o trabalho virou livro da editora </a:t>
            </a:r>
            <a:r>
              <a:rPr lang="pt-BR" i="1" dirty="0"/>
              <a:t>University of Chicago Press</a:t>
            </a:r>
            <a:r>
              <a:rPr lang="pt-BR" dirty="0"/>
              <a:t>. As vendas do livro, desde então, ultrapassaram um milhão de cópias, tendo sido traduzido para 16 idiomas. </a:t>
            </a:r>
          </a:p>
          <a:p>
            <a:pPr>
              <a:lnSpc>
                <a:spcPct val="110000"/>
              </a:lnSpc>
            </a:pPr>
            <a:r>
              <a:rPr lang="pt-BR" dirty="0"/>
              <a:t>Por décadas, a obra de Kuhn vem despertando um intenso debate em história e filosofia da ciência, e suas ideias continuam, até hoje, a gerar novos frutos. Em reconhecendo a ela, em 1982 Kuhn recebeu a </a:t>
            </a:r>
            <a:r>
              <a:rPr lang="pt-BR" i="1" dirty="0"/>
              <a:t>medalha George </a:t>
            </a:r>
            <a:r>
              <a:rPr lang="pt-BR" i="1" dirty="0" err="1"/>
              <a:t>Sarton</a:t>
            </a:r>
            <a:r>
              <a:rPr lang="pt-BR" i="1" dirty="0"/>
              <a:t> </a:t>
            </a:r>
            <a:r>
              <a:rPr lang="pt-BR" dirty="0"/>
              <a:t>em história da ciência. Acometido por grave doença nos últimos anos de vida, morreu numa manhã, em 17 de junho de 1996, aos 73 anos em Cambridge, Massachusetts. Deixou uma esposa e três filhos.</a:t>
            </a:r>
          </a:p>
          <a:p>
            <a:endParaRPr lang="pt-BR" dirty="0"/>
          </a:p>
        </p:txBody>
      </p:sp>
    </p:spTree>
    <p:extLst>
      <p:ext uri="{BB962C8B-B14F-4D97-AF65-F5344CB8AC3E}">
        <p14:creationId xmlns:p14="http://schemas.microsoft.com/office/powerpoint/2010/main" val="35585870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Paradigma</a:t>
            </a:r>
          </a:p>
        </p:txBody>
      </p:sp>
      <p:sp>
        <p:nvSpPr>
          <p:cNvPr id="3" name="Espaço Reservado para Conteúdo 2"/>
          <p:cNvSpPr>
            <a:spLocks noGrp="1"/>
          </p:cNvSpPr>
          <p:nvPr>
            <p:ph idx="1"/>
          </p:nvPr>
        </p:nvSpPr>
        <p:spPr/>
        <p:txBody>
          <a:bodyPr>
            <a:normAutofit/>
          </a:bodyPr>
          <a:lstStyle/>
          <a:p>
            <a:pPr>
              <a:lnSpc>
                <a:spcPct val="150000"/>
              </a:lnSpc>
            </a:pPr>
            <a:r>
              <a:rPr lang="pt-BR" dirty="0"/>
              <a:t>O ponto central da mensagem de Thomas Kuhn é o de que a ciência se desenvolve não de modo gradual, mas de maneira descontínua passando de tempos em tempos por períodos de revolução entremeados de períodos com crescimento gradativo. Para ele, o desenvolvimento da ciência é marcado por períodos de revoluções científicas sucedidos por épocas caracterizadas pelo domínio de uma teoria, denominada </a:t>
            </a:r>
            <a:r>
              <a:rPr lang="pt-BR" i="1" dirty="0"/>
              <a:t>paradigma</a:t>
            </a:r>
            <a:r>
              <a:rPr lang="pt-BR" dirty="0"/>
              <a:t>. </a:t>
            </a:r>
          </a:p>
          <a:p>
            <a:pPr>
              <a:lnSpc>
                <a:spcPct val="150000"/>
              </a:lnSpc>
            </a:pPr>
            <a:r>
              <a:rPr lang="pt-BR" dirty="0"/>
              <a:t>Kuhn define paradigma, ou </a:t>
            </a:r>
            <a:r>
              <a:rPr lang="pt-BR" i="1" dirty="0"/>
              <a:t>matriz disciplinar</a:t>
            </a:r>
            <a:r>
              <a:rPr lang="pt-BR" dirty="0"/>
              <a:t>, como </a:t>
            </a:r>
            <a:r>
              <a:rPr lang="pt-BR" u="sng" dirty="0"/>
              <a:t>realizações científicas universalmente reconhecidas que durante certo período de tempo fornecem problemas e modelos de soluções para a prática científica</a:t>
            </a:r>
            <a:r>
              <a:rPr lang="pt-BR" dirty="0"/>
              <a:t>. Esse conceito é central na caracterização da ciência feita por ele.</a:t>
            </a:r>
          </a:p>
          <a:p>
            <a:endParaRPr lang="pt-BR" dirty="0"/>
          </a:p>
        </p:txBody>
      </p:sp>
    </p:spTree>
    <p:extLst>
      <p:ext uri="{BB962C8B-B14F-4D97-AF65-F5344CB8AC3E}">
        <p14:creationId xmlns:p14="http://schemas.microsoft.com/office/powerpoint/2010/main" val="27010889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Como surge o </a:t>
            </a:r>
            <a:r>
              <a:rPr lang="pt-BR" i="1" dirty="0"/>
              <a:t>paradigma</a:t>
            </a:r>
          </a:p>
        </p:txBody>
      </p:sp>
      <p:sp>
        <p:nvSpPr>
          <p:cNvPr id="3" name="Espaço Reservado para Conteúdo 2"/>
          <p:cNvSpPr>
            <a:spLocks noGrp="1"/>
          </p:cNvSpPr>
          <p:nvPr>
            <p:ph idx="1"/>
          </p:nvPr>
        </p:nvSpPr>
        <p:spPr/>
        <p:txBody>
          <a:bodyPr>
            <a:normAutofit/>
          </a:bodyPr>
          <a:lstStyle/>
          <a:p>
            <a:pPr>
              <a:lnSpc>
                <a:spcPct val="120000"/>
              </a:lnSpc>
            </a:pPr>
            <a:r>
              <a:rPr lang="pt-BR" dirty="0"/>
              <a:t>Antes que se forme um consenso em torno de um paradigma, a ciência passaria por uma </a:t>
            </a:r>
            <a:r>
              <a:rPr lang="pt-BR" u="sng" dirty="0"/>
              <a:t>fase </a:t>
            </a:r>
            <a:r>
              <a:rPr lang="pt-BR" u="sng" dirty="0" err="1"/>
              <a:t>pré</a:t>
            </a:r>
            <a:r>
              <a:rPr lang="pt-BR" u="sng" dirty="0"/>
              <a:t>-paradigmática</a:t>
            </a:r>
            <a:r>
              <a:rPr lang="pt-BR" dirty="0"/>
              <a:t>, na qual as teorias são expressas em livros volumosos que discutem os fundamentos da teoria e questões amplas, como por exemplo, discussões sobre diferenças entre teorias alternativas. Tais livros são dirigidos ao público culto em geral e não a uma comunidade de cientistas profissionais.</a:t>
            </a:r>
          </a:p>
          <a:p>
            <a:pPr>
              <a:lnSpc>
                <a:spcPct val="120000"/>
              </a:lnSpc>
            </a:pPr>
            <a:r>
              <a:rPr lang="pt-BR" dirty="0"/>
              <a:t>Na medida em que uma explicação passa a predominar, isso faz com que os cientistas comunguem não apenas a crença em uma teoria, mas também a utilização de termos técnicos comuns e regras sobre o que seria ou não um procedimento científico legítimo, desenvolvem-se </a:t>
            </a:r>
            <a:r>
              <a:rPr lang="pt-BR" u="sng" dirty="0"/>
              <a:t>as normas sociais de comportamento </a:t>
            </a:r>
            <a:r>
              <a:rPr lang="pt-BR" dirty="0"/>
              <a:t>que definem o que é ciência para Kuhn.</a:t>
            </a:r>
          </a:p>
          <a:p>
            <a:endParaRPr lang="pt-BR" dirty="0"/>
          </a:p>
        </p:txBody>
      </p:sp>
    </p:spTree>
    <p:extLst>
      <p:ext uri="{BB962C8B-B14F-4D97-AF65-F5344CB8AC3E}">
        <p14:creationId xmlns:p14="http://schemas.microsoft.com/office/powerpoint/2010/main" val="38889208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i="1" dirty="0"/>
              <a:t>Ciência normal</a:t>
            </a:r>
            <a:endParaRPr lang="pt-BR" dirty="0"/>
          </a:p>
        </p:txBody>
      </p:sp>
      <p:sp>
        <p:nvSpPr>
          <p:cNvPr id="3" name="Espaço Reservado para Conteúdo 2"/>
          <p:cNvSpPr>
            <a:spLocks noGrp="1"/>
          </p:cNvSpPr>
          <p:nvPr>
            <p:ph idx="1"/>
          </p:nvPr>
        </p:nvSpPr>
        <p:spPr/>
        <p:txBody>
          <a:bodyPr>
            <a:normAutofit/>
          </a:bodyPr>
          <a:lstStyle/>
          <a:p>
            <a:pPr>
              <a:lnSpc>
                <a:spcPct val="110000"/>
              </a:lnSpc>
            </a:pPr>
            <a:r>
              <a:rPr lang="pt-BR" dirty="0"/>
              <a:t>No período de reinado de um </a:t>
            </a:r>
            <a:r>
              <a:rPr lang="pt-BR" i="1" dirty="0"/>
              <a:t>paradigma</a:t>
            </a:r>
            <a:r>
              <a:rPr lang="pt-BR" dirty="0"/>
              <a:t>, ocorre o que Kuhn denomina </a:t>
            </a:r>
            <a:r>
              <a:rPr lang="pt-BR" i="1" dirty="0"/>
              <a:t>ciência normal</a:t>
            </a:r>
            <a:r>
              <a:rPr lang="pt-BR" dirty="0"/>
              <a:t>, ou seja, pesquisa fundamentada na contribuição passada que gerou o consenso. A ciência normal toma, como certo, conceitos, resultados fundamentais e procedimentos de um constructo teórico bem aceito e procura então estender a sua aplicabilidade a novos problemas. Em certo sentido, a ciência normal procura forçar a realidade aos moldes da teoria dominante. Por isso, a prática de utilizar-se uma teoria estabelecida em novas investigações é comparada pelo autor como uma </a:t>
            </a:r>
            <a:r>
              <a:rPr lang="pt-BR" u="sng" dirty="0"/>
              <a:t>atividade de montar um quebra-cabeça</a:t>
            </a:r>
            <a:r>
              <a:rPr lang="pt-BR" dirty="0"/>
              <a:t>. </a:t>
            </a:r>
          </a:p>
          <a:p>
            <a:pPr>
              <a:lnSpc>
                <a:spcPct val="110000"/>
              </a:lnSpc>
            </a:pPr>
            <a:r>
              <a:rPr lang="pt-BR" dirty="0"/>
              <a:t>Quando iniciamos essa atividade, já sabemos que o quebra-cabeça tem uma solução e que tipo de procedimento deve ser adotado para resolvê-lo. Da mesma maneira, os procedimentos empregados na </a:t>
            </a:r>
            <a:r>
              <a:rPr lang="pt-BR" i="1" dirty="0"/>
              <a:t>ciência normal </a:t>
            </a:r>
            <a:r>
              <a:rPr lang="pt-BR" dirty="0"/>
              <a:t>adotam as normas aceitas pelo paradigma dominante.</a:t>
            </a:r>
          </a:p>
          <a:p>
            <a:endParaRPr lang="pt-BR" dirty="0"/>
          </a:p>
        </p:txBody>
      </p:sp>
    </p:spTree>
    <p:extLst>
      <p:ext uri="{BB962C8B-B14F-4D97-AF65-F5344CB8AC3E}">
        <p14:creationId xmlns:p14="http://schemas.microsoft.com/office/powerpoint/2010/main" val="41839055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Etapa de crise</a:t>
            </a:r>
          </a:p>
        </p:txBody>
      </p:sp>
      <p:sp>
        <p:nvSpPr>
          <p:cNvPr id="3" name="Espaço Reservado para Conteúdo 2"/>
          <p:cNvSpPr>
            <a:spLocks noGrp="1"/>
          </p:cNvSpPr>
          <p:nvPr>
            <p:ph idx="1"/>
          </p:nvPr>
        </p:nvSpPr>
        <p:spPr/>
        <p:txBody>
          <a:bodyPr>
            <a:normAutofit fontScale="92500" lnSpcReduction="20000"/>
          </a:bodyPr>
          <a:lstStyle/>
          <a:p>
            <a:pPr>
              <a:lnSpc>
                <a:spcPct val="150000"/>
              </a:lnSpc>
            </a:pPr>
            <a:r>
              <a:rPr lang="pt-BR" dirty="0"/>
              <a:t>Durante a vigência de um paradigma, o fracasso em resolver um quebra-cabeça atestaria a </a:t>
            </a:r>
            <a:r>
              <a:rPr lang="pt-BR" u="sng" dirty="0"/>
              <a:t>falta de habilidade do pesquisador</a:t>
            </a:r>
            <a:r>
              <a:rPr lang="pt-BR" dirty="0"/>
              <a:t> e não uma falha do paradigma em si. A reputação do cientista na comunidade dos pesquisadores, de fato, é medida por essa habilidade. </a:t>
            </a:r>
          </a:p>
          <a:p>
            <a:pPr>
              <a:lnSpc>
                <a:spcPct val="150000"/>
              </a:lnSpc>
            </a:pPr>
            <a:r>
              <a:rPr lang="pt-BR" dirty="0"/>
              <a:t>Conforme o paradigma mature, porém, ocorre um acúmulo de </a:t>
            </a:r>
            <a:r>
              <a:rPr lang="pt-BR" i="1" u="sng" dirty="0"/>
              <a:t>anomalias</a:t>
            </a:r>
            <a:r>
              <a:rPr lang="pt-BR" dirty="0"/>
              <a:t> (quebra-cabeças que resistem à solução). Isso gera dificuldade para a prática de </a:t>
            </a:r>
            <a:r>
              <a:rPr lang="pt-BR" i="1" dirty="0"/>
              <a:t>ciência normal</a:t>
            </a:r>
            <a:r>
              <a:rPr lang="pt-BR" dirty="0"/>
              <a:t>, o que acarreta insatisfação com o paradigma.</a:t>
            </a:r>
          </a:p>
          <a:p>
            <a:pPr>
              <a:lnSpc>
                <a:spcPct val="150000"/>
              </a:lnSpc>
            </a:pPr>
            <a:r>
              <a:rPr lang="pt-BR" dirty="0"/>
              <a:t>Inicia-se então a prática da </a:t>
            </a:r>
            <a:r>
              <a:rPr lang="pt-BR" i="1" u="sng" dirty="0"/>
              <a:t>ciência extraordinária</a:t>
            </a:r>
            <a:r>
              <a:rPr lang="pt-BR" dirty="0"/>
              <a:t>, na qual os cientistas passam a discutir e criticar os fundamentos da teoria aceita. Volta a ganhar importância os livros que discutem os pressupostos básicos da teoria. Renasce o interesse pela filosofia da ciência.</a:t>
            </a:r>
          </a:p>
          <a:p>
            <a:endParaRPr lang="pt-BR" dirty="0"/>
          </a:p>
        </p:txBody>
      </p:sp>
    </p:spTree>
    <p:extLst>
      <p:ext uri="{BB962C8B-B14F-4D97-AF65-F5344CB8AC3E}">
        <p14:creationId xmlns:p14="http://schemas.microsoft.com/office/powerpoint/2010/main" val="7448910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i="1" dirty="0"/>
              <a:t>Revolução científica</a:t>
            </a:r>
            <a:endParaRPr lang="pt-BR" dirty="0"/>
          </a:p>
        </p:txBody>
      </p:sp>
      <p:sp>
        <p:nvSpPr>
          <p:cNvPr id="3" name="Espaço Reservado para Conteúdo 2"/>
          <p:cNvSpPr>
            <a:spLocks noGrp="1"/>
          </p:cNvSpPr>
          <p:nvPr>
            <p:ph idx="1"/>
          </p:nvPr>
        </p:nvSpPr>
        <p:spPr/>
        <p:txBody>
          <a:bodyPr/>
          <a:lstStyle/>
          <a:p>
            <a:pPr>
              <a:lnSpc>
                <a:spcPct val="150000"/>
              </a:lnSpc>
            </a:pPr>
            <a:r>
              <a:rPr lang="pt-BR" dirty="0"/>
              <a:t>O acúmulo de anomalias pode levar então a uma </a:t>
            </a:r>
            <a:r>
              <a:rPr lang="pt-BR" i="1" dirty="0"/>
              <a:t>revolução científica</a:t>
            </a:r>
            <a:r>
              <a:rPr lang="pt-BR" dirty="0"/>
              <a:t>; e à substituição de um paradigma por outro. Para que isso ocorra, não basta o fracasso do paradigma anterior. Por mais que uma teoria seja criticada, o seu abandono requer o surgimento de uma </a:t>
            </a:r>
            <a:r>
              <a:rPr lang="pt-BR" u="sng" dirty="0"/>
              <a:t>alternativa viável</a:t>
            </a:r>
            <a:r>
              <a:rPr lang="pt-BR" dirty="0"/>
              <a:t>, ou seja, uma nova teoria que tenha condições de abrigar a prática de ciência normal. O novo paradigma deve então fornecer uma </a:t>
            </a:r>
            <a:r>
              <a:rPr lang="pt-BR" u="sng" dirty="0"/>
              <a:t>“caixa de ferramentas” para a solução de quebra-cabeças</a:t>
            </a:r>
            <a:r>
              <a:rPr lang="pt-BR" dirty="0"/>
              <a:t>.</a:t>
            </a:r>
          </a:p>
          <a:p>
            <a:endParaRPr lang="pt-BR" dirty="0"/>
          </a:p>
        </p:txBody>
      </p:sp>
    </p:spTree>
    <p:extLst>
      <p:ext uri="{BB962C8B-B14F-4D97-AF65-F5344CB8AC3E}">
        <p14:creationId xmlns:p14="http://schemas.microsoft.com/office/powerpoint/2010/main" val="1904013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Popper e a História da ciência</a:t>
            </a:r>
          </a:p>
        </p:txBody>
      </p:sp>
      <p:sp>
        <p:nvSpPr>
          <p:cNvPr id="3" name="Espaço Reservado para Conteúdo 2"/>
          <p:cNvSpPr>
            <a:spLocks noGrp="1"/>
          </p:cNvSpPr>
          <p:nvPr>
            <p:ph idx="1"/>
          </p:nvPr>
        </p:nvSpPr>
        <p:spPr/>
        <p:txBody>
          <a:bodyPr/>
          <a:lstStyle/>
          <a:p>
            <a:pPr>
              <a:lnSpc>
                <a:spcPct val="150000"/>
              </a:lnSpc>
            </a:pPr>
            <a:r>
              <a:rPr lang="pt-BR" u="sng" dirty="0"/>
              <a:t>A ambiguidade de Popper em relação ao caráter histórico de seu metodologia  </a:t>
            </a:r>
            <a:r>
              <a:rPr lang="pt-BR" dirty="0"/>
              <a:t>angariou reações dos críticos. Tais reações variam desde meras tentativas de adaptar a metodologia em questão com o fito de melhor adequá-la à interpretação da história da ciência, como em </a:t>
            </a:r>
            <a:r>
              <a:rPr lang="pt-BR" dirty="0" err="1"/>
              <a:t>Lakatos</a:t>
            </a:r>
            <a:r>
              <a:rPr lang="pt-BR" dirty="0"/>
              <a:t>, até a oposição radical à existência de qualquer método na prática científica.</a:t>
            </a:r>
          </a:p>
        </p:txBody>
      </p:sp>
    </p:spTree>
    <p:extLst>
      <p:ext uri="{BB962C8B-B14F-4D97-AF65-F5344CB8AC3E}">
        <p14:creationId xmlns:p14="http://schemas.microsoft.com/office/powerpoint/2010/main" val="19049898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7991D7-25B8-40DA-9E4B-7A754507DAD8}"/>
              </a:ext>
            </a:extLst>
          </p:cNvPr>
          <p:cNvSpPr>
            <a:spLocks noGrp="1"/>
          </p:cNvSpPr>
          <p:nvPr>
            <p:ph type="title"/>
          </p:nvPr>
        </p:nvSpPr>
        <p:spPr/>
        <p:txBody>
          <a:bodyPr/>
          <a:lstStyle/>
          <a:p>
            <a:r>
              <a:rPr lang="pt-BR" dirty="0"/>
              <a:t>Análise histórica</a:t>
            </a:r>
          </a:p>
        </p:txBody>
      </p:sp>
      <p:sp>
        <p:nvSpPr>
          <p:cNvPr id="3" name="Espaço Reservado para Conteúdo 2"/>
          <p:cNvSpPr>
            <a:spLocks noGrp="1"/>
          </p:cNvSpPr>
          <p:nvPr>
            <p:ph idx="1"/>
          </p:nvPr>
        </p:nvSpPr>
        <p:spPr/>
        <p:txBody>
          <a:bodyPr>
            <a:normAutofit fontScale="92500"/>
          </a:bodyPr>
          <a:lstStyle/>
          <a:p>
            <a:pPr>
              <a:lnSpc>
                <a:spcPct val="150000"/>
              </a:lnSpc>
            </a:pPr>
            <a:r>
              <a:rPr lang="pt-BR" dirty="0"/>
              <a:t>Kuhn elaborou a sua visão da ciência partindo da análise histórica. A primeira tarefa do historiador da ciência é identificar os marcos principais nos quais as teorias foram descobertas ou inventadas. Como, quando e por quem elas foram propostas? O que, no passado, poderia ser tido como ciência?  </a:t>
            </a:r>
          </a:p>
          <a:p>
            <a:pPr>
              <a:lnSpc>
                <a:spcPct val="150000"/>
              </a:lnSpc>
            </a:pPr>
            <a:r>
              <a:rPr lang="pt-BR" dirty="0"/>
              <a:t>Estas e outras questões pareceram, para Kuhn, demandar uma estrutura teórica que pudesse tornar o material disponível ao historiador mais inteligível. O ponto endossado por Kuhn é o de que os fatos históricos necessitam, para a clarificação deles, </a:t>
            </a:r>
            <a:r>
              <a:rPr lang="pt-BR" u="sng" dirty="0"/>
              <a:t>ser enquadrados em alguma moldura proporcionada pela teoria da história</a:t>
            </a:r>
            <a:r>
              <a:rPr lang="pt-BR" dirty="0"/>
              <a:t>. A análise histórica cuidadosa, aliada a elementos da psicologia e da sociologia do conhecimento, permite identificar um </a:t>
            </a:r>
            <a:r>
              <a:rPr lang="pt-BR" u="sng" dirty="0"/>
              <a:t>padrão histórico na prática científica</a:t>
            </a:r>
            <a:r>
              <a:rPr lang="pt-BR" dirty="0"/>
              <a:t>. </a:t>
            </a:r>
          </a:p>
        </p:txBody>
      </p:sp>
    </p:spTree>
    <p:extLst>
      <p:ext uri="{BB962C8B-B14F-4D97-AF65-F5344CB8AC3E}">
        <p14:creationId xmlns:p14="http://schemas.microsoft.com/office/powerpoint/2010/main" val="392238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66800" y="1307592"/>
            <a:ext cx="10058400" cy="3566160"/>
          </a:xfrm>
        </p:spPr>
        <p:txBody>
          <a:bodyPr>
            <a:normAutofit fontScale="90000"/>
          </a:bodyPr>
          <a:lstStyle/>
          <a:p>
            <a:r>
              <a:rPr lang="pt-BR" dirty="0"/>
              <a:t>Que elementos levaram Kuhn à proposição de certo padrão de ciência?</a:t>
            </a:r>
            <a:br>
              <a:rPr lang="pt-BR" dirty="0"/>
            </a:br>
            <a:endParaRPr lang="pt-BR" dirty="0"/>
          </a:p>
        </p:txBody>
      </p:sp>
    </p:spTree>
    <p:extLst>
      <p:ext uri="{BB962C8B-B14F-4D97-AF65-F5344CB8AC3E}">
        <p14:creationId xmlns:p14="http://schemas.microsoft.com/office/powerpoint/2010/main" val="4846853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Definição de </a:t>
            </a:r>
            <a:r>
              <a:rPr lang="pt-BR" i="1" dirty="0"/>
              <a:t>Paradigma</a:t>
            </a:r>
            <a:endParaRPr lang="pt-BR" dirty="0"/>
          </a:p>
        </p:txBody>
      </p:sp>
      <p:sp>
        <p:nvSpPr>
          <p:cNvPr id="5" name="Espaço Reservado para Conteúdo 4"/>
          <p:cNvSpPr>
            <a:spLocks noGrp="1"/>
          </p:cNvSpPr>
          <p:nvPr>
            <p:ph idx="1"/>
          </p:nvPr>
        </p:nvSpPr>
        <p:spPr/>
        <p:txBody>
          <a:bodyPr>
            <a:normAutofit fontScale="92500" lnSpcReduction="10000"/>
          </a:bodyPr>
          <a:lstStyle/>
          <a:p>
            <a:pPr>
              <a:lnSpc>
                <a:spcPct val="150000"/>
              </a:lnSpc>
            </a:pPr>
            <a:r>
              <a:rPr lang="pt-BR" dirty="0"/>
              <a:t>Primeiramente Kuhn percebeu que nas ciências naturais há um grau de consenso e unidade maior do que nas ciências sociais; e que a uniformidade de pensamento naquelas ciências vem de longa data, conforme lhe revelaram seus próprios estudos históricos. </a:t>
            </a:r>
          </a:p>
          <a:p>
            <a:pPr>
              <a:lnSpc>
                <a:spcPct val="150000"/>
              </a:lnSpc>
            </a:pPr>
            <a:r>
              <a:rPr lang="pt-BR" dirty="0"/>
              <a:t>A fim de caracterizar a homogeneidade da ciência, que perdura por amplos períodos, Kuhn propõe o conceito de </a:t>
            </a:r>
            <a:r>
              <a:rPr lang="pt-BR" i="1" dirty="0"/>
              <a:t>paradigma</a:t>
            </a:r>
            <a:r>
              <a:rPr lang="pt-BR" dirty="0"/>
              <a:t>. </a:t>
            </a:r>
          </a:p>
          <a:p>
            <a:pPr>
              <a:lnSpc>
                <a:spcPct val="150000"/>
              </a:lnSpc>
            </a:pPr>
            <a:r>
              <a:rPr lang="pt-BR" dirty="0"/>
              <a:t>Na </a:t>
            </a:r>
            <a:r>
              <a:rPr lang="pt-BR" i="1" dirty="0"/>
              <a:t>Estrutura das revoluções científicas</a:t>
            </a:r>
            <a:r>
              <a:rPr lang="pt-BR" dirty="0"/>
              <a:t>, logo no início aparece uma definição de paradigma:</a:t>
            </a:r>
          </a:p>
          <a:p>
            <a:pPr marL="177800" indent="-177800">
              <a:lnSpc>
                <a:spcPct val="150000"/>
              </a:lnSpc>
              <a:buNone/>
            </a:pPr>
            <a:r>
              <a:rPr lang="pt-BR" i="1" dirty="0">
                <a:solidFill>
                  <a:schemeClr val="accent2"/>
                </a:solidFill>
              </a:rPr>
              <a:t>   “São as realizações universalmente reconhecidas, que durante algum tempo fornecem problemas e soluções modelares para uma comunidade de praticantes de uma ciência.”</a:t>
            </a:r>
            <a:endParaRPr lang="pt-BR" dirty="0">
              <a:solidFill>
                <a:schemeClr val="accent2"/>
              </a:solidFill>
            </a:endParaRPr>
          </a:p>
          <a:p>
            <a:endParaRPr lang="pt-BR" dirty="0"/>
          </a:p>
        </p:txBody>
      </p:sp>
    </p:spTree>
    <p:extLst>
      <p:ext uri="{BB962C8B-B14F-4D97-AF65-F5344CB8AC3E}">
        <p14:creationId xmlns:p14="http://schemas.microsoft.com/office/powerpoint/2010/main" val="1424518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36320" y="736769"/>
            <a:ext cx="10058400" cy="1450757"/>
          </a:xfrm>
        </p:spPr>
        <p:txBody>
          <a:bodyPr>
            <a:normAutofit fontScale="90000"/>
          </a:bodyPr>
          <a:lstStyle/>
          <a:p>
            <a:r>
              <a:rPr lang="pt-BR" dirty="0"/>
              <a:t>Podem-se extrair dessa passagem algumas proposições a respeito da ciência:</a:t>
            </a:r>
            <a:br>
              <a:rPr lang="pt-BR" dirty="0"/>
            </a:br>
            <a:endParaRPr lang="pt-BR" dirty="0"/>
          </a:p>
        </p:txBody>
      </p:sp>
      <p:sp>
        <p:nvSpPr>
          <p:cNvPr id="3" name="Espaço Reservado para Conteúdo 2"/>
          <p:cNvSpPr>
            <a:spLocks noGrp="1"/>
          </p:cNvSpPr>
          <p:nvPr>
            <p:ph idx="1"/>
          </p:nvPr>
        </p:nvSpPr>
        <p:spPr/>
        <p:txBody>
          <a:bodyPr/>
          <a:lstStyle/>
          <a:p>
            <a:pPr marL="457200" lvl="0" indent="-457200">
              <a:lnSpc>
                <a:spcPct val="150000"/>
              </a:lnSpc>
              <a:buFont typeface="+mj-lt"/>
              <a:buAutoNum type="arabicParenR"/>
            </a:pPr>
            <a:r>
              <a:rPr lang="pt-BR" dirty="0"/>
              <a:t>Os cientistas, no passado, não atribuíam a mesma importância a todos os problemas e soluções possíveis;</a:t>
            </a:r>
          </a:p>
          <a:p>
            <a:pPr marL="457200" lvl="0" indent="-457200">
              <a:lnSpc>
                <a:spcPct val="150000"/>
              </a:lnSpc>
              <a:buFont typeface="+mj-lt"/>
              <a:buAutoNum type="arabicParenR"/>
            </a:pPr>
            <a:r>
              <a:rPr lang="pt-BR" dirty="0"/>
              <a:t>Em cada época, havia a herança das realizações consagradas que definem o padrão a ser copiado na identificação de problemas e soluções de real interesse.</a:t>
            </a:r>
          </a:p>
          <a:p>
            <a:endParaRPr lang="pt-BR" dirty="0"/>
          </a:p>
        </p:txBody>
      </p:sp>
    </p:spTree>
    <p:extLst>
      <p:ext uri="{BB962C8B-B14F-4D97-AF65-F5344CB8AC3E}">
        <p14:creationId xmlns:p14="http://schemas.microsoft.com/office/powerpoint/2010/main" val="13545358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21 diferentes interpretações possíveis de paradigma</a:t>
            </a:r>
          </a:p>
        </p:txBody>
      </p:sp>
      <p:sp>
        <p:nvSpPr>
          <p:cNvPr id="3" name="Espaço Reservado para Conteúdo 2"/>
          <p:cNvSpPr>
            <a:spLocks noGrp="1"/>
          </p:cNvSpPr>
          <p:nvPr>
            <p:ph idx="1"/>
          </p:nvPr>
        </p:nvSpPr>
        <p:spPr>
          <a:xfrm>
            <a:off x="1097280" y="1737360"/>
            <a:ext cx="10635175" cy="4906759"/>
          </a:xfrm>
        </p:spPr>
        <p:txBody>
          <a:bodyPr>
            <a:normAutofit fontScale="92500" lnSpcReduction="10000"/>
          </a:bodyPr>
          <a:lstStyle/>
          <a:p>
            <a:pPr>
              <a:lnSpc>
                <a:spcPct val="150000"/>
              </a:lnSpc>
            </a:pPr>
            <a:r>
              <a:rPr lang="pt-BR" dirty="0"/>
              <a:t>No entanto, a definição do conceito chave de paradigma, ao longo da obra, não é isenta de ambiguidades. </a:t>
            </a:r>
          </a:p>
          <a:p>
            <a:pPr>
              <a:lnSpc>
                <a:spcPct val="150000"/>
              </a:lnSpc>
            </a:pPr>
            <a:r>
              <a:rPr lang="pt-BR" dirty="0"/>
              <a:t>Margareth </a:t>
            </a:r>
            <a:r>
              <a:rPr lang="pt-BR" dirty="0" err="1"/>
              <a:t>Masterman</a:t>
            </a:r>
            <a:r>
              <a:rPr lang="pt-BR" dirty="0"/>
              <a:t>, comentando o livro, identifica 21 diferentes interpretações possíveis de paradigma, apoiadas em distintas passagens dele. </a:t>
            </a:r>
          </a:p>
          <a:p>
            <a:pPr>
              <a:lnSpc>
                <a:spcPct val="150000"/>
              </a:lnSpc>
            </a:pPr>
            <a:r>
              <a:rPr lang="pt-BR" dirty="0"/>
              <a:t>Entre outros significados, paradigma aparece como mito, constelação de perguntas, manual ou obra clássica de referência, tradição, analogia, especulação metafísica bem sucedida, fonte de instrumentos de análise, ilustrações recorrentes, instituição política, modelo que distingue ciência de metafísica, </a:t>
            </a:r>
            <a:r>
              <a:rPr lang="pt-BR" u="sng" dirty="0"/>
              <a:t>princípio </a:t>
            </a:r>
            <a:r>
              <a:rPr lang="pt-BR" i="1" u="sng" dirty="0" err="1"/>
              <a:t>gestáltico</a:t>
            </a:r>
            <a:r>
              <a:rPr lang="pt-BR" u="sng" dirty="0"/>
              <a:t> que organiza a percepção</a:t>
            </a:r>
            <a:r>
              <a:rPr lang="pt-BR" dirty="0"/>
              <a:t>, ponto de vista epistemológico, algo que define uma ampla extensão da realidade e novo modo de ver. </a:t>
            </a:r>
          </a:p>
          <a:p>
            <a:pPr>
              <a:lnSpc>
                <a:spcPct val="150000"/>
              </a:lnSpc>
            </a:pPr>
            <a:r>
              <a:rPr lang="pt-BR" dirty="0"/>
              <a:t>Em resposta à autora, o próprio Kuhn reconhece a ambiguidade do conceito e propõe substituí-lo pela noção de “</a:t>
            </a:r>
            <a:r>
              <a:rPr lang="pt-BR" u="sng" dirty="0"/>
              <a:t>matriz disciplinar</a:t>
            </a:r>
            <a:r>
              <a:rPr lang="pt-BR" dirty="0"/>
              <a:t>”. </a:t>
            </a:r>
          </a:p>
          <a:p>
            <a:endParaRPr lang="pt-BR" dirty="0"/>
          </a:p>
        </p:txBody>
      </p:sp>
    </p:spTree>
    <p:extLst>
      <p:ext uri="{BB962C8B-B14F-4D97-AF65-F5344CB8AC3E}">
        <p14:creationId xmlns:p14="http://schemas.microsoft.com/office/powerpoint/2010/main" val="10714726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Noção de “matriz disciplinar”</a:t>
            </a:r>
          </a:p>
        </p:txBody>
      </p:sp>
      <p:sp>
        <p:nvSpPr>
          <p:cNvPr id="3" name="Espaço Reservado para Conteúdo 2"/>
          <p:cNvSpPr>
            <a:spLocks noGrp="1"/>
          </p:cNvSpPr>
          <p:nvPr>
            <p:ph idx="1"/>
          </p:nvPr>
        </p:nvSpPr>
        <p:spPr/>
        <p:txBody>
          <a:bodyPr>
            <a:normAutofit/>
          </a:bodyPr>
          <a:lstStyle/>
          <a:p>
            <a:pPr>
              <a:lnSpc>
                <a:spcPct val="150000"/>
              </a:lnSpc>
            </a:pPr>
            <a:r>
              <a:rPr lang="pt-BR" dirty="0"/>
              <a:t>O termo </a:t>
            </a:r>
            <a:r>
              <a:rPr lang="pt-BR" i="1" dirty="0"/>
              <a:t>matriz </a:t>
            </a:r>
            <a:r>
              <a:rPr lang="pt-BR" dirty="0"/>
              <a:t>traduz a ideia de que, em ciência, os elementos de que trata a teoria são ordenados de modo a receberem, cada qual, uma especificação. A palavra </a:t>
            </a:r>
            <a:r>
              <a:rPr lang="pt-BR" i="1" dirty="0"/>
              <a:t>disciplinar</a:t>
            </a:r>
            <a:r>
              <a:rPr lang="pt-BR" dirty="0"/>
              <a:t> indica que tais elementos são compartilhados por todos os que praticam uma disciplina específica da ciência. </a:t>
            </a:r>
          </a:p>
          <a:p>
            <a:pPr>
              <a:lnSpc>
                <a:spcPct val="150000"/>
              </a:lnSpc>
            </a:pPr>
            <a:r>
              <a:rPr lang="pt-BR" dirty="0"/>
              <a:t>A </a:t>
            </a:r>
            <a:r>
              <a:rPr lang="pt-BR" i="1" dirty="0"/>
              <a:t>matriz disciplinar</a:t>
            </a:r>
            <a:r>
              <a:rPr lang="pt-BR" dirty="0"/>
              <a:t> fornece aos membros da comunidade científica o mapa que inter-relaciona os pressupostos compartilhados. É concebido, pela </a:t>
            </a:r>
            <a:r>
              <a:rPr lang="pt-BR" i="1" dirty="0"/>
              <a:t>matriz</a:t>
            </a:r>
            <a:r>
              <a:rPr lang="pt-BR" dirty="0"/>
              <a:t>, um </a:t>
            </a:r>
            <a:r>
              <a:rPr lang="pt-BR" u="sng" dirty="0"/>
              <a:t>padrão metodológico</a:t>
            </a:r>
            <a:r>
              <a:rPr lang="pt-BR" dirty="0"/>
              <a:t> e uma </a:t>
            </a:r>
            <a:r>
              <a:rPr lang="pt-BR" u="sng" dirty="0"/>
              <a:t>ontologia que descreve as entidades que compõem o mundo e o modo como elas interagem entre si e com os sentidos humanos</a:t>
            </a:r>
            <a:r>
              <a:rPr lang="pt-BR" dirty="0"/>
              <a:t>.</a:t>
            </a:r>
          </a:p>
          <a:p>
            <a:endParaRPr lang="pt-BR" dirty="0"/>
          </a:p>
        </p:txBody>
      </p:sp>
    </p:spTree>
    <p:extLst>
      <p:ext uri="{BB962C8B-B14F-4D97-AF65-F5344CB8AC3E}">
        <p14:creationId xmlns:p14="http://schemas.microsoft.com/office/powerpoint/2010/main" val="32972454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Figura de </a:t>
            </a:r>
            <a:r>
              <a:rPr lang="pt-BR" i="1" dirty="0" err="1"/>
              <a:t>gestalt</a:t>
            </a:r>
            <a:endParaRPr lang="pt-BR" dirty="0"/>
          </a:p>
        </p:txBody>
      </p:sp>
      <p:sp>
        <p:nvSpPr>
          <p:cNvPr id="3" name="Espaço Reservado para Conteúdo 2"/>
          <p:cNvSpPr>
            <a:spLocks noGrp="1"/>
          </p:cNvSpPr>
          <p:nvPr>
            <p:ph idx="1"/>
          </p:nvPr>
        </p:nvSpPr>
        <p:spPr/>
        <p:txBody>
          <a:bodyPr>
            <a:normAutofit/>
          </a:bodyPr>
          <a:lstStyle/>
          <a:p>
            <a:pPr>
              <a:lnSpc>
                <a:spcPct val="150000"/>
              </a:lnSpc>
            </a:pPr>
            <a:r>
              <a:rPr lang="pt-BR" dirty="0"/>
              <a:t>A interpretação do paradigma enquanto </a:t>
            </a:r>
            <a:r>
              <a:rPr lang="pt-BR" u="sng" dirty="0"/>
              <a:t>princípio </a:t>
            </a:r>
            <a:r>
              <a:rPr lang="pt-BR" i="1" u="sng" dirty="0" err="1"/>
              <a:t>gestáltico</a:t>
            </a:r>
            <a:r>
              <a:rPr lang="pt-BR" u="sng" dirty="0"/>
              <a:t> que organiza a percepção</a:t>
            </a:r>
            <a:r>
              <a:rPr lang="pt-BR" dirty="0"/>
              <a:t>, uma entre as várias possíveis, parece-nos particularmente apropriada. </a:t>
            </a:r>
          </a:p>
          <a:p>
            <a:pPr>
              <a:lnSpc>
                <a:spcPct val="150000"/>
              </a:lnSpc>
            </a:pPr>
            <a:r>
              <a:rPr lang="pt-BR" dirty="0"/>
              <a:t>Na figura de </a:t>
            </a:r>
            <a:r>
              <a:rPr lang="pt-BR" i="1" dirty="0" err="1"/>
              <a:t>gestalt</a:t>
            </a:r>
            <a:r>
              <a:rPr lang="pt-BR" dirty="0"/>
              <a:t>, as mesmas linhas traçadas podem ser vistas de uma forma ou de outra. </a:t>
            </a:r>
          </a:p>
          <a:p>
            <a:pPr>
              <a:lnSpc>
                <a:spcPct val="150000"/>
              </a:lnSpc>
            </a:pPr>
            <a:r>
              <a:rPr lang="pt-BR" dirty="0"/>
              <a:t>Há, no entanto, uma diferença entre a percepção </a:t>
            </a:r>
            <a:r>
              <a:rPr lang="pt-BR" i="1" dirty="0" err="1"/>
              <a:t>gestáltica</a:t>
            </a:r>
            <a:r>
              <a:rPr lang="pt-BR" dirty="0"/>
              <a:t> e o paradigma: enquanto a primeira é reversível, no sentido de que podemos pular de uma imagem a outra e voltar à imagem original, o paradigma fornece um quadro interpretativo no qual o cientista se encontra preso e dificilmente poderá passar a outro quadro.</a:t>
            </a:r>
          </a:p>
          <a:p>
            <a:endParaRPr lang="pt-BR" dirty="0"/>
          </a:p>
        </p:txBody>
      </p:sp>
    </p:spTree>
    <p:extLst>
      <p:ext uri="{BB962C8B-B14F-4D97-AF65-F5344CB8AC3E}">
        <p14:creationId xmlns:p14="http://schemas.microsoft.com/office/powerpoint/2010/main" val="6300394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stretch>
            <a:fillRect/>
          </a:stretch>
        </p:blipFill>
        <p:spPr>
          <a:xfrm>
            <a:off x="3576637" y="19050"/>
            <a:ext cx="5038725" cy="6819900"/>
          </a:xfrm>
          <a:prstGeom prst="rect">
            <a:avLst/>
          </a:prstGeom>
        </p:spPr>
      </p:pic>
    </p:spTree>
    <p:extLst>
      <p:ext uri="{BB962C8B-B14F-4D97-AF65-F5344CB8AC3E}">
        <p14:creationId xmlns:p14="http://schemas.microsoft.com/office/powerpoint/2010/main" val="31042558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stretch>
            <a:fillRect/>
          </a:stretch>
        </p:blipFill>
        <p:spPr>
          <a:xfrm>
            <a:off x="2928937" y="0"/>
            <a:ext cx="6334125" cy="6858000"/>
          </a:xfrm>
          <a:prstGeom prst="rect">
            <a:avLst/>
          </a:prstGeom>
        </p:spPr>
      </p:pic>
    </p:spTree>
    <p:extLst>
      <p:ext uri="{BB962C8B-B14F-4D97-AF65-F5344CB8AC3E}">
        <p14:creationId xmlns:p14="http://schemas.microsoft.com/office/powerpoint/2010/main" val="42183864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stretch>
            <a:fillRect/>
          </a:stretch>
        </p:blipFill>
        <p:spPr>
          <a:xfrm>
            <a:off x="2090737" y="0"/>
            <a:ext cx="8010525" cy="6858000"/>
          </a:xfrm>
          <a:prstGeom prst="rect">
            <a:avLst/>
          </a:prstGeom>
        </p:spPr>
      </p:pic>
    </p:spTree>
    <p:extLst>
      <p:ext uri="{BB962C8B-B14F-4D97-AF65-F5344CB8AC3E}">
        <p14:creationId xmlns:p14="http://schemas.microsoft.com/office/powerpoint/2010/main" val="3840658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Paul Feyerabend</a:t>
            </a:r>
          </a:p>
        </p:txBody>
      </p:sp>
      <p:sp>
        <p:nvSpPr>
          <p:cNvPr id="3" name="Espaço Reservado para Conteúdo 2"/>
          <p:cNvSpPr>
            <a:spLocks noGrp="1"/>
          </p:cNvSpPr>
          <p:nvPr>
            <p:ph idx="1"/>
          </p:nvPr>
        </p:nvSpPr>
        <p:spPr>
          <a:xfrm>
            <a:off x="1097280" y="1845734"/>
            <a:ext cx="8314006" cy="4023360"/>
          </a:xfrm>
        </p:spPr>
        <p:txBody>
          <a:bodyPr/>
          <a:lstStyle/>
          <a:p>
            <a:pPr>
              <a:lnSpc>
                <a:spcPct val="150000"/>
              </a:lnSpc>
            </a:pPr>
            <a:r>
              <a:rPr lang="pt-BR" dirty="0"/>
              <a:t>O expoente mais famoso desta última postura de oposição ao método é Paul Feyerabend (1924-1994), que sugestivamente intitula seu livro de </a:t>
            </a:r>
            <a:r>
              <a:rPr lang="pt-BR" i="1" dirty="0">
                <a:solidFill>
                  <a:schemeClr val="tx1"/>
                </a:solidFill>
              </a:rPr>
              <a:t>Contra o método</a:t>
            </a:r>
            <a:r>
              <a:rPr lang="pt-BR" dirty="0"/>
              <a:t>.</a:t>
            </a:r>
          </a:p>
          <a:p>
            <a:pPr>
              <a:lnSpc>
                <a:spcPct val="150000"/>
              </a:lnSpc>
            </a:pPr>
            <a:r>
              <a:rPr lang="pt-BR" dirty="0"/>
              <a:t>Feyerabend acredita que a história da ciência não apenas desautoriza a imposição de algum método rígido, como também ensina que, muitas vezes, os passos mais inovadores só foram possíveis porque os cientistas que os propuseram ousaram desobedecer a qualquer conjunto articulado de regras metodológicas.</a:t>
            </a:r>
          </a:p>
          <a:p>
            <a:endParaRPr lang="pt-BR" dirty="0"/>
          </a:p>
        </p:txBody>
      </p:sp>
      <p:pic>
        <p:nvPicPr>
          <p:cNvPr id="4" name="Imagem 3" descr="http://4.bp.blogspot.com/-NeZSirENvEk/TZ_ME3lDt2I/AAAAAAAAJ-E/bSzsnVLw6eo/s1600/Paul%2BFeyerabend%2BContra%2Bo%2BM%25C3%25A9todo%2Bblog%2Bdo%2Biba%2Bmendes.jpg"/>
          <p:cNvPicPr/>
          <p:nvPr/>
        </p:nvPicPr>
        <p:blipFill>
          <a:blip r:embed="rId2" cstate="print"/>
          <a:srcRect/>
          <a:stretch>
            <a:fillRect/>
          </a:stretch>
        </p:blipFill>
        <p:spPr bwMode="auto">
          <a:xfrm>
            <a:off x="9296401" y="0"/>
            <a:ext cx="2895600" cy="3420533"/>
          </a:xfrm>
          <a:prstGeom prst="rect">
            <a:avLst/>
          </a:prstGeom>
          <a:noFill/>
          <a:ln w="9525">
            <a:noFill/>
            <a:miter lim="800000"/>
            <a:headEnd/>
            <a:tailEnd/>
          </a:ln>
        </p:spPr>
      </p:pic>
    </p:spTree>
    <p:extLst>
      <p:ext uri="{BB962C8B-B14F-4D97-AF65-F5344CB8AC3E}">
        <p14:creationId xmlns:p14="http://schemas.microsoft.com/office/powerpoint/2010/main" val="14301020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Perspectiva metodológica sempre relativa</a:t>
            </a:r>
          </a:p>
        </p:txBody>
      </p:sp>
      <p:sp>
        <p:nvSpPr>
          <p:cNvPr id="3" name="Espaço Reservado para Conteúdo 2"/>
          <p:cNvSpPr>
            <a:spLocks noGrp="1"/>
          </p:cNvSpPr>
          <p:nvPr>
            <p:ph idx="1"/>
          </p:nvPr>
        </p:nvSpPr>
        <p:spPr/>
        <p:txBody>
          <a:bodyPr/>
          <a:lstStyle/>
          <a:p>
            <a:pPr>
              <a:lnSpc>
                <a:spcPct val="150000"/>
              </a:lnSpc>
            </a:pPr>
            <a:r>
              <a:rPr lang="pt-BR" dirty="0"/>
              <a:t>A </a:t>
            </a:r>
            <a:r>
              <a:rPr lang="pt-BR" i="1" dirty="0" err="1"/>
              <a:t>gestalt</a:t>
            </a:r>
            <a:r>
              <a:rPr lang="pt-BR" i="1" dirty="0"/>
              <a:t> </a:t>
            </a:r>
            <a:r>
              <a:rPr lang="pt-BR" dirty="0"/>
              <a:t>associada ao paradigma fornece para o trabalho cotidiano do cientista diversos </a:t>
            </a:r>
            <a:r>
              <a:rPr lang="pt-BR" u="sng" dirty="0"/>
              <a:t>elementos de orientação</a:t>
            </a:r>
            <a:r>
              <a:rPr lang="pt-BR" dirty="0"/>
              <a:t>, entre eles a </a:t>
            </a:r>
            <a:r>
              <a:rPr lang="pt-BR" u="sng" dirty="0"/>
              <a:t>própria convenção que estabelece as regras do método científico</a:t>
            </a:r>
            <a:r>
              <a:rPr lang="pt-BR" dirty="0"/>
              <a:t>. </a:t>
            </a:r>
          </a:p>
          <a:p>
            <a:pPr>
              <a:lnSpc>
                <a:spcPct val="150000"/>
              </a:lnSpc>
            </a:pPr>
            <a:r>
              <a:rPr lang="pt-BR" dirty="0"/>
              <a:t>Portanto, não há regras metodológicas universais e a-históricas em  ciência, não há práticas sempre autorizadas ou proibidas do bom-proceder científico. </a:t>
            </a:r>
          </a:p>
          <a:p>
            <a:pPr>
              <a:lnSpc>
                <a:spcPct val="150000"/>
              </a:lnSpc>
            </a:pPr>
            <a:r>
              <a:rPr lang="pt-BR" dirty="0"/>
              <a:t>A perspectiva metodológica é sempre relativa à etapa que se tem em vista na evolução da ciência. </a:t>
            </a:r>
          </a:p>
          <a:p>
            <a:endParaRPr lang="pt-BR" dirty="0"/>
          </a:p>
        </p:txBody>
      </p:sp>
    </p:spTree>
    <p:extLst>
      <p:ext uri="{BB962C8B-B14F-4D97-AF65-F5344CB8AC3E}">
        <p14:creationId xmlns:p14="http://schemas.microsoft.com/office/powerpoint/2010/main" val="11259096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Verdade relativa</a:t>
            </a:r>
          </a:p>
        </p:txBody>
      </p:sp>
      <p:sp>
        <p:nvSpPr>
          <p:cNvPr id="3" name="Espaço Reservado para Conteúdo 2"/>
          <p:cNvSpPr>
            <a:spLocks noGrp="1"/>
          </p:cNvSpPr>
          <p:nvPr>
            <p:ph idx="1"/>
          </p:nvPr>
        </p:nvSpPr>
        <p:spPr/>
        <p:txBody>
          <a:bodyPr/>
          <a:lstStyle/>
          <a:p>
            <a:pPr>
              <a:lnSpc>
                <a:spcPct val="150000"/>
              </a:lnSpc>
            </a:pPr>
            <a:r>
              <a:rPr lang="pt-BR" dirty="0"/>
              <a:t>No campo da </a:t>
            </a:r>
            <a:r>
              <a:rPr lang="pt-BR" i="1" dirty="0"/>
              <a:t>ontologia</a:t>
            </a:r>
            <a:r>
              <a:rPr lang="pt-BR" dirty="0"/>
              <a:t>, o modelo de ciência guiada por paradigmas enfraquece a ideia de verdade absoluta. </a:t>
            </a:r>
          </a:p>
          <a:p>
            <a:pPr>
              <a:lnSpc>
                <a:spcPct val="150000"/>
              </a:lnSpc>
            </a:pPr>
            <a:r>
              <a:rPr lang="pt-BR" dirty="0"/>
              <a:t>A verdade não se mantém agora indiferente ao paradigma em questão, ela é relativa e, como tal, de difícil comparação quando referenciada por distintos paradigmas. </a:t>
            </a:r>
          </a:p>
          <a:p>
            <a:pPr>
              <a:lnSpc>
                <a:spcPct val="150000"/>
              </a:lnSpc>
            </a:pPr>
            <a:r>
              <a:rPr lang="pt-BR" dirty="0"/>
              <a:t>Então as duas ideias de ausência de regras metodológicas atemporais e de verdade relativa afastam Thomas Kuhn dos pressupostos da visão de Popper (pelo menos de certa leitura deste).</a:t>
            </a:r>
          </a:p>
          <a:p>
            <a:endParaRPr lang="pt-BR" dirty="0"/>
          </a:p>
        </p:txBody>
      </p:sp>
    </p:spTree>
    <p:extLst>
      <p:ext uri="{BB962C8B-B14F-4D97-AF65-F5344CB8AC3E}">
        <p14:creationId xmlns:p14="http://schemas.microsoft.com/office/powerpoint/2010/main" val="7293219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Etapas revolucionárias nas ciências </a:t>
            </a:r>
          </a:p>
        </p:txBody>
      </p:sp>
      <p:sp>
        <p:nvSpPr>
          <p:cNvPr id="3" name="Espaço Reservado para Conteúdo 2"/>
          <p:cNvSpPr>
            <a:spLocks noGrp="1"/>
          </p:cNvSpPr>
          <p:nvPr>
            <p:ph idx="1"/>
          </p:nvPr>
        </p:nvSpPr>
        <p:spPr>
          <a:xfrm>
            <a:off x="1066800" y="1737360"/>
            <a:ext cx="10058400" cy="4725663"/>
          </a:xfrm>
        </p:spPr>
        <p:txBody>
          <a:bodyPr>
            <a:normAutofit fontScale="92500" lnSpcReduction="20000"/>
          </a:bodyPr>
          <a:lstStyle/>
          <a:p>
            <a:pPr>
              <a:lnSpc>
                <a:spcPct val="150000"/>
              </a:lnSpc>
            </a:pPr>
            <a:r>
              <a:rPr lang="pt-BR" dirty="0"/>
              <a:t>Os paradigmas científicos não permanecem para sempre. Há momentos na história da ciência em que eles são postos em questão e, por fim, substituídos por outro paradigma. São os períodos tumultuosos conhecidos como </a:t>
            </a:r>
            <a:r>
              <a:rPr lang="pt-BR" u="sng" dirty="0"/>
              <a:t>revoluções científicas</a:t>
            </a:r>
            <a:r>
              <a:rPr lang="pt-BR" dirty="0"/>
              <a:t>.</a:t>
            </a:r>
          </a:p>
          <a:p>
            <a:pPr>
              <a:lnSpc>
                <a:spcPct val="150000"/>
              </a:lnSpc>
            </a:pPr>
            <a:r>
              <a:rPr lang="pt-BR" dirty="0"/>
              <a:t>Exemplos de revoluções abundam na história da ciência: a substituição do sistema astronômico de Ptolomeu pelo de Copérnico, a descoberta do oxigênio, a substituição das teorias de fluídos do século XIX (o fluído do calor (</a:t>
            </a:r>
            <a:r>
              <a:rPr lang="pt-BR" dirty="0" err="1"/>
              <a:t>flogístico</a:t>
            </a:r>
            <a:r>
              <a:rPr lang="pt-BR" dirty="0"/>
              <a:t>), fluído elétrico etc.)  pela teoria das partículas, a passagem da mecânica newtoniana para a física relativística, a descoberta da evolução das espécies em oposição à teoria das espécies pré-determinadas são exemplos de revolução extraídos das ciências naturais. </a:t>
            </a:r>
          </a:p>
          <a:p>
            <a:pPr>
              <a:lnSpc>
                <a:spcPct val="150000"/>
              </a:lnSpc>
            </a:pPr>
            <a:r>
              <a:rPr lang="pt-BR" dirty="0"/>
              <a:t>Mesmo nas ciências sociais, há passagens que poderiam ser rotuladas de revolucionárias: a </a:t>
            </a:r>
            <a:r>
              <a:rPr lang="pt-BR" u="sng" dirty="0"/>
              <a:t>revolução </a:t>
            </a:r>
            <a:r>
              <a:rPr lang="pt-BR" u="sng" dirty="0" err="1"/>
              <a:t>keynesiana</a:t>
            </a:r>
            <a:r>
              <a:rPr lang="pt-BR" dirty="0"/>
              <a:t> em economia, a teoria dos tipos ideais de Weber em oposição ao historicismo na sociologia são exemplos que nos ocorrem.</a:t>
            </a:r>
          </a:p>
          <a:p>
            <a:endParaRPr lang="pt-BR" dirty="0"/>
          </a:p>
        </p:txBody>
      </p:sp>
    </p:spTree>
    <p:extLst>
      <p:ext uri="{BB962C8B-B14F-4D97-AF65-F5344CB8AC3E}">
        <p14:creationId xmlns:p14="http://schemas.microsoft.com/office/powerpoint/2010/main" val="8510472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 transição entre paradigmas</a:t>
            </a:r>
          </a:p>
        </p:txBody>
      </p:sp>
      <p:sp>
        <p:nvSpPr>
          <p:cNvPr id="3" name="Espaço Reservado para Conteúdo 2"/>
          <p:cNvSpPr>
            <a:spLocks noGrp="1"/>
          </p:cNvSpPr>
          <p:nvPr>
            <p:ph idx="1"/>
          </p:nvPr>
        </p:nvSpPr>
        <p:spPr/>
        <p:txBody>
          <a:bodyPr>
            <a:normAutofit lnSpcReduction="10000"/>
          </a:bodyPr>
          <a:lstStyle/>
          <a:p>
            <a:pPr>
              <a:lnSpc>
                <a:spcPct val="150000"/>
              </a:lnSpc>
            </a:pPr>
            <a:r>
              <a:rPr lang="pt-BR" dirty="0"/>
              <a:t>Na etapa revolucionária, quebra-se o consenso nas ideias. Grupos adeptos de distintas visões passam a coexistir em situação de desarmonia. O diálogo construtivo entre os cientistas cede lugar ao conflito entre posições aparentemente irreconciliáveis. </a:t>
            </a:r>
          </a:p>
          <a:p>
            <a:pPr>
              <a:lnSpc>
                <a:spcPct val="150000"/>
              </a:lnSpc>
            </a:pPr>
            <a:r>
              <a:rPr lang="pt-BR" dirty="0"/>
              <a:t>Como se dá a transição do antigo paradigma para um novo? </a:t>
            </a:r>
          </a:p>
          <a:p>
            <a:pPr>
              <a:lnSpc>
                <a:spcPct val="150000"/>
              </a:lnSpc>
            </a:pPr>
            <a:r>
              <a:rPr lang="pt-BR" dirty="0"/>
              <a:t>É um processo que vai se consolidando gradualmente na comunidade científica. A nova visão, de início, tende a atrair os mais jovens, até então profissionalmente menos comprometidos com o conhecimento tradicional. Há os mais recalcitrantes, que resistem até o fim. Os mais radicais preferem abandonar a carreira de cientista a aderir à nova perspectiva. </a:t>
            </a:r>
          </a:p>
          <a:p>
            <a:endParaRPr lang="pt-BR" dirty="0"/>
          </a:p>
        </p:txBody>
      </p:sp>
    </p:spTree>
    <p:extLst>
      <p:ext uri="{BB962C8B-B14F-4D97-AF65-F5344CB8AC3E}">
        <p14:creationId xmlns:p14="http://schemas.microsoft.com/office/powerpoint/2010/main" val="15822990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 que explica a conversão</a:t>
            </a:r>
          </a:p>
        </p:txBody>
      </p:sp>
      <p:sp>
        <p:nvSpPr>
          <p:cNvPr id="3" name="Espaço Reservado para Conteúdo 2"/>
          <p:cNvSpPr>
            <a:spLocks noGrp="1"/>
          </p:cNvSpPr>
          <p:nvPr>
            <p:ph idx="1"/>
          </p:nvPr>
        </p:nvSpPr>
        <p:spPr/>
        <p:txBody>
          <a:bodyPr>
            <a:normAutofit lnSpcReduction="10000"/>
          </a:bodyPr>
          <a:lstStyle/>
          <a:p>
            <a:pPr>
              <a:lnSpc>
                <a:spcPct val="150000"/>
              </a:lnSpc>
            </a:pPr>
            <a:r>
              <a:rPr lang="pt-BR" dirty="0"/>
              <a:t>Não há regras para a mudança de paradigmas. De fato, a transferência de um paradigma a outro pode ser pensada como um processo de conversão, como </a:t>
            </a:r>
            <a:r>
              <a:rPr lang="pt-BR" u="sng" dirty="0"/>
              <a:t>um par de óculos que se troca para ver um novo mundo</a:t>
            </a:r>
            <a:r>
              <a:rPr lang="pt-BR" dirty="0"/>
              <a:t>. </a:t>
            </a:r>
          </a:p>
          <a:p>
            <a:pPr>
              <a:lnSpc>
                <a:spcPct val="150000"/>
              </a:lnSpc>
            </a:pPr>
            <a:r>
              <a:rPr lang="pt-BR" dirty="0"/>
              <a:t>A conversão é induzida por razões de ordem psicológica, mas há também argumentos pragmáticos para tanto, pois, </a:t>
            </a:r>
            <a:r>
              <a:rPr lang="pt-BR" u="sng" dirty="0"/>
              <a:t>a nova visão promete dar conta de um número maior de problemas</a:t>
            </a:r>
            <a:r>
              <a:rPr lang="pt-BR" dirty="0"/>
              <a:t>. </a:t>
            </a:r>
          </a:p>
          <a:p>
            <a:pPr>
              <a:lnSpc>
                <a:spcPct val="150000"/>
              </a:lnSpc>
            </a:pPr>
            <a:r>
              <a:rPr lang="pt-BR" dirty="0">
                <a:solidFill>
                  <a:schemeClr val="accent2"/>
                </a:solidFill>
              </a:rPr>
              <a:t>O motivo psicológico leva em conta o poder subjetivo de persuasão do novo paradigma, a simplicidade, a clareza e a harmonia do novo sistema teórico. </a:t>
            </a:r>
          </a:p>
        </p:txBody>
      </p:sp>
    </p:spTree>
    <p:extLst>
      <p:ext uri="{BB962C8B-B14F-4D97-AF65-F5344CB8AC3E}">
        <p14:creationId xmlns:p14="http://schemas.microsoft.com/office/powerpoint/2010/main" val="28445077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Promessa de sucesso</a:t>
            </a:r>
          </a:p>
        </p:txBody>
      </p:sp>
      <p:sp>
        <p:nvSpPr>
          <p:cNvPr id="3" name="Espaço Reservado para Conteúdo 2"/>
          <p:cNvSpPr>
            <a:spLocks noGrp="1"/>
          </p:cNvSpPr>
          <p:nvPr>
            <p:ph idx="1"/>
          </p:nvPr>
        </p:nvSpPr>
        <p:spPr>
          <a:xfrm>
            <a:off x="1097280" y="1845734"/>
            <a:ext cx="10058400" cy="4540998"/>
          </a:xfrm>
        </p:spPr>
        <p:txBody>
          <a:bodyPr>
            <a:normAutofit fontScale="92500" lnSpcReduction="10000"/>
          </a:bodyPr>
          <a:lstStyle/>
          <a:p>
            <a:pPr>
              <a:lnSpc>
                <a:spcPct val="150000"/>
              </a:lnSpc>
            </a:pPr>
            <a:r>
              <a:rPr lang="pt-BR" dirty="0"/>
              <a:t>O novo paradigma é aceito ainda enquanto promessa de sucesso. Ele apenas parece melhor do que os concorrentes, mas não se pode assegurar. </a:t>
            </a:r>
          </a:p>
          <a:p>
            <a:pPr>
              <a:lnSpc>
                <a:spcPct val="150000"/>
              </a:lnSpc>
            </a:pPr>
            <a:r>
              <a:rPr lang="pt-BR" dirty="0"/>
              <a:t>Uma vez assentado o paradigma e eliminados os paradigmas rivais, a ciência volta a trabalhar respaldada por uma unidade de visão. </a:t>
            </a:r>
          </a:p>
          <a:p>
            <a:pPr>
              <a:lnSpc>
                <a:spcPct val="150000"/>
              </a:lnSpc>
            </a:pPr>
            <a:r>
              <a:rPr lang="pt-BR" u="sng" dirty="0"/>
              <a:t>De volta à normalidade</a:t>
            </a:r>
            <a:r>
              <a:rPr lang="pt-BR" dirty="0"/>
              <a:t>, pode-se agora articular melhor os elementos sugeridos pelo paradigma. O paradigma consensual permite acalmar o </a:t>
            </a:r>
            <a:r>
              <a:rPr lang="pt-BR" u="sng" dirty="0"/>
              <a:t>debate sobre os fundamentos da ciência</a:t>
            </a:r>
            <a:r>
              <a:rPr lang="pt-BR" dirty="0"/>
              <a:t> e ainda definir o padrão da pesquisa a ser desenvolvida. </a:t>
            </a:r>
          </a:p>
          <a:p>
            <a:pPr>
              <a:lnSpc>
                <a:spcPct val="150000"/>
              </a:lnSpc>
            </a:pPr>
            <a:r>
              <a:rPr lang="pt-BR" dirty="0"/>
              <a:t>A prática científica não revolucionária é denominada de </a:t>
            </a:r>
            <a:r>
              <a:rPr lang="pt-BR" i="1" dirty="0">
                <a:solidFill>
                  <a:schemeClr val="accent2"/>
                </a:solidFill>
              </a:rPr>
              <a:t>ciência normal</a:t>
            </a:r>
            <a:r>
              <a:rPr lang="pt-BR" dirty="0"/>
              <a:t>. Nesse período, a promessa do paradigma é averiguada e atualizada. </a:t>
            </a:r>
          </a:p>
          <a:p>
            <a:endParaRPr lang="pt-BR" dirty="0"/>
          </a:p>
        </p:txBody>
      </p:sp>
    </p:spTree>
    <p:extLst>
      <p:ext uri="{BB962C8B-B14F-4D97-AF65-F5344CB8AC3E}">
        <p14:creationId xmlns:p14="http://schemas.microsoft.com/office/powerpoint/2010/main" val="33859446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i="1" dirty="0"/>
              <a:t>Ciência normal</a:t>
            </a:r>
            <a:endParaRPr lang="pt-BR" dirty="0"/>
          </a:p>
        </p:txBody>
      </p:sp>
      <p:sp>
        <p:nvSpPr>
          <p:cNvPr id="3" name="Espaço Reservado para Conteúdo 2"/>
          <p:cNvSpPr>
            <a:spLocks noGrp="1"/>
          </p:cNvSpPr>
          <p:nvPr>
            <p:ph idx="1"/>
          </p:nvPr>
        </p:nvSpPr>
        <p:spPr/>
        <p:txBody>
          <a:bodyPr/>
          <a:lstStyle/>
          <a:p>
            <a:pPr>
              <a:lnSpc>
                <a:spcPct val="150000"/>
              </a:lnSpc>
            </a:pPr>
            <a:r>
              <a:rPr lang="pt-BR" i="1" dirty="0">
                <a:solidFill>
                  <a:schemeClr val="tx1"/>
                </a:solidFill>
              </a:rPr>
              <a:t>Ciência normal</a:t>
            </a:r>
            <a:r>
              <a:rPr lang="pt-BR" dirty="0">
                <a:solidFill>
                  <a:schemeClr val="tx1"/>
                </a:solidFill>
              </a:rPr>
              <a:t> </a:t>
            </a:r>
            <a:r>
              <a:rPr lang="pt-BR" dirty="0"/>
              <a:t>é o que ocorre na ciência na maior parte do tempo. </a:t>
            </a:r>
          </a:p>
          <a:p>
            <a:pPr>
              <a:lnSpc>
                <a:spcPct val="150000"/>
              </a:lnSpc>
            </a:pPr>
            <a:r>
              <a:rPr lang="pt-BR" dirty="0"/>
              <a:t>Graças ao paradigma, o cientista que atua nela </a:t>
            </a:r>
            <a:r>
              <a:rPr lang="pt-BR" u="sng" dirty="0"/>
              <a:t>não é o pensador crítico de que fala Popper</a:t>
            </a:r>
            <a:r>
              <a:rPr lang="pt-BR" dirty="0"/>
              <a:t>. Pois, não se contestam os pressupostos do paradigma, mas simplesmente procura-se enquadrar a natureza no paradigma. </a:t>
            </a:r>
          </a:p>
          <a:p>
            <a:pPr>
              <a:lnSpc>
                <a:spcPct val="150000"/>
              </a:lnSpc>
            </a:pPr>
            <a:r>
              <a:rPr lang="pt-BR" dirty="0"/>
              <a:t>Em vez de um embate efetivo com a natureza, procura-se tão somente encaixar as peças de um quebra-cabeça. Obter o desenho já conhecido do quebra-cabeça é mais importante do que a solução de problemas genuínos.</a:t>
            </a:r>
          </a:p>
          <a:p>
            <a:endParaRPr lang="pt-BR" dirty="0"/>
          </a:p>
        </p:txBody>
      </p:sp>
    </p:spTree>
    <p:extLst>
      <p:ext uri="{BB962C8B-B14F-4D97-AF65-F5344CB8AC3E}">
        <p14:creationId xmlns:p14="http://schemas.microsoft.com/office/powerpoint/2010/main" val="37412080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pPr algn="ctr">
              <a:lnSpc>
                <a:spcPct val="150000"/>
              </a:lnSpc>
            </a:pPr>
            <a:r>
              <a:rPr lang="pt-BR" sz="3600" dirty="0"/>
              <a:t>Obter o desenho já conhecido do quebra-cabeça é mais importante do que a solução de problemas genuínos.</a:t>
            </a:r>
          </a:p>
        </p:txBody>
      </p:sp>
      <p:pic>
        <p:nvPicPr>
          <p:cNvPr id="4098" name="Picture 2" descr="https://encrypted-tbn0.gstatic.com/images?q=tbn:ANd9GcTq7XpgzWmU_3R2IdzPZyOo48G0lPT7AevIejZiZoZ1y7FPzTe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0354" y="1904480"/>
            <a:ext cx="4191000" cy="419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44723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p:cNvSpPr>
            <a:spLocks noGrp="1"/>
          </p:cNvSpPr>
          <p:nvPr>
            <p:ph idx="1"/>
          </p:nvPr>
        </p:nvSpPr>
        <p:spPr>
          <a:xfrm>
            <a:off x="1268542" y="2189741"/>
            <a:ext cx="7073600" cy="3615267"/>
          </a:xfrm>
        </p:spPr>
        <p:txBody>
          <a:bodyPr/>
          <a:lstStyle/>
          <a:p>
            <a:pPr>
              <a:lnSpc>
                <a:spcPct val="150000"/>
              </a:lnSpc>
            </a:pPr>
            <a:r>
              <a:rPr lang="pt-BR" dirty="0"/>
              <a:t>Este é um importante ponto de discórdia no debate que se seguiu depois entre Kuhn e Popper. Para este, a atividade do cientista é essencialmente de crítica e é </a:t>
            </a:r>
            <a:r>
              <a:rPr lang="pt-BR" dirty="0">
                <a:solidFill>
                  <a:schemeClr val="tx1"/>
                </a:solidFill>
              </a:rPr>
              <a:t>revolucionária a todo instante</a:t>
            </a:r>
            <a:r>
              <a:rPr lang="pt-BR" dirty="0"/>
              <a:t>. Kuhn considera que </a:t>
            </a:r>
            <a:r>
              <a:rPr lang="pt-BR" u="sng" dirty="0"/>
              <a:t>o modelo de Popper exagera a propensão a criticar do cientista</a:t>
            </a:r>
            <a:r>
              <a:rPr lang="pt-BR" dirty="0"/>
              <a:t>; ao que parece, </a:t>
            </a:r>
            <a:r>
              <a:rPr lang="pt-BR" dirty="0">
                <a:solidFill>
                  <a:schemeClr val="tx1"/>
                </a:solidFill>
              </a:rPr>
              <a:t>não é o que se observa na história</a:t>
            </a:r>
            <a:r>
              <a:rPr lang="pt-BR" dirty="0"/>
              <a:t>, na maior parte do tempo em cada ciência, diz aquele.</a:t>
            </a:r>
          </a:p>
          <a:p>
            <a:endParaRPr lang="pt-BR" dirty="0"/>
          </a:p>
        </p:txBody>
      </p:sp>
      <p:pic>
        <p:nvPicPr>
          <p:cNvPr id="5122" name="Picture 2" descr="http://www.educacaopublica.rj.gov.br/biblioteca/filosofia/img/009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95105" y="0"/>
            <a:ext cx="3996895" cy="30056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48017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Solucionar o quebra-cabeça</a:t>
            </a:r>
          </a:p>
        </p:txBody>
      </p:sp>
      <p:sp>
        <p:nvSpPr>
          <p:cNvPr id="3" name="Espaço Reservado para Conteúdo 2"/>
          <p:cNvSpPr>
            <a:spLocks noGrp="1"/>
          </p:cNvSpPr>
          <p:nvPr>
            <p:ph idx="1"/>
          </p:nvPr>
        </p:nvSpPr>
        <p:spPr/>
        <p:txBody>
          <a:bodyPr>
            <a:normAutofit fontScale="92500" lnSpcReduction="10000"/>
          </a:bodyPr>
          <a:lstStyle/>
          <a:p>
            <a:pPr>
              <a:lnSpc>
                <a:spcPct val="150000"/>
              </a:lnSpc>
            </a:pPr>
            <a:r>
              <a:rPr lang="pt-BR" dirty="0"/>
              <a:t>A tarefa de solucionar o quebra-cabeça da ciência, tal qual proposto pelo paradigma, é tão prioritária que o fracasso na solução dele não abala o paradigma, apenas </a:t>
            </a:r>
            <a:r>
              <a:rPr lang="pt-BR" u="sng" dirty="0"/>
              <a:t>põe em dúvida a competência do cientista</a:t>
            </a:r>
            <a:r>
              <a:rPr lang="pt-BR" dirty="0"/>
              <a:t>. O único tipo de progresso científico que se pode imaginar nesta etapa é o ganho em produtividade. </a:t>
            </a:r>
          </a:p>
          <a:p>
            <a:pPr>
              <a:lnSpc>
                <a:spcPct val="150000"/>
              </a:lnSpc>
            </a:pPr>
            <a:r>
              <a:rPr lang="pt-BR" dirty="0"/>
              <a:t>O paradigma é muito útil para a prática científica, e essa utilidade é crescente. Primeiramente, ele possibilita a limpeza do campo, afastando eventos tidos como irrelevantes. Depois, o paradigma fornece critérios para as soluções que seriam admissíveis. Por fim, o cientista vai desenvolvendo novos instrumentos para operacionalizar o paradigma e aparar ambiguidades residuais, e tal procedimento resulta em ganho na precisão do conhecimento. </a:t>
            </a:r>
          </a:p>
        </p:txBody>
      </p:sp>
    </p:spTree>
    <p:extLst>
      <p:ext uri="{BB962C8B-B14F-4D97-AF65-F5344CB8AC3E}">
        <p14:creationId xmlns:p14="http://schemas.microsoft.com/office/powerpoint/2010/main" val="1312352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Paul Karl Feyerabend </a:t>
            </a:r>
            <a:endParaRPr lang="pt-BR" dirty="0"/>
          </a:p>
        </p:txBody>
      </p:sp>
      <p:sp>
        <p:nvSpPr>
          <p:cNvPr id="3" name="Espaço Reservado para Conteúdo 2"/>
          <p:cNvSpPr>
            <a:spLocks noGrp="1"/>
          </p:cNvSpPr>
          <p:nvPr>
            <p:ph idx="1"/>
          </p:nvPr>
        </p:nvSpPr>
        <p:spPr>
          <a:xfrm>
            <a:off x="1097280" y="1845734"/>
            <a:ext cx="10058400" cy="4442524"/>
          </a:xfrm>
        </p:spPr>
        <p:txBody>
          <a:bodyPr>
            <a:normAutofit fontScale="92500" lnSpcReduction="10000"/>
          </a:bodyPr>
          <a:lstStyle/>
          <a:p>
            <a:pPr>
              <a:lnSpc>
                <a:spcPct val="110000"/>
              </a:lnSpc>
            </a:pPr>
            <a:r>
              <a:rPr lang="pt-BR" dirty="0"/>
              <a:t>O filósofo da ciência austríaco Paul Feyerabend viveu em diversos países, como Reino Unido e Estados Unidos. Seus livros mais conhecidos são </a:t>
            </a:r>
            <a:r>
              <a:rPr lang="pt-BR" i="1" dirty="0">
                <a:solidFill>
                  <a:schemeClr val="tx1"/>
                </a:solidFill>
              </a:rPr>
              <a:t>Contra o método</a:t>
            </a:r>
            <a:r>
              <a:rPr lang="pt-BR" dirty="0">
                <a:solidFill>
                  <a:schemeClr val="tx1"/>
                </a:solidFill>
              </a:rPr>
              <a:t> </a:t>
            </a:r>
            <a:r>
              <a:rPr lang="pt-BR" dirty="0"/>
              <a:t>(1975), </a:t>
            </a:r>
            <a:r>
              <a:rPr lang="pt-BR" dirty="0">
                <a:solidFill>
                  <a:schemeClr val="tx1"/>
                </a:solidFill>
              </a:rPr>
              <a:t>A </a:t>
            </a:r>
            <a:r>
              <a:rPr lang="pt-BR" i="1" dirty="0">
                <a:solidFill>
                  <a:schemeClr val="tx1"/>
                </a:solidFill>
              </a:rPr>
              <a:t>Ciência em uma sociedade livre</a:t>
            </a:r>
            <a:r>
              <a:rPr lang="pt-BR" dirty="0">
                <a:solidFill>
                  <a:schemeClr val="tx1"/>
                </a:solidFill>
              </a:rPr>
              <a:t> </a:t>
            </a:r>
            <a:r>
              <a:rPr lang="pt-BR" dirty="0"/>
              <a:t>(1978) e </a:t>
            </a:r>
            <a:r>
              <a:rPr lang="pt-BR" i="1" dirty="0">
                <a:solidFill>
                  <a:schemeClr val="tx1"/>
                </a:solidFill>
              </a:rPr>
              <a:t>Adeus à razão</a:t>
            </a:r>
            <a:r>
              <a:rPr lang="pt-BR" dirty="0">
                <a:solidFill>
                  <a:schemeClr val="tx1"/>
                </a:solidFill>
              </a:rPr>
              <a:t> </a:t>
            </a:r>
            <a:r>
              <a:rPr lang="pt-BR" dirty="0"/>
              <a:t>(1987). </a:t>
            </a:r>
          </a:p>
          <a:p>
            <a:pPr>
              <a:lnSpc>
                <a:spcPct val="110000"/>
              </a:lnSpc>
            </a:pPr>
            <a:r>
              <a:rPr lang="pt-BR" dirty="0"/>
              <a:t>Feyerabend tornou-se famoso pela sua </a:t>
            </a:r>
            <a:r>
              <a:rPr lang="pt-BR" u="sng" dirty="0"/>
              <a:t>visão anarquista da ciência</a:t>
            </a:r>
            <a:r>
              <a:rPr lang="pt-BR" dirty="0"/>
              <a:t>. Contudo, o anarquismo metodológico de Feyerabend não é tão destrutivo ou niilista diante de qualquer padrão de racionalidade em ciência como se poderia imaginar. </a:t>
            </a:r>
          </a:p>
          <a:p>
            <a:pPr>
              <a:lnSpc>
                <a:spcPct val="110000"/>
              </a:lnSpc>
            </a:pPr>
            <a:r>
              <a:rPr lang="pt-BR" dirty="0"/>
              <a:t>Sua proposta de oposição ao que se considera o método de Popper, ou a outro esquema racional </a:t>
            </a:r>
            <a:r>
              <a:rPr lang="pt-BR" i="1" dirty="0"/>
              <a:t>a priori</a:t>
            </a:r>
            <a:r>
              <a:rPr lang="pt-BR" dirty="0"/>
              <a:t> de ciência, assenta-se em </a:t>
            </a:r>
            <a:r>
              <a:rPr lang="pt-BR" u="sng" dirty="0"/>
              <a:t>cuidadoso estudo de casos históricos no passado da ciência</a:t>
            </a:r>
            <a:r>
              <a:rPr lang="pt-BR" dirty="0"/>
              <a:t>, no qual ele pôde constatar que os cientistas, muitas vezes, agem de modo ousado, negando resultados bem aceitos, e divulgam suas propostas valendo-se de </a:t>
            </a:r>
            <a:r>
              <a:rPr lang="pt-BR" u="sng" dirty="0"/>
              <a:t>recursos retóricos</a:t>
            </a:r>
            <a:r>
              <a:rPr lang="pt-BR" dirty="0"/>
              <a:t> e de propaganda. </a:t>
            </a:r>
          </a:p>
          <a:p>
            <a:pPr>
              <a:lnSpc>
                <a:spcPct val="110000"/>
              </a:lnSpc>
            </a:pPr>
            <a:r>
              <a:rPr lang="pt-BR" dirty="0"/>
              <a:t>Os cientistas, na prática, procuram camuflar os pressupostos de suas crenças pessoais, de modo a fazer com que a nova interpretação pareça natural e intuitiva quando, de fato, ela não o é.</a:t>
            </a:r>
          </a:p>
          <a:p>
            <a:endParaRPr lang="pt-BR" dirty="0"/>
          </a:p>
        </p:txBody>
      </p:sp>
    </p:spTree>
    <p:extLst>
      <p:ext uri="{BB962C8B-B14F-4D97-AF65-F5344CB8AC3E}">
        <p14:creationId xmlns:p14="http://schemas.microsoft.com/office/powerpoint/2010/main" val="42089895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 lógica do paradigma</a:t>
            </a:r>
          </a:p>
        </p:txBody>
      </p:sp>
      <p:sp>
        <p:nvSpPr>
          <p:cNvPr id="3" name="Espaço Reservado para Conteúdo 2"/>
          <p:cNvSpPr>
            <a:spLocks noGrp="1"/>
          </p:cNvSpPr>
          <p:nvPr>
            <p:ph idx="1"/>
          </p:nvPr>
        </p:nvSpPr>
        <p:spPr/>
        <p:txBody>
          <a:bodyPr/>
          <a:lstStyle/>
          <a:p>
            <a:pPr>
              <a:lnSpc>
                <a:spcPct val="150000"/>
              </a:lnSpc>
            </a:pPr>
            <a:r>
              <a:rPr lang="pt-BR" dirty="0"/>
              <a:t>A lógica do esquema interpretativo de Kuhn é cristalina. Ele crê que </a:t>
            </a:r>
            <a:r>
              <a:rPr lang="pt-BR" dirty="0">
                <a:solidFill>
                  <a:schemeClr val="accent2"/>
                </a:solidFill>
              </a:rPr>
              <a:t>se não houvesse um paradigma a ser seguido a ciência perderia o referencial e se desgastaria em debates inúteis a respeito de questões de fundamento</a:t>
            </a:r>
            <a:r>
              <a:rPr lang="pt-BR" dirty="0"/>
              <a:t>. </a:t>
            </a:r>
          </a:p>
          <a:p>
            <a:pPr>
              <a:lnSpc>
                <a:spcPct val="150000"/>
              </a:lnSpc>
            </a:pPr>
            <a:r>
              <a:rPr lang="pt-BR" dirty="0"/>
              <a:t>O paradigma produz a educação uniforme dos novos ingressantes da profissão científica. Estudantes são levados a ler os mesmos textos, os mesmos manuais; eles têm formação similar e com isso são conduzidos a ver a mesma coisa, todos eles usando a mesma lente fornecida pelo paradigma compartilhado.</a:t>
            </a:r>
          </a:p>
          <a:p>
            <a:endParaRPr lang="pt-BR" dirty="0"/>
          </a:p>
        </p:txBody>
      </p:sp>
    </p:spTree>
    <p:extLst>
      <p:ext uri="{BB962C8B-B14F-4D97-AF65-F5344CB8AC3E}">
        <p14:creationId xmlns:p14="http://schemas.microsoft.com/office/powerpoint/2010/main" val="32829245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Dificuldades observacionais</a:t>
            </a:r>
          </a:p>
        </p:txBody>
      </p:sp>
      <p:sp>
        <p:nvSpPr>
          <p:cNvPr id="3" name="Espaço Reservado para Conteúdo 2"/>
          <p:cNvSpPr>
            <a:spLocks noGrp="1"/>
          </p:cNvSpPr>
          <p:nvPr>
            <p:ph idx="1"/>
          </p:nvPr>
        </p:nvSpPr>
        <p:spPr/>
        <p:txBody>
          <a:bodyPr>
            <a:normAutofit fontScale="92500" lnSpcReduction="20000"/>
          </a:bodyPr>
          <a:lstStyle/>
          <a:p>
            <a:pPr>
              <a:lnSpc>
                <a:spcPct val="150000"/>
              </a:lnSpc>
            </a:pPr>
            <a:r>
              <a:rPr lang="pt-BR" dirty="0"/>
              <a:t>Considerando-se a dificuldade individual de se escapar do referencial comum fornecido pelo paradigma da ciência normal, como é possível a ruptura revolucionária? Como é possível enxergar um problema diferentemente de todos os colegas? </a:t>
            </a:r>
          </a:p>
          <a:p>
            <a:pPr>
              <a:lnSpc>
                <a:spcPct val="150000"/>
              </a:lnSpc>
            </a:pPr>
            <a:r>
              <a:rPr lang="pt-BR" dirty="0"/>
              <a:t>O argumento principal de Kuhn é o de que </a:t>
            </a:r>
            <a:r>
              <a:rPr lang="pt-BR" u="sng" dirty="0"/>
              <a:t>as etapas revolucionárias são iniciadas por dificuldades observacionais</a:t>
            </a:r>
            <a:r>
              <a:rPr lang="pt-BR" dirty="0"/>
              <a:t>: a natureza teima em violar certas expectativas paradigmáticas. </a:t>
            </a:r>
          </a:p>
          <a:p>
            <a:pPr>
              <a:lnSpc>
                <a:spcPct val="150000"/>
              </a:lnSpc>
            </a:pPr>
            <a:r>
              <a:rPr lang="pt-BR" dirty="0"/>
              <a:t>Não que uma observação inesperada possa, por si só, arranhar a confiança no paradigma. </a:t>
            </a:r>
            <a:r>
              <a:rPr lang="pt-BR" u="sng" dirty="0"/>
              <a:t>No entanto, com o tempo, o acúmulo de anomalias observacionais leva à crescente suspeita</a:t>
            </a:r>
            <a:r>
              <a:rPr lang="pt-BR" dirty="0"/>
              <a:t>, ao menos da parte de alguns, quanto ao fato de a natureza realmente funcionar do modo sugerido pelo paradigma.</a:t>
            </a:r>
          </a:p>
        </p:txBody>
      </p:sp>
    </p:spTree>
    <p:extLst>
      <p:ext uri="{BB962C8B-B14F-4D97-AF65-F5344CB8AC3E}">
        <p14:creationId xmlns:p14="http://schemas.microsoft.com/office/powerpoint/2010/main" val="9002707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Ciência em crise</a:t>
            </a:r>
          </a:p>
        </p:txBody>
      </p:sp>
      <p:sp>
        <p:nvSpPr>
          <p:cNvPr id="3" name="Espaço Reservado para Conteúdo 2"/>
          <p:cNvSpPr>
            <a:spLocks noGrp="1"/>
          </p:cNvSpPr>
          <p:nvPr>
            <p:ph idx="1"/>
          </p:nvPr>
        </p:nvSpPr>
        <p:spPr/>
        <p:txBody>
          <a:bodyPr>
            <a:normAutofit/>
          </a:bodyPr>
          <a:lstStyle/>
          <a:p>
            <a:pPr>
              <a:lnSpc>
                <a:spcPct val="150000"/>
              </a:lnSpc>
            </a:pPr>
            <a:r>
              <a:rPr lang="pt-BR" dirty="0"/>
              <a:t>A ciência entra em crise, e com ela adentra o </a:t>
            </a:r>
            <a:r>
              <a:rPr lang="pt-BR" u="sng" dirty="0"/>
              <a:t>período revolucionário</a:t>
            </a:r>
            <a:r>
              <a:rPr lang="pt-BR" dirty="0"/>
              <a:t>, justamente quando engrossa o coro dos descontentes. À medida que a crise se avoluma, começam a aparecer </a:t>
            </a:r>
            <a:r>
              <a:rPr lang="pt-BR" u="sng" dirty="0"/>
              <a:t>candidatos a substituir o paradigma vigente</a:t>
            </a:r>
            <a:r>
              <a:rPr lang="pt-BR" dirty="0"/>
              <a:t>. </a:t>
            </a:r>
          </a:p>
          <a:p>
            <a:pPr>
              <a:lnSpc>
                <a:spcPct val="150000"/>
              </a:lnSpc>
            </a:pPr>
            <a:r>
              <a:rPr lang="pt-BR" dirty="0"/>
              <a:t>De início, as novas propostas de interpretação não exercem grande fascínio, principalmente entre os cientistas maduros. </a:t>
            </a:r>
            <a:r>
              <a:rPr lang="pt-BR" u="sng" dirty="0"/>
              <a:t>Os membros mais jovens, naturalmente propensos a novas ideias, são mais susceptíveis e são os primeiros a serem atraídos pela visão original</a:t>
            </a:r>
            <a:r>
              <a:rPr lang="pt-BR" dirty="0"/>
              <a:t>. O fascínio do jovem pelo novo e pelo desconhecido torna-o sensível à promessa feita pelo novo paradigma de que irá solucionar os problemas existentes e abrir novas possibilidades de investigação.</a:t>
            </a:r>
          </a:p>
          <a:p>
            <a:endParaRPr lang="pt-BR" dirty="0"/>
          </a:p>
        </p:txBody>
      </p:sp>
    </p:spTree>
    <p:extLst>
      <p:ext uri="{BB962C8B-B14F-4D97-AF65-F5344CB8AC3E}">
        <p14:creationId xmlns:p14="http://schemas.microsoft.com/office/powerpoint/2010/main" val="2085385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Crescimento cumulativo?</a:t>
            </a:r>
          </a:p>
        </p:txBody>
      </p:sp>
      <p:sp>
        <p:nvSpPr>
          <p:cNvPr id="3" name="Espaço Reservado para Conteúdo 2"/>
          <p:cNvSpPr>
            <a:spLocks noGrp="1"/>
          </p:cNvSpPr>
          <p:nvPr>
            <p:ph idx="1"/>
          </p:nvPr>
        </p:nvSpPr>
        <p:spPr>
          <a:xfrm>
            <a:off x="1097279" y="1980027"/>
            <a:ext cx="10466363" cy="4462976"/>
          </a:xfrm>
        </p:spPr>
        <p:txBody>
          <a:bodyPr>
            <a:normAutofit fontScale="85000" lnSpcReduction="10000"/>
          </a:bodyPr>
          <a:lstStyle/>
          <a:p>
            <a:pPr>
              <a:lnSpc>
                <a:spcPct val="130000"/>
              </a:lnSpc>
            </a:pPr>
            <a:r>
              <a:rPr lang="pt-BR" dirty="0"/>
              <a:t>A ciência em crise descrita por Kuhn tem muito da descrição metodológica de Popper. O exercício de crítica é a tônica neste momento de crise. </a:t>
            </a:r>
          </a:p>
          <a:p>
            <a:pPr>
              <a:lnSpc>
                <a:spcPct val="130000"/>
              </a:lnSpc>
            </a:pPr>
            <a:r>
              <a:rPr lang="pt-BR" u="sng" dirty="0"/>
              <a:t>Kuhn acusa Popper de pretender caracterizar todos os momentos da ciência como etapas de crise</a:t>
            </a:r>
            <a:r>
              <a:rPr lang="pt-BR" dirty="0"/>
              <a:t>. Enquanto para Kuhn a ciência avança por meio de revoluções, Popper estaria vendo o desenvolvimento da ciência de modo cumulativo e gradual, sem rupturas ou pontos de descontinuidades. </a:t>
            </a:r>
          </a:p>
          <a:p>
            <a:pPr>
              <a:lnSpc>
                <a:spcPct val="130000"/>
              </a:lnSpc>
            </a:pPr>
            <a:r>
              <a:rPr lang="pt-BR" dirty="0"/>
              <a:t>Popper é criticado por interpretar o avanço da ciência como a descoberta de novos campos. A antiga teoria é reformulada de modo que ela se torna um caso especial, dentro de domínios circunscritos, da nova teoria. Exemplificando, a mecânica de Newton seria um caso especial da relatividade de Einstein e da mecânica quântica. Quando se consideram baixos níveis de energia, a teoria relativística se torna irrelevante e a explicação newtoniana se aplica. Nos domínios atômicos das pequenas distâncias, o comportamento das partículas é quantizado; no entanto, no mundo macroscópico é suficiente a interpretação fornecida pela física clássica. Então, à medida que ocorre o progresso científico, novos campos são desbravados e a antiga teoria é essencialmente apenas estendida.</a:t>
            </a:r>
          </a:p>
          <a:p>
            <a:endParaRPr lang="pt-BR" dirty="0"/>
          </a:p>
        </p:txBody>
      </p:sp>
    </p:spTree>
    <p:extLst>
      <p:ext uri="{BB962C8B-B14F-4D97-AF65-F5344CB8AC3E}">
        <p14:creationId xmlns:p14="http://schemas.microsoft.com/office/powerpoint/2010/main" val="32853033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Incomensurabilidade dos paradigmas</a:t>
            </a:r>
          </a:p>
        </p:txBody>
      </p:sp>
      <p:sp>
        <p:nvSpPr>
          <p:cNvPr id="3" name="Espaço Reservado para Conteúdo 2"/>
          <p:cNvSpPr>
            <a:spLocks noGrp="1"/>
          </p:cNvSpPr>
          <p:nvPr>
            <p:ph idx="1"/>
          </p:nvPr>
        </p:nvSpPr>
        <p:spPr/>
        <p:txBody>
          <a:bodyPr>
            <a:normAutofit/>
          </a:bodyPr>
          <a:lstStyle/>
          <a:p>
            <a:pPr>
              <a:lnSpc>
                <a:spcPct val="150000"/>
              </a:lnSpc>
            </a:pPr>
            <a:r>
              <a:rPr lang="pt-BR" dirty="0"/>
              <a:t>Kuhn discorda dessa interpretação do desenvolvimento da ciência como um processo cumulativo. A ciência avança por meio de rupturas radicais. Quando um novo paradigma é aceito, é porque se entrou num novo mundo. Nenhuma comparação entre paradigmas é possível. É o que ele caracteriza como sendo a</a:t>
            </a:r>
            <a:r>
              <a:rPr lang="pt-BR" i="1" dirty="0"/>
              <a:t> incomensurabilidade</a:t>
            </a:r>
            <a:r>
              <a:rPr lang="pt-BR" dirty="0"/>
              <a:t> dos paradigmas. </a:t>
            </a:r>
          </a:p>
          <a:p>
            <a:endParaRPr lang="pt-BR" dirty="0"/>
          </a:p>
        </p:txBody>
      </p:sp>
    </p:spTree>
    <p:extLst>
      <p:ext uri="{BB962C8B-B14F-4D97-AF65-F5344CB8AC3E}">
        <p14:creationId xmlns:p14="http://schemas.microsoft.com/office/powerpoint/2010/main" val="35850781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Exemplo da física</a:t>
            </a:r>
          </a:p>
        </p:txBody>
      </p:sp>
      <p:sp>
        <p:nvSpPr>
          <p:cNvPr id="3" name="Espaço Reservado para Conteúdo 2"/>
          <p:cNvSpPr>
            <a:spLocks noGrp="1"/>
          </p:cNvSpPr>
          <p:nvPr>
            <p:ph idx="1"/>
          </p:nvPr>
        </p:nvSpPr>
        <p:spPr>
          <a:xfrm>
            <a:off x="1218784" y="1990930"/>
            <a:ext cx="10058399" cy="4580467"/>
          </a:xfrm>
        </p:spPr>
        <p:txBody>
          <a:bodyPr>
            <a:normAutofit fontScale="85000" lnSpcReduction="10000"/>
          </a:bodyPr>
          <a:lstStyle/>
          <a:p>
            <a:pPr>
              <a:lnSpc>
                <a:spcPct val="120000"/>
              </a:lnSpc>
            </a:pPr>
            <a:r>
              <a:rPr lang="pt-BR" dirty="0"/>
              <a:t>Vejamos o mesmo exemplo da física abordado anteriormente: para Kuhn, a teoria clássica não pode ser pensada como um caso especial da mecânica relativística. </a:t>
            </a:r>
          </a:p>
          <a:p>
            <a:pPr>
              <a:lnSpc>
                <a:spcPct val="120000"/>
              </a:lnSpc>
            </a:pPr>
            <a:r>
              <a:rPr lang="pt-BR" dirty="0"/>
              <a:t>É verdade que, considerando-se as equações de Lorentz que descrevem o comportamento relativístico, ao se fazer o quociente </a:t>
            </a:r>
            <a:r>
              <a:rPr lang="pt-BR" i="1" dirty="0">
                <a:solidFill>
                  <a:schemeClr val="accent2"/>
                </a:solidFill>
              </a:rPr>
              <a:t>v/c</a:t>
            </a:r>
            <a:r>
              <a:rPr lang="pt-BR" dirty="0"/>
              <a:t> tender a zero, no qual </a:t>
            </a:r>
            <a:r>
              <a:rPr lang="pt-BR" i="1" dirty="0"/>
              <a:t>v</a:t>
            </a:r>
            <a:r>
              <a:rPr lang="pt-BR" dirty="0"/>
              <a:t> é a velocidade do objeto em estudo e </a:t>
            </a:r>
            <a:r>
              <a:rPr lang="pt-BR" i="1" dirty="0"/>
              <a:t>c</a:t>
            </a:r>
            <a:r>
              <a:rPr lang="pt-BR" dirty="0"/>
              <a:t> a velocidade da luz, o que ocorre para velocidades do nosso cotidiano,  as fórmulas da teoria da relatividade se aproximam das relações expressas na física clássica. No entanto, isto não significa que uma teoria tende a outra dentro de certos limites.</a:t>
            </a:r>
          </a:p>
          <a:p>
            <a:pPr>
              <a:lnSpc>
                <a:spcPct val="120000"/>
              </a:lnSpc>
            </a:pPr>
            <a:r>
              <a:rPr lang="pt-BR" dirty="0"/>
              <a:t>Para Kuhn, </a:t>
            </a:r>
            <a:r>
              <a:rPr lang="pt-BR" u="sng" dirty="0"/>
              <a:t>todos os conceitos e, portanto, a interpretação das variáveis na fórmula são radicalmente redefinidos quando se migra do paradigma clássico ao relativístico</a:t>
            </a:r>
            <a:r>
              <a:rPr lang="pt-BR" dirty="0"/>
              <a:t>. Por exemplo, massa na fórmula clássica é massa inercial nos problemas de mecânica terrestre ou massa gravitacional na mecânica dos astros. Massa na teoria de Einstein é outra coisa completamente diferente. É um contínuo entre energia e matéria que expressa propriedades de energia e de matéria, é algo que se transforma em energia e não se conserva. Tempo e espaço na física clássica são referenciais absolutos para a análise dos movimentos, enquanto na relatividade eles são entidades que se deformam tal como descrita na noção de contração do espaço e dilatação do tempo. </a:t>
            </a:r>
          </a:p>
          <a:p>
            <a:endParaRPr lang="pt-BR" dirty="0"/>
          </a:p>
        </p:txBody>
      </p:sp>
    </p:spTree>
    <p:extLst>
      <p:ext uri="{BB962C8B-B14F-4D97-AF65-F5344CB8AC3E}">
        <p14:creationId xmlns:p14="http://schemas.microsoft.com/office/powerpoint/2010/main" val="8202472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Psicologia da adesão</a:t>
            </a:r>
          </a:p>
        </p:txBody>
      </p:sp>
      <p:sp>
        <p:nvSpPr>
          <p:cNvPr id="3" name="Espaço Reservado para Conteúdo 2"/>
          <p:cNvSpPr>
            <a:spLocks noGrp="1"/>
          </p:cNvSpPr>
          <p:nvPr>
            <p:ph idx="1"/>
          </p:nvPr>
        </p:nvSpPr>
        <p:spPr/>
        <p:txBody>
          <a:bodyPr>
            <a:normAutofit/>
          </a:bodyPr>
          <a:lstStyle/>
          <a:p>
            <a:pPr>
              <a:lnSpc>
                <a:spcPct val="150000"/>
              </a:lnSpc>
            </a:pPr>
            <a:r>
              <a:rPr lang="pt-BR" dirty="0"/>
              <a:t>Então a contraposição, entre o modelo lógico de ciência calcado na metodologia </a:t>
            </a:r>
            <a:r>
              <a:rPr lang="pt-BR" dirty="0" err="1"/>
              <a:t>falseacionista</a:t>
            </a:r>
            <a:r>
              <a:rPr lang="pt-BR" dirty="0"/>
              <a:t> de Popper e a descrição da ciência com base na história e num modelo de ciência paradigmática, é sempre muito interessante. </a:t>
            </a:r>
          </a:p>
          <a:p>
            <a:pPr>
              <a:lnSpc>
                <a:spcPct val="150000"/>
              </a:lnSpc>
            </a:pPr>
            <a:r>
              <a:rPr lang="pt-BR" dirty="0"/>
              <a:t>Na metodologia de Popper, </a:t>
            </a:r>
            <a:r>
              <a:rPr lang="pt-BR" u="sng" dirty="0"/>
              <a:t>a psicologia só entra na explicação das descobertas científicas e não na descrição da estrutura lógica da ciência</a:t>
            </a:r>
            <a:r>
              <a:rPr lang="pt-BR" dirty="0"/>
              <a:t>. Em Kuhn, a psicologia muito tem a oferecer na explicação de por quê os cientistas aderem a um paradigma. </a:t>
            </a:r>
            <a:r>
              <a:rPr lang="pt-BR" u="sng" dirty="0"/>
              <a:t>Abdicar da história, da psicologia, da sociologia da comunidade científica é teorizar sobre uma ciência que não exist</a:t>
            </a:r>
            <a:r>
              <a:rPr lang="pt-BR" dirty="0"/>
              <a:t>e, acredita Kuhn.</a:t>
            </a:r>
          </a:p>
          <a:p>
            <a:endParaRPr lang="pt-BR" dirty="0"/>
          </a:p>
        </p:txBody>
      </p:sp>
    </p:spTree>
    <p:extLst>
      <p:ext uri="{BB962C8B-B14F-4D97-AF65-F5344CB8AC3E}">
        <p14:creationId xmlns:p14="http://schemas.microsoft.com/office/powerpoint/2010/main" val="190045535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Crítica de Paul Feyerabend </a:t>
            </a:r>
          </a:p>
        </p:txBody>
      </p:sp>
      <p:sp>
        <p:nvSpPr>
          <p:cNvPr id="3" name="Espaço Reservado para Conteúdo 2"/>
          <p:cNvSpPr>
            <a:spLocks noGrp="1"/>
          </p:cNvSpPr>
          <p:nvPr>
            <p:ph idx="1"/>
          </p:nvPr>
        </p:nvSpPr>
        <p:spPr/>
        <p:txBody>
          <a:bodyPr/>
          <a:lstStyle/>
          <a:p>
            <a:pPr>
              <a:lnSpc>
                <a:spcPct val="150000"/>
              </a:lnSpc>
            </a:pPr>
            <a:r>
              <a:rPr lang="pt-BR" dirty="0"/>
              <a:t>O modelo de ciência paradigmática recebeu muitas objeções de outros historiadores da ciência. </a:t>
            </a:r>
          </a:p>
          <a:p>
            <a:pPr>
              <a:lnSpc>
                <a:spcPct val="150000"/>
              </a:lnSpc>
            </a:pPr>
            <a:r>
              <a:rPr lang="pt-BR" dirty="0"/>
              <a:t>Paul Feyerabend, por exemplo, questiona se essa visão também não se aplicaria à descrição de outras formas de comunidade organizada de pensamento, como as igrejas cristãs que produzem o saber teológico, ou mesmo se a ideia não se encaixaria para explicar casos tão grotescos quanto o de organizações criminosas. </a:t>
            </a:r>
          </a:p>
          <a:p>
            <a:pPr>
              <a:lnSpc>
                <a:spcPct val="150000"/>
              </a:lnSpc>
            </a:pPr>
            <a:r>
              <a:rPr lang="pt-BR" dirty="0"/>
              <a:t>Ele duvida que a solução de Kuhn possa apreender </a:t>
            </a:r>
            <a:r>
              <a:rPr lang="pt-BR" u="sng" dirty="0"/>
              <a:t>o que é específico da atividade científica</a:t>
            </a:r>
            <a:r>
              <a:rPr lang="pt-BR" dirty="0"/>
              <a:t>.</a:t>
            </a:r>
          </a:p>
          <a:p>
            <a:endParaRPr lang="pt-BR" dirty="0"/>
          </a:p>
        </p:txBody>
      </p:sp>
    </p:spTree>
    <p:extLst>
      <p:ext uri="{BB962C8B-B14F-4D97-AF65-F5344CB8AC3E}">
        <p14:creationId xmlns:p14="http://schemas.microsoft.com/office/powerpoint/2010/main" val="32958848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Crítica de Popper</a:t>
            </a:r>
          </a:p>
        </p:txBody>
      </p:sp>
      <p:sp>
        <p:nvSpPr>
          <p:cNvPr id="3" name="Espaço Reservado para Conteúdo 2"/>
          <p:cNvSpPr>
            <a:spLocks noGrp="1"/>
          </p:cNvSpPr>
          <p:nvPr>
            <p:ph idx="1"/>
          </p:nvPr>
        </p:nvSpPr>
        <p:spPr/>
        <p:txBody>
          <a:bodyPr>
            <a:normAutofit/>
          </a:bodyPr>
          <a:lstStyle/>
          <a:p>
            <a:pPr>
              <a:lnSpc>
                <a:spcPct val="150000"/>
              </a:lnSpc>
            </a:pPr>
            <a:r>
              <a:rPr lang="pt-BR" dirty="0"/>
              <a:t>Embora Popper aceite que as ideias dos cientistas sejam desenvolvidas dentro de uma estrutura teórica definida e que a existência de um sistema organizado de suposições seja necessária para a comunidade científica discutir racionalmente o trabalho dela, ele não aceita a interpretação </a:t>
            </a:r>
            <a:r>
              <a:rPr lang="pt-BR" dirty="0" err="1"/>
              <a:t>kuhniana</a:t>
            </a:r>
            <a:r>
              <a:rPr lang="pt-BR" dirty="0"/>
              <a:t> de que </a:t>
            </a:r>
            <a:r>
              <a:rPr lang="pt-BR" u="sng" dirty="0"/>
              <a:t>o referencial do paradigma seja uma prisão da qual não se possa escapar</a:t>
            </a:r>
            <a:r>
              <a:rPr lang="pt-BR" dirty="0"/>
              <a:t>. </a:t>
            </a:r>
          </a:p>
          <a:p>
            <a:pPr>
              <a:lnSpc>
                <a:spcPct val="150000"/>
              </a:lnSpc>
            </a:pPr>
            <a:r>
              <a:rPr lang="pt-BR" dirty="0"/>
              <a:t>Popper afirma que podemos pular de um referencial para outro sempre que assim o desejarmos. Ele condena o </a:t>
            </a:r>
            <a:r>
              <a:rPr lang="pt-BR" u="sng" dirty="0"/>
              <a:t>mito do referencial</a:t>
            </a:r>
            <a:r>
              <a:rPr lang="pt-BR" dirty="0"/>
              <a:t> que conduz a uma perspectiva relativista do conhecimento.</a:t>
            </a:r>
          </a:p>
          <a:p>
            <a:endParaRPr lang="pt-BR" dirty="0"/>
          </a:p>
        </p:txBody>
      </p:sp>
    </p:spTree>
    <p:extLst>
      <p:ext uri="{BB962C8B-B14F-4D97-AF65-F5344CB8AC3E}">
        <p14:creationId xmlns:p14="http://schemas.microsoft.com/office/powerpoint/2010/main" val="321906834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80618A-9399-437B-B84D-BADBA07E43A9}"/>
              </a:ext>
            </a:extLst>
          </p:cNvPr>
          <p:cNvSpPr>
            <a:spLocks noGrp="1"/>
          </p:cNvSpPr>
          <p:nvPr>
            <p:ph type="title"/>
          </p:nvPr>
        </p:nvSpPr>
        <p:spPr/>
        <p:txBody>
          <a:bodyPr/>
          <a:lstStyle/>
          <a:p>
            <a:r>
              <a:rPr lang="pt-BR" dirty="0"/>
              <a:t>Contra o relativismo</a:t>
            </a:r>
          </a:p>
        </p:txBody>
      </p:sp>
      <p:sp>
        <p:nvSpPr>
          <p:cNvPr id="3" name="Espaço Reservado para Conteúdo 2"/>
          <p:cNvSpPr>
            <a:spLocks noGrp="1"/>
          </p:cNvSpPr>
          <p:nvPr>
            <p:ph idx="1"/>
          </p:nvPr>
        </p:nvSpPr>
        <p:spPr/>
        <p:txBody>
          <a:bodyPr>
            <a:normAutofit fontScale="92500" lnSpcReduction="10000"/>
          </a:bodyPr>
          <a:lstStyle/>
          <a:p>
            <a:pPr>
              <a:lnSpc>
                <a:spcPct val="120000"/>
              </a:lnSpc>
            </a:pPr>
            <a:r>
              <a:rPr lang="pt-BR" dirty="0"/>
              <a:t>Contra o relativismo, Popper prende-se a uma ontologia em que viceja a </a:t>
            </a:r>
            <a:r>
              <a:rPr lang="pt-BR" u="sng" dirty="0"/>
              <a:t>verdade absoluta e objetiva</a:t>
            </a:r>
            <a:r>
              <a:rPr lang="pt-BR" dirty="0"/>
              <a:t>, a qual funciona como um guia para a prática científica. </a:t>
            </a:r>
          </a:p>
          <a:p>
            <a:pPr>
              <a:lnSpc>
                <a:spcPct val="120000"/>
              </a:lnSpc>
            </a:pPr>
            <a:r>
              <a:rPr lang="pt-BR" dirty="0"/>
              <a:t>Popper sugere que a perspectiva de Kuhn levaria a um </a:t>
            </a:r>
            <a:r>
              <a:rPr lang="pt-BR" dirty="0">
                <a:solidFill>
                  <a:schemeClr val="accent2"/>
                </a:solidFill>
              </a:rPr>
              <a:t>subjetivismo</a:t>
            </a:r>
            <a:r>
              <a:rPr lang="pt-BR" dirty="0"/>
              <a:t>, em que a verdade está inscrita no referencial em questão, ou a um </a:t>
            </a:r>
            <a:r>
              <a:rPr lang="pt-BR" dirty="0">
                <a:solidFill>
                  <a:schemeClr val="accent2"/>
                </a:solidFill>
              </a:rPr>
              <a:t>idealismo </a:t>
            </a:r>
            <a:r>
              <a:rPr lang="pt-BR" dirty="0"/>
              <a:t>no qual a verdade radica apenas no discurso, não possuindo existência própria num mundo fora dele. Popper avalia que, se de fato a ciência normal de Kuhn existisse, ela seria um mal.</a:t>
            </a:r>
            <a:r>
              <a:rPr lang="pt-BR" u="sng" dirty="0"/>
              <a:t> Somente os profissionais de pouco senso crítico, vítimas de uma educação fracassada, comportam-se como o cientista da ciência normal descrito por Kuhn</a:t>
            </a:r>
            <a:r>
              <a:rPr lang="pt-BR" dirty="0"/>
              <a:t>. </a:t>
            </a:r>
          </a:p>
          <a:p>
            <a:pPr>
              <a:lnSpc>
                <a:spcPct val="120000"/>
              </a:lnSpc>
            </a:pPr>
            <a:r>
              <a:rPr lang="pt-BR" dirty="0"/>
              <a:t>Diz Popper:</a:t>
            </a:r>
          </a:p>
          <a:p>
            <a:pPr marL="355600" indent="0">
              <a:lnSpc>
                <a:spcPct val="120000"/>
              </a:lnSpc>
              <a:buNone/>
            </a:pPr>
            <a:r>
              <a:rPr lang="pt-BR" i="1" dirty="0">
                <a:solidFill>
                  <a:schemeClr val="accent2"/>
                </a:solidFill>
              </a:rPr>
              <a:t>“A meu ver, o cientista “normal”, tal como Kuhn o descreve, é uma pessoa da qual devemos ter pena.” </a:t>
            </a:r>
            <a:r>
              <a:rPr lang="pt-BR" i="1" dirty="0"/>
              <a:t>(</a:t>
            </a:r>
            <a:r>
              <a:rPr lang="pt-BR" dirty="0"/>
              <a:t>A ciência normal e seus perigos).</a:t>
            </a:r>
          </a:p>
          <a:p>
            <a:pPr marL="355600" indent="0"/>
            <a:endParaRPr lang="pt-BR" dirty="0"/>
          </a:p>
        </p:txBody>
      </p:sp>
    </p:spTree>
    <p:extLst>
      <p:ext uri="{BB962C8B-B14F-4D97-AF65-F5344CB8AC3E}">
        <p14:creationId xmlns:p14="http://schemas.microsoft.com/office/powerpoint/2010/main" val="3859007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i="1" dirty="0"/>
              <a:t>Anarquismo metodológico</a:t>
            </a:r>
            <a:endParaRPr lang="pt-BR" dirty="0"/>
          </a:p>
        </p:txBody>
      </p:sp>
      <p:sp>
        <p:nvSpPr>
          <p:cNvPr id="3" name="Espaço Reservado para Conteúdo 2"/>
          <p:cNvSpPr>
            <a:spLocks noGrp="1"/>
          </p:cNvSpPr>
          <p:nvPr>
            <p:ph idx="1"/>
          </p:nvPr>
        </p:nvSpPr>
        <p:spPr/>
        <p:txBody>
          <a:bodyPr/>
          <a:lstStyle/>
          <a:p>
            <a:pPr>
              <a:lnSpc>
                <a:spcPct val="150000"/>
              </a:lnSpc>
            </a:pPr>
            <a:r>
              <a:rPr lang="pt-BR" dirty="0"/>
              <a:t>A tese principal de Feyerabend afirma que a indicação de </a:t>
            </a:r>
            <a:r>
              <a:rPr lang="pt-BR" u="sng" dirty="0"/>
              <a:t>qualquer método </a:t>
            </a:r>
            <a:r>
              <a:rPr lang="pt-BR" dirty="0"/>
              <a:t>para a ciência seria prejudicial ao seu desenvolvimento. </a:t>
            </a:r>
          </a:p>
          <a:p>
            <a:pPr>
              <a:lnSpc>
                <a:spcPct val="150000"/>
              </a:lnSpc>
            </a:pPr>
            <a:r>
              <a:rPr lang="pt-BR" dirty="0"/>
              <a:t>Em seu livro mais conhecido,  Feyerabend defende a tese conhecida como </a:t>
            </a:r>
            <a:r>
              <a:rPr lang="pt-BR" i="1" dirty="0"/>
              <a:t>anarquismo metodológico,</a:t>
            </a:r>
            <a:r>
              <a:rPr lang="pt-BR" dirty="0"/>
              <a:t> segundo a qual a única regra metodológica que deveria ser observada prescreve que </a:t>
            </a:r>
            <a:r>
              <a:rPr lang="pt-BR" u="sng" dirty="0"/>
              <a:t>tudo vale</a:t>
            </a:r>
            <a:r>
              <a:rPr lang="pt-BR" dirty="0"/>
              <a:t>.</a:t>
            </a:r>
          </a:p>
          <a:p>
            <a:endParaRPr lang="pt-BR" dirty="0"/>
          </a:p>
        </p:txBody>
      </p:sp>
    </p:spTree>
    <p:extLst>
      <p:ext uri="{BB962C8B-B14F-4D97-AF65-F5344CB8AC3E}">
        <p14:creationId xmlns:p14="http://schemas.microsoft.com/office/powerpoint/2010/main" val="349689014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Normal ou anormal?</a:t>
            </a:r>
          </a:p>
        </p:txBody>
      </p:sp>
      <p:sp>
        <p:nvSpPr>
          <p:cNvPr id="3" name="Espaço Reservado para Conteúdo 2"/>
          <p:cNvSpPr>
            <a:spLocks noGrp="1"/>
          </p:cNvSpPr>
          <p:nvPr>
            <p:ph idx="1"/>
          </p:nvPr>
        </p:nvSpPr>
        <p:spPr/>
        <p:txBody>
          <a:bodyPr>
            <a:normAutofit lnSpcReduction="10000"/>
          </a:bodyPr>
          <a:lstStyle/>
          <a:p>
            <a:pPr>
              <a:lnSpc>
                <a:spcPct val="150000"/>
              </a:lnSpc>
            </a:pPr>
            <a:r>
              <a:rPr lang="pt-BR" dirty="0"/>
              <a:t>Simplesmente, para Popper o que Kuhn chama de </a:t>
            </a:r>
            <a:r>
              <a:rPr lang="pt-BR" i="1" dirty="0"/>
              <a:t>normal </a:t>
            </a:r>
            <a:r>
              <a:rPr lang="pt-BR" dirty="0"/>
              <a:t>é anormal. Na maioria das vezes, diz Popper, </a:t>
            </a:r>
            <a:r>
              <a:rPr lang="pt-BR" u="sng" dirty="0"/>
              <a:t>os cientistas trabalham, de fato, com problemas autênticos e não com meras tentativas de solucionar enigmas ou quebra-cabeças</a:t>
            </a:r>
            <a:r>
              <a:rPr lang="pt-BR" dirty="0"/>
              <a:t>. No máximo, o modelo de ciência de Kuhn se aplica razoavelmente à astronomia. Entretanto, na história de outras ciências ele não se coaduna com os fatos. </a:t>
            </a:r>
          </a:p>
          <a:p>
            <a:pPr>
              <a:lnSpc>
                <a:spcPct val="150000"/>
              </a:lnSpc>
            </a:pPr>
            <a:r>
              <a:rPr lang="pt-BR" dirty="0"/>
              <a:t>Exemplo de Popper: na física, mais de uma abordagem coexistiu por muito tempo sobre a teoria da matéria. </a:t>
            </a:r>
          </a:p>
          <a:p>
            <a:pPr>
              <a:lnSpc>
                <a:spcPct val="150000"/>
              </a:lnSpc>
            </a:pPr>
            <a:r>
              <a:rPr lang="pt-BR" dirty="0"/>
              <a:t>O dogmatismo existe em ciência, mas ele não é a regra na história dela.</a:t>
            </a:r>
          </a:p>
          <a:p>
            <a:endParaRPr lang="pt-BR" dirty="0"/>
          </a:p>
        </p:txBody>
      </p:sp>
    </p:spTree>
    <p:extLst>
      <p:ext uri="{BB962C8B-B14F-4D97-AF65-F5344CB8AC3E}">
        <p14:creationId xmlns:p14="http://schemas.microsoft.com/office/powerpoint/2010/main" val="75963586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Lógica do relativismo histórico</a:t>
            </a:r>
          </a:p>
        </p:txBody>
      </p:sp>
      <p:sp>
        <p:nvSpPr>
          <p:cNvPr id="3" name="Espaço Reservado para Conteúdo 2"/>
          <p:cNvSpPr>
            <a:spLocks noGrp="1"/>
          </p:cNvSpPr>
          <p:nvPr>
            <p:ph idx="1"/>
          </p:nvPr>
        </p:nvSpPr>
        <p:spPr>
          <a:xfrm>
            <a:off x="1097280" y="1853418"/>
            <a:ext cx="10236173" cy="4428067"/>
          </a:xfrm>
        </p:spPr>
        <p:txBody>
          <a:bodyPr>
            <a:normAutofit fontScale="92500" lnSpcReduction="20000"/>
          </a:bodyPr>
          <a:lstStyle/>
          <a:p>
            <a:pPr>
              <a:lnSpc>
                <a:spcPct val="120000"/>
              </a:lnSpc>
            </a:pPr>
            <a:r>
              <a:rPr lang="pt-BR" dirty="0"/>
              <a:t>Embora o trabalho de Kuhn tenha se tornado um enorme sucesso editorial, e como tal se popularizado, isto não significa que o seu modelo de ciência seja unanimemente aceito entre filósofos e historiadores da ciência. </a:t>
            </a:r>
          </a:p>
          <a:p>
            <a:pPr>
              <a:lnSpc>
                <a:spcPct val="120000"/>
              </a:lnSpc>
            </a:pPr>
            <a:r>
              <a:rPr lang="pt-BR" dirty="0"/>
              <a:t>Após Kuhn, os que discutem ciência passaram a se </a:t>
            </a:r>
            <a:r>
              <a:rPr lang="pt-BR" u="sng" dirty="0"/>
              <a:t>preocupar mais com história da ciência</a:t>
            </a:r>
            <a:r>
              <a:rPr lang="pt-BR" dirty="0"/>
              <a:t>. De fato, são os estudos continuados da história que irão dizer qual posição se coaduna mais à verdadeira natureza do conhecimento científico.  </a:t>
            </a:r>
          </a:p>
          <a:p>
            <a:pPr>
              <a:lnSpc>
                <a:spcPct val="120000"/>
              </a:lnSpc>
            </a:pPr>
            <a:r>
              <a:rPr lang="pt-BR" dirty="0"/>
              <a:t>Popper oferece uma lógica da pesquisa científica que, embora pretendesse de início ser a-histórica, revelou algum compromisso com a história, conforme o debate subsequente veio a indicar. Kuhn negou a pretensão de uma lógica da ciência e considerou estar propondo um esquema de ciência com base na história de certos episódios dela. No entanto, conforme Popper chama a atenção, mesmo Kuhn recai em alguma tese lógica da ciência, que Popper denomina de “lógica do relativismo histórico”, na qual a racionalidade da ciência, ao invés de inexistir, pressupõe um referencial comum que possibilite um acordo sobre questões fundamentais.</a:t>
            </a:r>
          </a:p>
          <a:p>
            <a:endParaRPr lang="pt-BR" dirty="0"/>
          </a:p>
        </p:txBody>
      </p:sp>
    </p:spTree>
    <p:extLst>
      <p:ext uri="{BB962C8B-B14F-4D97-AF65-F5344CB8AC3E}">
        <p14:creationId xmlns:p14="http://schemas.microsoft.com/office/powerpoint/2010/main" val="109669699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Metodologia falseacionista e história</a:t>
            </a:r>
          </a:p>
        </p:txBody>
      </p:sp>
      <p:sp>
        <p:nvSpPr>
          <p:cNvPr id="3" name="Espaço Reservado para Conteúdo 2"/>
          <p:cNvSpPr>
            <a:spLocks noGrp="1"/>
          </p:cNvSpPr>
          <p:nvPr>
            <p:ph idx="1"/>
          </p:nvPr>
        </p:nvSpPr>
        <p:spPr>
          <a:xfrm>
            <a:off x="1218784" y="1951893"/>
            <a:ext cx="9936896" cy="4165600"/>
          </a:xfrm>
        </p:spPr>
        <p:txBody>
          <a:bodyPr>
            <a:normAutofit fontScale="92500" lnSpcReduction="10000"/>
          </a:bodyPr>
          <a:lstStyle/>
          <a:p>
            <a:pPr>
              <a:lnSpc>
                <a:spcPct val="120000"/>
              </a:lnSpc>
            </a:pPr>
            <a:r>
              <a:rPr lang="pt-BR" dirty="0"/>
              <a:t>A metodologia falseacionista não é necessariamente a-histórica. Pode ser inclusive que ela descreva melhor que as alternativas de Kuhn e Feyerabend os eventos reais na história da ciência. </a:t>
            </a:r>
          </a:p>
          <a:p>
            <a:pPr>
              <a:lnSpc>
                <a:spcPct val="120000"/>
              </a:lnSpc>
            </a:pPr>
            <a:r>
              <a:rPr lang="pt-BR" dirty="0"/>
              <a:t>A maior deficiência dessas alternativas talvez seja o fato de elas não fornecerem critérios para a </a:t>
            </a:r>
            <a:r>
              <a:rPr lang="pt-BR" u="sng" dirty="0"/>
              <a:t>explicação do progresso em ciência</a:t>
            </a:r>
            <a:r>
              <a:rPr lang="pt-BR" dirty="0"/>
              <a:t>. O “vale tudo” de Feyerabend associa progresso a proliferação de teorias. No entanto, é fácil constatar que a ciência apresenta um conjunto restrito de teorias que compõe o seu corpo principal. Embora muitas teorias tenham surgido no passado e continuam a surgir, observa-se algum processo de seleção que elege as que irão fazer parte da ciência consagrada. </a:t>
            </a:r>
            <a:r>
              <a:rPr lang="pt-BR" dirty="0">
                <a:solidFill>
                  <a:schemeClr val="accent2"/>
                </a:solidFill>
              </a:rPr>
              <a:t>Como se dá essa seleção? Como as teorias são comparadas entre si e como escolhemos uma teoria em detrimento da outra? </a:t>
            </a:r>
            <a:r>
              <a:rPr lang="pt-BR" dirty="0"/>
              <a:t>Feyerabend responde a essas questões por meio de argumentos pontuais, por exemplo, os estratagemas retóricos usados por Galileu, mas não oferece um </a:t>
            </a:r>
            <a:r>
              <a:rPr lang="pt-BR" u="sng" dirty="0"/>
              <a:t>modelo geral de seleção de teoria</a:t>
            </a:r>
            <a:r>
              <a:rPr lang="pt-BR" dirty="0"/>
              <a:t>. Ademais, o anarquismo metodológico pode resultar em completo caos e não em ciência enquanto conhecimento organizado. </a:t>
            </a:r>
          </a:p>
          <a:p>
            <a:endParaRPr lang="pt-BR" dirty="0"/>
          </a:p>
        </p:txBody>
      </p:sp>
    </p:spTree>
    <p:extLst>
      <p:ext uri="{BB962C8B-B14F-4D97-AF65-F5344CB8AC3E}">
        <p14:creationId xmlns:p14="http://schemas.microsoft.com/office/powerpoint/2010/main" val="411404310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Noção de progresso em ciência</a:t>
            </a:r>
          </a:p>
        </p:txBody>
      </p:sp>
      <p:sp>
        <p:nvSpPr>
          <p:cNvPr id="3" name="Espaço Reservado para Conteúdo 2"/>
          <p:cNvSpPr>
            <a:spLocks noGrp="1"/>
          </p:cNvSpPr>
          <p:nvPr>
            <p:ph idx="1"/>
          </p:nvPr>
        </p:nvSpPr>
        <p:spPr/>
        <p:txBody>
          <a:bodyPr>
            <a:normAutofit/>
          </a:bodyPr>
          <a:lstStyle/>
          <a:p>
            <a:pPr>
              <a:lnSpc>
                <a:spcPct val="150000"/>
              </a:lnSpc>
            </a:pPr>
            <a:r>
              <a:rPr lang="pt-BR" dirty="0"/>
              <a:t>O modelo lógico de ciência de Kuhn, com base no binômio ciência normal versus ciência revolucionária, também não explica o progresso em ciência. A ideia de paradigmas incomensuráveis é o maior obstáculo. Como se pode falar em progresso em meio a paradigmas teóricos incomensuráveis que se sucedem historicamente? </a:t>
            </a:r>
          </a:p>
          <a:p>
            <a:endParaRPr lang="pt-BR" dirty="0"/>
          </a:p>
        </p:txBody>
      </p:sp>
    </p:spTree>
    <p:extLst>
      <p:ext uri="{BB962C8B-B14F-4D97-AF65-F5344CB8AC3E}">
        <p14:creationId xmlns:p14="http://schemas.microsoft.com/office/powerpoint/2010/main" val="223671028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066800" y="1251321"/>
            <a:ext cx="10058400" cy="3566160"/>
          </a:xfrm>
        </p:spPr>
        <p:txBody>
          <a:bodyPr>
            <a:normAutofit fontScale="90000"/>
          </a:bodyPr>
          <a:lstStyle/>
          <a:p>
            <a:pPr>
              <a:lnSpc>
                <a:spcPct val="150000"/>
              </a:lnSpc>
            </a:pPr>
            <a:r>
              <a:rPr lang="pt-BR" sz="3600" dirty="0"/>
              <a:t>A filosofia da ciência, a partir da publicação de </a:t>
            </a:r>
            <a:r>
              <a:rPr lang="pt-BR" sz="3600" i="1" dirty="0">
                <a:solidFill>
                  <a:schemeClr val="accent2"/>
                </a:solidFill>
              </a:rPr>
              <a:t>A estrutura das revoluções científicas</a:t>
            </a:r>
            <a:r>
              <a:rPr lang="pt-BR" sz="3600" dirty="0"/>
              <a:t>,</a:t>
            </a:r>
            <a:r>
              <a:rPr lang="pt-BR" sz="3600" i="1" dirty="0"/>
              <a:t> </a:t>
            </a:r>
            <a:r>
              <a:rPr lang="pt-BR" sz="3600" dirty="0"/>
              <a:t>foi marcada pela polarização em torno das ideias de Popper e Kuhn.</a:t>
            </a:r>
            <a:br>
              <a:rPr lang="pt-BR" dirty="0"/>
            </a:br>
            <a:endParaRPr lang="pt-BR" dirty="0"/>
          </a:p>
        </p:txBody>
      </p:sp>
    </p:spTree>
    <p:extLst>
      <p:ext uri="{BB962C8B-B14F-4D97-AF65-F5344CB8AC3E}">
        <p14:creationId xmlns:p14="http://schemas.microsoft.com/office/powerpoint/2010/main" val="31198402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n-US" b="1" dirty="0" err="1">
                <a:solidFill>
                  <a:schemeClr val="accent2"/>
                </a:solidFill>
              </a:rPr>
              <a:t>Imre</a:t>
            </a:r>
            <a:r>
              <a:rPr lang="en-US" b="1" dirty="0">
                <a:solidFill>
                  <a:schemeClr val="accent2"/>
                </a:solidFill>
              </a:rPr>
              <a:t> Lakatos</a:t>
            </a:r>
            <a:br>
              <a:rPr lang="en-US" b="1" dirty="0"/>
            </a:br>
            <a:r>
              <a:rPr lang="en-US" b="1" dirty="0"/>
              <a:t>              </a:t>
            </a:r>
            <a:r>
              <a:rPr lang="en-US" sz="3600" dirty="0"/>
              <a:t>1</a:t>
            </a:r>
            <a:r>
              <a:rPr lang="pt-BR" sz="3600" dirty="0"/>
              <a:t>922-1974</a:t>
            </a:r>
            <a:r>
              <a:rPr lang="en-US" sz="3600" b="1" dirty="0"/>
              <a:t> </a:t>
            </a:r>
            <a:br>
              <a:rPr lang="pt-BR" b="1" dirty="0"/>
            </a:br>
            <a:endParaRPr lang="pt-BR" dirty="0"/>
          </a:p>
        </p:txBody>
      </p:sp>
      <p:pic>
        <p:nvPicPr>
          <p:cNvPr id="4" name="Imagem 3" descr="http://3.bp.blogspot.com/_JDfB0UhusV0/TSDDGiP2n_I/AAAAAAAAH8s/Sy4BLTG9y90/s400/Julio%2BCesar%2BRodrigues%2BPereira%2B-%2BA%2Bf%25C3%25B3rmula%2Bdo%2Bmundo%2Bsegundo%2BKarl%2BPopper.jpg"/>
          <p:cNvPicPr/>
          <p:nvPr/>
        </p:nvPicPr>
        <p:blipFill>
          <a:blip r:embed="rId2" cstate="print"/>
          <a:srcRect/>
          <a:stretch>
            <a:fillRect/>
          </a:stretch>
        </p:blipFill>
        <p:spPr bwMode="auto">
          <a:xfrm>
            <a:off x="7442460" y="0"/>
            <a:ext cx="3652260" cy="4325112"/>
          </a:xfrm>
          <a:prstGeom prst="rect">
            <a:avLst/>
          </a:prstGeom>
          <a:noFill/>
          <a:ln w="9525">
            <a:noFill/>
            <a:miter lim="800000"/>
            <a:headEnd/>
            <a:tailEnd/>
          </a:ln>
        </p:spPr>
      </p:pic>
    </p:spTree>
    <p:extLst>
      <p:ext uri="{BB962C8B-B14F-4D97-AF65-F5344CB8AC3E}">
        <p14:creationId xmlns:p14="http://schemas.microsoft.com/office/powerpoint/2010/main" val="8842202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Quem foi </a:t>
            </a:r>
            <a:r>
              <a:rPr lang="pt-BR" dirty="0" err="1"/>
              <a:t>Lakatos</a:t>
            </a:r>
            <a:r>
              <a:rPr lang="pt-BR" dirty="0"/>
              <a:t>?</a:t>
            </a:r>
          </a:p>
        </p:txBody>
      </p:sp>
      <p:sp>
        <p:nvSpPr>
          <p:cNvPr id="3" name="Espaço Reservado para Conteúdo 2"/>
          <p:cNvSpPr>
            <a:spLocks noGrp="1"/>
          </p:cNvSpPr>
          <p:nvPr>
            <p:ph idx="1"/>
          </p:nvPr>
        </p:nvSpPr>
        <p:spPr/>
        <p:txBody>
          <a:bodyPr>
            <a:normAutofit fontScale="92500" lnSpcReduction="10000"/>
          </a:bodyPr>
          <a:lstStyle/>
          <a:p>
            <a:pPr>
              <a:lnSpc>
                <a:spcPct val="150000"/>
              </a:lnSpc>
            </a:pPr>
            <a:r>
              <a:rPr lang="pt-BR" dirty="0"/>
              <a:t>O judeu húngaro Imre </a:t>
            </a:r>
            <a:r>
              <a:rPr lang="pt-BR" dirty="0" err="1"/>
              <a:t>Lakatos</a:t>
            </a:r>
            <a:r>
              <a:rPr lang="pt-BR" dirty="0"/>
              <a:t> foi um filósofo da matemática e da ciência. </a:t>
            </a:r>
          </a:p>
          <a:p>
            <a:pPr>
              <a:lnSpc>
                <a:spcPct val="150000"/>
              </a:lnSpc>
            </a:pPr>
            <a:r>
              <a:rPr lang="pt-BR" dirty="0"/>
              <a:t>Depois de um período conturbado em que se envolveu em política e acabou preso, ele doutorou-se em filosofia na Universidade de Cambridge. Sua tese resultou no livro </a:t>
            </a:r>
            <a:r>
              <a:rPr lang="pt-BR" i="1" dirty="0">
                <a:solidFill>
                  <a:schemeClr val="accent2"/>
                </a:solidFill>
              </a:rPr>
              <a:t>Provas e refutações</a:t>
            </a:r>
            <a:r>
              <a:rPr lang="pt-BR" dirty="0"/>
              <a:t>. </a:t>
            </a:r>
          </a:p>
          <a:p>
            <a:pPr>
              <a:lnSpc>
                <a:spcPct val="150000"/>
              </a:lnSpc>
            </a:pPr>
            <a:r>
              <a:rPr lang="pt-BR" dirty="0"/>
              <a:t>Em 1960, foi nomeado professor da </a:t>
            </a:r>
            <a:r>
              <a:rPr lang="pt-BR" i="1" dirty="0"/>
              <a:t>London </a:t>
            </a:r>
            <a:r>
              <a:rPr lang="pt-BR" i="1" dirty="0" err="1"/>
              <a:t>School</a:t>
            </a:r>
            <a:r>
              <a:rPr lang="pt-BR" i="1" dirty="0"/>
              <a:t> </a:t>
            </a:r>
            <a:r>
              <a:rPr lang="pt-BR" i="1" dirty="0" err="1"/>
              <a:t>of</a:t>
            </a:r>
            <a:r>
              <a:rPr lang="pt-BR" i="1" dirty="0"/>
              <a:t> </a:t>
            </a:r>
            <a:r>
              <a:rPr lang="pt-BR" i="1" dirty="0" err="1"/>
              <a:t>Economics</a:t>
            </a:r>
            <a:r>
              <a:rPr lang="pt-BR" dirty="0"/>
              <a:t>, onde se dedicou a seus escritos sobre filosofia da matemática e filosofia da ciência. Na ocasião, trabalhou com Popper e John </a:t>
            </a:r>
            <a:r>
              <a:rPr lang="pt-BR" dirty="0" err="1"/>
              <a:t>Watkins</a:t>
            </a:r>
            <a:r>
              <a:rPr lang="pt-BR" dirty="0"/>
              <a:t>. </a:t>
            </a:r>
          </a:p>
          <a:p>
            <a:pPr>
              <a:lnSpc>
                <a:spcPct val="150000"/>
              </a:lnSpc>
            </a:pPr>
            <a:r>
              <a:rPr lang="pt-BR" dirty="0"/>
              <a:t>Tendo como coeditor Alan </a:t>
            </a:r>
            <a:r>
              <a:rPr lang="pt-BR" dirty="0" err="1"/>
              <a:t>Musgrave</a:t>
            </a:r>
            <a:r>
              <a:rPr lang="pt-BR" dirty="0"/>
              <a:t>, editou o muito citado </a:t>
            </a:r>
            <a:r>
              <a:rPr lang="pt-BR" i="1" dirty="0">
                <a:solidFill>
                  <a:schemeClr val="accent2"/>
                </a:solidFill>
              </a:rPr>
              <a:t>A crítica e o desenvolvimento do conhecimento</a:t>
            </a:r>
            <a:r>
              <a:rPr lang="pt-BR" dirty="0"/>
              <a:t>. Faleceu ainda jovem, com apenas 51 anos. </a:t>
            </a:r>
          </a:p>
        </p:txBody>
      </p:sp>
    </p:spTree>
    <p:extLst>
      <p:ext uri="{BB962C8B-B14F-4D97-AF65-F5344CB8AC3E}">
        <p14:creationId xmlns:p14="http://schemas.microsoft.com/office/powerpoint/2010/main" val="329334262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Um seguidor de Popper</a:t>
            </a:r>
          </a:p>
        </p:txBody>
      </p:sp>
      <p:sp>
        <p:nvSpPr>
          <p:cNvPr id="3" name="Espaço Reservado para Conteúdo 2"/>
          <p:cNvSpPr>
            <a:spLocks noGrp="1"/>
          </p:cNvSpPr>
          <p:nvPr>
            <p:ph idx="1"/>
          </p:nvPr>
        </p:nvSpPr>
        <p:spPr/>
        <p:txBody>
          <a:bodyPr>
            <a:normAutofit fontScale="92500" lnSpcReduction="20000"/>
          </a:bodyPr>
          <a:lstStyle/>
          <a:p>
            <a:pPr>
              <a:lnSpc>
                <a:spcPct val="150000"/>
              </a:lnSpc>
            </a:pPr>
            <a:r>
              <a:rPr lang="pt-BR" dirty="0" err="1"/>
              <a:t>Lakatos</a:t>
            </a:r>
            <a:r>
              <a:rPr lang="pt-BR" dirty="0"/>
              <a:t> considerava-se um seguidor da visão de ciência de Popper. </a:t>
            </a:r>
          </a:p>
          <a:p>
            <a:pPr>
              <a:lnSpc>
                <a:spcPct val="150000"/>
              </a:lnSpc>
            </a:pPr>
            <a:r>
              <a:rPr lang="pt-BR" dirty="0"/>
              <a:t>No entanto, ele acredita que a utilidade da filosofia </a:t>
            </a:r>
            <a:r>
              <a:rPr lang="pt-BR" i="1" dirty="0" err="1"/>
              <a:t>falseacionista</a:t>
            </a:r>
            <a:r>
              <a:rPr lang="pt-BR" dirty="0"/>
              <a:t> no entendimento da ciência requereria um aprimoramento do esquema metodológico. </a:t>
            </a:r>
          </a:p>
          <a:p>
            <a:pPr>
              <a:lnSpc>
                <a:spcPct val="150000"/>
              </a:lnSpc>
            </a:pPr>
            <a:r>
              <a:rPr lang="pt-BR" dirty="0"/>
              <a:t>O primeiro passo, para tanto, foi a identificação de uma “superteoria” que abarcaria diversas teorias particulares unificadas dentro de um escopo maior (o </a:t>
            </a:r>
            <a:r>
              <a:rPr lang="pt-BR" i="1" dirty="0">
                <a:solidFill>
                  <a:schemeClr val="accent2"/>
                </a:solidFill>
              </a:rPr>
              <a:t>programa de pesquisa</a:t>
            </a:r>
            <a:r>
              <a:rPr lang="pt-BR" dirty="0"/>
              <a:t>). Há então uma conjunto de crenças aceitas e não questionáveis compartilhadas por todas as teorias auxiliares. Em torno desse núcleo, articula-se um conjunto de teorias construídas segundo critérios ditados pelo mesmo núcleo. </a:t>
            </a:r>
            <a:r>
              <a:rPr lang="pt-BR" dirty="0">
                <a:solidFill>
                  <a:schemeClr val="accent2"/>
                </a:solidFill>
              </a:rPr>
              <a:t>É sobre essas teorias que incidem os esforços críticos e não sobre o núcleo que nunca é refutável e que somente é abandonado quando se descarta todo o programa. </a:t>
            </a:r>
          </a:p>
          <a:p>
            <a:endParaRPr lang="pt-BR" dirty="0"/>
          </a:p>
        </p:txBody>
      </p:sp>
    </p:spTree>
    <p:extLst>
      <p:ext uri="{BB962C8B-B14F-4D97-AF65-F5344CB8AC3E}">
        <p14:creationId xmlns:p14="http://schemas.microsoft.com/office/powerpoint/2010/main" val="64935780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Uma filosofia de síntese entre </a:t>
            </a:r>
            <a:br>
              <a:rPr lang="pt-BR" dirty="0"/>
            </a:br>
            <a:r>
              <a:rPr lang="pt-BR" dirty="0"/>
              <a:t>Popper e  Kuhn</a:t>
            </a:r>
          </a:p>
        </p:txBody>
      </p:sp>
      <p:sp>
        <p:nvSpPr>
          <p:cNvPr id="3" name="Espaço Reservado para Conteúdo 2"/>
          <p:cNvSpPr>
            <a:spLocks noGrp="1"/>
          </p:cNvSpPr>
          <p:nvPr>
            <p:ph idx="1"/>
          </p:nvPr>
        </p:nvSpPr>
        <p:spPr/>
        <p:txBody>
          <a:bodyPr/>
          <a:lstStyle/>
          <a:p>
            <a:pPr>
              <a:lnSpc>
                <a:spcPct val="150000"/>
              </a:lnSpc>
            </a:pPr>
            <a:r>
              <a:rPr lang="pt-BR" dirty="0" err="1"/>
              <a:t>Lakatos</a:t>
            </a:r>
            <a:r>
              <a:rPr lang="pt-BR" dirty="0"/>
              <a:t>, que estudou sob a supervisão de Popper, propôs uma filosofia que reúne elementos das abordagens deste e de Kuhn.</a:t>
            </a:r>
          </a:p>
          <a:p>
            <a:pPr>
              <a:lnSpc>
                <a:spcPct val="150000"/>
              </a:lnSpc>
            </a:pPr>
            <a:r>
              <a:rPr lang="pt-BR" dirty="0" err="1"/>
              <a:t>Lakatos</a:t>
            </a:r>
            <a:r>
              <a:rPr lang="pt-BR" dirty="0"/>
              <a:t>, ao mesmo tempo em que reteve o falseacionismo metodológico de Popper, </a:t>
            </a:r>
            <a:r>
              <a:rPr lang="pt-BR" u="sng" dirty="0"/>
              <a:t>enriqueceu-o de modo a adequá-lo a um modelo de ciência aplicável à interpretação da história</a:t>
            </a:r>
            <a:r>
              <a:rPr lang="pt-BR" dirty="0"/>
              <a:t>, com a vantagem de proporcionar melhor teoria do progresso científico, ao mesmo tempo em que reteve elementos de uma racionalidade atemporal.</a:t>
            </a:r>
          </a:p>
          <a:p>
            <a:endParaRPr lang="pt-BR" dirty="0"/>
          </a:p>
        </p:txBody>
      </p:sp>
    </p:spTree>
    <p:extLst>
      <p:ext uri="{BB962C8B-B14F-4D97-AF65-F5344CB8AC3E}">
        <p14:creationId xmlns:p14="http://schemas.microsoft.com/office/powerpoint/2010/main" val="154122397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Teorias </a:t>
            </a:r>
            <a:r>
              <a:rPr lang="pt-BR" i="1" dirty="0"/>
              <a:t>progressivas/degenerativas</a:t>
            </a:r>
            <a:endParaRPr lang="pt-BR" dirty="0"/>
          </a:p>
        </p:txBody>
      </p:sp>
      <p:sp>
        <p:nvSpPr>
          <p:cNvPr id="3" name="Espaço Reservado para Conteúdo 2"/>
          <p:cNvSpPr>
            <a:spLocks noGrp="1"/>
          </p:cNvSpPr>
          <p:nvPr>
            <p:ph idx="1"/>
          </p:nvPr>
        </p:nvSpPr>
        <p:spPr/>
        <p:txBody>
          <a:bodyPr/>
          <a:lstStyle/>
          <a:p>
            <a:pPr>
              <a:lnSpc>
                <a:spcPct val="150000"/>
              </a:lnSpc>
            </a:pPr>
            <a:r>
              <a:rPr lang="pt-BR" dirty="0"/>
              <a:t>Em </a:t>
            </a:r>
            <a:r>
              <a:rPr lang="pt-BR" dirty="0" err="1"/>
              <a:t>Lakatos</a:t>
            </a:r>
            <a:r>
              <a:rPr lang="pt-BR" dirty="0"/>
              <a:t>, </a:t>
            </a:r>
            <a:r>
              <a:rPr lang="pt-BR" u="sng" dirty="0"/>
              <a:t>é a sequência de teorias que se sucedem no interior de dado campo científico que deve ser avaliada, e não uma teoria isolada</a:t>
            </a:r>
            <a:r>
              <a:rPr lang="pt-BR" dirty="0"/>
              <a:t>. </a:t>
            </a:r>
          </a:p>
          <a:p>
            <a:pPr>
              <a:lnSpc>
                <a:spcPct val="150000"/>
              </a:lnSpc>
            </a:pPr>
            <a:r>
              <a:rPr lang="pt-BR" dirty="0"/>
              <a:t>Em vez de falsear uma teoria, deve-se examinar se a cadeia temporal de teorias é </a:t>
            </a:r>
            <a:r>
              <a:rPr lang="pt-BR" i="1" dirty="0">
                <a:solidFill>
                  <a:schemeClr val="accent2"/>
                </a:solidFill>
              </a:rPr>
              <a:t>progressiva</a:t>
            </a:r>
            <a:r>
              <a:rPr lang="pt-BR" dirty="0"/>
              <a:t> ou </a:t>
            </a:r>
            <a:r>
              <a:rPr lang="pt-BR" i="1" dirty="0">
                <a:solidFill>
                  <a:schemeClr val="accent2"/>
                </a:solidFill>
              </a:rPr>
              <a:t>degenerativa</a:t>
            </a:r>
            <a:r>
              <a:rPr lang="pt-BR" dirty="0">
                <a:solidFill>
                  <a:schemeClr val="accent2"/>
                </a:solidFill>
              </a:rPr>
              <a:t>.</a:t>
            </a:r>
            <a:r>
              <a:rPr lang="pt-BR" dirty="0"/>
              <a:t> </a:t>
            </a:r>
          </a:p>
          <a:p>
            <a:pPr>
              <a:lnSpc>
                <a:spcPct val="150000"/>
              </a:lnSpc>
            </a:pPr>
            <a:r>
              <a:rPr lang="pt-BR" dirty="0"/>
              <a:t>A fim de identificar os pressupostos compartilhados na série de teorias relacionadas, </a:t>
            </a:r>
            <a:r>
              <a:rPr lang="pt-BR" dirty="0" err="1"/>
              <a:t>Lakatos</a:t>
            </a:r>
            <a:r>
              <a:rPr lang="pt-BR" dirty="0"/>
              <a:t> propôs o conceito de </a:t>
            </a:r>
            <a:r>
              <a:rPr lang="pt-BR" i="1" dirty="0">
                <a:solidFill>
                  <a:schemeClr val="accent2"/>
                </a:solidFill>
              </a:rPr>
              <a:t>programa de pesquisa</a:t>
            </a:r>
            <a:r>
              <a:rPr lang="pt-BR" dirty="0"/>
              <a:t>.</a:t>
            </a:r>
          </a:p>
          <a:p>
            <a:endParaRPr lang="pt-BR" dirty="0"/>
          </a:p>
        </p:txBody>
      </p:sp>
    </p:spTree>
    <p:extLst>
      <p:ext uri="{BB962C8B-B14F-4D97-AF65-F5344CB8AC3E}">
        <p14:creationId xmlns:p14="http://schemas.microsoft.com/office/powerpoint/2010/main" val="1491409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 exemplo de GALILEU</a:t>
            </a:r>
          </a:p>
        </p:txBody>
      </p:sp>
      <p:sp>
        <p:nvSpPr>
          <p:cNvPr id="3" name="Espaço Reservado para Conteúdo 2"/>
          <p:cNvSpPr>
            <a:spLocks noGrp="1"/>
          </p:cNvSpPr>
          <p:nvPr>
            <p:ph idx="1"/>
          </p:nvPr>
        </p:nvSpPr>
        <p:spPr>
          <a:xfrm>
            <a:off x="1097280" y="1845733"/>
            <a:ext cx="10058400" cy="4597269"/>
          </a:xfrm>
        </p:spPr>
        <p:txBody>
          <a:bodyPr>
            <a:normAutofit fontScale="92500" lnSpcReduction="10000"/>
          </a:bodyPr>
          <a:lstStyle/>
          <a:p>
            <a:pPr>
              <a:lnSpc>
                <a:spcPct val="150000"/>
              </a:lnSpc>
            </a:pPr>
            <a:r>
              <a:rPr lang="pt-BR" dirty="0"/>
              <a:t>A defesa do </a:t>
            </a:r>
            <a:r>
              <a:rPr lang="pt-BR" i="1" dirty="0"/>
              <a:t>anarquismo metodológico</a:t>
            </a:r>
            <a:r>
              <a:rPr lang="pt-BR" dirty="0"/>
              <a:t> é feita por meio do recurso a exemplos históricos, em especial aos procedimentos adotados por Galileu. </a:t>
            </a:r>
          </a:p>
          <a:p>
            <a:pPr>
              <a:lnSpc>
                <a:spcPct val="150000"/>
              </a:lnSpc>
            </a:pPr>
            <a:r>
              <a:rPr lang="pt-BR" dirty="0"/>
              <a:t>Feyerabend afirma que se este tivesse seguido as práticas consideradas corretas pela metodologia, o progresso da ciência seria brecado. Galileu teria sido dogmático, apelado a táticas pouco convencionais, como propaganda, além de adotar hipóteses inconsistentes com o resto da ciência aceita. </a:t>
            </a:r>
          </a:p>
          <a:p>
            <a:pPr>
              <a:lnSpc>
                <a:spcPct val="150000"/>
              </a:lnSpc>
            </a:pPr>
            <a:r>
              <a:rPr lang="pt-BR" dirty="0"/>
              <a:t>Na ausência da mecânica newtoniana, por exemplo, Galileu não teria como responder ao argumento da torre, que afirma que, se a terra se movesse, uma pedra abandonada no alto da Torre de Pisa deveria cair longe da base da mesma. Esse episódio teria mostrado, para o filósofo anarquista, como o progresso da ciência dependeu do desrespeito às regras da metodologia. </a:t>
            </a:r>
          </a:p>
        </p:txBody>
      </p:sp>
    </p:spTree>
    <p:extLst>
      <p:ext uri="{BB962C8B-B14F-4D97-AF65-F5344CB8AC3E}">
        <p14:creationId xmlns:p14="http://schemas.microsoft.com/office/powerpoint/2010/main" val="161307198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i="1" dirty="0"/>
              <a:t>Programa de pesquisa</a:t>
            </a:r>
            <a:endParaRPr lang="pt-BR" dirty="0"/>
          </a:p>
        </p:txBody>
      </p:sp>
      <p:sp>
        <p:nvSpPr>
          <p:cNvPr id="3" name="Espaço Reservado para Conteúdo 2"/>
          <p:cNvSpPr>
            <a:spLocks noGrp="1"/>
          </p:cNvSpPr>
          <p:nvPr>
            <p:ph idx="1"/>
          </p:nvPr>
        </p:nvSpPr>
        <p:spPr/>
        <p:txBody>
          <a:bodyPr/>
          <a:lstStyle/>
          <a:p>
            <a:pPr>
              <a:lnSpc>
                <a:spcPct val="150000"/>
              </a:lnSpc>
            </a:pPr>
            <a:r>
              <a:rPr lang="pt-BR" dirty="0"/>
              <a:t>O programa de pesquisa oferece regras metodológicas que orientam a construção de modelos teóricos, indicando ao cientista os possíveis caminhos da pesquisa científica (</a:t>
            </a:r>
            <a:r>
              <a:rPr lang="pt-BR" i="1" u="sng" dirty="0"/>
              <a:t>heurística positiva</a:t>
            </a:r>
            <a:r>
              <a:rPr lang="pt-BR" dirty="0"/>
              <a:t>) e quais caminhos devem ser evitados (</a:t>
            </a:r>
            <a:r>
              <a:rPr lang="pt-BR" i="1" u="sng" dirty="0"/>
              <a:t>heurística negativa</a:t>
            </a:r>
            <a:r>
              <a:rPr lang="pt-BR" dirty="0"/>
              <a:t>). </a:t>
            </a:r>
          </a:p>
          <a:p>
            <a:pPr>
              <a:lnSpc>
                <a:spcPct val="150000"/>
              </a:lnSpc>
            </a:pPr>
            <a:r>
              <a:rPr lang="pt-BR" dirty="0"/>
              <a:t>O programa indica um referencial de conceitos e uma linguagem que devem ser observados na construção de teorias. </a:t>
            </a:r>
          </a:p>
          <a:p>
            <a:endParaRPr lang="pt-BR" dirty="0"/>
          </a:p>
        </p:txBody>
      </p:sp>
    </p:spTree>
    <p:extLst>
      <p:ext uri="{BB962C8B-B14F-4D97-AF65-F5344CB8AC3E}">
        <p14:creationId xmlns:p14="http://schemas.microsoft.com/office/powerpoint/2010/main" val="315143201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i="1" dirty="0"/>
              <a:t>Heurística positiva/negativa</a:t>
            </a:r>
            <a:endParaRPr lang="pt-BR" dirty="0"/>
          </a:p>
        </p:txBody>
      </p:sp>
      <p:sp>
        <p:nvSpPr>
          <p:cNvPr id="3" name="Espaço Reservado para Conteúdo 2"/>
          <p:cNvSpPr>
            <a:spLocks noGrp="1"/>
          </p:cNvSpPr>
          <p:nvPr>
            <p:ph idx="1"/>
          </p:nvPr>
        </p:nvSpPr>
        <p:spPr/>
        <p:txBody>
          <a:bodyPr/>
          <a:lstStyle/>
          <a:p>
            <a:pPr>
              <a:lnSpc>
                <a:spcPct val="150000"/>
              </a:lnSpc>
            </a:pPr>
            <a:r>
              <a:rPr lang="pt-BR" dirty="0">
                <a:solidFill>
                  <a:schemeClr val="accent2"/>
                </a:solidFill>
              </a:rPr>
              <a:t>A </a:t>
            </a:r>
            <a:r>
              <a:rPr lang="pt-BR" i="1" dirty="0">
                <a:solidFill>
                  <a:schemeClr val="accent2"/>
                </a:solidFill>
              </a:rPr>
              <a:t>heurística positiva</a:t>
            </a:r>
            <a:r>
              <a:rPr lang="pt-BR" dirty="0">
                <a:solidFill>
                  <a:schemeClr val="accent2"/>
                </a:solidFill>
              </a:rPr>
              <a:t> </a:t>
            </a:r>
            <a:r>
              <a:rPr lang="pt-BR" dirty="0"/>
              <a:t>ensina como aperfeiçoar as teorias, como construir as hipóteses auxiliares de modo a evitar-se o falseamento, salvando o programa de pesquisa. </a:t>
            </a:r>
          </a:p>
          <a:p>
            <a:pPr>
              <a:lnSpc>
                <a:spcPct val="150000"/>
              </a:lnSpc>
            </a:pPr>
            <a:r>
              <a:rPr lang="pt-BR" dirty="0"/>
              <a:t>A </a:t>
            </a:r>
            <a:r>
              <a:rPr lang="pt-BR" i="1" dirty="0">
                <a:solidFill>
                  <a:schemeClr val="accent2"/>
                </a:solidFill>
              </a:rPr>
              <a:t>heurística negativa</a:t>
            </a:r>
            <a:r>
              <a:rPr lang="pt-BR" dirty="0">
                <a:solidFill>
                  <a:schemeClr val="accent2"/>
                </a:solidFill>
              </a:rPr>
              <a:t> </a:t>
            </a:r>
            <a:r>
              <a:rPr lang="pt-BR" dirty="0"/>
              <a:t>é um conjunto de hipóteses implícitas que não devem ser testadas. Essas hipóteses são consideradas metafísicas por não serem postas em questão, mas simplesmente aceitas. Elas constituem o núcleo de um programa de pesquisa.</a:t>
            </a:r>
          </a:p>
        </p:txBody>
      </p:sp>
    </p:spTree>
    <p:extLst>
      <p:ext uri="{BB962C8B-B14F-4D97-AF65-F5344CB8AC3E}">
        <p14:creationId xmlns:p14="http://schemas.microsoft.com/office/powerpoint/2010/main" val="231169745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Núcleo do programa de pesquisa</a:t>
            </a:r>
          </a:p>
        </p:txBody>
      </p:sp>
      <p:sp>
        <p:nvSpPr>
          <p:cNvPr id="3" name="Espaço Reservado para Conteúdo 2"/>
          <p:cNvSpPr>
            <a:spLocks noGrp="1"/>
          </p:cNvSpPr>
          <p:nvPr>
            <p:ph idx="1"/>
          </p:nvPr>
        </p:nvSpPr>
        <p:spPr/>
        <p:txBody>
          <a:bodyPr/>
          <a:lstStyle/>
          <a:p>
            <a:pPr>
              <a:lnSpc>
                <a:spcPct val="150000"/>
              </a:lnSpc>
            </a:pPr>
            <a:r>
              <a:rPr lang="pt-BR" dirty="0"/>
              <a:t>O assim chamado </a:t>
            </a:r>
            <a:r>
              <a:rPr lang="pt-BR" i="1" dirty="0">
                <a:solidFill>
                  <a:schemeClr val="accent2"/>
                </a:solidFill>
              </a:rPr>
              <a:t>núcleo rígido</a:t>
            </a:r>
            <a:r>
              <a:rPr lang="pt-BR" dirty="0">
                <a:solidFill>
                  <a:schemeClr val="accent2"/>
                </a:solidFill>
              </a:rPr>
              <a:t> </a:t>
            </a:r>
            <a:r>
              <a:rPr lang="pt-BR" dirty="0"/>
              <a:t>sempre acompanha o programa de pesquisa a que ele se refere e somente é descartado junto com o programa. </a:t>
            </a:r>
          </a:p>
          <a:p>
            <a:pPr>
              <a:lnSpc>
                <a:spcPct val="150000"/>
              </a:lnSpc>
            </a:pPr>
            <a:r>
              <a:rPr lang="pt-BR" dirty="0"/>
              <a:t>É ele que solda as teorias que irão compor a série, oferecendo o quadro de referências conceituais comuns a todas as teorias. </a:t>
            </a:r>
          </a:p>
          <a:p>
            <a:endParaRPr lang="pt-BR" dirty="0"/>
          </a:p>
        </p:txBody>
      </p:sp>
    </p:spTree>
    <p:extLst>
      <p:ext uri="{BB962C8B-B14F-4D97-AF65-F5344CB8AC3E}">
        <p14:creationId xmlns:p14="http://schemas.microsoft.com/office/powerpoint/2010/main" val="344541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i="1" dirty="0"/>
              <a:t>Cinturão protetor</a:t>
            </a:r>
            <a:endParaRPr lang="pt-BR" dirty="0"/>
          </a:p>
        </p:txBody>
      </p:sp>
      <p:sp>
        <p:nvSpPr>
          <p:cNvPr id="3" name="Espaço Reservado para Conteúdo 2"/>
          <p:cNvSpPr>
            <a:spLocks noGrp="1"/>
          </p:cNvSpPr>
          <p:nvPr>
            <p:ph idx="1"/>
          </p:nvPr>
        </p:nvSpPr>
        <p:spPr/>
        <p:txBody>
          <a:bodyPr/>
          <a:lstStyle/>
          <a:p>
            <a:pPr>
              <a:lnSpc>
                <a:spcPct val="150000"/>
              </a:lnSpc>
            </a:pPr>
            <a:r>
              <a:rPr lang="pt-BR" dirty="0" err="1"/>
              <a:t>Lakatos</a:t>
            </a:r>
            <a:r>
              <a:rPr lang="pt-BR" dirty="0"/>
              <a:t> descreve que em torno do </a:t>
            </a:r>
            <a:r>
              <a:rPr lang="pt-BR" i="1" dirty="0"/>
              <a:t>núcleo rígido</a:t>
            </a:r>
            <a:r>
              <a:rPr lang="pt-BR" dirty="0"/>
              <a:t> (</a:t>
            </a:r>
            <a:r>
              <a:rPr lang="pt-BR" i="1" dirty="0"/>
              <a:t>hard core</a:t>
            </a:r>
            <a:r>
              <a:rPr lang="pt-BR" dirty="0"/>
              <a:t>) do programa organiza-se o chamado </a:t>
            </a:r>
            <a:r>
              <a:rPr lang="pt-BR" i="1" dirty="0">
                <a:solidFill>
                  <a:schemeClr val="accent2"/>
                </a:solidFill>
              </a:rPr>
              <a:t>cinturão protetor</a:t>
            </a:r>
            <a:r>
              <a:rPr lang="pt-BR" dirty="0"/>
              <a:t>. </a:t>
            </a:r>
          </a:p>
          <a:p>
            <a:pPr>
              <a:lnSpc>
                <a:spcPct val="150000"/>
              </a:lnSpc>
            </a:pPr>
            <a:r>
              <a:rPr lang="pt-BR" dirty="0"/>
              <a:t>O </a:t>
            </a:r>
            <a:r>
              <a:rPr lang="pt-BR" i="1" dirty="0"/>
              <a:t>cinturão</a:t>
            </a:r>
            <a:r>
              <a:rPr lang="pt-BR" dirty="0"/>
              <a:t> é a cadeia de teorias que suportam o impacto dos testes empíricos. </a:t>
            </a:r>
          </a:p>
          <a:p>
            <a:pPr>
              <a:lnSpc>
                <a:spcPct val="150000"/>
              </a:lnSpc>
            </a:pPr>
            <a:r>
              <a:rPr lang="pt-BR" dirty="0"/>
              <a:t>O núcleo rígido fornece o princípio metafísico que orienta a construção do cinturão. As teorias do cinturão buscam salvar o núcleo rígido de exemplos refutadores. Ao mesmo tempo, cada nova teoria adicionada na cadeia deve alargar o âmbito dos fatos explicados pela teoria.     </a:t>
            </a:r>
          </a:p>
          <a:p>
            <a:endParaRPr lang="pt-BR" dirty="0"/>
          </a:p>
        </p:txBody>
      </p:sp>
    </p:spTree>
    <p:extLst>
      <p:ext uri="{BB962C8B-B14F-4D97-AF65-F5344CB8AC3E}">
        <p14:creationId xmlns:p14="http://schemas.microsoft.com/office/powerpoint/2010/main" val="62694235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Transferência progressiva de problemas</a:t>
            </a:r>
          </a:p>
        </p:txBody>
      </p:sp>
      <p:sp>
        <p:nvSpPr>
          <p:cNvPr id="3" name="Espaço Reservado para Conteúdo 2"/>
          <p:cNvSpPr>
            <a:spLocks noGrp="1"/>
          </p:cNvSpPr>
          <p:nvPr>
            <p:ph idx="1"/>
          </p:nvPr>
        </p:nvSpPr>
        <p:spPr/>
        <p:txBody>
          <a:bodyPr>
            <a:normAutofit fontScale="92500" lnSpcReduction="20000"/>
          </a:bodyPr>
          <a:lstStyle/>
          <a:p>
            <a:pPr>
              <a:lnSpc>
                <a:spcPct val="150000"/>
              </a:lnSpc>
            </a:pPr>
            <a:r>
              <a:rPr lang="pt-BR" dirty="0"/>
              <a:t>Espera-se que haja, no programa de pesquisa, uma transferência progressiva de problemas à medida que novas teorias sejam criadas. Isto significa que o programa consegue, cada vez mais, ser corroborado por novos fatos. </a:t>
            </a:r>
          </a:p>
          <a:p>
            <a:pPr>
              <a:lnSpc>
                <a:spcPct val="150000"/>
              </a:lnSpc>
            </a:pPr>
            <a:r>
              <a:rPr lang="pt-BR" dirty="0"/>
              <a:t>Quando o programa deixa de ser progressivo, ele provavelmente será abandonado. Todavia, </a:t>
            </a:r>
            <a:r>
              <a:rPr lang="pt-BR" u="sng" dirty="0"/>
              <a:t>a decisão de rejeitar o programa não se dará à curto prazo</a:t>
            </a:r>
            <a:r>
              <a:rPr lang="pt-BR" dirty="0"/>
              <a:t>. Em geral, espera-se que o programa alcance certa maturidade, de forma que as teorias possam ser retrospectivamente corroboradas. </a:t>
            </a:r>
          </a:p>
          <a:p>
            <a:pPr>
              <a:lnSpc>
                <a:spcPct val="150000"/>
              </a:lnSpc>
            </a:pPr>
            <a:r>
              <a:rPr lang="pt-BR" dirty="0"/>
              <a:t>O progresso empírico das teorias, então, só é visto bem depois de criadas e mesmo teorias aparentemente degenerativas sobrevivem até que se tenha certeza do caráter irreversível da degenerescência.</a:t>
            </a:r>
          </a:p>
          <a:p>
            <a:endParaRPr lang="pt-BR" dirty="0"/>
          </a:p>
        </p:txBody>
      </p:sp>
    </p:spTree>
    <p:extLst>
      <p:ext uri="{BB962C8B-B14F-4D97-AF65-F5344CB8AC3E}">
        <p14:creationId xmlns:p14="http://schemas.microsoft.com/office/powerpoint/2010/main" val="21787214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Programas de pesquisa coexistem</a:t>
            </a:r>
          </a:p>
        </p:txBody>
      </p:sp>
      <p:sp>
        <p:nvSpPr>
          <p:cNvPr id="3" name="Espaço Reservado para Conteúdo 2"/>
          <p:cNvSpPr>
            <a:spLocks noGrp="1"/>
          </p:cNvSpPr>
          <p:nvPr>
            <p:ph idx="1"/>
          </p:nvPr>
        </p:nvSpPr>
        <p:spPr/>
        <p:txBody>
          <a:bodyPr/>
          <a:lstStyle/>
          <a:p>
            <a:pPr>
              <a:lnSpc>
                <a:spcPct val="150000"/>
              </a:lnSpc>
            </a:pPr>
            <a:r>
              <a:rPr lang="pt-BR" dirty="0"/>
              <a:t>Enquanto na </a:t>
            </a:r>
            <a:r>
              <a:rPr lang="pt-BR" i="1" dirty="0"/>
              <a:t>ciência normal</a:t>
            </a:r>
            <a:r>
              <a:rPr lang="pt-BR" dirty="0"/>
              <a:t> de Kuhn há um paradigma amplamente hegemônico, no modelo de </a:t>
            </a:r>
            <a:r>
              <a:rPr lang="pt-BR" dirty="0" err="1"/>
              <a:t>Lakatos</a:t>
            </a:r>
            <a:r>
              <a:rPr lang="pt-BR" dirty="0"/>
              <a:t> raramente um programa de pesquisa não coexiste com outros programas concorrentes. </a:t>
            </a:r>
          </a:p>
          <a:p>
            <a:endParaRPr lang="pt-BR" dirty="0"/>
          </a:p>
        </p:txBody>
      </p:sp>
    </p:spTree>
    <p:extLst>
      <p:ext uri="{BB962C8B-B14F-4D97-AF65-F5344CB8AC3E}">
        <p14:creationId xmlns:p14="http://schemas.microsoft.com/office/powerpoint/2010/main" val="384256389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dirty="0"/>
              <a:t>Quais os requisitos para que certo programa de pesquisa</a:t>
            </a:r>
            <a:br>
              <a:rPr lang="pt-BR" sz="2800" dirty="0"/>
            </a:br>
            <a:r>
              <a:rPr lang="pt-BR" sz="2800" dirty="0"/>
              <a:t>triunfe sobre outros?</a:t>
            </a:r>
          </a:p>
        </p:txBody>
      </p:sp>
      <p:sp>
        <p:nvSpPr>
          <p:cNvPr id="3" name="Espaço Reservado para Conteúdo 2"/>
          <p:cNvSpPr>
            <a:spLocks noGrp="1"/>
          </p:cNvSpPr>
          <p:nvPr>
            <p:ph idx="1"/>
          </p:nvPr>
        </p:nvSpPr>
        <p:spPr/>
        <p:txBody>
          <a:bodyPr/>
          <a:lstStyle/>
          <a:p>
            <a:pPr>
              <a:lnSpc>
                <a:spcPct val="150000"/>
              </a:lnSpc>
            </a:pPr>
            <a:r>
              <a:rPr lang="pt-BR" dirty="0"/>
              <a:t>O que faz um programa ser eliminado e substituído? </a:t>
            </a:r>
          </a:p>
          <a:p>
            <a:pPr>
              <a:lnSpc>
                <a:spcPct val="150000"/>
              </a:lnSpc>
            </a:pPr>
            <a:r>
              <a:rPr lang="pt-BR" dirty="0"/>
              <a:t>Em geral, assegura </a:t>
            </a:r>
            <a:r>
              <a:rPr lang="pt-BR" dirty="0" err="1"/>
              <a:t>Lakatos</a:t>
            </a:r>
            <a:r>
              <a:rPr lang="pt-BR" dirty="0"/>
              <a:t>, o programa que vence a concorrência é o que explica o êxito de outro programa e, ainda, o suplanta por uma </a:t>
            </a:r>
            <a:r>
              <a:rPr lang="pt-BR" u="sng" dirty="0"/>
              <a:t>demonstração adicional de </a:t>
            </a:r>
            <a:r>
              <a:rPr lang="pt-BR" i="1" u="sng" dirty="0"/>
              <a:t>força heurística</a:t>
            </a:r>
            <a:r>
              <a:rPr lang="pt-BR" dirty="0"/>
              <a:t>. </a:t>
            </a:r>
          </a:p>
          <a:p>
            <a:pPr>
              <a:lnSpc>
                <a:spcPct val="150000"/>
              </a:lnSpc>
            </a:pPr>
            <a:r>
              <a:rPr lang="pt-BR" dirty="0"/>
              <a:t>Nenhum experimento crucial decide instantaneamente entre duas teorias pertencentes a programas distintos e, por conseguinte, entre os dois respectivos programas.</a:t>
            </a:r>
          </a:p>
          <a:p>
            <a:endParaRPr lang="pt-BR" dirty="0"/>
          </a:p>
        </p:txBody>
      </p:sp>
    </p:spTree>
    <p:extLst>
      <p:ext uri="{BB962C8B-B14F-4D97-AF65-F5344CB8AC3E}">
        <p14:creationId xmlns:p14="http://schemas.microsoft.com/office/powerpoint/2010/main" val="283277507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 validade da experiência</a:t>
            </a:r>
          </a:p>
        </p:txBody>
      </p:sp>
      <p:sp>
        <p:nvSpPr>
          <p:cNvPr id="3" name="Espaço Reservado para Conteúdo 2"/>
          <p:cNvSpPr>
            <a:spLocks noGrp="1"/>
          </p:cNvSpPr>
          <p:nvPr>
            <p:ph idx="1"/>
          </p:nvPr>
        </p:nvSpPr>
        <p:spPr/>
        <p:txBody>
          <a:bodyPr/>
          <a:lstStyle/>
          <a:p>
            <a:pPr>
              <a:lnSpc>
                <a:spcPct val="150000"/>
              </a:lnSpc>
            </a:pPr>
            <a:r>
              <a:rPr lang="pt-BR" dirty="0"/>
              <a:t>A situação de teste empírico pode envolver o choque entre programas. Não se descarta a possibilidade de que o enunciado observacional seja validado por meio de uma </a:t>
            </a:r>
            <a:r>
              <a:rPr lang="pt-BR" u="sng" dirty="0"/>
              <a:t>teoria observacional</a:t>
            </a:r>
            <a:r>
              <a:rPr lang="pt-BR" dirty="0"/>
              <a:t> pertencente a um programa de pesquisa distinto do programa a que se refere a teoria sendo testada. </a:t>
            </a:r>
          </a:p>
          <a:p>
            <a:pPr>
              <a:lnSpc>
                <a:spcPct val="150000"/>
              </a:lnSpc>
            </a:pPr>
            <a:r>
              <a:rPr lang="pt-BR" dirty="0"/>
              <a:t>Não há solução imediata a esses conflitos. A validade da experiência só ocorre com o tempo à medida que </a:t>
            </a:r>
            <a:r>
              <a:rPr lang="pt-BR" u="sng" dirty="0"/>
              <a:t>o programa da teoria observacional</a:t>
            </a:r>
            <a:r>
              <a:rPr lang="pt-BR" dirty="0"/>
              <a:t>  mostra-se progressivo. Há um ponto no tempo a partir do qual podemos ter o grau de confiança crítico que nos permite afirmar tratar-se de um experimento realmente crucial.</a:t>
            </a:r>
          </a:p>
          <a:p>
            <a:endParaRPr lang="pt-BR" dirty="0"/>
          </a:p>
        </p:txBody>
      </p:sp>
    </p:spTree>
    <p:extLst>
      <p:ext uri="{BB962C8B-B14F-4D97-AF65-F5344CB8AC3E}">
        <p14:creationId xmlns:p14="http://schemas.microsoft.com/office/powerpoint/2010/main" val="329110879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Racionalidade que trabalha devagar</a:t>
            </a:r>
          </a:p>
        </p:txBody>
      </p:sp>
      <p:sp>
        <p:nvSpPr>
          <p:cNvPr id="3" name="Espaço Reservado para Conteúdo 2"/>
          <p:cNvSpPr>
            <a:spLocks noGrp="1"/>
          </p:cNvSpPr>
          <p:nvPr>
            <p:ph idx="1"/>
          </p:nvPr>
        </p:nvSpPr>
        <p:spPr/>
        <p:txBody>
          <a:bodyPr/>
          <a:lstStyle/>
          <a:p>
            <a:pPr>
              <a:lnSpc>
                <a:spcPct val="150000"/>
              </a:lnSpc>
            </a:pPr>
            <a:r>
              <a:rPr lang="pt-BR" dirty="0"/>
              <a:t>A mensagem de </a:t>
            </a:r>
            <a:r>
              <a:rPr lang="pt-BR" dirty="0" err="1"/>
              <a:t>Lakatos</a:t>
            </a:r>
            <a:r>
              <a:rPr lang="pt-BR" dirty="0"/>
              <a:t> é a de que não há uma racionalidade instantânea na escolha entre teorias. </a:t>
            </a:r>
          </a:p>
          <a:p>
            <a:pPr>
              <a:lnSpc>
                <a:spcPct val="150000"/>
              </a:lnSpc>
            </a:pPr>
            <a:r>
              <a:rPr lang="pt-BR" dirty="0"/>
              <a:t>Os programas não são abandonados diante da primeira dificuldade empírica. </a:t>
            </a:r>
          </a:p>
          <a:p>
            <a:pPr>
              <a:lnSpc>
                <a:spcPct val="150000"/>
              </a:lnSpc>
            </a:pPr>
            <a:r>
              <a:rPr lang="pt-BR" dirty="0" err="1"/>
              <a:t>Lakatos</a:t>
            </a:r>
            <a:r>
              <a:rPr lang="pt-BR" dirty="0"/>
              <a:t>, portanto, substitui a racionalidade instantânea pela racionalidade que trabalha devagar e na qual a experiência só é vista como crucial quando um programa é derrotado por um rival. </a:t>
            </a:r>
          </a:p>
          <a:p>
            <a:pPr>
              <a:lnSpc>
                <a:spcPct val="150000"/>
              </a:lnSpc>
            </a:pPr>
            <a:r>
              <a:rPr lang="pt-BR" dirty="0"/>
              <a:t>Como em Popper, o modelo de </a:t>
            </a:r>
            <a:r>
              <a:rPr lang="pt-BR" dirty="0" err="1"/>
              <a:t>Lakatos</a:t>
            </a:r>
            <a:r>
              <a:rPr lang="pt-BR" dirty="0"/>
              <a:t> também tem um componente normativo: abandone </a:t>
            </a:r>
            <a:r>
              <a:rPr lang="pt-BR" i="1" dirty="0"/>
              <a:t>a posteriori</a:t>
            </a:r>
            <a:r>
              <a:rPr lang="pt-BR" dirty="0"/>
              <a:t> os programas degenerativos! </a:t>
            </a:r>
          </a:p>
          <a:p>
            <a:endParaRPr lang="pt-BR" dirty="0"/>
          </a:p>
        </p:txBody>
      </p:sp>
    </p:spTree>
    <p:extLst>
      <p:ext uri="{BB962C8B-B14F-4D97-AF65-F5344CB8AC3E}">
        <p14:creationId xmlns:p14="http://schemas.microsoft.com/office/powerpoint/2010/main" val="45222268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Racionalismo crítico aplicado à evolução dos programas de pesquisa</a:t>
            </a:r>
          </a:p>
        </p:txBody>
      </p:sp>
      <p:sp>
        <p:nvSpPr>
          <p:cNvPr id="3" name="Espaço Reservado para Conteúdo 2"/>
          <p:cNvSpPr>
            <a:spLocks noGrp="1"/>
          </p:cNvSpPr>
          <p:nvPr>
            <p:ph idx="1"/>
          </p:nvPr>
        </p:nvSpPr>
        <p:spPr/>
        <p:txBody>
          <a:bodyPr>
            <a:normAutofit lnSpcReduction="10000"/>
          </a:bodyPr>
          <a:lstStyle/>
          <a:p>
            <a:pPr>
              <a:lnSpc>
                <a:spcPct val="150000"/>
              </a:lnSpc>
            </a:pPr>
            <a:r>
              <a:rPr lang="pt-BR" dirty="0" err="1"/>
              <a:t>Lakatos</a:t>
            </a:r>
            <a:r>
              <a:rPr lang="pt-BR" dirty="0"/>
              <a:t> herdou de Popper o</a:t>
            </a:r>
            <a:r>
              <a:rPr lang="pt-BR" i="1" dirty="0"/>
              <a:t> racionalismo crítico</a:t>
            </a:r>
            <a:r>
              <a:rPr lang="pt-BR" dirty="0"/>
              <a:t>, segundo o qual a ciência progride por meio da crítica. </a:t>
            </a:r>
          </a:p>
          <a:p>
            <a:pPr>
              <a:lnSpc>
                <a:spcPct val="150000"/>
              </a:lnSpc>
            </a:pPr>
            <a:r>
              <a:rPr lang="pt-BR" dirty="0"/>
              <a:t>A respeito da aplicação concreta do falseacionismo, </a:t>
            </a:r>
            <a:r>
              <a:rPr lang="pt-BR" dirty="0" err="1"/>
              <a:t>Lakatos</a:t>
            </a:r>
            <a:r>
              <a:rPr lang="pt-BR" dirty="0"/>
              <a:t> considera que tal critério não deve ser aplicado a uma teoria, em um ponto específico do tempo, pois, seria muito incerta a avaliação sobre a efetividade da crítica. </a:t>
            </a:r>
          </a:p>
          <a:p>
            <a:pPr>
              <a:lnSpc>
                <a:spcPct val="150000"/>
              </a:lnSpc>
            </a:pPr>
            <a:r>
              <a:rPr lang="pt-BR" dirty="0"/>
              <a:t>Contudo, se levarmos em conta a evolução no tempo dos </a:t>
            </a:r>
            <a:r>
              <a:rPr lang="pt-BR" i="1" dirty="0"/>
              <a:t>programas de pesquisa</a:t>
            </a:r>
            <a:r>
              <a:rPr lang="pt-BR" dirty="0"/>
              <a:t>, visto como um conjunto de teorias relacionadas que se modifica no tempo, seria possível efetuar uma avaliação.</a:t>
            </a:r>
          </a:p>
          <a:p>
            <a:endParaRPr lang="pt-BR" dirty="0"/>
          </a:p>
        </p:txBody>
      </p:sp>
    </p:spTree>
    <p:extLst>
      <p:ext uri="{BB962C8B-B14F-4D97-AF65-F5344CB8AC3E}">
        <p14:creationId xmlns:p14="http://schemas.microsoft.com/office/powerpoint/2010/main" val="3537777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4"/>
          <p:cNvSpPr>
            <a:spLocks noGrp="1"/>
          </p:cNvSpPr>
          <p:nvPr>
            <p:ph type="subTitle" idx="1"/>
          </p:nvPr>
        </p:nvSpPr>
        <p:spPr>
          <a:xfrm>
            <a:off x="1268863" y="994967"/>
            <a:ext cx="10058400" cy="2690767"/>
          </a:xfrm>
        </p:spPr>
        <p:txBody>
          <a:bodyPr>
            <a:normAutofit/>
          </a:bodyPr>
          <a:lstStyle/>
          <a:p>
            <a:pPr>
              <a:lnSpc>
                <a:spcPct val="150000"/>
              </a:lnSpc>
            </a:pPr>
            <a:r>
              <a:rPr lang="pt-BR" dirty="0"/>
              <a:t>Os cientistas deveriam então ser oportunistas, adotando hipóteses </a:t>
            </a:r>
            <a:r>
              <a:rPr lang="pt-BR" i="1" dirty="0"/>
              <a:t>ad hoc</a:t>
            </a:r>
            <a:r>
              <a:rPr lang="pt-BR" dirty="0"/>
              <a:t>, hipóteses menos gerais e também </a:t>
            </a:r>
            <a:r>
              <a:rPr lang="pt-BR" u="sng" dirty="0"/>
              <a:t>hipóteses que contrariam as teorias aceitas</a:t>
            </a:r>
            <a:r>
              <a:rPr lang="pt-BR" dirty="0"/>
              <a:t>.</a:t>
            </a:r>
          </a:p>
          <a:p>
            <a:endParaRPr lang="pt-BR" dirty="0"/>
          </a:p>
        </p:txBody>
      </p:sp>
    </p:spTree>
    <p:extLst>
      <p:ext uri="{BB962C8B-B14F-4D97-AF65-F5344CB8AC3E}">
        <p14:creationId xmlns:p14="http://schemas.microsoft.com/office/powerpoint/2010/main" val="415763087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Programas de pesquisa </a:t>
            </a:r>
            <a:r>
              <a:rPr lang="pt-BR" i="1" dirty="0"/>
              <a:t>empiricamente progressivo</a:t>
            </a:r>
            <a:endParaRPr lang="pt-BR" dirty="0"/>
          </a:p>
        </p:txBody>
      </p:sp>
      <p:sp>
        <p:nvSpPr>
          <p:cNvPr id="3" name="Espaço Reservado para Conteúdo 2"/>
          <p:cNvSpPr>
            <a:spLocks noGrp="1"/>
          </p:cNvSpPr>
          <p:nvPr>
            <p:ph idx="1"/>
          </p:nvPr>
        </p:nvSpPr>
        <p:spPr/>
        <p:txBody>
          <a:bodyPr>
            <a:normAutofit fontScale="92500" lnSpcReduction="10000"/>
          </a:bodyPr>
          <a:lstStyle/>
          <a:p>
            <a:pPr>
              <a:lnSpc>
                <a:spcPct val="120000"/>
              </a:lnSpc>
            </a:pPr>
            <a:r>
              <a:rPr lang="pt-BR" dirty="0">
                <a:solidFill>
                  <a:schemeClr val="accent2"/>
                </a:solidFill>
              </a:rPr>
              <a:t>Cada programa de pesquisa continuamente adiciona, abandona ou modifica alguns de seus pressupostos. </a:t>
            </a:r>
            <a:r>
              <a:rPr lang="pt-BR" dirty="0"/>
              <a:t>Depois dessas alterações, se a nova teoria de um programa de pesquisa representar acréscimo de conteúdo empírico sobre sua predecessora, por efetuar novas inferências empíricas, pode-se considerar o programa de pesquisa como sendo </a:t>
            </a:r>
            <a:r>
              <a:rPr lang="pt-BR" i="1" dirty="0"/>
              <a:t>progressivo</a:t>
            </a:r>
            <a:r>
              <a:rPr lang="pt-BR" dirty="0"/>
              <a:t>.</a:t>
            </a:r>
          </a:p>
          <a:p>
            <a:pPr>
              <a:lnSpc>
                <a:spcPct val="120000"/>
              </a:lnSpc>
            </a:pPr>
            <a:r>
              <a:rPr lang="pt-BR" dirty="0"/>
              <a:t>Se parte desse novo conteúdo empírico for corroborado, se a teoria sobreviver a testes, o programa é dito </a:t>
            </a:r>
            <a:r>
              <a:rPr lang="pt-BR" i="1" u="sng" dirty="0"/>
              <a:t>empiricamente progressivo</a:t>
            </a:r>
            <a:r>
              <a:rPr lang="pt-BR" dirty="0"/>
              <a:t>. </a:t>
            </a:r>
          </a:p>
          <a:p>
            <a:pPr>
              <a:lnSpc>
                <a:spcPct val="120000"/>
              </a:lnSpc>
            </a:pPr>
            <a:r>
              <a:rPr lang="pt-BR" dirty="0"/>
              <a:t>Por outro lado, o exame da história do programa de pesquisa pode revelar se a modificação das hipóteses serviu ao propósito apenas de proteger as teorias de críticas, de modo a haver uma diminuição em seu conteúdo empírico. O programa, nesse caso, é classificado como </a:t>
            </a:r>
            <a:r>
              <a:rPr lang="pt-BR" i="1" dirty="0"/>
              <a:t>regressivo</a:t>
            </a:r>
            <a:r>
              <a:rPr lang="pt-BR" dirty="0"/>
              <a:t>. A avaliação a respeito da cientificidade de um programa de pesquisa seria dada em termos da sua progressividade.</a:t>
            </a:r>
          </a:p>
          <a:p>
            <a:endParaRPr lang="pt-BR" dirty="0"/>
          </a:p>
        </p:txBody>
      </p:sp>
    </p:spTree>
    <p:extLst>
      <p:ext uri="{BB962C8B-B14F-4D97-AF65-F5344CB8AC3E}">
        <p14:creationId xmlns:p14="http://schemas.microsoft.com/office/powerpoint/2010/main" val="94941232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Influências de Kuhn</a:t>
            </a:r>
          </a:p>
        </p:txBody>
      </p:sp>
      <p:sp>
        <p:nvSpPr>
          <p:cNvPr id="3" name="Espaço Reservado para Conteúdo 2"/>
          <p:cNvSpPr>
            <a:spLocks noGrp="1"/>
          </p:cNvSpPr>
          <p:nvPr>
            <p:ph idx="1"/>
          </p:nvPr>
        </p:nvSpPr>
        <p:spPr/>
        <p:txBody>
          <a:bodyPr/>
          <a:lstStyle/>
          <a:p>
            <a:pPr>
              <a:lnSpc>
                <a:spcPct val="150000"/>
              </a:lnSpc>
            </a:pPr>
            <a:r>
              <a:rPr lang="pt-BR" dirty="0"/>
              <a:t>De Kuhn, </a:t>
            </a:r>
            <a:r>
              <a:rPr lang="pt-BR" dirty="0" err="1"/>
              <a:t>Lakatos</a:t>
            </a:r>
            <a:r>
              <a:rPr lang="pt-BR" dirty="0"/>
              <a:t> herda a preocupação com a história da ciência e com a adesão dos cientistas a determinadas tradições teóricas.</a:t>
            </a:r>
          </a:p>
          <a:p>
            <a:pPr>
              <a:lnSpc>
                <a:spcPct val="150000"/>
              </a:lnSpc>
            </a:pPr>
            <a:r>
              <a:rPr lang="pt-BR" dirty="0"/>
              <a:t>Historicamente, afirma </a:t>
            </a:r>
            <a:r>
              <a:rPr lang="pt-BR" dirty="0" err="1"/>
              <a:t>Lakatos</a:t>
            </a:r>
            <a:r>
              <a:rPr lang="pt-BR" dirty="0"/>
              <a:t>, observamos que um programa de pesquisa é composto por um conjunto de proposições fundamentais, o </a:t>
            </a:r>
            <a:r>
              <a:rPr lang="pt-BR" i="1" dirty="0">
                <a:solidFill>
                  <a:schemeClr val="accent2"/>
                </a:solidFill>
              </a:rPr>
              <a:t>núcleo rígido</a:t>
            </a:r>
            <a:r>
              <a:rPr lang="pt-BR" dirty="0"/>
              <a:t>. Tal núcleo contém pressupostos que não são submetidos a testes. São irrefutáveis. Em torno do núcleo, porém, existe um </a:t>
            </a:r>
            <a:r>
              <a:rPr lang="pt-BR" i="1" dirty="0"/>
              <a:t>cinturão protetor</a:t>
            </a:r>
            <a:r>
              <a:rPr lang="pt-BR" dirty="0"/>
              <a:t> composto de pressupostos teóricos auxiliares, que podem ser refutados durante o desenvolvimento do programa, sem que se abandonem os seus aspectos fundamentais.</a:t>
            </a:r>
          </a:p>
          <a:p>
            <a:endParaRPr lang="pt-BR" dirty="0"/>
          </a:p>
        </p:txBody>
      </p:sp>
    </p:spTree>
    <p:extLst>
      <p:ext uri="{BB962C8B-B14F-4D97-AF65-F5344CB8AC3E}">
        <p14:creationId xmlns:p14="http://schemas.microsoft.com/office/powerpoint/2010/main" val="61781521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4"/>
          <p:cNvSpPr>
            <a:spLocks noGrp="1"/>
          </p:cNvSpPr>
          <p:nvPr>
            <p:ph type="subTitle" idx="1"/>
          </p:nvPr>
        </p:nvSpPr>
        <p:spPr>
          <a:xfrm>
            <a:off x="1211225" y="280182"/>
            <a:ext cx="10253943" cy="4191000"/>
          </a:xfrm>
        </p:spPr>
        <p:txBody>
          <a:bodyPr>
            <a:normAutofit/>
          </a:bodyPr>
          <a:lstStyle/>
          <a:p>
            <a:pPr>
              <a:lnSpc>
                <a:spcPct val="110000"/>
              </a:lnSpc>
            </a:pPr>
            <a:r>
              <a:rPr lang="pt-BR" dirty="0"/>
              <a:t>As alterações no cinturão protetor, que definem se o programa de pesquisa é progressivo ou não, são guiadas por dois conjuntos de regras: a </a:t>
            </a:r>
            <a:r>
              <a:rPr lang="pt-BR" i="1" dirty="0">
                <a:solidFill>
                  <a:schemeClr val="accent2"/>
                </a:solidFill>
              </a:rPr>
              <a:t>heurística positiva </a:t>
            </a:r>
            <a:r>
              <a:rPr lang="pt-BR" dirty="0"/>
              <a:t>e a</a:t>
            </a:r>
            <a:r>
              <a:rPr lang="pt-BR" i="1" dirty="0"/>
              <a:t> </a:t>
            </a:r>
            <a:r>
              <a:rPr lang="pt-BR" i="1" dirty="0">
                <a:solidFill>
                  <a:schemeClr val="accent2"/>
                </a:solidFill>
              </a:rPr>
              <a:t>heurística negativa</a:t>
            </a:r>
            <a:r>
              <a:rPr lang="pt-BR" dirty="0"/>
              <a:t>. </a:t>
            </a:r>
          </a:p>
          <a:p>
            <a:pPr>
              <a:lnSpc>
                <a:spcPct val="110000"/>
              </a:lnSpc>
            </a:pPr>
            <a:r>
              <a:rPr lang="pt-BR" dirty="0"/>
              <a:t>A heurística positiva contém </a:t>
            </a:r>
            <a:r>
              <a:rPr lang="pt-BR" u="sng" dirty="0"/>
              <a:t>regras que indicam quais caminhos teóricos são adequados ao desenvolvimento do programa</a:t>
            </a:r>
            <a:r>
              <a:rPr lang="pt-BR" dirty="0"/>
              <a:t>, enquanto a negativa </a:t>
            </a:r>
            <a:r>
              <a:rPr lang="pt-BR" u="sng" dirty="0"/>
              <a:t>proíbe procedimentos, argumentos ou usos de hipóteses que contrariem os pressupostos fundamentais do núcleo do programa</a:t>
            </a:r>
            <a:r>
              <a:rPr lang="pt-BR" dirty="0"/>
              <a:t>.</a:t>
            </a:r>
          </a:p>
          <a:p>
            <a:endParaRPr lang="pt-BR" dirty="0"/>
          </a:p>
        </p:txBody>
      </p:sp>
    </p:spTree>
    <p:extLst>
      <p:ext uri="{BB962C8B-B14F-4D97-AF65-F5344CB8AC3E}">
        <p14:creationId xmlns:p14="http://schemas.microsoft.com/office/powerpoint/2010/main" val="80933831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Deixe tudo problemático!</a:t>
            </a:r>
          </a:p>
        </p:txBody>
      </p:sp>
      <p:sp>
        <p:nvSpPr>
          <p:cNvPr id="3" name="Espaço Reservado para Conteúdo 2"/>
          <p:cNvSpPr>
            <a:spLocks noGrp="1"/>
          </p:cNvSpPr>
          <p:nvPr>
            <p:ph idx="1"/>
          </p:nvPr>
        </p:nvSpPr>
        <p:spPr/>
        <p:txBody>
          <a:bodyPr/>
          <a:lstStyle/>
          <a:p>
            <a:pPr>
              <a:lnSpc>
                <a:spcPct val="150000"/>
              </a:lnSpc>
            </a:pPr>
            <a:r>
              <a:rPr lang="pt-BR" dirty="0" err="1"/>
              <a:t>Lakatos</a:t>
            </a:r>
            <a:r>
              <a:rPr lang="pt-BR" dirty="0"/>
              <a:t> enfatizou menos o caráter de </a:t>
            </a:r>
            <a:r>
              <a:rPr lang="pt-BR" dirty="0">
                <a:solidFill>
                  <a:schemeClr val="accent2"/>
                </a:solidFill>
              </a:rPr>
              <a:t>convenção</a:t>
            </a:r>
            <a:r>
              <a:rPr lang="pt-BR" dirty="0"/>
              <a:t> de sua metodologia e mais a adequação dela na interpretação da história da ciência. </a:t>
            </a:r>
          </a:p>
          <a:p>
            <a:pPr>
              <a:lnSpc>
                <a:spcPct val="150000"/>
              </a:lnSpc>
            </a:pPr>
            <a:r>
              <a:rPr lang="pt-BR" dirty="0"/>
              <a:t>Algumas das escolhas que o cientista deveria tomar, na descrição de Popper, não precisam mais ser decididas. Por exemplo, </a:t>
            </a:r>
            <a:r>
              <a:rPr lang="pt-BR" u="sng" dirty="0"/>
              <a:t>nenhum enunciado da base empírica ou do </a:t>
            </a:r>
            <a:r>
              <a:rPr lang="pt-BR" i="1" u="sng" dirty="0" err="1"/>
              <a:t>explanans</a:t>
            </a:r>
            <a:r>
              <a:rPr lang="pt-BR" u="sng" dirty="0"/>
              <a:t> precisa agora ser considerado não problemático</a:t>
            </a:r>
            <a:r>
              <a:rPr lang="pt-BR" dirty="0"/>
              <a:t>. </a:t>
            </a:r>
          </a:p>
          <a:p>
            <a:pPr>
              <a:lnSpc>
                <a:spcPct val="150000"/>
              </a:lnSpc>
            </a:pPr>
            <a:r>
              <a:rPr lang="pt-BR" dirty="0"/>
              <a:t>Deixe tudo problemático, mesmo os elementos do núcleo;  procure então substituir um ou outro elemento de modo progressivo.</a:t>
            </a:r>
          </a:p>
          <a:p>
            <a:endParaRPr lang="pt-BR" dirty="0"/>
          </a:p>
        </p:txBody>
      </p:sp>
    </p:spTree>
    <p:extLst>
      <p:ext uri="{BB962C8B-B14F-4D97-AF65-F5344CB8AC3E}">
        <p14:creationId xmlns:p14="http://schemas.microsoft.com/office/powerpoint/2010/main" val="253612103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Mudança não psicológica</a:t>
            </a:r>
          </a:p>
        </p:txBody>
      </p:sp>
      <p:sp>
        <p:nvSpPr>
          <p:cNvPr id="3" name="Espaço Reservado para Conteúdo 2"/>
          <p:cNvSpPr>
            <a:spLocks noGrp="1"/>
          </p:cNvSpPr>
          <p:nvPr>
            <p:ph idx="1"/>
          </p:nvPr>
        </p:nvSpPr>
        <p:spPr/>
        <p:txBody>
          <a:bodyPr/>
          <a:lstStyle/>
          <a:p>
            <a:pPr>
              <a:lnSpc>
                <a:spcPct val="150000"/>
              </a:lnSpc>
            </a:pPr>
            <a:r>
              <a:rPr lang="pt-BR" dirty="0"/>
              <a:t>A mudança de programa de pesquisa não é o processo psicológico descrito na transferência de paradigmas. </a:t>
            </a:r>
          </a:p>
          <a:p>
            <a:pPr>
              <a:lnSpc>
                <a:spcPct val="150000"/>
              </a:lnSpc>
            </a:pPr>
            <a:r>
              <a:rPr lang="pt-BR" dirty="0"/>
              <a:t>Trata-se de um processo lento e gradual de enfraquecimento de um programa em favor de outro. </a:t>
            </a:r>
          </a:p>
          <a:p>
            <a:pPr>
              <a:lnSpc>
                <a:spcPct val="150000"/>
              </a:lnSpc>
            </a:pPr>
            <a:r>
              <a:rPr lang="pt-BR" dirty="0"/>
              <a:t>O novo núcleo não nasce completamente carregado, desenvolve-se aos poucos, por meio de um longo processo de tentativa e erro. </a:t>
            </a:r>
          </a:p>
          <a:p>
            <a:endParaRPr lang="pt-BR" dirty="0"/>
          </a:p>
        </p:txBody>
      </p:sp>
    </p:spTree>
    <p:extLst>
      <p:ext uri="{BB962C8B-B14F-4D97-AF65-F5344CB8AC3E}">
        <p14:creationId xmlns:p14="http://schemas.microsoft.com/office/powerpoint/2010/main" val="142166553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Noção empirista de progresso</a:t>
            </a:r>
          </a:p>
        </p:txBody>
      </p:sp>
      <p:sp>
        <p:nvSpPr>
          <p:cNvPr id="3" name="Espaço Reservado para Conteúdo 2"/>
          <p:cNvSpPr>
            <a:spLocks noGrp="1"/>
          </p:cNvSpPr>
          <p:nvPr>
            <p:ph idx="1"/>
          </p:nvPr>
        </p:nvSpPr>
        <p:spPr/>
        <p:txBody>
          <a:bodyPr/>
          <a:lstStyle/>
          <a:p>
            <a:pPr>
              <a:lnSpc>
                <a:spcPct val="150000"/>
              </a:lnSpc>
            </a:pPr>
            <a:r>
              <a:rPr lang="pt-BR" dirty="0"/>
              <a:t>A visão de racionalidade científica de </a:t>
            </a:r>
            <a:r>
              <a:rPr lang="pt-BR" dirty="0" err="1"/>
              <a:t>Lakatos</a:t>
            </a:r>
            <a:r>
              <a:rPr lang="pt-BR" dirty="0"/>
              <a:t> é essencialmente uma </a:t>
            </a:r>
            <a:r>
              <a:rPr lang="pt-BR" u="sng" dirty="0"/>
              <a:t>teoria do progresso</a:t>
            </a:r>
            <a:r>
              <a:rPr lang="pt-BR" dirty="0"/>
              <a:t> e não uma recomendação metodológica para a ciência.</a:t>
            </a:r>
          </a:p>
          <a:p>
            <a:pPr>
              <a:lnSpc>
                <a:spcPct val="150000"/>
              </a:lnSpc>
            </a:pPr>
            <a:r>
              <a:rPr lang="pt-BR" dirty="0" err="1"/>
              <a:t>Lakatos</a:t>
            </a:r>
            <a:r>
              <a:rPr lang="pt-BR" dirty="0"/>
              <a:t> associa progresso a </a:t>
            </a:r>
            <a:r>
              <a:rPr lang="pt-BR" u="sng" dirty="0"/>
              <a:t>crescimento empírico da teoria</a:t>
            </a:r>
            <a:r>
              <a:rPr lang="pt-BR" dirty="0"/>
              <a:t>. </a:t>
            </a:r>
          </a:p>
          <a:p>
            <a:pPr>
              <a:lnSpc>
                <a:spcPct val="150000"/>
              </a:lnSpc>
            </a:pPr>
            <a:r>
              <a:rPr lang="pt-BR" dirty="0"/>
              <a:t>Na teoria </a:t>
            </a:r>
            <a:r>
              <a:rPr lang="pt-BR" dirty="0" err="1"/>
              <a:t>lakatosiana</a:t>
            </a:r>
            <a:r>
              <a:rPr lang="pt-BR" dirty="0"/>
              <a:t>, crítica e adesão às teorias convivem simultaneamente. </a:t>
            </a:r>
          </a:p>
          <a:p>
            <a:endParaRPr lang="pt-BR" dirty="0"/>
          </a:p>
        </p:txBody>
      </p:sp>
    </p:spTree>
    <p:extLst>
      <p:ext uri="{BB962C8B-B14F-4D97-AF65-F5344CB8AC3E}">
        <p14:creationId xmlns:p14="http://schemas.microsoft.com/office/powerpoint/2010/main" val="334350248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Outra opção: </a:t>
            </a:r>
            <a:r>
              <a:rPr lang="pt-BR" dirty="0" err="1"/>
              <a:t>Laudan</a:t>
            </a:r>
            <a:endParaRPr lang="pt-BR" dirty="0"/>
          </a:p>
        </p:txBody>
      </p:sp>
      <p:sp>
        <p:nvSpPr>
          <p:cNvPr id="3" name="Espaço Reservado para Conteúdo 2"/>
          <p:cNvSpPr>
            <a:spLocks noGrp="1"/>
          </p:cNvSpPr>
          <p:nvPr>
            <p:ph idx="1"/>
          </p:nvPr>
        </p:nvSpPr>
        <p:spPr/>
        <p:txBody>
          <a:bodyPr/>
          <a:lstStyle/>
          <a:p>
            <a:pPr>
              <a:lnSpc>
                <a:spcPct val="150000"/>
              </a:lnSpc>
            </a:pPr>
            <a:r>
              <a:rPr lang="pt-BR" dirty="0"/>
              <a:t>A síntese metodológica de </a:t>
            </a:r>
            <a:r>
              <a:rPr lang="pt-BR" dirty="0" err="1"/>
              <a:t>Lakatos</a:t>
            </a:r>
            <a:r>
              <a:rPr lang="pt-BR" dirty="0"/>
              <a:t> voltou a atrair a atenção dos historiadores da ciência por metodologia. </a:t>
            </a:r>
          </a:p>
          <a:p>
            <a:pPr>
              <a:lnSpc>
                <a:spcPct val="150000"/>
              </a:lnSpc>
            </a:pPr>
            <a:r>
              <a:rPr lang="pt-BR" dirty="0"/>
              <a:t>Porém, a sua visão ainda foi tida como insatisfatória na opinião de alguns destacados historiadores. Seu amigo Paul Feyerabend, por exemplo, foi um crítico de suas ideias, consideradas por ele um tanto próximas ao do professor Popper. </a:t>
            </a:r>
          </a:p>
          <a:p>
            <a:pPr>
              <a:lnSpc>
                <a:spcPct val="150000"/>
              </a:lnSpc>
            </a:pPr>
            <a:r>
              <a:rPr lang="pt-BR" dirty="0"/>
              <a:t>Talvez a noção de progresso de outro filósofo e historiador da ciência, Larry </a:t>
            </a:r>
            <a:r>
              <a:rPr lang="pt-BR" dirty="0" err="1"/>
              <a:t>Laudan</a:t>
            </a:r>
            <a:r>
              <a:rPr lang="pt-BR" dirty="0"/>
              <a:t>, seja mais abrangente que a de </a:t>
            </a:r>
            <a:r>
              <a:rPr lang="pt-BR" dirty="0" err="1"/>
              <a:t>Lakatos</a:t>
            </a:r>
            <a:r>
              <a:rPr lang="pt-BR" dirty="0"/>
              <a:t>.</a:t>
            </a:r>
          </a:p>
        </p:txBody>
      </p:sp>
    </p:spTree>
    <p:extLst>
      <p:ext uri="{BB962C8B-B14F-4D97-AF65-F5344CB8AC3E}">
        <p14:creationId xmlns:p14="http://schemas.microsoft.com/office/powerpoint/2010/main" val="2075125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i="1" dirty="0"/>
              <a:t>Pluralismo teórico</a:t>
            </a:r>
            <a:endParaRPr lang="pt-BR" dirty="0"/>
          </a:p>
        </p:txBody>
      </p:sp>
      <p:sp>
        <p:nvSpPr>
          <p:cNvPr id="3" name="Espaço Reservado para Conteúdo 2"/>
          <p:cNvSpPr>
            <a:spLocks noGrp="1"/>
          </p:cNvSpPr>
          <p:nvPr>
            <p:ph idx="1"/>
          </p:nvPr>
        </p:nvSpPr>
        <p:spPr/>
        <p:txBody>
          <a:bodyPr/>
          <a:lstStyle/>
          <a:p>
            <a:pPr>
              <a:lnSpc>
                <a:spcPct val="150000"/>
              </a:lnSpc>
            </a:pPr>
            <a:r>
              <a:rPr lang="pt-BR" dirty="0"/>
              <a:t>Como não sabemos se uma crítica é definitiva, devemos preservar as teorias, de modo a evitar-se que seus frutos não possam ser colhidos. Como não sabemos o que é o correto em cada instante, a melhor maneira de proceder seria incentivar o </a:t>
            </a:r>
            <a:r>
              <a:rPr lang="pt-BR" i="1" dirty="0"/>
              <a:t>pluralismo teórico</a:t>
            </a:r>
            <a:r>
              <a:rPr lang="pt-BR" dirty="0"/>
              <a:t>: permitir que diversas teorias incompatíveis entre si convivam simultaneamente. </a:t>
            </a:r>
          </a:p>
          <a:p>
            <a:pPr>
              <a:lnSpc>
                <a:spcPct val="150000"/>
              </a:lnSpc>
            </a:pPr>
            <a:r>
              <a:rPr lang="pt-BR" dirty="0"/>
              <a:t>Temos assim um </a:t>
            </a:r>
            <a:r>
              <a:rPr lang="pt-BR" u="sng" dirty="0"/>
              <a:t>princípio de tenacidade </a:t>
            </a:r>
            <a:r>
              <a:rPr lang="pt-BR" dirty="0"/>
              <a:t>e um </a:t>
            </a:r>
            <a:r>
              <a:rPr lang="pt-BR" u="sng" dirty="0"/>
              <a:t>princípio de proliferação de teorias</a:t>
            </a:r>
            <a:r>
              <a:rPr lang="pt-BR" dirty="0"/>
              <a:t>.</a:t>
            </a:r>
          </a:p>
          <a:p>
            <a:endParaRPr lang="pt-BR" dirty="0"/>
          </a:p>
        </p:txBody>
      </p:sp>
    </p:spTree>
    <p:extLst>
      <p:ext uri="{BB962C8B-B14F-4D97-AF65-F5344CB8AC3E}">
        <p14:creationId xmlns:p14="http://schemas.microsoft.com/office/powerpoint/2010/main" val="314371962"/>
      </p:ext>
    </p:extLst>
  </p:cSld>
  <p:clrMapOvr>
    <a:masterClrMapping/>
  </p:clrMapOvr>
</p:sld>
</file>

<file path=ppt/theme/theme1.xml><?xml version="1.0" encoding="utf-8"?>
<a:theme xmlns:a="http://schemas.openxmlformats.org/drawingml/2006/main" name="Retrospectiva">
  <a:themeElements>
    <a:clrScheme name="Retrospectiva">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515</TotalTime>
  <Words>8553</Words>
  <Application>Microsoft Office PowerPoint</Application>
  <PresentationFormat>Widescreen</PresentationFormat>
  <Paragraphs>282</Paragraphs>
  <Slides>86</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86</vt:i4>
      </vt:variant>
    </vt:vector>
  </HeadingPairs>
  <TitlesOfParts>
    <vt:vector size="89" baseType="lpstr">
      <vt:lpstr>Calibri</vt:lpstr>
      <vt:lpstr>Calibri Light</vt:lpstr>
      <vt:lpstr>Retrospectiva</vt:lpstr>
      <vt:lpstr>Feyerabend, Thomas Kuhn &amp; Lakatos</vt:lpstr>
      <vt:lpstr>Inspiração na história da ciência</vt:lpstr>
      <vt:lpstr>Popper e a História da ciência</vt:lpstr>
      <vt:lpstr>Paul Feyerabend</vt:lpstr>
      <vt:lpstr>Paul Karl Feyerabend </vt:lpstr>
      <vt:lpstr>Anarquismo metodológico</vt:lpstr>
      <vt:lpstr>O exemplo de GALILEU</vt:lpstr>
      <vt:lpstr>Apresentação do PowerPoint</vt:lpstr>
      <vt:lpstr>Pluralismo teórico</vt:lpstr>
      <vt:lpstr>Contra a arrogância</vt:lpstr>
      <vt:lpstr>A tese de Feyerabend é contundente e clara</vt:lpstr>
      <vt:lpstr>Contra o racionalismo crítico</vt:lpstr>
      <vt:lpstr>Ciência como uma empresa</vt:lpstr>
      <vt:lpstr>Não se separam contextos de descoberta e de justificação</vt:lpstr>
      <vt:lpstr>O Papel das hipóteses ad hoc</vt:lpstr>
      <vt:lpstr>Pela proliferação de teorias</vt:lpstr>
      <vt:lpstr>Princípio da tenacidade</vt:lpstr>
      <vt:lpstr>A relatividade do significado</vt:lpstr>
      <vt:lpstr>Perigosa circularidade!</vt:lpstr>
      <vt:lpstr>Méritos de Contra o método </vt:lpstr>
      <vt:lpstr>Thomas Samuel Kuhn</vt:lpstr>
      <vt:lpstr>A Estrutura das Revoluções Científicas</vt:lpstr>
      <vt:lpstr>MAIS DA VIDA DE KUHN</vt:lpstr>
      <vt:lpstr>Vida de Kuhn</vt:lpstr>
      <vt:lpstr>Paradigma</vt:lpstr>
      <vt:lpstr>Como surge o paradigma</vt:lpstr>
      <vt:lpstr>Ciência normal</vt:lpstr>
      <vt:lpstr>Etapa de crise</vt:lpstr>
      <vt:lpstr>Revolução científica</vt:lpstr>
      <vt:lpstr>Análise histórica</vt:lpstr>
      <vt:lpstr>Que elementos levaram Kuhn à proposição de certo padrão de ciência? </vt:lpstr>
      <vt:lpstr>Definição de Paradigma</vt:lpstr>
      <vt:lpstr>Podem-se extrair dessa passagem algumas proposições a respeito da ciência: </vt:lpstr>
      <vt:lpstr>21 diferentes interpretações possíveis de paradigma</vt:lpstr>
      <vt:lpstr>Noção de “matriz disciplinar”</vt:lpstr>
      <vt:lpstr>Figura de gestalt</vt:lpstr>
      <vt:lpstr>Apresentação do PowerPoint</vt:lpstr>
      <vt:lpstr>Apresentação do PowerPoint</vt:lpstr>
      <vt:lpstr>Apresentação do PowerPoint</vt:lpstr>
      <vt:lpstr>Perspectiva metodológica sempre relativa</vt:lpstr>
      <vt:lpstr>Verdade relativa</vt:lpstr>
      <vt:lpstr>Etapas revolucionárias nas ciências </vt:lpstr>
      <vt:lpstr>A transição entre paradigmas</vt:lpstr>
      <vt:lpstr>O que explica a conversão</vt:lpstr>
      <vt:lpstr>Promessa de sucesso</vt:lpstr>
      <vt:lpstr>Ciência normal</vt:lpstr>
      <vt:lpstr>Obter o desenho já conhecido do quebra-cabeça é mais importante do que a solução de problemas genuínos.</vt:lpstr>
      <vt:lpstr>Apresentação do PowerPoint</vt:lpstr>
      <vt:lpstr>Solucionar o quebra-cabeça</vt:lpstr>
      <vt:lpstr>A lógica do paradigma</vt:lpstr>
      <vt:lpstr>Dificuldades observacionais</vt:lpstr>
      <vt:lpstr>Ciência em crise</vt:lpstr>
      <vt:lpstr>Crescimento cumulativo?</vt:lpstr>
      <vt:lpstr>Incomensurabilidade dos paradigmas</vt:lpstr>
      <vt:lpstr>Exemplo da física</vt:lpstr>
      <vt:lpstr>Psicologia da adesão</vt:lpstr>
      <vt:lpstr>Crítica de Paul Feyerabend </vt:lpstr>
      <vt:lpstr>Crítica de Popper</vt:lpstr>
      <vt:lpstr>Contra o relativismo</vt:lpstr>
      <vt:lpstr>Normal ou anormal?</vt:lpstr>
      <vt:lpstr>Lógica do relativismo histórico</vt:lpstr>
      <vt:lpstr>Metodologia falseacionista e história</vt:lpstr>
      <vt:lpstr>Noção de progresso em ciência</vt:lpstr>
      <vt:lpstr>A filosofia da ciência, a partir da publicação de A estrutura das revoluções científicas, foi marcada pela polarização em torno das ideias de Popper e Kuhn. </vt:lpstr>
      <vt:lpstr>Imre Lakatos               1922-1974  </vt:lpstr>
      <vt:lpstr>Quem foi Lakatos?</vt:lpstr>
      <vt:lpstr>Um seguidor de Popper</vt:lpstr>
      <vt:lpstr>Uma filosofia de síntese entre  Popper e  Kuhn</vt:lpstr>
      <vt:lpstr>Teorias progressivas/degenerativas</vt:lpstr>
      <vt:lpstr>Programa de pesquisa</vt:lpstr>
      <vt:lpstr>Heurística positiva/negativa</vt:lpstr>
      <vt:lpstr>Núcleo do programa de pesquisa</vt:lpstr>
      <vt:lpstr>Cinturão protetor</vt:lpstr>
      <vt:lpstr>Transferência progressiva de problemas</vt:lpstr>
      <vt:lpstr>Programas de pesquisa coexistem</vt:lpstr>
      <vt:lpstr>Quais os requisitos para que certo programa de pesquisa triunfe sobre outros?</vt:lpstr>
      <vt:lpstr>A validade da experiência</vt:lpstr>
      <vt:lpstr>Racionalidade que trabalha devagar</vt:lpstr>
      <vt:lpstr>Racionalismo crítico aplicado à evolução dos programas de pesquisa</vt:lpstr>
      <vt:lpstr>Programas de pesquisa empiricamente progressivo</vt:lpstr>
      <vt:lpstr>Influências de Kuhn</vt:lpstr>
      <vt:lpstr>Apresentação do PowerPoint</vt:lpstr>
      <vt:lpstr>Deixe tudo problemático!</vt:lpstr>
      <vt:lpstr>Mudança não psicológica</vt:lpstr>
      <vt:lpstr>Noção empirista de progresso</vt:lpstr>
      <vt:lpstr>Outra opção: Laudan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Thomas KUHN &amp;     Feyerabend</dc:title>
  <dc:creator>Ricardo Luis Chaves Feijo</dc:creator>
  <cp:lastModifiedBy>Ricardo Feijó</cp:lastModifiedBy>
  <cp:revision>29</cp:revision>
  <dcterms:created xsi:type="dcterms:W3CDTF">2014-04-25T21:44:10Z</dcterms:created>
  <dcterms:modified xsi:type="dcterms:W3CDTF">2023-09-01T18:50:30Z</dcterms:modified>
</cp:coreProperties>
</file>