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9" r:id="rId3"/>
    <p:sldId id="260" r:id="rId4"/>
    <p:sldId id="263" r:id="rId5"/>
    <p:sldId id="285" r:id="rId6"/>
    <p:sldId id="275" r:id="rId7"/>
    <p:sldId id="276" r:id="rId8"/>
    <p:sldId id="277" r:id="rId9"/>
    <p:sldId id="278" r:id="rId10"/>
    <p:sldId id="279" r:id="rId11"/>
    <p:sldId id="280" r:id="rId12"/>
    <p:sldId id="281" r:id="rId13"/>
    <p:sldId id="282" r:id="rId14"/>
    <p:sldId id="283" r:id="rId15"/>
    <p:sldId id="284" r:id="rId16"/>
    <p:sldId id="305" r:id="rId17"/>
    <p:sldId id="307" r:id="rId18"/>
    <p:sldId id="264" r:id="rId19"/>
    <p:sldId id="266" r:id="rId20"/>
    <p:sldId id="267" r:id="rId21"/>
    <p:sldId id="261" r:id="rId22"/>
    <p:sldId id="265" r:id="rId23"/>
    <p:sldId id="306" r:id="rId24"/>
    <p:sldId id="268" r:id="rId25"/>
    <p:sldId id="271" r:id="rId26"/>
    <p:sldId id="270" r:id="rId27"/>
    <p:sldId id="273" r:id="rId28"/>
    <p:sldId id="272" r:id="rId29"/>
    <p:sldId id="286" r:id="rId30"/>
    <p:sldId id="274" r:id="rId31"/>
    <p:sldId id="291" r:id="rId32"/>
    <p:sldId id="288" r:id="rId33"/>
    <p:sldId id="292" r:id="rId34"/>
    <p:sldId id="289" r:id="rId35"/>
    <p:sldId id="293" r:id="rId36"/>
    <p:sldId id="290" r:id="rId37"/>
    <p:sldId id="287" r:id="rId38"/>
    <p:sldId id="295" r:id="rId39"/>
    <p:sldId id="294" r:id="rId40"/>
    <p:sldId id="269" r:id="rId41"/>
    <p:sldId id="298" r:id="rId42"/>
    <p:sldId id="299" r:id="rId43"/>
    <p:sldId id="296" r:id="rId44"/>
    <p:sldId id="297" r:id="rId45"/>
    <p:sldId id="308" r:id="rId46"/>
    <p:sldId id="303" r:id="rId47"/>
    <p:sldId id="300" r:id="rId48"/>
    <p:sldId id="309" r:id="rId4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27175" autoAdjust="0"/>
  </p:normalViewPr>
  <p:slideViewPr>
    <p:cSldViewPr snapToGrid="0">
      <p:cViewPr varScale="1">
        <p:scale>
          <a:sx n="18" d="100"/>
          <a:sy n="18" d="100"/>
        </p:scale>
        <p:origin x="1788" y="32"/>
      </p:cViewPr>
      <p:guideLst/>
    </p:cSldViewPr>
  </p:slideViewPr>
  <p:outlineViewPr>
    <p:cViewPr>
      <p:scale>
        <a:sx n="33" d="100"/>
        <a:sy n="33" d="100"/>
      </p:scale>
      <p:origin x="0" y="-234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25044E-EC7D-4B61-8C95-6D4ABA3729FA}" type="doc">
      <dgm:prSet loTypeId="urn:microsoft.com/office/officeart/2005/8/layout/hProcess9" loCatId="process" qsTypeId="urn:microsoft.com/office/officeart/2005/8/quickstyle/3d4" qsCatId="3D" csTypeId="urn:microsoft.com/office/officeart/2005/8/colors/accent1_2" csCatId="accent1" phldr="1"/>
      <dgm:spPr/>
    </dgm:pt>
    <dgm:pt modelId="{212DE28F-E01B-41BB-BA14-3BD394BB8B00}">
      <dgm:prSet phldrT="[Texto]" custT="1"/>
      <dgm:spPr/>
      <dgm:t>
        <a:bodyPr/>
        <a:lstStyle/>
        <a:p>
          <a:r>
            <a:rPr lang="pt-BR" sz="2400" dirty="0"/>
            <a:t>Embrionário</a:t>
          </a:r>
        </a:p>
      </dgm:t>
    </dgm:pt>
    <dgm:pt modelId="{7E4A4D36-ACD1-4B46-957F-2452493DCDF8}" type="parTrans" cxnId="{3ACEC938-978B-46B5-812C-3B6810A4CAE6}">
      <dgm:prSet/>
      <dgm:spPr/>
      <dgm:t>
        <a:bodyPr/>
        <a:lstStyle/>
        <a:p>
          <a:endParaRPr lang="pt-BR" sz="2800"/>
        </a:p>
      </dgm:t>
    </dgm:pt>
    <dgm:pt modelId="{7F0FB750-7020-4A78-8085-07EE17841639}" type="sibTrans" cxnId="{3ACEC938-978B-46B5-812C-3B6810A4CAE6}">
      <dgm:prSet/>
      <dgm:spPr/>
      <dgm:t>
        <a:bodyPr/>
        <a:lstStyle/>
        <a:p>
          <a:endParaRPr lang="pt-BR" sz="2800"/>
        </a:p>
      </dgm:t>
    </dgm:pt>
    <dgm:pt modelId="{3764F813-6B63-4E0A-8D3E-A0751E06ACF3}">
      <dgm:prSet phldrT="[Texto]" custT="1"/>
      <dgm:spPr/>
      <dgm:t>
        <a:bodyPr/>
        <a:lstStyle/>
        <a:p>
          <a:r>
            <a:rPr lang="pt-BR" sz="2000" dirty="0" err="1"/>
            <a:t>Pseudoglandular</a:t>
          </a:r>
          <a:endParaRPr lang="pt-BR" sz="2000" dirty="0"/>
        </a:p>
      </dgm:t>
    </dgm:pt>
    <dgm:pt modelId="{6319BECF-E220-465F-B217-A0E71034401F}" type="parTrans" cxnId="{7AD33E55-3140-44B1-826B-4EA75BC48AD3}">
      <dgm:prSet/>
      <dgm:spPr/>
      <dgm:t>
        <a:bodyPr/>
        <a:lstStyle/>
        <a:p>
          <a:endParaRPr lang="pt-BR" sz="2800"/>
        </a:p>
      </dgm:t>
    </dgm:pt>
    <dgm:pt modelId="{54EA1A23-50C0-4AF3-BAC1-0AC100922F0A}" type="sibTrans" cxnId="{7AD33E55-3140-44B1-826B-4EA75BC48AD3}">
      <dgm:prSet/>
      <dgm:spPr/>
      <dgm:t>
        <a:bodyPr/>
        <a:lstStyle/>
        <a:p>
          <a:endParaRPr lang="pt-BR" sz="2800"/>
        </a:p>
      </dgm:t>
    </dgm:pt>
    <dgm:pt modelId="{50B02321-F107-4E48-BE70-26FA3C69416A}">
      <dgm:prSet custT="1"/>
      <dgm:spPr/>
      <dgm:t>
        <a:bodyPr/>
        <a:lstStyle/>
        <a:p>
          <a:r>
            <a:rPr lang="pt-BR" sz="2800"/>
            <a:t>Canalicular</a:t>
          </a:r>
          <a:endParaRPr lang="pt-BR" sz="2800" dirty="0"/>
        </a:p>
      </dgm:t>
    </dgm:pt>
    <dgm:pt modelId="{19E15475-592D-4A6C-8585-DEBDEF31045C}" type="parTrans" cxnId="{59790CBA-BC15-4CCE-8EED-98E7909C25DD}">
      <dgm:prSet/>
      <dgm:spPr/>
      <dgm:t>
        <a:bodyPr/>
        <a:lstStyle/>
        <a:p>
          <a:endParaRPr lang="pt-BR" sz="2800"/>
        </a:p>
      </dgm:t>
    </dgm:pt>
    <dgm:pt modelId="{43FB6624-3C2C-4E8E-8A63-DED25FC71061}" type="sibTrans" cxnId="{59790CBA-BC15-4CCE-8EED-98E7909C25DD}">
      <dgm:prSet/>
      <dgm:spPr/>
      <dgm:t>
        <a:bodyPr/>
        <a:lstStyle/>
        <a:p>
          <a:endParaRPr lang="pt-BR" sz="2800"/>
        </a:p>
      </dgm:t>
    </dgm:pt>
    <dgm:pt modelId="{664A4878-7131-411F-B462-78F75E9F31F9}">
      <dgm:prSet custT="1"/>
      <dgm:spPr/>
      <dgm:t>
        <a:bodyPr/>
        <a:lstStyle/>
        <a:p>
          <a:r>
            <a:rPr lang="pt-BR" sz="2800"/>
            <a:t>Sacular</a:t>
          </a:r>
          <a:endParaRPr lang="pt-BR" sz="2800" dirty="0"/>
        </a:p>
      </dgm:t>
    </dgm:pt>
    <dgm:pt modelId="{21996C30-A4E8-42BE-B75F-3C126BE9B721}" type="parTrans" cxnId="{9442DC75-EDC8-4455-B49B-B5F4D3D830B8}">
      <dgm:prSet/>
      <dgm:spPr/>
      <dgm:t>
        <a:bodyPr/>
        <a:lstStyle/>
        <a:p>
          <a:endParaRPr lang="pt-BR" sz="2800"/>
        </a:p>
      </dgm:t>
    </dgm:pt>
    <dgm:pt modelId="{94B6AE6F-D067-41D4-B87A-5060F2533967}" type="sibTrans" cxnId="{9442DC75-EDC8-4455-B49B-B5F4D3D830B8}">
      <dgm:prSet/>
      <dgm:spPr/>
      <dgm:t>
        <a:bodyPr/>
        <a:lstStyle/>
        <a:p>
          <a:endParaRPr lang="pt-BR" sz="2800"/>
        </a:p>
      </dgm:t>
    </dgm:pt>
    <dgm:pt modelId="{E4B01704-A38A-4B48-AD0B-77B7586C7675}">
      <dgm:prSet custT="1"/>
      <dgm:spPr/>
      <dgm:t>
        <a:bodyPr/>
        <a:lstStyle/>
        <a:p>
          <a:r>
            <a:rPr lang="pt-BR" sz="2800"/>
            <a:t>Alveolar</a:t>
          </a:r>
          <a:endParaRPr lang="pt-BR" sz="2800" dirty="0"/>
        </a:p>
      </dgm:t>
    </dgm:pt>
    <dgm:pt modelId="{B4943200-7EB6-402E-AC20-0421601A53DB}" type="parTrans" cxnId="{B9A2C3B9-6516-4F96-9E69-05F9ECE7922B}">
      <dgm:prSet/>
      <dgm:spPr/>
      <dgm:t>
        <a:bodyPr/>
        <a:lstStyle/>
        <a:p>
          <a:endParaRPr lang="pt-BR" sz="2800"/>
        </a:p>
      </dgm:t>
    </dgm:pt>
    <dgm:pt modelId="{8C905E11-A146-46A8-B807-6CDC1BDF9A01}" type="sibTrans" cxnId="{B9A2C3B9-6516-4F96-9E69-05F9ECE7922B}">
      <dgm:prSet/>
      <dgm:spPr/>
      <dgm:t>
        <a:bodyPr/>
        <a:lstStyle/>
        <a:p>
          <a:endParaRPr lang="pt-BR" sz="2800"/>
        </a:p>
      </dgm:t>
    </dgm:pt>
    <dgm:pt modelId="{5DF5AC00-F878-4549-85A7-E906736A9D4D}" type="pres">
      <dgm:prSet presAssocID="{9C25044E-EC7D-4B61-8C95-6D4ABA3729FA}" presName="CompostProcess" presStyleCnt="0">
        <dgm:presLayoutVars>
          <dgm:dir/>
          <dgm:resizeHandles val="exact"/>
        </dgm:presLayoutVars>
      </dgm:prSet>
      <dgm:spPr/>
    </dgm:pt>
    <dgm:pt modelId="{FE429057-A83D-4BC2-A8A5-00A4A16C3411}" type="pres">
      <dgm:prSet presAssocID="{9C25044E-EC7D-4B61-8C95-6D4ABA3729FA}" presName="arrow" presStyleLbl="bgShp" presStyleIdx="0" presStyleCnt="1"/>
      <dgm:spPr/>
    </dgm:pt>
    <dgm:pt modelId="{B2DC1FE5-2E87-4E57-8C8B-C0C3DC9B3AC8}" type="pres">
      <dgm:prSet presAssocID="{9C25044E-EC7D-4B61-8C95-6D4ABA3729FA}" presName="linearProcess" presStyleCnt="0"/>
      <dgm:spPr/>
    </dgm:pt>
    <dgm:pt modelId="{FB0E99E3-C545-4562-BA7E-35B2F351EAFE}" type="pres">
      <dgm:prSet presAssocID="{212DE28F-E01B-41BB-BA14-3BD394BB8B00}" presName="textNode" presStyleLbl="node1" presStyleIdx="0" presStyleCnt="5">
        <dgm:presLayoutVars>
          <dgm:bulletEnabled val="1"/>
        </dgm:presLayoutVars>
      </dgm:prSet>
      <dgm:spPr/>
    </dgm:pt>
    <dgm:pt modelId="{095EEEE3-87B0-4FCC-8332-CDFEEAF90AF6}" type="pres">
      <dgm:prSet presAssocID="{7F0FB750-7020-4A78-8085-07EE17841639}" presName="sibTrans" presStyleCnt="0"/>
      <dgm:spPr/>
    </dgm:pt>
    <dgm:pt modelId="{2ECF88FB-132F-406D-9A82-A8542C4DCB97}" type="pres">
      <dgm:prSet presAssocID="{3764F813-6B63-4E0A-8D3E-A0751E06ACF3}" presName="textNode" presStyleLbl="node1" presStyleIdx="1" presStyleCnt="5">
        <dgm:presLayoutVars>
          <dgm:bulletEnabled val="1"/>
        </dgm:presLayoutVars>
      </dgm:prSet>
      <dgm:spPr/>
    </dgm:pt>
    <dgm:pt modelId="{30C2A5B3-19E9-466F-A1E5-11826DB70B67}" type="pres">
      <dgm:prSet presAssocID="{54EA1A23-50C0-4AF3-BAC1-0AC100922F0A}" presName="sibTrans" presStyleCnt="0"/>
      <dgm:spPr/>
    </dgm:pt>
    <dgm:pt modelId="{0A770460-EDC2-404E-BB85-2E51BEC60F9F}" type="pres">
      <dgm:prSet presAssocID="{50B02321-F107-4E48-BE70-26FA3C69416A}" presName="textNode" presStyleLbl="node1" presStyleIdx="2" presStyleCnt="5">
        <dgm:presLayoutVars>
          <dgm:bulletEnabled val="1"/>
        </dgm:presLayoutVars>
      </dgm:prSet>
      <dgm:spPr/>
    </dgm:pt>
    <dgm:pt modelId="{8F8E831F-4F70-4E84-8F86-B99AE315E64D}" type="pres">
      <dgm:prSet presAssocID="{43FB6624-3C2C-4E8E-8A63-DED25FC71061}" presName="sibTrans" presStyleCnt="0"/>
      <dgm:spPr/>
    </dgm:pt>
    <dgm:pt modelId="{B8574C44-F21B-491B-99D0-59CB9D72811D}" type="pres">
      <dgm:prSet presAssocID="{664A4878-7131-411F-B462-78F75E9F31F9}" presName="textNode" presStyleLbl="node1" presStyleIdx="3" presStyleCnt="5">
        <dgm:presLayoutVars>
          <dgm:bulletEnabled val="1"/>
        </dgm:presLayoutVars>
      </dgm:prSet>
      <dgm:spPr/>
    </dgm:pt>
    <dgm:pt modelId="{DA15384C-5265-4001-984D-965CC2283458}" type="pres">
      <dgm:prSet presAssocID="{94B6AE6F-D067-41D4-B87A-5060F2533967}" presName="sibTrans" presStyleCnt="0"/>
      <dgm:spPr/>
    </dgm:pt>
    <dgm:pt modelId="{CC3F571B-3FFC-46CE-BAA1-F9FC1D6E01DD}" type="pres">
      <dgm:prSet presAssocID="{E4B01704-A38A-4B48-AD0B-77B7586C7675}" presName="textNode" presStyleLbl="node1" presStyleIdx="4" presStyleCnt="5">
        <dgm:presLayoutVars>
          <dgm:bulletEnabled val="1"/>
        </dgm:presLayoutVars>
      </dgm:prSet>
      <dgm:spPr/>
    </dgm:pt>
  </dgm:ptLst>
  <dgm:cxnLst>
    <dgm:cxn modelId="{3ACEC938-978B-46B5-812C-3B6810A4CAE6}" srcId="{9C25044E-EC7D-4B61-8C95-6D4ABA3729FA}" destId="{212DE28F-E01B-41BB-BA14-3BD394BB8B00}" srcOrd="0" destOrd="0" parTransId="{7E4A4D36-ACD1-4B46-957F-2452493DCDF8}" sibTransId="{7F0FB750-7020-4A78-8085-07EE17841639}"/>
    <dgm:cxn modelId="{71192550-2B47-476B-86D7-040D8063F695}" type="presOf" srcId="{664A4878-7131-411F-B462-78F75E9F31F9}" destId="{B8574C44-F21B-491B-99D0-59CB9D72811D}" srcOrd="0" destOrd="0" presId="urn:microsoft.com/office/officeart/2005/8/layout/hProcess9"/>
    <dgm:cxn modelId="{3F618172-1F71-464F-95A3-52EC84918FDA}" type="presOf" srcId="{9C25044E-EC7D-4B61-8C95-6D4ABA3729FA}" destId="{5DF5AC00-F878-4549-85A7-E906736A9D4D}" srcOrd="0" destOrd="0" presId="urn:microsoft.com/office/officeart/2005/8/layout/hProcess9"/>
    <dgm:cxn modelId="{7AD33E55-3140-44B1-826B-4EA75BC48AD3}" srcId="{9C25044E-EC7D-4B61-8C95-6D4ABA3729FA}" destId="{3764F813-6B63-4E0A-8D3E-A0751E06ACF3}" srcOrd="1" destOrd="0" parTransId="{6319BECF-E220-465F-B217-A0E71034401F}" sibTransId="{54EA1A23-50C0-4AF3-BAC1-0AC100922F0A}"/>
    <dgm:cxn modelId="{9442DC75-EDC8-4455-B49B-B5F4D3D830B8}" srcId="{9C25044E-EC7D-4B61-8C95-6D4ABA3729FA}" destId="{664A4878-7131-411F-B462-78F75E9F31F9}" srcOrd="3" destOrd="0" parTransId="{21996C30-A4E8-42BE-B75F-3C126BE9B721}" sibTransId="{94B6AE6F-D067-41D4-B87A-5060F2533967}"/>
    <dgm:cxn modelId="{B9A2C3B9-6516-4F96-9E69-05F9ECE7922B}" srcId="{9C25044E-EC7D-4B61-8C95-6D4ABA3729FA}" destId="{E4B01704-A38A-4B48-AD0B-77B7586C7675}" srcOrd="4" destOrd="0" parTransId="{B4943200-7EB6-402E-AC20-0421601A53DB}" sibTransId="{8C905E11-A146-46A8-B807-6CDC1BDF9A01}"/>
    <dgm:cxn modelId="{59790CBA-BC15-4CCE-8EED-98E7909C25DD}" srcId="{9C25044E-EC7D-4B61-8C95-6D4ABA3729FA}" destId="{50B02321-F107-4E48-BE70-26FA3C69416A}" srcOrd="2" destOrd="0" parTransId="{19E15475-592D-4A6C-8585-DEBDEF31045C}" sibTransId="{43FB6624-3C2C-4E8E-8A63-DED25FC71061}"/>
    <dgm:cxn modelId="{B2197AC0-0B38-475D-BC64-02E17163AD0B}" type="presOf" srcId="{212DE28F-E01B-41BB-BA14-3BD394BB8B00}" destId="{FB0E99E3-C545-4562-BA7E-35B2F351EAFE}" srcOrd="0" destOrd="0" presId="urn:microsoft.com/office/officeart/2005/8/layout/hProcess9"/>
    <dgm:cxn modelId="{3C3FF6D0-F57F-4C5C-BBE9-ECA0048D09D0}" type="presOf" srcId="{3764F813-6B63-4E0A-8D3E-A0751E06ACF3}" destId="{2ECF88FB-132F-406D-9A82-A8542C4DCB97}" srcOrd="0" destOrd="0" presId="urn:microsoft.com/office/officeart/2005/8/layout/hProcess9"/>
    <dgm:cxn modelId="{0D3137D6-BB8F-49FF-BCA3-C4364D6F5451}" type="presOf" srcId="{50B02321-F107-4E48-BE70-26FA3C69416A}" destId="{0A770460-EDC2-404E-BB85-2E51BEC60F9F}" srcOrd="0" destOrd="0" presId="urn:microsoft.com/office/officeart/2005/8/layout/hProcess9"/>
    <dgm:cxn modelId="{57752DEB-4571-4C5B-89B1-C263FFBC80C4}" type="presOf" srcId="{E4B01704-A38A-4B48-AD0B-77B7586C7675}" destId="{CC3F571B-3FFC-46CE-BAA1-F9FC1D6E01DD}" srcOrd="0" destOrd="0" presId="urn:microsoft.com/office/officeart/2005/8/layout/hProcess9"/>
    <dgm:cxn modelId="{1C58E77C-ED38-4894-AB9F-95754F227540}" type="presParOf" srcId="{5DF5AC00-F878-4549-85A7-E906736A9D4D}" destId="{FE429057-A83D-4BC2-A8A5-00A4A16C3411}" srcOrd="0" destOrd="0" presId="urn:microsoft.com/office/officeart/2005/8/layout/hProcess9"/>
    <dgm:cxn modelId="{7C11B669-0BD1-4553-B0FF-80B0924A4639}" type="presParOf" srcId="{5DF5AC00-F878-4549-85A7-E906736A9D4D}" destId="{B2DC1FE5-2E87-4E57-8C8B-C0C3DC9B3AC8}" srcOrd="1" destOrd="0" presId="urn:microsoft.com/office/officeart/2005/8/layout/hProcess9"/>
    <dgm:cxn modelId="{A7C976A5-67AB-4148-A50A-69C8D4F0111C}" type="presParOf" srcId="{B2DC1FE5-2E87-4E57-8C8B-C0C3DC9B3AC8}" destId="{FB0E99E3-C545-4562-BA7E-35B2F351EAFE}" srcOrd="0" destOrd="0" presId="urn:microsoft.com/office/officeart/2005/8/layout/hProcess9"/>
    <dgm:cxn modelId="{34287868-3FAA-4D3E-BFC2-9533819B3C80}" type="presParOf" srcId="{B2DC1FE5-2E87-4E57-8C8B-C0C3DC9B3AC8}" destId="{095EEEE3-87B0-4FCC-8332-CDFEEAF90AF6}" srcOrd="1" destOrd="0" presId="urn:microsoft.com/office/officeart/2005/8/layout/hProcess9"/>
    <dgm:cxn modelId="{215F9749-EC06-4F68-AA46-3B4432F8EC07}" type="presParOf" srcId="{B2DC1FE5-2E87-4E57-8C8B-C0C3DC9B3AC8}" destId="{2ECF88FB-132F-406D-9A82-A8542C4DCB97}" srcOrd="2" destOrd="0" presId="urn:microsoft.com/office/officeart/2005/8/layout/hProcess9"/>
    <dgm:cxn modelId="{27BD522B-FF19-4B91-BB29-A999ADDCCCB4}" type="presParOf" srcId="{B2DC1FE5-2E87-4E57-8C8B-C0C3DC9B3AC8}" destId="{30C2A5B3-19E9-466F-A1E5-11826DB70B67}" srcOrd="3" destOrd="0" presId="urn:microsoft.com/office/officeart/2005/8/layout/hProcess9"/>
    <dgm:cxn modelId="{E75D179A-E016-4D61-A813-FE2089889FB9}" type="presParOf" srcId="{B2DC1FE5-2E87-4E57-8C8B-C0C3DC9B3AC8}" destId="{0A770460-EDC2-404E-BB85-2E51BEC60F9F}" srcOrd="4" destOrd="0" presId="urn:microsoft.com/office/officeart/2005/8/layout/hProcess9"/>
    <dgm:cxn modelId="{2E355836-D8A5-41A9-8047-88A9B0A7C141}" type="presParOf" srcId="{B2DC1FE5-2E87-4E57-8C8B-C0C3DC9B3AC8}" destId="{8F8E831F-4F70-4E84-8F86-B99AE315E64D}" srcOrd="5" destOrd="0" presId="urn:microsoft.com/office/officeart/2005/8/layout/hProcess9"/>
    <dgm:cxn modelId="{C3A8D49E-F9C6-41EA-A49F-DA1EA2C3F949}" type="presParOf" srcId="{B2DC1FE5-2E87-4E57-8C8B-C0C3DC9B3AC8}" destId="{B8574C44-F21B-491B-99D0-59CB9D72811D}" srcOrd="6" destOrd="0" presId="urn:microsoft.com/office/officeart/2005/8/layout/hProcess9"/>
    <dgm:cxn modelId="{4977E2BF-BCFE-41E1-BAB2-6BC57B31188F}" type="presParOf" srcId="{B2DC1FE5-2E87-4E57-8C8B-C0C3DC9B3AC8}" destId="{DA15384C-5265-4001-984D-965CC2283458}" srcOrd="7" destOrd="0" presId="urn:microsoft.com/office/officeart/2005/8/layout/hProcess9"/>
    <dgm:cxn modelId="{21ACE84B-CA7C-4DF8-A56D-C5AB4262F64B}" type="presParOf" srcId="{B2DC1FE5-2E87-4E57-8C8B-C0C3DC9B3AC8}" destId="{CC3F571B-3FFC-46CE-BAA1-F9FC1D6E01DD}"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25044E-EC7D-4B61-8C95-6D4ABA3729FA}" type="doc">
      <dgm:prSet loTypeId="urn:microsoft.com/office/officeart/2005/8/layout/hProcess9" loCatId="process" qsTypeId="urn:microsoft.com/office/officeart/2005/8/quickstyle/3d4" qsCatId="3D" csTypeId="urn:microsoft.com/office/officeart/2005/8/colors/accent1_2" csCatId="accent1" phldr="1"/>
      <dgm:spPr/>
    </dgm:pt>
    <dgm:pt modelId="{212DE28F-E01B-41BB-BA14-3BD394BB8B00}">
      <dgm:prSet phldrT="[Texto]" custT="1"/>
      <dgm:spPr/>
      <dgm:t>
        <a:bodyPr/>
        <a:lstStyle/>
        <a:p>
          <a:r>
            <a:rPr lang="pt-BR" sz="2400" dirty="0"/>
            <a:t>Embrionário</a:t>
          </a:r>
        </a:p>
      </dgm:t>
    </dgm:pt>
    <dgm:pt modelId="{7E4A4D36-ACD1-4B46-957F-2452493DCDF8}" type="parTrans" cxnId="{3ACEC938-978B-46B5-812C-3B6810A4CAE6}">
      <dgm:prSet/>
      <dgm:spPr/>
      <dgm:t>
        <a:bodyPr/>
        <a:lstStyle/>
        <a:p>
          <a:endParaRPr lang="pt-BR" sz="2800"/>
        </a:p>
      </dgm:t>
    </dgm:pt>
    <dgm:pt modelId="{7F0FB750-7020-4A78-8085-07EE17841639}" type="sibTrans" cxnId="{3ACEC938-978B-46B5-812C-3B6810A4CAE6}">
      <dgm:prSet/>
      <dgm:spPr/>
      <dgm:t>
        <a:bodyPr/>
        <a:lstStyle/>
        <a:p>
          <a:endParaRPr lang="pt-BR" sz="2800"/>
        </a:p>
      </dgm:t>
    </dgm:pt>
    <dgm:pt modelId="{3764F813-6B63-4E0A-8D3E-A0751E06ACF3}">
      <dgm:prSet phldrT="[Texto]" custT="1"/>
      <dgm:spPr/>
      <dgm:t>
        <a:bodyPr/>
        <a:lstStyle/>
        <a:p>
          <a:r>
            <a:rPr lang="pt-BR" sz="2000" dirty="0" err="1"/>
            <a:t>Pseudoglandular</a:t>
          </a:r>
          <a:endParaRPr lang="pt-BR" sz="2000" dirty="0"/>
        </a:p>
      </dgm:t>
    </dgm:pt>
    <dgm:pt modelId="{6319BECF-E220-465F-B217-A0E71034401F}" type="parTrans" cxnId="{7AD33E55-3140-44B1-826B-4EA75BC48AD3}">
      <dgm:prSet/>
      <dgm:spPr/>
      <dgm:t>
        <a:bodyPr/>
        <a:lstStyle/>
        <a:p>
          <a:endParaRPr lang="pt-BR" sz="2800"/>
        </a:p>
      </dgm:t>
    </dgm:pt>
    <dgm:pt modelId="{54EA1A23-50C0-4AF3-BAC1-0AC100922F0A}" type="sibTrans" cxnId="{7AD33E55-3140-44B1-826B-4EA75BC48AD3}">
      <dgm:prSet/>
      <dgm:spPr/>
      <dgm:t>
        <a:bodyPr/>
        <a:lstStyle/>
        <a:p>
          <a:endParaRPr lang="pt-BR" sz="2800"/>
        </a:p>
      </dgm:t>
    </dgm:pt>
    <dgm:pt modelId="{50B02321-F107-4E48-BE70-26FA3C69416A}">
      <dgm:prSet custT="1"/>
      <dgm:spPr/>
      <dgm:t>
        <a:bodyPr/>
        <a:lstStyle/>
        <a:p>
          <a:r>
            <a:rPr lang="pt-BR" sz="2800" dirty="0"/>
            <a:t>Canalicular</a:t>
          </a:r>
        </a:p>
      </dgm:t>
    </dgm:pt>
    <dgm:pt modelId="{19E15475-592D-4A6C-8585-DEBDEF31045C}" type="parTrans" cxnId="{59790CBA-BC15-4CCE-8EED-98E7909C25DD}">
      <dgm:prSet/>
      <dgm:spPr/>
      <dgm:t>
        <a:bodyPr/>
        <a:lstStyle/>
        <a:p>
          <a:endParaRPr lang="pt-BR" sz="2800"/>
        </a:p>
      </dgm:t>
    </dgm:pt>
    <dgm:pt modelId="{43FB6624-3C2C-4E8E-8A63-DED25FC71061}" type="sibTrans" cxnId="{59790CBA-BC15-4CCE-8EED-98E7909C25DD}">
      <dgm:prSet/>
      <dgm:spPr/>
      <dgm:t>
        <a:bodyPr/>
        <a:lstStyle/>
        <a:p>
          <a:endParaRPr lang="pt-BR" sz="2800"/>
        </a:p>
      </dgm:t>
    </dgm:pt>
    <dgm:pt modelId="{664A4878-7131-411F-B462-78F75E9F31F9}">
      <dgm:prSet custT="1"/>
      <dgm:spPr/>
      <dgm:t>
        <a:bodyPr/>
        <a:lstStyle/>
        <a:p>
          <a:r>
            <a:rPr lang="pt-BR" sz="2800"/>
            <a:t>Sacular</a:t>
          </a:r>
          <a:endParaRPr lang="pt-BR" sz="2800" dirty="0"/>
        </a:p>
      </dgm:t>
    </dgm:pt>
    <dgm:pt modelId="{21996C30-A4E8-42BE-B75F-3C126BE9B721}" type="parTrans" cxnId="{9442DC75-EDC8-4455-B49B-B5F4D3D830B8}">
      <dgm:prSet/>
      <dgm:spPr/>
      <dgm:t>
        <a:bodyPr/>
        <a:lstStyle/>
        <a:p>
          <a:endParaRPr lang="pt-BR" sz="2800"/>
        </a:p>
      </dgm:t>
    </dgm:pt>
    <dgm:pt modelId="{94B6AE6F-D067-41D4-B87A-5060F2533967}" type="sibTrans" cxnId="{9442DC75-EDC8-4455-B49B-B5F4D3D830B8}">
      <dgm:prSet/>
      <dgm:spPr/>
      <dgm:t>
        <a:bodyPr/>
        <a:lstStyle/>
        <a:p>
          <a:endParaRPr lang="pt-BR" sz="2800"/>
        </a:p>
      </dgm:t>
    </dgm:pt>
    <dgm:pt modelId="{E4B01704-A38A-4B48-AD0B-77B7586C7675}">
      <dgm:prSet custT="1"/>
      <dgm:spPr/>
      <dgm:t>
        <a:bodyPr/>
        <a:lstStyle/>
        <a:p>
          <a:r>
            <a:rPr lang="pt-BR" sz="2800"/>
            <a:t>Alveolar</a:t>
          </a:r>
          <a:endParaRPr lang="pt-BR" sz="2800" dirty="0"/>
        </a:p>
      </dgm:t>
    </dgm:pt>
    <dgm:pt modelId="{B4943200-7EB6-402E-AC20-0421601A53DB}" type="parTrans" cxnId="{B9A2C3B9-6516-4F96-9E69-05F9ECE7922B}">
      <dgm:prSet/>
      <dgm:spPr/>
      <dgm:t>
        <a:bodyPr/>
        <a:lstStyle/>
        <a:p>
          <a:endParaRPr lang="pt-BR" sz="2800"/>
        </a:p>
      </dgm:t>
    </dgm:pt>
    <dgm:pt modelId="{8C905E11-A146-46A8-B807-6CDC1BDF9A01}" type="sibTrans" cxnId="{B9A2C3B9-6516-4F96-9E69-05F9ECE7922B}">
      <dgm:prSet/>
      <dgm:spPr/>
      <dgm:t>
        <a:bodyPr/>
        <a:lstStyle/>
        <a:p>
          <a:endParaRPr lang="pt-BR" sz="2800"/>
        </a:p>
      </dgm:t>
    </dgm:pt>
    <dgm:pt modelId="{5DF5AC00-F878-4549-85A7-E906736A9D4D}" type="pres">
      <dgm:prSet presAssocID="{9C25044E-EC7D-4B61-8C95-6D4ABA3729FA}" presName="CompostProcess" presStyleCnt="0">
        <dgm:presLayoutVars>
          <dgm:dir/>
          <dgm:resizeHandles val="exact"/>
        </dgm:presLayoutVars>
      </dgm:prSet>
      <dgm:spPr/>
    </dgm:pt>
    <dgm:pt modelId="{FE429057-A83D-4BC2-A8A5-00A4A16C3411}" type="pres">
      <dgm:prSet presAssocID="{9C25044E-EC7D-4B61-8C95-6D4ABA3729FA}" presName="arrow" presStyleLbl="bgShp" presStyleIdx="0" presStyleCnt="1"/>
      <dgm:spPr/>
    </dgm:pt>
    <dgm:pt modelId="{B2DC1FE5-2E87-4E57-8C8B-C0C3DC9B3AC8}" type="pres">
      <dgm:prSet presAssocID="{9C25044E-EC7D-4B61-8C95-6D4ABA3729FA}" presName="linearProcess" presStyleCnt="0"/>
      <dgm:spPr/>
    </dgm:pt>
    <dgm:pt modelId="{FB0E99E3-C545-4562-BA7E-35B2F351EAFE}" type="pres">
      <dgm:prSet presAssocID="{212DE28F-E01B-41BB-BA14-3BD394BB8B00}" presName="textNode" presStyleLbl="node1" presStyleIdx="0" presStyleCnt="5">
        <dgm:presLayoutVars>
          <dgm:bulletEnabled val="1"/>
        </dgm:presLayoutVars>
      </dgm:prSet>
      <dgm:spPr/>
    </dgm:pt>
    <dgm:pt modelId="{095EEEE3-87B0-4FCC-8332-CDFEEAF90AF6}" type="pres">
      <dgm:prSet presAssocID="{7F0FB750-7020-4A78-8085-07EE17841639}" presName="sibTrans" presStyleCnt="0"/>
      <dgm:spPr/>
    </dgm:pt>
    <dgm:pt modelId="{2ECF88FB-132F-406D-9A82-A8542C4DCB97}" type="pres">
      <dgm:prSet presAssocID="{3764F813-6B63-4E0A-8D3E-A0751E06ACF3}" presName="textNode" presStyleLbl="node1" presStyleIdx="1" presStyleCnt="5">
        <dgm:presLayoutVars>
          <dgm:bulletEnabled val="1"/>
        </dgm:presLayoutVars>
      </dgm:prSet>
      <dgm:spPr/>
    </dgm:pt>
    <dgm:pt modelId="{30C2A5B3-19E9-466F-A1E5-11826DB70B67}" type="pres">
      <dgm:prSet presAssocID="{54EA1A23-50C0-4AF3-BAC1-0AC100922F0A}" presName="sibTrans" presStyleCnt="0"/>
      <dgm:spPr/>
    </dgm:pt>
    <dgm:pt modelId="{0A770460-EDC2-404E-BB85-2E51BEC60F9F}" type="pres">
      <dgm:prSet presAssocID="{50B02321-F107-4E48-BE70-26FA3C69416A}" presName="textNode" presStyleLbl="node1" presStyleIdx="2" presStyleCnt="5">
        <dgm:presLayoutVars>
          <dgm:bulletEnabled val="1"/>
        </dgm:presLayoutVars>
      </dgm:prSet>
      <dgm:spPr/>
    </dgm:pt>
    <dgm:pt modelId="{8F8E831F-4F70-4E84-8F86-B99AE315E64D}" type="pres">
      <dgm:prSet presAssocID="{43FB6624-3C2C-4E8E-8A63-DED25FC71061}" presName="sibTrans" presStyleCnt="0"/>
      <dgm:spPr/>
    </dgm:pt>
    <dgm:pt modelId="{B8574C44-F21B-491B-99D0-59CB9D72811D}" type="pres">
      <dgm:prSet presAssocID="{664A4878-7131-411F-B462-78F75E9F31F9}" presName="textNode" presStyleLbl="node1" presStyleIdx="3" presStyleCnt="5">
        <dgm:presLayoutVars>
          <dgm:bulletEnabled val="1"/>
        </dgm:presLayoutVars>
      </dgm:prSet>
      <dgm:spPr/>
    </dgm:pt>
    <dgm:pt modelId="{DA15384C-5265-4001-984D-965CC2283458}" type="pres">
      <dgm:prSet presAssocID="{94B6AE6F-D067-41D4-B87A-5060F2533967}" presName="sibTrans" presStyleCnt="0"/>
      <dgm:spPr/>
    </dgm:pt>
    <dgm:pt modelId="{CC3F571B-3FFC-46CE-BAA1-F9FC1D6E01DD}" type="pres">
      <dgm:prSet presAssocID="{E4B01704-A38A-4B48-AD0B-77B7586C7675}" presName="textNode" presStyleLbl="node1" presStyleIdx="4" presStyleCnt="5">
        <dgm:presLayoutVars>
          <dgm:bulletEnabled val="1"/>
        </dgm:presLayoutVars>
      </dgm:prSet>
      <dgm:spPr/>
    </dgm:pt>
  </dgm:ptLst>
  <dgm:cxnLst>
    <dgm:cxn modelId="{A6BAF70E-92F1-4E37-B03A-7DCDDEA2341A}" type="presOf" srcId="{3764F813-6B63-4E0A-8D3E-A0751E06ACF3}" destId="{2ECF88FB-132F-406D-9A82-A8542C4DCB97}" srcOrd="0" destOrd="0" presId="urn:microsoft.com/office/officeart/2005/8/layout/hProcess9"/>
    <dgm:cxn modelId="{CBFF8129-40A0-4AF2-8579-0F03F408FAC0}" type="presOf" srcId="{50B02321-F107-4E48-BE70-26FA3C69416A}" destId="{0A770460-EDC2-404E-BB85-2E51BEC60F9F}" srcOrd="0" destOrd="0" presId="urn:microsoft.com/office/officeart/2005/8/layout/hProcess9"/>
    <dgm:cxn modelId="{3ACEC938-978B-46B5-812C-3B6810A4CAE6}" srcId="{9C25044E-EC7D-4B61-8C95-6D4ABA3729FA}" destId="{212DE28F-E01B-41BB-BA14-3BD394BB8B00}" srcOrd="0" destOrd="0" parTransId="{7E4A4D36-ACD1-4B46-957F-2452493DCDF8}" sibTransId="{7F0FB750-7020-4A78-8085-07EE17841639}"/>
    <dgm:cxn modelId="{C4E01D3F-CBF8-4600-9017-FE6D79056255}" type="presOf" srcId="{212DE28F-E01B-41BB-BA14-3BD394BB8B00}" destId="{FB0E99E3-C545-4562-BA7E-35B2F351EAFE}" srcOrd="0" destOrd="0" presId="urn:microsoft.com/office/officeart/2005/8/layout/hProcess9"/>
    <dgm:cxn modelId="{7AD33E55-3140-44B1-826B-4EA75BC48AD3}" srcId="{9C25044E-EC7D-4B61-8C95-6D4ABA3729FA}" destId="{3764F813-6B63-4E0A-8D3E-A0751E06ACF3}" srcOrd="1" destOrd="0" parTransId="{6319BECF-E220-465F-B217-A0E71034401F}" sibTransId="{54EA1A23-50C0-4AF3-BAC1-0AC100922F0A}"/>
    <dgm:cxn modelId="{9442DC75-EDC8-4455-B49B-B5F4D3D830B8}" srcId="{9C25044E-EC7D-4B61-8C95-6D4ABA3729FA}" destId="{664A4878-7131-411F-B462-78F75E9F31F9}" srcOrd="3" destOrd="0" parTransId="{21996C30-A4E8-42BE-B75F-3C126BE9B721}" sibTransId="{94B6AE6F-D067-41D4-B87A-5060F2533967}"/>
    <dgm:cxn modelId="{EC87F386-78A4-489B-9778-C1499C270830}" type="presOf" srcId="{664A4878-7131-411F-B462-78F75E9F31F9}" destId="{B8574C44-F21B-491B-99D0-59CB9D72811D}" srcOrd="0" destOrd="0" presId="urn:microsoft.com/office/officeart/2005/8/layout/hProcess9"/>
    <dgm:cxn modelId="{4A34D1A3-22EF-470B-AE64-A0F6F7620226}" type="presOf" srcId="{E4B01704-A38A-4B48-AD0B-77B7586C7675}" destId="{CC3F571B-3FFC-46CE-BAA1-F9FC1D6E01DD}" srcOrd="0" destOrd="0" presId="urn:microsoft.com/office/officeart/2005/8/layout/hProcess9"/>
    <dgm:cxn modelId="{76B308B8-96F8-4DFA-ACDA-DA7108904F18}" type="presOf" srcId="{9C25044E-EC7D-4B61-8C95-6D4ABA3729FA}" destId="{5DF5AC00-F878-4549-85A7-E906736A9D4D}" srcOrd="0" destOrd="0" presId="urn:microsoft.com/office/officeart/2005/8/layout/hProcess9"/>
    <dgm:cxn modelId="{B9A2C3B9-6516-4F96-9E69-05F9ECE7922B}" srcId="{9C25044E-EC7D-4B61-8C95-6D4ABA3729FA}" destId="{E4B01704-A38A-4B48-AD0B-77B7586C7675}" srcOrd="4" destOrd="0" parTransId="{B4943200-7EB6-402E-AC20-0421601A53DB}" sibTransId="{8C905E11-A146-46A8-B807-6CDC1BDF9A01}"/>
    <dgm:cxn modelId="{59790CBA-BC15-4CCE-8EED-98E7909C25DD}" srcId="{9C25044E-EC7D-4B61-8C95-6D4ABA3729FA}" destId="{50B02321-F107-4E48-BE70-26FA3C69416A}" srcOrd="2" destOrd="0" parTransId="{19E15475-592D-4A6C-8585-DEBDEF31045C}" sibTransId="{43FB6624-3C2C-4E8E-8A63-DED25FC71061}"/>
    <dgm:cxn modelId="{9AB76593-1601-4630-B784-C4E9E62EF44D}" type="presParOf" srcId="{5DF5AC00-F878-4549-85A7-E906736A9D4D}" destId="{FE429057-A83D-4BC2-A8A5-00A4A16C3411}" srcOrd="0" destOrd="0" presId="urn:microsoft.com/office/officeart/2005/8/layout/hProcess9"/>
    <dgm:cxn modelId="{15D1C86B-7424-42C7-BD9C-E389F614D324}" type="presParOf" srcId="{5DF5AC00-F878-4549-85A7-E906736A9D4D}" destId="{B2DC1FE5-2E87-4E57-8C8B-C0C3DC9B3AC8}" srcOrd="1" destOrd="0" presId="urn:microsoft.com/office/officeart/2005/8/layout/hProcess9"/>
    <dgm:cxn modelId="{9F8B43BD-60E6-46B9-991C-1CF088471A85}" type="presParOf" srcId="{B2DC1FE5-2E87-4E57-8C8B-C0C3DC9B3AC8}" destId="{FB0E99E3-C545-4562-BA7E-35B2F351EAFE}" srcOrd="0" destOrd="0" presId="urn:microsoft.com/office/officeart/2005/8/layout/hProcess9"/>
    <dgm:cxn modelId="{19E34064-79E0-41EB-AF68-5CDEFEA3E08A}" type="presParOf" srcId="{B2DC1FE5-2E87-4E57-8C8B-C0C3DC9B3AC8}" destId="{095EEEE3-87B0-4FCC-8332-CDFEEAF90AF6}" srcOrd="1" destOrd="0" presId="urn:microsoft.com/office/officeart/2005/8/layout/hProcess9"/>
    <dgm:cxn modelId="{793A5B00-5085-4576-AD92-8A411A5032A1}" type="presParOf" srcId="{B2DC1FE5-2E87-4E57-8C8B-C0C3DC9B3AC8}" destId="{2ECF88FB-132F-406D-9A82-A8542C4DCB97}" srcOrd="2" destOrd="0" presId="urn:microsoft.com/office/officeart/2005/8/layout/hProcess9"/>
    <dgm:cxn modelId="{10DA5594-0005-471B-BB4D-6C0521AF29D5}" type="presParOf" srcId="{B2DC1FE5-2E87-4E57-8C8B-C0C3DC9B3AC8}" destId="{30C2A5B3-19E9-466F-A1E5-11826DB70B67}" srcOrd="3" destOrd="0" presId="urn:microsoft.com/office/officeart/2005/8/layout/hProcess9"/>
    <dgm:cxn modelId="{587FB655-13CF-4AC6-AD47-6F64A923B143}" type="presParOf" srcId="{B2DC1FE5-2E87-4E57-8C8B-C0C3DC9B3AC8}" destId="{0A770460-EDC2-404E-BB85-2E51BEC60F9F}" srcOrd="4" destOrd="0" presId="urn:microsoft.com/office/officeart/2005/8/layout/hProcess9"/>
    <dgm:cxn modelId="{18F8619C-143E-4C79-A4AE-A2288EACF23E}" type="presParOf" srcId="{B2DC1FE5-2E87-4E57-8C8B-C0C3DC9B3AC8}" destId="{8F8E831F-4F70-4E84-8F86-B99AE315E64D}" srcOrd="5" destOrd="0" presId="urn:microsoft.com/office/officeart/2005/8/layout/hProcess9"/>
    <dgm:cxn modelId="{1FDE9A04-5764-4805-86C3-CF4E5A36E9C2}" type="presParOf" srcId="{B2DC1FE5-2E87-4E57-8C8B-C0C3DC9B3AC8}" destId="{B8574C44-F21B-491B-99D0-59CB9D72811D}" srcOrd="6" destOrd="0" presId="urn:microsoft.com/office/officeart/2005/8/layout/hProcess9"/>
    <dgm:cxn modelId="{049725E7-2694-4F25-8415-E701A48D72C5}" type="presParOf" srcId="{B2DC1FE5-2E87-4E57-8C8B-C0C3DC9B3AC8}" destId="{DA15384C-5265-4001-984D-965CC2283458}" srcOrd="7" destOrd="0" presId="urn:microsoft.com/office/officeart/2005/8/layout/hProcess9"/>
    <dgm:cxn modelId="{DC865A72-C377-4125-8FBC-B52BF74ECACF}" type="presParOf" srcId="{B2DC1FE5-2E87-4E57-8C8B-C0C3DC9B3AC8}" destId="{CC3F571B-3FFC-46CE-BAA1-F9FC1D6E01DD}"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29057-A83D-4BC2-A8A5-00A4A16C3411}">
      <dsp:nvSpPr>
        <dsp:cNvPr id="0" name=""/>
        <dsp:cNvSpPr/>
      </dsp:nvSpPr>
      <dsp:spPr>
        <a:xfrm>
          <a:off x="884396" y="0"/>
          <a:ext cx="10023157" cy="3929062"/>
        </a:xfrm>
        <a:prstGeom prst="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B0E99E3-C545-4562-BA7E-35B2F351EAFE}">
      <dsp:nvSpPr>
        <dsp:cNvPr id="0" name=""/>
        <dsp:cNvSpPr/>
      </dsp:nvSpPr>
      <dsp:spPr>
        <a:xfrm>
          <a:off x="3454" y="1178718"/>
          <a:ext cx="2079713" cy="1571624"/>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kern="1200" dirty="0"/>
            <a:t>Embrionário</a:t>
          </a:r>
        </a:p>
      </dsp:txBody>
      <dsp:txXfrm>
        <a:off x="80174" y="1255438"/>
        <a:ext cx="1926273" cy="1418184"/>
      </dsp:txXfrm>
    </dsp:sp>
    <dsp:sp modelId="{2ECF88FB-132F-406D-9A82-A8542C4DCB97}">
      <dsp:nvSpPr>
        <dsp:cNvPr id="0" name=""/>
        <dsp:cNvSpPr/>
      </dsp:nvSpPr>
      <dsp:spPr>
        <a:xfrm>
          <a:off x="2429786" y="1178718"/>
          <a:ext cx="2079713" cy="1571624"/>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err="1"/>
            <a:t>Pseudoglandular</a:t>
          </a:r>
          <a:endParaRPr lang="pt-BR" sz="2000" kern="1200" dirty="0"/>
        </a:p>
      </dsp:txBody>
      <dsp:txXfrm>
        <a:off x="2506506" y="1255438"/>
        <a:ext cx="1926273" cy="1418184"/>
      </dsp:txXfrm>
    </dsp:sp>
    <dsp:sp modelId="{0A770460-EDC2-404E-BB85-2E51BEC60F9F}">
      <dsp:nvSpPr>
        <dsp:cNvPr id="0" name=""/>
        <dsp:cNvSpPr/>
      </dsp:nvSpPr>
      <dsp:spPr>
        <a:xfrm>
          <a:off x="4856118" y="1178718"/>
          <a:ext cx="2079713" cy="1571624"/>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a:t>Canalicular</a:t>
          </a:r>
          <a:endParaRPr lang="pt-BR" sz="2800" kern="1200" dirty="0"/>
        </a:p>
      </dsp:txBody>
      <dsp:txXfrm>
        <a:off x="4932838" y="1255438"/>
        <a:ext cx="1926273" cy="1418184"/>
      </dsp:txXfrm>
    </dsp:sp>
    <dsp:sp modelId="{B8574C44-F21B-491B-99D0-59CB9D72811D}">
      <dsp:nvSpPr>
        <dsp:cNvPr id="0" name=""/>
        <dsp:cNvSpPr/>
      </dsp:nvSpPr>
      <dsp:spPr>
        <a:xfrm>
          <a:off x="7282450" y="1178718"/>
          <a:ext cx="2079713" cy="1571624"/>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a:t>Sacular</a:t>
          </a:r>
          <a:endParaRPr lang="pt-BR" sz="2800" kern="1200" dirty="0"/>
        </a:p>
      </dsp:txBody>
      <dsp:txXfrm>
        <a:off x="7359170" y="1255438"/>
        <a:ext cx="1926273" cy="1418184"/>
      </dsp:txXfrm>
    </dsp:sp>
    <dsp:sp modelId="{CC3F571B-3FFC-46CE-BAA1-F9FC1D6E01DD}">
      <dsp:nvSpPr>
        <dsp:cNvPr id="0" name=""/>
        <dsp:cNvSpPr/>
      </dsp:nvSpPr>
      <dsp:spPr>
        <a:xfrm>
          <a:off x="9708782" y="1178718"/>
          <a:ext cx="2079713" cy="1571624"/>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a:t>Alveolar</a:t>
          </a:r>
          <a:endParaRPr lang="pt-BR" sz="2800" kern="1200" dirty="0"/>
        </a:p>
      </dsp:txBody>
      <dsp:txXfrm>
        <a:off x="9785502" y="1255438"/>
        <a:ext cx="1926273" cy="1418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29057-A83D-4BC2-A8A5-00A4A16C3411}">
      <dsp:nvSpPr>
        <dsp:cNvPr id="0" name=""/>
        <dsp:cNvSpPr/>
      </dsp:nvSpPr>
      <dsp:spPr>
        <a:xfrm>
          <a:off x="884396" y="0"/>
          <a:ext cx="10023157" cy="1985962"/>
        </a:xfrm>
        <a:prstGeom prst="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B0E99E3-C545-4562-BA7E-35B2F351EAFE}">
      <dsp:nvSpPr>
        <dsp:cNvPr id="0" name=""/>
        <dsp:cNvSpPr/>
      </dsp:nvSpPr>
      <dsp:spPr>
        <a:xfrm>
          <a:off x="3454" y="595788"/>
          <a:ext cx="2079713" cy="794384"/>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kern="1200" dirty="0"/>
            <a:t>Embrionário</a:t>
          </a:r>
        </a:p>
      </dsp:txBody>
      <dsp:txXfrm>
        <a:off x="42233" y="634567"/>
        <a:ext cx="2002155" cy="716826"/>
      </dsp:txXfrm>
    </dsp:sp>
    <dsp:sp modelId="{2ECF88FB-132F-406D-9A82-A8542C4DCB97}">
      <dsp:nvSpPr>
        <dsp:cNvPr id="0" name=""/>
        <dsp:cNvSpPr/>
      </dsp:nvSpPr>
      <dsp:spPr>
        <a:xfrm>
          <a:off x="2429786" y="595788"/>
          <a:ext cx="2079713" cy="794384"/>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err="1"/>
            <a:t>Pseudoglandular</a:t>
          </a:r>
          <a:endParaRPr lang="pt-BR" sz="2000" kern="1200" dirty="0"/>
        </a:p>
      </dsp:txBody>
      <dsp:txXfrm>
        <a:off x="2468565" y="634567"/>
        <a:ext cx="2002155" cy="716826"/>
      </dsp:txXfrm>
    </dsp:sp>
    <dsp:sp modelId="{0A770460-EDC2-404E-BB85-2E51BEC60F9F}">
      <dsp:nvSpPr>
        <dsp:cNvPr id="0" name=""/>
        <dsp:cNvSpPr/>
      </dsp:nvSpPr>
      <dsp:spPr>
        <a:xfrm>
          <a:off x="4856118" y="595788"/>
          <a:ext cx="2079713" cy="794384"/>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t>Canalicular</a:t>
          </a:r>
        </a:p>
      </dsp:txBody>
      <dsp:txXfrm>
        <a:off x="4894897" y="634567"/>
        <a:ext cx="2002155" cy="716826"/>
      </dsp:txXfrm>
    </dsp:sp>
    <dsp:sp modelId="{B8574C44-F21B-491B-99D0-59CB9D72811D}">
      <dsp:nvSpPr>
        <dsp:cNvPr id="0" name=""/>
        <dsp:cNvSpPr/>
      </dsp:nvSpPr>
      <dsp:spPr>
        <a:xfrm>
          <a:off x="7282450" y="595788"/>
          <a:ext cx="2079713" cy="794384"/>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a:t>Sacular</a:t>
          </a:r>
          <a:endParaRPr lang="pt-BR" sz="2800" kern="1200" dirty="0"/>
        </a:p>
      </dsp:txBody>
      <dsp:txXfrm>
        <a:off x="7321229" y="634567"/>
        <a:ext cx="2002155" cy="716826"/>
      </dsp:txXfrm>
    </dsp:sp>
    <dsp:sp modelId="{CC3F571B-3FFC-46CE-BAA1-F9FC1D6E01DD}">
      <dsp:nvSpPr>
        <dsp:cNvPr id="0" name=""/>
        <dsp:cNvSpPr/>
      </dsp:nvSpPr>
      <dsp:spPr>
        <a:xfrm>
          <a:off x="9708782" y="595788"/>
          <a:ext cx="2079713" cy="794384"/>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a:t>Alveolar</a:t>
          </a:r>
          <a:endParaRPr lang="pt-BR" sz="2800" kern="1200" dirty="0"/>
        </a:p>
      </dsp:txBody>
      <dsp:txXfrm>
        <a:off x="9747561" y="634567"/>
        <a:ext cx="2002155" cy="7168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3C69F-C693-4026-AE73-0E5F5E1DDC99}" type="datetimeFigureOut">
              <a:rPr lang="pt-BR" smtClean="0"/>
              <a:t>15/04/2020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75D13-FE63-487C-B665-B4871F065D06}" type="slidenum">
              <a:rPr lang="pt-BR" smtClean="0"/>
              <a:t>‹nº›</a:t>
            </a:fld>
            <a:endParaRPr lang="pt-BR"/>
          </a:p>
        </p:txBody>
      </p:sp>
    </p:spTree>
    <p:extLst>
      <p:ext uri="{BB962C8B-B14F-4D97-AF65-F5344CB8AC3E}">
        <p14:creationId xmlns:p14="http://schemas.microsoft.com/office/powerpoint/2010/main" val="1290981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desenvolvimento</a:t>
            </a:r>
            <a:r>
              <a:rPr lang="pt-BR" baseline="0" dirty="0"/>
              <a:t> pulmonar humano compreende 5 estágios: embrionário, </a:t>
            </a:r>
            <a:r>
              <a:rPr lang="pt-BR" baseline="0" dirty="0" err="1"/>
              <a:t>pseudoglandular</a:t>
            </a:r>
            <a:r>
              <a:rPr lang="pt-BR" baseline="0" dirty="0"/>
              <a:t>, canalicular, sacular, alveolar</a:t>
            </a:r>
          </a:p>
          <a:p>
            <a:endParaRPr lang="pt-BR" baseline="0" dirty="0"/>
          </a:p>
          <a:p>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6</a:t>
            </a:fld>
            <a:endParaRPr lang="pt-BR"/>
          </a:p>
        </p:txBody>
      </p:sp>
    </p:spTree>
    <p:extLst>
      <p:ext uri="{BB962C8B-B14F-4D97-AF65-F5344CB8AC3E}">
        <p14:creationId xmlns:p14="http://schemas.microsoft.com/office/powerpoint/2010/main" val="331412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Como a hiperglicemia e a </a:t>
            </a:r>
            <a:r>
              <a:rPr lang="pt-BR" dirty="0" err="1"/>
              <a:t>hiperinsulinemia</a:t>
            </a:r>
            <a:r>
              <a:rPr lang="pt-BR" dirty="0"/>
              <a:t> inibem a secreção do</a:t>
            </a:r>
            <a:r>
              <a:rPr lang="pt-BR" baseline="0" dirty="0"/>
              <a:t> surfactante, os pulmões dos bebês de mães diabéticas são mais imaturos, pois estes bebês, principalmente quando as mães não têm um adequado controle glicêmico, recebem maiores quantidade de glicose via placenta e consequentemente têm uma maior produção de insulina (</a:t>
            </a:r>
            <a:r>
              <a:rPr lang="pt-BR" baseline="0" dirty="0" err="1"/>
              <a:t>hiper</a:t>
            </a:r>
            <a:r>
              <a:rPr lang="pt-BR" baseline="0" dirty="0"/>
              <a:t>/</a:t>
            </a:r>
            <a:r>
              <a:rPr lang="pt-BR" baseline="0" dirty="0" err="1"/>
              <a:t>hiper</a:t>
            </a:r>
            <a:r>
              <a:rPr lang="pt-BR"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O uso do surfactante exógeno é recente. Ele é administrado via traqueal e sua origem é animal, bovina ou porcina. Há estudos de uso de surfactantes inalatórios.</a:t>
            </a: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15</a:t>
            </a:fld>
            <a:endParaRPr lang="pt-BR"/>
          </a:p>
        </p:txBody>
      </p:sp>
    </p:spTree>
    <p:extLst>
      <p:ext uri="{BB962C8B-B14F-4D97-AF65-F5344CB8AC3E}">
        <p14:creationId xmlns:p14="http://schemas.microsoft.com/office/powerpoint/2010/main" val="4183806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16</a:t>
            </a:fld>
            <a:endParaRPr lang="pt-BR"/>
          </a:p>
        </p:txBody>
      </p:sp>
    </p:spTree>
    <p:extLst>
      <p:ext uri="{BB962C8B-B14F-4D97-AF65-F5344CB8AC3E}">
        <p14:creationId xmlns:p14="http://schemas.microsoft.com/office/powerpoint/2010/main" val="302863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17</a:t>
            </a:fld>
            <a:endParaRPr lang="pt-BR"/>
          </a:p>
        </p:txBody>
      </p:sp>
    </p:spTree>
    <p:extLst>
      <p:ext uri="{BB962C8B-B14F-4D97-AF65-F5344CB8AC3E}">
        <p14:creationId xmlns:p14="http://schemas.microsoft.com/office/powerpoint/2010/main" val="4211303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Harvey, 1628: 1ª descrição detalhada da circulação no feto de mamíferos</a:t>
            </a:r>
          </a:p>
          <a:p>
            <a:r>
              <a:rPr lang="pt-BR" baseline="0" dirty="0" err="1"/>
              <a:t>Scheel</a:t>
            </a:r>
            <a:r>
              <a:rPr lang="pt-BR" baseline="0" dirty="0"/>
              <a:t>, 1799: observou sangue vermelho-vivo na v. umbilical e vermelho-escuro na a. umbilical</a:t>
            </a:r>
          </a:p>
          <a:p>
            <a:r>
              <a:rPr lang="pt-BR" baseline="0" dirty="0" err="1"/>
              <a:t>Zwifel</a:t>
            </a:r>
            <a:r>
              <a:rPr lang="pt-BR" baseline="0" dirty="0"/>
              <a:t>, 1876: placenta como pulmão do feto, descreveu a existência da </a:t>
            </a:r>
            <a:r>
              <a:rPr lang="pt-BR" baseline="0" dirty="0" err="1"/>
              <a:t>oxi</a:t>
            </a:r>
            <a:r>
              <a:rPr lang="pt-BR" baseline="0" dirty="0"/>
              <a:t>-hemoglobina no sangue umbilical</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Meados do século 20: foi reconhecida</a:t>
            </a:r>
            <a:r>
              <a:rPr lang="pt-BR" baseline="0" dirty="0"/>
              <a:t> a ocorrência de alterações substanciais no fluxo sanguíneo dos pulmões após o nascimento, com demonstração de queda da pressão ventricular direita e aumento de fluxo sanguíneo pulmonar após estabelecimento da respiração</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Há 60 anos: fluxo sanguíneo pulmonar aumentava quando os pulmões eram ventilados com ar</a:t>
            </a:r>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18</a:t>
            </a:fld>
            <a:endParaRPr lang="pt-BR"/>
          </a:p>
        </p:txBody>
      </p:sp>
    </p:spTree>
    <p:extLst>
      <p:ext uri="{BB962C8B-B14F-4D97-AF65-F5344CB8AC3E}">
        <p14:creationId xmlns:p14="http://schemas.microsoft.com/office/powerpoint/2010/main" val="416334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Início da respiração:</a:t>
            </a:r>
            <a:r>
              <a:rPr lang="pt-BR" baseline="0" dirty="0"/>
              <a:t> resultando em expansão pulmonar com concomitante redução da resistência vascular pulmonar e aumento do fluxo sanguíneo pulmonar</a:t>
            </a:r>
          </a:p>
          <a:p>
            <a:pPr marL="0" marR="0" lvl="1" indent="0" algn="l" defTabSz="914400" rtl="0" eaLnBrk="1" fontAlgn="auto" latinLnBrk="0" hangingPunct="1">
              <a:lnSpc>
                <a:spcPct val="100000"/>
              </a:lnSpc>
              <a:spcBef>
                <a:spcPts val="0"/>
              </a:spcBef>
              <a:spcAft>
                <a:spcPts val="0"/>
              </a:spcAft>
              <a:buClrTx/>
              <a:buSzTx/>
              <a:buFontTx/>
              <a:buNone/>
              <a:tabLst/>
              <a:defRPr/>
            </a:pPr>
            <a:r>
              <a:rPr lang="pt-BR" dirty="0"/>
              <a:t>Aumento do conteúdo sanguíneo de oxigênio:</a:t>
            </a:r>
            <a:r>
              <a:rPr lang="pt-BR" baseline="0" dirty="0"/>
              <a:t> o que reduz mais ainda a resistência vascular pulmonar</a:t>
            </a:r>
          </a:p>
          <a:p>
            <a:pPr marL="0" marR="0" lvl="1" indent="0" algn="l" defTabSz="914400" rtl="0" eaLnBrk="1" fontAlgn="auto" latinLnBrk="0" hangingPunct="1">
              <a:lnSpc>
                <a:spcPct val="100000"/>
              </a:lnSpc>
              <a:spcBef>
                <a:spcPts val="0"/>
              </a:spcBef>
              <a:spcAft>
                <a:spcPts val="0"/>
              </a:spcAft>
              <a:buClrTx/>
              <a:buSzTx/>
              <a:buFontTx/>
              <a:buNone/>
              <a:tabLst/>
              <a:defRPr/>
            </a:pPr>
            <a:r>
              <a:rPr lang="pt-BR" baseline="0" dirty="0"/>
              <a:t>Perda da circulação placentária: com resultante aumento da resistência vascular, levando ao fechamento das derivações (</a:t>
            </a:r>
            <a:r>
              <a:rPr lang="pt-BR" i="1" baseline="0" dirty="0"/>
              <a:t>shunts</a:t>
            </a:r>
            <a:r>
              <a:rPr lang="pt-BR" i="0" baseline="0" dirty="0"/>
              <a:t> cardiovasculares fetais) e à transição da circulação fetal para a neonatal</a:t>
            </a: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19</a:t>
            </a:fld>
            <a:endParaRPr lang="pt-BR"/>
          </a:p>
        </p:txBody>
      </p:sp>
    </p:spTree>
    <p:extLst>
      <p:ext uri="{BB962C8B-B14F-4D97-AF65-F5344CB8AC3E}">
        <p14:creationId xmlns:p14="http://schemas.microsoft.com/office/powerpoint/2010/main" val="2383953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Maturação alveolar: os pulmões precisam</a:t>
            </a:r>
            <a:r>
              <a:rPr lang="pt-BR" baseline="0" dirty="0"/>
              <a:t> estar desenvolvidos para que os alvéolos se insuflem e realizem uma troca gasosa adequada</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Diminuição da resistência vascular pulmonar:</a:t>
            </a:r>
            <a:r>
              <a:rPr lang="pt-BR" baseline="0" dirty="0"/>
              <a:t> para permitir o aumento do fluxo sanguíneo pulmonar que acomodará todo o débito cardíaco</a:t>
            </a:r>
          </a:p>
          <a:p>
            <a:r>
              <a:rPr lang="pt-BR" dirty="0"/>
              <a:t>Redução do volume de líquido pulmonar e secreção do material </a:t>
            </a:r>
            <a:r>
              <a:rPr lang="pt-BR" dirty="0" err="1"/>
              <a:t>tensoativo</a:t>
            </a:r>
            <a:r>
              <a:rPr lang="pt-BR" dirty="0"/>
              <a:t> nos </a:t>
            </a:r>
            <a:r>
              <a:rPr lang="pt-BR" dirty="0" err="1"/>
              <a:t>ácinos</a:t>
            </a:r>
            <a:r>
              <a:rPr lang="pt-BR" dirty="0"/>
              <a:t>: para promover a expansão física satisfatória e contínua após as primeiras incursões</a:t>
            </a:r>
            <a:r>
              <a:rPr lang="pt-BR" baseline="0" dirty="0"/>
              <a:t> respiratórias pós-natais</a:t>
            </a:r>
          </a:p>
          <a:p>
            <a:r>
              <a:rPr lang="pt-BR" baseline="0" dirty="0"/>
              <a:t>Impulso neurológico: para gerar e manter a respiração espontânea</a:t>
            </a: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20</a:t>
            </a:fld>
            <a:endParaRPr lang="pt-BR"/>
          </a:p>
        </p:txBody>
      </p:sp>
    </p:spTree>
    <p:extLst>
      <p:ext uri="{BB962C8B-B14F-4D97-AF65-F5344CB8AC3E}">
        <p14:creationId xmlns:p14="http://schemas.microsoft.com/office/powerpoint/2010/main" val="3173851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Função de volume interno dos pulmões: durante a vida fetal é mantido pela</a:t>
            </a:r>
            <a:r>
              <a:rPr lang="pt-BR" baseline="0" dirty="0"/>
              <a:t> secreção de líquido para o lúmen pulmonar; os alvéolos ficam preenchidos por líquido e assim crescem e promovem o desenvolvimento da estrutura pulmonar normal antes do nascimento (e isso influencia na função pulmonar pós-natal)</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O líquido dos pulmões é gerado nos pulmões:</a:t>
            </a:r>
            <a:r>
              <a:rPr lang="pt-BR" baseline="0" dirty="0"/>
              <a:t> sabemos isso desde 1941 (Potter e </a:t>
            </a:r>
            <a:r>
              <a:rPr lang="pt-BR" baseline="0" dirty="0" err="1"/>
              <a:t>Bohlender</a:t>
            </a:r>
            <a:r>
              <a:rPr lang="pt-BR" baseline="0" dirty="0"/>
              <a:t>) observaram líquido alveolar nos pulmões de fetos com malformações que bloqueavam a entrada de líquido amniótico nos pulmões</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 Diferente do plasma: rico em cloreto e potássio, menos bicarbonato, concentração semelhante de sódio</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 Diferente do líquido amniótico: </a:t>
            </a:r>
            <a:r>
              <a:rPr lang="pt-BR" baseline="0" dirty="0" err="1"/>
              <a:t>osmolalidade</a:t>
            </a:r>
            <a:r>
              <a:rPr lang="pt-BR" baseline="0" dirty="0"/>
              <a:t> e concentrações mais altas de sódio e cloreto (secreção ativa de cloro), concentrações menores de potássio, proteína (</a:t>
            </a:r>
            <a:r>
              <a:rPr lang="pt-BR" baseline="0" dirty="0" err="1"/>
              <a:t>zônulas</a:t>
            </a:r>
            <a:r>
              <a:rPr lang="pt-BR" baseline="0" dirty="0"/>
              <a:t> de oclusão entre as células epiteliais) e </a:t>
            </a:r>
            <a:r>
              <a:rPr lang="pt-BR" baseline="0" dirty="0" err="1"/>
              <a:t>uréia</a:t>
            </a:r>
            <a:endParaRPr lang="pt-B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pt-BR" dirty="0"/>
              <a:t>Não se sabe exatamente quando começa a sua secreção: durante o estágio glandular do desenvolvimento pulmonar, o epitélio pulmonar secreta líquido ativamente e já tem </a:t>
            </a:r>
            <a:r>
              <a:rPr lang="pt-BR" dirty="0" err="1"/>
              <a:t>zônulas</a:t>
            </a:r>
            <a:r>
              <a:rPr lang="pt-BR" dirty="0"/>
              <a:t> de oclusão</a:t>
            </a:r>
          </a:p>
          <a:p>
            <a:r>
              <a:rPr lang="pt-BR" dirty="0"/>
              <a:t>Sua secreção</a:t>
            </a:r>
          </a:p>
          <a:p>
            <a:r>
              <a:rPr lang="pt-BR" dirty="0"/>
              <a:t>-</a:t>
            </a:r>
            <a:r>
              <a:rPr lang="pt-BR" baseline="0" dirty="0"/>
              <a:t> </a:t>
            </a:r>
            <a:r>
              <a:rPr lang="pt-BR" dirty="0"/>
              <a:t>Diminui com aumento da pressão hidrostática</a:t>
            </a:r>
            <a:r>
              <a:rPr lang="pt-BR" baseline="0" dirty="0"/>
              <a:t> (malformações de traqueia)</a:t>
            </a:r>
            <a:endParaRPr lang="pt-BR" dirty="0"/>
          </a:p>
          <a:p>
            <a:r>
              <a:rPr lang="pt-BR" dirty="0"/>
              <a:t>- Aumenta quando</a:t>
            </a:r>
            <a:r>
              <a:rPr lang="pt-BR" baseline="0" dirty="0"/>
              <a:t> a pressão luminal cai abaixo da pressão do líquido amniótico e quando os movimentos respiratórios fetais são abolidos</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21</a:t>
            </a:fld>
            <a:endParaRPr lang="pt-BR"/>
          </a:p>
        </p:txBody>
      </p:sp>
    </p:spTree>
    <p:extLst>
      <p:ext uri="{BB962C8B-B14F-4D97-AF65-F5344CB8AC3E}">
        <p14:creationId xmlns:p14="http://schemas.microsoft.com/office/powerpoint/2010/main" val="475709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Flui pela traqueia: de maneira intermitente com os movimentos respiratórios fetais; deglutição; </a:t>
            </a:r>
            <a:r>
              <a:rPr lang="pt-BR" dirty="0" err="1"/>
              <a:t>frmação</a:t>
            </a:r>
            <a:r>
              <a:rPr lang="pt-BR" dirty="0"/>
              <a:t> do líquido amniótico: 25 a 50% da renovação de líquido amniótico de feto de ovelha, restante do líquido amniótico vem da urina fetal</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Pressão intrapulmonar positiva pequena: promovida pela secreção intrapulmonar contínua e</a:t>
            </a:r>
            <a:r>
              <a:rPr lang="pt-BR" baseline="0" dirty="0"/>
              <a:t> pelo obstáculo ao fluxo produzido pela laringe (demonstrado </a:t>
            </a:r>
            <a:r>
              <a:rPr lang="pt-BR" dirty="0"/>
              <a:t>e</a:t>
            </a:r>
            <a:r>
              <a:rPr lang="pt-BR" baseline="0" dirty="0"/>
              <a:t>m 1983 por Brown </a:t>
            </a:r>
            <a:r>
              <a:rPr lang="pt-BR" i="1" baseline="0" dirty="0"/>
              <a:t>et al</a:t>
            </a:r>
            <a:r>
              <a:rPr lang="pt-BR" i="0" baseline="0" dirty="0"/>
              <a:t> </a:t>
            </a:r>
            <a:r>
              <a:rPr lang="pt-BR" baseline="0" dirty="0"/>
              <a:t>que o líquido amniótico não é aspirado pelos pulmões pois a laringe funciona como uma válvula unidirecional)</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err="1"/>
              <a:t>Hipoplasia</a:t>
            </a:r>
            <a:r>
              <a:rPr lang="pt-BR" dirty="0"/>
              <a:t> pulmonar: hérnia diafragmática, derrame pleural, </a:t>
            </a:r>
            <a:r>
              <a:rPr lang="pt-BR" dirty="0" err="1"/>
              <a:t>oligoâmnio</a:t>
            </a:r>
            <a:r>
              <a:rPr lang="pt-BR" dirty="0"/>
              <a:t> grave</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Hiperplasia pulmonar: síndrome de obstrução congênita das vias aéreas superiores, com elevação</a:t>
            </a:r>
            <a:r>
              <a:rPr lang="pt-BR" baseline="0" dirty="0"/>
              <a:t> da pressão </a:t>
            </a:r>
            <a:r>
              <a:rPr lang="pt-BR" baseline="0" dirty="0" err="1"/>
              <a:t>intratraqueal</a:t>
            </a:r>
            <a:r>
              <a:rPr lang="pt-BR" baseline="0" dirty="0"/>
              <a:t>, distensão da árvore traqueobrônquica e hiperplasia pulmonar, causando compressão cardíaca e da v. cava com insuficiência cardíaca </a:t>
            </a:r>
            <a:r>
              <a:rPr lang="pt-BR" i="1" baseline="0" dirty="0"/>
              <a:t>in útero</a:t>
            </a:r>
            <a:r>
              <a:rPr lang="pt-BR" i="0" baseline="0" dirty="0"/>
              <a:t> (manifestada por ascite, </a:t>
            </a:r>
            <a:r>
              <a:rPr lang="pt-BR" i="0" baseline="0" dirty="0" err="1"/>
              <a:t>hidropsia</a:t>
            </a:r>
            <a:r>
              <a:rPr lang="pt-BR" i="0" baseline="0" dirty="0"/>
              <a:t> fetal e </a:t>
            </a:r>
            <a:r>
              <a:rPr lang="pt-BR" i="0" baseline="0" dirty="0" err="1"/>
              <a:t>placentomegalia</a:t>
            </a:r>
            <a:r>
              <a:rPr lang="pt-BR" i="0" baseline="0" dirty="0"/>
              <a:t>)</a:t>
            </a:r>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22</a:t>
            </a:fld>
            <a:endParaRPr lang="pt-BR"/>
          </a:p>
        </p:txBody>
      </p:sp>
    </p:spTree>
    <p:extLst>
      <p:ext uri="{BB962C8B-B14F-4D97-AF65-F5344CB8AC3E}">
        <p14:creationId xmlns:p14="http://schemas.microsoft.com/office/powerpoint/2010/main" val="1052972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23</a:t>
            </a:fld>
            <a:endParaRPr lang="pt-BR"/>
          </a:p>
        </p:txBody>
      </p:sp>
    </p:spTree>
    <p:extLst>
      <p:ext uri="{BB962C8B-B14F-4D97-AF65-F5344CB8AC3E}">
        <p14:creationId xmlns:p14="http://schemas.microsoft.com/office/powerpoint/2010/main" val="1262281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Adaptação para a vida </a:t>
            </a:r>
            <a:r>
              <a:rPr lang="pt-BR" dirty="0" err="1"/>
              <a:t>extra-uterina</a:t>
            </a:r>
            <a:r>
              <a:rPr lang="pt-BR" dirty="0"/>
              <a:t>: exige a</a:t>
            </a:r>
            <a:r>
              <a:rPr lang="pt-BR" baseline="0" dirty="0"/>
              <a:t> rápida remoção do líquido pulmonar para permitir a respiração de ar e a conversão do epitélio pulmonar nos alvéolos distais de secreção para absorção de líquido</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Comprometimento deste processos: desconforto respiratório</a:t>
            </a:r>
            <a:r>
              <a:rPr lang="pt-BR" baseline="0" dirty="0"/>
              <a:t> do recém-nascido em doenças como a </a:t>
            </a:r>
            <a:r>
              <a:rPr lang="pt-BR" baseline="0" dirty="0" err="1"/>
              <a:t>taquipneia</a:t>
            </a:r>
            <a:r>
              <a:rPr lang="pt-BR" baseline="0" dirty="0"/>
              <a:t> transitória do recém-nascido (cesariana)</a:t>
            </a:r>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24</a:t>
            </a:fld>
            <a:endParaRPr lang="pt-BR"/>
          </a:p>
        </p:txBody>
      </p:sp>
    </p:spTree>
    <p:extLst>
      <p:ext uri="{BB962C8B-B14F-4D97-AF65-F5344CB8AC3E}">
        <p14:creationId xmlns:p14="http://schemas.microsoft.com/office/powerpoint/2010/main" val="1282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Formação do divertículo</a:t>
            </a:r>
            <a:r>
              <a:rPr lang="pt-BR" baseline="0" dirty="0"/>
              <a:t> respiratório: uma </a:t>
            </a:r>
            <a:r>
              <a:rPr lang="pt-BR" baseline="0" dirty="0" err="1"/>
              <a:t>e</a:t>
            </a:r>
            <a:r>
              <a:rPr lang="pt-BR" dirty="0" err="1"/>
              <a:t>vaginação</a:t>
            </a:r>
            <a:r>
              <a:rPr lang="pt-BR" dirty="0"/>
              <a:t> sacular do intestino anterior ventral</a:t>
            </a:r>
          </a:p>
          <a:p>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7</a:t>
            </a:fld>
            <a:endParaRPr lang="pt-BR"/>
          </a:p>
        </p:txBody>
      </p:sp>
    </p:spTree>
    <p:extLst>
      <p:ext uri="{BB962C8B-B14F-4D97-AF65-F5344CB8AC3E}">
        <p14:creationId xmlns:p14="http://schemas.microsoft.com/office/powerpoint/2010/main" val="3303185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Ao final da gestação:</a:t>
            </a:r>
            <a:r>
              <a:rPr lang="pt-BR" baseline="0" dirty="0"/>
              <a:t> impulsionada por </a:t>
            </a:r>
            <a:r>
              <a:rPr lang="pt-BR" baseline="0" dirty="0" err="1"/>
              <a:t>epinefrinas</a:t>
            </a:r>
            <a:r>
              <a:rPr lang="pt-BR" baseline="0" dirty="0"/>
              <a:t> endógenas (1978 Walters e Oliver definiram o elo entre a estimulação beta-adrenérgica e a remoção do líquido pulmonar)</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err="1"/>
              <a:t>Epinefrinas</a:t>
            </a:r>
            <a:r>
              <a:rPr lang="pt-BR" baseline="0" dirty="0"/>
              <a:t> endógenas: abrem os canais de sódio tornando os alvéolos absorventes de secreção pulmonar e não mais excretores (a ativação dos canais de sódio dos alvéolos contribui para a reabsorção do líquido por meio da inversão do gradiente osmótico no epitélio pulmonar); corticosteroides e tri-</a:t>
            </a:r>
            <a:r>
              <a:rPr lang="pt-BR" baseline="0" dirty="0" err="1"/>
              <a:t>iodotironina</a:t>
            </a:r>
            <a:r>
              <a:rPr lang="pt-BR" baseline="0" dirty="0"/>
              <a:t> estimulam esta reabsorção induzida pelas </a:t>
            </a:r>
            <a:r>
              <a:rPr lang="pt-BR" baseline="0" dirty="0" err="1"/>
              <a:t>epinefrinas</a:t>
            </a:r>
            <a:endParaRPr lang="pt-BR" baseline="0" dirty="0"/>
          </a:p>
          <a:p>
            <a:r>
              <a:rPr lang="pt-BR" baseline="0" dirty="0"/>
              <a:t>Trabalho de parto: aumenta os níveis circulantes de </a:t>
            </a:r>
            <a:r>
              <a:rPr lang="pt-BR" baseline="0" dirty="0" err="1"/>
              <a:t>epinefrina</a:t>
            </a:r>
            <a:r>
              <a:rPr lang="pt-BR" baseline="0" dirty="0"/>
              <a:t> e vasopressina</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Ao nascer: o aumento da PaO</a:t>
            </a:r>
            <a:r>
              <a:rPr lang="pt-BR" baseline="-25000" dirty="0"/>
              <a:t>2</a:t>
            </a:r>
            <a:r>
              <a:rPr lang="pt-BR" dirty="0"/>
              <a:t> alveolar ao nascimento também contribui</a:t>
            </a:r>
            <a:r>
              <a:rPr lang="pt-BR" baseline="0" dirty="0"/>
              <a:t> para a mudança do fluxo de líquido </a:t>
            </a:r>
            <a:r>
              <a:rPr lang="pt-BR" baseline="0" dirty="0" err="1"/>
              <a:t>transepitelial</a:t>
            </a:r>
            <a:r>
              <a:rPr lang="pt-BR" baseline="0" dirty="0"/>
              <a:t> de secreção para absorção</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Após o nascimento:</a:t>
            </a:r>
            <a:r>
              <a:rPr lang="pt-BR" baseline="0" dirty="0"/>
              <a:t> a reabsorção de líquido por a</a:t>
            </a:r>
            <a:r>
              <a:rPr lang="pt-BR" dirty="0"/>
              <a:t>eração pulmonar na inspiração (3ml/kg/s) ocorre muito mais rapidamente do que na </a:t>
            </a:r>
            <a:r>
              <a:rPr lang="pt-BR" dirty="0" err="1"/>
              <a:t>epinefrina</a:t>
            </a:r>
            <a:r>
              <a:rPr lang="pt-BR" dirty="0"/>
              <a:t> (0,003ml/kg/s)</a:t>
            </a:r>
          </a:p>
          <a:p>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25</a:t>
            </a:fld>
            <a:endParaRPr lang="pt-BR"/>
          </a:p>
        </p:txBody>
      </p:sp>
    </p:spTree>
    <p:extLst>
      <p:ext uri="{BB962C8B-B14F-4D97-AF65-F5344CB8AC3E}">
        <p14:creationId xmlns:p14="http://schemas.microsoft.com/office/powerpoint/2010/main" val="2197431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Finalidade desconhecida:</a:t>
            </a:r>
            <a:r>
              <a:rPr lang="pt-BR" baseline="0" dirty="0"/>
              <a:t> não há troca gasosa, preparação </a:t>
            </a:r>
            <a:r>
              <a:rPr lang="pt-BR" i="1" baseline="0" dirty="0"/>
              <a:t>in útero</a:t>
            </a:r>
            <a:r>
              <a:rPr lang="pt-BR" i="0" baseline="0" dirty="0"/>
              <a:t> para esta importante função vital</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Ocorre durante o sono de movimentos oculares rápidos, é episódica e regulada por fatores como as concentrações de CO</a:t>
            </a:r>
            <a:r>
              <a:rPr lang="pt-BR" baseline="-25000" dirty="0"/>
              <a:t>2</a:t>
            </a:r>
            <a:r>
              <a:rPr lang="pt-BR" dirty="0"/>
              <a:t> (aumento na PaCO</a:t>
            </a:r>
            <a:r>
              <a:rPr lang="pt-BR" baseline="-25000" dirty="0"/>
              <a:t>2</a:t>
            </a:r>
            <a:r>
              <a:rPr lang="pt-BR" baseline="0" dirty="0"/>
              <a:t> também aumentam a respiração) </a:t>
            </a:r>
            <a:r>
              <a:rPr lang="pt-BR" dirty="0"/>
              <a:t>e O</a:t>
            </a:r>
            <a:r>
              <a:rPr lang="pt-BR" baseline="-25000" dirty="0"/>
              <a:t>2 </a:t>
            </a:r>
            <a:r>
              <a:rPr lang="pt-BR" dirty="0"/>
              <a:t>(menores na PaO</a:t>
            </a:r>
            <a:r>
              <a:rPr lang="pt-BR" baseline="-25000" dirty="0"/>
              <a:t>2</a:t>
            </a:r>
            <a:r>
              <a:rPr lang="pt-BR" baseline="0" dirty="0"/>
              <a:t> levam à inibição da respiração </a:t>
            </a:r>
            <a:r>
              <a:rPr lang="pt-BR" i="1" baseline="0" dirty="0"/>
              <a:t>in </a:t>
            </a:r>
            <a:r>
              <a:rPr lang="pt-BR" i="1" baseline="0" dirty="0" err="1"/>
              <a:t>utero</a:t>
            </a:r>
            <a:r>
              <a:rPr lang="pt-BR" baseline="0" dirty="0"/>
              <a:t>) </a:t>
            </a:r>
            <a:endParaRPr lang="pt-BR" baseline="-25000" dirty="0"/>
          </a:p>
          <a:p>
            <a:pPr marL="0" marR="0" indent="0" algn="l" defTabSz="914400" rtl="0" eaLnBrk="1" fontAlgn="auto" latinLnBrk="0" hangingPunct="1">
              <a:lnSpc>
                <a:spcPct val="100000"/>
              </a:lnSpc>
              <a:spcBef>
                <a:spcPts val="0"/>
              </a:spcBef>
              <a:spcAft>
                <a:spcPts val="0"/>
              </a:spcAft>
              <a:buClrTx/>
              <a:buSzTx/>
              <a:buFontTx/>
              <a:buNone/>
              <a:tabLst/>
              <a:defRPr/>
            </a:pPr>
            <a:r>
              <a:rPr lang="pt-BR" dirty="0"/>
              <a:t>Existe durante cerca de 40% do tempo durante o final da gravidez:</a:t>
            </a:r>
            <a:r>
              <a:rPr lang="pt-BR" baseline="0" dirty="0"/>
              <a:t> portanto, ao nascer, a respiração não se inicia, mas se estabelece continuamente</a:t>
            </a: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26</a:t>
            </a:fld>
            <a:endParaRPr lang="pt-BR"/>
          </a:p>
        </p:txBody>
      </p:sp>
    </p:spTree>
    <p:extLst>
      <p:ext uri="{BB962C8B-B14F-4D97-AF65-F5344CB8AC3E}">
        <p14:creationId xmlns:p14="http://schemas.microsoft.com/office/powerpoint/2010/main" val="2252610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A separação da placenta ao nascimento está associada com o início da respiração contínua:</a:t>
            </a:r>
            <a:r>
              <a:rPr lang="pt-BR" baseline="0" dirty="0"/>
              <a:t> a placenta libera um fator na circulação fetal inibindo a respiração contínua, </a:t>
            </a:r>
            <a:r>
              <a:rPr lang="pt-BR" dirty="0"/>
              <a:t>provavelmente uma prostaglandina, que inibe a respiração (principalmente prostaglandina E2 - PGE</a:t>
            </a:r>
            <a:r>
              <a:rPr lang="pt-BR" baseline="-25000" dirty="0"/>
              <a:t>2</a:t>
            </a:r>
            <a:r>
              <a:rPr lang="pt-BR" dirty="0"/>
              <a:t>).</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Prostaglandinas como o </a:t>
            </a:r>
            <a:r>
              <a:rPr lang="pt-BR" dirty="0" err="1"/>
              <a:t>alprostadil</a:t>
            </a:r>
            <a:r>
              <a:rPr lang="pt-BR" baseline="0" dirty="0"/>
              <a:t> podem ser necessários em recém-nascidos com cardiopatias congênitas dependentes de canal arterial. Estas cardiopatias são aquelas que o canal precisa estar </a:t>
            </a:r>
            <a:r>
              <a:rPr lang="pt-BR" baseline="0" dirty="0" err="1"/>
              <a:t>patetente</a:t>
            </a:r>
            <a:r>
              <a:rPr lang="pt-BR" baseline="0" dirty="0"/>
              <a:t> até que a cirurgia corretiva seja realizada. Um dos efeitos colaterais desta medicação é a apneia.</a:t>
            </a:r>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27</a:t>
            </a:fld>
            <a:endParaRPr lang="pt-BR"/>
          </a:p>
        </p:txBody>
      </p:sp>
    </p:spTree>
    <p:extLst>
      <p:ext uri="{BB962C8B-B14F-4D97-AF65-F5344CB8AC3E}">
        <p14:creationId xmlns:p14="http://schemas.microsoft.com/office/powerpoint/2010/main" val="1074646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Contração do diafragma:</a:t>
            </a:r>
            <a:r>
              <a:rPr lang="pt-BR" baseline="0" dirty="0"/>
              <a:t> gera uma pressão </a:t>
            </a:r>
            <a:r>
              <a:rPr lang="pt-BR" baseline="0" dirty="0" err="1"/>
              <a:t>transpulmonar</a:t>
            </a:r>
            <a:endParaRPr lang="pt-B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pt-BR" dirty="0"/>
              <a:t>Pressão </a:t>
            </a:r>
            <a:r>
              <a:rPr lang="pt-BR" dirty="0" err="1"/>
              <a:t>transpulmonar</a:t>
            </a:r>
            <a:r>
              <a:rPr lang="pt-BR" dirty="0"/>
              <a:t> necessária:</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 Líquido: há líquido nos pulmões quando a 1ª incursão respiratória ocorre, isso reduz a pressão de abertura e garante um enchimento mais homogêneo do pulmão com ar; alguns recém-nascidos </a:t>
            </a:r>
            <a:r>
              <a:rPr lang="pt-BR" baseline="0" dirty="0" err="1"/>
              <a:t>pós-termo</a:t>
            </a:r>
            <a:r>
              <a:rPr lang="pt-BR" baseline="0" dirty="0"/>
              <a:t>, com pouco líquido nos pulmões, precisam de mais pressão para insuflar os pulmões cheios de líquido e o ar inspirado não se distribui tão uniformemente</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 Complacência (c</a:t>
            </a:r>
            <a:r>
              <a:rPr lang="pt-BR" sz="1200" b="0" i="0" kern="1200" dirty="0">
                <a:solidFill>
                  <a:schemeClr val="tx1"/>
                </a:solidFill>
                <a:effectLst/>
                <a:latin typeface="+mn-lt"/>
                <a:ea typeface="+mn-ea"/>
                <a:cs typeface="+mn-cs"/>
              </a:rPr>
              <a:t>apacidade do órgão adaptar seu volume a uma pressão) </a:t>
            </a:r>
            <a:r>
              <a:rPr lang="pt-BR" dirty="0"/>
              <a:t>do tecido alveolar</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 Forças superficiais na interface ar-líquido: durante o trabalho de parto e parto há liberação massiva</a:t>
            </a:r>
            <a:r>
              <a:rPr lang="pt-BR" baseline="0" dirty="0"/>
              <a:t> de surfactante (por reduzir a pressão de abertura diminuindo as forças superficiais e melhorando a complacência pulmonar)</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Criação</a:t>
            </a:r>
            <a:r>
              <a:rPr lang="pt-BR" baseline="0" dirty="0"/>
              <a:t> da capacidade residual funcional: se não acontecesse, todas as incursões respiratórias seriam semelhantes ao primeiro, ou seja, seria necessária uma elevada pressão distensora para abrir as vias respiratórias, exemplo de quando começamos a encher uma bexiga</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Surfactante: a tensão superficial quase zero e a formação de bolhas possibilita a retenção de grandes volumes de ar ao final da 1ª expiração</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A principal manobra de reanimação neonatal é a ventilação pulmonar; esta ventilação é MUITO mais importante do que a oferta de oxigênio inalatório sem a ventilação alveolar.</a:t>
            </a: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28</a:t>
            </a:fld>
            <a:endParaRPr lang="pt-BR"/>
          </a:p>
        </p:txBody>
      </p:sp>
    </p:spTree>
    <p:extLst>
      <p:ext uri="{BB962C8B-B14F-4D97-AF65-F5344CB8AC3E}">
        <p14:creationId xmlns:p14="http://schemas.microsoft.com/office/powerpoint/2010/main" val="484841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Uma combinação de fluxo preferencial e direcionamento através</a:t>
            </a:r>
            <a:r>
              <a:rPr lang="pt-BR" baseline="0" dirty="0"/>
              <a:t> de </a:t>
            </a:r>
            <a:r>
              <a:rPr lang="pt-BR" i="1" baseline="0" dirty="0"/>
              <a:t>shunts</a:t>
            </a:r>
            <a:r>
              <a:rPr lang="pt-BR" i="0" baseline="0" dirty="0"/>
              <a:t> estruturais no fígado (ducto venoso) e coração (forame oval e canal arterial) permite que o sangue de conteúdo de oxigênio mais alto proveniente da placenta siga para o coração, o cérebro e a parte superior do tronco. </a:t>
            </a:r>
          </a:p>
          <a:p>
            <a:endParaRPr lang="pt-BR" i="0" baseline="0" dirty="0"/>
          </a:p>
          <a:p>
            <a:r>
              <a:rPr lang="pt-BR" i="0" baseline="0" dirty="0"/>
              <a:t>O canal arterial sai da artéria pulmonar direita e desemboca no arco da aorta, antes da artéria subclávia esquerda.</a:t>
            </a: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30</a:t>
            </a:fld>
            <a:endParaRPr lang="pt-BR"/>
          </a:p>
        </p:txBody>
      </p:sp>
    </p:spTree>
    <p:extLst>
      <p:ext uri="{BB962C8B-B14F-4D97-AF65-F5344CB8AC3E}">
        <p14:creationId xmlns:p14="http://schemas.microsoft.com/office/powerpoint/2010/main" val="2159529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31</a:t>
            </a:fld>
            <a:endParaRPr lang="pt-BR"/>
          </a:p>
        </p:txBody>
      </p:sp>
    </p:spTree>
    <p:extLst>
      <p:ext uri="{BB962C8B-B14F-4D97-AF65-F5344CB8AC3E}">
        <p14:creationId xmlns:p14="http://schemas.microsoft.com/office/powerpoint/2010/main" val="943653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O sangue placentário é transportado ao feto pela veia umbilical:</a:t>
            </a:r>
            <a:r>
              <a:rPr lang="pt-BR" baseline="0" dirty="0"/>
              <a:t> 50% do sangue umbilical segue pelo ducto venoso diretamente para a veia cava inferior e mistura-se com a drenagem venosa sistêmica da parte inferior do corpo; os outros 50% do fluxo sanguíneo umbilical juntam-se ao sistema venosos porta hepático e percorrem a </a:t>
            </a:r>
            <a:r>
              <a:rPr lang="pt-BR" baseline="0" dirty="0" err="1"/>
              <a:t>vasculatura</a:t>
            </a:r>
            <a:r>
              <a:rPr lang="pt-BR" baseline="0" dirty="0"/>
              <a:t> hepática</a:t>
            </a:r>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32</a:t>
            </a:fld>
            <a:endParaRPr lang="pt-BR"/>
          </a:p>
        </p:txBody>
      </p:sp>
    </p:spTree>
    <p:extLst>
      <p:ext uri="{BB962C8B-B14F-4D97-AF65-F5344CB8AC3E}">
        <p14:creationId xmlns:p14="http://schemas.microsoft.com/office/powerpoint/2010/main" val="1518729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33</a:t>
            </a:fld>
            <a:endParaRPr lang="pt-BR"/>
          </a:p>
        </p:txBody>
      </p:sp>
    </p:spTree>
    <p:extLst>
      <p:ext uri="{BB962C8B-B14F-4D97-AF65-F5344CB8AC3E}">
        <p14:creationId xmlns:p14="http://schemas.microsoft.com/office/powerpoint/2010/main" val="140536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Uma combinação de fluxo preferencial e direcionamento através</a:t>
            </a:r>
            <a:r>
              <a:rPr lang="pt-BR" baseline="0" dirty="0"/>
              <a:t> de </a:t>
            </a:r>
            <a:r>
              <a:rPr lang="pt-BR" i="1" baseline="0" dirty="0"/>
              <a:t>shunts</a:t>
            </a:r>
            <a:r>
              <a:rPr lang="pt-BR" i="0" baseline="0" dirty="0"/>
              <a:t> estruturais no fígado (ducto venoso) e coração (forame oval e canal arterial) permite que o sangue de conteúdo de oxigênio mais alto proveniente da placenta siga para o coração, o cérebro e a parte superior do tronco. </a:t>
            </a:r>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O sangue altamente oxigenado chega à aorta ascendente:</a:t>
            </a:r>
            <a:r>
              <a:rPr lang="pt-BR" baseline="0" dirty="0"/>
              <a:t> o</a:t>
            </a:r>
            <a:r>
              <a:rPr lang="pt-BR" dirty="0"/>
              <a:t> direcionamento preferencial permite</a:t>
            </a:r>
            <a:r>
              <a:rPr lang="pt-BR" baseline="0" dirty="0"/>
              <a:t> que o sangue mais oxigenado vindo do ducto venoso siga mais próximo à parede posterior e esquerda da veia cava inferior. </a:t>
            </a:r>
            <a:r>
              <a:rPr lang="pt-BR" dirty="0"/>
              <a:t>Um retalho tecidual chamado válvula</a:t>
            </a:r>
            <a:r>
              <a:rPr lang="pt-BR" baseline="0" dirty="0"/>
              <a:t> de Eustáquio (na junção da cava inferior com o átrio direito) direciona o sangue altamente oxigenado proveniente do ducto arterioso através do forame oval até o átrio esquerdo. Este sangue bem oxigenado que atravessa o forame oval, juntamente ao pequeno volume sanguíneo que retorna dos pulmões pelas veias pulmonares no átrio esquerdo, atravessa a valva mitral e é então ejetado pela valva aórtica para a aorta ascendente, levando sangue bem oxigenado para o miocárdio, cérebro, cabeça e parte superior do tronco.</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A corrente anterior, menos oxigenada (com sangue principalmente da parte distal do corpo e da circulação hepática), junta-se ao sangue pouco oxigenado da veia cava superior (que drena a cabeça e a metade superior do corpo) e do seio coronário (que conduz o retorno venoso do miocárdio) no átrio direito, direcionando o sangue através da valva tricúspide para o ventrículo direito</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r>
              <a:rPr lang="pt-BR" dirty="0"/>
              <a:t>O volume de sangue nos ventrículos cardíacos fetais é diferente:</a:t>
            </a:r>
            <a:r>
              <a:rPr lang="pt-BR" baseline="0" dirty="0"/>
              <a:t> o ventrículo direito ejeta aproximadamente 2/3 do débito cardíaco fetal total (300ml/kg/min) enquanto o ventrículo esquerdo ejeta um pouco mais do que 1/3 (150ml/kg/min)</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34</a:t>
            </a:fld>
            <a:endParaRPr lang="pt-BR"/>
          </a:p>
        </p:txBody>
      </p:sp>
    </p:spTree>
    <p:extLst>
      <p:ext uri="{BB962C8B-B14F-4D97-AF65-F5344CB8AC3E}">
        <p14:creationId xmlns:p14="http://schemas.microsoft.com/office/powerpoint/2010/main" val="3274539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35</a:t>
            </a:fld>
            <a:endParaRPr lang="pt-BR"/>
          </a:p>
        </p:txBody>
      </p:sp>
    </p:spTree>
    <p:extLst>
      <p:ext uri="{BB962C8B-B14F-4D97-AF65-F5344CB8AC3E}">
        <p14:creationId xmlns:p14="http://schemas.microsoft.com/office/powerpoint/2010/main" val="198061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Formação das vias respiratórias condutoras (árvore traqueobrônquica): por alongamento e ramificação repetitiva dos túbulos brônquicos primitivos</a:t>
            </a:r>
          </a:p>
          <a:p>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8</a:t>
            </a:fld>
            <a:endParaRPr lang="pt-BR"/>
          </a:p>
        </p:txBody>
      </p:sp>
    </p:spTree>
    <p:extLst>
      <p:ext uri="{BB962C8B-B14F-4D97-AF65-F5344CB8AC3E}">
        <p14:creationId xmlns:p14="http://schemas.microsoft.com/office/powerpoint/2010/main" val="2071536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Pouco sangue vai para os pulmões:</a:t>
            </a:r>
            <a:r>
              <a:rPr lang="pt-BR" baseline="0" dirty="0"/>
              <a:t> já que a troca gasosa </a:t>
            </a:r>
            <a:r>
              <a:rPr lang="pt-BR" i="1" baseline="0" dirty="0"/>
              <a:t>in </a:t>
            </a:r>
            <a:r>
              <a:rPr lang="pt-BR" i="1" baseline="0" dirty="0" err="1"/>
              <a:t>utero</a:t>
            </a:r>
            <a:r>
              <a:rPr lang="pt-BR" i="0" baseline="0" dirty="0"/>
              <a:t> é</a:t>
            </a:r>
            <a:r>
              <a:rPr lang="pt-BR" baseline="0" dirty="0"/>
              <a:t> feita pela placenta</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A circulação pulmonar é um circuito de alta resistência e baixo fluxo: recebe menos de 10% do débito ventricular; ao invés de ir para as artérias pulmonares, a maior parte do sangue do ventrículo direito desvia-se dos pulmões através do canal arterial, amplamente pérvio, para a aorta descendente, seguindo para as artérias umbilicais até a placenta para oxigenação.</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i="0" baseline="0" dirty="0"/>
              <a:t>Teste do coraçãozinho: O canal arterial sai da artéria pulmonar e desemboca no arco da aorta, antes da artéria subclávia esquerda. Então, a oxigenação do membro superior direito é elevada em relação aos outros membros caso haja uma cardiopatia dependente de canal arterial. </a:t>
            </a:r>
            <a:endParaRPr lang="pt-B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36</a:t>
            </a:fld>
            <a:endParaRPr lang="pt-BR"/>
          </a:p>
        </p:txBody>
      </p:sp>
    </p:spTree>
    <p:extLst>
      <p:ext uri="{BB962C8B-B14F-4D97-AF65-F5344CB8AC3E}">
        <p14:creationId xmlns:p14="http://schemas.microsoft.com/office/powerpoint/2010/main" val="2779957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Associação do desenvolvimento das vias respiratórias com o desenvolvimento arterial pulmonar:</a:t>
            </a:r>
            <a:r>
              <a:rPr lang="pt-BR" baseline="0" dirty="0"/>
              <a:t> sincronização da ramificação das vias respiratórias e dos vasos</a:t>
            </a:r>
          </a:p>
          <a:p>
            <a:r>
              <a:rPr lang="pt-BR" dirty="0"/>
              <a:t>Vasos pulmonares: escassos no início da gestação e há um aumento de 10x/unidade de volume pulmonar no último trimestre,</a:t>
            </a:r>
            <a:r>
              <a:rPr lang="pt-BR" baseline="0" dirty="0"/>
              <a:t> mas o fluxo continua baixo em virtude da alta resistência vascular pulmonar</a:t>
            </a:r>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r>
              <a:rPr lang="pt-BR" dirty="0"/>
              <a:t>Alta resistência e baixo fluxo: principalmente pela vasoconstrição pulmonar, mas também pelos pulmões </a:t>
            </a:r>
            <a:r>
              <a:rPr lang="pt-BR" dirty="0" err="1"/>
              <a:t>atelectásicos</a:t>
            </a:r>
            <a:r>
              <a:rPr lang="pt-BR" baseline="0" dirty="0"/>
              <a:t> e ausência da distensão rítmica</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A vasoconstrição responde ao óxido nítrico, um radical livre gasoso inorgânico, produzido pela óxido nítrico </a:t>
            </a:r>
            <a:r>
              <a:rPr lang="pt-BR" baseline="0" dirty="0" err="1"/>
              <a:t>sintase</a:t>
            </a:r>
            <a:r>
              <a:rPr lang="pt-BR" baseline="0" dirty="0"/>
              <a:t>, descoberto no no final da década de 1980, que promove o relaxamento do músculo liso. </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A enzima óxido nítrico </a:t>
            </a:r>
            <a:r>
              <a:rPr lang="pt-BR" baseline="0" dirty="0" err="1"/>
              <a:t>sintase</a:t>
            </a:r>
            <a:r>
              <a:rPr lang="pt-BR" baseline="0" dirty="0"/>
              <a:t> é estimulada pelo oxigênio ao nascimento. A baixa concentração de oxigênio da </a:t>
            </a:r>
            <a:r>
              <a:rPr lang="pt-BR" baseline="0" dirty="0" err="1"/>
              <a:t>vita</a:t>
            </a:r>
            <a:r>
              <a:rPr lang="pt-BR" baseline="0" dirty="0"/>
              <a:t> fetal é um estímulo fisiológico à constrição da </a:t>
            </a:r>
            <a:r>
              <a:rPr lang="pt-BR" baseline="0" dirty="0" err="1"/>
              <a:t>vasculatura</a:t>
            </a:r>
            <a:r>
              <a:rPr lang="pt-BR" baseline="0" dirty="0"/>
              <a:t> pulmonar. </a:t>
            </a: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37</a:t>
            </a:fld>
            <a:endParaRPr lang="pt-BR"/>
          </a:p>
        </p:txBody>
      </p:sp>
    </p:spTree>
    <p:extLst>
      <p:ext uri="{BB962C8B-B14F-4D97-AF65-F5344CB8AC3E}">
        <p14:creationId xmlns:p14="http://schemas.microsoft.com/office/powerpoint/2010/main" val="579587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A pressão pulmonar cai rapidamente e permanece baixa:</a:t>
            </a:r>
            <a:r>
              <a:rPr lang="pt-BR" baseline="0" dirty="0"/>
              <a:t> se não acontecer como esperado, temos a doença chamada hipertensão pulmonar persistente do recém-nascido (um ambiente intrauterino alterado, com alterações estruturais na circulação pulmonar ou hipoxemia, acidose e/ou </a:t>
            </a:r>
            <a:r>
              <a:rPr lang="pt-BR" baseline="0" dirty="0" err="1"/>
              <a:t>hipercapnia</a:t>
            </a:r>
            <a:r>
              <a:rPr lang="pt-BR" baseline="0" dirty="0"/>
              <a:t> secundária a aspiração de mecônio, deficiência de surfactante, pneumonia ao nascimento provocam constrição anormal da circulação pulmonar transicional)</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38</a:t>
            </a:fld>
            <a:endParaRPr lang="pt-BR"/>
          </a:p>
        </p:txBody>
      </p:sp>
    </p:spTree>
    <p:extLst>
      <p:ext uri="{BB962C8B-B14F-4D97-AF65-F5344CB8AC3E}">
        <p14:creationId xmlns:p14="http://schemas.microsoft.com/office/powerpoint/2010/main" val="468046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Ao nascimento: fluxo sanguíneo da artéria pulmonar aumenta 8-10x e a resistência vascular pulmonar cai em 50% nas 1</a:t>
            </a:r>
            <a:r>
              <a:rPr lang="pt-BR" baseline="30000" dirty="0"/>
              <a:t>as</a:t>
            </a:r>
            <a:r>
              <a:rPr lang="pt-BR" dirty="0"/>
              <a:t> 24h</a:t>
            </a:r>
          </a:p>
          <a:p>
            <a:r>
              <a:rPr lang="pt-BR" dirty="0"/>
              <a:t>-</a:t>
            </a:r>
            <a:r>
              <a:rPr lang="pt-BR" baseline="0" dirty="0"/>
              <a:t> </a:t>
            </a:r>
            <a:r>
              <a:rPr lang="pt-BR" dirty="0"/>
              <a:t>Ventilação dos pulmões: provoca vasodilatação, mesmo sem aumento da tensão de oxigênio</a:t>
            </a:r>
          </a:p>
          <a:p>
            <a:r>
              <a:rPr lang="pt-BR" dirty="0"/>
              <a:t>- Aumento da oxigenação: o aumento da tensão de oxigênio provoca redução da resistência vascular pulmonar, mesmo na ausência de ventilação dos pulmões</a:t>
            </a:r>
          </a:p>
          <a:p>
            <a:r>
              <a:rPr lang="pt-BR" dirty="0"/>
              <a:t>- Aumento do estresse de cisalhamento: ocorre</a:t>
            </a:r>
            <a:r>
              <a:rPr lang="pt-BR" baseline="0" dirty="0"/>
              <a:t> liberação de NO</a:t>
            </a:r>
            <a:endParaRPr lang="pt-BR" dirty="0"/>
          </a:p>
          <a:p>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39</a:t>
            </a:fld>
            <a:endParaRPr lang="pt-BR"/>
          </a:p>
        </p:txBody>
      </p:sp>
    </p:spTree>
    <p:extLst>
      <p:ext uri="{BB962C8B-B14F-4D97-AF65-F5344CB8AC3E}">
        <p14:creationId xmlns:p14="http://schemas.microsoft.com/office/powerpoint/2010/main" val="693080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Circulação umbilical é abolida: músculo liso vascular do cordão entra em espasmo em resposta ao estiramento</a:t>
            </a:r>
            <a:r>
              <a:rPr lang="pt-BR" baseline="0" dirty="0"/>
              <a:t> longitudinal abrupto e à maior oxigenação</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Remoção do leito de baixa resistência da placenta:</a:t>
            </a:r>
            <a:r>
              <a:rPr lang="pt-BR" baseline="0" dirty="0"/>
              <a:t> produz boa parte do aumento da resistência vascular sistêmica ao nascimento</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O ducto venoso recebe pouco fluxo:</a:t>
            </a:r>
            <a:r>
              <a:rPr lang="pt-BR" baseline="0" dirty="0"/>
              <a:t> sem o fluxo venoso umbilical, então começa vasoconstrição passiva e ativa; seu fechamento completo acontece ao final da primeira semana de vida</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O forame oval fecha:</a:t>
            </a:r>
            <a:r>
              <a:rPr lang="pt-BR" baseline="0" dirty="0"/>
              <a:t> a oclusão do cordão umbilical reduz o fluxo pela veia cava inferior (reduzindo a diferença de pressão entre os átrios direito e esquerdo) e o aumento do retorno venoso pulmonar para o átrio esquerdo (aumento do fluxo sanguíneo pulmonar) eleva a pressão atrial esquerda; esta diferença de pressões fecha o septo; seu fechamento anatômico pode levar de semanas a meses</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O canal arterial fecha: conforme o adequado equilíbrio entre vasodilatadores (oxigênio e prostaglandinas) e outras substâncias vasoativas; o aumento da tensão de oxigênio é um potentes estímulo </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40</a:t>
            </a:fld>
            <a:endParaRPr lang="pt-BR"/>
          </a:p>
        </p:txBody>
      </p:sp>
    </p:spTree>
    <p:extLst>
      <p:ext uri="{BB962C8B-B14F-4D97-AF65-F5344CB8AC3E}">
        <p14:creationId xmlns:p14="http://schemas.microsoft.com/office/powerpoint/2010/main" val="234479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As</a:t>
            </a:r>
            <a:r>
              <a:rPr lang="pt-BR" baseline="0" dirty="0"/>
              <a:t> prostaglandinas são mediadores importantes do relaxamento do canal arterial antes e após o nascimento; elas podem ser usadas para manter o canal arterial pérvio nas cardiopatias dependentes de canal arterial até que a correção cirúrgica seja realizada</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O fechamento permanente (anatômico) demora vários dias a semanas:</a:t>
            </a:r>
            <a:r>
              <a:rPr lang="pt-BR" baseline="0" dirty="0"/>
              <a:t> é realizado por destruição endotelial, proliferação da </a:t>
            </a:r>
            <a:r>
              <a:rPr lang="pt-BR" baseline="0" dirty="0" err="1"/>
              <a:t>subíntima</a:t>
            </a:r>
            <a:r>
              <a:rPr lang="pt-BR" baseline="0" dirty="0"/>
              <a:t> e formação de tecido conjuntivo</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Quando o canal não fecha, ou abre, pode ocorrer um </a:t>
            </a:r>
            <a:r>
              <a:rPr lang="pt-BR" i="1" dirty="0"/>
              <a:t>shunt</a:t>
            </a:r>
            <a:r>
              <a:rPr lang="pt-BR" dirty="0"/>
              <a:t> esquerda-direita:</a:t>
            </a:r>
            <a:r>
              <a:rPr lang="pt-BR" baseline="0" dirty="0"/>
              <a:t> frequente nos recém-nascidos prematuros muito pequenos; a incidência de reabertura é inversamente proporcional ao peso ao nascer</a:t>
            </a: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41</a:t>
            </a:fld>
            <a:endParaRPr lang="pt-BR"/>
          </a:p>
        </p:txBody>
      </p:sp>
    </p:spTree>
    <p:extLst>
      <p:ext uri="{BB962C8B-B14F-4D97-AF65-F5344CB8AC3E}">
        <p14:creationId xmlns:p14="http://schemas.microsoft.com/office/powerpoint/2010/main" val="3895143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Hematopoese inicial:</a:t>
            </a:r>
            <a:r>
              <a:rPr lang="pt-BR" baseline="0" dirty="0"/>
              <a:t> vesícula vitelina extraembrionária, do dia 16 ao 18 de gestação, forma macrófagos, eritrócitos nucleados e alguns </a:t>
            </a:r>
            <a:r>
              <a:rPr lang="pt-BR" baseline="0" dirty="0" err="1"/>
              <a:t>megacariócitos</a:t>
            </a:r>
            <a:endParaRPr lang="pt-B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pt-BR" dirty="0"/>
              <a:t>Hematopoese definitiva: aorta, gônadas, </a:t>
            </a:r>
            <a:r>
              <a:rPr lang="pt-BR" dirty="0" err="1"/>
              <a:t>mesonefro</a:t>
            </a:r>
            <a:r>
              <a:rPr lang="pt-BR" dirty="0"/>
              <a:t>, do dia 28 em diante, substitui a hematopoese primitiva, caracterizada pela formação de células tronco </a:t>
            </a:r>
            <a:r>
              <a:rPr lang="pt-BR" dirty="0" err="1"/>
              <a:t>hematopoéticas</a:t>
            </a:r>
            <a:r>
              <a:rPr lang="pt-BR" dirty="0"/>
              <a:t> (que originam leucócitos, linfócitos, </a:t>
            </a:r>
            <a:r>
              <a:rPr lang="pt-BR" dirty="0" err="1"/>
              <a:t>megacariócitos</a:t>
            </a:r>
            <a:r>
              <a:rPr lang="pt-BR" dirty="0"/>
              <a:t> e eritrócitos anucleados);</a:t>
            </a:r>
            <a:r>
              <a:rPr lang="pt-BR" baseline="0" dirty="0"/>
              <a:t> migra para o fígado até a 8ª semana de gestação; a medula óssea assume a hematopoese aos 6 meses de gestação</a:t>
            </a:r>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43</a:t>
            </a:fld>
            <a:endParaRPr lang="pt-BR"/>
          </a:p>
        </p:txBody>
      </p:sp>
    </p:spTree>
    <p:extLst>
      <p:ext uri="{BB962C8B-B14F-4D97-AF65-F5344CB8AC3E}">
        <p14:creationId xmlns:p14="http://schemas.microsoft.com/office/powerpoint/2010/main" val="40538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Hemoglobina: tetrâmero de 4 proteínas globinas, 2 do cromossomo 11 (gama para beta) e 2 no cromossomo 16 (</a:t>
            </a:r>
            <a:r>
              <a:rPr lang="pt-BR" dirty="0" err="1"/>
              <a:t>zeta</a:t>
            </a:r>
            <a:r>
              <a:rPr lang="pt-BR" dirty="0"/>
              <a:t> para alfa)</a:t>
            </a:r>
          </a:p>
          <a:p>
            <a:r>
              <a:rPr lang="pt-BR" dirty="0"/>
              <a:t>Ao nascimento: 60-90% das hemoglobinas</a:t>
            </a:r>
            <a:r>
              <a:rPr lang="pt-BR" baseline="0" dirty="0"/>
              <a:t> 2 cadeias gama e 2 cadeias alta, hemoglobina fetal (</a:t>
            </a:r>
            <a:r>
              <a:rPr lang="pt-BR" baseline="0" dirty="0" err="1"/>
              <a:t>HbF</a:t>
            </a:r>
            <a:r>
              <a:rPr lang="pt-BR" baseline="0" dirty="0"/>
              <a:t>)</a:t>
            </a:r>
          </a:p>
          <a:p>
            <a:r>
              <a:rPr lang="pt-BR" baseline="0" dirty="0"/>
              <a:t>Durante os primeiros 6-10 meses de vida: substituição da </a:t>
            </a:r>
            <a:r>
              <a:rPr lang="pt-BR" baseline="0" dirty="0" err="1"/>
              <a:t>hemoglobinal</a:t>
            </a:r>
            <a:r>
              <a:rPr lang="pt-BR" baseline="0" dirty="0"/>
              <a:t> fetal pela hemoglobina adulta (cadeias beta e alfa); </a:t>
            </a:r>
            <a:r>
              <a:rPr lang="pt-BR" dirty="0"/>
              <a:t>em adultos normais, a </a:t>
            </a:r>
            <a:r>
              <a:rPr lang="pt-BR" dirty="0" err="1"/>
              <a:t>HbF</a:t>
            </a:r>
            <a:r>
              <a:rPr lang="pt-BR" dirty="0"/>
              <a:t> representa menos de 1% das hemoglobinas totais, com porcentagem média de 0,4%. </a:t>
            </a:r>
            <a:endParaRPr lang="pt-BR" baseline="0" dirty="0"/>
          </a:p>
          <a:p>
            <a:endParaRPr lang="pt-BR" baseline="0" dirty="0"/>
          </a:p>
          <a:p>
            <a:r>
              <a:rPr lang="pt-BR" baseline="0" dirty="0" err="1"/>
              <a:t>Eritropoetina</a:t>
            </a:r>
            <a:r>
              <a:rPr lang="pt-BR" baseline="0" dirty="0"/>
              <a:t>: produção inicialmente hepática, depois renal</a:t>
            </a:r>
            <a:endParaRPr lang="pt-BR" dirty="0"/>
          </a:p>
          <a:p>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44</a:t>
            </a:fld>
            <a:endParaRPr lang="pt-BR"/>
          </a:p>
        </p:txBody>
      </p:sp>
    </p:spTree>
    <p:extLst>
      <p:ext uri="{BB962C8B-B14F-4D97-AF65-F5344CB8AC3E}">
        <p14:creationId xmlns:p14="http://schemas.microsoft.com/office/powerpoint/2010/main" val="3856406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Em algumas alterações hereditárias, a </a:t>
            </a:r>
            <a:r>
              <a:rPr lang="pt-BR" dirty="0" err="1"/>
              <a:t>Hb</a:t>
            </a:r>
            <a:r>
              <a:rPr lang="pt-BR" dirty="0"/>
              <a:t> F permanece aumentada, como nas delta-beta </a:t>
            </a:r>
            <a:r>
              <a:rPr lang="pt-BR" dirty="0" err="1"/>
              <a:t>talassemia</a:t>
            </a:r>
            <a:r>
              <a:rPr lang="pt-BR" dirty="0"/>
              <a:t>, beta </a:t>
            </a:r>
            <a:r>
              <a:rPr lang="pt-BR" dirty="0" err="1"/>
              <a:t>talassemia</a:t>
            </a:r>
            <a:r>
              <a:rPr lang="pt-BR" dirty="0"/>
              <a:t> e persistência hereditária de </a:t>
            </a:r>
            <a:r>
              <a:rPr lang="pt-BR" dirty="0" err="1"/>
              <a:t>Hb</a:t>
            </a:r>
            <a:r>
              <a:rPr lang="pt-BR" dirty="0"/>
              <a:t> F (PHHF).</a:t>
            </a:r>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45</a:t>
            </a:fld>
            <a:endParaRPr lang="pt-BR"/>
          </a:p>
        </p:txBody>
      </p:sp>
    </p:spTree>
    <p:extLst>
      <p:ext uri="{BB962C8B-B14F-4D97-AF65-F5344CB8AC3E}">
        <p14:creationId xmlns:p14="http://schemas.microsoft.com/office/powerpoint/2010/main" val="757057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A hemoglobina fetal fixa o oxigênio com maior facilidade que a hemoglobina adulta</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Um deslocamento da curva para a direita pode advir de uma transfusão de hemácias adultas: </a:t>
            </a:r>
            <a:r>
              <a:rPr lang="pt-BR" dirty="0"/>
              <a:t>quando ocorre diminuição da afinidade da hemoglobina pelo oxigênio, maior será a liberação deste elemento para os tecidos em uma determinada tensão parcial. Nessa situação, pode-se dizer que houve um desvio da curva de dissociação hemoglobina-oxigênio à direita. </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r>
              <a:rPr lang="pt-BR" sz="800" dirty="0"/>
              <a:t>Diminuições do pH </a:t>
            </a:r>
            <a:r>
              <a:rPr lang="pt-BR" sz="800" dirty="0" err="1"/>
              <a:t>sangüíneo</a:t>
            </a:r>
            <a:r>
              <a:rPr lang="pt-BR" sz="800" dirty="0"/>
              <a:t>, aumento do conteúdo de dióxido de carbono e da temperatura são capazes de diminuir a afinidade da hemoglobina pelo oxigênio, desviando a curva para a direita. A alcalose ou a diminuição de temperatura desviam a curva para a esquerda, aumentando a afinidade pelo oxigênio. Logo, é necessário que haja uma queda maior na tensão para que ocorra a liberação da mesma quantidade de oxigênio. </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r>
              <a:rPr lang="pt-BR" dirty="0"/>
              <a:t>P50: 50% do oxigênio ligado à hemoglobina foi liberado</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pt-BR" dirty="0"/>
              <a:t>No neonato, a curva é desviada para a esquerda, fazendo com que menos oxigênio seja liberado aos tecidos em uma mesma tensão de oxigênio. Tal fato decorre do maior percentual de hemoglobina fetal, que tem menor afinidade pelo fosfato orgânico 2,3-difosfoglicerato (2,3-DPG) que a hemoglobina A. O 2,3-DPG facilita a liberação do oxigênio da hemoglobina; logo, quanto maior for a afinidade da hemoglobina pelo 2,3-DPG ou sua concentração no eritrócito, maior será a oferta de oxigênio aos tecidos. A concentração de 2,3-DPG aumenta com a idade gestacional, assim como a síntese dos diferentes tipos de hemoglobina. No neonato e no feto, embora seja maior a dificuldade de liberação de oxigênio em nível tecidual, também há maior captação pulmonar ou placentária. Tal característica é importante para facilitar o movimento de oxigênio da mãe para o feto (</a:t>
            </a:r>
            <a:r>
              <a:rPr lang="pt-BR" dirty="0" err="1"/>
              <a:t>Blanchette</a:t>
            </a:r>
            <a:r>
              <a:rPr lang="pt-BR" dirty="0"/>
              <a:t> et al., 1994). </a:t>
            </a:r>
            <a:endParaRPr lang="pt-BR" baseline="0"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46</a:t>
            </a:fld>
            <a:endParaRPr lang="pt-BR"/>
          </a:p>
        </p:txBody>
      </p:sp>
    </p:spTree>
    <p:extLst>
      <p:ext uri="{BB962C8B-B14F-4D97-AF65-F5344CB8AC3E}">
        <p14:creationId xmlns:p14="http://schemas.microsoft.com/office/powerpoint/2010/main" val="128897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Formação da membrana </a:t>
            </a:r>
            <a:r>
              <a:rPr lang="pt-BR" dirty="0" err="1"/>
              <a:t>alveolocapilar</a:t>
            </a:r>
            <a:r>
              <a:rPr lang="pt-BR" dirty="0"/>
              <a:t>: é a vascularização do </a:t>
            </a:r>
            <a:r>
              <a:rPr lang="pt-BR" dirty="0" err="1"/>
              <a:t>mesênquima</a:t>
            </a:r>
            <a:r>
              <a:rPr lang="pt-BR" baseline="0" dirty="0"/>
              <a:t> circundante com a formação da barreira </a:t>
            </a:r>
            <a:r>
              <a:rPr lang="pt-BR" baseline="0" dirty="0" err="1"/>
              <a:t>hematoaérea</a:t>
            </a:r>
            <a:endParaRPr lang="pt-B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pt-BR" dirty="0" err="1"/>
              <a:t>Citodiferenciação</a:t>
            </a:r>
            <a:r>
              <a:rPr lang="pt-BR" dirty="0"/>
              <a:t> das células epiteliais:</a:t>
            </a:r>
            <a:r>
              <a:rPr lang="pt-BR" baseline="0" dirty="0"/>
              <a:t> </a:t>
            </a:r>
            <a:r>
              <a:rPr lang="pt-BR" baseline="0" dirty="0" err="1"/>
              <a:t>bronquiolares</a:t>
            </a:r>
            <a:r>
              <a:rPr lang="pt-BR" baseline="0" dirty="0"/>
              <a:t> e alveolares</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Atualmente o limite de viabilidade fetal está em torno de 23 semanas, portanto os bebês muitas vezes ainda estão nesta fase da maturação pulmonar.</a:t>
            </a: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9</a:t>
            </a:fld>
            <a:endParaRPr lang="pt-BR"/>
          </a:p>
        </p:txBody>
      </p:sp>
    </p:spTree>
    <p:extLst>
      <p:ext uri="{BB962C8B-B14F-4D97-AF65-F5344CB8AC3E}">
        <p14:creationId xmlns:p14="http://schemas.microsoft.com/office/powerpoint/2010/main" val="223706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48</a:t>
            </a:fld>
            <a:endParaRPr lang="pt-BR"/>
          </a:p>
        </p:txBody>
      </p:sp>
    </p:spTree>
    <p:extLst>
      <p:ext uri="{BB962C8B-B14F-4D97-AF65-F5344CB8AC3E}">
        <p14:creationId xmlns:p14="http://schemas.microsoft.com/office/powerpoint/2010/main" val="1295097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Espaços aéreos periféricos:</a:t>
            </a:r>
            <a:r>
              <a:rPr lang="pt-BR" baseline="0" dirty="0"/>
              <a:t> aumentam e expandem, resultando nos alvéolos primitivos</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Alvéolos primitivos: são saciformes e tem septos interalveolares espessos</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Redução da quantidade de tecido intersticial</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Mielina </a:t>
            </a:r>
            <a:r>
              <a:rPr lang="pt-BR" dirty="0" err="1"/>
              <a:t>intertubular</a:t>
            </a:r>
            <a:r>
              <a:rPr lang="pt-BR" dirty="0"/>
              <a:t>:</a:t>
            </a:r>
            <a:r>
              <a:rPr lang="pt-BR" baseline="0" dirty="0"/>
              <a:t> a forma secretora do surfactante pulmonar é encontrada nos espaços aéreos</a:t>
            </a: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10</a:t>
            </a:fld>
            <a:endParaRPr lang="pt-BR"/>
          </a:p>
        </p:txBody>
      </p:sp>
    </p:spTree>
    <p:extLst>
      <p:ext uri="{BB962C8B-B14F-4D97-AF65-F5344CB8AC3E}">
        <p14:creationId xmlns:p14="http://schemas.microsoft.com/office/powerpoint/2010/main" val="42292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Septos finos e remodelagem: septos alveolares secundários finos e remodelagem do leito capilar, originando a organização alveolar</a:t>
            </a:r>
            <a:r>
              <a:rPr lang="pt-BR" baseline="0" dirty="0"/>
              <a:t> madura do pulmão adulto, 85-90% dos alvéolos são formados nos primeiros 6 meses de vida</a:t>
            </a:r>
          </a:p>
          <a:p>
            <a:r>
              <a:rPr lang="pt-BR" baseline="0" dirty="0"/>
              <a:t>Um bebê é considerado a termo a partir de 37 semanas de gestação. </a:t>
            </a:r>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11</a:t>
            </a:fld>
            <a:endParaRPr lang="pt-BR"/>
          </a:p>
        </p:txBody>
      </p:sp>
    </p:spTree>
    <p:extLst>
      <p:ext uri="{BB962C8B-B14F-4D97-AF65-F5344CB8AC3E}">
        <p14:creationId xmlns:p14="http://schemas.microsoft.com/office/powerpoint/2010/main" val="90976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desenvolvimento</a:t>
            </a:r>
            <a:r>
              <a:rPr lang="pt-BR" baseline="0" dirty="0"/>
              <a:t> pulmonar humano compreende 5 estágios: embrionário, </a:t>
            </a:r>
            <a:r>
              <a:rPr lang="pt-BR" baseline="0" dirty="0" err="1"/>
              <a:t>pseudoglandular</a:t>
            </a:r>
            <a:r>
              <a:rPr lang="pt-BR" baseline="0" dirty="0"/>
              <a:t>, canalicular, sacular, alveolar</a:t>
            </a:r>
          </a:p>
          <a:p>
            <a:endParaRPr lang="pt-BR" baseline="0" dirty="0"/>
          </a:p>
          <a:p>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12</a:t>
            </a:fld>
            <a:endParaRPr lang="pt-BR"/>
          </a:p>
        </p:txBody>
      </p:sp>
    </p:spTree>
    <p:extLst>
      <p:ext uri="{BB962C8B-B14F-4D97-AF65-F5344CB8AC3E}">
        <p14:creationId xmlns:p14="http://schemas.microsoft.com/office/powerpoint/2010/main" val="2653698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A deficiência do surfactante</a:t>
            </a:r>
            <a:r>
              <a:rPr lang="pt-BR" baseline="0" dirty="0"/>
              <a:t> leva a uma doença chamada síndrome do desconforto respiratório (ou doença da membrana hialina). Esta doença é especialmente mais frequente em bebês menores de 34 semanas (porém, devemos lembrar que nesta fase gestacional além de não haver surfactante, o pulmão ainda não está suficientemente desenvolvido e sua estrutura ainda não é a de um bebê nascido a termo).</a:t>
            </a:r>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r>
              <a:rPr lang="pt-BR" dirty="0"/>
              <a:t>Composição: fosfolipídios</a:t>
            </a:r>
            <a:r>
              <a:rPr lang="pt-BR" baseline="0" dirty="0"/>
              <a:t> (</a:t>
            </a:r>
            <a:r>
              <a:rPr lang="pt-BR" baseline="0" dirty="0" err="1"/>
              <a:t>fosfatidilcolina</a:t>
            </a:r>
            <a:r>
              <a:rPr lang="pt-BR" baseline="0" dirty="0"/>
              <a:t> e </a:t>
            </a:r>
            <a:r>
              <a:rPr lang="pt-BR" baseline="0" dirty="0" err="1"/>
              <a:t>fosfatidilglicerol</a:t>
            </a:r>
            <a:r>
              <a:rPr lang="pt-BR" baseline="0" dirty="0"/>
              <a:t>)</a:t>
            </a:r>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r>
              <a:rPr lang="pt-BR" dirty="0"/>
              <a:t>Sintetizado e excretado pelas células epiteliais tipo II no alvéolo: a síntese de </a:t>
            </a:r>
            <a:r>
              <a:rPr lang="pt-BR" dirty="0" err="1"/>
              <a:t>fosfatidilcolina</a:t>
            </a:r>
            <a:r>
              <a:rPr lang="pt-BR" dirty="0"/>
              <a:t>,</a:t>
            </a:r>
            <a:r>
              <a:rPr lang="pt-BR" baseline="0" dirty="0"/>
              <a:t> proteínas do surfactante e corpúsculos lamelares (uma forma de armazenamento intracelular do surfactante) aumenta com o avanço da gestação</a:t>
            </a:r>
            <a:endParaRPr lang="pt-BR" dirty="0"/>
          </a:p>
          <a:p>
            <a:endParaRPr lang="pt-BR" dirty="0"/>
          </a:p>
          <a:p>
            <a:r>
              <a:rPr lang="pt-BR" dirty="0"/>
              <a:t>Formas físicas:</a:t>
            </a:r>
          </a:p>
          <a:p>
            <a:r>
              <a:rPr lang="pt-BR" dirty="0"/>
              <a:t>- Lamelada: forma nascente</a:t>
            </a:r>
          </a:p>
          <a:p>
            <a:r>
              <a:rPr lang="pt-BR" dirty="0"/>
              <a:t>- Vesicular: forma </a:t>
            </a:r>
            <a:r>
              <a:rPr lang="pt-BR" dirty="0" err="1"/>
              <a:t>catabólica</a:t>
            </a:r>
            <a:r>
              <a:rPr lang="pt-BR" dirty="0"/>
              <a:t>, captada pelas células epiteliais</a:t>
            </a:r>
            <a:r>
              <a:rPr lang="pt-BR" baseline="0" dirty="0"/>
              <a:t> tipo 2 e reciclada</a:t>
            </a:r>
            <a:endParaRPr lang="pt-BR" dirty="0"/>
          </a:p>
          <a:p>
            <a:r>
              <a:rPr lang="pt-BR" dirty="0"/>
              <a:t>- Mielina</a:t>
            </a:r>
            <a:r>
              <a:rPr lang="pt-BR" baseline="0" dirty="0"/>
              <a:t> tubular: bastante </a:t>
            </a:r>
            <a:r>
              <a:rPr lang="pt-BR" baseline="0" dirty="0" err="1"/>
              <a:t>tensoativa</a:t>
            </a:r>
            <a:r>
              <a:rPr lang="pt-BR" baseline="0" dirty="0"/>
              <a:t>, forma predominante de fosfolipídios, depende de Ca e das proteínas do surfactante pulmonar A, B e D; representa o maior </a:t>
            </a:r>
            <a:r>
              <a:rPr lang="pt-BR" i="1" baseline="0" dirty="0"/>
              <a:t>pool</a:t>
            </a:r>
            <a:r>
              <a:rPr lang="pt-BR" i="0" baseline="0" dirty="0"/>
              <a:t> de surfactante </a:t>
            </a:r>
            <a:r>
              <a:rPr lang="pt-BR" i="0" baseline="0" dirty="0" err="1"/>
              <a:t>ex</a:t>
            </a:r>
            <a:endParaRPr lang="pt-BR" i="0" baseline="0" dirty="0"/>
          </a:p>
          <a:p>
            <a:r>
              <a:rPr lang="pt-BR" i="0" baseline="0" dirty="0" err="1"/>
              <a:t>tracelular</a:t>
            </a:r>
            <a:r>
              <a:rPr lang="pt-BR" i="0" baseline="0" dirty="0"/>
              <a:t> a partir do qual uma película lipídica é gerada</a:t>
            </a: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13</a:t>
            </a:fld>
            <a:endParaRPr lang="pt-BR"/>
          </a:p>
        </p:txBody>
      </p:sp>
    </p:spTree>
    <p:extLst>
      <p:ext uri="{BB962C8B-B14F-4D97-AF65-F5344CB8AC3E}">
        <p14:creationId xmlns:p14="http://schemas.microsoft.com/office/powerpoint/2010/main" val="1612263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Controle da síntese e secreção: relaciona-se com a diferenciação morfológica e bioquímica das células alveolares tipo II</a:t>
            </a:r>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err="1"/>
              <a:t>Glicocorticosteróides</a:t>
            </a:r>
            <a:r>
              <a:rPr lang="pt-BR" baseline="0" dirty="0"/>
              <a:t>: modulação da diferenciação morfológica e produção de fosfolipídios e proteínas do surfactante pelo pulmão</a:t>
            </a:r>
            <a:endParaRPr lang="pt-BR" dirty="0"/>
          </a:p>
        </p:txBody>
      </p:sp>
      <p:sp>
        <p:nvSpPr>
          <p:cNvPr id="4" name="Espaço Reservado para Número de Slide 3"/>
          <p:cNvSpPr>
            <a:spLocks noGrp="1"/>
          </p:cNvSpPr>
          <p:nvPr>
            <p:ph type="sldNum" sz="quarter" idx="10"/>
          </p:nvPr>
        </p:nvSpPr>
        <p:spPr/>
        <p:txBody>
          <a:bodyPr/>
          <a:lstStyle/>
          <a:p>
            <a:fld id="{CF375D13-FE63-487C-B665-B4871F065D06}" type="slidenum">
              <a:rPr lang="pt-BR" smtClean="0"/>
              <a:t>14</a:t>
            </a:fld>
            <a:endParaRPr lang="pt-BR"/>
          </a:p>
        </p:txBody>
      </p:sp>
    </p:spTree>
    <p:extLst>
      <p:ext uri="{BB962C8B-B14F-4D97-AF65-F5344CB8AC3E}">
        <p14:creationId xmlns:p14="http://schemas.microsoft.com/office/powerpoint/2010/main" val="39194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406B8C53-DA27-44D0-9212-9DDF10A6807E}" type="datetimeFigureOut">
              <a:rPr lang="pt-BR" smtClean="0"/>
              <a:t>15/04/2020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C95AD4-03BD-4889-BE9F-2DE2B5F85486}" type="slidenum">
              <a:rPr lang="pt-BR" smtClean="0"/>
              <a:t>‹nº›</a:t>
            </a:fld>
            <a:endParaRPr lang="pt-BR"/>
          </a:p>
        </p:txBody>
      </p:sp>
    </p:spTree>
    <p:extLst>
      <p:ext uri="{BB962C8B-B14F-4D97-AF65-F5344CB8AC3E}">
        <p14:creationId xmlns:p14="http://schemas.microsoft.com/office/powerpoint/2010/main" val="3106243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06B8C53-DA27-44D0-9212-9DDF10A6807E}" type="datetimeFigureOut">
              <a:rPr lang="pt-BR" smtClean="0"/>
              <a:t>15/04/2020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C95AD4-03BD-4889-BE9F-2DE2B5F85486}" type="slidenum">
              <a:rPr lang="pt-BR" smtClean="0"/>
              <a:t>‹nº›</a:t>
            </a:fld>
            <a:endParaRPr lang="pt-BR"/>
          </a:p>
        </p:txBody>
      </p:sp>
    </p:spTree>
    <p:extLst>
      <p:ext uri="{BB962C8B-B14F-4D97-AF65-F5344CB8AC3E}">
        <p14:creationId xmlns:p14="http://schemas.microsoft.com/office/powerpoint/2010/main" val="32303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06B8C53-DA27-44D0-9212-9DDF10A6807E}" type="datetimeFigureOut">
              <a:rPr lang="pt-BR" smtClean="0"/>
              <a:t>15/04/2020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C95AD4-03BD-4889-BE9F-2DE2B5F85486}" type="slidenum">
              <a:rPr lang="pt-BR" smtClean="0"/>
              <a:t>‹nº›</a:t>
            </a:fld>
            <a:endParaRPr lang="pt-BR"/>
          </a:p>
        </p:txBody>
      </p:sp>
    </p:spTree>
    <p:extLst>
      <p:ext uri="{BB962C8B-B14F-4D97-AF65-F5344CB8AC3E}">
        <p14:creationId xmlns:p14="http://schemas.microsoft.com/office/powerpoint/2010/main" val="352651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06B8C53-DA27-44D0-9212-9DDF10A6807E}" type="datetimeFigureOut">
              <a:rPr lang="pt-BR" smtClean="0"/>
              <a:t>15/04/2020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C95AD4-03BD-4889-BE9F-2DE2B5F85486}" type="slidenum">
              <a:rPr lang="pt-BR" smtClean="0"/>
              <a:t>‹nº›</a:t>
            </a:fld>
            <a:endParaRPr lang="pt-BR"/>
          </a:p>
        </p:txBody>
      </p:sp>
    </p:spTree>
    <p:extLst>
      <p:ext uri="{BB962C8B-B14F-4D97-AF65-F5344CB8AC3E}">
        <p14:creationId xmlns:p14="http://schemas.microsoft.com/office/powerpoint/2010/main" val="2594704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406B8C53-DA27-44D0-9212-9DDF10A6807E}" type="datetimeFigureOut">
              <a:rPr lang="pt-BR" smtClean="0"/>
              <a:t>15/04/2020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C95AD4-03BD-4889-BE9F-2DE2B5F85486}" type="slidenum">
              <a:rPr lang="pt-BR" smtClean="0"/>
              <a:t>‹nº›</a:t>
            </a:fld>
            <a:endParaRPr lang="pt-BR"/>
          </a:p>
        </p:txBody>
      </p:sp>
    </p:spTree>
    <p:extLst>
      <p:ext uri="{BB962C8B-B14F-4D97-AF65-F5344CB8AC3E}">
        <p14:creationId xmlns:p14="http://schemas.microsoft.com/office/powerpoint/2010/main" val="124410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406B8C53-DA27-44D0-9212-9DDF10A6807E}" type="datetimeFigureOut">
              <a:rPr lang="pt-BR" smtClean="0"/>
              <a:t>15/04/2020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C95AD4-03BD-4889-BE9F-2DE2B5F85486}" type="slidenum">
              <a:rPr lang="pt-BR" smtClean="0"/>
              <a:t>‹nº›</a:t>
            </a:fld>
            <a:endParaRPr lang="pt-BR"/>
          </a:p>
        </p:txBody>
      </p:sp>
    </p:spTree>
    <p:extLst>
      <p:ext uri="{BB962C8B-B14F-4D97-AF65-F5344CB8AC3E}">
        <p14:creationId xmlns:p14="http://schemas.microsoft.com/office/powerpoint/2010/main" val="429476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406B8C53-DA27-44D0-9212-9DDF10A6807E}" type="datetimeFigureOut">
              <a:rPr lang="pt-BR" smtClean="0"/>
              <a:t>15/04/2020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5C95AD4-03BD-4889-BE9F-2DE2B5F85486}" type="slidenum">
              <a:rPr lang="pt-BR" smtClean="0"/>
              <a:t>‹nº›</a:t>
            </a:fld>
            <a:endParaRPr lang="pt-BR"/>
          </a:p>
        </p:txBody>
      </p:sp>
    </p:spTree>
    <p:extLst>
      <p:ext uri="{BB962C8B-B14F-4D97-AF65-F5344CB8AC3E}">
        <p14:creationId xmlns:p14="http://schemas.microsoft.com/office/powerpoint/2010/main" val="280653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406B8C53-DA27-44D0-9212-9DDF10A6807E}" type="datetimeFigureOut">
              <a:rPr lang="pt-BR" smtClean="0"/>
              <a:t>15/04/2020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5C95AD4-03BD-4889-BE9F-2DE2B5F85486}" type="slidenum">
              <a:rPr lang="pt-BR" smtClean="0"/>
              <a:t>‹nº›</a:t>
            </a:fld>
            <a:endParaRPr lang="pt-BR"/>
          </a:p>
        </p:txBody>
      </p:sp>
    </p:spTree>
    <p:extLst>
      <p:ext uri="{BB962C8B-B14F-4D97-AF65-F5344CB8AC3E}">
        <p14:creationId xmlns:p14="http://schemas.microsoft.com/office/powerpoint/2010/main" val="408724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06B8C53-DA27-44D0-9212-9DDF10A6807E}" type="datetimeFigureOut">
              <a:rPr lang="pt-BR" smtClean="0"/>
              <a:t>15/04/2020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5C95AD4-03BD-4889-BE9F-2DE2B5F85486}" type="slidenum">
              <a:rPr lang="pt-BR" smtClean="0"/>
              <a:t>‹nº›</a:t>
            </a:fld>
            <a:endParaRPr lang="pt-BR"/>
          </a:p>
        </p:txBody>
      </p:sp>
    </p:spTree>
    <p:extLst>
      <p:ext uri="{BB962C8B-B14F-4D97-AF65-F5344CB8AC3E}">
        <p14:creationId xmlns:p14="http://schemas.microsoft.com/office/powerpoint/2010/main" val="332937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406B8C53-DA27-44D0-9212-9DDF10A6807E}" type="datetimeFigureOut">
              <a:rPr lang="pt-BR" smtClean="0"/>
              <a:t>15/04/2020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C95AD4-03BD-4889-BE9F-2DE2B5F85486}" type="slidenum">
              <a:rPr lang="pt-BR" smtClean="0"/>
              <a:t>‹nº›</a:t>
            </a:fld>
            <a:endParaRPr lang="pt-BR"/>
          </a:p>
        </p:txBody>
      </p:sp>
    </p:spTree>
    <p:extLst>
      <p:ext uri="{BB962C8B-B14F-4D97-AF65-F5344CB8AC3E}">
        <p14:creationId xmlns:p14="http://schemas.microsoft.com/office/powerpoint/2010/main" val="157638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406B8C53-DA27-44D0-9212-9DDF10A6807E}" type="datetimeFigureOut">
              <a:rPr lang="pt-BR" smtClean="0"/>
              <a:t>15/04/2020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C95AD4-03BD-4889-BE9F-2DE2B5F85486}" type="slidenum">
              <a:rPr lang="pt-BR" smtClean="0"/>
              <a:t>‹nº›</a:t>
            </a:fld>
            <a:endParaRPr lang="pt-BR"/>
          </a:p>
        </p:txBody>
      </p:sp>
    </p:spTree>
    <p:extLst>
      <p:ext uri="{BB962C8B-B14F-4D97-AF65-F5344CB8AC3E}">
        <p14:creationId xmlns:p14="http://schemas.microsoft.com/office/powerpoint/2010/main" val="382186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B8C53-DA27-44D0-9212-9DDF10A6807E}" type="datetimeFigureOut">
              <a:rPr lang="pt-BR" smtClean="0"/>
              <a:t>15/04/2020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95AD4-03BD-4889-BE9F-2DE2B5F85486}" type="slidenum">
              <a:rPr lang="pt-BR" smtClean="0"/>
              <a:t>‹nº›</a:t>
            </a:fld>
            <a:endParaRPr lang="pt-BR"/>
          </a:p>
        </p:txBody>
      </p:sp>
    </p:spTree>
    <p:extLst>
      <p:ext uri="{BB962C8B-B14F-4D97-AF65-F5344CB8AC3E}">
        <p14:creationId xmlns:p14="http://schemas.microsoft.com/office/powerpoint/2010/main" val="3555775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1.jpeg"/><Relationship Id="rId5" Type="http://schemas.openxmlformats.org/officeDocument/2006/relationships/diagramLayout" Target="../diagrams/layout2.xml"/><Relationship Id="rId10" Type="http://schemas.openxmlformats.org/officeDocument/2006/relationships/image" Target="../media/image10.jpeg"/><Relationship Id="rId4" Type="http://schemas.openxmlformats.org/officeDocument/2006/relationships/diagramData" Target="../diagrams/data2.xml"/><Relationship Id="rId9"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923392"/>
            <a:ext cx="9144000" cy="1939629"/>
          </a:xfrm>
        </p:spPr>
        <p:txBody>
          <a:bodyPr>
            <a:normAutofit/>
          </a:bodyPr>
          <a:lstStyle/>
          <a:p>
            <a:r>
              <a:rPr lang="pt-BR" b="1" dirty="0">
                <a:latin typeface="+mn-lt"/>
              </a:rPr>
              <a:t>Nascimento: Adaptação </a:t>
            </a:r>
            <a:r>
              <a:rPr lang="pt-BR" b="1" dirty="0" err="1">
                <a:latin typeface="+mn-lt"/>
              </a:rPr>
              <a:t>anatomo</a:t>
            </a:r>
            <a:r>
              <a:rPr lang="pt-BR" b="1" dirty="0">
                <a:latin typeface="+mn-lt"/>
              </a:rPr>
              <a:t>-fisiológica</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441" y="4481847"/>
            <a:ext cx="3387118" cy="2047741"/>
          </a:xfrm>
          <a:prstGeom prst="rect">
            <a:avLst/>
          </a:prstGeom>
        </p:spPr>
      </p:pic>
      <p:sp>
        <p:nvSpPr>
          <p:cNvPr id="6" name="CaixaDeTexto 5"/>
          <p:cNvSpPr txBox="1"/>
          <p:nvPr/>
        </p:nvSpPr>
        <p:spPr>
          <a:xfrm>
            <a:off x="3382856" y="437763"/>
            <a:ext cx="5429627" cy="1015663"/>
          </a:xfrm>
          <a:prstGeom prst="rect">
            <a:avLst/>
          </a:prstGeom>
          <a:noFill/>
        </p:spPr>
        <p:txBody>
          <a:bodyPr wrap="none" rtlCol="0">
            <a:spAutoFit/>
          </a:bodyPr>
          <a:lstStyle/>
          <a:p>
            <a:pPr algn="ctr"/>
            <a:r>
              <a:rPr lang="pt-BR" sz="2000" dirty="0"/>
              <a:t>Turma do 2º ano do Curso de Medicina – FOB/USP</a:t>
            </a:r>
          </a:p>
          <a:p>
            <a:pPr algn="ctr"/>
            <a:endParaRPr lang="pt-BR" sz="2000" dirty="0"/>
          </a:p>
          <a:p>
            <a:pPr algn="ctr"/>
            <a:r>
              <a:rPr lang="pt-BR" sz="2000" dirty="0"/>
              <a:t>Bauru, 16 de abril de 2020</a:t>
            </a:r>
          </a:p>
        </p:txBody>
      </p:sp>
    </p:spTree>
    <p:extLst>
      <p:ext uri="{BB962C8B-B14F-4D97-AF65-F5344CB8AC3E}">
        <p14:creationId xmlns:p14="http://schemas.microsoft.com/office/powerpoint/2010/main" val="1379632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normAutofit/>
          </a:bodyPr>
          <a:lstStyle/>
          <a:p>
            <a:r>
              <a:rPr lang="pt-BR" b="1" dirty="0">
                <a:solidFill>
                  <a:schemeClr val="accent3">
                    <a:lumMod val="50000"/>
                  </a:schemeClr>
                </a:solidFill>
                <a:latin typeface="+mn-lt"/>
              </a:rPr>
              <a:t>Desenvolvimento pulmonar: Sacular</a:t>
            </a:r>
          </a:p>
        </p:txBody>
      </p:sp>
      <p:sp>
        <p:nvSpPr>
          <p:cNvPr id="3" name="Espaço Reservado para Conteúdo 2"/>
          <p:cNvSpPr>
            <a:spLocks noGrp="1"/>
          </p:cNvSpPr>
          <p:nvPr>
            <p:ph idx="1"/>
          </p:nvPr>
        </p:nvSpPr>
        <p:spPr>
          <a:xfrm>
            <a:off x="1025202" y="2619288"/>
            <a:ext cx="6117464" cy="2993553"/>
          </a:xfrm>
        </p:spPr>
        <p:txBody>
          <a:bodyPr>
            <a:normAutofit/>
          </a:bodyPr>
          <a:lstStyle/>
          <a:p>
            <a:r>
              <a:rPr lang="pt-BR" dirty="0"/>
              <a:t>24 a 38 semanas de gestação</a:t>
            </a:r>
          </a:p>
          <a:p>
            <a:r>
              <a:rPr lang="pt-BR" dirty="0"/>
              <a:t>Espaços aéreos periféricos</a:t>
            </a:r>
          </a:p>
          <a:p>
            <a:r>
              <a:rPr lang="pt-BR" dirty="0"/>
              <a:t>Alvéolos primitivos</a:t>
            </a:r>
          </a:p>
          <a:p>
            <a:r>
              <a:rPr lang="pt-BR" dirty="0"/>
              <a:t>Redução da quantidade de tecido intersticial</a:t>
            </a:r>
          </a:p>
          <a:p>
            <a:r>
              <a:rPr lang="pt-BR" dirty="0"/>
              <a:t>Mielina </a:t>
            </a:r>
            <a:r>
              <a:rPr lang="pt-BR" dirty="0" err="1"/>
              <a:t>intertubular</a:t>
            </a:r>
            <a:endParaRPr lang="pt-BR" dirty="0"/>
          </a:p>
          <a:p>
            <a:endParaRPr lang="pt-BR" dirty="0"/>
          </a:p>
          <a:p>
            <a:endParaRPr lang="pt-BR" dirty="0"/>
          </a:p>
        </p:txBody>
      </p:sp>
      <p:sp>
        <p:nvSpPr>
          <p:cNvPr id="7" name="CaixaDeTexto 6"/>
          <p:cNvSpPr txBox="1"/>
          <p:nvPr/>
        </p:nvSpPr>
        <p:spPr>
          <a:xfrm>
            <a:off x="7989192" y="5970942"/>
            <a:ext cx="1856598" cy="200055"/>
          </a:xfrm>
          <a:prstGeom prst="rect">
            <a:avLst/>
          </a:prstGeom>
          <a:noFill/>
        </p:spPr>
        <p:txBody>
          <a:bodyPr wrap="none" rtlCol="0">
            <a:spAutoFit/>
          </a:bodyPr>
          <a:lstStyle/>
          <a:p>
            <a:pPr algn="ctr"/>
            <a:r>
              <a:rPr lang="pt-BR" sz="700" i="1" dirty="0"/>
              <a:t>http://www.dacelulaaosistema.uff.br/?p=712</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15362" name="Picture 2" descr="Fig 7"/>
          <p:cNvPicPr>
            <a:picLocks noChangeAspect="1" noChangeArrowheads="1"/>
          </p:cNvPicPr>
          <p:nvPr/>
        </p:nvPicPr>
        <p:blipFill rotWithShape="1">
          <a:blip r:embed="rId4">
            <a:extLst>
              <a:ext uri="{28A0092B-C50C-407E-A947-70E740481C1C}">
                <a14:useLocalDpi xmlns:a14="http://schemas.microsoft.com/office/drawing/2010/main" val="0"/>
              </a:ext>
            </a:extLst>
          </a:blip>
          <a:srcRect r="42878" b="25021"/>
          <a:stretch/>
        </p:blipFill>
        <p:spPr bwMode="auto">
          <a:xfrm>
            <a:off x="6481183" y="2178268"/>
            <a:ext cx="4872617" cy="387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828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normAutofit/>
          </a:bodyPr>
          <a:lstStyle/>
          <a:p>
            <a:r>
              <a:rPr lang="pt-BR" b="1" dirty="0">
                <a:solidFill>
                  <a:schemeClr val="accent3">
                    <a:lumMod val="50000"/>
                  </a:schemeClr>
                </a:solidFill>
                <a:latin typeface="+mn-lt"/>
              </a:rPr>
              <a:t>Desenvolvimento pulmonar: Alveolar</a:t>
            </a:r>
          </a:p>
        </p:txBody>
      </p:sp>
      <p:sp>
        <p:nvSpPr>
          <p:cNvPr id="3" name="Espaço Reservado para Conteúdo 2"/>
          <p:cNvSpPr>
            <a:spLocks noGrp="1"/>
          </p:cNvSpPr>
          <p:nvPr>
            <p:ph idx="1"/>
          </p:nvPr>
        </p:nvSpPr>
        <p:spPr>
          <a:xfrm>
            <a:off x="1098769" y="2895513"/>
            <a:ext cx="6117464" cy="2441103"/>
          </a:xfrm>
        </p:spPr>
        <p:txBody>
          <a:bodyPr>
            <a:normAutofit/>
          </a:bodyPr>
          <a:lstStyle/>
          <a:p>
            <a:r>
              <a:rPr lang="pt-BR" dirty="0"/>
              <a:t>36 semanas de gestação até 8 anos de idade</a:t>
            </a:r>
          </a:p>
          <a:p>
            <a:r>
              <a:rPr lang="pt-BR" dirty="0"/>
              <a:t>Septos finos e remodelagem</a:t>
            </a:r>
          </a:p>
          <a:p>
            <a:r>
              <a:rPr lang="pt-BR" dirty="0"/>
              <a:t>O número de alvéolos aumenta 6x entre o nascimento e a idade adulta</a:t>
            </a:r>
          </a:p>
          <a:p>
            <a:endParaRPr lang="pt-BR" dirty="0"/>
          </a:p>
          <a:p>
            <a:endParaRPr lang="pt-BR" dirty="0"/>
          </a:p>
        </p:txBody>
      </p:sp>
      <p:sp>
        <p:nvSpPr>
          <p:cNvPr id="7" name="CaixaDeTexto 6"/>
          <p:cNvSpPr txBox="1"/>
          <p:nvPr/>
        </p:nvSpPr>
        <p:spPr>
          <a:xfrm>
            <a:off x="8732399" y="5927464"/>
            <a:ext cx="1856598" cy="200055"/>
          </a:xfrm>
          <a:prstGeom prst="rect">
            <a:avLst/>
          </a:prstGeom>
          <a:noFill/>
        </p:spPr>
        <p:txBody>
          <a:bodyPr wrap="none" rtlCol="0">
            <a:spAutoFit/>
          </a:bodyPr>
          <a:lstStyle/>
          <a:p>
            <a:pPr algn="ctr"/>
            <a:r>
              <a:rPr lang="pt-BR" sz="700" i="1" dirty="0"/>
              <a:t>http://www.dacelulaaosistema.uff.br/?p=712</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14338" name="Picture 2" descr="Fig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3931" b="25196"/>
          <a:stretch/>
        </p:blipFill>
        <p:spPr bwMode="auto">
          <a:xfrm>
            <a:off x="7216233" y="2304667"/>
            <a:ext cx="4481232" cy="362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69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Desenvolvimento pulmonar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graphicFrame>
        <p:nvGraphicFramePr>
          <p:cNvPr id="4" name="Diagrama 3"/>
          <p:cNvGraphicFramePr/>
          <p:nvPr>
            <p:extLst>
              <p:ext uri="{D42A27DB-BD31-4B8C-83A1-F6EECF244321}">
                <p14:modId xmlns:p14="http://schemas.microsoft.com/office/powerpoint/2010/main" val="2409022816"/>
              </p:ext>
            </p:extLst>
          </p:nvPr>
        </p:nvGraphicFramePr>
        <p:xfrm>
          <a:off x="293526" y="1179985"/>
          <a:ext cx="11791950" cy="198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Fig 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8402" t="1525" r="1215" b="19418"/>
          <a:stretch/>
        </p:blipFill>
        <p:spPr bwMode="auto">
          <a:xfrm>
            <a:off x="2526390" y="3393388"/>
            <a:ext cx="2142866" cy="25419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dacelulaaosistema.uff.br/wp-content/uploads/2015/09/Fig-6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7851" t="1697" r="-402" b="20148"/>
          <a:stretch/>
        </p:blipFill>
        <p:spPr bwMode="auto">
          <a:xfrm>
            <a:off x="5047534" y="3393388"/>
            <a:ext cx="2283934" cy="25419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ig 7"/>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0440" t="583" r="-2074" b="19525"/>
          <a:stretch/>
        </p:blipFill>
        <p:spPr bwMode="auto">
          <a:xfrm>
            <a:off x="7458161" y="3393388"/>
            <a:ext cx="2186160" cy="25419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ig 8"/>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9637" t="1173" r="1269" b="21288"/>
          <a:stretch/>
        </p:blipFill>
        <p:spPr bwMode="auto">
          <a:xfrm>
            <a:off x="9771014" y="3393388"/>
            <a:ext cx="2115023" cy="2541942"/>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10029439" y="5970942"/>
            <a:ext cx="1856598" cy="200055"/>
          </a:xfrm>
          <a:prstGeom prst="rect">
            <a:avLst/>
          </a:prstGeom>
          <a:noFill/>
        </p:spPr>
        <p:txBody>
          <a:bodyPr wrap="none" rtlCol="0">
            <a:spAutoFit/>
          </a:bodyPr>
          <a:lstStyle/>
          <a:p>
            <a:pPr algn="ctr"/>
            <a:r>
              <a:rPr lang="pt-BR" sz="700" i="1" dirty="0"/>
              <a:t>http://www.dacelulaaosistema.uff.br/?p=712</a:t>
            </a:r>
          </a:p>
        </p:txBody>
      </p:sp>
    </p:spTree>
    <p:extLst>
      <p:ext uri="{BB962C8B-B14F-4D97-AF65-F5344CB8AC3E}">
        <p14:creationId xmlns:p14="http://schemas.microsoft.com/office/powerpoint/2010/main" val="503847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Surfactante</a:t>
            </a:r>
          </a:p>
        </p:txBody>
      </p:sp>
      <p:sp>
        <p:nvSpPr>
          <p:cNvPr id="3" name="Espaço Reservado para Conteúdo 2"/>
          <p:cNvSpPr>
            <a:spLocks noGrp="1"/>
          </p:cNvSpPr>
          <p:nvPr>
            <p:ph idx="1"/>
          </p:nvPr>
        </p:nvSpPr>
        <p:spPr>
          <a:xfrm>
            <a:off x="1025202" y="1619604"/>
            <a:ext cx="10328599" cy="4351338"/>
          </a:xfrm>
        </p:spPr>
        <p:txBody>
          <a:bodyPr>
            <a:normAutofit/>
          </a:bodyPr>
          <a:lstStyle/>
          <a:p>
            <a:r>
              <a:rPr lang="pt-BR" dirty="0"/>
              <a:t>Exerce atividade redutora da tensão superficial</a:t>
            </a:r>
          </a:p>
          <a:p>
            <a:r>
              <a:rPr lang="pt-BR" dirty="0"/>
              <a:t>Deficiência ou disfunção: problemas respiratórios neonatais</a:t>
            </a:r>
          </a:p>
          <a:p>
            <a:r>
              <a:rPr lang="pt-BR" dirty="0"/>
              <a:t>Composição: fosfolipídios</a:t>
            </a:r>
          </a:p>
          <a:p>
            <a:r>
              <a:rPr lang="pt-BR" dirty="0"/>
              <a:t>Sintetizado e excretado pelas células epiteliais tipo II no alvéolo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11" name="Picture 2" descr="Resultado de imagem para bolhas"/>
          <p:cNvPicPr>
            <a:picLocks noChangeAspect="1" noChangeArrowheads="1"/>
          </p:cNvPicPr>
          <p:nvPr/>
        </p:nvPicPr>
        <p:blipFill rotWithShape="1">
          <a:blip r:embed="rId4">
            <a:extLst>
              <a:ext uri="{28A0092B-C50C-407E-A947-70E740481C1C}">
                <a14:useLocalDpi xmlns:a14="http://schemas.microsoft.com/office/drawing/2010/main" val="0"/>
              </a:ext>
            </a:extLst>
          </a:blip>
          <a:srcRect t="16554" b="63152"/>
          <a:stretch/>
        </p:blipFill>
        <p:spPr bwMode="auto">
          <a:xfrm>
            <a:off x="1025201" y="4202909"/>
            <a:ext cx="10328599" cy="139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94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Surfactante</a:t>
            </a:r>
          </a:p>
        </p:txBody>
      </p:sp>
      <p:sp>
        <p:nvSpPr>
          <p:cNvPr id="3" name="Espaço Reservado para Conteúdo 2"/>
          <p:cNvSpPr>
            <a:spLocks noGrp="1"/>
          </p:cNvSpPr>
          <p:nvPr>
            <p:ph idx="1"/>
          </p:nvPr>
        </p:nvSpPr>
        <p:spPr>
          <a:xfrm>
            <a:off x="1025202" y="1619604"/>
            <a:ext cx="10328599" cy="4351338"/>
          </a:xfrm>
        </p:spPr>
        <p:txBody>
          <a:bodyPr>
            <a:normAutofit/>
          </a:bodyPr>
          <a:lstStyle/>
          <a:p>
            <a:r>
              <a:rPr lang="pt-BR" dirty="0"/>
              <a:t>Controle da síntese e secreção</a:t>
            </a:r>
          </a:p>
          <a:p>
            <a:r>
              <a:rPr lang="pt-BR" dirty="0" err="1"/>
              <a:t>Glicocorticosteróides</a:t>
            </a:r>
            <a:endParaRPr lang="pt-BR" dirty="0"/>
          </a:p>
          <a:p>
            <a:r>
              <a:rPr lang="pt-BR" dirty="0"/>
              <a:t>Armazenado nos corpúsculos lamelares das células tipo II</a:t>
            </a:r>
          </a:p>
          <a:p>
            <a:r>
              <a:rPr lang="pt-BR" dirty="0"/>
              <a:t>Secreção por </a:t>
            </a:r>
            <a:r>
              <a:rPr lang="pt-BR" dirty="0" err="1"/>
              <a:t>exocitose</a:t>
            </a:r>
            <a:endParaRPr lang="pt-BR" dirty="0"/>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7" name="Picture 2" descr="Resultado de imagem para bolhas"/>
          <p:cNvPicPr>
            <a:picLocks noChangeAspect="1" noChangeArrowheads="1"/>
          </p:cNvPicPr>
          <p:nvPr/>
        </p:nvPicPr>
        <p:blipFill rotWithShape="1">
          <a:blip r:embed="rId4">
            <a:extLst>
              <a:ext uri="{28A0092B-C50C-407E-A947-70E740481C1C}">
                <a14:useLocalDpi xmlns:a14="http://schemas.microsoft.com/office/drawing/2010/main" val="0"/>
              </a:ext>
            </a:extLst>
          </a:blip>
          <a:srcRect t="16554" b="63152"/>
          <a:stretch/>
        </p:blipFill>
        <p:spPr bwMode="auto">
          <a:xfrm>
            <a:off x="1025201" y="4202909"/>
            <a:ext cx="10328599" cy="139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73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Surfactante</a:t>
            </a:r>
          </a:p>
        </p:txBody>
      </p:sp>
      <p:sp>
        <p:nvSpPr>
          <p:cNvPr id="3" name="Espaço Reservado para Conteúdo 2"/>
          <p:cNvSpPr>
            <a:spLocks noGrp="1"/>
          </p:cNvSpPr>
          <p:nvPr>
            <p:ph idx="1"/>
          </p:nvPr>
        </p:nvSpPr>
        <p:spPr>
          <a:xfrm>
            <a:off x="1025202" y="1619604"/>
            <a:ext cx="10328599" cy="4351338"/>
          </a:xfrm>
        </p:spPr>
        <p:txBody>
          <a:bodyPr>
            <a:normAutofit/>
          </a:bodyPr>
          <a:lstStyle/>
          <a:p>
            <a:r>
              <a:rPr lang="pt-BR" dirty="0"/>
              <a:t>Estimulam a secreção: estiramento, modo de ventilação, trabalho de parto</a:t>
            </a:r>
          </a:p>
          <a:p>
            <a:r>
              <a:rPr lang="pt-BR" dirty="0"/>
              <a:t>Inibem a secreção de fosfolipídios do surfactante: hiperglicemia e </a:t>
            </a:r>
            <a:r>
              <a:rPr lang="pt-BR" dirty="0" err="1"/>
              <a:t>hiperinsulinemia</a:t>
            </a:r>
            <a:endParaRPr lang="pt-BR" dirty="0"/>
          </a:p>
          <a:p>
            <a:r>
              <a:rPr lang="pt-BR" dirty="0"/>
              <a:t>1ª reposição bem-sucedida em humanos: </a:t>
            </a:r>
            <a:r>
              <a:rPr lang="pt-BR" dirty="0" err="1"/>
              <a:t>Fujiwara</a:t>
            </a:r>
            <a:r>
              <a:rPr lang="pt-BR" dirty="0"/>
              <a:t>, 1980</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7" name="Picture 2" descr="Resultado de imagem para bolhas"/>
          <p:cNvPicPr>
            <a:picLocks noChangeAspect="1" noChangeArrowheads="1"/>
          </p:cNvPicPr>
          <p:nvPr/>
        </p:nvPicPr>
        <p:blipFill rotWithShape="1">
          <a:blip r:embed="rId4">
            <a:extLst>
              <a:ext uri="{28A0092B-C50C-407E-A947-70E740481C1C}">
                <a14:useLocalDpi xmlns:a14="http://schemas.microsoft.com/office/drawing/2010/main" val="0"/>
              </a:ext>
            </a:extLst>
          </a:blip>
          <a:srcRect t="16554" b="63152"/>
          <a:stretch/>
        </p:blipFill>
        <p:spPr bwMode="auto">
          <a:xfrm>
            <a:off x="1025201" y="4202909"/>
            <a:ext cx="10328599" cy="139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919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sp>
        <p:nvSpPr>
          <p:cNvPr id="10" name="CaixaDeTexto 9"/>
          <p:cNvSpPr txBox="1"/>
          <p:nvPr/>
        </p:nvSpPr>
        <p:spPr>
          <a:xfrm>
            <a:off x="4444731" y="5841851"/>
            <a:ext cx="3385863" cy="200055"/>
          </a:xfrm>
          <a:prstGeom prst="rect">
            <a:avLst/>
          </a:prstGeom>
          <a:noFill/>
        </p:spPr>
        <p:txBody>
          <a:bodyPr wrap="none" rtlCol="0">
            <a:spAutoFit/>
          </a:bodyPr>
          <a:lstStyle/>
          <a:p>
            <a:pPr algn="ctr"/>
            <a:r>
              <a:rPr lang="pt-BR" sz="700" i="1" dirty="0"/>
              <a:t>http://www.widoctor.com.br/2015/02/25/neonatologia-doenca-da-membrana-hialina/</a:t>
            </a:r>
          </a:p>
        </p:txBody>
      </p:sp>
      <p:pic>
        <p:nvPicPr>
          <p:cNvPr id="2052" name="Picture 4" descr="http://www.pedipedia.org/sites/default/files/thumbnails/image/taquipneia-transitoria-do-r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0947" y="576061"/>
            <a:ext cx="6313433" cy="526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87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sp>
        <p:nvSpPr>
          <p:cNvPr id="10" name="CaixaDeTexto 9"/>
          <p:cNvSpPr txBox="1"/>
          <p:nvPr/>
        </p:nvSpPr>
        <p:spPr>
          <a:xfrm>
            <a:off x="4444733" y="6198650"/>
            <a:ext cx="3385863" cy="200055"/>
          </a:xfrm>
          <a:prstGeom prst="rect">
            <a:avLst/>
          </a:prstGeom>
          <a:noFill/>
        </p:spPr>
        <p:txBody>
          <a:bodyPr wrap="none" rtlCol="0">
            <a:spAutoFit/>
          </a:bodyPr>
          <a:lstStyle/>
          <a:p>
            <a:pPr algn="ctr"/>
            <a:r>
              <a:rPr lang="pt-BR" sz="700" i="1" dirty="0"/>
              <a:t>http://www.widoctor.com.br/2015/02/25/neonatologia-doenca-da-membrana-hialina/</a:t>
            </a:r>
          </a:p>
        </p:txBody>
      </p:sp>
      <p:pic>
        <p:nvPicPr>
          <p:cNvPr id="1026" name="Picture 2" descr="Neonatologia: DoenÃ§a da Membrana Hial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5704" y="719358"/>
            <a:ext cx="6403923" cy="547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51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História</a:t>
            </a:r>
          </a:p>
        </p:txBody>
      </p:sp>
      <p:sp>
        <p:nvSpPr>
          <p:cNvPr id="3" name="Espaço Reservado para Conteúdo 2"/>
          <p:cNvSpPr>
            <a:spLocks noGrp="1"/>
          </p:cNvSpPr>
          <p:nvPr>
            <p:ph idx="1"/>
          </p:nvPr>
        </p:nvSpPr>
        <p:spPr>
          <a:xfrm>
            <a:off x="1442435" y="2726718"/>
            <a:ext cx="6117464" cy="2549151"/>
          </a:xfrm>
        </p:spPr>
        <p:txBody>
          <a:bodyPr>
            <a:normAutofit/>
          </a:bodyPr>
          <a:lstStyle/>
          <a:p>
            <a:r>
              <a:rPr lang="pt-BR" dirty="0"/>
              <a:t>Harvey, 1628</a:t>
            </a:r>
          </a:p>
          <a:p>
            <a:r>
              <a:rPr lang="pt-BR" dirty="0" err="1"/>
              <a:t>Scheel</a:t>
            </a:r>
            <a:r>
              <a:rPr lang="pt-BR" dirty="0"/>
              <a:t>, 1799</a:t>
            </a:r>
          </a:p>
          <a:p>
            <a:r>
              <a:rPr lang="pt-BR" dirty="0" err="1"/>
              <a:t>Zweifel</a:t>
            </a:r>
            <a:r>
              <a:rPr lang="pt-BR" dirty="0"/>
              <a:t>, 1876</a:t>
            </a:r>
          </a:p>
          <a:p>
            <a:r>
              <a:rPr lang="pt-BR" dirty="0"/>
              <a:t>Meados do século 20</a:t>
            </a:r>
          </a:p>
          <a:p>
            <a:r>
              <a:rPr lang="pt-BR" dirty="0" err="1"/>
              <a:t>Dawes</a:t>
            </a:r>
            <a:r>
              <a:rPr lang="pt-BR" dirty="0"/>
              <a:t>, há 60 anos</a:t>
            </a:r>
          </a:p>
        </p:txBody>
      </p:sp>
      <p:sp>
        <p:nvSpPr>
          <p:cNvPr id="5" name="CaixaDeTexto 4"/>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sp>
        <p:nvSpPr>
          <p:cNvPr id="7" name="CaixaDeTexto 6"/>
          <p:cNvSpPr txBox="1"/>
          <p:nvPr/>
        </p:nvSpPr>
        <p:spPr>
          <a:xfrm>
            <a:off x="5786719" y="4295541"/>
            <a:ext cx="2685351" cy="169277"/>
          </a:xfrm>
          <a:prstGeom prst="rect">
            <a:avLst/>
          </a:prstGeom>
          <a:noFill/>
        </p:spPr>
        <p:txBody>
          <a:bodyPr wrap="none" rtlCol="0">
            <a:spAutoFit/>
          </a:bodyPr>
          <a:lstStyle/>
          <a:p>
            <a:pPr algn="ctr"/>
            <a:r>
              <a:rPr lang="pt-BR" sz="500" i="1" dirty="0"/>
              <a:t>https://www.infoescola.com/embriologia/feto/https://www.infoescola.com/embriologia/feto/</a:t>
            </a:r>
          </a:p>
        </p:txBody>
      </p:sp>
      <p:pic>
        <p:nvPicPr>
          <p:cNvPr id="1026" name="Picture 2" descr="Resultado de imagem para feto"/>
          <p:cNvPicPr>
            <a:picLocks noChangeAspect="1" noChangeArrowheads="1"/>
          </p:cNvPicPr>
          <p:nvPr/>
        </p:nvPicPr>
        <p:blipFill rotWithShape="1">
          <a:blip r:embed="rId3">
            <a:extLst>
              <a:ext uri="{28A0092B-C50C-407E-A947-70E740481C1C}">
                <a14:useLocalDpi xmlns:a14="http://schemas.microsoft.com/office/drawing/2010/main" val="0"/>
              </a:ext>
            </a:extLst>
          </a:blip>
          <a:srcRect l="22333" t="7096" r="18938" b="5060"/>
          <a:stretch/>
        </p:blipFill>
        <p:spPr bwMode="auto">
          <a:xfrm>
            <a:off x="5730901" y="1157894"/>
            <a:ext cx="2796988" cy="31376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mamaeatrapalhada.com.br/wp-content/uploads/2018/01/IMG_1114.jpg"/>
          <p:cNvPicPr>
            <a:picLocks noChangeAspect="1" noChangeArrowheads="1"/>
          </p:cNvPicPr>
          <p:nvPr/>
        </p:nvPicPr>
        <p:blipFill rotWithShape="1">
          <a:blip r:embed="rId4">
            <a:extLst>
              <a:ext uri="{28A0092B-C50C-407E-A947-70E740481C1C}">
                <a14:useLocalDpi xmlns:a14="http://schemas.microsoft.com/office/drawing/2010/main" val="0"/>
              </a:ext>
            </a:extLst>
          </a:blip>
          <a:srcRect r="30875"/>
          <a:stretch/>
        </p:blipFill>
        <p:spPr bwMode="auto">
          <a:xfrm>
            <a:off x="8527888" y="3641973"/>
            <a:ext cx="3390843" cy="2724151"/>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8527887" y="6366124"/>
            <a:ext cx="3390844" cy="246221"/>
          </a:xfrm>
          <a:prstGeom prst="rect">
            <a:avLst/>
          </a:prstGeom>
          <a:noFill/>
        </p:spPr>
        <p:txBody>
          <a:bodyPr wrap="square" rtlCol="0">
            <a:spAutoFit/>
          </a:bodyPr>
          <a:lstStyle/>
          <a:p>
            <a:pPr algn="r"/>
            <a:r>
              <a:rPr lang="pt-BR" sz="500" i="1" dirty="0"/>
              <a:t>http://mamaeatrapalhada.com.br/manual-para-visitar-um-recem-nascido/http://mamaeatrapalhada.com.br/manual-para-visitar-um-recem-nascido/</a:t>
            </a:r>
          </a:p>
        </p:txBody>
      </p:sp>
      <p:sp>
        <p:nvSpPr>
          <p:cNvPr id="6" name="Seta dobrada 5"/>
          <p:cNvSpPr/>
          <p:nvPr/>
        </p:nvSpPr>
        <p:spPr>
          <a:xfrm rot="5400000">
            <a:off x="8409646" y="1697788"/>
            <a:ext cx="2066541" cy="1560786"/>
          </a:xfrm>
          <a:prstGeom prst="ben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solidFill>
                <a:schemeClr val="tx1"/>
              </a:solidFill>
            </a:endParaRPr>
          </a:p>
        </p:txBody>
      </p:sp>
      <p:pic>
        <p:nvPicPr>
          <p:cNvPr id="11" name="Image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Tree>
    <p:extLst>
      <p:ext uri="{BB962C8B-B14F-4D97-AF65-F5344CB8AC3E}">
        <p14:creationId xmlns:p14="http://schemas.microsoft.com/office/powerpoint/2010/main" val="73195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Transição da placenta para os pulmões</a:t>
            </a:r>
          </a:p>
        </p:txBody>
      </p:sp>
      <p:sp>
        <p:nvSpPr>
          <p:cNvPr id="3" name="Espaço Reservado para Conteúdo 2"/>
          <p:cNvSpPr>
            <a:spLocks noGrp="1"/>
          </p:cNvSpPr>
          <p:nvPr>
            <p:ph idx="1"/>
          </p:nvPr>
        </p:nvSpPr>
        <p:spPr>
          <a:xfrm>
            <a:off x="1025202" y="1664648"/>
            <a:ext cx="6117464" cy="4351338"/>
          </a:xfrm>
        </p:spPr>
        <p:txBody>
          <a:bodyPr>
            <a:normAutofit/>
          </a:bodyPr>
          <a:lstStyle/>
          <a:p>
            <a:r>
              <a:rPr lang="pt-BR" dirty="0"/>
              <a:t>Três processos principais</a:t>
            </a:r>
          </a:p>
          <a:p>
            <a:pPr lvl="1"/>
            <a:r>
              <a:rPr lang="pt-BR" dirty="0"/>
              <a:t>Início da respiração</a:t>
            </a:r>
          </a:p>
          <a:p>
            <a:pPr lvl="1"/>
            <a:r>
              <a:rPr lang="pt-BR" dirty="0"/>
              <a:t>Aumento do conteúdo sanguíneo de oxigênio</a:t>
            </a:r>
          </a:p>
          <a:p>
            <a:pPr lvl="1"/>
            <a:r>
              <a:rPr lang="pt-BR" dirty="0"/>
              <a:t>Perda da circulação placentária</a:t>
            </a:r>
          </a:p>
        </p:txBody>
      </p:sp>
      <p:sp>
        <p:nvSpPr>
          <p:cNvPr id="7" name="CaixaDeTexto 6"/>
          <p:cNvSpPr txBox="1"/>
          <p:nvPr/>
        </p:nvSpPr>
        <p:spPr>
          <a:xfrm>
            <a:off x="5692002" y="6273248"/>
            <a:ext cx="4355681" cy="200055"/>
          </a:xfrm>
          <a:prstGeom prst="rect">
            <a:avLst/>
          </a:prstGeom>
          <a:noFill/>
        </p:spPr>
        <p:txBody>
          <a:bodyPr wrap="none" rtlCol="0">
            <a:spAutoFit/>
          </a:bodyPr>
          <a:lstStyle/>
          <a:p>
            <a:pPr algn="ctr"/>
            <a:r>
              <a:rPr lang="pt-BR" sz="700" i="1" dirty="0"/>
              <a:t>https://areademulher.r7.com/maternidade/por-que-nao-se-deve-cortar-o-cordao-umbilical-logo-depois-do-parto/</a:t>
            </a:r>
          </a:p>
        </p:txBody>
      </p:sp>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3078" name="Picture 6" descr="https://areademulher.r7.com/wp-content/uploads/2018/05/3-3.jpg"/>
          <p:cNvPicPr>
            <a:picLocks noChangeAspect="1" noChangeArrowheads="1"/>
          </p:cNvPicPr>
          <p:nvPr/>
        </p:nvPicPr>
        <p:blipFill rotWithShape="1">
          <a:blip r:embed="rId3">
            <a:extLst>
              <a:ext uri="{28A0092B-C50C-407E-A947-70E740481C1C}">
                <a14:useLocalDpi xmlns:a14="http://schemas.microsoft.com/office/drawing/2010/main" val="0"/>
              </a:ext>
            </a:extLst>
          </a:blip>
          <a:srcRect t="17839" b="15652"/>
          <a:stretch/>
        </p:blipFill>
        <p:spPr bwMode="auto">
          <a:xfrm>
            <a:off x="4385885" y="3876889"/>
            <a:ext cx="6967915" cy="239635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Tree>
    <p:extLst>
      <p:ext uri="{BB962C8B-B14F-4D97-AF65-F5344CB8AC3E}">
        <p14:creationId xmlns:p14="http://schemas.microsoft.com/office/powerpoint/2010/main" val="408451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727670"/>
            <a:ext cx="9144000" cy="2387600"/>
          </a:xfrm>
        </p:spPr>
        <p:txBody>
          <a:bodyPr>
            <a:normAutofit fontScale="90000"/>
          </a:bodyPr>
          <a:lstStyle/>
          <a:p>
            <a:r>
              <a:rPr lang="pt-BR" b="1" dirty="0">
                <a:latin typeface="+mn-lt"/>
              </a:rPr>
              <a:t>Nascimento: Adaptação </a:t>
            </a:r>
            <a:r>
              <a:rPr lang="pt-BR" b="1" dirty="0" err="1">
                <a:latin typeface="+mn-lt"/>
              </a:rPr>
              <a:t>anatomo</a:t>
            </a:r>
            <a:r>
              <a:rPr lang="pt-BR" b="1" dirty="0">
                <a:latin typeface="+mn-lt"/>
              </a:rPr>
              <a:t>-fisiológica da transição da vida uterina para o ambiente externo</a:t>
            </a:r>
          </a:p>
        </p:txBody>
      </p:sp>
      <p:sp>
        <p:nvSpPr>
          <p:cNvPr id="5" name="Retângulo 4"/>
          <p:cNvSpPr/>
          <p:nvPr/>
        </p:nvSpPr>
        <p:spPr>
          <a:xfrm>
            <a:off x="3048000" y="4624932"/>
            <a:ext cx="6096000" cy="1346010"/>
          </a:xfrm>
          <a:prstGeom prst="rect">
            <a:avLst/>
          </a:prstGeom>
        </p:spPr>
        <p:txBody>
          <a:bodyPr>
            <a:spAutoFit/>
          </a:bodyPr>
          <a:lstStyle/>
          <a:p>
            <a:pPr lvl="0" algn="ctr">
              <a:lnSpc>
                <a:spcPct val="90000"/>
              </a:lnSpc>
              <a:spcBef>
                <a:spcPts val="1000"/>
              </a:spcBef>
            </a:pPr>
            <a:r>
              <a:rPr lang="pt-BR" sz="2400" dirty="0">
                <a:solidFill>
                  <a:srgbClr val="A5A5A5">
                    <a:lumMod val="50000"/>
                  </a:srgbClr>
                </a:solidFill>
              </a:rPr>
              <a:t>Maturação pulmonar</a:t>
            </a:r>
          </a:p>
          <a:p>
            <a:pPr lvl="0" algn="ctr">
              <a:lnSpc>
                <a:spcPct val="90000"/>
              </a:lnSpc>
              <a:spcBef>
                <a:spcPts val="1000"/>
              </a:spcBef>
            </a:pPr>
            <a:r>
              <a:rPr lang="pt-BR" sz="2400" dirty="0">
                <a:solidFill>
                  <a:srgbClr val="A5A5A5">
                    <a:lumMod val="50000"/>
                  </a:srgbClr>
                </a:solidFill>
              </a:rPr>
              <a:t>Fechamento do canal arterial</a:t>
            </a:r>
          </a:p>
          <a:p>
            <a:pPr algn="ctr">
              <a:lnSpc>
                <a:spcPct val="90000"/>
              </a:lnSpc>
              <a:spcBef>
                <a:spcPts val="1000"/>
              </a:spcBef>
            </a:pPr>
            <a:r>
              <a:rPr lang="pt-BR" sz="2400" dirty="0">
                <a:solidFill>
                  <a:srgbClr val="A5A5A5">
                    <a:lumMod val="50000"/>
                  </a:srgbClr>
                </a:solidFill>
              </a:rPr>
              <a:t>Hemoglobina fetal</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Tree>
    <p:extLst>
      <p:ext uri="{BB962C8B-B14F-4D97-AF65-F5344CB8AC3E}">
        <p14:creationId xmlns:p14="http://schemas.microsoft.com/office/powerpoint/2010/main" val="3310390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Estabelecimento da ventilação pulmonar</a:t>
            </a:r>
          </a:p>
        </p:txBody>
      </p:sp>
      <p:sp>
        <p:nvSpPr>
          <p:cNvPr id="3" name="Espaço Reservado para Conteúdo 2"/>
          <p:cNvSpPr>
            <a:spLocks noGrp="1"/>
          </p:cNvSpPr>
          <p:nvPr>
            <p:ph idx="1"/>
          </p:nvPr>
        </p:nvSpPr>
        <p:spPr>
          <a:xfrm>
            <a:off x="5236336" y="2252733"/>
            <a:ext cx="6117464" cy="3206281"/>
          </a:xfrm>
        </p:spPr>
        <p:txBody>
          <a:bodyPr>
            <a:normAutofit/>
          </a:bodyPr>
          <a:lstStyle/>
          <a:p>
            <a:r>
              <a:rPr lang="pt-BR" dirty="0"/>
              <a:t>Maturação alveolar</a:t>
            </a:r>
          </a:p>
          <a:p>
            <a:r>
              <a:rPr lang="pt-BR" dirty="0"/>
              <a:t>Diminuição da resistência vascular pulmonar</a:t>
            </a:r>
          </a:p>
          <a:p>
            <a:r>
              <a:rPr lang="pt-BR" dirty="0"/>
              <a:t>Redução do volume de líquido pulmonar e secreção do material </a:t>
            </a:r>
            <a:r>
              <a:rPr lang="pt-BR" dirty="0" err="1"/>
              <a:t>tensoativo</a:t>
            </a:r>
            <a:r>
              <a:rPr lang="pt-BR" dirty="0"/>
              <a:t> nos </a:t>
            </a:r>
            <a:r>
              <a:rPr lang="pt-BR" dirty="0" err="1"/>
              <a:t>ácinos</a:t>
            </a:r>
            <a:endParaRPr lang="pt-BR" dirty="0"/>
          </a:p>
          <a:p>
            <a:r>
              <a:rPr lang="pt-BR" dirty="0"/>
              <a:t>Impulso neurológico</a:t>
            </a:r>
          </a:p>
        </p:txBody>
      </p:sp>
      <p:sp>
        <p:nvSpPr>
          <p:cNvPr id="7" name="CaixaDeTexto 6"/>
          <p:cNvSpPr txBox="1"/>
          <p:nvPr/>
        </p:nvSpPr>
        <p:spPr>
          <a:xfrm>
            <a:off x="1368209" y="5832312"/>
            <a:ext cx="3323347" cy="200055"/>
          </a:xfrm>
          <a:prstGeom prst="rect">
            <a:avLst/>
          </a:prstGeom>
          <a:noFill/>
        </p:spPr>
        <p:txBody>
          <a:bodyPr wrap="none" rtlCol="0">
            <a:spAutoFit/>
          </a:bodyPr>
          <a:lstStyle/>
          <a:p>
            <a:pPr algn="ctr"/>
            <a:r>
              <a:rPr lang="pt-BR" sz="700" i="1"/>
              <a:t>http://www.seguronoticias.com/seguradora-vai-dar-2-019-reais-para-recem-nascidos</a:t>
            </a:r>
            <a:endParaRPr lang="pt-BR" sz="700" i="1" dirty="0"/>
          </a:p>
        </p:txBody>
      </p:sp>
      <p:sp>
        <p:nvSpPr>
          <p:cNvPr id="8" name="CaixaDeTexto 7"/>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4098" name="Picture 2" descr="http://www.seguronoticias.com/wp-content/uploads/2015/07/razoes-tentar-parto-normal-05.jpeg"/>
          <p:cNvPicPr>
            <a:picLocks noChangeAspect="1" noChangeArrowheads="1"/>
          </p:cNvPicPr>
          <p:nvPr/>
        </p:nvPicPr>
        <p:blipFill rotWithShape="1">
          <a:blip r:embed="rId3">
            <a:extLst>
              <a:ext uri="{28A0092B-C50C-407E-A947-70E740481C1C}">
                <a14:useLocalDpi xmlns:a14="http://schemas.microsoft.com/office/drawing/2010/main" val="0"/>
              </a:ext>
            </a:extLst>
          </a:blip>
          <a:srcRect l="21554" r="23826"/>
          <a:stretch/>
        </p:blipFill>
        <p:spPr bwMode="auto">
          <a:xfrm>
            <a:off x="1469096" y="1879436"/>
            <a:ext cx="3121573" cy="395287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Tree>
    <p:extLst>
      <p:ext uri="{BB962C8B-B14F-4D97-AF65-F5344CB8AC3E}">
        <p14:creationId xmlns:p14="http://schemas.microsoft.com/office/powerpoint/2010/main" val="3077295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Adaptação: líquido nos pulmões fetais</a:t>
            </a:r>
          </a:p>
        </p:txBody>
      </p:sp>
      <p:sp>
        <p:nvSpPr>
          <p:cNvPr id="3" name="Espaço Reservado para Conteúdo 2"/>
          <p:cNvSpPr>
            <a:spLocks noGrp="1"/>
          </p:cNvSpPr>
          <p:nvPr>
            <p:ph idx="1"/>
          </p:nvPr>
        </p:nvSpPr>
        <p:spPr>
          <a:xfrm>
            <a:off x="1025202" y="1690688"/>
            <a:ext cx="6117464" cy="4582560"/>
          </a:xfrm>
        </p:spPr>
        <p:txBody>
          <a:bodyPr>
            <a:normAutofit/>
          </a:bodyPr>
          <a:lstStyle/>
          <a:p>
            <a:r>
              <a:rPr lang="pt-BR" dirty="0"/>
              <a:t>Função de volume interno dos pulmões</a:t>
            </a:r>
          </a:p>
          <a:p>
            <a:r>
              <a:rPr lang="pt-BR" dirty="0"/>
              <a:t>O líquido dos pulmões é secretados pelos pulmões</a:t>
            </a:r>
          </a:p>
          <a:p>
            <a:pPr lvl="1"/>
            <a:r>
              <a:rPr lang="pt-BR" dirty="0"/>
              <a:t>Diferente do plasma</a:t>
            </a:r>
          </a:p>
          <a:p>
            <a:pPr lvl="1"/>
            <a:r>
              <a:rPr lang="pt-BR" dirty="0"/>
              <a:t>Diferente do líquido amniótico</a:t>
            </a:r>
          </a:p>
          <a:p>
            <a:r>
              <a:rPr lang="pt-BR" dirty="0"/>
              <a:t>Não se sabe exatamente quando começa a sua secreção</a:t>
            </a:r>
          </a:p>
          <a:p>
            <a:r>
              <a:rPr lang="pt-BR" dirty="0"/>
              <a:t>Sua secreção diminui ou aumenta com as pressões </a:t>
            </a:r>
          </a:p>
          <a:p>
            <a:endParaRPr lang="pt-BR" dirty="0"/>
          </a:p>
        </p:txBody>
      </p:sp>
      <p:sp>
        <p:nvSpPr>
          <p:cNvPr id="7" name="CaixaDeTexto 6"/>
          <p:cNvSpPr txBox="1"/>
          <p:nvPr/>
        </p:nvSpPr>
        <p:spPr>
          <a:xfrm>
            <a:off x="8674691" y="6066927"/>
            <a:ext cx="1972015" cy="200055"/>
          </a:xfrm>
          <a:prstGeom prst="rect">
            <a:avLst/>
          </a:prstGeom>
          <a:noFill/>
        </p:spPr>
        <p:txBody>
          <a:bodyPr wrap="none" rtlCol="0">
            <a:spAutoFit/>
          </a:bodyPr>
          <a:lstStyle/>
          <a:p>
            <a:pPr algn="ctr"/>
            <a:r>
              <a:rPr lang="pt-BR" sz="700" i="1" dirty="0"/>
              <a:t>https://interfisio.com.br/tag/ventilacao/page/2/</a:t>
            </a:r>
          </a:p>
        </p:txBody>
      </p:sp>
      <p:sp>
        <p:nvSpPr>
          <p:cNvPr id="8" name="CaixaDeTexto 7"/>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pic>
        <p:nvPicPr>
          <p:cNvPr id="5122" name="Picture 2" descr="Imagem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25191" r="24471"/>
          <a:stretch/>
        </p:blipFill>
        <p:spPr bwMode="auto">
          <a:xfrm>
            <a:off x="7949319" y="1897008"/>
            <a:ext cx="3404481" cy="416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398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Adaptação: líquido nos pulmões fetais</a:t>
            </a:r>
          </a:p>
        </p:txBody>
      </p:sp>
      <p:sp>
        <p:nvSpPr>
          <p:cNvPr id="3" name="Espaço Reservado para Conteúdo 2"/>
          <p:cNvSpPr>
            <a:spLocks noGrp="1"/>
          </p:cNvSpPr>
          <p:nvPr>
            <p:ph idx="1"/>
          </p:nvPr>
        </p:nvSpPr>
        <p:spPr>
          <a:xfrm>
            <a:off x="5236337" y="1681029"/>
            <a:ext cx="6117464" cy="4351338"/>
          </a:xfrm>
        </p:spPr>
        <p:txBody>
          <a:bodyPr>
            <a:normAutofit/>
          </a:bodyPr>
          <a:lstStyle/>
          <a:p>
            <a:r>
              <a:rPr lang="pt-BR" dirty="0"/>
              <a:t>Flui pela traqueia, deglutido e formação do líquido amniótico</a:t>
            </a:r>
          </a:p>
          <a:p>
            <a:r>
              <a:rPr lang="pt-BR" dirty="0"/>
              <a:t>Pressão intrapulmonar positiva pequena</a:t>
            </a:r>
          </a:p>
          <a:p>
            <a:pPr lvl="1"/>
            <a:r>
              <a:rPr lang="pt-BR" dirty="0"/>
              <a:t>Secreção intrapulmonar contínua</a:t>
            </a:r>
          </a:p>
          <a:p>
            <a:pPr lvl="1"/>
            <a:r>
              <a:rPr lang="pt-BR" dirty="0"/>
              <a:t>Obstáculo ao fluxo produzido pela laringe</a:t>
            </a:r>
          </a:p>
          <a:p>
            <a:pPr lvl="1"/>
            <a:r>
              <a:rPr lang="pt-BR" dirty="0"/>
              <a:t>Pressão do líquido amniótico</a:t>
            </a:r>
          </a:p>
          <a:p>
            <a:r>
              <a:rPr lang="pt-BR" dirty="0"/>
              <a:t>Malformações com </a:t>
            </a:r>
            <a:r>
              <a:rPr lang="pt-BR" dirty="0" err="1"/>
              <a:t>hipoplasia</a:t>
            </a:r>
            <a:r>
              <a:rPr lang="pt-BR" dirty="0"/>
              <a:t> ou hiperplasia pulmonar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sp>
        <p:nvSpPr>
          <p:cNvPr id="10" name="CaixaDeTexto 9"/>
          <p:cNvSpPr txBox="1"/>
          <p:nvPr/>
        </p:nvSpPr>
        <p:spPr>
          <a:xfrm>
            <a:off x="2153901" y="5860607"/>
            <a:ext cx="1972015" cy="200055"/>
          </a:xfrm>
          <a:prstGeom prst="rect">
            <a:avLst/>
          </a:prstGeom>
          <a:noFill/>
        </p:spPr>
        <p:txBody>
          <a:bodyPr wrap="none" rtlCol="0">
            <a:spAutoFit/>
          </a:bodyPr>
          <a:lstStyle/>
          <a:p>
            <a:pPr algn="ctr"/>
            <a:r>
              <a:rPr lang="pt-BR" sz="700" i="1" dirty="0"/>
              <a:t>https://interfisio.com.br/tag/ventilacao/page/2/</a:t>
            </a:r>
          </a:p>
        </p:txBody>
      </p:sp>
      <p:pic>
        <p:nvPicPr>
          <p:cNvPr id="11" name="Picture 2" descr="Imagem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25191" r="24471"/>
          <a:stretch/>
        </p:blipFill>
        <p:spPr bwMode="auto">
          <a:xfrm>
            <a:off x="1428529" y="1690688"/>
            <a:ext cx="3404481" cy="416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154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sp>
        <p:nvSpPr>
          <p:cNvPr id="10" name="CaixaDeTexto 9"/>
          <p:cNvSpPr txBox="1"/>
          <p:nvPr/>
        </p:nvSpPr>
        <p:spPr>
          <a:xfrm>
            <a:off x="3719373" y="6164471"/>
            <a:ext cx="4836580" cy="200055"/>
          </a:xfrm>
          <a:prstGeom prst="rect">
            <a:avLst/>
          </a:prstGeom>
          <a:noFill/>
        </p:spPr>
        <p:txBody>
          <a:bodyPr wrap="none" rtlCol="0">
            <a:spAutoFit/>
          </a:bodyPr>
          <a:lstStyle/>
          <a:p>
            <a:pPr algn="ctr"/>
            <a:r>
              <a:rPr lang="pt-BR" sz="700" i="1" dirty="0"/>
              <a:t>http://www.pedipedia.org/pro/artigo-profissional/radiografia-de-torax-no-recem-nascido-achados-radiologicos-caracteristicos</a:t>
            </a:r>
          </a:p>
        </p:txBody>
      </p:sp>
      <p:pic>
        <p:nvPicPr>
          <p:cNvPr id="1028" name="Picture 4" descr="http://www.pedipedia.org/sites/default/files/thumbnails/image/hernia_diafragmati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150" y="373270"/>
            <a:ext cx="4391025" cy="579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785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Adaptação: remoção do líquido ao nascer</a:t>
            </a:r>
          </a:p>
        </p:txBody>
      </p:sp>
      <p:sp>
        <p:nvSpPr>
          <p:cNvPr id="3" name="Espaço Reservado para Conteúdo 2"/>
          <p:cNvSpPr>
            <a:spLocks noGrp="1"/>
          </p:cNvSpPr>
          <p:nvPr>
            <p:ph idx="1"/>
          </p:nvPr>
        </p:nvSpPr>
        <p:spPr>
          <a:xfrm>
            <a:off x="1025202" y="1615232"/>
            <a:ext cx="5377228" cy="4514170"/>
          </a:xfrm>
        </p:spPr>
        <p:txBody>
          <a:bodyPr>
            <a:normAutofit lnSpcReduction="10000"/>
          </a:bodyPr>
          <a:lstStyle/>
          <a:p>
            <a:r>
              <a:rPr lang="pt-BR" dirty="0"/>
              <a:t>Adaptação para a vida </a:t>
            </a:r>
            <a:r>
              <a:rPr lang="pt-BR" dirty="0" err="1"/>
              <a:t>extra-uterina</a:t>
            </a:r>
            <a:endParaRPr lang="pt-BR" dirty="0"/>
          </a:p>
          <a:p>
            <a:pPr lvl="1"/>
            <a:r>
              <a:rPr lang="pt-BR" dirty="0"/>
              <a:t>Remoção efetiva do líquido pulmonar</a:t>
            </a:r>
          </a:p>
          <a:p>
            <a:pPr lvl="1"/>
            <a:r>
              <a:rPr lang="pt-BR" dirty="0"/>
              <a:t>Conversão do epitélio pulmonar </a:t>
            </a:r>
          </a:p>
          <a:p>
            <a:r>
              <a:rPr lang="pt-BR" dirty="0"/>
              <a:t>Comprometimento deste processos: desconforto respiratório</a:t>
            </a:r>
          </a:p>
          <a:p>
            <a:r>
              <a:rPr lang="pt-BR" dirty="0"/>
              <a:t>Momentos da reabsorção</a:t>
            </a:r>
          </a:p>
          <a:p>
            <a:pPr lvl="1"/>
            <a:r>
              <a:rPr lang="pt-BR" dirty="0"/>
              <a:t>Antes</a:t>
            </a:r>
          </a:p>
          <a:p>
            <a:pPr lvl="1"/>
            <a:r>
              <a:rPr lang="pt-BR" dirty="0"/>
              <a:t>Durante</a:t>
            </a:r>
          </a:p>
          <a:p>
            <a:pPr lvl="1"/>
            <a:r>
              <a:rPr lang="pt-BR" dirty="0"/>
              <a:t>Após o parto</a:t>
            </a:r>
          </a:p>
        </p:txBody>
      </p:sp>
      <p:sp>
        <p:nvSpPr>
          <p:cNvPr id="7" name="CaixaDeTexto 6"/>
          <p:cNvSpPr txBox="1"/>
          <p:nvPr/>
        </p:nvSpPr>
        <p:spPr>
          <a:xfrm>
            <a:off x="6928703" y="5585414"/>
            <a:ext cx="3898824" cy="200055"/>
          </a:xfrm>
          <a:prstGeom prst="rect">
            <a:avLst/>
          </a:prstGeom>
          <a:noFill/>
        </p:spPr>
        <p:txBody>
          <a:bodyPr wrap="none" rtlCol="0">
            <a:spAutoFit/>
          </a:bodyPr>
          <a:lstStyle/>
          <a:p>
            <a:pPr algn="ctr"/>
            <a:r>
              <a:rPr lang="pt-BR" sz="700" i="1" dirty="0"/>
              <a:t>https://br.depositphotos.com/153153992/stock-illustration-diagram-the-pulmonary-alveolus-air.html</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10" name="CaixaDeTexto 9"/>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6146" name="Picture 2" descr="https://st3.depositphotos.com/4460429/15315/v/1600/depositphotos_153153992-stock-illustration-diagram-the-pulmonary-alveolus-air.jpg"/>
          <p:cNvPicPr>
            <a:picLocks noChangeAspect="1" noChangeArrowheads="1"/>
          </p:cNvPicPr>
          <p:nvPr/>
        </p:nvPicPr>
        <p:blipFill rotWithShape="1">
          <a:blip r:embed="rId4">
            <a:extLst>
              <a:ext uri="{28A0092B-C50C-407E-A947-70E740481C1C}">
                <a14:useLocalDpi xmlns:a14="http://schemas.microsoft.com/office/drawing/2010/main" val="0"/>
              </a:ext>
            </a:extLst>
          </a:blip>
          <a:srcRect l="6273" t="5118" r="9519" b="14621"/>
          <a:stretch/>
        </p:blipFill>
        <p:spPr bwMode="auto">
          <a:xfrm>
            <a:off x="6402431" y="2147299"/>
            <a:ext cx="4951369" cy="343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689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Adaptação: remoção do líquido ao nascer</a:t>
            </a:r>
          </a:p>
        </p:txBody>
      </p:sp>
      <p:sp>
        <p:nvSpPr>
          <p:cNvPr id="3" name="Espaço Reservado para Conteúdo 2"/>
          <p:cNvSpPr>
            <a:spLocks noGrp="1"/>
          </p:cNvSpPr>
          <p:nvPr>
            <p:ph idx="1"/>
          </p:nvPr>
        </p:nvSpPr>
        <p:spPr>
          <a:xfrm>
            <a:off x="6776394" y="1690688"/>
            <a:ext cx="4021964" cy="4280254"/>
          </a:xfrm>
        </p:spPr>
        <p:txBody>
          <a:bodyPr>
            <a:normAutofit/>
          </a:bodyPr>
          <a:lstStyle/>
          <a:p>
            <a:r>
              <a:rPr lang="pt-BR" dirty="0"/>
              <a:t>Antes do parto</a:t>
            </a:r>
          </a:p>
          <a:p>
            <a:pPr lvl="1"/>
            <a:r>
              <a:rPr lang="pt-BR" dirty="0"/>
              <a:t>Ao final da gestação</a:t>
            </a:r>
          </a:p>
          <a:p>
            <a:pPr lvl="1"/>
            <a:r>
              <a:rPr lang="pt-BR" dirty="0" err="1"/>
              <a:t>Epinefrinas</a:t>
            </a:r>
            <a:r>
              <a:rPr lang="pt-BR" dirty="0"/>
              <a:t> endógenas</a:t>
            </a:r>
          </a:p>
          <a:p>
            <a:pPr lvl="1"/>
            <a:r>
              <a:rPr lang="pt-BR" dirty="0"/>
              <a:t>Trabalho de parto</a:t>
            </a:r>
          </a:p>
          <a:p>
            <a:r>
              <a:rPr lang="pt-BR" dirty="0"/>
              <a:t>Ao nascer</a:t>
            </a:r>
          </a:p>
          <a:p>
            <a:pPr lvl="1"/>
            <a:r>
              <a:rPr lang="pt-BR" dirty="0"/>
              <a:t>Aumento da PaO</a:t>
            </a:r>
            <a:r>
              <a:rPr lang="pt-BR" baseline="-25000" dirty="0"/>
              <a:t>2</a:t>
            </a:r>
            <a:r>
              <a:rPr lang="pt-BR" dirty="0"/>
              <a:t> alveolar ao nascimento</a:t>
            </a:r>
          </a:p>
          <a:p>
            <a:r>
              <a:rPr lang="pt-BR" dirty="0"/>
              <a:t>Após o nascimento</a:t>
            </a:r>
          </a:p>
          <a:p>
            <a:pPr lvl="1"/>
            <a:r>
              <a:rPr lang="pt-BR" dirty="0"/>
              <a:t>Aeração pulmonar na inspiração é mais rápida</a:t>
            </a:r>
          </a:p>
          <a:p>
            <a:pPr lvl="1"/>
            <a:endParaRPr lang="pt-BR" dirty="0"/>
          </a:p>
          <a:p>
            <a:pPr lvl="1"/>
            <a:endParaRPr lang="pt-BR" dirty="0"/>
          </a:p>
          <a:p>
            <a:pPr lvl="1"/>
            <a:endParaRPr lang="pt-BR" dirty="0"/>
          </a:p>
          <a:p>
            <a:endParaRPr lang="pt-BR" dirty="0"/>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sp>
        <p:nvSpPr>
          <p:cNvPr id="10" name="CaixaDeTexto 9"/>
          <p:cNvSpPr txBox="1"/>
          <p:nvPr/>
        </p:nvSpPr>
        <p:spPr>
          <a:xfrm>
            <a:off x="1951386" y="5449845"/>
            <a:ext cx="3898824" cy="200055"/>
          </a:xfrm>
          <a:prstGeom prst="rect">
            <a:avLst/>
          </a:prstGeom>
          <a:noFill/>
        </p:spPr>
        <p:txBody>
          <a:bodyPr wrap="none" rtlCol="0">
            <a:spAutoFit/>
          </a:bodyPr>
          <a:lstStyle/>
          <a:p>
            <a:pPr algn="ctr"/>
            <a:r>
              <a:rPr lang="pt-BR" sz="700" i="1" dirty="0"/>
              <a:t>https://br.depositphotos.com/153153992/stock-illustration-diagram-the-pulmonary-alveolus-air.html</a:t>
            </a:r>
          </a:p>
        </p:txBody>
      </p:sp>
      <p:pic>
        <p:nvPicPr>
          <p:cNvPr id="11" name="Picture 2" descr="https://st3.depositphotos.com/4460429/15315/v/1600/depositphotos_153153992-stock-illustration-diagram-the-pulmonary-alveolus-air.jpg"/>
          <p:cNvPicPr>
            <a:picLocks noChangeAspect="1" noChangeArrowheads="1"/>
          </p:cNvPicPr>
          <p:nvPr/>
        </p:nvPicPr>
        <p:blipFill rotWithShape="1">
          <a:blip r:embed="rId4">
            <a:extLst>
              <a:ext uri="{28A0092B-C50C-407E-A947-70E740481C1C}">
                <a14:useLocalDpi xmlns:a14="http://schemas.microsoft.com/office/drawing/2010/main" val="0"/>
              </a:ext>
            </a:extLst>
          </a:blip>
          <a:srcRect l="6273" t="5118" r="9519" b="14621"/>
          <a:stretch/>
        </p:blipFill>
        <p:spPr bwMode="auto">
          <a:xfrm>
            <a:off x="1425114" y="2011730"/>
            <a:ext cx="4951369" cy="343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841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Adaptação: respiração fetal</a:t>
            </a:r>
          </a:p>
        </p:txBody>
      </p:sp>
      <p:sp>
        <p:nvSpPr>
          <p:cNvPr id="3" name="Espaço Reservado para Conteúdo 2"/>
          <p:cNvSpPr>
            <a:spLocks noGrp="1"/>
          </p:cNvSpPr>
          <p:nvPr>
            <p:ph idx="1"/>
          </p:nvPr>
        </p:nvSpPr>
        <p:spPr>
          <a:xfrm>
            <a:off x="1025202" y="2391833"/>
            <a:ext cx="6117464" cy="2949045"/>
          </a:xfrm>
        </p:spPr>
        <p:txBody>
          <a:bodyPr>
            <a:normAutofit/>
          </a:bodyPr>
          <a:lstStyle/>
          <a:p>
            <a:r>
              <a:rPr lang="pt-BR" dirty="0"/>
              <a:t>Descoberta no final da década de 1960</a:t>
            </a:r>
          </a:p>
          <a:p>
            <a:r>
              <a:rPr lang="pt-BR" dirty="0"/>
              <a:t>Finalidade desconhecida</a:t>
            </a:r>
          </a:p>
          <a:p>
            <a:r>
              <a:rPr lang="pt-BR" dirty="0"/>
              <a:t>Ocorre durante o sono de movimentos oculares rápidos</a:t>
            </a:r>
          </a:p>
          <a:p>
            <a:r>
              <a:rPr lang="pt-BR" dirty="0"/>
              <a:t>Existe durante cerca de 40% do tempo durante o final da gravidez</a:t>
            </a:r>
          </a:p>
          <a:p>
            <a:endParaRPr lang="pt-BR" dirty="0"/>
          </a:p>
        </p:txBody>
      </p:sp>
      <p:sp>
        <p:nvSpPr>
          <p:cNvPr id="7" name="CaixaDeTexto 6"/>
          <p:cNvSpPr txBox="1"/>
          <p:nvPr/>
        </p:nvSpPr>
        <p:spPr>
          <a:xfrm>
            <a:off x="8021982" y="6118821"/>
            <a:ext cx="2545890" cy="200055"/>
          </a:xfrm>
          <a:prstGeom prst="rect">
            <a:avLst/>
          </a:prstGeom>
          <a:noFill/>
        </p:spPr>
        <p:txBody>
          <a:bodyPr wrap="none" rtlCol="0">
            <a:spAutoFit/>
          </a:bodyPr>
          <a:lstStyle/>
          <a:p>
            <a:pPr algn="ctr"/>
            <a:r>
              <a:rPr lang="pt-BR" sz="700" i="1" dirty="0"/>
              <a:t>http://americasaude.blog.br/fases-de-desenvolvimento-do-feto/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9218" name="Picture 2" descr="Resultado de imagem para fet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831" r="25412" b="4228"/>
          <a:stretch/>
        </p:blipFill>
        <p:spPr bwMode="auto">
          <a:xfrm>
            <a:off x="7467600" y="1613889"/>
            <a:ext cx="3654655" cy="450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397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Adaptação: respiração contínua ao nascer</a:t>
            </a:r>
          </a:p>
        </p:txBody>
      </p:sp>
      <p:sp>
        <p:nvSpPr>
          <p:cNvPr id="3" name="Espaço Reservado para Conteúdo 2"/>
          <p:cNvSpPr>
            <a:spLocks noGrp="1"/>
          </p:cNvSpPr>
          <p:nvPr>
            <p:ph idx="1"/>
          </p:nvPr>
        </p:nvSpPr>
        <p:spPr>
          <a:xfrm>
            <a:off x="5366965" y="2550004"/>
            <a:ext cx="6117464" cy="2613385"/>
          </a:xfrm>
        </p:spPr>
        <p:txBody>
          <a:bodyPr>
            <a:normAutofit/>
          </a:bodyPr>
          <a:lstStyle/>
          <a:p>
            <a:r>
              <a:rPr lang="pt-BR" dirty="0"/>
              <a:t>A separação da placenta ao nascimento está associada com o início da respiração contínua</a:t>
            </a:r>
          </a:p>
          <a:p>
            <a:r>
              <a:rPr lang="pt-BR" dirty="0"/>
              <a:t>A placenta libera um fator, provavelmente prostaglandina, que inibe a respiração</a:t>
            </a:r>
          </a:p>
        </p:txBody>
      </p:sp>
      <p:sp>
        <p:nvSpPr>
          <p:cNvPr id="7" name="CaixaDeTexto 6"/>
          <p:cNvSpPr txBox="1"/>
          <p:nvPr/>
        </p:nvSpPr>
        <p:spPr>
          <a:xfrm>
            <a:off x="1052890" y="5269417"/>
            <a:ext cx="3738524" cy="200055"/>
          </a:xfrm>
          <a:prstGeom prst="rect">
            <a:avLst/>
          </a:prstGeom>
          <a:noFill/>
        </p:spPr>
        <p:txBody>
          <a:bodyPr wrap="none" rtlCol="0">
            <a:spAutoFit/>
          </a:bodyPr>
          <a:lstStyle/>
          <a:p>
            <a:pPr algn="ctr"/>
            <a:r>
              <a:rPr lang="pt-BR" sz="700" i="1" dirty="0"/>
              <a:t>https://i2.wp.com/img.fciencias.com/uploads/2018/12/resultado-de-imagem-para-placenta.jpeg</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12290" name="Picture 2" descr="https://i2.wp.com/img.fciencias.com/uploads/2018/12/resultado-de-imagem-para-placenta.jpeg"/>
          <p:cNvPicPr>
            <a:picLocks noChangeAspect="1" noChangeArrowheads="1"/>
          </p:cNvPicPr>
          <p:nvPr/>
        </p:nvPicPr>
        <p:blipFill rotWithShape="1">
          <a:blip r:embed="rId4">
            <a:extLst>
              <a:ext uri="{28A0092B-C50C-407E-A947-70E740481C1C}">
                <a14:useLocalDpi xmlns:a14="http://schemas.microsoft.com/office/drawing/2010/main" val="0"/>
              </a:ext>
            </a:extLst>
          </a:blip>
          <a:srcRect l="5006" r="18929" b="29019"/>
          <a:stretch/>
        </p:blipFill>
        <p:spPr bwMode="auto">
          <a:xfrm>
            <a:off x="652480" y="2443977"/>
            <a:ext cx="4539344" cy="282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291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Adaptação: 1</a:t>
            </a:r>
            <a:r>
              <a:rPr lang="pt-BR" b="1" baseline="30000" dirty="0">
                <a:solidFill>
                  <a:schemeClr val="accent3">
                    <a:lumMod val="50000"/>
                  </a:schemeClr>
                </a:solidFill>
                <a:latin typeface="+mn-lt"/>
              </a:rPr>
              <a:t>as</a:t>
            </a:r>
            <a:r>
              <a:rPr lang="pt-BR" b="1" dirty="0">
                <a:solidFill>
                  <a:schemeClr val="accent3">
                    <a:lumMod val="50000"/>
                  </a:schemeClr>
                </a:solidFill>
                <a:latin typeface="+mn-lt"/>
              </a:rPr>
              <a:t> incursões respiratórias</a:t>
            </a:r>
          </a:p>
        </p:txBody>
      </p:sp>
      <p:sp>
        <p:nvSpPr>
          <p:cNvPr id="3" name="Espaço Reservado para Conteúdo 2"/>
          <p:cNvSpPr>
            <a:spLocks noGrp="1"/>
          </p:cNvSpPr>
          <p:nvPr>
            <p:ph idx="1"/>
          </p:nvPr>
        </p:nvSpPr>
        <p:spPr>
          <a:xfrm>
            <a:off x="1025202" y="1690688"/>
            <a:ext cx="6117464" cy="4710112"/>
          </a:xfrm>
        </p:spPr>
        <p:txBody>
          <a:bodyPr>
            <a:normAutofit lnSpcReduction="10000"/>
          </a:bodyPr>
          <a:lstStyle/>
          <a:p>
            <a:r>
              <a:rPr lang="pt-BR" dirty="0"/>
              <a:t>Contração do diafragma</a:t>
            </a:r>
          </a:p>
          <a:p>
            <a:r>
              <a:rPr lang="pt-BR" dirty="0"/>
              <a:t>Dilatação da traqueia intratorácica</a:t>
            </a:r>
          </a:p>
          <a:p>
            <a:r>
              <a:rPr lang="pt-BR" dirty="0"/>
              <a:t>Movimento do ar para porções posteriores dos pulmões</a:t>
            </a:r>
          </a:p>
          <a:p>
            <a:r>
              <a:rPr lang="pt-BR" dirty="0"/>
              <a:t>Pressão </a:t>
            </a:r>
            <a:r>
              <a:rPr lang="pt-BR" dirty="0" err="1"/>
              <a:t>transpulmonar</a:t>
            </a:r>
            <a:r>
              <a:rPr lang="pt-BR" dirty="0"/>
              <a:t> necessária:</a:t>
            </a:r>
          </a:p>
          <a:p>
            <a:pPr lvl="1"/>
            <a:r>
              <a:rPr lang="pt-BR" dirty="0"/>
              <a:t>Líquido</a:t>
            </a:r>
          </a:p>
          <a:p>
            <a:pPr lvl="1"/>
            <a:r>
              <a:rPr lang="pt-BR" dirty="0"/>
              <a:t>Complacência do tecido alveolar</a:t>
            </a:r>
          </a:p>
          <a:p>
            <a:pPr lvl="1"/>
            <a:r>
              <a:rPr lang="pt-BR" dirty="0"/>
              <a:t>Forças superficiais na interface ar-líquido</a:t>
            </a:r>
          </a:p>
          <a:p>
            <a:r>
              <a:rPr lang="pt-BR" dirty="0"/>
              <a:t>Criação da capacidade residual funcional</a:t>
            </a:r>
          </a:p>
          <a:p>
            <a:r>
              <a:rPr lang="pt-BR" dirty="0"/>
              <a:t>Surfactante</a:t>
            </a:r>
          </a:p>
          <a:p>
            <a:endParaRPr lang="pt-BR" dirty="0"/>
          </a:p>
        </p:txBody>
      </p:sp>
      <p:sp>
        <p:nvSpPr>
          <p:cNvPr id="7" name="CaixaDeTexto 6"/>
          <p:cNvSpPr txBox="1"/>
          <p:nvPr/>
        </p:nvSpPr>
        <p:spPr>
          <a:xfrm>
            <a:off x="7411072" y="5408750"/>
            <a:ext cx="3674322" cy="307777"/>
          </a:xfrm>
          <a:prstGeom prst="rect">
            <a:avLst/>
          </a:prstGeom>
          <a:noFill/>
        </p:spPr>
        <p:txBody>
          <a:bodyPr wrap="square" rtlCol="0">
            <a:spAutoFit/>
          </a:bodyPr>
          <a:lstStyle/>
          <a:p>
            <a:pPr algn="ctr"/>
            <a:r>
              <a:rPr lang="pt-BR" sz="700" i="1" dirty="0"/>
              <a:t>http://www.gabicoelhofotografia.com.br/portfolio/parto-documental/157732-fotografoa_de_parto_documental_maceio_lori_unimed</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11266" name="Picture 2" descr="Resultado de imagem para bebe chorando ao nasc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2666" y="2601328"/>
            <a:ext cx="4211134" cy="280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26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727670"/>
            <a:ext cx="9144000" cy="2387600"/>
          </a:xfrm>
        </p:spPr>
        <p:txBody>
          <a:bodyPr>
            <a:normAutofit/>
          </a:bodyPr>
          <a:lstStyle/>
          <a:p>
            <a:r>
              <a:rPr lang="pt-BR" b="1" dirty="0">
                <a:latin typeface="+mn-lt"/>
              </a:rPr>
              <a:t>Fechamento do canal arterial</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Tree>
    <p:extLst>
      <p:ext uri="{BB962C8B-B14F-4D97-AF65-F5344CB8AC3E}">
        <p14:creationId xmlns:p14="http://schemas.microsoft.com/office/powerpoint/2010/main" val="334771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Programação desta aula</a:t>
            </a:r>
          </a:p>
        </p:txBody>
      </p:sp>
      <p:pic>
        <p:nvPicPr>
          <p:cNvPr id="6" name="Imagem 5"/>
          <p:cNvPicPr>
            <a:picLocks noChangeAspect="1"/>
          </p:cNvPicPr>
          <p:nvPr/>
        </p:nvPicPr>
        <p:blipFill rotWithShape="1">
          <a:blip r:embed="rId2">
            <a:extLst>
              <a:ext uri="{28A0092B-C50C-407E-A947-70E740481C1C}">
                <a14:useLocalDpi xmlns:a14="http://schemas.microsoft.com/office/drawing/2010/main" val="0"/>
              </a:ext>
            </a:extLst>
          </a:blip>
          <a:srcRect l="17313" t="8692" r="16831" b="10176"/>
          <a:stretch/>
        </p:blipFill>
        <p:spPr>
          <a:xfrm>
            <a:off x="7690260" y="1542186"/>
            <a:ext cx="3992193" cy="4918216"/>
          </a:xfrm>
          <a:prstGeom prst="rect">
            <a:avLst/>
          </a:prstGeom>
        </p:spPr>
      </p:pic>
      <p:sp>
        <p:nvSpPr>
          <p:cNvPr id="7" name="Texto explicativo em forma de nuvem 6"/>
          <p:cNvSpPr/>
          <p:nvPr/>
        </p:nvSpPr>
        <p:spPr>
          <a:xfrm>
            <a:off x="1344705" y="2481648"/>
            <a:ext cx="5498017" cy="3039292"/>
          </a:xfrm>
          <a:prstGeom prst="cloudCallout">
            <a:avLst>
              <a:gd name="adj1" fmla="val 68999"/>
              <a:gd name="adj2" fmla="val -315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400" dirty="0" err="1"/>
              <a:t>Avery</a:t>
            </a:r>
            <a:r>
              <a:rPr lang="pt-BR" sz="2400" dirty="0"/>
              <a:t> neonatologia, fisiopatologia e tratamento do recém-nascido, 7ª edição, Rio de Janeiro: Guanabara Koogan, 2018.</a:t>
            </a: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Tree>
    <p:extLst>
      <p:ext uri="{BB962C8B-B14F-4D97-AF65-F5344CB8AC3E}">
        <p14:creationId xmlns:p14="http://schemas.microsoft.com/office/powerpoint/2010/main" val="1755429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Circulação fetal</a:t>
            </a:r>
          </a:p>
        </p:txBody>
      </p:sp>
      <p:sp>
        <p:nvSpPr>
          <p:cNvPr id="7" name="CaixaDeTexto 6"/>
          <p:cNvSpPr txBox="1"/>
          <p:nvPr/>
        </p:nvSpPr>
        <p:spPr>
          <a:xfrm>
            <a:off x="6494857" y="6469798"/>
            <a:ext cx="3918060" cy="200055"/>
          </a:xfrm>
          <a:prstGeom prst="rect">
            <a:avLst/>
          </a:prstGeom>
          <a:noFill/>
        </p:spPr>
        <p:txBody>
          <a:bodyPr wrap="none" rtlCol="0">
            <a:spAutoFit/>
          </a:bodyPr>
          <a:lstStyle/>
          <a:p>
            <a:pPr algn="ctr"/>
            <a:r>
              <a:rPr lang="pt-BR" sz="700" i="1" dirty="0"/>
              <a:t>http://www.famema.br/ensino/embriologia/img/sistema-cardiovascular/circulacao-fetal/cardio28.gif</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13314" name="Picture 2" descr="http://www.famema.br/ensino/embriologia/img/sistema-cardiovascular/circulacao-fetal/cardio28.gif"/>
          <p:cNvPicPr>
            <a:picLocks noChangeAspect="1" noChangeArrowheads="1"/>
          </p:cNvPicPr>
          <p:nvPr/>
        </p:nvPicPr>
        <p:blipFill rotWithShape="1">
          <a:blip r:embed="rId4">
            <a:extLst>
              <a:ext uri="{28A0092B-C50C-407E-A947-70E740481C1C}">
                <a14:useLocalDpi xmlns:a14="http://schemas.microsoft.com/office/drawing/2010/main" val="0"/>
              </a:ext>
            </a:extLst>
          </a:blip>
          <a:srcRect t="2088" b="2096"/>
          <a:stretch/>
        </p:blipFill>
        <p:spPr bwMode="auto">
          <a:xfrm>
            <a:off x="5698889" y="71093"/>
            <a:ext cx="5509995" cy="6398705"/>
          </a:xfrm>
          <a:prstGeom prst="rect">
            <a:avLst/>
          </a:prstGeom>
          <a:noFill/>
          <a:extLst>
            <a:ext uri="{909E8E84-426E-40DD-AFC4-6F175D3DCCD1}">
              <a14:hiddenFill xmlns:a14="http://schemas.microsoft.com/office/drawing/2010/main">
                <a:solidFill>
                  <a:srgbClr val="FFFFFF"/>
                </a:solidFill>
              </a14:hiddenFill>
            </a:ext>
          </a:extLst>
        </p:spPr>
      </p:pic>
      <p:sp>
        <p:nvSpPr>
          <p:cNvPr id="10" name="Elipse 9"/>
          <p:cNvSpPr/>
          <p:nvPr/>
        </p:nvSpPr>
        <p:spPr>
          <a:xfrm>
            <a:off x="7804597" y="2820475"/>
            <a:ext cx="1030310" cy="30909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p:cNvSpPr/>
          <p:nvPr/>
        </p:nvSpPr>
        <p:spPr>
          <a:xfrm>
            <a:off x="6430463" y="1321124"/>
            <a:ext cx="1030310" cy="30909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lipse 12"/>
          <p:cNvSpPr/>
          <p:nvPr/>
        </p:nvSpPr>
        <p:spPr>
          <a:xfrm>
            <a:off x="9088359" y="804024"/>
            <a:ext cx="1144677" cy="44776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spaço Reservado para Conteúdo 2"/>
          <p:cNvSpPr>
            <a:spLocks noGrp="1"/>
          </p:cNvSpPr>
          <p:nvPr>
            <p:ph idx="1"/>
          </p:nvPr>
        </p:nvSpPr>
        <p:spPr>
          <a:xfrm>
            <a:off x="1025202" y="2475248"/>
            <a:ext cx="6117464" cy="1590394"/>
          </a:xfrm>
        </p:spPr>
        <p:txBody>
          <a:bodyPr>
            <a:normAutofit/>
          </a:bodyPr>
          <a:lstStyle/>
          <a:p>
            <a:r>
              <a:rPr lang="pt-BR" dirty="0"/>
              <a:t>Ducto venoso</a:t>
            </a:r>
          </a:p>
          <a:p>
            <a:r>
              <a:rPr lang="pt-BR" dirty="0"/>
              <a:t>Forame oval</a:t>
            </a:r>
          </a:p>
          <a:p>
            <a:r>
              <a:rPr lang="pt-BR" dirty="0"/>
              <a:t>Canal arterial</a:t>
            </a:r>
          </a:p>
        </p:txBody>
      </p:sp>
    </p:spTree>
    <p:extLst>
      <p:ext uri="{BB962C8B-B14F-4D97-AF65-F5344CB8AC3E}">
        <p14:creationId xmlns:p14="http://schemas.microsoft.com/office/powerpoint/2010/main" val="303908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758326" y="6588696"/>
            <a:ext cx="2491385" cy="307777"/>
          </a:xfrm>
          <a:prstGeom prst="rect">
            <a:avLst/>
          </a:prstGeom>
          <a:noFill/>
        </p:spPr>
        <p:txBody>
          <a:bodyPr wrap="square" rtlCol="0">
            <a:spAutoFit/>
          </a:bodyPr>
          <a:lstStyle/>
          <a:p>
            <a:pPr algn="ctr"/>
            <a:r>
              <a:rPr lang="pt-BR" sz="700" i="1" dirty="0"/>
              <a:t>http://www.famema.br/ensino/embriologia/img/sistema-cardiovascular/circulacao-fetal/cardio28.gif</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13314" name="Picture 2" descr="http://www.famema.br/ensino/embriologia/img/sistema-cardiovascular/circulacao-fetal/cardio28.gif"/>
          <p:cNvPicPr>
            <a:picLocks noChangeAspect="1" noChangeArrowheads="1"/>
          </p:cNvPicPr>
          <p:nvPr/>
        </p:nvPicPr>
        <p:blipFill rotWithShape="1">
          <a:blip r:embed="rId4">
            <a:extLst>
              <a:ext uri="{28A0092B-C50C-407E-A947-70E740481C1C}">
                <a14:useLocalDpi xmlns:a14="http://schemas.microsoft.com/office/drawing/2010/main" val="0"/>
              </a:ext>
            </a:extLst>
          </a:blip>
          <a:srcRect t="2088" b="2096"/>
          <a:stretch/>
        </p:blipFill>
        <p:spPr bwMode="auto">
          <a:xfrm>
            <a:off x="4190620" y="228463"/>
            <a:ext cx="5509995" cy="6398705"/>
          </a:xfrm>
          <a:prstGeom prst="rect">
            <a:avLst/>
          </a:prstGeom>
          <a:noFill/>
          <a:extLst>
            <a:ext uri="{909E8E84-426E-40DD-AFC4-6F175D3DCCD1}">
              <a14:hiddenFill xmlns:a14="http://schemas.microsoft.com/office/drawing/2010/main">
                <a:solidFill>
                  <a:srgbClr val="FFFFFF"/>
                </a:solidFill>
              </a14:hiddenFill>
            </a:ext>
          </a:extLst>
        </p:spPr>
      </p:pic>
      <p:sp>
        <p:nvSpPr>
          <p:cNvPr id="13" name="Elipse 12"/>
          <p:cNvSpPr/>
          <p:nvPr/>
        </p:nvSpPr>
        <p:spPr>
          <a:xfrm rot="1630739">
            <a:off x="4209409" y="2401185"/>
            <a:ext cx="2452168" cy="447259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43749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Circulação fetal</a:t>
            </a:r>
          </a:p>
        </p:txBody>
      </p:sp>
      <p:sp>
        <p:nvSpPr>
          <p:cNvPr id="3" name="Espaço Reservado para Conteúdo 2"/>
          <p:cNvSpPr>
            <a:spLocks noGrp="1"/>
          </p:cNvSpPr>
          <p:nvPr>
            <p:ph idx="1"/>
          </p:nvPr>
        </p:nvSpPr>
        <p:spPr>
          <a:xfrm>
            <a:off x="1025202" y="4798235"/>
            <a:ext cx="10328598" cy="1828933"/>
          </a:xfrm>
        </p:spPr>
        <p:txBody>
          <a:bodyPr>
            <a:normAutofit/>
          </a:bodyPr>
          <a:lstStyle/>
          <a:p>
            <a:r>
              <a:rPr lang="pt-BR" dirty="0"/>
              <a:t>O sangue placentário é transportado ao feto pela veia umbilical</a:t>
            </a:r>
          </a:p>
          <a:p>
            <a:endParaRPr lang="pt-BR" dirty="0"/>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10" name="Picture 2" descr="http://www.famema.br/ensino/embriologia/img/sistema-cardiovascular/circulacao-fetal/cardio28.gif"/>
          <p:cNvPicPr>
            <a:picLocks noChangeAspect="1" noChangeArrowheads="1"/>
          </p:cNvPicPr>
          <p:nvPr/>
        </p:nvPicPr>
        <p:blipFill rotWithShape="1">
          <a:blip r:embed="rId4">
            <a:extLst>
              <a:ext uri="{28A0092B-C50C-407E-A947-70E740481C1C}">
                <a14:useLocalDpi xmlns:a14="http://schemas.microsoft.com/office/drawing/2010/main" val="0"/>
              </a:ext>
            </a:extLst>
          </a:blip>
          <a:srcRect l="560" t="41010" r="47314" b="31892"/>
          <a:stretch/>
        </p:blipFill>
        <p:spPr bwMode="auto">
          <a:xfrm>
            <a:off x="3714807" y="1438589"/>
            <a:ext cx="4949388" cy="3118494"/>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4230471" y="4557083"/>
            <a:ext cx="3918060" cy="200055"/>
          </a:xfrm>
          <a:prstGeom prst="rect">
            <a:avLst/>
          </a:prstGeom>
          <a:noFill/>
        </p:spPr>
        <p:txBody>
          <a:bodyPr wrap="none" rtlCol="0">
            <a:spAutoFit/>
          </a:bodyPr>
          <a:lstStyle/>
          <a:p>
            <a:pPr algn="ctr"/>
            <a:r>
              <a:rPr lang="pt-BR" sz="700" i="1" dirty="0"/>
              <a:t>http://www.famema.br/ensino/embriologia/img/sistema-cardiovascular/circulacao-fetal/cardio28.gif</a:t>
            </a:r>
          </a:p>
        </p:txBody>
      </p:sp>
      <p:sp>
        <p:nvSpPr>
          <p:cNvPr id="12" name="Elipse 11"/>
          <p:cNvSpPr/>
          <p:nvPr/>
        </p:nvSpPr>
        <p:spPr>
          <a:xfrm>
            <a:off x="3858243" y="4127004"/>
            <a:ext cx="1735734" cy="50253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lipse 12"/>
          <p:cNvSpPr/>
          <p:nvPr/>
        </p:nvSpPr>
        <p:spPr>
          <a:xfrm>
            <a:off x="7129396" y="1680573"/>
            <a:ext cx="1735734" cy="50253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13"/>
          <p:cNvSpPr/>
          <p:nvPr/>
        </p:nvSpPr>
        <p:spPr>
          <a:xfrm>
            <a:off x="3513872" y="3785785"/>
            <a:ext cx="1735734" cy="50253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86737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758326" y="6588696"/>
            <a:ext cx="2491385" cy="307777"/>
          </a:xfrm>
          <a:prstGeom prst="rect">
            <a:avLst/>
          </a:prstGeom>
          <a:noFill/>
        </p:spPr>
        <p:txBody>
          <a:bodyPr wrap="square" rtlCol="0">
            <a:spAutoFit/>
          </a:bodyPr>
          <a:lstStyle/>
          <a:p>
            <a:pPr algn="ctr"/>
            <a:r>
              <a:rPr lang="pt-BR" sz="700" i="1" dirty="0"/>
              <a:t>http://www.famema.br/ensino/embriologia/img/sistema-cardiovascular/circulacao-fetal/cardio28.gif</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13314" name="Picture 2" descr="http://www.famema.br/ensino/embriologia/img/sistema-cardiovascular/circulacao-fetal/cardio28.gif"/>
          <p:cNvPicPr>
            <a:picLocks noChangeAspect="1" noChangeArrowheads="1"/>
          </p:cNvPicPr>
          <p:nvPr/>
        </p:nvPicPr>
        <p:blipFill rotWithShape="1">
          <a:blip r:embed="rId4">
            <a:extLst>
              <a:ext uri="{28A0092B-C50C-407E-A947-70E740481C1C}">
                <a14:useLocalDpi xmlns:a14="http://schemas.microsoft.com/office/drawing/2010/main" val="0"/>
              </a:ext>
            </a:extLst>
          </a:blip>
          <a:srcRect t="2088" b="2096"/>
          <a:stretch/>
        </p:blipFill>
        <p:spPr bwMode="auto">
          <a:xfrm>
            <a:off x="4190620" y="228463"/>
            <a:ext cx="5509995" cy="6398705"/>
          </a:xfrm>
          <a:prstGeom prst="rect">
            <a:avLst/>
          </a:prstGeom>
          <a:noFill/>
          <a:extLst>
            <a:ext uri="{909E8E84-426E-40DD-AFC4-6F175D3DCCD1}">
              <a14:hiddenFill xmlns:a14="http://schemas.microsoft.com/office/drawing/2010/main">
                <a:solidFill>
                  <a:srgbClr val="FFFFFF"/>
                </a:solidFill>
              </a14:hiddenFill>
            </a:ext>
          </a:extLst>
        </p:spPr>
      </p:pic>
      <p:sp>
        <p:nvSpPr>
          <p:cNvPr id="13" name="Elipse 12"/>
          <p:cNvSpPr/>
          <p:nvPr/>
        </p:nvSpPr>
        <p:spPr>
          <a:xfrm rot="1630739" flipV="1">
            <a:off x="5572076" y="407606"/>
            <a:ext cx="2517041" cy="288367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25750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Circulação fetal</a:t>
            </a:r>
          </a:p>
        </p:txBody>
      </p:sp>
      <p:sp>
        <p:nvSpPr>
          <p:cNvPr id="3" name="Espaço Reservado para Conteúdo 2"/>
          <p:cNvSpPr>
            <a:spLocks noGrp="1"/>
          </p:cNvSpPr>
          <p:nvPr>
            <p:ph idx="1"/>
          </p:nvPr>
        </p:nvSpPr>
        <p:spPr>
          <a:xfrm>
            <a:off x="1025202" y="4798235"/>
            <a:ext cx="10328598" cy="1828933"/>
          </a:xfrm>
        </p:spPr>
        <p:txBody>
          <a:bodyPr>
            <a:normAutofit/>
          </a:bodyPr>
          <a:lstStyle/>
          <a:p>
            <a:r>
              <a:rPr lang="pt-BR" dirty="0"/>
              <a:t>A cava inferior tem 2 correntes sanguíneas, uma bem oxigenada e outra menos oxigenada</a:t>
            </a:r>
          </a:p>
          <a:p>
            <a:r>
              <a:rPr lang="pt-BR" dirty="0"/>
              <a:t>O volume de sangue nos ventrículos cardíacos fetais é diferente</a:t>
            </a:r>
          </a:p>
          <a:p>
            <a:endParaRPr lang="pt-BR" dirty="0"/>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10" name="Picture 2" descr="http://www.famema.br/ensino/embriologia/img/sistema-cardiovascular/circulacao-fetal/cardio28.gif"/>
          <p:cNvPicPr>
            <a:picLocks noChangeAspect="1" noChangeArrowheads="1"/>
          </p:cNvPicPr>
          <p:nvPr/>
        </p:nvPicPr>
        <p:blipFill rotWithShape="1">
          <a:blip r:embed="rId4">
            <a:extLst>
              <a:ext uri="{28A0092B-C50C-407E-A947-70E740481C1C}">
                <a14:useLocalDpi xmlns:a14="http://schemas.microsoft.com/office/drawing/2010/main" val="0"/>
              </a:ext>
            </a:extLst>
          </a:blip>
          <a:srcRect l="9469" t="2088" r="13411" b="58061"/>
          <a:stretch/>
        </p:blipFill>
        <p:spPr bwMode="auto">
          <a:xfrm>
            <a:off x="3629088" y="1349920"/>
            <a:ext cx="5120826" cy="3207163"/>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4230471" y="4557083"/>
            <a:ext cx="3918060" cy="200055"/>
          </a:xfrm>
          <a:prstGeom prst="rect">
            <a:avLst/>
          </a:prstGeom>
          <a:noFill/>
        </p:spPr>
        <p:txBody>
          <a:bodyPr wrap="none" rtlCol="0">
            <a:spAutoFit/>
          </a:bodyPr>
          <a:lstStyle/>
          <a:p>
            <a:pPr algn="ctr"/>
            <a:r>
              <a:rPr lang="pt-BR" sz="700" i="1" dirty="0"/>
              <a:t>http://www.famema.br/ensino/embriologia/img/sistema-cardiovascular/circulacao-fetal/cardio28.gif</a:t>
            </a:r>
          </a:p>
        </p:txBody>
      </p:sp>
      <p:sp>
        <p:nvSpPr>
          <p:cNvPr id="12" name="Elipse 11"/>
          <p:cNvSpPr/>
          <p:nvPr/>
        </p:nvSpPr>
        <p:spPr>
          <a:xfrm>
            <a:off x="6834525" y="2249509"/>
            <a:ext cx="1735734" cy="50253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lipse 12"/>
          <p:cNvSpPr/>
          <p:nvPr/>
        </p:nvSpPr>
        <p:spPr>
          <a:xfrm>
            <a:off x="3944309" y="2887149"/>
            <a:ext cx="1129714" cy="339895"/>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82531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758326" y="6588696"/>
            <a:ext cx="2491385" cy="307777"/>
          </a:xfrm>
          <a:prstGeom prst="rect">
            <a:avLst/>
          </a:prstGeom>
          <a:noFill/>
        </p:spPr>
        <p:txBody>
          <a:bodyPr wrap="square" rtlCol="0">
            <a:spAutoFit/>
          </a:bodyPr>
          <a:lstStyle/>
          <a:p>
            <a:pPr algn="ctr"/>
            <a:r>
              <a:rPr lang="pt-BR" sz="700" i="1" dirty="0"/>
              <a:t>http://www.famema.br/ensino/embriologia/img/sistema-cardiovascular/circulacao-fetal/cardio28.gif</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13314" name="Picture 2" descr="http://www.famema.br/ensino/embriologia/img/sistema-cardiovascular/circulacao-fetal/cardio28.gif"/>
          <p:cNvPicPr>
            <a:picLocks noChangeAspect="1" noChangeArrowheads="1"/>
          </p:cNvPicPr>
          <p:nvPr/>
        </p:nvPicPr>
        <p:blipFill rotWithShape="1">
          <a:blip r:embed="rId4">
            <a:extLst>
              <a:ext uri="{28A0092B-C50C-407E-A947-70E740481C1C}">
                <a14:useLocalDpi xmlns:a14="http://schemas.microsoft.com/office/drawing/2010/main" val="0"/>
              </a:ext>
            </a:extLst>
          </a:blip>
          <a:srcRect t="2088" b="2096"/>
          <a:stretch/>
        </p:blipFill>
        <p:spPr bwMode="auto">
          <a:xfrm>
            <a:off x="4190620" y="228463"/>
            <a:ext cx="5509995" cy="6398705"/>
          </a:xfrm>
          <a:prstGeom prst="rect">
            <a:avLst/>
          </a:prstGeom>
          <a:noFill/>
          <a:extLst>
            <a:ext uri="{909E8E84-426E-40DD-AFC4-6F175D3DCCD1}">
              <a14:hiddenFill xmlns:a14="http://schemas.microsoft.com/office/drawing/2010/main">
                <a:solidFill>
                  <a:srgbClr val="FFFFFF"/>
                </a:solidFill>
              </a14:hiddenFill>
            </a:ext>
          </a:extLst>
        </p:spPr>
      </p:pic>
      <p:sp>
        <p:nvSpPr>
          <p:cNvPr id="13" name="Elipse 12"/>
          <p:cNvSpPr/>
          <p:nvPr/>
        </p:nvSpPr>
        <p:spPr>
          <a:xfrm rot="20407584" flipV="1">
            <a:off x="5279153" y="4721588"/>
            <a:ext cx="3332927" cy="177152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3477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Circulação fetal</a:t>
            </a:r>
          </a:p>
        </p:txBody>
      </p:sp>
      <p:sp>
        <p:nvSpPr>
          <p:cNvPr id="3" name="Espaço Reservado para Conteúdo 2"/>
          <p:cNvSpPr>
            <a:spLocks noGrp="1"/>
          </p:cNvSpPr>
          <p:nvPr>
            <p:ph idx="1"/>
          </p:nvPr>
        </p:nvSpPr>
        <p:spPr>
          <a:xfrm>
            <a:off x="1025202" y="4798235"/>
            <a:ext cx="10328598" cy="1828933"/>
          </a:xfrm>
        </p:spPr>
        <p:txBody>
          <a:bodyPr>
            <a:normAutofit/>
          </a:bodyPr>
          <a:lstStyle/>
          <a:p>
            <a:r>
              <a:rPr lang="pt-BR" dirty="0"/>
              <a:t>Pouco sangue vai para os pulmões</a:t>
            </a:r>
          </a:p>
          <a:p>
            <a:r>
              <a:rPr lang="pt-BR" baseline="0" dirty="0"/>
              <a:t>A circulação pulmonar é um circuito de alta resistência e baixo fluxo</a:t>
            </a:r>
          </a:p>
          <a:p>
            <a:r>
              <a:rPr lang="pt-BR" dirty="0"/>
              <a:t>Canal arterial está amplamente pérvio</a:t>
            </a:r>
            <a:endParaRPr lang="pt-BR" baseline="0" dirty="0"/>
          </a:p>
          <a:p>
            <a:endParaRPr lang="pt-BR" dirty="0"/>
          </a:p>
          <a:p>
            <a:endParaRPr lang="pt-BR" dirty="0"/>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10" name="Picture 2" descr="http://www.famema.br/ensino/embriologia/img/sistema-cardiovascular/circulacao-fetal/cardio28.gif"/>
          <p:cNvPicPr>
            <a:picLocks noChangeAspect="1" noChangeArrowheads="1"/>
          </p:cNvPicPr>
          <p:nvPr/>
        </p:nvPicPr>
        <p:blipFill rotWithShape="1">
          <a:blip r:embed="rId4">
            <a:extLst>
              <a:ext uri="{28A0092B-C50C-407E-A947-70E740481C1C}">
                <a14:useLocalDpi xmlns:a14="http://schemas.microsoft.com/office/drawing/2010/main" val="0"/>
              </a:ext>
            </a:extLst>
          </a:blip>
          <a:srcRect l="9469" t="2088" r="13411" b="58061"/>
          <a:stretch/>
        </p:blipFill>
        <p:spPr bwMode="auto">
          <a:xfrm>
            <a:off x="3629088" y="1349920"/>
            <a:ext cx="5120826" cy="3207163"/>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4230471" y="4557083"/>
            <a:ext cx="3918060" cy="200055"/>
          </a:xfrm>
          <a:prstGeom prst="rect">
            <a:avLst/>
          </a:prstGeom>
          <a:noFill/>
        </p:spPr>
        <p:txBody>
          <a:bodyPr wrap="none" rtlCol="0">
            <a:spAutoFit/>
          </a:bodyPr>
          <a:lstStyle/>
          <a:p>
            <a:pPr algn="ctr"/>
            <a:r>
              <a:rPr lang="pt-BR" sz="700" i="1" dirty="0"/>
              <a:t>http://www.famema.br/ensino/embriologia/img/sistema-cardiovascular/circulacao-fetal/cardio28.gif</a:t>
            </a:r>
          </a:p>
        </p:txBody>
      </p:sp>
      <p:sp>
        <p:nvSpPr>
          <p:cNvPr id="12" name="Elipse 11"/>
          <p:cNvSpPr/>
          <p:nvPr/>
        </p:nvSpPr>
        <p:spPr>
          <a:xfrm>
            <a:off x="6834525" y="2249509"/>
            <a:ext cx="1735734" cy="50253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Elipse 12"/>
          <p:cNvSpPr/>
          <p:nvPr/>
        </p:nvSpPr>
        <p:spPr>
          <a:xfrm>
            <a:off x="3944309" y="2887149"/>
            <a:ext cx="1129714" cy="339895"/>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56389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Regulação da resistência pulmonar fetal</a:t>
            </a:r>
          </a:p>
        </p:txBody>
      </p:sp>
      <p:sp>
        <p:nvSpPr>
          <p:cNvPr id="3" name="Espaço Reservado para Conteúdo 2"/>
          <p:cNvSpPr>
            <a:spLocks noGrp="1"/>
          </p:cNvSpPr>
          <p:nvPr>
            <p:ph idx="1"/>
          </p:nvPr>
        </p:nvSpPr>
        <p:spPr>
          <a:xfrm>
            <a:off x="1025202" y="1690688"/>
            <a:ext cx="6117464" cy="4351338"/>
          </a:xfrm>
        </p:spPr>
        <p:txBody>
          <a:bodyPr>
            <a:normAutofit/>
          </a:bodyPr>
          <a:lstStyle/>
          <a:p>
            <a:r>
              <a:rPr lang="pt-BR" dirty="0"/>
              <a:t>Associação do desenvolvimento das vias respiratórias com o desenvolvimento arterial pulmonar</a:t>
            </a:r>
          </a:p>
          <a:p>
            <a:r>
              <a:rPr lang="pt-BR" dirty="0"/>
              <a:t>Vasos pulmonares</a:t>
            </a:r>
          </a:p>
          <a:p>
            <a:pPr lvl="1"/>
            <a:r>
              <a:rPr lang="pt-BR" dirty="0"/>
              <a:t>Escassos no início da gestação</a:t>
            </a:r>
          </a:p>
          <a:p>
            <a:pPr lvl="1"/>
            <a:r>
              <a:rPr lang="pt-BR" dirty="0"/>
              <a:t>Aumento de 10x/unidade de volume pulmonar no último trimestre </a:t>
            </a:r>
          </a:p>
          <a:p>
            <a:r>
              <a:rPr lang="pt-BR" dirty="0"/>
              <a:t>Vasoconstrição pulmonar que responde ao óxido nítrico</a:t>
            </a:r>
          </a:p>
          <a:p>
            <a:endParaRPr lang="pt-BR" dirty="0"/>
          </a:p>
        </p:txBody>
      </p:sp>
      <p:sp>
        <p:nvSpPr>
          <p:cNvPr id="7" name="CaixaDeTexto 6"/>
          <p:cNvSpPr txBox="1"/>
          <p:nvPr/>
        </p:nvSpPr>
        <p:spPr>
          <a:xfrm>
            <a:off x="8168675" y="5744981"/>
            <a:ext cx="2576346" cy="200055"/>
          </a:xfrm>
          <a:prstGeom prst="rect">
            <a:avLst/>
          </a:prstGeom>
          <a:noFill/>
        </p:spPr>
        <p:txBody>
          <a:bodyPr wrap="none" rtlCol="0">
            <a:spAutoFit/>
          </a:bodyPr>
          <a:lstStyle/>
          <a:p>
            <a:pPr algn="ctr"/>
            <a:r>
              <a:rPr lang="pt-BR" sz="700" i="1" dirty="0"/>
              <a:t>https://pulmaosarss.files.wordpress.com/2009/10/blue-lung2.jpg</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23556" name="Picture 4" descr="https://pulmaosarss.files.wordpress.com/2009/10/blue-lu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8225" y="1987732"/>
            <a:ext cx="3757247" cy="375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780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Transição para a circulação extrauterina</a:t>
            </a:r>
          </a:p>
        </p:txBody>
      </p:sp>
      <p:sp>
        <p:nvSpPr>
          <p:cNvPr id="3" name="Espaço Reservado para Conteúdo 2"/>
          <p:cNvSpPr>
            <a:spLocks noGrp="1"/>
          </p:cNvSpPr>
          <p:nvPr>
            <p:ph idx="1"/>
          </p:nvPr>
        </p:nvSpPr>
        <p:spPr>
          <a:xfrm>
            <a:off x="5236336" y="2689118"/>
            <a:ext cx="6117464" cy="2335159"/>
          </a:xfrm>
        </p:spPr>
        <p:txBody>
          <a:bodyPr>
            <a:normAutofit/>
          </a:bodyPr>
          <a:lstStyle/>
          <a:p>
            <a:r>
              <a:rPr lang="pt-BR" dirty="0"/>
              <a:t>Trocas gasosas placentárias mudam para as trocas pulmonares</a:t>
            </a:r>
          </a:p>
          <a:p>
            <a:r>
              <a:rPr lang="pt-BR" dirty="0"/>
              <a:t>Os </a:t>
            </a:r>
            <a:r>
              <a:rPr lang="pt-BR" i="1" dirty="0"/>
              <a:t>shunts</a:t>
            </a:r>
            <a:r>
              <a:rPr lang="pt-BR" dirty="0"/>
              <a:t> deixam de existir</a:t>
            </a:r>
          </a:p>
          <a:p>
            <a:r>
              <a:rPr lang="pt-BR" dirty="0"/>
              <a:t>A pressão pulmonar cai rapidamente e permanece baixa</a:t>
            </a:r>
          </a:p>
          <a:p>
            <a:endParaRPr lang="pt-BR" dirty="0"/>
          </a:p>
        </p:txBody>
      </p:sp>
      <p:sp>
        <p:nvSpPr>
          <p:cNvPr id="7" name="CaixaDeTexto 6"/>
          <p:cNvSpPr txBox="1"/>
          <p:nvPr/>
        </p:nvSpPr>
        <p:spPr>
          <a:xfrm>
            <a:off x="1755364" y="5961615"/>
            <a:ext cx="2904566" cy="307777"/>
          </a:xfrm>
          <a:prstGeom prst="rect">
            <a:avLst/>
          </a:prstGeom>
          <a:noFill/>
        </p:spPr>
        <p:txBody>
          <a:bodyPr wrap="square" rtlCol="0">
            <a:spAutoFit/>
          </a:bodyPr>
          <a:lstStyle/>
          <a:p>
            <a:pPr algn="ctr"/>
            <a:r>
              <a:rPr lang="pt-BR" sz="700" i="1" dirty="0"/>
              <a:t>https://www.canalserpai.com.br/site/index.php/2017/08/07/o-que-um-bebe-diria-no-momento-do-nascimento/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33794" name="Picture 2" descr="Resultado de imagem para nascimento"/>
          <p:cNvPicPr>
            <a:picLocks noChangeAspect="1" noChangeArrowheads="1"/>
          </p:cNvPicPr>
          <p:nvPr/>
        </p:nvPicPr>
        <p:blipFill rotWithShape="1">
          <a:blip r:embed="rId4">
            <a:extLst>
              <a:ext uri="{28A0092B-C50C-407E-A947-70E740481C1C}">
                <a14:useLocalDpi xmlns:a14="http://schemas.microsoft.com/office/drawing/2010/main" val="0"/>
              </a:ext>
            </a:extLst>
          </a:blip>
          <a:srcRect l="23294" r="30671"/>
          <a:stretch/>
        </p:blipFill>
        <p:spPr bwMode="auto">
          <a:xfrm>
            <a:off x="1755364" y="1751779"/>
            <a:ext cx="2904566" cy="420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08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Transição: vasodilatação pulmonar</a:t>
            </a:r>
          </a:p>
        </p:txBody>
      </p:sp>
      <p:sp>
        <p:nvSpPr>
          <p:cNvPr id="3" name="Espaço Reservado para Conteúdo 2"/>
          <p:cNvSpPr>
            <a:spLocks noGrp="1"/>
          </p:cNvSpPr>
          <p:nvPr>
            <p:ph idx="1"/>
          </p:nvPr>
        </p:nvSpPr>
        <p:spPr>
          <a:xfrm>
            <a:off x="1025202" y="2228476"/>
            <a:ext cx="5447316" cy="3275759"/>
          </a:xfrm>
        </p:spPr>
        <p:txBody>
          <a:bodyPr>
            <a:normAutofit/>
          </a:bodyPr>
          <a:lstStyle/>
          <a:p>
            <a:r>
              <a:rPr lang="pt-BR" dirty="0"/>
              <a:t>Ao nascimento: fluxo sanguíneo da artéria pulmonar aumenta 8-10x e a resistência vascular pulmonar cai em 50% nas 1</a:t>
            </a:r>
            <a:r>
              <a:rPr lang="pt-BR" baseline="30000" dirty="0"/>
              <a:t>as</a:t>
            </a:r>
            <a:r>
              <a:rPr lang="pt-BR" dirty="0"/>
              <a:t> 24h</a:t>
            </a:r>
          </a:p>
          <a:p>
            <a:pPr lvl="1"/>
            <a:r>
              <a:rPr lang="pt-BR" dirty="0"/>
              <a:t>Ventilação dos pulmões</a:t>
            </a:r>
          </a:p>
          <a:p>
            <a:pPr lvl="1"/>
            <a:r>
              <a:rPr lang="pt-BR" dirty="0"/>
              <a:t>Aumento da oxigenação</a:t>
            </a:r>
          </a:p>
          <a:p>
            <a:pPr lvl="1"/>
            <a:r>
              <a:rPr lang="pt-BR" dirty="0"/>
              <a:t>Aumento do estresse de cisalhamento</a:t>
            </a:r>
          </a:p>
        </p:txBody>
      </p:sp>
      <p:sp>
        <p:nvSpPr>
          <p:cNvPr id="7" name="CaixaDeTexto 6"/>
          <p:cNvSpPr txBox="1"/>
          <p:nvPr/>
        </p:nvSpPr>
        <p:spPr>
          <a:xfrm>
            <a:off x="6790104" y="5970942"/>
            <a:ext cx="4762500" cy="523220"/>
          </a:xfrm>
          <a:prstGeom prst="rect">
            <a:avLst/>
          </a:prstGeom>
          <a:noFill/>
        </p:spPr>
        <p:txBody>
          <a:bodyPr wrap="square" rtlCol="0">
            <a:spAutoFit/>
          </a:bodyPr>
          <a:lstStyle/>
          <a:p>
            <a:pPr algn="ctr"/>
            <a:r>
              <a:rPr lang="pt-BR" sz="700" i="1"/>
              <a:t>https://www.google.com/search?rlz=1C1NHXL_pt-BRBR691BR691&amp;biw=1366&amp;bih=657&amp;tbm=isch&amp;sa=1&amp;ei=8QWkXOCJBfSu5OUPo7qs-Ac&amp;q=entrada+de+ar+nos+pulmoes+crian%C3%A7a&amp;oq=entrada+de+ar+nos+pulmoes+crian%C3%A7a&amp;gs_l=img.3...17940.19170..19294...0.0..0.151.884.0j7......0....1..gws-wiz-img.IxpR0RBMGIg#imgrc=W4A2m5UbKTrQOM:</a:t>
            </a:r>
            <a:endParaRPr lang="pt-BR" sz="700" i="1" dirty="0"/>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26626" name="Picture 2" descr="Resultado de imagem para entrada de ar nos pulmoes crianÃ§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0104" y="1742281"/>
            <a:ext cx="4762500" cy="424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19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Programação desta aula</a:t>
            </a:r>
          </a:p>
        </p:txBody>
      </p:sp>
      <p:sp>
        <p:nvSpPr>
          <p:cNvPr id="3" name="Espaço Reservado para Conteúdo 2"/>
          <p:cNvSpPr>
            <a:spLocks noGrp="1"/>
          </p:cNvSpPr>
          <p:nvPr>
            <p:ph idx="1"/>
          </p:nvPr>
        </p:nvSpPr>
        <p:spPr>
          <a:xfrm>
            <a:off x="1442434" y="1825625"/>
            <a:ext cx="9911365" cy="4351338"/>
          </a:xfrm>
        </p:spPr>
        <p:txBody>
          <a:bodyPr>
            <a:normAutofit/>
          </a:bodyPr>
          <a:lstStyle/>
          <a:p>
            <a:r>
              <a:rPr lang="pt-BR" dirty="0"/>
              <a:t>Maturação pulmonar</a:t>
            </a:r>
          </a:p>
          <a:p>
            <a:r>
              <a:rPr lang="pt-BR" dirty="0"/>
              <a:t>Fechamento do canal arterial</a:t>
            </a:r>
          </a:p>
          <a:p>
            <a:r>
              <a:rPr lang="pt-BR" dirty="0"/>
              <a:t>Hemoglobina fetal</a:t>
            </a: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Tree>
    <p:extLst>
      <p:ext uri="{BB962C8B-B14F-4D97-AF65-F5344CB8AC3E}">
        <p14:creationId xmlns:p14="http://schemas.microsoft.com/office/powerpoint/2010/main" val="4163253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Transição: perda da circulação placentária e </a:t>
            </a:r>
            <a:r>
              <a:rPr lang="pt-BR" b="1" dirty="0" err="1">
                <a:solidFill>
                  <a:schemeClr val="accent3">
                    <a:lumMod val="50000"/>
                  </a:schemeClr>
                </a:solidFill>
                <a:latin typeface="+mn-lt"/>
              </a:rPr>
              <a:t>fechameto</a:t>
            </a:r>
            <a:r>
              <a:rPr lang="pt-BR" b="1" dirty="0">
                <a:solidFill>
                  <a:schemeClr val="accent3">
                    <a:lumMod val="50000"/>
                  </a:schemeClr>
                </a:solidFill>
                <a:latin typeface="+mn-lt"/>
              </a:rPr>
              <a:t> dos </a:t>
            </a:r>
            <a:r>
              <a:rPr lang="pt-BR" b="1" i="1" dirty="0">
                <a:solidFill>
                  <a:schemeClr val="accent3">
                    <a:lumMod val="50000"/>
                  </a:schemeClr>
                </a:solidFill>
                <a:latin typeface="+mn-lt"/>
              </a:rPr>
              <a:t>shunts</a:t>
            </a:r>
            <a:r>
              <a:rPr lang="pt-BR" b="1" dirty="0">
                <a:solidFill>
                  <a:schemeClr val="accent3">
                    <a:lumMod val="50000"/>
                  </a:schemeClr>
                </a:solidFill>
                <a:latin typeface="+mn-lt"/>
              </a:rPr>
              <a:t> fetais</a:t>
            </a:r>
          </a:p>
        </p:txBody>
      </p:sp>
      <p:sp>
        <p:nvSpPr>
          <p:cNvPr id="3" name="Espaço Reservado para Conteúdo 2"/>
          <p:cNvSpPr>
            <a:spLocks noGrp="1"/>
          </p:cNvSpPr>
          <p:nvPr>
            <p:ph idx="1"/>
          </p:nvPr>
        </p:nvSpPr>
        <p:spPr>
          <a:xfrm>
            <a:off x="5360893" y="2404664"/>
            <a:ext cx="5992907" cy="3347478"/>
          </a:xfrm>
        </p:spPr>
        <p:txBody>
          <a:bodyPr>
            <a:normAutofit/>
          </a:bodyPr>
          <a:lstStyle/>
          <a:p>
            <a:r>
              <a:rPr lang="pt-BR" dirty="0"/>
              <a:t>Circulação umbilical é abolida</a:t>
            </a:r>
          </a:p>
          <a:p>
            <a:r>
              <a:rPr lang="pt-BR" dirty="0"/>
              <a:t>Remoção do leito de baixa resistência da placenta</a:t>
            </a:r>
          </a:p>
          <a:p>
            <a:r>
              <a:rPr lang="pt-BR" dirty="0"/>
              <a:t>O ducto venoso recebe pouco fluxo</a:t>
            </a:r>
          </a:p>
          <a:p>
            <a:r>
              <a:rPr lang="pt-BR" dirty="0"/>
              <a:t>O forame oval fecha por diferença de pressões</a:t>
            </a:r>
          </a:p>
          <a:p>
            <a:r>
              <a:rPr lang="pt-BR" dirty="0"/>
              <a:t>O canal arterial fecha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sp>
        <p:nvSpPr>
          <p:cNvPr id="10" name="CaixaDeTexto 9"/>
          <p:cNvSpPr txBox="1"/>
          <p:nvPr/>
        </p:nvSpPr>
        <p:spPr>
          <a:xfrm>
            <a:off x="2114322" y="6319391"/>
            <a:ext cx="2343516" cy="307777"/>
          </a:xfrm>
          <a:prstGeom prst="rect">
            <a:avLst/>
          </a:prstGeom>
          <a:noFill/>
        </p:spPr>
        <p:txBody>
          <a:bodyPr wrap="square" rtlCol="0">
            <a:spAutoFit/>
          </a:bodyPr>
          <a:lstStyle/>
          <a:p>
            <a:pPr algn="ctr"/>
            <a:r>
              <a:rPr lang="pt-BR" sz="700" i="1" dirty="0"/>
              <a:t>http://www.famema.br/ensino/embriologia/img/sistema-cardiovascular/circulacao-fetal/cardio28.gif</a:t>
            </a:r>
          </a:p>
        </p:txBody>
      </p:sp>
      <p:pic>
        <p:nvPicPr>
          <p:cNvPr id="11" name="Picture 2" descr="http://www.famema.br/ensino/embriologia/img/sistema-cardiovascular/circulacao-fetal/cardio28.gif"/>
          <p:cNvPicPr>
            <a:picLocks noChangeAspect="1" noChangeArrowheads="1"/>
          </p:cNvPicPr>
          <p:nvPr/>
        </p:nvPicPr>
        <p:blipFill rotWithShape="1">
          <a:blip r:embed="rId4">
            <a:extLst>
              <a:ext uri="{28A0092B-C50C-407E-A947-70E740481C1C}">
                <a14:useLocalDpi xmlns:a14="http://schemas.microsoft.com/office/drawing/2010/main" val="0"/>
              </a:ext>
            </a:extLst>
          </a:blip>
          <a:srcRect t="2088" b="2096"/>
          <a:stretch/>
        </p:blipFill>
        <p:spPr bwMode="auto">
          <a:xfrm>
            <a:off x="1318354" y="1901339"/>
            <a:ext cx="3749387" cy="435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490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Transição: perda da circulação placentária e </a:t>
            </a:r>
            <a:r>
              <a:rPr lang="pt-BR" b="1" dirty="0" err="1">
                <a:solidFill>
                  <a:schemeClr val="accent3">
                    <a:lumMod val="50000"/>
                  </a:schemeClr>
                </a:solidFill>
                <a:latin typeface="+mn-lt"/>
              </a:rPr>
              <a:t>fechameto</a:t>
            </a:r>
            <a:r>
              <a:rPr lang="pt-BR" b="1" dirty="0">
                <a:solidFill>
                  <a:schemeClr val="accent3">
                    <a:lumMod val="50000"/>
                  </a:schemeClr>
                </a:solidFill>
                <a:latin typeface="+mn-lt"/>
              </a:rPr>
              <a:t> dos </a:t>
            </a:r>
            <a:r>
              <a:rPr lang="pt-BR" b="1" i="1" dirty="0">
                <a:solidFill>
                  <a:schemeClr val="accent3">
                    <a:lumMod val="50000"/>
                  </a:schemeClr>
                </a:solidFill>
                <a:latin typeface="+mn-lt"/>
              </a:rPr>
              <a:t>shunts</a:t>
            </a:r>
            <a:r>
              <a:rPr lang="pt-BR" b="1" dirty="0">
                <a:solidFill>
                  <a:schemeClr val="accent3">
                    <a:lumMod val="50000"/>
                  </a:schemeClr>
                </a:solidFill>
                <a:latin typeface="+mn-lt"/>
              </a:rPr>
              <a:t> fetais</a:t>
            </a:r>
          </a:p>
        </p:txBody>
      </p:sp>
      <p:sp>
        <p:nvSpPr>
          <p:cNvPr id="3" name="Espaço Reservado para Conteúdo 2"/>
          <p:cNvSpPr>
            <a:spLocks noGrp="1"/>
          </p:cNvSpPr>
          <p:nvPr>
            <p:ph idx="1"/>
          </p:nvPr>
        </p:nvSpPr>
        <p:spPr>
          <a:xfrm>
            <a:off x="5360893" y="2404663"/>
            <a:ext cx="5992907" cy="3850803"/>
          </a:xfrm>
        </p:spPr>
        <p:txBody>
          <a:bodyPr>
            <a:normAutofit/>
          </a:bodyPr>
          <a:lstStyle/>
          <a:p>
            <a:r>
              <a:rPr lang="pt-BR" dirty="0"/>
              <a:t>O fechamento funcional do canal arterial ocorre nas primeiras 72h de vida</a:t>
            </a:r>
          </a:p>
          <a:p>
            <a:r>
              <a:rPr lang="pt-BR" dirty="0"/>
              <a:t>O fechamento permanente (anatômico) demora vários dias a semanas</a:t>
            </a:r>
          </a:p>
          <a:p>
            <a:r>
              <a:rPr lang="pt-BR" dirty="0"/>
              <a:t>Quando o canal não fecha, ou abre, pode ocorrer um </a:t>
            </a:r>
            <a:r>
              <a:rPr lang="pt-BR" i="1" dirty="0"/>
              <a:t>shunt</a:t>
            </a:r>
            <a:r>
              <a:rPr lang="pt-BR" dirty="0"/>
              <a:t> esquerda-direita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sp>
        <p:nvSpPr>
          <p:cNvPr id="10" name="CaixaDeTexto 9"/>
          <p:cNvSpPr txBox="1"/>
          <p:nvPr/>
        </p:nvSpPr>
        <p:spPr>
          <a:xfrm>
            <a:off x="2114322" y="6319391"/>
            <a:ext cx="2343516" cy="307777"/>
          </a:xfrm>
          <a:prstGeom prst="rect">
            <a:avLst/>
          </a:prstGeom>
          <a:noFill/>
        </p:spPr>
        <p:txBody>
          <a:bodyPr wrap="square" rtlCol="0">
            <a:spAutoFit/>
          </a:bodyPr>
          <a:lstStyle/>
          <a:p>
            <a:pPr algn="ctr"/>
            <a:r>
              <a:rPr lang="pt-BR" sz="700" i="1" dirty="0"/>
              <a:t>http://www.famema.br/ensino/embriologia/img/sistema-cardiovascular/circulacao-fetal/cardio28.gif</a:t>
            </a:r>
          </a:p>
        </p:txBody>
      </p:sp>
      <p:pic>
        <p:nvPicPr>
          <p:cNvPr id="11" name="Picture 2" descr="http://www.famema.br/ensino/embriologia/img/sistema-cardiovascular/circulacao-fetal/cardio28.gif"/>
          <p:cNvPicPr>
            <a:picLocks noChangeAspect="1" noChangeArrowheads="1"/>
          </p:cNvPicPr>
          <p:nvPr/>
        </p:nvPicPr>
        <p:blipFill rotWithShape="1">
          <a:blip r:embed="rId4">
            <a:extLst>
              <a:ext uri="{28A0092B-C50C-407E-A947-70E740481C1C}">
                <a14:useLocalDpi xmlns:a14="http://schemas.microsoft.com/office/drawing/2010/main" val="0"/>
              </a:ext>
            </a:extLst>
          </a:blip>
          <a:srcRect t="2088" b="2096"/>
          <a:stretch/>
        </p:blipFill>
        <p:spPr bwMode="auto">
          <a:xfrm>
            <a:off x="1318354" y="1901339"/>
            <a:ext cx="3749387" cy="435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17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727670"/>
            <a:ext cx="9144000" cy="2387600"/>
          </a:xfrm>
        </p:spPr>
        <p:txBody>
          <a:bodyPr>
            <a:normAutofit/>
          </a:bodyPr>
          <a:lstStyle/>
          <a:p>
            <a:r>
              <a:rPr lang="pt-BR" b="1" dirty="0">
                <a:latin typeface="+mn-lt"/>
              </a:rPr>
              <a:t>Hemoglobina fetal</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Tree>
    <p:extLst>
      <p:ext uri="{BB962C8B-B14F-4D97-AF65-F5344CB8AC3E}">
        <p14:creationId xmlns:p14="http://schemas.microsoft.com/office/powerpoint/2010/main" val="228100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Desenvolvimento dos eritrócitos</a:t>
            </a:r>
          </a:p>
        </p:txBody>
      </p:sp>
      <p:sp>
        <p:nvSpPr>
          <p:cNvPr id="3" name="Espaço Reservado para Conteúdo 2"/>
          <p:cNvSpPr>
            <a:spLocks noGrp="1"/>
          </p:cNvSpPr>
          <p:nvPr>
            <p:ph idx="1"/>
          </p:nvPr>
        </p:nvSpPr>
        <p:spPr>
          <a:xfrm>
            <a:off x="5541136" y="2724977"/>
            <a:ext cx="6117464" cy="2263442"/>
          </a:xfrm>
        </p:spPr>
        <p:txBody>
          <a:bodyPr>
            <a:normAutofit/>
          </a:bodyPr>
          <a:lstStyle/>
          <a:p>
            <a:r>
              <a:rPr lang="pt-BR" dirty="0"/>
              <a:t>Hematopoese inicial: vesícula vitelina extraembrionária</a:t>
            </a:r>
          </a:p>
          <a:p>
            <a:r>
              <a:rPr lang="pt-BR" dirty="0"/>
              <a:t>Hematopoese definitiva: aorta, gônadas, </a:t>
            </a:r>
            <a:r>
              <a:rPr lang="pt-BR" dirty="0" err="1"/>
              <a:t>mesonefro</a:t>
            </a:r>
            <a:r>
              <a:rPr lang="pt-BR" dirty="0"/>
              <a:t>; depois, fígado; finalmente, a medula óssea </a:t>
            </a:r>
          </a:p>
        </p:txBody>
      </p:sp>
      <p:sp>
        <p:nvSpPr>
          <p:cNvPr id="7" name="CaixaDeTexto 6"/>
          <p:cNvSpPr txBox="1"/>
          <p:nvPr/>
        </p:nvSpPr>
        <p:spPr>
          <a:xfrm>
            <a:off x="1230867" y="5787023"/>
            <a:ext cx="3331361" cy="200055"/>
          </a:xfrm>
          <a:prstGeom prst="rect">
            <a:avLst/>
          </a:prstGeom>
          <a:noFill/>
        </p:spPr>
        <p:txBody>
          <a:bodyPr wrap="none" rtlCol="0">
            <a:spAutoFit/>
          </a:bodyPr>
          <a:lstStyle/>
          <a:p>
            <a:pPr algn="ctr"/>
            <a:r>
              <a:rPr lang="pt-BR" sz="700" i="1" dirty="0"/>
              <a:t>http://drjeffchandler.blogspot.com/2011/11/principais-celulas-do-sangue-e-suas.html</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34818" name="Picture 2" descr="Hemograma completo - HEMOGR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60" y="1926373"/>
            <a:ext cx="4679576" cy="38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432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Hemoglobina</a:t>
            </a:r>
          </a:p>
        </p:txBody>
      </p:sp>
      <p:sp>
        <p:nvSpPr>
          <p:cNvPr id="3" name="Espaço Reservado para Conteúdo 2"/>
          <p:cNvSpPr>
            <a:spLocks noGrp="1"/>
          </p:cNvSpPr>
          <p:nvPr>
            <p:ph idx="1"/>
          </p:nvPr>
        </p:nvSpPr>
        <p:spPr>
          <a:xfrm>
            <a:off x="1025202" y="1681029"/>
            <a:ext cx="4568774" cy="4351338"/>
          </a:xfrm>
        </p:spPr>
        <p:txBody>
          <a:bodyPr>
            <a:normAutofit/>
          </a:bodyPr>
          <a:lstStyle/>
          <a:p>
            <a:r>
              <a:rPr lang="pt-BR" dirty="0"/>
              <a:t>Hemoglobina: tetrâmero + ferro</a:t>
            </a:r>
          </a:p>
          <a:p>
            <a:r>
              <a:rPr lang="pt-BR" dirty="0"/>
              <a:t>Ao nascimento cadeias gama caracterizam a hemoglobina fetal</a:t>
            </a:r>
          </a:p>
          <a:p>
            <a:r>
              <a:rPr lang="pt-BR" dirty="0"/>
              <a:t>6-10 meses de vida, substituição para a hemoglobina adulta</a:t>
            </a:r>
          </a:p>
        </p:txBody>
      </p:sp>
      <p:sp>
        <p:nvSpPr>
          <p:cNvPr id="7" name="CaixaDeTexto 6"/>
          <p:cNvSpPr txBox="1"/>
          <p:nvPr/>
        </p:nvSpPr>
        <p:spPr>
          <a:xfrm>
            <a:off x="6353761" y="6085157"/>
            <a:ext cx="4057521" cy="200055"/>
          </a:xfrm>
          <a:prstGeom prst="rect">
            <a:avLst/>
          </a:prstGeom>
          <a:noFill/>
        </p:spPr>
        <p:txBody>
          <a:bodyPr wrap="none" rtlCol="0">
            <a:spAutoFit/>
          </a:bodyPr>
          <a:lstStyle/>
          <a:p>
            <a:pPr algn="ctr"/>
            <a:r>
              <a:rPr lang="pt-BR" sz="700" i="1" dirty="0"/>
              <a:t>https://br.depositphotos.com/65091197/stock-illustration-structure-of-human-hemoglobin-molecule.html</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36866" name="Picture 2" descr="Estrutura da molÃ©cula de hemoglobina humana â  Vetores de 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243" y="1628239"/>
            <a:ext cx="5942557" cy="4456918"/>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3048000" y="6435216"/>
            <a:ext cx="9144000" cy="230832"/>
          </a:xfrm>
          <a:prstGeom prst="rect">
            <a:avLst/>
          </a:prstGeom>
          <a:noFill/>
        </p:spPr>
        <p:txBody>
          <a:bodyPr wrap="square" rtlCol="0">
            <a:spAutoFit/>
          </a:bodyPr>
          <a:lstStyle/>
          <a:p>
            <a:pPr algn="r"/>
            <a:r>
              <a:rPr lang="pt-BR" sz="900" i="1" dirty="0"/>
              <a:t>Análise quantitativa e molecular de hemoglobina fetal em indivíduos da população brasileira. </a:t>
            </a:r>
            <a:r>
              <a:rPr lang="sv-SE" sz="900" i="1" dirty="0"/>
              <a:t>Rev. bras. hematol. hemoter. 2003;25(4):223-229</a:t>
            </a:r>
            <a:endParaRPr lang="pt-BR" sz="900" i="1" dirty="0"/>
          </a:p>
        </p:txBody>
      </p:sp>
    </p:spTree>
    <p:extLst>
      <p:ext uri="{BB962C8B-B14F-4D97-AF65-F5344CB8AC3E}">
        <p14:creationId xmlns:p14="http://schemas.microsoft.com/office/powerpoint/2010/main" val="2831875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Hemoglobina</a:t>
            </a:r>
          </a:p>
        </p:txBody>
      </p:sp>
      <p:sp>
        <p:nvSpPr>
          <p:cNvPr id="3" name="Espaço Reservado para Conteúdo 2"/>
          <p:cNvSpPr>
            <a:spLocks noGrp="1"/>
          </p:cNvSpPr>
          <p:nvPr>
            <p:ph idx="1"/>
          </p:nvPr>
        </p:nvSpPr>
        <p:spPr>
          <a:xfrm>
            <a:off x="1025202" y="1681029"/>
            <a:ext cx="4568774" cy="4351338"/>
          </a:xfrm>
        </p:spPr>
        <p:txBody>
          <a:bodyPr>
            <a:normAutofit/>
          </a:bodyPr>
          <a:lstStyle/>
          <a:p>
            <a:r>
              <a:rPr lang="pt-BR" dirty="0"/>
              <a:t>Em adultos normais, a </a:t>
            </a:r>
            <a:r>
              <a:rPr lang="pt-BR" dirty="0" err="1"/>
              <a:t>HbF</a:t>
            </a:r>
            <a:r>
              <a:rPr lang="pt-BR" dirty="0"/>
              <a:t> representa menos de 1% das hemoglobinas totais, com porcentagem média de 0,4%</a:t>
            </a:r>
          </a:p>
          <a:p>
            <a:endParaRPr lang="pt-BR" dirty="0"/>
          </a:p>
          <a:p>
            <a:r>
              <a:rPr lang="pt-BR" dirty="0" err="1"/>
              <a:t>HbF</a:t>
            </a:r>
            <a:r>
              <a:rPr lang="pt-BR" dirty="0"/>
              <a:t> permanece aumentada em algumas alterações hereditárias</a:t>
            </a:r>
          </a:p>
          <a:p>
            <a:endParaRPr lang="pt-BR" dirty="0"/>
          </a:p>
        </p:txBody>
      </p:sp>
      <p:sp>
        <p:nvSpPr>
          <p:cNvPr id="7" name="CaixaDeTexto 6"/>
          <p:cNvSpPr txBox="1"/>
          <p:nvPr/>
        </p:nvSpPr>
        <p:spPr>
          <a:xfrm>
            <a:off x="6353761" y="6085157"/>
            <a:ext cx="4057521" cy="200055"/>
          </a:xfrm>
          <a:prstGeom prst="rect">
            <a:avLst/>
          </a:prstGeom>
          <a:noFill/>
        </p:spPr>
        <p:txBody>
          <a:bodyPr wrap="none" rtlCol="0">
            <a:spAutoFit/>
          </a:bodyPr>
          <a:lstStyle/>
          <a:p>
            <a:pPr algn="ctr"/>
            <a:r>
              <a:rPr lang="pt-BR" sz="700" i="1" dirty="0"/>
              <a:t>https://br.depositphotos.com/65091197/stock-illustration-structure-of-human-hemoglobin-molecule.html</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3048000" y="6595636"/>
            <a:ext cx="9144000" cy="230832"/>
          </a:xfrm>
          <a:prstGeom prst="rect">
            <a:avLst/>
          </a:prstGeom>
          <a:noFill/>
        </p:spPr>
        <p:txBody>
          <a:bodyPr wrap="square" rtlCol="0">
            <a:spAutoFit/>
          </a:bodyPr>
          <a:lstStyle/>
          <a:p>
            <a:pPr algn="r"/>
            <a:r>
              <a:rPr lang="pt-BR" sz="900" i="1" dirty="0"/>
              <a:t>Análise quantitativa e molecular de hemoglobina fetal em indivíduos da população brasileira. </a:t>
            </a:r>
            <a:r>
              <a:rPr lang="sv-SE" sz="900" i="1" dirty="0"/>
              <a:t>Rev. bras. hematol. hemoter. 2003;25(4):223-229</a:t>
            </a:r>
            <a:endParaRPr lang="pt-BR" sz="900" i="1" dirty="0"/>
          </a:p>
        </p:txBody>
      </p:sp>
      <p:pic>
        <p:nvPicPr>
          <p:cNvPr id="36866" name="Picture 2" descr="Estrutura da molÃ©cula de hemoglobina humana â  Vetores de 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243" y="1628239"/>
            <a:ext cx="5942557" cy="445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25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Hemoglobina</a:t>
            </a:r>
          </a:p>
        </p:txBody>
      </p:sp>
      <p:sp>
        <p:nvSpPr>
          <p:cNvPr id="3" name="Espaço Reservado para Conteúdo 2"/>
          <p:cNvSpPr>
            <a:spLocks noGrp="1"/>
          </p:cNvSpPr>
          <p:nvPr>
            <p:ph idx="1"/>
          </p:nvPr>
        </p:nvSpPr>
        <p:spPr>
          <a:xfrm>
            <a:off x="1025202" y="2968035"/>
            <a:ext cx="4568774" cy="1725559"/>
          </a:xfrm>
        </p:spPr>
        <p:txBody>
          <a:bodyPr>
            <a:normAutofit/>
          </a:bodyPr>
          <a:lstStyle/>
          <a:p>
            <a:r>
              <a:rPr lang="pt-BR" dirty="0"/>
              <a:t>A hemoglobina fetal fixa o oxigênio com maior facilidade que a hemoglobina adulta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3112168" y="6550076"/>
            <a:ext cx="9079832" cy="369332"/>
          </a:xfrm>
          <a:prstGeom prst="rect">
            <a:avLst/>
          </a:prstGeom>
          <a:noFill/>
        </p:spPr>
        <p:txBody>
          <a:bodyPr wrap="square" rtlCol="0">
            <a:spAutoFit/>
          </a:bodyPr>
          <a:lstStyle/>
          <a:p>
            <a:pPr algn="r"/>
            <a:r>
              <a:rPr lang="pt-BR" sz="900" i="1" dirty="0" err="1"/>
              <a:t>Avery</a:t>
            </a:r>
            <a:r>
              <a:rPr lang="pt-BR" sz="900" i="1" dirty="0"/>
              <a:t> neonatologia, fisiopatologia e tratamento do recém-nascido, 7ª edição, Guanabara Koogan, 2018.</a:t>
            </a:r>
          </a:p>
          <a:p>
            <a:pPr algn="r"/>
            <a:r>
              <a:rPr lang="pt-BR" sz="900" i="1" dirty="0"/>
              <a:t>MOREIRA, MEL., LOPES, JMA </a:t>
            </a:r>
            <a:r>
              <a:rPr lang="pt-BR" sz="900" i="1" dirty="0" err="1"/>
              <a:t>and</a:t>
            </a:r>
            <a:r>
              <a:rPr lang="pt-BR" sz="900" i="1" dirty="0"/>
              <a:t> CARALHO, M., </a:t>
            </a:r>
            <a:r>
              <a:rPr lang="pt-BR" sz="900" i="1" dirty="0" err="1"/>
              <a:t>orgs</a:t>
            </a:r>
            <a:r>
              <a:rPr lang="pt-BR" sz="900" i="1" dirty="0"/>
              <a:t>. O recém-nascido de alto risco: teoria e prática do cuidar [online]. Rio de Janeiro: Editora FIOCRUZ, 2004. 564 p.</a:t>
            </a:r>
          </a:p>
        </p:txBody>
      </p:sp>
      <p:sp>
        <p:nvSpPr>
          <p:cNvPr id="10" name="CaixaDeTexto 9"/>
          <p:cNvSpPr txBox="1"/>
          <p:nvPr/>
        </p:nvSpPr>
        <p:spPr>
          <a:xfrm>
            <a:off x="7611361" y="6319391"/>
            <a:ext cx="2586803" cy="307777"/>
          </a:xfrm>
          <a:prstGeom prst="rect">
            <a:avLst/>
          </a:prstGeom>
          <a:noFill/>
        </p:spPr>
        <p:txBody>
          <a:bodyPr wrap="square" rtlCol="0">
            <a:spAutoFit/>
          </a:bodyPr>
          <a:lstStyle/>
          <a:p>
            <a:pPr algn="ctr"/>
            <a:r>
              <a:rPr lang="pt-BR" sz="700" i="1" dirty="0"/>
              <a:t>http://questaodefisio.blogspot.com/2013/05/curva-de-dissociacao-da-oxihemoglobina.html</a:t>
            </a:r>
          </a:p>
        </p:txBody>
      </p:sp>
      <p:pic>
        <p:nvPicPr>
          <p:cNvPr id="11" name="Picture 4" descr="Resultado de imagem para curva de dissociaÃ§Ã£o da hemoglob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3976" y="1652744"/>
            <a:ext cx="5598160" cy="462799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de seta reta 4"/>
          <p:cNvCxnSpPr/>
          <p:nvPr/>
        </p:nvCxnSpPr>
        <p:spPr>
          <a:xfrm flipH="1" flipV="1">
            <a:off x="7147325" y="3651524"/>
            <a:ext cx="952350" cy="179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51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5122" name="Picture 2" descr="Resultado de imagem para concentrado de hemac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190" y="969430"/>
            <a:ext cx="4673767" cy="46737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m para bolsa de sangue"/>
          <p:cNvPicPr>
            <a:picLocks noChangeAspect="1" noChangeArrowheads="1"/>
          </p:cNvPicPr>
          <p:nvPr/>
        </p:nvPicPr>
        <p:blipFill rotWithShape="1">
          <a:blip r:embed="rId4">
            <a:extLst>
              <a:ext uri="{28A0092B-C50C-407E-A947-70E740481C1C}">
                <a14:useLocalDpi xmlns:a14="http://schemas.microsoft.com/office/drawing/2010/main" val="0"/>
              </a:ext>
            </a:extLst>
          </a:blip>
          <a:srcRect r="49746"/>
          <a:stretch/>
        </p:blipFill>
        <p:spPr bwMode="auto">
          <a:xfrm>
            <a:off x="1446638" y="641685"/>
            <a:ext cx="2708267" cy="5329258"/>
          </a:xfrm>
          <a:prstGeom prst="rect">
            <a:avLst/>
          </a:prstGeom>
          <a:noFill/>
          <a:extLst>
            <a:ext uri="{909E8E84-426E-40DD-AFC4-6F175D3DCCD1}">
              <a14:hiddenFill xmlns:a14="http://schemas.microsoft.com/office/drawing/2010/main">
                <a:solidFill>
                  <a:srgbClr val="FFFFFF"/>
                </a:solidFill>
              </a14:hiddenFill>
            </a:ext>
          </a:extLst>
        </p:spPr>
      </p:pic>
      <p:sp>
        <p:nvSpPr>
          <p:cNvPr id="10" name="Seta para a direita 9"/>
          <p:cNvSpPr/>
          <p:nvPr/>
        </p:nvSpPr>
        <p:spPr>
          <a:xfrm>
            <a:off x="4489505" y="2849113"/>
            <a:ext cx="1556084"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25270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4"/>
            <a:ext cx="10515600" cy="3350639"/>
          </a:xfrm>
        </p:spPr>
        <p:txBody>
          <a:bodyPr/>
          <a:lstStyle/>
          <a:p>
            <a:pPr algn="ctr"/>
            <a:r>
              <a:rPr lang="pt-BR" b="1" dirty="0"/>
              <a:t>Obrigada!</a:t>
            </a:r>
            <a:br>
              <a:rPr lang="pt-BR" dirty="0"/>
            </a:br>
            <a:br>
              <a:rPr lang="pt-BR" dirty="0"/>
            </a:br>
            <a:r>
              <a:rPr lang="pt-BR" sz="2400" i="1" dirty="0"/>
              <a:t>nadja_arenales@yahoo.com.br</a:t>
            </a:r>
            <a:br>
              <a:rPr lang="pt-BR" sz="2400" i="1" dirty="0"/>
            </a:br>
            <a:endParaRPr lang="pt-BR" i="1" dirty="0"/>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206" y="3840051"/>
            <a:ext cx="4365601" cy="2639300"/>
          </a:xfrm>
          <a:prstGeom prst="rect">
            <a:avLst/>
          </a:prstGeom>
        </p:spPr>
      </p:pic>
      <p:sp>
        <p:nvSpPr>
          <p:cNvPr id="5" name="CaixaDeTexto 4"/>
          <p:cNvSpPr txBox="1"/>
          <p:nvPr/>
        </p:nvSpPr>
        <p:spPr>
          <a:xfrm>
            <a:off x="7466665" y="5556021"/>
            <a:ext cx="2012346" cy="923330"/>
          </a:xfrm>
          <a:prstGeom prst="rect">
            <a:avLst/>
          </a:prstGeom>
          <a:noFill/>
        </p:spPr>
        <p:txBody>
          <a:bodyPr wrap="none" rtlCol="0">
            <a:spAutoFit/>
          </a:bodyPr>
          <a:lstStyle/>
          <a:p>
            <a:r>
              <a:rPr lang="pt-BR" dirty="0">
                <a:solidFill>
                  <a:schemeClr val="bg2">
                    <a:lumMod val="50000"/>
                  </a:schemeClr>
                </a:solidFill>
              </a:rPr>
              <a:t>/</a:t>
            </a:r>
            <a:r>
              <a:rPr lang="pt-BR" dirty="0" err="1">
                <a:solidFill>
                  <a:schemeClr val="bg2">
                    <a:lumMod val="50000"/>
                  </a:schemeClr>
                </a:solidFill>
              </a:rPr>
              <a:t>dranadja</a:t>
            </a:r>
            <a:endParaRPr lang="pt-BR" dirty="0">
              <a:solidFill>
                <a:schemeClr val="bg2">
                  <a:lumMod val="50000"/>
                </a:schemeClr>
              </a:solidFill>
            </a:endParaRPr>
          </a:p>
          <a:p>
            <a:endParaRPr lang="pt-BR" dirty="0">
              <a:solidFill>
                <a:schemeClr val="bg2">
                  <a:lumMod val="50000"/>
                </a:schemeClr>
              </a:solidFill>
            </a:endParaRPr>
          </a:p>
          <a:p>
            <a:r>
              <a:rPr lang="pt-BR" dirty="0">
                <a:solidFill>
                  <a:schemeClr val="bg2">
                    <a:lumMod val="50000"/>
                  </a:schemeClr>
                </a:solidFill>
              </a:rPr>
              <a:t>@</a:t>
            </a:r>
            <a:r>
              <a:rPr lang="pt-BR" dirty="0" err="1">
                <a:solidFill>
                  <a:schemeClr val="bg2">
                    <a:lumMod val="50000"/>
                  </a:schemeClr>
                </a:solidFill>
              </a:rPr>
              <a:t>dranadjaarenales</a:t>
            </a:r>
            <a:endParaRPr lang="pt-BR" dirty="0">
              <a:solidFill>
                <a:schemeClr val="bg2">
                  <a:lumMod val="50000"/>
                </a:schemeClr>
              </a:solidFill>
            </a:endParaRPr>
          </a:p>
        </p:txBody>
      </p:sp>
      <p:pic>
        <p:nvPicPr>
          <p:cNvPr id="6146" name="Picture 2" descr="Resultado de imagem para simbolo face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9847" y="5556021"/>
            <a:ext cx="406818" cy="40681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m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2760" y="6087126"/>
            <a:ext cx="760992" cy="42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8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727670"/>
            <a:ext cx="9144000" cy="2387600"/>
          </a:xfrm>
        </p:spPr>
        <p:txBody>
          <a:bodyPr>
            <a:normAutofit/>
          </a:bodyPr>
          <a:lstStyle/>
          <a:p>
            <a:r>
              <a:rPr lang="pt-BR" b="1" dirty="0">
                <a:latin typeface="+mn-lt"/>
              </a:rPr>
              <a:t>Maturação pulmonar</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Tree>
    <p:extLst>
      <p:ext uri="{BB962C8B-B14F-4D97-AF65-F5344CB8AC3E}">
        <p14:creationId xmlns:p14="http://schemas.microsoft.com/office/powerpoint/2010/main" val="2492956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lstStyle/>
          <a:p>
            <a:r>
              <a:rPr lang="pt-BR" b="1" dirty="0">
                <a:solidFill>
                  <a:schemeClr val="accent3">
                    <a:lumMod val="50000"/>
                  </a:schemeClr>
                </a:solidFill>
                <a:latin typeface="+mn-lt"/>
              </a:rPr>
              <a:t>Desenvolvimento pulmonar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graphicFrame>
        <p:nvGraphicFramePr>
          <p:cNvPr id="4" name="Diagrama 3"/>
          <p:cNvGraphicFramePr/>
          <p:nvPr>
            <p:extLst>
              <p:ext uri="{D42A27DB-BD31-4B8C-83A1-F6EECF244321}">
                <p14:modId xmlns:p14="http://schemas.microsoft.com/office/powerpoint/2010/main" val="3385328644"/>
              </p:ext>
            </p:extLst>
          </p:nvPr>
        </p:nvGraphicFramePr>
        <p:xfrm>
          <a:off x="209550" y="1690688"/>
          <a:ext cx="11791950" cy="3929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523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normAutofit/>
          </a:bodyPr>
          <a:lstStyle/>
          <a:p>
            <a:r>
              <a:rPr lang="pt-BR" b="1" dirty="0">
                <a:solidFill>
                  <a:schemeClr val="accent3">
                    <a:lumMod val="50000"/>
                  </a:schemeClr>
                </a:solidFill>
                <a:latin typeface="+mn-lt"/>
              </a:rPr>
              <a:t>Desenvolvimento pulmonar: Embrionário</a:t>
            </a:r>
          </a:p>
        </p:txBody>
      </p:sp>
      <p:sp>
        <p:nvSpPr>
          <p:cNvPr id="3" name="Espaço Reservado para Conteúdo 2"/>
          <p:cNvSpPr>
            <a:spLocks noGrp="1"/>
          </p:cNvSpPr>
          <p:nvPr>
            <p:ph idx="1"/>
          </p:nvPr>
        </p:nvSpPr>
        <p:spPr>
          <a:xfrm>
            <a:off x="1366207" y="3587385"/>
            <a:ext cx="6117464" cy="1057361"/>
          </a:xfrm>
        </p:spPr>
        <p:txBody>
          <a:bodyPr>
            <a:normAutofit/>
          </a:bodyPr>
          <a:lstStyle/>
          <a:p>
            <a:r>
              <a:rPr lang="pt-BR" dirty="0"/>
              <a:t>3 a 7 semanas de gestação</a:t>
            </a:r>
          </a:p>
          <a:p>
            <a:r>
              <a:rPr lang="pt-BR" dirty="0"/>
              <a:t>Formação do divertículo respiratório</a:t>
            </a:r>
          </a:p>
          <a:p>
            <a:endParaRPr lang="pt-BR" dirty="0"/>
          </a:p>
          <a:p>
            <a:endParaRPr lang="pt-BR" dirty="0"/>
          </a:p>
        </p:txBody>
      </p:sp>
      <p:sp>
        <p:nvSpPr>
          <p:cNvPr id="7" name="CaixaDeTexto 6"/>
          <p:cNvSpPr txBox="1"/>
          <p:nvPr/>
        </p:nvSpPr>
        <p:spPr>
          <a:xfrm>
            <a:off x="7483671" y="5640066"/>
            <a:ext cx="3946356" cy="307777"/>
          </a:xfrm>
          <a:prstGeom prst="rect">
            <a:avLst/>
          </a:prstGeom>
          <a:noFill/>
        </p:spPr>
        <p:txBody>
          <a:bodyPr wrap="square" rtlCol="0">
            <a:spAutoFit/>
          </a:bodyPr>
          <a:lstStyle/>
          <a:p>
            <a:pPr algn="ctr"/>
            <a:r>
              <a:rPr lang="pt-BR" sz="700" i="1"/>
              <a:t>http://www.clinicalguidelines.scot.nhs.uk/ggc-paediatric-guidelines/ggc-guidelines/neonatology/intubation-and-premedication-for-neonates/</a:t>
            </a:r>
            <a:endParaRPr lang="pt-BR" sz="700" i="1" dirty="0"/>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18434" name="Picture 2" descr="http://www.clinicalguidelines.scot.nhs.uk/media/1777/fig2.jpg"/>
          <p:cNvPicPr>
            <a:picLocks noChangeAspect="1" noChangeArrowheads="1"/>
          </p:cNvPicPr>
          <p:nvPr/>
        </p:nvPicPr>
        <p:blipFill rotWithShape="1">
          <a:blip r:embed="rId4">
            <a:extLst>
              <a:ext uri="{28A0092B-C50C-407E-A947-70E740481C1C}">
                <a14:useLocalDpi xmlns:a14="http://schemas.microsoft.com/office/drawing/2010/main" val="0"/>
              </a:ext>
            </a:extLst>
          </a:blip>
          <a:srcRect l="1512" t="3303" r="2990" b="941"/>
          <a:stretch/>
        </p:blipFill>
        <p:spPr bwMode="auto">
          <a:xfrm>
            <a:off x="7704249" y="2592066"/>
            <a:ext cx="35052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57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normAutofit/>
          </a:bodyPr>
          <a:lstStyle/>
          <a:p>
            <a:r>
              <a:rPr lang="pt-BR" b="1" dirty="0">
                <a:solidFill>
                  <a:schemeClr val="accent3">
                    <a:lumMod val="50000"/>
                  </a:schemeClr>
                </a:solidFill>
                <a:latin typeface="+mn-lt"/>
              </a:rPr>
              <a:t>Desenvolvimento pulmonar: </a:t>
            </a:r>
            <a:r>
              <a:rPr lang="pt-BR" b="1" dirty="0" err="1">
                <a:solidFill>
                  <a:schemeClr val="accent3">
                    <a:lumMod val="50000"/>
                  </a:schemeClr>
                </a:solidFill>
                <a:latin typeface="+mn-lt"/>
              </a:rPr>
              <a:t>Pseudoglandular</a:t>
            </a:r>
            <a:endParaRPr lang="pt-BR" b="1" dirty="0">
              <a:solidFill>
                <a:schemeClr val="accent3">
                  <a:lumMod val="50000"/>
                </a:schemeClr>
              </a:solidFill>
              <a:latin typeface="+mn-lt"/>
            </a:endParaRPr>
          </a:p>
        </p:txBody>
      </p:sp>
      <p:sp>
        <p:nvSpPr>
          <p:cNvPr id="3" name="Espaço Reservado para Conteúdo 2"/>
          <p:cNvSpPr>
            <a:spLocks noGrp="1"/>
          </p:cNvSpPr>
          <p:nvPr>
            <p:ph idx="1"/>
          </p:nvPr>
        </p:nvSpPr>
        <p:spPr>
          <a:xfrm>
            <a:off x="1025202" y="2789368"/>
            <a:ext cx="5776546" cy="1945803"/>
          </a:xfrm>
        </p:spPr>
        <p:txBody>
          <a:bodyPr>
            <a:normAutofit/>
          </a:bodyPr>
          <a:lstStyle/>
          <a:p>
            <a:r>
              <a:rPr lang="pt-BR" dirty="0"/>
              <a:t>5 a 17 semanas de gestação</a:t>
            </a:r>
          </a:p>
          <a:p>
            <a:r>
              <a:rPr lang="pt-BR" dirty="0"/>
              <a:t>Formação das vias respiratórias condutoras (árvore traqueobrônquica)</a:t>
            </a:r>
          </a:p>
          <a:p>
            <a:endParaRPr lang="pt-BR" dirty="0"/>
          </a:p>
        </p:txBody>
      </p:sp>
      <p:sp>
        <p:nvSpPr>
          <p:cNvPr id="7" name="CaixaDeTexto 6"/>
          <p:cNvSpPr txBox="1"/>
          <p:nvPr/>
        </p:nvSpPr>
        <p:spPr>
          <a:xfrm>
            <a:off x="8528549" y="5833852"/>
            <a:ext cx="1856598" cy="200055"/>
          </a:xfrm>
          <a:prstGeom prst="rect">
            <a:avLst/>
          </a:prstGeom>
          <a:noFill/>
        </p:spPr>
        <p:txBody>
          <a:bodyPr wrap="none" rtlCol="0">
            <a:spAutoFit/>
          </a:bodyPr>
          <a:lstStyle/>
          <a:p>
            <a:pPr algn="ctr"/>
            <a:r>
              <a:rPr lang="pt-BR" sz="700" i="1" dirty="0"/>
              <a:t>http://www.dacelulaaosistema.uff.br/?p=712</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17410" name="Picture 2" descr="Fig 5"/>
          <p:cNvPicPr>
            <a:picLocks noChangeAspect="1" noChangeArrowheads="1"/>
          </p:cNvPicPr>
          <p:nvPr/>
        </p:nvPicPr>
        <p:blipFill rotWithShape="1">
          <a:blip r:embed="rId4">
            <a:extLst>
              <a:ext uri="{28A0092B-C50C-407E-A947-70E740481C1C}">
                <a14:useLocalDpi xmlns:a14="http://schemas.microsoft.com/office/drawing/2010/main" val="0"/>
              </a:ext>
            </a:extLst>
          </a:blip>
          <a:srcRect r="42807" b="26358"/>
          <a:stretch/>
        </p:blipFill>
        <p:spPr bwMode="auto">
          <a:xfrm>
            <a:off x="6801748" y="1690688"/>
            <a:ext cx="5310201" cy="414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5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202" y="365125"/>
            <a:ext cx="10328598" cy="1325563"/>
          </a:xfrm>
        </p:spPr>
        <p:txBody>
          <a:bodyPr>
            <a:normAutofit/>
          </a:bodyPr>
          <a:lstStyle/>
          <a:p>
            <a:r>
              <a:rPr lang="pt-BR" b="1" dirty="0">
                <a:solidFill>
                  <a:schemeClr val="accent3">
                    <a:lumMod val="50000"/>
                  </a:schemeClr>
                </a:solidFill>
                <a:latin typeface="+mn-lt"/>
              </a:rPr>
              <a:t>Desenvolvimento pulmonar: Canalicular</a:t>
            </a:r>
          </a:p>
        </p:txBody>
      </p:sp>
      <p:sp>
        <p:nvSpPr>
          <p:cNvPr id="3" name="Espaço Reservado para Conteúdo 2"/>
          <p:cNvSpPr>
            <a:spLocks noGrp="1"/>
          </p:cNvSpPr>
          <p:nvPr>
            <p:ph idx="1"/>
          </p:nvPr>
        </p:nvSpPr>
        <p:spPr>
          <a:xfrm>
            <a:off x="1025202" y="3376526"/>
            <a:ext cx="6104194" cy="1564803"/>
          </a:xfrm>
        </p:spPr>
        <p:txBody>
          <a:bodyPr>
            <a:normAutofit/>
          </a:bodyPr>
          <a:lstStyle/>
          <a:p>
            <a:r>
              <a:rPr lang="pt-BR" dirty="0"/>
              <a:t>16 a 26 semanas de gestação</a:t>
            </a:r>
          </a:p>
          <a:p>
            <a:r>
              <a:rPr lang="pt-BR" dirty="0"/>
              <a:t>Formação da membrana </a:t>
            </a:r>
            <a:r>
              <a:rPr lang="pt-BR" dirty="0" err="1"/>
              <a:t>alveolocapilar</a:t>
            </a:r>
            <a:endParaRPr lang="pt-BR" dirty="0"/>
          </a:p>
          <a:p>
            <a:r>
              <a:rPr lang="pt-BR" dirty="0" err="1"/>
              <a:t>Citodiferenciação</a:t>
            </a:r>
            <a:r>
              <a:rPr lang="pt-BR" dirty="0"/>
              <a:t> das células epiteliais</a:t>
            </a:r>
          </a:p>
          <a:p>
            <a:endParaRPr lang="pt-BR" dirty="0"/>
          </a:p>
          <a:p>
            <a:endParaRPr lang="pt-BR" dirty="0"/>
          </a:p>
        </p:txBody>
      </p:sp>
      <p:sp>
        <p:nvSpPr>
          <p:cNvPr id="7" name="CaixaDeTexto 6"/>
          <p:cNvSpPr txBox="1"/>
          <p:nvPr/>
        </p:nvSpPr>
        <p:spPr>
          <a:xfrm>
            <a:off x="8732399" y="5680547"/>
            <a:ext cx="1856598" cy="200055"/>
          </a:xfrm>
          <a:prstGeom prst="rect">
            <a:avLst/>
          </a:prstGeom>
          <a:noFill/>
        </p:spPr>
        <p:txBody>
          <a:bodyPr wrap="none" rtlCol="0">
            <a:spAutoFit/>
          </a:bodyPr>
          <a:lstStyle/>
          <a:p>
            <a:pPr algn="ctr"/>
            <a:r>
              <a:rPr lang="pt-BR" sz="700" i="1" dirty="0"/>
              <a:t>http://www.dacelulaaosistema.uff.br/?p=712</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2" y="5970942"/>
            <a:ext cx="1415106" cy="855526"/>
          </a:xfrm>
          <a:prstGeom prst="rect">
            <a:avLst/>
          </a:prstGeom>
        </p:spPr>
      </p:pic>
      <p:sp>
        <p:nvSpPr>
          <p:cNvPr id="9" name="CaixaDeTexto 8"/>
          <p:cNvSpPr txBox="1"/>
          <p:nvPr/>
        </p:nvSpPr>
        <p:spPr>
          <a:xfrm>
            <a:off x="7129396" y="6627168"/>
            <a:ext cx="5062604" cy="230832"/>
          </a:xfrm>
          <a:prstGeom prst="rect">
            <a:avLst/>
          </a:prstGeom>
          <a:noFill/>
        </p:spPr>
        <p:txBody>
          <a:bodyPr wrap="none" rtlCol="0">
            <a:spAutoFit/>
          </a:bodyPr>
          <a:lstStyle/>
          <a:p>
            <a:pPr algn="r"/>
            <a:r>
              <a:rPr lang="pt-BR" sz="900" i="1" dirty="0" err="1"/>
              <a:t>Avery</a:t>
            </a:r>
            <a:r>
              <a:rPr lang="pt-BR" sz="900" i="1" dirty="0"/>
              <a:t> neonatologia, fisiopatologia e tratamento do recém-nascido, 7ª edição, Guanabara Koogan, 2018.</a:t>
            </a:r>
          </a:p>
        </p:txBody>
      </p:sp>
      <p:pic>
        <p:nvPicPr>
          <p:cNvPr id="16386" name="Picture 2" descr="http://www.dacelulaaosistema.uff.br/wp-content/uploads/2015/09/Fig-6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3484" b="32278"/>
          <a:stretch/>
        </p:blipFill>
        <p:spPr bwMode="auto">
          <a:xfrm>
            <a:off x="7142666" y="2551584"/>
            <a:ext cx="4309264" cy="312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2696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5819</Words>
  <Application>Microsoft Office PowerPoint</Application>
  <PresentationFormat>Widescreen</PresentationFormat>
  <Paragraphs>426</Paragraphs>
  <Slides>48</Slides>
  <Notes>40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48</vt:i4>
      </vt:variant>
    </vt:vector>
  </HeadingPairs>
  <TitlesOfParts>
    <vt:vector size="52" baseType="lpstr">
      <vt:lpstr>Arial</vt:lpstr>
      <vt:lpstr>Calibri</vt:lpstr>
      <vt:lpstr>Calibri Light</vt:lpstr>
      <vt:lpstr>Tema do Office</vt:lpstr>
      <vt:lpstr>Nascimento: Adaptação anatomo-fisiológica</vt:lpstr>
      <vt:lpstr>Nascimento: Adaptação anatomo-fisiológica da transição da vida uterina para o ambiente externo</vt:lpstr>
      <vt:lpstr>Programação desta aula</vt:lpstr>
      <vt:lpstr>Programação desta aula</vt:lpstr>
      <vt:lpstr>Maturação pulmonar</vt:lpstr>
      <vt:lpstr>Desenvolvimento pulmonar</vt:lpstr>
      <vt:lpstr>Desenvolvimento pulmonar: Embrionário</vt:lpstr>
      <vt:lpstr>Desenvolvimento pulmonar: Pseudoglandular</vt:lpstr>
      <vt:lpstr>Desenvolvimento pulmonar: Canalicular</vt:lpstr>
      <vt:lpstr>Desenvolvimento pulmonar: Sacular</vt:lpstr>
      <vt:lpstr>Desenvolvimento pulmonar: Alveolar</vt:lpstr>
      <vt:lpstr>Desenvolvimento pulmonar</vt:lpstr>
      <vt:lpstr>Surfactante</vt:lpstr>
      <vt:lpstr>Surfactante</vt:lpstr>
      <vt:lpstr>Surfactante</vt:lpstr>
      <vt:lpstr>Apresentação do PowerPoint</vt:lpstr>
      <vt:lpstr>Apresentação do PowerPoint</vt:lpstr>
      <vt:lpstr>História</vt:lpstr>
      <vt:lpstr>Transição da placenta para os pulmões</vt:lpstr>
      <vt:lpstr>Estabelecimento da ventilação pulmonar</vt:lpstr>
      <vt:lpstr>Adaptação: líquido nos pulmões fetais</vt:lpstr>
      <vt:lpstr>Adaptação: líquido nos pulmões fetais</vt:lpstr>
      <vt:lpstr>Apresentação do PowerPoint</vt:lpstr>
      <vt:lpstr>Adaptação: remoção do líquido ao nascer</vt:lpstr>
      <vt:lpstr>Adaptação: remoção do líquido ao nascer</vt:lpstr>
      <vt:lpstr>Adaptação: respiração fetal</vt:lpstr>
      <vt:lpstr>Adaptação: respiração contínua ao nascer</vt:lpstr>
      <vt:lpstr>Adaptação: 1as incursões respiratórias</vt:lpstr>
      <vt:lpstr>Fechamento do canal arterial</vt:lpstr>
      <vt:lpstr>Circulação fetal</vt:lpstr>
      <vt:lpstr>Apresentação do PowerPoint</vt:lpstr>
      <vt:lpstr>Circulação fetal</vt:lpstr>
      <vt:lpstr>Apresentação do PowerPoint</vt:lpstr>
      <vt:lpstr>Circulação fetal</vt:lpstr>
      <vt:lpstr>Apresentação do PowerPoint</vt:lpstr>
      <vt:lpstr>Circulação fetal</vt:lpstr>
      <vt:lpstr>Regulação da resistência pulmonar fetal</vt:lpstr>
      <vt:lpstr>Transição para a circulação extrauterina</vt:lpstr>
      <vt:lpstr>Transição: vasodilatação pulmonar</vt:lpstr>
      <vt:lpstr>Transição: perda da circulação placentária e fechameto dos shunts fetais</vt:lpstr>
      <vt:lpstr>Transição: perda da circulação placentária e fechameto dos shunts fetais</vt:lpstr>
      <vt:lpstr>Hemoglobina fetal</vt:lpstr>
      <vt:lpstr>Desenvolvimento dos eritrócitos</vt:lpstr>
      <vt:lpstr>Hemoglobina</vt:lpstr>
      <vt:lpstr>Hemoglobina</vt:lpstr>
      <vt:lpstr>Hemoglobina</vt:lpstr>
      <vt:lpstr>Apresentação do PowerPoint</vt:lpstr>
      <vt:lpstr>Obrigada!  nadja_arenales@yahoo.com.br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Nascimento: Adaptação anatomo-fisiológica da transição da vida uterina para o ambiente externo</dc:title>
  <dc:creator>Nadja Guazzi Arenales</dc:creator>
  <cp:lastModifiedBy>nadja.arenales@gmail.com</cp:lastModifiedBy>
  <cp:revision>282</cp:revision>
  <dcterms:created xsi:type="dcterms:W3CDTF">2019-04-02T12:27:38Z</dcterms:created>
  <dcterms:modified xsi:type="dcterms:W3CDTF">2020-04-16T10:10:36Z</dcterms:modified>
</cp:coreProperties>
</file>