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63" r:id="rId4"/>
    <p:sldId id="289" r:id="rId5"/>
    <p:sldId id="290" r:id="rId6"/>
    <p:sldId id="259" r:id="rId7"/>
    <p:sldId id="286" r:id="rId8"/>
    <p:sldId id="291" r:id="rId9"/>
    <p:sldId id="285" r:id="rId10"/>
    <p:sldId id="292" r:id="rId11"/>
    <p:sldId id="257" r:id="rId12"/>
    <p:sldId id="287" r:id="rId13"/>
    <p:sldId id="260" r:id="rId14"/>
    <p:sldId id="288" r:id="rId15"/>
    <p:sldId id="294" r:id="rId16"/>
    <p:sldId id="295" r:id="rId17"/>
    <p:sldId id="296" r:id="rId18"/>
    <p:sldId id="299" r:id="rId19"/>
    <p:sldId id="297" r:id="rId20"/>
    <p:sldId id="298" r:id="rId21"/>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19" autoAdjust="0"/>
    <p:restoredTop sz="94660"/>
  </p:normalViewPr>
  <p:slideViewPr>
    <p:cSldViewPr snapToGrid="0">
      <p:cViewPr varScale="1">
        <p:scale>
          <a:sx n="117" d="100"/>
          <a:sy n="117" d="100"/>
        </p:scale>
        <p:origin x="25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08ADA-77AF-8D3D-DAD8-001E27958D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pt-BR"/>
          </a:p>
        </p:txBody>
      </p:sp>
      <p:sp>
        <p:nvSpPr>
          <p:cNvPr id="3" name="Subtitle 2">
            <a:extLst>
              <a:ext uri="{FF2B5EF4-FFF2-40B4-BE49-F238E27FC236}">
                <a16:creationId xmlns:a16="http://schemas.microsoft.com/office/drawing/2014/main" id="{9C49F7F9-082A-E37C-AF38-1F6B8948D7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BR"/>
          </a:p>
        </p:txBody>
      </p:sp>
      <p:sp>
        <p:nvSpPr>
          <p:cNvPr id="4" name="Date Placeholder 3">
            <a:extLst>
              <a:ext uri="{FF2B5EF4-FFF2-40B4-BE49-F238E27FC236}">
                <a16:creationId xmlns:a16="http://schemas.microsoft.com/office/drawing/2014/main" id="{EC085480-7E3A-0B32-8454-6B55D2DD36E1}"/>
              </a:ext>
            </a:extLst>
          </p:cNvPr>
          <p:cNvSpPr>
            <a:spLocks noGrp="1"/>
          </p:cNvSpPr>
          <p:nvPr>
            <p:ph type="dt" sz="half" idx="10"/>
          </p:nvPr>
        </p:nvSpPr>
        <p:spPr/>
        <p:txBody>
          <a:bodyPr/>
          <a:lstStyle/>
          <a:p>
            <a:fld id="{A5DA4383-6A53-45E3-B0A1-8DEBB58B7A0D}" type="datetimeFigureOut">
              <a:rPr lang="pt-BR" smtClean="0"/>
              <a:t>14/10/2024</a:t>
            </a:fld>
            <a:endParaRPr lang="pt-BR"/>
          </a:p>
        </p:txBody>
      </p:sp>
      <p:sp>
        <p:nvSpPr>
          <p:cNvPr id="5" name="Footer Placeholder 4">
            <a:extLst>
              <a:ext uri="{FF2B5EF4-FFF2-40B4-BE49-F238E27FC236}">
                <a16:creationId xmlns:a16="http://schemas.microsoft.com/office/drawing/2014/main" id="{CC1D83F9-AEBB-3926-E034-3890D11A762D}"/>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FC61BBBC-8FA6-4908-2BFF-4813F6CD78C5}"/>
              </a:ext>
            </a:extLst>
          </p:cNvPr>
          <p:cNvSpPr>
            <a:spLocks noGrp="1"/>
          </p:cNvSpPr>
          <p:nvPr>
            <p:ph type="sldNum" sz="quarter" idx="12"/>
          </p:nvPr>
        </p:nvSpPr>
        <p:spPr/>
        <p:txBody>
          <a:bodyPr/>
          <a:lstStyle/>
          <a:p>
            <a:fld id="{580EBF5C-8954-4254-87EF-1E230B9B896C}" type="slidenum">
              <a:rPr lang="pt-BR" smtClean="0"/>
              <a:t>‹#›</a:t>
            </a:fld>
            <a:endParaRPr lang="pt-BR"/>
          </a:p>
        </p:txBody>
      </p:sp>
    </p:spTree>
    <p:extLst>
      <p:ext uri="{BB962C8B-B14F-4D97-AF65-F5344CB8AC3E}">
        <p14:creationId xmlns:p14="http://schemas.microsoft.com/office/powerpoint/2010/main" val="1185933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9CFCB-E85A-9DF8-689B-8C0060136F8A}"/>
              </a:ext>
            </a:extLst>
          </p:cNvPr>
          <p:cNvSpPr>
            <a:spLocks noGrp="1"/>
          </p:cNvSpPr>
          <p:nvPr>
            <p:ph type="title"/>
          </p:nvPr>
        </p:nvSpPr>
        <p:spPr/>
        <p:txBody>
          <a:bodyPr/>
          <a:lstStyle/>
          <a:p>
            <a:r>
              <a:rPr lang="en-US"/>
              <a:t>Click to edit Master title style</a:t>
            </a:r>
            <a:endParaRPr lang="pt-BR"/>
          </a:p>
        </p:txBody>
      </p:sp>
      <p:sp>
        <p:nvSpPr>
          <p:cNvPr id="3" name="Vertical Text Placeholder 2">
            <a:extLst>
              <a:ext uri="{FF2B5EF4-FFF2-40B4-BE49-F238E27FC236}">
                <a16:creationId xmlns:a16="http://schemas.microsoft.com/office/drawing/2014/main" id="{668A5F3B-70CF-01F0-CAD7-A540284AF0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EE0602DD-BA10-F289-4E32-12D81CBEBEED}"/>
              </a:ext>
            </a:extLst>
          </p:cNvPr>
          <p:cNvSpPr>
            <a:spLocks noGrp="1"/>
          </p:cNvSpPr>
          <p:nvPr>
            <p:ph type="dt" sz="half" idx="10"/>
          </p:nvPr>
        </p:nvSpPr>
        <p:spPr/>
        <p:txBody>
          <a:bodyPr/>
          <a:lstStyle/>
          <a:p>
            <a:fld id="{A5DA4383-6A53-45E3-B0A1-8DEBB58B7A0D}" type="datetimeFigureOut">
              <a:rPr lang="pt-BR" smtClean="0"/>
              <a:t>14/10/2024</a:t>
            </a:fld>
            <a:endParaRPr lang="pt-BR"/>
          </a:p>
        </p:txBody>
      </p:sp>
      <p:sp>
        <p:nvSpPr>
          <p:cNvPr id="5" name="Footer Placeholder 4">
            <a:extLst>
              <a:ext uri="{FF2B5EF4-FFF2-40B4-BE49-F238E27FC236}">
                <a16:creationId xmlns:a16="http://schemas.microsoft.com/office/drawing/2014/main" id="{F005DEDE-E3D8-4B66-713E-CF42EA8D5733}"/>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3EC3292A-9922-9F3B-345C-136669715C29}"/>
              </a:ext>
            </a:extLst>
          </p:cNvPr>
          <p:cNvSpPr>
            <a:spLocks noGrp="1"/>
          </p:cNvSpPr>
          <p:nvPr>
            <p:ph type="sldNum" sz="quarter" idx="12"/>
          </p:nvPr>
        </p:nvSpPr>
        <p:spPr/>
        <p:txBody>
          <a:bodyPr/>
          <a:lstStyle/>
          <a:p>
            <a:fld id="{580EBF5C-8954-4254-87EF-1E230B9B896C}" type="slidenum">
              <a:rPr lang="pt-BR" smtClean="0"/>
              <a:t>‹#›</a:t>
            </a:fld>
            <a:endParaRPr lang="pt-BR"/>
          </a:p>
        </p:txBody>
      </p:sp>
    </p:spTree>
    <p:extLst>
      <p:ext uri="{BB962C8B-B14F-4D97-AF65-F5344CB8AC3E}">
        <p14:creationId xmlns:p14="http://schemas.microsoft.com/office/powerpoint/2010/main" val="1848029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32AD52-3AEB-068E-C215-9172F66FA30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pt-BR"/>
          </a:p>
        </p:txBody>
      </p:sp>
      <p:sp>
        <p:nvSpPr>
          <p:cNvPr id="3" name="Vertical Text Placeholder 2">
            <a:extLst>
              <a:ext uri="{FF2B5EF4-FFF2-40B4-BE49-F238E27FC236}">
                <a16:creationId xmlns:a16="http://schemas.microsoft.com/office/drawing/2014/main" id="{8782EE75-3F42-AA80-13C4-7F2432602F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F59221F0-8D88-1D73-B7B2-2998D557E2D1}"/>
              </a:ext>
            </a:extLst>
          </p:cNvPr>
          <p:cNvSpPr>
            <a:spLocks noGrp="1"/>
          </p:cNvSpPr>
          <p:nvPr>
            <p:ph type="dt" sz="half" idx="10"/>
          </p:nvPr>
        </p:nvSpPr>
        <p:spPr/>
        <p:txBody>
          <a:bodyPr/>
          <a:lstStyle/>
          <a:p>
            <a:fld id="{A5DA4383-6A53-45E3-B0A1-8DEBB58B7A0D}" type="datetimeFigureOut">
              <a:rPr lang="pt-BR" smtClean="0"/>
              <a:t>14/10/2024</a:t>
            </a:fld>
            <a:endParaRPr lang="pt-BR"/>
          </a:p>
        </p:txBody>
      </p:sp>
      <p:sp>
        <p:nvSpPr>
          <p:cNvPr id="5" name="Footer Placeholder 4">
            <a:extLst>
              <a:ext uri="{FF2B5EF4-FFF2-40B4-BE49-F238E27FC236}">
                <a16:creationId xmlns:a16="http://schemas.microsoft.com/office/drawing/2014/main" id="{1CAFEF71-E139-457F-789B-304500D4F214}"/>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D1B274BD-4CCE-260F-DC3F-31BAD1033E9F}"/>
              </a:ext>
            </a:extLst>
          </p:cNvPr>
          <p:cNvSpPr>
            <a:spLocks noGrp="1"/>
          </p:cNvSpPr>
          <p:nvPr>
            <p:ph type="sldNum" sz="quarter" idx="12"/>
          </p:nvPr>
        </p:nvSpPr>
        <p:spPr/>
        <p:txBody>
          <a:bodyPr/>
          <a:lstStyle/>
          <a:p>
            <a:fld id="{580EBF5C-8954-4254-87EF-1E230B9B896C}" type="slidenum">
              <a:rPr lang="pt-BR" smtClean="0"/>
              <a:t>‹#›</a:t>
            </a:fld>
            <a:endParaRPr lang="pt-BR"/>
          </a:p>
        </p:txBody>
      </p:sp>
    </p:spTree>
    <p:extLst>
      <p:ext uri="{BB962C8B-B14F-4D97-AF65-F5344CB8AC3E}">
        <p14:creationId xmlns:p14="http://schemas.microsoft.com/office/powerpoint/2010/main" val="1907109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7F9E3-0AA4-4E41-B99A-DA7608CE6D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462DCF-54BD-4621-A583-B839E2BEB0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FEA26A-4197-4CA7-9C24-CD5DD35761C1}"/>
              </a:ext>
            </a:extLst>
          </p:cNvPr>
          <p:cNvSpPr>
            <a:spLocks noGrp="1"/>
          </p:cNvSpPr>
          <p:nvPr>
            <p:ph type="dt" sz="half" idx="10"/>
          </p:nvPr>
        </p:nvSpPr>
        <p:spPr/>
        <p:txBody>
          <a:bodyPr/>
          <a:lstStyle/>
          <a:p>
            <a:fld id="{53104B02-9349-4FF1-9DB1-FF23CD356141}" type="datetimeFigureOut">
              <a:rPr lang="en-US" smtClean="0"/>
              <a:t>10/14/2024</a:t>
            </a:fld>
            <a:endParaRPr lang="en-US"/>
          </a:p>
        </p:txBody>
      </p:sp>
      <p:sp>
        <p:nvSpPr>
          <p:cNvPr id="5" name="Footer Placeholder 4">
            <a:extLst>
              <a:ext uri="{FF2B5EF4-FFF2-40B4-BE49-F238E27FC236}">
                <a16:creationId xmlns:a16="http://schemas.microsoft.com/office/drawing/2014/main" id="{B38430EB-8065-48F4-ABB4-F8265985A6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4619BA-1370-4DEB-805A-7FE79771143E}"/>
              </a:ext>
            </a:extLst>
          </p:cNvPr>
          <p:cNvSpPr>
            <a:spLocks noGrp="1"/>
          </p:cNvSpPr>
          <p:nvPr>
            <p:ph type="sldNum" sz="quarter" idx="12"/>
          </p:nvPr>
        </p:nvSpPr>
        <p:spPr/>
        <p:txBody>
          <a:bodyPr/>
          <a:lstStyle/>
          <a:p>
            <a:fld id="{A6B38EAD-981C-446E-830A-225DC7466909}" type="slidenum">
              <a:rPr lang="en-US" smtClean="0"/>
              <a:t>‹#›</a:t>
            </a:fld>
            <a:endParaRPr lang="en-US"/>
          </a:p>
        </p:txBody>
      </p:sp>
    </p:spTree>
    <p:extLst>
      <p:ext uri="{BB962C8B-B14F-4D97-AF65-F5344CB8AC3E}">
        <p14:creationId xmlns:p14="http://schemas.microsoft.com/office/powerpoint/2010/main" val="17700125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956AB-A8B2-4A9E-8752-B64F2DB7A3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5C16FF-C267-41E2-A5CB-D249BDA25F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22424-B3DB-4A60-A71B-BF953895F134}"/>
              </a:ext>
            </a:extLst>
          </p:cNvPr>
          <p:cNvSpPr>
            <a:spLocks noGrp="1"/>
          </p:cNvSpPr>
          <p:nvPr>
            <p:ph type="dt" sz="half" idx="10"/>
          </p:nvPr>
        </p:nvSpPr>
        <p:spPr/>
        <p:txBody>
          <a:bodyPr/>
          <a:lstStyle/>
          <a:p>
            <a:fld id="{53104B02-9349-4FF1-9DB1-FF23CD356141}" type="datetimeFigureOut">
              <a:rPr lang="en-US" smtClean="0"/>
              <a:t>10/14/2024</a:t>
            </a:fld>
            <a:endParaRPr lang="en-US"/>
          </a:p>
        </p:txBody>
      </p:sp>
      <p:sp>
        <p:nvSpPr>
          <p:cNvPr id="5" name="Footer Placeholder 4">
            <a:extLst>
              <a:ext uri="{FF2B5EF4-FFF2-40B4-BE49-F238E27FC236}">
                <a16:creationId xmlns:a16="http://schemas.microsoft.com/office/drawing/2014/main" id="{D2A8EABB-483B-4C99-8E4E-5A1AA8B186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A75F8C-32B2-42B8-9305-9315EE05E158}"/>
              </a:ext>
            </a:extLst>
          </p:cNvPr>
          <p:cNvSpPr>
            <a:spLocks noGrp="1"/>
          </p:cNvSpPr>
          <p:nvPr>
            <p:ph type="sldNum" sz="quarter" idx="12"/>
          </p:nvPr>
        </p:nvSpPr>
        <p:spPr/>
        <p:txBody>
          <a:bodyPr/>
          <a:lstStyle/>
          <a:p>
            <a:fld id="{A6B38EAD-981C-446E-830A-225DC7466909}" type="slidenum">
              <a:rPr lang="en-US" smtClean="0"/>
              <a:t>‹#›</a:t>
            </a:fld>
            <a:endParaRPr lang="en-US"/>
          </a:p>
        </p:txBody>
      </p:sp>
    </p:spTree>
    <p:extLst>
      <p:ext uri="{BB962C8B-B14F-4D97-AF65-F5344CB8AC3E}">
        <p14:creationId xmlns:p14="http://schemas.microsoft.com/office/powerpoint/2010/main" val="3343468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24813-9C50-4417-9F86-C7FE07D423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E8D194-EDCE-4DC0-9C32-6BB90AB43D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C615A2-DF41-478A-8C90-D8F522C50D8A}"/>
              </a:ext>
            </a:extLst>
          </p:cNvPr>
          <p:cNvSpPr>
            <a:spLocks noGrp="1"/>
          </p:cNvSpPr>
          <p:nvPr>
            <p:ph type="dt" sz="half" idx="10"/>
          </p:nvPr>
        </p:nvSpPr>
        <p:spPr/>
        <p:txBody>
          <a:bodyPr/>
          <a:lstStyle/>
          <a:p>
            <a:fld id="{53104B02-9349-4FF1-9DB1-FF23CD356141}" type="datetimeFigureOut">
              <a:rPr lang="en-US" smtClean="0"/>
              <a:t>10/14/2024</a:t>
            </a:fld>
            <a:endParaRPr lang="en-US"/>
          </a:p>
        </p:txBody>
      </p:sp>
      <p:sp>
        <p:nvSpPr>
          <p:cNvPr id="5" name="Footer Placeholder 4">
            <a:extLst>
              <a:ext uri="{FF2B5EF4-FFF2-40B4-BE49-F238E27FC236}">
                <a16:creationId xmlns:a16="http://schemas.microsoft.com/office/drawing/2014/main" id="{3D843071-EB5D-4D2D-B669-10FAFCCE7B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CA7EF3-FCFF-47B6-A096-FFB22B7BA675}"/>
              </a:ext>
            </a:extLst>
          </p:cNvPr>
          <p:cNvSpPr>
            <a:spLocks noGrp="1"/>
          </p:cNvSpPr>
          <p:nvPr>
            <p:ph type="sldNum" sz="quarter" idx="12"/>
          </p:nvPr>
        </p:nvSpPr>
        <p:spPr/>
        <p:txBody>
          <a:bodyPr/>
          <a:lstStyle/>
          <a:p>
            <a:fld id="{A6B38EAD-981C-446E-830A-225DC7466909}" type="slidenum">
              <a:rPr lang="en-US" smtClean="0"/>
              <a:t>‹#›</a:t>
            </a:fld>
            <a:endParaRPr lang="en-US"/>
          </a:p>
        </p:txBody>
      </p:sp>
    </p:spTree>
    <p:extLst>
      <p:ext uri="{BB962C8B-B14F-4D97-AF65-F5344CB8AC3E}">
        <p14:creationId xmlns:p14="http://schemas.microsoft.com/office/powerpoint/2010/main" val="4152532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45CDB-7B85-43D7-953A-37AC64D405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AA93B7-5927-4C4F-86D4-A7660F3A92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1AF4C8-C8B5-444C-BDF0-9CECCA5E1E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269E06-60FF-4711-9840-FA19E3E2E33F}"/>
              </a:ext>
            </a:extLst>
          </p:cNvPr>
          <p:cNvSpPr>
            <a:spLocks noGrp="1"/>
          </p:cNvSpPr>
          <p:nvPr>
            <p:ph type="dt" sz="half" idx="10"/>
          </p:nvPr>
        </p:nvSpPr>
        <p:spPr/>
        <p:txBody>
          <a:bodyPr/>
          <a:lstStyle/>
          <a:p>
            <a:fld id="{53104B02-9349-4FF1-9DB1-FF23CD356141}" type="datetimeFigureOut">
              <a:rPr lang="en-US" smtClean="0"/>
              <a:t>10/14/2024</a:t>
            </a:fld>
            <a:endParaRPr lang="en-US"/>
          </a:p>
        </p:txBody>
      </p:sp>
      <p:sp>
        <p:nvSpPr>
          <p:cNvPr id="6" name="Footer Placeholder 5">
            <a:extLst>
              <a:ext uri="{FF2B5EF4-FFF2-40B4-BE49-F238E27FC236}">
                <a16:creationId xmlns:a16="http://schemas.microsoft.com/office/drawing/2014/main" id="{8B83ED4B-8B57-440A-8B2D-ED8230A561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BEC485-0DE6-4067-BC8F-1287C479779B}"/>
              </a:ext>
            </a:extLst>
          </p:cNvPr>
          <p:cNvSpPr>
            <a:spLocks noGrp="1"/>
          </p:cNvSpPr>
          <p:nvPr>
            <p:ph type="sldNum" sz="quarter" idx="12"/>
          </p:nvPr>
        </p:nvSpPr>
        <p:spPr/>
        <p:txBody>
          <a:bodyPr/>
          <a:lstStyle/>
          <a:p>
            <a:fld id="{A6B38EAD-981C-446E-830A-225DC7466909}" type="slidenum">
              <a:rPr lang="en-US" smtClean="0"/>
              <a:t>‹#›</a:t>
            </a:fld>
            <a:endParaRPr lang="en-US"/>
          </a:p>
        </p:txBody>
      </p:sp>
    </p:spTree>
    <p:extLst>
      <p:ext uri="{BB962C8B-B14F-4D97-AF65-F5344CB8AC3E}">
        <p14:creationId xmlns:p14="http://schemas.microsoft.com/office/powerpoint/2010/main" val="3727236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952DB-AA16-4DFB-8D62-17B0CF1BAC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E12AEE-5B1B-44E7-9FF6-30CDBAD4A4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C841AC-F95C-48BD-A2B4-43BDAEBD64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7E1040-9A33-4891-97D2-491C468714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17EEA5-0201-4075-971E-D36185041D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553A77-5E5D-4825-87B2-18D08FB856AD}"/>
              </a:ext>
            </a:extLst>
          </p:cNvPr>
          <p:cNvSpPr>
            <a:spLocks noGrp="1"/>
          </p:cNvSpPr>
          <p:nvPr>
            <p:ph type="dt" sz="half" idx="10"/>
          </p:nvPr>
        </p:nvSpPr>
        <p:spPr/>
        <p:txBody>
          <a:bodyPr/>
          <a:lstStyle/>
          <a:p>
            <a:fld id="{53104B02-9349-4FF1-9DB1-FF23CD356141}" type="datetimeFigureOut">
              <a:rPr lang="en-US" smtClean="0"/>
              <a:t>10/14/2024</a:t>
            </a:fld>
            <a:endParaRPr lang="en-US"/>
          </a:p>
        </p:txBody>
      </p:sp>
      <p:sp>
        <p:nvSpPr>
          <p:cNvPr id="8" name="Footer Placeholder 7">
            <a:extLst>
              <a:ext uri="{FF2B5EF4-FFF2-40B4-BE49-F238E27FC236}">
                <a16:creationId xmlns:a16="http://schemas.microsoft.com/office/drawing/2014/main" id="{AA6A573F-9465-4BCF-8328-D4DF00AB40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BB6151-68DD-41B1-BAD2-80FDB9B6F13C}"/>
              </a:ext>
            </a:extLst>
          </p:cNvPr>
          <p:cNvSpPr>
            <a:spLocks noGrp="1"/>
          </p:cNvSpPr>
          <p:nvPr>
            <p:ph type="sldNum" sz="quarter" idx="12"/>
          </p:nvPr>
        </p:nvSpPr>
        <p:spPr/>
        <p:txBody>
          <a:bodyPr/>
          <a:lstStyle/>
          <a:p>
            <a:fld id="{A6B38EAD-981C-446E-830A-225DC7466909}" type="slidenum">
              <a:rPr lang="en-US" smtClean="0"/>
              <a:t>‹#›</a:t>
            </a:fld>
            <a:endParaRPr lang="en-US"/>
          </a:p>
        </p:txBody>
      </p:sp>
    </p:spTree>
    <p:extLst>
      <p:ext uri="{BB962C8B-B14F-4D97-AF65-F5344CB8AC3E}">
        <p14:creationId xmlns:p14="http://schemas.microsoft.com/office/powerpoint/2010/main" val="16883518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28C2B-8FFD-49C8-8337-59A3AC3FCB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355C2A-1A70-4FBC-A4BB-2158D99C52BF}"/>
              </a:ext>
            </a:extLst>
          </p:cNvPr>
          <p:cNvSpPr>
            <a:spLocks noGrp="1"/>
          </p:cNvSpPr>
          <p:nvPr>
            <p:ph type="dt" sz="half" idx="10"/>
          </p:nvPr>
        </p:nvSpPr>
        <p:spPr/>
        <p:txBody>
          <a:bodyPr/>
          <a:lstStyle/>
          <a:p>
            <a:fld id="{53104B02-9349-4FF1-9DB1-FF23CD356141}" type="datetimeFigureOut">
              <a:rPr lang="en-US" smtClean="0"/>
              <a:t>10/14/2024</a:t>
            </a:fld>
            <a:endParaRPr lang="en-US"/>
          </a:p>
        </p:txBody>
      </p:sp>
      <p:sp>
        <p:nvSpPr>
          <p:cNvPr id="4" name="Footer Placeholder 3">
            <a:extLst>
              <a:ext uri="{FF2B5EF4-FFF2-40B4-BE49-F238E27FC236}">
                <a16:creationId xmlns:a16="http://schemas.microsoft.com/office/drawing/2014/main" id="{E786BB8B-92C9-4736-824C-2EED1A7AD2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DD0E9C-E3E9-45DA-8867-EBA3CEAF2908}"/>
              </a:ext>
            </a:extLst>
          </p:cNvPr>
          <p:cNvSpPr>
            <a:spLocks noGrp="1"/>
          </p:cNvSpPr>
          <p:nvPr>
            <p:ph type="sldNum" sz="quarter" idx="12"/>
          </p:nvPr>
        </p:nvSpPr>
        <p:spPr/>
        <p:txBody>
          <a:bodyPr/>
          <a:lstStyle/>
          <a:p>
            <a:fld id="{A6B38EAD-981C-446E-830A-225DC7466909}" type="slidenum">
              <a:rPr lang="en-US" smtClean="0"/>
              <a:t>‹#›</a:t>
            </a:fld>
            <a:endParaRPr lang="en-US"/>
          </a:p>
        </p:txBody>
      </p:sp>
    </p:spTree>
    <p:extLst>
      <p:ext uri="{BB962C8B-B14F-4D97-AF65-F5344CB8AC3E}">
        <p14:creationId xmlns:p14="http://schemas.microsoft.com/office/powerpoint/2010/main" val="10289643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F84FFD-186B-4E06-9203-E25241FC9452}"/>
              </a:ext>
            </a:extLst>
          </p:cNvPr>
          <p:cNvSpPr>
            <a:spLocks noGrp="1"/>
          </p:cNvSpPr>
          <p:nvPr>
            <p:ph type="dt" sz="half" idx="10"/>
          </p:nvPr>
        </p:nvSpPr>
        <p:spPr/>
        <p:txBody>
          <a:bodyPr/>
          <a:lstStyle/>
          <a:p>
            <a:fld id="{53104B02-9349-4FF1-9DB1-FF23CD356141}" type="datetimeFigureOut">
              <a:rPr lang="en-US" smtClean="0"/>
              <a:t>10/14/2024</a:t>
            </a:fld>
            <a:endParaRPr lang="en-US"/>
          </a:p>
        </p:txBody>
      </p:sp>
      <p:sp>
        <p:nvSpPr>
          <p:cNvPr id="3" name="Footer Placeholder 2">
            <a:extLst>
              <a:ext uri="{FF2B5EF4-FFF2-40B4-BE49-F238E27FC236}">
                <a16:creationId xmlns:a16="http://schemas.microsoft.com/office/drawing/2014/main" id="{3E9789E1-5DA1-4AAE-A582-AAD5C21C61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2AE2ED2-046D-4BAA-AFA3-A477702D15D0}"/>
              </a:ext>
            </a:extLst>
          </p:cNvPr>
          <p:cNvSpPr>
            <a:spLocks noGrp="1"/>
          </p:cNvSpPr>
          <p:nvPr>
            <p:ph type="sldNum" sz="quarter" idx="12"/>
          </p:nvPr>
        </p:nvSpPr>
        <p:spPr/>
        <p:txBody>
          <a:bodyPr/>
          <a:lstStyle/>
          <a:p>
            <a:fld id="{A6B38EAD-981C-446E-830A-225DC7466909}" type="slidenum">
              <a:rPr lang="en-US" smtClean="0"/>
              <a:t>‹#›</a:t>
            </a:fld>
            <a:endParaRPr lang="en-US"/>
          </a:p>
        </p:txBody>
      </p:sp>
    </p:spTree>
    <p:extLst>
      <p:ext uri="{BB962C8B-B14F-4D97-AF65-F5344CB8AC3E}">
        <p14:creationId xmlns:p14="http://schemas.microsoft.com/office/powerpoint/2010/main" val="23400735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D7B5D-A150-4F77-A26F-49F96A793D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BB9A29-024C-42EA-9CD8-A67A02937A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55EC2E-1C8B-4FC8-BC76-DDEDBFC442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674F12-5B66-4E40-B53A-196FDE153A1E}"/>
              </a:ext>
            </a:extLst>
          </p:cNvPr>
          <p:cNvSpPr>
            <a:spLocks noGrp="1"/>
          </p:cNvSpPr>
          <p:nvPr>
            <p:ph type="dt" sz="half" idx="10"/>
          </p:nvPr>
        </p:nvSpPr>
        <p:spPr/>
        <p:txBody>
          <a:bodyPr/>
          <a:lstStyle/>
          <a:p>
            <a:fld id="{53104B02-9349-4FF1-9DB1-FF23CD356141}" type="datetimeFigureOut">
              <a:rPr lang="en-US" smtClean="0"/>
              <a:t>10/14/2024</a:t>
            </a:fld>
            <a:endParaRPr lang="en-US"/>
          </a:p>
        </p:txBody>
      </p:sp>
      <p:sp>
        <p:nvSpPr>
          <p:cNvPr id="6" name="Footer Placeholder 5">
            <a:extLst>
              <a:ext uri="{FF2B5EF4-FFF2-40B4-BE49-F238E27FC236}">
                <a16:creationId xmlns:a16="http://schemas.microsoft.com/office/drawing/2014/main" id="{769523F9-171C-4DA9-81E5-FBCB8F7212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BE4FE3-AFE3-4AD4-B455-D2D72F3C74A0}"/>
              </a:ext>
            </a:extLst>
          </p:cNvPr>
          <p:cNvSpPr>
            <a:spLocks noGrp="1"/>
          </p:cNvSpPr>
          <p:nvPr>
            <p:ph type="sldNum" sz="quarter" idx="12"/>
          </p:nvPr>
        </p:nvSpPr>
        <p:spPr/>
        <p:txBody>
          <a:bodyPr/>
          <a:lstStyle/>
          <a:p>
            <a:fld id="{A6B38EAD-981C-446E-830A-225DC7466909}" type="slidenum">
              <a:rPr lang="en-US" smtClean="0"/>
              <a:t>‹#›</a:t>
            </a:fld>
            <a:endParaRPr lang="en-US"/>
          </a:p>
        </p:txBody>
      </p:sp>
    </p:spTree>
    <p:extLst>
      <p:ext uri="{BB962C8B-B14F-4D97-AF65-F5344CB8AC3E}">
        <p14:creationId xmlns:p14="http://schemas.microsoft.com/office/powerpoint/2010/main" val="3219608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A6A7E-5D90-F51C-88C3-2A0EA1057F10}"/>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id="{470E2825-14E3-83C0-4B5A-8F11518572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26068F1B-7016-2159-76D4-84176BBB15CE}"/>
              </a:ext>
            </a:extLst>
          </p:cNvPr>
          <p:cNvSpPr>
            <a:spLocks noGrp="1"/>
          </p:cNvSpPr>
          <p:nvPr>
            <p:ph type="dt" sz="half" idx="10"/>
          </p:nvPr>
        </p:nvSpPr>
        <p:spPr/>
        <p:txBody>
          <a:bodyPr/>
          <a:lstStyle/>
          <a:p>
            <a:fld id="{A5DA4383-6A53-45E3-B0A1-8DEBB58B7A0D}" type="datetimeFigureOut">
              <a:rPr lang="pt-BR" smtClean="0"/>
              <a:t>14/10/2024</a:t>
            </a:fld>
            <a:endParaRPr lang="pt-BR"/>
          </a:p>
        </p:txBody>
      </p:sp>
      <p:sp>
        <p:nvSpPr>
          <p:cNvPr id="5" name="Footer Placeholder 4">
            <a:extLst>
              <a:ext uri="{FF2B5EF4-FFF2-40B4-BE49-F238E27FC236}">
                <a16:creationId xmlns:a16="http://schemas.microsoft.com/office/drawing/2014/main" id="{2CE722DD-DE8E-D0AB-99E8-AF30E5795FD5}"/>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D5AB6D24-BE75-C72B-23F9-96F6B002B68B}"/>
              </a:ext>
            </a:extLst>
          </p:cNvPr>
          <p:cNvSpPr>
            <a:spLocks noGrp="1"/>
          </p:cNvSpPr>
          <p:nvPr>
            <p:ph type="sldNum" sz="quarter" idx="12"/>
          </p:nvPr>
        </p:nvSpPr>
        <p:spPr/>
        <p:txBody>
          <a:bodyPr/>
          <a:lstStyle/>
          <a:p>
            <a:fld id="{580EBF5C-8954-4254-87EF-1E230B9B896C}" type="slidenum">
              <a:rPr lang="pt-BR" smtClean="0"/>
              <a:t>‹#›</a:t>
            </a:fld>
            <a:endParaRPr lang="pt-BR"/>
          </a:p>
        </p:txBody>
      </p:sp>
    </p:spTree>
    <p:extLst>
      <p:ext uri="{BB962C8B-B14F-4D97-AF65-F5344CB8AC3E}">
        <p14:creationId xmlns:p14="http://schemas.microsoft.com/office/powerpoint/2010/main" val="21197133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F4404-B1B2-4D20-86E6-585DB329BF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2A5AE7-60C8-477A-B73D-FF612E433F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F8F6D6-6ECD-490A-91CC-4F42FD1089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08FEBB-5564-45E1-8E6B-E259DA84680D}"/>
              </a:ext>
            </a:extLst>
          </p:cNvPr>
          <p:cNvSpPr>
            <a:spLocks noGrp="1"/>
          </p:cNvSpPr>
          <p:nvPr>
            <p:ph type="dt" sz="half" idx="10"/>
          </p:nvPr>
        </p:nvSpPr>
        <p:spPr/>
        <p:txBody>
          <a:bodyPr/>
          <a:lstStyle/>
          <a:p>
            <a:fld id="{53104B02-9349-4FF1-9DB1-FF23CD356141}" type="datetimeFigureOut">
              <a:rPr lang="en-US" smtClean="0"/>
              <a:t>10/14/2024</a:t>
            </a:fld>
            <a:endParaRPr lang="en-US"/>
          </a:p>
        </p:txBody>
      </p:sp>
      <p:sp>
        <p:nvSpPr>
          <p:cNvPr id="6" name="Footer Placeholder 5">
            <a:extLst>
              <a:ext uri="{FF2B5EF4-FFF2-40B4-BE49-F238E27FC236}">
                <a16:creationId xmlns:a16="http://schemas.microsoft.com/office/drawing/2014/main" id="{0EAF6CE6-0B68-4077-B43A-78A93092F5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40489C-51B8-4FC0-BD9E-309A41DB9366}"/>
              </a:ext>
            </a:extLst>
          </p:cNvPr>
          <p:cNvSpPr>
            <a:spLocks noGrp="1"/>
          </p:cNvSpPr>
          <p:nvPr>
            <p:ph type="sldNum" sz="quarter" idx="12"/>
          </p:nvPr>
        </p:nvSpPr>
        <p:spPr/>
        <p:txBody>
          <a:bodyPr/>
          <a:lstStyle/>
          <a:p>
            <a:fld id="{A6B38EAD-981C-446E-830A-225DC7466909}" type="slidenum">
              <a:rPr lang="en-US" smtClean="0"/>
              <a:t>‹#›</a:t>
            </a:fld>
            <a:endParaRPr lang="en-US"/>
          </a:p>
        </p:txBody>
      </p:sp>
    </p:spTree>
    <p:extLst>
      <p:ext uri="{BB962C8B-B14F-4D97-AF65-F5344CB8AC3E}">
        <p14:creationId xmlns:p14="http://schemas.microsoft.com/office/powerpoint/2010/main" val="13545177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7F66E-825E-463F-8C50-62CFEDADAF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35C5CB-C119-4275-B58C-03A261DD6A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1464AF-7B4B-423F-9AD9-DC071F19B200}"/>
              </a:ext>
            </a:extLst>
          </p:cNvPr>
          <p:cNvSpPr>
            <a:spLocks noGrp="1"/>
          </p:cNvSpPr>
          <p:nvPr>
            <p:ph type="dt" sz="half" idx="10"/>
          </p:nvPr>
        </p:nvSpPr>
        <p:spPr/>
        <p:txBody>
          <a:bodyPr/>
          <a:lstStyle/>
          <a:p>
            <a:fld id="{53104B02-9349-4FF1-9DB1-FF23CD356141}" type="datetimeFigureOut">
              <a:rPr lang="en-US" smtClean="0"/>
              <a:t>10/14/2024</a:t>
            </a:fld>
            <a:endParaRPr lang="en-US"/>
          </a:p>
        </p:txBody>
      </p:sp>
      <p:sp>
        <p:nvSpPr>
          <p:cNvPr id="5" name="Footer Placeholder 4">
            <a:extLst>
              <a:ext uri="{FF2B5EF4-FFF2-40B4-BE49-F238E27FC236}">
                <a16:creationId xmlns:a16="http://schemas.microsoft.com/office/drawing/2014/main" id="{4D29A604-AE75-4808-891D-4A5A43B380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E55027-9BF7-458C-8EB3-D7312FD8C209}"/>
              </a:ext>
            </a:extLst>
          </p:cNvPr>
          <p:cNvSpPr>
            <a:spLocks noGrp="1"/>
          </p:cNvSpPr>
          <p:nvPr>
            <p:ph type="sldNum" sz="quarter" idx="12"/>
          </p:nvPr>
        </p:nvSpPr>
        <p:spPr/>
        <p:txBody>
          <a:bodyPr/>
          <a:lstStyle/>
          <a:p>
            <a:fld id="{A6B38EAD-981C-446E-830A-225DC7466909}" type="slidenum">
              <a:rPr lang="en-US" smtClean="0"/>
              <a:t>‹#›</a:t>
            </a:fld>
            <a:endParaRPr lang="en-US"/>
          </a:p>
        </p:txBody>
      </p:sp>
    </p:spTree>
    <p:extLst>
      <p:ext uri="{BB962C8B-B14F-4D97-AF65-F5344CB8AC3E}">
        <p14:creationId xmlns:p14="http://schemas.microsoft.com/office/powerpoint/2010/main" val="27745561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2D3FFB-D7B0-4761-A0BD-0B238F8A5B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5438D9-01C0-4B4D-8AC3-6C278F7C79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015653-F3D0-4D7E-9AA7-74AF2E9D9982}"/>
              </a:ext>
            </a:extLst>
          </p:cNvPr>
          <p:cNvSpPr>
            <a:spLocks noGrp="1"/>
          </p:cNvSpPr>
          <p:nvPr>
            <p:ph type="dt" sz="half" idx="10"/>
          </p:nvPr>
        </p:nvSpPr>
        <p:spPr/>
        <p:txBody>
          <a:bodyPr/>
          <a:lstStyle/>
          <a:p>
            <a:fld id="{53104B02-9349-4FF1-9DB1-FF23CD356141}" type="datetimeFigureOut">
              <a:rPr lang="en-US" smtClean="0"/>
              <a:t>10/14/2024</a:t>
            </a:fld>
            <a:endParaRPr lang="en-US"/>
          </a:p>
        </p:txBody>
      </p:sp>
      <p:sp>
        <p:nvSpPr>
          <p:cNvPr id="5" name="Footer Placeholder 4">
            <a:extLst>
              <a:ext uri="{FF2B5EF4-FFF2-40B4-BE49-F238E27FC236}">
                <a16:creationId xmlns:a16="http://schemas.microsoft.com/office/drawing/2014/main" id="{FF6B2451-B8A3-4086-BF98-62063E0C94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C1F73A-C46B-483F-8CBA-9EB567461CA1}"/>
              </a:ext>
            </a:extLst>
          </p:cNvPr>
          <p:cNvSpPr>
            <a:spLocks noGrp="1"/>
          </p:cNvSpPr>
          <p:nvPr>
            <p:ph type="sldNum" sz="quarter" idx="12"/>
          </p:nvPr>
        </p:nvSpPr>
        <p:spPr/>
        <p:txBody>
          <a:bodyPr/>
          <a:lstStyle/>
          <a:p>
            <a:fld id="{A6B38EAD-981C-446E-830A-225DC7466909}" type="slidenum">
              <a:rPr lang="en-US" smtClean="0"/>
              <a:t>‹#›</a:t>
            </a:fld>
            <a:endParaRPr lang="en-US"/>
          </a:p>
        </p:txBody>
      </p:sp>
    </p:spTree>
    <p:extLst>
      <p:ext uri="{BB962C8B-B14F-4D97-AF65-F5344CB8AC3E}">
        <p14:creationId xmlns:p14="http://schemas.microsoft.com/office/powerpoint/2010/main" val="3281965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F1897-3B02-EAE5-26FF-B61B9DF79A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pt-BR"/>
          </a:p>
        </p:txBody>
      </p:sp>
      <p:sp>
        <p:nvSpPr>
          <p:cNvPr id="3" name="Text Placeholder 2">
            <a:extLst>
              <a:ext uri="{FF2B5EF4-FFF2-40B4-BE49-F238E27FC236}">
                <a16:creationId xmlns:a16="http://schemas.microsoft.com/office/drawing/2014/main" id="{6FFCCBA6-2D2C-F8A5-ACA3-2A36537C518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C8175F-A77D-2213-EF23-723207C17AFC}"/>
              </a:ext>
            </a:extLst>
          </p:cNvPr>
          <p:cNvSpPr>
            <a:spLocks noGrp="1"/>
          </p:cNvSpPr>
          <p:nvPr>
            <p:ph type="dt" sz="half" idx="10"/>
          </p:nvPr>
        </p:nvSpPr>
        <p:spPr/>
        <p:txBody>
          <a:bodyPr/>
          <a:lstStyle/>
          <a:p>
            <a:fld id="{A5DA4383-6A53-45E3-B0A1-8DEBB58B7A0D}" type="datetimeFigureOut">
              <a:rPr lang="pt-BR" smtClean="0"/>
              <a:t>14/10/2024</a:t>
            </a:fld>
            <a:endParaRPr lang="pt-BR"/>
          </a:p>
        </p:txBody>
      </p:sp>
      <p:sp>
        <p:nvSpPr>
          <p:cNvPr id="5" name="Footer Placeholder 4">
            <a:extLst>
              <a:ext uri="{FF2B5EF4-FFF2-40B4-BE49-F238E27FC236}">
                <a16:creationId xmlns:a16="http://schemas.microsoft.com/office/drawing/2014/main" id="{4B9DC657-889C-85CA-1A01-3106531CF092}"/>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40730523-00B6-0DDB-5011-AD8F6D16A1E9}"/>
              </a:ext>
            </a:extLst>
          </p:cNvPr>
          <p:cNvSpPr>
            <a:spLocks noGrp="1"/>
          </p:cNvSpPr>
          <p:nvPr>
            <p:ph type="sldNum" sz="quarter" idx="12"/>
          </p:nvPr>
        </p:nvSpPr>
        <p:spPr/>
        <p:txBody>
          <a:bodyPr/>
          <a:lstStyle/>
          <a:p>
            <a:fld id="{580EBF5C-8954-4254-87EF-1E230B9B896C}" type="slidenum">
              <a:rPr lang="pt-BR" smtClean="0"/>
              <a:t>‹#›</a:t>
            </a:fld>
            <a:endParaRPr lang="pt-BR"/>
          </a:p>
        </p:txBody>
      </p:sp>
    </p:spTree>
    <p:extLst>
      <p:ext uri="{BB962C8B-B14F-4D97-AF65-F5344CB8AC3E}">
        <p14:creationId xmlns:p14="http://schemas.microsoft.com/office/powerpoint/2010/main" val="674048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993D6-ADB9-E625-A3D3-979E2418F7BD}"/>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id="{2D3C8CF7-7818-5D10-BF77-C8CFA46095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a:extLst>
              <a:ext uri="{FF2B5EF4-FFF2-40B4-BE49-F238E27FC236}">
                <a16:creationId xmlns:a16="http://schemas.microsoft.com/office/drawing/2014/main" id="{95D54989-04EE-528A-6B66-EEC105EC26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Date Placeholder 4">
            <a:extLst>
              <a:ext uri="{FF2B5EF4-FFF2-40B4-BE49-F238E27FC236}">
                <a16:creationId xmlns:a16="http://schemas.microsoft.com/office/drawing/2014/main" id="{44B90B91-98C9-BD1E-AF1C-59E20144621B}"/>
              </a:ext>
            </a:extLst>
          </p:cNvPr>
          <p:cNvSpPr>
            <a:spLocks noGrp="1"/>
          </p:cNvSpPr>
          <p:nvPr>
            <p:ph type="dt" sz="half" idx="10"/>
          </p:nvPr>
        </p:nvSpPr>
        <p:spPr/>
        <p:txBody>
          <a:bodyPr/>
          <a:lstStyle/>
          <a:p>
            <a:fld id="{A5DA4383-6A53-45E3-B0A1-8DEBB58B7A0D}" type="datetimeFigureOut">
              <a:rPr lang="pt-BR" smtClean="0"/>
              <a:t>14/10/2024</a:t>
            </a:fld>
            <a:endParaRPr lang="pt-BR"/>
          </a:p>
        </p:txBody>
      </p:sp>
      <p:sp>
        <p:nvSpPr>
          <p:cNvPr id="6" name="Footer Placeholder 5">
            <a:extLst>
              <a:ext uri="{FF2B5EF4-FFF2-40B4-BE49-F238E27FC236}">
                <a16:creationId xmlns:a16="http://schemas.microsoft.com/office/drawing/2014/main" id="{83DCC14D-C718-247A-17D7-CF4F6D2F14DA}"/>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0B1AA5EB-F659-11B7-DD86-F66B0C075971}"/>
              </a:ext>
            </a:extLst>
          </p:cNvPr>
          <p:cNvSpPr>
            <a:spLocks noGrp="1"/>
          </p:cNvSpPr>
          <p:nvPr>
            <p:ph type="sldNum" sz="quarter" idx="12"/>
          </p:nvPr>
        </p:nvSpPr>
        <p:spPr/>
        <p:txBody>
          <a:bodyPr/>
          <a:lstStyle/>
          <a:p>
            <a:fld id="{580EBF5C-8954-4254-87EF-1E230B9B896C}" type="slidenum">
              <a:rPr lang="pt-BR" smtClean="0"/>
              <a:t>‹#›</a:t>
            </a:fld>
            <a:endParaRPr lang="pt-BR"/>
          </a:p>
        </p:txBody>
      </p:sp>
    </p:spTree>
    <p:extLst>
      <p:ext uri="{BB962C8B-B14F-4D97-AF65-F5344CB8AC3E}">
        <p14:creationId xmlns:p14="http://schemas.microsoft.com/office/powerpoint/2010/main" val="836182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9952B-8D2C-BC27-C052-FE7AAD358246}"/>
              </a:ext>
            </a:extLst>
          </p:cNvPr>
          <p:cNvSpPr>
            <a:spLocks noGrp="1"/>
          </p:cNvSpPr>
          <p:nvPr>
            <p:ph type="title"/>
          </p:nvPr>
        </p:nvSpPr>
        <p:spPr>
          <a:xfrm>
            <a:off x="839788" y="365125"/>
            <a:ext cx="10515600" cy="1325563"/>
          </a:xfrm>
        </p:spPr>
        <p:txBody>
          <a:bodyPr/>
          <a:lstStyle/>
          <a:p>
            <a:r>
              <a:rPr lang="en-US"/>
              <a:t>Click to edit Master title style</a:t>
            </a:r>
            <a:endParaRPr lang="pt-BR"/>
          </a:p>
        </p:txBody>
      </p:sp>
      <p:sp>
        <p:nvSpPr>
          <p:cNvPr id="3" name="Text Placeholder 2">
            <a:extLst>
              <a:ext uri="{FF2B5EF4-FFF2-40B4-BE49-F238E27FC236}">
                <a16:creationId xmlns:a16="http://schemas.microsoft.com/office/drawing/2014/main" id="{C216D492-A20E-F03F-085B-0F5775BBC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98A311-793D-26AB-6A12-30047D148C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Text Placeholder 4">
            <a:extLst>
              <a:ext uri="{FF2B5EF4-FFF2-40B4-BE49-F238E27FC236}">
                <a16:creationId xmlns:a16="http://schemas.microsoft.com/office/drawing/2014/main" id="{1B5C7C32-F27C-2081-05FD-85982F43DA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2D7730-E42A-1491-5FF7-976A7B7933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7" name="Date Placeholder 6">
            <a:extLst>
              <a:ext uri="{FF2B5EF4-FFF2-40B4-BE49-F238E27FC236}">
                <a16:creationId xmlns:a16="http://schemas.microsoft.com/office/drawing/2014/main" id="{C2D206C7-B969-4E26-77A7-CB5A2D8F360B}"/>
              </a:ext>
            </a:extLst>
          </p:cNvPr>
          <p:cNvSpPr>
            <a:spLocks noGrp="1"/>
          </p:cNvSpPr>
          <p:nvPr>
            <p:ph type="dt" sz="half" idx="10"/>
          </p:nvPr>
        </p:nvSpPr>
        <p:spPr/>
        <p:txBody>
          <a:bodyPr/>
          <a:lstStyle/>
          <a:p>
            <a:fld id="{A5DA4383-6A53-45E3-B0A1-8DEBB58B7A0D}" type="datetimeFigureOut">
              <a:rPr lang="pt-BR" smtClean="0"/>
              <a:t>14/10/2024</a:t>
            </a:fld>
            <a:endParaRPr lang="pt-BR"/>
          </a:p>
        </p:txBody>
      </p:sp>
      <p:sp>
        <p:nvSpPr>
          <p:cNvPr id="8" name="Footer Placeholder 7">
            <a:extLst>
              <a:ext uri="{FF2B5EF4-FFF2-40B4-BE49-F238E27FC236}">
                <a16:creationId xmlns:a16="http://schemas.microsoft.com/office/drawing/2014/main" id="{34D17FF4-0E99-7888-9641-6D1C463436D4}"/>
              </a:ext>
            </a:extLst>
          </p:cNvPr>
          <p:cNvSpPr>
            <a:spLocks noGrp="1"/>
          </p:cNvSpPr>
          <p:nvPr>
            <p:ph type="ftr" sz="quarter" idx="11"/>
          </p:nvPr>
        </p:nvSpPr>
        <p:spPr/>
        <p:txBody>
          <a:bodyPr/>
          <a:lstStyle/>
          <a:p>
            <a:endParaRPr lang="pt-BR"/>
          </a:p>
        </p:txBody>
      </p:sp>
      <p:sp>
        <p:nvSpPr>
          <p:cNvPr id="9" name="Slide Number Placeholder 8">
            <a:extLst>
              <a:ext uri="{FF2B5EF4-FFF2-40B4-BE49-F238E27FC236}">
                <a16:creationId xmlns:a16="http://schemas.microsoft.com/office/drawing/2014/main" id="{38CF748D-71CC-C96C-ED3A-3CFE31E8C6A2}"/>
              </a:ext>
            </a:extLst>
          </p:cNvPr>
          <p:cNvSpPr>
            <a:spLocks noGrp="1"/>
          </p:cNvSpPr>
          <p:nvPr>
            <p:ph type="sldNum" sz="quarter" idx="12"/>
          </p:nvPr>
        </p:nvSpPr>
        <p:spPr/>
        <p:txBody>
          <a:bodyPr/>
          <a:lstStyle/>
          <a:p>
            <a:fld id="{580EBF5C-8954-4254-87EF-1E230B9B896C}" type="slidenum">
              <a:rPr lang="pt-BR" smtClean="0"/>
              <a:t>‹#›</a:t>
            </a:fld>
            <a:endParaRPr lang="pt-BR"/>
          </a:p>
        </p:txBody>
      </p:sp>
    </p:spTree>
    <p:extLst>
      <p:ext uri="{BB962C8B-B14F-4D97-AF65-F5344CB8AC3E}">
        <p14:creationId xmlns:p14="http://schemas.microsoft.com/office/powerpoint/2010/main" val="4030357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F859B-B2EB-9569-821D-72E1A4DE9E48}"/>
              </a:ext>
            </a:extLst>
          </p:cNvPr>
          <p:cNvSpPr>
            <a:spLocks noGrp="1"/>
          </p:cNvSpPr>
          <p:nvPr>
            <p:ph type="title"/>
          </p:nvPr>
        </p:nvSpPr>
        <p:spPr/>
        <p:txBody>
          <a:bodyPr/>
          <a:lstStyle/>
          <a:p>
            <a:r>
              <a:rPr lang="en-US"/>
              <a:t>Click to edit Master title style</a:t>
            </a:r>
            <a:endParaRPr lang="pt-BR"/>
          </a:p>
        </p:txBody>
      </p:sp>
      <p:sp>
        <p:nvSpPr>
          <p:cNvPr id="3" name="Date Placeholder 2">
            <a:extLst>
              <a:ext uri="{FF2B5EF4-FFF2-40B4-BE49-F238E27FC236}">
                <a16:creationId xmlns:a16="http://schemas.microsoft.com/office/drawing/2014/main" id="{6FC1DAF7-E89F-C4CC-0E4F-1449DDD4A4B3}"/>
              </a:ext>
            </a:extLst>
          </p:cNvPr>
          <p:cNvSpPr>
            <a:spLocks noGrp="1"/>
          </p:cNvSpPr>
          <p:nvPr>
            <p:ph type="dt" sz="half" idx="10"/>
          </p:nvPr>
        </p:nvSpPr>
        <p:spPr/>
        <p:txBody>
          <a:bodyPr/>
          <a:lstStyle/>
          <a:p>
            <a:fld id="{A5DA4383-6A53-45E3-B0A1-8DEBB58B7A0D}" type="datetimeFigureOut">
              <a:rPr lang="pt-BR" smtClean="0"/>
              <a:t>14/10/2024</a:t>
            </a:fld>
            <a:endParaRPr lang="pt-BR"/>
          </a:p>
        </p:txBody>
      </p:sp>
      <p:sp>
        <p:nvSpPr>
          <p:cNvPr id="4" name="Footer Placeholder 3">
            <a:extLst>
              <a:ext uri="{FF2B5EF4-FFF2-40B4-BE49-F238E27FC236}">
                <a16:creationId xmlns:a16="http://schemas.microsoft.com/office/drawing/2014/main" id="{6DEF5C03-909E-4EFD-090B-22F40C0012A4}"/>
              </a:ext>
            </a:extLst>
          </p:cNvPr>
          <p:cNvSpPr>
            <a:spLocks noGrp="1"/>
          </p:cNvSpPr>
          <p:nvPr>
            <p:ph type="ftr" sz="quarter" idx="11"/>
          </p:nvPr>
        </p:nvSpPr>
        <p:spPr/>
        <p:txBody>
          <a:bodyPr/>
          <a:lstStyle/>
          <a:p>
            <a:endParaRPr lang="pt-BR"/>
          </a:p>
        </p:txBody>
      </p:sp>
      <p:sp>
        <p:nvSpPr>
          <p:cNvPr id="5" name="Slide Number Placeholder 4">
            <a:extLst>
              <a:ext uri="{FF2B5EF4-FFF2-40B4-BE49-F238E27FC236}">
                <a16:creationId xmlns:a16="http://schemas.microsoft.com/office/drawing/2014/main" id="{8A4FAC75-62BB-9FD6-325C-54B35C2505FB}"/>
              </a:ext>
            </a:extLst>
          </p:cNvPr>
          <p:cNvSpPr>
            <a:spLocks noGrp="1"/>
          </p:cNvSpPr>
          <p:nvPr>
            <p:ph type="sldNum" sz="quarter" idx="12"/>
          </p:nvPr>
        </p:nvSpPr>
        <p:spPr/>
        <p:txBody>
          <a:bodyPr/>
          <a:lstStyle/>
          <a:p>
            <a:fld id="{580EBF5C-8954-4254-87EF-1E230B9B896C}" type="slidenum">
              <a:rPr lang="pt-BR" smtClean="0"/>
              <a:t>‹#›</a:t>
            </a:fld>
            <a:endParaRPr lang="pt-BR"/>
          </a:p>
        </p:txBody>
      </p:sp>
    </p:spTree>
    <p:extLst>
      <p:ext uri="{BB962C8B-B14F-4D97-AF65-F5344CB8AC3E}">
        <p14:creationId xmlns:p14="http://schemas.microsoft.com/office/powerpoint/2010/main" val="2358889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33B68A-9E4A-90F4-3740-E4EF93C78CC5}"/>
              </a:ext>
            </a:extLst>
          </p:cNvPr>
          <p:cNvSpPr>
            <a:spLocks noGrp="1"/>
          </p:cNvSpPr>
          <p:nvPr>
            <p:ph type="dt" sz="half" idx="10"/>
          </p:nvPr>
        </p:nvSpPr>
        <p:spPr/>
        <p:txBody>
          <a:bodyPr/>
          <a:lstStyle/>
          <a:p>
            <a:fld id="{A5DA4383-6A53-45E3-B0A1-8DEBB58B7A0D}" type="datetimeFigureOut">
              <a:rPr lang="pt-BR" smtClean="0"/>
              <a:t>14/10/2024</a:t>
            </a:fld>
            <a:endParaRPr lang="pt-BR"/>
          </a:p>
        </p:txBody>
      </p:sp>
      <p:sp>
        <p:nvSpPr>
          <p:cNvPr id="3" name="Footer Placeholder 2">
            <a:extLst>
              <a:ext uri="{FF2B5EF4-FFF2-40B4-BE49-F238E27FC236}">
                <a16:creationId xmlns:a16="http://schemas.microsoft.com/office/drawing/2014/main" id="{FDF4B9F7-C52C-8011-642E-EF2E782FCCEA}"/>
              </a:ext>
            </a:extLst>
          </p:cNvPr>
          <p:cNvSpPr>
            <a:spLocks noGrp="1"/>
          </p:cNvSpPr>
          <p:nvPr>
            <p:ph type="ftr" sz="quarter" idx="11"/>
          </p:nvPr>
        </p:nvSpPr>
        <p:spPr/>
        <p:txBody>
          <a:bodyPr/>
          <a:lstStyle/>
          <a:p>
            <a:endParaRPr lang="pt-BR"/>
          </a:p>
        </p:txBody>
      </p:sp>
      <p:sp>
        <p:nvSpPr>
          <p:cNvPr id="4" name="Slide Number Placeholder 3">
            <a:extLst>
              <a:ext uri="{FF2B5EF4-FFF2-40B4-BE49-F238E27FC236}">
                <a16:creationId xmlns:a16="http://schemas.microsoft.com/office/drawing/2014/main" id="{A8AC70F4-1606-D3A6-DD83-1CA3D1F1E072}"/>
              </a:ext>
            </a:extLst>
          </p:cNvPr>
          <p:cNvSpPr>
            <a:spLocks noGrp="1"/>
          </p:cNvSpPr>
          <p:nvPr>
            <p:ph type="sldNum" sz="quarter" idx="12"/>
          </p:nvPr>
        </p:nvSpPr>
        <p:spPr/>
        <p:txBody>
          <a:bodyPr/>
          <a:lstStyle/>
          <a:p>
            <a:fld id="{580EBF5C-8954-4254-87EF-1E230B9B896C}" type="slidenum">
              <a:rPr lang="pt-BR" smtClean="0"/>
              <a:t>‹#›</a:t>
            </a:fld>
            <a:endParaRPr lang="pt-BR"/>
          </a:p>
        </p:txBody>
      </p:sp>
    </p:spTree>
    <p:extLst>
      <p:ext uri="{BB962C8B-B14F-4D97-AF65-F5344CB8AC3E}">
        <p14:creationId xmlns:p14="http://schemas.microsoft.com/office/powerpoint/2010/main" val="3891344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F7AE8-D6D9-14A3-B0F8-BC9ABE7222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Content Placeholder 2">
            <a:extLst>
              <a:ext uri="{FF2B5EF4-FFF2-40B4-BE49-F238E27FC236}">
                <a16:creationId xmlns:a16="http://schemas.microsoft.com/office/drawing/2014/main" id="{06C43804-147D-5031-6460-B64F904022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Text Placeholder 3">
            <a:extLst>
              <a:ext uri="{FF2B5EF4-FFF2-40B4-BE49-F238E27FC236}">
                <a16:creationId xmlns:a16="http://schemas.microsoft.com/office/drawing/2014/main" id="{BBE19157-64C6-2C61-8B6C-65D368FC31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92240-C09B-F675-F87E-EF8330C849CA}"/>
              </a:ext>
            </a:extLst>
          </p:cNvPr>
          <p:cNvSpPr>
            <a:spLocks noGrp="1"/>
          </p:cNvSpPr>
          <p:nvPr>
            <p:ph type="dt" sz="half" idx="10"/>
          </p:nvPr>
        </p:nvSpPr>
        <p:spPr/>
        <p:txBody>
          <a:bodyPr/>
          <a:lstStyle/>
          <a:p>
            <a:fld id="{A5DA4383-6A53-45E3-B0A1-8DEBB58B7A0D}" type="datetimeFigureOut">
              <a:rPr lang="pt-BR" smtClean="0"/>
              <a:t>14/10/2024</a:t>
            </a:fld>
            <a:endParaRPr lang="pt-BR"/>
          </a:p>
        </p:txBody>
      </p:sp>
      <p:sp>
        <p:nvSpPr>
          <p:cNvPr id="6" name="Footer Placeholder 5">
            <a:extLst>
              <a:ext uri="{FF2B5EF4-FFF2-40B4-BE49-F238E27FC236}">
                <a16:creationId xmlns:a16="http://schemas.microsoft.com/office/drawing/2014/main" id="{BD74A896-96D3-E4D3-7026-EABF3B8650D2}"/>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511268B7-52F6-1EE4-8B94-6DDD308F9A22}"/>
              </a:ext>
            </a:extLst>
          </p:cNvPr>
          <p:cNvSpPr>
            <a:spLocks noGrp="1"/>
          </p:cNvSpPr>
          <p:nvPr>
            <p:ph type="sldNum" sz="quarter" idx="12"/>
          </p:nvPr>
        </p:nvSpPr>
        <p:spPr/>
        <p:txBody>
          <a:bodyPr/>
          <a:lstStyle/>
          <a:p>
            <a:fld id="{580EBF5C-8954-4254-87EF-1E230B9B896C}" type="slidenum">
              <a:rPr lang="pt-BR" smtClean="0"/>
              <a:t>‹#›</a:t>
            </a:fld>
            <a:endParaRPr lang="pt-BR"/>
          </a:p>
        </p:txBody>
      </p:sp>
    </p:spTree>
    <p:extLst>
      <p:ext uri="{BB962C8B-B14F-4D97-AF65-F5344CB8AC3E}">
        <p14:creationId xmlns:p14="http://schemas.microsoft.com/office/powerpoint/2010/main" val="3662725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B1D62-7654-713F-F900-7197906694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Picture Placeholder 2">
            <a:extLst>
              <a:ext uri="{FF2B5EF4-FFF2-40B4-BE49-F238E27FC236}">
                <a16:creationId xmlns:a16="http://schemas.microsoft.com/office/drawing/2014/main" id="{66E94178-D91A-A4EA-1545-8DCBD457E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Text Placeholder 3">
            <a:extLst>
              <a:ext uri="{FF2B5EF4-FFF2-40B4-BE49-F238E27FC236}">
                <a16:creationId xmlns:a16="http://schemas.microsoft.com/office/drawing/2014/main" id="{2E94096F-7F8B-94F7-3072-98950844E0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B405A-A231-6AF9-A99E-F582E26919CF}"/>
              </a:ext>
            </a:extLst>
          </p:cNvPr>
          <p:cNvSpPr>
            <a:spLocks noGrp="1"/>
          </p:cNvSpPr>
          <p:nvPr>
            <p:ph type="dt" sz="half" idx="10"/>
          </p:nvPr>
        </p:nvSpPr>
        <p:spPr/>
        <p:txBody>
          <a:bodyPr/>
          <a:lstStyle/>
          <a:p>
            <a:fld id="{A5DA4383-6A53-45E3-B0A1-8DEBB58B7A0D}" type="datetimeFigureOut">
              <a:rPr lang="pt-BR" smtClean="0"/>
              <a:t>14/10/2024</a:t>
            </a:fld>
            <a:endParaRPr lang="pt-BR"/>
          </a:p>
        </p:txBody>
      </p:sp>
      <p:sp>
        <p:nvSpPr>
          <p:cNvPr id="6" name="Footer Placeholder 5">
            <a:extLst>
              <a:ext uri="{FF2B5EF4-FFF2-40B4-BE49-F238E27FC236}">
                <a16:creationId xmlns:a16="http://schemas.microsoft.com/office/drawing/2014/main" id="{8187ABE7-56CA-7D58-9689-2A8E55E1E173}"/>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4EA9936E-515C-18D3-F20D-0659FD52ADDF}"/>
              </a:ext>
            </a:extLst>
          </p:cNvPr>
          <p:cNvSpPr>
            <a:spLocks noGrp="1"/>
          </p:cNvSpPr>
          <p:nvPr>
            <p:ph type="sldNum" sz="quarter" idx="12"/>
          </p:nvPr>
        </p:nvSpPr>
        <p:spPr/>
        <p:txBody>
          <a:bodyPr/>
          <a:lstStyle/>
          <a:p>
            <a:fld id="{580EBF5C-8954-4254-87EF-1E230B9B896C}" type="slidenum">
              <a:rPr lang="pt-BR" smtClean="0"/>
              <a:t>‹#›</a:t>
            </a:fld>
            <a:endParaRPr lang="pt-BR"/>
          </a:p>
        </p:txBody>
      </p:sp>
    </p:spTree>
    <p:extLst>
      <p:ext uri="{BB962C8B-B14F-4D97-AF65-F5344CB8AC3E}">
        <p14:creationId xmlns:p14="http://schemas.microsoft.com/office/powerpoint/2010/main" val="952633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E04D5C-EEDF-7094-7FEE-7ED2DAD49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pt-BR"/>
          </a:p>
        </p:txBody>
      </p:sp>
      <p:sp>
        <p:nvSpPr>
          <p:cNvPr id="3" name="Text Placeholder 2">
            <a:extLst>
              <a:ext uri="{FF2B5EF4-FFF2-40B4-BE49-F238E27FC236}">
                <a16:creationId xmlns:a16="http://schemas.microsoft.com/office/drawing/2014/main" id="{40C1FF48-AA94-AED1-55FE-A8DB3009E0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8C26963B-EC18-C027-B867-D052AC8095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5DA4383-6A53-45E3-B0A1-8DEBB58B7A0D}" type="datetimeFigureOut">
              <a:rPr lang="pt-BR" smtClean="0"/>
              <a:t>14/10/2024</a:t>
            </a:fld>
            <a:endParaRPr lang="pt-BR"/>
          </a:p>
        </p:txBody>
      </p:sp>
      <p:sp>
        <p:nvSpPr>
          <p:cNvPr id="5" name="Footer Placeholder 4">
            <a:extLst>
              <a:ext uri="{FF2B5EF4-FFF2-40B4-BE49-F238E27FC236}">
                <a16:creationId xmlns:a16="http://schemas.microsoft.com/office/drawing/2014/main" id="{57AE1074-6B48-D816-DC27-43F6F82491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Slide Number Placeholder 5">
            <a:extLst>
              <a:ext uri="{FF2B5EF4-FFF2-40B4-BE49-F238E27FC236}">
                <a16:creationId xmlns:a16="http://schemas.microsoft.com/office/drawing/2014/main" id="{6285580A-C7A5-EB15-0EBA-EACDDCF906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80EBF5C-8954-4254-87EF-1E230B9B896C}" type="slidenum">
              <a:rPr lang="pt-BR" smtClean="0"/>
              <a:t>‹#›</a:t>
            </a:fld>
            <a:endParaRPr lang="pt-BR"/>
          </a:p>
        </p:txBody>
      </p:sp>
    </p:spTree>
    <p:extLst>
      <p:ext uri="{BB962C8B-B14F-4D97-AF65-F5344CB8AC3E}">
        <p14:creationId xmlns:p14="http://schemas.microsoft.com/office/powerpoint/2010/main" val="18832111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C8FEFD-2743-4252-A5AB-E32FD2CBFA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B73ED2-6DED-40DD-A100-D9F8924C01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2C35C8-25F5-4679-B56E-7A7257512C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104B02-9349-4FF1-9DB1-FF23CD356141}" type="datetimeFigureOut">
              <a:rPr lang="en-US" smtClean="0"/>
              <a:t>10/14/2024</a:t>
            </a:fld>
            <a:endParaRPr lang="en-US"/>
          </a:p>
        </p:txBody>
      </p:sp>
      <p:sp>
        <p:nvSpPr>
          <p:cNvPr id="5" name="Footer Placeholder 4">
            <a:extLst>
              <a:ext uri="{FF2B5EF4-FFF2-40B4-BE49-F238E27FC236}">
                <a16:creationId xmlns:a16="http://schemas.microsoft.com/office/drawing/2014/main" id="{F00A5F2A-31BD-45B8-AAC3-FEE208807A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B6BF00D-759C-45A4-AC0C-E43861ADCA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B38EAD-981C-446E-830A-225DC7466909}" type="slidenum">
              <a:rPr lang="en-US" smtClean="0"/>
              <a:t>‹#›</a:t>
            </a:fld>
            <a:endParaRPr lang="en-US"/>
          </a:p>
        </p:txBody>
      </p:sp>
    </p:spTree>
    <p:extLst>
      <p:ext uri="{BB962C8B-B14F-4D97-AF65-F5344CB8AC3E}">
        <p14:creationId xmlns:p14="http://schemas.microsoft.com/office/powerpoint/2010/main" val="38544753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18.xml"/><Relationship Id="rId5" Type="http://schemas.openxmlformats.org/officeDocument/2006/relationships/image" Target="../media/image17.emf"/><Relationship Id="rId4" Type="http://schemas.openxmlformats.org/officeDocument/2006/relationships/image" Target="../media/image16.emf"/></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AA11A-7231-CF30-8E99-1F17711C8FDE}"/>
              </a:ext>
            </a:extLst>
          </p:cNvPr>
          <p:cNvSpPr>
            <a:spLocks noGrp="1"/>
          </p:cNvSpPr>
          <p:nvPr>
            <p:ph type="ctrTitle"/>
          </p:nvPr>
        </p:nvSpPr>
        <p:spPr>
          <a:xfrm>
            <a:off x="1524000" y="1407499"/>
            <a:ext cx="9144000" cy="2387600"/>
          </a:xfrm>
        </p:spPr>
        <p:txBody>
          <a:bodyPr/>
          <a:lstStyle/>
          <a:p>
            <a:r>
              <a:rPr lang="pt-BR" dirty="0"/>
              <a:t>Nucleação e Cristais </a:t>
            </a:r>
          </a:p>
        </p:txBody>
      </p:sp>
    </p:spTree>
    <p:extLst>
      <p:ext uri="{BB962C8B-B14F-4D97-AF65-F5344CB8AC3E}">
        <p14:creationId xmlns:p14="http://schemas.microsoft.com/office/powerpoint/2010/main" val="3127638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FD02CC-0A33-44C8-9CE8-85C6330D97DE}"/>
              </a:ext>
            </a:extLst>
          </p:cNvPr>
          <p:cNvPicPr>
            <a:picLocks noChangeAspect="1"/>
          </p:cNvPicPr>
          <p:nvPr/>
        </p:nvPicPr>
        <p:blipFill>
          <a:blip r:embed="rId2"/>
          <a:stretch>
            <a:fillRect/>
          </a:stretch>
        </p:blipFill>
        <p:spPr>
          <a:xfrm>
            <a:off x="377538" y="1044038"/>
            <a:ext cx="4795631" cy="4507893"/>
          </a:xfrm>
          <a:prstGeom prst="rect">
            <a:avLst/>
          </a:prstGeom>
        </p:spPr>
      </p:pic>
      <p:pic>
        <p:nvPicPr>
          <p:cNvPr id="5" name="Picture 4">
            <a:extLst>
              <a:ext uri="{FF2B5EF4-FFF2-40B4-BE49-F238E27FC236}">
                <a16:creationId xmlns:a16="http://schemas.microsoft.com/office/drawing/2014/main" id="{075ABF38-7578-4277-B96B-188EF66BAFF5}"/>
              </a:ext>
            </a:extLst>
          </p:cNvPr>
          <p:cNvPicPr>
            <a:picLocks noChangeAspect="1"/>
          </p:cNvPicPr>
          <p:nvPr/>
        </p:nvPicPr>
        <p:blipFill>
          <a:blip r:embed="rId3"/>
          <a:stretch>
            <a:fillRect/>
          </a:stretch>
        </p:blipFill>
        <p:spPr>
          <a:xfrm>
            <a:off x="6590185" y="1220354"/>
            <a:ext cx="4671588" cy="1457608"/>
          </a:xfrm>
          <a:prstGeom prst="rect">
            <a:avLst/>
          </a:prstGeom>
        </p:spPr>
      </p:pic>
      <p:sp>
        <p:nvSpPr>
          <p:cNvPr id="9" name="TextBox 8">
            <a:extLst>
              <a:ext uri="{FF2B5EF4-FFF2-40B4-BE49-F238E27FC236}">
                <a16:creationId xmlns:a16="http://schemas.microsoft.com/office/drawing/2014/main" id="{60EFB6E5-52FF-45FD-81FC-2DAB6AFC60FE}"/>
              </a:ext>
            </a:extLst>
          </p:cNvPr>
          <p:cNvSpPr txBox="1"/>
          <p:nvPr/>
        </p:nvSpPr>
        <p:spPr>
          <a:xfrm>
            <a:off x="5992978" y="52310"/>
            <a:ext cx="609337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A mudança na variação da energia livre de Gibbs de um núcleo versus seu raio, r (assumindo uma forma esférica para o núcleo) pode ser dada pela seguinte equação.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6D6650B-6218-4BC3-A9F0-89D8CCC94ACA}"/>
              </a:ext>
            </a:extLst>
          </p:cNvPr>
          <p:cNvSpPr txBox="1"/>
          <p:nvPr/>
        </p:nvSpPr>
        <p:spPr>
          <a:xfrm>
            <a:off x="6096000" y="2889987"/>
            <a:ext cx="609337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r = tamanho do cluster, Ω = volume ocupado pelo cluster, σ = supersaturação relativa, kB = constante de Boltzmann e γ = energia interfacial sólido-líquido.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E465749E-598F-421D-9394-3F78AD2BFE5E}"/>
              </a:ext>
            </a:extLst>
          </p:cNvPr>
          <p:cNvPicPr>
            <a:picLocks noChangeAspect="1"/>
          </p:cNvPicPr>
          <p:nvPr/>
        </p:nvPicPr>
        <p:blipFill>
          <a:blip r:embed="rId4"/>
          <a:stretch>
            <a:fillRect/>
          </a:stretch>
        </p:blipFill>
        <p:spPr>
          <a:xfrm>
            <a:off x="7192757" y="4666215"/>
            <a:ext cx="1846907" cy="751438"/>
          </a:xfrm>
          <a:prstGeom prst="rect">
            <a:avLst/>
          </a:prstGeom>
        </p:spPr>
      </p:pic>
      <p:sp>
        <p:nvSpPr>
          <p:cNvPr id="15" name="TextBox 14">
            <a:extLst>
              <a:ext uri="{FF2B5EF4-FFF2-40B4-BE49-F238E27FC236}">
                <a16:creationId xmlns:a16="http://schemas.microsoft.com/office/drawing/2014/main" id="{0F73594D-32A7-4060-AB59-E810D0AA0278}"/>
              </a:ext>
            </a:extLst>
          </p:cNvPr>
          <p:cNvSpPr txBox="1"/>
          <p:nvPr/>
        </p:nvSpPr>
        <p:spPr>
          <a:xfrm>
            <a:off x="8925979" y="4159666"/>
            <a:ext cx="2888483" cy="203132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O núcleo crítico, r</a:t>
            </a:r>
            <a:r>
              <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rPr>
              <a:t>c</a:t>
            </a: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 corresponde 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o máximo na curva.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Significa a quantidade mínima de uma nova fase capaz de existência independente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F8366ECC-489F-4202-A617-2BAEB5E4EF0A}"/>
              </a:ext>
            </a:extLst>
          </p:cNvPr>
          <p:cNvPicPr>
            <a:picLocks noChangeAspect="1"/>
          </p:cNvPicPr>
          <p:nvPr/>
        </p:nvPicPr>
        <p:blipFill>
          <a:blip r:embed="rId5"/>
          <a:stretch>
            <a:fillRect/>
          </a:stretch>
        </p:blipFill>
        <p:spPr>
          <a:xfrm>
            <a:off x="715432" y="5729269"/>
            <a:ext cx="2752253" cy="787651"/>
          </a:xfrm>
          <a:prstGeom prst="rect">
            <a:avLst/>
          </a:prstGeom>
        </p:spPr>
      </p:pic>
      <p:sp>
        <p:nvSpPr>
          <p:cNvPr id="19" name="TextBox 18">
            <a:extLst>
              <a:ext uri="{FF2B5EF4-FFF2-40B4-BE49-F238E27FC236}">
                <a16:creationId xmlns:a16="http://schemas.microsoft.com/office/drawing/2014/main" id="{FA79348B-AE71-4CCA-9030-478A68AFD81E}"/>
              </a:ext>
            </a:extLst>
          </p:cNvPr>
          <p:cNvSpPr txBox="1"/>
          <p:nvPr/>
        </p:nvSpPr>
        <p:spPr>
          <a:xfrm>
            <a:off x="3617926" y="5590827"/>
            <a:ext cx="714966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A energia livre máxima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formação, ΔG corresponde 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barreira de energia de ativação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para a formação do núcleo</a:t>
            </a:r>
          </a:p>
        </p:txBody>
      </p:sp>
      <p:sp>
        <p:nvSpPr>
          <p:cNvPr id="21" name="TextBox 20">
            <a:extLst>
              <a:ext uri="{FF2B5EF4-FFF2-40B4-BE49-F238E27FC236}">
                <a16:creationId xmlns:a16="http://schemas.microsoft.com/office/drawing/2014/main" id="{D0D656A5-5F19-44AB-94D4-8890BA61BDDF}"/>
              </a:ext>
            </a:extLst>
          </p:cNvPr>
          <p:cNvSpPr txBox="1"/>
          <p:nvPr/>
        </p:nvSpPr>
        <p:spPr>
          <a:xfrm>
            <a:off x="377538" y="42040"/>
            <a:ext cx="714966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O tamanho crítico controla a probabilidade 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formação de núcleo em qualquer escala de tempo.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9324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BFAEDF-BF48-1A45-D329-559539DCD99A}"/>
              </a:ext>
            </a:extLst>
          </p:cNvPr>
          <p:cNvSpPr txBox="1"/>
          <p:nvPr/>
        </p:nvSpPr>
        <p:spPr>
          <a:xfrm>
            <a:off x="403122" y="667707"/>
            <a:ext cx="11385755" cy="2862322"/>
          </a:xfrm>
          <a:prstGeom prst="rect">
            <a:avLst/>
          </a:prstGeom>
          <a:noFill/>
        </p:spPr>
        <p:txBody>
          <a:bodyPr wrap="square">
            <a:spAutoFit/>
          </a:bodyPr>
          <a:lstStyle/>
          <a:p>
            <a:pPr marL="285750" indent="-285750">
              <a:buFont typeface="Arial" panose="020B0604020202020204" pitchFamily="34" charset="0"/>
              <a:buChar char="•"/>
            </a:pPr>
            <a:r>
              <a:rPr lang="pt-BR" dirty="0">
                <a:solidFill>
                  <a:schemeClr val="accent1"/>
                </a:solidFill>
              </a:rPr>
              <a:t>A primeira etapa é a </a:t>
            </a:r>
            <a:r>
              <a:rPr lang="pt-BR" b="1" dirty="0">
                <a:solidFill>
                  <a:schemeClr val="accent1"/>
                </a:solidFill>
              </a:rPr>
              <a:t>supersaturação</a:t>
            </a:r>
            <a:r>
              <a:rPr lang="pt-BR" dirty="0">
                <a:solidFill>
                  <a:schemeClr val="accent1"/>
                </a:solidFill>
              </a:rPr>
              <a:t> </a:t>
            </a:r>
            <a:r>
              <a:rPr lang="pt-BR" dirty="0"/>
              <a:t>- porque o aparecimento espontâneo de uma nova fase só pode ocorrer quando um sistema está em desequilíbrio;</a:t>
            </a:r>
          </a:p>
          <a:p>
            <a:pPr marL="285750" indent="-285750">
              <a:buFont typeface="Arial" panose="020B0604020202020204" pitchFamily="34" charset="0"/>
              <a:buChar char="•"/>
            </a:pPr>
            <a:endParaRPr lang="pt-BR" dirty="0"/>
          </a:p>
          <a:p>
            <a:endParaRPr lang="pt-BR" dirty="0"/>
          </a:p>
          <a:p>
            <a:endParaRPr lang="pt-BR" dirty="0"/>
          </a:p>
          <a:p>
            <a:pPr marL="285750" indent="-285750">
              <a:buFont typeface="Arial" panose="020B0604020202020204" pitchFamily="34" charset="0"/>
              <a:buChar char="•"/>
            </a:pPr>
            <a:r>
              <a:rPr lang="pt-BR" dirty="0"/>
              <a:t>2º - </a:t>
            </a:r>
            <a:r>
              <a:rPr lang="pt-BR" b="1" dirty="0">
                <a:solidFill>
                  <a:schemeClr val="accent1"/>
                </a:solidFill>
              </a:rPr>
              <a:t>moléculas dissolvidas se agregam </a:t>
            </a:r>
            <a:r>
              <a:rPr lang="pt-BR" dirty="0"/>
              <a:t>para aliviar a supersaturação e mover o sistema </a:t>
            </a:r>
            <a:r>
              <a:rPr lang="pt-BR" dirty="0">
                <a:solidFill>
                  <a:srgbClr val="FF0000"/>
                </a:solidFill>
              </a:rPr>
              <a:t>em direção ao equilíbrio</a:t>
            </a:r>
            <a:r>
              <a:rPr lang="pt-BR" dirty="0"/>
              <a:t>. O processo de agregação molecular eventualmente (</a:t>
            </a:r>
            <a:r>
              <a:rPr lang="pt-BR" b="1" dirty="0">
                <a:solidFill>
                  <a:schemeClr val="accent1"/>
                </a:solidFill>
              </a:rPr>
              <a:t>Estocástico</a:t>
            </a:r>
            <a:r>
              <a:rPr lang="pt-BR" dirty="0"/>
              <a:t>) leva à formação de núcleos que podem atuar como centros de cristalização. </a:t>
            </a:r>
          </a:p>
          <a:p>
            <a:pPr marL="285750" indent="-285750">
              <a:buFont typeface="Arial" panose="020B0604020202020204" pitchFamily="34" charset="0"/>
              <a:buChar char="•"/>
            </a:pPr>
            <a:r>
              <a:rPr lang="pt-BR" dirty="0"/>
              <a:t>Um núcleo pode ser definido como o quantidade mínima de uma nova fase capaz de independente existência (Khamskii 1969);</a:t>
            </a:r>
          </a:p>
        </p:txBody>
      </p:sp>
      <p:sp>
        <p:nvSpPr>
          <p:cNvPr id="5" name="TextBox 4">
            <a:extLst>
              <a:ext uri="{FF2B5EF4-FFF2-40B4-BE49-F238E27FC236}">
                <a16:creationId xmlns:a16="http://schemas.microsoft.com/office/drawing/2014/main" id="{1CB47B9B-8C3E-7710-63D5-6D476946131A}"/>
              </a:ext>
            </a:extLst>
          </p:cNvPr>
          <p:cNvSpPr txBox="1"/>
          <p:nvPr/>
        </p:nvSpPr>
        <p:spPr>
          <a:xfrm>
            <a:off x="372641" y="3712493"/>
            <a:ext cx="10500852" cy="1200329"/>
          </a:xfrm>
          <a:prstGeom prst="rect">
            <a:avLst/>
          </a:prstGeom>
          <a:noFill/>
        </p:spPr>
        <p:txBody>
          <a:bodyPr wrap="square">
            <a:spAutoFit/>
          </a:bodyPr>
          <a:lstStyle/>
          <a:p>
            <a:pPr marL="285750" indent="-285750">
              <a:buFont typeface="Arial" panose="020B0604020202020204" pitchFamily="34" charset="0"/>
              <a:buChar char="•"/>
            </a:pPr>
            <a:r>
              <a:rPr lang="pt-BR" dirty="0">
                <a:solidFill>
                  <a:srgbClr val="C00000"/>
                </a:solidFill>
              </a:rPr>
              <a:t>O nascimento desses pequenos núcleos em uma fase inicialmente metaestável é chamada de nucleação</a:t>
            </a:r>
            <a:r>
              <a:rPr lang="pt-BR" dirty="0"/>
              <a:t>, que é um mecanismo importante de transição de fase de primeira ordem. Kashchiev e van Rosmalen (2003) descrevem nucleação como o processo de aparência flutuante de nanoscopicamente pequenos aglomerados da nova fase cristalina, que podem crescer espontaneamente para tamanhos macroscópicos</a:t>
            </a:r>
          </a:p>
        </p:txBody>
      </p:sp>
      <p:sp>
        <p:nvSpPr>
          <p:cNvPr id="7" name="TextBox 6">
            <a:extLst>
              <a:ext uri="{FF2B5EF4-FFF2-40B4-BE49-F238E27FC236}">
                <a16:creationId xmlns:a16="http://schemas.microsoft.com/office/drawing/2014/main" id="{414640E3-E451-367A-D1A3-776462DF2077}"/>
              </a:ext>
            </a:extLst>
          </p:cNvPr>
          <p:cNvSpPr txBox="1"/>
          <p:nvPr/>
        </p:nvSpPr>
        <p:spPr>
          <a:xfrm>
            <a:off x="403122" y="5349345"/>
            <a:ext cx="10500852" cy="646331"/>
          </a:xfrm>
          <a:prstGeom prst="rect">
            <a:avLst/>
          </a:prstGeom>
          <a:noFill/>
        </p:spPr>
        <p:txBody>
          <a:bodyPr wrap="square">
            <a:spAutoFit/>
          </a:bodyPr>
          <a:lstStyle/>
          <a:p>
            <a:pPr marL="285750" indent="-285750">
              <a:buFont typeface="Arial" panose="020B0604020202020204" pitchFamily="34" charset="0"/>
              <a:buChar char="•"/>
            </a:pPr>
            <a:r>
              <a:rPr lang="pt-BR" dirty="0"/>
              <a:t>Esta etapa continua até todo o soluto em excesso da saturação é consumido para o desenvolvimento de cristais maduros. </a:t>
            </a:r>
          </a:p>
        </p:txBody>
      </p:sp>
      <p:sp>
        <p:nvSpPr>
          <p:cNvPr id="8" name="TextBox 7">
            <a:extLst>
              <a:ext uri="{FF2B5EF4-FFF2-40B4-BE49-F238E27FC236}">
                <a16:creationId xmlns:a16="http://schemas.microsoft.com/office/drawing/2014/main" id="{5CE50F97-48AE-C6DB-EC4F-9006146B13CD}"/>
              </a:ext>
            </a:extLst>
          </p:cNvPr>
          <p:cNvSpPr txBox="1"/>
          <p:nvPr/>
        </p:nvSpPr>
        <p:spPr>
          <a:xfrm>
            <a:off x="3986001" y="85133"/>
            <a:ext cx="3758016" cy="400110"/>
          </a:xfrm>
          <a:prstGeom prst="rect">
            <a:avLst/>
          </a:prstGeom>
          <a:noFill/>
        </p:spPr>
        <p:txBody>
          <a:bodyPr wrap="none" rtlCol="0">
            <a:spAutoFit/>
          </a:bodyPr>
          <a:lstStyle/>
          <a:p>
            <a:r>
              <a:rPr lang="pt-BR" sz="2000" b="1" dirty="0">
                <a:solidFill>
                  <a:schemeClr val="accent1"/>
                </a:solidFill>
              </a:rPr>
              <a:t>Um Escripite para o Cristal Nascer</a:t>
            </a:r>
          </a:p>
        </p:txBody>
      </p:sp>
      <p:pic>
        <p:nvPicPr>
          <p:cNvPr id="9" name="Picture 8">
            <a:extLst>
              <a:ext uri="{FF2B5EF4-FFF2-40B4-BE49-F238E27FC236}">
                <a16:creationId xmlns:a16="http://schemas.microsoft.com/office/drawing/2014/main" id="{659EF098-3336-4E02-EDBF-A18A5E52B883}"/>
              </a:ext>
            </a:extLst>
          </p:cNvPr>
          <p:cNvPicPr>
            <a:picLocks noChangeAspect="1"/>
          </p:cNvPicPr>
          <p:nvPr/>
        </p:nvPicPr>
        <p:blipFill>
          <a:blip r:embed="rId2"/>
          <a:stretch>
            <a:fillRect/>
          </a:stretch>
        </p:blipFill>
        <p:spPr>
          <a:xfrm>
            <a:off x="4173211" y="1042837"/>
            <a:ext cx="3242574" cy="853877"/>
          </a:xfrm>
          <a:prstGeom prst="rect">
            <a:avLst/>
          </a:prstGeom>
        </p:spPr>
      </p:pic>
    </p:spTree>
    <p:extLst>
      <p:ext uri="{BB962C8B-B14F-4D97-AF65-F5344CB8AC3E}">
        <p14:creationId xmlns:p14="http://schemas.microsoft.com/office/powerpoint/2010/main" val="943244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5B06F4-11F8-331D-3883-02FDD6EB6913}"/>
              </a:ext>
            </a:extLst>
          </p:cNvPr>
          <p:cNvPicPr>
            <a:picLocks noChangeAspect="1"/>
          </p:cNvPicPr>
          <p:nvPr/>
        </p:nvPicPr>
        <p:blipFill>
          <a:blip r:embed="rId2"/>
          <a:stretch>
            <a:fillRect/>
          </a:stretch>
        </p:blipFill>
        <p:spPr>
          <a:xfrm>
            <a:off x="3352800" y="161779"/>
            <a:ext cx="8623978" cy="6401738"/>
          </a:xfrm>
          <a:prstGeom prst="rect">
            <a:avLst/>
          </a:prstGeom>
        </p:spPr>
      </p:pic>
      <p:sp>
        <p:nvSpPr>
          <p:cNvPr id="4" name="TextBox 3">
            <a:extLst>
              <a:ext uri="{FF2B5EF4-FFF2-40B4-BE49-F238E27FC236}">
                <a16:creationId xmlns:a16="http://schemas.microsoft.com/office/drawing/2014/main" id="{64930D80-BA6D-B3EA-1D76-E0D7BF426F03}"/>
              </a:ext>
            </a:extLst>
          </p:cNvPr>
          <p:cNvSpPr txBox="1"/>
          <p:nvPr/>
        </p:nvSpPr>
        <p:spPr>
          <a:xfrm>
            <a:off x="203604" y="1172528"/>
            <a:ext cx="3294184" cy="1200329"/>
          </a:xfrm>
          <a:prstGeom prst="rect">
            <a:avLst/>
          </a:prstGeom>
          <a:noFill/>
        </p:spPr>
        <p:txBody>
          <a:bodyPr wrap="square">
            <a:spAutoFit/>
          </a:bodyPr>
          <a:lstStyle/>
          <a:p>
            <a:r>
              <a:rPr lang="pt-BR" dirty="0">
                <a:solidFill>
                  <a:srgbClr val="C00000"/>
                </a:solidFill>
              </a:rPr>
              <a:t>Teoria Clássica de nucleação - Volmer and Weber (1926) – Sistema Homogêneo –</a:t>
            </a:r>
          </a:p>
          <a:p>
            <a:r>
              <a:rPr lang="pt-BR" dirty="0">
                <a:solidFill>
                  <a:srgbClr val="C00000"/>
                </a:solidFill>
              </a:rPr>
              <a:t>Flutuação estrutural</a:t>
            </a:r>
          </a:p>
        </p:txBody>
      </p:sp>
      <p:sp>
        <p:nvSpPr>
          <p:cNvPr id="6" name="TextBox 5">
            <a:extLst>
              <a:ext uri="{FF2B5EF4-FFF2-40B4-BE49-F238E27FC236}">
                <a16:creationId xmlns:a16="http://schemas.microsoft.com/office/drawing/2014/main" id="{8263FF0E-6489-625F-5B88-21C30FD7AD85}"/>
              </a:ext>
            </a:extLst>
          </p:cNvPr>
          <p:cNvSpPr txBox="1"/>
          <p:nvPr/>
        </p:nvSpPr>
        <p:spPr>
          <a:xfrm>
            <a:off x="203604" y="3452524"/>
            <a:ext cx="3149196" cy="1754326"/>
          </a:xfrm>
          <a:prstGeom prst="rect">
            <a:avLst/>
          </a:prstGeom>
          <a:noFill/>
        </p:spPr>
        <p:txBody>
          <a:bodyPr wrap="square">
            <a:spAutoFit/>
          </a:bodyPr>
          <a:lstStyle/>
          <a:p>
            <a:r>
              <a:rPr lang="pt-BR" b="1" dirty="0">
                <a:solidFill>
                  <a:schemeClr val="accent1"/>
                </a:solidFill>
              </a:rPr>
              <a:t>Novas ideias </a:t>
            </a:r>
            <a:r>
              <a:rPr lang="pt-BR" dirty="0">
                <a:solidFill>
                  <a:schemeClr val="accent1"/>
                </a:solidFill>
              </a:rPr>
              <a:t>- A nucleação a partir de soluções supersaturadas é um processo de duas etapas </a:t>
            </a:r>
            <a:r>
              <a:rPr lang="pt-BR" b="1" dirty="0">
                <a:solidFill>
                  <a:schemeClr val="accent1"/>
                </a:solidFill>
              </a:rPr>
              <a:t>em que as flutuações estruturais </a:t>
            </a:r>
            <a:r>
              <a:rPr lang="pt-BR" dirty="0">
                <a:solidFill>
                  <a:schemeClr val="accent1"/>
                </a:solidFill>
              </a:rPr>
              <a:t>seguem as </a:t>
            </a:r>
            <a:r>
              <a:rPr lang="pt-BR" b="1" dirty="0">
                <a:solidFill>
                  <a:schemeClr val="accent1"/>
                </a:solidFill>
              </a:rPr>
              <a:t>flutuações de densidade</a:t>
            </a:r>
          </a:p>
        </p:txBody>
      </p:sp>
      <p:sp>
        <p:nvSpPr>
          <p:cNvPr id="8" name="TextBox 7">
            <a:extLst>
              <a:ext uri="{FF2B5EF4-FFF2-40B4-BE49-F238E27FC236}">
                <a16:creationId xmlns:a16="http://schemas.microsoft.com/office/drawing/2014/main" id="{D85C2201-C7EA-8D31-F18D-D9F8CDD67894}"/>
              </a:ext>
            </a:extLst>
          </p:cNvPr>
          <p:cNvSpPr txBox="1"/>
          <p:nvPr/>
        </p:nvSpPr>
        <p:spPr>
          <a:xfrm>
            <a:off x="5468474" y="449068"/>
            <a:ext cx="2872154" cy="923330"/>
          </a:xfrm>
          <a:prstGeom prst="rect">
            <a:avLst/>
          </a:prstGeom>
          <a:noFill/>
        </p:spPr>
        <p:txBody>
          <a:bodyPr wrap="square">
            <a:spAutoFit/>
          </a:bodyPr>
          <a:lstStyle/>
          <a:p>
            <a:r>
              <a:rPr lang="pt-BR" dirty="0"/>
              <a:t>tamanhos críticos de núcleo normalmente ficam na faixa de 100–1000 átomos</a:t>
            </a:r>
          </a:p>
        </p:txBody>
      </p:sp>
    </p:spTree>
    <p:extLst>
      <p:ext uri="{BB962C8B-B14F-4D97-AF65-F5344CB8AC3E}">
        <p14:creationId xmlns:p14="http://schemas.microsoft.com/office/powerpoint/2010/main" val="3102838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F299C2-BA86-BA7A-2306-A0C842926926}"/>
              </a:ext>
            </a:extLst>
          </p:cNvPr>
          <p:cNvSpPr txBox="1"/>
          <p:nvPr/>
        </p:nvSpPr>
        <p:spPr>
          <a:xfrm>
            <a:off x="328575" y="1381924"/>
            <a:ext cx="11196699" cy="4661276"/>
          </a:xfrm>
          <a:prstGeom prst="rect">
            <a:avLst/>
          </a:prstGeom>
          <a:noFill/>
        </p:spPr>
        <p:txBody>
          <a:bodyPr wrap="square">
            <a:spAutoFit/>
          </a:bodyPr>
          <a:lstStyle/>
          <a:p>
            <a:pPr>
              <a:lnSpc>
                <a:spcPct val="150000"/>
              </a:lnSpc>
            </a:pPr>
            <a:r>
              <a:rPr lang="pt-BR" sz="2000" dirty="0"/>
              <a:t>• Os aglomerados de pré-nucleação realmente existem?</a:t>
            </a:r>
          </a:p>
          <a:p>
            <a:pPr>
              <a:lnSpc>
                <a:spcPct val="150000"/>
              </a:lnSpc>
            </a:pPr>
            <a:r>
              <a:rPr lang="pt-BR" sz="2000" dirty="0"/>
              <a:t>• Qual é o seu papel no processo de nucleação?</a:t>
            </a:r>
          </a:p>
          <a:p>
            <a:pPr>
              <a:lnSpc>
                <a:spcPct val="150000"/>
              </a:lnSpc>
            </a:pPr>
            <a:r>
              <a:rPr lang="pt-BR" sz="2000" dirty="0"/>
              <a:t>• Qual é o seu tamanho e distribuição temporal?</a:t>
            </a:r>
          </a:p>
          <a:p>
            <a:pPr>
              <a:lnSpc>
                <a:spcPct val="150000"/>
              </a:lnSpc>
            </a:pPr>
            <a:r>
              <a:rPr lang="pt-BR" sz="2000" dirty="0"/>
              <a:t>• Eles contêm moléculas de solvente?</a:t>
            </a:r>
          </a:p>
          <a:p>
            <a:pPr>
              <a:lnSpc>
                <a:spcPct val="150000"/>
              </a:lnSpc>
            </a:pPr>
            <a:r>
              <a:rPr lang="pt-BR" sz="2000" dirty="0"/>
              <a:t>• Suas estruturas são influenciadas pela natureza do soluto? interações solventes?</a:t>
            </a:r>
          </a:p>
          <a:p>
            <a:pPr>
              <a:lnSpc>
                <a:spcPct val="150000"/>
              </a:lnSpc>
            </a:pPr>
            <a:r>
              <a:rPr lang="pt-BR" sz="2000" dirty="0"/>
              <a:t>• São agregados soltos de moléculas de soluto ou ordenados em estruturas periódicas que se assemelham ao eventual cristalino sólido? Em outras palavras, existe uma correlação entre o</a:t>
            </a:r>
          </a:p>
          <a:p>
            <a:pPr>
              <a:lnSpc>
                <a:spcPct val="150000"/>
              </a:lnSpc>
            </a:pPr>
            <a:r>
              <a:rPr lang="pt-BR" sz="2000" dirty="0"/>
              <a:t>agregação molecular de pré-nucleação e a estrutura resultado?</a:t>
            </a:r>
          </a:p>
          <a:p>
            <a:pPr>
              <a:lnSpc>
                <a:spcPct val="150000"/>
              </a:lnSpc>
            </a:pPr>
            <a:r>
              <a:rPr lang="pt-BR" sz="2000" dirty="0"/>
              <a:t>• Existem com empacotamento correspondentes a todas as potencialidades para formar polimorfos em</a:t>
            </a:r>
          </a:p>
          <a:p>
            <a:pPr>
              <a:lnSpc>
                <a:spcPct val="150000"/>
              </a:lnSpc>
            </a:pPr>
            <a:r>
              <a:rPr lang="pt-BR" sz="2000" dirty="0"/>
              <a:t>um sistema?</a:t>
            </a:r>
          </a:p>
        </p:txBody>
      </p:sp>
      <p:sp>
        <p:nvSpPr>
          <p:cNvPr id="4" name="TextBox 3">
            <a:extLst>
              <a:ext uri="{FF2B5EF4-FFF2-40B4-BE49-F238E27FC236}">
                <a16:creationId xmlns:a16="http://schemas.microsoft.com/office/drawing/2014/main" id="{0E2B863C-93F0-B09C-09F7-6407180FEDEC}"/>
              </a:ext>
            </a:extLst>
          </p:cNvPr>
          <p:cNvSpPr txBox="1"/>
          <p:nvPr/>
        </p:nvSpPr>
        <p:spPr>
          <a:xfrm>
            <a:off x="3219612" y="106445"/>
            <a:ext cx="6639766" cy="461665"/>
          </a:xfrm>
          <a:prstGeom prst="rect">
            <a:avLst/>
          </a:prstGeom>
          <a:noFill/>
        </p:spPr>
        <p:txBody>
          <a:bodyPr wrap="none" rtlCol="0">
            <a:spAutoFit/>
          </a:bodyPr>
          <a:lstStyle/>
          <a:p>
            <a:r>
              <a:rPr lang="pt-BR" sz="2000" b="1" dirty="0">
                <a:solidFill>
                  <a:schemeClr val="accent1"/>
                </a:solidFill>
              </a:rPr>
              <a:t>Perguntas sobre o tema – </a:t>
            </a:r>
            <a:r>
              <a:rPr lang="pt-BR" sz="2400" b="1" dirty="0">
                <a:solidFill>
                  <a:schemeClr val="accent1"/>
                </a:solidFill>
              </a:rPr>
              <a:t>TCN</a:t>
            </a:r>
            <a:r>
              <a:rPr lang="pt-BR" sz="2000" b="1" dirty="0">
                <a:solidFill>
                  <a:schemeClr val="accent1"/>
                </a:solidFill>
              </a:rPr>
              <a:t> (Classical Nucleation Theory) </a:t>
            </a:r>
          </a:p>
        </p:txBody>
      </p:sp>
    </p:spTree>
    <p:extLst>
      <p:ext uri="{BB962C8B-B14F-4D97-AF65-F5344CB8AC3E}">
        <p14:creationId xmlns:p14="http://schemas.microsoft.com/office/powerpoint/2010/main" val="3806756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1A860B-7EE7-6578-C6A8-40ACE6054B83}"/>
              </a:ext>
            </a:extLst>
          </p:cNvPr>
          <p:cNvSpPr txBox="1"/>
          <p:nvPr/>
        </p:nvSpPr>
        <p:spPr>
          <a:xfrm>
            <a:off x="101039" y="542141"/>
            <a:ext cx="11672741" cy="646331"/>
          </a:xfrm>
          <a:prstGeom prst="rect">
            <a:avLst/>
          </a:prstGeom>
          <a:noFill/>
        </p:spPr>
        <p:txBody>
          <a:bodyPr wrap="square">
            <a:spAutoFit/>
          </a:bodyPr>
          <a:lstStyle/>
          <a:p>
            <a:pPr marL="285750" indent="-285750" algn="l">
              <a:buFont typeface="Arial" panose="020B0604020202020204" pitchFamily="34" charset="0"/>
              <a:buChar char="•"/>
            </a:pPr>
            <a:r>
              <a:rPr lang="pt-BR" b="0" i="0" u="none" strike="noStrike" baseline="0" dirty="0">
                <a:latin typeface="Times New Roman" panose="02020603050405020304" pitchFamily="18" charset="0"/>
                <a:cs typeface="Times New Roman" panose="02020603050405020304" pitchFamily="18" charset="0"/>
              </a:rPr>
              <a:t>O primeiro passo envolve a formação de um aglomerado de moléculas de soluto semelhante a um líquido, enquanto o o segundo envolve a reorganização de tal cluster em um estrutura cristalina ordenada;</a:t>
            </a:r>
            <a:endParaRPr lang="pt-BR" sz="40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5B03EE35-5589-4F2D-AACF-9A453265B426}"/>
              </a:ext>
            </a:extLst>
          </p:cNvPr>
          <p:cNvSpPr txBox="1"/>
          <p:nvPr/>
        </p:nvSpPr>
        <p:spPr>
          <a:xfrm>
            <a:off x="4190238" y="84266"/>
            <a:ext cx="6094476" cy="369332"/>
          </a:xfrm>
          <a:prstGeom prst="rect">
            <a:avLst/>
          </a:prstGeom>
          <a:noFill/>
        </p:spPr>
        <p:txBody>
          <a:bodyPr wrap="square">
            <a:spAutoFit/>
          </a:bodyPr>
          <a:lstStyle/>
          <a:p>
            <a:r>
              <a:rPr lang="pt-BR" b="1" dirty="0">
                <a:solidFill>
                  <a:schemeClr val="accent1"/>
                </a:solidFill>
              </a:rPr>
              <a:t>Teoria da Nucleação em Duas Etapas</a:t>
            </a:r>
          </a:p>
        </p:txBody>
      </p:sp>
      <p:pic>
        <p:nvPicPr>
          <p:cNvPr id="11" name="Picture 10">
            <a:extLst>
              <a:ext uri="{FF2B5EF4-FFF2-40B4-BE49-F238E27FC236}">
                <a16:creationId xmlns:a16="http://schemas.microsoft.com/office/drawing/2014/main" id="{2F27361F-E163-1FCD-E78C-8B8F6256372A}"/>
              </a:ext>
            </a:extLst>
          </p:cNvPr>
          <p:cNvPicPr>
            <a:picLocks noChangeAspect="1"/>
          </p:cNvPicPr>
          <p:nvPr/>
        </p:nvPicPr>
        <p:blipFill>
          <a:blip r:embed="rId2"/>
          <a:stretch>
            <a:fillRect/>
          </a:stretch>
        </p:blipFill>
        <p:spPr>
          <a:xfrm>
            <a:off x="0" y="1469338"/>
            <a:ext cx="7223305" cy="4729378"/>
          </a:xfrm>
          <a:prstGeom prst="rect">
            <a:avLst/>
          </a:prstGeom>
        </p:spPr>
      </p:pic>
      <p:sp>
        <p:nvSpPr>
          <p:cNvPr id="13" name="TextBox 12">
            <a:extLst>
              <a:ext uri="{FF2B5EF4-FFF2-40B4-BE49-F238E27FC236}">
                <a16:creationId xmlns:a16="http://schemas.microsoft.com/office/drawing/2014/main" id="{0FA16375-4A32-94F3-F755-2EF2E280D081}"/>
              </a:ext>
            </a:extLst>
          </p:cNvPr>
          <p:cNvSpPr txBox="1"/>
          <p:nvPr/>
        </p:nvSpPr>
        <p:spPr>
          <a:xfrm>
            <a:off x="7580989" y="1335823"/>
            <a:ext cx="4268269" cy="5035353"/>
          </a:xfrm>
          <a:prstGeom prst="rect">
            <a:avLst/>
          </a:prstGeom>
          <a:noFill/>
        </p:spPr>
        <p:txBody>
          <a:bodyPr wrap="square">
            <a:spAutoFit/>
          </a:bodyPr>
          <a:lstStyle/>
          <a:p>
            <a:pPr marL="285750" indent="-285750">
              <a:lnSpc>
                <a:spcPct val="150000"/>
              </a:lnSpc>
              <a:buFont typeface="Arial" panose="020B0604020202020204" pitchFamily="34" charset="0"/>
              <a:buChar char="•"/>
            </a:pPr>
            <a:r>
              <a:rPr lang="pt-BR" dirty="0"/>
              <a:t>Caminhos alternativos que levam de</a:t>
            </a:r>
          </a:p>
          <a:p>
            <a:pPr>
              <a:lnSpc>
                <a:spcPct val="150000"/>
              </a:lnSpc>
            </a:pPr>
            <a:r>
              <a:rPr lang="pt-BR" dirty="0"/>
              <a:t>solução em cristal sólido:</a:t>
            </a:r>
          </a:p>
          <a:p>
            <a:pPr>
              <a:lnSpc>
                <a:spcPct val="150000"/>
              </a:lnSpc>
            </a:pPr>
            <a:r>
              <a:rPr lang="pt-BR" dirty="0"/>
              <a:t> </a:t>
            </a:r>
            <a:r>
              <a:rPr lang="pt-BR" b="1" dirty="0"/>
              <a:t>(a)</a:t>
            </a:r>
            <a:r>
              <a:rPr lang="pt-BR" dirty="0"/>
              <a:t> solução supersaturada;</a:t>
            </a:r>
          </a:p>
          <a:p>
            <a:pPr>
              <a:lnSpc>
                <a:spcPct val="150000"/>
              </a:lnSpc>
            </a:pPr>
            <a:r>
              <a:rPr lang="pt-BR" dirty="0"/>
              <a:t> </a:t>
            </a:r>
            <a:r>
              <a:rPr lang="pt-BR" b="1" dirty="0"/>
              <a:t>(b)</a:t>
            </a:r>
            <a:r>
              <a:rPr lang="pt-BR" dirty="0"/>
              <a:t> agrupamento subcrítico ordenado de moléculas de soluto, como proposto pela CNT; </a:t>
            </a:r>
          </a:p>
          <a:p>
            <a:pPr>
              <a:lnSpc>
                <a:spcPct val="150000"/>
              </a:lnSpc>
            </a:pPr>
            <a:r>
              <a:rPr lang="pt-BR" b="1" dirty="0"/>
              <a:t>(c) </a:t>
            </a:r>
            <a:r>
              <a:rPr lang="pt-BR" dirty="0"/>
              <a:t>aglomerado de soluto semelhante a líquido moléculas, um precursor denso conforme proposto por teoria da nucleação 2 etapas;</a:t>
            </a:r>
          </a:p>
          <a:p>
            <a:pPr>
              <a:lnSpc>
                <a:spcPct val="150000"/>
              </a:lnSpc>
            </a:pPr>
            <a:r>
              <a:rPr lang="pt-BR" dirty="0"/>
              <a:t> </a:t>
            </a:r>
            <a:r>
              <a:rPr lang="pt-BR" b="1" dirty="0"/>
              <a:t>(d) </a:t>
            </a:r>
            <a:r>
              <a:rPr lang="pt-BR" dirty="0"/>
              <a:t>cristalino ordenado núcleos;</a:t>
            </a:r>
          </a:p>
          <a:p>
            <a:pPr>
              <a:lnSpc>
                <a:spcPct val="150000"/>
              </a:lnSpc>
            </a:pPr>
            <a:r>
              <a:rPr lang="pt-BR" dirty="0"/>
              <a:t> </a:t>
            </a:r>
            <a:r>
              <a:rPr lang="pt-BR" b="1" dirty="0"/>
              <a:t>(e)</a:t>
            </a:r>
            <a:r>
              <a:rPr lang="pt-BR" dirty="0"/>
              <a:t> cristal sólido</a:t>
            </a:r>
          </a:p>
        </p:txBody>
      </p:sp>
    </p:spTree>
    <p:extLst>
      <p:ext uri="{BB962C8B-B14F-4D97-AF65-F5344CB8AC3E}">
        <p14:creationId xmlns:p14="http://schemas.microsoft.com/office/powerpoint/2010/main" val="1606364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074DBD-1B73-67CD-75B8-75C97BF7A77F}"/>
              </a:ext>
            </a:extLst>
          </p:cNvPr>
          <p:cNvPicPr>
            <a:picLocks noChangeAspect="1"/>
          </p:cNvPicPr>
          <p:nvPr/>
        </p:nvPicPr>
        <p:blipFill>
          <a:blip r:embed="rId2"/>
          <a:stretch>
            <a:fillRect/>
          </a:stretch>
        </p:blipFill>
        <p:spPr>
          <a:xfrm>
            <a:off x="787656" y="291842"/>
            <a:ext cx="10616688" cy="5980941"/>
          </a:xfrm>
          <a:prstGeom prst="rect">
            <a:avLst/>
          </a:prstGeom>
        </p:spPr>
      </p:pic>
    </p:spTree>
    <p:extLst>
      <p:ext uri="{BB962C8B-B14F-4D97-AF65-F5344CB8AC3E}">
        <p14:creationId xmlns:p14="http://schemas.microsoft.com/office/powerpoint/2010/main" val="1545601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E912F7-98AC-1E9A-4504-867127E36824}"/>
              </a:ext>
            </a:extLst>
          </p:cNvPr>
          <p:cNvPicPr>
            <a:picLocks noChangeAspect="1"/>
          </p:cNvPicPr>
          <p:nvPr/>
        </p:nvPicPr>
        <p:blipFill>
          <a:blip r:embed="rId2"/>
          <a:stretch>
            <a:fillRect/>
          </a:stretch>
        </p:blipFill>
        <p:spPr>
          <a:xfrm>
            <a:off x="58355" y="0"/>
            <a:ext cx="12075289" cy="6858000"/>
          </a:xfrm>
          <a:prstGeom prst="rect">
            <a:avLst/>
          </a:prstGeom>
        </p:spPr>
      </p:pic>
    </p:spTree>
    <p:extLst>
      <p:ext uri="{BB962C8B-B14F-4D97-AF65-F5344CB8AC3E}">
        <p14:creationId xmlns:p14="http://schemas.microsoft.com/office/powerpoint/2010/main" val="3919926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A054EE-C85E-D922-0C01-80C77ED3CFE4}"/>
              </a:ext>
            </a:extLst>
          </p:cNvPr>
          <p:cNvPicPr>
            <a:picLocks noChangeAspect="1"/>
          </p:cNvPicPr>
          <p:nvPr/>
        </p:nvPicPr>
        <p:blipFill>
          <a:blip r:embed="rId2"/>
          <a:stretch>
            <a:fillRect/>
          </a:stretch>
        </p:blipFill>
        <p:spPr>
          <a:xfrm>
            <a:off x="0" y="805896"/>
            <a:ext cx="12192000" cy="5246208"/>
          </a:xfrm>
          <a:prstGeom prst="rect">
            <a:avLst/>
          </a:prstGeom>
        </p:spPr>
      </p:pic>
    </p:spTree>
    <p:extLst>
      <p:ext uri="{BB962C8B-B14F-4D97-AF65-F5344CB8AC3E}">
        <p14:creationId xmlns:p14="http://schemas.microsoft.com/office/powerpoint/2010/main" val="3525562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6A0270-2DEF-F813-6F06-7EDBF414332E}"/>
              </a:ext>
            </a:extLst>
          </p:cNvPr>
          <p:cNvPicPr>
            <a:picLocks noChangeAspect="1"/>
          </p:cNvPicPr>
          <p:nvPr/>
        </p:nvPicPr>
        <p:blipFill>
          <a:blip r:embed="rId2"/>
          <a:stretch>
            <a:fillRect/>
          </a:stretch>
        </p:blipFill>
        <p:spPr>
          <a:xfrm>
            <a:off x="725452" y="121089"/>
            <a:ext cx="9879702" cy="6456340"/>
          </a:xfrm>
          <a:prstGeom prst="rect">
            <a:avLst/>
          </a:prstGeom>
        </p:spPr>
      </p:pic>
    </p:spTree>
    <p:extLst>
      <p:ext uri="{BB962C8B-B14F-4D97-AF65-F5344CB8AC3E}">
        <p14:creationId xmlns:p14="http://schemas.microsoft.com/office/powerpoint/2010/main" val="1902179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B8145F-ACE6-36AA-EE89-2198F03E6EAC}"/>
              </a:ext>
            </a:extLst>
          </p:cNvPr>
          <p:cNvPicPr>
            <a:picLocks noChangeAspect="1"/>
          </p:cNvPicPr>
          <p:nvPr/>
        </p:nvPicPr>
        <p:blipFill>
          <a:blip r:embed="rId2"/>
          <a:stretch>
            <a:fillRect/>
          </a:stretch>
        </p:blipFill>
        <p:spPr>
          <a:xfrm>
            <a:off x="3215651" y="1407387"/>
            <a:ext cx="7226661" cy="5078909"/>
          </a:xfrm>
          <a:prstGeom prst="rect">
            <a:avLst/>
          </a:prstGeom>
        </p:spPr>
      </p:pic>
      <p:sp>
        <p:nvSpPr>
          <p:cNvPr id="6" name="TextBox 5">
            <a:extLst>
              <a:ext uri="{FF2B5EF4-FFF2-40B4-BE49-F238E27FC236}">
                <a16:creationId xmlns:a16="http://schemas.microsoft.com/office/drawing/2014/main" id="{F67247EE-6702-D058-5D9D-9C2AA065B4F6}"/>
              </a:ext>
            </a:extLst>
          </p:cNvPr>
          <p:cNvSpPr txBox="1"/>
          <p:nvPr/>
        </p:nvSpPr>
        <p:spPr>
          <a:xfrm>
            <a:off x="9354" y="207058"/>
            <a:ext cx="3206297" cy="2308324"/>
          </a:xfrm>
          <a:prstGeom prst="rect">
            <a:avLst/>
          </a:prstGeom>
          <a:noFill/>
        </p:spPr>
        <p:txBody>
          <a:bodyPr wrap="square">
            <a:spAutoFit/>
          </a:bodyPr>
          <a:lstStyle/>
          <a:p>
            <a:pPr marL="285750" indent="-285750">
              <a:buFont typeface="Arial" panose="020B0604020202020204" pitchFamily="34" charset="0"/>
              <a:buChar char="•"/>
            </a:pPr>
            <a:r>
              <a:rPr lang="pt-BR" dirty="0"/>
              <a:t>Essa é a base do pensamento da </a:t>
            </a:r>
            <a:r>
              <a:rPr lang="pt-BR" dirty="0">
                <a:solidFill>
                  <a:srgbClr val="FF0000"/>
                </a:solidFill>
              </a:rPr>
              <a:t>Regra das Etapas de Ostwald = </a:t>
            </a:r>
            <a:r>
              <a:rPr lang="pt-BR" dirty="0"/>
              <a:t> sugere que o caminho para o estado cristalino final passará por todos os menos estáveis estados em ordem de estabilidade crescente</a:t>
            </a:r>
          </a:p>
        </p:txBody>
      </p:sp>
      <p:pic>
        <p:nvPicPr>
          <p:cNvPr id="7" name="Picture 6">
            <a:extLst>
              <a:ext uri="{FF2B5EF4-FFF2-40B4-BE49-F238E27FC236}">
                <a16:creationId xmlns:a16="http://schemas.microsoft.com/office/drawing/2014/main" id="{9D39A7F3-FE83-CBEC-6C48-F0EB52CEBCB3}"/>
              </a:ext>
            </a:extLst>
          </p:cNvPr>
          <p:cNvPicPr>
            <a:picLocks noChangeAspect="1"/>
          </p:cNvPicPr>
          <p:nvPr/>
        </p:nvPicPr>
        <p:blipFill>
          <a:blip r:embed="rId3"/>
          <a:stretch>
            <a:fillRect/>
          </a:stretch>
        </p:blipFill>
        <p:spPr>
          <a:xfrm>
            <a:off x="725005" y="2721077"/>
            <a:ext cx="1552031" cy="2167251"/>
          </a:xfrm>
          <a:prstGeom prst="rect">
            <a:avLst/>
          </a:prstGeom>
        </p:spPr>
      </p:pic>
      <p:sp>
        <p:nvSpPr>
          <p:cNvPr id="9" name="TextBox 8">
            <a:extLst>
              <a:ext uri="{FF2B5EF4-FFF2-40B4-BE49-F238E27FC236}">
                <a16:creationId xmlns:a16="http://schemas.microsoft.com/office/drawing/2014/main" id="{0E24B4ED-D863-0847-C4EF-43C78803C39A}"/>
              </a:ext>
            </a:extLst>
          </p:cNvPr>
          <p:cNvSpPr txBox="1"/>
          <p:nvPr/>
        </p:nvSpPr>
        <p:spPr>
          <a:xfrm>
            <a:off x="231147" y="5283880"/>
            <a:ext cx="2539746" cy="954107"/>
          </a:xfrm>
          <a:prstGeom prst="rect">
            <a:avLst/>
          </a:prstGeom>
          <a:noFill/>
        </p:spPr>
        <p:txBody>
          <a:bodyPr wrap="square">
            <a:spAutoFit/>
          </a:bodyPr>
          <a:lstStyle/>
          <a:p>
            <a:pPr algn="ctr"/>
            <a:r>
              <a:rPr lang="en-US" sz="1400" dirty="0"/>
              <a:t>Wilhelm Ostwald (1853–1932), one of the</a:t>
            </a:r>
          </a:p>
          <a:p>
            <a:pPr algn="ctr"/>
            <a:r>
              <a:rPr lang="en-US" sz="1400" dirty="0"/>
              <a:t>founding fathers of physical chemistry</a:t>
            </a:r>
            <a:endParaRPr lang="pt-BR" sz="1400" dirty="0"/>
          </a:p>
        </p:txBody>
      </p:sp>
      <p:sp>
        <p:nvSpPr>
          <p:cNvPr id="2" name="TextBox 1">
            <a:extLst>
              <a:ext uri="{FF2B5EF4-FFF2-40B4-BE49-F238E27FC236}">
                <a16:creationId xmlns:a16="http://schemas.microsoft.com/office/drawing/2014/main" id="{3BCA2CA6-95B5-1C59-50FD-F2D5004220BA}"/>
              </a:ext>
            </a:extLst>
          </p:cNvPr>
          <p:cNvSpPr txBox="1"/>
          <p:nvPr/>
        </p:nvSpPr>
        <p:spPr>
          <a:xfrm>
            <a:off x="8468307" y="207058"/>
            <a:ext cx="3714339" cy="1200329"/>
          </a:xfrm>
          <a:prstGeom prst="rect">
            <a:avLst/>
          </a:prstGeom>
          <a:noFill/>
        </p:spPr>
        <p:txBody>
          <a:bodyPr wrap="square">
            <a:spAutoFit/>
          </a:bodyPr>
          <a:lstStyle/>
          <a:p>
            <a:pPr marL="285750" indent="-285750">
              <a:buFont typeface="Arial" panose="020B0604020202020204" pitchFamily="34" charset="0"/>
              <a:buChar char="•"/>
            </a:pPr>
            <a:r>
              <a:rPr lang="pt-BR" dirty="0"/>
              <a:t>A possibilidade de </a:t>
            </a:r>
          </a:p>
          <a:p>
            <a:r>
              <a:rPr lang="pt-BR" dirty="0"/>
              <a:t> ocorrência de cristais </a:t>
            </a:r>
            <a:r>
              <a:rPr lang="pt-BR" u="sng" dirty="0"/>
              <a:t>cínéticos e termodinâmicos </a:t>
            </a:r>
            <a:r>
              <a:rPr lang="pt-BR" dirty="0"/>
              <a:t>implica a existência de polimorfos </a:t>
            </a:r>
          </a:p>
        </p:txBody>
      </p:sp>
    </p:spTree>
    <p:extLst>
      <p:ext uri="{BB962C8B-B14F-4D97-AF65-F5344CB8AC3E}">
        <p14:creationId xmlns:p14="http://schemas.microsoft.com/office/powerpoint/2010/main" val="1006940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24083D-0086-A916-6EB8-765B4E4B241F}"/>
              </a:ext>
            </a:extLst>
          </p:cNvPr>
          <p:cNvPicPr>
            <a:picLocks noChangeAspect="1"/>
          </p:cNvPicPr>
          <p:nvPr/>
        </p:nvPicPr>
        <p:blipFill>
          <a:blip r:embed="rId2"/>
          <a:stretch>
            <a:fillRect/>
          </a:stretch>
        </p:blipFill>
        <p:spPr>
          <a:xfrm>
            <a:off x="176737" y="90777"/>
            <a:ext cx="3058832" cy="2294124"/>
          </a:xfrm>
          <a:prstGeom prst="rect">
            <a:avLst/>
          </a:prstGeom>
        </p:spPr>
      </p:pic>
      <p:pic>
        <p:nvPicPr>
          <p:cNvPr id="4" name="Picture 3">
            <a:extLst>
              <a:ext uri="{FF2B5EF4-FFF2-40B4-BE49-F238E27FC236}">
                <a16:creationId xmlns:a16="http://schemas.microsoft.com/office/drawing/2014/main" id="{E3692D1A-4444-CF8F-B138-FE4C9EBDE358}"/>
              </a:ext>
            </a:extLst>
          </p:cNvPr>
          <p:cNvPicPr>
            <a:picLocks noChangeAspect="1"/>
          </p:cNvPicPr>
          <p:nvPr/>
        </p:nvPicPr>
        <p:blipFill>
          <a:blip r:embed="rId3"/>
          <a:stretch>
            <a:fillRect/>
          </a:stretch>
        </p:blipFill>
        <p:spPr>
          <a:xfrm>
            <a:off x="2165546" y="110818"/>
            <a:ext cx="926931" cy="879569"/>
          </a:xfrm>
          <a:prstGeom prst="rect">
            <a:avLst/>
          </a:prstGeom>
        </p:spPr>
      </p:pic>
      <p:pic>
        <p:nvPicPr>
          <p:cNvPr id="5" name="Picture 4">
            <a:extLst>
              <a:ext uri="{FF2B5EF4-FFF2-40B4-BE49-F238E27FC236}">
                <a16:creationId xmlns:a16="http://schemas.microsoft.com/office/drawing/2014/main" id="{D582056D-0504-ACD2-61C0-C17BA21EAE90}"/>
              </a:ext>
            </a:extLst>
          </p:cNvPr>
          <p:cNvPicPr>
            <a:picLocks noChangeAspect="1"/>
          </p:cNvPicPr>
          <p:nvPr/>
        </p:nvPicPr>
        <p:blipFill>
          <a:blip r:embed="rId4"/>
          <a:stretch>
            <a:fillRect/>
          </a:stretch>
        </p:blipFill>
        <p:spPr>
          <a:xfrm>
            <a:off x="3307516" y="8090"/>
            <a:ext cx="2098548" cy="1748790"/>
          </a:xfrm>
          <a:prstGeom prst="rect">
            <a:avLst/>
          </a:prstGeom>
        </p:spPr>
      </p:pic>
      <p:pic>
        <p:nvPicPr>
          <p:cNvPr id="6" name="Picture 5">
            <a:extLst>
              <a:ext uri="{FF2B5EF4-FFF2-40B4-BE49-F238E27FC236}">
                <a16:creationId xmlns:a16="http://schemas.microsoft.com/office/drawing/2014/main" id="{5396DBFF-E01A-B04F-1306-FC5DC5774CD0}"/>
              </a:ext>
            </a:extLst>
          </p:cNvPr>
          <p:cNvPicPr>
            <a:picLocks noChangeAspect="1"/>
          </p:cNvPicPr>
          <p:nvPr/>
        </p:nvPicPr>
        <p:blipFill>
          <a:blip r:embed="rId5"/>
          <a:stretch>
            <a:fillRect/>
          </a:stretch>
        </p:blipFill>
        <p:spPr>
          <a:xfrm>
            <a:off x="6259525" y="3177577"/>
            <a:ext cx="4809215" cy="2878397"/>
          </a:xfrm>
          <a:prstGeom prst="rect">
            <a:avLst/>
          </a:prstGeom>
        </p:spPr>
      </p:pic>
      <p:sp>
        <p:nvSpPr>
          <p:cNvPr id="7" name="TextBox 6">
            <a:extLst>
              <a:ext uri="{FF2B5EF4-FFF2-40B4-BE49-F238E27FC236}">
                <a16:creationId xmlns:a16="http://schemas.microsoft.com/office/drawing/2014/main" id="{8B116CCF-D8AB-6AD2-6FE5-3BBD2207F2C1}"/>
              </a:ext>
            </a:extLst>
          </p:cNvPr>
          <p:cNvSpPr txBox="1"/>
          <p:nvPr/>
        </p:nvSpPr>
        <p:spPr>
          <a:xfrm>
            <a:off x="7603166" y="34286"/>
            <a:ext cx="258737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black"/>
                </a:solidFill>
                <a:effectLst/>
                <a:uLnTx/>
                <a:uFillTx/>
                <a:latin typeface="Calibri" panose="020F0502020204030204"/>
                <a:ea typeface="+mn-ea"/>
                <a:cs typeface="+mn-cs"/>
              </a:rPr>
              <a:t>Sistemas Cristalino (7) </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7DECA0E-3C6A-A846-1F51-AA569B8D76D0}"/>
              </a:ext>
            </a:extLst>
          </p:cNvPr>
          <p:cNvSpPr txBox="1"/>
          <p:nvPr/>
        </p:nvSpPr>
        <p:spPr>
          <a:xfrm>
            <a:off x="-102281" y="2476184"/>
            <a:ext cx="330751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Calibri" panose="020F0502020204030204"/>
                <a:ea typeface="+mn-ea"/>
                <a:cs typeface="+mn-cs"/>
              </a:rPr>
              <a:t>Uma das salinas mais antigas do mundo, ainda em uso, em Aveiro, Portugal.</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CE3FA863-50AD-0AA9-5D6F-0CABD1BE2ECB}"/>
              </a:ext>
            </a:extLst>
          </p:cNvPr>
          <p:cNvPicPr>
            <a:picLocks noChangeAspect="1"/>
          </p:cNvPicPr>
          <p:nvPr/>
        </p:nvPicPr>
        <p:blipFill>
          <a:blip r:embed="rId6"/>
          <a:stretch>
            <a:fillRect/>
          </a:stretch>
        </p:blipFill>
        <p:spPr>
          <a:xfrm>
            <a:off x="203396" y="4296824"/>
            <a:ext cx="1962150" cy="2333625"/>
          </a:xfrm>
          <a:prstGeom prst="rect">
            <a:avLst/>
          </a:prstGeom>
        </p:spPr>
      </p:pic>
      <p:sp>
        <p:nvSpPr>
          <p:cNvPr id="13" name="TextBox 12">
            <a:extLst>
              <a:ext uri="{FF2B5EF4-FFF2-40B4-BE49-F238E27FC236}">
                <a16:creationId xmlns:a16="http://schemas.microsoft.com/office/drawing/2014/main" id="{5964C6B0-C0D9-5E86-CC93-723DB5552CE7}"/>
              </a:ext>
            </a:extLst>
          </p:cNvPr>
          <p:cNvSpPr txBox="1"/>
          <p:nvPr/>
        </p:nvSpPr>
        <p:spPr>
          <a:xfrm>
            <a:off x="2376800" y="5807198"/>
            <a:ext cx="143135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prstClr val="black"/>
                </a:solidFill>
                <a:effectLst/>
                <a:uLnTx/>
                <a:uFillTx/>
                <a:latin typeface="Calibri" panose="020F0502020204030204"/>
                <a:ea typeface="+mn-ea"/>
                <a:cs typeface="+mn-cs"/>
              </a:rPr>
              <a:t>Mineralogia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prstClr val="black"/>
                </a:solidFill>
                <a:effectLst/>
                <a:uLnTx/>
                <a:uFillTx/>
                <a:latin typeface="Calibri" panose="020F0502020204030204"/>
                <a:ea typeface="+mn-ea"/>
                <a:cs typeface="+mn-cs"/>
              </a:rPr>
              <a:t>Geologia</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9B76020-E1E7-81AD-B11F-C786128DF65E}"/>
              </a:ext>
            </a:extLst>
          </p:cNvPr>
          <p:cNvSpPr txBox="1"/>
          <p:nvPr/>
        </p:nvSpPr>
        <p:spPr>
          <a:xfrm>
            <a:off x="5616134" y="1837363"/>
            <a:ext cx="6096000" cy="1200329"/>
          </a:xfrm>
          <a:prstGeom prst="rect">
            <a:avLst/>
          </a:prstGeom>
          <a:noFill/>
        </p:spPr>
        <p:txBody>
          <a:bodyPr wrap="square">
            <a:spAutoFit/>
          </a:bodyPr>
          <a:lstStyle/>
          <a:p>
            <a:pPr marL="285750" indent="-285750">
              <a:buFont typeface="Arial" panose="020B0604020202020204" pitchFamily="34" charset="0"/>
              <a:buChar char="•"/>
            </a:pPr>
            <a:r>
              <a:rPr lang="pt-BR" dirty="0"/>
              <a:t>Conjunto de Simetrias – Operação de simetria (32 grupos espaciais) que permitem ao manter fixo um ponto da malha – Eixos de Simetria-rotação/inversão/translação/reflexão  </a:t>
            </a:r>
            <a:r>
              <a:rPr lang="pt-BR" b="1" dirty="0"/>
              <a:t>+  Translação </a:t>
            </a:r>
            <a:r>
              <a:rPr lang="pt-BR" dirty="0"/>
              <a:t>= 230 grupos espaciais</a:t>
            </a:r>
          </a:p>
        </p:txBody>
      </p:sp>
      <p:sp>
        <p:nvSpPr>
          <p:cNvPr id="12" name="TextBox 11">
            <a:extLst>
              <a:ext uri="{FF2B5EF4-FFF2-40B4-BE49-F238E27FC236}">
                <a16:creationId xmlns:a16="http://schemas.microsoft.com/office/drawing/2014/main" id="{16E0310C-61E9-97BB-E19F-B40E109FF4AF}"/>
              </a:ext>
            </a:extLst>
          </p:cNvPr>
          <p:cNvSpPr txBox="1"/>
          <p:nvPr/>
        </p:nvSpPr>
        <p:spPr>
          <a:xfrm>
            <a:off x="5616134" y="550219"/>
            <a:ext cx="6096000" cy="1200329"/>
          </a:xfrm>
          <a:prstGeom prst="rect">
            <a:avLst/>
          </a:prstGeom>
          <a:noFill/>
        </p:spPr>
        <p:txBody>
          <a:bodyPr wrap="square">
            <a:spAutoFit/>
          </a:bodyPr>
          <a:lstStyle/>
          <a:p>
            <a:pPr marL="285750" indent="-285750">
              <a:buFont typeface="Arial" panose="020B0604020202020204" pitchFamily="34" charset="0"/>
              <a:buChar char="•"/>
            </a:pPr>
            <a:r>
              <a:rPr lang="pt-BR" dirty="0"/>
              <a:t>A estrutura cristalina de um sólido é a designação dada ao conjunto de propriedades (simetrias) que resultam da forma como estão espacialmente ordenados os átomos ou moléculas que o constituem</a:t>
            </a:r>
          </a:p>
        </p:txBody>
      </p:sp>
      <p:sp>
        <p:nvSpPr>
          <p:cNvPr id="15" name="TextBox 14">
            <a:extLst>
              <a:ext uri="{FF2B5EF4-FFF2-40B4-BE49-F238E27FC236}">
                <a16:creationId xmlns:a16="http://schemas.microsoft.com/office/drawing/2014/main" id="{A6B951BA-B0BA-D945-4BFD-E684980964D6}"/>
              </a:ext>
            </a:extLst>
          </p:cNvPr>
          <p:cNvSpPr txBox="1"/>
          <p:nvPr/>
        </p:nvSpPr>
        <p:spPr>
          <a:xfrm>
            <a:off x="5616132" y="6055974"/>
            <a:ext cx="6096000" cy="646331"/>
          </a:xfrm>
          <a:prstGeom prst="rect">
            <a:avLst/>
          </a:prstGeom>
          <a:noFill/>
        </p:spPr>
        <p:txBody>
          <a:bodyPr wrap="square">
            <a:spAutoFit/>
          </a:bodyPr>
          <a:lstStyle/>
          <a:p>
            <a:pPr marL="285750" indent="-285750">
              <a:buFont typeface="Arial" panose="020B0604020202020204" pitchFamily="34" charset="0"/>
              <a:buChar char="•"/>
            </a:pPr>
            <a:r>
              <a:rPr lang="pt-BR" dirty="0"/>
              <a:t>Célula unitária menor agrupamento de átomos/ moléculas representativo de uma determinada estrutura cristalina</a:t>
            </a:r>
          </a:p>
        </p:txBody>
      </p:sp>
    </p:spTree>
    <p:extLst>
      <p:ext uri="{BB962C8B-B14F-4D97-AF65-F5344CB8AC3E}">
        <p14:creationId xmlns:p14="http://schemas.microsoft.com/office/powerpoint/2010/main" val="916984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3F71E1-67C9-8C69-027E-15CE18110366}"/>
              </a:ext>
            </a:extLst>
          </p:cNvPr>
          <p:cNvPicPr>
            <a:picLocks noChangeAspect="1"/>
          </p:cNvPicPr>
          <p:nvPr/>
        </p:nvPicPr>
        <p:blipFill>
          <a:blip r:embed="rId2"/>
          <a:stretch>
            <a:fillRect/>
          </a:stretch>
        </p:blipFill>
        <p:spPr>
          <a:xfrm>
            <a:off x="394137" y="0"/>
            <a:ext cx="6710469" cy="6775938"/>
          </a:xfrm>
          <a:prstGeom prst="rect">
            <a:avLst/>
          </a:prstGeom>
        </p:spPr>
      </p:pic>
      <p:sp>
        <p:nvSpPr>
          <p:cNvPr id="8" name="TextBox 7">
            <a:extLst>
              <a:ext uri="{FF2B5EF4-FFF2-40B4-BE49-F238E27FC236}">
                <a16:creationId xmlns:a16="http://schemas.microsoft.com/office/drawing/2014/main" id="{7DF890BD-3A28-DA5C-54FE-B81F734501A5}"/>
              </a:ext>
            </a:extLst>
          </p:cNvPr>
          <p:cNvSpPr txBox="1"/>
          <p:nvPr/>
        </p:nvSpPr>
        <p:spPr>
          <a:xfrm>
            <a:off x="6694298" y="2926304"/>
            <a:ext cx="4055808" cy="923330"/>
          </a:xfrm>
          <a:prstGeom prst="rect">
            <a:avLst/>
          </a:prstGeom>
          <a:noFill/>
        </p:spPr>
        <p:txBody>
          <a:bodyPr wrap="square">
            <a:spAutoFit/>
          </a:bodyPr>
          <a:lstStyle/>
          <a:p>
            <a:pPr marL="285750" indent="-285750">
              <a:buFont typeface="Arial" panose="020B0604020202020204" pitchFamily="34" charset="0"/>
              <a:buChar char="•"/>
            </a:pPr>
            <a:r>
              <a:rPr lang="pt-BR" dirty="0"/>
              <a:t>a,b,c – parâmetros de rede</a:t>
            </a:r>
          </a:p>
          <a:p>
            <a:pPr marL="285750" indent="-285750">
              <a:buFont typeface="Arial" panose="020B0604020202020204" pitchFamily="34" charset="0"/>
              <a:buChar char="•"/>
            </a:pPr>
            <a:r>
              <a:rPr lang="pt-BR" dirty="0">
                <a:latin typeface="Symbol" panose="05050102010706020507" pitchFamily="18" charset="2"/>
              </a:rPr>
              <a:t>a,b,g - </a:t>
            </a:r>
            <a:r>
              <a:rPr lang="pt-BR" dirty="0">
                <a:latin typeface="Times New Roman" panose="02020603050405020304" pitchFamily="18" charset="0"/>
                <a:cs typeface="Times New Roman" panose="02020603050405020304" pitchFamily="18" charset="0"/>
              </a:rPr>
              <a:t>ângulos entre as arestas</a:t>
            </a:r>
          </a:p>
          <a:p>
            <a:endParaRPr lang="pt-BR" dirty="0"/>
          </a:p>
        </p:txBody>
      </p:sp>
    </p:spTree>
    <p:extLst>
      <p:ext uri="{BB962C8B-B14F-4D97-AF65-F5344CB8AC3E}">
        <p14:creationId xmlns:p14="http://schemas.microsoft.com/office/powerpoint/2010/main" val="1321279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74D73D-CEB0-4F36-CF0E-F86E1F8669D3}"/>
              </a:ext>
            </a:extLst>
          </p:cNvPr>
          <p:cNvSpPr txBox="1"/>
          <p:nvPr/>
        </p:nvSpPr>
        <p:spPr>
          <a:xfrm>
            <a:off x="4700952" y="119180"/>
            <a:ext cx="10480431" cy="369332"/>
          </a:xfrm>
          <a:prstGeom prst="rect">
            <a:avLst/>
          </a:prstGeom>
          <a:noFill/>
        </p:spPr>
        <p:txBody>
          <a:bodyPr wrap="square">
            <a:spAutoFit/>
          </a:bodyPr>
          <a:lstStyle/>
          <a:p>
            <a:r>
              <a:rPr lang="pt-BR" b="1" dirty="0"/>
              <a:t>Redes Bravais</a:t>
            </a:r>
          </a:p>
        </p:txBody>
      </p:sp>
      <p:sp>
        <p:nvSpPr>
          <p:cNvPr id="5" name="TextBox 4">
            <a:extLst>
              <a:ext uri="{FF2B5EF4-FFF2-40B4-BE49-F238E27FC236}">
                <a16:creationId xmlns:a16="http://schemas.microsoft.com/office/drawing/2014/main" id="{81C842EC-2B80-9881-F882-1A67E41935A5}"/>
              </a:ext>
            </a:extLst>
          </p:cNvPr>
          <p:cNvSpPr txBox="1"/>
          <p:nvPr/>
        </p:nvSpPr>
        <p:spPr>
          <a:xfrm>
            <a:off x="587121" y="1934755"/>
            <a:ext cx="6377353" cy="1754326"/>
          </a:xfrm>
          <a:prstGeom prst="rect">
            <a:avLst/>
          </a:prstGeom>
          <a:noFill/>
        </p:spPr>
        <p:txBody>
          <a:bodyPr wrap="square">
            <a:spAutoFit/>
          </a:bodyPr>
          <a:lstStyle/>
          <a:p>
            <a:r>
              <a:rPr lang="pt-BR" b="1" dirty="0"/>
              <a:t>Auguste Bravais - 1848 </a:t>
            </a:r>
          </a:p>
          <a:p>
            <a:r>
              <a:rPr lang="pt-BR" dirty="0"/>
              <a:t>Configurações básicas que resultam da combinação dos sistemas de cristalização com a disposição das partículas em cada uma das células unitárias de uma estrutura cristalina</a:t>
            </a:r>
          </a:p>
          <a:p>
            <a:endParaRPr lang="pt-BR" b="1" dirty="0"/>
          </a:p>
          <a:p>
            <a:pPr marL="285750" indent="-285750">
              <a:buFont typeface="Arial" panose="020B0604020202020204" pitchFamily="34" charset="0"/>
              <a:buChar char="•"/>
            </a:pPr>
            <a:r>
              <a:rPr lang="pt-BR" b="1" dirty="0">
                <a:solidFill>
                  <a:schemeClr val="accent1"/>
                </a:solidFill>
              </a:rPr>
              <a:t>14 Redes Bravais</a:t>
            </a:r>
          </a:p>
        </p:txBody>
      </p:sp>
      <p:pic>
        <p:nvPicPr>
          <p:cNvPr id="6" name="Picture 5">
            <a:extLst>
              <a:ext uri="{FF2B5EF4-FFF2-40B4-BE49-F238E27FC236}">
                <a16:creationId xmlns:a16="http://schemas.microsoft.com/office/drawing/2014/main" id="{BBA1B165-094D-7D3B-695F-9D4CBDE25DB5}"/>
              </a:ext>
            </a:extLst>
          </p:cNvPr>
          <p:cNvPicPr>
            <a:picLocks noChangeAspect="1"/>
          </p:cNvPicPr>
          <p:nvPr/>
        </p:nvPicPr>
        <p:blipFill>
          <a:blip r:embed="rId2"/>
          <a:stretch>
            <a:fillRect/>
          </a:stretch>
        </p:blipFill>
        <p:spPr>
          <a:xfrm>
            <a:off x="7548602" y="-6629"/>
            <a:ext cx="3142844" cy="6745449"/>
          </a:xfrm>
          <a:prstGeom prst="rect">
            <a:avLst/>
          </a:prstGeom>
        </p:spPr>
      </p:pic>
    </p:spTree>
    <p:extLst>
      <p:ext uri="{BB962C8B-B14F-4D97-AF65-F5344CB8AC3E}">
        <p14:creationId xmlns:p14="http://schemas.microsoft.com/office/powerpoint/2010/main" val="1596608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D5593C-B2D6-DB28-FF78-2DE638F10954}"/>
              </a:ext>
            </a:extLst>
          </p:cNvPr>
          <p:cNvPicPr>
            <a:picLocks noChangeAspect="1"/>
          </p:cNvPicPr>
          <p:nvPr/>
        </p:nvPicPr>
        <p:blipFill>
          <a:blip r:embed="rId2"/>
          <a:stretch>
            <a:fillRect/>
          </a:stretch>
        </p:blipFill>
        <p:spPr>
          <a:xfrm>
            <a:off x="1198717" y="1024128"/>
            <a:ext cx="9265000" cy="5063430"/>
          </a:xfrm>
          <a:prstGeom prst="rect">
            <a:avLst/>
          </a:prstGeom>
        </p:spPr>
      </p:pic>
    </p:spTree>
    <p:extLst>
      <p:ext uri="{BB962C8B-B14F-4D97-AF65-F5344CB8AC3E}">
        <p14:creationId xmlns:p14="http://schemas.microsoft.com/office/powerpoint/2010/main" val="1575200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E09E99-D3DC-AECE-D009-3C5496F94402}"/>
              </a:ext>
            </a:extLst>
          </p:cNvPr>
          <p:cNvPicPr>
            <a:picLocks noChangeAspect="1"/>
          </p:cNvPicPr>
          <p:nvPr/>
        </p:nvPicPr>
        <p:blipFill>
          <a:blip r:embed="rId2"/>
          <a:stretch>
            <a:fillRect/>
          </a:stretch>
        </p:blipFill>
        <p:spPr>
          <a:xfrm>
            <a:off x="3897919" y="946137"/>
            <a:ext cx="7995150" cy="4669493"/>
          </a:xfrm>
          <a:prstGeom prst="rect">
            <a:avLst/>
          </a:prstGeom>
        </p:spPr>
      </p:pic>
      <p:sp>
        <p:nvSpPr>
          <p:cNvPr id="2" name="TextBox 1">
            <a:extLst>
              <a:ext uri="{FF2B5EF4-FFF2-40B4-BE49-F238E27FC236}">
                <a16:creationId xmlns:a16="http://schemas.microsoft.com/office/drawing/2014/main" id="{00FCE17B-0693-BE5E-FE76-582D1CC0BD1F}"/>
              </a:ext>
            </a:extLst>
          </p:cNvPr>
          <p:cNvSpPr txBox="1"/>
          <p:nvPr/>
        </p:nvSpPr>
        <p:spPr>
          <a:xfrm>
            <a:off x="504092" y="2136338"/>
            <a:ext cx="3039037" cy="2585323"/>
          </a:xfrm>
          <a:prstGeom prst="rect">
            <a:avLst/>
          </a:prstGeom>
          <a:noFill/>
        </p:spPr>
        <p:txBody>
          <a:bodyPr wrap="none" rtlCol="0">
            <a:spAutoFit/>
          </a:bodyPr>
          <a:lstStyle/>
          <a:p>
            <a:r>
              <a:rPr lang="pt-BR" b="1" dirty="0"/>
              <a:t>Sistema Cristalino - Moléculas</a:t>
            </a:r>
          </a:p>
          <a:p>
            <a:endParaRPr lang="pt-BR" dirty="0"/>
          </a:p>
          <a:p>
            <a:r>
              <a:rPr lang="pt-BR" dirty="0"/>
              <a:t>Triclinico – 21 %</a:t>
            </a:r>
          </a:p>
          <a:p>
            <a:r>
              <a:rPr lang="pt-BR" dirty="0"/>
              <a:t>Monoclinico  - 53 %</a:t>
            </a:r>
          </a:p>
          <a:p>
            <a:r>
              <a:rPr lang="pt-BR" dirty="0"/>
              <a:t>Ortorrombico – 21 %</a:t>
            </a:r>
          </a:p>
          <a:p>
            <a:r>
              <a:rPr lang="pt-BR" dirty="0"/>
              <a:t>Tetragonal – 2 %</a:t>
            </a:r>
          </a:p>
          <a:p>
            <a:r>
              <a:rPr lang="pt-BR" dirty="0"/>
              <a:t>Trigonal – 2 %</a:t>
            </a:r>
          </a:p>
          <a:p>
            <a:r>
              <a:rPr lang="pt-BR" dirty="0"/>
              <a:t>Hexagonal – 0.5 %</a:t>
            </a:r>
          </a:p>
          <a:p>
            <a:r>
              <a:rPr lang="pt-BR" dirty="0"/>
              <a:t>Cubico – 0.5 %</a:t>
            </a:r>
          </a:p>
        </p:txBody>
      </p:sp>
      <p:sp>
        <p:nvSpPr>
          <p:cNvPr id="4" name="Rectangle 3">
            <a:extLst>
              <a:ext uri="{FF2B5EF4-FFF2-40B4-BE49-F238E27FC236}">
                <a16:creationId xmlns:a16="http://schemas.microsoft.com/office/drawing/2014/main" id="{B4B85A90-1F68-4679-F0D5-11635B8420C9}"/>
              </a:ext>
            </a:extLst>
          </p:cNvPr>
          <p:cNvSpPr/>
          <p:nvPr/>
        </p:nvSpPr>
        <p:spPr>
          <a:xfrm>
            <a:off x="1929826" y="3047999"/>
            <a:ext cx="492369" cy="164124"/>
          </a:xfrm>
          <a:prstGeom prst="rect">
            <a:avLst/>
          </a:prstGeom>
          <a:solidFill>
            <a:schemeClr val="accent1">
              <a:alpha val="2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ctangle 5">
            <a:extLst>
              <a:ext uri="{FF2B5EF4-FFF2-40B4-BE49-F238E27FC236}">
                <a16:creationId xmlns:a16="http://schemas.microsoft.com/office/drawing/2014/main" id="{AB5719D2-E48B-5AE0-B768-BBB6EEFCA624}"/>
              </a:ext>
            </a:extLst>
          </p:cNvPr>
          <p:cNvSpPr/>
          <p:nvPr/>
        </p:nvSpPr>
        <p:spPr>
          <a:xfrm>
            <a:off x="4415797" y="3992104"/>
            <a:ext cx="492369" cy="164124"/>
          </a:xfrm>
          <a:prstGeom prst="rect">
            <a:avLst/>
          </a:prstGeom>
          <a:solidFill>
            <a:schemeClr val="accent1">
              <a:alpha val="2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extBox 7">
            <a:extLst>
              <a:ext uri="{FF2B5EF4-FFF2-40B4-BE49-F238E27FC236}">
                <a16:creationId xmlns:a16="http://schemas.microsoft.com/office/drawing/2014/main" id="{7B6FF21C-E8A7-0152-990E-E7029C22D714}"/>
              </a:ext>
            </a:extLst>
          </p:cNvPr>
          <p:cNvSpPr txBox="1"/>
          <p:nvPr/>
        </p:nvSpPr>
        <p:spPr>
          <a:xfrm>
            <a:off x="0" y="5650198"/>
            <a:ext cx="4661982" cy="369332"/>
          </a:xfrm>
          <a:prstGeom prst="rect">
            <a:avLst/>
          </a:prstGeom>
          <a:noFill/>
        </p:spPr>
        <p:txBody>
          <a:bodyPr wrap="none" rtlCol="0">
            <a:spAutoFit/>
          </a:bodyPr>
          <a:lstStyle/>
          <a:p>
            <a:pPr marL="285750" indent="-285750">
              <a:buFont typeface="Arial" panose="020B0604020202020204" pitchFamily="34" charset="0"/>
              <a:buChar char="•"/>
            </a:pPr>
            <a:r>
              <a:rPr lang="pt-BR" dirty="0"/>
              <a:t>Molecular Packing – Alexander Kitaigorodsky</a:t>
            </a:r>
          </a:p>
        </p:txBody>
      </p:sp>
      <p:sp>
        <p:nvSpPr>
          <p:cNvPr id="9" name="TextBox 8">
            <a:extLst>
              <a:ext uri="{FF2B5EF4-FFF2-40B4-BE49-F238E27FC236}">
                <a16:creationId xmlns:a16="http://schemas.microsoft.com/office/drawing/2014/main" id="{D7E03C08-3067-2D2D-0723-930307992360}"/>
              </a:ext>
            </a:extLst>
          </p:cNvPr>
          <p:cNvSpPr txBox="1"/>
          <p:nvPr/>
        </p:nvSpPr>
        <p:spPr>
          <a:xfrm>
            <a:off x="57" y="6054098"/>
            <a:ext cx="7795724" cy="646331"/>
          </a:xfrm>
          <a:prstGeom prst="rect">
            <a:avLst/>
          </a:prstGeom>
          <a:noFill/>
        </p:spPr>
        <p:txBody>
          <a:bodyPr wrap="none" rtlCol="0">
            <a:spAutoFit/>
          </a:bodyPr>
          <a:lstStyle/>
          <a:p>
            <a:pPr marL="285750" indent="-285750">
              <a:buFont typeface="Arial" panose="020B0604020202020204" pitchFamily="34" charset="0"/>
              <a:buChar char="•"/>
            </a:pPr>
            <a:r>
              <a:rPr lang="pt-BR" dirty="0"/>
              <a:t>Molecular crystals will pack with a </a:t>
            </a:r>
            <a:r>
              <a:rPr lang="pt-BR" b="1" dirty="0"/>
              <a:t>screw axis</a:t>
            </a:r>
            <a:r>
              <a:rPr lang="pt-BR" dirty="0"/>
              <a:t> perpendicular to </a:t>
            </a:r>
            <a:r>
              <a:rPr lang="pt-BR" b="1" dirty="0"/>
              <a:t>a glide plane </a:t>
            </a:r>
            <a:r>
              <a:rPr lang="pt-BR" dirty="0"/>
              <a:t>– </a:t>
            </a:r>
          </a:p>
          <a:p>
            <a:pPr marL="285750" indent="-285750">
              <a:buFont typeface="Arial" panose="020B0604020202020204" pitchFamily="34" charset="0"/>
              <a:buChar char="•"/>
            </a:pPr>
            <a:r>
              <a:rPr lang="pt-BR" b="1" dirty="0">
                <a:solidFill>
                  <a:srgbClr val="FF0000"/>
                </a:solidFill>
              </a:rPr>
              <a:t>evitar a formação de buracos / falhas na estrutura cristalina</a:t>
            </a:r>
          </a:p>
        </p:txBody>
      </p:sp>
      <p:sp>
        <p:nvSpPr>
          <p:cNvPr id="10" name="Rectangle 9">
            <a:extLst>
              <a:ext uri="{FF2B5EF4-FFF2-40B4-BE49-F238E27FC236}">
                <a16:creationId xmlns:a16="http://schemas.microsoft.com/office/drawing/2014/main" id="{84F243FD-DFB5-E07D-5137-CE8C7E902FD2}"/>
              </a:ext>
            </a:extLst>
          </p:cNvPr>
          <p:cNvSpPr/>
          <p:nvPr/>
        </p:nvSpPr>
        <p:spPr>
          <a:xfrm>
            <a:off x="4415796" y="2883875"/>
            <a:ext cx="492369" cy="164124"/>
          </a:xfrm>
          <a:prstGeom prst="rect">
            <a:avLst/>
          </a:prstGeom>
          <a:solidFill>
            <a:schemeClr val="accent1">
              <a:alpha val="2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715016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3F85D1-D164-7F89-A641-8FAA637DBB51}"/>
              </a:ext>
            </a:extLst>
          </p:cNvPr>
          <p:cNvPicPr>
            <a:picLocks noChangeAspect="1"/>
          </p:cNvPicPr>
          <p:nvPr/>
        </p:nvPicPr>
        <p:blipFill>
          <a:blip r:embed="rId2"/>
          <a:stretch>
            <a:fillRect/>
          </a:stretch>
        </p:blipFill>
        <p:spPr>
          <a:xfrm>
            <a:off x="1488746" y="408638"/>
            <a:ext cx="3028390" cy="3978474"/>
          </a:xfrm>
          <a:prstGeom prst="rect">
            <a:avLst/>
          </a:prstGeom>
        </p:spPr>
      </p:pic>
      <p:sp>
        <p:nvSpPr>
          <p:cNvPr id="4" name="TextBox 3">
            <a:extLst>
              <a:ext uri="{FF2B5EF4-FFF2-40B4-BE49-F238E27FC236}">
                <a16:creationId xmlns:a16="http://schemas.microsoft.com/office/drawing/2014/main" id="{6C795804-6A2D-81A6-2224-4463BE77E3B2}"/>
              </a:ext>
            </a:extLst>
          </p:cNvPr>
          <p:cNvSpPr txBox="1"/>
          <p:nvPr/>
        </p:nvSpPr>
        <p:spPr>
          <a:xfrm>
            <a:off x="0" y="4460148"/>
            <a:ext cx="5825256"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Calibri" panose="020F0502020204030204"/>
                <a:ea typeface="+mn-ea"/>
                <a:cs typeface="+mn-cs"/>
              </a:rPr>
              <a:t>Empacotamento (packing) bidimensional mais próxima como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Calibri" panose="020F0502020204030204"/>
                <a:ea typeface="+mn-ea"/>
                <a:cs typeface="+mn-cs"/>
              </a:rPr>
              <a:t>visto em "Cavaleiros" de </a:t>
            </a:r>
            <a:r>
              <a:rPr kumimoji="0" lang="pt-BR" sz="1600" b="1" i="0" u="none" strike="noStrike" kern="1200" cap="none" spc="0" normalizeH="0" baseline="0" noProof="0" dirty="0">
                <a:ln>
                  <a:noFill/>
                </a:ln>
                <a:solidFill>
                  <a:prstClr val="black"/>
                </a:solidFill>
                <a:effectLst/>
                <a:uLnTx/>
                <a:uFillTx/>
                <a:latin typeface="Calibri" panose="020F0502020204030204"/>
                <a:ea typeface="+mn-ea"/>
                <a:cs typeface="+mn-cs"/>
              </a:rPr>
              <a:t>MC Escher</a:t>
            </a:r>
            <a:r>
              <a:rPr kumimoji="0" lang="pt-BR" sz="1600" b="0" i="0" u="none" strike="noStrike" kern="1200" cap="none" spc="0" normalizeH="0" baseline="0" noProof="0" dirty="0">
                <a:ln>
                  <a:noFill/>
                </a:ln>
                <a:solidFill>
                  <a:prstClr val="black"/>
                </a:solidFill>
                <a:effectLst/>
                <a:uLnTx/>
                <a:uFillTx/>
                <a:latin typeface="Calibri" panose="020F0502020204030204"/>
                <a:ea typeface="+mn-ea"/>
                <a:cs typeface="+mn-cs"/>
              </a:rPr>
              <a:t>. Para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Calibri" panose="020F0502020204030204"/>
                <a:ea typeface="+mn-ea"/>
                <a:cs typeface="+mn-cs"/>
              </a:rPr>
              <a:t>moléculas se unam neste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Calibri" panose="020F0502020204030204"/>
                <a:ea typeface="+mn-ea"/>
                <a:cs typeface="+mn-cs"/>
              </a:rPr>
              <a:t>forma, todas as porções de suas superfícies devem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Calibri" panose="020F0502020204030204"/>
                <a:ea typeface="+mn-ea"/>
                <a:cs typeface="+mn-cs"/>
              </a:rPr>
              <a:t>ser igualmente "pegajoso". A presença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Calibri" panose="020F0502020204030204"/>
                <a:ea typeface="+mn-ea"/>
                <a:cs typeface="+mn-cs"/>
              </a:rPr>
              <a:t>poucas regiões "mais rígidas" leva 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Calibri" panose="020F0502020204030204"/>
                <a:ea typeface="+mn-ea"/>
                <a:cs typeface="+mn-cs"/>
              </a:rPr>
              <a:t>distorções do empacotamento ideal,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Calibri" panose="020F0502020204030204"/>
                <a:ea typeface="+mn-ea"/>
                <a:cs typeface="+mn-cs"/>
              </a:rPr>
              <a:t>e, eventualmente, a um colapso do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Calibri" panose="020F0502020204030204"/>
                <a:ea typeface="+mn-ea"/>
                <a:cs typeface="+mn-cs"/>
              </a:rPr>
              <a:t>modelo geométrico.</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CEE353C-BF0C-12DB-A900-B64D51941BDB}"/>
              </a:ext>
            </a:extLst>
          </p:cNvPr>
          <p:cNvPicPr>
            <a:picLocks noChangeAspect="1"/>
          </p:cNvPicPr>
          <p:nvPr/>
        </p:nvPicPr>
        <p:blipFill>
          <a:blip r:embed="rId3"/>
          <a:stretch>
            <a:fillRect/>
          </a:stretch>
        </p:blipFill>
        <p:spPr>
          <a:xfrm>
            <a:off x="7024415" y="408638"/>
            <a:ext cx="3195906" cy="4807556"/>
          </a:xfrm>
          <a:prstGeom prst="rect">
            <a:avLst/>
          </a:prstGeom>
        </p:spPr>
      </p:pic>
    </p:spTree>
    <p:extLst>
      <p:ext uri="{BB962C8B-B14F-4D97-AF65-F5344CB8AC3E}">
        <p14:creationId xmlns:p14="http://schemas.microsoft.com/office/powerpoint/2010/main" val="4276781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74E864-2604-2D09-DC6B-3BDBDFA7C8E1}"/>
              </a:ext>
            </a:extLst>
          </p:cNvPr>
          <p:cNvSpPr txBox="1"/>
          <p:nvPr/>
        </p:nvSpPr>
        <p:spPr>
          <a:xfrm>
            <a:off x="214993" y="1750950"/>
            <a:ext cx="11622529"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black"/>
                </a:solidFill>
                <a:effectLst/>
                <a:uLnTx/>
                <a:uFillTx/>
                <a:latin typeface="Calibri" panose="020F0502020204030204"/>
                <a:ea typeface="+mn-ea"/>
                <a:cs typeface="+mn-cs"/>
              </a:rPr>
              <a:t>Cristalisação</a:t>
            </a:r>
            <a:r>
              <a:rPr kumimoji="0" lang="pt-BR" sz="2000" b="0" i="0" u="none" strike="noStrike" kern="1200" cap="none" spc="0" normalizeH="0" baseline="0" noProof="0" dirty="0">
                <a:ln>
                  <a:noFill/>
                </a:ln>
                <a:solidFill>
                  <a:prstClr val="black"/>
                </a:solidFill>
                <a:effectLst/>
                <a:uLnTx/>
                <a:uFillTx/>
                <a:latin typeface="Calibri" panose="020F0502020204030204"/>
                <a:ea typeface="+mn-ea"/>
                <a:cs typeface="+mn-cs"/>
              </a:rPr>
              <a:t> é fundamentalmente um fenômeno de não equilíbrio no qual aspectos cinéticos e termodinâmicos contribuem para a estrutura final. A estrutura final é, em muitos casos, uma função das condições de cristalização, e os polimorfos (cristais feitos das mesmas moléculas, mas com diferentes arranjos de empacotamento) são comuns. Estruturas que se formam mais rapidamente podem predominar sobre estruturas que são mais estáveis.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prstClr val="black"/>
                </a:solidFill>
                <a:effectLst/>
                <a:uLnTx/>
                <a:uFillTx/>
                <a:latin typeface="Calibri" panose="020F0502020204030204"/>
                <a:ea typeface="+mn-ea"/>
                <a:cs typeface="+mn-cs"/>
              </a:rPr>
              <a:t>Auto-Associação em Solução (Solution self-assembly</a:t>
            </a:r>
            <a:r>
              <a:rPr lang="pt-BR" sz="2000" b="1" dirty="0">
                <a:solidFill>
                  <a:prstClr val="black"/>
                </a:solidFill>
                <a:latin typeface="Calibri" panose="020F0502020204030204"/>
              </a:rPr>
              <a:t>)</a:t>
            </a:r>
            <a:r>
              <a:rPr kumimoji="0" lang="pt-BR"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2000" b="0" i="0" u="none" strike="noStrike" kern="1200" cap="none" spc="0" normalizeH="0" baseline="0" noProof="0" dirty="0">
                <a:ln>
                  <a:noFill/>
                </a:ln>
                <a:solidFill>
                  <a:prstClr val="black"/>
                </a:solidFill>
                <a:effectLst/>
                <a:uLnTx/>
                <a:uFillTx/>
                <a:latin typeface="Calibri" panose="020F0502020204030204"/>
                <a:ea typeface="+mn-ea"/>
                <a:cs typeface="+mn-cs"/>
              </a:rPr>
              <a:t>é uma reação de equilíbrio termodinamicamente controlada na qual os componentes são capazes de se deslocar através de uma variedade de estruturas possíveis até encontrarem aquela de máxima estabilidade. Há efetivamente um tempo infinito disponível para a reação e “erros” no processo de montagem podem ser corrigidos por etapas de descomplexação e recomplexação</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3AA4984-753D-5E18-B183-6D4DA8C69FFA}"/>
              </a:ext>
            </a:extLst>
          </p:cNvPr>
          <p:cNvSpPr txBox="1"/>
          <p:nvPr/>
        </p:nvSpPr>
        <p:spPr>
          <a:xfrm>
            <a:off x="3132453" y="129397"/>
            <a:ext cx="578761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srgbClr val="002060"/>
                </a:solidFill>
                <a:effectLst/>
                <a:uLnTx/>
                <a:uFillTx/>
                <a:latin typeface="Calibri" panose="020F0502020204030204"/>
                <a:ea typeface="+mn-ea"/>
                <a:cs typeface="+mn-cs"/>
              </a:rPr>
              <a:t>Cristalização e Auto-Associação em Solução </a:t>
            </a:r>
          </a:p>
        </p:txBody>
      </p:sp>
    </p:spTree>
    <p:extLst>
      <p:ext uri="{BB962C8B-B14F-4D97-AF65-F5344CB8AC3E}">
        <p14:creationId xmlns:p14="http://schemas.microsoft.com/office/powerpoint/2010/main" val="3944506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B3FF64-BEFD-C464-4DEA-87BE382F2AA6}"/>
              </a:ext>
            </a:extLst>
          </p:cNvPr>
          <p:cNvPicPr>
            <a:picLocks noChangeAspect="1"/>
          </p:cNvPicPr>
          <p:nvPr/>
        </p:nvPicPr>
        <p:blipFill>
          <a:blip r:embed="rId2"/>
          <a:stretch>
            <a:fillRect/>
          </a:stretch>
        </p:blipFill>
        <p:spPr>
          <a:xfrm>
            <a:off x="4727366" y="68932"/>
            <a:ext cx="6466543" cy="2573684"/>
          </a:xfrm>
          <a:prstGeom prst="rect">
            <a:avLst/>
          </a:prstGeom>
        </p:spPr>
      </p:pic>
      <p:pic>
        <p:nvPicPr>
          <p:cNvPr id="4" name="Picture 3">
            <a:extLst>
              <a:ext uri="{FF2B5EF4-FFF2-40B4-BE49-F238E27FC236}">
                <a16:creationId xmlns:a16="http://schemas.microsoft.com/office/drawing/2014/main" id="{D42494E8-D94B-619F-366E-F7A123268F81}"/>
              </a:ext>
            </a:extLst>
          </p:cNvPr>
          <p:cNvPicPr>
            <a:picLocks noChangeAspect="1"/>
          </p:cNvPicPr>
          <p:nvPr/>
        </p:nvPicPr>
        <p:blipFill>
          <a:blip r:embed="rId3"/>
          <a:stretch>
            <a:fillRect/>
          </a:stretch>
        </p:blipFill>
        <p:spPr>
          <a:xfrm>
            <a:off x="4552921" y="2947416"/>
            <a:ext cx="6321658" cy="3704492"/>
          </a:xfrm>
          <a:prstGeom prst="rect">
            <a:avLst/>
          </a:prstGeom>
        </p:spPr>
      </p:pic>
      <p:sp>
        <p:nvSpPr>
          <p:cNvPr id="6" name="TextBox 5">
            <a:extLst>
              <a:ext uri="{FF2B5EF4-FFF2-40B4-BE49-F238E27FC236}">
                <a16:creationId xmlns:a16="http://schemas.microsoft.com/office/drawing/2014/main" id="{E5364CB0-D4EE-93DE-F764-77EF56739A6B}"/>
              </a:ext>
            </a:extLst>
          </p:cNvPr>
          <p:cNvSpPr txBox="1"/>
          <p:nvPr/>
        </p:nvSpPr>
        <p:spPr>
          <a:xfrm>
            <a:off x="112014" y="793525"/>
            <a:ext cx="3920490" cy="923330"/>
          </a:xfrm>
          <a:prstGeom prst="rect">
            <a:avLst/>
          </a:prstGeom>
          <a:noFill/>
        </p:spPr>
        <p:txBody>
          <a:bodyPr wrap="square">
            <a:spAutoFit/>
          </a:bodyPr>
          <a:lstStyle/>
          <a:p>
            <a:r>
              <a:rPr lang="en-US" dirty="0"/>
              <a:t>Out-of-Equilibrium Colloidal Assembly Driven by Chemical Reaction</a:t>
            </a:r>
          </a:p>
          <a:p>
            <a:r>
              <a:rPr lang="en-US" dirty="0"/>
              <a:t>Networks</a:t>
            </a:r>
            <a:endParaRPr lang="pt-BR" dirty="0"/>
          </a:p>
        </p:txBody>
      </p:sp>
      <p:sp>
        <p:nvSpPr>
          <p:cNvPr id="8" name="TextBox 7">
            <a:extLst>
              <a:ext uri="{FF2B5EF4-FFF2-40B4-BE49-F238E27FC236}">
                <a16:creationId xmlns:a16="http://schemas.microsoft.com/office/drawing/2014/main" id="{FC61A16D-E866-26C5-269E-7294DAF671E5}"/>
              </a:ext>
            </a:extLst>
          </p:cNvPr>
          <p:cNvSpPr txBox="1"/>
          <p:nvPr/>
        </p:nvSpPr>
        <p:spPr>
          <a:xfrm>
            <a:off x="112014" y="2119396"/>
            <a:ext cx="6094476" cy="523220"/>
          </a:xfrm>
          <a:prstGeom prst="rect">
            <a:avLst/>
          </a:prstGeom>
          <a:noFill/>
        </p:spPr>
        <p:txBody>
          <a:bodyPr wrap="square">
            <a:spAutoFit/>
          </a:bodyPr>
          <a:lstStyle/>
          <a:p>
            <a:r>
              <a:rPr lang="pt-BR" sz="1400" dirty="0"/>
              <a:t>https://dx.doi.org/10.1021/acs.langmuir.0c01763</a:t>
            </a:r>
          </a:p>
          <a:p>
            <a:r>
              <a:rPr lang="pt-BR" sz="1400" dirty="0"/>
              <a:t>Langmuir 2020, 36, 10639−10656</a:t>
            </a:r>
          </a:p>
        </p:txBody>
      </p:sp>
    </p:spTree>
    <p:extLst>
      <p:ext uri="{BB962C8B-B14F-4D97-AF65-F5344CB8AC3E}">
        <p14:creationId xmlns:p14="http://schemas.microsoft.com/office/powerpoint/2010/main" val="20268953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7656</TotalTime>
  <Words>1094</Words>
  <Application>Microsoft Office PowerPoint</Application>
  <PresentationFormat>Widescreen</PresentationFormat>
  <Paragraphs>93</Paragraphs>
  <Slides>19</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Aptos</vt:lpstr>
      <vt:lpstr>Aptos Display</vt:lpstr>
      <vt:lpstr>Arial</vt:lpstr>
      <vt:lpstr>Calibri</vt:lpstr>
      <vt:lpstr>Calibri Light</vt:lpstr>
      <vt:lpstr>Symbol</vt:lpstr>
      <vt:lpstr>Times New Roman</vt:lpstr>
      <vt:lpstr>Office Theme</vt:lpstr>
      <vt:lpstr>1_Office Theme</vt:lpstr>
      <vt:lpstr>Nucleação e Cristais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Eduardo Triboni</dc:creator>
  <cp:lastModifiedBy>Eduardo Triboni</cp:lastModifiedBy>
  <cp:revision>23</cp:revision>
  <dcterms:created xsi:type="dcterms:W3CDTF">2024-08-16T14:43:04Z</dcterms:created>
  <dcterms:modified xsi:type="dcterms:W3CDTF">2024-10-15T00:44:37Z</dcterms:modified>
</cp:coreProperties>
</file>