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8" r:id="rId1"/>
  </p:sldMasterIdLst>
  <p:notesMasterIdLst>
    <p:notesMasterId r:id="rId43"/>
  </p:notesMasterIdLst>
  <p:handoutMasterIdLst>
    <p:handoutMasterId r:id="rId44"/>
  </p:handoutMasterIdLst>
  <p:sldIdLst>
    <p:sldId id="278" r:id="rId2"/>
    <p:sldId id="358" r:id="rId3"/>
    <p:sldId id="354" r:id="rId4"/>
    <p:sldId id="285" r:id="rId5"/>
    <p:sldId id="269" r:id="rId6"/>
    <p:sldId id="327" r:id="rId7"/>
    <p:sldId id="388" r:id="rId8"/>
    <p:sldId id="355" r:id="rId9"/>
    <p:sldId id="356" r:id="rId10"/>
    <p:sldId id="372" r:id="rId11"/>
    <p:sldId id="286" r:id="rId12"/>
    <p:sldId id="386" r:id="rId13"/>
    <p:sldId id="387" r:id="rId14"/>
    <p:sldId id="349" r:id="rId15"/>
    <p:sldId id="267" r:id="rId16"/>
    <p:sldId id="384" r:id="rId17"/>
    <p:sldId id="374" r:id="rId18"/>
    <p:sldId id="351" r:id="rId19"/>
    <p:sldId id="383" r:id="rId20"/>
    <p:sldId id="373" r:id="rId21"/>
    <p:sldId id="379" r:id="rId22"/>
    <p:sldId id="382" r:id="rId23"/>
    <p:sldId id="385" r:id="rId24"/>
    <p:sldId id="389" r:id="rId25"/>
    <p:sldId id="332" r:id="rId26"/>
    <p:sldId id="352" r:id="rId27"/>
    <p:sldId id="353" r:id="rId28"/>
    <p:sldId id="380" r:id="rId29"/>
    <p:sldId id="368" r:id="rId30"/>
    <p:sldId id="370" r:id="rId31"/>
    <p:sldId id="369" r:id="rId32"/>
    <p:sldId id="268" r:id="rId33"/>
    <p:sldId id="390" r:id="rId34"/>
    <p:sldId id="359" r:id="rId35"/>
    <p:sldId id="375" r:id="rId36"/>
    <p:sldId id="262" r:id="rId37"/>
    <p:sldId id="381" r:id="rId38"/>
    <p:sldId id="288" r:id="rId39"/>
    <p:sldId id="378" r:id="rId40"/>
    <p:sldId id="377" r:id="rId41"/>
    <p:sldId id="367" r:id="rId42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169"/>
    <a:srgbClr val="A41C1F"/>
    <a:srgbClr val="29E3AE"/>
    <a:srgbClr val="F0F8FA"/>
    <a:srgbClr val="2EA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4779" autoAdjust="0"/>
  </p:normalViewPr>
  <p:slideViewPr>
    <p:cSldViewPr>
      <p:cViewPr varScale="1">
        <p:scale>
          <a:sx n="95" d="100"/>
          <a:sy n="95" d="100"/>
        </p:scale>
        <p:origin x="19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2FDA4-1E41-466D-BF63-2C963F4C99E5}" type="datetimeFigureOut">
              <a:rPr lang="pt-BR" smtClean="0"/>
              <a:pPr/>
              <a:t>20/09/2024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38EBD-4FA1-445B-BD68-88B635A6E92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750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BE1D-7005-4354-8FB1-1E6424CCAE9E}" type="datetimeFigureOut">
              <a:rPr lang="pt-BR" smtClean="0"/>
              <a:pPr/>
              <a:t>20/09/2024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B1661-A749-42B3-9943-6BE18386D1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574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wordpress.com/2011/11/17/fertilidade-e-longevidad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0806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649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ffectLst/>
              </a:rPr>
              <a:t>A</a:t>
            </a:r>
            <a:r>
              <a:rPr lang="pt-BR" baseline="0" dirty="0">
                <a:effectLst/>
              </a:rPr>
              <a:t> transição demográfica é resultado da alteração da fertilidade, da mortalidade e da longevidade. Isto é, entre a idade média e a Revolução Industrial a natalidade era alta mas a mortalidade também o era e seus valores eram muito próximos, assim como consequência o crescimento população era lento. </a:t>
            </a:r>
            <a:r>
              <a:rPr lang="pt-BR" dirty="0"/>
              <a:t>Guerras, epidemias e fome dizimavam comunidades inteiras. A partir da Revolução Industrial teve início a primeira fase, das três que caracterizam o modelo de transição demográfica.</a:t>
            </a:r>
            <a:r>
              <a:rPr lang="pt-BR" baseline="0" dirty="0">
                <a:effectLst/>
              </a:rPr>
              <a:t>Pode-se dizer que o início desta transição foi a revolução industrial. Entre a idade média e meados do século 18 o crescimento populacional foi pequeno. É a partir deste período que o crescimento da população ocorre em progressão geométrica. Por volta de 1830 estima-se que a população mundial era de 1 milhão de indivíduos.</a:t>
            </a:r>
            <a:endParaRPr lang="pt-BR" b="0" u="none" baseline="0" dirty="0">
              <a:solidFill>
                <a:schemeClr val="tx1"/>
              </a:solidFill>
              <a:effectLst/>
              <a:latin typeface="Calibri" pitchFamily="34" charset="0"/>
              <a:hlinkClick r:id="rId3"/>
            </a:endParaRPr>
          </a:p>
          <a:p>
            <a:r>
              <a:rPr lang="pt-BR" b="1" dirty="0">
                <a:effectLst/>
                <a:hlinkClick r:id="rId3"/>
              </a:rPr>
              <a:t>Fertilidade e longevidade</a:t>
            </a:r>
            <a:r>
              <a:rPr lang="pt-BR" b="1" dirty="0">
                <a:effectLst/>
              </a:rPr>
              <a:t> </a:t>
            </a:r>
          </a:p>
          <a:p>
            <a:r>
              <a:rPr lang="pt-BR" dirty="0">
                <a:effectLst/>
              </a:rPr>
              <a:t>. Se a fertilidade vem caindo com o passar do tempo, porque então que a população cresce cada vez mais do que o esperado? Quase metade da população mundial vive em países de baixíssimo numero de fertilidade, ou seja, a média de filhos que uma mulher tem durante sua vida. A média da população mundial de filhos por mulher em 2010 era que 48% teria a taxa menor que 2,1. Esse valor é suficiente para que aja estabilização na população. Pelas previsões da ONU a taxa de fertilidade estará até 2100 nesta média de 2,1 filhos por mulher para mais de 80% da população.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45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o desenvolvimento econômico e tecnológico há uma alteração importante na esperança de vida da população aumentando em mais de 20 anos a esperança de vida da população mundial</a:t>
            </a:r>
            <a:r>
              <a:rPr lang="pt-BR" baseline="0" dirty="0"/>
              <a:t> em 60 anos. Com decorrência há </a:t>
            </a:r>
            <a:r>
              <a:rPr lang="pt-BR" dirty="0"/>
              <a:t>grande alteração no padrão de envelhecimento da população. Estima-se</a:t>
            </a:r>
            <a:r>
              <a:rPr lang="pt-BR" baseline="0" dirty="0"/>
              <a:t> que em 2050 ter-se-á</a:t>
            </a:r>
            <a:r>
              <a:rPr lang="pt-BR" dirty="0"/>
              <a:t> um número</a:t>
            </a:r>
            <a:r>
              <a:rPr lang="pt-BR" baseline="0" dirty="0"/>
              <a:t> muito maior de </a:t>
            </a:r>
            <a:r>
              <a:rPr lang="pt-BR" dirty="0"/>
              <a:t>idosos</a:t>
            </a:r>
            <a:r>
              <a:rPr lang="pt-BR" baseline="0" dirty="0"/>
              <a:t> dependente da população jovem, que será por sua vez bem menor. Em 2050 teremos maiores custos e menos trabalhadores. </a:t>
            </a:r>
            <a:r>
              <a:rPr lang="pt-PT" dirty="0">
                <a:effectLst/>
              </a:rPr>
              <a:t>Em 2050, os países desenvolvidos não terão trabalhadores suficientes para suportar os custos mais altos de envelhecimento da população. Os países em desenvolvimento com populações jovens não terão empregos suficientes. A migração internacional irá aumentar.</a:t>
            </a:r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148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7282F90-8F55-3A46-AE2A-72187A32B79E}" type="slidenum">
              <a:rPr lang="pt-BR" sz="1200">
                <a:latin typeface="Garamond" charset="0"/>
              </a:rPr>
              <a:pPr eaLnBrk="1" hangingPunct="1"/>
              <a:t>25</a:t>
            </a:fld>
            <a:endParaRPr lang="pt-BR" sz="1200">
              <a:latin typeface="Garamond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97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Entende-se por transição epidemiológica as mudanças ocorridas no tempo nos padrões de morte, morbidade e invalidez que caracterizam uma população específica e que, em geral, ocorrem em conjunto com outras transformações demográficas, sociais e econômicas (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Omram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2001;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Santos-Preciado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al., 2003). O processo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engloba três mudanças básicas: substituição das doenças transmissíveis por doenças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não-transmissíveis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causas externas; deslocamento da carga de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morbi-mortalidade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 grupos mais jovens aos grupos mais idosos; e transformação de uma situação em que predomina a mortalidade para outra na qual a morbidade é dominante. A definição da transição epidemiológica deve, assim, ser considerada componente de um conceito mais amplo apresentado por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Lerner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1973) como 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transição da saúde, que </a:t>
            </a:r>
            <a:r>
              <a:rPr lang="pt-BR" sz="12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inclui elementos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concepções e comportamentos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sociais, correspondentes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aos aspectos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básicos da saúde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 populações humanas.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050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3356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68125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5079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24745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01311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9171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19016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64073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4153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1357-3D11-4085-B91F-664C4CCA06CB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93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794F4-CFCF-4D99-9B65-AC380832A520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40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1334E-DAC8-47AE-8C63-0ECBF80AA03F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1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6881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5198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EB66-75F3-4C4C-ABAB-16C34EDD0050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66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A26-AC4A-4428-ADE3-CB4BC7A98077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63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9E6DE-7B9A-47C9-ACC2-DB71F86C9F28}" type="datetime1">
              <a:rPr lang="pt-BR" smtClean="0"/>
              <a:pPr/>
              <a:t>20/09/2024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74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files.wordpress.com/2011/12/imagem2.p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8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censo2022.ibge.gov.br/panorama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9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41168"/>
            <a:ext cx="7128792" cy="1143000"/>
          </a:xfrm>
        </p:spPr>
        <p:txBody>
          <a:bodyPr>
            <a:noAutofit/>
          </a:bodyPr>
          <a:lstStyle/>
          <a:p>
            <a:pPr algn="r"/>
            <a:r>
              <a:rPr lang="en-US" sz="2800" b="1" dirty="0" err="1" smtClean="0">
                <a:solidFill>
                  <a:schemeClr val="accent3"/>
                </a:solidFill>
              </a:rPr>
              <a:t>Gênero</a:t>
            </a:r>
            <a:r>
              <a:rPr lang="en-US" sz="2800" b="1" dirty="0" smtClean="0">
                <a:solidFill>
                  <a:schemeClr val="accent3"/>
                </a:solidFill>
              </a:rPr>
              <a:t>, </a:t>
            </a:r>
            <a:r>
              <a:rPr lang="en-US" sz="2800" b="1" dirty="0" err="1" smtClean="0">
                <a:solidFill>
                  <a:schemeClr val="accent3"/>
                </a:solidFill>
              </a:rPr>
              <a:t>interseccionalidades</a:t>
            </a:r>
            <a:r>
              <a:rPr lang="en-US" sz="2800" b="1" dirty="0" smtClean="0">
                <a:solidFill>
                  <a:schemeClr val="accent3"/>
                </a:solidFill>
              </a:rPr>
              <a:t> e as </a:t>
            </a:r>
            <a:r>
              <a:rPr lang="en-US" sz="2800" b="1" dirty="0" err="1" smtClean="0">
                <a:solidFill>
                  <a:schemeClr val="accent3"/>
                </a:solidFill>
              </a:rPr>
              <a:t>transições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</a:rPr>
              <a:t>sociais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avo e neta a menina das sardas 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>
          <a:xfrm>
            <a:off x="323528" y="1420480"/>
            <a:ext cx="8701328" cy="4392488"/>
          </a:xfrm>
        </p:spPr>
      </p:pic>
      <p:sp>
        <p:nvSpPr>
          <p:cNvPr id="7" name="Rectangle 6"/>
          <p:cNvSpPr/>
          <p:nvPr/>
        </p:nvSpPr>
        <p:spPr>
          <a:xfrm>
            <a:off x="923711" y="5949280"/>
            <a:ext cx="7500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dirty="0" smtClean="0"/>
              <a:t>Simone </a:t>
            </a:r>
            <a:r>
              <a:rPr lang="en-US" sz="1600" dirty="0"/>
              <a:t>G. </a:t>
            </a:r>
            <a:r>
              <a:rPr lang="en-US" sz="1600" dirty="0" err="1"/>
              <a:t>Diniz</a:t>
            </a:r>
            <a:r>
              <a:rPr lang="en-US" sz="1600" dirty="0"/>
              <a:t> </a:t>
            </a:r>
            <a:r>
              <a:rPr lang="en-US" sz="1600" dirty="0" smtClean="0"/>
              <a:t>– </a:t>
            </a:r>
            <a:r>
              <a:rPr lang="en-US" sz="1600" dirty="0" err="1" smtClean="0">
                <a:solidFill>
                  <a:prstClr val="black"/>
                </a:solidFill>
                <a:ea typeface="+mj-ea"/>
                <a:cs typeface="+mj-cs"/>
              </a:rPr>
              <a:t>Cristiane</a:t>
            </a:r>
            <a:r>
              <a:rPr lang="en-US" sz="1600" dirty="0" smtClean="0">
                <a:solidFill>
                  <a:prstClr val="black"/>
                </a:solidFill>
                <a:ea typeface="+mj-ea"/>
                <a:cs typeface="+mj-cs"/>
              </a:rPr>
              <a:t> Cabral</a:t>
            </a:r>
            <a:endParaRPr lang="en-US" sz="1600" dirty="0"/>
          </a:p>
          <a:p>
            <a:pPr algn="ctr">
              <a:spcBef>
                <a:spcPct val="0"/>
              </a:spcBef>
            </a:pPr>
            <a:r>
              <a:rPr lang="en-US" sz="800" dirty="0" err="1"/>
              <a:t>inspirada</a:t>
            </a:r>
            <a:r>
              <a:rPr lang="en-US" sz="800" dirty="0"/>
              <a:t> </a:t>
            </a:r>
            <a:r>
              <a:rPr lang="en-US" sz="800" dirty="0" err="1"/>
              <a:t>em</a:t>
            </a:r>
            <a:r>
              <a:rPr lang="en-US" sz="800" dirty="0"/>
              <a:t> aulas e </a:t>
            </a:r>
            <a:r>
              <a:rPr lang="en-US" sz="800" dirty="0" err="1"/>
              <a:t>textos</a:t>
            </a:r>
            <a:r>
              <a:rPr lang="en-US" sz="800" dirty="0"/>
              <a:t> de AC Tanaka, JR Ayres e AA Fonseca, S </a:t>
            </a:r>
            <a:r>
              <a:rPr lang="en-US" sz="800" dirty="0" err="1"/>
              <a:t>Diniz</a:t>
            </a:r>
            <a:r>
              <a:rPr lang="en-US" sz="800" dirty="0"/>
              <a:t> e J </a:t>
            </a:r>
            <a:r>
              <a:rPr lang="en-US" sz="800" dirty="0" err="1"/>
              <a:t>Drezzet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9891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9321922-F48F-F04E-B5BA-7E88A65C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871ADA4-0EF4-BB4D-9F53-06EA76440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28" y="548680"/>
            <a:ext cx="699589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61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11</a:t>
            </a:fld>
            <a:endParaRPr lang="pt-BR"/>
          </a:p>
        </p:txBody>
      </p:sp>
      <p:pic>
        <p:nvPicPr>
          <p:cNvPr id="1026" name="Picture 2" descr="http://7bilhoes.files.wordpress.com/2011/12/imagem2.png?w=474&amp;h=26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6967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4077072"/>
            <a:ext cx="31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Taxa de fecundidade no mundo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51520" y="260649"/>
            <a:ext cx="8496944" cy="853415"/>
            <a:chOff x="304800" y="1107071"/>
            <a:chExt cx="5293162" cy="1250039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56288" y="1158558"/>
              <a:ext cx="5190186" cy="1198552"/>
            </a:xfrm>
            <a:prstGeom prst="rect">
              <a:avLst/>
            </a:prstGeom>
            <a:solidFill>
              <a:srgbClr val="A9416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das relações de gênero, epidemiológica e nutricional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54215" y="4576137"/>
            <a:ext cx="31942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 </a:t>
            </a:r>
            <a:r>
              <a:rPr lang="en-US" b="1" dirty="0" err="1"/>
              <a:t>papel</a:t>
            </a:r>
            <a:r>
              <a:rPr lang="en-US" b="1" dirty="0"/>
              <a:t> da </a:t>
            </a:r>
            <a:r>
              <a:rPr lang="en-US" b="1" dirty="0" err="1" smtClean="0"/>
              <a:t>urbanização</a:t>
            </a:r>
            <a:r>
              <a:rPr lang="en-US" b="1" dirty="0" smtClean="0"/>
              <a:t>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Tamanho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das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famílias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Escolaridade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Renda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Relações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gênero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Relações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raciais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Alimentação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e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saúde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206" y="4458003"/>
            <a:ext cx="4056315" cy="22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2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06" y="332656"/>
            <a:ext cx="7940290" cy="648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99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13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52908"/>
            <a:ext cx="8503477" cy="549877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691680" y="277848"/>
            <a:ext cx="642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</a:rPr>
              <a:t>A maternidade desejada é um privilégio?</a:t>
            </a:r>
            <a:endParaRPr lang="pt-B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36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D29D25-EED2-8F49-810A-3AD2A001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Transição demográfica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A4E3C34D-E272-F64A-9DDD-6E8322BDD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020" y="1636963"/>
            <a:ext cx="8347452" cy="4925307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4CAD887F-837D-2E4E-ADC1-69390023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79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15</a:t>
            </a:fld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323528" y="499119"/>
            <a:ext cx="8496944" cy="870062"/>
            <a:chOff x="304800" y="1107071"/>
            <a:chExt cx="5293162" cy="1274423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04800" y="1158558"/>
              <a:ext cx="5293162" cy="1222936"/>
            </a:xfrm>
            <a:prstGeom prst="rect">
              <a:avLst/>
            </a:prstGeom>
            <a:solidFill>
              <a:srgbClr val="A94169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334172" y="2037885"/>
            <a:ext cx="2938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transição demográfica, de modo geral, começa com a </a:t>
            </a:r>
            <a:r>
              <a:rPr lang="pt-BR" b="1" dirty="0"/>
              <a:t>queda das taxas de mortalidade </a:t>
            </a:r>
            <a:r>
              <a:rPr lang="pt-BR" dirty="0"/>
              <a:t>e, depois de um certo tempo, prossegue com a </a:t>
            </a:r>
            <a:r>
              <a:rPr lang="pt-BR" b="1" dirty="0"/>
              <a:t>queda das taxas de natalidade</a:t>
            </a:r>
            <a:r>
              <a:rPr lang="pt-BR" dirty="0"/>
              <a:t>, que é resultado da </a:t>
            </a:r>
            <a:r>
              <a:rPr lang="pt-BR" b="1" dirty="0"/>
              <a:t>queda da taxa de fecundidade</a:t>
            </a:r>
            <a:r>
              <a:rPr lang="pt-BR" dirty="0"/>
              <a:t>, o que provoca uma forte mudança na </a:t>
            </a:r>
            <a:r>
              <a:rPr lang="pt-BR" b="1" dirty="0"/>
              <a:t>estrutura etária da pirâmide populacional</a:t>
            </a:r>
            <a:r>
              <a:rPr lang="pt-BR" dirty="0"/>
              <a:t>. (José Eustáquio Diniz Alves)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6A41F6AD-B8C6-4942-81FC-9CD058B21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33" y="1422588"/>
            <a:ext cx="5499927" cy="531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16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085" y="787783"/>
            <a:ext cx="6249395" cy="5836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283968" y="151949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</a:rPr>
              <a:t>Censo 2022</a:t>
            </a:r>
            <a:endParaRPr lang="pt-BR" sz="2400" b="1" dirty="0">
              <a:solidFill>
                <a:srgbClr val="C0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68761"/>
            <a:ext cx="1994806" cy="53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4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8AD2E66B-D640-F044-B600-A74C727E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BE101D7-503F-D94A-8F90-D0F58962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32656"/>
            <a:ext cx="7607187" cy="62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22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5527824-E9F4-AE46-9B54-DB73FE65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1C762D3-1FE4-F848-9A6A-CDC9A246F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5" y="1484185"/>
            <a:ext cx="8470109" cy="52571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8B3DF3E-AA73-0942-99CA-16C8EC4FC57A}"/>
              </a:ext>
            </a:extLst>
          </p:cNvPr>
          <p:cNvSpPr txBox="1"/>
          <p:nvPr/>
        </p:nvSpPr>
        <p:spPr>
          <a:xfrm>
            <a:off x="1358024" y="277431"/>
            <a:ext cx="727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</a:rPr>
              <a:t>A mudança na fecundidade foi desigual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C87E570-A3AA-4840-8518-3785CB934584}"/>
              </a:ext>
            </a:extLst>
          </p:cNvPr>
          <p:cNvSpPr txBox="1"/>
          <p:nvPr/>
        </p:nvSpPr>
        <p:spPr>
          <a:xfrm>
            <a:off x="1367695" y="976354"/>
            <a:ext cx="7785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accent3"/>
                </a:solidFill>
              </a:rPr>
              <a:t>Gonçalves, Guilherme Quaresma, Carvalho, José Alberto Magno de, Wong, Laura Lídia Rodríguez, &amp; Turra, Cássio Maldonado. (2019). </a:t>
            </a:r>
          </a:p>
          <a:p>
            <a:r>
              <a:rPr lang="pt-BR" sz="900" dirty="0">
                <a:solidFill>
                  <a:schemeClr val="accent3"/>
                </a:solidFill>
              </a:rPr>
              <a:t>A transição da fecundidade no Brasil ao longo do século XX – uma perspectiva regional. </a:t>
            </a:r>
            <a:r>
              <a:rPr lang="pt-BR" sz="900" i="1" dirty="0">
                <a:solidFill>
                  <a:schemeClr val="accent3"/>
                </a:solidFill>
              </a:rPr>
              <a:t>Revista Brasileira de Estudos de População</a:t>
            </a:r>
            <a:r>
              <a:rPr lang="pt-BR" sz="900" dirty="0">
                <a:solidFill>
                  <a:schemeClr val="accent3"/>
                </a:solidFill>
              </a:rPr>
              <a:t>, </a:t>
            </a:r>
          </a:p>
          <a:p>
            <a:r>
              <a:rPr lang="pt-BR" sz="900" i="1" dirty="0">
                <a:solidFill>
                  <a:schemeClr val="accent3"/>
                </a:solidFill>
              </a:rPr>
              <a:t>36</a:t>
            </a:r>
            <a:r>
              <a:rPr lang="pt-BR" sz="900" dirty="0">
                <a:solidFill>
                  <a:schemeClr val="accent3"/>
                </a:solidFill>
              </a:rPr>
              <a:t>, e0098. </a:t>
            </a:r>
            <a:r>
              <a:rPr lang="pt-BR" sz="900" dirty="0" err="1">
                <a:solidFill>
                  <a:schemeClr val="accent3"/>
                </a:solidFill>
              </a:rPr>
              <a:t>Epub</a:t>
            </a:r>
            <a:r>
              <a:rPr lang="pt-BR" sz="900" dirty="0">
                <a:solidFill>
                  <a:schemeClr val="accent3"/>
                </a:solidFill>
              </a:rPr>
              <a:t> </a:t>
            </a:r>
            <a:r>
              <a:rPr lang="pt-BR" sz="900" dirty="0" err="1">
                <a:solidFill>
                  <a:schemeClr val="accent3"/>
                </a:solidFill>
              </a:rPr>
              <a:t>March</a:t>
            </a:r>
            <a:r>
              <a:rPr lang="pt-BR" sz="900" dirty="0">
                <a:solidFill>
                  <a:schemeClr val="accent3"/>
                </a:solidFill>
              </a:rPr>
              <a:t> 02, 2019.</a:t>
            </a:r>
            <a:r>
              <a:rPr lang="pt-BR" sz="900" dirty="0">
                <a:hlinkClick r:id="rId3"/>
              </a:rPr>
              <a:t>https://doi.org/10.20947/s0102-3098a0098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4274488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19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71760"/>
            <a:ext cx="7244949" cy="54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4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A2115B-B611-E64C-81A1-B36A7B94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306333"/>
            <a:ext cx="6589199" cy="1280890"/>
          </a:xfrm>
        </p:spPr>
        <p:txBody>
          <a:bodyPr>
            <a:normAutofit/>
          </a:bodyPr>
          <a:lstStyle/>
          <a:p>
            <a:r>
              <a:rPr lang="pt-BR" sz="3200" b="1" i="1" dirty="0"/>
              <a:t>Perguntas norteadoras: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i="1" u="sng" dirty="0"/>
              <a:t>Introdução </a:t>
            </a:r>
            <a:r>
              <a:rPr lang="pt-BR" sz="3200" i="1" u="sng" dirty="0" smtClean="0"/>
              <a:t>às transições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CD813B6-AFE0-8342-8C0A-2A1398D2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00807"/>
            <a:ext cx="8136904" cy="4850860"/>
          </a:xfrm>
        </p:spPr>
        <p:txBody>
          <a:bodyPr>
            <a:normAutofit fontScale="85000" lnSpcReduction="20000"/>
          </a:bodyPr>
          <a:lstStyle/>
          <a:p>
            <a:r>
              <a:rPr lang="pt-BR" sz="2200" i="1" dirty="0" smtClean="0"/>
              <a:t>Descreva e comente a </a:t>
            </a:r>
            <a:r>
              <a:rPr lang="pt-BR" sz="2200" i="1" dirty="0"/>
              <a:t>taxa e </a:t>
            </a:r>
            <a:r>
              <a:rPr lang="pt-BR" sz="2200" b="1" i="1" dirty="0">
                <a:solidFill>
                  <a:schemeClr val="accent3"/>
                </a:solidFill>
              </a:rPr>
              <a:t>tendências atuais da fecundidade </a:t>
            </a:r>
            <a:r>
              <a:rPr lang="pt-BR" sz="2200" i="1" dirty="0"/>
              <a:t>no país, e os fatores associados à queda da fecundidade</a:t>
            </a:r>
            <a:r>
              <a:rPr lang="pt-BR" sz="2200" i="1" dirty="0" smtClean="0"/>
              <a:t>. Compare as três gerações.</a:t>
            </a:r>
            <a:endParaRPr lang="pt-BR" sz="2200" dirty="0"/>
          </a:p>
          <a:p>
            <a:r>
              <a:rPr lang="pt-BR" sz="2200" i="1" dirty="0"/>
              <a:t>Porque as </a:t>
            </a:r>
            <a:r>
              <a:rPr lang="pt-BR" sz="2200" b="1" i="1" dirty="0">
                <a:solidFill>
                  <a:schemeClr val="accent3"/>
                </a:solidFill>
              </a:rPr>
              <a:t>mulheres vivem mais </a:t>
            </a:r>
            <a:r>
              <a:rPr lang="pt-BR" sz="2200" i="1" dirty="0"/>
              <a:t>do que os homens?</a:t>
            </a:r>
          </a:p>
          <a:p>
            <a:r>
              <a:rPr lang="pt-BR" sz="2200" i="1" dirty="0"/>
              <a:t>Descreva como as </a:t>
            </a:r>
            <a:r>
              <a:rPr lang="pt-BR" sz="2200" b="1" i="1" dirty="0">
                <a:solidFill>
                  <a:schemeClr val="accent3"/>
                </a:solidFill>
              </a:rPr>
              <a:t>mudanças nas relações sociais </a:t>
            </a:r>
            <a:r>
              <a:rPr lang="pt-BR" sz="2200" i="1" dirty="0"/>
              <a:t>de gênero e nas desigualdades sociais como raça/etnia, origem </a:t>
            </a:r>
            <a:r>
              <a:rPr lang="pt-BR" sz="2200" i="1" dirty="0" smtClean="0"/>
              <a:t>geográfica e outras </a:t>
            </a:r>
          </a:p>
          <a:p>
            <a:r>
              <a:rPr lang="pt-BR" sz="2200" i="1" dirty="0" smtClean="0"/>
              <a:t>Descreva como estas e </a:t>
            </a:r>
            <a:r>
              <a:rPr lang="pt-BR" sz="2200" i="1" dirty="0"/>
              <a:t>outras </a:t>
            </a:r>
            <a:r>
              <a:rPr lang="pt-BR" sz="2200" b="1" i="1" dirty="0" smtClean="0">
                <a:solidFill>
                  <a:schemeClr val="accent3"/>
                </a:solidFill>
              </a:rPr>
              <a:t>transições impactam o </a:t>
            </a:r>
            <a:r>
              <a:rPr lang="pt-BR" sz="2200" i="1" dirty="0" smtClean="0"/>
              <a:t>epidemiológica</a:t>
            </a:r>
            <a:r>
              <a:rPr lang="pt-BR" sz="2200" i="1" dirty="0"/>
              <a:t>, nutricional e demográfica, e quais as suas implicações para a Saúde Pública</a:t>
            </a:r>
            <a:endParaRPr lang="pt-BR" sz="2200" dirty="0"/>
          </a:p>
          <a:p>
            <a:r>
              <a:rPr lang="pt-BR" sz="2200" i="1" dirty="0"/>
              <a:t>Como </a:t>
            </a:r>
            <a:r>
              <a:rPr lang="pt-BR" sz="2200" b="1" i="1" dirty="0">
                <a:solidFill>
                  <a:schemeClr val="accent3"/>
                </a:solidFill>
              </a:rPr>
              <a:t>políticas públicas podem contribuir para reduzir as desigualdades </a:t>
            </a:r>
            <a:r>
              <a:rPr lang="pt-BR" sz="2200" i="1" dirty="0"/>
              <a:t>de gênero, raça/etnia e geração na conciliação entre trabalho produtivo / remunerado e as responsabilidades familiares (</a:t>
            </a:r>
            <a:r>
              <a:rPr lang="pt-BR" sz="2200" b="1" i="1" dirty="0">
                <a:solidFill>
                  <a:schemeClr val="tx2"/>
                </a:solidFill>
              </a:rPr>
              <a:t>trabalho </a:t>
            </a:r>
            <a:r>
              <a:rPr lang="pt-BR" sz="2200" b="1" i="1" dirty="0" err="1">
                <a:solidFill>
                  <a:schemeClr val="tx2"/>
                </a:solidFill>
              </a:rPr>
              <a:t>desmonetarizado</a:t>
            </a:r>
            <a:r>
              <a:rPr lang="pt-BR" sz="2200" b="1" i="1" dirty="0">
                <a:solidFill>
                  <a:schemeClr val="tx2"/>
                </a:solidFill>
              </a:rPr>
              <a:t> do cuidado</a:t>
            </a:r>
            <a:r>
              <a:rPr lang="pt-BR" sz="2200" i="1" dirty="0" smtClean="0"/>
              <a:t>)?</a:t>
            </a:r>
          </a:p>
          <a:p>
            <a:r>
              <a:rPr lang="pt-BR" sz="2200" i="1" dirty="0" smtClean="0"/>
              <a:t>Do ponto de vista das relações de gênero e raça/etnia, </a:t>
            </a:r>
            <a:r>
              <a:rPr lang="pt-BR" sz="2200" b="1" i="1" dirty="0" smtClean="0">
                <a:solidFill>
                  <a:schemeClr val="accent2">
                    <a:lumMod val="50000"/>
                  </a:schemeClr>
                </a:solidFill>
              </a:rPr>
              <a:t>que outras questões devemos olhar </a:t>
            </a:r>
            <a:r>
              <a:rPr lang="pt-BR" sz="2200" i="1" dirty="0" smtClean="0"/>
              <a:t>(para próximos </a:t>
            </a:r>
            <a:r>
              <a:rPr lang="pt-BR" sz="2200" i="1" dirty="0" err="1" smtClean="0"/>
              <a:t>genogramas</a:t>
            </a:r>
            <a:r>
              <a:rPr lang="pt-BR" sz="2200" i="1" dirty="0" smtClean="0"/>
              <a:t>)</a:t>
            </a:r>
            <a:endParaRPr lang="pt-BR" sz="2200" dirty="0"/>
          </a:p>
          <a:p>
            <a:pPr marL="0" indent="0">
              <a:buNone/>
            </a:pPr>
            <a:endParaRPr lang="pt-BR" i="1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DAB2E4D-40AC-7F4E-B4D0-3EA5F02A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415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97E96CE9-D01F-FA44-87D5-343DFE15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639664C-233B-3348-8EF2-1AC74500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52" y="1484784"/>
            <a:ext cx="8459548" cy="517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7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21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06" y="548680"/>
            <a:ext cx="7724266" cy="604731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084168" y="807255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Intensa queda da fecundidade, </a:t>
            </a:r>
            <a:r>
              <a:rPr lang="pt-BR" b="1" dirty="0" err="1" smtClean="0">
                <a:solidFill>
                  <a:srgbClr val="C00000"/>
                </a:solidFill>
              </a:rPr>
              <a:t>pré</a:t>
            </a:r>
            <a:r>
              <a:rPr lang="pt-BR" b="1" dirty="0" smtClean="0">
                <a:solidFill>
                  <a:srgbClr val="C00000"/>
                </a:solidFill>
              </a:rPr>
              <a:t>-pandemia, que não se recuperou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084168" y="2403367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Mais jovens: sem interesse em filhos (falta de condições materiais, violência contra a maternidade /</a:t>
            </a:r>
            <a:r>
              <a:rPr lang="pt-BR" b="1" dirty="0" err="1" smtClean="0"/>
              <a:t>parentalidade</a:t>
            </a:r>
            <a:r>
              <a:rPr lang="pt-BR" b="1" dirty="0" smtClean="0"/>
              <a:t>; o fim do mundo etc.)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6490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22</a:t>
            </a:fld>
            <a:endParaRPr lang="pt-BR"/>
          </a:p>
        </p:txBody>
      </p:sp>
      <p:sp>
        <p:nvSpPr>
          <p:cNvPr id="3" name="AutoShape 2" descr="Maior presença de negros no país reflete reconhecimento racial | Agência 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27" y="548680"/>
            <a:ext cx="7580250" cy="60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9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01136"/>
            <a:ext cx="7886700" cy="61436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230" y="599604"/>
            <a:ext cx="2085013" cy="64623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64088" y="188640"/>
            <a:ext cx="120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Brasil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26188" y="27152"/>
            <a:ext cx="5137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https://censo2022.ibge.gov.br/panorama/</a:t>
            </a:r>
          </a:p>
        </p:txBody>
      </p:sp>
    </p:spTree>
    <p:extLst>
      <p:ext uri="{BB962C8B-B14F-4D97-AF65-F5344CB8AC3E}">
        <p14:creationId xmlns:p14="http://schemas.microsoft.com/office/powerpoint/2010/main" val="1799837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24</a:t>
            </a:fld>
            <a:endParaRPr lang="pt-BR"/>
          </a:p>
        </p:txBody>
      </p:sp>
      <p:pic>
        <p:nvPicPr>
          <p:cNvPr id="3074" name="Picture 2" descr="Trabalho, renda e moradia: desigualdades entre brancos e pretos ou pardos  persistem no país | Agência de Notíc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263917" cy="604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530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381000" y="6186488"/>
            <a:ext cx="759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pt-BR" sz="1800">
                <a:latin typeface="Garamond" charset="0"/>
              </a:rPr>
              <a:t>Fonte: Censos Demográficos de 1970, 1980, 1991 e 2000 e PNAD-2007, do IBGE 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512168" y="304800"/>
            <a:ext cx="730830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Redução do hiato de gênero no mercado de trabalho</a:t>
            </a:r>
          </a:p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Taxa de participação na PEA por sexo e grupos etários</a:t>
            </a:r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, </a:t>
            </a:r>
          </a:p>
          <a:p>
            <a:pPr algn="ctr" eaLnBrk="1" hangingPunct="1"/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Brasil: 1950-2010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E1C918B-233A-C841-BB61-C48D7845F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46120"/>
            <a:ext cx="8439472" cy="42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7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5F98EFD8-F630-CE40-AD53-FF70A8E6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26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3781656-6054-CA45-9A7B-95F30594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24" y="1568851"/>
            <a:ext cx="7740352" cy="40305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ECAC230-DE46-DF42-8599-EA16ADB5FF66}"/>
              </a:ext>
            </a:extLst>
          </p:cNvPr>
          <p:cNvSpPr txBox="1"/>
          <p:nvPr/>
        </p:nvSpPr>
        <p:spPr>
          <a:xfrm>
            <a:off x="1547664" y="829870"/>
            <a:ext cx="7020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masculinas,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IBGE.</a:t>
            </a:r>
          </a:p>
        </p:txBody>
      </p:sp>
    </p:spTree>
    <p:extLst>
      <p:ext uri="{BB962C8B-B14F-4D97-AF65-F5344CB8AC3E}">
        <p14:creationId xmlns:p14="http://schemas.microsoft.com/office/powerpoint/2010/main" val="3557185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6FB5B388-2AEE-3940-9399-874A0BE0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27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A282FFB0-2F04-6049-BC62-D403E5A51674}"/>
              </a:ext>
            </a:extLst>
          </p:cNvPr>
          <p:cNvSpPr/>
          <p:nvPr/>
        </p:nvSpPr>
        <p:spPr>
          <a:xfrm>
            <a:off x="2051720" y="616402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femininas,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C636A77-CFF5-3847-BAEA-E9BC1906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34588"/>
            <a:ext cx="8149198" cy="44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1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28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52908"/>
            <a:ext cx="7364226" cy="515068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331640" y="95285"/>
            <a:ext cx="66864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Desempoderamento</a:t>
            </a:r>
            <a:r>
              <a:rPr lang="pt-BR" sz="2400" dirty="0"/>
              <a:t> feminino: Brasil cai </a:t>
            </a:r>
            <a:r>
              <a:rPr lang="pt-BR" sz="2400" dirty="0" smtClean="0"/>
              <a:t>no</a:t>
            </a:r>
          </a:p>
          <a:p>
            <a:r>
              <a:rPr lang="pt-BR" sz="2400" dirty="0" smtClean="0"/>
              <a:t> </a:t>
            </a:r>
            <a:r>
              <a:rPr lang="pt-BR" sz="2400" dirty="0"/>
              <a:t>ranking global de igualdade de gênero</a:t>
            </a:r>
            <a:r>
              <a:rPr lang="pt-BR" dirty="0"/>
              <a:t>, </a:t>
            </a:r>
            <a:endParaRPr lang="pt-BR" dirty="0" smtClean="0"/>
          </a:p>
          <a:p>
            <a:pPr algn="r"/>
            <a:r>
              <a:rPr lang="pt-BR" sz="1400" dirty="0" smtClean="0"/>
              <a:t>artigo </a:t>
            </a:r>
            <a:r>
              <a:rPr lang="pt-BR" sz="1400" dirty="0"/>
              <a:t>de José Eustáquio Diniz Alves</a:t>
            </a:r>
          </a:p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251520" y="6407859"/>
            <a:ext cx="878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/>
              <a:t>https://www.ecodebate.com.br/2021/04/09/desempoderamento-feminino-brasil-cai-no-ranking-global-de-igualdade-de-genero/</a:t>
            </a:r>
          </a:p>
        </p:txBody>
      </p:sp>
    </p:spTree>
    <p:extLst>
      <p:ext uri="{BB962C8B-B14F-4D97-AF65-F5344CB8AC3E}">
        <p14:creationId xmlns:p14="http://schemas.microsoft.com/office/powerpoint/2010/main" val="3925707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29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60648"/>
            <a:ext cx="6858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2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3615E7-E513-5743-A65D-9E97C79E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1482"/>
            <a:ext cx="6586350" cy="1261334"/>
          </a:xfrm>
        </p:spPr>
        <p:txBody>
          <a:bodyPr/>
          <a:lstStyle/>
          <a:p>
            <a:pPr algn="ctr"/>
            <a:r>
              <a:rPr lang="pt-BR" b="1" dirty="0" smtClean="0"/>
              <a:t>A transição </a:t>
            </a:r>
            <a:r>
              <a:rPr lang="pt-BR" b="1" dirty="0"/>
              <a:t>demográfica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C9F57A9F-F951-3349-8D97-36D08AD5A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766" y="2132857"/>
            <a:ext cx="7390634" cy="3937360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35570A2-7C58-784D-8E67-F1E82C47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C4B17E3A-9873-3D41-85D5-85E0F11988FA}"/>
              </a:ext>
            </a:extLst>
          </p:cNvPr>
          <p:cNvSpPr/>
          <p:nvPr/>
        </p:nvSpPr>
        <p:spPr>
          <a:xfrm>
            <a:off x="5292080" y="6161852"/>
            <a:ext cx="10230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1041467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30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17" y="1589939"/>
            <a:ext cx="7588378" cy="459538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47664" y="233093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Gráfico 4: Gap de gênero - rendimento habitual de todos os trabalhos - 4º </a:t>
            </a:r>
            <a:r>
              <a:rPr lang="pt-BR" dirty="0" err="1"/>
              <a:t>trim</a:t>
            </a:r>
            <a:r>
              <a:rPr lang="pt-BR" dirty="0"/>
              <a:t> de 2012 a 2022 – Brasil.</a:t>
            </a:r>
          </a:p>
          <a:p>
            <a:pPr algn="r"/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(Quanto % os homens ganham a mais que as mulheres com as mesmas características?)</a:t>
            </a:r>
          </a:p>
        </p:txBody>
      </p:sp>
      <p:sp>
        <p:nvSpPr>
          <p:cNvPr id="5" name="Retângulo 4"/>
          <p:cNvSpPr/>
          <p:nvPr/>
        </p:nvSpPr>
        <p:spPr>
          <a:xfrm>
            <a:off x="2699792" y="6309320"/>
            <a:ext cx="6228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 err="1" smtClean="0"/>
              <a:t>microdados</a:t>
            </a:r>
            <a:r>
              <a:rPr lang="pt-BR" dirty="0" smtClean="0"/>
              <a:t> </a:t>
            </a:r>
            <a:r>
              <a:rPr lang="pt-BR" dirty="0"/>
              <a:t>da PNAD Contínua - IBGE.</a:t>
            </a:r>
          </a:p>
        </p:txBody>
      </p:sp>
    </p:spTree>
    <p:extLst>
      <p:ext uri="{BB962C8B-B14F-4D97-AF65-F5344CB8AC3E}">
        <p14:creationId xmlns:p14="http://schemas.microsoft.com/office/powerpoint/2010/main" val="439572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31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10" y="1484784"/>
            <a:ext cx="8290790" cy="460851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475656" y="326118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Gráfico 5: Composição de Gênero em Cargos de Gerência - 2012.T4 a 2022.T4 - Brasil.</a:t>
            </a:r>
          </a:p>
        </p:txBody>
      </p:sp>
    </p:spTree>
    <p:extLst>
      <p:ext uri="{BB962C8B-B14F-4D97-AF65-F5344CB8AC3E}">
        <p14:creationId xmlns:p14="http://schemas.microsoft.com/office/powerpoint/2010/main" val="275921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32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21068" y="5373216"/>
            <a:ext cx="85252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dirty="0"/>
              <a:t>“</a:t>
            </a:r>
            <a:r>
              <a:rPr lang="pt-BR" sz="2000" b="1" dirty="0"/>
              <a:t>Transição  epidemiológica</a:t>
            </a:r>
            <a:r>
              <a:rPr lang="pt-BR" sz="2000" dirty="0"/>
              <a:t>”, pode ser definida como a mudanças no perfil das causas de morte. Em outros períodos históricos, imperava os óbitos causados pelas doenças infecciosas e parasitárias e pelas guerra.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1476" y="130194"/>
            <a:ext cx="8331640" cy="649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>
                <a:solidFill>
                  <a:schemeClr val="tx1"/>
                </a:solidFill>
              </a:rPr>
              <a:t>Transição demográfica, epidemiológica e nutricional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88" y="1377116"/>
            <a:ext cx="7344816" cy="37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11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716658"/>
          </a:xfrm>
        </p:spPr>
        <p:txBody>
          <a:bodyPr/>
          <a:lstStyle/>
          <a:p>
            <a:r>
              <a:rPr lang="pt-BR" dirty="0" smtClean="0"/>
              <a:t>Transição epidemiológica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33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5"/>
            <a:ext cx="85344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52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95BDDD7E-79BD-C941-A048-CA8B1850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34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E1C6E29-F367-8B4E-A018-11291C83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19" y="620689"/>
            <a:ext cx="7300715" cy="55335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F4BF768-E585-5A41-B68C-FF8930FC7706}"/>
              </a:ext>
            </a:extLst>
          </p:cNvPr>
          <p:cNvSpPr/>
          <p:nvPr/>
        </p:nvSpPr>
        <p:spPr>
          <a:xfrm>
            <a:off x="179512" y="6355625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727272"/>
                </a:solidFill>
                <a:latin typeface="Open Sans"/>
              </a:rPr>
              <a:t>“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Vigilância de Fatores de Risco e Proteção para Doenças Crônicas por Inquérito Telefônico” (</a:t>
            </a:r>
            <a:r>
              <a:rPr lang="pt-BR" sz="1600" dirty="0" err="1">
                <a:solidFill>
                  <a:schemeClr val="accent3"/>
                </a:solidFill>
                <a:latin typeface="Open Sans"/>
              </a:rPr>
              <a:t>Vigitel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) 2019</a:t>
            </a:r>
            <a:endParaRPr lang="pt-BR" sz="1600" dirty="0">
              <a:solidFill>
                <a:schemeClr val="accent3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211960" y="117122"/>
            <a:ext cx="427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Politizando os “hábitos”</a:t>
            </a:r>
            <a:endParaRPr lang="pt-B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2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35</a:t>
            </a:fld>
            <a:endParaRPr lang="pt-BR"/>
          </a:p>
        </p:txBody>
      </p:sp>
      <p:pic>
        <p:nvPicPr>
          <p:cNvPr id="2050" name="Picture 2" descr="Novos dados do Ministério da Saúde mostram consumo abusivo e beber e  dirigir no Brasil em 2023 - CISA - Centro de Informações sobre Saúde e  Álc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5305163" cy="508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vos dados do Ministério da Saúde mostram consumo abusivo e beber e  dirigir no Brasil em 2023 - CISA - Centro de Informações sobre Saúde e  Álc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8" y="1183740"/>
            <a:ext cx="2903080" cy="53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211960" y="95285"/>
            <a:ext cx="3593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</a:rPr>
              <a:t>Papel das políticas públicas nas doenças crônicas</a:t>
            </a:r>
            <a:endParaRPr lang="pt-B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99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508104" y="1279455"/>
            <a:ext cx="33843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  <a:r>
              <a:rPr lang="pt-BR" sz="2200" dirty="0"/>
              <a:t>:  É um processo de mudança do padrão alimentar e hábitos de vida que, somado a outros fatores socioambientais, resulta numa mudança da epidemiologia dos problemas nutricionais da população.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2846" y="5221061"/>
            <a:ext cx="8414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/>
              <a:t>Essas mudanças vem acompanhando, embora não obrigatoriamente de maneira simultânea, as Transições Demográfica   e Epidemiológica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14850"/>
            <a:ext cx="4365104" cy="396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14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37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9626"/>
            <a:ext cx="7997675" cy="507540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29793" y="196184"/>
            <a:ext cx="8101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</a:rPr>
              <a:t>Modernidade</a:t>
            </a:r>
            <a:r>
              <a:rPr lang="pt-BR" sz="2400" b="1" u="sng" dirty="0" smtClean="0">
                <a:solidFill>
                  <a:srgbClr val="C00000"/>
                </a:solidFill>
              </a:rPr>
              <a:t>, inclusão </a:t>
            </a:r>
            <a:r>
              <a:rPr lang="pt-BR" sz="2400" b="1" dirty="0" smtClean="0">
                <a:solidFill>
                  <a:srgbClr val="C00000"/>
                </a:solidFill>
              </a:rPr>
              <a:t>e alimentos </a:t>
            </a:r>
            <a:r>
              <a:rPr lang="pt-BR" sz="2400" b="1" dirty="0" err="1" smtClean="0">
                <a:solidFill>
                  <a:srgbClr val="C00000"/>
                </a:solidFill>
              </a:rPr>
              <a:t>ultraprocessados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1171" y="6089188"/>
            <a:ext cx="83391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Sugestão de filme: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Muito além </a:t>
            </a:r>
            <a:r>
              <a:rPr lang="pt-BR" dirty="0">
                <a:solidFill>
                  <a:srgbClr val="C00000"/>
                </a:solidFill>
              </a:rPr>
              <a:t>do peso: https://www.youtube.com/watch?v=8UGe5GiHCT4</a:t>
            </a:r>
          </a:p>
        </p:txBody>
      </p:sp>
    </p:spTree>
    <p:extLst>
      <p:ext uri="{BB962C8B-B14F-4D97-AF65-F5344CB8AC3E}">
        <p14:creationId xmlns:p14="http://schemas.microsoft.com/office/powerpoint/2010/main" val="1735202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8CB534E-58C1-B840-BE8D-F4C596FE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680" y="126996"/>
            <a:ext cx="7436799" cy="66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39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60848"/>
            <a:ext cx="5976664" cy="458034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92080" y="235459"/>
            <a:ext cx="3593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</a:rPr>
              <a:t>Papel das políticas públicas nas doenças crônicas</a:t>
            </a:r>
            <a:endParaRPr lang="pt-BR" sz="2800" b="1" dirty="0">
              <a:solidFill>
                <a:srgbClr val="C00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28" y="620688"/>
            <a:ext cx="427679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3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pic>
        <p:nvPicPr>
          <p:cNvPr id="1033" name="Picture 9" descr="http://www.scielo.br/img/revistas/rbepop/v28n2/a09graf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517168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172" y="2420888"/>
            <a:ext cx="258164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2050  estabilização</a:t>
            </a:r>
          </a:p>
          <a:p>
            <a:pPr algn="ctr"/>
            <a:r>
              <a:rPr lang="pt-BR" sz="2800" dirty="0"/>
              <a:t>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      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Declínio 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1547664" y="3645024"/>
            <a:ext cx="216024" cy="1224136"/>
          </a:xfrm>
          <a:prstGeom prst="downArrow">
            <a:avLst/>
          </a:prstGeom>
          <a:solidFill>
            <a:srgbClr val="29E3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741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40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60648"/>
            <a:ext cx="712879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36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4FAF86-398A-8D46-ACAB-33894ABA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 sugerida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FF48F6B-2846-A04F-93FC-38BC2B40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85" y="1484784"/>
            <a:ext cx="7438194" cy="4332312"/>
          </a:xfrm>
        </p:spPr>
        <p:txBody>
          <a:bodyPr>
            <a:normAutofit/>
          </a:bodyPr>
          <a:lstStyle/>
          <a:p>
            <a:r>
              <a:rPr lang="pt-BR" dirty="0"/>
              <a:t>Gonçalves, G. Q., de Carvalho, J. A. M., Wong, L. L. R., &amp; Turra, C. M. (2019). </a:t>
            </a:r>
            <a:r>
              <a:rPr lang="pt-BR" b="1" dirty="0"/>
              <a:t>A transição da fecundidade no Brasil ao longo do século XX–uma perspectiva regional</a:t>
            </a:r>
            <a:r>
              <a:rPr lang="pt-BR" dirty="0"/>
              <a:t>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36</a:t>
            </a:r>
            <a:r>
              <a:rPr lang="pt-BR" dirty="0"/>
              <a:t>, 1-34.</a:t>
            </a:r>
          </a:p>
          <a:p>
            <a:r>
              <a:rPr lang="pt-BR" dirty="0" err="1"/>
              <a:t>Faleiro</a:t>
            </a:r>
            <a:r>
              <a:rPr lang="pt-BR" dirty="0"/>
              <a:t>, J. C., </a:t>
            </a:r>
            <a:r>
              <a:rPr lang="pt-BR" dirty="0" err="1"/>
              <a:t>Giatti</a:t>
            </a:r>
            <a:r>
              <a:rPr lang="pt-BR" dirty="0"/>
              <a:t>, L., Barreto, S. M., Camelo, L. D. V., </a:t>
            </a:r>
            <a:r>
              <a:rPr lang="pt-BR" dirty="0" err="1"/>
              <a:t>Griep</a:t>
            </a:r>
            <a:r>
              <a:rPr lang="pt-BR" dirty="0"/>
              <a:t>, R. H., Guimarães, J., ... &amp; Chagas, M. D. C. A. (2017). </a:t>
            </a:r>
            <a:r>
              <a:rPr lang="pt-BR" b="1" dirty="0"/>
              <a:t>Posição socioeconômica no curso de vida e comportamentos de risco relacionados à saúde: ELSA-Brasil</a:t>
            </a:r>
            <a:r>
              <a:rPr lang="pt-BR" dirty="0"/>
              <a:t>. </a:t>
            </a:r>
            <a:r>
              <a:rPr lang="pt-BR" i="1" dirty="0"/>
              <a:t>Cadernos de Saúde Pública</a:t>
            </a:r>
            <a:r>
              <a:rPr lang="pt-BR" dirty="0"/>
              <a:t>, </a:t>
            </a:r>
            <a:r>
              <a:rPr lang="pt-BR" i="1" dirty="0"/>
              <a:t>33</a:t>
            </a:r>
            <a:r>
              <a:rPr lang="pt-BR" dirty="0"/>
              <a:t>, e00017916.</a:t>
            </a:r>
          </a:p>
          <a:p>
            <a:r>
              <a:rPr lang="pt-BR" dirty="0"/>
              <a:t>Siviero, P. C. L., Turra, C. M., &amp; Rodrigues, R. D. N. (2011). </a:t>
            </a:r>
            <a:r>
              <a:rPr lang="pt-BR" b="1" dirty="0"/>
              <a:t>Diferenciais de mortalidade: níveis e padrões segundo o sexo no município de São Paulo de 1920 a 2005.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28</a:t>
            </a:r>
            <a:r>
              <a:rPr lang="pt-BR" dirty="0"/>
              <a:t>(2), 283-301</a:t>
            </a:r>
            <a:r>
              <a:rPr lang="pt-BR" dirty="0" smtClean="0"/>
              <a:t>.</a:t>
            </a:r>
          </a:p>
          <a:p>
            <a:r>
              <a:rPr lang="pt-BR" dirty="0">
                <a:hlinkClick r:id="rId2"/>
              </a:rPr>
              <a:t>https://censo2022.ibge.gov.br/panorama</a:t>
            </a:r>
            <a:r>
              <a:rPr lang="pt-BR" dirty="0" smtClean="0">
                <a:hlinkClick r:id="rId2"/>
              </a:rPr>
              <a:t>/</a:t>
            </a:r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FD6AE2AB-51CF-FA45-B344-B8367130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72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5</a:t>
            </a:fld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251518" y="295731"/>
            <a:ext cx="8640963" cy="1405078"/>
            <a:chOff x="304799" y="686646"/>
            <a:chExt cx="5382878" cy="2149205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304799" y="1198234"/>
              <a:ext cx="5293162" cy="139834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tângulo 8"/>
            <p:cNvSpPr/>
            <p:nvPr/>
          </p:nvSpPr>
          <p:spPr>
            <a:xfrm>
              <a:off x="356288" y="686646"/>
              <a:ext cx="5331389" cy="2149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e das relações de gênero</a:t>
              </a:r>
            </a:p>
          </p:txBody>
        </p:sp>
      </p:grpSp>
      <p:pic>
        <p:nvPicPr>
          <p:cNvPr id="1026" name="Picture 2" descr="IBGE | Censo 2021 | Expectativa de vida dos brasileiros aumenta 3 meses e  chega a 76,6 anos em 2019">
            <a:extLst>
              <a:ext uri="{FF2B5EF4-FFF2-40B4-BE49-F238E27FC236}">
                <a16:creationId xmlns:a16="http://schemas.microsoft.com/office/drawing/2014/main" xmlns="" id="{DFF9E2BE-CF26-0F45-894F-FF8D64CC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0" y="1723527"/>
            <a:ext cx="8126260" cy="49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2763"/>
            <a:ext cx="7775575" cy="583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75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7</a:t>
            </a:fld>
            <a:endParaRPr lang="pt-BR"/>
          </a:p>
        </p:txBody>
      </p:sp>
      <p:pic>
        <p:nvPicPr>
          <p:cNvPr id="2050" name="Picture 2" descr="https://agenciadenoticias.ibge.gov.br/images/agenciadenoticias/estatisticas_sociais/2023_11/grafico-tabu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2268"/>
            <a:ext cx="725876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75656" y="5877272"/>
            <a:ext cx="745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>
                <a:solidFill>
                  <a:srgbClr val="C00000"/>
                </a:solidFill>
                <a:latin typeface="Open Sans"/>
              </a:rPr>
              <a:t>IBGE Nota</a:t>
            </a:r>
            <a:r>
              <a:rPr lang="pt-BR" sz="1600" b="1" dirty="0">
                <a:solidFill>
                  <a:srgbClr val="C00000"/>
                </a:solidFill>
                <a:latin typeface="Open Sans"/>
              </a:rPr>
              <a:t>:</a:t>
            </a:r>
            <a:r>
              <a:rPr lang="pt-BR" sz="1600" dirty="0">
                <a:solidFill>
                  <a:srgbClr val="C00000"/>
                </a:solidFill>
                <a:latin typeface="Open Sans"/>
              </a:rPr>
              <a:t> As estimativas da esperança de vida ao nascer para última </a:t>
            </a:r>
            <a:r>
              <a:rPr lang="pt-BR" sz="1600" dirty="0" smtClean="0">
                <a:solidFill>
                  <a:srgbClr val="C00000"/>
                </a:solidFill>
                <a:latin typeface="Open Sans"/>
              </a:rPr>
              <a:t>década</a:t>
            </a:r>
            <a:r>
              <a:rPr lang="pt-BR" sz="1600" dirty="0" smtClean="0">
                <a:solidFill>
                  <a:srgbClr val="C00000"/>
                </a:solidFill>
              </a:rPr>
              <a:t> </a:t>
            </a:r>
            <a:r>
              <a:rPr lang="pt-BR" sz="1600" dirty="0" smtClean="0">
                <a:solidFill>
                  <a:srgbClr val="C00000"/>
                </a:solidFill>
                <a:latin typeface="Open Sans"/>
              </a:rPr>
              <a:t>são </a:t>
            </a:r>
            <a:r>
              <a:rPr lang="pt-BR" sz="1600" dirty="0">
                <a:solidFill>
                  <a:srgbClr val="C00000"/>
                </a:solidFill>
                <a:latin typeface="Open Sans"/>
              </a:rPr>
              <a:t>preliminares e podem sofrer ajustes posteriores, previstos para 2024.</a:t>
            </a:r>
            <a:endParaRPr lang="pt-BR" sz="1600" dirty="0">
              <a:solidFill>
                <a:srgbClr val="C0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08150" y="218374"/>
            <a:ext cx="5506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2">
                    <a:lumMod val="50000"/>
                  </a:schemeClr>
                </a:solidFill>
              </a:rPr>
              <a:t>Expectativa de vida e </a:t>
            </a:r>
            <a:r>
              <a:rPr lang="pt-BR" sz="2400" b="1" dirty="0" err="1" smtClean="0">
                <a:solidFill>
                  <a:schemeClr val="bg2">
                    <a:lumMod val="50000"/>
                  </a:schemeClr>
                </a:solidFill>
              </a:rPr>
              <a:t>Covid</a:t>
            </a:r>
            <a:r>
              <a:rPr lang="pt-BR" sz="2400" b="1" dirty="0" smtClean="0">
                <a:solidFill>
                  <a:schemeClr val="bg2">
                    <a:lumMod val="50000"/>
                  </a:schemeClr>
                </a:solidFill>
              </a:rPr>
              <a:t> - Brasil</a:t>
            </a:r>
            <a:endParaRPr lang="pt-B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7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DB898FB6-3D37-994A-BC45-9E036E3B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56D2165-5DCF-DC4E-A480-B213EB7D9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4978044" cy="56284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6CB2E1A-D77D-F943-9898-C5BFB08DB6EB}"/>
              </a:ext>
            </a:extLst>
          </p:cNvPr>
          <p:cNvSpPr txBox="1"/>
          <p:nvPr/>
        </p:nvSpPr>
        <p:spPr>
          <a:xfrm>
            <a:off x="6084168" y="2492896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Pergunta:</a:t>
            </a:r>
          </a:p>
          <a:p>
            <a:r>
              <a:rPr lang="pt-BR" sz="2800" b="1" dirty="0">
                <a:solidFill>
                  <a:schemeClr val="accent5">
                    <a:lumMod val="50000"/>
                  </a:schemeClr>
                </a:solidFill>
              </a:rPr>
              <a:t>Por que as mulheres vivem mais do que os homens?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70ECBE3-11B8-D04C-9941-2705473560D1}"/>
              </a:ext>
            </a:extLst>
          </p:cNvPr>
          <p:cNvSpPr txBox="1"/>
          <p:nvPr/>
        </p:nvSpPr>
        <p:spPr>
          <a:xfrm>
            <a:off x="2123728" y="6381328"/>
            <a:ext cx="10230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3157197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FFD7DC8B-FC80-EB41-BA06-2646F8E2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9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7BED078-3660-1E45-B0DC-92F3626C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8" y="1152908"/>
            <a:ext cx="8272942" cy="491730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FAB7753-B1B1-E245-AEEC-2302CA7140A6}"/>
              </a:ext>
            </a:extLst>
          </p:cNvPr>
          <p:cNvSpPr/>
          <p:nvPr/>
        </p:nvSpPr>
        <p:spPr>
          <a:xfrm>
            <a:off x="1475656" y="198801"/>
            <a:ext cx="67363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Por que as mulheres vivem mais do que os homens?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0C353A8-5081-0742-8088-D2FD04B7510C}"/>
              </a:ext>
            </a:extLst>
          </p:cNvPr>
          <p:cNvSpPr/>
          <p:nvPr/>
        </p:nvSpPr>
        <p:spPr>
          <a:xfrm>
            <a:off x="1907704" y="6258077"/>
            <a:ext cx="65344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Siviero,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Pamila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Cristina Lima, Souza, Larissa Gonçalves, &amp; Machado, Carla Jorge. (2019). Diferenciais de mortalidade por sexo no município de São Paulo em 2005 e 2016: contribuição dos grupos etários e das principais causas de óbito.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Revista Brasileira de Estudos de População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36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 e0099.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Epub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December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02, 2019.</a:t>
            </a:r>
            <a:r>
              <a:rPr lang="pt-BR" sz="900" dirty="0">
                <a:solidFill>
                  <a:srgbClr val="555555"/>
                </a:solidFill>
                <a:latin typeface="Arial" panose="020B0604020202020204" pitchFamily="34" charset="0"/>
                <a:hlinkClick r:id="rId3"/>
              </a:rPr>
              <a:t>https://doi.org/10.20947/s0102-3098a0099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963641603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{9D6B4749-0B6D-1A48-88D5-891345B51D30}tf10001069</Template>
  <TotalTime>12642</TotalTime>
  <Words>1168</Words>
  <Application>Microsoft Office PowerPoint</Application>
  <PresentationFormat>Apresentação na tela (4:3)</PresentationFormat>
  <Paragraphs>127</Paragraphs>
  <Slides>41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9" baseType="lpstr">
      <vt:lpstr>MS PGothic</vt:lpstr>
      <vt:lpstr>Arial</vt:lpstr>
      <vt:lpstr>Calibri</vt:lpstr>
      <vt:lpstr>Century Gothic</vt:lpstr>
      <vt:lpstr>Garamond</vt:lpstr>
      <vt:lpstr>Open Sans</vt:lpstr>
      <vt:lpstr>Wingdings 3</vt:lpstr>
      <vt:lpstr>Cacho</vt:lpstr>
      <vt:lpstr>Gênero, interseccionalidades e as transições sociais</vt:lpstr>
      <vt:lpstr>Perguntas norteadoras: Introdução às transições</vt:lpstr>
      <vt:lpstr>A transição demográfica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Transição demográfica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Transição epidemiológica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Bibliografia sugerida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Cristina d'Tanaka</dc:creator>
  <cp:lastModifiedBy>Carmen Simone G. Diniz</cp:lastModifiedBy>
  <cp:revision>208</cp:revision>
  <cp:lastPrinted>2013-07-29T16:45:02Z</cp:lastPrinted>
  <dcterms:created xsi:type="dcterms:W3CDTF">2013-06-25T11:49:52Z</dcterms:created>
  <dcterms:modified xsi:type="dcterms:W3CDTF">2024-09-20T14:26:16Z</dcterms:modified>
</cp:coreProperties>
</file>