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1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11" r:id="rId17"/>
    <p:sldId id="312" r:id="rId18"/>
    <p:sldId id="271" r:id="rId19"/>
    <p:sldId id="272" r:id="rId20"/>
    <p:sldId id="273" r:id="rId21"/>
    <p:sldId id="274" r:id="rId22"/>
    <p:sldId id="275" r:id="rId23"/>
    <p:sldId id="309" r:id="rId24"/>
    <p:sldId id="276" r:id="rId25"/>
    <p:sldId id="277" r:id="rId26"/>
    <p:sldId id="278" r:id="rId27"/>
    <p:sldId id="279" r:id="rId28"/>
    <p:sldId id="281" r:id="rId29"/>
    <p:sldId id="282" r:id="rId30"/>
    <p:sldId id="283" r:id="rId31"/>
    <p:sldId id="284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howGuides="1">
      <p:cViewPr>
        <p:scale>
          <a:sx n="100" d="100"/>
          <a:sy n="100" d="100"/>
        </p:scale>
        <p:origin x="-51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658B86-D52E-4E0A-8F71-6AD01E4CC24B}" type="datetimeFigureOut">
              <a:rPr lang="en-GB" smtClean="0"/>
              <a:t>23/10/2012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7B6744A-4579-497A-9D16-09BC5F7C3B6B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 </a:t>
            </a:r>
            <a:r>
              <a:rPr lang="de-DE" dirty="0" err="1" smtClean="0"/>
              <a:t>Jeitinho</a:t>
            </a:r>
            <a:r>
              <a:rPr lang="de-DE" dirty="0" smtClean="0"/>
              <a:t> </a:t>
            </a:r>
            <a:r>
              <a:rPr lang="de-DE" dirty="0" err="1" smtClean="0"/>
              <a:t>Brasileiro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/>
              <a:t>Lívia</a:t>
            </a:r>
            <a:r>
              <a:rPr lang="de-DE" dirty="0" smtClean="0"/>
              <a:t> Barbosa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Navegando em Águas Brasileiras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Pesquisa Empírica com 200 pessoas</a:t>
            </a:r>
          </a:p>
          <a:p>
            <a:endParaRPr lang="pt-BR" dirty="0"/>
          </a:p>
          <a:p>
            <a:r>
              <a:rPr lang="pt-BR" dirty="0"/>
              <a:t>O que é o Jeitinho?</a:t>
            </a:r>
          </a:p>
          <a:p>
            <a:pPr algn="just"/>
            <a:r>
              <a:rPr lang="pt-BR" dirty="0"/>
              <a:t>	Definição: Forma especial de resolver algum problema ou situação difícil, proibida ou ilegal. Solução criativa para alguma emergência.  Deve produzir o resultado desejado no curto prazo.</a:t>
            </a:r>
          </a:p>
          <a:p>
            <a:pPr marL="109728" indent="0">
              <a:buNone/>
            </a:pPr>
            <a:r>
              <a:rPr lang="pt-BR" sz="1800" dirty="0"/>
              <a:t>             </a:t>
            </a:r>
          </a:p>
          <a:p>
            <a:r>
              <a:rPr lang="pt-BR" dirty="0"/>
              <a:t> (+)                           </a:t>
            </a:r>
            <a:r>
              <a:rPr lang="pt-BR" dirty="0" smtClean="0"/>
              <a:t>     (+)/(-)                                </a:t>
            </a:r>
            <a:r>
              <a:rPr lang="pt-BR" dirty="0"/>
              <a:t>(-)                            </a:t>
            </a:r>
          </a:p>
          <a:p>
            <a:r>
              <a:rPr lang="pt-BR" i="1" dirty="0"/>
              <a:t>favor                         </a:t>
            </a:r>
            <a:r>
              <a:rPr lang="pt-BR" i="1" dirty="0" smtClean="0"/>
              <a:t>      jeito                          </a:t>
            </a:r>
            <a:r>
              <a:rPr lang="pt-BR" i="1" dirty="0"/>
              <a:t>corrupção </a:t>
            </a:r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7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O que caracteriza a passagem de uma categoria para a outra é muito mais o contexto em que a situação ocorre e o tipo de relação existente entre as pessoas envolvidas do que, propriamente, uma natureza peculiar a cada uma. </a:t>
            </a:r>
          </a:p>
          <a:p>
            <a:endParaRPr lang="pt-BR" dirty="0"/>
          </a:p>
          <a:p>
            <a:r>
              <a:rPr lang="pt-BR" dirty="0"/>
              <a:t>Favor: reciprocidade direta; alto grau de conhecimento entre as pessoas envolvidas. </a:t>
            </a:r>
          </a:p>
          <a:p>
            <a:endParaRPr lang="pt-BR" dirty="0"/>
          </a:p>
          <a:p>
            <a:r>
              <a:rPr lang="pt-BR" dirty="0"/>
              <a:t>Corrupção: envolve ganho material, e o que diferencia do jeito é o montante de dinheiro envolvido. </a:t>
            </a:r>
          </a:p>
          <a:p>
            <a:endParaRPr lang="pt-BR" dirty="0"/>
          </a:p>
          <a:p>
            <a:r>
              <a:rPr lang="pt-BR" dirty="0"/>
              <a:t>“Jeito é universalmente conhecido e também igualmente praticado”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3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Os Domínios do </a:t>
            </a:r>
            <a:r>
              <a:rPr lang="pt-BR" b="1" dirty="0" smtClean="0"/>
              <a:t>Jeitinho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dirty="0"/>
              <a:t>Burocracia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Categorias Intelectuais X Categorias Emocionais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Paradoxo: Estado desconfia dos cidadãos e esses do Estado - &gt; Solução: uso do jeito.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Estado: Teórico, racional - &gt; categorias intelectuais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Jeito: Características emocionais - &gt; Estabelece domínio pessoal no domínio impessoal</a:t>
            </a:r>
            <a:r>
              <a:rPr lang="pt-BR" dirty="0" smtClean="0"/>
              <a:t>.</a:t>
            </a:r>
          </a:p>
          <a:p>
            <a:pPr marL="342900" lvl="1" indent="-342900">
              <a:buClr>
                <a:schemeClr val="accent3"/>
              </a:buClr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Não há domínio que não seja possível dar um Jeitinho</a:t>
            </a:r>
          </a:p>
          <a:p>
            <a:pPr marL="342900" indent="-342900">
              <a:buFont typeface="Arial" pitchFamily="34" charset="0"/>
              <a:buChar char="•"/>
            </a:pPr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7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Os Idiomas do Jeitinho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Fatores: Sexo (mulher-homem, mulher-mulher, homem-homem), Maneira de Falar (Eu até faria se ela tivesse pedido de outro jeito), Familiaridade</a:t>
            </a:r>
          </a:p>
          <a:p>
            <a:endParaRPr lang="pt-BR" dirty="0"/>
          </a:p>
          <a:p>
            <a:r>
              <a:rPr lang="pt-BR" dirty="0"/>
              <a:t>Simpatia: Considerada importante para a concessionária do jeito. </a:t>
            </a:r>
          </a:p>
          <a:p>
            <a:pPr lvl="1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</a:endParaRPr>
          </a:p>
          <a:p>
            <a:r>
              <a:rPr lang="pt-BR" dirty="0"/>
              <a:t>Outros fatores: </a:t>
            </a:r>
            <a:r>
              <a:rPr lang="pt-BR" i="1" dirty="0"/>
              <a:t>Status</a:t>
            </a:r>
            <a:r>
              <a:rPr lang="pt-BR" dirty="0"/>
              <a:t>, maneira de vestir e dinheiro.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6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Técnica do Jeitinho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Acionada de forma </a:t>
            </a:r>
            <a:r>
              <a:rPr lang="pt-BR" dirty="0" smtClean="0"/>
              <a:t>consciente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Envolvimento  </a:t>
            </a:r>
            <a:r>
              <a:rPr lang="pt-BR" dirty="0" smtClean="0"/>
              <a:t>Emocional</a:t>
            </a:r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Justificativas Pessoais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1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Personagens Típicos do </a:t>
            </a:r>
            <a:r>
              <a:rPr lang="pt-BR" b="1" dirty="0" smtClean="0"/>
              <a:t>Jeitinho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defRPr/>
            </a:pPr>
            <a:r>
              <a:rPr lang="pt-BR" dirty="0"/>
              <a:t>O Malandro: “personificação do espírito que permeia o jeitinho”</a:t>
            </a:r>
          </a:p>
          <a:p>
            <a:pPr marL="457200" lvl="0" indent="-457200">
              <a:defRPr/>
            </a:pPr>
            <a:r>
              <a:rPr lang="pt-BR" dirty="0"/>
              <a:t>Legal, honesto e positivo x Ilegal, desonesto e negativo</a:t>
            </a:r>
          </a:p>
          <a:p>
            <a:pPr marL="457200" lvl="0" indent="-457200">
              <a:defRPr/>
            </a:pPr>
            <a:r>
              <a:rPr lang="pt-BR" dirty="0"/>
              <a:t>Exemplo: Carioca X Paulista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1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5375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1648" cy="457200"/>
          </a:xfrm>
        </p:spPr>
        <p:txBody>
          <a:bodyPr/>
          <a:lstStyle/>
          <a:p>
            <a:r>
              <a:rPr lang="de-DE" dirty="0" err="1" smtClean="0"/>
              <a:t>Malandro</a:t>
            </a:r>
            <a:r>
              <a:rPr lang="de-DE" dirty="0" smtClean="0"/>
              <a:t>	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16016" y="1484784"/>
            <a:ext cx="4041775" cy="457200"/>
          </a:xfrm>
        </p:spPr>
        <p:txBody>
          <a:bodyPr/>
          <a:lstStyle/>
          <a:p>
            <a:r>
              <a:rPr lang="de-DE" dirty="0" err="1" smtClean="0"/>
              <a:t>Jeitinho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060848"/>
            <a:ext cx="4041648" cy="4533871"/>
          </a:xfrm>
        </p:spPr>
        <p:txBody>
          <a:bodyPr/>
          <a:lstStyle/>
          <a:p>
            <a:r>
              <a:rPr lang="de-DE" dirty="0" err="1" smtClean="0"/>
              <a:t>Tipo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frequenta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zonas</a:t>
            </a:r>
            <a:r>
              <a:rPr lang="de-DE" dirty="0" smtClean="0"/>
              <a:t> </a:t>
            </a:r>
            <a:r>
              <a:rPr lang="de-DE" dirty="0" err="1" smtClean="0"/>
              <a:t>ambíguas</a:t>
            </a:r>
            <a:r>
              <a:rPr lang="de-DE" dirty="0" smtClean="0"/>
              <a:t> da </a:t>
            </a:r>
            <a:r>
              <a:rPr lang="de-DE" dirty="0" err="1" smtClean="0"/>
              <a:t>ordem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e </a:t>
            </a:r>
            <a:r>
              <a:rPr lang="de-DE" dirty="0" err="1" smtClean="0"/>
              <a:t>localiza</a:t>
            </a:r>
            <a:r>
              <a:rPr lang="de-DE" dirty="0" smtClean="0"/>
              <a:t>-se nos </a:t>
            </a:r>
            <a:r>
              <a:rPr lang="de-DE" dirty="0" err="1" smtClean="0"/>
              <a:t>lugares</a:t>
            </a:r>
            <a:r>
              <a:rPr lang="de-DE" dirty="0" smtClean="0"/>
              <a:t> </a:t>
            </a:r>
            <a:r>
              <a:rPr lang="de-DE" dirty="0" err="1" smtClean="0"/>
              <a:t>intersticiais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Ser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se </a:t>
            </a:r>
            <a:r>
              <a:rPr lang="de-DE" dirty="0" err="1" smtClean="0"/>
              <a:t>situa</a:t>
            </a:r>
            <a:r>
              <a:rPr lang="de-DE" dirty="0" smtClean="0"/>
              <a:t> </a:t>
            </a:r>
            <a:r>
              <a:rPr lang="de-DE" dirty="0" err="1" smtClean="0"/>
              <a:t>dentro</a:t>
            </a:r>
            <a:r>
              <a:rPr lang="de-DE" dirty="0" smtClean="0"/>
              <a:t> da </a:t>
            </a:r>
            <a:r>
              <a:rPr lang="de-DE" dirty="0" err="1" smtClean="0"/>
              <a:t>classificação</a:t>
            </a:r>
            <a:r>
              <a:rPr lang="de-DE" dirty="0" smtClean="0"/>
              <a:t> </a:t>
            </a:r>
            <a:r>
              <a:rPr lang="de-DE" dirty="0" err="1" smtClean="0"/>
              <a:t>nativa</a:t>
            </a:r>
            <a:r>
              <a:rPr lang="de-DE" dirty="0" smtClean="0"/>
              <a:t> entre o </a:t>
            </a:r>
            <a:r>
              <a:rPr lang="de-DE" dirty="0" err="1" smtClean="0"/>
              <a:t>honesto</a:t>
            </a:r>
            <a:r>
              <a:rPr lang="de-DE" dirty="0" smtClean="0"/>
              <a:t> e o marginal.</a:t>
            </a:r>
          </a:p>
          <a:p>
            <a:r>
              <a:rPr lang="de-DE" dirty="0" smtClean="0"/>
              <a:t>Vive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mundo</a:t>
            </a:r>
            <a:r>
              <a:rPr lang="de-DE" dirty="0" smtClean="0"/>
              <a:t> da </a:t>
            </a:r>
            <a:r>
              <a:rPr lang="de-DE" dirty="0" err="1" smtClean="0"/>
              <a:t>improvisação</a:t>
            </a:r>
            <a:r>
              <a:rPr lang="de-DE" dirty="0" smtClean="0"/>
              <a:t>, do </a:t>
            </a:r>
            <a:r>
              <a:rPr lang="de-DE" dirty="0" err="1" smtClean="0"/>
              <a:t>sentimento</a:t>
            </a:r>
            <a:r>
              <a:rPr lang="de-DE" dirty="0" smtClean="0"/>
              <a:t> e da </a:t>
            </a:r>
            <a:r>
              <a:rPr lang="de-DE" dirty="0" err="1" smtClean="0"/>
              <a:t>criatividade</a:t>
            </a:r>
            <a:r>
              <a:rPr lang="de-DE" dirty="0" smtClean="0"/>
              <a:t>.</a:t>
            </a:r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060848"/>
            <a:ext cx="4041775" cy="4533871"/>
          </a:xfrm>
        </p:spPr>
        <p:txBody>
          <a:bodyPr/>
          <a:lstStyle/>
          <a:p>
            <a:r>
              <a:rPr lang="de-DE" dirty="0" err="1" smtClean="0"/>
              <a:t>Expediente</a:t>
            </a:r>
            <a:r>
              <a:rPr lang="de-DE" dirty="0" smtClean="0"/>
              <a:t> </a:t>
            </a:r>
            <a:r>
              <a:rPr lang="de-DE" dirty="0" err="1" smtClean="0"/>
              <a:t>ambíguo</a:t>
            </a:r>
            <a:r>
              <a:rPr lang="de-DE" dirty="0" smtClean="0"/>
              <a:t>. </a:t>
            </a:r>
            <a:r>
              <a:rPr lang="de-DE" dirty="0" err="1" smtClean="0"/>
              <a:t>Situa</a:t>
            </a:r>
            <a:r>
              <a:rPr lang="de-DE" dirty="0" smtClean="0"/>
              <a:t>-se entre o </a:t>
            </a:r>
            <a:r>
              <a:rPr lang="de-DE" dirty="0" err="1" smtClean="0"/>
              <a:t>favor</a:t>
            </a:r>
            <a:r>
              <a:rPr lang="de-DE" dirty="0" smtClean="0"/>
              <a:t> </a:t>
            </a:r>
            <a:r>
              <a:rPr lang="de-DE" dirty="0" err="1" smtClean="0"/>
              <a:t>considerado</a:t>
            </a:r>
            <a:r>
              <a:rPr lang="de-DE" dirty="0" smtClean="0"/>
              <a:t> </a:t>
            </a:r>
            <a:r>
              <a:rPr lang="de-DE" dirty="0" err="1" smtClean="0"/>
              <a:t>honesto</a:t>
            </a:r>
            <a:r>
              <a:rPr lang="de-DE" dirty="0" smtClean="0"/>
              <a:t> e </a:t>
            </a:r>
            <a:r>
              <a:rPr lang="de-DE" dirty="0" err="1" smtClean="0"/>
              <a:t>positivamente</a:t>
            </a:r>
            <a:r>
              <a:rPr lang="de-DE" dirty="0" smtClean="0"/>
              <a:t> </a:t>
            </a:r>
            <a:r>
              <a:rPr lang="de-DE" dirty="0" err="1" smtClean="0"/>
              <a:t>caracterizado</a:t>
            </a:r>
            <a:r>
              <a:rPr lang="de-DE" dirty="0" smtClean="0"/>
              <a:t> e a </a:t>
            </a:r>
            <a:r>
              <a:rPr lang="de-DE" dirty="0" err="1" smtClean="0"/>
              <a:t>corrupção</a:t>
            </a:r>
            <a:r>
              <a:rPr lang="de-DE" dirty="0" smtClean="0"/>
              <a:t> </a:t>
            </a:r>
            <a:r>
              <a:rPr lang="de-DE" dirty="0" err="1" smtClean="0"/>
              <a:t>desonesta</a:t>
            </a:r>
            <a:r>
              <a:rPr lang="de-DE" dirty="0" smtClean="0"/>
              <a:t>, </a:t>
            </a:r>
            <a:r>
              <a:rPr lang="de-DE" dirty="0" err="1" smtClean="0"/>
              <a:t>percebida</a:t>
            </a:r>
            <a:r>
              <a:rPr lang="de-DE" dirty="0" smtClean="0"/>
              <a:t> de forma </a:t>
            </a:r>
            <a:r>
              <a:rPr lang="de-DE" dirty="0" err="1" smtClean="0"/>
              <a:t>negativa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Instituição</a:t>
            </a:r>
            <a:r>
              <a:rPr lang="de-DE" dirty="0" smtClean="0"/>
              <a:t> </a:t>
            </a:r>
            <a:r>
              <a:rPr lang="de-DE" dirty="0" err="1" smtClean="0"/>
              <a:t>nem</a:t>
            </a:r>
            <a:r>
              <a:rPr lang="de-DE" dirty="0" smtClean="0"/>
              <a:t> legal </a:t>
            </a:r>
            <a:r>
              <a:rPr lang="de-DE" dirty="0" err="1" smtClean="0"/>
              <a:t>nem</a:t>
            </a:r>
            <a:r>
              <a:rPr lang="de-DE" dirty="0" smtClean="0"/>
              <a:t> </a:t>
            </a:r>
            <a:r>
              <a:rPr lang="de-DE" dirty="0" err="1" smtClean="0"/>
              <a:t>ilegal</a:t>
            </a:r>
            <a:r>
              <a:rPr lang="de-DE" dirty="0" smtClean="0"/>
              <a:t>, </a:t>
            </a:r>
            <a:r>
              <a:rPr lang="de-DE" dirty="0" err="1" smtClean="0"/>
              <a:t>mas</a:t>
            </a:r>
            <a:r>
              <a:rPr lang="de-DE" dirty="0" smtClean="0"/>
              <a:t> paralegal.</a:t>
            </a:r>
          </a:p>
          <a:p>
            <a:endParaRPr lang="de-DE" dirty="0"/>
          </a:p>
          <a:p>
            <a:r>
              <a:rPr lang="de-DE" dirty="0" err="1" smtClean="0"/>
              <a:t>Procedimento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definido</a:t>
            </a:r>
            <a:r>
              <a:rPr lang="de-DE" dirty="0" smtClean="0"/>
              <a:t> </a:t>
            </a:r>
            <a:r>
              <a:rPr lang="de-DE" dirty="0" err="1" smtClean="0"/>
              <a:t>como</a:t>
            </a:r>
            <a:r>
              <a:rPr lang="de-DE" dirty="0" smtClean="0"/>
              <a:t> </a:t>
            </a:r>
            <a:r>
              <a:rPr lang="de-DE" dirty="0" err="1" smtClean="0"/>
              <a:t>uma</a:t>
            </a:r>
            <a:r>
              <a:rPr lang="de-DE" dirty="0" smtClean="0"/>
              <a:t> forma de </a:t>
            </a:r>
            <a:r>
              <a:rPr lang="de-DE" dirty="0" err="1" smtClean="0"/>
              <a:t>criatividade</a:t>
            </a:r>
            <a:r>
              <a:rPr lang="de-DE" dirty="0" smtClean="0"/>
              <a:t> e de </a:t>
            </a:r>
            <a:r>
              <a:rPr lang="de-DE" dirty="0" err="1" smtClean="0"/>
              <a:t>improvisação</a:t>
            </a:r>
            <a:r>
              <a:rPr lang="de-DE" dirty="0" smtClean="0"/>
              <a:t>, </a:t>
            </a:r>
            <a:r>
              <a:rPr lang="de-DE" dirty="0" err="1" smtClean="0"/>
              <a:t>criando</a:t>
            </a:r>
            <a:r>
              <a:rPr lang="de-DE" dirty="0" smtClean="0"/>
              <a:t> </a:t>
            </a:r>
            <a:r>
              <a:rPr lang="de-DE" dirty="0" err="1" smtClean="0"/>
              <a:t>espaços</a:t>
            </a:r>
            <a:r>
              <a:rPr lang="de-DE" dirty="0" smtClean="0"/>
              <a:t> </a:t>
            </a:r>
            <a:r>
              <a:rPr lang="de-DE" dirty="0" err="1" smtClean="0"/>
              <a:t>pessoais</a:t>
            </a:r>
            <a:r>
              <a:rPr lang="de-DE" dirty="0" smtClean="0"/>
              <a:t> </a:t>
            </a:r>
            <a:r>
              <a:rPr lang="de-DE" dirty="0" err="1" smtClean="0"/>
              <a:t>em</a:t>
            </a:r>
            <a:r>
              <a:rPr lang="de-DE" dirty="0" smtClean="0"/>
              <a:t> </a:t>
            </a:r>
            <a:r>
              <a:rPr lang="de-DE" dirty="0" err="1" smtClean="0"/>
              <a:t>domínios</a:t>
            </a:r>
            <a:r>
              <a:rPr lang="de-DE" dirty="0" smtClean="0"/>
              <a:t> </a:t>
            </a:r>
            <a:r>
              <a:rPr lang="de-DE" dirty="0" err="1" smtClean="0"/>
              <a:t>impessoais</a:t>
            </a:r>
            <a:r>
              <a:rPr lang="de-D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5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5375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1648" cy="457200"/>
          </a:xfrm>
        </p:spPr>
        <p:txBody>
          <a:bodyPr/>
          <a:lstStyle/>
          <a:p>
            <a:r>
              <a:rPr lang="de-DE" dirty="0" err="1" smtClean="0"/>
              <a:t>Malandro</a:t>
            </a:r>
            <a:r>
              <a:rPr lang="de-DE" dirty="0" smtClean="0"/>
              <a:t>	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16016" y="1484784"/>
            <a:ext cx="4041775" cy="457200"/>
          </a:xfrm>
        </p:spPr>
        <p:txBody>
          <a:bodyPr/>
          <a:lstStyle/>
          <a:p>
            <a:r>
              <a:rPr lang="de-DE" dirty="0" err="1" smtClean="0"/>
              <a:t>Jeitinho</a:t>
            </a:r>
            <a:endParaRPr lang="en-GB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060848"/>
            <a:ext cx="4041648" cy="4533871"/>
          </a:xfrm>
        </p:spPr>
        <p:txBody>
          <a:bodyPr/>
          <a:lstStyle/>
          <a:p>
            <a:r>
              <a:rPr lang="de-DE" dirty="0" smtClean="0"/>
              <a:t>Um </a:t>
            </a:r>
            <a:r>
              <a:rPr lang="de-DE" dirty="0" err="1" smtClean="0"/>
              <a:t>ser</a:t>
            </a:r>
            <a:r>
              <a:rPr lang="de-DE" dirty="0" smtClean="0"/>
              <a:t> </a:t>
            </a:r>
            <a:r>
              <a:rPr lang="de-DE" dirty="0" err="1" smtClean="0"/>
              <a:t>altamente</a:t>
            </a:r>
            <a:r>
              <a:rPr lang="de-DE" dirty="0" smtClean="0"/>
              <a:t> </a:t>
            </a:r>
            <a:r>
              <a:rPr lang="de-DE" dirty="0" err="1" smtClean="0"/>
              <a:t>individualizado</a:t>
            </a:r>
            <a:r>
              <a:rPr lang="de-DE" dirty="0" smtClean="0"/>
              <a:t> </a:t>
            </a:r>
            <a:r>
              <a:rPr lang="de-DE" dirty="0" err="1" smtClean="0"/>
              <a:t>seja</a:t>
            </a:r>
            <a:r>
              <a:rPr lang="de-DE" dirty="0" smtClean="0"/>
              <a:t> </a:t>
            </a:r>
            <a:r>
              <a:rPr lang="de-DE" dirty="0" err="1" smtClean="0"/>
              <a:t>pelo</a:t>
            </a:r>
            <a:r>
              <a:rPr lang="de-DE" dirty="0" smtClean="0"/>
              <a:t> </a:t>
            </a:r>
            <a:r>
              <a:rPr lang="de-DE" dirty="0" err="1" smtClean="0"/>
              <a:t>modo</a:t>
            </a:r>
            <a:r>
              <a:rPr lang="de-DE" dirty="0" smtClean="0"/>
              <a:t> de </a:t>
            </a:r>
            <a:r>
              <a:rPr lang="de-DE" dirty="0" err="1" smtClean="0"/>
              <a:t>andar</a:t>
            </a:r>
            <a:r>
              <a:rPr lang="de-DE" dirty="0" smtClean="0"/>
              <a:t>, </a:t>
            </a:r>
            <a:r>
              <a:rPr lang="de-DE" dirty="0" err="1" smtClean="0"/>
              <a:t>falar</a:t>
            </a:r>
            <a:r>
              <a:rPr lang="de-DE" dirty="0" smtClean="0"/>
              <a:t> </a:t>
            </a:r>
            <a:r>
              <a:rPr lang="de-DE" dirty="0" err="1" smtClean="0"/>
              <a:t>ou</a:t>
            </a:r>
            <a:r>
              <a:rPr lang="de-DE" dirty="0" smtClean="0"/>
              <a:t> </a:t>
            </a:r>
            <a:r>
              <a:rPr lang="de-DE" dirty="0" err="1" smtClean="0"/>
              <a:t>vestir</a:t>
            </a:r>
            <a:r>
              <a:rPr lang="de-DE" dirty="0" smtClean="0"/>
              <a:t>-se.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Vive sempre do e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presente</a:t>
            </a:r>
            <a:r>
              <a:rPr lang="de-DE" dirty="0" smtClean="0"/>
              <a:t>. </a:t>
            </a:r>
            <a:r>
              <a:rPr lang="de-DE" dirty="0" err="1" smtClean="0"/>
              <a:t>Não</a:t>
            </a:r>
            <a:r>
              <a:rPr lang="de-DE" dirty="0" smtClean="0"/>
              <a:t> </a:t>
            </a:r>
            <a:r>
              <a:rPr lang="de-DE" dirty="0" err="1" smtClean="0"/>
              <a:t>tem</a:t>
            </a:r>
            <a:r>
              <a:rPr lang="de-DE" dirty="0" smtClean="0"/>
              <a:t> um </a:t>
            </a:r>
            <a:r>
              <a:rPr lang="de-DE" dirty="0" err="1" smtClean="0"/>
              <a:t>projeto</a:t>
            </a:r>
            <a:r>
              <a:rPr lang="de-DE" dirty="0" smtClean="0"/>
              <a:t> de </a:t>
            </a:r>
            <a:r>
              <a:rPr lang="de-DE" dirty="0" err="1" smtClean="0"/>
              <a:t>vida</a:t>
            </a:r>
            <a:r>
              <a:rPr lang="de-DE" dirty="0" smtClean="0"/>
              <a:t> </a:t>
            </a:r>
            <a:r>
              <a:rPr lang="de-DE" dirty="0" err="1" smtClean="0"/>
              <a:t>definido</a:t>
            </a:r>
            <a:r>
              <a:rPr lang="de-DE" dirty="0" smtClean="0"/>
              <a:t>.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060848"/>
            <a:ext cx="4041775" cy="4533871"/>
          </a:xfrm>
        </p:spPr>
        <p:txBody>
          <a:bodyPr/>
          <a:lstStyle/>
          <a:p>
            <a:r>
              <a:rPr lang="de-DE" dirty="0" err="1" smtClean="0"/>
              <a:t>Processo</a:t>
            </a:r>
            <a:r>
              <a:rPr lang="de-DE" dirty="0" smtClean="0"/>
              <a:t> </a:t>
            </a:r>
            <a:r>
              <a:rPr lang="de-DE" dirty="0" err="1" smtClean="0"/>
              <a:t>individualizante</a:t>
            </a:r>
            <a:r>
              <a:rPr lang="de-DE" dirty="0" smtClean="0"/>
              <a:t>; </a:t>
            </a:r>
            <a:r>
              <a:rPr lang="de-DE" dirty="0" err="1" smtClean="0"/>
              <a:t>baseia</a:t>
            </a:r>
            <a:r>
              <a:rPr lang="de-DE" dirty="0" smtClean="0"/>
              <a:t>-se </a:t>
            </a:r>
            <a:r>
              <a:rPr lang="de-DE" dirty="0" err="1" smtClean="0"/>
              <a:t>para</a:t>
            </a:r>
            <a:r>
              <a:rPr lang="de-DE" dirty="0" smtClean="0"/>
              <a:t> </a:t>
            </a:r>
            <a:r>
              <a:rPr lang="de-DE" dirty="0" err="1" smtClean="0"/>
              <a:t>sua</a:t>
            </a:r>
            <a:r>
              <a:rPr lang="de-DE" dirty="0" smtClean="0"/>
              <a:t> </a:t>
            </a:r>
            <a:r>
              <a:rPr lang="de-DE" dirty="0" err="1" smtClean="0"/>
              <a:t>eficácia</a:t>
            </a:r>
            <a:r>
              <a:rPr lang="de-DE" dirty="0" smtClean="0"/>
              <a:t>, na </a:t>
            </a:r>
            <a:r>
              <a:rPr lang="de-DE" dirty="0" err="1" smtClean="0"/>
              <a:t>identidade</a:t>
            </a:r>
            <a:r>
              <a:rPr lang="de-DE" dirty="0" smtClean="0"/>
              <a:t> “</a:t>
            </a:r>
            <a:r>
              <a:rPr lang="de-DE" dirty="0" err="1" smtClean="0"/>
              <a:t>pessoal</a:t>
            </a:r>
            <a:r>
              <a:rPr lang="de-DE" dirty="0" smtClean="0"/>
              <a:t>“ do </a:t>
            </a:r>
            <a:r>
              <a:rPr lang="de-DE" dirty="0" err="1" smtClean="0"/>
              <a:t>indivíduo</a:t>
            </a:r>
            <a:r>
              <a:rPr lang="de-DE" dirty="0" smtClean="0"/>
              <a:t>.</a:t>
            </a:r>
          </a:p>
          <a:p>
            <a:r>
              <a:rPr lang="de-DE" dirty="0" err="1"/>
              <a:t>Não</a:t>
            </a:r>
            <a:r>
              <a:rPr lang="de-DE" dirty="0"/>
              <a:t> </a:t>
            </a:r>
            <a:r>
              <a:rPr lang="de-DE" dirty="0" err="1" smtClean="0"/>
              <a:t>tem</a:t>
            </a:r>
            <a:r>
              <a:rPr lang="de-DE" dirty="0" smtClean="0"/>
              <a:t> </a:t>
            </a:r>
            <a:r>
              <a:rPr lang="de-DE" dirty="0" err="1" smtClean="0"/>
              <a:t>uma</a:t>
            </a:r>
            <a:r>
              <a:rPr lang="de-DE" dirty="0" smtClean="0"/>
              <a:t> forma de </a:t>
            </a:r>
            <a:r>
              <a:rPr lang="de-DE" dirty="0" err="1" smtClean="0"/>
              <a:t>ação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planejada</a:t>
            </a:r>
            <a:r>
              <a:rPr lang="de-DE" dirty="0" smtClean="0"/>
              <a:t>. Surge e é </a:t>
            </a:r>
            <a:r>
              <a:rPr lang="de-DE" dirty="0" err="1" smtClean="0"/>
              <a:t>utilizada</a:t>
            </a:r>
            <a:r>
              <a:rPr lang="de-DE" dirty="0" smtClean="0"/>
              <a:t> a </a:t>
            </a:r>
            <a:r>
              <a:rPr lang="de-DE" dirty="0" err="1" smtClean="0"/>
              <a:t>partir</a:t>
            </a:r>
            <a:r>
              <a:rPr lang="de-DE" dirty="0" smtClean="0"/>
              <a:t> da </a:t>
            </a:r>
            <a:r>
              <a:rPr lang="de-DE" dirty="0" err="1" smtClean="0"/>
              <a:t>situação</a:t>
            </a:r>
            <a:r>
              <a:rPr lang="de-D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Tipo</a:t>
            </a:r>
            <a:r>
              <a:rPr lang="de-DE" b="1" dirty="0"/>
              <a:t> </a:t>
            </a:r>
            <a:r>
              <a:rPr lang="de-DE" b="1" dirty="0" err="1"/>
              <a:t>alemão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/>
              <a:t>O que os </a:t>
            </a:r>
            <a:r>
              <a:rPr lang="de-DE" u="sng" dirty="0" smtClean="0"/>
              <a:t>alemães</a:t>
            </a:r>
            <a:r>
              <a:rPr lang="pt-BR" u="sng" dirty="0" smtClean="0"/>
              <a:t> </a:t>
            </a:r>
            <a:r>
              <a:rPr lang="pt-BR" u="sng" dirty="0"/>
              <a:t>afirmam de si próprios: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pessoas seguras e aplicadas 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não tem </a:t>
            </a:r>
            <a:r>
              <a:rPr lang="pt-BR" sz="2400" dirty="0">
                <a:solidFill>
                  <a:schemeClr val="tx1"/>
                </a:solidFill>
              </a:rPr>
              <a:t>o humor, </a:t>
            </a:r>
            <a:r>
              <a:rPr lang="pt-BR" sz="2400" dirty="0" smtClean="0">
                <a:solidFill>
                  <a:schemeClr val="tx1"/>
                </a:solidFill>
              </a:rPr>
              <a:t>são pessimistas, preocupam-se muito</a:t>
            </a:r>
            <a:endParaRPr lang="pt-BR" sz="24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dirty="0"/>
          </a:p>
          <a:p>
            <a:r>
              <a:rPr lang="de-DE" u="sng" dirty="0"/>
              <a:t>O que os vizinhos pensam dos </a:t>
            </a:r>
            <a:r>
              <a:rPr lang="de-DE" u="sng" dirty="0" smtClean="0"/>
              <a:t>alemães</a:t>
            </a:r>
            <a:r>
              <a:rPr lang="de-DE" u="sng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bem </a:t>
            </a:r>
            <a:r>
              <a:rPr lang="pt-BR" sz="2400" dirty="0" smtClean="0">
                <a:solidFill>
                  <a:schemeClr val="tx1"/>
                </a:solidFill>
              </a:rPr>
              <a:t>organizado</a:t>
            </a:r>
            <a:r>
              <a:rPr lang="pt-BR" sz="2400" dirty="0">
                <a:solidFill>
                  <a:schemeClr val="tx1"/>
                </a:solidFill>
              </a:rPr>
              <a:t>, eficiente, </a:t>
            </a:r>
            <a:r>
              <a:rPr lang="pt-BR" sz="2400" dirty="0" smtClean="0">
                <a:solidFill>
                  <a:schemeClr val="tx1"/>
                </a:solidFill>
              </a:rPr>
              <a:t>disciplinado, </a:t>
            </a:r>
            <a:r>
              <a:rPr lang="pt-BR" sz="2400" dirty="0">
                <a:solidFill>
                  <a:schemeClr val="tx1"/>
                </a:solidFill>
              </a:rPr>
              <a:t>obedecem regras</a:t>
            </a:r>
          </a:p>
          <a:p>
            <a:pPr lvl="1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exato, frio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17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Jeitinho Falado</a:t>
            </a:r>
            <a:endParaRPr lang="en-GB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>
                <a:solidFill>
                  <a:schemeClr val="tx1"/>
                </a:solidFill>
              </a:rPr>
              <a:t>Aprovação</a:t>
            </a:r>
            <a:endParaRPr lang="en-GB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chemeClr val="tx1"/>
                </a:solidFill>
              </a:rPr>
              <a:t>Desaprovação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pt-BR" sz="2600" dirty="0"/>
              <a:t>Relações Sociais (humano, salutar e positivo) 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pt-BR" sz="2600" dirty="0"/>
              <a:t>Menor Nível Educacional 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pt-BR" sz="2600" dirty="0"/>
              <a:t>Mundo “pouco politizado”</a:t>
            </a:r>
          </a:p>
          <a:p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pt-BR" sz="2600" dirty="0"/>
              <a:t>Esfera política e econômica (produto direto das distorções institucionais)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pt-BR" sz="2600" dirty="0"/>
              <a:t>Maior Nível Educacional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pt-BR" sz="2600" dirty="0"/>
              <a:t>Mundo Moderno e Erudito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O </a:t>
            </a:r>
            <a:r>
              <a:rPr lang="de-DE" b="1" dirty="0" err="1" smtClean="0"/>
              <a:t>Jeitinho</a:t>
            </a:r>
            <a:r>
              <a:rPr lang="de-DE" b="1" dirty="0" smtClean="0"/>
              <a:t> </a:t>
            </a:r>
            <a:r>
              <a:rPr lang="de-DE" b="1" dirty="0" err="1" smtClean="0"/>
              <a:t>Brasileiro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Interpretação de 20 anos atrás continua valendo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Opinião dos brasileiros sobre: </a:t>
            </a:r>
          </a:p>
          <a:p>
            <a:r>
              <a:rPr lang="pt-BR" dirty="0"/>
              <a:t>o brasileiro</a:t>
            </a:r>
          </a:p>
          <a:p>
            <a:r>
              <a:rPr lang="pt-BR" dirty="0"/>
              <a:t>o brasileiro para o estrangeiro</a:t>
            </a:r>
          </a:p>
          <a:p>
            <a:endParaRPr lang="pt-BR" dirty="0"/>
          </a:p>
          <a:p>
            <a:pPr>
              <a:buNone/>
            </a:pPr>
            <a:r>
              <a:rPr lang="pt-BR" dirty="0"/>
              <a:t>O Jeitinho e A Corrupção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2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Discurso Positivo e Popular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Derivado da experiência diária das pessoas</a:t>
            </a:r>
          </a:p>
          <a:p>
            <a:r>
              <a:rPr lang="pt-BR" dirty="0"/>
              <a:t>Resposta a situações inesperadas e maneira de agilizar processos</a:t>
            </a:r>
          </a:p>
          <a:p>
            <a:r>
              <a:rPr lang="pt-BR" dirty="0"/>
              <a:t>Lado cordial, simpático, alegre e esperto (ufanismo) - &gt; “Quem usa é esperto; quem não usa é otário”</a:t>
            </a:r>
          </a:p>
          <a:p>
            <a:r>
              <a:rPr lang="pt-BR" dirty="0"/>
              <a:t>“Usam porque gostam, porque acham certo e válido”</a:t>
            </a:r>
          </a:p>
          <a:p>
            <a:r>
              <a:rPr lang="pt-BR" dirty="0" smtClean="0"/>
              <a:t>“</a:t>
            </a:r>
            <a:r>
              <a:rPr lang="pt-BR" dirty="0"/>
              <a:t>Um mão lava a outra, e as duas lavam o rosto”</a:t>
            </a:r>
          </a:p>
          <a:p>
            <a:r>
              <a:rPr lang="pt-BR" dirty="0"/>
              <a:t>Elemento Pessoal (não institucional)</a:t>
            </a:r>
          </a:p>
          <a:p>
            <a:r>
              <a:rPr lang="pt-BR" dirty="0"/>
              <a:t>Tipicamente brasileiro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2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75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Causas</a:t>
            </a:r>
            <a:endParaRPr lang="pt-BR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Clima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Natureza Pródiga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Mistura de Raças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Discurso </a:t>
            </a:r>
            <a:r>
              <a:rPr lang="pt-BR" dirty="0"/>
              <a:t>positivo: Mudanças de ordem moral</a:t>
            </a:r>
          </a:p>
          <a:p>
            <a:r>
              <a:rPr lang="pt-BR" dirty="0"/>
              <a:t>Discurso negativo: Ordem política, social e legal.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3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Discurso Negativo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Dois Tipos: Teórico ou Erudito e </a:t>
            </a:r>
            <a:r>
              <a:rPr lang="pt-BR" dirty="0" smtClean="0"/>
              <a:t>Popular</a:t>
            </a:r>
          </a:p>
          <a:p>
            <a:endParaRPr lang="pt-BR" dirty="0"/>
          </a:p>
          <a:p>
            <a:r>
              <a:rPr lang="pt-BR" dirty="0"/>
              <a:t>Teórico: Reflexão crítica sobre as instituições </a:t>
            </a:r>
            <a:r>
              <a:rPr lang="pt-BR" dirty="0" smtClean="0"/>
              <a:t>sociais</a:t>
            </a:r>
          </a:p>
          <a:p>
            <a:endParaRPr lang="pt-BR" dirty="0"/>
          </a:p>
          <a:p>
            <a:r>
              <a:rPr lang="pt-BR" dirty="0"/>
              <a:t>Discurso do “esse país não tem jeito” </a:t>
            </a:r>
            <a:endParaRPr lang="pt-BR" dirty="0" smtClean="0"/>
          </a:p>
          <a:p>
            <a:endParaRPr lang="pt-BR" dirty="0">
              <a:solidFill>
                <a:srgbClr val="FF0000"/>
              </a:solidFill>
            </a:endParaRPr>
          </a:p>
          <a:p>
            <a:r>
              <a:rPr lang="pt-BR" dirty="0"/>
              <a:t>Discurso que se coloca falando “pelo povo” e “para o povo”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275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Discurso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Uso do Jeitinho “forçado pelas circunstâncias”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Mecanismo de adaptação a um universo social</a:t>
            </a:r>
          </a:p>
          <a:p>
            <a:pPr marL="0" indent="0">
              <a:buNone/>
            </a:pPr>
            <a:r>
              <a:rPr lang="pt-BR" dirty="0"/>
              <a:t> “distorcido”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Elemento Institucional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Corrupção e Eficiência  Econômica, Política e Social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Causas:</a:t>
            </a:r>
          </a:p>
          <a:p>
            <a:pPr lvl="1">
              <a:buFont typeface="Arial" pitchFamily="34" charset="0"/>
              <a:buChar char="•"/>
            </a:pPr>
            <a:r>
              <a:rPr lang="pt-BR" sz="1700" dirty="0">
                <a:solidFill>
                  <a:schemeClr val="tx1"/>
                </a:solidFill>
              </a:rPr>
              <a:t>Lei em desacordo com a realidade</a:t>
            </a:r>
          </a:p>
          <a:p>
            <a:pPr lvl="1">
              <a:buFont typeface="Arial" pitchFamily="34" charset="0"/>
              <a:buChar char="•"/>
            </a:pPr>
            <a:r>
              <a:rPr lang="pt-BR" sz="1700" dirty="0">
                <a:solidFill>
                  <a:schemeClr val="tx1"/>
                </a:solidFill>
              </a:rPr>
              <a:t>Burocracia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26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 </a:t>
            </a:r>
            <a:r>
              <a:rPr lang="en-US" b="1" dirty="0" err="1"/>
              <a:t>jeitinho</a:t>
            </a:r>
            <a:r>
              <a:rPr lang="en-US" b="1" dirty="0"/>
              <a:t> e o “</a:t>
            </a:r>
            <a:r>
              <a:rPr lang="en-US" b="1" dirty="0" err="1"/>
              <a:t>você</a:t>
            </a:r>
            <a:r>
              <a:rPr lang="en-US" b="1" dirty="0"/>
              <a:t> </a:t>
            </a:r>
            <a:r>
              <a:rPr lang="en-US" b="1" dirty="0" err="1"/>
              <a:t>sabe</a:t>
            </a:r>
            <a:r>
              <a:rPr lang="en-US" b="1" dirty="0"/>
              <a:t> com </a:t>
            </a:r>
            <a:r>
              <a:rPr lang="en-US" b="1" dirty="0" err="1"/>
              <a:t>quem</a:t>
            </a:r>
            <a:r>
              <a:rPr lang="en-US" b="1" dirty="0"/>
              <a:t> </a:t>
            </a:r>
            <a:r>
              <a:rPr lang="en-US" b="1" dirty="0" err="1"/>
              <a:t>está</a:t>
            </a:r>
            <a:r>
              <a:rPr lang="en-US" b="1" dirty="0"/>
              <a:t> </a:t>
            </a:r>
            <a:r>
              <a:rPr lang="en-US" b="1" dirty="0" err="1"/>
              <a:t>falando</a:t>
            </a:r>
            <a:r>
              <a:rPr lang="en-US" b="1" dirty="0"/>
              <a:t>?”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endParaRPr lang="pt-BR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dirty="0"/>
              <a:t>Roberto DaMatta: o dilema da sociedade brasileira é o conflito constante entre as categorias </a:t>
            </a:r>
            <a:r>
              <a:rPr lang="pt-BR" i="1" dirty="0"/>
              <a:t>indivíduos </a:t>
            </a:r>
            <a:r>
              <a:rPr lang="pt-BR" i="1" dirty="0" smtClean="0"/>
              <a:t>versus </a:t>
            </a:r>
            <a:r>
              <a:rPr lang="pt-BR" i="1" dirty="0"/>
              <a:t>pessoas, </a:t>
            </a:r>
            <a:r>
              <a:rPr lang="pt-BR" dirty="0"/>
              <a:t>expressões de duas vertentes do nosso sistemas – individualismo e hierarquia.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4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algn="just"/>
            <a:endParaRPr lang="pt-BR" i="1" dirty="0" smtClean="0"/>
          </a:p>
          <a:p>
            <a:pPr algn="just"/>
            <a:endParaRPr lang="pt-BR" i="1" dirty="0"/>
          </a:p>
          <a:p>
            <a:pPr algn="just"/>
            <a:r>
              <a:rPr lang="pt-BR" i="1" dirty="0" smtClean="0"/>
              <a:t>“</a:t>
            </a:r>
            <a:r>
              <a:rPr lang="pt-BR" i="1" dirty="0"/>
              <a:t>Você sabe com quem você está falando?”: </a:t>
            </a:r>
            <a:r>
              <a:rPr lang="pt-BR" dirty="0"/>
              <a:t>vertente hierárquica e autoritária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r>
              <a:rPr lang="pt-BR" i="1" dirty="0"/>
              <a:t> Jeitinho: </a:t>
            </a:r>
            <a:r>
              <a:rPr lang="pt-BR" dirty="0"/>
              <a:t>vertente cordial</a:t>
            </a:r>
            <a:r>
              <a:rPr lang="pt-BR" dirty="0" smtClean="0"/>
              <a:t>.</a:t>
            </a:r>
            <a:endParaRPr lang="pt-BR" i="1" dirty="0"/>
          </a:p>
          <a:p>
            <a:pPr algn="just"/>
            <a:r>
              <a:rPr lang="pt-BR" dirty="0"/>
              <a:t>Ambas loucuções são mecanismos de tranformação dos indivíduos em </a:t>
            </a:r>
            <a:r>
              <a:rPr lang="pt-BR" dirty="0" smtClean="0"/>
              <a:t>pessoas</a:t>
            </a:r>
          </a:p>
          <a:p>
            <a:pPr algn="just"/>
            <a:r>
              <a:rPr lang="pt-BR" i="1" dirty="0" smtClean="0"/>
              <a:t>“Você sabe...” </a:t>
            </a:r>
            <a:r>
              <a:rPr lang="pt-BR" dirty="0" smtClean="0"/>
              <a:t>não deixa dúvidas das situações que podem ou não ser caracterizadas como tal</a:t>
            </a:r>
          </a:p>
          <a:p>
            <a:pPr algn="just"/>
            <a:r>
              <a:rPr lang="pt-BR" i="1" dirty="0" smtClean="0"/>
              <a:t>“Quem você pensa que é?” </a:t>
            </a:r>
            <a:r>
              <a:rPr lang="pt-BR" dirty="0" smtClean="0"/>
              <a:t>reinsere o indivíduo no todo</a:t>
            </a:r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0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9848"/>
          </a:xfrm>
        </p:spPr>
        <p:txBody>
          <a:bodyPr/>
          <a:lstStyle/>
          <a:p>
            <a:r>
              <a:rPr lang="pt-BR" b="1" dirty="0"/>
              <a:t>Quadro </a:t>
            </a:r>
            <a:r>
              <a:rPr lang="pt-BR" b="1" dirty="0" smtClean="0"/>
              <a:t>comparativo</a:t>
            </a:r>
            <a:endParaRPr lang="en-GB" dirty="0"/>
          </a:p>
        </p:txBody>
      </p:sp>
      <p:graphicFrame>
        <p:nvGraphicFramePr>
          <p:cNvPr id="3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464271"/>
              </p:ext>
            </p:extLst>
          </p:nvPr>
        </p:nvGraphicFramePr>
        <p:xfrm>
          <a:off x="442912" y="1700808"/>
          <a:ext cx="8258175" cy="5003801"/>
        </p:xfrm>
        <a:graphic>
          <a:graphicData uri="http://schemas.openxmlformats.org/drawingml/2006/table">
            <a:tbl>
              <a:tblPr/>
              <a:tblGrid>
                <a:gridCol w="4129088"/>
                <a:gridCol w="4129087"/>
              </a:tblGrid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“Você sabe com quem você está falando?”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Jeitinho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Faz uso da autoridade;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Faz uso da barganha e da argumentação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Parte do pressuposto de que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desigualdades sociais tem valor;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Parte do pressuposto igualitário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Não é acessível a todos da sociedade em todas as situações;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 acessível a todos da sociedade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Baseia-se, para a sua eficácia, na identidade social. Faz uso de laços com  a sociedade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Não depende, exclusivamente, de laços mais profundos com a sociedade. Depende basicamente de atributos individuais, da personalidade;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 identidade social dos participantes sempre termina desvendada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Pode começar e terminar anonimamente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Não é conhecido por todos na sociedade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É conhecido por todos na sociedade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4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823087"/>
              </p:ext>
            </p:extLst>
          </p:nvPr>
        </p:nvGraphicFramePr>
        <p:xfrm>
          <a:off x="457200" y="692696"/>
          <a:ext cx="8229600" cy="6032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5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i="1" noProof="0" dirty="0" smtClean="0"/>
                        <a:t>“Você sabe com quem você está falando?”</a:t>
                      </a:r>
                      <a:endParaRPr lang="pt-BR" noProof="0" dirty="0" smtClean="0"/>
                    </a:p>
                    <a:p>
                      <a:endParaRPr lang="pt-B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i="1" noProof="0" smtClean="0"/>
                        <a:t>Jeitinho</a:t>
                      </a:r>
                    </a:p>
                    <a:p>
                      <a:endParaRPr lang="pt-BR" noProof="0"/>
                    </a:p>
                  </a:txBody>
                  <a:tcPr/>
                </a:tc>
              </a:tr>
              <a:tr h="785815">
                <a:tc>
                  <a:txBody>
                    <a:bodyPr/>
                    <a:lstStyle/>
                    <a:p>
                      <a:r>
                        <a:rPr lang="pt-BR" noProof="0" smtClean="0"/>
                        <a:t>É</a:t>
                      </a:r>
                      <a:r>
                        <a:rPr lang="pt-BR" baseline="0" noProof="0" smtClean="0"/>
                        <a:t> um rito de separação;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smtClean="0"/>
                        <a:t>É</a:t>
                      </a:r>
                      <a:r>
                        <a:rPr lang="pt-BR" baseline="0" noProof="0" smtClean="0"/>
                        <a:t> um rito aglutinador;</a:t>
                      </a:r>
                      <a:endParaRPr lang="pt-BR" noProof="0"/>
                    </a:p>
                  </a:txBody>
                  <a:tcPr/>
                </a:tc>
              </a:tr>
              <a:tr h="785815">
                <a:tc>
                  <a:txBody>
                    <a:bodyPr/>
                    <a:lstStyle/>
                    <a:p>
                      <a:r>
                        <a:rPr lang="pt-BR" noProof="0" smtClean="0"/>
                        <a:t>A reação</a:t>
                      </a:r>
                      <a:r>
                        <a:rPr lang="pt-BR" baseline="0" noProof="0" smtClean="0"/>
                        <a:t> ao uso da expressão  é sempre negativa;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smtClean="0"/>
                        <a:t>A reação</a:t>
                      </a:r>
                      <a:r>
                        <a:rPr lang="pt-BR" baseline="0" noProof="0" smtClean="0"/>
                        <a:t> ao uso da expressão é predominantemente positiva; a negativa é sempre expressa de for a branda;</a:t>
                      </a:r>
                      <a:endParaRPr lang="pt-BR" noProof="0"/>
                    </a:p>
                  </a:txBody>
                  <a:tcPr/>
                </a:tc>
              </a:tr>
              <a:tr h="785815">
                <a:tc>
                  <a:txBody>
                    <a:bodyPr/>
                    <a:lstStyle/>
                    <a:p>
                      <a:r>
                        <a:rPr lang="pt-BR" noProof="0" dirty="0" smtClean="0"/>
                        <a:t>Está</a:t>
                      </a:r>
                      <a:r>
                        <a:rPr lang="pt-BR" baseline="0" noProof="0" dirty="0" smtClean="0"/>
                        <a:t> ausente de qualquer imagem do país e do povo de forma explicíta;</a:t>
                      </a:r>
                      <a:endParaRPr lang="pt-B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smtClean="0"/>
                        <a:t>É tomado como elemento</a:t>
                      </a:r>
                      <a:r>
                        <a:rPr lang="pt-BR" baseline="0" noProof="0" smtClean="0"/>
                        <a:t> de uma identidade social de forma explícita;</a:t>
                      </a:r>
                      <a:endParaRPr lang="pt-BR" noProof="0"/>
                    </a:p>
                  </a:txBody>
                  <a:tcPr/>
                </a:tc>
              </a:tr>
              <a:tr h="785815">
                <a:tc>
                  <a:txBody>
                    <a:bodyPr/>
                    <a:lstStyle/>
                    <a:p>
                      <a:r>
                        <a:rPr lang="pt-BR" noProof="0" smtClean="0"/>
                        <a:t>Suscita reciprocidade direta e negativa;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smtClean="0"/>
                        <a:t>Suscita reciprocidade difusa e positiva;</a:t>
                      </a:r>
                      <a:endParaRPr lang="pt-BR" noProof="0"/>
                    </a:p>
                  </a:txBody>
                  <a:tcPr/>
                </a:tc>
              </a:tr>
              <a:tr h="785815">
                <a:tc>
                  <a:txBody>
                    <a:bodyPr/>
                    <a:lstStyle/>
                    <a:p>
                      <a:r>
                        <a:rPr lang="pt-BR" noProof="0" dirty="0" smtClean="0"/>
                        <a:t>Possui</a:t>
                      </a:r>
                      <a:r>
                        <a:rPr lang="pt-BR" baseline="0" noProof="0" dirty="0" smtClean="0"/>
                        <a:t> um ritual simétrico oposto (</a:t>
                      </a:r>
                      <a:r>
                        <a:rPr lang="pt-BR" i="1" baseline="0" noProof="0" dirty="0" smtClean="0"/>
                        <a:t>“Quem você pensa que é?”);</a:t>
                      </a:r>
                      <a:endParaRPr lang="pt-BR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smtClean="0"/>
                        <a:t>Não possui qualquer situação social que seja a sua</a:t>
                      </a:r>
                      <a:r>
                        <a:rPr lang="pt-BR" baseline="0" noProof="0" smtClean="0"/>
                        <a:t> assimétrica inversa;</a:t>
                      </a:r>
                      <a:endParaRPr lang="pt-BR" noProof="0"/>
                    </a:p>
                  </a:txBody>
                  <a:tcPr/>
                </a:tc>
              </a:tr>
              <a:tr h="785815">
                <a:tc>
                  <a:txBody>
                    <a:bodyPr/>
                    <a:lstStyle/>
                    <a:p>
                      <a:r>
                        <a:rPr lang="pt-BR" noProof="0" smtClean="0"/>
                        <a:t>Estabelece</a:t>
                      </a:r>
                      <a:r>
                        <a:rPr lang="pt-BR" baseline="0" noProof="0" smtClean="0"/>
                        <a:t> sempre uma relação negativa.</a:t>
                      </a:r>
                      <a:endParaRPr lang="pt-B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noProof="0" dirty="0" smtClean="0"/>
                        <a:t>Estabelece sempre</a:t>
                      </a:r>
                      <a:r>
                        <a:rPr lang="pt-BR" baseline="0" noProof="0" dirty="0" smtClean="0"/>
                        <a:t> uma relação positiva.</a:t>
                      </a:r>
                      <a:endParaRPr lang="pt-BR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4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Pontos comuns entre as duas expressões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t-BR" dirty="0"/>
              <a:t>Ambos só existem em universos sociais contaminados pela ótica individualista, impessoal, igualitária e anônima;</a:t>
            </a:r>
          </a:p>
          <a:p>
            <a:pPr algn="just">
              <a:defRPr/>
            </a:pPr>
            <a:r>
              <a:rPr lang="pt-BR" dirty="0"/>
              <a:t> Prescindem de um universo </a:t>
            </a:r>
            <a:r>
              <a:rPr lang="pt-BR" dirty="0" err="1" smtClean="0"/>
              <a:t>holista</a:t>
            </a:r>
            <a:r>
              <a:rPr lang="pt-BR" dirty="0" smtClean="0"/>
              <a:t> </a:t>
            </a:r>
            <a:r>
              <a:rPr lang="pt-BR" dirty="0"/>
              <a:t>e hierárquico: todos sabem quem é quem na sociedade.</a:t>
            </a:r>
          </a:p>
          <a:p>
            <a:pPr algn="just">
              <a:defRPr/>
            </a:pPr>
            <a:r>
              <a:rPr lang="pt-BR" dirty="0"/>
              <a:t> Ambos são mecanismos de </a:t>
            </a:r>
            <a:r>
              <a:rPr lang="pt-BR" dirty="0" smtClean="0"/>
              <a:t>indivíduos </a:t>
            </a:r>
            <a:r>
              <a:rPr lang="pt-BR" dirty="0"/>
              <a:t>em pessoas  - sujeitos a impessoalidade da Lei.</a:t>
            </a:r>
          </a:p>
          <a:p>
            <a:pPr algn="just">
              <a:defRPr/>
            </a:pPr>
            <a:r>
              <a:rPr lang="pt-BR" dirty="0"/>
              <a:t>São situações sociais contíguas (reversibilidade)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8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Hierarquia e individualismo: os desencontros da modernidade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pt-BR" sz="3000" dirty="0"/>
              <a:t>Tanto o jeitinho quanto o </a:t>
            </a:r>
            <a:r>
              <a:rPr lang="pt-BR" sz="3000" i="1" dirty="0"/>
              <a:t>“você sabe” </a:t>
            </a:r>
            <a:r>
              <a:rPr lang="pt-BR" sz="3000" dirty="0"/>
              <a:t>são mecanismos  usado para </a:t>
            </a:r>
            <a:r>
              <a:rPr lang="pt-BR" sz="3000" u="sng" dirty="0"/>
              <a:t>separar um membro dos demais da sociedade – tratamento personalizado;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3000" dirty="0"/>
              <a:t> </a:t>
            </a:r>
            <a:r>
              <a:rPr lang="pt-BR" sz="3000" i="1" dirty="0"/>
              <a:t>“você sabe” : </a:t>
            </a:r>
            <a:r>
              <a:rPr lang="pt-BR" sz="3000" dirty="0"/>
              <a:t> coloca os inferiores estruturais nos seus devidos lugares (privilégio dos superiores.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pt-BR" sz="3000" dirty="0"/>
              <a:t> </a:t>
            </a:r>
            <a:r>
              <a:rPr lang="pt-BR" sz="3000" i="1" dirty="0"/>
              <a:t>Jeitinho: </a:t>
            </a:r>
            <a:r>
              <a:rPr lang="pt-BR" sz="3000" dirty="0"/>
              <a:t>parte de </a:t>
            </a:r>
            <a:r>
              <a:rPr lang="pt-BR" sz="3000" dirty="0" smtClean="0"/>
              <a:t>qualidades </a:t>
            </a:r>
            <a:r>
              <a:rPr lang="pt-BR" sz="3000" dirty="0"/>
              <a:t>individuais para que determinados indivíduos tenham </a:t>
            </a:r>
            <a:r>
              <a:rPr lang="pt-BR" sz="3000" dirty="0" smtClean="0"/>
              <a:t>tratamentos </a:t>
            </a:r>
            <a:r>
              <a:rPr lang="pt-BR" sz="3000" dirty="0"/>
              <a:t>personalizados – contra os desígnios das leis impessoais e universais.</a:t>
            </a:r>
            <a:endParaRPr lang="pt-BR" sz="30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2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Definiçao do país e do povo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Jeitinho Brasileiro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O país do jeitinho</a:t>
            </a:r>
          </a:p>
          <a:p>
            <a:endParaRPr lang="pt-BR" sz="4000" dirty="0"/>
          </a:p>
          <a:p>
            <a:r>
              <a:rPr lang="pt-BR" sz="3200" dirty="0"/>
              <a:t>Significado do NÃO: </a:t>
            </a:r>
            <a:r>
              <a:rPr lang="pt-BR" dirty="0"/>
              <a:t>o não do guarda americano era definitivo, enquanto o do guarda brasileiro poderia ser um talvez, e com um papo poderia virar um sim.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76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endParaRPr lang="pt-BR" i="1" dirty="0" smtClean="0"/>
          </a:p>
          <a:p>
            <a:pPr algn="just">
              <a:buFont typeface="Arial" pitchFamily="34" charset="0"/>
              <a:buChar char="•"/>
            </a:pPr>
            <a:endParaRPr lang="pt-BR" i="1" dirty="0"/>
          </a:p>
          <a:p>
            <a:pPr algn="just">
              <a:buFont typeface="Arial" pitchFamily="34" charset="0"/>
              <a:buChar char="•"/>
            </a:pPr>
            <a:r>
              <a:rPr lang="pt-BR" i="1" dirty="0" smtClean="0"/>
              <a:t>Jeitinho</a:t>
            </a:r>
            <a:r>
              <a:rPr lang="pt-BR" i="1" dirty="0"/>
              <a:t>: </a:t>
            </a:r>
            <a:r>
              <a:rPr lang="pt-BR" dirty="0"/>
              <a:t>exprime a relação que a sociedade brasileira </a:t>
            </a:r>
            <a:r>
              <a:rPr lang="pt-BR" dirty="0" smtClean="0"/>
              <a:t>quer conciliar </a:t>
            </a:r>
            <a:r>
              <a:rPr lang="pt-BR" dirty="0"/>
              <a:t>entre o individualismo e </a:t>
            </a:r>
            <a:r>
              <a:rPr lang="pt-BR" dirty="0" smtClean="0"/>
              <a:t>hierarquia</a:t>
            </a:r>
            <a:endParaRPr lang="pt-BR" dirty="0"/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 </a:t>
            </a:r>
            <a:r>
              <a:rPr lang="pt-BR" i="1" dirty="0"/>
              <a:t>“você sabe”: </a:t>
            </a:r>
            <a:r>
              <a:rPr lang="pt-BR" dirty="0"/>
              <a:t>tenta limitar o avanço do individualismo por meio da colocação de todos me seus devidos lugares.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2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Princípios igualitários e individualista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Quando foi adotado tais princípios em um sistema legal universalizante (igualdade perante a Lei) partimos de práticas sociais que sempre legitimaram as diferenças postuladas (negros e brancos; homens e mulheres; padrão e empregado);</a:t>
            </a:r>
          </a:p>
          <a:p>
            <a:pPr marL="365760" lvl="1" indent="-256032" algn="just">
              <a:buClr>
                <a:schemeClr val="accent3"/>
              </a:buClr>
              <a:buFont typeface="Arial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Descendência de uma sociedade hierarquizada (Portugal no século XVI) – 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/>
              <a:t>Transposição</a:t>
            </a:r>
            <a:r>
              <a:rPr lang="en-US" dirty="0"/>
              <a:t> do </a:t>
            </a:r>
            <a:r>
              <a:rPr lang="en-US" dirty="0" err="1"/>
              <a:t>sistema</a:t>
            </a:r>
            <a:r>
              <a:rPr lang="en-US" dirty="0"/>
              <a:t> legal: </a:t>
            </a:r>
            <a:r>
              <a:rPr lang="en-US" dirty="0" err="1"/>
              <a:t>descompasso</a:t>
            </a:r>
            <a:r>
              <a:rPr lang="en-US" dirty="0"/>
              <a:t> entre a </a:t>
            </a:r>
            <a:r>
              <a:rPr lang="en-US" dirty="0" err="1"/>
              <a:t>norma</a:t>
            </a:r>
            <a:r>
              <a:rPr lang="en-US" dirty="0"/>
              <a:t> e </a:t>
            </a:r>
            <a:r>
              <a:rPr lang="en-US" dirty="0" err="1"/>
              <a:t>prática</a:t>
            </a:r>
            <a:r>
              <a:rPr lang="en-US" dirty="0"/>
              <a:t> social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Individualismo e Hierarquia: no universo social brasileiro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432511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err="1"/>
              <a:t>Uso</a:t>
            </a:r>
            <a:r>
              <a:rPr lang="en-US" dirty="0"/>
              <a:t> de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categorias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sociedade</a:t>
            </a:r>
            <a:r>
              <a:rPr lang="en-US" dirty="0"/>
              <a:t> </a:t>
            </a:r>
            <a:r>
              <a:rPr lang="en-US" dirty="0" err="1"/>
              <a:t>brasileira</a:t>
            </a:r>
            <a:r>
              <a:rPr lang="en-US" dirty="0"/>
              <a:t>: </a:t>
            </a:r>
            <a:r>
              <a:rPr lang="en-US" dirty="0" err="1"/>
              <a:t>indivíduo</a:t>
            </a:r>
            <a:r>
              <a:rPr lang="en-US" dirty="0"/>
              <a:t> e </a:t>
            </a:r>
            <a:r>
              <a:rPr lang="en-US" dirty="0" err="1"/>
              <a:t>pessoa</a:t>
            </a:r>
            <a:r>
              <a:rPr lang="en-US" dirty="0"/>
              <a:t>; </a:t>
            </a:r>
            <a:r>
              <a:rPr lang="en-US" dirty="0" err="1" smtClean="0"/>
              <a:t>hierarquia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individualismo</a:t>
            </a:r>
            <a:r>
              <a:rPr lang="en-US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en-US" dirty="0"/>
          </a:p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Relacionam</a:t>
            </a:r>
            <a:r>
              <a:rPr lang="en-US" dirty="0" smtClean="0"/>
              <a:t>-se </a:t>
            </a:r>
            <a:r>
              <a:rPr lang="en-US" dirty="0"/>
              <a:t>de </a:t>
            </a:r>
            <a:r>
              <a:rPr lang="en-US" dirty="0" err="1"/>
              <a:t>duas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concepção</a:t>
            </a:r>
            <a:r>
              <a:rPr lang="en-US" dirty="0"/>
              <a:t> do </a:t>
            </a:r>
            <a:r>
              <a:rPr lang="en-US" dirty="0" err="1" smtClean="0"/>
              <a:t>universo</a:t>
            </a:r>
            <a:r>
              <a:rPr lang="en-US" dirty="0"/>
              <a:t>: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dirty="0" err="1"/>
              <a:t>inversamente</a:t>
            </a:r>
            <a:r>
              <a:rPr lang="en-US" dirty="0"/>
              <a:t> </a:t>
            </a:r>
            <a:r>
              <a:rPr lang="en-US" dirty="0" err="1"/>
              <a:t>simétricos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46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pt-BR" b="1" dirty="0"/>
              <a:t>Louis Dumont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Dois tipo de sociedade: ocidentais modernas e “tradicionais”;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 Ocidentais modernas: ser moral, racionalmente autônomo, sujeito normativo das instituições, é o centro do sistema, atributos de liberdade e igualdade, a vida é o fim e sociedade é meio.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“Tradicionais”: Hierárquica, diferenças e complementariedade são a base do sistema, seres humanos socialmente determinados, a sociedade é fim e a vida é um meio.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1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53777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Ocidentais</a:t>
            </a:r>
            <a:r>
              <a:rPr lang="pt-BR" dirty="0"/>
              <a:t>: Fragmentação do todo social (domínio do político, do econômico, do social, do individual</a:t>
            </a:r>
            <a:r>
              <a:rPr lang="pt-BR" dirty="0" smtClean="0"/>
              <a:t>);</a:t>
            </a:r>
          </a:p>
          <a:p>
            <a:pPr algn="just">
              <a:buFont typeface="Arial" pitchFamily="34" charset="0"/>
              <a:buChar char="•"/>
            </a:pPr>
            <a:endParaRPr lang="pt-BR" dirty="0"/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Tradicional</a:t>
            </a:r>
            <a:r>
              <a:rPr lang="pt-BR" dirty="0"/>
              <a:t>: não há fragmentação (social engloba os demais domínios); não há isolamento em entidades autônomas</a:t>
            </a:r>
            <a:r>
              <a:rPr lang="pt-BR" dirty="0" smtClean="0"/>
              <a:t>.</a:t>
            </a:r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8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/>
              <a:t>Dois tipos de personagens básicos e radicais: indivíduo (valor) e pessoa.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u="sng" dirty="0" smtClean="0"/>
              <a:t>Indivíduo</a:t>
            </a:r>
            <a:r>
              <a:rPr lang="pt-BR" u="sng" dirty="0"/>
              <a:t>: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Sociedades modernas;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Leis e decretos universalizantes e impessoais;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Igualdade por meio da aplicação e operação prática;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Liberdade, amizade e associação voluntária;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Não há mediação entre ele e totalidade;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Ações voltadas para a </a:t>
            </a:r>
            <a:r>
              <a:rPr lang="pt-BR" dirty="0" err="1" smtClean="0">
                <a:solidFill>
                  <a:schemeClr val="tx1"/>
                </a:solidFill>
              </a:rPr>
              <a:t>vontade,querer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e desejo;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u="sng" dirty="0"/>
              <a:t>Pessoas</a:t>
            </a:r>
            <a:r>
              <a:rPr lang="pt-BR" dirty="0"/>
              <a:t>: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Contato </a:t>
            </a:r>
            <a:r>
              <a:rPr lang="pt-BR" dirty="0">
                <a:solidFill>
                  <a:schemeClr val="tx1"/>
                </a:solidFill>
              </a:rPr>
              <a:t>com totalidade por meio de clã, linhagens, famílias;</a:t>
            </a:r>
          </a:p>
          <a:p>
            <a:pPr marL="902208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Vida em sociedade compulsória;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9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Brasil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pt-BR" dirty="0"/>
              <a:t>DaMatta (1979): sociedade </a:t>
            </a:r>
            <a:r>
              <a:rPr lang="pt-BR" i="1" dirty="0"/>
              <a:t>sui generis </a:t>
            </a:r>
            <a:r>
              <a:rPr lang="pt-BR" dirty="0"/>
              <a:t>(múltiplos eixos ideológicos) – individualismo e hierarquia      sem hegemonia e competição.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Tensão </a:t>
            </a:r>
            <a:r>
              <a:rPr lang="pt-BR" dirty="0"/>
              <a:t>permanente entre o individuo e pessoa.</a:t>
            </a:r>
          </a:p>
          <a:p>
            <a:pPr algn="just">
              <a:buFont typeface="Arial" pitchFamily="34" charset="0"/>
              <a:buChar char="•"/>
            </a:pPr>
            <a:r>
              <a:rPr lang="pt-BR" dirty="0"/>
              <a:t>Desenvolvimento históricos, latino e católico: ampliação para a proposta individualista, hierárquica e semi-tradicional.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0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/>
              <a:t>Variabilidade dos princípios individualistas nas diversas sociedades</a:t>
            </a:r>
            <a:r>
              <a:rPr lang="pt-BR" dirty="0" smtClean="0"/>
              <a:t>;</a:t>
            </a:r>
            <a:endParaRPr lang="pt-BR" dirty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 smtClean="0"/>
              <a:t>Sistemas </a:t>
            </a:r>
            <a:r>
              <a:rPr lang="pt-BR" dirty="0"/>
              <a:t>autônomo de idéia, não guardando relação com grupos ou práticas sociais: direitos das mulheres, das crianças, dos idosos e igualdade de todos perante a Lei – “como a sociedade deve ser</a:t>
            </a:r>
            <a:r>
              <a:rPr lang="pt-BR" dirty="0" smtClean="0"/>
              <a:t>”.</a:t>
            </a:r>
            <a:endParaRPr lang="pt-BR" dirty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 smtClean="0"/>
              <a:t>Adoção </a:t>
            </a:r>
            <a:r>
              <a:rPr lang="pt-BR" dirty="0"/>
              <a:t>do sistemas jurídico e legal baseado nas sociedades ocidentais sem terem raízes e legitimidade nas instituições.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5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pt-BR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pt-BR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 smtClean="0"/>
              <a:t>Discurso </a:t>
            </a:r>
            <a:r>
              <a:rPr lang="pt-BR" dirty="0"/>
              <a:t>oficial e público </a:t>
            </a:r>
            <a:r>
              <a:rPr lang="pt-BR" i="1" dirty="0"/>
              <a:t>versus </a:t>
            </a:r>
            <a:r>
              <a:rPr lang="pt-BR" dirty="0"/>
              <a:t>execução do modelo individualista</a:t>
            </a:r>
            <a:r>
              <a:rPr lang="pt-BR" dirty="0" smtClean="0"/>
              <a:t>;</a:t>
            </a:r>
            <a:endParaRPr lang="pt-BR" dirty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 smtClean="0"/>
              <a:t>Importância </a:t>
            </a:r>
            <a:r>
              <a:rPr lang="pt-BR" dirty="0"/>
              <a:t>da posição social, econômica e política que a pessoa ocupa na sociedade</a:t>
            </a:r>
            <a:r>
              <a:rPr lang="pt-BR" dirty="0" smtClean="0"/>
              <a:t>;</a:t>
            </a:r>
            <a:endParaRPr lang="pt-BR" dirty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pt-BR" dirty="0" smtClean="0"/>
              <a:t>Regras </a:t>
            </a:r>
            <a:r>
              <a:rPr lang="pt-BR" dirty="0"/>
              <a:t>universalizantes </a:t>
            </a:r>
            <a:r>
              <a:rPr lang="pt-BR" i="1" dirty="0"/>
              <a:t>versus</a:t>
            </a:r>
            <a:r>
              <a:rPr lang="pt-BR" dirty="0"/>
              <a:t> vazamento das regras </a:t>
            </a:r>
            <a:r>
              <a:rPr lang="pt-BR" dirty="0" err="1" smtClean="0"/>
              <a:t>universalizantes</a:t>
            </a:r>
            <a:r>
              <a:rPr lang="pt-BR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Estilo Brasileiro de Ser Moderno</a:t>
            </a:r>
            <a:br>
              <a:rPr lang="pt-BR" b="1" dirty="0"/>
            </a:br>
            <a:r>
              <a:rPr lang="pt-BR" b="1" dirty="0"/>
              <a:t>Igualdade moral e Individualismo Seletivo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0717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 desejo do brasileiro é a </a:t>
            </a:r>
            <a:r>
              <a:rPr lang="pt-BR" u="sng" dirty="0"/>
              <a:t>eficácia de um sistema individualista</a:t>
            </a:r>
            <a:r>
              <a:rPr lang="pt-BR" dirty="0"/>
              <a:t>, onde todos têm acesso a tudo, mas o </a:t>
            </a:r>
            <a:r>
              <a:rPr lang="pt-BR" u="sng" dirty="0"/>
              <a:t>querem seletivamente</a:t>
            </a:r>
            <a:r>
              <a:rPr lang="pt-BR" dirty="0"/>
              <a:t>. Querem todos os </a:t>
            </a:r>
            <a:r>
              <a:rPr lang="pt-BR" u="sng" dirty="0"/>
              <a:t>benefícios</a:t>
            </a:r>
            <a:r>
              <a:rPr lang="pt-BR" dirty="0"/>
              <a:t> dele, mas sem a contrapartida negativa, que é a </a:t>
            </a:r>
            <a:r>
              <a:rPr lang="pt-BR" u="sng" dirty="0"/>
              <a:t>impessoalidade</a:t>
            </a:r>
            <a:r>
              <a:rPr lang="pt-BR" dirty="0"/>
              <a:t>, vulgarmente entendida como “falta de calor humano do anglo-saxão”. Querem dar um tratamento </a:t>
            </a:r>
            <a:r>
              <a:rPr lang="pt-BR" u="sng" dirty="0"/>
              <a:t>personalizante</a:t>
            </a:r>
            <a:r>
              <a:rPr lang="pt-BR" dirty="0"/>
              <a:t> a todos os cidadãos e se manter, ao mesmo tempo, sob o império de leis </a:t>
            </a:r>
            <a:r>
              <a:rPr lang="pt-BR" u="sng" dirty="0" err="1" smtClean="0"/>
              <a:t>universalizantes</a:t>
            </a:r>
            <a:r>
              <a:rPr lang="pt-BR" u="sng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54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jeitinho escrito: visões intelectuais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“Por favor o senhor não pode dar um jeitinho”</a:t>
            </a:r>
          </a:p>
          <a:p>
            <a:endParaRPr lang="pt-BR" dirty="0"/>
          </a:p>
          <a:p>
            <a:r>
              <a:rPr lang="pt-BR" u="sng" dirty="0"/>
              <a:t>Cinco estudos que jeitinho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Guerreiro Ramos: Formalismo e Jeitinho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Roberto Campos: a Rua, o Namoro e o Jeitinho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Oliveira Torres: Adaptação ao Inesperado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Keith Rosen: Cinco Tipos Diferentes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Clóvis de Abreu et alli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2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Jeitinho como representante desse estilo brasileiro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Teoricamente, decretos universalizantes não combinam com tratamentos pessoais, mas é justamente isso que na sociedade brasileira tentamos compatibilizar por meio de uma prática: o Jeitinho.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Como </a:t>
            </a:r>
            <a:r>
              <a:rPr lang="pt-BR" dirty="0"/>
              <a:t>mecanismo que </a:t>
            </a:r>
            <a:r>
              <a:rPr lang="pt-BR" u="sng" dirty="0"/>
              <a:t>transforma indivíduo em pessoa</a:t>
            </a:r>
            <a:r>
              <a:rPr lang="pt-BR" dirty="0"/>
              <a:t>, ao fugir da submissão a leis universalizantes, o jeitinho é </a:t>
            </a:r>
            <a:r>
              <a:rPr lang="pt-BR" u="sng" dirty="0"/>
              <a:t>holista e hierarquizador</a:t>
            </a:r>
            <a:r>
              <a:rPr lang="pt-BR" dirty="0"/>
              <a:t>. Mas, como forma de navegação social que baseada na igualdade substantiva de todos, em flagrantes desconsiderações aos atributos de identidade social, é </a:t>
            </a:r>
            <a:r>
              <a:rPr lang="pt-BR" u="sng" dirty="0"/>
              <a:t>individualista e moderno.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3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Postulação </a:t>
            </a:r>
            <a:r>
              <a:rPr lang="pt-BR" dirty="0"/>
              <a:t>da autora: “A atualização do indivíduo na sociedade brasileira apresenta, no plano simbólico, uma grande ênfase no atributo da igualdade em detrimento das demais. E essa ênfase reflete, diretamente, na atualização peculiar de nós e permite atribuir um conteúdo duplo a nossa noção de individualismo e de igualdade”.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31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Ideologia da igualdade </a:t>
            </a:r>
            <a:r>
              <a:rPr lang="pt-BR" b="1" dirty="0" smtClean="0"/>
              <a:t>radical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Versão da formação da sociedade brasileira, que é vista como produto da contribuição harmônica de 3 raças formadoras: índio, negro e branco. A contribuição de cada uma costuma ser </a:t>
            </a:r>
            <a:r>
              <a:rPr lang="pt-BR" dirty="0" smtClean="0"/>
              <a:t>singularizada e </a:t>
            </a:r>
            <a:r>
              <a:rPr lang="pt-BR" dirty="0"/>
              <a:t>apresentada como complementar uma das outras, sem o estabelecimento de qualquer tipo de hierarquização.</a:t>
            </a:r>
          </a:p>
          <a:p>
            <a:r>
              <a:rPr lang="pt-BR" dirty="0"/>
              <a:t>Denominada por DaMatta (1981) como “Fábula das 3 raças”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3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t-BR" dirty="0"/>
              <a:t>O brasileiro se percebe igualitário aberto e sem preconceito e vê seu país como uma sociedade não-discriminatória.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4325112"/>
          </a:xfrm>
        </p:spPr>
        <p:txBody>
          <a:bodyPr/>
          <a:lstStyle/>
          <a:p>
            <a:pPr marL="109728" indent="0">
              <a:buNone/>
            </a:pPr>
            <a:r>
              <a:rPr lang="pt-BR" dirty="0"/>
              <a:t>Há a dificuldade de se aceitar a existência de atitudes discriminatórias, do racismo e de ver o preconceito </a:t>
            </a:r>
            <a:r>
              <a:rPr lang="pt-BR" dirty="0" smtClean="0"/>
              <a:t>social.</a:t>
            </a:r>
            <a:endParaRPr lang="pt-B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9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Igualdade: Brasil x EUA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Sociedade </a:t>
            </a:r>
            <a:r>
              <a:rPr lang="pt-BR" sz="2000" dirty="0" smtClean="0"/>
              <a:t>norte-americana</a:t>
            </a:r>
            <a:endParaRPr lang="pt-BR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sz="2000" dirty="0"/>
              <a:t>Sociedade </a:t>
            </a:r>
            <a:r>
              <a:rPr lang="pt-BR" sz="2000" dirty="0" smtClean="0"/>
              <a:t>brasileira</a:t>
            </a:r>
            <a:endParaRPr lang="pt-BR" sz="20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t-BR" dirty="0"/>
              <a:t>A igualdade se define em relação à sociedade, isto é, a </a:t>
            </a:r>
            <a:r>
              <a:rPr lang="pt-BR" u="sng" dirty="0"/>
              <a:t>um sistema legal e jurídico que estabelece a medida de equivalência entre as pessoas</a:t>
            </a:r>
            <a:r>
              <a:rPr lang="pt-BR" dirty="0"/>
              <a:t>. Ela é concebida </a:t>
            </a:r>
            <a:r>
              <a:rPr lang="pt-BR" dirty="0" smtClean="0"/>
              <a:t>simbolicamente.</a:t>
            </a:r>
          </a:p>
          <a:p>
            <a:r>
              <a:rPr lang="pt-BR" dirty="0"/>
              <a:t>Igualar para diferenciar: idéia do </a:t>
            </a:r>
            <a:r>
              <a:rPr lang="pt-BR" u="sng" dirty="0"/>
              <a:t>desempenho</a:t>
            </a:r>
          </a:p>
          <a:p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/>
              <a:t>Ao contrario da igualdade norte-americana, a brasileira se coloca como um fato, </a:t>
            </a:r>
            <a:r>
              <a:rPr lang="pt-BR" u="sng" dirty="0"/>
              <a:t>como algo dotado de substância, e não apenas e exclusivamente como um direito</a:t>
            </a:r>
            <a:r>
              <a:rPr lang="pt-BR" dirty="0"/>
              <a:t>. Não uma igualdade dada pela lei, mas pela </a:t>
            </a:r>
            <a:r>
              <a:rPr lang="pt-BR" u="sng" dirty="0"/>
              <a:t>condição humana das pessoas.</a:t>
            </a:r>
            <a:endParaRPr lang="pt-BR" sz="1100" u="sng" dirty="0"/>
          </a:p>
          <a:p>
            <a:pPr algn="ctr"/>
            <a:r>
              <a:rPr lang="pt-BR" dirty="0"/>
              <a:t>Privilegiamos o </a:t>
            </a:r>
            <a:r>
              <a:rPr lang="pt-BR" u="sng" dirty="0"/>
              <a:t>concurso, a eleição, que iguala a todos, independente de seus desempenhos específicos anteriores, </a:t>
            </a:r>
            <a:r>
              <a:rPr lang="pt-BR" dirty="0"/>
              <a:t>apagando o mérito de cada um, de forma metafórica, do registro público e material (DaMatta, 1982).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0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Individualismo: Brasil x EUA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/>
              <a:t>Sociedade </a:t>
            </a:r>
            <a:r>
              <a:rPr lang="pt-BR" sz="2000" dirty="0" smtClean="0"/>
              <a:t>norte-americana</a:t>
            </a:r>
            <a:endParaRPr lang="pt-BR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sz="2000" dirty="0"/>
              <a:t>Sociedade </a:t>
            </a:r>
            <a:r>
              <a:rPr lang="pt-BR" sz="2000" dirty="0" smtClean="0"/>
              <a:t>brasileira</a:t>
            </a:r>
            <a:endParaRPr lang="pt-BR" sz="20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t-BR" dirty="0"/>
              <a:t>Intimidade individualista: acesso ao espaço interior do indivíduo por ele franqueado a pessoas de sua </a:t>
            </a:r>
            <a:r>
              <a:rPr lang="pt-BR" u="sng" dirty="0"/>
              <a:t>livre escolha</a:t>
            </a:r>
            <a:r>
              <a:rPr lang="pt-BR" dirty="0"/>
              <a:t>, está presente nos laços de </a:t>
            </a:r>
            <a:r>
              <a:rPr lang="pt-BR" u="sng" dirty="0"/>
              <a:t>amizade e no companheirismo. </a:t>
            </a:r>
          </a:p>
          <a:p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t-BR" dirty="0"/>
              <a:t>Estabelecimento de relações pessoais “íntimas” com indivíduos socialmente diferenciados, permitindo a formação de uma identidade social vertical</a:t>
            </a:r>
            <a:r>
              <a:rPr lang="pt-BR" u="sng" dirty="0"/>
              <a:t>. Intimidade alicerçada na proximidade física, na dependência econômica e nos laços afetivos. </a:t>
            </a:r>
          </a:p>
          <a:p>
            <a:pPr algn="ctr"/>
            <a:r>
              <a:rPr lang="pt-BR" dirty="0"/>
              <a:t>No Brasil a intimidade individualista se estende a “quem é e quem não é amigo”. </a:t>
            </a:r>
          </a:p>
          <a:p>
            <a:pPr algn="ctr"/>
            <a:r>
              <a:rPr lang="pt-BR" dirty="0"/>
              <a:t>Implica o </a:t>
            </a:r>
            <a:r>
              <a:rPr lang="pt-BR" u="sng" dirty="0"/>
              <a:t>contar e recontar as próprias experiências pessoais a pessoas que não poderiam ser consideradas amigas</a:t>
            </a:r>
            <a:r>
              <a:rPr lang="pt-BR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8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Identidade Nacional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Individualismo no Brasil: Coloca em cena mais uma variável ideológica - &gt; o indivíduo referido e articulado a uma totalidade moral (sistema cosmológico: não social no sentido jurídico e legal).</a:t>
            </a:r>
          </a:p>
          <a:p>
            <a:r>
              <a:rPr lang="pt-BR" dirty="0"/>
              <a:t>Pode promover uma homogeneização positiva, como no caso do futebol, ou negativa, como é o caso de quando reprovamos ou nos envergonhamos de ser parte do país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3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jeitinho funciona como uma identidade, elemento definidor da nossa “brasilidade”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5402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Quando alguma ação ou comportamento é qualificado como “jeitinho brasileiro”, há a anulação de toda a diversidade interna da sociedade.</a:t>
            </a:r>
          </a:p>
          <a:p>
            <a:endParaRPr lang="pt-BR" sz="1050" dirty="0"/>
          </a:p>
          <a:p>
            <a:r>
              <a:rPr lang="pt-BR" dirty="0"/>
              <a:t>Não significa dizer que acreditamos que ele simbolize a totalidade da sociedade brasileira em todas as suas expressões, nem que expresse o comportamento “típico” do brasileiro e, muito menos, que essa forma de ação social possua uma “essência” exclusivamente nossa. Significa, apenas, que em determinado contexto ele sintetiza um conjunto de relações e procedimentos que os brasileiros “percebem” como sendo deles.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03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Essa </a:t>
            </a:r>
            <a:r>
              <a:rPr lang="pt-BR" dirty="0"/>
              <a:t>identidade social brasileira do jeitinho pode ser positiva ou negativa, isso depende do valor atribuído, do filtro utilizado para analisar e do domínio que se resolve privilegiar.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Identidade Positiva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Espírito cordial, conciliador, alegre, simpático, caloroso, humano, etc de um país tropical, bonito, sensual, jovem e cheio de possibilidades.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dirty="0"/>
              <a:t>Expressa-se por uma hierarquia de necessidades que desconhece </a:t>
            </a:r>
            <a:r>
              <a:rPr lang="pt-BR" u="sng" dirty="0"/>
              <a:t>desigualdades sociais </a:t>
            </a:r>
            <a:r>
              <a:rPr lang="pt-BR" dirty="0"/>
              <a:t>e </a:t>
            </a:r>
            <a:r>
              <a:rPr lang="pt-BR" u="sng" dirty="0"/>
              <a:t>igualdades legais </a:t>
            </a:r>
            <a:r>
              <a:rPr lang="pt-BR" dirty="0"/>
              <a:t>e se volta exclusivamente para </a:t>
            </a:r>
            <a:r>
              <a:rPr lang="pt-BR" u="sng" dirty="0"/>
              <a:t>desigualdades situacionais </a:t>
            </a:r>
            <a:r>
              <a:rPr lang="pt-BR" dirty="0"/>
              <a:t>tomando como referencia o cidadão brasileiro definido por um sistema moral, e parte para a humanidade.  </a:t>
            </a:r>
            <a:endParaRPr lang="pt-BR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Causas </a:t>
            </a:r>
            <a:r>
              <a:rPr lang="pt-BR" dirty="0">
                <a:solidFill>
                  <a:srgbClr val="FF0000"/>
                </a:solidFill>
              </a:rPr>
              <a:t>históricas possíveis: “nossa mistura racial”, clima tropical, maneira de “português lidar com as outras etnias”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7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1. Guerreiro </a:t>
            </a:r>
            <a:r>
              <a:rPr lang="pt-BR" b="1" dirty="0"/>
              <a:t>Ramos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u="sng" dirty="0"/>
              <a:t>Formalismo e Jeitinho</a:t>
            </a:r>
          </a:p>
          <a:p>
            <a:endParaRPr lang="pt-BR" b="1" u="sng" dirty="0"/>
          </a:p>
          <a:p>
            <a:pPr marL="0" indent="0">
              <a:buNone/>
            </a:pPr>
            <a:r>
              <a:rPr lang="pt-BR" dirty="0"/>
              <a:t>“Jeitinho”: categoria central da sociedade brasileira. Não é atributo de caráter nacional, e sim mecanismo que denomina “processos crioulos”. Tem raiz no formalismo.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3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Identidade Negativa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Visão focalizada no desempenho da economia e das instituições políticas e sociais, modelada a partir dos parâmetros dos países desenvolvidos, realizando um contraste entre nós e “lá fora”.</a:t>
            </a:r>
          </a:p>
          <a:p>
            <a:pPr algn="ctr"/>
            <a:endParaRPr lang="pt-BR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“Este não é um país sério” (presidente De Gaulle)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Amizade tem mais valor do que o cumprimento das leis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Relações pessoais tomam precedência sobre qualquer outro critério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Transforma o público em privado</a:t>
            </a:r>
          </a:p>
          <a:p>
            <a:endParaRPr lang="pt-BR" dirty="0"/>
          </a:p>
          <a:p>
            <a:r>
              <a:rPr lang="pt-BR" dirty="0"/>
              <a:t>Causas históricas possíveis: somos originários de um país (Portugal) que sempre foi incompetente e inepto na condução de seus próprios negócios e na nossa colonização.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4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Registros escritos e orais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A referência escrita mais antiga data de 1943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Em dicionários, consta desde 1859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Na década de 1950, a ortografia do jeito alterou-se (antes era escrito com “g”)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dirty="0"/>
              <a:t>Registros orais: Nos dias de hoje o “jeitinho” é vastamente conhecido pelas pessoas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9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069848"/>
          </a:xfrm>
        </p:spPr>
        <p:txBody>
          <a:bodyPr>
            <a:noAutofit/>
          </a:bodyPr>
          <a:lstStyle/>
          <a:p>
            <a:r>
              <a:rPr lang="pt-BR" sz="2400" dirty="0"/>
              <a:t>“O “jeitinho brasileiro” promove, dependendo de onde o utilizo, </a:t>
            </a:r>
            <a:r>
              <a:rPr lang="pt-BR" sz="2400" u="sng" dirty="0"/>
              <a:t>homogeneizações positivas e negativas </a:t>
            </a:r>
            <a:r>
              <a:rPr lang="pt-BR" sz="2400" dirty="0"/>
              <a:t>de nosso universo social, sem nunca impor escolhas excludentes e definitivas. Muito pelo contrario, ele sempre promove </a:t>
            </a:r>
            <a:r>
              <a:rPr lang="pt-BR" sz="2400" u="sng" dirty="0"/>
              <a:t>opções parciais</a:t>
            </a:r>
            <a:r>
              <a:rPr lang="pt-BR" sz="2400" dirty="0"/>
              <a:t>, definições especificas. Usamo-lo como símbolo de nossa </a:t>
            </a:r>
            <a:r>
              <a:rPr lang="pt-BR" sz="2400" u="sng" dirty="0"/>
              <a:t>desordem institucional</a:t>
            </a:r>
            <a:r>
              <a:rPr lang="pt-BR" sz="2400" dirty="0"/>
              <a:t>, incompetência, ineficiência e da pouca presença do cidadão no nosso universo social, louvando assim, o nosso “atual, moderno e irreversível” compromisso com a ideologia individualista ou com emblema de nossa cordialidade, espírito mateiro, conciliador, criativo, caloroso, reafirmando nosso eterno casamento com uma visão do mundo relacional.”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57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94076"/>
            <a:ext cx="8229600" cy="1069848"/>
          </a:xfrm>
        </p:spPr>
        <p:txBody>
          <a:bodyPr>
            <a:noAutofit/>
          </a:bodyPr>
          <a:lstStyle/>
          <a:p>
            <a:pPr algn="ctr"/>
            <a:r>
              <a:rPr lang="de-DE" sz="6600" b="1" dirty="0" smtClean="0"/>
              <a:t>OBRIGADA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232321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2. Roberto </a:t>
            </a:r>
            <a:r>
              <a:rPr lang="pt-BR" b="1" dirty="0"/>
              <a:t>Campos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u="sng" dirty="0"/>
              <a:t>A rua, o namoro e o jeitinho</a:t>
            </a:r>
          </a:p>
          <a:p>
            <a:pPr marL="0" indent="0">
              <a:buNone/>
            </a:pPr>
            <a:endParaRPr lang="pt-BR" b="1" u="sng" dirty="0"/>
          </a:p>
          <a:p>
            <a:pPr marL="0" indent="0">
              <a:buNone/>
            </a:pPr>
            <a:r>
              <a:rPr lang="pt-BR" dirty="0"/>
              <a:t>Comparação entre as sociedades de origens anglo-saxã e as latinas: 3 diferenças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Existência de namoro nas sociedades latinas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 rua como lugar de sociabilidade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 existência do jeitinho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Causas do jeitinho (paralegal):</a:t>
            </a:r>
          </a:p>
          <a:p>
            <a:pPr marL="514350" indent="-514350"/>
            <a:r>
              <a:rPr lang="pt-BR" dirty="0"/>
              <a:t>Origem histórica: feudalismo</a:t>
            </a:r>
          </a:p>
          <a:p>
            <a:pPr marL="514350" indent="-514350"/>
            <a:r>
              <a:rPr lang="pt-BR" dirty="0"/>
              <a:t>Tensão institucional: norma e comportamento</a:t>
            </a:r>
          </a:p>
          <a:p>
            <a:pPr marL="514350" indent="-514350"/>
            <a:r>
              <a:rPr lang="pt-BR" dirty="0"/>
              <a:t>Religião católica: não adaptação à evolução dos povos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3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 jeito é uma maneira de ser peculiarmente brasileira, fruta de condições históricas</a:t>
            </a:r>
          </a:p>
          <a:p>
            <a:r>
              <a:rPr lang="de-DE" dirty="0"/>
              <a:t>Dois tipos:</a:t>
            </a:r>
          </a:p>
          <a:p>
            <a:pPr lvl="1">
              <a:buFont typeface="Arial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O prático se traduz na capacidade de adaptação a situação inesperadas ou difíceis</a:t>
            </a:r>
          </a:p>
          <a:p>
            <a:pPr lvl="1">
              <a:buFont typeface="Arial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O teórico não torna a aparecer no texto</a:t>
            </a:r>
            <a:endParaRPr lang="en-GB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de-DE" b="1" dirty="0" smtClean="0"/>
              <a:t>3. Oliveira Torres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652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4. Keith </a:t>
            </a:r>
            <a:r>
              <a:rPr lang="pt-BR" b="1" dirty="0"/>
              <a:t>Rosen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u="sng" dirty="0"/>
              <a:t>Tipos de comportamento classificados como jeito: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dirty="0"/>
              <a:t>Funcionário público se desvia de sua obrigação por ganhos pecuniários ou </a:t>
            </a:r>
            <a:r>
              <a:rPr lang="pt-BR" i="1" dirty="0"/>
              <a:t>status.</a:t>
            </a:r>
            <a:endParaRPr lang="pt-BR" dirty="0"/>
          </a:p>
          <a:p>
            <a:pPr lvl="0"/>
            <a:r>
              <a:rPr lang="pt-BR" dirty="0"/>
              <a:t>Contorno de obrigações legais justas buscando um objetivo (exemplo peças de carro).</a:t>
            </a:r>
          </a:p>
          <a:p>
            <a:pPr lvl="0"/>
            <a:r>
              <a:rPr lang="pt-BR" dirty="0"/>
              <a:t>A velocidade do trabalho de um funcionário público depende de ganhos pecuniários (como suborno) ou status. (suborno, ter conhecidos que ajudem no processo).</a:t>
            </a:r>
          </a:p>
          <a:p>
            <a:pPr lvl="0"/>
            <a:r>
              <a:rPr lang="pt-BR" dirty="0"/>
              <a:t>Contorno de obrigações legais injustas </a:t>
            </a:r>
          </a:p>
          <a:p>
            <a:pPr lvl="0"/>
            <a:r>
              <a:rPr lang="pt-BR" dirty="0"/>
              <a:t>Funcionário público se desvia de suas obrigações por julgar que as regras são injustas ou irreais.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7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5. </a:t>
            </a:r>
            <a:r>
              <a:rPr lang="en-GB" dirty="0" err="1" smtClean="0"/>
              <a:t>Clóvis</a:t>
            </a:r>
            <a:r>
              <a:rPr lang="en-GB" dirty="0" smtClean="0"/>
              <a:t> de Abreu et </a:t>
            </a:r>
            <a:r>
              <a:rPr lang="en-GB" dirty="0" err="1" smtClean="0"/>
              <a:t>alli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Estudo </a:t>
            </a:r>
            <a:r>
              <a:rPr lang="pt-BR" dirty="0"/>
              <a:t>é fruto de pesquisa com vinte pessoas de diferentes níveis sociais e que mantinham vínculo com uma organização burocrática</a:t>
            </a:r>
          </a:p>
          <a:p>
            <a:r>
              <a:rPr lang="pt-BR" dirty="0"/>
              <a:t>“Jeitinho é um recurso de poder”</a:t>
            </a:r>
          </a:p>
          <a:p>
            <a:pPr marL="11430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/>
              <a:t>Conclusões:</a:t>
            </a:r>
          </a:p>
          <a:p>
            <a:pPr indent="-342900">
              <a:buFont typeface="Wingdings" pitchFamily="2" charset="2"/>
              <a:buChar char="ü"/>
            </a:pPr>
            <a:r>
              <a:rPr lang="pt-BR" dirty="0"/>
              <a:t>Jeitinho é decorrente da necessidade do formalismo</a:t>
            </a:r>
          </a:p>
          <a:p>
            <a:pPr indent="-342900">
              <a:buFont typeface="Wingdings" pitchFamily="2" charset="2"/>
              <a:buChar char="ü"/>
            </a:pPr>
            <a:r>
              <a:rPr lang="pt-BR" dirty="0"/>
              <a:t>Jeitinho é fuga à formalização</a:t>
            </a:r>
          </a:p>
          <a:p>
            <a:pPr indent="-342900">
              <a:buFont typeface="Wingdings" pitchFamily="2" charset="2"/>
              <a:buChar char="ü"/>
            </a:pPr>
            <a:r>
              <a:rPr lang="pt-BR" dirty="0"/>
              <a:t>Não é singularidade brasileira</a:t>
            </a:r>
          </a:p>
          <a:p>
            <a:pPr indent="-342900">
              <a:buFont typeface="Wingdings" pitchFamily="2" charset="2"/>
              <a:buChar char="ü"/>
            </a:pPr>
            <a:r>
              <a:rPr lang="pt-BR" dirty="0"/>
              <a:t>Modo de poder: “Você sabe com quem você está falando?”</a:t>
            </a:r>
          </a:p>
          <a:p>
            <a:pPr indent="-342900">
              <a:buFont typeface="Wingdings" pitchFamily="2" charset="2"/>
              <a:buChar char="ü"/>
            </a:pPr>
            <a:r>
              <a:rPr lang="pt-BR" dirty="0"/>
              <a:t>Não está em extinção.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3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</TotalTime>
  <Words>3220</Words>
  <Application>Microsoft Office PowerPoint</Application>
  <PresentationFormat>Apresentação na tela (4:3)</PresentationFormat>
  <Paragraphs>322</Paragraphs>
  <Slides>53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4" baseType="lpstr">
      <vt:lpstr>Rhea</vt:lpstr>
      <vt:lpstr>O Jeitinho Brasileiro</vt:lpstr>
      <vt:lpstr>O Jeitinho Brasileiro</vt:lpstr>
      <vt:lpstr>Introdução</vt:lpstr>
      <vt:lpstr>O jeitinho escrito: visões intelectuais</vt:lpstr>
      <vt:lpstr>1. Guerreiro Ramos</vt:lpstr>
      <vt:lpstr>2. Roberto Campos</vt:lpstr>
      <vt:lpstr>3. Oliveira Torres</vt:lpstr>
      <vt:lpstr>4. Keith Rosen</vt:lpstr>
      <vt:lpstr>5. Clóvis de Abreu et alli</vt:lpstr>
      <vt:lpstr>Navegando em Águas Brasileiras</vt:lpstr>
      <vt:lpstr>Apresentação do PowerPoint</vt:lpstr>
      <vt:lpstr>Os Domínios do Jeitinho</vt:lpstr>
      <vt:lpstr>Os Idiomas do Jeitinho</vt:lpstr>
      <vt:lpstr>Técnica do Jeitinho</vt:lpstr>
      <vt:lpstr>Personagens Típicos do Jeitinho</vt:lpstr>
      <vt:lpstr>Apresentação do PowerPoint</vt:lpstr>
      <vt:lpstr>Apresentação do PowerPoint</vt:lpstr>
      <vt:lpstr>Tipo alemão</vt:lpstr>
      <vt:lpstr>O Jeitinho Falado</vt:lpstr>
      <vt:lpstr>Discurso Positivo e Popular</vt:lpstr>
      <vt:lpstr>Apresentação do PowerPoint</vt:lpstr>
      <vt:lpstr>Discurso Negativo</vt:lpstr>
      <vt:lpstr>Discurso Teórico</vt:lpstr>
      <vt:lpstr>O jeitinho e o “você sabe com quem está falando?”</vt:lpstr>
      <vt:lpstr>Apresentação do PowerPoint</vt:lpstr>
      <vt:lpstr>Quadro comparativo</vt:lpstr>
      <vt:lpstr>Apresentação do PowerPoint</vt:lpstr>
      <vt:lpstr>Pontos comuns entre as duas expressões</vt:lpstr>
      <vt:lpstr>Hierarquia e individualismo: os desencontros da modernidade</vt:lpstr>
      <vt:lpstr>Apresentação do PowerPoint</vt:lpstr>
      <vt:lpstr>Princípios igualitários e individualista</vt:lpstr>
      <vt:lpstr>Individualismo e Hierarquia: no universo social brasileiro</vt:lpstr>
      <vt:lpstr>Louis Dumont</vt:lpstr>
      <vt:lpstr>Apresentação do PowerPoint</vt:lpstr>
      <vt:lpstr>Apresentação do PowerPoint</vt:lpstr>
      <vt:lpstr>Brasil</vt:lpstr>
      <vt:lpstr>Apresentação do PowerPoint</vt:lpstr>
      <vt:lpstr>Apresentação do PowerPoint</vt:lpstr>
      <vt:lpstr>Estilo Brasileiro de Ser Moderno Igualdade moral e Individualismo Seletivo</vt:lpstr>
      <vt:lpstr>Jeitinho como representante desse estilo brasileiro</vt:lpstr>
      <vt:lpstr>Apresentação do PowerPoint</vt:lpstr>
      <vt:lpstr>Ideologia da igualdade radical</vt:lpstr>
      <vt:lpstr>O brasileiro se percebe igualitário aberto e sem preconceito e vê seu país como uma sociedade não-discriminatória.</vt:lpstr>
      <vt:lpstr>Igualdade: Brasil x EUA</vt:lpstr>
      <vt:lpstr>Individualismo: Brasil x EUA</vt:lpstr>
      <vt:lpstr>Identidade Nacional</vt:lpstr>
      <vt:lpstr>O jeitinho funciona como uma identidade, elemento definidor da nossa “brasilidade”</vt:lpstr>
      <vt:lpstr>Apresentação do PowerPoint</vt:lpstr>
      <vt:lpstr>Identidade Positiva</vt:lpstr>
      <vt:lpstr>Identidade Negativa</vt:lpstr>
      <vt:lpstr>Registros escritos e orais</vt:lpstr>
      <vt:lpstr>“O “jeitinho brasileiro” promove, dependendo de onde o utilizo, homogeneizações positivas e negativas de nosso universo social, sem nunca impor escolhas excludentes e definitivas. Muito pelo contrario, ele sempre promove opções parciais, definições especificas. Usamo-lo como símbolo de nossa desordem institucional, incompetência, ineficiência e da pouca presença do cidadão no nosso universo social, louvando assim, o nosso “atual, moderno e irreversível” compromisso com a ideologia individualista ou com emblema de nossa cordialidade, espírito mateiro, conciliador, criativo, caloroso, reafirmando nosso eterno casamento com uma visão do mundo relacional.”</vt:lpstr>
      <vt:lpstr>OBRIGADA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Jeitinho Brasileiro</dc:title>
  <dc:creator>Charlotte</dc:creator>
  <cp:lastModifiedBy>Paula</cp:lastModifiedBy>
  <cp:revision>14</cp:revision>
  <dcterms:created xsi:type="dcterms:W3CDTF">2012-10-16T17:20:34Z</dcterms:created>
  <dcterms:modified xsi:type="dcterms:W3CDTF">2012-10-23T19:38:22Z</dcterms:modified>
</cp:coreProperties>
</file>