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59" r:id="rId3"/>
    <p:sldId id="258" r:id="rId4"/>
    <p:sldId id="260" r:id="rId5"/>
    <p:sldId id="261" r:id="rId6"/>
    <p:sldId id="263" r:id="rId7"/>
    <p:sldId id="264" r:id="rId8"/>
    <p:sldId id="266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5E2B7-805D-4888-80AB-B3E4ADE006C6}" type="datetimeFigureOut">
              <a:rPr lang="pt-BR" smtClean="0"/>
              <a:t>17/09/2020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A5E49-1E01-48F1-B8B8-88B15AA798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69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5E49-1E01-48F1-B8B8-88B15AA798A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711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5E49-1E01-48F1-B8B8-88B15AA798A5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737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5E49-1E01-48F1-B8B8-88B15AA798A5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73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5E49-1E01-48F1-B8B8-88B15AA798A5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73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5E49-1E01-48F1-B8B8-88B15AA798A5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737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5E49-1E01-48F1-B8B8-88B15AA798A5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737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5E49-1E01-48F1-B8B8-88B15AA798A5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737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5E49-1E01-48F1-B8B8-88B15AA798A5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737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5E49-1E01-48F1-B8B8-88B15AA798A5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73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1E2D1B3-2C05-BF4D-A960-C50A908463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3AA1B5B-F39D-FC43-A4FC-51A7ACAB0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8218770-4177-4A48-88C0-BD7A7FAB0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49353-A1D6-B44E-9C8D-EEBAB58A30CC}" type="slidenum">
              <a:rPr lang="pt-PT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9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84F675C-D119-F749-83F8-FA32804F5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C91E683-F546-F941-9DB4-3A1097A9A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1695CBD-6711-FA48-A460-BE2D489AD9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892A0-4707-2048-91D9-1D0926EB1245}" type="slidenum">
              <a:rPr lang="pt-PT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5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15FD59E-79A4-3244-83FC-CCB7E67D0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F731E90-2F42-5F4B-93BB-2A42A3BA45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451DF75-CE4A-3740-AEF7-F12DC998E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BC970-3EF7-2545-8117-C3F873291682}" type="slidenum">
              <a:rPr lang="pt-PT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7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F6D0403-10C3-854E-87F9-04E16E717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4F9ACE6-5306-7D40-B3F2-3D40E60DA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1FCE04B-9BFA-9A42-8E5D-1F182623D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70DD1-A93D-A24B-BB59-E4411B185445}" type="slidenum">
              <a:rPr lang="pt-PT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1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C7B860E-1E07-4A44-8CE0-A816FAE27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F4F4F71-BE29-5F48-9263-B963550A86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740B085-F1B0-904D-BB13-83AAB7622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4CB96-AE02-BD45-ADD7-A19030DB2A18}" type="slidenum">
              <a:rPr lang="pt-PT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2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1E2FD36-6CF7-7342-83BF-026004A3C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B9E859B-37D9-5244-83DA-085DF025D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D3D1DEF-634D-614E-BB2E-9BA1BECE6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B99EE-858D-734A-AA4B-D306DB8003F6}" type="slidenum">
              <a:rPr lang="pt-PT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5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B74E893-0423-3A47-863F-85296D8880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434F7426-7DFA-7348-8779-487B2FFDBA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7F47BD1E-E89F-D745-B52D-7B5241D40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00373-BE1C-3142-9D3E-81EE95C3513B}" type="slidenum">
              <a:rPr lang="pt-PT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3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9C59038-D138-FE4C-AFB3-024D38B221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5BC1196-0B9B-4849-AEB3-90BDE754E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EE90FA8-3B0E-A44D-929F-553ACF2605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D800-0913-8C4A-ACEB-B158E5352818}" type="slidenum">
              <a:rPr lang="pt-PT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1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D6560D58-649D-E843-B24D-5A5E81B56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6919114-67FA-E94F-9654-5AA5CDF84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53A4DF88-896B-CF49-A036-C72C82212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1C0C7-ECDE-6240-B0B1-8A72F0BF3DCE}" type="slidenum">
              <a:rPr lang="pt-PT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94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0E0BB7A-E6F3-794A-89C2-C1BB365DF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3CBD182-B066-A141-90F0-D976DC78A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E7C2902-A43E-D140-9525-FD3E670464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E8C03-CFAE-C840-A76A-53D6064C8DEE}" type="slidenum">
              <a:rPr lang="pt-PT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8AC352A-173A-C84C-AD9B-3C5C881CC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E2B92CB-ED2B-6542-8393-7E47BB94CE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D2A8A1E-F254-244F-9BFF-8BB3C3FA5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73827-FD65-5F4B-BBD3-BFEA5566DEE4}" type="slidenum">
              <a:rPr lang="pt-PT" alt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0BAB0AF0-CB56-3C44-ACD5-07F42E491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4ED276B4-3891-8645-AE20-4CA313868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os estilos do texto mestre</a:t>
            </a:r>
          </a:p>
          <a:p>
            <a:pPr lvl="1"/>
            <a:r>
              <a:rPr lang="pt-PT" altLang="pt-BR"/>
              <a:t>Segundo nível</a:t>
            </a:r>
          </a:p>
          <a:p>
            <a:pPr lvl="2"/>
            <a:r>
              <a:rPr lang="pt-PT" altLang="pt-BR"/>
              <a:t>Terceiro nível</a:t>
            </a:r>
          </a:p>
          <a:p>
            <a:pPr lvl="3"/>
            <a:r>
              <a:rPr lang="pt-PT" altLang="pt-BR"/>
              <a:t>Quarto nível</a:t>
            </a:r>
          </a:p>
          <a:p>
            <a:pPr lvl="4"/>
            <a:r>
              <a:rPr lang="pt-PT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613D63C7-7235-AE49-B92D-AE63345BDD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DF8BC51F-21A0-3640-8751-7651AE62FF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DEBDEFD1-5E3F-604B-BE5C-EF28FC43FC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DE1A7-ADC3-464F-8F67-5584E854BED4}" type="slidenum">
              <a:rPr lang="pt-PT" altLang="pt-BR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PT" altLang="pt-BR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120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3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12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72.png"/><Relationship Id="rId5" Type="http://schemas.openxmlformats.org/officeDocument/2006/relationships/image" Target="../media/image68.png"/><Relationship Id="rId10" Type="http://schemas.openxmlformats.org/officeDocument/2006/relationships/image" Target="../media/image71.png"/><Relationship Id="rId4" Type="http://schemas.openxmlformats.org/officeDocument/2006/relationships/image" Target="../media/image67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6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67.png"/><Relationship Id="rId10" Type="http://schemas.openxmlformats.org/officeDocument/2006/relationships/image" Target="../media/image77.png"/><Relationship Id="rId4" Type="http://schemas.openxmlformats.org/officeDocument/2006/relationships/image" Target="../media/image66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4.png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Exercícios do Capítulo </a:t>
            </a: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22 </a:t>
            </a: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do </a:t>
            </a:r>
            <a:r>
              <a:rPr lang="pt-BR" sz="2400" b="1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Tipler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(4) Se o fluxo elétrico através de uma superfície fechada é zero, o campo elétrico deve ser zero em todos os pontos nesta superfície? Se a resposta for não, dê um exemplo específico. A partir da informação fornecida, pode a carga resultante no interior da superfície ser determinada? Se a resposta for sim,  qual é a carga?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982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152400" y="870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Exercícios do Capítulo </a:t>
            </a: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22 </a:t>
            </a: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do </a:t>
            </a:r>
            <a:r>
              <a:rPr lang="pt-BR" sz="2400" b="1" dirty="0" err="1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Tipler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9269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(26) Uma </a:t>
            </a:r>
            <a:r>
              <a:rPr lang="pt-BR" sz="2400" b="1" dirty="0">
                <a:solidFill>
                  <a:schemeClr val="bg1"/>
                </a:solidFill>
              </a:rPr>
              <a:t>fina casca hemisférica de raio R tem uma </a:t>
            </a:r>
            <a:r>
              <a:rPr lang="pt-BR" sz="2400" b="1" dirty="0" smtClean="0">
                <a:solidFill>
                  <a:schemeClr val="bg1"/>
                </a:solidFill>
              </a:rPr>
              <a:t>densidade superficial</a:t>
            </a:r>
            <a:r>
              <a:rPr lang="pt-BR" sz="2400" b="1" dirty="0">
                <a:solidFill>
                  <a:schemeClr val="bg1"/>
                </a:solidFill>
              </a:rPr>
              <a:t> uniforme</a:t>
            </a:r>
            <a:r>
              <a:rPr lang="pt-BR" sz="2400" b="1" dirty="0" smtClean="0">
                <a:solidFill>
                  <a:schemeClr val="bg1"/>
                </a:solidFill>
              </a:rPr>
              <a:t> de carga σ</a:t>
            </a:r>
            <a:r>
              <a:rPr lang="pt-BR" sz="2400" b="1" dirty="0">
                <a:solidFill>
                  <a:schemeClr val="bg1"/>
                </a:solidFill>
              </a:rPr>
              <a:t>. </a:t>
            </a:r>
            <a:r>
              <a:rPr lang="pt-BR" sz="2400" b="1" dirty="0" smtClean="0">
                <a:solidFill>
                  <a:schemeClr val="bg1"/>
                </a:solidFill>
              </a:rPr>
              <a:t>Determine o </a:t>
            </a:r>
            <a:r>
              <a:rPr lang="pt-BR" sz="2400" b="1" dirty="0">
                <a:solidFill>
                  <a:schemeClr val="bg1"/>
                </a:solidFill>
              </a:rPr>
              <a:t>campo elétrico no centro da base da </a:t>
            </a:r>
            <a:r>
              <a:rPr lang="pt-BR" sz="2400" b="1" dirty="0" smtClean="0">
                <a:solidFill>
                  <a:schemeClr val="bg1"/>
                </a:solidFill>
              </a:rPr>
              <a:t>casca hemisférica</a:t>
            </a:r>
            <a:r>
              <a:rPr lang="pt-B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36879" y="2492895"/>
            <a:ext cx="45875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</a:rPr>
              <a:t>Problema Físico: Considere </a:t>
            </a:r>
            <a:r>
              <a:rPr lang="pt-BR" sz="2400" b="1" dirty="0">
                <a:solidFill>
                  <a:srgbClr val="FFFF00"/>
                </a:solidFill>
              </a:rPr>
              <a:t>o anel com seu eixo ao longo da direção z mostrada no diagrama. Seu raio é </a:t>
            </a:r>
            <a:r>
              <a:rPr lang="pt-BR" sz="2400" b="1" i="1" dirty="0">
                <a:solidFill>
                  <a:srgbClr val="FFFF00"/>
                </a:solidFill>
              </a:rPr>
              <a:t>z = </a:t>
            </a:r>
            <a:r>
              <a:rPr lang="pt-BR" sz="2400" b="1" i="1" dirty="0" err="1" smtClean="0">
                <a:solidFill>
                  <a:srgbClr val="FFFF00"/>
                </a:solidFill>
              </a:rPr>
              <a:t>rcosθ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>
                <a:solidFill>
                  <a:srgbClr val="FFFF00"/>
                </a:solidFill>
              </a:rPr>
              <a:t>e sua largura é </a:t>
            </a:r>
            <a:r>
              <a:rPr lang="pt-BR" sz="2400" b="1" i="1" dirty="0" err="1">
                <a:solidFill>
                  <a:srgbClr val="FFFF00"/>
                </a:solidFill>
              </a:rPr>
              <a:t>rdθ</a:t>
            </a:r>
            <a:r>
              <a:rPr lang="pt-BR" sz="2400" b="1" dirty="0">
                <a:solidFill>
                  <a:srgbClr val="FFFF00"/>
                </a:solidFill>
              </a:rPr>
              <a:t>. Podemos usar a equação para o campo no eixo de uma carga do anel e então integrar para expressar o campo no centro da camada hemisférica.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4330153" cy="346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652120" y="2492895"/>
                <a:ext cx="382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492895"/>
                <a:ext cx="38266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4330153" cy="346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652120" y="2492895"/>
                <a:ext cx="382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492895"/>
                <a:ext cx="38266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8" y="3140968"/>
            <a:ext cx="402044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4006" y="755746"/>
            <a:ext cx="4353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Calculando o </a:t>
            </a:r>
            <a:r>
              <a:rPr lang="pt-BR" sz="2400" b="1" dirty="0">
                <a:solidFill>
                  <a:schemeClr val="bg1"/>
                </a:solidFill>
              </a:rPr>
              <a:t>campo no eixo do anel de carga: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4"/>
          <a:stretch/>
        </p:blipFill>
        <p:spPr bwMode="auto">
          <a:xfrm>
            <a:off x="1255780" y="1744431"/>
            <a:ext cx="1801625" cy="111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519027" y="2050119"/>
                <a:ext cx="778290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t-BR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</m:acc>
                      <m:r>
                        <a:rPr lang="pt-BR" sz="24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27" y="2050119"/>
                <a:ext cx="778290" cy="5064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994" y="4961709"/>
            <a:ext cx="1222869" cy="96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41428" y="4246513"/>
                <a:ext cx="7509357" cy="715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 smtClean="0">
                    <a:solidFill>
                      <a:schemeClr val="bg1"/>
                    </a:solidFill>
                  </a:rPr>
                  <a:t>Mas,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pt-BR" sz="24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pt-BR" sz="24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pt-BR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28" y="4246513"/>
                <a:ext cx="7509357" cy="715196"/>
              </a:xfrm>
              <a:prstGeom prst="rect">
                <a:avLst/>
              </a:prstGeom>
              <a:blipFill rotWithShape="1">
                <a:blip r:embed="rId8"/>
                <a:stretch>
                  <a:fillRect l="-1218" b="-128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392646" y="5114154"/>
            <a:ext cx="1031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Logo: 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02" b="10618"/>
          <a:stretch/>
        </p:blipFill>
        <p:spPr bwMode="auto">
          <a:xfrm>
            <a:off x="1736458" y="4961709"/>
            <a:ext cx="514536" cy="96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405566" y="5069118"/>
                <a:ext cx="3664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 smtClean="0">
                    <a:solidFill>
                      <a:schemeClr val="bg1"/>
                    </a:solidFill>
                  </a:rPr>
                  <a:t>Onde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𝒛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𝒄𝒐𝒔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pt-BR" sz="2400" b="1" dirty="0" smtClean="0">
                    <a:solidFill>
                      <a:schemeClr val="bg1"/>
                    </a:solidFill>
                  </a:rPr>
                  <a:t> ; e </a:t>
                </a:r>
                <a:endParaRPr lang="pt-BR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566" y="5069118"/>
                <a:ext cx="366402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662" t="-10667" b="-30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38" y="5575819"/>
            <a:ext cx="3895369" cy="96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2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4330153" cy="346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23528" y="1052736"/>
                <a:ext cx="36640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 smtClean="0">
                    <a:solidFill>
                      <a:schemeClr val="bg1"/>
                    </a:solidFill>
                  </a:rPr>
                  <a:t>Substituindo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𝒛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𝒆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𝒅𝒒</m:t>
                    </m:r>
                  </m:oMath>
                </a14:m>
                <a:r>
                  <a:rPr lang="pt-BR" sz="2400" b="1" dirty="0" smtClean="0">
                    <a:solidFill>
                      <a:schemeClr val="bg1"/>
                    </a:solidFill>
                  </a:rPr>
                  <a:t>, obtemos: </a:t>
                </a:r>
                <a:endParaRPr lang="pt-BR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052736"/>
                <a:ext cx="366402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496" t="-5882" b="-161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90699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27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4330153" cy="346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23528" y="1052736"/>
                <a:ext cx="36640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 smtClean="0">
                    <a:solidFill>
                      <a:schemeClr val="bg1"/>
                    </a:solidFill>
                  </a:rPr>
                  <a:t>Substituindo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𝒛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𝒆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𝒅𝒒</m:t>
                    </m:r>
                  </m:oMath>
                </a14:m>
                <a:r>
                  <a:rPr lang="pt-BR" sz="2400" b="1" dirty="0" smtClean="0">
                    <a:solidFill>
                      <a:schemeClr val="bg1"/>
                    </a:solidFill>
                  </a:rPr>
                  <a:t>, obtemos: </a:t>
                </a:r>
                <a:endParaRPr lang="pt-BR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052736"/>
                <a:ext cx="366402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496" t="-5882" b="-161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90699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87457"/>
            <a:ext cx="3580102" cy="112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2" y="5229200"/>
            <a:ext cx="516537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23528" y="4509120"/>
                <a:ext cx="49534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b="1" dirty="0" smtClean="0">
                    <a:solidFill>
                      <a:schemeClr val="bg1"/>
                    </a:solidFill>
                  </a:rPr>
                  <a:t>Fazendo </a:t>
                </a:r>
                <a14:m>
                  <m:oMath xmlns:m="http://schemas.openxmlformats.org/officeDocument/2006/math">
                    <m:r>
                      <a:rPr lang="pt-BR" sz="2400" b="1" i="0" smtClean="0">
                        <a:solidFill>
                          <a:schemeClr val="bg1"/>
                        </a:solidFill>
                        <a:latin typeface="Cambria Math"/>
                      </a:rPr>
                      <m:t>𝐮</m:t>
                    </m:r>
                    <m:r>
                      <a:rPr lang="pt-BR" sz="2400" b="1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pt-BR" sz="2400" b="1" i="0" smtClean="0">
                        <a:solidFill>
                          <a:schemeClr val="bg1"/>
                        </a:solidFill>
                        <a:latin typeface="Cambria Math"/>
                      </a:rPr>
                      <m:t>𝐬𝐢𝐧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𝛉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⇒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𝒅𝒖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𝒄𝒐𝒔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𝜽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𝒅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09120"/>
                <a:ext cx="495347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845" t="-10667" b="-30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4860032" y="4237071"/>
                <a:ext cx="3547594" cy="106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𝒖𝒅𝒖</m:t>
                          </m:r>
                        </m:e>
                      </m:nary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pt-BR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237071"/>
                <a:ext cx="3547594" cy="106413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9" r="91401" b="12355"/>
          <a:stretch/>
        </p:blipFill>
        <p:spPr bwMode="auto">
          <a:xfrm>
            <a:off x="323528" y="5248169"/>
            <a:ext cx="307834" cy="8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1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152400" y="870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Exercícios do Capítulo </a:t>
            </a: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22 </a:t>
            </a: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do </a:t>
            </a:r>
            <a:r>
              <a:rPr lang="pt-BR" sz="2400" b="1" dirty="0" err="1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Tipler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76470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(36) Na </a:t>
            </a:r>
            <a:r>
              <a:rPr lang="pt-BR" sz="2400" b="1" dirty="0">
                <a:solidFill>
                  <a:schemeClr val="bg1"/>
                </a:solidFill>
              </a:rPr>
              <a:t>atmosfera e a uma altitude de 250 m, você mede o campo elétrico </a:t>
            </a:r>
            <a:r>
              <a:rPr lang="pt-BR" sz="2400" b="1" dirty="0" smtClean="0">
                <a:solidFill>
                  <a:schemeClr val="bg1"/>
                </a:solidFill>
              </a:rPr>
              <a:t>igual a 150 N/C dirigido para baixo, e, a uma altitude de 400m, você </a:t>
            </a:r>
            <a:r>
              <a:rPr lang="pt-BR" sz="2400" b="1" dirty="0">
                <a:solidFill>
                  <a:schemeClr val="bg1"/>
                </a:solidFill>
              </a:rPr>
              <a:t>mede </a:t>
            </a:r>
            <a:r>
              <a:rPr lang="pt-BR" sz="2400" b="1" dirty="0" smtClean="0">
                <a:solidFill>
                  <a:schemeClr val="bg1"/>
                </a:solidFill>
              </a:rPr>
              <a:t>um </a:t>
            </a:r>
            <a:r>
              <a:rPr lang="pt-BR" sz="2400" b="1" dirty="0">
                <a:solidFill>
                  <a:schemeClr val="bg1"/>
                </a:solidFill>
              </a:rPr>
              <a:t>campo elétrico como 170 </a:t>
            </a:r>
            <a:r>
              <a:rPr lang="pt-BR" sz="2400" b="1" dirty="0" smtClean="0">
                <a:solidFill>
                  <a:schemeClr val="bg1"/>
                </a:solidFill>
              </a:rPr>
              <a:t>N/C dirigido para baixo. </a:t>
            </a:r>
            <a:r>
              <a:rPr lang="pt-BR" sz="2400" b="1" dirty="0">
                <a:solidFill>
                  <a:schemeClr val="bg1"/>
                </a:solidFill>
              </a:rPr>
              <a:t>Calcule a </a:t>
            </a:r>
            <a:r>
              <a:rPr lang="pt-BR" sz="2400" b="1" dirty="0" smtClean="0">
                <a:solidFill>
                  <a:schemeClr val="bg1"/>
                </a:solidFill>
              </a:rPr>
              <a:t>densidade</a:t>
            </a:r>
            <a:r>
              <a:rPr lang="pt-BR" sz="2400" b="1" dirty="0">
                <a:solidFill>
                  <a:schemeClr val="bg1"/>
                </a:solidFill>
              </a:rPr>
              <a:t> volumétrica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de carga </a:t>
            </a:r>
            <a:r>
              <a:rPr lang="pt-BR" sz="2400" b="1" dirty="0" smtClean="0">
                <a:solidFill>
                  <a:schemeClr val="bg1"/>
                </a:solidFill>
              </a:rPr>
              <a:t>da </a:t>
            </a:r>
            <a:r>
              <a:rPr lang="pt-BR" sz="2400" b="1" dirty="0">
                <a:solidFill>
                  <a:schemeClr val="bg1"/>
                </a:solidFill>
              </a:rPr>
              <a:t>atmosfera na região entre as altitudes de 250 me 400 m, </a:t>
            </a:r>
            <a:r>
              <a:rPr lang="pt-BR" sz="2400" b="1" dirty="0" smtClean="0">
                <a:solidFill>
                  <a:schemeClr val="bg1"/>
                </a:solidFill>
              </a:rPr>
              <a:t>considerando que ela </a:t>
            </a:r>
            <a:r>
              <a:rPr lang="pt-BR" sz="2400" b="1" dirty="0">
                <a:solidFill>
                  <a:schemeClr val="bg1"/>
                </a:solidFill>
              </a:rPr>
              <a:t>seja uniforme. (Você pode ignorar a curvatura da Terra. Por quê?)</a:t>
            </a:r>
          </a:p>
        </p:txBody>
      </p:sp>
    </p:spTree>
    <p:extLst>
      <p:ext uri="{BB962C8B-B14F-4D97-AF65-F5344CB8AC3E}">
        <p14:creationId xmlns:p14="http://schemas.microsoft.com/office/powerpoint/2010/main" val="16635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152400" y="870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Exercícios do Capítulo </a:t>
            </a: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22 </a:t>
            </a: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do </a:t>
            </a:r>
            <a:r>
              <a:rPr lang="pt-BR" sz="2400" b="1" dirty="0" err="1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Tipler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76470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(36) Na </a:t>
            </a:r>
            <a:r>
              <a:rPr lang="pt-BR" sz="2400" b="1" dirty="0">
                <a:solidFill>
                  <a:schemeClr val="bg1"/>
                </a:solidFill>
              </a:rPr>
              <a:t>atmosfera e a uma altitude de 250 m, você mede o campo elétrico </a:t>
            </a:r>
            <a:r>
              <a:rPr lang="pt-BR" sz="2400" b="1" dirty="0" smtClean="0">
                <a:solidFill>
                  <a:schemeClr val="bg1"/>
                </a:solidFill>
              </a:rPr>
              <a:t>igual a 150 N/C dirigido para baixo, e, a uma altitude de 400m, você </a:t>
            </a:r>
            <a:r>
              <a:rPr lang="pt-BR" sz="2400" b="1" dirty="0">
                <a:solidFill>
                  <a:schemeClr val="bg1"/>
                </a:solidFill>
              </a:rPr>
              <a:t>mede </a:t>
            </a:r>
            <a:r>
              <a:rPr lang="pt-BR" sz="2400" b="1" dirty="0" smtClean="0">
                <a:solidFill>
                  <a:schemeClr val="bg1"/>
                </a:solidFill>
              </a:rPr>
              <a:t>um </a:t>
            </a:r>
            <a:r>
              <a:rPr lang="pt-BR" sz="2400" b="1" dirty="0">
                <a:solidFill>
                  <a:schemeClr val="bg1"/>
                </a:solidFill>
              </a:rPr>
              <a:t>campo elétrico como 170 </a:t>
            </a:r>
            <a:r>
              <a:rPr lang="pt-BR" sz="2400" b="1" dirty="0" smtClean="0">
                <a:solidFill>
                  <a:schemeClr val="bg1"/>
                </a:solidFill>
              </a:rPr>
              <a:t>N/C dirigido para baixo. </a:t>
            </a:r>
            <a:r>
              <a:rPr lang="pt-BR" sz="2400" b="1" dirty="0">
                <a:solidFill>
                  <a:schemeClr val="bg1"/>
                </a:solidFill>
              </a:rPr>
              <a:t>Calcule a </a:t>
            </a:r>
            <a:r>
              <a:rPr lang="pt-BR" sz="2400" b="1" dirty="0" smtClean="0">
                <a:solidFill>
                  <a:schemeClr val="bg1"/>
                </a:solidFill>
              </a:rPr>
              <a:t>densidade</a:t>
            </a:r>
            <a:r>
              <a:rPr lang="pt-BR" sz="2400" b="1" dirty="0">
                <a:solidFill>
                  <a:schemeClr val="bg1"/>
                </a:solidFill>
              </a:rPr>
              <a:t> volumétrica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de carga </a:t>
            </a:r>
            <a:r>
              <a:rPr lang="pt-BR" sz="2400" b="1" dirty="0" smtClean="0">
                <a:solidFill>
                  <a:schemeClr val="bg1"/>
                </a:solidFill>
              </a:rPr>
              <a:t>da </a:t>
            </a:r>
            <a:r>
              <a:rPr lang="pt-BR" sz="2400" b="1" dirty="0">
                <a:solidFill>
                  <a:schemeClr val="bg1"/>
                </a:solidFill>
              </a:rPr>
              <a:t>atmosfera na região entre as altitudes de 250 me 400 m, </a:t>
            </a:r>
            <a:r>
              <a:rPr lang="pt-BR" sz="2400" b="1" dirty="0" smtClean="0">
                <a:solidFill>
                  <a:schemeClr val="bg1"/>
                </a:solidFill>
              </a:rPr>
              <a:t>considerando que ela </a:t>
            </a:r>
            <a:r>
              <a:rPr lang="pt-BR" sz="2400" b="1" dirty="0">
                <a:solidFill>
                  <a:schemeClr val="bg1"/>
                </a:solidFill>
              </a:rPr>
              <a:t>seja uniforme. (Você pode ignorar a curvatura da Terra. Por quê?)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8064896" cy="289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1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152400" y="870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Exercícios do Capítulo </a:t>
            </a: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22 </a:t>
            </a: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do </a:t>
            </a:r>
            <a:r>
              <a:rPr lang="pt-BR" sz="2400" b="1" dirty="0" err="1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Tipler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76470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</a:rPr>
              <a:t>Calcule </a:t>
            </a:r>
            <a:r>
              <a:rPr lang="pt-BR" sz="2400" b="1" dirty="0">
                <a:solidFill>
                  <a:schemeClr val="bg1"/>
                </a:solidFill>
              </a:rPr>
              <a:t>a </a:t>
            </a:r>
            <a:r>
              <a:rPr lang="pt-BR" sz="2400" b="1" dirty="0" smtClean="0">
                <a:solidFill>
                  <a:schemeClr val="bg1"/>
                </a:solidFill>
              </a:rPr>
              <a:t>densidade</a:t>
            </a:r>
            <a:r>
              <a:rPr lang="pt-BR" sz="2400" b="1" dirty="0">
                <a:solidFill>
                  <a:schemeClr val="bg1"/>
                </a:solidFill>
              </a:rPr>
              <a:t> volumétrica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de carga </a:t>
            </a:r>
            <a:r>
              <a:rPr lang="pt-BR" sz="2400" b="1" dirty="0" smtClean="0">
                <a:solidFill>
                  <a:schemeClr val="bg1"/>
                </a:solidFill>
              </a:rPr>
              <a:t>da </a:t>
            </a:r>
            <a:r>
              <a:rPr lang="pt-BR" sz="2400" b="1" dirty="0">
                <a:solidFill>
                  <a:schemeClr val="bg1"/>
                </a:solidFill>
              </a:rPr>
              <a:t>atmosfera na região entre as altitudes de 250 me 400 m, </a:t>
            </a:r>
            <a:r>
              <a:rPr lang="pt-BR" sz="2400" b="1" dirty="0" smtClean="0">
                <a:solidFill>
                  <a:schemeClr val="bg1"/>
                </a:solidFill>
              </a:rPr>
              <a:t>considerando que ela </a:t>
            </a:r>
            <a:r>
              <a:rPr lang="pt-BR" sz="2400" b="1" dirty="0">
                <a:solidFill>
                  <a:schemeClr val="bg1"/>
                </a:solidFill>
              </a:rPr>
              <a:t>seja uniforme. (Você pode ignorar a curvatura da Terra. Por quê?)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3917911"/>
            <a:ext cx="6984776" cy="246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756" y="1965033"/>
            <a:ext cx="9217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FF00"/>
                </a:solidFill>
              </a:rPr>
              <a:t>Vamos modelar esta porção da atmosfera da Terra como se fosse um cilindro com área de seção transversal A e altura h. Como o fluxo elétrico aumenta com a altitude, podemos concluir que há carga dentro da região cilíndrica e usar a lei de Gauss para encontrar essa carga e, portanto, a densidade de carga da atmosfera nesta região.</a:t>
            </a:r>
          </a:p>
        </p:txBody>
      </p:sp>
    </p:spTree>
    <p:extLst>
      <p:ext uri="{BB962C8B-B14F-4D97-AF65-F5344CB8AC3E}">
        <p14:creationId xmlns:p14="http://schemas.microsoft.com/office/powerpoint/2010/main" val="14921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096" y="692696"/>
            <a:ext cx="9217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Por definição de densidade volumétrica de carga: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948264" y="572733"/>
            <a:ext cx="1224136" cy="89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16496" y="1154361"/>
            <a:ext cx="9217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carga dentro do cilindro fica então: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768605"/>
            <a:ext cx="1224135" cy="46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95536" y="2238331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Aplicando </a:t>
            </a:r>
            <a:r>
              <a:rPr lang="pt-BR" sz="2400" b="1" dirty="0">
                <a:solidFill>
                  <a:schemeClr val="bg1"/>
                </a:solidFill>
              </a:rPr>
              <a:t>a lei de Gauss à carga no </a:t>
            </a:r>
            <a:r>
              <a:rPr lang="pt-BR" sz="2400" b="1" dirty="0" smtClean="0">
                <a:solidFill>
                  <a:schemeClr val="bg1"/>
                </a:solidFill>
              </a:rPr>
              <a:t>cilindro:</a:t>
            </a:r>
            <a:endParaRPr lang="pt-BR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596406" y="1988840"/>
                <a:ext cx="3547594" cy="1061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pt-BR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pt-BR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pt-BR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nary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𝑸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406" y="1988840"/>
                <a:ext cx="3547594" cy="10610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22" y="4509120"/>
            <a:ext cx="480269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07504" y="2655972"/>
                <a:ext cx="8784976" cy="1061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pt-BR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pt-BR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pt-BR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nary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(−</m:t>
                          </m:r>
                          <m:acc>
                            <m:accPr>
                              <m:chr m:val="̂"/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e>
                          </m:acc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𝒋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nary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pt-BR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𝒋</m:t>
                                  </m:r>
                                </m:e>
                              </m:acc>
                            </m:e>
                          </m:d>
                          <m:r>
                            <a:rPr lang="pt-BR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pt-BR" sz="24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𝒋</m:t>
                                  </m:r>
                                </m:e>
                              </m:acc>
                            </m:e>
                          </m:d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𝒅𝒂</m:t>
                          </m:r>
                        </m:e>
                      </m:nary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𝑸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55972"/>
                <a:ext cx="8784976" cy="10610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-9872" y="3501008"/>
                <a:ext cx="8784976" cy="1061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(−</m:t>
                          </m:r>
                          <m:acc>
                            <m:accPr>
                              <m:chr m:val="̂"/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e>
                          </m:acc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𝒋</m:t>
                              </m:r>
                            </m:e>
                          </m:acc>
                          <m:r>
                            <m:rPr>
                              <m:brk/>
                            </m:rP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nary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pt-BR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𝒋</m:t>
                                  </m:r>
                                </m:e>
                              </m:acc>
                            </m:e>
                          </m:d>
                          <m:r>
                            <a:rPr lang="pt-BR" sz="2400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pt-BR" sz="24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𝒋</m:t>
                                  </m:r>
                                </m:e>
                              </m:acc>
                            </m:e>
                          </m:d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𝒅𝒂</m:t>
                          </m:r>
                        </m:e>
                      </m:nary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𝑨</m:t>
                      </m:r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𝑨</m:t>
                      </m:r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𝝆</m:t>
                          </m:r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𝑨𝒉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72" y="3501008"/>
                <a:ext cx="8784976" cy="10610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720036" y="4831381"/>
                <a:ext cx="2479974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𝝆</m:t>
                      </m:r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pt-BR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pt-BR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pt-BR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36" y="4831381"/>
                <a:ext cx="2479974" cy="79585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17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08" y="576599"/>
            <a:ext cx="480269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67544" y="1340768"/>
                <a:ext cx="2479974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𝝆</m:t>
                      </m:r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pt-BR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pt-BR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pt-BR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340768"/>
                <a:ext cx="2479974" cy="7958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924944"/>
            <a:ext cx="8928991" cy="88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152400" y="870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Exercícios do Capítulo </a:t>
            </a: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22 </a:t>
            </a: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do </a:t>
            </a:r>
            <a:r>
              <a:rPr lang="pt-BR" sz="2400" b="1" dirty="0" err="1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Tipler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76470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(42</a:t>
            </a:r>
            <a:r>
              <a:rPr lang="pt-BR" sz="2400" b="1" dirty="0">
                <a:solidFill>
                  <a:schemeClr val="bg1"/>
                </a:solidFill>
              </a:rPr>
              <a:t>) Uma esfera sólida não condutora de raio R tem uma densidade volumétrica </a:t>
            </a:r>
            <a:r>
              <a:rPr lang="pt-BR" sz="2400" b="1" dirty="0" smtClean="0">
                <a:solidFill>
                  <a:schemeClr val="bg1"/>
                </a:solidFill>
              </a:rPr>
              <a:t>de </a:t>
            </a:r>
            <a:r>
              <a:rPr lang="pt-BR" sz="2400" b="1" dirty="0">
                <a:solidFill>
                  <a:schemeClr val="bg1"/>
                </a:solidFill>
              </a:rPr>
              <a:t>carga </a:t>
            </a:r>
            <a:r>
              <a:rPr lang="pt-BR" sz="2400" b="1" dirty="0" smtClean="0">
                <a:solidFill>
                  <a:schemeClr val="bg1"/>
                </a:solidFill>
              </a:rPr>
              <a:t>que </a:t>
            </a:r>
            <a:r>
              <a:rPr lang="pt-BR" sz="2400" b="1" dirty="0">
                <a:solidFill>
                  <a:schemeClr val="bg1"/>
                </a:solidFill>
              </a:rPr>
              <a:t>é proporcional à distância </a:t>
            </a:r>
            <a:r>
              <a:rPr lang="pt-BR" sz="2400" b="1" dirty="0" smtClean="0">
                <a:solidFill>
                  <a:schemeClr val="bg1"/>
                </a:solidFill>
              </a:rPr>
              <a:t>ao </a:t>
            </a:r>
            <a:r>
              <a:rPr lang="pt-BR" sz="2400" b="1" dirty="0">
                <a:solidFill>
                  <a:schemeClr val="bg1"/>
                </a:solidFill>
              </a:rPr>
              <a:t>centro. Ou seja, </a:t>
            </a:r>
            <a:r>
              <a:rPr lang="pt-BR" sz="2400" b="1" i="1" dirty="0">
                <a:solidFill>
                  <a:schemeClr val="bg1"/>
                </a:solidFill>
              </a:rPr>
              <a:t>ρ = Ar</a:t>
            </a:r>
            <a:r>
              <a:rPr lang="pt-BR" sz="2400" b="1" dirty="0">
                <a:solidFill>
                  <a:schemeClr val="bg1"/>
                </a:solidFill>
              </a:rPr>
              <a:t> para </a:t>
            </a:r>
            <a:r>
              <a:rPr lang="pt-BR" sz="2400" b="1" i="1" dirty="0">
                <a:solidFill>
                  <a:schemeClr val="bg1"/>
                </a:solidFill>
              </a:rPr>
              <a:t>r ≤ R</a:t>
            </a:r>
            <a:r>
              <a:rPr lang="pt-BR" sz="2400" b="1" dirty="0">
                <a:solidFill>
                  <a:schemeClr val="bg1"/>
                </a:solidFill>
              </a:rPr>
              <a:t>, onde </a:t>
            </a:r>
            <a:r>
              <a:rPr lang="pt-BR" sz="2400" b="1" i="1" dirty="0">
                <a:solidFill>
                  <a:schemeClr val="bg1"/>
                </a:solidFill>
              </a:rPr>
              <a:t>A</a:t>
            </a:r>
            <a:r>
              <a:rPr lang="pt-BR" sz="2400" b="1" dirty="0">
                <a:solidFill>
                  <a:schemeClr val="bg1"/>
                </a:solidFill>
              </a:rPr>
              <a:t> é uma constante. (a) </a:t>
            </a:r>
            <a:r>
              <a:rPr lang="pt-BR" sz="2400" b="1" dirty="0" smtClean="0">
                <a:solidFill>
                  <a:schemeClr val="bg1"/>
                </a:solidFill>
              </a:rPr>
              <a:t>Determine a </a:t>
            </a:r>
            <a:r>
              <a:rPr lang="pt-BR" sz="2400" b="1" dirty="0">
                <a:solidFill>
                  <a:schemeClr val="bg1"/>
                </a:solidFill>
              </a:rPr>
              <a:t>carga total na esfera. (b) </a:t>
            </a:r>
            <a:r>
              <a:rPr lang="pt-BR" sz="2400" b="1" dirty="0" smtClean="0">
                <a:solidFill>
                  <a:schemeClr val="bg1"/>
                </a:solidFill>
              </a:rPr>
              <a:t>Determine as </a:t>
            </a:r>
            <a:r>
              <a:rPr lang="pt-BR" sz="2400" b="1" dirty="0">
                <a:solidFill>
                  <a:schemeClr val="bg1"/>
                </a:solidFill>
              </a:rPr>
              <a:t>expressões para o campo elétrico </a:t>
            </a:r>
            <a:r>
              <a:rPr lang="pt-BR" sz="2400" b="1" dirty="0" smtClean="0">
                <a:solidFill>
                  <a:schemeClr val="bg1"/>
                </a:solidFill>
              </a:rPr>
              <a:t>no interior da </a:t>
            </a:r>
            <a:r>
              <a:rPr lang="pt-BR" sz="2400" b="1" dirty="0">
                <a:solidFill>
                  <a:schemeClr val="bg1"/>
                </a:solidFill>
              </a:rPr>
              <a:t>esfera (</a:t>
            </a:r>
            <a:r>
              <a:rPr lang="pt-BR" sz="2400" b="1" i="1" dirty="0">
                <a:solidFill>
                  <a:schemeClr val="bg1"/>
                </a:solidFill>
              </a:rPr>
              <a:t>r </a:t>
            </a:r>
            <a:r>
              <a:rPr lang="pt-BR" sz="2400" b="1" i="1" dirty="0" smtClean="0">
                <a:solidFill>
                  <a:schemeClr val="bg1"/>
                </a:solidFill>
              </a:rPr>
              <a:t>&lt; R</a:t>
            </a:r>
            <a:r>
              <a:rPr lang="pt-BR" sz="2400" b="1" dirty="0">
                <a:solidFill>
                  <a:schemeClr val="bg1"/>
                </a:solidFill>
              </a:rPr>
              <a:t>) e fora da esfera (</a:t>
            </a:r>
            <a:r>
              <a:rPr lang="pt-BR" sz="2400" b="1" i="1" dirty="0" smtClean="0">
                <a:solidFill>
                  <a:schemeClr val="bg1"/>
                </a:solidFill>
              </a:rPr>
              <a:t>r &gt; </a:t>
            </a:r>
            <a:r>
              <a:rPr lang="pt-BR" sz="2400" b="1" i="1" dirty="0">
                <a:solidFill>
                  <a:schemeClr val="bg1"/>
                </a:solidFill>
              </a:rPr>
              <a:t>R</a:t>
            </a:r>
            <a:r>
              <a:rPr lang="pt-BR" sz="2400" b="1" dirty="0">
                <a:solidFill>
                  <a:schemeClr val="bg1"/>
                </a:solidFill>
              </a:rPr>
              <a:t>). (c) </a:t>
            </a:r>
            <a:r>
              <a:rPr lang="pt-BR" sz="2400" b="1" dirty="0" smtClean="0">
                <a:solidFill>
                  <a:schemeClr val="bg1"/>
                </a:solidFill>
              </a:rPr>
              <a:t>Represente a </a:t>
            </a:r>
            <a:r>
              <a:rPr lang="pt-BR" sz="2400" b="1" dirty="0">
                <a:solidFill>
                  <a:schemeClr val="bg1"/>
                </a:solidFill>
              </a:rPr>
              <a:t>magnitude do campo elétrico como uma função da distância </a:t>
            </a:r>
            <a:r>
              <a:rPr lang="pt-BR" sz="2400" b="1" i="1" dirty="0">
                <a:solidFill>
                  <a:schemeClr val="bg1"/>
                </a:solidFill>
              </a:rPr>
              <a:t>r</a:t>
            </a:r>
            <a:r>
              <a:rPr lang="pt-BR" sz="2400" b="1" dirty="0">
                <a:solidFill>
                  <a:schemeClr val="bg1"/>
                </a:solidFill>
              </a:rPr>
              <a:t> do centro da </a:t>
            </a:r>
            <a:r>
              <a:rPr lang="pt-BR" sz="2400" b="1" dirty="0" smtClean="0">
                <a:solidFill>
                  <a:schemeClr val="bg1"/>
                </a:solidFill>
              </a:rPr>
              <a:t>esfera.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Exercícios do Capítulo </a:t>
            </a: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22 </a:t>
            </a: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do </a:t>
            </a:r>
            <a:r>
              <a:rPr lang="pt-BR" sz="2400" b="1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Tipler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(4) Se o fluxo elétrico através de uma superfície fechada é zero, o campo elétrico deve ser zero em todos os pontos nesta superfície? Se a resposta for não, dê um exemplo específico. A partir da informação fornecida, pode a carga resultante no interior da superfície ser determinada? Se a resposta for sim,  qual é a carga?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00812966-D7E4-D34C-9A78-6A9E8C617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" y="3068960"/>
            <a:ext cx="3452860" cy="306412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491880" y="2794288"/>
            <a:ext cx="55081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Não, isso não é necessariamente verdade. A única conclusão que podemos tirar é que existe um fluxo positivo e negativo igual. Por exemplo, o fluxo líquido através de uma superfície gaussiana envolvendo completamente um dipolo é zero. Se o fluxo elétrico for zero através da superfície fechada, podemos concluir que a carga líquida dentro da superfície é zero.</a:t>
            </a:r>
          </a:p>
        </p:txBody>
      </p:sp>
    </p:spTree>
    <p:extLst>
      <p:ext uri="{BB962C8B-B14F-4D97-AF65-F5344CB8AC3E}">
        <p14:creationId xmlns:p14="http://schemas.microsoft.com/office/powerpoint/2010/main" val="332637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152400" y="870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Exercícios do Capítulo </a:t>
            </a: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22 </a:t>
            </a: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do </a:t>
            </a:r>
            <a:r>
              <a:rPr lang="pt-BR" sz="2400" b="1" dirty="0" err="1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Tipler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76470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(42</a:t>
            </a:r>
            <a:r>
              <a:rPr lang="pt-BR" sz="2400" b="1" dirty="0">
                <a:solidFill>
                  <a:schemeClr val="bg1"/>
                </a:solidFill>
              </a:rPr>
              <a:t>) Uma esfera sólida não condutora de raio R tem uma densidade volumétrica </a:t>
            </a:r>
            <a:r>
              <a:rPr lang="pt-BR" sz="2400" b="1" dirty="0" smtClean="0">
                <a:solidFill>
                  <a:schemeClr val="bg1"/>
                </a:solidFill>
              </a:rPr>
              <a:t>de </a:t>
            </a:r>
            <a:r>
              <a:rPr lang="pt-BR" sz="2400" b="1" dirty="0">
                <a:solidFill>
                  <a:schemeClr val="bg1"/>
                </a:solidFill>
              </a:rPr>
              <a:t>carga </a:t>
            </a:r>
            <a:r>
              <a:rPr lang="pt-BR" sz="2400" b="1" dirty="0" smtClean="0">
                <a:solidFill>
                  <a:schemeClr val="bg1"/>
                </a:solidFill>
              </a:rPr>
              <a:t>que </a:t>
            </a:r>
            <a:r>
              <a:rPr lang="pt-BR" sz="2400" b="1" dirty="0">
                <a:solidFill>
                  <a:schemeClr val="bg1"/>
                </a:solidFill>
              </a:rPr>
              <a:t>é proporcional à distância </a:t>
            </a:r>
            <a:r>
              <a:rPr lang="pt-BR" sz="2400" b="1" dirty="0" smtClean="0">
                <a:solidFill>
                  <a:schemeClr val="bg1"/>
                </a:solidFill>
              </a:rPr>
              <a:t>ao </a:t>
            </a:r>
            <a:r>
              <a:rPr lang="pt-BR" sz="2400" b="1" dirty="0">
                <a:solidFill>
                  <a:schemeClr val="bg1"/>
                </a:solidFill>
              </a:rPr>
              <a:t>centro. Ou seja, </a:t>
            </a:r>
            <a:r>
              <a:rPr lang="pt-BR" sz="2400" b="1" i="1" dirty="0">
                <a:solidFill>
                  <a:schemeClr val="bg1"/>
                </a:solidFill>
              </a:rPr>
              <a:t>ρ = Ar</a:t>
            </a:r>
            <a:r>
              <a:rPr lang="pt-BR" sz="2400" b="1" dirty="0">
                <a:solidFill>
                  <a:schemeClr val="bg1"/>
                </a:solidFill>
              </a:rPr>
              <a:t> para </a:t>
            </a:r>
            <a:r>
              <a:rPr lang="pt-BR" sz="2400" b="1" i="1" dirty="0">
                <a:solidFill>
                  <a:schemeClr val="bg1"/>
                </a:solidFill>
              </a:rPr>
              <a:t>r ≤ R</a:t>
            </a:r>
            <a:r>
              <a:rPr lang="pt-BR" sz="2400" b="1" dirty="0">
                <a:solidFill>
                  <a:schemeClr val="bg1"/>
                </a:solidFill>
              </a:rPr>
              <a:t>, onde </a:t>
            </a:r>
            <a:r>
              <a:rPr lang="pt-BR" sz="2400" b="1" i="1" dirty="0">
                <a:solidFill>
                  <a:schemeClr val="bg1"/>
                </a:solidFill>
              </a:rPr>
              <a:t>A</a:t>
            </a:r>
            <a:r>
              <a:rPr lang="pt-BR" sz="2400" b="1" dirty="0">
                <a:solidFill>
                  <a:schemeClr val="bg1"/>
                </a:solidFill>
              </a:rPr>
              <a:t> é uma constante. (a) </a:t>
            </a:r>
            <a:r>
              <a:rPr lang="pt-BR" sz="2400" b="1" dirty="0" smtClean="0">
                <a:solidFill>
                  <a:schemeClr val="bg1"/>
                </a:solidFill>
              </a:rPr>
              <a:t>Determine a </a:t>
            </a:r>
            <a:r>
              <a:rPr lang="pt-BR" sz="2400" b="1" dirty="0">
                <a:solidFill>
                  <a:schemeClr val="bg1"/>
                </a:solidFill>
              </a:rPr>
              <a:t>carga total na esfera. (b) </a:t>
            </a:r>
            <a:r>
              <a:rPr lang="pt-BR" sz="2400" b="1" dirty="0" smtClean="0">
                <a:solidFill>
                  <a:schemeClr val="bg1"/>
                </a:solidFill>
              </a:rPr>
              <a:t>Determine as </a:t>
            </a:r>
            <a:r>
              <a:rPr lang="pt-BR" sz="2400" b="1" dirty="0">
                <a:solidFill>
                  <a:schemeClr val="bg1"/>
                </a:solidFill>
              </a:rPr>
              <a:t>expressões para o campo elétrico </a:t>
            </a:r>
            <a:r>
              <a:rPr lang="pt-BR" sz="2400" b="1" dirty="0" smtClean="0">
                <a:solidFill>
                  <a:schemeClr val="bg1"/>
                </a:solidFill>
              </a:rPr>
              <a:t>no interior da </a:t>
            </a:r>
            <a:r>
              <a:rPr lang="pt-BR" sz="2400" b="1" dirty="0">
                <a:solidFill>
                  <a:schemeClr val="bg1"/>
                </a:solidFill>
              </a:rPr>
              <a:t>esfera (</a:t>
            </a:r>
            <a:r>
              <a:rPr lang="pt-BR" sz="2400" b="1" i="1" dirty="0">
                <a:solidFill>
                  <a:schemeClr val="bg1"/>
                </a:solidFill>
              </a:rPr>
              <a:t>r </a:t>
            </a:r>
            <a:r>
              <a:rPr lang="pt-BR" sz="2400" b="1" i="1" dirty="0" smtClean="0">
                <a:solidFill>
                  <a:schemeClr val="bg1"/>
                </a:solidFill>
              </a:rPr>
              <a:t>&lt; R</a:t>
            </a:r>
            <a:r>
              <a:rPr lang="pt-BR" sz="2400" b="1" dirty="0">
                <a:solidFill>
                  <a:schemeClr val="bg1"/>
                </a:solidFill>
              </a:rPr>
              <a:t>) e fora da esfera (</a:t>
            </a:r>
            <a:r>
              <a:rPr lang="pt-BR" sz="2400" b="1" i="1" dirty="0" smtClean="0">
                <a:solidFill>
                  <a:schemeClr val="bg1"/>
                </a:solidFill>
              </a:rPr>
              <a:t>r &gt; </a:t>
            </a:r>
            <a:r>
              <a:rPr lang="pt-BR" sz="2400" b="1" i="1" dirty="0">
                <a:solidFill>
                  <a:schemeClr val="bg1"/>
                </a:solidFill>
              </a:rPr>
              <a:t>R</a:t>
            </a:r>
            <a:r>
              <a:rPr lang="pt-BR" sz="2400" b="1" dirty="0">
                <a:solidFill>
                  <a:schemeClr val="bg1"/>
                </a:solidFill>
              </a:rPr>
              <a:t>). (c) </a:t>
            </a:r>
            <a:r>
              <a:rPr lang="pt-BR" sz="2400" b="1" dirty="0" smtClean="0">
                <a:solidFill>
                  <a:schemeClr val="bg1"/>
                </a:solidFill>
              </a:rPr>
              <a:t>Represente a </a:t>
            </a:r>
            <a:r>
              <a:rPr lang="pt-BR" sz="2400" b="1" dirty="0">
                <a:solidFill>
                  <a:schemeClr val="bg1"/>
                </a:solidFill>
              </a:rPr>
              <a:t>magnitude do campo elétrico como uma função da distância </a:t>
            </a:r>
            <a:r>
              <a:rPr lang="pt-BR" sz="2400" b="1" i="1" dirty="0">
                <a:solidFill>
                  <a:schemeClr val="bg1"/>
                </a:solidFill>
              </a:rPr>
              <a:t>r</a:t>
            </a:r>
            <a:r>
              <a:rPr lang="pt-BR" sz="2400" b="1" dirty="0">
                <a:solidFill>
                  <a:schemeClr val="bg1"/>
                </a:solidFill>
              </a:rPr>
              <a:t> do centro da </a:t>
            </a:r>
            <a:r>
              <a:rPr lang="pt-BR" sz="2400" b="1" dirty="0" smtClean="0">
                <a:solidFill>
                  <a:schemeClr val="bg1"/>
                </a:solidFill>
              </a:rPr>
              <a:t>esfera.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3056104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8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</a:t>
            </a:r>
            <a:r>
              <a:rPr lang="pt-BR" sz="2400" b="1" dirty="0">
                <a:solidFill>
                  <a:schemeClr val="bg1"/>
                </a:solidFill>
              </a:rPr>
              <a:t>a) </a:t>
            </a:r>
            <a:r>
              <a:rPr lang="pt-BR" sz="2400" b="1" dirty="0" smtClean="0">
                <a:solidFill>
                  <a:schemeClr val="bg1"/>
                </a:solidFill>
              </a:rPr>
              <a:t>Determine a </a:t>
            </a:r>
            <a:r>
              <a:rPr lang="pt-BR" sz="2400" b="1" dirty="0">
                <a:solidFill>
                  <a:schemeClr val="bg1"/>
                </a:solidFill>
              </a:rPr>
              <a:t>carga total na esfera.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73" y="1282818"/>
            <a:ext cx="2267744" cy="233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2400" y="1226369"/>
            <a:ext cx="5787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Podemos encontrar a carga total na esfera expressando a carga </a:t>
            </a:r>
            <a:r>
              <a:rPr lang="pt-BR" sz="2400" b="1" i="1" dirty="0">
                <a:solidFill>
                  <a:schemeClr val="bg1"/>
                </a:solidFill>
              </a:rPr>
              <a:t>dq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</a:rPr>
              <a:t>de </a:t>
            </a:r>
            <a:r>
              <a:rPr lang="pt-BR" sz="2400" b="1" dirty="0">
                <a:solidFill>
                  <a:schemeClr val="bg1"/>
                </a:solidFill>
              </a:rPr>
              <a:t>uma casca esférica e integrando esta expressão entre </a:t>
            </a:r>
            <a:r>
              <a:rPr lang="pt-BR" sz="2400" b="1" i="1" dirty="0">
                <a:solidFill>
                  <a:schemeClr val="bg1"/>
                </a:solidFill>
              </a:rPr>
              <a:t>r = 0</a:t>
            </a:r>
            <a:r>
              <a:rPr lang="pt-BR" sz="2400" b="1" dirty="0">
                <a:solidFill>
                  <a:schemeClr val="bg1"/>
                </a:solidFill>
              </a:rPr>
              <a:t> e </a:t>
            </a:r>
            <a:r>
              <a:rPr lang="pt-BR" sz="2400" b="1" i="1" dirty="0">
                <a:solidFill>
                  <a:schemeClr val="bg1"/>
                </a:solidFill>
              </a:rPr>
              <a:t>r = R</a:t>
            </a:r>
            <a:r>
              <a:rPr lang="pt-BR" sz="240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73" y="3565374"/>
            <a:ext cx="2267744" cy="240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710125" y="3697441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/>
              <a:t>dq</a:t>
            </a:r>
            <a:endParaRPr lang="pt-BR" sz="20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251520" y="2982143"/>
                <a:ext cx="5184576" cy="631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 smtClean="0">
                    <a:solidFill>
                      <a:schemeClr val="bg1"/>
                    </a:solidFill>
                  </a:rPr>
                  <a:t>Como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𝝆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𝒅𝒒</m:t>
                        </m:r>
                      </m:num>
                      <m:den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𝒅𝑽</m:t>
                        </m:r>
                      </m:den>
                    </m:f>
                  </m:oMath>
                </a14:m>
                <a:r>
                  <a:rPr lang="pt-BR" sz="2400" b="1" dirty="0" smtClean="0">
                    <a:solidFill>
                      <a:schemeClr val="bg1"/>
                    </a:solidFill>
                  </a:rPr>
                  <a:t> ,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𝒅𝑽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𝝅</m:t>
                    </m:r>
                    <m:sSup>
                      <m:sSupPr>
                        <m:ctrlP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  <m:sup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𝒅𝒓</m:t>
                    </m:r>
                  </m:oMath>
                </a14:m>
                <a:endParaRPr lang="pt-BR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82143"/>
                <a:ext cx="5184576" cy="631391"/>
              </a:xfrm>
              <a:prstGeom prst="rect">
                <a:avLst/>
              </a:prstGeom>
              <a:blipFill rotWithShape="1">
                <a:blip r:embed="rId5"/>
                <a:stretch>
                  <a:fillRect l="-1763" b="-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62894"/>
            <a:ext cx="3312368" cy="84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65018" y="4597399"/>
            <a:ext cx="58228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Integrando </a:t>
            </a:r>
            <a:r>
              <a:rPr lang="pt-BR" sz="2400" b="1" dirty="0">
                <a:solidFill>
                  <a:schemeClr val="bg1"/>
                </a:solidFill>
              </a:rPr>
              <a:t>esta expressão de </a:t>
            </a:r>
            <a:r>
              <a:rPr lang="pt-BR" sz="2400" b="1" i="1" dirty="0">
                <a:solidFill>
                  <a:schemeClr val="bg1"/>
                </a:solidFill>
              </a:rPr>
              <a:t>r = 0 </a:t>
            </a:r>
            <a:r>
              <a:rPr lang="pt-BR" sz="2400" b="1" dirty="0">
                <a:solidFill>
                  <a:schemeClr val="bg1"/>
                </a:solidFill>
              </a:rPr>
              <a:t>a </a:t>
            </a:r>
            <a:r>
              <a:rPr lang="pt-BR" sz="2400" b="1" i="1" dirty="0">
                <a:solidFill>
                  <a:schemeClr val="bg1"/>
                </a:solidFill>
              </a:rPr>
              <a:t>R</a:t>
            </a:r>
            <a:r>
              <a:rPr lang="pt-BR" sz="2400" b="1" dirty="0">
                <a:solidFill>
                  <a:schemeClr val="bg1"/>
                </a:solidFill>
              </a:rPr>
              <a:t> para encontrar a carga total na esfera: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14" y="5507331"/>
            <a:ext cx="4141986" cy="87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6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647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</a:t>
            </a:r>
            <a:r>
              <a:rPr lang="pt-BR" sz="2400" b="1" dirty="0">
                <a:solidFill>
                  <a:schemeClr val="bg1"/>
                </a:solidFill>
              </a:rPr>
              <a:t>b</a:t>
            </a:r>
            <a:r>
              <a:rPr lang="pt-BR" sz="2400" b="1" dirty="0" smtClean="0">
                <a:solidFill>
                  <a:schemeClr val="bg1"/>
                </a:solidFill>
              </a:rPr>
              <a:t>) </a:t>
            </a:r>
            <a:r>
              <a:rPr lang="pt-BR" sz="2400" b="1" dirty="0">
                <a:solidFill>
                  <a:schemeClr val="bg1"/>
                </a:solidFill>
              </a:rPr>
              <a:t>Determine as expressões para o campo elétrico no interior da esfera (</a:t>
            </a:r>
            <a:r>
              <a:rPr lang="pt-BR" sz="2400" b="1" i="1" dirty="0">
                <a:solidFill>
                  <a:schemeClr val="bg1"/>
                </a:solidFill>
              </a:rPr>
              <a:t>r &lt; R</a:t>
            </a:r>
            <a:r>
              <a:rPr lang="pt-BR" sz="2400" b="1" dirty="0">
                <a:solidFill>
                  <a:schemeClr val="bg1"/>
                </a:solidFill>
              </a:rPr>
              <a:t>) e fora da esfera (</a:t>
            </a:r>
            <a:r>
              <a:rPr lang="pt-BR" sz="2400" b="1" i="1" dirty="0">
                <a:solidFill>
                  <a:schemeClr val="bg1"/>
                </a:solidFill>
              </a:rPr>
              <a:t>r &gt; R</a:t>
            </a:r>
            <a:r>
              <a:rPr lang="pt-BR" sz="2400" b="1" dirty="0">
                <a:solidFill>
                  <a:schemeClr val="bg1"/>
                </a:solidFill>
              </a:rPr>
              <a:t>). (c) Represente a magnitude do campo elétrico como uma função da distância </a:t>
            </a:r>
            <a:r>
              <a:rPr lang="pt-BR" sz="2400" b="1" i="1" dirty="0">
                <a:solidFill>
                  <a:schemeClr val="bg1"/>
                </a:solidFill>
              </a:rPr>
              <a:t>r</a:t>
            </a:r>
            <a:r>
              <a:rPr lang="pt-BR" sz="2400" b="1" dirty="0">
                <a:solidFill>
                  <a:schemeClr val="bg1"/>
                </a:solidFill>
              </a:rPr>
              <a:t> do centro da </a:t>
            </a:r>
            <a:r>
              <a:rPr lang="pt-BR" sz="2400" b="1" dirty="0" smtClean="0">
                <a:solidFill>
                  <a:schemeClr val="bg1"/>
                </a:solidFill>
              </a:rPr>
              <a:t>esfera.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83924"/>
            <a:ext cx="1754613" cy="180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Lei de Gauss – Wikipédia, a enciclopédia liv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14" y="2041234"/>
            <a:ext cx="2467886" cy="246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150734" y="2048678"/>
                <a:ext cx="6444208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400" b="1" dirty="0" smtClean="0">
                    <a:solidFill>
                      <a:srgbClr val="FFFF00"/>
                    </a:solidFill>
                  </a:rPr>
                  <a:t>Por </a:t>
                </a:r>
                <a:r>
                  <a:rPr lang="pt-BR" sz="2400" b="1" dirty="0">
                    <a:solidFill>
                      <a:srgbClr val="FFFF00"/>
                    </a:solidFill>
                  </a:rPr>
                  <a:t>simetria, os campos elétricos devem ser radiais. Para encontrar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pt-BR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pt-BR" sz="24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pt-BR" sz="2400" b="1" dirty="0">
                    <a:solidFill>
                      <a:srgbClr val="FFFF00"/>
                    </a:solidFill>
                  </a:rPr>
                  <a:t>dentro da esfera carregada, escolhemos uma superfície esférica gaussiana de raio </a:t>
                </a:r>
                <a:r>
                  <a:rPr lang="pt-BR" sz="2400" b="1" i="1" dirty="0">
                    <a:solidFill>
                      <a:srgbClr val="FFFF00"/>
                    </a:solidFill>
                  </a:rPr>
                  <a:t>r </a:t>
                </a:r>
                <a:r>
                  <a:rPr lang="pt-BR" sz="2400" b="1" i="1" dirty="0" smtClean="0">
                    <a:solidFill>
                      <a:srgbClr val="FFFF00"/>
                    </a:solidFill>
                  </a:rPr>
                  <a:t>&lt; R</a:t>
                </a:r>
                <a:r>
                  <a:rPr lang="pt-BR" sz="2400" b="1" dirty="0">
                    <a:solidFill>
                      <a:srgbClr val="FFFF00"/>
                    </a:solidFill>
                  </a:rPr>
                  <a:t>. Para encontrar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pt-BR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pt-BR" sz="24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pt-BR" sz="2400" b="1" dirty="0">
                    <a:solidFill>
                      <a:srgbClr val="FFFF00"/>
                    </a:solidFill>
                  </a:rPr>
                  <a:t>fora da esfera carregada, escolhemos uma superfície esférica gaussiana de raio </a:t>
                </a:r>
                <a:r>
                  <a:rPr lang="pt-BR" sz="2400" b="1" i="1" dirty="0" smtClean="0">
                    <a:solidFill>
                      <a:srgbClr val="FFFF00"/>
                    </a:solidFill>
                  </a:rPr>
                  <a:t>r &gt; R</a:t>
                </a:r>
                <a:r>
                  <a:rPr lang="pt-BR" sz="2400" b="1" dirty="0" smtClean="0">
                    <a:solidFill>
                      <a:srgbClr val="FFFF00"/>
                    </a:solidFill>
                  </a:rPr>
                  <a:t>. </a:t>
                </a:r>
                <a:r>
                  <a:rPr lang="pt-BR" sz="2400" b="1" dirty="0">
                    <a:solidFill>
                      <a:srgbClr val="FFFF00"/>
                    </a:solidFill>
                  </a:rPr>
                  <a:t>Em cada uma dessas </a:t>
                </a:r>
                <a:r>
                  <a:rPr lang="pt-BR" sz="2400" b="1" dirty="0" smtClean="0">
                    <a:solidFill>
                      <a:srgbClr val="FFFF00"/>
                    </a:solidFill>
                  </a:rPr>
                  <a:t>superfícies,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pt-BR" sz="24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pt-BR" sz="2400" b="1" dirty="0" smtClean="0">
                    <a:solidFill>
                      <a:srgbClr val="FFFF00"/>
                    </a:solidFill>
                  </a:rPr>
                  <a:t> é constante.</a:t>
                </a:r>
                <a:endParaRPr lang="pt-BR" sz="2400" b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4" y="2048678"/>
                <a:ext cx="6444208" cy="2677656"/>
              </a:xfrm>
              <a:prstGeom prst="rect">
                <a:avLst/>
              </a:prstGeom>
              <a:blipFill rotWithShape="1">
                <a:blip r:embed="rId4"/>
                <a:stretch>
                  <a:fillRect l="-1514" t="-1822" r="-1230" b="-43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647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</a:t>
            </a:r>
            <a:r>
              <a:rPr lang="pt-BR" sz="2400" b="1" dirty="0">
                <a:solidFill>
                  <a:schemeClr val="bg1"/>
                </a:solidFill>
              </a:rPr>
              <a:t>b</a:t>
            </a:r>
            <a:r>
              <a:rPr lang="pt-BR" sz="2400" b="1" dirty="0" smtClean="0">
                <a:solidFill>
                  <a:schemeClr val="bg1"/>
                </a:solidFill>
              </a:rPr>
              <a:t>) </a:t>
            </a:r>
            <a:r>
              <a:rPr lang="pt-BR" sz="2400" b="1" dirty="0">
                <a:solidFill>
                  <a:schemeClr val="bg1"/>
                </a:solidFill>
              </a:rPr>
              <a:t>Determine as expressões para o campo elétrico no interior da esfera (</a:t>
            </a:r>
            <a:r>
              <a:rPr lang="pt-BR" sz="2400" b="1" i="1" dirty="0">
                <a:solidFill>
                  <a:schemeClr val="bg1"/>
                </a:solidFill>
              </a:rPr>
              <a:t>r &lt; R</a:t>
            </a:r>
            <a:r>
              <a:rPr lang="pt-BR" sz="2400" b="1" dirty="0">
                <a:solidFill>
                  <a:schemeClr val="bg1"/>
                </a:solidFill>
              </a:rPr>
              <a:t>) e fora da esfera (</a:t>
            </a:r>
            <a:r>
              <a:rPr lang="pt-BR" sz="2400" b="1" i="1" dirty="0">
                <a:solidFill>
                  <a:schemeClr val="bg1"/>
                </a:solidFill>
              </a:rPr>
              <a:t>r &gt; R</a:t>
            </a:r>
            <a:r>
              <a:rPr lang="pt-BR" sz="2400" b="1" dirty="0">
                <a:solidFill>
                  <a:schemeClr val="bg1"/>
                </a:solidFill>
              </a:rPr>
              <a:t>). (c) Represente a magnitude do campo elétrico como uma função da distância </a:t>
            </a:r>
            <a:r>
              <a:rPr lang="pt-BR" sz="2400" b="1" i="1" dirty="0">
                <a:solidFill>
                  <a:schemeClr val="bg1"/>
                </a:solidFill>
              </a:rPr>
              <a:t>r</a:t>
            </a:r>
            <a:r>
              <a:rPr lang="pt-BR" sz="2400" b="1" dirty="0">
                <a:solidFill>
                  <a:schemeClr val="bg1"/>
                </a:solidFill>
              </a:rPr>
              <a:t> do centro da </a:t>
            </a:r>
            <a:r>
              <a:rPr lang="pt-BR" sz="2400" b="1" dirty="0" smtClean="0">
                <a:solidFill>
                  <a:schemeClr val="bg1"/>
                </a:solidFill>
              </a:rPr>
              <a:t>esfera.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83924"/>
            <a:ext cx="1754613" cy="180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Lei de Gauss – Wikipédia, a enciclopédia liv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14" y="2041234"/>
            <a:ext cx="2467886" cy="246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5536" y="2132856"/>
            <a:ext cx="6280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Aplicando </a:t>
            </a:r>
            <a:r>
              <a:rPr lang="pt-BR" sz="2400" b="1" dirty="0">
                <a:solidFill>
                  <a:schemeClr val="bg1"/>
                </a:solidFill>
              </a:rPr>
              <a:t>a lei de Gauss a uma superfície esférica de raio </a:t>
            </a:r>
            <a:r>
              <a:rPr lang="pt-BR" sz="2400" b="1" i="1" dirty="0" smtClean="0">
                <a:solidFill>
                  <a:schemeClr val="bg1"/>
                </a:solidFill>
              </a:rPr>
              <a:t>r &gt; R</a:t>
            </a:r>
            <a:r>
              <a:rPr lang="pt-BR" sz="2400" b="1" dirty="0" smtClean="0">
                <a:solidFill>
                  <a:schemeClr val="bg1"/>
                </a:solidFill>
              </a:rPr>
              <a:t>;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75178"/>
            <a:ext cx="5688633" cy="101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523"/>
            <a:ext cx="4140113" cy="230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572000" y="4679019"/>
            <a:ext cx="2304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</a:rPr>
              <a:t>Onde </a:t>
            </a:r>
            <a:r>
              <a:rPr lang="pt-BR" sz="2000" b="1" i="1" dirty="0" smtClean="0">
                <a:solidFill>
                  <a:srgbClr val="FFFF00"/>
                </a:solidFill>
              </a:rPr>
              <a:t>Q</a:t>
            </a:r>
            <a:r>
              <a:rPr lang="pt-BR" sz="2000" b="1" dirty="0" smtClean="0">
                <a:solidFill>
                  <a:srgbClr val="FFFF00"/>
                </a:solidFill>
              </a:rPr>
              <a:t> é a carga no interior da superfície gaussiana.</a:t>
            </a:r>
            <a:endParaRPr lang="pt-B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</a:t>
            </a:r>
            <a:r>
              <a:rPr lang="pt-BR" sz="2400" b="1" dirty="0">
                <a:solidFill>
                  <a:schemeClr val="bg1"/>
                </a:solidFill>
              </a:rPr>
              <a:t>b</a:t>
            </a:r>
            <a:r>
              <a:rPr lang="pt-BR" sz="2400" b="1" dirty="0" smtClean="0">
                <a:solidFill>
                  <a:schemeClr val="bg1"/>
                </a:solidFill>
              </a:rPr>
              <a:t>) </a:t>
            </a:r>
            <a:r>
              <a:rPr lang="pt-BR" sz="2400" b="1" dirty="0">
                <a:solidFill>
                  <a:schemeClr val="bg1"/>
                </a:solidFill>
              </a:rPr>
              <a:t>Determine as expressões para o campo elétrico no interior da esfera (</a:t>
            </a:r>
            <a:r>
              <a:rPr lang="pt-BR" sz="2400" b="1" i="1" dirty="0">
                <a:solidFill>
                  <a:schemeClr val="bg1"/>
                </a:solidFill>
              </a:rPr>
              <a:t>r &lt; R</a:t>
            </a:r>
            <a:r>
              <a:rPr lang="pt-BR" sz="2400" b="1" dirty="0">
                <a:solidFill>
                  <a:schemeClr val="bg1"/>
                </a:solidFill>
              </a:rPr>
              <a:t>) e fora da esfera (</a:t>
            </a:r>
            <a:r>
              <a:rPr lang="pt-BR" sz="2400" b="1" i="1" dirty="0">
                <a:solidFill>
                  <a:schemeClr val="bg1"/>
                </a:solidFill>
              </a:rPr>
              <a:t>r &gt; R</a:t>
            </a:r>
            <a:r>
              <a:rPr lang="pt-BR" sz="2400" b="1" dirty="0" smtClean="0">
                <a:solidFill>
                  <a:schemeClr val="bg1"/>
                </a:solidFill>
              </a:rPr>
              <a:t>).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83924"/>
            <a:ext cx="1754613" cy="180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Lei de Gauss – Wikipédia, a enciclopédia liv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14" y="2041234"/>
            <a:ext cx="2467886" cy="246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1859339"/>
            <a:ext cx="6280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Aplicando </a:t>
            </a:r>
            <a:r>
              <a:rPr lang="pt-BR" sz="2400" b="1" dirty="0">
                <a:solidFill>
                  <a:schemeClr val="bg1"/>
                </a:solidFill>
              </a:rPr>
              <a:t>a lei de Gauss a uma superfície esférica de raio </a:t>
            </a:r>
            <a:r>
              <a:rPr lang="pt-BR" sz="2400" b="1" i="1" dirty="0" smtClean="0">
                <a:solidFill>
                  <a:schemeClr val="bg1"/>
                </a:solidFill>
              </a:rPr>
              <a:t>r &lt; R</a:t>
            </a:r>
            <a:r>
              <a:rPr lang="pt-BR" sz="2400" b="1" dirty="0" smtClean="0">
                <a:solidFill>
                  <a:schemeClr val="bg1"/>
                </a:solidFill>
              </a:rPr>
              <a:t>;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5328592" cy="94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72249"/>
            <a:ext cx="4646136" cy="97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65909" y="5098703"/>
            <a:ext cx="2304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</a:rPr>
              <a:t>Onde </a:t>
            </a:r>
            <a:r>
              <a:rPr lang="pt-BR" sz="2000" b="1" i="1" dirty="0" smtClean="0">
                <a:solidFill>
                  <a:srgbClr val="FFFF00"/>
                </a:solidFill>
              </a:rPr>
              <a:t>Q</a:t>
            </a:r>
            <a:r>
              <a:rPr lang="pt-BR" sz="2000" b="1" dirty="0" smtClean="0">
                <a:solidFill>
                  <a:srgbClr val="FFFF00"/>
                </a:solidFill>
              </a:rPr>
              <a:t> é a carga no interior da superfície gaussiana.</a:t>
            </a:r>
            <a:endParaRPr lang="pt-B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64704"/>
            <a:ext cx="7092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</a:t>
            </a:r>
            <a:r>
              <a:rPr lang="pt-BR" sz="2400" b="1" dirty="0">
                <a:solidFill>
                  <a:schemeClr val="bg1"/>
                </a:solidFill>
              </a:rPr>
              <a:t>c) Represente a magnitude do campo elétrico como uma função da distância </a:t>
            </a:r>
            <a:r>
              <a:rPr lang="pt-BR" sz="2400" b="1" i="1" dirty="0">
                <a:solidFill>
                  <a:schemeClr val="bg1"/>
                </a:solidFill>
              </a:rPr>
              <a:t>r</a:t>
            </a:r>
            <a:r>
              <a:rPr lang="pt-BR" sz="2400" b="1" dirty="0">
                <a:solidFill>
                  <a:schemeClr val="bg1"/>
                </a:solidFill>
              </a:rPr>
              <a:t> do centro da </a:t>
            </a:r>
            <a:r>
              <a:rPr lang="pt-BR" sz="2400" b="1" dirty="0" smtClean="0">
                <a:solidFill>
                  <a:schemeClr val="bg1"/>
                </a:solidFill>
              </a:rPr>
              <a:t>esfera.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Lei de Gauss – Wikipédia, a enciclopédia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6" y="745090"/>
            <a:ext cx="2467886" cy="246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960440" cy="83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78" b="50000"/>
          <a:stretch/>
        </p:blipFill>
        <p:spPr bwMode="auto">
          <a:xfrm>
            <a:off x="395536" y="2420888"/>
            <a:ext cx="703552" cy="7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2" t="50000"/>
          <a:stretch/>
        </p:blipFill>
        <p:spPr bwMode="auto">
          <a:xfrm>
            <a:off x="1099088" y="2420888"/>
            <a:ext cx="1909726" cy="72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67" y="3212975"/>
            <a:ext cx="7056784" cy="346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5248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152400" y="870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Exercícios do Capítulo </a:t>
            </a: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22 </a:t>
            </a: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do </a:t>
            </a:r>
            <a:r>
              <a:rPr lang="pt-BR" sz="2400" b="1" dirty="0" err="1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Tipler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/>
              <p:cNvSpPr/>
              <p:nvPr/>
            </p:nvSpPr>
            <p:spPr>
              <a:xfrm>
                <a:off x="0" y="764704"/>
                <a:ext cx="91440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400" b="1" dirty="0" smtClean="0">
                    <a:solidFill>
                      <a:schemeClr val="bg1"/>
                    </a:solidFill>
                  </a:rPr>
                  <a:t>(45) Uma casca esférica não condutora de raio interno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pt-BR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BR" sz="2400" b="1" dirty="0">
                    <a:solidFill>
                      <a:schemeClr val="bg1"/>
                    </a:solidFill>
                  </a:rPr>
                  <a:t> e raio externo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1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pt-BR" sz="24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2400" b="1" dirty="0">
                    <a:solidFill>
                      <a:schemeClr val="bg1"/>
                    </a:solidFill>
                  </a:rPr>
                  <a:t> tem uma densidade </a:t>
                </a:r>
                <a:r>
                  <a:rPr lang="pt-BR" sz="2400" b="1" dirty="0" smtClean="0">
                    <a:solidFill>
                      <a:schemeClr val="bg1"/>
                    </a:solidFill>
                  </a:rPr>
                  <a:t>volumétrica </a:t>
                </a:r>
                <a:r>
                  <a:rPr lang="pt-BR" sz="2400" b="1" dirty="0">
                    <a:solidFill>
                      <a:schemeClr val="bg1"/>
                    </a:solidFill>
                  </a:rPr>
                  <a:t>uniforme </a:t>
                </a:r>
                <a:r>
                  <a:rPr lang="pt-BR" sz="2400" b="1" dirty="0" smtClean="0">
                    <a:solidFill>
                      <a:schemeClr val="bg1"/>
                    </a:solidFill>
                  </a:rPr>
                  <a:t>de </a:t>
                </a:r>
                <a:r>
                  <a:rPr lang="pt-BR" sz="2400" b="1" dirty="0">
                    <a:solidFill>
                      <a:schemeClr val="bg1"/>
                    </a:solidFill>
                  </a:rPr>
                  <a:t>carga </a:t>
                </a:r>
                <a:r>
                  <a:rPr lang="pt-BR" sz="2400" b="1" dirty="0" smtClean="0">
                    <a:solidFill>
                      <a:schemeClr val="bg1"/>
                    </a:solidFill>
                  </a:rPr>
                  <a:t>ρ</a:t>
                </a:r>
                <a:r>
                  <a:rPr lang="pt-BR" sz="2400" b="1" dirty="0">
                    <a:solidFill>
                      <a:schemeClr val="bg1"/>
                    </a:solidFill>
                  </a:rPr>
                  <a:t>. (a) </a:t>
                </a:r>
                <a:r>
                  <a:rPr lang="pt-BR" sz="2400" b="1" dirty="0" smtClean="0">
                    <a:solidFill>
                      <a:schemeClr val="bg1"/>
                    </a:solidFill>
                  </a:rPr>
                  <a:t>Determine a </a:t>
                </a:r>
                <a:r>
                  <a:rPr lang="pt-BR" sz="2400" b="1" dirty="0">
                    <a:solidFill>
                      <a:schemeClr val="bg1"/>
                    </a:solidFill>
                  </a:rPr>
                  <a:t>carga total na </a:t>
                </a:r>
                <a:r>
                  <a:rPr lang="pt-BR" sz="2400" b="1" dirty="0" smtClean="0">
                    <a:solidFill>
                      <a:schemeClr val="bg1"/>
                    </a:solidFill>
                  </a:rPr>
                  <a:t>casca. </a:t>
                </a:r>
                <a:r>
                  <a:rPr lang="pt-BR" sz="2400" b="1" dirty="0">
                    <a:solidFill>
                      <a:schemeClr val="bg1"/>
                    </a:solidFill>
                  </a:rPr>
                  <a:t>(b) Determine </a:t>
                </a:r>
                <a:r>
                  <a:rPr lang="pt-BR" sz="2400" b="1" dirty="0" smtClean="0">
                    <a:solidFill>
                      <a:schemeClr val="bg1"/>
                    </a:solidFill>
                  </a:rPr>
                  <a:t>expressões </a:t>
                </a:r>
                <a:r>
                  <a:rPr lang="pt-BR" sz="2400" b="1" dirty="0">
                    <a:solidFill>
                      <a:schemeClr val="bg1"/>
                    </a:solidFill>
                  </a:rPr>
                  <a:t>para o campo elétrico em </a:t>
                </a:r>
                <a:r>
                  <a:rPr lang="pt-BR" sz="2400" b="1" dirty="0" smtClean="0">
                    <a:solidFill>
                      <a:schemeClr val="bg1"/>
                    </a:solidFill>
                  </a:rPr>
                  <a:t>todas as regiões.</a:t>
                </a:r>
                <a:endParaRPr lang="pt-BR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4704"/>
                <a:ext cx="91440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467" t="-3101" r="-1333" b="-77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</a:t>
            </a:r>
            <a:r>
              <a:rPr lang="pt-BR" sz="2400" b="1" dirty="0">
                <a:solidFill>
                  <a:schemeClr val="bg1"/>
                </a:solidFill>
              </a:rPr>
              <a:t>a) </a:t>
            </a:r>
            <a:r>
              <a:rPr lang="pt-BR" sz="2400" b="1" dirty="0" smtClean="0">
                <a:solidFill>
                  <a:schemeClr val="bg1"/>
                </a:solidFill>
              </a:rPr>
              <a:t>Determine a </a:t>
            </a:r>
            <a:r>
              <a:rPr lang="pt-BR" sz="2400" b="1" dirty="0">
                <a:solidFill>
                  <a:schemeClr val="bg1"/>
                </a:solidFill>
              </a:rPr>
              <a:t>carga total na </a:t>
            </a:r>
            <a:r>
              <a:rPr lang="pt-BR" sz="2400" b="1" dirty="0" smtClean="0">
                <a:solidFill>
                  <a:schemeClr val="bg1"/>
                </a:solidFill>
              </a:rPr>
              <a:t>casca. 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9" y="1772816"/>
            <a:ext cx="3240360" cy="77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88"/>
          <a:stretch/>
        </p:blipFill>
        <p:spPr bwMode="auto">
          <a:xfrm>
            <a:off x="668849" y="2551138"/>
            <a:ext cx="2730121" cy="125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3398970" y="2658869"/>
                <a:ext cx="1821102" cy="1109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  <m:r>
                                    <a:rPr lang="pt-BR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𝝅𝝆</m:t>
                                  </m:r>
                                  <m:sSup>
                                    <m:sSupPr>
                                      <m:ctrlPr>
                                        <a:rPr lang="pt-BR" sz="24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pt-BR" sz="24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24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pt-BR" sz="24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e>
                        <m:sub>
                          <m:sSub>
                            <m:sSubPr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pt-BR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970" y="2658869"/>
                <a:ext cx="1821102" cy="11095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10" y="3778348"/>
            <a:ext cx="2598607" cy="103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" r="84020" b="11785"/>
          <a:stretch/>
        </p:blipFill>
        <p:spPr bwMode="auto">
          <a:xfrm>
            <a:off x="668849" y="3703741"/>
            <a:ext cx="713761" cy="111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06" y="1700808"/>
            <a:ext cx="2806932" cy="282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/>
              <p:cNvSpPr txBox="1"/>
              <p:nvPr/>
            </p:nvSpPr>
            <p:spPr>
              <a:xfrm>
                <a:off x="7668344" y="2550123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2550123"/>
                <a:ext cx="100811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/>
              <p:cNvSpPr txBox="1"/>
              <p:nvPr/>
            </p:nvSpPr>
            <p:spPr>
              <a:xfrm>
                <a:off x="7164288" y="3292719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292719"/>
                <a:ext cx="100811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7164288" y="244110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r</a:t>
            </a:r>
            <a:endParaRPr lang="pt-BR" i="1" dirty="0"/>
          </a:p>
        </p:txBody>
      </p:sp>
      <p:sp>
        <p:nvSpPr>
          <p:cNvPr id="20" name="CaixaDeTexto 19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9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</a:t>
            </a:r>
            <a:r>
              <a:rPr lang="pt-BR" sz="2400" b="1" dirty="0">
                <a:solidFill>
                  <a:schemeClr val="bg1"/>
                </a:solidFill>
              </a:rPr>
              <a:t>b) Determine </a:t>
            </a:r>
            <a:r>
              <a:rPr lang="pt-BR" sz="2400" b="1" dirty="0" smtClean="0">
                <a:solidFill>
                  <a:schemeClr val="bg1"/>
                </a:solidFill>
              </a:rPr>
              <a:t>expressões </a:t>
            </a:r>
            <a:r>
              <a:rPr lang="pt-BR" sz="2400" b="1" dirty="0">
                <a:solidFill>
                  <a:schemeClr val="bg1"/>
                </a:solidFill>
              </a:rPr>
              <a:t>para o campo elétrico em </a:t>
            </a:r>
            <a:r>
              <a:rPr lang="pt-BR" sz="2400" b="1" dirty="0" smtClean="0">
                <a:solidFill>
                  <a:schemeClr val="bg1"/>
                </a:solidFill>
              </a:rPr>
              <a:t>todas as regiões.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548" y="1340768"/>
            <a:ext cx="2806932" cy="282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/>
              <p:cNvSpPr txBox="1"/>
              <p:nvPr/>
            </p:nvSpPr>
            <p:spPr>
              <a:xfrm>
                <a:off x="7706286" y="2190083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286" y="2190083"/>
                <a:ext cx="100811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/>
              <p:cNvSpPr txBox="1"/>
              <p:nvPr/>
            </p:nvSpPr>
            <p:spPr>
              <a:xfrm>
                <a:off x="7271926" y="2937636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926" y="2937636"/>
                <a:ext cx="100811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7202230" y="20810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r</a:t>
            </a:r>
            <a:endParaRPr lang="pt-BR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152400" y="1412776"/>
                <a:ext cx="628057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400" b="1" dirty="0" smtClean="0">
                    <a:solidFill>
                      <a:schemeClr val="bg1"/>
                    </a:solidFill>
                  </a:rPr>
                  <a:t>Aplicando </a:t>
                </a:r>
                <a:r>
                  <a:rPr lang="pt-BR" sz="2400" b="1" dirty="0">
                    <a:solidFill>
                      <a:schemeClr val="bg1"/>
                    </a:solidFill>
                  </a:rPr>
                  <a:t>a lei de Gauss a uma superfície esférica de raio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schemeClr val="bg1"/>
                        </a:solidFill>
                        <a:latin typeface="Cambria Math"/>
                      </a:rPr>
                      <m:t>𝒓</m:t>
                    </m:r>
                    <m:r>
                      <a:rPr lang="pt-BR" sz="2400" b="1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pt-BR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pt-BR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12776"/>
                <a:ext cx="6280578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456" t="-5882" b="-161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/>
          <p:cNvSpPr txBox="1"/>
          <p:nvPr/>
        </p:nvSpPr>
        <p:spPr>
          <a:xfrm>
            <a:off x="6914198" y="236374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6482150" y="17745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6177416" y="1399310"/>
            <a:ext cx="44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99419"/>
            <a:ext cx="5548545" cy="98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5" y="3385827"/>
            <a:ext cx="3785089" cy="105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32" y="5161042"/>
            <a:ext cx="4941604" cy="100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88" y="5301208"/>
            <a:ext cx="1857324" cy="60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tângulo 25"/>
          <p:cNvSpPr/>
          <p:nvPr/>
        </p:nvSpPr>
        <p:spPr>
          <a:xfrm>
            <a:off x="5547799" y="5372731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Pois,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4067944" y="3573016"/>
            <a:ext cx="2304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</a:rPr>
              <a:t>Onde </a:t>
            </a:r>
            <a:r>
              <a:rPr lang="pt-BR" sz="2000" b="1" i="1" dirty="0" smtClean="0">
                <a:solidFill>
                  <a:srgbClr val="FFFF00"/>
                </a:solidFill>
              </a:rPr>
              <a:t>Q</a:t>
            </a:r>
            <a:r>
              <a:rPr lang="pt-BR" sz="2000" b="1" dirty="0" smtClean="0">
                <a:solidFill>
                  <a:srgbClr val="FFFF00"/>
                </a:solidFill>
              </a:rPr>
              <a:t> é a carga no interior da superfície gaussiana.</a:t>
            </a:r>
            <a:endParaRPr lang="pt-B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</a:t>
            </a:r>
            <a:r>
              <a:rPr lang="pt-BR" sz="2400" b="1" dirty="0">
                <a:solidFill>
                  <a:schemeClr val="bg1"/>
                </a:solidFill>
              </a:rPr>
              <a:t>b) Determine </a:t>
            </a:r>
            <a:r>
              <a:rPr lang="pt-BR" sz="2400" b="1" dirty="0" smtClean="0">
                <a:solidFill>
                  <a:schemeClr val="bg1"/>
                </a:solidFill>
              </a:rPr>
              <a:t>expressões </a:t>
            </a:r>
            <a:r>
              <a:rPr lang="pt-BR" sz="2400" b="1" dirty="0">
                <a:solidFill>
                  <a:schemeClr val="bg1"/>
                </a:solidFill>
              </a:rPr>
              <a:t>para o campo elétrico em </a:t>
            </a:r>
            <a:r>
              <a:rPr lang="pt-BR" sz="2400" b="1" dirty="0" smtClean="0">
                <a:solidFill>
                  <a:schemeClr val="bg1"/>
                </a:solidFill>
              </a:rPr>
              <a:t>todas as regiões.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572" y="1196752"/>
            <a:ext cx="2806932" cy="282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/>
              <p:cNvSpPr txBox="1"/>
              <p:nvPr/>
            </p:nvSpPr>
            <p:spPr>
              <a:xfrm>
                <a:off x="7922310" y="2046067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310" y="2046067"/>
                <a:ext cx="100811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/>
              <p:cNvSpPr txBox="1"/>
              <p:nvPr/>
            </p:nvSpPr>
            <p:spPr>
              <a:xfrm>
                <a:off x="7487950" y="2793620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950" y="2793620"/>
                <a:ext cx="100811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7418254" y="193704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r</a:t>
            </a:r>
            <a:endParaRPr lang="pt-BR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152400" y="1195701"/>
                <a:ext cx="606456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400" b="1" dirty="0" smtClean="0">
                    <a:solidFill>
                      <a:schemeClr val="bg1"/>
                    </a:solidFill>
                  </a:rPr>
                  <a:t>Aplicando </a:t>
                </a:r>
                <a:r>
                  <a:rPr lang="pt-BR" sz="2400" b="1" dirty="0">
                    <a:solidFill>
                      <a:schemeClr val="bg1"/>
                    </a:solidFill>
                  </a:rPr>
                  <a:t>a lei de Gauss a uma superfície esférica de raio</a:t>
                </a:r>
                <a:r>
                  <a:rPr lang="pt-BR" sz="24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400" b="1" i="0" smtClean="0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pt-BR" sz="2400" b="1" i="1">
                        <a:solidFill>
                          <a:schemeClr val="bg1"/>
                        </a:solidFill>
                        <a:latin typeface="Cambria Math"/>
                      </a:rPr>
                      <m:t>𝒓</m:t>
                    </m:r>
                    <m:r>
                      <a:rPr lang="pt-BR" sz="2400" b="1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pt-BR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pt-BR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95701"/>
                <a:ext cx="6064562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508" t="-5882" b="-161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/>
          <p:cNvSpPr txBox="1"/>
          <p:nvPr/>
        </p:nvSpPr>
        <p:spPr>
          <a:xfrm>
            <a:off x="7130222" y="221973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6698174" y="16305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6393440" y="1255294"/>
            <a:ext cx="44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0" y="2204864"/>
            <a:ext cx="3785089" cy="105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tângulo 25"/>
          <p:cNvSpPr/>
          <p:nvPr/>
        </p:nvSpPr>
        <p:spPr>
          <a:xfrm>
            <a:off x="105350" y="5621726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Pois, 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25375"/>
            <a:ext cx="4760378" cy="85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75" y="4059996"/>
            <a:ext cx="2770778" cy="102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7300"/>
          <a:stretch/>
        </p:blipFill>
        <p:spPr bwMode="auto">
          <a:xfrm>
            <a:off x="251520" y="4059996"/>
            <a:ext cx="1112119" cy="102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88"/>
          <a:stretch/>
        </p:blipFill>
        <p:spPr bwMode="auto">
          <a:xfrm>
            <a:off x="963533" y="5229200"/>
            <a:ext cx="2730121" cy="125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/>
              <p:cNvSpPr txBox="1"/>
              <p:nvPr/>
            </p:nvSpPr>
            <p:spPr>
              <a:xfrm>
                <a:off x="3693654" y="5336931"/>
                <a:ext cx="1821102" cy="1070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  <m:r>
                                    <a:rPr lang="pt-BR" sz="2400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𝝅𝝆</m:t>
                                  </m:r>
                                  <m:sSup>
                                    <m:sSupPr>
                                      <m:ctrlPr>
                                        <a:rPr lang="pt-BR" sz="24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pt-BR" sz="2400" b="1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2400" b="1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pt-BR" sz="2400" b="1" dirty="0">
                              <a:solidFill>
                                <a:schemeClr val="bg1"/>
                              </a:solidFill>
                            </a:rPr>
                            <m:t> </m:t>
                          </m:r>
                        </m:e>
                        <m:sub>
                          <m:sSub>
                            <m:sSubPr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𝒓</m:t>
                          </m:r>
                        </m:sup>
                      </m:sSubSup>
                    </m:oMath>
                  </m:oMathPara>
                </a14:m>
                <a:endParaRPr lang="pt-BR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654" y="5336931"/>
                <a:ext cx="1821102" cy="10704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4373799" y="2132751"/>
                <a:ext cx="1551387" cy="84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𝒌</m:t>
                      </m:r>
                      <m:r>
                        <a:rPr lang="pt-BR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pt-BR" sz="24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sSub>
                            <m:sSubPr>
                              <m:ctrlP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pt-BR" sz="24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799" y="2132751"/>
                <a:ext cx="1551387" cy="84837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89" y="5229201"/>
            <a:ext cx="2598607" cy="103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" r="84020" b="11785"/>
          <a:stretch/>
        </p:blipFill>
        <p:spPr bwMode="auto">
          <a:xfrm>
            <a:off x="5724128" y="5229200"/>
            <a:ext cx="713761" cy="103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/>
              <p:cNvSpPr/>
              <p:nvPr/>
            </p:nvSpPr>
            <p:spPr>
              <a:xfrm>
                <a:off x="7668344" y="5472160"/>
                <a:ext cx="432048" cy="47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  <m:sup>
                          <m:r>
                            <a:rPr lang="pt-BR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5472160"/>
                <a:ext cx="432048" cy="470000"/>
              </a:xfrm>
              <a:prstGeom prst="rect">
                <a:avLst/>
              </a:prstGeom>
              <a:blipFill rotWithShape="1">
                <a:blip r:embed="rId13"/>
                <a:stretch>
                  <a:fillRect r="-84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001206" y="3905761"/>
            <a:ext cx="2304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</a:rPr>
              <a:t>Onde </a:t>
            </a:r>
            <a:r>
              <a:rPr lang="pt-BR" sz="2000" b="1" i="1" dirty="0" smtClean="0">
                <a:solidFill>
                  <a:srgbClr val="FFFF00"/>
                </a:solidFill>
              </a:rPr>
              <a:t>Q</a:t>
            </a:r>
            <a:r>
              <a:rPr lang="pt-BR" sz="2000" b="1" dirty="0" smtClean="0">
                <a:solidFill>
                  <a:srgbClr val="FFFF00"/>
                </a:solidFill>
              </a:rPr>
              <a:t> é a carga no interior da superfície gaussiana.</a:t>
            </a:r>
            <a:endParaRPr lang="pt-B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Exercícios do Capítulo </a:t>
            </a: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22 </a:t>
            </a: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do </a:t>
            </a:r>
            <a:r>
              <a:rPr lang="pt-BR" sz="2400" b="1" dirty="0" err="1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Tipler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0" y="879103"/>
                <a:ext cx="9144000" cy="215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(21) Uma linha de cargas com densidade linear uniforme λ está ao longo do eixo </a:t>
                </a:r>
                <a:r>
                  <a:rPr lang="pt-BR" sz="2400" b="1" i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x</a:t>
                </a:r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 de </a:t>
                </a:r>
                <a14:m>
                  <m:oMath xmlns:m="http://schemas.openxmlformats.org/officeDocument/2006/math"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𝒙</m:t>
                    </m:r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=</m:t>
                    </m:r>
                    <m:sSub>
                      <m:sSub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𝒙</m:t>
                        </m:r>
                      </m:e>
                      <m:sub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𝟏</m:t>
                        </m:r>
                      </m:sub>
                    </m:sSub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 </m:t>
                    </m:r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até </a:t>
                </a:r>
                <a14:m>
                  <m:oMath xmlns:m="http://schemas.openxmlformats.org/officeDocument/2006/math"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𝒙</m:t>
                    </m:r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=</m:t>
                    </m:r>
                    <m:sSub>
                      <m:sSub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𝒙</m:t>
                        </m:r>
                      </m:e>
                      <m:sub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, 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𝒙</m:t>
                        </m:r>
                      </m:e>
                      <m:sub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𝟏</m:t>
                        </m:r>
                      </m:sub>
                    </m:sSub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&lt;</m:t>
                    </m:r>
                    <m:sSub>
                      <m:sSub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𝒙</m:t>
                        </m:r>
                      </m:e>
                      <m:sub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. Mostre que a componente </a:t>
                </a:r>
                <a:r>
                  <a:rPr lang="pt-BR" sz="2400" b="1" i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x</a:t>
                </a:r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 do campo elétrico em um ponto </a:t>
                </a:r>
                <a:r>
                  <a:rPr lang="pt-BR" sz="2400" b="1" dirty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n</a:t>
                </a:r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o eixo </a:t>
                </a:r>
                <a:r>
                  <a:rPr lang="pt-BR" sz="2400" b="1" i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y</a:t>
                </a:r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 é dada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𝑬</m:t>
                        </m:r>
                      </m:e>
                      <m:sub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𝒙</m:t>
                        </m:r>
                      </m:sub>
                    </m:sSub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=</m:t>
                    </m:r>
                    <m:f>
                      <m:f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𝒌</m:t>
                        </m:r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num>
                      <m:den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𝒚</m:t>
                        </m:r>
                      </m:den>
                    </m:f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(</m:t>
                    </m:r>
                    <m:func>
                      <m:func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400" b="0" i="0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−</m:t>
                    </m:r>
                    <m:func>
                      <m:func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400" b="0" i="0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, 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pt-BR" sz="2400" b="0" i="1" dirty="0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400" b="0" i="0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type m:val="lin"/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den>
                        </m:f>
                      </m:e>
                    </m:func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pt-BR" sz="2400" b="0" i="1" dirty="0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400" b="0" i="0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type m:val="lin"/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den>
                        </m:f>
                      </m:e>
                    </m:func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 e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𝒚</m:t>
                    </m:r>
                    <m:r>
                      <a:rPr lang="pt-BR" sz="2400" b="1" i="1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pt-BR" sz="2400" b="1" i="1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. </a:t>
                </a:r>
                <a:endParaRPr lang="pt-BR" sz="2400" b="1" dirty="0">
                  <a:solidFill>
                    <a:srgbClr val="FFFFFF"/>
                  </a:solidFill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79103"/>
                <a:ext cx="9144000" cy="2155526"/>
              </a:xfrm>
              <a:prstGeom prst="rect">
                <a:avLst/>
              </a:prstGeom>
              <a:blipFill rotWithShape="1">
                <a:blip r:embed="rId2"/>
                <a:stretch>
                  <a:fillRect l="-1000" t="-2260" b="-53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1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</a:t>
            </a:r>
            <a:r>
              <a:rPr lang="pt-BR" sz="2400" b="1" dirty="0">
                <a:solidFill>
                  <a:schemeClr val="bg1"/>
                </a:solidFill>
              </a:rPr>
              <a:t>b) Determine </a:t>
            </a:r>
            <a:r>
              <a:rPr lang="pt-BR" sz="2400" b="1" dirty="0" smtClean="0">
                <a:solidFill>
                  <a:schemeClr val="bg1"/>
                </a:solidFill>
              </a:rPr>
              <a:t>expressões </a:t>
            </a:r>
            <a:r>
              <a:rPr lang="pt-BR" sz="2400" b="1" dirty="0">
                <a:solidFill>
                  <a:schemeClr val="bg1"/>
                </a:solidFill>
              </a:rPr>
              <a:t>para o campo elétrico em </a:t>
            </a:r>
            <a:r>
              <a:rPr lang="pt-BR" sz="2400" b="1" dirty="0" smtClean="0">
                <a:solidFill>
                  <a:schemeClr val="bg1"/>
                </a:solidFill>
              </a:rPr>
              <a:t>todas as regiões.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572" y="1196752"/>
            <a:ext cx="2806932" cy="282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/>
              <p:cNvSpPr txBox="1"/>
              <p:nvPr/>
            </p:nvSpPr>
            <p:spPr>
              <a:xfrm>
                <a:off x="7922310" y="2046067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310" y="2046067"/>
                <a:ext cx="100811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/>
              <p:cNvSpPr txBox="1"/>
              <p:nvPr/>
            </p:nvSpPr>
            <p:spPr>
              <a:xfrm>
                <a:off x="7487950" y="2793620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950" y="2793620"/>
                <a:ext cx="100811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7418254" y="193704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r</a:t>
            </a:r>
            <a:endParaRPr lang="pt-BR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237011" y="1255294"/>
                <a:ext cx="628057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400" b="1" dirty="0" smtClean="0">
                    <a:solidFill>
                      <a:schemeClr val="bg1"/>
                    </a:solidFill>
                  </a:rPr>
                  <a:t>Aplicando </a:t>
                </a:r>
                <a:r>
                  <a:rPr lang="pt-BR" sz="2400" b="1" dirty="0">
                    <a:solidFill>
                      <a:schemeClr val="bg1"/>
                    </a:solidFill>
                  </a:rPr>
                  <a:t>a lei de Gauss a uma superfície esférica de raio </a:t>
                </a:r>
                <a14:m>
                  <m:oMath xmlns:m="http://schemas.openxmlformats.org/officeDocument/2006/math">
                    <m:r>
                      <a:rPr lang="pt-BR" sz="2400" b="1" i="1">
                        <a:solidFill>
                          <a:schemeClr val="bg1"/>
                        </a:solidFill>
                        <a:latin typeface="Cambria Math"/>
                      </a:rPr>
                      <m:t>𝒓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pt-BR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2400" b="1" dirty="0" smtClean="0">
                    <a:solidFill>
                      <a:schemeClr val="bg1"/>
                    </a:solidFill>
                  </a:rPr>
                  <a:t>;</a:t>
                </a:r>
                <a:endParaRPr lang="pt-BR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11" y="1255294"/>
                <a:ext cx="6280578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553" t="-5882" b="-161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ixaDeTexto 24"/>
          <p:cNvSpPr txBox="1"/>
          <p:nvPr/>
        </p:nvSpPr>
        <p:spPr>
          <a:xfrm>
            <a:off x="7130222" y="221973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6698174" y="16305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6393440" y="1255294"/>
            <a:ext cx="44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06378"/>
            <a:ext cx="3566881" cy="106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40962"/>
            <a:ext cx="3790752" cy="95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9" y="3385827"/>
            <a:ext cx="3785089" cy="105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01" y="5330639"/>
            <a:ext cx="2834524" cy="99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4"/>
          <a:stretch/>
        </p:blipFill>
        <p:spPr bwMode="auto">
          <a:xfrm>
            <a:off x="467544" y="5369928"/>
            <a:ext cx="820929" cy="95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aixaDeTexto 28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5113998" y="4384190"/>
            <a:ext cx="2304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</a:rPr>
              <a:t>Onde </a:t>
            </a:r>
            <a:r>
              <a:rPr lang="pt-BR" sz="2000" b="1" i="1" dirty="0" smtClean="0">
                <a:solidFill>
                  <a:srgbClr val="FFFF00"/>
                </a:solidFill>
              </a:rPr>
              <a:t>Q</a:t>
            </a:r>
            <a:r>
              <a:rPr lang="pt-BR" sz="2000" b="1" dirty="0" smtClean="0">
                <a:solidFill>
                  <a:srgbClr val="FFFF00"/>
                </a:solidFill>
              </a:rPr>
              <a:t> é a carga no interior da superfície gaussiana.</a:t>
            </a:r>
            <a:endParaRPr lang="pt-B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152400" y="870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Exercícios do Capítulo </a:t>
            </a: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22 </a:t>
            </a: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do </a:t>
            </a:r>
            <a:r>
              <a:rPr lang="pt-BR" sz="2400" b="1" dirty="0" err="1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Tipler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068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(57) O </a:t>
            </a:r>
            <a:r>
              <a:rPr lang="pt-BR" sz="2400" b="1" dirty="0">
                <a:solidFill>
                  <a:schemeClr val="bg1"/>
                </a:solidFill>
              </a:rPr>
              <a:t>cilindro interno da Figura 22-42 é feito de </a:t>
            </a:r>
            <a:r>
              <a:rPr lang="pt-BR" sz="2400" b="1" dirty="0" smtClean="0">
                <a:solidFill>
                  <a:schemeClr val="bg1"/>
                </a:solidFill>
              </a:rPr>
              <a:t>um material </a:t>
            </a:r>
            <a:r>
              <a:rPr lang="pt-BR" sz="2400" b="1" dirty="0">
                <a:solidFill>
                  <a:schemeClr val="bg1"/>
                </a:solidFill>
              </a:rPr>
              <a:t>não condutor e </a:t>
            </a:r>
            <a:r>
              <a:rPr lang="pt-BR" sz="2400" b="1" dirty="0" smtClean="0">
                <a:solidFill>
                  <a:schemeClr val="bg1"/>
                </a:solidFill>
              </a:rPr>
              <a:t>tem uma </a:t>
            </a:r>
            <a:r>
              <a:rPr lang="pt-BR" sz="2400" b="1" dirty="0">
                <a:solidFill>
                  <a:schemeClr val="bg1"/>
                </a:solidFill>
              </a:rPr>
              <a:t>distribuição volumétrica </a:t>
            </a:r>
            <a:r>
              <a:rPr lang="pt-BR" sz="2400" b="1" dirty="0" smtClean="0">
                <a:solidFill>
                  <a:schemeClr val="bg1"/>
                </a:solidFill>
              </a:rPr>
              <a:t>de </a:t>
            </a:r>
            <a:r>
              <a:rPr lang="pt-BR" sz="2400" b="1" dirty="0">
                <a:solidFill>
                  <a:schemeClr val="bg1"/>
                </a:solidFill>
              </a:rPr>
              <a:t>carga </a:t>
            </a:r>
            <a:r>
              <a:rPr lang="pt-BR" sz="2400" b="1" dirty="0" smtClean="0">
                <a:solidFill>
                  <a:schemeClr val="bg1"/>
                </a:solidFill>
              </a:rPr>
              <a:t>dada </a:t>
            </a:r>
            <a:r>
              <a:rPr lang="pt-BR" sz="2400" b="1" dirty="0">
                <a:solidFill>
                  <a:schemeClr val="bg1"/>
                </a:solidFill>
              </a:rPr>
              <a:t>por </a:t>
            </a:r>
            <a:r>
              <a:rPr lang="pt-BR" sz="2400" b="1" i="1" dirty="0" smtClean="0">
                <a:solidFill>
                  <a:schemeClr val="bg1"/>
                </a:solidFill>
              </a:rPr>
              <a:t>ρ(R)= C/R</a:t>
            </a:r>
            <a:r>
              <a:rPr lang="pt-BR" sz="2400" b="1" dirty="0">
                <a:solidFill>
                  <a:schemeClr val="bg1"/>
                </a:solidFill>
              </a:rPr>
              <a:t>, onde </a:t>
            </a:r>
            <a:r>
              <a:rPr lang="pt-BR" sz="2400" b="1" i="1" dirty="0">
                <a:solidFill>
                  <a:schemeClr val="bg1"/>
                </a:solidFill>
              </a:rPr>
              <a:t>C = 200 </a:t>
            </a:r>
            <a:r>
              <a:rPr lang="pt-BR" sz="2400" b="1" i="1" dirty="0" err="1">
                <a:solidFill>
                  <a:schemeClr val="bg1"/>
                </a:solidFill>
              </a:rPr>
              <a:t>nC</a:t>
            </a:r>
            <a:r>
              <a:rPr lang="pt-BR" sz="2400" b="1" i="1" dirty="0">
                <a:solidFill>
                  <a:schemeClr val="bg1"/>
                </a:solidFill>
              </a:rPr>
              <a:t> </a:t>
            </a:r>
            <a:r>
              <a:rPr lang="pt-BR" sz="2400" b="1" i="1" dirty="0" smtClean="0">
                <a:solidFill>
                  <a:schemeClr val="bg1"/>
                </a:solidFill>
              </a:rPr>
              <a:t>/ m</a:t>
            </a:r>
            <a:r>
              <a:rPr lang="pt-BR" sz="2400" b="1" i="1" baseline="30000" dirty="0" smtClean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. O cilindro externo é metálico e ambos os cilindros são infinitamente longos. (a) </a:t>
            </a:r>
            <a:r>
              <a:rPr lang="pt-BR" sz="2400" b="1" dirty="0" smtClean="0">
                <a:solidFill>
                  <a:schemeClr val="bg1"/>
                </a:solidFill>
              </a:rPr>
              <a:t>Determine a </a:t>
            </a:r>
            <a:r>
              <a:rPr lang="pt-BR" sz="2400" b="1" dirty="0">
                <a:solidFill>
                  <a:schemeClr val="bg1"/>
                </a:solidFill>
              </a:rPr>
              <a:t>carga por unidade de comprimento (ou seja, a </a:t>
            </a:r>
            <a:r>
              <a:rPr lang="pt-BR" sz="2400" b="1" dirty="0" smtClean="0">
                <a:solidFill>
                  <a:schemeClr val="bg1"/>
                </a:solidFill>
              </a:rPr>
              <a:t>densidade</a:t>
            </a:r>
            <a:r>
              <a:rPr lang="pt-BR" sz="2400" b="1" dirty="0">
                <a:solidFill>
                  <a:schemeClr val="bg1"/>
                </a:solidFill>
              </a:rPr>
              <a:t> linear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de </a:t>
            </a:r>
            <a:r>
              <a:rPr lang="pt-BR" sz="2400" b="1" dirty="0" smtClean="0">
                <a:solidFill>
                  <a:schemeClr val="bg1"/>
                </a:solidFill>
              </a:rPr>
              <a:t>carga) </a:t>
            </a:r>
            <a:r>
              <a:rPr lang="pt-BR" sz="2400" b="1" dirty="0">
                <a:solidFill>
                  <a:schemeClr val="bg1"/>
                </a:solidFill>
              </a:rPr>
              <a:t>no cilindro interno. (b) Calcule o campo elétrico para todos os valores de </a:t>
            </a:r>
            <a:r>
              <a:rPr lang="pt-BR" sz="2400" b="1" i="1" dirty="0">
                <a:solidFill>
                  <a:schemeClr val="bg1"/>
                </a:solidFill>
              </a:rPr>
              <a:t>R</a:t>
            </a:r>
            <a:r>
              <a:rPr lang="pt-BR" sz="2400" b="1" dirty="0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2" b="33363"/>
          <a:stretch/>
        </p:blipFill>
        <p:spPr bwMode="auto">
          <a:xfrm>
            <a:off x="2084374" y="3501008"/>
            <a:ext cx="5280051" cy="232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0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068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(57) </a:t>
            </a:r>
            <a:r>
              <a:rPr lang="pt-BR" sz="2400" b="1" i="1" dirty="0" smtClean="0">
                <a:solidFill>
                  <a:schemeClr val="bg1"/>
                </a:solidFill>
              </a:rPr>
              <a:t>ρ(R)= C/R</a:t>
            </a:r>
            <a:r>
              <a:rPr lang="pt-BR" sz="2400" b="1" dirty="0">
                <a:solidFill>
                  <a:schemeClr val="bg1"/>
                </a:solidFill>
              </a:rPr>
              <a:t>, onde </a:t>
            </a:r>
            <a:r>
              <a:rPr lang="pt-BR" sz="2400" b="1" i="1" dirty="0">
                <a:solidFill>
                  <a:schemeClr val="bg1"/>
                </a:solidFill>
              </a:rPr>
              <a:t>C = 200 </a:t>
            </a:r>
            <a:r>
              <a:rPr lang="pt-BR" sz="2400" b="1" i="1" dirty="0" err="1">
                <a:solidFill>
                  <a:schemeClr val="bg1"/>
                </a:solidFill>
              </a:rPr>
              <a:t>nC</a:t>
            </a:r>
            <a:r>
              <a:rPr lang="pt-BR" sz="2400" b="1" i="1" dirty="0">
                <a:solidFill>
                  <a:schemeClr val="bg1"/>
                </a:solidFill>
              </a:rPr>
              <a:t> </a:t>
            </a:r>
            <a:r>
              <a:rPr lang="pt-BR" sz="2400" b="1" i="1" dirty="0" smtClean="0">
                <a:solidFill>
                  <a:schemeClr val="bg1"/>
                </a:solidFill>
              </a:rPr>
              <a:t>/ m</a:t>
            </a:r>
            <a:r>
              <a:rPr lang="pt-BR" sz="2400" b="1" i="1" baseline="30000" dirty="0" smtClean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. </a:t>
            </a:r>
            <a:r>
              <a:rPr lang="pt-BR" sz="2400" b="1" dirty="0" smtClean="0">
                <a:solidFill>
                  <a:schemeClr val="bg1"/>
                </a:solidFill>
              </a:rPr>
              <a:t>(</a:t>
            </a:r>
            <a:r>
              <a:rPr lang="pt-BR" sz="2400" b="1" dirty="0">
                <a:solidFill>
                  <a:schemeClr val="bg1"/>
                </a:solidFill>
              </a:rPr>
              <a:t>a) </a:t>
            </a:r>
            <a:r>
              <a:rPr lang="pt-BR" sz="2400" b="1" dirty="0" smtClean="0">
                <a:solidFill>
                  <a:schemeClr val="bg1"/>
                </a:solidFill>
              </a:rPr>
              <a:t>Determine a </a:t>
            </a:r>
            <a:r>
              <a:rPr lang="pt-BR" sz="2400" b="1" dirty="0">
                <a:solidFill>
                  <a:schemeClr val="bg1"/>
                </a:solidFill>
              </a:rPr>
              <a:t>carga por unidade de comprimento (ou seja, a </a:t>
            </a:r>
            <a:r>
              <a:rPr lang="pt-BR" sz="2400" b="1" dirty="0" smtClean="0">
                <a:solidFill>
                  <a:schemeClr val="bg1"/>
                </a:solidFill>
              </a:rPr>
              <a:t>densidade</a:t>
            </a:r>
            <a:r>
              <a:rPr lang="pt-BR" sz="2400" b="1" dirty="0">
                <a:solidFill>
                  <a:schemeClr val="bg1"/>
                </a:solidFill>
              </a:rPr>
              <a:t> linear</a:t>
            </a:r>
            <a:r>
              <a:rPr lang="pt-BR" sz="2400" b="1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</a:rPr>
              <a:t>de </a:t>
            </a:r>
            <a:r>
              <a:rPr lang="pt-BR" sz="2400" b="1" dirty="0" smtClean="0">
                <a:solidFill>
                  <a:schemeClr val="bg1"/>
                </a:solidFill>
              </a:rPr>
              <a:t>carga) </a:t>
            </a:r>
            <a:r>
              <a:rPr lang="pt-BR" sz="2400" b="1" dirty="0">
                <a:solidFill>
                  <a:schemeClr val="bg1"/>
                </a:solidFill>
              </a:rPr>
              <a:t>no cilindro </a:t>
            </a:r>
            <a:r>
              <a:rPr lang="pt-BR" sz="2400" b="1" dirty="0" smtClean="0">
                <a:solidFill>
                  <a:schemeClr val="bg1"/>
                </a:solidFill>
              </a:rPr>
              <a:t>interno.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6" y="2708920"/>
            <a:ext cx="4677110" cy="11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2400" y="1844824"/>
            <a:ext cx="881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Para isso, precisaremos saber o valor da carga no cilindro interno considerando um comprimento genérico </a:t>
            </a:r>
            <a:r>
              <a:rPr lang="pt-BR" sz="2400" b="1" i="1" dirty="0" smtClean="0">
                <a:solidFill>
                  <a:schemeClr val="bg1"/>
                </a:solidFill>
              </a:rPr>
              <a:t>L</a:t>
            </a:r>
            <a:r>
              <a:rPr lang="pt-BR" sz="2400" b="1" dirty="0" smtClean="0">
                <a:solidFill>
                  <a:schemeClr val="bg1"/>
                </a:solidFill>
              </a:rPr>
              <a:t>: 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27" y="2708920"/>
            <a:ext cx="3189073" cy="11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388363" y="3986028"/>
                <a:ext cx="6391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 smtClean="0">
                    <a:solidFill>
                      <a:schemeClr val="bg1"/>
                    </a:solidFill>
                  </a:rPr>
                  <a:t>Pois 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𝒅𝑽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𝒓𝑳𝒅𝒓</m:t>
                    </m:r>
                  </m:oMath>
                </a14:m>
                <a:r>
                  <a:rPr lang="pt-BR" sz="2400" b="1" dirty="0" smtClean="0">
                    <a:solidFill>
                      <a:schemeClr val="bg1"/>
                    </a:solidFill>
                  </a:rPr>
                  <a:t>;</a:t>
                </a:r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63" y="3986028"/>
                <a:ext cx="639105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527" t="-10526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120"/>
            <a:ext cx="3829781" cy="9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22070" y="4674789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Com isso: 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20295"/>
            <a:ext cx="3767360" cy="10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95936" y="542029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2</a:t>
            </a:r>
            <a:endParaRPr lang="pt-BR" sz="14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91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068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(57) </a:t>
            </a:r>
            <a:r>
              <a:rPr lang="pt-BR" sz="2400" b="1" i="1" dirty="0" smtClean="0">
                <a:solidFill>
                  <a:schemeClr val="bg1"/>
                </a:solidFill>
              </a:rPr>
              <a:t>ρ(R)= C/R</a:t>
            </a:r>
            <a:r>
              <a:rPr lang="pt-BR" sz="2400" b="1" dirty="0">
                <a:solidFill>
                  <a:schemeClr val="bg1"/>
                </a:solidFill>
              </a:rPr>
              <a:t>, onde </a:t>
            </a:r>
            <a:r>
              <a:rPr lang="pt-BR" sz="2400" b="1" i="1" dirty="0">
                <a:solidFill>
                  <a:schemeClr val="bg1"/>
                </a:solidFill>
              </a:rPr>
              <a:t>C = 200 </a:t>
            </a:r>
            <a:r>
              <a:rPr lang="pt-BR" sz="2400" b="1" i="1" dirty="0" err="1">
                <a:solidFill>
                  <a:schemeClr val="bg1"/>
                </a:solidFill>
              </a:rPr>
              <a:t>nC</a:t>
            </a:r>
            <a:r>
              <a:rPr lang="pt-BR" sz="2400" b="1" i="1" dirty="0">
                <a:solidFill>
                  <a:schemeClr val="bg1"/>
                </a:solidFill>
              </a:rPr>
              <a:t> </a:t>
            </a:r>
            <a:r>
              <a:rPr lang="pt-BR" sz="2400" b="1" i="1" dirty="0" smtClean="0">
                <a:solidFill>
                  <a:schemeClr val="bg1"/>
                </a:solidFill>
              </a:rPr>
              <a:t>/ m</a:t>
            </a:r>
            <a:r>
              <a:rPr lang="pt-BR" sz="2400" b="1" i="1" baseline="30000" dirty="0" smtClean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. </a:t>
            </a:r>
            <a:r>
              <a:rPr lang="pt-BR" sz="2400" b="1" dirty="0" smtClean="0">
                <a:solidFill>
                  <a:schemeClr val="bg1"/>
                </a:solidFill>
              </a:rPr>
              <a:t>(</a:t>
            </a:r>
            <a:r>
              <a:rPr lang="pt-BR" sz="2400" b="1" dirty="0">
                <a:solidFill>
                  <a:schemeClr val="bg1"/>
                </a:solidFill>
              </a:rPr>
              <a:t>b) Calcule o campo elétrico para todos os valores de </a:t>
            </a:r>
            <a:r>
              <a:rPr lang="pt-BR" sz="2400" b="1" i="1" dirty="0">
                <a:solidFill>
                  <a:schemeClr val="bg1"/>
                </a:solidFill>
              </a:rPr>
              <a:t>R</a:t>
            </a:r>
            <a:r>
              <a:rPr lang="pt-BR" sz="2400" b="1" dirty="0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52400" y="1628800"/>
            <a:ext cx="881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Aplicando </a:t>
            </a:r>
            <a:r>
              <a:rPr lang="pt-BR" sz="2400" b="1" dirty="0">
                <a:solidFill>
                  <a:schemeClr val="bg1"/>
                </a:solidFill>
              </a:rPr>
              <a:t>a lei de Gauss a uma superfície cilíndrica de raio </a:t>
            </a:r>
            <a:r>
              <a:rPr lang="pt-BR" sz="2400" b="1" dirty="0" smtClean="0">
                <a:solidFill>
                  <a:schemeClr val="bg1"/>
                </a:solidFill>
              </a:rPr>
              <a:t>r e </a:t>
            </a:r>
            <a:r>
              <a:rPr lang="pt-BR" sz="2400" b="1" dirty="0">
                <a:solidFill>
                  <a:schemeClr val="bg1"/>
                </a:solidFill>
              </a:rPr>
              <a:t>comprimento L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2" b="33363"/>
          <a:stretch/>
        </p:blipFill>
        <p:spPr bwMode="auto">
          <a:xfrm>
            <a:off x="4872061" y="4869160"/>
            <a:ext cx="4271939" cy="188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1698"/>
            <a:ext cx="5432626" cy="94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23528" y="3517557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onde </a:t>
            </a:r>
            <a:r>
              <a:rPr lang="pt-BR" sz="2400" b="1" dirty="0" smtClean="0">
                <a:solidFill>
                  <a:schemeClr val="bg1"/>
                </a:solidFill>
              </a:rPr>
              <a:t>foi desconsiderado as </a:t>
            </a:r>
            <a:r>
              <a:rPr lang="pt-BR" sz="2400" b="1" dirty="0">
                <a:solidFill>
                  <a:schemeClr val="bg1"/>
                </a:solidFill>
              </a:rPr>
              <a:t>áreas </a:t>
            </a:r>
            <a:r>
              <a:rPr lang="pt-BR" sz="2400" b="1" dirty="0" smtClean="0">
                <a:solidFill>
                  <a:schemeClr val="bg1"/>
                </a:solidFill>
              </a:rPr>
              <a:t>finais </a:t>
            </a:r>
            <a:r>
              <a:rPr lang="pt-BR" sz="2400" b="1" dirty="0">
                <a:solidFill>
                  <a:schemeClr val="bg1"/>
                </a:solidFill>
              </a:rPr>
              <a:t>porque não há fluxo através </a:t>
            </a:r>
            <a:r>
              <a:rPr lang="pt-BR" sz="2400" b="1" dirty="0" smtClean="0">
                <a:solidFill>
                  <a:schemeClr val="bg1"/>
                </a:solidFill>
              </a:rPr>
              <a:t>delas, são cilindros infinitos.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91" y="5039798"/>
            <a:ext cx="2292482" cy="99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720374" y="4425699"/>
                <a:ext cx="26157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b="1" dirty="0" smtClean="0">
                    <a:solidFill>
                      <a:schemeClr val="bg1"/>
                    </a:solidFill>
                  </a:rPr>
                  <a:t>Note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pt-BR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𝒓</m:t>
                        </m:r>
                      </m:sub>
                    </m:sSub>
                  </m:oMath>
                </a14:m>
                <a:endParaRPr lang="pt-BR" sz="2400" dirty="0"/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74" y="4425699"/>
                <a:ext cx="261571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497" t="-10526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/>
          <p:cNvSpPr/>
          <p:nvPr/>
        </p:nvSpPr>
        <p:spPr>
          <a:xfrm>
            <a:off x="6084168" y="2194118"/>
            <a:ext cx="2664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</a:rPr>
              <a:t>Onde </a:t>
            </a:r>
            <a:r>
              <a:rPr lang="pt-BR" sz="2000" b="1" i="1" dirty="0" smtClean="0">
                <a:solidFill>
                  <a:srgbClr val="FFFF00"/>
                </a:solidFill>
              </a:rPr>
              <a:t>Q</a:t>
            </a:r>
            <a:r>
              <a:rPr lang="pt-BR" sz="2000" b="1" dirty="0" smtClean="0">
                <a:solidFill>
                  <a:srgbClr val="FFFF00"/>
                </a:solidFill>
              </a:rPr>
              <a:t> é a carga no interior da superfície gaussiana.</a:t>
            </a:r>
            <a:endParaRPr lang="pt-BR" sz="2000" dirty="0">
              <a:solidFill>
                <a:srgbClr val="FFFF00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27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068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(57) </a:t>
            </a:r>
            <a:r>
              <a:rPr lang="pt-BR" sz="2400" b="1" i="1" dirty="0" smtClean="0">
                <a:solidFill>
                  <a:schemeClr val="bg1"/>
                </a:solidFill>
              </a:rPr>
              <a:t>ρ(R)= C/R</a:t>
            </a:r>
            <a:r>
              <a:rPr lang="pt-BR" sz="2400" b="1" dirty="0">
                <a:solidFill>
                  <a:schemeClr val="bg1"/>
                </a:solidFill>
              </a:rPr>
              <a:t>, onde </a:t>
            </a:r>
            <a:r>
              <a:rPr lang="pt-BR" sz="2400" b="1" i="1" dirty="0">
                <a:solidFill>
                  <a:schemeClr val="bg1"/>
                </a:solidFill>
              </a:rPr>
              <a:t>C = 200 </a:t>
            </a:r>
            <a:r>
              <a:rPr lang="pt-BR" sz="2400" b="1" i="1" dirty="0" err="1">
                <a:solidFill>
                  <a:schemeClr val="bg1"/>
                </a:solidFill>
              </a:rPr>
              <a:t>nC</a:t>
            </a:r>
            <a:r>
              <a:rPr lang="pt-BR" sz="2400" b="1" i="1" dirty="0">
                <a:solidFill>
                  <a:schemeClr val="bg1"/>
                </a:solidFill>
              </a:rPr>
              <a:t> </a:t>
            </a:r>
            <a:r>
              <a:rPr lang="pt-BR" sz="2400" b="1" i="1" dirty="0" smtClean="0">
                <a:solidFill>
                  <a:schemeClr val="bg1"/>
                </a:solidFill>
              </a:rPr>
              <a:t>/ m</a:t>
            </a:r>
            <a:r>
              <a:rPr lang="pt-BR" sz="2400" b="1" i="1" baseline="30000" dirty="0" smtClean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. </a:t>
            </a:r>
            <a:r>
              <a:rPr lang="pt-BR" sz="2400" b="1" dirty="0" smtClean="0">
                <a:solidFill>
                  <a:schemeClr val="bg1"/>
                </a:solidFill>
              </a:rPr>
              <a:t>(</a:t>
            </a:r>
            <a:r>
              <a:rPr lang="pt-BR" sz="2400" b="1" dirty="0">
                <a:solidFill>
                  <a:schemeClr val="bg1"/>
                </a:solidFill>
              </a:rPr>
              <a:t>b) Calcule o campo elétrico para todos os valores de </a:t>
            </a:r>
            <a:r>
              <a:rPr lang="pt-BR" sz="2400" b="1" i="1" dirty="0">
                <a:solidFill>
                  <a:schemeClr val="bg1"/>
                </a:solidFill>
              </a:rPr>
              <a:t>R</a:t>
            </a:r>
            <a:r>
              <a:rPr lang="pt-BR" sz="2400" b="1" dirty="0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2" b="33363"/>
          <a:stretch/>
        </p:blipFill>
        <p:spPr bwMode="auto">
          <a:xfrm>
            <a:off x="4420732" y="1628800"/>
            <a:ext cx="4585714" cy="202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0" y="1642050"/>
            <a:ext cx="2292482" cy="99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399953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251520" y="3650285"/>
                <a:ext cx="57184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b="1" dirty="0" smtClean="0">
                    <a:solidFill>
                      <a:schemeClr val="bg1"/>
                    </a:solidFill>
                  </a:rPr>
                  <a:t>Para r &lt; 1,50cm, como vimos: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𝑸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pt-BR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𝑪𝑳𝒓</m:t>
                    </m:r>
                  </m:oMath>
                </a14:m>
                <a:endParaRPr lang="pt-BR" sz="2400" dirty="0"/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50285"/>
                <a:ext cx="5718489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599" t="-10526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77670"/>
            <a:ext cx="4092088" cy="147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2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068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(57) </a:t>
            </a:r>
            <a:r>
              <a:rPr lang="pt-BR" sz="2400" b="1" i="1" dirty="0" smtClean="0">
                <a:solidFill>
                  <a:schemeClr val="bg1"/>
                </a:solidFill>
              </a:rPr>
              <a:t>ρ(R)= C/R</a:t>
            </a:r>
            <a:r>
              <a:rPr lang="pt-BR" sz="2400" b="1" dirty="0">
                <a:solidFill>
                  <a:schemeClr val="bg1"/>
                </a:solidFill>
              </a:rPr>
              <a:t>, onde </a:t>
            </a:r>
            <a:r>
              <a:rPr lang="pt-BR" sz="2400" b="1" i="1" dirty="0">
                <a:solidFill>
                  <a:schemeClr val="bg1"/>
                </a:solidFill>
              </a:rPr>
              <a:t>C = 200 </a:t>
            </a:r>
            <a:r>
              <a:rPr lang="pt-BR" sz="2400" b="1" i="1" dirty="0" err="1">
                <a:solidFill>
                  <a:schemeClr val="bg1"/>
                </a:solidFill>
              </a:rPr>
              <a:t>nC</a:t>
            </a:r>
            <a:r>
              <a:rPr lang="pt-BR" sz="2400" b="1" i="1" dirty="0">
                <a:solidFill>
                  <a:schemeClr val="bg1"/>
                </a:solidFill>
              </a:rPr>
              <a:t> </a:t>
            </a:r>
            <a:r>
              <a:rPr lang="pt-BR" sz="2400" b="1" i="1" dirty="0" smtClean="0">
                <a:solidFill>
                  <a:schemeClr val="bg1"/>
                </a:solidFill>
              </a:rPr>
              <a:t>/ m</a:t>
            </a:r>
            <a:r>
              <a:rPr lang="pt-BR" sz="2400" b="1" i="1" baseline="30000" dirty="0" smtClean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. </a:t>
            </a:r>
            <a:r>
              <a:rPr lang="pt-BR" sz="2400" b="1" dirty="0" smtClean="0">
                <a:solidFill>
                  <a:schemeClr val="bg1"/>
                </a:solidFill>
              </a:rPr>
              <a:t>(</a:t>
            </a:r>
            <a:r>
              <a:rPr lang="pt-BR" sz="2400" b="1" dirty="0">
                <a:solidFill>
                  <a:schemeClr val="bg1"/>
                </a:solidFill>
              </a:rPr>
              <a:t>b) Calcule o campo elétrico para todos os valores de </a:t>
            </a:r>
            <a:r>
              <a:rPr lang="pt-BR" sz="2400" b="1" i="1" dirty="0">
                <a:solidFill>
                  <a:schemeClr val="bg1"/>
                </a:solidFill>
              </a:rPr>
              <a:t>R</a:t>
            </a:r>
            <a:r>
              <a:rPr lang="pt-BR" sz="2400" b="1" dirty="0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2" b="33363"/>
          <a:stretch/>
        </p:blipFill>
        <p:spPr bwMode="auto">
          <a:xfrm>
            <a:off x="4420732" y="1484784"/>
            <a:ext cx="4585714" cy="202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0" y="1642050"/>
            <a:ext cx="2292482" cy="99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1513" y="2852936"/>
            <a:ext cx="3697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Para 1,50cm &lt; r &lt; 4,50cm: </a:t>
            </a:r>
            <a:endParaRPr lang="pt-BR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8" y="4149080"/>
            <a:ext cx="4752528" cy="109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90" y="3433393"/>
            <a:ext cx="2354923" cy="64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4" y="5279358"/>
            <a:ext cx="7500071" cy="10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3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068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(57) </a:t>
            </a:r>
            <a:r>
              <a:rPr lang="pt-BR" sz="2400" b="1" i="1" dirty="0" smtClean="0">
                <a:solidFill>
                  <a:schemeClr val="bg1"/>
                </a:solidFill>
              </a:rPr>
              <a:t>ρ(R)= C/R</a:t>
            </a:r>
            <a:r>
              <a:rPr lang="pt-BR" sz="2400" b="1" dirty="0">
                <a:solidFill>
                  <a:schemeClr val="bg1"/>
                </a:solidFill>
              </a:rPr>
              <a:t>, onde </a:t>
            </a:r>
            <a:r>
              <a:rPr lang="pt-BR" sz="2400" b="1" i="1" dirty="0">
                <a:solidFill>
                  <a:schemeClr val="bg1"/>
                </a:solidFill>
              </a:rPr>
              <a:t>C = 200 </a:t>
            </a:r>
            <a:r>
              <a:rPr lang="pt-BR" sz="2400" b="1" i="1" dirty="0" err="1">
                <a:solidFill>
                  <a:schemeClr val="bg1"/>
                </a:solidFill>
              </a:rPr>
              <a:t>nC</a:t>
            </a:r>
            <a:r>
              <a:rPr lang="pt-BR" sz="2400" b="1" i="1" dirty="0">
                <a:solidFill>
                  <a:schemeClr val="bg1"/>
                </a:solidFill>
              </a:rPr>
              <a:t> </a:t>
            </a:r>
            <a:r>
              <a:rPr lang="pt-BR" sz="2400" b="1" i="1" dirty="0" smtClean="0">
                <a:solidFill>
                  <a:schemeClr val="bg1"/>
                </a:solidFill>
              </a:rPr>
              <a:t>/ m</a:t>
            </a:r>
            <a:r>
              <a:rPr lang="pt-BR" sz="2400" b="1" i="1" baseline="30000" dirty="0" smtClean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. </a:t>
            </a:r>
            <a:r>
              <a:rPr lang="pt-BR" sz="2400" b="1" dirty="0" smtClean="0">
                <a:solidFill>
                  <a:schemeClr val="bg1"/>
                </a:solidFill>
              </a:rPr>
              <a:t>(</a:t>
            </a:r>
            <a:r>
              <a:rPr lang="pt-BR" sz="2400" b="1" dirty="0">
                <a:solidFill>
                  <a:schemeClr val="bg1"/>
                </a:solidFill>
              </a:rPr>
              <a:t>b) Calcule o campo elétrico para todos os valores de </a:t>
            </a:r>
            <a:r>
              <a:rPr lang="pt-BR" sz="2400" b="1" i="1" dirty="0">
                <a:solidFill>
                  <a:schemeClr val="bg1"/>
                </a:solidFill>
              </a:rPr>
              <a:t>R</a:t>
            </a:r>
            <a:r>
              <a:rPr lang="pt-BR" sz="2400" b="1" dirty="0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2" b="33363"/>
          <a:stretch/>
        </p:blipFill>
        <p:spPr bwMode="auto">
          <a:xfrm>
            <a:off x="4420732" y="1484784"/>
            <a:ext cx="4585714" cy="202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0" y="1642050"/>
            <a:ext cx="2292482" cy="99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1513" y="2852936"/>
            <a:ext cx="3723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Para </a:t>
            </a:r>
            <a:r>
              <a:rPr lang="pt-BR" sz="2400" b="1" dirty="0">
                <a:solidFill>
                  <a:schemeClr val="bg1"/>
                </a:solidFill>
              </a:rPr>
              <a:t>4,50cm</a:t>
            </a:r>
            <a:r>
              <a:rPr lang="pt-BR" sz="2400" b="1" dirty="0" smtClean="0">
                <a:solidFill>
                  <a:schemeClr val="bg1"/>
                </a:solidFill>
              </a:rPr>
              <a:t> &lt; r &lt; 6,50cm: </a:t>
            </a:r>
            <a:endParaRPr lang="pt-BR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47" y="4293095"/>
            <a:ext cx="3911786" cy="77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3198" y="3516497"/>
            <a:ext cx="6465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Como a casca cilíndrica externa é um condutor:</a:t>
            </a:r>
          </a:p>
        </p:txBody>
      </p:sp>
    </p:spTree>
    <p:extLst>
      <p:ext uri="{BB962C8B-B14F-4D97-AF65-F5344CB8AC3E}">
        <p14:creationId xmlns:p14="http://schemas.microsoft.com/office/powerpoint/2010/main" val="368369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068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(57) </a:t>
            </a:r>
            <a:r>
              <a:rPr lang="pt-BR" sz="2400" b="1" i="1" dirty="0" smtClean="0">
                <a:solidFill>
                  <a:schemeClr val="bg1"/>
                </a:solidFill>
              </a:rPr>
              <a:t>ρ(R)= C/R</a:t>
            </a:r>
            <a:r>
              <a:rPr lang="pt-BR" sz="2400" b="1" dirty="0">
                <a:solidFill>
                  <a:schemeClr val="bg1"/>
                </a:solidFill>
              </a:rPr>
              <a:t>, onde </a:t>
            </a:r>
            <a:r>
              <a:rPr lang="pt-BR" sz="2400" b="1" i="1" dirty="0">
                <a:solidFill>
                  <a:schemeClr val="bg1"/>
                </a:solidFill>
              </a:rPr>
              <a:t>C = 200 </a:t>
            </a:r>
            <a:r>
              <a:rPr lang="pt-BR" sz="2400" b="1" i="1" dirty="0" err="1">
                <a:solidFill>
                  <a:schemeClr val="bg1"/>
                </a:solidFill>
              </a:rPr>
              <a:t>nC</a:t>
            </a:r>
            <a:r>
              <a:rPr lang="pt-BR" sz="2400" b="1" i="1" dirty="0">
                <a:solidFill>
                  <a:schemeClr val="bg1"/>
                </a:solidFill>
              </a:rPr>
              <a:t> </a:t>
            </a:r>
            <a:r>
              <a:rPr lang="pt-BR" sz="2400" b="1" i="1" dirty="0" smtClean="0">
                <a:solidFill>
                  <a:schemeClr val="bg1"/>
                </a:solidFill>
              </a:rPr>
              <a:t>/ m</a:t>
            </a:r>
            <a:r>
              <a:rPr lang="pt-BR" sz="2400" b="1" i="1" baseline="30000" dirty="0" smtClean="0">
                <a:solidFill>
                  <a:schemeClr val="bg1"/>
                </a:solidFill>
              </a:rPr>
              <a:t>2</a:t>
            </a:r>
            <a:r>
              <a:rPr lang="pt-BR" sz="2400" b="1" dirty="0">
                <a:solidFill>
                  <a:schemeClr val="bg1"/>
                </a:solidFill>
              </a:rPr>
              <a:t>. </a:t>
            </a:r>
            <a:r>
              <a:rPr lang="pt-BR" sz="2400" b="1" dirty="0" smtClean="0">
                <a:solidFill>
                  <a:schemeClr val="bg1"/>
                </a:solidFill>
              </a:rPr>
              <a:t>(</a:t>
            </a:r>
            <a:r>
              <a:rPr lang="pt-BR" sz="2400" b="1" dirty="0">
                <a:solidFill>
                  <a:schemeClr val="bg1"/>
                </a:solidFill>
              </a:rPr>
              <a:t>b) Calcule o campo elétrico para todos os valores de </a:t>
            </a:r>
            <a:r>
              <a:rPr lang="pt-BR" sz="2400" b="1" i="1" dirty="0">
                <a:solidFill>
                  <a:schemeClr val="bg1"/>
                </a:solidFill>
              </a:rPr>
              <a:t>R</a:t>
            </a:r>
            <a:r>
              <a:rPr lang="pt-BR" sz="2400" b="1" dirty="0">
                <a:solidFill>
                  <a:schemeClr val="bg1"/>
                </a:solidFill>
              </a:rPr>
              <a:t>.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2" b="33363"/>
          <a:stretch/>
        </p:blipFill>
        <p:spPr bwMode="auto">
          <a:xfrm>
            <a:off x="4420732" y="1484784"/>
            <a:ext cx="4585714" cy="202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0" y="1642050"/>
            <a:ext cx="2292482" cy="99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1513" y="2852936"/>
            <a:ext cx="2540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Para  r &gt; 6,50cm: </a:t>
            </a:r>
            <a:endParaRPr lang="pt-BR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816316" cy="106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33393"/>
            <a:ext cx="2354923" cy="64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2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Exercícios do Capítulo </a:t>
            </a: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22 </a:t>
            </a: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do </a:t>
            </a:r>
            <a:r>
              <a:rPr lang="pt-BR" sz="2400" b="1" dirty="0" err="1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Tipler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0" y="879103"/>
                <a:ext cx="9144000" cy="215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(21) Uma linha de cargas com densidade linear uniforme λ está ao longo do eixo </a:t>
                </a:r>
                <a:r>
                  <a:rPr lang="pt-BR" sz="2400" b="1" i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x</a:t>
                </a:r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 de </a:t>
                </a:r>
                <a14:m>
                  <m:oMath xmlns:m="http://schemas.openxmlformats.org/officeDocument/2006/math"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𝒙</m:t>
                    </m:r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=</m:t>
                    </m:r>
                    <m:sSub>
                      <m:sSub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𝒙</m:t>
                        </m:r>
                      </m:e>
                      <m:sub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𝟏</m:t>
                        </m:r>
                      </m:sub>
                    </m:sSub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 </m:t>
                    </m:r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até </a:t>
                </a:r>
                <a14:m>
                  <m:oMath xmlns:m="http://schemas.openxmlformats.org/officeDocument/2006/math"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𝒙</m:t>
                    </m:r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=</m:t>
                    </m:r>
                    <m:sSub>
                      <m:sSub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𝒙</m:t>
                        </m:r>
                      </m:e>
                      <m:sub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, 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𝒙</m:t>
                        </m:r>
                      </m:e>
                      <m:sub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𝟏</m:t>
                        </m:r>
                      </m:sub>
                    </m:sSub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&lt;</m:t>
                    </m:r>
                    <m:sSub>
                      <m:sSub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𝒙</m:t>
                        </m:r>
                      </m:e>
                      <m:sub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. Mostre que a componente </a:t>
                </a:r>
                <a:r>
                  <a:rPr lang="pt-BR" sz="2400" b="1" i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x</a:t>
                </a:r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 do campo elétrico em um ponto </a:t>
                </a:r>
                <a:r>
                  <a:rPr lang="pt-BR" sz="2400" b="1" dirty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n</a:t>
                </a:r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o eixo </a:t>
                </a:r>
                <a:r>
                  <a:rPr lang="pt-BR" sz="2400" b="1" i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y</a:t>
                </a:r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 é dada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𝑬</m:t>
                        </m:r>
                      </m:e>
                      <m:sub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𝒙</m:t>
                        </m:r>
                      </m:sub>
                    </m:sSub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=</m:t>
                    </m:r>
                    <m:f>
                      <m:f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𝒌</m:t>
                        </m:r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num>
                      <m:den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𝒚</m:t>
                        </m:r>
                      </m:den>
                    </m:f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(</m:t>
                    </m:r>
                    <m:func>
                      <m:func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400" b="0" i="0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−</m:t>
                    </m:r>
                    <m:func>
                      <m:func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400" b="0" i="0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, 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pt-BR" sz="2400" b="0" i="1" dirty="0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400" b="0" i="0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type m:val="lin"/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den>
                        </m:f>
                      </m:e>
                    </m:func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pt-BR" sz="2400" b="0" i="1" dirty="0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400" b="0" i="0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type m:val="lin"/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den>
                        </m:f>
                      </m:e>
                    </m:func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 e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𝒚</m:t>
                    </m:r>
                    <m:r>
                      <a:rPr lang="pt-BR" sz="2400" b="1" i="1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pt-BR" sz="2400" b="1" i="1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. </a:t>
                </a:r>
                <a:endParaRPr lang="pt-BR" sz="2400" b="1" dirty="0">
                  <a:solidFill>
                    <a:srgbClr val="FFFFFF"/>
                  </a:solidFill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79103"/>
                <a:ext cx="9144000" cy="2155526"/>
              </a:xfrm>
              <a:prstGeom prst="rect">
                <a:avLst/>
              </a:prstGeom>
              <a:blipFill rotWithShape="1">
                <a:blip r:embed="rId2"/>
                <a:stretch>
                  <a:fillRect l="-1000" t="-2260" b="-53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406717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Exercícios do Capítulo </a:t>
            </a: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22 </a:t>
            </a: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do </a:t>
            </a:r>
            <a:r>
              <a:rPr lang="pt-BR" sz="2400" b="1" dirty="0" err="1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Tipler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0" y="879103"/>
                <a:ext cx="9144000" cy="215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(21) Uma linha de cargas com densidade linear uniforme λ está ao longo do eixo </a:t>
                </a:r>
                <a:r>
                  <a:rPr lang="pt-BR" sz="2400" b="1" i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x</a:t>
                </a:r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 de </a:t>
                </a:r>
                <a14:m>
                  <m:oMath xmlns:m="http://schemas.openxmlformats.org/officeDocument/2006/math"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𝒙</m:t>
                    </m:r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=</m:t>
                    </m:r>
                    <m:sSub>
                      <m:sSub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𝒙</m:t>
                        </m:r>
                      </m:e>
                      <m:sub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𝟏</m:t>
                        </m:r>
                      </m:sub>
                    </m:sSub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 </m:t>
                    </m:r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até </a:t>
                </a:r>
                <a14:m>
                  <m:oMath xmlns:m="http://schemas.openxmlformats.org/officeDocument/2006/math"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𝒙</m:t>
                    </m:r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=</m:t>
                    </m:r>
                    <m:sSub>
                      <m:sSub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𝒙</m:t>
                        </m:r>
                      </m:e>
                      <m:sub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, 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𝒙</m:t>
                        </m:r>
                      </m:e>
                      <m:sub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𝟏</m:t>
                        </m:r>
                      </m:sub>
                    </m:sSub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&lt;</m:t>
                    </m:r>
                    <m:sSub>
                      <m:sSub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𝒙</m:t>
                        </m:r>
                      </m:e>
                      <m:sub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. Mostre que a componente </a:t>
                </a:r>
                <a:r>
                  <a:rPr lang="pt-BR" sz="2400" b="1" i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x</a:t>
                </a:r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 do campo elétrico em um ponto </a:t>
                </a:r>
                <a:r>
                  <a:rPr lang="pt-BR" sz="2400" b="1" dirty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n</a:t>
                </a:r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o eixo </a:t>
                </a:r>
                <a:r>
                  <a:rPr lang="pt-BR" sz="2400" b="1" i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y</a:t>
                </a:r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 é dada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𝑬</m:t>
                        </m:r>
                      </m:e>
                      <m:sub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𝒙</m:t>
                        </m:r>
                      </m:sub>
                    </m:sSub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=</m:t>
                    </m:r>
                    <m:f>
                      <m:f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𝒌</m:t>
                        </m:r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num>
                      <m:den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𝒚</m:t>
                        </m:r>
                      </m:den>
                    </m:f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(</m:t>
                    </m:r>
                    <m:func>
                      <m:func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400" b="0" i="0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−</m:t>
                    </m:r>
                    <m:func>
                      <m:func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400" b="0" i="0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, 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pt-BR" sz="2400" b="0" i="1" dirty="0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400" b="0" i="0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type m:val="lin"/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den>
                        </m:f>
                      </m:e>
                    </m:func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pt-BR" sz="2400" b="0" i="1" dirty="0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400" b="0" i="0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type m:val="lin"/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den>
                        </m:f>
                      </m:e>
                    </m:func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 e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𝒚</m:t>
                    </m:r>
                    <m:r>
                      <a:rPr lang="pt-BR" sz="2400" b="1" i="1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pt-BR" sz="2400" b="1" i="1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. </a:t>
                </a:r>
                <a:endParaRPr lang="pt-BR" sz="2400" b="1" dirty="0">
                  <a:solidFill>
                    <a:srgbClr val="FFFFFF"/>
                  </a:solidFill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79103"/>
                <a:ext cx="9144000" cy="2155526"/>
              </a:xfrm>
              <a:prstGeom prst="rect">
                <a:avLst/>
              </a:prstGeom>
              <a:blipFill rotWithShape="1">
                <a:blip r:embed="rId2"/>
                <a:stretch>
                  <a:fillRect l="-1000" t="-2260" b="-53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06717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462711" y="2852936"/>
            <a:ext cx="44297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Podemos calcular a componente </a:t>
            </a:r>
            <a:r>
              <a:rPr lang="pt-BR" sz="2400" b="1" i="1" dirty="0" smtClean="0">
                <a:solidFill>
                  <a:schemeClr val="bg1"/>
                </a:solidFill>
              </a:rPr>
              <a:t>x</a:t>
            </a:r>
            <a:r>
              <a:rPr lang="pt-BR" sz="2400" b="1" dirty="0" smtClean="0">
                <a:solidFill>
                  <a:schemeClr val="bg1"/>
                </a:solidFill>
              </a:rPr>
              <a:t> do campo elétrico de um diferencial de carga a partir da lei de Coulomb e, </a:t>
            </a:r>
            <a:r>
              <a:rPr lang="pt-BR" sz="2400" b="1" dirty="0" err="1" smtClean="0">
                <a:solidFill>
                  <a:schemeClr val="bg1"/>
                </a:solidFill>
              </a:rPr>
              <a:t>apartir</a:t>
            </a:r>
            <a:r>
              <a:rPr lang="pt-BR" sz="2400" b="1" dirty="0" smtClean="0">
                <a:solidFill>
                  <a:schemeClr val="bg1"/>
                </a:solidFill>
              </a:rPr>
              <a:t> disso integrar para toda a linha de carga:</a:t>
            </a:r>
            <a:endParaRPr lang="pt-BR" sz="2400" b="1" i="1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7488EBF0-6012-FA4D-96D9-CAB29ADAC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161260"/>
            <a:ext cx="2052340" cy="86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1957"/>
            <a:ext cx="406717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096345" cy="91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1647"/>
            <a:ext cx="2489177" cy="109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37558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35"/>
          <a:stretch/>
        </p:blipFill>
        <p:spPr bwMode="auto">
          <a:xfrm>
            <a:off x="4355976" y="4941168"/>
            <a:ext cx="226895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-66936" y="5127575"/>
            <a:ext cx="4453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A partir do diagrama, vê-se que: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5"/>
          <a:stretch/>
        </p:blipFill>
        <p:spPr bwMode="auto">
          <a:xfrm>
            <a:off x="7263259" y="4939805"/>
            <a:ext cx="188074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3203848" y="5948357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 E que;</a:t>
            </a:r>
            <a:endParaRPr lang="pt-BR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" t="-866" r="47632" b="866"/>
          <a:stretch/>
        </p:blipFill>
        <p:spPr bwMode="auto">
          <a:xfrm>
            <a:off x="4319267" y="5733256"/>
            <a:ext cx="2268957" cy="85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6771089" y="5085184"/>
            <a:ext cx="320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e</a:t>
            </a:r>
            <a:endParaRPr lang="pt-BR" sz="2400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5"/>
          <a:stretch/>
        </p:blipFill>
        <p:spPr bwMode="auto">
          <a:xfrm>
            <a:off x="7266736" y="5787873"/>
            <a:ext cx="1697752" cy="8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6771089" y="5948356"/>
            <a:ext cx="320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274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Solução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103"/>
            <a:ext cx="406717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9595"/>
            <a:ext cx="4071929" cy="208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2" t="8642" r="88480" b="66160"/>
          <a:stretch/>
        </p:blipFill>
        <p:spPr bwMode="auto">
          <a:xfrm>
            <a:off x="251520" y="4066714"/>
            <a:ext cx="621495" cy="52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0" y="879103"/>
                <a:ext cx="9144000" cy="1416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Mostre que a componente </a:t>
                </a:r>
                <a:r>
                  <a:rPr lang="pt-BR" sz="2400" b="1" i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x</a:t>
                </a:r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 do campo elétrico em um ponto </a:t>
                </a:r>
                <a:r>
                  <a:rPr lang="pt-BR" sz="2400" b="1" dirty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n</a:t>
                </a:r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o eixo </a:t>
                </a:r>
                <a:r>
                  <a:rPr lang="pt-BR" sz="2400" b="1" i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y</a:t>
                </a:r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 é dada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𝑬</m:t>
                        </m:r>
                      </m:e>
                      <m:sub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𝒙</m:t>
                        </m:r>
                      </m:sub>
                    </m:sSub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=</m:t>
                    </m:r>
                    <m:f>
                      <m:f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𝒌</m:t>
                        </m:r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𝝀</m:t>
                        </m:r>
                      </m:num>
                      <m:den>
                        <m: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𝒚</m:t>
                        </m:r>
                      </m:den>
                    </m:f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(</m:t>
                    </m:r>
                    <m:func>
                      <m:func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400" b="0" i="0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−</m:t>
                    </m:r>
                    <m:func>
                      <m:funcPr>
                        <m:ctrlPr>
                          <a:rPr lang="pt-BR" sz="2400" b="1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400" b="0" i="0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pt-BR" sz="2400" b="1" i="1" dirty="0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, 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pt-BR" sz="2400" b="0" i="1" dirty="0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400" b="0" i="0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type m:val="lin"/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den>
                        </m:f>
                      </m:e>
                    </m:func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pt-BR" sz="2400" b="0" i="1" dirty="0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pt-BR" sz="2400" b="0" i="1" dirty="0" smtClean="0">
                            <a:solidFill>
                              <a:srgbClr val="FFFFFF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400" b="0" i="0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type m:val="lin"/>
                            <m:ctrlP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400" b="0" i="1" dirty="0" smtClean="0">
                                    <a:solidFill>
                                      <a:srgbClr val="FFFF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400" b="0" i="1" dirty="0" smtClean="0">
                                <a:solidFill>
                                  <a:srgbClr val="FFFFFF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den>
                        </m:f>
                      </m:e>
                    </m:func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 e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rgbClr val="FFFFFF"/>
                        </a:solidFill>
                        <a:latin typeface="Cambria Math"/>
                        <a:ea typeface="ＭＳ Ｐゴシック" panose="020B0600070205080204" pitchFamily="34" charset="-128"/>
                      </a:rPr>
                      <m:t>𝒚</m:t>
                    </m:r>
                    <m:r>
                      <a:rPr lang="pt-BR" sz="2400" b="1" i="1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pt-BR" sz="2400" b="1" i="1" smtClean="0">
                        <a:solidFill>
                          <a:srgbClr val="FFFFFF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pt-BR" sz="2400" b="1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. </a:t>
                </a:r>
                <a:endParaRPr lang="pt-BR" sz="2400" b="1" dirty="0">
                  <a:solidFill>
                    <a:srgbClr val="FFFFFF"/>
                  </a:solidFill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79103"/>
                <a:ext cx="9144000" cy="1416863"/>
              </a:xfrm>
              <a:prstGeom prst="rect">
                <a:avLst/>
              </a:prstGeom>
              <a:blipFill rotWithShape="1">
                <a:blip r:embed="rId4"/>
                <a:stretch>
                  <a:fillRect l="-1000" t="-3433" r="-933" b="-622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0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152400" y="870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Exercícios do Capítulo </a:t>
            </a: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22 </a:t>
            </a: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do </a:t>
            </a:r>
            <a:r>
              <a:rPr lang="pt-BR" sz="2400" b="1" dirty="0" err="1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Tipler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9269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(26) Uma </a:t>
            </a:r>
            <a:r>
              <a:rPr lang="pt-BR" sz="2400" b="1" dirty="0">
                <a:solidFill>
                  <a:schemeClr val="bg1"/>
                </a:solidFill>
              </a:rPr>
              <a:t>fina casca hemisférica de raio R tem uma </a:t>
            </a:r>
            <a:r>
              <a:rPr lang="pt-BR" sz="2400" b="1" dirty="0" smtClean="0">
                <a:solidFill>
                  <a:schemeClr val="bg1"/>
                </a:solidFill>
              </a:rPr>
              <a:t>densidade superficial</a:t>
            </a:r>
            <a:r>
              <a:rPr lang="pt-BR" sz="2400" b="1" dirty="0">
                <a:solidFill>
                  <a:schemeClr val="bg1"/>
                </a:solidFill>
              </a:rPr>
              <a:t> uniforme</a:t>
            </a:r>
            <a:r>
              <a:rPr lang="pt-BR" sz="2400" b="1" dirty="0" smtClean="0">
                <a:solidFill>
                  <a:schemeClr val="bg1"/>
                </a:solidFill>
              </a:rPr>
              <a:t> de carga σ</a:t>
            </a:r>
            <a:r>
              <a:rPr lang="pt-BR" sz="2400" b="1" dirty="0">
                <a:solidFill>
                  <a:schemeClr val="bg1"/>
                </a:solidFill>
              </a:rPr>
              <a:t>. </a:t>
            </a:r>
            <a:r>
              <a:rPr lang="pt-BR" sz="2400" b="1" dirty="0" smtClean="0">
                <a:solidFill>
                  <a:schemeClr val="bg1"/>
                </a:solidFill>
              </a:rPr>
              <a:t>Determine o </a:t>
            </a:r>
            <a:r>
              <a:rPr lang="pt-BR" sz="2400" b="1" dirty="0">
                <a:solidFill>
                  <a:schemeClr val="bg1"/>
                </a:solidFill>
              </a:rPr>
              <a:t>campo elétrico no centro da base da </a:t>
            </a:r>
            <a:r>
              <a:rPr lang="pt-BR" sz="2400" b="1" dirty="0" smtClean="0">
                <a:solidFill>
                  <a:schemeClr val="bg1"/>
                </a:solidFill>
              </a:rPr>
              <a:t>casca hemisférica</a:t>
            </a:r>
            <a:r>
              <a:rPr lang="pt-BR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0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2F4B410D-70A5-544E-9CAF-C1A54B033232}"/>
              </a:ext>
            </a:extLst>
          </p:cNvPr>
          <p:cNvSpPr txBox="1"/>
          <p:nvPr/>
        </p:nvSpPr>
        <p:spPr>
          <a:xfrm>
            <a:off x="152400" y="870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Exercícios do Capítulo </a:t>
            </a:r>
            <a:r>
              <a:rPr lang="pt-BR" sz="2400" b="1" dirty="0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22 </a:t>
            </a:r>
            <a:r>
              <a:rPr lang="pt-BR" sz="2400" b="1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do </a:t>
            </a:r>
            <a:r>
              <a:rPr lang="pt-BR" sz="2400" b="1" dirty="0" err="1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t>Tipler</a:t>
            </a:r>
            <a:endParaRPr lang="pt-BR" sz="2400" b="1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9269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(26) Uma </a:t>
            </a:r>
            <a:r>
              <a:rPr lang="pt-BR" sz="2400" b="1" dirty="0">
                <a:solidFill>
                  <a:schemeClr val="bg1"/>
                </a:solidFill>
              </a:rPr>
              <a:t>fina casca hemisférica de raio R tem uma </a:t>
            </a:r>
            <a:r>
              <a:rPr lang="pt-BR" sz="2400" b="1" dirty="0" smtClean="0">
                <a:solidFill>
                  <a:schemeClr val="bg1"/>
                </a:solidFill>
              </a:rPr>
              <a:t>densidade superficial</a:t>
            </a:r>
            <a:r>
              <a:rPr lang="pt-BR" sz="2400" b="1" dirty="0">
                <a:solidFill>
                  <a:schemeClr val="bg1"/>
                </a:solidFill>
              </a:rPr>
              <a:t> uniforme</a:t>
            </a:r>
            <a:r>
              <a:rPr lang="pt-BR" sz="2400" b="1" dirty="0" smtClean="0">
                <a:solidFill>
                  <a:schemeClr val="bg1"/>
                </a:solidFill>
              </a:rPr>
              <a:t> de carga σ</a:t>
            </a:r>
            <a:r>
              <a:rPr lang="pt-BR" sz="2400" b="1" dirty="0">
                <a:solidFill>
                  <a:schemeClr val="bg1"/>
                </a:solidFill>
              </a:rPr>
              <a:t>. </a:t>
            </a:r>
            <a:r>
              <a:rPr lang="pt-BR" sz="2400" b="1" dirty="0" smtClean="0">
                <a:solidFill>
                  <a:schemeClr val="bg1"/>
                </a:solidFill>
              </a:rPr>
              <a:t>Determine o </a:t>
            </a:r>
            <a:r>
              <a:rPr lang="pt-BR" sz="2400" b="1" dirty="0">
                <a:solidFill>
                  <a:schemeClr val="bg1"/>
                </a:solidFill>
              </a:rPr>
              <a:t>campo elétrico no centro da base da </a:t>
            </a:r>
            <a:r>
              <a:rPr lang="pt-BR" sz="2400" b="1" dirty="0" smtClean="0">
                <a:solidFill>
                  <a:schemeClr val="bg1"/>
                </a:solidFill>
              </a:rPr>
              <a:t>casca hemisférica</a:t>
            </a:r>
            <a:r>
              <a:rPr lang="pt-BR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46" y="1893026"/>
            <a:ext cx="5951908" cy="476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915816" y="2308229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308229"/>
                <a:ext cx="57606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25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2723</Words>
  <Application>Microsoft Office PowerPoint</Application>
  <PresentationFormat>Apresentação na tela (4:3)</PresentationFormat>
  <Paragraphs>162</Paragraphs>
  <Slides>37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Computador</dc:creator>
  <cp:lastModifiedBy>Computador</cp:lastModifiedBy>
  <cp:revision>53</cp:revision>
  <dcterms:created xsi:type="dcterms:W3CDTF">2020-09-16T22:34:34Z</dcterms:created>
  <dcterms:modified xsi:type="dcterms:W3CDTF">2020-09-18T00:43:44Z</dcterms:modified>
</cp:coreProperties>
</file>