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9"/>
  </p:notesMasterIdLst>
  <p:handoutMasterIdLst>
    <p:handoutMasterId r:id="rId40"/>
  </p:handoutMasterIdLst>
  <p:sldIdLst>
    <p:sldId id="446" r:id="rId13"/>
    <p:sldId id="707" r:id="rId14"/>
    <p:sldId id="701" r:id="rId15"/>
    <p:sldId id="702" r:id="rId16"/>
    <p:sldId id="703" r:id="rId17"/>
    <p:sldId id="704" r:id="rId18"/>
    <p:sldId id="705" r:id="rId19"/>
    <p:sldId id="706" r:id="rId20"/>
    <p:sldId id="708" r:id="rId21"/>
    <p:sldId id="623" r:id="rId22"/>
    <p:sldId id="624" r:id="rId23"/>
    <p:sldId id="625" r:id="rId24"/>
    <p:sldId id="632" r:id="rId25"/>
    <p:sldId id="633" r:id="rId26"/>
    <p:sldId id="634" r:id="rId27"/>
    <p:sldId id="626" r:id="rId28"/>
    <p:sldId id="709" r:id="rId29"/>
    <p:sldId id="627" r:id="rId30"/>
    <p:sldId id="631" r:id="rId31"/>
    <p:sldId id="710" r:id="rId32"/>
    <p:sldId id="635" r:id="rId33"/>
    <p:sldId id="636" r:id="rId34"/>
    <p:sldId id="637" r:id="rId35"/>
    <p:sldId id="639" r:id="rId36"/>
    <p:sldId id="592" r:id="rId37"/>
    <p:sldId id="638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C0C1BF"/>
    <a:srgbClr val="7B2629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30"/>
  </p:normalViewPr>
  <p:slideViewPr>
    <p:cSldViewPr snapToGrid="0" snapToObjects="1">
      <p:cViewPr varScale="1">
        <p:scale>
          <a:sx n="144" d="100"/>
          <a:sy n="144" d="100"/>
        </p:scale>
        <p:origin x="198" y="2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10/10/2022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00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7.jp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8.jpg"/><Relationship Id="rId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55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slide" Target="slide26.xml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63.png"/><Relationship Id="rId5" Type="http://schemas.openxmlformats.org/officeDocument/2006/relationships/image" Target="../media/image68.png"/><Relationship Id="rId15" Type="http://schemas.openxmlformats.org/officeDocument/2006/relationships/image" Target="../media/image74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0.png"/><Relationship Id="rId14" Type="http://schemas.openxmlformats.org/officeDocument/2006/relationships/image" Target="../media/image7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83.png"/><Relationship Id="rId10" Type="http://schemas.openxmlformats.org/officeDocument/2006/relationships/image" Target="../media/image880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570.png"/><Relationship Id="rId21" Type="http://schemas.openxmlformats.org/officeDocument/2006/relationships/image" Target="../media/image98.png"/><Relationship Id="rId7" Type="http://schemas.openxmlformats.org/officeDocument/2006/relationships/image" Target="../media/image61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0.png"/><Relationship Id="rId2" Type="http://schemas.openxmlformats.org/officeDocument/2006/relationships/image" Target="../media/image560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800.png"/><Relationship Id="rId24" Type="http://schemas.openxmlformats.org/officeDocument/2006/relationships/image" Target="../media/image101.png"/><Relationship Id="rId5" Type="http://schemas.openxmlformats.org/officeDocument/2006/relationships/image" Target="../media/image590.png"/><Relationship Id="rId15" Type="http://schemas.openxmlformats.org/officeDocument/2006/relationships/image" Target="../media/image78.png"/><Relationship Id="rId23" Type="http://schemas.openxmlformats.org/officeDocument/2006/relationships/image" Target="../media/image100.png"/><Relationship Id="rId10" Type="http://schemas.openxmlformats.org/officeDocument/2006/relationships/image" Target="../media/image640.png"/><Relationship Id="rId19" Type="http://schemas.openxmlformats.org/officeDocument/2006/relationships/image" Target="../media/image96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11.png"/><Relationship Id="rId4" Type="http://schemas.openxmlformats.org/officeDocument/2006/relationships/image" Target="../media/image1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21" Type="http://schemas.openxmlformats.org/officeDocument/2006/relationships/image" Target="../media/image12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801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1.png"/><Relationship Id="rId15" Type="http://schemas.openxmlformats.org/officeDocument/2006/relationships/image" Target="../media/image116.png"/><Relationship Id="rId23" Type="http://schemas.openxmlformats.org/officeDocument/2006/relationships/image" Target="../media/image8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1.png"/><Relationship Id="rId13" Type="http://schemas.openxmlformats.org/officeDocument/2006/relationships/image" Target="../media/image1281.png"/><Relationship Id="rId3" Type="http://schemas.openxmlformats.org/officeDocument/2006/relationships/image" Target="../media/image126.png"/><Relationship Id="rId7" Type="http://schemas.openxmlformats.org/officeDocument/2006/relationships/image" Target="../media/image1221.png"/><Relationship Id="rId12" Type="http://schemas.openxmlformats.org/officeDocument/2006/relationships/image" Target="../media/image127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260.png"/><Relationship Id="rId5" Type="http://schemas.openxmlformats.org/officeDocument/2006/relationships/image" Target="../media/image1201.png"/><Relationship Id="rId10" Type="http://schemas.openxmlformats.org/officeDocument/2006/relationships/image" Target="../media/image1282.png"/><Relationship Id="rId4" Type="http://schemas.openxmlformats.org/officeDocument/2006/relationships/image" Target="../media/image1190.png"/><Relationship Id="rId9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561.png"/><Relationship Id="rId7" Type="http://schemas.openxmlformats.org/officeDocument/2006/relationships/image" Target="../media/image21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2.png"/><Relationship Id="rId11" Type="http://schemas.openxmlformats.org/officeDocument/2006/relationships/image" Target="../media/image550.png"/><Relationship Id="rId5" Type="http://schemas.openxmlformats.org/officeDocument/2006/relationships/image" Target="../media/image581.png"/><Relationship Id="rId10" Type="http://schemas.openxmlformats.org/officeDocument/2006/relationships/image" Target="../media/image300.png"/><Relationship Id="rId4" Type="http://schemas.openxmlformats.org/officeDocument/2006/relationships/image" Target="../media/image192.png"/><Relationship Id="rId9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V_G58wfoo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3" Type="http://schemas.openxmlformats.org/officeDocument/2006/relationships/image" Target="../media/image132.png"/><Relationship Id="rId7" Type="http://schemas.openxmlformats.org/officeDocument/2006/relationships/image" Target="../media/image115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11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3.png"/><Relationship Id="rId4" Type="http://schemas.openxmlformats.org/officeDocument/2006/relationships/image" Target="../media/image1120.png"/><Relationship Id="rId9" Type="http://schemas.openxmlformats.org/officeDocument/2006/relationships/image" Target="../media/image13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10.png"/><Relationship Id="rId7" Type="http://schemas.openxmlformats.org/officeDocument/2006/relationships/image" Target="../media/image137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0.png"/><Relationship Id="rId11" Type="http://schemas.openxmlformats.org/officeDocument/2006/relationships/image" Target="../media/image139.png"/><Relationship Id="rId5" Type="http://schemas.openxmlformats.org/officeDocument/2006/relationships/image" Target="../media/image1230.png"/><Relationship Id="rId10" Type="http://schemas.openxmlformats.org/officeDocument/2006/relationships/image" Target="../media/image1280.png"/><Relationship Id="rId4" Type="http://schemas.openxmlformats.org/officeDocument/2006/relationships/image" Target="../media/image1220.png"/><Relationship Id="rId9" Type="http://schemas.openxmlformats.org/officeDocument/2006/relationships/image" Target="../media/image12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111.png"/><Relationship Id="rId18" Type="http://schemas.openxmlformats.org/officeDocument/2006/relationships/image" Target="../media/image17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74.png"/><Relationship Id="rId7" Type="http://schemas.openxmlformats.org/officeDocument/2006/relationships/image" Target="../media/image152.png"/><Relationship Id="rId12" Type="http://schemas.openxmlformats.org/officeDocument/2006/relationships/image" Target="../media/image162.png"/><Relationship Id="rId17" Type="http://schemas.openxmlformats.org/officeDocument/2006/relationships/image" Target="../media/image1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6.png"/><Relationship Id="rId20" Type="http://schemas.openxmlformats.org/officeDocument/2006/relationships/image" Target="../media/image17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090.png"/><Relationship Id="rId15" Type="http://schemas.openxmlformats.org/officeDocument/2006/relationships/image" Target="../media/image165.png"/><Relationship Id="rId10" Type="http://schemas.openxmlformats.org/officeDocument/2006/relationships/image" Target="../media/image11.png"/><Relationship Id="rId19" Type="http://schemas.openxmlformats.org/officeDocument/2006/relationships/image" Target="../media/image1060.png"/><Relationship Id="rId4" Type="http://schemas.openxmlformats.org/officeDocument/2006/relationships/image" Target="../media/image10.wmf"/><Relationship Id="rId9" Type="http://schemas.openxmlformats.org/officeDocument/2006/relationships/image" Target="../media/image155.png"/><Relationship Id="rId14" Type="http://schemas.openxmlformats.org/officeDocument/2006/relationships/image" Target="../media/image164.png"/><Relationship Id="rId22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8.png"/><Relationship Id="rId18" Type="http://schemas.openxmlformats.org/officeDocument/2006/relationships/image" Target="../media/image8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8.png"/><Relationship Id="rId12" Type="http://schemas.openxmlformats.org/officeDocument/2006/relationships/image" Target="../media/image77.png"/><Relationship Id="rId1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1.png"/><Relationship Id="rId20" Type="http://schemas.openxmlformats.org/officeDocument/2006/relationships/image" Target="../media/image10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7.png"/><Relationship Id="rId11" Type="http://schemas.openxmlformats.org/officeDocument/2006/relationships/image" Target="../media/image172.png"/><Relationship Id="rId5" Type="http://schemas.openxmlformats.org/officeDocument/2006/relationships/image" Target="../media/image176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19" Type="http://schemas.openxmlformats.org/officeDocument/2006/relationships/image" Target="../media/image102.png"/><Relationship Id="rId4" Type="http://schemas.openxmlformats.org/officeDocument/2006/relationships/image" Target="../media/image10.wmf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3" Type="http://schemas.openxmlformats.org/officeDocument/2006/relationships/image" Target="../media/image1750.png"/><Relationship Id="rId18" Type="http://schemas.openxmlformats.org/officeDocument/2006/relationships/image" Target="../media/image184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60.png"/><Relationship Id="rId12" Type="http://schemas.openxmlformats.org/officeDocument/2006/relationships/image" Target="../media/image1740.png"/><Relationship Id="rId17" Type="http://schemas.openxmlformats.org/officeDocument/2006/relationships/image" Target="../media/image179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80.png"/><Relationship Id="rId20" Type="http://schemas.openxmlformats.org/officeDocument/2006/relationships/image" Target="../media/image186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image" Target="../media/image1730.png"/><Relationship Id="rId5" Type="http://schemas.openxmlformats.org/officeDocument/2006/relationships/image" Target="../media/image882.png"/><Relationship Id="rId15" Type="http://schemas.openxmlformats.org/officeDocument/2006/relationships/image" Target="../media/image1770.png"/><Relationship Id="rId10" Type="http://schemas.openxmlformats.org/officeDocument/2006/relationships/image" Target="../media/image1720.png"/><Relationship Id="rId19" Type="http://schemas.openxmlformats.org/officeDocument/2006/relationships/image" Target="../media/image1850.png"/><Relationship Id="rId4" Type="http://schemas.openxmlformats.org/officeDocument/2006/relationships/image" Target="../media/image11.wmf"/><Relationship Id="rId9" Type="http://schemas.openxmlformats.org/officeDocument/2006/relationships/image" Target="../media/image1710.png"/><Relationship Id="rId14" Type="http://schemas.openxmlformats.org/officeDocument/2006/relationships/image" Target="../media/image17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image" Target="../media/image190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18" Type="http://schemas.openxmlformats.org/officeDocument/2006/relationships/image" Target="../media/image227.png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62.png"/><Relationship Id="rId7" Type="http://schemas.openxmlformats.org/officeDocument/2006/relationships/image" Target="../media/image248.png"/><Relationship Id="rId12" Type="http://schemas.openxmlformats.org/officeDocument/2006/relationships/image" Target="../media/image207.png"/><Relationship Id="rId17" Type="http://schemas.openxmlformats.org/officeDocument/2006/relationships/image" Target="../media/image218.png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9.png"/><Relationship Id="rId20" Type="http://schemas.openxmlformats.org/officeDocument/2006/relationships/image" Target="../media/image228.png"/><Relationship Id="rId1" Type="http://schemas.openxmlformats.org/officeDocument/2006/relationships/vmlDrawing" Target="../drawings/vmlDrawing6.vml"/><Relationship Id="rId11" Type="http://schemas.openxmlformats.org/officeDocument/2006/relationships/image" Target="../media/image252.png"/><Relationship Id="rId24" Type="http://schemas.openxmlformats.org/officeDocument/2006/relationships/image" Target="../media/image15.wmf"/><Relationship Id="rId15" Type="http://schemas.openxmlformats.org/officeDocument/2006/relationships/image" Target="../media/image256.png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205.png"/><Relationship Id="rId19" Type="http://schemas.openxmlformats.org/officeDocument/2006/relationships/image" Target="../media/image260.png"/><Relationship Id="rId4" Type="http://schemas.openxmlformats.org/officeDocument/2006/relationships/image" Target="../media/image13.wmf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29.png"/><Relationship Id="rId27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4924" y="-58746"/>
            <a:ext cx="5450435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– Segundo semestre de </a:t>
            </a:r>
            <a:r>
              <a:rPr lang="pt-BR" b="1" kern="0" dirty="0" smtClean="0">
                <a:ea typeface="+mj-ea"/>
                <a:cs typeface="Arial" pitchFamily="34" charset="0"/>
              </a:rPr>
              <a:t>2022</a:t>
            </a:r>
            <a:endParaRPr lang="pt-BR" b="1" kern="0" dirty="0">
              <a:ea typeface="+mj-ea"/>
              <a:cs typeface="Arial" pitchFamily="34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15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Cinemática e dinâmica da rotação.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407551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1</a:t>
            </a:r>
            <a:r>
              <a:rPr lang="pt-BR" sz="1600" b="1" kern="0" dirty="0" smtClean="0">
                <a:solidFill>
                  <a:srgbClr val="002060"/>
                </a:solidFill>
              </a:rPr>
              <a:t>0/10/2022</a:t>
            </a:r>
            <a:endParaRPr lang="pt-BR" sz="1600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981933"/>
            <a:ext cx="4339590" cy="30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133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9.1 Torque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540" y="443548"/>
            <a:ext cx="732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Analogia entre movimento de rotação e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843623" y="846410"/>
                <a:ext cx="1010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23" y="846410"/>
                <a:ext cx="10100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eta para a Direita 42"/>
          <p:cNvSpPr/>
          <p:nvPr/>
        </p:nvSpPr>
        <p:spPr>
          <a:xfrm>
            <a:off x="2056515" y="92613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750485" y="846410"/>
                <a:ext cx="969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85" y="846410"/>
                <a:ext cx="969176" cy="276999"/>
              </a:xfrm>
              <a:prstGeom prst="rect">
                <a:avLst/>
              </a:prstGeom>
              <a:blipFill>
                <a:blip r:embed="rId3"/>
                <a:stretch>
                  <a:fillRect l="-2516" r="-629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868402" y="1350897"/>
                <a:ext cx="85125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402" y="1350897"/>
                <a:ext cx="851259" cy="310598"/>
              </a:xfrm>
              <a:prstGeom prst="rect">
                <a:avLst/>
              </a:prstGeom>
              <a:blipFill>
                <a:blip r:embed="rId4"/>
                <a:stretch>
                  <a:fillRect l="-5755" t="-43137" r="-41007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 para a Direita 51"/>
          <p:cNvSpPr/>
          <p:nvPr/>
        </p:nvSpPr>
        <p:spPr>
          <a:xfrm>
            <a:off x="2063272" y="1461474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953973" y="1350897"/>
                <a:ext cx="899670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t-BR" sz="2400" dirty="0"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73" y="1350897"/>
                <a:ext cx="899670" cy="360804"/>
              </a:xfrm>
              <a:prstGeom prst="rect">
                <a:avLst/>
              </a:prstGeom>
              <a:blipFill>
                <a:blip r:embed="rId5"/>
                <a:stretch>
                  <a:fillRect l="-12162" t="-37288" r="-676" b="-135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284652" y="859865"/>
            <a:ext cx="31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torção = torcer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empurrar/puxar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966998" y="1856388"/>
            <a:ext cx="1125165" cy="991922"/>
            <a:chOff x="1553633" y="3271526"/>
            <a:chExt cx="1125165" cy="991922"/>
          </a:xfrm>
        </p:grpSpPr>
        <p:sp>
          <p:nvSpPr>
            <p:cNvPr id="34" name="Elipse 33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8" name="Retângulo 37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Agrupar 64"/>
          <p:cNvGrpSpPr/>
          <p:nvPr/>
        </p:nvGrpSpPr>
        <p:grpSpPr>
          <a:xfrm>
            <a:off x="3104003" y="1872034"/>
            <a:ext cx="1125165" cy="991922"/>
            <a:chOff x="1553633" y="3271526"/>
            <a:chExt cx="1125165" cy="991922"/>
          </a:xfrm>
        </p:grpSpPr>
        <p:sp>
          <p:nvSpPr>
            <p:cNvPr id="66" name="Elipse 65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7" name="Agrupar 66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70" name="Retângulo 69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2" name="Agrupar 71"/>
          <p:cNvGrpSpPr/>
          <p:nvPr/>
        </p:nvGrpSpPr>
        <p:grpSpPr>
          <a:xfrm>
            <a:off x="6208115" y="1845053"/>
            <a:ext cx="1125165" cy="991922"/>
            <a:chOff x="1553633" y="3271526"/>
            <a:chExt cx="1125165" cy="991922"/>
          </a:xfrm>
        </p:grpSpPr>
        <p:sp>
          <p:nvSpPr>
            <p:cNvPr id="73" name="Elipse 72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4" name="Agrupar 73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77" name="Retângulo 76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5" name="Retângulo 74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966998" y="2990437"/>
            <a:ext cx="1125165" cy="991922"/>
            <a:chOff x="1553633" y="3271526"/>
            <a:chExt cx="1125165" cy="991922"/>
          </a:xfrm>
        </p:grpSpPr>
        <p:sp>
          <p:nvSpPr>
            <p:cNvPr id="80" name="Elipse 79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1" name="Agrupar 80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2" name="Retângulo 81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6" name="Agrupar 85"/>
          <p:cNvGrpSpPr/>
          <p:nvPr/>
        </p:nvGrpSpPr>
        <p:grpSpPr>
          <a:xfrm>
            <a:off x="3159487" y="2996775"/>
            <a:ext cx="1125165" cy="991922"/>
            <a:chOff x="1553633" y="3271526"/>
            <a:chExt cx="1125165" cy="991922"/>
          </a:xfrm>
        </p:grpSpPr>
        <p:sp>
          <p:nvSpPr>
            <p:cNvPr id="87" name="Elipse 86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8" name="Agrupar 87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91" name="Retângulo 90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9" name="Retângulo 88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Retângulo 89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" name="Agrupar 92"/>
          <p:cNvGrpSpPr/>
          <p:nvPr/>
        </p:nvGrpSpPr>
        <p:grpSpPr>
          <a:xfrm>
            <a:off x="6246832" y="2962860"/>
            <a:ext cx="1125165" cy="991922"/>
            <a:chOff x="1553633" y="3271526"/>
            <a:chExt cx="1125165" cy="991922"/>
          </a:xfrm>
        </p:grpSpPr>
        <p:sp>
          <p:nvSpPr>
            <p:cNvPr id="94" name="Elipse 93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5" name="Agrupar 94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98" name="Retângulo 97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6" name="Retângulo 95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10552" y="1822372"/>
                <a:ext cx="5607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Causas de mudança do movimento de rotação: torque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2" y="1822372"/>
                <a:ext cx="5607085" cy="369332"/>
              </a:xfrm>
              <a:prstGeom prst="rect">
                <a:avLst/>
              </a:prstGeom>
              <a:blipFill>
                <a:blip r:embed="rId6"/>
                <a:stretch>
                  <a:fillRect l="-870" t="-22951" b="-22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8962" y="220793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2585038" y="218376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5569051" y="218376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8961" y="3323458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5596533" y="3301567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2817624" y="3289543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cxnSp>
        <p:nvCxnSpPr>
          <p:cNvPr id="53" name="Conector de Seta Reta 52"/>
          <p:cNvCxnSpPr/>
          <p:nvPr/>
        </p:nvCxnSpPr>
        <p:spPr>
          <a:xfrm>
            <a:off x="488524" y="2352302"/>
            <a:ext cx="494245" cy="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39385" y="2446983"/>
                <a:ext cx="2918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5" y="2446983"/>
                <a:ext cx="291875" cy="310598"/>
              </a:xfrm>
              <a:prstGeom prst="rect">
                <a:avLst/>
              </a:prstGeom>
              <a:blipFill>
                <a:blip r:embed="rId7"/>
                <a:stretch>
                  <a:fillRect l="-16667" t="-41176" r="-72917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Conector de Seta Reta 105"/>
          <p:cNvCxnSpPr/>
          <p:nvPr/>
        </p:nvCxnSpPr>
        <p:spPr>
          <a:xfrm flipH="1">
            <a:off x="3148418" y="2372380"/>
            <a:ext cx="1879" cy="4869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aixaDeTexto 106"/>
              <p:cNvSpPr txBox="1"/>
              <p:nvPr/>
            </p:nvSpPr>
            <p:spPr>
              <a:xfrm>
                <a:off x="2792907" y="2419166"/>
                <a:ext cx="30777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7" name="CaixaDeTexto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07" y="2419166"/>
                <a:ext cx="307777" cy="310598"/>
              </a:xfrm>
              <a:prstGeom prst="rect">
                <a:avLst/>
              </a:prstGeom>
              <a:blipFill>
                <a:blip r:embed="rId8"/>
                <a:stretch>
                  <a:fillRect l="-15686" t="-43137" r="-6666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onector de Seta Reta 107"/>
          <p:cNvCxnSpPr/>
          <p:nvPr/>
        </p:nvCxnSpPr>
        <p:spPr>
          <a:xfrm>
            <a:off x="6262169" y="2374929"/>
            <a:ext cx="480247" cy="199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/>
              <p:cNvSpPr txBox="1"/>
              <p:nvPr/>
            </p:nvSpPr>
            <p:spPr>
              <a:xfrm>
                <a:off x="6896402" y="2319539"/>
                <a:ext cx="2994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9" name="CaixaDeTexto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02" y="2319539"/>
                <a:ext cx="299441" cy="310598"/>
              </a:xfrm>
              <a:prstGeom prst="rect">
                <a:avLst/>
              </a:prstGeom>
              <a:blipFill>
                <a:blip r:embed="rId9"/>
                <a:stretch>
                  <a:fillRect l="-16327" t="-44000" r="-71429" b="-1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ector de Seta Reta 109"/>
          <p:cNvCxnSpPr/>
          <p:nvPr/>
        </p:nvCxnSpPr>
        <p:spPr>
          <a:xfrm>
            <a:off x="1288152" y="3029804"/>
            <a:ext cx="19259" cy="4423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aixaDeTexto 110"/>
              <p:cNvSpPr txBox="1"/>
              <p:nvPr/>
            </p:nvSpPr>
            <p:spPr>
              <a:xfrm>
                <a:off x="871631" y="2986584"/>
                <a:ext cx="3138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1" name="CaixaDeTexto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" y="2986584"/>
                <a:ext cx="313804" cy="310598"/>
              </a:xfrm>
              <a:prstGeom prst="rect">
                <a:avLst/>
              </a:prstGeom>
              <a:blipFill>
                <a:blip r:embed="rId10"/>
                <a:stretch>
                  <a:fillRect l="-17647" t="-43137" r="-6666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Conector de Seta Reta 111"/>
          <p:cNvCxnSpPr/>
          <p:nvPr/>
        </p:nvCxnSpPr>
        <p:spPr>
          <a:xfrm>
            <a:off x="3747938" y="3487355"/>
            <a:ext cx="10642" cy="405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ixaDeTexto 112"/>
              <p:cNvSpPr txBox="1"/>
              <p:nvPr/>
            </p:nvSpPr>
            <p:spPr>
              <a:xfrm>
                <a:off x="3798617" y="3486397"/>
                <a:ext cx="30341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3" name="CaixaDeTex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17" y="3486397"/>
                <a:ext cx="303416" cy="310598"/>
              </a:xfrm>
              <a:prstGeom prst="rect">
                <a:avLst/>
              </a:prstGeom>
              <a:blipFill>
                <a:blip r:embed="rId11"/>
                <a:stretch>
                  <a:fillRect l="-16000" t="-43137" r="-70000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aixaDeTexto 114"/>
              <p:cNvSpPr txBox="1"/>
              <p:nvPr/>
            </p:nvSpPr>
            <p:spPr>
              <a:xfrm>
                <a:off x="5930863" y="3315545"/>
                <a:ext cx="3010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5" name="CaixaDeTex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863" y="3315545"/>
                <a:ext cx="301043" cy="310598"/>
              </a:xfrm>
              <a:prstGeom prst="rect">
                <a:avLst/>
              </a:prstGeom>
              <a:blipFill>
                <a:blip r:embed="rId12"/>
                <a:stretch>
                  <a:fillRect l="-18367" t="-43137" r="-6938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CaixaDeTexto 119"/>
          <p:cNvSpPr txBox="1"/>
          <p:nvPr/>
        </p:nvSpPr>
        <p:spPr>
          <a:xfrm>
            <a:off x="6110297" y="3226856"/>
            <a:ext cx="54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ym typeface="Symbol" panose="05050102010706020507" pitchFamily="18" charset="2"/>
              </a:rPr>
              <a:t></a:t>
            </a:r>
            <a:endParaRPr lang="pt-BR" sz="2400" b="1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207928" y="4491449"/>
            <a:ext cx="84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força aplicada de modo que a linha de ação passa pelo centro ou eixo de rotação </a:t>
            </a:r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promoverá rotação.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aixaDeTexto 123"/>
              <p:cNvSpPr txBox="1"/>
              <p:nvPr/>
            </p:nvSpPr>
            <p:spPr>
              <a:xfrm>
                <a:off x="217376" y="4131498"/>
                <a:ext cx="791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 do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 de aplicação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força e da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distância ao eixo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rotação</a:t>
                </a:r>
              </a:p>
            </p:txBody>
          </p:sp>
        </mc:Choice>
        <mc:Fallback xmlns="">
          <p:sp>
            <p:nvSpPr>
              <p:cNvPr id="124" name="CaixaDeTexto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6" y="4131498"/>
                <a:ext cx="7916449" cy="369332"/>
              </a:xfrm>
              <a:prstGeom prst="rect">
                <a:avLst/>
              </a:prstGeom>
              <a:blipFill>
                <a:blip r:embed="rId13"/>
                <a:stretch>
                  <a:fillRect l="-77" t="-23333" b="-1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03CCE5A6-481E-4921-96DD-47475294A079}"/>
                  </a:ext>
                </a:extLst>
              </p:cNvPr>
              <p:cNvSpPr/>
              <p:nvPr/>
            </p:nvSpPr>
            <p:spPr>
              <a:xfrm>
                <a:off x="1707256" y="2569493"/>
                <a:ext cx="870233" cy="547862"/>
              </a:xfrm>
              <a:prstGeom prst="wedgeRectCallout">
                <a:avLst>
                  <a:gd name="adj1" fmla="val -65557"/>
                  <a:gd name="adj2" fmla="val -9015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Eixo </a:t>
                </a:r>
                <a14:m>
                  <m:oMath xmlns:m="http://schemas.openxmlformats.org/officeDocument/2006/math">
                    <m:r>
                      <a:rPr lang="pt-B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slide</a:t>
                </a:r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03CCE5A6-481E-4921-96DD-47475294A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56" y="2569493"/>
                <a:ext cx="870233" cy="547862"/>
              </a:xfrm>
              <a:prstGeom prst="wedgeRectCallout">
                <a:avLst>
                  <a:gd name="adj1" fmla="val -65557"/>
                  <a:gd name="adj2" fmla="val -90156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Pensamento: Nuvem 3">
                <a:extLst>
                  <a:ext uri="{FF2B5EF4-FFF2-40B4-BE49-F238E27FC236}">
                    <a16:creationId xmlns:a16="http://schemas.microsoft.com/office/drawing/2014/main" id="{0D0B1AC5-8F7E-4D59-8492-23196B6EF74B}"/>
                  </a:ext>
                </a:extLst>
              </p:cNvPr>
              <p:cNvSpPr/>
              <p:nvPr/>
            </p:nvSpPr>
            <p:spPr>
              <a:xfrm>
                <a:off x="7318664" y="2145453"/>
                <a:ext cx="1774498" cy="1505773"/>
              </a:xfrm>
              <a:prstGeom prst="cloudCallout">
                <a:avLst>
                  <a:gd name="adj1" fmla="val -94704"/>
                  <a:gd name="adj2" fmla="val 30691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 direção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slide, </a:t>
                </a:r>
              </a:p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sentido de entrar</a:t>
                </a:r>
              </a:p>
            </p:txBody>
          </p:sp>
        </mc:Choice>
        <mc:Fallback xmlns="">
          <p:sp>
            <p:nvSpPr>
              <p:cNvPr id="4" name="Balão de Pensamento: Nuvem 3">
                <a:extLst>
                  <a:ext uri="{FF2B5EF4-FFF2-40B4-BE49-F238E27FC236}">
                    <a16:creationId xmlns:a16="http://schemas.microsoft.com/office/drawing/2014/main" id="{0D0B1AC5-8F7E-4D59-8492-23196B6EF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64" y="2145453"/>
                <a:ext cx="1774498" cy="1505773"/>
              </a:xfrm>
              <a:prstGeom prst="cloudCallout">
                <a:avLst>
                  <a:gd name="adj1" fmla="val -94704"/>
                  <a:gd name="adj2" fmla="val 30691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1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9" grpId="0"/>
      <p:bldP spid="10" grpId="0"/>
      <p:bldP spid="52" grpId="0" animBg="1"/>
      <p:bldP spid="11" grpId="0"/>
      <p:bldP spid="15" grpId="0"/>
      <p:bldP spid="14" grpId="0"/>
      <p:bldP spid="41" grpId="0"/>
      <p:bldP spid="100" grpId="0"/>
      <p:bldP spid="101" grpId="0"/>
      <p:bldP spid="102" grpId="0"/>
      <p:bldP spid="103" grpId="0"/>
      <p:bldP spid="104" grpId="0"/>
      <p:bldP spid="56" grpId="0"/>
      <p:bldP spid="107" grpId="0"/>
      <p:bldP spid="109" grpId="0"/>
      <p:bldP spid="111" grpId="0"/>
      <p:bldP spid="113" grpId="0"/>
      <p:bldP spid="115" grpId="0"/>
      <p:bldP spid="120" grpId="0"/>
      <p:bldP spid="123" grpId="0"/>
      <p:bldP spid="124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1011762" y="546519"/>
            <a:ext cx="714048" cy="731319"/>
            <a:chOff x="6194573" y="2570797"/>
            <a:chExt cx="632986" cy="653463"/>
          </a:xfrm>
        </p:grpSpPr>
        <p:cxnSp>
          <p:nvCxnSpPr>
            <p:cNvPr id="3" name="Conector de Seta Reta 2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2723061" flipH="1" flipV="1">
              <a:off x="6186492" y="2578878"/>
              <a:ext cx="362229" cy="3460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3401082"/>
              <a:ext cx="1687897" cy="276999"/>
              <a:chOff x="-184889" y="1761970"/>
              <a:chExt cx="1687897" cy="276999"/>
            </a:xfrm>
          </p:grpSpPr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5789" t="-38462" r="-9210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o 30"/>
          <p:cNvSpPr/>
          <p:nvPr/>
        </p:nvSpPr>
        <p:spPr>
          <a:xfrm rot="10982303">
            <a:off x="1216854" y="1158189"/>
            <a:ext cx="202868" cy="141626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1341088" y="1116960"/>
            <a:ext cx="6351" cy="36421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o 37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ctor de Seta Reta 56"/>
          <p:cNvCxnSpPr/>
          <p:nvPr/>
        </p:nvCxnSpPr>
        <p:spPr>
          <a:xfrm>
            <a:off x="867213" y="1602189"/>
            <a:ext cx="482600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blipFill>
                <a:blip r:embed="rId8"/>
                <a:stretch>
                  <a:fillRect l="-38889" r="-27778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blipFill>
                <a:blip r:embed="rId9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  <a:blipFill>
                <a:blip r:embed="rId10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2651511" y="482029"/>
            <a:ext cx="143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radial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2651511" y="736265"/>
            <a:ext cx="1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Ângulo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blipFill>
                <a:blip r:embed="rId11"/>
                <a:stretch>
                  <a:fillRect l="-1719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aixaDeTexto 68"/>
          <p:cNvSpPr txBox="1"/>
          <p:nvPr/>
        </p:nvSpPr>
        <p:spPr>
          <a:xfrm>
            <a:off x="2651511" y="1313827"/>
            <a:ext cx="195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4853275" y="676092"/>
            <a:ext cx="2739903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o produto entre a força e o braço de alavanca 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(portanto,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0) </a:t>
                </a: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blipFill>
                <a:blip r:embed="rId12"/>
                <a:stretch>
                  <a:fillRect l="-2887" t="-43478" r="-391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/>
          <p:cNvSpPr txBox="1"/>
          <p:nvPr/>
        </p:nvSpPr>
        <p:spPr>
          <a:xfrm>
            <a:off x="1698298" y="1677404"/>
            <a:ext cx="733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distância perpendicular entre a ação da força e 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blipFill>
                <a:blip r:embed="rId13"/>
                <a:stretch>
                  <a:fillRect t="-40741" r="-13480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ipse 73"/>
          <p:cNvSpPr/>
          <p:nvPr/>
        </p:nvSpPr>
        <p:spPr>
          <a:xfrm>
            <a:off x="2272801" y="2077883"/>
            <a:ext cx="1080000" cy="53119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CaixaDeTexto 74"/>
          <p:cNvSpPr txBox="1"/>
          <p:nvPr/>
        </p:nvSpPr>
        <p:spPr>
          <a:xfrm>
            <a:off x="96874" y="2665936"/>
            <a:ext cx="49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matemática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Produto vetorial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blipFill>
                <a:blip r:embed="rId14"/>
                <a:stretch>
                  <a:fillRect l="-4118" t="-34545" r="-31176" b="-7273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6649283" y="2385171"/>
                <a:ext cx="21829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SI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N·m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Embora </a:t>
                </a:r>
                <a:r>
                  <a:rPr lang="pt-BR" sz="1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1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pt-BR" sz="16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joule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</a:t>
                </a:r>
                <a:r>
                  <a:rPr lang="pt-BR" sz="1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não use J para o torque</a:t>
                </a:r>
                <a:endPara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283" y="2385171"/>
                <a:ext cx="2182926" cy="830997"/>
              </a:xfrm>
              <a:prstGeom prst="rect">
                <a:avLst/>
              </a:prstGeom>
              <a:blipFill>
                <a:blip r:embed="rId15"/>
                <a:stretch>
                  <a:fillRect l="-1676" t="-5109" r="-3352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blipFill>
                <a:blip r:embed="rId16"/>
                <a:stretch>
                  <a:fillRect l="-25714" t="-43137" r="-97143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aixaDeTexto 78"/>
          <p:cNvSpPr txBox="1"/>
          <p:nvPr/>
        </p:nvSpPr>
        <p:spPr>
          <a:xfrm>
            <a:off x="726511" y="3055557"/>
            <a:ext cx="213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duas componentes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blipFill>
                <a:blip r:embed="rId17"/>
                <a:stretch>
                  <a:fillRect l="-2959" r="-177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blipFill>
                <a:blip r:embed="rId18"/>
                <a:stretch>
                  <a:fillRect l="-4678" r="-4094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aixaDeTexto 81"/>
          <p:cNvSpPr txBox="1"/>
          <p:nvPr/>
        </p:nvSpPr>
        <p:spPr>
          <a:xfrm>
            <a:off x="4976179" y="3001401"/>
            <a:ext cx="35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radial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4987896" y="3281221"/>
            <a:ext cx="342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projeção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blipFill>
                <a:blip r:embed="rId19"/>
                <a:stretch>
                  <a:fillRect t="-40741" r="-1490" b="-25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Elipse 84"/>
          <p:cNvSpPr/>
          <p:nvPr/>
        </p:nvSpPr>
        <p:spPr>
          <a:xfrm>
            <a:off x="1984551" y="4195430"/>
            <a:ext cx="1080000" cy="64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/>
              <p:cNvSpPr/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</a:p>
            </p:txBody>
          </p:sp>
        </mc:Choice>
        <mc:Fallback xmlns="">
          <p:sp>
            <p:nvSpPr>
              <p:cNvPr id="87" name="Retângulo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  <a:blipFill>
                <a:blip r:embed="rId20"/>
                <a:stretch>
                  <a:fillRect l="-223" t="-10606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  <a:blipFill>
                <a:blip r:embed="rId21"/>
                <a:stretch>
                  <a:fillRect l="-246" t="-20896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/>
              <p:cNvSpPr/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18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9" name="Retângu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  <a:blipFill>
                <a:blip r:embed="rId22"/>
                <a:stretch>
                  <a:fillRect l="-186" t="-10448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474A74-C46F-49A0-A35D-16C4D9520E73}"/>
              </a:ext>
            </a:extLst>
          </p:cNvPr>
          <p:cNvSpPr txBox="1"/>
          <p:nvPr/>
        </p:nvSpPr>
        <p:spPr>
          <a:xfrm>
            <a:off x="408601" y="3420780"/>
            <a:ext cx="2944200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o produto entre a distância entre o ponto de aplicação e a origem e a </a:t>
            </a: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tangente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/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blipFill>
                <a:blip r:embed="rId23"/>
                <a:stretch>
                  <a:fillRect l="-1149" r="-6897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6" grpId="0"/>
      <p:bldP spid="37" grpId="0"/>
      <p:bldP spid="38" grpId="0" animBg="1"/>
      <p:bldP spid="52" grpId="0"/>
      <p:bldP spid="53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7" grpId="0"/>
      <p:bldP spid="88" grpId="0"/>
      <p:bldP spid="89" grpId="0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362968" y="502571"/>
            <a:ext cx="28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Determinante da matriz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799021" y="2798996"/>
            <a:ext cx="1056746" cy="1346198"/>
            <a:chOff x="4631267" y="1500187"/>
            <a:chExt cx="1440920" cy="21431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5"/>
            <a:stretch/>
          </p:blipFill>
          <p:spPr>
            <a:xfrm>
              <a:off x="4631267" y="1500187"/>
              <a:ext cx="1440920" cy="2143125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4899025" y="1797890"/>
              <a:ext cx="269480" cy="542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017965" y="2660101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Produto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vetorial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blipFill>
                <a:blip r:embed="rId4"/>
                <a:stretch>
                  <a:fillRect l="-34483" t="-43478" r="-106897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H="1" flipV="1">
            <a:off x="1234902" y="2646198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blipFill>
                <a:blip r:embed="rId5"/>
                <a:stretch>
                  <a:fillRect l="-9184" t="-41176" r="-5714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2409327" y="1701758"/>
            <a:ext cx="2114681" cy="369332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2968" y="1702620"/>
            <a:ext cx="211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Direção e sentido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5431157" y="2200672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4771572" y="3129413"/>
            <a:ext cx="659586" cy="717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5431158" y="2389890"/>
            <a:ext cx="659586" cy="74944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5422670" y="3105626"/>
            <a:ext cx="0" cy="111754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o 18"/>
          <p:cNvSpPr/>
          <p:nvPr/>
        </p:nvSpPr>
        <p:spPr>
          <a:xfrm rot="8892673">
            <a:off x="5229893" y="3134270"/>
            <a:ext cx="225581" cy="278521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blipFill>
                <a:blip r:embed="rId6"/>
                <a:stretch>
                  <a:fillRect l="-23333" r="-2000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blipFill>
                <a:blip r:embed="rId7"/>
                <a:stretch>
                  <a:fillRect l="-24138" r="-24138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o 21"/>
          <p:cNvSpPr/>
          <p:nvPr/>
        </p:nvSpPr>
        <p:spPr>
          <a:xfrm rot="20229866">
            <a:off x="5334744" y="2763966"/>
            <a:ext cx="354344" cy="336138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blipFill>
                <a:blip r:embed="rId8"/>
                <a:stretch>
                  <a:fillRect l="-5422" t="-41176" r="-3313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blipFill>
                <a:blip r:embed="rId9"/>
                <a:stretch>
                  <a:fillRect l="-25714" t="-41176" r="-9714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205941" y="1631256"/>
                <a:ext cx="2833464" cy="88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Dedos na 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sentido do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é perpendicular para cima (dedão)</a:t>
                </a: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41" y="1631256"/>
                <a:ext cx="2833464" cy="883768"/>
              </a:xfrm>
              <a:prstGeom prst="rect">
                <a:avLst/>
              </a:prstGeom>
              <a:blipFill>
                <a:blip r:embed="rId10"/>
                <a:stretch>
                  <a:fillRect l="-1075" t="-4828" r="-1290" b="-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/>
          <a:stretch/>
        </p:blipFill>
        <p:spPr>
          <a:xfrm rot="7886844">
            <a:off x="5797820" y="2587667"/>
            <a:ext cx="1117629" cy="132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  <a:blipFill>
                <a:blip r:embed="rId13"/>
                <a:stretch>
                  <a:fillRect t="-21311" r="-254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012216" y="4384002"/>
                <a:ext cx="5081335" cy="312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dirty="0"/>
                  <a:t>   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 produto é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anticomutativo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216" y="4384002"/>
                <a:ext cx="5081335" cy="312458"/>
              </a:xfrm>
              <a:prstGeom prst="rect">
                <a:avLst/>
              </a:prstGeom>
              <a:blipFill>
                <a:blip r:embed="rId14"/>
                <a:stretch>
                  <a:fillRect l="-1559" t="-41176" b="-4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932991" y="2934863"/>
            <a:ext cx="290464" cy="369332"/>
            <a:chOff x="8154169" y="2575431"/>
            <a:chExt cx="290464" cy="369332"/>
          </a:xfrm>
        </p:grpSpPr>
        <p:sp>
          <p:nvSpPr>
            <p:cNvPr id="18" name="Elipse 17"/>
            <p:cNvSpPr/>
            <p:nvPr/>
          </p:nvSpPr>
          <p:spPr>
            <a:xfrm>
              <a:off x="8173759" y="2668847"/>
              <a:ext cx="251285" cy="2139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154169" y="2575431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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9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 animBg="1"/>
      <p:bldP spid="12" grpId="0"/>
      <p:bldP spid="19" grpId="0" animBg="1"/>
      <p:bldP spid="20" grpId="0"/>
      <p:bldP spid="21" grpId="0"/>
      <p:bldP spid="22" grpId="0" animBg="1"/>
      <p:bldP spid="24" grpId="0"/>
      <p:bldP spid="27" grpId="0"/>
      <p:bldP spid="54" grpId="0"/>
      <p:bldP spid="58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0" y="389657"/>
                <a:ext cx="6795179" cy="140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Uma partícula está na posição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𝑟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=2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−5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m) com uma quantidade de movimento linear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𝑝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=3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+6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unidades do SI) e sobre ela atua 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𝐹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+2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N). 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b="1" dirty="0">
                    <a:latin typeface="Times New Roman" panose="02020603050405020304" pitchFamily="18" charset="0"/>
                    <a:ea typeface="CG Times"/>
                    <a:cs typeface="CG Times"/>
                  </a:rPr>
                  <a:t>Determine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o torque da força.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657"/>
                <a:ext cx="6795179" cy="1400192"/>
              </a:xfrm>
              <a:prstGeom prst="rect">
                <a:avLst/>
              </a:prstGeom>
              <a:blipFill>
                <a:blip r:embed="rId2"/>
                <a:stretch>
                  <a:fillRect l="-717" t="-2609" r="-807" b="-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41881"/>
            <a:ext cx="778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6. Exercício 1. Calcular torque da posição e da força –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9690" y="2100910"/>
                <a:ext cx="100809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" y="2100910"/>
                <a:ext cx="1008096" cy="310598"/>
              </a:xfrm>
              <a:prstGeom prst="rect">
                <a:avLst/>
              </a:prstGeom>
              <a:blipFill>
                <a:blip r:embed="rId3"/>
                <a:stretch>
                  <a:fillRect l="-6061" t="-43137" r="-3333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360103" y="1829479"/>
                <a:ext cx="2410275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03" y="1829479"/>
                <a:ext cx="2410275" cy="923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874587" y="1741054"/>
                <a:ext cx="1867178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587" y="1741054"/>
                <a:ext cx="1867178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4387480" y="1879573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837813" y="1879573"/>
            <a:ext cx="1555104" cy="97237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245503" y="1835399"/>
            <a:ext cx="1549676" cy="946311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4595897" y="1756623"/>
            <a:ext cx="1571372" cy="1083088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086640" y="1756623"/>
            <a:ext cx="1535898" cy="106962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041113" y="1741054"/>
            <a:ext cx="1740157" cy="1086415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653352" y="1811617"/>
                <a:ext cx="913070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52" y="1811617"/>
                <a:ext cx="913070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780481" y="3140862"/>
                <a:ext cx="3601102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(−3)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−5)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81" y="3140862"/>
                <a:ext cx="3601102" cy="317972"/>
              </a:xfrm>
              <a:prstGeom prst="rect">
                <a:avLst/>
              </a:prstGeom>
              <a:blipFill>
                <a:blip r:embed="rId7"/>
                <a:stretch>
                  <a:fillRect t="-26923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064771" y="3067485"/>
                <a:ext cx="3115533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(4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771" y="3067485"/>
                <a:ext cx="3115533" cy="410305"/>
              </a:xfrm>
              <a:prstGeom prst="rect">
                <a:avLst/>
              </a:prstGeom>
              <a:blipFill>
                <a:blip r:embed="rId8"/>
                <a:stretch>
                  <a:fillRect t="-10294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34260" y="3651142"/>
                <a:ext cx="3601102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60" y="3651142"/>
                <a:ext cx="3601102" cy="317972"/>
              </a:xfrm>
              <a:prstGeom prst="rect">
                <a:avLst/>
              </a:prstGeom>
              <a:blipFill>
                <a:blip r:embed="rId9"/>
                <a:stretch>
                  <a:fillRect t="-26923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593596" y="3604975"/>
                <a:ext cx="2184124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(−20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12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96" y="3604975"/>
                <a:ext cx="2184124" cy="410305"/>
              </a:xfrm>
              <a:prstGeom prst="rect">
                <a:avLst/>
              </a:prstGeom>
              <a:blipFill>
                <a:blip r:embed="rId10"/>
                <a:stretch>
                  <a:fillRect t="-10294" r="-1397" b="-22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97590" y="4170361"/>
                <a:ext cx="2769680" cy="31797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28 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90" y="4170361"/>
                <a:ext cx="2769680" cy="317972"/>
              </a:xfrm>
              <a:prstGeom prst="rect">
                <a:avLst/>
              </a:prstGeom>
              <a:blipFill>
                <a:blip r:embed="rId11"/>
                <a:stretch>
                  <a:fillRect l="-220" t="-26923" r="-220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id="{446BF319-32A7-4EA9-8C43-518308A736DA}"/>
              </a:ext>
            </a:extLst>
          </p:cNvPr>
          <p:cNvSpPr/>
          <p:nvPr/>
        </p:nvSpPr>
        <p:spPr>
          <a:xfrm>
            <a:off x="6954042" y="1353998"/>
            <a:ext cx="2097741" cy="1281569"/>
          </a:xfrm>
          <a:prstGeom prst="cloudCallout">
            <a:avLst>
              <a:gd name="adj1" fmla="val -105769"/>
              <a:gd name="adj2" fmla="val 8139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aos parênteses e aos sinais</a:t>
            </a:r>
          </a:p>
        </p:txBody>
      </p:sp>
    </p:spTree>
    <p:extLst>
      <p:ext uri="{BB962C8B-B14F-4D97-AF65-F5344CB8AC3E}">
        <p14:creationId xmlns:p14="http://schemas.microsoft.com/office/powerpoint/2010/main" val="32409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7" grpId="0"/>
      <p:bldP spid="18" grpId="0"/>
      <p:bldP spid="19" grpId="0"/>
      <p:bldP spid="20" grpId="0"/>
      <p:bldP spid="2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" y="94032"/>
                <a:ext cx="7215808" cy="11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cs typeface="CG Times"/>
                  </a:rPr>
                  <a:t>Lista 6 Ex. 2 (RKH E-9)  Grandezas dinâmicas para uma partícula, formal II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sz="1600" b="1" dirty="0">
                    <a:latin typeface="Times New Roman" panose="02020603050405020304" pitchFamily="18" charset="0"/>
                    <a:ea typeface="CG Times"/>
                    <a:cs typeface="CG Times"/>
                  </a:rPr>
                  <a:t>Determine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 o torque em relação à origem sobre a partícula localizada em </a:t>
                </a:r>
                <a:b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</a:b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x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1,5 m,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y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2,0 m,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z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= 1,6 m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devido à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𝐹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=3,5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−2,4 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+4,3 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em N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 </a:t>
                </a:r>
                <a:b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</a:b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Expresse os seus resultados com vetores unitários. 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4032"/>
                <a:ext cx="7215808" cy="1113638"/>
              </a:xfrm>
              <a:prstGeom prst="rect">
                <a:avLst/>
              </a:prstGeom>
              <a:blipFill>
                <a:blip r:embed="rId2"/>
                <a:stretch>
                  <a:fillRect l="-422" t="-1639" b="-60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266240" y="1110615"/>
                <a:ext cx="266021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𝑟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1,5 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2 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+1,6 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em m </a:t>
                </a: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240" y="1110615"/>
                <a:ext cx="2660215" cy="374974"/>
              </a:xfrm>
              <a:prstGeom prst="rect">
                <a:avLst/>
              </a:prstGeom>
              <a:blipFill>
                <a:blip r:embed="rId3"/>
                <a:stretch>
                  <a:fillRect t="-3226" r="-229" b="-17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263611" y="1436526"/>
                <a:ext cx="3101009" cy="374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𝐹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=3,5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−2,4 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+4,3 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em N </a:t>
                </a: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11" y="1436526"/>
                <a:ext cx="3101009" cy="374974"/>
              </a:xfrm>
              <a:prstGeom prst="rect">
                <a:avLst/>
              </a:prstGeom>
              <a:blipFill>
                <a:blip r:embed="rId4"/>
                <a:stretch>
                  <a:fillRect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85077" y="2168864"/>
                <a:ext cx="885755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77" y="2168864"/>
                <a:ext cx="885755" cy="276166"/>
              </a:xfrm>
              <a:prstGeom prst="rect">
                <a:avLst/>
              </a:prstGeom>
              <a:blipFill>
                <a:blip r:embed="rId5"/>
                <a:stretch>
                  <a:fillRect l="-6207" t="-37778" r="-34483"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677874" y="1905291"/>
                <a:ext cx="1387944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74" y="1905291"/>
                <a:ext cx="1387944" cy="8211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995112" y="1866930"/>
                <a:ext cx="1981696" cy="87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2,0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1,6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3,5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−2,4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4,3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12" y="1866930"/>
                <a:ext cx="1981696" cy="874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/>
          <p:cNvCxnSpPr/>
          <p:nvPr/>
        </p:nvCxnSpPr>
        <p:spPr>
          <a:xfrm>
            <a:off x="3508005" y="2005449"/>
            <a:ext cx="2235058" cy="1074711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958338" y="2005449"/>
            <a:ext cx="2041966" cy="97045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463536" y="1882499"/>
            <a:ext cx="1987101" cy="982616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3508708" y="1846801"/>
            <a:ext cx="2235058" cy="1098657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129873" y="1873882"/>
            <a:ext cx="1950409" cy="1086415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3033474" y="1779201"/>
            <a:ext cx="2232043" cy="1111899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110212" y="1926673"/>
                <a:ext cx="1111651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2,0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3,5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−2,4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212" y="1926673"/>
                <a:ext cx="1111651" cy="782587"/>
              </a:xfrm>
              <a:prstGeom prst="rect">
                <a:avLst/>
              </a:prstGeom>
              <a:blipFill>
                <a:blip r:embed="rId8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-151692" y="2997519"/>
                <a:ext cx="9030903" cy="2829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2,0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×4,3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−2,4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×1,6</m:t>
                              </m:r>
                            </m:e>
                          </m:d>
                        </m:e>
                      </m:d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1,6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×3,5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1,5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×4,3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×(−2,4)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−(2,0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)]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692" y="2997519"/>
                <a:ext cx="9030903" cy="282963"/>
              </a:xfrm>
              <a:prstGeom prst="rect">
                <a:avLst/>
              </a:prstGeom>
              <a:blipFill>
                <a:blip r:embed="rId9"/>
                <a:stretch>
                  <a:fillRect t="-21739" b="-28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708" y="3467239"/>
                <a:ext cx="9030903" cy="2829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8,6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−3,84</m:t>
                              </m:r>
                            </m:e>
                          </m:d>
                        </m:e>
                      </m:d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5,6</m:t>
                                  </m:r>
                                </m:e>
                              </m:d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6,45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−3,6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−(7,0)]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" y="3467239"/>
                <a:ext cx="9030903" cy="282963"/>
              </a:xfrm>
              <a:prstGeom prst="rect">
                <a:avLst/>
              </a:prstGeom>
              <a:blipFill>
                <a:blip r:embed="rId10"/>
                <a:stretch>
                  <a:fillRect t="-21739" b="-28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807591" y="3837931"/>
                <a:ext cx="5106687" cy="2826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12,4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−0,85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−10,6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pt-BR" sz="16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em</m:t>
                    </m:r>
                    <m:r>
                      <m:rPr>
                        <m:nor/>
                      </m:rPr>
                      <a:rPr lang="pt-BR" sz="16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pt-BR" sz="1600" dirty="0">
                        <a:latin typeface="Times New Roman" panose="02020603050405020304" pitchFamily="18" charset="0"/>
                        <a:ea typeface="CG Times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591" y="3837931"/>
                <a:ext cx="5106687" cy="282641"/>
              </a:xfrm>
              <a:prstGeom prst="rect">
                <a:avLst/>
              </a:prstGeom>
              <a:blipFill>
                <a:blip r:embed="rId11"/>
                <a:stretch>
                  <a:fillRect l="-1553" t="-19565" b="-434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3089432" y="4233686"/>
                <a:ext cx="2862048" cy="2826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12 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−0,85 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−11 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em</m:t>
                    </m:r>
                    <m:r>
                      <m:rPr>
                        <m:nor/>
                      </m:rPr>
                      <a:rPr lang="pt-BR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pt-BR" sz="1600" dirty="0">
                        <a:latin typeface="Times New Roman" panose="02020603050405020304" pitchFamily="18" charset="0"/>
                        <a:ea typeface="CG Times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32" y="4233686"/>
                <a:ext cx="2862048" cy="282641"/>
              </a:xfrm>
              <a:prstGeom prst="rect">
                <a:avLst/>
              </a:prstGeom>
              <a:blipFill>
                <a:blip r:embed="rId12"/>
                <a:stretch>
                  <a:fillRect l="-2772" t="-21739" r="-2772" b="-413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ixaDeTexto 30"/>
          <p:cNvSpPr txBox="1"/>
          <p:nvPr/>
        </p:nvSpPr>
        <p:spPr>
          <a:xfrm>
            <a:off x="90848" y="4233686"/>
            <a:ext cx="324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Ajustando os significativos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B9904DE-F578-45EF-9F6A-A74841D6FC71}"/>
              </a:ext>
            </a:extLst>
          </p:cNvPr>
          <p:cNvGrpSpPr/>
          <p:nvPr/>
        </p:nvGrpSpPr>
        <p:grpSpPr>
          <a:xfrm>
            <a:off x="4001922" y="1200859"/>
            <a:ext cx="2080698" cy="568855"/>
            <a:chOff x="4537979" y="1200859"/>
            <a:chExt cx="2080698" cy="568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83331DC2-4676-4A97-897B-FF1B9E304BA7}"/>
                    </a:ext>
                  </a:extLst>
                </p:cNvPr>
                <p:cNvSpPr txBox="1"/>
                <p:nvPr/>
              </p:nvSpPr>
              <p:spPr>
                <a:xfrm>
                  <a:off x="4537979" y="1200859"/>
                  <a:ext cx="208069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pt-BR" sz="1600" dirty="0"/>
                    <a:t> diagonal do 1º </a:t>
                  </a:r>
                  <a:r>
                    <a:rPr lang="pt-BR" sz="1600" dirty="0" err="1"/>
                    <a:t>octante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83331DC2-4676-4A97-897B-FF1B9E304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7979" y="1200859"/>
                  <a:ext cx="2080698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1754" t="-27500" r="-4678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E31F7E22-F130-42BD-A9F2-36EE75C20B85}"/>
                    </a:ext>
                  </a:extLst>
                </p:cNvPr>
                <p:cNvSpPr txBox="1"/>
                <p:nvPr/>
              </p:nvSpPr>
              <p:spPr>
                <a:xfrm>
                  <a:off x="4537979" y="1523493"/>
                  <a:ext cx="208069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pt-BR" sz="1600" dirty="0"/>
                    <a:t> diagonal do 4º </a:t>
                  </a:r>
                  <a:r>
                    <a:rPr lang="pt-BR" sz="1600" dirty="0" err="1"/>
                    <a:t>octante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E31F7E22-F130-42BD-A9F2-36EE75C20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7979" y="1523493"/>
                  <a:ext cx="2080698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1754" t="-27500" r="-4678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7229C-B941-415D-AA52-C729AF2106D4}"/>
                  </a:ext>
                </a:extLst>
              </p:cNvPr>
              <p:cNvSpPr txBox="1"/>
              <p:nvPr/>
            </p:nvSpPr>
            <p:spPr>
              <a:xfrm>
                <a:off x="5921579" y="4203706"/>
                <a:ext cx="2941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4º quadrante do plano </a:t>
                </a:r>
                <a:r>
                  <a:rPr lang="pt-B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divisa dos 5º e 8º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octantes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7229C-B941-415D-AA52-C729AF210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79" y="4203706"/>
                <a:ext cx="2941260" cy="584775"/>
              </a:xfrm>
              <a:prstGeom prst="rect">
                <a:avLst/>
              </a:prstGeom>
              <a:blipFill>
                <a:blip r:embed="rId15"/>
                <a:stretch>
                  <a:fillRect t="-3125" r="-828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C16346C-E2E8-4451-BF82-20CF369287AF}"/>
              </a:ext>
            </a:extLst>
          </p:cNvPr>
          <p:cNvGrpSpPr/>
          <p:nvPr/>
        </p:nvGrpSpPr>
        <p:grpSpPr>
          <a:xfrm>
            <a:off x="6202740" y="1190534"/>
            <a:ext cx="2623228" cy="579180"/>
            <a:chOff x="6043978" y="1200859"/>
            <a:chExt cx="2623228" cy="5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EDFFD354-A414-4A0A-9535-E97DF53033B2}"/>
                    </a:ext>
                  </a:extLst>
                </p:cNvPr>
                <p:cNvSpPr txBox="1"/>
                <p:nvPr/>
              </p:nvSpPr>
              <p:spPr>
                <a:xfrm>
                  <a:off x="6450637" y="1325790"/>
                  <a:ext cx="221656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~</m:t>
                      </m:r>
                    </m:oMath>
                  </a14:m>
                  <a:r>
                    <a:rPr lang="pt-BR" sz="1600" dirty="0"/>
                    <a:t> entre 5º  e 8º </a:t>
                  </a:r>
                  <a:r>
                    <a:rPr lang="pt-BR" sz="1600" dirty="0" err="1"/>
                    <a:t>octantes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EDFFD354-A414-4A0A-9535-E97DF53033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37" y="1325790"/>
                  <a:ext cx="221656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3297" t="-36585" r="-4396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have Direita 20">
              <a:extLst>
                <a:ext uri="{FF2B5EF4-FFF2-40B4-BE49-F238E27FC236}">
                  <a16:creationId xmlns:a16="http://schemas.microsoft.com/office/drawing/2014/main" id="{37815B41-A30C-4DCF-A99D-A86B6EAABE22}"/>
                </a:ext>
              </a:extLst>
            </p:cNvPr>
            <p:cNvSpPr/>
            <p:nvPr/>
          </p:nvSpPr>
          <p:spPr>
            <a:xfrm>
              <a:off x="6043978" y="1200859"/>
              <a:ext cx="306670" cy="579180"/>
            </a:xfrm>
            <a:prstGeom prst="rightBrac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1F5235-0B96-47A3-99FE-11EB80875E21}"/>
              </a:ext>
            </a:extLst>
          </p:cNvPr>
          <p:cNvSpPr txBox="1"/>
          <p:nvPr/>
        </p:nvSpPr>
        <p:spPr>
          <a:xfrm>
            <a:off x="7058891" y="1769714"/>
            <a:ext cx="10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hlinkClick r:id="rId17" action="ppaction://hlinksldjump"/>
              </a:rPr>
              <a:t>octantes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3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26" grpId="0"/>
      <p:bldP spid="28" grpId="0"/>
      <p:bldP spid="29" grpId="0"/>
      <p:bldP spid="30" grpId="0" animBg="1"/>
      <p:bldP spid="3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43" y="503660"/>
            <a:ext cx="2689889" cy="1429254"/>
          </a:xfrm>
          <a:prstGeom prst="rect">
            <a:avLst/>
          </a:prstGeom>
        </p:spPr>
      </p:pic>
      <p:sp>
        <p:nvSpPr>
          <p:cNvPr id="62" name="Retângulo 61"/>
          <p:cNvSpPr/>
          <p:nvPr/>
        </p:nvSpPr>
        <p:spPr>
          <a:xfrm>
            <a:off x="-27752" y="331029"/>
            <a:ext cx="637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figura ao lado mostra as linhas de ação e os pontos de aplicação de duas forças que atuam sobre um corpo rígido articulado no ponto O por meio de um pino. Todos os vetores estão no plano da figura.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a) Encontre a expressão p/ a intensidade do torque resultante sobre o corpo.  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0" y="0"/>
            <a:ext cx="733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6. Exercício 3. Calcular torque a partir da força e do ponto de aplicação -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714" y="1768123"/>
                <a:ext cx="228710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" y="1768123"/>
                <a:ext cx="2287100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734502" y="1858315"/>
                <a:ext cx="1983812" cy="692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02" y="1858315"/>
                <a:ext cx="1983812" cy="692177"/>
              </a:xfrm>
              <a:prstGeom prst="rect">
                <a:avLst/>
              </a:prstGeom>
              <a:blipFill>
                <a:blip r:embed="rId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365668" y="1993448"/>
                <a:ext cx="3617914" cy="34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68" y="1993448"/>
                <a:ext cx="3617914" cy="349326"/>
              </a:xfrm>
              <a:prstGeom prst="rect">
                <a:avLst/>
              </a:prstGeom>
              <a:blipFill>
                <a:blip r:embed="rId5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aixaDeTexto 66"/>
          <p:cNvSpPr txBox="1"/>
          <p:nvPr/>
        </p:nvSpPr>
        <p:spPr>
          <a:xfrm>
            <a:off x="5597049" y="1641378"/>
            <a:ext cx="322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segue a regra da mão direita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9714" y="4494620"/>
            <a:ext cx="913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módulo de um vetor é sempre positivo. O sinal representa o sentido do vetor, no caso oposto ao do eixo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/>
              <p:cNvSpPr/>
              <p:nvPr/>
            </p:nvSpPr>
            <p:spPr>
              <a:xfrm>
                <a:off x="-27752" y="2912433"/>
                <a:ext cx="68856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b) Se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1,30 m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2,15 m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F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4,20 N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F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= 4,90 N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= 75,0° e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58,0°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b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</a:b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quais são a intensidade, a direção e o sentido do torque resultante?</a:t>
                </a:r>
              </a:p>
            </p:txBody>
          </p:sp>
        </mc:Choice>
        <mc:Fallback xmlns="">
          <p:sp>
            <p:nvSpPr>
              <p:cNvPr id="69" name="Retâ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2912433"/>
                <a:ext cx="6885634" cy="584775"/>
              </a:xfrm>
              <a:prstGeom prst="rect">
                <a:avLst/>
              </a:prstGeom>
              <a:blipFill>
                <a:blip r:embed="rId6"/>
                <a:stretch>
                  <a:fillRect l="-442" t="-3125" r="-619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-17164" y="3582345"/>
                <a:ext cx="4550285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𝑅𝐸𝑆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=1,30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4,20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7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−2,15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4,90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5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4" y="3582345"/>
                <a:ext cx="4550285" cy="349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-104067" y="4045032"/>
                <a:ext cx="2297745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=5,27−8,93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067" y="4045032"/>
                <a:ext cx="2297745" cy="349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/>
              <p:cNvSpPr/>
              <p:nvPr/>
            </p:nvSpPr>
            <p:spPr>
              <a:xfrm>
                <a:off x="2346283" y="4020351"/>
                <a:ext cx="30737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𝑅𝐸𝑆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3,66 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sentido</m:t>
                    </m:r>
                    <m: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hor</m:t>
                    </m:r>
                    <m: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rio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 </a:t>
                </a:r>
                <a:endParaRPr lang="pt-BR" sz="1600" dirty="0"/>
              </a:p>
            </p:txBody>
          </p:sp>
        </mc:Choice>
        <mc:Fallback xmlns="">
          <p:sp>
            <p:nvSpPr>
              <p:cNvPr id="72" name="Retângulo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83" y="4020351"/>
                <a:ext cx="3073727" cy="338554"/>
              </a:xfrm>
              <a:prstGeom prst="rect">
                <a:avLst/>
              </a:prstGeom>
              <a:blipFill>
                <a:blip r:embed="rId9"/>
                <a:stretch>
                  <a:fillRect l="-198" t="-14545"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ixaDeTexto 72"/>
          <p:cNvSpPr txBox="1"/>
          <p:nvPr/>
        </p:nvSpPr>
        <p:spPr>
          <a:xfrm>
            <a:off x="6373529" y="3382290"/>
            <a:ext cx="263195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direção é perpendicular ao plano da figura.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gráfica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para dentro do papel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B974F6A-4999-47D0-961B-89A9318210D9}"/>
              </a:ext>
            </a:extLst>
          </p:cNvPr>
          <p:cNvGrpSpPr/>
          <p:nvPr/>
        </p:nvGrpSpPr>
        <p:grpSpPr>
          <a:xfrm>
            <a:off x="2193678" y="1361769"/>
            <a:ext cx="2744082" cy="945951"/>
            <a:chOff x="2456918" y="1361769"/>
            <a:chExt cx="2275757" cy="94595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4F39E122-9CE3-4406-8A68-2D44AA7AAAD2}"/>
                </a:ext>
              </a:extLst>
            </p:cNvPr>
            <p:cNvSpPr/>
            <p:nvPr/>
          </p:nvSpPr>
          <p:spPr>
            <a:xfrm>
              <a:off x="2456918" y="1361769"/>
              <a:ext cx="2275757" cy="476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 são mais </a:t>
              </a:r>
              <a:r>
                <a:rPr 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em 3D,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são as projeções</a:t>
              </a:r>
            </a:p>
          </p:txBody>
        </p:sp>
        <p:cxnSp>
          <p:nvCxnSpPr>
            <p:cNvPr id="4" name="Conector de Seta Reta 3">
              <a:extLst>
                <a:ext uri="{FF2B5EF4-FFF2-40B4-BE49-F238E27FC236}">
                  <a16:creationId xmlns:a16="http://schemas.microsoft.com/office/drawing/2014/main" id="{4F055A6B-0B4A-4EFB-9D7C-C85ED25A35EF}"/>
                </a:ext>
              </a:extLst>
            </p:cNvPr>
            <p:cNvCxnSpPr/>
            <p:nvPr/>
          </p:nvCxnSpPr>
          <p:spPr>
            <a:xfrm flipH="1">
              <a:off x="3115245" y="1873489"/>
              <a:ext cx="142769" cy="2104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6EE20B56-D0E6-4E33-B065-2C2A2C8BB96C}"/>
                </a:ext>
              </a:extLst>
            </p:cNvPr>
            <p:cNvCxnSpPr>
              <a:cxnSpLocks/>
            </p:cNvCxnSpPr>
            <p:nvPr/>
          </p:nvCxnSpPr>
          <p:spPr>
            <a:xfrm>
              <a:off x="3902512" y="1851993"/>
              <a:ext cx="530854" cy="455727"/>
            </a:xfrm>
            <a:prstGeom prst="straightConnector1">
              <a:avLst/>
            </a:prstGeom>
            <a:ln>
              <a:solidFill>
                <a:srgbClr val="C00000">
                  <a:alpha val="50000"/>
                </a:srgb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5FEB224F-57C3-4B6E-A4FF-41A68A3817E6}"/>
              </a:ext>
            </a:extLst>
          </p:cNvPr>
          <p:cNvSpPr/>
          <p:nvPr/>
        </p:nvSpPr>
        <p:spPr>
          <a:xfrm>
            <a:off x="7272291" y="1253023"/>
            <a:ext cx="180000" cy="180000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F0CFB9-C9B0-4E1C-BD1A-AE134047F000}"/>
              </a:ext>
            </a:extLst>
          </p:cNvPr>
          <p:cNvSpPr/>
          <p:nvPr/>
        </p:nvSpPr>
        <p:spPr>
          <a:xfrm>
            <a:off x="7335291" y="1325452"/>
            <a:ext cx="54000" cy="5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FE9DD2-A92B-4F89-98A3-410F2E5B20CE}"/>
                  </a:ext>
                </a:extLst>
              </p:cNvPr>
              <p:cNvSpPr txBox="1"/>
              <p:nvPr/>
            </p:nvSpPr>
            <p:spPr>
              <a:xfrm>
                <a:off x="7211386" y="985614"/>
                <a:ext cx="32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FE9DD2-A92B-4F89-98A3-410F2E5B2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386" y="985614"/>
                <a:ext cx="324576" cy="276999"/>
              </a:xfrm>
              <a:prstGeom prst="rect">
                <a:avLst/>
              </a:prstGeom>
              <a:blipFill>
                <a:blip r:embed="rId10"/>
                <a:stretch>
                  <a:fillRect l="-18868" r="-1509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A61424FA-86F7-4047-BC6B-5C4987D1E27B}"/>
              </a:ext>
            </a:extLst>
          </p:cNvPr>
          <p:cNvGrpSpPr/>
          <p:nvPr/>
        </p:nvGrpSpPr>
        <p:grpSpPr>
          <a:xfrm>
            <a:off x="6126855" y="2272292"/>
            <a:ext cx="2275757" cy="700137"/>
            <a:chOff x="6134412" y="2202923"/>
            <a:chExt cx="2275757" cy="730375"/>
          </a:xfrm>
          <a:effectLst/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F57DE38-62CC-4373-8B95-0CCA08659E5D}"/>
                </a:ext>
              </a:extLst>
            </p:cNvPr>
            <p:cNvSpPr/>
            <p:nvPr/>
          </p:nvSpPr>
          <p:spPr>
            <a:xfrm>
              <a:off x="6134412" y="2456690"/>
              <a:ext cx="2275757" cy="476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Sinais colocados à mão.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56C44548-90F7-4382-9DAE-92F7C84EC720}"/>
                </a:ext>
              </a:extLst>
            </p:cNvPr>
            <p:cNvCxnSpPr/>
            <p:nvPr/>
          </p:nvCxnSpPr>
          <p:spPr>
            <a:xfrm flipV="1">
              <a:off x="6535271" y="2202926"/>
              <a:ext cx="0" cy="2702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093A02F0-F890-4274-8C45-3001B66AB773}"/>
                </a:ext>
              </a:extLst>
            </p:cNvPr>
            <p:cNvCxnSpPr/>
            <p:nvPr/>
          </p:nvCxnSpPr>
          <p:spPr>
            <a:xfrm flipV="1">
              <a:off x="7636187" y="2202923"/>
              <a:ext cx="0" cy="2702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13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57989"/>
            <a:ext cx="703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9.2 Inércia Rotacional e Segunda Lei de Newton – </a:t>
            </a:r>
            <a:r>
              <a:rPr lang="pt-BR" b="1" dirty="0">
                <a:solidFill>
                  <a:srgbClr val="FF0000"/>
                </a:solidFill>
              </a:rPr>
              <a:t>eixo fixo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09852" y="355559"/>
            <a:ext cx="548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de uma partícula ou Inércia de Rotação</a:t>
            </a:r>
          </a:p>
        </p:txBody>
      </p:sp>
      <p:grpSp>
        <p:nvGrpSpPr>
          <p:cNvPr id="4" name="Agrupar 3"/>
          <p:cNvGrpSpPr/>
          <p:nvPr/>
        </p:nvGrpSpPr>
        <p:grpSpPr>
          <a:xfrm rot="18876939">
            <a:off x="1072329" y="607092"/>
            <a:ext cx="678807" cy="645424"/>
            <a:chOff x="6225813" y="2647548"/>
            <a:chExt cx="601746" cy="576712"/>
          </a:xfrm>
        </p:grpSpPr>
        <p:cxnSp>
          <p:nvCxnSpPr>
            <p:cNvPr id="5" name="Conector de Seta Reta 4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rot="2723061" flipH="1" flipV="1">
              <a:off x="6208817" y="2664544"/>
              <a:ext cx="304010" cy="2700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sp>
          <p:nvSpPr>
            <p:cNvPr id="9" name="Elipse 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1333209" y="3413376"/>
              <a:ext cx="1687897" cy="276999"/>
              <a:chOff x="-184889" y="1774264"/>
              <a:chExt cx="1687897" cy="276999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821" t="-41176" r="-897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Conector de Seta Reta 9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o 18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789" r="-5263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blipFill>
                <a:blip r:embed="rId8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de Seta Reta 27"/>
          <p:cNvCxnSpPr/>
          <p:nvPr/>
        </p:nvCxnSpPr>
        <p:spPr>
          <a:xfrm flipV="1">
            <a:off x="920259" y="652008"/>
            <a:ext cx="0" cy="1656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blipFill>
                <a:blip r:embed="rId9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blipFill>
                <a:blip r:embed="rId10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/>
          <p:cNvGrpSpPr/>
          <p:nvPr/>
        </p:nvGrpSpPr>
        <p:grpSpPr>
          <a:xfrm rot="21202159">
            <a:off x="542189" y="1316998"/>
            <a:ext cx="712232" cy="632821"/>
            <a:chOff x="6414753" y="2268868"/>
            <a:chExt cx="803682" cy="683719"/>
          </a:xfrm>
        </p:grpSpPr>
        <p:sp>
          <p:nvSpPr>
            <p:cNvPr id="37" name="Arco 3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de Seta Reta 3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ixaDeTexto 38"/>
          <p:cNvSpPr txBox="1"/>
          <p:nvPr/>
        </p:nvSpPr>
        <p:spPr>
          <a:xfrm>
            <a:off x="2355835" y="701343"/>
            <a:ext cx="674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a componente tangencial da força afeta o movimento de rotação da partícula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blipFill>
                <a:blip r:embed="rId11"/>
                <a:stretch>
                  <a:fillRect l="-951" r="-79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6190750" y="1022542"/>
            <a:ext cx="280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ação-reação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 rígido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037972" y="1337486"/>
            <a:ext cx="719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centrípeta é garantida pelo vínculo, enquanto ele resistir. Assim, as componentes radiais das forças externas não fornecem torque em relação à origem, pois o braço de alavanca é nulo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blipFill>
                <a:blip r:embed="rId12"/>
                <a:stretch>
                  <a:fillRect l="-2551" r="-2551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677770" y="1907234"/>
            <a:ext cx="233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lei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blipFill>
                <a:blip r:embed="rId14"/>
                <a:stretch>
                  <a:fillRect l="-4128" r="-137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mas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blipFill>
                <a:blip r:embed="rId1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/>
          <p:cNvSpPr txBox="1"/>
          <p:nvPr/>
        </p:nvSpPr>
        <p:spPr>
          <a:xfrm>
            <a:off x="4570616" y="2693155"/>
            <a:ext cx="1788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multiplicando por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blipFill>
                <a:blip r:embed="rId17"/>
                <a:stretch>
                  <a:fillRect l="-3409" r="-227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Elipse 51"/>
          <p:cNvSpPr/>
          <p:nvPr/>
        </p:nvSpPr>
        <p:spPr>
          <a:xfrm>
            <a:off x="2657792" y="3056648"/>
            <a:ext cx="943426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ipse 54"/>
          <p:cNvSpPr/>
          <p:nvPr/>
        </p:nvSpPr>
        <p:spPr>
          <a:xfrm>
            <a:off x="5391512" y="3079584"/>
            <a:ext cx="458619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blipFill>
                <a:blip r:embed="rId19"/>
                <a:stretch>
                  <a:fillRect l="-4023" r="-2874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/>
          <p:cNvSpPr/>
          <p:nvPr/>
        </p:nvSpPr>
        <p:spPr>
          <a:xfrm>
            <a:off x="7034791" y="2963256"/>
            <a:ext cx="199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</a:t>
            </a:r>
            <a:b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Inércia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unidade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kg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  <a:blipFill>
                <a:blip r:embed="rId21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dimens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ã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𝑀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um escalar</a:t>
                </a: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aixaDeTexto 62"/>
          <p:cNvSpPr txBox="1"/>
          <p:nvPr/>
        </p:nvSpPr>
        <p:spPr>
          <a:xfrm>
            <a:off x="6490592" y="3499095"/>
            <a:ext cx="2564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saltos ornamentais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versus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5628680" y="4294206"/>
            <a:ext cx="3366508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massa – resistência ao movimento  aplica-se uma força e mede-se a aceleração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depende da distribuição de massa em relação ao eixo de rotação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blipFill>
                <a:blip r:embed="rId25"/>
                <a:stretch>
                  <a:fillRect r="-426" b="-898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/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blipFill>
                <a:blip r:embed="rId26"/>
                <a:stretch>
                  <a:fillRect l="-16981" r="-1698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830516" y="1388010"/>
            <a:ext cx="180000" cy="180000"/>
            <a:chOff x="830516" y="1388010"/>
            <a:chExt cx="180000" cy="1800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4FCEB35-670A-4D83-9B68-5180B2285A38}"/>
                </a:ext>
              </a:extLst>
            </p:cNvPr>
            <p:cNvSpPr/>
            <p:nvPr/>
          </p:nvSpPr>
          <p:spPr>
            <a:xfrm>
              <a:off x="830516" y="1388010"/>
              <a:ext cx="180000" cy="180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4E54926-A66B-40D2-A920-E0F0684752F0}"/>
                </a:ext>
              </a:extLst>
            </p:cNvPr>
            <p:cNvSpPr/>
            <p:nvPr/>
          </p:nvSpPr>
          <p:spPr>
            <a:xfrm>
              <a:off x="884494" y="1442138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817790AB-32D0-441B-AEFC-7D1EAB3674E9}"/>
              </a:ext>
            </a:extLst>
          </p:cNvPr>
          <p:cNvSpPr/>
          <p:nvPr/>
        </p:nvSpPr>
        <p:spPr>
          <a:xfrm>
            <a:off x="559204" y="2346240"/>
            <a:ext cx="1930356" cy="736245"/>
          </a:xfrm>
          <a:prstGeom prst="wedgeEllipseCallout">
            <a:avLst>
              <a:gd name="adj1" fmla="val -28068"/>
              <a:gd name="adj2" fmla="val -15306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aponta para fora da tela</a:t>
            </a:r>
          </a:p>
        </p:txBody>
      </p:sp>
    </p:spTree>
    <p:extLst>
      <p:ext uri="{BB962C8B-B14F-4D97-AF65-F5344CB8AC3E}">
        <p14:creationId xmlns:p14="http://schemas.microsoft.com/office/powerpoint/2010/main" val="441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 animBg="1"/>
      <p:bldP spid="23" grpId="0"/>
      <p:bldP spid="24" grpId="0"/>
      <p:bldP spid="27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4" grpId="0"/>
      <p:bldP spid="55" grpId="0" animBg="1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 animBg="1"/>
      <p:bldP spid="66" grpId="0" animBg="1"/>
      <p:bldP spid="67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B634-3B72-4F06-B2A7-812F74F2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2" y="85457"/>
            <a:ext cx="4961965" cy="324678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exemplo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511A3CC-E024-40A4-B676-C03ABD988099}"/>
              </a:ext>
            </a:extLst>
          </p:cNvPr>
          <p:cNvGrpSpPr/>
          <p:nvPr/>
        </p:nvGrpSpPr>
        <p:grpSpPr>
          <a:xfrm>
            <a:off x="289113" y="434223"/>
            <a:ext cx="2729752" cy="3283889"/>
            <a:chOff x="289113" y="434223"/>
            <a:chExt cx="2729752" cy="328388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82CD147A-BF8B-432C-9E09-67DA399FF956}"/>
                </a:ext>
              </a:extLst>
            </p:cNvPr>
            <p:cNvCxnSpPr/>
            <p:nvPr/>
          </p:nvCxnSpPr>
          <p:spPr>
            <a:xfrm flipH="1">
              <a:off x="1633814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C6EFCC8-16AF-4B48-A4A1-6505EA80FD45}"/>
                </a:ext>
              </a:extLst>
            </p:cNvPr>
            <p:cNvSpPr/>
            <p:nvPr/>
          </p:nvSpPr>
          <p:spPr>
            <a:xfrm>
              <a:off x="1680882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485FDF9-65BB-4B25-8061-D2918AEA2FFE}"/>
                </a:ext>
              </a:extLst>
            </p:cNvPr>
            <p:cNvSpPr/>
            <p:nvPr/>
          </p:nvSpPr>
          <p:spPr>
            <a:xfrm>
              <a:off x="1494858" y="1313895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94DBB329-3EC5-494F-84FC-E64ED2902868}"/>
                </a:ext>
              </a:extLst>
            </p:cNvPr>
            <p:cNvCxnSpPr/>
            <p:nvPr/>
          </p:nvCxnSpPr>
          <p:spPr>
            <a:xfrm>
              <a:off x="1633814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9FDDC378-8639-457E-A70B-1498D2B6F5DA}"/>
                    </a:ext>
                  </a:extLst>
                </p:cNvPr>
                <p:cNvSpPr txBox="1"/>
                <p:nvPr/>
              </p:nvSpPr>
              <p:spPr>
                <a:xfrm>
                  <a:off x="2341084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9FDDC378-8639-457E-A70B-1498D2B6F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084" y="3321423"/>
                  <a:ext cx="203004" cy="310598"/>
                </a:xfrm>
                <a:prstGeom prst="rect">
                  <a:avLst/>
                </a:prstGeom>
                <a:blipFill>
                  <a:blip r:embed="rId2"/>
                  <a:stretch>
                    <a:fillRect l="-2727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Balão de Fala: Oval 9">
              <a:extLst>
                <a:ext uri="{FF2B5EF4-FFF2-40B4-BE49-F238E27FC236}">
                  <a16:creationId xmlns:a16="http://schemas.microsoft.com/office/drawing/2014/main" id="{F2B7F2A7-22B5-4EA9-9DE3-1147F5F55C0C}"/>
                </a:ext>
              </a:extLst>
            </p:cNvPr>
            <p:cNvSpPr/>
            <p:nvPr/>
          </p:nvSpPr>
          <p:spPr>
            <a:xfrm>
              <a:off x="289113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D54362C-3CBF-44B5-A34D-3B31DD818F9E}"/>
              </a:ext>
            </a:extLst>
          </p:cNvPr>
          <p:cNvGrpSpPr/>
          <p:nvPr/>
        </p:nvGrpSpPr>
        <p:grpSpPr>
          <a:xfrm>
            <a:off x="2243419" y="434223"/>
            <a:ext cx="6680955" cy="3296498"/>
            <a:chOff x="2243419" y="434223"/>
            <a:chExt cx="6680955" cy="3296498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74F8110-88D2-43C6-B6C3-E8AE56AE7429}"/>
                </a:ext>
              </a:extLst>
            </p:cNvPr>
            <p:cNvCxnSpPr/>
            <p:nvPr/>
          </p:nvCxnSpPr>
          <p:spPr>
            <a:xfrm flipH="1">
              <a:off x="3588120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62F8642-FC73-439A-91CE-083A5EB06A79}"/>
                </a:ext>
              </a:extLst>
            </p:cNvPr>
            <p:cNvSpPr/>
            <p:nvPr/>
          </p:nvSpPr>
          <p:spPr>
            <a:xfrm>
              <a:off x="3635188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0751578-E662-4B6E-8DC2-221E0D030D9F}"/>
                </a:ext>
              </a:extLst>
            </p:cNvPr>
            <p:cNvSpPr/>
            <p:nvPr/>
          </p:nvSpPr>
          <p:spPr>
            <a:xfrm>
              <a:off x="3432902" y="1859057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8C7BF522-435C-46D7-9937-B14401F5B16F}"/>
                </a:ext>
              </a:extLst>
            </p:cNvPr>
            <p:cNvCxnSpPr/>
            <p:nvPr/>
          </p:nvCxnSpPr>
          <p:spPr>
            <a:xfrm>
              <a:off x="3588120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D75874A-575B-49A2-A509-4EA60ED3CC26}"/>
                    </a:ext>
                  </a:extLst>
                </p:cNvPr>
                <p:cNvSpPr txBox="1"/>
                <p:nvPr/>
              </p:nvSpPr>
              <p:spPr>
                <a:xfrm>
                  <a:off x="4295390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D75874A-575B-49A2-A509-4EA60ED3C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390" y="3321423"/>
                  <a:ext cx="203004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Balão de Fala: Oval 15">
              <a:extLst>
                <a:ext uri="{FF2B5EF4-FFF2-40B4-BE49-F238E27FC236}">
                  <a16:creationId xmlns:a16="http://schemas.microsoft.com/office/drawing/2014/main" id="{9D6113EE-7127-4A8A-B6C6-AE43AD4195C5}"/>
                </a:ext>
              </a:extLst>
            </p:cNvPr>
            <p:cNvSpPr/>
            <p:nvPr/>
          </p:nvSpPr>
          <p:spPr>
            <a:xfrm>
              <a:off x="2243419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AE69A5F5-D13A-4D75-8DA7-45D100DCE7A3}"/>
                </a:ext>
              </a:extLst>
            </p:cNvPr>
            <p:cNvCxnSpPr/>
            <p:nvPr/>
          </p:nvCxnSpPr>
          <p:spPr>
            <a:xfrm flipH="1">
              <a:off x="5441582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7CB2945-A0EE-4006-8545-5CAF3F62ECCE}"/>
                </a:ext>
              </a:extLst>
            </p:cNvPr>
            <p:cNvSpPr/>
            <p:nvPr/>
          </p:nvSpPr>
          <p:spPr>
            <a:xfrm>
              <a:off x="5488650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27C9EFB-6904-4EBE-848E-15765BA6DDCE}"/>
                </a:ext>
              </a:extLst>
            </p:cNvPr>
            <p:cNvSpPr/>
            <p:nvPr/>
          </p:nvSpPr>
          <p:spPr>
            <a:xfrm>
              <a:off x="5253326" y="2412909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407B1854-B396-408B-B53F-77F2159C7F3E}"/>
                </a:ext>
              </a:extLst>
            </p:cNvPr>
            <p:cNvCxnSpPr/>
            <p:nvPr/>
          </p:nvCxnSpPr>
          <p:spPr>
            <a:xfrm>
              <a:off x="5441582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F422299-9D9B-413B-8DD1-022389BEDF37}"/>
                    </a:ext>
                  </a:extLst>
                </p:cNvPr>
                <p:cNvSpPr txBox="1"/>
                <p:nvPr/>
              </p:nvSpPr>
              <p:spPr>
                <a:xfrm>
                  <a:off x="6148852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F422299-9D9B-413B-8DD1-022389BED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852" y="3321423"/>
                  <a:ext cx="2030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Balão de Fala: Oval 21">
              <a:extLst>
                <a:ext uri="{FF2B5EF4-FFF2-40B4-BE49-F238E27FC236}">
                  <a16:creationId xmlns:a16="http://schemas.microsoft.com/office/drawing/2014/main" id="{D831A0A2-BD33-492F-B888-2042B50C9F55}"/>
                </a:ext>
              </a:extLst>
            </p:cNvPr>
            <p:cNvSpPr/>
            <p:nvPr/>
          </p:nvSpPr>
          <p:spPr>
            <a:xfrm>
              <a:off x="4096881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EFB6DCE-6814-438E-AD77-6074BD38A12F}"/>
                </a:ext>
              </a:extLst>
            </p:cNvPr>
            <p:cNvCxnSpPr/>
            <p:nvPr/>
          </p:nvCxnSpPr>
          <p:spPr>
            <a:xfrm flipH="1">
              <a:off x="7539323" y="1095097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1773103-28EE-4E60-96EA-D6D55F5F0165}"/>
                </a:ext>
              </a:extLst>
            </p:cNvPr>
            <p:cNvSpPr/>
            <p:nvPr/>
          </p:nvSpPr>
          <p:spPr>
            <a:xfrm>
              <a:off x="7586391" y="987521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05443A7-3255-4A38-A13D-78D68450E6A3}"/>
                </a:ext>
              </a:extLst>
            </p:cNvPr>
            <p:cNvSpPr/>
            <p:nvPr/>
          </p:nvSpPr>
          <p:spPr>
            <a:xfrm>
              <a:off x="7306823" y="3146439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23FD86BE-9F54-4114-8991-155467927B77}"/>
                </a:ext>
              </a:extLst>
            </p:cNvPr>
            <p:cNvCxnSpPr/>
            <p:nvPr/>
          </p:nvCxnSpPr>
          <p:spPr>
            <a:xfrm>
              <a:off x="7539323" y="3730721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D3FEAC19-2F6C-488E-AE7D-95FCEC2CC460}"/>
                    </a:ext>
                  </a:extLst>
                </p:cNvPr>
                <p:cNvSpPr txBox="1"/>
                <p:nvPr/>
              </p:nvSpPr>
              <p:spPr>
                <a:xfrm>
                  <a:off x="8246593" y="3334032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D3FEAC19-2F6C-488E-AE7D-95FCEC2CC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593" y="3334032"/>
                  <a:ext cx="2030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Balão de Fala: Oval 27">
              <a:extLst>
                <a:ext uri="{FF2B5EF4-FFF2-40B4-BE49-F238E27FC236}">
                  <a16:creationId xmlns:a16="http://schemas.microsoft.com/office/drawing/2014/main" id="{7C1FA5A1-7B3E-4D22-AB42-D42CA6747A7A}"/>
                </a:ext>
              </a:extLst>
            </p:cNvPr>
            <p:cNvSpPr/>
            <p:nvPr/>
          </p:nvSpPr>
          <p:spPr>
            <a:xfrm>
              <a:off x="6194622" y="446832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F9C07C3-DA62-410A-9E2B-B71F21DD593B}"/>
              </a:ext>
            </a:extLst>
          </p:cNvPr>
          <p:cNvSpPr txBox="1"/>
          <p:nvPr/>
        </p:nvSpPr>
        <p:spPr>
          <a:xfrm>
            <a:off x="228037" y="3947362"/>
            <a:ext cx="86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mais a massa estiver longe do eixo de rotação, maior será a inércia para rotação.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DD215EB-AACC-41C5-A397-B1676E055B1A}"/>
              </a:ext>
            </a:extLst>
          </p:cNvPr>
          <p:cNvGrpSpPr/>
          <p:nvPr/>
        </p:nvGrpSpPr>
        <p:grpSpPr>
          <a:xfrm>
            <a:off x="15677" y="1282680"/>
            <a:ext cx="1732437" cy="2552070"/>
            <a:chOff x="15677" y="1282680"/>
            <a:chExt cx="1732437" cy="2552070"/>
          </a:xfrm>
        </p:grpSpPr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4298D4A4-F23C-47A6-BFD5-07A563BBAC98}"/>
                </a:ext>
              </a:extLst>
            </p:cNvPr>
            <p:cNvSpPr txBox="1"/>
            <p:nvPr/>
          </p:nvSpPr>
          <p:spPr>
            <a:xfrm>
              <a:off x="66655" y="1282680"/>
              <a:ext cx="13587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 presa à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 da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pode ser ignorada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80E3EFF9-97F8-4409-B5EB-691FA118E9DB}"/>
                </a:ext>
              </a:extLst>
            </p:cNvPr>
            <p:cNvSpPr txBox="1"/>
            <p:nvPr/>
          </p:nvSpPr>
          <p:spPr>
            <a:xfrm>
              <a:off x="15677" y="3249975"/>
              <a:ext cx="1732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Força aplicada na ponta da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9CBDD2-2271-41D5-B83C-3E6573939704}"/>
              </a:ext>
            </a:extLst>
          </p:cNvPr>
          <p:cNvSpPr txBox="1"/>
          <p:nvPr/>
        </p:nvSpPr>
        <p:spPr>
          <a:xfrm>
            <a:off x="228037" y="4232385"/>
            <a:ext cx="858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comportamento de um corpo rígido para rotação, quando estimulada por um torque, depende também do eixo de rotação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diferente do que acontece na translação! </a:t>
            </a:r>
          </a:p>
        </p:txBody>
      </p:sp>
    </p:spTree>
    <p:extLst>
      <p:ext uri="{BB962C8B-B14F-4D97-AF65-F5344CB8AC3E}">
        <p14:creationId xmlns:p14="http://schemas.microsoft.com/office/powerpoint/2010/main" val="191222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05" y="9939"/>
            <a:ext cx="643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Generalizando p/ N partículas (agora, coordenadas cilíndricas)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blipFill>
                <a:blip r:embed="rId3"/>
                <a:stretch>
                  <a:fillRect l="-2102" r="-30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pois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multiplicando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blipFill>
                <a:blip r:embed="rId5"/>
                <a:stretch>
                  <a:fillRect l="-1520" t="-5455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blipFill>
                <a:blip r:embed="rId6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blipFill>
                <a:blip r:embed="rId7"/>
                <a:stretch>
                  <a:fillRect l="-3347" r="-83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41470" y="1922971"/>
            <a:ext cx="181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Somando sobre todas as partículas de um corpo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  <a:blipFill>
                <a:blip r:embed="rId10"/>
                <a:stretch>
                  <a:fillRect l="-2120" t="-101724" b="-16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4571781" y="2885703"/>
            <a:ext cx="2198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blipFill>
                <a:blip r:embed="rId11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𝑅𝑒𝑠𝑢𝑙𝑡𝑎𝑛𝑡𝑒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560221" y="3473187"/>
            <a:ext cx="296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Análogo à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para o movimento de translação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180" y="4269553"/>
            <a:ext cx="3139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um sistema de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9769CBE2-3B51-47F9-B14B-A4D9386C65FF}"/>
              </a:ext>
            </a:extLst>
          </p:cNvPr>
          <p:cNvSpPr/>
          <p:nvPr/>
        </p:nvSpPr>
        <p:spPr>
          <a:xfrm>
            <a:off x="1866399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9EA4DC27-1AEB-4C3D-8E1C-53AC7D9D07AF}"/>
              </a:ext>
            </a:extLst>
          </p:cNvPr>
          <p:cNvSpPr/>
          <p:nvPr/>
        </p:nvSpPr>
        <p:spPr>
          <a:xfrm>
            <a:off x="4315107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71A66235-4230-491C-933E-D74FAF9B562F}"/>
              </a:ext>
            </a:extLst>
          </p:cNvPr>
          <p:cNvSpPr/>
          <p:nvPr/>
        </p:nvSpPr>
        <p:spPr>
          <a:xfrm>
            <a:off x="80256" y="4155697"/>
            <a:ext cx="3730907" cy="666531"/>
          </a:xfrm>
          <a:prstGeom prst="wedgeRoundRectCallout">
            <a:avLst>
              <a:gd name="adj1" fmla="val -35182"/>
              <a:gd name="adj2" fmla="val -6722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resultante na direção do eixo de rotação, </a:t>
            </a:r>
          </a:p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 pelas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forças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eixo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2446FC7-2103-45C6-8114-B74D959A7018}"/>
              </a:ext>
            </a:extLst>
          </p:cNvPr>
          <p:cNvGrpSpPr/>
          <p:nvPr/>
        </p:nvGrpSpPr>
        <p:grpSpPr>
          <a:xfrm>
            <a:off x="1923501" y="391944"/>
            <a:ext cx="2557300" cy="901657"/>
            <a:chOff x="2043273" y="257995"/>
            <a:chExt cx="2557300" cy="1027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/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Eixo fixo na direção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decompomos cada força</a:t>
                  </a:r>
                </a:p>
                <a:p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blipFill>
                  <a:blip r:embed="rId15"/>
                  <a:stretch>
                    <a:fillRect l="-1456" t="-676" r="-1699" b="-6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C2134-0BF7-43F2-9034-2FFFD36189A0}"/>
                </a:ext>
              </a:extLst>
            </p:cNvPr>
            <p:cNvSpPr/>
            <p:nvPr/>
          </p:nvSpPr>
          <p:spPr>
            <a:xfrm>
              <a:off x="2043273" y="283124"/>
              <a:ext cx="2461916" cy="9749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E9EC3D4-934F-4205-8FAD-0B1893C2E122}"/>
              </a:ext>
            </a:extLst>
          </p:cNvPr>
          <p:cNvGrpSpPr/>
          <p:nvPr/>
        </p:nvGrpSpPr>
        <p:grpSpPr>
          <a:xfrm>
            <a:off x="1954805" y="2012049"/>
            <a:ext cx="6920818" cy="940591"/>
            <a:chOff x="148921" y="1652639"/>
            <a:chExt cx="6920818" cy="940591"/>
          </a:xfrm>
        </p:grpSpPr>
        <p:sp>
          <p:nvSpPr>
            <p:cNvPr id="27" name="Balão de Fala: Retângulo com Cantos Arredondados 26">
              <a:extLst>
                <a:ext uri="{FF2B5EF4-FFF2-40B4-BE49-F238E27FC236}">
                  <a16:creationId xmlns:a16="http://schemas.microsoft.com/office/drawing/2014/main" id="{C2C6A3FC-B754-4A54-89B7-09E2315E5E9F}"/>
                </a:ext>
              </a:extLst>
            </p:cNvPr>
            <p:cNvSpPr/>
            <p:nvPr/>
          </p:nvSpPr>
          <p:spPr>
            <a:xfrm>
              <a:off x="148921" y="1652639"/>
              <a:ext cx="2092804" cy="596253"/>
            </a:xfrm>
            <a:prstGeom prst="wedgeRoundRectCallout">
              <a:avLst>
                <a:gd name="adj1" fmla="val 75226"/>
                <a:gd name="adj2" fmla="val 11757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 dos torques que atuam no corpo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/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mesma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p/ todas as partículas 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(corpo rígido)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89BC5C1-BCEF-4B6C-9FA6-F9B11FFA2B09}"/>
              </a:ext>
            </a:extLst>
          </p:cNvPr>
          <p:cNvGrpSpPr/>
          <p:nvPr/>
        </p:nvGrpSpPr>
        <p:grpSpPr>
          <a:xfrm>
            <a:off x="5293083" y="56624"/>
            <a:ext cx="1743368" cy="2050510"/>
            <a:chOff x="6965143" y="65972"/>
            <a:chExt cx="1743368" cy="2050510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86AF505A-8A56-4644-AEEA-2EAB62576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5800" y="106856"/>
              <a:ext cx="0" cy="1874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A5A9952D-8CFC-4B4B-903C-E227514416FB}"/>
                </a:ext>
              </a:extLst>
            </p:cNvPr>
            <p:cNvGrpSpPr/>
            <p:nvPr/>
          </p:nvGrpSpPr>
          <p:grpSpPr>
            <a:xfrm>
              <a:off x="6965143" y="391944"/>
              <a:ext cx="1743368" cy="1724538"/>
              <a:chOff x="6107316" y="360551"/>
              <a:chExt cx="1743368" cy="1724538"/>
            </a:xfrm>
          </p:grpSpPr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9CBACBFB-8E16-4C01-8255-37F0C6FABEC9}"/>
                  </a:ext>
                </a:extLst>
              </p:cNvPr>
              <p:cNvCxnSpPr/>
              <p:nvPr/>
            </p:nvCxnSpPr>
            <p:spPr>
              <a:xfrm flipH="1">
                <a:off x="6253075" y="1593817"/>
                <a:ext cx="787610" cy="3291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1E7CE42D-F66F-4995-BFAC-D68BC888A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0685" y="727551"/>
                <a:ext cx="644823" cy="866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1E189047-5C1C-460F-98CB-56136007FC10}"/>
                  </a:ext>
                </a:extLst>
              </p:cNvPr>
              <p:cNvCxnSpPr/>
              <p:nvPr/>
            </p:nvCxnSpPr>
            <p:spPr>
              <a:xfrm>
                <a:off x="7040684" y="1593817"/>
                <a:ext cx="810000" cy="36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o 38">
                <a:extLst>
                  <a:ext uri="{FF2B5EF4-FFF2-40B4-BE49-F238E27FC236}">
                    <a16:creationId xmlns:a16="http://schemas.microsoft.com/office/drawing/2014/main" id="{0D8FBB2E-516C-4ADD-92CD-0957E84C2532}"/>
                  </a:ext>
                </a:extLst>
              </p:cNvPr>
              <p:cNvSpPr/>
              <p:nvPr/>
            </p:nvSpPr>
            <p:spPr>
              <a:xfrm>
                <a:off x="6107316" y="1131744"/>
                <a:ext cx="1715655" cy="730942"/>
              </a:xfrm>
              <a:prstGeom prst="arc">
                <a:avLst>
                  <a:gd name="adj1" fmla="val 1801371"/>
                  <a:gd name="adj2" fmla="val 8827545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/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778" r="-22222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2258" r="-2258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Arco 43">
                <a:extLst>
                  <a:ext uri="{FF2B5EF4-FFF2-40B4-BE49-F238E27FC236}">
                    <a16:creationId xmlns:a16="http://schemas.microsoft.com/office/drawing/2014/main" id="{767356F3-CE63-468D-AB88-083705D08F11}"/>
                  </a:ext>
                </a:extLst>
              </p:cNvPr>
              <p:cNvSpPr/>
              <p:nvPr/>
            </p:nvSpPr>
            <p:spPr>
              <a:xfrm flipV="1">
                <a:off x="6658470" y="1119529"/>
                <a:ext cx="720000" cy="720000"/>
              </a:xfrm>
              <a:prstGeom prst="arc">
                <a:avLst>
                  <a:gd name="adj1" fmla="val 2217176"/>
                  <a:gd name="adj2" fmla="val 54174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18741C46-6A5D-43CC-8423-8C014F770FBD}"/>
                  </a:ext>
                </a:extLst>
              </p:cNvPr>
              <p:cNvCxnSpPr/>
              <p:nvPr/>
            </p:nvCxnSpPr>
            <p:spPr>
              <a:xfrm>
                <a:off x="7045069" y="452481"/>
                <a:ext cx="648000" cy="288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/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0741" t="-48889" r="-11111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7042CAA9-3A3D-484A-904F-DCC696254D52}"/>
                  </a:ext>
                </a:extLst>
              </p:cNvPr>
              <p:cNvCxnSpPr/>
              <p:nvPr/>
            </p:nvCxnSpPr>
            <p:spPr>
              <a:xfrm>
                <a:off x="7045069" y="637550"/>
                <a:ext cx="194124" cy="900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4862DE1E-046D-42D3-B150-9789EBB87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9125" y="542222"/>
                <a:ext cx="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/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/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/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partícula não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está no plano </a:t>
                </a:r>
                <a:r>
                  <a:rPr lang="pt-B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t-B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distância ao eixo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diferente da distância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origem: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blipFill>
                <a:blip r:embed="rId23"/>
                <a:stretch>
                  <a:fillRect l="-1676" t="-1382" b="-5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6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13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6646095" y="559676"/>
            <a:ext cx="2392702" cy="1908960"/>
            <a:chOff x="6646095" y="717331"/>
            <a:chExt cx="2392702" cy="190896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-26032" y="1155726"/>
            <a:ext cx="607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inércia: em torno do eixo (a), situado no plano da figura e que passa pelo centro do retângulo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26032" y="335244"/>
            <a:ext cx="6992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Quatro partículas de massa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estão fixas mediante hastes rígidas cuja massa deve ser ignorada, formando um retângulo plano de lados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conforme mostra a figura ao lado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425" y="6491"/>
            <a:ext cx="6620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rgbClr val="0070C0"/>
                </a:solidFill>
                <a:latin typeface="Calibri Light" panose="020F0302020204030204" pitchFamily="34" charset="0"/>
                <a:cs typeface="CG Times"/>
              </a:rPr>
              <a:t>Lista 6 Ex. 6. O momento de inércia depende do eixo de rotação 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blipFill>
                <a:blip r:embed="rId4"/>
                <a:stretch>
                  <a:fillRect l="-18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227946" y="1887372"/>
                <a:ext cx="123264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46" y="1887372"/>
                <a:ext cx="123264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0" y="2418051"/>
            <a:ext cx="812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 em torno do eixo (c), que passa por duas partículas.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blipFill>
                <a:blip r:embed="rId7"/>
                <a:stretch>
                  <a:fillRect l="-177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952557" y="3002601"/>
                <a:ext cx="123264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57" y="3002601"/>
                <a:ext cx="123264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-26032" y="3325910"/>
            <a:ext cx="8962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5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 momento de inércia em torno de um eixo perpendicular ao plano que passa pelo centro da figura 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113186" y="3941978"/>
            <a:ext cx="1333858" cy="807164"/>
            <a:chOff x="301221" y="4030979"/>
            <a:chExt cx="1333858" cy="807164"/>
          </a:xfrm>
        </p:grpSpPr>
        <p:sp>
          <p:nvSpPr>
            <p:cNvPr id="20" name="Retângulo 19"/>
            <p:cNvSpPr/>
            <p:nvPr/>
          </p:nvSpPr>
          <p:spPr>
            <a:xfrm>
              <a:off x="368811" y="4091401"/>
              <a:ext cx="1206062" cy="670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1495952" y="4039343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499899" y="4685041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321018" y="4030979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301221" y="4708332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783807" y="3962005"/>
            <a:ext cx="931202" cy="383555"/>
            <a:chOff x="783807" y="3962005"/>
            <a:chExt cx="931202" cy="383555"/>
          </a:xfrm>
        </p:grpSpPr>
        <p:cxnSp>
          <p:nvCxnSpPr>
            <p:cNvPr id="26" name="Conector reto 25"/>
            <p:cNvCxnSpPr/>
            <p:nvPr/>
          </p:nvCxnSpPr>
          <p:spPr>
            <a:xfrm flipV="1">
              <a:off x="783807" y="4002400"/>
              <a:ext cx="603031" cy="335018"/>
            </a:xfrm>
            <a:prstGeom prst="line">
              <a:avLst/>
            </a:prstGeom>
            <a:ln w="190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>
              <a:endCxn id="20" idx="3"/>
            </p:cNvCxnSpPr>
            <p:nvPr/>
          </p:nvCxnSpPr>
          <p:spPr>
            <a:xfrm flipV="1">
              <a:off x="783807" y="4337417"/>
              <a:ext cx="603031" cy="81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783807" y="3962005"/>
              <a:ext cx="347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412618" y="4016020"/>
              <a:ext cx="302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blipFill>
                <a:blip r:embed="rId9"/>
                <a:stretch>
                  <a:fillRect l="-3571" r="-102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080392" y="3549749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92" y="3549749"/>
                <a:ext cx="1399357" cy="7846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353171" y="3865962"/>
                <a:ext cx="3253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71" y="3865962"/>
                <a:ext cx="3253455" cy="246221"/>
              </a:xfrm>
              <a:prstGeom prst="rect">
                <a:avLst/>
              </a:prstGeom>
              <a:blipFill>
                <a:blip r:embed="rId11"/>
                <a:stretch>
                  <a:fillRect l="-187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669821" y="3847717"/>
                <a:ext cx="175847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21" y="3847717"/>
                <a:ext cx="1758475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AAFC18-C7A1-4676-BBFE-153845E12F38}"/>
              </a:ext>
            </a:extLst>
          </p:cNvPr>
          <p:cNvSpPr txBox="1"/>
          <p:nvPr/>
        </p:nvSpPr>
        <p:spPr>
          <a:xfrm>
            <a:off x="6393621" y="2671076"/>
            <a:ext cx="2750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 duas partículas contribuem, </a:t>
            </a:r>
            <a:r>
              <a:rPr lang="pt-B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mas </a:t>
            </a:r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dependência </a:t>
            </a:r>
          </a:p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distância é mais importante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/>
              <p:nvPr/>
            </p:nvSpPr>
            <p:spPr>
              <a:xfrm>
                <a:off x="4024840" y="4194687"/>
                <a:ext cx="4403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Nesta configuração,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tem mesmo jeito do item a, mas é maior – partículas mais distantes.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840" y="4194687"/>
                <a:ext cx="4403456" cy="584775"/>
              </a:xfrm>
              <a:prstGeom prst="rect">
                <a:avLst/>
              </a:prstGeom>
              <a:blipFill>
                <a:blip r:embed="rId13"/>
                <a:stretch>
                  <a:fillRect l="-692" t="-3125" r="-138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2B9842CA-938A-44A0-9FAB-C821AC1CE981}"/>
              </a:ext>
            </a:extLst>
          </p:cNvPr>
          <p:cNvSpPr txBox="1"/>
          <p:nvPr/>
        </p:nvSpPr>
        <p:spPr>
          <a:xfrm>
            <a:off x="1130941" y="2191208"/>
            <a:ext cx="391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– distância ao eixo, não a uma origem</a:t>
            </a:r>
          </a:p>
        </p:txBody>
      </p:sp>
    </p:spTree>
    <p:extLst>
      <p:ext uri="{BB962C8B-B14F-4D97-AF65-F5344CB8AC3E}">
        <p14:creationId xmlns:p14="http://schemas.microsoft.com/office/powerpoint/2010/main" val="33915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9" grpId="0"/>
      <p:bldP spid="38" grpId="0"/>
      <p:bldP spid="39" grpId="0"/>
      <p:bldP spid="40" grpId="0"/>
      <p:bldP spid="41" grpId="0" animBg="1"/>
      <p:bldP spid="18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Dinâmica Rotacional</a:t>
            </a:r>
          </a:p>
          <a:p>
            <a:r>
              <a:rPr lang="pt-BR" sz="2000" b="1" dirty="0"/>
              <a:t>Livro texto - HRK</a:t>
            </a:r>
          </a:p>
          <a:p>
            <a:r>
              <a:rPr lang="pt-BR" sz="2000" b="1" dirty="0"/>
              <a:t>9.1 Torque</a:t>
            </a:r>
          </a:p>
          <a:p>
            <a:r>
              <a:rPr lang="pt-BR" sz="2000" b="1" dirty="0"/>
              <a:t>9.2 Inércia Rotacional e Segunda Lei de Newton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55717" y="1423215"/>
            <a:ext cx="8693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a grandeza que tem na rotação o papel que a força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a grandeza que tem na rotação o papel que a massa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a equação de movimento da rotação a partir da 2ª lei de Newton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Entender qual é a grandeza representada pelo momento angular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 a casos específicos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F7F133-EFD9-4353-9B65-1EF779CD4616}"/>
              </a:ext>
            </a:extLst>
          </p:cNvPr>
          <p:cNvSpPr txBox="1"/>
          <p:nvPr/>
        </p:nvSpPr>
        <p:spPr>
          <a:xfrm>
            <a:off x="1028701" y="3667762"/>
            <a:ext cx="663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nos limitar à rotação em torno de um eixo fixo.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grandezas da rotação dependem do eixo de maneira complicada; a generalização é muito mais elaborada que no caso da translação.</a:t>
            </a:r>
          </a:p>
        </p:txBody>
      </p:sp>
    </p:spTree>
    <p:extLst>
      <p:ext uri="{BB962C8B-B14F-4D97-AF65-F5344CB8AC3E}">
        <p14:creationId xmlns:p14="http://schemas.microsoft.com/office/powerpoint/2010/main" val="16120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646095" y="687419"/>
            <a:ext cx="2392702" cy="1908960"/>
            <a:chOff x="6646095" y="717331"/>
            <a:chExt cx="2392702" cy="190896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808387" y="1953931"/>
                <a:ext cx="146745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87" y="1953931"/>
                <a:ext cx="14674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50443" y="1280689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(a)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50443" y="190528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(c)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258" y="362197"/>
            <a:ext cx="699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for aplicado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mesmo torque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a massa que está à esquerda na parte de cima, qual das duas configurações, a ou b, vai adquirir maior velocidade angular?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21380" y="2873282"/>
                <a:ext cx="3099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Quanto maior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menor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!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0" y="2873282"/>
                <a:ext cx="3099335" cy="369332"/>
              </a:xfrm>
              <a:prstGeom prst="rect">
                <a:avLst/>
              </a:prstGeom>
              <a:blipFill>
                <a:blip r:embed="rId6"/>
                <a:stretch>
                  <a:fillRect l="-1572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2856626" y="2873282"/>
            <a:ext cx="628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Então, quando (a) for o eixo, adquirirá maior velocidade angular.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7102" y="2391199"/>
                <a:ext cx="1733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02" y="2391199"/>
                <a:ext cx="1733936" cy="276999"/>
              </a:xfrm>
              <a:prstGeom prst="rect">
                <a:avLst/>
              </a:prstGeom>
              <a:blipFill>
                <a:blip r:embed="rId7"/>
                <a:stretch>
                  <a:fillRect l="-3521" r="-1408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46931" y="2403211"/>
                <a:ext cx="1307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31" y="2403211"/>
                <a:ext cx="1307730" cy="276999"/>
              </a:xfrm>
              <a:prstGeom prst="rect">
                <a:avLst/>
              </a:prstGeom>
              <a:blipFill>
                <a:blip r:embed="rId8"/>
                <a:stretch>
                  <a:fillRect l="-2326" r="-465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 rot="19238656">
            <a:off x="6169716" y="1307373"/>
            <a:ext cx="457200" cy="2239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/>
          <p:cNvGrpSpPr/>
          <p:nvPr/>
        </p:nvGrpSpPr>
        <p:grpSpPr>
          <a:xfrm rot="8107252">
            <a:off x="7439034" y="825412"/>
            <a:ext cx="712232" cy="632821"/>
            <a:chOff x="6414753" y="2268868"/>
            <a:chExt cx="803682" cy="683719"/>
          </a:xfrm>
        </p:grpSpPr>
        <p:sp>
          <p:nvSpPr>
            <p:cNvPr id="24" name="Arco 23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de Seta Reta 24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/>
          <p:cNvGrpSpPr/>
          <p:nvPr/>
        </p:nvGrpSpPr>
        <p:grpSpPr>
          <a:xfrm rot="8107252">
            <a:off x="8471771" y="964278"/>
            <a:ext cx="712232" cy="632821"/>
            <a:chOff x="6414753" y="2268868"/>
            <a:chExt cx="803682" cy="683719"/>
          </a:xfrm>
        </p:grpSpPr>
        <p:sp>
          <p:nvSpPr>
            <p:cNvPr id="27" name="Arco 2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9">
            <a:extLst>
              <a:ext uri="{FF2B5EF4-FFF2-40B4-BE49-F238E27FC236}">
                <a16:creationId xmlns:a16="http://schemas.microsoft.com/office/drawing/2014/main" id="{F14BAF2D-A24C-4A13-AD00-7590D44C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" y="51806"/>
            <a:ext cx="7624797" cy="314597"/>
          </a:xfrm>
        </p:spPr>
        <p:txBody>
          <a:bodyPr>
            <a:noAutofit/>
          </a:bodyPr>
          <a:lstStyle/>
          <a:p>
            <a:r>
              <a:rPr lang="pt-BR" sz="2000" dirty="0"/>
              <a:t>Dependência do momento de inércia com 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1B1D5C-063E-424A-B98C-354F209E156B}"/>
                  </a:ext>
                </a:extLst>
              </p:cNvPr>
              <p:cNvSpPr txBox="1"/>
              <p:nvPr/>
            </p:nvSpPr>
            <p:spPr>
              <a:xfrm>
                <a:off x="192277" y="3418009"/>
                <a:ext cx="7127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 note que mesmo torque im</a:t>
                </a:r>
                <a:r>
                  <a:rPr lang="pt-BR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plica 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𝑟𝐹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1B1D5C-063E-424A-B98C-354F209E1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7" y="3418009"/>
                <a:ext cx="7127266" cy="369332"/>
              </a:xfrm>
              <a:prstGeom prst="rect">
                <a:avLst/>
              </a:prstGeom>
              <a:blipFill>
                <a:blip r:embed="rId9"/>
                <a:stretch>
                  <a:fillRect l="-77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BF61A63-B903-4B09-8641-71AC08005FBB}"/>
              </a:ext>
            </a:extLst>
          </p:cNvPr>
          <p:cNvGrpSpPr/>
          <p:nvPr/>
        </p:nvGrpSpPr>
        <p:grpSpPr>
          <a:xfrm>
            <a:off x="2856627" y="3946922"/>
            <a:ext cx="4720976" cy="978475"/>
            <a:chOff x="2856627" y="3946922"/>
            <a:chExt cx="4720976" cy="978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30">
                  <a:extLst>
                    <a:ext uri="{FF2B5EF4-FFF2-40B4-BE49-F238E27FC236}">
                      <a16:creationId xmlns:a16="http://schemas.microsoft.com/office/drawing/2014/main" id="{A0AA5352-49D8-4427-85FF-4AD563ADE96F}"/>
                    </a:ext>
                  </a:extLst>
                </p:cNvPr>
                <p:cNvSpPr/>
                <p:nvPr/>
              </p:nvSpPr>
              <p:spPr>
                <a:xfrm>
                  <a:off x="2856627" y="3970130"/>
                  <a:ext cx="2038507" cy="955267"/>
                </a:xfrm>
                <a:prstGeom prst="wedgeRectCallout">
                  <a:avLst>
                    <a:gd name="adj1" fmla="val 46394"/>
                    <a:gd name="adj2" fmla="val -72087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força aplicada para rodar em torno de (a)</a:t>
                  </a:r>
                </a:p>
              </p:txBody>
            </p:sp>
          </mc:Choice>
          <mc:Fallback xmlns="">
            <p:sp>
              <p:nvSpPr>
                <p:cNvPr id="31" name="Balão de Fala: Retângulo 30">
                  <a:extLst>
                    <a:ext uri="{FF2B5EF4-FFF2-40B4-BE49-F238E27FC236}">
                      <a16:creationId xmlns:a16="http://schemas.microsoft.com/office/drawing/2014/main" id="{A0AA5352-49D8-4427-85FF-4AD563ADE9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627" y="3970130"/>
                  <a:ext cx="2038507" cy="955267"/>
                </a:xfrm>
                <a:prstGeom prst="wedgeRectCallout">
                  <a:avLst>
                    <a:gd name="adj1" fmla="val 46394"/>
                    <a:gd name="adj2" fmla="val -72087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Balão de Fala: Retângulo 31">
                  <a:extLst>
                    <a:ext uri="{FF2B5EF4-FFF2-40B4-BE49-F238E27FC236}">
                      <a16:creationId xmlns:a16="http://schemas.microsoft.com/office/drawing/2014/main" id="{0760E648-54E7-4018-9452-5886C26D3746}"/>
                    </a:ext>
                  </a:extLst>
                </p:cNvPr>
                <p:cNvSpPr/>
                <p:nvPr/>
              </p:nvSpPr>
              <p:spPr>
                <a:xfrm>
                  <a:off x="5539096" y="3946922"/>
                  <a:ext cx="2038507" cy="955267"/>
                </a:xfrm>
                <a:prstGeom prst="wedgeRectCallout">
                  <a:avLst>
                    <a:gd name="adj1" fmla="val -43656"/>
                    <a:gd name="adj2" fmla="val -71367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força aplicada para rodar em torno de (c)</a:t>
                  </a:r>
                </a:p>
              </p:txBody>
            </p:sp>
          </mc:Choice>
          <mc:Fallback xmlns="">
            <p:sp>
              <p:nvSpPr>
                <p:cNvPr id="32" name="Balão de Fala: Retângulo 31">
                  <a:extLst>
                    <a:ext uri="{FF2B5EF4-FFF2-40B4-BE49-F238E27FC236}">
                      <a16:creationId xmlns:a16="http://schemas.microsoft.com/office/drawing/2014/main" id="{0760E648-54E7-4018-9452-5886C26D37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096" y="3946922"/>
                  <a:ext cx="2038507" cy="955267"/>
                </a:xfrm>
                <a:prstGeom prst="wedgeRectCallout">
                  <a:avLst>
                    <a:gd name="adj1" fmla="val -43656"/>
                    <a:gd name="adj2" fmla="val -71367"/>
                  </a:avLst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78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/>
      <p:bldP spid="17" grpId="0"/>
      <p:bldP spid="18" grpId="0"/>
      <p:bldP spid="19" grpId="0"/>
      <p:bldP spid="12" grpId="0"/>
      <p:bldP spid="13" grpId="0"/>
      <p:bldP spid="22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70931" y="1201803"/>
                <a:ext cx="80082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Exemplo: um saltador de saltos ornamentais adquire maior velocidade angular quando diminui o seu momento de inércia e para isso ele deve dobrar o corpo. </a:t>
                </a:r>
                <a:endParaRPr lang="pt-B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fim de diminuir a rotação, o saltador deve se esticar todo, </a:t>
                </a:r>
                <a:endParaRPr lang="pt-B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aumentando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seu  momento de inércia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1" y="1201803"/>
                <a:ext cx="8008219" cy="1200329"/>
              </a:xfrm>
              <a:prstGeom prst="rect">
                <a:avLst/>
              </a:prstGeom>
              <a:blipFill>
                <a:blip r:embed="rId2"/>
                <a:stretch>
                  <a:fillRect l="-609" t="-2538" r="-685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70E2EDD5-4A44-4B57-AFAB-871F59B9ACAB}"/>
              </a:ext>
            </a:extLst>
          </p:cNvPr>
          <p:cNvSpPr txBox="1"/>
          <p:nvPr/>
        </p:nvSpPr>
        <p:spPr>
          <a:xfrm>
            <a:off x="1813095" y="4268455"/>
            <a:ext cx="4918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hlinkClick r:id="rId3"/>
              </a:rPr>
              <a:t>https://www.youtube.com/watch?v=nrV_G58wfoo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741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686" y="58058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367152"/>
                <a:ext cx="83384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muito útil: a quantidade de movimento se conserva na ausência (prática) de força externa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152"/>
                <a:ext cx="8338457" cy="338554"/>
              </a:xfrm>
              <a:prstGeom prst="rect">
                <a:avLst/>
              </a:prstGeom>
              <a:blipFill>
                <a:blip r:embed="rId2"/>
                <a:stretch>
                  <a:fillRect t="-1250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3029" y="883624"/>
                <a:ext cx="8537778" cy="61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movimento de rotação, a quantidade análoga é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quantidade de movimento angular ou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angular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883624"/>
                <a:ext cx="8537778" cy="614720"/>
              </a:xfrm>
              <a:prstGeom prst="rect">
                <a:avLst/>
              </a:prstGeom>
              <a:blipFill>
                <a:blip r:embed="rId3"/>
                <a:stretch>
                  <a:fillRect l="-357" t="-2970" b="-11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  <a:blipFill>
                <a:blip r:embed="rId4"/>
                <a:stretch>
                  <a:fillRect t="-10606" r="-21538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689398" y="1440550"/>
            <a:ext cx="382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para uma partícula ou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generalizado para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2027" y="2026313"/>
            <a:ext cx="40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Vetor: 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64060" y="2423210"/>
                <a:ext cx="1947841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0" y="2423210"/>
                <a:ext cx="1947841" cy="425181"/>
              </a:xfrm>
              <a:prstGeom prst="rect">
                <a:avLst/>
              </a:prstGeom>
              <a:blipFill>
                <a:blip r:embed="rId5"/>
                <a:stretch>
                  <a:fillRect t="-10145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844800" y="2466523"/>
            <a:ext cx="342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a 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526816" y="3043936"/>
            <a:ext cx="5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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86278" y="2867272"/>
                <a:ext cx="175753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78" y="2867272"/>
                <a:ext cx="1757532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550169" y="2893950"/>
                <a:ext cx="63953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69" y="2893950"/>
                <a:ext cx="639534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52841" y="3517952"/>
                <a:ext cx="267284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41" y="3517952"/>
                <a:ext cx="2672848" cy="404791"/>
              </a:xfrm>
              <a:prstGeom prst="rect">
                <a:avLst/>
              </a:prstGeom>
              <a:blipFill>
                <a:blip r:embed="rId10"/>
                <a:stretch>
                  <a:fillRect t="-10606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082145" y="4058475"/>
                <a:ext cx="7410694" cy="635815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Infelizmente,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igualdade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vale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corpos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simetria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esf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rica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</a:t>
                </a:r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eixo fixo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tomado como o eixo O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porém,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45" y="4058475"/>
                <a:ext cx="7410694" cy="635815"/>
              </a:xfrm>
              <a:prstGeom prst="rect">
                <a:avLst/>
              </a:prstGeom>
              <a:blipFill>
                <a:blip r:embed="rId11"/>
                <a:stretch>
                  <a:fillRect l="-328" t="-12037" r="-1477" b="-83333"/>
                </a:stretch>
              </a:blipFill>
              <a:ln w="254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57D652-707D-46AF-B34A-1E202FE68ECB}"/>
              </a:ext>
            </a:extLst>
          </p:cNvPr>
          <p:cNvSpPr txBox="1"/>
          <p:nvPr/>
        </p:nvSpPr>
        <p:spPr>
          <a:xfrm>
            <a:off x="1674158" y="641113"/>
            <a:ext cx="6165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é a taxa de variação da quantidade de movimento</a:t>
            </a:r>
          </a:p>
        </p:txBody>
      </p:sp>
      <p:sp>
        <p:nvSpPr>
          <p:cNvPr id="24" name="Balão de Pensamento: Nuvem 23">
            <a:extLst>
              <a:ext uri="{FF2B5EF4-FFF2-40B4-BE49-F238E27FC236}">
                <a16:creationId xmlns:a16="http://schemas.microsoft.com/office/drawing/2014/main" id="{EF824939-8431-41DF-96DB-992702E4F4BE}"/>
              </a:ext>
            </a:extLst>
          </p:cNvPr>
          <p:cNvSpPr/>
          <p:nvPr/>
        </p:nvSpPr>
        <p:spPr>
          <a:xfrm>
            <a:off x="6958977" y="1947405"/>
            <a:ext cx="2216031" cy="1104592"/>
          </a:xfrm>
          <a:prstGeom prst="cloudCallout">
            <a:avLst>
              <a:gd name="adj1" fmla="val 3787"/>
              <a:gd name="adj2" fmla="val 16008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partícula ao eixo de rotação</a:t>
            </a:r>
          </a:p>
        </p:txBody>
      </p:sp>
    </p:spTree>
    <p:extLst>
      <p:ext uri="{BB962C8B-B14F-4D97-AF65-F5344CB8AC3E}">
        <p14:creationId xmlns:p14="http://schemas.microsoft.com/office/powerpoint/2010/main" val="20699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0" y="389657"/>
                <a:ext cx="6795179" cy="140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Uma partícula está na posição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𝑟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=2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−5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m) com uma quantidade de movimento linear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𝑝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=3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+6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unidades do SI) e sobre ela atua 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𝐹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+2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N). 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b="1" dirty="0">
                    <a:latin typeface="Times New Roman" panose="02020603050405020304" pitchFamily="18" charset="0"/>
                    <a:ea typeface="CG Times"/>
                    <a:cs typeface="CG Times"/>
                  </a:rPr>
                  <a:t>Determine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o momento angular.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657"/>
                <a:ext cx="6795179" cy="1400192"/>
              </a:xfrm>
              <a:prstGeom prst="rect">
                <a:avLst/>
              </a:prstGeom>
              <a:blipFill>
                <a:blip r:embed="rId2"/>
                <a:stretch>
                  <a:fillRect l="-717" t="-2609" r="-807" b="-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41881"/>
            <a:ext cx="775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6. </a:t>
            </a:r>
            <a:r>
              <a:rPr lang="pt-BR" dirty="0" smtClean="0">
                <a:solidFill>
                  <a:srgbClr val="0070C0"/>
                </a:solidFill>
              </a:rPr>
              <a:t>Ex. </a:t>
            </a:r>
            <a:r>
              <a:rPr lang="pt-BR" dirty="0">
                <a:solidFill>
                  <a:srgbClr val="0070C0"/>
                </a:solidFill>
              </a:rPr>
              <a:t>1 </a:t>
            </a:r>
            <a:r>
              <a:rPr lang="pt-BR" dirty="0" smtClean="0">
                <a:solidFill>
                  <a:srgbClr val="0070C0"/>
                </a:solidFill>
              </a:rPr>
              <a:t>– Grandezas dinâmicas para uma partícula - formal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9690" y="2100910"/>
                <a:ext cx="100649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" y="2100910"/>
                <a:ext cx="1006493" cy="310598"/>
              </a:xfrm>
              <a:prstGeom prst="rect">
                <a:avLst/>
              </a:prstGeom>
              <a:blipFill>
                <a:blip r:embed="rId3"/>
                <a:stretch>
                  <a:fillRect l="-4848" t="-29412" r="-34545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360103" y="1829479"/>
                <a:ext cx="1577034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03" y="1829479"/>
                <a:ext cx="1577034" cy="923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937137" y="1741054"/>
                <a:ext cx="1867178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37" y="1741054"/>
                <a:ext cx="1867178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3450030" y="1879573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900363" y="1879573"/>
            <a:ext cx="1555104" cy="97237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308053" y="1835399"/>
            <a:ext cx="1549676" cy="946311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3658447" y="1756623"/>
            <a:ext cx="1571372" cy="1083088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4149190" y="1756623"/>
            <a:ext cx="1535898" cy="106962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3103663" y="1741054"/>
            <a:ext cx="1740157" cy="1086415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715902" y="1811617"/>
                <a:ext cx="913070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02" y="1811617"/>
                <a:ext cx="913070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780481" y="3140862"/>
                <a:ext cx="3601102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−5)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(−4)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81" y="3140862"/>
                <a:ext cx="3601102" cy="317972"/>
              </a:xfrm>
              <a:prstGeom prst="rect">
                <a:avLst/>
              </a:prstGeom>
              <a:blipFill>
                <a:blip r:embed="rId7"/>
                <a:stretch>
                  <a:fillRect t="-26923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129902" y="3094695"/>
                <a:ext cx="3396571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(−4)(−5)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902" y="3094695"/>
                <a:ext cx="3396571" cy="432554"/>
              </a:xfrm>
              <a:prstGeom prst="rect">
                <a:avLst/>
              </a:prstGeom>
              <a:blipFill>
                <a:blip r:embed="rId8"/>
                <a:stretch>
                  <a:fillRect t="-8451" b="-7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34260" y="3651142"/>
                <a:ext cx="3601102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−8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60" y="3651142"/>
                <a:ext cx="3601102" cy="317972"/>
              </a:xfrm>
              <a:prstGeom prst="rect">
                <a:avLst/>
              </a:prstGeom>
              <a:blipFill>
                <a:blip r:embed="rId9"/>
                <a:stretch>
                  <a:fillRect t="-26923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593596" y="3604975"/>
                <a:ext cx="233160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(20 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96" y="3604975"/>
                <a:ext cx="2331600" cy="410305"/>
              </a:xfrm>
              <a:prstGeom prst="rect">
                <a:avLst/>
              </a:prstGeom>
              <a:blipFill>
                <a:blip r:embed="rId10"/>
                <a:stretch>
                  <a:fillRect t="-8824" b="-13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97590" y="4170361"/>
                <a:ext cx="4354028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−20 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90" y="4170361"/>
                <a:ext cx="4354028" cy="5558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F88A93A-3131-495A-93EB-60C56F0B1CDC}"/>
              </a:ext>
            </a:extLst>
          </p:cNvPr>
          <p:cNvGrpSpPr/>
          <p:nvPr/>
        </p:nvGrpSpPr>
        <p:grpSpPr>
          <a:xfrm>
            <a:off x="5637668" y="2608155"/>
            <a:ext cx="2751778" cy="548660"/>
            <a:chOff x="5637668" y="2608155"/>
            <a:chExt cx="2751778" cy="54866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F21CED5-C2B7-41B6-A047-D1EBECDB182D}"/>
                </a:ext>
              </a:extLst>
            </p:cNvPr>
            <p:cNvSpPr/>
            <p:nvPr/>
          </p:nvSpPr>
          <p:spPr>
            <a:xfrm>
              <a:off x="5796531" y="2608155"/>
              <a:ext cx="2592915" cy="3748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Atenção ao parênteses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30C1460-7AF3-43AF-8C8B-BA91C5449A6C}"/>
                </a:ext>
              </a:extLst>
            </p:cNvPr>
            <p:cNvCxnSpPr/>
            <p:nvPr/>
          </p:nvCxnSpPr>
          <p:spPr>
            <a:xfrm flipH="1">
              <a:off x="5637668" y="3024453"/>
              <a:ext cx="378924" cy="116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081F4E48-68BE-47E8-B76E-01F33DD47A8D}"/>
                </a:ext>
              </a:extLst>
            </p:cNvPr>
            <p:cNvCxnSpPr/>
            <p:nvPr/>
          </p:nvCxnSpPr>
          <p:spPr>
            <a:xfrm>
              <a:off x="7934876" y="3016969"/>
              <a:ext cx="324952" cy="1398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8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0767" y="413510"/>
            <a:ext cx="8207952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CMB: Concluir leitura do cap. XI – Geometria plana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Leitura: HRK cap. 9,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seções 1 a 4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8 fecha na 5ª-feira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Concluir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exercícios da lista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Iniciar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lista 6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até dia 14/10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Fórum sobre “Experimentos Online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Prova na semana que vem – 17/18 de outubro,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Abraão de Moraes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das monitorias presenciais e das monitorias online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tante (geometria espacial)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64" y="1005840"/>
            <a:ext cx="2874775" cy="30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4B8884-33D2-427D-B6DA-E0F7A2FF83DB}"/>
              </a:ext>
            </a:extLst>
          </p:cNvPr>
          <p:cNvSpPr txBox="1"/>
          <p:nvPr/>
        </p:nvSpPr>
        <p:spPr>
          <a:xfrm>
            <a:off x="7578436" y="3373582"/>
            <a:ext cx="11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 action="ppaction://hlinksldjump"/>
              </a:rPr>
              <a:t>voltar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6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44" y="12166"/>
            <a:ext cx="7981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Lista 5 – Ex. 21. Calcular o vetor velocidade de pontos de uma placa que gira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Picture" r:id="rId3" imgW="2762280" imgH="2523960" progId="Word.Picture.8">
                  <p:embed/>
                </p:oleObj>
              </mc:Choice>
              <mc:Fallback>
                <p:oleObj name="Picture" r:id="rId3" imgW="2762280" imgH="25239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-75679" y="367321"/>
            <a:ext cx="73304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chapa quadrada gira em torno do ponto O com aceleração angular constante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em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s, a velocidade angular tem módulo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Dimensões em cm e pontos exagerados.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vetores velocidade e aceleração dos pontos A e B. </a:t>
            </a:r>
          </a:p>
        </p:txBody>
      </p:sp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  <a:blipFill>
                <a:blip r:embed="rId5"/>
                <a:stretch>
                  <a:fillRect t="-8621" b="-206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 </a:t>
                </a:r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  <a:blipFill>
                <a:blip r:embed="rId6"/>
                <a:stretch>
                  <a:fillRect t="-1754" r="-1293" b="-228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  <a:blipFill>
                <a:blip r:embed="rId7"/>
                <a:stretch>
                  <a:fillRect t="-14545" r="-14917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+ 4,5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  <a:blipFill>
                <a:blip r:embed="rId8"/>
                <a:stretch>
                  <a:fillRect t="-14545" r="-9811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cm</a:t>
                </a:r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  <a:blipFill>
                <a:blip r:embed="rId9"/>
                <a:stretch>
                  <a:fillRect t="-14545" r="-966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27766" y="1673306"/>
                <a:ext cx="2390719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pt-BR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4,5</m:t>
                            </m:r>
                          </m:e>
                          <m:sup>
                            <m:r>
                              <a:rPr lang="pt-BR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=5,4 </m:t>
                    </m:r>
                    <m:r>
                      <m:rPr>
                        <m:sty m:val="p"/>
                      </m:rPr>
                      <a:rPr lang="pt-BR" sz="1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66" y="1673306"/>
                <a:ext cx="2390719" cy="353238"/>
              </a:xfrm>
              <a:prstGeom prst="rect">
                <a:avLst/>
              </a:prstGeom>
              <a:blipFill>
                <a:blip r:embed="rId10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blipFill>
                <a:blip r:embed="rId11"/>
                <a:stretch>
                  <a:fillRect l="-2793" t="-40000" r="-2234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−0,27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163012" y="2140767"/>
                <a:ext cx="1349407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12" y="2140767"/>
                <a:ext cx="1349407" cy="7825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2561798" y="246096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 para a Direita 33"/>
          <p:cNvSpPr/>
          <p:nvPr/>
        </p:nvSpPr>
        <p:spPr>
          <a:xfrm>
            <a:off x="2806318" y="3355755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/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blipFill>
                <a:blip r:embed="rId15"/>
                <a:stretch>
                  <a:fillRect l="-3279" t="-40000" r="-2021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/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−18 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3D5AD953-297B-4907-A0D9-8E75DCEB03A5}"/>
              </a:ext>
            </a:extLst>
          </p:cNvPr>
          <p:cNvGrpSpPr/>
          <p:nvPr/>
        </p:nvGrpSpPr>
        <p:grpSpPr>
          <a:xfrm>
            <a:off x="149875" y="4077117"/>
            <a:ext cx="7410602" cy="338554"/>
            <a:chOff x="1698608" y="2912748"/>
            <a:chExt cx="682211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/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9859" t="-40000" r="-10329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Seta para a Direita 18">
              <a:extLst>
                <a:ext uri="{FF2B5EF4-FFF2-40B4-BE49-F238E27FC236}">
                  <a16:creationId xmlns:a16="http://schemas.microsoft.com/office/drawing/2014/main" id="{E0CEA0FB-7743-4738-89BB-85CD1F342B0D}"/>
                </a:ext>
              </a:extLst>
            </p:cNvPr>
            <p:cNvSpPr/>
            <p:nvPr/>
          </p:nvSpPr>
          <p:spPr>
            <a:xfrm>
              <a:off x="3062144" y="302489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/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×(5,4×1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)=0,32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4023" t="-36585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/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=0,32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  <a:blipFill>
                  <a:blip r:embed="rId19"/>
                  <a:stretch>
                    <a:fillRect t="-14545"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37A770E-23B1-4BC0-A936-922EA54E8BFF}"/>
              </a:ext>
            </a:extLst>
          </p:cNvPr>
          <p:cNvGrpSpPr/>
          <p:nvPr/>
        </p:nvGrpSpPr>
        <p:grpSpPr>
          <a:xfrm>
            <a:off x="5742147" y="3160458"/>
            <a:ext cx="3173253" cy="514051"/>
            <a:chOff x="5742147" y="3160458"/>
            <a:chExt cx="3173253" cy="51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/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=−0,27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−0,18 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5A7BD57-662D-4D4C-86B2-3072BBDE8A76}"/>
                </a:ext>
              </a:extLst>
            </p:cNvPr>
            <p:cNvSpPr txBox="1"/>
            <p:nvPr/>
          </p:nvSpPr>
          <p:spPr>
            <a:xfrm>
              <a:off x="5742147" y="3248207"/>
              <a:ext cx="425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/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(−0,27)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−0,18</m:t>
                                </m:r>
                              </m:e>
                            </m:d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=0,32 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  <a:blipFill>
                <a:blip r:embed="rId21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/>
              <p:nvPr/>
            </p:nvSpPr>
            <p:spPr>
              <a:xfrm>
                <a:off x="20786" y="4429276"/>
                <a:ext cx="8965560" cy="385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Substituindo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0,83  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,56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chega-se no mesmo resultado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" y="4429276"/>
                <a:ext cx="8965560" cy="385683"/>
              </a:xfrm>
              <a:prstGeom prst="rect">
                <a:avLst/>
              </a:prstGeom>
              <a:blipFill>
                <a:blip r:embed="rId22"/>
                <a:stretch>
                  <a:fillRect l="-1360" t="-6349" b="-12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2687FC-B9D6-4F60-98E3-88B1D1C558D4}"/>
              </a:ext>
            </a:extLst>
          </p:cNvPr>
          <p:cNvSpPr txBox="1"/>
          <p:nvPr/>
        </p:nvSpPr>
        <p:spPr>
          <a:xfrm>
            <a:off x="62295" y="3787891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usar essa fórmula:</a:t>
            </a:r>
          </a:p>
        </p:txBody>
      </p:sp>
    </p:spTree>
    <p:extLst>
      <p:ext uri="{BB962C8B-B14F-4D97-AF65-F5344CB8AC3E}">
        <p14:creationId xmlns:p14="http://schemas.microsoft.com/office/powerpoint/2010/main" val="35245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21" grpId="0"/>
      <p:bldP spid="30" grpId="0"/>
      <p:bldP spid="31" grpId="0" animBg="1"/>
      <p:bldP spid="33" grpId="0"/>
      <p:bldP spid="34" grpId="0" animBg="1"/>
      <p:bldP spid="36" grpId="0"/>
      <p:bldP spid="37" grpId="0"/>
      <p:bldP spid="44" grpId="0"/>
      <p:bldP spid="4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72" y="-35197"/>
            <a:ext cx="26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Exercício 21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Picture" r:id="rId3" imgW="2762280" imgH="2523960" progId="Word.Picture.8">
                  <p:embed/>
                </p:oleObj>
              </mc:Choice>
              <mc:Fallback>
                <p:oleObj name="Picture" r:id="rId3" imgW="2762280" imgH="25239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9497D78-154D-4E7F-A412-167EBAEDEB4F}"/>
              </a:ext>
            </a:extLst>
          </p:cNvPr>
          <p:cNvGrpSpPr/>
          <p:nvPr/>
        </p:nvGrpSpPr>
        <p:grpSpPr>
          <a:xfrm>
            <a:off x="293382" y="453642"/>
            <a:ext cx="6609660" cy="736899"/>
            <a:chOff x="293382" y="453642"/>
            <a:chExt cx="6609660" cy="7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14286" r="-14365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-3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+ 4,5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14286" r="-10442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cm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14286" r="-966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1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(−3)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4,5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=5,4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  <a:blipFill>
                  <a:blip r:embed="rId8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/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</a:t>
                  </a:r>
                  <a:r>
                    <a:rPr lang="pt-BR" sz="1600" baseline="30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  <a:blipFill>
                  <a:blip r:embed="rId9"/>
                  <a:stretch>
                    <a:fillRect t="-862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/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6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  <a:blipFill>
                  <a:blip r:embed="rId10"/>
                  <a:stretch>
                    <a:fillRect t="-1724" r="-1724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14A8120-174D-435F-9058-F659A322E241}"/>
              </a:ext>
            </a:extLst>
          </p:cNvPr>
          <p:cNvGrpSpPr/>
          <p:nvPr/>
        </p:nvGrpSpPr>
        <p:grpSpPr>
          <a:xfrm>
            <a:off x="0" y="1269975"/>
            <a:ext cx="6990998" cy="338554"/>
            <a:chOff x="0" y="1269975"/>
            <a:chExt cx="699099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/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1629" t="-37500" r="-9772" b="-1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4B4A64-05D4-4C68-9B28-D3405E1188CD}"/>
                </a:ext>
              </a:extLst>
            </p:cNvPr>
            <p:cNvSpPr txBox="1"/>
            <p:nvPr/>
          </p:nvSpPr>
          <p:spPr>
            <a:xfrm>
              <a:off x="0" y="1269975"/>
              <a:ext cx="5249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Aceleração: mais fácil usar coordenadas polares e a fórmula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6185" y="1735508"/>
              <a:ext cx="3747619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665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2667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671287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0,83  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,56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329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0,56  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,83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  <a:p>
                          <a:pPr algn="ctr"/>
                          <a:endParaRPr lang="pt-BR" sz="1600" i="1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443695"/>
                  </p:ext>
                </p:extLst>
              </p:nvPr>
            </p:nvGraphicFramePr>
            <p:xfrm>
              <a:off x="136185" y="1735508"/>
              <a:ext cx="3747619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665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2667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671287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73864" r="-161603" b="-25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242857" r="-161603" b="-2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342857" r="-161603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228846" t="-342857" r="-268269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24364" t="-342857" r="-1455" b="-153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293684" r="-16160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228846" t="-293684" r="-268269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24364" t="-293684" r="-1455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24F838D8-31EC-492A-8C0B-3563F7242CAA}"/>
              </a:ext>
            </a:extLst>
          </p:cNvPr>
          <p:cNvGrpSpPr/>
          <p:nvPr/>
        </p:nvGrpSpPr>
        <p:grpSpPr>
          <a:xfrm>
            <a:off x="3905602" y="1755957"/>
            <a:ext cx="3503568" cy="726113"/>
            <a:chOff x="3905602" y="1755957"/>
            <a:chExt cx="3503568" cy="72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/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  <a:blipFill>
                  <a:blip r:embed="rId13"/>
                  <a:stretch>
                    <a:fillRect t="-14286" r="-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26">
              <a:extLst>
                <a:ext uri="{FF2B5EF4-FFF2-40B4-BE49-F238E27FC236}">
                  <a16:creationId xmlns:a16="http://schemas.microsoft.com/office/drawing/2014/main" id="{F4CDA587-F867-4DDF-A8E2-1F61DB73A78A}"/>
                </a:ext>
              </a:extLst>
            </p:cNvPr>
            <p:cNvSpPr/>
            <p:nvPr/>
          </p:nvSpPr>
          <p:spPr>
            <a:xfrm>
              <a:off x="6171764" y="1824795"/>
              <a:ext cx="637968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/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/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  <a:blipFill>
                  <a:blip r:embed="rId15"/>
                  <a:stretch>
                    <a:fillRect t="-14545" r="-3270"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9FC9448-23D4-4A82-AD0D-2BD4427C8F0E}"/>
              </a:ext>
            </a:extLst>
          </p:cNvPr>
          <p:cNvGrpSpPr/>
          <p:nvPr/>
        </p:nvGrpSpPr>
        <p:grpSpPr>
          <a:xfrm>
            <a:off x="3870878" y="2774277"/>
            <a:ext cx="2734197" cy="306072"/>
            <a:chOff x="3870878" y="2774281"/>
            <a:chExt cx="2734197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  <a:blipFill>
                  <a:blip r:embed="rId16"/>
                  <a:stretch>
                    <a:fillRect t="-14286" r="-74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23">
              <a:extLst>
                <a:ext uri="{FF2B5EF4-FFF2-40B4-BE49-F238E27FC236}">
                  <a16:creationId xmlns:a16="http://schemas.microsoft.com/office/drawing/2014/main" id="{155D8FB5-8D83-419C-A22A-ABEC274BE705}"/>
                </a:ext>
              </a:extLst>
            </p:cNvPr>
            <p:cNvSpPr/>
            <p:nvPr/>
          </p:nvSpPr>
          <p:spPr>
            <a:xfrm>
              <a:off x="6313790" y="283725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5198242-EACF-4A5A-918B-CAA4335D574E}"/>
                  </a:ext>
                </a:extLst>
              </p:cNvPr>
              <p:cNvSpPr/>
              <p:nvPr/>
            </p:nvSpPr>
            <p:spPr>
              <a:xfrm>
                <a:off x="3997815" y="4362233"/>
                <a:ext cx="20561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,88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/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−1,7</m:t>
                    </m:r>
                  </m:oMath>
                </a14:m>
                <a:r>
                  <a:rPr lang="pt-B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b/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5198242-EACF-4A5A-918B-CAA4335D5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15" y="4362233"/>
                <a:ext cx="2056140" cy="338554"/>
              </a:xfrm>
              <a:prstGeom prst="rect">
                <a:avLst/>
              </a:prstGeom>
              <a:blipFill>
                <a:blip r:embed="rId17"/>
                <a:stretch>
                  <a:fillRect t="-12727" r="-3858" b="-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177036" y="4362233"/>
                <a:ext cx="1124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em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036" y="4362233"/>
                <a:ext cx="1124860" cy="369332"/>
              </a:xfrm>
              <a:prstGeom prst="rect">
                <a:avLst/>
              </a:prstGeom>
              <a:blipFill>
                <a:blip r:embed="rId1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905602" y="3396267"/>
                <a:ext cx="50052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9(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−0,56  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0,83 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pt-BR" sz="1600" dirty="0" smtClean="0"/>
                  <a:t> (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−0,83  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0,56 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02" y="3396267"/>
                <a:ext cx="5005278" cy="338554"/>
              </a:xfrm>
              <a:prstGeom prst="rect">
                <a:avLst/>
              </a:prstGeom>
              <a:blipFill>
                <a:blip r:embed="rId19"/>
                <a:stretch>
                  <a:fillRect t="-12500" r="-2436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905602" y="3870431"/>
                <a:ext cx="50052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=(1,06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−1,58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pt-BR" sz="1600" dirty="0" smtClean="0"/>
                  <a:t> (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02" y="3870431"/>
                <a:ext cx="5005278" cy="338554"/>
              </a:xfrm>
              <a:prstGeom prst="rect">
                <a:avLst/>
              </a:prstGeom>
              <a:blipFill>
                <a:blip r:embed="rId20"/>
                <a:stretch>
                  <a:fillRect t="-12727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1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6832600" y="986651"/>
          <a:ext cx="223678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Picture" r:id="rId3" imgW="2788920" imgH="1444680" progId="Word.Picture.8">
                  <p:embed/>
                </p:oleObj>
              </mc:Choice>
              <mc:Fallback>
                <p:oleObj name="Picture" r:id="rId3" imgW="2788920" imgH="1444680" progId="Word.Picture.8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986651"/>
                        <a:ext cx="223678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-1" y="386487"/>
            <a:ext cx="6832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Uma roda de raio </a:t>
            </a:r>
            <a:r>
              <a:rPr lang="pt-BR" sz="1600" i="1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sz="1600" baseline="-25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= 10,0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acoplada por uma correia B à roda C de raio </a:t>
            </a:r>
            <a:r>
              <a:rPr lang="pt-BR" sz="1600" i="1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</a:t>
            </a:r>
            <a:r>
              <a:rPr lang="pt-BR" sz="1600" baseline="-25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= 25,0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A roda A aumenta sua velocidade angular à razão uniforme de   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1,60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 a correia não desliza sobre as rodas. 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6533" y="1167942"/>
            <a:ext cx="5220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o tempo necessário para que a roda C atinja uma velocidade rotacional de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100 </a:t>
            </a:r>
            <a:r>
              <a:rPr lang="pt-BR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rev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/min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partir do repouso.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17155"/>
            <a:ext cx="802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Lista 5 </a:t>
            </a:r>
            <a:r>
              <a:rPr lang="pt-BR" dirty="0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Ex. 10. Deduzir movimento da polia a partir do movimento da correia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110" y="1654007"/>
            <a:ext cx="679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correia não desliza,  os módulos das velocidades lineares nas bordas das duas rodas são iguais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as acelerações também serão iguais</a:t>
            </a:r>
            <a:endParaRPr lang="pt-B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41540" y="1969288"/>
                <a:ext cx="1777153" cy="332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40" y="1969288"/>
                <a:ext cx="1777153" cy="332912"/>
              </a:xfrm>
              <a:prstGeom prst="rect">
                <a:avLst/>
              </a:prstGeom>
              <a:blipFill>
                <a:blip r:embed="rId5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911066" y="2469229"/>
                <a:ext cx="2791405" cy="332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1,60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16,0 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66" y="2469229"/>
                <a:ext cx="2791405" cy="332912"/>
              </a:xfrm>
              <a:prstGeom prst="rect">
                <a:avLst/>
              </a:prstGeom>
              <a:blipFill>
                <a:blip r:embed="rId6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0" y="2555743"/>
                <a:ext cx="13314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5743"/>
                <a:ext cx="1331454" cy="338554"/>
              </a:xfrm>
              <a:prstGeom prst="rect">
                <a:avLst/>
              </a:prstGeom>
              <a:blipFill>
                <a:blip r:embed="rId7"/>
                <a:stretch>
                  <a:fillRect t="-12500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4732" y="2196341"/>
                <a:ext cx="13993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t-BR" sz="1600" dirty="0"/>
                  <a:t> (i)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" y="2196341"/>
                <a:ext cx="1399357" cy="338554"/>
              </a:xfrm>
              <a:prstGeom prst="rect">
                <a:avLst/>
              </a:prstGeom>
              <a:blipFill>
                <a:blip r:embed="rId8"/>
                <a:stretch>
                  <a:fillRect t="-12500" r="-87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810000" y="2907722"/>
                <a:ext cx="1710020" cy="57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07722"/>
                <a:ext cx="1710020" cy="576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1377114" y="3199554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147163" y="3054963"/>
                <a:ext cx="1888016" cy="332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|=0,64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i="0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63" y="3054963"/>
                <a:ext cx="1888016" cy="332912"/>
              </a:xfrm>
              <a:prstGeom prst="rect">
                <a:avLst/>
              </a:prstGeom>
              <a:blipFill>
                <a:blip r:embed="rId10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16533" y="3558266"/>
                <a:ext cx="14255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3" y="3558266"/>
                <a:ext cx="142558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811663" y="3558266"/>
                <a:ext cx="14465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63" y="3558266"/>
                <a:ext cx="1446550" cy="338554"/>
              </a:xfrm>
              <a:prstGeom prst="rect">
                <a:avLst/>
              </a:prstGeom>
              <a:blipFill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467036" y="3459361"/>
                <a:ext cx="1499193" cy="514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36" y="3459361"/>
                <a:ext cx="1499193" cy="514500"/>
              </a:xfrm>
              <a:prstGeom prst="rect">
                <a:avLst/>
              </a:prstGeom>
              <a:blipFill>
                <a:blip r:embed="rId1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211156" y="3459329"/>
                <a:ext cx="2360774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rev</m:t>
                          </m:r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156" y="3459329"/>
                <a:ext cx="2360774" cy="5598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7384117" y="3433777"/>
                <a:ext cx="1519839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10,5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17" y="3433777"/>
                <a:ext cx="1519839" cy="5598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184555" y="4232466"/>
                <a:ext cx="1433406" cy="362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55" y="4232466"/>
                <a:ext cx="1433406" cy="3626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472863" y="4246027"/>
                <a:ext cx="15716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(0,64)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63" y="4246027"/>
                <a:ext cx="1571649" cy="338554"/>
              </a:xfrm>
              <a:prstGeom prst="rect">
                <a:avLst/>
              </a:prstGeom>
              <a:blipFill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524118" y="4246027"/>
                <a:ext cx="1117422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=16,4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18" y="4246027"/>
                <a:ext cx="111742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/>
          <p:cNvCxnSpPr/>
          <p:nvPr/>
        </p:nvCxnSpPr>
        <p:spPr>
          <a:xfrm>
            <a:off x="2136611" y="665109"/>
            <a:ext cx="481350" cy="1700509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898" y="3097678"/>
                <a:ext cx="13255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" y="3097678"/>
                <a:ext cx="1325556" cy="338554"/>
              </a:xfrm>
              <a:prstGeom prst="rect">
                <a:avLst/>
              </a:prstGeom>
              <a:blipFill>
                <a:blip r:embed="rId19"/>
                <a:stretch>
                  <a:fillRect t="-12500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791976" y="2914583"/>
                <a:ext cx="1348831" cy="63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76" y="2914583"/>
                <a:ext cx="1348831" cy="6369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ta para a Direita 26"/>
          <p:cNvSpPr/>
          <p:nvPr/>
        </p:nvSpPr>
        <p:spPr>
          <a:xfrm>
            <a:off x="3258213" y="3040018"/>
            <a:ext cx="551787" cy="45387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</p:spTree>
    <p:extLst>
      <p:ext uri="{BB962C8B-B14F-4D97-AF65-F5344CB8AC3E}">
        <p14:creationId xmlns:p14="http://schemas.microsoft.com/office/powerpoint/2010/main" val="27465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0" y="2499148"/>
          <a:ext cx="273685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Gráfico" r:id="rId3" imgW="2734056" imgH="2353056" progId="Excel.Chart.8">
                  <p:embed/>
                </p:oleObj>
              </mc:Choice>
              <mc:Fallback>
                <p:oleObj name="Gráfico" r:id="rId3" imgW="2734056" imgH="2353056" progId="Excel.Chart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9148"/>
                        <a:ext cx="273685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2576974" y="2499148"/>
          <a:ext cx="28702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Gráfico" r:id="rId5" imgW="2866644" imgH="2400300" progId="Excel.Chart.8">
                  <p:embed/>
                </p:oleObj>
              </mc:Choice>
              <mc:Fallback>
                <p:oleObj name="Gráfico" r:id="rId5" imgW="2866644" imgH="2400300" progId="Excel.Chart.8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74" y="2499148"/>
                        <a:ext cx="2870200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611038"/>
            <a:ext cx="897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 computador efetua uma leitura de disco em uma unidade de CD-ROM. O disco inicialmente está parado e retorna ao estado de repouso após o fim da leitura. Considere dois modelos diferentes para o movimento do disco durante uma leitura de dados, cujos gráficos de velocidade angular </a:t>
            </a:r>
            <a:r>
              <a:rPr lang="pt-BR" sz="1600" i="1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Times New Roman" panose="02020603050405020304" pitchFamily="18" charset="0"/>
              </a:rPr>
              <a:t>w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(t)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 em função do tempo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estão representados nas figuras abaixo. A equação do gráfico da figura b) é: 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" y="1715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Lista 5. Ex. 18</a:t>
            </a:r>
            <a:endParaRPr lang="pt-BR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8300" y="9453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88498" y="269188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68198" y="26788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825750" y="1862499"/>
            <a:ext cx="4991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onde </a:t>
            </a:r>
            <a:r>
              <a:rPr lang="pt-BR" sz="1400" i="1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Times New Roman" panose="02020603050405020304" pitchFamily="18" charset="0"/>
              </a:rPr>
              <a:t>w</a:t>
            </a:r>
            <a:r>
              <a:rPr lang="pt-BR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(t)</a:t>
            </a: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em rotações por segundo (rps) quando</a:t>
            </a:r>
            <a:r>
              <a:rPr lang="pt-BR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t</a:t>
            </a: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em ms.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47174" y="2630835"/>
            <a:ext cx="3466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quantas revoluções o disco realizou durante a leitura de acordo com cada um dos modelos. 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63499" y="1701120"/>
            <a:ext cx="2673351" cy="742950"/>
            <a:chOff x="-1" y="1710903"/>
            <a:chExt cx="2673351" cy="7429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96850" y="1710903"/>
                <a:ext cx="2476500" cy="7429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95" name="Equação" r:id="rId7" imgW="2476440" imgH="736560" progId="Equation.3">
                        <p:embed/>
                      </p:oleObj>
                    </mc:Choice>
                    <mc:Fallback>
                      <p:oleObj name="Equação" r:id="rId7" imgW="2476440" imgH="736560" progId="Equation.3">
                        <p:embed/>
                        <p:pic>
                          <p:nvPicPr>
                            <p:cNvPr id="9" name="Objeto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850" y="1710903"/>
                              <a:ext cx="2476500" cy="7429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8991090"/>
                    </p:ext>
                  </p:extLst>
                </p:nvPr>
              </p:nvGraphicFramePr>
              <p:xfrm>
                <a:off x="196850" y="1710903"/>
                <a:ext cx="2476500" cy="7429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13" name="Equação" r:id="rId9" imgW="2476440" imgH="736560" progId="Equation.3">
                        <p:embed/>
                      </p:oleObj>
                    </mc:Choice>
                    <mc:Fallback>
                      <p:oleObj name="Equação" r:id="rId9" imgW="2476440" imgH="73656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850" y="1710903"/>
                              <a:ext cx="2476500" cy="742950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-1" y="1912807"/>
                  <a:ext cx="2358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1912807"/>
                  <a:ext cx="23589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2821" r="-102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tângulo 15"/>
          <p:cNvSpPr/>
          <p:nvPr/>
        </p:nvSpPr>
        <p:spPr>
          <a:xfrm>
            <a:off x="-1" y="17155"/>
            <a:ext cx="764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Lista 5. Ex. 18. </a:t>
            </a:r>
            <a:r>
              <a:rPr lang="pt-BR" sz="1800" dirty="0">
                <a:effectLst/>
                <a:latin typeface="CG Times (W1)"/>
                <a:ea typeface="CG Times"/>
                <a:cs typeface="CG Times"/>
              </a:rPr>
              <a:t>Comparando modelos de um movimento de rotação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9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188498" y="520699"/>
            <a:ext cx="6777702" cy="3175751"/>
            <a:chOff x="2188498" y="520699"/>
            <a:chExt cx="6777702" cy="3175751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>
              <p:extLst/>
            </p:nvPr>
          </p:nvGraphicFramePr>
          <p:xfrm>
            <a:off x="5276850" y="520699"/>
            <a:ext cx="3689350" cy="3175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" name="Gráfico" r:id="rId3" imgW="2734056" imgH="2353056" progId="Excel.Chart.8">
                    <p:embed/>
                  </p:oleObj>
                </mc:Choice>
                <mc:Fallback>
                  <p:oleObj name="Gráfico" r:id="rId3" imgW="2734056" imgH="2353056" progId="Excel.Chart.8">
                    <p:embed/>
                    <p:pic>
                      <p:nvPicPr>
                        <p:cNvPr id="2" name="Objeto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6850" y="520699"/>
                          <a:ext cx="3689350" cy="31757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tângulo 2"/>
            <p:cNvSpPr/>
            <p:nvPr/>
          </p:nvSpPr>
          <p:spPr>
            <a:xfrm>
              <a:off x="2188498" y="269188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pt-BR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8396749" y="67893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57716"/>
            <a:ext cx="539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disco começa a girar partindo de uma velocidade angular inicial de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</a:rPr>
              <a:t>w</a:t>
            </a:r>
            <a:r>
              <a:rPr lang="pt-BR" sz="16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o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</a:rPr>
              <a:t>= 0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rps, aumenta sua velocidade até atingir 100 rps no instante </a:t>
            </a:r>
            <a:r>
              <a:rPr lang="pt-BR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50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Permanece com velocidade angular constante 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</a:rPr>
              <a:t>w = 50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rps por 20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onde começa a diminuir a velocidade angular até </a:t>
            </a:r>
            <a:r>
              <a:rPr lang="pt-BR" sz="1600" dirty="0" err="1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pt-BR" sz="160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= 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</a:rPr>
              <a:t>0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rps em t = 120 ms. O número de rotações é proporcional à área embaixo da curva de 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w.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24564" y="3001147"/>
                <a:ext cx="30219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120+20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100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4" y="3001147"/>
                <a:ext cx="302198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570003" y="3051094"/>
                <a:ext cx="202888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003" y="3051094"/>
                <a:ext cx="2028889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24564" y="2239972"/>
                <a:ext cx="1706365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4" y="2239972"/>
                <a:ext cx="1706365" cy="628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8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5982765" y="463506"/>
          <a:ext cx="2622550" cy="219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Gráfico" r:id="rId3" imgW="2866644" imgH="2400300" progId="Excel.Chart.8">
                  <p:embed/>
                </p:oleObj>
              </mc:Choice>
              <mc:Fallback>
                <p:oleObj name="Gráfico" r:id="rId3" imgW="2866644" imgH="2400300" progId="Excel.Chart.8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765" y="463506"/>
                        <a:ext cx="2622550" cy="2193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8047240" y="5931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3710" y="1521248"/>
                <a:ext cx="1806841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0" y="1521248"/>
                <a:ext cx="1806841" cy="622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098231" y="1531196"/>
                <a:ext cx="2560188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31" y="1531196"/>
                <a:ext cx="2560188" cy="6227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060841" y="1652095"/>
            <a:ext cx="81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0426" y="2370830"/>
                <a:ext cx="3147015" cy="626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−0,04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" y="2370830"/>
                <a:ext cx="3147015" cy="6267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048712" y="2407186"/>
                <a:ext cx="2623988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0,04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12" y="2407186"/>
                <a:ext cx="2623988" cy="5557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67030" y="2540139"/>
                <a:ext cx="2559867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(5000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−1667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30" y="2540139"/>
                <a:ext cx="2559867" cy="288092"/>
              </a:xfrm>
              <a:prstGeom prst="rect">
                <a:avLst/>
              </a:prstGeom>
              <a:blipFill>
                <a:blip r:embed="rId11"/>
                <a:stretch>
                  <a:fillRect l="-238" t="-2128" r="-476" b="-36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8007075" y="2499519"/>
                <a:ext cx="1196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75" y="2499519"/>
                <a:ext cx="11964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78690" y="2975535"/>
                <a:ext cx="2599943" cy="715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690" y="2975535"/>
                <a:ext cx="2599943" cy="715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356562" y="3205410"/>
                <a:ext cx="1793632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62" y="3205410"/>
                <a:ext cx="1793632" cy="288092"/>
              </a:xfrm>
              <a:prstGeom prst="rect">
                <a:avLst/>
              </a:prstGeom>
              <a:blipFill>
                <a:blip r:embed="rId14"/>
                <a:stretch>
                  <a:fillRect l="-680" r="-1020" b="-36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086523" y="3187099"/>
                <a:ext cx="2688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100×(70−50)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23" y="3187099"/>
                <a:ext cx="2688172" cy="276999"/>
              </a:xfrm>
              <a:prstGeom prst="rect">
                <a:avLst/>
              </a:prstGeom>
              <a:blipFill>
                <a:blip r:embed="rId15"/>
                <a:stretch>
                  <a:fillRect l="-227" t="-2222" r="-249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36244" y="3119350"/>
                <a:ext cx="1196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44" y="3119350"/>
                <a:ext cx="119648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0426" y="3713913"/>
                <a:ext cx="4293290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(5,6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−0,04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−96,7)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" y="3713913"/>
                <a:ext cx="4293290" cy="6227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117926" y="3711088"/>
                <a:ext cx="3784434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5,6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0,04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−96,7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26" y="3711088"/>
                <a:ext cx="3784434" cy="5911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1525" y="4493435"/>
                <a:ext cx="3616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(26600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8447−4835)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" y="4493435"/>
                <a:ext cx="3616311" cy="276999"/>
              </a:xfrm>
              <a:prstGeom prst="rect">
                <a:avLst/>
              </a:prstGeom>
              <a:blipFill>
                <a:blip r:embed="rId19"/>
                <a:stretch>
                  <a:fillRect l="-1012" t="-2174" r="-1855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505260" y="4467980"/>
                <a:ext cx="1324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=3,32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60" y="4467980"/>
                <a:ext cx="132472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257054" y="4447268"/>
                <a:ext cx="22801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=3,3+3,32+2,0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54" y="4447268"/>
                <a:ext cx="228011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537165" y="4447268"/>
                <a:ext cx="139717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65" y="4447268"/>
                <a:ext cx="139717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/>
          <p:cNvGrpSpPr/>
          <p:nvPr/>
        </p:nvGrpSpPr>
        <p:grpSpPr>
          <a:xfrm>
            <a:off x="138453" y="498234"/>
            <a:ext cx="3126557" cy="867198"/>
            <a:chOff x="138453" y="498234"/>
            <a:chExt cx="3126557" cy="86719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to 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74350" y="498234"/>
                <a:ext cx="2890660" cy="867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25" name="Equação" r:id="rId23" imgW="2476440" imgH="736560" progId="Equation.3">
                        <p:embed/>
                      </p:oleObj>
                    </mc:Choice>
                    <mc:Fallback>
                      <p:oleObj name="Equação" r:id="rId23" imgW="2476440" imgH="736560" progId="Equation.3">
                        <p:embed/>
                        <p:pic>
                          <p:nvPicPr>
                            <p:cNvPr id="3" name="Objeto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350" y="498234"/>
                              <a:ext cx="2890660" cy="867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to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84542"/>
                    </p:ext>
                  </p:extLst>
                </p:nvPr>
              </p:nvGraphicFramePr>
              <p:xfrm>
                <a:off x="374350" y="498234"/>
                <a:ext cx="2890660" cy="867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33" name="Equação" r:id="rId25" imgW="2476440" imgH="736560" progId="Equation.3">
                        <p:embed/>
                      </p:oleObj>
                    </mc:Choice>
                    <mc:Fallback>
                      <p:oleObj name="Equação" r:id="rId25" imgW="2476440" imgH="736560" progId="Equation.3">
                        <p:embed/>
                        <p:pic>
                          <p:nvPicPr>
                            <p:cNvPr id="9" name="Objeto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350" y="498234"/>
                              <a:ext cx="2890660" cy="867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138453" y="741550"/>
                  <a:ext cx="2358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53" y="741550"/>
                  <a:ext cx="235897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13158" r="-13158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20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8334F-23E2-4FDB-85D4-9F9D619F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3" y="51839"/>
            <a:ext cx="6979024" cy="371743"/>
          </a:xfrm>
        </p:spPr>
        <p:txBody>
          <a:bodyPr>
            <a:noAutofit/>
          </a:bodyPr>
          <a:lstStyle/>
          <a:p>
            <a:r>
              <a:rPr lang="pt-BR" sz="2800" dirty="0"/>
              <a:t>Como alterar o estado de rotação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6102FDC-FF18-40B1-82A3-AF9109DCCDA2}"/>
              </a:ext>
            </a:extLst>
          </p:cNvPr>
          <p:cNvGrpSpPr/>
          <p:nvPr/>
        </p:nvGrpSpPr>
        <p:grpSpPr>
          <a:xfrm>
            <a:off x="887506" y="847165"/>
            <a:ext cx="867335" cy="1391770"/>
            <a:chOff x="887506" y="847165"/>
            <a:chExt cx="867335" cy="13917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00FF2700-FEDF-4822-956F-36BF4BF04671}"/>
                </a:ext>
              </a:extLst>
            </p:cNvPr>
            <p:cNvSpPr/>
            <p:nvPr/>
          </p:nvSpPr>
          <p:spPr>
            <a:xfrm>
              <a:off x="887506" y="847165"/>
              <a:ext cx="867335" cy="13917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EB4F2A6-7F76-4868-BBA3-1050592BB0D7}"/>
                </a:ext>
              </a:extLst>
            </p:cNvPr>
            <p:cNvCxnSpPr/>
            <p:nvPr/>
          </p:nvCxnSpPr>
          <p:spPr>
            <a:xfrm>
              <a:off x="887506" y="1089212"/>
              <a:ext cx="0" cy="12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2F558E0E-58A2-4A83-AB9A-ABCFDA05748D}"/>
                </a:ext>
              </a:extLst>
            </p:cNvPr>
            <p:cNvCxnSpPr/>
            <p:nvPr/>
          </p:nvCxnSpPr>
          <p:spPr>
            <a:xfrm>
              <a:off x="887506" y="1907241"/>
              <a:ext cx="0" cy="12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56E4974-3350-4F2E-93F1-F7B4FAADE467}"/>
                </a:ext>
              </a:extLst>
            </p:cNvPr>
            <p:cNvSpPr/>
            <p:nvPr/>
          </p:nvSpPr>
          <p:spPr>
            <a:xfrm>
              <a:off x="1635686" y="1546412"/>
              <a:ext cx="60512" cy="8068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B68C11D-E4F1-4BE9-9E4B-E578E3A6AFE8}"/>
              </a:ext>
            </a:extLst>
          </p:cNvPr>
          <p:cNvGrpSpPr/>
          <p:nvPr/>
        </p:nvGrpSpPr>
        <p:grpSpPr>
          <a:xfrm>
            <a:off x="3466771" y="1455089"/>
            <a:ext cx="1009813" cy="180007"/>
            <a:chOff x="3466771" y="1455089"/>
            <a:chExt cx="1009813" cy="180007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ED89B97-40F7-4C84-8D8B-BAAB00C7498A}"/>
                </a:ext>
              </a:extLst>
            </p:cNvPr>
            <p:cNvSpPr/>
            <p:nvPr/>
          </p:nvSpPr>
          <p:spPr>
            <a:xfrm>
              <a:off x="3546282" y="1455089"/>
              <a:ext cx="930302" cy="9132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FCE133E-2350-4B20-B03F-555A927B4A1A}"/>
                </a:ext>
              </a:extLst>
            </p:cNvPr>
            <p:cNvSpPr/>
            <p:nvPr/>
          </p:nvSpPr>
          <p:spPr>
            <a:xfrm>
              <a:off x="3466771" y="1486892"/>
              <a:ext cx="108000" cy="108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6211347-F08C-4E93-A1E3-ACBF83BB988C}"/>
                </a:ext>
              </a:extLst>
            </p:cNvPr>
            <p:cNvSpPr/>
            <p:nvPr/>
          </p:nvSpPr>
          <p:spPr>
            <a:xfrm>
              <a:off x="4295031" y="1563096"/>
              <a:ext cx="108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D256CB-7E8A-42B0-8D17-190807FDDEAB}"/>
              </a:ext>
            </a:extLst>
          </p:cNvPr>
          <p:cNvSpPr txBox="1"/>
          <p:nvPr/>
        </p:nvSpPr>
        <p:spPr>
          <a:xfrm>
            <a:off x="684543" y="4054288"/>
            <a:ext cx="67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Abrir/fechar uma porta exige força em uma direção adequada.</a:t>
            </a:r>
          </a:p>
        </p:txBody>
      </p:sp>
    </p:spTree>
    <p:extLst>
      <p:ext uri="{BB962C8B-B14F-4D97-AF65-F5344CB8AC3E}">
        <p14:creationId xmlns:p14="http://schemas.microsoft.com/office/powerpoint/2010/main" val="39556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26074</TotalTime>
  <Words>1996</Words>
  <Application>Microsoft Office PowerPoint</Application>
  <PresentationFormat>Apresentação na tela (16:9)</PresentationFormat>
  <Paragraphs>449</Paragraphs>
  <Slides>26</Slides>
  <Notes>1</Notes>
  <HiddenSlides>3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CG Times</vt:lpstr>
      <vt:lpstr>CG Times (W1)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Picture</vt:lpstr>
      <vt:lpstr>Gráfico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alterar o estado de rotação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</vt:lpstr>
      <vt:lpstr>Apresentação do PowerPoint</vt:lpstr>
      <vt:lpstr>Apresentação do PowerPoint</vt:lpstr>
      <vt:lpstr>Dependência do momento de inércia com o eixo de rotação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1369</cp:revision>
  <dcterms:created xsi:type="dcterms:W3CDTF">2016-03-09T00:36:12Z</dcterms:created>
  <dcterms:modified xsi:type="dcterms:W3CDTF">2022-10-10T12:38:31Z</dcterms:modified>
</cp:coreProperties>
</file>