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sldIdLst>
    <p:sldId id="27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2" r:id="rId1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3" d="100"/>
          <a:sy n="103" d="100"/>
        </p:scale>
        <p:origin x="-30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pt-B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pt-BR"/>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pt-BR"/>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DB8D171F-9A7E-486C-AE82-83968967EBC0}" type="slidenum">
              <a:rPr lang="pt-BR"/>
              <a:pPr>
                <a:defRPr/>
              </a:pPr>
              <a:t>‹nº›</a:t>
            </a:fld>
            <a:endParaRPr lang="pt-BR"/>
          </a:p>
        </p:txBody>
      </p:sp>
    </p:spTree>
    <p:extLst>
      <p:ext uri="{BB962C8B-B14F-4D97-AF65-F5344CB8AC3E}">
        <p14:creationId xmlns:p14="http://schemas.microsoft.com/office/powerpoint/2010/main" val="550272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pt-BR"/>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pt-BR"/>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5AAF7862-39F3-4812-8D81-6FB753896CB7}" type="slidenum">
              <a:rPr lang="pt-BR"/>
              <a:pPr>
                <a:defRPr/>
              </a:pPr>
              <a:t>‹nº›</a:t>
            </a:fld>
            <a:endParaRPr lang="pt-BR"/>
          </a:p>
        </p:txBody>
      </p:sp>
    </p:spTree>
    <p:extLst>
      <p:ext uri="{BB962C8B-B14F-4D97-AF65-F5344CB8AC3E}">
        <p14:creationId xmlns:p14="http://schemas.microsoft.com/office/powerpoint/2010/main" val="3266585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pt-BR"/>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pt-BR"/>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EAE12DE0-F775-4DC2-AC5A-4549FD8A9038}" type="slidenum">
              <a:rPr lang="pt-BR"/>
              <a:pPr>
                <a:defRPr/>
              </a:pPr>
              <a:t>‹nº›</a:t>
            </a:fld>
            <a:endParaRPr lang="pt-BR"/>
          </a:p>
        </p:txBody>
      </p:sp>
    </p:spTree>
    <p:extLst>
      <p:ext uri="{BB962C8B-B14F-4D97-AF65-F5344CB8AC3E}">
        <p14:creationId xmlns:p14="http://schemas.microsoft.com/office/powerpoint/2010/main" val="215910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fld id="{BD4B3FCE-C4DE-43C1-BFCD-38B8C00F1652}" type="datetimeFigureOut">
              <a:rPr lang="pt-BR">
                <a:solidFill>
                  <a:prstClr val="black"/>
                </a:solidFill>
              </a:rPr>
              <a:pPr fontAlgn="base">
                <a:spcBef>
                  <a:spcPct val="0"/>
                </a:spcBef>
                <a:spcAft>
                  <a:spcPct val="0"/>
                </a:spcAft>
                <a:defRPr/>
              </a:pPr>
              <a:t>03/12/2014</a:t>
            </a:fld>
            <a:endParaRPr lang="pt-BR" dirty="0">
              <a:solidFill>
                <a:prstClr val="black"/>
              </a:solidFill>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pt-BR">
              <a:solidFill>
                <a:prstClr val="black"/>
              </a:solidFill>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fld id="{D5AC46C4-B795-4A45-B167-E4C31F7C443D}" type="slidenum">
              <a:rPr lang="pt-BR">
                <a:solidFill>
                  <a:prstClr val="black"/>
                </a:solidFill>
              </a:rPr>
              <a:pPr fontAlgn="base">
                <a:spcBef>
                  <a:spcPct val="0"/>
                </a:spcBef>
                <a:spcAft>
                  <a:spcPct val="0"/>
                </a:spcAft>
                <a:defRPr/>
              </a:pPr>
              <a:t>‹nº›</a:t>
            </a:fld>
            <a:endParaRPr lang="pt-BR" dirty="0">
              <a:solidFill>
                <a:prstClr val="black"/>
              </a:solidFill>
            </a:endParaRPr>
          </a:p>
        </p:txBody>
      </p:sp>
    </p:spTree>
    <p:extLst>
      <p:ext uri="{BB962C8B-B14F-4D97-AF65-F5344CB8AC3E}">
        <p14:creationId xmlns:p14="http://schemas.microsoft.com/office/powerpoint/2010/main" val="552538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bg1"/>
                </a:solidFill>
              </a:defRPr>
            </a:lvl1pPr>
          </a:lstStyle>
          <a:p>
            <a:r>
              <a:rPr lang="pt-BR" dirty="0" smtClean="0"/>
              <a:t>Clique para editar o estilo do título mestre</a:t>
            </a:r>
            <a:endParaRPr lang="pt-BR" dirty="0"/>
          </a:p>
        </p:txBody>
      </p:sp>
      <p:sp>
        <p:nvSpPr>
          <p:cNvPr id="3" name="Espaço Reservado para Conteúdo 2"/>
          <p:cNvSpPr>
            <a:spLocks noGrp="1"/>
          </p:cNvSpPr>
          <p:nvPr>
            <p:ph idx="1"/>
          </p:nvPr>
        </p:nvSpPr>
        <p:spPr/>
        <p:txBody>
          <a:bodyPr/>
          <a:lstStyle>
            <a:lvl1pPr>
              <a:buNone/>
              <a:defRPr>
                <a:solidFill>
                  <a:schemeClr val="bg1"/>
                </a:solidFill>
              </a:defRPr>
            </a:lvl1pPr>
            <a:lvl2pPr>
              <a:buClr>
                <a:schemeClr val="accent1">
                  <a:lumMod val="60000"/>
                  <a:lumOff val="40000"/>
                </a:schemeClr>
              </a:buClr>
              <a:defRPr>
                <a:solidFill>
                  <a:schemeClr val="bg1"/>
                </a:solidFill>
              </a:defRPr>
            </a:lvl2pPr>
            <a:lvl3pPr>
              <a:buClr>
                <a:schemeClr val="accent1">
                  <a:lumMod val="60000"/>
                  <a:lumOff val="40000"/>
                </a:schemeClr>
              </a:buClr>
              <a:defRPr>
                <a:solidFill>
                  <a:schemeClr val="bg1"/>
                </a:solidFill>
              </a:defRPr>
            </a:lvl3pPr>
            <a:lvl4pPr>
              <a:buClr>
                <a:schemeClr val="accent1">
                  <a:lumMod val="60000"/>
                  <a:lumOff val="40000"/>
                </a:schemeClr>
              </a:buClr>
              <a:defRPr>
                <a:solidFill>
                  <a:schemeClr val="bg1"/>
                </a:solidFill>
              </a:defRPr>
            </a:lvl4pPr>
            <a:lvl5pPr>
              <a:buClr>
                <a:schemeClr val="accent1">
                  <a:lumMod val="60000"/>
                  <a:lumOff val="40000"/>
                </a:schemeClr>
              </a:buClr>
              <a:defRPr>
                <a:solidFill>
                  <a:schemeClr val="bg1"/>
                </a:solidFill>
              </a:defRPr>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fld id="{52A84517-3BB4-4988-A759-12A9C4D53CFE}" type="datetimeFigureOut">
              <a:rPr lang="pt-BR">
                <a:solidFill>
                  <a:prstClr val="black"/>
                </a:solidFill>
              </a:rPr>
              <a:pPr fontAlgn="base">
                <a:spcBef>
                  <a:spcPct val="0"/>
                </a:spcBef>
                <a:spcAft>
                  <a:spcPct val="0"/>
                </a:spcAft>
                <a:defRPr/>
              </a:pPr>
              <a:t>03/12/2014</a:t>
            </a:fld>
            <a:endParaRPr lang="pt-BR" dirty="0">
              <a:solidFill>
                <a:prstClr val="black"/>
              </a:solidFill>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pt-BR">
              <a:solidFill>
                <a:prstClr val="black"/>
              </a:solidFill>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fld id="{1FB48A30-3260-4295-AA63-2356813EE4A4}" type="slidenum">
              <a:rPr lang="pt-BR">
                <a:solidFill>
                  <a:prstClr val="black"/>
                </a:solidFill>
              </a:rPr>
              <a:pPr fontAlgn="base">
                <a:spcBef>
                  <a:spcPct val="0"/>
                </a:spcBef>
                <a:spcAft>
                  <a:spcPct val="0"/>
                </a:spcAft>
                <a:defRPr/>
              </a:pPr>
              <a:t>‹nº›</a:t>
            </a:fld>
            <a:endParaRPr lang="pt-BR" dirty="0">
              <a:solidFill>
                <a:prstClr val="black"/>
              </a:solidFill>
            </a:endParaRPr>
          </a:p>
        </p:txBody>
      </p:sp>
    </p:spTree>
    <p:extLst>
      <p:ext uri="{BB962C8B-B14F-4D97-AF65-F5344CB8AC3E}">
        <p14:creationId xmlns:p14="http://schemas.microsoft.com/office/powerpoint/2010/main" val="560476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fld id="{F2CC16D8-8B7F-4FF7-8273-546CC08847B3}" type="datetimeFigureOut">
              <a:rPr lang="pt-BR">
                <a:solidFill>
                  <a:prstClr val="black"/>
                </a:solidFill>
              </a:rPr>
              <a:pPr fontAlgn="base">
                <a:spcBef>
                  <a:spcPct val="0"/>
                </a:spcBef>
                <a:spcAft>
                  <a:spcPct val="0"/>
                </a:spcAft>
                <a:defRPr/>
              </a:pPr>
              <a:t>03/12/2014</a:t>
            </a:fld>
            <a:endParaRPr lang="pt-BR" dirty="0">
              <a:solidFill>
                <a:prstClr val="black"/>
              </a:solidFill>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pt-BR">
              <a:solidFill>
                <a:prstClr val="black"/>
              </a:solidFill>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fld id="{DA4C8087-944A-4A76-B206-C767F6EA66D5}" type="slidenum">
              <a:rPr lang="pt-BR">
                <a:solidFill>
                  <a:prstClr val="black"/>
                </a:solidFill>
              </a:rPr>
              <a:pPr fontAlgn="base">
                <a:spcBef>
                  <a:spcPct val="0"/>
                </a:spcBef>
                <a:spcAft>
                  <a:spcPct val="0"/>
                </a:spcAft>
                <a:defRPr/>
              </a:pPr>
              <a:t>‹nº›</a:t>
            </a:fld>
            <a:endParaRPr lang="pt-BR" dirty="0">
              <a:solidFill>
                <a:prstClr val="black"/>
              </a:solidFill>
            </a:endParaRPr>
          </a:p>
        </p:txBody>
      </p:sp>
    </p:spTree>
    <p:extLst>
      <p:ext uri="{BB962C8B-B14F-4D97-AF65-F5344CB8AC3E}">
        <p14:creationId xmlns:p14="http://schemas.microsoft.com/office/powerpoint/2010/main" val="3499575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fld id="{0482913A-801F-43D2-828D-74BC7A04003A}" type="datetimeFigureOut">
              <a:rPr lang="pt-BR">
                <a:solidFill>
                  <a:prstClr val="black"/>
                </a:solidFill>
              </a:rPr>
              <a:pPr fontAlgn="base">
                <a:spcBef>
                  <a:spcPct val="0"/>
                </a:spcBef>
                <a:spcAft>
                  <a:spcPct val="0"/>
                </a:spcAft>
                <a:defRPr/>
              </a:pPr>
              <a:t>03/12/2014</a:t>
            </a:fld>
            <a:endParaRPr lang="pt-BR" dirty="0">
              <a:solidFill>
                <a:prstClr val="black"/>
              </a:solidFill>
            </a:endParaRP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pt-BR">
              <a:solidFill>
                <a:prstClr val="black"/>
              </a:solidFill>
            </a:endParaRP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fld id="{167F3EF8-0417-449A-AB6B-DA2F56DC27D2}" type="slidenum">
              <a:rPr lang="pt-BR">
                <a:solidFill>
                  <a:prstClr val="black"/>
                </a:solidFill>
              </a:rPr>
              <a:pPr fontAlgn="base">
                <a:spcBef>
                  <a:spcPct val="0"/>
                </a:spcBef>
                <a:spcAft>
                  <a:spcPct val="0"/>
                </a:spcAft>
                <a:defRPr/>
              </a:pPr>
              <a:t>‹nº›</a:t>
            </a:fld>
            <a:endParaRPr lang="pt-BR" dirty="0">
              <a:solidFill>
                <a:prstClr val="black"/>
              </a:solidFill>
            </a:endParaRPr>
          </a:p>
        </p:txBody>
      </p:sp>
    </p:spTree>
    <p:extLst>
      <p:ext uri="{BB962C8B-B14F-4D97-AF65-F5344CB8AC3E}">
        <p14:creationId xmlns:p14="http://schemas.microsoft.com/office/powerpoint/2010/main" val="3549655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fld id="{06DEF36E-8A6A-4394-9189-4BAE0B0B5DA4}" type="datetimeFigureOut">
              <a:rPr lang="pt-BR">
                <a:solidFill>
                  <a:prstClr val="black"/>
                </a:solidFill>
              </a:rPr>
              <a:pPr fontAlgn="base">
                <a:spcBef>
                  <a:spcPct val="0"/>
                </a:spcBef>
                <a:spcAft>
                  <a:spcPct val="0"/>
                </a:spcAft>
                <a:defRPr/>
              </a:pPr>
              <a:t>03/12/2014</a:t>
            </a:fld>
            <a:endParaRPr lang="pt-BR" dirty="0">
              <a:solidFill>
                <a:prstClr val="black"/>
              </a:solidFill>
            </a:endParaRP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pt-BR">
              <a:solidFill>
                <a:prstClr val="black"/>
              </a:solidFill>
            </a:endParaRP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fld id="{7D716A62-4541-4E82-B996-8920C33CC139}" type="slidenum">
              <a:rPr lang="pt-BR">
                <a:solidFill>
                  <a:prstClr val="black"/>
                </a:solidFill>
              </a:rPr>
              <a:pPr fontAlgn="base">
                <a:spcBef>
                  <a:spcPct val="0"/>
                </a:spcBef>
                <a:spcAft>
                  <a:spcPct val="0"/>
                </a:spcAft>
                <a:defRPr/>
              </a:pPr>
              <a:t>‹nº›</a:t>
            </a:fld>
            <a:endParaRPr lang="pt-BR" dirty="0">
              <a:solidFill>
                <a:prstClr val="black"/>
              </a:solidFill>
            </a:endParaRPr>
          </a:p>
        </p:txBody>
      </p:sp>
    </p:spTree>
    <p:extLst>
      <p:ext uri="{BB962C8B-B14F-4D97-AF65-F5344CB8AC3E}">
        <p14:creationId xmlns:p14="http://schemas.microsoft.com/office/powerpoint/2010/main" val="912523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fld id="{64F7C135-D2F1-4D35-AF68-73D27C34C6EB}" type="datetimeFigureOut">
              <a:rPr lang="pt-BR">
                <a:solidFill>
                  <a:prstClr val="black"/>
                </a:solidFill>
              </a:rPr>
              <a:pPr fontAlgn="base">
                <a:spcBef>
                  <a:spcPct val="0"/>
                </a:spcBef>
                <a:spcAft>
                  <a:spcPct val="0"/>
                </a:spcAft>
                <a:defRPr/>
              </a:pPr>
              <a:t>03/12/2014</a:t>
            </a:fld>
            <a:endParaRPr lang="pt-BR" dirty="0">
              <a:solidFill>
                <a:prstClr val="black"/>
              </a:solidFill>
            </a:endParaRP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pt-BR">
              <a:solidFill>
                <a:prstClr val="black"/>
              </a:solidFill>
            </a:endParaRP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fld id="{FE511D96-7E0F-4A69-BD2F-E752454E65D1}" type="slidenum">
              <a:rPr lang="pt-BR">
                <a:solidFill>
                  <a:prstClr val="black"/>
                </a:solidFill>
              </a:rPr>
              <a:pPr fontAlgn="base">
                <a:spcBef>
                  <a:spcPct val="0"/>
                </a:spcBef>
                <a:spcAft>
                  <a:spcPct val="0"/>
                </a:spcAft>
                <a:defRPr/>
              </a:pPr>
              <a:t>‹nº›</a:t>
            </a:fld>
            <a:endParaRPr lang="pt-BR" dirty="0">
              <a:solidFill>
                <a:prstClr val="black"/>
              </a:solidFill>
            </a:endParaRPr>
          </a:p>
        </p:txBody>
      </p:sp>
    </p:spTree>
    <p:extLst>
      <p:ext uri="{BB962C8B-B14F-4D97-AF65-F5344CB8AC3E}">
        <p14:creationId xmlns:p14="http://schemas.microsoft.com/office/powerpoint/2010/main" val="630191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fld id="{0B2C2038-7674-4A49-9E1B-06669DA77210}" type="datetimeFigureOut">
              <a:rPr lang="pt-BR">
                <a:solidFill>
                  <a:prstClr val="black"/>
                </a:solidFill>
              </a:rPr>
              <a:pPr fontAlgn="base">
                <a:spcBef>
                  <a:spcPct val="0"/>
                </a:spcBef>
                <a:spcAft>
                  <a:spcPct val="0"/>
                </a:spcAft>
                <a:defRPr/>
              </a:pPr>
              <a:t>03/12/2014</a:t>
            </a:fld>
            <a:endParaRPr lang="pt-BR" dirty="0">
              <a:solidFill>
                <a:prstClr val="black"/>
              </a:solidFill>
            </a:endParaRPr>
          </a:p>
        </p:txBody>
      </p:sp>
      <p:sp>
        <p:nvSpPr>
          <p:cNvPr id="3" name="Espaço Reservado para Rodapé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pt-BR">
              <a:solidFill>
                <a:prstClr val="black"/>
              </a:solidFill>
            </a:endParaRPr>
          </a:p>
        </p:txBody>
      </p:sp>
      <p:sp>
        <p:nvSpPr>
          <p:cNvPr id="4" name="Espaço Reservado para Número de Slide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fld id="{72C95298-C75C-4F20-B9D9-0A3FB9CCB35F}" type="slidenum">
              <a:rPr lang="pt-BR">
                <a:solidFill>
                  <a:prstClr val="black"/>
                </a:solidFill>
              </a:rPr>
              <a:pPr fontAlgn="base">
                <a:spcBef>
                  <a:spcPct val="0"/>
                </a:spcBef>
                <a:spcAft>
                  <a:spcPct val="0"/>
                </a:spcAft>
                <a:defRPr/>
              </a:pPr>
              <a:t>‹nº›</a:t>
            </a:fld>
            <a:endParaRPr lang="pt-BR" dirty="0">
              <a:solidFill>
                <a:prstClr val="black"/>
              </a:solidFill>
            </a:endParaRPr>
          </a:p>
        </p:txBody>
      </p:sp>
    </p:spTree>
    <p:extLst>
      <p:ext uri="{BB962C8B-B14F-4D97-AF65-F5344CB8AC3E}">
        <p14:creationId xmlns:p14="http://schemas.microsoft.com/office/powerpoint/2010/main" val="4261604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fld id="{62E02E76-F52F-47C2-BC20-FB17783A1957}" type="datetimeFigureOut">
              <a:rPr lang="pt-BR">
                <a:solidFill>
                  <a:prstClr val="black"/>
                </a:solidFill>
              </a:rPr>
              <a:pPr fontAlgn="base">
                <a:spcBef>
                  <a:spcPct val="0"/>
                </a:spcBef>
                <a:spcAft>
                  <a:spcPct val="0"/>
                </a:spcAft>
                <a:defRPr/>
              </a:pPr>
              <a:t>03/12/2014</a:t>
            </a:fld>
            <a:endParaRPr lang="pt-BR" dirty="0">
              <a:solidFill>
                <a:prstClr val="black"/>
              </a:solidFill>
            </a:endParaRP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pt-BR">
              <a:solidFill>
                <a:prstClr val="black"/>
              </a:solidFill>
            </a:endParaRP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fld id="{35F59F75-72D6-4DB0-BA37-B9BDBD06F37F}" type="slidenum">
              <a:rPr lang="pt-BR">
                <a:solidFill>
                  <a:prstClr val="black"/>
                </a:solidFill>
              </a:rPr>
              <a:pPr fontAlgn="base">
                <a:spcBef>
                  <a:spcPct val="0"/>
                </a:spcBef>
                <a:spcAft>
                  <a:spcPct val="0"/>
                </a:spcAft>
                <a:defRPr/>
              </a:pPr>
              <a:t>‹nº›</a:t>
            </a:fld>
            <a:endParaRPr lang="pt-BR" dirty="0">
              <a:solidFill>
                <a:prstClr val="black"/>
              </a:solidFill>
            </a:endParaRPr>
          </a:p>
        </p:txBody>
      </p:sp>
    </p:spTree>
    <p:extLst>
      <p:ext uri="{BB962C8B-B14F-4D97-AF65-F5344CB8AC3E}">
        <p14:creationId xmlns:p14="http://schemas.microsoft.com/office/powerpoint/2010/main" val="270047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pt-BR"/>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pt-BR"/>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48DE7E68-6327-46B3-82F3-3BE8A2308E29}" type="slidenum">
              <a:rPr lang="pt-BR"/>
              <a:pPr>
                <a:defRPr/>
              </a:pPr>
              <a:t>‹nº›</a:t>
            </a:fld>
            <a:endParaRPr lang="pt-BR"/>
          </a:p>
        </p:txBody>
      </p:sp>
    </p:spTree>
    <p:extLst>
      <p:ext uri="{BB962C8B-B14F-4D97-AF65-F5344CB8AC3E}">
        <p14:creationId xmlns:p14="http://schemas.microsoft.com/office/powerpoint/2010/main" val="4009124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fld id="{E76259BC-30F2-48A2-8353-BD6E8C053B5C}" type="datetimeFigureOut">
              <a:rPr lang="pt-BR">
                <a:solidFill>
                  <a:prstClr val="black"/>
                </a:solidFill>
              </a:rPr>
              <a:pPr fontAlgn="base">
                <a:spcBef>
                  <a:spcPct val="0"/>
                </a:spcBef>
                <a:spcAft>
                  <a:spcPct val="0"/>
                </a:spcAft>
                <a:defRPr/>
              </a:pPr>
              <a:t>03/12/2014</a:t>
            </a:fld>
            <a:endParaRPr lang="pt-BR" dirty="0">
              <a:solidFill>
                <a:prstClr val="black"/>
              </a:solidFill>
            </a:endParaRP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pt-BR">
              <a:solidFill>
                <a:prstClr val="black"/>
              </a:solidFill>
            </a:endParaRP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fld id="{C4FB2F3C-09B6-4CBE-9E4E-74388D41035D}" type="slidenum">
              <a:rPr lang="pt-BR">
                <a:solidFill>
                  <a:prstClr val="black"/>
                </a:solidFill>
              </a:rPr>
              <a:pPr fontAlgn="base">
                <a:spcBef>
                  <a:spcPct val="0"/>
                </a:spcBef>
                <a:spcAft>
                  <a:spcPct val="0"/>
                </a:spcAft>
                <a:defRPr/>
              </a:pPr>
              <a:t>‹nº›</a:t>
            </a:fld>
            <a:endParaRPr lang="pt-BR" dirty="0">
              <a:solidFill>
                <a:prstClr val="black"/>
              </a:solidFill>
            </a:endParaRPr>
          </a:p>
        </p:txBody>
      </p:sp>
    </p:spTree>
    <p:extLst>
      <p:ext uri="{BB962C8B-B14F-4D97-AF65-F5344CB8AC3E}">
        <p14:creationId xmlns:p14="http://schemas.microsoft.com/office/powerpoint/2010/main" val="1964731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fld id="{E20B45B3-E37D-41AC-AC24-C665A4150F22}" type="datetimeFigureOut">
              <a:rPr lang="pt-BR">
                <a:solidFill>
                  <a:prstClr val="black"/>
                </a:solidFill>
              </a:rPr>
              <a:pPr fontAlgn="base">
                <a:spcBef>
                  <a:spcPct val="0"/>
                </a:spcBef>
                <a:spcAft>
                  <a:spcPct val="0"/>
                </a:spcAft>
                <a:defRPr/>
              </a:pPr>
              <a:t>03/12/2014</a:t>
            </a:fld>
            <a:endParaRPr lang="pt-BR" dirty="0">
              <a:solidFill>
                <a:prstClr val="black"/>
              </a:solidFill>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pt-BR">
              <a:solidFill>
                <a:prstClr val="black"/>
              </a:solidFill>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fld id="{A255C01E-A265-450F-B193-5DC1A1C56642}" type="slidenum">
              <a:rPr lang="pt-BR">
                <a:solidFill>
                  <a:prstClr val="black"/>
                </a:solidFill>
              </a:rPr>
              <a:pPr fontAlgn="base">
                <a:spcBef>
                  <a:spcPct val="0"/>
                </a:spcBef>
                <a:spcAft>
                  <a:spcPct val="0"/>
                </a:spcAft>
                <a:defRPr/>
              </a:pPr>
              <a:t>‹nº›</a:t>
            </a:fld>
            <a:endParaRPr lang="pt-BR" dirty="0">
              <a:solidFill>
                <a:prstClr val="black"/>
              </a:solidFill>
            </a:endParaRPr>
          </a:p>
        </p:txBody>
      </p:sp>
    </p:spTree>
    <p:extLst>
      <p:ext uri="{BB962C8B-B14F-4D97-AF65-F5344CB8AC3E}">
        <p14:creationId xmlns:p14="http://schemas.microsoft.com/office/powerpoint/2010/main" val="1175700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fld id="{3FE4F1E0-E977-4074-9C3C-1EAAB5156E61}" type="datetimeFigureOut">
              <a:rPr lang="pt-BR">
                <a:solidFill>
                  <a:prstClr val="black"/>
                </a:solidFill>
              </a:rPr>
              <a:pPr fontAlgn="base">
                <a:spcBef>
                  <a:spcPct val="0"/>
                </a:spcBef>
                <a:spcAft>
                  <a:spcPct val="0"/>
                </a:spcAft>
                <a:defRPr/>
              </a:pPr>
              <a:t>03/12/2014</a:t>
            </a:fld>
            <a:endParaRPr lang="pt-BR" dirty="0">
              <a:solidFill>
                <a:prstClr val="black"/>
              </a:solidFill>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pt-BR">
              <a:solidFill>
                <a:prstClr val="black"/>
              </a:solidFill>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fontAlgn="base">
              <a:spcBef>
                <a:spcPct val="0"/>
              </a:spcBef>
              <a:spcAft>
                <a:spcPct val="0"/>
              </a:spcAft>
              <a:defRPr/>
            </a:pPr>
            <a:fld id="{C41F021D-7A36-46DC-96F8-EACCBC3CB1AF}" type="slidenum">
              <a:rPr lang="pt-BR">
                <a:solidFill>
                  <a:prstClr val="black"/>
                </a:solidFill>
              </a:rPr>
              <a:pPr fontAlgn="base">
                <a:spcBef>
                  <a:spcPct val="0"/>
                </a:spcBef>
                <a:spcAft>
                  <a:spcPct val="0"/>
                </a:spcAft>
                <a:defRPr/>
              </a:pPr>
              <a:t>‹nº›</a:t>
            </a:fld>
            <a:endParaRPr lang="pt-BR" dirty="0">
              <a:solidFill>
                <a:prstClr val="black"/>
              </a:solidFill>
            </a:endParaRPr>
          </a:p>
        </p:txBody>
      </p:sp>
    </p:spTree>
    <p:extLst>
      <p:ext uri="{BB962C8B-B14F-4D97-AF65-F5344CB8AC3E}">
        <p14:creationId xmlns:p14="http://schemas.microsoft.com/office/powerpoint/2010/main" val="2026678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74638"/>
            <a:ext cx="8229600" cy="585152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pt-BR">
              <a:solidFill>
                <a:prstClr val="black"/>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fontAlgn="base">
              <a:spcBef>
                <a:spcPct val="0"/>
              </a:spcBef>
              <a:spcAft>
                <a:spcPct val="0"/>
              </a:spcAft>
              <a:defRPr/>
            </a:pPr>
            <a:endParaRPr lang="pt-BR">
              <a:solidFill>
                <a:prstClr val="black"/>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fontAlgn="base">
              <a:spcBef>
                <a:spcPct val="0"/>
              </a:spcBef>
              <a:spcAft>
                <a:spcPct val="0"/>
              </a:spcAft>
              <a:defRPr/>
            </a:pPr>
            <a:fld id="{D3AB7471-BDCB-4A60-A2FB-0BD05C1E91E9}" type="slidenum">
              <a:rPr lang="pt-BR">
                <a:solidFill>
                  <a:prstClr val="black"/>
                </a:solidFill>
              </a:rPr>
              <a:pPr fontAlgn="base">
                <a:spcBef>
                  <a:spcPct val="0"/>
                </a:spcBef>
                <a:spcAft>
                  <a:spcPct val="0"/>
                </a:spcAft>
                <a:defRPr/>
              </a:pPr>
              <a:t>‹nº›</a:t>
            </a:fld>
            <a:endParaRPr lang="pt-BR">
              <a:solidFill>
                <a:prstClr val="black"/>
              </a:solidFill>
            </a:endParaRPr>
          </a:p>
        </p:txBody>
      </p:sp>
    </p:spTree>
    <p:extLst>
      <p:ext uri="{BB962C8B-B14F-4D97-AF65-F5344CB8AC3E}">
        <p14:creationId xmlns:p14="http://schemas.microsoft.com/office/powerpoint/2010/main" val="1438852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45D9AAA2-51DC-45C4-BABC-69E88E598B61}" type="slidenum">
              <a:rPr lang="pt-BR"/>
              <a:pPr>
                <a:defRPr/>
              </a:pPr>
              <a:t>‹nº›</a:t>
            </a:fld>
            <a:endParaRPr lang="pt-BR"/>
          </a:p>
        </p:txBody>
      </p:sp>
    </p:spTree>
    <p:extLst>
      <p:ext uri="{BB962C8B-B14F-4D97-AF65-F5344CB8AC3E}">
        <p14:creationId xmlns:p14="http://schemas.microsoft.com/office/powerpoint/2010/main" val="1988228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3BC180E-00B7-4442-9DB5-5BC125DB03F3}" type="slidenum">
              <a:rPr lang="pt-BR"/>
              <a:pPr>
                <a:defRPr/>
              </a:pPr>
              <a:t>‹nº›</a:t>
            </a:fld>
            <a:endParaRPr lang="pt-BR"/>
          </a:p>
        </p:txBody>
      </p:sp>
    </p:spTree>
    <p:extLst>
      <p:ext uri="{BB962C8B-B14F-4D97-AF65-F5344CB8AC3E}">
        <p14:creationId xmlns:p14="http://schemas.microsoft.com/office/powerpoint/2010/main" val="465891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8C642014-CADA-4DC5-A755-520E42F87975}" type="slidenum">
              <a:rPr lang="pt-BR"/>
              <a:pPr>
                <a:defRPr/>
              </a:pPr>
              <a:t>‹nº›</a:t>
            </a:fld>
            <a:endParaRPr lang="pt-BR"/>
          </a:p>
        </p:txBody>
      </p:sp>
    </p:spTree>
    <p:extLst>
      <p:ext uri="{BB962C8B-B14F-4D97-AF65-F5344CB8AC3E}">
        <p14:creationId xmlns:p14="http://schemas.microsoft.com/office/powerpoint/2010/main" val="31452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23B055F0-A340-4305-B19B-1C1E29324E03}" type="slidenum">
              <a:rPr lang="pt-BR"/>
              <a:pPr>
                <a:defRPr/>
              </a:pPr>
              <a:t>‹nº›</a:t>
            </a:fld>
            <a:endParaRPr lang="pt-BR"/>
          </a:p>
        </p:txBody>
      </p:sp>
    </p:spTree>
    <p:extLst>
      <p:ext uri="{BB962C8B-B14F-4D97-AF65-F5344CB8AC3E}">
        <p14:creationId xmlns:p14="http://schemas.microsoft.com/office/powerpoint/2010/main" val="3411725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D3BF20C1-C57A-4707-8749-4D1F5D36D166}" type="slidenum">
              <a:rPr lang="pt-BR"/>
              <a:pPr>
                <a:defRPr/>
              </a:pPr>
              <a:t>‹nº›</a:t>
            </a:fld>
            <a:endParaRPr lang="pt-BR"/>
          </a:p>
        </p:txBody>
      </p:sp>
    </p:spTree>
    <p:extLst>
      <p:ext uri="{BB962C8B-B14F-4D97-AF65-F5344CB8AC3E}">
        <p14:creationId xmlns:p14="http://schemas.microsoft.com/office/powerpoint/2010/main" val="3990198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CE2A8967-BD19-42B8-95EF-F3130B8FA895}" type="slidenum">
              <a:rPr lang="pt-BR"/>
              <a:pPr>
                <a:defRPr/>
              </a:pPr>
              <a:t>‹nº›</a:t>
            </a:fld>
            <a:endParaRPr lang="pt-BR"/>
          </a:p>
        </p:txBody>
      </p:sp>
    </p:spTree>
    <p:extLst>
      <p:ext uri="{BB962C8B-B14F-4D97-AF65-F5344CB8AC3E}">
        <p14:creationId xmlns:p14="http://schemas.microsoft.com/office/powerpoint/2010/main" val="92827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pt-BR"/>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pt-BR"/>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0447C049-A10D-4125-8566-8DFEFCB56E49}" type="slidenum">
              <a:rPr lang="pt-BR"/>
              <a:pPr>
                <a:defRPr/>
              </a:pPr>
              <a:t>‹nº›</a:t>
            </a:fld>
            <a:endParaRPr lang="pt-BR"/>
          </a:p>
        </p:txBody>
      </p:sp>
    </p:spTree>
    <p:extLst>
      <p:ext uri="{BB962C8B-B14F-4D97-AF65-F5344CB8AC3E}">
        <p14:creationId xmlns:p14="http://schemas.microsoft.com/office/powerpoint/2010/main" val="25250752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C1489E54-1ED6-4ACD-BCE5-2717A473D701}" type="slidenum">
              <a:rPr lang="pt-BR"/>
              <a:pPr>
                <a:defRPr/>
              </a:pPr>
              <a:t>‹nº›</a:t>
            </a:fld>
            <a:endParaRPr lang="pt-BR"/>
          </a:p>
        </p:txBody>
      </p:sp>
    </p:spTree>
    <p:extLst>
      <p:ext uri="{BB962C8B-B14F-4D97-AF65-F5344CB8AC3E}">
        <p14:creationId xmlns:p14="http://schemas.microsoft.com/office/powerpoint/2010/main" val="29794610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C869492E-F467-4BCE-98CA-31891EFF80C1}" type="slidenum">
              <a:rPr lang="pt-BR"/>
              <a:pPr>
                <a:defRPr/>
              </a:pPr>
              <a:t>‹nº›</a:t>
            </a:fld>
            <a:endParaRPr lang="pt-BR"/>
          </a:p>
        </p:txBody>
      </p:sp>
    </p:spTree>
    <p:extLst>
      <p:ext uri="{BB962C8B-B14F-4D97-AF65-F5344CB8AC3E}">
        <p14:creationId xmlns:p14="http://schemas.microsoft.com/office/powerpoint/2010/main" val="17081503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74D50F92-48D5-4AC3-A1AE-C009489CF078}" type="slidenum">
              <a:rPr lang="pt-BR"/>
              <a:pPr>
                <a:defRPr/>
              </a:pPr>
              <a:t>‹nº›</a:t>
            </a:fld>
            <a:endParaRPr lang="pt-BR"/>
          </a:p>
        </p:txBody>
      </p:sp>
    </p:spTree>
    <p:extLst>
      <p:ext uri="{BB962C8B-B14F-4D97-AF65-F5344CB8AC3E}">
        <p14:creationId xmlns:p14="http://schemas.microsoft.com/office/powerpoint/2010/main" val="30298345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02B5F1A-D63C-48BE-8727-8E49FCCC79B1}" type="slidenum">
              <a:rPr lang="pt-BR"/>
              <a:pPr>
                <a:defRPr/>
              </a:pPr>
              <a:t>‹nº›</a:t>
            </a:fld>
            <a:endParaRPr lang="pt-BR"/>
          </a:p>
        </p:txBody>
      </p:sp>
    </p:spTree>
    <p:extLst>
      <p:ext uri="{BB962C8B-B14F-4D97-AF65-F5344CB8AC3E}">
        <p14:creationId xmlns:p14="http://schemas.microsoft.com/office/powerpoint/2010/main" val="1146677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2B2F1D73-FC0C-44E7-B6D4-7E46242964E4}" type="slidenum">
              <a:rPr lang="pt-BR"/>
              <a:pPr>
                <a:defRPr/>
              </a:pPr>
              <a:t>‹nº›</a:t>
            </a:fld>
            <a:endParaRPr lang="pt-BR"/>
          </a:p>
        </p:txBody>
      </p:sp>
    </p:spTree>
    <p:extLst>
      <p:ext uri="{BB962C8B-B14F-4D97-AF65-F5344CB8AC3E}">
        <p14:creationId xmlns:p14="http://schemas.microsoft.com/office/powerpoint/2010/main" val="3323027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74638"/>
            <a:ext cx="8229600" cy="585152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596BD069-AC27-436C-8A6A-336309870245}" type="slidenum">
              <a:rPr lang="pt-BR"/>
              <a:pPr>
                <a:defRPr/>
              </a:pPr>
              <a:t>‹nº›</a:t>
            </a:fld>
            <a:endParaRPr lang="pt-BR"/>
          </a:p>
        </p:txBody>
      </p:sp>
    </p:spTree>
    <p:extLst>
      <p:ext uri="{BB962C8B-B14F-4D97-AF65-F5344CB8AC3E}">
        <p14:creationId xmlns:p14="http://schemas.microsoft.com/office/powerpoint/2010/main" val="306409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pt-BR"/>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pt-BR"/>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0634D336-DDD3-47C4-AE29-F42F55132585}" type="slidenum">
              <a:rPr lang="pt-BR"/>
              <a:pPr>
                <a:defRPr/>
              </a:pPr>
              <a:t>‹nº›</a:t>
            </a:fld>
            <a:endParaRPr lang="pt-BR"/>
          </a:p>
        </p:txBody>
      </p:sp>
    </p:spTree>
    <p:extLst>
      <p:ext uri="{BB962C8B-B14F-4D97-AF65-F5344CB8AC3E}">
        <p14:creationId xmlns:p14="http://schemas.microsoft.com/office/powerpoint/2010/main" val="2017635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pt-BR"/>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pt-BR"/>
          </a:p>
        </p:txBody>
      </p:sp>
      <p:sp>
        <p:nvSpPr>
          <p:cNvPr id="9" name="Rectangle 6"/>
          <p:cNvSpPr>
            <a:spLocks noGrp="1" noChangeArrowheads="1"/>
          </p:cNvSpPr>
          <p:nvPr>
            <p:ph type="sldNum" sz="quarter" idx="12"/>
          </p:nvPr>
        </p:nvSpPr>
        <p:spPr/>
        <p:txBody>
          <a:bodyPr/>
          <a:lstStyle>
            <a:lvl1pPr>
              <a:defRPr>
                <a:cs typeface="Arial" charset="0"/>
              </a:defRPr>
            </a:lvl1pPr>
          </a:lstStyle>
          <a:p>
            <a:pPr>
              <a:defRPr/>
            </a:pPr>
            <a:fld id="{37CDEAD1-312E-4D3C-8A6C-6A3B05B4BF07}" type="slidenum">
              <a:rPr lang="pt-BR"/>
              <a:pPr>
                <a:defRPr/>
              </a:pPr>
              <a:t>‹nº›</a:t>
            </a:fld>
            <a:endParaRPr lang="pt-BR"/>
          </a:p>
        </p:txBody>
      </p:sp>
    </p:spTree>
    <p:extLst>
      <p:ext uri="{BB962C8B-B14F-4D97-AF65-F5344CB8AC3E}">
        <p14:creationId xmlns:p14="http://schemas.microsoft.com/office/powerpoint/2010/main" val="46746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pt-BR"/>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pt-BR"/>
          </a:p>
        </p:txBody>
      </p:sp>
      <p:sp>
        <p:nvSpPr>
          <p:cNvPr id="5" name="Rectangle 6"/>
          <p:cNvSpPr>
            <a:spLocks noGrp="1" noChangeArrowheads="1"/>
          </p:cNvSpPr>
          <p:nvPr>
            <p:ph type="sldNum" sz="quarter" idx="12"/>
          </p:nvPr>
        </p:nvSpPr>
        <p:spPr/>
        <p:txBody>
          <a:bodyPr/>
          <a:lstStyle>
            <a:lvl1pPr>
              <a:defRPr>
                <a:cs typeface="Arial" charset="0"/>
              </a:defRPr>
            </a:lvl1pPr>
          </a:lstStyle>
          <a:p>
            <a:pPr>
              <a:defRPr/>
            </a:pPr>
            <a:fld id="{04547883-0ED4-4944-8C4D-8D36CAA8F87E}" type="slidenum">
              <a:rPr lang="pt-BR"/>
              <a:pPr>
                <a:defRPr/>
              </a:pPr>
              <a:t>‹nº›</a:t>
            </a:fld>
            <a:endParaRPr lang="pt-BR"/>
          </a:p>
        </p:txBody>
      </p:sp>
    </p:spTree>
    <p:extLst>
      <p:ext uri="{BB962C8B-B14F-4D97-AF65-F5344CB8AC3E}">
        <p14:creationId xmlns:p14="http://schemas.microsoft.com/office/powerpoint/2010/main" val="776144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pt-BR"/>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pt-BR"/>
          </a:p>
        </p:txBody>
      </p:sp>
      <p:sp>
        <p:nvSpPr>
          <p:cNvPr id="4" name="Rectangle 6"/>
          <p:cNvSpPr>
            <a:spLocks noGrp="1" noChangeArrowheads="1"/>
          </p:cNvSpPr>
          <p:nvPr>
            <p:ph type="sldNum" sz="quarter" idx="12"/>
          </p:nvPr>
        </p:nvSpPr>
        <p:spPr/>
        <p:txBody>
          <a:bodyPr/>
          <a:lstStyle>
            <a:lvl1pPr>
              <a:defRPr>
                <a:cs typeface="Arial" charset="0"/>
              </a:defRPr>
            </a:lvl1pPr>
          </a:lstStyle>
          <a:p>
            <a:pPr>
              <a:defRPr/>
            </a:pPr>
            <a:fld id="{A104B556-40FF-405A-BE01-5A01680506E2}" type="slidenum">
              <a:rPr lang="pt-BR"/>
              <a:pPr>
                <a:defRPr/>
              </a:pPr>
              <a:t>‹nº›</a:t>
            </a:fld>
            <a:endParaRPr lang="pt-BR"/>
          </a:p>
        </p:txBody>
      </p:sp>
    </p:spTree>
    <p:extLst>
      <p:ext uri="{BB962C8B-B14F-4D97-AF65-F5344CB8AC3E}">
        <p14:creationId xmlns:p14="http://schemas.microsoft.com/office/powerpoint/2010/main" val="92059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pt-BR"/>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pt-BR"/>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51F2B4C5-5033-434F-922E-080096111B33}" type="slidenum">
              <a:rPr lang="pt-BR"/>
              <a:pPr>
                <a:defRPr/>
              </a:pPr>
              <a:t>‹nº›</a:t>
            </a:fld>
            <a:endParaRPr lang="pt-BR"/>
          </a:p>
        </p:txBody>
      </p:sp>
    </p:spTree>
    <p:extLst>
      <p:ext uri="{BB962C8B-B14F-4D97-AF65-F5344CB8AC3E}">
        <p14:creationId xmlns:p14="http://schemas.microsoft.com/office/powerpoint/2010/main" val="260587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pt-BR"/>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pt-BR"/>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6CAF6D2D-AAD5-449D-94AC-CCA392421934}" type="slidenum">
              <a:rPr lang="pt-BR"/>
              <a:pPr>
                <a:defRPr/>
              </a:pPr>
              <a:t>‹nº›</a:t>
            </a:fld>
            <a:endParaRPr lang="pt-BR"/>
          </a:p>
        </p:txBody>
      </p:sp>
    </p:spTree>
    <p:extLst>
      <p:ext uri="{BB962C8B-B14F-4D97-AF65-F5344CB8AC3E}">
        <p14:creationId xmlns:p14="http://schemas.microsoft.com/office/powerpoint/2010/main" val="840245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66FF"/>
            </a:gs>
            <a:gs pos="50000">
              <a:schemeClr val="accent1"/>
            </a:gs>
            <a:gs pos="100000">
              <a:srgbClr val="3366FF"/>
            </a:gs>
          </a:gsLst>
          <a:lin ang="2700000" scaled="1"/>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fontAlgn="base">
              <a:spcBef>
                <a:spcPct val="0"/>
              </a:spcBef>
              <a:spcAft>
                <a:spcPct val="0"/>
              </a:spcAft>
              <a:defRPr/>
            </a:pPr>
            <a:endParaRPr lang="pt-B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fontAlgn="base">
              <a:spcBef>
                <a:spcPct val="0"/>
              </a:spcBef>
              <a:spcAft>
                <a:spcPct val="0"/>
              </a:spcAft>
              <a:defRPr/>
            </a:pPr>
            <a:endParaRPr lang="pt-B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fontAlgn="base">
              <a:spcBef>
                <a:spcPct val="0"/>
              </a:spcBef>
              <a:spcAft>
                <a:spcPct val="0"/>
              </a:spcAft>
              <a:defRPr/>
            </a:pPr>
            <a:fld id="{251E6C11-D68D-4E2E-9DB2-4DD9C9A523CE}" type="slidenum">
              <a:rPr lang="pt-BR"/>
              <a:pPr fontAlgn="base">
                <a:spcBef>
                  <a:spcPct val="0"/>
                </a:spcBef>
                <a:spcAft>
                  <a:spcPct val="0"/>
                </a:spcAft>
                <a:defRPr/>
              </a:pPr>
              <a:t>‹nº›</a:t>
            </a:fld>
            <a:endParaRPr lang="pt-BR"/>
          </a:p>
        </p:txBody>
      </p:sp>
    </p:spTree>
    <p:extLst>
      <p:ext uri="{BB962C8B-B14F-4D97-AF65-F5344CB8AC3E}">
        <p14:creationId xmlns:p14="http://schemas.microsoft.com/office/powerpoint/2010/main" val="1574265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Espaço Reservado para Título 1"/>
          <p:cNvSpPr>
            <a:spLocks noGrp="1"/>
          </p:cNvSpPr>
          <p:nvPr>
            <p:ph type="title"/>
          </p:nvPr>
        </p:nvSpPr>
        <p:spPr bwMode="auto">
          <a:xfrm>
            <a:off x="457200" y="71438"/>
            <a:ext cx="82296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8" name="Espaço Reservado para Texto 2"/>
          <p:cNvSpPr>
            <a:spLocks noGrp="1"/>
          </p:cNvSpPr>
          <p:nvPr>
            <p:ph type="body" idx="1"/>
          </p:nvPr>
        </p:nvSpPr>
        <p:spPr bwMode="auto">
          <a:xfrm>
            <a:off x="485775" y="785813"/>
            <a:ext cx="8229600"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Tree>
    <p:extLst>
      <p:ext uri="{BB962C8B-B14F-4D97-AF65-F5344CB8AC3E}">
        <p14:creationId xmlns:p14="http://schemas.microsoft.com/office/powerpoint/2010/main" val="22333352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3600" kern="1200">
          <a:solidFill>
            <a:schemeClr val="tx1"/>
          </a:solidFill>
          <a:latin typeface="Times New Roman" pitchFamily="18" charset="0"/>
          <a:ea typeface="+mj-ea"/>
          <a:cs typeface="+mj-cs"/>
        </a:defRPr>
      </a:lvl1pPr>
      <a:lvl2pPr algn="ctr" rtl="0" eaLnBrk="0" fontAlgn="base" hangingPunct="0">
        <a:spcBef>
          <a:spcPct val="0"/>
        </a:spcBef>
        <a:spcAft>
          <a:spcPct val="0"/>
        </a:spcAft>
        <a:defRPr sz="3600">
          <a:solidFill>
            <a:schemeClr val="tx1"/>
          </a:solidFill>
          <a:latin typeface="Times New Roman" pitchFamily="18" charset="0"/>
        </a:defRPr>
      </a:lvl2pPr>
      <a:lvl3pPr algn="ctr" rtl="0" eaLnBrk="0" fontAlgn="base" hangingPunct="0">
        <a:spcBef>
          <a:spcPct val="0"/>
        </a:spcBef>
        <a:spcAft>
          <a:spcPct val="0"/>
        </a:spcAft>
        <a:defRPr sz="3600">
          <a:solidFill>
            <a:schemeClr val="tx1"/>
          </a:solidFill>
          <a:latin typeface="Times New Roman" pitchFamily="18" charset="0"/>
        </a:defRPr>
      </a:lvl3pPr>
      <a:lvl4pPr algn="ctr" rtl="0" eaLnBrk="0" fontAlgn="base" hangingPunct="0">
        <a:spcBef>
          <a:spcPct val="0"/>
        </a:spcBef>
        <a:spcAft>
          <a:spcPct val="0"/>
        </a:spcAft>
        <a:defRPr sz="3600">
          <a:solidFill>
            <a:schemeClr val="tx1"/>
          </a:solidFill>
          <a:latin typeface="Times New Roman" pitchFamily="18" charset="0"/>
        </a:defRPr>
      </a:lvl4pPr>
      <a:lvl5pPr algn="ctr" rtl="0" eaLnBrk="0" fontAlgn="base" hangingPunct="0">
        <a:spcBef>
          <a:spcPct val="0"/>
        </a:spcBef>
        <a:spcAft>
          <a:spcPct val="0"/>
        </a:spcAft>
        <a:defRPr sz="36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lr>
          <a:srgbClr val="DBEEF4"/>
        </a:buClr>
        <a:buSzPct val="60000"/>
        <a:buFont typeface="Wingdings" pitchFamily="2" charset="2"/>
        <a:buChar char="v"/>
        <a:defRPr sz="32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lr>
          <a:srgbClr val="DBEEF4"/>
        </a:buClr>
        <a:buSzPct val="60000"/>
        <a:buFont typeface="Wingdings" pitchFamily="2" charset="2"/>
        <a:buChar char="v"/>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Clr>
          <a:srgbClr val="DBEEF4"/>
        </a:buClr>
        <a:buSzPct val="60000"/>
        <a:buFont typeface="Wingdings" pitchFamily="2" charset="2"/>
        <a:buChar char="v"/>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Clr>
          <a:srgbClr val="DBEEF4"/>
        </a:buClr>
        <a:buSzPct val="60000"/>
        <a:buFont typeface="Wingdings" pitchFamily="2" charset="2"/>
        <a:buChar char="v"/>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Clr>
          <a:srgbClr val="DBEEF4"/>
        </a:buClr>
        <a:buSzPct val="60000"/>
        <a:buFont typeface="Wingdings" pitchFamily="2" charset="2"/>
        <a:buChar char="v"/>
        <a:defRPr sz="2000" kern="1200">
          <a:solidFill>
            <a:schemeClr val="tx1"/>
          </a:solidFill>
          <a:latin typeface="Times New Roman"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50000">
              <a:srgbClr val="00003A"/>
            </a:gs>
            <a:gs pos="100000">
              <a:srgbClr val="000066"/>
            </a:gs>
          </a:gsLst>
          <a:lin ang="27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fontAlgn="base">
              <a:spcBef>
                <a:spcPct val="0"/>
              </a:spcBef>
              <a:spcAft>
                <a:spcPct val="0"/>
              </a:spcAft>
              <a:defRPr/>
            </a:pPr>
            <a:endParaRPr lang="pt-B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fontAlgn="base">
              <a:spcBef>
                <a:spcPct val="0"/>
              </a:spcBef>
              <a:spcAft>
                <a:spcPct val="0"/>
              </a:spcAft>
              <a:defRPr/>
            </a:pPr>
            <a:endParaRPr lang="pt-B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fontAlgn="base">
              <a:spcBef>
                <a:spcPct val="0"/>
              </a:spcBef>
              <a:spcAft>
                <a:spcPct val="0"/>
              </a:spcAft>
              <a:defRPr/>
            </a:pPr>
            <a:fld id="{740E87CF-3078-4442-BEE9-5D08FC261405}" type="slidenum">
              <a:rPr lang="pt-BR"/>
              <a:pPr fontAlgn="base">
                <a:spcBef>
                  <a:spcPct val="0"/>
                </a:spcBef>
                <a:spcAft>
                  <a:spcPct val="0"/>
                </a:spcAft>
                <a:defRPr/>
              </a:pPr>
              <a:t>‹nº›</a:t>
            </a:fld>
            <a:endParaRPr lang="pt-BR"/>
          </a:p>
        </p:txBody>
      </p:sp>
    </p:spTree>
    <p:extLst>
      <p:ext uri="{BB962C8B-B14F-4D97-AF65-F5344CB8AC3E}">
        <p14:creationId xmlns:p14="http://schemas.microsoft.com/office/powerpoint/2010/main" val="31132934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8.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3" descr="Não é possível exibir a imagem &quot;http://amazonas.fmrp.usp.br/cgi-bin/openwebmail/openwebmail-viewatt.pl/FOLDER_SIPAT_FRENTE.jpg?action=viewattachment&amp;sessionid=egsoares*-session-0.954626659470708&amp;message_id=%3C20080904120040.M26946%40fcfrp.usp.br%3E&amp;folder=INBOX&amp;attachment_nodeid=0-1&amp;convfrom=none.iso-8859-1&quot; porque ela contém erros."/>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50000"/>
              </a:spcBef>
            </a:pPr>
            <a:endParaRPr lang="pt-BR" sz="3200" b="1">
              <a:solidFill>
                <a:srgbClr val="FF0000"/>
              </a:solidFill>
              <a:latin typeface="Times New Roman" pitchFamily="18" charset="0"/>
            </a:endParaRPr>
          </a:p>
        </p:txBody>
      </p:sp>
      <p:sp>
        <p:nvSpPr>
          <p:cNvPr id="2052" name="AutoShape 4" descr="Não é possível exibir a imagem &quot;http://amazonas.fmrp.usp.br/cgi-bin/openwebmail/openwebmail-viewatt.pl/FOLDER_SIPAT_FRENTE.jpg?action=viewattachment&amp;sessionid=egsoares*-session-0.954626659470708&amp;message_id=%3C20080904120040.M26946%40fcfrp.usp.br%3E&amp;folder=INBOX&amp;attachment_nodeid=0-1&amp;convfrom=none.iso-8859-1&quot; porque ela contém erros."/>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50000"/>
              </a:spcBef>
            </a:pPr>
            <a:endParaRPr lang="pt-BR" sz="3200" b="1">
              <a:solidFill>
                <a:srgbClr val="FF0000"/>
              </a:solidFill>
              <a:latin typeface="Times New Roman" pitchFamily="18" charset="0"/>
            </a:endParaRPr>
          </a:p>
        </p:txBody>
      </p:sp>
      <p:sp>
        <p:nvSpPr>
          <p:cNvPr id="2053" name="AutoShape 5" descr="Não é possível exibir a imagem &quot;http://amazonas.fmrp.usp.br/cgi-bin/openwebmail/openwebmail-viewatt.pl/FOLDER_SIPAT_FRENTE.jpg?action=viewattachment&amp;sessionid=egsoares*-session-0.954626659470708&amp;message_id=%3C20080904120040.M26946%40fcfrp.usp.br%3E&amp;folder=INBOX&amp;attachment_nodeid=0-1&amp;convfrom=none.iso-8859-1&quot; porque ela contém erros."/>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50000"/>
              </a:spcBef>
            </a:pPr>
            <a:endParaRPr lang="pt-BR" sz="3200" b="1">
              <a:solidFill>
                <a:srgbClr val="FF0000"/>
              </a:solidFill>
              <a:latin typeface="Times New Roman" pitchFamily="18" charset="0"/>
            </a:endParaRPr>
          </a:p>
        </p:txBody>
      </p:sp>
      <p:sp>
        <p:nvSpPr>
          <p:cNvPr id="101402" name="WordArt 26"/>
          <p:cNvSpPr>
            <a:spLocks noChangeArrowheads="1" noChangeShapeType="1" noTextEdit="1"/>
          </p:cNvSpPr>
          <p:nvPr/>
        </p:nvSpPr>
        <p:spPr bwMode="auto">
          <a:xfrm>
            <a:off x="1349375" y="58738"/>
            <a:ext cx="6445250" cy="796925"/>
          </a:xfrm>
          <a:prstGeom prst="rect">
            <a:avLst/>
          </a:prstGeom>
        </p:spPr>
        <p:txBody>
          <a:bodyPr wrap="none" fromWordArt="1">
            <a:prstTxWarp prst="textPlain">
              <a:avLst>
                <a:gd name="adj" fmla="val 50000"/>
              </a:avLst>
            </a:prstTxWarp>
          </a:bodyPr>
          <a:lstStyle/>
          <a:p>
            <a:pPr algn="ctr"/>
            <a:r>
              <a:rPr lang="pt-BR" sz="2800" kern="10">
                <a:ln w="12700">
                  <a:solidFill>
                    <a:srgbClr val="000099"/>
                  </a:solidFill>
                  <a:round/>
                  <a:headEnd/>
                  <a:tailEnd/>
                </a:ln>
                <a:solidFill>
                  <a:srgbClr val="000066"/>
                </a:solidFill>
                <a:latin typeface="Times New Roman"/>
                <a:cs typeface="Times New Roman"/>
              </a:rPr>
              <a:t>Universidade de São Paulo</a:t>
            </a:r>
          </a:p>
          <a:p>
            <a:pPr algn="ctr"/>
            <a:r>
              <a:rPr lang="pt-BR" sz="2800" kern="10">
                <a:ln w="12700">
                  <a:solidFill>
                    <a:srgbClr val="000099"/>
                  </a:solidFill>
                  <a:round/>
                  <a:headEnd/>
                  <a:tailEnd/>
                </a:ln>
                <a:solidFill>
                  <a:srgbClr val="000066"/>
                </a:solidFill>
                <a:latin typeface="Times New Roman"/>
                <a:cs typeface="Times New Roman"/>
              </a:rPr>
              <a:t>Faculdade de Medicina de Ribeirão Preto</a:t>
            </a:r>
          </a:p>
          <a:p>
            <a:pPr algn="ctr"/>
            <a:r>
              <a:rPr lang="pt-BR" sz="2800" kern="10">
                <a:ln w="12700">
                  <a:solidFill>
                    <a:srgbClr val="000099"/>
                  </a:solidFill>
                  <a:round/>
                  <a:headEnd/>
                  <a:tailEnd/>
                </a:ln>
                <a:solidFill>
                  <a:srgbClr val="000066"/>
                </a:solidFill>
                <a:latin typeface="Times New Roman"/>
                <a:cs typeface="Times New Roman"/>
              </a:rPr>
              <a:t>Departamento de Patologia e Medicina Legal </a:t>
            </a:r>
          </a:p>
        </p:txBody>
      </p:sp>
      <p:sp>
        <p:nvSpPr>
          <p:cNvPr id="101405" name="WordArt 29"/>
          <p:cNvSpPr>
            <a:spLocks noChangeArrowheads="1" noChangeShapeType="1" noTextEdit="1"/>
          </p:cNvSpPr>
          <p:nvPr/>
        </p:nvSpPr>
        <p:spPr bwMode="auto">
          <a:xfrm>
            <a:off x="1849438" y="885825"/>
            <a:ext cx="5445125" cy="319088"/>
          </a:xfrm>
          <a:prstGeom prst="rect">
            <a:avLst/>
          </a:prstGeom>
        </p:spPr>
        <p:txBody>
          <a:bodyPr wrap="none" fromWordArt="1">
            <a:prstTxWarp prst="textPlain">
              <a:avLst>
                <a:gd name="adj" fmla="val 50000"/>
              </a:avLst>
            </a:prstTxWarp>
          </a:bodyPr>
          <a:lstStyle/>
          <a:p>
            <a:pPr algn="ctr"/>
            <a:r>
              <a:rPr lang="pt-BR" sz="2800" kern="10">
                <a:ln w="9525">
                  <a:solidFill>
                    <a:schemeClr val="tx1"/>
                  </a:solidFill>
                  <a:round/>
                  <a:headEnd/>
                  <a:tailEnd/>
                </a:ln>
                <a:solidFill>
                  <a:srgbClr val="0000FF"/>
                </a:solidFill>
                <a:latin typeface="Times New Roman"/>
                <a:cs typeface="Times New Roman"/>
              </a:rPr>
              <a:t>RCG 176 - Bioética Vivencial</a:t>
            </a:r>
          </a:p>
        </p:txBody>
      </p:sp>
      <p:sp>
        <p:nvSpPr>
          <p:cNvPr id="2" name="WordArt 29"/>
          <p:cNvSpPr>
            <a:spLocks noChangeArrowheads="1" noChangeShapeType="1" noTextEdit="1"/>
          </p:cNvSpPr>
          <p:nvPr/>
        </p:nvSpPr>
        <p:spPr bwMode="auto">
          <a:xfrm>
            <a:off x="376238" y="6211888"/>
            <a:ext cx="4949825" cy="479425"/>
          </a:xfrm>
          <a:prstGeom prst="rect">
            <a:avLst/>
          </a:prstGeom>
        </p:spPr>
        <p:txBody>
          <a:bodyPr wrap="none" fromWordArt="1">
            <a:prstTxWarp prst="textPlain">
              <a:avLst>
                <a:gd name="adj" fmla="val 50000"/>
              </a:avLst>
            </a:prstTxWarp>
          </a:bodyPr>
          <a:lstStyle/>
          <a:p>
            <a:pPr algn="ctr"/>
            <a:r>
              <a:rPr lang="pt-BR" sz="2800" kern="10" dirty="0">
                <a:ln w="1270">
                  <a:solidFill>
                    <a:schemeClr val="tx1"/>
                  </a:solidFill>
                  <a:round/>
                  <a:headEnd/>
                  <a:tailEnd/>
                </a:ln>
                <a:solidFill>
                  <a:srgbClr val="000080"/>
                </a:solidFill>
                <a:latin typeface="Times New Roman"/>
                <a:cs typeface="Times New Roman"/>
              </a:rPr>
              <a:t>Aula </a:t>
            </a:r>
            <a:r>
              <a:rPr lang="pt-BR" sz="2800" kern="10" dirty="0" smtClean="0">
                <a:ln w="1270">
                  <a:solidFill>
                    <a:schemeClr val="tx1"/>
                  </a:solidFill>
                  <a:round/>
                  <a:headEnd/>
                  <a:tailEnd/>
                </a:ln>
                <a:solidFill>
                  <a:srgbClr val="000080"/>
                </a:solidFill>
                <a:latin typeface="Times New Roman"/>
                <a:cs typeface="Times New Roman"/>
              </a:rPr>
              <a:t>9: </a:t>
            </a:r>
            <a:r>
              <a:rPr lang="pt-BR" sz="2800" kern="10" dirty="0">
                <a:ln w="1270">
                  <a:solidFill>
                    <a:schemeClr val="tx1"/>
                  </a:solidFill>
                  <a:round/>
                  <a:headEnd/>
                  <a:tailEnd/>
                </a:ln>
                <a:solidFill>
                  <a:srgbClr val="000080"/>
                </a:solidFill>
                <a:latin typeface="Times New Roman"/>
                <a:cs typeface="Times New Roman"/>
              </a:rPr>
              <a:t>A </a:t>
            </a:r>
            <a:r>
              <a:rPr lang="pt-BR" sz="2800" kern="10" dirty="0" smtClean="0">
                <a:ln w="1270">
                  <a:solidFill>
                    <a:schemeClr val="tx1"/>
                  </a:solidFill>
                  <a:round/>
                  <a:headEnd/>
                  <a:tailEnd/>
                </a:ln>
                <a:solidFill>
                  <a:srgbClr val="000080"/>
                </a:solidFill>
                <a:latin typeface="Times New Roman"/>
                <a:cs typeface="Times New Roman"/>
              </a:rPr>
              <a:t>ética: Considerações finais</a:t>
            </a:r>
            <a:endParaRPr lang="pt-BR" sz="2800" kern="10" dirty="0">
              <a:ln w="1270">
                <a:solidFill>
                  <a:schemeClr val="tx1"/>
                </a:solidFill>
                <a:round/>
                <a:headEnd/>
                <a:tailEnd/>
              </a:ln>
              <a:solidFill>
                <a:srgbClr val="000080"/>
              </a:solidFill>
              <a:latin typeface="Times New Roman"/>
              <a:cs typeface="Times New Roman"/>
            </a:endParaRPr>
          </a:p>
        </p:txBody>
      </p:sp>
      <p:pic>
        <p:nvPicPr>
          <p:cNvPr id="16" name="Picture 22" descr="brasao"/>
          <p:cNvPicPr>
            <a:picLocks noChangeAspect="1" noChangeArrowheads="1"/>
          </p:cNvPicPr>
          <p:nvPr/>
        </p:nvPicPr>
        <p:blipFill>
          <a:blip r:embed="rId2">
            <a:extLst>
              <a:ext uri="{28A0092B-C50C-407E-A947-70E740481C1C}">
                <a14:useLocalDpi xmlns:a14="http://schemas.microsoft.com/office/drawing/2010/main" val="0"/>
              </a:ext>
            </a:extLst>
          </a:blip>
          <a:srcRect l="10246" t="10274" r="6174" b="11035"/>
          <a:stretch>
            <a:fillRect/>
          </a:stretch>
        </p:blipFill>
        <p:spPr bwMode="auto">
          <a:xfrm>
            <a:off x="322263" y="146050"/>
            <a:ext cx="6492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
          <p:cNvPicPr>
            <a:picLocks noChangeAspect="1" noChangeArrowheads="1"/>
          </p:cNvPicPr>
          <p:nvPr/>
        </p:nvPicPr>
        <p:blipFill>
          <a:blip r:embed="rId3">
            <a:extLst>
              <a:ext uri="{28A0092B-C50C-407E-A947-70E740481C1C}">
                <a14:useLocalDpi xmlns:a14="http://schemas.microsoft.com/office/drawing/2010/main" val="0"/>
              </a:ext>
            </a:extLst>
          </a:blip>
          <a:srcRect l="8958" t="30185" r="71875" b="22778"/>
          <a:stretch>
            <a:fillRect/>
          </a:stretch>
        </p:blipFill>
        <p:spPr bwMode="auto">
          <a:xfrm>
            <a:off x="8262938" y="161925"/>
            <a:ext cx="6762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7"/>
          <p:cNvSpPr txBox="1">
            <a:spLocks noChangeArrowheads="1"/>
          </p:cNvSpPr>
          <p:nvPr/>
        </p:nvSpPr>
        <p:spPr bwMode="auto">
          <a:xfrm>
            <a:off x="7634288" y="5170488"/>
            <a:ext cx="15097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pt-BR" b="1">
                <a:latin typeface="Times New Roman" pitchFamily="18" charset="0"/>
                <a:cs typeface="Arial" pitchFamily="34" charset="0"/>
              </a:rPr>
              <a:t>01 a 06/12/14</a:t>
            </a:r>
          </a:p>
        </p:txBody>
      </p:sp>
      <p:sp>
        <p:nvSpPr>
          <p:cNvPr id="20" name="WordArt 3"/>
          <p:cNvSpPr>
            <a:spLocks noChangeArrowheads="1" noChangeShapeType="1" noTextEdit="1"/>
          </p:cNvSpPr>
          <p:nvPr/>
        </p:nvSpPr>
        <p:spPr bwMode="auto">
          <a:xfrm>
            <a:off x="6313488" y="6183313"/>
            <a:ext cx="2520950" cy="300037"/>
          </a:xfrm>
          <a:prstGeom prst="rect">
            <a:avLst/>
          </a:prstGeom>
        </p:spPr>
        <p:txBody>
          <a:bodyPr wrap="none" fromWordArt="1">
            <a:prstTxWarp prst="textPlain">
              <a:avLst>
                <a:gd name="adj" fmla="val 50000"/>
              </a:avLst>
            </a:prstTxWarp>
          </a:bodyPr>
          <a:lstStyle/>
          <a:p>
            <a:pPr algn="ctr"/>
            <a:r>
              <a:rPr lang="pt-BR" sz="2400" kern="10">
                <a:ln w="18415">
                  <a:solidFill>
                    <a:srgbClr val="000099"/>
                  </a:solidFill>
                  <a:round/>
                  <a:headEnd/>
                  <a:tailEnd/>
                </a:ln>
                <a:solidFill>
                  <a:srgbClr val="000099"/>
                </a:solidFill>
                <a:latin typeface="Times New Roman"/>
                <a:cs typeface="Times New Roman"/>
              </a:rPr>
              <a:t>Edson Garcia Soares</a:t>
            </a:r>
          </a:p>
        </p:txBody>
      </p:sp>
      <p:sp>
        <p:nvSpPr>
          <p:cNvPr id="21" name="WordArt 10"/>
          <p:cNvSpPr>
            <a:spLocks noChangeArrowheads="1" noChangeShapeType="1" noTextEdit="1"/>
          </p:cNvSpPr>
          <p:nvPr/>
        </p:nvSpPr>
        <p:spPr bwMode="auto">
          <a:xfrm rot="21824">
            <a:off x="7135813" y="6537325"/>
            <a:ext cx="933450" cy="233363"/>
          </a:xfrm>
          <a:prstGeom prst="rect">
            <a:avLst/>
          </a:prstGeom>
        </p:spPr>
        <p:txBody>
          <a:bodyPr wrap="none" fromWordArt="1">
            <a:prstTxWarp prst="textPlain">
              <a:avLst>
                <a:gd name="adj" fmla="val 50000"/>
              </a:avLst>
            </a:prstTxWarp>
          </a:bodyPr>
          <a:lstStyle/>
          <a:p>
            <a:pPr algn="ctr"/>
            <a:r>
              <a:rPr lang="pt-BR" sz="2400" kern="10">
                <a:ln w="18415">
                  <a:solidFill>
                    <a:srgbClr val="000099"/>
                  </a:solidFill>
                  <a:round/>
                  <a:headEnd/>
                  <a:tailEnd/>
                </a:ln>
                <a:solidFill>
                  <a:srgbClr val="000099"/>
                </a:solidFill>
                <a:latin typeface="Times New Roman"/>
                <a:cs typeface="Times New Roman"/>
              </a:rPr>
              <a:t>FMRP/USP</a:t>
            </a:r>
          </a:p>
        </p:txBody>
      </p:sp>
      <p:sp>
        <p:nvSpPr>
          <p:cNvPr id="3" name="CaixaDeTexto 2"/>
          <p:cNvSpPr txBox="1"/>
          <p:nvPr/>
        </p:nvSpPr>
        <p:spPr>
          <a:xfrm>
            <a:off x="5580112" y="5301208"/>
            <a:ext cx="1728192" cy="368300"/>
          </a:xfrm>
          <a:prstGeom prst="rect">
            <a:avLst/>
          </a:prstGeom>
          <a:noFill/>
        </p:spPr>
        <p:txBody>
          <a:bodyPr wrap="square">
            <a:spAutoFit/>
          </a:bodyPr>
          <a:lstStyle/>
          <a:p>
            <a:pPr>
              <a:defRPr/>
            </a:pPr>
            <a:r>
              <a:rPr lang="pt-BR" b="1" dirty="0" err="1">
                <a:latin typeface="Times New Roman" pitchFamily="18" charset="0"/>
                <a:cs typeface="Times New Roman" pitchFamily="18" charset="0"/>
              </a:rPr>
              <a:t>Oleg</a:t>
            </a:r>
            <a:r>
              <a:rPr lang="pt-BR" b="1" dirty="0">
                <a:latin typeface="Times New Roman" pitchFamily="18" charset="0"/>
                <a:cs typeface="Times New Roman" pitchFamily="18" charset="0"/>
              </a:rPr>
              <a:t> </a:t>
            </a:r>
            <a:r>
              <a:rPr lang="pt-BR" b="1" dirty="0" err="1">
                <a:latin typeface="Times New Roman" pitchFamily="18" charset="0"/>
                <a:cs typeface="Times New Roman" pitchFamily="18" charset="0"/>
              </a:rPr>
              <a:t>Shuplyak</a:t>
            </a:r>
            <a:endParaRPr lang="pt-BR" b="1" dirty="0">
              <a:latin typeface="Times New Roman" pitchFamily="18" charset="0"/>
              <a:cs typeface="Times New Roman" pitchFamily="18" charset="0"/>
            </a:endParaRPr>
          </a:p>
        </p:txBody>
      </p:sp>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2625" y="1509712"/>
            <a:ext cx="5238750" cy="3838575"/>
          </a:xfrm>
          <a:prstGeom prst="rect">
            <a:avLst/>
          </a:prstGeom>
        </p:spPr>
      </p:pic>
    </p:spTree>
    <p:extLst>
      <p:ext uri="{BB962C8B-B14F-4D97-AF65-F5344CB8AC3E}">
        <p14:creationId xmlns:p14="http://schemas.microsoft.com/office/powerpoint/2010/main" val="3748645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499"/>
                                          </p:stCondLst>
                                        </p:cTn>
                                        <p:tgtEl>
                                          <p:spTgt spid="16"/>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499"/>
                                          </p:stCondLst>
                                        </p:cTn>
                                        <p:tgtEl>
                                          <p:spTgt spid="17"/>
                                        </p:tgtEl>
                                        <p:attrNameLst>
                                          <p:attrName>style.visibility</p:attrName>
                                        </p:attrNameLst>
                                      </p:cBhvr>
                                      <p:to>
                                        <p:strVal val="visible"/>
                                      </p:to>
                                    </p:set>
                                  </p:childTnLst>
                                </p:cTn>
                              </p:par>
                            </p:childTnLst>
                          </p:cTn>
                        </p:par>
                        <p:par>
                          <p:cTn id="18" fill="hold">
                            <p:stCondLst>
                              <p:cond delay="1000"/>
                            </p:stCondLst>
                            <p:childTnLst>
                              <p:par>
                                <p:cTn id="19" presetID="4" presetClass="entr" presetSubtype="32" fill="hold" grpId="0" nodeType="afterEffect">
                                  <p:stCondLst>
                                    <p:cond delay="0"/>
                                  </p:stCondLst>
                                  <p:childTnLst>
                                    <p:set>
                                      <p:cBhvr>
                                        <p:cTn id="20" dur="1" fill="hold">
                                          <p:stCondLst>
                                            <p:cond delay="0"/>
                                          </p:stCondLst>
                                        </p:cTn>
                                        <p:tgtEl>
                                          <p:spTgt spid="101402"/>
                                        </p:tgtEl>
                                        <p:attrNameLst>
                                          <p:attrName>style.visibility</p:attrName>
                                        </p:attrNameLst>
                                      </p:cBhvr>
                                      <p:to>
                                        <p:strVal val="visible"/>
                                      </p:to>
                                    </p:set>
                                    <p:animEffect transition="in" filter="box(out)">
                                      <p:cBhvr>
                                        <p:cTn id="21" dur="500"/>
                                        <p:tgtEl>
                                          <p:spTgt spid="101402"/>
                                        </p:tgtEl>
                                      </p:cBhvr>
                                    </p:animEffect>
                                  </p:childTnLst>
                                </p:cTn>
                              </p:par>
                            </p:childTnLst>
                          </p:cTn>
                        </p:par>
                        <p:par>
                          <p:cTn id="22" fill="hold">
                            <p:stCondLst>
                              <p:cond delay="1500"/>
                            </p:stCondLst>
                            <p:childTnLst>
                              <p:par>
                                <p:cTn id="23" presetID="3" presetClass="entr" presetSubtype="10" fill="hold" grpId="0" nodeType="afterEffect">
                                  <p:stCondLst>
                                    <p:cond delay="0"/>
                                  </p:stCondLst>
                                  <p:childTnLst>
                                    <p:set>
                                      <p:cBhvr>
                                        <p:cTn id="24" dur="1" fill="hold">
                                          <p:stCondLst>
                                            <p:cond delay="0"/>
                                          </p:stCondLst>
                                        </p:cTn>
                                        <p:tgtEl>
                                          <p:spTgt spid="101405"/>
                                        </p:tgtEl>
                                        <p:attrNameLst>
                                          <p:attrName>style.visibility</p:attrName>
                                        </p:attrNameLst>
                                      </p:cBhvr>
                                      <p:to>
                                        <p:strVal val="visible"/>
                                      </p:to>
                                    </p:set>
                                    <p:animEffect transition="in" filter="blinds(horizontal)">
                                      <p:cBhvr>
                                        <p:cTn id="25" dur="500"/>
                                        <p:tgtEl>
                                          <p:spTgt spid="101405"/>
                                        </p:tgtEl>
                                      </p:cBhvr>
                                    </p:animEffect>
                                  </p:childTnLst>
                                </p:cTn>
                              </p:par>
                            </p:childTnLst>
                          </p:cTn>
                        </p:par>
                        <p:par>
                          <p:cTn id="26" fill="hold">
                            <p:stCondLst>
                              <p:cond delay="2000"/>
                            </p:stCondLst>
                            <p:childTnLst>
                              <p:par>
                                <p:cTn id="27" presetID="18" presetClass="entr" presetSubtype="12"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strips(downLeft)">
                                      <p:cBhvr>
                                        <p:cTn id="29" dur="500"/>
                                        <p:tgtEl>
                                          <p:spTgt spid="2"/>
                                        </p:tgtEl>
                                      </p:cBhvr>
                                    </p:animEffect>
                                  </p:childTnLst>
                                </p:cTn>
                              </p:par>
                            </p:childTnLst>
                          </p:cTn>
                        </p:par>
                        <p:par>
                          <p:cTn id="30" fill="hold">
                            <p:stCondLst>
                              <p:cond delay="2500"/>
                            </p:stCondLst>
                            <p:childTnLst>
                              <p:par>
                                <p:cTn id="31" presetID="1" presetClass="entr" presetSubtype="0" fill="hold" grpId="0" nodeType="afterEffect">
                                  <p:stCondLst>
                                    <p:cond delay="0"/>
                                  </p:stCondLst>
                                  <p:childTnLst>
                                    <p:set>
                                      <p:cBhvr>
                                        <p:cTn id="32" dur="1" fill="hold">
                                          <p:stCondLst>
                                            <p:cond delay="499"/>
                                          </p:stCondLst>
                                        </p:cTn>
                                        <p:tgtEl>
                                          <p:spTgt spid="19"/>
                                        </p:tgtEl>
                                        <p:attrNameLst>
                                          <p:attrName>style.visibility</p:attrName>
                                        </p:attrNameLst>
                                      </p:cBhvr>
                                      <p:to>
                                        <p:strVal val="visible"/>
                                      </p:to>
                                    </p:set>
                                  </p:childTnLst>
                                </p:cTn>
                              </p:par>
                            </p:childTnLst>
                          </p:cTn>
                        </p:par>
                        <p:par>
                          <p:cTn id="33" fill="hold">
                            <p:stCondLst>
                              <p:cond delay="3000"/>
                            </p:stCondLst>
                            <p:childTnLst>
                              <p:par>
                                <p:cTn id="34" presetID="5" presetClass="entr" presetSubtype="1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checkerboard(across)">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02" grpId="0" animBg="1"/>
      <p:bldP spid="101405" grpId="0" animBg="1"/>
      <p:bldP spid="2" grpId="0" animBg="1"/>
      <p:bldP spid="19" grpId="0" autoUpdateAnimBg="0"/>
      <p:bldP spid="20"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aixaDeTexto 2"/>
          <p:cNvSpPr txBox="1">
            <a:spLocks noChangeArrowheads="1"/>
          </p:cNvSpPr>
          <p:nvPr/>
        </p:nvSpPr>
        <p:spPr bwMode="auto">
          <a:xfrm>
            <a:off x="4648200" y="766763"/>
            <a:ext cx="4281488" cy="4708525"/>
          </a:xfrm>
          <a:prstGeom prst="rect">
            <a:avLst/>
          </a:prstGeom>
          <a:noFill/>
          <a:ln w="9525">
            <a:noFill/>
            <a:miter lim="800000"/>
            <a:headEnd/>
            <a:tailEnd/>
          </a:ln>
        </p:spPr>
        <p:txBody>
          <a:bodyPr>
            <a:spAutoFit/>
          </a:bodyPr>
          <a:lstStyle/>
          <a:p>
            <a:pPr indent="174625" algn="just" fontAlgn="base">
              <a:spcBef>
                <a:spcPct val="0"/>
              </a:spcBef>
              <a:spcAft>
                <a:spcPct val="0"/>
              </a:spcAft>
              <a:defRPr/>
            </a:pPr>
            <a:r>
              <a:rPr lang="pt-BR" sz="2000" dirty="0">
                <a:solidFill>
                  <a:prstClr val="white"/>
                </a:solidFill>
                <a:cs typeface="Arial" charset="0"/>
              </a:rPr>
              <a:t>Segundo Frankl, existiria no ser humano um desejo e uma vontade de "sentido". Ele percebe que seus pacientes não sofrem exclusivamente de frustrações sexuais (Freud) ou de complexos como o de inferioridade (Adler), mas também do que reputa ser o vazio existencial.</a:t>
            </a:r>
          </a:p>
          <a:p>
            <a:pPr indent="174625" algn="just" fontAlgn="base">
              <a:spcBef>
                <a:spcPct val="0"/>
              </a:spcBef>
              <a:spcAft>
                <a:spcPct val="0"/>
              </a:spcAft>
              <a:defRPr/>
            </a:pPr>
            <a:r>
              <a:rPr lang="pt-BR" sz="2000" dirty="0">
                <a:solidFill>
                  <a:prstClr val="white"/>
                </a:solidFill>
                <a:cs typeface="Arial" charset="0"/>
              </a:rPr>
              <a:t>Para o analista, a neurose revelaria antes de mais nada um ser frustrado de sentido, o que o levou a concluir que a exigência fundamental do homem não é nem a emancipação sexual, nem a valorização do self, mas a "plenitude de sentido". </a:t>
            </a:r>
          </a:p>
        </p:txBody>
      </p:sp>
      <p:pic>
        <p:nvPicPr>
          <p:cNvPr id="19459" name="Picture 2" descr="http://www.livrariaresposta.com.br/fotos/ideias_sent_vi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3" y="428625"/>
            <a:ext cx="1912937"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3"/>
          <p:cNvSpPr txBox="1"/>
          <p:nvPr/>
        </p:nvSpPr>
        <p:spPr>
          <a:xfrm>
            <a:off x="174625" y="3305175"/>
            <a:ext cx="1958975" cy="400050"/>
          </a:xfrm>
          <a:prstGeom prst="rect">
            <a:avLst/>
          </a:prstGeom>
          <a:noFill/>
        </p:spPr>
        <p:txBody>
          <a:bodyPr>
            <a:spAutoFit/>
          </a:bodyPr>
          <a:lstStyle/>
          <a:p>
            <a:pPr fontAlgn="base">
              <a:spcBef>
                <a:spcPct val="0"/>
              </a:spcBef>
              <a:spcAft>
                <a:spcPct val="0"/>
              </a:spcAft>
              <a:defRPr/>
            </a:pPr>
            <a:r>
              <a:rPr lang="pt-BR" sz="1000" dirty="0">
                <a:solidFill>
                  <a:prstClr val="white"/>
                </a:solidFill>
                <a:cs typeface="Arial" charset="0"/>
              </a:rPr>
              <a:t>http://www.livrariaresposta.com.br/v2/produto.php?id=3468</a:t>
            </a:r>
          </a:p>
        </p:txBody>
      </p:sp>
      <p:pic>
        <p:nvPicPr>
          <p:cNvPr id="19461" name="Picture 2" descr="http://skoob.s3.amazonaws.com/livros/227328/PSICOTERAPIA_E_SENTIDO_DA_VIDA_1332437915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3724275"/>
            <a:ext cx="19050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6"/>
          <p:cNvSpPr txBox="1"/>
          <p:nvPr/>
        </p:nvSpPr>
        <p:spPr>
          <a:xfrm>
            <a:off x="250825" y="6457950"/>
            <a:ext cx="1958975" cy="400050"/>
          </a:xfrm>
          <a:prstGeom prst="rect">
            <a:avLst/>
          </a:prstGeom>
          <a:noFill/>
        </p:spPr>
        <p:txBody>
          <a:bodyPr>
            <a:spAutoFit/>
          </a:bodyPr>
          <a:lstStyle/>
          <a:p>
            <a:pPr fontAlgn="base">
              <a:spcBef>
                <a:spcPct val="0"/>
              </a:spcBef>
              <a:spcAft>
                <a:spcPct val="0"/>
              </a:spcAft>
              <a:defRPr/>
            </a:pPr>
            <a:r>
              <a:rPr lang="pt-BR" sz="1000" dirty="0">
                <a:solidFill>
                  <a:prstClr val="white"/>
                </a:solidFill>
                <a:cs typeface="Arial" charset="0"/>
              </a:rPr>
              <a:t>http://www.skoob.com.br/livro/227328/</a:t>
            </a:r>
          </a:p>
        </p:txBody>
      </p:sp>
      <p:pic>
        <p:nvPicPr>
          <p:cNvPr id="19463" name="Picture 4" descr="http://refrescante.com.br/wp-content/uploads/imgext/foto-2011-10-06-448324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5563" y="365125"/>
            <a:ext cx="1976437"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ixaDeTexto 8"/>
          <p:cNvSpPr txBox="1"/>
          <p:nvPr/>
        </p:nvSpPr>
        <p:spPr>
          <a:xfrm>
            <a:off x="2103438" y="3395663"/>
            <a:ext cx="2468562" cy="368300"/>
          </a:xfrm>
          <a:prstGeom prst="rect">
            <a:avLst/>
          </a:prstGeom>
          <a:noFill/>
        </p:spPr>
        <p:txBody>
          <a:bodyPr>
            <a:spAutoFit/>
          </a:bodyPr>
          <a:lstStyle/>
          <a:p>
            <a:pPr algn="r" fontAlgn="base">
              <a:spcBef>
                <a:spcPct val="0"/>
              </a:spcBef>
              <a:spcAft>
                <a:spcPct val="0"/>
              </a:spcAft>
              <a:defRPr/>
            </a:pPr>
            <a:r>
              <a:rPr lang="pt-BR" sz="900" dirty="0">
                <a:solidFill>
                  <a:prstClr val="white"/>
                </a:solidFill>
                <a:cs typeface="Arial" charset="0"/>
              </a:rPr>
              <a:t>http://refrescante.com.br/paulus-lanca-traducao-de-a-vontade-de-sentido-de-viktor-frankl.html</a:t>
            </a:r>
          </a:p>
        </p:txBody>
      </p:sp>
      <p:sp>
        <p:nvSpPr>
          <p:cNvPr id="11" name="CaixaDeTexto 10"/>
          <p:cNvSpPr txBox="1"/>
          <p:nvPr/>
        </p:nvSpPr>
        <p:spPr>
          <a:xfrm>
            <a:off x="2373313" y="6453188"/>
            <a:ext cx="2198687" cy="461962"/>
          </a:xfrm>
          <a:prstGeom prst="rect">
            <a:avLst/>
          </a:prstGeom>
          <a:noFill/>
        </p:spPr>
        <p:txBody>
          <a:bodyPr>
            <a:spAutoFit/>
          </a:bodyPr>
          <a:lstStyle/>
          <a:p>
            <a:pPr algn="r" fontAlgn="base">
              <a:spcBef>
                <a:spcPct val="0"/>
              </a:spcBef>
              <a:spcAft>
                <a:spcPct val="0"/>
              </a:spcAft>
              <a:defRPr/>
            </a:pPr>
            <a:r>
              <a:rPr lang="pt-BR" sz="800" dirty="0">
                <a:solidFill>
                  <a:prstClr val="white"/>
                </a:solidFill>
                <a:cs typeface="Arial" charset="0"/>
              </a:rPr>
              <a:t>http://books.google.com.br/books/about/SENTIDO_DOS_SONHOS_NA_PSICOTERAPIA_EM_VI.html?id=ufG8MRg2tdoC&amp;redir_esc=y</a:t>
            </a:r>
          </a:p>
        </p:txBody>
      </p:sp>
      <p:pic>
        <p:nvPicPr>
          <p:cNvPr id="19466" name="Picture 6" descr="Cap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3975" y="3733800"/>
            <a:ext cx="197802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23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wipe(left)">
                                      <p:cBhvr>
                                        <p:cTn id="7" dur="500"/>
                                        <p:tgtEl>
                                          <p:spTgt spid="19459"/>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6" fill="hold" nodeType="clickEffect">
                                  <p:stCondLst>
                                    <p:cond delay="0"/>
                                  </p:stCondLst>
                                  <p:childTnLst>
                                    <p:set>
                                      <p:cBhvr>
                                        <p:cTn id="14" dur="1" fill="hold">
                                          <p:stCondLst>
                                            <p:cond delay="0"/>
                                          </p:stCondLst>
                                        </p:cTn>
                                        <p:tgtEl>
                                          <p:spTgt spid="19463"/>
                                        </p:tgtEl>
                                        <p:attrNameLst>
                                          <p:attrName>style.visibility</p:attrName>
                                        </p:attrNameLst>
                                      </p:cBhvr>
                                      <p:to>
                                        <p:strVal val="visible"/>
                                      </p:to>
                                    </p:set>
                                    <p:anim calcmode="lin" valueType="num">
                                      <p:cBhvr additive="base">
                                        <p:cTn id="15" dur="500" fill="hold"/>
                                        <p:tgtEl>
                                          <p:spTgt spid="19463"/>
                                        </p:tgtEl>
                                        <p:attrNameLst>
                                          <p:attrName>ppt_x</p:attrName>
                                        </p:attrNameLst>
                                      </p:cBhvr>
                                      <p:tavLst>
                                        <p:tav tm="0">
                                          <p:val>
                                            <p:strVal val="1+#ppt_w/2"/>
                                          </p:val>
                                        </p:tav>
                                        <p:tav tm="100000">
                                          <p:val>
                                            <p:strVal val="#ppt_x"/>
                                          </p:val>
                                        </p:tav>
                                      </p:tavLst>
                                    </p:anim>
                                    <p:anim calcmode="lin" valueType="num">
                                      <p:cBhvr additive="base">
                                        <p:cTn id="16" dur="500" fill="hold"/>
                                        <p:tgtEl>
                                          <p:spTgt spid="19463"/>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2" fill="hold" nodeType="clickEffect">
                                  <p:stCondLst>
                                    <p:cond delay="0"/>
                                  </p:stCondLst>
                                  <p:childTnLst>
                                    <p:set>
                                      <p:cBhvr>
                                        <p:cTn id="23" dur="1" fill="hold">
                                          <p:stCondLst>
                                            <p:cond delay="0"/>
                                          </p:stCondLst>
                                        </p:cTn>
                                        <p:tgtEl>
                                          <p:spTgt spid="19461"/>
                                        </p:tgtEl>
                                        <p:attrNameLst>
                                          <p:attrName>style.visibility</p:attrName>
                                        </p:attrNameLst>
                                      </p:cBhvr>
                                      <p:to>
                                        <p:strVal val="visible"/>
                                      </p:to>
                                    </p:set>
                                    <p:anim calcmode="lin" valueType="num">
                                      <p:cBhvr additive="base">
                                        <p:cTn id="24" dur="500" fill="hold"/>
                                        <p:tgtEl>
                                          <p:spTgt spid="19461"/>
                                        </p:tgtEl>
                                        <p:attrNameLst>
                                          <p:attrName>ppt_x</p:attrName>
                                        </p:attrNameLst>
                                      </p:cBhvr>
                                      <p:tavLst>
                                        <p:tav tm="0">
                                          <p:val>
                                            <p:strVal val="0-#ppt_w/2"/>
                                          </p:val>
                                        </p:tav>
                                        <p:tav tm="100000">
                                          <p:val>
                                            <p:strVal val="#ppt_x"/>
                                          </p:val>
                                        </p:tav>
                                      </p:tavLst>
                                    </p:anim>
                                    <p:anim calcmode="lin" valueType="num">
                                      <p:cBhvr additive="base">
                                        <p:cTn id="25" dur="500" fill="hold"/>
                                        <p:tgtEl>
                                          <p:spTgt spid="19461"/>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6" fill="hold" nodeType="clickEffect">
                                  <p:stCondLst>
                                    <p:cond delay="0"/>
                                  </p:stCondLst>
                                  <p:childTnLst>
                                    <p:set>
                                      <p:cBhvr>
                                        <p:cTn id="32" dur="1" fill="hold">
                                          <p:stCondLst>
                                            <p:cond delay="0"/>
                                          </p:stCondLst>
                                        </p:cTn>
                                        <p:tgtEl>
                                          <p:spTgt spid="19466"/>
                                        </p:tgtEl>
                                        <p:attrNameLst>
                                          <p:attrName>style.visibility</p:attrName>
                                        </p:attrNameLst>
                                      </p:cBhvr>
                                      <p:to>
                                        <p:strVal val="visible"/>
                                      </p:to>
                                    </p:set>
                                    <p:anim calcmode="lin" valueType="num">
                                      <p:cBhvr additive="base">
                                        <p:cTn id="33" dur="500" fill="hold"/>
                                        <p:tgtEl>
                                          <p:spTgt spid="19466"/>
                                        </p:tgtEl>
                                        <p:attrNameLst>
                                          <p:attrName>ppt_x</p:attrName>
                                        </p:attrNameLst>
                                      </p:cBhvr>
                                      <p:tavLst>
                                        <p:tav tm="0">
                                          <p:val>
                                            <p:strVal val="1+#ppt_w/2"/>
                                          </p:val>
                                        </p:tav>
                                        <p:tav tm="100000">
                                          <p:val>
                                            <p:strVal val="#ppt_x"/>
                                          </p:val>
                                        </p:tav>
                                      </p:tavLst>
                                    </p:anim>
                                    <p:anim calcmode="lin" valueType="num">
                                      <p:cBhvr additive="base">
                                        <p:cTn id="34" dur="500" fill="hold"/>
                                        <p:tgtEl>
                                          <p:spTgt spid="19466"/>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3" fill="hold" grpId="0" nodeType="clickEffect">
                                  <p:stCondLst>
                                    <p:cond delay="0"/>
                                  </p:stCondLst>
                                  <p:childTnLst>
                                    <p:set>
                                      <p:cBhvr>
                                        <p:cTn id="41" dur="1" fill="hold">
                                          <p:stCondLst>
                                            <p:cond delay="0"/>
                                          </p:stCondLst>
                                        </p:cTn>
                                        <p:tgtEl>
                                          <p:spTgt spid="3075">
                                            <p:txEl>
                                              <p:pRg st="0" end="0"/>
                                            </p:txEl>
                                          </p:spTgt>
                                        </p:tgtEl>
                                        <p:attrNameLst>
                                          <p:attrName>style.visibility</p:attrName>
                                        </p:attrNameLst>
                                      </p:cBhvr>
                                      <p:to>
                                        <p:strVal val="visible"/>
                                      </p:to>
                                    </p:set>
                                    <p:anim calcmode="lin" valueType="num">
                                      <p:cBhvr additive="base">
                                        <p:cTn id="42" dur="500" fill="hold"/>
                                        <p:tgtEl>
                                          <p:spTgt spid="3075">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3075">
                                            <p:txEl>
                                              <p:pRg st="0" end="0"/>
                                            </p:txEl>
                                          </p:spTgt>
                                        </p:tgtEl>
                                        <p:attrNameLst>
                                          <p:attrName>ppt_y</p:attrName>
                                        </p:attrNameLst>
                                      </p:cBhvr>
                                      <p:tavLst>
                                        <p:tav tm="0">
                                          <p:val>
                                            <p:strVal val="0-#ppt_h/2"/>
                                          </p:val>
                                        </p:tav>
                                        <p:tav tm="100000">
                                          <p:val>
                                            <p:strVal val="#ppt_y"/>
                                          </p:val>
                                        </p:tav>
                                      </p:tavLst>
                                    </p:anim>
                                  </p:childTnLst>
                                </p:cTn>
                              </p:par>
                            </p:childTnLst>
                          </p:cTn>
                        </p:par>
                        <p:par>
                          <p:cTn id="44" fill="hold" nodeType="afterGroup">
                            <p:stCondLst>
                              <p:cond delay="500"/>
                            </p:stCondLst>
                            <p:childTnLst>
                              <p:par>
                                <p:cTn id="45" presetID="2" presetClass="entr" presetSubtype="3" fill="hold" grpId="0" nodeType="afterEffect">
                                  <p:stCondLst>
                                    <p:cond delay="0"/>
                                  </p:stCondLst>
                                  <p:childTnLst>
                                    <p:set>
                                      <p:cBhvr>
                                        <p:cTn id="46" dur="1" fill="hold">
                                          <p:stCondLst>
                                            <p:cond delay="0"/>
                                          </p:stCondLst>
                                        </p:cTn>
                                        <p:tgtEl>
                                          <p:spTgt spid="3075">
                                            <p:txEl>
                                              <p:pRg st="1" end="1"/>
                                            </p:txEl>
                                          </p:spTgt>
                                        </p:tgtEl>
                                        <p:attrNameLst>
                                          <p:attrName>style.visibility</p:attrName>
                                        </p:attrNameLst>
                                      </p:cBhvr>
                                      <p:to>
                                        <p:strVal val="visible"/>
                                      </p:to>
                                    </p:set>
                                    <p:anim calcmode="lin" valueType="num">
                                      <p:cBhvr additive="base">
                                        <p:cTn id="47" dur="500" fill="hold"/>
                                        <p:tgtEl>
                                          <p:spTgt spid="3075">
                                            <p:txEl>
                                              <p:pRg st="1" end="1"/>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075">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4" grpId="0"/>
      <p:bldP spid="7"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aixaDeTexto 2"/>
          <p:cNvSpPr txBox="1">
            <a:spLocks noChangeArrowheads="1"/>
          </p:cNvSpPr>
          <p:nvPr/>
        </p:nvSpPr>
        <p:spPr bwMode="auto">
          <a:xfrm>
            <a:off x="282575" y="242888"/>
            <a:ext cx="4213225" cy="6372225"/>
          </a:xfrm>
          <a:prstGeom prst="rect">
            <a:avLst/>
          </a:prstGeom>
          <a:noFill/>
          <a:ln w="9525">
            <a:noFill/>
            <a:miter lim="800000"/>
            <a:headEnd/>
            <a:tailEnd/>
          </a:ln>
        </p:spPr>
        <p:txBody>
          <a:bodyPr>
            <a:spAutoFit/>
          </a:bodyPr>
          <a:lstStyle/>
          <a:p>
            <a:pPr indent="174625" algn="just" fontAlgn="base">
              <a:spcBef>
                <a:spcPct val="0"/>
              </a:spcBef>
              <a:spcAft>
                <a:spcPct val="0"/>
              </a:spcAft>
              <a:defRPr/>
            </a:pPr>
            <a:r>
              <a:rPr lang="pt-BR" sz="2400" dirty="0">
                <a:solidFill>
                  <a:prstClr val="white"/>
                </a:solidFill>
                <a:cs typeface="Arial" charset="0"/>
              </a:rPr>
              <a:t>No seu livro A Busca do Homem por Sentido (publicado pela primeira vez em 1946), Frankl relata suas experiências como interno de campo de concentração, descrevendo seu método psicoterapêutico para encontrar sentido em todas as formas de existência (mesmo as mais sórdidas) e, daí, uma razão para continuar vivendo. Em suas próprias palavras "O homem, por força de sua dimensão espiritual, pode encontrar sentido em cada situação da vida e dar-lhe uma resposta adequada"</a:t>
            </a:r>
          </a:p>
        </p:txBody>
      </p:sp>
      <p:pic>
        <p:nvPicPr>
          <p:cNvPr id="20483" name="Picture 4" descr="http://ecx.images-amazon.com/images/I/41C2r7-HbkL._BO2,204,203,200_PIsitb-sticker-arrow-click,TopRight,35,-76_AA300_SH20_OU01_.jpg"/>
          <p:cNvPicPr>
            <a:picLocks noChangeAspect="1" noChangeArrowheads="1"/>
          </p:cNvPicPr>
          <p:nvPr/>
        </p:nvPicPr>
        <p:blipFill>
          <a:blip r:embed="rId2">
            <a:extLst>
              <a:ext uri="{28A0092B-C50C-407E-A947-70E740481C1C}">
                <a14:useLocalDpi xmlns:a14="http://schemas.microsoft.com/office/drawing/2010/main" val="0"/>
              </a:ext>
            </a:extLst>
          </a:blip>
          <a:srcRect l="23508" t="14095" r="28111"/>
          <a:stretch>
            <a:fillRect/>
          </a:stretch>
        </p:blipFill>
        <p:spPr bwMode="auto">
          <a:xfrm>
            <a:off x="4778375" y="773113"/>
            <a:ext cx="3930650" cy="550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ixaDeTexto 4"/>
          <p:cNvSpPr txBox="1"/>
          <p:nvPr/>
        </p:nvSpPr>
        <p:spPr>
          <a:xfrm>
            <a:off x="4397375" y="6323013"/>
            <a:ext cx="4398963" cy="246062"/>
          </a:xfrm>
          <a:prstGeom prst="rect">
            <a:avLst/>
          </a:prstGeom>
          <a:noFill/>
        </p:spPr>
        <p:txBody>
          <a:bodyPr>
            <a:spAutoFit/>
          </a:bodyPr>
          <a:lstStyle/>
          <a:p>
            <a:pPr algn="r" fontAlgn="base">
              <a:spcBef>
                <a:spcPct val="0"/>
              </a:spcBef>
              <a:spcAft>
                <a:spcPct val="0"/>
              </a:spcAft>
              <a:defRPr/>
            </a:pPr>
            <a:r>
              <a:rPr lang="pt-BR" sz="1000" dirty="0">
                <a:solidFill>
                  <a:prstClr val="white"/>
                </a:solidFill>
                <a:cs typeface="Arial" charset="0"/>
              </a:rPr>
              <a:t>http://www.amazon.com/Mans-Search-Meaning-Viktor-Frankl/dp/080701429X</a:t>
            </a:r>
          </a:p>
        </p:txBody>
      </p:sp>
    </p:spTree>
    <p:extLst>
      <p:ext uri="{BB962C8B-B14F-4D97-AF65-F5344CB8AC3E}">
        <p14:creationId xmlns:p14="http://schemas.microsoft.com/office/powerpoint/2010/main" val="1691066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checkerboard(across)">
                                      <p:cBhvr>
                                        <p:cTn id="7" dur="500"/>
                                        <p:tgtEl>
                                          <p:spTgt spid="20483"/>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checkerboard(across)">
                                      <p:cBhvr>
                                        <p:cTn id="15"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aixaDeTexto 2"/>
          <p:cNvSpPr txBox="1">
            <a:spLocks noChangeArrowheads="1"/>
          </p:cNvSpPr>
          <p:nvPr/>
        </p:nvSpPr>
        <p:spPr bwMode="auto">
          <a:xfrm>
            <a:off x="463550" y="76200"/>
            <a:ext cx="8215313" cy="1570038"/>
          </a:xfrm>
          <a:prstGeom prst="rect">
            <a:avLst/>
          </a:prstGeom>
          <a:noFill/>
          <a:ln w="9525">
            <a:noFill/>
            <a:miter lim="800000"/>
            <a:headEnd/>
            <a:tailEnd/>
          </a:ln>
        </p:spPr>
        <p:txBody>
          <a:bodyPr>
            <a:spAutoFit/>
          </a:bodyPr>
          <a:lstStyle/>
          <a:p>
            <a:pPr indent="174625" algn="just" fontAlgn="base">
              <a:spcBef>
                <a:spcPct val="0"/>
              </a:spcBef>
              <a:spcAft>
                <a:spcPct val="0"/>
              </a:spcAft>
              <a:defRPr/>
            </a:pPr>
            <a:r>
              <a:rPr lang="pt-BR" sz="2400" dirty="0">
                <a:solidFill>
                  <a:prstClr val="white"/>
                </a:solidFill>
                <a:cs typeface="Arial" charset="0"/>
              </a:rPr>
              <a:t>Sua filosofia é fundamentalmente otimista e baseada na crença - fruto de sua experiência pessoal - de que o fim último da existência humana tem uma meta fora do próprio indivíduo, fim este que lhe dá o sentido da própria existência</a:t>
            </a:r>
            <a:r>
              <a:rPr lang="pt-BR" sz="1600" dirty="0">
                <a:solidFill>
                  <a:prstClr val="white"/>
                </a:solidFill>
                <a:cs typeface="Arial" charset="0"/>
              </a:rPr>
              <a:t> </a:t>
            </a:r>
          </a:p>
        </p:txBody>
      </p:sp>
      <p:sp>
        <p:nvSpPr>
          <p:cNvPr id="6" name="CaixaDeTexto 5"/>
          <p:cNvSpPr txBox="1"/>
          <p:nvPr/>
        </p:nvSpPr>
        <p:spPr>
          <a:xfrm>
            <a:off x="2471738" y="1647825"/>
            <a:ext cx="4211637" cy="522288"/>
          </a:xfrm>
          <a:prstGeom prst="rect">
            <a:avLst/>
          </a:prstGeom>
          <a:noFill/>
        </p:spPr>
        <p:txBody>
          <a:bodyPr>
            <a:spAutoFit/>
          </a:bodyPr>
          <a:lstStyle/>
          <a:p>
            <a:pPr algn="ctr" fontAlgn="base">
              <a:spcBef>
                <a:spcPct val="0"/>
              </a:spcBef>
              <a:spcAft>
                <a:spcPct val="0"/>
              </a:spcAft>
              <a:defRPr/>
            </a:pPr>
            <a:r>
              <a:rPr lang="pt-BR" sz="1400" b="1" dirty="0">
                <a:solidFill>
                  <a:prstClr val="white"/>
                </a:solidFill>
                <a:cs typeface="Arial" charset="0"/>
              </a:rPr>
              <a:t> Viktor Frankl--Park (com casa na árvore)</a:t>
            </a:r>
          </a:p>
          <a:p>
            <a:pPr algn="ctr" fontAlgn="base">
              <a:spcBef>
                <a:spcPct val="0"/>
              </a:spcBef>
              <a:spcAft>
                <a:spcPct val="0"/>
              </a:spcAft>
              <a:defRPr/>
            </a:pPr>
            <a:r>
              <a:rPr lang="pt-BR" sz="1400" b="1" dirty="0">
                <a:solidFill>
                  <a:prstClr val="white"/>
                </a:solidFill>
                <a:cs typeface="Arial" charset="0"/>
              </a:rPr>
              <a:t>Mariannengasse 12 (entrada principal), 1090 Vienna </a:t>
            </a:r>
          </a:p>
        </p:txBody>
      </p:sp>
      <p:pic>
        <p:nvPicPr>
          <p:cNvPr id="21509" name="Picture 6" descr=" "/>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147888"/>
            <a:ext cx="33845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8" descr=" "/>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938" y="4410075"/>
            <a:ext cx="33845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ixaDeTexto 9"/>
          <p:cNvSpPr txBox="1"/>
          <p:nvPr/>
        </p:nvSpPr>
        <p:spPr>
          <a:xfrm>
            <a:off x="3059113" y="6611938"/>
            <a:ext cx="3025775" cy="246062"/>
          </a:xfrm>
          <a:prstGeom prst="rect">
            <a:avLst/>
          </a:prstGeom>
          <a:noFill/>
        </p:spPr>
        <p:txBody>
          <a:bodyPr>
            <a:spAutoFit/>
          </a:bodyPr>
          <a:lstStyle/>
          <a:p>
            <a:pPr fontAlgn="base">
              <a:spcBef>
                <a:spcPct val="0"/>
              </a:spcBef>
              <a:spcAft>
                <a:spcPct val="0"/>
              </a:spcAft>
              <a:defRPr/>
            </a:pPr>
            <a:r>
              <a:rPr lang="pt-BR" sz="1000" dirty="0">
                <a:solidFill>
                  <a:prstClr val="white"/>
                </a:solidFill>
                <a:cs typeface="Arial" charset="0"/>
              </a:rPr>
              <a:t>http://www.explicit-architecture.com/?p=210&amp;lang=en</a:t>
            </a:r>
          </a:p>
        </p:txBody>
      </p:sp>
      <p:pic>
        <p:nvPicPr>
          <p:cNvPr id="21513" name="Picture 9" descr="http://www.explicit-architecture.com/wp-content/uploads/IMG_0093.jpg"/>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410075"/>
            <a:ext cx="33845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http://stat2.architizer-cdn.com/mediadata/projects/512010/r990x990/2910db9c.jpg"/>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6000" y="2133600"/>
            <a:ext cx="338296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422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1515"/>
                                        </p:tgtEl>
                                        <p:attrNameLst>
                                          <p:attrName>style.visibility</p:attrName>
                                        </p:attrNameLst>
                                      </p:cBhvr>
                                      <p:to>
                                        <p:strVal val="visible"/>
                                      </p:to>
                                    </p:set>
                                    <p:animEffect transition="in" filter="box(in)">
                                      <p:cBhvr>
                                        <p:cTn id="7" dur="500"/>
                                        <p:tgtEl>
                                          <p:spTgt spid="21515"/>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21509"/>
                                        </p:tgtEl>
                                        <p:attrNameLst>
                                          <p:attrName>style.visibility</p:attrName>
                                        </p:attrNameLst>
                                      </p:cBhvr>
                                      <p:to>
                                        <p:strVal val="visible"/>
                                      </p:to>
                                    </p:set>
                                    <p:animEffect transition="in" filter="box(in)">
                                      <p:cBhvr>
                                        <p:cTn id="11" dur="500"/>
                                        <p:tgtEl>
                                          <p:spTgt spid="21509"/>
                                        </p:tgtEl>
                                      </p:cBhvr>
                                    </p:animEffect>
                                  </p:childTnLst>
                                </p:cTn>
                              </p:par>
                            </p:childTnLst>
                          </p:cTn>
                        </p:par>
                        <p:par>
                          <p:cTn id="12" fill="hold" nodeType="afterGroup">
                            <p:stCondLst>
                              <p:cond delay="1000"/>
                            </p:stCondLst>
                            <p:childTnLst>
                              <p:par>
                                <p:cTn id="13" presetID="4" presetClass="entr" presetSubtype="32" fill="hold" nodeType="afterEffect">
                                  <p:stCondLst>
                                    <p:cond delay="0"/>
                                  </p:stCondLst>
                                  <p:childTnLst>
                                    <p:set>
                                      <p:cBhvr>
                                        <p:cTn id="14" dur="1" fill="hold">
                                          <p:stCondLst>
                                            <p:cond delay="0"/>
                                          </p:stCondLst>
                                        </p:cTn>
                                        <p:tgtEl>
                                          <p:spTgt spid="21510"/>
                                        </p:tgtEl>
                                        <p:attrNameLst>
                                          <p:attrName>style.visibility</p:attrName>
                                        </p:attrNameLst>
                                      </p:cBhvr>
                                      <p:to>
                                        <p:strVal val="visible"/>
                                      </p:to>
                                    </p:set>
                                    <p:animEffect transition="in" filter="box(out)">
                                      <p:cBhvr>
                                        <p:cTn id="15" dur="500"/>
                                        <p:tgtEl>
                                          <p:spTgt spid="215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21513"/>
                                        </p:tgtEl>
                                        <p:attrNameLst>
                                          <p:attrName>style.visibility</p:attrName>
                                        </p:attrNameLst>
                                      </p:cBhvr>
                                      <p:to>
                                        <p:strVal val="visible"/>
                                      </p:to>
                                    </p:set>
                                    <p:animEffect transition="in" filter="box(in)">
                                      <p:cBhvr>
                                        <p:cTn id="20" dur="500"/>
                                        <p:tgtEl>
                                          <p:spTgt spid="21513"/>
                                        </p:tgtEl>
                                      </p:cBhvr>
                                    </p:animEffec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6"/>
                                        </p:tgtEl>
                                        <p:attrNameLst>
                                          <p:attrName>style.visibility</p:attrName>
                                        </p:attrNameLst>
                                      </p:cBhvr>
                                      <p:to>
                                        <p:strVal val="visible"/>
                                      </p:to>
                                    </p:set>
                                  </p:childTnLst>
                                </p:cTn>
                              </p:par>
                            </p:childTnLst>
                          </p:cTn>
                        </p:par>
                        <p:par>
                          <p:cTn id="24" fill="hold" nodeType="afterGroup">
                            <p:stCondLst>
                              <p:cond delay="1000"/>
                            </p:stCondLst>
                            <p:childTnLst>
                              <p:par>
                                <p:cTn id="25" presetID="1" presetClass="entr" presetSubtype="0" fill="hold" grpId="0" nodeType="afterEffect">
                                  <p:stCondLst>
                                    <p:cond delay="0"/>
                                  </p:stCondLst>
                                  <p:childTnLst>
                                    <p:set>
                                      <p:cBhvr>
                                        <p:cTn id="26" dur="1" fill="hold">
                                          <p:stCondLst>
                                            <p:cond delay="499"/>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3075"/>
                                        </p:tgtEl>
                                        <p:attrNameLst>
                                          <p:attrName>style.visibility</p:attrName>
                                        </p:attrNameLst>
                                      </p:cBhvr>
                                      <p:to>
                                        <p:strVal val="visible"/>
                                      </p:to>
                                    </p:set>
                                    <p:animEffect transition="in" filter="box(out)">
                                      <p:cBhvr>
                                        <p:cTn id="31"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utoUpdateAnimBg="0"/>
      <p:bldP spid="6" grpId="0" autoUpdateAnimBg="0"/>
      <p:bldP spid="1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aixaDeTexto 2"/>
          <p:cNvSpPr txBox="1">
            <a:spLocks noChangeArrowheads="1"/>
          </p:cNvSpPr>
          <p:nvPr/>
        </p:nvSpPr>
        <p:spPr bwMode="auto">
          <a:xfrm>
            <a:off x="149225" y="903288"/>
            <a:ext cx="6034088" cy="4956175"/>
          </a:xfrm>
          <a:prstGeom prst="rect">
            <a:avLst/>
          </a:prstGeom>
          <a:noFill/>
          <a:ln w="9525">
            <a:noFill/>
            <a:miter lim="800000"/>
            <a:headEnd/>
            <a:tailEnd/>
          </a:ln>
        </p:spPr>
        <p:txBody>
          <a:bodyPr>
            <a:spAutoFit/>
          </a:bodyPr>
          <a:lstStyle/>
          <a:p>
            <a:pPr indent="174625" algn="just" fontAlgn="base">
              <a:spcBef>
                <a:spcPct val="0"/>
              </a:spcBef>
              <a:spcAft>
                <a:spcPct val="0"/>
              </a:spcAft>
              <a:defRPr/>
            </a:pPr>
            <a:r>
              <a:rPr lang="pt-BR" sz="2000" dirty="0">
                <a:solidFill>
                  <a:prstClr val="white"/>
                </a:solidFill>
                <a:cs typeface="Arial" charset="0"/>
              </a:rPr>
              <a:t>“Não procurem o sucesso. Quanto mais o procurarem e o transformarem num alvo, mais vocês vão errar. Porque o sucesso, como a felicidade, não pode ser perseguido; ele deve acontecer, e só tem lugar como efeito colateral de uma dedicação pessoal a uma causa maior que a pessoa, ou como subproduto da rendição pessoal a outro ser”.</a:t>
            </a:r>
          </a:p>
          <a:p>
            <a:pPr indent="174625" algn="just" fontAlgn="base">
              <a:spcBef>
                <a:spcPct val="0"/>
              </a:spcBef>
              <a:spcAft>
                <a:spcPct val="0"/>
              </a:spcAft>
              <a:defRPr/>
            </a:pPr>
            <a:r>
              <a:rPr lang="pt-BR" sz="2000" dirty="0">
                <a:solidFill>
                  <a:prstClr val="white"/>
                </a:solidFill>
                <a:cs typeface="Arial" charset="0"/>
              </a:rPr>
              <a:t>“Nós que vivemos nos campos de concentração podemos lembrar de homens que andavam pelos alojamentos confortando a outros, dando o seu último pedaço de pão. Eles devem ter sido poucos em número, mas ofereceram prova suficiente que tudo pode ser tirado do homem, menos uma coisa: a última das liberdades humanas - escolher sua atitude em qualquer circunstância, escolher o próprio caminho” </a:t>
            </a:r>
          </a:p>
          <a:p>
            <a:pPr indent="174625" algn="r" fontAlgn="base">
              <a:spcBef>
                <a:spcPct val="0"/>
              </a:spcBef>
              <a:spcAft>
                <a:spcPct val="0"/>
              </a:spcAft>
              <a:defRPr/>
            </a:pPr>
            <a:r>
              <a:rPr lang="pt-BR" sz="1600" dirty="0">
                <a:solidFill>
                  <a:prstClr val="white"/>
                </a:solidFill>
                <a:cs typeface="Arial" charset="0"/>
              </a:rPr>
              <a:t>Em busca de sentido, 1984</a:t>
            </a:r>
          </a:p>
        </p:txBody>
      </p:sp>
      <p:pic>
        <p:nvPicPr>
          <p:cNvPr id="22533" name="Picture 5" descr="http://xpress.superpedido.com.br/Imagens/Capas200908/8532606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8888" y="1524000"/>
            <a:ext cx="24574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ixaDeTexto 4"/>
          <p:cNvSpPr txBox="1"/>
          <p:nvPr/>
        </p:nvSpPr>
        <p:spPr>
          <a:xfrm>
            <a:off x="6324600" y="5338763"/>
            <a:ext cx="2568575" cy="400050"/>
          </a:xfrm>
          <a:prstGeom prst="rect">
            <a:avLst/>
          </a:prstGeom>
          <a:noFill/>
        </p:spPr>
        <p:txBody>
          <a:bodyPr>
            <a:spAutoFit/>
          </a:bodyPr>
          <a:lstStyle/>
          <a:p>
            <a:pPr algn="r" fontAlgn="base">
              <a:spcBef>
                <a:spcPct val="0"/>
              </a:spcBef>
              <a:spcAft>
                <a:spcPct val="0"/>
              </a:spcAft>
              <a:defRPr/>
            </a:pPr>
            <a:r>
              <a:rPr lang="pt-BR" sz="1000" dirty="0">
                <a:solidFill>
                  <a:prstClr val="white"/>
                </a:solidFill>
                <a:cs typeface="Arial" charset="0"/>
              </a:rPr>
              <a:t>http://www.fastbooks.com.br/editoras/2884/vozes/pagina-5</a:t>
            </a:r>
          </a:p>
        </p:txBody>
      </p:sp>
    </p:spTree>
    <p:extLst>
      <p:ext uri="{BB962C8B-B14F-4D97-AF65-F5344CB8AC3E}">
        <p14:creationId xmlns:p14="http://schemas.microsoft.com/office/powerpoint/2010/main" val="982033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barn(inHorizontal)">
                                      <p:cBhvr>
                                        <p:cTn id="7" dur="500"/>
                                        <p:tgtEl>
                                          <p:spTgt spid="22533"/>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3075">
                                            <p:txEl>
                                              <p:pRg st="0" end="0"/>
                                            </p:txEl>
                                          </p:spTgt>
                                        </p:tgtEl>
                                        <p:attrNameLst>
                                          <p:attrName>style.visibility</p:attrName>
                                        </p:attrNameLst>
                                      </p:cBhvr>
                                      <p:to>
                                        <p:strVal val="visible"/>
                                      </p:to>
                                    </p:set>
                                    <p:animEffect transition="in" filter="barn(outVertical)">
                                      <p:cBhvr>
                                        <p:cTn id="15" dur="500"/>
                                        <p:tgtEl>
                                          <p:spTgt spid="3075">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3075">
                                            <p:txEl>
                                              <p:pRg st="1" end="1"/>
                                            </p:txEl>
                                          </p:spTgt>
                                        </p:tgtEl>
                                        <p:attrNameLst>
                                          <p:attrName>style.visibility</p:attrName>
                                        </p:attrNameLst>
                                      </p:cBhvr>
                                      <p:to>
                                        <p:strVal val="visible"/>
                                      </p:to>
                                    </p:set>
                                    <p:animEffect transition="in" filter="barn(outVertical)">
                                      <p:cBhvr>
                                        <p:cTn id="20" dur="500"/>
                                        <p:tgtEl>
                                          <p:spTgt spid="3075">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3075">
                                            <p:txEl>
                                              <p:pRg st="2" end="2"/>
                                            </p:txEl>
                                          </p:spTgt>
                                        </p:tgtEl>
                                        <p:attrNameLst>
                                          <p:attrName>style.visibility</p:attrName>
                                        </p:attrNameLst>
                                      </p:cBhvr>
                                      <p:to>
                                        <p:strVal val="visible"/>
                                      </p:to>
                                    </p:set>
                                    <p:animEffect transition="in" filter="barn(outVertical)">
                                      <p:cBhvr>
                                        <p:cTn id="25"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aixaDeTexto 2"/>
          <p:cNvSpPr txBox="1">
            <a:spLocks noChangeArrowheads="1"/>
          </p:cNvSpPr>
          <p:nvPr/>
        </p:nvSpPr>
        <p:spPr bwMode="auto">
          <a:xfrm>
            <a:off x="571500" y="3000375"/>
            <a:ext cx="8215313" cy="3524250"/>
          </a:xfrm>
          <a:prstGeom prst="rect">
            <a:avLst/>
          </a:prstGeom>
          <a:noFill/>
          <a:ln w="9525">
            <a:noFill/>
            <a:miter lim="800000"/>
            <a:headEnd/>
            <a:tailEnd/>
          </a:ln>
        </p:spPr>
        <p:txBody>
          <a:bodyPr>
            <a:spAutoFit/>
          </a:bodyPr>
          <a:lstStyle/>
          <a:p>
            <a:pPr indent="174625" algn="just" fontAlgn="base">
              <a:spcBef>
                <a:spcPct val="0"/>
              </a:spcBef>
              <a:spcAft>
                <a:spcPct val="0"/>
              </a:spcAft>
              <a:defRPr/>
            </a:pPr>
            <a:r>
              <a:rPr lang="pt-BR" sz="2400" dirty="0">
                <a:solidFill>
                  <a:prstClr val="white"/>
                </a:solidFill>
                <a:cs typeface="Arial" charset="0"/>
              </a:rPr>
              <a:t>O </a:t>
            </a:r>
            <a:r>
              <a:rPr lang="pt-BR" sz="2400" b="1" dirty="0">
                <a:solidFill>
                  <a:prstClr val="white"/>
                </a:solidFill>
                <a:cs typeface="Arial" charset="0"/>
              </a:rPr>
              <a:t>homem</a:t>
            </a:r>
            <a:r>
              <a:rPr lang="pt-BR" sz="2400" dirty="0">
                <a:solidFill>
                  <a:prstClr val="white"/>
                </a:solidFill>
                <a:cs typeface="Arial" charset="0"/>
              </a:rPr>
              <a:t> revela-se como ente que possui a particularidade e a capacidade de decidir, de agir e, portanto, de responsabilizar-se</a:t>
            </a:r>
          </a:p>
          <a:p>
            <a:pPr indent="174625" algn="just" fontAlgn="base">
              <a:spcBef>
                <a:spcPct val="0"/>
              </a:spcBef>
              <a:spcAft>
                <a:spcPct val="0"/>
              </a:spcAft>
              <a:defRPr/>
            </a:pPr>
            <a:r>
              <a:rPr lang="pt-BR" sz="2400" dirty="0">
                <a:solidFill>
                  <a:prstClr val="white"/>
                </a:solidFill>
                <a:cs typeface="Arial" charset="0"/>
              </a:rPr>
              <a:t>A </a:t>
            </a:r>
            <a:r>
              <a:rPr lang="pt-BR" sz="2400" b="1" dirty="0">
                <a:solidFill>
                  <a:prstClr val="white"/>
                </a:solidFill>
                <a:cs typeface="Arial" charset="0"/>
              </a:rPr>
              <a:t>liberdade</a:t>
            </a:r>
            <a:r>
              <a:rPr lang="pt-BR" sz="2400" dirty="0">
                <a:solidFill>
                  <a:prstClr val="white"/>
                </a:solidFill>
                <a:cs typeface="Arial" charset="0"/>
              </a:rPr>
              <a:t> como uma capacidade de existir, ou seja, de sair de si mesmo e se lançar para o mundo, para o infinito</a:t>
            </a:r>
          </a:p>
          <a:p>
            <a:pPr indent="174625" algn="just" fontAlgn="base">
              <a:spcBef>
                <a:spcPct val="0"/>
              </a:spcBef>
              <a:spcAft>
                <a:spcPct val="0"/>
              </a:spcAft>
              <a:defRPr/>
            </a:pPr>
            <a:r>
              <a:rPr lang="pt-BR" sz="2400" dirty="0">
                <a:solidFill>
                  <a:prstClr val="white"/>
                </a:solidFill>
                <a:cs typeface="Arial" charset="0"/>
              </a:rPr>
              <a:t> O </a:t>
            </a:r>
            <a:r>
              <a:rPr lang="pt-BR" sz="2400" b="1" dirty="0">
                <a:solidFill>
                  <a:prstClr val="white"/>
                </a:solidFill>
                <a:cs typeface="Arial" charset="0"/>
              </a:rPr>
              <a:t>espírito</a:t>
            </a:r>
            <a:r>
              <a:rPr lang="pt-BR" sz="2400" dirty="0">
                <a:solidFill>
                  <a:prstClr val="white"/>
                </a:solidFill>
                <a:cs typeface="Arial" charset="0"/>
              </a:rPr>
              <a:t> como a categoria que irrompe e empreende o anseio do homem por transcender os limites da </a:t>
            </a:r>
            <a:r>
              <a:rPr lang="pt-BR" sz="2400" dirty="0" err="1">
                <a:solidFill>
                  <a:prstClr val="white"/>
                </a:solidFill>
                <a:cs typeface="Arial" charset="0"/>
              </a:rPr>
              <a:t>condicionalidade</a:t>
            </a:r>
            <a:r>
              <a:rPr lang="pt-BR" sz="2400" dirty="0">
                <a:solidFill>
                  <a:prstClr val="white"/>
                </a:solidFill>
                <a:cs typeface="Arial" charset="0"/>
              </a:rPr>
              <a:t> biológica, psicofísica e social da natureza humana</a:t>
            </a:r>
          </a:p>
          <a:p>
            <a:pPr algn="just" fontAlgn="base">
              <a:spcBef>
                <a:spcPct val="0"/>
              </a:spcBef>
              <a:spcAft>
                <a:spcPct val="0"/>
              </a:spcAft>
              <a:defRPr/>
            </a:pPr>
            <a:endParaRPr lang="pt-BR" sz="1100" dirty="0">
              <a:solidFill>
                <a:prstClr val="white"/>
              </a:solidFill>
              <a:cs typeface="Arial" charset="0"/>
            </a:endParaRPr>
          </a:p>
          <a:p>
            <a:pPr algn="r" fontAlgn="base">
              <a:spcBef>
                <a:spcPct val="0"/>
              </a:spcBef>
              <a:spcAft>
                <a:spcPct val="0"/>
              </a:spcAft>
              <a:defRPr/>
            </a:pPr>
            <a:r>
              <a:rPr lang="pt-BR" sz="1600" dirty="0">
                <a:solidFill>
                  <a:prstClr val="white"/>
                </a:solidFill>
                <a:cs typeface="Arial" charset="0"/>
              </a:rPr>
              <a:t> </a:t>
            </a:r>
          </a:p>
          <a:p>
            <a:pPr algn="r" fontAlgn="base">
              <a:spcBef>
                <a:spcPct val="0"/>
              </a:spcBef>
              <a:spcAft>
                <a:spcPct val="0"/>
              </a:spcAft>
              <a:defRPr/>
            </a:pPr>
            <a:r>
              <a:rPr lang="pt-BR" sz="1400" dirty="0">
                <a:solidFill>
                  <a:prstClr val="white"/>
                </a:solidFill>
                <a:cs typeface="Arial" charset="0"/>
              </a:rPr>
              <a:t>Moreira, </a:t>
            </a:r>
            <a:r>
              <a:rPr lang="pt-BR" sz="1400" dirty="0" err="1">
                <a:solidFill>
                  <a:prstClr val="white"/>
                </a:solidFill>
                <a:cs typeface="Arial" charset="0"/>
              </a:rPr>
              <a:t>JO</a:t>
            </a:r>
            <a:r>
              <a:rPr lang="pt-BR" sz="1400" dirty="0">
                <a:solidFill>
                  <a:prstClr val="white"/>
                </a:solidFill>
                <a:cs typeface="Arial" charset="0"/>
              </a:rPr>
              <a:t>; Oliveira,MC; Abreu, </a:t>
            </a:r>
            <a:r>
              <a:rPr lang="pt-BR" sz="1400" dirty="0" err="1">
                <a:solidFill>
                  <a:prstClr val="white"/>
                </a:solidFill>
                <a:cs typeface="Arial" charset="0"/>
              </a:rPr>
              <a:t>AKC</a:t>
            </a:r>
            <a:r>
              <a:rPr lang="pt-BR" sz="1400" dirty="0">
                <a:solidFill>
                  <a:prstClr val="white"/>
                </a:solidFill>
                <a:cs typeface="Arial" charset="0"/>
              </a:rPr>
              <a:t> Estrutura da Personalidade em </a:t>
            </a:r>
            <a:r>
              <a:rPr lang="pt-BR" sz="1400" dirty="0" err="1">
                <a:solidFill>
                  <a:prstClr val="white"/>
                </a:solidFill>
                <a:cs typeface="Arial" charset="0"/>
              </a:rPr>
              <a:t>Frankl</a:t>
            </a:r>
            <a:r>
              <a:rPr lang="pt-BR" sz="1400" dirty="0">
                <a:solidFill>
                  <a:prstClr val="white"/>
                </a:solidFill>
                <a:cs typeface="Arial" charset="0"/>
              </a:rPr>
              <a:t>: Introdução aos conceitos de psíquico, espírito  e liberdade. Rev. Ciênc. Hum, Taubaté, 12:1, 51-60, 2006</a:t>
            </a:r>
            <a:endParaRPr lang="pt-BR" sz="1600" dirty="0">
              <a:solidFill>
                <a:prstClr val="white"/>
              </a:solidFill>
              <a:cs typeface="Arial"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2488" y="384175"/>
            <a:ext cx="2359025"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ixaDeTexto 5"/>
          <p:cNvSpPr txBox="1"/>
          <p:nvPr/>
        </p:nvSpPr>
        <p:spPr>
          <a:xfrm>
            <a:off x="2786063" y="2741613"/>
            <a:ext cx="3571875" cy="246062"/>
          </a:xfrm>
          <a:prstGeom prst="rect">
            <a:avLst/>
          </a:prstGeom>
          <a:noFill/>
        </p:spPr>
        <p:txBody>
          <a:bodyPr>
            <a:spAutoFit/>
          </a:bodyPr>
          <a:lstStyle/>
          <a:p>
            <a:pPr fontAlgn="base">
              <a:spcBef>
                <a:spcPct val="0"/>
              </a:spcBef>
              <a:spcAft>
                <a:spcPct val="0"/>
              </a:spcAft>
              <a:defRPr/>
            </a:pPr>
            <a:r>
              <a:rPr lang="pt-BR" sz="1000" dirty="0">
                <a:solidFill>
                  <a:prstClr val="white"/>
                </a:solidFill>
                <a:cs typeface="Arial" charset="0"/>
              </a:rPr>
              <a:t>http://berakacatialice.blogspot.com.br/2011_07_04_archive.html</a:t>
            </a:r>
          </a:p>
        </p:txBody>
      </p:sp>
    </p:spTree>
    <p:extLst>
      <p:ext uri="{BB962C8B-B14F-4D97-AF65-F5344CB8AC3E}">
        <p14:creationId xmlns:p14="http://schemas.microsoft.com/office/powerpoint/2010/main" val="747579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3075">
                                            <p:txEl>
                                              <p:pRg st="0" end="0"/>
                                            </p:txEl>
                                          </p:spTgt>
                                        </p:tgtEl>
                                        <p:attrNameLst>
                                          <p:attrName>style.visibility</p:attrName>
                                        </p:attrNameLst>
                                      </p:cBhvr>
                                      <p:to>
                                        <p:strVal val="visible"/>
                                      </p:to>
                                    </p:set>
                                    <p:animEffect transition="in" filter="blinds(vertical)">
                                      <p:cBhvr>
                                        <p:cTn id="17" dur="500"/>
                                        <p:tgtEl>
                                          <p:spTgt spid="307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3075">
                                            <p:txEl>
                                              <p:pRg st="1" end="1"/>
                                            </p:txEl>
                                          </p:spTgt>
                                        </p:tgtEl>
                                        <p:attrNameLst>
                                          <p:attrName>style.visibility</p:attrName>
                                        </p:attrNameLst>
                                      </p:cBhvr>
                                      <p:to>
                                        <p:strVal val="visible"/>
                                      </p:to>
                                    </p:set>
                                    <p:animEffect transition="in" filter="blinds(vertical)">
                                      <p:cBhvr>
                                        <p:cTn id="22" dur="500"/>
                                        <p:tgtEl>
                                          <p:spTgt spid="3075">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3075">
                                            <p:txEl>
                                              <p:pRg st="2" end="2"/>
                                            </p:txEl>
                                          </p:spTgt>
                                        </p:tgtEl>
                                        <p:attrNameLst>
                                          <p:attrName>style.visibility</p:attrName>
                                        </p:attrNameLst>
                                      </p:cBhvr>
                                      <p:to>
                                        <p:strVal val="visible"/>
                                      </p:to>
                                    </p:set>
                                    <p:animEffect transition="in" filter="blinds(vertical)">
                                      <p:cBhvr>
                                        <p:cTn id="27" dur="500"/>
                                        <p:tgtEl>
                                          <p:spTgt spid="3075">
                                            <p:txEl>
                                              <p:pRg st="2" end="2"/>
                                            </p:txEl>
                                          </p:spTgt>
                                        </p:tgtEl>
                                      </p:cBhvr>
                                    </p:animEffect>
                                  </p:childTnLst>
                                </p:cTn>
                              </p:par>
                            </p:childTnLst>
                          </p:cTn>
                        </p:par>
                        <p:par>
                          <p:cTn id="28" fill="hold" nodeType="afterGroup">
                            <p:stCondLst>
                              <p:cond delay="500"/>
                            </p:stCondLst>
                            <p:childTnLst>
                              <p:par>
                                <p:cTn id="29" presetID="3" presetClass="entr" presetSubtype="5" fill="hold" grpId="0" nodeType="after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Effect transition="in" filter="blinds(vertical)">
                                      <p:cBhvr>
                                        <p:cTn id="31" dur="500"/>
                                        <p:tgtEl>
                                          <p:spTgt spid="3075">
                                            <p:txEl>
                                              <p:pRg st="4" end="4"/>
                                            </p:txEl>
                                          </p:spTgt>
                                        </p:tgtEl>
                                      </p:cBhvr>
                                    </p:animEffect>
                                  </p:childTnLst>
                                </p:cTn>
                              </p:par>
                            </p:childTnLst>
                          </p:cTn>
                        </p:par>
                        <p:par>
                          <p:cTn id="32" fill="hold" nodeType="afterGroup">
                            <p:stCondLst>
                              <p:cond delay="1000"/>
                            </p:stCondLst>
                            <p:childTnLst>
                              <p:par>
                                <p:cTn id="33" presetID="3" presetClass="entr" presetSubtype="5" fill="hold" grpId="0" nodeType="afterEffect">
                                  <p:stCondLst>
                                    <p:cond delay="0"/>
                                  </p:stCondLst>
                                  <p:childTnLst>
                                    <p:set>
                                      <p:cBhvr>
                                        <p:cTn id="34" dur="1" fill="hold">
                                          <p:stCondLst>
                                            <p:cond delay="0"/>
                                          </p:stCondLst>
                                        </p:cTn>
                                        <p:tgtEl>
                                          <p:spTgt spid="3075">
                                            <p:txEl>
                                              <p:pRg st="5" end="5"/>
                                            </p:txEl>
                                          </p:spTgt>
                                        </p:tgtEl>
                                        <p:attrNameLst>
                                          <p:attrName>style.visibility</p:attrName>
                                        </p:attrNameLst>
                                      </p:cBhvr>
                                      <p:to>
                                        <p:strVal val="visible"/>
                                      </p:to>
                                    </p:set>
                                    <p:animEffect transition="in" filter="blinds(vertical)">
                                      <p:cBhvr>
                                        <p:cTn id="35"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aixaDeTexto 1"/>
          <p:cNvSpPr txBox="1">
            <a:spLocks noChangeArrowheads="1"/>
          </p:cNvSpPr>
          <p:nvPr/>
        </p:nvSpPr>
        <p:spPr bwMode="auto">
          <a:xfrm>
            <a:off x="1000125" y="2357438"/>
            <a:ext cx="735806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pt-BR" sz="6600">
                <a:solidFill>
                  <a:srgbClr val="FFFFFF"/>
                </a:solidFill>
                <a:latin typeface="Monotype Corsiva" pitchFamily="66" charset="0"/>
              </a:rPr>
              <a:t>“Quem tem um porque,</a:t>
            </a:r>
          </a:p>
          <a:p>
            <a:pPr eaLnBrk="1" fontAlgn="base" hangingPunct="1">
              <a:spcBef>
                <a:spcPct val="0"/>
              </a:spcBef>
              <a:spcAft>
                <a:spcPct val="0"/>
              </a:spcAft>
            </a:pPr>
            <a:r>
              <a:rPr lang="pt-BR" sz="6600">
                <a:solidFill>
                  <a:srgbClr val="FFFFFF"/>
                </a:solidFill>
                <a:latin typeface="Monotype Corsiva" pitchFamily="66" charset="0"/>
              </a:rPr>
              <a:t>enfrenta qualquer como”</a:t>
            </a:r>
          </a:p>
        </p:txBody>
      </p:sp>
      <p:sp>
        <p:nvSpPr>
          <p:cNvPr id="23555" name="CaixaDeTexto 2"/>
          <p:cNvSpPr txBox="1">
            <a:spLocks noChangeArrowheads="1"/>
          </p:cNvSpPr>
          <p:nvPr/>
        </p:nvSpPr>
        <p:spPr bwMode="auto">
          <a:xfrm>
            <a:off x="6072188" y="5429250"/>
            <a:ext cx="2571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spcBef>
                <a:spcPct val="0"/>
              </a:spcBef>
              <a:spcAft>
                <a:spcPct val="0"/>
              </a:spcAft>
              <a:buClr>
                <a:srgbClr val="00B0F0"/>
              </a:buClr>
              <a:buSzPct val="60000"/>
            </a:pPr>
            <a:r>
              <a:rPr lang="pt-BR" sz="2400">
                <a:solidFill>
                  <a:srgbClr val="FFFFFF"/>
                </a:solidFill>
                <a:latin typeface="Times New Roman" pitchFamily="18" charset="0"/>
              </a:rPr>
              <a:t>Viktor Emil Frankl</a:t>
            </a:r>
            <a:endParaRPr lang="pt-BR" sz="2800">
              <a:solidFill>
                <a:srgbClr val="FFFFFF"/>
              </a:solidFill>
              <a:latin typeface="Times New Roman" pitchFamily="18" charset="0"/>
            </a:endParaRPr>
          </a:p>
        </p:txBody>
      </p:sp>
    </p:spTree>
    <p:extLst>
      <p:ext uri="{BB962C8B-B14F-4D97-AF65-F5344CB8AC3E}">
        <p14:creationId xmlns:p14="http://schemas.microsoft.com/office/powerpoint/2010/main" val="109250337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ox(out)">
                                      <p:cBhvr>
                                        <p:cTn id="7" dur="500"/>
                                        <p:tgtEl>
                                          <p:spTgt spid="23554"/>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23555"/>
                                        </p:tgtEl>
                                        <p:attrNameLst>
                                          <p:attrName>style.visibility</p:attrName>
                                        </p:attrNameLst>
                                      </p:cBhvr>
                                      <p:to>
                                        <p:strVal val="visible"/>
                                      </p:to>
                                    </p:set>
                                    <p:animEffect transition="in" filter="box(out)">
                                      <p:cBhvr>
                                        <p:cTn id="11"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764704"/>
            <a:ext cx="7099681" cy="5010286"/>
          </a:xfrm>
          <a:prstGeom prst="rect">
            <a:avLst/>
          </a:prstGeom>
        </p:spPr>
      </p:pic>
      <p:sp>
        <p:nvSpPr>
          <p:cNvPr id="3" name="CaixaDeTexto 2"/>
          <p:cNvSpPr txBox="1"/>
          <p:nvPr/>
        </p:nvSpPr>
        <p:spPr>
          <a:xfrm>
            <a:off x="6588224" y="5445224"/>
            <a:ext cx="1512168" cy="338554"/>
          </a:xfrm>
          <a:prstGeom prst="rect">
            <a:avLst/>
          </a:prstGeom>
          <a:noFill/>
        </p:spPr>
        <p:txBody>
          <a:bodyPr wrap="square">
            <a:spAutoFit/>
          </a:bodyPr>
          <a:lstStyle/>
          <a:p>
            <a:pPr>
              <a:defRPr/>
            </a:pPr>
            <a:r>
              <a:rPr lang="pt-BR" sz="1600" b="1" dirty="0" err="1">
                <a:latin typeface="Times New Roman" pitchFamily="18" charset="0"/>
                <a:cs typeface="Times New Roman" pitchFamily="18" charset="0"/>
              </a:rPr>
              <a:t>Oleg</a:t>
            </a:r>
            <a:r>
              <a:rPr lang="pt-BR" sz="1600" b="1" dirty="0">
                <a:latin typeface="Times New Roman" pitchFamily="18" charset="0"/>
                <a:cs typeface="Times New Roman" pitchFamily="18" charset="0"/>
              </a:rPr>
              <a:t> </a:t>
            </a:r>
            <a:r>
              <a:rPr lang="pt-BR" sz="1600" b="1" dirty="0" err="1">
                <a:latin typeface="Times New Roman" pitchFamily="18" charset="0"/>
                <a:cs typeface="Times New Roman" pitchFamily="18" charset="0"/>
              </a:rPr>
              <a:t>Shuplyak</a:t>
            </a:r>
            <a:endParaRPr lang="pt-BR" sz="1600" b="1" dirty="0">
              <a:latin typeface="Times New Roman" pitchFamily="18" charset="0"/>
              <a:cs typeface="Times New Roman" pitchFamily="18" charset="0"/>
            </a:endParaRPr>
          </a:p>
        </p:txBody>
      </p:sp>
      <p:sp>
        <p:nvSpPr>
          <p:cNvPr id="4" name="WordArt 8"/>
          <p:cNvSpPr>
            <a:spLocks noChangeArrowheads="1" noChangeShapeType="1" noTextEdit="1"/>
          </p:cNvSpPr>
          <p:nvPr/>
        </p:nvSpPr>
        <p:spPr bwMode="auto">
          <a:xfrm>
            <a:off x="2699792" y="6453336"/>
            <a:ext cx="4104307" cy="300906"/>
          </a:xfrm>
          <a:prstGeom prst="rect">
            <a:avLst/>
          </a:prstGeom>
        </p:spPr>
        <p:txBody>
          <a:bodyPr wrap="none" fromWordArt="1">
            <a:prstTxWarp prst="textPlain">
              <a:avLst>
                <a:gd name="adj" fmla="val 48120"/>
              </a:avLst>
            </a:prstTxWarp>
          </a:bodyPr>
          <a:lstStyle/>
          <a:p>
            <a:pPr algn="ctr"/>
            <a:r>
              <a:rPr lang="pt-BR" sz="36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egsoares@fmrp.usp.br</a:t>
            </a:r>
          </a:p>
        </p:txBody>
      </p:sp>
      <p:sp>
        <p:nvSpPr>
          <p:cNvPr id="5" name="WordArt 12"/>
          <p:cNvSpPr>
            <a:spLocks noChangeArrowheads="1" noChangeShapeType="1" noTextEdit="1"/>
          </p:cNvSpPr>
          <p:nvPr/>
        </p:nvSpPr>
        <p:spPr bwMode="auto">
          <a:xfrm>
            <a:off x="3587750" y="1404938"/>
            <a:ext cx="1871663" cy="444500"/>
          </a:xfrm>
          <a:prstGeom prst="rect">
            <a:avLst/>
          </a:prstGeom>
        </p:spPr>
        <p:txBody>
          <a:bodyPr wrap="none" fromWordArt="1">
            <a:prstTxWarp prst="textPlain">
              <a:avLst>
                <a:gd name="adj" fmla="val 50000"/>
              </a:avLst>
            </a:prstTxWarp>
          </a:bodyPr>
          <a:lstStyle/>
          <a:p>
            <a:pPr algn="ctr"/>
            <a:r>
              <a:rPr lang="pt-BR" sz="2400" kern="1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Obrigado</a:t>
            </a:r>
          </a:p>
        </p:txBody>
      </p:sp>
    </p:spTree>
    <p:extLst>
      <p:ext uri="{BB962C8B-B14F-4D97-AF65-F5344CB8AC3E}">
        <p14:creationId xmlns:p14="http://schemas.microsoft.com/office/powerpoint/2010/main" val="281409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arl rogers"/>
          <p:cNvPicPr>
            <a:picLocks noChangeAspect="1" noChangeArrowheads="1"/>
          </p:cNvPicPr>
          <p:nvPr/>
        </p:nvPicPr>
        <p:blipFill>
          <a:blip r:embed="rId2" cstate="print"/>
          <a:srcRect/>
          <a:stretch>
            <a:fillRect/>
          </a:stretch>
        </p:blipFill>
        <p:spPr bwMode="auto">
          <a:xfrm>
            <a:off x="0" y="0"/>
            <a:ext cx="2924175" cy="3789363"/>
          </a:xfrm>
          <a:prstGeom prst="rect">
            <a:avLst/>
          </a:prstGeom>
          <a:solidFill>
            <a:srgbClr val="FFFFFF">
              <a:shade val="85000"/>
            </a:srgbClr>
          </a:solidFill>
          <a:ln w="88900" cap="sq">
            <a:noFill/>
            <a:miter lim="800000"/>
          </a:ln>
          <a:effectLst>
            <a:outerShdw blurRad="107950" dist="12700" dir="5400000" algn="ctr">
              <a:srgbClr val="000000"/>
            </a:outerShdw>
          </a:effectLst>
          <a:scene3d>
            <a:camera prst="orthographicFront"/>
            <a:lightRig rig="threePt" dir="t"/>
          </a:scene3d>
          <a:sp3d>
            <a:bevelT prst="slope"/>
          </a:sp3d>
        </p:spPr>
      </p:pic>
      <p:sp>
        <p:nvSpPr>
          <p:cNvPr id="2053" name="Text Box 5"/>
          <p:cNvSpPr txBox="1">
            <a:spLocks noChangeArrowheads="1"/>
          </p:cNvSpPr>
          <p:nvPr/>
        </p:nvSpPr>
        <p:spPr bwMode="auto">
          <a:xfrm>
            <a:off x="2897188" y="677863"/>
            <a:ext cx="6246812" cy="2751137"/>
          </a:xfrm>
          <a:prstGeom prst="rect">
            <a:avLst/>
          </a:prstGeom>
          <a:noFill/>
          <a:ln>
            <a:noFill/>
          </a:ln>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fontAlgn="base">
              <a:lnSpc>
                <a:spcPct val="120000"/>
              </a:lnSpc>
              <a:spcBef>
                <a:spcPct val="0"/>
              </a:spcBef>
              <a:spcAft>
                <a:spcPct val="0"/>
              </a:spcAft>
              <a:defRPr/>
            </a:pPr>
            <a:r>
              <a:rPr lang="pt-BR" altLang="pt-BR" sz="2800" b="1" smtClean="0">
                <a:solidFill>
                  <a:srgbClr val="000066"/>
                </a:solidFill>
                <a:latin typeface="Times New Roman" pitchFamily="18" charset="0"/>
                <a:cs typeface="Arial" pitchFamily="34" charset="0"/>
              </a:rPr>
              <a:t>Carl Ransom Rogers</a:t>
            </a:r>
          </a:p>
          <a:p>
            <a:pPr algn="ctr" fontAlgn="base">
              <a:lnSpc>
                <a:spcPct val="120000"/>
              </a:lnSpc>
              <a:spcBef>
                <a:spcPct val="0"/>
              </a:spcBef>
              <a:spcAft>
                <a:spcPct val="0"/>
              </a:spcAft>
              <a:defRPr/>
            </a:pPr>
            <a:r>
              <a:rPr lang="pt-BR" altLang="pt-BR" sz="2000" smtClean="0">
                <a:solidFill>
                  <a:srgbClr val="000000"/>
                </a:solidFill>
                <a:latin typeface="Times New Roman" pitchFamily="18" charset="0"/>
                <a:cs typeface="Arial" pitchFamily="34" charset="0"/>
              </a:rPr>
              <a:t>(1902, Oak Park, Illinois - 1987, La Jolla, Califórnia,EUA), </a:t>
            </a:r>
          </a:p>
          <a:p>
            <a:pPr algn="ctr" fontAlgn="base">
              <a:lnSpc>
                <a:spcPct val="120000"/>
              </a:lnSpc>
              <a:spcBef>
                <a:spcPct val="0"/>
              </a:spcBef>
              <a:spcAft>
                <a:spcPct val="0"/>
              </a:spcAft>
              <a:defRPr/>
            </a:pPr>
            <a:r>
              <a:rPr lang="pt-BR" altLang="pt-BR" sz="2000" smtClean="0">
                <a:solidFill>
                  <a:srgbClr val="000000"/>
                </a:solidFill>
                <a:latin typeface="Times New Roman" pitchFamily="18" charset="0"/>
                <a:cs typeface="Arial" pitchFamily="34" charset="0"/>
              </a:rPr>
              <a:t>psicopedagogo e pensador</a:t>
            </a:r>
          </a:p>
          <a:p>
            <a:pPr algn="ctr" fontAlgn="base">
              <a:lnSpc>
                <a:spcPct val="120000"/>
              </a:lnSpc>
              <a:spcBef>
                <a:spcPct val="0"/>
              </a:spcBef>
              <a:spcAft>
                <a:spcPct val="0"/>
              </a:spcAft>
              <a:defRPr/>
            </a:pPr>
            <a:endParaRPr lang="pt-BR" altLang="pt-BR" sz="1000" smtClean="0">
              <a:solidFill>
                <a:srgbClr val="000000"/>
              </a:solidFill>
              <a:latin typeface="Times New Roman" pitchFamily="18" charset="0"/>
              <a:cs typeface="Arial" pitchFamily="34" charset="0"/>
            </a:endParaRPr>
          </a:p>
          <a:p>
            <a:pPr fontAlgn="base">
              <a:lnSpc>
                <a:spcPct val="120000"/>
              </a:lnSpc>
              <a:spcBef>
                <a:spcPct val="0"/>
              </a:spcBef>
              <a:spcAft>
                <a:spcPct val="0"/>
              </a:spcAft>
              <a:defRPr/>
            </a:pPr>
            <a:r>
              <a:rPr lang="pt-BR" altLang="pt-BR" sz="2200" b="1" smtClean="0">
                <a:solidFill>
                  <a:srgbClr val="000000"/>
                </a:solidFill>
                <a:latin typeface="Times New Roman" pitchFamily="18" charset="0"/>
                <a:cs typeface="Arial" pitchFamily="34" charset="0"/>
              </a:rPr>
              <a:t>Orientação não diretiva</a:t>
            </a:r>
          </a:p>
          <a:p>
            <a:pPr fontAlgn="base">
              <a:lnSpc>
                <a:spcPct val="120000"/>
              </a:lnSpc>
              <a:spcBef>
                <a:spcPct val="0"/>
              </a:spcBef>
              <a:spcAft>
                <a:spcPct val="0"/>
              </a:spcAft>
              <a:defRPr/>
            </a:pPr>
            <a:r>
              <a:rPr lang="pt-BR" altLang="pt-BR" sz="2200" b="1" smtClean="0">
                <a:solidFill>
                  <a:srgbClr val="000000"/>
                </a:solidFill>
                <a:latin typeface="Times New Roman" pitchFamily="18" charset="0"/>
                <a:cs typeface="Arial" pitchFamily="34" charset="0"/>
              </a:rPr>
              <a:t>Abordagem centrada na pessoa</a:t>
            </a:r>
          </a:p>
          <a:p>
            <a:pPr fontAlgn="base">
              <a:lnSpc>
                <a:spcPct val="120000"/>
              </a:lnSpc>
              <a:spcBef>
                <a:spcPct val="0"/>
              </a:spcBef>
              <a:spcAft>
                <a:spcPct val="0"/>
              </a:spcAft>
              <a:defRPr/>
            </a:pPr>
            <a:r>
              <a:rPr lang="pt-BR" altLang="pt-BR" sz="2200" b="1" smtClean="0">
                <a:solidFill>
                  <a:srgbClr val="000000"/>
                </a:solidFill>
                <a:latin typeface="Times New Roman" pitchFamily="18" charset="0"/>
                <a:cs typeface="Arial" pitchFamily="34" charset="0"/>
              </a:rPr>
              <a:t>Tornar-se pessoa</a:t>
            </a:r>
          </a:p>
        </p:txBody>
      </p:sp>
      <p:sp>
        <p:nvSpPr>
          <p:cNvPr id="2055" name="Text Box 7"/>
          <p:cNvSpPr txBox="1">
            <a:spLocks noChangeArrowheads="1"/>
          </p:cNvSpPr>
          <p:nvPr/>
        </p:nvSpPr>
        <p:spPr bwMode="auto">
          <a:xfrm>
            <a:off x="0" y="4005263"/>
            <a:ext cx="5894388" cy="2554287"/>
          </a:xfrm>
          <a:prstGeom prst="rect">
            <a:avLst/>
          </a:prstGeom>
          <a:noFill/>
          <a:ln>
            <a:noFill/>
          </a:ln>
          <a:extLst/>
        </p:spPr>
        <p:txBody>
          <a:bodyPr>
            <a:spAutoFit/>
          </a:bodyPr>
          <a:lstStyle>
            <a:lvl1pPr marL="88900">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fontAlgn="base">
              <a:spcBef>
                <a:spcPct val="50000"/>
              </a:spcBef>
              <a:spcAft>
                <a:spcPct val="0"/>
              </a:spcAft>
              <a:defRPr/>
            </a:pPr>
            <a:r>
              <a:rPr lang="pt-BR" altLang="pt-BR" sz="2800" b="1" smtClean="0">
                <a:solidFill>
                  <a:srgbClr val="000066"/>
                </a:solidFill>
                <a:latin typeface="Times New Roman" pitchFamily="18" charset="0"/>
                <a:cs typeface="Arial" pitchFamily="34" charset="0"/>
              </a:rPr>
              <a:t>Edward Chad Varah</a:t>
            </a:r>
          </a:p>
          <a:p>
            <a:pPr algn="just" fontAlgn="base">
              <a:spcBef>
                <a:spcPct val="0"/>
              </a:spcBef>
              <a:spcAft>
                <a:spcPts val="600"/>
              </a:spcAft>
              <a:defRPr/>
            </a:pPr>
            <a:r>
              <a:rPr lang="pt-BR" altLang="pt-BR" sz="2000" smtClean="0">
                <a:solidFill>
                  <a:srgbClr val="000000"/>
                </a:solidFill>
                <a:latin typeface="Times New Roman" pitchFamily="18" charset="0"/>
                <a:cs typeface="Arial" pitchFamily="34" charset="0"/>
              </a:rPr>
              <a:t>(1911, Barton-upon-Humber, Lincolnshire, Inglaterra - 2007, Basingstoke, Hampshire, Inglaterra) </a:t>
            </a:r>
          </a:p>
          <a:p>
            <a:pPr algn="just" fontAlgn="base">
              <a:spcBef>
                <a:spcPct val="0"/>
              </a:spcBef>
              <a:spcAft>
                <a:spcPct val="0"/>
              </a:spcAft>
              <a:defRPr/>
            </a:pPr>
            <a:r>
              <a:rPr lang="pt-BR" altLang="pt-BR" sz="2200" b="1" smtClean="0">
                <a:solidFill>
                  <a:srgbClr val="000000"/>
                </a:solidFill>
                <a:latin typeface="Times New Roman" pitchFamily="18" charset="0"/>
                <a:cs typeface="Arial" pitchFamily="34" charset="0"/>
              </a:rPr>
              <a:t>Sacerdote da igreja Anglicana, fundou “The Samaritans”, organização não-religiosa, oferecendo suporte telefônico para ajudar suicidas e desesperados, em 1953</a:t>
            </a:r>
          </a:p>
        </p:txBody>
      </p:sp>
      <p:pic>
        <p:nvPicPr>
          <p:cNvPr id="2056" name="Picture 8" descr="chad_varah"/>
          <p:cNvPicPr>
            <a:picLocks noChangeAspect="1" noChangeArrowheads="1"/>
          </p:cNvPicPr>
          <p:nvPr/>
        </p:nvPicPr>
        <p:blipFill>
          <a:blip r:embed="rId3" cstate="print"/>
          <a:srcRect b="6386"/>
          <a:stretch>
            <a:fillRect/>
          </a:stretch>
        </p:blipFill>
        <p:spPr bwMode="auto">
          <a:xfrm>
            <a:off x="6234113" y="3041650"/>
            <a:ext cx="2909887" cy="3816350"/>
          </a:xfrm>
          <a:prstGeom prst="rect">
            <a:avLst/>
          </a:prstGeom>
          <a:solidFill>
            <a:srgbClr val="FFFFFF">
              <a:shade val="85000"/>
            </a:srgbClr>
          </a:solidFill>
          <a:ln w="88900" cap="sq">
            <a:noFill/>
            <a:miter lim="800000"/>
          </a:ln>
          <a:effectLst>
            <a:outerShdw blurRad="107950" dist="12700" dir="5400000" algn="ctr">
              <a:srgbClr val="000000"/>
            </a:outerShdw>
          </a:effectLst>
          <a:scene3d>
            <a:camera prst="orthographicFront"/>
            <a:lightRig rig="threePt" dir="t"/>
          </a:scene3d>
          <a:sp3d>
            <a:bevelT prst="slope"/>
          </a:sp3d>
        </p:spPr>
      </p:pic>
      <p:sp>
        <p:nvSpPr>
          <p:cNvPr id="6" name="Text Box 5"/>
          <p:cNvSpPr txBox="1">
            <a:spLocks noChangeArrowheads="1"/>
          </p:cNvSpPr>
          <p:nvPr/>
        </p:nvSpPr>
        <p:spPr bwMode="auto">
          <a:xfrm>
            <a:off x="3763963" y="0"/>
            <a:ext cx="4208462" cy="609600"/>
          </a:xfrm>
          <a:prstGeom prst="rect">
            <a:avLst/>
          </a:prstGeom>
          <a:noFill/>
          <a:ln>
            <a:noFill/>
          </a:ln>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fontAlgn="base">
              <a:lnSpc>
                <a:spcPct val="120000"/>
              </a:lnSpc>
              <a:spcBef>
                <a:spcPct val="0"/>
              </a:spcBef>
              <a:spcAft>
                <a:spcPct val="0"/>
              </a:spcAft>
              <a:defRPr/>
            </a:pPr>
            <a:r>
              <a:rPr lang="pt-BR" altLang="pt-BR" sz="2800" b="1" smtClean="0">
                <a:solidFill>
                  <a:srgbClr val="000066"/>
                </a:solidFill>
                <a:latin typeface="Times New Roman" pitchFamily="18" charset="0"/>
                <a:cs typeface="Arial" pitchFamily="34" charset="0"/>
              </a:rPr>
              <a:t>Orientação não diretiva</a:t>
            </a:r>
            <a:endParaRPr lang="pt-BR" altLang="pt-BR" sz="2200" b="1" smtClean="0">
              <a:solidFill>
                <a:srgbClr val="000000"/>
              </a:solidFill>
              <a:latin typeface="Times New Roman" pitchFamily="18" charset="0"/>
              <a:cs typeface="Arial" pitchFamily="34" charset="0"/>
            </a:endParaRPr>
          </a:p>
        </p:txBody>
      </p:sp>
    </p:spTree>
    <p:extLst>
      <p:ext uri="{BB962C8B-B14F-4D97-AF65-F5344CB8AC3E}">
        <p14:creationId xmlns:p14="http://schemas.microsoft.com/office/powerpoint/2010/main" val="779727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ox(out)">
                                      <p:cBhvr>
                                        <p:cTn id="7" dur="500"/>
                                        <p:tgtEl>
                                          <p:spTgt spid="2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box(in)">
                                      <p:cBhvr>
                                        <p:cTn id="17" dur="500"/>
                                        <p:tgtEl>
                                          <p:spTgt spid="20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box(out)">
                                      <p:cBhvr>
                                        <p:cTn id="22" dur="500"/>
                                        <p:tgtEl>
                                          <p:spTgt spid="20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055"/>
                                        </p:tgtEl>
                                        <p:attrNameLst>
                                          <p:attrName>style.visibility</p:attrName>
                                        </p:attrNameLst>
                                      </p:cBhvr>
                                      <p:to>
                                        <p:strVal val="visible"/>
                                      </p:to>
                                    </p:set>
                                    <p:animEffect transition="in" filter="box(out)">
                                      <p:cBhvr>
                                        <p:cTn id="27"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205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a:spLocks noChangeArrowheads="1"/>
          </p:cNvSpPr>
          <p:nvPr/>
        </p:nvSpPr>
        <p:spPr bwMode="auto">
          <a:xfrm>
            <a:off x="0" y="0"/>
            <a:ext cx="9144000" cy="6858000"/>
          </a:xfrm>
          <a:prstGeom prst="rect">
            <a:avLst/>
          </a:prstGeom>
          <a:solidFill>
            <a:srgbClr val="99CCFF">
              <a:alpha val="50195"/>
            </a:srgbClr>
          </a:solidFill>
          <a:ln w="9525">
            <a:solidFill>
              <a:schemeClr val="tx1"/>
            </a:solidFill>
            <a:miter lim="800000"/>
            <a:headEnd/>
            <a:tailEnd/>
          </a:ln>
        </p:spPr>
        <p:txBody>
          <a:bodyPr wrap="none" anchor="ctr"/>
          <a:lstStyle/>
          <a:p>
            <a:pPr fontAlgn="base">
              <a:spcBef>
                <a:spcPct val="0"/>
              </a:spcBef>
              <a:spcAft>
                <a:spcPct val="0"/>
              </a:spcAft>
            </a:pPr>
            <a:endParaRPr lang="pt-BR">
              <a:solidFill>
                <a:prstClr val="black"/>
              </a:solidFill>
              <a:latin typeface="Arial" pitchFamily="34" charset="0"/>
              <a:cs typeface="Arial" pitchFamily="34" charset="0"/>
            </a:endParaRPr>
          </a:p>
        </p:txBody>
      </p:sp>
      <p:sp>
        <p:nvSpPr>
          <p:cNvPr id="12290" name="Text Box 2"/>
          <p:cNvSpPr txBox="1">
            <a:spLocks noChangeArrowheads="1"/>
          </p:cNvSpPr>
          <p:nvPr/>
        </p:nvSpPr>
        <p:spPr bwMode="auto">
          <a:xfrm>
            <a:off x="574675" y="1339850"/>
            <a:ext cx="7993063"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lnSpc>
                <a:spcPct val="70000"/>
              </a:lnSpc>
              <a:spcBef>
                <a:spcPct val="20000"/>
              </a:spcBef>
              <a:spcAft>
                <a:spcPct val="0"/>
              </a:spcAft>
            </a:pPr>
            <a:r>
              <a:rPr lang="pt-BR" sz="2400" b="1">
                <a:solidFill>
                  <a:srgbClr val="000066"/>
                </a:solidFill>
                <a:latin typeface="Times New Roman" pitchFamily="18" charset="0"/>
              </a:rPr>
              <a:t>Consideração positiva incondicional:</a:t>
            </a:r>
            <a:r>
              <a:rPr lang="pt-BR" sz="2400" b="1">
                <a:solidFill>
                  <a:prstClr val="black"/>
                </a:solidFill>
                <a:latin typeface="Times New Roman" pitchFamily="18" charset="0"/>
              </a:rPr>
              <a:t> receber e aceitar a pessoa como ela é e expressar uma consideração positiva por ela</a:t>
            </a:r>
          </a:p>
          <a:p>
            <a:pPr algn="just" eaLnBrk="1" fontAlgn="base" hangingPunct="1">
              <a:lnSpc>
                <a:spcPct val="70000"/>
              </a:lnSpc>
              <a:spcBef>
                <a:spcPct val="20000"/>
              </a:spcBef>
              <a:spcAft>
                <a:spcPct val="0"/>
              </a:spcAft>
            </a:pPr>
            <a:r>
              <a:rPr lang="pt-BR" sz="2400" b="1">
                <a:solidFill>
                  <a:srgbClr val="000066"/>
                </a:solidFill>
                <a:latin typeface="Times New Roman" pitchFamily="18" charset="0"/>
              </a:rPr>
              <a:t>Empatia:</a:t>
            </a:r>
            <a:r>
              <a:rPr lang="pt-BR" sz="2400" b="1">
                <a:solidFill>
                  <a:prstClr val="black"/>
                </a:solidFill>
                <a:latin typeface="Times New Roman" pitchFamily="18" charset="0"/>
              </a:rPr>
              <a:t> capacidade de se colocar no lugar do outro, ver o mundo através dos olhos dele e procurar sentir como ele sente</a:t>
            </a:r>
          </a:p>
          <a:p>
            <a:pPr algn="just" eaLnBrk="1" fontAlgn="base" hangingPunct="1">
              <a:lnSpc>
                <a:spcPct val="70000"/>
              </a:lnSpc>
              <a:spcBef>
                <a:spcPct val="20000"/>
              </a:spcBef>
              <a:spcAft>
                <a:spcPct val="0"/>
              </a:spcAft>
            </a:pPr>
            <a:r>
              <a:rPr lang="pt-BR" sz="2400" b="1">
                <a:solidFill>
                  <a:srgbClr val="000066"/>
                </a:solidFill>
                <a:latin typeface="Times New Roman" pitchFamily="18" charset="0"/>
              </a:rPr>
              <a:t>Congruência:</a:t>
            </a:r>
            <a:r>
              <a:rPr lang="pt-BR" sz="2400" b="1">
                <a:solidFill>
                  <a:prstClr val="black"/>
                </a:solidFill>
                <a:latin typeface="Times New Roman" pitchFamily="18" charset="0"/>
              </a:rPr>
              <a:t>  coerência interna do terapeuta</a:t>
            </a:r>
          </a:p>
        </p:txBody>
      </p:sp>
      <p:sp>
        <p:nvSpPr>
          <p:cNvPr id="12292" name="Text Box 4"/>
          <p:cNvSpPr txBox="1">
            <a:spLocks noChangeArrowheads="1"/>
          </p:cNvSpPr>
          <p:nvPr/>
        </p:nvSpPr>
        <p:spPr bwMode="auto">
          <a:xfrm>
            <a:off x="574675" y="0"/>
            <a:ext cx="7993063"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lnSpc>
                <a:spcPct val="80000"/>
              </a:lnSpc>
              <a:spcBef>
                <a:spcPct val="50000"/>
              </a:spcBef>
              <a:spcAft>
                <a:spcPct val="0"/>
              </a:spcAft>
            </a:pPr>
            <a:r>
              <a:rPr lang="pt-BR" sz="3200" b="1">
                <a:solidFill>
                  <a:srgbClr val="000066"/>
                </a:solidFill>
                <a:latin typeface="Times New Roman" pitchFamily="18" charset="0"/>
              </a:rPr>
              <a:t>Orientação não diretiva</a:t>
            </a:r>
          </a:p>
          <a:p>
            <a:pPr eaLnBrk="1" fontAlgn="base" hangingPunct="1">
              <a:lnSpc>
                <a:spcPct val="80000"/>
              </a:lnSpc>
              <a:spcBef>
                <a:spcPct val="50000"/>
              </a:spcBef>
              <a:spcAft>
                <a:spcPct val="0"/>
              </a:spcAft>
            </a:pPr>
            <a:r>
              <a:rPr lang="pt-BR" sz="2400" b="1">
                <a:solidFill>
                  <a:prstClr val="black"/>
                </a:solidFill>
                <a:latin typeface="Times New Roman" pitchFamily="18" charset="0"/>
              </a:rPr>
              <a:t>Pessoa aberta à experiência, vivendo de maneira existencial, tornando-se ela mesma</a:t>
            </a:r>
          </a:p>
        </p:txBody>
      </p:sp>
      <p:sp>
        <p:nvSpPr>
          <p:cNvPr id="12293" name="Text Box 5"/>
          <p:cNvSpPr txBox="1">
            <a:spLocks noChangeArrowheads="1"/>
          </p:cNvSpPr>
          <p:nvPr/>
        </p:nvSpPr>
        <p:spPr bwMode="auto">
          <a:xfrm>
            <a:off x="574675" y="3933825"/>
            <a:ext cx="7921625"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lnSpc>
                <a:spcPct val="80000"/>
              </a:lnSpc>
              <a:spcBef>
                <a:spcPct val="25000"/>
              </a:spcBef>
              <a:spcAft>
                <a:spcPct val="0"/>
              </a:spcAft>
            </a:pPr>
            <a:r>
              <a:rPr lang="pt-BR" sz="2400" b="1">
                <a:solidFill>
                  <a:prstClr val="black"/>
                </a:solidFill>
                <a:latin typeface="Times New Roman" pitchFamily="18" charset="0"/>
              </a:rPr>
              <a:t>Cada pessoa possui em si mesmo as respostas para as suas inquietações e a habilidade para resolver seus problemas. O sentimento de pena e o determinismo são maneiras de negar a capacidade de realização de cada indivíduo</a:t>
            </a:r>
          </a:p>
          <a:p>
            <a:pPr algn="just" eaLnBrk="1" fontAlgn="base" hangingPunct="1">
              <a:lnSpc>
                <a:spcPct val="80000"/>
              </a:lnSpc>
              <a:spcBef>
                <a:spcPct val="25000"/>
              </a:spcBef>
              <a:spcAft>
                <a:spcPct val="0"/>
              </a:spcAft>
            </a:pPr>
            <a:r>
              <a:rPr lang="pt-BR" sz="3200" b="1">
                <a:solidFill>
                  <a:srgbClr val="000066"/>
                </a:solidFill>
                <a:latin typeface="Times New Roman" pitchFamily="18" charset="0"/>
              </a:rPr>
              <a:t>Tornar-se pessoa</a:t>
            </a:r>
          </a:p>
          <a:p>
            <a:pPr algn="just" eaLnBrk="1" fontAlgn="base" hangingPunct="1">
              <a:lnSpc>
                <a:spcPct val="80000"/>
              </a:lnSpc>
              <a:spcBef>
                <a:spcPct val="25000"/>
              </a:spcBef>
              <a:spcAft>
                <a:spcPct val="0"/>
              </a:spcAft>
            </a:pPr>
            <a:r>
              <a:rPr lang="pt-BR" sz="2400" b="1">
                <a:solidFill>
                  <a:prstClr val="black"/>
                </a:solidFill>
                <a:latin typeface="Times New Roman" pitchFamily="18" charset="0"/>
              </a:rPr>
              <a:t>Todos os homens são bons na sua essência, e  todo o aprendizado deveria ser organizado no sentido do indivíduo para o meio, e não o contrário</a:t>
            </a:r>
          </a:p>
        </p:txBody>
      </p:sp>
      <p:sp>
        <p:nvSpPr>
          <p:cNvPr id="12294" name="Text Box 6"/>
          <p:cNvSpPr txBox="1">
            <a:spLocks noChangeArrowheads="1"/>
          </p:cNvSpPr>
          <p:nvPr/>
        </p:nvSpPr>
        <p:spPr bwMode="auto">
          <a:xfrm>
            <a:off x="574675" y="3429000"/>
            <a:ext cx="59769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pt-PT" sz="3200" b="1">
                <a:solidFill>
                  <a:srgbClr val="000066"/>
                </a:solidFill>
                <a:latin typeface="Times New Roman" pitchFamily="18" charset="0"/>
              </a:rPr>
              <a:t>Abordagem centrada na pessoa</a:t>
            </a:r>
            <a:r>
              <a:rPr lang="pt-BR" sz="3200" b="1">
                <a:solidFill>
                  <a:prstClr val="white"/>
                </a:solidFill>
                <a:latin typeface="Times New Roman" pitchFamily="18" charset="0"/>
              </a:rPr>
              <a:t> </a:t>
            </a:r>
          </a:p>
        </p:txBody>
      </p:sp>
    </p:spTree>
    <p:extLst>
      <p:ext uri="{BB962C8B-B14F-4D97-AF65-F5344CB8AC3E}">
        <p14:creationId xmlns:p14="http://schemas.microsoft.com/office/powerpoint/2010/main" val="2593450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nodeType="afterGroup">
                            <p:stCondLst>
                              <p:cond delay="0"/>
                            </p:stCondLst>
                            <p:childTnLst>
                              <p:par>
                                <p:cTn id="8" presetID="4" presetClass="entr" presetSubtype="16" fill="hold" grpId="0" nodeType="afterEffect">
                                  <p:stCondLst>
                                    <p:cond delay="0"/>
                                  </p:stCondLst>
                                  <p:iterate type="wd">
                                    <p:tmPct val="10000"/>
                                  </p:iterate>
                                  <p:childTnLst>
                                    <p:set>
                                      <p:cBhvr>
                                        <p:cTn id="9" dur="1" fill="hold">
                                          <p:stCondLst>
                                            <p:cond delay="0"/>
                                          </p:stCondLst>
                                        </p:cTn>
                                        <p:tgtEl>
                                          <p:spTgt spid="12292">
                                            <p:txEl>
                                              <p:pRg st="0" end="0"/>
                                            </p:txEl>
                                          </p:spTgt>
                                        </p:tgtEl>
                                        <p:attrNameLst>
                                          <p:attrName>style.visibility</p:attrName>
                                        </p:attrNameLst>
                                      </p:cBhvr>
                                      <p:to>
                                        <p:strVal val="visible"/>
                                      </p:to>
                                    </p:set>
                                    <p:animEffect transition="in" filter="box(in)">
                                      <p:cBhvr>
                                        <p:cTn id="10" dur="500"/>
                                        <p:tgtEl>
                                          <p:spTgt spid="12292">
                                            <p:txEl>
                                              <p:pRg st="0" end="0"/>
                                            </p:txEl>
                                          </p:spTgt>
                                        </p:tgtEl>
                                      </p:cBhvr>
                                    </p:animEffect>
                                  </p:childTnLst>
                                </p:cTn>
                              </p:par>
                            </p:childTnLst>
                          </p:cTn>
                        </p:par>
                        <p:par>
                          <p:cTn id="11" fill="hold" nodeType="afterGroup">
                            <p:stCondLst>
                              <p:cond delay="600"/>
                            </p:stCondLst>
                            <p:childTnLst>
                              <p:par>
                                <p:cTn id="12" presetID="4" presetClass="entr" presetSubtype="16" fill="hold" grpId="0" nodeType="afterEffect">
                                  <p:stCondLst>
                                    <p:cond delay="0"/>
                                  </p:stCondLst>
                                  <p:iterate type="wd">
                                    <p:tmPct val="10000"/>
                                  </p:iterate>
                                  <p:childTnLst>
                                    <p:set>
                                      <p:cBhvr>
                                        <p:cTn id="13" dur="1" fill="hold">
                                          <p:stCondLst>
                                            <p:cond delay="0"/>
                                          </p:stCondLst>
                                        </p:cTn>
                                        <p:tgtEl>
                                          <p:spTgt spid="12292">
                                            <p:txEl>
                                              <p:pRg st="1" end="1"/>
                                            </p:txEl>
                                          </p:spTgt>
                                        </p:tgtEl>
                                        <p:attrNameLst>
                                          <p:attrName>style.visibility</p:attrName>
                                        </p:attrNameLst>
                                      </p:cBhvr>
                                      <p:to>
                                        <p:strVal val="visible"/>
                                      </p:to>
                                    </p:set>
                                    <p:animEffect transition="in" filter="box(in)">
                                      <p:cBhvr>
                                        <p:cTn id="14" dur="500"/>
                                        <p:tgtEl>
                                          <p:spTgt spid="12292">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iterate type="wd">
                                    <p:tmPct val="10000"/>
                                  </p:iterate>
                                  <p:childTnLst>
                                    <p:set>
                                      <p:cBhvr>
                                        <p:cTn id="18" dur="1" fill="hold">
                                          <p:stCondLst>
                                            <p:cond delay="0"/>
                                          </p:stCondLst>
                                        </p:cTn>
                                        <p:tgtEl>
                                          <p:spTgt spid="12290">
                                            <p:txEl>
                                              <p:pRg st="0" end="0"/>
                                            </p:txEl>
                                          </p:spTgt>
                                        </p:tgtEl>
                                        <p:attrNameLst>
                                          <p:attrName>style.visibility</p:attrName>
                                        </p:attrNameLst>
                                      </p:cBhvr>
                                      <p:to>
                                        <p:strVal val="visible"/>
                                      </p:to>
                                    </p:set>
                                    <p:animEffect transition="in" filter="blinds(horizontal)">
                                      <p:cBhvr>
                                        <p:cTn id="19" dur="500"/>
                                        <p:tgtEl>
                                          <p:spTgt spid="12290">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iterate type="wd">
                                    <p:tmPct val="10000"/>
                                  </p:iterate>
                                  <p:childTnLst>
                                    <p:set>
                                      <p:cBhvr>
                                        <p:cTn id="23" dur="1" fill="hold">
                                          <p:stCondLst>
                                            <p:cond delay="0"/>
                                          </p:stCondLst>
                                        </p:cTn>
                                        <p:tgtEl>
                                          <p:spTgt spid="12290">
                                            <p:txEl>
                                              <p:pRg st="1" end="1"/>
                                            </p:txEl>
                                          </p:spTgt>
                                        </p:tgtEl>
                                        <p:attrNameLst>
                                          <p:attrName>style.visibility</p:attrName>
                                        </p:attrNameLst>
                                      </p:cBhvr>
                                      <p:to>
                                        <p:strVal val="visible"/>
                                      </p:to>
                                    </p:set>
                                    <p:animEffect transition="in" filter="blinds(horizontal)">
                                      <p:cBhvr>
                                        <p:cTn id="24" dur="500"/>
                                        <p:tgtEl>
                                          <p:spTgt spid="12290">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iterate type="wd">
                                    <p:tmPct val="10000"/>
                                  </p:iterate>
                                  <p:childTnLst>
                                    <p:set>
                                      <p:cBhvr>
                                        <p:cTn id="28" dur="1" fill="hold">
                                          <p:stCondLst>
                                            <p:cond delay="0"/>
                                          </p:stCondLst>
                                        </p:cTn>
                                        <p:tgtEl>
                                          <p:spTgt spid="12290">
                                            <p:txEl>
                                              <p:pRg st="2" end="2"/>
                                            </p:txEl>
                                          </p:spTgt>
                                        </p:tgtEl>
                                        <p:attrNameLst>
                                          <p:attrName>style.visibility</p:attrName>
                                        </p:attrNameLst>
                                      </p:cBhvr>
                                      <p:to>
                                        <p:strVal val="visible"/>
                                      </p:to>
                                    </p:set>
                                    <p:animEffect transition="in" filter="blinds(horizontal)">
                                      <p:cBhvr>
                                        <p:cTn id="29" dur="500"/>
                                        <p:tgtEl>
                                          <p:spTgt spid="12290">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2294"/>
                                        </p:tgtEl>
                                        <p:attrNameLst>
                                          <p:attrName>style.visibility</p:attrName>
                                        </p:attrNameLst>
                                      </p:cBhvr>
                                      <p:to>
                                        <p:strVal val="visible"/>
                                      </p:to>
                                    </p:set>
                                    <p:animEffect transition="in" filter="blinds(horizontal)">
                                      <p:cBhvr>
                                        <p:cTn id="34" dur="500"/>
                                        <p:tgtEl>
                                          <p:spTgt spid="1229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4" presetClass="entr" presetSubtype="10" fill="hold" grpId="0" nodeType="clickEffect">
                                  <p:stCondLst>
                                    <p:cond delay="0"/>
                                  </p:stCondLst>
                                  <p:iterate type="wd">
                                    <p:tmPct val="10000"/>
                                  </p:iterate>
                                  <p:childTnLst>
                                    <p:set>
                                      <p:cBhvr>
                                        <p:cTn id="38" dur="1" fill="hold">
                                          <p:stCondLst>
                                            <p:cond delay="0"/>
                                          </p:stCondLst>
                                        </p:cTn>
                                        <p:tgtEl>
                                          <p:spTgt spid="12293">
                                            <p:txEl>
                                              <p:pRg st="0" end="0"/>
                                            </p:txEl>
                                          </p:spTgt>
                                        </p:tgtEl>
                                        <p:attrNameLst>
                                          <p:attrName>style.visibility</p:attrName>
                                        </p:attrNameLst>
                                      </p:cBhvr>
                                      <p:to>
                                        <p:strVal val="visible"/>
                                      </p:to>
                                    </p:set>
                                    <p:animEffect transition="in" filter="randombar(horizontal)">
                                      <p:cBhvr>
                                        <p:cTn id="39" dur="500"/>
                                        <p:tgtEl>
                                          <p:spTgt spid="12293">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4" presetClass="entr" presetSubtype="10" fill="hold" grpId="0" nodeType="clickEffect">
                                  <p:stCondLst>
                                    <p:cond delay="0"/>
                                  </p:stCondLst>
                                  <p:iterate type="wd">
                                    <p:tmPct val="10000"/>
                                  </p:iterate>
                                  <p:childTnLst>
                                    <p:set>
                                      <p:cBhvr>
                                        <p:cTn id="43" dur="1" fill="hold">
                                          <p:stCondLst>
                                            <p:cond delay="0"/>
                                          </p:stCondLst>
                                        </p:cTn>
                                        <p:tgtEl>
                                          <p:spTgt spid="12293">
                                            <p:txEl>
                                              <p:pRg st="1" end="1"/>
                                            </p:txEl>
                                          </p:spTgt>
                                        </p:tgtEl>
                                        <p:attrNameLst>
                                          <p:attrName>style.visibility</p:attrName>
                                        </p:attrNameLst>
                                      </p:cBhvr>
                                      <p:to>
                                        <p:strVal val="visible"/>
                                      </p:to>
                                    </p:set>
                                    <p:animEffect transition="in" filter="randombar(horizontal)">
                                      <p:cBhvr>
                                        <p:cTn id="44" dur="500"/>
                                        <p:tgtEl>
                                          <p:spTgt spid="12293">
                                            <p:txEl>
                                              <p:pRg st="1" end="1"/>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4" presetClass="entr" presetSubtype="10" fill="hold" grpId="0" nodeType="clickEffect">
                                  <p:stCondLst>
                                    <p:cond delay="0"/>
                                  </p:stCondLst>
                                  <p:iterate type="wd">
                                    <p:tmPct val="10000"/>
                                  </p:iterate>
                                  <p:childTnLst>
                                    <p:set>
                                      <p:cBhvr>
                                        <p:cTn id="48" dur="1" fill="hold">
                                          <p:stCondLst>
                                            <p:cond delay="0"/>
                                          </p:stCondLst>
                                        </p:cTn>
                                        <p:tgtEl>
                                          <p:spTgt spid="12293">
                                            <p:txEl>
                                              <p:pRg st="2" end="2"/>
                                            </p:txEl>
                                          </p:spTgt>
                                        </p:tgtEl>
                                        <p:attrNameLst>
                                          <p:attrName>style.visibility</p:attrName>
                                        </p:attrNameLst>
                                      </p:cBhvr>
                                      <p:to>
                                        <p:strVal val="visible"/>
                                      </p:to>
                                    </p:set>
                                    <p:animEffect transition="in" filter="randombar(horizontal)">
                                      <p:cBhvr>
                                        <p:cTn id="49" dur="500"/>
                                        <p:tgtEl>
                                          <p:spTgt spid="122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P spid="12292" grpId="0" build="allAtOnce"/>
      <p:bldP spid="12293" grpId="0" build="p"/>
      <p:bldP spid="122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l="44922" t="22221" r="45703" b="52083"/>
          <a:stretch>
            <a:fillRect/>
          </a:stretch>
        </p:blipFill>
        <p:spPr bwMode="auto">
          <a:xfrm>
            <a:off x="5327650" y="903288"/>
            <a:ext cx="32385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l="41016" t="13194" r="30859" b="17361"/>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WordArt 26"/>
          <p:cNvSpPr>
            <a:spLocks noChangeArrowheads="1" noChangeShapeType="1" noTextEdit="1"/>
          </p:cNvSpPr>
          <p:nvPr/>
        </p:nvSpPr>
        <p:spPr bwMode="auto">
          <a:xfrm>
            <a:off x="4943475" y="5872163"/>
            <a:ext cx="3929063" cy="5715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pt-BR" sz="2800" b="1" kern="10" spc="100">
                <a:ln w="3175">
                  <a:solidFill>
                    <a:srgbClr val="000099"/>
                  </a:solidFill>
                  <a:round/>
                  <a:headEnd/>
                  <a:tailEnd/>
                </a:ln>
                <a:solidFill>
                  <a:srgbClr val="FFFFFF"/>
                </a:solidFill>
                <a:effectLst>
                  <a:outerShdw dist="20000" dir="16019955" algn="tl" rotWithShape="0">
                    <a:srgbClr val="000718">
                      <a:alpha val="59998"/>
                    </a:srgbClr>
                  </a:outerShdw>
                </a:effectLst>
                <a:cs typeface="Times New Roman"/>
              </a:rPr>
              <a:t>O sentido da vida</a:t>
            </a:r>
          </a:p>
        </p:txBody>
      </p:sp>
      <p:sp>
        <p:nvSpPr>
          <p:cNvPr id="9" name="Retângulo 8"/>
          <p:cNvSpPr/>
          <p:nvPr/>
        </p:nvSpPr>
        <p:spPr>
          <a:xfrm>
            <a:off x="5763323" y="0"/>
            <a:ext cx="2167581" cy="437043"/>
          </a:xfrm>
          <a:prstGeom prst="rect">
            <a:avLst/>
          </a:prstGeom>
        </p:spPr>
        <p:txBody>
          <a:bodyPr>
            <a:spAutoFit/>
          </a:bodyPr>
          <a:lstStyle/>
          <a:p>
            <a:pPr fontAlgn="base">
              <a:lnSpc>
                <a:spcPct val="80000"/>
              </a:lnSpc>
              <a:spcBef>
                <a:spcPct val="50000"/>
              </a:spcBef>
              <a:spcAft>
                <a:spcPct val="0"/>
              </a:spcAft>
              <a:defRPr/>
            </a:pPr>
            <a:r>
              <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charset="0"/>
              </a:rPr>
              <a:t>Logoterapia</a:t>
            </a:r>
          </a:p>
        </p:txBody>
      </p:sp>
    </p:spTree>
    <p:extLst>
      <p:ext uri="{BB962C8B-B14F-4D97-AF65-F5344CB8AC3E}">
        <p14:creationId xmlns:p14="http://schemas.microsoft.com/office/powerpoint/2010/main" val="4003681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amond(in)">
                                      <p:cBhvr>
                                        <p:cTn id="7" dur="2000"/>
                                        <p:tgtEl>
                                          <p:spTgt spid="7170"/>
                                        </p:tgtEl>
                                      </p:cBhvr>
                                    </p:animEffect>
                                  </p:childTnLst>
                                </p:cTn>
                              </p:par>
                            </p:childTnLst>
                          </p:cTn>
                        </p:par>
                        <p:par>
                          <p:cTn id="8" fill="hold" nodeType="afterGroup">
                            <p:stCondLst>
                              <p:cond delay="2000"/>
                            </p:stCondLst>
                            <p:childTnLst>
                              <p:par>
                                <p:cTn id="9" presetID="8" presetClass="entr" presetSubtype="16" fill="hold" nodeType="afterEffect">
                                  <p:stCondLst>
                                    <p:cond delay="0"/>
                                  </p:stCondLst>
                                  <p:childTnLst>
                                    <p:set>
                                      <p:cBhvr>
                                        <p:cTn id="10" dur="1" fill="hold">
                                          <p:stCondLst>
                                            <p:cond delay="0"/>
                                          </p:stCondLst>
                                        </p:cTn>
                                        <p:tgtEl>
                                          <p:spTgt spid="7171"/>
                                        </p:tgtEl>
                                        <p:attrNameLst>
                                          <p:attrName>style.visibility</p:attrName>
                                        </p:attrNameLst>
                                      </p:cBhvr>
                                      <p:to>
                                        <p:strVal val="visible"/>
                                      </p:to>
                                    </p:set>
                                    <p:animEffect transition="in" filter="diamond(in)">
                                      <p:cBhvr>
                                        <p:cTn id="11" dur="2000"/>
                                        <p:tgtEl>
                                          <p:spTgt spid="7171"/>
                                        </p:tgtEl>
                                      </p:cBhvr>
                                    </p:animEffect>
                                  </p:childTnLst>
                                </p:cTn>
                              </p:par>
                            </p:childTnLst>
                          </p:cTn>
                        </p:par>
                        <p:par>
                          <p:cTn id="12" fill="hold" nodeType="afterGroup">
                            <p:stCondLst>
                              <p:cond delay="4000"/>
                            </p:stCondLst>
                            <p:childTnLst>
                              <p:par>
                                <p:cTn id="13" presetID="16" presetClass="entr" presetSubtype="4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out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357188"/>
            <a:ext cx="235743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CaixaDeTexto 2"/>
          <p:cNvSpPr txBox="1">
            <a:spLocks noChangeArrowheads="1"/>
          </p:cNvSpPr>
          <p:nvPr/>
        </p:nvSpPr>
        <p:spPr bwMode="auto">
          <a:xfrm>
            <a:off x="3143250" y="285750"/>
            <a:ext cx="57150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spcBef>
                <a:spcPct val="0"/>
              </a:spcBef>
              <a:spcAft>
                <a:spcPct val="0"/>
              </a:spcAft>
            </a:pPr>
            <a:r>
              <a:rPr lang="pt-BR" sz="2400" b="1">
                <a:solidFill>
                  <a:prstClr val="white"/>
                </a:solidFill>
                <a:latin typeface="Times New Roman" pitchFamily="18" charset="0"/>
              </a:rPr>
              <a:t>Viktor Emil Frankl </a:t>
            </a:r>
            <a:r>
              <a:rPr lang="pt-BR" sz="2000" b="1">
                <a:solidFill>
                  <a:prstClr val="white"/>
                </a:solidFill>
                <a:latin typeface="Times New Roman" pitchFamily="18" charset="0"/>
              </a:rPr>
              <a:t>(Viena, 26/03/1905 - 02/09/1997) médico psiquiatra austríaco, fundador da escola da Logoterapia, que explora o sentido existencial do indivíduo e a dimensão espiritual da existência</a:t>
            </a:r>
          </a:p>
          <a:p>
            <a:pPr algn="just" eaLnBrk="1" fontAlgn="base" hangingPunct="1">
              <a:spcBef>
                <a:spcPct val="0"/>
              </a:spcBef>
              <a:spcAft>
                <a:spcPct val="0"/>
              </a:spcAft>
            </a:pPr>
            <a:r>
              <a:rPr lang="pt-BR" sz="2000" b="1">
                <a:solidFill>
                  <a:prstClr val="white"/>
                </a:solidFill>
                <a:latin typeface="Times New Roman" pitchFamily="18" charset="0"/>
              </a:rPr>
              <a:t>1920 - correspondências com Sigmund Freud </a:t>
            </a:r>
          </a:p>
          <a:p>
            <a:pPr algn="just" eaLnBrk="1" fontAlgn="base" hangingPunct="1">
              <a:spcBef>
                <a:spcPct val="0"/>
              </a:spcBef>
              <a:spcAft>
                <a:spcPct val="0"/>
              </a:spcAft>
            </a:pPr>
            <a:r>
              <a:rPr lang="pt-BR" sz="2000" b="1">
                <a:solidFill>
                  <a:prstClr val="white"/>
                </a:solidFill>
                <a:latin typeface="Times New Roman" pitchFamily="18" charset="0"/>
              </a:rPr>
              <a:t>1921 - 1ª conferência, a respeito do sentido da vida</a:t>
            </a:r>
          </a:p>
          <a:p>
            <a:pPr algn="just" eaLnBrk="1" fontAlgn="base" hangingPunct="1">
              <a:spcBef>
                <a:spcPct val="0"/>
              </a:spcBef>
              <a:spcAft>
                <a:spcPct val="0"/>
              </a:spcAft>
            </a:pPr>
            <a:r>
              <a:rPr lang="pt-BR" sz="2000" b="1">
                <a:solidFill>
                  <a:prstClr val="white"/>
                </a:solidFill>
                <a:latin typeface="Times New Roman" pitchFamily="18" charset="0"/>
              </a:rPr>
              <a:t>1925 - encontros com Freud e Alfred Adler </a:t>
            </a:r>
          </a:p>
        </p:txBody>
      </p:sp>
      <p:sp>
        <p:nvSpPr>
          <p:cNvPr id="4" name="Retângulo 3"/>
          <p:cNvSpPr>
            <a:spLocks noChangeArrowheads="1"/>
          </p:cNvSpPr>
          <p:nvPr/>
        </p:nvSpPr>
        <p:spPr bwMode="auto">
          <a:xfrm>
            <a:off x="571500" y="2928938"/>
            <a:ext cx="821531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buClr>
                <a:srgbClr val="00B0F0"/>
              </a:buClr>
              <a:buSzPct val="60000"/>
              <a:buFont typeface="Wingdings" pitchFamily="2" charset="2"/>
              <a:buChar char="v"/>
            </a:pPr>
            <a:r>
              <a:rPr lang="pt-BR" sz="2000">
                <a:solidFill>
                  <a:prstClr val="white"/>
                </a:solidFill>
                <a:cs typeface="Arial" pitchFamily="34" charset="0"/>
              </a:rPr>
              <a:t> professor de neurologia e psiquiatria da Universidade de Viena</a:t>
            </a:r>
          </a:p>
          <a:p>
            <a:pPr algn="just" fontAlgn="base">
              <a:spcBef>
                <a:spcPct val="0"/>
              </a:spcBef>
              <a:spcAft>
                <a:spcPct val="0"/>
              </a:spcAft>
              <a:buClr>
                <a:srgbClr val="00B0F0"/>
              </a:buClr>
              <a:buSzPct val="60000"/>
              <a:buFont typeface="Wingdings" pitchFamily="2" charset="2"/>
              <a:buChar char="v"/>
            </a:pPr>
            <a:r>
              <a:rPr lang="pt-BR" sz="2000">
                <a:solidFill>
                  <a:prstClr val="white"/>
                </a:solidFill>
                <a:cs typeface="Arial" pitchFamily="34" charset="0"/>
              </a:rPr>
              <a:t> doutor em Medicina e Filosofia pela Universidade de Viena</a:t>
            </a:r>
          </a:p>
          <a:p>
            <a:pPr algn="just" fontAlgn="base">
              <a:spcBef>
                <a:spcPct val="0"/>
              </a:spcBef>
              <a:spcAft>
                <a:spcPct val="0"/>
              </a:spcAft>
              <a:buClr>
                <a:srgbClr val="00B0F0"/>
              </a:buClr>
              <a:buSzPct val="60000"/>
              <a:buFont typeface="Wingdings" pitchFamily="2" charset="2"/>
              <a:buChar char="v"/>
            </a:pPr>
            <a:r>
              <a:rPr lang="pt-BR" sz="2000">
                <a:solidFill>
                  <a:prstClr val="white"/>
                </a:solidFill>
                <a:cs typeface="Arial" pitchFamily="34" charset="0"/>
              </a:rPr>
              <a:t> professor emérito de logoterapia da Universidade Internacional da Califórnia</a:t>
            </a:r>
          </a:p>
          <a:p>
            <a:pPr algn="just" fontAlgn="base">
              <a:spcBef>
                <a:spcPct val="0"/>
              </a:spcBef>
              <a:spcAft>
                <a:spcPct val="0"/>
              </a:spcAft>
            </a:pPr>
            <a:endParaRPr lang="pt-BR" sz="2400">
              <a:solidFill>
                <a:prstClr val="white"/>
              </a:solidFill>
              <a:cs typeface="Arial" pitchFamily="34" charset="0"/>
            </a:endParaRPr>
          </a:p>
          <a:p>
            <a:pPr algn="just" fontAlgn="base">
              <a:spcBef>
                <a:spcPct val="0"/>
              </a:spcBef>
              <a:spcAft>
                <a:spcPct val="0"/>
              </a:spcAft>
            </a:pPr>
            <a:r>
              <a:rPr lang="pt-BR" sz="2000">
                <a:solidFill>
                  <a:prstClr val="white"/>
                </a:solidFill>
                <a:cs typeface="Arial" pitchFamily="34" charset="0"/>
              </a:rPr>
              <a:t>Escolas Vienenses de Psicoterapia </a:t>
            </a:r>
          </a:p>
          <a:p>
            <a:pPr algn="just" fontAlgn="base">
              <a:spcBef>
                <a:spcPct val="0"/>
              </a:spcBef>
              <a:spcAft>
                <a:spcPct val="0"/>
              </a:spcAft>
            </a:pPr>
            <a:r>
              <a:rPr lang="pt-BR" sz="2000">
                <a:solidFill>
                  <a:prstClr val="white"/>
                </a:solidFill>
                <a:cs typeface="Arial" pitchFamily="34" charset="0"/>
              </a:rPr>
              <a:t>1ª Escola: Psicanálise de Freud; </a:t>
            </a:r>
          </a:p>
          <a:p>
            <a:pPr algn="just" fontAlgn="base">
              <a:spcBef>
                <a:spcPct val="0"/>
              </a:spcBef>
              <a:spcAft>
                <a:spcPct val="0"/>
              </a:spcAft>
            </a:pPr>
            <a:r>
              <a:rPr lang="pt-BR" sz="2000">
                <a:solidFill>
                  <a:prstClr val="white"/>
                </a:solidFill>
                <a:cs typeface="Arial" pitchFamily="34" charset="0"/>
              </a:rPr>
              <a:t>2ª Escola: Psicologia Individual de Adler</a:t>
            </a:r>
          </a:p>
          <a:p>
            <a:pPr algn="just" fontAlgn="base">
              <a:spcBef>
                <a:spcPct val="0"/>
              </a:spcBef>
              <a:spcAft>
                <a:spcPct val="0"/>
              </a:spcAft>
            </a:pPr>
            <a:r>
              <a:rPr lang="pt-BR" sz="2000">
                <a:solidFill>
                  <a:prstClr val="white"/>
                </a:solidFill>
                <a:cs typeface="Arial" pitchFamily="34" charset="0"/>
              </a:rPr>
              <a:t>3ª Escola: Logoterapia de Frankl</a:t>
            </a:r>
          </a:p>
          <a:p>
            <a:pPr algn="just" fontAlgn="base">
              <a:spcBef>
                <a:spcPct val="0"/>
              </a:spcBef>
              <a:spcAft>
                <a:spcPct val="0"/>
              </a:spcAft>
            </a:pPr>
            <a:r>
              <a:rPr lang="pt-BR" sz="2000">
                <a:solidFill>
                  <a:prstClr val="white"/>
                </a:solidFill>
                <a:cs typeface="Arial" pitchFamily="34" charset="0"/>
              </a:rPr>
              <a:t>De 1933 a 1936, Frankl, diretor do pavilhão das mulheres suicidas do hospital psiquiátrico de Viena, sabota as ordens nazistas de proceder à eutanásia de doentes mentais sob seus cuidados, correndo risco de perder a vida</a:t>
            </a:r>
          </a:p>
        </p:txBody>
      </p:sp>
    </p:spTree>
    <p:extLst>
      <p:ext uri="{BB962C8B-B14F-4D97-AF65-F5344CB8AC3E}">
        <p14:creationId xmlns:p14="http://schemas.microsoft.com/office/powerpoint/2010/main" val="1179229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trips(downLeft)">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strips(upRight)">
                                      <p:cBhvr>
                                        <p:cTn id="12" dur="500"/>
                                        <p:tgtEl>
                                          <p:spTgt spid="30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strips(upRight)">
                                      <p:cBhvr>
                                        <p:cTn id="17" dur="500"/>
                                        <p:tgtEl>
                                          <p:spTgt spid="30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strips(upRight)">
                                      <p:cBhvr>
                                        <p:cTn id="22" dur="500"/>
                                        <p:tgtEl>
                                          <p:spTgt spid="30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3075">
                                            <p:txEl>
                                              <p:pRg st="3" end="3"/>
                                            </p:txEl>
                                          </p:spTgt>
                                        </p:tgtEl>
                                        <p:attrNameLst>
                                          <p:attrName>style.visibility</p:attrName>
                                        </p:attrNameLst>
                                      </p:cBhvr>
                                      <p:to>
                                        <p:strVal val="visible"/>
                                      </p:to>
                                    </p:set>
                                    <p:animEffect transition="in" filter="strips(upRight)">
                                      <p:cBhvr>
                                        <p:cTn id="27" dur="500"/>
                                        <p:tgtEl>
                                          <p:spTgt spid="307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left)">
                                      <p:cBhvr>
                                        <p:cTn id="37" dur="500"/>
                                        <p:tgtEl>
                                          <p:spTgt spid="4">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wipe(left)">
                                      <p:cBhvr>
                                        <p:cTn id="42" dur="500"/>
                                        <p:tgtEl>
                                          <p:spTgt spid="4">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wipe(left)">
                                      <p:cBhvr>
                                        <p:cTn id="47" dur="500"/>
                                        <p:tgtEl>
                                          <p:spTgt spid="4">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animEffect transition="in" filter="wipe(left)">
                                      <p:cBhvr>
                                        <p:cTn id="52" dur="500"/>
                                        <p:tgtEl>
                                          <p:spTgt spid="4">
                                            <p:txEl>
                                              <p:pRg st="5" end="5"/>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xEl>
                                              <p:pRg st="6" end="6"/>
                                            </p:txEl>
                                          </p:spTgt>
                                        </p:tgtEl>
                                        <p:attrNameLst>
                                          <p:attrName>style.visibility</p:attrName>
                                        </p:attrNameLst>
                                      </p:cBhvr>
                                      <p:to>
                                        <p:strVal val="visible"/>
                                      </p:to>
                                    </p:set>
                                    <p:animEffect transition="in" filter="wipe(left)">
                                      <p:cBhvr>
                                        <p:cTn id="57" dur="500"/>
                                        <p:tgtEl>
                                          <p:spTgt spid="4">
                                            <p:txEl>
                                              <p:pRg st="6" end="6"/>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
                                            <p:txEl>
                                              <p:pRg st="7" end="7"/>
                                            </p:txEl>
                                          </p:spTgt>
                                        </p:tgtEl>
                                        <p:attrNameLst>
                                          <p:attrName>style.visibility</p:attrName>
                                        </p:attrNameLst>
                                      </p:cBhvr>
                                      <p:to>
                                        <p:strVal val="visible"/>
                                      </p:to>
                                    </p:set>
                                    <p:animEffect transition="in" filter="wipe(left)">
                                      <p:cBhvr>
                                        <p:cTn id="62" dur="500"/>
                                        <p:tgtEl>
                                          <p:spTgt spid="4">
                                            <p:txEl>
                                              <p:pRg st="7" end="7"/>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
                                            <p:txEl>
                                              <p:pRg st="8" end="8"/>
                                            </p:txEl>
                                          </p:spTgt>
                                        </p:tgtEl>
                                        <p:attrNameLst>
                                          <p:attrName>style.visibility</p:attrName>
                                        </p:attrNameLst>
                                      </p:cBhvr>
                                      <p:to>
                                        <p:strVal val="visible"/>
                                      </p:to>
                                    </p:set>
                                    <p:animEffect transition="in" filter="wipe(left)">
                                      <p:cBhvr>
                                        <p:cTn id="6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85750"/>
            <a:ext cx="8286750" cy="621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CaixaDeTexto 2"/>
          <p:cNvSpPr txBox="1">
            <a:spLocks noChangeArrowheads="1"/>
          </p:cNvSpPr>
          <p:nvPr/>
        </p:nvSpPr>
        <p:spPr bwMode="auto">
          <a:xfrm>
            <a:off x="428625" y="292100"/>
            <a:ext cx="8286750" cy="1938338"/>
          </a:xfrm>
          <a:prstGeom prst="rect">
            <a:avLst/>
          </a:prstGeom>
          <a:solidFill>
            <a:schemeClr val="accent1">
              <a:lumMod val="20000"/>
              <a:lumOff val="80000"/>
              <a:alpha val="60000"/>
            </a:schemeClr>
          </a:solidFill>
          <a:ln w="9525">
            <a:noFill/>
            <a:miter lim="800000"/>
            <a:headEnd/>
            <a:tailEnd/>
          </a:ln>
        </p:spPr>
        <p:txBody>
          <a:bodyPr>
            <a:spAutoFit/>
          </a:bodyPr>
          <a:lstStyle/>
          <a:p>
            <a:pPr algn="just" fontAlgn="base">
              <a:spcBef>
                <a:spcPct val="0"/>
              </a:spcBef>
              <a:spcAft>
                <a:spcPct val="0"/>
              </a:spcAft>
              <a:defRPr/>
            </a:pPr>
            <a:r>
              <a:rPr lang="pt-BR" sz="2000" dirty="0">
                <a:solidFill>
                  <a:prstClr val="black"/>
                </a:solidFill>
                <a:cs typeface="Arial" charset="0"/>
              </a:rPr>
              <a:t>1942 - Viktor, sua mulher grávida e família, por serem judeus, são deportados para diferentes campos de concentração (Auschwitz, Dachau, Bergen-Belsen) na Segunda Guerra Mundial. Sua mulher, seus pais e irmão morreram no Holocausto nazista. Esta experiência pessoal desumanizadora será marcante em sua obra terapêutica e em seus escritos, tendo sido capaz de manter a liberdade do espírito </a:t>
            </a:r>
          </a:p>
        </p:txBody>
      </p:sp>
      <p:sp>
        <p:nvSpPr>
          <p:cNvPr id="5" name="CaixaDeTexto 4"/>
          <p:cNvSpPr txBox="1"/>
          <p:nvPr/>
        </p:nvSpPr>
        <p:spPr>
          <a:xfrm>
            <a:off x="3636963" y="6472238"/>
            <a:ext cx="5143500" cy="247650"/>
          </a:xfrm>
          <a:prstGeom prst="rect">
            <a:avLst/>
          </a:prstGeom>
          <a:noFill/>
        </p:spPr>
        <p:txBody>
          <a:bodyPr>
            <a:spAutoFit/>
          </a:bodyPr>
          <a:lstStyle/>
          <a:p>
            <a:pPr algn="r" fontAlgn="base">
              <a:spcBef>
                <a:spcPct val="0"/>
              </a:spcBef>
              <a:spcAft>
                <a:spcPct val="0"/>
              </a:spcAft>
              <a:defRPr/>
            </a:pPr>
            <a:r>
              <a:rPr lang="pt-BR" sz="1000" dirty="0">
                <a:solidFill>
                  <a:prstClr val="white"/>
                </a:solidFill>
                <a:cs typeface="Arial" charset="0"/>
              </a:rPr>
              <a:t>http://http://citadino.blogspot.com.br/2007/10/bergen-belsen-um-campo-de-convalescena.html</a:t>
            </a:r>
          </a:p>
        </p:txBody>
      </p:sp>
    </p:spTree>
    <p:extLst>
      <p:ext uri="{BB962C8B-B14F-4D97-AF65-F5344CB8AC3E}">
        <p14:creationId xmlns:p14="http://schemas.microsoft.com/office/powerpoint/2010/main" val="2691884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wipe(left)">
                                      <p:cBhvr>
                                        <p:cTn id="15"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85750"/>
            <a:ext cx="8286750" cy="621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CaixaDeTexto 2"/>
          <p:cNvSpPr txBox="1">
            <a:spLocks noChangeArrowheads="1"/>
          </p:cNvSpPr>
          <p:nvPr/>
        </p:nvSpPr>
        <p:spPr bwMode="auto">
          <a:xfrm>
            <a:off x="428625" y="280988"/>
            <a:ext cx="8286750" cy="1938337"/>
          </a:xfrm>
          <a:prstGeom prst="rect">
            <a:avLst/>
          </a:prstGeom>
          <a:solidFill>
            <a:schemeClr val="accent1">
              <a:lumMod val="20000"/>
              <a:lumOff val="80000"/>
              <a:alpha val="60000"/>
            </a:schemeClr>
          </a:solidFill>
          <a:ln w="9525">
            <a:noFill/>
            <a:miter lim="800000"/>
            <a:headEnd/>
            <a:tailEnd/>
          </a:ln>
        </p:spPr>
        <p:txBody>
          <a:bodyPr>
            <a:spAutoFit/>
          </a:bodyPr>
          <a:lstStyle/>
          <a:p>
            <a:pPr algn="just" fontAlgn="base">
              <a:spcBef>
                <a:spcPct val="0"/>
              </a:spcBef>
              <a:spcAft>
                <a:spcPct val="0"/>
              </a:spcAft>
              <a:defRPr/>
            </a:pPr>
            <a:r>
              <a:rPr lang="pt-BR" sz="2000" dirty="0">
                <a:solidFill>
                  <a:prstClr val="black"/>
                </a:solidFill>
                <a:cs typeface="Arial" charset="0"/>
              </a:rPr>
              <a:t>Princípios fundamentais da logoterapia: </a:t>
            </a:r>
          </a:p>
          <a:p>
            <a:pPr algn="just" fontAlgn="base">
              <a:spcBef>
                <a:spcPct val="0"/>
              </a:spcBef>
              <a:spcAft>
                <a:spcPct val="0"/>
              </a:spcAft>
              <a:buClr>
                <a:srgbClr val="00B0F0"/>
              </a:buClr>
              <a:buSzPct val="50000"/>
              <a:buFont typeface="Wingdings" pitchFamily="2" charset="2"/>
              <a:buChar char="v"/>
              <a:defRPr/>
            </a:pPr>
            <a:r>
              <a:rPr lang="pt-BR" sz="2000" dirty="0">
                <a:solidFill>
                  <a:prstClr val="black"/>
                </a:solidFill>
                <a:cs typeface="Arial" charset="0"/>
              </a:rPr>
              <a:t> A liberdade da vontade </a:t>
            </a:r>
          </a:p>
          <a:p>
            <a:pPr marL="174625" indent="-174625" algn="just" fontAlgn="base">
              <a:spcBef>
                <a:spcPct val="0"/>
              </a:spcBef>
              <a:spcAft>
                <a:spcPct val="0"/>
              </a:spcAft>
              <a:buClr>
                <a:srgbClr val="00B0F0"/>
              </a:buClr>
              <a:buSzPct val="50000"/>
              <a:buFont typeface="Wingdings" pitchFamily="2" charset="2"/>
              <a:buChar char="v"/>
              <a:defRPr/>
            </a:pPr>
            <a:r>
              <a:rPr lang="pt-BR" sz="2000" dirty="0">
                <a:solidFill>
                  <a:prstClr val="black"/>
                </a:solidFill>
                <a:cs typeface="Arial" charset="0"/>
              </a:rPr>
              <a:t>A vontade de sentido - vontade de poder (Nietzsche) e vontade de prazer (Frankl) estudadas pelas psicologias de Adler e Freud, respectivamente </a:t>
            </a:r>
          </a:p>
          <a:p>
            <a:pPr marL="174625" indent="-174625" algn="just" fontAlgn="base">
              <a:spcBef>
                <a:spcPct val="0"/>
              </a:spcBef>
              <a:spcAft>
                <a:spcPct val="0"/>
              </a:spcAft>
              <a:buClr>
                <a:srgbClr val="00B0F0"/>
              </a:buClr>
              <a:buSzPct val="50000"/>
              <a:buFont typeface="Wingdings" pitchFamily="2" charset="2"/>
              <a:buChar char="v"/>
              <a:defRPr/>
            </a:pPr>
            <a:r>
              <a:rPr lang="pt-BR" sz="2000" dirty="0">
                <a:solidFill>
                  <a:prstClr val="black"/>
                </a:solidFill>
                <a:cs typeface="Arial" charset="0"/>
              </a:rPr>
              <a:t>O sentido da vida - busca do sentido como uma cura para o sofrimento provocado pelo vazio existencial </a:t>
            </a:r>
          </a:p>
        </p:txBody>
      </p:sp>
      <p:sp>
        <p:nvSpPr>
          <p:cNvPr id="5" name="CaixaDeTexto 4"/>
          <p:cNvSpPr txBox="1"/>
          <p:nvPr/>
        </p:nvSpPr>
        <p:spPr>
          <a:xfrm>
            <a:off x="4429125" y="6562725"/>
            <a:ext cx="4395788" cy="246063"/>
          </a:xfrm>
          <a:prstGeom prst="rect">
            <a:avLst/>
          </a:prstGeom>
          <a:noFill/>
        </p:spPr>
        <p:txBody>
          <a:bodyPr>
            <a:spAutoFit/>
          </a:bodyPr>
          <a:lstStyle/>
          <a:p>
            <a:pPr fontAlgn="base">
              <a:spcBef>
                <a:spcPct val="0"/>
              </a:spcBef>
              <a:spcAft>
                <a:spcPct val="0"/>
              </a:spcAft>
              <a:defRPr/>
            </a:pPr>
            <a:r>
              <a:rPr lang="pt-BR" sz="1000" dirty="0">
                <a:solidFill>
                  <a:prstClr val="white"/>
                </a:solidFill>
                <a:cs typeface="Arial" charset="0"/>
              </a:rPr>
              <a:t>http://juliamorandi.blogspot.com.br/2010/06/liberdade-e-o-oxigenio-da-alma.html</a:t>
            </a:r>
          </a:p>
        </p:txBody>
      </p:sp>
    </p:spTree>
    <p:extLst>
      <p:ext uri="{BB962C8B-B14F-4D97-AF65-F5344CB8AC3E}">
        <p14:creationId xmlns:p14="http://schemas.microsoft.com/office/powerpoint/2010/main" val="3416471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32"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plus(out)">
                                      <p:cBhvr>
                                        <p:cTn id="7" dur="2000"/>
                                        <p:tgtEl>
                                          <p:spTgt spid="21507"/>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3" fill="hold" grpId="0" nodeType="click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strips(upRight)">
                                      <p:cBhvr>
                                        <p:cTn id="15"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institutoevoluir.com.br/blog/wp-content/uploads/2009/07/capa-livro-viktor-frankl-198x300.jpg"/>
          <p:cNvPicPr>
            <a:picLocks noChangeAspect="1" noChangeArrowheads="1"/>
          </p:cNvPicPr>
          <p:nvPr/>
        </p:nvPicPr>
        <p:blipFill>
          <a:blip r:embed="rId2">
            <a:extLst>
              <a:ext uri="{28A0092B-C50C-407E-A947-70E740481C1C}">
                <a14:useLocalDpi xmlns:a14="http://schemas.microsoft.com/office/drawing/2010/main" val="0"/>
              </a:ext>
            </a:extLst>
          </a:blip>
          <a:srcRect l="2132" t="2097" r="1941" b="1888"/>
          <a:stretch>
            <a:fillRect/>
          </a:stretch>
        </p:blipFill>
        <p:spPr bwMode="auto">
          <a:xfrm>
            <a:off x="271463" y="1001713"/>
            <a:ext cx="3287712"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p:cNvSpPr txBox="1"/>
          <p:nvPr/>
        </p:nvSpPr>
        <p:spPr>
          <a:xfrm>
            <a:off x="3875088" y="6562725"/>
            <a:ext cx="4949825" cy="246063"/>
          </a:xfrm>
          <a:prstGeom prst="rect">
            <a:avLst/>
          </a:prstGeom>
          <a:noFill/>
        </p:spPr>
        <p:txBody>
          <a:bodyPr>
            <a:spAutoFit/>
          </a:bodyPr>
          <a:lstStyle/>
          <a:p>
            <a:pPr algn="r" fontAlgn="base">
              <a:spcBef>
                <a:spcPct val="0"/>
              </a:spcBef>
              <a:spcAft>
                <a:spcPct val="0"/>
              </a:spcAft>
              <a:defRPr/>
            </a:pPr>
            <a:r>
              <a:rPr lang="pt-BR" sz="1000" dirty="0">
                <a:solidFill>
                  <a:prstClr val="white"/>
                </a:solidFill>
                <a:cs typeface="Arial" charset="0"/>
              </a:rPr>
              <a:t>http://www.institutoevoluir.com.br/blog/2009/07/ate-onde-se-pode-ir-sendo-responsavel/</a:t>
            </a:r>
          </a:p>
        </p:txBody>
      </p:sp>
      <p:sp>
        <p:nvSpPr>
          <p:cNvPr id="4" name="CaixaDeTexto 3"/>
          <p:cNvSpPr txBox="1"/>
          <p:nvPr/>
        </p:nvSpPr>
        <p:spPr>
          <a:xfrm>
            <a:off x="3679825" y="1862138"/>
            <a:ext cx="5170488" cy="2616200"/>
          </a:xfrm>
          <a:prstGeom prst="rect">
            <a:avLst/>
          </a:prstGeom>
          <a:noFill/>
        </p:spPr>
        <p:txBody>
          <a:bodyPr>
            <a:spAutoFit/>
          </a:bodyPr>
          <a:lstStyle/>
          <a:p>
            <a:pPr algn="just" fontAlgn="base">
              <a:spcBef>
                <a:spcPct val="0"/>
              </a:spcBef>
              <a:spcAft>
                <a:spcPct val="0"/>
              </a:spcAft>
              <a:defRPr/>
            </a:pPr>
            <a:r>
              <a:rPr lang="pt-BR" sz="2400" dirty="0">
                <a:solidFill>
                  <a:prstClr val="white"/>
                </a:solidFill>
                <a:cs typeface="Arial" charset="0"/>
              </a:rPr>
              <a:t>“O ser humano, totalmente ao contrário da concepção psicanalítica, não é um ser impulsionado. (...). No sentido analítico-existencial constitui um </a:t>
            </a:r>
            <a:r>
              <a:rPr lang="pt-BR" sz="2400" i="1" dirty="0">
                <a:solidFill>
                  <a:prstClr val="white"/>
                </a:solidFill>
                <a:cs typeface="Arial" charset="0"/>
              </a:rPr>
              <a:t>ser responsável</a:t>
            </a:r>
            <a:r>
              <a:rPr lang="pt-BR" sz="2400" dirty="0">
                <a:solidFill>
                  <a:prstClr val="white"/>
                </a:solidFill>
                <a:cs typeface="Arial" charset="0"/>
              </a:rPr>
              <a:t>, portanto um ser existencial. ”</a:t>
            </a:r>
          </a:p>
          <a:p>
            <a:pPr algn="just" fontAlgn="base">
              <a:spcBef>
                <a:spcPct val="0"/>
              </a:spcBef>
              <a:spcAft>
                <a:spcPct val="0"/>
              </a:spcAft>
              <a:defRPr/>
            </a:pPr>
            <a:endParaRPr lang="pt-BR" sz="1200" dirty="0">
              <a:solidFill>
                <a:prstClr val="white"/>
              </a:solidFill>
              <a:cs typeface="Arial" charset="0"/>
            </a:endParaRPr>
          </a:p>
          <a:p>
            <a:pPr algn="r" fontAlgn="base">
              <a:spcBef>
                <a:spcPct val="0"/>
              </a:spcBef>
              <a:spcAft>
                <a:spcPct val="0"/>
              </a:spcAft>
              <a:defRPr/>
            </a:pPr>
            <a:r>
              <a:rPr lang="pt-BR" sz="1600" dirty="0">
                <a:solidFill>
                  <a:prstClr val="white"/>
                </a:solidFill>
                <a:cs typeface="Arial" charset="0"/>
              </a:rPr>
              <a:t>Texto extraido do livro A presença ignorada de Deus  de Viktor E. Frankl (1949) , editado pela Edit. Vozes</a:t>
            </a:r>
            <a:endParaRPr lang="pt-BR" sz="2000" dirty="0">
              <a:solidFill>
                <a:prstClr val="white"/>
              </a:solidFill>
              <a:cs typeface="Arial" charset="0"/>
            </a:endParaRPr>
          </a:p>
        </p:txBody>
      </p:sp>
    </p:spTree>
    <p:extLst>
      <p:ext uri="{BB962C8B-B14F-4D97-AF65-F5344CB8AC3E}">
        <p14:creationId xmlns:p14="http://schemas.microsoft.com/office/powerpoint/2010/main" val="741294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dissolve">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aixaDeTexto 2"/>
          <p:cNvSpPr txBox="1">
            <a:spLocks noChangeArrowheads="1"/>
          </p:cNvSpPr>
          <p:nvPr/>
        </p:nvSpPr>
        <p:spPr bwMode="auto">
          <a:xfrm>
            <a:off x="203200" y="1512888"/>
            <a:ext cx="5980113" cy="3786187"/>
          </a:xfrm>
          <a:prstGeom prst="rect">
            <a:avLst/>
          </a:prstGeom>
          <a:noFill/>
          <a:ln w="9525">
            <a:noFill/>
            <a:miter lim="800000"/>
            <a:headEnd/>
            <a:tailEnd/>
          </a:ln>
        </p:spPr>
        <p:txBody>
          <a:bodyPr>
            <a:spAutoFit/>
          </a:bodyPr>
          <a:lstStyle/>
          <a:p>
            <a:pPr indent="174625" algn="just" fontAlgn="base">
              <a:spcBef>
                <a:spcPct val="0"/>
              </a:spcBef>
              <a:spcAft>
                <a:spcPct val="0"/>
              </a:spcAft>
              <a:defRPr/>
            </a:pPr>
            <a:r>
              <a:rPr lang="pt-BR" sz="2400" dirty="0">
                <a:solidFill>
                  <a:prstClr val="white"/>
                </a:solidFill>
                <a:cs typeface="Arial" charset="0"/>
              </a:rPr>
              <a:t>Frankl, de uma forma prática e simples, assim diferenciava a Psicanálise da Logoterapia: Na psicanálise, o paciente tem de deitar-se num divã e contar coisas que, às vezes, são muito desagradáveis de serem contadas. Pois na logoterapia o paciente pode ficar sentado normalmente, mas tem de ouvir coisas que, às vezes, são muito desagradáveis de serem ouvidas    </a:t>
            </a:r>
            <a:r>
              <a:rPr lang="pt-BR" dirty="0">
                <a:solidFill>
                  <a:prstClr val="white"/>
                </a:solidFill>
                <a:cs typeface="Arial" charset="0"/>
              </a:rPr>
              <a:t>(in Sede de Sentido, São Paulo: Quadrante, 1999)</a:t>
            </a:r>
          </a:p>
          <a:p>
            <a:pPr indent="174625" algn="just" fontAlgn="base">
              <a:spcBef>
                <a:spcPct val="0"/>
              </a:spcBef>
              <a:spcAft>
                <a:spcPct val="0"/>
              </a:spcAft>
              <a:defRPr/>
            </a:pPr>
            <a:endParaRPr lang="pt-BR" sz="2400" dirty="0">
              <a:solidFill>
                <a:prstClr val="white"/>
              </a:solidFill>
              <a:cs typeface="Arial" charset="0"/>
            </a:endParaRPr>
          </a:p>
        </p:txBody>
      </p:sp>
      <p:pic>
        <p:nvPicPr>
          <p:cNvPr id="18435" name="Picture 6" descr="http://rwnogueira.blog.uol.com.br/images/sede_de_sentido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1413" y="1387475"/>
            <a:ext cx="2676525"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ixaDeTexto 13"/>
          <p:cNvSpPr txBox="1"/>
          <p:nvPr/>
        </p:nvSpPr>
        <p:spPr>
          <a:xfrm>
            <a:off x="6248400" y="5465763"/>
            <a:ext cx="2720975" cy="368300"/>
          </a:xfrm>
          <a:prstGeom prst="rect">
            <a:avLst/>
          </a:prstGeom>
          <a:noFill/>
        </p:spPr>
        <p:txBody>
          <a:bodyPr>
            <a:spAutoFit/>
          </a:bodyPr>
          <a:lstStyle/>
          <a:p>
            <a:pPr algn="r" fontAlgn="base">
              <a:spcBef>
                <a:spcPct val="0"/>
              </a:spcBef>
              <a:spcAft>
                <a:spcPct val="0"/>
              </a:spcAft>
              <a:defRPr/>
            </a:pPr>
            <a:r>
              <a:rPr lang="pt-BR" sz="900" dirty="0">
                <a:solidFill>
                  <a:prstClr val="white"/>
                </a:solidFill>
                <a:cs typeface="Arial" charset="0"/>
              </a:rPr>
              <a:t>http://casadefamilia.org.br/2011/10/07/personalidades-voce-conhece-iv/</a:t>
            </a:r>
          </a:p>
        </p:txBody>
      </p:sp>
    </p:spTree>
    <p:extLst>
      <p:ext uri="{BB962C8B-B14F-4D97-AF65-F5344CB8AC3E}">
        <p14:creationId xmlns:p14="http://schemas.microsoft.com/office/powerpoint/2010/main" val="3162121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plus(in)">
                                      <p:cBhvr>
                                        <p:cTn id="7" dur="1000"/>
                                        <p:tgtEl>
                                          <p:spTgt spid="18435"/>
                                        </p:tgtEl>
                                      </p:cBhvr>
                                    </p:animEffect>
                                  </p:childTnLst>
                                </p:cTn>
                              </p:par>
                            </p:childTnLst>
                          </p:cTn>
                        </p:par>
                        <p:par>
                          <p:cTn id="8" fill="hold" nodeType="afterGroup">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2" fill="hold" grpId="0" nodeType="clickEffect">
                                  <p:stCondLst>
                                    <p:cond delay="0"/>
                                  </p:stCondLst>
                                  <p:childTnLst>
                                    <p:set>
                                      <p:cBhvr>
                                        <p:cTn id="14" dur="1" fill="hold">
                                          <p:stCondLst>
                                            <p:cond delay="0"/>
                                          </p:stCondLst>
                                        </p:cTn>
                                        <p:tgtEl>
                                          <p:spTgt spid="3075">
                                            <p:txEl>
                                              <p:pRg st="0" end="0"/>
                                            </p:txEl>
                                          </p:spTgt>
                                        </p:tgtEl>
                                        <p:attrNameLst>
                                          <p:attrName>style.visibility</p:attrName>
                                        </p:attrNameLst>
                                      </p:cBhvr>
                                      <p:to>
                                        <p:strVal val="visible"/>
                                      </p:to>
                                    </p:set>
                                    <p:anim calcmode="lin" valueType="num">
                                      <p:cBhvr additive="base">
                                        <p:cTn id="15"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14" grpId="0"/>
    </p:bldLst>
  </p:timing>
</p:sld>
</file>

<file path=ppt/theme/theme1.xml><?xml version="1.0" encoding="utf-8"?>
<a:theme xmlns:a="http://schemas.openxmlformats.org/drawingml/2006/main" name="8_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a 1">
      <a:majorFont>
        <a:latin typeface="Times New Roman"/>
        <a:ea typeface=""/>
        <a:cs typeface=""/>
      </a:majorFont>
      <a:minorFont>
        <a:latin typeface="Times New Roman"/>
        <a:ea typeface=""/>
        <a:cs typeface=""/>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TotalTime>
  <Words>1196</Words>
  <Application>Microsoft Office PowerPoint</Application>
  <PresentationFormat>Apresentação na tela (4:3)</PresentationFormat>
  <Paragraphs>86</Paragraphs>
  <Slides>16</Slides>
  <Notes>0</Notes>
  <HiddenSlides>0</HiddenSlides>
  <MMClips>0</MMClips>
  <ScaleCrop>false</ScaleCrop>
  <HeadingPairs>
    <vt:vector size="4" baseType="variant">
      <vt:variant>
        <vt:lpstr>Tema</vt:lpstr>
      </vt:variant>
      <vt:variant>
        <vt:i4>3</vt:i4>
      </vt:variant>
      <vt:variant>
        <vt:lpstr>Títulos de slides</vt:lpstr>
      </vt:variant>
      <vt:variant>
        <vt:i4>16</vt:i4>
      </vt:variant>
    </vt:vector>
  </HeadingPairs>
  <TitlesOfParts>
    <vt:vector size="19" baseType="lpstr">
      <vt:lpstr>8_Design padrão</vt:lpstr>
      <vt:lpstr>1_Tema do Office</vt:lpstr>
      <vt:lpstr>Design padrão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Rose</dc:creator>
  <cp:lastModifiedBy>Rose</cp:lastModifiedBy>
  <cp:revision>1</cp:revision>
  <dcterms:created xsi:type="dcterms:W3CDTF">2014-12-03T23:17:20Z</dcterms:created>
  <dcterms:modified xsi:type="dcterms:W3CDTF">2014-12-03T23:26:23Z</dcterms:modified>
</cp:coreProperties>
</file>