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70" r:id="rId4"/>
    <p:sldId id="265" r:id="rId5"/>
    <p:sldId id="266" r:id="rId6"/>
    <p:sldId id="269" r:id="rId7"/>
    <p:sldId id="258" r:id="rId8"/>
    <p:sldId id="260" r:id="rId9"/>
    <p:sldId id="298" r:id="rId10"/>
    <p:sldId id="300" r:id="rId11"/>
    <p:sldId id="299" r:id="rId12"/>
    <p:sldId id="267" r:id="rId13"/>
    <p:sldId id="301" r:id="rId14"/>
    <p:sldId id="302" r:id="rId15"/>
    <p:sldId id="303" r:id="rId16"/>
    <p:sldId id="268" r:id="rId17"/>
    <p:sldId id="259" r:id="rId18"/>
    <p:sldId id="274" r:id="rId19"/>
    <p:sldId id="277" r:id="rId20"/>
    <p:sldId id="275" r:id="rId21"/>
    <p:sldId id="271" r:id="rId22"/>
    <p:sldId id="278" r:id="rId23"/>
    <p:sldId id="276" r:id="rId24"/>
    <p:sldId id="272" r:id="rId25"/>
    <p:sldId id="279" r:id="rId26"/>
    <p:sldId id="280" r:id="rId27"/>
    <p:sldId id="284" r:id="rId28"/>
    <p:sldId id="282" r:id="rId29"/>
    <p:sldId id="261" r:id="rId30"/>
    <p:sldId id="283" r:id="rId31"/>
    <p:sldId id="290" r:id="rId32"/>
    <p:sldId id="285" r:id="rId33"/>
    <p:sldId id="304" r:id="rId34"/>
    <p:sldId id="288" r:id="rId35"/>
    <p:sldId id="305" r:id="rId36"/>
    <p:sldId id="307" r:id="rId37"/>
    <p:sldId id="306" r:id="rId38"/>
    <p:sldId id="286" r:id="rId39"/>
    <p:sldId id="308" r:id="rId40"/>
    <p:sldId id="309" r:id="rId41"/>
    <p:sldId id="289" r:id="rId42"/>
    <p:sldId id="310" r:id="rId43"/>
    <p:sldId id="312" r:id="rId44"/>
    <p:sldId id="291" r:id="rId45"/>
    <p:sldId id="287" r:id="rId46"/>
    <p:sldId id="273" r:id="rId47"/>
    <p:sldId id="293" r:id="rId48"/>
    <p:sldId id="262" r:id="rId49"/>
    <p:sldId id="294" r:id="rId50"/>
    <p:sldId id="295" r:id="rId51"/>
    <p:sldId id="292" r:id="rId52"/>
    <p:sldId id="311" r:id="rId53"/>
    <p:sldId id="296" r:id="rId54"/>
    <p:sldId id="263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5236BE-1B0E-4ECA-A8FB-4881B51C66D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B74EA7C-CBBB-43CC-BB4B-27504402A66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artoc.org/en/search/basic?search_api_views_fulltext=u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jennriley.com/metadatamap/seeingstandards_glossary_pamphle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c.br/Padroes/WebSemantic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jennriley.com/metadatamap/seeingstandard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kos.um.es/unescothe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kos.um.es/unesco6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c.br/Home/WebHome" TargetMode="External"/><Relationship Id="rId2" Type="http://schemas.openxmlformats.org/officeDocument/2006/relationships/hyperlink" Target="http://schem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jennriley.com/metadatamap/seeingstandards_glossary_pamphlet.pdf" TargetMode="External"/><Relationship Id="rId2" Type="http://schemas.openxmlformats.org/officeDocument/2006/relationships/hyperlink" Target="http://www.isko.org/cyclo/k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/>
              <a:t>Sistemas de Organização do Conhecimento: formatos, normas e aplicações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Disciplina: Informação </a:t>
            </a:r>
            <a:r>
              <a:rPr lang="pt-BR" dirty="0"/>
              <a:t>e </a:t>
            </a:r>
            <a:r>
              <a:rPr lang="pt-BR" dirty="0" smtClean="0"/>
              <a:t>linguagem – PPGCI/USP</a:t>
            </a:r>
            <a:endParaRPr lang="pt-BR" dirty="0"/>
          </a:p>
          <a:p>
            <a:r>
              <a:rPr lang="pt-BR" dirty="0"/>
              <a:t>Profa. Dra. Vânia Mara Alves Lima</a:t>
            </a:r>
          </a:p>
          <a:p>
            <a:r>
              <a:rPr lang="pt-BR" dirty="0"/>
              <a:t>Profa. Dra. Cibele A. C. Marques dos Santos</a:t>
            </a:r>
          </a:p>
          <a:p>
            <a:r>
              <a:rPr lang="pt-BR" dirty="0"/>
              <a:t>Profa. </a:t>
            </a:r>
            <a:r>
              <a:rPr lang="pt-BR" dirty="0" smtClean="0"/>
              <a:t> Dra. Giovana </a:t>
            </a:r>
            <a:r>
              <a:rPr lang="pt-BR" dirty="0"/>
              <a:t>D. </a:t>
            </a:r>
            <a:r>
              <a:rPr lang="pt-BR" dirty="0" err="1"/>
              <a:t>Maimone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RDF </a:t>
            </a:r>
            <a:r>
              <a:rPr lang="pt-BR" dirty="0" err="1" smtClean="0"/>
              <a:t>Vocabulary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Independent Metadata Browsing of European Resources (LIMBER</a:t>
            </a:r>
            <a:r>
              <a:rPr lang="en-US" dirty="0" smtClean="0"/>
              <a:t>)</a:t>
            </a:r>
          </a:p>
          <a:p>
            <a:r>
              <a:rPr lang="pt-BR" dirty="0" err="1"/>
              <a:t>California</a:t>
            </a:r>
            <a:r>
              <a:rPr lang="pt-BR" dirty="0"/>
              <a:t> Environmental </a:t>
            </a:r>
            <a:r>
              <a:rPr lang="pt-BR" dirty="0" err="1"/>
              <a:t>Resources</a:t>
            </a:r>
            <a:r>
              <a:rPr lang="pt-BR" dirty="0"/>
              <a:t> </a:t>
            </a:r>
            <a:r>
              <a:rPr lang="pt-BR" dirty="0" err="1"/>
              <a:t>Evaluation</a:t>
            </a:r>
            <a:r>
              <a:rPr lang="pt-BR" dirty="0"/>
              <a:t> System (CERES</a:t>
            </a:r>
            <a:r>
              <a:rPr lang="pt-BR" dirty="0" smtClean="0"/>
              <a:t>)</a:t>
            </a:r>
          </a:p>
          <a:p>
            <a:r>
              <a:rPr lang="en-US" dirty="0"/>
              <a:t>The </a:t>
            </a:r>
            <a:r>
              <a:rPr lang="en-US" dirty="0" err="1"/>
              <a:t>Gatway</a:t>
            </a:r>
            <a:r>
              <a:rPr lang="en-US" dirty="0"/>
              <a:t> to Educational Materials (GEM</a:t>
            </a:r>
            <a:r>
              <a:rPr lang="en-US" dirty="0" smtClean="0"/>
              <a:t>)</a:t>
            </a:r>
          </a:p>
          <a:p>
            <a:r>
              <a:rPr lang="en-US" dirty="0"/>
              <a:t>Center for Army Lessons Learned (CALL) thesaurus </a:t>
            </a:r>
            <a:r>
              <a:rPr lang="en-US" dirty="0" smtClean="0"/>
              <a:t>ontology.</a:t>
            </a:r>
          </a:p>
          <a:p>
            <a:r>
              <a:rPr lang="en-US" dirty="0"/>
              <a:t>European Treasury Browser Multilingual Educational Thesaurus (ETBT)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9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Tesauro na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Limitações ocorridas no desenvolvimento de tesauros</a:t>
            </a:r>
          </a:p>
          <a:p>
            <a:pPr lvl="1"/>
            <a:r>
              <a:rPr lang="pt-BR" dirty="0" smtClean="0"/>
              <a:t>orientação </a:t>
            </a:r>
            <a:r>
              <a:rPr lang="pt-BR" dirty="0"/>
              <a:t>conceitual dos tesauros, com a prevalência de </a:t>
            </a:r>
            <a:r>
              <a:rPr lang="pt-BR" dirty="0" smtClean="0"/>
              <a:t>visão lexical;</a:t>
            </a:r>
          </a:p>
          <a:p>
            <a:pPr lvl="1"/>
            <a:r>
              <a:rPr lang="pt-BR" dirty="0" smtClean="0"/>
              <a:t>aplicação </a:t>
            </a:r>
            <a:r>
              <a:rPr lang="pt-BR" dirty="0"/>
              <a:t>de tesauros léxicos dentro de um ambiente dinâmico, </a:t>
            </a:r>
            <a:r>
              <a:rPr lang="pt-BR" dirty="0" smtClean="0"/>
              <a:t>não </a:t>
            </a:r>
            <a:r>
              <a:rPr lang="pt-BR" dirty="0"/>
              <a:t>forneceu resultados adequados em comparação com os esforços dedicados aos processos de </a:t>
            </a:r>
            <a:r>
              <a:rPr lang="pt-BR" dirty="0" smtClean="0"/>
              <a:t>indexação;</a:t>
            </a:r>
          </a:p>
          <a:p>
            <a:pPr lvl="1"/>
            <a:r>
              <a:rPr lang="pt-BR" dirty="0" smtClean="0"/>
              <a:t>desenvolvimentos confinados </a:t>
            </a:r>
            <a:r>
              <a:rPr lang="pt-BR" dirty="0"/>
              <a:t>a ambientes corporativos com propósitos </a:t>
            </a:r>
            <a:r>
              <a:rPr lang="pt-BR" dirty="0" smtClean="0"/>
              <a:t>pragmáticos</a:t>
            </a:r>
            <a:r>
              <a:rPr lang="pt-BR" dirty="0"/>
              <a:t>, negligenciando pesquisa, experimentação e </a:t>
            </a:r>
            <a:r>
              <a:rPr lang="pt-BR" dirty="0" smtClean="0"/>
              <a:t> </a:t>
            </a:r>
            <a:r>
              <a:rPr lang="pt-BR" dirty="0"/>
              <a:t>estudo da dinâmica de recuperação de informações usando ferramentas </a:t>
            </a:r>
            <a:r>
              <a:rPr lang="pt-BR" dirty="0" smtClean="0"/>
              <a:t>alternativas; </a:t>
            </a:r>
          </a:p>
          <a:p>
            <a:pPr lvl="1"/>
            <a:r>
              <a:rPr lang="pt-BR" dirty="0" smtClean="0"/>
              <a:t>motores de busca aparentemente funcionavam melhor;</a:t>
            </a:r>
          </a:p>
          <a:p>
            <a:pPr lvl="1"/>
            <a:r>
              <a:rPr lang="pt-BR" dirty="0" smtClean="0"/>
              <a:t>possibilidade de obsolescência.</a:t>
            </a:r>
          </a:p>
          <a:p>
            <a:r>
              <a:rPr lang="pt-BR" dirty="0"/>
              <a:t>Desenvolvimento do RDF (o </a:t>
            </a:r>
            <a:r>
              <a:rPr lang="pt-BR" dirty="0" err="1"/>
              <a:t>Resource</a:t>
            </a:r>
            <a:r>
              <a:rPr lang="pt-BR" dirty="0"/>
              <a:t> </a:t>
            </a:r>
            <a:r>
              <a:rPr lang="pt-BR" dirty="0" err="1"/>
              <a:t>Description</a:t>
            </a:r>
            <a:r>
              <a:rPr lang="pt-BR" dirty="0"/>
              <a:t> Framework) e do SKOS (</a:t>
            </a:r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System).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8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/>
              <a:t>Sistemas de Organização do Conhecimento</a:t>
            </a:r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48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- Termo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26215" cy="254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35696" y="5589240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832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Tesauro baseado em conceito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173"/>
            <a:ext cx="8229600" cy="34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59632" y="5949280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Fonte: </a:t>
            </a:r>
            <a:r>
              <a:rPr lang="pt-BR" sz="1400" dirty="0" smtClean="0"/>
              <a:t>Pastor-Sanchez, 2009</a:t>
            </a:r>
            <a:endParaRPr lang="pt-BR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6989"/>
            <a:ext cx="9036496" cy="417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4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Multilíngue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1048"/>
            <a:ext cx="8229600" cy="38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15816" y="616530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887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 smtClean="0"/>
              <a:t>SOC na Web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Desafios</a:t>
            </a:r>
            <a:r>
              <a:rPr lang="pt-PT" dirty="0"/>
              <a:t>: </a:t>
            </a:r>
            <a:endParaRPr lang="pt-PT" dirty="0" smtClean="0"/>
          </a:p>
          <a:p>
            <a:pPr lvl="1"/>
            <a:r>
              <a:rPr lang="pt-PT" dirty="0" smtClean="0"/>
              <a:t>identificar </a:t>
            </a:r>
            <a:r>
              <a:rPr lang="pt-PT" dirty="0"/>
              <a:t>o significado semântico dos </a:t>
            </a:r>
            <a:r>
              <a:rPr lang="pt-PT" dirty="0" smtClean="0"/>
              <a:t>conteúdos.</a:t>
            </a:r>
          </a:p>
          <a:p>
            <a:pPr lvl="1"/>
            <a:r>
              <a:rPr lang="pt-PT" dirty="0" smtClean="0"/>
              <a:t>facilitar </a:t>
            </a:r>
            <a:r>
              <a:rPr lang="pt-PT" dirty="0"/>
              <a:t>a reutilização de </a:t>
            </a:r>
            <a:r>
              <a:rPr lang="pt-PT" dirty="0" smtClean="0"/>
              <a:t>informações.</a:t>
            </a:r>
          </a:p>
          <a:p>
            <a:r>
              <a:rPr lang="pt-PT" dirty="0" smtClean="0"/>
              <a:t>A </a:t>
            </a:r>
            <a:r>
              <a:rPr lang="pt-PT" b="1" dirty="0"/>
              <a:t>Web Semântica </a:t>
            </a:r>
            <a:r>
              <a:rPr lang="pt-PT" dirty="0"/>
              <a:t>abordou desde o início, ambos os problemas </a:t>
            </a:r>
            <a:r>
              <a:rPr lang="pt-PT" dirty="0" smtClean="0"/>
              <a:t>desenvolvendo </a:t>
            </a:r>
            <a:r>
              <a:rPr lang="pt-PT" dirty="0"/>
              <a:t>tecnologias para aumentar a </a:t>
            </a:r>
            <a:r>
              <a:rPr lang="pt-PT" b="1" dirty="0"/>
              <a:t>interoperabilidade dos dados </a:t>
            </a:r>
            <a:r>
              <a:rPr lang="pt-PT" dirty="0"/>
              <a:t>e descrevendo </a:t>
            </a:r>
            <a:r>
              <a:rPr lang="pt-PT" b="1" dirty="0"/>
              <a:t>recursos de informações </a:t>
            </a:r>
            <a:r>
              <a:rPr lang="pt-PT" dirty="0"/>
              <a:t>através de metadados e </a:t>
            </a:r>
            <a:r>
              <a:rPr lang="pt-PT" dirty="0" smtClean="0"/>
              <a:t>ontologias.</a:t>
            </a:r>
          </a:p>
          <a:p>
            <a:r>
              <a:rPr lang="pt-PT" dirty="0" smtClean="0"/>
              <a:t> </a:t>
            </a:r>
            <a:r>
              <a:rPr lang="pt-PT" b="1" dirty="0" smtClean="0"/>
              <a:t>Formalização</a:t>
            </a:r>
            <a:r>
              <a:rPr lang="pt-PT" dirty="0" smtClean="0"/>
              <a:t> </a:t>
            </a:r>
            <a:r>
              <a:rPr lang="pt-PT" dirty="0"/>
              <a:t>de estruturas de representação do conhecimento</a:t>
            </a:r>
            <a:r>
              <a:rPr lang="pt-PT" dirty="0" smtClean="0"/>
              <a:t>.</a:t>
            </a:r>
          </a:p>
          <a:p>
            <a:r>
              <a:rPr lang="pt-PT" b="1" dirty="0" smtClean="0"/>
              <a:t>Arquitetura </a:t>
            </a:r>
            <a:r>
              <a:rPr lang="pt-PT" b="1" dirty="0"/>
              <a:t>multinível </a:t>
            </a:r>
            <a:r>
              <a:rPr lang="pt-PT" dirty="0" smtClean="0"/>
              <a:t>com </a:t>
            </a:r>
            <a:r>
              <a:rPr lang="pt-PT" dirty="0"/>
              <a:t>diferentes camadas de abstração.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4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da Web Semântica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4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87624" y="63093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PASTOR </a:t>
            </a:r>
            <a:r>
              <a:rPr lang="pt-BR" sz="1400" dirty="0"/>
              <a:t>SANCHEZ, J. A. </a:t>
            </a:r>
            <a:r>
              <a:rPr lang="es-ES" sz="1400" dirty="0"/>
              <a:t>Modelado y publicación de los vocabularios controlados del proyecto UNESKOS. </a:t>
            </a:r>
            <a:r>
              <a:rPr lang="es-ES" sz="1400" dirty="0" err="1"/>
              <a:t>Webinar</a:t>
            </a:r>
            <a:r>
              <a:rPr lang="es-ES" sz="1400" dirty="0"/>
              <a:t>, 2016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68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Web 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modelo </a:t>
            </a:r>
            <a:r>
              <a:rPr lang="pt-PT" dirty="0"/>
              <a:t>de dados </a:t>
            </a:r>
            <a:r>
              <a:rPr lang="pt-PT" dirty="0" smtClean="0"/>
              <a:t>RDF</a:t>
            </a:r>
          </a:p>
          <a:p>
            <a:pPr lvl="1"/>
            <a:r>
              <a:rPr lang="pt-PT" dirty="0" smtClean="0"/>
              <a:t>base </a:t>
            </a:r>
            <a:r>
              <a:rPr lang="pt-PT" dirty="0"/>
              <a:t>para representar </a:t>
            </a:r>
            <a:r>
              <a:rPr lang="pt-PT" dirty="0" smtClean="0"/>
              <a:t>recursos</a:t>
            </a:r>
          </a:p>
          <a:p>
            <a:pPr lvl="1"/>
            <a:r>
              <a:rPr lang="pt-PT" dirty="0" smtClean="0"/>
              <a:t>aplica </a:t>
            </a:r>
            <a:r>
              <a:rPr lang="pt-PT" dirty="0"/>
              <a:t>modelos descritivos </a:t>
            </a:r>
            <a:r>
              <a:rPr lang="pt-PT" dirty="0" smtClean="0"/>
              <a:t>diferentes simultâneamente</a:t>
            </a:r>
          </a:p>
          <a:p>
            <a:pPr lvl="1"/>
            <a:r>
              <a:rPr lang="pt-PT" dirty="0" smtClean="0"/>
              <a:t>estruturas </a:t>
            </a:r>
            <a:r>
              <a:rPr lang="pt-PT" dirty="0"/>
              <a:t>de </a:t>
            </a:r>
            <a:r>
              <a:rPr lang="pt-PT" dirty="0" smtClean="0"/>
              <a:t>dados </a:t>
            </a:r>
          </a:p>
          <a:p>
            <a:pPr marL="274320" lvl="1" indent="0">
              <a:buNone/>
            </a:pPr>
            <a:endParaRPr lang="pt-P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37" y="3501008"/>
            <a:ext cx="56689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9" y="594928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PASTOR </a:t>
            </a:r>
            <a:r>
              <a:rPr lang="pt-BR" sz="1400" dirty="0"/>
              <a:t>SANCHEZ, J. A. </a:t>
            </a:r>
            <a:r>
              <a:rPr lang="es-ES" sz="1400" dirty="0"/>
              <a:t>Modelado y publicación de los vocabularios controlados del proyecto UNESKOS. </a:t>
            </a:r>
            <a:r>
              <a:rPr lang="es-ES" sz="1400" dirty="0" err="1"/>
              <a:t>Webinar</a:t>
            </a:r>
            <a:r>
              <a:rPr lang="es-ES" sz="1400" dirty="0"/>
              <a:t>, 2016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154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Web 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separação </a:t>
            </a:r>
            <a:r>
              <a:rPr lang="pt-PT" dirty="0"/>
              <a:t>entre o modelo de dados </a:t>
            </a:r>
            <a:r>
              <a:rPr lang="pt-PT" dirty="0" smtClean="0"/>
              <a:t>(RDF)</a:t>
            </a:r>
          </a:p>
          <a:p>
            <a:pPr lvl="1"/>
            <a:r>
              <a:rPr lang="pt-PT" dirty="0" smtClean="0"/>
              <a:t>modelo descritivo</a:t>
            </a:r>
          </a:p>
          <a:p>
            <a:pPr lvl="1"/>
            <a:r>
              <a:rPr lang="pt-PT" dirty="0" smtClean="0"/>
              <a:t>formato </a:t>
            </a:r>
            <a:r>
              <a:rPr lang="pt-PT" dirty="0"/>
              <a:t>para sua representação ou armazenamento </a:t>
            </a:r>
            <a:r>
              <a:rPr lang="pt-PT" dirty="0" smtClean="0"/>
              <a:t>no ambiente </a:t>
            </a:r>
            <a:r>
              <a:rPr lang="pt-PT" dirty="0"/>
              <a:t>digital. </a:t>
            </a:r>
            <a:endParaRPr lang="pt-PT" dirty="0" smtClean="0"/>
          </a:p>
          <a:p>
            <a:r>
              <a:rPr lang="pt-PT" dirty="0" smtClean="0"/>
              <a:t>Exemplo:</a:t>
            </a:r>
          </a:p>
          <a:p>
            <a:pPr lvl="1"/>
            <a:r>
              <a:rPr lang="pt-PT" dirty="0" smtClean="0"/>
              <a:t> </a:t>
            </a:r>
            <a:r>
              <a:rPr lang="pt-PT" dirty="0"/>
              <a:t>Dublin Core (modelo descritivo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representado </a:t>
            </a:r>
            <a:r>
              <a:rPr lang="pt-PT" dirty="0"/>
              <a:t>por RDF (modelo de dados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serializado </a:t>
            </a:r>
            <a:r>
              <a:rPr lang="pt-PT" dirty="0"/>
              <a:t>usando RDF / XML, Notation3 ou Turtle </a:t>
            </a:r>
            <a:r>
              <a:rPr lang="pt-PT" dirty="0" smtClean="0"/>
              <a:t>entre </a:t>
            </a:r>
            <a:r>
              <a:rPr lang="pt-PT" dirty="0"/>
              <a:t>outros </a:t>
            </a:r>
            <a:r>
              <a:rPr lang="pt-PT" dirty="0" smtClean="0"/>
              <a:t>formatos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Glossário de Metadados</a:t>
            </a:r>
          </a:p>
          <a:p>
            <a:pPr marL="274320" lvl="1" indent="0">
              <a:buNone/>
            </a:pPr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jennriley.com/metadatamap/seeingstandards_glossary_pamphlet.pdf</a:t>
            </a:r>
            <a:endParaRPr lang="pt-PT" dirty="0" smtClean="0"/>
          </a:p>
          <a:p>
            <a:pPr marL="274320" lvl="1" indent="0">
              <a:buNone/>
            </a:pPr>
            <a:r>
              <a:rPr lang="pt-P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/>
              <a:t>Sistemas de Organização do Conhecimento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Todos </a:t>
            </a:r>
            <a:r>
              <a:rPr lang="pt-PT" dirty="0"/>
              <a:t>os tipos de</a:t>
            </a:r>
            <a:r>
              <a:rPr lang="pt-PT" b="1" dirty="0"/>
              <a:t> esquemas de organização de informações </a:t>
            </a:r>
            <a:r>
              <a:rPr lang="pt-PT" dirty="0"/>
              <a:t>e de </a:t>
            </a:r>
            <a:r>
              <a:rPr lang="pt-PT" b="1" dirty="0" smtClean="0"/>
              <a:t>gerenciamento </a:t>
            </a:r>
            <a:r>
              <a:rPr lang="pt-PT" b="1" dirty="0"/>
              <a:t>de conhecimento</a:t>
            </a:r>
            <a:r>
              <a:rPr lang="pt-PT" dirty="0" smtClean="0"/>
              <a:t>.</a:t>
            </a:r>
          </a:p>
          <a:p>
            <a:r>
              <a:rPr lang="pt-PT" dirty="0" smtClean="0"/>
              <a:t>Usados </a:t>
            </a:r>
            <a:r>
              <a:rPr lang="pt-PT" dirty="0"/>
              <a:t>​​para </a:t>
            </a:r>
            <a:r>
              <a:rPr lang="pt-PT" b="1" dirty="0"/>
              <a:t>organizar materiais </a:t>
            </a:r>
            <a:r>
              <a:rPr lang="pt-PT" dirty="0"/>
              <a:t>com a finalidade de </a:t>
            </a:r>
            <a:r>
              <a:rPr lang="pt-PT" b="1" dirty="0"/>
              <a:t>recuperar e gerenciar uma coleção</a:t>
            </a:r>
            <a:r>
              <a:rPr lang="pt-PT" dirty="0" smtClean="0"/>
              <a:t>.</a:t>
            </a:r>
          </a:p>
          <a:p>
            <a:r>
              <a:rPr lang="pt-PT" b="1" dirty="0" smtClean="0"/>
              <a:t>Ponte</a:t>
            </a:r>
            <a:r>
              <a:rPr lang="pt-PT" dirty="0" smtClean="0"/>
              <a:t> </a:t>
            </a:r>
            <a:r>
              <a:rPr lang="pt-PT" dirty="0"/>
              <a:t>entre a </a:t>
            </a:r>
            <a:r>
              <a:rPr lang="pt-PT" b="1" dirty="0"/>
              <a:t>necessidade de informação do usuário </a:t>
            </a:r>
            <a:r>
              <a:rPr lang="pt-PT" dirty="0"/>
              <a:t>e o </a:t>
            </a:r>
            <a:r>
              <a:rPr lang="pt-PT" b="1" dirty="0"/>
              <a:t>material na coleção</a:t>
            </a:r>
            <a:r>
              <a:rPr lang="pt-PT" dirty="0"/>
              <a:t>.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		(Hodge, 2000 apud Mazzocchi, 2017)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4691"/>
            <a:ext cx="3312368" cy="19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 Semântica e Ontologias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descrições avançadas </a:t>
            </a:r>
            <a:r>
              <a:rPr lang="pt-PT" dirty="0"/>
              <a:t>do ponto de vista formal </a:t>
            </a:r>
            <a:endParaRPr lang="pt-PT" dirty="0" smtClean="0"/>
          </a:p>
          <a:p>
            <a:pPr lvl="1"/>
            <a:r>
              <a:rPr lang="pt-PT" dirty="0" smtClean="0"/>
              <a:t>aplicação OWL </a:t>
            </a:r>
          </a:p>
          <a:p>
            <a:pPr lvl="1"/>
            <a:r>
              <a:rPr lang="pt-PT" dirty="0" smtClean="0"/>
              <a:t>criar </a:t>
            </a:r>
            <a:r>
              <a:rPr lang="pt-PT" dirty="0"/>
              <a:t>relações elaboradas entre recursos </a:t>
            </a:r>
            <a:endParaRPr lang="pt-PT" dirty="0" smtClean="0"/>
          </a:p>
          <a:p>
            <a:pPr lvl="1"/>
            <a:r>
              <a:rPr lang="pt-PT" dirty="0" smtClean="0"/>
              <a:t>alto </a:t>
            </a:r>
            <a:r>
              <a:rPr lang="pt-PT" dirty="0"/>
              <a:t>nível de </a:t>
            </a:r>
            <a:r>
              <a:rPr lang="pt-PT" dirty="0" smtClean="0"/>
              <a:t>representações e </a:t>
            </a:r>
            <a:r>
              <a:rPr lang="pt-PT" dirty="0"/>
              <a:t>formalização lógicas</a:t>
            </a:r>
            <a:r>
              <a:rPr lang="pt-PT" dirty="0" smtClean="0"/>
              <a:t>.</a:t>
            </a:r>
          </a:p>
          <a:p>
            <a:r>
              <a:rPr lang="pt-PT" dirty="0" smtClean="0"/>
              <a:t>a </a:t>
            </a:r>
            <a:r>
              <a:rPr lang="pt-PT" dirty="0"/>
              <a:t>operação dos conjuntos de dados RDF geralmente é feito através de recuperação seletiva pela linguagem de consulta protocolo / SPARQL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W3C Brasil – Web Semântica</a:t>
            </a:r>
          </a:p>
          <a:p>
            <a:r>
              <a:rPr lang="pt-PT" dirty="0">
                <a:hlinkClick r:id="rId2"/>
              </a:rPr>
              <a:t>http://</a:t>
            </a:r>
            <a:r>
              <a:rPr lang="pt-PT" dirty="0" smtClean="0">
                <a:hlinkClick r:id="rId2"/>
              </a:rPr>
              <a:t>www.w3c.br/Padroes/WebSemantica</a:t>
            </a:r>
            <a:endParaRPr lang="pt-PT" dirty="0" smtClean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Marcação semântica na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Estruturação de </a:t>
            </a:r>
            <a:r>
              <a:rPr lang="pt-PT" b="1" dirty="0"/>
              <a:t>conteúdos </a:t>
            </a:r>
            <a:r>
              <a:rPr lang="pt-PT" dirty="0"/>
              <a:t>de acordo </a:t>
            </a:r>
            <a:r>
              <a:rPr lang="pt-PT" dirty="0" smtClean="0"/>
              <a:t>com </a:t>
            </a:r>
            <a:r>
              <a:rPr lang="pt-PT" b="1" dirty="0" smtClean="0"/>
              <a:t>critérios </a:t>
            </a:r>
            <a:r>
              <a:rPr lang="pt-PT" b="1" dirty="0"/>
              <a:t>de organização</a:t>
            </a:r>
            <a:r>
              <a:rPr lang="pt-PT" dirty="0"/>
              <a:t> lógica, tanto </a:t>
            </a:r>
            <a:r>
              <a:rPr lang="pt-PT" b="1" dirty="0"/>
              <a:t>hierárquica</a:t>
            </a:r>
            <a:r>
              <a:rPr lang="pt-PT" dirty="0"/>
              <a:t> quanto </a:t>
            </a:r>
            <a:r>
              <a:rPr lang="pt-PT" b="1" dirty="0" smtClean="0"/>
              <a:t>associativ</a:t>
            </a:r>
            <a:r>
              <a:rPr lang="pt-PT" dirty="0" smtClean="0"/>
              <a:t>a</a:t>
            </a:r>
            <a:r>
              <a:rPr lang="pt-PT" dirty="0"/>
              <a:t>.</a:t>
            </a:r>
            <a:endParaRPr lang="pt-PT" dirty="0" smtClean="0"/>
          </a:p>
          <a:p>
            <a:r>
              <a:rPr lang="pt-PT" dirty="0" smtClean="0"/>
              <a:t>Aplicação </a:t>
            </a:r>
            <a:r>
              <a:rPr lang="pt-PT" dirty="0"/>
              <a:t>de </a:t>
            </a:r>
            <a:r>
              <a:rPr lang="pt-PT" b="1" dirty="0"/>
              <a:t>metadados</a:t>
            </a:r>
            <a:r>
              <a:rPr lang="pt-PT" dirty="0"/>
              <a:t> </a:t>
            </a:r>
            <a:r>
              <a:rPr lang="pt-PT" dirty="0" smtClean="0"/>
              <a:t>para </a:t>
            </a:r>
            <a:r>
              <a:rPr lang="pt-PT" b="1" dirty="0" smtClean="0"/>
              <a:t>descrição</a:t>
            </a:r>
            <a:r>
              <a:rPr lang="pt-PT" dirty="0" smtClean="0"/>
              <a:t> </a:t>
            </a:r>
            <a:r>
              <a:rPr lang="pt-PT" dirty="0"/>
              <a:t>e </a:t>
            </a:r>
            <a:r>
              <a:rPr lang="pt-PT" b="1" dirty="0"/>
              <a:t>classificação</a:t>
            </a:r>
            <a:r>
              <a:rPr lang="pt-PT" dirty="0"/>
              <a:t>. </a:t>
            </a:r>
            <a:endParaRPr lang="pt-PT" dirty="0" smtClean="0"/>
          </a:p>
          <a:p>
            <a:r>
              <a:rPr lang="pt-PT" dirty="0" smtClean="0"/>
              <a:t>Podem ser utilizados </a:t>
            </a:r>
            <a:r>
              <a:rPr lang="pt-PT" b="1" dirty="0" smtClean="0"/>
              <a:t>microformatos</a:t>
            </a:r>
            <a:r>
              <a:rPr lang="pt-PT" dirty="0" smtClean="0"/>
              <a:t> com o objetivo de incluir dados estruturados no </a:t>
            </a:r>
            <a:r>
              <a:rPr lang="pt-BR" dirty="0"/>
              <a:t>(</a:t>
            </a:r>
            <a:r>
              <a:rPr lang="pt-BR" dirty="0" smtClean="0"/>
              <a:t>X)HTML.</a:t>
            </a:r>
            <a:endParaRPr lang="pt-P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3852069" cy="18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Marcação 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Etapas:</a:t>
            </a:r>
          </a:p>
          <a:p>
            <a:pPr lvl="1"/>
            <a:r>
              <a:rPr lang="pt-PT" b="1" dirty="0" smtClean="0"/>
              <a:t>Identificação </a:t>
            </a:r>
            <a:r>
              <a:rPr lang="pt-PT" b="1" dirty="0"/>
              <a:t>do objeto </a:t>
            </a:r>
            <a:r>
              <a:rPr lang="pt-PT" dirty="0"/>
              <a:t>ou objetos nos quais uma ou mais declarações devem ser feitas</a:t>
            </a:r>
            <a:r>
              <a:rPr lang="pt-PT" dirty="0" smtClean="0"/>
              <a:t>.</a:t>
            </a:r>
          </a:p>
          <a:p>
            <a:pPr lvl="1"/>
            <a:r>
              <a:rPr lang="pt-PT" dirty="0" smtClean="0"/>
              <a:t>Definir </a:t>
            </a:r>
            <a:r>
              <a:rPr lang="pt-PT" dirty="0"/>
              <a:t>a </a:t>
            </a:r>
            <a:r>
              <a:rPr lang="pt-PT" b="1" dirty="0"/>
              <a:t>taxonomia</a:t>
            </a:r>
            <a:r>
              <a:rPr lang="pt-PT" dirty="0"/>
              <a:t> desse objeto do ponto de vista </a:t>
            </a:r>
            <a:r>
              <a:rPr lang="pt-PT" b="1" dirty="0"/>
              <a:t>conceitual: </a:t>
            </a:r>
            <a:endParaRPr lang="pt-PT" b="1" dirty="0" smtClean="0"/>
          </a:p>
          <a:p>
            <a:pPr lvl="2"/>
            <a:r>
              <a:rPr lang="pt-PT" dirty="0" smtClean="0"/>
              <a:t>pessoa</a:t>
            </a:r>
            <a:r>
              <a:rPr lang="pt-PT" dirty="0"/>
              <a:t>, lugar, objeto de arte, tema, sentimento, documento. </a:t>
            </a:r>
            <a:endParaRPr lang="pt-PT" dirty="0" smtClean="0"/>
          </a:p>
          <a:p>
            <a:pPr lvl="1"/>
            <a:r>
              <a:rPr lang="pt-PT" dirty="0" smtClean="0"/>
              <a:t>Identificar </a:t>
            </a:r>
            <a:r>
              <a:rPr lang="pt-PT" dirty="0"/>
              <a:t>as </a:t>
            </a:r>
            <a:r>
              <a:rPr lang="pt-PT" b="1" dirty="0"/>
              <a:t>características</a:t>
            </a:r>
            <a:r>
              <a:rPr lang="pt-PT" dirty="0"/>
              <a:t> ou </a:t>
            </a:r>
            <a:r>
              <a:rPr lang="pt-PT" b="1" dirty="0"/>
              <a:t>propriedades</a:t>
            </a:r>
            <a:r>
              <a:rPr lang="pt-PT" dirty="0"/>
              <a:t> do objeto ou objetos susceptíveis de serem descritos. </a:t>
            </a:r>
            <a:endParaRPr lang="pt-PT" dirty="0" smtClean="0"/>
          </a:p>
          <a:p>
            <a:pPr lvl="1"/>
            <a:r>
              <a:rPr lang="pt-PT" dirty="0" smtClean="0"/>
              <a:t>Identificar </a:t>
            </a:r>
            <a:r>
              <a:rPr lang="pt-PT" dirty="0"/>
              <a:t>possíveis </a:t>
            </a:r>
            <a:r>
              <a:rPr lang="pt-PT" b="1" dirty="0"/>
              <a:t>relacionamentos</a:t>
            </a:r>
            <a:r>
              <a:rPr lang="pt-PT" dirty="0"/>
              <a:t> do objeto descrito com outros objetos. </a:t>
            </a:r>
            <a:endParaRPr lang="pt-PT" dirty="0" smtClean="0"/>
          </a:p>
          <a:p>
            <a:pPr lvl="1"/>
            <a:r>
              <a:rPr lang="pt-PT" dirty="0" smtClean="0"/>
              <a:t>Selecionar </a:t>
            </a:r>
            <a:r>
              <a:rPr lang="pt-PT" b="1" dirty="0" smtClean="0"/>
              <a:t>metadados</a:t>
            </a:r>
            <a:r>
              <a:rPr lang="pt-PT" dirty="0" smtClean="0"/>
              <a:t> </a:t>
            </a:r>
            <a:r>
              <a:rPr lang="pt-PT" dirty="0"/>
              <a:t>ou </a:t>
            </a:r>
            <a:r>
              <a:rPr lang="pt-PT" b="1" dirty="0"/>
              <a:t>esquemas</a:t>
            </a:r>
            <a:r>
              <a:rPr lang="pt-PT" dirty="0"/>
              <a:t> </a:t>
            </a:r>
            <a:r>
              <a:rPr lang="pt-PT" dirty="0" smtClean="0"/>
              <a:t>mais </a:t>
            </a:r>
            <a:r>
              <a:rPr lang="pt-PT" dirty="0"/>
              <a:t>adequados para representar as declarações </a:t>
            </a:r>
            <a:r>
              <a:rPr lang="pt-PT" dirty="0" smtClean="0"/>
              <a:t>identificadas</a:t>
            </a:r>
            <a:r>
              <a:rPr lang="pt-PT" dirty="0"/>
              <a:t>. </a:t>
            </a:r>
            <a:endParaRPr lang="pt-PT" dirty="0" smtClean="0"/>
          </a:p>
          <a:p>
            <a:pPr lvl="1"/>
            <a:r>
              <a:rPr lang="pt-PT" dirty="0" smtClean="0"/>
              <a:t>Executar </a:t>
            </a:r>
            <a:r>
              <a:rPr lang="pt-PT" dirty="0"/>
              <a:t>a marcação semântica adicionando os </a:t>
            </a:r>
            <a:r>
              <a:rPr lang="pt-PT" b="1" dirty="0" smtClean="0"/>
              <a:t>atributos</a:t>
            </a:r>
            <a:r>
              <a:rPr lang="pt-PT" dirty="0" smtClean="0"/>
              <a:t> (X)HTML necessários</a:t>
            </a:r>
            <a:r>
              <a:rPr lang="pt-PT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5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Marcação 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Criação</a:t>
            </a:r>
            <a:r>
              <a:rPr lang="es-ES" dirty="0" smtClean="0"/>
              <a:t> de </a:t>
            </a:r>
            <a:r>
              <a:rPr lang="es-ES" dirty="0"/>
              <a:t>documentos a partir </a:t>
            </a:r>
            <a:r>
              <a:rPr lang="es-ES" dirty="0" smtClean="0"/>
              <a:t>de </a:t>
            </a:r>
            <a:r>
              <a:rPr lang="es-ES" dirty="0"/>
              <a:t>elementos </a:t>
            </a:r>
            <a:r>
              <a:rPr lang="es-ES" dirty="0" err="1" smtClean="0"/>
              <a:t>estruturados</a:t>
            </a:r>
            <a:r>
              <a:rPr lang="es-ES" dirty="0"/>
              <a:t> </a:t>
            </a:r>
            <a:r>
              <a:rPr lang="es-ES" dirty="0" smtClean="0"/>
              <a:t>/ etiquetados.</a:t>
            </a:r>
            <a:endParaRPr lang="es-ES" dirty="0"/>
          </a:p>
          <a:p>
            <a:r>
              <a:rPr lang="pt-BR" dirty="0" smtClean="0"/>
              <a:t>HTML</a:t>
            </a:r>
          </a:p>
          <a:p>
            <a:r>
              <a:rPr lang="pt-BR" dirty="0" smtClean="0"/>
              <a:t>XHTML</a:t>
            </a:r>
          </a:p>
          <a:p>
            <a:r>
              <a:rPr lang="pt-BR" dirty="0" smtClean="0"/>
              <a:t>Exemplo HTML</a:t>
            </a:r>
          </a:p>
          <a:p>
            <a:pPr marL="274320" lvl="1" indent="0">
              <a:buNone/>
            </a:pPr>
            <a:r>
              <a:rPr lang="pt-BR" dirty="0" smtClean="0"/>
              <a:t>&lt;h1&gt;Paul </a:t>
            </a:r>
            <a:r>
              <a:rPr lang="pt-BR" dirty="0"/>
              <a:t>Dirac&lt;/h1&gt;</a:t>
            </a:r>
          </a:p>
          <a:p>
            <a:pPr marL="274320" lvl="1" indent="0">
              <a:buNone/>
            </a:pPr>
            <a:r>
              <a:rPr lang="pt-BR" dirty="0"/>
              <a:t>&lt;p&gt;Paul Adrien Maurice Dirac (8 de agosto de 1902 - 20 de </a:t>
            </a:r>
            <a:r>
              <a:rPr lang="pt-BR" dirty="0" err="1"/>
              <a:t>octubre</a:t>
            </a:r>
            <a:r>
              <a:rPr lang="pt-BR" dirty="0"/>
              <a:t> de 1984) </a:t>
            </a:r>
            <a:r>
              <a:rPr lang="pt-BR" dirty="0" err="1"/>
              <a:t>fue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smtClean="0"/>
              <a:t>físico teórico </a:t>
            </a:r>
            <a:r>
              <a:rPr lang="pt-BR" dirty="0" err="1"/>
              <a:t>británico</a:t>
            </a:r>
            <a:r>
              <a:rPr lang="pt-BR" dirty="0"/>
              <a:t> </a:t>
            </a:r>
            <a:r>
              <a:rPr lang="pt-BR" dirty="0" err="1"/>
              <a:t>nacido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Bristol (Inglaterra) que </a:t>
            </a:r>
            <a:r>
              <a:rPr lang="pt-BR" dirty="0" err="1"/>
              <a:t>contribuyó</a:t>
            </a:r>
            <a:r>
              <a:rPr lang="pt-BR" dirty="0"/>
              <a:t> al </a:t>
            </a:r>
            <a:r>
              <a:rPr lang="pt-BR" dirty="0" err="1"/>
              <a:t>desarrollo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mecánica</a:t>
            </a:r>
            <a:r>
              <a:rPr lang="pt-BR" dirty="0"/>
              <a:t> y </a:t>
            </a:r>
            <a:r>
              <a:rPr lang="pt-BR" dirty="0" err="1"/>
              <a:t>electrodinámica</a:t>
            </a:r>
            <a:r>
              <a:rPr lang="pt-BR" dirty="0"/>
              <a:t> </a:t>
            </a:r>
            <a:r>
              <a:rPr lang="pt-BR" dirty="0" err="1"/>
              <a:t>cuánticas</a:t>
            </a:r>
            <a:r>
              <a:rPr lang="pt-BR" dirty="0"/>
              <a:t> y </a:t>
            </a:r>
            <a:r>
              <a:rPr lang="pt-BR" dirty="0" err="1"/>
              <a:t>compartió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premio Nobel de física de 1933 </a:t>
            </a:r>
            <a:r>
              <a:rPr lang="pt-BR" dirty="0" err="1"/>
              <a:t>con</a:t>
            </a:r>
            <a:r>
              <a:rPr lang="pt-BR" dirty="0"/>
              <a:t> Erwin </a:t>
            </a:r>
            <a:r>
              <a:rPr lang="pt-BR" dirty="0" err="1"/>
              <a:t>Schrödinger</a:t>
            </a:r>
            <a:r>
              <a:rPr lang="pt-BR" dirty="0"/>
              <a:t>.&lt;/p&gt;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2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Marcação </a:t>
            </a:r>
            <a:r>
              <a:rPr lang="pt-BR" dirty="0" smtClean="0"/>
              <a:t>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 (visualização de texto)</a:t>
            </a:r>
          </a:p>
          <a:p>
            <a:pPr marL="0" indent="0">
              <a:buNone/>
            </a:pPr>
            <a:r>
              <a:rPr lang="pt-BR" b="1" dirty="0" smtClean="0"/>
              <a:t>Paul </a:t>
            </a:r>
            <a:r>
              <a:rPr lang="pt-BR" b="1" dirty="0"/>
              <a:t>Dirac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Paul Adrien Maurice Dirac (8 de agosto de 1902 - 20 de </a:t>
            </a:r>
            <a:r>
              <a:rPr lang="pt-BR" dirty="0" err="1"/>
              <a:t>octubre</a:t>
            </a:r>
            <a:r>
              <a:rPr lang="pt-BR" dirty="0"/>
              <a:t> de 1984) </a:t>
            </a:r>
            <a:r>
              <a:rPr lang="pt-BR" dirty="0" err="1"/>
              <a:t>fue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físico teórico </a:t>
            </a:r>
            <a:r>
              <a:rPr lang="pt-BR" dirty="0" err="1"/>
              <a:t>británico</a:t>
            </a:r>
            <a:r>
              <a:rPr lang="pt-BR" dirty="0"/>
              <a:t> </a:t>
            </a:r>
            <a:r>
              <a:rPr lang="pt-BR" dirty="0" err="1"/>
              <a:t>nacido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Bristol (Inglaterra) que </a:t>
            </a:r>
            <a:r>
              <a:rPr lang="pt-BR" dirty="0" err="1"/>
              <a:t>contribuyó</a:t>
            </a:r>
            <a:r>
              <a:rPr lang="pt-BR" dirty="0"/>
              <a:t> al </a:t>
            </a:r>
            <a:r>
              <a:rPr lang="pt-BR" dirty="0" err="1"/>
              <a:t>desarrollo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mecánica</a:t>
            </a:r>
            <a:r>
              <a:rPr lang="pt-BR" dirty="0"/>
              <a:t> y </a:t>
            </a:r>
            <a:r>
              <a:rPr lang="pt-BR" dirty="0" err="1"/>
              <a:t>electrodinámica</a:t>
            </a:r>
            <a:r>
              <a:rPr lang="pt-BR" dirty="0"/>
              <a:t> </a:t>
            </a:r>
            <a:r>
              <a:rPr lang="pt-BR" dirty="0" err="1"/>
              <a:t>cuánticas</a:t>
            </a:r>
            <a:r>
              <a:rPr lang="pt-BR" dirty="0"/>
              <a:t> y </a:t>
            </a:r>
            <a:r>
              <a:rPr lang="pt-BR" dirty="0" err="1"/>
              <a:t>compartió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premio Nobel de física de 1933 </a:t>
            </a:r>
            <a:r>
              <a:rPr lang="pt-BR" dirty="0" err="1"/>
              <a:t>con</a:t>
            </a:r>
            <a:r>
              <a:rPr lang="pt-BR" dirty="0"/>
              <a:t> Erwin </a:t>
            </a:r>
            <a:r>
              <a:rPr lang="pt-BR" dirty="0" err="1"/>
              <a:t>Schrödinger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Marcação semântica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3600" dirty="0"/>
              <a:t>Exemplo (visualização de texto com </a:t>
            </a:r>
            <a:r>
              <a:rPr lang="pt-BR" sz="3600" dirty="0" err="1"/>
              <a:t>microformatos</a:t>
            </a:r>
            <a:r>
              <a:rPr lang="pt-BR" sz="3600" dirty="0"/>
              <a:t>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/>
              <a:t>&lt;</a:t>
            </a:r>
            <a:r>
              <a:rPr lang="pt-BR" dirty="0" err="1"/>
              <a:t>div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vcard</a:t>
            </a:r>
            <a:r>
              <a:rPr lang="pt-BR" dirty="0"/>
              <a:t>"&gt;</a:t>
            </a:r>
          </a:p>
          <a:p>
            <a:pPr marL="0" indent="0">
              <a:buNone/>
            </a:pPr>
            <a:r>
              <a:rPr lang="pt-BR" dirty="0"/>
              <a:t>&lt;h1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fn</a:t>
            </a:r>
            <a:r>
              <a:rPr lang="pt-BR" dirty="0"/>
              <a:t>"&gt;Paul Dirac&lt;/h1&gt;</a:t>
            </a:r>
          </a:p>
          <a:p>
            <a:pPr marL="0" indent="0">
              <a:buNone/>
            </a:pPr>
            <a:r>
              <a:rPr lang="pt-BR" dirty="0"/>
              <a:t>&lt;p&gt;</a:t>
            </a:r>
          </a:p>
          <a:p>
            <a:pPr marL="0" indent="0">
              <a:buNone/>
            </a:pPr>
            <a:r>
              <a:rPr lang="pt-BR" dirty="0"/>
              <a:t>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given-name</a:t>
            </a:r>
            <a:r>
              <a:rPr lang="pt-BR" dirty="0"/>
              <a:t>"&gt;Paul&lt;/</a:t>
            </a:r>
            <a:r>
              <a:rPr lang="pt-BR" dirty="0" err="1"/>
              <a:t>span</a:t>
            </a:r>
            <a:r>
              <a:rPr lang="pt-BR" dirty="0"/>
              <a:t>&gt; &lt;</a:t>
            </a:r>
            <a:r>
              <a:rPr lang="pt-BR" dirty="0" err="1"/>
              <a:t>span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additional-name</a:t>
            </a:r>
            <a:r>
              <a:rPr lang="pt-BR" dirty="0"/>
              <a:t>"&gt;Adrien&lt;/</a:t>
            </a:r>
            <a:r>
              <a:rPr lang="pt-BR" dirty="0" err="1"/>
              <a:t>span</a:t>
            </a:r>
            <a:r>
              <a:rPr lang="pt-BR" dirty="0"/>
              <a:t>&gt;</a:t>
            </a:r>
          </a:p>
          <a:p>
            <a:pPr marL="0" indent="0">
              <a:buNone/>
            </a:pPr>
            <a:r>
              <a:rPr lang="pt-BR" dirty="0"/>
              <a:t>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additional-name</a:t>
            </a:r>
            <a:r>
              <a:rPr lang="pt-BR" dirty="0" smtClean="0"/>
              <a:t>"&gt;Maurice</a:t>
            </a:r>
            <a:r>
              <a:rPr lang="pt-BR" dirty="0"/>
              <a:t>&lt;/</a:t>
            </a:r>
            <a:r>
              <a:rPr lang="pt-BR" dirty="0" err="1"/>
              <a:t>span</a:t>
            </a:r>
            <a:r>
              <a:rPr lang="pt-BR" dirty="0"/>
              <a:t>&gt;</a:t>
            </a:r>
          </a:p>
          <a:p>
            <a:pPr marL="0" indent="0">
              <a:buNone/>
            </a:pPr>
            <a:r>
              <a:rPr lang="pt-BR" dirty="0"/>
              <a:t>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family-name</a:t>
            </a:r>
            <a:r>
              <a:rPr lang="pt-BR" dirty="0"/>
              <a:t>"&gt;Dirac (&lt;time</a:t>
            </a:r>
          </a:p>
          <a:p>
            <a:pPr marL="0" indent="0">
              <a:buNone/>
            </a:pP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bday</a:t>
            </a:r>
            <a:r>
              <a:rPr lang="pt-BR" dirty="0"/>
              <a:t>" </a:t>
            </a:r>
            <a:r>
              <a:rPr lang="pt-BR" dirty="0" err="1"/>
              <a:t>title</a:t>
            </a:r>
            <a:r>
              <a:rPr lang="pt-BR" dirty="0"/>
              <a:t>="1902-08-08"&gt;8 de agosto</a:t>
            </a:r>
          </a:p>
          <a:p>
            <a:pPr marL="0" indent="0">
              <a:buNone/>
            </a:pPr>
            <a:r>
              <a:rPr lang="pt-BR" dirty="0"/>
              <a:t>de 1902&lt;/time&gt; - &lt;time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dday</a:t>
            </a:r>
            <a:r>
              <a:rPr lang="pt-BR" dirty="0"/>
              <a:t>"</a:t>
            </a:r>
          </a:p>
          <a:p>
            <a:pPr marL="0" indent="0">
              <a:buNone/>
            </a:pPr>
            <a:r>
              <a:rPr lang="pt-BR" dirty="0" err="1"/>
              <a:t>title</a:t>
            </a:r>
            <a:r>
              <a:rPr lang="pt-BR" dirty="0"/>
              <a:t>="1984-10-20"&gt;20 de </a:t>
            </a:r>
            <a:r>
              <a:rPr lang="pt-BR" dirty="0" err="1"/>
              <a:t>octubre</a:t>
            </a:r>
            <a:r>
              <a:rPr lang="pt-BR" dirty="0"/>
              <a:t> </a:t>
            </a:r>
            <a:r>
              <a:rPr lang="pt-BR" dirty="0" smtClean="0"/>
              <a:t>de 1984</a:t>
            </a:r>
            <a:r>
              <a:rPr lang="pt-BR" dirty="0"/>
              <a:t>&lt;/time&gt;) </a:t>
            </a:r>
            <a:r>
              <a:rPr lang="pt-BR" dirty="0" err="1"/>
              <a:t>fue</a:t>
            </a:r>
            <a:r>
              <a:rPr lang="pt-BR" dirty="0"/>
              <a:t> </a:t>
            </a:r>
            <a:r>
              <a:rPr lang="pt-BR" dirty="0" smtClean="0"/>
              <a:t>um 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category</a:t>
            </a:r>
            <a:r>
              <a:rPr lang="pt-BR" dirty="0"/>
              <a:t>"&gt;físico&lt;/</a:t>
            </a:r>
            <a:r>
              <a:rPr lang="pt-BR" dirty="0" err="1"/>
              <a:t>span</a:t>
            </a:r>
            <a:r>
              <a:rPr lang="pt-BR" dirty="0"/>
              <a:t>&gt; </a:t>
            </a:r>
            <a:r>
              <a:rPr lang="pt-BR" dirty="0" smtClean="0"/>
              <a:t>teórico </a:t>
            </a:r>
            <a:r>
              <a:rPr lang="pt-BR" dirty="0" err="1" smtClean="0"/>
              <a:t>británico</a:t>
            </a:r>
            <a:r>
              <a:rPr lang="pt-BR" dirty="0" smtClean="0"/>
              <a:t> </a:t>
            </a:r>
            <a:r>
              <a:rPr lang="pt-BR" dirty="0" err="1"/>
              <a:t>nacido</a:t>
            </a:r>
            <a:r>
              <a:rPr lang="pt-BR" dirty="0"/>
              <a:t> </a:t>
            </a:r>
            <a:r>
              <a:rPr lang="pt-BR" dirty="0" err="1"/>
              <a:t>en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&lt;</a:t>
            </a:r>
            <a:r>
              <a:rPr lang="pt-BR" dirty="0" err="1"/>
              <a:t>span</a:t>
            </a:r>
            <a:r>
              <a:rPr lang="pt-BR" dirty="0"/>
              <a:t> </a:t>
            </a:r>
            <a:r>
              <a:rPr lang="pt-BR" dirty="0" err="1"/>
              <a:t>class</a:t>
            </a:r>
            <a:r>
              <a:rPr lang="pt-BR" dirty="0"/>
              <a:t>="</a:t>
            </a:r>
            <a:r>
              <a:rPr lang="pt-BR" dirty="0" err="1"/>
              <a:t>birthplace</a:t>
            </a:r>
            <a:r>
              <a:rPr lang="pt-BR" dirty="0"/>
              <a:t>"&gt;Bristol</a:t>
            </a:r>
          </a:p>
          <a:p>
            <a:pPr marL="0" indent="0">
              <a:buNone/>
            </a:pPr>
            <a:r>
              <a:rPr lang="pt-BR" dirty="0"/>
              <a:t>(Inglaterra)&lt;/</a:t>
            </a:r>
            <a:r>
              <a:rPr lang="pt-BR" dirty="0" err="1"/>
              <a:t>span</a:t>
            </a:r>
            <a:r>
              <a:rPr lang="pt-BR" dirty="0"/>
              <a:t>&gt; que </a:t>
            </a:r>
            <a:r>
              <a:rPr lang="pt-BR" dirty="0" err="1"/>
              <a:t>contribuyó</a:t>
            </a:r>
            <a:r>
              <a:rPr lang="pt-BR" dirty="0"/>
              <a:t> al</a:t>
            </a:r>
          </a:p>
          <a:p>
            <a:pPr marL="0" indent="0">
              <a:buNone/>
            </a:pPr>
            <a:r>
              <a:rPr lang="pt-BR" dirty="0" err="1"/>
              <a:t>desarrollo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mecánica</a:t>
            </a:r>
            <a:r>
              <a:rPr lang="pt-BR" dirty="0"/>
              <a:t> y </a:t>
            </a:r>
            <a:r>
              <a:rPr lang="pt-BR" dirty="0" err="1"/>
              <a:t>electrodinámica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cuánticas</a:t>
            </a:r>
            <a:r>
              <a:rPr lang="pt-BR" dirty="0"/>
              <a:t> y </a:t>
            </a:r>
            <a:r>
              <a:rPr lang="pt-BR" dirty="0" err="1"/>
              <a:t>compartió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premio Nobel de</a:t>
            </a:r>
          </a:p>
          <a:p>
            <a:pPr marL="0" indent="0">
              <a:buNone/>
            </a:pPr>
            <a:r>
              <a:rPr lang="pt-BR" dirty="0"/>
              <a:t>física de 1933 </a:t>
            </a:r>
            <a:r>
              <a:rPr lang="pt-BR" dirty="0" err="1"/>
              <a:t>con</a:t>
            </a:r>
            <a:r>
              <a:rPr lang="pt-BR" dirty="0"/>
              <a:t> Erwin </a:t>
            </a:r>
            <a:r>
              <a:rPr lang="pt-BR" dirty="0" err="1"/>
              <a:t>Schrödinger</a:t>
            </a:r>
            <a:r>
              <a:rPr lang="pt-BR" dirty="0"/>
              <a:t>.&lt;/p&gt;</a:t>
            </a:r>
          </a:p>
          <a:p>
            <a:pPr marL="0" indent="0">
              <a:buNone/>
            </a:pPr>
            <a:r>
              <a:rPr lang="pt-BR" dirty="0"/>
              <a:t>&lt;/</a:t>
            </a:r>
            <a:r>
              <a:rPr lang="pt-BR" dirty="0" err="1"/>
              <a:t>div</a:t>
            </a:r>
            <a:r>
              <a:rPr lang="pt-BR" dirty="0"/>
              <a:t>&gt;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6" y="2996952"/>
            <a:ext cx="3672408" cy="20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RDFa (Resource Description Framework em atributos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mecanismo </a:t>
            </a:r>
            <a:r>
              <a:rPr lang="pt-PT" dirty="0"/>
              <a:t>genérico para a inclusão de instruções RDF por atributos de elementos de marcação em linguagens baseadas em </a:t>
            </a:r>
            <a:r>
              <a:rPr lang="pt-PT" dirty="0" smtClean="0"/>
              <a:t>XML. </a:t>
            </a:r>
          </a:p>
          <a:p>
            <a:r>
              <a:rPr lang="pt-PT" dirty="0" smtClean="0"/>
              <a:t>RDF </a:t>
            </a:r>
          </a:p>
          <a:p>
            <a:pPr lvl="1"/>
            <a:r>
              <a:rPr lang="pt-PT" dirty="0" smtClean="0"/>
              <a:t>modelo </a:t>
            </a:r>
            <a:r>
              <a:rPr lang="pt-PT" dirty="0"/>
              <a:t>de dados </a:t>
            </a:r>
            <a:r>
              <a:rPr lang="pt-PT" dirty="0" smtClean="0"/>
              <a:t>de </a:t>
            </a:r>
            <a:r>
              <a:rPr lang="pt-PT" dirty="0"/>
              <a:t>declarações </a:t>
            </a:r>
            <a:r>
              <a:rPr lang="pt-PT" dirty="0" smtClean="0"/>
              <a:t>por </a:t>
            </a:r>
            <a:r>
              <a:rPr lang="pt-PT" dirty="0"/>
              <a:t>três componentes: sujeito, predicado e objeto</a:t>
            </a:r>
            <a:r>
              <a:rPr lang="pt-PT" dirty="0" smtClean="0"/>
              <a:t>.</a:t>
            </a:r>
          </a:p>
          <a:p>
            <a:pPr lvl="1"/>
            <a:r>
              <a:rPr lang="pt-PT" dirty="0" smtClean="0"/>
              <a:t>a </a:t>
            </a:r>
            <a:r>
              <a:rPr lang="pt-PT" dirty="0"/>
              <a:t>descrição é feita </a:t>
            </a:r>
            <a:r>
              <a:rPr lang="pt-PT" dirty="0" smtClean="0"/>
              <a:t>por </a:t>
            </a:r>
            <a:r>
              <a:rPr lang="pt-PT" dirty="0"/>
              <a:t>assunto e pode ser classificado por taxonomias de classe e subclasse. </a:t>
            </a:r>
            <a:endParaRPr lang="pt-PT" dirty="0" smtClean="0"/>
          </a:p>
          <a:p>
            <a:pPr lvl="1"/>
            <a:r>
              <a:rPr lang="pt-PT" dirty="0" smtClean="0"/>
              <a:t>o predicado </a:t>
            </a:r>
            <a:r>
              <a:rPr lang="pt-PT" dirty="0"/>
              <a:t>permite representar propriedades do sujeito ou relações do sujeito com outros recursos. </a:t>
            </a:r>
            <a:endParaRPr lang="pt-PT" dirty="0" smtClean="0"/>
          </a:p>
          <a:p>
            <a:pPr lvl="1"/>
            <a:r>
              <a:rPr lang="pt-PT" dirty="0" smtClean="0"/>
              <a:t>o </a:t>
            </a:r>
            <a:r>
              <a:rPr lang="pt-PT" dirty="0"/>
              <a:t>objeto é o valor da propriedade ou recurso com o qual o assunto está relacionado</a:t>
            </a:r>
            <a:r>
              <a:rPr lang="pt-PT" dirty="0" smtClean="0"/>
              <a:t>.</a:t>
            </a:r>
          </a:p>
          <a:p>
            <a:r>
              <a:rPr lang="pt-PT" dirty="0" smtClean="0"/>
              <a:t>Os </a:t>
            </a:r>
            <a:r>
              <a:rPr lang="pt-PT" dirty="0"/>
              <a:t>recursos descritos são identificados por um URI. </a:t>
            </a:r>
            <a:endParaRPr lang="pt-PT" dirty="0" smtClean="0"/>
          </a:p>
          <a:p>
            <a:pPr lvl="1"/>
            <a:r>
              <a:rPr lang="pt-PT" dirty="0" smtClean="0"/>
              <a:t>o </a:t>
            </a:r>
            <a:r>
              <a:rPr lang="pt-PT" dirty="0"/>
              <a:t>URI </a:t>
            </a:r>
            <a:r>
              <a:rPr lang="pt-PT" dirty="0" smtClean="0"/>
              <a:t>pode </a:t>
            </a:r>
            <a:r>
              <a:rPr lang="pt-PT" dirty="0"/>
              <a:t>ser usado para acessar o recurso, nesse caso, </a:t>
            </a:r>
            <a:r>
              <a:rPr lang="pt-PT" dirty="0" smtClean="0"/>
              <a:t>é </a:t>
            </a:r>
            <a:r>
              <a:rPr lang="pt-PT" dirty="0"/>
              <a:t>chamado de URL.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3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Marcação semântica e 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Pode </a:t>
            </a:r>
            <a:r>
              <a:rPr lang="pt-PT" dirty="0"/>
              <a:t>ser aplicada a </a:t>
            </a:r>
            <a:r>
              <a:rPr lang="pt-PT" dirty="0" smtClean="0"/>
              <a:t>tesauros</a:t>
            </a:r>
            <a:r>
              <a:rPr lang="pt-PT" dirty="0"/>
              <a:t>, classificações, listas de cabeçalhos de assuntos e </a:t>
            </a:r>
            <a:r>
              <a:rPr lang="pt-PT" dirty="0" smtClean="0"/>
              <a:t>SOCs disponíveis </a:t>
            </a:r>
            <a:r>
              <a:rPr lang="pt-PT" dirty="0"/>
              <a:t>para consulta </a:t>
            </a:r>
            <a:r>
              <a:rPr lang="pt-PT" dirty="0" smtClean="0"/>
              <a:t>na Web</a:t>
            </a:r>
            <a:r>
              <a:rPr lang="pt-PT" dirty="0"/>
              <a:t>. </a:t>
            </a:r>
            <a:endParaRPr lang="pt-PT" dirty="0" smtClean="0"/>
          </a:p>
          <a:p>
            <a:r>
              <a:rPr lang="pt-PT" dirty="0"/>
              <a:t>Entre SOCs publicados como Linked Open Data que aplicam tecnologias da Web </a:t>
            </a:r>
            <a:r>
              <a:rPr lang="pt-PT" dirty="0" smtClean="0"/>
              <a:t>Semântica, poucos aplicam </a:t>
            </a:r>
            <a:r>
              <a:rPr lang="pt-PT" dirty="0"/>
              <a:t>a marcação semântica</a:t>
            </a:r>
            <a:r>
              <a:rPr lang="pt-PT" dirty="0" smtClean="0"/>
              <a:t>.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176464" cy="23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25256"/>
              </p:ext>
            </p:extLst>
          </p:nvPr>
        </p:nvGraphicFramePr>
        <p:xfrm>
          <a:off x="179512" y="188640"/>
          <a:ext cx="8712968" cy="653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6458"/>
                <a:gridCol w="5474342"/>
              </a:tblGrid>
              <a:tr h="45477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Formato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Nome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Função</a:t>
                      </a:r>
                      <a:endParaRPr lang="pt-BR" dirty="0"/>
                    </a:p>
                  </a:txBody>
                  <a:tcPr/>
                </a:tc>
              </a:tr>
              <a:tr h="140464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eXtensible Markup Language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 sintaxe hierárquica usada para troca de informações pela maioria dos aplicativos da web. Os namespaces XML são usados ​​para fazer referência e reutilizar recursos e modelos de descrição.</a:t>
                      </a:r>
                      <a:endParaRPr lang="pt-BR" dirty="0"/>
                    </a:p>
                  </a:txBody>
                  <a:tcPr/>
                </a:tc>
              </a:tr>
              <a:tr h="87790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Description Framework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de dados simples para identificar recursos e descrever características e relacionamentos com outros recursos.</a:t>
                      </a:r>
                      <a:endParaRPr lang="pt-BR" dirty="0"/>
                    </a:p>
                  </a:txBody>
                  <a:tcPr/>
                </a:tc>
              </a:tr>
              <a:tr h="61453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RDFS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RDF Schema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permite definir hierarquias de classe e propriedades dos recursos </a:t>
                      </a:r>
                      <a:endParaRPr lang="pt-BR" dirty="0"/>
                    </a:p>
                  </a:txBody>
                  <a:tcPr/>
                </a:tc>
              </a:tr>
              <a:tr h="61453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Ontology Language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usado para criar ontologias com uma semântica muito mais precisa do que RDFS</a:t>
                      </a:r>
                      <a:endParaRPr lang="pt-BR" dirty="0"/>
                    </a:p>
                  </a:txBody>
                  <a:tcPr/>
                </a:tc>
              </a:tr>
              <a:tr h="61453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SPARQL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protocolo para executar operações e formatos para recuperação de dados</a:t>
                      </a:r>
                      <a:endParaRPr lang="pt-BR" dirty="0"/>
                    </a:p>
                  </a:txBody>
                  <a:tcPr/>
                </a:tc>
              </a:tr>
              <a:tr h="61453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RDF Query Language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uma consulta RDF e uma linguagem de gerenciamento de dados.</a:t>
                      </a:r>
                      <a:endParaRPr lang="pt-BR" dirty="0"/>
                    </a:p>
                  </a:txBody>
                  <a:tcPr/>
                </a:tc>
              </a:tr>
              <a:tr h="1141270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SPARQL Endpoint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permite busca em armazenamentos de dados RDF e recuperação das frases que atendem às condições da consulta.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endParaRPr lang="pt-BR" dirty="0">
              <a:hlinkClick r:id="rId2"/>
            </a:endParaRPr>
          </a:p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jennriley.com/metadatamap/seeingstandards.pdf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9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/>
              <a:t>Sistemas de Organização do Conhecimento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Respondem sobre o </a:t>
            </a:r>
            <a:r>
              <a:rPr lang="pt-PT" b="1" dirty="0"/>
              <a:t>alcance de uma coleção </a:t>
            </a:r>
            <a:r>
              <a:rPr lang="pt-PT" dirty="0"/>
              <a:t>e o que é necessário para completar.</a:t>
            </a:r>
          </a:p>
          <a:p>
            <a:r>
              <a:rPr lang="pt-PT" dirty="0" smtClean="0"/>
              <a:t>O usuário </a:t>
            </a:r>
            <a:r>
              <a:rPr lang="pt-PT" dirty="0"/>
              <a:t>deve ser capaz de identificar um objeto </a:t>
            </a:r>
            <a:r>
              <a:rPr lang="pt-PT" b="1" dirty="0" smtClean="0"/>
              <a:t>sem </a:t>
            </a:r>
            <a:r>
              <a:rPr lang="pt-PT" b="1" dirty="0"/>
              <a:t>conhecimento prévio de sua </a:t>
            </a:r>
            <a:r>
              <a:rPr lang="pt-PT" b="1" dirty="0" smtClean="0"/>
              <a:t>existência</a:t>
            </a:r>
            <a:r>
              <a:rPr lang="pt-PT" dirty="0" smtClean="0"/>
              <a:t>, através </a:t>
            </a:r>
            <a:r>
              <a:rPr lang="pt-PT" dirty="0"/>
              <a:t>da </a:t>
            </a:r>
            <a:r>
              <a:rPr lang="pt-PT" b="1" dirty="0" smtClean="0"/>
              <a:t>navegação</a:t>
            </a:r>
            <a:r>
              <a:rPr lang="pt-PT" dirty="0" smtClean="0"/>
              <a:t>, </a:t>
            </a:r>
            <a:r>
              <a:rPr lang="pt-PT" b="1" dirty="0" smtClean="0"/>
              <a:t>pesquisa </a:t>
            </a:r>
            <a:r>
              <a:rPr lang="pt-PT" b="1" dirty="0"/>
              <a:t>direta</a:t>
            </a:r>
            <a:r>
              <a:rPr lang="pt-PT" dirty="0"/>
              <a:t>, </a:t>
            </a:r>
            <a:r>
              <a:rPr lang="pt-PT" b="1" dirty="0" smtClean="0"/>
              <a:t>temas</a:t>
            </a:r>
            <a:r>
              <a:rPr lang="pt-PT" dirty="0" smtClean="0"/>
              <a:t> </a:t>
            </a:r>
            <a:r>
              <a:rPr lang="pt-PT" dirty="0"/>
              <a:t>em uma página da Web ou </a:t>
            </a:r>
            <a:r>
              <a:rPr lang="pt-PT" b="1" dirty="0" smtClean="0"/>
              <a:t>mecanismo </a:t>
            </a:r>
            <a:r>
              <a:rPr lang="pt-PT" b="1" dirty="0"/>
              <a:t>de pesquisa do </a:t>
            </a:r>
            <a:r>
              <a:rPr lang="pt-PT" b="1" dirty="0" smtClean="0"/>
              <a:t>site</a:t>
            </a:r>
            <a:r>
              <a:rPr lang="pt-PT" dirty="0" smtClean="0"/>
              <a:t>.</a:t>
            </a:r>
          </a:p>
          <a:p>
            <a:r>
              <a:rPr lang="pt-PT" b="1" dirty="0" smtClean="0"/>
              <a:t>Processo </a:t>
            </a:r>
            <a:r>
              <a:rPr lang="pt-PT" b="1" dirty="0"/>
              <a:t>de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descoberta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pt-PT" dirty="0"/>
              <a:t>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		(Hodge, 2000 apud Mazzocchi, 2017)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Linked Open </a:t>
            </a:r>
            <a:r>
              <a:rPr lang="pt-PT" dirty="0" smtClean="0"/>
              <a:t>Data (LOD)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Tecnologia </a:t>
            </a:r>
            <a:r>
              <a:rPr lang="pt-PT" dirty="0"/>
              <a:t>da </a:t>
            </a:r>
            <a:r>
              <a:rPr lang="pt-PT" b="1" dirty="0"/>
              <a:t>Web </a:t>
            </a:r>
            <a:r>
              <a:rPr lang="pt-PT" b="1" dirty="0" smtClean="0"/>
              <a:t>Semântica.</a:t>
            </a:r>
          </a:p>
          <a:p>
            <a:r>
              <a:rPr lang="pt-PT" b="1" dirty="0" smtClean="0"/>
              <a:t>Reutilização</a:t>
            </a:r>
            <a:r>
              <a:rPr lang="pt-PT" dirty="0" smtClean="0"/>
              <a:t> </a:t>
            </a:r>
            <a:r>
              <a:rPr lang="pt-PT" dirty="0"/>
              <a:t>de conjuntos de dados distribuídos. </a:t>
            </a:r>
            <a:endParaRPr lang="pt-PT" dirty="0" smtClean="0"/>
          </a:p>
          <a:p>
            <a:r>
              <a:rPr lang="pt-PT" dirty="0" smtClean="0"/>
              <a:t>Dados recuperados </a:t>
            </a:r>
            <a:r>
              <a:rPr lang="pt-PT" dirty="0"/>
              <a:t>através do protocolo </a:t>
            </a:r>
            <a:r>
              <a:rPr lang="pt-PT" dirty="0" smtClean="0"/>
              <a:t>HTTP.</a:t>
            </a:r>
          </a:p>
          <a:p>
            <a:r>
              <a:rPr lang="pt-PT" dirty="0" smtClean="0"/>
              <a:t>Usa </a:t>
            </a:r>
            <a:r>
              <a:rPr lang="pt-PT" dirty="0"/>
              <a:t>URIs para nomear </a:t>
            </a:r>
            <a:r>
              <a:rPr lang="pt-PT" b="1" dirty="0"/>
              <a:t>unívocamente</a:t>
            </a:r>
            <a:r>
              <a:rPr lang="pt-PT" dirty="0"/>
              <a:t> objetos e </a:t>
            </a:r>
            <a:r>
              <a:rPr lang="pt-PT" dirty="0" smtClean="0"/>
              <a:t>recursos (consulta e referenciamento).</a:t>
            </a:r>
          </a:p>
          <a:p>
            <a:r>
              <a:rPr lang="pt-PT" dirty="0" smtClean="0"/>
              <a:t>Interpretados </a:t>
            </a:r>
            <a:r>
              <a:rPr lang="pt-PT" dirty="0"/>
              <a:t>por </a:t>
            </a:r>
            <a:r>
              <a:rPr lang="pt-PT" b="1" dirty="0"/>
              <a:t>aplicativos para processamento </a:t>
            </a:r>
            <a:r>
              <a:rPr lang="pt-PT" dirty="0"/>
              <a:t>ou </a:t>
            </a:r>
            <a:r>
              <a:rPr lang="pt-PT" dirty="0" smtClean="0"/>
              <a:t> </a:t>
            </a:r>
            <a:r>
              <a:rPr lang="pt-PT" b="1" dirty="0"/>
              <a:t>descoberta de conexões </a:t>
            </a:r>
            <a:r>
              <a:rPr lang="pt-PT" dirty="0" smtClean="0"/>
              <a:t>de </a:t>
            </a:r>
            <a:r>
              <a:rPr lang="pt-PT" dirty="0"/>
              <a:t>dados a partir dos </a:t>
            </a:r>
            <a:r>
              <a:rPr lang="pt-PT" b="1" dirty="0"/>
              <a:t>links estabelecidos </a:t>
            </a:r>
            <a:r>
              <a:rPr lang="pt-PT" dirty="0"/>
              <a:t>entre </a:t>
            </a:r>
            <a:r>
              <a:rPr lang="pt-PT" dirty="0" smtClean="0"/>
              <a:t>eles.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59708"/>
            <a:ext cx="3312368" cy="15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192688" cy="54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60932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/>
              <a:t>"</a:t>
            </a:r>
            <a:r>
              <a:rPr lang="pt-BR" sz="1400" dirty="0" err="1"/>
              <a:t>Linking</a:t>
            </a:r>
            <a:r>
              <a:rPr lang="pt-BR" sz="1400" dirty="0"/>
              <a:t> Open Data </a:t>
            </a:r>
            <a:r>
              <a:rPr lang="pt-BR" sz="1400" dirty="0" err="1"/>
              <a:t>cloud</a:t>
            </a:r>
            <a:r>
              <a:rPr lang="pt-BR" sz="1400" dirty="0"/>
              <a:t> </a:t>
            </a:r>
            <a:r>
              <a:rPr lang="pt-BR" sz="1400" dirty="0" err="1"/>
              <a:t>diagram</a:t>
            </a:r>
            <a:r>
              <a:rPr lang="pt-BR" sz="1400" dirty="0"/>
              <a:t> 2017, </a:t>
            </a:r>
            <a:r>
              <a:rPr lang="pt-BR" sz="1400" dirty="0" err="1"/>
              <a:t>by</a:t>
            </a:r>
            <a:r>
              <a:rPr lang="pt-BR" sz="1400" dirty="0"/>
              <a:t> </a:t>
            </a:r>
            <a:r>
              <a:rPr lang="pt-BR" sz="1400" dirty="0" err="1"/>
              <a:t>Andrejs</a:t>
            </a:r>
            <a:r>
              <a:rPr lang="pt-BR" sz="1400" dirty="0"/>
              <a:t> </a:t>
            </a:r>
            <a:r>
              <a:rPr lang="pt-BR" sz="1400" dirty="0" err="1"/>
              <a:t>Abele</a:t>
            </a:r>
            <a:r>
              <a:rPr lang="pt-BR" sz="1400" dirty="0"/>
              <a:t>, John P. </a:t>
            </a:r>
            <a:r>
              <a:rPr lang="pt-BR" sz="1400" dirty="0" err="1"/>
              <a:t>McCrae</a:t>
            </a:r>
            <a:r>
              <a:rPr lang="pt-BR" sz="1400" dirty="0"/>
              <a:t>, Paul </a:t>
            </a:r>
            <a:r>
              <a:rPr lang="pt-BR" sz="1400" dirty="0" err="1"/>
              <a:t>Buitelaar</a:t>
            </a:r>
            <a:r>
              <a:rPr lang="pt-BR" sz="1400" dirty="0"/>
              <a:t>, Anja </a:t>
            </a:r>
            <a:r>
              <a:rPr lang="pt-BR" sz="1400" dirty="0" err="1"/>
              <a:t>Jentzsch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Richard </a:t>
            </a:r>
            <a:r>
              <a:rPr lang="pt-BR" sz="1400" dirty="0" err="1"/>
              <a:t>Cyganiak</a:t>
            </a:r>
            <a:r>
              <a:rPr lang="pt-BR" sz="1400" dirty="0"/>
              <a:t>. http://lod-cloud.net/"</a:t>
            </a:r>
          </a:p>
        </p:txBody>
      </p:sp>
    </p:spTree>
    <p:extLst>
      <p:ext uri="{BB962C8B-B14F-4D97-AF65-F5344CB8AC3E}">
        <p14:creationId xmlns:p14="http://schemas.microsoft.com/office/powerpoint/2010/main" val="19793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Knowledge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de  </a:t>
            </a:r>
            <a:r>
              <a:rPr lang="pt-BR" dirty="0" err="1" smtClean="0"/>
              <a:t>SOCs</a:t>
            </a:r>
            <a:r>
              <a:rPr lang="pt-BR" dirty="0" smtClean="0"/>
              <a:t> na </a:t>
            </a:r>
            <a:r>
              <a:rPr lang="pt-BR" dirty="0"/>
              <a:t>Web </a:t>
            </a:r>
            <a:r>
              <a:rPr lang="pt-BR" dirty="0" smtClean="0"/>
              <a:t>Semântica</a:t>
            </a:r>
          </a:p>
          <a:p>
            <a:pPr lvl="1"/>
            <a:r>
              <a:rPr lang="pt-BR" dirty="0" smtClean="0"/>
              <a:t>Baseada </a:t>
            </a:r>
            <a:r>
              <a:rPr lang="pt-BR" dirty="0"/>
              <a:t>em RDF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Recomendação W3C.</a:t>
            </a:r>
          </a:p>
          <a:p>
            <a:pPr lvl="1"/>
            <a:r>
              <a:rPr lang="pt-BR" dirty="0" smtClean="0"/>
              <a:t>Ontologia leve.</a:t>
            </a:r>
          </a:p>
          <a:p>
            <a:endParaRPr 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3155"/>
            <a:ext cx="6768752" cy="299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Modelo </a:t>
            </a:r>
            <a:r>
              <a:rPr lang="pt-PT" dirty="0"/>
              <a:t>para representar a </a:t>
            </a:r>
            <a:r>
              <a:rPr lang="pt-PT" b="1" dirty="0"/>
              <a:t>estrutura básica </a:t>
            </a:r>
            <a:r>
              <a:rPr lang="pt-PT" dirty="0" smtClean="0"/>
              <a:t>e o </a:t>
            </a:r>
            <a:r>
              <a:rPr lang="pt-PT" b="1" dirty="0"/>
              <a:t>conteúdo</a:t>
            </a:r>
            <a:r>
              <a:rPr lang="pt-PT" dirty="0"/>
              <a:t> de </a:t>
            </a:r>
            <a:r>
              <a:rPr lang="pt-PT" b="1" dirty="0"/>
              <a:t>esquemas conceituais </a:t>
            </a:r>
            <a:r>
              <a:rPr lang="pt-PT" dirty="0"/>
              <a:t>como </a:t>
            </a:r>
            <a:r>
              <a:rPr lang="pt-PT" dirty="0" smtClean="0"/>
              <a:t>assunto</a:t>
            </a:r>
            <a:r>
              <a:rPr lang="pt-PT" dirty="0"/>
              <a:t>, taxonomias, esquemas de classificação, tesauros e qualquer tipo de controle vocabulário. </a:t>
            </a:r>
            <a:endParaRPr lang="pt-PT" dirty="0" smtClean="0"/>
          </a:p>
          <a:p>
            <a:r>
              <a:rPr lang="pt-PT" b="1" dirty="0" smtClean="0"/>
              <a:t>SKOS </a:t>
            </a:r>
            <a:r>
              <a:rPr lang="pt-PT" b="1" dirty="0"/>
              <a:t>Core </a:t>
            </a:r>
            <a:r>
              <a:rPr lang="pt-PT" dirty="0" smtClean="0"/>
              <a:t>desenvolvido </a:t>
            </a:r>
            <a:r>
              <a:rPr lang="pt-PT" dirty="0"/>
              <a:t>como um rascunho RDF Schema para tesauros compatível com padrões ISO relevantes. </a:t>
            </a:r>
            <a:endParaRPr lang="pt-PT" dirty="0" smtClean="0"/>
          </a:p>
          <a:p>
            <a:r>
              <a:rPr lang="pt-PT" b="1" dirty="0" smtClean="0"/>
              <a:t>SKOS estendido </a:t>
            </a:r>
            <a:r>
              <a:rPr lang="pt-PT" dirty="0" smtClean="0"/>
              <a:t>para Tesauro multilingue e </a:t>
            </a:r>
            <a:r>
              <a:rPr lang="pt-PT" dirty="0"/>
              <a:t>mapeamentos entre tesauros e </a:t>
            </a:r>
            <a:r>
              <a:rPr lang="pt-PT" dirty="0" smtClean="0"/>
              <a:t>outras ferramentas.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7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Elementos são representados no SKOS por: </a:t>
            </a:r>
          </a:p>
          <a:p>
            <a:pPr lvl="1"/>
            <a:r>
              <a:rPr lang="pt-BR" dirty="0" smtClean="0"/>
              <a:t>conceitos (</a:t>
            </a:r>
            <a:r>
              <a:rPr lang="pt-BR" dirty="0" err="1"/>
              <a:t>skos:Concept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esquemas </a:t>
            </a:r>
            <a:r>
              <a:rPr lang="pt-BR" dirty="0"/>
              <a:t>de conceito (</a:t>
            </a:r>
            <a:r>
              <a:rPr lang="pt-BR" dirty="0" err="1"/>
              <a:t>skos</a:t>
            </a:r>
            <a:r>
              <a:rPr lang="pt-BR" dirty="0"/>
              <a:t>: </a:t>
            </a:r>
            <a:r>
              <a:rPr lang="pt-BR" dirty="0" err="1"/>
              <a:t>ConceptScheme</a:t>
            </a:r>
            <a:r>
              <a:rPr lang="pt-BR" dirty="0"/>
              <a:t>) </a:t>
            </a:r>
            <a:endParaRPr lang="pt-BR" dirty="0" smtClean="0"/>
          </a:p>
          <a:p>
            <a:pPr lvl="1"/>
            <a:r>
              <a:rPr lang="pt-BR" dirty="0" smtClean="0"/>
              <a:t>coleções (</a:t>
            </a:r>
            <a:r>
              <a:rPr lang="pt-BR" dirty="0" err="1"/>
              <a:t>skos:Collection</a:t>
            </a:r>
            <a:r>
              <a:rPr lang="pt-BR" dirty="0" smtClean="0"/>
              <a:t>)</a:t>
            </a:r>
          </a:p>
          <a:p>
            <a:r>
              <a:rPr lang="pt-BR" dirty="0" smtClean="0"/>
              <a:t>Elementos com diferentes </a:t>
            </a:r>
            <a:r>
              <a:rPr lang="pt-BR" dirty="0"/>
              <a:t>tipos de rótulos </a:t>
            </a:r>
            <a:r>
              <a:rPr lang="pt-BR" dirty="0" smtClean="0"/>
              <a:t>atribuídos em </a:t>
            </a:r>
            <a:r>
              <a:rPr lang="pt-BR" dirty="0"/>
              <a:t>uma ou mais línguas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Etiquetas / </a:t>
            </a:r>
            <a:r>
              <a:rPr lang="pt-BR" dirty="0" err="1" smtClean="0"/>
              <a:t>tags</a:t>
            </a:r>
            <a:r>
              <a:rPr lang="pt-BR" dirty="0" smtClean="0"/>
              <a:t> preferidas </a:t>
            </a:r>
            <a:r>
              <a:rPr lang="pt-BR" dirty="0"/>
              <a:t>(</a:t>
            </a:r>
            <a:r>
              <a:rPr lang="pt-BR" dirty="0" err="1"/>
              <a:t>skos</a:t>
            </a:r>
            <a:r>
              <a:rPr lang="pt-BR" dirty="0"/>
              <a:t>: </a:t>
            </a:r>
            <a:r>
              <a:rPr lang="pt-BR" dirty="0" err="1"/>
              <a:t>prefLabel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Tags</a:t>
            </a:r>
            <a:r>
              <a:rPr lang="pt-BR" dirty="0" smtClean="0"/>
              <a:t> </a:t>
            </a:r>
            <a:r>
              <a:rPr lang="pt-BR" dirty="0"/>
              <a:t>alternativas (</a:t>
            </a:r>
            <a:r>
              <a:rPr lang="pt-BR" dirty="0" err="1"/>
              <a:t>skos</a:t>
            </a:r>
            <a:r>
              <a:rPr lang="pt-BR" dirty="0"/>
              <a:t>: </a:t>
            </a:r>
            <a:r>
              <a:rPr lang="pt-BR" dirty="0" err="1" smtClean="0"/>
              <a:t>altLabel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Etiquetas </a:t>
            </a:r>
            <a:r>
              <a:rPr lang="pt-BR" dirty="0"/>
              <a:t>ocultas (</a:t>
            </a:r>
            <a:r>
              <a:rPr lang="pt-BR" dirty="0" err="1"/>
              <a:t>skos</a:t>
            </a:r>
            <a:r>
              <a:rPr lang="pt-BR" dirty="0"/>
              <a:t>: </a:t>
            </a:r>
            <a:r>
              <a:rPr lang="pt-BR" dirty="0" err="1" smtClean="0"/>
              <a:t>hiddenLabel</a:t>
            </a:r>
            <a:r>
              <a:rPr lang="pt-BR" dirty="0" smtClean="0"/>
              <a:t>) - tratamento </a:t>
            </a:r>
            <a:r>
              <a:rPr lang="pt-BR" dirty="0"/>
              <a:t>de variantes terminológicas, erros </a:t>
            </a:r>
            <a:r>
              <a:rPr lang="pt-BR" dirty="0" smtClean="0"/>
              <a:t>ortográficos, siglas </a:t>
            </a:r>
            <a:r>
              <a:rPr lang="pt-BR" dirty="0"/>
              <a:t>e abreviaturas, etc. </a:t>
            </a:r>
          </a:p>
        </p:txBody>
      </p:sp>
    </p:spTree>
    <p:extLst>
      <p:ext uri="{BB962C8B-B14F-4D97-AF65-F5344CB8AC3E}">
        <p14:creationId xmlns:p14="http://schemas.microsoft.com/office/powerpoint/2010/main" val="40051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18133" cy="30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55776" y="5733256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680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0490"/>
            <a:ext cx="8712968" cy="31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61248"/>
            <a:ext cx="489835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" y="2852936"/>
            <a:ext cx="9021838" cy="209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55776" y="594928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240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Propriedades dos </a:t>
            </a:r>
            <a:r>
              <a:rPr lang="pt-BR" dirty="0"/>
              <a:t>conceitos semânticos </a:t>
            </a:r>
            <a:r>
              <a:rPr lang="pt-BR" dirty="0" smtClean="0"/>
              <a:t>relacionados</a:t>
            </a:r>
            <a:r>
              <a:rPr lang="pt-BR" dirty="0"/>
              <a:t>: </a:t>
            </a:r>
            <a:endParaRPr lang="pt-BR" dirty="0" smtClean="0"/>
          </a:p>
          <a:p>
            <a:pPr lvl="1"/>
            <a:r>
              <a:rPr lang="pt-BR" dirty="0" smtClean="0"/>
              <a:t>Relacionamento </a:t>
            </a:r>
            <a:r>
              <a:rPr lang="pt-BR" dirty="0"/>
              <a:t>hierárquico específico </a:t>
            </a:r>
            <a:r>
              <a:rPr lang="pt-BR" dirty="0" smtClean="0"/>
              <a:t>(</a:t>
            </a:r>
            <a:r>
              <a:rPr lang="pt-BR" dirty="0" err="1" smtClean="0"/>
              <a:t>skos:narrower</a:t>
            </a:r>
            <a:r>
              <a:rPr lang="pt-BR" dirty="0" smtClean="0"/>
              <a:t>)</a:t>
            </a:r>
          </a:p>
          <a:p>
            <a:pPr lvl="1"/>
            <a:r>
              <a:rPr lang="pt-PT" dirty="0"/>
              <a:t>Relacionamento hierárquico genérico </a:t>
            </a:r>
            <a:r>
              <a:rPr lang="pt-PT" dirty="0" smtClean="0"/>
              <a:t>(</a:t>
            </a:r>
            <a:r>
              <a:rPr lang="pt-BR" dirty="0" err="1" smtClean="0"/>
              <a:t>skos:broader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Relacionamento </a:t>
            </a:r>
            <a:r>
              <a:rPr lang="pt-PT" dirty="0"/>
              <a:t>associativo </a:t>
            </a:r>
            <a:r>
              <a:rPr lang="pt-PT" dirty="0" smtClean="0"/>
              <a:t>(</a:t>
            </a:r>
            <a:r>
              <a:rPr lang="pt-BR" dirty="0" err="1"/>
              <a:t>skos:related</a:t>
            </a:r>
            <a:r>
              <a:rPr lang="pt-PT" dirty="0" smtClean="0"/>
              <a:t>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24654"/>
            <a:ext cx="56102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9" y="1657647"/>
            <a:ext cx="7952381" cy="47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81328"/>
            <a:ext cx="4682331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/>
              <a:t>Sistemas de Organização do Conhecimento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Modelam</a:t>
            </a:r>
            <a:r>
              <a:rPr lang="pt-PT" dirty="0" smtClean="0"/>
              <a:t> </a:t>
            </a:r>
            <a:r>
              <a:rPr lang="pt-PT" dirty="0"/>
              <a:t>a </a:t>
            </a:r>
            <a:r>
              <a:rPr lang="pt-PT" b="1" dirty="0"/>
              <a:t>estrutura semântica </a:t>
            </a:r>
            <a:r>
              <a:rPr lang="pt-PT" dirty="0"/>
              <a:t>subjacente de um domínio e fornecem </a:t>
            </a:r>
            <a:endParaRPr lang="pt-PT" dirty="0" smtClean="0"/>
          </a:p>
          <a:p>
            <a:pPr lvl="1"/>
            <a:r>
              <a:rPr lang="pt-PT" dirty="0" smtClean="0"/>
              <a:t>semântica</a:t>
            </a:r>
            <a:r>
              <a:rPr lang="pt-PT" dirty="0"/>
              <a:t>, </a:t>
            </a:r>
            <a:endParaRPr lang="pt-PT" dirty="0" smtClean="0"/>
          </a:p>
          <a:p>
            <a:pPr lvl="1"/>
            <a:r>
              <a:rPr lang="pt-PT" dirty="0" smtClean="0"/>
              <a:t>navegação </a:t>
            </a:r>
            <a:r>
              <a:rPr lang="pt-PT" dirty="0"/>
              <a:t>e tradução por meio de rótulos, </a:t>
            </a:r>
            <a:endParaRPr lang="pt-PT" dirty="0" smtClean="0"/>
          </a:p>
          <a:p>
            <a:pPr lvl="1"/>
            <a:r>
              <a:rPr lang="pt-PT" dirty="0" smtClean="0"/>
              <a:t>definições</a:t>
            </a:r>
            <a:r>
              <a:rPr lang="pt-PT" dirty="0"/>
              <a:t>, </a:t>
            </a:r>
            <a:endParaRPr lang="pt-PT" dirty="0" smtClean="0"/>
          </a:p>
          <a:p>
            <a:pPr lvl="1"/>
            <a:r>
              <a:rPr lang="pt-PT" dirty="0" smtClean="0"/>
              <a:t>relacionamentos </a:t>
            </a:r>
            <a:r>
              <a:rPr lang="pt-PT" dirty="0"/>
              <a:t>e propriedades para conceitos </a:t>
            </a:r>
            <a:r>
              <a:rPr lang="pt-PT" dirty="0" smtClean="0"/>
              <a:t>.</a:t>
            </a:r>
          </a:p>
          <a:p>
            <a:r>
              <a:rPr lang="pt-PT" dirty="0" smtClean="0"/>
              <a:t>Como </a:t>
            </a:r>
            <a:r>
              <a:rPr lang="pt-PT" b="1" dirty="0"/>
              <a:t>serviços (Web)</a:t>
            </a:r>
            <a:r>
              <a:rPr lang="pt-PT" dirty="0"/>
              <a:t>, </a:t>
            </a:r>
            <a:r>
              <a:rPr lang="pt-PT" dirty="0" smtClean="0"/>
              <a:t>facilitam </a:t>
            </a:r>
            <a:r>
              <a:rPr lang="pt-PT" dirty="0"/>
              <a:t>a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descoberta</a:t>
            </a:r>
            <a:r>
              <a:rPr lang="pt-PT" dirty="0"/>
              <a:t> e </a:t>
            </a:r>
            <a:r>
              <a:rPr lang="pt-PT" b="1" dirty="0"/>
              <a:t>recuperação </a:t>
            </a:r>
            <a:r>
              <a:rPr lang="pt-PT" dirty="0" smtClean="0"/>
              <a:t>atuando </a:t>
            </a:r>
            <a:r>
              <a:rPr lang="pt-PT" dirty="0"/>
              <a:t>como </a:t>
            </a:r>
            <a:r>
              <a:rPr lang="pt-PT" b="1" dirty="0"/>
              <a:t>roteiros semânticos</a:t>
            </a:r>
            <a:r>
              <a:rPr lang="pt-PT" dirty="0"/>
              <a:t>, </a:t>
            </a:r>
            <a:r>
              <a:rPr lang="pt-PT" dirty="0" smtClean="0"/>
              <a:t>uma </a:t>
            </a:r>
            <a:r>
              <a:rPr lang="pt-PT" dirty="0"/>
              <a:t>orientação comum para indexadores e futuros usuários, humanos ou </a:t>
            </a:r>
            <a:r>
              <a:rPr lang="pt-PT" dirty="0" smtClean="0"/>
              <a:t>máquinas.</a:t>
            </a:r>
          </a:p>
          <a:p>
            <a:pPr marL="0" indent="0">
              <a:buNone/>
            </a:pPr>
            <a:r>
              <a:rPr lang="pt-PT" dirty="0" smtClean="0"/>
              <a:t>			(Zeng, 2008 apud Mazzocchi, 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4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6087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67000" y="619844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51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Os </a:t>
            </a:r>
            <a:r>
              <a:rPr lang="pt-PT" dirty="0"/>
              <a:t>conceitos pertencem a esquemas conceituais e podem ser organizados em coleções que são usadas para definir </a:t>
            </a:r>
            <a:r>
              <a:rPr lang="pt-PT" b="1" dirty="0"/>
              <a:t>campos semânticos</a:t>
            </a:r>
            <a:r>
              <a:rPr lang="pt-PT" dirty="0"/>
              <a:t> ou </a:t>
            </a:r>
            <a:r>
              <a:rPr lang="pt-PT" b="1" dirty="0" smtClean="0"/>
              <a:t>facetas</a:t>
            </a:r>
            <a:r>
              <a:rPr lang="pt-PT" dirty="0"/>
              <a:t>. </a:t>
            </a:r>
            <a:endParaRPr lang="pt-PT" dirty="0" smtClean="0"/>
          </a:p>
          <a:p>
            <a:pPr lvl="1"/>
            <a:r>
              <a:rPr lang="pt-PT" dirty="0" smtClean="0"/>
              <a:t>O </a:t>
            </a:r>
            <a:r>
              <a:rPr lang="pt-PT" dirty="0"/>
              <a:t>mesmo conceito pode ser parte de várias coleções ou esquemas conceituais. </a:t>
            </a:r>
            <a:endParaRPr lang="pt-PT" dirty="0" smtClean="0"/>
          </a:p>
          <a:p>
            <a:pPr lvl="1"/>
            <a:r>
              <a:rPr lang="pt-PT" dirty="0" smtClean="0"/>
              <a:t>Podem </a:t>
            </a:r>
            <a:r>
              <a:rPr lang="pt-PT" dirty="0"/>
              <a:t>ser definidas </a:t>
            </a:r>
            <a:r>
              <a:rPr lang="pt-PT" b="1" dirty="0"/>
              <a:t>relações semânticas </a:t>
            </a:r>
            <a:r>
              <a:rPr lang="pt-PT" dirty="0"/>
              <a:t>entre conceitos de </a:t>
            </a:r>
            <a:r>
              <a:rPr lang="pt-PT" b="1" dirty="0"/>
              <a:t>diferentes esquemas</a:t>
            </a:r>
            <a:r>
              <a:rPr lang="pt-PT" dirty="0" smtClean="0"/>
              <a:t>.</a:t>
            </a:r>
          </a:p>
          <a:p>
            <a:pPr lvl="1"/>
            <a:r>
              <a:rPr lang="pt-PT" dirty="0" smtClean="0"/>
              <a:t>Relacionamentos </a:t>
            </a:r>
            <a:r>
              <a:rPr lang="pt-PT" dirty="0"/>
              <a:t>de </a:t>
            </a:r>
            <a:r>
              <a:rPr lang="pt-PT" b="1" dirty="0"/>
              <a:t>mapeamento</a:t>
            </a:r>
            <a:r>
              <a:rPr lang="pt-PT" dirty="0"/>
              <a:t> são usados ​​para indicar que um conceito de esquema é </a:t>
            </a:r>
            <a:r>
              <a:rPr lang="pt-PT" dirty="0" smtClean="0"/>
              <a:t>idêntico</a:t>
            </a:r>
            <a:r>
              <a:rPr lang="pt-PT" dirty="0"/>
              <a:t>, ou com um significado genérico, específico ou relacionado. </a:t>
            </a:r>
            <a:endParaRPr lang="pt-PT" dirty="0" smtClean="0"/>
          </a:p>
          <a:p>
            <a:pPr lvl="1"/>
            <a:r>
              <a:rPr lang="pt-PT" dirty="0" smtClean="0"/>
              <a:t>Aplicados </a:t>
            </a:r>
            <a:r>
              <a:rPr lang="pt-PT" dirty="0"/>
              <a:t>para definir relações entre elementos de </a:t>
            </a:r>
            <a:r>
              <a:rPr lang="pt-PT" b="1" dirty="0"/>
              <a:t>diferentes vocabulários controlados</a:t>
            </a:r>
            <a:r>
              <a:rPr lang="pt-PT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0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SKOS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3178"/>
            <a:ext cx="7272808" cy="35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4" y="609329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070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SKOS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41393" cy="44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4" y="630932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4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/>
              <a:t>Condições </a:t>
            </a:r>
            <a:r>
              <a:rPr lang="pt-PT" b="1" dirty="0"/>
              <a:t>de consistência </a:t>
            </a:r>
            <a:r>
              <a:rPr lang="pt-PT" dirty="0" smtClean="0"/>
              <a:t>entre</a:t>
            </a:r>
            <a:r>
              <a:rPr lang="pt-PT" b="1" dirty="0" smtClean="0"/>
              <a:t> </a:t>
            </a:r>
            <a:r>
              <a:rPr lang="pt-PT" b="1" dirty="0"/>
              <a:t>entidades e relacionamentos </a:t>
            </a:r>
            <a:r>
              <a:rPr lang="pt-PT" dirty="0" smtClean="0"/>
              <a:t>e </a:t>
            </a:r>
            <a:r>
              <a:rPr lang="pt-PT" b="1" dirty="0" smtClean="0"/>
              <a:t>regras</a:t>
            </a:r>
            <a:r>
              <a:rPr lang="pt-PT" dirty="0" smtClean="0"/>
              <a:t> </a:t>
            </a:r>
            <a:r>
              <a:rPr lang="pt-PT" dirty="0"/>
              <a:t>que delimitam o escopo de aplicação de vocabulários em processos lógicos de inferência</a:t>
            </a:r>
            <a:r>
              <a:rPr lang="pt-PT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6146784" cy="36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Tesauro da Unesco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Publicado </a:t>
            </a:r>
            <a:r>
              <a:rPr lang="pt-PT" dirty="0"/>
              <a:t>em 1977 </a:t>
            </a:r>
            <a:r>
              <a:rPr lang="pt-PT" dirty="0" smtClean="0"/>
              <a:t>para </a:t>
            </a:r>
            <a:r>
              <a:rPr lang="pt-PT" dirty="0"/>
              <a:t>uso em bancos de dados de consulta </a:t>
            </a:r>
            <a:r>
              <a:rPr lang="pt-PT" dirty="0" smtClean="0"/>
              <a:t>da </a:t>
            </a:r>
            <a:r>
              <a:rPr lang="pt-PT" dirty="0"/>
              <a:t>organização. </a:t>
            </a:r>
            <a:endParaRPr lang="pt-PT" dirty="0" smtClean="0"/>
          </a:p>
          <a:p>
            <a:r>
              <a:rPr lang="pt-PT" dirty="0" smtClean="0"/>
              <a:t>Aplicação em desambiguação </a:t>
            </a:r>
            <a:r>
              <a:rPr lang="pt-PT" dirty="0"/>
              <a:t>terminológica, </a:t>
            </a:r>
            <a:r>
              <a:rPr lang="pt-PT" dirty="0" smtClean="0"/>
              <a:t>ensino</a:t>
            </a:r>
            <a:r>
              <a:rPr lang="pt-PT" dirty="0"/>
              <a:t>, descrição dos recursos </a:t>
            </a:r>
            <a:r>
              <a:rPr lang="pt-PT" dirty="0" smtClean="0"/>
              <a:t>educacionais.</a:t>
            </a:r>
          </a:p>
          <a:p>
            <a:pPr lvl="1"/>
            <a:r>
              <a:rPr lang="pt-PT" dirty="0" smtClean="0"/>
              <a:t>Versão </a:t>
            </a:r>
            <a:r>
              <a:rPr lang="pt-PT" dirty="0"/>
              <a:t>web </a:t>
            </a:r>
            <a:r>
              <a:rPr lang="pt-PT" dirty="0" smtClean="0"/>
              <a:t>em </a:t>
            </a:r>
            <a:r>
              <a:rPr lang="pt-PT" dirty="0"/>
              <a:t>2000 e </a:t>
            </a:r>
            <a:r>
              <a:rPr lang="pt-PT" dirty="0" smtClean="0"/>
              <a:t>quatro </a:t>
            </a:r>
            <a:r>
              <a:rPr lang="pt-PT" dirty="0"/>
              <a:t>idiomas: </a:t>
            </a:r>
            <a:r>
              <a:rPr lang="pt-PT" dirty="0" smtClean="0"/>
              <a:t>inglês (7.100), </a:t>
            </a:r>
            <a:r>
              <a:rPr lang="pt-PT" dirty="0"/>
              <a:t>francês, </a:t>
            </a:r>
            <a:r>
              <a:rPr lang="pt-PT" dirty="0" smtClean="0"/>
              <a:t>espanhol(8.600) </a:t>
            </a:r>
            <a:r>
              <a:rPr lang="pt-PT" dirty="0"/>
              <a:t>e </a:t>
            </a:r>
            <a:r>
              <a:rPr lang="pt-PT" dirty="0" smtClean="0"/>
              <a:t>russo (7.000).</a:t>
            </a:r>
          </a:p>
          <a:p>
            <a:pPr lvl="1"/>
            <a:r>
              <a:rPr lang="pt-PT" dirty="0" smtClean="0"/>
              <a:t>Tesauro </a:t>
            </a:r>
            <a:r>
              <a:rPr lang="pt-PT" dirty="0"/>
              <a:t>multidisciplinar, </a:t>
            </a:r>
            <a:r>
              <a:rPr lang="pt-PT" dirty="0" smtClean="0"/>
              <a:t>monohierárquico  </a:t>
            </a:r>
            <a:r>
              <a:rPr lang="pt-PT" dirty="0"/>
              <a:t>(com exceção dos descritores geográficos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normas </a:t>
            </a:r>
            <a:r>
              <a:rPr lang="pt-PT" dirty="0"/>
              <a:t>ISO-2788 e </a:t>
            </a:r>
            <a:r>
              <a:rPr lang="pt-PT" dirty="0" smtClean="0"/>
              <a:t>ISO-5964</a:t>
            </a:r>
          </a:p>
          <a:p>
            <a:pPr lvl="1"/>
            <a:r>
              <a:rPr lang="pt-PT" dirty="0" smtClean="0"/>
              <a:t> termos </a:t>
            </a:r>
            <a:r>
              <a:rPr lang="pt-PT" dirty="0"/>
              <a:t>preferenciais e não </a:t>
            </a:r>
            <a:r>
              <a:rPr lang="pt-PT" dirty="0" smtClean="0"/>
              <a:t>preferidos,</a:t>
            </a:r>
          </a:p>
          <a:p>
            <a:pPr lvl="1"/>
            <a:r>
              <a:rPr lang="pt-PT" dirty="0" smtClean="0"/>
              <a:t>relações </a:t>
            </a:r>
            <a:r>
              <a:rPr lang="pt-PT" dirty="0"/>
              <a:t>de equivalência (sinonímia ou </a:t>
            </a:r>
            <a:r>
              <a:rPr lang="pt-PT" dirty="0" smtClean="0"/>
              <a:t>quase-sinonímia), </a:t>
            </a:r>
            <a:r>
              <a:rPr lang="pt-PT" dirty="0"/>
              <a:t>relações hierárquicas e associativas </a:t>
            </a:r>
            <a:r>
              <a:rPr lang="pt-PT" dirty="0" smtClean="0"/>
              <a:t>(só entre </a:t>
            </a:r>
            <a:r>
              <a:rPr lang="pt-PT" dirty="0"/>
              <a:t>termos </a:t>
            </a:r>
            <a:r>
              <a:rPr lang="pt-PT" dirty="0" smtClean="0"/>
              <a:t>preferenciais). </a:t>
            </a:r>
          </a:p>
          <a:p>
            <a:r>
              <a:rPr lang="pt-PT" dirty="0" smtClean="0"/>
              <a:t>Sete </a:t>
            </a:r>
            <a:r>
              <a:rPr lang="pt-PT" dirty="0"/>
              <a:t>áreas principais </a:t>
            </a:r>
            <a:r>
              <a:rPr lang="pt-PT" dirty="0" smtClean="0"/>
              <a:t>com 88 </a:t>
            </a:r>
            <a:r>
              <a:rPr lang="pt-PT" dirty="0"/>
              <a:t>micro-tesauros. 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4655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Tesauro da UNESCO</a:t>
            </a:r>
            <a:endParaRPr lang="pt-BR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57763" cy="40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UNESKOS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Versão </a:t>
            </a:r>
            <a:r>
              <a:rPr lang="pt-PT" dirty="0"/>
              <a:t>SKOS </a:t>
            </a:r>
            <a:r>
              <a:rPr lang="pt-PT" dirty="0" smtClean="0"/>
              <a:t>desenvolvida também com </a:t>
            </a:r>
            <a:r>
              <a:rPr lang="pt-PT" dirty="0"/>
              <a:t>a Nomenclatura Internacional da Ciência e Tecnologia da </a:t>
            </a:r>
            <a:r>
              <a:rPr lang="pt-PT" dirty="0" smtClean="0"/>
              <a:t>UNESCO.</a:t>
            </a:r>
          </a:p>
          <a:p>
            <a:r>
              <a:rPr lang="pt-PT" dirty="0" smtClean="0"/>
              <a:t>O tesauro foi </a:t>
            </a:r>
            <a:r>
              <a:rPr lang="pt-PT" dirty="0"/>
              <a:t>representado como um esquema de conceitos e áreas e micro-tesauros como coleções. </a:t>
            </a:r>
            <a:endParaRPr lang="pt-PT" dirty="0" smtClean="0"/>
          </a:p>
          <a:p>
            <a:pPr lvl="1"/>
            <a:r>
              <a:rPr lang="pt-PT" dirty="0" smtClean="0"/>
              <a:t>áreas (</a:t>
            </a:r>
            <a:r>
              <a:rPr lang="pt-PT" dirty="0"/>
              <a:t>skos: inScheme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micro-tesauros (</a:t>
            </a:r>
            <a:r>
              <a:rPr lang="pt-PT" dirty="0"/>
              <a:t>skos: </a:t>
            </a:r>
            <a:r>
              <a:rPr lang="pt-PT" dirty="0" smtClean="0"/>
              <a:t>member)</a:t>
            </a:r>
          </a:p>
          <a:p>
            <a:pPr lvl="1"/>
            <a:r>
              <a:rPr lang="pt-PT" dirty="0" smtClean="0"/>
              <a:t>conceitos associados </a:t>
            </a:r>
            <a:r>
              <a:rPr lang="pt-PT" dirty="0"/>
              <a:t>ao esquema dos conceitos e ao micro-tesauro correspondente com as propriedades </a:t>
            </a:r>
            <a:r>
              <a:rPr lang="pt-PT" dirty="0" smtClean="0"/>
              <a:t>respectivamente </a:t>
            </a:r>
            <a:r>
              <a:rPr lang="pt-PT" dirty="0"/>
              <a:t>(skos: inScheme; skos: member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usa </a:t>
            </a:r>
            <a:r>
              <a:rPr lang="pt-PT" dirty="0"/>
              <a:t>URIs </a:t>
            </a:r>
            <a:r>
              <a:rPr lang="pt-PT" dirty="0" smtClean="0"/>
              <a:t>​​</a:t>
            </a:r>
            <a:r>
              <a:rPr lang="pt-PT" dirty="0"/>
              <a:t>do http://skos.um.es/unescothes </a:t>
            </a:r>
            <a:r>
              <a:rPr lang="pt-PT" dirty="0" smtClean="0"/>
              <a:t>namespace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24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Nomenclatura UNESCO</a:t>
            </a:r>
            <a:endParaRPr lang="pt-BR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122"/>
            <a:ext cx="9144000" cy="37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parciais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 marcação semântica </a:t>
            </a:r>
            <a:endParaRPr lang="pt-PT" dirty="0" smtClean="0"/>
          </a:p>
          <a:p>
            <a:pPr lvl="1"/>
            <a:r>
              <a:rPr lang="pt-PT" dirty="0" smtClean="0"/>
              <a:t>permite </a:t>
            </a:r>
            <a:r>
              <a:rPr lang="pt-PT" dirty="0"/>
              <a:t>aplicações que vão além das </a:t>
            </a:r>
            <a:r>
              <a:rPr lang="pt-PT" dirty="0" smtClean="0"/>
              <a:t>inicialmente proposta com </a:t>
            </a:r>
            <a:r>
              <a:rPr lang="pt-PT" dirty="0"/>
              <a:t>iniciativas como o </a:t>
            </a:r>
            <a:r>
              <a:rPr lang="pt-PT" dirty="0" smtClean="0">
                <a:hlinkClick r:id="rId2"/>
              </a:rPr>
              <a:t>Schema.org</a:t>
            </a:r>
            <a:r>
              <a:rPr lang="pt-PT" dirty="0" smtClean="0"/>
              <a:t>,</a:t>
            </a:r>
          </a:p>
          <a:p>
            <a:pPr lvl="1"/>
            <a:r>
              <a:rPr lang="pt-PT" dirty="0" smtClean="0"/>
              <a:t>prevê a </a:t>
            </a:r>
            <a:r>
              <a:rPr lang="pt-PT" dirty="0"/>
              <a:t>melhoria dos processos de recuperação de informações nos motores de </a:t>
            </a:r>
            <a:r>
              <a:rPr lang="pt-PT" dirty="0" smtClean="0"/>
              <a:t>busca,</a:t>
            </a:r>
          </a:p>
          <a:p>
            <a:pPr lvl="1"/>
            <a:r>
              <a:rPr lang="pt-PT" dirty="0" smtClean="0"/>
              <a:t>inclusão </a:t>
            </a:r>
            <a:r>
              <a:rPr lang="pt-PT" dirty="0"/>
              <a:t>de dados </a:t>
            </a:r>
            <a:r>
              <a:rPr lang="pt-PT" dirty="0" smtClean="0"/>
              <a:t>estruturados em (X</a:t>
            </a:r>
            <a:r>
              <a:rPr lang="pt-PT" dirty="0"/>
              <a:t>) </a:t>
            </a:r>
            <a:r>
              <a:rPr lang="pt-PT" dirty="0" smtClean="0"/>
              <a:t>HTML (metadados) permite interoperabilidade </a:t>
            </a:r>
            <a:r>
              <a:rPr lang="pt-PT" dirty="0"/>
              <a:t>semântica e </a:t>
            </a:r>
            <a:r>
              <a:rPr lang="pt-PT" dirty="0" smtClean="0"/>
              <a:t>reutilização </a:t>
            </a:r>
            <a:r>
              <a:rPr lang="pt-PT" dirty="0"/>
              <a:t>de </a:t>
            </a:r>
            <a:r>
              <a:rPr lang="pt-PT" dirty="0" smtClean="0"/>
              <a:t>informações,</a:t>
            </a:r>
          </a:p>
          <a:p>
            <a:pPr lvl="1"/>
            <a:r>
              <a:rPr lang="pt-PT" dirty="0" smtClean="0"/>
              <a:t>dispersão </a:t>
            </a:r>
            <a:r>
              <a:rPr lang="pt-PT" dirty="0"/>
              <a:t>de formatos pode ser </a:t>
            </a:r>
            <a:r>
              <a:rPr lang="pt-PT" dirty="0" smtClean="0"/>
              <a:t>problemática</a:t>
            </a:r>
            <a:r>
              <a:rPr lang="pt-PT" dirty="0"/>
              <a:t>,</a:t>
            </a:r>
          </a:p>
          <a:p>
            <a:pPr lvl="1"/>
            <a:r>
              <a:rPr lang="pt-PT" dirty="0" smtClean="0"/>
              <a:t>divergências </a:t>
            </a:r>
            <a:r>
              <a:rPr lang="pt-PT" dirty="0"/>
              <a:t>em relação à abordagem </a:t>
            </a:r>
            <a:r>
              <a:rPr lang="pt-PT" dirty="0" smtClean="0">
                <a:hlinkClick r:id="rId3"/>
              </a:rPr>
              <a:t>W3C</a:t>
            </a:r>
            <a:r>
              <a:rPr lang="pt-PT" dirty="0" smtClean="0"/>
              <a:t>,</a:t>
            </a:r>
          </a:p>
          <a:p>
            <a:pPr lvl="1"/>
            <a:r>
              <a:rPr lang="pt-PT" dirty="0" smtClean="0"/>
              <a:t>qual </a:t>
            </a:r>
            <a:r>
              <a:rPr lang="pt-PT" dirty="0"/>
              <a:t>formato é mais adequado para a marcação semântica? </a:t>
            </a:r>
            <a:endParaRPr lang="pt-PT" dirty="0" smtClean="0"/>
          </a:p>
          <a:p>
            <a:pPr lvl="2"/>
            <a:r>
              <a:rPr lang="pt-PT" dirty="0" smtClean="0"/>
              <a:t>RDFa </a:t>
            </a:r>
            <a:r>
              <a:rPr lang="pt-PT" dirty="0"/>
              <a:t>é </a:t>
            </a:r>
            <a:r>
              <a:rPr lang="pt-PT" dirty="0" smtClean="0"/>
              <a:t>mais </a:t>
            </a:r>
            <a:r>
              <a:rPr lang="pt-PT" dirty="0"/>
              <a:t>expressivo do ponto de vista da formalização, granularidade e potencialidade </a:t>
            </a:r>
            <a:r>
              <a:rPr lang="pt-PT" dirty="0" smtClean="0"/>
              <a:t>semântica,</a:t>
            </a:r>
          </a:p>
          <a:p>
            <a:pPr lvl="2"/>
            <a:r>
              <a:rPr lang="pt-PT" dirty="0" smtClean="0"/>
              <a:t>é </a:t>
            </a:r>
            <a:r>
              <a:rPr lang="pt-PT" dirty="0"/>
              <a:t>possível usar outros modelos descritivos junto com Schema.org para a descrição semântica do conteúdo da </a:t>
            </a:r>
            <a:r>
              <a:rPr lang="pt-PT" dirty="0" smtClean="0"/>
              <a:t>web que </a:t>
            </a:r>
            <a:r>
              <a:rPr lang="pt-PT" dirty="0"/>
              <a:t>são complexas e </a:t>
            </a:r>
            <a:r>
              <a:rPr lang="pt-PT" dirty="0" smtClean="0"/>
              <a:t>redundantes.</a:t>
            </a:r>
          </a:p>
        </p:txBody>
      </p:sp>
    </p:spTree>
    <p:extLst>
      <p:ext uri="{BB962C8B-B14F-4D97-AF65-F5344CB8AC3E}">
        <p14:creationId xmlns:p14="http://schemas.microsoft.com/office/powerpoint/2010/main" val="31022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990600"/>
          </a:xfrm>
        </p:spPr>
        <p:txBody>
          <a:bodyPr>
            <a:noAutofit/>
          </a:bodyPr>
          <a:lstStyle/>
          <a:p>
            <a:r>
              <a:rPr lang="pt-BR" sz="3600" dirty="0"/>
              <a:t>Sistemas de Organização do Conhecimento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Usados </a:t>
            </a:r>
            <a:r>
              <a:rPr lang="pt-PT" dirty="0"/>
              <a:t>​​por pessoas para </a:t>
            </a:r>
            <a:r>
              <a:rPr lang="pt-PT" b="1" dirty="0"/>
              <a:t>encontrar informações </a:t>
            </a:r>
            <a:r>
              <a:rPr lang="pt-PT" dirty="0"/>
              <a:t>e dar </a:t>
            </a:r>
            <a:r>
              <a:rPr lang="pt-PT" b="1" dirty="0" smtClean="0"/>
              <a:t>sentido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apoio na </a:t>
            </a:r>
            <a:r>
              <a:rPr lang="pt-PT" dirty="0"/>
              <a:t>busca de </a:t>
            </a:r>
            <a:r>
              <a:rPr lang="pt-PT" dirty="0" smtClean="0"/>
              <a:t>significados,</a:t>
            </a:r>
          </a:p>
          <a:p>
            <a:pPr lvl="1"/>
            <a:r>
              <a:rPr lang="pt-PT" dirty="0" smtClean="0"/>
              <a:t>estruturas </a:t>
            </a:r>
            <a:r>
              <a:rPr lang="pt-PT" dirty="0"/>
              <a:t>significativas de conceitos. </a:t>
            </a:r>
            <a:endParaRPr lang="pt-PT" dirty="0" smtClean="0"/>
          </a:p>
          <a:p>
            <a:r>
              <a:rPr lang="pt-PT" dirty="0" smtClean="0"/>
              <a:t>Usados </a:t>
            </a:r>
            <a:r>
              <a:rPr lang="pt-PT" dirty="0"/>
              <a:t>​​por programas de computador para argumentar sobre dados; </a:t>
            </a:r>
            <a:endParaRPr lang="pt-PT" dirty="0" smtClean="0"/>
          </a:p>
          <a:p>
            <a:pPr lvl="1"/>
            <a:r>
              <a:rPr lang="pt-PT" dirty="0" smtClean="0"/>
              <a:t>devem </a:t>
            </a:r>
            <a:r>
              <a:rPr lang="pt-PT" dirty="0"/>
              <a:t>representar conhecimento formal sobre </a:t>
            </a:r>
            <a:r>
              <a:rPr lang="pt-PT" dirty="0" smtClean="0"/>
              <a:t>conceitos </a:t>
            </a:r>
          </a:p>
          <a:p>
            <a:r>
              <a:rPr lang="pt-PT" dirty="0" smtClean="0"/>
              <a:t>Estrutura ou esquema para armazenar e organizar dados, informações, conhecimento sobre o mundo e sobre pensamentos [...] para compreensão, recuperação ou descoberta, para o raciocínio e muitos outros propósitos.</a:t>
            </a:r>
          </a:p>
          <a:p>
            <a:pPr marL="0" indent="0">
              <a:buNone/>
            </a:pPr>
            <a:r>
              <a:rPr lang="pt-PT" dirty="0" smtClean="0"/>
              <a:t>			(Soergel, 2009 apud Mazzocchi, 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parciais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/>
              <a:t>solução para estes dilemas envolve </a:t>
            </a:r>
            <a:r>
              <a:rPr lang="pt-PT" dirty="0" smtClean="0"/>
              <a:t>a </a:t>
            </a:r>
            <a:r>
              <a:rPr lang="pt-PT" b="1" dirty="0"/>
              <a:t>compreensão</a:t>
            </a:r>
            <a:r>
              <a:rPr lang="pt-PT" dirty="0"/>
              <a:t> da </a:t>
            </a:r>
            <a:r>
              <a:rPr lang="pt-PT" b="1" dirty="0"/>
              <a:t>natureza semântica </a:t>
            </a:r>
            <a:r>
              <a:rPr lang="pt-PT" dirty="0"/>
              <a:t>dos </a:t>
            </a:r>
            <a:r>
              <a:rPr lang="pt-PT" b="1" dirty="0"/>
              <a:t>conteúdos </a:t>
            </a:r>
            <a:r>
              <a:rPr lang="pt-PT" b="1" dirty="0" smtClean="0"/>
              <a:t>dos objetos</a:t>
            </a:r>
            <a:r>
              <a:rPr lang="pt-PT" dirty="0" smtClean="0"/>
              <a:t> marcados </a:t>
            </a:r>
            <a:r>
              <a:rPr lang="pt-PT" dirty="0"/>
              <a:t>e o tipo </a:t>
            </a:r>
            <a:r>
              <a:rPr lang="pt-PT" dirty="0" smtClean="0"/>
              <a:t>de </a:t>
            </a:r>
            <a:r>
              <a:rPr lang="pt-PT" b="1" dirty="0" smtClean="0"/>
              <a:t>reutilização</a:t>
            </a:r>
            <a:r>
              <a:rPr lang="pt-PT" dirty="0" smtClean="0"/>
              <a:t>. </a:t>
            </a:r>
          </a:p>
          <a:p>
            <a:r>
              <a:rPr lang="pt-PT" dirty="0" smtClean="0"/>
              <a:t>O </a:t>
            </a:r>
            <a:r>
              <a:rPr lang="pt-PT" dirty="0"/>
              <a:t>paradigma atual dos </a:t>
            </a:r>
            <a:r>
              <a:rPr lang="pt-PT" b="1" dirty="0"/>
              <a:t>motores de busca </a:t>
            </a:r>
            <a:r>
              <a:rPr lang="pt-PT" dirty="0"/>
              <a:t>é o Google e a escolha de melhorar o </a:t>
            </a:r>
            <a:r>
              <a:rPr lang="pt-PT" b="1" dirty="0"/>
              <a:t>posicionamento do conte</a:t>
            </a:r>
            <a:r>
              <a:rPr lang="pt-PT" dirty="0"/>
              <a:t>údo passa necessariamente pelo uso de microdados e Schema.org. </a:t>
            </a:r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/>
              <a:t>RDFa é a opção mais adequada em projetos que exigem mais detalhes em termos de </a:t>
            </a:r>
            <a:r>
              <a:rPr lang="pt-PT" b="1" dirty="0"/>
              <a:t>representação de semântica de conteúdo</a:t>
            </a:r>
            <a:r>
              <a:rPr lang="pt-PT" dirty="0"/>
              <a:t>, a publicação </a:t>
            </a:r>
            <a:r>
              <a:rPr lang="pt-PT" b="1" dirty="0"/>
              <a:t>Linked Open Data</a:t>
            </a:r>
            <a:r>
              <a:rPr lang="pt-PT" dirty="0"/>
              <a:t> e a </a:t>
            </a:r>
            <a:r>
              <a:rPr lang="pt-PT" b="1" dirty="0"/>
              <a:t>geração automática </a:t>
            </a:r>
            <a:r>
              <a:rPr lang="pt-PT" dirty="0"/>
              <a:t>de conjuntos de dados RDF a partir dos conteúdos </a:t>
            </a:r>
            <a:r>
              <a:rPr lang="pt-PT" dirty="0" smtClean="0"/>
              <a:t>web.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parciais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Muitos SOCs com consulta disponível on-line, pouca reutilização.</a:t>
            </a:r>
          </a:p>
          <a:p>
            <a:pPr lvl="1"/>
            <a:r>
              <a:rPr lang="pt-PT" b="1" dirty="0" smtClean="0"/>
              <a:t>reutilização </a:t>
            </a:r>
            <a:r>
              <a:rPr lang="pt-PT" b="1" dirty="0"/>
              <a:t>dos dados </a:t>
            </a:r>
            <a:r>
              <a:rPr lang="pt-PT" dirty="0" smtClean="0"/>
              <a:t>nem foi considerada na criação do sistema, </a:t>
            </a:r>
            <a:r>
              <a:rPr lang="pt-PT" dirty="0"/>
              <a:t>como </a:t>
            </a:r>
            <a:r>
              <a:rPr lang="pt-PT" dirty="0" smtClean="0"/>
              <a:t>no caso do Tesauro da UNESCO</a:t>
            </a:r>
            <a:r>
              <a:rPr lang="pt-PT" dirty="0"/>
              <a:t>. </a:t>
            </a:r>
            <a:endParaRPr lang="pt-PT" dirty="0" smtClean="0"/>
          </a:p>
          <a:p>
            <a:pPr lvl="1"/>
            <a:r>
              <a:rPr lang="pt-PT" dirty="0" smtClean="0"/>
              <a:t>publicação para </a:t>
            </a:r>
            <a:r>
              <a:rPr lang="pt-PT" dirty="0"/>
              <a:t>exploração e reutilização são </a:t>
            </a:r>
            <a:r>
              <a:rPr lang="pt-PT" b="1" dirty="0"/>
              <a:t>caras e complexas</a:t>
            </a:r>
            <a:r>
              <a:rPr lang="pt-PT" dirty="0"/>
              <a:t>. </a:t>
            </a:r>
            <a:endParaRPr lang="pt-PT" dirty="0" smtClean="0"/>
          </a:p>
          <a:p>
            <a:pPr lvl="1"/>
            <a:r>
              <a:rPr lang="pt-PT" dirty="0" smtClean="0"/>
              <a:t>arquivos </a:t>
            </a:r>
            <a:r>
              <a:rPr lang="pt-PT" dirty="0"/>
              <a:t>RDF </a:t>
            </a:r>
            <a:r>
              <a:rPr lang="pt-PT" dirty="0" smtClean="0"/>
              <a:t>com megabytes </a:t>
            </a:r>
            <a:r>
              <a:rPr lang="pt-PT" dirty="0"/>
              <a:t>é </a:t>
            </a:r>
            <a:r>
              <a:rPr lang="pt-PT" dirty="0" smtClean="0"/>
              <a:t>menos eficiente que o SPARQL</a:t>
            </a:r>
            <a:r>
              <a:rPr lang="pt-PT" dirty="0"/>
              <a:t>. </a:t>
            </a:r>
            <a:endParaRPr lang="pt-PT" dirty="0" smtClean="0"/>
          </a:p>
          <a:p>
            <a:pPr lvl="1"/>
            <a:r>
              <a:rPr lang="pt-PT" b="1" dirty="0" smtClean="0"/>
              <a:t>diferentes </a:t>
            </a:r>
            <a:r>
              <a:rPr lang="pt-PT" b="1" dirty="0"/>
              <a:t>abordagens </a:t>
            </a:r>
            <a:r>
              <a:rPr lang="pt-PT" dirty="0" smtClean="0"/>
              <a:t>de </a:t>
            </a:r>
            <a:r>
              <a:rPr lang="pt-PT" b="1" dirty="0" smtClean="0"/>
              <a:t>referenciamento de </a:t>
            </a:r>
            <a:r>
              <a:rPr lang="pt-PT" b="1" dirty="0"/>
              <a:t>URI</a:t>
            </a:r>
            <a:r>
              <a:rPr lang="pt-PT" dirty="0"/>
              <a:t>s e </a:t>
            </a:r>
            <a:r>
              <a:rPr lang="pt-PT" b="1" dirty="0"/>
              <a:t>negociação de conteúdo</a:t>
            </a:r>
            <a:r>
              <a:rPr lang="pt-PT" dirty="0"/>
              <a:t>. </a:t>
            </a:r>
            <a:endParaRPr lang="pt-PT" dirty="0" smtClean="0"/>
          </a:p>
          <a:p>
            <a:r>
              <a:rPr lang="pt-PT" dirty="0" smtClean="0"/>
              <a:t>Necessário </a:t>
            </a:r>
          </a:p>
          <a:p>
            <a:pPr lvl="1"/>
            <a:r>
              <a:rPr lang="pt-PT" dirty="0" smtClean="0"/>
              <a:t>criar </a:t>
            </a:r>
            <a:r>
              <a:rPr lang="pt-PT" b="1" dirty="0" smtClean="0"/>
              <a:t>diretrizes</a:t>
            </a:r>
            <a:r>
              <a:rPr lang="pt-PT" dirty="0" smtClean="0"/>
              <a:t> </a:t>
            </a:r>
            <a:r>
              <a:rPr lang="pt-PT" dirty="0"/>
              <a:t>na publicação de SOCs</a:t>
            </a:r>
            <a:r>
              <a:rPr lang="pt-PT" dirty="0" smtClean="0"/>
              <a:t> </a:t>
            </a:r>
            <a:r>
              <a:rPr lang="pt-PT" b="1" dirty="0"/>
              <a:t>extensíveis às funcionalidades </a:t>
            </a:r>
            <a:r>
              <a:rPr lang="pt-PT" dirty="0"/>
              <a:t>e </a:t>
            </a:r>
            <a:r>
              <a:rPr lang="pt-PT" b="1" dirty="0"/>
              <a:t>à interface de consulta</a:t>
            </a:r>
            <a:r>
              <a:rPr lang="pt-PT" dirty="0"/>
              <a:t>, </a:t>
            </a:r>
            <a:r>
              <a:rPr lang="pt-PT" b="1" dirty="0"/>
              <a:t>busca e navegação </a:t>
            </a:r>
            <a:r>
              <a:rPr lang="pt-PT" dirty="0"/>
              <a:t>pelos usuários, e </a:t>
            </a:r>
            <a:r>
              <a:rPr lang="pt-PT" dirty="0" smtClean="0"/>
              <a:t>a </a:t>
            </a:r>
            <a:r>
              <a:rPr lang="pt-PT" b="1" dirty="0"/>
              <a:t>marcação semântica </a:t>
            </a:r>
            <a:r>
              <a:rPr lang="pt-PT" dirty="0"/>
              <a:t>web </a:t>
            </a:r>
            <a:r>
              <a:rPr lang="pt-PT" dirty="0" smtClean="0"/>
              <a:t>correspondente;</a:t>
            </a:r>
          </a:p>
          <a:p>
            <a:pPr lvl="1"/>
            <a:r>
              <a:rPr lang="pt-PT" dirty="0" smtClean="0"/>
              <a:t>infra-estrutura;</a:t>
            </a:r>
          </a:p>
          <a:p>
            <a:pPr lvl="1"/>
            <a:r>
              <a:rPr lang="pt-PT" b="1" dirty="0" smtClean="0"/>
              <a:t>políticas </a:t>
            </a:r>
            <a:r>
              <a:rPr lang="pt-PT" b="1" dirty="0"/>
              <a:t>corporativas </a:t>
            </a:r>
            <a:r>
              <a:rPr lang="pt-PT" b="1" dirty="0" smtClean="0"/>
              <a:t> </a:t>
            </a:r>
            <a:r>
              <a:rPr lang="pt-PT" dirty="0" smtClean="0"/>
              <a:t>e</a:t>
            </a:r>
            <a:r>
              <a:rPr lang="pt-PT" b="1" dirty="0" smtClean="0"/>
              <a:t> gestão </a:t>
            </a:r>
            <a:r>
              <a:rPr lang="pt-PT" dirty="0" smtClean="0"/>
              <a:t>quanto </a:t>
            </a:r>
            <a:r>
              <a:rPr lang="pt-PT" dirty="0"/>
              <a:t>à </a:t>
            </a:r>
            <a:r>
              <a:rPr lang="pt-PT" b="1" dirty="0"/>
              <a:t>abertura</a:t>
            </a:r>
            <a:r>
              <a:rPr lang="pt-PT" dirty="0"/>
              <a:t> e </a:t>
            </a:r>
            <a:r>
              <a:rPr lang="pt-PT" b="1" dirty="0"/>
              <a:t>reutilização de </a:t>
            </a:r>
            <a:r>
              <a:rPr lang="pt-PT" b="1" dirty="0" smtClean="0"/>
              <a:t>dados</a:t>
            </a:r>
            <a:r>
              <a:rPr lang="pt-PT" dirty="0" smtClean="0"/>
              <a:t>, decisão valiosa </a:t>
            </a:r>
            <a:r>
              <a:rPr lang="pt-PT" dirty="0"/>
              <a:t>para sua </a:t>
            </a:r>
            <a:r>
              <a:rPr lang="pt-PT" b="1" dirty="0"/>
              <a:t>implementação</a:t>
            </a:r>
            <a:r>
              <a:rPr lang="pt-PT" dirty="0"/>
              <a:t> e </a:t>
            </a:r>
            <a:r>
              <a:rPr lang="pt-PT" b="1" dirty="0"/>
              <a:t>disseminação</a:t>
            </a:r>
            <a:r>
              <a:rPr lang="pt-PT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5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parciais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832648" cy="47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15816" y="642967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Fonte: Pastor-Sanchez,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5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Considerações parciais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Limitações do SKOS:</a:t>
            </a:r>
          </a:p>
          <a:p>
            <a:pPr lvl="1"/>
            <a:r>
              <a:rPr lang="pt-PT" dirty="0" smtClean="0"/>
              <a:t>Ausência </a:t>
            </a:r>
            <a:r>
              <a:rPr lang="pt-PT" dirty="0"/>
              <a:t>de certas relações inversas </a:t>
            </a:r>
            <a:r>
              <a:rPr lang="pt-PT" dirty="0" smtClean="0"/>
              <a:t>de propriedades dos (skos:inScheme) e (skos:member) quando usado o (skos:collection).</a:t>
            </a:r>
          </a:p>
          <a:p>
            <a:r>
              <a:rPr lang="pt-PT" dirty="0" smtClean="0"/>
              <a:t>Necessidades:</a:t>
            </a:r>
          </a:p>
          <a:p>
            <a:pPr lvl="1"/>
            <a:r>
              <a:rPr lang="pt-PT" dirty="0" smtClean="0"/>
              <a:t>adicionar complementos na modelagem </a:t>
            </a:r>
            <a:r>
              <a:rPr lang="pt-PT" dirty="0"/>
              <a:t>de vocabulários organizados em micro-tesauros ou facetas. </a:t>
            </a:r>
            <a:endParaRPr lang="pt-PT" dirty="0" smtClean="0"/>
          </a:p>
          <a:p>
            <a:pPr lvl="1"/>
            <a:r>
              <a:rPr lang="pt-PT" dirty="0" smtClean="0"/>
              <a:t>desenvolver </a:t>
            </a:r>
            <a:r>
              <a:rPr lang="pt-PT" dirty="0"/>
              <a:t>extensões padrão da SKOS </a:t>
            </a:r>
            <a:r>
              <a:rPr lang="pt-PT" dirty="0" smtClean="0"/>
              <a:t>para melhorar </a:t>
            </a:r>
            <a:r>
              <a:rPr lang="pt-PT" dirty="0"/>
              <a:t>a utilidade </a:t>
            </a:r>
            <a:r>
              <a:rPr lang="pt-PT" dirty="0" smtClean="0"/>
              <a:t>e a </a:t>
            </a:r>
            <a:r>
              <a:rPr lang="pt-PT" dirty="0"/>
              <a:t>eficácia da marcação semântica. </a:t>
            </a:r>
            <a:endParaRPr lang="pt-PT" dirty="0" smtClean="0"/>
          </a:p>
          <a:p>
            <a:pPr lvl="1"/>
            <a:r>
              <a:rPr lang="pt-PT" dirty="0" smtClean="0"/>
              <a:t>plataformas </a:t>
            </a:r>
            <a:r>
              <a:rPr lang="pt-PT" dirty="0"/>
              <a:t>que permitam a publicação de </a:t>
            </a:r>
            <a:r>
              <a:rPr lang="pt-PT" dirty="0" smtClean="0"/>
              <a:t>SOCs de </a:t>
            </a:r>
            <a:r>
              <a:rPr lang="pt-PT" dirty="0"/>
              <a:t>forma simples e ágil. </a:t>
            </a:r>
            <a:endParaRPr lang="pt-PT" dirty="0" smtClean="0"/>
          </a:p>
          <a:p>
            <a:r>
              <a:rPr lang="pt-PT" dirty="0" smtClean="0"/>
              <a:t>CMS é uma das plataformas possíveis com adaptações, desenvolvimentos e extensões. </a:t>
            </a:r>
          </a:p>
          <a:p>
            <a:r>
              <a:rPr lang="pt-PT" dirty="0" smtClean="0"/>
              <a:t>Possibilidade dos </a:t>
            </a:r>
            <a:r>
              <a:rPr lang="pt-PT" b="1" dirty="0"/>
              <a:t>motores de busca </a:t>
            </a:r>
            <a:r>
              <a:rPr lang="pt-PT" dirty="0" smtClean="0"/>
              <a:t>processarem </a:t>
            </a:r>
            <a:r>
              <a:rPr lang="pt-PT" b="1" dirty="0" smtClean="0"/>
              <a:t>marcação </a:t>
            </a:r>
            <a:r>
              <a:rPr lang="pt-PT" b="1" dirty="0"/>
              <a:t>semântica </a:t>
            </a:r>
            <a:r>
              <a:rPr lang="pt-PT" dirty="0"/>
              <a:t>de </a:t>
            </a:r>
            <a:r>
              <a:rPr lang="pt-PT" dirty="0" smtClean="0"/>
              <a:t>SOCs abre portas </a:t>
            </a:r>
            <a:r>
              <a:rPr lang="pt-PT" dirty="0"/>
              <a:t>para </a:t>
            </a:r>
            <a:r>
              <a:rPr lang="pt-PT" b="1" dirty="0"/>
              <a:t>processos automatizados de indexação</a:t>
            </a:r>
            <a:r>
              <a:rPr lang="pt-PT" dirty="0"/>
              <a:t> na web, </a:t>
            </a:r>
            <a:r>
              <a:rPr lang="pt-PT" dirty="0" smtClean="0"/>
              <a:t>complementando técnicas </a:t>
            </a:r>
            <a:r>
              <a:rPr lang="pt-PT" dirty="0"/>
              <a:t>de recuperação de informações. 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9675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MAZZOCCHI, F.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system (KOS). In: HJORLAND, B.; GNOLI, C.; </a:t>
            </a:r>
            <a:r>
              <a:rPr lang="pt-BR" dirty="0" err="1"/>
              <a:t>orgs</a:t>
            </a:r>
            <a:r>
              <a:rPr lang="pt-BR" dirty="0"/>
              <a:t>. </a:t>
            </a:r>
            <a:r>
              <a:rPr lang="pt-BR" dirty="0" smtClean="0"/>
              <a:t>ISKO </a:t>
            </a:r>
            <a:r>
              <a:rPr lang="pt-BR" b="1" dirty="0" err="1" smtClean="0"/>
              <a:t>Encyclopedia</a:t>
            </a:r>
            <a:r>
              <a:rPr lang="pt-BR" b="1" dirty="0" smtClean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Knowledge</a:t>
            </a:r>
            <a:r>
              <a:rPr lang="pt-BR" b="1" dirty="0"/>
              <a:t> </a:t>
            </a:r>
            <a:r>
              <a:rPr lang="pt-BR" b="1" dirty="0" err="1"/>
              <a:t>Organization</a:t>
            </a:r>
            <a:r>
              <a:rPr lang="pt-BR" b="1" dirty="0"/>
              <a:t> </a:t>
            </a:r>
            <a:r>
              <a:rPr lang="pt-BR" dirty="0"/>
              <a:t>(IEKO), 2017. Disponível em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www.isko.org/cyclo/kos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PASTOR</a:t>
            </a:r>
            <a:r>
              <a:rPr lang="pt-BR" dirty="0"/>
              <a:t>, J. A.; MARTINEZ, F. J.; RODRIIGUEZ, J. V. </a:t>
            </a:r>
            <a:r>
              <a:rPr lang="pt-BR" dirty="0" err="1"/>
              <a:t>Advantages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thesauri </a:t>
            </a:r>
            <a:r>
              <a:rPr lang="pt-BR" dirty="0" err="1"/>
              <a:t>representation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System (SKOS) </a:t>
            </a:r>
            <a:r>
              <a:rPr lang="pt-BR" dirty="0" err="1"/>
              <a:t>compared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proposed</a:t>
            </a:r>
            <a:r>
              <a:rPr lang="pt-BR" dirty="0"/>
              <a:t> </a:t>
            </a:r>
            <a:r>
              <a:rPr lang="pt-BR" dirty="0" err="1"/>
              <a:t>alternatives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design </a:t>
            </a:r>
            <a:r>
              <a:rPr lang="pt-BR" dirty="0" err="1"/>
              <a:t>of</a:t>
            </a:r>
            <a:r>
              <a:rPr lang="pt-BR" dirty="0"/>
              <a:t> a web-</a:t>
            </a:r>
            <a:r>
              <a:rPr lang="pt-BR" dirty="0" err="1"/>
              <a:t>based</a:t>
            </a:r>
            <a:r>
              <a:rPr lang="pt-BR" dirty="0"/>
              <a:t> thesauri management system. 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Research</a:t>
            </a:r>
            <a:r>
              <a:rPr lang="pt-BR" b="1" dirty="0"/>
              <a:t>,</a:t>
            </a:r>
            <a:r>
              <a:rPr lang="pt-BR" dirty="0"/>
              <a:t> v. 14, n. 4, 2009.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PASTOR </a:t>
            </a:r>
            <a:r>
              <a:rPr lang="pt-BR" dirty="0"/>
              <a:t>SANCHEZ, J. A. </a:t>
            </a:r>
            <a:r>
              <a:rPr lang="pt-BR" dirty="0" err="1"/>
              <a:t>Semantic</a:t>
            </a:r>
            <a:r>
              <a:rPr lang="pt-BR" dirty="0"/>
              <a:t> </a:t>
            </a:r>
            <a:r>
              <a:rPr lang="pt-BR" dirty="0" err="1"/>
              <a:t>Markup</a:t>
            </a:r>
            <a:r>
              <a:rPr lang="pt-BR" dirty="0"/>
              <a:t>: </a:t>
            </a:r>
            <a:r>
              <a:rPr lang="pt-BR" dirty="0" err="1"/>
              <a:t>technologies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application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representation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organization</a:t>
            </a:r>
            <a:r>
              <a:rPr lang="pt-BR" dirty="0"/>
              <a:t> systems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context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Linked</a:t>
            </a:r>
            <a:r>
              <a:rPr lang="pt-BR" dirty="0"/>
              <a:t> Open Data. </a:t>
            </a:r>
            <a:r>
              <a:rPr lang="pt-BR" b="1" dirty="0"/>
              <a:t>SCIRE</a:t>
            </a:r>
            <a:r>
              <a:rPr lang="pt-BR" dirty="0"/>
              <a:t>: </a:t>
            </a:r>
            <a:r>
              <a:rPr lang="pt-BR" dirty="0" err="1"/>
              <a:t>Representacion</a:t>
            </a:r>
            <a:r>
              <a:rPr lang="pt-BR" dirty="0"/>
              <a:t> y </a:t>
            </a:r>
            <a:r>
              <a:rPr lang="pt-BR" dirty="0" err="1"/>
              <a:t>Organizacion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Conocimiento</a:t>
            </a:r>
            <a:r>
              <a:rPr lang="pt-BR" dirty="0"/>
              <a:t>, v. 19, n. 2, p. 55-68, </a:t>
            </a:r>
            <a:r>
              <a:rPr lang="pt-BR" dirty="0" err="1"/>
              <a:t>Jul</a:t>
            </a:r>
            <a:r>
              <a:rPr lang="pt-BR" dirty="0"/>
              <a:t> 2013.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PASTOR SANCHEZ, J. </a:t>
            </a:r>
            <a:r>
              <a:rPr lang="pt-BR" dirty="0" smtClean="0"/>
              <a:t>A. </a:t>
            </a:r>
            <a:r>
              <a:rPr lang="es-ES" dirty="0" smtClean="0"/>
              <a:t>Modelado </a:t>
            </a:r>
            <a:r>
              <a:rPr lang="es-ES" dirty="0"/>
              <a:t>y publicación de los vocabularios controlados del proyecto </a:t>
            </a:r>
            <a:r>
              <a:rPr lang="es-ES" dirty="0" smtClean="0"/>
              <a:t>UNESKOS. </a:t>
            </a:r>
            <a:r>
              <a:rPr lang="es-ES" dirty="0" err="1" smtClean="0"/>
              <a:t>Webinar</a:t>
            </a:r>
            <a:r>
              <a:rPr lang="es-ES" dirty="0" smtClean="0"/>
              <a:t>, 2016.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RILEY</a:t>
            </a:r>
            <a:r>
              <a:rPr lang="pt-BR" dirty="0"/>
              <a:t>, J. </a:t>
            </a:r>
            <a:r>
              <a:rPr lang="pt-BR" b="1" dirty="0" err="1"/>
              <a:t>Glossary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Metadata</a:t>
            </a:r>
            <a:r>
              <a:rPr lang="pt-BR" b="1" dirty="0"/>
              <a:t> Standards</a:t>
            </a:r>
            <a:r>
              <a:rPr lang="pt-BR" dirty="0"/>
              <a:t>. Disponível em: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jennriley.com/metadatamap/seeingstandards_glossary_pamphlet.pdf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1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20960"/>
            <a:ext cx="9036496" cy="3153677"/>
          </a:xfrm>
        </p:spPr>
      </p:pic>
      <p:sp>
        <p:nvSpPr>
          <p:cNvPr id="5" name="CaixaDeTexto 4"/>
          <p:cNvSpPr txBox="1"/>
          <p:nvPr/>
        </p:nvSpPr>
        <p:spPr>
          <a:xfrm>
            <a:off x="2339752" y="609329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Fonte: elaborado por Santos, C. A. C. M dos, 2017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7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64896" cy="3895289"/>
          </a:xfrm>
        </p:spPr>
      </p:pic>
      <p:sp>
        <p:nvSpPr>
          <p:cNvPr id="5" name="CaixaDeTexto 4"/>
          <p:cNvSpPr txBox="1"/>
          <p:nvPr/>
        </p:nvSpPr>
        <p:spPr>
          <a:xfrm>
            <a:off x="2699792" y="581850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Fonte: MAZZOCCHI, 2017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910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09" y="1441702"/>
            <a:ext cx="6288559" cy="4930231"/>
          </a:xfrm>
        </p:spPr>
      </p:pic>
      <p:sp>
        <p:nvSpPr>
          <p:cNvPr id="5" name="CaixaDeTexto 4"/>
          <p:cNvSpPr txBox="1"/>
          <p:nvPr/>
        </p:nvSpPr>
        <p:spPr>
          <a:xfrm>
            <a:off x="2123728" y="6334581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Fonte: ZENG, 2008  apud MAZZOCCHI, 2017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149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Tesauros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Lista</a:t>
            </a:r>
            <a:r>
              <a:rPr lang="pt-PT" dirty="0" smtClean="0"/>
              <a:t> </a:t>
            </a:r>
            <a:r>
              <a:rPr lang="pt-PT" dirty="0"/>
              <a:t>de autoridade </a:t>
            </a:r>
            <a:r>
              <a:rPr lang="pt-PT" b="1" dirty="0"/>
              <a:t>léxica</a:t>
            </a:r>
            <a:r>
              <a:rPr lang="pt-PT" dirty="0"/>
              <a:t>, sem </a:t>
            </a:r>
            <a:r>
              <a:rPr lang="pt-PT" b="1" dirty="0"/>
              <a:t>notação</a:t>
            </a:r>
            <a:r>
              <a:rPr lang="pt-PT" dirty="0"/>
              <a:t>, que difere de uma lista de cabeçalho alfabética em que as </a:t>
            </a:r>
            <a:r>
              <a:rPr lang="pt-PT" b="1" dirty="0"/>
              <a:t>unidades lexicais são menores e mais acessíveis</a:t>
            </a:r>
            <a:r>
              <a:rPr lang="pt-PT" dirty="0"/>
              <a:t>, são usados ​​na coordenação da </a:t>
            </a:r>
            <a:r>
              <a:rPr lang="pt-PT" dirty="0" smtClean="0"/>
              <a:t>indexação (</a:t>
            </a:r>
            <a:r>
              <a:rPr lang="pt-PT" dirty="0"/>
              <a:t>Gilchrist, </a:t>
            </a:r>
            <a:r>
              <a:rPr lang="pt-PT" dirty="0" smtClean="0"/>
              <a:t>1971)</a:t>
            </a:r>
          </a:p>
          <a:p>
            <a:r>
              <a:rPr lang="pt-PT" dirty="0" smtClean="0"/>
              <a:t>Listas </a:t>
            </a:r>
            <a:r>
              <a:rPr lang="pt-PT" dirty="0"/>
              <a:t>de termos, anteriormente prefixadas, embora extraídas do </a:t>
            </a:r>
            <a:r>
              <a:rPr lang="pt-PT" b="1" dirty="0"/>
              <a:t>texto</a:t>
            </a:r>
            <a:r>
              <a:rPr lang="pt-PT" dirty="0"/>
              <a:t> dos próprios documentos </a:t>
            </a:r>
            <a:r>
              <a:rPr lang="pt-PT" dirty="0" smtClean="0"/>
              <a:t>com </a:t>
            </a:r>
            <a:r>
              <a:rPr lang="pt-PT" dirty="0"/>
              <a:t>conceitos em unidades </a:t>
            </a:r>
            <a:r>
              <a:rPr lang="pt-PT" b="1" dirty="0"/>
              <a:t>simples</a:t>
            </a:r>
            <a:r>
              <a:rPr lang="pt-PT" dirty="0"/>
              <a:t> que são </a:t>
            </a:r>
            <a:r>
              <a:rPr lang="pt-PT" dirty="0" smtClean="0"/>
              <a:t>pós-coordenados </a:t>
            </a:r>
            <a:r>
              <a:rPr lang="pt-PT" dirty="0"/>
              <a:t>para evitar a ambiguidade. Eles estão inter-relacionados por relacionamentos hierárquicos, associativos e de equivalência. (Wersig </a:t>
            </a:r>
            <a:r>
              <a:rPr lang="pt-PT" dirty="0" smtClean="0"/>
              <a:t>1971)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94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1394</TotalTime>
  <Words>2787</Words>
  <Application>Microsoft Office PowerPoint</Application>
  <PresentationFormat>Apresentação na tela (4:3)</PresentationFormat>
  <Paragraphs>295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Brilho</vt:lpstr>
      <vt:lpstr>Sistemas de Organização do Conhecimento: formatos, normas e aplicações</vt:lpstr>
      <vt:lpstr>Sistemas de Organização do Conhecimento</vt:lpstr>
      <vt:lpstr>Sistemas de Organização do Conhecimento</vt:lpstr>
      <vt:lpstr>Sistemas de Organização do Conhecimento</vt:lpstr>
      <vt:lpstr>Sistemas de Organização do Conhecimento</vt:lpstr>
      <vt:lpstr>SOC</vt:lpstr>
      <vt:lpstr>SOC</vt:lpstr>
      <vt:lpstr>SOC</vt:lpstr>
      <vt:lpstr>Tesauros</vt:lpstr>
      <vt:lpstr>Modelos de RDF Vocabulary</vt:lpstr>
      <vt:lpstr>Tesauro na Web</vt:lpstr>
      <vt:lpstr>Sistemas de Organização do Conhecimento</vt:lpstr>
      <vt:lpstr>Conceito - Termo</vt:lpstr>
      <vt:lpstr>Tesauro baseado em conceito</vt:lpstr>
      <vt:lpstr>Modelo Multilíngue</vt:lpstr>
      <vt:lpstr>SOC na Web</vt:lpstr>
      <vt:lpstr>Arquitetura da Web Semântica</vt:lpstr>
      <vt:lpstr>Web Semântica</vt:lpstr>
      <vt:lpstr>Web Semântica</vt:lpstr>
      <vt:lpstr>Web Semântica e Ontologias</vt:lpstr>
      <vt:lpstr>Marcação semântica na Web</vt:lpstr>
      <vt:lpstr>Marcação semântica</vt:lpstr>
      <vt:lpstr>Marcação semântica</vt:lpstr>
      <vt:lpstr>Marcação semântica</vt:lpstr>
      <vt:lpstr>Marcação semântica</vt:lpstr>
      <vt:lpstr>RDF</vt:lpstr>
      <vt:lpstr>Marcação semântica e SOC</vt:lpstr>
      <vt:lpstr>Apresentação do PowerPoint</vt:lpstr>
      <vt:lpstr>Metadados</vt:lpstr>
      <vt:lpstr>Linked Open Data (LOD)</vt:lpstr>
      <vt:lpstr>Apresentação do PowerPoint</vt:lpstr>
      <vt:lpstr>Simple Knowledge Organization System</vt:lpstr>
      <vt:lpstr>SKOS</vt:lpstr>
      <vt:lpstr>SKOS</vt:lpstr>
      <vt:lpstr>SKOS</vt:lpstr>
      <vt:lpstr>SKOS</vt:lpstr>
      <vt:lpstr>SKOS</vt:lpstr>
      <vt:lpstr>SKOS</vt:lpstr>
      <vt:lpstr>SKOS</vt:lpstr>
      <vt:lpstr>Apresentação do PowerPoint</vt:lpstr>
      <vt:lpstr>SKOS</vt:lpstr>
      <vt:lpstr>SKOS</vt:lpstr>
      <vt:lpstr>SKOS</vt:lpstr>
      <vt:lpstr>SKOS</vt:lpstr>
      <vt:lpstr>Tesauro da Unesco</vt:lpstr>
      <vt:lpstr>Tesauro da UNESCO</vt:lpstr>
      <vt:lpstr>UNESKOS</vt:lpstr>
      <vt:lpstr>Nomenclatura UNESCO</vt:lpstr>
      <vt:lpstr>Considerações parciais</vt:lpstr>
      <vt:lpstr>Considerações parciais</vt:lpstr>
      <vt:lpstr>Considerações parciais</vt:lpstr>
      <vt:lpstr>Considerações parciais</vt:lpstr>
      <vt:lpstr>Considerações parciais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Organização do Conhecimento: formatos, normas e aplicações</dc:title>
  <dc:creator>Cibele A. C. Marques dos Santos</dc:creator>
  <cp:lastModifiedBy>Cibele A. C. Marques dos Santos</cp:lastModifiedBy>
  <cp:revision>71</cp:revision>
  <dcterms:created xsi:type="dcterms:W3CDTF">2017-10-18T13:29:58Z</dcterms:created>
  <dcterms:modified xsi:type="dcterms:W3CDTF">2017-10-23T18:12:39Z</dcterms:modified>
</cp:coreProperties>
</file>