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8" r:id="rId1"/>
  </p:sldMasterIdLst>
  <p:sldIdLst>
    <p:sldId id="259" r:id="rId2"/>
    <p:sldId id="307" r:id="rId3"/>
    <p:sldId id="332" r:id="rId4"/>
    <p:sldId id="333" r:id="rId5"/>
    <p:sldId id="334" r:id="rId6"/>
    <p:sldId id="335" r:id="rId7"/>
    <p:sldId id="336" r:id="rId8"/>
    <p:sldId id="339" r:id="rId9"/>
    <p:sldId id="337" r:id="rId10"/>
    <p:sldId id="340" r:id="rId11"/>
    <p:sldId id="341" r:id="rId12"/>
    <p:sldId id="342" r:id="rId13"/>
    <p:sldId id="344" r:id="rId14"/>
    <p:sldId id="345" r:id="rId15"/>
    <p:sldId id="346" r:id="rId16"/>
    <p:sldId id="347" r:id="rId17"/>
    <p:sldId id="348" r:id="rId18"/>
    <p:sldId id="349" r:id="rId19"/>
    <p:sldId id="350" r:id="rId20"/>
    <p:sldId id="351" r:id="rId21"/>
    <p:sldId id="352" r:id="rId22"/>
    <p:sldId id="353" r:id="rId23"/>
    <p:sldId id="355" r:id="rId24"/>
    <p:sldId id="354" r:id="rId25"/>
    <p:sldId id="301" r:id="rId2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58749" name="Rectangle 29"/>
          <p:cNvSpPr>
            <a:spLocks noGrp="1" noChangeArrowheads="1"/>
          </p:cNvSpPr>
          <p:nvPr>
            <p:ph type="ctrTitle" sz="quarter"/>
          </p:nvPr>
        </p:nvSpPr>
        <p:spPr>
          <a:xfrm>
            <a:off x="685800" y="1066800"/>
            <a:ext cx="7772400" cy="2401888"/>
          </a:xfrm>
        </p:spPr>
        <p:txBody>
          <a:bodyPr anchorCtr="1"/>
          <a:lstStyle>
            <a:lvl1pPr>
              <a:defRPr/>
            </a:lvl1pPr>
          </a:lstStyle>
          <a:p>
            <a:r>
              <a:rPr lang="pt-BR" smtClean="0"/>
              <a:t>Clique para editar o estilo do título mestre</a:t>
            </a:r>
            <a:endParaRPr lang="pt-BR"/>
          </a:p>
        </p:txBody>
      </p:sp>
      <p:sp>
        <p:nvSpPr>
          <p:cNvPr id="158750" name="Rectangle 30"/>
          <p:cNvSpPr>
            <a:spLocks noGrp="1" noChangeArrowheads="1"/>
          </p:cNvSpPr>
          <p:nvPr>
            <p:ph type="subTitle" sz="quarter" idx="1"/>
          </p:nvPr>
        </p:nvSpPr>
        <p:spPr>
          <a:xfrm>
            <a:off x="1273175" y="5257800"/>
            <a:ext cx="6400800" cy="452438"/>
          </a:xfrm>
        </p:spPr>
        <p:txBody>
          <a:bodyPr anchorCtr="1"/>
          <a:lstStyle>
            <a:lvl1pPr marL="0" indent="0" algn="ctr">
              <a:buFont typeface="Wingdings" pitchFamily="2" charset="2"/>
              <a:buNone/>
              <a:defRPr sz="1400"/>
            </a:lvl1pPr>
          </a:lstStyle>
          <a:p>
            <a:r>
              <a:rPr lang="pt-BR" smtClean="0"/>
              <a:t>Clique para editar o estilo do subtítulo mestre</a:t>
            </a:r>
            <a:endParaRPr lang="pt-B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400800" y="685800"/>
            <a:ext cx="2057400" cy="54102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228600" y="685800"/>
            <a:ext cx="6019800" cy="54102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228600" y="685800"/>
            <a:ext cx="8229600" cy="5410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4" name="Rectangle 32"/>
          <p:cNvSpPr>
            <a:spLocks noGrp="1" noChangeArrowheads="1"/>
          </p:cNvSpPr>
          <p:nvPr>
            <p:ph type="ftr" sz="quarter" idx="11"/>
          </p:nvPr>
        </p:nvSpPr>
        <p:spPr>
          <a:ln/>
        </p:spPr>
        <p:txBody>
          <a:bodyPr/>
          <a:lstStyle>
            <a:lvl1pPr>
              <a:defRPr/>
            </a:lvl1pPr>
          </a:lstStyle>
          <a:p>
            <a:endParaRPr lang="pt-BR" dirty="0"/>
          </a:p>
        </p:txBody>
      </p:sp>
      <p:sp>
        <p:nvSpPr>
          <p:cNvPr id="5"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ítulo e texto e 2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228600" y="685800"/>
            <a:ext cx="8229600" cy="6096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228600" y="1600200"/>
            <a:ext cx="4038600" cy="4495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quarter" idx="2"/>
          </p:nvPr>
        </p:nvSpPr>
        <p:spPr>
          <a:xfrm>
            <a:off x="4419600" y="1600200"/>
            <a:ext cx="4038600" cy="21717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Conteúdo 4"/>
          <p:cNvSpPr>
            <a:spLocks noGrp="1"/>
          </p:cNvSpPr>
          <p:nvPr>
            <p:ph sz="quarter" idx="3"/>
          </p:nvPr>
        </p:nvSpPr>
        <p:spPr>
          <a:xfrm>
            <a:off x="4419600" y="3924300"/>
            <a:ext cx="4038600" cy="21717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7" name="Rectangle 32"/>
          <p:cNvSpPr>
            <a:spLocks noGrp="1" noChangeArrowheads="1"/>
          </p:cNvSpPr>
          <p:nvPr>
            <p:ph type="ftr" sz="quarter" idx="11"/>
          </p:nvPr>
        </p:nvSpPr>
        <p:spPr>
          <a:ln/>
        </p:spPr>
        <p:txBody>
          <a:bodyPr/>
          <a:lstStyle>
            <a:lvl1pPr>
              <a:defRPr/>
            </a:lvl1pPr>
          </a:lstStyle>
          <a:p>
            <a:endParaRPr lang="pt-BR" dirty="0"/>
          </a:p>
        </p:txBody>
      </p:sp>
      <p:sp>
        <p:nvSpPr>
          <p:cNvPr id="8"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5" name="Rectangle 32"/>
          <p:cNvSpPr>
            <a:spLocks noGrp="1" noChangeArrowheads="1"/>
          </p:cNvSpPr>
          <p:nvPr>
            <p:ph type="ftr" sz="quarter" idx="11"/>
          </p:nvPr>
        </p:nvSpPr>
        <p:spPr>
          <a:ln/>
        </p:spPr>
        <p:txBody>
          <a:bodyPr/>
          <a:lstStyle>
            <a:lvl1pPr>
              <a:defRPr/>
            </a:lvl1pPr>
          </a:lstStyle>
          <a:p>
            <a:endParaRPr lang="pt-BR" dirty="0"/>
          </a:p>
        </p:txBody>
      </p:sp>
      <p:sp>
        <p:nvSpPr>
          <p:cNvPr id="6"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2286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4196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6" name="Rectangle 32"/>
          <p:cNvSpPr>
            <a:spLocks noGrp="1" noChangeArrowheads="1"/>
          </p:cNvSpPr>
          <p:nvPr>
            <p:ph type="ftr" sz="quarter" idx="11"/>
          </p:nvPr>
        </p:nvSpPr>
        <p:spPr>
          <a:ln/>
        </p:spPr>
        <p:txBody>
          <a:bodyPr/>
          <a:lstStyle>
            <a:lvl1pPr>
              <a:defRPr/>
            </a:lvl1pPr>
          </a:lstStyle>
          <a:p>
            <a:endParaRPr lang="pt-BR" dirty="0"/>
          </a:p>
        </p:txBody>
      </p:sp>
      <p:sp>
        <p:nvSpPr>
          <p:cNvPr id="7"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8" name="Rectangle 32"/>
          <p:cNvSpPr>
            <a:spLocks noGrp="1" noChangeArrowheads="1"/>
          </p:cNvSpPr>
          <p:nvPr>
            <p:ph type="ftr" sz="quarter" idx="11"/>
          </p:nvPr>
        </p:nvSpPr>
        <p:spPr>
          <a:ln/>
        </p:spPr>
        <p:txBody>
          <a:bodyPr/>
          <a:lstStyle>
            <a:lvl1pPr>
              <a:defRPr/>
            </a:lvl1pPr>
          </a:lstStyle>
          <a:p>
            <a:endParaRPr lang="pt-BR" dirty="0"/>
          </a:p>
        </p:txBody>
      </p:sp>
      <p:sp>
        <p:nvSpPr>
          <p:cNvPr id="9"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4" name="Rectangle 32"/>
          <p:cNvSpPr>
            <a:spLocks noGrp="1" noChangeArrowheads="1"/>
          </p:cNvSpPr>
          <p:nvPr>
            <p:ph type="ftr" sz="quarter" idx="11"/>
          </p:nvPr>
        </p:nvSpPr>
        <p:spPr>
          <a:ln/>
        </p:spPr>
        <p:txBody>
          <a:bodyPr/>
          <a:lstStyle>
            <a:lvl1pPr>
              <a:defRPr/>
            </a:lvl1pPr>
          </a:lstStyle>
          <a:p>
            <a:endParaRPr lang="pt-BR" dirty="0"/>
          </a:p>
        </p:txBody>
      </p:sp>
      <p:sp>
        <p:nvSpPr>
          <p:cNvPr id="5"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3" name="Rectangle 32"/>
          <p:cNvSpPr>
            <a:spLocks noGrp="1" noChangeArrowheads="1"/>
          </p:cNvSpPr>
          <p:nvPr>
            <p:ph type="ftr" sz="quarter" idx="11"/>
          </p:nvPr>
        </p:nvSpPr>
        <p:spPr>
          <a:ln/>
        </p:spPr>
        <p:txBody>
          <a:bodyPr/>
          <a:lstStyle>
            <a:lvl1pPr>
              <a:defRPr/>
            </a:lvl1pPr>
          </a:lstStyle>
          <a:p>
            <a:endParaRPr lang="pt-BR" dirty="0"/>
          </a:p>
        </p:txBody>
      </p:sp>
      <p:sp>
        <p:nvSpPr>
          <p:cNvPr id="4"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6" name="Rectangle 32"/>
          <p:cNvSpPr>
            <a:spLocks noGrp="1" noChangeArrowheads="1"/>
          </p:cNvSpPr>
          <p:nvPr>
            <p:ph type="ftr" sz="quarter" idx="11"/>
          </p:nvPr>
        </p:nvSpPr>
        <p:spPr>
          <a:ln/>
        </p:spPr>
        <p:txBody>
          <a:bodyPr/>
          <a:lstStyle>
            <a:lvl1pPr>
              <a:defRPr/>
            </a:lvl1pPr>
          </a:lstStyle>
          <a:p>
            <a:endParaRPr lang="pt-BR" dirty="0"/>
          </a:p>
        </p:txBody>
      </p:sp>
      <p:sp>
        <p:nvSpPr>
          <p:cNvPr id="7"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dirty="0" smtClean="0"/>
              <a:t>Clique no ícone para adicionar uma imagem</a:t>
            </a: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31"/>
          <p:cNvSpPr>
            <a:spLocks noGrp="1" noChangeArrowheads="1"/>
          </p:cNvSpPr>
          <p:nvPr>
            <p:ph type="dt" sz="half" idx="10"/>
          </p:nvPr>
        </p:nvSpPr>
        <p:spPr>
          <a:ln/>
        </p:spPr>
        <p:txBody>
          <a:bodyPr/>
          <a:lstStyle>
            <a:lvl1pPr>
              <a:defRPr/>
            </a:lvl1pPr>
          </a:lstStyle>
          <a:p>
            <a:fld id="{B8A9AEB8-5906-457F-BC26-6FDD593C2BFC}" type="datetimeFigureOut">
              <a:rPr lang="pt-BR" smtClean="0"/>
              <a:pPr/>
              <a:t>01/04/2016</a:t>
            </a:fld>
            <a:endParaRPr lang="pt-BR" dirty="0"/>
          </a:p>
        </p:txBody>
      </p:sp>
      <p:sp>
        <p:nvSpPr>
          <p:cNvPr id="6" name="Rectangle 32"/>
          <p:cNvSpPr>
            <a:spLocks noGrp="1" noChangeArrowheads="1"/>
          </p:cNvSpPr>
          <p:nvPr>
            <p:ph type="ftr" sz="quarter" idx="11"/>
          </p:nvPr>
        </p:nvSpPr>
        <p:spPr>
          <a:ln/>
        </p:spPr>
        <p:txBody>
          <a:bodyPr/>
          <a:lstStyle>
            <a:lvl1pPr>
              <a:defRPr/>
            </a:lvl1pPr>
          </a:lstStyle>
          <a:p>
            <a:endParaRPr lang="pt-BR" dirty="0"/>
          </a:p>
        </p:txBody>
      </p:sp>
      <p:sp>
        <p:nvSpPr>
          <p:cNvPr id="7" name="Rectangle 33"/>
          <p:cNvSpPr>
            <a:spLocks noGrp="1" noChangeArrowheads="1"/>
          </p:cNvSpPr>
          <p:nvPr>
            <p:ph type="sldNum" sz="quarter" idx="12"/>
          </p:nvPr>
        </p:nvSpPr>
        <p:spPr>
          <a:ln/>
        </p:spPr>
        <p:txBody>
          <a:bodyPr/>
          <a:lstStyle>
            <a:lvl1pPr>
              <a:defRPr/>
            </a:lvl1pPr>
          </a:lstStyle>
          <a:p>
            <a:fld id="{45FABDD8-93D4-4240-84CE-C5F0BD150CA3}" type="slidenum">
              <a:rPr lang="pt-BR" smtClean="0"/>
              <a:pPr/>
              <a:t>‹nº›</a:t>
            </a:fld>
            <a:endParaRPr lang="pt-BR" dirty="0"/>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tile tx="0" ty="0" sx="100000" sy="100000" flip="none" algn="tl"/>
        </a:blipFill>
        <a:effectLst/>
      </p:bgPr>
    </p:bg>
    <p:spTree>
      <p:nvGrpSpPr>
        <p:cNvPr id="1" name=""/>
        <p:cNvGrpSpPr/>
        <p:nvPr/>
      </p:nvGrpSpPr>
      <p:grpSpPr>
        <a:xfrm>
          <a:off x="0" y="0"/>
          <a:ext cx="0" cy="0"/>
          <a:chOff x="0" y="0"/>
          <a:chExt cx="0" cy="0"/>
        </a:xfrm>
      </p:grpSpPr>
      <p:sp>
        <p:nvSpPr>
          <p:cNvPr id="14338" name="Rectangle 29"/>
          <p:cNvSpPr>
            <a:spLocks noGrp="1" noChangeArrowheads="1"/>
          </p:cNvSpPr>
          <p:nvPr>
            <p:ph type="title"/>
          </p:nvPr>
        </p:nvSpPr>
        <p:spPr bwMode="auto">
          <a:xfrm>
            <a:off x="228600" y="685800"/>
            <a:ext cx="82296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BR" altLang="pt-BR" smtClean="0"/>
              <a:t>Clique para editar o estilo do título mestre</a:t>
            </a:r>
          </a:p>
        </p:txBody>
      </p:sp>
      <p:sp>
        <p:nvSpPr>
          <p:cNvPr id="14339" name="Rectangle 30"/>
          <p:cNvSpPr>
            <a:spLocks noGrp="1" noChangeArrowheads="1"/>
          </p:cNvSpPr>
          <p:nvPr>
            <p:ph type="body" idx="1"/>
          </p:nvPr>
        </p:nvSpPr>
        <p:spPr bwMode="auto">
          <a:xfrm>
            <a:off x="2286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57727"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atin typeface="+mn-lt"/>
              </a:defRPr>
            </a:lvl1pPr>
          </a:lstStyle>
          <a:p>
            <a:fld id="{B8A9AEB8-5906-457F-BC26-6FDD593C2BFC}" type="datetimeFigureOut">
              <a:rPr lang="pt-BR" smtClean="0"/>
              <a:pPr/>
              <a:t>01/04/2016</a:t>
            </a:fld>
            <a:endParaRPr lang="pt-BR" dirty="0"/>
          </a:p>
        </p:txBody>
      </p:sp>
      <p:sp>
        <p:nvSpPr>
          <p:cNvPr id="157728"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atin typeface="+mn-lt"/>
              </a:defRPr>
            </a:lvl1pPr>
          </a:lstStyle>
          <a:p>
            <a:endParaRPr lang="pt-BR" dirty="0"/>
          </a:p>
        </p:txBody>
      </p:sp>
      <p:sp>
        <p:nvSpPr>
          <p:cNvPr id="157729"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atin typeface="+mn-lt"/>
              </a:defRPr>
            </a:lvl1pPr>
          </a:lstStyle>
          <a:p>
            <a:fld id="{45FABDD8-93D4-4240-84CE-C5F0BD150CA3}" type="slidenum">
              <a:rPr lang="pt-BR" smtClean="0"/>
              <a:pPr/>
              <a:t>‹nº›</a:t>
            </a:fld>
            <a:endParaRPr lang="pt-BR" dirty="0"/>
          </a:p>
        </p:txBody>
      </p:sp>
      <p:sp>
        <p:nvSpPr>
          <p:cNvPr id="1031" name="Line 34"/>
          <p:cNvSpPr>
            <a:spLocks noChangeShapeType="1"/>
          </p:cNvSpPr>
          <p:nvPr/>
        </p:nvSpPr>
        <p:spPr bwMode="auto">
          <a:xfrm>
            <a:off x="7086600" y="6669088"/>
            <a:ext cx="2057400" cy="0"/>
          </a:xfrm>
          <a:prstGeom prst="line">
            <a:avLst/>
          </a:prstGeom>
          <a:noFill/>
          <a:ln w="76200">
            <a:solidFill>
              <a:srgbClr val="000099"/>
            </a:solidFill>
            <a:round/>
            <a:headEnd/>
            <a:tailEnd/>
          </a:ln>
        </p:spPr>
        <p:txBody>
          <a:bodyPr wrap="none"/>
          <a:lstStyle/>
          <a:p>
            <a:pPr>
              <a:defRPr/>
            </a:pPr>
            <a:endParaRPr lang="pt-BR" dirty="0"/>
          </a:p>
        </p:txBody>
      </p:sp>
      <p:sp>
        <p:nvSpPr>
          <p:cNvPr id="1032" name="Line 35"/>
          <p:cNvSpPr>
            <a:spLocks noChangeShapeType="1"/>
          </p:cNvSpPr>
          <p:nvPr/>
        </p:nvSpPr>
        <p:spPr bwMode="auto">
          <a:xfrm>
            <a:off x="0" y="1295400"/>
            <a:ext cx="6629400" cy="0"/>
          </a:xfrm>
          <a:prstGeom prst="line">
            <a:avLst/>
          </a:prstGeom>
          <a:noFill/>
          <a:ln w="76200">
            <a:solidFill>
              <a:srgbClr val="000099"/>
            </a:solidFill>
            <a:round/>
            <a:headEnd/>
            <a:tailEnd/>
          </a:ln>
        </p:spPr>
        <p:txBody>
          <a:bodyPr wrap="none"/>
          <a:lstStyle/>
          <a:p>
            <a:pPr>
              <a:defRPr/>
            </a:pPr>
            <a:endParaRPr lang="pt-BR" dirty="0"/>
          </a:p>
        </p:txBody>
      </p:sp>
    </p:spTree>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 id="2147484037" r:id="rId9"/>
    <p:sldLayoutId id="2147484038" r:id="rId10"/>
    <p:sldLayoutId id="2147484039" r:id="rId11"/>
    <p:sldLayoutId id="2147484040" r:id="rId12"/>
    <p:sldLayoutId id="2147484041" r:id="rId13"/>
  </p:sldLayoutIdLst>
  <p:transition>
    <p:random/>
  </p:transition>
  <p:txStyles>
    <p:titleStyle>
      <a:lvl1pPr algn="l" rtl="0" eaLnBrk="1" fontAlgn="base" hangingPunct="1">
        <a:spcBef>
          <a:spcPct val="0"/>
        </a:spcBef>
        <a:spcAft>
          <a:spcPct val="0"/>
        </a:spcAft>
        <a:defRPr sz="3200">
          <a:solidFill>
            <a:srgbClr val="000000"/>
          </a:solidFill>
          <a:latin typeface="+mj-lt"/>
          <a:ea typeface="+mj-ea"/>
          <a:cs typeface="+mj-cs"/>
        </a:defRPr>
      </a:lvl1pPr>
      <a:lvl2pPr algn="l" rtl="0" eaLnBrk="1" fontAlgn="base" hangingPunct="1">
        <a:spcBef>
          <a:spcPct val="0"/>
        </a:spcBef>
        <a:spcAft>
          <a:spcPct val="0"/>
        </a:spcAft>
        <a:defRPr sz="3200">
          <a:solidFill>
            <a:srgbClr val="000000"/>
          </a:solidFill>
          <a:latin typeface="Arial" charset="0"/>
        </a:defRPr>
      </a:lvl2pPr>
      <a:lvl3pPr algn="l" rtl="0" eaLnBrk="1" fontAlgn="base" hangingPunct="1">
        <a:spcBef>
          <a:spcPct val="0"/>
        </a:spcBef>
        <a:spcAft>
          <a:spcPct val="0"/>
        </a:spcAft>
        <a:defRPr sz="3200">
          <a:solidFill>
            <a:srgbClr val="000000"/>
          </a:solidFill>
          <a:latin typeface="Arial" charset="0"/>
        </a:defRPr>
      </a:lvl3pPr>
      <a:lvl4pPr algn="l" rtl="0" eaLnBrk="1" fontAlgn="base" hangingPunct="1">
        <a:spcBef>
          <a:spcPct val="0"/>
        </a:spcBef>
        <a:spcAft>
          <a:spcPct val="0"/>
        </a:spcAft>
        <a:defRPr sz="3200">
          <a:solidFill>
            <a:srgbClr val="000000"/>
          </a:solidFill>
          <a:latin typeface="Arial" charset="0"/>
        </a:defRPr>
      </a:lvl4pPr>
      <a:lvl5pPr algn="l" rtl="0" eaLnBrk="1" fontAlgn="base" hangingPunct="1">
        <a:spcBef>
          <a:spcPct val="0"/>
        </a:spcBef>
        <a:spcAft>
          <a:spcPct val="0"/>
        </a:spcAft>
        <a:defRPr sz="3200">
          <a:solidFill>
            <a:srgbClr val="000000"/>
          </a:solidFill>
          <a:latin typeface="Arial" charset="0"/>
        </a:defRPr>
      </a:lvl5pPr>
      <a:lvl6pPr marL="457200" algn="l" rtl="0" eaLnBrk="1" fontAlgn="base" hangingPunct="1">
        <a:spcBef>
          <a:spcPct val="0"/>
        </a:spcBef>
        <a:spcAft>
          <a:spcPct val="0"/>
        </a:spcAft>
        <a:defRPr sz="3200">
          <a:solidFill>
            <a:srgbClr val="000000"/>
          </a:solidFill>
          <a:latin typeface="Arial" charset="0"/>
        </a:defRPr>
      </a:lvl6pPr>
      <a:lvl7pPr marL="914400" algn="l" rtl="0" eaLnBrk="1" fontAlgn="base" hangingPunct="1">
        <a:spcBef>
          <a:spcPct val="0"/>
        </a:spcBef>
        <a:spcAft>
          <a:spcPct val="0"/>
        </a:spcAft>
        <a:defRPr sz="3200">
          <a:solidFill>
            <a:srgbClr val="000000"/>
          </a:solidFill>
          <a:latin typeface="Arial" charset="0"/>
        </a:defRPr>
      </a:lvl7pPr>
      <a:lvl8pPr marL="1371600" algn="l" rtl="0" eaLnBrk="1" fontAlgn="base" hangingPunct="1">
        <a:spcBef>
          <a:spcPct val="0"/>
        </a:spcBef>
        <a:spcAft>
          <a:spcPct val="0"/>
        </a:spcAft>
        <a:defRPr sz="3200">
          <a:solidFill>
            <a:srgbClr val="000000"/>
          </a:solidFill>
          <a:latin typeface="Arial" charset="0"/>
        </a:defRPr>
      </a:lvl8pPr>
      <a:lvl9pPr marL="1828800" algn="l" rtl="0" eaLnBrk="1" fontAlgn="base" hangingPunct="1">
        <a:spcBef>
          <a:spcPct val="0"/>
        </a:spcBef>
        <a:spcAft>
          <a:spcPct val="0"/>
        </a:spcAft>
        <a:defRPr sz="3200">
          <a:solidFill>
            <a:srgbClr val="000000"/>
          </a:solidFill>
          <a:latin typeface="Arial" charset="0"/>
        </a:defRPr>
      </a:lvl9pPr>
    </p:titleStyle>
    <p:bodyStyle>
      <a:lvl1pPr marL="342900" indent="-342900" algn="l" rtl="0" eaLnBrk="1" fontAlgn="base" hangingPunct="1">
        <a:spcBef>
          <a:spcPct val="50000"/>
        </a:spcBef>
        <a:spcAft>
          <a:spcPct val="10000"/>
        </a:spcAft>
        <a:buClr>
          <a:srgbClr val="CC0000"/>
        </a:buClr>
        <a:buSzPct val="120000"/>
        <a:buFont typeface="Wingdings" pitchFamily="2" charset="2"/>
        <a:buChar char="§"/>
        <a:defRPr sz="2400">
          <a:solidFill>
            <a:srgbClr val="000000"/>
          </a:solidFill>
          <a:latin typeface="+mn-lt"/>
          <a:ea typeface="+mn-ea"/>
          <a:cs typeface="+mn-cs"/>
        </a:defRPr>
      </a:lvl1pPr>
      <a:lvl2pPr marL="742950" indent="-285750" algn="l" rtl="0" eaLnBrk="1" fontAlgn="base" hangingPunct="1">
        <a:spcBef>
          <a:spcPct val="50000"/>
        </a:spcBef>
        <a:spcAft>
          <a:spcPct val="10000"/>
        </a:spcAft>
        <a:buClr>
          <a:srgbClr val="CC0000"/>
        </a:buClr>
        <a:buSzPct val="120000"/>
        <a:buFont typeface="Wingdings" pitchFamily="2" charset="2"/>
        <a:buChar char="§"/>
        <a:defRPr sz="2000">
          <a:solidFill>
            <a:srgbClr val="000000"/>
          </a:solidFill>
          <a:latin typeface="+mn-lt"/>
        </a:defRPr>
      </a:lvl2pPr>
      <a:lvl3pPr marL="1143000" indent="-228600" algn="l" rtl="0" eaLnBrk="1" fontAlgn="base" hangingPunct="1">
        <a:spcBef>
          <a:spcPct val="50000"/>
        </a:spcBef>
        <a:spcAft>
          <a:spcPct val="10000"/>
        </a:spcAft>
        <a:buClr>
          <a:srgbClr val="CC0000"/>
        </a:buClr>
        <a:buSzPct val="120000"/>
        <a:buFont typeface="Wingdings" pitchFamily="2" charset="2"/>
        <a:buChar char="§"/>
        <a:defRPr>
          <a:solidFill>
            <a:srgbClr val="000000"/>
          </a:solidFill>
          <a:latin typeface="+mn-lt"/>
        </a:defRPr>
      </a:lvl3pPr>
      <a:lvl4pPr marL="16002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4pPr>
      <a:lvl5pPr marL="20574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5pPr>
      <a:lvl6pPr marL="25146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6pPr>
      <a:lvl7pPr marL="29718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7pPr>
      <a:lvl8pPr marL="34290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8pPr>
      <a:lvl9pPr marL="3886200" indent="-228600" algn="l" rtl="0" eaLnBrk="1" fontAlgn="base" hangingPunct="1">
        <a:spcBef>
          <a:spcPct val="50000"/>
        </a:spcBef>
        <a:spcAft>
          <a:spcPct val="10000"/>
        </a:spcAft>
        <a:buClr>
          <a:srgbClr val="CC0000"/>
        </a:buClr>
        <a:buSzPct val="120000"/>
        <a:buFont typeface="Wingdings" pitchFamily="2" charset="2"/>
        <a:buChar char="§"/>
        <a:defRPr sz="1600">
          <a:solidFill>
            <a:srgbClr val="000000"/>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sz="quarter"/>
          </p:nvPr>
        </p:nvSpPr>
        <p:spPr>
          <a:xfrm>
            <a:off x="685800" y="1052736"/>
            <a:ext cx="7772400" cy="2415952"/>
          </a:xfrm>
        </p:spPr>
        <p:txBody>
          <a:bodyPr/>
          <a:lstStyle/>
          <a:p>
            <a:pPr algn="ctr"/>
            <a:r>
              <a:rPr lang="pt-BR" sz="3600" dirty="0" smtClean="0">
                <a:solidFill>
                  <a:srgbClr val="FF0000"/>
                </a:solidFill>
              </a:rPr>
              <a:t>A Controvérsia sobre a Importância do Tamanho de Sala </a:t>
            </a:r>
            <a:endParaRPr lang="pt-BR" sz="3600" dirty="0">
              <a:solidFill>
                <a:srgbClr val="FF0000"/>
              </a:solidFill>
            </a:endParaRPr>
          </a:p>
        </p:txBody>
      </p:sp>
      <p:sp>
        <p:nvSpPr>
          <p:cNvPr id="3" name="Subtítulo 2"/>
          <p:cNvSpPr>
            <a:spLocks noGrp="1"/>
          </p:cNvSpPr>
          <p:nvPr>
            <p:ph type="subTitle" sz="quarter" idx="1"/>
          </p:nvPr>
        </p:nvSpPr>
        <p:spPr>
          <a:xfrm>
            <a:off x="1273175" y="4429132"/>
            <a:ext cx="6400800" cy="428628"/>
          </a:xfrm>
        </p:spPr>
        <p:txBody>
          <a:bodyPr/>
          <a:lstStyle/>
          <a:p>
            <a:r>
              <a:rPr lang="pt-BR" sz="2800" dirty="0" smtClean="0">
                <a:solidFill>
                  <a:schemeClr val="accent2">
                    <a:lumMod val="10000"/>
                  </a:schemeClr>
                </a:solidFill>
                <a:latin typeface="Arial (Títulos)"/>
              </a:rPr>
              <a:t>Reynaldo Fernandes</a:t>
            </a:r>
            <a:endParaRPr lang="pt-BR" sz="2800" dirty="0">
              <a:solidFill>
                <a:schemeClr val="accent2">
                  <a:lumMod val="10000"/>
                </a:schemeClr>
              </a:solidFill>
              <a:latin typeface="Arial (Títulos)"/>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Impacto do Tamanho de Sala: Estudos Observacionais X Estudos Experimentais </a:t>
            </a:r>
            <a:endParaRPr lang="pt-BR" dirty="0"/>
          </a:p>
        </p:txBody>
      </p:sp>
      <p:sp>
        <p:nvSpPr>
          <p:cNvPr id="3" name="Espaço Reservado para Conteúdo 2"/>
          <p:cNvSpPr>
            <a:spLocks noGrp="1"/>
          </p:cNvSpPr>
          <p:nvPr>
            <p:ph idx="1"/>
          </p:nvPr>
        </p:nvSpPr>
        <p:spPr>
          <a:xfrm>
            <a:off x="228600" y="1285860"/>
            <a:ext cx="8229600" cy="5572140"/>
          </a:xfrm>
        </p:spPr>
        <p:txBody>
          <a:bodyPr/>
          <a:lstStyle/>
          <a:p>
            <a:endParaRPr lang="pt-BR" sz="2800" dirty="0" smtClean="0"/>
          </a:p>
          <a:p>
            <a:r>
              <a:rPr lang="pt-BR" sz="2800" dirty="0" smtClean="0"/>
              <a:t>Para estudos sobre impactos da redução do tamanho de sala, u estudo experimental e em grande escala está disponível.</a:t>
            </a:r>
          </a:p>
          <a:p>
            <a:endParaRPr lang="pt-BR" sz="2800" dirty="0" smtClean="0"/>
          </a:p>
          <a:p>
            <a:r>
              <a:rPr lang="pt-BR" sz="2800" dirty="0" smtClean="0"/>
              <a:t>O Projeto STAR no estado do </a:t>
            </a:r>
            <a:r>
              <a:rPr lang="pt-BR" sz="2800" dirty="0" err="1" smtClean="0"/>
              <a:t>Tennessee</a:t>
            </a:r>
            <a:r>
              <a:rPr lang="pt-BR" sz="2800" dirty="0" smtClean="0"/>
              <a:t> (EUA). </a:t>
            </a:r>
          </a:p>
          <a:p>
            <a:pPr>
              <a:buNone/>
            </a:pPr>
            <a:endParaRPr lang="pt-BR" sz="2800" dirty="0" smtClean="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endParaRPr lang="pt-BR" sz="2800" dirty="0" smtClean="0"/>
          </a:p>
          <a:p>
            <a:r>
              <a:rPr lang="pt-BR" sz="2800" dirty="0" smtClean="0"/>
              <a:t>Participação de 79 escolas públicas do estado do </a:t>
            </a:r>
            <a:r>
              <a:rPr lang="pt-BR" sz="2800" dirty="0" err="1" smtClean="0"/>
              <a:t>Tennessee</a:t>
            </a:r>
            <a:r>
              <a:rPr lang="pt-BR" sz="2800" dirty="0" smtClean="0"/>
              <a:t>, entre os anos de 1985-89.</a:t>
            </a:r>
          </a:p>
          <a:p>
            <a:r>
              <a:rPr lang="pt-BR" sz="2800" dirty="0" smtClean="0"/>
              <a:t>O estudo acompanho uma coorte de estudantes entre as séries K-3.</a:t>
            </a:r>
          </a:p>
          <a:p>
            <a:r>
              <a:rPr lang="pt-BR" sz="2800" dirty="0" smtClean="0"/>
              <a:t> Estudo </a:t>
            </a:r>
            <a:r>
              <a:rPr lang="pt-BR" sz="2800" dirty="0" err="1" smtClean="0"/>
              <a:t>encolveu</a:t>
            </a:r>
            <a:r>
              <a:rPr lang="pt-BR" sz="2800" dirty="0" smtClean="0"/>
              <a:t> cerca de 11.600 alunos e 1330 professores.</a:t>
            </a:r>
          </a:p>
          <a:p>
            <a:pPr>
              <a:buNone/>
            </a:pPr>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No primeiro ano do experimento os </a:t>
            </a:r>
            <a:r>
              <a:rPr lang="pt-BR" sz="2800" dirty="0" err="1" smtClean="0"/>
              <a:t>alnos</a:t>
            </a:r>
            <a:r>
              <a:rPr lang="pt-BR" sz="2800" dirty="0" smtClean="0"/>
              <a:t> do </a:t>
            </a:r>
            <a:r>
              <a:rPr lang="pt-BR" sz="2800" dirty="0" err="1" smtClean="0"/>
              <a:t>kindergarten</a:t>
            </a:r>
            <a:r>
              <a:rPr lang="pt-BR" sz="2800" dirty="0" smtClean="0"/>
              <a:t> foram sorteados para um de três grupos: </a:t>
            </a:r>
          </a:p>
          <a:p>
            <a:pPr marL="971550" lvl="1" indent="-571500">
              <a:buFont typeface="+mj-lt"/>
              <a:buAutoNum type="romanLcPeriod"/>
            </a:pPr>
            <a:r>
              <a:rPr lang="pt-BR" sz="2400" dirty="0" smtClean="0"/>
              <a:t>sala de aula reduzida (13-17 alunos);</a:t>
            </a:r>
          </a:p>
          <a:p>
            <a:pPr marL="971550" lvl="1" indent="-571500">
              <a:buFont typeface="+mj-lt"/>
              <a:buAutoNum type="romanLcPeriod"/>
            </a:pPr>
            <a:r>
              <a:rPr lang="pt-BR" sz="2400" dirty="0" smtClean="0"/>
              <a:t>sala de aula regular (22-25 alunos); e </a:t>
            </a:r>
          </a:p>
          <a:p>
            <a:pPr marL="971550" lvl="1" indent="-571500">
              <a:buFont typeface="+mj-lt"/>
              <a:buAutoNum type="romanLcPeriod"/>
            </a:pPr>
            <a:r>
              <a:rPr lang="pt-BR" sz="2400" dirty="0" smtClean="0"/>
              <a:t>sala de aula regular com um ajudante em tempo integral.</a:t>
            </a:r>
          </a:p>
          <a:p>
            <a:pPr marL="571500" indent="-571500"/>
            <a:r>
              <a:rPr lang="pt-BR" sz="2800" dirty="0" smtClean="0"/>
              <a:t>Os professores também foram sorteados para o tipo de sala.</a:t>
            </a:r>
          </a:p>
          <a:p>
            <a:pPr marL="571500" indent="-571500">
              <a:buNone/>
            </a:pPr>
            <a:endParaRPr lang="pt-BR" sz="2800" dirty="0" smtClean="0"/>
          </a:p>
          <a:p>
            <a:pPr>
              <a:buNone/>
            </a:pPr>
            <a:endParaRPr lang="pt-BR" sz="2800" dirty="0" smtClean="0"/>
          </a:p>
          <a:p>
            <a:endParaRPr lang="pt-BR" sz="2800" dirty="0" smtClean="0"/>
          </a:p>
          <a:p>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Idealmente os alunos seriam mantidos no mesmo tipo de sala até o final da 3ª série. Na prática, entretanto, ocorreram vários desvios.</a:t>
            </a:r>
          </a:p>
          <a:p>
            <a:pPr marL="971550" lvl="1" indent="-514350">
              <a:buFont typeface="+mj-lt"/>
              <a:buAutoNum type="romanLcPeriod"/>
            </a:pPr>
            <a:r>
              <a:rPr lang="pt-BR" sz="2200" dirty="0" smtClean="0"/>
              <a:t>Novos alunos ingressaram no projeto (nas escolas ou nos grupos) após o início (séries 1-3). Esses novos alunos (45% do grupo inicial) foram sorteados para o tipo de sala.</a:t>
            </a:r>
          </a:p>
          <a:p>
            <a:pPr marL="971550" lvl="1" indent="-514350">
              <a:buFont typeface="+mj-lt"/>
              <a:buAutoNum type="romanLcPeriod"/>
            </a:pPr>
            <a:r>
              <a:rPr lang="pt-BR" sz="2200" dirty="0" smtClean="0"/>
              <a:t>Alunos deixaram o projeto (mudança de escola, repetência etc.). Se o abandono (45% do grupo inicial) for aleatório isso não traia problema.</a:t>
            </a:r>
          </a:p>
          <a:p>
            <a:pPr marL="971550" lvl="1" indent="-514350">
              <a:buNone/>
            </a:pPr>
            <a:endParaRPr lang="pt-BR" sz="2200" dirty="0" smtClean="0"/>
          </a:p>
          <a:p>
            <a:pPr marL="971550" lvl="1" indent="-514350">
              <a:buFont typeface="+mj-lt"/>
              <a:buAutoNum type="romanLcPeriod"/>
            </a:pPr>
            <a:endParaRPr lang="pt-BR" sz="2200" dirty="0" smtClean="0"/>
          </a:p>
          <a:p>
            <a:pPr marL="971550" lvl="1" indent="-571500">
              <a:buFont typeface="+mj-lt"/>
              <a:buAutoNum type="romanLcPeriod"/>
            </a:pPr>
            <a:endParaRPr lang="pt-BR" sz="2200" dirty="0" smtClean="0"/>
          </a:p>
          <a:p>
            <a:pPr marL="571500" indent="-571500">
              <a:buNone/>
            </a:pPr>
            <a:endParaRPr lang="pt-BR" sz="2200" dirty="0" smtClean="0"/>
          </a:p>
          <a:p>
            <a:pPr>
              <a:buNone/>
            </a:pPr>
            <a:endParaRPr lang="pt-BR" sz="2800" dirty="0" smtClean="0"/>
          </a:p>
          <a:p>
            <a:endParaRPr lang="pt-BR" sz="2800" dirty="0" smtClean="0"/>
          </a:p>
          <a:p>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pPr marL="971550" lvl="1" indent="-514350">
              <a:buAutoNum type="romanLcPeriod" startAt="3"/>
            </a:pPr>
            <a:r>
              <a:rPr lang="pt-BR" sz="2200" dirty="0" smtClean="0"/>
              <a:t>Devido a demanda dos pais, os alunos dos grupos com tamanho de sala regular foram sorteados novamente (entre esses dois grupos) na 1ª série. Vários estudos mostram que a existência (ou não) de um professor ajudante não tem impacto sobre os alunos. Assim, esse procedimento parece não ter muita importância.</a:t>
            </a:r>
          </a:p>
          <a:p>
            <a:pPr marL="971550" lvl="1" indent="-514350">
              <a:buAutoNum type="romanLcPeriod" startAt="3"/>
            </a:pPr>
            <a:r>
              <a:rPr lang="pt-BR" sz="2200" dirty="0" smtClean="0"/>
              <a:t>Finalmente, um menor número de estudantes mudaram de um tipo de sala para outro de uma forma não aleatória. Parece que, na maioria dos casos, isso se deu devido a problemas de comportamento. 25% das transferências não aleatórias foram para salas menores. Devido a isso, a maioria dos estudos avaliam o impacto da intenção a  tratar ao invés do efeito do tratamento em si. Isso tende a subestimar o efeito.</a:t>
            </a:r>
          </a:p>
          <a:p>
            <a:pPr marL="971550" lvl="1" indent="-514350">
              <a:buAutoNum type="romanLcPeriod" startAt="3"/>
            </a:pPr>
            <a:endParaRPr lang="pt-BR" sz="2200" dirty="0" smtClean="0"/>
          </a:p>
          <a:p>
            <a:pPr marL="971550" lvl="1" indent="-514350">
              <a:buNone/>
            </a:pPr>
            <a:r>
              <a:rPr lang="pt-BR" sz="2200" dirty="0" smtClean="0"/>
              <a:t> </a:t>
            </a:r>
          </a:p>
          <a:p>
            <a:pPr marL="971550" lvl="1" indent="-514350">
              <a:buFont typeface="+mj-lt"/>
              <a:buAutoNum type="romanLcPeriod"/>
            </a:pPr>
            <a:endParaRPr lang="pt-BR" sz="2200" dirty="0" smtClean="0"/>
          </a:p>
          <a:p>
            <a:pPr marL="971550" lvl="1" indent="-514350">
              <a:buFont typeface="+mj-lt"/>
              <a:buAutoNum type="romanLcPeriod"/>
            </a:pPr>
            <a:endParaRPr lang="pt-BR" sz="2200" dirty="0" smtClean="0"/>
          </a:p>
          <a:p>
            <a:pPr marL="971550" lvl="1" indent="-571500">
              <a:buFont typeface="+mj-lt"/>
              <a:buAutoNum type="romanLcPeriod"/>
            </a:pPr>
            <a:endParaRPr lang="pt-BR" sz="2200" dirty="0" smtClean="0"/>
          </a:p>
          <a:p>
            <a:pPr marL="571500" indent="-571500">
              <a:buNone/>
            </a:pPr>
            <a:endParaRPr lang="pt-BR" sz="2200" dirty="0" smtClean="0"/>
          </a:p>
          <a:p>
            <a:pPr>
              <a:buNone/>
            </a:pPr>
            <a:endParaRPr lang="pt-BR" sz="2800" dirty="0" smtClean="0"/>
          </a:p>
          <a:p>
            <a:endParaRPr lang="pt-BR" sz="2800" dirty="0" smtClean="0"/>
          </a:p>
          <a:p>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Ao final do experimento todos os alunos retornaram para salas regulares.</a:t>
            </a:r>
          </a:p>
          <a:p>
            <a:r>
              <a:rPr lang="pt-BR" sz="2800" dirty="0" smtClean="0"/>
              <a:t>Os alunos foram avaliados todos os anos durante  experimento.</a:t>
            </a:r>
          </a:p>
          <a:p>
            <a:r>
              <a:rPr lang="pt-BR" sz="2800" dirty="0" smtClean="0"/>
              <a:t>Os alunos foram seguidos após os experimento. Isso permitiu avaliar o impacto do tratamento sobre o desempenho ao final do ensino médio e ingresso na universidade, por exemplo. </a:t>
            </a:r>
          </a:p>
          <a:p>
            <a:r>
              <a:rPr lang="pt-BR" sz="2800" dirty="0" smtClean="0"/>
              <a:t>No follow-up os alunos que deixaram o experimento foram recuperados.</a:t>
            </a:r>
          </a:p>
          <a:p>
            <a:pPr>
              <a:buNone/>
            </a:pPr>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Uma especificação típica do projeto STAR é:</a:t>
            </a:r>
          </a:p>
          <a:p>
            <a:endParaRPr lang="pt-BR" sz="2800" dirty="0" smtClean="0"/>
          </a:p>
          <a:p>
            <a:endParaRPr lang="pt-BR" sz="2800" dirty="0" smtClean="0"/>
          </a:p>
          <a:p>
            <a:pPr marL="0">
              <a:spcBef>
                <a:spcPts val="0"/>
              </a:spcBef>
              <a:spcAft>
                <a:spcPts val="0"/>
              </a:spcAft>
              <a:buNone/>
            </a:pPr>
            <a:r>
              <a:rPr lang="pt-BR" dirty="0" smtClean="0"/>
              <a:t>g = série</a:t>
            </a:r>
          </a:p>
          <a:p>
            <a:pPr marL="0">
              <a:spcBef>
                <a:spcPts val="0"/>
              </a:spcBef>
              <a:spcAft>
                <a:spcPts val="0"/>
              </a:spcAft>
              <a:buNone/>
            </a:pPr>
            <a:r>
              <a:rPr lang="pt-BR" dirty="0" smtClean="0"/>
              <a:t>i = indivíduo</a:t>
            </a:r>
          </a:p>
          <a:p>
            <a:pPr marL="0">
              <a:spcBef>
                <a:spcPts val="0"/>
              </a:spcBef>
              <a:spcAft>
                <a:spcPts val="0"/>
              </a:spcAft>
              <a:buNone/>
            </a:pPr>
            <a:r>
              <a:rPr lang="pt-BR" dirty="0" smtClean="0"/>
              <a:t>s = escola</a:t>
            </a:r>
          </a:p>
          <a:p>
            <a:pPr marL="0">
              <a:spcBef>
                <a:spcPts val="0"/>
              </a:spcBef>
              <a:spcAft>
                <a:spcPts val="0"/>
              </a:spcAft>
              <a:buNone/>
            </a:pPr>
            <a:r>
              <a:rPr lang="pt-BR" dirty="0" smtClean="0"/>
              <a:t>SMALL = </a:t>
            </a:r>
            <a:r>
              <a:rPr lang="pt-BR" dirty="0" err="1" smtClean="0"/>
              <a:t>dummy</a:t>
            </a:r>
            <a:r>
              <a:rPr lang="pt-BR" dirty="0" smtClean="0"/>
              <a:t> de tamanho de sala (designado para)</a:t>
            </a:r>
          </a:p>
          <a:p>
            <a:pPr marL="0">
              <a:spcBef>
                <a:spcPts val="0"/>
              </a:spcBef>
              <a:spcAft>
                <a:spcPts val="0"/>
              </a:spcAft>
              <a:buNone/>
            </a:pPr>
            <a:r>
              <a:rPr lang="pt-BR" dirty="0" smtClean="0"/>
              <a:t>AIDE = </a:t>
            </a:r>
            <a:r>
              <a:rPr lang="pt-BR" dirty="0" err="1" smtClean="0"/>
              <a:t>dummy</a:t>
            </a:r>
            <a:r>
              <a:rPr lang="pt-BR" dirty="0" smtClean="0"/>
              <a:t> para auxiliar de ensino </a:t>
            </a:r>
            <a:r>
              <a:rPr lang="pt-BR" dirty="0" smtClean="0"/>
              <a:t>(designado para)</a:t>
            </a:r>
            <a:endParaRPr lang="pt-BR" dirty="0" smtClean="0"/>
          </a:p>
          <a:p>
            <a:pPr marL="0">
              <a:spcBef>
                <a:spcPts val="0"/>
              </a:spcBef>
              <a:spcAft>
                <a:spcPts val="0"/>
              </a:spcAft>
              <a:buNone/>
            </a:pPr>
            <a:r>
              <a:rPr lang="pt-BR" dirty="0" smtClean="0"/>
              <a:t>X = variáveis de controle</a:t>
            </a:r>
          </a:p>
          <a:p>
            <a:pPr marL="0">
              <a:spcBef>
                <a:spcPts val="0"/>
              </a:spcBef>
              <a:spcAft>
                <a:spcPts val="0"/>
              </a:spcAft>
              <a:buNone/>
            </a:pPr>
            <a:r>
              <a:rPr lang="pt-BR" dirty="0" err="1" smtClean="0"/>
              <a:t>α</a:t>
            </a:r>
            <a:r>
              <a:rPr lang="pt-BR" baseline="-25000" dirty="0" err="1" smtClean="0"/>
              <a:t>sw</a:t>
            </a:r>
            <a:r>
              <a:rPr lang="pt-BR" dirty="0" smtClean="0"/>
              <a:t> = interação de </a:t>
            </a:r>
            <a:r>
              <a:rPr lang="pt-BR" dirty="0" err="1" smtClean="0"/>
              <a:t>dummy</a:t>
            </a:r>
            <a:r>
              <a:rPr lang="pt-BR" dirty="0" smtClean="0"/>
              <a:t> escola e </a:t>
            </a:r>
            <a:r>
              <a:rPr lang="pt-BR" dirty="0" err="1" smtClean="0"/>
              <a:t>dummy</a:t>
            </a:r>
            <a:r>
              <a:rPr lang="pt-BR" dirty="0" smtClean="0"/>
              <a:t> onda de ingresso (1ª, 2ª ou 3ª série</a:t>
            </a:r>
          </a:p>
          <a:p>
            <a:pPr marL="0">
              <a:spcBef>
                <a:spcPts val="0"/>
              </a:spcBef>
              <a:spcAft>
                <a:spcPts val="0"/>
              </a:spcAft>
              <a:buNone/>
            </a:pPr>
            <a:r>
              <a:rPr lang="pt-BR" dirty="0" smtClean="0"/>
              <a:t>Y = </a:t>
            </a:r>
            <a:r>
              <a:rPr lang="pt-BR" dirty="0" err="1" smtClean="0"/>
              <a:t>test</a:t>
            </a:r>
            <a:r>
              <a:rPr lang="pt-BR" dirty="0" smtClean="0"/>
              <a:t> </a:t>
            </a:r>
            <a:r>
              <a:rPr lang="pt-BR" dirty="0" err="1" smtClean="0"/>
              <a:t>score</a:t>
            </a:r>
            <a:r>
              <a:rPr lang="pt-BR" dirty="0" smtClean="0"/>
              <a:t> ou outra medida de desempenho (e.g. ter realizado exame de ingresso na Universidade)</a:t>
            </a:r>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pic>
        <p:nvPicPr>
          <p:cNvPr id="1028" name="Picture 4"/>
          <p:cNvPicPr>
            <a:picLocks noChangeAspect="1" noChangeArrowheads="1"/>
          </p:cNvPicPr>
          <p:nvPr/>
        </p:nvPicPr>
        <p:blipFill>
          <a:blip r:embed="rId2"/>
          <a:srcRect/>
          <a:stretch>
            <a:fillRect/>
          </a:stretch>
        </p:blipFill>
        <p:spPr bwMode="auto">
          <a:xfrm>
            <a:off x="285720" y="2000240"/>
            <a:ext cx="8015355" cy="1033464"/>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err="1" smtClean="0"/>
              <a:t>Check</a:t>
            </a:r>
            <a:r>
              <a:rPr lang="pt-BR" sz="2800" dirty="0" smtClean="0"/>
              <a:t> da </a:t>
            </a:r>
            <a:r>
              <a:rPr lang="pt-BR" sz="2800" dirty="0" err="1" smtClean="0"/>
              <a:t>Aleatorização</a:t>
            </a:r>
            <a:r>
              <a:rPr lang="pt-BR" sz="2800" dirty="0" smtClean="0"/>
              <a:t> (</a:t>
            </a:r>
            <a:r>
              <a:rPr lang="en-US" sz="2800" dirty="0" smtClean="0">
                <a:solidFill>
                  <a:schemeClr val="accent5">
                    <a:lumMod val="10000"/>
                  </a:schemeClr>
                </a:solidFill>
              </a:rPr>
              <a:t>Schanzenbach,2010</a:t>
            </a:r>
            <a:r>
              <a:rPr lang="en-US" sz="2800" dirty="0" smtClean="0">
                <a:solidFill>
                  <a:schemeClr val="accent5">
                    <a:lumMod val="10000"/>
                  </a:schemeClr>
                </a:solidFill>
              </a:rPr>
              <a:t>).</a:t>
            </a:r>
            <a:r>
              <a:rPr lang="pt-BR" sz="2800" dirty="0" smtClean="0"/>
              <a:t> </a:t>
            </a:r>
          </a:p>
          <a:p>
            <a:endParaRPr lang="pt-BR" sz="2800" dirty="0" smtClean="0"/>
          </a:p>
          <a:p>
            <a:endParaRPr lang="pt-BR" sz="2800" dirty="0" smtClean="0"/>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pic>
        <p:nvPicPr>
          <p:cNvPr id="2050" name="Picture 2"/>
          <p:cNvPicPr>
            <a:picLocks noChangeAspect="1" noChangeArrowheads="1"/>
          </p:cNvPicPr>
          <p:nvPr/>
        </p:nvPicPr>
        <p:blipFill>
          <a:blip r:embed="rId2"/>
          <a:srcRect/>
          <a:stretch>
            <a:fillRect/>
          </a:stretch>
        </p:blipFill>
        <p:spPr bwMode="auto">
          <a:xfrm>
            <a:off x="1" y="2000240"/>
            <a:ext cx="9158099" cy="4000527"/>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Resultados durante o experimento (</a:t>
            </a:r>
            <a:r>
              <a:rPr lang="en-US" sz="2800" dirty="0" smtClean="0">
                <a:solidFill>
                  <a:schemeClr val="accent5">
                    <a:lumMod val="10000"/>
                  </a:schemeClr>
                </a:solidFill>
              </a:rPr>
              <a:t>Schanzenbach,2010</a:t>
            </a:r>
            <a:r>
              <a:rPr lang="en-US" sz="2800" dirty="0" smtClean="0">
                <a:solidFill>
                  <a:schemeClr val="accent5">
                    <a:lumMod val="10000"/>
                  </a:schemeClr>
                </a:solidFill>
              </a:rPr>
              <a:t>).</a:t>
            </a:r>
            <a:r>
              <a:rPr lang="pt-BR" sz="2800" dirty="0" smtClean="0"/>
              <a:t> </a:t>
            </a:r>
          </a:p>
          <a:p>
            <a:endParaRPr lang="pt-BR" sz="2800" dirty="0" smtClean="0"/>
          </a:p>
          <a:p>
            <a:endParaRPr lang="pt-BR" sz="2800" dirty="0" smtClean="0"/>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pic>
        <p:nvPicPr>
          <p:cNvPr id="3074" name="Picture 2"/>
          <p:cNvPicPr>
            <a:picLocks noChangeAspect="1" noChangeArrowheads="1"/>
          </p:cNvPicPr>
          <p:nvPr/>
        </p:nvPicPr>
        <p:blipFill>
          <a:blip r:embed="rId2"/>
          <a:srcRect/>
          <a:stretch>
            <a:fillRect/>
          </a:stretch>
        </p:blipFill>
        <p:spPr bwMode="auto">
          <a:xfrm>
            <a:off x="0" y="2333625"/>
            <a:ext cx="9144000" cy="4524375"/>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Projeto STAR  (</a:t>
            </a:r>
            <a:r>
              <a:rPr lang="pt-BR" dirty="0" err="1" smtClean="0"/>
              <a:t>Student-Teacher</a:t>
            </a:r>
            <a:r>
              <a:rPr lang="pt-BR" dirty="0" smtClean="0"/>
              <a:t> </a:t>
            </a:r>
            <a:r>
              <a:rPr lang="pt-BR" dirty="0" err="1" smtClean="0"/>
              <a:t>Achievement</a:t>
            </a:r>
            <a:r>
              <a:rPr lang="pt-BR" dirty="0" smtClean="0"/>
              <a:t> </a:t>
            </a:r>
            <a:r>
              <a:rPr lang="pt-BR" dirty="0" err="1" smtClean="0"/>
              <a:t>Ratio</a:t>
            </a:r>
            <a:r>
              <a:rPr lang="pt-BR" dirty="0" smtClean="0"/>
              <a:t>)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Resultados do follow-up (</a:t>
            </a:r>
            <a:r>
              <a:rPr lang="en-US" sz="2800" dirty="0" smtClean="0">
                <a:solidFill>
                  <a:schemeClr val="accent5">
                    <a:lumMod val="10000"/>
                  </a:schemeClr>
                </a:solidFill>
              </a:rPr>
              <a:t>Schanzenbach,2010</a:t>
            </a:r>
            <a:r>
              <a:rPr lang="en-US" sz="2800" dirty="0" smtClean="0">
                <a:solidFill>
                  <a:schemeClr val="accent5">
                    <a:lumMod val="10000"/>
                  </a:schemeClr>
                </a:solidFill>
              </a:rPr>
              <a:t>).</a:t>
            </a:r>
            <a:r>
              <a:rPr lang="pt-BR" sz="2800" dirty="0" smtClean="0"/>
              <a:t> </a:t>
            </a:r>
          </a:p>
          <a:p>
            <a:pPr>
              <a:buNone/>
            </a:pPr>
            <a:endParaRPr lang="pt-BR" sz="2800" dirty="0" smtClean="0"/>
          </a:p>
          <a:p>
            <a:endParaRPr lang="pt-BR" sz="2800" dirty="0" smtClean="0"/>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pic>
        <p:nvPicPr>
          <p:cNvPr id="4099" name="Picture 3"/>
          <p:cNvPicPr>
            <a:picLocks noChangeAspect="1" noChangeArrowheads="1"/>
          </p:cNvPicPr>
          <p:nvPr/>
        </p:nvPicPr>
        <p:blipFill>
          <a:blip r:embed="rId2"/>
          <a:srcRect/>
          <a:stretch>
            <a:fillRect/>
          </a:stretch>
        </p:blipFill>
        <p:spPr bwMode="auto">
          <a:xfrm>
            <a:off x="0" y="1928802"/>
            <a:ext cx="9144000" cy="4572032"/>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42852"/>
            <a:ext cx="8229600" cy="1152548"/>
          </a:xfrm>
        </p:spPr>
        <p:txBody>
          <a:bodyPr/>
          <a:lstStyle/>
          <a:p>
            <a:pPr algn="ctr"/>
            <a:r>
              <a:rPr lang="pt-BR" dirty="0" smtClean="0"/>
              <a:t>As Estimativas Observacionais dos Impactos do Tamanho de Sala </a:t>
            </a:r>
            <a:endParaRPr lang="pt-BR" dirty="0"/>
          </a:p>
        </p:txBody>
      </p:sp>
      <p:sp>
        <p:nvSpPr>
          <p:cNvPr id="3" name="Espaço Reservado para Conteúdo 2"/>
          <p:cNvSpPr>
            <a:spLocks noGrp="1"/>
          </p:cNvSpPr>
          <p:nvPr>
            <p:ph idx="1"/>
          </p:nvPr>
        </p:nvSpPr>
        <p:spPr>
          <a:xfrm>
            <a:off x="228600" y="1600200"/>
            <a:ext cx="8229600" cy="4853136"/>
          </a:xfrm>
        </p:spPr>
        <p:txBody>
          <a:bodyPr/>
          <a:lstStyle/>
          <a:p>
            <a:endParaRPr lang="pt-BR" sz="2800" dirty="0" smtClean="0"/>
          </a:p>
          <a:p>
            <a:r>
              <a:rPr lang="pt-BR" sz="2800" dirty="0" smtClean="0"/>
              <a:t>Vimos que os estudos sobre FPE não mostravam resultados consistentes sobre os impactos da redução do tamanho de sala no desempenho dos alunos.</a:t>
            </a:r>
          </a:p>
          <a:p>
            <a:pPr>
              <a:buNone/>
            </a:pPr>
            <a:endParaRPr lang="pt-BR" sz="2800" dirty="0" smtClean="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571504"/>
          </a:xfrm>
        </p:spPr>
        <p:txBody>
          <a:bodyPr/>
          <a:lstStyle/>
          <a:p>
            <a:pPr algn="ctr"/>
            <a:r>
              <a:rPr lang="pt-BR" dirty="0" smtClean="0"/>
              <a:t>Estudos Quase-Experimentais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Uma vantagem dos estudos quase-experimentais e que eles não estão sujeitos ao efeito </a:t>
            </a:r>
            <a:r>
              <a:rPr lang="pt-BR" sz="2800" dirty="0" err="1" smtClean="0"/>
              <a:t>Hawthone</a:t>
            </a:r>
            <a:r>
              <a:rPr lang="pt-BR" sz="2800" dirty="0" smtClean="0"/>
              <a:t> (as pessoas mudam seu comportamento por saberem que estão sendo estudadas).  </a:t>
            </a:r>
          </a:p>
          <a:p>
            <a:r>
              <a:rPr lang="pt-BR" sz="2800" dirty="0" smtClean="0"/>
              <a:t>Tais estudos têm, de modo geral, corroborado os estudos experimentais. </a:t>
            </a:r>
          </a:p>
          <a:p>
            <a:pPr>
              <a:buNone/>
            </a:pPr>
            <a:endParaRPr lang="pt-BR" sz="2800" dirty="0" smtClean="0"/>
          </a:p>
          <a:p>
            <a:endParaRPr lang="pt-BR" sz="2800" dirty="0" smtClean="0"/>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571504"/>
          </a:xfrm>
        </p:spPr>
        <p:txBody>
          <a:bodyPr/>
          <a:lstStyle/>
          <a:p>
            <a:pPr algn="ctr"/>
            <a:r>
              <a:rPr lang="pt-BR" dirty="0" smtClean="0"/>
              <a:t>Estudos Quase-Experimentais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err="1" smtClean="0"/>
              <a:t>Angrist</a:t>
            </a:r>
            <a:r>
              <a:rPr lang="pt-BR" sz="2800" dirty="0" smtClean="0"/>
              <a:t> e </a:t>
            </a:r>
            <a:r>
              <a:rPr lang="pt-BR" sz="2800" dirty="0" err="1" smtClean="0"/>
              <a:t>Lavy</a:t>
            </a:r>
            <a:r>
              <a:rPr lang="pt-BR" sz="2800" dirty="0" smtClean="0"/>
              <a:t> (1999)</a:t>
            </a:r>
          </a:p>
          <a:p>
            <a:r>
              <a:rPr lang="pt-BR" sz="2800" dirty="0" smtClean="0"/>
              <a:t>Uso de regressão descontínua (RD) a partir da regra do número máximo de alunos por classe (</a:t>
            </a:r>
            <a:r>
              <a:rPr lang="pt-BR" sz="2800" dirty="0" err="1" smtClean="0"/>
              <a:t>Maimonides</a:t>
            </a:r>
            <a:r>
              <a:rPr lang="pt-BR" sz="2800" dirty="0" smtClean="0"/>
              <a:t>’ </a:t>
            </a:r>
            <a:r>
              <a:rPr lang="pt-BR" sz="2800" dirty="0" err="1" smtClean="0"/>
              <a:t>rule</a:t>
            </a:r>
            <a:r>
              <a:rPr lang="pt-BR" sz="2800" dirty="0" smtClean="0"/>
              <a:t>)</a:t>
            </a:r>
          </a:p>
          <a:p>
            <a:r>
              <a:rPr lang="pt-BR" sz="2800" dirty="0" smtClean="0"/>
              <a:t>A regra especifica um máximo de 40 alunos por sala. Assim, uma escola com 40 alunos em determinada série terá apenas uma sala. Outra com 41 alunos terá duas salas, com tamanho médio de 20,5 alunos.</a:t>
            </a:r>
          </a:p>
          <a:p>
            <a:r>
              <a:rPr lang="pt-BR" sz="2800" dirty="0" smtClean="0"/>
              <a:t>Os resultados são similares aos obtidos pelo projeto STAR </a:t>
            </a:r>
          </a:p>
          <a:p>
            <a:pPr>
              <a:buNone/>
            </a:pPr>
            <a:endParaRPr lang="pt-BR" sz="2800" dirty="0" smtClean="0"/>
          </a:p>
          <a:p>
            <a:endParaRPr lang="pt-BR" sz="2800" dirty="0" smtClean="0"/>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571504"/>
          </a:xfrm>
        </p:spPr>
        <p:txBody>
          <a:bodyPr/>
          <a:lstStyle/>
          <a:p>
            <a:pPr algn="ctr"/>
            <a:r>
              <a:rPr lang="pt-BR" dirty="0" smtClean="0"/>
              <a:t>O Impacto do Tamanho de Sala</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Os estudos experimentais e quase-experimentais têm apontado que a redução no tamanho de sala eleva o desempenho dos alunos. </a:t>
            </a:r>
          </a:p>
          <a:p>
            <a:r>
              <a:rPr lang="pt-BR" sz="2800" dirty="0" smtClean="0"/>
              <a:t>Entretanto, uma política de redução do tamanho de sala é muito custosa. </a:t>
            </a:r>
          </a:p>
          <a:p>
            <a:r>
              <a:rPr lang="pt-BR" sz="2800" dirty="0" smtClean="0"/>
              <a:t>Valeria a pena implementar uma política de redução em larga escala do tamanho de sala?</a:t>
            </a:r>
          </a:p>
          <a:p>
            <a:pPr>
              <a:buNone/>
            </a:pPr>
            <a:endParaRPr lang="pt-BR" sz="2800" dirty="0" smtClean="0"/>
          </a:p>
          <a:p>
            <a:endParaRPr lang="pt-BR" sz="2800" dirty="0" smtClean="0"/>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571504"/>
          </a:xfrm>
        </p:spPr>
        <p:txBody>
          <a:bodyPr/>
          <a:lstStyle/>
          <a:p>
            <a:pPr algn="ctr"/>
            <a:r>
              <a:rPr lang="pt-BR" dirty="0" smtClean="0"/>
              <a:t>O Impacto do Tamanho de Sala</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Krueger (2003) calcula, com base em suas estimativas do projeto STAR, uma Taxa Interna de Retorno de 6% para uma redução no tamanho de sala   de 22 para 15 alunos.</a:t>
            </a:r>
          </a:p>
          <a:p>
            <a:r>
              <a:rPr lang="pt-BR" sz="2800" dirty="0" smtClean="0"/>
              <a:t>Para tanto, ele avalia o impacto da redução do tamanho de sala sobre a pontuação nos testes (aos 7 anos) e do crescimento na pontuação nos testes sobre os salários (aos 33 anos) </a:t>
            </a:r>
          </a:p>
          <a:p>
            <a:r>
              <a:rPr lang="pt-BR" sz="2800" dirty="0" smtClean="0"/>
              <a:t>Dada uma taxa de juros de 4% (razoável pára os EUA), o investimento de reduzir o tamanho de sala seria benéfico.</a:t>
            </a:r>
          </a:p>
          <a:p>
            <a:pPr marL="0">
              <a:spcBef>
                <a:spcPts val="0"/>
              </a:spcBef>
              <a:spcAft>
                <a:spcPts val="0"/>
              </a:spcAft>
              <a:buNone/>
            </a:pPr>
            <a:endParaRPr lang="pt-BR" dirty="0" smtClean="0"/>
          </a:p>
          <a:p>
            <a:pPr>
              <a:buNone/>
            </a:pPr>
            <a:endParaRPr lang="pt-BR" sz="2800" dirty="0" smtClean="0"/>
          </a:p>
          <a:p>
            <a:pPr>
              <a:buNone/>
            </a:pPr>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571504"/>
          </a:xfrm>
        </p:spPr>
        <p:txBody>
          <a:bodyPr/>
          <a:lstStyle/>
          <a:p>
            <a:pPr algn="ctr"/>
            <a:r>
              <a:rPr lang="pt-BR" dirty="0" smtClean="0"/>
              <a:t>Políticas de Redução do Tamanho de Sala </a:t>
            </a:r>
            <a:endParaRPr lang="pt-BR" dirty="0"/>
          </a:p>
        </p:txBody>
      </p:sp>
      <p:sp>
        <p:nvSpPr>
          <p:cNvPr id="3" name="Espaço Reservado para Conteúdo 2"/>
          <p:cNvSpPr>
            <a:spLocks noGrp="1"/>
          </p:cNvSpPr>
          <p:nvPr>
            <p:ph idx="1"/>
          </p:nvPr>
        </p:nvSpPr>
        <p:spPr>
          <a:xfrm>
            <a:off x="142844" y="1357298"/>
            <a:ext cx="8786874" cy="5500702"/>
          </a:xfrm>
        </p:spPr>
        <p:txBody>
          <a:bodyPr/>
          <a:lstStyle/>
          <a:p>
            <a:r>
              <a:rPr lang="pt-BR" sz="2800" dirty="0" smtClean="0">
                <a:solidFill>
                  <a:schemeClr val="accent5">
                    <a:lumMod val="10000"/>
                  </a:schemeClr>
                </a:solidFill>
              </a:rPr>
              <a:t>Em 1996 o estado da Califórnia instituiu lei dando fortes incentivos financeiros para que as escolas reduzissem o tamanho de sala para 20 ou menos estudantes nas séries k-3.  </a:t>
            </a:r>
          </a:p>
          <a:p>
            <a:r>
              <a:rPr lang="pt-BR" sz="2800" dirty="0" smtClean="0">
                <a:solidFill>
                  <a:schemeClr val="accent5">
                    <a:lumMod val="10000"/>
                  </a:schemeClr>
                </a:solidFill>
              </a:rPr>
              <a:t>A política teve sucesso em reduzir o tamanho das turmas, mas os estudos do impacto dessa política sobre o desempenho dos alunos são inconclusivos.</a:t>
            </a:r>
          </a:p>
          <a:p>
            <a:r>
              <a:rPr lang="pt-BR" dirty="0" smtClean="0"/>
              <a:t>O fato de a política ter sido generalizada, tem dificultado a identificação do efeito causal.</a:t>
            </a:r>
          </a:p>
          <a:p>
            <a:r>
              <a:rPr lang="pt-BR" dirty="0" smtClean="0"/>
              <a:t>Existe alguma evidência da piora da qualidade dos professores.</a:t>
            </a:r>
          </a:p>
          <a:p>
            <a:endParaRPr lang="pt-BR" sz="2800" dirty="0" smtClean="0"/>
          </a:p>
          <a:p>
            <a:endParaRPr lang="pt-BR" sz="2800" dirty="0" smtClean="0"/>
          </a:p>
          <a:p>
            <a:endParaRPr lang="pt-BR" sz="2800" dirty="0" smtClean="0"/>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5720" y="260648"/>
            <a:ext cx="8715436" cy="584775"/>
          </a:xfrm>
          <a:prstGeom prst="rect">
            <a:avLst/>
          </a:prstGeom>
        </p:spPr>
        <p:txBody>
          <a:bodyPr wrap="square">
            <a:spAutoFit/>
          </a:bodyPr>
          <a:lstStyle/>
          <a:p>
            <a:r>
              <a:rPr lang="pt-BR" sz="3200" dirty="0" smtClean="0">
                <a:solidFill>
                  <a:schemeClr val="accent2">
                    <a:lumMod val="10000"/>
                  </a:schemeClr>
                </a:solidFill>
              </a:rPr>
              <a:t>Bibliografia</a:t>
            </a:r>
            <a:endParaRPr lang="pt-BR" sz="3200" dirty="0">
              <a:solidFill>
                <a:schemeClr val="accent2">
                  <a:lumMod val="10000"/>
                </a:schemeClr>
              </a:solidFill>
            </a:endParaRPr>
          </a:p>
        </p:txBody>
      </p:sp>
      <p:sp>
        <p:nvSpPr>
          <p:cNvPr id="3" name="CaixaDeTexto 2"/>
          <p:cNvSpPr txBox="1"/>
          <p:nvPr/>
        </p:nvSpPr>
        <p:spPr>
          <a:xfrm>
            <a:off x="0" y="1428736"/>
            <a:ext cx="9144000" cy="1815882"/>
          </a:xfrm>
          <a:prstGeom prst="rect">
            <a:avLst/>
          </a:prstGeom>
          <a:noFill/>
        </p:spPr>
        <p:txBody>
          <a:bodyPr wrap="square" rtlCol="0">
            <a:spAutoFit/>
          </a:bodyPr>
          <a:lstStyle/>
          <a:p>
            <a:pPr marL="514350" indent="-514350" algn="just">
              <a:buFont typeface="Wingdings" pitchFamily="2" charset="2"/>
              <a:buChar char="§"/>
            </a:pPr>
            <a:endParaRPr lang="pt-BR" sz="2800" dirty="0" smtClean="0">
              <a:solidFill>
                <a:schemeClr val="accent2">
                  <a:lumMod val="10000"/>
                </a:schemeClr>
              </a:solidFill>
            </a:endParaRPr>
          </a:p>
          <a:p>
            <a:pPr marL="514350" indent="-514350" algn="just">
              <a:buFont typeface="Wingdings" pitchFamily="2" charset="2"/>
              <a:buChar char="§"/>
            </a:pPr>
            <a:endParaRPr lang="pt-BR" sz="2800" dirty="0" smtClean="0">
              <a:solidFill>
                <a:schemeClr val="accent2">
                  <a:lumMod val="10000"/>
                </a:schemeClr>
              </a:solidFill>
            </a:endParaRPr>
          </a:p>
          <a:p>
            <a:pPr marL="514350" indent="-514350" algn="just">
              <a:buFont typeface="Wingdings" pitchFamily="2" charset="2"/>
              <a:buChar char="§"/>
            </a:pPr>
            <a:endParaRPr lang="pt-BR" sz="2800" dirty="0" smtClean="0">
              <a:solidFill>
                <a:schemeClr val="accent2">
                  <a:lumMod val="10000"/>
                </a:schemeClr>
              </a:solidFill>
            </a:endParaRPr>
          </a:p>
          <a:p>
            <a:pPr marL="514350" indent="-514350" algn="just">
              <a:buFont typeface="Wingdings" pitchFamily="2" charset="2"/>
              <a:buChar char="§"/>
            </a:pPr>
            <a:endParaRPr lang="pt-BR" sz="2800" dirty="0" smtClean="0">
              <a:solidFill>
                <a:schemeClr val="accent2">
                  <a:lumMod val="10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317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dirty="0"/>
          </a:p>
        </p:txBody>
      </p:sp>
      <p:sp>
        <p:nvSpPr>
          <p:cNvPr id="16387"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CaixaDeTexto 16"/>
          <p:cNvSpPr txBox="1"/>
          <p:nvPr/>
        </p:nvSpPr>
        <p:spPr>
          <a:xfrm>
            <a:off x="0" y="1428737"/>
            <a:ext cx="9144000" cy="6740307"/>
          </a:xfrm>
          <a:prstGeom prst="rect">
            <a:avLst/>
          </a:prstGeom>
          <a:noFill/>
        </p:spPr>
        <p:txBody>
          <a:bodyPr wrap="square" rtlCol="0">
            <a:spAutoFit/>
          </a:bodyPr>
          <a:lstStyle/>
          <a:p>
            <a:pPr>
              <a:buFont typeface="Wingdings" pitchFamily="2" charset="2"/>
              <a:buChar char="§"/>
            </a:pPr>
            <a:r>
              <a:rPr lang="en-US" sz="2400" dirty="0" smtClean="0">
                <a:solidFill>
                  <a:schemeClr val="accent2">
                    <a:lumMod val="10000"/>
                  </a:schemeClr>
                </a:solidFill>
              </a:rPr>
              <a:t> </a:t>
            </a:r>
            <a:r>
              <a:rPr lang="en-US" sz="2400" dirty="0" smtClean="0">
                <a:solidFill>
                  <a:schemeClr val="accent5">
                    <a:lumMod val="10000"/>
                  </a:schemeClr>
                </a:solidFill>
              </a:rPr>
              <a:t>Eric A. </a:t>
            </a:r>
            <a:r>
              <a:rPr lang="en-US" sz="2400" dirty="0" err="1" smtClean="0">
                <a:solidFill>
                  <a:schemeClr val="accent5">
                    <a:lumMod val="10000"/>
                  </a:schemeClr>
                </a:solidFill>
              </a:rPr>
              <a:t>Hanushek</a:t>
            </a:r>
            <a:r>
              <a:rPr lang="en-US" sz="2400" dirty="0" smtClean="0">
                <a:solidFill>
                  <a:schemeClr val="accent5">
                    <a:lumMod val="10000"/>
                  </a:schemeClr>
                </a:solidFill>
              </a:rPr>
              <a:t> (2006). School Resources. In Eric A. </a:t>
            </a:r>
            <a:r>
              <a:rPr lang="en-US" sz="2400" dirty="0" err="1" smtClean="0">
                <a:solidFill>
                  <a:schemeClr val="accent5">
                    <a:lumMod val="10000"/>
                  </a:schemeClr>
                </a:solidFill>
              </a:rPr>
              <a:t>Hanushek</a:t>
            </a:r>
            <a:r>
              <a:rPr lang="en-US" sz="2400" dirty="0" smtClean="0">
                <a:solidFill>
                  <a:schemeClr val="accent5">
                    <a:lumMod val="10000"/>
                  </a:schemeClr>
                </a:solidFill>
              </a:rPr>
              <a:t> e Finis Welch, </a:t>
            </a:r>
            <a:r>
              <a:rPr lang="en-US" sz="2400" i="1" dirty="0" smtClean="0">
                <a:solidFill>
                  <a:schemeClr val="accent5">
                    <a:lumMod val="10000"/>
                  </a:schemeClr>
                </a:solidFill>
              </a:rPr>
              <a:t>Handbook of the Economics of Education Volume 2.</a:t>
            </a:r>
          </a:p>
          <a:p>
            <a:pPr>
              <a:buFont typeface="Wingdings" pitchFamily="2" charset="2"/>
              <a:buChar char="§"/>
            </a:pPr>
            <a:endParaRPr lang="en-US" sz="2400" i="1" dirty="0" smtClean="0">
              <a:solidFill>
                <a:schemeClr val="accent5">
                  <a:lumMod val="10000"/>
                </a:schemeClr>
              </a:solidFill>
            </a:endParaRPr>
          </a:p>
          <a:p>
            <a:pPr>
              <a:buFont typeface="Wingdings" pitchFamily="2" charset="2"/>
              <a:buChar char="§"/>
            </a:pPr>
            <a:r>
              <a:rPr lang="en-US" sz="2400" i="1" dirty="0" smtClean="0">
                <a:solidFill>
                  <a:schemeClr val="accent5">
                    <a:lumMod val="10000"/>
                  </a:schemeClr>
                </a:solidFill>
              </a:rPr>
              <a:t> A. B. </a:t>
            </a:r>
            <a:r>
              <a:rPr lang="en-US" sz="2400" dirty="0" smtClean="0">
                <a:solidFill>
                  <a:schemeClr val="accent5">
                    <a:lumMod val="10000"/>
                  </a:schemeClr>
                </a:solidFill>
              </a:rPr>
              <a:t>Krueger (1999). Experimental Estimates of Education Production Functions. </a:t>
            </a:r>
            <a:r>
              <a:rPr lang="en-US" sz="2400" i="1" dirty="0" smtClean="0">
                <a:solidFill>
                  <a:schemeClr val="accent5">
                    <a:lumMod val="10000"/>
                  </a:schemeClr>
                </a:solidFill>
              </a:rPr>
              <a:t>Quarterly Journal of Economics</a:t>
            </a:r>
            <a:r>
              <a:rPr lang="en-US" sz="2400" dirty="0" smtClean="0">
                <a:solidFill>
                  <a:schemeClr val="accent5">
                    <a:lumMod val="10000"/>
                  </a:schemeClr>
                </a:solidFill>
              </a:rPr>
              <a:t>, vol. 114: 497-532.</a:t>
            </a:r>
          </a:p>
          <a:p>
            <a:pPr>
              <a:buFont typeface="Wingdings" pitchFamily="2" charset="2"/>
              <a:buChar char="§"/>
            </a:pPr>
            <a:endParaRPr lang="en-US" sz="2400" dirty="0" smtClean="0">
              <a:solidFill>
                <a:schemeClr val="accent5">
                  <a:lumMod val="10000"/>
                </a:schemeClr>
              </a:solidFill>
            </a:endParaRPr>
          </a:p>
          <a:p>
            <a:pPr>
              <a:buFont typeface="Wingdings" pitchFamily="2" charset="2"/>
              <a:buChar char="§"/>
            </a:pPr>
            <a:r>
              <a:rPr lang="en-US" sz="2400" dirty="0" smtClean="0">
                <a:solidFill>
                  <a:schemeClr val="accent5">
                    <a:lumMod val="10000"/>
                  </a:schemeClr>
                </a:solidFill>
              </a:rPr>
              <a:t> A. B. Krueger (2003). Economic Considerations and Class Size. </a:t>
            </a:r>
            <a:r>
              <a:rPr lang="en-US" sz="2400" i="1" dirty="0" smtClean="0">
                <a:solidFill>
                  <a:schemeClr val="accent5">
                    <a:lumMod val="10000"/>
                  </a:schemeClr>
                </a:solidFill>
              </a:rPr>
              <a:t>The Economic Journal</a:t>
            </a:r>
            <a:r>
              <a:rPr lang="en-US" sz="2400" dirty="0" smtClean="0">
                <a:solidFill>
                  <a:schemeClr val="accent5">
                    <a:lumMod val="10000"/>
                  </a:schemeClr>
                </a:solidFill>
              </a:rPr>
              <a:t>, vol. 113: F34-F63.</a:t>
            </a:r>
          </a:p>
          <a:p>
            <a:pPr>
              <a:buFont typeface="Wingdings" pitchFamily="2" charset="2"/>
              <a:buChar char="§"/>
            </a:pPr>
            <a:endParaRPr lang="en-US" sz="2400" dirty="0" smtClean="0">
              <a:solidFill>
                <a:schemeClr val="accent5">
                  <a:lumMod val="10000"/>
                </a:schemeClr>
              </a:solidFill>
            </a:endParaRPr>
          </a:p>
          <a:p>
            <a:pPr>
              <a:buFont typeface="Wingdings" pitchFamily="2" charset="2"/>
              <a:buChar char="§"/>
            </a:pPr>
            <a:r>
              <a:rPr lang="en-US" sz="2400" dirty="0" smtClean="0">
                <a:solidFill>
                  <a:schemeClr val="accent5">
                    <a:lumMod val="10000"/>
                  </a:schemeClr>
                </a:solidFill>
              </a:rPr>
              <a:t> D. W. </a:t>
            </a:r>
            <a:r>
              <a:rPr lang="en-US" sz="2400" dirty="0" err="1" smtClean="0">
                <a:solidFill>
                  <a:schemeClr val="accent5">
                    <a:lumMod val="10000"/>
                  </a:schemeClr>
                </a:solidFill>
              </a:rPr>
              <a:t>Schanzenbach</a:t>
            </a:r>
            <a:r>
              <a:rPr lang="en-US" sz="2400" dirty="0" smtClean="0">
                <a:solidFill>
                  <a:schemeClr val="accent5">
                    <a:lumMod val="10000"/>
                  </a:schemeClr>
                </a:solidFill>
              </a:rPr>
              <a:t> (2010). The Economics of Class Size. In Brewer, D. J. e </a:t>
            </a:r>
            <a:r>
              <a:rPr lang="en-US" sz="2400" dirty="0" err="1" smtClean="0">
                <a:solidFill>
                  <a:schemeClr val="accent5">
                    <a:lumMod val="10000"/>
                  </a:schemeClr>
                </a:solidFill>
              </a:rPr>
              <a:t>McEwan</a:t>
            </a:r>
            <a:r>
              <a:rPr lang="en-US" sz="2400" dirty="0" smtClean="0">
                <a:solidFill>
                  <a:schemeClr val="accent5">
                    <a:lumMod val="10000"/>
                  </a:schemeClr>
                </a:solidFill>
              </a:rPr>
              <a:t>, P. J. (eds.) </a:t>
            </a:r>
            <a:r>
              <a:rPr lang="en-US" sz="2400" i="1" dirty="0" smtClean="0">
                <a:solidFill>
                  <a:schemeClr val="accent5">
                    <a:lumMod val="10000"/>
                  </a:schemeClr>
                </a:solidFill>
              </a:rPr>
              <a:t>Economics of Education</a:t>
            </a:r>
            <a:r>
              <a:rPr lang="en-US" sz="2400" dirty="0" smtClean="0">
                <a:solidFill>
                  <a:schemeClr val="accent5">
                    <a:lumMod val="10000"/>
                  </a:schemeClr>
                </a:solidFill>
              </a:rPr>
              <a:t>, pp 18</a:t>
            </a:r>
            <a:r>
              <a:rPr lang="pt-BR" sz="2400" dirty="0" smtClean="0">
                <a:solidFill>
                  <a:schemeClr val="accent5">
                    <a:lumMod val="10000"/>
                  </a:schemeClr>
                </a:solidFill>
              </a:rPr>
              <a:t>3-190. </a:t>
            </a:r>
            <a:r>
              <a:rPr lang="en-US" sz="2400" dirty="0" smtClean="0">
                <a:solidFill>
                  <a:schemeClr val="accent5">
                    <a:lumMod val="10000"/>
                  </a:schemeClr>
                </a:solidFill>
              </a:rPr>
              <a:t>San Diego, CA: Elsevier.</a:t>
            </a:r>
            <a:endParaRPr lang="pt-BR" sz="2400" dirty="0" smtClean="0">
              <a:solidFill>
                <a:schemeClr val="accent5">
                  <a:lumMod val="10000"/>
                </a:schemeClr>
              </a:solidFill>
            </a:endParaRPr>
          </a:p>
          <a:p>
            <a:pPr>
              <a:buFont typeface="Wingdings" pitchFamily="2" charset="2"/>
              <a:buChar char="§"/>
            </a:pPr>
            <a:endParaRPr lang="pt-BR" sz="2400" dirty="0" smtClean="0">
              <a:solidFill>
                <a:schemeClr val="accent5">
                  <a:lumMod val="10000"/>
                </a:schemeClr>
              </a:solidFill>
            </a:endParaRPr>
          </a:p>
          <a:p>
            <a:pPr>
              <a:buFont typeface="Wingdings" pitchFamily="2" charset="2"/>
              <a:buChar char="§"/>
            </a:pPr>
            <a:endParaRPr lang="en-US" sz="2400" i="1" dirty="0" smtClean="0">
              <a:solidFill>
                <a:schemeClr val="accent5">
                  <a:lumMod val="10000"/>
                </a:schemeClr>
              </a:solidFill>
            </a:endParaRPr>
          </a:p>
          <a:p>
            <a:endParaRPr lang="en-US" sz="2400" dirty="0" smtClean="0">
              <a:solidFill>
                <a:schemeClr val="accent4">
                  <a:lumMod val="50000"/>
                </a:schemeClr>
              </a:solidFill>
            </a:endParaRPr>
          </a:p>
          <a:p>
            <a:pPr lvl="0"/>
            <a:endParaRPr lang="pt-BR" sz="2400" dirty="0">
              <a:solidFill>
                <a:schemeClr val="accent4">
                  <a:lumMod val="50000"/>
                </a:schemeClr>
              </a:solidFill>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42852"/>
            <a:ext cx="8229600" cy="1152548"/>
          </a:xfrm>
        </p:spPr>
        <p:txBody>
          <a:bodyPr/>
          <a:lstStyle/>
          <a:p>
            <a:pPr algn="ctr"/>
            <a:r>
              <a:rPr lang="pt-BR" dirty="0" smtClean="0"/>
              <a:t>Resultados da FPE: </a:t>
            </a:r>
            <a:r>
              <a:rPr lang="pt-BR" dirty="0" err="1" smtClean="0"/>
              <a:t>Hanushek</a:t>
            </a:r>
            <a:r>
              <a:rPr lang="pt-BR" dirty="0" smtClean="0"/>
              <a:t> (2006)</a:t>
            </a:r>
            <a:endParaRPr lang="pt-BR" dirty="0"/>
          </a:p>
        </p:txBody>
      </p:sp>
      <p:pic>
        <p:nvPicPr>
          <p:cNvPr id="2050" name="Picture 2"/>
          <p:cNvPicPr>
            <a:picLocks noGrp="1" noChangeAspect="1" noChangeArrowheads="1"/>
          </p:cNvPicPr>
          <p:nvPr>
            <p:ph idx="1"/>
          </p:nvPr>
        </p:nvPicPr>
        <p:blipFill>
          <a:blip r:embed="rId2"/>
          <a:srcRect/>
          <a:stretch>
            <a:fillRect/>
          </a:stretch>
        </p:blipFill>
        <p:spPr bwMode="auto">
          <a:xfrm>
            <a:off x="0" y="1357298"/>
            <a:ext cx="9121776" cy="5143536"/>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42852"/>
            <a:ext cx="8229600" cy="1152548"/>
          </a:xfrm>
        </p:spPr>
        <p:txBody>
          <a:bodyPr/>
          <a:lstStyle/>
          <a:p>
            <a:pPr algn="ctr"/>
            <a:r>
              <a:rPr lang="pt-BR" dirty="0" smtClean="0"/>
              <a:t>As Estimativas Observacionais dos Impactos do Tamanho de Sala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Krueger (2003) questiona os resultados da Meta- Análise de </a:t>
            </a:r>
            <a:r>
              <a:rPr lang="pt-BR" sz="2800" dirty="0" err="1" smtClean="0"/>
              <a:t>Hanushek</a:t>
            </a:r>
            <a:r>
              <a:rPr lang="pt-BR" sz="2800" dirty="0" smtClean="0"/>
              <a:t>. </a:t>
            </a:r>
          </a:p>
          <a:p>
            <a:pPr marL="514350" indent="-514350">
              <a:buFont typeface="+mj-lt"/>
              <a:buAutoNum type="arabicPeriod"/>
            </a:pPr>
            <a:r>
              <a:rPr lang="pt-BR" sz="2800" dirty="0" smtClean="0"/>
              <a:t>A conclusão de </a:t>
            </a:r>
            <a:r>
              <a:rPr lang="pt-BR" sz="2800" dirty="0" err="1" smtClean="0"/>
              <a:t>Hanushek</a:t>
            </a:r>
            <a:r>
              <a:rPr lang="pt-BR" sz="2800" dirty="0" smtClean="0"/>
              <a:t> derivaria do fato de dar muito peso para estudos com muitas estimativas.</a:t>
            </a:r>
          </a:p>
          <a:p>
            <a:pPr marL="514350" indent="-514350">
              <a:buFont typeface="+mj-lt"/>
              <a:buAutoNum type="arabicPeriod"/>
            </a:pPr>
            <a:r>
              <a:rPr lang="pt-BR" sz="2800" dirty="0" smtClean="0"/>
              <a:t>Esses estudos estariam baseados em pequenas amostras e apresentariam modelos mal especificados.</a:t>
            </a:r>
          </a:p>
          <a:p>
            <a:pPr marL="514350" indent="-514350">
              <a:buFont typeface="+mj-lt"/>
              <a:buAutoNum type="arabicPeriod"/>
            </a:pPr>
            <a:r>
              <a:rPr lang="pt-BR" sz="2800" dirty="0" smtClean="0"/>
              <a:t>Um bom estudo (experimental) valeria mais do que 100 estudos com problemas de especificação (observacionais).</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42852"/>
            <a:ext cx="8229600" cy="1152548"/>
          </a:xfrm>
        </p:spPr>
        <p:txBody>
          <a:bodyPr/>
          <a:lstStyle/>
          <a:p>
            <a:pPr algn="ctr"/>
            <a:r>
              <a:rPr lang="pt-BR" dirty="0" smtClean="0"/>
              <a:t>Revisão da Meta-Análise de </a:t>
            </a:r>
            <a:r>
              <a:rPr lang="pt-BR" dirty="0" err="1" smtClean="0"/>
              <a:t>Hanushek</a:t>
            </a:r>
            <a:r>
              <a:rPr lang="pt-BR" dirty="0" smtClean="0"/>
              <a:t> - Krueger (2003) </a:t>
            </a:r>
            <a:endParaRPr lang="pt-BR" dirty="0"/>
          </a:p>
        </p:txBody>
      </p:sp>
      <p:pic>
        <p:nvPicPr>
          <p:cNvPr id="1026" name="Picture 2"/>
          <p:cNvPicPr>
            <a:picLocks noGrp="1" noChangeAspect="1" noChangeArrowheads="1"/>
          </p:cNvPicPr>
          <p:nvPr>
            <p:ph idx="1"/>
          </p:nvPr>
        </p:nvPicPr>
        <p:blipFill>
          <a:blip r:embed="rId2"/>
          <a:srcRect/>
          <a:stretch>
            <a:fillRect/>
          </a:stretch>
        </p:blipFill>
        <p:spPr bwMode="auto">
          <a:xfrm>
            <a:off x="0" y="1357297"/>
            <a:ext cx="9144000" cy="5214975"/>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42852"/>
            <a:ext cx="8229600" cy="1152548"/>
          </a:xfrm>
        </p:spPr>
        <p:txBody>
          <a:bodyPr/>
          <a:lstStyle/>
          <a:p>
            <a:pPr algn="ctr"/>
            <a:r>
              <a:rPr lang="pt-BR" dirty="0" smtClean="0"/>
              <a:t>Revisão da Meta-Análise de </a:t>
            </a:r>
            <a:r>
              <a:rPr lang="pt-BR" dirty="0" err="1" smtClean="0"/>
              <a:t>Hanushek</a:t>
            </a:r>
            <a:r>
              <a:rPr lang="pt-BR" dirty="0" smtClean="0"/>
              <a:t> - Krueger (2003) </a:t>
            </a:r>
            <a:endParaRPr lang="pt-BR" dirty="0"/>
          </a:p>
        </p:txBody>
      </p:sp>
      <p:sp>
        <p:nvSpPr>
          <p:cNvPr id="4" name="Espaço Reservado para Conteúdo 3"/>
          <p:cNvSpPr>
            <a:spLocks noGrp="1"/>
          </p:cNvSpPr>
          <p:nvPr>
            <p:ph idx="1"/>
          </p:nvPr>
        </p:nvSpPr>
        <p:spPr/>
        <p:txBody>
          <a:bodyPr/>
          <a:lstStyle/>
          <a:p>
            <a:endParaRPr lang="pt-BR"/>
          </a:p>
        </p:txBody>
      </p:sp>
      <p:pic>
        <p:nvPicPr>
          <p:cNvPr id="2050" name="Picture 2"/>
          <p:cNvPicPr>
            <a:picLocks noChangeAspect="1" noChangeArrowheads="1"/>
          </p:cNvPicPr>
          <p:nvPr/>
        </p:nvPicPr>
        <p:blipFill>
          <a:blip r:embed="rId2"/>
          <a:srcRect/>
          <a:stretch>
            <a:fillRect/>
          </a:stretch>
        </p:blipFill>
        <p:spPr bwMode="auto">
          <a:xfrm>
            <a:off x="0" y="1285861"/>
            <a:ext cx="9144000" cy="5357849"/>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42852"/>
            <a:ext cx="8229600" cy="1152548"/>
          </a:xfrm>
        </p:spPr>
        <p:txBody>
          <a:bodyPr/>
          <a:lstStyle/>
          <a:p>
            <a:pPr algn="ctr"/>
            <a:r>
              <a:rPr lang="pt-BR" dirty="0" smtClean="0"/>
              <a:t>Revisão da Meta-Análise de </a:t>
            </a:r>
            <a:r>
              <a:rPr lang="pt-BR" dirty="0" err="1" smtClean="0"/>
              <a:t>Hanushek</a:t>
            </a:r>
            <a:r>
              <a:rPr lang="pt-BR" dirty="0" smtClean="0"/>
              <a:t> - Krueger (2003) </a:t>
            </a:r>
            <a:endParaRPr lang="pt-BR" dirty="0"/>
          </a:p>
        </p:txBody>
      </p:sp>
      <p:sp>
        <p:nvSpPr>
          <p:cNvPr id="4" name="Espaço Reservado para Conteúdo 3"/>
          <p:cNvSpPr>
            <a:spLocks noGrp="1"/>
          </p:cNvSpPr>
          <p:nvPr>
            <p:ph idx="1"/>
          </p:nvPr>
        </p:nvSpPr>
        <p:spPr/>
        <p:txBody>
          <a:bodyPr/>
          <a:lstStyle/>
          <a:p>
            <a:endParaRPr lang="pt-BR"/>
          </a:p>
        </p:txBody>
      </p:sp>
      <p:pic>
        <p:nvPicPr>
          <p:cNvPr id="3074" name="Picture 2"/>
          <p:cNvPicPr>
            <a:picLocks noChangeAspect="1" noChangeArrowheads="1"/>
          </p:cNvPicPr>
          <p:nvPr/>
        </p:nvPicPr>
        <p:blipFill>
          <a:blip r:embed="rId2"/>
          <a:srcRect/>
          <a:stretch>
            <a:fillRect/>
          </a:stretch>
        </p:blipFill>
        <p:spPr bwMode="auto">
          <a:xfrm>
            <a:off x="0" y="1285860"/>
            <a:ext cx="9144000" cy="5640318"/>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142852"/>
            <a:ext cx="8229600" cy="1152548"/>
          </a:xfrm>
        </p:spPr>
        <p:txBody>
          <a:bodyPr/>
          <a:lstStyle/>
          <a:p>
            <a:pPr algn="ctr"/>
            <a:r>
              <a:rPr lang="pt-BR" dirty="0" smtClean="0"/>
              <a:t>As Estimativas Observacionais dos Impactos do Tamanho de Sala </a:t>
            </a:r>
            <a:endParaRPr lang="pt-BR" dirty="0"/>
          </a:p>
        </p:txBody>
      </p:sp>
      <p:sp>
        <p:nvSpPr>
          <p:cNvPr id="3" name="Espaço Reservado para Conteúdo 2"/>
          <p:cNvSpPr>
            <a:spLocks noGrp="1"/>
          </p:cNvSpPr>
          <p:nvPr>
            <p:ph idx="1"/>
          </p:nvPr>
        </p:nvSpPr>
        <p:spPr>
          <a:xfrm>
            <a:off x="228600" y="1285860"/>
            <a:ext cx="8229600" cy="5572140"/>
          </a:xfrm>
        </p:spPr>
        <p:txBody>
          <a:bodyPr/>
          <a:lstStyle/>
          <a:p>
            <a:endParaRPr lang="pt-BR" sz="2800" dirty="0" smtClean="0"/>
          </a:p>
          <a:p>
            <a:r>
              <a:rPr lang="pt-BR" sz="2800" dirty="0" err="1" smtClean="0"/>
              <a:t>Hanushek</a:t>
            </a:r>
            <a:r>
              <a:rPr lang="pt-BR" sz="2800" dirty="0" smtClean="0"/>
              <a:t> considera que o método de Krueger, ao dar mais peso para estudos com apenas uma estimativa, dá mais peso para estudos agregados.</a:t>
            </a:r>
          </a:p>
          <a:p>
            <a:r>
              <a:rPr lang="pt-BR" sz="2800" dirty="0" smtClean="0"/>
              <a:t>E estudos agregados estariam mais sujeitos à viés de variável omitida (variável referente a unidade de agregação: distrito, estado etc.) </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42852"/>
            <a:ext cx="9144000" cy="1152548"/>
          </a:xfrm>
        </p:spPr>
        <p:txBody>
          <a:bodyPr/>
          <a:lstStyle/>
          <a:p>
            <a:pPr algn="ctr"/>
            <a:r>
              <a:rPr lang="pt-BR" dirty="0" smtClean="0"/>
              <a:t>O Impacto do Tamanho de Sala: Estudos Observacionais X Estudos Experimentais </a:t>
            </a:r>
            <a:endParaRPr lang="pt-BR" dirty="0"/>
          </a:p>
        </p:txBody>
      </p:sp>
      <p:sp>
        <p:nvSpPr>
          <p:cNvPr id="3" name="Espaço Reservado para Conteúdo 2"/>
          <p:cNvSpPr>
            <a:spLocks noGrp="1"/>
          </p:cNvSpPr>
          <p:nvPr>
            <p:ph idx="1"/>
          </p:nvPr>
        </p:nvSpPr>
        <p:spPr>
          <a:xfrm>
            <a:off x="228600" y="1285860"/>
            <a:ext cx="8229600" cy="5572140"/>
          </a:xfrm>
        </p:spPr>
        <p:txBody>
          <a:bodyPr/>
          <a:lstStyle/>
          <a:p>
            <a:r>
              <a:rPr lang="pt-BR" sz="2800" dirty="0" smtClean="0"/>
              <a:t>O problema dos estudos observacionais é que o tamanho da sala de aula pode ser endógeno. E.g. alunos são designados para salas menores (ou melhores professores) de maneira compensatória. </a:t>
            </a:r>
          </a:p>
          <a:p>
            <a:r>
              <a:rPr lang="pt-BR" sz="2800" dirty="0" smtClean="0"/>
              <a:t>Estudos experimentais, por aleatorizar a designação para salas menores, é estatisticamente mais confiável. </a:t>
            </a:r>
          </a:p>
          <a:p>
            <a:r>
              <a:rPr lang="pt-BR" sz="2800" dirty="0" smtClean="0"/>
              <a:t>O problema de estudos experimentais é a validade externa. Freqüentemente são estudos realizados para uma população mito particular.</a:t>
            </a: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Tema1">
  <a:themeElements>
    <a:clrScheme name="Aquarela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Aquarela">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pt-BR"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pt-BR"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quarela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Aquarela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Aquarela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Aquarela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Aquarela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Aquarela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Aquarela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Tema1</Template>
  <TotalTime>2395</TotalTime>
  <Words>1404</Words>
  <Application>Microsoft Office PowerPoint</Application>
  <PresentationFormat>Apresentação na tela (4:3)</PresentationFormat>
  <Paragraphs>147</Paragraphs>
  <Slides>25</Slides>
  <Notes>0</Notes>
  <HiddenSlides>0</HiddenSlides>
  <MMClips>0</MMClips>
  <ScaleCrop>false</ScaleCrop>
  <HeadingPairs>
    <vt:vector size="4" baseType="variant">
      <vt:variant>
        <vt:lpstr>Tema</vt:lpstr>
      </vt:variant>
      <vt:variant>
        <vt:i4>1</vt:i4>
      </vt:variant>
      <vt:variant>
        <vt:lpstr>Títulos de slides</vt:lpstr>
      </vt:variant>
      <vt:variant>
        <vt:i4>25</vt:i4>
      </vt:variant>
    </vt:vector>
  </HeadingPairs>
  <TitlesOfParts>
    <vt:vector size="26" baseType="lpstr">
      <vt:lpstr>Tema1</vt:lpstr>
      <vt:lpstr>A Controvérsia sobre a Importância do Tamanho de Sala </vt:lpstr>
      <vt:lpstr>As Estimativas Observacionais dos Impactos do Tamanho de Sala </vt:lpstr>
      <vt:lpstr>Resultados da FPE: Hanushek (2006)</vt:lpstr>
      <vt:lpstr>As Estimativas Observacionais dos Impactos do Tamanho de Sala </vt:lpstr>
      <vt:lpstr>Revisão da Meta-Análise de Hanushek - Krueger (2003) </vt:lpstr>
      <vt:lpstr>Revisão da Meta-Análise de Hanushek - Krueger (2003) </vt:lpstr>
      <vt:lpstr>Revisão da Meta-Análise de Hanushek - Krueger (2003) </vt:lpstr>
      <vt:lpstr>As Estimativas Observacionais dos Impactos do Tamanho de Sala </vt:lpstr>
      <vt:lpstr>O Impacto do Tamanho de Sala: Estudos Observacionais X Estudos Experimentais </vt:lpstr>
      <vt:lpstr>O Impacto do Tamanho de Sala: Estudos Observacionais X Estudos Experimentais </vt:lpstr>
      <vt:lpstr>O Projeto STAR  (Student-Teacher Achievement Ratio)  </vt:lpstr>
      <vt:lpstr>O Projeto STAR  (Student-Teacher Achievement Ratio)  </vt:lpstr>
      <vt:lpstr>O Projeto STAR  (Student-Teacher Achievement Ratio)  </vt:lpstr>
      <vt:lpstr>O Projeto STAR  (Student-Teacher Achievement Ratio)  </vt:lpstr>
      <vt:lpstr>O Projeto STAR  (Student-Teacher Achievement Ratio)  </vt:lpstr>
      <vt:lpstr>O Projeto STAR  (Student-Teacher Achievement Ratio)  </vt:lpstr>
      <vt:lpstr>O Projeto STAR  (Student-Teacher Achievement Ratio)  </vt:lpstr>
      <vt:lpstr>O Projeto STAR  (Student-Teacher Achievement Ratio)  </vt:lpstr>
      <vt:lpstr>O Projeto STAR  (Student-Teacher Achievement Ratio)  </vt:lpstr>
      <vt:lpstr>Estudos Quase-Experimentais   </vt:lpstr>
      <vt:lpstr>Estudos Quase-Experimentais   </vt:lpstr>
      <vt:lpstr>O Impacto do Tamanho de Sala</vt:lpstr>
      <vt:lpstr>O Impacto do Tamanho de Sala</vt:lpstr>
      <vt:lpstr>Políticas de Redução do Tamanho de Sala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Prêmio Salarial e Taxa de Retorno da Educação</dc:title>
  <dc:creator>CASA</dc:creator>
  <cp:lastModifiedBy>CASA</cp:lastModifiedBy>
  <cp:revision>350</cp:revision>
  <dcterms:created xsi:type="dcterms:W3CDTF">2016-03-04T22:31:33Z</dcterms:created>
  <dcterms:modified xsi:type="dcterms:W3CDTF">2016-04-01T19:59:48Z</dcterms:modified>
</cp:coreProperties>
</file>