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3" r:id="rId1"/>
  </p:sldMasterIdLst>
  <p:sldIdLst>
    <p:sldId id="256" r:id="rId2"/>
    <p:sldId id="266" r:id="rId3"/>
    <p:sldId id="267" r:id="rId4"/>
    <p:sldId id="268" r:id="rId5"/>
    <p:sldId id="269" r:id="rId6"/>
    <p:sldId id="290" r:id="rId7"/>
    <p:sldId id="291"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9" r:id="rId24"/>
    <p:sldId id="287" r:id="rId25"/>
    <p:sldId id="285" r:id="rId26"/>
    <p:sldId id="286" r:id="rId27"/>
    <p:sldId id="28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pt-BR"/>
              <a:t>Clique para editar o título Mestre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EFC8C4F-B559-4C8D-AE77-64BA594A1FB4}"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141250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EFC8C4F-B559-4C8D-AE77-64BA594A1FB4}"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2701957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EFC8C4F-B559-4C8D-AE77-64BA594A1FB4}" type="datetimeFigureOut">
              <a:rPr lang="pt-BR" smtClean="0"/>
              <a:t>11/05/2020</a:t>
            </a:fld>
            <a:endParaRPr lang="pt-BR"/>
          </a:p>
        </p:txBody>
      </p:sp>
      <p:sp>
        <p:nvSpPr>
          <p:cNvPr id="5" name="Footer Placeholder 4"/>
          <p:cNvSpPr>
            <a:spLocks noGrp="1"/>
          </p:cNvSpPr>
          <p:nvPr>
            <p:ph type="ftr" sz="quarter" idx="11"/>
          </p:nvPr>
        </p:nvSpPr>
        <p:spPr>
          <a:xfrm>
            <a:off x="3776135" y="6422854"/>
            <a:ext cx="4279669" cy="365125"/>
          </a:xfrm>
        </p:spPr>
        <p:txBody>
          <a:bodyPr/>
          <a:lstStyle/>
          <a:p>
            <a:endParaRPr lang="pt-BR"/>
          </a:p>
        </p:txBody>
      </p:sp>
      <p:sp>
        <p:nvSpPr>
          <p:cNvPr id="6" name="Slide Number Placeholder 5"/>
          <p:cNvSpPr>
            <a:spLocks noGrp="1"/>
          </p:cNvSpPr>
          <p:nvPr>
            <p:ph type="sldNum" sz="quarter" idx="12"/>
          </p:nvPr>
        </p:nvSpPr>
        <p:spPr>
          <a:xfrm>
            <a:off x="8073048" y="6422854"/>
            <a:ext cx="879759" cy="365125"/>
          </a:xfrm>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205193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EFC8C4F-B559-4C8D-AE77-64BA594A1FB4}"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64693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lvl1pPr>
              <a:defRPr>
                <a:solidFill>
                  <a:schemeClr val="tx2"/>
                </a:solidFill>
              </a:defRPr>
            </a:lvl1pPr>
          </a:lstStyle>
          <a:p>
            <a:fld id="{3EFC8C4F-B559-4C8D-AE77-64BA594A1FB4}" type="datetimeFigureOut">
              <a:rPr lang="pt-BR" smtClean="0"/>
              <a:t>11/05/2020</a:t>
            </a:fld>
            <a:endParaRPr lang="pt-B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t-B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2CAD80-D6D2-45FA-89A1-6E9787689D4C}" type="slidenum">
              <a:rPr lang="pt-BR" smtClean="0"/>
              <a:t>‹nº›</a:t>
            </a:fld>
            <a:endParaRPr lang="pt-BR"/>
          </a:p>
        </p:txBody>
      </p:sp>
    </p:spTree>
    <p:extLst>
      <p:ext uri="{BB962C8B-B14F-4D97-AF65-F5344CB8AC3E}">
        <p14:creationId xmlns:p14="http://schemas.microsoft.com/office/powerpoint/2010/main" val="29973176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EFC8C4F-B559-4C8D-AE77-64BA594A1FB4}"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17023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EFC8C4F-B559-4C8D-AE77-64BA594A1FB4}" type="datetimeFigureOut">
              <a:rPr lang="pt-BR" smtClean="0"/>
              <a:t>11/05/2020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418164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EFC8C4F-B559-4C8D-AE77-64BA594A1FB4}" type="datetimeFigureOut">
              <a:rPr lang="pt-BR" smtClean="0"/>
              <a:t>11/05/2020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234387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C8C4F-B559-4C8D-AE77-64BA594A1FB4}" type="datetimeFigureOut">
              <a:rPr lang="pt-BR" smtClean="0"/>
              <a:t>11/05/2020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248116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EFC8C4F-B559-4C8D-AE77-64BA594A1FB4}"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29709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EFC8C4F-B559-4C8D-AE77-64BA594A1FB4}"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2CAD80-D6D2-45FA-89A1-6E9787689D4C}" type="slidenum">
              <a:rPr lang="pt-BR" smtClean="0"/>
              <a:t>‹nº›</a:t>
            </a:fld>
            <a:endParaRPr lang="pt-BR"/>
          </a:p>
        </p:txBody>
      </p:sp>
    </p:spTree>
    <p:extLst>
      <p:ext uri="{BB962C8B-B14F-4D97-AF65-F5344CB8AC3E}">
        <p14:creationId xmlns:p14="http://schemas.microsoft.com/office/powerpoint/2010/main" val="380054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EFC8C4F-B559-4C8D-AE77-64BA594A1FB4}" type="datetimeFigureOut">
              <a:rPr lang="pt-BR" smtClean="0"/>
              <a:t>11/05/2020</a:t>
            </a:fld>
            <a:endParaRPr lang="pt-B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pt-B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42CAD80-D6D2-45FA-89A1-6E9787689D4C}" type="slidenum">
              <a:rPr lang="pt-BR" smtClean="0"/>
              <a:t>‹nº›</a:t>
            </a:fld>
            <a:endParaRPr lang="pt-BR"/>
          </a:p>
        </p:txBody>
      </p:sp>
    </p:spTree>
    <p:extLst>
      <p:ext uri="{BB962C8B-B14F-4D97-AF65-F5344CB8AC3E}">
        <p14:creationId xmlns:p14="http://schemas.microsoft.com/office/powerpoint/2010/main" val="1326612382"/>
      </p:ext>
    </p:extLst>
  </p:cSld>
  <p:clrMap bg1="dk1" tx1="lt1" bg2="dk2" tx2="lt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BE501-A082-4E85-A8C0-ACA312713446}"/>
              </a:ext>
            </a:extLst>
          </p:cNvPr>
          <p:cNvSpPr>
            <a:spLocks noGrp="1"/>
          </p:cNvSpPr>
          <p:nvPr>
            <p:ph type="ctrTitle"/>
          </p:nvPr>
        </p:nvSpPr>
        <p:spPr/>
        <p:txBody>
          <a:bodyPr>
            <a:normAutofit/>
          </a:bodyPr>
          <a:lstStyle/>
          <a:p>
            <a:r>
              <a:rPr lang="pt-BR" dirty="0"/>
              <a:t>Saúde e segurança</a:t>
            </a:r>
            <a:br>
              <a:rPr lang="pt-BR" dirty="0"/>
            </a:br>
            <a:r>
              <a:rPr lang="pt-BR" dirty="0"/>
              <a:t>do trabalho</a:t>
            </a:r>
          </a:p>
        </p:txBody>
      </p:sp>
      <p:sp>
        <p:nvSpPr>
          <p:cNvPr id="3" name="Subtítulo 2">
            <a:extLst>
              <a:ext uri="{FF2B5EF4-FFF2-40B4-BE49-F238E27FC236}">
                <a16:creationId xmlns:a16="http://schemas.microsoft.com/office/drawing/2014/main" id="{D25EAC0C-395B-4440-85BB-6A02CB894736}"/>
              </a:ext>
            </a:extLst>
          </p:cNvPr>
          <p:cNvSpPr>
            <a:spLocks noGrp="1"/>
          </p:cNvSpPr>
          <p:nvPr>
            <p:ph type="subTitle" idx="1"/>
          </p:nvPr>
        </p:nvSpPr>
        <p:spPr/>
        <p:txBody>
          <a:bodyPr>
            <a:noAutofit/>
          </a:bodyPr>
          <a:lstStyle/>
          <a:p>
            <a:r>
              <a:rPr lang="pt-BR" sz="4000" dirty="0"/>
              <a:t>Professor Otavio Pinto e Silva</a:t>
            </a:r>
          </a:p>
          <a:p>
            <a:r>
              <a:rPr lang="pt-BR" sz="4000" dirty="0"/>
              <a:t>Faculdade de Direito da USP</a:t>
            </a:r>
          </a:p>
        </p:txBody>
      </p:sp>
    </p:spTree>
    <p:extLst>
      <p:ext uri="{BB962C8B-B14F-4D97-AF65-F5344CB8AC3E}">
        <p14:creationId xmlns:p14="http://schemas.microsoft.com/office/powerpoint/2010/main" val="402829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Legislação trabalhista</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 CLT, art. 158 - Cabe aos empregados:</a:t>
            </a:r>
          </a:p>
          <a:p>
            <a:pPr algn="just"/>
            <a:r>
              <a:rPr lang="pt-BR" sz="3200" dirty="0"/>
              <a:t>I - observar as normas de segurança e medicina do trabalho, inclusive as instruções do empregador</a:t>
            </a:r>
          </a:p>
          <a:p>
            <a:pPr algn="just"/>
            <a:r>
              <a:rPr lang="pt-BR" sz="3200" dirty="0"/>
              <a:t>Il - colaborar com a empresa na aplicação dos dispositivos do Capítulo V </a:t>
            </a:r>
          </a:p>
          <a:p>
            <a:pPr algn="just"/>
            <a:r>
              <a:rPr lang="pt-BR" sz="3200" dirty="0"/>
              <a:t>Constitui ato faltoso do empregado a recusa injustificada: </a:t>
            </a:r>
          </a:p>
          <a:p>
            <a:pPr algn="just"/>
            <a:r>
              <a:rPr lang="pt-BR" sz="3200" dirty="0"/>
              <a:t>a) à observância das instruções expedidas pelo empregador </a:t>
            </a:r>
          </a:p>
          <a:p>
            <a:pPr algn="just"/>
            <a:r>
              <a:rPr lang="pt-BR" sz="3200" dirty="0"/>
              <a:t>b) ao uso dos equipamentos de proteção individual fornecidos pela empresa</a:t>
            </a:r>
          </a:p>
        </p:txBody>
      </p:sp>
    </p:spTree>
    <p:extLst>
      <p:ext uri="{BB962C8B-B14F-4D97-AF65-F5344CB8AC3E}">
        <p14:creationId xmlns:p14="http://schemas.microsoft.com/office/powerpoint/2010/main" val="47105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 CLT, art. 189 - Serão consideradas atividades ou operações insalubres aquelas que, por sua natureza, condições ou métodos de trabalho, exponham os empregados a agentes nocivos à saúde, acima dos limites de tolerância fixados em razão da natureza e da intensidade do agente e do tempo de exposição aos seus efeitos</a:t>
            </a:r>
          </a:p>
          <a:p>
            <a:pPr algn="just"/>
            <a:r>
              <a:rPr lang="pt-BR" sz="3200" dirty="0"/>
              <a:t>CLT, art. 190 - O Ministério do Trabalho aprovará o quadro das atividades e operações insalubres e adotará normas sobre os critérios de caracterização da insalubridade, os limites de tolerância aos agentes agressivos, meios de proteção e o tempo máximo de exposição do empregado a esses agentes</a:t>
            </a:r>
          </a:p>
        </p:txBody>
      </p:sp>
    </p:spTree>
    <p:extLst>
      <p:ext uri="{BB962C8B-B14F-4D97-AF65-F5344CB8AC3E}">
        <p14:creationId xmlns:p14="http://schemas.microsoft.com/office/powerpoint/2010/main" val="419199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NR 15 - Atividades e Operações Insalubres</a:t>
            </a:r>
          </a:p>
          <a:p>
            <a:pPr algn="just"/>
            <a:r>
              <a:rPr lang="pt-BR" sz="3200" dirty="0"/>
              <a:t>Anexo n.º 1 - Limites de Tolerância para Ruído Contínuo ou Intermitente</a:t>
            </a:r>
          </a:p>
          <a:p>
            <a:pPr algn="just"/>
            <a:r>
              <a:rPr lang="pt-BR" sz="3200" dirty="0"/>
              <a:t>Anexo n.º 2 - Limites de Tolerância para Ruídos de Impacto</a:t>
            </a:r>
          </a:p>
          <a:p>
            <a:pPr algn="just"/>
            <a:r>
              <a:rPr lang="pt-BR" sz="3200" dirty="0"/>
              <a:t>Anexo n.º 3 - Limites de Tolerância para Exposição ao Calor</a:t>
            </a:r>
          </a:p>
          <a:p>
            <a:pPr algn="just"/>
            <a:r>
              <a:rPr lang="pt-BR" sz="3200" dirty="0"/>
              <a:t>Anexo n.º 4 (Revogado)</a:t>
            </a:r>
          </a:p>
          <a:p>
            <a:pPr algn="just"/>
            <a:r>
              <a:rPr lang="pt-BR" sz="3200" dirty="0"/>
              <a:t>Anexo n.º 5 - Radiações Ionizantes</a:t>
            </a:r>
          </a:p>
          <a:p>
            <a:pPr algn="just"/>
            <a:r>
              <a:rPr lang="pt-BR" sz="3200" dirty="0"/>
              <a:t>Anexo n.º 6 - Trabalho sob Condições Hiperbáricas</a:t>
            </a:r>
          </a:p>
          <a:p>
            <a:pPr marL="0" indent="0" algn="just">
              <a:buNone/>
            </a:pPr>
            <a:endParaRPr lang="pt-BR" sz="3200" dirty="0"/>
          </a:p>
        </p:txBody>
      </p:sp>
    </p:spTree>
    <p:extLst>
      <p:ext uri="{BB962C8B-B14F-4D97-AF65-F5344CB8AC3E}">
        <p14:creationId xmlns:p14="http://schemas.microsoft.com/office/powerpoint/2010/main" val="1168660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NR 15 - Atividades e Operações Insalubres</a:t>
            </a:r>
          </a:p>
          <a:p>
            <a:pPr algn="just"/>
            <a:r>
              <a:rPr lang="pt-BR" sz="3200" dirty="0"/>
              <a:t>Anexo n.º 7 - Radiações Não-Ionizantes</a:t>
            </a:r>
          </a:p>
          <a:p>
            <a:pPr algn="just"/>
            <a:r>
              <a:rPr lang="pt-BR" sz="3200" dirty="0"/>
              <a:t>Anexo n.º 8 - Vibrações</a:t>
            </a:r>
          </a:p>
          <a:p>
            <a:pPr algn="just"/>
            <a:r>
              <a:rPr lang="pt-BR" sz="3200" dirty="0"/>
              <a:t>Anexo n.º 9 - Frio</a:t>
            </a:r>
          </a:p>
          <a:p>
            <a:pPr algn="just"/>
            <a:r>
              <a:rPr lang="pt-BR" sz="3200" dirty="0"/>
              <a:t>Anexo n.º 10 - Umidade</a:t>
            </a:r>
          </a:p>
          <a:p>
            <a:pPr algn="just"/>
            <a:r>
              <a:rPr lang="pt-BR" sz="3200" dirty="0"/>
              <a:t>Anexo n.º 11 - Agentes Químicos Cuja Insalubridade é Caracterizada por Limite de Tolerância e Inspeção no Local de Trabalho</a:t>
            </a:r>
          </a:p>
          <a:p>
            <a:pPr algn="just"/>
            <a:r>
              <a:rPr lang="pt-BR" sz="3200" dirty="0"/>
              <a:t>Anexo n.º 12 - Limites de Tolerância para Poeiras Minerais</a:t>
            </a:r>
          </a:p>
        </p:txBody>
      </p:sp>
    </p:spTree>
    <p:extLst>
      <p:ext uri="{BB962C8B-B14F-4D97-AF65-F5344CB8AC3E}">
        <p14:creationId xmlns:p14="http://schemas.microsoft.com/office/powerpoint/2010/main" val="4049490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NR 15 - Atividades e Operações Insalubres</a:t>
            </a:r>
          </a:p>
          <a:p>
            <a:pPr marL="0" indent="0" algn="just">
              <a:buNone/>
            </a:pPr>
            <a:endParaRPr lang="pt-BR" sz="3200" dirty="0"/>
          </a:p>
          <a:p>
            <a:pPr algn="just"/>
            <a:r>
              <a:rPr lang="pt-BR" sz="3200" dirty="0"/>
              <a:t>Anexo n.º 13 - Agentes Químicos</a:t>
            </a:r>
          </a:p>
          <a:p>
            <a:pPr algn="just"/>
            <a:r>
              <a:rPr lang="pt-BR" sz="3200" dirty="0"/>
              <a:t>Anexo n.º 13 - Anexo Nº 13 A - Benzeno</a:t>
            </a:r>
          </a:p>
          <a:p>
            <a:pPr algn="just"/>
            <a:r>
              <a:rPr lang="pt-BR" sz="3200" dirty="0"/>
              <a:t>Anexo n.º 14 - Agentes Biológicos</a:t>
            </a:r>
          </a:p>
        </p:txBody>
      </p:sp>
    </p:spTree>
    <p:extLst>
      <p:ext uri="{BB962C8B-B14F-4D97-AF65-F5344CB8AC3E}">
        <p14:creationId xmlns:p14="http://schemas.microsoft.com/office/powerpoint/2010/main" val="39498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CLT, art. 191 - A eliminação ou a neutralização da insalubridade ocorrerá:</a:t>
            </a:r>
          </a:p>
          <a:p>
            <a:pPr algn="just"/>
            <a:r>
              <a:rPr lang="pt-BR" sz="3200" dirty="0"/>
              <a:t>I - com a adoção de medidas que conservem o ambiente de trabalho dentro dos limites de tolerância</a:t>
            </a:r>
          </a:p>
          <a:p>
            <a:pPr algn="just"/>
            <a:r>
              <a:rPr lang="pt-BR" sz="3200" dirty="0"/>
              <a:t>II - com a utilização de equipamentos de proteção individual ao trabalhador, que diminuam a intensidade do agente agressivo a limites de tolerância</a:t>
            </a:r>
          </a:p>
        </p:txBody>
      </p:sp>
    </p:spTree>
    <p:extLst>
      <p:ext uri="{BB962C8B-B14F-4D97-AF65-F5344CB8AC3E}">
        <p14:creationId xmlns:p14="http://schemas.microsoft.com/office/powerpoint/2010/main" val="755272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CLT, art. 192 - O exercício de trabalho em condições insalubres, acima dos limites de tolerância estabelecidos pelo antigo Ministério do Trabalho, assegura a percepção de adicional respectivamente de 40% (quarenta por cento), 20% (vinte por cento) e 10% (dez por cento) do salário mínimo, segundo se classifiquem nos graus máximo, médio e mínimo</a:t>
            </a:r>
          </a:p>
          <a:p>
            <a:pPr algn="just"/>
            <a:endParaRPr lang="pt-BR" sz="3200" dirty="0"/>
          </a:p>
          <a:p>
            <a:pPr algn="just"/>
            <a:r>
              <a:rPr lang="pt-BR" sz="3200" dirty="0"/>
              <a:t>STF – discussão sobre a vedação da vinculação ao salário mínimo</a:t>
            </a:r>
          </a:p>
        </p:txBody>
      </p:sp>
    </p:spTree>
    <p:extLst>
      <p:ext uri="{BB962C8B-B14F-4D97-AF65-F5344CB8AC3E}">
        <p14:creationId xmlns:p14="http://schemas.microsoft.com/office/powerpoint/2010/main" val="22867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STF – Súmula Vinculante 4</a:t>
            </a:r>
          </a:p>
          <a:p>
            <a:pPr algn="just"/>
            <a:endParaRPr lang="pt-BR" sz="3200" dirty="0"/>
          </a:p>
          <a:p>
            <a:pPr algn="just"/>
            <a:r>
              <a:rPr lang="pt-BR" sz="3200" dirty="0"/>
              <a:t>Salvo nos casos previstos na Constituição, o salário mínimo não pode ser usado como indexador de base de cálculo de vantagem de servidor público ou de empregado, nem ser substituído por decisão judicial</a:t>
            </a:r>
          </a:p>
        </p:txBody>
      </p:sp>
    </p:spTree>
    <p:extLst>
      <p:ext uri="{BB962C8B-B14F-4D97-AF65-F5344CB8AC3E}">
        <p14:creationId xmlns:p14="http://schemas.microsoft.com/office/powerpoint/2010/main" val="952438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periculosidade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CLT, art. 193 - São consideradas atividades ou operações perigosas, na forma da regulamentação aprovada pelo Ministério do Trabalho e Emprego, aquelas que, por sua natureza ou métodos de trabalho, impliquem risco acentuado em virtude de exposição permanente do trabalhador a:</a:t>
            </a:r>
          </a:p>
          <a:p>
            <a:pPr algn="just"/>
            <a:r>
              <a:rPr lang="pt-BR" sz="3200" dirty="0"/>
              <a:t>I - inflamáveis, explosivos ou energia elétrica</a:t>
            </a:r>
          </a:p>
          <a:p>
            <a:pPr algn="just"/>
            <a:r>
              <a:rPr lang="pt-BR" sz="3200" dirty="0"/>
              <a:t>II - roubos ou outras espécies de violência física nas atividades profissionais de segurança pessoal ou patrimonial </a:t>
            </a:r>
          </a:p>
          <a:p>
            <a:pPr algn="just"/>
            <a:r>
              <a:rPr lang="pt-BR" sz="3200" dirty="0"/>
              <a:t>NR 16 - ATIVIDADES E OPERAÇÕES PERIGOSAS</a:t>
            </a:r>
          </a:p>
        </p:txBody>
      </p:sp>
    </p:spTree>
    <p:extLst>
      <p:ext uri="{BB962C8B-B14F-4D97-AF65-F5344CB8AC3E}">
        <p14:creationId xmlns:p14="http://schemas.microsoft.com/office/powerpoint/2010/main" val="3861009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periculosidade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 O trabalho em condições de periculosidade assegura ao empregado um adicional de 30% (trinta por cento) sobre o salário sem os acréscimos resultantes de gratificações, prêmios ou participações nos lucros da empresa</a:t>
            </a:r>
          </a:p>
          <a:p>
            <a:pPr algn="just"/>
            <a:r>
              <a:rPr lang="pt-BR" sz="3200" dirty="0"/>
              <a:t>O empregado poderá optar pelo adicional de insalubridade que porventura lhe seja devido</a:t>
            </a:r>
          </a:p>
          <a:p>
            <a:pPr algn="just"/>
            <a:r>
              <a:rPr lang="pt-BR" sz="3200" dirty="0"/>
              <a:t>Serão descontados ou compensados do adicional outros da mesma natureza eventualmente já concedidos ao vigilante por meio de acordo coletivo</a:t>
            </a:r>
          </a:p>
        </p:txBody>
      </p:sp>
    </p:spTree>
    <p:extLst>
      <p:ext uri="{BB962C8B-B14F-4D97-AF65-F5344CB8AC3E}">
        <p14:creationId xmlns:p14="http://schemas.microsoft.com/office/powerpoint/2010/main" val="266814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Princípios e Valores constitucionais</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r>
              <a:rPr lang="pt-BR" sz="3200" dirty="0"/>
              <a:t>Art. 1º - A República Federativa do Brasil, formada pela união indissolúvel dos Estados e Municípios e do Distrito Federal, constitui-se em Estado Democrático de Direito e tem como </a:t>
            </a:r>
            <a:r>
              <a:rPr lang="pt-BR" sz="3200" b="1" i="1" dirty="0"/>
              <a:t>fundamentos</a:t>
            </a:r>
            <a:r>
              <a:rPr lang="pt-BR" sz="3200" dirty="0"/>
              <a:t>:</a:t>
            </a:r>
          </a:p>
          <a:p>
            <a:r>
              <a:rPr lang="pt-BR" sz="3200" dirty="0"/>
              <a:t>I - a soberania</a:t>
            </a:r>
          </a:p>
          <a:p>
            <a:r>
              <a:rPr lang="pt-BR" sz="3200" dirty="0"/>
              <a:t>II - a cidadania</a:t>
            </a:r>
          </a:p>
          <a:p>
            <a:r>
              <a:rPr lang="pt-BR" sz="3200" dirty="0"/>
              <a:t>III </a:t>
            </a:r>
            <a:r>
              <a:rPr lang="pt-BR" sz="3200" b="1" i="1" dirty="0"/>
              <a:t>- a dignidade da pessoa humana</a:t>
            </a:r>
          </a:p>
          <a:p>
            <a:r>
              <a:rPr lang="pt-BR" sz="3200" dirty="0"/>
              <a:t>IV - </a:t>
            </a:r>
            <a:r>
              <a:rPr lang="pt-BR" sz="3200" b="1" i="1" dirty="0"/>
              <a:t>os valores sociais do trabalho e da livre iniciativa</a:t>
            </a:r>
          </a:p>
          <a:p>
            <a:r>
              <a:rPr lang="pt-BR" sz="3200" dirty="0"/>
              <a:t>V - o pluralismo político</a:t>
            </a:r>
          </a:p>
        </p:txBody>
      </p:sp>
    </p:spTree>
    <p:extLst>
      <p:ext uri="{BB962C8B-B14F-4D97-AF65-F5344CB8AC3E}">
        <p14:creationId xmlns:p14="http://schemas.microsoft.com/office/powerpoint/2010/main" val="799446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periculosidade</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São também consideradas perigosas as atividades de trabalhador em motocicleta (§ 4º do art. 193 da CLT, incluído pela Lei nº 12.997, de 2014)</a:t>
            </a:r>
          </a:p>
          <a:p>
            <a:pPr algn="just"/>
            <a:r>
              <a:rPr lang="pt-BR" sz="3200" dirty="0"/>
              <a:t>O direito do empregado ao adicional de insalubridade ou de periculosidade cessará com a eliminação do risco à sua saúde ou integridade física, nos termos das normas expedidas pelo antigo Ministério do Trabalho (CLT, art.194) </a:t>
            </a:r>
          </a:p>
          <a:p>
            <a:pPr algn="just"/>
            <a:r>
              <a:rPr lang="pt-BR" sz="3200" dirty="0"/>
              <a:t>A caracterização e a classificação da insalubridade e da periculosidade far-se-ão por meio de perícia a cargo de Médico do Trabalho ou Engenheiro do Trabalho (CLT, art. 195) </a:t>
            </a:r>
          </a:p>
        </p:txBody>
      </p:sp>
    </p:spTree>
    <p:extLst>
      <p:ext uri="{BB962C8B-B14F-4D97-AF65-F5344CB8AC3E}">
        <p14:creationId xmlns:p14="http://schemas.microsoft.com/office/powerpoint/2010/main" val="81218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INSALUBRIDADE OU periculosidade:</a:t>
            </a:r>
            <a:br>
              <a:rPr lang="pt-BR" dirty="0"/>
            </a:br>
            <a:r>
              <a:rPr lang="pt-BR" dirty="0"/>
              <a:t>PERÍCIA JUDICIAL</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Arguida em juízo insalubridade ou periculosidade, seja por empregado, seja por Sindicato em favor de grupo de associado, o juiz designará perito habilitado na forma deste artigo, e, onde não houver, requisitará perícia ao órgão competente do Ministério do Trabalho (§ 2º do art. 195 da CLT)</a:t>
            </a:r>
          </a:p>
          <a:p>
            <a:pPr algn="just"/>
            <a:endParaRPr lang="pt-BR" sz="3200" dirty="0"/>
          </a:p>
          <a:p>
            <a:pPr algn="just"/>
            <a:r>
              <a:rPr lang="pt-BR" sz="3200" dirty="0"/>
              <a:t>Prova técnica é obrigatória </a:t>
            </a:r>
          </a:p>
        </p:txBody>
      </p:sp>
    </p:spTree>
    <p:extLst>
      <p:ext uri="{BB962C8B-B14F-4D97-AF65-F5344CB8AC3E}">
        <p14:creationId xmlns:p14="http://schemas.microsoft.com/office/powerpoint/2010/main" val="3108815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Súmula nº 453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O pagamento de adicional de periculosidade efetuado por mera liberalidade da empresa, ainda que de forma proporcional ao tempo de exposição ao risco ou em percentual inferior ao máximo legalmente previsto, dispensa a realização da prova técnica exigida pelo art. 195 da CLT, pois torna incontroversa a existência do trabalho em condições perigosas</a:t>
            </a:r>
          </a:p>
        </p:txBody>
      </p:sp>
    </p:spTree>
    <p:extLst>
      <p:ext uri="{BB962C8B-B14F-4D97-AF65-F5344CB8AC3E}">
        <p14:creationId xmlns:p14="http://schemas.microsoft.com/office/powerpoint/2010/main" val="1932916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OJ nº 278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ADICIONAL DE INSALUBRIDADE. PERÍCIA. LOCAL DE TRABALHO DESATIVADO</a:t>
            </a:r>
          </a:p>
          <a:p>
            <a:pPr algn="just"/>
            <a:r>
              <a:rPr lang="pt-BR" sz="3200" dirty="0"/>
              <a:t>A realização de perícia é obrigatória para a verificação de insalubridade. Quando não for possível sua realização, como em caso de fechamento da empresa, poderá o julgador utilizar-se de outros meios de prova.</a:t>
            </a:r>
          </a:p>
        </p:txBody>
      </p:sp>
    </p:spTree>
    <p:extLst>
      <p:ext uri="{BB962C8B-B14F-4D97-AF65-F5344CB8AC3E}">
        <p14:creationId xmlns:p14="http://schemas.microsoft.com/office/powerpoint/2010/main" val="594583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Súmula nº 364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ADICIONAL DE PERICULOSIDADE. EXPOSIÇÃO EVENTUAL, PERMANENTE E INTERMITENTE</a:t>
            </a:r>
          </a:p>
          <a:p>
            <a:pPr algn="just"/>
            <a:r>
              <a:rPr lang="pt-BR" sz="3200" dirty="0"/>
              <a:t>I - Tem direito ao adicional de periculosidade o empregado exposto permanentemente ou que, de forma intermitente, sujeita-se a condições de risco. Indevido, apenas, quando o contato dá-se de forma eventual, assim considerado o fortuito, ou o que, sendo habitual, dá-se por tempo extremamente reduzido</a:t>
            </a:r>
          </a:p>
        </p:txBody>
      </p:sp>
    </p:spTree>
    <p:extLst>
      <p:ext uri="{BB962C8B-B14F-4D97-AF65-F5344CB8AC3E}">
        <p14:creationId xmlns:p14="http://schemas.microsoft.com/office/powerpoint/2010/main" val="4006199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Súmula nº 364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II - Não é válida a cláusula de acordo ou convenção coletiva de trabalho fixando o adicional de periculosidade em percentual inferior ao estabelecido em lei e proporcional ao tempo de exposição ao risco, pois tal parcela constitui medida de higiene, saúde e segurança do trabalho, garantida por norma de ordem pública (</a:t>
            </a:r>
            <a:r>
              <a:rPr lang="pt-BR" sz="3200" dirty="0" err="1"/>
              <a:t>arts</a:t>
            </a:r>
            <a:r>
              <a:rPr lang="pt-BR" sz="3200" dirty="0"/>
              <a:t>. 7º, XXII e XXIII, da CF e 193, §1º, da CLT)</a:t>
            </a:r>
          </a:p>
        </p:txBody>
      </p:sp>
    </p:spTree>
    <p:extLst>
      <p:ext uri="{BB962C8B-B14F-4D97-AF65-F5344CB8AC3E}">
        <p14:creationId xmlns:p14="http://schemas.microsoft.com/office/powerpoint/2010/main" val="1747558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Súmula nº 361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endParaRPr lang="pt-BR" sz="3200" dirty="0"/>
          </a:p>
          <a:p>
            <a:pPr algn="just"/>
            <a:r>
              <a:rPr lang="pt-BR" sz="3200" dirty="0"/>
              <a:t>ADICIONAL DE PERICULOSIDADE. ELETRICITÁRIOS. EXPOSIÇÃO INTERMITENTE</a:t>
            </a:r>
          </a:p>
          <a:p>
            <a:pPr algn="just"/>
            <a:r>
              <a:rPr lang="pt-BR" sz="3200" dirty="0"/>
              <a:t>O trabalho exercido em condições perigosas, embora de forma intermitente, dá direito ao empregado a receber o adicional de periculosidade de forma integral, porque a Lei nº 7.369, de 20.09.1985, não estabeleceu nenhuma proporcionalidade em relação ao seu pagamento</a:t>
            </a:r>
          </a:p>
        </p:txBody>
      </p:sp>
    </p:spTree>
    <p:extLst>
      <p:ext uri="{BB962C8B-B14F-4D97-AF65-F5344CB8AC3E}">
        <p14:creationId xmlns:p14="http://schemas.microsoft.com/office/powerpoint/2010/main" val="124595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Súmula nº 448 do TST</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I – Não basta a constatação da insalubridade por meio de laudo pericial para que o empregado tenha direito ao respectivo adicional, sendo necessária a classificação da atividade insalubre na relação oficial elaborada pelo Ministério do Trabalho</a:t>
            </a:r>
          </a:p>
          <a:p>
            <a:pPr algn="just"/>
            <a:r>
              <a:rPr lang="pt-BR" sz="3200" dirty="0"/>
              <a:t>II – A higienização de instalações sanitárias de uso público ou coletivo de grande circulação, e a respectiva coleta de lixo, por não se equiparar à limpeza em residências e escritórios, enseja o pagamento de adicional de insalubridade em grau máximo, incidindo o disposto no Anexo 14 da NR-15 da Portaria do MTE nº 3.214/78 quanto à coleta e industrialização de lixo urbano</a:t>
            </a:r>
          </a:p>
        </p:txBody>
      </p:sp>
    </p:spTree>
    <p:extLst>
      <p:ext uri="{BB962C8B-B14F-4D97-AF65-F5344CB8AC3E}">
        <p14:creationId xmlns:p14="http://schemas.microsoft.com/office/powerpoint/2010/main" val="151800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Princípios e Valores constitucionais</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r>
              <a:rPr lang="pt-BR" sz="3200" dirty="0"/>
              <a:t> Art. 7º São </a:t>
            </a:r>
            <a:r>
              <a:rPr lang="pt-BR" sz="3200" b="1" i="1" dirty="0"/>
              <a:t>direitos dos trabalhadores urbanos e rurais</a:t>
            </a:r>
            <a:r>
              <a:rPr lang="pt-BR" sz="3200" dirty="0"/>
              <a:t>, além de outros que visem à melhoria de sua condição social:</a:t>
            </a:r>
          </a:p>
          <a:p>
            <a:r>
              <a:rPr lang="pt-BR" sz="3200" dirty="0"/>
              <a:t>(...)</a:t>
            </a:r>
          </a:p>
          <a:p>
            <a:r>
              <a:rPr lang="pt-BR" sz="3200" dirty="0"/>
              <a:t>XXII - </a:t>
            </a:r>
            <a:r>
              <a:rPr lang="pt-BR" sz="3200" b="1" i="1" dirty="0"/>
              <a:t>redução dos riscos inerentes ao trabalho</a:t>
            </a:r>
            <a:r>
              <a:rPr lang="pt-BR" sz="3200" dirty="0"/>
              <a:t>, por meio de normas de saúde, higiene e segurança</a:t>
            </a:r>
          </a:p>
          <a:p>
            <a:r>
              <a:rPr lang="pt-BR" sz="3200" dirty="0"/>
              <a:t>XXIII - </a:t>
            </a:r>
            <a:r>
              <a:rPr lang="pt-BR" sz="3200" b="1" i="1" dirty="0"/>
              <a:t>adicional de remuneração </a:t>
            </a:r>
            <a:r>
              <a:rPr lang="pt-BR" sz="3200" dirty="0"/>
              <a:t>para as atividades penosas, insalubres ou perigosas, na forma da lei</a:t>
            </a:r>
          </a:p>
        </p:txBody>
      </p:sp>
    </p:spTree>
    <p:extLst>
      <p:ext uri="{BB962C8B-B14F-4D97-AF65-F5344CB8AC3E}">
        <p14:creationId xmlns:p14="http://schemas.microsoft.com/office/powerpoint/2010/main" val="135954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Princípios e Valores constitucionais</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r>
              <a:rPr lang="pt-BR" sz="3200" dirty="0"/>
              <a:t>  Art. 170 - A ordem econômica, fundada na </a:t>
            </a:r>
            <a:r>
              <a:rPr lang="pt-BR" sz="3200" b="1" i="1" dirty="0"/>
              <a:t>valorização do trabalho humano e na livre iniciativa</a:t>
            </a:r>
            <a:r>
              <a:rPr lang="pt-BR" sz="3200" dirty="0"/>
              <a:t>, tem por fim assegurar a todos existência digna, conforme os ditames da justiça social</a:t>
            </a:r>
          </a:p>
          <a:p>
            <a:endParaRPr lang="pt-BR" sz="3200" dirty="0"/>
          </a:p>
          <a:p>
            <a:r>
              <a:rPr lang="pt-BR" sz="3200" dirty="0"/>
              <a:t>Art. 200. Ao </a:t>
            </a:r>
            <a:r>
              <a:rPr lang="pt-BR" sz="3200" b="1" i="1" dirty="0"/>
              <a:t>sistema único de saúde compete</a:t>
            </a:r>
            <a:r>
              <a:rPr lang="pt-BR" sz="3200" dirty="0"/>
              <a:t>, além de outras atribuições, nos termos da lei:</a:t>
            </a:r>
          </a:p>
          <a:p>
            <a:r>
              <a:rPr lang="pt-BR" sz="3200" dirty="0"/>
              <a:t>(...)</a:t>
            </a:r>
          </a:p>
          <a:p>
            <a:r>
              <a:rPr lang="pt-BR" sz="3200" dirty="0"/>
              <a:t>VIII - </a:t>
            </a:r>
            <a:r>
              <a:rPr lang="pt-BR" sz="3200" b="1" i="1" dirty="0"/>
              <a:t>colaborar na proteção do meio ambiente, nele compreendido o do trabalho</a:t>
            </a:r>
          </a:p>
        </p:txBody>
      </p:sp>
    </p:spTree>
    <p:extLst>
      <p:ext uri="{BB962C8B-B14F-4D97-AF65-F5344CB8AC3E}">
        <p14:creationId xmlns:p14="http://schemas.microsoft.com/office/powerpoint/2010/main" val="177016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Princípios e Valores constitucionais</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endParaRPr lang="pt-BR" sz="3200" dirty="0"/>
          </a:p>
          <a:p>
            <a:r>
              <a:rPr lang="pt-BR" sz="3200" dirty="0"/>
              <a:t>Art. 225. Todos têm </a:t>
            </a:r>
            <a:r>
              <a:rPr lang="pt-BR" sz="3200" b="1" i="1" dirty="0"/>
              <a:t>direito ao meio ambiente ecologicamente equilibrado</a:t>
            </a:r>
            <a:r>
              <a:rPr lang="pt-BR" sz="3200" dirty="0"/>
              <a:t>, bem de uso comum do povo e essencial à sadia qualidade de vida, impondo-se ao Poder Público e à coletividade o dever de defendê-lo e </a:t>
            </a:r>
            <a:r>
              <a:rPr lang="pt-BR" sz="3200" dirty="0" err="1"/>
              <a:t>preservá</a:t>
            </a:r>
            <a:r>
              <a:rPr lang="pt-BR" sz="3200" dirty="0"/>
              <a:t>- </a:t>
            </a:r>
            <a:r>
              <a:rPr lang="pt-BR" sz="3200" dirty="0" err="1"/>
              <a:t>lo</a:t>
            </a:r>
            <a:r>
              <a:rPr lang="pt-BR" sz="3200" dirty="0"/>
              <a:t> para as presentes e futuras gerações</a:t>
            </a:r>
          </a:p>
        </p:txBody>
      </p:sp>
    </p:spTree>
    <p:extLst>
      <p:ext uri="{BB962C8B-B14F-4D97-AF65-F5344CB8AC3E}">
        <p14:creationId xmlns:p14="http://schemas.microsoft.com/office/powerpoint/2010/main" val="341253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Convenção 155 da </a:t>
            </a:r>
            <a:r>
              <a:rPr lang="pt-BR" dirty="0" err="1"/>
              <a:t>oit</a:t>
            </a:r>
            <a:endParaRPr lang="pt-BR" dirty="0"/>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endParaRPr lang="pt-BR" sz="3200" dirty="0"/>
          </a:p>
          <a:p>
            <a:r>
              <a:rPr lang="pt-BR" sz="3200" dirty="0"/>
              <a:t>Todo Membro deverá, em consulta com as organizações mais representativas de empregadores e de trabalhadores, e levando em conta as condições e as práticas nacionais, formular, pôr em prática e reexaminar periodicamente uma política nacional coerente em matéria de segurança e saúde dos trabalhadores e o meio-ambiente de trabalho.</a:t>
            </a:r>
          </a:p>
          <a:p>
            <a:endParaRPr lang="pt-BR" sz="3200" dirty="0"/>
          </a:p>
          <a:p>
            <a:pPr marL="0" indent="0">
              <a:buNone/>
            </a:pPr>
            <a:endParaRPr lang="pt-BR" sz="3200" dirty="0"/>
          </a:p>
        </p:txBody>
      </p:sp>
    </p:spTree>
    <p:extLst>
      <p:ext uri="{BB962C8B-B14F-4D97-AF65-F5344CB8AC3E}">
        <p14:creationId xmlns:p14="http://schemas.microsoft.com/office/powerpoint/2010/main" val="210621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Convenção 155 da </a:t>
            </a:r>
            <a:r>
              <a:rPr lang="pt-BR" dirty="0" err="1"/>
              <a:t>oit</a:t>
            </a:r>
            <a:endParaRPr lang="pt-BR" dirty="0"/>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endParaRPr lang="pt-BR" sz="3200" dirty="0"/>
          </a:p>
          <a:p>
            <a:r>
              <a:rPr lang="pt-BR" sz="3200" dirty="0"/>
              <a:t>Essa política terá como objetivo prevenir os acidentes e os danos à saúde que forem consequência do trabalho, tenham relação com a atividade de trabalho, ou se apresentarem durante o trabalho, reduzindo ao mínimo, na medida que for razoável e possível, as causas dos riscos inerentes ao meio ambiente de trabalho</a:t>
            </a:r>
          </a:p>
        </p:txBody>
      </p:sp>
    </p:spTree>
    <p:extLst>
      <p:ext uri="{BB962C8B-B14F-4D97-AF65-F5344CB8AC3E}">
        <p14:creationId xmlns:p14="http://schemas.microsoft.com/office/powerpoint/2010/main" val="76078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Legislação trabalhista</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781878" y="1948070"/>
            <a:ext cx="10893287" cy="4269850"/>
          </a:xfrm>
        </p:spPr>
        <p:txBody>
          <a:bodyPr>
            <a:noAutofit/>
          </a:bodyPr>
          <a:lstStyle/>
          <a:p>
            <a:r>
              <a:rPr lang="pt-BR" sz="3200" dirty="0"/>
              <a:t> CLT, art. 156 – Inspeção do trabalho</a:t>
            </a:r>
          </a:p>
          <a:p>
            <a:r>
              <a:rPr lang="pt-BR" sz="3200" dirty="0"/>
              <a:t>I - promover a fiscalização do cumprimento das normas de segurança e medicina do trabalho</a:t>
            </a:r>
          </a:p>
          <a:p>
            <a:r>
              <a:rPr lang="pt-BR" sz="3200" dirty="0"/>
              <a:t>II - adotar as medidas que se tornem exigíveis, em virtude das disposições do Capítulo V (DA SEGURANÇA E DA MEDICINA DO TRABALHO), determinando as obras e reparos que, em qualquer local de trabalho, se façam necessárias</a:t>
            </a:r>
          </a:p>
          <a:p>
            <a:r>
              <a:rPr lang="pt-BR" sz="3200" dirty="0"/>
              <a:t>III - impor as penalidades cabíveis por descumprimento das normas constantes do Capítulo V </a:t>
            </a:r>
          </a:p>
        </p:txBody>
      </p:sp>
    </p:spTree>
    <p:extLst>
      <p:ext uri="{BB962C8B-B14F-4D97-AF65-F5344CB8AC3E}">
        <p14:creationId xmlns:p14="http://schemas.microsoft.com/office/powerpoint/2010/main" val="141669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C974A-0AFB-477F-9EBA-76E05EE0B0EA}"/>
              </a:ext>
            </a:extLst>
          </p:cNvPr>
          <p:cNvSpPr>
            <a:spLocks noGrp="1"/>
          </p:cNvSpPr>
          <p:nvPr>
            <p:ph type="title"/>
          </p:nvPr>
        </p:nvSpPr>
        <p:spPr/>
        <p:txBody>
          <a:bodyPr/>
          <a:lstStyle/>
          <a:p>
            <a:r>
              <a:rPr lang="pt-BR" dirty="0"/>
              <a:t>Legislação trabalhista</a:t>
            </a:r>
          </a:p>
        </p:txBody>
      </p:sp>
      <p:sp>
        <p:nvSpPr>
          <p:cNvPr id="3" name="Espaço Reservado para Conteúdo 2">
            <a:extLst>
              <a:ext uri="{FF2B5EF4-FFF2-40B4-BE49-F238E27FC236}">
                <a16:creationId xmlns:a16="http://schemas.microsoft.com/office/drawing/2014/main" id="{78EEF323-91F8-48C2-B799-A659F701045B}"/>
              </a:ext>
            </a:extLst>
          </p:cNvPr>
          <p:cNvSpPr>
            <a:spLocks noGrp="1"/>
          </p:cNvSpPr>
          <p:nvPr>
            <p:ph idx="1"/>
          </p:nvPr>
        </p:nvSpPr>
        <p:spPr>
          <a:xfrm>
            <a:off x="476037" y="1792936"/>
            <a:ext cx="11237843" cy="4269850"/>
          </a:xfrm>
        </p:spPr>
        <p:txBody>
          <a:bodyPr>
            <a:noAutofit/>
          </a:bodyPr>
          <a:lstStyle/>
          <a:p>
            <a:pPr algn="just"/>
            <a:r>
              <a:rPr lang="pt-BR" sz="3200" dirty="0"/>
              <a:t> CLT, art. 157 - Cabe às empresas:</a:t>
            </a:r>
          </a:p>
          <a:p>
            <a:pPr algn="just"/>
            <a:r>
              <a:rPr lang="pt-BR" sz="3200" dirty="0"/>
              <a:t>I - cumprir e fazer cumprir as normas de segurança e medicina do trabalho</a:t>
            </a:r>
          </a:p>
          <a:p>
            <a:pPr algn="just"/>
            <a:r>
              <a:rPr lang="pt-BR" sz="3200" dirty="0"/>
              <a:t>II - instruir os empregados, através de ordens de serviço, quanto às precauções a tomar no sentido de evitar acidentes do trabalho ou doenças ocupacionais</a:t>
            </a:r>
          </a:p>
          <a:p>
            <a:pPr algn="just"/>
            <a:r>
              <a:rPr lang="pt-BR" sz="3200" dirty="0"/>
              <a:t>III - adotar as medidas que lhes sejam determinadas pelo órgão regional competente</a:t>
            </a:r>
          </a:p>
          <a:p>
            <a:pPr algn="just"/>
            <a:r>
              <a:rPr lang="pt-BR" sz="3200" dirty="0"/>
              <a:t>IV - facilitar o exercício da fiscalização pela autoridade competente</a:t>
            </a:r>
          </a:p>
        </p:txBody>
      </p:sp>
    </p:spTree>
    <p:extLst>
      <p:ext uri="{BB962C8B-B14F-4D97-AF65-F5344CB8AC3E}">
        <p14:creationId xmlns:p14="http://schemas.microsoft.com/office/powerpoint/2010/main" val="3669415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m Tiras">
  <a:themeElements>
    <a:clrScheme name="Em Tir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Em Tir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m Tir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TM03090430[[fn=Em Tiras]]</Template>
  <TotalTime>608</TotalTime>
  <Words>1849</Words>
  <Application>Microsoft Office PowerPoint</Application>
  <PresentationFormat>Widescreen</PresentationFormat>
  <Paragraphs>127</Paragraphs>
  <Slides>27</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27</vt:i4>
      </vt:variant>
    </vt:vector>
  </HeadingPairs>
  <TitlesOfParts>
    <vt:vector size="30" baseType="lpstr">
      <vt:lpstr>Corbel</vt:lpstr>
      <vt:lpstr>Wingdings</vt:lpstr>
      <vt:lpstr>Em Tiras</vt:lpstr>
      <vt:lpstr>Saúde e segurança do trabalho</vt:lpstr>
      <vt:lpstr>Princípios e Valores constitucionais</vt:lpstr>
      <vt:lpstr>Princípios e Valores constitucionais</vt:lpstr>
      <vt:lpstr>Princípios e Valores constitucionais</vt:lpstr>
      <vt:lpstr>Princípios e Valores constitucionais</vt:lpstr>
      <vt:lpstr>Convenção 155 da oit</vt:lpstr>
      <vt:lpstr>Convenção 155 da oit</vt:lpstr>
      <vt:lpstr>Legislação trabalhista</vt:lpstr>
      <vt:lpstr>Legislação trabalhista</vt:lpstr>
      <vt:lpstr>Legislação trabalhista</vt:lpstr>
      <vt:lpstr>Insalubridade</vt:lpstr>
      <vt:lpstr>Insalubridade</vt:lpstr>
      <vt:lpstr>Insalubridade</vt:lpstr>
      <vt:lpstr>Insalubridade</vt:lpstr>
      <vt:lpstr>Insalubridade</vt:lpstr>
      <vt:lpstr>Insalubridade</vt:lpstr>
      <vt:lpstr>Insalubridade</vt:lpstr>
      <vt:lpstr>periculosidade</vt:lpstr>
      <vt:lpstr>periculosidade</vt:lpstr>
      <vt:lpstr>periculosidade</vt:lpstr>
      <vt:lpstr>INSALUBRIDADE OU periculosidade: PERÍCIA JUDICIAL</vt:lpstr>
      <vt:lpstr>Súmula nº 453 do TST</vt:lpstr>
      <vt:lpstr>OJ nº 278 do TST</vt:lpstr>
      <vt:lpstr>Súmula nº 364 do TST</vt:lpstr>
      <vt:lpstr>Súmula nº 364 do TST</vt:lpstr>
      <vt:lpstr>Súmula nº 361 do TST</vt:lpstr>
      <vt:lpstr>Súmula nº 448 do TST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Natureza jurídica do  direito do trabalho</dc:title>
  <dc:creator>Otavio</dc:creator>
  <cp:lastModifiedBy>Otavio</cp:lastModifiedBy>
  <cp:revision>25</cp:revision>
  <dcterms:created xsi:type="dcterms:W3CDTF">2020-03-30T19:26:41Z</dcterms:created>
  <dcterms:modified xsi:type="dcterms:W3CDTF">2020-05-12T02:08:02Z</dcterms:modified>
</cp:coreProperties>
</file>