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6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43" Type="http://schemas.openxmlformats.org/officeDocument/2006/relationships/font" Target="fonts/Lato-bold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aleway-bold.fntdata"/><Relationship Id="rId14" Type="http://schemas.openxmlformats.org/officeDocument/2006/relationships/slide" Target="slides/slide10.xml"/><Relationship Id="rId36" Type="http://schemas.openxmlformats.org/officeDocument/2006/relationships/font" Target="fonts/Raleway-regular.fntdata"/><Relationship Id="rId17" Type="http://schemas.openxmlformats.org/officeDocument/2006/relationships/slide" Target="slides/slide13.xml"/><Relationship Id="rId39" Type="http://schemas.openxmlformats.org/officeDocument/2006/relationships/font" Target="fonts/Raleway-boldItalic.fntdata"/><Relationship Id="rId16" Type="http://schemas.openxmlformats.org/officeDocument/2006/relationships/slide" Target="slides/slide12.xml"/><Relationship Id="rId38" Type="http://schemas.openxmlformats.org/officeDocument/2006/relationships/font" Target="fonts/Raleway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hape 62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Shape 63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Shape 64"/>
          <p:cNvSpPr txBox="1"/>
          <p:nvPr>
            <p:ph idx="1" type="body"/>
          </p:nvPr>
        </p:nvSpPr>
        <p:spPr>
          <a:xfrm>
            <a:off x="328016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  <a:defRPr b="1" i="0" sz="9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b="1"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" name="Shape 29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2410111" y="1595775"/>
            <a:ext cx="6321599" cy="3002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" name="Shape 36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Shape 37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240030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46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1846802"/>
            <a:ext cx="2807999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Shape 52"/>
          <p:cNvSpPr txBox="1"/>
          <p:nvPr>
            <p:ph type="title"/>
          </p:nvPr>
        </p:nvSpPr>
        <p:spPr>
          <a:xfrm>
            <a:off x="283103" y="712139"/>
            <a:ext cx="6244199" cy="383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b="1" i="0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aleway"/>
              <a:buNone/>
              <a:defRPr b="1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Shape 57"/>
          <p:cNvSpPr txBox="1"/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leway"/>
              <a:buNone/>
              <a:defRPr b="1" i="0" sz="3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b="1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b="1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b="1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b="1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b="1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b="1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b="1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b="1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265500" y="2735369"/>
            <a:ext cx="4045199" cy="134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b="0" i="0" sz="2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chemeClr val="dk2"/>
              </a:buClr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1" y="1595775"/>
            <a:ext cx="6321599" cy="3002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fld id="{00000000-1234-1234-1234-123412341234}" type="slidenum">
              <a:rPr b="0" i="0" lang="pt-BR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Relationship Id="rId4" Type="http://schemas.openxmlformats.org/officeDocument/2006/relationships/image" Target="../media/image09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hyperlink" Target="http://www.agricultura.gov.br" TargetMode="External"/><Relationship Id="rId7" Type="http://schemas.openxmlformats.org/officeDocument/2006/relationships/hyperlink" Target="http://www.canaonline.com.b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05.png"/><Relationship Id="rId5" Type="http://schemas.openxmlformats.org/officeDocument/2006/relationships/hyperlink" Target="http://www.canaonline.com.b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4.png"/><Relationship Id="rId6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510835" y="1227948"/>
            <a:ext cx="8066099" cy="1049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MICRORGANISMOS: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aleway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158927" y="2277034"/>
            <a:ext cx="8769918" cy="11167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ato"/>
              <a:buNone/>
            </a:pPr>
            <a:r>
              <a:rPr b="0" i="0" lang="pt-BR" sz="6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DOENÇAS EM PLANTAS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576384" y="3393753"/>
            <a:ext cx="393500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Disciplina de microbiologia ESALQ - USP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Juliana Santos de Oliveira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Melina Bafume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Sara Giro Moreno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170425" y="1588500"/>
            <a:ext cx="6192898" cy="310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-Disseminação por esporos;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-Uso de cultivares resistentes,  resistência é controlada por um único gene dominante (gene Sm);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-Aplicar fungicidas, registrados no MAPA, de forma preventiva;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-Fazer rotação de culturas, evitando espécies hospedeiras dos patógenos e seu plantio perto das lavouras de tomate;</a:t>
            </a: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1868250" y="484375"/>
            <a:ext cx="5225399" cy="10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Mancha-de-estenfílio: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disseminação e controle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5799975" y="4737925"/>
            <a:ext cx="31470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Fonte: http://bbeletronica.cnph.embrapa.br/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4661" y="1536637"/>
            <a:ext cx="2333625" cy="30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58950" y="1402700"/>
            <a:ext cx="88880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-Eliminar e/ou pulverizar plantas hospedeiras daninhas, nativas ou espontâneas que estejam nas proximidades da lavoura de tomate;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-Evitar irrigações muito freqüentes, em especial quando esta for por aspersão;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-Utilizar mudas sadias, produzidas em telado ou adquiridas de viveiros idôneos.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1" i="0" lang="pt-BR" sz="1800" u="none" cap="none" strike="noStrike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O não controle pode resultar em mais perdas para os produtores devido à redução na produtividade ou pelo incremento nos custos devido ao aumento na quantidade de fungicidas. Além de dificuldade seu cultivo em sistemas agroecológicos. </a:t>
            </a:r>
          </a:p>
        </p:txBody>
      </p:sp>
      <p:sp>
        <p:nvSpPr>
          <p:cNvPr id="158" name="Shape 158"/>
          <p:cNvSpPr txBox="1"/>
          <p:nvPr>
            <p:ph type="title"/>
          </p:nvPr>
        </p:nvSpPr>
        <p:spPr>
          <a:xfrm>
            <a:off x="1890300" y="422850"/>
            <a:ext cx="5225399" cy="10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Mancha-de-estenfílio: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disseminação e controle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5799975" y="4737925"/>
            <a:ext cx="31470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Fonte: http://bbeletronica.cnph.embrapa.br/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335725" y="1122500"/>
            <a:ext cx="8395799" cy="15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-Ocorre em diversas culturas de importância econômica: batata, feijão, fumo, milho e a soja;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-Causa podridões no início do desenvolvimento da planta e provocando redução no vigor e na germinação da semente. Sua incidência e a severidade estão associados às condições do solo.</a:t>
            </a: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x="931575" y="136250"/>
            <a:ext cx="8280299" cy="12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0" i="1" lang="pt-BR" sz="3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Rhizoctonia solani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000" y="3021823"/>
            <a:ext cx="2390025" cy="156270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>
            <p:ph idx="1" type="body"/>
          </p:nvPr>
        </p:nvSpPr>
        <p:spPr>
          <a:xfrm>
            <a:off x="541975" y="4220900"/>
            <a:ext cx="8395799" cy="78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2275" y="3012600"/>
            <a:ext cx="2324099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7612" y="3021825"/>
            <a:ext cx="2437086" cy="15626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1" type="body"/>
          </p:nvPr>
        </p:nvSpPr>
        <p:spPr>
          <a:xfrm>
            <a:off x="5579175" y="4737925"/>
            <a:ext cx="3367799" cy="35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Fonte: </a:t>
            </a:r>
            <a:r>
              <a:rPr b="0" i="0" lang="pt-BR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http://www.agrolink.com.br/agricultura/problemas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366450" y="1291650"/>
            <a:ext cx="8411099" cy="278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-O estrangulamento parcial dos caules pode originar:</a:t>
            </a:r>
          </a:p>
          <a:p>
            <a:pPr indent="381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Atraso no desenvolvimento da planta, deformação e descoloração dos caules;</a:t>
            </a:r>
          </a:p>
          <a:p>
            <a:pPr indent="381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Necrose do tecido vascular;</a:t>
            </a: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Pigmentações púrpuras nas folhas.</a:t>
            </a:r>
          </a:p>
          <a:p>
            <a:pPr indent="381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Período úmido x</a:t>
            </a:r>
            <a:r>
              <a:rPr b="1" i="0" lang="pt-BR" sz="1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pt-BR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Primavera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1" i="0" lang="pt-BR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-Controle</a:t>
            </a:r>
            <a:r>
              <a:rPr b="0" i="0" lang="pt-BR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:</a:t>
            </a:r>
            <a:r>
              <a:rPr b="0" i="0" lang="pt-BR" sz="16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Deve-se fazer aração profunda para diminuir o inóculo perto da superfície do solo e promover a rápida decomposição dos resíduos infestados. O tratamento das sementes é recomendado.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000" u="none" cap="none" strike="noStrike">
              <a:solidFill>
                <a:srgbClr val="3E3E3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931575" y="174700"/>
            <a:ext cx="8280299" cy="12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0" i="1" lang="pt-BR" sz="3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Rhizoctonia solani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5568901" y="4686553"/>
            <a:ext cx="3367799" cy="35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Fonte: </a:t>
            </a:r>
            <a:r>
              <a:rPr b="0" i="0" lang="pt-BR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http://www.agrolink.com.br/agricultura/problemas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853950" y="331693"/>
            <a:ext cx="7436099" cy="4240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9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Doenças causadas por bactérias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48812" y="396417"/>
            <a:ext cx="5214122" cy="897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Raquitismo da Soqueira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218377" y="1293919"/>
            <a:ext cx="7342095" cy="8813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-Afeta as grandes culturas de cana-de-açúcar;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-Causada pela bactéria</a:t>
            </a:r>
            <a:r>
              <a:rPr b="0" i="1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Leifsonia xyli </a:t>
            </a: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subsp. </a:t>
            </a:r>
            <a:r>
              <a:rPr b="0" i="1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xyli;</a:t>
            </a:r>
            <a:br>
              <a:rPr b="0" i="1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812" y="2465293"/>
            <a:ext cx="2191460" cy="19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5873" y="2465293"/>
            <a:ext cx="2378126" cy="19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5582" y="2405656"/>
            <a:ext cx="3041898" cy="2101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218377" y="4767066"/>
            <a:ext cx="9144000" cy="27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Fontes: </a:t>
            </a: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http://www.agricultura.gov.br</a:t>
            </a:r>
            <a:r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               </a:t>
            </a: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http://www.canaonline.com.br</a:t>
            </a:r>
            <a:r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                             http://dx.doi.org/10.1590/S0100-41582004000600003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8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665650" y="422100"/>
            <a:ext cx="7436099" cy="872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Raquitismo da Soqueira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0" y="1506575"/>
            <a:ext cx="9144000" cy="248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-Primeira descrição no Brasil: Rio de Janeiro e de Pernambuco em 1956; </a:t>
            </a: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Nos dias atuais ocorre em todo o país;</a:t>
            </a: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-Causa desnivelamento do canavial;</a:t>
            </a: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-Queda na produtividade.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0" y="493825"/>
            <a:ext cx="9144000" cy="10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br>
              <a:rPr b="1" i="0" lang="pt-BR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Raquitismo da Soqueira: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Leifsonia xyli subsp. xyli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t/>
            </a:r>
            <a:endParaRPr b="1" i="0" sz="9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790400" y="1894975"/>
            <a:ext cx="3499799" cy="27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-gram-positivia;</a:t>
            </a: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-aeróbica obrigatória;</a:t>
            </a: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-Restrita ao xilema;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678" y="1769467"/>
            <a:ext cx="4014099" cy="276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797858" y="4700832"/>
            <a:ext cx="5590800" cy="27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Fonte: http://dx.doi.org/10.1590/S0100-41582004000600003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0" y="586875"/>
            <a:ext cx="9144000" cy="84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Raquitismo da Soqueira: </a:t>
            </a:r>
            <a:r>
              <a:rPr b="1" i="0" lang="pt-BR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Sintomas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12375" y="1353550"/>
            <a:ext cx="8301318" cy="334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-Facilmente confundidos com aqueles que ocorrem em más condições de cultivo (deficiência de nutrientes, falta de água, etc);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-Colmos finos;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-Encurtamento das regiões entrenós;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-Sintoma interno:  coloração avermelhada na região do xilema;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0" y="576725"/>
            <a:ext cx="91440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Raquitismo da Soqueira: </a:t>
            </a:r>
            <a:r>
              <a:rPr b="1" i="0" lang="pt-BR" sz="3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Sintomas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100" y="1569965"/>
            <a:ext cx="3341075" cy="258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100" y="1569965"/>
            <a:ext cx="3800630" cy="258497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1043417" y="3982435"/>
            <a:ext cx="2207488" cy="3450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Coloração avermelhada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001600" y="4150766"/>
            <a:ext cx="3990000" cy="3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 Raquitismo/ sem Raquitismo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886041" y="4686876"/>
            <a:ext cx="7082118" cy="3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Fontes:  </a:t>
            </a: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http://www.canaonline.com.br</a:t>
            </a:r>
            <a:r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;                                                                  http://www.coplana.com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06500" y="382100"/>
            <a:ext cx="68703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doenças em plantas...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06500" y="1184025"/>
            <a:ext cx="8330999" cy="186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São estudadas pela disciplina de Fitopatologia ou Patologia vegetal;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Doenças são alterações biológicas no estado de saúde de um ser, manifestando um conjunto de sintomas perceptíveis ou não;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Causadas por bactérias, fungos ou vírus.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17" y="3140999"/>
            <a:ext cx="2390024" cy="155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5089" y="3136375"/>
            <a:ext cx="2729435" cy="15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0600" y="3138698"/>
            <a:ext cx="2390025" cy="156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96244" y="3141000"/>
            <a:ext cx="2496640" cy="15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" type="body"/>
          </p:nvPr>
        </p:nvSpPr>
        <p:spPr>
          <a:xfrm>
            <a:off x="5725450" y="4701400"/>
            <a:ext cx="3328799" cy="26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Fonte: https://sistemasdeproducao.cnptia.embrapa.br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-125505" y="430306"/>
            <a:ext cx="8803339" cy="8426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Raquitismo da Soqueira:  </a:t>
            </a:r>
            <a:r>
              <a:rPr b="1" i="0" lang="pt-BR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Disseminação 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76517" y="1397280"/>
            <a:ext cx="8157882" cy="308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-Toletes doentes, mas não diagnosticado, são plantados;</a:t>
            </a:r>
          </a:p>
          <a:p>
            <a:pPr indent="-2286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-Colheita mecanizada: </a:t>
            </a:r>
            <a:b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tende a crescer ainda mais, visto que  foi proposto a redução gradual do uso de queimadas até 2017;</a:t>
            </a:r>
            <a:b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995083" y="354859"/>
            <a:ext cx="9144000" cy="88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Raquitismo da Soqueira: </a:t>
            </a:r>
            <a:r>
              <a:rPr b="1" i="0" lang="pt-BR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Controle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03411" y="1399123"/>
            <a:ext cx="7682752" cy="31101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-Resistência varietal:</a:t>
            </a:r>
            <a:b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Problema: dificuldade no diagnóstico.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-Tratamento térmico de toletes ou gemas;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-Equipamentos usados para corte da cana devem ser desinfetados com produtos químicos ou pelo calor.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853950" y="229875"/>
            <a:ext cx="7436099" cy="4557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9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Doenças causadas por vírus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65375" y="386775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ENROLAMENTO DA FOLHA -</a:t>
            </a:r>
            <a:r>
              <a:rPr b="1" i="1" lang="pt-BR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“Grapevine leafroll-associated virus” </a:t>
            </a:r>
            <a:r>
              <a:rPr b="1" i="0" lang="pt-BR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GLRaV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5375" y="1819250"/>
            <a:ext cx="49080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-Virose da videira;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Foi constatada no Brasil, pela primeira vez, em 1972 em vinhedos do Estado de São Paulo;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É atribuída à 9 vírus  do gênero </a:t>
            </a:r>
            <a:r>
              <a:rPr b="0" i="1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Closterovirus;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1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Alta incidência e ocasiona constantes perdas à produção;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8862" y="1925175"/>
            <a:ext cx="3590924" cy="1847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5496600" y="3773025"/>
            <a:ext cx="3295500" cy="105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Folha sadia (esquerda) e folha infectada (direita) em vinífera tinta.-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http://www.cnpuv.embrapa.br/tecnologias/uzum/v_enrol_folha.html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206575" y="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ENROLAMENTO DA FOLHA : </a:t>
            </a:r>
            <a:r>
              <a:rPr b="1" i="0" lang="pt-BR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Sintomas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298896" y="1093512"/>
            <a:ext cx="5301900" cy="306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-"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Plantas afetadas são menores do que as sadias;</a:t>
            </a:r>
          </a:p>
          <a:p>
            <a:pPr indent="-22860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-"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Os sintomas típicos só se manifestam a partir da época de maturação dos frutos;</a:t>
            </a:r>
          </a:p>
          <a:p>
            <a:pPr indent="-22860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-"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Gradual enrolamento dos bordos da folha para baixo (das basais para as demais folhas da extremidade);</a:t>
            </a:r>
          </a:p>
          <a:p>
            <a:pPr indent="-228600" lvl="0" marL="457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"/>
              <a:buChar char="-"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Apresentam clorose prematura nas margens.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5651" y="1019155"/>
            <a:ext cx="2832925" cy="36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1224799" y="4030614"/>
            <a:ext cx="4746899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Enrolamento da folha em vinífera tinta - Planta sadia (acima) e planta infectada (abaixo) - </a:t>
            </a:r>
            <a:r>
              <a:rPr b="0" i="1" lang="pt-B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http://www.cnpuv.embrapa.br/tecnologias/uzum/v_enrol_folha.html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253675" y="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ENROLAMENTO DA FOLHA : </a:t>
            </a:r>
            <a:r>
              <a:rPr b="1" i="0" lang="pt-BR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Sintomas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94925" y="1836600"/>
            <a:ext cx="4842599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-As folhas tornam-se avermelhadas ou amareladas, com exceção das nervuras principais que continuam verdes;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-Folhas tornam-se rugosas e quebradiças;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3676" y="1256150"/>
            <a:ext cx="2291974" cy="306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4825" y="1538400"/>
            <a:ext cx="2159175" cy="265212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4766850" y="4343887"/>
            <a:ext cx="5108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Sintoma em uva Niagara Rosada e em Niagara Branca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71375" y="25730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ENROLAMENTO DA FOLHA : </a:t>
            </a:r>
            <a:r>
              <a:rPr b="1" i="0" lang="pt-BR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Etiologia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71375" y="1907375"/>
            <a:ext cx="49722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-Partículas virais do gênero </a:t>
            </a:r>
            <a:r>
              <a:rPr b="0" i="1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Closterovirus</a:t>
            </a: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-Patógeno restrito ao gênero </a:t>
            </a:r>
            <a:r>
              <a:rPr b="0" i="1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Vittis;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-Variedades imunes não são conhecidas;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3912" y="1332087"/>
            <a:ext cx="3495675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4825725" y="3848775"/>
            <a:ext cx="3884100" cy="52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Enrolamento-da-folha em vinífera branca, folha sadia (direita) e infectada (esquerda) - </a:t>
            </a:r>
            <a:r>
              <a:rPr b="0" i="1" lang="pt-BR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http://www.cnpuv.embrapa.br/tecnologias/uzum/v_enrol_folha.html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00700" y="15300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ENROLAMENTO DA FOLHA : </a:t>
            </a:r>
            <a:r>
              <a:rPr b="1" i="0" lang="pt-BR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Disseminação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100700" y="1623975"/>
            <a:ext cx="5572499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-É facilmente transmitido por união de tecidos (não há relatos de transmissão mecânica e de passagem pela semente);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-GLRaV-3 é transmitido pelas cochonilhas brancas;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350" y="827725"/>
            <a:ext cx="314324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5426619" y="3201525"/>
            <a:ext cx="3625200" cy="58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Colônia da cochonilha (</a:t>
            </a:r>
            <a:r>
              <a:rPr b="0" i="1" lang="pt-BR" sz="1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Planococcus citri</a:t>
            </a:r>
            <a:r>
              <a:rPr b="0" i="0" lang="pt-BR" sz="1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), vetora do Enrolamento-da-folha, em raiz de videira. </a:t>
            </a:r>
            <a:r>
              <a:rPr b="0" i="1" lang="pt-BR" sz="1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http://www.cnpuv.embrapa.br/tecnologias/uzum/v_enrol_folha.html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211850" y="3307375"/>
            <a:ext cx="3719399" cy="1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pt-BR" sz="3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Controle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-Emprego de clones sadios;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853950" y="37500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7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Conclusão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68704" y="1785023"/>
            <a:ext cx="8406590" cy="10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1" i="1" lang="pt-BR" sz="2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relações entre as plantas e os microrganismos patogênicos são de extrema importância e interesse para a humanidade. Grande parte da economia mundial se baseia na utilização de plantas. A devastação de plantações, devido à ação de microrganismos, pode trazer malefícios como a diminuição no forncecimento de um produto, que desencadeia escassez desse alimento, mudanças nos costumes alimentícios e prejuízos econômicos.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853950" y="1293075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8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OBRIGADO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285707" y="3368855"/>
            <a:ext cx="3870900" cy="11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Disciplina de microbiologia ESALQ - USP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Juliana Santos de Oliveira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Melina Bafume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Sara Giro Moreno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highlight>
                <a:srgbClr val="C2C9B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86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dk2"/>
              </a:solidFill>
              <a:highlight>
                <a:srgbClr val="C2C9B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t/>
            </a:r>
            <a:endParaRPr b="1" i="0" sz="9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53100" y="1435949"/>
            <a:ext cx="4484099" cy="2816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Três fatores</a:t>
            </a:r>
            <a:r>
              <a:rPr b="0" i="0" lang="pt-BR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estão envolvidos na ocorrência da expressão da doença: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Ambiente com condições favoráveis ao desenvolvimento do patógeno;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Agente patogênico;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.Hospedeiro suscetível ao patógeno.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950" y="1435949"/>
            <a:ext cx="4048975" cy="281687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5970496" y="4252821"/>
            <a:ext cx="2061882" cy="4088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“Triângulo da doença”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53100" y="363150"/>
            <a:ext cx="7885799" cy="94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doenças em plantas...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711389" y="4734678"/>
            <a:ext cx="5549152" cy="4088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Fonte: http://fito-esalq.blogspot.com.br/2011/08/semana-1-historico-da-fitopatologia.html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-320951" y="328025"/>
            <a:ext cx="4333199" cy="8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Referências: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58587" y="1067170"/>
            <a:ext cx="8390964" cy="4006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AGEITEC, Agencia Embrapa de Informação Tecnológica. 2016. Disponível em: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&lt;http://www.agencia;cnptia.embrapa.br/gestor/cana-de-aucar/arvore;CONTAG01_78_22122006154841.html&gt;Acesso em 17 de maio de 2016;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Agrolink, 2015, Disponível em: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&lt;http://www.agrolink.com.br/agricultura/problemas&gt;. Acesso em 27 de maio de 2016;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CanaOnline,  2015. Disponível em: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&lt;http://www.canaoline.com.br/conteudo/perdas-com-raquitismo-da-soqueira-podem-chegar-a30.html#.V0jP3xUrLIU&gt;. Acesso em 17 de maio de 2016;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Embrapa, Empresa Brasileira de Pesquisa Agropecuária. 2016. Disponível em: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&lt;http://bbeletronica.cnph.embrapa.br/&gt;. Acesso em 27 de maio de 2016;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0" y="494350"/>
            <a:ext cx="9004199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Referências: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t/>
            </a:r>
            <a:endParaRPr b="1" i="0" sz="9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49623" y="1188775"/>
            <a:ext cx="8417857" cy="3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Embrapa, Sistem de Produção. 2016. Disponível em: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&lt;https://sistemasdeprodução.cnptia.embrapa.br&gt;. Acesso em 27 de maio de 2016;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MAPA, Ministério da Agricultura e Pecuária. 2016. Disponível em:  &lt;http://www.agricultura.gov.br/vegetal/culturas/cana-de-acucar&gt;. Acesso em 27 de maiode 2016;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ROSA, D.D. Uma abordagem genômica para o entendimento do crescimento fastidioso de Leifsonia xyli subsp. xyli. 2006. Piracicaba: Dissertação- Mestrado – ESALQ. Universidade de São Paulo. 79p.Tokeshi H, Rago A (2005) Doenças da cana-de-açúcar. In: Kimati H, Amorim L, Rezende </a:t>
            </a:r>
          </a:p>
          <a:p>
            <a:pPr indent="-304800" lvl="0" marL="45720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47250" y="529650"/>
            <a:ext cx="7097399" cy="103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doenças em plantas...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062" y="2156625"/>
            <a:ext cx="2638424" cy="173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82412" y="3890175"/>
            <a:ext cx="2401200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Mancha de estenfílio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3611" y="1455450"/>
            <a:ext cx="3117973" cy="202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3645937" y="3464087"/>
            <a:ext cx="2777699" cy="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Raquitismo da soqueira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4700" y="1845386"/>
            <a:ext cx="2777699" cy="196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711688" y="3760575"/>
            <a:ext cx="2638499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ato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Enrolamento da folha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811175" y="349623"/>
            <a:ext cx="7436099" cy="4347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9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Doenças causadas por fungos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31850" y="236175"/>
            <a:ext cx="8280299" cy="12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Mancha-de-estenfílio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51100" y="1214750"/>
            <a:ext cx="8464799" cy="17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-Causada por quatro espécies: </a:t>
            </a:r>
            <a:r>
              <a:rPr b="0" i="1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Stemphylium solani, S. lycopersici, S. floridanum e S. botryosum;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-Descrita no Brasil em 1945, é hoje de ocorrência generalizada em áreas de cultivo do tomateiro, afeta a cultura em diferentes está</a:t>
            </a:r>
            <a:r>
              <a:rPr lang="pt-BR"/>
              <a:t>g</a:t>
            </a: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ios de desenvolvimento;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7587" y="2747925"/>
            <a:ext cx="305752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" type="body"/>
          </p:nvPr>
        </p:nvSpPr>
        <p:spPr>
          <a:xfrm>
            <a:off x="5907600" y="4722525"/>
            <a:ext cx="31470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Fonte: http://bbeletronica.cnph.embrapa.br/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012" y="2747911"/>
            <a:ext cx="5667374" cy="195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351100" y="1307025"/>
            <a:ext cx="8557200" cy="3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-Pode ser extremamente destrutiva ao tomateiro por reduzir a área foliar fotossintetizante, comprometendo assim a sua produtividade;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-De 15% a 30% do custo total de produção de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tomate é atribuído ao uso de fungicidas no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combate de doenças foliares causadas por este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grupo de patógenos;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4573" y="2305799"/>
            <a:ext cx="3713725" cy="20246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" type="body"/>
          </p:nvPr>
        </p:nvSpPr>
        <p:spPr>
          <a:xfrm>
            <a:off x="5799975" y="4737925"/>
            <a:ext cx="31470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Fonte: http://bbeletronica.cnph.embrapa.br/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389875" y="499725"/>
            <a:ext cx="5610000" cy="8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Mancha-de-estenfílio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269650" y="507450"/>
            <a:ext cx="69702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Mancha-de-estenfílio: </a:t>
            </a: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sintomas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66475" y="1239925"/>
            <a:ext cx="5474099" cy="3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-Ocorrem com mais frequência nas folhas superiores, principalmente nas fases de florescimento e frutificação da planta;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-O sintoma mais comum é a formação de lesões foliares inicialmente pequenas, marrom-escuras, de formato irregular;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-Podem ser confundidas com as manchas provocadas por outras doenças;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2837" y="1313562"/>
            <a:ext cx="3076574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1" type="body"/>
          </p:nvPr>
        </p:nvSpPr>
        <p:spPr>
          <a:xfrm>
            <a:off x="5799975" y="4737925"/>
            <a:ext cx="31470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Fonte: http://bbeletronica.cnph.embrapa.br/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269650" y="599700"/>
            <a:ext cx="69702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ato"/>
              <a:buNone/>
            </a:pPr>
            <a:r>
              <a:rPr b="1" i="0" lang="pt-BR" sz="3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Mancha-de-estenfílio: </a:t>
            </a:r>
            <a:r>
              <a:rPr b="1" i="0" lang="pt-BR" sz="3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sintomas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8750" y="1299325"/>
            <a:ext cx="4574699" cy="327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-À medida que as manchas crescem, podem se desprender do restante do tecido foliar, conferindo um aspecto rasgado ou furado na lesão;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-Os frutos do tomateiro não são atacados mas, sob condições favoráveis à doença, podem aparecer pequenas lesões nos tecidos mais jovens do caule e nos pedúnculos das flores e frutos.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0550" y="1216075"/>
            <a:ext cx="2952750" cy="329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>
            <p:ph idx="1" type="body"/>
          </p:nvPr>
        </p:nvSpPr>
        <p:spPr>
          <a:xfrm>
            <a:off x="5799975" y="4737925"/>
            <a:ext cx="31470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rPr b="0" i="0" lang="pt-BR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Fonte: http://bbeletronica.cnph.embrapa.br/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