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46"/>
  </p:notesMasterIdLst>
  <p:sldIdLst>
    <p:sldId id="365" r:id="rId2"/>
    <p:sldId id="465" r:id="rId3"/>
    <p:sldId id="401" r:id="rId4"/>
    <p:sldId id="400" r:id="rId5"/>
    <p:sldId id="368" r:id="rId6"/>
    <p:sldId id="370" r:id="rId7"/>
    <p:sldId id="371" r:id="rId8"/>
    <p:sldId id="466" r:id="rId9"/>
    <p:sldId id="373" r:id="rId10"/>
    <p:sldId id="397" r:id="rId11"/>
    <p:sldId id="396" r:id="rId12"/>
    <p:sldId id="398" r:id="rId13"/>
    <p:sldId id="462" r:id="rId14"/>
    <p:sldId id="463" r:id="rId15"/>
    <p:sldId id="399" r:id="rId16"/>
    <p:sldId id="459" r:id="rId17"/>
    <p:sldId id="469" r:id="rId18"/>
    <p:sldId id="264" r:id="rId19"/>
    <p:sldId id="274" r:id="rId20"/>
    <p:sldId id="282" r:id="rId21"/>
    <p:sldId id="402" r:id="rId22"/>
    <p:sldId id="287" r:id="rId23"/>
    <p:sldId id="467" r:id="rId24"/>
    <p:sldId id="374" r:id="rId25"/>
    <p:sldId id="390" r:id="rId26"/>
    <p:sldId id="404" r:id="rId27"/>
    <p:sldId id="406" r:id="rId28"/>
    <p:sldId id="407" r:id="rId29"/>
    <p:sldId id="408" r:id="rId30"/>
    <p:sldId id="409" r:id="rId31"/>
    <p:sldId id="410" r:id="rId32"/>
    <p:sldId id="411" r:id="rId33"/>
    <p:sldId id="412" r:id="rId34"/>
    <p:sldId id="413" r:id="rId35"/>
    <p:sldId id="414" r:id="rId36"/>
    <p:sldId id="391" r:id="rId37"/>
    <p:sldId id="395" r:id="rId38"/>
    <p:sldId id="378" r:id="rId39"/>
    <p:sldId id="379" r:id="rId40"/>
    <p:sldId id="393" r:id="rId41"/>
    <p:sldId id="380" r:id="rId42"/>
    <p:sldId id="381" r:id="rId43"/>
    <p:sldId id="388" r:id="rId44"/>
    <p:sldId id="382" r:id="rId4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31907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38802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20441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03306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41284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91605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5568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52538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326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çã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 sz="2400" b="1"/>
            </a:lvl1pPr>
            <a:lvl2pPr marL="457200" indent="0" rtl="0">
              <a:spcBef>
                <a:spcPts val="0"/>
              </a:spcBef>
              <a:buFont typeface="Arial"/>
              <a:buNone/>
              <a:defRPr sz="2000" b="1"/>
            </a:lvl2pPr>
            <a:lvl3pPr marL="914400" indent="0" rtl="0">
              <a:spcBef>
                <a:spcPts val="0"/>
              </a:spcBef>
              <a:buFont typeface="Arial"/>
              <a:buNone/>
              <a:defRPr sz="1800" b="1"/>
            </a:lvl3pPr>
            <a:lvl4pPr marL="1371600" indent="0" rtl="0">
              <a:spcBef>
                <a:spcPts val="0"/>
              </a:spcBef>
              <a:buFont typeface="Arial"/>
              <a:buNone/>
              <a:defRPr sz="1600" b="1"/>
            </a:lvl4pPr>
            <a:lvl5pPr marL="1828800" indent="0" rtl="0">
              <a:spcBef>
                <a:spcPts val="0"/>
              </a:spcBef>
              <a:buFont typeface="Arial"/>
              <a:buNone/>
              <a:defRPr sz="1600" b="1"/>
            </a:lvl5pPr>
            <a:lvl6pPr marL="2286000" indent="0" rtl="0">
              <a:spcBef>
                <a:spcPts val="0"/>
              </a:spcBef>
              <a:buFont typeface="Arial"/>
              <a:buNone/>
              <a:defRPr sz="1600" b="1"/>
            </a:lvl6pPr>
            <a:lvl7pPr marL="2743200" indent="0" rtl="0">
              <a:spcBef>
                <a:spcPts val="0"/>
              </a:spcBef>
              <a:buFont typeface="Arial"/>
              <a:buNone/>
              <a:defRPr sz="1600" b="1"/>
            </a:lvl7pPr>
            <a:lvl8pPr marL="3200400" indent="0" rtl="0">
              <a:spcBef>
                <a:spcPts val="0"/>
              </a:spcBef>
              <a:buFont typeface="Arial"/>
              <a:buNone/>
              <a:defRPr sz="1600" b="1"/>
            </a:lvl8pPr>
            <a:lvl9pPr marL="3657600" indent="0" rtl="0">
              <a:spcBef>
                <a:spcPts val="0"/>
              </a:spcBef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e texto verticai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e texto vertical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m com Legenda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údo com Legenda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 sz="1400"/>
            </a:lvl1pPr>
            <a:lvl2pPr marL="457200" indent="0" rtl="0">
              <a:spcBef>
                <a:spcPts val="0"/>
              </a:spcBef>
              <a:buFont typeface="Arial"/>
              <a:buNone/>
              <a:defRPr sz="1200"/>
            </a:lvl2pPr>
            <a:lvl3pPr marL="914400" indent="0" rtl="0">
              <a:spcBef>
                <a:spcPts val="0"/>
              </a:spcBef>
              <a:buFont typeface="Arial"/>
              <a:buNone/>
              <a:defRPr sz="1000"/>
            </a:lvl3pPr>
            <a:lvl4pPr marL="1371600" indent="0" rtl="0">
              <a:spcBef>
                <a:spcPts val="0"/>
              </a:spcBef>
              <a:buFont typeface="Arial"/>
              <a:buNone/>
              <a:defRPr sz="900"/>
            </a:lvl4pPr>
            <a:lvl5pPr marL="1828800" indent="0" rtl="0">
              <a:spcBef>
                <a:spcPts val="0"/>
              </a:spcBef>
              <a:buFont typeface="Arial"/>
              <a:buNone/>
              <a:defRPr sz="900"/>
            </a:lvl5pPr>
            <a:lvl6pPr marL="2286000" indent="0" rtl="0">
              <a:spcBef>
                <a:spcPts val="0"/>
              </a:spcBef>
              <a:buFont typeface="Arial"/>
              <a:buNone/>
              <a:defRPr sz="900"/>
            </a:lvl6pPr>
            <a:lvl7pPr marL="2743200" indent="0" rtl="0">
              <a:spcBef>
                <a:spcPts val="0"/>
              </a:spcBef>
              <a:buFont typeface="Arial"/>
              <a:buNone/>
              <a:defRPr sz="900"/>
            </a:lvl7pPr>
            <a:lvl8pPr marL="3200400" indent="0" rtl="0">
              <a:spcBef>
                <a:spcPts val="0"/>
              </a:spcBef>
              <a:buFont typeface="Arial"/>
              <a:buNone/>
              <a:defRPr sz="900"/>
            </a:lvl8pPr>
            <a:lvl9pPr marL="3657600" indent="0" rtl="0">
              <a:spcBef>
                <a:spcPts val="0"/>
              </a:spcBef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mente título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60B7E-2126-4961-A12A-D0963CBFDB0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065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0"/>
          </a:srgbClr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/>
                <a:buNone/>
              </a:pPr>
              <a:t>‹nº›</a:t>
            </a:fld>
            <a:endParaRPr lang="en-US"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6" r:id="rId8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9691112" TargetMode="External"/><Relationship Id="rId2" Type="http://schemas.openxmlformats.org/officeDocument/2006/relationships/hyperlink" Target="https://filmow.com/pixo-t51464/trailers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NpppZaGfJo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utatsocasionals.net/homepage.htm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meo.com/14375744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factories.net/IMG/pdf/HANDBOOK_2011_ENG.pdf" TargetMode="External"/><Relationship Id="rId2" Type="http://schemas.openxmlformats.org/officeDocument/2006/relationships/hyperlink" Target="http://www.artfactories.net/spip.php?page=sommaire&amp;lang=en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ssasaopaulo.org.br/arqs/mapa-da-desigualdade-completo-2016.pdf" TargetMode="External"/><Relationship Id="rId2" Type="http://schemas.openxmlformats.org/officeDocument/2006/relationships/hyperlink" Target="http://www.nossasaopaulo.org.br/arqs/mapa-da-desigualdade-apresentacao-2016.pdf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enda21culture.net/hom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nc.cultura.gov.br/wp-content/uploads/sites/16/2012/10/2-agenda-21-da-cultura.pd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tacapital.com.br/sociedade/a-destruicao-da-cracolandia" TargetMode="External"/><Relationship Id="rId2" Type="http://schemas.openxmlformats.org/officeDocument/2006/relationships/hyperlink" Target="http://casadopovo.org.br/quemsomos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amungunza.com.br/" TargetMode="External"/><Relationship Id="rId2" Type="http://schemas.openxmlformats.org/officeDocument/2006/relationships/hyperlink" Target="https://www.pessoaldofaroeste.com.br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iamungunza.com.br/conteiners#conteinerarquitetura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teatroficina.com.br/e-preciso-salvar-o-oficina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ULWfcVYJD0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8ty2vWR3M4" TargetMode="External"/><Relationship Id="rId2" Type="http://schemas.openxmlformats.org/officeDocument/2006/relationships/hyperlink" Target="https://www.youtube.com/watch?v=OoYGiVvA-CM" TargetMode="Externa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misturaurbana.com/2014/12/assista-ao-documentario-o-que-e-nosso-reclaiming-jungle/" TargetMode="External"/><Relationship Id="rId2" Type="http://schemas.openxmlformats.org/officeDocument/2006/relationships/hyperlink" Target="https://vimeo.com/112056065" TargetMode="Externa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vimeo.com/8725870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7U6Sq3Tfx8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2.glbimg.com/3hYgIHRnhWKhbTV0rJ-kNypv_AI=/620x465/s.glbimg.com/jo/g1/f/original/2013/06/13/fiosriachuelo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457200" y="2571744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FFC000"/>
                </a:solidFill>
              </a:rPr>
              <a:t>cultura e cidade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215074" y="6143644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1" dirty="0" smtClean="0">
              <a:solidFill>
                <a:srgbClr val="FFC000"/>
              </a:solidFill>
            </a:endParaRPr>
          </a:p>
          <a:p>
            <a:r>
              <a:rPr lang="pt-BR" b="1" dirty="0" smtClean="0">
                <a:solidFill>
                  <a:srgbClr val="FFC000"/>
                </a:solidFill>
              </a:rPr>
              <a:t>                    AULA 13</a:t>
            </a:r>
            <a:endParaRPr lang="pt-BR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Teresa Pires Caldeira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pt-BR" b="1" dirty="0" smtClean="0"/>
              <a:t>Inscrição e Circulação</a:t>
            </a:r>
            <a:r>
              <a:rPr lang="pt-BR" dirty="0" smtClean="0"/>
              <a:t>:</a:t>
            </a:r>
            <a:r>
              <a:rPr lang="pt-BR" sz="2800" dirty="0" smtClean="0"/>
              <a:t> novas visibilidades e configurações do espaço público em São Paulo (Novos Estudos </a:t>
            </a:r>
            <a:r>
              <a:rPr lang="pt-BR" sz="2800" dirty="0" err="1" smtClean="0"/>
              <a:t>Cebrap</a:t>
            </a:r>
            <a:r>
              <a:rPr lang="pt-BR" sz="2800" dirty="0" smtClean="0"/>
              <a:t>, n.94, 2012)</a:t>
            </a:r>
          </a:p>
          <a:p>
            <a:pPr marL="203200" indent="0">
              <a:buNone/>
            </a:pPr>
            <a:endParaRPr lang="pt-BR" sz="2800" dirty="0"/>
          </a:p>
          <a:p>
            <a:pPr marL="203200" indent="0">
              <a:buNone/>
            </a:pPr>
            <a:r>
              <a:rPr lang="pt-BR" b="1" dirty="0" smtClean="0"/>
              <a:t>Qual a novidade dos </a:t>
            </a:r>
            <a:r>
              <a:rPr lang="pt-BR" b="1" dirty="0" err="1" smtClean="0"/>
              <a:t>rolezinhos</a:t>
            </a:r>
            <a:r>
              <a:rPr lang="pt-BR" sz="2800" dirty="0" smtClean="0"/>
              <a:t>: espaço público, desigualdade e mudança em São Paulo (Novos Estudos </a:t>
            </a:r>
            <a:r>
              <a:rPr lang="pt-BR" sz="2800" dirty="0" err="1" smtClean="0"/>
              <a:t>Cebrap</a:t>
            </a:r>
            <a:r>
              <a:rPr lang="pt-BR" sz="2800" dirty="0" smtClean="0"/>
              <a:t>, n.98, 2014)</a:t>
            </a:r>
          </a:p>
          <a:p>
            <a:pPr marL="203200" indent="0">
              <a:buNone/>
            </a:pPr>
            <a:endParaRPr lang="pt-BR" sz="2800" dirty="0"/>
          </a:p>
          <a:p>
            <a:pPr marL="20320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7554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Teresa Pires Caldeira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600" dirty="0" smtClean="0"/>
              <a:t>Diferentes maneiras de produzir a cidade</a:t>
            </a:r>
          </a:p>
          <a:p>
            <a:pPr algn="just"/>
            <a:r>
              <a:rPr lang="pt-BR" sz="1600" dirty="0" smtClean="0"/>
              <a:t>Apropriações do espaço urbano produzidas de maneiras inusitadas → transformação e rearticulação das desigualdades sociais que marcaram estes espaços </a:t>
            </a:r>
          </a:p>
          <a:p>
            <a:pPr algn="just"/>
            <a:r>
              <a:rPr lang="pt-BR" sz="1600" dirty="0" smtClean="0"/>
              <a:t>Visibilidades que refletem novas formas de atuação política: representação de si (marcas deixadas na cidade)</a:t>
            </a:r>
          </a:p>
          <a:p>
            <a:pPr algn="just"/>
            <a:r>
              <a:rPr lang="pt-BR" sz="1600" dirty="0" smtClean="0"/>
              <a:t>Produções artísticas e intervenções urbanas</a:t>
            </a:r>
          </a:p>
          <a:p>
            <a:pPr algn="just"/>
            <a:r>
              <a:rPr lang="pt-BR" sz="1600" dirty="0" smtClean="0"/>
              <a:t>Intervenções contraditórias: afirmam o direito à cidade mas fragmentam a esfera pública/ explicitam a discriminação mas recusam a integração.</a:t>
            </a:r>
          </a:p>
          <a:p>
            <a:pPr algn="just"/>
            <a:r>
              <a:rPr lang="pt-BR" sz="1600" dirty="0" smtClean="0"/>
              <a:t>Atos transgressivos: livre circulação pela cidade</a:t>
            </a:r>
          </a:p>
          <a:p>
            <a:pPr algn="just"/>
            <a:r>
              <a:rPr lang="pt-BR" sz="1600" dirty="0" err="1" smtClean="0"/>
              <a:t>Pixações</a:t>
            </a:r>
            <a:r>
              <a:rPr lang="pt-BR" sz="1600" dirty="0" smtClean="0"/>
              <a:t> + Grafites: mudança no meio de expressão implica mudança no processo de significação.</a:t>
            </a:r>
          </a:p>
          <a:p>
            <a:pPr algn="just"/>
            <a:r>
              <a:rPr lang="pt-BR" sz="1600" dirty="0" smtClean="0"/>
              <a:t>Nova concepção tanto do espaço público democrático como do papel dos grupos subalternos na produção da cidade.</a:t>
            </a:r>
          </a:p>
          <a:p>
            <a:pPr algn="just"/>
            <a:r>
              <a:rPr lang="pt-BR" sz="1600" dirty="0" smtClean="0"/>
              <a:t>Cidade cada vez mais segregada (Cidade de muros)</a:t>
            </a:r>
          </a:p>
          <a:p>
            <a:pPr algn="just"/>
            <a:r>
              <a:rPr lang="pt-BR" sz="1600" dirty="0" smtClean="0"/>
              <a:t>Espaços públicos relegados à condição de territórios abandonados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7872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Teresa Pires Caldeira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600" dirty="0" smtClean="0"/>
              <a:t>“Agora, é acima de tudo nos campos da produção cultural, da intervenção urbana, da vida cotidiana e da circulação de signos que se cristalizam as novas articulações” (p.40).</a:t>
            </a:r>
          </a:p>
          <a:p>
            <a:pPr marL="203200" indent="0" algn="just">
              <a:buNone/>
            </a:pPr>
            <a:r>
              <a:rPr lang="pt-BR" sz="1600" dirty="0" smtClean="0"/>
              <a:t>Outras maneiras de produzir a cidade</a:t>
            </a:r>
          </a:p>
          <a:p>
            <a:pPr algn="just"/>
            <a:r>
              <a:rPr lang="pt-BR" sz="1600" dirty="0" smtClean="0"/>
              <a:t>CIRCULAÇÃO: motoboys, skatistas, </a:t>
            </a:r>
            <a:r>
              <a:rPr lang="pt-BR" sz="1600" dirty="0" err="1" smtClean="0"/>
              <a:t>parkour</a:t>
            </a:r>
            <a:r>
              <a:rPr lang="pt-BR" sz="1600" dirty="0" smtClean="0"/>
              <a:t> → acesso à toda a cidade → performances que .decifram os espaços urbanos e os exploram desde ângulos inusitados</a:t>
            </a:r>
          </a:p>
          <a:p>
            <a:pPr algn="just"/>
            <a:r>
              <a:rPr lang="pt-BR" sz="1600" dirty="0" smtClean="0"/>
              <a:t>Rompimento da dicotomia centro – periferia</a:t>
            </a:r>
          </a:p>
          <a:p>
            <a:pPr algn="just"/>
            <a:r>
              <a:rPr lang="pt-BR" sz="1600" dirty="0" smtClean="0"/>
              <a:t>“Uma cidade só existe para quem pode se movimentar nela.</a:t>
            </a:r>
          </a:p>
          <a:p>
            <a:pPr algn="just"/>
            <a:r>
              <a:rPr lang="pt-BR" sz="1600" dirty="0" smtClean="0"/>
              <a:t>Motoboys: funcionam como agentes comunicadores </a:t>
            </a:r>
          </a:p>
          <a:p>
            <a:pPr marL="203200" indent="0" algn="just">
              <a:buNone/>
            </a:pPr>
            <a:r>
              <a:rPr lang="pt-BR" sz="1600" dirty="0" smtClean="0"/>
              <a:t>(ver p.63)</a:t>
            </a:r>
          </a:p>
          <a:p>
            <a:pPr algn="just"/>
            <a:r>
              <a:rPr lang="pt-BR" sz="1600" dirty="0" smtClean="0"/>
              <a:t>Recriam hierarquias de gênero.</a:t>
            </a:r>
          </a:p>
          <a:p>
            <a:pPr algn="just"/>
            <a:r>
              <a:rPr lang="pt-BR" sz="1600" dirty="0" smtClean="0"/>
              <a:t>“Esses novos atores afastam-se das linguagens políticas e das formas de manifestação já estabelecidas e, em vez disso, privilegiam a produção de signos, os eventos artísticos e culturais, assim como as práticas de mobilidade” (p.66).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5061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PIXO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hlinkClick r:id="rId2"/>
              </a:rPr>
              <a:t>https://filmow.com/pixo-t51464/trailers/</a:t>
            </a:r>
            <a:endParaRPr lang="pt-BR" dirty="0" smtClean="0"/>
          </a:p>
          <a:p>
            <a:r>
              <a:rPr lang="pt-BR" dirty="0" smtClean="0">
                <a:hlinkClick r:id="rId3"/>
              </a:rPr>
              <a:t>https://vimeo.com/29691112</a:t>
            </a:r>
            <a:r>
              <a:rPr lang="pt-BR" dirty="0" smtClean="0"/>
              <a:t> </a:t>
            </a:r>
            <a:r>
              <a:rPr lang="pt-BR" sz="2000" dirty="0" smtClean="0"/>
              <a:t>(filme completo)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sz="2800" dirty="0" smtClean="0"/>
              <a:t>João Wainer e Roberto T. Oliveira</a:t>
            </a:r>
          </a:p>
          <a:p>
            <a:pPr>
              <a:buNone/>
            </a:pPr>
            <a:r>
              <a:rPr lang="pt-BR" sz="2800" dirty="0" smtClean="0"/>
              <a:t>2009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46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Cidade Cinza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hlinkClick r:id="rId2"/>
              </a:rPr>
              <a:t>https://www.youtube.com/watch?v=7NpppZaGfJo</a:t>
            </a:r>
            <a:endParaRPr lang="pt-BR" dirty="0" smtClean="0"/>
          </a:p>
          <a:p>
            <a:endParaRPr lang="pt-BR" dirty="0" smtClean="0"/>
          </a:p>
          <a:p>
            <a:pPr>
              <a:buNone/>
            </a:pPr>
            <a:r>
              <a:rPr lang="pt-BR" dirty="0" smtClean="0"/>
              <a:t>Marcelo Mesquita, Guilherme </a:t>
            </a:r>
            <a:r>
              <a:rPr lang="pt-BR" dirty="0" err="1" smtClean="0"/>
              <a:t>Valiengo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2013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97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Teresa Pires Caldeira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400" dirty="0" smtClean="0"/>
              <a:t>Circular livremente pelas ruas X circulação no espaço público regulada </a:t>
            </a:r>
          </a:p>
          <a:p>
            <a:r>
              <a:rPr lang="pt-BR" sz="1400" b="1" dirty="0" err="1" smtClean="0"/>
              <a:t>Rolezinhos</a:t>
            </a:r>
            <a:r>
              <a:rPr lang="pt-BR" sz="1400" dirty="0" smtClean="0"/>
              <a:t>: nova articulação de elementos como circulação, consumo, tensões de classe e raça, disputas pelo controle do espaço público.</a:t>
            </a:r>
          </a:p>
          <a:p>
            <a:r>
              <a:rPr lang="pt-BR" sz="1400" dirty="0" smtClean="0"/>
              <a:t>Produção cultural: aumenta a circulação pela cidade – rap, grafite, saraus, pichação, break, funk, </a:t>
            </a:r>
            <a:r>
              <a:rPr lang="pt-BR" sz="1400" dirty="0" err="1" smtClean="0"/>
              <a:t>parkour</a:t>
            </a:r>
            <a:r>
              <a:rPr lang="pt-BR" sz="1400" dirty="0" smtClean="0"/>
              <a:t>, skate, motociclismo</a:t>
            </a:r>
          </a:p>
          <a:p>
            <a:r>
              <a:rPr lang="pt-BR" sz="1400" dirty="0" smtClean="0"/>
              <a:t>Cidade de muros X Circulação que força os limites</a:t>
            </a:r>
          </a:p>
          <a:p>
            <a:r>
              <a:rPr lang="pt-BR" sz="1400" dirty="0" smtClean="0"/>
              <a:t>Poder de desconcertar, poder de ameaçar – reações e repressões</a:t>
            </a:r>
          </a:p>
          <a:p>
            <a:r>
              <a:rPr lang="pt-BR" sz="1400" dirty="0" smtClean="0"/>
              <a:t>Romper invisibilidade</a:t>
            </a:r>
          </a:p>
          <a:p>
            <a:r>
              <a:rPr lang="pt-BR" sz="1400" dirty="0" err="1" smtClean="0"/>
              <a:t>Embaralhamento</a:t>
            </a:r>
            <a:r>
              <a:rPr lang="pt-BR" sz="1400" dirty="0" smtClean="0"/>
              <a:t> dos sistemas de distinção: distâncias entre as classes eram grandes, as possibilidades de encontro reduzidas (áreas de indistinção).</a:t>
            </a:r>
          </a:p>
          <a:p>
            <a:r>
              <a:rPr lang="pt-BR" sz="1400" dirty="0" smtClean="0"/>
              <a:t>Diferenças significativas entre os </a:t>
            </a:r>
            <a:r>
              <a:rPr lang="pt-BR" sz="1400" dirty="0" err="1" smtClean="0"/>
              <a:t>rolês</a:t>
            </a:r>
            <a:r>
              <a:rPr lang="pt-BR" sz="1400" dirty="0" smtClean="0"/>
              <a:t> de rappers e pichadores e os </a:t>
            </a:r>
            <a:r>
              <a:rPr lang="pt-BR" sz="1400" dirty="0" err="1" smtClean="0"/>
              <a:t>rolezinhos</a:t>
            </a:r>
            <a:r>
              <a:rPr lang="pt-BR" sz="1400" dirty="0" smtClean="0"/>
              <a:t>: funk ostentação – desejo de consumo</a:t>
            </a:r>
          </a:p>
          <a:p>
            <a:r>
              <a:rPr lang="pt-BR" sz="1400" dirty="0" err="1" smtClean="0"/>
              <a:t>Rolezinhos</a:t>
            </a:r>
            <a:r>
              <a:rPr lang="pt-BR" sz="1400" dirty="0" smtClean="0"/>
              <a:t>: consumo expandido e desejos de circulação dos jovens da periferia perturbam sistema de separação e seus modos de regulação.</a:t>
            </a:r>
          </a:p>
          <a:p>
            <a:r>
              <a:rPr lang="pt-BR" sz="1400" dirty="0" smtClean="0">
                <a:solidFill>
                  <a:srgbClr val="FF0000"/>
                </a:solidFill>
              </a:rPr>
              <a:t>Criação de práticas de uso do espaço público </a:t>
            </a:r>
            <a:r>
              <a:rPr lang="pt-BR" sz="1400" dirty="0" smtClean="0"/>
              <a:t>é sempre tensa.</a:t>
            </a:r>
          </a:p>
          <a:p>
            <a:r>
              <a:rPr lang="pt-BR" sz="1400" dirty="0" smtClean="0"/>
              <a:t>Políticas de fomento e financiamento à periferia</a:t>
            </a:r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3232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Post-it City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200" dirty="0" smtClean="0"/>
              <a:t>Cidades Ocasionais</a:t>
            </a:r>
            <a:endParaRPr lang="pt-BR" sz="3200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pt-BR" dirty="0" smtClean="0">
                <a:hlinkClick r:id="rId2"/>
              </a:rPr>
              <a:t>http</a:t>
            </a:r>
            <a:r>
              <a:rPr lang="pt-BR" dirty="0">
                <a:hlinkClick r:id="rId2"/>
              </a:rPr>
              <a:t>://</a:t>
            </a:r>
            <a:r>
              <a:rPr lang="pt-BR" dirty="0" smtClean="0">
                <a:hlinkClick r:id="rId2"/>
              </a:rPr>
              <a:t>www.ciutatsocasionals.net/homepage.htm</a:t>
            </a:r>
            <a:endParaRPr lang="pt-BR" dirty="0" smtClean="0"/>
          </a:p>
          <a:p>
            <a:pPr marL="20320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164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 dirty="0" err="1" smtClean="0"/>
              <a:t>Zigmunt</a:t>
            </a:r>
            <a:r>
              <a:rPr lang="pt-BR" altLang="pt-BR" sz="4000" dirty="0" smtClean="0"/>
              <a:t> </a:t>
            </a:r>
            <a:r>
              <a:rPr lang="pt-BR" altLang="pt-BR" sz="4000" dirty="0" err="1" smtClean="0"/>
              <a:t>Bauman</a:t>
            </a:r>
            <a:r>
              <a:rPr lang="pt-BR" altLang="pt-BR" dirty="0" smtClean="0"/>
              <a:t/>
            </a:r>
            <a:br>
              <a:rPr lang="pt-BR" altLang="pt-BR" dirty="0" smtClean="0"/>
            </a:br>
            <a:r>
              <a:rPr lang="pt-BR" altLang="pt-BR" sz="4000" dirty="0" smtClean="0">
                <a:solidFill>
                  <a:srgbClr val="FF0000"/>
                </a:solidFill>
              </a:rPr>
              <a:t>Confiança e medo na cidade</a:t>
            </a:r>
            <a:endParaRPr lang="pt-BR" altLang="pt-BR" sz="4000" dirty="0" smtClean="0">
              <a:solidFill>
                <a:srgbClr val="FF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400" dirty="0" smtClean="0"/>
              <a:t>  ‘A uniformidade do espaço social, sublinhada e acentuada pelo isolamento espacial dos moradores, diminui a tolerância à diferença; e multiplica, assim as ocasiões de reação </a:t>
            </a:r>
            <a:r>
              <a:rPr lang="pt-BR" altLang="pt-BR" sz="2400" dirty="0" err="1" smtClean="0"/>
              <a:t>mixofóbica</a:t>
            </a:r>
            <a:r>
              <a:rPr lang="pt-BR" altLang="pt-BR" sz="2400" dirty="0" smtClean="0"/>
              <a:t>, fazendo a vida na cidade parecer mais ‘propensa ao perigo</a:t>
            </a:r>
            <a:r>
              <a:rPr lang="pt-BR" altLang="pt-BR" sz="2400" dirty="0" smtClean="0"/>
              <a:t>’.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pt-BR" altLang="pt-BR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400" dirty="0" smtClean="0"/>
              <a:t>(...) difusão de espaços públicos abertos, convidativos, acolhedores, que todo tipo de cidadão teria vontade de frequentar </a:t>
            </a:r>
            <a:r>
              <a:rPr lang="pt-BR" altLang="pt-BR" sz="2400" dirty="0" smtClean="0"/>
              <a:t>assiduamente.</a:t>
            </a:r>
            <a:endParaRPr lang="pt-BR" alt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1369213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0" y="-24"/>
            <a:ext cx="9144000" cy="1571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4000" i="0" u="none" strike="noStrike" cap="none" baseline="0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Zygmunt</a:t>
            </a:r>
            <a:r>
              <a:rPr lang="en-US" sz="4000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Bauman</a:t>
            </a:r>
            <a:r>
              <a:rPr lang="en-US" sz="4000" b="1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dirty="0" err="1" smtClean="0">
                <a:solidFill>
                  <a:srgbClr val="FF0000"/>
                </a:solidFill>
              </a:rPr>
              <a:t>Confiança</a:t>
            </a:r>
            <a:r>
              <a:rPr lang="en-US" sz="4000" dirty="0" smtClean="0">
                <a:solidFill>
                  <a:srgbClr val="FF0000"/>
                </a:solidFill>
              </a:rPr>
              <a:t> e </a:t>
            </a:r>
            <a:r>
              <a:rPr lang="en-US" sz="4000" dirty="0" err="1" smtClean="0">
                <a:solidFill>
                  <a:srgbClr val="FF0000"/>
                </a:solidFill>
              </a:rPr>
              <a:t>medo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na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cidade</a:t>
            </a:r>
            <a:endParaRPr lang="en-US" sz="4000" u="none" strike="noStrike" cap="none" baseline="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714488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 algn="just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“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Hoje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exclusão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é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percebida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uma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momentânea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remediável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má</a:t>
            </a:r>
            <a:r>
              <a:rPr lang="en-US" sz="2000" dirty="0" smtClean="0"/>
              <a:t> </a:t>
            </a:r>
            <a:r>
              <a:rPr lang="en-US" sz="2000" dirty="0" err="1" smtClean="0"/>
              <a:t>sorte</a:t>
            </a:r>
            <a:r>
              <a:rPr lang="en-US" sz="2000" dirty="0" smtClean="0"/>
              <a:t>, </a:t>
            </a:r>
            <a:r>
              <a:rPr lang="en-US" sz="2000" dirty="0" err="1" smtClean="0"/>
              <a:t>mas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algo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tem </a:t>
            </a:r>
            <a:r>
              <a:rPr lang="en-US" sz="2000" dirty="0" err="1" smtClean="0"/>
              <a:t>toda</a:t>
            </a:r>
            <a:r>
              <a:rPr lang="en-US" sz="2000" dirty="0" smtClean="0"/>
              <a:t> a </a:t>
            </a:r>
            <a:r>
              <a:rPr lang="en-US" sz="2000" dirty="0" err="1" smtClean="0"/>
              <a:t>aparência</a:t>
            </a:r>
            <a:r>
              <a:rPr lang="en-US" sz="2000" dirty="0" smtClean="0"/>
              <a:t> de </a:t>
            </a:r>
            <a:r>
              <a:rPr lang="en-US" sz="2000" dirty="0" err="1" smtClean="0"/>
              <a:t>definitivo</a:t>
            </a:r>
            <a:r>
              <a:rPr lang="en-US" sz="2000" dirty="0" smtClean="0"/>
              <a:t>.”</a:t>
            </a:r>
          </a:p>
          <a:p>
            <a:pPr indent="-342900" algn="just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endParaRPr lang="en-US" sz="2000" dirty="0" smtClean="0"/>
          </a:p>
          <a:p>
            <a:pPr indent="-342900" algn="just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2000" dirty="0" smtClean="0"/>
              <a:t>   “</a:t>
            </a:r>
            <a:endParaRPr lang="en-US" sz="20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algn="just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“Os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locais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públicos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são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pontos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cruciais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nos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quais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futuro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é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decidido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sng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neste</a:t>
            </a:r>
            <a:r>
              <a:rPr lang="en-US" sz="2000" b="0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sng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exato</a:t>
            </a:r>
            <a:r>
              <a:rPr lang="en-US" sz="2000" b="0" i="0" u="sng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sng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momento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.” </a:t>
            </a:r>
          </a:p>
          <a:p>
            <a:pPr indent="-342900" algn="just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endParaRPr lang="en-US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algn="just">
              <a:lnSpc>
                <a:spcPct val="90000"/>
              </a:lnSpc>
              <a:spcBef>
                <a:spcPts val="480"/>
              </a:spcBef>
              <a:buSzPct val="25000"/>
              <a:buNone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“(...)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falo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todos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espaços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públicos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apenas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daqueles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rendem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à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tendência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pós-moderna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cristalizá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-los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meio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separação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do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estranhamento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recíprocos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São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esses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espaços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públicos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reconhecendo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valor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criativo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diversidades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capacidade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tornar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encorajam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diferenças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empenhar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-se num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diálogo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significativo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.”</a:t>
            </a:r>
            <a:endParaRPr lang="en-US" sz="20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57290" y="1500174"/>
            <a:ext cx="3786214" cy="20955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11" name="Shape 211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286380" y="1857364"/>
            <a:ext cx="3395667" cy="21097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Shape 196"/>
          <p:cNvSpPr txBox="1">
            <a:spLocks noGrp="1"/>
          </p:cNvSpPr>
          <p:nvPr>
            <p:ph type="body" idx="1"/>
          </p:nvPr>
        </p:nvSpPr>
        <p:spPr>
          <a:xfrm>
            <a:off x="571472" y="3714752"/>
            <a:ext cx="3000364" cy="219709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786182" y="4786322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err="1" smtClean="0">
                <a:solidFill>
                  <a:schemeClr val="dk1"/>
                </a:solidFill>
              </a:rPr>
              <a:t>Palco</a:t>
            </a:r>
            <a:r>
              <a:rPr lang="en-US" sz="2400" b="1" i="1" dirty="0" smtClean="0">
                <a:solidFill>
                  <a:schemeClr val="dk1"/>
                </a:solidFill>
              </a:rPr>
              <a:t> Roosevelt</a:t>
            </a:r>
            <a:r>
              <a:rPr lang="en-US" sz="2400" dirty="0" smtClean="0">
                <a:solidFill>
                  <a:schemeClr val="dk1"/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dk1"/>
                </a:solidFill>
              </a:rPr>
              <a:t>São Paulo, 2010, 21’. </a:t>
            </a:r>
            <a:r>
              <a:rPr lang="en-US" sz="2400" u="sng" dirty="0" smtClean="0">
                <a:solidFill>
                  <a:schemeClr val="hlink"/>
                </a:solidFill>
                <a:hlinkClick r:id="rId6"/>
              </a:rPr>
              <a:t>http://vimeo.com/14375744</a:t>
            </a:r>
            <a:endParaRPr lang="pt-BR" sz="2400" dirty="0"/>
          </a:p>
        </p:txBody>
      </p:sp>
      <p:sp>
        <p:nvSpPr>
          <p:cNvPr id="11" name="Shape 146"/>
          <p:cNvSpPr txBox="1"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 err="1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Praça</a:t>
            </a:r>
            <a:r>
              <a:rPr lang="en-US" sz="4000" b="1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Roosevelt</a:t>
            </a:r>
            <a:endParaRPr lang="en-US" sz="4000" b="1" u="none" strike="noStrike" cap="none" baseline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mtClean="0">
                <a:solidFill>
                  <a:srgbClr val="FF0000"/>
                </a:solidFill>
              </a:rPr>
              <a:t>Centro Cultural São Paulo</a:t>
            </a:r>
            <a:endParaRPr lang="pt-BR" altLang="pt-BR" smtClean="0"/>
          </a:p>
        </p:txBody>
      </p:sp>
      <p:pic>
        <p:nvPicPr>
          <p:cNvPr id="77827" name="Espaço Reservado para Conteúdo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484438"/>
            <a:ext cx="4038600" cy="2757487"/>
          </a:xfrm>
        </p:spPr>
      </p:pic>
      <p:pic>
        <p:nvPicPr>
          <p:cNvPr id="77828" name="Espaço Reservado para Conteúdo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79700"/>
            <a:ext cx="4038600" cy="2366963"/>
          </a:xfrm>
        </p:spPr>
      </p:pic>
      <p:sp>
        <p:nvSpPr>
          <p:cNvPr id="2" name="CaixaDeTexto 1"/>
          <p:cNvSpPr txBox="1"/>
          <p:nvPr/>
        </p:nvSpPr>
        <p:spPr>
          <a:xfrm>
            <a:off x="3563888" y="5733256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                              Diferentes maneiras de produzir a cidade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0251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Políticas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culturais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1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proximidade</a:t>
            </a:r>
            <a:r>
              <a:rPr lang="en-US" sz="20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participação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ativa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sociedade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civil. Forma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possível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pensar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políticas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culturais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hoje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ação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coletiva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criada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implementada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 a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participação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ativa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indivíduos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faz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sentido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429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Proximidade</a:t>
            </a:r>
            <a:r>
              <a:rPr lang="en-US" sz="20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torna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-se a </a:t>
            </a:r>
            <a:r>
              <a:rPr lang="en-US" sz="2000" b="1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palavra-chave</a:t>
            </a:r>
            <a:r>
              <a:rPr lang="en-US" sz="20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designar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política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cultural: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quanto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perto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indivíduos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viável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torna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-se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participação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refletindo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desejos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beneficiarão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indent="-342900" algn="just">
              <a:lnSpc>
                <a:spcPct val="80000"/>
              </a:lnSpc>
              <a:spcBef>
                <a:spcPts val="560"/>
              </a:spcBef>
              <a:buSzPct val="100000"/>
            </a:pPr>
            <a:endParaRPr lang="en-US" sz="2000" dirty="0" smtClean="0"/>
          </a:p>
          <a:p>
            <a:pPr indent="-342900" algn="just">
              <a:lnSpc>
                <a:spcPct val="80000"/>
              </a:lnSpc>
              <a:spcBef>
                <a:spcPts val="560"/>
              </a:spcBef>
              <a:buSzPct val="100000"/>
            </a:pPr>
            <a:r>
              <a:rPr lang="en-US" sz="2000" dirty="0" smtClean="0"/>
              <a:t>O </a:t>
            </a:r>
            <a:r>
              <a:rPr lang="en-US" sz="2000" dirty="0" err="1" smtClean="0"/>
              <a:t>bairro</a:t>
            </a:r>
            <a:r>
              <a:rPr lang="en-US" sz="2000" dirty="0" smtClean="0"/>
              <a:t>, o </a:t>
            </a:r>
            <a:r>
              <a:rPr lang="en-US" sz="2000" dirty="0" err="1" smtClean="0"/>
              <a:t>distrito</a:t>
            </a:r>
            <a:r>
              <a:rPr lang="en-US" sz="2000" dirty="0" smtClean="0"/>
              <a:t>, a </a:t>
            </a:r>
            <a:r>
              <a:rPr lang="en-US" sz="2000" dirty="0" err="1" smtClean="0"/>
              <a:t>região</a:t>
            </a:r>
            <a:r>
              <a:rPr lang="en-US" sz="2000" dirty="0" smtClean="0"/>
              <a:t>, </a:t>
            </a:r>
            <a:r>
              <a:rPr lang="en-US" sz="2000" dirty="0" err="1" smtClean="0"/>
              <a:t>dimensionam</a:t>
            </a:r>
            <a:r>
              <a:rPr lang="en-US" sz="2000" dirty="0" smtClean="0"/>
              <a:t> </a:t>
            </a:r>
            <a:r>
              <a:rPr lang="en-US" sz="2000" dirty="0" err="1" smtClean="0"/>
              <a:t>tais</a:t>
            </a:r>
            <a:r>
              <a:rPr lang="en-US" sz="2000" dirty="0" smtClean="0"/>
              <a:t> </a:t>
            </a:r>
            <a:r>
              <a:rPr lang="en-US" sz="2000" dirty="0" err="1" smtClean="0"/>
              <a:t>políticas</a:t>
            </a:r>
            <a:r>
              <a:rPr lang="en-US" sz="2000" dirty="0" smtClean="0"/>
              <a:t> – </a:t>
            </a:r>
            <a:r>
              <a:rPr lang="en-US" sz="2000" dirty="0" err="1" smtClean="0"/>
              <a:t>recuperação</a:t>
            </a:r>
            <a:r>
              <a:rPr lang="en-US" sz="2000" dirty="0" smtClean="0"/>
              <a:t> dos </a:t>
            </a:r>
            <a:r>
              <a:rPr lang="en-US" sz="2000" dirty="0" err="1" smtClean="0"/>
              <a:t>anseios</a:t>
            </a:r>
            <a:r>
              <a:rPr lang="en-US" sz="2000" dirty="0" smtClean="0"/>
              <a:t>, </a:t>
            </a:r>
            <a:r>
              <a:rPr lang="en-US" sz="2000" dirty="0" err="1" smtClean="0"/>
              <a:t>necessidades</a:t>
            </a:r>
            <a:r>
              <a:rPr lang="en-US" sz="2000" dirty="0" smtClean="0"/>
              <a:t>, e das </a:t>
            </a:r>
            <a:r>
              <a:rPr lang="en-US" sz="2000" dirty="0" err="1" smtClean="0"/>
              <a:t>dinâmicas</a:t>
            </a:r>
            <a:r>
              <a:rPr lang="en-US" sz="2000" dirty="0" smtClean="0"/>
              <a:t> dos </a:t>
            </a:r>
            <a:r>
              <a:rPr lang="en-US" sz="2000" dirty="0" err="1" smtClean="0"/>
              <a:t>sujeitos</a:t>
            </a:r>
            <a:r>
              <a:rPr lang="en-US" sz="2000" dirty="0" smtClean="0"/>
              <a:t> </a:t>
            </a:r>
            <a:r>
              <a:rPr lang="en-US" sz="2000" dirty="0" err="1" smtClean="0"/>
              <a:t>envolvidos</a:t>
            </a:r>
            <a:r>
              <a:rPr lang="en-US" sz="2000" dirty="0" smtClean="0"/>
              <a:t> nesses </a:t>
            </a:r>
            <a:r>
              <a:rPr lang="en-US" sz="2000" dirty="0" err="1" smtClean="0"/>
              <a:t>territórios</a:t>
            </a:r>
            <a:r>
              <a:rPr lang="en-US" sz="2000" dirty="0" smtClean="0"/>
              <a:t> de </a:t>
            </a:r>
            <a:r>
              <a:rPr lang="en-US" sz="2000" dirty="0" err="1" smtClean="0"/>
              <a:t>proximidade</a:t>
            </a:r>
            <a:r>
              <a:rPr lang="en-US" sz="2000" dirty="0" smtClean="0"/>
              <a:t>.</a:t>
            </a:r>
          </a:p>
          <a:p>
            <a:pPr lvl="0" indent="-342900" algn="just">
              <a:lnSpc>
                <a:spcPct val="90000"/>
              </a:lnSpc>
              <a:spcBef>
                <a:spcPts val="480"/>
              </a:spcBef>
              <a:buSzPct val="100000"/>
            </a:pPr>
            <a:endParaRPr lang="en-US" sz="2000" dirty="0" smtClean="0"/>
          </a:p>
          <a:p>
            <a:pPr marL="0" lvl="0" indent="0">
              <a:lnSpc>
                <a:spcPct val="90000"/>
              </a:lnSpc>
              <a:spcBef>
                <a:spcPts val="480"/>
              </a:spcBef>
              <a:buSzPct val="100000"/>
              <a:buNone/>
            </a:pPr>
            <a:endParaRPr lang="en-US" sz="2000" dirty="0" smtClean="0"/>
          </a:p>
          <a:p>
            <a:pPr marL="342900" marR="0" lvl="0" indent="-342900" algn="just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sz="2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Shape 146"/>
          <p:cNvSpPr txBox="1">
            <a:spLocks noGrp="1"/>
          </p:cNvSpPr>
          <p:nvPr>
            <p:ph type="title"/>
          </p:nvPr>
        </p:nvSpPr>
        <p:spPr>
          <a:xfrm>
            <a:off x="0" y="-24"/>
            <a:ext cx="9144000" cy="1500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lang="en-US" sz="4000" b="1" i="0" u="none" strike="noStrike" cap="none" baseline="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Políticas</a:t>
            </a:r>
            <a:r>
              <a:rPr lang="en-US" sz="4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i="0" u="none" strike="noStrike" cap="none" baseline="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culturais</a:t>
            </a:r>
            <a:r>
              <a:rPr lang="en-US" sz="4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4000" b="1" i="0" u="none" strike="noStrike" cap="none" baseline="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proximidade</a:t>
            </a:r>
            <a:endParaRPr lang="en-US" sz="4000" b="1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ARTFACTORIES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www.artfactories.net/spip.php?page=sommaire&amp;lang=en</a:t>
            </a:r>
            <a:endParaRPr lang="pt-BR" dirty="0" smtClean="0"/>
          </a:p>
          <a:p>
            <a:pPr marL="203200" indent="0">
              <a:buNone/>
            </a:pPr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www.artfactories.net/IMG/pdf/HANDBOOK_2011_ENG.pdf</a:t>
            </a:r>
            <a:endParaRPr lang="pt-BR" dirty="0" smtClean="0"/>
          </a:p>
          <a:p>
            <a:pPr marL="20320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5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24288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en-US" sz="4000" dirty="0" err="1" smtClean="0">
                <a:solidFill>
                  <a:schemeClr val="tx1"/>
                </a:solidFill>
              </a:rPr>
              <a:t>Rogério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Proença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Leite</a:t>
            </a:r>
            <a:r>
              <a:rPr lang="en-US" sz="4000" dirty="0" smtClean="0">
                <a:solidFill>
                  <a:schemeClr val="tx1"/>
                </a:solidFill>
              </a:rPr>
              <a:t>: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rgbClr val="FF0000"/>
                </a:solidFill>
              </a:rPr>
              <a:t>C</a:t>
            </a:r>
            <a:r>
              <a:rPr lang="en-US" sz="4000" u="none" strike="noStrike" cap="none" baseline="0" dirty="0" smtClean="0">
                <a:solidFill>
                  <a:srgbClr val="FF0000"/>
                </a:solidFill>
                <a:sym typeface="Arial"/>
              </a:rPr>
              <a:t>ontra-</a:t>
            </a:r>
            <a:r>
              <a:rPr lang="en-US" sz="4000" u="none" strike="noStrike" cap="none" baseline="0" dirty="0" err="1" smtClean="0">
                <a:solidFill>
                  <a:srgbClr val="FF0000"/>
                </a:solidFill>
                <a:sym typeface="Arial"/>
              </a:rPr>
              <a:t>usos</a:t>
            </a:r>
            <a:r>
              <a:rPr lang="en-US" sz="4000" u="none" strike="noStrike" cap="none" baseline="0" dirty="0" smtClean="0">
                <a:solidFill>
                  <a:srgbClr val="FF0000"/>
                </a:solidFill>
                <a:sym typeface="Arial"/>
              </a:rPr>
              <a:t> da </a:t>
            </a:r>
            <a:r>
              <a:rPr lang="en-US" sz="4000" u="none" strike="noStrike" cap="none" baseline="0" dirty="0" err="1" smtClean="0">
                <a:solidFill>
                  <a:srgbClr val="FF0000"/>
                </a:solidFill>
                <a:sym typeface="Arial"/>
              </a:rPr>
              <a:t>cidade</a:t>
            </a:r>
            <a:r>
              <a:rPr lang="en-US" sz="4000" b="1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000" b="1" i="0" u="none" strike="noStrike" cap="none" baseline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457200" y="1785926"/>
            <a:ext cx="8229600" cy="45720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É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pública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pessoas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reafirmam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suas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diferenças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legitimam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suas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visões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mundo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espaço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público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ergue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harmonia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falas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comunicabilidade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política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desentendimento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da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emergem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diferentes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inteligibilidades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sobre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fatos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iguais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torna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factível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possibilidade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democrática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1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Reativação</a:t>
            </a:r>
            <a:r>
              <a:rPr lang="en-US" sz="20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espaço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público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usos</a:t>
            </a:r>
            <a:r>
              <a:rPr lang="en-US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000" b="1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contrausos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local de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dialógica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interação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política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exteriorização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20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conflitos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das </a:t>
            </a:r>
            <a:r>
              <a:rPr lang="en-US" sz="20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discordâncias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342900" algn="just">
              <a:spcBef>
                <a:spcPts val="0"/>
              </a:spcBef>
              <a:buSzPct val="100000"/>
            </a:pPr>
            <a:r>
              <a:rPr lang="en-US" sz="2000" dirty="0" err="1" smtClean="0"/>
              <a:t>Espaço</a:t>
            </a:r>
            <a:r>
              <a:rPr lang="en-US" sz="2000" dirty="0" smtClean="0"/>
              <a:t> </a:t>
            </a:r>
            <a:r>
              <a:rPr lang="en-US" sz="2000" dirty="0" err="1" smtClean="0"/>
              <a:t>público</a:t>
            </a:r>
            <a:r>
              <a:rPr lang="en-US" sz="2000" dirty="0" smtClean="0"/>
              <a:t>: </a:t>
            </a:r>
            <a:r>
              <a:rPr lang="en-US" sz="2000" dirty="0" err="1" smtClean="0"/>
              <a:t>constituído</a:t>
            </a:r>
            <a:r>
              <a:rPr lang="en-US" sz="2000" dirty="0" smtClean="0"/>
              <a:t> </a:t>
            </a:r>
            <a:r>
              <a:rPr lang="en-US" sz="2000" dirty="0" err="1" smtClean="0"/>
              <a:t>pelas</a:t>
            </a:r>
            <a:r>
              <a:rPr lang="en-US" sz="2000" dirty="0" smtClean="0"/>
              <a:t> </a:t>
            </a:r>
            <a:r>
              <a:rPr lang="en-US" sz="2000" b="1" dirty="0" err="1" smtClean="0"/>
              <a:t>práticas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que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atribuem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sentido</a:t>
            </a:r>
            <a:r>
              <a:rPr lang="en-US" sz="2000" b="1" dirty="0" smtClean="0"/>
              <a:t> e </a:t>
            </a:r>
            <a:r>
              <a:rPr lang="en-US" sz="2000" b="1" dirty="0" err="1" smtClean="0"/>
              <a:t>constituem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lugares</a:t>
            </a:r>
            <a:r>
              <a:rPr lang="en-US" sz="2000" dirty="0" smtClean="0"/>
              <a:t>.</a:t>
            </a:r>
          </a:p>
          <a:p>
            <a:pPr lvl="0" indent="-342900" algn="just">
              <a:buSzPct val="100000"/>
            </a:pPr>
            <a:r>
              <a:rPr lang="en-US" sz="2000" dirty="0" err="1" smtClean="0"/>
              <a:t>Espaço</a:t>
            </a:r>
            <a:r>
              <a:rPr lang="en-US" sz="2000" dirty="0" smtClean="0"/>
              <a:t> </a:t>
            </a:r>
            <a:r>
              <a:rPr lang="en-US" sz="2000" dirty="0" err="1" smtClean="0"/>
              <a:t>público</a:t>
            </a:r>
            <a:r>
              <a:rPr lang="en-US" sz="2000" dirty="0" smtClean="0"/>
              <a:t> </a:t>
            </a:r>
            <a:r>
              <a:rPr lang="en-US" sz="2000" dirty="0" err="1" smtClean="0"/>
              <a:t>não</a:t>
            </a:r>
            <a:r>
              <a:rPr lang="en-US" sz="2000" dirty="0" smtClean="0"/>
              <a:t> </a:t>
            </a:r>
            <a:r>
              <a:rPr lang="en-US" sz="2000" dirty="0" err="1" smtClean="0"/>
              <a:t>existe</a:t>
            </a:r>
            <a:r>
              <a:rPr lang="en-US" sz="2000" dirty="0" smtClean="0"/>
              <a:t> </a:t>
            </a:r>
            <a:r>
              <a:rPr lang="en-US" sz="2000" i="1" dirty="0" smtClean="0"/>
              <a:t>a priori</a:t>
            </a:r>
            <a:r>
              <a:rPr lang="en-US" sz="2000" dirty="0" smtClean="0"/>
              <a:t> </a:t>
            </a:r>
            <a:r>
              <a:rPr lang="en-US" sz="2000" dirty="0" err="1" smtClean="0"/>
              <a:t>apenas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b="1" dirty="0" err="1" smtClean="0"/>
              <a:t>rua</a:t>
            </a:r>
            <a:r>
              <a:rPr lang="en-US" sz="2000" dirty="0" smtClean="0"/>
              <a:t>, </a:t>
            </a:r>
            <a:r>
              <a:rPr lang="en-US" sz="2000" dirty="0" err="1" smtClean="0"/>
              <a:t>mas</a:t>
            </a:r>
            <a:r>
              <a:rPr lang="en-US" sz="2000" dirty="0" smtClean="0"/>
              <a:t> </a:t>
            </a:r>
            <a:r>
              <a:rPr lang="en-US" sz="2000" dirty="0" err="1" smtClean="0"/>
              <a:t>estrutura</a:t>
            </a:r>
            <a:r>
              <a:rPr lang="en-US" sz="2000" dirty="0" smtClean="0"/>
              <a:t>-se </a:t>
            </a:r>
            <a:r>
              <a:rPr lang="en-US" sz="2000" dirty="0" err="1" smtClean="0"/>
              <a:t>pela</a:t>
            </a:r>
            <a:r>
              <a:rPr lang="en-US" sz="2000" dirty="0" smtClean="0"/>
              <a:t> </a:t>
            </a:r>
            <a:r>
              <a:rPr lang="en-US" sz="2000" dirty="0" err="1" smtClean="0"/>
              <a:t>presença</a:t>
            </a:r>
            <a:r>
              <a:rPr lang="en-US" sz="2000" dirty="0" smtClean="0"/>
              <a:t> de </a:t>
            </a:r>
            <a:r>
              <a:rPr lang="en-US" sz="2000" dirty="0" err="1" smtClean="0"/>
              <a:t>ações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lhe</a:t>
            </a:r>
            <a:r>
              <a:rPr lang="en-US" sz="2000" dirty="0" smtClean="0"/>
              <a:t> </a:t>
            </a:r>
            <a:r>
              <a:rPr lang="en-US" sz="2000" dirty="0" err="1" smtClean="0"/>
              <a:t>atribuem</a:t>
            </a:r>
            <a:r>
              <a:rPr lang="en-US" sz="2000" dirty="0" smtClean="0"/>
              <a:t> </a:t>
            </a:r>
            <a:r>
              <a:rPr lang="en-US" sz="2000" dirty="0" err="1" smtClean="0"/>
              <a:t>sentidos</a:t>
            </a:r>
            <a:r>
              <a:rPr lang="en-US" sz="2000" dirty="0" smtClean="0"/>
              <a:t>.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4000" dirty="0" smtClean="0">
                <a:solidFill>
                  <a:schemeClr val="tx1"/>
                </a:solidFill>
              </a:rPr>
              <a:t/>
            </a:r>
            <a:br>
              <a:rPr lang="pt-BR" altLang="pt-BR" sz="4000" dirty="0" smtClean="0">
                <a:solidFill>
                  <a:schemeClr val="tx1"/>
                </a:solidFill>
              </a:rPr>
            </a:br>
            <a:r>
              <a:rPr lang="pt-BR" altLang="pt-BR" sz="4000" dirty="0" smtClean="0">
                <a:solidFill>
                  <a:schemeClr val="tx1"/>
                </a:solidFill>
              </a:rPr>
              <a:t>Rogério </a:t>
            </a:r>
            <a:r>
              <a:rPr lang="pt-BR" altLang="pt-BR" sz="4000" dirty="0" smtClean="0">
                <a:solidFill>
                  <a:schemeClr val="tx1"/>
                </a:solidFill>
              </a:rPr>
              <a:t>Proença </a:t>
            </a:r>
            <a:r>
              <a:rPr lang="pt-BR" altLang="pt-BR" sz="4000" dirty="0" smtClean="0">
                <a:solidFill>
                  <a:schemeClr val="tx1"/>
                </a:solidFill>
              </a:rPr>
              <a:t>Leite</a:t>
            </a:r>
            <a:br>
              <a:rPr lang="pt-BR" altLang="pt-BR" sz="4000" dirty="0" smtClean="0">
                <a:solidFill>
                  <a:schemeClr val="tx1"/>
                </a:solidFill>
              </a:rPr>
            </a:br>
            <a:r>
              <a:rPr lang="pt-BR" altLang="pt-BR" sz="4000" dirty="0" err="1" smtClean="0">
                <a:solidFill>
                  <a:srgbClr val="FF0000"/>
                </a:solidFill>
              </a:rPr>
              <a:t>Contra-usos</a:t>
            </a:r>
            <a:r>
              <a:rPr lang="pt-BR" altLang="pt-BR" sz="4000" dirty="0" smtClean="0">
                <a:solidFill>
                  <a:srgbClr val="FF0000"/>
                </a:solidFill>
              </a:rPr>
              <a:t> da cidade</a:t>
            </a:r>
            <a:r>
              <a:rPr lang="pt-BR" altLang="pt-BR" sz="4000" dirty="0" smtClean="0">
                <a:solidFill>
                  <a:schemeClr val="tx1"/>
                </a:solidFill>
              </a:rPr>
              <a:t/>
            </a:r>
            <a:br>
              <a:rPr lang="pt-BR" altLang="pt-BR" sz="4000" dirty="0" smtClean="0">
                <a:solidFill>
                  <a:schemeClr val="tx1"/>
                </a:solidFill>
              </a:rPr>
            </a:br>
            <a:endParaRPr lang="pt-BR" altLang="pt-BR" sz="4000" dirty="0" smtClean="0">
              <a:solidFill>
                <a:schemeClr val="tx1"/>
              </a:solidFill>
            </a:endParaRPr>
          </a:p>
        </p:txBody>
      </p:sp>
      <p:sp>
        <p:nvSpPr>
          <p:cNvPr id="3993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altLang="pt-BR" sz="2800" dirty="0" err="1" smtClean="0"/>
              <a:t>Contra-sentidos</a:t>
            </a:r>
            <a:r>
              <a:rPr lang="pt-BR" altLang="pt-BR" sz="2800" dirty="0" smtClean="0"/>
              <a:t> </a:t>
            </a:r>
            <a:r>
              <a:rPr lang="pt-BR" altLang="pt-BR" sz="2800" dirty="0" smtClean="0"/>
              <a:t>que diferem dos esperados pelas políticas urbanas, contribuem para uma diversificação dos atuais sentidos dos </a:t>
            </a:r>
            <a:r>
              <a:rPr lang="pt-BR" altLang="pt-BR" sz="2800" dirty="0" smtClean="0"/>
              <a:t>lugares.</a:t>
            </a:r>
          </a:p>
          <a:p>
            <a:pPr algn="just"/>
            <a:endParaRPr lang="pt-BR" altLang="pt-BR" sz="2800" dirty="0" smtClean="0"/>
          </a:p>
          <a:p>
            <a:pPr algn="just"/>
            <a:r>
              <a:rPr lang="pt-BR" altLang="pt-BR" sz="2800" dirty="0" err="1" smtClean="0"/>
              <a:t>Contra-uso</a:t>
            </a:r>
            <a:r>
              <a:rPr lang="pt-BR" altLang="pt-BR" sz="2800" dirty="0" smtClean="0"/>
              <a:t> </a:t>
            </a:r>
            <a:r>
              <a:rPr lang="pt-BR" altLang="pt-BR" sz="2800" dirty="0" smtClean="0"/>
              <a:t>= capaz não apenas de subverter os usos esperados de um espaço regulado – demarcação </a:t>
            </a:r>
            <a:r>
              <a:rPr lang="pt-BR" altLang="pt-BR" sz="2800" dirty="0" err="1" smtClean="0"/>
              <a:t>socioespacial</a:t>
            </a:r>
            <a:r>
              <a:rPr lang="pt-BR" altLang="pt-BR" sz="2800" dirty="0" smtClean="0"/>
              <a:t> </a:t>
            </a:r>
            <a:r>
              <a:rPr lang="pt-BR" altLang="pt-BR" sz="2800" dirty="0" smtClean="0"/>
              <a:t>da diferença e das </a:t>
            </a:r>
            <a:r>
              <a:rPr lang="pt-BR" altLang="pt-BR" sz="2800" dirty="0" smtClean="0"/>
              <a:t>ressignificações</a:t>
            </a:r>
            <a:r>
              <a:rPr lang="pt-BR" altLang="pt-BR" sz="2800" dirty="0"/>
              <a:t>.</a:t>
            </a:r>
            <a:endParaRPr lang="pt-BR" alt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615910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Mapa da Desigualdade 2017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200" dirty="0" smtClean="0"/>
              <a:t>Rede Nossa São Paulo</a:t>
            </a:r>
            <a:endParaRPr lang="pt-BR" sz="3200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hlinkClick r:id="rId2"/>
              </a:rPr>
              <a:t>http://www.nossasaopaulo.org.br/arqs/mapa-da-desigualdade-apresentacao-2016.pdf</a:t>
            </a:r>
            <a:endParaRPr lang="pt-BR" dirty="0" smtClean="0"/>
          </a:p>
          <a:p>
            <a:pPr>
              <a:buNone/>
            </a:pPr>
            <a:endParaRPr lang="pt-BR" dirty="0" smtClean="0">
              <a:hlinkClick r:id="rId3"/>
            </a:endParaRPr>
          </a:p>
          <a:p>
            <a:pPr>
              <a:buNone/>
            </a:pPr>
            <a:endParaRPr lang="pt-BR" dirty="0" smtClean="0">
              <a:hlinkClick r:id="rId3"/>
            </a:endParaRPr>
          </a:p>
          <a:p>
            <a:pPr>
              <a:buNone/>
            </a:pPr>
            <a:r>
              <a:rPr lang="pt-BR" sz="2000" u="sng" dirty="0" smtClean="0">
                <a:solidFill>
                  <a:schemeClr val="tx1"/>
                </a:solidFill>
                <a:hlinkClick r:id="rId3"/>
              </a:rPr>
              <a:t>Versão completa:</a:t>
            </a:r>
          </a:p>
          <a:p>
            <a:pPr>
              <a:buNone/>
            </a:pPr>
            <a:r>
              <a:rPr lang="pt-BR" dirty="0" smtClean="0">
                <a:hlinkClick r:id="rId3"/>
              </a:rPr>
              <a:t>http://www.nossasaopaulo.org.br/arqs/mapa-da-desigualdade-completo-2016.pdf</a:t>
            </a: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 21 da Cultura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pt-BR" dirty="0">
                <a:hlinkClick r:id="rId3"/>
              </a:rPr>
              <a:t>http://</a:t>
            </a:r>
            <a:r>
              <a:rPr lang="pt-BR" dirty="0" smtClean="0">
                <a:hlinkClick r:id="rId3"/>
              </a:rPr>
              <a:t>www.agenda21culture.net/home</a:t>
            </a:r>
            <a:endParaRPr lang="pt-BR" dirty="0" smtClean="0"/>
          </a:p>
          <a:p>
            <a:pPr fontAlgn="base"/>
            <a:r>
              <a:rPr lang="pt-BR" sz="1050" dirty="0"/>
              <a:t>A Agenda 21 da Cultura surgiu para dar uma resposta aos desafios de desenvolvimento cultural que a humanidade enfrenta neste século XXI. O documento elenca uma série de diretrizes comuns às cidades, e propõe a cultura como uma dimensão chave das políticas urbanas. Entende-se que os governos locais desenvolvem atualmente um papel fundamental para colocar a globalização ao serviço dos cidadãos e para potencializar a necessidade de uma cultura aberta e diversa.</a:t>
            </a:r>
            <a:br>
              <a:rPr lang="pt-BR" sz="1050" dirty="0"/>
            </a:br>
            <a:r>
              <a:rPr lang="pt-BR" sz="1050" dirty="0"/>
              <a:t/>
            </a:r>
            <a:br>
              <a:rPr lang="pt-BR" sz="1050" dirty="0"/>
            </a:br>
            <a:r>
              <a:rPr lang="pt-BR" sz="1050" dirty="0"/>
              <a:t>O texto surgiu a partir das discussões empreendidas no Fórum Social Mundial, evento realizado anualmente em Porto Alegre entre 2001 e 2005. No âmbito desse evento, e como parte da programação da edição de 2001, a Prefeitura de Porto Alegre organizou o Fórum de Autoridades Locais (FAL), encontro de representantes de governos locais de todo o mundo, com o objetivo de debater e pôr em prática políticas para a inclusão social e a construção de uma sociedade planetária com justiça, paz e democracia - uma construção que não se pode fazer sem as cidades. Já na segunda edição do FAL em 2002, a cultura emergiu como nova preocupação dos governantes locais.</a:t>
            </a:r>
            <a:br>
              <a:rPr lang="pt-BR" sz="1050" dirty="0"/>
            </a:br>
            <a:r>
              <a:rPr lang="pt-BR" sz="1050" dirty="0"/>
              <a:t/>
            </a:r>
            <a:br>
              <a:rPr lang="pt-BR" sz="1050" dirty="0"/>
            </a:br>
            <a:r>
              <a:rPr lang="pt-BR" sz="1050" dirty="0"/>
              <a:t>Fazendo uma analogia entre as preocupações ambientais e a sobrevivência da diversidade cultural, ficou firmado no FAL 2003 que as cidades ali representadas deveriam redigir, a exemplo da ECO 92, uma</a:t>
            </a:r>
            <a:r>
              <a:rPr lang="pt-BR" sz="1050" dirty="0">
                <a:solidFill>
                  <a:srgbClr val="FF0000"/>
                </a:solidFill>
              </a:rPr>
              <a:t> Agenda 21 da Cultura, com o intuito de estabelecer algumas diretrizes para as políticas dos governos locais em favor do desenvolvimento cultural e da sobrevivência da diversidade cultural planetária</a:t>
            </a:r>
            <a:r>
              <a:rPr lang="pt-BR" sz="1050" dirty="0"/>
              <a:t>. A partir de então, os sucessivos rascunhos da Agenda 21 da Cultura foram debatidos em diversos seminários e em reuniões de redes culturais. A versão final do documento foi avaliada e aprovada no IV Fórum de Autoridades Locais, realizado em Barcelona na abertura do Fórum Universal das Culturas em 2004.</a:t>
            </a:r>
            <a:br>
              <a:rPr lang="pt-BR" sz="1050" dirty="0"/>
            </a:br>
            <a:r>
              <a:rPr lang="pt-BR" sz="1050" dirty="0"/>
              <a:t/>
            </a:r>
            <a:br>
              <a:rPr lang="pt-BR" sz="1050" dirty="0"/>
            </a:br>
            <a:r>
              <a:rPr lang="pt-BR" sz="1050" dirty="0"/>
              <a:t>A Agenda 21 da Cultura compõe uma plataforma contemporânea para a gestão cultural local. Ao identificar o surgimento de novos atores na cena cultural contemporânea (como as periferias) e ao dar visibilidade a conflitos como as questões de gênero e convivência social no espaço urbano, o documento ainda tem o mérito de ter sido concebido à luz dos direitos culturais, considerando-os parte dos direitos humanos. É o documento base que articula a cultura como quarto pilar do desenvolvimento no século 21.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>
                <a:hlinkClick r:id="rId4"/>
              </a:rPr>
              <a:t>http://</a:t>
            </a:r>
            <a:r>
              <a:rPr lang="pt-BR" sz="2000" dirty="0" smtClean="0">
                <a:hlinkClick r:id="rId4"/>
              </a:rPr>
              <a:t>pnc.cultura.gov.br/wp-content/uploads/sites/16/2012/10/2-agenda-21-da-cultura.pdf</a:t>
            </a:r>
            <a:endParaRPr lang="pt-BR" sz="2000" dirty="0" smtClean="0"/>
          </a:p>
          <a:p>
            <a:pPr fontAlgn="base"/>
            <a:endParaRPr lang="pt-BR" dirty="0" smtClean="0"/>
          </a:p>
          <a:p>
            <a:pPr marL="20320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208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FF0000"/>
                </a:solidFill>
              </a:rPr>
              <a:t>MEDELLÍN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/>
            <a:endParaRPr lang="pt-BR" altLang="pt-BR" smtClean="0"/>
          </a:p>
          <a:p>
            <a:pPr eaLnBrk="1" hangingPunct="1">
              <a:buFontTx/>
              <a:buNone/>
            </a:pPr>
            <a:r>
              <a:rPr lang="pt-BR" altLang="pt-BR" sz="2800" smtClean="0"/>
              <a:t>                                      Plaza de las Esculturas</a:t>
            </a:r>
          </a:p>
        </p:txBody>
      </p:sp>
      <p:pic>
        <p:nvPicPr>
          <p:cNvPr id="84996" name="Picture 4" descr="15med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84313"/>
            <a:ext cx="6191250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3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FF0000"/>
                </a:solidFill>
              </a:rPr>
              <a:t>Medellín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400" dirty="0" smtClean="0"/>
              <a:t>Movimento cívico apartidário com uma nova proposta de cidade: ‘</a:t>
            </a:r>
            <a:r>
              <a:rPr lang="pt-BR" altLang="pt-BR" sz="2400" b="1" dirty="0" err="1" smtClean="0"/>
              <a:t>Compromiso</a:t>
            </a:r>
            <a:r>
              <a:rPr lang="pt-BR" altLang="pt-BR" sz="2400" b="1" dirty="0" smtClean="0"/>
              <a:t> </a:t>
            </a:r>
            <a:r>
              <a:rPr lang="pt-BR" altLang="pt-BR" sz="2400" b="1" dirty="0" err="1" smtClean="0"/>
              <a:t>Ciudadano</a:t>
            </a:r>
            <a:r>
              <a:rPr lang="pt-BR" altLang="pt-BR" sz="2400" dirty="0" smtClean="0"/>
              <a:t>’ </a:t>
            </a:r>
            <a:r>
              <a:rPr lang="pt-BR" altLang="pt-BR" sz="2400" dirty="0" smtClean="0">
                <a:cs typeface="Arial" panose="020B0604020202020204" pitchFamily="34" charset="0"/>
              </a:rPr>
              <a:t>→ </a:t>
            </a:r>
            <a:r>
              <a:rPr lang="pt-BR" altLang="pt-BR" sz="2400" dirty="0" smtClean="0"/>
              <a:t>concertação de pessoas que não participavam da política: setor acadêmico, setor cultural, setor empresarial, setores sociais, </a:t>
            </a:r>
            <a:r>
              <a:rPr lang="pt-BR" altLang="pt-BR" sz="2400" dirty="0" err="1" smtClean="0"/>
              <a:t>ongs</a:t>
            </a:r>
            <a:r>
              <a:rPr lang="pt-BR" altLang="pt-BR" sz="2400" dirty="0" smtClean="0"/>
              <a:t> - abaixo assinado para coleta de assinaturas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 smtClean="0"/>
              <a:t>Maior votação da história da cidade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 smtClean="0"/>
              <a:t>Eleição de Sergio Fajardo (matemático universidade)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 smtClean="0"/>
              <a:t>Índice de aprovação da gestão ao final do mandato = 80%: gestão 2004/2007</a:t>
            </a:r>
          </a:p>
        </p:txBody>
      </p:sp>
    </p:spTree>
    <p:extLst>
      <p:ext uri="{BB962C8B-B14F-4D97-AF65-F5344CB8AC3E}">
        <p14:creationId xmlns:p14="http://schemas.microsoft.com/office/powerpoint/2010/main" val="15554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 smtClean="0">
                <a:solidFill>
                  <a:srgbClr val="FF0000"/>
                </a:solidFill>
              </a:rPr>
              <a:t>Medellín</a:t>
            </a:r>
            <a:br>
              <a:rPr lang="pt-BR" altLang="pt-BR" sz="4000" smtClean="0">
                <a:solidFill>
                  <a:srgbClr val="FF0000"/>
                </a:solidFill>
              </a:rPr>
            </a:br>
            <a:r>
              <a:rPr lang="pt-BR" altLang="pt-BR" sz="4000" smtClean="0">
                <a:solidFill>
                  <a:srgbClr val="FF0000"/>
                </a:solidFill>
              </a:rPr>
              <a:t>Projeto de Cidade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 sz="2400" dirty="0" smtClean="0"/>
              <a:t>Medellín  = </a:t>
            </a:r>
            <a:r>
              <a:rPr lang="pt-BR" altLang="pt-BR" sz="2400" b="1" dirty="0" smtClean="0"/>
              <a:t>conhecimento</a:t>
            </a:r>
            <a:r>
              <a:rPr lang="pt-BR" altLang="pt-BR" sz="2400" dirty="0" smtClean="0"/>
              <a:t> </a:t>
            </a:r>
            <a:r>
              <a:rPr lang="pt-BR" altLang="pt-BR" sz="2400" b="1" dirty="0" smtClean="0"/>
              <a:t>como o principal capital para o desenvolvimento</a:t>
            </a:r>
            <a:r>
              <a:rPr lang="pt-BR" altLang="pt-BR" sz="2400" dirty="0" smtClean="0"/>
              <a:t> = incrementar, aplicar e melhorar o uso da informação para que a sociedade tenha instrumentos para resolver e lidar com seus problemas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 smtClean="0"/>
              <a:t>Gerar uma transformação cultural na maneira de ser, atuar e habitar a cidade – sentido de apropriação = espaços de participação cidadã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 sz="2400" dirty="0" smtClean="0"/>
              <a:t>Estado deve fornecer livre e gratuito acesso à informação e ao conhecimento (</a:t>
            </a:r>
            <a:r>
              <a:rPr lang="pt-BR" altLang="pt-BR" sz="2400" dirty="0" err="1" smtClean="0"/>
              <a:t>Microbus</a:t>
            </a:r>
            <a:r>
              <a:rPr lang="pt-BR" altLang="pt-BR" sz="2400" dirty="0" smtClean="0"/>
              <a:t> Digital)</a:t>
            </a:r>
          </a:p>
        </p:txBody>
      </p:sp>
    </p:spTree>
    <p:extLst>
      <p:ext uri="{BB962C8B-B14F-4D97-AF65-F5344CB8AC3E}">
        <p14:creationId xmlns:p14="http://schemas.microsoft.com/office/powerpoint/2010/main" val="40796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FF0000"/>
                </a:solidFill>
              </a:rPr>
              <a:t>Medellín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000" smtClean="0"/>
              <a:t>Transversalidade da cultura nas políticas públicas: </a:t>
            </a:r>
            <a:r>
              <a:rPr lang="pt-BR" altLang="pt-BR" sz="2000" b="1" smtClean="0"/>
              <a:t>5% do orçamento municipal</a:t>
            </a:r>
            <a:r>
              <a:rPr lang="pt-BR" altLang="pt-BR" sz="2000" smtClean="0"/>
              <a:t> = cultura como instancia central das políticas públicas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smtClean="0"/>
              <a:t>Formulação do plano cultural da cidade baseado na democracia participativa</a:t>
            </a:r>
            <a:endParaRPr lang="pt-BR" altLang="pt-BR" sz="200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pt-BR" sz="2000" smtClean="0">
                <a:cs typeface="Arial" panose="020B0604020202020204" pitchFamily="34" charset="0"/>
              </a:rPr>
              <a:t>Reconhecimento do papel fundamental da cultura na busca de alternativas de futuro e para um desenvolvimento sustentado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000" smtClean="0">
                <a:cs typeface="Arial" panose="020B0604020202020204" pitchFamily="34" charset="0"/>
              </a:rPr>
              <a:t>Conselho Municipal de Cultura: ampliação da participação da sociedade civil para elaboração, execução e acompanhamento das políticas culturais e de planos, projetos e ações para a área cultural</a:t>
            </a:r>
          </a:p>
        </p:txBody>
      </p:sp>
    </p:spTree>
    <p:extLst>
      <p:ext uri="{BB962C8B-B14F-4D97-AF65-F5344CB8AC3E}">
        <p14:creationId xmlns:p14="http://schemas.microsoft.com/office/powerpoint/2010/main" val="380573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As cidades invisíveis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200" dirty="0" smtClean="0"/>
              <a:t>Ítalo Calvino</a:t>
            </a:r>
            <a:endParaRPr lang="pt-BR" sz="3200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-610256" y="5084504"/>
            <a:ext cx="4432813" cy="2121777"/>
          </a:xfrm>
        </p:spPr>
        <p:txBody>
          <a:bodyPr/>
          <a:lstStyle/>
          <a:p>
            <a:pPr marL="203200" indent="0" algn="ctr">
              <a:buNone/>
            </a:pPr>
            <a:endParaRPr lang="pt-BR" dirty="0" smtClean="0"/>
          </a:p>
        </p:txBody>
      </p:sp>
      <p:pic>
        <p:nvPicPr>
          <p:cNvPr id="4098" name="Picture 2" descr="http://www.blogdacompanhia.com.br/app/webroot/files/uploads/ckfinder/images/bauc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8208913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4203149" y="3275112"/>
            <a:ext cx="737702" cy="6124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3200" algn="ctr"/>
            <a:endParaRPr lang="pt-BR" dirty="0" smtClean="0"/>
          </a:p>
          <a:p>
            <a:pPr marL="203200" algn="ctr"/>
            <a:endParaRPr lang="pt-BR" dirty="0"/>
          </a:p>
          <a:p>
            <a:pPr marL="203200" algn="ctr"/>
            <a:endParaRPr lang="pt-BR" dirty="0" smtClean="0"/>
          </a:p>
          <a:p>
            <a:pPr marL="203200" algn="ctr"/>
            <a:endParaRPr lang="pt-BR" dirty="0"/>
          </a:p>
          <a:p>
            <a:pPr marL="203200" algn="ctr"/>
            <a:endParaRPr lang="pt-BR" dirty="0" smtClean="0"/>
          </a:p>
          <a:p>
            <a:pPr marL="203200" algn="ctr"/>
            <a:endParaRPr lang="pt-BR" dirty="0"/>
          </a:p>
          <a:p>
            <a:pPr marL="203200" algn="ctr"/>
            <a:endParaRPr lang="pt-BR" dirty="0" smtClean="0"/>
          </a:p>
          <a:p>
            <a:pPr marL="203200" algn="ctr"/>
            <a:endParaRPr lang="pt-BR" dirty="0"/>
          </a:p>
          <a:p>
            <a:pPr marL="203200" algn="ctr"/>
            <a:endParaRPr lang="pt-BR" dirty="0" smtClean="0"/>
          </a:p>
          <a:p>
            <a:pPr marL="203200" algn="ctr"/>
            <a:endParaRPr lang="pt-BR" dirty="0"/>
          </a:p>
          <a:p>
            <a:pPr marL="203200" algn="ctr"/>
            <a:endParaRPr lang="pt-BR" dirty="0" smtClean="0"/>
          </a:p>
          <a:p>
            <a:pPr marL="203200" algn="ctr"/>
            <a:endParaRPr lang="pt-BR" dirty="0"/>
          </a:p>
          <a:p>
            <a:pPr marL="203200" algn="ctr"/>
            <a:endParaRPr lang="pt-BR" dirty="0" smtClean="0"/>
          </a:p>
          <a:p>
            <a:pPr marL="203200" algn="ctr"/>
            <a:endParaRPr lang="pt-BR" dirty="0"/>
          </a:p>
          <a:p>
            <a:pPr marL="203200" algn="ctr"/>
            <a:r>
              <a:rPr lang="pt-BR" dirty="0" smtClean="0"/>
              <a:t>p.43</a:t>
            </a:r>
          </a:p>
          <a:p>
            <a:pPr marL="203200" algn="ctr"/>
            <a:endParaRPr lang="pt-BR" dirty="0"/>
          </a:p>
          <a:p>
            <a:pPr marL="203200" algn="ctr"/>
            <a:endParaRPr lang="pt-BR" dirty="0" smtClean="0"/>
          </a:p>
          <a:p>
            <a:pPr marL="203200" algn="ctr"/>
            <a:endParaRPr lang="pt-BR" dirty="0"/>
          </a:p>
          <a:p>
            <a:pPr marL="203200" algn="ctr"/>
            <a:endParaRPr lang="pt-BR" dirty="0" smtClean="0"/>
          </a:p>
          <a:p>
            <a:pPr marL="203200" algn="ctr"/>
            <a:endParaRPr lang="pt-BR" dirty="0"/>
          </a:p>
          <a:p>
            <a:pPr marL="203200" algn="ctr"/>
            <a:endParaRPr lang="pt-BR" dirty="0" smtClean="0"/>
          </a:p>
          <a:p>
            <a:pPr marL="203200" algn="ctr"/>
            <a:endParaRPr lang="pt-BR" dirty="0"/>
          </a:p>
          <a:p>
            <a:pPr marL="203200" algn="ctr"/>
            <a:endParaRPr lang="pt-BR" dirty="0" smtClean="0"/>
          </a:p>
          <a:p>
            <a:pPr marL="203200" algn="ctr"/>
            <a:endParaRPr lang="pt-BR" dirty="0"/>
          </a:p>
          <a:p>
            <a:pPr marL="203200" algn="ctr"/>
            <a:endParaRPr lang="pt-BR" dirty="0" smtClean="0"/>
          </a:p>
          <a:p>
            <a:pPr marL="203200" algn="ctr"/>
            <a:endParaRPr lang="pt-BR" dirty="0"/>
          </a:p>
          <a:p>
            <a:pPr marL="203200" algn="ctr"/>
            <a:endParaRPr lang="pt-BR" dirty="0" smtClean="0"/>
          </a:p>
          <a:p>
            <a:pPr marL="203200"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59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>
                <a:solidFill>
                  <a:srgbClr val="FF0000"/>
                </a:solidFill>
              </a:rPr>
              <a:t>Medellín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 typeface="Symbol" panose="05050102010706020507" pitchFamily="18" charset="2"/>
              <a:buChar char=""/>
            </a:pPr>
            <a:r>
              <a:rPr lang="pt-BR" altLang="pt-BR" sz="2000" smtClean="0"/>
              <a:t>Projetos impactantes (urbanísticos e de transformação local)</a:t>
            </a:r>
          </a:p>
          <a:p>
            <a:pPr algn="just" eaLnBrk="1" hangingPunct="1">
              <a:lnSpc>
                <a:spcPct val="80000"/>
              </a:lnSpc>
              <a:buFont typeface="Symbol" panose="05050102010706020507" pitchFamily="18" charset="2"/>
              <a:buChar char=""/>
            </a:pPr>
            <a:r>
              <a:rPr lang="pt-BR" altLang="pt-BR" sz="2000" b="1" i="1" smtClean="0"/>
              <a:t>Proyectos Urbanisticos Integrales</a:t>
            </a:r>
            <a:r>
              <a:rPr lang="pt-BR" altLang="pt-BR" sz="2000" smtClean="0"/>
              <a:t> - PUI (projetos urbanísticos integrais): intervenção maciça em um bairro</a:t>
            </a:r>
          </a:p>
          <a:p>
            <a:pPr algn="just" eaLnBrk="1" hangingPunct="1">
              <a:lnSpc>
                <a:spcPct val="80000"/>
              </a:lnSpc>
              <a:buFont typeface="Symbol" panose="05050102010706020507" pitchFamily="18" charset="2"/>
              <a:buChar char=""/>
            </a:pPr>
            <a:r>
              <a:rPr lang="pt-BR" altLang="pt-BR" sz="2000" smtClean="0"/>
              <a:t>Definição: projetos urbanos que incorporam todos os elementos do desenvolvimento de forma planejada e simultânea em um território definido. Feitos com a participação ativa da comunidade. Escolhas de bairros com problemas profundos </a:t>
            </a:r>
          </a:p>
          <a:p>
            <a:pPr algn="just" eaLnBrk="1" hangingPunct="1">
              <a:lnSpc>
                <a:spcPct val="80000"/>
              </a:lnSpc>
              <a:buFont typeface="Symbol" panose="05050102010706020507" pitchFamily="18" charset="2"/>
              <a:buChar char=""/>
            </a:pPr>
            <a:r>
              <a:rPr lang="pt-BR" altLang="pt-BR" sz="2000" smtClean="0"/>
              <a:t>Projetos estratégicos articuladores: grande intervenção no espaço público e de integração à cidade, grandes obras de infraestrutura </a:t>
            </a:r>
          </a:p>
          <a:p>
            <a:pPr algn="just" eaLnBrk="1" hangingPunct="1">
              <a:lnSpc>
                <a:spcPct val="80000"/>
              </a:lnSpc>
              <a:buFont typeface="Symbol" panose="05050102010706020507" pitchFamily="18" charset="2"/>
              <a:buChar char=""/>
            </a:pPr>
            <a:r>
              <a:rPr lang="pt-BR" altLang="pt-BR" sz="2000" smtClean="0"/>
              <a:t>Índice de Desenvolvimento Humano (IDH) = orçamento maior para as comunas com menor IDH</a:t>
            </a:r>
          </a:p>
        </p:txBody>
      </p:sp>
    </p:spTree>
    <p:extLst>
      <p:ext uri="{BB962C8B-B14F-4D97-AF65-F5344CB8AC3E}">
        <p14:creationId xmlns:p14="http://schemas.microsoft.com/office/powerpoint/2010/main" val="192858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pt-BR" altLang="pt-BR" smtClean="0"/>
              <a:t>Comuna 1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pt-BR" altLang="pt-BR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pt-BR" altLang="pt-BR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pt-BR" altLang="pt-BR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pt-BR" altLang="pt-BR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pt-BR" altLang="pt-BR" smtClean="0"/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pt-BR" altLang="pt-BR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pt-BR" altLang="pt-BR" sz="2800" smtClean="0"/>
              <a:t>Santo Domingo</a:t>
            </a:r>
          </a:p>
        </p:txBody>
      </p:sp>
      <p:pic>
        <p:nvPicPr>
          <p:cNvPr id="91140" name="Picture 4" descr="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657600"/>
            <a:ext cx="61912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6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buFontTx/>
              <a:buNone/>
            </a:pPr>
            <a:r>
              <a:rPr lang="pt-BR" altLang="pt-BR" smtClean="0"/>
              <a:t>Comuna 1</a:t>
            </a:r>
          </a:p>
          <a:p>
            <a:pPr algn="r" eaLnBrk="1" hangingPunct="1"/>
            <a:endParaRPr lang="pt-BR" altLang="pt-BR" smtClean="0"/>
          </a:p>
        </p:txBody>
      </p:sp>
      <p:pic>
        <p:nvPicPr>
          <p:cNvPr id="92164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5" name="Picture 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4265613"/>
            <a:ext cx="61912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19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>
              <a:buFontTx/>
              <a:buNone/>
            </a:pPr>
            <a:r>
              <a:rPr lang="pt-BR" altLang="pt-BR" smtClean="0"/>
              <a:t>Comuna 1</a:t>
            </a:r>
          </a:p>
        </p:txBody>
      </p:sp>
      <p:pic>
        <p:nvPicPr>
          <p:cNvPr id="93188" name="Picture 4" descr="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5" descr="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402013"/>
            <a:ext cx="6191250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64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Comuna 1</a:t>
            </a:r>
          </a:p>
        </p:txBody>
      </p:sp>
      <p:pic>
        <p:nvPicPr>
          <p:cNvPr id="94211" name="Picture 3" descr="pq biblioteca españa4.jpg"/>
          <p:cNvPicPr>
            <a:picLocks noGrp="1"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1150" y="1600200"/>
            <a:ext cx="5980113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219373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 smtClean="0"/>
              <a:t>Comuna 1</a:t>
            </a:r>
            <a:br>
              <a:rPr lang="pt-BR" altLang="pt-BR" sz="4000" smtClean="0"/>
            </a:br>
            <a:r>
              <a:rPr lang="pt-BR" altLang="pt-BR" sz="4000" smtClean="0"/>
              <a:t>Parque Biblioteca España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95236" name="Picture 4" descr="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44675"/>
            <a:ext cx="6191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9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Prefeitura oficializa fechamento da Av. Paulista aos domingos e feriados - 2016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sz="1800" dirty="0" smtClean="0"/>
              <a:t>Via faz parte do Programa Ruas Abertas, criado por Haddad em 2015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9" name="Imagem 8" descr="paulista-fechada-para-carros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071678"/>
            <a:ext cx="59055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0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Região da Luz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 smtClean="0"/>
              <a:t>Secretaria de Estado da Cultura</a:t>
            </a:r>
          </a:p>
          <a:p>
            <a:r>
              <a:rPr lang="pt-BR" sz="2000" dirty="0" smtClean="0"/>
              <a:t>Sala São Paulo</a:t>
            </a:r>
          </a:p>
          <a:p>
            <a:r>
              <a:rPr lang="pt-BR" sz="2000" dirty="0" smtClean="0"/>
              <a:t>Estação Pinacoteca – Memorial da Resistência</a:t>
            </a:r>
          </a:p>
          <a:p>
            <a:r>
              <a:rPr lang="pt-BR" sz="2000" dirty="0" smtClean="0"/>
              <a:t>Pinacoteca</a:t>
            </a:r>
          </a:p>
          <a:p>
            <a:r>
              <a:rPr lang="pt-BR" sz="2000" dirty="0" smtClean="0"/>
              <a:t>Museu da Língua Portuguesa</a:t>
            </a:r>
          </a:p>
          <a:p>
            <a:r>
              <a:rPr lang="pt-BR" sz="2000" dirty="0" smtClean="0"/>
              <a:t>Casa </a:t>
            </a:r>
            <a:r>
              <a:rPr lang="pt-BR" sz="2000" dirty="0"/>
              <a:t>do </a:t>
            </a:r>
            <a:r>
              <a:rPr lang="pt-BR" sz="2000" dirty="0" smtClean="0"/>
              <a:t>Povo </a:t>
            </a:r>
            <a:r>
              <a:rPr lang="pt-BR" sz="2000" dirty="0" smtClean="0">
                <a:hlinkClick r:id="rId2"/>
              </a:rPr>
              <a:t>http</a:t>
            </a:r>
            <a:r>
              <a:rPr lang="pt-BR" sz="2000" dirty="0">
                <a:hlinkClick r:id="rId2"/>
              </a:rPr>
              <a:t>://</a:t>
            </a:r>
            <a:r>
              <a:rPr lang="pt-BR" sz="2000" dirty="0" smtClean="0">
                <a:hlinkClick r:id="rId2"/>
              </a:rPr>
              <a:t>casadopovo.org.br/quemsomos</a:t>
            </a:r>
            <a:endParaRPr lang="pt-BR" sz="2000" dirty="0" smtClean="0"/>
          </a:p>
          <a:p>
            <a:r>
              <a:rPr lang="pt-BR" sz="2000" dirty="0" smtClean="0"/>
              <a:t>Oficina Cultural Oswald de Andrade</a:t>
            </a:r>
          </a:p>
          <a:p>
            <a:r>
              <a:rPr lang="pt-BR" sz="2000" dirty="0" smtClean="0"/>
              <a:t>Museu de Arte Sacra</a:t>
            </a:r>
          </a:p>
          <a:p>
            <a:r>
              <a:rPr lang="pt-BR" sz="2000" dirty="0" smtClean="0"/>
              <a:t>Sesc Bom Retiro</a:t>
            </a:r>
          </a:p>
          <a:p>
            <a:endParaRPr lang="pt-BR" sz="2000" dirty="0"/>
          </a:p>
          <a:p>
            <a:r>
              <a:rPr lang="pt-BR" sz="2000" dirty="0">
                <a:hlinkClick r:id="rId3"/>
              </a:rPr>
              <a:t>https://</a:t>
            </a:r>
            <a:r>
              <a:rPr lang="pt-BR" sz="2000" dirty="0" smtClean="0">
                <a:hlinkClick r:id="rId3"/>
              </a:rPr>
              <a:t>www.cartacapital.com.br/sociedade/a-destruicao-da-cracolandia</a:t>
            </a:r>
            <a:endParaRPr lang="pt-BR" sz="2000" dirty="0" smtClean="0"/>
          </a:p>
          <a:p>
            <a:pPr marL="20320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0001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8019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8229600" cy="5851524"/>
          </a:xfrm>
        </p:spPr>
        <p:txBody>
          <a:bodyPr/>
          <a:lstStyle/>
          <a:p>
            <a:pPr marL="203200" indent="0">
              <a:buNone/>
            </a:pPr>
            <a:r>
              <a:rPr lang="pt-BR" b="1" dirty="0" smtClean="0">
                <a:solidFill>
                  <a:srgbClr val="FF0000"/>
                </a:solidFill>
              </a:rPr>
              <a:t>Cia. Pessoal do Faroeste</a:t>
            </a:r>
          </a:p>
          <a:p>
            <a:pPr marL="203200" indent="0" fontAlgn="base">
              <a:buNone/>
            </a:pPr>
            <a:r>
              <a:rPr lang="pt-BR" sz="1200" dirty="0" smtClean="0"/>
              <a:t>Fundada </a:t>
            </a:r>
            <a:r>
              <a:rPr lang="pt-BR" sz="1200" dirty="0"/>
              <a:t>em janeiro de 1998, a Cia Pessoal do Faroeste completou 18 anos de existência na cidade de São Paulo. Com o objetivo de realizar trabalhos artísticos que reflitam momentos históricos da sociedade brasileira, a proposta é produzir intervenções que valorizem a cidade, o centro de São Paulo e a relação de pertencimento com a região.  É nela que se desenvolvem os projetos e a contribuição política e social para o espaço urbano. Em 2013, ganhou vida o projeto "Ateliê Amarelinho" (antigo ateliê da artista Maria </a:t>
            </a:r>
            <a:r>
              <a:rPr lang="pt-BR" sz="1200" dirty="0" err="1"/>
              <a:t>Bonomi</a:t>
            </a:r>
            <a:r>
              <a:rPr lang="pt-BR" sz="1200" dirty="0"/>
              <a:t>), onde coletivos e artistas da hospedaria ocupam e compartilham o espaço em uma experiência inédita na cidade. A Cia Pessoal do Faroeste ganhou o Premio Shell na categoria Inovação pelo trabalho de ocupação e intervenção social e artística que contribui para transformação e revitalização urbana da região da Luz.</a:t>
            </a:r>
          </a:p>
          <a:p>
            <a:pPr marL="203200" indent="0">
              <a:buNone/>
            </a:pPr>
            <a:r>
              <a:rPr lang="pt-BR" dirty="0">
                <a:hlinkClick r:id="rId2"/>
              </a:rPr>
              <a:t>https://www.pessoaldofaroeste.com.br</a:t>
            </a:r>
            <a:r>
              <a:rPr lang="pt-BR" dirty="0" smtClean="0">
                <a:hlinkClick r:id="rId2"/>
              </a:rPr>
              <a:t>/</a:t>
            </a:r>
            <a:endParaRPr lang="pt-BR" dirty="0" smtClean="0"/>
          </a:p>
          <a:p>
            <a:pPr marL="203200" indent="0">
              <a:buNone/>
            </a:pPr>
            <a:endParaRPr lang="pt-BR" dirty="0" smtClean="0"/>
          </a:p>
          <a:p>
            <a:r>
              <a:rPr lang="pt-BR" b="1" dirty="0" smtClean="0">
                <a:solidFill>
                  <a:srgbClr val="FF0000"/>
                </a:solidFill>
              </a:rPr>
              <a:t>Companhia Mungunzá de Teatro </a:t>
            </a:r>
            <a:r>
              <a:rPr lang="pt-BR" dirty="0" smtClean="0">
                <a:solidFill>
                  <a:schemeClr val="tx1"/>
                </a:solidFill>
              </a:rPr>
              <a:t>(2008)</a:t>
            </a:r>
          </a:p>
          <a:p>
            <a:pPr marL="203200" indent="0">
              <a:buNone/>
            </a:pPr>
            <a:r>
              <a:rPr lang="pt-BR" dirty="0">
                <a:solidFill>
                  <a:schemeClr val="tx1"/>
                </a:solidFill>
                <a:hlinkClick r:id="rId3"/>
              </a:rPr>
              <a:t>http://www.ciamungunza.com.br</a:t>
            </a:r>
            <a:r>
              <a:rPr lang="pt-BR" dirty="0" smtClean="0">
                <a:solidFill>
                  <a:schemeClr val="tx1"/>
                </a:solidFill>
                <a:hlinkClick r:id="rId3"/>
              </a:rPr>
              <a:t>/</a:t>
            </a:r>
            <a:endParaRPr lang="pt-BR" dirty="0" smtClean="0">
              <a:solidFill>
                <a:schemeClr val="tx1"/>
              </a:solidFill>
            </a:endParaRPr>
          </a:p>
          <a:p>
            <a:pPr marL="203200" indent="0">
              <a:buNone/>
            </a:pPr>
            <a:r>
              <a:rPr lang="pt-BR" dirty="0">
                <a:solidFill>
                  <a:schemeClr val="tx1"/>
                </a:solidFill>
                <a:hlinkClick r:id="rId4"/>
              </a:rPr>
              <a:t>http://</a:t>
            </a:r>
            <a:r>
              <a:rPr lang="pt-BR" dirty="0" smtClean="0">
                <a:solidFill>
                  <a:schemeClr val="tx1"/>
                </a:solidFill>
                <a:hlinkClick r:id="rId4"/>
              </a:rPr>
              <a:t>www.ciamungunza.com.br/conteiners#conteinerarquitetura</a:t>
            </a:r>
            <a:endParaRPr lang="pt-BR" dirty="0" smtClean="0">
              <a:solidFill>
                <a:schemeClr val="tx1"/>
              </a:solidFill>
            </a:endParaRPr>
          </a:p>
          <a:p>
            <a:pPr marL="203200" indent="0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Teatro Oficina</a:t>
            </a:r>
            <a:br>
              <a:rPr lang="pt-BR" b="1" dirty="0" smtClean="0">
                <a:solidFill>
                  <a:srgbClr val="FF0000"/>
                </a:solidFill>
              </a:rPr>
            </a:br>
            <a:r>
              <a:rPr lang="pt-BR" sz="2000" dirty="0" smtClean="0"/>
              <a:t>completa </a:t>
            </a:r>
            <a:r>
              <a:rPr lang="pt-BR" sz="2000" dirty="0"/>
              <a:t>59 anos no ano de 2017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Picture 2" descr="A imagem pode conter: área inte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17637"/>
            <a:ext cx="6858000" cy="542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Imaginários culturais da cidade: </a:t>
            </a:r>
            <a:r>
              <a:rPr lang="pt-BR" sz="2800" dirty="0" smtClean="0">
                <a:solidFill>
                  <a:srgbClr val="FF0000"/>
                </a:solidFill>
              </a:rPr>
              <a:t>conhecimento, espetáculo, desconhecimento</a:t>
            </a:r>
            <a:br>
              <a:rPr lang="pt-BR" sz="2800" dirty="0" smtClean="0">
                <a:solidFill>
                  <a:srgbClr val="FF0000"/>
                </a:solidFill>
              </a:rPr>
            </a:br>
            <a:r>
              <a:rPr lang="pt-BR" sz="2400" dirty="0" err="1" smtClean="0">
                <a:solidFill>
                  <a:schemeClr val="tx1"/>
                </a:solidFill>
              </a:rPr>
              <a:t>Néstor</a:t>
            </a:r>
            <a:r>
              <a:rPr lang="pt-BR" sz="2400" dirty="0" smtClean="0">
                <a:solidFill>
                  <a:schemeClr val="tx1"/>
                </a:solidFill>
              </a:rPr>
              <a:t> García </a:t>
            </a:r>
            <a:r>
              <a:rPr lang="pt-BR" sz="2400" dirty="0" err="1" smtClean="0">
                <a:solidFill>
                  <a:schemeClr val="tx1"/>
                </a:solidFill>
              </a:rPr>
              <a:t>Canclini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pt-BR" dirty="0" smtClean="0"/>
              <a:t>O que é uma cidade?</a:t>
            </a:r>
          </a:p>
          <a:p>
            <a:r>
              <a:rPr lang="pt-BR" dirty="0" smtClean="0"/>
              <a:t>Tensão entre o que são as cidades e o que queríamos que fossem.</a:t>
            </a:r>
          </a:p>
          <a:p>
            <a:r>
              <a:rPr lang="pt-BR" dirty="0" smtClean="0"/>
              <a:t> Cidades do conhecimento</a:t>
            </a:r>
            <a:r>
              <a:rPr lang="pt-BR" smtClean="0"/>
              <a:t>, cidades do </a:t>
            </a:r>
            <a:r>
              <a:rPr lang="pt-BR" dirty="0" smtClean="0"/>
              <a:t>espetáculo, cidades do reconhecimento, cidades do desconhecimento.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33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Teatro Oficina</a:t>
            </a: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1499593" y="6287911"/>
            <a:ext cx="6739949" cy="2957738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2050" name="Picture 2" descr="A imagem pode conter: árvore, arranha-céu, céu e atividades ao ar liv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68" y="2204864"/>
            <a:ext cx="7488832" cy="448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2466295" y="3275112"/>
            <a:ext cx="4211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3"/>
              </a:rPr>
              <a:t>http://teatroficina.com.br/e-preciso-salvar-o-oficina</a:t>
            </a:r>
            <a:r>
              <a:rPr lang="pt-BR" dirty="0" smtClean="0">
                <a:hlinkClick r:id="rId3"/>
              </a:rPr>
              <a:t>/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963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A cidade dos rios invisíveis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200" dirty="0" smtClean="0"/>
              <a:t>Coletivo </a:t>
            </a:r>
            <a:r>
              <a:rPr lang="pt-BR" sz="3200" dirty="0" err="1" smtClean="0"/>
              <a:t>Estopô</a:t>
            </a:r>
            <a:r>
              <a:rPr lang="pt-BR" sz="3200" dirty="0" smtClean="0"/>
              <a:t> Balaio</a:t>
            </a:r>
            <a:endParaRPr lang="pt-BR" sz="3200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hlinkClick r:id="rId2"/>
              </a:rPr>
              <a:t>https://www.youtube.com/watch?v=lULWfcVYJD0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Ana Teixeira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Escuto histórias de amor:</a:t>
            </a:r>
          </a:p>
          <a:p>
            <a:pPr>
              <a:buNone/>
            </a:pPr>
            <a:r>
              <a:rPr lang="pt-BR" dirty="0" smtClean="0">
                <a:hlinkClick r:id="rId2"/>
              </a:rPr>
              <a:t>https://www.youtube.com/watch?v=OoYGiVvA-CM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Troco sonhos:</a:t>
            </a:r>
          </a:p>
          <a:p>
            <a:pPr>
              <a:buNone/>
            </a:pPr>
            <a:r>
              <a:rPr lang="pt-BR" dirty="0" smtClean="0">
                <a:hlinkClick r:id="rId3"/>
              </a:rPr>
              <a:t>https://www.youtube.com/watch?v=G8ty2vWR3M4</a:t>
            </a:r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b="1" dirty="0" smtClean="0">
                <a:solidFill>
                  <a:srgbClr val="FF0000"/>
                </a:solidFill>
              </a:rPr>
              <a:t>O que é nosso: </a:t>
            </a:r>
            <a:r>
              <a:rPr lang="pt-BR" sz="3200" b="1" dirty="0" err="1" smtClean="0">
                <a:solidFill>
                  <a:srgbClr val="FF0000"/>
                </a:solidFill>
              </a:rPr>
              <a:t>Reclaiming</a:t>
            </a:r>
            <a:r>
              <a:rPr lang="pt-BR" sz="3200" b="1" dirty="0" smtClean="0">
                <a:solidFill>
                  <a:srgbClr val="FF0000"/>
                </a:solidFill>
              </a:rPr>
              <a:t> </a:t>
            </a:r>
            <a:r>
              <a:rPr lang="pt-BR" sz="3200" b="1" dirty="0" err="1" smtClean="0">
                <a:solidFill>
                  <a:srgbClr val="FF0000"/>
                </a:solidFill>
              </a:rPr>
              <a:t>the</a:t>
            </a:r>
            <a:r>
              <a:rPr lang="pt-BR" sz="3200" b="1" dirty="0" smtClean="0">
                <a:solidFill>
                  <a:srgbClr val="FF0000"/>
                </a:solidFill>
              </a:rPr>
              <a:t> </a:t>
            </a:r>
            <a:r>
              <a:rPr lang="pt-BR" sz="3200" b="1" dirty="0" err="1" smtClean="0">
                <a:solidFill>
                  <a:srgbClr val="FF0000"/>
                </a:solidFill>
              </a:rPr>
              <a:t>Jungle</a:t>
            </a:r>
            <a:endParaRPr lang="pt-BR" sz="3200" b="1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>
                <a:hlinkClick r:id="rId2"/>
              </a:rPr>
              <a:t>https://vimeo.com/112056065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>
                <a:hlinkClick r:id="rId3"/>
              </a:rPr>
              <a:t>http://misturaurbana.com/2014/12/assista-ao-documentario-o-que-e-nosso-reclaiming-jungle/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en-US" sz="2800" dirty="0" smtClean="0"/>
              <a:t>Allyson </a:t>
            </a:r>
            <a:r>
              <a:rPr lang="en-US" sz="2800" dirty="0" err="1" smtClean="0"/>
              <a:t>Alapont</a:t>
            </a:r>
            <a:r>
              <a:rPr lang="en-US" sz="2800" dirty="0" smtClean="0"/>
              <a:t>, Jerry </a:t>
            </a:r>
            <a:r>
              <a:rPr lang="en-US" sz="2800" dirty="0" err="1" smtClean="0"/>
              <a:t>Clode</a:t>
            </a:r>
            <a:r>
              <a:rPr lang="en-US" sz="2800" dirty="0" smtClean="0"/>
              <a:t>, </a:t>
            </a:r>
            <a:r>
              <a:rPr lang="en-US" sz="2800" dirty="0" err="1" smtClean="0"/>
              <a:t>MuriloYamanaka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2014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PORO: </a:t>
            </a:r>
            <a:br>
              <a:rPr lang="pt-BR" dirty="0" smtClean="0">
                <a:solidFill>
                  <a:srgbClr val="FF0000"/>
                </a:solidFill>
              </a:rPr>
            </a:br>
            <a:r>
              <a:rPr lang="pt-BR" sz="2800" dirty="0" smtClean="0">
                <a:solidFill>
                  <a:schemeClr val="tx1"/>
                </a:solidFill>
              </a:rPr>
              <a:t>intervenções urbanas e ações efêmeras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vimeo.com/8725870</a:t>
            </a:r>
            <a:endParaRPr lang="pt-BR" dirty="0" smtClean="0"/>
          </a:p>
          <a:p>
            <a:pPr marL="203200" indent="0">
              <a:buNone/>
            </a:pPr>
            <a:r>
              <a:rPr lang="pt-BR" dirty="0" smtClean="0"/>
              <a:t> </a:t>
            </a:r>
          </a:p>
          <a:p>
            <a:pPr marL="203200" indent="0">
              <a:buNone/>
            </a:pPr>
            <a:r>
              <a:rPr lang="pt-BR" dirty="0" smtClean="0"/>
              <a:t>Manifesto </a:t>
            </a:r>
            <a:r>
              <a:rPr lang="pt-BR" dirty="0"/>
              <a:t>por uma cidade lúdica e coletiva. Por uma arte pública, crítica e </a:t>
            </a:r>
            <a:r>
              <a:rPr lang="pt-BR" dirty="0" smtClean="0"/>
              <a:t>poética.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/>
          <a:lstStyle/>
          <a:p>
            <a:r>
              <a:rPr lang="pt-BR" sz="4000" b="1" dirty="0">
                <a:solidFill>
                  <a:srgbClr val="FF0000"/>
                </a:solidFill>
              </a:rPr>
              <a:t>C</a:t>
            </a:r>
            <a:r>
              <a:rPr lang="pt-BR" sz="4000" b="1" dirty="0" smtClean="0">
                <a:solidFill>
                  <a:srgbClr val="FF0000"/>
                </a:solidFill>
              </a:rPr>
              <a:t>idade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9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071546"/>
            <a:ext cx="8229600" cy="5286412"/>
          </a:xfrm>
        </p:spPr>
        <p:txBody>
          <a:bodyPr/>
          <a:lstStyle/>
          <a:p>
            <a:pPr lvl="0" indent="-342900" algn="ctr">
              <a:spcBef>
                <a:spcPts val="360"/>
              </a:spcBef>
              <a:buSzPct val="25000"/>
              <a:buNone/>
            </a:pPr>
            <a:r>
              <a:rPr lang="pt-BR" sz="1800" b="1" dirty="0" smtClean="0"/>
              <a:t>Primeira e decisiva esfera cultural do ser humano</a:t>
            </a:r>
          </a:p>
          <a:p>
            <a:pPr lvl="0" indent="-342900" algn="just">
              <a:spcBef>
                <a:spcPts val="360"/>
              </a:spcBef>
              <a:buSzPct val="25000"/>
              <a:buNone/>
            </a:pPr>
            <a:r>
              <a:rPr lang="pt-BR" sz="1800" b="1" dirty="0" smtClean="0"/>
              <a:t>David </a:t>
            </a:r>
            <a:r>
              <a:rPr lang="pt-BR" sz="1800" b="1" dirty="0" smtClean="0"/>
              <a:t>Harvey:</a:t>
            </a:r>
            <a:r>
              <a:rPr lang="pt-BR" sz="1800" dirty="0" smtClean="0"/>
              <a:t> “A liberdade de fazer e refazer a nós mesmos e as nossas cidades é um dos mais preciosos de todos os direitos humanos</a:t>
            </a:r>
            <a:r>
              <a:rPr lang="pt-BR" sz="1800" dirty="0" smtClean="0"/>
              <a:t>”.</a:t>
            </a:r>
          </a:p>
          <a:p>
            <a:pPr lvl="0" indent="-342900" algn="just">
              <a:spcBef>
                <a:spcPts val="360"/>
              </a:spcBef>
              <a:buSzPct val="25000"/>
              <a:buNone/>
            </a:pPr>
            <a:endParaRPr lang="pt-BR" sz="2000" dirty="0"/>
          </a:p>
          <a:p>
            <a:pPr indent="-342900" algn="just">
              <a:spcBef>
                <a:spcPts val="360"/>
              </a:spcBef>
              <a:buSzPct val="25000"/>
              <a:buNone/>
            </a:pPr>
            <a:r>
              <a:rPr lang="pt-BR" altLang="pt-BR" sz="1800" dirty="0" smtClean="0"/>
              <a:t>    “</a:t>
            </a:r>
            <a:r>
              <a:rPr lang="pt-BR" altLang="pt-BR" sz="1400" dirty="0" smtClean="0"/>
              <a:t>São </a:t>
            </a:r>
            <a:r>
              <a:rPr lang="pt-BR" altLang="pt-BR" sz="1400" dirty="0"/>
              <a:t>Paulo não é mais uma cidade – constatação dura de aceitar. A cidade deixou de ser. Não por ter sido promovida a metrópole; e, recentemente, à metrópole global. A cidade deixou de ser porque o espírito da cidade não habita mais seus moradores. O espírito não está mais lá, esgarçou-se até romper-se sob as forças concomitantes e complementares da riqueza e da miséria, que, desenfreadas, tomaram conta do espaço e do tempo, violentando os lugares e as pessoas. (...) A agonia da cidade é um efeito colateral que ninguém vê, nem quer ver</a:t>
            </a:r>
            <a:r>
              <a:rPr lang="pt-BR" altLang="pt-BR" sz="1400" dirty="0" smtClean="0"/>
              <a:t>.” </a:t>
            </a:r>
            <a:r>
              <a:rPr lang="pt-BR" altLang="pt-BR" sz="1400" dirty="0" smtClean="0">
                <a:cs typeface="Arial" panose="020B0604020202020204" pitchFamily="34" charset="0"/>
              </a:rPr>
              <a:t> </a:t>
            </a:r>
          </a:p>
          <a:p>
            <a:pPr indent="-342900" algn="r">
              <a:spcBef>
                <a:spcPts val="360"/>
              </a:spcBef>
              <a:buSzPct val="25000"/>
              <a:buNone/>
            </a:pPr>
            <a:r>
              <a:rPr lang="pt-BR" altLang="pt-BR" sz="1400" u="sng" dirty="0" err="1" smtClean="0">
                <a:cs typeface="Arial" panose="020B0604020202020204" pitchFamily="34" charset="0"/>
              </a:rPr>
              <a:t>Laymert</a:t>
            </a:r>
            <a:r>
              <a:rPr lang="pt-BR" altLang="pt-BR" sz="1400" u="sng" dirty="0" smtClean="0">
                <a:cs typeface="Arial" panose="020B0604020202020204" pitchFamily="34" charset="0"/>
              </a:rPr>
              <a:t> </a:t>
            </a:r>
            <a:r>
              <a:rPr lang="pt-BR" altLang="pt-BR" sz="1400" u="sng" dirty="0">
                <a:cs typeface="Arial" panose="020B0604020202020204" pitchFamily="34" charset="0"/>
              </a:rPr>
              <a:t>Garcia dos </a:t>
            </a:r>
            <a:r>
              <a:rPr lang="pt-BR" altLang="pt-BR" sz="1400" u="sng" dirty="0" smtClean="0">
                <a:cs typeface="Arial" panose="020B0604020202020204" pitchFamily="34" charset="0"/>
              </a:rPr>
              <a:t>Santos (</a:t>
            </a:r>
            <a:r>
              <a:rPr lang="pt-BR" sz="1200" i="1" dirty="0" smtClean="0"/>
              <a:t>Cidade </a:t>
            </a:r>
            <a:r>
              <a:rPr lang="pt-BR" sz="1200" i="1" dirty="0"/>
              <a:t>e Cultura</a:t>
            </a:r>
            <a:r>
              <a:rPr lang="pt-BR" sz="1200" dirty="0"/>
              <a:t>, esfera pública e </a:t>
            </a:r>
            <a:r>
              <a:rPr lang="pt-BR" sz="1200" dirty="0" smtClean="0"/>
              <a:t>transformação urbana)</a:t>
            </a:r>
            <a:endParaRPr lang="pt-BR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Espaço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convergência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projetos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coletivos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série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projetos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coletivos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espaço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ampliação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potencial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dos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horizontes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culturais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traçar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redesenhar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cotidiana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a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esfera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pública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Interdependências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exigem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maior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disponibilidade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conviver</a:t>
            </a:r>
            <a:r>
              <a:rPr lang="en-US" sz="24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diariamente</a:t>
            </a:r>
            <a:r>
              <a:rPr lang="en-US" sz="24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com </a:t>
            </a:r>
            <a:r>
              <a:rPr lang="en-US" sz="2400" b="1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2400" b="1" i="0" u="none" strike="noStrike" cap="none" baseline="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diferentes</a:t>
            </a:r>
            <a:r>
              <a:rPr lang="en-US" sz="2400" b="0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aumentam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riscos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reais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imaginários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de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essas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diferenças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tornem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conflituosas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lang="en-US" sz="24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-US" sz="24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incremento</a:t>
            </a:r>
            <a:r>
              <a:rPr lang="en-US" sz="2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dos </a:t>
            </a:r>
            <a:r>
              <a:rPr lang="en-US" sz="24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choques</a:t>
            </a:r>
            <a:r>
              <a:rPr lang="en-US" sz="2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indica</a:t>
            </a:r>
            <a:r>
              <a:rPr lang="en-US" sz="2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4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 baseline="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suportamos</a:t>
            </a:r>
            <a:r>
              <a:rPr lang="en-US" sz="24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mal </a:t>
            </a:r>
            <a:r>
              <a:rPr lang="en-US" sz="24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tanta</a:t>
            </a:r>
            <a:r>
              <a:rPr lang="en-US" sz="2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proximidade</a:t>
            </a:r>
            <a:r>
              <a:rPr lang="en-US" sz="24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42900" marR="0" lvl="0" indent="-1905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/>
          <a:lstStyle/>
          <a:p>
            <a:r>
              <a:rPr lang="pt-BR" sz="4000" b="1" dirty="0">
                <a:solidFill>
                  <a:srgbClr val="FF0000"/>
                </a:solidFill>
              </a:rPr>
              <a:t>C</a:t>
            </a:r>
            <a:r>
              <a:rPr lang="pt-BR" sz="4000" b="1" dirty="0" smtClean="0">
                <a:solidFill>
                  <a:srgbClr val="FF0000"/>
                </a:solidFill>
              </a:rPr>
              <a:t>idade</a:t>
            </a:r>
            <a:endParaRPr lang="pt-B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071546"/>
            <a:ext cx="8229600" cy="5237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342900" algn="just">
              <a:spcBef>
                <a:spcPts val="560"/>
              </a:spcBef>
              <a:buSzPct val="100000"/>
            </a:pPr>
            <a:r>
              <a:rPr lang="en-US" sz="2400" b="1" dirty="0" err="1" smtClean="0"/>
              <a:t>Néstor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García</a:t>
            </a:r>
            <a:r>
              <a:rPr lang="en-US" sz="2400" b="1" dirty="0" smtClean="0"/>
              <a:t>-Canclini:</a:t>
            </a:r>
            <a:r>
              <a:rPr lang="en-US" sz="2400" dirty="0" smtClean="0"/>
              <a:t> “Num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momento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intensas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relações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globais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diretas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entre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diferentes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atores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sociais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protagonismo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cidade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torna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-se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ainda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premente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justificado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”.</a:t>
            </a:r>
          </a:p>
          <a:p>
            <a:pPr marL="0" lvl="0" indent="0" algn="just">
              <a:spcBef>
                <a:spcPts val="560"/>
              </a:spcBef>
              <a:buSzPct val="100000"/>
              <a:buNone/>
            </a:pPr>
            <a:endParaRPr lang="en-US" sz="24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algn="just">
              <a:spcBef>
                <a:spcPts val="560"/>
              </a:spcBef>
              <a:buSzPct val="100000"/>
            </a:pPr>
            <a:r>
              <a:rPr lang="en-US" sz="2400" b="1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Antônio</a:t>
            </a:r>
            <a:r>
              <a:rPr lang="en-US" sz="24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Arantes</a:t>
            </a:r>
            <a:r>
              <a:rPr lang="en-US" sz="2400" b="1" dirty="0" smtClean="0"/>
              <a:t>:</a:t>
            </a:r>
            <a:r>
              <a:rPr lang="en-US" sz="2400" dirty="0" smtClean="0"/>
              <a:t> “Os </a:t>
            </a:r>
            <a:r>
              <a:rPr lang="en-US" sz="2400" dirty="0" err="1" smtClean="0"/>
              <a:t>habitantes</a:t>
            </a:r>
            <a:r>
              <a:rPr lang="en-US" sz="2400" dirty="0" smtClean="0"/>
              <a:t> da </a:t>
            </a:r>
            <a:r>
              <a:rPr lang="en-US" sz="2400" dirty="0" err="1" smtClean="0"/>
              <a:t>cidade</a:t>
            </a:r>
            <a:r>
              <a:rPr lang="en-US" sz="2400" dirty="0" smtClean="0"/>
              <a:t> </a:t>
            </a:r>
            <a:r>
              <a:rPr lang="en-US" sz="2400" dirty="0" err="1" smtClean="0"/>
              <a:t>deslocam</a:t>
            </a:r>
            <a:r>
              <a:rPr lang="en-US" sz="2400" dirty="0" smtClean="0"/>
              <a:t>-se e </a:t>
            </a:r>
            <a:r>
              <a:rPr lang="en-US" sz="2400" dirty="0" err="1" smtClean="0"/>
              <a:t>situam</a:t>
            </a:r>
            <a:r>
              <a:rPr lang="en-US" sz="2400" dirty="0" smtClean="0"/>
              <a:t>-se no </a:t>
            </a:r>
            <a:r>
              <a:rPr lang="en-US" sz="2400" dirty="0" err="1" smtClean="0"/>
              <a:t>espaço</a:t>
            </a:r>
            <a:r>
              <a:rPr lang="en-US" sz="2400" dirty="0" smtClean="0"/>
              <a:t> </a:t>
            </a:r>
            <a:r>
              <a:rPr lang="en-US" sz="2400" dirty="0" err="1" smtClean="0"/>
              <a:t>urbano</a:t>
            </a:r>
            <a:r>
              <a:rPr lang="en-US" sz="2400" dirty="0" smtClean="0"/>
              <a:t>. </a:t>
            </a:r>
            <a:r>
              <a:rPr lang="en-US" sz="2400" dirty="0" err="1" smtClean="0"/>
              <a:t>Nesse</a:t>
            </a:r>
            <a:r>
              <a:rPr lang="en-US" sz="2400" dirty="0" smtClean="0"/>
              <a:t> </a:t>
            </a:r>
            <a:r>
              <a:rPr lang="en-US" sz="2400" dirty="0" err="1" smtClean="0"/>
              <a:t>espaço</a:t>
            </a:r>
            <a:r>
              <a:rPr lang="en-US" sz="2400" dirty="0" smtClean="0"/>
              <a:t> </a:t>
            </a:r>
            <a:r>
              <a:rPr lang="en-US" sz="2400" dirty="0" err="1" smtClean="0"/>
              <a:t>comum</a:t>
            </a:r>
            <a:r>
              <a:rPr lang="en-US" sz="2400" dirty="0" smtClean="0"/>
              <a:t>, </a:t>
            </a:r>
            <a:r>
              <a:rPr lang="en-US" sz="2400" dirty="0" err="1" smtClean="0"/>
              <a:t>que</a:t>
            </a:r>
            <a:r>
              <a:rPr lang="en-US" sz="2400" dirty="0" smtClean="0"/>
              <a:t> é </a:t>
            </a:r>
            <a:r>
              <a:rPr lang="en-US" sz="2400" dirty="0" err="1" smtClean="0"/>
              <a:t>cotidianamente</a:t>
            </a:r>
            <a:r>
              <a:rPr lang="en-US" sz="2400" dirty="0" smtClean="0"/>
              <a:t> </a:t>
            </a:r>
            <a:r>
              <a:rPr lang="en-US" sz="2400" dirty="0" err="1" smtClean="0"/>
              <a:t>trilhado</a:t>
            </a:r>
            <a:r>
              <a:rPr lang="en-US" sz="2400" dirty="0" smtClean="0"/>
              <a:t>, </a:t>
            </a:r>
            <a:r>
              <a:rPr lang="en-US" sz="2400" dirty="0" err="1" smtClean="0"/>
              <a:t>vão</a:t>
            </a:r>
            <a:r>
              <a:rPr lang="en-US" sz="2400" dirty="0" smtClean="0"/>
              <a:t> </a:t>
            </a:r>
            <a:r>
              <a:rPr lang="en-US" sz="2400" dirty="0" err="1" smtClean="0"/>
              <a:t>sendo</a:t>
            </a:r>
            <a:r>
              <a:rPr lang="en-US" sz="2400" dirty="0" smtClean="0"/>
              <a:t> </a:t>
            </a:r>
            <a:r>
              <a:rPr lang="en-US" sz="2400" dirty="0" err="1" smtClean="0"/>
              <a:t>construídas</a:t>
            </a:r>
            <a:r>
              <a:rPr lang="en-US" sz="2400" dirty="0" smtClean="0"/>
              <a:t> </a:t>
            </a:r>
            <a:r>
              <a:rPr lang="en-US" sz="2400" dirty="0" err="1" smtClean="0"/>
              <a:t>coletivamente</a:t>
            </a:r>
            <a:r>
              <a:rPr lang="en-US" sz="2400" dirty="0" smtClean="0"/>
              <a:t> as </a:t>
            </a:r>
            <a:r>
              <a:rPr lang="en-US" sz="2400" dirty="0" err="1" smtClean="0"/>
              <a:t>fronteiras</a:t>
            </a:r>
            <a:r>
              <a:rPr lang="en-US" sz="2400" dirty="0" smtClean="0"/>
              <a:t> </a:t>
            </a:r>
            <a:r>
              <a:rPr lang="en-US" sz="2400" dirty="0" err="1" smtClean="0"/>
              <a:t>simbólicas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separam</a:t>
            </a:r>
            <a:r>
              <a:rPr lang="en-US" sz="2400" dirty="0" smtClean="0"/>
              <a:t>, </a:t>
            </a:r>
            <a:r>
              <a:rPr lang="en-US" sz="2400" dirty="0" err="1" smtClean="0"/>
              <a:t>aproximam</a:t>
            </a:r>
            <a:r>
              <a:rPr lang="en-US" sz="2400" dirty="0" smtClean="0"/>
              <a:t>, </a:t>
            </a:r>
            <a:r>
              <a:rPr lang="en-US" sz="2400" dirty="0" err="1" smtClean="0"/>
              <a:t>nivelam</a:t>
            </a:r>
            <a:r>
              <a:rPr lang="en-US" sz="2400" dirty="0" smtClean="0"/>
              <a:t>, </a:t>
            </a:r>
            <a:r>
              <a:rPr lang="en-US" sz="2400" dirty="0" err="1" smtClean="0"/>
              <a:t>hierarquizam</a:t>
            </a:r>
            <a:r>
              <a:rPr lang="en-US" sz="2400" dirty="0" smtClean="0"/>
              <a:t>, </a:t>
            </a:r>
            <a:r>
              <a:rPr lang="en-US" sz="2400" dirty="0" err="1" smtClean="0"/>
              <a:t>numa</a:t>
            </a:r>
            <a:r>
              <a:rPr lang="en-US" sz="2400" dirty="0" smtClean="0"/>
              <a:t> </a:t>
            </a:r>
            <a:r>
              <a:rPr lang="en-US" sz="2400" dirty="0" err="1" smtClean="0"/>
              <a:t>palavra</a:t>
            </a:r>
            <a:r>
              <a:rPr lang="en-US" sz="2400" dirty="0" smtClean="0"/>
              <a:t>, </a:t>
            </a:r>
            <a:r>
              <a:rPr lang="en-US" sz="2400" dirty="0" err="1" smtClean="0"/>
              <a:t>ordenam</a:t>
            </a:r>
            <a:r>
              <a:rPr lang="en-US" sz="2400" dirty="0" smtClean="0"/>
              <a:t> as </a:t>
            </a:r>
            <a:r>
              <a:rPr lang="en-US" sz="2400" dirty="0" err="1" smtClean="0"/>
              <a:t>categorias</a:t>
            </a:r>
            <a:r>
              <a:rPr lang="en-US" sz="2400" dirty="0" smtClean="0"/>
              <a:t> e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grupos</a:t>
            </a:r>
            <a:r>
              <a:rPr lang="en-US" sz="2400" dirty="0" smtClean="0"/>
              <a:t> </a:t>
            </a:r>
            <a:r>
              <a:rPr lang="en-US" sz="2400" dirty="0" err="1" smtClean="0"/>
              <a:t>sociais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suas</a:t>
            </a:r>
            <a:r>
              <a:rPr lang="en-US" sz="2400" dirty="0" smtClean="0"/>
              <a:t> </a:t>
            </a:r>
            <a:r>
              <a:rPr lang="en-US" sz="2400" dirty="0" err="1" smtClean="0"/>
              <a:t>mútuas</a:t>
            </a:r>
            <a:r>
              <a:rPr lang="en-US" sz="2400" dirty="0" smtClean="0"/>
              <a:t> </a:t>
            </a:r>
            <a:r>
              <a:rPr lang="en-US" sz="2400" dirty="0" err="1" smtClean="0"/>
              <a:t>relações</a:t>
            </a:r>
            <a:r>
              <a:rPr lang="en-US" sz="2400" dirty="0" smtClean="0"/>
              <a:t>”.</a:t>
            </a:r>
          </a:p>
          <a:p>
            <a:pPr lvl="0" indent="-342900" algn="just">
              <a:spcBef>
                <a:spcPts val="560"/>
              </a:spcBef>
              <a:buSzPct val="100000"/>
            </a:pP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/>
          <a:lstStyle/>
          <a:p>
            <a:r>
              <a:rPr lang="pt-BR" sz="4000" b="1" dirty="0">
                <a:solidFill>
                  <a:srgbClr val="FF0000"/>
                </a:solidFill>
              </a:rPr>
              <a:t>C</a:t>
            </a:r>
            <a:r>
              <a:rPr lang="pt-BR" sz="4000" b="1" dirty="0" smtClean="0">
                <a:solidFill>
                  <a:srgbClr val="FF0000"/>
                </a:solidFill>
              </a:rPr>
              <a:t>idade</a:t>
            </a:r>
            <a:endParaRPr lang="pt-B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err="1" smtClean="0">
                <a:solidFill>
                  <a:srgbClr val="FF0000"/>
                </a:solidFill>
              </a:rPr>
              <a:t>Microroteiros</a:t>
            </a:r>
            <a:r>
              <a:rPr lang="pt-BR" sz="3600" dirty="0" smtClean="0">
                <a:solidFill>
                  <a:srgbClr val="FF0000"/>
                </a:solidFill>
              </a:rPr>
              <a:t> </a:t>
            </a:r>
            <a:r>
              <a:rPr lang="pt-BR" sz="3600" dirty="0">
                <a:solidFill>
                  <a:srgbClr val="FF0000"/>
                </a:solidFill>
              </a:rPr>
              <a:t>da </a:t>
            </a:r>
            <a:r>
              <a:rPr lang="pt-BR" sz="3600" dirty="0" smtClean="0">
                <a:solidFill>
                  <a:srgbClr val="FF0000"/>
                </a:solidFill>
              </a:rPr>
              <a:t>Cidade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3200" dirty="0"/>
              <a:t>L</a:t>
            </a:r>
            <a:r>
              <a:rPr lang="pt-BR" sz="3200" dirty="0" smtClean="0"/>
              <a:t>aura Guimaraes</a:t>
            </a:r>
            <a:endParaRPr lang="pt-BR" sz="3200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www.youtube.com/watch?v=D7U6Sq3Tfx8</a:t>
            </a:r>
            <a:endParaRPr lang="pt-BR" dirty="0" smtClean="0"/>
          </a:p>
          <a:p>
            <a:pPr marL="20320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359897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2008</a:t>
            </a:r>
            <a:r>
              <a:rPr lang="en-US" sz="240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população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mundial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supera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rural (ONU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2050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→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previsão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65%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população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mundial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viverá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cidades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população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mundial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total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será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9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bilhões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pessoas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são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megacidades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crescerão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cidades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até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500 mil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habitantes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1/3 da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população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mundial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vive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favelas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(40%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delas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Índia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China; 90%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países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não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desenvolvidos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desenvolvimento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Brasil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6%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população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brasileira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11,4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milhões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moradores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favelas (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população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países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como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Grécia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Portugal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48,9% </a:t>
            </a:r>
            <a:r>
              <a:rPr lang="en-US" sz="24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região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/>
              <a:t>S</a:t>
            </a:r>
            <a:r>
              <a:rPr lang="en-US" sz="24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udeste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(IBGE, </a:t>
            </a:r>
            <a:r>
              <a:rPr lang="en-US" sz="1800" b="0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Censo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2010).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2020 →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pobreza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urbana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mundo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chegará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45%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50% dos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moradores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das </a:t>
            </a:r>
            <a:r>
              <a:rPr lang="en-US" sz="2400" b="0" i="0" u="none" strike="noStrike" cap="none" baseline="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cidades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(ONU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/>
          <a:lstStyle/>
          <a:p>
            <a:r>
              <a:rPr lang="pt-BR" sz="4000" b="1" dirty="0">
                <a:solidFill>
                  <a:srgbClr val="FF0000"/>
                </a:solidFill>
              </a:rPr>
              <a:t>C</a:t>
            </a:r>
            <a:r>
              <a:rPr lang="pt-BR" sz="4000" b="1" dirty="0" smtClean="0">
                <a:solidFill>
                  <a:srgbClr val="FF0000"/>
                </a:solidFill>
              </a:rPr>
              <a:t>idade: dados</a:t>
            </a:r>
            <a:endParaRPr lang="pt-B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3086</TotalTime>
  <Words>2154</Words>
  <Application>Microsoft Office PowerPoint</Application>
  <PresentationFormat>Apresentação na tela (4:3)</PresentationFormat>
  <Paragraphs>240</Paragraphs>
  <Slides>44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7" baseType="lpstr">
      <vt:lpstr>Arial</vt:lpstr>
      <vt:lpstr>Symbol</vt:lpstr>
      <vt:lpstr>Design padrão</vt:lpstr>
      <vt:lpstr>cultura e cidade</vt:lpstr>
      <vt:lpstr>Centro Cultural São Paulo</vt:lpstr>
      <vt:lpstr>As cidades invisíveis Ítalo Calvino</vt:lpstr>
      <vt:lpstr>Imaginários culturais da cidade: conhecimento, espetáculo, desconhecimento Néstor García Canclini</vt:lpstr>
      <vt:lpstr>Cidade</vt:lpstr>
      <vt:lpstr>Cidade</vt:lpstr>
      <vt:lpstr>Cidade</vt:lpstr>
      <vt:lpstr>Microroteiros da Cidade  Laura Guimaraes</vt:lpstr>
      <vt:lpstr>Cidade: dados</vt:lpstr>
      <vt:lpstr>Teresa Pires Caldeira</vt:lpstr>
      <vt:lpstr>Teresa Pires Caldeira</vt:lpstr>
      <vt:lpstr>Teresa Pires Caldeira</vt:lpstr>
      <vt:lpstr>PIXO</vt:lpstr>
      <vt:lpstr>Cidade Cinza</vt:lpstr>
      <vt:lpstr>Teresa Pires Caldeira</vt:lpstr>
      <vt:lpstr>Post-it City Cidades Ocasionais</vt:lpstr>
      <vt:lpstr>Zigmunt Bauman Confiança e medo na cidade</vt:lpstr>
      <vt:lpstr>Zygmunt Bauman Confiança e medo na cidade</vt:lpstr>
      <vt:lpstr>Praça Roosevelt</vt:lpstr>
      <vt:lpstr>Políticas culturais de proximidade</vt:lpstr>
      <vt:lpstr>ARTFACTORIES</vt:lpstr>
      <vt:lpstr>Rogério Proença Leite: Contra-usos da cidade </vt:lpstr>
      <vt:lpstr> Rogério Proença Leite Contra-usos da cidade </vt:lpstr>
      <vt:lpstr>Mapa da Desigualdade 2017 Rede Nossa São Paulo</vt:lpstr>
      <vt:lpstr>Agenda 21 da Cultura</vt:lpstr>
      <vt:lpstr>MEDELLÍN</vt:lpstr>
      <vt:lpstr>Medellín</vt:lpstr>
      <vt:lpstr>Medellín Projeto de Cidade</vt:lpstr>
      <vt:lpstr>Medellín</vt:lpstr>
      <vt:lpstr>Medellín</vt:lpstr>
      <vt:lpstr>Apresentação do PowerPoint</vt:lpstr>
      <vt:lpstr>Apresentação do PowerPoint</vt:lpstr>
      <vt:lpstr>Apresentação do PowerPoint</vt:lpstr>
      <vt:lpstr>Comuna 1</vt:lpstr>
      <vt:lpstr>Comuna 1 Parque Biblioteca España</vt:lpstr>
      <vt:lpstr> Prefeitura oficializa fechamento da Av. Paulista aos domingos e feriados - 2016 </vt:lpstr>
      <vt:lpstr>Região da Luz</vt:lpstr>
      <vt:lpstr>Apresentação do PowerPoint</vt:lpstr>
      <vt:lpstr>Teatro Oficina completa 59 anos no ano de 2017</vt:lpstr>
      <vt:lpstr>Teatro Oficina</vt:lpstr>
      <vt:lpstr>A cidade dos rios invisíveis Coletivo Estopô Balaio</vt:lpstr>
      <vt:lpstr>Ana Teixeira</vt:lpstr>
      <vt:lpstr>O que é nosso: Reclaiming the Jungle</vt:lpstr>
      <vt:lpstr>PORO:  intervenções urbanas e ações efêmeras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 e Cidade</dc:title>
  <dc:creator>usuario</dc:creator>
  <cp:lastModifiedBy>lucia</cp:lastModifiedBy>
  <cp:revision>118</cp:revision>
  <dcterms:modified xsi:type="dcterms:W3CDTF">2017-11-14T19:02:37Z</dcterms:modified>
</cp:coreProperties>
</file>