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4" r:id="rId4"/>
    <p:sldId id="260" r:id="rId5"/>
    <p:sldId id="261" r:id="rId6"/>
    <p:sldId id="256" r:id="rId7"/>
    <p:sldId id="267" r:id="rId8"/>
    <p:sldId id="269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CD51-E644-EB48-BEED-32192BC15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9BB4C-C731-5849-88AB-D12EC115C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604D9-DA75-3649-B796-64770C6D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6D717-F140-7C46-AC90-4D819F20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81A1C-C50D-6A48-B75F-8786C72B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8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3D50-875C-9446-B9C8-0F256CBB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B919B-47DE-B540-831D-18B7A57C2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26D18-05B3-EC4A-989E-8B1EA3AD8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33A9-6557-CC43-896F-AFAE32599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B7202-E4DA-104E-99EC-EC1D0C6F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1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268E5-A00B-CB46-B918-4299DE3DE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CE072-DCBB-4347-B20C-37218097E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42079-E243-694C-92DE-CFBB9F9A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BB811-E61A-AF4D-B42B-B8A89A4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75681-5D04-BE48-93B7-F74F4F2A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565B-DE84-8549-A338-33935139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32EAF-582E-9A42-BDA3-D0ACFD3B2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AAEEE-126D-CF41-93D4-0021E028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FC5FB-2652-E34C-B2D9-41536C97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F1B37-0A6D-9345-A91F-1EFBBF27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41CB-D820-8C4C-89F9-86361AC5E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ED92B-3450-1D43-89AE-69210ECD8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4AE14-3D7A-3549-8978-E010F0F8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9A914-3002-374C-9E47-FA4E3FD7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402DE-5B56-4F47-9D13-09E15664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5E213-2C97-5B40-9092-071A61E9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AF9B7-82E7-8241-A1A8-ED5C7D5A4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E7E9A-99F0-164E-9EAA-675F0A4E2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0058E-FB2A-6D4D-98D3-13F8772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DFEEA-CC3F-6843-B72B-540769D36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1672D-B2E1-3A4E-B043-AAACF678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2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78890-28D3-C142-8003-F242B5974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B7987-8BE7-8840-95D7-B5E37EA8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B7AFA-ED48-AB40-A800-6EC621CF3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47160-EBBE-F549-AF86-0FBA5F3F5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B0E00-73D5-6446-B9B1-8E2947DA7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BF8FBE-0EA0-304D-8C74-DE045CC5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CEAB9A-BE2A-C54E-82EE-D9CC3978D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CEBAB-367A-F64F-B821-E8BBF9C9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1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C9C8C-EFA8-214A-8DB5-A4AB58A2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51553-E7CE-E846-8F90-653A5685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AA5F-A8B1-2C44-A894-4AA1B780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261B46-6EA5-4449-A5DB-5DF61812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3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59234-FF7B-9A46-B39C-993E9886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758070-E091-F648-A441-C3B53DFA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C5DEE-B59B-3C46-BD54-EC2B3C57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B405B-30E8-C741-878C-E1AA6ADB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FDA18-01FD-D64B-BCD2-D55A9332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163A4-5AC9-454A-BBC3-9980A03D4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571D5-9166-CD46-BAF1-C25C2FD3B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9B7AB-5C35-EE45-BAC9-B6CF3E2B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BCD98-091A-7242-A002-15404482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1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7C15-E62E-784E-BD05-85DE4C66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5E21EB-4241-444B-B223-C1DBC8AF13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DE1F5-ED16-4446-9419-09FA13E4A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C8F04-B3E0-DC40-89C7-89424BADB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BF247-641F-624F-9274-02A0A57A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78D90-77FD-F341-BCEE-69D451E6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8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621BCC-A2D8-5943-98E0-F1808D03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A112E-04C4-2A4D-8BDD-FC5AD958F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71FB0-1DF8-DA44-BA55-B5C6DC148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AC99F-182F-F548-A181-9175778F4D9E}" type="datetimeFigureOut">
              <a:rPr lang="en-US" smtClean="0"/>
              <a:pPr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9FCDE-6D41-7E47-BD69-9004896DC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8D681-7652-C74F-BBCC-A432D4F89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4777-5632-624F-8559-0976A7F9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FB70-7740-C244-9D83-4B5A9B9B0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organizacional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F49DD-89D6-6944-9BBD-8E8F9D8E6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7565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Prof. Afonso Fleury</a:t>
            </a:r>
          </a:p>
          <a:p>
            <a:pPr algn="l"/>
            <a:r>
              <a:rPr lang="en-US" dirty="0" err="1"/>
              <a:t>Profa</a:t>
            </a:r>
            <a:r>
              <a:rPr lang="en-US" dirty="0"/>
              <a:t>. Ana Paula Paes </a:t>
            </a:r>
            <a:r>
              <a:rPr lang="en-US" dirty="0" err="1"/>
              <a:t>Leme</a:t>
            </a:r>
            <a:r>
              <a:rPr lang="en-US" dirty="0"/>
              <a:t> Barbosa</a:t>
            </a:r>
          </a:p>
          <a:p>
            <a:pPr algn="l"/>
            <a:r>
              <a:rPr lang="en-US" dirty="0"/>
              <a:t>Marina </a:t>
            </a:r>
            <a:r>
              <a:rPr lang="en-US" dirty="0" err="1"/>
              <a:t>Carelli</a:t>
            </a:r>
            <a:r>
              <a:rPr lang="en-US" dirty="0"/>
              <a:t> Reis</a:t>
            </a:r>
          </a:p>
          <a:p>
            <a:pPr algn="l"/>
            <a:endParaRPr lang="en-US" dirty="0"/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F8FF58C2-CFC5-D746-9A50-14CA70D2311C}"/>
              </a:ext>
            </a:extLst>
          </p:cNvPr>
          <p:cNvSpPr txBox="1">
            <a:spLocks/>
          </p:cNvSpPr>
          <p:nvPr/>
        </p:nvSpPr>
        <p:spPr>
          <a:xfrm>
            <a:off x="3797016" y="4619990"/>
            <a:ext cx="5491570" cy="953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cxnSp>
        <p:nvCxnSpPr>
          <p:cNvPr id="6" name="Conector Reto 12">
            <a:extLst>
              <a:ext uri="{FF2B5EF4-FFF2-40B4-BE49-F238E27FC236}">
                <a16:creationId xmlns:a16="http://schemas.microsoft.com/office/drawing/2014/main" id="{B47C33BF-71BF-8D44-81F2-54CC21E92715}"/>
              </a:ext>
            </a:extLst>
          </p:cNvPr>
          <p:cNvCxnSpPr>
            <a:cxnSpLocks/>
          </p:cNvCxnSpPr>
          <p:nvPr/>
        </p:nvCxnSpPr>
        <p:spPr>
          <a:xfrm>
            <a:off x="1734668" y="3635609"/>
            <a:ext cx="4361332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907285B-65FE-9D4B-86A5-BBE1669C6827}"/>
              </a:ext>
            </a:extLst>
          </p:cNvPr>
          <p:cNvSpPr txBox="1"/>
          <p:nvPr/>
        </p:nvSpPr>
        <p:spPr>
          <a:xfrm>
            <a:off x="1524000" y="1284673"/>
            <a:ext cx="6099048" cy="298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dirty="0"/>
              <a:t>PRO3432 – Organização do trabalho na produção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989992-5341-BD4D-AD0E-B7D5C5D05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407" y="5404097"/>
            <a:ext cx="14986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1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56FE8C-5EAA-FF44-9D8D-62E89254AB4E}"/>
              </a:ext>
            </a:extLst>
          </p:cNvPr>
          <p:cNvSpPr txBox="1">
            <a:spLocks/>
          </p:cNvSpPr>
          <p:nvPr/>
        </p:nvSpPr>
        <p:spPr>
          <a:xfrm>
            <a:off x="255373" y="-1411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latin typeface="+mj-lt"/>
                <a:ea typeface="+mj-ea"/>
                <a:cs typeface="+mj-cs"/>
              </a:rPr>
              <a:t>Motivação</a:t>
            </a:r>
            <a:r>
              <a:rPr lang="en-US" sz="4400" dirty="0">
                <a:latin typeface="+mj-lt"/>
                <a:ea typeface="+mj-ea"/>
                <a:cs typeface="+mj-cs"/>
              </a:rPr>
              <a:t> e </a:t>
            </a:r>
            <a:r>
              <a:rPr lang="en-US" sz="4400" dirty="0" err="1">
                <a:latin typeface="+mj-lt"/>
                <a:ea typeface="+mj-ea"/>
                <a:cs typeface="+mj-cs"/>
              </a:rPr>
              <a:t>Desempenho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067697" y="3245708"/>
            <a:ext cx="1754660" cy="6260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Desejo de desempenhar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963297" y="3245708"/>
            <a:ext cx="1754660" cy="6260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Esforço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8279027" y="3245708"/>
            <a:ext cx="1754660" cy="6260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Desempenho</a:t>
            </a:r>
          </a:p>
        </p:txBody>
      </p:sp>
      <p:cxnSp>
        <p:nvCxnSpPr>
          <p:cNvPr id="9" name="Conector de seta reta 8"/>
          <p:cNvCxnSpPr>
            <a:stCxn id="5" idx="3"/>
          </p:cNvCxnSpPr>
          <p:nvPr/>
        </p:nvCxnSpPr>
        <p:spPr>
          <a:xfrm>
            <a:off x="3822357" y="3558746"/>
            <a:ext cx="1140940" cy="8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6717957" y="3566984"/>
            <a:ext cx="1561070" cy="8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68411" y="6277234"/>
            <a:ext cx="11368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Wagner, j. &amp; </a:t>
            </a:r>
            <a:r>
              <a:rPr lang="pt-BR" sz="1600" dirty="0" err="1"/>
              <a:t>Hollenback</a:t>
            </a:r>
            <a:r>
              <a:rPr lang="pt-BR" sz="1600" dirty="0"/>
              <a:t>, J. (2004) Capítulo 4: Motivação e Sistemas de trabalho de alto desempenho. Em:Comportamento organizacional: criando vantagem competitiva. São Paulo: Editora Saraiva.  </a:t>
            </a:r>
          </a:p>
          <a:p>
            <a:endParaRPr lang="pt-BR" sz="1600" dirty="0"/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7463481" y="2949146"/>
            <a:ext cx="8238" cy="494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6673853" y="1279886"/>
            <a:ext cx="1638827" cy="157041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Aptidão</a:t>
            </a:r>
          </a:p>
        </p:txBody>
      </p:sp>
      <p:sp>
        <p:nvSpPr>
          <p:cNvPr id="13" name="Elipse 12"/>
          <p:cNvSpPr/>
          <p:nvPr/>
        </p:nvSpPr>
        <p:spPr>
          <a:xfrm>
            <a:off x="593125" y="1278087"/>
            <a:ext cx="1537260" cy="151865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Valência</a:t>
            </a:r>
          </a:p>
        </p:txBody>
      </p:sp>
      <p:sp>
        <p:nvSpPr>
          <p:cNvPr id="14" name="Elipse 13"/>
          <p:cNvSpPr/>
          <p:nvPr/>
        </p:nvSpPr>
        <p:spPr>
          <a:xfrm>
            <a:off x="593125" y="4045507"/>
            <a:ext cx="1537260" cy="13255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Instrumentalidade</a:t>
            </a:r>
          </a:p>
        </p:txBody>
      </p:sp>
      <p:cxnSp>
        <p:nvCxnSpPr>
          <p:cNvPr id="18" name="Conector reto 17"/>
          <p:cNvCxnSpPr>
            <a:cxnSpLocks/>
            <a:stCxn id="13" idx="4"/>
            <a:endCxn id="14" idx="0"/>
          </p:cNvCxnSpPr>
          <p:nvPr/>
        </p:nvCxnSpPr>
        <p:spPr>
          <a:xfrm>
            <a:off x="1361755" y="2796746"/>
            <a:ext cx="0" cy="1248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1361755" y="3543275"/>
            <a:ext cx="6013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3566876" y="1184425"/>
            <a:ext cx="1638826" cy="144915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Expectativa</a:t>
            </a:r>
          </a:p>
        </p:txBody>
      </p:sp>
      <p:cxnSp>
        <p:nvCxnSpPr>
          <p:cNvPr id="27" name="Conector de seta reta 26"/>
          <p:cNvCxnSpPr>
            <a:cxnSpLocks/>
            <a:stCxn id="25" idx="4"/>
          </p:cNvCxnSpPr>
          <p:nvPr/>
        </p:nvCxnSpPr>
        <p:spPr>
          <a:xfrm flipH="1">
            <a:off x="4344051" y="2633583"/>
            <a:ext cx="42238" cy="9562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1833755" y="2598048"/>
            <a:ext cx="22428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Ex.: Para um atleta que valoriza a vitória, ganhar a competição tem valência alta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055339" y="4707893"/>
            <a:ext cx="2710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Ex.: O atleta tem a crença que um treinamento e esforço levarão a ganhar uma competição (alta instrumentalidade)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4670763" y="2510509"/>
            <a:ext cx="2155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Ex.: Crença do atleta em relação ao seu próprio desempenho. Se ele acredita que pode ganhar estará mais propenso a se esforçar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8363461" y="2146059"/>
            <a:ext cx="1940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(Habilidade de desempenhar uma tarefa)</a:t>
            </a:r>
          </a:p>
        </p:txBody>
      </p:sp>
      <p:sp>
        <p:nvSpPr>
          <p:cNvPr id="36" name="Elipse 35"/>
          <p:cNvSpPr/>
          <p:nvPr/>
        </p:nvSpPr>
        <p:spPr>
          <a:xfrm>
            <a:off x="6684304" y="4448308"/>
            <a:ext cx="1628376" cy="15323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Precisão da percepção dos papéis</a:t>
            </a:r>
          </a:p>
        </p:txBody>
      </p:sp>
      <p:cxnSp>
        <p:nvCxnSpPr>
          <p:cNvPr id="37" name="Conector de seta reta 36"/>
          <p:cNvCxnSpPr/>
          <p:nvPr/>
        </p:nvCxnSpPr>
        <p:spPr>
          <a:xfrm flipV="1">
            <a:off x="7463481" y="3682314"/>
            <a:ext cx="8238" cy="7659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8490495" y="4750122"/>
            <a:ext cx="242192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(Capacidade de entender expectativas e responsabilidade do seu papel na organização)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D9E398-ABB1-5744-ACA2-5E8B04A6EA6C}"/>
              </a:ext>
            </a:extLst>
          </p:cNvPr>
          <p:cNvSpPr txBox="1"/>
          <p:nvPr/>
        </p:nvSpPr>
        <p:spPr>
          <a:xfrm>
            <a:off x="7479957" y="367331"/>
            <a:ext cx="475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 </a:t>
            </a:r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relaciona</a:t>
            </a:r>
            <a:r>
              <a:rPr lang="en-US" dirty="0"/>
              <a:t> a </a:t>
            </a:r>
            <a:r>
              <a:rPr lang="en-US" dirty="0" err="1"/>
              <a:t>motivação</a:t>
            </a:r>
            <a:r>
              <a:rPr lang="en-US" dirty="0"/>
              <a:t> com o </a:t>
            </a:r>
            <a:r>
              <a:rPr lang="en-US" dirty="0" err="1"/>
              <a:t>desempenho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6092-5E3C-F944-A6B5-D145B286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As </a:t>
            </a:r>
            <a:r>
              <a:rPr lang="en-US" sz="2000" dirty="0" err="1"/>
              <a:t>perguntas</a:t>
            </a:r>
            <a:r>
              <a:rPr lang="en-US" sz="2000" dirty="0"/>
              <a:t> a </a:t>
            </a:r>
            <a:r>
              <a:rPr lang="en-US" sz="2000" dirty="0" err="1"/>
              <a:t>seguir</a:t>
            </a:r>
            <a:r>
              <a:rPr lang="en-US" sz="2000" dirty="0"/>
              <a:t> </a:t>
            </a:r>
            <a:r>
              <a:rPr lang="en-US" sz="2000" dirty="0" err="1"/>
              <a:t>podem</a:t>
            </a:r>
            <a:r>
              <a:rPr lang="en-US" sz="2000" dirty="0"/>
              <a:t> </a:t>
            </a:r>
            <a:r>
              <a:rPr lang="en-US" sz="2000" dirty="0" err="1"/>
              <a:t>ajudar</a:t>
            </a:r>
            <a:r>
              <a:rPr lang="en-US" sz="2000" dirty="0"/>
              <a:t> no </a:t>
            </a:r>
            <a:r>
              <a:rPr lang="en-US" sz="2000" dirty="0" err="1"/>
              <a:t>diagnóstico</a:t>
            </a:r>
            <a:r>
              <a:rPr lang="en-US" sz="2000" dirty="0"/>
              <a:t> de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situação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qual a </a:t>
            </a:r>
            <a:r>
              <a:rPr lang="en-US" sz="2000" dirty="0" err="1"/>
              <a:t>motivação</a:t>
            </a:r>
            <a:r>
              <a:rPr lang="en-US" sz="2000" dirty="0"/>
              <a:t> </a:t>
            </a:r>
            <a:r>
              <a:rPr lang="en-US" sz="2000" dirty="0" err="1"/>
              <a:t>seja</a:t>
            </a:r>
            <a:r>
              <a:rPr lang="en-US" sz="2000" dirty="0"/>
              <a:t> um </a:t>
            </a:r>
            <a:r>
              <a:rPr lang="en-US" sz="2000" dirty="0" err="1"/>
              <a:t>problema</a:t>
            </a:r>
            <a:r>
              <a:rPr lang="en-US" sz="2000" dirty="0"/>
              <a:t> e a </a:t>
            </a:r>
            <a:r>
              <a:rPr lang="en-US" sz="2000" dirty="0" err="1"/>
              <a:t>refletir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proposta</a:t>
            </a:r>
            <a:r>
              <a:rPr lang="en-US" sz="2000" dirty="0"/>
              <a:t> de </a:t>
            </a:r>
            <a:r>
              <a:rPr lang="en-US" sz="2000" dirty="0" err="1"/>
              <a:t>melhoria</a:t>
            </a:r>
            <a:r>
              <a:rPr lang="en-US" sz="2000" dirty="0"/>
              <a:t> do </a:t>
            </a:r>
            <a:r>
              <a:rPr lang="en-US" sz="2000" dirty="0" err="1"/>
              <a:t>desempenho</a:t>
            </a:r>
            <a:r>
              <a:rPr lang="en-US" sz="20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8F981-2B76-6B4C-9523-A3DE4E58F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dirty="0" err="1"/>
              <a:t>Quais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as </a:t>
            </a:r>
            <a:r>
              <a:rPr lang="en-US" sz="2000" dirty="0" err="1"/>
              <a:t>necessidades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importantes</a:t>
            </a:r>
            <a:r>
              <a:rPr lang="en-US" sz="2000" dirty="0"/>
              <a:t> da </a:t>
            </a:r>
            <a:r>
              <a:rPr lang="en-US" sz="2000" dirty="0" err="1"/>
              <a:t>pessoa</a:t>
            </a:r>
            <a:r>
              <a:rPr lang="en-US" sz="2000" dirty="0"/>
              <a:t> que </a:t>
            </a:r>
            <a:r>
              <a:rPr lang="en-US" sz="2000" dirty="0" err="1"/>
              <a:t>estou</a:t>
            </a:r>
            <a:r>
              <a:rPr lang="en-US" sz="2000" dirty="0"/>
              <a:t> </a:t>
            </a:r>
            <a:r>
              <a:rPr lang="en-US" sz="2000" dirty="0" err="1"/>
              <a:t>tentando</a:t>
            </a:r>
            <a:r>
              <a:rPr lang="en-US" sz="2000" dirty="0"/>
              <a:t> </a:t>
            </a:r>
            <a:r>
              <a:rPr lang="en-US" sz="2000" dirty="0" err="1"/>
              <a:t>motivar</a:t>
            </a:r>
            <a:r>
              <a:rPr lang="en-US" sz="2000" dirty="0"/>
              <a:t>?</a:t>
            </a:r>
          </a:p>
          <a:p>
            <a:pPr marL="514350" indent="-514350">
              <a:buAutoNum type="arabicPeriod"/>
            </a:pPr>
            <a:r>
              <a:rPr lang="en-US" sz="2000" dirty="0"/>
              <a:t>Como </a:t>
            </a:r>
            <a:r>
              <a:rPr lang="en-US" sz="2000" dirty="0" err="1"/>
              <a:t>posso</a:t>
            </a:r>
            <a:r>
              <a:rPr lang="en-US" sz="2000" dirty="0"/>
              <a:t> </a:t>
            </a:r>
            <a:r>
              <a:rPr lang="en-US" sz="2000" dirty="0" err="1"/>
              <a:t>fazer</a:t>
            </a:r>
            <a:r>
              <a:rPr lang="en-US" sz="2000" dirty="0"/>
              <a:t> com que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resultados</a:t>
            </a:r>
            <a:r>
              <a:rPr lang="en-US" sz="2000" dirty="0"/>
              <a:t> com </a:t>
            </a:r>
            <a:r>
              <a:rPr lang="en-US" sz="2000" dirty="0" err="1"/>
              <a:t>valência</a:t>
            </a:r>
            <a:r>
              <a:rPr lang="en-US" sz="2000" dirty="0"/>
              <a:t> </a:t>
            </a:r>
            <a:r>
              <a:rPr lang="en-US" sz="2000" dirty="0" err="1"/>
              <a:t>positiva</a:t>
            </a:r>
            <a:r>
              <a:rPr lang="en-US" sz="2000" dirty="0"/>
              <a:t> (</a:t>
            </a:r>
            <a:r>
              <a:rPr lang="en-US" sz="2000" dirty="0" err="1"/>
              <a:t>aquela</a:t>
            </a:r>
            <a:r>
              <a:rPr lang="en-US" sz="2000" dirty="0"/>
              <a:t> que </a:t>
            </a:r>
            <a:r>
              <a:rPr lang="en-US" sz="2000" dirty="0" err="1"/>
              <a:t>interessa</a:t>
            </a:r>
            <a:r>
              <a:rPr lang="en-US" sz="2000" dirty="0"/>
              <a:t> a </a:t>
            </a:r>
            <a:r>
              <a:rPr lang="en-US" sz="2000" dirty="0" err="1"/>
              <a:t>pessoa</a:t>
            </a:r>
            <a:r>
              <a:rPr lang="en-US" sz="2000" dirty="0"/>
              <a:t>) </a:t>
            </a:r>
            <a:r>
              <a:rPr lang="en-US" sz="2000" dirty="0" err="1"/>
              <a:t>sejam</a:t>
            </a:r>
            <a:r>
              <a:rPr lang="en-US" sz="2000" dirty="0"/>
              <a:t> </a:t>
            </a:r>
            <a:r>
              <a:rPr lang="en-US" sz="2000" dirty="0" err="1"/>
              <a:t>condicionados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desempenho</a:t>
            </a:r>
            <a:r>
              <a:rPr lang="en-US" sz="2000" dirty="0"/>
              <a:t> de alto </a:t>
            </a:r>
            <a:r>
              <a:rPr lang="en-US" sz="2000" dirty="0" err="1"/>
              <a:t>nível</a:t>
            </a:r>
            <a:r>
              <a:rPr lang="en-US" sz="2000" dirty="0"/>
              <a:t>?</a:t>
            </a:r>
          </a:p>
          <a:p>
            <a:pPr marL="514350" indent="-514350">
              <a:buAutoNum type="arabicPeriod"/>
            </a:pPr>
            <a:r>
              <a:rPr lang="en-US" sz="2000" dirty="0"/>
              <a:t>Que </a:t>
            </a:r>
            <a:r>
              <a:rPr lang="en-US" sz="2000" dirty="0" err="1"/>
              <a:t>resultados</a:t>
            </a:r>
            <a:r>
              <a:rPr lang="en-US" sz="2000" dirty="0"/>
              <a:t> com </a:t>
            </a:r>
            <a:r>
              <a:rPr lang="en-US" sz="2000" dirty="0" err="1"/>
              <a:t>valência</a:t>
            </a:r>
            <a:r>
              <a:rPr lang="en-US" sz="2000" dirty="0"/>
              <a:t> </a:t>
            </a:r>
            <a:r>
              <a:rPr lang="en-US" sz="2000" dirty="0" err="1"/>
              <a:t>negativa</a:t>
            </a:r>
            <a:r>
              <a:rPr lang="en-US" sz="2000" dirty="0"/>
              <a:t> para </a:t>
            </a:r>
            <a:r>
              <a:rPr lang="en-US" sz="2000" dirty="0" err="1"/>
              <a:t>essa</a:t>
            </a:r>
            <a:r>
              <a:rPr lang="en-US" sz="2000" dirty="0"/>
              <a:t> </a:t>
            </a:r>
            <a:r>
              <a:rPr lang="en-US" sz="2000" dirty="0" err="1"/>
              <a:t>pessoa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posso</a:t>
            </a:r>
            <a:r>
              <a:rPr lang="en-US" sz="2000" dirty="0"/>
              <a:t> </a:t>
            </a:r>
            <a:r>
              <a:rPr lang="en-US" sz="2000" dirty="0" err="1"/>
              <a:t>eliminar</a:t>
            </a:r>
            <a:r>
              <a:rPr lang="en-US" sz="2000" dirty="0"/>
              <a:t> , sob a </a:t>
            </a:r>
            <a:r>
              <a:rPr lang="en-US" sz="2000" dirty="0" err="1"/>
              <a:t>condição</a:t>
            </a:r>
            <a:r>
              <a:rPr lang="en-US" sz="2000" dirty="0"/>
              <a:t> de um alto </a:t>
            </a:r>
            <a:r>
              <a:rPr lang="en-US" sz="2000" dirty="0" err="1"/>
              <a:t>nível</a:t>
            </a:r>
            <a:r>
              <a:rPr lang="en-US" sz="2000" dirty="0"/>
              <a:t> de </a:t>
            </a:r>
            <a:r>
              <a:rPr lang="en-US" sz="2000" dirty="0" err="1"/>
              <a:t>desempenho</a:t>
            </a:r>
            <a:r>
              <a:rPr lang="en-US" sz="2000" dirty="0"/>
              <a:t>?</a:t>
            </a:r>
          </a:p>
          <a:p>
            <a:pPr marL="514350" indent="-514350">
              <a:buAutoNum type="arabicPeriod"/>
            </a:pPr>
            <a:r>
              <a:rPr lang="en-US" sz="2000" dirty="0"/>
              <a:t>A </a:t>
            </a:r>
            <a:r>
              <a:rPr lang="en-US" sz="2000" dirty="0" err="1"/>
              <a:t>pessoa</a:t>
            </a:r>
            <a:r>
              <a:rPr lang="en-US" sz="2000" dirty="0"/>
              <a:t> </a:t>
            </a:r>
            <a:r>
              <a:rPr lang="en-US" sz="2000" dirty="0" err="1"/>
              <a:t>acredita</a:t>
            </a:r>
            <a:r>
              <a:rPr lang="en-US" sz="2000" dirty="0"/>
              <a:t> que </a:t>
            </a:r>
            <a:r>
              <a:rPr lang="en-US" sz="2000" dirty="0" err="1"/>
              <a:t>pode</a:t>
            </a:r>
            <a:r>
              <a:rPr lang="en-US" sz="2000" dirty="0"/>
              <a:t> </a:t>
            </a:r>
            <a:r>
              <a:rPr lang="en-US" sz="2000" dirty="0" err="1"/>
              <a:t>desempenhar</a:t>
            </a:r>
            <a:r>
              <a:rPr lang="en-US" sz="2000" dirty="0"/>
              <a:t> </a:t>
            </a:r>
            <a:r>
              <a:rPr lang="en-US" sz="2000" dirty="0" err="1"/>
              <a:t>bem</a:t>
            </a:r>
            <a:r>
              <a:rPr lang="en-US" sz="2000" dirty="0"/>
              <a:t> </a:t>
            </a:r>
            <a:r>
              <a:rPr lang="en-US" sz="2000" dirty="0" err="1"/>
              <a:t>seu</a:t>
            </a:r>
            <a:r>
              <a:rPr lang="en-US" sz="2000" dirty="0"/>
              <a:t> cargo? O que </a:t>
            </a:r>
            <a:r>
              <a:rPr lang="en-US" sz="2000" dirty="0" err="1"/>
              <a:t>fazer</a:t>
            </a:r>
            <a:r>
              <a:rPr lang="en-US" sz="2000" dirty="0"/>
              <a:t> para </a:t>
            </a:r>
            <a:r>
              <a:rPr lang="en-US" sz="2000" dirty="0" err="1"/>
              <a:t>aumentar</a:t>
            </a:r>
            <a:r>
              <a:rPr lang="en-US" sz="2000" dirty="0"/>
              <a:t> a </a:t>
            </a:r>
            <a:r>
              <a:rPr lang="en-US" sz="2000" dirty="0" err="1"/>
              <a:t>percepção</a:t>
            </a:r>
            <a:r>
              <a:rPr lang="en-US" sz="2000" dirty="0"/>
              <a:t> de auto-</a:t>
            </a:r>
            <a:r>
              <a:rPr lang="en-US" sz="2000" dirty="0" err="1"/>
              <a:t>eficácia</a:t>
            </a:r>
            <a:r>
              <a:rPr lang="en-US" sz="2000" dirty="0"/>
              <a:t>?</a:t>
            </a:r>
          </a:p>
          <a:p>
            <a:pPr marL="514350" indent="-514350">
              <a:buAutoNum type="arabicPeriod"/>
            </a:pPr>
            <a:r>
              <a:rPr lang="en-US" sz="2000" dirty="0"/>
              <a:t>A </a:t>
            </a:r>
            <a:r>
              <a:rPr lang="en-US" sz="2000" dirty="0" err="1"/>
              <a:t>pessoa</a:t>
            </a:r>
            <a:r>
              <a:rPr lang="en-US" sz="2000" dirty="0"/>
              <a:t> </a:t>
            </a:r>
            <a:r>
              <a:rPr lang="en-US" sz="2000" dirty="0" err="1"/>
              <a:t>tem</a:t>
            </a:r>
            <a:r>
              <a:rPr lang="en-US" sz="2000" dirty="0"/>
              <a:t> </a:t>
            </a:r>
            <a:r>
              <a:rPr lang="en-US" sz="2000" dirty="0" err="1"/>
              <a:t>clareza</a:t>
            </a:r>
            <a:r>
              <a:rPr lang="en-US" sz="2000" dirty="0"/>
              <a:t> do </a:t>
            </a:r>
            <a:r>
              <a:rPr lang="en-US" sz="2000" dirty="0" err="1"/>
              <a:t>seu</a:t>
            </a:r>
            <a:r>
              <a:rPr lang="en-US" sz="2000" dirty="0"/>
              <a:t> </a:t>
            </a:r>
            <a:r>
              <a:rPr lang="en-US" sz="2000" dirty="0" err="1"/>
              <a:t>papel</a:t>
            </a:r>
            <a:r>
              <a:rPr lang="en-US" sz="2000" dirty="0"/>
              <a:t> e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metas</a:t>
            </a:r>
            <a:r>
              <a:rPr lang="en-US" sz="2000" dirty="0"/>
              <a:t>?</a:t>
            </a:r>
          </a:p>
          <a:p>
            <a:pPr marL="514350" indent="-514350">
              <a:buAutoNum type="arabicPeriod"/>
            </a:pPr>
            <a:r>
              <a:rPr lang="en-US" sz="2000" dirty="0"/>
              <a:t>A </a:t>
            </a:r>
            <a:r>
              <a:rPr lang="en-US" sz="2000" dirty="0" err="1"/>
              <a:t>pessoa</a:t>
            </a:r>
            <a:r>
              <a:rPr lang="en-US" sz="2000" dirty="0"/>
              <a:t> </a:t>
            </a:r>
            <a:r>
              <a:rPr lang="en-US" sz="2000" dirty="0" err="1"/>
              <a:t>conhece</a:t>
            </a:r>
            <a:r>
              <a:rPr lang="en-US" sz="2000" dirty="0"/>
              <a:t> as </a:t>
            </a:r>
            <a:r>
              <a:rPr lang="en-US" sz="2000" dirty="0" err="1"/>
              <a:t>melhores</a:t>
            </a:r>
            <a:r>
              <a:rPr lang="en-US" sz="2000" dirty="0"/>
              <a:t> </a:t>
            </a:r>
            <a:r>
              <a:rPr lang="en-US" sz="2000" dirty="0" err="1"/>
              <a:t>estratégias</a:t>
            </a:r>
            <a:r>
              <a:rPr lang="en-US" sz="2000" dirty="0"/>
              <a:t> para realizer </a:t>
            </a:r>
            <a:r>
              <a:rPr lang="en-US" sz="2000" dirty="0" err="1"/>
              <a:t>essas</a:t>
            </a:r>
            <a:r>
              <a:rPr lang="en-US" sz="2000" dirty="0"/>
              <a:t> </a:t>
            </a:r>
            <a:r>
              <a:rPr lang="en-US" sz="2000" dirty="0" err="1"/>
              <a:t>metas</a:t>
            </a:r>
            <a:r>
              <a:rPr lang="en-US" sz="2000" dirty="0"/>
              <a:t>?</a:t>
            </a:r>
          </a:p>
          <a:p>
            <a:pPr marL="514350" indent="-514350">
              <a:buAutoNum type="arabicPeriod"/>
            </a:pPr>
            <a:endParaRPr lang="en-US" sz="2000" dirty="0"/>
          </a:p>
        </p:txBody>
      </p:sp>
      <p:sp>
        <p:nvSpPr>
          <p:cNvPr id="4" name="CaixaDeTexto 11">
            <a:extLst>
              <a:ext uri="{FF2B5EF4-FFF2-40B4-BE49-F238E27FC236}">
                <a16:creationId xmlns:a16="http://schemas.microsoft.com/office/drawing/2014/main" id="{DF936311-A4F0-554D-BD11-B691485F8295}"/>
              </a:ext>
            </a:extLst>
          </p:cNvPr>
          <p:cNvSpPr txBox="1"/>
          <p:nvPr/>
        </p:nvSpPr>
        <p:spPr>
          <a:xfrm>
            <a:off x="568411" y="6277234"/>
            <a:ext cx="11368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Wagner, j. &amp; </a:t>
            </a:r>
            <a:r>
              <a:rPr lang="pt-BR" sz="1600" dirty="0" err="1"/>
              <a:t>Hollenback</a:t>
            </a:r>
            <a:r>
              <a:rPr lang="pt-BR" sz="1600" dirty="0"/>
              <a:t>, J. (2004) Capítulo 4: Motivação e Sistemas de trabalho de alto desempenho. Em:Comportamento organizacional: criando vantagem competitiva. São Paulo: Editora Saraiva.  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2799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6BF6-A577-C54C-A804-583479AB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89513-301F-9640-AE4C-6A19C8362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Despertar</a:t>
            </a:r>
            <a:r>
              <a:rPr lang="en-US" dirty="0"/>
              <a:t> a </a:t>
            </a:r>
            <a:r>
              <a:rPr lang="en-US" dirty="0" err="1"/>
              <a:t>compreensão</a:t>
            </a:r>
            <a:r>
              <a:rPr lang="en-US" dirty="0"/>
              <a:t> da </a:t>
            </a:r>
            <a:r>
              <a:rPr lang="en-US" dirty="0" err="1"/>
              <a:t>necessidade</a:t>
            </a:r>
            <a:r>
              <a:rPr lang="en-US" dirty="0"/>
              <a:t> de </a:t>
            </a:r>
            <a:r>
              <a:rPr lang="en-US" dirty="0" err="1"/>
              <a:t>alinhamento</a:t>
            </a:r>
            <a:r>
              <a:rPr lang="en-US" dirty="0"/>
              <a:t> entre </a:t>
            </a:r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gente</a:t>
            </a:r>
            <a:r>
              <a:rPr lang="en-US" dirty="0"/>
              <a:t> da </a:t>
            </a:r>
            <a:r>
              <a:rPr lang="en-US" dirty="0" err="1"/>
              <a:t>organização</a:t>
            </a:r>
            <a:r>
              <a:rPr lang="en-US" dirty="0"/>
              <a:t> e dos </a:t>
            </a:r>
            <a:r>
              <a:rPr lang="en-US" dirty="0" err="1"/>
              <a:t>funcionários</a:t>
            </a:r>
            <a:r>
              <a:rPr lang="en-US" dirty="0"/>
              <a:t> e o Sistema de </a:t>
            </a:r>
            <a:r>
              <a:rPr lang="en-US" dirty="0" err="1"/>
              <a:t>gestão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Perceber</a:t>
            </a:r>
            <a:r>
              <a:rPr lang="en-US" dirty="0"/>
              <a:t> a </a:t>
            </a:r>
            <a:r>
              <a:rPr lang="en-US" dirty="0" err="1"/>
              <a:t>influência</a:t>
            </a:r>
            <a:r>
              <a:rPr lang="en-US" dirty="0"/>
              <a:t> da </a:t>
            </a:r>
            <a:r>
              <a:rPr lang="en-US" dirty="0" err="1"/>
              <a:t>cultura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organização</a:t>
            </a:r>
            <a:r>
              <a:rPr lang="en-US" dirty="0"/>
              <a:t> do </a:t>
            </a:r>
            <a:r>
              <a:rPr lang="en-US" dirty="0" err="1"/>
              <a:t>trabalho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Analisar</a:t>
            </a:r>
            <a:r>
              <a:rPr lang="en-US" dirty="0"/>
              <a:t> a </a:t>
            </a:r>
            <a:r>
              <a:rPr lang="en-US" dirty="0" err="1"/>
              <a:t>Organização</a:t>
            </a:r>
            <a:r>
              <a:rPr lang="en-US" dirty="0"/>
              <a:t> do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real </a:t>
            </a:r>
            <a:r>
              <a:rPr lang="en-US" dirty="0" err="1"/>
              <a:t>formentando</a:t>
            </a:r>
            <a:r>
              <a:rPr lang="en-US" dirty="0"/>
              <a:t> a </a:t>
            </a:r>
            <a:r>
              <a:rPr lang="en-US" dirty="0" err="1"/>
              <a:t>capacidade</a:t>
            </a:r>
            <a:r>
              <a:rPr lang="en-US" dirty="0"/>
              <a:t> </a:t>
            </a:r>
            <a:r>
              <a:rPr lang="en-US" dirty="0" err="1"/>
              <a:t>analítica</a:t>
            </a:r>
            <a:r>
              <a:rPr lang="en-US" dirty="0"/>
              <a:t> de de </a:t>
            </a:r>
            <a:r>
              <a:rPr lang="en-US" dirty="0" err="1"/>
              <a:t>modelagem</a:t>
            </a:r>
            <a:r>
              <a:rPr lang="en-US" dirty="0"/>
              <a:t> do </a:t>
            </a:r>
            <a:r>
              <a:rPr lang="en-US" dirty="0" err="1"/>
              <a:t>problema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2697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62CA-AC9F-024D-BD1E-54120F6D7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Atividade</a:t>
            </a:r>
            <a:r>
              <a:rPr lang="en-US" dirty="0"/>
              <a:t>: </a:t>
            </a:r>
            <a:r>
              <a:rPr lang="en-US" dirty="0" err="1"/>
              <a:t>negociação</a:t>
            </a:r>
            <a:r>
              <a:rPr lang="en-US" dirty="0"/>
              <a:t> entre </a:t>
            </a:r>
            <a:r>
              <a:rPr lang="en-US" dirty="0" err="1"/>
              <a:t>líderes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3C132-5F88-674F-9915-CEF63126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Como base no </a:t>
            </a:r>
            <a:r>
              <a:rPr lang="en-US" dirty="0" err="1"/>
              <a:t>filme</a:t>
            </a:r>
            <a:r>
              <a:rPr lang="en-US" dirty="0"/>
              <a:t> “American factory” </a:t>
            </a:r>
            <a:r>
              <a:rPr lang="en-US" dirty="0" err="1"/>
              <a:t>vocês</a:t>
            </a:r>
            <a:r>
              <a:rPr lang="en-US" dirty="0"/>
              <a:t> </a:t>
            </a:r>
            <a:r>
              <a:rPr lang="en-US" dirty="0" err="1"/>
              <a:t>irão</a:t>
            </a:r>
            <a:r>
              <a:rPr lang="en-US" dirty="0"/>
              <a:t> </a:t>
            </a:r>
            <a:r>
              <a:rPr lang="en-US" dirty="0" err="1"/>
              <a:t>receber</a:t>
            </a:r>
            <a:r>
              <a:rPr lang="en-US" dirty="0"/>
              <a:t> um </a:t>
            </a:r>
            <a:r>
              <a:rPr lang="en-US" dirty="0" err="1"/>
              <a:t>papel</a:t>
            </a:r>
            <a:r>
              <a:rPr lang="en-US" dirty="0"/>
              <a:t>: </a:t>
            </a:r>
            <a:r>
              <a:rPr lang="en-US" dirty="0" err="1"/>
              <a:t>líder</a:t>
            </a:r>
            <a:r>
              <a:rPr lang="en-US" dirty="0"/>
              <a:t> </a:t>
            </a:r>
            <a:r>
              <a:rPr lang="en-US" dirty="0" err="1"/>
              <a:t>chinês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representante</a:t>
            </a:r>
            <a:r>
              <a:rPr lang="en-US" dirty="0"/>
              <a:t> de </a:t>
            </a:r>
            <a:r>
              <a:rPr lang="en-US" dirty="0" err="1"/>
              <a:t>funcionário</a:t>
            </a:r>
            <a:r>
              <a:rPr lang="en-US" dirty="0"/>
              <a:t> americano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deverá</a:t>
            </a:r>
            <a:r>
              <a:rPr lang="en-US" dirty="0"/>
              <a:t> responder as </a:t>
            </a:r>
            <a:r>
              <a:rPr lang="en-US" dirty="0" err="1"/>
              <a:t>questões</a:t>
            </a:r>
            <a:r>
              <a:rPr lang="en-US" dirty="0"/>
              <a:t> </a:t>
            </a:r>
            <a:r>
              <a:rPr lang="en-US" dirty="0" err="1"/>
              <a:t>entregues</a:t>
            </a:r>
            <a:r>
              <a:rPr lang="en-US" dirty="0"/>
              <a:t> a </a:t>
            </a:r>
            <a:r>
              <a:rPr lang="en-US" dirty="0" err="1"/>
              <a:t>vocês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Uma </a:t>
            </a:r>
            <a:r>
              <a:rPr lang="en-US" dirty="0" err="1"/>
              <a:t>reunião</a:t>
            </a:r>
            <a:r>
              <a:rPr lang="en-US" dirty="0"/>
              <a:t> entre </a:t>
            </a:r>
            <a:r>
              <a:rPr lang="en-US" dirty="0" err="1"/>
              <a:t>líderes</a:t>
            </a:r>
            <a:r>
              <a:rPr lang="en-US" dirty="0"/>
              <a:t> </a:t>
            </a:r>
            <a:r>
              <a:rPr lang="en-US" dirty="0" err="1"/>
              <a:t>chineses</a:t>
            </a:r>
            <a:r>
              <a:rPr lang="en-US" dirty="0"/>
              <a:t> e </a:t>
            </a:r>
            <a:r>
              <a:rPr lang="en-US" dirty="0" err="1"/>
              <a:t>funcionários</a:t>
            </a:r>
            <a:r>
              <a:rPr lang="en-US" dirty="0"/>
              <a:t> americanos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agendada</a:t>
            </a:r>
            <a:r>
              <a:rPr lang="en-US" dirty="0"/>
              <a:t> e </a:t>
            </a:r>
            <a:r>
              <a:rPr lang="en-US" dirty="0" err="1"/>
              <a:t>vocês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</a:t>
            </a:r>
            <a:r>
              <a:rPr lang="en-US" dirty="0" err="1"/>
              <a:t>discutir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reverter</a:t>
            </a:r>
            <a:r>
              <a:rPr lang="en-US" dirty="0"/>
              <a:t> a </a:t>
            </a:r>
            <a:r>
              <a:rPr lang="en-US" dirty="0" err="1"/>
              <a:t>situação</a:t>
            </a:r>
            <a:r>
              <a:rPr lang="en-US" dirty="0"/>
              <a:t> da </a:t>
            </a:r>
            <a:r>
              <a:rPr lang="en-US" dirty="0" err="1"/>
              <a:t>fábrica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que tantos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funcionários</a:t>
            </a:r>
            <a:r>
              <a:rPr lang="en-US" dirty="0"/>
              <a:t> americanos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líderes</a:t>
            </a:r>
            <a:r>
              <a:rPr lang="en-US" dirty="0"/>
              <a:t> </a:t>
            </a:r>
            <a:r>
              <a:rPr lang="en-US" dirty="0" err="1"/>
              <a:t>chineses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insatisfeitos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79373" y="5881816"/>
            <a:ext cx="500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https://www.youtube.com/watch?v=m36QeKOJ2Fc</a:t>
            </a:r>
          </a:p>
        </p:txBody>
      </p:sp>
    </p:spTree>
    <p:extLst>
      <p:ext uri="{BB962C8B-B14F-4D97-AF65-F5344CB8AC3E}">
        <p14:creationId xmlns:p14="http://schemas.microsoft.com/office/powerpoint/2010/main" val="197419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BAA23-D52B-FA44-84DE-10D800DB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</a:t>
            </a:r>
            <a:r>
              <a:rPr lang="en-US" dirty="0" err="1"/>
              <a:t>líderes</a:t>
            </a:r>
            <a:r>
              <a:rPr lang="en-US" dirty="0"/>
              <a:t> </a:t>
            </a:r>
            <a:r>
              <a:rPr lang="en-US" dirty="0" err="1"/>
              <a:t>chineses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FE97C-D174-EB42-9465-B2883B3FB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err="1"/>
              <a:t>Vocês</a:t>
            </a:r>
            <a:r>
              <a:rPr lang="en-US" sz="1800" dirty="0"/>
              <a:t> </a:t>
            </a:r>
            <a:r>
              <a:rPr lang="en-US" sz="1800" dirty="0" err="1"/>
              <a:t>são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líderes</a:t>
            </a:r>
            <a:r>
              <a:rPr lang="en-US" sz="1800" dirty="0"/>
              <a:t> </a:t>
            </a:r>
            <a:r>
              <a:rPr lang="en-US" sz="1800" dirty="0" err="1"/>
              <a:t>chineses</a:t>
            </a:r>
            <a:r>
              <a:rPr lang="en-US" sz="1800" dirty="0"/>
              <a:t> e </a:t>
            </a:r>
            <a:r>
              <a:rPr lang="en-US" sz="1800" dirty="0" err="1"/>
              <a:t>deverão</a:t>
            </a:r>
            <a:r>
              <a:rPr lang="en-US" sz="1800" dirty="0"/>
              <a:t> </a:t>
            </a:r>
            <a:r>
              <a:rPr lang="en-US" sz="1800" dirty="0" err="1"/>
              <a:t>apresentar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proposta</a:t>
            </a:r>
            <a:r>
              <a:rPr lang="en-US" sz="1800" dirty="0"/>
              <a:t> para </a:t>
            </a:r>
            <a:r>
              <a:rPr lang="en-US" sz="1800" dirty="0" err="1"/>
              <a:t>engajar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americanos e </a:t>
            </a:r>
            <a:r>
              <a:rPr lang="en-US" sz="1800" dirty="0" err="1"/>
              <a:t>melhorar</a:t>
            </a:r>
            <a:r>
              <a:rPr lang="en-US" sz="1800" dirty="0"/>
              <a:t> a </a:t>
            </a:r>
            <a:r>
              <a:rPr lang="en-US" sz="1800" dirty="0" err="1"/>
              <a:t>produtividade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/>
              <a:t>Explicite</a:t>
            </a:r>
            <a:r>
              <a:rPr lang="en-US" sz="1800" dirty="0"/>
              <a:t> qual é o </a:t>
            </a:r>
            <a:r>
              <a:rPr lang="en-US" sz="1800" dirty="0" err="1"/>
              <a:t>pressuposto</a:t>
            </a:r>
            <a:r>
              <a:rPr lang="en-US" sz="1800" dirty="0"/>
              <a:t> de </a:t>
            </a:r>
            <a:r>
              <a:rPr lang="en-US" sz="1800" dirty="0" err="1"/>
              <a:t>vocês</a:t>
            </a:r>
            <a:r>
              <a:rPr lang="en-US" sz="1800" dirty="0"/>
              <a:t> (</a:t>
            </a:r>
            <a:r>
              <a:rPr lang="en-US" sz="1800" dirty="0" err="1"/>
              <a:t>líderes</a:t>
            </a:r>
            <a:r>
              <a:rPr lang="en-US" sz="1800" dirty="0"/>
              <a:t> </a:t>
            </a:r>
            <a:r>
              <a:rPr lang="en-US" sz="1800" dirty="0" err="1"/>
              <a:t>chineses</a:t>
            </a:r>
            <a:r>
              <a:rPr lang="en-US" sz="1800" dirty="0"/>
              <a:t>) </a:t>
            </a:r>
            <a:r>
              <a:rPr lang="en-US" sz="1800" dirty="0" err="1"/>
              <a:t>sobre</a:t>
            </a:r>
            <a:r>
              <a:rPr lang="en-US" sz="1800" dirty="0"/>
              <a:t> o </a:t>
            </a:r>
            <a:r>
              <a:rPr lang="en-US" sz="1800" dirty="0" err="1"/>
              <a:t>modelo</a:t>
            </a:r>
            <a:r>
              <a:rPr lang="en-US" sz="1800" dirty="0"/>
              <a:t> </a:t>
            </a:r>
            <a:r>
              <a:rPr lang="en-US" sz="1800" dirty="0" err="1"/>
              <a:t>gente</a:t>
            </a:r>
            <a:r>
              <a:rPr lang="en-US" sz="1800" dirty="0"/>
              <a:t> (o que </a:t>
            </a:r>
            <a:r>
              <a:rPr lang="en-US" sz="1800" dirty="0" err="1"/>
              <a:t>pensam</a:t>
            </a:r>
            <a:r>
              <a:rPr lang="en-US" sz="1800" dirty="0"/>
              <a:t> </a:t>
            </a:r>
            <a:r>
              <a:rPr lang="en-US" sz="1800" dirty="0" err="1"/>
              <a:t>sobre</a:t>
            </a:r>
            <a:r>
              <a:rPr lang="en-US" sz="1800" dirty="0"/>
              <a:t> as </a:t>
            </a:r>
            <a:r>
              <a:rPr lang="en-US" sz="1800" dirty="0" err="1"/>
              <a:t>pessoas</a:t>
            </a:r>
            <a:r>
              <a:rPr lang="en-US" sz="1800" dirty="0"/>
              <a:t> que </a:t>
            </a:r>
            <a:r>
              <a:rPr lang="en-US" sz="1800" dirty="0" err="1"/>
              <a:t>vão</a:t>
            </a:r>
            <a:r>
              <a:rPr lang="en-US" sz="1800" dirty="0"/>
              <a:t> </a:t>
            </a:r>
            <a:r>
              <a:rPr lang="en-US" sz="1800" dirty="0" err="1"/>
              <a:t>trabalhar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fábrica</a:t>
            </a:r>
            <a:r>
              <a:rPr lang="en-US" sz="1800" dirty="0"/>
              <a:t>, o que </a:t>
            </a:r>
            <a:r>
              <a:rPr lang="en-US" sz="1800" dirty="0" err="1"/>
              <a:t>acreditam</a:t>
            </a:r>
            <a:r>
              <a:rPr lang="en-US" sz="1800" dirty="0"/>
              <a:t> que as </a:t>
            </a:r>
            <a:r>
              <a:rPr lang="en-US" sz="1800" dirty="0" err="1"/>
              <a:t>motiva</a:t>
            </a:r>
            <a:r>
              <a:rPr lang="en-US" sz="1800" dirty="0"/>
              <a:t>).</a:t>
            </a:r>
          </a:p>
          <a:p>
            <a:endParaRPr lang="en-US" sz="1800" dirty="0"/>
          </a:p>
          <a:p>
            <a:r>
              <a:rPr lang="en-US" sz="1800" dirty="0" err="1"/>
              <a:t>Explicite</a:t>
            </a:r>
            <a:r>
              <a:rPr lang="en-US" sz="1800" dirty="0"/>
              <a:t>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dirty="0" err="1"/>
              <a:t>esperam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o </a:t>
            </a:r>
            <a:r>
              <a:rPr lang="en-US" sz="1800" dirty="0" err="1"/>
              <a:t>trabalhador</a:t>
            </a:r>
            <a:r>
              <a:rPr lang="en-US" sz="1800" dirty="0"/>
              <a:t> </a:t>
            </a:r>
            <a:r>
              <a:rPr lang="en-US" sz="1800" dirty="0" err="1"/>
              <a:t>da</a:t>
            </a:r>
            <a:r>
              <a:rPr lang="en-US" sz="1800" dirty="0"/>
              <a:t> </a:t>
            </a:r>
            <a:r>
              <a:rPr lang="en-US" sz="1800" dirty="0" err="1"/>
              <a:t>fábrica</a:t>
            </a:r>
            <a:r>
              <a:rPr lang="en-US" sz="1800" dirty="0"/>
              <a:t> </a:t>
            </a:r>
            <a:r>
              <a:rPr lang="en-US" sz="1800" dirty="0" err="1"/>
              <a:t>atue</a:t>
            </a:r>
            <a:r>
              <a:rPr lang="en-US" sz="1800" dirty="0"/>
              <a:t> no </a:t>
            </a:r>
            <a:r>
              <a:rPr lang="en-US" sz="1800" dirty="0" err="1"/>
              <a:t>dia</a:t>
            </a:r>
            <a:r>
              <a:rPr lang="en-US" sz="1800" dirty="0"/>
              <a:t> a </a:t>
            </a:r>
            <a:r>
              <a:rPr lang="en-US" sz="1800" dirty="0" err="1"/>
              <a:t>dia</a:t>
            </a:r>
            <a:r>
              <a:rPr lang="en-US" sz="1800" dirty="0"/>
              <a:t> (</a:t>
            </a:r>
            <a:r>
              <a:rPr lang="en-US" sz="1800" dirty="0" err="1"/>
              <a:t>quais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mecanismos</a:t>
            </a:r>
            <a:r>
              <a:rPr lang="en-US" sz="1800" dirty="0"/>
              <a:t> de </a:t>
            </a:r>
            <a:r>
              <a:rPr lang="en-US" sz="1800" dirty="0" err="1"/>
              <a:t>coordenação</a:t>
            </a:r>
            <a:r>
              <a:rPr lang="en-US" sz="1800" dirty="0"/>
              <a:t>, </a:t>
            </a:r>
            <a:r>
              <a:rPr lang="en-US" sz="1800" dirty="0" err="1"/>
              <a:t>qual</a:t>
            </a:r>
            <a:r>
              <a:rPr lang="en-US" sz="1800" dirty="0"/>
              <a:t> é o </a:t>
            </a:r>
            <a:r>
              <a:rPr lang="en-US" sz="1800" dirty="0" err="1"/>
              <a:t>comportamento</a:t>
            </a:r>
            <a:r>
              <a:rPr lang="en-US" sz="1800" dirty="0"/>
              <a:t> </a:t>
            </a:r>
            <a:r>
              <a:rPr lang="en-US" sz="1800" dirty="0" err="1"/>
              <a:t>esperado</a:t>
            </a:r>
            <a:r>
              <a:rPr lang="en-US" sz="1800" dirty="0"/>
              <a:t>).</a:t>
            </a:r>
          </a:p>
          <a:p>
            <a:endParaRPr lang="en-US" sz="1800" dirty="0"/>
          </a:p>
          <a:p>
            <a:r>
              <a:rPr lang="en-US" sz="1800" dirty="0" err="1"/>
              <a:t>Elabore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proposta</a:t>
            </a:r>
            <a:r>
              <a:rPr lang="en-US" sz="1800" dirty="0"/>
              <a:t> a ser </a:t>
            </a:r>
            <a:r>
              <a:rPr lang="en-US" sz="1800" dirty="0" err="1"/>
              <a:t>apresentada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americanos</a:t>
            </a:r>
            <a:r>
              <a:rPr lang="en-US" sz="1800" dirty="0"/>
              <a:t> (um </a:t>
            </a:r>
            <a:r>
              <a:rPr lang="en-US" sz="1800" dirty="0" err="1"/>
              <a:t>plano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atenda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interesses</a:t>
            </a:r>
            <a:r>
              <a:rPr lang="en-US" sz="1800" dirty="0"/>
              <a:t> deles, </a:t>
            </a:r>
            <a:r>
              <a:rPr lang="en-US" sz="1800" dirty="0" err="1"/>
              <a:t>mas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seja</a:t>
            </a:r>
            <a:r>
              <a:rPr lang="en-US" sz="1800" dirty="0"/>
              <a:t> </a:t>
            </a:r>
            <a:r>
              <a:rPr lang="en-US" sz="1800" dirty="0" err="1"/>
              <a:t>alinhada</a:t>
            </a:r>
            <a:r>
              <a:rPr lang="en-US" sz="1800" dirty="0"/>
              <a:t> com a </a:t>
            </a:r>
            <a:r>
              <a:rPr lang="en-US" sz="1800" dirty="0" err="1"/>
              <a:t>cultura</a:t>
            </a:r>
            <a:r>
              <a:rPr lang="en-US" sz="1800" dirty="0"/>
              <a:t> </a:t>
            </a:r>
            <a:r>
              <a:rPr lang="en-US" sz="1800" dirty="0" err="1"/>
              <a:t>da</a:t>
            </a:r>
            <a:r>
              <a:rPr lang="en-US" sz="1800" dirty="0"/>
              <a:t> </a:t>
            </a:r>
            <a:r>
              <a:rPr lang="en-US" sz="1800" dirty="0" err="1"/>
              <a:t>empresa</a:t>
            </a:r>
            <a:r>
              <a:rPr lang="en-US" sz="1800" dirty="0"/>
              <a:t>. Como </a:t>
            </a:r>
            <a:r>
              <a:rPr lang="en-US" sz="1800" dirty="0" err="1"/>
              <a:t>vão</a:t>
            </a:r>
            <a:r>
              <a:rPr lang="en-US" sz="1800" dirty="0"/>
              <a:t> </a:t>
            </a:r>
            <a:r>
              <a:rPr lang="en-US" sz="1800" dirty="0" err="1"/>
              <a:t>fazer</a:t>
            </a:r>
            <a:r>
              <a:rPr lang="en-US" sz="1800" dirty="0"/>
              <a:t> </a:t>
            </a:r>
            <a:r>
              <a:rPr lang="en-US" sz="1800" dirty="0" err="1"/>
              <a:t>esse</a:t>
            </a:r>
            <a:r>
              <a:rPr lang="en-US" sz="1800" dirty="0"/>
              <a:t> </a:t>
            </a:r>
            <a:r>
              <a:rPr lang="en-US" sz="1800" dirty="0" err="1"/>
              <a:t>plano</a:t>
            </a:r>
            <a:r>
              <a:rPr lang="en-US" sz="1800" dirty="0"/>
              <a:t> </a:t>
            </a:r>
            <a:r>
              <a:rPr lang="en-US" sz="1800" dirty="0" err="1"/>
              <a:t>acontecer</a:t>
            </a:r>
            <a:r>
              <a:rPr lang="en-US" sz="1800" dirty="0"/>
              <a:t>?)</a:t>
            </a:r>
          </a:p>
          <a:p>
            <a:endParaRPr lang="en-US" sz="1800" dirty="0"/>
          </a:p>
          <a:p>
            <a:r>
              <a:rPr lang="en-US" sz="1800" dirty="0" err="1"/>
              <a:t>Elabore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descrição</a:t>
            </a:r>
            <a:r>
              <a:rPr lang="en-US" sz="1800" dirty="0"/>
              <a:t> de cargo e </a:t>
            </a:r>
            <a:r>
              <a:rPr lang="en-US" sz="1800" dirty="0" err="1"/>
              <a:t>benefícios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um </a:t>
            </a:r>
            <a:r>
              <a:rPr lang="en-US" sz="1800" dirty="0" err="1"/>
              <a:t>trabalhador</a:t>
            </a:r>
            <a:r>
              <a:rPr lang="en-US" sz="1800" dirty="0"/>
              <a:t> </a:t>
            </a:r>
            <a:r>
              <a:rPr lang="en-US" sz="1800" dirty="0" err="1"/>
              <a:t>da</a:t>
            </a:r>
            <a:r>
              <a:rPr lang="en-US" sz="1800" dirty="0"/>
              <a:t> </a:t>
            </a:r>
            <a:r>
              <a:rPr lang="en-US" sz="1800" dirty="0" err="1"/>
              <a:t>linha</a:t>
            </a:r>
            <a:r>
              <a:rPr lang="en-US" sz="1800" dirty="0"/>
              <a:t> de </a:t>
            </a:r>
            <a:r>
              <a:rPr lang="en-US" sz="1800" dirty="0" err="1"/>
              <a:t>montagem</a:t>
            </a:r>
            <a:r>
              <a:rPr lang="en-US" sz="1800" dirty="0"/>
              <a:t> e </a:t>
            </a:r>
            <a:r>
              <a:rPr lang="en-US" sz="1800" dirty="0" err="1"/>
              <a:t>para</a:t>
            </a:r>
            <a:r>
              <a:rPr lang="en-US" sz="1800" dirty="0"/>
              <a:t> um </a:t>
            </a:r>
            <a:r>
              <a:rPr lang="en-US" sz="1800" dirty="0" err="1"/>
              <a:t>vendedor</a:t>
            </a:r>
            <a:r>
              <a:rPr lang="en-US" sz="1800" dirty="0"/>
              <a:t>. </a:t>
            </a:r>
          </a:p>
          <a:p>
            <a:endParaRPr lang="en-US" sz="1800" dirty="0"/>
          </a:p>
          <a:p>
            <a:r>
              <a:rPr lang="en-US" sz="1800" dirty="0"/>
              <a:t>(</a:t>
            </a:r>
            <a:r>
              <a:rPr lang="en-US" sz="1800" dirty="0" err="1"/>
              <a:t>não</a:t>
            </a:r>
            <a:r>
              <a:rPr lang="en-US" sz="1800" dirty="0"/>
              <a:t> se </a:t>
            </a:r>
            <a:r>
              <a:rPr lang="en-US" sz="1800" dirty="0" err="1"/>
              <a:t>esqueçam</a:t>
            </a:r>
            <a:r>
              <a:rPr lang="en-US" sz="1800" dirty="0"/>
              <a:t> das </a:t>
            </a:r>
            <a:r>
              <a:rPr lang="en-US" sz="1800" dirty="0" err="1"/>
              <a:t>teorias</a:t>
            </a:r>
            <a:r>
              <a:rPr lang="en-US" sz="1800" dirty="0"/>
              <a:t> de </a:t>
            </a:r>
            <a:r>
              <a:rPr lang="en-US" sz="1800" dirty="0" err="1"/>
              <a:t>motivação</a:t>
            </a:r>
            <a:r>
              <a:rPr lang="en-US" sz="1800" dirty="0"/>
              <a:t> e </a:t>
            </a:r>
            <a:r>
              <a:rPr lang="en-US" sz="1800" dirty="0" err="1"/>
              <a:t>vocês</a:t>
            </a:r>
            <a:r>
              <a:rPr lang="en-US" sz="1800" dirty="0"/>
              <a:t> </a:t>
            </a:r>
            <a:r>
              <a:rPr lang="en-US" sz="1800" dirty="0" err="1"/>
              <a:t>também</a:t>
            </a:r>
            <a:r>
              <a:rPr lang="en-US" sz="1800" dirty="0"/>
              <a:t> </a:t>
            </a:r>
            <a:r>
              <a:rPr lang="en-US" sz="1800" dirty="0" err="1"/>
              <a:t>podem</a:t>
            </a:r>
            <a:r>
              <a:rPr lang="en-US" sz="1800" dirty="0"/>
              <a:t> </a:t>
            </a:r>
            <a:r>
              <a:rPr lang="en-US" sz="1800" dirty="0" err="1"/>
              <a:t>incrementá-las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731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FE8C-5EAA-FF44-9D8D-62E89254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</a:t>
            </a:r>
            <a:r>
              <a:rPr lang="en-US" dirty="0" err="1"/>
              <a:t>funcionários</a:t>
            </a:r>
            <a:r>
              <a:rPr lang="en-US" dirty="0"/>
              <a:t> americanos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BAF67-83F6-1049-B294-D5ABF3A3F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err="1"/>
              <a:t>Vocês</a:t>
            </a:r>
            <a:r>
              <a:rPr lang="en-US" sz="1800" dirty="0"/>
              <a:t> </a:t>
            </a:r>
            <a:r>
              <a:rPr lang="en-US" sz="1800" dirty="0" err="1"/>
              <a:t>são</a:t>
            </a:r>
            <a:r>
              <a:rPr lang="en-US" sz="1800" dirty="0"/>
              <a:t> </a:t>
            </a:r>
            <a:r>
              <a:rPr lang="en-US" sz="1800" dirty="0" err="1"/>
              <a:t>funcionários</a:t>
            </a:r>
            <a:r>
              <a:rPr lang="en-US" sz="1800" dirty="0"/>
              <a:t> americanos dessa </a:t>
            </a:r>
            <a:r>
              <a:rPr lang="en-US" sz="1800" dirty="0" err="1"/>
              <a:t>fábrica</a:t>
            </a:r>
            <a:r>
              <a:rPr lang="en-US" sz="1800" dirty="0"/>
              <a:t> </a:t>
            </a:r>
            <a:r>
              <a:rPr lang="en-US" sz="1800" dirty="0" err="1"/>
              <a:t>chinesa</a:t>
            </a:r>
            <a:r>
              <a:rPr lang="en-US" sz="1800" dirty="0"/>
              <a:t> e </a:t>
            </a:r>
            <a:r>
              <a:rPr lang="en-US" sz="1800" dirty="0" err="1"/>
              <a:t>possuem</a:t>
            </a:r>
            <a:r>
              <a:rPr lang="en-US" sz="1800" dirty="0"/>
              <a:t> um </a:t>
            </a:r>
            <a:r>
              <a:rPr lang="en-US" sz="1800" dirty="0" err="1"/>
              <a:t>histórico</a:t>
            </a:r>
            <a:r>
              <a:rPr lang="en-US" sz="1800" dirty="0"/>
              <a:t> de </a:t>
            </a:r>
            <a:r>
              <a:rPr lang="en-US" sz="1800" dirty="0" err="1"/>
              <a:t>trabalho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fábricas</a:t>
            </a:r>
            <a:r>
              <a:rPr lang="en-US" sz="1800" dirty="0"/>
              <a:t> </a:t>
            </a:r>
            <a:r>
              <a:rPr lang="en-US" sz="1800" dirty="0" err="1"/>
              <a:t>americanas</a:t>
            </a:r>
            <a:r>
              <a:rPr lang="en-US" sz="1800" dirty="0"/>
              <a:t>, no </a:t>
            </a:r>
            <a:r>
              <a:rPr lang="en-US" sz="1800" dirty="0" err="1"/>
              <a:t>caso</a:t>
            </a:r>
            <a:r>
              <a:rPr lang="en-US" sz="1800" dirty="0"/>
              <a:t>, a GM.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/>
              <a:t>Explicite</a:t>
            </a:r>
            <a:r>
              <a:rPr lang="en-US" sz="1800" dirty="0"/>
              <a:t> qual é o </a:t>
            </a:r>
            <a:r>
              <a:rPr lang="en-US" sz="1800" dirty="0" err="1"/>
              <a:t>modelo</a:t>
            </a:r>
            <a:r>
              <a:rPr lang="en-US" sz="1800" dirty="0"/>
              <a:t> de </a:t>
            </a:r>
            <a:r>
              <a:rPr lang="en-US" sz="1800" dirty="0" err="1"/>
              <a:t>gente</a:t>
            </a:r>
            <a:r>
              <a:rPr lang="en-US" sz="1800" dirty="0"/>
              <a:t> que </a:t>
            </a:r>
            <a:r>
              <a:rPr lang="en-US" sz="1800" dirty="0" err="1"/>
              <a:t>acreditam</a:t>
            </a:r>
            <a:r>
              <a:rPr lang="en-US" sz="1800" dirty="0"/>
              <a:t> ser o que </a:t>
            </a:r>
            <a:r>
              <a:rPr lang="en-US" sz="1800" dirty="0" err="1"/>
              <a:t>funciona</a:t>
            </a:r>
            <a:r>
              <a:rPr lang="en-US" sz="1800" dirty="0"/>
              <a:t> para a </a:t>
            </a:r>
            <a:r>
              <a:rPr lang="en-US" sz="1800" dirty="0" err="1"/>
              <a:t>empresa</a:t>
            </a:r>
            <a:r>
              <a:rPr lang="en-US" sz="1800" dirty="0"/>
              <a:t>, </a:t>
            </a:r>
            <a:r>
              <a:rPr lang="en-US" sz="1800" dirty="0" err="1"/>
              <a:t>ou</a:t>
            </a:r>
            <a:r>
              <a:rPr lang="en-US" sz="1800" dirty="0"/>
              <a:t> </a:t>
            </a:r>
            <a:r>
              <a:rPr lang="en-US" sz="1800" dirty="0" err="1"/>
              <a:t>seja</a:t>
            </a:r>
            <a:r>
              <a:rPr lang="en-US" sz="1800" dirty="0"/>
              <a:t>, qual é o </a:t>
            </a:r>
            <a:r>
              <a:rPr lang="en-US" sz="1800" dirty="0" err="1"/>
              <a:t>papel</a:t>
            </a:r>
            <a:r>
              <a:rPr lang="en-US" sz="1800" dirty="0"/>
              <a:t> das </a:t>
            </a:r>
            <a:r>
              <a:rPr lang="en-US" sz="1800" dirty="0" err="1"/>
              <a:t>pessoas</a:t>
            </a:r>
            <a:r>
              <a:rPr lang="en-US" sz="1800" dirty="0"/>
              <a:t>,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dirty="0" err="1"/>
              <a:t>elas</a:t>
            </a:r>
            <a:r>
              <a:rPr lang="en-US" sz="1800" dirty="0"/>
              <a:t> </a:t>
            </a:r>
            <a:r>
              <a:rPr lang="en-US" sz="1800" dirty="0" err="1"/>
              <a:t>contribuem</a:t>
            </a:r>
            <a:r>
              <a:rPr lang="en-US" sz="1800" dirty="0"/>
              <a:t>,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dirty="0" err="1"/>
              <a:t>elas</a:t>
            </a:r>
            <a:r>
              <a:rPr lang="en-US" sz="1800" dirty="0"/>
              <a:t> se </a:t>
            </a:r>
            <a:r>
              <a:rPr lang="en-US" sz="1800" dirty="0" err="1"/>
              <a:t>engajam</a:t>
            </a:r>
            <a:r>
              <a:rPr lang="en-US" sz="1800" dirty="0"/>
              <a:t>, o que as </a:t>
            </a:r>
            <a:r>
              <a:rPr lang="en-US" sz="1800" dirty="0" err="1"/>
              <a:t>motiva</a:t>
            </a:r>
            <a:r>
              <a:rPr lang="en-US" sz="1800" dirty="0"/>
              <a:t>. </a:t>
            </a:r>
          </a:p>
          <a:p>
            <a:endParaRPr lang="en-US" sz="1800" dirty="0"/>
          </a:p>
          <a:p>
            <a:r>
              <a:rPr lang="en-US" sz="1800" dirty="0"/>
              <a:t>Qual é o </a:t>
            </a:r>
            <a:r>
              <a:rPr lang="en-US" sz="1800" dirty="0" err="1"/>
              <a:t>modelo</a:t>
            </a:r>
            <a:r>
              <a:rPr lang="en-US" sz="1800" dirty="0"/>
              <a:t> de </a:t>
            </a:r>
            <a:r>
              <a:rPr lang="en-US" sz="1800" dirty="0" err="1"/>
              <a:t>gente</a:t>
            </a:r>
            <a:r>
              <a:rPr lang="en-US" sz="1800" dirty="0"/>
              <a:t> que </a:t>
            </a:r>
            <a:r>
              <a:rPr lang="en-US" sz="1800" dirty="0" err="1"/>
              <a:t>acreditam</a:t>
            </a:r>
            <a:r>
              <a:rPr lang="en-US" sz="1800" dirty="0"/>
              <a:t> que a </a:t>
            </a:r>
            <a:r>
              <a:rPr lang="en-US" sz="1800" dirty="0" err="1"/>
              <a:t>empresa</a:t>
            </a:r>
            <a:r>
              <a:rPr lang="en-US" sz="1800" dirty="0"/>
              <a:t> </a:t>
            </a:r>
            <a:r>
              <a:rPr lang="en-US" sz="1800" dirty="0" err="1"/>
              <a:t>chinesa</a:t>
            </a:r>
            <a:r>
              <a:rPr lang="en-US" sz="1800" dirty="0"/>
              <a:t> </a:t>
            </a:r>
            <a:r>
              <a:rPr lang="en-US" sz="1800" dirty="0" err="1"/>
              <a:t>possui</a:t>
            </a:r>
            <a:r>
              <a:rPr lang="en-US" sz="1800" dirty="0"/>
              <a:t>? </a:t>
            </a:r>
          </a:p>
          <a:p>
            <a:endParaRPr lang="en-US" sz="1800" dirty="0"/>
          </a:p>
          <a:p>
            <a:r>
              <a:rPr lang="en-US" sz="1800" dirty="0" err="1"/>
              <a:t>Escreva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proposta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acredita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irá</a:t>
            </a:r>
            <a:r>
              <a:rPr lang="en-US" sz="1800" dirty="0"/>
              <a:t> </a:t>
            </a:r>
            <a:r>
              <a:rPr lang="en-US" sz="1800" dirty="0" err="1"/>
              <a:t>engajar</a:t>
            </a:r>
            <a:r>
              <a:rPr lang="en-US" sz="1800" dirty="0"/>
              <a:t> </a:t>
            </a:r>
            <a:r>
              <a:rPr lang="en-US" sz="1800" dirty="0" err="1"/>
              <a:t>vocês</a:t>
            </a:r>
            <a:r>
              <a:rPr lang="en-US" sz="1800" dirty="0"/>
              <a:t> (</a:t>
            </a:r>
            <a:r>
              <a:rPr lang="en-US" sz="1800" dirty="0" err="1"/>
              <a:t>funcionãrios</a:t>
            </a:r>
            <a:r>
              <a:rPr lang="en-US" sz="1800" dirty="0"/>
              <a:t> </a:t>
            </a:r>
            <a:r>
              <a:rPr lang="en-US" sz="1800" dirty="0" err="1"/>
              <a:t>americanos</a:t>
            </a:r>
            <a:r>
              <a:rPr lang="en-US" sz="1800" dirty="0"/>
              <a:t>)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buscar</a:t>
            </a:r>
            <a:r>
              <a:rPr lang="en-US" sz="1800" dirty="0"/>
              <a:t> </a:t>
            </a:r>
            <a:r>
              <a:rPr lang="en-US" sz="1800" dirty="0" err="1"/>
              <a:t>maior</a:t>
            </a:r>
            <a:r>
              <a:rPr lang="en-US" sz="1800" dirty="0"/>
              <a:t> </a:t>
            </a:r>
            <a:r>
              <a:rPr lang="en-US" sz="1800" dirty="0" err="1"/>
              <a:t>produtividade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 err="1"/>
              <a:t>Escrevam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descrição</a:t>
            </a:r>
            <a:r>
              <a:rPr lang="en-US" sz="1800" dirty="0"/>
              <a:t> de cargo que </a:t>
            </a:r>
            <a:r>
              <a:rPr lang="en-US" sz="1800" dirty="0" err="1"/>
              <a:t>será</a:t>
            </a:r>
            <a:r>
              <a:rPr lang="en-US" sz="1800" dirty="0"/>
              <a:t> </a:t>
            </a:r>
            <a:r>
              <a:rPr lang="en-US" sz="1800" dirty="0" err="1"/>
              <a:t>usado</a:t>
            </a:r>
            <a:r>
              <a:rPr lang="en-US" sz="1800" dirty="0"/>
              <a:t> para a </a:t>
            </a:r>
            <a:r>
              <a:rPr lang="en-US" sz="1800" dirty="0" err="1"/>
              <a:t>contratação</a:t>
            </a:r>
            <a:r>
              <a:rPr lang="en-US" sz="1800" dirty="0"/>
              <a:t> de um novo </a:t>
            </a:r>
            <a:r>
              <a:rPr lang="en-US" sz="1800" dirty="0" err="1"/>
              <a:t>funcionário</a:t>
            </a:r>
            <a:r>
              <a:rPr lang="en-US" sz="1800" dirty="0"/>
              <a:t> para a </a:t>
            </a:r>
            <a:r>
              <a:rPr lang="en-US" sz="1800" dirty="0" err="1"/>
              <a:t>linha</a:t>
            </a:r>
            <a:r>
              <a:rPr lang="en-US" sz="1800" dirty="0"/>
              <a:t> de </a:t>
            </a:r>
            <a:r>
              <a:rPr lang="en-US" sz="1800" dirty="0" err="1"/>
              <a:t>produção</a:t>
            </a:r>
            <a:r>
              <a:rPr lang="en-US" sz="1800" dirty="0"/>
              <a:t> e para um </a:t>
            </a:r>
            <a:r>
              <a:rPr lang="en-US" sz="1800" dirty="0" err="1"/>
              <a:t>vendedor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contemple</a:t>
            </a:r>
            <a:r>
              <a:rPr lang="en-US" sz="1800" dirty="0"/>
              <a:t> </a:t>
            </a:r>
            <a:r>
              <a:rPr lang="en-US" sz="1800" dirty="0" err="1"/>
              <a:t>esse</a:t>
            </a:r>
            <a:r>
              <a:rPr lang="en-US" sz="1800" dirty="0"/>
              <a:t> </a:t>
            </a:r>
            <a:r>
              <a:rPr lang="en-US" sz="1800" dirty="0" err="1"/>
              <a:t>modelo</a:t>
            </a:r>
            <a:r>
              <a:rPr lang="en-US" sz="1800" dirty="0"/>
              <a:t> de </a:t>
            </a:r>
            <a:r>
              <a:rPr lang="en-US" sz="1800" dirty="0" err="1"/>
              <a:t>gente</a:t>
            </a:r>
            <a:r>
              <a:rPr lang="en-US" sz="1800" dirty="0"/>
              <a:t> </a:t>
            </a:r>
            <a:r>
              <a:rPr lang="en-US" sz="1800" dirty="0" err="1"/>
              <a:t>descrito</a:t>
            </a:r>
            <a:r>
              <a:rPr lang="en-US" sz="1800" dirty="0"/>
              <a:t>. </a:t>
            </a:r>
            <a:r>
              <a:rPr lang="en-US" sz="1800" dirty="0" err="1"/>
              <a:t>Quais</a:t>
            </a:r>
            <a:r>
              <a:rPr lang="en-US" sz="1800" dirty="0"/>
              <a:t> </a:t>
            </a:r>
            <a:r>
              <a:rPr lang="en-US" sz="1800" dirty="0" err="1"/>
              <a:t>são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pressupostos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subsidiam</a:t>
            </a:r>
            <a:r>
              <a:rPr lang="en-US" sz="1800" dirty="0"/>
              <a:t> </a:t>
            </a:r>
            <a:r>
              <a:rPr lang="en-US" sz="1800" dirty="0" err="1"/>
              <a:t>essa</a:t>
            </a:r>
            <a:r>
              <a:rPr lang="en-US" sz="1800" dirty="0"/>
              <a:t> </a:t>
            </a:r>
            <a:r>
              <a:rPr lang="en-US" sz="1800" dirty="0" err="1"/>
              <a:t>descrição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82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13A073-4980-5E74-6F02-0DFA13BAFC7F}"/>
              </a:ext>
            </a:extLst>
          </p:cNvPr>
          <p:cNvSpPr/>
          <p:nvPr/>
        </p:nvSpPr>
        <p:spPr>
          <a:xfrm>
            <a:off x="731520" y="265176"/>
            <a:ext cx="2212848" cy="905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CULTURA CHINESA</a:t>
            </a:r>
          </a:p>
          <a:p>
            <a:r>
              <a:rPr lang="pt-BR" dirty="0">
                <a:solidFill>
                  <a:schemeClr val="tx1"/>
                </a:solidFill>
              </a:rPr>
              <a:t>   - Princípios</a:t>
            </a:r>
          </a:p>
          <a:p>
            <a:r>
              <a:rPr lang="pt-BR" dirty="0">
                <a:solidFill>
                  <a:schemeClr val="tx1"/>
                </a:solidFill>
              </a:rPr>
              <a:t>   - Valores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9D45BE-0009-B289-8E5B-8400B75BDD49}"/>
              </a:ext>
            </a:extLst>
          </p:cNvPr>
          <p:cNvSpPr/>
          <p:nvPr/>
        </p:nvSpPr>
        <p:spPr>
          <a:xfrm>
            <a:off x="1170432" y="1327403"/>
            <a:ext cx="1773936" cy="707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MODELO DE GENTE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9D0BDB-C0C0-2A90-E9A2-2BC5B5C0FC67}"/>
              </a:ext>
            </a:extLst>
          </p:cNvPr>
          <p:cNvSpPr/>
          <p:nvPr/>
        </p:nvSpPr>
        <p:spPr>
          <a:xfrm>
            <a:off x="1170432" y="2171699"/>
            <a:ext cx="1773936" cy="707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SISTEMA DE GESTÃO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95E9-EF9A-1581-B625-8EE4E116B865}"/>
              </a:ext>
            </a:extLst>
          </p:cNvPr>
          <p:cNvSpPr/>
          <p:nvPr/>
        </p:nvSpPr>
        <p:spPr>
          <a:xfrm>
            <a:off x="731520" y="3179064"/>
            <a:ext cx="11009376" cy="3176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CONFLITO DE CULTURAS (CULTURE CLASH)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8B23B093-5851-9938-9582-05ED60AC4AB9}"/>
              </a:ext>
            </a:extLst>
          </p:cNvPr>
          <p:cNvCxnSpPr>
            <a:endCxn id="6" idx="1"/>
          </p:cNvCxnSpPr>
          <p:nvPr/>
        </p:nvCxnSpPr>
        <p:spPr>
          <a:xfrm rot="16200000" flipH="1">
            <a:off x="777240" y="1287779"/>
            <a:ext cx="493776" cy="2926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B5BDCF44-AA25-608E-899C-C56E541BFDA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0643" y="1978153"/>
            <a:ext cx="886968" cy="292607"/>
          </a:xfrm>
          <a:prstGeom prst="bentConnector3">
            <a:avLst>
              <a:gd name="adj1" fmla="val 10051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37DEC30-7D7D-7739-3137-6CA736C24E4D}"/>
              </a:ext>
            </a:extLst>
          </p:cNvPr>
          <p:cNvSpPr/>
          <p:nvPr/>
        </p:nvSpPr>
        <p:spPr>
          <a:xfrm flipH="1">
            <a:off x="9396984" y="265176"/>
            <a:ext cx="2343912" cy="905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CULTURA AMERICANA</a:t>
            </a:r>
          </a:p>
          <a:p>
            <a:r>
              <a:rPr lang="pt-BR" dirty="0">
                <a:solidFill>
                  <a:schemeClr val="tx1"/>
                </a:solidFill>
              </a:rPr>
              <a:t>   - Princípios</a:t>
            </a:r>
          </a:p>
          <a:p>
            <a:r>
              <a:rPr lang="pt-BR" dirty="0">
                <a:solidFill>
                  <a:schemeClr val="tx1"/>
                </a:solidFill>
              </a:rPr>
              <a:t>   - Valores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6913D0-1BD2-B4E9-FB7E-F9487084E435}"/>
              </a:ext>
            </a:extLst>
          </p:cNvPr>
          <p:cNvSpPr/>
          <p:nvPr/>
        </p:nvSpPr>
        <p:spPr>
          <a:xfrm flipH="1">
            <a:off x="9396984" y="1327403"/>
            <a:ext cx="1773936" cy="707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MODELO DE GENTE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FCA8B7-3D47-14A0-85B4-701394563042}"/>
              </a:ext>
            </a:extLst>
          </p:cNvPr>
          <p:cNvSpPr/>
          <p:nvPr/>
        </p:nvSpPr>
        <p:spPr>
          <a:xfrm flipH="1">
            <a:off x="9396984" y="2171699"/>
            <a:ext cx="1773936" cy="707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SISTEMAS DE GESTÃO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C6C09B7-A8E5-104C-D358-0D7C32F17888}"/>
              </a:ext>
            </a:extLst>
          </p:cNvPr>
          <p:cNvCxnSpPr>
            <a:cxnSpLocks/>
            <a:endCxn id="22" idx="1"/>
          </p:cNvCxnSpPr>
          <p:nvPr/>
        </p:nvCxnSpPr>
        <p:spPr>
          <a:xfrm rot="5400000">
            <a:off x="11119950" y="1306913"/>
            <a:ext cx="425028" cy="3230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9D86296-3271-CAD8-2C0E-E6EF1E248F8C}"/>
              </a:ext>
            </a:extLst>
          </p:cNvPr>
          <p:cNvCxnSpPr>
            <a:cxnSpLocks/>
            <a:endCxn id="23" idx="1"/>
          </p:cNvCxnSpPr>
          <p:nvPr/>
        </p:nvCxnSpPr>
        <p:spPr>
          <a:xfrm rot="5400000">
            <a:off x="10663428" y="1694686"/>
            <a:ext cx="1338074" cy="3230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1AAE759-FA00-1223-3B6F-70353DDA8B56}"/>
              </a:ext>
            </a:extLst>
          </p:cNvPr>
          <p:cNvSpPr txBox="1"/>
          <p:nvPr/>
        </p:nvSpPr>
        <p:spPr>
          <a:xfrm>
            <a:off x="3125295" y="1309150"/>
            <a:ext cx="20206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Orientado para eficiência</a:t>
            </a:r>
          </a:p>
          <a:p>
            <a:r>
              <a:rPr lang="pt-BR" sz="1400" dirty="0"/>
              <a:t>Cordato/conformado</a:t>
            </a:r>
          </a:p>
          <a:p>
            <a:r>
              <a:rPr lang="pt-BR" sz="1400" dirty="0"/>
              <a:t>Leal à empresa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1C0285-A6A3-EFB8-C2C9-B7205C9CE5D8}"/>
              </a:ext>
            </a:extLst>
          </p:cNvPr>
          <p:cNvSpPr txBox="1"/>
          <p:nvPr/>
        </p:nvSpPr>
        <p:spPr>
          <a:xfrm>
            <a:off x="3125295" y="2155935"/>
            <a:ext cx="19032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Meio obscuro</a:t>
            </a:r>
          </a:p>
          <a:p>
            <a:r>
              <a:rPr lang="pt-BR" sz="1400" dirty="0"/>
              <a:t>Valorizando obediência</a:t>
            </a:r>
          </a:p>
          <a:p>
            <a:r>
              <a:rPr lang="pt-BR" sz="1400" dirty="0"/>
              <a:t>Recompensa monetária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4A694E-F291-8513-F903-7237B506A754}"/>
              </a:ext>
            </a:extLst>
          </p:cNvPr>
          <p:cNvCxnSpPr>
            <a:stCxn id="6" idx="3"/>
            <a:endCxn id="34" idx="1"/>
          </p:cNvCxnSpPr>
          <p:nvPr/>
        </p:nvCxnSpPr>
        <p:spPr>
          <a:xfrm flipV="1">
            <a:off x="2944368" y="1678482"/>
            <a:ext cx="180927" cy="2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29639EE-38DF-1608-7221-CF5BD221B874}"/>
              </a:ext>
            </a:extLst>
          </p:cNvPr>
          <p:cNvCxnSpPr/>
          <p:nvPr/>
        </p:nvCxnSpPr>
        <p:spPr>
          <a:xfrm flipV="1">
            <a:off x="2934128" y="2522778"/>
            <a:ext cx="180927" cy="2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DCC1ACA-0C88-47DE-D61D-1C97B5AA78DE}"/>
              </a:ext>
            </a:extLst>
          </p:cNvPr>
          <p:cNvSpPr txBox="1"/>
          <p:nvPr/>
        </p:nvSpPr>
        <p:spPr>
          <a:xfrm>
            <a:off x="6313796" y="1309150"/>
            <a:ext cx="29152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/>
              <a:t>Conhecedor dos direitos e obrigações</a:t>
            </a:r>
          </a:p>
          <a:p>
            <a:pPr algn="r"/>
            <a:r>
              <a:rPr lang="pt-BR" sz="1400" dirty="0"/>
              <a:t>Precisa ser alinhado</a:t>
            </a:r>
          </a:p>
          <a:p>
            <a:pPr algn="r"/>
            <a:r>
              <a:rPr lang="pt-BR" sz="1400" dirty="0"/>
              <a:t>Mobilidade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699F68-9AC1-037C-B027-C51BE6CAB669}"/>
              </a:ext>
            </a:extLst>
          </p:cNvPr>
          <p:cNvSpPr txBox="1"/>
          <p:nvPr/>
        </p:nvSpPr>
        <p:spPr>
          <a:xfrm>
            <a:off x="6802509" y="2244120"/>
            <a:ext cx="242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/>
              <a:t>Conflito e negociação</a:t>
            </a:r>
          </a:p>
          <a:p>
            <a:pPr algn="r"/>
            <a:r>
              <a:rPr lang="pt-BR" sz="1400" dirty="0"/>
              <a:t>Diversos tipos de recompensa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1966E19-9C63-6D3A-CA99-5DF500EDDA2C}"/>
              </a:ext>
            </a:extLst>
          </p:cNvPr>
          <p:cNvCxnSpPr>
            <a:cxnSpLocks/>
            <a:stCxn id="22" idx="3"/>
            <a:endCxn id="42" idx="3"/>
          </p:cNvCxnSpPr>
          <p:nvPr/>
        </p:nvCxnSpPr>
        <p:spPr>
          <a:xfrm flipH="1" flipV="1">
            <a:off x="9229081" y="1678482"/>
            <a:ext cx="167903" cy="2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D2A4236-FC26-326C-33F6-133759B9546D}"/>
              </a:ext>
            </a:extLst>
          </p:cNvPr>
          <p:cNvCxnSpPr>
            <a:cxnSpLocks/>
          </p:cNvCxnSpPr>
          <p:nvPr/>
        </p:nvCxnSpPr>
        <p:spPr>
          <a:xfrm flipH="1" flipV="1">
            <a:off x="9224380" y="2503241"/>
            <a:ext cx="167903" cy="2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E397B79-226A-DEF6-266B-96444F6863D4}"/>
              </a:ext>
            </a:extLst>
          </p:cNvPr>
          <p:cNvSpPr/>
          <p:nvPr/>
        </p:nvSpPr>
        <p:spPr>
          <a:xfrm>
            <a:off x="1131661" y="3995103"/>
            <a:ext cx="4817500" cy="2127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CHINESES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750FD92-B3C5-9F3E-A34B-FD3D437A534B}"/>
              </a:ext>
            </a:extLst>
          </p:cNvPr>
          <p:cNvSpPr/>
          <p:nvPr/>
        </p:nvSpPr>
        <p:spPr>
          <a:xfrm>
            <a:off x="6514964" y="3995103"/>
            <a:ext cx="4817500" cy="2127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AMERICANOS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AAD6D1-A733-8CAB-021F-5C6B9207987C}"/>
              </a:ext>
            </a:extLst>
          </p:cNvPr>
          <p:cNvSpPr txBox="1"/>
          <p:nvPr/>
        </p:nvSpPr>
        <p:spPr>
          <a:xfrm>
            <a:off x="5398210" y="3615802"/>
            <a:ext cx="1538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HIBRIDIZAÇÃO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D35BCCD-9066-6739-35F1-2292FD4D2D4B}"/>
              </a:ext>
            </a:extLst>
          </p:cNvPr>
          <p:cNvCxnSpPr>
            <a:stCxn id="52" idx="3"/>
            <a:endCxn id="53" idx="1"/>
          </p:cNvCxnSpPr>
          <p:nvPr/>
        </p:nvCxnSpPr>
        <p:spPr>
          <a:xfrm>
            <a:off x="5949161" y="5058855"/>
            <a:ext cx="565803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403C62F8-B7C8-1878-D06E-DBC2EB3B81C1}"/>
              </a:ext>
            </a:extLst>
          </p:cNvPr>
          <p:cNvSpPr/>
          <p:nvPr/>
        </p:nvSpPr>
        <p:spPr>
          <a:xfrm>
            <a:off x="1341119" y="4571584"/>
            <a:ext cx="1773936" cy="707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Poder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Recursos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1AB3690-6D7A-F53A-F8D4-DF325F4724AA}"/>
              </a:ext>
            </a:extLst>
          </p:cNvPr>
          <p:cNvSpPr/>
          <p:nvPr/>
        </p:nvSpPr>
        <p:spPr>
          <a:xfrm>
            <a:off x="3525436" y="4571584"/>
            <a:ext cx="2180420" cy="1198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Imposição do modelo de gente e do sistema de gestão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230A9E4-A07B-9ABC-A5ED-FDEF02B8E56D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3115055" y="4925152"/>
            <a:ext cx="4103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FC718B4C-0628-4EF1-F6DD-5E9F9F83AE2F}"/>
              </a:ext>
            </a:extLst>
          </p:cNvPr>
          <p:cNvSpPr/>
          <p:nvPr/>
        </p:nvSpPr>
        <p:spPr>
          <a:xfrm>
            <a:off x="9308331" y="4376928"/>
            <a:ext cx="1773936" cy="707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Motivação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D4E9364-AC39-CF2C-4822-FC67CCD0ABE8}"/>
              </a:ext>
            </a:extLst>
          </p:cNvPr>
          <p:cNvSpPr txBox="1"/>
          <p:nvPr/>
        </p:nvSpPr>
        <p:spPr>
          <a:xfrm>
            <a:off x="6717585" y="4359039"/>
            <a:ext cx="234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Maslow - Nível básico</a:t>
            </a:r>
          </a:p>
          <a:p>
            <a:r>
              <a:rPr lang="pt-BR" dirty="0"/>
              <a:t>Fatores de motivação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C073127-3269-2E15-ECFE-D16E90CDD192}"/>
              </a:ext>
            </a:extLst>
          </p:cNvPr>
          <p:cNvCxnSpPr>
            <a:cxnSpLocks/>
            <a:stCxn id="63" idx="1"/>
          </p:cNvCxnSpPr>
          <p:nvPr/>
        </p:nvCxnSpPr>
        <p:spPr>
          <a:xfrm flipH="1">
            <a:off x="8915400" y="4730496"/>
            <a:ext cx="3929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F4C7C41-E032-A0BB-7D30-7D9DE2FA54C3}"/>
              </a:ext>
            </a:extLst>
          </p:cNvPr>
          <p:cNvCxnSpPr>
            <a:cxnSpLocks/>
          </p:cNvCxnSpPr>
          <p:nvPr/>
        </p:nvCxnSpPr>
        <p:spPr>
          <a:xfrm>
            <a:off x="7735824" y="5029200"/>
            <a:ext cx="0" cy="135635"/>
          </a:xfrm>
          <a:prstGeom prst="straightConnector1">
            <a:avLst/>
          </a:prstGeom>
          <a:ln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53C64D72-2250-1ABC-9EE9-35D6902F3FB3}"/>
              </a:ext>
            </a:extLst>
          </p:cNvPr>
          <p:cNvSpPr txBox="1"/>
          <p:nvPr/>
        </p:nvSpPr>
        <p:spPr>
          <a:xfrm>
            <a:off x="6717585" y="5154828"/>
            <a:ext cx="2340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Conformismo</a:t>
            </a:r>
          </a:p>
          <a:p>
            <a:r>
              <a:rPr lang="pt-BR" dirty="0"/>
              <a:t>Aceitação</a:t>
            </a:r>
          </a:p>
          <a:p>
            <a:r>
              <a:rPr lang="pt-BR" dirty="0"/>
              <a:t>Resistência fraca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9AB6E-C0BA-6C4E-A05E-3C446BEB503A}"/>
              </a:ext>
            </a:extLst>
          </p:cNvPr>
          <p:cNvSpPr txBox="1"/>
          <p:nvPr/>
        </p:nvSpPr>
        <p:spPr>
          <a:xfrm>
            <a:off x="3672857" y="208633"/>
            <a:ext cx="5118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ANÁLISE “THE AMERICAN FACTORY”</a:t>
            </a:r>
          </a:p>
        </p:txBody>
      </p:sp>
    </p:spTree>
    <p:extLst>
      <p:ext uri="{BB962C8B-B14F-4D97-AF65-F5344CB8AC3E}">
        <p14:creationId xmlns:p14="http://schemas.microsoft.com/office/powerpoint/2010/main" val="192899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08B1-E5C5-1C47-A927-189F04C8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35" y="157549"/>
            <a:ext cx="10077141" cy="1325563"/>
          </a:xfrm>
        </p:spPr>
        <p:txBody>
          <a:bodyPr/>
          <a:lstStyle/>
          <a:p>
            <a:r>
              <a:rPr lang="en-US" dirty="0"/>
              <a:t>Teoria da </a:t>
            </a:r>
            <a:r>
              <a:rPr lang="en-US" dirty="0" err="1"/>
              <a:t>expectativa</a:t>
            </a:r>
            <a:r>
              <a:rPr lang="en-US" dirty="0"/>
              <a:t> de Vroom</a:t>
            </a:r>
          </a:p>
        </p:txBody>
      </p:sp>
      <p:sp>
        <p:nvSpPr>
          <p:cNvPr id="4" name="Retângulo de cantos arredondados 4">
            <a:extLst>
              <a:ext uri="{FF2B5EF4-FFF2-40B4-BE49-F238E27FC236}">
                <a16:creationId xmlns:a16="http://schemas.microsoft.com/office/drawing/2014/main" id="{042D0D9A-7969-8548-8DE2-9494C6E5C180}"/>
              </a:ext>
            </a:extLst>
          </p:cNvPr>
          <p:cNvSpPr/>
          <p:nvPr/>
        </p:nvSpPr>
        <p:spPr>
          <a:xfrm>
            <a:off x="977336" y="1878568"/>
            <a:ext cx="218091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Expectativa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Percepção da probabilidade que um esforço levará a uma boa performance</a:t>
            </a:r>
          </a:p>
        </p:txBody>
      </p:sp>
      <p:sp>
        <p:nvSpPr>
          <p:cNvPr id="7" name="Retângulo de cantos arredondados 4">
            <a:extLst>
              <a:ext uri="{FF2B5EF4-FFF2-40B4-BE49-F238E27FC236}">
                <a16:creationId xmlns:a16="http://schemas.microsoft.com/office/drawing/2014/main" id="{8F9D8DB9-AA55-D545-9C48-015A51932DFF}"/>
              </a:ext>
            </a:extLst>
          </p:cNvPr>
          <p:cNvSpPr/>
          <p:nvPr/>
        </p:nvSpPr>
        <p:spPr>
          <a:xfrm>
            <a:off x="4084810" y="1841397"/>
            <a:ext cx="229368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Instrumentalidade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Crença que existe uma conexão entre atividade e o alcance da recompensa</a:t>
            </a:r>
          </a:p>
        </p:txBody>
      </p:sp>
      <p:sp>
        <p:nvSpPr>
          <p:cNvPr id="8" name="Retângulo de cantos arredondados 4">
            <a:extLst>
              <a:ext uri="{FF2B5EF4-FFF2-40B4-BE49-F238E27FC236}">
                <a16:creationId xmlns:a16="http://schemas.microsoft.com/office/drawing/2014/main" id="{7B3A89DE-6D69-974A-B209-F27CC514BB31}"/>
              </a:ext>
            </a:extLst>
          </p:cNvPr>
          <p:cNvSpPr/>
          <p:nvPr/>
        </p:nvSpPr>
        <p:spPr>
          <a:xfrm>
            <a:off x="7192284" y="1841396"/>
            <a:ext cx="218091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Valência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Grau no qual uma recompensa é valorizada – aquilo que desejam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D1B722-55DC-094B-ABE5-BCB842E273E2}"/>
              </a:ext>
            </a:extLst>
          </p:cNvPr>
          <p:cNvSpPr txBox="1"/>
          <p:nvPr/>
        </p:nvSpPr>
        <p:spPr>
          <a:xfrm>
            <a:off x="3409659" y="2526173"/>
            <a:ext cx="42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526E2-269F-A047-B2D8-DF5C12F6D801}"/>
              </a:ext>
            </a:extLst>
          </p:cNvPr>
          <p:cNvSpPr txBox="1"/>
          <p:nvPr/>
        </p:nvSpPr>
        <p:spPr>
          <a:xfrm>
            <a:off x="6717756" y="2456736"/>
            <a:ext cx="42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E9EAFC-12DF-EE48-8112-FD406A397535}"/>
              </a:ext>
            </a:extLst>
          </p:cNvPr>
          <p:cNvSpPr txBox="1"/>
          <p:nvPr/>
        </p:nvSpPr>
        <p:spPr>
          <a:xfrm>
            <a:off x="9967862" y="2388962"/>
            <a:ext cx="934243" cy="37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2" name="Retângulo de cantos arredondados 4">
            <a:extLst>
              <a:ext uri="{FF2B5EF4-FFF2-40B4-BE49-F238E27FC236}">
                <a16:creationId xmlns:a16="http://schemas.microsoft.com/office/drawing/2014/main" id="{69249395-CF4C-BE4B-9557-FFA8B1AF627F}"/>
              </a:ext>
            </a:extLst>
          </p:cNvPr>
          <p:cNvSpPr/>
          <p:nvPr/>
        </p:nvSpPr>
        <p:spPr>
          <a:xfrm>
            <a:off x="3621532" y="4073000"/>
            <a:ext cx="218091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MOTIVAÇÃO</a:t>
            </a: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Razão para </a:t>
            </a:r>
            <a:r>
              <a:rPr lang="pt-BR" sz="1600" dirty="0" err="1">
                <a:solidFill>
                  <a:schemeClr val="tx1"/>
                </a:solidFill>
              </a:rPr>
              <a:t>performar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7C6A99-BA34-A04A-B88E-31A9E5C2A74D}"/>
              </a:ext>
            </a:extLst>
          </p:cNvPr>
          <p:cNvSpPr txBox="1"/>
          <p:nvPr/>
        </p:nvSpPr>
        <p:spPr>
          <a:xfrm>
            <a:off x="6929629" y="4031933"/>
            <a:ext cx="4666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De </a:t>
            </a:r>
            <a:r>
              <a:rPr lang="en-US" sz="1600" dirty="0" err="1"/>
              <a:t>acordo</a:t>
            </a:r>
            <a:r>
              <a:rPr lang="en-US" sz="1600" dirty="0"/>
              <a:t> com a </a:t>
            </a:r>
            <a:r>
              <a:rPr lang="en-US" sz="1600" dirty="0" err="1"/>
              <a:t>teoria</a:t>
            </a:r>
            <a:r>
              <a:rPr lang="en-US" sz="1600" dirty="0"/>
              <a:t> da </a:t>
            </a:r>
            <a:r>
              <a:rPr lang="en-US" sz="1600" dirty="0" err="1"/>
              <a:t>expectativa</a:t>
            </a:r>
            <a:r>
              <a:rPr lang="en-US" sz="1600" dirty="0"/>
              <a:t>, a </a:t>
            </a:r>
            <a:r>
              <a:rPr lang="en-US" sz="1600" dirty="0" err="1"/>
              <a:t>motivação</a:t>
            </a:r>
            <a:r>
              <a:rPr lang="en-US" sz="1600" dirty="0"/>
              <a:t> para o </a:t>
            </a:r>
            <a:r>
              <a:rPr lang="en-US" sz="1600" dirty="0" err="1"/>
              <a:t>desempenho</a:t>
            </a:r>
            <a:r>
              <a:rPr lang="en-US" sz="1600" dirty="0"/>
              <a:t> </a:t>
            </a:r>
            <a:r>
              <a:rPr lang="en-US" sz="1600" dirty="0" err="1"/>
              <a:t>é</a:t>
            </a:r>
            <a:r>
              <a:rPr lang="en-US" sz="1600" dirty="0"/>
              <a:t> o </a:t>
            </a:r>
            <a:r>
              <a:rPr lang="en-US" sz="1600" dirty="0" err="1"/>
              <a:t>resultado</a:t>
            </a:r>
            <a:r>
              <a:rPr lang="en-US" sz="1600" dirty="0"/>
              <a:t> da </a:t>
            </a:r>
            <a:r>
              <a:rPr lang="en-US" sz="1600" dirty="0" err="1"/>
              <a:t>interação</a:t>
            </a:r>
            <a:r>
              <a:rPr lang="en-US" sz="1600" dirty="0"/>
              <a:t> </a:t>
            </a:r>
            <a:r>
              <a:rPr lang="en-US" sz="1600" dirty="0" err="1"/>
              <a:t>desses</a:t>
            </a:r>
            <a:r>
              <a:rPr lang="en-US" sz="1600" dirty="0"/>
              <a:t> </a:t>
            </a:r>
            <a:r>
              <a:rPr lang="en-US" sz="1600" dirty="0" err="1"/>
              <a:t>três</a:t>
            </a:r>
            <a:r>
              <a:rPr lang="en-US" sz="1600" dirty="0"/>
              <a:t> </a:t>
            </a:r>
            <a:r>
              <a:rPr lang="en-US" sz="1600" dirty="0" err="1"/>
              <a:t>fatores</a:t>
            </a:r>
            <a:r>
              <a:rPr lang="en-US" sz="1600" dirty="0"/>
              <a:t>. 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Quando</a:t>
            </a:r>
            <a:r>
              <a:rPr lang="en-US" sz="1600" dirty="0"/>
              <a:t> o </a:t>
            </a:r>
            <a:r>
              <a:rPr lang="en-US" sz="1600" dirty="0" err="1"/>
              <a:t>indivíduo</a:t>
            </a:r>
            <a:r>
              <a:rPr lang="en-US" sz="1600" dirty="0"/>
              <a:t> </a:t>
            </a:r>
            <a:r>
              <a:rPr lang="en-US" sz="1600" dirty="0" err="1"/>
              <a:t>acredita</a:t>
            </a:r>
            <a:r>
              <a:rPr lang="en-US" sz="1600" dirty="0"/>
              <a:t> que </a:t>
            </a:r>
            <a:r>
              <a:rPr lang="en-US" sz="1600" dirty="0" err="1"/>
              <a:t>tem</a:t>
            </a:r>
            <a:r>
              <a:rPr lang="en-US" sz="1600" dirty="0"/>
              <a:t> a </a:t>
            </a:r>
            <a:r>
              <a:rPr lang="en-US" sz="1600" dirty="0" err="1"/>
              <a:t>capacidade</a:t>
            </a:r>
            <a:r>
              <a:rPr lang="en-US" sz="1600" dirty="0"/>
              <a:t> de </a:t>
            </a:r>
            <a:r>
              <a:rPr lang="en-US" sz="1600" dirty="0" err="1"/>
              <a:t>realizar</a:t>
            </a:r>
            <a:r>
              <a:rPr lang="en-US" sz="1600" dirty="0"/>
              <a:t> a </a:t>
            </a:r>
            <a:r>
              <a:rPr lang="en-US" sz="1600" dirty="0" err="1"/>
              <a:t>tarefa</a:t>
            </a:r>
            <a:r>
              <a:rPr lang="en-US" sz="1600" dirty="0"/>
              <a:t> com </a:t>
            </a:r>
            <a:r>
              <a:rPr lang="en-US" sz="1600" dirty="0" err="1"/>
              <a:t>sucesso</a:t>
            </a:r>
            <a:r>
              <a:rPr lang="en-US" sz="1600" dirty="0"/>
              <a:t> (</a:t>
            </a:r>
            <a:r>
              <a:rPr lang="en-US" sz="1600" dirty="0" err="1"/>
              <a:t>expectativa</a:t>
            </a:r>
            <a:r>
              <a:rPr lang="en-US" sz="1600" dirty="0"/>
              <a:t>), que o </a:t>
            </a:r>
            <a:r>
              <a:rPr lang="en-US" sz="1600" dirty="0" err="1"/>
              <a:t>desempenho</a:t>
            </a:r>
            <a:r>
              <a:rPr lang="en-US" sz="1600" dirty="0"/>
              <a:t> </a:t>
            </a:r>
            <a:r>
              <a:rPr lang="en-US" sz="1600" dirty="0" err="1"/>
              <a:t>bem-sucedido</a:t>
            </a:r>
            <a:r>
              <a:rPr lang="en-US" sz="1600" dirty="0"/>
              <a:t> da </a:t>
            </a:r>
            <a:r>
              <a:rPr lang="en-US" sz="1600" dirty="0" err="1"/>
              <a:t>tarefa</a:t>
            </a:r>
            <a:r>
              <a:rPr lang="en-US" sz="1600" dirty="0"/>
              <a:t> </a:t>
            </a:r>
            <a:r>
              <a:rPr lang="en-US" sz="1600" dirty="0" err="1"/>
              <a:t>levará</a:t>
            </a:r>
            <a:r>
              <a:rPr lang="en-US" sz="1600" dirty="0"/>
              <a:t> a </a:t>
            </a:r>
            <a:r>
              <a:rPr lang="en-US" sz="1600" dirty="0" err="1"/>
              <a:t>resultados</a:t>
            </a:r>
            <a:r>
              <a:rPr lang="en-US" sz="1600" dirty="0"/>
              <a:t> </a:t>
            </a:r>
            <a:r>
              <a:rPr lang="en-US" sz="1600" dirty="0" err="1"/>
              <a:t>desejados</a:t>
            </a:r>
            <a:r>
              <a:rPr lang="en-US" sz="1600" dirty="0"/>
              <a:t> (</a:t>
            </a:r>
            <a:r>
              <a:rPr lang="en-US" sz="1600" dirty="0" err="1"/>
              <a:t>instrumentalidade</a:t>
            </a:r>
            <a:r>
              <a:rPr lang="en-US" sz="1600" dirty="0"/>
              <a:t>) e que </a:t>
            </a:r>
            <a:r>
              <a:rPr lang="en-US" sz="1600" dirty="0" err="1"/>
              <a:t>os</a:t>
            </a:r>
            <a:r>
              <a:rPr lang="en-US" sz="1600" dirty="0"/>
              <a:t> </a:t>
            </a:r>
            <a:r>
              <a:rPr lang="en-US" sz="1600" dirty="0" err="1"/>
              <a:t>resultados</a:t>
            </a:r>
            <a:r>
              <a:rPr lang="en-US" sz="1600" dirty="0"/>
              <a:t> </a:t>
            </a:r>
            <a:r>
              <a:rPr lang="en-US" sz="1600" dirty="0" err="1"/>
              <a:t>desejados</a:t>
            </a:r>
            <a:r>
              <a:rPr lang="en-US" sz="1600" dirty="0"/>
              <a:t> </a:t>
            </a:r>
            <a:r>
              <a:rPr lang="en-US" sz="1600" dirty="0" err="1"/>
              <a:t>são</a:t>
            </a:r>
            <a:r>
              <a:rPr lang="en-US" sz="1600" dirty="0"/>
              <a:t> </a:t>
            </a:r>
            <a:r>
              <a:rPr lang="en-US" sz="1600" dirty="0" err="1"/>
              <a:t>valiosos</a:t>
            </a:r>
            <a:r>
              <a:rPr lang="en-US" sz="1600" dirty="0"/>
              <a:t> para </a:t>
            </a:r>
            <a:r>
              <a:rPr lang="en-US" sz="1600" dirty="0" err="1"/>
              <a:t>ele</a:t>
            </a:r>
            <a:r>
              <a:rPr lang="en-US" sz="1600" dirty="0"/>
              <a:t> (</a:t>
            </a:r>
            <a:r>
              <a:rPr lang="en-US" sz="1600" dirty="0" err="1"/>
              <a:t>valência</a:t>
            </a:r>
            <a:r>
              <a:rPr lang="en-US" sz="1600" dirty="0"/>
              <a:t>), a </a:t>
            </a:r>
            <a:r>
              <a:rPr lang="en-US" sz="1600" dirty="0" err="1"/>
              <a:t>motivação</a:t>
            </a:r>
            <a:r>
              <a:rPr lang="en-US" sz="1600" dirty="0"/>
              <a:t> para o </a:t>
            </a:r>
            <a:r>
              <a:rPr lang="en-US" sz="1600" dirty="0" err="1"/>
              <a:t>desempenho</a:t>
            </a:r>
            <a:r>
              <a:rPr lang="en-US" sz="1600" dirty="0"/>
              <a:t> </a:t>
            </a:r>
            <a:r>
              <a:rPr lang="en-US" sz="1600" dirty="0" err="1"/>
              <a:t>é</a:t>
            </a:r>
            <a:r>
              <a:rPr lang="en-US" sz="1600" dirty="0"/>
              <a:t> </a:t>
            </a:r>
            <a:r>
              <a:rPr lang="en-US" sz="1600" dirty="0" err="1"/>
              <a:t>elevada</a:t>
            </a:r>
            <a:r>
              <a:rPr lang="en-US" sz="1600" dirty="0"/>
              <a:t>.</a:t>
            </a:r>
          </a:p>
        </p:txBody>
      </p:sp>
      <p:sp>
        <p:nvSpPr>
          <p:cNvPr id="14" name="CaixaDeTexto 11">
            <a:extLst>
              <a:ext uri="{FF2B5EF4-FFF2-40B4-BE49-F238E27FC236}">
                <a16:creationId xmlns:a16="http://schemas.microsoft.com/office/drawing/2014/main" id="{30F5A75C-A374-D749-900D-4280A38D1743}"/>
              </a:ext>
            </a:extLst>
          </p:cNvPr>
          <p:cNvSpPr txBox="1"/>
          <p:nvPr/>
        </p:nvSpPr>
        <p:spPr>
          <a:xfrm rot="5400000">
            <a:off x="-2765721" y="3192873"/>
            <a:ext cx="5881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Wagner, j. &amp; </a:t>
            </a:r>
            <a:r>
              <a:rPr lang="pt-BR" sz="1600" dirty="0" err="1"/>
              <a:t>Hollenback</a:t>
            </a:r>
            <a:r>
              <a:rPr lang="pt-BR" sz="1600" dirty="0"/>
              <a:t>, J. (2004) Comportamento organizacional: criando vantagem competitiva. São Paulo: Editora Saraiva.  </a:t>
            </a:r>
          </a:p>
          <a:p>
            <a:endParaRPr lang="pt-BR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154576-A0F5-694A-A98F-0CE7DC064EDC}"/>
              </a:ext>
            </a:extLst>
          </p:cNvPr>
          <p:cNvSpPr txBox="1"/>
          <p:nvPr/>
        </p:nvSpPr>
        <p:spPr>
          <a:xfrm>
            <a:off x="869796" y="1053202"/>
            <a:ext cx="8819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Explica</a:t>
            </a:r>
            <a:r>
              <a:rPr lang="en-US" sz="1600" dirty="0"/>
              <a:t> </a:t>
            </a:r>
            <a:r>
              <a:rPr lang="en-US" sz="1600" dirty="0" err="1"/>
              <a:t>os</a:t>
            </a:r>
            <a:r>
              <a:rPr lang="en-US" sz="1600" dirty="0"/>
              <a:t> </a:t>
            </a:r>
            <a:r>
              <a:rPr lang="en-US" sz="1600" dirty="0" err="1"/>
              <a:t>determinantes</a:t>
            </a:r>
            <a:r>
              <a:rPr lang="en-US" sz="1600" dirty="0"/>
              <a:t> das </a:t>
            </a:r>
            <a:r>
              <a:rPr lang="en-US" sz="1600" dirty="0" err="1"/>
              <a:t>atitudes</a:t>
            </a:r>
            <a:r>
              <a:rPr lang="en-US" sz="1600" dirty="0"/>
              <a:t> e </a:t>
            </a:r>
            <a:r>
              <a:rPr lang="en-US" sz="1600" dirty="0" err="1"/>
              <a:t>comportamentos</a:t>
            </a:r>
            <a:r>
              <a:rPr lang="en-US" sz="1600" dirty="0"/>
              <a:t> no local de </a:t>
            </a:r>
            <a:r>
              <a:rPr lang="en-US" sz="1600" dirty="0" err="1"/>
              <a:t>trabalho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005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08B1-E5C5-1C47-A927-189F04C8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35" y="157549"/>
            <a:ext cx="10077141" cy="1325563"/>
          </a:xfrm>
        </p:spPr>
        <p:txBody>
          <a:bodyPr/>
          <a:lstStyle/>
          <a:p>
            <a:r>
              <a:rPr lang="en-US" dirty="0" err="1"/>
              <a:t>Análise</a:t>
            </a:r>
            <a:r>
              <a:rPr lang="en-US" dirty="0"/>
              <a:t> das </a:t>
            </a:r>
            <a:r>
              <a:rPr lang="en-US" dirty="0" err="1"/>
              <a:t>respostas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sala</a:t>
            </a:r>
            <a:r>
              <a:rPr lang="en-US" dirty="0"/>
              <a:t> no </a:t>
            </a:r>
            <a:r>
              <a:rPr lang="en-US" dirty="0" err="1"/>
              <a:t>modelo</a:t>
            </a:r>
            <a:endParaRPr lang="en-US" dirty="0"/>
          </a:p>
        </p:txBody>
      </p:sp>
      <p:sp>
        <p:nvSpPr>
          <p:cNvPr id="4" name="Retângulo de cantos arredondados 4">
            <a:extLst>
              <a:ext uri="{FF2B5EF4-FFF2-40B4-BE49-F238E27FC236}">
                <a16:creationId xmlns:a16="http://schemas.microsoft.com/office/drawing/2014/main" id="{042D0D9A-7969-8548-8DE2-9494C6E5C180}"/>
              </a:ext>
            </a:extLst>
          </p:cNvPr>
          <p:cNvSpPr/>
          <p:nvPr/>
        </p:nvSpPr>
        <p:spPr>
          <a:xfrm>
            <a:off x="977336" y="1878568"/>
            <a:ext cx="218091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Expectativa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Percepção da probabilidade que um esforço levará a uma boa performance</a:t>
            </a:r>
          </a:p>
        </p:txBody>
      </p:sp>
      <p:sp>
        <p:nvSpPr>
          <p:cNvPr id="7" name="Retângulo de cantos arredondados 4">
            <a:extLst>
              <a:ext uri="{FF2B5EF4-FFF2-40B4-BE49-F238E27FC236}">
                <a16:creationId xmlns:a16="http://schemas.microsoft.com/office/drawing/2014/main" id="{8F9D8DB9-AA55-D545-9C48-015A51932DFF}"/>
              </a:ext>
            </a:extLst>
          </p:cNvPr>
          <p:cNvSpPr/>
          <p:nvPr/>
        </p:nvSpPr>
        <p:spPr>
          <a:xfrm>
            <a:off x="4084810" y="1841397"/>
            <a:ext cx="218091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Instrumentalidade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Crença que existe uma conexão entre atividade e alcance da recompensa</a:t>
            </a:r>
          </a:p>
        </p:txBody>
      </p:sp>
      <p:sp>
        <p:nvSpPr>
          <p:cNvPr id="8" name="Retângulo de cantos arredondados 4">
            <a:extLst>
              <a:ext uri="{FF2B5EF4-FFF2-40B4-BE49-F238E27FC236}">
                <a16:creationId xmlns:a16="http://schemas.microsoft.com/office/drawing/2014/main" id="{7B3A89DE-6D69-974A-B209-F27CC514BB31}"/>
              </a:ext>
            </a:extLst>
          </p:cNvPr>
          <p:cNvSpPr/>
          <p:nvPr/>
        </p:nvSpPr>
        <p:spPr>
          <a:xfrm>
            <a:off x="7192284" y="1841396"/>
            <a:ext cx="218091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Valência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Grau no qual uma recompensa é valorizada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D1B722-55DC-094B-ABE5-BCB842E273E2}"/>
              </a:ext>
            </a:extLst>
          </p:cNvPr>
          <p:cNvSpPr txBox="1"/>
          <p:nvPr/>
        </p:nvSpPr>
        <p:spPr>
          <a:xfrm>
            <a:off x="3409659" y="2526173"/>
            <a:ext cx="42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526E2-269F-A047-B2D8-DF5C12F6D801}"/>
              </a:ext>
            </a:extLst>
          </p:cNvPr>
          <p:cNvSpPr txBox="1"/>
          <p:nvPr/>
        </p:nvSpPr>
        <p:spPr>
          <a:xfrm>
            <a:off x="6717756" y="2456736"/>
            <a:ext cx="42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E9EAFC-12DF-EE48-8112-FD406A397535}"/>
              </a:ext>
            </a:extLst>
          </p:cNvPr>
          <p:cNvSpPr txBox="1"/>
          <p:nvPr/>
        </p:nvSpPr>
        <p:spPr>
          <a:xfrm>
            <a:off x="9555267" y="2456736"/>
            <a:ext cx="934243" cy="37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92900F-C52C-1C45-AFCB-B64A78F8FADE}"/>
              </a:ext>
            </a:extLst>
          </p:cNvPr>
          <p:cNvSpPr txBox="1"/>
          <p:nvPr/>
        </p:nvSpPr>
        <p:spPr>
          <a:xfrm>
            <a:off x="7315200" y="3707359"/>
            <a:ext cx="39475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Priorização</a:t>
            </a:r>
            <a:r>
              <a:rPr lang="en-US" dirty="0"/>
              <a:t> das </a:t>
            </a:r>
            <a:r>
              <a:rPr lang="en-US" dirty="0" err="1"/>
              <a:t>recompensas</a:t>
            </a:r>
            <a:r>
              <a:rPr lang="en-US" dirty="0"/>
              <a:t> </a:t>
            </a:r>
            <a:r>
              <a:rPr lang="en-US" dirty="0" err="1"/>
              <a:t>monetárias</a:t>
            </a:r>
            <a:r>
              <a:rPr lang="en-US" dirty="0"/>
              <a:t> (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valência</a:t>
            </a:r>
            <a:r>
              <a:rPr lang="en-US" dirty="0"/>
              <a:t>): (</a:t>
            </a:r>
            <a:r>
              <a:rPr lang="en-US" dirty="0" err="1"/>
              <a:t>níveis</a:t>
            </a:r>
            <a:r>
              <a:rPr lang="en-US" dirty="0"/>
              <a:t> </a:t>
            </a:r>
            <a:r>
              <a:rPr lang="en-US" dirty="0" err="1"/>
              <a:t>básicos</a:t>
            </a:r>
            <a:r>
              <a:rPr lang="en-US" dirty="0"/>
              <a:t> de Maslow)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Salários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Bonus</a:t>
            </a:r>
          </a:p>
          <a:p>
            <a:endParaRPr lang="en-US" dirty="0"/>
          </a:p>
          <a:p>
            <a:r>
              <a:rPr lang="en-US" dirty="0" err="1"/>
              <a:t>Reconhecimento</a:t>
            </a:r>
            <a:r>
              <a:rPr lang="en-US" dirty="0"/>
              <a:t> </a:t>
            </a:r>
            <a:r>
              <a:rPr lang="en-US" dirty="0" err="1"/>
              <a:t>não-monetário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Plano de </a:t>
            </a:r>
            <a:r>
              <a:rPr lang="en-US" dirty="0" err="1"/>
              <a:t>carreira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DAAD85-666E-9A4C-B925-7C1C3D5E2B59}"/>
              </a:ext>
            </a:extLst>
          </p:cNvPr>
          <p:cNvSpPr txBox="1"/>
          <p:nvPr/>
        </p:nvSpPr>
        <p:spPr>
          <a:xfrm>
            <a:off x="3833405" y="3799692"/>
            <a:ext cx="3308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Falta de </a:t>
            </a:r>
            <a:r>
              <a:rPr lang="en-US" dirty="0" err="1"/>
              <a:t>confiança</a:t>
            </a:r>
            <a:r>
              <a:rPr lang="en-US" dirty="0"/>
              <a:t>: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afetar</a:t>
            </a:r>
            <a:r>
              <a:rPr lang="en-US" dirty="0"/>
              <a:t> o </a:t>
            </a:r>
            <a:r>
              <a:rPr lang="en-US" dirty="0" err="1"/>
              <a:t>desejo</a:t>
            </a:r>
            <a:r>
              <a:rPr lang="en-US" dirty="0"/>
              <a:t> de </a:t>
            </a:r>
            <a:r>
              <a:rPr lang="en-US" dirty="0" err="1"/>
              <a:t>buscar</a:t>
            </a:r>
            <a:r>
              <a:rPr lang="en-US" dirty="0"/>
              <a:t> as </a:t>
            </a:r>
            <a:r>
              <a:rPr lang="en-US" dirty="0" err="1"/>
              <a:t>metas</a:t>
            </a:r>
            <a:r>
              <a:rPr lang="en-US" dirty="0"/>
              <a:t>  </a:t>
            </a:r>
            <a:r>
              <a:rPr lang="en-US" dirty="0" err="1"/>
              <a:t>estipuladas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Mecanismo</a:t>
            </a:r>
            <a:r>
              <a:rPr lang="en-US" dirty="0"/>
              <a:t> de </a:t>
            </a:r>
            <a:r>
              <a:rPr lang="en-US" dirty="0" err="1"/>
              <a:t>coordenação</a:t>
            </a:r>
            <a:r>
              <a:rPr lang="en-US" dirty="0"/>
              <a:t> que </a:t>
            </a:r>
            <a:r>
              <a:rPr lang="en-US" dirty="0" err="1"/>
              <a:t>favoreça</a:t>
            </a:r>
            <a:r>
              <a:rPr lang="en-US" dirty="0"/>
              <a:t> a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confiança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Treinamento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34948-58DC-A842-9D22-1E0F60436318}"/>
              </a:ext>
            </a:extLst>
          </p:cNvPr>
          <p:cNvSpPr txBox="1"/>
          <p:nvPr/>
        </p:nvSpPr>
        <p:spPr>
          <a:xfrm>
            <a:off x="839244" y="1261032"/>
            <a:ext cx="797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Abaixo</a:t>
            </a:r>
            <a:r>
              <a:rPr lang="en-US" dirty="0"/>
              <a:t> </a:t>
            </a:r>
            <a:r>
              <a:rPr lang="en-US" dirty="0" err="1"/>
              <a:t>organizamos</a:t>
            </a:r>
            <a:r>
              <a:rPr lang="en-US" dirty="0"/>
              <a:t> as </a:t>
            </a:r>
            <a:r>
              <a:rPr lang="en-US" dirty="0" err="1"/>
              <a:t>respostas</a:t>
            </a:r>
            <a:r>
              <a:rPr lang="en-US" dirty="0"/>
              <a:t> dos </a:t>
            </a:r>
            <a:r>
              <a:rPr lang="en-US" dirty="0" err="1"/>
              <a:t>alunos</a:t>
            </a:r>
            <a:r>
              <a:rPr lang="en-US" dirty="0"/>
              <a:t>  para o </a:t>
            </a:r>
            <a:r>
              <a:rPr lang="en-US" dirty="0" err="1"/>
              <a:t>caso</a:t>
            </a:r>
            <a:r>
              <a:rPr lang="en-US" dirty="0"/>
              <a:t> “The American Factory”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A1278F-F67B-704C-8F2F-44D46EC137D9}"/>
              </a:ext>
            </a:extLst>
          </p:cNvPr>
          <p:cNvSpPr txBox="1"/>
          <p:nvPr/>
        </p:nvSpPr>
        <p:spPr>
          <a:xfrm>
            <a:off x="977335" y="3799692"/>
            <a:ext cx="24323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Treinamento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Melhoria</a:t>
            </a:r>
            <a:r>
              <a:rPr lang="en-US" dirty="0"/>
              <a:t> do </a:t>
            </a:r>
            <a:r>
              <a:rPr lang="en-US" dirty="0" err="1"/>
              <a:t>relacionamento</a:t>
            </a:r>
            <a:r>
              <a:rPr lang="en-US" dirty="0"/>
              <a:t> (</a:t>
            </a:r>
            <a:r>
              <a:rPr lang="en-US" dirty="0" err="1"/>
              <a:t>compreensão</a:t>
            </a:r>
            <a:r>
              <a:rPr lang="en-US" dirty="0"/>
              <a:t> </a:t>
            </a:r>
            <a:r>
              <a:rPr lang="en-US" dirty="0" err="1"/>
              <a:t>mútua</a:t>
            </a:r>
            <a:r>
              <a:rPr lang="en-US" dirty="0"/>
              <a:t> das </a:t>
            </a:r>
            <a:r>
              <a:rPr lang="en-US" dirty="0" err="1"/>
              <a:t>culturas</a:t>
            </a:r>
            <a:r>
              <a:rPr lang="en-US" dirty="0"/>
              <a:t>)</a:t>
            </a:r>
          </a:p>
        </p:txBody>
      </p:sp>
      <p:sp>
        <p:nvSpPr>
          <p:cNvPr id="18" name="Retângulo de cantos arredondados 4">
            <a:extLst>
              <a:ext uri="{FF2B5EF4-FFF2-40B4-BE49-F238E27FC236}">
                <a16:creationId xmlns:a16="http://schemas.microsoft.com/office/drawing/2014/main" id="{6F3174A6-8851-4D41-AE87-2EEB4EB49244}"/>
              </a:ext>
            </a:extLst>
          </p:cNvPr>
          <p:cNvSpPr/>
          <p:nvPr/>
        </p:nvSpPr>
        <p:spPr>
          <a:xfrm>
            <a:off x="9964017" y="1725792"/>
            <a:ext cx="2180918" cy="17388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MOTIVAÇÃO</a:t>
            </a: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Razão para </a:t>
            </a:r>
            <a:r>
              <a:rPr lang="pt-BR" sz="1600" dirty="0" err="1">
                <a:solidFill>
                  <a:schemeClr val="tx1"/>
                </a:solidFill>
              </a:rPr>
              <a:t>performar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0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56FE8C-5EAA-FF44-9D8D-62E89254AB4E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latin typeface="+mj-lt"/>
                <a:ea typeface="+mj-ea"/>
                <a:cs typeface="+mj-cs"/>
              </a:rPr>
              <a:t>Motivação</a:t>
            </a:r>
            <a:r>
              <a:rPr lang="en-US" sz="4400" dirty="0">
                <a:latin typeface="+mj-lt"/>
                <a:ea typeface="+mj-ea"/>
                <a:cs typeface="+mj-cs"/>
              </a:rPr>
              <a:t> e </a:t>
            </a:r>
            <a:r>
              <a:rPr lang="en-US" sz="4400" dirty="0" err="1">
                <a:latin typeface="+mj-lt"/>
                <a:ea typeface="+mj-ea"/>
                <a:cs typeface="+mj-cs"/>
              </a:rPr>
              <a:t>Desempenho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067697" y="3594723"/>
            <a:ext cx="1754660" cy="6260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Desejo de desempenhar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963297" y="3594723"/>
            <a:ext cx="1754660" cy="6260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Esforço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8279027" y="3594723"/>
            <a:ext cx="1754660" cy="6260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Desempenho</a:t>
            </a:r>
          </a:p>
        </p:txBody>
      </p:sp>
      <p:cxnSp>
        <p:nvCxnSpPr>
          <p:cNvPr id="9" name="Conector de seta reta 8"/>
          <p:cNvCxnSpPr>
            <a:stCxn id="5" idx="3"/>
          </p:cNvCxnSpPr>
          <p:nvPr/>
        </p:nvCxnSpPr>
        <p:spPr>
          <a:xfrm>
            <a:off x="3822357" y="3907761"/>
            <a:ext cx="1140940" cy="8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6717957" y="3915999"/>
            <a:ext cx="1561070" cy="8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68411" y="6277234"/>
            <a:ext cx="11368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Wagner, j. &amp; </a:t>
            </a:r>
            <a:r>
              <a:rPr lang="pt-BR" sz="1600" dirty="0" err="1"/>
              <a:t>Hollenback</a:t>
            </a:r>
            <a:r>
              <a:rPr lang="pt-BR" sz="1600" dirty="0"/>
              <a:t>, J. (2004) Comportamento organizacional: criando vantagem competitiva. São Paulo: Editora Saraiva.  </a:t>
            </a:r>
          </a:p>
          <a:p>
            <a:endParaRPr lang="pt-BR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A9BE4-23ED-6346-9BE2-64E5778E7CAD}"/>
              </a:ext>
            </a:extLst>
          </p:cNvPr>
          <p:cNvSpPr txBox="1"/>
          <p:nvPr/>
        </p:nvSpPr>
        <p:spPr>
          <a:xfrm>
            <a:off x="838200" y="1843088"/>
            <a:ext cx="10145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Esforço</a:t>
            </a:r>
            <a:r>
              <a:rPr lang="en-US" dirty="0"/>
              <a:t> + </a:t>
            </a:r>
            <a:r>
              <a:rPr lang="en-US" dirty="0" err="1"/>
              <a:t>desejo</a:t>
            </a:r>
            <a:r>
              <a:rPr lang="en-US" dirty="0"/>
              <a:t> de </a:t>
            </a:r>
            <a:r>
              <a:rPr lang="en-US" dirty="0" err="1"/>
              <a:t>desempenhar</a:t>
            </a:r>
            <a:r>
              <a:rPr lang="en-US" dirty="0"/>
              <a:t> se </a:t>
            </a:r>
            <a:r>
              <a:rPr lang="en-US" dirty="0" err="1"/>
              <a:t>combinam</a:t>
            </a:r>
            <a:r>
              <a:rPr lang="en-US" dirty="0"/>
              <a:t> para </a:t>
            </a:r>
            <a:r>
              <a:rPr lang="en-US" dirty="0" err="1"/>
              <a:t>influenciar</a:t>
            </a:r>
            <a:r>
              <a:rPr lang="en-US" dirty="0"/>
              <a:t> o </a:t>
            </a:r>
            <a:r>
              <a:rPr lang="en-US" dirty="0" err="1"/>
              <a:t>resultado</a:t>
            </a:r>
            <a:r>
              <a:rPr lang="en-US" dirty="0"/>
              <a:t>.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da </a:t>
            </a:r>
            <a:r>
              <a:rPr lang="en-US" dirty="0" err="1"/>
              <a:t>interação</a:t>
            </a:r>
            <a:r>
              <a:rPr lang="en-US" dirty="0"/>
              <a:t> de outros </a:t>
            </a:r>
            <a:r>
              <a:rPr lang="en-US" dirty="0" err="1"/>
              <a:t>componentes</a:t>
            </a:r>
            <a:r>
              <a:rPr lang="en-US" dirty="0"/>
              <a:t>. Para o gestor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compreender</a:t>
            </a:r>
            <a:r>
              <a:rPr lang="en-US" dirty="0"/>
              <a:t> o que </a:t>
            </a:r>
            <a:r>
              <a:rPr lang="en-US" dirty="0" err="1"/>
              <a:t>provoca</a:t>
            </a:r>
            <a:r>
              <a:rPr lang="en-US" dirty="0"/>
              <a:t> o </a:t>
            </a:r>
            <a:r>
              <a:rPr lang="en-US" dirty="0" err="1"/>
              <a:t>desejo</a:t>
            </a:r>
            <a:r>
              <a:rPr lang="en-US" dirty="0"/>
              <a:t> de </a:t>
            </a:r>
            <a:r>
              <a:rPr lang="en-US" dirty="0" err="1"/>
              <a:t>desempenhar</a:t>
            </a:r>
            <a:r>
              <a:rPr lang="en-US" dirty="0"/>
              <a:t> e o que leva o </a:t>
            </a:r>
            <a:r>
              <a:rPr lang="en-US" dirty="0" err="1"/>
              <a:t>aumento</a:t>
            </a:r>
            <a:r>
              <a:rPr lang="en-US" dirty="0"/>
              <a:t> do </a:t>
            </a:r>
            <a:r>
              <a:rPr lang="en-US" dirty="0" err="1"/>
              <a:t>esforço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busca</a:t>
            </a:r>
            <a:r>
              <a:rPr lang="en-US" dirty="0"/>
              <a:t> de um </a:t>
            </a:r>
            <a:r>
              <a:rPr lang="en-US" dirty="0" err="1"/>
              <a:t>resultado</a:t>
            </a:r>
            <a:r>
              <a:rPr lang="en-US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007322-412C-E04C-9BE2-9AC3D72A6435}"/>
              </a:ext>
            </a:extLst>
          </p:cNvPr>
          <p:cNvSpPr txBox="1"/>
          <p:nvPr/>
        </p:nvSpPr>
        <p:spPr>
          <a:xfrm>
            <a:off x="691376" y="4705815"/>
            <a:ext cx="10158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Daí</a:t>
            </a:r>
            <a:r>
              <a:rPr lang="en-US" dirty="0"/>
              <a:t> </a:t>
            </a:r>
            <a:r>
              <a:rPr lang="en-US" dirty="0" err="1"/>
              <a:t>entram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elementos</a:t>
            </a:r>
            <a:r>
              <a:rPr lang="en-US" dirty="0"/>
              <a:t> da </a:t>
            </a:r>
            <a:r>
              <a:rPr lang="en-US" dirty="0" err="1"/>
              <a:t>teoria</a:t>
            </a:r>
            <a:r>
              <a:rPr lang="en-US" dirty="0"/>
              <a:t> da </a:t>
            </a:r>
            <a:r>
              <a:rPr lang="en-US" dirty="0" err="1"/>
              <a:t>expectativa</a:t>
            </a:r>
            <a:r>
              <a:rPr lang="en-US" dirty="0"/>
              <a:t> e outros </a:t>
            </a:r>
            <a:r>
              <a:rPr lang="en-US" dirty="0" err="1"/>
              <a:t>complementares</a:t>
            </a:r>
            <a:r>
              <a:rPr lang="en-US" dirty="0"/>
              <a:t> (slides </a:t>
            </a:r>
            <a:r>
              <a:rPr lang="en-US" dirty="0" err="1"/>
              <a:t>seguinte</a:t>
            </a:r>
            <a:r>
              <a:rPr lang="en-US" dirty="0"/>
              <a:t>). </a:t>
            </a:r>
            <a:r>
              <a:rPr lang="en-US" dirty="0" err="1"/>
              <a:t>Assim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o </a:t>
            </a:r>
            <a:r>
              <a:rPr lang="en-US" dirty="0" err="1"/>
              <a:t>entendimento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que </a:t>
            </a:r>
            <a:r>
              <a:rPr lang="en-US" dirty="0" err="1"/>
              <a:t>tem</a:t>
            </a:r>
            <a:r>
              <a:rPr lang="en-US" dirty="0"/>
              <a:t> </a:t>
            </a:r>
            <a:r>
              <a:rPr lang="en-US" dirty="0" err="1"/>
              <a:t>alta</a:t>
            </a:r>
            <a:r>
              <a:rPr lang="en-US" dirty="0"/>
              <a:t> </a:t>
            </a:r>
            <a:r>
              <a:rPr lang="en-US" dirty="0" err="1"/>
              <a:t>valência</a:t>
            </a:r>
            <a:r>
              <a:rPr lang="en-US" dirty="0"/>
              <a:t> para o </a:t>
            </a:r>
            <a:r>
              <a:rPr lang="en-US" dirty="0" err="1"/>
              <a:t>trabalhador</a:t>
            </a:r>
            <a:r>
              <a:rPr lang="en-US" dirty="0"/>
              <a:t>, se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entende</a:t>
            </a:r>
            <a:r>
              <a:rPr lang="en-US" dirty="0"/>
              <a:t> que o </a:t>
            </a:r>
            <a:r>
              <a:rPr lang="en-US" dirty="0" err="1"/>
              <a:t>trabalho</a:t>
            </a:r>
            <a:r>
              <a:rPr lang="en-US" dirty="0"/>
              <a:t>/meta </a:t>
            </a:r>
            <a:r>
              <a:rPr lang="en-US" dirty="0" err="1"/>
              <a:t>vai</a:t>
            </a:r>
            <a:r>
              <a:rPr lang="en-US" dirty="0"/>
              <a:t> leva-lo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recompensa</a:t>
            </a:r>
            <a:r>
              <a:rPr lang="en-US" dirty="0"/>
              <a:t> </a:t>
            </a:r>
            <a:r>
              <a:rPr lang="en-US" dirty="0" err="1"/>
              <a:t>desejada</a:t>
            </a:r>
            <a:r>
              <a:rPr lang="en-US" dirty="0"/>
              <a:t>, se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acredita</a:t>
            </a:r>
            <a:r>
              <a:rPr lang="en-US" dirty="0"/>
              <a:t> que </a:t>
            </a:r>
            <a:r>
              <a:rPr lang="en-US" dirty="0" err="1"/>
              <a:t>tem</a:t>
            </a:r>
            <a:r>
              <a:rPr lang="en-US" dirty="0"/>
              <a:t> </a:t>
            </a:r>
            <a:r>
              <a:rPr lang="en-US" dirty="0" err="1"/>
              <a:t>capacidade</a:t>
            </a:r>
            <a:r>
              <a:rPr lang="en-US" dirty="0"/>
              <a:t> para </a:t>
            </a:r>
            <a:r>
              <a:rPr lang="en-US" dirty="0" err="1"/>
              <a:t>realizar</a:t>
            </a:r>
            <a:r>
              <a:rPr lang="en-US" dirty="0"/>
              <a:t> o </a:t>
            </a:r>
            <a:r>
              <a:rPr lang="en-US" dirty="0" err="1"/>
              <a:t>trabalho</a:t>
            </a:r>
            <a:r>
              <a:rPr lang="en-US" dirty="0"/>
              <a:t>, se a meta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clara</a:t>
            </a:r>
            <a:r>
              <a:rPr lang="en-US" dirty="0"/>
              <a:t> e se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</a:t>
            </a:r>
            <a:r>
              <a:rPr lang="en-US" dirty="0" err="1"/>
              <a:t>aptidão</a:t>
            </a:r>
            <a:r>
              <a:rPr lang="en-US" dirty="0"/>
              <a:t> </a:t>
            </a:r>
            <a:r>
              <a:rPr lang="en-US" dirty="0" err="1"/>
              <a:t>efetiva</a:t>
            </a:r>
            <a:r>
              <a:rPr lang="en-US" dirty="0"/>
              <a:t> para </a:t>
            </a:r>
            <a:r>
              <a:rPr lang="en-US" dirty="0" err="1"/>
              <a:t>realizar</a:t>
            </a:r>
            <a:r>
              <a:rPr lang="en-US" dirty="0"/>
              <a:t> o que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demandado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1291</Words>
  <Application>Microsoft Macintosh PowerPoint</Application>
  <PresentationFormat>Widescreen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Comportamento organizacional </vt:lpstr>
      <vt:lpstr>Objetivo</vt:lpstr>
      <vt:lpstr>Atividade: negociação entre líderes</vt:lpstr>
      <vt:lpstr>Grupo líderes chineses</vt:lpstr>
      <vt:lpstr>Grupo funcionários americanos</vt:lpstr>
      <vt:lpstr>PowerPoint Presentation</vt:lpstr>
      <vt:lpstr>Teoria da expectativa de Vroom</vt:lpstr>
      <vt:lpstr>Análise das respostas em sala no modelo</vt:lpstr>
      <vt:lpstr> </vt:lpstr>
      <vt:lpstr> </vt:lpstr>
      <vt:lpstr>As perguntas a seguir podem ajudar no diagnóstico de uma situação na qual a motivação seja um problema e a refletir sobre uma proposta de melhoria do desempenho: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Paula Paes Leme</dc:creator>
  <cp:lastModifiedBy>Ana Paula Paes Leme</cp:lastModifiedBy>
  <cp:revision>48</cp:revision>
  <dcterms:created xsi:type="dcterms:W3CDTF">2023-04-14T16:42:04Z</dcterms:created>
  <dcterms:modified xsi:type="dcterms:W3CDTF">2023-04-18T22:25:48Z</dcterms:modified>
</cp:coreProperties>
</file>