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7" r:id="rId14"/>
    <p:sldId id="270" r:id="rId15"/>
    <p:sldId id="276" r:id="rId16"/>
    <p:sldId id="272" r:id="rId17"/>
    <p:sldId id="279" r:id="rId18"/>
    <p:sldId id="280" r:id="rId19"/>
    <p:sldId id="281" r:id="rId20"/>
    <p:sldId id="273" r:id="rId21"/>
    <p:sldId id="282" r:id="rId22"/>
    <p:sldId id="278" r:id="rId23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6" name="Imagem 45"/>
          <p:cNvPicPr/>
          <p:nvPr/>
        </p:nvPicPr>
        <p:blipFill>
          <a:blip r:embed="rId2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  <p:pic>
        <p:nvPicPr>
          <p:cNvPr id="47" name="Imagem 46"/>
          <p:cNvPicPr/>
          <p:nvPr/>
        </p:nvPicPr>
        <p:blipFill>
          <a:blip r:embed="rId2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90" name="Imagem 89"/>
          <p:cNvPicPr/>
          <p:nvPr/>
        </p:nvPicPr>
        <p:blipFill>
          <a:blip r:embed="rId2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  <p:pic>
        <p:nvPicPr>
          <p:cNvPr id="91" name="Imagem 90"/>
          <p:cNvPicPr/>
          <p:nvPr/>
        </p:nvPicPr>
        <p:blipFill>
          <a:blip r:embed="rId2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/>
          <p:cNvPicPr/>
          <p:nvPr/>
        </p:nvPicPr>
        <p:blipFill>
          <a:blip r:embed="rId16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3" name="Picture 10"/>
          <p:cNvPicPr/>
          <p:nvPr/>
        </p:nvPicPr>
        <p:blipFill>
          <a:blip r:embed="rId16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4" name="Picture 15"/>
          <p:cNvPicPr/>
          <p:nvPr/>
        </p:nvPicPr>
        <p:blipFill>
          <a:blip r:embed="rId17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2328480" y="1540800"/>
            <a:ext cx="7543440" cy="383508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6"/>
          <p:cNvPicPr/>
          <p:nvPr/>
        </p:nvPicPr>
        <p:blipFill>
          <a:blip r:embed="rId18"/>
          <a:stretch/>
        </p:blipFill>
        <p:spPr>
          <a:xfrm>
            <a:off x="-16920" y="3147480"/>
            <a:ext cx="2477520" cy="612360"/>
          </a:xfrm>
          <a:prstGeom prst="rect">
            <a:avLst/>
          </a:prstGeom>
          <a:ln>
            <a:noFill/>
          </a:ln>
        </p:spPr>
      </p:pic>
      <p:pic>
        <p:nvPicPr>
          <p:cNvPr id="7" name="Picture 19"/>
          <p:cNvPicPr/>
          <p:nvPr/>
        </p:nvPicPr>
        <p:blipFill>
          <a:blip r:embed="rId18"/>
          <a:stretch/>
        </p:blipFill>
        <p:spPr>
          <a:xfrm>
            <a:off x="9736200" y="3147480"/>
            <a:ext cx="2477520" cy="612360"/>
          </a:xfrm>
          <a:prstGeom prst="rect">
            <a:avLst/>
          </a:prstGeom>
          <a:ln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Clique para editar o título mestre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16/10/17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0FD742A-1396-413F-B85F-6A8B92D9ED65}" type="slidenum">
              <a:rPr lang="pt-B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Line 7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9"/>
          <p:cNvPicPr/>
          <p:nvPr/>
        </p:nvPicPr>
        <p:blipFill>
          <a:blip r:embed="rId16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51" name="Picture 10"/>
          <p:cNvPicPr/>
          <p:nvPr/>
        </p:nvPicPr>
        <p:blipFill>
          <a:blip r:embed="rId16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sp>
        <p:nvSpPr>
          <p:cNvPr id="52" name="Line 2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Clique para editar o título mestre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6.º nível da estrutura de tópicos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7.º nível da estrutura de tópicosEditar estilos de texto Mestre</a:t>
            </a:r>
          </a:p>
          <a:p>
            <a:pPr marL="743040" lvl="1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Segundo nível</a:t>
            </a:r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1200240" lvl="2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Terceiro nível</a:t>
            </a:r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1542960" lvl="3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Quarto nível</a:t>
            </a:r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000160" lvl="4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Quinto nível</a:t>
            </a:r>
            <a:endParaRPr lang="pt-BR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16/10/17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CE1011-A6F3-4916-876C-0825F9A594D6}" type="slidenum">
              <a:rPr lang="pt-B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ko.org/cyclo/kos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2692440" y="1713240"/>
            <a:ext cx="6815160" cy="1673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Sistemas de Organização do Conhecimento: conceitos e relações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1640" indent="-215640" algn="ctr">
              <a:lnSpc>
                <a:spcPct val="116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Sans"/>
              </a:rPr>
              <a:t>Profa. Dra. Vânia Mara Alves Lima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215640" algn="ctr">
              <a:lnSpc>
                <a:spcPct val="116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Sans"/>
              </a:rPr>
              <a:t>Profa. Dra. Cibele A. C. Marques dos Santos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215640" algn="ctr">
              <a:lnSpc>
                <a:spcPct val="116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Sans"/>
              </a:rPr>
              <a:t>Profa. Giovana D. Maimone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215640" algn="ctr">
              <a:lnSpc>
                <a:spcPct val="116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Sans"/>
              </a:rPr>
              <a:t>PPGCI/ECA/USP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215640" algn="ctr">
              <a:lnSpc>
                <a:spcPct val="116000"/>
              </a:lnSpc>
            </a:pPr>
            <a:r>
              <a:rPr lang="pt-B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Sans"/>
              </a:rPr>
              <a:t>2017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Três </a:t>
            </a:r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tipos de taxonomias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Taxonomia descritiva: 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construída nos modelos de tesauros ou vocabulários controlados; </a:t>
            </a:r>
            <a:endParaRPr lang="pt-BR" sz="24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Taxonomia 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navegacional: onde é inerente a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ideia da relação gênero/espécie entre vários documentos; </a:t>
            </a:r>
            <a:endParaRPr lang="pt-BR" sz="24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Taxonomia para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gerenciamento de 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dados: 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que contém um pequeno conjunto de termos controlados rigidamente e tem particular significância enumerativa.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295280" y="982080"/>
            <a:ext cx="9600840" cy="105859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Ontologia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295280" y="2557080"/>
            <a:ext cx="9600840" cy="33084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Formulação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tão rigorosa e completa quanto possível, de um esquema conceitual sobre um 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domínio. </a:t>
            </a:r>
            <a:endParaRPr lang="pt-BR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Permitem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que máquinas possam processar o “raciocínio” automatizado por meio de regras e inferências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5 motivos para o desenvolvimento de Ontologias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295280" y="2508665"/>
            <a:ext cx="9600840" cy="3524145"/>
          </a:xfrm>
        </p:spPr>
        <p:txBody>
          <a:bodyPr/>
          <a:lstStyle/>
          <a:p>
            <a:r>
              <a:rPr lang="pt-BR" sz="28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</a:t>
            </a: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 compartilhamento de conhecimento comum em estruturas de informação entre outros povos ou para os agentes de software; </a:t>
            </a:r>
            <a:endParaRPr lang="pt-BR" sz="2800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r>
              <a:rPr lang="pt-BR" sz="28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</a:t>
            </a: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 permite o reuso do conhecimento; </a:t>
            </a:r>
            <a:endParaRPr lang="pt-BR" sz="2800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r>
              <a:rPr lang="pt-BR" sz="28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</a:t>
            </a: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 realiza inferências em um domínio de conhecimento; </a:t>
            </a:r>
            <a:endParaRPr lang="pt-BR" sz="2800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r>
              <a:rPr lang="pt-BR" sz="28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</a:t>
            </a: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 separa o conhecimento de domínio do conhecimento operacional; </a:t>
            </a:r>
          </a:p>
          <a:p>
            <a:r>
              <a:rPr lang="pt-BR" sz="28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e) realiza a análise do conhecimento estruturado tendo como resultado respostas mais relevantes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84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Sistemas </a:t>
            </a:r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C</a:t>
            </a:r>
            <a:r>
              <a:rPr lang="pt-BR" sz="4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lassificação </a:t>
            </a:r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bibliográfica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Desenvolvidos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com o objetivo de organizar os acervos de bibliotecas facilitando o acesso às informações pelos usuários. </a:t>
            </a:r>
            <a:endParaRPr lang="pt-BR" sz="28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endParaRPr lang="pt-BR" sz="28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Princípios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básicos: consenso, arranjo de assuntos correlatos, gradação em especificidade, localização alternativa e brevidade da notação. (</a:t>
            </a:r>
            <a:r>
              <a:rPr lang="pt-BR" sz="2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Bliss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690603"/>
          </a:xfrm>
        </p:spPr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395641" y="2698594"/>
            <a:ext cx="9231471" cy="3133493"/>
          </a:xfrm>
        </p:spPr>
        <p:txBody>
          <a:bodyPr/>
          <a:lstStyle/>
          <a:p>
            <a:endParaRPr lang="pt-BR" sz="2000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endParaRPr lang="pt-BR" sz="2000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endParaRPr lang="pt-BR" sz="2000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SOC </a:t>
            </a:r>
            <a:r>
              <a:rPr lang="pt-BR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são constituídos de elementos que delimitam uma determinada área do conhecimento, sendo o termo, um dos elementos. Esses termos são subordinados a uma terminologia contextualizada pelo conteúdo informacional dentro de um domínio específico do </a:t>
            </a: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conhecimento.</a:t>
            </a:r>
          </a:p>
          <a:p>
            <a:r>
              <a:rPr lang="pt-BR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</a:t>
            </a:r>
            <a:r>
              <a:rPr lang="pt-BR" sz="20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categorização e as relações entre conceitos são fundamentais e encontram-se cada vez mais detalhadas nos SOC. </a:t>
            </a:r>
          </a:p>
          <a:p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São entendidos </a:t>
            </a:r>
            <a:r>
              <a:rPr lang="pt-BR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pela máquina</a:t>
            </a: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O SKOS (</a:t>
            </a:r>
            <a:r>
              <a:rPr lang="pt-BR" sz="2000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Simple</a:t>
            </a: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pt-BR" sz="2000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Knowledge</a:t>
            </a: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pt-BR" sz="2000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Organization</a:t>
            </a: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System) usa </a:t>
            </a:r>
            <a:r>
              <a:rPr lang="pt-BR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uma sintaxe flexível de XML/RDF que fornece estrutura para publicação dos termos usados nos SOC e seus relacionamentos para dar suporte às buscas, mapeamentos e conexões entre os diferentes SOC. </a:t>
            </a:r>
          </a:p>
          <a:p>
            <a:endParaRPr lang="pt-BR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endParaRPr lang="pt-BR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74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dirty="0" smtClean="0"/>
              <a:t>Características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Os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signos para os 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KOS/SOC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são 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descritores (termos) 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resultantes de uma construção pertinente para a significação, ou seja, formas linguísticas que expressam conceitos que representam o conteúdo de documentos. </a:t>
            </a:r>
            <a:endParaRPr lang="pt-BR" sz="28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endParaRPr lang="pt-BR" sz="2400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279" y="982080"/>
            <a:ext cx="10257383" cy="668300"/>
          </a:xfrm>
        </p:spPr>
        <p:txBody>
          <a:bodyPr/>
          <a:lstStyle/>
          <a:p>
            <a:r>
              <a:rPr lang="pt-BR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/>
            </a:r>
            <a:br>
              <a:rPr lang="pt-BR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</a:br>
            <a:r>
              <a:rPr lang="pt-BR" sz="4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KOS/SOC  </a:t>
            </a:r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= Ferramentas semânticas</a:t>
            </a:r>
            <a:r>
              <a:rPr lang="pt-BR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/>
            </a:r>
            <a:br>
              <a:rPr lang="pt-BR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</a:b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460810" y="2553630"/>
            <a:ext cx="9814451" cy="3256156"/>
          </a:xfrm>
        </p:spPr>
        <p:txBody>
          <a:bodyPr/>
          <a:lstStyle/>
          <a:p>
            <a:r>
              <a:rPr lang="pt-BR" sz="2800" dirty="0" smtClean="0">
                <a:latin typeface="Garamond" panose="02020404030301010803" pitchFamily="18" charset="0"/>
              </a:rPr>
              <a:t>Organização do conhecimento deveria ser baseada nas unidades de conhecimento que nada mais são do que conceitos  (</a:t>
            </a:r>
            <a:r>
              <a:rPr lang="pt-BR" sz="2800" dirty="0" err="1" smtClean="0">
                <a:latin typeface="Garamond" panose="02020404030301010803" pitchFamily="18" charset="0"/>
              </a:rPr>
              <a:t>Dahlberg</a:t>
            </a:r>
            <a:r>
              <a:rPr lang="pt-BR" sz="2800" dirty="0" smtClean="0">
                <a:latin typeface="Garamond" panose="02020404030301010803" pitchFamily="18" charset="0"/>
              </a:rPr>
              <a:t>)</a:t>
            </a:r>
          </a:p>
          <a:p>
            <a:endParaRPr lang="pt-BR" sz="2800" dirty="0" smtClean="0">
              <a:latin typeface="Garamond" panose="02020404030301010803" pitchFamily="18" charset="0"/>
            </a:endParaRPr>
          </a:p>
          <a:p>
            <a:r>
              <a:rPr lang="pt-BR" sz="2800" dirty="0" smtClean="0">
                <a:latin typeface="Garamond" panose="02020404030301010803" pitchFamily="18" charset="0"/>
              </a:rPr>
              <a:t>Organização do conhecimento é basicamente a organização de conceitos (</a:t>
            </a:r>
            <a:r>
              <a:rPr lang="pt-BR" sz="2800" dirty="0" err="1">
                <a:latin typeface="Garamond" panose="02020404030301010803" pitchFamily="18" charset="0"/>
              </a:rPr>
              <a:t>H</a:t>
            </a:r>
            <a:r>
              <a:rPr lang="pt-BR" sz="2800" dirty="0" err="1" smtClean="0">
                <a:latin typeface="Garamond" panose="02020404030301010803" pitchFamily="18" charset="0"/>
              </a:rPr>
              <a:t>jorland</a:t>
            </a:r>
            <a:r>
              <a:rPr lang="pt-BR" sz="2800" dirty="0" smtClean="0">
                <a:latin typeface="Garamond" panose="02020404030301010803" pitchFamily="18" charset="0"/>
              </a:rPr>
              <a:t>)</a:t>
            </a:r>
          </a:p>
          <a:p>
            <a:endParaRPr lang="pt-BR" sz="2800" dirty="0" smtClean="0">
              <a:latin typeface="Garamond" panose="02020404030301010803" pitchFamily="18" charset="0"/>
            </a:endParaRPr>
          </a:p>
          <a:p>
            <a:r>
              <a:rPr lang="pt-BR" sz="2800" dirty="0" smtClean="0">
                <a:latin typeface="Garamond" panose="02020404030301010803" pitchFamily="18" charset="0"/>
              </a:rPr>
              <a:t>Conceitos são invenções que a mente humana usou para construir um modelo do mundo (</a:t>
            </a:r>
            <a:r>
              <a:rPr lang="pt-BR" sz="2800" dirty="0" err="1" smtClean="0">
                <a:latin typeface="Garamond" panose="02020404030301010803" pitchFamily="18" charset="0"/>
              </a:rPr>
              <a:t>Sowa</a:t>
            </a:r>
            <a:r>
              <a:rPr lang="pt-BR" sz="2800" dirty="0" smtClean="0">
                <a:latin typeface="Garamond" panose="02020404030301010803" pitchFamily="18" charset="0"/>
              </a:rPr>
              <a:t>)</a:t>
            </a:r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7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Garamond" panose="02020404030301010803" pitchFamily="18" charset="0"/>
              </a:rPr>
              <a:t>Componentes de um  KOS/SOC</a:t>
            </a:r>
            <a:endParaRPr lang="pt-BR" sz="4000" b="1" dirty="0"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984916" y="2475571"/>
            <a:ext cx="8408021" cy="3399989"/>
          </a:xfrm>
        </p:spPr>
        <p:txBody>
          <a:bodyPr/>
          <a:lstStyle/>
          <a:p>
            <a:r>
              <a:rPr lang="pt-BR" sz="2800" b="1" dirty="0" smtClean="0">
                <a:latin typeface="Garamond" panose="02020404030301010803" pitchFamily="18" charset="0"/>
              </a:rPr>
              <a:t>Conceitos</a:t>
            </a:r>
          </a:p>
          <a:p>
            <a:endParaRPr lang="pt-BR" sz="2800" b="1" dirty="0" smtClean="0">
              <a:latin typeface="Garamond" panose="02020404030301010803" pitchFamily="18" charset="0"/>
            </a:endParaRPr>
          </a:p>
          <a:p>
            <a:r>
              <a:rPr lang="pt-BR" sz="2800" b="1" dirty="0" smtClean="0">
                <a:latin typeface="Garamond" panose="02020404030301010803" pitchFamily="18" charset="0"/>
              </a:rPr>
              <a:t>Termos </a:t>
            </a:r>
          </a:p>
          <a:p>
            <a:endParaRPr lang="pt-BR" sz="2800" b="1" dirty="0" smtClean="0">
              <a:latin typeface="Garamond" panose="02020404030301010803" pitchFamily="18" charset="0"/>
            </a:endParaRPr>
          </a:p>
          <a:p>
            <a:r>
              <a:rPr lang="pt-BR" sz="2800" b="1" dirty="0">
                <a:latin typeface="Garamond" panose="02020404030301010803" pitchFamily="18" charset="0"/>
              </a:rPr>
              <a:t>R</a:t>
            </a:r>
            <a:r>
              <a:rPr lang="pt-BR" sz="2800" b="1" dirty="0" smtClean="0">
                <a:latin typeface="Garamond" panose="02020404030301010803" pitchFamily="18" charset="0"/>
              </a:rPr>
              <a:t>elações semânticas</a:t>
            </a:r>
          </a:p>
          <a:p>
            <a:pPr marL="45720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1283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Garamond" panose="02020404030301010803" pitchFamily="18" charset="0"/>
              </a:rPr>
              <a:t>Relações semânticas</a:t>
            </a:r>
            <a:endParaRPr lang="pt-BR" sz="4000" b="1" dirty="0"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527717" y="2587084"/>
            <a:ext cx="9368403" cy="3734526"/>
          </a:xfrm>
        </p:spPr>
        <p:txBody>
          <a:bodyPr/>
          <a:lstStyle/>
          <a:p>
            <a:r>
              <a:rPr lang="pt-BR" sz="2800" dirty="0" smtClean="0">
                <a:latin typeface="Garamond" panose="02020404030301010803" pitchFamily="18" charset="0"/>
              </a:rPr>
              <a:t>Tem um papel crucial na definição dos conceitos, pois são estabelecidas analisando-se as propriedades dos conceitos, as quais nos permitem identificar as diferenças e similaridades que mostram certos tipos de relacionamentos</a:t>
            </a:r>
            <a:r>
              <a:rPr lang="pt-BR" sz="2800" dirty="0" smtClean="0">
                <a:latin typeface="Garamond" panose="02020404030301010803" pitchFamily="18" charset="0"/>
              </a:rPr>
              <a:t>.</a:t>
            </a:r>
          </a:p>
          <a:p>
            <a:endParaRPr lang="pt-BR" sz="28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Garamond" panose="02020404030301010803" pitchFamily="18" charset="0"/>
              </a:rPr>
              <a:t>[Conceito] </a:t>
            </a:r>
            <a:r>
              <a:rPr lang="pt-BR" sz="28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   (Relação)      [Conceito</a:t>
            </a:r>
            <a:r>
              <a:rPr lang="pt-BR" sz="28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]</a:t>
            </a:r>
          </a:p>
          <a:p>
            <a:pPr marL="0" indent="0" algn="ctr">
              <a:buNone/>
            </a:pPr>
            <a:endParaRPr lang="pt-BR" sz="28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A estrutura dos relacionamentos do KOS/SOC é que guiam a organização e a recuperação da informação</a:t>
            </a:r>
            <a:endParaRPr lang="pt-BR" sz="2800" dirty="0" smtClean="0">
              <a:latin typeface="Garamond" panose="02020404030301010803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66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295280" y="982080"/>
            <a:ext cx="9600840" cy="103629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dirty="0" smtClean="0">
                <a:latin typeface="Garamond" panose="02020404030301010803" pitchFamily="18" charset="0"/>
              </a:rPr>
              <a:t>Terminologia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295280" y="2557079"/>
            <a:ext cx="9600840" cy="352033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Conjunto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termos de um campo específico do conhecimento relacionados com uma língua de especialidade, são produtos gerados pela prática. </a:t>
            </a:r>
            <a:endParaRPr lang="pt-BR" sz="28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endParaRPr lang="pt-BR" sz="2800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Nesse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contexto, os termos estão relacionados e definidos rigorosamente para designar os conceitos que lhe são úteis, usados na construção de linguagens especializadas, linguagens documentárias e na elaboração dos SOC.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936000" y="712440"/>
            <a:ext cx="10584000" cy="1087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Organização do Conheciment</a:t>
            </a:r>
            <a:r>
              <a:rPr lang="pt-BR" sz="40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440000" y="2557080"/>
            <a:ext cx="9360000" cy="346457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É a ciência que ordena, estrutura e sistematiza unidades de conhecimento (conceitos), de acordo com suas características, em classes de conceitos organizadas em 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objetos/assuntos.  								(DAHLBERG)</a:t>
            </a:r>
            <a:endParaRPr lang="pt-BR" sz="28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Objetivo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: Construção de sistemas conceituais e a correlação ou mapeamento de unidades deste sistema conceitual com objetos da realidade.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279" y="982080"/>
            <a:ext cx="10034359" cy="1303560"/>
          </a:xfrm>
        </p:spPr>
        <p:txBody>
          <a:bodyPr/>
          <a:lstStyle/>
          <a:p>
            <a:r>
              <a:rPr lang="pt-BR" sz="4000" b="1" dirty="0">
                <a:latin typeface="Garamond" panose="02020404030301010803" pitchFamily="18" charset="0"/>
              </a:rPr>
              <a:t>Registros de Terminologia para KOS/SOC</a:t>
            </a:r>
            <a: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/>
            </a:r>
            <a:br>
              <a:rPr lang="pt-BR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pt-BR" dirty="0" smtClean="0">
                <a:latin typeface="Garamond" panose="02020404030301010803" pitchFamily="18" charset="0"/>
              </a:rPr>
              <a:t>Registra os KOS/</a:t>
            </a:r>
            <a:r>
              <a:rPr lang="pt-BR" dirty="0" err="1" smtClean="0">
                <a:latin typeface="Garamond" panose="02020404030301010803" pitchFamily="18" charset="0"/>
              </a:rPr>
              <a:t>SOCs</a:t>
            </a:r>
            <a:r>
              <a:rPr lang="pt-BR" dirty="0" smtClean="0">
                <a:latin typeface="Garamond" panose="02020404030301010803" pitchFamily="18" charset="0"/>
              </a:rPr>
              <a:t> com normas estruturadas tanto para inspeção humana quanto acesso de máquina para máquina.</a:t>
            </a:r>
          </a:p>
          <a:p>
            <a:r>
              <a:rPr lang="pt-BR" dirty="0" smtClean="0">
                <a:latin typeface="Garamond" panose="02020404030301010803" pitchFamily="18" charset="0"/>
              </a:rPr>
              <a:t>Identifica, descreve, e aponta os conjuntos de vocabulários controlados disponíveis para uso em sistemas e serviços de informação.</a:t>
            </a:r>
          </a:p>
          <a:p>
            <a:r>
              <a:rPr lang="pt-BR" dirty="0" smtClean="0">
                <a:latin typeface="Garamond" panose="02020404030301010803" pitchFamily="18" charset="0"/>
              </a:rPr>
              <a:t>Opcionalmente inclui os conceitos, termos e relacionamentos semânticos de um vocabulário KOS/SOC.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957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Garamond" panose="02020404030301010803" pitchFamily="18" charset="0"/>
              </a:rPr>
              <a:t>Referências</a:t>
            </a:r>
            <a:endParaRPr lang="pt-BR" sz="4000" dirty="0"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1449659" y="2520176"/>
            <a:ext cx="9446461" cy="3668751"/>
          </a:xfrm>
        </p:spPr>
        <p:txBody>
          <a:bodyPr/>
          <a:lstStyle/>
          <a:p>
            <a:r>
              <a:rPr lang="en-US" sz="1800" dirty="0" smtClean="0">
                <a:latin typeface="Garamond" panose="02020404030301010803" pitchFamily="18" charset="0"/>
              </a:rPr>
              <a:t>BRASCHER</a:t>
            </a:r>
            <a:r>
              <a:rPr lang="en-US" sz="1800" dirty="0">
                <a:latin typeface="Garamond" panose="02020404030301010803" pitchFamily="18" charset="0"/>
              </a:rPr>
              <a:t>, M. Semantic Relations in Knowledge Organization Systems. </a:t>
            </a:r>
            <a:r>
              <a:rPr lang="en-US" sz="1800" b="1" dirty="0">
                <a:latin typeface="Garamond" panose="02020404030301010803" pitchFamily="18" charset="0"/>
              </a:rPr>
              <a:t>Knowledge Organization</a:t>
            </a:r>
            <a:r>
              <a:rPr lang="en-US" sz="1800" dirty="0">
                <a:latin typeface="Garamond" panose="02020404030301010803" pitchFamily="18" charset="0"/>
              </a:rPr>
              <a:t>, v. 41, n. 2, p. 175-180, 2014.</a:t>
            </a:r>
            <a:endParaRPr lang="pt-BR" sz="1800" dirty="0">
              <a:latin typeface="Garamond" panose="02020404030301010803" pitchFamily="18" charset="0"/>
            </a:endParaRPr>
          </a:p>
          <a:p>
            <a:r>
              <a:rPr lang="pt-BR" sz="1800" dirty="0" smtClean="0">
                <a:latin typeface="Garamond" panose="02020404030301010803" pitchFamily="18" charset="0"/>
              </a:rPr>
              <a:t>CARLAN, E. ; BRASCHER, M. </a:t>
            </a:r>
            <a:r>
              <a:rPr lang="pt-BR" sz="1800" b="1" dirty="0" smtClean="0">
                <a:latin typeface="Garamond" panose="02020404030301010803" pitchFamily="18" charset="0"/>
              </a:rPr>
              <a:t>Sistemas </a:t>
            </a:r>
            <a:r>
              <a:rPr lang="pt-BR" sz="1800" b="1" dirty="0">
                <a:latin typeface="Garamond" panose="02020404030301010803" pitchFamily="18" charset="0"/>
              </a:rPr>
              <a:t>de Organização do Conhecimento na visão da Ciência da </a:t>
            </a:r>
            <a:r>
              <a:rPr lang="pt-BR" sz="1800" b="1" dirty="0" smtClean="0">
                <a:latin typeface="Garamond" panose="02020404030301010803" pitchFamily="18" charset="0"/>
              </a:rPr>
              <a:t>Informação. </a:t>
            </a:r>
            <a:r>
              <a:rPr lang="pt-BR" sz="1800" dirty="0">
                <a:latin typeface="Garamond" panose="02020404030301010803" pitchFamily="18" charset="0"/>
              </a:rPr>
              <a:t>RICI: </a:t>
            </a:r>
            <a:r>
              <a:rPr lang="pt-BR" sz="1800" dirty="0" err="1">
                <a:latin typeface="Garamond" panose="02020404030301010803" pitchFamily="18" charset="0"/>
              </a:rPr>
              <a:t>R.Ibero</a:t>
            </a:r>
            <a:r>
              <a:rPr lang="pt-BR" sz="1800" dirty="0">
                <a:latin typeface="Garamond" panose="02020404030301010803" pitchFamily="18" charset="0"/>
              </a:rPr>
              <a:t>-amer. </a:t>
            </a:r>
            <a:r>
              <a:rPr lang="pt-BR" sz="1800" dirty="0" err="1">
                <a:latin typeface="Garamond" panose="02020404030301010803" pitchFamily="18" charset="0"/>
              </a:rPr>
              <a:t>Ci</a:t>
            </a:r>
            <a:r>
              <a:rPr lang="pt-BR" sz="1800" dirty="0">
                <a:latin typeface="Garamond" panose="02020404030301010803" pitchFamily="18" charset="0"/>
              </a:rPr>
              <a:t>. Inf</a:t>
            </a:r>
            <a:r>
              <a:rPr lang="pt-BR" sz="1800" dirty="0" smtClean="0">
                <a:latin typeface="Garamond" panose="02020404030301010803" pitchFamily="18" charset="0"/>
              </a:rPr>
              <a:t>., </a:t>
            </a:r>
            <a:r>
              <a:rPr lang="pt-BR" sz="1800" dirty="0" err="1">
                <a:latin typeface="Garamond" panose="02020404030301010803" pitchFamily="18" charset="0"/>
              </a:rPr>
              <a:t>Brasília,v</a:t>
            </a:r>
            <a:r>
              <a:rPr lang="pt-BR" sz="1800" dirty="0">
                <a:latin typeface="Garamond" panose="02020404030301010803" pitchFamily="18" charset="0"/>
              </a:rPr>
              <a:t>. 4, n. 2, p. 53-73, ago./dez.2011. </a:t>
            </a:r>
            <a:endParaRPr lang="pt-BR" sz="1800" dirty="0" smtClean="0">
              <a:latin typeface="Garamond" panose="02020404030301010803" pitchFamily="18" charset="0"/>
            </a:endParaRPr>
          </a:p>
          <a:p>
            <a:r>
              <a:rPr lang="en-US" sz="1800" dirty="0" smtClean="0">
                <a:latin typeface="Garamond" panose="02020404030301010803" pitchFamily="18" charset="0"/>
              </a:rPr>
              <a:t>CLARKE</a:t>
            </a:r>
            <a:r>
              <a:rPr lang="en-US" sz="1800" dirty="0">
                <a:latin typeface="Garamond" panose="02020404030301010803" pitchFamily="18" charset="0"/>
              </a:rPr>
              <a:t>, S. G.; ZENG, M. L. From ISO 2788 to ISO 25964: the evolution of thesaurus standards towards interoperability and data modeling. </a:t>
            </a:r>
            <a:r>
              <a:rPr lang="en-US" sz="1800" b="1" dirty="0">
                <a:latin typeface="Garamond" panose="02020404030301010803" pitchFamily="18" charset="0"/>
              </a:rPr>
              <a:t>Information Standards Quarterly</a:t>
            </a:r>
            <a:r>
              <a:rPr lang="en-US" sz="1800" dirty="0">
                <a:latin typeface="Garamond" panose="02020404030301010803" pitchFamily="18" charset="0"/>
              </a:rPr>
              <a:t>, v. 24, p. 20-26, 2012.</a:t>
            </a:r>
            <a:endParaRPr lang="pt-BR" sz="1800" dirty="0">
              <a:latin typeface="Garamond" panose="02020404030301010803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</a:rPr>
              <a:t>GOLUB, K. et al. Terminology registries for knowledge organization systems: Functionality, use, and attributes. </a:t>
            </a:r>
            <a:r>
              <a:rPr lang="en-US" sz="1800" b="1" dirty="0">
                <a:latin typeface="Garamond" panose="02020404030301010803" pitchFamily="18" charset="0"/>
              </a:rPr>
              <a:t>Journal of the Association for Information Science and Technology</a:t>
            </a:r>
            <a:r>
              <a:rPr lang="en-US" sz="1800" dirty="0">
                <a:latin typeface="Garamond" panose="02020404030301010803" pitchFamily="18" charset="0"/>
              </a:rPr>
              <a:t>, v. 65, n. 9, p. 1901-1916, 2014. </a:t>
            </a:r>
            <a:endParaRPr lang="en-US" sz="1800" dirty="0" smtClean="0">
              <a:latin typeface="Garamond" panose="02020404030301010803" pitchFamily="18" charset="0"/>
            </a:endParaRPr>
          </a:p>
          <a:p>
            <a:r>
              <a:rPr lang="en-US" sz="1800" dirty="0" smtClean="0">
                <a:latin typeface="Garamond" panose="02020404030301010803" pitchFamily="18" charset="0"/>
              </a:rPr>
              <a:t>MAZZOCCHI, F. Knowledge organization system (KOS). In: HJORLAND, B.; GNOLI, C.; orgs. </a:t>
            </a:r>
            <a:r>
              <a:rPr lang="en-US" sz="1800" b="1" dirty="0" smtClean="0">
                <a:latin typeface="Garamond" panose="02020404030301010803" pitchFamily="18" charset="0"/>
              </a:rPr>
              <a:t>ISKO Encyclopedia of Knowledge Organization (IEKO)</a:t>
            </a:r>
            <a:r>
              <a:rPr lang="en-US" sz="1800" dirty="0" smtClean="0">
                <a:latin typeface="Garamond" panose="02020404030301010803" pitchFamily="18" charset="0"/>
              </a:rPr>
              <a:t>, 2017. </a:t>
            </a:r>
            <a:r>
              <a:rPr lang="en-US" sz="1800" dirty="0" err="1" smtClean="0">
                <a:latin typeface="Garamond" panose="02020404030301010803" pitchFamily="18" charset="0"/>
              </a:rPr>
              <a:t>Disponível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 err="1" smtClean="0">
                <a:latin typeface="Garamond" panose="02020404030301010803" pitchFamily="18" charset="0"/>
              </a:rPr>
              <a:t>em</a:t>
            </a:r>
            <a:r>
              <a:rPr lang="en-US" sz="1800" dirty="0" smtClean="0">
                <a:latin typeface="Garamond" panose="02020404030301010803" pitchFamily="18" charset="0"/>
              </a:rPr>
              <a:t>: &lt;</a:t>
            </a:r>
            <a:r>
              <a:rPr lang="en-US" sz="1800" u="sng" dirty="0" smtClean="0">
                <a:latin typeface="Garamond" panose="02020404030301010803" pitchFamily="18" charset="0"/>
                <a:hlinkClick r:id="rId2"/>
              </a:rPr>
              <a:t>http://www.isko.org/cyclo/kos</a:t>
            </a:r>
            <a:r>
              <a:rPr lang="en-US" sz="1800" dirty="0" smtClean="0">
                <a:latin typeface="Garamond" panose="02020404030301010803" pitchFamily="18" charset="0"/>
              </a:rPr>
              <a:t>&gt;</a:t>
            </a:r>
            <a:endParaRPr lang="pt-BR" sz="1800" dirty="0" smtClean="0">
              <a:latin typeface="Garamond" panose="02020404030301010803" pitchFamily="18" charset="0"/>
            </a:endParaRPr>
          </a:p>
          <a:p>
            <a:endParaRPr lang="pt-BR" sz="1100" dirty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59309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064722" y="709972"/>
            <a:ext cx="10440000" cy="131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Sistemas de Organização do Conhecimento (KOS /SOC)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471960" y="2598234"/>
            <a:ext cx="9389327" cy="34680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Abrangem 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todos os tipos de esquemas que organizam e representam o conhecimento: </a:t>
            </a:r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  <a:p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  <a:ea typeface="WenQuanYi Micro Hei"/>
            </a:endParaRPr>
          </a:p>
          <a:p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Geral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: 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  Enciclopédias, Bibliotecas, Bibliografias, Base de dados, sistemas, teorias, disciplinas</a:t>
            </a: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, culturas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, </a:t>
            </a:r>
            <a:r>
              <a:rPr lang="pt-BR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etc</a:t>
            </a:r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  <a:p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  <a:p>
            <a:r>
              <a:rPr lang="pt-BR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Específico</a:t>
            </a:r>
            <a:r>
              <a:rPr lang="pt-B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: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C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lassificações, Taxonomias, Tesauros e Ontologias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.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  <a:ea typeface="WenQuanYi Micro Hei"/>
            </a:endParaRPr>
          </a:p>
          <a:p>
            <a:pPr algn="ctr"/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WenQuanYi Micro 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295280" y="982080"/>
            <a:ext cx="9600840" cy="10139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KOS </a:t>
            </a:r>
            <a:r>
              <a:rPr lang="pt-BR" sz="44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/</a:t>
            </a:r>
            <a:r>
              <a:rPr lang="pt-BR" sz="44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SOC</a:t>
            </a: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393902" y="2557079"/>
            <a:ext cx="9924586" cy="315234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São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sistemas conceituais semanticamente 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estruturados </a:t>
            </a: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(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ferramentas semânticas) que contemplam: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ermos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endParaRPr lang="pt-BR" sz="28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efinições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relacionamentos </a:t>
            </a:r>
            <a:r>
              <a:rPr lang="pt-BR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 propriedades dos </a:t>
            </a:r>
            <a:r>
              <a:rPr lang="pt-BR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conceitos</a:t>
            </a:r>
            <a:endParaRPr lang="pt-BR" sz="2800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36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Objetivos</a:t>
            </a:r>
          </a:p>
        </p:txBody>
      </p:sp>
      <p:sp>
        <p:nvSpPr>
          <p:cNvPr id="101" name="TextShape 2"/>
          <p:cNvSpPr txBox="1"/>
          <p:nvPr/>
        </p:nvSpPr>
        <p:spPr>
          <a:xfrm>
            <a:off x="1295280" y="2557080"/>
            <a:ext cx="9600840" cy="34757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traduzir os conteúdos dos documentos originais e completos, para um esquema estruturado sistematicamente, que representa esse conteúdo, com a finalidade principal de organizar a informação e o conhecimento e, consequentemente, facilitar a recuperação das informações contidas nos documentos, tanto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no ambiente web como no tradicional, inclusive no desenvolvimento da web semântica. </a:t>
            </a:r>
            <a:endParaRPr lang="pt-BR" sz="24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buClr>
                <a:srgbClr val="83992A"/>
              </a:buClr>
              <a:buSzPct val="115000"/>
              <a:buFont typeface="Arial"/>
              <a:buChar char="•"/>
            </a:pPr>
            <a:endParaRPr lang="pt-BR" sz="2400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padronização terminológica para facilitar e orientar a indexação e os usuários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endParaRPr lang="pt-BR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384490" y="948627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Funções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eliminação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da ambiguidade, </a:t>
            </a:r>
            <a:endParaRPr lang="pt-BR" sz="24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controle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sinônimos ou equivalentes </a:t>
            </a:r>
            <a:endParaRPr lang="pt-BR" sz="24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estabelecimento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relacionamentos semânticos entre conceitos</a:t>
            </a:r>
          </a:p>
          <a:p>
            <a:pPr>
              <a:lnSpc>
                <a:spcPct val="100000"/>
              </a:lnSpc>
            </a:pPr>
            <a:endParaRPr lang="pt-BR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SOC são constituídos de elementos que delimitam uma determinada área do conhecimento, sendo o termo, um dos elementos. Esses termos são subordinados a uma terminologia contextualizada pelo conteúdo informacional dentro de um domínio específico do conhecimento.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295280" y="982080"/>
            <a:ext cx="9600840" cy="95823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</a:t>
            </a:r>
            <a:r>
              <a:rPr lang="pt-BR" sz="4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ipos </a:t>
            </a:r>
            <a:r>
              <a:rPr lang="pt-BR" sz="40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</a:t>
            </a:r>
            <a:r>
              <a:rPr lang="pt-BR" sz="4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KOS/SOC de interesse para a CI</a:t>
            </a:r>
          </a:p>
          <a:p>
            <a:pPr>
              <a:lnSpc>
                <a:spcPct val="100000"/>
              </a:lnSpc>
            </a:pPr>
            <a:r>
              <a:rPr lang="pt-BR" sz="2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							(CARLAN&amp; BRASCHER)</a:t>
            </a:r>
            <a:r>
              <a:rPr lang="pt-BR" sz="2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925551" y="2412114"/>
            <a:ext cx="10604810" cy="37545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</a:t>
            </a:r>
            <a:r>
              <a:rPr lang="pt-BR" sz="2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esauros 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pelo uso ainda frequente na área de organização de informação e por sua existência consolidada e padronizada por normas internacionais (ISO, ANSI/NISO)</a:t>
            </a:r>
            <a:endParaRPr lang="pt-BR" sz="2000" b="1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</a:t>
            </a:r>
            <a:r>
              <a:rPr lang="pt-BR" sz="2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axonomias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por sua importância na organização de informações em empresas e instituições, principalmente, no desenvolvimento de portais no ambiente web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</a:t>
            </a:r>
            <a:r>
              <a:rPr lang="pt-BR" sz="2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ntologias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pelo interesse da comunidade de pesquisa na área, em função das promessas da web semântica e, ainda pelo potencial que oferecem em relação à capacidade de representação do conhecimento de forma complexa e completa</a:t>
            </a:r>
            <a:endParaRPr lang="pt-BR" sz="20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</a:t>
            </a:r>
            <a:r>
              <a:rPr lang="pt-BR" sz="2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istemas </a:t>
            </a:r>
            <a:r>
              <a:rPr lang="pt-BR" sz="20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</a:t>
            </a:r>
            <a:r>
              <a:rPr lang="pt-BR" sz="2000" b="1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classificação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pela ampla utilização na organização da informação em bibliotecas, onde são empregadas até hoje</a:t>
            </a:r>
            <a:endParaRPr lang="pt-BR" sz="20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95280" y="982080"/>
            <a:ext cx="9600840" cy="9136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Tesauro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82505" y="2345206"/>
            <a:ext cx="10480588" cy="40778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Lista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estruturada de termos associados empregada por analistas de informação e indexadores, para descrever um documento com a desejada especificidade, em nível de entrada, e para permitir aos pesquisadores a recuperação da informação que 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procuram </a:t>
            </a:r>
            <a:endParaRPr lang="pt-BR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Estrutura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 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tesauros: </a:t>
            </a: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Base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teórica é a essência e a fundamentação para a construção de tesauros: conceito, termo, categorias e faceta. </a:t>
            </a:r>
            <a:endParaRPr lang="pt-BR" sz="2400" b="0" strike="noStrike" spc="-1" dirty="0" smtClean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743040" lvl="1" indent="-285480"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Base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técnico-operacional abordagem mais prática no desenvolvimento de tesauros: planejamento, coleta de termo, controle terminológico, estabelecimento de relações entre conceitos e formas de divulgação e publicação.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pt-BR" sz="4000" b="1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Taxonomias</a:t>
            </a:r>
            <a:endParaRPr lang="pt-BR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1295280" y="2512475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Classificação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por semelhanças e diferenças entre características do objeto num dado domínio, em que objetos e fenômenos são divididos em classes, essas subdivididas em subclasses, e em </a:t>
            </a:r>
            <a:r>
              <a:rPr lang="pt-BR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sub-subclasses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e assim sucessivamente. 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U</a:t>
            </a:r>
            <a:r>
              <a:rPr lang="pt-BR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sadas 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para a criação de </a:t>
            </a:r>
            <a:r>
              <a:rPr lang="pt-BR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metadados</a:t>
            </a:r>
            <a:r>
              <a:rPr lang="pt-BR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ou termos comuns para descrever um objeto, com foco na recuperação da informação e na categorização, como suporte de navegação e esquemas que organizam conteúdos das páginas na web e lista de controle de dados usados para suporte de mineração de dados.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268</TotalTime>
  <Words>1348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DejaVu Sans</vt:lpstr>
      <vt:lpstr>DejaVuSans</vt:lpstr>
      <vt:lpstr>Garamond</vt:lpstr>
      <vt:lpstr>Symbol</vt:lpstr>
      <vt:lpstr>Times New Roman</vt:lpstr>
      <vt:lpstr>WenQuanYi Micro Hei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 motivos para o desenvolvimento de Ontologias</vt:lpstr>
      <vt:lpstr>Apresentação do PowerPoint</vt:lpstr>
      <vt:lpstr>Características</vt:lpstr>
      <vt:lpstr>Apresentação do PowerPoint</vt:lpstr>
      <vt:lpstr> KOS/SOC  = Ferramentas semânticas </vt:lpstr>
      <vt:lpstr>Componentes de um  KOS/SOC</vt:lpstr>
      <vt:lpstr>Relações semânticas</vt:lpstr>
      <vt:lpstr>Apresentação do PowerPoint</vt:lpstr>
      <vt:lpstr>Registros de Terminologia para KOS/SOC 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Organização do Conhecimento: conceitos e relações </dc:title>
  <dc:subject/>
  <dc:creator>vânia</dc:creator>
  <dc:description/>
  <cp:lastModifiedBy>vânia</cp:lastModifiedBy>
  <cp:revision>29</cp:revision>
  <dcterms:created xsi:type="dcterms:W3CDTF">2017-10-11T20:18:59Z</dcterms:created>
  <dcterms:modified xsi:type="dcterms:W3CDTF">2017-10-18T16:52:10Z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