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341" r:id="rId4"/>
    <p:sldId id="267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0" r:id="rId13"/>
    <p:sldId id="362" r:id="rId14"/>
    <p:sldId id="363" r:id="rId15"/>
    <p:sldId id="364" r:id="rId16"/>
    <p:sldId id="365" r:id="rId17"/>
    <p:sldId id="366" r:id="rId18"/>
    <p:sldId id="371" r:id="rId19"/>
    <p:sldId id="367" r:id="rId20"/>
    <p:sldId id="349" r:id="rId21"/>
    <p:sldId id="368" r:id="rId22"/>
    <p:sldId id="369" r:id="rId23"/>
    <p:sldId id="350" r:id="rId24"/>
    <p:sldId id="351" r:id="rId25"/>
    <p:sldId id="370" r:id="rId26"/>
    <p:sldId id="354" r:id="rId27"/>
    <p:sldId id="352" r:id="rId28"/>
    <p:sldId id="355" r:id="rId29"/>
    <p:sldId id="356" r:id="rId30"/>
    <p:sldId id="353" r:id="rId31"/>
    <p:sldId id="357" r:id="rId32"/>
    <p:sldId id="358" r:id="rId33"/>
    <p:sldId id="359" r:id="rId34"/>
    <p:sldId id="360" r:id="rId35"/>
    <p:sldId id="361" r:id="rId36"/>
    <p:sldId id="27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28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28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.png"/><Relationship Id="rId7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33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6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5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9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6.png"/><Relationship Id="rId7" Type="http://schemas.openxmlformats.org/officeDocument/2006/relationships/image" Target="../media/image9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10.png"/><Relationship Id="rId9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6.png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64.png"/><Relationship Id="rId9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.png"/><Relationship Id="rId7" Type="http://schemas.openxmlformats.org/officeDocument/2006/relationships/image" Target="../media/image10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101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95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98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02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09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4. Imposição do equilíbrio para cálculo das deslocabilidades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77934"/>
            <a:ext cx="1801871" cy="303218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2DC7E42-D9EE-41A8-98C8-14A207A4C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036" y="2474593"/>
            <a:ext cx="1656397" cy="3028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9DA4F00-6983-419B-826E-6FFCDD8F2882}"/>
                  </a:ext>
                </a:extLst>
              </p:cNvPr>
              <p:cNvSpPr txBox="1"/>
              <p:nvPr/>
            </p:nvSpPr>
            <p:spPr>
              <a:xfrm>
                <a:off x="5953597" y="2474593"/>
                <a:ext cx="1801871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9DA4F00-6983-419B-826E-6FFCDD8F2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97" y="2474593"/>
                <a:ext cx="1801871" cy="783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9DCDB01-DFF6-485A-A53E-40E77A37501C}"/>
                  </a:ext>
                </a:extLst>
              </p:cNvPr>
              <p:cNvSpPr txBox="1"/>
              <p:nvPr/>
            </p:nvSpPr>
            <p:spPr>
              <a:xfrm>
                <a:off x="5953597" y="3570918"/>
                <a:ext cx="2077104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9DCDB01-DFF6-485A-A53E-40E77A375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97" y="3570918"/>
                <a:ext cx="2077104" cy="7837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45EF392E-AEA6-4DD9-AF60-D6F8AC3C25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8632" y="2474593"/>
            <a:ext cx="1249688" cy="3035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817286C-338D-4625-9896-9749D216BE6F}"/>
                  </a:ext>
                </a:extLst>
              </p:cNvPr>
              <p:cNvSpPr txBox="1"/>
              <p:nvPr/>
            </p:nvSpPr>
            <p:spPr>
              <a:xfrm>
                <a:off x="4607397" y="2474593"/>
                <a:ext cx="2692400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817286C-338D-4625-9896-9749D216B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97" y="2474593"/>
                <a:ext cx="2692400" cy="7837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57B2C59-3812-4E35-BBFD-2A0C684B5B21}"/>
                  </a:ext>
                </a:extLst>
              </p:cNvPr>
              <p:cNvSpPr txBox="1"/>
              <p:nvPr/>
            </p:nvSpPr>
            <p:spPr>
              <a:xfrm>
                <a:off x="4084320" y="3562486"/>
                <a:ext cx="4023360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𝐸𝐴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57B2C59-3812-4E35-BBFD-2A0C684B5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0" y="3562486"/>
                <a:ext cx="4023360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FD26219-C107-42FD-8AA6-83CCA74BBD3A}"/>
                  </a:ext>
                </a:extLst>
              </p:cNvPr>
              <p:cNvSpPr txBox="1"/>
              <p:nvPr/>
            </p:nvSpPr>
            <p:spPr>
              <a:xfrm>
                <a:off x="5267801" y="4786134"/>
                <a:ext cx="1656397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𝑬𝑨𝑳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FD26219-C107-42FD-8AA6-83CCA74BB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801" y="4786134"/>
                <a:ext cx="1656397" cy="7239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9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22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Solução final: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77934"/>
            <a:ext cx="1801871" cy="3032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21C390D-3DB4-4526-B999-A0E298BBE102}"/>
                  </a:ext>
                </a:extLst>
              </p:cNvPr>
              <p:cNvSpPr txBox="1"/>
              <p:nvPr/>
            </p:nvSpPr>
            <p:spPr>
              <a:xfrm>
                <a:off x="3835241" y="2477934"/>
                <a:ext cx="1656397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𝐸𝐴𝐿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21C390D-3DB4-4526-B999-A0E298BBE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1" y="2477934"/>
                <a:ext cx="1656397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2DF1559-639B-4925-A46C-551D273DDB9C}"/>
                  </a:ext>
                </a:extLst>
              </p:cNvPr>
              <p:cNvSpPr txBox="1"/>
              <p:nvPr/>
            </p:nvSpPr>
            <p:spPr>
              <a:xfrm>
                <a:off x="3835241" y="3600105"/>
                <a:ext cx="194056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𝐸𝐴𝐿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2DF1559-639B-4925-A46C-551D273DD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1" y="3600105"/>
                <a:ext cx="1940560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5363947-77F1-4D77-90C8-4149AD639BD4}"/>
                  </a:ext>
                </a:extLst>
              </p:cNvPr>
              <p:cNvSpPr txBox="1"/>
              <p:nvPr/>
            </p:nvSpPr>
            <p:spPr>
              <a:xfrm>
                <a:off x="6145091" y="3600105"/>
                <a:ext cx="2171028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𝐸𝐴𝐿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5363947-77F1-4D77-90C8-4149AD639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091" y="3600105"/>
                <a:ext cx="2171028" cy="723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9F19E2-961B-4F85-B67E-BB2227743170}"/>
                  </a:ext>
                </a:extLst>
              </p:cNvPr>
              <p:cNvSpPr txBox="1"/>
              <p:nvPr/>
            </p:nvSpPr>
            <p:spPr>
              <a:xfrm>
                <a:off x="3835241" y="4725076"/>
                <a:ext cx="2540000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9F19E2-961B-4F85-B67E-BB2227743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1" y="4725076"/>
                <a:ext cx="2540000" cy="7837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3E9FF82-688A-4100-86C3-BCAB8251FBE3}"/>
                  </a:ext>
                </a:extLst>
              </p:cNvPr>
              <p:cNvSpPr txBox="1"/>
              <p:nvPr/>
            </p:nvSpPr>
            <p:spPr>
              <a:xfrm>
                <a:off x="6739610" y="4706541"/>
                <a:ext cx="3169920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3E9FF82-688A-4100-86C3-BCAB8251F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610" y="4706541"/>
                <a:ext cx="3169920" cy="7837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01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595883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Determinar a força em cada poste cilíndrico se, além do carregamento externo, a temperatura aumentar de 20°C para 80°C.</a:t>
            </a:r>
          </a:p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Dados: </a:t>
            </a:r>
            <a:r>
              <a:rPr lang="el-GR" altLang="pt-BR" sz="2400" dirty="0">
                <a:cs typeface="Times New Roman" panose="02020603050405020304" pitchFamily="18" charset="0"/>
              </a:rPr>
              <a:t>α</a:t>
            </a:r>
            <a:r>
              <a:rPr lang="pt-BR" altLang="pt-BR" sz="2400" baseline="-25000" dirty="0">
                <a:cs typeface="Times New Roman" panose="02020603050405020304" pitchFamily="18" charset="0"/>
              </a:rPr>
              <a:t>aço</a:t>
            </a:r>
            <a:r>
              <a:rPr lang="pt-BR" altLang="pt-BR" sz="2400" dirty="0">
                <a:cs typeface="Times New Roman" panose="02020603050405020304" pitchFamily="18" charset="0"/>
              </a:rPr>
              <a:t> = 12 x 10</a:t>
            </a:r>
            <a:r>
              <a:rPr lang="pt-BR" altLang="pt-BR" sz="2400" baseline="30000" dirty="0">
                <a:cs typeface="Times New Roman" panose="02020603050405020304" pitchFamily="18" charset="0"/>
              </a:rPr>
              <a:t>-6</a:t>
            </a:r>
            <a:r>
              <a:rPr lang="pt-BR" altLang="pt-BR" sz="2400" dirty="0">
                <a:cs typeface="Times New Roman" panose="02020603050405020304" pitchFamily="18" charset="0"/>
              </a:rPr>
              <a:t> °C</a:t>
            </a:r>
            <a:r>
              <a:rPr lang="pt-BR" altLang="pt-BR" sz="2400" baseline="30000" dirty="0">
                <a:cs typeface="Times New Roman" panose="02020603050405020304" pitchFamily="18" charset="0"/>
              </a:rPr>
              <a:t>-1</a:t>
            </a:r>
            <a:r>
              <a:rPr lang="pt-BR" altLang="pt-BR" sz="2400" dirty="0">
                <a:cs typeface="Times New Roman" panose="02020603050405020304" pitchFamily="18" charset="0"/>
              </a:rPr>
              <a:t>; </a:t>
            </a:r>
            <a:r>
              <a:rPr lang="pt-BR" altLang="pt-BR" sz="2400" dirty="0" err="1">
                <a:cs typeface="Times New Roman" panose="02020603050405020304" pitchFamily="18" charset="0"/>
              </a:rPr>
              <a:t>E</a:t>
            </a:r>
            <a:r>
              <a:rPr lang="pt-BR" altLang="pt-BR" sz="2400" baseline="-25000" dirty="0" err="1">
                <a:cs typeface="Times New Roman" panose="02020603050405020304" pitchFamily="18" charset="0"/>
              </a:rPr>
              <a:t>aço</a:t>
            </a:r>
            <a:r>
              <a:rPr lang="pt-BR" altLang="pt-BR" sz="2400" dirty="0">
                <a:cs typeface="Times New Roman" panose="02020603050405020304" pitchFamily="18" charset="0"/>
              </a:rPr>
              <a:t> = 200 GPa; </a:t>
            </a:r>
            <a:r>
              <a:rPr lang="el-GR" altLang="pt-BR" sz="2400" dirty="0">
                <a:cs typeface="Times New Roman" panose="02020603050405020304" pitchFamily="18" charset="0"/>
              </a:rPr>
              <a:t>α</a:t>
            </a:r>
            <a:r>
              <a:rPr lang="pt-BR" altLang="pt-BR" sz="2400" baseline="-25000" dirty="0" err="1">
                <a:cs typeface="Times New Roman" panose="02020603050405020304" pitchFamily="18" charset="0"/>
              </a:rPr>
              <a:t>alu</a:t>
            </a:r>
            <a:r>
              <a:rPr lang="pt-BR" altLang="pt-BR" sz="2400" dirty="0">
                <a:cs typeface="Times New Roman" panose="02020603050405020304" pitchFamily="18" charset="0"/>
              </a:rPr>
              <a:t> = 23 x 10</a:t>
            </a:r>
            <a:r>
              <a:rPr lang="pt-BR" altLang="pt-BR" sz="2400" baseline="30000" dirty="0">
                <a:cs typeface="Times New Roman" panose="02020603050405020304" pitchFamily="18" charset="0"/>
              </a:rPr>
              <a:t>-6</a:t>
            </a:r>
            <a:r>
              <a:rPr lang="pt-BR" altLang="pt-BR" sz="2400" dirty="0">
                <a:cs typeface="Times New Roman" panose="02020603050405020304" pitchFamily="18" charset="0"/>
              </a:rPr>
              <a:t> °C</a:t>
            </a:r>
            <a:r>
              <a:rPr lang="pt-BR" altLang="pt-BR" sz="2400" baseline="30000" dirty="0">
                <a:cs typeface="Times New Roman" panose="02020603050405020304" pitchFamily="18" charset="0"/>
              </a:rPr>
              <a:t>-1</a:t>
            </a:r>
            <a:r>
              <a:rPr lang="pt-BR" altLang="pt-BR" sz="2400" dirty="0">
                <a:cs typeface="Times New Roman" panose="02020603050405020304" pitchFamily="18" charset="0"/>
              </a:rPr>
              <a:t>; </a:t>
            </a:r>
            <a:r>
              <a:rPr lang="pt-BR" altLang="pt-BR" sz="2400" dirty="0" err="1">
                <a:cs typeface="Times New Roman" panose="02020603050405020304" pitchFamily="18" charset="0"/>
              </a:rPr>
              <a:t>E</a:t>
            </a:r>
            <a:r>
              <a:rPr lang="pt-BR" altLang="pt-BR" sz="2400" baseline="-25000" dirty="0" err="1">
                <a:cs typeface="Times New Roman" panose="02020603050405020304" pitchFamily="18" charset="0"/>
              </a:rPr>
              <a:t>alu</a:t>
            </a:r>
            <a:r>
              <a:rPr lang="pt-BR" altLang="pt-BR" sz="2400" dirty="0">
                <a:cs typeface="Times New Roman" panose="02020603050405020304" pitchFamily="18" charset="0"/>
              </a:rPr>
              <a:t> = 73,1 GPa; viga horizontal rígida.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90" y="1830681"/>
            <a:ext cx="4249608" cy="271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13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>
                <a:cs typeface="Times New Roman" panose="02020603050405020304" pitchFamily="18" charset="0"/>
              </a:rPr>
              <a:t>1. </a:t>
            </a:r>
            <a:r>
              <a:rPr lang="pt-BR" altLang="pt-BR" sz="2400" dirty="0">
                <a:cs typeface="Times New Roman" panose="02020603050405020304" pitchFamily="18" charset="0"/>
              </a:rPr>
              <a:t>Identificação das deslocabilidades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Simetria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Elemento horizontal rígido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45" y="2810544"/>
            <a:ext cx="4249608" cy="271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37575E-77AC-479B-AFFD-09DBBF6EC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3429000"/>
            <a:ext cx="3036733" cy="20923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9DCB1B-C7D5-4CA4-87B8-1FC174551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3389208"/>
            <a:ext cx="3036733" cy="21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595883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2. Variação de comprimento</a:t>
            </a:r>
          </a:p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3. Esforço normal interno</a:t>
            </a:r>
          </a:p>
          <a:p>
            <a:pPr>
              <a:lnSpc>
                <a:spcPct val="150000"/>
              </a:lnSpc>
            </a:pPr>
            <a:r>
              <a:rPr lang="el-GR" altLang="pt-BR" sz="2000" dirty="0">
                <a:cs typeface="Times New Roman" panose="02020603050405020304" pitchFamily="18" charset="0"/>
              </a:rPr>
              <a:t>Δ</a:t>
            </a:r>
            <a:r>
              <a:rPr lang="pt-BR" altLang="pt-BR" sz="2000" dirty="0">
                <a:cs typeface="Times New Roman" panose="02020603050405020304" pitchFamily="18" charset="0"/>
              </a:rPr>
              <a:t>T = 80 – 20 = 60°C.</a:t>
            </a:r>
          </a:p>
          <a:p>
            <a:pPr>
              <a:lnSpc>
                <a:spcPct val="150000"/>
              </a:lnSpc>
            </a:pPr>
            <a:r>
              <a:rPr lang="el-GR" altLang="pt-BR" sz="2000" dirty="0">
                <a:cs typeface="Times New Roman" panose="02020603050405020304" pitchFamily="18" charset="0"/>
              </a:rPr>
              <a:t>α</a:t>
            </a:r>
            <a:r>
              <a:rPr lang="pt-BR" altLang="pt-BR" sz="2000" baseline="-25000" dirty="0">
                <a:cs typeface="Times New Roman" panose="02020603050405020304" pitchFamily="18" charset="0"/>
              </a:rPr>
              <a:t>aço</a:t>
            </a:r>
            <a:r>
              <a:rPr lang="pt-BR" altLang="pt-BR" sz="2000" dirty="0">
                <a:cs typeface="Times New Roman" panose="02020603050405020304" pitchFamily="18" charset="0"/>
              </a:rPr>
              <a:t> = 12 x 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-6</a:t>
            </a:r>
            <a:r>
              <a:rPr lang="pt-BR" altLang="pt-BR" sz="2000" dirty="0">
                <a:cs typeface="Times New Roman" panose="02020603050405020304" pitchFamily="18" charset="0"/>
              </a:rPr>
              <a:t> °C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-1</a:t>
            </a:r>
            <a:r>
              <a:rPr lang="pt-BR" altLang="pt-BR" sz="2000" dirty="0">
                <a:cs typeface="Times New Roman" panose="02020603050405020304" pitchFamily="18" charset="0"/>
              </a:rPr>
              <a:t>; </a:t>
            </a:r>
            <a:r>
              <a:rPr lang="pt-BR" altLang="pt-BR" sz="2000" dirty="0" err="1">
                <a:cs typeface="Times New Roman" panose="02020603050405020304" pitchFamily="18" charset="0"/>
              </a:rPr>
              <a:t>E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aço</a:t>
            </a:r>
            <a:r>
              <a:rPr lang="pt-BR" altLang="pt-BR" sz="2000" dirty="0">
                <a:cs typeface="Times New Roman" panose="02020603050405020304" pitchFamily="18" charset="0"/>
              </a:rPr>
              <a:t> = 200 GPa</a:t>
            </a:r>
          </a:p>
          <a:p>
            <a:pPr>
              <a:lnSpc>
                <a:spcPct val="150000"/>
              </a:lnSpc>
            </a:pPr>
            <a:r>
              <a:rPr lang="el-GR" altLang="pt-BR" sz="2000" dirty="0">
                <a:cs typeface="Times New Roman" panose="02020603050405020304" pitchFamily="18" charset="0"/>
              </a:rPr>
              <a:t>α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alu</a:t>
            </a:r>
            <a:r>
              <a:rPr lang="pt-BR" altLang="pt-BR" sz="2000" dirty="0">
                <a:cs typeface="Times New Roman" panose="02020603050405020304" pitchFamily="18" charset="0"/>
              </a:rPr>
              <a:t> = 23 x 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-6</a:t>
            </a:r>
            <a:r>
              <a:rPr lang="pt-BR" altLang="pt-BR" sz="2000" dirty="0">
                <a:cs typeface="Times New Roman" panose="02020603050405020304" pitchFamily="18" charset="0"/>
              </a:rPr>
              <a:t> °C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-1</a:t>
            </a:r>
            <a:r>
              <a:rPr lang="pt-BR" altLang="pt-BR" sz="2000" dirty="0">
                <a:cs typeface="Times New Roman" panose="02020603050405020304" pitchFamily="18" charset="0"/>
              </a:rPr>
              <a:t>; </a:t>
            </a:r>
            <a:r>
              <a:rPr lang="pt-BR" altLang="pt-BR" sz="2000" dirty="0" err="1">
                <a:cs typeface="Times New Roman" panose="02020603050405020304" pitchFamily="18" charset="0"/>
              </a:rPr>
              <a:t>E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alu</a:t>
            </a:r>
            <a:r>
              <a:rPr lang="pt-BR" altLang="pt-BR" sz="2000" dirty="0">
                <a:cs typeface="Times New Roman" panose="02020603050405020304" pitchFamily="18" charset="0"/>
              </a:rPr>
              <a:t> = 73,1 GPa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34" y="1520068"/>
            <a:ext cx="3350864" cy="213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F1C21DC-3250-4AB2-99EC-3622EA3D3357}"/>
                  </a:ext>
                </a:extLst>
              </p:cNvPr>
              <p:cNvSpPr txBox="1"/>
              <p:nvPr/>
            </p:nvSpPr>
            <p:spPr>
              <a:xfrm>
                <a:off x="4759960" y="1634526"/>
                <a:ext cx="2672080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𝑎𝑙𝑢𝑚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F1C21DC-3250-4AB2-99EC-3622EA3D3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960" y="1634526"/>
                <a:ext cx="2672080" cy="461152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2B493D1-4FBE-4F95-A217-B1B203DFB123}"/>
                  </a:ext>
                </a:extLst>
              </p:cNvPr>
              <p:cNvSpPr txBox="1"/>
              <p:nvPr/>
            </p:nvSpPr>
            <p:spPr>
              <a:xfrm>
                <a:off x="1050426" y="4817224"/>
                <a:ext cx="479552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2B493D1-4FBE-4F95-A217-B1B203DFB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26" y="4817224"/>
                <a:ext cx="4795520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5A9C3C5-6C08-4780-9296-68AA68F41804}"/>
                  </a:ext>
                </a:extLst>
              </p:cNvPr>
              <p:cNvSpPr txBox="1"/>
              <p:nvPr/>
            </p:nvSpPr>
            <p:spPr>
              <a:xfrm>
                <a:off x="6398260" y="4275683"/>
                <a:ext cx="3350864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=1005,31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−0,18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5A9C3C5-6C08-4780-9296-68AA68F41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60" y="4275683"/>
                <a:ext cx="3350864" cy="461152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C5C6663-836C-45A4-9B46-17EC3B7EB3BD}"/>
                  </a:ext>
                </a:extLst>
              </p:cNvPr>
              <p:cNvSpPr txBox="1"/>
              <p:nvPr/>
            </p:nvSpPr>
            <p:spPr>
              <a:xfrm>
                <a:off x="6398260" y="5058418"/>
                <a:ext cx="35179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𝑎𝑙𝑢𝑚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=826,74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−0,345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C5C6663-836C-45A4-9B46-17EC3B7EB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60" y="5058418"/>
                <a:ext cx="3517900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lipse 17">
            <a:extLst>
              <a:ext uri="{FF2B5EF4-FFF2-40B4-BE49-F238E27FC236}">
                <a16:creationId xmlns:a16="http://schemas.microsoft.com/office/drawing/2014/main" id="{53A80DF4-5F2A-49D4-A01C-B2E18F043FBA}"/>
              </a:ext>
            </a:extLst>
          </p:cNvPr>
          <p:cNvSpPr/>
          <p:nvPr/>
        </p:nvSpPr>
        <p:spPr>
          <a:xfrm>
            <a:off x="8371840" y="4203903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4142615-7C7B-4A37-B9D2-FFD219B6E7F3}"/>
              </a:ext>
            </a:extLst>
          </p:cNvPr>
          <p:cNvSpPr/>
          <p:nvPr/>
        </p:nvSpPr>
        <p:spPr>
          <a:xfrm>
            <a:off x="8402320" y="5026933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>
                <a:cs typeface="Times New Roman" panose="02020603050405020304" pitchFamily="18" charset="0"/>
              </a:rPr>
              <a:t>4. </a:t>
            </a:r>
            <a:r>
              <a:rPr lang="en-US" altLang="pt-BR" sz="2400" dirty="0" err="1">
                <a:cs typeface="Times New Roman" panose="02020603050405020304" pitchFamily="18" charset="0"/>
              </a:rPr>
              <a:t>Imposição</a:t>
            </a:r>
            <a:r>
              <a:rPr lang="en-US" altLang="pt-BR" sz="2400" dirty="0">
                <a:cs typeface="Times New Roman" panose="02020603050405020304" pitchFamily="18" charset="0"/>
              </a:rPr>
              <a:t> do </a:t>
            </a:r>
            <a:r>
              <a:rPr lang="en-US" altLang="pt-BR" sz="2400" dirty="0" err="1">
                <a:cs typeface="Times New Roman" panose="02020603050405020304" pitchFamily="18" charset="0"/>
              </a:rPr>
              <a:t>equilíbrio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97" y="2868344"/>
            <a:ext cx="3909549" cy="24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9466C73-6187-4E12-B0EC-67C1253B0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607" y="2868343"/>
            <a:ext cx="3728446" cy="2688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/>
              <p:nvPr/>
            </p:nvSpPr>
            <p:spPr>
              <a:xfrm>
                <a:off x="6427607" y="1465069"/>
                <a:ext cx="3163433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=1005,31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−0,18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607" y="1465069"/>
                <a:ext cx="3163433" cy="427618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/>
              <p:nvPr/>
            </p:nvSpPr>
            <p:spPr>
              <a:xfrm>
                <a:off x="6427607" y="2064352"/>
                <a:ext cx="33211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𝑎𝑙𝑢𝑚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=826,74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−0,345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607" y="2064352"/>
                <a:ext cx="3321126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CEA9D59-A3EC-4A3E-9B1C-9C8A8EC0D616}"/>
                  </a:ext>
                </a:extLst>
              </p:cNvPr>
              <p:cNvSpPr txBox="1"/>
              <p:nvPr/>
            </p:nvSpPr>
            <p:spPr>
              <a:xfrm>
                <a:off x="1300037" y="2991730"/>
                <a:ext cx="3086941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𝑎𝑙𝑢𝑚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+90=0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CEA9D59-A3EC-4A3E-9B1C-9C8A8EC0D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37" y="2991730"/>
                <a:ext cx="3086941" cy="461152"/>
              </a:xfrm>
              <a:prstGeom prst="rect">
                <a:avLst/>
              </a:prstGeom>
              <a:blipFill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9066449-1D34-4356-895D-F72C03258A19}"/>
                  </a:ext>
                </a:extLst>
              </p:cNvPr>
              <p:cNvSpPr txBox="1"/>
              <p:nvPr/>
            </p:nvSpPr>
            <p:spPr>
              <a:xfrm>
                <a:off x="1300037" y="3641319"/>
                <a:ext cx="625009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1005,31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−0,18</m:t>
                              </m:r>
                            </m:e>
                          </m:d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+826,74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−0,345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=−90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9066449-1D34-4356-895D-F72C03258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37" y="3641319"/>
                <a:ext cx="625009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ECEC27D-A082-44F8-9AAE-ABCCFD57BDE5}"/>
                  </a:ext>
                </a:extLst>
              </p:cNvPr>
              <p:cNvSpPr txBox="1"/>
              <p:nvPr/>
            </p:nvSpPr>
            <p:spPr>
              <a:xfrm>
                <a:off x="1302155" y="4286256"/>
                <a:ext cx="4641423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𝜟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𝜟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𝒂𝒍𝒖𝒎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𝟏𝟗𝟔𝟒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ECEC27D-A082-44F8-9AAE-ABCCFD57B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55" y="4286256"/>
                <a:ext cx="4641423" cy="461152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2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 err="1">
                <a:cs typeface="Times New Roman" panose="02020603050405020304" pitchFamily="18" charset="0"/>
              </a:rPr>
              <a:t>Solução</a:t>
            </a:r>
            <a:r>
              <a:rPr lang="en-US" altLang="pt-BR" sz="2400" dirty="0">
                <a:cs typeface="Times New Roman" panose="02020603050405020304" pitchFamily="18" charset="0"/>
              </a:rPr>
              <a:t> (</a:t>
            </a:r>
            <a:r>
              <a:rPr lang="en-US" altLang="pt-BR" sz="2400" dirty="0" err="1">
                <a:cs typeface="Times New Roman" panose="02020603050405020304" pitchFamily="18" charset="0"/>
              </a:rPr>
              <a:t>força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em</a:t>
            </a:r>
            <a:r>
              <a:rPr lang="en-US" altLang="pt-BR" sz="2400" dirty="0">
                <a:cs typeface="Times New Roman" panose="02020603050405020304" pitchFamily="18" charset="0"/>
              </a:rPr>
              <a:t> cada poste)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74" y="2302687"/>
            <a:ext cx="3222986" cy="205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/>
              <p:nvPr/>
            </p:nvSpPr>
            <p:spPr>
              <a:xfrm>
                <a:off x="4514283" y="3069969"/>
                <a:ext cx="3163433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=1005,31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−0,18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3069969"/>
                <a:ext cx="3163433" cy="427618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/>
              <p:nvPr/>
            </p:nvSpPr>
            <p:spPr>
              <a:xfrm>
                <a:off x="4514283" y="3913961"/>
                <a:ext cx="33211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=826,74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3913961"/>
                <a:ext cx="3321126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89F06C7-E23E-4052-9D4E-201DFD0A2D8A}"/>
                  </a:ext>
                </a:extLst>
              </p:cNvPr>
              <p:cNvSpPr txBox="1"/>
              <p:nvPr/>
            </p:nvSpPr>
            <p:spPr>
              <a:xfrm>
                <a:off x="7976434" y="3069969"/>
                <a:ext cx="2378214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𝒐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𝟏𝟔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𝟒𝟒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𝒌𝑵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89F06C7-E23E-4052-9D4E-201DFD0A2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434" y="3069969"/>
                <a:ext cx="2378214" cy="461152"/>
              </a:xfrm>
              <a:prstGeom prst="rect">
                <a:avLst/>
              </a:prstGeom>
              <a:blipFill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236C666-8B25-4E9A-9317-031DB39ACB0F}"/>
                  </a:ext>
                </a:extLst>
              </p:cNvPr>
              <p:cNvSpPr txBox="1"/>
              <p:nvPr/>
            </p:nvSpPr>
            <p:spPr>
              <a:xfrm>
                <a:off x="7976433" y="3913961"/>
                <a:ext cx="292359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𝒂𝒍𝒖𝒎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𝟏𝟐𝟐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𝟖𝟗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𝒌𝑵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236C666-8B25-4E9A-9317-031DB39AC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433" y="3913961"/>
                <a:ext cx="2923598" cy="430887"/>
              </a:xfrm>
              <a:prstGeom prst="rect">
                <a:avLst/>
              </a:prstGeom>
              <a:blipFill>
                <a:blip r:embed="rId8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/>
              <p:nvPr/>
            </p:nvSpPr>
            <p:spPr>
              <a:xfrm>
                <a:off x="4617532" y="2308918"/>
                <a:ext cx="208112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=0,1964 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532" y="2308918"/>
                <a:ext cx="208112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/>
              <p:nvPr/>
            </p:nvSpPr>
            <p:spPr>
              <a:xfrm>
                <a:off x="4617532" y="4817058"/>
                <a:ext cx="36120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122,89+2.16,44=−90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532" y="4817058"/>
                <a:ext cx="361206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5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>
                <a:cs typeface="Times New Roman" panose="02020603050405020304" pitchFamily="18" charset="0"/>
              </a:rPr>
              <a:t>(*) </a:t>
            </a:r>
            <a:r>
              <a:rPr lang="en-US" altLang="pt-BR" sz="2400" dirty="0" err="1">
                <a:cs typeface="Times New Roman" panose="02020603050405020304" pitchFamily="18" charset="0"/>
              </a:rPr>
              <a:t>Observação</a:t>
            </a:r>
            <a:r>
              <a:rPr lang="en-US" altLang="pt-BR" sz="2400" dirty="0">
                <a:cs typeface="Times New Roman" panose="02020603050405020304" pitchFamily="18" charset="0"/>
              </a:rPr>
              <a:t>: </a:t>
            </a:r>
            <a:r>
              <a:rPr lang="en-US" altLang="pt-BR" sz="2400" dirty="0" err="1">
                <a:cs typeface="Times New Roman" panose="02020603050405020304" pitchFamily="18" charset="0"/>
              </a:rPr>
              <a:t>sem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carregamento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externo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74" y="2302687"/>
            <a:ext cx="3222986" cy="205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/>
              <p:nvPr/>
            </p:nvSpPr>
            <p:spPr>
              <a:xfrm>
                <a:off x="4514283" y="2302687"/>
                <a:ext cx="3163433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=1005,31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−0,18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2302687"/>
                <a:ext cx="3163433" cy="427618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/>
              <p:nvPr/>
            </p:nvSpPr>
            <p:spPr>
              <a:xfrm>
                <a:off x="4514283" y="3146679"/>
                <a:ext cx="33211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=826,74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3146679"/>
                <a:ext cx="3321126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/>
              <p:nvPr/>
            </p:nvSpPr>
            <p:spPr>
              <a:xfrm>
                <a:off x="4513853" y="4691768"/>
                <a:ext cx="23238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𝜹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𝟐𝟐𝟖𝟏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𝒎𝒎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4691768"/>
                <a:ext cx="232382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/>
              <p:nvPr/>
            </p:nvSpPr>
            <p:spPr>
              <a:xfrm>
                <a:off x="4513853" y="5361801"/>
                <a:ext cx="26895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96,66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+2.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48,33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5361801"/>
                <a:ext cx="268958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66F7F5-D4EB-4A8E-BECC-9D748B0CD3A9}"/>
                  </a:ext>
                </a:extLst>
              </p:cNvPr>
              <p:cNvSpPr txBox="1"/>
              <p:nvPr/>
            </p:nvSpPr>
            <p:spPr>
              <a:xfrm>
                <a:off x="4513853" y="3922463"/>
                <a:ext cx="594404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1005,31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−0,18</m:t>
                              </m:r>
                            </m:e>
                          </m:d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+826,74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−0,345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66F7F5-D4EB-4A8E-BECC-9D748B0CD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3922463"/>
                <a:ext cx="594404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CB8C9B8-3272-4ADD-A190-8C453877693F}"/>
                  </a:ext>
                </a:extLst>
              </p:cNvPr>
              <p:cNvSpPr txBox="1"/>
              <p:nvPr/>
            </p:nvSpPr>
            <p:spPr>
              <a:xfrm>
                <a:off x="8224299" y="2302687"/>
                <a:ext cx="2123381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48,33 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CB8C9B8-3272-4ADD-A190-8C4538776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99" y="2302687"/>
                <a:ext cx="2123381" cy="427618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3B31E2D-1BEC-4F0E-A4CC-5B93E6D3EE79}"/>
                  </a:ext>
                </a:extLst>
              </p:cNvPr>
              <p:cNvSpPr txBox="1"/>
              <p:nvPr/>
            </p:nvSpPr>
            <p:spPr>
              <a:xfrm>
                <a:off x="8224299" y="3146679"/>
                <a:ext cx="242522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−96,66 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3B31E2D-1BEC-4F0E-A4CC-5B93E6D3E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99" y="3146679"/>
                <a:ext cx="2425224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3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17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>
                <a:cs typeface="Times New Roman" panose="02020603050405020304" pitchFamily="18" charset="0"/>
              </a:rPr>
              <a:t>(*) </a:t>
            </a:r>
            <a:r>
              <a:rPr lang="en-US" altLang="pt-BR" sz="2400" dirty="0" err="1">
                <a:cs typeface="Times New Roman" panose="02020603050405020304" pitchFamily="18" charset="0"/>
              </a:rPr>
              <a:t>Observação</a:t>
            </a:r>
            <a:r>
              <a:rPr lang="en-US" altLang="pt-BR" sz="2400" dirty="0">
                <a:cs typeface="Times New Roman" panose="02020603050405020304" pitchFamily="18" charset="0"/>
              </a:rPr>
              <a:t>: </a:t>
            </a:r>
            <a:r>
              <a:rPr lang="en-US" altLang="pt-BR" sz="2400" dirty="0" err="1">
                <a:cs typeface="Times New Roman" panose="02020603050405020304" pitchFamily="18" charset="0"/>
              </a:rPr>
              <a:t>sem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variação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térmica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74" y="2302687"/>
            <a:ext cx="3222986" cy="205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/>
              <p:nvPr/>
            </p:nvSpPr>
            <p:spPr>
              <a:xfrm>
                <a:off x="4514283" y="2302687"/>
                <a:ext cx="2160837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ç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</m:t>
                        </m:r>
                      </m:sub>
                    </m:sSub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=1005,31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2302687"/>
                <a:ext cx="2160837" cy="427618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/>
              <p:nvPr/>
            </p:nvSpPr>
            <p:spPr>
              <a:xfrm>
                <a:off x="4514283" y="3146679"/>
                <a:ext cx="216083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𝑎𝑙𝑢𝑚</m:t>
                        </m:r>
                      </m:sub>
                    </m:sSub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=826,74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3146679"/>
                <a:ext cx="2160837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/>
              <p:nvPr/>
            </p:nvSpPr>
            <p:spPr>
              <a:xfrm>
                <a:off x="4513853" y="4691768"/>
                <a:ext cx="268958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𝜹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𝟎𝟑𝟏𝟕𝟐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𝒎𝒎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4691768"/>
                <a:ext cx="268958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/>
              <p:nvPr/>
            </p:nvSpPr>
            <p:spPr>
              <a:xfrm>
                <a:off x="4513853" y="5361801"/>
                <a:ext cx="29943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26,23−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2.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31,89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5361801"/>
                <a:ext cx="299438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66F7F5-D4EB-4A8E-BECC-9D748B0CD3A9}"/>
                  </a:ext>
                </a:extLst>
              </p:cNvPr>
              <p:cNvSpPr txBox="1"/>
              <p:nvPr/>
            </p:nvSpPr>
            <p:spPr>
              <a:xfrm>
                <a:off x="4513853" y="3922463"/>
                <a:ext cx="395958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1005,31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+826,74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66F7F5-D4EB-4A8E-BECC-9D748B0CD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3922463"/>
                <a:ext cx="395958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CB8C9B8-3272-4ADD-A190-8C453877693F}"/>
                  </a:ext>
                </a:extLst>
              </p:cNvPr>
              <p:cNvSpPr txBox="1"/>
              <p:nvPr/>
            </p:nvSpPr>
            <p:spPr>
              <a:xfrm>
                <a:off x="8051579" y="2311072"/>
                <a:ext cx="2311621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−31,89 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CB8C9B8-3272-4ADD-A190-8C4538776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579" y="2311072"/>
                <a:ext cx="2311621" cy="427618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3B31E2D-1BEC-4F0E-A4CC-5B93E6D3EE79}"/>
                  </a:ext>
                </a:extLst>
              </p:cNvPr>
              <p:cNvSpPr txBox="1"/>
              <p:nvPr/>
            </p:nvSpPr>
            <p:spPr>
              <a:xfrm>
                <a:off x="8051579" y="3160031"/>
                <a:ext cx="240631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−26,23 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3B31E2D-1BEC-4F0E-A4CC-5B93E6D3E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579" y="3160031"/>
                <a:ext cx="2406317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9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17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200" dirty="0">
                <a:cs typeface="Times New Roman" panose="02020603050405020304" pitchFamily="18" charset="0"/>
              </a:rPr>
              <a:t>(*) </a:t>
            </a:r>
            <a:r>
              <a:rPr lang="en-US" altLang="pt-BR" sz="2200" dirty="0" err="1">
                <a:cs typeface="Times New Roman" panose="02020603050405020304" pitchFamily="18" charset="0"/>
              </a:rPr>
              <a:t>Observação</a:t>
            </a:r>
            <a:r>
              <a:rPr lang="en-US" altLang="pt-BR" sz="2200" dirty="0">
                <a:cs typeface="Times New Roman" panose="02020603050405020304" pitchFamily="18" charset="0"/>
              </a:rPr>
              <a:t>: </a:t>
            </a:r>
            <a:r>
              <a:rPr lang="en-US" altLang="pt-BR" sz="2200" dirty="0" err="1">
                <a:cs typeface="Times New Roman" panose="02020603050405020304" pitchFamily="18" charset="0"/>
              </a:rPr>
              <a:t>solução</a:t>
            </a:r>
            <a:r>
              <a:rPr lang="en-US" altLang="pt-BR" sz="2200" dirty="0">
                <a:cs typeface="Times New Roman" panose="02020603050405020304" pitchFamily="18" charset="0"/>
              </a:rPr>
              <a:t> </a:t>
            </a:r>
            <a:r>
              <a:rPr lang="en-US" altLang="pt-BR" sz="2200" dirty="0" err="1">
                <a:cs typeface="Times New Roman" panose="02020603050405020304" pitchFamily="18" charset="0"/>
              </a:rPr>
              <a:t>pelo</a:t>
            </a:r>
            <a:r>
              <a:rPr lang="en-US" altLang="pt-BR" sz="2200" dirty="0">
                <a:cs typeface="Times New Roman" panose="02020603050405020304" pitchFamily="18" charset="0"/>
              </a:rPr>
              <a:t> </a:t>
            </a:r>
            <a:r>
              <a:rPr lang="en-US" altLang="pt-BR" sz="2200" dirty="0" err="1">
                <a:cs typeface="Times New Roman" panose="02020603050405020304" pitchFamily="18" charset="0"/>
              </a:rPr>
              <a:t>Método</a:t>
            </a:r>
            <a:r>
              <a:rPr lang="en-US" altLang="pt-BR" sz="2200" dirty="0">
                <a:cs typeface="Times New Roman" panose="02020603050405020304" pitchFamily="18" charset="0"/>
              </a:rPr>
              <a:t> das </a:t>
            </a:r>
            <a:r>
              <a:rPr lang="en-US" altLang="pt-BR" sz="2200" dirty="0" err="1">
                <a:cs typeface="Times New Roman" panose="02020603050405020304" pitchFamily="18" charset="0"/>
              </a:rPr>
              <a:t>Forças</a:t>
            </a:r>
            <a:r>
              <a:rPr lang="en-US" altLang="pt-BR" sz="2200" dirty="0">
                <a:cs typeface="Times New Roman" panose="02020603050405020304" pitchFamily="18" charset="0"/>
              </a:rPr>
              <a:t> (1)</a:t>
            </a:r>
          </a:p>
          <a:p>
            <a:pPr lvl="1">
              <a:lnSpc>
                <a:spcPct val="150000"/>
              </a:lnSpc>
            </a:pPr>
            <a:r>
              <a:rPr lang="en-US" altLang="pt-BR" sz="2000" dirty="0">
                <a:cs typeface="Times New Roman" panose="02020603050405020304" pitchFamily="18" charset="0"/>
              </a:rPr>
              <a:t>Caso 1 (</a:t>
            </a:r>
            <a:r>
              <a:rPr lang="en-US" altLang="pt-BR" sz="2000" dirty="0" err="1">
                <a:cs typeface="Times New Roman" panose="02020603050405020304" pitchFamily="18" charset="0"/>
              </a:rPr>
              <a:t>carregamento</a:t>
            </a:r>
            <a:r>
              <a:rPr lang="en-US" altLang="pt-BR" sz="2000" dirty="0">
                <a:cs typeface="Times New Roman" panose="02020603050405020304" pitchFamily="18" charset="0"/>
              </a:rPr>
              <a:t> </a:t>
            </a:r>
            <a:r>
              <a:rPr lang="en-US" altLang="pt-BR" sz="2000" dirty="0" err="1">
                <a:cs typeface="Times New Roman" panose="02020603050405020304" pitchFamily="18" charset="0"/>
              </a:rPr>
              <a:t>uniforme</a:t>
            </a:r>
            <a:r>
              <a:rPr lang="en-US" altLang="pt-BR" sz="2000" dirty="0"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pt-BR" sz="2000" dirty="0">
                <a:cs typeface="Times New Roman" panose="02020603050405020304" pitchFamily="18" charset="0"/>
              </a:rPr>
              <a:t>Caso 2 (</a:t>
            </a:r>
            <a:r>
              <a:rPr lang="en-US" altLang="pt-BR" sz="2000" dirty="0" err="1">
                <a:cs typeface="Times New Roman" panose="02020603050405020304" pitchFamily="18" charset="0"/>
              </a:rPr>
              <a:t>variação</a:t>
            </a:r>
            <a:r>
              <a:rPr lang="en-US" altLang="pt-BR" sz="2000" dirty="0">
                <a:cs typeface="Times New Roman" panose="02020603050405020304" pitchFamily="18" charset="0"/>
              </a:rPr>
              <a:t> </a:t>
            </a:r>
            <a:r>
              <a:rPr lang="en-US" altLang="pt-BR" sz="2000" dirty="0" err="1">
                <a:cs typeface="Times New Roman" panose="02020603050405020304" pitchFamily="18" charset="0"/>
              </a:rPr>
              <a:t>térmica</a:t>
            </a:r>
            <a:r>
              <a:rPr lang="en-US" altLang="pt-BR" sz="2000" dirty="0"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pt-BR" sz="2000" dirty="0">
                <a:cs typeface="Times New Roman" panose="02020603050405020304" pitchFamily="18" charset="0"/>
              </a:rPr>
              <a:t>Caso 3 (</a:t>
            </a:r>
            <a:r>
              <a:rPr lang="en-US" altLang="pt-BR" sz="2000" dirty="0" err="1">
                <a:cs typeface="Times New Roman" panose="02020603050405020304" pitchFamily="18" charset="0"/>
              </a:rPr>
              <a:t>reação</a:t>
            </a:r>
            <a:r>
              <a:rPr lang="en-US" altLang="pt-BR" sz="2000" dirty="0">
                <a:cs typeface="Times New Roman" panose="02020603050405020304" pitchFamily="18" charset="0"/>
              </a:rPr>
              <a:t> </a:t>
            </a:r>
            <a:r>
              <a:rPr lang="en-US" altLang="pt-BR" sz="2000" dirty="0" err="1">
                <a:cs typeface="Times New Roman" panose="02020603050405020304" pitchFamily="18" charset="0"/>
              </a:rPr>
              <a:t>adicional</a:t>
            </a:r>
            <a:r>
              <a:rPr lang="en-US" altLang="pt-BR" sz="2000" dirty="0">
                <a:cs typeface="Times New Roman" panose="02020603050405020304" pitchFamily="18" charset="0"/>
              </a:rPr>
              <a:t>)</a:t>
            </a:r>
            <a:endParaRPr lang="pt-BR" alt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3649643"/>
            <a:ext cx="3125331" cy="199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9D78DB4-F339-4149-8220-DFB1341B1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489" y="3190240"/>
            <a:ext cx="4613564" cy="2450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8609CD1-CE40-47A5-9F44-EE30201C8118}"/>
                  </a:ext>
                </a:extLst>
              </p:cNvPr>
              <p:cNvSpPr txBox="1"/>
              <p:nvPr/>
            </p:nvSpPr>
            <p:spPr>
              <a:xfrm>
                <a:off x="5969671" y="2474844"/>
                <a:ext cx="37592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𝑎𝑑𝑖𝑐</m:t>
                              </m:r>
                            </m:sub>
                          </m:sSub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8609CD1-CE40-47A5-9F44-EE30201C8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671" y="2474844"/>
                <a:ext cx="3759200" cy="430887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3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 (Aula 08)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4.2. 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4.3. Sistemas Hiperestáticos (Método 1)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4.9.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4625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Determinar a tensão normal média no aço e no concreto, para uma carga P = 150 kip.</a:t>
            </a:r>
          </a:p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Dados: </a:t>
            </a:r>
            <a:r>
              <a:rPr lang="pt-BR" altLang="pt-BR" sz="2200" dirty="0" err="1">
                <a:cs typeface="Times New Roman" panose="02020603050405020304" pitchFamily="18" charset="0"/>
              </a:rPr>
              <a:t>E</a:t>
            </a:r>
            <a:r>
              <a:rPr lang="pt-BR" altLang="pt-BR" sz="2200" baseline="-25000" dirty="0" err="1">
                <a:cs typeface="Times New Roman" panose="02020603050405020304" pitchFamily="18" charset="0"/>
              </a:rPr>
              <a:t>aço</a:t>
            </a:r>
            <a:r>
              <a:rPr lang="pt-BR" altLang="pt-BR" sz="2200" dirty="0">
                <a:cs typeface="Times New Roman" panose="02020603050405020304" pitchFamily="18" charset="0"/>
              </a:rPr>
              <a:t> = 29 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200" dirty="0">
                <a:cs typeface="Times New Roman" panose="02020603050405020304" pitchFamily="18" charset="0"/>
              </a:rPr>
              <a:t>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; </a:t>
            </a:r>
            <a:r>
              <a:rPr lang="pt-BR" altLang="pt-BR" sz="2200" dirty="0" err="1">
                <a:cs typeface="Times New Roman" panose="02020603050405020304" pitchFamily="18" charset="0"/>
              </a:rPr>
              <a:t>E</a:t>
            </a:r>
            <a:r>
              <a:rPr lang="pt-BR" altLang="pt-BR" sz="2200" baseline="-25000" dirty="0" err="1">
                <a:cs typeface="Times New Roman" panose="02020603050405020304" pitchFamily="18" charset="0"/>
              </a:rPr>
              <a:t>conc</a:t>
            </a:r>
            <a:r>
              <a:rPr lang="pt-BR" altLang="pt-BR" sz="2200" dirty="0">
                <a:cs typeface="Times New Roman" panose="02020603050405020304" pitchFamily="18" charset="0"/>
              </a:rPr>
              <a:t> = 3,6 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200" dirty="0">
                <a:cs typeface="Times New Roman" panose="02020603050405020304" pitchFamily="18" charset="0"/>
              </a:rPr>
              <a:t>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; </a:t>
            </a:r>
            <a:r>
              <a:rPr lang="pt-BR" altLang="pt-BR" sz="2200" dirty="0" err="1">
                <a:cs typeface="Times New Roman" panose="02020603050405020304" pitchFamily="18" charset="0"/>
              </a:rPr>
              <a:t>d</a:t>
            </a:r>
            <a:r>
              <a:rPr lang="pt-BR" altLang="pt-BR" sz="2200" baseline="-25000" dirty="0" err="1">
                <a:cs typeface="Times New Roman" panose="02020603050405020304" pitchFamily="18" charset="0"/>
              </a:rPr>
              <a:t>aço</a:t>
            </a:r>
            <a:r>
              <a:rPr lang="pt-BR" altLang="pt-BR" sz="2200" dirty="0">
                <a:cs typeface="Times New Roman" panose="02020603050405020304" pitchFamily="18" charset="0"/>
              </a:rPr>
              <a:t> = 3/4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B81700D6-D68B-4BD3-9FCB-09E4CB7B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0" y="1520069"/>
            <a:ext cx="2651571" cy="405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936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4.9.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9705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P = 150 kip; </a:t>
            </a:r>
            <a:r>
              <a:rPr lang="pt-BR" altLang="pt-BR" sz="2000" dirty="0" err="1">
                <a:cs typeface="Times New Roman" panose="02020603050405020304" pitchFamily="18" charset="0"/>
              </a:rPr>
              <a:t>E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aço</a:t>
            </a:r>
            <a:r>
              <a:rPr lang="pt-BR" altLang="pt-BR" sz="2000" dirty="0">
                <a:cs typeface="Times New Roman" panose="02020603050405020304" pitchFamily="18" charset="0"/>
              </a:rPr>
              <a:t> = 29 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pt-BR" altLang="pt-BR" sz="2000" dirty="0" err="1">
                <a:cs typeface="Times New Roman" panose="02020603050405020304" pitchFamily="18" charset="0"/>
              </a:rPr>
              <a:t>psi</a:t>
            </a:r>
            <a:r>
              <a:rPr lang="pt-BR" altLang="pt-BR" sz="2000" dirty="0">
                <a:cs typeface="Times New Roman" panose="02020603050405020304" pitchFamily="18" charset="0"/>
              </a:rPr>
              <a:t>; </a:t>
            </a:r>
            <a:r>
              <a:rPr lang="pt-BR" altLang="pt-BR" sz="2000" dirty="0" err="1">
                <a:cs typeface="Times New Roman" panose="02020603050405020304" pitchFamily="18" charset="0"/>
              </a:rPr>
              <a:t>E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conc</a:t>
            </a:r>
            <a:r>
              <a:rPr lang="pt-BR" altLang="pt-BR" sz="2000" dirty="0">
                <a:cs typeface="Times New Roman" panose="02020603050405020304" pitchFamily="18" charset="0"/>
              </a:rPr>
              <a:t> = 3,6 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pt-BR" altLang="pt-BR" sz="2000" dirty="0" err="1">
                <a:cs typeface="Times New Roman" panose="02020603050405020304" pitchFamily="18" charset="0"/>
              </a:rPr>
              <a:t>psi</a:t>
            </a:r>
            <a:r>
              <a:rPr lang="pt-BR" altLang="pt-BR" sz="2000" dirty="0">
                <a:cs typeface="Times New Roman" panose="02020603050405020304" pitchFamily="18" charset="0"/>
              </a:rPr>
              <a:t>; </a:t>
            </a:r>
            <a:r>
              <a:rPr lang="pt-BR" altLang="pt-BR" sz="2000" dirty="0" err="1">
                <a:cs typeface="Times New Roman" panose="02020603050405020304" pitchFamily="18" charset="0"/>
              </a:rPr>
              <a:t>d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aço</a:t>
            </a:r>
            <a:r>
              <a:rPr lang="pt-BR" altLang="pt-BR" sz="2000" dirty="0">
                <a:cs typeface="Times New Roman" panose="02020603050405020304" pitchFamily="18" charset="0"/>
              </a:rPr>
              <a:t> = 3/4 in. (1 </a:t>
            </a:r>
            <a:r>
              <a:rPr lang="pt-BR" altLang="pt-BR" sz="2000" dirty="0" err="1">
                <a:cs typeface="Times New Roman" panose="02020603050405020304" pitchFamily="18" charset="0"/>
              </a:rPr>
              <a:t>ft</a:t>
            </a:r>
            <a:r>
              <a:rPr lang="pt-BR" altLang="pt-BR" sz="2000" dirty="0">
                <a:cs typeface="Times New Roman" panose="02020603050405020304" pitchFamily="18" charset="0"/>
              </a:rPr>
              <a:t> = 12 in.)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B81700D6-D68B-4BD3-9FCB-09E4CB7B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51" y="1572835"/>
            <a:ext cx="2424947" cy="371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3423249-47C7-4F0B-AD88-7A90CEB249FB}"/>
                  </a:ext>
                </a:extLst>
              </p:cNvPr>
              <p:cNvSpPr txBox="1"/>
              <p:nvPr/>
            </p:nvSpPr>
            <p:spPr>
              <a:xfrm>
                <a:off x="1233997" y="2358167"/>
                <a:ext cx="3708400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𝑐𝑜𝑛𝑐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para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cima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3423249-47C7-4F0B-AD88-7A90CEB24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358167"/>
                <a:ext cx="3708400" cy="427618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9FA0961-A332-4F9C-B370-F9B7E5DBA9D4}"/>
                  </a:ext>
                </a:extLst>
              </p:cNvPr>
              <p:cNvSpPr txBox="1"/>
              <p:nvPr/>
            </p:nvSpPr>
            <p:spPr>
              <a:xfrm>
                <a:off x="1233997" y="3978668"/>
                <a:ext cx="138176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9FA0961-A332-4F9C-B370-F9B7E5DBA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978668"/>
                <a:ext cx="1381760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726A068-0C31-48B4-9E68-55B547C68112}"/>
                  </a:ext>
                </a:extLst>
              </p:cNvPr>
              <p:cNvSpPr txBox="1"/>
              <p:nvPr/>
            </p:nvSpPr>
            <p:spPr>
              <a:xfrm>
                <a:off x="3011552" y="3020844"/>
                <a:ext cx="4923408" cy="106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29.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4.12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=1067651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726A068-0C31-48B4-9E68-55B547C68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552" y="3020844"/>
                <a:ext cx="4923408" cy="1063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8ED5166-0C5C-4AEF-979F-7000E6DBB9ED}"/>
                  </a:ext>
                </a:extLst>
              </p:cNvPr>
              <p:cNvSpPr txBox="1"/>
              <p:nvPr/>
            </p:nvSpPr>
            <p:spPr>
              <a:xfrm>
                <a:off x="3011552" y="4312926"/>
                <a:ext cx="5654928" cy="106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𝑐𝑜𝑛𝑐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3,6.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64−4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4.12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=4667464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8ED5166-0C5C-4AEF-979F-7000E6DBB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552" y="4312926"/>
                <a:ext cx="5654928" cy="1063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4.9.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9705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P = 150 kip; </a:t>
            </a:r>
            <a:r>
              <a:rPr lang="pt-BR" altLang="pt-BR" sz="2000" dirty="0" err="1">
                <a:cs typeface="Times New Roman" panose="02020603050405020304" pitchFamily="18" charset="0"/>
              </a:rPr>
              <a:t>E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aço</a:t>
            </a:r>
            <a:r>
              <a:rPr lang="pt-BR" altLang="pt-BR" sz="2000" dirty="0">
                <a:cs typeface="Times New Roman" panose="02020603050405020304" pitchFamily="18" charset="0"/>
              </a:rPr>
              <a:t> = 29 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pt-BR" altLang="pt-BR" sz="2000" dirty="0" err="1">
                <a:cs typeface="Times New Roman" panose="02020603050405020304" pitchFamily="18" charset="0"/>
              </a:rPr>
              <a:t>psi</a:t>
            </a:r>
            <a:r>
              <a:rPr lang="pt-BR" altLang="pt-BR" sz="2000" dirty="0">
                <a:cs typeface="Times New Roman" panose="02020603050405020304" pitchFamily="18" charset="0"/>
              </a:rPr>
              <a:t>; </a:t>
            </a:r>
            <a:r>
              <a:rPr lang="pt-BR" altLang="pt-BR" sz="2000" dirty="0" err="1">
                <a:cs typeface="Times New Roman" panose="02020603050405020304" pitchFamily="18" charset="0"/>
              </a:rPr>
              <a:t>E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conc</a:t>
            </a:r>
            <a:r>
              <a:rPr lang="pt-BR" altLang="pt-BR" sz="2000" dirty="0">
                <a:cs typeface="Times New Roman" panose="02020603050405020304" pitchFamily="18" charset="0"/>
              </a:rPr>
              <a:t> = 3,6 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pt-BR" altLang="pt-BR" sz="2000" dirty="0" err="1">
                <a:cs typeface="Times New Roman" panose="02020603050405020304" pitchFamily="18" charset="0"/>
              </a:rPr>
              <a:t>psi</a:t>
            </a:r>
            <a:r>
              <a:rPr lang="pt-BR" altLang="pt-BR" sz="2000" dirty="0">
                <a:cs typeface="Times New Roman" panose="02020603050405020304" pitchFamily="18" charset="0"/>
              </a:rPr>
              <a:t>; </a:t>
            </a:r>
            <a:r>
              <a:rPr lang="pt-BR" altLang="pt-BR" sz="2000" dirty="0" err="1">
                <a:cs typeface="Times New Roman" panose="02020603050405020304" pitchFamily="18" charset="0"/>
              </a:rPr>
              <a:t>d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aço</a:t>
            </a:r>
            <a:r>
              <a:rPr lang="pt-BR" altLang="pt-BR" sz="2000" dirty="0">
                <a:cs typeface="Times New Roman" panose="02020603050405020304" pitchFamily="18" charset="0"/>
              </a:rPr>
              <a:t> = 3/4 in. (1 </a:t>
            </a:r>
            <a:r>
              <a:rPr lang="pt-BR" altLang="pt-BR" sz="2000" dirty="0" err="1">
                <a:cs typeface="Times New Roman" panose="02020603050405020304" pitchFamily="18" charset="0"/>
              </a:rPr>
              <a:t>ft</a:t>
            </a:r>
            <a:r>
              <a:rPr lang="pt-BR" altLang="pt-BR" sz="2000" dirty="0">
                <a:cs typeface="Times New Roman" panose="02020603050405020304" pitchFamily="18" charset="0"/>
              </a:rPr>
              <a:t> = 12 in.)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B81700D6-D68B-4BD3-9FCB-09E4CB7B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51" y="1572835"/>
            <a:ext cx="2424947" cy="371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109DE7E-5E78-40E2-8CB6-FFD66F5A2E91}"/>
                  </a:ext>
                </a:extLst>
              </p:cNvPr>
              <p:cNvSpPr txBox="1"/>
              <p:nvPr/>
            </p:nvSpPr>
            <p:spPr>
              <a:xfrm>
                <a:off x="1233997" y="3033288"/>
                <a:ext cx="203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=0,02615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109DE7E-5E78-40E2-8CB6-FFD66F5A2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033288"/>
                <a:ext cx="20320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AD5F7BC-3881-4405-893C-124DFF38A9E1}"/>
                  </a:ext>
                </a:extLst>
              </p:cNvPr>
              <p:cNvSpPr txBox="1"/>
              <p:nvPr/>
            </p:nvSpPr>
            <p:spPr>
              <a:xfrm>
                <a:off x="1233997" y="2279688"/>
                <a:ext cx="3312160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𝑐𝑜𝑛𝑐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=−150000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AD5F7BC-3881-4405-893C-124DFF38A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279688"/>
                <a:ext cx="3312160" cy="427618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2D8B6FF-F2F3-4AFC-A5F6-F8319177AA12}"/>
                  </a:ext>
                </a:extLst>
              </p:cNvPr>
              <p:cNvSpPr txBox="1"/>
              <p:nvPr/>
            </p:nvSpPr>
            <p:spPr>
              <a:xfrm>
                <a:off x="3628798" y="3028889"/>
                <a:ext cx="2210934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=−27924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2D8B6FF-F2F3-4AFC-A5F6-F8319177A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98" y="3028889"/>
                <a:ext cx="2210934" cy="427618"/>
              </a:xfrm>
              <a:prstGeom prst="rect">
                <a:avLst/>
              </a:prstGeom>
              <a:blipFill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44BE53C-ECE6-479E-B45C-A32E1DDAA3F4}"/>
                  </a:ext>
                </a:extLst>
              </p:cNvPr>
              <p:cNvSpPr txBox="1"/>
              <p:nvPr/>
            </p:nvSpPr>
            <p:spPr>
              <a:xfrm>
                <a:off x="3628798" y="3628954"/>
                <a:ext cx="24587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𝑐𝑜𝑛𝑐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=−122076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44BE53C-ECE6-479E-B45C-A32E1DDAA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98" y="3628954"/>
                <a:ext cx="245872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2D60860-0B30-4E8E-98E9-BE42E219EAD4}"/>
                  </a:ext>
                </a:extLst>
              </p:cNvPr>
              <p:cNvSpPr txBox="1"/>
              <p:nvPr/>
            </p:nvSpPr>
            <p:spPr>
              <a:xfrm>
                <a:off x="2290637" y="4671402"/>
                <a:ext cx="97536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2D60860-0B30-4E8E-98E9-BE42E219E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637" y="4671402"/>
                <a:ext cx="975360" cy="666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D97CFDE0-9763-4AD0-B0FC-C57E6D769824}"/>
                  </a:ext>
                </a:extLst>
              </p:cNvPr>
              <p:cNvSpPr txBox="1"/>
              <p:nvPr/>
            </p:nvSpPr>
            <p:spPr>
              <a:xfrm>
                <a:off x="3637280" y="4434851"/>
                <a:ext cx="2458720" cy="1056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ç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𝒐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𝟏𝟓𝟖𝟎𝟐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𝒑𝒔𝒊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𝒄𝒐𝒏𝒄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𝟏𝟗𝟔𝟐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𝒑𝒔𝒊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D97CFDE0-9763-4AD0-B0FC-C57E6D769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80" y="4434851"/>
                <a:ext cx="2458720" cy="10569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80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(*) Exemplo 4.6. Sistemas hiperestáticos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2F06D0-9F40-42A9-AAE6-AC4B0444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3483"/>
            <a:ext cx="4345719" cy="2069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0A34D68-7215-412E-B377-280AAED16314}"/>
                  </a:ext>
                </a:extLst>
              </p:cNvPr>
              <p:cNvSpPr txBox="1"/>
              <p:nvPr/>
            </p:nvSpPr>
            <p:spPr>
              <a:xfrm>
                <a:off x="5736045" y="1693932"/>
                <a:ext cx="11684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0A34D68-7215-412E-B377-280AAED16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045" y="1693932"/>
                <a:ext cx="11684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93BBB4E-7BE8-4DB7-8A1A-5D91AA740BAA}"/>
                  </a:ext>
                </a:extLst>
              </p:cNvPr>
              <p:cNvSpPr txBox="1"/>
              <p:nvPr/>
            </p:nvSpPr>
            <p:spPr>
              <a:xfrm>
                <a:off x="7741051" y="1690246"/>
                <a:ext cx="13309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93BBB4E-7BE8-4DB7-8A1A-5D91AA740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51" y="1690246"/>
                <a:ext cx="133096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F0AA2DA-CC26-470F-83C5-2EEE4041DABF}"/>
                  </a:ext>
                </a:extLst>
              </p:cNvPr>
              <p:cNvSpPr txBox="1"/>
              <p:nvPr/>
            </p:nvSpPr>
            <p:spPr>
              <a:xfrm>
                <a:off x="7741051" y="2228487"/>
                <a:ext cx="19100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F0AA2DA-CC26-470F-83C5-2EEE4041D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51" y="2228487"/>
                <a:ext cx="1910080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EB064E8-A3A4-4FCA-9514-82693204E4A0}"/>
                  </a:ext>
                </a:extLst>
              </p:cNvPr>
              <p:cNvSpPr txBox="1"/>
              <p:nvPr/>
            </p:nvSpPr>
            <p:spPr>
              <a:xfrm>
                <a:off x="7741051" y="2766728"/>
                <a:ext cx="1981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EB064E8-A3A4-4FCA-9514-82693204E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51" y="2766728"/>
                <a:ext cx="198120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57A4A0A6-7FB0-41C3-865E-8F11B0C464F4}"/>
                  </a:ext>
                </a:extLst>
              </p:cNvPr>
              <p:cNvSpPr txBox="1"/>
              <p:nvPr/>
            </p:nvSpPr>
            <p:spPr>
              <a:xfrm>
                <a:off x="7741051" y="3309006"/>
                <a:ext cx="16154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𝐷𝐸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57A4A0A6-7FB0-41C3-865E-8F11B0C46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51" y="3309006"/>
                <a:ext cx="1615440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0D556DA2-C889-4099-94BC-30ECE8CA6E34}"/>
                  </a:ext>
                </a:extLst>
              </p:cNvPr>
              <p:cNvSpPr txBox="1"/>
              <p:nvPr/>
            </p:nvSpPr>
            <p:spPr>
              <a:xfrm>
                <a:off x="838200" y="3997853"/>
                <a:ext cx="2212986" cy="846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𝐸𝐴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0D556DA2-C889-4099-94BC-30ECE8CA6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97853"/>
                <a:ext cx="2212986" cy="8463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2CD6FADD-034C-41DC-8F36-B4D963568971}"/>
                  </a:ext>
                </a:extLst>
              </p:cNvPr>
              <p:cNvSpPr txBox="1"/>
              <p:nvPr/>
            </p:nvSpPr>
            <p:spPr>
              <a:xfrm>
                <a:off x="838200" y="4906300"/>
                <a:ext cx="2895600" cy="846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𝐸𝐴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2CD6FADD-034C-41DC-8F36-B4D963568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06300"/>
                <a:ext cx="2895600" cy="8465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A3E982CC-88A3-4C13-A326-FA1E91D98FB8}"/>
                  </a:ext>
                </a:extLst>
              </p:cNvPr>
              <p:cNvSpPr txBox="1"/>
              <p:nvPr/>
            </p:nvSpPr>
            <p:spPr>
              <a:xfrm>
                <a:off x="3892005" y="4000183"/>
                <a:ext cx="2936240" cy="846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𝐸𝐴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A3E982CC-88A3-4C13-A326-FA1E91D98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05" y="4000183"/>
                <a:ext cx="2936240" cy="8465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2A4CDC1B-0FEA-448D-8085-E0962887D862}"/>
                  </a:ext>
                </a:extLst>
              </p:cNvPr>
              <p:cNvSpPr txBox="1"/>
              <p:nvPr/>
            </p:nvSpPr>
            <p:spPr>
              <a:xfrm>
                <a:off x="3892005" y="4906300"/>
                <a:ext cx="2428240" cy="844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𝐷𝐸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𝐸𝐴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𝐷𝐸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2A4CDC1B-0FEA-448D-8085-E0962887D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05" y="4906300"/>
                <a:ext cx="2428240" cy="8448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B6C94D55-C876-4827-99BB-9F2138C09EAA}"/>
                  </a:ext>
                </a:extLst>
              </p:cNvPr>
              <p:cNvSpPr txBox="1"/>
              <p:nvPr/>
            </p:nvSpPr>
            <p:spPr>
              <a:xfrm>
                <a:off x="7705490" y="4137913"/>
                <a:ext cx="19812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B6C94D55-C876-4827-99BB-9F2138C09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490" y="4137913"/>
                <a:ext cx="1981201" cy="400110"/>
              </a:xfrm>
              <a:prstGeom prst="rect">
                <a:avLst/>
              </a:prstGeom>
              <a:blipFill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BFBDCD4E-8B17-42BF-A850-AB51FF84C9CE}"/>
                  </a:ext>
                </a:extLst>
              </p:cNvPr>
              <p:cNvSpPr txBox="1"/>
              <p:nvPr/>
            </p:nvSpPr>
            <p:spPr>
              <a:xfrm>
                <a:off x="7705056" y="4725998"/>
                <a:ext cx="1402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BFBDCD4E-8B17-42BF-A850-AB51FF84C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056" y="4725998"/>
                <a:ext cx="1402949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8F974168-5F48-46EE-B663-CFA9337DC109}"/>
                  </a:ext>
                </a:extLst>
              </p:cNvPr>
              <p:cNvSpPr txBox="1"/>
              <p:nvPr/>
            </p:nvSpPr>
            <p:spPr>
              <a:xfrm>
                <a:off x="7705490" y="5314083"/>
                <a:ext cx="19812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𝐷𝐸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8F974168-5F48-46EE-B663-CFA9337DC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490" y="5314083"/>
                <a:ext cx="1981202" cy="400110"/>
              </a:xfrm>
              <a:prstGeom prst="rect">
                <a:avLst/>
              </a:prstGeom>
              <a:blipFill>
                <a:blip r:embed="rId1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3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(*) Exemplo 4.7. Sistemas hiperestáticos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12D1EC3-116C-4CF6-BB19-224BE2CE6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733428"/>
            <a:ext cx="3215640" cy="302818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DF6CFFC-8FB7-41D8-BCDA-C798C605D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095" y="1733429"/>
            <a:ext cx="4010958" cy="30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7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(*) Exemplo 4.7. Sistemas hiperestáticos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12D1EC3-116C-4CF6-BB19-224BE2CE6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733428"/>
            <a:ext cx="3215640" cy="3028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116581C-2418-418C-97E1-157E2D7E843F}"/>
                  </a:ext>
                </a:extLst>
              </p:cNvPr>
              <p:cNvSpPr txBox="1"/>
              <p:nvPr/>
            </p:nvSpPr>
            <p:spPr>
              <a:xfrm>
                <a:off x="5353451" y="1888374"/>
                <a:ext cx="13309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116581C-2418-418C-97E1-157E2D7E8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451" y="1888374"/>
                <a:ext cx="1330960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DDEDF2E-D416-4A31-857D-6685AAB62C6C}"/>
                  </a:ext>
                </a:extLst>
              </p:cNvPr>
              <p:cNvSpPr txBox="1"/>
              <p:nvPr/>
            </p:nvSpPr>
            <p:spPr>
              <a:xfrm>
                <a:off x="7029851" y="1733428"/>
                <a:ext cx="1443590" cy="710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DDEDF2E-D416-4A31-857D-6685AAB62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851" y="1733428"/>
                <a:ext cx="1443590" cy="7100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8866D93-40E6-4BB7-B263-EFBAE2EEED1F}"/>
                  </a:ext>
                </a:extLst>
              </p:cNvPr>
              <p:cNvSpPr txBox="1"/>
              <p:nvPr/>
            </p:nvSpPr>
            <p:spPr>
              <a:xfrm>
                <a:off x="5353451" y="2728466"/>
                <a:ext cx="2134469" cy="846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𝐸𝐴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8866D93-40E6-4BB7-B263-EFBAE2EEE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451" y="2728466"/>
                <a:ext cx="2134469" cy="8463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BB2D922-0AAD-4AA1-9E0C-6518A0B53582}"/>
                  </a:ext>
                </a:extLst>
              </p:cNvPr>
              <p:cNvSpPr txBox="1"/>
              <p:nvPr/>
            </p:nvSpPr>
            <p:spPr>
              <a:xfrm>
                <a:off x="5353450" y="3712983"/>
                <a:ext cx="3993750" cy="844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𝐸𝐴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</m:den>
                          </m:f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BB2D922-0AAD-4AA1-9E0C-6518A0B53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450" y="3712983"/>
                <a:ext cx="3993750" cy="8448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92CB00-0DD7-4721-B912-D01F5D5590E4}"/>
                  </a:ext>
                </a:extLst>
              </p:cNvPr>
              <p:cNvSpPr txBox="1"/>
              <p:nvPr/>
            </p:nvSpPr>
            <p:spPr>
              <a:xfrm>
                <a:off x="5353450" y="4909773"/>
                <a:ext cx="4135990" cy="837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nary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.75+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.30=0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92CB00-0DD7-4721-B912-D01F5D559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450" y="4909773"/>
                <a:ext cx="4135990" cy="837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4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(*) Observação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Método dos Elementos Finitos (MEF)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86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Método dos Elementos Finitos (MEF)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Forças em função das deslocabilidades (forças nodais em função dos graus de liberdade)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Apenas δ</a:t>
            </a:r>
            <a:r>
              <a:rPr lang="pt-BR" sz="2000" baseline="-25000" dirty="0"/>
              <a:t>1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4E0511A-3374-466D-8116-550A7383D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951480"/>
            <a:ext cx="3654839" cy="1774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CBF8251-83E9-4B40-8141-E74005871EA9}"/>
                  </a:ext>
                </a:extLst>
              </p:cNvPr>
              <p:cNvSpPr txBox="1"/>
              <p:nvPr/>
            </p:nvSpPr>
            <p:spPr>
              <a:xfrm>
                <a:off x="5527040" y="2385424"/>
                <a:ext cx="13106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CBF8251-83E9-4B40-8141-E74005871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40" y="2385424"/>
                <a:ext cx="131064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2694D01-BF72-47A8-881B-26549AD4BF65}"/>
                  </a:ext>
                </a:extLst>
              </p:cNvPr>
              <p:cNvSpPr txBox="1"/>
              <p:nvPr/>
            </p:nvSpPr>
            <p:spPr>
              <a:xfrm>
                <a:off x="7366000" y="2280011"/>
                <a:ext cx="144272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2694D01-BF72-47A8-881B-26549AD4B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0" y="2280011"/>
                <a:ext cx="1442720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DA5ABED5-FC29-478A-90B1-6C17AFC41B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7040" y="3078717"/>
            <a:ext cx="4065905" cy="1438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F71A3FF-7C74-4A3A-B47F-67BDC1A811E4}"/>
                  </a:ext>
                </a:extLst>
              </p:cNvPr>
              <p:cNvSpPr txBox="1"/>
              <p:nvPr/>
            </p:nvSpPr>
            <p:spPr>
              <a:xfrm>
                <a:off x="5527040" y="4917368"/>
                <a:ext cx="1402673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F71A3FF-7C74-4A3A-B47F-67BDC1A81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40" y="4917368"/>
                <a:ext cx="1402673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C52E0B6-8C90-4E0D-9DE6-1DC0AFFD2202}"/>
                  </a:ext>
                </a:extLst>
              </p:cNvPr>
              <p:cNvSpPr txBox="1"/>
              <p:nvPr/>
            </p:nvSpPr>
            <p:spPr>
              <a:xfrm>
                <a:off x="7921032" y="4917368"/>
                <a:ext cx="1671913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C52E0B6-8C90-4E0D-9DE6-1DC0AFFD2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032" y="4917368"/>
                <a:ext cx="1671913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Método dos Elementos Finitos (MEF)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Forças em função das deslocabilidades (forças nodais em função dos graus de liberdade)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Apenas δ</a:t>
            </a:r>
            <a:r>
              <a:rPr lang="pt-BR" sz="2000" baseline="-25000" dirty="0"/>
              <a:t>2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4E0511A-3374-466D-8116-550A7383D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951480"/>
            <a:ext cx="3654839" cy="1774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9B29949-8891-4911-BC0C-B149D4C42008}"/>
                  </a:ext>
                </a:extLst>
              </p:cNvPr>
              <p:cNvSpPr txBox="1"/>
              <p:nvPr/>
            </p:nvSpPr>
            <p:spPr>
              <a:xfrm>
                <a:off x="5527040" y="2385424"/>
                <a:ext cx="11480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9B29949-8891-4911-BC0C-B149D4C4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40" y="2385424"/>
                <a:ext cx="114808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F08286A0-21E7-4B69-977B-14B9CE347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040" y="3080086"/>
            <a:ext cx="4311650" cy="1648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12AD2C3-51F1-4CCB-BADE-36793FEB88AE}"/>
                  </a:ext>
                </a:extLst>
              </p:cNvPr>
              <p:cNvSpPr txBox="1"/>
              <p:nvPr/>
            </p:nvSpPr>
            <p:spPr>
              <a:xfrm>
                <a:off x="5527041" y="4917368"/>
                <a:ext cx="162560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12AD2C3-51F1-4CCB-BADE-36793FEB8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41" y="4917368"/>
                <a:ext cx="1625600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C23FDD5-02D5-4D10-95AE-B3BE61CAE8D4}"/>
                  </a:ext>
                </a:extLst>
              </p:cNvPr>
              <p:cNvSpPr txBox="1"/>
              <p:nvPr/>
            </p:nvSpPr>
            <p:spPr>
              <a:xfrm>
                <a:off x="8442960" y="4928608"/>
                <a:ext cx="139573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C23FDD5-02D5-4D10-95AE-B3BE61CAE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960" y="4928608"/>
                <a:ext cx="1395730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Método dos Elementos Finitos (MEF)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Forças em função das deslocabilidades (forças nodais em função dos graus de liberdade)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Ambos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4E0511A-3374-466D-8116-550A7383D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951480"/>
            <a:ext cx="3654839" cy="1774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3C1AD76-FA00-4359-9F96-25ECFE4D1297}"/>
                  </a:ext>
                </a:extLst>
              </p:cNvPr>
              <p:cNvSpPr txBox="1"/>
              <p:nvPr/>
            </p:nvSpPr>
            <p:spPr>
              <a:xfrm>
                <a:off x="5527040" y="2385424"/>
                <a:ext cx="17068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3C1AD76-FA00-4359-9F96-25ECFE4D1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40" y="2385424"/>
                <a:ext cx="170688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EC95996-726D-44AC-A877-E7E65C405B19}"/>
                  </a:ext>
                </a:extLst>
              </p:cNvPr>
              <p:cNvSpPr txBox="1"/>
              <p:nvPr/>
            </p:nvSpPr>
            <p:spPr>
              <a:xfrm>
                <a:off x="5527040" y="3094742"/>
                <a:ext cx="2236633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EC95996-726D-44AC-A877-E7E65C405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40" y="3094742"/>
                <a:ext cx="2236633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7430CEA-28A3-41BB-A332-950EE8B66325}"/>
                  </a:ext>
                </a:extLst>
              </p:cNvPr>
              <p:cNvSpPr txBox="1"/>
              <p:nvPr/>
            </p:nvSpPr>
            <p:spPr>
              <a:xfrm>
                <a:off x="8221263" y="3094742"/>
                <a:ext cx="2236633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7430CEA-28A3-41BB-A332-950EE8B66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263" y="3094742"/>
                <a:ext cx="2236633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1BE027E-8A77-434B-8A2F-CDBC0047A16D}"/>
                  </a:ext>
                </a:extLst>
              </p:cNvPr>
              <p:cNvSpPr txBox="1"/>
              <p:nvPr/>
            </p:nvSpPr>
            <p:spPr>
              <a:xfrm>
                <a:off x="5527040" y="4259360"/>
                <a:ext cx="3654839" cy="932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𝐸𝐴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𝐸𝐴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𝐸𝐴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𝐸𝐴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1BE027E-8A77-434B-8A2F-CDBC0047A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40" y="4259360"/>
                <a:ext cx="3654839" cy="932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7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4.2. 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4.3. Sistemas Hiperestáticos (Método 2)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Método dos Elementos Finitos (MEF)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Montagem do sistema global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Elemento 1 (</a:t>
            </a:r>
            <a:r>
              <a:rPr lang="pt-BR" sz="2000" i="1" dirty="0"/>
              <a:t>AB</a:t>
            </a:r>
            <a:r>
              <a:rPr lang="pt-BR" sz="20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E90582A5-25ED-441A-8209-C8696260E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91820"/>
            <a:ext cx="3500120" cy="16667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5E766A5-D5CC-4874-93EF-94DFDDE75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320" y="1580039"/>
            <a:ext cx="4291330" cy="950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32264DF-C1DF-425D-B793-B39C73B4629B}"/>
                  </a:ext>
                </a:extLst>
              </p:cNvPr>
              <p:cNvSpPr txBox="1"/>
              <p:nvPr/>
            </p:nvSpPr>
            <p:spPr>
              <a:xfrm>
                <a:off x="5227320" y="2782144"/>
                <a:ext cx="6096000" cy="2544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eqArr>
                                    <m:eqArr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eqAr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5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eqArr>
                                    <m:eqArr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eqAr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32264DF-C1DF-425D-B793-B39C73B46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320" y="2782144"/>
                <a:ext cx="6096000" cy="25447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52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Método dos Elementos Finitos (MEF)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Montagem do sistema global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Elemento 2 (</a:t>
            </a:r>
            <a:r>
              <a:rPr lang="pt-BR" sz="2000" i="1" dirty="0"/>
              <a:t>BC</a:t>
            </a:r>
            <a:r>
              <a:rPr lang="pt-BR" sz="20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E90582A5-25ED-441A-8209-C8696260E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91820"/>
            <a:ext cx="3500120" cy="16667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5BEF6E5-B65B-452C-84CB-074C6D776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937" y="1661478"/>
            <a:ext cx="4177983" cy="981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9CC07C7-E3DE-4D4F-8E63-55A47250CAE3}"/>
                  </a:ext>
                </a:extLst>
              </p:cNvPr>
              <p:cNvSpPr txBox="1"/>
              <p:nvPr/>
            </p:nvSpPr>
            <p:spPr>
              <a:xfrm>
                <a:off x="5087937" y="2925007"/>
                <a:ext cx="6027103" cy="2501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eqArr>
                                    <m:eqArr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eqAr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5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𝐵𝐶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𝐵𝐶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𝐵𝐶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𝐵𝐶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eqArr>
                                    <m:eqArr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eqAr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9CC07C7-E3DE-4D4F-8E63-55A47250C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37" y="2925007"/>
                <a:ext cx="6027103" cy="25012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2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Método dos Elementos Finitos (MEF)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Montagem do sistema global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Elemento 3 (</a:t>
            </a:r>
            <a:r>
              <a:rPr lang="pt-BR" sz="2000" i="1" dirty="0"/>
              <a:t>CD</a:t>
            </a:r>
            <a:r>
              <a:rPr lang="pt-BR" sz="20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E90582A5-25ED-441A-8209-C8696260E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91820"/>
            <a:ext cx="3500120" cy="16667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47EDB84-0667-49F6-B404-F323B89DA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120" y="1776022"/>
            <a:ext cx="4241482" cy="954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AAC3BFB-702C-4D55-93C5-19BA4FC2C474}"/>
                  </a:ext>
                </a:extLst>
              </p:cNvPr>
              <p:cNvSpPr txBox="1"/>
              <p:nvPr/>
            </p:nvSpPr>
            <p:spPr>
              <a:xfrm>
                <a:off x="5151120" y="2989926"/>
                <a:ext cx="6096000" cy="2501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eqArr>
                                    <m:eqArr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eqAr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5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𝐶𝐷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𝐶𝐷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𝐶𝐷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𝐶𝐷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eqArr>
                                    <m:eqArr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eqAr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AAC3BFB-702C-4D55-93C5-19BA4FC2C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120" y="2989926"/>
                <a:ext cx="6096000" cy="25012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0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Método dos Elementos Finitos (MEF)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Montagem do sistema global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Elemento 4 (</a:t>
            </a:r>
            <a:r>
              <a:rPr lang="pt-BR" sz="2000" i="1" dirty="0"/>
              <a:t>DE</a:t>
            </a:r>
            <a:r>
              <a:rPr lang="pt-BR" sz="20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E90582A5-25ED-441A-8209-C8696260E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91820"/>
            <a:ext cx="3500120" cy="16667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1A45133-BE0C-4B95-8BBB-1EEEEF054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370" y="1758314"/>
            <a:ext cx="4074456" cy="984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DADDD7A-5CF8-4840-A959-4C2C32800B6C}"/>
                  </a:ext>
                </a:extLst>
              </p:cNvPr>
              <p:cNvSpPr txBox="1"/>
              <p:nvPr/>
            </p:nvSpPr>
            <p:spPr>
              <a:xfrm>
                <a:off x="5119370" y="2991820"/>
                <a:ext cx="6096000" cy="2541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eqArr>
                                    <m:eqArr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eqAr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5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𝐷𝐸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𝐷𝐸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𝐷𝐸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𝐸𝐴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𝐷𝐸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eqArr>
                                    <m:eqArr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eqAr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DADDD7A-5CF8-4840-A959-4C2C32800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70" y="2991820"/>
                <a:ext cx="6096000" cy="2541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7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Método dos Elementos Finitos (MEF)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1"/>
            <a:ext cx="10515600" cy="43183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Simplificação do sistema global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E90582A5-25ED-441A-8209-C8696260E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0" y="1381589"/>
            <a:ext cx="3090093" cy="1471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23CCE7C-0C2A-43AB-931E-920C3246648C}"/>
                  </a:ext>
                </a:extLst>
              </p:cNvPr>
              <p:cNvSpPr txBox="1"/>
              <p:nvPr/>
            </p:nvSpPr>
            <p:spPr>
              <a:xfrm>
                <a:off x="1476907" y="3105782"/>
                <a:ext cx="8738078" cy="2443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𝐸𝐴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p>
                                </m:sSup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𝐸𝐴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𝐸𝐴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𝐸𝐴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𝐸𝐴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sup>
                                </m:sSup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𝐸𝐴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𝐶𝐷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𝐸𝐴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𝐶𝐷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𝐸𝐴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𝐶𝐷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𝐸𝐴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𝐶𝐷</m:t>
                                    </m:r>
                                  </m:sup>
                                </m:sSup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𝐸𝐴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𝐷𝐸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23CCE7C-0C2A-43AB-931E-920C32466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907" y="3105782"/>
                <a:ext cx="8738078" cy="24434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6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Método dos Elementos Finitos (MEF)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1"/>
            <a:ext cx="10515600" cy="43183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Solução do sistema global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E90582A5-25ED-441A-8209-C8696260E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1562046"/>
            <a:ext cx="3414119" cy="1625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039084B-6FB5-4F5A-8E4D-408528A95AAF}"/>
                  </a:ext>
                </a:extLst>
              </p:cNvPr>
              <p:cNvSpPr txBox="1"/>
              <p:nvPr/>
            </p:nvSpPr>
            <p:spPr>
              <a:xfrm>
                <a:off x="2849880" y="3421892"/>
                <a:ext cx="7711440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3490,6585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−2094,3951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−2094,3951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2836,5964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−742,2013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−742,2013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1484,4025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&amp;60</m:t>
                              </m:r>
                            </m:e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&amp;0</m:t>
                              </m:r>
                            </m:e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&amp;40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039084B-6FB5-4F5A-8E4D-408528A95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880" y="3421892"/>
                <a:ext cx="7711440" cy="1074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E248325-D8BE-4710-BF0E-695FEFD1D2CE}"/>
                  </a:ext>
                </a:extLst>
              </p:cNvPr>
              <p:cNvSpPr txBox="1"/>
              <p:nvPr/>
            </p:nvSpPr>
            <p:spPr>
              <a:xfrm>
                <a:off x="5288280" y="4697087"/>
                <a:ext cx="2834640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&amp;0,04498</m:t>
                            </m:r>
                          </m:e>
                          <m:e>
                            <m: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&amp;0,04632</m:t>
                            </m:r>
                          </m:e>
                          <m:e>
                            <m: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&amp;0,05011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(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mm</a:t>
                </a:r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E248325-D8BE-4710-BF0E-695FEFD1D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280" y="4697087"/>
                <a:ext cx="2834640" cy="1074910"/>
              </a:xfrm>
              <a:prstGeom prst="rect">
                <a:avLst/>
              </a:prstGeom>
              <a:blipFill>
                <a:blip r:embed="rId6"/>
                <a:stretch>
                  <a:fillRect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2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Capítulo 5 (segunda prova - P2)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08.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método dos deslocamentos (2) para solução de problemas hiperestáticos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Método dos Deslocamentos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03"/>
            <a:ext cx="10515600" cy="425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Deslocabilidades</a:t>
            </a:r>
            <a:r>
              <a:rPr lang="pt-BR" sz="2400" dirty="0"/>
              <a:t>: conjunto de parâmetros cinemáticos independentes e compatíveis que definem a mudança de geometria da estrutura.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Exemplos: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963" y="2971004"/>
            <a:ext cx="1599428" cy="269151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7E5D762-EDDB-4004-8BAA-E128BBFDF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893" y="2971004"/>
            <a:ext cx="1708546" cy="268749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6F741B7-E857-4462-A45F-CE4B72702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726" y="2971003"/>
            <a:ext cx="5643743" cy="268749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7D3E6DC-D96F-4A0F-977B-7C1E8E5CC0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742" y="2837575"/>
            <a:ext cx="3093709" cy="29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Método dos deslocamentos (2):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 Identificação das deslocabilidades (compatibilidade geométrica)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2. Cálculo das deformações elásticas (</a:t>
            </a:r>
            <a:r>
              <a:rPr lang="el-GR" sz="2200" dirty="0"/>
              <a:t>Δ</a:t>
            </a:r>
            <a:r>
              <a:rPr lang="pt-BR" sz="2200" i="1" dirty="0"/>
              <a:t>L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3. Determinação dos esforços internos (</a:t>
            </a:r>
            <a:r>
              <a:rPr lang="pt-BR" sz="2200" i="1" dirty="0"/>
              <a:t>N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4. Imposição do equilíbrio para cálculo das deslocabilidades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05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1. Identificação das deslocabilidades (compatibilidade geométrica)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57614"/>
            <a:ext cx="1801871" cy="303218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E600BFD-C169-42AC-8641-590942CD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673" y="2457613"/>
            <a:ext cx="1066552" cy="30321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171A4E6-29F4-48DB-A6AB-2818AC4B5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026" y="2457613"/>
            <a:ext cx="1655501" cy="30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2. Cálculo das deformações elásticas (Δ</a:t>
            </a:r>
            <a:r>
              <a:rPr lang="pt-BR" sz="2400" i="1" dirty="0"/>
              <a:t>L</a:t>
            </a:r>
            <a:r>
              <a:rPr lang="pt-BR" sz="24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77934"/>
            <a:ext cx="1801871" cy="3032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F0BA244-F1BE-42B3-84F5-5E83C3FDAD4A}"/>
                  </a:ext>
                </a:extLst>
              </p:cNvPr>
              <p:cNvSpPr txBox="1"/>
              <p:nvPr/>
            </p:nvSpPr>
            <p:spPr>
              <a:xfrm>
                <a:off x="3860800" y="3156643"/>
                <a:ext cx="49479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F0BA244-F1BE-42B3-84F5-5E83C3FDA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0" y="3156643"/>
                <a:ext cx="494792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17CBF67-61F4-4E19-9C90-01DBAEDE078D}"/>
                  </a:ext>
                </a:extLst>
              </p:cNvPr>
              <p:cNvSpPr txBox="1"/>
              <p:nvPr/>
            </p:nvSpPr>
            <p:spPr>
              <a:xfrm>
                <a:off x="3860800" y="4119855"/>
                <a:ext cx="51104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17CBF67-61F4-4E19-9C90-01DBAEDE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0" y="4119855"/>
                <a:ext cx="51104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E6CA108A-4F84-4BB5-9362-FD14E7238494}"/>
              </a:ext>
            </a:extLst>
          </p:cNvPr>
          <p:cNvSpPr/>
          <p:nvPr/>
        </p:nvSpPr>
        <p:spPr>
          <a:xfrm>
            <a:off x="8290560" y="3156643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AECC4A0-E153-4AA2-930A-D2314223BAD4}"/>
              </a:ext>
            </a:extLst>
          </p:cNvPr>
          <p:cNvSpPr/>
          <p:nvPr/>
        </p:nvSpPr>
        <p:spPr>
          <a:xfrm>
            <a:off x="8475365" y="4119855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6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3. Determinação dos esforços internos (</a:t>
            </a:r>
            <a:r>
              <a:rPr lang="pt-BR" sz="2400" i="1" dirty="0"/>
              <a:t>N</a:t>
            </a:r>
            <a:r>
              <a:rPr lang="pt-BR" sz="24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67774"/>
            <a:ext cx="1801871" cy="3032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19C3891-1F5B-4809-85A0-C26ED021BD19}"/>
                  </a:ext>
                </a:extLst>
              </p:cNvPr>
              <p:cNvSpPr txBox="1"/>
              <p:nvPr/>
            </p:nvSpPr>
            <p:spPr>
              <a:xfrm>
                <a:off x="4084320" y="2467774"/>
                <a:ext cx="1253673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19C3891-1F5B-4809-85A0-C26ED021B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0" y="2467774"/>
                <a:ext cx="1253673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C5E4AE-C35C-4F0F-AFF4-42883A4C4819}"/>
                  </a:ext>
                </a:extLst>
              </p:cNvPr>
              <p:cNvSpPr txBox="1"/>
              <p:nvPr/>
            </p:nvSpPr>
            <p:spPr>
              <a:xfrm>
                <a:off x="5735936" y="2440537"/>
                <a:ext cx="2077104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𝐸𝐴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𝐿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𝛥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𝐿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C5E4AE-C35C-4F0F-AFF4-42883A4C4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36" y="2440537"/>
                <a:ext cx="2077104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34E4FB-BEEB-4B08-A706-FA4EAAC74C81}"/>
                  </a:ext>
                </a:extLst>
              </p:cNvPr>
              <p:cNvSpPr txBox="1"/>
              <p:nvPr/>
            </p:nvSpPr>
            <p:spPr>
              <a:xfrm>
                <a:off x="5735936" y="3591993"/>
                <a:ext cx="1801871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34E4FB-BEEB-4B08-A706-FA4EAAC74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36" y="3591993"/>
                <a:ext cx="1801871" cy="7837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9F2D288-DDBB-48C7-AD6B-E570F7D199B6}"/>
                  </a:ext>
                </a:extLst>
              </p:cNvPr>
              <p:cNvSpPr txBox="1"/>
              <p:nvPr/>
            </p:nvSpPr>
            <p:spPr>
              <a:xfrm>
                <a:off x="5735936" y="4513865"/>
                <a:ext cx="2077104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9F2D288-DDBB-48C7-AD6B-E570F7D19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36" y="4513865"/>
                <a:ext cx="2077104" cy="7837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ipse 18">
            <a:extLst>
              <a:ext uri="{FF2B5EF4-FFF2-40B4-BE49-F238E27FC236}">
                <a16:creationId xmlns:a16="http://schemas.microsoft.com/office/drawing/2014/main" id="{A111E230-2B12-48AC-8E98-B25B307FCC21}"/>
              </a:ext>
            </a:extLst>
          </p:cNvPr>
          <p:cNvSpPr/>
          <p:nvPr/>
        </p:nvSpPr>
        <p:spPr>
          <a:xfrm>
            <a:off x="7025957" y="3743140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19F6CE9-0F7F-4692-91C9-47EC90E395A0}"/>
              </a:ext>
            </a:extLst>
          </p:cNvPr>
          <p:cNvSpPr/>
          <p:nvPr/>
        </p:nvSpPr>
        <p:spPr>
          <a:xfrm>
            <a:off x="7312362" y="4642492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3591</TotalTime>
  <Words>1774</Words>
  <Application>Microsoft Office PowerPoint</Application>
  <PresentationFormat>Widescreen</PresentationFormat>
  <Paragraphs>227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 (Aula 08)</vt:lpstr>
      <vt:lpstr>Aula 08</vt:lpstr>
      <vt:lpstr>Aula 08. Carga Axial</vt:lpstr>
      <vt:lpstr>Método dos Deslocamentos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Exemplo 4.8. Problemas hiperestáticos</vt:lpstr>
      <vt:lpstr>Exemplo 4.8. Problemas hiperestáticos</vt:lpstr>
      <vt:lpstr>Exemplo 4.8. Problemas hiperestáticos</vt:lpstr>
      <vt:lpstr>Exemplo 4.8. Problemas hiperestáticos</vt:lpstr>
      <vt:lpstr>Exemplo 4.8. Problemas hiperestáticos</vt:lpstr>
      <vt:lpstr>Exemplo 4.8. Problemas hiperestáticos</vt:lpstr>
      <vt:lpstr>Exemplo 4.8. Problemas hiperestáticos</vt:lpstr>
      <vt:lpstr>Exemplo 4.8. Problemas hiperestáticos</vt:lpstr>
      <vt:lpstr>Exemplo 4.9. Problemas hiperestáticos</vt:lpstr>
      <vt:lpstr>Exemplo 4.9. Problemas hiperestáticos</vt:lpstr>
      <vt:lpstr>Exemplo 4.9. Problemas hiperestáticos</vt:lpstr>
      <vt:lpstr>(*) Exemplo 4.6. Sistemas hiperestáticos</vt:lpstr>
      <vt:lpstr>(*) Exemplo 4.7. Sistemas hiperestáticos</vt:lpstr>
      <vt:lpstr>(*) Exemplo 4.7. Sistemas hiperestáticos</vt:lpstr>
      <vt:lpstr>(*) Observação</vt:lpstr>
      <vt:lpstr>Método dos Elementos Finitos (MEF)</vt:lpstr>
      <vt:lpstr>Método dos Elementos Finitos (MEF)</vt:lpstr>
      <vt:lpstr>Método dos Elementos Finitos (MEF)</vt:lpstr>
      <vt:lpstr>Método dos Elementos Finitos (MEF)</vt:lpstr>
      <vt:lpstr>Método dos Elementos Finitos (MEF)</vt:lpstr>
      <vt:lpstr>Método dos Elementos Finitos (MEF)</vt:lpstr>
      <vt:lpstr>Método dos Elementos Finitos (MEF)</vt:lpstr>
      <vt:lpstr>Método dos Elementos Finitos (MEF)</vt:lpstr>
      <vt:lpstr>Método dos Elementos Finitos (MEF)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808</cp:revision>
  <dcterms:created xsi:type="dcterms:W3CDTF">2021-04-12T22:54:59Z</dcterms:created>
  <dcterms:modified xsi:type="dcterms:W3CDTF">2021-10-21T01:55:33Z</dcterms:modified>
</cp:coreProperties>
</file>