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27" r:id="rId3"/>
    <p:sldId id="313" r:id="rId4"/>
    <p:sldId id="325" r:id="rId5"/>
    <p:sldId id="331" r:id="rId6"/>
    <p:sldId id="332" r:id="rId7"/>
    <p:sldId id="333" r:id="rId8"/>
    <p:sldId id="334" r:id="rId9"/>
    <p:sldId id="335" r:id="rId10"/>
    <p:sldId id="329" r:id="rId11"/>
    <p:sldId id="340" r:id="rId12"/>
    <p:sldId id="341" r:id="rId13"/>
    <p:sldId id="342" r:id="rId14"/>
    <p:sldId id="345" r:id="rId15"/>
    <p:sldId id="336" r:id="rId16"/>
  </p:sldIdLst>
  <p:sldSz cx="9144000" cy="5143500" type="screen16x9"/>
  <p:notesSz cx="6858000" cy="9144000"/>
  <p:defaultTextStyle>
    <a:defPPr>
      <a:defRPr lang="pt-BR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A50021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9" autoAdjust="0"/>
    <p:restoredTop sz="49357" autoAdjust="0"/>
  </p:normalViewPr>
  <p:slideViewPr>
    <p:cSldViewPr snapToGrid="0">
      <p:cViewPr>
        <p:scale>
          <a:sx n="109" d="100"/>
          <a:sy n="109" d="100"/>
        </p:scale>
        <p:origin x="-258" y="156"/>
      </p:cViewPr>
      <p:guideLst>
        <p:guide orient="horz" pos="2160"/>
        <p:guide orient="horz" pos="162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1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2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5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4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5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5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0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4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F543F4F1-C2D3-4E11-BD91-BA0CA03E048D}" type="datetimeFigureOut">
              <a:rPr lang="pt-BR" smtClean="0">
                <a:solidFill>
                  <a:prstClr val="white">
                    <a:tint val="75000"/>
                  </a:prstClr>
                </a:solidFill>
              </a:rPr>
              <a:pPr defTabSz="685783"/>
              <a:t>14/03/2019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6F332902-C1F9-4D7B-85EB-FF75F39CF5D9}" type="slidenum">
              <a:rPr lang="pt-BR" smtClean="0">
                <a:solidFill>
                  <a:prstClr val="white">
                    <a:tint val="75000"/>
                  </a:prstClr>
                </a:solidFill>
              </a:rPr>
              <a:pPr defTabSz="685783"/>
              <a:t>‹nº›</a:t>
            </a:fld>
            <a:endParaRPr lang="pt-BR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41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32.emf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5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6.png"/><Relationship Id="rId9" Type="http://schemas.openxmlformats.org/officeDocument/2006/relationships/image" Target="../media/image24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306757"/>
            <a:ext cx="9144000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685783"/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AULA Nº 4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defTabSz="685783"/>
            <a:r>
              <a:rPr lang="pt-BR" altLang="pt-B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GESTÃO FINANCEIRA E DE RISCO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0" y="2061013"/>
            <a:ext cx="9106886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defTabSz="685783"/>
            <a:r>
              <a:rPr lang="pt-B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Análises de Retorno de Investimento e de Valor</a:t>
            </a:r>
            <a:endParaRPr lang="pt-BR" sz="3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Investimento e estrutura de capital,</a:t>
            </a:r>
          </a:p>
          <a:p>
            <a:pPr algn="ctr" defTabSz="685783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 de retorno (ROI) e custo de capital (WACC),</a:t>
            </a:r>
          </a:p>
          <a:p>
            <a:pPr algn="ctr" defTabSz="685783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econômico agregado (EVA e MVA),</a:t>
            </a:r>
          </a:p>
          <a:p>
            <a:pPr algn="ctr" defTabSz="685783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da empresa (</a:t>
            </a:r>
            <a:r>
              <a:rPr lang="pt-BR" sz="16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</a:t>
            </a:r>
            <a:r>
              <a:rPr lang="pt-BR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defTabSz="685783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índice de especulação (IEVA)</a:t>
            </a:r>
            <a:endParaRPr lang="pt-BR" sz="1600" b="1" dirty="0">
              <a:solidFill>
                <a:schemeClr val="bg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778872"/>
            <a:ext cx="9144000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783">
              <a:defRPr/>
            </a:pPr>
            <a:endParaRPr lang="pt-BR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4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F9AB495-7783-40A4-91BE-9D1108F62207}"/>
              </a:ext>
            </a:extLst>
          </p:cNvPr>
          <p:cNvSpPr txBox="1"/>
          <p:nvPr/>
        </p:nvSpPr>
        <p:spPr>
          <a:xfrm>
            <a:off x="1440846" y="18090"/>
            <a:ext cx="6805749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Análises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Retorno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Investimento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da </a:t>
            </a:r>
            <a:r>
              <a:rPr lang="en-US" sz="2000" b="1" u="sng" dirty="0">
                <a:solidFill>
                  <a:schemeClr val="bg1"/>
                </a:solidFill>
                <a:latin typeface="Arial"/>
                <a:cs typeface="Arial"/>
              </a:rPr>
              <a:t>Cia. Arixandre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DDEA00D-F209-40DB-8728-279A4E6E5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808" y="513133"/>
            <a:ext cx="4988217" cy="4449391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1ECCBDA2-89F2-4725-A9B6-EC683CFE2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697" y="3122983"/>
            <a:ext cx="6030603" cy="1240511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xmlns="" id="{D78D597E-8433-4DE4-92C5-3B2ECFC6B1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112" y="513133"/>
            <a:ext cx="81057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-1" y="18090"/>
            <a:ext cx="9047747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/>
                <a:cs typeface="Arial"/>
              </a:rPr>
              <a:t>Cálculo do Valor da Empresa: em função do preço das ações no mercado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3C84829A-379A-4CD6-86CC-CA60E2FC7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95" y="1020377"/>
            <a:ext cx="2009464" cy="2206337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BE7CE62-F5BB-4D87-902C-A8F1333BE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0856" y="1307058"/>
            <a:ext cx="5057023" cy="2744515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F4C23811-B81B-4CF3-86D2-E515DB5BD0D9}"/>
              </a:ext>
            </a:extLst>
          </p:cNvPr>
          <p:cNvSpPr txBox="1"/>
          <p:nvPr/>
        </p:nvSpPr>
        <p:spPr>
          <a:xfrm>
            <a:off x="1900989" y="4275931"/>
            <a:ext cx="6376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Qual é o valor correto da empresa ?</a:t>
            </a:r>
          </a:p>
        </p:txBody>
      </p:sp>
    </p:spTree>
    <p:extLst>
      <p:ext uri="{BB962C8B-B14F-4D97-AF65-F5344CB8AC3E}">
        <p14:creationId xmlns:p14="http://schemas.microsoft.com/office/powerpoint/2010/main" val="3097776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29" y="-7457"/>
            <a:ext cx="9144000" cy="5143500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-1" y="7457"/>
            <a:ext cx="9047747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pt-BR" sz="3200" b="1" dirty="0">
                <a:solidFill>
                  <a:srgbClr val="7030A0"/>
                </a:solidFill>
                <a:latin typeface="Arial"/>
                <a:cs typeface="Arial"/>
              </a:rPr>
              <a:t>Índice de Especulação do Valor Agregado (IEVA) e Valor Provável das Ações</a:t>
            </a:r>
            <a:endParaRPr lang="en-US" sz="3200" b="1" dirty="0">
              <a:solidFill>
                <a:srgbClr val="7030A0"/>
              </a:solidFill>
              <a:latin typeface="Arial"/>
              <a:cs typeface="Arial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3C84829A-379A-4CD6-86CC-CA60E2FC7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33" y="2475845"/>
            <a:ext cx="2297688" cy="2522798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BE7CE62-F5BB-4D87-902C-A8F1333BE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312" y="1118182"/>
            <a:ext cx="2817874" cy="152929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DFED9CC6-B235-4E16-8ABC-558565D68F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9753" y="1932773"/>
            <a:ext cx="5550125" cy="851909"/>
          </a:xfrm>
          <a:prstGeom prst="rect">
            <a:avLst/>
          </a:prstGeom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21245DAF-6B15-4988-96A3-34000A28E26B}"/>
              </a:ext>
            </a:extLst>
          </p:cNvPr>
          <p:cNvGrpSpPr/>
          <p:nvPr/>
        </p:nvGrpSpPr>
        <p:grpSpPr>
          <a:xfrm>
            <a:off x="4619569" y="1180213"/>
            <a:ext cx="3280422" cy="1146615"/>
            <a:chOff x="4619569" y="1180213"/>
            <a:chExt cx="3280422" cy="1146615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xmlns="" id="{6480FAEF-55C5-44A3-8AEB-1EEBE9C5028C}"/>
                </a:ext>
              </a:extLst>
            </p:cNvPr>
            <p:cNvSpPr/>
            <p:nvPr/>
          </p:nvSpPr>
          <p:spPr>
            <a:xfrm>
              <a:off x="4619569" y="1742037"/>
              <a:ext cx="1913860" cy="5847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5" name="Conector de Seta Reta 14">
              <a:extLst>
                <a:ext uri="{FF2B5EF4-FFF2-40B4-BE49-F238E27FC236}">
                  <a16:creationId xmlns:a16="http://schemas.microsoft.com/office/drawing/2014/main" xmlns="" id="{461BB11F-13F4-4B09-873B-53F01A5063D5}"/>
                </a:ext>
              </a:extLst>
            </p:cNvPr>
            <p:cNvCxnSpPr/>
            <p:nvPr/>
          </p:nvCxnSpPr>
          <p:spPr>
            <a:xfrm flipV="1">
              <a:off x="5411972" y="1446028"/>
              <a:ext cx="732843" cy="29600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FB547D36-42B5-4038-BC21-D699958667FC}"/>
                </a:ext>
              </a:extLst>
            </p:cNvPr>
            <p:cNvSpPr txBox="1"/>
            <p:nvPr/>
          </p:nvSpPr>
          <p:spPr>
            <a:xfrm>
              <a:off x="6144815" y="1180213"/>
              <a:ext cx="1755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Mercado/Investidor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B8AD32F6-3986-4E8C-BEED-B786D7999224}"/>
              </a:ext>
            </a:extLst>
          </p:cNvPr>
          <p:cNvGrpSpPr/>
          <p:nvPr/>
        </p:nvGrpSpPr>
        <p:grpSpPr>
          <a:xfrm>
            <a:off x="4676272" y="2362269"/>
            <a:ext cx="2809049" cy="1192219"/>
            <a:chOff x="4676272" y="2362269"/>
            <a:chExt cx="2809049" cy="1192219"/>
          </a:xfrm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C37588E5-6D2E-41B6-874E-198D3AEED798}"/>
                </a:ext>
              </a:extLst>
            </p:cNvPr>
            <p:cNvSpPr/>
            <p:nvPr/>
          </p:nvSpPr>
          <p:spPr>
            <a:xfrm>
              <a:off x="4676272" y="2362269"/>
              <a:ext cx="1913860" cy="58479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6" name="Conector de Seta Reta 15">
              <a:extLst>
                <a:ext uri="{FF2B5EF4-FFF2-40B4-BE49-F238E27FC236}">
                  <a16:creationId xmlns:a16="http://schemas.microsoft.com/office/drawing/2014/main" xmlns="" id="{E56E284C-E2C8-4EA7-895A-6AA7723FED37}"/>
                </a:ext>
              </a:extLst>
            </p:cNvPr>
            <p:cNvCxnSpPr>
              <a:cxnSpLocks/>
            </p:cNvCxnSpPr>
            <p:nvPr/>
          </p:nvCxnSpPr>
          <p:spPr>
            <a:xfrm>
              <a:off x="5564372" y="2968327"/>
              <a:ext cx="464288" cy="40351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xmlns="" id="{D8AB843E-7C9D-4DEE-8EB8-7C4FC88042D4}"/>
                </a:ext>
              </a:extLst>
            </p:cNvPr>
            <p:cNvSpPr txBox="1"/>
            <p:nvPr/>
          </p:nvSpPr>
          <p:spPr>
            <a:xfrm>
              <a:off x="6028660" y="3246711"/>
              <a:ext cx="1456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Empresa/Gestor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xmlns="" id="{DEA97287-F620-48FC-A39D-30DADD25EC7C}"/>
                  </a:ext>
                </a:extLst>
              </p:cNvPr>
              <p:cNvSpPr txBox="1"/>
              <p:nvPr/>
            </p:nvSpPr>
            <p:spPr>
              <a:xfrm>
                <a:off x="2617856" y="3556365"/>
                <a:ext cx="6390980" cy="595548"/>
              </a:xfrm>
              <a:prstGeom prst="rect">
                <a:avLst/>
              </a:prstGeom>
              <a:solidFill>
                <a:srgbClr val="FFCC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𝑽𝒂𝒍𝒐𝒓</m:t>
                    </m:r>
                  </m:oMath>
                </a14:m>
                <a:r>
                  <a:rPr lang="pt-BR" sz="1600" b="1" dirty="0">
                    <a:solidFill>
                      <a:srgbClr val="7030A0"/>
                    </a:solidFill>
                  </a:rPr>
                  <a:t> Provável (Ações)</a:t>
                </a:r>
                <a:r>
                  <a:rPr lang="pt-BR" sz="2400" b="1" dirty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𝑽𝑬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pt-BR" sz="24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𝑭𝑪𝑫</m:t>
                            </m:r>
                          </m:e>
                        </m:d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𝑪𝑻</m:t>
                        </m:r>
                      </m:num>
                      <m:den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𝑸𝒖𝒂𝒏𝒕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çõ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𝒆𝒔</m:t>
                        </m:r>
                      </m:den>
                    </m:f>
                  </m:oMath>
                </a14:m>
                <a:r>
                  <a:rPr lang="pt-BR" sz="2400" b="1" dirty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𝟐𝟏𝟑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𝟖𝟎𝟎</m:t>
                        </m:r>
                      </m:num>
                      <m:den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çõ</m:t>
                        </m:r>
                        <m:r>
                          <a:rPr lang="pt-B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𝒆𝒔</m:t>
                        </m:r>
                      </m:den>
                    </m:f>
                  </m:oMath>
                </a14:m>
                <a:r>
                  <a:rPr lang="pt-BR" sz="2400" b="1" dirty="0">
                    <a:solidFill>
                      <a:srgbClr val="7030A0"/>
                    </a:solidFill>
                  </a:rPr>
                  <a:t> = 1,36</a:t>
                </a: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DEA97287-F620-48FC-A39D-30DADD25E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856" y="3556365"/>
                <a:ext cx="6390980" cy="595548"/>
              </a:xfrm>
              <a:prstGeom prst="rect">
                <a:avLst/>
              </a:prstGeom>
              <a:blipFill>
                <a:blip r:embed="rId6"/>
                <a:stretch>
                  <a:fillRect r="-1907" b="-102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3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1" y="8483"/>
            <a:ext cx="9144000" cy="5143500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-1" y="7457"/>
            <a:ext cx="9047747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pt-BR" sz="3200" b="1" dirty="0">
                <a:solidFill>
                  <a:srgbClr val="7030A0"/>
                </a:solidFill>
                <a:latin typeface="Arial"/>
                <a:cs typeface="Arial"/>
              </a:rPr>
              <a:t>Como interpretar o Índice de Especulação do Valor Agregado (IEVA)?</a:t>
            </a:r>
            <a:endParaRPr lang="en-US" sz="3200" b="1" dirty="0">
              <a:solidFill>
                <a:srgbClr val="7030A0"/>
              </a:solidFill>
              <a:latin typeface="Arial"/>
              <a:cs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0E6BA103-ECA8-4C10-912B-F083097C2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04" y="994317"/>
            <a:ext cx="3765958" cy="379033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318DFC21-4BDC-4E2B-91B7-21867371DE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2257089"/>
            <a:ext cx="4103563" cy="114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6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F9AB495-7783-40A4-91BE-9D1108F62207}"/>
              </a:ext>
            </a:extLst>
          </p:cNvPr>
          <p:cNvSpPr txBox="1"/>
          <p:nvPr/>
        </p:nvSpPr>
        <p:spPr>
          <a:xfrm>
            <a:off x="223284" y="18090"/>
            <a:ext cx="873996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/>
                <a:cs typeface="Arial"/>
              </a:rPr>
              <a:t>Petrobrás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Arial"/>
              </a:rPr>
              <a:t> &amp; Apple - </a:t>
            </a:r>
            <a:r>
              <a:rPr lang="en-US" sz="1800" b="1" dirty="0">
                <a:solidFill>
                  <a:srgbClr val="FF0000"/>
                </a:solidFill>
                <a:latin typeface="Arial"/>
                <a:cs typeface="Arial"/>
              </a:rPr>
              <a:t>Tire as </a:t>
            </a:r>
            <a:r>
              <a:rPr lang="en-US" sz="1800" b="1" dirty="0" err="1">
                <a:solidFill>
                  <a:srgbClr val="FF0000"/>
                </a:solidFill>
                <a:latin typeface="Arial"/>
                <a:cs typeface="Arial"/>
              </a:rPr>
              <a:t>suas</a:t>
            </a:r>
            <a:r>
              <a:rPr lang="en-US"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Arial"/>
                <a:cs typeface="Arial"/>
              </a:rPr>
              <a:t>conclusões</a:t>
            </a:r>
            <a:endParaRPr lang="en-US" sz="18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D5BE6F5F-6CBF-48F7-9537-BAFD2BF3E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53" y="776984"/>
            <a:ext cx="3433866" cy="376384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76C9A1F0-ABE8-423D-965C-0A2B241D7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521" y="776983"/>
            <a:ext cx="5127149" cy="37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5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/>
          <p:nvPr/>
        </p:nvSpPr>
        <p:spPr>
          <a:xfrm>
            <a:off x="350519" y="241175"/>
            <a:ext cx="8356871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/>
                <a:cs typeface="Arial"/>
              </a:rPr>
              <a:t>Finalizando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 o Módulo-4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F3A713A-B02D-4386-B271-FBA244CA6A20}"/>
              </a:ext>
            </a:extLst>
          </p:cNvPr>
          <p:cNvSpPr txBox="1"/>
          <p:nvPr/>
        </p:nvSpPr>
        <p:spPr>
          <a:xfrm>
            <a:off x="1595742" y="1386810"/>
            <a:ext cx="561555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3600" dirty="0"/>
              <a:t>   EXERCÍCIOS DE FIXAÇÃO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800" b="1" dirty="0">
                <a:solidFill>
                  <a:srgbClr val="FFC000"/>
                </a:solidFill>
              </a:rPr>
              <a:t>Faça</a:t>
            </a:r>
            <a:r>
              <a:rPr lang="pt-BR" sz="1800" dirty="0"/>
              <a:t> o QUIZ de avaliação ao final </a:t>
            </a:r>
            <a:r>
              <a:rPr lang="pt-BR" sz="1800"/>
              <a:t>do mod-5.</a:t>
            </a:r>
            <a:endParaRPr lang="pt-BR" sz="1800" dirty="0"/>
          </a:p>
          <a:p>
            <a:pPr marL="342900" indent="-342900">
              <a:buFont typeface="+mj-lt"/>
              <a:buAutoNum type="arabicPeriod"/>
            </a:pPr>
            <a:r>
              <a:rPr lang="pt-BR" sz="1800" b="1" dirty="0">
                <a:solidFill>
                  <a:srgbClr val="FFC000"/>
                </a:solidFill>
              </a:rPr>
              <a:t>Refaça</a:t>
            </a:r>
            <a:r>
              <a:rPr lang="pt-BR" sz="1800" dirty="0"/>
              <a:t> os cálculos e análises das duas empresas globais (Petrobrás e Apple) e reflita sobre os significados.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800" b="1" dirty="0">
                <a:solidFill>
                  <a:srgbClr val="FFC000"/>
                </a:solidFill>
              </a:rPr>
              <a:t>Leia os artigos</a:t>
            </a:r>
            <a:r>
              <a:rPr lang="pt-BR" sz="1800" dirty="0"/>
              <a:t>: “Lucro Gasoso – uma interpretação do EVA” e “Índice de Especulação de Valor Agregado (IEVA)”</a:t>
            </a:r>
            <a:endParaRPr lang="pt-BR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8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E829255-5E2E-4F9F-99F8-68BAAC9B7659}"/>
              </a:ext>
            </a:extLst>
          </p:cNvPr>
          <p:cNvSpPr txBox="1"/>
          <p:nvPr/>
        </p:nvSpPr>
        <p:spPr>
          <a:xfrm>
            <a:off x="648441" y="199788"/>
            <a:ext cx="8172285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rgbClr val="FFFF00"/>
                </a:solidFill>
              </a:rPr>
              <a:t>Nos módulos anteriores</a:t>
            </a:r>
            <a:r>
              <a:rPr lang="pt-BR" sz="2000" dirty="0">
                <a:solidFill>
                  <a:srgbClr val="FFFF00"/>
                </a:solidFill>
              </a:rPr>
              <a:t> (1-2-3)</a:t>
            </a:r>
          </a:p>
          <a:p>
            <a:r>
              <a:rPr lang="pt-BR" sz="2800" i="1" dirty="0"/>
              <a:t>		- Conceitos Básicos</a:t>
            </a:r>
          </a:p>
          <a:p>
            <a:r>
              <a:rPr lang="pt-BR" sz="2800" i="1" dirty="0"/>
              <a:t>		- Noções de Risco</a:t>
            </a:r>
          </a:p>
          <a:p>
            <a:r>
              <a:rPr lang="pt-BR" sz="2800" i="1" dirty="0"/>
              <a:t>		- Demonstrações Financeiras</a:t>
            </a:r>
          </a:p>
          <a:p>
            <a:r>
              <a:rPr lang="pt-BR" sz="2800" i="1" dirty="0"/>
              <a:t>		- Análises Econômicas e Financeiras</a:t>
            </a:r>
          </a:p>
          <a:p>
            <a:r>
              <a:rPr lang="pt-BR" sz="2800" i="1" dirty="0"/>
              <a:t>		- Três estágios:</a:t>
            </a:r>
          </a:p>
          <a:p>
            <a:r>
              <a:rPr lang="pt-BR" sz="2800" i="1" dirty="0"/>
              <a:t>			1) Quadro Clínico</a:t>
            </a:r>
          </a:p>
          <a:p>
            <a:r>
              <a:rPr lang="pt-BR" sz="2800" i="1" dirty="0"/>
              <a:t>			2) ?</a:t>
            </a:r>
          </a:p>
          <a:p>
            <a:r>
              <a:rPr lang="pt-BR" sz="2800" i="1" dirty="0"/>
              <a:t>			3) </a:t>
            </a:r>
            <a:r>
              <a:rPr lang="pt-BR" sz="2800" i="1" dirty="0" err="1"/>
              <a:t>Kanitz</a:t>
            </a:r>
            <a:endParaRPr lang="pt-BR" sz="2800" i="1" dirty="0"/>
          </a:p>
          <a:p>
            <a:endParaRPr lang="pt-BR" sz="2800" i="1" dirty="0"/>
          </a:p>
        </p:txBody>
      </p:sp>
      <p:pic>
        <p:nvPicPr>
          <p:cNvPr id="4" name="Gráfico 3" descr="Coração">
            <a:extLst>
              <a:ext uri="{FF2B5EF4-FFF2-40B4-BE49-F238E27FC236}">
                <a16:creationId xmlns:a16="http://schemas.microsoft.com/office/drawing/2014/main" xmlns="" id="{AA90E253-BCB6-4424-AD3C-68EE5941FB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61884" y="3163280"/>
            <a:ext cx="392217" cy="392217"/>
          </a:xfrm>
          <a:prstGeom prst="rect">
            <a:avLst/>
          </a:prstGeom>
        </p:spPr>
      </p:pic>
      <p:pic>
        <p:nvPicPr>
          <p:cNvPr id="5" name="Gráfico 4" descr="Cabeça com Engrenagens">
            <a:extLst>
              <a:ext uri="{FF2B5EF4-FFF2-40B4-BE49-F238E27FC236}">
                <a16:creationId xmlns:a16="http://schemas.microsoft.com/office/drawing/2014/main" xmlns="" id="{451536D6-816B-410B-B434-615DC393D5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149908" y="4038811"/>
            <a:ext cx="384350" cy="38435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53412DFC-E0B3-43A8-B143-F1F6AAF48233}"/>
              </a:ext>
            </a:extLst>
          </p:cNvPr>
          <p:cNvSpPr txBox="1"/>
          <p:nvPr/>
        </p:nvSpPr>
        <p:spPr>
          <a:xfrm>
            <a:off x="3360961" y="3524850"/>
            <a:ext cx="4110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9900"/>
                </a:solidFill>
              </a:rPr>
              <a:t>Retorno de Investimento</a:t>
            </a:r>
          </a:p>
        </p:txBody>
      </p:sp>
    </p:spTree>
    <p:extLst>
      <p:ext uri="{BB962C8B-B14F-4D97-AF65-F5344CB8AC3E}">
        <p14:creationId xmlns:p14="http://schemas.microsoft.com/office/powerpoint/2010/main" val="53218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E17591C0-D467-40B5-A468-308B92D87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758" y="342605"/>
            <a:ext cx="3458549" cy="200958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E282E15-4C5D-4854-9B10-4F9B2AB69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019" y="342605"/>
            <a:ext cx="1988724" cy="200958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DFC4A40D-737B-4591-825E-3EC9E9E3A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984" y="2571750"/>
            <a:ext cx="4460031" cy="1712871"/>
          </a:xfrm>
          <a:prstGeom prst="rect">
            <a:avLst/>
          </a:prstGeom>
        </p:spPr>
      </p:pic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xmlns="" id="{286D33CA-B519-4BFB-A990-202091893DE9}"/>
              </a:ext>
            </a:extLst>
          </p:cNvPr>
          <p:cNvSpPr/>
          <p:nvPr/>
        </p:nvSpPr>
        <p:spPr>
          <a:xfrm>
            <a:off x="4989111" y="3143611"/>
            <a:ext cx="1760034" cy="2788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Gráfico 7" descr="Pesca">
            <a:extLst>
              <a:ext uri="{FF2B5EF4-FFF2-40B4-BE49-F238E27FC236}">
                <a16:creationId xmlns:a16="http://schemas.microsoft.com/office/drawing/2014/main" xmlns="" id="{E7D9D1F8-D4BF-4DB9-8A7E-F9A1FCE555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540004" y="3600268"/>
            <a:ext cx="596537" cy="59653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F11EBEB3-6C2B-4A4D-A9BB-DADA7B94B6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6240" y="3077923"/>
            <a:ext cx="472263" cy="70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E7102D06-45E5-4E99-98C3-A9C533F827CC}"/>
              </a:ext>
            </a:extLst>
          </p:cNvPr>
          <p:cNvSpPr/>
          <p:nvPr/>
        </p:nvSpPr>
        <p:spPr>
          <a:xfrm>
            <a:off x="866494" y="1361649"/>
            <a:ext cx="1880315" cy="2181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4EC88B5F-701E-454E-88BA-6C3FE713E1BB}"/>
              </a:ext>
            </a:extLst>
          </p:cNvPr>
          <p:cNvSpPr/>
          <p:nvPr/>
        </p:nvSpPr>
        <p:spPr>
          <a:xfrm>
            <a:off x="2792956" y="1361649"/>
            <a:ext cx="1880315" cy="2181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8BA4364-240C-4F67-9DA3-608652D83B2C}"/>
              </a:ext>
            </a:extLst>
          </p:cNvPr>
          <p:cNvSpPr txBox="1"/>
          <p:nvPr/>
        </p:nvSpPr>
        <p:spPr>
          <a:xfrm>
            <a:off x="5395572" y="906760"/>
            <a:ext cx="30200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        </a:t>
            </a:r>
            <a:r>
              <a:rPr lang="pt-BR" u="sng" dirty="0">
                <a:solidFill>
                  <a:srgbClr val="FF0000"/>
                </a:solidFill>
              </a:rPr>
              <a:t>Investimento total de 1.000</a:t>
            </a:r>
          </a:p>
          <a:p>
            <a:endParaRPr lang="pt-BR" u="sng" dirty="0">
              <a:solidFill>
                <a:srgbClr val="FF0000"/>
              </a:solidFill>
            </a:endParaRPr>
          </a:p>
          <a:p>
            <a:r>
              <a:rPr lang="pt-BR" dirty="0">
                <a:solidFill>
                  <a:srgbClr val="FF0000"/>
                </a:solidFill>
              </a:rPr>
              <a:t>1) Abertura de uma Empresa: 1.000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xmlns="" id="{69C43841-F5E3-41F9-AF4A-52D607D75C18}"/>
              </a:ext>
            </a:extLst>
          </p:cNvPr>
          <p:cNvGrpSpPr/>
          <p:nvPr/>
        </p:nvGrpSpPr>
        <p:grpSpPr>
          <a:xfrm>
            <a:off x="1001719" y="1622203"/>
            <a:ext cx="3567451" cy="1207591"/>
            <a:chOff x="1590538" y="1123439"/>
            <a:chExt cx="3567451" cy="1207591"/>
          </a:xfrm>
        </p:grpSpPr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3BC147BA-DC02-4B88-90FA-8A5F37E9CD45}"/>
                </a:ext>
              </a:extLst>
            </p:cNvPr>
            <p:cNvSpPr txBox="1"/>
            <p:nvPr/>
          </p:nvSpPr>
          <p:spPr>
            <a:xfrm>
              <a:off x="3470856" y="2023253"/>
              <a:ext cx="16871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Capital.......    1.000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6FC8B871-8EE5-4851-A160-F04BDEE54536}"/>
                </a:ext>
              </a:extLst>
            </p:cNvPr>
            <p:cNvSpPr txBox="1"/>
            <p:nvPr/>
          </p:nvSpPr>
          <p:spPr>
            <a:xfrm>
              <a:off x="1590538" y="1123439"/>
              <a:ext cx="15519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Caixa.......    1.000</a:t>
              </a:r>
            </a:p>
          </p:txBody>
        </p:sp>
      </p:grp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1C02D984-4F5F-4087-9F28-92D994BEE8DB}"/>
              </a:ext>
            </a:extLst>
          </p:cNvPr>
          <p:cNvSpPr txBox="1"/>
          <p:nvPr/>
        </p:nvSpPr>
        <p:spPr>
          <a:xfrm>
            <a:off x="5395572" y="1676792"/>
            <a:ext cx="3020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2) Compra de Estoque a vista: 200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C586C44B-6487-468D-A220-60D1D04068D9}"/>
              </a:ext>
            </a:extLst>
          </p:cNvPr>
          <p:cNvSpPr txBox="1"/>
          <p:nvPr/>
        </p:nvSpPr>
        <p:spPr>
          <a:xfrm>
            <a:off x="5399867" y="2015937"/>
            <a:ext cx="3020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7030A0"/>
                </a:solidFill>
              </a:rPr>
              <a:t>3) Compra de Estoque a prazo: 100</a:t>
            </a: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xmlns="" id="{D84C53AA-F8C9-4D51-9E30-95D06BAF3891}"/>
              </a:ext>
            </a:extLst>
          </p:cNvPr>
          <p:cNvGrpSpPr/>
          <p:nvPr/>
        </p:nvGrpSpPr>
        <p:grpSpPr>
          <a:xfrm>
            <a:off x="1006018" y="1618396"/>
            <a:ext cx="1551908" cy="676482"/>
            <a:chOff x="1594837" y="1119632"/>
            <a:chExt cx="1551908" cy="676482"/>
          </a:xfrm>
        </p:grpSpPr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xmlns="" id="{49896459-F3B9-430C-B73C-2ECF27A88F8D}"/>
                </a:ext>
              </a:extLst>
            </p:cNvPr>
            <p:cNvSpPr txBox="1"/>
            <p:nvPr/>
          </p:nvSpPr>
          <p:spPr>
            <a:xfrm>
              <a:off x="1594837" y="1488337"/>
              <a:ext cx="15519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70C0"/>
                  </a:solidFill>
                </a:rPr>
                <a:t>Estoque....     200</a:t>
              </a: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xmlns="" id="{476C1CD6-FE45-4207-81AC-B1303686B670}"/>
                </a:ext>
              </a:extLst>
            </p:cNvPr>
            <p:cNvSpPr txBox="1"/>
            <p:nvPr/>
          </p:nvSpPr>
          <p:spPr>
            <a:xfrm>
              <a:off x="2458795" y="1119632"/>
              <a:ext cx="613887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70C0"/>
                  </a:solidFill>
                </a:rPr>
                <a:t>  800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xmlns="" id="{C7368117-C145-44C6-BEDE-0FC389E16B8F}"/>
              </a:ext>
            </a:extLst>
          </p:cNvPr>
          <p:cNvGrpSpPr/>
          <p:nvPr/>
        </p:nvGrpSpPr>
        <p:grpSpPr>
          <a:xfrm>
            <a:off x="1010314" y="1625665"/>
            <a:ext cx="3558856" cy="1021236"/>
            <a:chOff x="1599133" y="1126901"/>
            <a:chExt cx="3558856" cy="1021236"/>
          </a:xfrm>
        </p:grpSpPr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xmlns="" id="{92A352EC-38F1-4437-B3A7-F49EB33A34EE}"/>
                </a:ext>
              </a:extLst>
            </p:cNvPr>
            <p:cNvSpPr txBox="1"/>
            <p:nvPr/>
          </p:nvSpPr>
          <p:spPr>
            <a:xfrm>
              <a:off x="1599133" y="1840360"/>
              <a:ext cx="15519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7030A0"/>
                  </a:solidFill>
                </a:rPr>
                <a:t>Estoque....     100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8552C346-7888-45DF-A874-5FE2551F8017}"/>
                </a:ext>
              </a:extLst>
            </p:cNvPr>
            <p:cNvSpPr txBox="1"/>
            <p:nvPr/>
          </p:nvSpPr>
          <p:spPr>
            <a:xfrm>
              <a:off x="3396405" y="1126901"/>
              <a:ext cx="17615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7030A0"/>
                  </a:solidFill>
                </a:rPr>
                <a:t>Fornecedores..    100</a:t>
              </a:r>
            </a:p>
          </p:txBody>
        </p:sp>
      </p:grpSp>
      <p:grpSp>
        <p:nvGrpSpPr>
          <p:cNvPr id="30" name="Agrupar 29">
            <a:extLst>
              <a:ext uri="{FF2B5EF4-FFF2-40B4-BE49-F238E27FC236}">
                <a16:creationId xmlns:a16="http://schemas.microsoft.com/office/drawing/2014/main" xmlns="" id="{1BD08CC8-B0FB-4E7A-9A6E-92846EE5E018}"/>
              </a:ext>
            </a:extLst>
          </p:cNvPr>
          <p:cNvGrpSpPr/>
          <p:nvPr/>
        </p:nvGrpSpPr>
        <p:grpSpPr>
          <a:xfrm>
            <a:off x="1214171" y="3132080"/>
            <a:ext cx="3186830" cy="311076"/>
            <a:chOff x="1918853" y="3224810"/>
            <a:chExt cx="3186830" cy="311076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xmlns="" id="{5A6D16D6-55F5-4896-A90F-248AB8C133CE}"/>
                </a:ext>
              </a:extLst>
            </p:cNvPr>
            <p:cNvSpPr txBox="1"/>
            <p:nvPr/>
          </p:nvSpPr>
          <p:spPr>
            <a:xfrm>
              <a:off x="1918853" y="3228109"/>
              <a:ext cx="126466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Total....  </a:t>
              </a:r>
              <a:r>
                <a:rPr lang="pt-BR" b="1" dirty="0">
                  <a:solidFill>
                    <a:schemeClr val="bg1"/>
                  </a:solidFill>
                </a:rPr>
                <a:t>1.100</a:t>
              </a: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xmlns="" id="{4F89A4C7-0574-4851-A967-D43A49643E93}"/>
                </a:ext>
              </a:extLst>
            </p:cNvPr>
            <p:cNvSpPr txBox="1"/>
            <p:nvPr/>
          </p:nvSpPr>
          <p:spPr>
            <a:xfrm>
              <a:off x="3841019" y="3224810"/>
              <a:ext cx="1264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Total....  </a:t>
              </a:r>
              <a:r>
                <a:rPr lang="pt-BR" b="1" dirty="0">
                  <a:solidFill>
                    <a:schemeClr val="bg1"/>
                  </a:solidFill>
                </a:rPr>
                <a:t>1.100</a:t>
              </a:r>
            </a:p>
          </p:txBody>
        </p:sp>
      </p:grp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2CA98117-9B7C-4600-88A2-35BD3B659658}"/>
              </a:ext>
            </a:extLst>
          </p:cNvPr>
          <p:cNvSpPr txBox="1"/>
          <p:nvPr/>
        </p:nvSpPr>
        <p:spPr>
          <a:xfrm>
            <a:off x="866494" y="996751"/>
            <a:ext cx="1880315" cy="30777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ATIVO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86283BF1-67C8-48AE-BE5F-C0285A24372B}"/>
              </a:ext>
            </a:extLst>
          </p:cNvPr>
          <p:cNvSpPr txBox="1"/>
          <p:nvPr/>
        </p:nvSpPr>
        <p:spPr>
          <a:xfrm>
            <a:off x="2799206" y="1003678"/>
            <a:ext cx="1880315" cy="30777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PASSIVO + PL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A3A108E7-4BDF-438B-BDAC-DF7C5C99D62C}"/>
              </a:ext>
            </a:extLst>
          </p:cNvPr>
          <p:cNvSpPr txBox="1"/>
          <p:nvPr/>
        </p:nvSpPr>
        <p:spPr>
          <a:xfrm>
            <a:off x="5226672" y="2675342"/>
            <a:ext cx="348830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dirty="0"/>
              <a:t>Por que o total do </a:t>
            </a:r>
            <a:r>
              <a:rPr lang="pt-BR" sz="2000" b="1" dirty="0">
                <a:solidFill>
                  <a:srgbClr val="FF9900"/>
                </a:solidFill>
              </a:rPr>
              <a:t>Ativo</a:t>
            </a:r>
            <a:r>
              <a:rPr lang="pt-BR" sz="2000" dirty="0"/>
              <a:t> não necessariamente representa o montante correto de </a:t>
            </a:r>
            <a:r>
              <a:rPr lang="pt-BR" sz="2000" b="1" dirty="0">
                <a:solidFill>
                  <a:srgbClr val="FF9900"/>
                </a:solidFill>
              </a:rPr>
              <a:t>Investimento</a:t>
            </a:r>
            <a:r>
              <a:rPr lang="pt-BR" sz="2000" dirty="0"/>
              <a:t>?</a:t>
            </a:r>
          </a:p>
        </p:txBody>
      </p:sp>
      <p:sp>
        <p:nvSpPr>
          <p:cNvPr id="33" name="TextBox 3">
            <a:extLst>
              <a:ext uri="{FF2B5EF4-FFF2-40B4-BE49-F238E27FC236}">
                <a16:creationId xmlns:a16="http://schemas.microsoft.com/office/drawing/2014/main" xmlns="" id="{E7BF6384-AE19-4ECE-9018-F138BB453BA2}"/>
              </a:ext>
            </a:extLst>
          </p:cNvPr>
          <p:cNvSpPr txBox="1"/>
          <p:nvPr/>
        </p:nvSpPr>
        <p:spPr>
          <a:xfrm>
            <a:off x="350519" y="241175"/>
            <a:ext cx="8356871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/>
                <a:cs typeface="Arial"/>
              </a:rPr>
              <a:t>Montante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  <a:cs typeface="Arial"/>
              </a:rPr>
              <a:t>Investimento</a:t>
            </a: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 x Total do </a:t>
            </a:r>
            <a:r>
              <a:rPr lang="en-US" sz="3200" b="1" dirty="0" err="1">
                <a:solidFill>
                  <a:schemeClr val="bg1"/>
                </a:solidFill>
                <a:latin typeface="Arial"/>
                <a:cs typeface="Arial"/>
              </a:rPr>
              <a:t>Ativo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xmlns="" id="{9119B87A-9E37-4456-BAC8-9CEE320B9945}"/>
              </a:ext>
            </a:extLst>
          </p:cNvPr>
          <p:cNvSpPr txBox="1"/>
          <p:nvPr/>
        </p:nvSpPr>
        <p:spPr>
          <a:xfrm>
            <a:off x="5607674" y="2287734"/>
            <a:ext cx="3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40" name="Agrupar 39">
            <a:extLst>
              <a:ext uri="{FF2B5EF4-FFF2-40B4-BE49-F238E27FC236}">
                <a16:creationId xmlns:a16="http://schemas.microsoft.com/office/drawing/2014/main" xmlns="" id="{C0315C86-185E-4F2B-AF89-B7BC71452256}"/>
              </a:ext>
            </a:extLst>
          </p:cNvPr>
          <p:cNvGrpSpPr/>
          <p:nvPr/>
        </p:nvGrpSpPr>
        <p:grpSpPr>
          <a:xfrm>
            <a:off x="4419145" y="4236740"/>
            <a:ext cx="4288245" cy="707886"/>
            <a:chOff x="4419145" y="4236740"/>
            <a:chExt cx="4288245" cy="707886"/>
          </a:xfrm>
        </p:grpSpPr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xmlns="" id="{B1E35448-2849-4AA0-BDDA-F1CBF04094D3}"/>
                </a:ext>
              </a:extLst>
            </p:cNvPr>
            <p:cNvSpPr txBox="1"/>
            <p:nvPr/>
          </p:nvSpPr>
          <p:spPr>
            <a:xfrm>
              <a:off x="5219085" y="4236740"/>
              <a:ext cx="3488305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É necessário....</a:t>
              </a:r>
              <a:r>
                <a:rPr lang="pt-BR" sz="2000" b="1" dirty="0">
                  <a:solidFill>
                    <a:srgbClr val="FF9900"/>
                  </a:solidFill>
                </a:rPr>
                <a:t>reclassificar</a:t>
              </a:r>
              <a:r>
                <a:rPr lang="pt-BR" sz="2000" dirty="0"/>
                <a:t> as Demonstrações Financeiras</a:t>
              </a:r>
            </a:p>
          </p:txBody>
        </p:sp>
        <p:sp>
          <p:nvSpPr>
            <p:cNvPr id="38" name="Seta: para a Direita 37">
              <a:extLst>
                <a:ext uri="{FF2B5EF4-FFF2-40B4-BE49-F238E27FC236}">
                  <a16:creationId xmlns:a16="http://schemas.microsoft.com/office/drawing/2014/main" xmlns="" id="{9F626A23-C4EF-479A-A612-E384C0A885C0}"/>
                </a:ext>
              </a:extLst>
            </p:cNvPr>
            <p:cNvSpPr/>
            <p:nvPr/>
          </p:nvSpPr>
          <p:spPr>
            <a:xfrm>
              <a:off x="4419145" y="4472314"/>
              <a:ext cx="727363" cy="236737"/>
            </a:xfrm>
            <a:prstGeom prst="rightArrow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1361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220E4C71-5A88-40A4-987C-B81FAA702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401" y="732501"/>
            <a:ext cx="3205340" cy="250852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113211" y="241175"/>
            <a:ext cx="8821783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Reclassificação das Demonstrações Financeiras da </a:t>
            </a:r>
            <a:r>
              <a:rPr lang="en-US" sz="2000" b="1" u="sng" dirty="0">
                <a:solidFill>
                  <a:schemeClr val="bg1"/>
                </a:solidFill>
                <a:latin typeface="Arial"/>
                <a:cs typeface="Arial"/>
              </a:rPr>
              <a:t>Cia. Arixandre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3ED2DB86-9242-4000-98F2-0C42252A5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11" y="706650"/>
            <a:ext cx="4992189" cy="2580122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EFE1AC43-B09E-42BB-A025-33C699FF86BB}"/>
              </a:ext>
            </a:extLst>
          </p:cNvPr>
          <p:cNvSpPr txBox="1"/>
          <p:nvPr/>
        </p:nvSpPr>
        <p:spPr>
          <a:xfrm>
            <a:off x="209980" y="3784241"/>
            <a:ext cx="3045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Gigi" panose="04040504061007020D02" pitchFamily="82" charset="0"/>
              </a:rPr>
              <a:t>Vamos “ler” esses demonstrativos!</a:t>
            </a:r>
          </a:p>
        </p:txBody>
      </p:sp>
      <p:pic>
        <p:nvPicPr>
          <p:cNvPr id="16" name="Picture 7">
            <a:extLst>
              <a:ext uri="{FF2B5EF4-FFF2-40B4-BE49-F238E27FC236}">
                <a16:creationId xmlns:a16="http://schemas.microsoft.com/office/drawing/2014/main" xmlns="" id="{A43BC7AA-395C-4C22-A2BE-74AD4286E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992" y="3443393"/>
            <a:ext cx="2540726" cy="1458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3A8998C8-A7C2-4A45-954D-A56FCE0727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3334" y="3443393"/>
            <a:ext cx="3204645" cy="140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6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3ED2DB86-9242-4000-98F2-0C42252A5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732" y="1344895"/>
            <a:ext cx="4810125" cy="2486025"/>
          </a:xfrm>
          <a:prstGeom prst="rect">
            <a:avLst/>
          </a:prstGeom>
        </p:spPr>
      </p:pic>
      <p:grpSp>
        <p:nvGrpSpPr>
          <p:cNvPr id="25" name="Agrupar 24">
            <a:extLst>
              <a:ext uri="{FF2B5EF4-FFF2-40B4-BE49-F238E27FC236}">
                <a16:creationId xmlns:a16="http://schemas.microsoft.com/office/drawing/2014/main" xmlns="" id="{7CF43E43-3D76-4E47-A4DB-9EB6FE40A437}"/>
              </a:ext>
            </a:extLst>
          </p:cNvPr>
          <p:cNvGrpSpPr/>
          <p:nvPr/>
        </p:nvGrpSpPr>
        <p:grpSpPr>
          <a:xfrm>
            <a:off x="544018" y="1336186"/>
            <a:ext cx="3073572" cy="2646878"/>
            <a:chOff x="544018" y="1336186"/>
            <a:chExt cx="3073572" cy="2646878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xmlns="" id="{2F24F35F-9002-4057-B0B3-C0723C5C3BCF}"/>
                </a:ext>
              </a:extLst>
            </p:cNvPr>
            <p:cNvSpPr txBox="1"/>
            <p:nvPr/>
          </p:nvSpPr>
          <p:spPr>
            <a:xfrm>
              <a:off x="2124889" y="1344895"/>
              <a:ext cx="1489165" cy="1261884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000" b="1" dirty="0">
                  <a:solidFill>
                    <a:srgbClr val="FF0000"/>
                  </a:solidFill>
                </a:rPr>
                <a:t>CT</a:t>
              </a: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2415DCB0-A127-4765-93F6-27952BFAE7C9}"/>
                </a:ext>
              </a:extLst>
            </p:cNvPr>
            <p:cNvSpPr txBox="1"/>
            <p:nvPr/>
          </p:nvSpPr>
          <p:spPr>
            <a:xfrm>
              <a:off x="2128425" y="2711285"/>
              <a:ext cx="1489165" cy="1261884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000" b="1" dirty="0">
                  <a:solidFill>
                    <a:srgbClr val="FF0000"/>
                  </a:solidFill>
                </a:rPr>
                <a:t>CP</a:t>
              </a: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xmlns="" id="{AE81B35A-BDA6-4908-B0F1-7F9F283A7C85}"/>
                </a:ext>
              </a:extLst>
            </p:cNvPr>
            <p:cNvSpPr txBox="1"/>
            <p:nvPr/>
          </p:nvSpPr>
          <p:spPr>
            <a:xfrm>
              <a:off x="544018" y="1336186"/>
              <a:ext cx="1489165" cy="2646878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endParaRPr lang="pt-BR" sz="1600" b="1" dirty="0">
                <a:solidFill>
                  <a:srgbClr val="FF0000"/>
                </a:solidFill>
              </a:endParaRPr>
            </a:p>
            <a:p>
              <a:endParaRPr lang="pt-BR" sz="1600" b="1" dirty="0">
                <a:solidFill>
                  <a:srgbClr val="FF0000"/>
                </a:solidFill>
              </a:endParaRPr>
            </a:p>
            <a:p>
              <a:endParaRPr lang="pt-BR" sz="1600" b="1" dirty="0">
                <a:solidFill>
                  <a:srgbClr val="FF0000"/>
                </a:solidFill>
              </a:endParaRPr>
            </a:p>
            <a:p>
              <a:endParaRPr lang="pt-BR" sz="1600" b="1" dirty="0">
                <a:solidFill>
                  <a:srgbClr val="FF0000"/>
                </a:solidFill>
              </a:endParaRPr>
            </a:p>
            <a:p>
              <a:pPr algn="ctr"/>
              <a:r>
                <a:rPr lang="pt-BR" sz="1800" b="1" dirty="0">
                  <a:solidFill>
                    <a:srgbClr val="FF0000"/>
                  </a:solidFill>
                </a:rPr>
                <a:t>Investimento</a:t>
              </a: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  <a:p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6F0A6242-F6B3-4CCE-9B65-13CBC56BE81C}"/>
              </a:ext>
            </a:extLst>
          </p:cNvPr>
          <p:cNvSpPr txBox="1"/>
          <p:nvPr/>
        </p:nvSpPr>
        <p:spPr>
          <a:xfrm>
            <a:off x="2386151" y="3082832"/>
            <a:ext cx="1079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</a:rPr>
              <a:t>6.200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3148EB1C-BAB9-40EC-BBD9-6E37FFDD612D}"/>
              </a:ext>
            </a:extLst>
          </p:cNvPr>
          <p:cNvSpPr txBox="1"/>
          <p:nvPr/>
        </p:nvSpPr>
        <p:spPr>
          <a:xfrm>
            <a:off x="2373085" y="1772189"/>
            <a:ext cx="109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</a:rPr>
              <a:t>1.800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D5C07481-5069-4F76-B040-21B817C0BF20}"/>
              </a:ext>
            </a:extLst>
          </p:cNvPr>
          <p:cNvSpPr txBox="1"/>
          <p:nvPr/>
        </p:nvSpPr>
        <p:spPr>
          <a:xfrm>
            <a:off x="840376" y="266046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000000"/>
                </a:solidFill>
              </a:rPr>
              <a:t>8.000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60691916-CC4F-440A-B49B-92B02BE941B7}"/>
              </a:ext>
            </a:extLst>
          </p:cNvPr>
          <p:cNvSpPr txBox="1"/>
          <p:nvPr/>
        </p:nvSpPr>
        <p:spPr>
          <a:xfrm>
            <a:off x="3997230" y="3944981"/>
            <a:ext cx="471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</a:rPr>
              <a:t>Investimento = Ativo – PNO</a:t>
            </a:r>
          </a:p>
          <a:p>
            <a:r>
              <a:rPr lang="pt-BR" sz="2000" dirty="0" err="1">
                <a:solidFill>
                  <a:srgbClr val="000000"/>
                </a:solidFill>
              </a:rPr>
              <a:t>Inv</a:t>
            </a:r>
            <a:r>
              <a:rPr lang="pt-BR" sz="2000" dirty="0">
                <a:solidFill>
                  <a:srgbClr val="000000"/>
                </a:solidFill>
              </a:rPr>
              <a:t> = 10.000 – 500 – 600 – 700 – 200</a:t>
            </a:r>
          </a:p>
          <a:p>
            <a:r>
              <a:rPr lang="pt-BR" sz="2000" dirty="0" err="1">
                <a:solidFill>
                  <a:srgbClr val="000000"/>
                </a:solidFill>
              </a:rPr>
              <a:t>Inv</a:t>
            </a:r>
            <a:r>
              <a:rPr lang="pt-BR" sz="2000" dirty="0">
                <a:solidFill>
                  <a:srgbClr val="000000"/>
                </a:solidFill>
              </a:rPr>
              <a:t> =    </a:t>
            </a:r>
            <a:r>
              <a:rPr lang="pt-BR" sz="2000" b="1" u="sng" dirty="0">
                <a:solidFill>
                  <a:srgbClr val="000000"/>
                </a:solidFill>
              </a:rPr>
              <a:t>8.000</a:t>
            </a: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xmlns="" id="{F500D7DC-E293-4024-AD96-767DEB7634AB}"/>
              </a:ext>
            </a:extLst>
          </p:cNvPr>
          <p:cNvSpPr txBox="1"/>
          <p:nvPr/>
        </p:nvSpPr>
        <p:spPr>
          <a:xfrm>
            <a:off x="1854928" y="0"/>
            <a:ext cx="5808618" cy="77713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/>
                <a:cs typeface="Arial"/>
              </a:rPr>
              <a:t>Reclassificação das Demonstrações Financeiras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da </a:t>
            </a:r>
            <a:r>
              <a:rPr lang="en-US" sz="2800" b="1" u="sng" dirty="0">
                <a:solidFill>
                  <a:schemeClr val="bg1"/>
                </a:solidFill>
                <a:latin typeface="Arial"/>
                <a:cs typeface="Arial"/>
              </a:rPr>
              <a:t>Cia. Arixandre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1095E853-D1E6-4DCA-BC7B-4781692C5676}"/>
              </a:ext>
            </a:extLst>
          </p:cNvPr>
          <p:cNvSpPr txBox="1"/>
          <p:nvPr/>
        </p:nvSpPr>
        <p:spPr>
          <a:xfrm>
            <a:off x="6130835" y="648817"/>
            <a:ext cx="289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0070C0"/>
                </a:solidFill>
              </a:rPr>
              <a:t>PO</a:t>
            </a:r>
            <a:r>
              <a:rPr lang="pt-BR" sz="1800" dirty="0">
                <a:solidFill>
                  <a:srgbClr val="0070C0"/>
                </a:solidFill>
              </a:rPr>
              <a:t>: passivos onerosos</a:t>
            </a:r>
          </a:p>
          <a:p>
            <a:r>
              <a:rPr lang="pt-BR" sz="1800" b="1" dirty="0">
                <a:solidFill>
                  <a:srgbClr val="0070C0"/>
                </a:solidFill>
              </a:rPr>
              <a:t>PNO</a:t>
            </a:r>
            <a:r>
              <a:rPr lang="pt-BR" sz="1800" dirty="0">
                <a:solidFill>
                  <a:srgbClr val="0070C0"/>
                </a:solidFill>
              </a:rPr>
              <a:t>: passivos não onerosos</a:t>
            </a: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xmlns="" id="{282D693D-DC70-4BCC-9C5B-AAC658B645AD}"/>
              </a:ext>
            </a:extLst>
          </p:cNvPr>
          <p:cNvGrpSpPr/>
          <p:nvPr/>
        </p:nvGrpSpPr>
        <p:grpSpPr>
          <a:xfrm>
            <a:off x="2358835" y="3096096"/>
            <a:ext cx="6348555" cy="474528"/>
            <a:chOff x="2358835" y="3096096"/>
            <a:chExt cx="6348555" cy="474528"/>
          </a:xfrm>
        </p:grpSpPr>
        <p:sp>
          <p:nvSpPr>
            <p:cNvPr id="29" name="Retângulo: Cantos Arredondados 28">
              <a:extLst>
                <a:ext uri="{FF2B5EF4-FFF2-40B4-BE49-F238E27FC236}">
                  <a16:creationId xmlns:a16="http://schemas.microsoft.com/office/drawing/2014/main" xmlns="" id="{FF1E92A8-74D1-4FE6-BDA2-239510D3E0BA}"/>
                </a:ext>
              </a:extLst>
            </p:cNvPr>
            <p:cNvSpPr/>
            <p:nvPr/>
          </p:nvSpPr>
          <p:spPr>
            <a:xfrm>
              <a:off x="8264434" y="3378927"/>
              <a:ext cx="442956" cy="19169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: Cantos Arredondados 31">
              <a:extLst>
                <a:ext uri="{FF2B5EF4-FFF2-40B4-BE49-F238E27FC236}">
                  <a16:creationId xmlns:a16="http://schemas.microsoft.com/office/drawing/2014/main" xmlns="" id="{9E689D36-986D-43B5-86CB-752029DD5CCA}"/>
                </a:ext>
              </a:extLst>
            </p:cNvPr>
            <p:cNvSpPr/>
            <p:nvPr/>
          </p:nvSpPr>
          <p:spPr>
            <a:xfrm>
              <a:off x="2358835" y="3096096"/>
              <a:ext cx="941715" cy="38733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8" name="Agrupar 37">
            <a:extLst>
              <a:ext uri="{FF2B5EF4-FFF2-40B4-BE49-F238E27FC236}">
                <a16:creationId xmlns:a16="http://schemas.microsoft.com/office/drawing/2014/main" xmlns="" id="{09733F56-78EA-4DBD-81A9-DABD6E2B0401}"/>
              </a:ext>
            </a:extLst>
          </p:cNvPr>
          <p:cNvGrpSpPr/>
          <p:nvPr/>
        </p:nvGrpSpPr>
        <p:grpSpPr>
          <a:xfrm>
            <a:off x="2429666" y="1837505"/>
            <a:ext cx="6273366" cy="1397833"/>
            <a:chOff x="2429666" y="1837505"/>
            <a:chExt cx="6273366" cy="1397833"/>
          </a:xfrm>
        </p:grpSpPr>
        <p:grpSp>
          <p:nvGrpSpPr>
            <p:cNvPr id="35" name="Agrupar 34">
              <a:extLst>
                <a:ext uri="{FF2B5EF4-FFF2-40B4-BE49-F238E27FC236}">
                  <a16:creationId xmlns:a16="http://schemas.microsoft.com/office/drawing/2014/main" xmlns="" id="{DC5087F8-969C-4962-9C9F-51EE9102BD6E}"/>
                </a:ext>
              </a:extLst>
            </p:cNvPr>
            <p:cNvGrpSpPr/>
            <p:nvPr/>
          </p:nvGrpSpPr>
          <p:grpSpPr>
            <a:xfrm>
              <a:off x="8260076" y="2129245"/>
              <a:ext cx="442956" cy="1106093"/>
              <a:chOff x="8260076" y="2129245"/>
              <a:chExt cx="442956" cy="1106093"/>
            </a:xfrm>
          </p:grpSpPr>
          <p:sp>
            <p:nvSpPr>
              <p:cNvPr id="30" name="Retângulo: Cantos Arredondados 29">
                <a:extLst>
                  <a:ext uri="{FF2B5EF4-FFF2-40B4-BE49-F238E27FC236}">
                    <a16:creationId xmlns:a16="http://schemas.microsoft.com/office/drawing/2014/main" xmlns="" id="{C65B8113-F619-4C57-902D-368FE1C3E685}"/>
                  </a:ext>
                </a:extLst>
              </p:cNvPr>
              <p:cNvSpPr/>
              <p:nvPr/>
            </p:nvSpPr>
            <p:spPr>
              <a:xfrm>
                <a:off x="8386354" y="2129245"/>
                <a:ext cx="316676" cy="191697"/>
              </a:xfrm>
              <a:prstGeom prst="round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Retângulo: Cantos Arredondados 30">
                <a:extLst>
                  <a:ext uri="{FF2B5EF4-FFF2-40B4-BE49-F238E27FC236}">
                    <a16:creationId xmlns:a16="http://schemas.microsoft.com/office/drawing/2014/main" xmlns="" id="{CDEAEB2C-2A25-48EA-B7F1-E1BA828AB6DA}"/>
                  </a:ext>
                </a:extLst>
              </p:cNvPr>
              <p:cNvSpPr/>
              <p:nvPr/>
            </p:nvSpPr>
            <p:spPr>
              <a:xfrm>
                <a:off x="8260076" y="3043641"/>
                <a:ext cx="442956" cy="191697"/>
              </a:xfrm>
              <a:prstGeom prst="roundRect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33" name="Retângulo: Cantos Arredondados 32">
              <a:extLst>
                <a:ext uri="{FF2B5EF4-FFF2-40B4-BE49-F238E27FC236}">
                  <a16:creationId xmlns:a16="http://schemas.microsoft.com/office/drawing/2014/main" xmlns="" id="{369F21CD-54B9-4C28-AAF6-9DAE60773348}"/>
                </a:ext>
              </a:extLst>
            </p:cNvPr>
            <p:cNvSpPr/>
            <p:nvPr/>
          </p:nvSpPr>
          <p:spPr>
            <a:xfrm>
              <a:off x="2429666" y="1837505"/>
              <a:ext cx="805566" cy="361411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xmlns="" id="{5D301DB2-8B9E-486A-9709-67A83616C542}"/>
              </a:ext>
            </a:extLst>
          </p:cNvPr>
          <p:cNvSpPr txBox="1"/>
          <p:nvPr/>
        </p:nvSpPr>
        <p:spPr>
          <a:xfrm>
            <a:off x="1854928" y="914399"/>
            <a:ext cx="718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6245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">
            <a:extLst>
              <a:ext uri="{FF2B5EF4-FFF2-40B4-BE49-F238E27FC236}">
                <a16:creationId xmlns:a16="http://schemas.microsoft.com/office/drawing/2014/main" xmlns="" id="{E7BF6384-AE19-4ECE-9018-F138BB453BA2}"/>
              </a:ext>
            </a:extLst>
          </p:cNvPr>
          <p:cNvSpPr txBox="1"/>
          <p:nvPr/>
        </p:nvSpPr>
        <p:spPr>
          <a:xfrm>
            <a:off x="350519" y="241175"/>
            <a:ext cx="8356871" cy="62324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800" b="1" dirty="0" err="1">
                <a:solidFill>
                  <a:srgbClr val="FF0000"/>
                </a:solidFill>
                <a:latin typeface="Arial"/>
                <a:cs typeface="Arial"/>
              </a:rPr>
              <a:t>Voltando</a:t>
            </a:r>
            <a:r>
              <a:rPr lang="en-US" sz="1800" b="1" dirty="0">
                <a:solidFill>
                  <a:srgbClr val="FF0000"/>
                </a:solidFill>
                <a:latin typeface="Arial"/>
                <a:cs typeface="Arial"/>
              </a:rPr>
              <a:t> no slide anterior</a:t>
            </a:r>
          </a:p>
          <a:p>
            <a:pPr algn="ctr"/>
            <a:r>
              <a:rPr lang="en-US" sz="1800" b="1" dirty="0" err="1">
                <a:solidFill>
                  <a:schemeClr val="bg1"/>
                </a:solidFill>
                <a:latin typeface="Arial"/>
                <a:cs typeface="Arial"/>
              </a:rPr>
              <a:t>Montante</a:t>
            </a:r>
            <a:r>
              <a:rPr lang="en-US" sz="1800" b="1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cs typeface="Arial"/>
              </a:rPr>
              <a:t>Investimento</a:t>
            </a:r>
            <a:r>
              <a:rPr lang="en-US" sz="1800" b="1" dirty="0">
                <a:solidFill>
                  <a:schemeClr val="bg1"/>
                </a:solidFill>
                <a:latin typeface="Arial"/>
                <a:cs typeface="Arial"/>
              </a:rPr>
              <a:t> x Total do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cs typeface="Arial"/>
              </a:rPr>
              <a:t>Ativo</a:t>
            </a:r>
            <a:endParaRPr lang="en-US" sz="1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54BC14B5-9239-40F7-81B0-9E8B01C2D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70" y="1920259"/>
            <a:ext cx="5139709" cy="1727633"/>
          </a:xfrm>
          <a:prstGeom prst="rect">
            <a:avLst/>
          </a:prstGeom>
        </p:spPr>
      </p:pic>
      <p:sp>
        <p:nvSpPr>
          <p:cNvPr id="49" name="CaixaDeTexto 48">
            <a:extLst>
              <a:ext uri="{FF2B5EF4-FFF2-40B4-BE49-F238E27FC236}">
                <a16:creationId xmlns:a16="http://schemas.microsoft.com/office/drawing/2014/main" xmlns="" id="{46AB1AE7-6C27-4E22-8FB9-B9D6BA9F62A7}"/>
              </a:ext>
            </a:extLst>
          </p:cNvPr>
          <p:cNvSpPr txBox="1"/>
          <p:nvPr/>
        </p:nvSpPr>
        <p:spPr>
          <a:xfrm>
            <a:off x="5919190" y="2322921"/>
            <a:ext cx="2795848" cy="738664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        </a:t>
            </a:r>
            <a:r>
              <a:rPr lang="pt-BR" u="sng" dirty="0">
                <a:solidFill>
                  <a:srgbClr val="FF0000"/>
                </a:solidFill>
              </a:rPr>
              <a:t>Investimento total de 1.000</a:t>
            </a:r>
          </a:p>
          <a:p>
            <a:endParaRPr lang="pt-BR" u="sng" dirty="0">
              <a:solidFill>
                <a:srgbClr val="FF0000"/>
              </a:solidFill>
            </a:endParaRPr>
          </a:p>
          <a:p>
            <a:r>
              <a:rPr lang="pt-BR" dirty="0">
                <a:solidFill>
                  <a:srgbClr val="FF0000"/>
                </a:solidFill>
              </a:rPr>
              <a:t>1) Abertura de uma Empresa: 1.000</a:t>
            </a:r>
          </a:p>
        </p:txBody>
      </p:sp>
    </p:spTree>
    <p:extLst>
      <p:ext uri="{BB962C8B-B14F-4D97-AF65-F5344CB8AC3E}">
        <p14:creationId xmlns:p14="http://schemas.microsoft.com/office/powerpoint/2010/main" val="394321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220E4C71-5A88-40A4-987C-B81FAA702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396" y="1852269"/>
            <a:ext cx="3122420" cy="2443632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2016034" y="128701"/>
            <a:ext cx="4497978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Reclassificação das Demonstrações Financeiras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da </a:t>
            </a:r>
            <a:r>
              <a:rPr lang="en-US" sz="2800" b="1" u="sng" dirty="0">
                <a:solidFill>
                  <a:schemeClr val="bg1"/>
                </a:solidFill>
                <a:latin typeface="Arial"/>
                <a:cs typeface="Arial"/>
              </a:rPr>
              <a:t>Cia. Arixandre</a:t>
            </a:r>
          </a:p>
        </p:txBody>
      </p:sp>
      <p:grpSp>
        <p:nvGrpSpPr>
          <p:cNvPr id="51" name="Agrupar 50">
            <a:extLst>
              <a:ext uri="{FF2B5EF4-FFF2-40B4-BE49-F238E27FC236}">
                <a16:creationId xmlns:a16="http://schemas.microsoft.com/office/drawing/2014/main" xmlns="" id="{BD0C5518-76B4-46A3-9A19-18279ED755D3}"/>
              </a:ext>
            </a:extLst>
          </p:cNvPr>
          <p:cNvGrpSpPr/>
          <p:nvPr/>
        </p:nvGrpSpPr>
        <p:grpSpPr>
          <a:xfrm>
            <a:off x="570536" y="1445626"/>
            <a:ext cx="3095902" cy="2835421"/>
            <a:chOff x="570536" y="1445626"/>
            <a:chExt cx="3095902" cy="2835421"/>
          </a:xfrm>
        </p:grpSpPr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xmlns="" id="{C8F5F211-F55E-44A0-AA86-2C7F23B4B636}"/>
                </a:ext>
              </a:extLst>
            </p:cNvPr>
            <p:cNvSpPr txBox="1"/>
            <p:nvPr/>
          </p:nvSpPr>
          <p:spPr>
            <a:xfrm>
              <a:off x="570536" y="1849612"/>
              <a:ext cx="3095902" cy="2431435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254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000" b="1" dirty="0">
                  <a:solidFill>
                    <a:srgbClr val="FF0000"/>
                  </a:solidFill>
                </a:rPr>
                <a:t>EBITDA</a:t>
              </a:r>
              <a:r>
                <a:rPr lang="pt-BR" sz="1800" dirty="0">
                  <a:solidFill>
                    <a:srgbClr val="FF0000"/>
                  </a:solidFill>
                </a:rPr>
                <a:t>..................</a:t>
              </a:r>
            </a:p>
            <a:p>
              <a:r>
                <a:rPr lang="pt-BR" sz="1800" dirty="0">
                  <a:solidFill>
                    <a:srgbClr val="FF0000"/>
                  </a:solidFill>
                </a:rPr>
                <a:t>(-) Depreciações....</a:t>
              </a:r>
            </a:p>
            <a:p>
              <a:r>
                <a:rPr lang="pt-BR" sz="2000" b="1" dirty="0">
                  <a:solidFill>
                    <a:srgbClr val="FF0000"/>
                  </a:solidFill>
                </a:rPr>
                <a:t>EBIT</a:t>
              </a:r>
              <a:r>
                <a:rPr lang="pt-BR" sz="1800" dirty="0">
                  <a:solidFill>
                    <a:srgbClr val="FF0000"/>
                  </a:solidFill>
                </a:rPr>
                <a:t>.......................</a:t>
              </a:r>
            </a:p>
            <a:p>
              <a:r>
                <a:rPr lang="pt-BR" sz="1800" dirty="0">
                  <a:solidFill>
                    <a:srgbClr val="FF0000"/>
                  </a:solidFill>
                </a:rPr>
                <a:t>(-) I.Renda 34%.....</a:t>
              </a:r>
            </a:p>
            <a:p>
              <a:r>
                <a:rPr lang="pt-BR" sz="2000" b="1" dirty="0">
                  <a:solidFill>
                    <a:srgbClr val="FF0000"/>
                  </a:solidFill>
                </a:rPr>
                <a:t>NOPLAT</a:t>
              </a:r>
              <a:r>
                <a:rPr lang="pt-BR" sz="1800" b="1" dirty="0">
                  <a:solidFill>
                    <a:srgbClr val="FF0000"/>
                  </a:solidFill>
                </a:rPr>
                <a:t> (LO)</a:t>
              </a:r>
              <a:r>
                <a:rPr lang="pt-BR" sz="1800" dirty="0">
                  <a:solidFill>
                    <a:srgbClr val="FF0000"/>
                  </a:solidFill>
                </a:rPr>
                <a:t>.........</a:t>
              </a:r>
            </a:p>
            <a:p>
              <a:r>
                <a:rPr lang="pt-BR" sz="1800" dirty="0">
                  <a:solidFill>
                    <a:srgbClr val="FF0000"/>
                  </a:solidFill>
                </a:rPr>
                <a:t>(-) Desp. Financ.....</a:t>
              </a:r>
            </a:p>
            <a:p>
              <a:r>
                <a:rPr lang="pt-BR" sz="1800" dirty="0">
                  <a:solidFill>
                    <a:srgbClr val="FF0000"/>
                  </a:solidFill>
                </a:rPr>
                <a:t>(+) Benef. Fisc. IR...</a:t>
              </a:r>
            </a:p>
            <a:p>
              <a:r>
                <a:rPr lang="pt-BR" sz="2000" b="1" dirty="0">
                  <a:solidFill>
                    <a:srgbClr val="FF0000"/>
                  </a:solidFill>
                </a:rPr>
                <a:t>Lucro Líquido</a:t>
              </a:r>
              <a:r>
                <a:rPr lang="pt-BR" sz="1800" b="1" dirty="0">
                  <a:solidFill>
                    <a:srgbClr val="FF0000"/>
                  </a:solidFill>
                </a:rPr>
                <a:t> (LL)</a:t>
              </a:r>
              <a:r>
                <a:rPr lang="pt-BR" sz="1800" dirty="0">
                  <a:solidFill>
                    <a:srgbClr val="FF0000"/>
                  </a:solidFill>
                </a:rPr>
                <a:t>..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xmlns="" id="{DCFA0281-49CB-4C08-A750-6B9E34FF0A16}"/>
                </a:ext>
              </a:extLst>
            </p:cNvPr>
            <p:cNvSpPr txBox="1"/>
            <p:nvPr/>
          </p:nvSpPr>
          <p:spPr>
            <a:xfrm>
              <a:off x="1733010" y="1445626"/>
              <a:ext cx="7184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rgbClr val="FF0000"/>
                  </a:solidFill>
                </a:rPr>
                <a:t>DRE</a:t>
              </a:r>
            </a:p>
          </p:txBody>
        </p:sp>
      </p:grpSp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A48971C9-5807-4F64-AF45-CAF71252C7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018" y="266654"/>
            <a:ext cx="1369764" cy="1181757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4B96B684-661F-4282-8B1D-E25878A3E846}"/>
              </a:ext>
            </a:extLst>
          </p:cNvPr>
          <p:cNvSpPr txBox="1"/>
          <p:nvPr/>
        </p:nvSpPr>
        <p:spPr>
          <a:xfrm>
            <a:off x="2749129" y="1907291"/>
            <a:ext cx="766354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</a:rPr>
              <a:t>2.434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1252F2F6-F788-45C2-866A-079590830626}"/>
              </a:ext>
            </a:extLst>
          </p:cNvPr>
          <p:cNvSpPr txBox="1"/>
          <p:nvPr/>
        </p:nvSpPr>
        <p:spPr>
          <a:xfrm>
            <a:off x="2862465" y="2162036"/>
            <a:ext cx="681505" cy="2769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800" u="sng" dirty="0">
                <a:solidFill>
                  <a:srgbClr val="000000"/>
                </a:solidFill>
              </a:rPr>
              <a:t>(250)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xmlns="" id="{438E9267-BEE9-4714-9283-3381A2E98643}"/>
              </a:ext>
            </a:extLst>
          </p:cNvPr>
          <p:cNvSpPr txBox="1"/>
          <p:nvPr/>
        </p:nvSpPr>
        <p:spPr>
          <a:xfrm>
            <a:off x="2749143" y="2487740"/>
            <a:ext cx="766354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</a:rPr>
              <a:t>2.184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2ED0CE8B-65DE-476E-8C31-C1AA2D80765B}"/>
              </a:ext>
            </a:extLst>
          </p:cNvPr>
          <p:cNvSpPr txBox="1"/>
          <p:nvPr/>
        </p:nvSpPr>
        <p:spPr>
          <a:xfrm>
            <a:off x="2664990" y="3041168"/>
            <a:ext cx="972535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</a:rPr>
              <a:t>1.441,4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DE394213-CEF3-40B8-9A4C-8190ADE86E2D}"/>
              </a:ext>
            </a:extLst>
          </p:cNvPr>
          <p:cNvSpPr txBox="1"/>
          <p:nvPr/>
        </p:nvSpPr>
        <p:spPr>
          <a:xfrm>
            <a:off x="2873407" y="2749485"/>
            <a:ext cx="766354" cy="2769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800" u="sng" dirty="0">
                <a:solidFill>
                  <a:srgbClr val="000000"/>
                </a:solidFill>
              </a:rPr>
              <a:t>(742,6)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C7411B0C-650A-4174-A113-E172AC631CB4}"/>
              </a:ext>
            </a:extLst>
          </p:cNvPr>
          <p:cNvSpPr txBox="1"/>
          <p:nvPr/>
        </p:nvSpPr>
        <p:spPr>
          <a:xfrm>
            <a:off x="2825002" y="3323372"/>
            <a:ext cx="591681" cy="2769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800" dirty="0">
                <a:solidFill>
                  <a:srgbClr val="000000"/>
                </a:solidFill>
              </a:rPr>
              <a:t>(240)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xmlns="" id="{2FFF76E1-4498-4D32-80FA-A755F7A57F57}"/>
              </a:ext>
            </a:extLst>
          </p:cNvPr>
          <p:cNvSpPr txBox="1"/>
          <p:nvPr/>
        </p:nvSpPr>
        <p:spPr>
          <a:xfrm>
            <a:off x="2856368" y="3613529"/>
            <a:ext cx="695809" cy="2769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800" b="1" u="sng" dirty="0">
                <a:solidFill>
                  <a:srgbClr val="0070C0"/>
                </a:solidFill>
              </a:rPr>
              <a:t>+ 81,6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98465499-8960-4C3E-A961-7E7721335848}"/>
              </a:ext>
            </a:extLst>
          </p:cNvPr>
          <p:cNvSpPr txBox="1"/>
          <p:nvPr/>
        </p:nvSpPr>
        <p:spPr>
          <a:xfrm>
            <a:off x="2803678" y="3934679"/>
            <a:ext cx="695158" cy="307777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</a:rPr>
              <a:t>1.283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D0363C42-2CF5-441A-9715-76E1A4FBD6E0}"/>
              </a:ext>
            </a:extLst>
          </p:cNvPr>
          <p:cNvSpPr txBox="1"/>
          <p:nvPr/>
        </p:nvSpPr>
        <p:spPr>
          <a:xfrm>
            <a:off x="3515496" y="1018903"/>
            <a:ext cx="4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EBITDA = </a:t>
            </a:r>
            <a:r>
              <a:rPr lang="pt-BR" i="1" dirty="0" err="1">
                <a:solidFill>
                  <a:srgbClr val="FF0000"/>
                </a:solidFill>
              </a:rPr>
              <a:t>Earning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before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Interest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Tax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and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i="1" dirty="0" err="1">
                <a:solidFill>
                  <a:srgbClr val="FF0000"/>
                </a:solidFill>
              </a:rPr>
              <a:t>Depreciation</a:t>
            </a:r>
            <a:r>
              <a:rPr lang="pt-BR" dirty="0">
                <a:solidFill>
                  <a:srgbClr val="FF0000"/>
                </a:solidFill>
              </a:rPr>
              <a:t> ou LAJIDA</a:t>
            </a:r>
          </a:p>
        </p:txBody>
      </p:sp>
      <p:grpSp>
        <p:nvGrpSpPr>
          <p:cNvPr id="48" name="Agrupar 47">
            <a:extLst>
              <a:ext uri="{FF2B5EF4-FFF2-40B4-BE49-F238E27FC236}">
                <a16:creationId xmlns:a16="http://schemas.microsoft.com/office/drawing/2014/main" xmlns="" id="{B54BDDEC-D907-422F-9781-DDDF9DE9CF7D}"/>
              </a:ext>
            </a:extLst>
          </p:cNvPr>
          <p:cNvGrpSpPr/>
          <p:nvPr/>
        </p:nvGrpSpPr>
        <p:grpSpPr>
          <a:xfrm>
            <a:off x="2749129" y="1948544"/>
            <a:ext cx="5680768" cy="2259071"/>
            <a:chOff x="2749129" y="1948544"/>
            <a:chExt cx="5680768" cy="2259071"/>
          </a:xfrm>
        </p:grpSpPr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xmlns="" id="{FF4F251C-E5FD-46A5-AA8E-FF04278AA1FD}"/>
                </a:ext>
              </a:extLst>
            </p:cNvPr>
            <p:cNvGrpSpPr/>
            <p:nvPr/>
          </p:nvGrpSpPr>
          <p:grpSpPr>
            <a:xfrm>
              <a:off x="7978642" y="3010994"/>
              <a:ext cx="451255" cy="1196621"/>
              <a:chOff x="7978642" y="3010994"/>
              <a:chExt cx="451255" cy="1196621"/>
            </a:xfrm>
          </p:grpSpPr>
          <p:sp>
            <p:nvSpPr>
              <p:cNvPr id="39" name="Retângulo: Cantos Arredondados 38">
                <a:extLst>
                  <a:ext uri="{FF2B5EF4-FFF2-40B4-BE49-F238E27FC236}">
                    <a16:creationId xmlns:a16="http://schemas.microsoft.com/office/drawing/2014/main" xmlns="" id="{F274EC30-F649-4089-A125-A6E889D685C2}"/>
                  </a:ext>
                </a:extLst>
              </p:cNvPr>
              <p:cNvSpPr/>
              <p:nvPr/>
            </p:nvSpPr>
            <p:spPr>
              <a:xfrm>
                <a:off x="7978642" y="3172102"/>
                <a:ext cx="446902" cy="134172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3" name="Retângulo: Cantos Arredondados 42">
                <a:extLst>
                  <a:ext uri="{FF2B5EF4-FFF2-40B4-BE49-F238E27FC236}">
                    <a16:creationId xmlns:a16="http://schemas.microsoft.com/office/drawing/2014/main" xmlns="" id="{3766C16A-099F-4165-B431-7B5441E60EC8}"/>
                  </a:ext>
                </a:extLst>
              </p:cNvPr>
              <p:cNvSpPr/>
              <p:nvPr/>
            </p:nvSpPr>
            <p:spPr>
              <a:xfrm>
                <a:off x="7982994" y="3010994"/>
                <a:ext cx="446902" cy="134172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Retângulo: Cantos Arredondados 43">
                <a:extLst>
                  <a:ext uri="{FF2B5EF4-FFF2-40B4-BE49-F238E27FC236}">
                    <a16:creationId xmlns:a16="http://schemas.microsoft.com/office/drawing/2014/main" xmlns="" id="{E6C007F1-8320-4677-8EBB-F7223FF681B6}"/>
                  </a:ext>
                </a:extLst>
              </p:cNvPr>
              <p:cNvSpPr/>
              <p:nvPr/>
            </p:nvSpPr>
            <p:spPr>
              <a:xfrm>
                <a:off x="7982994" y="3855723"/>
                <a:ext cx="446902" cy="134172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5" name="Retângulo: Cantos Arredondados 44">
                <a:extLst>
                  <a:ext uri="{FF2B5EF4-FFF2-40B4-BE49-F238E27FC236}">
                    <a16:creationId xmlns:a16="http://schemas.microsoft.com/office/drawing/2014/main" xmlns="" id="{B80890A3-1AAB-4872-8D73-7A84C2F4F640}"/>
                  </a:ext>
                </a:extLst>
              </p:cNvPr>
              <p:cNvSpPr/>
              <p:nvPr/>
            </p:nvSpPr>
            <p:spPr>
              <a:xfrm>
                <a:off x="7982995" y="4073443"/>
                <a:ext cx="446902" cy="134172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7" name="Retângulo: Cantos Arredondados 46">
              <a:extLst>
                <a:ext uri="{FF2B5EF4-FFF2-40B4-BE49-F238E27FC236}">
                  <a16:creationId xmlns:a16="http://schemas.microsoft.com/office/drawing/2014/main" xmlns="" id="{14235E76-3FB4-44CA-B89B-404725FF16BF}"/>
                </a:ext>
              </a:extLst>
            </p:cNvPr>
            <p:cNvSpPr/>
            <p:nvPr/>
          </p:nvSpPr>
          <p:spPr>
            <a:xfrm>
              <a:off x="2749129" y="1948544"/>
              <a:ext cx="688743" cy="22184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9" name="CaixaDeTexto 48">
            <a:extLst>
              <a:ext uri="{FF2B5EF4-FFF2-40B4-BE49-F238E27FC236}">
                <a16:creationId xmlns:a16="http://schemas.microsoft.com/office/drawing/2014/main" xmlns="" id="{9C8278E1-F1C3-4C00-BFC3-6CDCA08DFB46}"/>
              </a:ext>
            </a:extLst>
          </p:cNvPr>
          <p:cNvSpPr txBox="1"/>
          <p:nvPr/>
        </p:nvSpPr>
        <p:spPr>
          <a:xfrm>
            <a:off x="3687662" y="2797377"/>
            <a:ext cx="1615461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2.184 </a:t>
            </a:r>
            <a:r>
              <a:rPr lang="pt-BR" b="1" dirty="0">
                <a:solidFill>
                  <a:srgbClr val="FF0000"/>
                </a:solidFill>
              </a:rPr>
              <a:t>x</a:t>
            </a:r>
            <a:r>
              <a:rPr lang="pt-BR" dirty="0">
                <a:solidFill>
                  <a:srgbClr val="FF0000"/>
                </a:solidFill>
              </a:rPr>
              <a:t> 0.34 = 742,6</a:t>
            </a:r>
            <a:r>
              <a:rPr lang="pt-BR" u="sng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xmlns="" id="{FDDEF8FD-803A-4D30-ADC0-D9374F71B05F}"/>
              </a:ext>
            </a:extLst>
          </p:cNvPr>
          <p:cNvSpPr txBox="1"/>
          <p:nvPr/>
        </p:nvSpPr>
        <p:spPr>
          <a:xfrm>
            <a:off x="3726850" y="3655170"/>
            <a:ext cx="1498293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240 </a:t>
            </a:r>
            <a:r>
              <a:rPr lang="pt-BR" b="1" dirty="0">
                <a:solidFill>
                  <a:srgbClr val="FF0000"/>
                </a:solidFill>
              </a:rPr>
              <a:t>x</a:t>
            </a:r>
            <a:r>
              <a:rPr lang="pt-BR" dirty="0">
                <a:solidFill>
                  <a:srgbClr val="FF0000"/>
                </a:solidFill>
              </a:rPr>
              <a:t> 0.34 = 81,6</a:t>
            </a:r>
            <a:endParaRPr lang="pt-BR" u="sng" dirty="0">
              <a:solidFill>
                <a:srgbClr val="000000"/>
              </a:solidFill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xmlns="" id="{AFF73B9E-1DB7-485C-9785-B42A90EA418F}"/>
              </a:ext>
            </a:extLst>
          </p:cNvPr>
          <p:cNvSpPr txBox="1"/>
          <p:nvPr/>
        </p:nvSpPr>
        <p:spPr>
          <a:xfrm>
            <a:off x="1883375" y="459603"/>
            <a:ext cx="467939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-&gt; Ki</a:t>
            </a:r>
            <a:endParaRPr lang="pt-BR" b="1" u="sng" dirty="0">
              <a:solidFill>
                <a:srgbClr val="0070C0"/>
              </a:solidFill>
            </a:endParaRP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xmlns="" id="{6A0DECFA-8FBB-4071-B003-354017B04EC9}"/>
              </a:ext>
            </a:extLst>
          </p:cNvPr>
          <p:cNvSpPr txBox="1"/>
          <p:nvPr/>
        </p:nvSpPr>
        <p:spPr>
          <a:xfrm>
            <a:off x="1879019" y="1047435"/>
            <a:ext cx="467939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-&gt; Ke</a:t>
            </a:r>
            <a:endParaRPr lang="pt-BR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49" grpId="0"/>
      <p:bldP spid="50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AB27A36D-F747-46F2-9C60-DAF22F2DE771}"/>
              </a:ext>
            </a:extLst>
          </p:cNvPr>
          <p:cNvSpPr txBox="1"/>
          <p:nvPr/>
        </p:nvSpPr>
        <p:spPr>
          <a:xfrm>
            <a:off x="1440846" y="18090"/>
            <a:ext cx="6805749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Análises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Retorno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Investimento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da </a:t>
            </a:r>
            <a:r>
              <a:rPr lang="en-US" sz="2000" b="1" u="sng" dirty="0">
                <a:solidFill>
                  <a:schemeClr val="bg1"/>
                </a:solidFill>
                <a:latin typeface="Arial"/>
                <a:cs typeface="Arial"/>
              </a:rPr>
              <a:t>Cia. Arixandre</a:t>
            </a:r>
          </a:p>
        </p:txBody>
      </p:sp>
      <p:grpSp>
        <p:nvGrpSpPr>
          <p:cNvPr id="103" name="Agrupar 102">
            <a:extLst>
              <a:ext uri="{FF2B5EF4-FFF2-40B4-BE49-F238E27FC236}">
                <a16:creationId xmlns:a16="http://schemas.microsoft.com/office/drawing/2014/main" xmlns="" id="{EFC28C8D-A1CE-4512-8725-99CEFC7B4F30}"/>
              </a:ext>
            </a:extLst>
          </p:cNvPr>
          <p:cNvGrpSpPr/>
          <p:nvPr/>
        </p:nvGrpSpPr>
        <p:grpSpPr>
          <a:xfrm>
            <a:off x="179312" y="422921"/>
            <a:ext cx="2849301" cy="4185667"/>
            <a:chOff x="179312" y="422921"/>
            <a:chExt cx="2849301" cy="4185667"/>
          </a:xfrm>
        </p:grpSpPr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xmlns="" id="{AFF73B9E-1DB7-485C-9785-B42A90EA418F}"/>
                </a:ext>
              </a:extLst>
            </p:cNvPr>
            <p:cNvSpPr txBox="1"/>
            <p:nvPr/>
          </p:nvSpPr>
          <p:spPr>
            <a:xfrm>
              <a:off x="2560674" y="1104713"/>
              <a:ext cx="467939" cy="215444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b="1" dirty="0">
                  <a:solidFill>
                    <a:srgbClr val="0070C0"/>
                  </a:solidFill>
                </a:rPr>
                <a:t>-&gt; Ki</a:t>
              </a:r>
              <a:endParaRPr lang="pt-BR" b="1" u="sng" dirty="0">
                <a:solidFill>
                  <a:srgbClr val="0070C0"/>
                </a:solidFill>
              </a:endParaRPr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xmlns="" id="{6A0DECFA-8FBB-4071-B003-354017B04EC9}"/>
                </a:ext>
              </a:extLst>
            </p:cNvPr>
            <p:cNvSpPr txBox="1"/>
            <p:nvPr/>
          </p:nvSpPr>
          <p:spPr>
            <a:xfrm>
              <a:off x="2560674" y="1888264"/>
              <a:ext cx="467939" cy="215444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pt-BR" b="1" dirty="0">
                  <a:solidFill>
                    <a:srgbClr val="0070C0"/>
                  </a:solidFill>
                </a:rPr>
                <a:t>-&gt; Ke</a:t>
              </a:r>
              <a:endParaRPr lang="pt-BR" b="1" u="sng" dirty="0">
                <a:solidFill>
                  <a:srgbClr val="0070C0"/>
                </a:solidFill>
              </a:endParaRPr>
            </a:p>
          </p:txBody>
        </p:sp>
        <p:pic>
          <p:nvPicPr>
            <p:cNvPr id="2" name="Imagem 1">
              <a:extLst>
                <a:ext uri="{FF2B5EF4-FFF2-40B4-BE49-F238E27FC236}">
                  <a16:creationId xmlns:a16="http://schemas.microsoft.com/office/drawing/2014/main" xmlns="" id="{B74BF021-6CD4-460A-9884-FD16357C4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312" y="2376778"/>
              <a:ext cx="2390577" cy="2231810"/>
            </a:xfrm>
            <a:prstGeom prst="rect">
              <a:avLst/>
            </a:prstGeom>
          </p:spPr>
        </p:pic>
        <p:pic>
          <p:nvPicPr>
            <p:cNvPr id="3" name="Imagem 2">
              <a:extLst>
                <a:ext uri="{FF2B5EF4-FFF2-40B4-BE49-F238E27FC236}">
                  <a16:creationId xmlns:a16="http://schemas.microsoft.com/office/drawing/2014/main" xmlns="" id="{BA3DA56D-CB0E-49C9-B823-5197CDB5D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1470" y="422921"/>
              <a:ext cx="1798476" cy="196308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xmlns="" id="{7FF8A98E-3D0A-4AF9-81D8-AAA9F9897E1E}"/>
                  </a:ext>
                </a:extLst>
              </p:cNvPr>
              <p:cNvSpPr txBox="1"/>
              <p:nvPr/>
            </p:nvSpPr>
            <p:spPr>
              <a:xfrm>
                <a:off x="4337805" y="644624"/>
                <a:ext cx="216392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𝑲𝒊</m:t>
                      </m:r>
                      <m:r>
                        <a:rPr lang="en-US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A5002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240 −81,6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1.800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 =  </m:t>
                      </m:r>
                      <m:r>
                        <a:rPr lang="pt-BR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pt-BR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pt-BR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pt-BR" dirty="0">
                  <a:solidFill>
                    <a:srgbClr val="A50021"/>
                  </a:solidFill>
                </a:endParaRPr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7FF8A98E-3D0A-4AF9-81D8-AAA9F9897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805" y="644624"/>
                <a:ext cx="2163926" cy="404726"/>
              </a:xfrm>
              <a:prstGeom prst="rect">
                <a:avLst/>
              </a:prstGeom>
              <a:blipFill>
                <a:blip r:embed="rId5"/>
                <a:stretch>
                  <a:fillRect l="-3099" t="-1515" b="-13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xmlns="" id="{B71F8915-A7CC-4919-8C8D-0A0F1FE48088}"/>
                  </a:ext>
                </a:extLst>
              </p:cNvPr>
              <p:cNvSpPr txBox="1"/>
              <p:nvPr/>
            </p:nvSpPr>
            <p:spPr>
              <a:xfrm>
                <a:off x="4324740" y="1252469"/>
                <a:ext cx="293349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𝑅𝐹</m:t>
                      </m:r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𝛃</m:t>
                      </m:r>
                      <m:d>
                        <m:dPr>
                          <m:ctrlP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𝑅𝑀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e>
                      </m:d>
                    </m:oMath>
                  </m:oMathPara>
                </a14:m>
                <a:endParaRPr lang="pt-BR" sz="1600" b="0" dirty="0">
                  <a:solidFill>
                    <a:srgbClr val="A50021"/>
                  </a:solidFill>
                </a:endParaRPr>
              </a:p>
              <a:p>
                <a:r>
                  <a:rPr lang="pt-BR" sz="1600" dirty="0">
                    <a:solidFill>
                      <a:srgbClr val="A5002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8% + 1,26(14% - 8%) = </a:t>
                </a:r>
                <a:r>
                  <a:rPr lang="pt-BR" sz="1600" b="1" dirty="0">
                    <a:solidFill>
                      <a:srgbClr val="A50021"/>
                    </a:solidFill>
                  </a:rPr>
                  <a:t>15,6</a:t>
                </a:r>
                <a:r>
                  <a:rPr lang="pt-BR" sz="1600" dirty="0">
                    <a:solidFill>
                      <a:srgbClr val="A50021"/>
                    </a:solidFill>
                  </a:rPr>
                  <a:t>%</a:t>
                </a:r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B71F8915-A7CC-4919-8C8D-0A0F1FE48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740" y="1252469"/>
                <a:ext cx="2933495" cy="492443"/>
              </a:xfrm>
              <a:prstGeom prst="rect">
                <a:avLst/>
              </a:prstGeom>
              <a:blipFill>
                <a:blip r:embed="rId6"/>
                <a:stretch>
                  <a:fillRect l="-2282" r="-3320" b="-246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55C6C2E7-CB66-4823-8D9F-E1B75740C202}"/>
              </a:ext>
            </a:extLst>
          </p:cNvPr>
          <p:cNvSpPr txBox="1"/>
          <p:nvPr/>
        </p:nvSpPr>
        <p:spPr>
          <a:xfrm>
            <a:off x="2180929" y="889045"/>
            <a:ext cx="467939" cy="18466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</a:rPr>
              <a:t>0,225</a:t>
            </a:r>
            <a:endParaRPr lang="pt-BR" sz="1200" b="1" u="sng" dirty="0">
              <a:solidFill>
                <a:srgbClr val="FF0000"/>
              </a:solidFill>
            </a:endParaRP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xmlns="" id="{62B0A76A-F9D5-43F7-BB04-BD068B8004E7}"/>
              </a:ext>
            </a:extLst>
          </p:cNvPr>
          <p:cNvSpPr txBox="1"/>
          <p:nvPr/>
        </p:nvSpPr>
        <p:spPr>
          <a:xfrm>
            <a:off x="2159154" y="1642339"/>
            <a:ext cx="467939" cy="18466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</a:rPr>
              <a:t>0,775</a:t>
            </a:r>
            <a:endParaRPr lang="pt-BR" sz="1200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xmlns="" id="{C1A9900C-0F2D-44BA-91BC-E2F51FEED65C}"/>
                  </a:ext>
                </a:extLst>
              </p:cNvPr>
              <p:cNvSpPr txBox="1"/>
              <p:nvPr/>
            </p:nvSpPr>
            <p:spPr>
              <a:xfrm>
                <a:off x="4300627" y="1971376"/>
                <a:ext cx="39186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𝑾𝒂𝒄𝒄</m:t>
                    </m:r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dirty="0">
                    <a:solidFill>
                      <a:srgbClr val="FF0000"/>
                    </a:solidFill>
                  </a:rPr>
                  <a:t>0,225</a:t>
                </a:r>
                <a:r>
                  <a:rPr lang="pt-BR" sz="1600" dirty="0">
                    <a:solidFill>
                      <a:srgbClr val="A50021"/>
                    </a:solidFill>
                  </a:rPr>
                  <a:t> x 8,8% + </a:t>
                </a:r>
                <a:r>
                  <a:rPr lang="pt-BR" sz="1600" dirty="0">
                    <a:solidFill>
                      <a:srgbClr val="FF0000"/>
                    </a:solidFill>
                  </a:rPr>
                  <a:t>0,775</a:t>
                </a:r>
                <a:r>
                  <a:rPr lang="pt-BR" sz="1600" dirty="0">
                    <a:solidFill>
                      <a:srgbClr val="A50021"/>
                    </a:solidFill>
                  </a:rPr>
                  <a:t> x 15,6% =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14,1%</a:t>
                </a:r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C1A9900C-0F2D-44BA-91BC-E2F51FEED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627" y="1971376"/>
                <a:ext cx="3918637" cy="246221"/>
              </a:xfrm>
              <a:prstGeom prst="rect">
                <a:avLst/>
              </a:prstGeom>
              <a:blipFill>
                <a:blip r:embed="rId7"/>
                <a:stretch>
                  <a:fillRect l="-1711" t="-24390" r="-2333" b="-487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CaixaDeTexto 51">
            <a:extLst>
              <a:ext uri="{FF2B5EF4-FFF2-40B4-BE49-F238E27FC236}">
                <a16:creationId xmlns:a16="http://schemas.microsoft.com/office/drawing/2014/main" xmlns="" id="{D391737C-B3DA-463D-B682-C0A5DBE149AD}"/>
              </a:ext>
            </a:extLst>
          </p:cNvPr>
          <p:cNvSpPr txBox="1"/>
          <p:nvPr/>
        </p:nvSpPr>
        <p:spPr>
          <a:xfrm>
            <a:off x="2636677" y="1250042"/>
            <a:ext cx="594471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=8,8%</a:t>
            </a:r>
            <a:endParaRPr lang="pt-BR" b="1" u="sng" dirty="0">
              <a:solidFill>
                <a:srgbClr val="0070C0"/>
              </a:solidFill>
            </a:endParaRP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xmlns="" id="{203297F5-17B4-4887-8E33-68790745E838}"/>
              </a:ext>
            </a:extLst>
          </p:cNvPr>
          <p:cNvSpPr txBox="1"/>
          <p:nvPr/>
        </p:nvSpPr>
        <p:spPr>
          <a:xfrm>
            <a:off x="2576660" y="2044509"/>
            <a:ext cx="757189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=15,6%</a:t>
            </a:r>
            <a:endParaRPr lang="pt-BR" b="1" u="sng" dirty="0">
              <a:solidFill>
                <a:srgbClr val="0070C0"/>
              </a:solidFill>
            </a:endParaRPr>
          </a:p>
        </p:txBody>
      </p:sp>
      <p:sp>
        <p:nvSpPr>
          <p:cNvPr id="18" name="Chave Direita 17">
            <a:extLst>
              <a:ext uri="{FF2B5EF4-FFF2-40B4-BE49-F238E27FC236}">
                <a16:creationId xmlns:a16="http://schemas.microsoft.com/office/drawing/2014/main" xmlns="" id="{40242891-B73E-408F-A449-AB1EDD9E600F}"/>
              </a:ext>
            </a:extLst>
          </p:cNvPr>
          <p:cNvSpPr/>
          <p:nvPr/>
        </p:nvSpPr>
        <p:spPr>
          <a:xfrm>
            <a:off x="3081249" y="1167758"/>
            <a:ext cx="185632" cy="1143315"/>
          </a:xfrm>
          <a:prstGeom prst="rightBrace">
            <a:avLst>
              <a:gd name="adj1" fmla="val 8333"/>
              <a:gd name="adj2" fmla="val 50797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xmlns="" id="{2CBC42BE-7A94-474A-9D33-FA56E6D86FE9}"/>
              </a:ext>
            </a:extLst>
          </p:cNvPr>
          <p:cNvSpPr txBox="1"/>
          <p:nvPr/>
        </p:nvSpPr>
        <p:spPr>
          <a:xfrm>
            <a:off x="3238497" y="1486727"/>
            <a:ext cx="686247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600" b="1" dirty="0" err="1">
                <a:solidFill>
                  <a:srgbClr val="0070C0"/>
                </a:solidFill>
              </a:rPr>
              <a:t>Wacc</a:t>
            </a:r>
            <a:r>
              <a:rPr lang="pt-BR" sz="1600" b="1" dirty="0">
                <a:solidFill>
                  <a:srgbClr val="0070C0"/>
                </a:solidFill>
              </a:rPr>
              <a:t>=</a:t>
            </a:r>
          </a:p>
          <a:p>
            <a:r>
              <a:rPr lang="pt-BR" sz="1600" b="1" dirty="0">
                <a:solidFill>
                  <a:srgbClr val="0070C0"/>
                </a:solidFill>
              </a:rPr>
              <a:t>14,1%</a:t>
            </a:r>
            <a:endParaRPr lang="pt-BR" sz="1600" b="1" u="sng" dirty="0">
              <a:solidFill>
                <a:srgbClr val="0070C0"/>
              </a:solidFill>
            </a:endParaRPr>
          </a:p>
        </p:txBody>
      </p:sp>
      <p:sp>
        <p:nvSpPr>
          <p:cNvPr id="19" name="Chave Esquerda 18">
            <a:extLst>
              <a:ext uri="{FF2B5EF4-FFF2-40B4-BE49-F238E27FC236}">
                <a16:creationId xmlns:a16="http://schemas.microsoft.com/office/drawing/2014/main" xmlns="" id="{CD5DCEB1-1294-4F2D-92B9-B77DB507F2CF}"/>
              </a:ext>
            </a:extLst>
          </p:cNvPr>
          <p:cNvSpPr/>
          <p:nvPr/>
        </p:nvSpPr>
        <p:spPr>
          <a:xfrm>
            <a:off x="596618" y="981378"/>
            <a:ext cx="130905" cy="1329695"/>
          </a:xfrm>
          <a:prstGeom prst="lef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xmlns="" id="{737570AE-C7C4-4BD7-A957-C41586FCD44C}"/>
                  </a:ext>
                </a:extLst>
              </p:cNvPr>
              <p:cNvSpPr txBox="1"/>
              <p:nvPr/>
            </p:nvSpPr>
            <p:spPr>
              <a:xfrm>
                <a:off x="4316026" y="2341048"/>
                <a:ext cx="3764620" cy="469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600" b="1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𝑹𝑶𝑰</m:t>
                      </m:r>
                      <m:r>
                        <a:rPr lang="en-US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A5002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𝑁𝑜𝑝𝑙𝑎𝑡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𝐿𝑂</m:t>
                          </m:r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𝐼𝑛𝑣𝑒𝑠𝑡𝑖𝑚𝑒𝑛𝑡𝑜</m:t>
                          </m:r>
                        </m:den>
                      </m:f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A5002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1.441,4</m:t>
                          </m:r>
                        </m:num>
                        <m:den>
                          <m:r>
                            <a:rPr lang="pt-BR" sz="1600" b="0" i="1" smtClean="0">
                              <a:solidFill>
                                <a:srgbClr val="A50021"/>
                              </a:solidFill>
                              <a:latin typeface="Cambria Math" panose="02040503050406030204" pitchFamily="18" charset="0"/>
                            </a:rPr>
                            <m:t>8.000</m:t>
                          </m:r>
                        </m:den>
                      </m:f>
                      <m:r>
                        <a:rPr lang="pt-BR" sz="1600" b="0" i="1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</a:rPr>
                        <m:t> =  </m:t>
                      </m:r>
                      <m:r>
                        <a:rPr lang="pt-BR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pt-BR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pt-BR" sz="1600" dirty="0">
                  <a:solidFill>
                    <a:srgbClr val="A50021"/>
                  </a:solidFill>
                  <a:latin typeface="Calibri "/>
                </a:endParaRPr>
              </a:p>
            </p:txBody>
          </p:sp>
        </mc:Choice>
        <mc:Fallback xmlns="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737570AE-C7C4-4BD7-A957-C41586FCD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026" y="2341048"/>
                <a:ext cx="3764620" cy="4691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CaixaDeTexto 57">
            <a:extLst>
              <a:ext uri="{FF2B5EF4-FFF2-40B4-BE49-F238E27FC236}">
                <a16:creationId xmlns:a16="http://schemas.microsoft.com/office/drawing/2014/main" xmlns="" id="{F163676A-4184-4723-8164-3BE822F14853}"/>
              </a:ext>
            </a:extLst>
          </p:cNvPr>
          <p:cNvSpPr txBox="1"/>
          <p:nvPr/>
        </p:nvSpPr>
        <p:spPr>
          <a:xfrm>
            <a:off x="143079" y="1394341"/>
            <a:ext cx="484818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pt-BR" sz="1600" b="1" dirty="0" err="1">
                <a:solidFill>
                  <a:srgbClr val="002060"/>
                </a:solidFill>
              </a:rPr>
              <a:t>Roi</a:t>
            </a:r>
            <a:r>
              <a:rPr lang="pt-BR" sz="1600" b="1" dirty="0">
                <a:solidFill>
                  <a:srgbClr val="002060"/>
                </a:solidFill>
              </a:rPr>
              <a:t>=</a:t>
            </a:r>
          </a:p>
          <a:p>
            <a:r>
              <a:rPr lang="pt-BR" sz="1600" b="1" dirty="0">
                <a:solidFill>
                  <a:srgbClr val="002060"/>
                </a:solidFill>
              </a:rPr>
              <a:t>18%</a:t>
            </a:r>
            <a:endParaRPr lang="pt-BR" sz="1600" b="1" u="sng" dirty="0">
              <a:solidFill>
                <a:srgbClr val="002060"/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DD7616D4-8253-4381-B88A-8E3C141C2F28}"/>
              </a:ext>
            </a:extLst>
          </p:cNvPr>
          <p:cNvSpPr txBox="1"/>
          <p:nvPr/>
        </p:nvSpPr>
        <p:spPr>
          <a:xfrm rot="17091105">
            <a:off x="7917708" y="1994138"/>
            <a:ext cx="127533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Spread = 3,9%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xmlns="" id="{AD4018CB-964C-4675-8B1F-3BB4D6257F0E}"/>
              </a:ext>
            </a:extLst>
          </p:cNvPr>
          <p:cNvSpPr/>
          <p:nvPr/>
        </p:nvSpPr>
        <p:spPr>
          <a:xfrm>
            <a:off x="7629581" y="1903972"/>
            <a:ext cx="589829" cy="4075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xmlns="" id="{E5F7D825-5254-4757-8EFC-5A262CFD7484}"/>
              </a:ext>
            </a:extLst>
          </p:cNvPr>
          <p:cNvCxnSpPr>
            <a:cxnSpLocks/>
          </p:cNvCxnSpPr>
          <p:nvPr/>
        </p:nvCxnSpPr>
        <p:spPr>
          <a:xfrm>
            <a:off x="8187216" y="2160733"/>
            <a:ext cx="138838" cy="24502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>
            <a:extLst>
              <a:ext uri="{FF2B5EF4-FFF2-40B4-BE49-F238E27FC236}">
                <a16:creationId xmlns:a16="http://schemas.microsoft.com/office/drawing/2014/main" xmlns="" id="{8F084F8C-0E35-4073-B083-C799AB1A8B0B}"/>
              </a:ext>
            </a:extLst>
          </p:cNvPr>
          <p:cNvCxnSpPr>
            <a:cxnSpLocks/>
          </p:cNvCxnSpPr>
          <p:nvPr/>
        </p:nvCxnSpPr>
        <p:spPr>
          <a:xfrm flipV="1">
            <a:off x="7984237" y="2405759"/>
            <a:ext cx="341817" cy="1819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ipse 78">
            <a:extLst>
              <a:ext uri="{FF2B5EF4-FFF2-40B4-BE49-F238E27FC236}">
                <a16:creationId xmlns:a16="http://schemas.microsoft.com/office/drawing/2014/main" xmlns="" id="{2028617A-FE96-4ABB-826D-6FC9A1CA1771}"/>
              </a:ext>
            </a:extLst>
          </p:cNvPr>
          <p:cNvSpPr/>
          <p:nvPr/>
        </p:nvSpPr>
        <p:spPr>
          <a:xfrm>
            <a:off x="7413681" y="2367522"/>
            <a:ext cx="571136" cy="4075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CaixaDeTexto 92">
                <a:extLst>
                  <a:ext uri="{FF2B5EF4-FFF2-40B4-BE49-F238E27FC236}">
                    <a16:creationId xmlns:a16="http://schemas.microsoft.com/office/drawing/2014/main" xmlns="" id="{6EFBF398-F29B-4F95-A22E-0337FF690B1E}"/>
                  </a:ext>
                </a:extLst>
              </p:cNvPr>
              <p:cNvSpPr txBox="1"/>
              <p:nvPr/>
            </p:nvSpPr>
            <p:spPr>
              <a:xfrm>
                <a:off x="4290328" y="3062681"/>
                <a:ext cx="35526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𝑹𝑹𝒐𝒊</m:t>
                    </m:r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i="1" dirty="0">
                    <a:solidFill>
                      <a:srgbClr val="A50021"/>
                    </a:solidFill>
                  </a:rPr>
                  <a:t>ROI</a:t>
                </a:r>
                <a14:m>
                  <m:oMath xmlns:m="http://schemas.openxmlformats.org/officeDocument/2006/math">
                    <m:r>
                      <a:rPr lang="pt-BR" sz="1600" i="1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sz="1600" i="1" dirty="0" err="1">
                    <a:solidFill>
                      <a:srgbClr val="A50021"/>
                    </a:solidFill>
                  </a:rPr>
                  <a:t>Wacc</a:t>
                </a:r>
                <a:r>
                  <a:rPr lang="pt-BR" sz="1600" dirty="0">
                    <a:solidFill>
                      <a:srgbClr val="A50021"/>
                    </a:solidFill>
                  </a:rPr>
                  <a:t> = 18% </a:t>
                </a:r>
                <a14:m>
                  <m:oMath xmlns:m="http://schemas.openxmlformats.org/officeDocument/2006/math">
                    <m:r>
                      <a:rPr lang="pt-BR" sz="1600" i="1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14,1% = 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3,9%</a:t>
                </a:r>
              </a:p>
            </p:txBody>
          </p:sp>
        </mc:Choice>
        <mc:Fallback xmlns="">
          <p:sp>
            <p:nvSpPr>
              <p:cNvPr id="93" name="CaixaDeTexto 92">
                <a:extLst>
                  <a:ext uri="{FF2B5EF4-FFF2-40B4-BE49-F238E27FC236}">
                    <a16:creationId xmlns:a16="http://schemas.microsoft.com/office/drawing/2014/main" id="{6EFBF398-F29B-4F95-A22E-0337FF690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328" y="3062681"/>
                <a:ext cx="3552639" cy="246221"/>
              </a:xfrm>
              <a:prstGeom prst="rect">
                <a:avLst/>
              </a:prstGeom>
              <a:blipFill>
                <a:blip r:embed="rId9"/>
                <a:stretch>
                  <a:fillRect l="-2058" t="-24390" r="-2401" b="-487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xmlns="" id="{CD44529A-3961-4B86-BCD1-6F504BE9316F}"/>
                  </a:ext>
                </a:extLst>
              </p:cNvPr>
              <p:cNvSpPr txBox="1"/>
              <p:nvPr/>
            </p:nvSpPr>
            <p:spPr>
              <a:xfrm>
                <a:off x="4294424" y="3521519"/>
                <a:ext cx="42916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𝑬𝑽𝑨</m:t>
                    </m:r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i="1" dirty="0">
                    <a:solidFill>
                      <a:srgbClr val="A50021"/>
                    </a:solidFill>
                  </a:rPr>
                  <a:t>Investimento x RRoi</a:t>
                </a:r>
                <a:r>
                  <a:rPr lang="pt-BR" sz="1600" dirty="0">
                    <a:solidFill>
                      <a:srgbClr val="A50021"/>
                    </a:solidFill>
                  </a:rPr>
                  <a:t> = 8.000 x 3,9% = </a:t>
                </a:r>
                <a:r>
                  <a:rPr lang="pt-BR" sz="1600" dirty="0">
                    <a:solidFill>
                      <a:schemeClr val="bg2"/>
                    </a:solidFill>
                  </a:rPr>
                  <a:t>$</a:t>
                </a:r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312</a:t>
                </a:r>
              </a:p>
            </p:txBody>
          </p:sp>
        </mc:Choice>
        <mc:Fallback xmlns="">
          <p:sp>
            <p:nvSpPr>
              <p:cNvPr id="94" name="CaixaDeTexto 93">
                <a:extLst>
                  <a:ext uri="{FF2B5EF4-FFF2-40B4-BE49-F238E27FC236}">
                    <a16:creationId xmlns:a16="http://schemas.microsoft.com/office/drawing/2014/main" id="{CD44529A-3961-4B86-BCD1-6F504BE93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424" y="3521519"/>
                <a:ext cx="4291624" cy="246221"/>
              </a:xfrm>
              <a:prstGeom prst="rect">
                <a:avLst/>
              </a:prstGeom>
              <a:blipFill>
                <a:blip r:embed="rId10"/>
                <a:stretch>
                  <a:fillRect l="-1563" t="-27500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CaixaDeTexto 94">
                <a:extLst>
                  <a:ext uri="{FF2B5EF4-FFF2-40B4-BE49-F238E27FC236}">
                    <a16:creationId xmlns:a16="http://schemas.microsoft.com/office/drawing/2014/main" xmlns="" id="{655B800F-F9A9-4FFA-A52C-16977108C77D}"/>
                  </a:ext>
                </a:extLst>
              </p:cNvPr>
              <p:cNvSpPr txBox="1"/>
              <p:nvPr/>
            </p:nvSpPr>
            <p:spPr>
              <a:xfrm>
                <a:off x="4316026" y="3906617"/>
                <a:ext cx="3662028" cy="374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𝑴𝑽𝑨</m:t>
                    </m:r>
                    <m:d>
                      <m:dPr>
                        <m:ctrlP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𝑔𝑜𝑜𝑑𝑤𝑖𝑙𝑙</m:t>
                        </m:r>
                      </m:e>
                    </m:d>
                    <m:r>
                      <a:rPr lang="en-US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𝑬𝑽𝑨</m:t>
                        </m:r>
                      </m:num>
                      <m:den>
                        <m:r>
                          <a:rPr lang="pt-BR" sz="16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𝑾𝒂𝒄𝒄</m:t>
                        </m:r>
                      </m:den>
                    </m:f>
                    <m:r>
                      <a:rPr lang="pt-BR" sz="1600" b="0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solidFill>
                              <a:srgbClr val="A5002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312</m:t>
                        </m:r>
                      </m:num>
                      <m:den>
                        <m:r>
                          <a:rPr lang="pt-BR" sz="1600" b="0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  <m:t>0,141</m:t>
                        </m:r>
                      </m:den>
                    </m:f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 = </a:t>
                </a:r>
                <a:r>
                  <a:rPr lang="pt-BR" sz="1600" dirty="0">
                    <a:solidFill>
                      <a:schemeClr val="bg2"/>
                    </a:solidFill>
                  </a:rPr>
                  <a:t>$</a:t>
                </a:r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b="1" dirty="0">
                    <a:solidFill>
                      <a:srgbClr val="0070C0"/>
                    </a:solidFill>
                  </a:rPr>
                  <a:t>2.213</a:t>
                </a:r>
              </a:p>
            </p:txBody>
          </p:sp>
        </mc:Choice>
        <mc:Fallback xmlns="">
          <p:sp>
            <p:nvSpPr>
              <p:cNvPr id="95" name="CaixaDeTexto 94">
                <a:extLst>
                  <a:ext uri="{FF2B5EF4-FFF2-40B4-BE49-F238E27FC236}">
                    <a16:creationId xmlns:a16="http://schemas.microsoft.com/office/drawing/2014/main" id="{655B800F-F9A9-4FFA-A52C-16977108C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026" y="3906617"/>
                <a:ext cx="3662028" cy="374590"/>
              </a:xfrm>
              <a:prstGeom prst="rect">
                <a:avLst/>
              </a:prstGeom>
              <a:blipFill>
                <a:blip r:embed="rId11"/>
                <a:stretch>
                  <a:fillRect l="-1830" t="-1639" r="-1997"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CaixaDeTexto 97">
                <a:extLst>
                  <a:ext uri="{FF2B5EF4-FFF2-40B4-BE49-F238E27FC236}">
                    <a16:creationId xmlns:a16="http://schemas.microsoft.com/office/drawing/2014/main" xmlns="" id="{E8F733CA-B8CE-483E-A171-EC74D3D20CBA}"/>
                  </a:ext>
                </a:extLst>
              </p:cNvPr>
              <p:cNvSpPr txBox="1"/>
              <p:nvPr/>
            </p:nvSpPr>
            <p:spPr>
              <a:xfrm>
                <a:off x="4341946" y="4463906"/>
                <a:ext cx="449001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1600" b="1" i="1" smtClean="0">
                        <a:solidFill>
                          <a:srgbClr val="A50021"/>
                        </a:solidFill>
                        <a:latin typeface="Cambria Math" panose="02040503050406030204" pitchFamily="18" charset="0"/>
                      </a:rPr>
                      <m:t>𝑽𝑬</m:t>
                    </m:r>
                  </m:oMath>
                </a14:m>
                <a:r>
                  <a:rPr lang="pt-BR" sz="1600" dirty="0">
                    <a:solidFill>
                      <a:srgbClr val="A50021"/>
                    </a:solidFill>
                  </a:rPr>
                  <a:t> = </a:t>
                </a:r>
                <a:r>
                  <a:rPr lang="pt-BR" sz="1600" i="1" dirty="0">
                    <a:solidFill>
                      <a:srgbClr val="A50021"/>
                    </a:solidFill>
                  </a:rPr>
                  <a:t>Investimento + MVA</a:t>
                </a:r>
                <a:r>
                  <a:rPr lang="pt-BR" sz="1600" dirty="0">
                    <a:solidFill>
                      <a:srgbClr val="A50021"/>
                    </a:solidFill>
                  </a:rPr>
                  <a:t> = 8.000 + 2.213  = </a:t>
                </a:r>
                <a:r>
                  <a:rPr lang="pt-BR" sz="1600" dirty="0">
                    <a:solidFill>
                      <a:schemeClr val="bg2"/>
                    </a:solidFill>
                  </a:rPr>
                  <a:t>$</a:t>
                </a:r>
                <a:r>
                  <a:rPr lang="pt-BR" sz="1600" dirty="0">
                    <a:solidFill>
                      <a:srgbClr val="A50021"/>
                    </a:solidFill>
                  </a:rPr>
                  <a:t> </a:t>
                </a:r>
                <a:r>
                  <a:rPr lang="pt-BR" sz="1600" b="1" dirty="0">
                    <a:solidFill>
                      <a:srgbClr val="0070C0"/>
                    </a:solidFill>
                    <a:highlight>
                      <a:srgbClr val="FFFF00"/>
                    </a:highlight>
                  </a:rPr>
                  <a:t>10.213</a:t>
                </a:r>
              </a:p>
            </p:txBody>
          </p:sp>
        </mc:Choice>
        <mc:Fallback xmlns="">
          <p:sp>
            <p:nvSpPr>
              <p:cNvPr id="98" name="CaixaDeTexto 97">
                <a:extLst>
                  <a:ext uri="{FF2B5EF4-FFF2-40B4-BE49-F238E27FC236}">
                    <a16:creationId xmlns:a16="http://schemas.microsoft.com/office/drawing/2014/main" id="{E8F733CA-B8CE-483E-A171-EC74D3D20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946" y="4463906"/>
                <a:ext cx="4490012" cy="246221"/>
              </a:xfrm>
              <a:prstGeom prst="rect">
                <a:avLst/>
              </a:prstGeom>
              <a:blipFill>
                <a:blip r:embed="rId12"/>
                <a:stretch>
                  <a:fillRect l="-1493" t="-24390" r="-407" b="-487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CaixaDeTexto 98">
                <a:extLst>
                  <a:ext uri="{FF2B5EF4-FFF2-40B4-BE49-F238E27FC236}">
                    <a16:creationId xmlns:a16="http://schemas.microsoft.com/office/drawing/2014/main" xmlns="" id="{D60897C6-49D7-44D5-BFF8-DD825DC8663C}"/>
                  </a:ext>
                </a:extLst>
              </p:cNvPr>
              <p:cNvSpPr txBox="1"/>
              <p:nvPr/>
            </p:nvSpPr>
            <p:spPr>
              <a:xfrm rot="17936419">
                <a:off x="2546580" y="3847315"/>
                <a:ext cx="1743748" cy="474544"/>
              </a:xfrm>
              <a:prstGeom prst="rect">
                <a:avLst/>
              </a:prstGeom>
              <a:noFill/>
              <a:ln w="3175">
                <a:solidFill>
                  <a:srgbClr val="7030A0"/>
                </a:solidFill>
              </a:ln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lang="en-US" sz="1600" b="1" dirty="0">
                    <a:solidFill>
                      <a:srgbClr val="7030A0"/>
                    </a:solidFill>
                  </a:rPr>
                  <a:t>PV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1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𝑷𝑴𝑽</m:t>
                    </m:r>
                    <m:f>
                      <m:fPr>
                        <m:ctrlPr>
                          <a:rPr lang="en-US" sz="1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16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16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pt-BR" sz="16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16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pt-BR" sz="16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pt-BR" sz="16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pt-BR" sz="1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pt-BR" sz="1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1600" b="1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sz="16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16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pt-BR" sz="16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16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pt-BR" sz="16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pt-BR" sz="16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pt-BR" sz="1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pt-BR" sz="1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pt-BR" sz="16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9" name="CaixaDeTexto 98">
                <a:extLst>
                  <a:ext uri="{FF2B5EF4-FFF2-40B4-BE49-F238E27FC236}">
                    <a16:creationId xmlns:a16="http://schemas.microsoft.com/office/drawing/2014/main" id="{D60897C6-49D7-44D5-BFF8-DD825DC86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936419">
                <a:off x="2546580" y="3847315"/>
                <a:ext cx="1743748" cy="474544"/>
              </a:xfrm>
              <a:prstGeom prst="rect">
                <a:avLst/>
              </a:prstGeom>
              <a:blipFill>
                <a:blip r:embed="rId13"/>
                <a:stretch>
                  <a:fillRect b="-4138"/>
                </a:stretch>
              </a:blipFill>
              <a:ln w="31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CaixaDeTexto 103">
            <a:extLst>
              <a:ext uri="{FF2B5EF4-FFF2-40B4-BE49-F238E27FC236}">
                <a16:creationId xmlns:a16="http://schemas.microsoft.com/office/drawing/2014/main" xmlns="" id="{92AC11DA-5E1E-4E78-93AB-D4E43E9C0C2E}"/>
              </a:ext>
            </a:extLst>
          </p:cNvPr>
          <p:cNvSpPr txBox="1"/>
          <p:nvPr/>
        </p:nvSpPr>
        <p:spPr>
          <a:xfrm>
            <a:off x="807378" y="1863654"/>
            <a:ext cx="835841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000" b="1" dirty="0">
                <a:solidFill>
                  <a:srgbClr val="7030A0"/>
                </a:solidFill>
              </a:rPr>
              <a:t>MVA</a:t>
            </a:r>
            <a:r>
              <a:rPr lang="pt-BR" sz="1000" b="1" dirty="0">
                <a:solidFill>
                  <a:srgbClr val="0070C0"/>
                </a:solidFill>
              </a:rPr>
              <a:t> </a:t>
            </a:r>
            <a:r>
              <a:rPr lang="pt-BR" b="1" u="sng" dirty="0">
                <a:solidFill>
                  <a:srgbClr val="0070C0"/>
                </a:solidFill>
              </a:rPr>
              <a:t>2.213</a:t>
            </a:r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xmlns="" id="{E7059E92-3770-4763-8424-BD83F626A922}"/>
              </a:ext>
            </a:extLst>
          </p:cNvPr>
          <p:cNvSpPr txBox="1"/>
          <p:nvPr/>
        </p:nvSpPr>
        <p:spPr>
          <a:xfrm>
            <a:off x="819673" y="2097169"/>
            <a:ext cx="757190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pt-BR" sz="1000" b="1" dirty="0">
                <a:solidFill>
                  <a:srgbClr val="7030A0"/>
                </a:solidFill>
              </a:rPr>
              <a:t>VE</a:t>
            </a:r>
            <a:r>
              <a:rPr lang="pt-BR" sz="1000" b="1" dirty="0">
                <a:solidFill>
                  <a:srgbClr val="0070C0"/>
                </a:solidFill>
              </a:rPr>
              <a:t> </a:t>
            </a:r>
            <a:r>
              <a:rPr lang="pt-BR" b="1" dirty="0">
                <a:solidFill>
                  <a:srgbClr val="0070C0"/>
                </a:solidFill>
                <a:highlight>
                  <a:srgbClr val="FFFF00"/>
                </a:highlight>
              </a:rPr>
              <a:t>1</a:t>
            </a:r>
            <a:r>
              <a:rPr lang="pt-BR" b="1" u="sng" dirty="0">
                <a:solidFill>
                  <a:srgbClr val="0070C0"/>
                </a:solidFill>
                <a:highlight>
                  <a:srgbClr val="FFFF00"/>
                </a:highlight>
              </a:rPr>
              <a:t>0.213</a:t>
            </a:r>
          </a:p>
        </p:txBody>
      </p:sp>
      <p:pic>
        <p:nvPicPr>
          <p:cNvPr id="106" name="Imagem 105">
            <a:extLst>
              <a:ext uri="{FF2B5EF4-FFF2-40B4-BE49-F238E27FC236}">
                <a16:creationId xmlns:a16="http://schemas.microsoft.com/office/drawing/2014/main" xmlns="" id="{7890A604-CF8E-493E-AF77-D68495CCD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46" y="454218"/>
            <a:ext cx="819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12324186-D888-4AB7-BECD-319081DAB988}"/>
              </a:ext>
            </a:extLst>
          </p:cNvPr>
          <p:cNvSpPr txBox="1"/>
          <p:nvPr/>
        </p:nvSpPr>
        <p:spPr>
          <a:xfrm>
            <a:off x="220712" y="4510037"/>
            <a:ext cx="2262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rgbClr val="FF0000"/>
                </a:solidFill>
              </a:rPr>
              <a:t>Rem CP (6.200x15.6%)........            </a:t>
            </a:r>
            <a:r>
              <a:rPr lang="pt-BR" sz="1000" b="1" u="sng" dirty="0">
                <a:solidFill>
                  <a:srgbClr val="FF0000"/>
                </a:solidFill>
              </a:rPr>
              <a:t> 967</a:t>
            </a:r>
          </a:p>
          <a:p>
            <a:r>
              <a:rPr lang="pt-BR" sz="1000" b="1" dirty="0">
                <a:solidFill>
                  <a:srgbClr val="FF0000"/>
                </a:solidFill>
              </a:rPr>
              <a:t>EVA.....................................            </a:t>
            </a:r>
            <a:r>
              <a:rPr lang="pt-BR" sz="1200" b="1" dirty="0">
                <a:solidFill>
                  <a:srgbClr val="0070C0"/>
                </a:solidFill>
              </a:rPr>
              <a:t>312</a:t>
            </a:r>
          </a:p>
        </p:txBody>
      </p:sp>
    </p:spTree>
    <p:extLst>
      <p:ext uri="{BB962C8B-B14F-4D97-AF65-F5344CB8AC3E}">
        <p14:creationId xmlns:p14="http://schemas.microsoft.com/office/powerpoint/2010/main" val="309257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0" grpId="0"/>
      <p:bldP spid="41" grpId="0"/>
      <p:bldP spid="42" grpId="0"/>
      <p:bldP spid="52" grpId="0"/>
      <p:bldP spid="55" grpId="0"/>
      <p:bldP spid="18" grpId="0" animBg="1"/>
      <p:bldP spid="56" grpId="0"/>
      <p:bldP spid="19" grpId="0" animBg="1"/>
      <p:bldP spid="57" grpId="0"/>
      <p:bldP spid="58" grpId="0"/>
      <p:bldP spid="22" grpId="0"/>
      <p:bldP spid="23" grpId="0" animBg="1"/>
      <p:bldP spid="79" grpId="0" animBg="1"/>
      <p:bldP spid="93" grpId="0"/>
      <p:bldP spid="94" grpId="0"/>
      <p:bldP spid="95" grpId="0"/>
      <p:bldP spid="98" grpId="0"/>
      <p:bldP spid="99" grpId="0" animBg="1"/>
      <p:bldP spid="104" grpId="0"/>
      <p:bldP spid="105" grpId="0"/>
      <p:bldP spid="5" grpId="0"/>
    </p:bldLst>
  </p:timing>
</p:sld>
</file>

<file path=ppt/theme/theme1.xml><?xml version="1.0" encoding="utf-8"?>
<a:theme xmlns:a="http://schemas.openxmlformats.org/drawingml/2006/main" name="1_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4465</TotalTime>
  <Words>674</Words>
  <Application>Microsoft Office PowerPoint</Application>
  <PresentationFormat>Apresentação na tela (16:9)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Henrique Proença Soares</dc:creator>
  <cp:lastModifiedBy>Prof. José Roberto Kassai</cp:lastModifiedBy>
  <cp:revision>342</cp:revision>
  <dcterms:created xsi:type="dcterms:W3CDTF">2015-02-10T17:45:35Z</dcterms:created>
  <dcterms:modified xsi:type="dcterms:W3CDTF">2019-03-14T17:53:29Z</dcterms:modified>
</cp:coreProperties>
</file>