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339" r:id="rId2"/>
    <p:sldId id="342" r:id="rId3"/>
    <p:sldId id="343" r:id="rId4"/>
    <p:sldId id="344" r:id="rId5"/>
    <p:sldId id="405" r:id="rId6"/>
    <p:sldId id="345" r:id="rId7"/>
    <p:sldId id="347" r:id="rId8"/>
    <p:sldId id="348" r:id="rId9"/>
    <p:sldId id="349" r:id="rId10"/>
    <p:sldId id="352" r:id="rId11"/>
    <p:sldId id="351" r:id="rId12"/>
    <p:sldId id="353" r:id="rId13"/>
    <p:sldId id="354" r:id="rId14"/>
    <p:sldId id="355" r:id="rId15"/>
    <p:sldId id="368" r:id="rId16"/>
    <p:sldId id="357" r:id="rId17"/>
    <p:sldId id="358" r:id="rId18"/>
    <p:sldId id="407" r:id="rId19"/>
    <p:sldId id="363" r:id="rId20"/>
    <p:sldId id="364" r:id="rId21"/>
    <p:sldId id="365" r:id="rId22"/>
    <p:sldId id="366" r:id="rId23"/>
    <p:sldId id="367" r:id="rId24"/>
    <p:sldId id="340" r:id="rId25"/>
    <p:sldId id="402" r:id="rId26"/>
    <p:sldId id="403" r:id="rId27"/>
    <p:sldId id="401" r:id="rId28"/>
    <p:sldId id="372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90" r:id="rId45"/>
    <p:sldId id="391" r:id="rId46"/>
    <p:sldId id="392" r:id="rId47"/>
    <p:sldId id="399" r:id="rId48"/>
    <p:sldId id="294" r:id="rId49"/>
    <p:sldId id="296" r:id="rId50"/>
    <p:sldId id="295" r:id="rId51"/>
    <p:sldId id="297" r:id="rId52"/>
    <p:sldId id="261" r:id="rId53"/>
    <p:sldId id="275" r:id="rId54"/>
    <p:sldId id="398" r:id="rId55"/>
    <p:sldId id="306" r:id="rId56"/>
    <p:sldId id="307" r:id="rId57"/>
    <p:sldId id="308" r:id="rId58"/>
    <p:sldId id="319" r:id="rId59"/>
    <p:sldId id="310" r:id="rId60"/>
    <p:sldId id="336" r:id="rId61"/>
    <p:sldId id="311" r:id="rId62"/>
    <p:sldId id="337" r:id="rId63"/>
    <p:sldId id="317" r:id="rId64"/>
    <p:sldId id="316" r:id="rId65"/>
    <p:sldId id="312" r:id="rId66"/>
    <p:sldId id="298" r:id="rId67"/>
    <p:sldId id="300" r:id="rId68"/>
    <p:sldId id="285" r:id="rId69"/>
    <p:sldId id="286" r:id="rId70"/>
    <p:sldId id="287" r:id="rId71"/>
    <p:sldId id="302" r:id="rId72"/>
    <p:sldId id="303" r:id="rId73"/>
    <p:sldId id="404" r:id="rId7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1A22-D8FA-41CE-9420-5C2E850F86D4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B2-57B7-48F0-A397-A7A99DA99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29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1A67E-F11E-4870-BB3C-D161AE93C2C6}" type="slidenum">
              <a:rPr lang="en-US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CD1E-E545-4A3D-AB54-EAE264244B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79EF-B9A7-49E9-B0F3-E7C22E86D7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9B1E62-FC66-4DD3-8957-F2B7BCA3FEAD}" type="datetimeFigureOut">
              <a:rPr lang="pt-BR" smtClean="0"/>
              <a:pPr/>
              <a:t>23/06/2017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5083A7-CAE5-408B-9AF6-D20CC3729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csr.hzpc.com/csr-2014/chapter-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upload.wikimedia.org/wikipedia/commons/5/5b/Lake_Titicaca_map.png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06152"/>
            <a:ext cx="8934508" cy="99060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cs typeface="Calibri" panose="020F0502020204030204" pitchFamily="34" charset="0"/>
              </a:rPr>
              <a:t>DISCIPLINA: </a:t>
            </a:r>
            <a:r>
              <a:rPr lang="pt-BR" sz="1950" b="1" dirty="0" smtClean="0">
                <a:cs typeface="Calibri" panose="020F0502020204030204" pitchFamily="34" charset="0"/>
              </a:rPr>
              <a:t>LPV </a:t>
            </a:r>
            <a:r>
              <a:rPr lang="pt-BR" sz="2000" b="1" dirty="0"/>
              <a:t>0480 – OLERICULTURA, FLORICULTURA E PAISAGISMO</a:t>
            </a:r>
            <a:endParaRPr lang="pt-BR" sz="1950" b="1" dirty="0">
              <a:cs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9632" y="1814959"/>
            <a:ext cx="6624736" cy="14700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Aula: Cultura da Batata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75656" y="3356992"/>
            <a:ext cx="5616624" cy="141500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3100" dirty="0" smtClean="0"/>
              <a:t>Paulo César Tavares de Melo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600" dirty="0" smtClean="0"/>
              <a:t>Professor Associado</a:t>
            </a:r>
          </a:p>
          <a:p>
            <a:pPr algn="ctr">
              <a:spcBef>
                <a:spcPts val="0"/>
              </a:spcBef>
            </a:pPr>
            <a:endParaRPr lang="pt-BR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 dirty="0" smtClean="0"/>
              <a:t>ESALQ/USP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300" dirty="0" smtClean="0"/>
              <a:t>Departamento de Produção Vegetal</a:t>
            </a:r>
            <a:endParaRPr lang="pt-BR" sz="2300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8609964" y="6330226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26/06/17</a:t>
            </a:r>
            <a:endParaRPr lang="pt-BR" sz="1000" dirty="0"/>
          </a:p>
        </p:txBody>
      </p:sp>
      <p:grpSp>
        <p:nvGrpSpPr>
          <p:cNvPr id="3" name="Grupo 2"/>
          <p:cNvGrpSpPr/>
          <p:nvPr/>
        </p:nvGrpSpPr>
        <p:grpSpPr>
          <a:xfrm>
            <a:off x="233705" y="5198568"/>
            <a:ext cx="8643053" cy="1630124"/>
            <a:chOff x="233705" y="5198568"/>
            <a:chExt cx="8643053" cy="163012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05" y="5213884"/>
              <a:ext cx="1208414" cy="161480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354" y="5198568"/>
              <a:ext cx="1208414" cy="1614808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74" y="5198568"/>
              <a:ext cx="1208414" cy="161480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594" y="5198568"/>
              <a:ext cx="1208414" cy="161480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714" y="5198568"/>
              <a:ext cx="1208414" cy="1614808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198568"/>
              <a:ext cx="1208414" cy="161480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954" y="5198568"/>
              <a:ext cx="1208414" cy="1614808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198568"/>
              <a:ext cx="1208414" cy="1614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0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altLang="pt-BR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</a:t>
            </a:r>
            <a:r>
              <a:rPr lang="pt-BR" altLang="pt-BR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batata como alimento</a:t>
            </a:r>
            <a:r>
              <a:rPr lang="en-US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US" b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altLang="pt-BR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323528" y="1700808"/>
            <a:ext cx="8496746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Alimento universal;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3ª fonte de alimento depois do</a:t>
            </a:r>
            <a:r>
              <a:rPr lang="pt-BR" altLang="pt-BR" sz="2600" kern="0" dirty="0" smtClean="0">
                <a:sym typeface="Wingdings" pitchFamily="2" charset="2"/>
              </a:rPr>
              <a:t> trigo e arroz;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400" kern="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400" kern="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400" kern="0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4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4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Uso culinário altamente versátil;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Alto conteúdo proteico </a:t>
            </a:r>
            <a:r>
              <a:rPr lang="pt-BR" altLang="pt-BR" sz="2600" kern="0" dirty="0" smtClean="0">
                <a:sym typeface="Wingdings" pitchFamily="2" charset="2"/>
              </a:rPr>
              <a:t></a:t>
            </a:r>
            <a:r>
              <a:rPr lang="pt-BR" altLang="pt-BR" sz="2600" kern="0" dirty="0" smtClean="0"/>
              <a:t> 1,4 kg/ha de proteína;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Fonte importante de K, P, vitamina C e vitaminas do complexo B;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600" kern="0" dirty="0" smtClean="0"/>
              <a:t>Importante fonte energética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pt-BR" sz="2000" kern="0" dirty="0" smtClean="0"/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7279"/>
            <a:ext cx="3095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nutricional da batata*</a:t>
            </a:r>
          </a:p>
        </p:txBody>
      </p:sp>
      <p:pic>
        <p:nvPicPr>
          <p:cNvPr id="12291" name="Picture 2" descr="C:\Users\Paulo\Documents\Nutri bat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91270"/>
            <a:ext cx="783907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2"/>
          <p:cNvSpPr txBox="1">
            <a:spLocks noChangeArrowheads="1"/>
          </p:cNvSpPr>
          <p:nvPr/>
        </p:nvSpPr>
        <p:spPr bwMode="auto">
          <a:xfrm>
            <a:off x="652463" y="6361385"/>
            <a:ext cx="269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* Amostra de tubérculo: 200g</a:t>
            </a:r>
          </a:p>
        </p:txBody>
      </p:sp>
    </p:spTree>
    <p:extLst>
      <p:ext uri="{BB962C8B-B14F-4D97-AF65-F5344CB8AC3E}">
        <p14:creationId xmlns:p14="http://schemas.microsoft.com/office/powerpoint/2010/main" val="4363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  <a:t>Comparação do valor nutricional da</a:t>
            </a:r>
            <a:b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  <a:t>batata com outros alimentos</a:t>
            </a:r>
            <a:endParaRPr lang="pt-B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317" name="Espaço Reservado para Conteúdo 2"/>
          <p:cNvSpPr txBox="1">
            <a:spLocks/>
          </p:cNvSpPr>
          <p:nvPr/>
        </p:nvSpPr>
        <p:spPr bwMode="auto">
          <a:xfrm>
            <a:off x="534988" y="1671638"/>
            <a:ext cx="77089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 sz="22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29416"/>
              </p:ext>
            </p:extLst>
          </p:nvPr>
        </p:nvGraphicFramePr>
        <p:xfrm>
          <a:off x="1125538" y="2586038"/>
          <a:ext cx="6831012" cy="307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169"/>
                <a:gridCol w="1080154"/>
                <a:gridCol w="921253"/>
                <a:gridCol w="975859"/>
                <a:gridCol w="975859"/>
                <a:gridCol w="975859"/>
                <a:gridCol w="975859"/>
              </a:tblGrid>
              <a:tr h="650074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HF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chemeClr val="bg1"/>
                          </a:solidFill>
                        </a:rPr>
                        <a:t>Carbos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 (g)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Fibra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(g)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Vit. C*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(mg)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Cal.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5" marB="45725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498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Batata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26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45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620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110</a:t>
                      </a:r>
                      <a:endParaRPr lang="pt-BR" sz="1800" b="1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98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Banana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27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17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400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105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98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Maça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25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195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95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98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Arroz int.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22 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42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110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98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 smtClean="0"/>
                        <a:t>Spaghetti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22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31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110</a:t>
                      </a:r>
                      <a:endParaRPr lang="pt-BR" sz="1800" dirty="0"/>
                    </a:p>
                  </a:txBody>
                  <a:tcPr marL="91443" marR="91443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76" name="Grupo 8"/>
          <p:cNvGrpSpPr>
            <a:grpSpLocks/>
          </p:cNvGrpSpPr>
          <p:nvPr/>
        </p:nvGrpSpPr>
        <p:grpSpPr bwMode="auto">
          <a:xfrm>
            <a:off x="1187450" y="3211513"/>
            <a:ext cx="863600" cy="2408237"/>
            <a:chOff x="1187624" y="3211762"/>
            <a:chExt cx="864096" cy="2407414"/>
          </a:xfrm>
        </p:grpSpPr>
        <p:pic>
          <p:nvPicPr>
            <p:cNvPr id="13380" name="Picture 2" descr="C:\Users\Paulo\Documents\spaghett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085184"/>
              <a:ext cx="864096" cy="53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1" name="Picture 3" descr="C:\Users\Paulo\Documents\downloa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97152"/>
              <a:ext cx="52241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2" name="Picture 4" descr="C:\Users\Paulo\Documents\b_1304002218238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895" y="4171230"/>
              <a:ext cx="538809" cy="6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3" name="Picture 5" descr="C:\Users\Paulo\Documents\17375459-Cartoon-fruits-and-vegetables--Stock-Vector-frui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717032"/>
              <a:ext cx="432048" cy="4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4" name="Picture 6" descr="C:\Arquivos de PCTMelo\Imagens-3_Hortaliças\Batata\Diversas\potassiumgrap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333" y="3211762"/>
              <a:ext cx="629372" cy="50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77" name="CaixaDeTexto 3"/>
          <p:cNvSpPr txBox="1">
            <a:spLocks noChangeArrowheads="1"/>
          </p:cNvSpPr>
          <p:nvPr/>
        </p:nvSpPr>
        <p:spPr bwMode="auto">
          <a:xfrm>
            <a:off x="1979613" y="561975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*Valores percentuais baseados em uma dieta de 2.000 calorias</a:t>
            </a:r>
          </a:p>
        </p:txBody>
      </p:sp>
      <p:sp>
        <p:nvSpPr>
          <p:cNvPr id="13378" name="CaixaDeTexto 7"/>
          <p:cNvSpPr txBox="1">
            <a:spLocks noChangeArrowheads="1"/>
          </p:cNvSpPr>
          <p:nvPr/>
        </p:nvSpPr>
        <p:spPr bwMode="auto">
          <a:xfrm>
            <a:off x="2087438" y="5877272"/>
            <a:ext cx="2268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Fonte: www.idahopotato.com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16125" y="1905000"/>
            <a:ext cx="5364163" cy="444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Argumento para promoção</a:t>
            </a:r>
          </a:p>
        </p:txBody>
      </p:sp>
    </p:spTree>
    <p:extLst>
      <p:ext uri="{BB962C8B-B14F-4D97-AF65-F5344CB8AC3E}">
        <p14:creationId xmlns:p14="http://schemas.microsoft.com/office/powerpoint/2010/main" val="38854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  <a:t>Batata: calorias </a:t>
            </a:r>
            <a:r>
              <a:rPr lang="pt-BR" sz="3200" b="1" i="1" dirty="0" smtClean="0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  <a:t>. forma de preparo</a:t>
            </a:r>
            <a:endParaRPr lang="pt-B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341" name="Espaço Reservado para Conteúdo 2"/>
          <p:cNvSpPr txBox="1">
            <a:spLocks/>
          </p:cNvSpPr>
          <p:nvPr/>
        </p:nvSpPr>
        <p:spPr bwMode="auto">
          <a:xfrm>
            <a:off x="395288" y="1557338"/>
            <a:ext cx="7993062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 sz="22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58856"/>
              </p:ext>
            </p:extLst>
          </p:nvPr>
        </p:nvGraphicFramePr>
        <p:xfrm>
          <a:off x="468313" y="1916832"/>
          <a:ext cx="8207375" cy="448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742"/>
                <a:gridCol w="1799863"/>
                <a:gridCol w="1459397"/>
                <a:gridCol w="1564373"/>
              </a:tblGrid>
              <a:tr h="1039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Forma de preparo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Kcal </a:t>
                      </a: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(100 g)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Gordura (g)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Fibra</a:t>
                      </a:r>
                    </a:p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(g)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1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Batata cozida</a:t>
                      </a:r>
                    </a:p>
                    <a:p>
                      <a:pPr algn="l"/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76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2,3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3,1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1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Croquete de batata</a:t>
                      </a:r>
                    </a:p>
                    <a:p>
                      <a:pPr algn="l"/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235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12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3,2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1077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/>
                        <a:t>Rodelas</a:t>
                      </a:r>
                      <a:r>
                        <a:rPr lang="pt-BR" sz="2400" b="1" baseline="0" dirty="0" smtClean="0"/>
                        <a:t> fritas (</a:t>
                      </a:r>
                      <a:r>
                        <a:rPr lang="pt-BR" sz="2400" b="1" i="1" baseline="0" dirty="0" smtClean="0"/>
                        <a:t>chips</a:t>
                      </a:r>
                      <a:r>
                        <a:rPr lang="pt-BR" sz="2400" b="1" baseline="0" dirty="0" smtClean="0"/>
                        <a:t>)</a:t>
                      </a:r>
                    </a:p>
                    <a:p>
                      <a:pPr algn="l"/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223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10,9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3,2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9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baseline="0" dirty="0" smtClean="0"/>
                        <a:t>Palito frito (</a:t>
                      </a:r>
                      <a:r>
                        <a:rPr lang="pt-BR" sz="2400" b="1" i="1" baseline="0" dirty="0" err="1" smtClean="0"/>
                        <a:t>French</a:t>
                      </a:r>
                      <a:r>
                        <a:rPr lang="pt-BR" sz="2400" b="1" i="1" baseline="0" dirty="0" smtClean="0"/>
                        <a:t> </a:t>
                      </a:r>
                      <a:r>
                        <a:rPr lang="pt-BR" sz="2400" b="1" i="1" baseline="0" dirty="0" err="1" smtClean="0"/>
                        <a:t>fries</a:t>
                      </a:r>
                      <a:r>
                        <a:rPr lang="pt-BR" sz="2400" b="1" baseline="0" dirty="0" smtClean="0"/>
                        <a:t>)</a:t>
                      </a:r>
                      <a:endParaRPr lang="pt-BR" sz="2400" b="1" dirty="0" smtClean="0"/>
                    </a:p>
                    <a:p>
                      <a:pPr algn="l"/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309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15,4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3,2</a:t>
                      </a:r>
                      <a:endParaRPr lang="pt-BR" sz="2400" b="1" dirty="0"/>
                    </a:p>
                  </a:txBody>
                  <a:tcPr marL="91423" marR="9142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63" name="CaixaDeTexto 7"/>
          <p:cNvSpPr txBox="1">
            <a:spLocks noChangeArrowheads="1"/>
          </p:cNvSpPr>
          <p:nvPr/>
        </p:nvSpPr>
        <p:spPr bwMode="auto">
          <a:xfrm>
            <a:off x="395288" y="659765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Fonte:</a:t>
            </a:r>
            <a:r>
              <a:rPr lang="en-US" altLang="pt-BR" sz="1200" u="sng">
                <a:hlinkClick r:id="rId2"/>
              </a:rPr>
              <a:t>http://en.csr.hzpc.com/csr-2014</a:t>
            </a:r>
            <a:endParaRPr lang="pt-BR" altLang="pt-B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8313" y="3140968"/>
            <a:ext cx="8207375" cy="5032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9750" y="1098550"/>
            <a:ext cx="8135938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392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sng"/>
              <a:t>Centro de origem:</a:t>
            </a:r>
            <a:r>
              <a:rPr lang="pt-BR" altLang="pt-BR" sz="2000"/>
              <a:t> região andina, na América do Sul </a:t>
            </a:r>
            <a:r>
              <a:rPr lang="pt-BR" altLang="pt-BR" sz="1800">
                <a:sym typeface="Wingdings" pitchFamily="2" charset="2"/>
              </a:rPr>
              <a:t></a:t>
            </a:r>
            <a:r>
              <a:rPr lang="pt-BR" altLang="pt-BR" sz="1800"/>
              <a:t> </a:t>
            </a:r>
            <a:r>
              <a:rPr lang="pt-BR" altLang="pt-BR" sz="2000"/>
              <a:t>quando os espanhóis conquistaram a zona</a:t>
            </a:r>
            <a:r>
              <a:rPr lang="pt-BR" altLang="pt-BR" sz="2000">
                <a:solidFill>
                  <a:schemeClr val="bg1"/>
                </a:solidFill>
              </a:rPr>
              <a:t> </a:t>
            </a:r>
            <a:r>
              <a:rPr lang="pt-BR" altLang="pt-BR" sz="2000"/>
              <a:t>andina, a batata já era a base da alimentação dos povos americanos pré-colombianos;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sng"/>
              <a:t>Domesticação e área provável de domesticação:</a:t>
            </a:r>
            <a:r>
              <a:rPr lang="pt-BR" altLang="pt-BR" sz="2000" b="1"/>
              <a:t> </a:t>
            </a:r>
            <a:r>
              <a:rPr lang="pt-BR" altLang="pt-BR" sz="2000"/>
              <a:t>ocorreu há</a:t>
            </a:r>
            <a:r>
              <a:rPr lang="pt-BR" altLang="pt-BR" sz="2000" b="1"/>
              <a:t> </a:t>
            </a:r>
            <a:r>
              <a:rPr lang="pt-BR" altLang="pt-BR" sz="2000"/>
              <a:t>mais de 7.000 anos</a:t>
            </a:r>
            <a:r>
              <a:rPr lang="pt-BR" altLang="pt-BR" sz="2000" b="1"/>
              <a:t> </a:t>
            </a:r>
            <a:r>
              <a:rPr lang="pt-BR" altLang="pt-BR" sz="2000"/>
              <a:t>no</a:t>
            </a:r>
            <a:r>
              <a:rPr lang="pt-BR" altLang="pt-BR" sz="2000" b="1"/>
              <a:t> </a:t>
            </a:r>
            <a:r>
              <a:rPr lang="pt-BR" altLang="pt-BR" sz="2000"/>
              <a:t>altiplano andino do sul do Peru, abrangendo a bacia do Lago Titicaca, fronteira de Peru e Bolívia </a:t>
            </a:r>
            <a:r>
              <a:rPr lang="pt-BR" altLang="pt-BR" sz="2000">
                <a:sym typeface="Wingdings" pitchFamily="2" charset="2"/>
              </a:rPr>
              <a:t></a:t>
            </a:r>
            <a:r>
              <a:rPr lang="pt-BR" altLang="pt-BR" sz="2000"/>
              <a:t> achados arqueológicos são escassos;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sng"/>
              <a:t>Origem das espécies cultivadas:</a:t>
            </a:r>
            <a:r>
              <a:rPr lang="pt-BR" altLang="pt-BR" sz="2000"/>
              <a:t> a partir do complexo </a:t>
            </a:r>
            <a:r>
              <a:rPr lang="pt-BR" altLang="pt-BR" sz="2000" i="1"/>
              <a:t>Solanum brevicaule</a:t>
            </a:r>
            <a:r>
              <a:rPr lang="pt-BR" altLang="pt-BR" sz="2000"/>
              <a:t> se derivaram todas as espécies de batata com a seleção de tipos livres de glicoalcalóides e, portanto, com melhor palatabilidade </a:t>
            </a:r>
            <a:r>
              <a:rPr lang="pt-BR" altLang="pt-BR" sz="1800">
                <a:sym typeface="Wingdings" pitchFamily="2" charset="2"/>
              </a:rPr>
              <a:t></a:t>
            </a:r>
            <a:r>
              <a:rPr lang="pt-BR" altLang="pt-BR" sz="1800"/>
              <a:t> </a:t>
            </a:r>
            <a:r>
              <a:rPr lang="pt-BR" altLang="pt-BR" sz="2000" i="1"/>
              <a:t>Solanum stenotumum</a:t>
            </a:r>
            <a:r>
              <a:rPr lang="pt-BR" altLang="pt-BR" sz="2000"/>
              <a:t> a primeira espécie cultivada;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u="sng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sng"/>
              <a:t>Distribuição:</a:t>
            </a:r>
            <a:r>
              <a:rPr lang="pt-BR" altLang="pt-BR" sz="2000" b="1"/>
              <a:t> </a:t>
            </a:r>
            <a:r>
              <a:rPr lang="pt-BR" altLang="pt-BR" sz="2000"/>
              <a:t>as espécies de batata distribuem-se por uma grande gama de </a:t>
            </a:r>
            <a:r>
              <a:rPr lang="pt-BR" altLang="pt-BR" sz="2000" i="1"/>
              <a:t>habitats</a:t>
            </a:r>
            <a:r>
              <a:rPr lang="pt-BR" altLang="pt-BR" sz="2000"/>
              <a:t> que vão desde o sul dos EUA até o sul do Chile. A maioria das espécies ocorre na América do Sul. 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 de Origem e Domesticação</a:t>
            </a:r>
            <a:endParaRPr lang="en-US" sz="400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5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188913"/>
            <a:ext cx="9144000" cy="6477000"/>
            <a:chOff x="0" y="125"/>
            <a:chExt cx="5760" cy="4080"/>
          </a:xfrm>
        </p:grpSpPr>
        <p:pic>
          <p:nvPicPr>
            <p:cNvPr id="29717" name="Picture 3" descr="Solanumtuberosum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4"/>
              <a:ext cx="5760" cy="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288" y="125"/>
              <a:ext cx="518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pt-BR" sz="3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Centro de origem e difusão mundial</a:t>
              </a:r>
              <a:r>
                <a:rPr lang="pt-BR" sz="3800" dirty="0"/>
                <a:t> </a:t>
              </a:r>
            </a:p>
          </p:txBody>
        </p:sp>
        <p:sp>
          <p:nvSpPr>
            <p:cNvPr id="29719" name="Text Box 5"/>
            <p:cNvSpPr txBox="1">
              <a:spLocks noChangeArrowheads="1"/>
            </p:cNvSpPr>
            <p:nvPr/>
          </p:nvSpPr>
          <p:spPr bwMode="auto">
            <a:xfrm>
              <a:off x="1202" y="3974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/>
                <a:t>Centro de Origem </a:t>
              </a:r>
            </a:p>
          </p:txBody>
        </p:sp>
        <p:sp>
          <p:nvSpPr>
            <p:cNvPr id="29720" name="Text Box 6"/>
            <p:cNvSpPr txBox="1">
              <a:spLocks noChangeArrowheads="1"/>
            </p:cNvSpPr>
            <p:nvPr/>
          </p:nvSpPr>
          <p:spPr bwMode="auto">
            <a:xfrm>
              <a:off x="2971" y="3974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/>
                <a:t>Difusão mundial</a:t>
              </a:r>
            </a:p>
          </p:txBody>
        </p:sp>
        <p:sp>
          <p:nvSpPr>
            <p:cNvPr id="29721" name="Rectangle 7"/>
            <p:cNvSpPr>
              <a:spLocks noChangeArrowheads="1"/>
            </p:cNvSpPr>
            <p:nvPr/>
          </p:nvSpPr>
          <p:spPr bwMode="auto">
            <a:xfrm>
              <a:off x="4150" y="4020"/>
              <a:ext cx="272" cy="13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29722" name="Rectangle 8"/>
            <p:cNvSpPr>
              <a:spLocks noChangeArrowheads="1"/>
            </p:cNvSpPr>
            <p:nvPr/>
          </p:nvSpPr>
          <p:spPr bwMode="auto">
            <a:xfrm>
              <a:off x="2472" y="4020"/>
              <a:ext cx="272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29699" name="Line 9"/>
          <p:cNvSpPr>
            <a:spLocks noChangeShapeType="1"/>
          </p:cNvSpPr>
          <p:nvPr/>
        </p:nvSpPr>
        <p:spPr bwMode="auto">
          <a:xfrm>
            <a:off x="1835150" y="4797425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042988" y="45085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Lago Titicaca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1258888" y="544512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Ilha de Chiloé</a:t>
            </a: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>
            <a:off x="1835150" y="573405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 flipV="1">
            <a:off x="2555875" y="3500438"/>
            <a:ext cx="1368425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3851275" y="2997200"/>
            <a:ext cx="28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/>
              <a:t>.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3851275" y="3065463"/>
            <a:ext cx="288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/>
              <a:t>.</a:t>
            </a:r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3779838" y="3136900"/>
            <a:ext cx="28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/>
              <a:t>.</a:t>
            </a:r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V="1">
            <a:off x="4067175" y="3284538"/>
            <a:ext cx="217488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8" name="Text Box 18"/>
          <p:cNvSpPr txBox="1">
            <a:spLocks noChangeArrowheads="1"/>
          </p:cNvSpPr>
          <p:nvPr/>
        </p:nvSpPr>
        <p:spPr bwMode="auto">
          <a:xfrm>
            <a:off x="2700338" y="3233738"/>
            <a:ext cx="15843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400" b="1"/>
              <a:t>Ilhas Canárias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400" b="1"/>
              <a:t>1565</a:t>
            </a:r>
          </a:p>
        </p:txBody>
      </p:sp>
      <p:pic>
        <p:nvPicPr>
          <p:cNvPr id="29709" name="Picture 19" descr="Carv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5286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Line 20"/>
          <p:cNvSpPr>
            <a:spLocks noChangeShapeType="1"/>
          </p:cNvSpPr>
          <p:nvPr/>
        </p:nvSpPr>
        <p:spPr bwMode="auto">
          <a:xfrm flipV="1">
            <a:off x="3132138" y="3644900"/>
            <a:ext cx="792162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9711" name="Picture 21" descr="Carv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73688"/>
            <a:ext cx="52863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Line 22"/>
          <p:cNvSpPr>
            <a:spLocks noChangeShapeType="1"/>
          </p:cNvSpPr>
          <p:nvPr/>
        </p:nvSpPr>
        <p:spPr bwMode="auto">
          <a:xfrm flipH="1">
            <a:off x="2484438" y="6165850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 flipH="1">
            <a:off x="2484438" y="5805488"/>
            <a:ext cx="71437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14" name="Text Box 24"/>
          <p:cNvSpPr txBox="1">
            <a:spLocks noChangeArrowheads="1"/>
          </p:cNvSpPr>
          <p:nvPr/>
        </p:nvSpPr>
        <p:spPr bwMode="auto">
          <a:xfrm>
            <a:off x="576263" y="4783138"/>
            <a:ext cx="1979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(</a:t>
            </a:r>
            <a:r>
              <a:rPr lang="pt-BR" altLang="pt-BR" sz="1400" b="1" i="1"/>
              <a:t>Solanum tuberosum </a:t>
            </a:r>
            <a:r>
              <a:rPr lang="pt-BR" altLang="pt-BR" sz="1400" b="1"/>
              <a:t>subsp.</a:t>
            </a:r>
            <a:r>
              <a:rPr lang="pt-BR" altLang="pt-BR" sz="1400" b="1" i="1"/>
              <a:t> andigena)</a:t>
            </a:r>
          </a:p>
        </p:txBody>
      </p:sp>
      <p:sp>
        <p:nvSpPr>
          <p:cNvPr id="29715" name="Text Box 25"/>
          <p:cNvSpPr txBox="1">
            <a:spLocks noChangeArrowheads="1"/>
          </p:cNvSpPr>
          <p:nvPr/>
        </p:nvSpPr>
        <p:spPr bwMode="auto">
          <a:xfrm>
            <a:off x="576263" y="5719763"/>
            <a:ext cx="1979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/>
              <a:t>(</a:t>
            </a:r>
            <a:r>
              <a:rPr lang="pt-BR" altLang="pt-BR" sz="1400" b="1" i="1"/>
              <a:t>Solanum tuberosum </a:t>
            </a:r>
            <a:r>
              <a:rPr lang="pt-BR" altLang="pt-BR" sz="1400" b="1"/>
              <a:t>subsp.</a:t>
            </a:r>
            <a:r>
              <a:rPr lang="pt-BR" altLang="pt-BR" sz="1400" b="1" i="1"/>
              <a:t> tuberosum)</a:t>
            </a:r>
          </a:p>
        </p:txBody>
      </p:sp>
      <p:pic>
        <p:nvPicPr>
          <p:cNvPr id="15389" name="Picture 4" descr="Ficheiro:Lake Titicaca map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60575"/>
            <a:ext cx="3660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4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Botânica sistemática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848600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FFFF"/>
                </a:solidFill>
              </a:rPr>
              <a:t>	</a:t>
            </a:r>
            <a:r>
              <a:rPr lang="pt-BR" altLang="pt-BR" sz="2400" b="1"/>
              <a:t>Família: Solanaceae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 sz="2400" b="1"/>
              <a:t>		Gênero: </a:t>
            </a:r>
            <a:r>
              <a:rPr lang="pt-BR" altLang="pt-BR" sz="2400" b="1" i="1"/>
              <a:t>Solanum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 sz="2400" b="1" i="1"/>
              <a:t>			</a:t>
            </a:r>
            <a:r>
              <a:rPr lang="pt-BR" altLang="pt-BR" sz="2400" b="1"/>
              <a:t>Espécie</a:t>
            </a:r>
            <a:r>
              <a:rPr lang="pt-BR" altLang="pt-BR" sz="2400" b="1" i="1"/>
              <a:t>: tuberosum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 sz="2400" b="1" i="1"/>
              <a:t>				</a:t>
            </a:r>
            <a:r>
              <a:rPr lang="pt-BR" altLang="pt-BR" sz="2400" b="1"/>
              <a:t>Subespécie: </a:t>
            </a:r>
            <a:r>
              <a:rPr lang="pt-BR" altLang="pt-BR" sz="2400" b="1" i="1"/>
              <a:t>tuberosum</a:t>
            </a:r>
          </a:p>
          <a:p>
            <a:pPr>
              <a:spcBef>
                <a:spcPct val="50000"/>
              </a:spcBef>
              <a:buFontTx/>
              <a:buNone/>
            </a:pPr>
            <a:endParaRPr lang="pt-BR" altLang="pt-BR" sz="2400" b="1" i="1"/>
          </a:p>
          <a:p>
            <a:pPr>
              <a:spcBef>
                <a:spcPct val="50000"/>
              </a:spcBef>
              <a:buFontTx/>
              <a:buNone/>
            </a:pPr>
            <a:r>
              <a:rPr lang="pt-BR" altLang="pt-BR" sz="2400" b="1"/>
              <a:t>				Subespécie: </a:t>
            </a:r>
            <a:r>
              <a:rPr lang="pt-BR" altLang="pt-BR" sz="2400" b="1" i="1"/>
              <a:t>andigena</a:t>
            </a:r>
            <a:endParaRPr lang="pt-BR" altLang="pt-BR" sz="2400" i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3500438"/>
            <a:ext cx="295275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990000"/>
                </a:solidFill>
              </a:rPr>
              <a:t>Adaptada a condições de dias longos </a:t>
            </a:r>
            <a:r>
              <a:rPr lang="pt-BR" altLang="pt-BR" sz="1400" b="1">
                <a:solidFill>
                  <a:srgbClr val="990000"/>
                </a:solidFill>
                <a:sym typeface="Wingdings" pitchFamily="2" charset="2"/>
              </a:rPr>
              <a:t> maior parte das cultivares em cultivo no mundo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4348163"/>
            <a:ext cx="29527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990000"/>
                </a:solidFill>
              </a:rPr>
              <a:t>Maior variabilidade e amplitude de adaptação entre as espécies cultivadas; depende de fotoperíodo curto para tuberizar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3850" y="5373688"/>
            <a:ext cx="8569325" cy="133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003300"/>
                </a:solidFill>
              </a:rPr>
              <a:t>Existem cerca de 200 espécies silvestres consideradas taxonomicamente distintas, a maioria forma tubérculo;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003300"/>
                </a:solidFill>
              </a:rPr>
              <a:t>O número cromossômico varia desde o nível diplóide (2n = 2x = 24) até o  hexaplóide (2n = 2x = 72).   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348038" y="3644900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>
            <a:off x="3348038" y="4724400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4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Botânica sistemática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388" y="1844675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81088" indent="-904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/>
              <a:t>São reconhecidas oito espécies cultivadas de batata: </a:t>
            </a:r>
          </a:p>
          <a:p>
            <a:pPr lvl="3" eaLnBrk="1" hangingPunct="1"/>
            <a:r>
              <a:rPr lang="pt-BR" altLang="pt-BR" i="1"/>
              <a:t> Solanum stenotomum</a:t>
            </a:r>
          </a:p>
          <a:p>
            <a:pPr lvl="3" eaLnBrk="1" hangingPunct="1"/>
            <a:r>
              <a:rPr lang="pt-BR" altLang="pt-BR" i="1"/>
              <a:t> S. phureja</a:t>
            </a:r>
          </a:p>
          <a:p>
            <a:pPr lvl="3" eaLnBrk="1" hangingPunct="1"/>
            <a:r>
              <a:rPr lang="pt-BR" altLang="pt-BR" i="1"/>
              <a:t> S. gonicalyx</a:t>
            </a:r>
          </a:p>
          <a:p>
            <a:pPr lvl="3" eaLnBrk="1" hangingPunct="1"/>
            <a:r>
              <a:rPr lang="pt-BR" altLang="pt-BR" i="1"/>
              <a:t> S. </a:t>
            </a:r>
            <a:r>
              <a:rPr lang="pt-BR" altLang="pt-BR"/>
              <a:t>x</a:t>
            </a:r>
            <a:r>
              <a:rPr lang="pt-BR" altLang="pt-BR" i="1"/>
              <a:t> ajanhuiri</a:t>
            </a:r>
          </a:p>
          <a:p>
            <a:pPr lvl="3" eaLnBrk="1" hangingPunct="1"/>
            <a:r>
              <a:rPr lang="pt-BR" altLang="pt-BR" i="1"/>
              <a:t> S. x juzepzuchii</a:t>
            </a:r>
          </a:p>
          <a:p>
            <a:pPr lvl="3" eaLnBrk="1" hangingPunct="1"/>
            <a:r>
              <a:rPr lang="pt-BR" altLang="pt-BR" i="1"/>
              <a:t> S. x chaucha</a:t>
            </a:r>
          </a:p>
          <a:p>
            <a:pPr lvl="3" eaLnBrk="1" hangingPunct="1"/>
            <a:r>
              <a:rPr lang="pt-BR" altLang="pt-BR" i="1"/>
              <a:t> S. tuberosum</a:t>
            </a:r>
          </a:p>
          <a:p>
            <a:pPr lvl="3" eaLnBrk="1" hangingPunct="1"/>
            <a:r>
              <a:rPr lang="pt-BR" altLang="pt-BR" i="1"/>
              <a:t> S. </a:t>
            </a:r>
            <a:r>
              <a:rPr lang="pt-BR" altLang="pt-BR"/>
              <a:t>x</a:t>
            </a:r>
            <a:r>
              <a:rPr lang="pt-BR" altLang="pt-BR" i="1"/>
              <a:t> curtilobum</a:t>
            </a:r>
          </a:p>
        </p:txBody>
      </p:sp>
      <p:pic>
        <p:nvPicPr>
          <p:cNvPr id="18437" name="Picture 6" descr="Potatoe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47529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596188" y="6308725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400"/>
              <a:t>Fonte: CIP</a:t>
            </a:r>
          </a:p>
        </p:txBody>
      </p:sp>
    </p:spTree>
    <p:extLst>
      <p:ext uri="{BB962C8B-B14F-4D97-AF65-F5344CB8AC3E}">
        <p14:creationId xmlns:p14="http://schemas.microsoft.com/office/powerpoint/2010/main" val="22594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 rot="16200000">
            <a:off x="8451850" y="6163822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400" dirty="0"/>
              <a:t>Fonte: CIP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0644" y="-1132637"/>
            <a:ext cx="3212406" cy="57109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4" y="3429000"/>
            <a:ext cx="5710944" cy="285547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03648" y="6237312"/>
            <a:ext cx="63367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Diversidade Genética: Papa Andina</a:t>
            </a:r>
            <a:endParaRPr lang="pt-BR" sz="3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380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em produto processado: </a:t>
            </a:r>
            <a:r>
              <a:rPr lang="pt-BR" sz="3800" i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</a:t>
            </a:r>
            <a:r>
              <a:rPr lang="pt-BR" sz="3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coloridos </a:t>
            </a:r>
            <a:endParaRPr lang="pt-BR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7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padaBA-4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t-BR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Características da cultura da</a:t>
            </a:r>
            <a:br>
              <a:rPr lang="pt-BR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batata no Brasil</a:t>
            </a:r>
            <a:endParaRPr lang="en-US" sz="40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435975" cy="5051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pt-BR" sz="2500" dirty="0" smtClean="0">
                <a:latin typeface="+mj-lt"/>
              </a:rPr>
              <a:t>1ª </a:t>
            </a:r>
            <a:r>
              <a:rPr lang="en-US" altLang="pt-BR" sz="2500" dirty="0" err="1" smtClean="0">
                <a:latin typeface="+mj-lt"/>
              </a:rPr>
              <a:t>hortaliça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em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área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plantada</a:t>
            </a:r>
            <a:r>
              <a:rPr lang="en-US" altLang="pt-BR" sz="2500" dirty="0" smtClean="0">
                <a:latin typeface="+mj-lt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500" dirty="0" smtClean="0">
                <a:latin typeface="+mj-lt"/>
              </a:rPr>
              <a:t>95% da produção destina-se ao consumo doméstico;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t-BR" sz="2500" dirty="0" err="1" smtClean="0">
                <a:latin typeface="+mj-lt"/>
              </a:rPr>
              <a:t>Relevante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importância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sócioeconômica</a:t>
            </a:r>
            <a:r>
              <a:rPr lang="en-US" altLang="pt-BR" sz="2500" dirty="0" smtClean="0">
                <a:latin typeface="+mj-lt"/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t-BR" sz="2500" dirty="0" err="1" smtClean="0">
                <a:latin typeface="+mj-lt"/>
              </a:rPr>
              <a:t>Disponibilidade</a:t>
            </a:r>
            <a:r>
              <a:rPr lang="en-US" altLang="pt-BR" sz="2500" dirty="0" smtClean="0">
                <a:latin typeface="+mj-lt"/>
              </a:rPr>
              <a:t> do </a:t>
            </a:r>
            <a:r>
              <a:rPr lang="en-US" altLang="pt-BR" sz="2500" dirty="0" err="1" smtClean="0">
                <a:latin typeface="+mj-lt"/>
              </a:rPr>
              <a:t>produto</a:t>
            </a:r>
            <a:r>
              <a:rPr lang="en-US" altLang="pt-BR" sz="2500" dirty="0" smtClean="0">
                <a:latin typeface="+mj-lt"/>
              </a:rPr>
              <a:t> o </a:t>
            </a:r>
            <a:r>
              <a:rPr lang="en-US" altLang="pt-BR" sz="2500" dirty="0" err="1" smtClean="0">
                <a:latin typeface="+mj-lt"/>
              </a:rPr>
              <a:t>ano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todo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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três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safras</a:t>
            </a:r>
            <a:r>
              <a:rPr lang="en-US" altLang="pt-BR" sz="2500" dirty="0" smtClean="0">
                <a:latin typeface="+mj-lt"/>
              </a:rPr>
              <a:t>;</a:t>
            </a:r>
          </a:p>
          <a:p>
            <a:pPr eaLnBrk="1" hangingPunct="1">
              <a:defRPr/>
            </a:pPr>
            <a:r>
              <a:rPr lang="pt-BR" altLang="pt-BR" sz="2500" dirty="0" smtClean="0">
                <a:latin typeface="+mj-lt"/>
              </a:rPr>
              <a:t>100% das cultivares em uso importadas da Europa e América do Norte;</a:t>
            </a:r>
            <a:endParaRPr lang="en-US" altLang="pt-BR" sz="25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t-BR" sz="2500" dirty="0" err="1" smtClean="0">
                <a:latin typeface="+mj-lt"/>
              </a:rPr>
              <a:t>Novas</a:t>
            </a:r>
            <a:r>
              <a:rPr lang="en-US" altLang="pt-BR" sz="2500" dirty="0" smtClean="0">
                <a:latin typeface="+mj-lt"/>
              </a:rPr>
              <a:t> </a:t>
            </a:r>
            <a:r>
              <a:rPr lang="en-US" altLang="pt-BR" sz="2500" dirty="0" err="1" smtClean="0">
                <a:latin typeface="+mj-lt"/>
              </a:rPr>
              <a:t>fronteiras</a:t>
            </a:r>
            <a:r>
              <a:rPr lang="en-US" altLang="pt-BR" sz="2500" dirty="0" smtClean="0">
                <a:latin typeface="+mj-lt"/>
              </a:rPr>
              <a:t> de produção 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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grandes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produtores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x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alta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tecnologia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;</a:t>
            </a:r>
          </a:p>
          <a:p>
            <a:pPr eaLnBrk="1" hangingPunct="1">
              <a:defRPr/>
            </a:pPr>
            <a:r>
              <a:rPr lang="en-US" altLang="pt-BR" sz="2500" dirty="0" smtClean="0">
                <a:latin typeface="+mj-lt"/>
                <a:sym typeface="Wingdings" pitchFamily="2" charset="2"/>
              </a:rPr>
              <a:t>Zonas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tradicionais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de produção 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médios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e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pequenos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produtores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pt-BR" sz="2500" dirty="0" err="1" smtClean="0">
                <a:latin typeface="+mj-lt"/>
                <a:sym typeface="Wingdings" pitchFamily="2" charset="2"/>
              </a:rPr>
              <a:t>Elevado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custo</a:t>
            </a:r>
            <a:r>
              <a:rPr lang="en-US" altLang="pt-BR" sz="2500" dirty="0" smtClean="0">
                <a:latin typeface="+mj-lt"/>
                <a:sym typeface="Wingdings" pitchFamily="2" charset="2"/>
              </a:rPr>
              <a:t> de </a:t>
            </a:r>
            <a:r>
              <a:rPr lang="en-US" altLang="pt-BR" sz="2500" dirty="0" err="1" smtClean="0">
                <a:latin typeface="+mj-lt"/>
                <a:sym typeface="Wingdings" pitchFamily="2" charset="2"/>
              </a:rPr>
              <a:t>produção</a:t>
            </a:r>
            <a:r>
              <a:rPr lang="en-US" altLang="pt-BR" sz="2500" dirty="0">
                <a:latin typeface="+mj-lt"/>
                <a:sym typeface="Wingdings" pitchFamily="2" charset="2"/>
              </a:rPr>
              <a:t>.</a:t>
            </a:r>
            <a:endParaRPr lang="en-US" altLang="pt-BR" sz="2500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23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Expansão do consumo de batata no mundo</a:t>
            </a:r>
            <a:endParaRPr lang="pt-BR" altLang="pt-BR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16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Expansão do consumo de batata no mundo</a:t>
            </a:r>
            <a:endParaRPr lang="pt-BR" altLang="pt-BR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49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662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4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Origem vs. Adaptação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68313" y="1484784"/>
            <a:ext cx="82296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sz="2200" dirty="0"/>
              <a:t>Na região onde se originou e foi domesticada, a batata é adaptada a condições de </a:t>
            </a:r>
            <a:r>
              <a:rPr lang="pt-BR" altLang="pt-BR" sz="2200" b="1" dirty="0">
                <a:solidFill>
                  <a:srgbClr val="CC3300"/>
                </a:solidFill>
              </a:rPr>
              <a:t>DIAS CURTOS</a:t>
            </a:r>
            <a:r>
              <a:rPr lang="pt-BR" altLang="pt-BR" sz="2200" dirty="0"/>
              <a:t> e variações acentuadas de temperatura durante o dia e a noite;</a:t>
            </a:r>
          </a:p>
          <a:p>
            <a:pPr eaLnBrk="1" hangingPunct="1">
              <a:lnSpc>
                <a:spcPct val="80000"/>
              </a:lnSpc>
            </a:pPr>
            <a:endParaRPr lang="pt-BR" altLang="pt-BR" sz="22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200" dirty="0"/>
              <a:t>As cultivares líderes de cultivo no Brasil atualmente foram selecionadas na Europa e América do Norte, sob condições de </a:t>
            </a:r>
            <a:r>
              <a:rPr lang="pt-BR" altLang="pt-BR" sz="2200" b="1" dirty="0">
                <a:solidFill>
                  <a:srgbClr val="CC3300"/>
                </a:solidFill>
              </a:rPr>
              <a:t>DIAS LONGOS</a:t>
            </a:r>
            <a:r>
              <a:rPr lang="pt-BR" altLang="pt-BR" sz="2200" dirty="0"/>
              <a:t> e demais características  do clima temperado;</a:t>
            </a:r>
          </a:p>
          <a:p>
            <a:pPr eaLnBrk="1" hangingPunct="1">
              <a:lnSpc>
                <a:spcPct val="80000"/>
              </a:lnSpc>
            </a:pPr>
            <a:endParaRPr lang="pt-BR" altLang="pt-BR" sz="22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200" dirty="0"/>
              <a:t>O comportamento dessas cultivares em regiões tropicais e subtropicais sofre alterações na fisiologia da planta que afetam a </a:t>
            </a:r>
            <a:r>
              <a:rPr lang="pt-BR" altLang="pt-BR" sz="2200" b="1" dirty="0">
                <a:solidFill>
                  <a:srgbClr val="CC3300"/>
                </a:solidFill>
              </a:rPr>
              <a:t>ADAPTAÇÃO</a:t>
            </a:r>
            <a:r>
              <a:rPr lang="pt-BR" altLang="pt-BR" sz="2200" dirty="0"/>
              <a:t> e o </a:t>
            </a:r>
            <a:r>
              <a:rPr lang="pt-BR" altLang="pt-BR" sz="2200" b="1" dirty="0">
                <a:solidFill>
                  <a:srgbClr val="CC3300"/>
                </a:solidFill>
              </a:rPr>
              <a:t>RENDIMENTO</a:t>
            </a:r>
            <a:r>
              <a:rPr lang="pt-BR" altLang="pt-BR" sz="2200" dirty="0"/>
              <a:t>;</a:t>
            </a:r>
          </a:p>
          <a:p>
            <a:pPr eaLnBrk="1" hangingPunct="1">
              <a:lnSpc>
                <a:spcPct val="80000"/>
              </a:lnSpc>
            </a:pPr>
            <a:endParaRPr lang="pt-BR" altLang="pt-BR" sz="22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200" dirty="0"/>
              <a:t>Existe a necessidade de intensificação dos programas nacionais de melhoramento genético visando a </a:t>
            </a:r>
            <a:r>
              <a:rPr lang="pt-BR" altLang="pt-BR" sz="2200" b="1" dirty="0">
                <a:solidFill>
                  <a:srgbClr val="CC3300"/>
                </a:solidFill>
              </a:rPr>
              <a:t>OBTENÇÃO DE CULTIVARES DE BATATA ADAPTADAS</a:t>
            </a:r>
            <a:r>
              <a:rPr lang="pt-BR" altLang="pt-BR" sz="2200" dirty="0"/>
              <a:t> às condições edafoclimáticas das regiões de cultivo brasileiras.   </a:t>
            </a:r>
          </a:p>
        </p:txBody>
      </p:sp>
    </p:spTree>
    <p:extLst>
      <p:ext uri="{BB962C8B-B14F-4D97-AF65-F5344CB8AC3E}">
        <p14:creationId xmlns:p14="http://schemas.microsoft.com/office/powerpoint/2010/main" val="27405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mapa mund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646956"/>
            <a:ext cx="8334375" cy="4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6" name="Picture 4" descr="and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07863"/>
            <a:ext cx="2135135" cy="31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251520" y="4509120"/>
            <a:ext cx="22322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Cordilheira dos </a:t>
            </a:r>
            <a:r>
              <a:rPr lang="pt-BR" altLang="pt-B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Andes</a:t>
            </a:r>
          </a:p>
        </p:txBody>
      </p:sp>
      <p:pic>
        <p:nvPicPr>
          <p:cNvPr id="535558" name="Picture 6" descr="europ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EF3"/>
              </a:clrFrom>
              <a:clrTo>
                <a:srgbClr val="FBFEF3">
                  <a:alpha val="0"/>
                </a:srgbClr>
              </a:clrTo>
            </a:clrChange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33" y="2276872"/>
            <a:ext cx="2322835" cy="18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4644008" y="3068960"/>
            <a:ext cx="1080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Europa</a:t>
            </a:r>
          </a:p>
        </p:txBody>
      </p:sp>
      <p:sp>
        <p:nvSpPr>
          <p:cNvPr id="535562" name="Line 10"/>
          <p:cNvSpPr>
            <a:spLocks noChangeShapeType="1"/>
          </p:cNvSpPr>
          <p:nvPr/>
        </p:nvSpPr>
        <p:spPr bwMode="auto">
          <a:xfrm flipV="1">
            <a:off x="2339752" y="3645023"/>
            <a:ext cx="2016224" cy="100584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 flipH="1">
            <a:off x="2903262" y="3707863"/>
            <a:ext cx="1479275" cy="144932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556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536" y="5301208"/>
            <a:ext cx="2304256" cy="1150937"/>
          </a:xfrm>
          <a:noFill/>
          <a:ln/>
        </p:spPr>
        <p:txBody>
          <a:bodyPr>
            <a:normAutofit/>
          </a:bodyPr>
          <a:lstStyle/>
          <a:p>
            <a:pPr>
              <a:buClrTx/>
              <a:buFontTx/>
              <a:buChar char="-"/>
            </a:pPr>
            <a:r>
              <a:rPr lang="pt-BR" altLang="pt-BR" sz="1600" b="1" dirty="0" smtClean="0">
                <a:latin typeface="Calibri" panose="020F0502020204030204" pitchFamily="34" charset="0"/>
              </a:rPr>
              <a:t>Dias curtos</a:t>
            </a:r>
          </a:p>
          <a:p>
            <a:pPr>
              <a:buClrTx/>
              <a:buFontTx/>
              <a:buChar char="-"/>
            </a:pPr>
            <a:r>
              <a:rPr lang="pt-BR" altLang="pt-BR" sz="1600" b="1" dirty="0" smtClean="0">
                <a:latin typeface="Calibri" panose="020F0502020204030204" pitchFamily="34" charset="0"/>
              </a:rPr>
              <a:t>Amplitude térmica </a:t>
            </a:r>
          </a:p>
          <a:p>
            <a:pPr marL="0" indent="0">
              <a:buNone/>
            </a:pPr>
            <a:r>
              <a:rPr lang="pt-BR" altLang="pt-BR" sz="1600" b="1" dirty="0" smtClean="0">
                <a:latin typeface="Calibri" panose="020F0502020204030204" pitchFamily="34" charset="0"/>
              </a:rPr>
              <a:t>             (dia </a:t>
            </a:r>
            <a:r>
              <a:rPr lang="pt-BR" altLang="pt-BR" sz="1600" b="1" i="1" dirty="0" smtClean="0">
                <a:latin typeface="Calibri" panose="020F0502020204030204" pitchFamily="34" charset="0"/>
              </a:rPr>
              <a:t>vs.</a:t>
            </a:r>
            <a:r>
              <a:rPr lang="pt-BR" altLang="pt-BR" sz="1600" b="1" dirty="0" smtClean="0">
                <a:latin typeface="Calibri" panose="020F0502020204030204" pitchFamily="34" charset="0"/>
              </a:rPr>
              <a:t> noite) 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4716016" y="3429050"/>
            <a:ext cx="238601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pt-BR" alt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t-BR" alt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Clima </a:t>
            </a: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temperado </a:t>
            </a:r>
            <a:endParaRPr lang="pt-BR" alt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alt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Dias </a:t>
            </a: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longos</a:t>
            </a:r>
          </a:p>
          <a:p>
            <a:pPr marL="0" indent="0">
              <a:buNone/>
            </a:pPr>
            <a:r>
              <a:rPr lang="pt-BR" alt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Temperaturas </a:t>
            </a: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amenas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Centro de origem </a:t>
            </a:r>
            <a:r>
              <a:rPr lang="pt-BR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vs.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adaptação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9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2" grpId="0" animBg="1"/>
      <p:bldP spid="5355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7000">
              <a:schemeClr val="tx1"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batata1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7163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batata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t="8560" r="31084" b="73724"/>
          <a:stretch>
            <a:fillRect/>
          </a:stretch>
        </p:blipFill>
        <p:spPr bwMode="auto">
          <a:xfrm>
            <a:off x="3851275" y="692696"/>
            <a:ext cx="41005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959969" y="2852936"/>
            <a:ext cx="190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Flores</a:t>
            </a:r>
          </a:p>
        </p:txBody>
      </p:sp>
      <p:pic>
        <p:nvPicPr>
          <p:cNvPr id="55302" name="Picture 6" descr="batata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24959" r="45674" b="66852"/>
          <a:stretch>
            <a:fillRect/>
          </a:stretch>
        </p:blipFill>
        <p:spPr bwMode="auto">
          <a:xfrm>
            <a:off x="5127501" y="3199110"/>
            <a:ext cx="38369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436096" y="4077072"/>
            <a:ext cx="1908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Frutos</a:t>
            </a:r>
          </a:p>
        </p:txBody>
      </p:sp>
      <p:pic>
        <p:nvPicPr>
          <p:cNvPr id="55304" name="Picture 8" descr="batata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53482" r="1160" b="26016"/>
          <a:stretch>
            <a:fillRect/>
          </a:stretch>
        </p:blipFill>
        <p:spPr bwMode="auto">
          <a:xfrm>
            <a:off x="4468242" y="3409850"/>
            <a:ext cx="464026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009953" y="5368925"/>
            <a:ext cx="231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Estolões</a:t>
            </a: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-31541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Morfologia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batateira</a:t>
            </a: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23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3" grpId="0"/>
      <p:bldP spid="553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7000">
              <a:schemeClr val="tx1"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batata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53482" r="1160" b="26016"/>
          <a:stretch>
            <a:fillRect/>
          </a:stretch>
        </p:blipFill>
        <p:spPr bwMode="auto">
          <a:xfrm>
            <a:off x="395288" y="692150"/>
            <a:ext cx="4640262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batata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t="70586" r="12253"/>
          <a:stretch>
            <a:fillRect/>
          </a:stretch>
        </p:blipFill>
        <p:spPr bwMode="auto">
          <a:xfrm>
            <a:off x="2699792" y="3323406"/>
            <a:ext cx="636461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580063" y="457835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Tubérculos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2318" y="3284538"/>
            <a:ext cx="2903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estolões...</a:t>
            </a:r>
          </a:p>
        </p:txBody>
      </p:sp>
    </p:spTree>
    <p:extLst>
      <p:ext uri="{BB962C8B-B14F-4D97-AF65-F5344CB8AC3E}">
        <p14:creationId xmlns:p14="http://schemas.microsoft.com/office/powerpoint/2010/main" val="3151658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IP -Nascete e Massuda Jan-05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UC3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73063"/>
            <a:ext cx="8099425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8313" y="5930900"/>
            <a:ext cx="44640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Flores e frutos da batateira</a:t>
            </a:r>
          </a:p>
        </p:txBody>
      </p:sp>
    </p:spTree>
    <p:extLst>
      <p:ext uri="{BB962C8B-B14F-4D97-AF65-F5344CB8AC3E}">
        <p14:creationId xmlns:p14="http://schemas.microsoft.com/office/powerpoint/2010/main" val="3912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2771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sng">
                <a:solidFill>
                  <a:srgbClr val="BBB497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ou de desenvolvimento da batateira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41338" y="1844675"/>
            <a:ext cx="7991475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BBB49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2400"/>
              <a:t>O conhecimento de fatores fisiológicos que afetam o comportamento da cultura da batata em condições subótimas de cultivo contribui para o sucesso dessa atividade;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2400"/>
              <a:t>Em condições naturais, a batateira é uma planta </a:t>
            </a:r>
            <a:r>
              <a:rPr lang="pt-BR" altLang="pt-BR" sz="2400">
                <a:solidFill>
                  <a:srgbClr val="990000"/>
                </a:solidFill>
              </a:rPr>
              <a:t>PERENE </a:t>
            </a:r>
            <a:r>
              <a:rPr lang="pt-BR" altLang="pt-BR" sz="2400"/>
              <a:t>que sobrevive de um ano para o outro no solo como tubérculo; quando sob cultivo, comporta-se como uma planta </a:t>
            </a:r>
            <a:r>
              <a:rPr lang="pt-BR" altLang="pt-BR" sz="2400">
                <a:solidFill>
                  <a:srgbClr val="990000"/>
                </a:solidFill>
              </a:rPr>
              <a:t>ANUAL</a:t>
            </a:r>
            <a:r>
              <a:rPr lang="pt-BR" altLang="pt-BR" sz="2400"/>
              <a:t> e apresenta diferentes exigências e respostas fisiológicas nas fases de seu desenvolvimento; 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2400"/>
              <a:t>O conhecimento da fenologia da planta, com os eventos relevantes e às exigências em cada uma das fases de seu desenvolvimento, </a:t>
            </a:r>
            <a:r>
              <a:rPr lang="pt-BR" altLang="pt-BR" sz="2400" u="sng"/>
              <a:t>permitirá orientar com eficiência as práticas de manejo da cultura </a:t>
            </a:r>
            <a:r>
              <a:rPr lang="pt-BR" altLang="pt-BR" sz="2400"/>
              <a:t>em condições tropicais e subtropicais.</a:t>
            </a:r>
            <a:endParaRPr lang="pt-BR" altLang="pt-BR" sz="2400" b="1"/>
          </a:p>
        </p:txBody>
      </p:sp>
      <p:pic>
        <p:nvPicPr>
          <p:cNvPr id="26631" name="Picture 4" descr="FEN_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467600" cy="299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Imagem1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9" name="Rectangle 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Regionalização da produção de</a:t>
            </a:r>
            <a:b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batata no Brasil, </a:t>
            </a:r>
            <a: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</a:t>
            </a:r>
            <a:endParaRPr lang="en-US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88"/>
          <p:cNvSpPr txBox="1">
            <a:spLocks noChangeArrowheads="1"/>
          </p:cNvSpPr>
          <p:nvPr/>
        </p:nvSpPr>
        <p:spPr bwMode="auto">
          <a:xfrm>
            <a:off x="395288" y="6092825"/>
            <a:ext cx="7632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400" dirty="0"/>
              <a:t>Fonte: IBGE, </a:t>
            </a:r>
            <a:r>
              <a:rPr lang="en-US" altLang="pt-BR" sz="1400" dirty="0" err="1"/>
              <a:t>Levantamento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Sistemático</a:t>
            </a:r>
            <a:r>
              <a:rPr lang="en-US" altLang="pt-BR" sz="1400" dirty="0"/>
              <a:t> da </a:t>
            </a:r>
            <a:r>
              <a:rPr lang="en-US" altLang="pt-BR" sz="1400" dirty="0" err="1"/>
              <a:t>Produção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Agrícola</a:t>
            </a:r>
            <a:r>
              <a:rPr lang="en-US" altLang="pt-BR" sz="1400" dirty="0"/>
              <a:t>, </a:t>
            </a:r>
            <a:r>
              <a:rPr lang="en-US" altLang="pt-BR" sz="1400" dirty="0" smtClean="0"/>
              <a:t>2017.</a:t>
            </a:r>
            <a:endParaRPr lang="en-US" altLang="pt-BR" sz="1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82237"/>
              </p:ext>
            </p:extLst>
          </p:nvPr>
        </p:nvGraphicFramePr>
        <p:xfrm>
          <a:off x="457200" y="2022475"/>
          <a:ext cx="8229600" cy="4070353"/>
        </p:xfrm>
        <a:graphic>
          <a:graphicData uri="http://schemas.openxmlformats.org/drawingml/2006/table">
            <a:tbl>
              <a:tblPr/>
              <a:tblGrid>
                <a:gridCol w="2200275"/>
                <a:gridCol w="1617663"/>
                <a:gridCol w="2087562"/>
                <a:gridCol w="2324100"/>
              </a:tblGrid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Região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(ha)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Produção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Produtividade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(t/ha)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Sudeste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65.663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2.018.974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55.420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1.364.064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Nordeste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7.217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315.057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Centro-Oeste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5.931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236.193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134.130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3.934.288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da batateira</a:t>
            </a:r>
            <a:r>
              <a:rPr lang="pt-BR" sz="4000" smtClean="0">
                <a:solidFill>
                  <a:srgbClr val="003300"/>
                </a:solidFill>
              </a:rPr>
              <a:t> </a:t>
            </a:r>
            <a:endParaRPr lang="en-US" sz="4000" smtClean="0">
              <a:solidFill>
                <a:srgbClr val="003300"/>
              </a:solidFill>
            </a:endParaRP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468313" y="1412875"/>
            <a:ext cx="6985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700" b="1" u="sng"/>
              <a:t>Estádio I</a:t>
            </a:r>
          </a:p>
          <a:p>
            <a:pPr lvl="1" eaLnBrk="1" hangingPunct="1"/>
            <a:endParaRPr lang="pt-BR" altLang="pt-BR" sz="2200"/>
          </a:p>
          <a:p>
            <a:pPr lvl="1" eaLnBrk="1" hangingPunct="1"/>
            <a:r>
              <a:rPr lang="pt-BR" altLang="pt-BR" sz="2200"/>
              <a:t>Período relativamente curto </a:t>
            </a:r>
            <a:r>
              <a:rPr lang="pt-BR" altLang="pt-BR" sz="2200">
                <a:sym typeface="Wingdings" pitchFamily="2" charset="2"/>
              </a:rPr>
              <a:t> v</a:t>
            </a:r>
            <a:r>
              <a:rPr lang="pt-BR" altLang="pt-BR" sz="2400"/>
              <a:t>ai do plantio do tubérculo-semente à emergência das hastes (dura 10 dias);</a:t>
            </a:r>
          </a:p>
          <a:p>
            <a:pPr lvl="1" eaLnBrk="1" hangingPunct="1"/>
            <a:r>
              <a:rPr lang="pt-BR" altLang="pt-BR" sz="2400"/>
              <a:t>Fonte de energia provém do tubérculo-mãe;</a:t>
            </a:r>
          </a:p>
          <a:p>
            <a:pPr lvl="1" eaLnBrk="1" hangingPunct="1"/>
            <a:r>
              <a:rPr lang="pt-BR" altLang="pt-BR" sz="2400"/>
              <a:t>Fotossíntese não ativa;</a:t>
            </a:r>
          </a:p>
          <a:p>
            <a:pPr lvl="1" eaLnBrk="1" hangingPunct="1">
              <a:buFontTx/>
              <a:buNone/>
            </a:pPr>
            <a:endParaRPr lang="pt-BR" altLang="pt-BR" sz="2400"/>
          </a:p>
        </p:txBody>
      </p:sp>
      <p:pic>
        <p:nvPicPr>
          <p:cNvPr id="35845" name="Picture 13" descr="Imagem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13213"/>
            <a:ext cx="2519363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da batateira</a:t>
            </a:r>
            <a:r>
              <a:rPr lang="pt-BR" sz="4000" smtClean="0">
                <a:solidFill>
                  <a:srgbClr val="003300"/>
                </a:solidFill>
              </a:rPr>
              <a:t> </a:t>
            </a:r>
            <a:endParaRPr lang="en-US" sz="4000" smtClean="0">
              <a:solidFill>
                <a:srgbClr val="003300"/>
              </a:solidFill>
            </a:endParaRP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250825" y="1917700"/>
            <a:ext cx="66976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800" b="1" u="sng"/>
              <a:t>Estádio II - Crescimento vegetativo</a:t>
            </a:r>
          </a:p>
          <a:p>
            <a:pPr lvl="1" eaLnBrk="1" hangingPunct="1"/>
            <a:endParaRPr lang="pt-BR" altLang="pt-BR" sz="2400"/>
          </a:p>
          <a:p>
            <a:pPr lvl="1" eaLnBrk="1" hangingPunct="1"/>
            <a:r>
              <a:rPr lang="pt-BR" altLang="pt-BR" sz="2400"/>
              <a:t>As hastes e as folhas se desenvolvem;</a:t>
            </a:r>
          </a:p>
          <a:p>
            <a:pPr lvl="1" eaLnBrk="1" hangingPunct="1"/>
            <a:r>
              <a:rPr lang="pt-BR" altLang="pt-BR" sz="2400"/>
              <a:t>A fotossíntese é iniciada;</a:t>
            </a:r>
          </a:p>
          <a:p>
            <a:pPr lvl="1" eaLnBrk="1" hangingPunct="1"/>
            <a:r>
              <a:rPr lang="pt-BR" altLang="pt-BR" sz="2400"/>
              <a:t>As reservas do turbérculo-mãe continuam a ser usadas para crescimento e formação de raízes e hastes (até 30 dias);</a:t>
            </a:r>
          </a:p>
          <a:p>
            <a:pPr lvl="1" eaLnBrk="1" hangingPunct="1"/>
            <a:r>
              <a:rPr lang="pt-BR" altLang="pt-BR" sz="2400"/>
              <a:t>Ao final dessa fase, efetua-se a adubação de cobertura e posteriormente a </a:t>
            </a:r>
            <a:r>
              <a:rPr lang="pt-BR" altLang="pt-BR" sz="2400" b="1"/>
              <a:t>AMONTOA</a:t>
            </a:r>
            <a:r>
              <a:rPr lang="pt-BR" altLang="pt-BR" sz="2400"/>
              <a:t>.</a:t>
            </a:r>
          </a:p>
        </p:txBody>
      </p:sp>
      <p:pic>
        <p:nvPicPr>
          <p:cNvPr id="36869" name="Picture 13" descr="Imagem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781300"/>
            <a:ext cx="1581150" cy="329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da batateira</a:t>
            </a:r>
            <a:r>
              <a:rPr lang="pt-BR" sz="4000" smtClean="0">
                <a:solidFill>
                  <a:srgbClr val="003300"/>
                </a:solidFill>
              </a:rPr>
              <a:t> </a:t>
            </a:r>
            <a:endParaRPr lang="en-US" sz="4000" smtClean="0">
              <a:solidFill>
                <a:srgbClr val="003300"/>
              </a:solidFill>
            </a:endParaRPr>
          </a:p>
        </p:txBody>
      </p:sp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539750" y="1700213"/>
            <a:ext cx="6985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800" b="1" u="sng"/>
              <a:t>Estádio III – Início da tuberização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altLang="pt-BR" sz="2800" b="1" u="sng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200"/>
              <a:t>Inicia-se 2 a 4 semanas após a emergência dos brotos </a:t>
            </a:r>
            <a:r>
              <a:rPr lang="pt-BR" altLang="pt-BR" sz="2200">
                <a:sym typeface="Wingdings 3" pitchFamily="18" charset="2"/>
              </a:rPr>
              <a:t> 5 a 7 semanas após o plantio</a:t>
            </a:r>
            <a:r>
              <a:rPr lang="pt-BR" altLang="pt-BR" sz="2200"/>
              <a:t> 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altLang="pt-BR" sz="22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200"/>
              <a:t>Os produtos da fotossíntese são usados no crescimento dos estolões, desenvolvimento das hastes, e início da formação dos tubérculos;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altLang="pt-BR" sz="22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200"/>
              <a:t>Período relativamente curto </a:t>
            </a:r>
            <a:r>
              <a:rPr lang="pt-BR" altLang="pt-BR" sz="2200">
                <a:sym typeface="Wingdings 3" pitchFamily="18" charset="2"/>
              </a:rPr>
              <a:t> 10 a 15 dias e termina com o início do florescimento;</a:t>
            </a:r>
            <a:endParaRPr lang="pt-BR" altLang="pt-BR" sz="22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t-BR" altLang="pt-BR" sz="22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altLang="pt-BR" sz="2200"/>
              <a:t>É uma fase muito crítica para a ocorrência de doenças, pragas, deficiências nutricionais, estresse hídrico, danos por geadas que promovem danos irreparáveis.</a:t>
            </a:r>
            <a:r>
              <a:rPr lang="pt-BR" altLang="pt-BR" sz="22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2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pt-BR" altLang="pt-BR" sz="2200"/>
          </a:p>
        </p:txBody>
      </p:sp>
      <p:pic>
        <p:nvPicPr>
          <p:cNvPr id="37893" name="Picture 13"/>
          <p:cNvPicPr>
            <a:picLocks noChangeAspect="1" noChangeArrowheads="1"/>
          </p:cNvPicPr>
          <p:nvPr/>
        </p:nvPicPr>
        <p:blipFill>
          <a:blip r:embed="rId3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89363"/>
            <a:ext cx="1430338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da batateira</a:t>
            </a:r>
            <a:r>
              <a:rPr lang="pt-BR" sz="4000" smtClean="0">
                <a:solidFill>
                  <a:srgbClr val="003300"/>
                </a:solidFill>
              </a:rPr>
              <a:t> </a:t>
            </a:r>
            <a:endParaRPr lang="en-US" sz="4000" smtClean="0">
              <a:solidFill>
                <a:srgbClr val="003300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95288" y="1728788"/>
            <a:ext cx="691356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800" b="1" u="sng"/>
              <a:t>Estádio IV - Enchimento dos tubérculos</a:t>
            </a:r>
          </a:p>
          <a:p>
            <a:pPr lvl="1" eaLnBrk="1" hangingPunct="1"/>
            <a:endParaRPr lang="pt-BR" altLang="pt-BR" sz="2200"/>
          </a:p>
          <a:p>
            <a:pPr lvl="1" eaLnBrk="1" hangingPunct="1"/>
            <a:r>
              <a:rPr lang="pt-BR" altLang="pt-BR" sz="2200"/>
              <a:t>A folhagem atinge desenvolvimento máximo; </a:t>
            </a:r>
          </a:p>
          <a:p>
            <a:pPr lvl="1" eaLnBrk="1" hangingPunct="1"/>
            <a:r>
              <a:rPr lang="pt-BR" altLang="pt-BR" sz="2200"/>
              <a:t>Fotoassimilados direcionados para o enchimento dos tubérculos </a:t>
            </a:r>
            <a:r>
              <a:rPr lang="pt-BR" altLang="pt-BR" sz="2200">
                <a:sym typeface="Wingdings 3" pitchFamily="18" charset="2"/>
              </a:rPr>
              <a:t></a:t>
            </a:r>
            <a:r>
              <a:rPr lang="pt-BR" altLang="pt-BR" sz="2200"/>
              <a:t> aumenta cerca de 1 t/dia/ha; </a:t>
            </a:r>
          </a:p>
          <a:p>
            <a:pPr lvl="1" eaLnBrk="1" hangingPunct="1"/>
            <a:r>
              <a:rPr lang="pt-BR" altLang="pt-BR" sz="2200"/>
              <a:t>Crescimento por expansão celular</a:t>
            </a:r>
          </a:p>
          <a:p>
            <a:pPr lvl="2" eaLnBrk="1" hangingPunct="1"/>
            <a:r>
              <a:rPr lang="pt-BR" altLang="pt-BR" sz="2200"/>
              <a:t> Acúmulo de H</a:t>
            </a:r>
            <a:r>
              <a:rPr lang="pt-BR" altLang="pt-BR" sz="2200" baseline="-25000"/>
              <a:t>2</a:t>
            </a:r>
            <a:r>
              <a:rPr lang="pt-BR" altLang="pt-BR" sz="2200"/>
              <a:t>O, CH</a:t>
            </a:r>
            <a:r>
              <a:rPr lang="pt-BR" altLang="pt-BR" sz="2200" baseline="-25000"/>
              <a:t>2</a:t>
            </a:r>
            <a:r>
              <a:rPr lang="pt-BR" altLang="pt-BR" sz="2200"/>
              <a:t>O e Nutrientes;</a:t>
            </a:r>
          </a:p>
          <a:p>
            <a:pPr lvl="1" eaLnBrk="1" hangingPunct="1"/>
            <a:r>
              <a:rPr lang="pt-BR" altLang="pt-BR" sz="2200"/>
              <a:t>Os tubérculos se tornam dominantes canalizadores (drenos) de carboidratos e nutrientes inorgânicos.</a:t>
            </a:r>
          </a:p>
        </p:txBody>
      </p:sp>
      <p:pic>
        <p:nvPicPr>
          <p:cNvPr id="38917" name="Picture 5" descr="DSC0026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41617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Estádios fenológicos da batateira</a:t>
            </a:r>
            <a:r>
              <a:rPr lang="pt-BR" sz="4000" smtClean="0">
                <a:solidFill>
                  <a:srgbClr val="003300"/>
                </a:solidFill>
              </a:rPr>
              <a:t> </a:t>
            </a:r>
            <a:endParaRPr lang="en-US" sz="4000" smtClean="0">
              <a:solidFill>
                <a:srgbClr val="003300"/>
              </a:solidFill>
            </a:endParaRPr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395288" y="1600200"/>
            <a:ext cx="6707187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 u="sng"/>
              <a:t>Estádio V – Senescência e maturação</a:t>
            </a:r>
            <a:r>
              <a:rPr lang="pt-BR" altLang="pt-BR" sz="2400" b="1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000"/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Todos fotoassimilados </a:t>
            </a:r>
            <a:r>
              <a:rPr lang="pt-BR" altLang="pt-BR" sz="2000">
                <a:sym typeface="Wingdings 3" pitchFamily="18" charset="2"/>
              </a:rPr>
              <a:t></a:t>
            </a:r>
            <a:r>
              <a:rPr lang="pt-BR" altLang="pt-BR" sz="2000"/>
              <a:t> tubérculos;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O teor de matéria seca atinge o máximo;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Folhagem torna-se amarelada até secar por completo;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Redução gradual da atividade fotossintética;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Redução do crescimento dos tubérculos;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A colheita inicia duas semanas após a morte da planta </a:t>
            </a:r>
            <a:r>
              <a:rPr lang="pt-BR" altLang="pt-BR" sz="2000">
                <a:sym typeface="Wingdings 3" pitchFamily="18" charset="2"/>
              </a:rPr>
              <a:t></a:t>
            </a:r>
            <a:r>
              <a:rPr lang="pt-BR" altLang="pt-BR" sz="2000"/>
              <a:t> esperar que a periderme (pele) do tubérculo se firme para evitar perda de qualidade por esfolamento;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O ponto de maturação é atingido de 90 a 110 dias após o plantio </a:t>
            </a:r>
            <a:r>
              <a:rPr lang="pt-BR" altLang="pt-BR" sz="2000">
                <a:sym typeface="Wingdings 3" pitchFamily="18" charset="2"/>
              </a:rPr>
              <a:t> varia conforme a cultivar; </a:t>
            </a:r>
            <a:r>
              <a:rPr lang="pt-BR" altLang="pt-BR" sz="200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Gemas entram em estado de dormência.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pt-BR" altLang="pt-BR" sz="2000"/>
          </a:p>
        </p:txBody>
      </p:sp>
      <p:pic>
        <p:nvPicPr>
          <p:cNvPr id="39941" name="Picture 13" descr="DSC00265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21163"/>
            <a:ext cx="2014537" cy="237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0963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198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8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3011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44035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Cv. Agata: índice de área foliar</a:t>
            </a:r>
          </a:p>
        </p:txBody>
      </p:sp>
      <p:pic>
        <p:nvPicPr>
          <p:cNvPr id="45059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1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Principais Estados produtores de batata no Brasil, </a:t>
            </a:r>
            <a:r>
              <a:rPr lang="pt-BR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</a:t>
            </a:r>
            <a:endParaRPr lang="en-US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Text Box 41"/>
          <p:cNvSpPr txBox="1">
            <a:spLocks noChangeArrowheads="1"/>
          </p:cNvSpPr>
          <p:nvPr/>
        </p:nvSpPr>
        <p:spPr bwMode="auto">
          <a:xfrm>
            <a:off x="252413" y="6437313"/>
            <a:ext cx="763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400" dirty="0"/>
              <a:t>Fonte: IBGE, </a:t>
            </a:r>
            <a:r>
              <a:rPr lang="en-US" altLang="pt-BR" sz="1400" dirty="0" err="1"/>
              <a:t>Levantamento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Sistemático</a:t>
            </a:r>
            <a:r>
              <a:rPr lang="en-US" altLang="pt-BR" sz="1400" dirty="0"/>
              <a:t> da </a:t>
            </a:r>
            <a:r>
              <a:rPr lang="en-US" altLang="pt-BR" sz="1400" dirty="0" err="1"/>
              <a:t>Produção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Agrícola</a:t>
            </a:r>
            <a:r>
              <a:rPr lang="en-US" altLang="pt-BR" sz="1400" dirty="0"/>
              <a:t>, </a:t>
            </a:r>
            <a:r>
              <a:rPr lang="en-US" altLang="pt-BR" sz="1400" dirty="0" smtClean="0"/>
              <a:t>2017.</a:t>
            </a:r>
            <a:endParaRPr lang="en-US" altLang="pt-BR" sz="1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49763"/>
              </p:ext>
            </p:extLst>
          </p:nvPr>
        </p:nvGraphicFramePr>
        <p:xfrm>
          <a:off x="323850" y="1601788"/>
          <a:ext cx="8496300" cy="4822824"/>
        </p:xfrm>
        <a:graphic>
          <a:graphicData uri="http://schemas.openxmlformats.org/drawingml/2006/table">
            <a:tbl>
              <a:tblPr/>
              <a:tblGrid>
                <a:gridCol w="1944069"/>
                <a:gridCol w="1656058"/>
                <a:gridCol w="2016071"/>
                <a:gridCol w="2880102"/>
              </a:tblGrid>
              <a:tr h="647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(ha)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Produção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(t)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Produtividade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(t/ha)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Minas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Gerais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39.431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1.259.882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Paraná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30.249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775.421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São Paulo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25.942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752.113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Rio G. do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18.636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426.707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22,9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Goiás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5.930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236.489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Sta. Catarina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6.434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161.936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Bahia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7.116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314.651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134.130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3.934.288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Cv. Agata: n</a:t>
            </a:r>
            <a:r>
              <a:rPr lang="pt-BR" baseline="300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hastes/planta</a:t>
            </a:r>
          </a:p>
        </p:txBody>
      </p:sp>
      <p:pic>
        <p:nvPicPr>
          <p:cNvPr id="46083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Cv. Agata: produção comercial</a:t>
            </a:r>
          </a:p>
        </p:txBody>
      </p:sp>
      <p:pic>
        <p:nvPicPr>
          <p:cNvPr id="4710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avoura-batat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Épocas de plantio e colheita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291513" cy="6762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Brasil, planta-se e colhe-se batata o ano todo</a:t>
            </a:r>
          </a:p>
          <a:p>
            <a:pPr eaLnBrk="1" hangingPunct="1"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8946" name="Group 402"/>
          <p:cNvGraphicFramePr>
            <a:graphicFrameLocks noGrp="1"/>
          </p:cNvGraphicFramePr>
          <p:nvPr/>
        </p:nvGraphicFramePr>
        <p:xfrm>
          <a:off x="323850" y="4654550"/>
          <a:ext cx="8494713" cy="2163780"/>
        </p:xfrm>
        <a:graphic>
          <a:graphicData uri="http://schemas.openxmlformats.org/drawingml/2006/table">
            <a:tbl>
              <a:tblPr/>
              <a:tblGrid>
                <a:gridCol w="1370013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  <a:gridCol w="593725"/>
              </a:tblGrid>
              <a:tr h="335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Safras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Jan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Fev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Jun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Jul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Set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Dez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das águas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 seca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inverno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4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MG; PR; SC; RS – </a:t>
                      </a: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MG; Sudoeste SP; PR; RS – </a:t>
                      </a: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MG; Sudoeste SP; Vargem G. do Sul, 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Chapada Diamantina, BA colhe batata o ano todo; cerrado goiano colhe de abril a novembro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 = Colheita</a:t>
                      </a:r>
                      <a:endParaRPr kumimoji="0" lang="pt-BR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8944" name="Group 400"/>
          <p:cNvGraphicFramePr>
            <a:graphicFrameLocks noGrp="1"/>
          </p:cNvGraphicFramePr>
          <p:nvPr>
            <p:ph sz="half" idx="2"/>
          </p:nvPr>
        </p:nvGraphicFramePr>
        <p:xfrm>
          <a:off x="323850" y="2420938"/>
          <a:ext cx="8496300" cy="2163780"/>
        </p:xfrm>
        <a:graphic>
          <a:graphicData uri="http://schemas.openxmlformats.org/drawingml/2006/table">
            <a:tbl>
              <a:tblPr/>
              <a:tblGrid>
                <a:gridCol w="1370013"/>
                <a:gridCol w="593725"/>
                <a:gridCol w="593725"/>
                <a:gridCol w="595312"/>
                <a:gridCol w="593725"/>
                <a:gridCol w="592138"/>
                <a:gridCol w="595312"/>
                <a:gridCol w="593725"/>
                <a:gridCol w="595313"/>
                <a:gridCol w="592137"/>
                <a:gridCol w="592138"/>
                <a:gridCol w="593725"/>
                <a:gridCol w="595312"/>
              </a:tblGrid>
              <a:tr h="335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Safras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Jan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Fev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Jun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Jul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Set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Dez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das águas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 seca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inverno</a:t>
                      </a:r>
                      <a:r>
                        <a:rPr kumimoji="0" lang="pt-B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4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Localidades altas</a:t>
                      </a: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(&gt; 800 m), clima ameno ou frio (não irriga);</a:t>
                      </a: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alta e média altitudes (chuva + irrigação complementar); </a:t>
                      </a:r>
                      <a:r>
                        <a:rPr kumimoji="0" lang="pt-B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altitudes variadas, inclusive baixa (irrigação necessária)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= Plantio</a:t>
                      </a:r>
                      <a:endParaRPr kumimoji="0" lang="pt-BR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avoura-batat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Escalonamento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produção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49156" name="Picture 2" descr="foto33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32775" cy="515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372225" y="4221163"/>
            <a:ext cx="1949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Recém plantada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63938" y="4076700"/>
            <a:ext cx="1655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Meio de ciclo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76825" y="3644900"/>
            <a:ext cx="16557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Final de ciclo</a:t>
            </a:r>
          </a:p>
        </p:txBody>
      </p:sp>
    </p:spTree>
    <p:extLst>
      <p:ext uri="{BB962C8B-B14F-4D97-AF65-F5344CB8AC3E}">
        <p14:creationId xmlns:p14="http://schemas.microsoft.com/office/powerpoint/2010/main" val="35604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288" y="1628775"/>
            <a:ext cx="8370887" cy="467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700" dirty="0" smtClean="0">
                <a:latin typeface="Calibri" panose="020F0502020204030204" pitchFamily="34" charset="0"/>
              </a:rPr>
              <a:t>Semente é o insumo mais importante;</a:t>
            </a:r>
          </a:p>
          <a:p>
            <a:pPr>
              <a:defRPr/>
            </a:pPr>
            <a:r>
              <a:rPr lang="pt-BR" sz="2700" dirty="0" smtClean="0">
                <a:latin typeface="Calibri" panose="020F0502020204030204" pitchFamily="34" charset="0"/>
              </a:rPr>
              <a:t>A </a:t>
            </a:r>
            <a:r>
              <a:rPr lang="pt-BR" sz="2700" dirty="0">
                <a:latin typeface="Calibri" panose="020F0502020204030204" pitchFamily="34" charset="0"/>
              </a:rPr>
              <a:t>cultivar </a:t>
            </a:r>
            <a:r>
              <a:rPr lang="pt-BR" sz="2700" dirty="0" smtClean="0">
                <a:latin typeface="Calibri" panose="020F0502020204030204" pitchFamily="34" charset="0"/>
              </a:rPr>
              <a:t>de batata a ser </a:t>
            </a:r>
            <a:r>
              <a:rPr lang="pt-BR" sz="2700" dirty="0">
                <a:latin typeface="Calibri" panose="020F0502020204030204" pitchFamily="34" charset="0"/>
              </a:rPr>
              <a:t>plantada </a:t>
            </a:r>
            <a:r>
              <a:rPr lang="pt-BR" sz="2700" dirty="0" smtClean="0">
                <a:latin typeface="Calibri" panose="020F0502020204030204" pitchFamily="34" charset="0"/>
              </a:rPr>
              <a:t>deve ser definida em </a:t>
            </a:r>
            <a:r>
              <a:rPr lang="pt-BR" sz="2700" dirty="0">
                <a:latin typeface="Calibri" panose="020F0502020204030204" pitchFamily="34" charset="0"/>
              </a:rPr>
              <a:t>função da </a:t>
            </a:r>
            <a:r>
              <a:rPr lang="pt-BR" sz="2700" dirty="0" smtClean="0">
                <a:latin typeface="Calibri" panose="020F0502020204030204" pitchFamily="34" charset="0"/>
              </a:rPr>
              <a:t>época, do </a:t>
            </a:r>
            <a:r>
              <a:rPr lang="pt-BR" sz="2700" dirty="0">
                <a:latin typeface="Calibri" panose="020F0502020204030204" pitchFamily="34" charset="0"/>
              </a:rPr>
              <a:t>local de </a:t>
            </a:r>
            <a:r>
              <a:rPr lang="pt-BR" sz="2700" dirty="0" smtClean="0">
                <a:latin typeface="Calibri" panose="020F0502020204030204" pitchFamily="34" charset="0"/>
              </a:rPr>
              <a:t>plantio e da finalidade  de consumo 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en-US" altLang="pt-BR" sz="2800" dirty="0" err="1" smtClean="0">
                <a:latin typeface="Calibri" panose="020F0502020204030204" pitchFamily="34" charset="0"/>
                <a:sym typeface="Wingdings" pitchFamily="2" charset="2"/>
              </a:rPr>
              <a:t>ao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 natural </a:t>
            </a:r>
            <a:r>
              <a:rPr lang="en-US" altLang="pt-BR" sz="2800" dirty="0" err="1" smtClean="0">
                <a:latin typeface="Calibri" panose="020F0502020204030204" pitchFamily="34" charset="0"/>
                <a:sym typeface="Wingdings" pitchFamily="2" charset="2"/>
              </a:rPr>
              <a:t>ou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sym typeface="Wingdings" pitchFamily="2" charset="2"/>
              </a:rPr>
              <a:t>processada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 (</a:t>
            </a:r>
            <a:r>
              <a:rPr lang="en-US" altLang="pt-BR" sz="2800" dirty="0" err="1" smtClean="0">
                <a:latin typeface="Calibri" panose="020F0502020204030204" pitchFamily="34" charset="0"/>
                <a:sym typeface="Wingdings" pitchFamily="2" charset="2"/>
              </a:rPr>
              <a:t>palito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2800" i="1" dirty="0" smtClean="0">
                <a:latin typeface="Calibri" panose="020F0502020204030204" pitchFamily="34" charset="0"/>
                <a:sym typeface="Wingdings" pitchFamily="2" charset="2"/>
              </a:rPr>
              <a:t>chips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2800" dirty="0" err="1" smtClean="0">
                <a:latin typeface="Calibri" panose="020F0502020204030204" pitchFamily="34" charset="0"/>
                <a:sym typeface="Wingdings" pitchFamily="2" charset="2"/>
              </a:rPr>
              <a:t>palha</a:t>
            </a:r>
            <a:r>
              <a:rPr lang="en-US" altLang="pt-BR" sz="2800" dirty="0" smtClean="0">
                <a:latin typeface="Calibri" panose="020F0502020204030204" pitchFamily="34" charset="0"/>
                <a:sym typeface="Wingdings" pitchFamily="2" charset="2"/>
              </a:rPr>
              <a:t>);</a:t>
            </a:r>
            <a:endParaRPr lang="pt-BR" sz="27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sz="2700" dirty="0" smtClean="0">
                <a:latin typeface="Calibri" panose="020F0502020204030204" pitchFamily="34" charset="0"/>
              </a:rPr>
              <a:t>É extremamente importante adquirir batata-semente com alto padrão de qualidade fisiológica e fitossanitária;</a:t>
            </a:r>
          </a:p>
          <a:p>
            <a:pPr>
              <a:defRPr/>
            </a:pPr>
            <a:r>
              <a:rPr lang="pt-BR" sz="2700" dirty="0" smtClean="0">
                <a:latin typeface="Calibri" panose="020F0502020204030204" pitchFamily="34" charset="0"/>
              </a:rPr>
              <a:t>É importante planejar </a:t>
            </a:r>
            <a:r>
              <a:rPr lang="pt-BR" sz="2700" dirty="0">
                <a:latin typeface="Calibri" panose="020F0502020204030204" pitchFamily="34" charset="0"/>
              </a:rPr>
              <a:t>a melhor época </a:t>
            </a:r>
            <a:r>
              <a:rPr lang="pt-BR" sz="2700" dirty="0" smtClean="0">
                <a:latin typeface="Calibri" panose="020F0502020204030204" pitchFamily="34" charset="0"/>
              </a:rPr>
              <a:t>para </a:t>
            </a:r>
            <a:r>
              <a:rPr lang="pt-BR" sz="2700" dirty="0">
                <a:latin typeface="Calibri" panose="020F0502020204030204" pitchFamily="34" charset="0"/>
              </a:rPr>
              <a:t>receber a </a:t>
            </a:r>
            <a:r>
              <a:rPr lang="pt-BR" sz="2700" dirty="0" smtClean="0">
                <a:latin typeface="Calibri" panose="020F0502020204030204" pitchFamily="34" charset="0"/>
              </a:rPr>
              <a:t>semente e reservar </a:t>
            </a:r>
            <a:r>
              <a:rPr lang="pt-BR" sz="2700" dirty="0">
                <a:latin typeface="Calibri" panose="020F0502020204030204" pitchFamily="34" charset="0"/>
              </a:rPr>
              <a:t>um local limpo e arejado para armazená-la até a data do </a:t>
            </a:r>
            <a:r>
              <a:rPr lang="pt-BR" sz="2700" dirty="0" smtClean="0">
                <a:latin typeface="Calibri" panose="020F0502020204030204" pitchFamily="34" charset="0"/>
              </a:rPr>
              <a:t>plantio.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400" dirty="0">
              <a:latin typeface="Calibri" panose="020F0502020204030204" pitchFamily="34" charset="0"/>
            </a:endParaRPr>
          </a:p>
          <a:p>
            <a:pPr>
              <a:defRPr/>
            </a:pPr>
            <a:endParaRPr lang="pt-BR" sz="2400" dirty="0">
              <a:latin typeface="Calibri" panose="020F0502020204030204" pitchFamily="34" charset="0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51203" name="Título 1"/>
          <p:cNvSpPr>
            <a:spLocks noGrp="1"/>
          </p:cNvSpPr>
          <p:nvPr>
            <p:ph type="title"/>
          </p:nvPr>
        </p:nvSpPr>
        <p:spPr>
          <a:xfrm>
            <a:off x="323850" y="422275"/>
            <a:ext cx="8442325" cy="990600"/>
          </a:xfrm>
        </p:spPr>
        <p:txBody>
          <a:bodyPr/>
          <a:lstStyle/>
          <a:p>
            <a:r>
              <a:rPr lang="pt-BR" altLang="pt-BR" sz="3400" b="1" smtClean="0">
                <a:solidFill>
                  <a:srgbClr val="003300"/>
                </a:solidFill>
                <a:latin typeface="Calibri" pitchFamily="34" charset="0"/>
              </a:rPr>
              <a:t>Considerações gerais sobre batata-semente   </a:t>
            </a:r>
          </a:p>
        </p:txBody>
      </p:sp>
    </p:spTree>
    <p:extLst>
      <p:ext uri="{BB962C8B-B14F-4D97-AF65-F5344CB8AC3E}">
        <p14:creationId xmlns:p14="http://schemas.microsoft.com/office/powerpoint/2010/main" val="4579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t-BR" altLang="pt-BR" sz="3800" b="1" dirty="0" smtClean="0">
                <a:solidFill>
                  <a:srgbClr val="003300"/>
                </a:solidFill>
                <a:latin typeface="Calibri" pitchFamily="34" charset="0"/>
              </a:rPr>
              <a:t>Considerações gerais sobre as cultivares de batata em uso</a:t>
            </a:r>
          </a:p>
        </p:txBody>
      </p:sp>
      <p:sp>
        <p:nvSpPr>
          <p:cNvPr id="52227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68313" y="1917402"/>
            <a:ext cx="8135937" cy="4679950"/>
          </a:xfrm>
        </p:spPr>
        <p:txBody>
          <a:bodyPr>
            <a:normAutofit/>
          </a:bodyPr>
          <a:lstStyle/>
          <a:p>
            <a:r>
              <a:rPr lang="pt-BR" altLang="pt-BR" sz="3000" dirty="0" smtClean="0">
                <a:latin typeface="Calibri" pitchFamily="34" charset="0"/>
              </a:rPr>
              <a:t>Existe </a:t>
            </a:r>
            <a:r>
              <a:rPr lang="pt-BR" altLang="pt-BR" sz="3000" b="1" dirty="0" smtClean="0">
                <a:latin typeface="Calibri" pitchFamily="34" charset="0"/>
              </a:rPr>
              <a:t>pouca oferta de novas cultivares </a:t>
            </a:r>
            <a:r>
              <a:rPr lang="pt-BR" altLang="pt-BR" sz="3000" dirty="0" smtClean="0">
                <a:latin typeface="Calibri" pitchFamily="34" charset="0"/>
              </a:rPr>
              <a:t>para atender às demandas do produtor, da indústria e do consumidor;</a:t>
            </a:r>
          </a:p>
          <a:p>
            <a:r>
              <a:rPr lang="pt-BR" altLang="pt-BR" sz="3000" dirty="0" smtClean="0">
                <a:latin typeface="Calibri" pitchFamily="34" charset="0"/>
              </a:rPr>
              <a:t>O mercado brasileiro </a:t>
            </a:r>
            <a:r>
              <a:rPr lang="pt-BR" altLang="pt-BR" sz="3000" b="1" dirty="0" smtClean="0">
                <a:latin typeface="Calibri" pitchFamily="34" charset="0"/>
              </a:rPr>
              <a:t>prioriza o produto mais pela aparência que pela qualidade culinária 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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cultivares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que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não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atendam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às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exigências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do “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mercado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”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são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excluídas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mesmo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que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apresentem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vantagens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para o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produtor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 e para o </a:t>
            </a:r>
            <a:r>
              <a:rPr lang="en-US" altLang="pt-BR" sz="3000" dirty="0" err="1" smtClean="0">
                <a:latin typeface="Calibri" pitchFamily="34" charset="0"/>
                <a:sym typeface="Wingdings" pitchFamily="2" charset="2"/>
              </a:rPr>
              <a:t>consumidor</a:t>
            </a:r>
            <a:r>
              <a:rPr lang="en-US" altLang="pt-BR" sz="3000" dirty="0" smtClean="0">
                <a:latin typeface="Calibri" pitchFamily="34" charset="0"/>
                <a:sym typeface="Wingdings" pitchFamily="2" charset="2"/>
              </a:rPr>
              <a:t>.</a:t>
            </a:r>
            <a:endParaRPr lang="pt-BR" altLang="pt-BR" sz="3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avoura-batat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Escolha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 cultivar</a:t>
            </a:r>
          </a:p>
        </p:txBody>
      </p:sp>
      <p:sp>
        <p:nvSpPr>
          <p:cNvPr id="53252" name="Rectangle 155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4656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BR" sz="3200" b="1" dirty="0" err="1" smtClean="0"/>
              <a:t>Características</a:t>
            </a:r>
            <a:r>
              <a:rPr lang="en-US" altLang="pt-BR" sz="3200" b="1" dirty="0" smtClean="0"/>
              <a:t> que </a:t>
            </a:r>
            <a:r>
              <a:rPr lang="en-US" altLang="pt-BR" sz="3200" b="1" dirty="0" err="1" smtClean="0"/>
              <a:t>distinguem</a:t>
            </a:r>
            <a:r>
              <a:rPr lang="en-US" altLang="pt-BR" sz="3200" b="1" dirty="0" smtClean="0"/>
              <a:t> as </a:t>
            </a:r>
            <a:r>
              <a:rPr lang="en-US" altLang="pt-BR" sz="3200" b="1" dirty="0" err="1" smtClean="0"/>
              <a:t>cultivares</a:t>
            </a:r>
            <a:r>
              <a:rPr lang="en-US" altLang="pt-BR" sz="32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/>
              <a:t>Fomato</a:t>
            </a:r>
            <a:r>
              <a:rPr lang="en-US" altLang="pt-BR" sz="2800" dirty="0" smtClean="0"/>
              <a:t> do </a:t>
            </a:r>
            <a:r>
              <a:rPr lang="en-US" altLang="pt-BR" sz="2800" dirty="0" err="1" smtClean="0"/>
              <a:t>tubérculo</a:t>
            </a:r>
            <a:r>
              <a:rPr lang="en-US" altLang="pt-BR" sz="2800" dirty="0" smtClean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/>
              <a:t>Coloração</a:t>
            </a:r>
            <a:r>
              <a:rPr lang="en-US" altLang="pt-BR" sz="2800" dirty="0" smtClean="0"/>
              <a:t> do </a:t>
            </a:r>
            <a:r>
              <a:rPr lang="en-US" altLang="pt-BR" sz="2800" dirty="0" err="1" smtClean="0"/>
              <a:t>tubérculo</a:t>
            </a:r>
            <a:r>
              <a:rPr lang="en-US" altLang="pt-BR" sz="2800" dirty="0" smtClean="0"/>
              <a:t> </a:t>
            </a:r>
            <a:r>
              <a:rPr lang="en-US" altLang="pt-BR" sz="2800" dirty="0" smtClean="0">
                <a:sym typeface="Wingdings" pitchFamily="2" charset="2"/>
              </a:rPr>
              <a:t>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interna</a:t>
            </a:r>
            <a:r>
              <a:rPr lang="en-US" altLang="pt-BR" sz="2800" dirty="0" smtClean="0"/>
              <a:t> e externa;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/>
              <a:t>Aspereza</a:t>
            </a:r>
            <a:r>
              <a:rPr lang="en-US" altLang="pt-BR" sz="2800" dirty="0" smtClean="0"/>
              <a:t> e </a:t>
            </a:r>
            <a:r>
              <a:rPr lang="en-US" altLang="pt-BR" sz="2800" dirty="0" err="1" smtClean="0"/>
              <a:t>brilho</a:t>
            </a:r>
            <a:r>
              <a:rPr lang="en-US" altLang="pt-BR" sz="2800" dirty="0" smtClean="0"/>
              <a:t> da </a:t>
            </a:r>
            <a:r>
              <a:rPr lang="en-US" altLang="pt-BR" sz="2800" dirty="0" err="1" smtClean="0"/>
              <a:t>película</a:t>
            </a:r>
            <a:r>
              <a:rPr lang="en-US" altLang="pt-BR" sz="2800" dirty="0" smtClean="0"/>
              <a:t> </a:t>
            </a:r>
            <a:r>
              <a:rPr lang="en-US" altLang="pt-BR" sz="2800" dirty="0" smtClean="0">
                <a:sym typeface="Wingdings" pitchFamily="2" charset="2"/>
              </a:rPr>
              <a:t> </a:t>
            </a:r>
            <a:r>
              <a:rPr lang="en-US" altLang="pt-BR" sz="2800" dirty="0" err="1" smtClean="0">
                <a:sym typeface="Wingdings" pitchFamily="2" charset="2"/>
              </a:rPr>
              <a:t>lisa</a:t>
            </a:r>
            <a:r>
              <a:rPr lang="en-US" altLang="pt-BR" sz="2800" dirty="0" smtClean="0">
                <a:sym typeface="Wingdings" pitchFamily="2" charset="2"/>
              </a:rPr>
              <a:t>/</a:t>
            </a:r>
            <a:r>
              <a:rPr lang="en-US" altLang="pt-BR" sz="2800" dirty="0" err="1" smtClean="0">
                <a:sym typeface="Wingdings" pitchFamily="2" charset="2"/>
              </a:rPr>
              <a:t>brilhante</a:t>
            </a:r>
            <a:r>
              <a:rPr lang="en-US" altLang="pt-BR" sz="2800" dirty="0" smtClean="0">
                <a:sym typeface="Wingdings" pitchFamily="2" charset="2"/>
              </a:rPr>
              <a:t>, </a:t>
            </a:r>
            <a:r>
              <a:rPr lang="en-US" altLang="pt-BR" sz="2800" dirty="0" err="1" smtClean="0">
                <a:sym typeface="Wingdings" pitchFamily="2" charset="2"/>
              </a:rPr>
              <a:t>lisa</a:t>
            </a:r>
            <a:r>
              <a:rPr lang="en-US" altLang="pt-BR" sz="2800" dirty="0" smtClean="0">
                <a:sym typeface="Wingdings" pitchFamily="2" charset="2"/>
              </a:rPr>
              <a:t>/</a:t>
            </a:r>
            <a:r>
              <a:rPr lang="en-US" altLang="pt-BR" sz="2800" dirty="0" err="1" smtClean="0">
                <a:sym typeface="Wingdings" pitchFamily="2" charset="2"/>
              </a:rPr>
              <a:t>fosca</a:t>
            </a:r>
            <a:r>
              <a:rPr lang="en-US" altLang="pt-BR" sz="2800" dirty="0" smtClean="0">
                <a:sym typeface="Wingdings" pitchFamily="2" charset="2"/>
              </a:rPr>
              <a:t> e </a:t>
            </a:r>
            <a:r>
              <a:rPr lang="en-US" altLang="pt-BR" sz="2800" dirty="0" err="1" smtClean="0">
                <a:sym typeface="Wingdings" pitchFamily="2" charset="2"/>
              </a:rPr>
              <a:t>áspera</a:t>
            </a:r>
            <a:r>
              <a:rPr lang="en-US" altLang="pt-BR" sz="2800" dirty="0" smtClean="0">
                <a:sym typeface="Wingdings" pitchFamily="2" charset="2"/>
              </a:rPr>
              <a:t>/</a:t>
            </a:r>
            <a:r>
              <a:rPr lang="en-US" altLang="pt-BR" sz="2800" dirty="0" err="1" smtClean="0">
                <a:sym typeface="Wingdings" pitchFamily="2" charset="2"/>
              </a:rPr>
              <a:t>fosca</a:t>
            </a:r>
            <a:r>
              <a:rPr lang="en-US" altLang="pt-BR" sz="2800" dirty="0" smtClean="0">
                <a:sym typeface="Wingdings" pitchFamily="2" charset="2"/>
              </a:rPr>
              <a:t>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Profundidade</a:t>
            </a:r>
            <a:r>
              <a:rPr lang="en-US" altLang="pt-BR" sz="2800" dirty="0" smtClean="0">
                <a:sym typeface="Wingdings" pitchFamily="2" charset="2"/>
              </a:rPr>
              <a:t> das </a:t>
            </a:r>
            <a:r>
              <a:rPr lang="en-US" altLang="pt-BR" sz="2800" dirty="0" err="1" smtClean="0">
                <a:sym typeface="Wingdings" pitchFamily="2" charset="2"/>
              </a:rPr>
              <a:t>gemas</a:t>
            </a:r>
            <a:r>
              <a:rPr lang="en-US" altLang="pt-BR" sz="2800" dirty="0" smtClean="0">
                <a:sym typeface="Wingdings" pitchFamily="2" charset="2"/>
              </a:rPr>
              <a:t> (“</a:t>
            </a:r>
            <a:r>
              <a:rPr lang="en-US" altLang="pt-BR" sz="2800" dirty="0" err="1" smtClean="0">
                <a:sym typeface="Wingdings" pitchFamily="2" charset="2"/>
              </a:rPr>
              <a:t>olhos</a:t>
            </a:r>
            <a:r>
              <a:rPr lang="en-US" altLang="pt-BR" sz="2800" dirty="0" smtClean="0">
                <a:sym typeface="Wingdings" pitchFamily="2" charset="2"/>
              </a:rPr>
              <a:t>”)  </a:t>
            </a:r>
            <a:r>
              <a:rPr lang="en-US" altLang="pt-BR" sz="2800" dirty="0" err="1" smtClean="0">
                <a:sym typeface="Wingdings" pitchFamily="2" charset="2"/>
              </a:rPr>
              <a:t>rasas</a:t>
            </a:r>
            <a:r>
              <a:rPr lang="en-US" altLang="pt-BR" sz="2800" dirty="0" smtClean="0">
                <a:sym typeface="Wingdings" pitchFamily="2" charset="2"/>
              </a:rPr>
              <a:t> e </a:t>
            </a:r>
            <a:r>
              <a:rPr lang="en-US" altLang="pt-BR" sz="2800" dirty="0" err="1" smtClean="0">
                <a:sym typeface="Wingdings" pitchFamily="2" charset="2"/>
              </a:rPr>
              <a:t>profundas</a:t>
            </a:r>
            <a:r>
              <a:rPr lang="en-US" altLang="pt-BR" sz="2800" dirty="0" smtClean="0">
                <a:sym typeface="Wingdings" pitchFamily="2" charset="2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Aptidão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culinária</a:t>
            </a:r>
            <a:r>
              <a:rPr lang="en-US" altLang="pt-BR" sz="2800" dirty="0" smtClean="0">
                <a:sym typeface="Wingdings" pitchFamily="2" charset="2"/>
              </a:rPr>
              <a:t>  </a:t>
            </a:r>
            <a:r>
              <a:rPr lang="en-US" altLang="pt-BR" sz="2800" dirty="0" err="1" smtClean="0">
                <a:sym typeface="Wingdings" pitchFamily="2" charset="2"/>
              </a:rPr>
              <a:t>consumo</a:t>
            </a:r>
            <a:r>
              <a:rPr lang="en-US" altLang="pt-BR" sz="2800" dirty="0" smtClean="0">
                <a:sym typeface="Wingdings" pitchFamily="2" charset="2"/>
              </a:rPr>
              <a:t> </a:t>
            </a:r>
            <a:r>
              <a:rPr lang="en-US" altLang="pt-BR" sz="2800" dirty="0" err="1" smtClean="0">
                <a:sym typeface="Wingdings" pitchFamily="2" charset="2"/>
              </a:rPr>
              <a:t>domiciliar</a:t>
            </a:r>
            <a:r>
              <a:rPr lang="en-US" altLang="pt-BR" sz="2800" dirty="0" smtClean="0">
                <a:sym typeface="Wingdings" pitchFamily="2" charset="2"/>
              </a:rPr>
              <a:t> e </a:t>
            </a:r>
            <a:r>
              <a:rPr lang="en-US" altLang="pt-BR" sz="2800" dirty="0" err="1" smtClean="0">
                <a:sym typeface="Wingdings" pitchFamily="2" charset="2"/>
              </a:rPr>
              <a:t>uso</a:t>
            </a:r>
            <a:r>
              <a:rPr lang="en-US" altLang="pt-BR" sz="2800" dirty="0" smtClean="0">
                <a:sym typeface="Wingdings" pitchFamily="2" charset="2"/>
              </a:rPr>
              <a:t> industrial;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800" dirty="0" err="1" smtClean="0">
                <a:sym typeface="Wingdings" pitchFamily="2" charset="2"/>
              </a:rPr>
              <a:t>Ciclo</a:t>
            </a:r>
            <a:r>
              <a:rPr lang="en-US" altLang="pt-BR" sz="2800" dirty="0" smtClean="0">
                <a:sym typeface="Wingdings" pitchFamily="2" charset="2"/>
              </a:rPr>
              <a:t> de </a:t>
            </a:r>
            <a:r>
              <a:rPr lang="en-US" altLang="pt-BR" sz="2800" dirty="0" err="1" smtClean="0">
                <a:sym typeface="Wingdings" pitchFamily="2" charset="2"/>
              </a:rPr>
              <a:t>maturação</a:t>
            </a:r>
            <a:r>
              <a:rPr lang="en-US" altLang="pt-BR" sz="2800" dirty="0" smtClean="0">
                <a:sym typeface="Wingdings" pitchFamily="2" charset="2"/>
              </a:rPr>
              <a:t> (</a:t>
            </a:r>
            <a:r>
              <a:rPr lang="en-US" altLang="pt-BR" sz="2800" dirty="0" err="1" smtClean="0">
                <a:sym typeface="Wingdings" pitchFamily="2" charset="2"/>
              </a:rPr>
              <a:t>precoce</a:t>
            </a:r>
            <a:r>
              <a:rPr lang="en-US" altLang="pt-BR" sz="2800" dirty="0" smtClean="0">
                <a:sym typeface="Wingdings" pitchFamily="2" charset="2"/>
              </a:rPr>
              <a:t>, semi-</a:t>
            </a:r>
            <a:r>
              <a:rPr lang="en-US" altLang="pt-BR" sz="2800" dirty="0" err="1" smtClean="0">
                <a:sym typeface="Wingdings" pitchFamily="2" charset="2"/>
              </a:rPr>
              <a:t>precoce</a:t>
            </a:r>
            <a:r>
              <a:rPr lang="en-US" altLang="pt-BR" sz="2800" dirty="0" smtClean="0">
                <a:sym typeface="Wingdings" pitchFamily="2" charset="2"/>
              </a:rPr>
              <a:t>, semi-</a:t>
            </a:r>
            <a:r>
              <a:rPr lang="en-US" altLang="pt-BR" sz="2800" dirty="0" err="1" smtClean="0">
                <a:sym typeface="Wingdings" pitchFamily="2" charset="2"/>
              </a:rPr>
              <a:t>tardio</a:t>
            </a:r>
            <a:r>
              <a:rPr lang="en-US" altLang="pt-BR" sz="2800" dirty="0" smtClean="0">
                <a:sym typeface="Wingdings" pitchFamily="2" charset="2"/>
              </a:rPr>
              <a:t> e </a:t>
            </a:r>
            <a:r>
              <a:rPr lang="en-US" altLang="pt-BR" sz="2800" dirty="0" err="1" smtClean="0">
                <a:sym typeface="Wingdings" pitchFamily="2" charset="2"/>
              </a:rPr>
              <a:t>tardio</a:t>
            </a:r>
            <a:r>
              <a:rPr lang="en-US" altLang="pt-BR" sz="2800" dirty="0" smtClean="0">
                <a:sym typeface="Wingdings" pitchFamily="2" charset="2"/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500" dirty="0" smtClean="0"/>
          </a:p>
        </p:txBody>
      </p:sp>
      <p:sp>
        <p:nvSpPr>
          <p:cNvPr id="53253" name="Text Box 156"/>
          <p:cNvSpPr txBox="1">
            <a:spLocks noChangeArrowheads="1"/>
          </p:cNvSpPr>
          <p:nvPr/>
        </p:nvSpPr>
        <p:spPr bwMode="auto">
          <a:xfrm>
            <a:off x="7524750" y="6586538"/>
            <a:ext cx="187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/>
              <a:t>Fonte: Filgueira, 1982</a:t>
            </a:r>
          </a:p>
        </p:txBody>
      </p:sp>
      <p:sp>
        <p:nvSpPr>
          <p:cNvPr id="111773" name="Text Box 157"/>
          <p:cNvSpPr txBox="1">
            <a:spLocks noChangeArrowheads="1"/>
          </p:cNvSpPr>
          <p:nvPr/>
        </p:nvSpPr>
        <p:spPr bwMode="auto">
          <a:xfrm>
            <a:off x="179388" y="5826125"/>
            <a:ext cx="8785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BR" sz="1800" b="1">
                <a:solidFill>
                  <a:srgbClr val="990000"/>
                </a:solidFill>
              </a:rPr>
              <a:t>IMPORTANTE: a escolha da cultivar capaz de propiciar bons resultados agronômicos e econômicos em determinada localidade e época de plantio, está condicionada a uma avaliação prévia de seu desempenho.</a:t>
            </a:r>
          </a:p>
        </p:txBody>
      </p:sp>
    </p:spTree>
    <p:extLst>
      <p:ext uri="{BB962C8B-B14F-4D97-AF65-F5344CB8AC3E}">
        <p14:creationId xmlns:p14="http://schemas.microsoft.com/office/powerpoint/2010/main" val="11840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-34925" y="-100013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película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“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olhos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de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tubérculos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batata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55300" name="Grupo 5"/>
          <p:cNvGrpSpPr>
            <a:grpSpLocks/>
          </p:cNvGrpSpPr>
          <p:nvPr/>
        </p:nvGrpSpPr>
        <p:grpSpPr bwMode="auto">
          <a:xfrm>
            <a:off x="541338" y="981075"/>
            <a:ext cx="8023225" cy="5902325"/>
            <a:chOff x="541338" y="980728"/>
            <a:chExt cx="8023225" cy="5902915"/>
          </a:xfrm>
        </p:grpSpPr>
        <p:pic>
          <p:nvPicPr>
            <p:cNvPr id="55301" name="Picture 12" descr="Vivaldi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980728"/>
              <a:ext cx="2374900" cy="220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2" name="Picture 13" descr="tuber-78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980728"/>
              <a:ext cx="2292350" cy="224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24" descr="olhos rasos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779" y="3933056"/>
              <a:ext cx="262772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25" descr="olhos profund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933056"/>
              <a:ext cx="242862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26" descr="russet burbank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980728"/>
              <a:ext cx="2768600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541338" y="3230441"/>
              <a:ext cx="2374900" cy="3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Brilhante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desejável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133725" y="3212976"/>
              <a:ext cx="2374900" cy="369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Opaca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indesejável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013450" y="3212976"/>
              <a:ext cx="2374900" cy="369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Áspera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US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indesejável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  <a:endParaRPr lang="pt-BR" dirty="0"/>
            </a:p>
          </p:txBody>
        </p:sp>
        <p:sp>
          <p:nvSpPr>
            <p:cNvPr id="55309" name="CaixaDeTexto 3"/>
            <p:cNvSpPr txBox="1">
              <a:spLocks noChangeArrowheads="1"/>
            </p:cNvSpPr>
            <p:nvPr/>
          </p:nvSpPr>
          <p:spPr bwMode="auto">
            <a:xfrm>
              <a:off x="1547664" y="6237312"/>
              <a:ext cx="24286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“Olhos” profundos (indesejável)</a:t>
              </a:r>
            </a:p>
          </p:txBody>
        </p:sp>
        <p:sp>
          <p:nvSpPr>
            <p:cNvPr id="55310" name="CaixaDeTexto 15"/>
            <p:cNvSpPr txBox="1">
              <a:spLocks noChangeArrowheads="1"/>
            </p:cNvSpPr>
            <p:nvPr/>
          </p:nvSpPr>
          <p:spPr bwMode="auto">
            <a:xfrm>
              <a:off x="4788024" y="6237312"/>
              <a:ext cx="24286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“Olhos” superficiais (desejável)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248" y="11663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Participação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mercado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características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das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principais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cultivares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batata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2015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pt-BR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155"/>
          <p:cNvSpPr txBox="1">
            <a:spLocks noChangeArrowheads="1"/>
          </p:cNvSpPr>
          <p:nvPr/>
        </p:nvSpPr>
        <p:spPr>
          <a:xfrm>
            <a:off x="538162" y="1843683"/>
            <a:ext cx="8138294" cy="3817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lnSpc>
                <a:spcPct val="90000"/>
              </a:lnSpc>
              <a:buNone/>
            </a:pPr>
            <a:endParaRPr lang="en-US" altLang="pt-BR" sz="2500" dirty="0" smtClean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13630"/>
              </p:ext>
            </p:extLst>
          </p:nvPr>
        </p:nvGraphicFramePr>
        <p:xfrm>
          <a:off x="611188" y="1700808"/>
          <a:ext cx="7921625" cy="431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21"/>
                <a:gridCol w="1152236"/>
                <a:gridCol w="1584325"/>
                <a:gridCol w="1440174"/>
                <a:gridCol w="2664669"/>
              </a:tblGrid>
              <a:tr h="63989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Cultivar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% do mercado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Formato do tubérculo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Teor de matéria seca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Uso culinário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73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Agata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Muito baixo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Cozimento a vapor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37073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Cupido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Muito baixo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Cozimento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Asterix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Oval alongado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Cozimento e fritura (palito e palha)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pt-BR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Markies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Oval alongado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Médio-Alto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Cozimento e fritura (palito e palha) 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pt-BR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Caesar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Oval alongado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Médio-Alto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Cozimento e fritura (palito e palha)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63989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Atlantic*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Arrendondado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Muito alto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Rodelas fritas (chips)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e batata palha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  <a:tr h="37073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Outras**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7" marB="45707"/>
                </a:tc>
              </a:tr>
            </a:tbl>
          </a:graphicData>
        </a:graphic>
      </p:graphicFrame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539750" y="6011564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600" dirty="0"/>
              <a:t>* Uso industrial (chips e palha)</a:t>
            </a:r>
          </a:p>
          <a:p>
            <a:pPr eaLnBrk="1" hangingPunct="1"/>
            <a:r>
              <a:rPr lang="pt-BR" altLang="pt-BR" sz="1600" dirty="0"/>
              <a:t>** </a:t>
            </a:r>
            <a:r>
              <a:rPr lang="pt-BR" altLang="pt-BR" sz="1600" dirty="0" err="1"/>
              <a:t>Mondial</a:t>
            </a:r>
            <a:r>
              <a:rPr lang="pt-BR" altLang="pt-BR" sz="1600" dirty="0"/>
              <a:t>, Vivaldi, </a:t>
            </a:r>
            <a:r>
              <a:rPr lang="pt-BR" altLang="pt-BR" sz="1600" dirty="0" err="1"/>
              <a:t>Monalisa</a:t>
            </a:r>
            <a:r>
              <a:rPr lang="pt-BR" altLang="pt-BR" sz="1600" dirty="0"/>
              <a:t>, </a:t>
            </a:r>
            <a:r>
              <a:rPr lang="pt-BR" altLang="pt-BR" sz="1600" dirty="0" err="1"/>
              <a:t>Bintje</a:t>
            </a:r>
            <a:r>
              <a:rPr lang="pt-BR" altLang="pt-BR" sz="1600" dirty="0"/>
              <a:t>, </a:t>
            </a:r>
            <a:r>
              <a:rPr lang="pt-BR" altLang="pt-BR" sz="1600" dirty="0" err="1"/>
              <a:t>Baraka</a:t>
            </a:r>
            <a:endParaRPr lang="pt-BR" altLang="pt-BR" sz="1600" dirty="0"/>
          </a:p>
        </p:txBody>
      </p:sp>
      <p:sp>
        <p:nvSpPr>
          <p:cNvPr id="20" name="CaixaDeTexto 2"/>
          <p:cNvSpPr txBox="1">
            <a:spLocks noChangeArrowheads="1"/>
          </p:cNvSpPr>
          <p:nvPr/>
        </p:nvSpPr>
        <p:spPr bwMode="auto">
          <a:xfrm>
            <a:off x="7019725" y="6597650"/>
            <a:ext cx="20887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sz="900" dirty="0"/>
              <a:t>Fonte: Jornal Entreposto, fev. 2015</a:t>
            </a:r>
          </a:p>
        </p:txBody>
      </p:sp>
    </p:spTree>
    <p:extLst>
      <p:ext uri="{BB962C8B-B14F-4D97-AF65-F5344CB8AC3E}">
        <p14:creationId xmlns:p14="http://schemas.microsoft.com/office/powerpoint/2010/main" val="1706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0000"/>
            <a:ext cx="2800224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CaixaDeTexto 15"/>
          <p:cNvSpPr txBox="1">
            <a:spLocks noChangeArrowheads="1"/>
          </p:cNvSpPr>
          <p:nvPr/>
        </p:nvSpPr>
        <p:spPr bwMode="auto">
          <a:xfrm>
            <a:off x="293563" y="3888000"/>
            <a:ext cx="111008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Calibri" pitchFamily="34" charset="0"/>
              </a:rPr>
              <a:t>Agata</a:t>
            </a:r>
            <a:endParaRPr lang="pt-BR" altLang="pt-BR" sz="1800" b="1" dirty="0">
              <a:latin typeface="Calibri" pitchFamily="34" charset="0"/>
            </a:endParaRPr>
          </a:p>
        </p:txBody>
      </p:sp>
      <p:pic>
        <p:nvPicPr>
          <p:cNvPr id="3380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0000"/>
            <a:ext cx="2727864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4284000"/>
            <a:ext cx="2726568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84000"/>
            <a:ext cx="27288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5" descr="C:\Arquivos de PCTMelo\Imagens-3_Hortaliças\Batata\Cultivares\Vivaldi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0000"/>
            <a:ext cx="2797344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208" y="4284000"/>
            <a:ext cx="2590272" cy="2592000"/>
          </a:xfrm>
          <a:noFill/>
        </p:spPr>
      </p:pic>
      <p:sp>
        <p:nvSpPr>
          <p:cNvPr id="16" name="CaixaDeTexto 10"/>
          <p:cNvSpPr txBox="1">
            <a:spLocks noChangeArrowheads="1"/>
          </p:cNvSpPr>
          <p:nvPr/>
        </p:nvSpPr>
        <p:spPr bwMode="auto">
          <a:xfrm>
            <a:off x="323528" y="6516000"/>
            <a:ext cx="122413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 smtClean="0">
                <a:latin typeface="Calibri" pitchFamily="34" charset="0"/>
              </a:rPr>
              <a:t>Markies</a:t>
            </a: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 rot="16200000">
            <a:off x="7997824" y="5702028"/>
            <a:ext cx="2087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libri" pitchFamily="34" charset="0"/>
              </a:rPr>
              <a:t>Fonte: </a:t>
            </a:r>
            <a:r>
              <a:rPr lang="pt-BR" altLang="pt-BR" sz="1200" dirty="0" err="1">
                <a:latin typeface="Calibri" pitchFamily="34" charset="0"/>
              </a:rPr>
              <a:t>Nivaa</a:t>
            </a:r>
            <a:r>
              <a:rPr lang="pt-BR" altLang="pt-BR" sz="1200" dirty="0">
                <a:latin typeface="Calibri" pitchFamily="34" charset="0"/>
              </a:rPr>
              <a:t>, exceto Cupido</a:t>
            </a:r>
          </a:p>
        </p:txBody>
      </p:sp>
      <p:sp>
        <p:nvSpPr>
          <p:cNvPr id="18" name="CaixaDeTexto 13"/>
          <p:cNvSpPr txBox="1">
            <a:spLocks noChangeArrowheads="1"/>
          </p:cNvSpPr>
          <p:nvPr/>
        </p:nvSpPr>
        <p:spPr bwMode="auto">
          <a:xfrm>
            <a:off x="3419872" y="6516000"/>
            <a:ext cx="10801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err="1" smtClean="0">
                <a:latin typeface="Calibri" pitchFamily="34" charset="0"/>
              </a:rPr>
              <a:t>Caesar</a:t>
            </a: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19" name="CaixaDeTexto 13"/>
          <p:cNvSpPr txBox="1">
            <a:spLocks noChangeArrowheads="1"/>
          </p:cNvSpPr>
          <p:nvPr/>
        </p:nvSpPr>
        <p:spPr bwMode="auto">
          <a:xfrm>
            <a:off x="6300192" y="6516000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Calibri" pitchFamily="34" charset="0"/>
              </a:rPr>
              <a:t>Atlantic</a:t>
            </a: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20" name="CaixaDeTexto 12"/>
          <p:cNvSpPr txBox="1">
            <a:spLocks noChangeArrowheads="1"/>
          </p:cNvSpPr>
          <p:nvPr/>
        </p:nvSpPr>
        <p:spPr bwMode="auto">
          <a:xfrm>
            <a:off x="3203848" y="3888000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Calibri" pitchFamily="34" charset="0"/>
              </a:rPr>
              <a:t>Cupido</a:t>
            </a: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21" name="CaixaDeTexto 11"/>
          <p:cNvSpPr txBox="1">
            <a:spLocks noChangeArrowheads="1"/>
          </p:cNvSpPr>
          <p:nvPr/>
        </p:nvSpPr>
        <p:spPr bwMode="auto">
          <a:xfrm>
            <a:off x="6228184" y="3888000"/>
            <a:ext cx="115212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Calibri" pitchFamily="34" charset="0"/>
              </a:rPr>
              <a:t>Asterix</a:t>
            </a: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23" name="Título 19"/>
          <p:cNvSpPr txBox="1">
            <a:spLocks/>
          </p:cNvSpPr>
          <p:nvPr/>
        </p:nvSpPr>
        <p:spPr>
          <a:xfrm>
            <a:off x="72454" y="125759"/>
            <a:ext cx="9036050" cy="11430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Principais cultivares de batata para consumo doméstico no Brasil</a:t>
            </a:r>
          </a:p>
        </p:txBody>
      </p:sp>
    </p:spTree>
    <p:extLst>
      <p:ext uri="{BB962C8B-B14F-4D97-AF65-F5344CB8AC3E}">
        <p14:creationId xmlns:p14="http://schemas.microsoft.com/office/powerpoint/2010/main" val="37376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de batata no Brasil</a:t>
            </a:r>
            <a:endParaRPr lang="pt-BR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Espaço Reservado para Conteúdo 2"/>
          <p:cNvSpPr txBox="1">
            <a:spLocks/>
          </p:cNvSpPr>
          <p:nvPr/>
        </p:nvSpPr>
        <p:spPr bwMode="auto">
          <a:xfrm>
            <a:off x="534988" y="1671638"/>
            <a:ext cx="77089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 sz="2200"/>
          </a:p>
        </p:txBody>
      </p:sp>
      <p:pic>
        <p:nvPicPr>
          <p:cNvPr id="12293" name="Picture 3" descr="Mapareg_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122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6153150" y="1671638"/>
            <a:ext cx="26654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TOTAL BRASIL (</a:t>
            </a:r>
            <a:r>
              <a:rPr lang="pt-BR" altLang="pt-BR" sz="1800" b="1" dirty="0" smtClean="0"/>
              <a:t>2016)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Área: </a:t>
            </a:r>
            <a:r>
              <a:rPr lang="pt-BR" altLang="pt-BR" sz="1800" b="1" dirty="0" smtClean="0"/>
              <a:t>134.130 </a:t>
            </a:r>
            <a:r>
              <a:rPr lang="pt-BR" altLang="pt-BR" sz="1800" b="1" dirty="0"/>
              <a:t>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Produção: </a:t>
            </a:r>
            <a:r>
              <a:rPr lang="pt-BR" altLang="pt-BR" sz="1800" b="1" dirty="0" smtClean="0"/>
              <a:t>3.934.288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/>
              <a:t>Rendimento: 29,3 t/ha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pitchFamily="34" charset="0"/>
            </a:endParaRPr>
          </a:p>
        </p:txBody>
      </p:sp>
      <p:grpSp>
        <p:nvGrpSpPr>
          <p:cNvPr id="12295" name="Grupo 9"/>
          <p:cNvGrpSpPr>
            <a:grpSpLocks/>
          </p:cNvGrpSpPr>
          <p:nvPr/>
        </p:nvGrpSpPr>
        <p:grpSpPr bwMode="auto">
          <a:xfrm>
            <a:off x="6372225" y="3644900"/>
            <a:ext cx="2124075" cy="649288"/>
            <a:chOff x="6875463" y="2779713"/>
            <a:chExt cx="2124075" cy="649287"/>
          </a:xfrm>
        </p:grpSpPr>
        <p:sp>
          <p:nvSpPr>
            <p:cNvPr id="12308" name="Text Box 4"/>
            <p:cNvSpPr txBox="1">
              <a:spLocks noChangeArrowheads="1"/>
            </p:cNvSpPr>
            <p:nvPr/>
          </p:nvSpPr>
          <p:spPr bwMode="auto">
            <a:xfrm>
              <a:off x="7380288" y="2924175"/>
              <a:ext cx="1619250" cy="504825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Área colhida: </a:t>
              </a:r>
              <a:r>
                <a:rPr lang="pt-BR" altLang="pt-BR" sz="1200" b="1" dirty="0" smtClean="0"/>
                <a:t>5,3%</a:t>
              </a:r>
              <a:endParaRPr lang="pt-BR" altLang="pt-BR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Produção: </a:t>
              </a:r>
              <a:r>
                <a:rPr lang="pt-BR" altLang="pt-BR" sz="1200" b="1" dirty="0" smtClean="0"/>
                <a:t>8,0%</a:t>
              </a:r>
              <a:endParaRPr lang="pt-BR" altLang="pt-BR" sz="1200" b="1" dirty="0"/>
            </a:p>
          </p:txBody>
        </p:sp>
        <p:sp>
          <p:nvSpPr>
            <p:cNvPr id="12309" name="Line 9"/>
            <p:cNvSpPr>
              <a:spLocks noChangeShapeType="1"/>
            </p:cNvSpPr>
            <p:nvPr/>
          </p:nvSpPr>
          <p:spPr bwMode="auto">
            <a:xfrm flipH="1" flipV="1">
              <a:off x="6875463" y="2779713"/>
              <a:ext cx="43338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296" name="Grupo 12"/>
          <p:cNvGrpSpPr>
            <a:grpSpLocks/>
          </p:cNvGrpSpPr>
          <p:nvPr/>
        </p:nvGrpSpPr>
        <p:grpSpPr bwMode="auto">
          <a:xfrm>
            <a:off x="5795963" y="4797425"/>
            <a:ext cx="2324100" cy="1295400"/>
            <a:chOff x="5796136" y="4797152"/>
            <a:chExt cx="2324539" cy="1296144"/>
          </a:xfrm>
        </p:grpSpPr>
        <p:grpSp>
          <p:nvGrpSpPr>
            <p:cNvPr id="12304" name="Grupo 13"/>
            <p:cNvGrpSpPr>
              <a:grpSpLocks/>
            </p:cNvGrpSpPr>
            <p:nvPr/>
          </p:nvGrpSpPr>
          <p:grpSpPr bwMode="auto">
            <a:xfrm>
              <a:off x="5796136" y="4797152"/>
              <a:ext cx="2160587" cy="936625"/>
              <a:chOff x="6227763" y="4076700"/>
              <a:chExt cx="2160587" cy="936625"/>
            </a:xfrm>
          </p:grpSpPr>
          <p:sp>
            <p:nvSpPr>
              <p:cNvPr id="12306" name="Text Box 5"/>
              <p:cNvSpPr txBox="1">
                <a:spLocks noChangeArrowheads="1"/>
              </p:cNvSpPr>
              <p:nvPr/>
            </p:nvSpPr>
            <p:spPr bwMode="auto">
              <a:xfrm>
                <a:off x="6732588" y="4508500"/>
                <a:ext cx="1655762" cy="504825"/>
              </a:xfrm>
              <a:prstGeom prst="rect">
                <a:avLst/>
              </a:prstGeom>
              <a:solidFill>
                <a:srgbClr val="FEB6A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 dirty="0"/>
                  <a:t>Área colhida: </a:t>
                </a:r>
                <a:r>
                  <a:rPr lang="pt-BR" altLang="pt-BR" sz="1200" b="1" dirty="0" smtClean="0"/>
                  <a:t>49,0%</a:t>
                </a:r>
                <a:endParaRPr lang="pt-BR" altLang="pt-BR" sz="1200" b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 dirty="0"/>
                  <a:t>Produção: </a:t>
                </a:r>
                <a:r>
                  <a:rPr lang="pt-BR" altLang="pt-BR" sz="1200" b="1" dirty="0" smtClean="0"/>
                  <a:t>51,3%</a:t>
                </a:r>
                <a:endParaRPr lang="pt-BR" altLang="pt-BR" sz="1200" b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b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 b="1" dirty="0"/>
              </a:p>
            </p:txBody>
          </p:sp>
          <p:sp>
            <p:nvSpPr>
              <p:cNvPr id="12307" name="Line 10"/>
              <p:cNvSpPr>
                <a:spLocks noChangeShapeType="1"/>
              </p:cNvSpPr>
              <p:nvPr/>
            </p:nvSpPr>
            <p:spPr bwMode="auto">
              <a:xfrm flipH="1" flipV="1">
                <a:off x="6227763" y="4076700"/>
                <a:ext cx="1008062" cy="358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05" name="CaixaDeTexto 14"/>
            <p:cNvSpPr txBox="1">
              <a:spLocks noChangeArrowheads="1"/>
            </p:cNvSpPr>
            <p:nvPr/>
          </p:nvSpPr>
          <p:spPr bwMode="auto">
            <a:xfrm>
              <a:off x="6300191" y="5816297"/>
              <a:ext cx="18204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Produção (MG): 32%</a:t>
              </a:r>
            </a:p>
          </p:txBody>
        </p:sp>
      </p:grpSp>
      <p:grpSp>
        <p:nvGrpSpPr>
          <p:cNvPr id="12297" name="Grupo 17"/>
          <p:cNvGrpSpPr>
            <a:grpSpLocks/>
          </p:cNvGrpSpPr>
          <p:nvPr/>
        </p:nvGrpSpPr>
        <p:grpSpPr bwMode="auto">
          <a:xfrm>
            <a:off x="1403350" y="5911850"/>
            <a:ext cx="3024188" cy="469900"/>
            <a:chOff x="1979613" y="5013325"/>
            <a:chExt cx="3024187" cy="469900"/>
          </a:xfrm>
        </p:grpSpPr>
        <p:sp>
          <p:nvSpPr>
            <p:cNvPr id="12302" name="Text Box 6"/>
            <p:cNvSpPr txBox="1">
              <a:spLocks noChangeArrowheads="1"/>
            </p:cNvSpPr>
            <p:nvPr/>
          </p:nvSpPr>
          <p:spPr bwMode="auto">
            <a:xfrm>
              <a:off x="1979613" y="5013325"/>
              <a:ext cx="1798637" cy="469900"/>
            </a:xfrm>
            <a:prstGeom prst="rect">
              <a:avLst/>
            </a:prstGeom>
            <a:solidFill>
              <a:srgbClr val="A4FC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Área colhida: </a:t>
              </a:r>
              <a:r>
                <a:rPr lang="pt-BR" altLang="pt-BR" sz="1200" b="1" dirty="0" smtClean="0"/>
                <a:t>41,3%</a:t>
              </a:r>
              <a:endParaRPr lang="pt-BR" altLang="pt-BR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Produção: </a:t>
              </a:r>
              <a:r>
                <a:rPr lang="pt-BR" altLang="pt-BR" sz="1200" b="1" dirty="0" smtClean="0"/>
                <a:t>34,7%</a:t>
              </a:r>
              <a:endParaRPr lang="pt-BR" altLang="pt-BR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 b="1" dirty="0"/>
            </a:p>
          </p:txBody>
        </p:sp>
        <p:sp>
          <p:nvSpPr>
            <p:cNvPr id="12303" name="Line 11"/>
            <p:cNvSpPr>
              <a:spLocks noChangeShapeType="1"/>
            </p:cNvSpPr>
            <p:nvPr/>
          </p:nvSpPr>
          <p:spPr bwMode="auto">
            <a:xfrm flipV="1">
              <a:off x="3851275" y="5157788"/>
              <a:ext cx="115252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298" name="Grupo 20"/>
          <p:cNvGrpSpPr>
            <a:grpSpLocks/>
          </p:cNvGrpSpPr>
          <p:nvPr/>
        </p:nvGrpSpPr>
        <p:grpSpPr bwMode="auto">
          <a:xfrm>
            <a:off x="1692275" y="4076700"/>
            <a:ext cx="2303463" cy="792163"/>
            <a:chOff x="1908175" y="3284538"/>
            <a:chExt cx="2303463" cy="792162"/>
          </a:xfrm>
        </p:grpSpPr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1908175" y="3571875"/>
              <a:ext cx="1655763" cy="504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Área colhida: </a:t>
              </a:r>
              <a:r>
                <a:rPr lang="pt-BR" altLang="pt-BR" sz="1200" b="1" dirty="0" smtClean="0"/>
                <a:t>4,4%</a:t>
              </a:r>
              <a:endParaRPr lang="pt-BR" altLang="pt-BR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 dirty="0"/>
                <a:t>Produção: </a:t>
              </a:r>
              <a:r>
                <a:rPr lang="pt-BR" altLang="pt-BR" sz="1200" b="1" dirty="0" smtClean="0"/>
                <a:t>6,0%</a:t>
              </a:r>
              <a:endParaRPr lang="pt-BR" altLang="pt-BR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 b="1" dirty="0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V="1">
              <a:off x="3203575" y="3284538"/>
              <a:ext cx="10080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299" name="Retângulo 23"/>
          <p:cNvSpPr>
            <a:spLocks noChangeArrowheads="1"/>
          </p:cNvSpPr>
          <p:nvPr/>
        </p:nvSpPr>
        <p:spPr bwMode="auto">
          <a:xfrm>
            <a:off x="-36513" y="6597650"/>
            <a:ext cx="4103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000" dirty="0"/>
              <a:t>Fonte: IBGE, </a:t>
            </a:r>
            <a:r>
              <a:rPr lang="en-US" altLang="pt-BR" sz="1000" dirty="0" err="1"/>
              <a:t>Levantamento</a:t>
            </a:r>
            <a:r>
              <a:rPr lang="en-US" altLang="pt-BR" sz="1000" dirty="0"/>
              <a:t> </a:t>
            </a:r>
            <a:r>
              <a:rPr lang="en-US" altLang="pt-BR" sz="1000" dirty="0" err="1"/>
              <a:t>Sistemático</a:t>
            </a:r>
            <a:r>
              <a:rPr lang="en-US" altLang="pt-BR" sz="1000" dirty="0"/>
              <a:t> da </a:t>
            </a:r>
            <a:r>
              <a:rPr lang="en-US" altLang="pt-BR" sz="1000" dirty="0" err="1"/>
              <a:t>Produção</a:t>
            </a:r>
            <a:r>
              <a:rPr lang="en-US" altLang="pt-BR" sz="1000" dirty="0"/>
              <a:t> </a:t>
            </a:r>
            <a:r>
              <a:rPr lang="en-US" altLang="pt-BR" sz="1000" dirty="0" err="1"/>
              <a:t>Agrícola</a:t>
            </a:r>
            <a:r>
              <a:rPr lang="en-US" altLang="pt-BR" sz="1000" dirty="0"/>
              <a:t>, </a:t>
            </a:r>
            <a:r>
              <a:rPr lang="en-US" altLang="pt-BR" sz="1000" dirty="0" smtClean="0"/>
              <a:t>2017.</a:t>
            </a:r>
            <a:endParaRPr lang="en-US" altLang="pt-BR" sz="1000" dirty="0"/>
          </a:p>
        </p:txBody>
      </p:sp>
    </p:spTree>
    <p:extLst>
      <p:ext uri="{BB962C8B-B14F-4D97-AF65-F5344CB8AC3E}">
        <p14:creationId xmlns:p14="http://schemas.microsoft.com/office/powerpoint/2010/main" val="29367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5"/>
          <p:cNvSpPr txBox="1">
            <a:spLocks noChangeArrowheads="1"/>
          </p:cNvSpPr>
          <p:nvPr/>
        </p:nvSpPr>
        <p:spPr>
          <a:xfrm>
            <a:off x="538162" y="1843683"/>
            <a:ext cx="8138294" cy="3817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lnSpc>
                <a:spcPct val="90000"/>
              </a:lnSpc>
              <a:buNone/>
            </a:pPr>
            <a:endParaRPr lang="en-US" altLang="pt-BR" sz="25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Exigências climáticas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988369"/>
            <a:ext cx="8353177" cy="47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600" b="1" dirty="0">
                <a:latin typeface="Calibri" panose="020F0502020204030204" pitchFamily="34" charset="0"/>
              </a:rPr>
              <a:t>Fatores climáticos que afetam a fisiologia da planta e a </a:t>
            </a:r>
            <a:r>
              <a:rPr lang="pt-BR" sz="3600" b="1" dirty="0" smtClean="0">
                <a:latin typeface="Calibri" panose="020F0502020204030204" pitchFamily="34" charset="0"/>
              </a:rPr>
              <a:t>produção:</a:t>
            </a:r>
          </a:p>
          <a:p>
            <a:pPr>
              <a:spcBef>
                <a:spcPct val="20000"/>
              </a:spcBef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     	- </a:t>
            </a:r>
            <a:r>
              <a:rPr lang="pt-BR" sz="3200" dirty="0" smtClean="0">
                <a:latin typeface="Calibri" panose="020F0502020204030204" pitchFamily="34" charset="0"/>
              </a:rPr>
              <a:t>Temperatura </a:t>
            </a:r>
            <a:r>
              <a:rPr lang="pt-BR" sz="3200" dirty="0">
                <a:latin typeface="Calibri" panose="020F0502020204030204" pitchFamily="34" charset="0"/>
              </a:rPr>
              <a:t>do solo; </a:t>
            </a:r>
          </a:p>
          <a:p>
            <a:pPr lvl="1">
              <a:spcBef>
                <a:spcPct val="20000"/>
              </a:spcBef>
              <a:defRPr/>
            </a:pPr>
            <a:r>
              <a:rPr lang="pt-BR" sz="3200" dirty="0" smtClean="0">
                <a:latin typeface="Calibri" panose="020F0502020204030204" pitchFamily="34" charset="0"/>
              </a:rPr>
              <a:t>	- Temperatura </a:t>
            </a:r>
            <a:r>
              <a:rPr lang="pt-BR" sz="3200" dirty="0">
                <a:latin typeface="Calibri" panose="020F0502020204030204" pitchFamily="34" charset="0"/>
              </a:rPr>
              <a:t>do ar; </a:t>
            </a:r>
          </a:p>
          <a:p>
            <a:pPr lvl="1">
              <a:spcBef>
                <a:spcPct val="20000"/>
              </a:spcBef>
              <a:defRPr/>
            </a:pPr>
            <a:r>
              <a:rPr lang="pt-BR" sz="3200" dirty="0" smtClean="0">
                <a:latin typeface="Calibri" panose="020F0502020204030204" pitchFamily="34" charset="0"/>
              </a:rPr>
              <a:t>	- Comprimento </a:t>
            </a:r>
            <a:r>
              <a:rPr lang="pt-BR" sz="3200" dirty="0">
                <a:latin typeface="Calibri" panose="020F0502020204030204" pitchFamily="34" charset="0"/>
              </a:rPr>
              <a:t>do dia (fotoperíodo);</a:t>
            </a:r>
          </a:p>
          <a:p>
            <a:pPr lvl="1">
              <a:spcBef>
                <a:spcPct val="20000"/>
              </a:spcBef>
              <a:defRPr/>
            </a:pPr>
            <a:r>
              <a:rPr lang="pt-BR" sz="3200" dirty="0" smtClean="0">
                <a:latin typeface="Calibri" panose="020F0502020204030204" pitchFamily="34" charset="0"/>
              </a:rPr>
              <a:t>	- Interação </a:t>
            </a:r>
            <a:r>
              <a:rPr lang="pt-BR" sz="3200" dirty="0">
                <a:latin typeface="Calibri" panose="020F0502020204030204" pitchFamily="34" charset="0"/>
              </a:rPr>
              <a:t>fotoperíodo/temperatura;</a:t>
            </a:r>
          </a:p>
          <a:p>
            <a:pPr lvl="1">
              <a:spcBef>
                <a:spcPct val="20000"/>
              </a:spcBef>
              <a:defRPr/>
            </a:pPr>
            <a:r>
              <a:rPr lang="pt-BR" sz="3200" dirty="0" smtClean="0">
                <a:latin typeface="Calibri" panose="020F0502020204030204" pitchFamily="34" charset="0"/>
              </a:rPr>
              <a:t>	- Intensidade </a:t>
            </a:r>
            <a:r>
              <a:rPr lang="pt-BR" sz="3200" dirty="0">
                <a:latin typeface="Calibri" panose="020F0502020204030204" pitchFamily="34" charset="0"/>
              </a:rPr>
              <a:t>luminosa.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04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5"/>
          <p:cNvSpPr txBox="1">
            <a:spLocks noChangeArrowheads="1"/>
          </p:cNvSpPr>
          <p:nvPr/>
        </p:nvSpPr>
        <p:spPr>
          <a:xfrm>
            <a:off x="538162" y="1843683"/>
            <a:ext cx="8138294" cy="3817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lnSpc>
                <a:spcPct val="90000"/>
              </a:lnSpc>
              <a:buNone/>
            </a:pPr>
            <a:endParaRPr lang="en-US" altLang="pt-BR" sz="25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Exigências de temperatura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8732" y="1556792"/>
            <a:ext cx="82817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pt-BR" altLang="pt-BR" sz="14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latin typeface="Calibri" panose="020F0502020204030204" pitchFamily="34" charset="0"/>
              </a:rPr>
              <a:t>Temperatura do solo ideal </a:t>
            </a:r>
            <a:r>
              <a:rPr lang="pt-BR" altLang="pt-BR" sz="2400" b="1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15 </a:t>
            </a:r>
            <a:r>
              <a:rPr lang="pt-BR" altLang="pt-BR" sz="24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400" b="1" dirty="0">
                <a:latin typeface="Calibri" panose="020F0502020204030204" pitchFamily="34" charset="0"/>
              </a:rPr>
              <a:t>a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18 </a:t>
            </a:r>
            <a:r>
              <a:rPr lang="pt-BR" altLang="pt-BR" sz="24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b="1" dirty="0" err="1" smtClean="0">
                <a:latin typeface="Calibri" panose="020F0502020204030204" pitchFamily="34" charset="0"/>
              </a:rPr>
              <a:t>C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400" b="1" dirty="0" smtClean="0">
                <a:latin typeface="Calibri" panose="020F0502020204030204" pitchFamily="34" charset="0"/>
                <a:sym typeface="Wingdings 3" pitchFamily="18" charset="2"/>
              </a:rPr>
              <a:t>Temperatura </a:t>
            </a:r>
            <a:r>
              <a:rPr lang="pt-BR" altLang="pt-BR" sz="2400" b="1" dirty="0">
                <a:latin typeface="Calibri" panose="020F0502020204030204" pitchFamily="34" charset="0"/>
                <a:sym typeface="Wingdings 3" pitchFamily="18" charset="2"/>
              </a:rPr>
              <a:t>do 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mínima para inibir a brotação do tubérculo-mãe </a:t>
            </a:r>
            <a:r>
              <a:rPr lang="pt-BR" altLang="pt-BR" sz="2200" b="1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200" b="1" dirty="0" smtClean="0">
                <a:latin typeface="Calibri" panose="020F0502020204030204" pitchFamily="34" charset="0"/>
                <a:sym typeface="Wingdings 3" pitchFamily="18" charset="2"/>
              </a:rPr>
              <a:t>3 a 4 </a:t>
            </a:r>
            <a:r>
              <a:rPr lang="pt-BR" altLang="pt-BR" sz="2200" b="1" baseline="30000" dirty="0" err="1" smtClean="0">
                <a:latin typeface="Calibri" panose="020F0502020204030204" pitchFamily="34" charset="0"/>
                <a:sym typeface="Wingdings 3" pitchFamily="18" charset="2"/>
              </a:rPr>
              <a:t>o</a:t>
            </a:r>
            <a:r>
              <a:rPr lang="pt-BR" altLang="pt-BR" sz="2200" b="1" dirty="0" err="1" smtClean="0">
                <a:latin typeface="Calibri" panose="020F0502020204030204" pitchFamily="34" charset="0"/>
                <a:sym typeface="Wingdings 3" pitchFamily="18" charset="2"/>
              </a:rPr>
              <a:t>C</a:t>
            </a:r>
            <a:endParaRPr lang="pt-BR" altLang="pt-BR" sz="22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média ótima para o início da tuberização 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17 </a:t>
            </a:r>
            <a:r>
              <a:rPr lang="pt-BR" altLang="pt-BR" sz="22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2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 </a:t>
            </a:r>
            <a:endParaRPr lang="pt-BR" altLang="pt-BR" sz="22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&gt; 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30 </a:t>
            </a:r>
            <a:r>
              <a:rPr lang="pt-BR" altLang="pt-BR" sz="22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2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200" b="1" dirty="0">
                <a:latin typeface="Calibri" panose="020F0502020204030204" pitchFamily="34" charset="0"/>
              </a:rPr>
              <a:t>são raros os tubérculos formados e a &lt; 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6 </a:t>
            </a:r>
            <a:r>
              <a:rPr lang="pt-BR" altLang="pt-BR" sz="22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2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200" b="1" dirty="0">
                <a:latin typeface="Calibri" panose="020F0502020204030204" pitchFamily="34" charset="0"/>
              </a:rPr>
              <a:t>, também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temperaturas noturnas 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acima de 20 </a:t>
            </a:r>
            <a:r>
              <a:rPr lang="pt-BR" altLang="pt-BR" sz="22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2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200" b="1" dirty="0">
                <a:latin typeface="Calibri" panose="020F0502020204030204" pitchFamily="34" charset="0"/>
              </a:rPr>
              <a:t>inibem a tuberização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altas temperaturas causam maior incidência de anomalias fisiológicas</a:t>
            </a:r>
          </a:p>
          <a:p>
            <a:pPr eaLnBrk="1" hangingPunct="1"/>
            <a:r>
              <a:rPr lang="pt-BR" altLang="pt-BR" sz="2400" b="1" dirty="0" smtClean="0">
                <a:latin typeface="Calibri" panose="020F0502020204030204" pitchFamily="34" charset="0"/>
              </a:rPr>
              <a:t>Temperatura </a:t>
            </a:r>
            <a:r>
              <a:rPr lang="pt-BR" altLang="pt-BR" sz="2400" b="1" dirty="0">
                <a:latin typeface="Calibri" panose="020F0502020204030204" pitchFamily="34" charset="0"/>
              </a:rPr>
              <a:t>ótima para a fotossíntese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pt-BR" altLang="pt-BR" sz="2400" b="1" dirty="0">
                <a:latin typeface="Calibri" panose="020F0502020204030204" pitchFamily="34" charset="0"/>
              </a:rPr>
              <a:t>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20 a 25 </a:t>
            </a:r>
            <a:r>
              <a:rPr lang="pt-BR" altLang="pt-BR" sz="24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 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400" b="1" dirty="0" smtClean="0">
                <a:latin typeface="Calibri" panose="020F0502020204030204" pitchFamily="34" charset="0"/>
              </a:rPr>
              <a:t>A </a:t>
            </a:r>
            <a:r>
              <a:rPr lang="pt-BR" altLang="pt-BR" sz="2400" b="1" dirty="0">
                <a:latin typeface="Calibri" panose="020F0502020204030204" pitchFamily="34" charset="0"/>
              </a:rPr>
              <a:t>cada aumento de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5 </a:t>
            </a:r>
            <a:r>
              <a:rPr lang="pt-BR" altLang="pt-BR" sz="24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pt-BR" altLang="pt-BR" sz="2400" b="1" dirty="0">
                <a:latin typeface="Calibri" panose="020F0502020204030204" pitchFamily="34" charset="0"/>
              </a:rPr>
              <a:t> redução de 25% na taxa de fotossíntese</a:t>
            </a:r>
          </a:p>
          <a:p>
            <a:pPr eaLnBrk="1" hangingPunct="1"/>
            <a:r>
              <a:rPr lang="pt-BR" altLang="pt-BR" sz="2400" b="1" dirty="0" smtClean="0">
                <a:latin typeface="Calibri" panose="020F0502020204030204" pitchFamily="34" charset="0"/>
              </a:rPr>
              <a:t>A </a:t>
            </a:r>
            <a:r>
              <a:rPr lang="pt-BR" altLang="pt-BR" sz="2400" b="1" dirty="0">
                <a:latin typeface="Calibri" panose="020F0502020204030204" pitchFamily="34" charset="0"/>
              </a:rPr>
              <a:t>cada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10 </a:t>
            </a:r>
            <a:r>
              <a:rPr lang="pt-BR" altLang="pt-BR" sz="2400" b="1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b="1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2400" b="1" dirty="0"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pt-BR" altLang="pt-BR" sz="2400" b="1" dirty="0">
                <a:latin typeface="Calibri" panose="020F0502020204030204" pitchFamily="34" charset="0"/>
              </a:rPr>
              <a:t> dobra a taxa de respiração </a:t>
            </a:r>
            <a:r>
              <a:rPr lang="pt-BR" altLang="pt-BR" sz="2400" b="1" dirty="0" smtClean="0">
                <a:latin typeface="Calibri" panose="020F0502020204030204" pitchFamily="34" charset="0"/>
              </a:rPr>
              <a:t>foliar</a:t>
            </a:r>
            <a:endParaRPr lang="pt-BR" altLang="pt-B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Efeito do comprimento do dia </a:t>
            </a:r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</a:rPr>
              <a:t>sobre a </a:t>
            </a: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cultura da batata</a:t>
            </a:r>
            <a:endParaRPr lang="pt-BR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1556792"/>
            <a:ext cx="8066285" cy="32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30263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</a:pPr>
            <a:r>
              <a:rPr lang="pt-BR" altLang="pt-BR" sz="2400" dirty="0" smtClean="0">
                <a:latin typeface="Calibri" panose="020F0502020204030204" pitchFamily="34" charset="0"/>
              </a:rPr>
              <a:t>Comprimento </a:t>
            </a:r>
            <a:r>
              <a:rPr lang="pt-BR" altLang="pt-BR" sz="2400" dirty="0">
                <a:latin typeface="Calibri" panose="020F0502020204030204" pitchFamily="34" charset="0"/>
              </a:rPr>
              <a:t>do dia (fotoperíodo</a:t>
            </a:r>
            <a:r>
              <a:rPr lang="pt-BR" altLang="pt-BR" sz="2400" dirty="0" smtClean="0">
                <a:latin typeface="Calibri" panose="020F0502020204030204" pitchFamily="34" charset="0"/>
              </a:rPr>
              <a:t>)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</a:t>
            </a:r>
            <a:r>
              <a:rPr lang="pt-BR" altLang="pt-BR" sz="2400" dirty="0" smtClean="0">
                <a:latin typeface="Calibri" panose="020F0502020204030204" pitchFamily="34" charset="0"/>
              </a:rPr>
              <a:t> altera  </a:t>
            </a:r>
            <a:r>
              <a:rPr lang="pt-BR" altLang="pt-BR" sz="2400" dirty="0">
                <a:latin typeface="Calibri" panose="020F0502020204030204" pitchFamily="34" charset="0"/>
              </a:rPr>
              <a:t>consideravelmente o desempenho das cultivares de batata;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pt-BR" altLang="pt-BR" sz="2400" dirty="0" smtClean="0">
                <a:latin typeface="Calibri" panose="020F0502020204030204" pitchFamily="34" charset="0"/>
              </a:rPr>
              <a:t>Cada </a:t>
            </a:r>
            <a:r>
              <a:rPr lang="pt-BR" altLang="pt-BR" sz="2400" dirty="0">
                <a:latin typeface="Calibri" panose="020F0502020204030204" pitchFamily="34" charset="0"/>
              </a:rPr>
              <a:t>cultivar tem o seu próprio fotoperíodo </a:t>
            </a:r>
            <a:r>
              <a:rPr lang="pt-BR" altLang="pt-BR" sz="2400" dirty="0" smtClean="0">
                <a:latin typeface="Calibri" panose="020F0502020204030204" pitchFamily="34" charset="0"/>
              </a:rPr>
              <a:t>crítico;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pt-BR" altLang="pt-BR" sz="2400" dirty="0" smtClean="0">
                <a:latin typeface="Calibri" panose="020F0502020204030204" pitchFamily="34" charset="0"/>
              </a:rPr>
              <a:t>Melhores produções </a:t>
            </a:r>
            <a:r>
              <a:rPr lang="pt-BR" altLang="pt-BR" sz="24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400" dirty="0" smtClean="0">
                <a:latin typeface="Calibri" panose="020F0502020204030204" pitchFamily="34" charset="0"/>
              </a:rPr>
              <a:t>regiões de fotoperíodo longo e temperatura amena (15</a:t>
            </a:r>
            <a:r>
              <a:rPr lang="pt-BR" altLang="pt-BR" sz="2400" baseline="30000" dirty="0">
                <a:latin typeface="Calibri" panose="020F0502020204030204" pitchFamily="34" charset="0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</a:rPr>
              <a:t>a 20 </a:t>
            </a:r>
            <a:r>
              <a:rPr lang="pt-BR" altLang="pt-BR" sz="2400" baseline="30000" dirty="0" err="1" smtClean="0">
                <a:latin typeface="Calibri" panose="020F0502020204030204" pitchFamily="34" charset="0"/>
              </a:rPr>
              <a:t>o</a:t>
            </a:r>
            <a:r>
              <a:rPr lang="pt-BR" altLang="pt-BR" sz="2400" dirty="0" err="1" smtClean="0">
                <a:latin typeface="Calibri" panose="020F0502020204030204" pitchFamily="34" charset="0"/>
              </a:rPr>
              <a:t>C</a:t>
            </a:r>
            <a:r>
              <a:rPr lang="pt-BR" altLang="pt-BR" sz="2400" dirty="0" smtClean="0">
                <a:latin typeface="Calibri" panose="020F0502020204030204" pitchFamily="34" charset="0"/>
              </a:rPr>
              <a:t>) durante o crescimento;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pt-BR" altLang="pt-BR" sz="2400" dirty="0" smtClean="0">
                <a:latin typeface="Calibri" panose="020F0502020204030204" pitchFamily="34" charset="0"/>
              </a:rPr>
              <a:t>Em dias curtos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400" dirty="0" smtClean="0">
                <a:latin typeface="Calibri" panose="020F0502020204030204" pitchFamily="34" charset="0"/>
              </a:rPr>
              <a:t>cultivares tardias são mais afetadas que as de maturação precoce;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pt-BR" altLang="pt-BR" sz="2400" dirty="0" smtClean="0">
                <a:latin typeface="Calibri" panose="020F0502020204030204" pitchFamily="34" charset="0"/>
              </a:rPr>
              <a:t>Produção </a:t>
            </a:r>
            <a:r>
              <a:rPr lang="pt-BR" altLang="pt-BR" sz="2400" dirty="0">
                <a:latin typeface="Calibri" panose="020F0502020204030204" pitchFamily="34" charset="0"/>
              </a:rPr>
              <a:t>diária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400" dirty="0" smtClean="0">
                <a:latin typeface="Calibri" panose="020F0502020204030204" pitchFamily="34" charset="0"/>
              </a:rPr>
              <a:t>maior </a:t>
            </a:r>
            <a:r>
              <a:rPr lang="pt-BR" altLang="pt-BR" sz="2400" dirty="0">
                <a:latin typeface="Calibri" panose="020F0502020204030204" pitchFamily="34" charset="0"/>
              </a:rPr>
              <a:t>em fotoperíodo longo do que em curto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400" b="1" dirty="0">
                <a:latin typeface="Calibri" panose="020F0502020204030204" pitchFamily="34" charset="0"/>
                <a:sym typeface="Wingdings 3" pitchFamily="18" charset="2"/>
              </a:rPr>
              <a:t>maior quantidade de energia </a:t>
            </a:r>
            <a:r>
              <a:rPr lang="pt-BR" altLang="pt-BR" sz="2400" b="1" dirty="0" smtClean="0">
                <a:latin typeface="Calibri" panose="020F0502020204030204" pitchFamily="34" charset="0"/>
                <a:sym typeface="Wingdings 3" pitchFamily="18" charset="2"/>
              </a:rPr>
              <a:t>interceptada.</a:t>
            </a:r>
            <a:endParaRPr lang="pt-BR" altLang="pt-BR" sz="2400" b="1" dirty="0">
              <a:latin typeface="Calibri" panose="020F0502020204030204" pitchFamily="34" charset="0"/>
              <a:sym typeface="Wingdings 3" pitchFamily="18" charset="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pt-BR" altLang="pt-BR" sz="2000" b="1" dirty="0"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4725144"/>
            <a:ext cx="6410102" cy="1992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2200" b="1" dirty="0">
                <a:latin typeface="Calibri" panose="020F0502020204030204" pitchFamily="34" charset="0"/>
              </a:rPr>
              <a:t>Sob condições de dias curtos as plantas apresentam: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redução do </a:t>
            </a:r>
            <a:r>
              <a:rPr lang="pt-BR" altLang="pt-BR" sz="2200" b="1" dirty="0">
                <a:latin typeface="Calibri" panose="020F0502020204030204" pitchFamily="34" charset="0"/>
              </a:rPr>
              <a:t>desenvolvimento vegetativo;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estolões </a:t>
            </a:r>
            <a:r>
              <a:rPr lang="pt-BR" altLang="pt-BR" sz="2200" b="1" dirty="0">
                <a:latin typeface="Calibri" panose="020F0502020204030204" pitchFamily="34" charset="0"/>
              </a:rPr>
              <a:t>curtos;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supressão </a:t>
            </a:r>
            <a:r>
              <a:rPr lang="pt-BR" altLang="pt-BR" sz="2200" b="1" dirty="0">
                <a:latin typeface="Calibri" panose="020F0502020204030204" pitchFamily="34" charset="0"/>
              </a:rPr>
              <a:t>do florescimento;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tuberização precoce</a:t>
            </a:r>
            <a:r>
              <a:rPr lang="pt-BR" altLang="pt-BR" sz="2200" b="1" dirty="0">
                <a:latin typeface="Calibri" panose="020F0502020204030204" pitchFamily="34" charset="0"/>
              </a:rPr>
              <a:t>;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enchimento </a:t>
            </a:r>
            <a:r>
              <a:rPr lang="pt-BR" altLang="pt-BR" sz="2200" b="1" dirty="0">
                <a:latin typeface="Calibri" panose="020F0502020204030204" pitchFamily="34" charset="0"/>
              </a:rPr>
              <a:t>rápido dos tubérculos;</a:t>
            </a:r>
          </a:p>
          <a:p>
            <a:pPr marL="0" lvl="1">
              <a:lnSpc>
                <a:spcPct val="80000"/>
              </a:lnSpc>
              <a:buFontTx/>
              <a:buChar char="-"/>
            </a:pPr>
            <a:r>
              <a:rPr lang="pt-BR" altLang="pt-BR" sz="2200" b="1" dirty="0" smtClean="0">
                <a:latin typeface="Calibri" panose="020F0502020204030204" pitchFamily="34" charset="0"/>
              </a:rPr>
              <a:t> maturação </a:t>
            </a:r>
            <a:r>
              <a:rPr lang="pt-BR" altLang="pt-BR" sz="2200" b="1" dirty="0">
                <a:latin typeface="Calibri" panose="020F0502020204030204" pitchFamily="34" charset="0"/>
              </a:rPr>
              <a:t>precoce</a:t>
            </a:r>
            <a:r>
              <a:rPr lang="pt-BR" altLang="pt-BR" sz="2200" b="1" dirty="0" smtClean="0">
                <a:latin typeface="Calibri" panose="020F0502020204030204" pitchFamily="34" charset="0"/>
              </a:rPr>
              <a:t>.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Propagação da batateira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53400" cy="2407568"/>
          </a:xfrm>
        </p:spPr>
        <p:txBody>
          <a:bodyPr>
            <a:normAutofit/>
          </a:bodyPr>
          <a:lstStyle/>
          <a:p>
            <a:r>
              <a:rPr lang="en-US" altLang="pt-BR" sz="2800" dirty="0" err="1">
                <a:latin typeface="Calibri" panose="020F0502020204030204" pitchFamily="34" charset="0"/>
              </a:rPr>
              <a:t>Em</a:t>
            </a:r>
            <a:r>
              <a:rPr lang="en-US" altLang="pt-BR" sz="2800" dirty="0">
                <a:latin typeface="Calibri" panose="020F0502020204030204" pitchFamily="34" charset="0"/>
              </a:rPr>
              <a:t> </a:t>
            </a:r>
            <a:r>
              <a:rPr lang="en-US" altLang="pt-BR" sz="2800" dirty="0" err="1">
                <a:latin typeface="Calibri" panose="020F0502020204030204" pitchFamily="34" charset="0"/>
              </a:rPr>
              <a:t>escala</a:t>
            </a:r>
            <a:r>
              <a:rPr lang="en-US" altLang="pt-BR" sz="2800" dirty="0">
                <a:latin typeface="Calibri" panose="020F0502020204030204" pitchFamily="34" charset="0"/>
              </a:rPr>
              <a:t> </a:t>
            </a:r>
            <a:r>
              <a:rPr lang="en-US" altLang="pt-BR" sz="2800" dirty="0" err="1">
                <a:latin typeface="Calibri" panose="020F0502020204030204" pitchFamily="34" charset="0"/>
              </a:rPr>
              <a:t>comercial</a:t>
            </a:r>
            <a:r>
              <a:rPr lang="en-US" altLang="pt-BR" sz="2800" dirty="0">
                <a:latin typeface="Calibri" panose="020F0502020204030204" pitchFamily="34" charset="0"/>
              </a:rPr>
              <a:t> </a:t>
            </a:r>
            <a:r>
              <a:rPr lang="pt-BR" altLang="pt-BR" sz="28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exclusivamente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>
                <a:latin typeface="Calibri" panose="020F0502020204030204" pitchFamily="34" charset="0"/>
              </a:rPr>
              <a:t>por</a:t>
            </a:r>
            <a:r>
              <a:rPr lang="en-US" altLang="pt-BR" sz="2800" dirty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tubérculos-semente</a:t>
            </a:r>
            <a:r>
              <a:rPr lang="en-US" altLang="pt-BR" sz="2800" dirty="0" smtClean="0">
                <a:latin typeface="Calibri" panose="020F0502020204030204" pitchFamily="34" charset="0"/>
              </a:rPr>
              <a:t>;</a:t>
            </a:r>
          </a:p>
          <a:p>
            <a:r>
              <a:rPr lang="en-US" altLang="pt-BR" sz="2800" dirty="0" err="1" smtClean="0">
                <a:latin typeface="Calibri" panose="020F0502020204030204" pitchFamily="34" charset="0"/>
              </a:rPr>
              <a:t>Propagação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por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sementes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botânicas</a:t>
            </a:r>
            <a:r>
              <a:rPr lang="en-US" altLang="pt-BR" sz="2800" dirty="0" smtClean="0">
                <a:latin typeface="Calibri" panose="020F0502020204030204" pitchFamily="34" charset="0"/>
              </a:rPr>
              <a:t>: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em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geral</a:t>
            </a:r>
            <a:r>
              <a:rPr lang="en-US" altLang="pt-BR" sz="2800" dirty="0" smtClean="0">
                <a:latin typeface="Calibri" panose="020F0502020204030204" pitchFamily="34" charset="0"/>
              </a:rPr>
              <a:t>, é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empregada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em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programas</a:t>
            </a:r>
            <a:r>
              <a:rPr lang="en-US" altLang="pt-BR" sz="2800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melhoramento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genético</a:t>
            </a:r>
            <a:r>
              <a:rPr lang="en-US" altLang="pt-BR" sz="2800" dirty="0" smtClean="0">
                <a:latin typeface="Calibri" panose="020F0502020204030204" pitchFamily="34" charset="0"/>
              </a:rPr>
              <a:t>.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7504" y="4293096"/>
            <a:ext cx="8892480" cy="2448272"/>
            <a:chOff x="617791" y="4279250"/>
            <a:chExt cx="8274689" cy="1861988"/>
          </a:xfrm>
        </p:grpSpPr>
        <p:pic>
          <p:nvPicPr>
            <p:cNvPr id="2054" name="Picture 6" descr="http://pbgworks.org/sites/pbgworks.org/files/user/10/Image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81776"/>
              <a:ext cx="2490350" cy="185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Paulo\Documents\399-73496physiological age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91" y="4281775"/>
              <a:ext cx="2514049" cy="1857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Paulo\Documents\Imagem1we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406" y="4279250"/>
              <a:ext cx="3146074" cy="185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2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Fatores-chave para o sucesso da cultura da batata em condições tropicais e subtropicais </a:t>
            </a:r>
            <a:endParaRPr lang="pt-BR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925" y="1773238"/>
            <a:ext cx="8640763" cy="863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smtClean="0"/>
              <a:t>	</a:t>
            </a:r>
            <a:r>
              <a:rPr lang="pt-BR" altLang="pt-BR" sz="2800" smtClean="0">
                <a:latin typeface="Calibri" pitchFamily="34" charset="0"/>
              </a:rPr>
              <a:t>O rendimento de uma lavoura de batata resulta:</a:t>
            </a:r>
          </a:p>
        </p:txBody>
      </p:sp>
      <p:grpSp>
        <p:nvGrpSpPr>
          <p:cNvPr id="50180" name="Grupo 7"/>
          <p:cNvGrpSpPr>
            <a:grpSpLocks/>
          </p:cNvGrpSpPr>
          <p:nvPr/>
        </p:nvGrpSpPr>
        <p:grpSpPr bwMode="auto">
          <a:xfrm>
            <a:off x="900113" y="2708275"/>
            <a:ext cx="7416800" cy="3673475"/>
            <a:chOff x="899592" y="3068960"/>
            <a:chExt cx="7416824" cy="3672408"/>
          </a:xfrm>
        </p:grpSpPr>
        <p:sp>
          <p:nvSpPr>
            <p:cNvPr id="6" name="Elipse 5"/>
            <p:cNvSpPr/>
            <p:nvPr/>
          </p:nvSpPr>
          <p:spPr>
            <a:xfrm>
              <a:off x="3491987" y="5301924"/>
              <a:ext cx="2303470" cy="143944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manejo cultural adequado</a:t>
              </a:r>
            </a:p>
          </p:txBody>
        </p:sp>
        <p:grpSp>
          <p:nvGrpSpPr>
            <p:cNvPr id="50182" name="Grupo 10"/>
            <p:cNvGrpSpPr>
              <a:grpSpLocks/>
            </p:cNvGrpSpPr>
            <p:nvPr/>
          </p:nvGrpSpPr>
          <p:grpSpPr bwMode="auto">
            <a:xfrm>
              <a:off x="6228184" y="4149080"/>
              <a:ext cx="2088232" cy="1440160"/>
              <a:chOff x="5580112" y="3717032"/>
              <a:chExt cx="2088232" cy="1440160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5580774" y="3717686"/>
                <a:ext cx="2087570" cy="1439444"/>
              </a:xfrm>
              <a:prstGeom prst="ellipse">
                <a:avLst/>
              </a:prstGeom>
              <a:solidFill>
                <a:schemeClr val="accent5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5652212" y="4017636"/>
                <a:ext cx="1871668" cy="877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das condições edafoclimáticas locais</a:t>
                </a:r>
              </a:p>
            </p:txBody>
          </p:sp>
        </p:grpSp>
        <p:sp>
          <p:nvSpPr>
            <p:cNvPr id="12" name="Elipse 11"/>
            <p:cNvSpPr/>
            <p:nvPr/>
          </p:nvSpPr>
          <p:spPr>
            <a:xfrm>
              <a:off x="3491987" y="3068960"/>
              <a:ext cx="2303470" cy="1439445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potencial genético e da adaptação da cv. plantada</a:t>
              </a:r>
            </a:p>
          </p:txBody>
        </p:sp>
        <p:grpSp>
          <p:nvGrpSpPr>
            <p:cNvPr id="50184" name="Grupo 13"/>
            <p:cNvGrpSpPr>
              <a:grpSpLocks/>
            </p:cNvGrpSpPr>
            <p:nvPr/>
          </p:nvGrpSpPr>
          <p:grpSpPr bwMode="auto">
            <a:xfrm>
              <a:off x="899592" y="4149080"/>
              <a:ext cx="2088232" cy="1440160"/>
              <a:chOff x="1187624" y="4149080"/>
              <a:chExt cx="2088232" cy="1440160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187624" y="4149734"/>
                <a:ext cx="2087569" cy="1439444"/>
              </a:xfrm>
              <a:prstGeom prst="ellipse">
                <a:avLst/>
              </a:prstGeom>
              <a:solidFill>
                <a:schemeClr val="accent5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/>
                  <a:t> 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328911" y="4221150"/>
                <a:ext cx="1874844" cy="1139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 qualidade</a:t>
                </a:r>
              </a:p>
              <a:p>
                <a:pPr algn="ctr">
                  <a:defRPr/>
                </a:pPr>
                <a:r>
                  <a:rPr lang="pt-BR" sz="1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 da idade fisiológica do tubérculo-semente </a:t>
                </a:r>
              </a:p>
            </p:txBody>
          </p:sp>
        </p:grpSp>
        <p:grpSp>
          <p:nvGrpSpPr>
            <p:cNvPr id="50185" name="Grupo 6"/>
            <p:cNvGrpSpPr>
              <a:grpSpLocks/>
            </p:cNvGrpSpPr>
            <p:nvPr/>
          </p:nvGrpSpPr>
          <p:grpSpPr bwMode="auto">
            <a:xfrm>
              <a:off x="2783668" y="4140392"/>
              <a:ext cx="3652056" cy="1594781"/>
              <a:chOff x="2783668" y="4140392"/>
              <a:chExt cx="3652056" cy="1594781"/>
            </a:xfrm>
          </p:grpSpPr>
          <p:grpSp>
            <p:nvGrpSpPr>
              <p:cNvPr id="50186" name="Grupo 17"/>
              <p:cNvGrpSpPr>
                <a:grpSpLocks/>
              </p:cNvGrpSpPr>
              <p:nvPr/>
            </p:nvGrpSpPr>
            <p:grpSpPr bwMode="auto">
              <a:xfrm>
                <a:off x="2783668" y="4140392"/>
                <a:ext cx="3652056" cy="1594781"/>
                <a:chOff x="2783668" y="4140392"/>
                <a:chExt cx="3652056" cy="1594781"/>
              </a:xfrm>
            </p:grpSpPr>
            <p:sp>
              <p:nvSpPr>
                <p:cNvPr id="19" name="Seta para a direita 18"/>
                <p:cNvSpPr/>
                <p:nvPr/>
              </p:nvSpPr>
              <p:spPr>
                <a:xfrm rot="20233498">
                  <a:off x="2928423" y="4211628"/>
                  <a:ext cx="661989" cy="215837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20" name="Seta para a direita 19"/>
                <p:cNvSpPr/>
                <p:nvPr/>
              </p:nvSpPr>
              <p:spPr>
                <a:xfrm rot="1839109">
                  <a:off x="5773233" y="4140212"/>
                  <a:ext cx="661989" cy="21425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21" name="Seta para a direita 20"/>
                <p:cNvSpPr/>
                <p:nvPr/>
              </p:nvSpPr>
              <p:spPr>
                <a:xfrm rot="12467973">
                  <a:off x="2783960" y="5520936"/>
                  <a:ext cx="661990" cy="21425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</p:grpSp>
          <p:sp>
            <p:nvSpPr>
              <p:cNvPr id="22" name="Seta para a direita 21"/>
              <p:cNvSpPr/>
              <p:nvPr/>
            </p:nvSpPr>
            <p:spPr>
              <a:xfrm rot="9237483">
                <a:off x="5695445" y="5384451"/>
                <a:ext cx="661990" cy="214250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33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Implantação da cultura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89654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Plantio do tubérculo-semente ou batata-semente brotada; 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O produtor deve adquirir </a:t>
            </a:r>
            <a:r>
              <a:rPr lang="pt-BR" b="1" dirty="0" smtClean="0">
                <a:latin typeface="Calibri" panose="020F0502020204030204" pitchFamily="34" charset="0"/>
              </a:rPr>
              <a:t>sempre </a:t>
            </a:r>
            <a:r>
              <a:rPr lang="pt-BR" dirty="0" smtClean="0">
                <a:latin typeface="Calibri" panose="020F0502020204030204" pitchFamily="34" charset="0"/>
              </a:rPr>
              <a:t>batata-semente produzida com tecnologia específica, em regiões de clima favorável, sob rigoroso controle fitossanitário;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Existem três classes de batata-semente: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Básica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>
                <a:latin typeface="Calibri" panose="020F0502020204030204" pitchFamily="34" charset="0"/>
              </a:rPr>
              <a:t>Registrada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pt-BR" dirty="0" smtClean="0">
                <a:latin typeface="Calibri" panose="020F0502020204030204" pitchFamily="34" charset="0"/>
              </a:rPr>
              <a:t> 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2843808" y="4725144"/>
            <a:ext cx="288032" cy="72008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827584" y="5085184"/>
            <a:ext cx="7632848" cy="1253753"/>
            <a:chOff x="827584" y="5085184"/>
            <a:chExt cx="7632848" cy="1253753"/>
          </a:xfrm>
        </p:grpSpPr>
        <p:sp>
          <p:nvSpPr>
            <p:cNvPr id="10" name="CaixaDeTexto 9"/>
            <p:cNvSpPr txBox="1"/>
            <p:nvPr/>
          </p:nvSpPr>
          <p:spPr>
            <a:xfrm>
              <a:off x="3707904" y="5085184"/>
              <a:ext cx="1872208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CERTIFICADA</a:t>
              </a:r>
              <a:endPara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Seta para baixo 10"/>
            <p:cNvSpPr/>
            <p:nvPr/>
          </p:nvSpPr>
          <p:spPr>
            <a:xfrm>
              <a:off x="4499992" y="5445224"/>
              <a:ext cx="288032" cy="432048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27584" y="5877272"/>
              <a:ext cx="7632848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Material de plantio que deve ser empregado pelo produtor</a:t>
              </a:r>
              <a:endPara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Implantação da cultura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424936" cy="530120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alibri" panose="020F0502020204030204" pitchFamily="34" charset="0"/>
              </a:rPr>
              <a:t>Existem seis categorias de tubérculo-semente (TS), conforme o diâmetro do tubérculo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 relação direta com o peso médio do TS.</a:t>
            </a:r>
            <a:endParaRPr lang="pt-BR" sz="2400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pt-BR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22647"/>
              </p:ext>
            </p:extLst>
          </p:nvPr>
        </p:nvGraphicFramePr>
        <p:xfrm>
          <a:off x="2483768" y="2564904"/>
          <a:ext cx="4248472" cy="345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471"/>
                <a:gridCol w="3088001"/>
              </a:tblGrid>
              <a:tr h="66461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Classe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43" marB="4574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Diâmetro do tubérculo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43" marB="4574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 0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pt-BR" sz="1800" dirty="0" smtClean="0"/>
                        <a:t>&gt; 60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</a:t>
                      </a:r>
                      <a:r>
                        <a:rPr lang="pt-BR" sz="1800" baseline="0" dirty="0" smtClean="0"/>
                        <a:t> 1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50 a 60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Tipo</a:t>
                      </a:r>
                      <a:r>
                        <a:rPr lang="pt-BR" sz="1800" b="0" baseline="0" dirty="0" smtClean="0"/>
                        <a:t> 2</a:t>
                      </a:r>
                      <a:endParaRPr lang="pt-BR" sz="1800" b="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40 a 50</a:t>
                      </a:r>
                      <a:endParaRPr lang="pt-BR" sz="1800" b="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Tipo</a:t>
                      </a:r>
                      <a:r>
                        <a:rPr lang="pt-BR" sz="1800" b="1" baseline="0" dirty="0" smtClean="0"/>
                        <a:t> 3*</a:t>
                      </a:r>
                      <a:endParaRPr lang="pt-BR" sz="1800" b="1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30 a 40</a:t>
                      </a:r>
                      <a:endParaRPr lang="pt-BR" sz="1800" b="1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 4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23 a 30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441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 5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16 a 23 </a:t>
                      </a:r>
                      <a:endParaRPr lang="pt-BR" sz="1800" dirty="0"/>
                    </a:p>
                  </a:txBody>
                  <a:tcPr marL="91425" marR="91425" marT="45743" marB="457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83768" y="6093296"/>
            <a:ext cx="42484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alibri" panose="020F0502020204030204" pitchFamily="34" charset="0"/>
              </a:rPr>
              <a:t>*Tipo 3 é o tamanho médio, preferido pelos produtores.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12360" y="662377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anose="020F0502020204030204" pitchFamily="34" charset="0"/>
              </a:rPr>
              <a:t>Fonte: HIRANO, 2003</a:t>
            </a:r>
            <a:endParaRPr lang="pt-B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Quantidade de sementes por unidade de área</a:t>
            </a:r>
            <a:endParaRPr lang="pt-BR" sz="3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628799"/>
            <a:ext cx="8280920" cy="4907577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O peso e tamanho do tubérculo-semente podem variar amplamente</a:t>
            </a:r>
            <a:r>
              <a:rPr lang="pt-BR" altLang="pt-BR" sz="2800" dirty="0">
                <a:latin typeface="Calibri" panose="020F0502020204030204" pitchFamily="34" charset="0"/>
                <a:sym typeface="Wingdings" pitchFamily="2" charset="2"/>
              </a:rPr>
              <a:t> </a:t>
            </a:r>
            <a:r>
              <a:rPr lang="en-US" altLang="pt-BR" sz="2800" dirty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quanto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maiores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,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maior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é a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quantidade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caixas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que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devem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ser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adequeridas</a:t>
            </a:r>
            <a:r>
              <a:rPr lang="en-US" altLang="pt-BR" sz="2800" dirty="0" smtClean="0">
                <a:latin typeface="Calibri" panose="020F0502020204030204" pitchFamily="34" charset="0"/>
              </a:rPr>
              <a:t>,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onerando</a:t>
            </a:r>
            <a:r>
              <a:rPr lang="en-US" altLang="pt-BR" sz="2800" dirty="0" smtClean="0">
                <a:latin typeface="Calibri" panose="020F0502020204030204" pitchFamily="34" charset="0"/>
              </a:rPr>
              <a:t> o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custo</a:t>
            </a:r>
            <a:r>
              <a:rPr lang="en-US" altLang="pt-BR" sz="2800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implantação</a:t>
            </a:r>
            <a:r>
              <a:rPr lang="en-US" altLang="pt-BR" sz="2800" dirty="0" smtClean="0">
                <a:latin typeface="Calibri" panose="020F0502020204030204" pitchFamily="34" charset="0"/>
              </a:rPr>
              <a:t> da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cultura</a:t>
            </a:r>
            <a:r>
              <a:rPr lang="en-US" altLang="pt-BR" sz="2800" dirty="0" smtClean="0">
                <a:latin typeface="Calibri" panose="020F0502020204030204" pitchFamily="34" charset="0"/>
              </a:rPr>
              <a:t>;</a:t>
            </a:r>
          </a:p>
          <a:p>
            <a:r>
              <a:rPr lang="en-US" altLang="pt-BR" sz="2800" dirty="0" smtClean="0">
                <a:latin typeface="Calibri" panose="020F0502020204030204" pitchFamily="34" charset="0"/>
              </a:rPr>
              <a:t>Como o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tubérculo-semente</a:t>
            </a:r>
            <a:r>
              <a:rPr lang="en-US" altLang="pt-BR" sz="2800" dirty="0" smtClean="0">
                <a:latin typeface="Calibri" panose="020F0502020204030204" pitchFamily="34" charset="0"/>
              </a:rPr>
              <a:t> é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vendido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por</a:t>
            </a:r>
            <a:r>
              <a:rPr lang="en-US" altLang="pt-BR" sz="2800" dirty="0" smtClean="0">
                <a:latin typeface="Calibri" panose="020F0502020204030204" pitchFamily="34" charset="0"/>
              </a:rPr>
              <a:t> peso, 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não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por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número</a:t>
            </a:r>
            <a:r>
              <a:rPr lang="en-US" altLang="pt-BR" sz="2800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de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tubérculos</a:t>
            </a:r>
            <a:r>
              <a:rPr lang="en-US" altLang="pt-BR" sz="2800" dirty="0" smtClean="0">
                <a:latin typeface="Calibri" panose="020F0502020204030204" pitchFamily="34" charset="0"/>
              </a:rPr>
              <a:t>,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uma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caixa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contendo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tubérculos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menores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possibilitará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rendimento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plantio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maior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;</a:t>
            </a:r>
          </a:p>
          <a:p>
            <a:r>
              <a:rPr lang="en-US" altLang="pt-BR" sz="2800" dirty="0" err="1" smtClean="0">
                <a:latin typeface="Calibri" panose="020F0502020204030204" pitchFamily="34" charset="0"/>
              </a:rPr>
              <a:t>Quantidade</a:t>
            </a:r>
            <a:r>
              <a:rPr lang="en-US" altLang="pt-BR" sz="2800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tubérculo-semente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por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unidade</a:t>
            </a:r>
            <a:r>
              <a:rPr lang="en-US" altLang="pt-BR" sz="2800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dirty="0" err="1" smtClean="0">
                <a:latin typeface="Calibri" panose="020F0502020204030204" pitchFamily="34" charset="0"/>
              </a:rPr>
              <a:t>área</a:t>
            </a:r>
            <a:r>
              <a:rPr lang="en-US" altLang="pt-BR" sz="2800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varia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conforme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o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espaçamento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e o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tipo</a:t>
            </a:r>
            <a:r>
              <a:rPr lang="en-US" altLang="pt-BR" sz="2800" b="1" dirty="0" smtClean="0">
                <a:latin typeface="Calibri" panose="020F0502020204030204" pitchFamily="34" charset="0"/>
              </a:rPr>
              <a:t> de </a:t>
            </a:r>
            <a:r>
              <a:rPr lang="en-US" altLang="pt-BR" sz="2800" b="1" dirty="0" err="1" smtClean="0">
                <a:latin typeface="Calibri" panose="020F0502020204030204" pitchFamily="34" charset="0"/>
              </a:rPr>
              <a:t>semente</a:t>
            </a:r>
            <a:r>
              <a:rPr lang="en-US" altLang="pt-BR" sz="28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653637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</a:rPr>
              <a:t>Fonte: MELO et al., 2012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Quantidade de sementes por unidade de área</a:t>
            </a:r>
            <a:endParaRPr lang="pt-BR" sz="3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71600" y="1728192"/>
            <a:ext cx="7272808" cy="5085184"/>
            <a:chOff x="1115616" y="1772816"/>
            <a:chExt cx="6912768" cy="468052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31" y="1772816"/>
              <a:ext cx="6896453" cy="4680520"/>
            </a:xfrm>
            <a:prstGeom prst="rect">
              <a:avLst/>
            </a:prstGeom>
          </p:spPr>
        </p:pic>
        <p:graphicFrame>
          <p:nvGraphicFramePr>
            <p:cNvPr id="10" name="Espaço Reservado para Conteúd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3466297"/>
                </p:ext>
              </p:extLst>
            </p:nvPr>
          </p:nvGraphicFramePr>
          <p:xfrm>
            <a:off x="1115616" y="4357651"/>
            <a:ext cx="6912768" cy="1764603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2487"/>
                  <a:gridCol w="1987400"/>
                  <a:gridCol w="2181918"/>
                  <a:gridCol w="2091003"/>
                </a:tblGrid>
                <a:tr h="700182">
                  <a:tc>
                    <a:txBody>
                      <a:bodyPr/>
                      <a:lstStyle/>
                      <a:p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Tipo</a:t>
                        </a:r>
                        <a:endParaRPr lang="pt-B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Sementes</a:t>
                        </a:r>
                      </a:p>
                      <a:p>
                        <a:pPr algn="ctr"/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(tubérculo/ha)</a:t>
                        </a:r>
                        <a:endParaRPr lang="pt-B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Quantidade de caixas de 30 kg/ha</a:t>
                        </a:r>
                        <a:endParaRPr lang="pt-B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Espaçamento </a:t>
                        </a:r>
                      </a:p>
                      <a:p>
                        <a:pPr algn="ctr"/>
                        <a:r>
                          <a:rPr lang="pt-BR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rPr>
                          <a:t>(cm)</a:t>
                        </a:r>
                        <a:endParaRPr lang="pt-B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405661"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1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25.000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110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80 x 50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05661"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2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31.250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74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80 x 40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05661"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3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41.667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52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b="1" dirty="0" smtClean="0">
                            <a:latin typeface="Calibri" panose="020F0502020204030204" pitchFamily="34" charset="0"/>
                          </a:rPr>
                          <a:t>80 x 30</a:t>
                        </a:r>
                        <a:endParaRPr lang="pt-BR" b="1" dirty="0">
                          <a:latin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85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6152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Densidade </a:t>
            </a:r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populacional </a:t>
            </a:r>
            <a:r>
              <a:rPr lang="pt-BR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vs.</a:t>
            </a: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número de hastes</a:t>
            </a:r>
            <a:endParaRPr lang="pt-BR" sz="3600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80920" cy="4968552"/>
          </a:xfrm>
        </p:spPr>
        <p:txBody>
          <a:bodyPr>
            <a:noAutofit/>
          </a:bodyPr>
          <a:lstStyle/>
          <a:p>
            <a:r>
              <a:rPr lang="pt-BR" sz="2200" dirty="0" smtClean="0">
                <a:latin typeface="Calibri" panose="020F0502020204030204" pitchFamily="34" charset="0"/>
              </a:rPr>
              <a:t>Espaçamento de plantio </a:t>
            </a:r>
            <a:r>
              <a:rPr lang="pt-BR" altLang="pt-BR" sz="2200" dirty="0" smtClean="0">
                <a:latin typeface="Calibri" panose="020F0502020204030204" pitchFamily="34" charset="0"/>
                <a:sym typeface="Wingdings 3" pitchFamily="18" charset="2"/>
              </a:rPr>
              <a:t></a:t>
            </a:r>
            <a:r>
              <a:rPr lang="pt-BR" sz="2200" dirty="0" smtClean="0">
                <a:latin typeface="Calibri" panose="020F0502020204030204" pitchFamily="34" charset="0"/>
              </a:rPr>
              <a:t> indicador da densidade de plantas; </a:t>
            </a:r>
          </a:p>
          <a:p>
            <a:r>
              <a:rPr lang="pt-BR" sz="2200" dirty="0" smtClean="0">
                <a:latin typeface="Calibri" panose="020F0502020204030204" pitchFamily="34" charset="0"/>
              </a:rPr>
              <a:t>Tubérculo-semente </a:t>
            </a:r>
            <a:r>
              <a:rPr lang="pt-BR" altLang="pt-BR" sz="2200" dirty="0">
                <a:latin typeface="Calibri" panose="020F0502020204030204" pitchFamily="34" charset="0"/>
                <a:sym typeface="Wingdings 3" pitchFamily="18" charset="2"/>
              </a:rPr>
              <a:t></a:t>
            </a:r>
            <a:r>
              <a:rPr lang="pt-BR" sz="2200" dirty="0" smtClean="0">
                <a:latin typeface="Calibri" panose="020F0502020204030204" pitchFamily="34" charset="0"/>
              </a:rPr>
              <a:t> origina número variável de hastes principais provenientes do desenvolvimento das gemas</a:t>
            </a:r>
            <a:r>
              <a:rPr lang="pt-BR" altLang="pt-BR" sz="2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pt-BR" altLang="pt-BR" sz="2200" dirty="0" smtClean="0"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pt-BR" altLang="pt-BR" sz="2200" b="1" dirty="0" smtClean="0">
                <a:latin typeface="Calibri" panose="020F0502020204030204" pitchFamily="34" charset="0"/>
                <a:sym typeface="Wingdings" pitchFamily="2" charset="2"/>
              </a:rPr>
              <a:t>cada haste se comporta como uma planta independente;</a:t>
            </a:r>
          </a:p>
          <a:p>
            <a:r>
              <a:rPr lang="pt-BR" altLang="pt-BR" sz="2200" dirty="0" smtClean="0">
                <a:latin typeface="Calibri" panose="020F0502020204030204" pitchFamily="34" charset="0"/>
                <a:sym typeface="Wingdings" pitchFamily="2" charset="2"/>
              </a:rPr>
              <a:t>Haste </a:t>
            </a:r>
            <a:r>
              <a:rPr lang="pt-BR" altLang="pt-BR" sz="22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200" dirty="0" smtClean="0">
                <a:latin typeface="Calibri" panose="020F0502020204030204" pitchFamily="34" charset="0"/>
                <a:sym typeface="Wingdings" pitchFamily="2" charset="2"/>
              </a:rPr>
              <a:t>considerada a unidade de densidade de plantas (DP) e pode ser </a:t>
            </a:r>
            <a:r>
              <a:rPr lang="pt-BR" altLang="pt-BR" sz="2200" b="1" dirty="0" smtClean="0">
                <a:latin typeface="Calibri" panose="020F0502020204030204" pitchFamily="34" charset="0"/>
                <a:sym typeface="Wingdings" pitchFamily="2" charset="2"/>
              </a:rPr>
              <a:t>definida como o número de hastes por unidade de área</a:t>
            </a:r>
            <a:r>
              <a:rPr lang="pt-BR" altLang="pt-BR" sz="2200" dirty="0" smtClean="0">
                <a:latin typeface="Calibri" panose="020F0502020204030204" pitchFamily="34" charset="0"/>
                <a:sym typeface="Wingdings" pitchFamily="2" charset="2"/>
              </a:rPr>
              <a:t>;  </a:t>
            </a:r>
          </a:p>
          <a:p>
            <a:r>
              <a:rPr lang="pt-BR" sz="2200" dirty="0">
                <a:latin typeface="Calibri" panose="020F0502020204030204" pitchFamily="34" charset="0"/>
                <a:sym typeface="Wingdings" pitchFamily="2" charset="2"/>
              </a:rPr>
              <a:t>N</a:t>
            </a:r>
            <a:r>
              <a:rPr lang="pt-BR" sz="2200" dirty="0" smtClean="0">
                <a:latin typeface="Calibri" panose="020F0502020204030204" pitchFamily="34" charset="0"/>
                <a:sym typeface="Wingdings" pitchFamily="2" charset="2"/>
              </a:rPr>
              <a:t>úmero de hastes por unidade de área </a:t>
            </a:r>
            <a:r>
              <a:rPr lang="pt-BR" altLang="pt-BR" sz="2200" dirty="0">
                <a:latin typeface="Calibri" panose="020F0502020204030204" pitchFamily="34" charset="0"/>
                <a:sym typeface="Wingdings 3" pitchFamily="18" charset="2"/>
              </a:rPr>
              <a:t></a:t>
            </a:r>
            <a:r>
              <a:rPr lang="pt-BR" sz="2200" dirty="0" smtClean="0">
                <a:latin typeface="Calibri" panose="020F0502020204030204" pitchFamily="34" charset="0"/>
                <a:sym typeface="Wingdings" pitchFamily="2" charset="2"/>
              </a:rPr>
              <a:t> condiciona o rendimento e o tamanho dos tubérculos colhidos;</a:t>
            </a:r>
          </a:p>
          <a:p>
            <a:r>
              <a:rPr lang="pt-BR" sz="2200" dirty="0" smtClean="0">
                <a:latin typeface="Calibri" panose="020F0502020204030204" pitchFamily="34" charset="0"/>
                <a:sym typeface="Wingdings" pitchFamily="2" charset="2"/>
              </a:rPr>
              <a:t>Densidade de hastes (DH) </a:t>
            </a:r>
            <a:r>
              <a:rPr lang="pt-BR" altLang="pt-BR" sz="22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200" dirty="0" smtClean="0">
                <a:latin typeface="Calibri" panose="020F0502020204030204" pitchFamily="34" charset="0"/>
                <a:sym typeface="Wingdings" pitchFamily="2" charset="2"/>
              </a:rPr>
              <a:t>afetada principalmente pelo </a:t>
            </a:r>
            <a:r>
              <a:rPr lang="pt-BR" sz="2200" b="1" dirty="0" smtClean="0">
                <a:latin typeface="Calibri" panose="020F0502020204030204" pitchFamily="34" charset="0"/>
                <a:sym typeface="Wingdings" pitchFamily="2" charset="2"/>
              </a:rPr>
              <a:t>espaçamento de plantio e tamanho da batata-semente</a:t>
            </a:r>
            <a:r>
              <a:rPr lang="pt-BR" altLang="pt-BR" sz="2200" b="1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pt-BR" altLang="pt-BR" sz="2200" dirty="0" smtClean="0">
                <a:latin typeface="Calibri" panose="020F0502020204030204" pitchFamily="34" charset="0"/>
                <a:sym typeface="Wingdings" pitchFamily="2" charset="2"/>
              </a:rPr>
              <a:t>aumento da DH acarretará aumento da produção total e da taxa de multiplicação e diminuição do tamanho (peso) médio dos tubérculos produzidos.  </a:t>
            </a:r>
            <a:endParaRPr lang="pt-BR" sz="2200" dirty="0" smtClean="0">
              <a:latin typeface="Calibri" panose="020F0502020204030204" pitchFamily="34" charset="0"/>
              <a:sym typeface="Wingdings" pitchFamily="2" charset="2"/>
            </a:endParaRPr>
          </a:p>
          <a:p>
            <a:endParaRPr lang="pt-BR" sz="2000" dirty="0" smtClean="0">
              <a:latin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35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23850" y="6538913"/>
            <a:ext cx="324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/>
              <a:t>Fonte: CEPEA/ESALQ/USP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Produção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vs.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consumo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batata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Brasil</a:t>
            </a:r>
            <a:endParaRPr lang="en-US" sz="40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587" name="Group 147"/>
          <p:cNvGraphicFramePr>
            <a:graphicFrameLocks noGrp="1"/>
          </p:cNvGraphicFramePr>
          <p:nvPr/>
        </p:nvGraphicFramePr>
        <p:xfrm>
          <a:off x="395288" y="1989138"/>
          <a:ext cx="8424862" cy="2479676"/>
        </p:xfrm>
        <a:graphic>
          <a:graphicData uri="http://schemas.openxmlformats.org/drawingml/2006/table">
            <a:tbl>
              <a:tblPr/>
              <a:tblGrid>
                <a:gridCol w="863600"/>
                <a:gridCol w="1657350"/>
                <a:gridCol w="2160587"/>
                <a:gridCol w="2016125"/>
                <a:gridCol w="1727200"/>
              </a:tblGrid>
              <a:tr h="89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Ano*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(milhões t)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População (milhões hab.)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Disponib. (kg/hab./ano)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Consumo (kg/família)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C2"/>
                    </a:solidFill>
                  </a:tcPr>
                </a:tc>
              </a:tr>
              <a:tr h="544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80’s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130,0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15,4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3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90’s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160,0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15,6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00’s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190,7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5,4**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6170" name="Text Box 69"/>
          <p:cNvSpPr txBox="1">
            <a:spLocks noChangeArrowheads="1"/>
          </p:cNvSpPr>
          <p:nvPr/>
        </p:nvSpPr>
        <p:spPr bwMode="auto">
          <a:xfrm>
            <a:off x="325438" y="4508500"/>
            <a:ext cx="4246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800"/>
              <a:t>*Médias das décadas; **Ano base 2003</a:t>
            </a:r>
          </a:p>
        </p:txBody>
      </p:sp>
      <p:sp>
        <p:nvSpPr>
          <p:cNvPr id="6171" name="Text Box 70"/>
          <p:cNvSpPr txBox="1">
            <a:spLocks noChangeArrowheads="1"/>
          </p:cNvSpPr>
          <p:nvPr/>
        </p:nvSpPr>
        <p:spPr bwMode="auto">
          <a:xfrm>
            <a:off x="1547813" y="522922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800" b="1"/>
              <a:t>DISPONIBILIDADE</a:t>
            </a:r>
            <a:r>
              <a:rPr lang="en-US" altLang="pt-BR" sz="1800"/>
              <a:t>        </a:t>
            </a:r>
            <a:r>
              <a:rPr lang="en-US" altLang="pt-BR" sz="2400" b="1"/>
              <a:t>X </a:t>
            </a:r>
            <a:r>
              <a:rPr lang="en-US" altLang="pt-BR" sz="1800"/>
              <a:t>    </a:t>
            </a:r>
            <a:r>
              <a:rPr lang="en-US" altLang="pt-BR" sz="1800" b="1"/>
              <a:t>CONSUMO DOMICILIAR </a:t>
            </a:r>
            <a:endParaRPr lang="en-US" altLang="pt-BR" sz="1800" b="1">
              <a:sym typeface="Wingdings" pitchFamily="2" charset="2"/>
            </a:endParaRPr>
          </a:p>
        </p:txBody>
      </p:sp>
      <p:sp>
        <p:nvSpPr>
          <p:cNvPr id="6172" name="AutoShape 72"/>
          <p:cNvSpPr>
            <a:spLocks noChangeArrowheads="1"/>
          </p:cNvSpPr>
          <p:nvPr/>
        </p:nvSpPr>
        <p:spPr bwMode="auto">
          <a:xfrm>
            <a:off x="3708400" y="5013325"/>
            <a:ext cx="287338" cy="576263"/>
          </a:xfrm>
          <a:prstGeom prst="upArrow">
            <a:avLst>
              <a:gd name="adj1" fmla="val 50000"/>
              <a:gd name="adj2" fmla="val 50138"/>
            </a:avLst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/>
              <a:t>   </a:t>
            </a:r>
          </a:p>
        </p:txBody>
      </p:sp>
      <p:sp>
        <p:nvSpPr>
          <p:cNvPr id="6173" name="AutoShape 73"/>
          <p:cNvSpPr>
            <a:spLocks noChangeArrowheads="1"/>
          </p:cNvSpPr>
          <p:nvPr/>
        </p:nvSpPr>
        <p:spPr bwMode="auto">
          <a:xfrm>
            <a:off x="7380288" y="5373688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5991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Densidade de Hastes (DH)</a:t>
            </a:r>
            <a:endParaRPr lang="pt-BR" sz="3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424936" cy="50405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A batateira tem diferentes tipos de hastes (principais, secundárias e terciárias)</a:t>
            </a:r>
            <a:r>
              <a:rPr lang="pt-BR" altLang="pt-BR" sz="2800" dirty="0">
                <a:latin typeface="Calibri" panose="020F0502020204030204" pitchFamily="34" charset="0"/>
                <a:sym typeface="Wingdings 3" pitchFamily="18" charset="2"/>
              </a:rPr>
              <a:t> </a:t>
            </a:r>
            <a:r>
              <a:rPr lang="pt-BR" altLang="pt-BR" sz="28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altLang="pt-BR" sz="2800" b="1" dirty="0" smtClean="0">
                <a:latin typeface="Calibri" panose="020F0502020204030204" pitchFamily="34" charset="0"/>
                <a:sym typeface="Wingdings 3" pitchFamily="18" charset="2"/>
              </a:rPr>
              <a:t>a produção depende basicamente do número de hastes subterrâneas principais</a:t>
            </a:r>
            <a:r>
              <a:rPr lang="pt-BR" altLang="pt-BR" sz="2800" dirty="0" smtClean="0">
                <a:latin typeface="Calibri" panose="020F0502020204030204" pitchFamily="34" charset="0"/>
                <a:sym typeface="Wingdings 3" pitchFamily="18" charset="2"/>
              </a:rPr>
              <a:t>; </a:t>
            </a:r>
          </a:p>
          <a:p>
            <a:r>
              <a:rPr lang="pt-BR" sz="2800" dirty="0" smtClean="0">
                <a:latin typeface="Calibri" panose="020F0502020204030204" pitchFamily="34" charset="0"/>
                <a:sym typeface="Wingdings 3" pitchFamily="18" charset="2"/>
              </a:rPr>
              <a:t>Fatores que favorecem o desenvolvimento de hastes principais: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  <a:sym typeface="Wingdings 3" pitchFamily="18" charset="2"/>
              </a:rPr>
              <a:t>Número de brotos do tubérculo-semente (TS) </a:t>
            </a:r>
            <a:r>
              <a:rPr lang="pt-BR" altLang="pt-BR" sz="24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400" dirty="0" smtClean="0">
                <a:latin typeface="Calibri" panose="020F0502020204030204" pitchFamily="34" charset="0"/>
                <a:sym typeface="Wingdings 3" pitchFamily="18" charset="2"/>
              </a:rPr>
              <a:t>brotação múltipla;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  <a:sym typeface="Wingdings 3" pitchFamily="18" charset="2"/>
              </a:rPr>
              <a:t>Tamanho do TS </a:t>
            </a:r>
            <a:r>
              <a:rPr lang="pt-BR" altLang="pt-BR" sz="24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400" dirty="0" smtClean="0">
                <a:latin typeface="Calibri" panose="020F0502020204030204" pitchFamily="34" charset="0"/>
              </a:rPr>
              <a:t>TS grande produz maior número de brotos e hastes que TS pequeno;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alibri" panose="020F0502020204030204" pitchFamily="34" charset="0"/>
              </a:rPr>
              <a:t>Cultivar </a:t>
            </a:r>
            <a:r>
              <a:rPr lang="pt-BR" altLang="pt-BR" sz="2400" dirty="0" smtClean="0">
                <a:latin typeface="Calibri" panose="020F0502020204030204" pitchFamily="34" charset="0"/>
                <a:sym typeface="Wingdings 3" pitchFamily="18" charset="2"/>
              </a:rPr>
              <a:t> existem cultivares cujos TS produzem mais brotos.</a:t>
            </a:r>
            <a:endParaRPr lang="pt-BR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6536" cy="9906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Densidade de plantio </a:t>
            </a:r>
            <a:r>
              <a:rPr lang="pt-BR" sz="32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vs</a:t>
            </a:r>
            <a:r>
              <a:rPr lang="pt-BR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espaçamento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8232"/>
            <a:ext cx="5472608" cy="4565104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Calibri" panose="020F0502020204030204" pitchFamily="34" charset="0"/>
              </a:rPr>
              <a:t>A DP afeta diretamente a DH;</a:t>
            </a:r>
          </a:p>
          <a:p>
            <a:r>
              <a:rPr lang="pt-BR" sz="2400" dirty="0" smtClean="0">
                <a:latin typeface="Calibri" panose="020F0502020204030204" pitchFamily="34" charset="0"/>
              </a:rPr>
              <a:t>Variação </a:t>
            </a:r>
            <a:r>
              <a:rPr lang="pt-BR" sz="2400" dirty="0">
                <a:latin typeface="Calibri" panose="020F0502020204030204" pitchFamily="34" charset="0"/>
              </a:rPr>
              <a:t>d</a:t>
            </a:r>
            <a:r>
              <a:rPr lang="pt-BR" sz="2400" dirty="0" smtClean="0">
                <a:latin typeface="Calibri" panose="020F0502020204030204" pitchFamily="34" charset="0"/>
              </a:rPr>
              <a:t>o espaçamento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400" dirty="0" smtClean="0">
                <a:latin typeface="Calibri" panose="020F0502020204030204" pitchFamily="34" charset="0"/>
              </a:rPr>
              <a:t>entre fileiras de plantio ou entre tubérculos-semente (TS) dentro da fileira; </a:t>
            </a:r>
          </a:p>
          <a:p>
            <a:r>
              <a:rPr lang="pt-BR" sz="2400" dirty="0" smtClean="0">
                <a:latin typeface="Calibri" panose="020F0502020204030204" pitchFamily="34" charset="0"/>
              </a:rPr>
              <a:t>Redução do espaçamento </a:t>
            </a:r>
            <a:r>
              <a:rPr lang="pt-BR" altLang="pt-BR" sz="2400" dirty="0" smtClean="0">
                <a:latin typeface="Calibri" panose="020F0502020204030204" pitchFamily="34" charset="0"/>
                <a:sym typeface="Wingdings 3" pitchFamily="18" charset="2"/>
              </a:rPr>
              <a:t></a:t>
            </a:r>
            <a:r>
              <a:rPr lang="pt-BR" sz="2400" dirty="0" smtClean="0">
                <a:latin typeface="Calibri" panose="020F0502020204030204" pitchFamily="34" charset="0"/>
              </a:rPr>
              <a:t> maior número de TS por unidade de área, que resultará em maior número de hastes; </a:t>
            </a:r>
          </a:p>
          <a:p>
            <a:r>
              <a:rPr lang="pt-BR" sz="2400" dirty="0" smtClean="0">
                <a:latin typeface="Calibri" panose="020F0502020204030204" pitchFamily="34" charset="0"/>
              </a:rPr>
              <a:t>DH baixa </a:t>
            </a:r>
            <a:r>
              <a:rPr lang="pt-BR" altLang="pt-BR" sz="2400" dirty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400" dirty="0" smtClean="0">
                <a:latin typeface="Calibri" panose="020F0502020204030204" pitchFamily="34" charset="0"/>
              </a:rPr>
              <a:t>maior número de estolões e de tubérculos por haste e menor número total por unidade de área</a:t>
            </a:r>
            <a:r>
              <a:rPr lang="pt-BR" altLang="pt-BR" sz="24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 o contrário ocorre em alta DH. </a:t>
            </a:r>
            <a:r>
              <a:rPr lang="pt-BR" sz="2400" dirty="0" smtClean="0">
                <a:latin typeface="Calibri" panose="020F0502020204030204" pitchFamily="34" charset="0"/>
              </a:rPr>
              <a:t>   </a:t>
            </a:r>
            <a:endParaRPr lang="pt-BR" sz="24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19931"/>
            <a:ext cx="3350480" cy="48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90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Em resumo...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556792"/>
            <a:ext cx="8136904" cy="5040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>
                <a:latin typeface="Calibri" panose="020F0502020204030204" pitchFamily="34" charset="0"/>
              </a:rPr>
              <a:t>Que tamanho de semente é mais adequado para estabelecer um cultivo de batata?</a:t>
            </a:r>
          </a:p>
          <a:p>
            <a:pPr marL="355600" indent="0">
              <a:buNone/>
            </a:pPr>
            <a:r>
              <a:rPr lang="pt-BR" sz="3000" dirty="0" smtClean="0">
                <a:latin typeface="Calibri" panose="020F0502020204030204" pitchFamily="34" charset="0"/>
              </a:rPr>
              <a:t>Resp. : em princípio, é possível alcançar altas produtividades a partir de TS de qualquer tamanho (grande, mediano e pequeno) </a:t>
            </a:r>
            <a:r>
              <a:rPr lang="pt-BR" altLang="pt-BR" sz="32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3000" dirty="0" smtClean="0">
                <a:latin typeface="Calibri" panose="020F0502020204030204" pitchFamily="34" charset="0"/>
              </a:rPr>
              <a:t>deve-se combinar adequadamente a DP e o estádio de brotação (idade fisiológica do TS):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pt-BR" sz="2500" dirty="0" smtClean="0">
                <a:latin typeface="Calibri" panose="020F0502020204030204" pitchFamily="34" charset="0"/>
              </a:rPr>
              <a:t>TS menores (T5, T4)</a:t>
            </a:r>
            <a:r>
              <a:rPr lang="pt-BR" altLang="pt-BR" sz="2500" dirty="0">
                <a:latin typeface="Calibri" panose="020F0502020204030204" pitchFamily="34" charset="0"/>
                <a:sym typeface="Wingdings 3" pitchFamily="18" charset="2"/>
              </a:rPr>
              <a:t> </a:t>
            </a:r>
            <a:r>
              <a:rPr lang="pt-BR" altLang="pt-BR" sz="2500" dirty="0" smtClean="0">
                <a:latin typeface="Calibri" panose="020F0502020204030204" pitchFamily="34" charset="0"/>
                <a:sym typeface="Wingdings 3" pitchFamily="18" charset="2"/>
              </a:rPr>
              <a:t> </a:t>
            </a:r>
            <a:r>
              <a:rPr lang="pt-BR" sz="2500" dirty="0" smtClean="0">
                <a:latin typeface="Calibri" panose="020F0502020204030204" pitchFamily="34" charset="0"/>
              </a:rPr>
              <a:t>&gt; DP e estádios fisiológicos iniciais (1 e 2);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pt-BR" sz="2500" dirty="0" smtClean="0">
                <a:latin typeface="Calibri" panose="020F0502020204030204" pitchFamily="34" charset="0"/>
              </a:rPr>
              <a:t>TS maiores (T3, T2)</a:t>
            </a:r>
            <a:r>
              <a:rPr lang="pt-BR" altLang="pt-BR" sz="2500" dirty="0">
                <a:latin typeface="Calibri" panose="020F0502020204030204" pitchFamily="34" charset="0"/>
                <a:sym typeface="Wingdings 3" pitchFamily="18" charset="2"/>
              </a:rPr>
              <a:t> </a:t>
            </a:r>
            <a:r>
              <a:rPr lang="pt-BR" altLang="pt-BR" sz="2500" dirty="0" smtClean="0">
                <a:latin typeface="Calibri" panose="020F0502020204030204" pitchFamily="34" charset="0"/>
                <a:sym typeface="Wingdings 3" pitchFamily="18" charset="2"/>
              </a:rPr>
              <a:t> &lt; DP e estádios fisiológicos iniciais até nível 4.  </a:t>
            </a:r>
            <a:r>
              <a:rPr lang="pt-BR" sz="2500" dirty="0" smtClean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6639163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Calibri" panose="020F0502020204030204" pitchFamily="34" charset="0"/>
              </a:rPr>
              <a:t>Fonte: GRANJA, 1995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6536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Brotação da batata-semente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331640" y="1556792"/>
            <a:ext cx="6768752" cy="5301208"/>
            <a:chOff x="1492250" y="1844824"/>
            <a:chExt cx="6248102" cy="46990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250" y="1844824"/>
              <a:ext cx="6159500" cy="469900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1691680" y="5517232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Gemas (olhos) apicais</a:t>
              </a:r>
              <a:endParaRPr lang="pt-BR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940152" y="234888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Gemas laterais</a:t>
              </a:r>
              <a:endParaRPr lang="pt-BR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>
            <a:xfrm flipH="1" flipV="1">
              <a:off x="4932040" y="2204864"/>
              <a:ext cx="1080120" cy="3440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>
              <a:off x="3995936" y="2548935"/>
              <a:ext cx="2016224" cy="21762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flipH="1">
              <a:off x="2771800" y="2548935"/>
              <a:ext cx="3240360" cy="5200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1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6536" cy="9906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Qualidade fisiológica da batata-semente </a:t>
            </a:r>
            <a:r>
              <a:rPr lang="pt-BR" sz="2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vs</a:t>
            </a:r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emergência</a:t>
            </a: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552069" y="1700808"/>
            <a:ext cx="8124387" cy="2376264"/>
            <a:chOff x="408053" y="1772816"/>
            <a:chExt cx="8124387" cy="237626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53" y="1772816"/>
              <a:ext cx="3299851" cy="2376264"/>
            </a:xfrm>
            <a:prstGeom prst="rect">
              <a:avLst/>
            </a:prstGeom>
          </p:spPr>
        </p:pic>
        <p:sp>
          <p:nvSpPr>
            <p:cNvPr id="6" name="Seta para a direita 5"/>
            <p:cNvSpPr/>
            <p:nvPr/>
          </p:nvSpPr>
          <p:spPr>
            <a:xfrm>
              <a:off x="3897634" y="2636912"/>
              <a:ext cx="1250430" cy="504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772816"/>
              <a:ext cx="3168352" cy="2351767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899592" y="4195423"/>
            <a:ext cx="7474744" cy="2545945"/>
            <a:chOff x="1219151" y="4195423"/>
            <a:chExt cx="7474744" cy="254594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51" y="4195423"/>
              <a:ext cx="1912689" cy="2545945"/>
            </a:xfrm>
            <a:prstGeom prst="rect">
              <a:avLst/>
            </a:prstGeom>
          </p:spPr>
        </p:pic>
        <p:sp>
          <p:nvSpPr>
            <p:cNvPr id="10" name="Seta para a direita 9"/>
            <p:cNvSpPr/>
            <p:nvPr/>
          </p:nvSpPr>
          <p:spPr>
            <a:xfrm>
              <a:off x="3275856" y="5301208"/>
              <a:ext cx="2088232" cy="504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4293096"/>
              <a:ext cx="3185791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3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Produção real </a:t>
            </a:r>
            <a:r>
              <a:rPr lang="pt-BR" sz="38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vs</a:t>
            </a:r>
            <a:r>
              <a:rPr lang="pt-BR" sz="3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produção potencial</a:t>
            </a:r>
            <a:endParaRPr lang="pt-BR" sz="3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01214"/>
              </p:ext>
            </p:extLst>
          </p:nvPr>
        </p:nvGraphicFramePr>
        <p:xfrm>
          <a:off x="611561" y="1855493"/>
          <a:ext cx="7920881" cy="430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2040225"/>
                <a:gridCol w="1601065"/>
                <a:gridCol w="1639297"/>
              </a:tblGrid>
              <a:tr h="429129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Washington, USA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Holanda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São Paulo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4765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Plantio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12 de março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 de abril</a:t>
                      </a:r>
                      <a:endParaRPr lang="pt-BR" sz="2000" b="1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2000" b="1" baseline="300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de maio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Colheita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12 de outubro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pt-BR" sz="2000" b="1" baseline="300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de outubro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10 de agosto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Ciclo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(dias)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215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185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Prod. real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(t/ha)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65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45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Prod. potencial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(t/ha)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140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100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Realização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(%)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46,4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45,0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Produção diária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(kg/ha)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302,3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243,2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350,0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Matéria seca (MS)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(%)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12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MS </a:t>
                      </a:r>
                      <a:r>
                        <a:rPr lang="pt-BR" sz="1400" b="1" dirty="0" smtClean="0">
                          <a:latin typeface="Calibri" panose="020F0502020204030204" pitchFamily="34" charset="0"/>
                        </a:rPr>
                        <a:t>(ha/dia)</a:t>
                      </a:r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66,5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53,5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Calibri" panose="020F0502020204030204" pitchFamily="34" charset="0"/>
                        </a:rPr>
                        <a:t>63,0</a:t>
                      </a:r>
                      <a:endParaRPr lang="pt-BR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9552" y="632035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adaptado de van der </a:t>
            </a:r>
            <a:r>
              <a:rPr lang="pt-BR" sz="1200" dirty="0" err="1" smtClean="0"/>
              <a:t>Zaag</a:t>
            </a:r>
            <a:r>
              <a:rPr lang="pt-BR" sz="1200" dirty="0" smtClean="0"/>
              <a:t>, 1984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742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367464" cy="9906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Estádio fisiológico </a:t>
            </a: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do tubérculo-semente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18864" y="1628800"/>
            <a:ext cx="8229600" cy="2664296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2400" b="1" dirty="0" err="1" smtClean="0">
                <a:latin typeface="Calibri" panose="020F0502020204030204" pitchFamily="34" charset="0"/>
              </a:rPr>
              <a:t>Dormência</a:t>
            </a:r>
            <a:r>
              <a:rPr lang="en-US" altLang="pt-BR" sz="2400" dirty="0" smtClean="0">
                <a:latin typeface="Calibri" panose="020F0502020204030204" pitchFamily="34" charset="0"/>
              </a:rPr>
              <a:t>: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não</a:t>
            </a:r>
            <a:r>
              <a:rPr lang="en-US" altLang="pt-BR" sz="2400" dirty="0" smtClean="0">
                <a:latin typeface="Calibri" panose="020F0502020204030204" pitchFamily="34" charset="0"/>
              </a:rPr>
              <a:t>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há</a:t>
            </a:r>
            <a:r>
              <a:rPr lang="en-US" altLang="pt-BR" sz="2400" dirty="0" smtClean="0">
                <a:latin typeface="Calibri" panose="020F0502020204030204" pitchFamily="34" charset="0"/>
              </a:rPr>
              <a:t>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brotação</a:t>
            </a:r>
            <a:r>
              <a:rPr lang="en-US" altLang="pt-BR" sz="2400" dirty="0" smtClean="0">
                <a:latin typeface="Calibri" panose="020F0502020204030204" pitchFamily="34" charset="0"/>
              </a:rPr>
              <a:t> 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en-US" altLang="pt-BR" sz="2400" dirty="0" smtClean="0">
                <a:latin typeface="Calibri" panose="020F0502020204030204" pitchFamily="34" charset="0"/>
              </a:rPr>
              <a:t>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depende</a:t>
            </a:r>
            <a:r>
              <a:rPr lang="en-US" altLang="pt-BR" sz="2400" dirty="0" smtClean="0">
                <a:latin typeface="Calibri" panose="020F0502020204030204" pitchFamily="34" charset="0"/>
              </a:rPr>
              <a:t> de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vários</a:t>
            </a:r>
            <a:r>
              <a:rPr lang="en-US" altLang="pt-BR" sz="2400" dirty="0" smtClean="0">
                <a:latin typeface="Calibri" panose="020F0502020204030204" pitchFamily="34" charset="0"/>
              </a:rPr>
              <a:t> </a:t>
            </a:r>
            <a:r>
              <a:rPr lang="en-US" altLang="pt-BR" sz="2400" dirty="0" err="1" smtClean="0">
                <a:latin typeface="Calibri" panose="020F0502020204030204" pitchFamily="34" charset="0"/>
              </a:rPr>
              <a:t>fatores</a:t>
            </a:r>
            <a:r>
              <a:rPr lang="en-US" altLang="pt-BR" sz="2400" dirty="0" smtClean="0">
                <a:latin typeface="Calibri" panose="020F0502020204030204" pitchFamily="34" charset="0"/>
              </a:rPr>
              <a:t>;</a:t>
            </a:r>
          </a:p>
          <a:p>
            <a:r>
              <a:rPr lang="pt-BR" altLang="pt-BR" sz="2400" b="1" dirty="0" smtClean="0">
                <a:latin typeface="Calibri" panose="020F0502020204030204" pitchFamily="34" charset="0"/>
              </a:rPr>
              <a:t>Dominância apical</a:t>
            </a:r>
            <a:r>
              <a:rPr lang="pt-BR" altLang="pt-BR" sz="2400" dirty="0" smtClean="0">
                <a:latin typeface="Calibri" panose="020F0502020204030204" pitchFamily="34" charset="0"/>
              </a:rPr>
              <a:t>: inibição da brotação das gemas laterais, surgindo apenas um ou poucos brotos apicais;</a:t>
            </a:r>
          </a:p>
          <a:p>
            <a:r>
              <a:rPr lang="pt-BR" altLang="pt-BR" sz="2400" b="1" dirty="0" smtClean="0">
                <a:latin typeface="Calibri" panose="020F0502020204030204" pitchFamily="34" charset="0"/>
              </a:rPr>
              <a:t>Brotação normal</a:t>
            </a:r>
            <a:r>
              <a:rPr lang="pt-BR" altLang="pt-BR" sz="2400" dirty="0" smtClean="0">
                <a:latin typeface="Calibri" panose="020F0502020204030204" pitchFamily="34" charset="0"/>
              </a:rPr>
              <a:t>: brotos do ápice ramificados </a:t>
            </a:r>
            <a:r>
              <a:rPr lang="pt-BR" altLang="pt-BR" sz="2400" dirty="0" smtClean="0">
                <a:latin typeface="Calibri" panose="020F0502020204030204" pitchFamily="34" charset="0"/>
                <a:sym typeface="Wingdings" pitchFamily="2" charset="2"/>
              </a:rPr>
              <a:t></a:t>
            </a:r>
            <a:r>
              <a:rPr lang="pt-BR" altLang="pt-BR" sz="2400" dirty="0" smtClean="0">
                <a:latin typeface="Calibri" panose="020F0502020204030204" pitchFamily="34" charset="0"/>
              </a:rPr>
              <a:t> ocorre brotação nas gemas laterais;</a:t>
            </a:r>
          </a:p>
          <a:p>
            <a:pPr algn="just"/>
            <a:r>
              <a:rPr lang="pt-BR" altLang="pt-BR" sz="2400" b="1" dirty="0" smtClean="0">
                <a:latin typeface="Calibri" panose="020F0502020204030204" pitchFamily="34" charset="0"/>
              </a:rPr>
              <a:t>Senescência</a:t>
            </a:r>
            <a:r>
              <a:rPr lang="pt-BR" altLang="pt-BR" sz="2400" dirty="0" smtClean="0">
                <a:latin typeface="Calibri" panose="020F0502020204030204" pitchFamily="34" charset="0"/>
              </a:rPr>
              <a:t>: brotos laterais muito ramificados e finos.</a:t>
            </a:r>
            <a:endParaRPr lang="en-US" altLang="pt-BR" sz="2400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979712" y="4149080"/>
            <a:ext cx="5397452" cy="2358980"/>
            <a:chOff x="2054868" y="4807813"/>
            <a:chExt cx="4821388" cy="1998940"/>
          </a:xfrm>
        </p:grpSpPr>
        <p:pic>
          <p:nvPicPr>
            <p:cNvPr id="1026" name="Picture 2" descr="C:\Users\Paulo\Documents\oudkno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868" y="4807813"/>
              <a:ext cx="4821388" cy="169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2054868" y="6498976"/>
              <a:ext cx="4821388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tabLst>
                  <a:tab pos="1339850" algn="l"/>
                </a:tabLst>
              </a:pPr>
              <a:r>
                <a:rPr lang="pt-BR" sz="1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Dormência     Dom. apical        Brotação    Senescência</a:t>
              </a:r>
              <a:endParaRPr lang="pt-BR" sz="14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907704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</a:rPr>
              <a:t>Fonte: www.aardappelpagina.nl</a:t>
            </a:r>
            <a:endParaRPr lang="pt-B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367464" cy="9906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Estádio fisiológico </a:t>
            </a: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do tubérculo-semente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288" y="1639888"/>
            <a:ext cx="8425184" cy="5102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000" b="1" dirty="0" smtClean="0">
                <a:latin typeface="Calibri" panose="020F0502020204030204" pitchFamily="34" charset="0"/>
              </a:rPr>
              <a:t>Dormência: </a:t>
            </a:r>
            <a:r>
              <a:rPr lang="pt-BR" altLang="pt-BR" sz="3000" dirty="0" smtClean="0">
                <a:latin typeface="Calibri" panose="020F0502020204030204" pitchFamily="34" charset="0"/>
              </a:rPr>
              <a:t>período compreendido entre a colheita e o início da brotação do tubérculo</a:t>
            </a:r>
            <a:r>
              <a:rPr lang="pt-BR" altLang="pt-BR" sz="3000" b="1" dirty="0" smtClean="0"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pt-BR" altLang="pt-BR" sz="3000" b="1" dirty="0" smtClean="0">
                <a:latin typeface="Calibri" panose="020F0502020204030204" pitchFamily="34" charset="0"/>
              </a:rPr>
              <a:t>Fatores que afetam o período de dormência: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b="1" dirty="0" smtClean="0">
                <a:latin typeface="Calibri" panose="020F0502020204030204" pitchFamily="34" charset="0"/>
              </a:rPr>
              <a:t>Cultivar</a:t>
            </a:r>
            <a:r>
              <a:rPr lang="pt-BR" altLang="pt-BR" dirty="0" smtClean="0">
                <a:latin typeface="Calibri" panose="020F0502020204030204" pitchFamily="34" charset="0"/>
              </a:rPr>
              <a:t> </a:t>
            </a:r>
            <a:r>
              <a:rPr lang="pt-BR" altLang="pt-BR" dirty="0" smtClean="0">
                <a:latin typeface="Calibri" panose="020F0502020204030204" pitchFamily="34" charset="0"/>
                <a:sym typeface="Wingdings" pitchFamily="2" charset="2"/>
              </a:rPr>
              <a:t> as tardias apresentam período mais prolongado de dormência do que as precoces;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b="1" dirty="0" smtClean="0">
                <a:latin typeface="Calibri" panose="020F0502020204030204" pitchFamily="34" charset="0"/>
              </a:rPr>
              <a:t>Maturidade do tubérculo na colheita</a:t>
            </a:r>
            <a:r>
              <a:rPr lang="pt-BR" altLang="pt-BR" dirty="0" smtClean="0">
                <a:latin typeface="Calibri" panose="020F0502020204030204" pitchFamily="34" charset="0"/>
              </a:rPr>
              <a:t> </a:t>
            </a:r>
            <a:r>
              <a:rPr lang="pt-BR" altLang="pt-BR" dirty="0" smtClean="0">
                <a:latin typeface="Calibri" panose="020F0502020204030204" pitchFamily="34" charset="0"/>
                <a:sym typeface="Wingdings" pitchFamily="2" charset="2"/>
              </a:rPr>
              <a:t> tubérculos imaturos apresentam maior dormência;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b="1" dirty="0" smtClean="0">
                <a:latin typeface="Calibri" panose="020F0502020204030204" pitchFamily="34" charset="0"/>
              </a:rPr>
              <a:t>Condição ambientais durante o cultivo</a:t>
            </a:r>
            <a:r>
              <a:rPr lang="pt-BR" altLang="pt-BR" dirty="0" smtClean="0">
                <a:latin typeface="Calibri" panose="020F0502020204030204" pitchFamily="34" charset="0"/>
              </a:rPr>
              <a:t> </a:t>
            </a:r>
            <a:r>
              <a:rPr lang="pt-BR" altLang="pt-BR" dirty="0" smtClean="0">
                <a:latin typeface="Calibri" panose="020F0502020204030204" pitchFamily="34" charset="0"/>
                <a:sym typeface="Wingdings" pitchFamily="2" charset="2"/>
              </a:rPr>
              <a:t> período de dormência é menor em cultivo sob dias curtos e temperaturas elevadas; 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b="1" dirty="0" smtClean="0">
                <a:latin typeface="Calibri" panose="020F0502020204030204" pitchFamily="34" charset="0"/>
              </a:rPr>
              <a:t>Condição de armazenamento</a:t>
            </a:r>
            <a:r>
              <a:rPr lang="pt-BR" altLang="pt-BR" dirty="0" smtClean="0">
                <a:latin typeface="Calibri" panose="020F0502020204030204" pitchFamily="34" charset="0"/>
              </a:rPr>
              <a:t> </a:t>
            </a:r>
            <a:r>
              <a:rPr lang="pt-BR" altLang="pt-BR" dirty="0" smtClean="0"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pt-BR" altLang="pt-BR" dirty="0" smtClean="0">
                <a:latin typeface="Calibri" panose="020F0502020204030204" pitchFamily="34" charset="0"/>
              </a:rPr>
              <a:t>sob temperaturas baixas, aumenta o período de dormência. </a:t>
            </a:r>
          </a:p>
        </p:txBody>
      </p:sp>
    </p:spTree>
    <p:extLst>
      <p:ext uri="{BB962C8B-B14F-4D97-AF65-F5344CB8AC3E}">
        <p14:creationId xmlns:p14="http://schemas.microsoft.com/office/powerpoint/2010/main" val="22109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Autofit/>
          </a:bodyPr>
          <a:lstStyle/>
          <a:p>
            <a:pPr algn="ctr"/>
            <a:r>
              <a:rPr lang="pt-BR" sz="3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Estádio fisiológico do tubérculo-semente</a:t>
            </a:r>
            <a:endParaRPr lang="pt-BR" sz="37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Paulo\Documents\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6616484" cy="16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59889"/>
              </p:ext>
            </p:extLst>
          </p:nvPr>
        </p:nvGraphicFramePr>
        <p:xfrm>
          <a:off x="323530" y="3573016"/>
          <a:ext cx="8568950" cy="290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583"/>
                <a:gridCol w="1227449"/>
                <a:gridCol w="1464778"/>
                <a:gridCol w="1318300"/>
                <a:gridCol w="1318300"/>
                <a:gridCol w="1391540"/>
              </a:tblGrid>
              <a:tr h="38334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Broto</a:t>
                      </a:r>
                      <a:endParaRPr lang="pt-BR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Ausência de brotos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Apenas brotos apicais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Poucos brotos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Vários brotos com ramificação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Brotos em excesso, finos, ramificados, formação de tubérculos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8334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Condição de campo </a:t>
                      </a:r>
                      <a:endParaRPr lang="pt-BR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Ausência de emergência ou tardia 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Plantas com uma haste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Poucas hastes por planta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Várias hastes por planta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Muitas hastes e fracas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8334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Prod.  cv. precoce </a:t>
                      </a:r>
                      <a:endParaRPr lang="pt-BR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Ausente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Baixa 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Média-alta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Alta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Baixa-ausente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8334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Prod. cv.  tardia</a:t>
                      </a:r>
                      <a:endParaRPr lang="pt-BR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Muito baixa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Rel. baixa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Muito alta 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Rel. alta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Baixa-ausente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99733"/>
              </p:ext>
            </p:extLst>
          </p:nvPr>
        </p:nvGraphicFramePr>
        <p:xfrm>
          <a:off x="395536" y="3165266"/>
          <a:ext cx="8416684" cy="40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224136"/>
                <a:gridCol w="1440160"/>
                <a:gridCol w="1296144"/>
                <a:gridCol w="1296144"/>
                <a:gridCol w="1359898"/>
              </a:tblGrid>
              <a:tr h="40775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Estádio fisiológico</a:t>
                      </a:r>
                      <a:endParaRPr lang="pt-BR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Dormência</a:t>
                      </a:r>
                      <a:endParaRPr lang="pt-BR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Dom. apical</a:t>
                      </a:r>
                      <a:endParaRPr lang="pt-BR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Brot</a:t>
                      </a: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 normal</a:t>
                      </a:r>
                      <a:endParaRPr lang="pt-BR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Brot</a:t>
                      </a: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 normal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Senescência</a:t>
                      </a:r>
                      <a:endParaRPr lang="pt-BR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031" y="6525344"/>
            <a:ext cx="287982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050" dirty="0">
                <a:latin typeface="Calibri" panose="020F0502020204030204" pitchFamily="34" charset="0"/>
              </a:rPr>
              <a:t>Fonte: adaptado de STRUIK &amp; WIERSEMA, 1999.</a:t>
            </a:r>
            <a:endParaRPr lang="en-US" altLang="pt-B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Idade fisiológica do tubérculo-semente </a:t>
            </a:r>
            <a:r>
              <a:rPr lang="pt-BR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vs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desenvolvimento da planta</a:t>
            </a:r>
            <a:endParaRPr lang="pt-B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216773" y="1556792"/>
            <a:ext cx="3459684" cy="3853387"/>
          </a:xfr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pt-B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idade fisiológica do tubérculo-semente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(IFTS) </a:t>
            </a:r>
            <a:r>
              <a:rPr lang="pt-B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afeta em grande extensão o desenvolvimento da batateira; </a:t>
            </a:r>
          </a:p>
          <a:p>
            <a:r>
              <a:rPr lang="pt-B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IFTS é determinada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pelas condições </a:t>
            </a:r>
            <a:r>
              <a:rPr lang="pt-BR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 cultivo, idade cronológica do tubérculo e condições de armazenamento. </a:t>
            </a:r>
            <a:endParaRPr lang="pt-BR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 descr="C:\Users\Paulo\Documents\Fisio batat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821237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95536" y="5373216"/>
            <a:ext cx="8280920" cy="1477328"/>
            <a:chOff x="395536" y="5373216"/>
            <a:chExt cx="8280920" cy="1477328"/>
          </a:xfrm>
        </p:grpSpPr>
        <p:sp>
          <p:nvSpPr>
            <p:cNvPr id="9" name="CaixaDeTexto 8"/>
            <p:cNvSpPr txBox="1"/>
            <p:nvPr/>
          </p:nvSpPr>
          <p:spPr>
            <a:xfrm>
              <a:off x="395536" y="5373216"/>
              <a:ext cx="8280920" cy="14773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500" b="1" dirty="0" smtClean="0">
                  <a:solidFill>
                    <a:srgbClr val="002060"/>
                  </a:solidFill>
                </a:rPr>
                <a:t>Plantas originadas de TS-1 mostram vigor, mas o número de hastes é limitado; TS-2 e TS-3 originam plantas vigorosas, número de hastes normal e colheita de acordo com o ciclo da cultivar; em TS-4</a:t>
              </a:r>
              <a:r>
                <a:rPr lang="pt-BR" sz="1500" b="1" dirty="0">
                  <a:solidFill>
                    <a:srgbClr val="002060"/>
                  </a:solidFill>
                </a:rPr>
                <a:t>, todos os TS </a:t>
              </a:r>
              <a:r>
                <a:rPr lang="pt-BR" sz="1500" b="1" dirty="0" smtClean="0">
                  <a:solidFill>
                    <a:srgbClr val="002060"/>
                  </a:solidFill>
                </a:rPr>
                <a:t>emergem, mas originam plantas fracas, </a:t>
              </a:r>
              <a:r>
                <a:rPr lang="pt-BR" sz="1500" b="1" dirty="0">
                  <a:solidFill>
                    <a:srgbClr val="002060"/>
                  </a:solidFill>
                </a:rPr>
                <a:t>pouco </a:t>
              </a:r>
              <a:r>
                <a:rPr lang="pt-BR" sz="1500" b="1" dirty="0" smtClean="0">
                  <a:solidFill>
                    <a:srgbClr val="002060"/>
                  </a:solidFill>
                </a:rPr>
                <a:t>vigorosas, </a:t>
              </a:r>
              <a:r>
                <a:rPr lang="pt-BR" sz="1500" b="1" dirty="0">
                  <a:solidFill>
                    <a:srgbClr val="002060"/>
                  </a:solidFill>
                </a:rPr>
                <a:t>com </a:t>
              </a:r>
              <a:r>
                <a:rPr lang="pt-BR" sz="1500" b="1" dirty="0" smtClean="0">
                  <a:solidFill>
                    <a:srgbClr val="002060"/>
                  </a:solidFill>
                </a:rPr>
                <a:t>elevado número de hastes, colheita antecipada, baixo rendimento e tamanho do tubérculo pequeno; os TS-5 mostram emergência atrasada ou não emergem produzindo plantas fracas.   </a:t>
              </a:r>
              <a:endParaRPr lang="pt-BR" sz="15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395536" y="6850544"/>
              <a:ext cx="828092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 rot="16200000">
            <a:off x="7770840" y="555875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</a:rPr>
              <a:t>Fonte: www.aardappelpagina.nl</a:t>
            </a:r>
            <a:endParaRPr lang="pt-B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Produção mundial de batata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196" name="Grupo 9"/>
          <p:cNvGrpSpPr>
            <a:grpSpLocks/>
          </p:cNvGrpSpPr>
          <p:nvPr/>
        </p:nvGrpSpPr>
        <p:grpSpPr bwMode="auto">
          <a:xfrm>
            <a:off x="801688" y="1938338"/>
            <a:ext cx="7277100" cy="4887912"/>
            <a:chOff x="801743" y="1720559"/>
            <a:chExt cx="7277441" cy="5028804"/>
          </a:xfrm>
        </p:grpSpPr>
        <p:graphicFrame>
          <p:nvGraphicFramePr>
            <p:cNvPr id="8197" name="Gráfico 5"/>
            <p:cNvGraphicFramePr>
              <a:graphicFrameLocks/>
            </p:cNvGraphicFramePr>
            <p:nvPr/>
          </p:nvGraphicFramePr>
          <p:xfrm>
            <a:off x="920800" y="1720559"/>
            <a:ext cx="7158384" cy="4929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r:id="rId3" imgW="7157324" imgH="4791871" progId="Excel.Chart.8">
                    <p:embed/>
                  </p:oleObj>
                </mc:Choice>
                <mc:Fallback>
                  <p:oleObj r:id="rId3" imgW="7157324" imgH="479187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800" y="1720559"/>
                          <a:ext cx="7158384" cy="4929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CaixaDeTexto 6"/>
            <p:cNvSpPr txBox="1">
              <a:spLocks noChangeArrowheads="1"/>
            </p:cNvSpPr>
            <p:nvPr/>
          </p:nvSpPr>
          <p:spPr bwMode="auto">
            <a:xfrm rot="-5400000">
              <a:off x="-391905" y="3686544"/>
              <a:ext cx="2664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Milhões de t</a:t>
              </a:r>
            </a:p>
          </p:txBody>
        </p:sp>
        <p:sp>
          <p:nvSpPr>
            <p:cNvPr id="8199" name="CaixaDeTexto 7"/>
            <p:cNvSpPr txBox="1">
              <a:spLocks noChangeArrowheads="1"/>
            </p:cNvSpPr>
            <p:nvPr/>
          </p:nvSpPr>
          <p:spPr bwMode="auto">
            <a:xfrm>
              <a:off x="1043608" y="6464369"/>
              <a:ext cx="2520465" cy="28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Fonte: FAOSTAT, 2015</a:t>
              </a:r>
            </a:p>
          </p:txBody>
        </p:sp>
        <p:sp>
          <p:nvSpPr>
            <p:cNvPr id="8200" name="CaixaDeTexto 8"/>
            <p:cNvSpPr txBox="1">
              <a:spLocks noChangeArrowheads="1"/>
            </p:cNvSpPr>
            <p:nvPr/>
          </p:nvSpPr>
          <p:spPr bwMode="auto">
            <a:xfrm>
              <a:off x="2627925" y="2852936"/>
              <a:ext cx="5256443" cy="37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/>
                <a:t>Total Produção Mundial: 368,1 milhões de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3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06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Resposta de tubérculo-semente (TS) fisiologicamente jovem e velho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672208"/>
            <a:ext cx="7992888" cy="21888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Ainda não foi desenvolvido um método preciso para determinar a idade fisiológica do TS. Todavia, sabe-se que os principais fatores associados são:  </a:t>
            </a:r>
          </a:p>
          <a:p>
            <a:pPr marL="266700" lvl="1" indent="-266700"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</a:rPr>
              <a:t>Estresses causados pelas condições de </a:t>
            </a:r>
            <a:r>
              <a:rPr lang="pt-BR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cultivo</a:t>
            </a:r>
            <a:r>
              <a:rPr lang="en-US" altLang="pt-BR" sz="1900" b="1" dirty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umidade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baixa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alta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temperatura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fertilidade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inadequada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geada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pressão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de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doenças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; </a:t>
            </a:r>
          </a:p>
          <a:p>
            <a:pPr marL="266700" lvl="1" indent="-266700"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Injúrias</a:t>
            </a:r>
            <a:r>
              <a:rPr lang="en-US" sz="19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danos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TS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aumentam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a taxa de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respiração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acelera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o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processo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de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envelhecimento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;</a:t>
            </a:r>
            <a:endParaRPr lang="pt-BR" sz="19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66700" lvl="1" indent="-266700"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rgbClr val="002060"/>
                </a:solidFill>
                <a:latin typeface="Calibri" panose="020F0502020204030204" pitchFamily="34" charset="0"/>
              </a:rPr>
              <a:t>Temperatura de </a:t>
            </a:r>
            <a:r>
              <a:rPr lang="pt-BR" sz="1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armazenamento</a:t>
            </a:r>
            <a:r>
              <a:rPr lang="en-US" altLang="pt-BR" sz="1900" dirty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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oscilação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de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temperatura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acarreta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aumento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da taxa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respiratória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e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contribui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para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acelerar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o </a:t>
            </a:r>
            <a:r>
              <a:rPr lang="en-US" altLang="pt-BR" sz="1900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envelhecimento</a:t>
            </a:r>
            <a:r>
              <a:rPr lang="en-US" altLang="pt-BR" sz="19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itchFamily="2" charset="2"/>
              </a:rPr>
              <a:t> do TS.   </a:t>
            </a:r>
            <a:endParaRPr lang="pt-BR" sz="1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39376"/>
              </p:ext>
            </p:extLst>
          </p:nvPr>
        </p:nvGraphicFramePr>
        <p:xfrm>
          <a:off x="539552" y="4472136"/>
          <a:ext cx="799288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216"/>
                <a:gridCol w="3778456"/>
                <a:gridCol w="210721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Tardia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... Emergência ...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Precoce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Alto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... Vigor ...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Baixo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Poucas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... hastes por cova ...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Muitas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Maior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... período de enchimento ...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Menor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Maior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... tamanho de tubérculo ...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Menor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39552" y="3861048"/>
            <a:ext cx="7992888" cy="576064"/>
            <a:chOff x="539552" y="3573016"/>
            <a:chExt cx="7920880" cy="576064"/>
          </a:xfrm>
        </p:grpSpPr>
        <p:sp>
          <p:nvSpPr>
            <p:cNvPr id="6" name="Seta para a direita 5"/>
            <p:cNvSpPr/>
            <p:nvPr/>
          </p:nvSpPr>
          <p:spPr>
            <a:xfrm>
              <a:off x="539552" y="3573016"/>
              <a:ext cx="7920880" cy="57606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83768" y="3615407"/>
              <a:ext cx="40324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Idade do tubérculo-semente</a:t>
              </a:r>
              <a:endParaRPr lang="pt-B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539552" y="393305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Jovem</a:t>
            </a:r>
            <a:endParaRPr lang="pt-BR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380312" y="3934217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Velho</a:t>
            </a:r>
            <a:endParaRPr lang="pt-BR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Quebra de dormência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t-BR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pt-BR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1520" y="1628800"/>
            <a:ext cx="8640960" cy="52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2200" b="1" dirty="0" smtClean="0">
                <a:latin typeface="Calibri" panose="020F0502020204030204" pitchFamily="34" charset="0"/>
              </a:rPr>
              <a:t>Finalidade da operação: uniformizar a brotação e a emergência;</a:t>
            </a:r>
          </a:p>
          <a:p>
            <a:pPr>
              <a:lnSpc>
                <a:spcPct val="120000"/>
              </a:lnSpc>
            </a:pPr>
            <a:r>
              <a:rPr lang="pt-BR" altLang="pt-BR" sz="2200" b="1" dirty="0" smtClean="0">
                <a:latin typeface="Calibri" panose="020F0502020204030204" pitchFamily="34" charset="0"/>
              </a:rPr>
              <a:t>Métodos para forçar brotação da semente: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pt-BR" altLang="pt-BR" sz="2400" b="1" i="1" dirty="0" smtClean="0">
                <a:latin typeface="Calibri" panose="020F0502020204030204" pitchFamily="34" charset="0"/>
              </a:rPr>
              <a:t>Químico</a:t>
            </a:r>
          </a:p>
          <a:p>
            <a:pPr lvl="2" algn="just">
              <a:lnSpc>
                <a:spcPct val="110000"/>
              </a:lnSpc>
            </a:pPr>
            <a:r>
              <a:rPr lang="pt-BR" altLang="pt-BR" sz="2200" b="1" u="sng" dirty="0" err="1" smtClean="0">
                <a:latin typeface="Calibri" panose="020F0502020204030204" pitchFamily="34" charset="0"/>
              </a:rPr>
              <a:t>Bissulfureto</a:t>
            </a:r>
            <a:r>
              <a:rPr lang="pt-BR" altLang="pt-BR" sz="2200" b="1" u="sng" dirty="0" smtClean="0">
                <a:latin typeface="Calibri" panose="020F0502020204030204" pitchFamily="34" charset="0"/>
              </a:rPr>
              <a:t> de carbono: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 as caixas de sementes devem ser tratadas em câmaras de expurgo ou em valetas tipo silos-trincheira ou, simplesmente, cobertas com lona plástica; a dosagem varia de 20 a 30 </a:t>
            </a:r>
            <a:r>
              <a:rPr lang="pt-BR" altLang="pt-BR" sz="2100" b="1" dirty="0" err="1" smtClean="0">
                <a:latin typeface="Calibri" panose="020F0502020204030204" pitchFamily="34" charset="0"/>
                <a:sym typeface="Wingdings" pitchFamily="2" charset="2"/>
              </a:rPr>
              <a:t>mL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/m</a:t>
            </a:r>
            <a:r>
              <a:rPr lang="pt-BR" altLang="pt-BR" sz="2100" b="1" baseline="30000" dirty="0" smtClean="0">
                <a:latin typeface="Calibri" panose="020F0502020204030204" pitchFamily="34" charset="0"/>
                <a:sym typeface="Wingdings" pitchFamily="2" charset="2"/>
              </a:rPr>
              <a:t>3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, durante cerca de 3 dias; o tratamento de indução deve ser feito 2 a 3 semanas após a colheita, sendo mais utilizado por produtores de batata-semente ; </a:t>
            </a:r>
            <a:endParaRPr lang="pt-BR" altLang="pt-BR" sz="2100" b="1" dirty="0" smtClean="0">
              <a:latin typeface="Calibri" panose="020F05020202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pt-BR" altLang="pt-BR" sz="2400" b="1" u="sng" dirty="0" smtClean="0">
                <a:latin typeface="Calibri" panose="020F0502020204030204" pitchFamily="34" charset="0"/>
              </a:rPr>
              <a:t>Ácido giberélico:</a:t>
            </a:r>
            <a:r>
              <a:rPr lang="pt-BR" altLang="pt-BR" sz="2100" b="1" dirty="0" smtClean="0">
                <a:latin typeface="Calibri" panose="020F0502020204030204" pitchFamily="34" charset="0"/>
              </a:rPr>
              <a:t> concentração de 5 a 15 </a:t>
            </a:r>
            <a:r>
              <a:rPr lang="pt-BR" altLang="pt-BR" sz="2100" b="1" dirty="0" err="1" smtClean="0">
                <a:latin typeface="Calibri" panose="020F0502020204030204" pitchFamily="34" charset="0"/>
              </a:rPr>
              <a:t>ppm</a:t>
            </a:r>
            <a:r>
              <a:rPr lang="pt-BR" altLang="pt-BR" sz="2100" b="1" dirty="0" smtClean="0">
                <a:latin typeface="Calibri" panose="020F0502020204030204" pitchFamily="34" charset="0"/>
              </a:rPr>
              <a:t> (5 a 15 g em 1000 L de água) 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 imersão dos tubérculos durante 10 a 15 minutos; tempo varia conforme a cultivar;</a:t>
            </a:r>
            <a:endParaRPr lang="pt-BR" altLang="pt-BR" sz="2100" b="1" dirty="0" smtClean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endParaRPr lang="pt-BR" altLang="pt-BR" sz="1800" b="1" dirty="0" smtClean="0">
              <a:latin typeface="Calibri" panose="020F0502020204030204" pitchFamily="34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pt-BR" altLang="pt-BR" sz="2400" b="1" i="1" dirty="0" smtClean="0">
                <a:latin typeface="Calibri" panose="020F0502020204030204" pitchFamily="34" charset="0"/>
              </a:rPr>
              <a:t>Outros</a:t>
            </a:r>
          </a:p>
          <a:p>
            <a:pPr lvl="2" algn="just">
              <a:lnSpc>
                <a:spcPct val="120000"/>
              </a:lnSpc>
            </a:pPr>
            <a:r>
              <a:rPr lang="pt-BR" altLang="pt-BR" sz="2400" b="1" u="sng" dirty="0" smtClean="0">
                <a:latin typeface="Calibri" panose="020F0502020204030204" pitchFamily="34" charset="0"/>
              </a:rPr>
              <a:t>Choque de temperaturas</a:t>
            </a:r>
            <a:r>
              <a:rPr lang="pt-BR" altLang="pt-BR" sz="2100" b="1" u="sng" dirty="0" smtClean="0">
                <a:latin typeface="Calibri" panose="020F0502020204030204" pitchFamily="34" charset="0"/>
              </a:rPr>
              <a:t>: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 manter a semente sob temperatura de 2 a 4 </a:t>
            </a:r>
            <a:r>
              <a:rPr lang="pt-BR" altLang="pt-BR" sz="2100" b="1" baseline="30000" dirty="0" err="1" smtClean="0">
                <a:latin typeface="Calibri" panose="020F0502020204030204" pitchFamily="34" charset="0"/>
                <a:sym typeface="Wingdings" pitchFamily="2" charset="2"/>
              </a:rPr>
              <a:t>o</a:t>
            </a:r>
            <a:r>
              <a:rPr lang="pt-BR" altLang="pt-BR" sz="2100" b="1" dirty="0" err="1" smtClean="0">
                <a:latin typeface="Calibri" panose="020F0502020204030204" pitchFamily="34" charset="0"/>
                <a:sym typeface="Wingdings" pitchFamily="2" charset="2"/>
              </a:rPr>
              <a:t>C</a:t>
            </a:r>
            <a:r>
              <a:rPr lang="pt-BR" altLang="pt-BR" sz="2100" b="1" dirty="0" smtClean="0">
                <a:latin typeface="Calibri" panose="020F0502020204030204" pitchFamily="34" charset="0"/>
                <a:sym typeface="Wingdings" pitchFamily="2" charset="2"/>
              </a:rPr>
              <a:t> e 85% de UR por 30 dias; em seguida deixar a semente alguns dias em temperatura ambiente.</a:t>
            </a:r>
            <a:endParaRPr lang="pt-BR" altLang="pt-BR" sz="21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Tratamento para quebra de dormência de tubérculos-semente</a:t>
            </a:r>
            <a:r>
              <a:rPr lang="pt-BR" sz="4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t-BR" sz="4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pt-BR" sz="4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4075" y="2329835"/>
            <a:ext cx="8678405" cy="3187397"/>
            <a:chOff x="214075" y="2117110"/>
            <a:chExt cx="8678405" cy="3187397"/>
          </a:xfrm>
        </p:grpSpPr>
        <p:pic>
          <p:nvPicPr>
            <p:cNvPr id="5" name="Picture 6" descr="Tuber_Trat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75" y="2117110"/>
              <a:ext cx="4248472" cy="3187396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Tuber_Trat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278" y="2117110"/>
              <a:ext cx="4249202" cy="3187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075" y="5673442"/>
            <a:ext cx="867840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A imersão dos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TS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em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solução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de ácido giberélico na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dosagem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de 5-15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mg/L por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10 a 15 minutos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promove a uniformização da 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emergência das brotações.</a:t>
            </a:r>
          </a:p>
        </p:txBody>
      </p:sp>
    </p:spTree>
    <p:extLst>
      <p:ext uri="{BB962C8B-B14F-4D97-AF65-F5344CB8AC3E}">
        <p14:creationId xmlns:p14="http://schemas.microsoft.com/office/powerpoint/2010/main" val="32725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71600" y="1574304"/>
            <a:ext cx="7620000" cy="990600"/>
          </a:xfrm>
        </p:spPr>
        <p:txBody>
          <a:bodyPr/>
          <a:lstStyle/>
          <a:p>
            <a:pPr algn="ctr"/>
            <a:r>
              <a:rPr lang="pt-BR" dirty="0" smtClean="0"/>
              <a:t>Fim da 1ª parte da aula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2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Produção mundial de batata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23850" y="1484313"/>
            <a:ext cx="84963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38338"/>
            <a:ext cx="76200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96913" y="2227263"/>
            <a:ext cx="7620000" cy="3938587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533400" dist="50800" dir="5400000" algn="ctr" rotWithShape="0">
              <a:schemeClr val="tx2">
                <a:lumMod val="20000"/>
                <a:lumOff val="80000"/>
                <a:alpha val="0"/>
              </a:schemeClr>
            </a:outerShdw>
          </a:effec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pt-BR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 últimos 10 anos, a produção mundial vem aumentando a uma taxa média anual de 4,5% e tem superado o crescimento da produção de muitas outras importantes culturas alimentícias nos países em desenvolvimento, particularmente na Ásia, com destaque para a China;</a:t>
            </a:r>
            <a:endParaRPr lang="pt-BR" altLang="pt-BR" sz="240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China é hoje o maior produtor de batata do mundo</a:t>
            </a:r>
            <a:r>
              <a:rPr lang="en-US" altLang="pt-BR" sz="2400" smtClean="0">
                <a:solidFill>
                  <a:srgbClr val="003300"/>
                </a:solidFill>
                <a:sym typeface="Wingdings" pitchFamily="2" charset="2"/>
              </a:rPr>
              <a:t> </a:t>
            </a:r>
            <a:r>
              <a:rPr lang="pt-BR" altLang="pt-BR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88,9 milhões de toneladas;</a:t>
            </a:r>
          </a:p>
          <a:p>
            <a:pPr eaLnBrk="1" hangingPunct="1">
              <a:defRPr/>
            </a:pPr>
            <a:r>
              <a:rPr lang="pt-BR" altLang="pt-BR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Atualmente, China e na Índia colhem conjuntamente 36% da produção mundial.</a:t>
            </a:r>
          </a:p>
        </p:txBody>
      </p:sp>
    </p:spTree>
    <p:extLst>
      <p:ext uri="{BB962C8B-B14F-4D97-AF65-F5344CB8AC3E}">
        <p14:creationId xmlns:p14="http://schemas.microsoft.com/office/powerpoint/2010/main" val="23314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Consumo de batata em kg </a:t>
            </a:r>
            <a:r>
              <a:rPr lang="pt-BR" sz="3600" b="1" i="1" dirty="0" smtClean="0">
                <a:solidFill>
                  <a:schemeClr val="bg2">
                    <a:lumMod val="10000"/>
                  </a:schemeClr>
                </a:solidFill>
              </a:rPr>
              <a:t>per capita</a:t>
            </a:r>
            <a:endParaRPr lang="pt-BR" sz="3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243" name="Grupo 11"/>
          <p:cNvGrpSpPr>
            <a:grpSpLocks/>
          </p:cNvGrpSpPr>
          <p:nvPr/>
        </p:nvGrpSpPr>
        <p:grpSpPr bwMode="auto">
          <a:xfrm>
            <a:off x="0" y="1628800"/>
            <a:ext cx="9144000" cy="5383047"/>
            <a:chOff x="0" y="1502412"/>
            <a:chExt cx="9144000" cy="5382972"/>
          </a:xfrm>
        </p:grpSpPr>
        <p:sp>
          <p:nvSpPr>
            <p:cNvPr id="10247" name="Espaço Reservado para Conteúdo 2"/>
            <p:cNvSpPr txBox="1">
              <a:spLocks/>
            </p:cNvSpPr>
            <p:nvPr/>
          </p:nvSpPr>
          <p:spPr bwMode="auto">
            <a:xfrm>
              <a:off x="534988" y="1672106"/>
              <a:ext cx="7708900" cy="506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pt-BR" altLang="pt-BR" sz="2200"/>
            </a:p>
          </p:txBody>
        </p:sp>
        <p:pic>
          <p:nvPicPr>
            <p:cNvPr id="10248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2412"/>
              <a:ext cx="9144000" cy="538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CaixaDeTexto 8"/>
            <p:cNvSpPr txBox="1">
              <a:spLocks noChangeArrowheads="1"/>
            </p:cNvSpPr>
            <p:nvPr/>
          </p:nvSpPr>
          <p:spPr bwMode="auto">
            <a:xfrm>
              <a:off x="2843808" y="6453336"/>
              <a:ext cx="3384376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/>
                <a:t>Cada ponto representa 1 milhão de pessoas</a:t>
              </a:r>
            </a:p>
          </p:txBody>
        </p:sp>
        <p:sp>
          <p:nvSpPr>
            <p:cNvPr id="10250" name="CaixaDeTexto 9"/>
            <p:cNvSpPr txBox="1">
              <a:spLocks noChangeArrowheads="1"/>
            </p:cNvSpPr>
            <p:nvPr/>
          </p:nvSpPr>
          <p:spPr bwMode="auto">
            <a:xfrm>
              <a:off x="971600" y="5157192"/>
              <a:ext cx="8640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b="1"/>
                <a:t>&gt; 100</a:t>
              </a:r>
            </a:p>
          </p:txBody>
        </p:sp>
        <p:sp>
          <p:nvSpPr>
            <p:cNvPr id="10251" name="CaixaDeTexto 10"/>
            <p:cNvSpPr txBox="1">
              <a:spLocks noChangeArrowheads="1"/>
            </p:cNvSpPr>
            <p:nvPr/>
          </p:nvSpPr>
          <p:spPr bwMode="auto">
            <a:xfrm>
              <a:off x="899592" y="6453336"/>
              <a:ext cx="1440160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Sem dados</a:t>
              </a:r>
            </a:p>
          </p:txBody>
        </p:sp>
      </p:grpSp>
      <p:sp>
        <p:nvSpPr>
          <p:cNvPr id="10244" name="CaixaDeTexto 12"/>
          <p:cNvSpPr txBox="1">
            <a:spLocks noChangeArrowheads="1"/>
          </p:cNvSpPr>
          <p:nvPr/>
        </p:nvSpPr>
        <p:spPr bwMode="auto">
          <a:xfrm>
            <a:off x="534988" y="4724400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Consumo em kg </a:t>
            </a:r>
            <a:r>
              <a:rPr lang="pt-BR" altLang="pt-BR" sz="1400" b="1" i="1"/>
              <a:t>per capita</a:t>
            </a:r>
          </a:p>
        </p:txBody>
      </p:sp>
      <p:sp>
        <p:nvSpPr>
          <p:cNvPr id="10245" name="CaixaDeTexto 13"/>
          <p:cNvSpPr txBox="1">
            <a:spLocks noChangeArrowheads="1"/>
          </p:cNvSpPr>
          <p:nvPr/>
        </p:nvSpPr>
        <p:spPr bwMode="auto">
          <a:xfrm>
            <a:off x="6659563" y="6607175"/>
            <a:ext cx="2520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Fonte: www.potatopro.com</a:t>
            </a:r>
          </a:p>
        </p:txBody>
      </p:sp>
    </p:spTree>
    <p:extLst>
      <p:ext uri="{BB962C8B-B14F-4D97-AF65-F5344CB8AC3E}">
        <p14:creationId xmlns:p14="http://schemas.microsoft.com/office/powerpoint/2010/main" val="32420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5001</TotalTime>
  <Words>4041</Words>
  <Application>Microsoft Office PowerPoint</Application>
  <PresentationFormat>Apresentação na tela (4:3)</PresentationFormat>
  <Paragraphs>736</Paragraphs>
  <Slides>73</Slides>
  <Notes>1</Notes>
  <HiddenSlides>9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5" baseType="lpstr">
      <vt:lpstr>Mediano</vt:lpstr>
      <vt:lpstr>Gráfico do Microsoft Excel</vt:lpstr>
      <vt:lpstr>DISCIPLINA: LPV 0480 – OLERICULTURA, FLORICULTURA E PAISAGISMO</vt:lpstr>
      <vt:lpstr>Características da cultura da  batata no Brasil</vt:lpstr>
      <vt:lpstr>Regionalização da produção de  batata no Brasil, 2016</vt:lpstr>
      <vt:lpstr>Principais Estados produtores de batata no Brasil, 2016</vt:lpstr>
      <vt:lpstr>Produção de batata no Brasil</vt:lpstr>
      <vt:lpstr>Produção vs. consumo de batata no Brasil</vt:lpstr>
      <vt:lpstr>Produção mundial de batata</vt:lpstr>
      <vt:lpstr>Produção mundial de batata</vt:lpstr>
      <vt:lpstr>Consumo de batata em kg per capita</vt:lpstr>
      <vt:lpstr> Importância da batata como alimento   </vt:lpstr>
      <vt:lpstr>Valor nutricional da batata*</vt:lpstr>
      <vt:lpstr>Comparação do valor nutricional da batata com outros alimentos</vt:lpstr>
      <vt:lpstr>Batata: calorias vs. forma de preparo</vt:lpstr>
      <vt:lpstr>Centro de Origem e Domesticação</vt:lpstr>
      <vt:lpstr>Apresentação do PowerPoint</vt:lpstr>
      <vt:lpstr>Apresentação do PowerPoint</vt:lpstr>
      <vt:lpstr>Apresentação do PowerPoint</vt:lpstr>
      <vt:lpstr>Apresentação do PowerPoint</vt:lpstr>
      <vt:lpstr>Inovação em produto processado: chips coloridos </vt:lpstr>
      <vt:lpstr>Expansão do consumo de batata no mundo</vt:lpstr>
      <vt:lpstr>Expansão do consumo de batata no mundo</vt:lpstr>
      <vt:lpstr>Apresentação do PowerPoint</vt:lpstr>
      <vt:lpstr>Origem vs. Adaptação</vt:lpstr>
      <vt:lpstr>Centro de origem vs. adaptação</vt:lpstr>
      <vt:lpstr>Morfologia da batateira</vt:lpstr>
      <vt:lpstr>Apresentação do PowerPoint</vt:lpstr>
      <vt:lpstr>Apresentação do PowerPoint</vt:lpstr>
      <vt:lpstr>Apresentação do PowerPoint</vt:lpstr>
      <vt:lpstr>Estádios fenológicos ou de desenvolvimento da batateira</vt:lpstr>
      <vt:lpstr>Estádios fenológicos da batateira </vt:lpstr>
      <vt:lpstr>Estádios fenológicos da batateira </vt:lpstr>
      <vt:lpstr>Estádios fenológicos da batateira </vt:lpstr>
      <vt:lpstr>Estádios fenológicos da batateira </vt:lpstr>
      <vt:lpstr>Estádios fenológicos da batateira </vt:lpstr>
      <vt:lpstr>Apresentação do PowerPoint</vt:lpstr>
      <vt:lpstr>Apresentação do PowerPoint</vt:lpstr>
      <vt:lpstr>Apresentação do PowerPoint</vt:lpstr>
      <vt:lpstr>Apresentação do PowerPoint</vt:lpstr>
      <vt:lpstr>Cv. Agata: índice de área foliar</vt:lpstr>
      <vt:lpstr>Cv. Agata: no de hastes/planta</vt:lpstr>
      <vt:lpstr>Cv. Agata: produção comercial</vt:lpstr>
      <vt:lpstr>Épocas de plantio e colheita</vt:lpstr>
      <vt:lpstr>Escalonamento da produção </vt:lpstr>
      <vt:lpstr>Considerações gerais sobre batata-semente   </vt:lpstr>
      <vt:lpstr>Considerações gerais sobre as cultivares de batata em uso</vt:lpstr>
      <vt:lpstr>Escolha da cultivar</vt:lpstr>
      <vt:lpstr>Apresentação do PowerPoint</vt:lpstr>
      <vt:lpstr> Participação no mercado e características das principais cultivares de batata, 2015 </vt:lpstr>
      <vt:lpstr>Apresentação do PowerPoint</vt:lpstr>
      <vt:lpstr>Exigências climáticas</vt:lpstr>
      <vt:lpstr>Exigências de temperatura</vt:lpstr>
      <vt:lpstr>Efeito do comprimento do dia sobre a cultura da batata</vt:lpstr>
      <vt:lpstr>Propagação da batateira</vt:lpstr>
      <vt:lpstr>Fatores-chave para o sucesso da cultura da batata em condições tropicais e subtropicais </vt:lpstr>
      <vt:lpstr>Implantação da cultura</vt:lpstr>
      <vt:lpstr>Implantação da cultura</vt:lpstr>
      <vt:lpstr>Quantidade de sementes por unidade de área</vt:lpstr>
      <vt:lpstr>Quantidade de sementes por unidade de área</vt:lpstr>
      <vt:lpstr>Densidade populacional vs. número de hastes</vt:lpstr>
      <vt:lpstr>Densidade de Hastes (DH)</vt:lpstr>
      <vt:lpstr>Densidade de plantio vs. espaçamento</vt:lpstr>
      <vt:lpstr>Em resumo...</vt:lpstr>
      <vt:lpstr>Brotação da batata-semente</vt:lpstr>
      <vt:lpstr>Qualidade fisiológica da batata-semente vs. emergência</vt:lpstr>
      <vt:lpstr>Produção real vs. produção potencial</vt:lpstr>
      <vt:lpstr>Estádio fisiológico do tubérculo-semente</vt:lpstr>
      <vt:lpstr>Estádio fisiológico do tubérculo-semente</vt:lpstr>
      <vt:lpstr>Estádio fisiológico do tubérculo-semente</vt:lpstr>
      <vt:lpstr>Idade fisiológica do tubérculo-semente vs. desenvolvimento da planta</vt:lpstr>
      <vt:lpstr>Resposta de tubérculo-semente (TS) fisiologicamente jovem e velho</vt:lpstr>
      <vt:lpstr> Quebra de dormência </vt:lpstr>
      <vt:lpstr> Tratamento para quebra de dormência de tubérculos-semente </vt:lpstr>
      <vt:lpstr>Fim da 1ª parte da aula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Batata-doce Biofortificada</dc:title>
  <dc:creator>Rasga</dc:creator>
  <cp:lastModifiedBy>Microsoft</cp:lastModifiedBy>
  <cp:revision>207</cp:revision>
  <dcterms:created xsi:type="dcterms:W3CDTF">2013-11-11T23:35:10Z</dcterms:created>
  <dcterms:modified xsi:type="dcterms:W3CDTF">2017-06-24T01:54:15Z</dcterms:modified>
</cp:coreProperties>
</file>