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9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DF902-5760-43E7-B83C-B2D3C4A62788}" type="datetimeFigureOut">
              <a:rPr lang="pt-BR" smtClean="0"/>
              <a:pPr/>
              <a:t>01/04/2016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4F34-A9A6-449E-989D-EB06BD7C44F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DF902-5760-43E7-B83C-B2D3C4A62788}" type="datetimeFigureOut">
              <a:rPr lang="pt-BR" smtClean="0"/>
              <a:pPr/>
              <a:t>01/04/2016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4F34-A9A6-449E-989D-EB06BD7C44F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DF902-5760-43E7-B83C-B2D3C4A62788}" type="datetimeFigureOut">
              <a:rPr lang="pt-BR" smtClean="0"/>
              <a:pPr/>
              <a:t>01/04/2016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4F34-A9A6-449E-989D-EB06BD7C44F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DF902-5760-43E7-B83C-B2D3C4A62788}" type="datetimeFigureOut">
              <a:rPr lang="pt-BR" smtClean="0"/>
              <a:pPr/>
              <a:t>01/04/2016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4F34-A9A6-449E-989D-EB06BD7C44F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DF902-5760-43E7-B83C-B2D3C4A62788}" type="datetimeFigureOut">
              <a:rPr lang="pt-BR" smtClean="0"/>
              <a:pPr/>
              <a:t>01/04/2016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4F34-A9A6-449E-989D-EB06BD7C44F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DF902-5760-43E7-B83C-B2D3C4A62788}" type="datetimeFigureOut">
              <a:rPr lang="pt-BR" smtClean="0"/>
              <a:pPr/>
              <a:t>01/04/2016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4F34-A9A6-449E-989D-EB06BD7C44F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DF902-5760-43E7-B83C-B2D3C4A62788}" type="datetimeFigureOut">
              <a:rPr lang="pt-BR" smtClean="0"/>
              <a:pPr/>
              <a:t>01/04/2016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4F34-A9A6-449E-989D-EB06BD7C44F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DF902-5760-43E7-B83C-B2D3C4A62788}" type="datetimeFigureOut">
              <a:rPr lang="pt-BR" smtClean="0"/>
              <a:pPr/>
              <a:t>01/04/2016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4F34-A9A6-449E-989D-EB06BD7C44F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DF902-5760-43E7-B83C-B2D3C4A62788}" type="datetimeFigureOut">
              <a:rPr lang="pt-BR" smtClean="0"/>
              <a:pPr/>
              <a:t>01/04/2016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4F34-A9A6-449E-989D-EB06BD7C44F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DF902-5760-43E7-B83C-B2D3C4A62788}" type="datetimeFigureOut">
              <a:rPr lang="pt-BR" smtClean="0"/>
              <a:pPr/>
              <a:t>01/04/2016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4F34-A9A6-449E-989D-EB06BD7C44F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DF902-5760-43E7-B83C-B2D3C4A62788}" type="datetimeFigureOut">
              <a:rPr lang="pt-BR" smtClean="0"/>
              <a:pPr/>
              <a:t>01/04/2016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4F34-A9A6-449E-989D-EB06BD7C44F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DF902-5760-43E7-B83C-B2D3C4A62788}" type="datetimeFigureOut">
              <a:rPr lang="pt-BR" smtClean="0"/>
              <a:pPr/>
              <a:t>01/04/2016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84F34-A9A6-449E-989D-EB06BD7C44F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 altLang="pt-BR" sz="3600" b="1" dirty="0">
                <a:solidFill>
                  <a:schemeClr val="tx1"/>
                </a:solidFill>
              </a:rPr>
              <a:t>Metodologia do Ensino de Física I</a:t>
            </a:r>
            <a:br>
              <a:rPr lang="pt-BR" altLang="pt-BR" sz="3600" b="1" dirty="0">
                <a:solidFill>
                  <a:schemeClr val="tx1"/>
                </a:solidFill>
              </a:rPr>
            </a:br>
            <a:endParaRPr lang="pt-BR" altLang="pt-BR" sz="3600" b="1" dirty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291512" cy="5257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endParaRPr lang="pt-BR" altLang="pt-BR" sz="2000" dirty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pt-BR" altLang="pt-BR" sz="2000" dirty="0"/>
              <a:t>	</a:t>
            </a:r>
          </a:p>
          <a:p>
            <a:pPr algn="ctr">
              <a:spcBef>
                <a:spcPct val="0"/>
              </a:spcBef>
              <a:buNone/>
            </a:pPr>
            <a:r>
              <a:rPr lang="pt-BR" altLang="pt-BR" sz="3600" dirty="0">
                <a:solidFill>
                  <a:srgbClr val="0000FF"/>
                </a:solidFill>
              </a:rPr>
              <a:t> </a:t>
            </a:r>
            <a:r>
              <a:rPr lang="pt-BR" altLang="pt-BR" sz="3600" dirty="0">
                <a:solidFill>
                  <a:schemeClr val="accent2"/>
                </a:solidFill>
              </a:rPr>
              <a:t> </a:t>
            </a:r>
            <a:r>
              <a:rPr lang="pt-BR" altLang="pt-BR" sz="4800" b="1" dirty="0"/>
              <a:t>Aspectos Básicos da Organização Curricular</a:t>
            </a:r>
          </a:p>
          <a:p>
            <a:pPr algn="ctr">
              <a:spcBef>
                <a:spcPct val="0"/>
              </a:spcBef>
              <a:buNone/>
            </a:pPr>
            <a:endParaRPr lang="pt-BR" altLang="pt-BR" sz="4800" b="1" dirty="0">
              <a:solidFill>
                <a:srgbClr val="FF3300"/>
              </a:solidFill>
            </a:endParaRPr>
          </a:p>
          <a:p>
            <a:pPr algn="ctr">
              <a:spcBef>
                <a:spcPct val="0"/>
              </a:spcBef>
              <a:buNone/>
            </a:pPr>
            <a:r>
              <a:rPr lang="pt-BR" altLang="pt-BR" sz="4800" b="1" dirty="0">
                <a:solidFill>
                  <a:srgbClr val="FF3300"/>
                </a:solidFill>
              </a:rPr>
              <a:t>Ser professor e formar-se professor de física na sociedade contemporânea</a:t>
            </a:r>
            <a:endParaRPr lang="pt-BR" altLang="pt-BR" sz="4800" b="1" baseline="2000" dirty="0">
              <a:solidFill>
                <a:srgbClr val="FF330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pt-BR" altLang="pt-BR" sz="1900" b="1" dirty="0">
              <a:solidFill>
                <a:srgbClr val="FF3300"/>
              </a:solidFill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pt-BR" altLang="pt-BR" sz="1900" b="1" dirty="0">
              <a:solidFill>
                <a:srgbClr val="FF3300"/>
              </a:solidFill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pt-BR" altLang="pt-BR" sz="1900" b="1" dirty="0">
              <a:solidFill>
                <a:srgbClr val="FF330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pt-BR" altLang="pt-BR" sz="2400" b="1" dirty="0" err="1"/>
              <a:t>Profa</a:t>
            </a:r>
            <a:r>
              <a:rPr lang="pt-BR" altLang="pt-BR" sz="2400" b="1" dirty="0"/>
              <a:t>. Dra. Maria Lucia Vital dos Santos </a:t>
            </a:r>
            <a:r>
              <a:rPr lang="pt-BR" altLang="pt-BR" sz="2400" b="1" dirty="0" err="1"/>
              <a:t>Abib</a:t>
            </a:r>
            <a:endParaRPr lang="pt-BR" altLang="pt-BR" sz="2400" b="1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pt-BR" altLang="pt-BR" sz="2400" b="1" dirty="0"/>
              <a:t>mlabib@usp.br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pt-BR" altLang="pt-BR"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 altLang="pt-BR" sz="4000" b="1">
                <a:solidFill>
                  <a:srgbClr val="FF3300"/>
                </a:solidFill>
              </a:rPr>
              <a:t>O PROBLEMA FUNDAMENTAL DO PROFESSOR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altLang="pt-BR"/>
          </a:p>
          <a:p>
            <a:pPr eaLnBrk="1" hangingPunct="1">
              <a:buFontTx/>
              <a:buNone/>
            </a:pPr>
            <a:endParaRPr lang="pt-BR" altLang="pt-BR"/>
          </a:p>
          <a:p>
            <a:pPr algn="ctr" eaLnBrk="1" hangingPunct="1">
              <a:buFontTx/>
              <a:buNone/>
            </a:pPr>
            <a:r>
              <a:rPr lang="pt-BR" altLang="pt-BR"/>
              <a:t>  DADO UM CERTO </a:t>
            </a:r>
            <a:r>
              <a:rPr lang="pt-BR" altLang="pt-BR">
                <a:solidFill>
                  <a:srgbClr val="0000FF"/>
                </a:solidFill>
              </a:rPr>
              <a:t>CONTEXTO</a:t>
            </a:r>
            <a:r>
              <a:rPr lang="pt-BR" altLang="pt-BR"/>
              <a:t>,</a:t>
            </a:r>
          </a:p>
          <a:p>
            <a:pPr algn="ctr" eaLnBrk="1" hangingPunct="1">
              <a:buFontTx/>
              <a:buNone/>
            </a:pPr>
            <a:r>
              <a:rPr lang="pt-BR" altLang="pt-BR"/>
              <a:t>   ENSINAR </a:t>
            </a:r>
            <a:r>
              <a:rPr lang="pt-BR" altLang="pt-BR">
                <a:solidFill>
                  <a:srgbClr val="0000FF"/>
                </a:solidFill>
              </a:rPr>
              <a:t>ALGO</a:t>
            </a:r>
            <a:r>
              <a:rPr lang="pt-BR" altLang="pt-BR"/>
              <a:t> A </a:t>
            </a:r>
            <a:r>
              <a:rPr lang="pt-BR" altLang="pt-BR">
                <a:solidFill>
                  <a:srgbClr val="0000FF"/>
                </a:solidFill>
              </a:rPr>
              <a:t>ALGUÉM,</a:t>
            </a:r>
          </a:p>
          <a:p>
            <a:pPr algn="ctr" eaLnBrk="1" hangingPunct="1">
              <a:buFontTx/>
              <a:buNone/>
            </a:pPr>
            <a:r>
              <a:rPr lang="pt-BR" altLang="pt-BR">
                <a:solidFill>
                  <a:srgbClr val="0000FF"/>
                </a:solidFill>
              </a:rPr>
              <a:t>	</a:t>
            </a:r>
            <a:r>
              <a:rPr lang="pt-BR" altLang="pt-BR"/>
              <a:t>COM UMA CERTA </a:t>
            </a:r>
            <a:r>
              <a:rPr lang="pt-BR" altLang="pt-BR">
                <a:solidFill>
                  <a:srgbClr val="0000FF"/>
                </a:solidFill>
              </a:rPr>
              <a:t>FINALIDADE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 altLang="pt-BR" sz="3300" b="1">
                <a:solidFill>
                  <a:srgbClr val="FF3300"/>
                </a:solidFill>
              </a:rPr>
              <a:t>SER PROFESSOR: DIFERENTES VISÕES EPISTEMOLÓGICAS, DIDÁTICAS E AXIOLÓGICAS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altLang="pt-BR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55650" y="2276475"/>
            <a:ext cx="7704138" cy="36004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pt-BR" altLang="pt-BR" sz="2400" b="1">
                <a:solidFill>
                  <a:schemeClr val="accent2"/>
                </a:solidFill>
                <a:latin typeface="Verdana" pitchFamily="34" charset="0"/>
              </a:rPr>
              <a:t>PROFESSOR</a:t>
            </a:r>
            <a:r>
              <a:rPr lang="pt-BR" altLang="pt-BR">
                <a:solidFill>
                  <a:schemeClr val="accent2"/>
                </a:solidFill>
                <a:latin typeface="Verdana" pitchFamily="34" charset="0"/>
              </a:rPr>
              <a:t> </a:t>
            </a:r>
            <a:r>
              <a:rPr lang="pt-BR" altLang="pt-BR">
                <a:latin typeface="Verdana" pitchFamily="34" charset="0"/>
              </a:rPr>
              <a:t>                                                       </a:t>
            </a:r>
            <a:r>
              <a:rPr lang="pt-BR" altLang="pt-BR" sz="2400" b="1">
                <a:solidFill>
                  <a:schemeClr val="accent2"/>
                </a:solidFill>
                <a:latin typeface="Verdana" pitchFamily="34" charset="0"/>
              </a:rPr>
              <a:t>ALUNO</a:t>
            </a:r>
          </a:p>
          <a:p>
            <a:pPr algn="ctr" eaLnBrk="1" hangingPunct="1"/>
            <a:endParaRPr lang="pt-BR" altLang="pt-BR">
              <a:latin typeface="Verdana" pitchFamily="34" charset="0"/>
            </a:endParaRPr>
          </a:p>
          <a:p>
            <a:pPr algn="ctr" eaLnBrk="1" hangingPunct="1"/>
            <a:r>
              <a:rPr lang="pt-BR" altLang="pt-BR" sz="2400" b="1">
                <a:latin typeface="Garamond" pitchFamily="18" charset="0"/>
              </a:rPr>
              <a:t>   CONTEXTO/FINALIDADE</a:t>
            </a:r>
          </a:p>
          <a:p>
            <a:pPr algn="ctr" eaLnBrk="1" hangingPunct="1"/>
            <a:endParaRPr lang="pt-BR" altLang="pt-BR">
              <a:latin typeface="Verdana" pitchFamily="34" charset="0"/>
            </a:endParaRPr>
          </a:p>
          <a:p>
            <a:pPr algn="ctr" eaLnBrk="1" hangingPunct="1"/>
            <a:endParaRPr lang="pt-BR" altLang="pt-BR">
              <a:latin typeface="Verdana" pitchFamily="34" charset="0"/>
            </a:endParaRPr>
          </a:p>
          <a:p>
            <a:pPr algn="ctr" eaLnBrk="1" hangingPunct="1"/>
            <a:endParaRPr lang="pt-BR" altLang="pt-BR">
              <a:latin typeface="Verdana" pitchFamily="34" charset="0"/>
            </a:endParaRPr>
          </a:p>
          <a:p>
            <a:pPr algn="ctr" eaLnBrk="1" hangingPunct="1"/>
            <a:endParaRPr lang="pt-BR" altLang="pt-BR">
              <a:latin typeface="Verdana" pitchFamily="34" charset="0"/>
            </a:endParaRPr>
          </a:p>
          <a:p>
            <a:pPr algn="ctr" eaLnBrk="1" hangingPunct="1"/>
            <a:r>
              <a:rPr lang="pt-BR" altLang="pt-BR" sz="2400" b="1">
                <a:solidFill>
                  <a:schemeClr val="accent2"/>
                </a:solidFill>
                <a:latin typeface="Verdana" pitchFamily="34" charset="0"/>
              </a:rPr>
              <a:t>CONHECIMENTO</a:t>
            </a:r>
          </a:p>
          <a:p>
            <a:pPr algn="ctr" eaLnBrk="1" hangingPunct="1"/>
            <a:endParaRPr lang="pt-BR" altLang="pt-BR">
              <a:solidFill>
                <a:schemeClr val="accent2"/>
              </a:solidFill>
              <a:latin typeface="Verdana" pitchFamily="34" charset="0"/>
            </a:endParaRPr>
          </a:p>
          <a:p>
            <a:pPr algn="ctr" eaLnBrk="1" hangingPunct="1"/>
            <a:endParaRPr lang="pt-BR" altLang="pt-BR">
              <a:latin typeface="Verdana" pitchFamily="34" charset="0"/>
            </a:endParaRPr>
          </a:p>
          <a:p>
            <a:pPr algn="ctr" eaLnBrk="1" hangingPunct="1"/>
            <a:endParaRPr lang="pt-BR" altLang="pt-BR">
              <a:latin typeface="Verdana" pitchFamily="34" charset="0"/>
            </a:endParaRPr>
          </a:p>
          <a:p>
            <a:pPr algn="ctr" eaLnBrk="1" hangingPunct="1"/>
            <a:r>
              <a:rPr lang="pt-BR" altLang="pt-BR">
                <a:latin typeface="Verdana" pitchFamily="34" charset="0"/>
              </a:rPr>
              <a:t>                                        </a:t>
            </a: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1835150" y="27082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1908175" y="2781300"/>
            <a:ext cx="2592388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2843213" y="2565400"/>
            <a:ext cx="4105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flipH="1">
            <a:off x="5076825" y="2781300"/>
            <a:ext cx="2519363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>
                <a:solidFill>
                  <a:srgbClr val="FF3300"/>
                </a:solidFill>
              </a:rPr>
              <a:t>QUESTÕES BÁSICAS</a:t>
            </a:r>
            <a:r>
              <a:rPr lang="pt-BR" altLang="pt-BR"/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t-BR" altLang="pt-BR"/>
              <a:t> </a:t>
            </a:r>
          </a:p>
          <a:p>
            <a:pPr eaLnBrk="1" hangingPunct="1">
              <a:buFontTx/>
              <a:buNone/>
            </a:pPr>
            <a:r>
              <a:rPr lang="pt-BR" altLang="pt-BR"/>
              <a:t>DADO UM CERTO CONTEXTO:</a:t>
            </a:r>
          </a:p>
          <a:p>
            <a:pPr eaLnBrk="1" hangingPunct="1"/>
            <a:endParaRPr lang="pt-BR" altLang="pt-BR"/>
          </a:p>
          <a:p>
            <a:pPr eaLnBrk="1" hangingPunct="1"/>
            <a:r>
              <a:rPr lang="pt-BR" altLang="pt-BR"/>
              <a:t>QUE FINALIDADES?</a:t>
            </a:r>
          </a:p>
          <a:p>
            <a:pPr eaLnBrk="1" hangingPunct="1"/>
            <a:r>
              <a:rPr lang="pt-BR" altLang="pt-BR"/>
              <a:t>QUE CONTEÚDOS?</a:t>
            </a:r>
          </a:p>
          <a:p>
            <a:pPr eaLnBrk="1" hangingPunct="1"/>
            <a:r>
              <a:rPr lang="pt-BR" altLang="pt-BR"/>
              <a:t>QUE MÉTODOS?</a:t>
            </a:r>
          </a:p>
          <a:p>
            <a:pPr eaLnBrk="1" hangingPunct="1">
              <a:buFontTx/>
              <a:buNone/>
            </a:pPr>
            <a:r>
              <a:rPr lang="pt-BR" altLang="pt-BR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>
                <a:solidFill>
                  <a:srgbClr val="FF3300"/>
                </a:solidFill>
              </a:rPr>
              <a:t>Contexto/Finalidade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pt-BR" altLang="pt-BR"/>
          </a:p>
          <a:p>
            <a:pPr eaLnBrk="1" hangingPunct="1">
              <a:buFontTx/>
              <a:buNone/>
            </a:pPr>
            <a:r>
              <a:rPr lang="pt-BR" altLang="pt-BR"/>
              <a:t>A pergunta frequente dos alunos:</a:t>
            </a:r>
          </a:p>
          <a:p>
            <a:pPr eaLnBrk="1" hangingPunct="1"/>
            <a:endParaRPr lang="pt-BR" altLang="pt-BR"/>
          </a:p>
          <a:p>
            <a:pPr eaLnBrk="1" hangingPunct="1">
              <a:buFontTx/>
              <a:buNone/>
            </a:pPr>
            <a:r>
              <a:rPr lang="pt-BR" altLang="pt-BR" sz="4400">
                <a:solidFill>
                  <a:schemeClr val="accent2"/>
                </a:solidFill>
                <a:latin typeface="Comic Sans MS" pitchFamily="66" charset="0"/>
              </a:rPr>
              <a:t>“Professor, afinal para que eu preciso aprender física?”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569325" cy="641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altLang="pt-BR"/>
              <a:t>     </a:t>
            </a:r>
            <a:r>
              <a:rPr lang="pt-BR" altLang="pt-BR" sz="2800" b="1">
                <a:solidFill>
                  <a:srgbClr val="FF3300"/>
                </a:solidFill>
              </a:rPr>
              <a:t>POR QUE ENSINAR CIÊNCIAS</a:t>
            </a:r>
            <a:r>
              <a:rPr lang="pt-BR" altLang="pt-BR" sz="2800" b="1">
                <a:solidFill>
                  <a:srgbClr val="FF3300"/>
                </a:solidFill>
                <a:cs typeface="Arial" charset="0"/>
              </a:rPr>
              <a:t>?</a:t>
            </a:r>
            <a:endParaRPr lang="pt-BR" altLang="pt-BR" sz="2800" b="1">
              <a:solidFill>
                <a:srgbClr val="FF3300"/>
              </a:solidFill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pt-BR" altLang="pt-BR" sz="2000"/>
              <a:t>Vivemos numa era fortemente influenciada e</a:t>
            </a:r>
            <a:r>
              <a:rPr lang="pt-BR" altLang="pt-BR" sz="2000">
                <a:cs typeface="Arial" charset="0"/>
              </a:rPr>
              <a:t>/ou determinada pela ciência, aí incluída a física;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pt-BR" altLang="pt-BR" sz="2000">
                <a:cs typeface="Arial" charset="0"/>
              </a:rPr>
              <a:t>A natureza seria basicamente explicada através da ciência;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pt-BR" altLang="pt-BR" sz="2000">
                <a:cs typeface="Arial" charset="0"/>
              </a:rPr>
              <a:t>A tecnologia é fortemente baseada na ciência;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pt-BR" altLang="pt-BR" sz="2000">
                <a:cs typeface="Arial" charset="0"/>
              </a:rPr>
              <a:t>Os métodos científicos pode ser facilmente transferível para outras atividades humanas;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pt-BR" altLang="pt-BR" sz="2000">
                <a:cs typeface="Arial" charset="0"/>
              </a:rPr>
              <a:t>A ciência favorece o uso do discurso racional, da razão;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pt-BR" altLang="pt-BR" sz="2000">
                <a:cs typeface="Arial" charset="0"/>
              </a:rPr>
              <a:t>A ciência permite um diálogo inteligente com o cotidiano;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pt-BR" altLang="pt-BR" sz="2000">
                <a:cs typeface="Arial" charset="0"/>
              </a:rPr>
              <a:t>A ciência enrique e promove a imaginação;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pt-BR" altLang="pt-BR" sz="2000">
                <a:cs typeface="Arial" charset="0"/>
              </a:rPr>
              <a:t>A ciência influencia outras áreas do conhecimento, as artes aí incluídas;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pt-BR" altLang="pt-BR" sz="2000">
                <a:cs typeface="Arial" charset="0"/>
              </a:rPr>
              <a:t>O processo histórico dos últimos séculos é incompreensível sem a presença da ciência;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pt-BR" altLang="pt-BR" sz="2000">
                <a:cs typeface="Arial" charset="0"/>
              </a:rPr>
              <a:t>A ciência..... Tem 1001 utilidades!!!!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pt-BR" altLang="pt-BR">
                <a:cs typeface="Arial" charset="0"/>
              </a:rPr>
              <a:t>                                                                                                   (João Zanetic, 2004)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95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95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52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52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52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52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952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952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952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952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igitalizar00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0"/>
            <a:ext cx="4794250" cy="659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970" name="Group 2"/>
          <p:cNvGraphicFramePr>
            <a:graphicFrameLocks noGrp="1"/>
          </p:cNvGraphicFramePr>
          <p:nvPr/>
        </p:nvGraphicFramePr>
        <p:xfrm>
          <a:off x="0" y="692150"/>
          <a:ext cx="9144000" cy="6135746"/>
        </p:xfrm>
        <a:graphic>
          <a:graphicData uri="http://schemas.openxmlformats.org/drawingml/2006/table">
            <a:tbl>
              <a:tblPr/>
              <a:tblGrid>
                <a:gridCol w="1465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52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92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2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52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5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1950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1960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1970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1980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1990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1995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Situação Mundial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Guerra Fria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Crise energética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Problemas Ambientais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Competição tecnológica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Globalização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Situação Brasileira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Industrialização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Ditadura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Transição política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Democracia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7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Objetivos da Educação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Formar elite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Formar cidadão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Preparo do trabalhador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Formar cidadão trabalhador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Formar cidadão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8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Tendências preponderantes do ensino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Escola nova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Comportamentalismo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Comportamentarismo mais cognitivismo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Cognitivismo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Construtivismo pós-piagetiano e sociocultural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8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Objetivos do Ensino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Transmitir insformações atualizadas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Vivenciar o método científico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Pensar lógica e criticamente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Desenvolvimento científico e tecnológico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Ciência, Tecnologia e Sociedade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2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Visão da Ciência no currículo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Neutra, enfatizando o produto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Histórica, enfatizando o processo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Resultante de contexto econômico, político, social de movimentos intrínsecos - enfatizando sua função como instituição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7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Metodologia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Laboratório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Laboratório mais discussões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Jogos e simulações. Resolução de problemas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Informática no ensino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7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Formação Docente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Improviso e capacitação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Formação em Universidade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Proliferação de escolas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Programas de Atualização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Formação a distância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66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Instituições que influenciam na mudança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Associações científicas e instituições governamentais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Projetos e organizações internacionais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Centros de Ciências/universidades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Associações científicas e de professores/Universidades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Organizações internacionais e Universidades</a:t>
                      </a:r>
                    </a:p>
                  </a:txBody>
                  <a:tcPr marL="6724" marR="6724" marT="6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1344" name="CaixaDeTexto 4"/>
          <p:cNvSpPr txBox="1">
            <a:spLocks noChangeArrowheads="1"/>
          </p:cNvSpPr>
          <p:nvPr/>
        </p:nvSpPr>
        <p:spPr bwMode="auto">
          <a:xfrm>
            <a:off x="214313" y="-26988"/>
            <a:ext cx="8643937" cy="762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altLang="pt-BR" sz="2200" b="1">
                <a:latin typeface="Calibri" pitchFamily="34" charset="0"/>
                <a:cs typeface="Arial" charset="0"/>
              </a:rPr>
              <a:t>Fatores preponderantes que influenciaram a evolução do Ensino de Ciências no Brasil nas últimas décadas</a:t>
            </a:r>
            <a:r>
              <a:rPr lang="pt-BR" altLang="pt-BR" sz="2000" b="1">
                <a:latin typeface="Calibri" pitchFamily="34" charset="0"/>
                <a:cs typeface="Arial" charset="0"/>
              </a:rPr>
              <a:t> (krasilchick, 2000 apud Nardi, 2007)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BR" altLang="pt-BR" sz="4000">
                <a:solidFill>
                  <a:srgbClr val="FF3300"/>
                </a:solidFill>
              </a:rPr>
              <a:t>Contexto/Finalidade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pt-BR" altLang="pt-BR" sz="400"/>
          </a:p>
          <a:p>
            <a:pPr eaLnBrk="1" hangingPunct="1">
              <a:buFontTx/>
              <a:buNone/>
            </a:pPr>
            <a:r>
              <a:rPr lang="pt-BR" altLang="pt-BR" sz="2000" b="1">
                <a:solidFill>
                  <a:schemeClr val="accent2"/>
                </a:solidFill>
              </a:rPr>
              <a:t>   </a:t>
            </a:r>
            <a:r>
              <a:rPr lang="pt-BR" altLang="pt-BR" sz="1600" b="1">
                <a:solidFill>
                  <a:schemeClr val="accent2"/>
                </a:solidFill>
              </a:rPr>
              <a:t> </a:t>
            </a:r>
          </a:p>
          <a:p>
            <a:pPr eaLnBrk="1" hangingPunct="1">
              <a:buFontTx/>
              <a:buNone/>
            </a:pPr>
            <a:r>
              <a:rPr lang="pt-BR" altLang="pt-BR" sz="2400" b="1">
                <a:solidFill>
                  <a:schemeClr val="accent2"/>
                </a:solidFill>
                <a:latin typeface="Comic Sans MS" pitchFamily="66" charset="0"/>
              </a:rPr>
              <a:t> “Afinal, professor, para que eu preciso aprender física?”</a:t>
            </a:r>
          </a:p>
          <a:p>
            <a:pPr eaLnBrk="1" hangingPunct="1">
              <a:buFontTx/>
              <a:buNone/>
            </a:pPr>
            <a:endParaRPr lang="pt-BR" altLang="pt-BR" sz="2400" b="1">
              <a:solidFill>
                <a:schemeClr val="accent2"/>
              </a:solidFill>
              <a:latin typeface="Comic Sans MS" pitchFamily="66" charset="0"/>
            </a:endParaRPr>
          </a:p>
          <a:p>
            <a:pPr eaLnBrk="1" hangingPunct="1"/>
            <a:r>
              <a:rPr lang="pt-BR" altLang="pt-BR" sz="2800" b="1"/>
              <a:t>compreender a </a:t>
            </a:r>
            <a:r>
              <a:rPr lang="pt-BR" altLang="pt-BR" sz="2800" b="1">
                <a:solidFill>
                  <a:srgbClr val="FF3300"/>
                </a:solidFill>
              </a:rPr>
              <a:t>tecnologia</a:t>
            </a:r>
            <a:r>
              <a:rPr lang="pt-BR" altLang="pt-BR" sz="2800" b="1"/>
              <a:t> presente hoje na vida cotidiana</a:t>
            </a:r>
          </a:p>
          <a:p>
            <a:pPr eaLnBrk="1" hangingPunct="1"/>
            <a:r>
              <a:rPr lang="pt-BR" altLang="pt-BR" sz="2800" b="1"/>
              <a:t>compreender os fenômenos naturais sob a ótica dos </a:t>
            </a:r>
            <a:r>
              <a:rPr lang="pt-BR" altLang="pt-BR" sz="2800" b="1">
                <a:solidFill>
                  <a:srgbClr val="FF3300"/>
                </a:solidFill>
              </a:rPr>
              <a:t>modelos científicos </a:t>
            </a:r>
          </a:p>
          <a:p>
            <a:pPr eaLnBrk="1" hangingPunct="1"/>
            <a:r>
              <a:rPr lang="pt-BR" altLang="pt-BR" sz="2800" b="1"/>
              <a:t>resolver </a:t>
            </a:r>
            <a:r>
              <a:rPr lang="pt-BR" altLang="pt-BR" sz="2800" b="1">
                <a:solidFill>
                  <a:srgbClr val="FF3300"/>
                </a:solidFill>
              </a:rPr>
              <a:t>problemas</a:t>
            </a:r>
            <a:r>
              <a:rPr lang="pt-BR" altLang="pt-BR" sz="2800" b="1"/>
              <a:t> com uso da racionalidade e rigor na análise</a:t>
            </a:r>
          </a:p>
          <a:p>
            <a:pPr eaLnBrk="1" hangingPunct="1"/>
            <a:r>
              <a:rPr lang="pt-BR" altLang="pt-BR" sz="2800" b="1"/>
              <a:t>análise crítica e tomada de posições diante de questões relacionadas à ciência, tecnologia e implicações para a </a:t>
            </a:r>
            <a:r>
              <a:rPr lang="pt-BR" altLang="pt-BR" sz="2800" b="1">
                <a:solidFill>
                  <a:srgbClr val="FF3300"/>
                </a:solidFill>
              </a:rPr>
              <a:t>sociedade contemporânea</a:t>
            </a:r>
            <a:r>
              <a:rPr lang="pt-BR" altLang="pt-BR" sz="2800" b="1"/>
              <a:t>                                                                             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pt-BR" altLang="pt-BR" sz="2800" b="1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pt-BR" altLang="pt-BR" sz="1000" b="1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pt-BR" altLang="pt-BR" sz="6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altLang="pt-BR" sz="400"/>
              <a:t>-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451</Words>
  <Application>Microsoft Office PowerPoint</Application>
  <PresentationFormat>Apresentação na tela (4:3)</PresentationFormat>
  <Paragraphs>125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Comic Sans MS</vt:lpstr>
      <vt:lpstr>Garamond</vt:lpstr>
      <vt:lpstr>Verdana</vt:lpstr>
      <vt:lpstr>Wingdings</vt:lpstr>
      <vt:lpstr>Tema do Office</vt:lpstr>
      <vt:lpstr>Metodologia do Ensino de Física I </vt:lpstr>
      <vt:lpstr>O PROBLEMA FUNDAMENTAL DO PROFESSOR</vt:lpstr>
      <vt:lpstr>SER PROFESSOR: DIFERENTES VISÕES EPISTEMOLÓGICAS, DIDÁTICAS E AXIOLÓGICAS</vt:lpstr>
      <vt:lpstr>QUESTÕES BÁSICAS </vt:lpstr>
      <vt:lpstr>Contexto/Finalidade</vt:lpstr>
      <vt:lpstr>Apresentação do PowerPoint</vt:lpstr>
      <vt:lpstr>Apresentação do PowerPoint</vt:lpstr>
      <vt:lpstr>Apresentação do PowerPoint</vt:lpstr>
      <vt:lpstr>Contexto/Finalidade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Metodologia do Ensino de Física I</dc:title>
  <dc:creator>MariaLucia</dc:creator>
  <cp:lastModifiedBy>Usuario</cp:lastModifiedBy>
  <cp:revision>3</cp:revision>
  <dcterms:created xsi:type="dcterms:W3CDTF">2015-03-18T21:35:41Z</dcterms:created>
  <dcterms:modified xsi:type="dcterms:W3CDTF">2016-04-01T17:57:57Z</dcterms:modified>
</cp:coreProperties>
</file>