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70" r:id="rId5"/>
    <p:sldId id="271" r:id="rId6"/>
    <p:sldId id="272" r:id="rId7"/>
    <p:sldId id="273" r:id="rId8"/>
    <p:sldId id="257" r:id="rId9"/>
    <p:sldId id="258" r:id="rId10"/>
    <p:sldId id="259" r:id="rId11"/>
    <p:sldId id="267" r:id="rId12"/>
    <p:sldId id="260" r:id="rId13"/>
    <p:sldId id="261" r:id="rId14"/>
    <p:sldId id="262" r:id="rId15"/>
    <p:sldId id="263" r:id="rId16"/>
    <p:sldId id="266" r:id="rId17"/>
    <p:sldId id="269" r:id="rId18"/>
    <p:sldId id="268" r:id="rId1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2062A6E-6364-4C23-BCCB-704D0BA4F3D8}" type="datetimeFigureOut">
              <a:rPr lang="pt-BR" smtClean="0"/>
              <a:pPr/>
              <a:t>31/10/2019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8A04EB-EBB8-4ECD-BD69-2C12AC819CF3}"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62A6E-6364-4C23-BCCB-704D0BA4F3D8}" type="datetimeFigureOut">
              <a:rPr lang="pt-BR" smtClean="0"/>
              <a:pPr/>
              <a:t>31/10/2019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A04EB-EBB8-4ECD-BD69-2C12AC819CF3}"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ailymotion.com/video/x213a5g_turismo-en-la-favela_news" TargetMode="External"/><Relationship Id="rId2" Type="http://schemas.openxmlformats.org/officeDocument/2006/relationships/hyperlink" Target="https://www.youtube.com/watch?v=c-Km-2tpg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alvador.edu.ar/sitio/signosele/aanterior.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56793"/>
            <a:ext cx="7772400" cy="2043658"/>
          </a:xfrm>
        </p:spPr>
        <p:txBody>
          <a:bodyPr>
            <a:normAutofit fontScale="90000"/>
          </a:bodyPr>
          <a:lstStyle/>
          <a:p>
            <a:r>
              <a:rPr lang="pt-BR" dirty="0"/>
              <a:t/>
            </a:r>
            <a:br>
              <a:rPr lang="pt-BR" dirty="0"/>
            </a:br>
            <a:r>
              <a:rPr lang="es-ES" dirty="0"/>
              <a:t> El objeto indirecto: síntesis de puntos clave </a:t>
            </a:r>
            <a:endParaRPr lang="pt-BR" dirty="0"/>
          </a:p>
        </p:txBody>
      </p:sp>
      <p:sp>
        <p:nvSpPr>
          <p:cNvPr id="3" name="Subtítulo 2"/>
          <p:cNvSpPr>
            <a:spLocks noGrp="1"/>
          </p:cNvSpPr>
          <p:nvPr>
            <p:ph type="subTitle" idx="1"/>
          </p:nvPr>
        </p:nvSpPr>
        <p:spPr/>
        <p:txBody>
          <a:bodyPr/>
          <a:lstStyle/>
          <a:p>
            <a:r>
              <a:rPr lang="pt-BR" dirty="0" smtClean="0"/>
              <a:t>Mirta </a:t>
            </a:r>
            <a:r>
              <a:rPr lang="pt-BR" dirty="0" err="1" smtClean="0"/>
              <a:t>Groppi</a:t>
            </a:r>
            <a:r>
              <a:rPr lang="pt-BR" dirty="0" smtClean="0"/>
              <a:t> </a:t>
            </a:r>
            <a:endParaRPr lang="pt-BR" dirty="0"/>
          </a:p>
        </p:txBody>
      </p:sp>
      <p:sp>
        <p:nvSpPr>
          <p:cNvPr id="4" name="Retângulo 3"/>
          <p:cNvSpPr/>
          <p:nvPr/>
        </p:nvSpPr>
        <p:spPr>
          <a:xfrm>
            <a:off x="0" y="5301208"/>
            <a:ext cx="9144000" cy="1200329"/>
          </a:xfrm>
          <a:prstGeom prst="rect">
            <a:avLst/>
          </a:prstGeom>
        </p:spPr>
        <p:txBody>
          <a:bodyPr wrap="square">
            <a:spAutoFit/>
          </a:bodyPr>
          <a:lstStyle/>
          <a:p>
            <a:pPr algn="ctr"/>
            <a:r>
              <a:rPr lang="es-ES" dirty="0" smtClean="0"/>
              <a:t>En</a:t>
            </a:r>
            <a:r>
              <a:rPr lang="es-ES" dirty="0"/>
              <a:t>: CELADA, M. T. y N. MAIA GONZÁLEZ (coord. dossier). “Gestos trazan distinciones entre la lengua española y el portugués brasileño”, </a:t>
            </a:r>
            <a:r>
              <a:rPr lang="es-ES" i="1" dirty="0"/>
              <a:t>SIGNOS ELE, nº 1-2, diciembre 2008, URL http://p3.usal.edu.ar/index.php/ele/article/view/1396 URL del dossier: http://p3.usal.edu.ar/index.php/ele/article/view/1375, ISSN: 1851-4863. </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260648"/>
            <a:ext cx="8964488" cy="6408712"/>
          </a:xfrm>
        </p:spPr>
        <p:txBody>
          <a:bodyPr>
            <a:normAutofit/>
          </a:bodyPr>
          <a:lstStyle/>
          <a:p>
            <a:pPr algn="just">
              <a:buNone/>
            </a:pPr>
            <a:r>
              <a:rPr lang="es-ES" dirty="0" smtClean="0"/>
              <a:t>Ej.</a:t>
            </a:r>
          </a:p>
          <a:p>
            <a:pPr indent="0" algn="just">
              <a:buNone/>
            </a:pPr>
            <a:r>
              <a:rPr lang="es-ES" dirty="0" smtClean="0"/>
              <a:t>Un verbo como “entregar”, transitivo, abre tres espacios que al ser ocupados con los argumentos saturan la predicación. En el caso de ese verbo, uno de los argumentos tendrá la función sintáctica de sujeto, otro de objeto directo, y el tercero, de OI: </a:t>
            </a:r>
          </a:p>
          <a:p>
            <a:pPr marL="857250" indent="-514350" algn="just">
              <a:buNone/>
            </a:pPr>
            <a:endParaRPr lang="es-ES" dirty="0" smtClean="0">
              <a:solidFill>
                <a:schemeClr val="accent2">
                  <a:lumMod val="75000"/>
                </a:schemeClr>
              </a:solidFill>
            </a:endParaRPr>
          </a:p>
          <a:p>
            <a:pPr marL="857250" indent="-514350" algn="just">
              <a:buNone/>
            </a:pPr>
            <a:r>
              <a:rPr lang="es-ES" u="sng" dirty="0" smtClean="0">
                <a:solidFill>
                  <a:schemeClr val="accent2">
                    <a:lumMod val="75000"/>
                  </a:schemeClr>
                </a:solidFill>
              </a:rPr>
              <a:t>Te</a:t>
            </a:r>
            <a:r>
              <a:rPr lang="es-ES" dirty="0" smtClean="0">
                <a:solidFill>
                  <a:schemeClr val="accent2">
                    <a:lumMod val="75000"/>
                  </a:schemeClr>
                </a:solidFill>
              </a:rPr>
              <a:t> entreg</a:t>
            </a:r>
            <a:r>
              <a:rPr lang="es-ES" b="1" i="1" dirty="0" smtClean="0">
                <a:solidFill>
                  <a:schemeClr val="accent2">
                    <a:lumMod val="75000"/>
                  </a:schemeClr>
                </a:solidFill>
              </a:rPr>
              <a:t>o</a:t>
            </a:r>
            <a:r>
              <a:rPr lang="es-ES" dirty="0" smtClean="0">
                <a:solidFill>
                  <a:schemeClr val="accent2">
                    <a:lumMod val="75000"/>
                  </a:schemeClr>
                </a:solidFill>
              </a:rPr>
              <a:t> </a:t>
            </a:r>
            <a:r>
              <a:rPr lang="es-ES" b="1" dirty="0" smtClean="0">
                <a:solidFill>
                  <a:schemeClr val="accent2">
                    <a:lumMod val="75000"/>
                  </a:schemeClr>
                </a:solidFill>
              </a:rPr>
              <a:t>el libro </a:t>
            </a:r>
            <a:r>
              <a:rPr lang="es-ES" dirty="0" smtClean="0">
                <a:solidFill>
                  <a:schemeClr val="accent2">
                    <a:lumMod val="75000"/>
                  </a:schemeClr>
                </a:solidFill>
              </a:rPr>
              <a:t>la semana que viene.  </a:t>
            </a:r>
          </a:p>
          <a:p>
            <a:pPr marL="857250" indent="-514350" algn="just">
              <a:buNone/>
            </a:pPr>
            <a:r>
              <a:rPr lang="es-ES" dirty="0" smtClean="0">
                <a:solidFill>
                  <a:schemeClr val="accent2">
                    <a:lumMod val="75000"/>
                  </a:schemeClr>
                </a:solidFill>
              </a:rPr>
              <a:t>Sin falta </a:t>
            </a:r>
            <a:r>
              <a:rPr lang="es-ES" u="sng" dirty="0" smtClean="0">
                <a:solidFill>
                  <a:schemeClr val="accent2">
                    <a:lumMod val="75000"/>
                  </a:schemeClr>
                </a:solidFill>
              </a:rPr>
              <a:t>te</a:t>
            </a:r>
            <a:r>
              <a:rPr lang="es-ES" dirty="0" smtClean="0">
                <a:solidFill>
                  <a:schemeClr val="accent2">
                    <a:lumMod val="75000"/>
                  </a:schemeClr>
                </a:solidFill>
              </a:rPr>
              <a:t> </a:t>
            </a:r>
            <a:r>
              <a:rPr lang="es-ES" b="1" dirty="0" smtClean="0">
                <a:solidFill>
                  <a:schemeClr val="accent2">
                    <a:lumMod val="75000"/>
                  </a:schemeClr>
                </a:solidFill>
              </a:rPr>
              <a:t>lo</a:t>
            </a:r>
            <a:r>
              <a:rPr lang="es-ES" dirty="0" smtClean="0">
                <a:solidFill>
                  <a:schemeClr val="accent2">
                    <a:lumMod val="75000"/>
                  </a:schemeClr>
                </a:solidFill>
              </a:rPr>
              <a:t> llev</a:t>
            </a:r>
            <a:r>
              <a:rPr lang="es-ES" b="1" i="1" dirty="0" smtClean="0">
                <a:solidFill>
                  <a:schemeClr val="accent2">
                    <a:lumMod val="75000"/>
                  </a:schemeClr>
                </a:solidFill>
              </a:rPr>
              <a:t>o</a:t>
            </a:r>
            <a:r>
              <a:rPr lang="es-ES" dirty="0" smtClean="0">
                <a:solidFill>
                  <a:schemeClr val="accent2">
                    <a:lumMod val="75000"/>
                  </a:schemeClr>
                </a:solidFill>
              </a:rPr>
              <a:t>. </a:t>
            </a:r>
          </a:p>
          <a:p>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260648"/>
            <a:ext cx="8964488" cy="6408712"/>
          </a:xfrm>
        </p:spPr>
        <p:txBody>
          <a:bodyPr>
            <a:normAutofit/>
          </a:bodyPr>
          <a:lstStyle/>
          <a:p>
            <a:pPr marL="0" indent="0" algn="just">
              <a:buNone/>
            </a:pPr>
            <a:endParaRPr lang="es-ES" dirty="0" smtClean="0"/>
          </a:p>
          <a:p>
            <a:pPr marL="0" indent="0" algn="just">
              <a:buNone/>
            </a:pPr>
            <a:r>
              <a:rPr lang="es-ES" dirty="0" smtClean="0"/>
              <a:t>Lo mismo ocurre con </a:t>
            </a:r>
            <a:r>
              <a:rPr lang="es-ES" b="1" dirty="0" smtClean="0"/>
              <a:t>verbos de transferencia </a:t>
            </a:r>
            <a:r>
              <a:rPr lang="es-ES" dirty="0" smtClean="0"/>
              <a:t>(</a:t>
            </a:r>
            <a:r>
              <a:rPr lang="es-ES" b="1" dirty="0" smtClean="0"/>
              <a:t>material</a:t>
            </a:r>
            <a:r>
              <a:rPr lang="es-ES" dirty="0" smtClean="0"/>
              <a:t> o </a:t>
            </a:r>
            <a:r>
              <a:rPr lang="es-ES" b="1" dirty="0" smtClean="0"/>
              <a:t>comunicativa</a:t>
            </a:r>
            <a:r>
              <a:rPr lang="es-ES" dirty="0" smtClean="0"/>
              <a:t>) como </a:t>
            </a:r>
            <a:r>
              <a:rPr lang="es-ES" i="1" dirty="0" smtClean="0"/>
              <a:t>dar, regalar, devolver, </a:t>
            </a:r>
            <a:r>
              <a:rPr lang="es-ES" i="1" u="sng" dirty="0" smtClean="0">
                <a:solidFill>
                  <a:schemeClr val="accent2">
                    <a:lumMod val="75000"/>
                  </a:schemeClr>
                </a:solidFill>
              </a:rPr>
              <a:t>decir</a:t>
            </a:r>
            <a:r>
              <a:rPr lang="es-ES" i="1" dirty="0" smtClean="0">
                <a:solidFill>
                  <a:schemeClr val="accent2">
                    <a:lumMod val="75000"/>
                  </a:schemeClr>
                </a:solidFill>
              </a:rPr>
              <a:t>, </a:t>
            </a:r>
            <a:r>
              <a:rPr lang="es-ES" i="1" u="sng" dirty="0" smtClean="0">
                <a:solidFill>
                  <a:schemeClr val="accent2">
                    <a:lumMod val="75000"/>
                  </a:schemeClr>
                </a:solidFill>
              </a:rPr>
              <a:t>preguntar</a:t>
            </a:r>
            <a:r>
              <a:rPr lang="es-ES" i="1" dirty="0" smtClean="0"/>
              <a:t>, </a:t>
            </a:r>
            <a:r>
              <a:rPr lang="es-ES" i="1" u="sng" dirty="0" smtClean="0">
                <a:solidFill>
                  <a:schemeClr val="accent2">
                    <a:lumMod val="75000"/>
                  </a:schemeClr>
                </a:solidFill>
              </a:rPr>
              <a:t>ordenar</a:t>
            </a:r>
            <a:r>
              <a:rPr lang="es-ES" i="1" dirty="0" smtClean="0"/>
              <a:t>,</a:t>
            </a:r>
            <a:r>
              <a:rPr lang="es-ES" dirty="0" smtClean="0"/>
              <a:t> etc. </a:t>
            </a:r>
          </a:p>
          <a:p>
            <a:pPr marL="0" indent="0" algn="just">
              <a:buNone/>
            </a:pPr>
            <a:endParaRPr lang="es-ES" dirty="0" smtClean="0"/>
          </a:p>
          <a:p>
            <a:pPr marL="0" indent="0" algn="just">
              <a:buNone/>
            </a:pPr>
            <a:r>
              <a:rPr lang="es-ES" u="sng" dirty="0" smtClean="0">
                <a:solidFill>
                  <a:schemeClr val="accent2">
                    <a:lumMod val="75000"/>
                  </a:schemeClr>
                </a:solidFill>
              </a:rPr>
              <a:t>Le</a:t>
            </a:r>
            <a:r>
              <a:rPr lang="es-ES" dirty="0" smtClean="0"/>
              <a:t> pregunt</a:t>
            </a:r>
            <a:r>
              <a:rPr lang="es-ES" dirty="0" smtClean="0">
                <a:solidFill>
                  <a:schemeClr val="accent2">
                    <a:lumMod val="75000"/>
                  </a:schemeClr>
                </a:solidFill>
              </a:rPr>
              <a:t>ó</a:t>
            </a:r>
            <a:r>
              <a:rPr lang="es-ES" dirty="0" smtClean="0"/>
              <a:t> </a:t>
            </a:r>
            <a:r>
              <a:rPr lang="es-ES" dirty="0" smtClean="0">
                <a:solidFill>
                  <a:schemeClr val="accent2">
                    <a:lumMod val="75000"/>
                  </a:schemeClr>
                </a:solidFill>
              </a:rPr>
              <a:t>lo que tanto quería saber</a:t>
            </a:r>
            <a:r>
              <a:rPr lang="es-ES" dirty="0" smtClean="0"/>
              <a:t>. Sí, ¿no me lo crees? Se lo preguntó, sin pelos en la lengua. </a:t>
            </a:r>
          </a:p>
          <a:p>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260648"/>
            <a:ext cx="8964488" cy="6408712"/>
          </a:xfrm>
        </p:spPr>
        <p:txBody>
          <a:bodyPr>
            <a:normAutofit fontScale="92500" lnSpcReduction="20000"/>
          </a:bodyPr>
          <a:lstStyle/>
          <a:p>
            <a:pPr marL="0" indent="0" algn="just">
              <a:buNone/>
            </a:pPr>
            <a:r>
              <a:rPr lang="es-ES" dirty="0" smtClean="0">
                <a:solidFill>
                  <a:schemeClr val="accent2">
                    <a:lumMod val="50000"/>
                  </a:schemeClr>
                </a:solidFill>
              </a:rPr>
              <a:t>En el portugués del Brasil, en una variación que no es posible considerar aquí por delimitaciones de espacio y de tema (ya que no es el objetivo presentar una descripción de la variación del portugués) son ocurrencias posibles: </a:t>
            </a:r>
            <a:r>
              <a:rPr lang="es-ES" i="1" dirty="0" smtClean="0">
                <a:solidFill>
                  <a:schemeClr val="accent2">
                    <a:lumMod val="50000"/>
                  </a:schemeClr>
                </a:solidFill>
              </a:rPr>
              <a:t>entrego-te o </a:t>
            </a:r>
            <a:r>
              <a:rPr lang="es-ES" i="1" dirty="0" err="1" smtClean="0">
                <a:solidFill>
                  <a:schemeClr val="accent2">
                    <a:lumMod val="50000"/>
                  </a:schemeClr>
                </a:solidFill>
              </a:rPr>
              <a:t>livro</a:t>
            </a:r>
            <a:r>
              <a:rPr lang="es-ES" i="1" dirty="0" smtClean="0">
                <a:solidFill>
                  <a:schemeClr val="accent2">
                    <a:lumMod val="50000"/>
                  </a:schemeClr>
                </a:solidFill>
              </a:rPr>
              <a:t> na próxima semana</a:t>
            </a:r>
            <a:r>
              <a:rPr lang="es-ES" dirty="0" smtClean="0">
                <a:solidFill>
                  <a:schemeClr val="accent2">
                    <a:lumMod val="50000"/>
                  </a:schemeClr>
                </a:solidFill>
              </a:rPr>
              <a:t>; </a:t>
            </a:r>
            <a:r>
              <a:rPr lang="es-ES" i="1" dirty="0" smtClean="0">
                <a:solidFill>
                  <a:schemeClr val="accent2">
                    <a:lumMod val="50000"/>
                  </a:schemeClr>
                </a:solidFill>
              </a:rPr>
              <a:t>entrego-</a:t>
            </a:r>
            <a:r>
              <a:rPr lang="es-ES" i="1" dirty="0" err="1" smtClean="0">
                <a:solidFill>
                  <a:schemeClr val="accent2">
                    <a:lumMod val="50000"/>
                  </a:schemeClr>
                </a:solidFill>
              </a:rPr>
              <a:t>lhe</a:t>
            </a:r>
            <a:r>
              <a:rPr lang="es-ES" i="1" dirty="0" smtClean="0">
                <a:solidFill>
                  <a:schemeClr val="accent2">
                    <a:lumMod val="50000"/>
                  </a:schemeClr>
                </a:solidFill>
              </a:rPr>
              <a:t> o </a:t>
            </a:r>
            <a:r>
              <a:rPr lang="es-ES" i="1" dirty="0" err="1" smtClean="0">
                <a:solidFill>
                  <a:schemeClr val="accent2">
                    <a:lumMod val="50000"/>
                  </a:schemeClr>
                </a:solidFill>
              </a:rPr>
              <a:t>livro</a:t>
            </a:r>
            <a:r>
              <a:rPr lang="es-ES" i="1" dirty="0" smtClean="0">
                <a:solidFill>
                  <a:schemeClr val="accent2">
                    <a:lumMod val="50000"/>
                  </a:schemeClr>
                </a:solidFill>
              </a:rPr>
              <a:t> na próxima semana</a:t>
            </a:r>
            <a:r>
              <a:rPr lang="es-ES" dirty="0" smtClean="0">
                <a:solidFill>
                  <a:schemeClr val="accent2">
                    <a:lumMod val="50000"/>
                  </a:schemeClr>
                </a:solidFill>
              </a:rPr>
              <a:t>. Recordamos, solamente, que el uso de la forma </a:t>
            </a:r>
            <a:r>
              <a:rPr lang="es-ES" i="1" dirty="0" err="1" smtClean="0">
                <a:solidFill>
                  <a:schemeClr val="accent2">
                    <a:lumMod val="50000"/>
                  </a:schemeClr>
                </a:solidFill>
              </a:rPr>
              <a:t>você</a:t>
            </a:r>
            <a:r>
              <a:rPr lang="es-ES" i="1" dirty="0" smtClean="0">
                <a:solidFill>
                  <a:schemeClr val="accent2">
                    <a:lumMod val="50000"/>
                  </a:schemeClr>
                </a:solidFill>
              </a:rPr>
              <a:t> </a:t>
            </a:r>
            <a:r>
              <a:rPr lang="es-ES" dirty="0" smtClean="0">
                <a:solidFill>
                  <a:schemeClr val="accent2">
                    <a:lumMod val="50000"/>
                  </a:schemeClr>
                </a:solidFill>
              </a:rPr>
              <a:t>para el interlocutor, que corresponde a formas verbales y pronominales de tercera persona (</a:t>
            </a:r>
            <a:r>
              <a:rPr lang="es-ES" i="1" dirty="0" err="1" smtClean="0">
                <a:solidFill>
                  <a:schemeClr val="accent2">
                    <a:lumMod val="50000"/>
                  </a:schemeClr>
                </a:solidFill>
              </a:rPr>
              <a:t>lhe</a:t>
            </a:r>
            <a:r>
              <a:rPr lang="es-ES" dirty="0" smtClean="0">
                <a:solidFill>
                  <a:schemeClr val="accent2">
                    <a:lumMod val="50000"/>
                  </a:schemeClr>
                </a:solidFill>
              </a:rPr>
              <a:t>), presenta alternancia con formas pronominales de segunda (</a:t>
            </a:r>
            <a:r>
              <a:rPr lang="es-ES" i="1" dirty="0" smtClean="0">
                <a:solidFill>
                  <a:schemeClr val="accent2">
                    <a:lumMod val="50000"/>
                  </a:schemeClr>
                </a:solidFill>
              </a:rPr>
              <a:t>te</a:t>
            </a:r>
            <a:r>
              <a:rPr lang="es-ES" dirty="0" smtClean="0">
                <a:solidFill>
                  <a:schemeClr val="accent2">
                    <a:lumMod val="50000"/>
                  </a:schemeClr>
                </a:solidFill>
              </a:rPr>
              <a:t>). Por otro lado, en la comunicación oral espontánea, el verbo entregar aparece con el tercer argumento representado con la preposición para: </a:t>
            </a:r>
            <a:r>
              <a:rPr lang="es-ES" i="1" dirty="0" smtClean="0">
                <a:solidFill>
                  <a:schemeClr val="accent2">
                    <a:lumMod val="50000"/>
                  </a:schemeClr>
                </a:solidFill>
              </a:rPr>
              <a:t>Entrego o libro para </a:t>
            </a:r>
            <a:r>
              <a:rPr lang="es-ES" i="1" dirty="0" err="1" smtClean="0">
                <a:solidFill>
                  <a:schemeClr val="accent2">
                    <a:lumMod val="50000"/>
                  </a:schemeClr>
                </a:solidFill>
              </a:rPr>
              <a:t>você</a:t>
            </a:r>
            <a:r>
              <a:rPr lang="es-ES" dirty="0" smtClean="0">
                <a:solidFill>
                  <a:schemeClr val="accent2">
                    <a:lumMod val="50000"/>
                  </a:schemeClr>
                </a:solidFill>
              </a:rPr>
              <a:t>. </a:t>
            </a:r>
          </a:p>
          <a:p>
            <a:pPr algn="just">
              <a:buNone/>
            </a:pPr>
            <a:endParaRPr lang="es-ES" dirty="0" smtClean="0"/>
          </a:p>
          <a:p>
            <a:pPr algn="just">
              <a:buNone/>
            </a:pPr>
            <a:r>
              <a:rPr lang="es-ES" sz="1700" dirty="0" smtClean="0"/>
              <a:t>V. nota 14 sobre el uso de a / para en el portugués de Brasil. </a:t>
            </a:r>
            <a:endParaRPr lang="pt-BR" sz="1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260648"/>
            <a:ext cx="9144000" cy="6408712"/>
          </a:xfrm>
        </p:spPr>
        <p:txBody>
          <a:bodyPr>
            <a:normAutofit/>
          </a:bodyPr>
          <a:lstStyle/>
          <a:p>
            <a:pPr indent="0" algn="just">
              <a:buNone/>
            </a:pPr>
            <a:endParaRPr lang="es-ES" dirty="0" smtClean="0"/>
          </a:p>
          <a:p>
            <a:pPr indent="0" algn="just">
              <a:buNone/>
            </a:pPr>
            <a:endParaRPr lang="es-ES" dirty="0" smtClean="0"/>
          </a:p>
          <a:p>
            <a:pPr indent="0" algn="just">
              <a:buNone/>
            </a:pPr>
            <a:endParaRPr lang="es-ES" dirty="0" smtClean="0"/>
          </a:p>
          <a:p>
            <a:pPr indent="0" algn="just">
              <a:buNone/>
            </a:pPr>
            <a:r>
              <a:rPr lang="es-ES" dirty="0" smtClean="0">
                <a:solidFill>
                  <a:schemeClr val="tx2">
                    <a:lumMod val="60000"/>
                    <a:lumOff val="40000"/>
                  </a:schemeClr>
                </a:solidFill>
              </a:rPr>
              <a:t>Cuando consideramos el contraste entre el español y el portugués, especialmente el portugués usado en Brasil, en relación con el tema que aquí nos ocupa, hay, al menos, dos puntos que no pueden dejar de ser mencionados.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260648"/>
            <a:ext cx="9144000" cy="6408712"/>
          </a:xfrm>
        </p:spPr>
        <p:txBody>
          <a:bodyPr>
            <a:normAutofit/>
          </a:bodyPr>
          <a:lstStyle/>
          <a:p>
            <a:pPr indent="0" algn="just">
              <a:buNone/>
            </a:pPr>
            <a:r>
              <a:rPr lang="es-ES" dirty="0" smtClean="0">
                <a:solidFill>
                  <a:schemeClr val="tx2">
                    <a:lumMod val="60000"/>
                    <a:lumOff val="40000"/>
                  </a:schemeClr>
                </a:solidFill>
              </a:rPr>
              <a:t>Uno tiene que ver con una tradición de gramáticos que emplean el término objeto indirecto para todo argumento que vaya introducido por preposición, como Cunha y Cintra (1985:139): </a:t>
            </a:r>
          </a:p>
          <a:p>
            <a:pPr indent="0" algn="just">
              <a:buNone/>
            </a:pPr>
            <a:endParaRPr lang="es-ES" sz="2600" dirty="0" smtClean="0">
              <a:solidFill>
                <a:schemeClr val="tx2">
                  <a:lumMod val="60000"/>
                  <a:lumOff val="40000"/>
                </a:schemeClr>
              </a:solidFill>
            </a:endParaRPr>
          </a:p>
          <a:p>
            <a:pPr indent="0" algn="just">
              <a:buNone/>
            </a:pPr>
            <a:endParaRPr lang="es-ES" sz="2600" dirty="0" smtClean="0">
              <a:solidFill>
                <a:schemeClr val="tx2">
                  <a:lumMod val="60000"/>
                  <a:lumOff val="40000"/>
                </a:schemeClr>
              </a:solidFill>
            </a:endParaRPr>
          </a:p>
          <a:p>
            <a:pPr indent="0" algn="just">
              <a:buNone/>
            </a:pPr>
            <a:r>
              <a:rPr lang="es-ES" sz="2600" dirty="0" smtClean="0">
                <a:solidFill>
                  <a:schemeClr val="tx2">
                    <a:lumMod val="60000"/>
                    <a:lumOff val="40000"/>
                  </a:schemeClr>
                </a:solidFill>
              </a:rPr>
              <a:t>Objeto </a:t>
            </a:r>
            <a:r>
              <a:rPr lang="es-ES" sz="2600" dirty="0" err="1" smtClean="0">
                <a:solidFill>
                  <a:schemeClr val="tx2">
                    <a:lumMod val="60000"/>
                    <a:lumOff val="40000"/>
                  </a:schemeClr>
                </a:solidFill>
              </a:rPr>
              <a:t>indireto</a:t>
            </a:r>
            <a:r>
              <a:rPr lang="es-ES" sz="2600" dirty="0" smtClean="0">
                <a:solidFill>
                  <a:schemeClr val="tx2">
                    <a:lumMod val="60000"/>
                    <a:lumOff val="40000"/>
                  </a:schemeClr>
                </a:solidFill>
              </a:rPr>
              <a:t> é o complemento de </a:t>
            </a:r>
            <a:r>
              <a:rPr lang="es-ES" sz="2600" dirty="0" err="1" smtClean="0">
                <a:solidFill>
                  <a:schemeClr val="tx2">
                    <a:lumMod val="60000"/>
                    <a:lumOff val="40000"/>
                  </a:schemeClr>
                </a:solidFill>
              </a:rPr>
              <a:t>um</a:t>
            </a:r>
            <a:r>
              <a:rPr lang="es-ES" sz="2600" dirty="0" smtClean="0">
                <a:solidFill>
                  <a:schemeClr val="tx2">
                    <a:lumMod val="60000"/>
                    <a:lumOff val="40000"/>
                  </a:schemeClr>
                </a:solidFill>
              </a:rPr>
              <a:t> verbo transitivo </a:t>
            </a:r>
            <a:r>
              <a:rPr lang="es-ES" sz="2600" dirty="0" err="1" smtClean="0">
                <a:solidFill>
                  <a:schemeClr val="tx2">
                    <a:lumMod val="60000"/>
                    <a:lumOff val="40000"/>
                  </a:schemeClr>
                </a:solidFill>
              </a:rPr>
              <a:t>indireto</a:t>
            </a:r>
            <a:r>
              <a:rPr lang="es-ES" sz="2600" dirty="0" smtClean="0">
                <a:solidFill>
                  <a:schemeClr val="tx2">
                    <a:lumMod val="60000"/>
                    <a:lumOff val="40000"/>
                  </a:schemeClr>
                </a:solidFill>
              </a:rPr>
              <a:t>, </a:t>
            </a:r>
            <a:r>
              <a:rPr lang="es-ES" sz="2600" dirty="0" err="1" smtClean="0">
                <a:solidFill>
                  <a:schemeClr val="tx2">
                    <a:lumMod val="60000"/>
                    <a:lumOff val="40000"/>
                  </a:schemeClr>
                </a:solidFill>
              </a:rPr>
              <a:t>isto</a:t>
            </a:r>
            <a:r>
              <a:rPr lang="es-ES" sz="2600" dirty="0" smtClean="0">
                <a:solidFill>
                  <a:schemeClr val="tx2">
                    <a:lumMod val="60000"/>
                    <a:lumOff val="40000"/>
                  </a:schemeClr>
                </a:solidFill>
              </a:rPr>
              <a:t> é, o complemento que se liga </a:t>
            </a:r>
            <a:r>
              <a:rPr lang="es-ES" sz="2600" dirty="0" err="1" smtClean="0">
                <a:solidFill>
                  <a:schemeClr val="tx2">
                    <a:lumMod val="60000"/>
                    <a:lumOff val="40000"/>
                  </a:schemeClr>
                </a:solidFill>
              </a:rPr>
              <a:t>ao</a:t>
            </a:r>
            <a:r>
              <a:rPr lang="es-ES" sz="2600" dirty="0" smtClean="0">
                <a:solidFill>
                  <a:schemeClr val="tx2">
                    <a:lumMod val="60000"/>
                    <a:lumOff val="40000"/>
                  </a:schemeClr>
                </a:solidFill>
              </a:rPr>
              <a:t> verbo por </a:t>
            </a:r>
            <a:r>
              <a:rPr lang="es-ES" sz="2600" dirty="0" err="1" smtClean="0">
                <a:solidFill>
                  <a:schemeClr val="tx2">
                    <a:lumMod val="60000"/>
                    <a:lumOff val="40000"/>
                  </a:schemeClr>
                </a:solidFill>
              </a:rPr>
              <a:t>meio</a:t>
            </a:r>
            <a:r>
              <a:rPr lang="es-ES" sz="2600" dirty="0" smtClean="0">
                <a:solidFill>
                  <a:schemeClr val="tx2">
                    <a:lumMod val="60000"/>
                    <a:lumOff val="40000"/>
                  </a:schemeClr>
                </a:solidFill>
              </a:rPr>
              <a:t> de </a:t>
            </a:r>
            <a:r>
              <a:rPr lang="es-ES" sz="2600" dirty="0" err="1" smtClean="0">
                <a:solidFill>
                  <a:schemeClr val="tx2">
                    <a:lumMod val="60000"/>
                    <a:lumOff val="40000"/>
                  </a:schemeClr>
                </a:solidFill>
              </a:rPr>
              <a:t>preposição</a:t>
            </a:r>
            <a:r>
              <a:rPr lang="es-ES" sz="2600" dirty="0" smtClean="0">
                <a:solidFill>
                  <a:schemeClr val="tx2">
                    <a:lumMod val="60000"/>
                    <a:lumOff val="40000"/>
                  </a:schemeClr>
                </a:solidFill>
              </a:rPr>
              <a:t>: </a:t>
            </a:r>
            <a:r>
              <a:rPr lang="es-ES" sz="2600" i="1" dirty="0" err="1" smtClean="0">
                <a:solidFill>
                  <a:schemeClr val="tx2">
                    <a:lumMod val="60000"/>
                    <a:lumOff val="40000"/>
                  </a:schemeClr>
                </a:solidFill>
              </a:rPr>
              <a:t>Duvidava</a:t>
            </a:r>
            <a:r>
              <a:rPr lang="es-ES" sz="2600" i="1" dirty="0" smtClean="0">
                <a:solidFill>
                  <a:schemeClr val="tx2">
                    <a:lumMod val="60000"/>
                    <a:lumOff val="40000"/>
                  </a:schemeClr>
                </a:solidFill>
              </a:rPr>
              <a:t> da riqueza da </a:t>
            </a:r>
            <a:r>
              <a:rPr lang="es-ES" sz="2600" i="1" dirty="0" err="1" smtClean="0">
                <a:solidFill>
                  <a:schemeClr val="tx2">
                    <a:lumMod val="60000"/>
                    <a:lumOff val="40000"/>
                  </a:schemeClr>
                </a:solidFill>
              </a:rPr>
              <a:t>terra</a:t>
            </a:r>
            <a:r>
              <a:rPr lang="es-ES" sz="2600" i="1" dirty="0" smtClean="0">
                <a:solidFill>
                  <a:schemeClr val="tx2">
                    <a:lumMod val="60000"/>
                    <a:lumOff val="40000"/>
                  </a:schemeClr>
                </a:solidFill>
              </a:rPr>
              <a:t> </a:t>
            </a:r>
            <a:r>
              <a:rPr lang="es-ES" sz="2600" dirty="0" smtClean="0">
                <a:solidFill>
                  <a:schemeClr val="tx2">
                    <a:lumMod val="60000"/>
                    <a:lumOff val="40000"/>
                  </a:schemeClr>
                </a:solidFill>
              </a:rPr>
              <a:t>(N. Piñón, 1980). </a:t>
            </a:r>
          </a:p>
          <a:p>
            <a:pPr indent="0" algn="just">
              <a:buNone/>
            </a:pPr>
            <a:endParaRPr lang="es-ES" sz="2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260648"/>
            <a:ext cx="9144000" cy="6408712"/>
          </a:xfrm>
        </p:spPr>
        <p:txBody>
          <a:bodyPr>
            <a:normAutofit fontScale="92500" lnSpcReduction="10000"/>
          </a:bodyPr>
          <a:lstStyle/>
          <a:p>
            <a:pPr indent="0" algn="just">
              <a:buNone/>
            </a:pPr>
            <a:r>
              <a:rPr lang="es-ES" dirty="0" smtClean="0">
                <a:solidFill>
                  <a:schemeClr val="tx2">
                    <a:lumMod val="60000"/>
                    <a:lumOff val="40000"/>
                  </a:schemeClr>
                </a:solidFill>
              </a:rPr>
              <a:t>En cuanto al uso de la preposición, es importante mencionar el hecho de que en el portugués usado en Brasil varios autores vienen registrando la sustitución de la preposición </a:t>
            </a:r>
            <a:r>
              <a:rPr lang="es-ES" b="1" i="1" dirty="0" smtClean="0">
                <a:solidFill>
                  <a:schemeClr val="tx2">
                    <a:lumMod val="60000"/>
                    <a:lumOff val="40000"/>
                  </a:schemeClr>
                </a:solidFill>
              </a:rPr>
              <a:t>a </a:t>
            </a:r>
            <a:r>
              <a:rPr lang="es-ES" dirty="0" smtClean="0">
                <a:solidFill>
                  <a:schemeClr val="tx2">
                    <a:lumMod val="60000"/>
                    <a:lumOff val="40000"/>
                  </a:schemeClr>
                </a:solidFill>
              </a:rPr>
              <a:t>en determinados predicados, por otras. </a:t>
            </a:r>
          </a:p>
          <a:p>
            <a:pPr indent="0" algn="just">
              <a:buNone/>
            </a:pPr>
            <a:r>
              <a:rPr lang="es-ES" dirty="0" smtClean="0">
                <a:solidFill>
                  <a:schemeClr val="tx2">
                    <a:lumMod val="60000"/>
                    <a:lumOff val="40000"/>
                  </a:schemeClr>
                </a:solidFill>
              </a:rPr>
              <a:t>Parece ser un hecho aceptado y cada vez más frecuente que ese objeto indirecto que podría alternar con la forma dativa del pronombre (</a:t>
            </a:r>
            <a:r>
              <a:rPr lang="es-ES" i="1" dirty="0" err="1" smtClean="0">
                <a:solidFill>
                  <a:schemeClr val="tx2">
                    <a:lumMod val="60000"/>
                    <a:lumOff val="40000"/>
                  </a:schemeClr>
                </a:solidFill>
              </a:rPr>
              <a:t>lhe</a:t>
            </a:r>
            <a:r>
              <a:rPr lang="es-ES" i="1" dirty="0" smtClean="0">
                <a:solidFill>
                  <a:schemeClr val="tx2">
                    <a:lumMod val="60000"/>
                    <a:lumOff val="40000"/>
                  </a:schemeClr>
                </a:solidFill>
              </a:rPr>
              <a:t>/</a:t>
            </a:r>
            <a:r>
              <a:rPr lang="es-ES" i="1" dirty="0" err="1" smtClean="0">
                <a:solidFill>
                  <a:schemeClr val="tx2">
                    <a:lumMod val="60000"/>
                    <a:lumOff val="40000"/>
                  </a:schemeClr>
                </a:solidFill>
              </a:rPr>
              <a:t>lhes</a:t>
            </a:r>
            <a:r>
              <a:rPr lang="es-ES" dirty="0" smtClean="0">
                <a:solidFill>
                  <a:schemeClr val="tx2">
                    <a:lumMod val="60000"/>
                    <a:lumOff val="40000"/>
                  </a:schemeClr>
                </a:solidFill>
              </a:rPr>
              <a:t>) se represente con un sintagma preposicional introducido por </a:t>
            </a:r>
            <a:r>
              <a:rPr lang="es-ES" b="1" i="1" dirty="0" smtClean="0">
                <a:solidFill>
                  <a:schemeClr val="tx2">
                    <a:lumMod val="60000"/>
                    <a:lumOff val="40000"/>
                  </a:schemeClr>
                </a:solidFill>
              </a:rPr>
              <a:t>para</a:t>
            </a:r>
            <a:r>
              <a:rPr lang="es-ES" dirty="0" smtClean="0">
                <a:solidFill>
                  <a:schemeClr val="tx2">
                    <a:lumMod val="60000"/>
                    <a:lumOff val="40000"/>
                  </a:schemeClr>
                </a:solidFill>
              </a:rPr>
              <a:t> en lugar de </a:t>
            </a:r>
            <a:r>
              <a:rPr lang="es-ES" b="1" i="1" dirty="0" smtClean="0">
                <a:solidFill>
                  <a:schemeClr val="tx2">
                    <a:lumMod val="60000"/>
                    <a:lumOff val="40000"/>
                  </a:schemeClr>
                </a:solidFill>
              </a:rPr>
              <a:t>a</a:t>
            </a:r>
            <a:r>
              <a:rPr lang="es-ES" dirty="0" smtClean="0">
                <a:solidFill>
                  <a:schemeClr val="tx2">
                    <a:lumMod val="60000"/>
                    <a:lumOff val="40000"/>
                  </a:schemeClr>
                </a:solidFill>
              </a:rPr>
              <a:t>: </a:t>
            </a:r>
          </a:p>
          <a:p>
            <a:pPr indent="0" algn="just">
              <a:buNone/>
            </a:pPr>
            <a:endParaRPr lang="es-ES" i="1" dirty="0" smtClean="0">
              <a:solidFill>
                <a:schemeClr val="tx2">
                  <a:lumMod val="60000"/>
                  <a:lumOff val="40000"/>
                </a:schemeClr>
              </a:solidFill>
            </a:endParaRPr>
          </a:p>
          <a:p>
            <a:pPr indent="0" algn="just">
              <a:buNone/>
            </a:pPr>
            <a:r>
              <a:rPr lang="es-ES" i="1" dirty="0" err="1" smtClean="0">
                <a:solidFill>
                  <a:schemeClr val="tx2">
                    <a:lumMod val="60000"/>
                    <a:lumOff val="40000"/>
                  </a:schemeClr>
                </a:solidFill>
              </a:rPr>
              <a:t>dei</a:t>
            </a:r>
            <a:r>
              <a:rPr lang="es-ES" i="1" dirty="0" smtClean="0">
                <a:solidFill>
                  <a:schemeClr val="tx2">
                    <a:lumMod val="60000"/>
                    <a:lumOff val="40000"/>
                  </a:schemeClr>
                </a:solidFill>
              </a:rPr>
              <a:t> o </a:t>
            </a:r>
            <a:r>
              <a:rPr lang="es-ES" i="1" dirty="0" err="1" smtClean="0">
                <a:solidFill>
                  <a:schemeClr val="tx2">
                    <a:lumMod val="60000"/>
                    <a:lumOff val="40000"/>
                  </a:schemeClr>
                </a:solidFill>
              </a:rPr>
              <a:t>livro</a:t>
            </a:r>
            <a:r>
              <a:rPr lang="es-ES" i="1" dirty="0" smtClean="0">
                <a:solidFill>
                  <a:schemeClr val="tx2">
                    <a:lumMod val="60000"/>
                    <a:lumOff val="40000"/>
                  </a:schemeClr>
                </a:solidFill>
              </a:rPr>
              <a:t> </a:t>
            </a:r>
            <a:r>
              <a:rPr lang="es-ES" i="1" dirty="0" err="1" smtClean="0">
                <a:solidFill>
                  <a:schemeClr val="tx2">
                    <a:lumMod val="60000"/>
                    <a:lumOff val="40000"/>
                  </a:schemeClr>
                </a:solidFill>
              </a:rPr>
              <a:t>ao</a:t>
            </a:r>
            <a:r>
              <a:rPr lang="es-ES" i="1" dirty="0" smtClean="0">
                <a:solidFill>
                  <a:schemeClr val="tx2">
                    <a:lumMod val="60000"/>
                    <a:lumOff val="40000"/>
                  </a:schemeClr>
                </a:solidFill>
              </a:rPr>
              <a:t> Pedro / para o Pedro</a:t>
            </a:r>
            <a:r>
              <a:rPr lang="es-ES" dirty="0" smtClean="0">
                <a:solidFill>
                  <a:schemeClr val="tx2">
                    <a:lumMod val="60000"/>
                    <a:lumOff val="40000"/>
                  </a:schemeClr>
                </a:solidFill>
              </a:rPr>
              <a:t>, </a:t>
            </a:r>
          </a:p>
          <a:p>
            <a:pPr indent="0" algn="just">
              <a:buNone/>
            </a:pPr>
            <a:r>
              <a:rPr lang="es-ES" i="1" dirty="0" err="1" smtClean="0">
                <a:solidFill>
                  <a:schemeClr val="tx2">
                    <a:lumMod val="60000"/>
                    <a:lumOff val="40000"/>
                  </a:schemeClr>
                </a:solidFill>
              </a:rPr>
              <a:t>telefonei</a:t>
            </a:r>
            <a:r>
              <a:rPr lang="es-ES" i="1" dirty="0" smtClean="0">
                <a:solidFill>
                  <a:schemeClr val="tx2">
                    <a:lumMod val="60000"/>
                    <a:lumOff val="40000"/>
                  </a:schemeClr>
                </a:solidFill>
              </a:rPr>
              <a:t> à</a:t>
            </a:r>
            <a:r>
              <a:rPr lang="es-ES" dirty="0" smtClean="0">
                <a:solidFill>
                  <a:schemeClr val="tx2">
                    <a:lumMod val="60000"/>
                    <a:lumOff val="40000"/>
                  </a:schemeClr>
                </a:solidFill>
              </a:rPr>
              <a:t> / </a:t>
            </a:r>
            <a:r>
              <a:rPr lang="es-ES" i="1" dirty="0" smtClean="0">
                <a:solidFill>
                  <a:schemeClr val="tx2">
                    <a:lumMod val="60000"/>
                    <a:lumOff val="40000"/>
                  </a:schemeClr>
                </a:solidFill>
              </a:rPr>
              <a:t>para a Maria</a:t>
            </a:r>
            <a:r>
              <a:rPr lang="es-ES" dirty="0" smtClean="0">
                <a:solidFill>
                  <a:schemeClr val="tx2">
                    <a:lumMod val="60000"/>
                    <a:lumOff val="40000"/>
                  </a:schemeClr>
                </a:solidFill>
              </a:rPr>
              <a:t>, </a:t>
            </a:r>
          </a:p>
          <a:p>
            <a:pPr indent="0" algn="just">
              <a:buNone/>
            </a:pPr>
            <a:r>
              <a:rPr lang="es-ES" i="1" dirty="0" err="1" smtClean="0">
                <a:solidFill>
                  <a:schemeClr val="tx2">
                    <a:lumMod val="60000"/>
                    <a:lumOff val="40000"/>
                  </a:schemeClr>
                </a:solidFill>
              </a:rPr>
              <a:t>emprestei</a:t>
            </a:r>
            <a:r>
              <a:rPr lang="es-ES" i="1" dirty="0" smtClean="0">
                <a:solidFill>
                  <a:schemeClr val="tx2">
                    <a:lumMod val="60000"/>
                    <a:lumOff val="40000"/>
                  </a:schemeClr>
                </a:solidFill>
              </a:rPr>
              <a:t> o carro a</a:t>
            </a:r>
            <a:r>
              <a:rPr lang="es-ES" dirty="0" smtClean="0">
                <a:solidFill>
                  <a:schemeClr val="tx2">
                    <a:lumMod val="60000"/>
                    <a:lumOff val="40000"/>
                  </a:schemeClr>
                </a:solidFill>
              </a:rPr>
              <a:t> /</a:t>
            </a:r>
            <a:r>
              <a:rPr lang="es-ES" i="1" dirty="0" smtClean="0">
                <a:solidFill>
                  <a:schemeClr val="tx2">
                    <a:lumMod val="60000"/>
                    <a:lumOff val="40000"/>
                  </a:schemeClr>
                </a:solidFill>
              </a:rPr>
              <a:t>para o João </a:t>
            </a:r>
            <a:r>
              <a:rPr lang="es-ES" dirty="0" smtClean="0">
                <a:solidFill>
                  <a:schemeClr val="tx2">
                    <a:lumMod val="60000"/>
                    <a:lumOff val="40000"/>
                  </a:schemeClr>
                </a:solidFill>
              </a:rPr>
              <a:t>(Bagno, 2000:145). </a:t>
            </a:r>
          </a:p>
          <a:p>
            <a:pPr indent="0" algn="just">
              <a:buNone/>
            </a:pPr>
            <a:endParaRPr lang="es-E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a:buNone/>
            </a:pPr>
            <a:endParaRPr lang="pt-BR" dirty="0" smtClean="0">
              <a:hlinkClick r:id="rId2"/>
            </a:endParaRPr>
          </a:p>
          <a:p>
            <a:pPr>
              <a:buNone/>
            </a:pPr>
            <a:r>
              <a:rPr lang="pt-BR" dirty="0" smtClean="0">
                <a:hlinkClick r:id="rId3"/>
              </a:rPr>
              <a:t>http://www.dailymotion.com/video/x213a5g_turismo-en-la-favela_news</a:t>
            </a:r>
            <a:r>
              <a:rPr lang="pt-BR" dirty="0" smtClean="0"/>
              <a:t> </a:t>
            </a:r>
          </a:p>
          <a:p>
            <a:pPr>
              <a:buNone/>
            </a:pPr>
            <a:endParaRPr lang="pt-BR" dirty="0" smtClean="0">
              <a:hlinkClick r:id="rId2"/>
            </a:endParaRPr>
          </a:p>
          <a:p>
            <a:pPr>
              <a:buNone/>
            </a:pPr>
            <a:r>
              <a:rPr lang="pt-BR" dirty="0" smtClean="0">
                <a:hlinkClick r:id="rId2"/>
              </a:rPr>
              <a:t>https://www.youtube.com/watch?v=c-Km-2tpgls</a:t>
            </a:r>
            <a:endParaRPr lang="pt-BR" dirty="0" smtClean="0"/>
          </a:p>
          <a:p>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435280" cy="6264696"/>
          </a:xfrm>
        </p:spPr>
        <p:txBody>
          <a:bodyPr/>
          <a:lstStyle/>
          <a:p>
            <a:pPr algn="just">
              <a:buNone/>
            </a:pPr>
            <a:r>
              <a:rPr lang="es-PA" dirty="0" smtClean="0"/>
              <a:t>El otro día estaba pasando el tiempo en la internet y, de casualidad, vi un pedacito de un noticiero que comentaba algo sobre el mundial de fútbol de Brasil… la verdad es que no lo sabía.</a:t>
            </a:r>
          </a:p>
          <a:p>
            <a:pPr>
              <a:buNone/>
            </a:pPr>
            <a:r>
              <a:rPr lang="es-PA" dirty="0" smtClean="0">
                <a:solidFill>
                  <a:schemeClr val="accent2">
                    <a:lumMod val="75000"/>
                  </a:schemeClr>
                </a:solidFill>
              </a:rPr>
              <a:t>El reportaje hablaba sobre</a:t>
            </a:r>
          </a:p>
          <a:p>
            <a:pPr>
              <a:buNone/>
            </a:pPr>
            <a:r>
              <a:rPr lang="es-PA" dirty="0" smtClean="0">
                <a:solidFill>
                  <a:schemeClr val="accent2">
                    <a:lumMod val="75000"/>
                  </a:schemeClr>
                </a:solidFill>
              </a:rPr>
              <a:t>El reportaje/el periodista/el presentador decía que </a:t>
            </a:r>
            <a:endParaRPr lang="es-PA" dirty="0">
              <a:solidFill>
                <a:schemeClr val="accent2">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6264696"/>
          </a:xfrm>
        </p:spPr>
        <p:txBody>
          <a:bodyPr/>
          <a:lstStyle/>
          <a:p>
            <a:pPr indent="0" algn="ctr">
              <a:buNone/>
            </a:pPr>
            <a:r>
              <a:rPr lang="es-PA" dirty="0" smtClean="0"/>
              <a:t>Fragmento inicial del reportaje:</a:t>
            </a:r>
          </a:p>
          <a:p>
            <a:pPr indent="0" algn="just">
              <a:buNone/>
            </a:pPr>
            <a:endParaRPr lang="es-PA" dirty="0" smtClean="0"/>
          </a:p>
          <a:p>
            <a:pPr indent="0" algn="just">
              <a:buNone/>
            </a:pPr>
            <a:r>
              <a:rPr lang="es-PA" dirty="0" smtClean="0"/>
              <a:t>Las favelas pacificadas como la de </a:t>
            </a:r>
            <a:r>
              <a:rPr lang="es-PA" dirty="0" err="1" smtClean="0"/>
              <a:t>Vidigal</a:t>
            </a:r>
            <a:r>
              <a:rPr lang="es-PA" dirty="0" smtClean="0"/>
              <a:t> en Río de Janeiro son fuente de atracción para los turistas que visitan Brasil. Con la excusa de la copa del mundo esta y la de </a:t>
            </a:r>
            <a:r>
              <a:rPr lang="es-PA" dirty="0" err="1" smtClean="0"/>
              <a:t>Rocinha</a:t>
            </a:r>
            <a:r>
              <a:rPr lang="es-PA" dirty="0" smtClean="0"/>
              <a:t> en el sur de la ciudad carioca, con vista a las impresionantes playas como la de </a:t>
            </a:r>
            <a:r>
              <a:rPr lang="es-PA" dirty="0" err="1" smtClean="0"/>
              <a:t>Ipanema</a:t>
            </a:r>
            <a:r>
              <a:rPr lang="es-PA" dirty="0" smtClean="0"/>
              <a:t>,  están siendo descubiertas por los visitantes que, sin embargo, siguen preocupados por la seguridad.  </a:t>
            </a:r>
            <a:endParaRPr lang="es-P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err="1" smtClean="0"/>
              <a:t>Algunos</a:t>
            </a:r>
            <a:r>
              <a:rPr lang="pt-BR" sz="2400" dirty="0" smtClean="0"/>
              <a:t> casos </a:t>
            </a:r>
            <a:r>
              <a:rPr lang="pt-BR" sz="2400" dirty="0" err="1" smtClean="0"/>
              <a:t>movilizados</a:t>
            </a:r>
            <a:r>
              <a:rPr lang="pt-BR" sz="2400" dirty="0" smtClean="0"/>
              <a:t> en </a:t>
            </a:r>
            <a:r>
              <a:rPr lang="pt-BR" sz="2400" dirty="0" err="1" smtClean="0"/>
              <a:t>el</a:t>
            </a:r>
            <a:r>
              <a:rPr lang="pt-BR" sz="2400" dirty="0" smtClean="0"/>
              <a:t> </a:t>
            </a:r>
            <a:r>
              <a:rPr lang="pt-BR" sz="2400" dirty="0" err="1" smtClean="0"/>
              <a:t>dd</a:t>
            </a:r>
            <a:r>
              <a:rPr lang="pt-BR" sz="2400" dirty="0" smtClean="0"/>
              <a:t> de </a:t>
            </a:r>
            <a:r>
              <a:rPr lang="pt-BR" sz="2400" dirty="0" err="1" smtClean="0"/>
              <a:t>la</a:t>
            </a:r>
            <a:r>
              <a:rPr lang="pt-BR" sz="2400" dirty="0" smtClean="0"/>
              <a:t> </a:t>
            </a:r>
            <a:r>
              <a:rPr lang="pt-BR" sz="2400" dirty="0" err="1" smtClean="0"/>
              <a:t>cabaña</a:t>
            </a:r>
            <a:r>
              <a:rPr lang="pt-BR" sz="2400" dirty="0" smtClean="0"/>
              <a:t> </a:t>
            </a:r>
            <a:r>
              <a:rPr lang="pt-BR" sz="2400" dirty="0" err="1" smtClean="0"/>
              <a:t>del</a:t>
            </a:r>
            <a:r>
              <a:rPr lang="pt-BR" sz="2400" dirty="0" smtClean="0"/>
              <a:t> monte</a:t>
            </a:r>
            <a:endParaRPr lang="pt-BR" sz="2400" dirty="0"/>
          </a:p>
        </p:txBody>
      </p:sp>
      <p:sp>
        <p:nvSpPr>
          <p:cNvPr id="3" name="Espaço Reservado para Conteúdo 2"/>
          <p:cNvSpPr>
            <a:spLocks noGrp="1"/>
          </p:cNvSpPr>
          <p:nvPr>
            <p:ph idx="1"/>
          </p:nvPr>
        </p:nvSpPr>
        <p:spPr/>
        <p:txBody>
          <a:bodyPr/>
          <a:lstStyle/>
          <a:p>
            <a:pPr indent="0" algn="just">
              <a:buNone/>
            </a:pPr>
            <a:r>
              <a:rPr lang="pt-BR" dirty="0" smtClean="0">
                <a:solidFill>
                  <a:schemeClr val="accent2">
                    <a:lumMod val="75000"/>
                  </a:schemeClr>
                </a:solidFill>
              </a:rPr>
              <a:t>– </a:t>
            </a:r>
            <a:r>
              <a:rPr lang="pt-BR" dirty="0" err="1" smtClean="0">
                <a:solidFill>
                  <a:schemeClr val="accent2">
                    <a:lumMod val="75000"/>
                  </a:schemeClr>
                </a:solidFill>
              </a:rPr>
              <a:t>Tú</a:t>
            </a:r>
            <a:r>
              <a:rPr lang="pt-BR" dirty="0" smtClean="0">
                <a:solidFill>
                  <a:schemeClr val="accent2">
                    <a:lumMod val="75000"/>
                  </a:schemeClr>
                </a:solidFill>
              </a:rPr>
              <a:t> </a:t>
            </a:r>
            <a:r>
              <a:rPr lang="pt-BR" dirty="0" err="1" smtClean="0">
                <a:solidFill>
                  <a:schemeClr val="accent2">
                    <a:lumMod val="75000"/>
                  </a:schemeClr>
                </a:solidFill>
              </a:rPr>
              <a:t>tienes</a:t>
            </a:r>
            <a:r>
              <a:rPr lang="pt-BR" dirty="0" smtClean="0">
                <a:solidFill>
                  <a:schemeClr val="accent2">
                    <a:lumMod val="75000"/>
                  </a:schemeClr>
                </a:solidFill>
              </a:rPr>
              <a:t> que seguir por </a:t>
            </a:r>
            <a:r>
              <a:rPr lang="pt-BR" dirty="0" err="1" smtClean="0">
                <a:solidFill>
                  <a:schemeClr val="accent2">
                    <a:lumMod val="75000"/>
                  </a:schemeClr>
                </a:solidFill>
              </a:rPr>
              <a:t>la</a:t>
            </a:r>
            <a:r>
              <a:rPr lang="pt-BR" dirty="0" smtClean="0">
                <a:solidFill>
                  <a:schemeClr val="accent2">
                    <a:lumMod val="75000"/>
                  </a:schemeClr>
                </a:solidFill>
              </a:rPr>
              <a:t> senda que </a:t>
            </a:r>
            <a:r>
              <a:rPr lang="pt-BR" dirty="0" err="1" smtClean="0">
                <a:solidFill>
                  <a:schemeClr val="accent2">
                    <a:lumMod val="75000"/>
                  </a:schemeClr>
                </a:solidFill>
              </a:rPr>
              <a:t>va</a:t>
            </a:r>
            <a:r>
              <a:rPr lang="pt-BR" dirty="0" smtClean="0">
                <a:solidFill>
                  <a:schemeClr val="accent2">
                    <a:lumMod val="75000"/>
                  </a:schemeClr>
                </a:solidFill>
              </a:rPr>
              <a:t> </a:t>
            </a:r>
            <a:r>
              <a:rPr lang="pt-BR" dirty="0" err="1" smtClean="0">
                <a:solidFill>
                  <a:schemeClr val="accent2">
                    <a:lumMod val="75000"/>
                  </a:schemeClr>
                </a:solidFill>
              </a:rPr>
              <a:t>al</a:t>
            </a:r>
            <a:r>
              <a:rPr lang="pt-BR" dirty="0" smtClean="0">
                <a:solidFill>
                  <a:schemeClr val="accent2">
                    <a:lumMod val="75000"/>
                  </a:schemeClr>
                </a:solidFill>
              </a:rPr>
              <a:t> norte, </a:t>
            </a:r>
            <a:r>
              <a:rPr lang="pt-BR" dirty="0" err="1" smtClean="0">
                <a:solidFill>
                  <a:schemeClr val="accent2">
                    <a:lumMod val="75000"/>
                  </a:schemeClr>
                </a:solidFill>
              </a:rPr>
              <a:t>mientras</a:t>
            </a:r>
            <a:r>
              <a:rPr lang="pt-BR" dirty="0" smtClean="0">
                <a:solidFill>
                  <a:schemeClr val="accent2">
                    <a:lumMod val="75000"/>
                  </a:schemeClr>
                </a:solidFill>
              </a:rPr>
              <a:t> </a:t>
            </a:r>
            <a:r>
              <a:rPr lang="pt-BR" dirty="0" err="1" smtClean="0">
                <a:solidFill>
                  <a:schemeClr val="accent2">
                    <a:lumMod val="75000"/>
                  </a:schemeClr>
                </a:solidFill>
              </a:rPr>
              <a:t>yo</a:t>
            </a:r>
            <a:r>
              <a:rPr lang="pt-BR" dirty="0" smtClean="0">
                <a:solidFill>
                  <a:schemeClr val="accent2">
                    <a:lumMod val="75000"/>
                  </a:schemeClr>
                </a:solidFill>
              </a:rPr>
              <a:t> cuido </a:t>
            </a:r>
            <a:r>
              <a:rPr lang="pt-BR" dirty="0" err="1" smtClean="0">
                <a:solidFill>
                  <a:schemeClr val="accent2">
                    <a:lumMod val="75000"/>
                  </a:schemeClr>
                </a:solidFill>
              </a:rPr>
              <a:t>otras</a:t>
            </a:r>
            <a:r>
              <a:rPr lang="pt-BR" dirty="0" smtClean="0">
                <a:solidFill>
                  <a:schemeClr val="accent2">
                    <a:lumMod val="75000"/>
                  </a:schemeClr>
                </a:solidFill>
              </a:rPr>
              <a:t> cosas – </a:t>
            </a:r>
            <a:r>
              <a:rPr lang="pt-BR" b="1" dirty="0" err="1" smtClean="0">
                <a:solidFill>
                  <a:schemeClr val="accent2">
                    <a:lumMod val="75000"/>
                  </a:schemeClr>
                </a:solidFill>
              </a:rPr>
              <a:t>le</a:t>
            </a:r>
            <a:r>
              <a:rPr lang="pt-BR" b="1" dirty="0" smtClean="0">
                <a:solidFill>
                  <a:schemeClr val="accent2">
                    <a:lumMod val="75000"/>
                  </a:schemeClr>
                </a:solidFill>
              </a:rPr>
              <a:t> </a:t>
            </a:r>
            <a:r>
              <a:rPr lang="pt-BR" b="1" dirty="0" err="1" smtClean="0">
                <a:solidFill>
                  <a:schemeClr val="accent2">
                    <a:lumMod val="75000"/>
                  </a:schemeClr>
                </a:solidFill>
              </a:rPr>
              <a:t>dijo</a:t>
            </a:r>
            <a:r>
              <a:rPr lang="pt-BR" b="1" dirty="0" smtClean="0">
                <a:solidFill>
                  <a:schemeClr val="accent2">
                    <a:lumMod val="75000"/>
                  </a:schemeClr>
                </a:solidFill>
              </a:rPr>
              <a:t> </a:t>
            </a:r>
            <a:r>
              <a:rPr lang="pt-BR" b="1" dirty="0" err="1" smtClean="0">
                <a:solidFill>
                  <a:schemeClr val="accent2">
                    <a:lumMod val="75000"/>
                  </a:schemeClr>
                </a:solidFill>
              </a:rPr>
              <a:t>él</a:t>
            </a:r>
            <a:r>
              <a:rPr lang="pt-BR" dirty="0" smtClean="0">
                <a:solidFill>
                  <a:schemeClr val="accent2">
                    <a:lumMod val="75000"/>
                  </a:schemeClr>
                </a:solidFill>
              </a:rPr>
              <a:t>. </a:t>
            </a:r>
          </a:p>
          <a:p>
            <a:pPr indent="0" algn="just">
              <a:buNone/>
            </a:pPr>
            <a:endParaRPr lang="pt-BR" dirty="0" smtClean="0">
              <a:solidFill>
                <a:schemeClr val="accent2">
                  <a:lumMod val="75000"/>
                </a:schemeClr>
              </a:solidFill>
            </a:endParaRPr>
          </a:p>
          <a:p>
            <a:pPr indent="0" algn="just">
              <a:buNone/>
            </a:pPr>
            <a:r>
              <a:rPr lang="pt-BR" dirty="0" err="1" smtClean="0">
                <a:solidFill>
                  <a:schemeClr val="accent2">
                    <a:lumMod val="75000"/>
                  </a:schemeClr>
                </a:solidFill>
              </a:rPr>
              <a:t>Muy</a:t>
            </a:r>
            <a:r>
              <a:rPr lang="pt-BR" dirty="0" smtClean="0">
                <a:solidFill>
                  <a:schemeClr val="accent2">
                    <a:lumMod val="75000"/>
                  </a:schemeClr>
                </a:solidFill>
              </a:rPr>
              <a:t> altiva y segura de </a:t>
            </a:r>
            <a:r>
              <a:rPr lang="pt-BR" dirty="0" err="1" smtClean="0">
                <a:solidFill>
                  <a:schemeClr val="accent2">
                    <a:lumMod val="75000"/>
                  </a:schemeClr>
                </a:solidFill>
              </a:rPr>
              <a:t>lo</a:t>
            </a:r>
            <a:r>
              <a:rPr lang="pt-BR" dirty="0" smtClean="0">
                <a:solidFill>
                  <a:schemeClr val="accent2">
                    <a:lumMod val="75000"/>
                  </a:schemeClr>
                </a:solidFill>
              </a:rPr>
              <a:t> que </a:t>
            </a:r>
            <a:r>
              <a:rPr lang="pt-BR" dirty="0" err="1" smtClean="0">
                <a:solidFill>
                  <a:schemeClr val="accent2">
                    <a:lumMod val="75000"/>
                  </a:schemeClr>
                </a:solidFill>
              </a:rPr>
              <a:t>quería</a:t>
            </a:r>
            <a:r>
              <a:rPr lang="pt-BR" dirty="0" smtClean="0">
                <a:solidFill>
                  <a:schemeClr val="accent2">
                    <a:lumMod val="75000"/>
                  </a:schemeClr>
                </a:solidFill>
              </a:rPr>
              <a:t>, </a:t>
            </a:r>
            <a:r>
              <a:rPr lang="pt-BR" b="1" dirty="0" err="1" smtClean="0">
                <a:solidFill>
                  <a:schemeClr val="accent2">
                    <a:lumMod val="75000"/>
                  </a:schemeClr>
                </a:solidFill>
              </a:rPr>
              <a:t>le</a:t>
            </a:r>
            <a:r>
              <a:rPr lang="pt-BR" b="1" dirty="0" smtClean="0">
                <a:solidFill>
                  <a:schemeClr val="accent2">
                    <a:lumMod val="75000"/>
                  </a:schemeClr>
                </a:solidFill>
              </a:rPr>
              <a:t> </a:t>
            </a:r>
            <a:r>
              <a:rPr lang="pt-BR" b="1" dirty="0" err="1" smtClean="0">
                <a:solidFill>
                  <a:schemeClr val="accent2">
                    <a:lumMod val="75000"/>
                  </a:schemeClr>
                </a:solidFill>
              </a:rPr>
              <a:t>dijo</a:t>
            </a:r>
            <a:r>
              <a:rPr lang="pt-BR" dirty="0" smtClean="0">
                <a:solidFill>
                  <a:schemeClr val="accent2">
                    <a:lumMod val="75000"/>
                  </a:schemeClr>
                </a:solidFill>
              </a:rPr>
              <a:t> –</a:t>
            </a:r>
            <a:r>
              <a:rPr lang="pt-BR" dirty="0" err="1" smtClean="0">
                <a:solidFill>
                  <a:schemeClr val="accent2">
                    <a:lumMod val="75000"/>
                  </a:schemeClr>
                </a:solidFill>
              </a:rPr>
              <a:t>Escúchame</a:t>
            </a:r>
            <a:r>
              <a:rPr lang="pt-BR" dirty="0" smtClean="0">
                <a:solidFill>
                  <a:schemeClr val="accent2">
                    <a:lumMod val="75000"/>
                  </a:schemeClr>
                </a:solidFill>
              </a:rPr>
              <a:t>: </a:t>
            </a:r>
            <a:r>
              <a:rPr lang="pt-BR" dirty="0" err="1" smtClean="0">
                <a:solidFill>
                  <a:schemeClr val="accent2">
                    <a:lumMod val="75000"/>
                  </a:schemeClr>
                </a:solidFill>
              </a:rPr>
              <a:t>vas</a:t>
            </a:r>
            <a:r>
              <a:rPr lang="pt-BR" dirty="0" smtClean="0">
                <a:solidFill>
                  <a:schemeClr val="accent2">
                    <a:lumMod val="75000"/>
                  </a:schemeClr>
                </a:solidFill>
              </a:rPr>
              <a:t> a entrar por </a:t>
            </a:r>
            <a:r>
              <a:rPr lang="pt-BR" dirty="0" err="1" smtClean="0">
                <a:solidFill>
                  <a:schemeClr val="accent2">
                    <a:lumMod val="75000"/>
                  </a:schemeClr>
                </a:solidFill>
              </a:rPr>
              <a:t>el</a:t>
            </a:r>
            <a:r>
              <a:rPr lang="pt-BR" dirty="0" smtClean="0">
                <a:solidFill>
                  <a:schemeClr val="accent2">
                    <a:lumMod val="75000"/>
                  </a:schemeClr>
                </a:solidFill>
              </a:rPr>
              <a:t> </a:t>
            </a:r>
            <a:r>
              <a:rPr lang="pt-BR" dirty="0" err="1" smtClean="0">
                <a:solidFill>
                  <a:schemeClr val="accent2">
                    <a:lumMod val="75000"/>
                  </a:schemeClr>
                </a:solidFill>
              </a:rPr>
              <a:t>fondo</a:t>
            </a:r>
            <a:r>
              <a:rPr lang="pt-BR" dirty="0" smtClean="0">
                <a:solidFill>
                  <a:schemeClr val="accent2">
                    <a:lumMod val="75000"/>
                  </a:schemeClr>
                </a:solidFill>
              </a:rPr>
              <a:t>, para que </a:t>
            </a:r>
            <a:r>
              <a:rPr lang="pt-BR" dirty="0" err="1" smtClean="0">
                <a:solidFill>
                  <a:schemeClr val="accent2">
                    <a:lumMod val="75000"/>
                  </a:schemeClr>
                </a:solidFill>
              </a:rPr>
              <a:t>los</a:t>
            </a:r>
            <a:r>
              <a:rPr lang="pt-BR" dirty="0" smtClean="0">
                <a:solidFill>
                  <a:schemeClr val="accent2">
                    <a:lumMod val="75000"/>
                  </a:schemeClr>
                </a:solidFill>
              </a:rPr>
              <a:t> perros no </a:t>
            </a:r>
            <a:r>
              <a:rPr lang="pt-BR" dirty="0" err="1" smtClean="0">
                <a:solidFill>
                  <a:schemeClr val="accent2">
                    <a:lumMod val="75000"/>
                  </a:schemeClr>
                </a:solidFill>
              </a:rPr>
              <a:t>ladren</a:t>
            </a:r>
            <a:r>
              <a:rPr lang="pt-BR" dirty="0" smtClean="0">
                <a:solidFill>
                  <a:schemeClr val="accent2">
                    <a:lumMod val="75000"/>
                  </a:schemeClr>
                </a:solidFill>
              </a:rPr>
              <a:t>...</a:t>
            </a:r>
            <a:endParaRPr lang="pt-BR"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052736"/>
          </a:xfrm>
        </p:spPr>
        <p:txBody>
          <a:bodyPr>
            <a:normAutofit/>
          </a:bodyPr>
          <a:lstStyle/>
          <a:p>
            <a:r>
              <a:rPr lang="pt-BR" sz="2400" dirty="0" err="1" smtClean="0"/>
              <a:t>Algunos</a:t>
            </a:r>
            <a:r>
              <a:rPr lang="pt-BR" sz="2400" dirty="0" smtClean="0"/>
              <a:t> casos </a:t>
            </a:r>
            <a:r>
              <a:rPr lang="pt-BR" sz="2400" dirty="0" err="1" smtClean="0"/>
              <a:t>movilizados</a:t>
            </a:r>
            <a:r>
              <a:rPr lang="pt-BR" sz="2400" dirty="0" smtClean="0"/>
              <a:t> en </a:t>
            </a:r>
            <a:r>
              <a:rPr lang="pt-BR" sz="2400" dirty="0" err="1" smtClean="0"/>
              <a:t>el</a:t>
            </a:r>
            <a:r>
              <a:rPr lang="pt-BR" sz="2400" dirty="0" smtClean="0"/>
              <a:t> </a:t>
            </a:r>
            <a:r>
              <a:rPr lang="pt-BR" sz="2400" dirty="0" err="1" smtClean="0"/>
              <a:t>dd</a:t>
            </a:r>
            <a:r>
              <a:rPr lang="pt-BR" sz="2400" dirty="0" smtClean="0"/>
              <a:t> de </a:t>
            </a:r>
            <a:r>
              <a:rPr lang="pt-BR" sz="2400" dirty="0" err="1" smtClean="0"/>
              <a:t>la</a:t>
            </a:r>
            <a:r>
              <a:rPr lang="pt-BR" sz="2400" dirty="0" smtClean="0"/>
              <a:t> </a:t>
            </a:r>
            <a:r>
              <a:rPr lang="pt-BR" sz="2400" dirty="0" err="1" smtClean="0"/>
              <a:t>cabaña</a:t>
            </a:r>
            <a:r>
              <a:rPr lang="pt-BR" sz="2400" dirty="0" smtClean="0"/>
              <a:t> </a:t>
            </a:r>
            <a:r>
              <a:rPr lang="pt-BR" sz="2400" dirty="0" err="1" smtClean="0"/>
              <a:t>del</a:t>
            </a:r>
            <a:r>
              <a:rPr lang="pt-BR" sz="2400" dirty="0" smtClean="0"/>
              <a:t> monte</a:t>
            </a:r>
            <a:endParaRPr lang="pt-BR" sz="2400" dirty="0"/>
          </a:p>
        </p:txBody>
      </p:sp>
      <p:sp>
        <p:nvSpPr>
          <p:cNvPr id="3" name="Espaço Reservado para Conteúdo 2"/>
          <p:cNvSpPr>
            <a:spLocks noGrp="1"/>
          </p:cNvSpPr>
          <p:nvPr>
            <p:ph idx="1"/>
          </p:nvPr>
        </p:nvSpPr>
        <p:spPr>
          <a:xfrm>
            <a:off x="467544" y="980728"/>
            <a:ext cx="8229600" cy="5589240"/>
          </a:xfrm>
        </p:spPr>
        <p:txBody>
          <a:bodyPr>
            <a:normAutofit/>
          </a:bodyPr>
          <a:lstStyle/>
          <a:p>
            <a:pPr marL="0" indent="0" algn="just">
              <a:buNone/>
            </a:pPr>
            <a:r>
              <a:rPr lang="pt-BR" dirty="0" smtClean="0">
                <a:solidFill>
                  <a:schemeClr val="accent2">
                    <a:lumMod val="75000"/>
                  </a:schemeClr>
                </a:solidFill>
              </a:rPr>
              <a:t>– ¿No </a:t>
            </a:r>
            <a:r>
              <a:rPr lang="pt-BR" dirty="0" err="1" smtClean="0">
                <a:solidFill>
                  <a:schemeClr val="accent2">
                    <a:lumMod val="75000"/>
                  </a:schemeClr>
                </a:solidFill>
              </a:rPr>
              <a:t>hay</a:t>
            </a:r>
            <a:r>
              <a:rPr lang="pt-BR" dirty="0" smtClean="0">
                <a:solidFill>
                  <a:schemeClr val="accent2">
                    <a:lumMod val="75000"/>
                  </a:schemeClr>
                </a:solidFill>
              </a:rPr>
              <a:t> </a:t>
            </a:r>
            <a:r>
              <a:rPr lang="pt-BR" dirty="0" err="1" smtClean="0">
                <a:solidFill>
                  <a:schemeClr val="accent2">
                    <a:lumMod val="75000"/>
                  </a:schemeClr>
                </a:solidFill>
              </a:rPr>
              <a:t>otro</a:t>
            </a:r>
            <a:r>
              <a:rPr lang="pt-BR" dirty="0" smtClean="0">
                <a:solidFill>
                  <a:schemeClr val="accent2">
                    <a:lumMod val="75000"/>
                  </a:schemeClr>
                </a:solidFill>
              </a:rPr>
              <a:t> modo? ¿Y si nos </a:t>
            </a:r>
            <a:r>
              <a:rPr lang="pt-BR" dirty="0" err="1" smtClean="0">
                <a:solidFill>
                  <a:schemeClr val="accent2">
                    <a:lumMod val="75000"/>
                  </a:schemeClr>
                </a:solidFill>
              </a:rPr>
              <a:t>fugamos</a:t>
            </a:r>
            <a:r>
              <a:rPr lang="pt-BR" dirty="0" smtClean="0">
                <a:solidFill>
                  <a:schemeClr val="accent2">
                    <a:lumMod val="75000"/>
                  </a:schemeClr>
                </a:solidFill>
              </a:rPr>
              <a:t>? – </a:t>
            </a:r>
            <a:r>
              <a:rPr lang="pt-BR" b="1" dirty="0" err="1" smtClean="0">
                <a:solidFill>
                  <a:schemeClr val="accent2">
                    <a:lumMod val="75000"/>
                  </a:schemeClr>
                </a:solidFill>
              </a:rPr>
              <a:t>le</a:t>
            </a:r>
            <a:r>
              <a:rPr lang="pt-BR" b="1" dirty="0" smtClean="0">
                <a:solidFill>
                  <a:schemeClr val="accent2">
                    <a:lumMod val="75000"/>
                  </a:schemeClr>
                </a:solidFill>
              </a:rPr>
              <a:t> </a:t>
            </a:r>
            <a:r>
              <a:rPr lang="pt-BR" b="1" dirty="0" err="1" smtClean="0">
                <a:solidFill>
                  <a:schemeClr val="accent2">
                    <a:lumMod val="75000"/>
                  </a:schemeClr>
                </a:solidFill>
              </a:rPr>
              <a:t>inquirió</a:t>
            </a:r>
            <a:r>
              <a:rPr lang="pt-BR" b="1" dirty="0" smtClean="0">
                <a:solidFill>
                  <a:schemeClr val="accent2">
                    <a:lumMod val="75000"/>
                  </a:schemeClr>
                </a:solidFill>
              </a:rPr>
              <a:t> </a:t>
            </a:r>
            <a:r>
              <a:rPr lang="pt-BR" dirty="0" err="1" smtClean="0">
                <a:solidFill>
                  <a:schemeClr val="accent2">
                    <a:lumMod val="75000"/>
                  </a:schemeClr>
                </a:solidFill>
              </a:rPr>
              <a:t>con</a:t>
            </a:r>
            <a:r>
              <a:rPr lang="pt-BR" dirty="0" smtClean="0">
                <a:solidFill>
                  <a:schemeClr val="accent2">
                    <a:lumMod val="75000"/>
                  </a:schemeClr>
                </a:solidFill>
              </a:rPr>
              <a:t> </a:t>
            </a:r>
            <a:r>
              <a:rPr lang="pt-BR" dirty="0" err="1" smtClean="0">
                <a:solidFill>
                  <a:schemeClr val="accent2">
                    <a:lumMod val="75000"/>
                  </a:schemeClr>
                </a:solidFill>
              </a:rPr>
              <a:t>un</a:t>
            </a:r>
            <a:r>
              <a:rPr lang="pt-BR" dirty="0" smtClean="0">
                <a:solidFill>
                  <a:schemeClr val="accent2">
                    <a:lumMod val="75000"/>
                  </a:schemeClr>
                </a:solidFill>
              </a:rPr>
              <a:t> </a:t>
            </a:r>
            <a:r>
              <a:rPr lang="pt-BR" dirty="0" err="1" smtClean="0">
                <a:solidFill>
                  <a:schemeClr val="accent2">
                    <a:lumMod val="75000"/>
                  </a:schemeClr>
                </a:solidFill>
              </a:rPr>
              <a:t>poco</a:t>
            </a:r>
            <a:r>
              <a:rPr lang="pt-BR" dirty="0" smtClean="0">
                <a:solidFill>
                  <a:schemeClr val="accent2">
                    <a:lumMod val="75000"/>
                  </a:schemeClr>
                </a:solidFill>
              </a:rPr>
              <a:t> de </a:t>
            </a:r>
            <a:r>
              <a:rPr lang="pt-BR" dirty="0" err="1" smtClean="0">
                <a:solidFill>
                  <a:schemeClr val="accent2">
                    <a:lumMod val="75000"/>
                  </a:schemeClr>
                </a:solidFill>
              </a:rPr>
              <a:t>miedo</a:t>
            </a:r>
            <a:r>
              <a:rPr lang="pt-BR" dirty="0" smtClean="0">
                <a:solidFill>
                  <a:schemeClr val="accent2">
                    <a:lumMod val="75000"/>
                  </a:schemeClr>
                </a:solidFill>
              </a:rPr>
              <a:t>.</a:t>
            </a:r>
          </a:p>
          <a:p>
            <a:pPr marL="0" indent="0" algn="just">
              <a:buNone/>
            </a:pPr>
            <a:endParaRPr lang="pt-BR" dirty="0" smtClean="0">
              <a:solidFill>
                <a:schemeClr val="accent2">
                  <a:lumMod val="75000"/>
                </a:schemeClr>
              </a:solidFill>
            </a:endParaRPr>
          </a:p>
          <a:p>
            <a:pPr marL="0" indent="0" algn="just">
              <a:buNone/>
            </a:pPr>
            <a:r>
              <a:rPr lang="pt-BR" dirty="0" smtClean="0">
                <a:solidFill>
                  <a:schemeClr val="accent2">
                    <a:lumMod val="75000"/>
                  </a:schemeClr>
                </a:solidFill>
              </a:rPr>
              <a:t>– No, </a:t>
            </a:r>
            <a:r>
              <a:rPr lang="pt-BR" dirty="0" err="1" smtClean="0">
                <a:solidFill>
                  <a:schemeClr val="accent2">
                    <a:lumMod val="75000"/>
                  </a:schemeClr>
                </a:solidFill>
              </a:rPr>
              <a:t>esto</a:t>
            </a:r>
            <a:r>
              <a:rPr lang="pt-BR" dirty="0" smtClean="0">
                <a:solidFill>
                  <a:schemeClr val="accent2">
                    <a:lumMod val="75000"/>
                  </a:schemeClr>
                </a:solidFill>
              </a:rPr>
              <a:t> está decidido desde </a:t>
            </a:r>
            <a:r>
              <a:rPr lang="pt-BR" dirty="0" err="1" smtClean="0">
                <a:solidFill>
                  <a:schemeClr val="accent2">
                    <a:lumMod val="75000"/>
                  </a:schemeClr>
                </a:solidFill>
              </a:rPr>
              <a:t>siempre</a:t>
            </a:r>
            <a:r>
              <a:rPr lang="pt-BR" dirty="0" smtClean="0">
                <a:solidFill>
                  <a:schemeClr val="accent2">
                    <a:lumMod val="75000"/>
                  </a:schemeClr>
                </a:solidFill>
              </a:rPr>
              <a:t> – </a:t>
            </a:r>
            <a:r>
              <a:rPr lang="pt-BR" b="1" i="1" dirty="0" err="1" smtClean="0">
                <a:solidFill>
                  <a:schemeClr val="accent2">
                    <a:lumMod val="75000"/>
                  </a:schemeClr>
                </a:solidFill>
              </a:rPr>
              <a:t>le</a:t>
            </a:r>
            <a:r>
              <a:rPr lang="pt-BR" b="1" i="1" dirty="0" smtClean="0">
                <a:solidFill>
                  <a:schemeClr val="accent2">
                    <a:lumMod val="75000"/>
                  </a:schemeClr>
                </a:solidFill>
              </a:rPr>
              <a:t> </a:t>
            </a:r>
            <a:r>
              <a:rPr lang="pt-BR" b="1" i="1" dirty="0" err="1" smtClean="0">
                <a:solidFill>
                  <a:schemeClr val="accent2">
                    <a:lumMod val="75000"/>
                  </a:schemeClr>
                </a:solidFill>
              </a:rPr>
              <a:t>reprochó</a:t>
            </a:r>
            <a:r>
              <a:rPr lang="pt-BR" b="1" i="1" dirty="0" smtClean="0">
                <a:solidFill>
                  <a:schemeClr val="accent2">
                    <a:lumMod val="75000"/>
                  </a:schemeClr>
                </a:solidFill>
              </a:rPr>
              <a:t> (</a:t>
            </a:r>
            <a:r>
              <a:rPr lang="pt-BR" b="1" i="1" dirty="0" err="1" smtClean="0">
                <a:solidFill>
                  <a:schemeClr val="accent2">
                    <a:lumMod val="75000"/>
                  </a:schemeClr>
                </a:solidFill>
              </a:rPr>
              <a:t>ella</a:t>
            </a:r>
            <a:r>
              <a:rPr lang="pt-BR" b="1" i="1" dirty="0" smtClean="0">
                <a:solidFill>
                  <a:schemeClr val="accent2">
                    <a:lumMod val="75000"/>
                  </a:schemeClr>
                </a:solidFill>
              </a:rPr>
              <a:t>). </a:t>
            </a:r>
            <a:endParaRPr lang="pt-BR" b="1" i="1" dirty="0" smtClean="0">
              <a:solidFill>
                <a:schemeClr val="accent2">
                  <a:lumMod val="75000"/>
                </a:schemeClr>
              </a:solidFill>
            </a:endParaRPr>
          </a:p>
          <a:p>
            <a:pPr marL="0" indent="0" algn="just">
              <a:buNone/>
            </a:pPr>
            <a:endParaRPr lang="pt-BR" b="1" i="1" dirty="0" smtClean="0">
              <a:solidFill>
                <a:schemeClr val="accent2">
                  <a:lumMod val="75000"/>
                </a:schemeClr>
              </a:solidFill>
            </a:endParaRPr>
          </a:p>
          <a:p>
            <a:pPr marL="0" indent="0" algn="just">
              <a:buNone/>
            </a:pPr>
            <a:r>
              <a:rPr lang="pt-BR" dirty="0" smtClean="0">
                <a:solidFill>
                  <a:schemeClr val="accent2">
                    <a:lumMod val="75000"/>
                  </a:schemeClr>
                </a:solidFill>
              </a:rPr>
              <a:t>– ¿</a:t>
            </a:r>
            <a:r>
              <a:rPr lang="pt-BR" dirty="0" err="1" smtClean="0">
                <a:solidFill>
                  <a:schemeClr val="accent2">
                    <a:lumMod val="75000"/>
                  </a:schemeClr>
                </a:solidFill>
              </a:rPr>
              <a:t>Debo</a:t>
            </a:r>
            <a:r>
              <a:rPr lang="pt-BR" dirty="0" smtClean="0">
                <a:solidFill>
                  <a:schemeClr val="accent2">
                    <a:lumMod val="75000"/>
                  </a:schemeClr>
                </a:solidFill>
              </a:rPr>
              <a:t> subir </a:t>
            </a:r>
            <a:r>
              <a:rPr lang="pt-BR" dirty="0" err="1" smtClean="0">
                <a:solidFill>
                  <a:schemeClr val="accent2">
                    <a:lumMod val="75000"/>
                  </a:schemeClr>
                </a:solidFill>
              </a:rPr>
              <a:t>al</a:t>
            </a:r>
            <a:r>
              <a:rPr lang="pt-BR" dirty="0" smtClean="0">
                <a:solidFill>
                  <a:schemeClr val="accent2">
                    <a:lumMod val="75000"/>
                  </a:schemeClr>
                </a:solidFill>
              </a:rPr>
              <a:t> segundo piso? – </a:t>
            </a:r>
            <a:r>
              <a:rPr lang="pt-BR" b="1" i="1" dirty="0" err="1" smtClean="0">
                <a:solidFill>
                  <a:schemeClr val="accent2">
                    <a:lumMod val="75000"/>
                  </a:schemeClr>
                </a:solidFill>
              </a:rPr>
              <a:t>le</a:t>
            </a:r>
            <a:r>
              <a:rPr lang="pt-BR" b="1" i="1" dirty="0" smtClean="0">
                <a:solidFill>
                  <a:schemeClr val="accent2">
                    <a:lumMod val="75000"/>
                  </a:schemeClr>
                </a:solidFill>
              </a:rPr>
              <a:t> </a:t>
            </a:r>
            <a:r>
              <a:rPr lang="pt-BR" b="1" i="1" dirty="0" err="1" smtClean="0">
                <a:solidFill>
                  <a:schemeClr val="accent2">
                    <a:lumMod val="75000"/>
                  </a:schemeClr>
                </a:solidFill>
              </a:rPr>
              <a:t>preguntó</a:t>
            </a:r>
            <a:r>
              <a:rPr lang="pt-BR" b="1" i="1" dirty="0" smtClean="0">
                <a:solidFill>
                  <a:schemeClr val="accent2">
                    <a:lumMod val="75000"/>
                  </a:schemeClr>
                </a:solidFill>
              </a:rPr>
              <a:t> </a:t>
            </a:r>
            <a:r>
              <a:rPr lang="pt-BR" dirty="0" err="1" smtClean="0">
                <a:solidFill>
                  <a:schemeClr val="accent2">
                    <a:lumMod val="75000"/>
                  </a:schemeClr>
                </a:solidFill>
              </a:rPr>
              <a:t>después</a:t>
            </a:r>
            <a:r>
              <a:rPr lang="pt-BR" dirty="0" smtClean="0">
                <a:solidFill>
                  <a:schemeClr val="accent2">
                    <a:lumMod val="75000"/>
                  </a:schemeClr>
                </a:solidFill>
              </a:rPr>
              <a:t> de pensar </a:t>
            </a:r>
            <a:r>
              <a:rPr lang="pt-BR" dirty="0" err="1" smtClean="0">
                <a:solidFill>
                  <a:schemeClr val="accent2">
                    <a:lumMod val="75000"/>
                  </a:schemeClr>
                </a:solidFill>
              </a:rPr>
              <a:t>un</a:t>
            </a:r>
            <a:r>
              <a:rPr lang="pt-BR" dirty="0" smtClean="0">
                <a:solidFill>
                  <a:schemeClr val="accent2">
                    <a:lumMod val="75000"/>
                  </a:schemeClr>
                </a:solidFill>
              </a:rPr>
              <a:t> rato. </a:t>
            </a:r>
          </a:p>
          <a:p>
            <a:pPr marL="0" indent="0" algn="just">
              <a:buNone/>
            </a:pPr>
            <a:endParaRPr lang="pt-BR" dirty="0" smtClean="0">
              <a:solidFill>
                <a:schemeClr val="accent2">
                  <a:lumMod val="75000"/>
                </a:schemeClr>
              </a:solidFill>
            </a:endParaRPr>
          </a:p>
          <a:p>
            <a:pPr marL="0" indent="0" algn="just">
              <a:buNone/>
            </a:pPr>
            <a:r>
              <a:rPr lang="pt-BR" dirty="0" smtClean="0">
                <a:solidFill>
                  <a:schemeClr val="accent2">
                    <a:lumMod val="75000"/>
                  </a:schemeClr>
                </a:solidFill>
              </a:rPr>
              <a:t>– ¿Y </a:t>
            </a:r>
            <a:r>
              <a:rPr lang="pt-BR" dirty="0" err="1" smtClean="0">
                <a:solidFill>
                  <a:schemeClr val="accent2">
                    <a:lumMod val="75000"/>
                  </a:schemeClr>
                </a:solidFill>
              </a:rPr>
              <a:t>dónde</a:t>
            </a:r>
            <a:r>
              <a:rPr lang="pt-BR" dirty="0" smtClean="0">
                <a:solidFill>
                  <a:schemeClr val="accent2">
                    <a:lumMod val="75000"/>
                  </a:schemeClr>
                </a:solidFill>
              </a:rPr>
              <a:t> estará </a:t>
            </a:r>
            <a:r>
              <a:rPr lang="pt-BR" dirty="0" err="1" smtClean="0">
                <a:solidFill>
                  <a:schemeClr val="accent2">
                    <a:lumMod val="75000"/>
                  </a:schemeClr>
                </a:solidFill>
              </a:rPr>
              <a:t>él</a:t>
            </a:r>
            <a:r>
              <a:rPr lang="pt-BR" dirty="0" smtClean="0">
                <a:solidFill>
                  <a:schemeClr val="accent2">
                    <a:lumMod val="75000"/>
                  </a:schemeClr>
                </a:solidFill>
              </a:rPr>
              <a:t>? – </a:t>
            </a:r>
            <a:r>
              <a:rPr lang="pt-BR" b="1" i="1" dirty="0" err="1" smtClean="0">
                <a:solidFill>
                  <a:schemeClr val="accent2">
                    <a:lumMod val="75000"/>
                  </a:schemeClr>
                </a:solidFill>
              </a:rPr>
              <a:t>le</a:t>
            </a:r>
            <a:r>
              <a:rPr lang="pt-BR" b="1" i="1" dirty="0" smtClean="0">
                <a:solidFill>
                  <a:schemeClr val="accent2">
                    <a:lumMod val="75000"/>
                  </a:schemeClr>
                </a:solidFill>
              </a:rPr>
              <a:t> </a:t>
            </a:r>
            <a:r>
              <a:rPr lang="pt-BR" b="1" i="1" dirty="0" err="1" smtClean="0">
                <a:solidFill>
                  <a:schemeClr val="accent2">
                    <a:lumMod val="75000"/>
                  </a:schemeClr>
                </a:solidFill>
              </a:rPr>
              <a:t>preguntó</a:t>
            </a:r>
            <a:r>
              <a:rPr lang="pt-BR" b="1" i="1" dirty="0" smtClean="0">
                <a:solidFill>
                  <a:schemeClr val="accent2">
                    <a:lumMod val="75000"/>
                  </a:schemeClr>
                </a:solidFill>
              </a:rPr>
              <a:t> </a:t>
            </a:r>
            <a:r>
              <a:rPr lang="pt-BR" dirty="0" err="1" smtClean="0">
                <a:solidFill>
                  <a:schemeClr val="accent2">
                    <a:lumMod val="75000"/>
                  </a:schemeClr>
                </a:solidFill>
              </a:rPr>
              <a:t>muy</a:t>
            </a:r>
            <a:r>
              <a:rPr lang="pt-BR" dirty="0" smtClean="0">
                <a:solidFill>
                  <a:schemeClr val="accent2">
                    <a:lumMod val="75000"/>
                  </a:schemeClr>
                </a:solidFill>
              </a:rPr>
              <a:t> firme.</a:t>
            </a:r>
          </a:p>
          <a:p>
            <a:pPr marL="0" indent="0" algn="just">
              <a:buNone/>
            </a:pPr>
            <a:endParaRPr lang="pt-BR" dirty="0" smtClean="0">
              <a:solidFill>
                <a:schemeClr val="accent2">
                  <a:lumMod val="75000"/>
                </a:schemeClr>
              </a:solidFill>
            </a:endParaRPr>
          </a:p>
          <a:p>
            <a:pPr marL="0" indent="0" algn="just">
              <a:buNone/>
            </a:pPr>
            <a:endParaRPr lang="pt-BR" b="1" i="1" dirty="0">
              <a:solidFill>
                <a:schemeClr val="accent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331640" y="620688"/>
            <a:ext cx="6696743" cy="5328592"/>
          </a:xfrm>
          <a:prstGeom prst="rect">
            <a:avLst/>
          </a:prstGeom>
          <a:noFill/>
          <a:ln w="9525">
            <a:noFill/>
            <a:miter lim="800000"/>
            <a:headEnd/>
            <a:tailEnd/>
          </a:ln>
        </p:spPr>
      </p:pic>
      <p:sp>
        <p:nvSpPr>
          <p:cNvPr id="6" name="CaixaDeTexto 5"/>
          <p:cNvSpPr txBox="1"/>
          <p:nvPr/>
        </p:nvSpPr>
        <p:spPr>
          <a:xfrm>
            <a:off x="1" y="6021288"/>
            <a:ext cx="9144000" cy="738664"/>
          </a:xfrm>
          <a:prstGeom prst="rect">
            <a:avLst/>
          </a:prstGeom>
          <a:noFill/>
        </p:spPr>
        <p:txBody>
          <a:bodyPr wrap="square" rtlCol="0">
            <a:spAutoFit/>
          </a:bodyPr>
          <a:lstStyle/>
          <a:p>
            <a:r>
              <a:rPr lang="pt-BR" sz="1400" dirty="0" err="1" smtClean="0"/>
              <a:t>Cuadro</a:t>
            </a:r>
            <a:r>
              <a:rPr lang="pt-BR" sz="1400" dirty="0" smtClean="0"/>
              <a:t> retirado de </a:t>
            </a:r>
            <a:r>
              <a:rPr lang="pt-BR" sz="1400" dirty="0" err="1" smtClean="0"/>
              <a:t>la</a:t>
            </a:r>
            <a:r>
              <a:rPr lang="pt-BR" sz="1400" dirty="0" smtClean="0"/>
              <a:t> </a:t>
            </a:r>
            <a:r>
              <a:rPr lang="pt-BR" sz="1400" dirty="0" err="1" smtClean="0"/>
              <a:t>tesis</a:t>
            </a:r>
            <a:r>
              <a:rPr lang="pt-BR" sz="1400" dirty="0" smtClean="0"/>
              <a:t> de </a:t>
            </a:r>
            <a:r>
              <a:rPr lang="pt-BR" sz="1400" dirty="0" err="1" smtClean="0"/>
              <a:t>doctorado</a:t>
            </a:r>
            <a:r>
              <a:rPr lang="pt-BR" sz="1400" dirty="0" smtClean="0"/>
              <a:t> de Neide Maia González: CADE O PRONOME? - O GATO COMEU. OS PRONOMES PESSOAIS NA AQUISICAO/ APRENDIZAGEM DO ESPANHOL POR BRASILEIROS ADULTOS., FFLCH/USP. Ano de Obtenção: 1994, p. 88.</a:t>
            </a:r>
            <a:endParaRPr lang="pt-BR"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nvPr>
        </p:nvGraphicFramePr>
        <p:xfrm>
          <a:off x="467544" y="476672"/>
          <a:ext cx="8229600" cy="4663012"/>
        </p:xfrm>
        <a:graphic>
          <a:graphicData uri="http://schemas.openxmlformats.org/drawingml/2006/table">
            <a:tbl>
              <a:tblPr firstRow="1" bandRow="1">
                <a:tableStyleId>{5C22544A-7EE6-4342-B048-85BDC9FD1C3A}</a:tableStyleId>
              </a:tblPr>
              <a:tblGrid>
                <a:gridCol w="2057400"/>
                <a:gridCol w="2057400"/>
                <a:gridCol w="2664296"/>
                <a:gridCol w="1450504"/>
              </a:tblGrid>
              <a:tr h="598247">
                <a:tc>
                  <a:txBody>
                    <a:bodyPr/>
                    <a:lstStyle/>
                    <a:p>
                      <a:endParaRPr lang="pt-BR" dirty="0"/>
                    </a:p>
                  </a:txBody>
                  <a:tcPr/>
                </a:tc>
                <a:tc>
                  <a:txBody>
                    <a:bodyPr/>
                    <a:lstStyle/>
                    <a:p>
                      <a:pPr algn="ctr"/>
                      <a:r>
                        <a:rPr lang="pt-BR" dirty="0" smtClean="0"/>
                        <a:t>(relativa)</a:t>
                      </a:r>
                    </a:p>
                    <a:p>
                      <a:pPr algn="ctr"/>
                      <a:r>
                        <a:rPr lang="pt-BR" dirty="0" err="1" smtClean="0"/>
                        <a:t>autonomía</a:t>
                      </a:r>
                      <a:r>
                        <a:rPr lang="pt-BR" dirty="0" smtClean="0"/>
                        <a:t> </a:t>
                      </a:r>
                      <a:endParaRPr lang="pt-BR" dirty="0"/>
                    </a:p>
                  </a:txBody>
                  <a:tcPr/>
                </a:tc>
                <a:tc>
                  <a:txBody>
                    <a:bodyPr/>
                    <a:lstStyle/>
                    <a:p>
                      <a:pPr algn="ctr"/>
                      <a:r>
                        <a:rPr lang="pt-BR" dirty="0" err="1" smtClean="0"/>
                        <a:t>capacidad</a:t>
                      </a:r>
                      <a:r>
                        <a:rPr lang="pt-BR" dirty="0" smtClean="0"/>
                        <a:t> de  funcionar “</a:t>
                      </a:r>
                      <a:r>
                        <a:rPr lang="pt-BR" dirty="0" err="1" smtClean="0"/>
                        <a:t>clitización</a:t>
                      </a:r>
                      <a:r>
                        <a:rPr lang="pt-BR" dirty="0" smtClean="0"/>
                        <a:t> “</a:t>
                      </a:r>
                      <a:endParaRPr lang="pt-BR" dirty="0"/>
                    </a:p>
                  </a:txBody>
                  <a:tcPr/>
                </a:tc>
                <a:tc>
                  <a:txBody>
                    <a:bodyPr/>
                    <a:lstStyle/>
                    <a:p>
                      <a:pPr algn="ctr"/>
                      <a:r>
                        <a:rPr lang="pt-BR" dirty="0" err="1" smtClean="0"/>
                        <a:t>Saliencia</a:t>
                      </a:r>
                      <a:r>
                        <a:rPr lang="pt-BR" dirty="0" smtClean="0"/>
                        <a:t> </a:t>
                      </a:r>
                      <a:r>
                        <a:rPr lang="pt-BR" dirty="0" err="1" smtClean="0"/>
                        <a:t>fónica</a:t>
                      </a:r>
                      <a:endParaRPr lang="pt-BR" dirty="0"/>
                    </a:p>
                  </a:txBody>
                  <a:tcPr/>
                </a:tc>
              </a:tr>
              <a:tr h="1452886">
                <a:tc>
                  <a:txBody>
                    <a:bodyPr/>
                    <a:lstStyle/>
                    <a:p>
                      <a:r>
                        <a:rPr lang="pt-BR" dirty="0" err="1" smtClean="0"/>
                        <a:t>Tónicos</a:t>
                      </a:r>
                      <a:endParaRPr lang="pt-BR" dirty="0" smtClean="0"/>
                    </a:p>
                    <a:p>
                      <a:r>
                        <a:rPr lang="pt-BR" b="1" dirty="0" smtClean="0"/>
                        <a:t>     </a:t>
                      </a:r>
                      <a:r>
                        <a:rPr lang="pt-BR" b="1" dirty="0" err="1" smtClean="0"/>
                        <a:t>yo</a:t>
                      </a:r>
                      <a:r>
                        <a:rPr lang="pt-BR" b="1" baseline="0" dirty="0" smtClean="0"/>
                        <a:t> </a:t>
                      </a:r>
                    </a:p>
                    <a:p>
                      <a:r>
                        <a:rPr lang="pt-BR" b="1" baseline="0" dirty="0" smtClean="0"/>
                        <a:t>     </a:t>
                      </a:r>
                      <a:r>
                        <a:rPr lang="pt-BR" b="1" baseline="0" dirty="0" err="1" smtClean="0"/>
                        <a:t>mí</a:t>
                      </a:r>
                      <a:r>
                        <a:rPr lang="pt-BR" b="1" baseline="0" dirty="0" smtClean="0"/>
                        <a:t> </a:t>
                      </a:r>
                    </a:p>
                    <a:p>
                      <a:r>
                        <a:rPr lang="pt-BR" b="1" baseline="0" dirty="0" err="1" smtClean="0"/>
                        <a:t>conmigo</a:t>
                      </a:r>
                      <a:endParaRPr lang="pt-BR" b="1" dirty="0"/>
                    </a:p>
                  </a:txBody>
                  <a:tcPr/>
                </a:tc>
                <a:tc>
                  <a:txBody>
                    <a:bodyPr/>
                    <a:lstStyle/>
                    <a:p>
                      <a:pPr algn="ctr"/>
                      <a:r>
                        <a:rPr lang="pt-BR" sz="2400" dirty="0" smtClean="0"/>
                        <a:t>+</a:t>
                      </a:r>
                    </a:p>
                    <a:p>
                      <a:endParaRPr lang="pt-BR" dirty="0" smtClean="0"/>
                    </a:p>
                    <a:p>
                      <a:r>
                        <a:rPr lang="pt-BR" i="1" dirty="0" err="1" smtClean="0"/>
                        <a:t>Quién</a:t>
                      </a:r>
                      <a:r>
                        <a:rPr lang="pt-BR" i="1" dirty="0" smtClean="0"/>
                        <a:t> </a:t>
                      </a:r>
                      <a:r>
                        <a:rPr lang="pt-BR" i="1" dirty="0" err="1" smtClean="0"/>
                        <a:t>puede</a:t>
                      </a:r>
                      <a:r>
                        <a:rPr lang="pt-BR" i="1" baseline="0" dirty="0" smtClean="0"/>
                        <a:t> </a:t>
                      </a:r>
                      <a:r>
                        <a:rPr lang="pt-BR" i="1" baseline="0" dirty="0" err="1" smtClean="0"/>
                        <a:t>ayudarme</a:t>
                      </a:r>
                      <a:endParaRPr lang="pt-BR" i="1" baseline="0" dirty="0" smtClean="0"/>
                    </a:p>
                    <a:p>
                      <a:r>
                        <a:rPr lang="pt-BR" i="1" baseline="0" dirty="0" err="1" smtClean="0"/>
                        <a:t>Yo</a:t>
                      </a:r>
                      <a:r>
                        <a:rPr lang="pt-BR" i="1" baseline="0" dirty="0" smtClean="0"/>
                        <a:t>. </a:t>
                      </a:r>
                      <a:r>
                        <a:rPr lang="pt-BR" i="1" baseline="0" dirty="0" err="1" smtClean="0"/>
                        <a:t>Ya</a:t>
                      </a:r>
                      <a:r>
                        <a:rPr lang="pt-BR" i="1" baseline="0" dirty="0" smtClean="0"/>
                        <a:t> </a:t>
                      </a:r>
                      <a:r>
                        <a:rPr lang="pt-BR" i="1" baseline="0" dirty="0" err="1" smtClean="0"/>
                        <a:t>estoy</a:t>
                      </a:r>
                      <a:r>
                        <a:rPr lang="pt-BR" i="1" baseline="0" dirty="0" smtClean="0"/>
                        <a:t> listo.</a:t>
                      </a:r>
                      <a:endParaRPr lang="pt-BR" i="1" dirty="0"/>
                    </a:p>
                  </a:txBody>
                  <a:tcPr/>
                </a:tc>
                <a:tc>
                  <a:txBody>
                    <a:bodyPr/>
                    <a:lstStyle/>
                    <a:p>
                      <a:pPr algn="ctr"/>
                      <a:r>
                        <a:rPr lang="pt-BR" sz="2400" kern="1200" dirty="0" smtClean="0">
                          <a:solidFill>
                            <a:schemeClr val="dk1"/>
                          </a:solidFill>
                          <a:latin typeface="+mn-lt"/>
                          <a:ea typeface="+mn-ea"/>
                          <a:cs typeface="+mn-cs"/>
                        </a:rPr>
                        <a:t>-</a:t>
                      </a:r>
                    </a:p>
                  </a:txBody>
                  <a:tcPr/>
                </a:tc>
                <a:tc>
                  <a:txBody>
                    <a:bodyPr/>
                    <a:lstStyle/>
                    <a:p>
                      <a:pPr algn="ctr"/>
                      <a:r>
                        <a:rPr lang="pt-BR" sz="2400" dirty="0" smtClean="0"/>
                        <a:t>+</a:t>
                      </a:r>
                      <a:endParaRPr lang="pt-BR" sz="2400" dirty="0"/>
                    </a:p>
                  </a:txBody>
                  <a:tcPr/>
                </a:tc>
              </a:tr>
              <a:tr h="397729">
                <a:tc>
                  <a:txBody>
                    <a:bodyPr/>
                    <a:lstStyle/>
                    <a:p>
                      <a:endParaRPr lang="pt-BR" dirty="0"/>
                    </a:p>
                  </a:txBody>
                  <a:tcPr/>
                </a:tc>
                <a:tc>
                  <a:txBody>
                    <a:bodyPr/>
                    <a:lstStyle/>
                    <a:p>
                      <a:endParaRPr lang="pt-BR" dirty="0"/>
                    </a:p>
                  </a:txBody>
                  <a:tcPr/>
                </a:tc>
                <a:tc>
                  <a:txBody>
                    <a:bodyPr/>
                    <a:lstStyle/>
                    <a:p>
                      <a:endParaRPr lang="pt-BR"/>
                    </a:p>
                  </a:txBody>
                  <a:tcPr/>
                </a:tc>
                <a:tc>
                  <a:txBody>
                    <a:bodyPr/>
                    <a:lstStyle/>
                    <a:p>
                      <a:endParaRPr lang="pt-BR"/>
                    </a:p>
                  </a:txBody>
                  <a:tcPr/>
                </a:tc>
              </a:tr>
              <a:tr h="14528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átonos </a:t>
                      </a:r>
                    </a:p>
                    <a:p>
                      <a:r>
                        <a:rPr lang="pt-BR" dirty="0" smtClean="0"/>
                        <a:t>     </a:t>
                      </a:r>
                      <a:r>
                        <a:rPr lang="pt-BR" b="1" dirty="0" smtClean="0"/>
                        <a:t>me</a:t>
                      </a:r>
                      <a:endParaRPr lang="pt-BR"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2400" baseline="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240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pt-B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i="1" baseline="0" dirty="0" err="1" smtClean="0"/>
                        <a:t>Voy</a:t>
                      </a:r>
                      <a:r>
                        <a:rPr lang="pt-BR" i="1" baseline="0" dirty="0" smtClean="0"/>
                        <a:t> a </a:t>
                      </a:r>
                      <a:r>
                        <a:rPr lang="pt-BR" i="1" baseline="0" dirty="0" err="1" smtClean="0"/>
                        <a:t>pedirte</a:t>
                      </a:r>
                      <a:r>
                        <a:rPr lang="pt-BR" i="1" baseline="0" dirty="0" smtClean="0"/>
                        <a:t> </a:t>
                      </a:r>
                      <a:r>
                        <a:rPr lang="pt-BR" i="1" baseline="0" dirty="0" err="1" smtClean="0"/>
                        <a:t>un</a:t>
                      </a:r>
                      <a:r>
                        <a:rPr lang="pt-BR" i="1" baseline="0" dirty="0" smtClean="0"/>
                        <a:t> favor. </a:t>
                      </a:r>
                      <a:endParaRPr lang="pt-BR" i="1" dirty="0" smtClean="0"/>
                    </a:p>
                    <a:p>
                      <a:r>
                        <a:rPr lang="pt-BR" i="1" dirty="0" err="1" smtClean="0"/>
                        <a:t>Ayúdame</a:t>
                      </a:r>
                      <a:r>
                        <a:rPr lang="pt-BR" i="1" dirty="0" smtClean="0"/>
                        <a:t>.</a:t>
                      </a:r>
                      <a:r>
                        <a:rPr lang="pt-BR" i="1" baseline="0" dirty="0" smtClean="0"/>
                        <a:t> </a:t>
                      </a:r>
                    </a:p>
                    <a:p>
                      <a:endParaRPr lang="pt-BR" dirty="0"/>
                    </a:p>
                  </a:txBody>
                  <a:tcPr/>
                </a:tc>
                <a:tc>
                  <a:txBody>
                    <a:bodyPr/>
                    <a:lstStyle/>
                    <a:p>
                      <a:pPr algn="ctr"/>
                      <a:r>
                        <a:rPr lang="pt-BR" sz="2400" dirty="0" smtClean="0"/>
                        <a:t>-</a:t>
                      </a:r>
                      <a:endParaRPr lang="pt-BR" sz="2400" dirty="0"/>
                    </a:p>
                  </a:txBody>
                  <a:tcPr/>
                </a:tc>
              </a:tr>
              <a:tr h="516243">
                <a:tc>
                  <a:txBody>
                    <a:bodyPr/>
                    <a:lstStyle/>
                    <a:p>
                      <a:endParaRPr lang="pt-BR" dirty="0"/>
                    </a:p>
                  </a:txBody>
                  <a:tcPr/>
                </a:tc>
                <a:tc>
                  <a:txBody>
                    <a:bodyPr/>
                    <a:lstStyle/>
                    <a:p>
                      <a:endParaRPr lang="pt-BR" dirty="0"/>
                    </a:p>
                  </a:txBody>
                  <a:tcPr/>
                </a:tc>
                <a:tc>
                  <a:txBody>
                    <a:bodyPr/>
                    <a:lstStyle/>
                    <a:p>
                      <a:endParaRPr lang="pt-BR"/>
                    </a:p>
                  </a:txBody>
                  <a:tcPr/>
                </a:tc>
                <a:tc>
                  <a:txBody>
                    <a:bodyPr/>
                    <a:lstStyle/>
                    <a:p>
                      <a:endParaRPr lang="pt-BR" dirty="0"/>
                    </a:p>
                  </a:txBody>
                  <a:tcPr/>
                </a:tc>
              </a:tr>
            </a:tbl>
          </a:graphicData>
        </a:graphic>
      </p:graphicFrame>
      <p:sp>
        <p:nvSpPr>
          <p:cNvPr id="3" name="CaixaDeTexto 2"/>
          <p:cNvSpPr txBox="1"/>
          <p:nvPr/>
        </p:nvSpPr>
        <p:spPr>
          <a:xfrm>
            <a:off x="179513" y="5517232"/>
            <a:ext cx="8964488" cy="954107"/>
          </a:xfrm>
          <a:prstGeom prst="rect">
            <a:avLst/>
          </a:prstGeom>
          <a:noFill/>
        </p:spPr>
        <p:txBody>
          <a:bodyPr wrap="square" rtlCol="0">
            <a:spAutoFit/>
          </a:bodyPr>
          <a:lstStyle/>
          <a:p>
            <a:pPr algn="ctr"/>
            <a:r>
              <a:rPr lang="pt-BR" sz="2800" dirty="0" smtClean="0">
                <a:solidFill>
                  <a:schemeClr val="tx2">
                    <a:lumMod val="75000"/>
                  </a:schemeClr>
                </a:solidFill>
              </a:rPr>
              <a:t>*O português é uma língua que procura a saliência dos tônicos, em todas as posições. </a:t>
            </a:r>
            <a:endParaRPr lang="pt-BR" sz="2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Los</a:t>
            </a:r>
            <a:r>
              <a:rPr lang="pt-BR" dirty="0" smtClean="0"/>
              <a:t> </a:t>
            </a:r>
            <a:r>
              <a:rPr lang="pt-BR" dirty="0" err="1" smtClean="0"/>
              <a:t>tónicos</a:t>
            </a:r>
            <a:r>
              <a:rPr lang="pt-BR" dirty="0" smtClean="0"/>
              <a:t> en  </a:t>
            </a:r>
            <a:r>
              <a:rPr lang="pt-BR" dirty="0" err="1" smtClean="0"/>
              <a:t>portugués</a:t>
            </a:r>
            <a:endParaRPr lang="pt-BR" dirty="0"/>
          </a:p>
        </p:txBody>
      </p:sp>
      <p:sp>
        <p:nvSpPr>
          <p:cNvPr id="3" name="Espaço Reservado para Conteúdo 2"/>
          <p:cNvSpPr>
            <a:spLocks noGrp="1"/>
          </p:cNvSpPr>
          <p:nvPr>
            <p:ph idx="1"/>
          </p:nvPr>
        </p:nvSpPr>
        <p:spPr/>
        <p:txBody>
          <a:bodyPr>
            <a:normAutofit lnSpcReduction="10000"/>
          </a:bodyPr>
          <a:lstStyle/>
          <a:p>
            <a:r>
              <a:rPr lang="pt-BR" u="sng" dirty="0" smtClean="0">
                <a:solidFill>
                  <a:schemeClr val="tx1">
                    <a:lumMod val="65000"/>
                    <a:lumOff val="35000"/>
                  </a:schemeClr>
                </a:solidFill>
              </a:rPr>
              <a:t>Eu</a:t>
            </a:r>
            <a:r>
              <a:rPr lang="pt-BR" dirty="0" smtClean="0">
                <a:solidFill>
                  <a:schemeClr val="tx1">
                    <a:lumMod val="65000"/>
                    <a:lumOff val="35000"/>
                  </a:schemeClr>
                </a:solidFill>
              </a:rPr>
              <a:t> vi </a:t>
            </a:r>
            <a:r>
              <a:rPr lang="pt-BR" u="sng" dirty="0" smtClean="0">
                <a:solidFill>
                  <a:schemeClr val="tx1">
                    <a:lumMod val="65000"/>
                    <a:lumOff val="35000"/>
                  </a:schemeClr>
                </a:solidFill>
              </a:rPr>
              <a:t>ela</a:t>
            </a:r>
            <a:r>
              <a:rPr lang="pt-BR" dirty="0" smtClean="0">
                <a:solidFill>
                  <a:schemeClr val="tx1">
                    <a:lumMod val="65000"/>
                    <a:lumOff val="35000"/>
                  </a:schemeClr>
                </a:solidFill>
              </a:rPr>
              <a:t> ontem. </a:t>
            </a:r>
          </a:p>
          <a:p>
            <a:pPr>
              <a:buNone/>
            </a:pPr>
            <a:r>
              <a:rPr lang="pt-BR" i="1" u="sng" dirty="0" smtClean="0">
                <a:solidFill>
                  <a:schemeClr val="accent1">
                    <a:lumMod val="75000"/>
                  </a:schemeClr>
                </a:solidFill>
              </a:rPr>
              <a:t>La</a:t>
            </a:r>
            <a:r>
              <a:rPr lang="pt-BR" i="1" dirty="0" smtClean="0">
                <a:solidFill>
                  <a:schemeClr val="accent1">
                    <a:lumMod val="75000"/>
                  </a:schemeClr>
                </a:solidFill>
              </a:rPr>
              <a:t> vi </a:t>
            </a:r>
            <a:r>
              <a:rPr lang="pt-BR" i="1" dirty="0" err="1" smtClean="0">
                <a:solidFill>
                  <a:schemeClr val="accent1">
                    <a:lumMod val="75000"/>
                  </a:schemeClr>
                </a:solidFill>
              </a:rPr>
              <a:t>ayer</a:t>
            </a:r>
            <a:r>
              <a:rPr lang="pt-BR" i="1" dirty="0" smtClean="0">
                <a:solidFill>
                  <a:schemeClr val="accent1">
                    <a:lumMod val="75000"/>
                  </a:schemeClr>
                </a:solidFill>
              </a:rPr>
              <a:t>. </a:t>
            </a:r>
            <a:endParaRPr lang="pt-BR" i="1" dirty="0" smtClean="0">
              <a:solidFill>
                <a:schemeClr val="accent1">
                  <a:lumMod val="75000"/>
                </a:schemeClr>
              </a:solidFill>
            </a:endParaRPr>
          </a:p>
          <a:p>
            <a:pPr>
              <a:buNone/>
            </a:pPr>
            <a:endParaRPr lang="pt-BR" i="1" dirty="0" smtClean="0">
              <a:solidFill>
                <a:schemeClr val="accent1">
                  <a:lumMod val="75000"/>
                </a:schemeClr>
              </a:solidFill>
            </a:endParaRPr>
          </a:p>
          <a:p>
            <a:r>
              <a:rPr lang="pt-BR" u="sng" dirty="0" smtClean="0">
                <a:solidFill>
                  <a:schemeClr val="tx1">
                    <a:lumMod val="65000"/>
                    <a:lumOff val="35000"/>
                  </a:schemeClr>
                </a:solidFill>
              </a:rPr>
              <a:t>Eu</a:t>
            </a:r>
            <a:r>
              <a:rPr lang="pt-BR" dirty="0" smtClean="0">
                <a:solidFill>
                  <a:schemeClr val="tx1">
                    <a:lumMod val="65000"/>
                    <a:lumOff val="35000"/>
                  </a:schemeClr>
                </a:solidFill>
              </a:rPr>
              <a:t> trouxe o livro para </a:t>
            </a:r>
            <a:r>
              <a:rPr lang="pt-BR" u="sng" dirty="0" smtClean="0">
                <a:solidFill>
                  <a:schemeClr val="tx1">
                    <a:lumMod val="65000"/>
                    <a:lumOff val="35000"/>
                  </a:schemeClr>
                </a:solidFill>
              </a:rPr>
              <a:t>você</a:t>
            </a:r>
            <a:r>
              <a:rPr lang="pt-BR" dirty="0" smtClean="0">
                <a:solidFill>
                  <a:schemeClr val="tx1">
                    <a:lumMod val="65000"/>
                    <a:lumOff val="35000"/>
                  </a:schemeClr>
                </a:solidFill>
              </a:rPr>
              <a:t> ver. </a:t>
            </a:r>
          </a:p>
          <a:p>
            <a:pPr>
              <a:buNone/>
            </a:pPr>
            <a:r>
              <a:rPr lang="pt-BR" i="1" u="sng" dirty="0" smtClean="0">
                <a:solidFill>
                  <a:schemeClr val="accent1">
                    <a:lumMod val="75000"/>
                  </a:schemeClr>
                </a:solidFill>
              </a:rPr>
              <a:t>Te</a:t>
            </a:r>
            <a:r>
              <a:rPr lang="pt-BR" i="1" dirty="0" smtClean="0">
                <a:solidFill>
                  <a:schemeClr val="accent1">
                    <a:lumMod val="75000"/>
                  </a:schemeClr>
                </a:solidFill>
              </a:rPr>
              <a:t> traje </a:t>
            </a:r>
            <a:r>
              <a:rPr lang="pt-BR" i="1" dirty="0" err="1" smtClean="0">
                <a:solidFill>
                  <a:schemeClr val="accent1">
                    <a:lumMod val="75000"/>
                  </a:schemeClr>
                </a:solidFill>
              </a:rPr>
              <a:t>el</a:t>
            </a:r>
            <a:r>
              <a:rPr lang="pt-BR" i="1" dirty="0" smtClean="0">
                <a:solidFill>
                  <a:schemeClr val="accent1">
                    <a:lumMod val="75000"/>
                  </a:schemeClr>
                </a:solidFill>
              </a:rPr>
              <a:t> </a:t>
            </a:r>
            <a:r>
              <a:rPr lang="pt-BR" i="1" dirty="0" err="1" smtClean="0">
                <a:solidFill>
                  <a:schemeClr val="accent1">
                    <a:lumMod val="75000"/>
                  </a:schemeClr>
                </a:solidFill>
              </a:rPr>
              <a:t>libro</a:t>
            </a:r>
            <a:r>
              <a:rPr lang="pt-BR" i="1" dirty="0" smtClean="0">
                <a:solidFill>
                  <a:schemeClr val="accent1">
                    <a:lumMod val="75000"/>
                  </a:schemeClr>
                </a:solidFill>
              </a:rPr>
              <a:t> para que </a:t>
            </a:r>
            <a:r>
              <a:rPr lang="pt-BR" i="1" u="sng" dirty="0" err="1" smtClean="0">
                <a:solidFill>
                  <a:schemeClr val="accent1">
                    <a:lumMod val="75000"/>
                  </a:schemeClr>
                </a:solidFill>
              </a:rPr>
              <a:t>lo</a:t>
            </a:r>
            <a:r>
              <a:rPr lang="pt-BR" i="1" dirty="0" smtClean="0">
                <a:solidFill>
                  <a:schemeClr val="accent1">
                    <a:lumMod val="75000"/>
                  </a:schemeClr>
                </a:solidFill>
              </a:rPr>
              <a:t> vieras. </a:t>
            </a:r>
            <a:endParaRPr lang="pt-BR" i="1" dirty="0" smtClean="0">
              <a:solidFill>
                <a:schemeClr val="accent1">
                  <a:lumMod val="75000"/>
                </a:schemeClr>
              </a:solidFill>
            </a:endParaRPr>
          </a:p>
          <a:p>
            <a:pPr>
              <a:buNone/>
            </a:pPr>
            <a:endParaRPr lang="pt-BR" i="1" dirty="0" smtClean="0">
              <a:solidFill>
                <a:schemeClr val="accent1">
                  <a:lumMod val="75000"/>
                </a:schemeClr>
              </a:solidFill>
            </a:endParaRPr>
          </a:p>
          <a:p>
            <a:r>
              <a:rPr lang="pt-BR" dirty="0" smtClean="0">
                <a:solidFill>
                  <a:schemeClr val="tx1">
                    <a:lumMod val="65000"/>
                    <a:lumOff val="35000"/>
                  </a:schemeClr>
                </a:solidFill>
              </a:rPr>
              <a:t>Fala para </a:t>
            </a:r>
            <a:r>
              <a:rPr lang="pt-BR" u="sng" dirty="0" smtClean="0">
                <a:solidFill>
                  <a:schemeClr val="tx1">
                    <a:lumMod val="65000"/>
                    <a:lumOff val="35000"/>
                  </a:schemeClr>
                </a:solidFill>
              </a:rPr>
              <a:t>ela</a:t>
            </a:r>
            <a:r>
              <a:rPr lang="pt-BR" dirty="0" smtClean="0">
                <a:solidFill>
                  <a:schemeClr val="tx1">
                    <a:lumMod val="65000"/>
                    <a:lumOff val="35000"/>
                  </a:schemeClr>
                </a:solidFill>
              </a:rPr>
              <a:t> vir.</a:t>
            </a:r>
          </a:p>
          <a:p>
            <a:pPr>
              <a:buNone/>
            </a:pPr>
            <a:r>
              <a:rPr lang="pt-BR" i="1" dirty="0" err="1" smtClean="0">
                <a:solidFill>
                  <a:schemeClr val="accent1">
                    <a:lumMod val="75000"/>
                  </a:schemeClr>
                </a:solidFill>
              </a:rPr>
              <a:t>Di</a:t>
            </a:r>
            <a:r>
              <a:rPr lang="pt-BR" i="1" u="sng" dirty="0" err="1" smtClean="0">
                <a:solidFill>
                  <a:schemeClr val="accent1">
                    <a:lumMod val="75000"/>
                  </a:schemeClr>
                </a:solidFill>
              </a:rPr>
              <a:t>le</a:t>
            </a:r>
            <a:r>
              <a:rPr lang="pt-BR" i="1" dirty="0" smtClean="0">
                <a:solidFill>
                  <a:schemeClr val="accent1">
                    <a:lumMod val="75000"/>
                  </a:schemeClr>
                </a:solidFill>
              </a:rPr>
              <a:t> que </a:t>
            </a:r>
            <a:r>
              <a:rPr lang="pt-BR" i="1" dirty="0" err="1" smtClean="0">
                <a:solidFill>
                  <a:schemeClr val="accent1">
                    <a:lumMod val="75000"/>
                  </a:schemeClr>
                </a:solidFill>
              </a:rPr>
              <a:t>venga</a:t>
            </a:r>
            <a:r>
              <a:rPr lang="pt-BR" i="1" dirty="0" smtClean="0">
                <a:solidFill>
                  <a:schemeClr val="accent1">
                    <a:lumMod val="75000"/>
                  </a:schemeClr>
                </a:solidFill>
              </a:rPr>
              <a:t>. </a:t>
            </a:r>
          </a:p>
          <a:p>
            <a:pPr>
              <a:buNone/>
            </a:pPr>
            <a:endParaRPr lang="pt-BR" dirty="0" smtClean="0">
              <a:solidFill>
                <a:schemeClr val="accent1">
                  <a:lumMod val="75000"/>
                </a:schemeClr>
              </a:solidFill>
            </a:endParaRPr>
          </a:p>
          <a:p>
            <a:pPr>
              <a:buNone/>
            </a:pPr>
            <a:endParaRPr lang="pt-BR" dirty="0">
              <a:solidFill>
                <a:schemeClr val="accent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ítulo 1"/>
          <p:cNvSpPr>
            <a:spLocks noGrp="1"/>
          </p:cNvSpPr>
          <p:nvPr>
            <p:ph type="title"/>
          </p:nvPr>
        </p:nvSpPr>
        <p:spPr/>
        <p:txBody>
          <a:bodyPr/>
          <a:lstStyle/>
          <a:p>
            <a:pPr>
              <a:defRPr/>
            </a:pPr>
            <a:r>
              <a:rPr lang="es-PY" altLang="pt-BR" sz="3200" dirty="0" smtClean="0">
                <a:solidFill>
                  <a:schemeClr val="accent6"/>
                </a:solidFill>
              </a:rPr>
              <a:t>Las asimetrías </a:t>
            </a:r>
            <a:r>
              <a:rPr lang="pt-BR" altLang="pt-BR" sz="3200" dirty="0" smtClean="0">
                <a:solidFill>
                  <a:srgbClr val="000000"/>
                </a:solidFill>
              </a:rPr>
              <a:t>– concepto de </a:t>
            </a:r>
            <a:r>
              <a:rPr lang="pt-BR" altLang="pt-BR" sz="2800" dirty="0" smtClean="0"/>
              <a:t>Neide M. González</a:t>
            </a:r>
            <a:br>
              <a:rPr lang="pt-BR" altLang="pt-BR" sz="2800" dirty="0" smtClean="0"/>
            </a:br>
            <a:r>
              <a:rPr lang="es-HN" altLang="pt-BR" sz="1200" dirty="0" smtClean="0">
                <a:solidFill>
                  <a:schemeClr val="accent5">
                    <a:lumMod val="50000"/>
                  </a:schemeClr>
                </a:solidFill>
                <a:hlinkClick r:id="rId2"/>
              </a:rPr>
              <a:t>http://www.salvador.edu.ar/sitio/signosele/aanterior.asp</a:t>
            </a:r>
            <a:r>
              <a:rPr lang="es-HN" altLang="pt-BR" sz="1200" dirty="0" smtClean="0">
                <a:solidFill>
                  <a:schemeClr val="accent5">
                    <a:lumMod val="50000"/>
                  </a:schemeClr>
                </a:solidFill>
              </a:rPr>
              <a:t> </a:t>
            </a:r>
            <a:endParaRPr lang="pt-BR" altLang="pt-BR" dirty="0" smtClean="0">
              <a:solidFill>
                <a:schemeClr val="accent5">
                  <a:lumMod val="50000"/>
                </a:schemeClr>
              </a:solidFill>
            </a:endParaRPr>
          </a:p>
        </p:txBody>
      </p:sp>
      <p:sp>
        <p:nvSpPr>
          <p:cNvPr id="3" name="Espaço Reservado para Conteúdo 2"/>
          <p:cNvSpPr>
            <a:spLocks noGrp="1"/>
          </p:cNvSpPr>
          <p:nvPr>
            <p:ph idx="1"/>
          </p:nvPr>
        </p:nvSpPr>
        <p:spPr/>
        <p:txBody>
          <a:bodyPr/>
          <a:lstStyle/>
          <a:p>
            <a:pPr marL="0" indent="0" algn="just">
              <a:buFont typeface="Wingdings" pitchFamily="2" charset="2"/>
              <a:buNone/>
              <a:defRPr/>
            </a:pPr>
            <a:r>
              <a:rPr lang="pt-BR" sz="3200" dirty="0" smtClean="0">
                <a:latin typeface="Times New Roman"/>
                <a:ea typeface="Times New Roman"/>
              </a:rPr>
              <a:t>Em espanhol funciona</a:t>
            </a:r>
          </a:p>
          <a:p>
            <a:pPr marL="0" indent="0" algn="just">
              <a:buFont typeface="Wingdings" pitchFamily="2" charset="2"/>
              <a:buNone/>
              <a:defRPr/>
            </a:pPr>
            <a:r>
              <a:rPr lang="pt-BR" sz="3200" dirty="0" smtClean="0">
                <a:latin typeface="Times New Roman"/>
                <a:ea typeface="Times New Roman"/>
              </a:rPr>
              <a:t>uma clara preferência “por construções que dispensam a saliência do argumento sujeito e forçam o aparecimento dos átonos”, aparecimento este que se dá nas diversas funções (id., p. 225-226).</a:t>
            </a:r>
          </a:p>
          <a:p>
            <a:pPr algn="just">
              <a:defRPr/>
            </a:pP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39552" y="692696"/>
            <a:ext cx="8229600" cy="5904656"/>
          </a:xfrm>
        </p:spPr>
        <p:txBody>
          <a:bodyPr>
            <a:normAutofit fontScale="92500"/>
          </a:bodyPr>
          <a:lstStyle/>
          <a:p>
            <a:pPr marL="0" indent="0" algn="just">
              <a:buNone/>
            </a:pPr>
            <a:r>
              <a:rPr lang="es-ES" dirty="0" smtClean="0"/>
              <a:t>Ángela Di Tullio (2005:126) define el objeto indirecto así: </a:t>
            </a:r>
          </a:p>
          <a:p>
            <a:pPr marL="0" indent="0" algn="just">
              <a:buNone/>
            </a:pPr>
            <a:endParaRPr lang="es-ES" dirty="0" smtClean="0"/>
          </a:p>
          <a:p>
            <a:pPr marL="0" indent="-457200" algn="just">
              <a:lnSpc>
                <a:spcPts val="3840"/>
              </a:lnSpc>
              <a:buNone/>
            </a:pPr>
            <a:r>
              <a:rPr lang="es-ES" sz="2800" dirty="0" smtClean="0"/>
              <a:t>El objeto indirecto (O.I.) es una función sintáctica desempeñada por un sintagma preposicional encabezado por la preposición </a:t>
            </a:r>
            <a:r>
              <a:rPr lang="es-ES" sz="2800" u="sng" dirty="0" smtClean="0">
                <a:solidFill>
                  <a:schemeClr val="accent2">
                    <a:lumMod val="75000"/>
                  </a:schemeClr>
                </a:solidFill>
              </a:rPr>
              <a:t>a</a:t>
            </a:r>
            <a:r>
              <a:rPr lang="es-ES" sz="2800" dirty="0" smtClean="0"/>
              <a:t> o por los clíticos dativos átonos </a:t>
            </a:r>
            <a:r>
              <a:rPr lang="es-ES" sz="2800" i="1" dirty="0" smtClean="0">
                <a:solidFill>
                  <a:schemeClr val="accent2">
                    <a:lumMod val="75000"/>
                  </a:schemeClr>
                </a:solidFill>
              </a:rPr>
              <a:t>me, te, le/les (se) nos, os</a:t>
            </a:r>
            <a:r>
              <a:rPr lang="es-ES" sz="2800" dirty="0" smtClean="0"/>
              <a:t>.</a:t>
            </a:r>
          </a:p>
          <a:p>
            <a:pPr marL="0" indent="-457200" algn="just">
              <a:lnSpc>
                <a:spcPts val="3840"/>
              </a:lnSpc>
              <a:buNone/>
            </a:pPr>
            <a:endParaRPr lang="es-ES" sz="2800" dirty="0" smtClean="0">
              <a:solidFill>
                <a:schemeClr val="accent2">
                  <a:lumMod val="75000"/>
                </a:schemeClr>
              </a:solidFill>
            </a:endParaRPr>
          </a:p>
          <a:p>
            <a:pPr marL="0" indent="-457200" algn="just">
              <a:lnSpc>
                <a:spcPts val="3840"/>
              </a:lnSpc>
              <a:buNone/>
            </a:pPr>
            <a:r>
              <a:rPr lang="es-ES" sz="2800" dirty="0" smtClean="0">
                <a:solidFill>
                  <a:schemeClr val="accent2">
                    <a:lumMod val="75000"/>
                  </a:schemeClr>
                </a:solidFill>
              </a:rPr>
              <a:t>Su amante ya estaba allí. Cuando él llegó, </a:t>
            </a:r>
            <a:r>
              <a:rPr lang="es-ES" sz="2800" i="1" u="sng" dirty="0" smtClean="0">
                <a:solidFill>
                  <a:schemeClr val="accent2">
                    <a:lumMod val="75000"/>
                  </a:schemeClr>
                </a:solidFill>
              </a:rPr>
              <a:t>le</a:t>
            </a:r>
            <a:r>
              <a:rPr lang="es-ES" sz="2800" dirty="0" smtClean="0">
                <a:solidFill>
                  <a:schemeClr val="accent2">
                    <a:lumMod val="75000"/>
                  </a:schemeClr>
                </a:solidFill>
              </a:rPr>
              <a:t> preguntó: ¿Estás bien? / Le preguntó si estaba bien.  </a:t>
            </a:r>
          </a:p>
          <a:p>
            <a:pPr marL="0" indent="-457200" algn="just">
              <a:lnSpc>
                <a:spcPts val="3840"/>
              </a:lnSpc>
              <a:buNone/>
            </a:pPr>
            <a:r>
              <a:rPr lang="es-ES" sz="2800" u="sng" dirty="0" smtClean="0">
                <a:solidFill>
                  <a:schemeClr val="accent2">
                    <a:lumMod val="75000"/>
                  </a:schemeClr>
                </a:solidFill>
              </a:rPr>
              <a:t>Le</a:t>
            </a:r>
            <a:r>
              <a:rPr lang="es-ES" sz="2800" dirty="0" smtClean="0">
                <a:solidFill>
                  <a:schemeClr val="accent2">
                    <a:lumMod val="75000"/>
                  </a:schemeClr>
                </a:solidFill>
              </a:rPr>
              <a:t> preguntó </a:t>
            </a:r>
            <a:r>
              <a:rPr lang="es-ES" sz="2800" u="sng" dirty="0" smtClean="0">
                <a:solidFill>
                  <a:schemeClr val="accent2">
                    <a:lumMod val="75000"/>
                  </a:schemeClr>
                </a:solidFill>
              </a:rPr>
              <a:t>a ese hombre que amaba tanto</a:t>
            </a:r>
            <a:r>
              <a:rPr lang="es-ES" sz="2800" dirty="0" smtClean="0">
                <a:solidFill>
                  <a:schemeClr val="accent2">
                    <a:lumMod val="75000"/>
                  </a:schemeClr>
                </a:solidFill>
              </a:rPr>
              <a:t> </a:t>
            </a:r>
            <a:r>
              <a:rPr lang="es-ES" sz="2800" b="1" dirty="0" smtClean="0">
                <a:solidFill>
                  <a:schemeClr val="accent2">
                    <a:lumMod val="75000"/>
                  </a:schemeClr>
                </a:solidFill>
              </a:rPr>
              <a:t>si estaba bien</a:t>
            </a:r>
            <a:r>
              <a:rPr lang="es-ES" sz="2800" dirty="0" smtClean="0">
                <a:solidFill>
                  <a:schemeClr val="accent2">
                    <a:lumMod val="75000"/>
                  </a:schemeClr>
                </a:solidFill>
              </a:rPr>
              <a:t>.</a:t>
            </a:r>
          </a:p>
          <a:p>
            <a:pPr marL="0" indent="-457200" algn="just">
              <a:lnSpc>
                <a:spcPts val="3840"/>
              </a:lnSpc>
              <a:buNone/>
            </a:pPr>
            <a:endParaRPr lang="pt-BR" sz="2800" dirty="0">
              <a:solidFill>
                <a:schemeClr val="accent2">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88640"/>
            <a:ext cx="9144000" cy="6336704"/>
          </a:xfrm>
        </p:spPr>
        <p:txBody>
          <a:bodyPr>
            <a:normAutofit/>
          </a:bodyPr>
          <a:lstStyle/>
          <a:p>
            <a:pPr indent="0" algn="just">
              <a:buNone/>
            </a:pPr>
            <a:r>
              <a:rPr lang="es-ES" dirty="0" smtClean="0"/>
              <a:t>Recordemos que los </a:t>
            </a:r>
            <a:r>
              <a:rPr lang="es-ES" b="1" dirty="0" smtClean="0"/>
              <a:t>argumentos</a:t>
            </a:r>
            <a:r>
              <a:rPr lang="es-ES" dirty="0" smtClean="0"/>
              <a:t> del verbo denotan </a:t>
            </a:r>
          </a:p>
          <a:p>
            <a:pPr indent="0" algn="just">
              <a:buNone/>
            </a:pPr>
            <a:r>
              <a:rPr lang="es-ES" dirty="0" smtClean="0"/>
              <a:t>los participantes mínimamente supuestos o implicados por el verbo en ese evento o situación. Los objetos indirectos argumentales ocurren con verbos transitivos* o con verbos intransitivos. </a:t>
            </a:r>
          </a:p>
          <a:p>
            <a:pPr indent="0" algn="just">
              <a:buNone/>
            </a:pPr>
            <a:endParaRPr lang="es-ES" dirty="0" smtClean="0"/>
          </a:p>
          <a:p>
            <a:pPr indent="0" algn="just">
              <a:buNone/>
            </a:pPr>
            <a:endParaRPr lang="es-ES" dirty="0" smtClean="0"/>
          </a:p>
          <a:p>
            <a:pPr indent="0" algn="just">
              <a:buNone/>
            </a:pPr>
            <a:endParaRPr lang="es-ES" dirty="0" smtClean="0"/>
          </a:p>
          <a:p>
            <a:pPr indent="0" algn="just">
              <a:buNone/>
            </a:pPr>
            <a:r>
              <a:rPr lang="es-ES" sz="2800" dirty="0" smtClean="0"/>
              <a:t>* Verbos que presentan un argumento con la función de objeto directo. </a:t>
            </a:r>
            <a:endParaRPr lang="pt-BR" sz="2800"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TotalTime>
  <Words>1141</Words>
  <Application>Microsoft Office PowerPoint</Application>
  <PresentationFormat>Apresentação na tela (4:3)</PresentationFormat>
  <Paragraphs>99</Paragraphs>
  <Slides>18</Slides>
  <Notes>0</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Tema do Office</vt:lpstr>
      <vt:lpstr>  El objeto indirecto: síntesis de puntos clave </vt:lpstr>
      <vt:lpstr>Algunos casos movilizados en el dd de la cabaña del monte</vt:lpstr>
      <vt:lpstr>Algunos casos movilizados en el dd de la cabaña del monte</vt:lpstr>
      <vt:lpstr>Slide 4</vt:lpstr>
      <vt:lpstr>Slide 5</vt:lpstr>
      <vt:lpstr>Los tónicos en  portugués</vt:lpstr>
      <vt:lpstr>Las asimetrías – concepto de Neide M. González http://www.salvador.edu.ar/sitio/signosele/aanterior.asp </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objeto indirecto: síntesis de puntos clave</dc:title>
  <dc:creator>Maite</dc:creator>
  <cp:lastModifiedBy>Maite</cp:lastModifiedBy>
  <cp:revision>87</cp:revision>
  <dcterms:created xsi:type="dcterms:W3CDTF">2017-11-12T13:25:42Z</dcterms:created>
  <dcterms:modified xsi:type="dcterms:W3CDTF">2019-10-31T09:19:26Z</dcterms:modified>
</cp:coreProperties>
</file>