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86" y="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D8B7-7DE5-46BD-BD05-6B8094E1E4E6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AC10-B733-4FF6-88A4-8837AECEE32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D8B7-7DE5-46BD-BD05-6B8094E1E4E6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AC10-B733-4FF6-88A4-8837AECEE32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D8B7-7DE5-46BD-BD05-6B8094E1E4E6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AC10-B733-4FF6-88A4-8837AECEE32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D8B7-7DE5-46BD-BD05-6B8094E1E4E6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AC10-B733-4FF6-88A4-8837AECEE32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D8B7-7DE5-46BD-BD05-6B8094E1E4E6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AC10-B733-4FF6-88A4-8837AECEE32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D8B7-7DE5-46BD-BD05-6B8094E1E4E6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AC10-B733-4FF6-88A4-8837AECEE32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D8B7-7DE5-46BD-BD05-6B8094E1E4E6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AC10-B733-4FF6-88A4-8837AECEE32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D8B7-7DE5-46BD-BD05-6B8094E1E4E6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AC10-B733-4FF6-88A4-8837AECEE32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D8B7-7DE5-46BD-BD05-6B8094E1E4E6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AC10-B733-4FF6-88A4-8837AECEE32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D8B7-7DE5-46BD-BD05-6B8094E1E4E6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AC10-B733-4FF6-88A4-8837AECEE32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D8B7-7DE5-46BD-BD05-6B8094E1E4E6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6AC10-B733-4FF6-88A4-8837AECEE32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2D8B7-7DE5-46BD-BD05-6B8094E1E4E6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6AC10-B733-4FF6-88A4-8837AECEE32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Lengua </a:t>
            </a:r>
            <a:r>
              <a:rPr lang="pt-BR" dirty="0" err="1" smtClean="0"/>
              <a:t>española</a:t>
            </a:r>
            <a:r>
              <a:rPr lang="pt-BR" dirty="0" smtClean="0"/>
              <a:t> IV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2020</a:t>
            </a:r>
          </a:p>
          <a:p>
            <a:r>
              <a:rPr lang="pt-BR" dirty="0" smtClean="0"/>
              <a:t>Maite Celada </a:t>
            </a:r>
          </a:p>
          <a:p>
            <a:r>
              <a:rPr lang="pt-BR" dirty="0" smtClean="0"/>
              <a:t>Priscila Genelhú 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b="1" dirty="0" smtClean="0"/>
              <a:t>Programa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O </a:t>
            </a:r>
            <a:r>
              <a:rPr lang="pt-BR" dirty="0"/>
              <a:t>sistema de procedimentos de coesão responsáveis pelo efeito de coerência na língua espanhola:</a:t>
            </a:r>
            <a:br>
              <a:rPr lang="pt-BR" dirty="0"/>
            </a:br>
            <a:r>
              <a:rPr lang="pt-BR" dirty="0"/>
              <a:t>a) Marcas de enunciação: pessoa, espaço, tempo.</a:t>
            </a:r>
            <a:br>
              <a:rPr lang="pt-BR" dirty="0"/>
            </a:br>
            <a:r>
              <a:rPr lang="pt-BR" dirty="0"/>
              <a:t>b) Relações anafóricas e catafóricas.</a:t>
            </a:r>
            <a:br>
              <a:rPr lang="pt-BR" dirty="0"/>
            </a:br>
            <a:r>
              <a:rPr lang="pt-BR" dirty="0"/>
              <a:t>c) Marcas de subjetividade: afetividade, gostos e opiniões.</a:t>
            </a:r>
            <a:br>
              <a:rPr lang="pt-BR" dirty="0"/>
            </a:br>
            <a:r>
              <a:rPr lang="pt-BR" dirty="0"/>
              <a:t>d) Procedimentos de determinação, indeterminação, generalização.</a:t>
            </a:r>
            <a:br>
              <a:rPr lang="pt-BR" dirty="0"/>
            </a:br>
            <a:r>
              <a:rPr lang="pt-BR" dirty="0"/>
              <a:t>e) Relações entre interlocutores e adequação linguístico-discursiva.</a:t>
            </a:r>
            <a:br>
              <a:rPr lang="pt-BR" dirty="0"/>
            </a:br>
            <a:r>
              <a:rPr lang="pt-BR" dirty="0"/>
              <a:t>f) Modos de enunciação de contrastes e diferenças.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Conteúdos linguístico-discursivos específicos: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1.</a:t>
            </a:r>
            <a:r>
              <a:rPr lang="pt-BR" dirty="0"/>
              <a:t> </a:t>
            </a:r>
            <a:r>
              <a:rPr lang="pt-BR" b="1" dirty="0"/>
              <a:t>A expressão da condição e da hipótese: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- A produção dos efeitos de </a:t>
            </a:r>
            <a:r>
              <a:rPr lang="pt-BR" dirty="0" err="1"/>
              <a:t>fatualidade</a:t>
            </a:r>
            <a:r>
              <a:rPr lang="pt-BR" dirty="0"/>
              <a:t>, </a:t>
            </a:r>
            <a:r>
              <a:rPr lang="pt-BR" dirty="0" err="1"/>
              <a:t>semifatualidade</a:t>
            </a:r>
            <a:r>
              <a:rPr lang="pt-BR" dirty="0"/>
              <a:t>, </a:t>
            </a:r>
            <a:r>
              <a:rPr lang="pt-BR" dirty="0" err="1"/>
              <a:t>contrafatualidade</a:t>
            </a:r>
            <a:r>
              <a:rPr lang="pt-BR" dirty="0"/>
              <a:t>.</a:t>
            </a:r>
            <a:br>
              <a:rPr lang="pt-BR" dirty="0"/>
            </a:br>
            <a:r>
              <a:rPr lang="pt-BR" dirty="0"/>
              <a:t>- Orações condicionais com subordinadas introduzidas por: a) si, por si (acaso), a ver si, (pero) i, </a:t>
            </a:r>
            <a:r>
              <a:rPr lang="pt-BR" dirty="0" err="1"/>
              <a:t>vaya</a:t>
            </a:r>
            <a:r>
              <a:rPr lang="pt-BR" dirty="0"/>
              <a:t> si, que si, </a:t>
            </a:r>
            <a:r>
              <a:rPr lang="pt-BR" dirty="0" err="1"/>
              <a:t>fíjate</a:t>
            </a:r>
            <a:r>
              <a:rPr lang="pt-BR" dirty="0"/>
              <a:t> si. O caso de "si + </a:t>
            </a:r>
            <a:r>
              <a:rPr lang="pt-BR" dirty="0" err="1"/>
              <a:t>llegar</a:t>
            </a:r>
            <a:r>
              <a:rPr lang="pt-BR" dirty="0"/>
              <a:t> a + infinitivo" – tempos e modos; b) subordinadas introduzidas por: como / </a:t>
            </a:r>
            <a:r>
              <a:rPr lang="pt-BR" dirty="0" err="1"/>
              <a:t>con</a:t>
            </a:r>
            <a:r>
              <a:rPr lang="pt-BR" dirty="0"/>
              <a:t> (tal de) (que) / </a:t>
            </a:r>
            <a:r>
              <a:rPr lang="pt-BR" dirty="0" err="1"/>
              <a:t>siempre</a:t>
            </a:r>
            <a:r>
              <a:rPr lang="pt-BR" dirty="0"/>
              <a:t> que / </a:t>
            </a:r>
            <a:r>
              <a:rPr lang="pt-BR" dirty="0" err="1"/>
              <a:t>siempre</a:t>
            </a:r>
            <a:r>
              <a:rPr lang="pt-BR" dirty="0"/>
              <a:t> y </a:t>
            </a:r>
            <a:r>
              <a:rPr lang="pt-BR" dirty="0" err="1"/>
              <a:t>cuando</a:t>
            </a:r>
            <a:r>
              <a:rPr lang="pt-BR" dirty="0"/>
              <a:t> / a no ser que / + subjuntivo – tempos e modos; o caso de: "de + infinitivo".</a:t>
            </a:r>
            <a:br>
              <a:rPr lang="pt-BR" dirty="0"/>
            </a:br>
            <a:r>
              <a:rPr lang="pt-BR" dirty="0"/>
              <a:t>- Orações condicionais com estrutura paratática (coordenação).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2.</a:t>
            </a:r>
            <a:r>
              <a:rPr lang="pt-BR" dirty="0"/>
              <a:t> </a:t>
            </a:r>
            <a:r>
              <a:rPr lang="pt-BR" b="1" dirty="0"/>
              <a:t>O discurso referido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a) Discurso direto:</a:t>
            </a:r>
            <a:br>
              <a:rPr lang="pt-BR" dirty="0"/>
            </a:br>
            <a:r>
              <a:rPr lang="pt-BR" dirty="0"/>
              <a:t>- Conceituação</a:t>
            </a:r>
            <a:br>
              <a:rPr lang="pt-BR" dirty="0"/>
            </a:br>
            <a:r>
              <a:rPr lang="pt-BR" dirty="0"/>
              <a:t>- Introdutores do discurso direto: </a:t>
            </a:r>
            <a:r>
              <a:rPr lang="pt-BR" dirty="0" err="1"/>
              <a:t>según</a:t>
            </a:r>
            <a:r>
              <a:rPr lang="pt-BR" dirty="0"/>
              <a:t>, de </a:t>
            </a:r>
            <a:r>
              <a:rPr lang="pt-BR" dirty="0" err="1"/>
              <a:t>acuerdo</a:t>
            </a:r>
            <a:r>
              <a:rPr lang="pt-BR" dirty="0"/>
              <a:t> </a:t>
            </a:r>
            <a:r>
              <a:rPr lang="pt-BR" dirty="0" err="1"/>
              <a:t>con</a:t>
            </a:r>
            <a:r>
              <a:rPr lang="pt-BR" dirty="0"/>
              <a:t>, en </a:t>
            </a:r>
            <a:r>
              <a:rPr lang="pt-BR" dirty="0" err="1"/>
              <a:t>palabras</a:t>
            </a:r>
            <a:r>
              <a:rPr lang="pt-BR" dirty="0"/>
              <a:t> de.</a:t>
            </a:r>
            <a:br>
              <a:rPr lang="pt-BR" dirty="0"/>
            </a:br>
            <a:r>
              <a:rPr lang="pt-BR" dirty="0"/>
              <a:t>- Marcas de pontuação: os dois pontos, as aspas, o travessão na citação dentro da ficção.</a:t>
            </a:r>
            <a:br>
              <a:rPr lang="pt-BR" dirty="0"/>
            </a:br>
            <a:r>
              <a:rPr lang="pt-BR" dirty="0" smtClean="0"/>
              <a:t>b</a:t>
            </a:r>
            <a:r>
              <a:rPr lang="pt-BR" dirty="0"/>
              <a:t>) Discurso indireto:</a:t>
            </a:r>
            <a:br>
              <a:rPr lang="pt-BR" dirty="0"/>
            </a:br>
            <a:r>
              <a:rPr lang="pt-BR" dirty="0"/>
              <a:t>- Conceituação</a:t>
            </a:r>
            <a:br>
              <a:rPr lang="pt-BR" dirty="0"/>
            </a:br>
            <a:r>
              <a:rPr lang="pt-BR" dirty="0"/>
              <a:t>- Orações subordinadas introduzidas pelos verbos </a:t>
            </a:r>
            <a:r>
              <a:rPr lang="pt-BR" dirty="0" err="1"/>
              <a:t>dicendi</a:t>
            </a:r>
            <a:r>
              <a:rPr lang="pt-BR" dirty="0"/>
              <a:t>: </a:t>
            </a:r>
            <a:r>
              <a:rPr lang="pt-BR" dirty="0" err="1"/>
              <a:t>decir</a:t>
            </a:r>
            <a:r>
              <a:rPr lang="pt-BR" dirty="0"/>
              <a:t>, contestar, responder, </a:t>
            </a:r>
            <a:r>
              <a:rPr lang="pt-BR" dirty="0" err="1"/>
              <a:t>preguntar</a:t>
            </a:r>
            <a:r>
              <a:rPr lang="pt-BR" dirty="0"/>
              <a:t>, pedir, mandar, rogar, insistir, </a:t>
            </a:r>
            <a:r>
              <a:rPr lang="pt-BR" dirty="0" err="1"/>
              <a:t>amenazar</a:t>
            </a:r>
            <a:r>
              <a:rPr lang="pt-BR" dirty="0"/>
              <a:t>, etc.</a:t>
            </a:r>
            <a:br>
              <a:rPr lang="pt-BR" dirty="0"/>
            </a:br>
            <a:r>
              <a:rPr lang="pt-BR" dirty="0"/>
              <a:t>- Dêixis e transposição: de pessoa; de espaço; de tempo.</a:t>
            </a:r>
            <a:br>
              <a:rPr lang="pt-BR" dirty="0"/>
            </a:br>
            <a:r>
              <a:rPr lang="pt-BR" dirty="0"/>
              <a:t>- Relações temporais e adverbiais</a:t>
            </a:r>
            <a:br>
              <a:rPr lang="pt-BR" dirty="0"/>
            </a:br>
            <a:r>
              <a:rPr lang="pt-BR" dirty="0"/>
              <a:t>- Funcionamento dos tempos verbais na transmissão de ordens, pedidos e instruções.</a:t>
            </a:r>
            <a:br>
              <a:rPr lang="pt-BR" dirty="0"/>
            </a:br>
            <a:r>
              <a:rPr lang="pt-BR" dirty="0"/>
              <a:t>- As estruturas com pedir no estilo indireto em português e em espanhol: a questão do infinito pessoal do português</a:t>
            </a:r>
            <a:br>
              <a:rPr lang="pt-BR" dirty="0"/>
            </a:br>
            <a:r>
              <a:rPr lang="pt-BR" dirty="0" smtClean="0"/>
              <a:t>c</a:t>
            </a:r>
            <a:r>
              <a:rPr lang="pt-BR" dirty="0"/>
              <a:t>) Discurso indireto livre: Conceituação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3. Verbos que expressam estado e mudança</a:t>
            </a:r>
            <a:r>
              <a:rPr lang="pt-BR" dirty="0"/>
              <a:t>: estar / </a:t>
            </a:r>
            <a:r>
              <a:rPr lang="pt-BR" dirty="0" err="1"/>
              <a:t>ponerse</a:t>
            </a:r>
            <a:r>
              <a:rPr lang="pt-BR" dirty="0"/>
              <a:t> + adjetivo, “verbos </a:t>
            </a:r>
            <a:r>
              <a:rPr lang="pt-BR" dirty="0" err="1"/>
              <a:t>adjetivales</a:t>
            </a:r>
            <a:r>
              <a:rPr lang="pt-BR" dirty="0"/>
              <a:t>”; quedar(se) + adjetivo, </a:t>
            </a:r>
            <a:r>
              <a:rPr lang="pt-BR" dirty="0" err="1"/>
              <a:t>convertir</a:t>
            </a:r>
            <a:r>
              <a:rPr lang="pt-BR" dirty="0"/>
              <a:t>(se) en / transformar(se) en, </a:t>
            </a:r>
            <a:r>
              <a:rPr lang="pt-BR" dirty="0" err="1"/>
              <a:t>volverse</a:t>
            </a:r>
            <a:r>
              <a:rPr lang="pt-BR" dirty="0"/>
              <a:t> + adjetivo, </a:t>
            </a:r>
            <a:r>
              <a:rPr lang="pt-BR" dirty="0" err="1"/>
              <a:t>hacerse</a:t>
            </a:r>
            <a:r>
              <a:rPr lang="pt-BR" dirty="0"/>
              <a:t> + adjetivo.</a:t>
            </a:r>
            <a:br>
              <a:rPr lang="pt-BR" dirty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>4. Campos lexicais: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(a) A cidade: o espaço público urbano, os transportes urbanos, os problemas das grandes cidades.</a:t>
            </a:r>
            <a:br>
              <a:rPr lang="pt-BR" dirty="0"/>
            </a:br>
            <a:r>
              <a:rPr lang="pt-BR" dirty="0"/>
              <a:t>(b) O meio ambiente e a ecologia.</a:t>
            </a:r>
            <a:br>
              <a:rPr lang="pt-BR" dirty="0"/>
            </a:br>
            <a:r>
              <a:rPr lang="pt-BR" dirty="0"/>
              <a:t>(c) A economia e a política.</a:t>
            </a:r>
            <a:br>
              <a:rPr lang="pt-BR" dirty="0"/>
            </a:br>
            <a:r>
              <a:rPr lang="pt-BR" dirty="0"/>
              <a:t>(d) A notícia e os meios de comunicação de massa.</a:t>
            </a:r>
            <a:br>
              <a:rPr lang="pt-BR" dirty="0"/>
            </a:br>
            <a:r>
              <a:rPr lang="pt-BR" dirty="0"/>
              <a:t>(e) Expressões para dar conselhos: </a:t>
            </a:r>
            <a:r>
              <a:rPr lang="pt-BR" dirty="0" err="1"/>
              <a:t>yo</a:t>
            </a:r>
            <a:r>
              <a:rPr lang="pt-BR" dirty="0"/>
              <a:t>, si </a:t>
            </a:r>
            <a:r>
              <a:rPr lang="pt-BR" dirty="0" err="1"/>
              <a:t>fuera</a:t>
            </a:r>
            <a:r>
              <a:rPr lang="pt-BR" dirty="0"/>
              <a:t> </a:t>
            </a:r>
            <a:r>
              <a:rPr lang="pt-BR" dirty="0" err="1"/>
              <a:t>tú</a:t>
            </a:r>
            <a:r>
              <a:rPr lang="pt-BR" dirty="0"/>
              <a:t>; </a:t>
            </a:r>
            <a:r>
              <a:rPr lang="pt-BR" dirty="0" err="1"/>
              <a:t>yo</a:t>
            </a:r>
            <a:r>
              <a:rPr lang="pt-BR" dirty="0"/>
              <a:t>, en tu lugar; </a:t>
            </a:r>
            <a:r>
              <a:rPr lang="pt-BR" dirty="0" err="1"/>
              <a:t>yo</a:t>
            </a:r>
            <a:r>
              <a:rPr lang="pt-BR" dirty="0"/>
              <a:t>, que </a:t>
            </a:r>
            <a:r>
              <a:rPr lang="pt-BR" dirty="0" err="1"/>
              <a:t>tú</a:t>
            </a:r>
            <a:r>
              <a:rPr lang="pt-BR" dirty="0"/>
              <a:t>.</a:t>
            </a:r>
            <a:br>
              <a:rPr lang="pt-BR" dirty="0"/>
            </a:br>
            <a:r>
              <a:rPr lang="pt-BR" dirty="0"/>
              <a:t>(f) Expressões para manifestar acordo e desacordo: (no) estar de </a:t>
            </a:r>
            <a:r>
              <a:rPr lang="pt-BR" dirty="0" err="1"/>
              <a:t>acuerdo</a:t>
            </a:r>
            <a:r>
              <a:rPr lang="pt-BR" dirty="0"/>
              <a:t> </a:t>
            </a:r>
            <a:r>
              <a:rPr lang="pt-BR" dirty="0" err="1"/>
              <a:t>con</a:t>
            </a:r>
            <a:r>
              <a:rPr lang="pt-BR" dirty="0"/>
              <a:t>, concordar; estar a favor de, estar en contra de.</a:t>
            </a:r>
            <a:r>
              <a:rPr lang="pt-BR" dirty="0" smtClean="0"/>
              <a:t> 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</Words>
  <Application>Microsoft Office PowerPoint</Application>
  <PresentationFormat>Apresentação na tela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Lengua española IV 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Lengua española IV </dc:title>
  <dc:creator>Maite</dc:creator>
  <cp:lastModifiedBy>Maite</cp:lastModifiedBy>
  <cp:revision>2</cp:revision>
  <dcterms:created xsi:type="dcterms:W3CDTF">2020-09-09T23:34:40Z</dcterms:created>
  <dcterms:modified xsi:type="dcterms:W3CDTF">2020-09-09T23:40:20Z</dcterms:modified>
</cp:coreProperties>
</file>