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9.jpg" ContentType="image/jpeg"/>
  <Override PartName="/ppt/media/image10.jpg" ContentType="image/jpeg"/>
  <Override PartName="/ppt/media/image11.jpg" ContentType="image/jpeg"/>
  <Override PartName="/ppt/media/image12.jpg" ContentType="image/jpeg"/>
  <Override PartName="/ppt/media/image13.jpg" ContentType="image/jpeg"/>
  <Override PartName="/ppt/media/image14.jpg" ContentType="image/jpeg"/>
  <Override PartName="/ppt/media/image1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314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364" autoAdjust="0"/>
  </p:normalViewPr>
  <p:slideViewPr>
    <p:cSldViewPr snapToGrid="0">
      <p:cViewPr varScale="1">
        <p:scale>
          <a:sx n="66" d="100"/>
          <a:sy n="66" d="100"/>
        </p:scale>
        <p:origin x="64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C7EDE-48A2-4DBD-9EBD-326911B3EFB4}" type="datetimeFigureOut">
              <a:rPr lang="pt-BR" smtClean="0"/>
              <a:t>30/10/2020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14E0F-4AAD-4245-9AD0-5538B52381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32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EB8-C125-4E4E-B730-F4F8DCC7B85C}" type="datetime1">
              <a:rPr lang="pt-BR" smtClean="0"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1900-72C9-4283-B580-7FA74D29FCF5}" type="datetime1">
              <a:rPr lang="pt-BR" smtClean="0"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97B6-9EA4-4D6E-B3F2-0D4A7434301A}" type="datetime1">
              <a:rPr lang="pt-BR" smtClean="0"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09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5563-831D-4A46-9FD8-2B33D40387EA}" type="datetime1">
              <a:rPr lang="pt-BR" smtClean="0"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82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C5C5-3184-446D-8899-77630E5B49D1}" type="datetime1">
              <a:rPr lang="pt-BR" smtClean="0"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37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3E34-7FD3-494B-A721-D9DF7F1A23A2}" type="datetime1">
              <a:rPr lang="pt-BR" smtClean="0"/>
              <a:t>30/10/2020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52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9D8D-E832-4950-83A2-0EFA9F7E74C3}" type="datetime1">
              <a:rPr lang="pt-BR" smtClean="0"/>
              <a:t>30/10/2020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18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404-F2DC-434E-B5D4-1BCD663A65CF}" type="datetime1">
              <a:rPr lang="pt-BR" smtClean="0"/>
              <a:t>30/10/2020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9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D1B0A-0918-4141-8FA3-D2A5A050931C}" type="datetime1">
              <a:rPr lang="pt-BR" smtClean="0"/>
              <a:t>30/10/2020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34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AE09-B9BB-4D11-8E54-DF8323F0DE55}" type="datetime1">
              <a:rPr lang="pt-BR" smtClean="0"/>
              <a:t>30/10/2020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61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930E-06DE-46AB-A036-3706D6B0F871}" type="datetime1">
              <a:rPr lang="pt-BR" smtClean="0"/>
              <a:t>30/10/2020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49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051D-996A-4B44-8814-7AF2306792D7}" type="datetime1">
              <a:rPr lang="pt-BR" smtClean="0"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5EB3-4044-4B63-97D6-D31FE4631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42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idamarnunes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elidamarnunes@usp.b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69" y="16286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515853" y="344243"/>
            <a:ext cx="9007003" cy="147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500" tIns="33750" rIns="67500" bIns="3375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Disciplina: </a:t>
            </a:r>
            <a:r>
              <a:rPr lang="pt-BR" altLang="en-US" dirty="0" err="1">
                <a:solidFill>
                  <a:schemeClr val="tx1"/>
                </a:solidFill>
                <a:cs typeface="Times New Roman" panose="02020603050405020304" pitchFamily="18" charset="0"/>
              </a:rPr>
              <a:t>Biorremediação</a:t>
            </a:r>
            <a:endParaRPr lang="pt-BR" altLang="en-US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Aula: </a:t>
            </a:r>
            <a:r>
              <a:rPr lang="pt-BR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07</a:t>
            </a:r>
            <a:endParaRPr lang="pt-BR" altLang="en-US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MÉTODOS DE BIOLOGIA MOLECULAR APLICADA À BIORREMEDIAÇÃO</a:t>
            </a:r>
            <a:endParaRPr lang="pt-BR" altLang="en-US" sz="32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Prof. </a:t>
            </a:r>
            <a:r>
              <a:rPr lang="pt-BR" altLang="en-US" dirty="0" err="1">
                <a:solidFill>
                  <a:schemeClr val="tx1"/>
                </a:solidFill>
                <a:cs typeface="Times New Roman" panose="02020603050405020304" pitchFamily="18" charset="0"/>
              </a:rPr>
              <a:t>Elidamar</a:t>
            </a:r>
            <a:r>
              <a:rPr lang="pt-BR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 Nunes de Carvalho Lima </a:t>
            </a: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dirty="0" err="1">
                <a:solidFill>
                  <a:schemeClr val="tx1"/>
                </a:solidFill>
                <a:cs typeface="Times New Roman" panose="02020603050405020304" pitchFamily="18" charset="0"/>
              </a:rPr>
              <a:t>email</a:t>
            </a:r>
            <a:r>
              <a:rPr lang="pt-BR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  <a:r>
              <a:rPr lang="pt-BR" altLang="en-US" dirty="0">
                <a:solidFill>
                  <a:srgbClr val="7030A0"/>
                </a:solidFill>
                <a:cs typeface="Times New Roman" panose="02020603050405020304" pitchFamily="18" charset="0"/>
                <a:hlinkClick r:id="rId3"/>
              </a:rPr>
              <a:t>elidamarnunes@gmail.com</a:t>
            </a:r>
            <a:endParaRPr lang="pt-BR" altLang="en-US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São </a:t>
            </a:r>
            <a:r>
              <a:rPr lang="pt-BR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Paulo, 28 de Setembro de 2020</a:t>
            </a:r>
            <a:endParaRPr lang="pt-BR" altLang="en-US" sz="2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</a:pPr>
            <a:endParaRPr lang="pt-BR" altLang="en-US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6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900" y="162861"/>
            <a:ext cx="5242851" cy="6698482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10</a:t>
            </a:fld>
            <a:endParaRPr lang="pt-BR"/>
          </a:p>
        </p:txBody>
      </p:sp>
      <p:pic>
        <p:nvPicPr>
          <p:cNvPr id="8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69" y="16286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15381" y="212326"/>
            <a:ext cx="409410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MONITORAMENTO AMBIENTAL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35968" y="1289544"/>
            <a:ext cx="60529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Controle de Qualidade das Análises de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Biorremediação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8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11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067" y="1920065"/>
            <a:ext cx="7844405" cy="4618847"/>
          </a:xfrm>
          <a:prstGeom prst="rect">
            <a:avLst/>
          </a:prstGeom>
        </p:spPr>
      </p:pic>
      <p:pic>
        <p:nvPicPr>
          <p:cNvPr id="8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69" y="16286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49096" y="228210"/>
            <a:ext cx="80438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MONITORAMENTO AMBIENTAL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019197" y="896917"/>
            <a:ext cx="79630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Controle de Qualidade das Análises de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Biorremediação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2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507" y="43542"/>
            <a:ext cx="5910214" cy="6754531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12</a:t>
            </a:fld>
            <a:endParaRPr lang="pt-BR"/>
          </a:p>
        </p:txBody>
      </p:sp>
      <p:pic>
        <p:nvPicPr>
          <p:cNvPr id="8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69" y="16286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15381" y="212326"/>
            <a:ext cx="409410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MONITORAMENTO AMBIENTAL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35969" y="1289544"/>
            <a:ext cx="53236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Controle de Qualidade das Análises de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Biorremediação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969" y="2181576"/>
            <a:ext cx="11725983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/>
              <a:t>Um outra oportunidade surge da utilização da biotecnologia </a:t>
            </a:r>
            <a:r>
              <a:rPr lang="pt-BR" sz="2400" dirty="0" smtClean="0"/>
              <a:t>para o </a:t>
            </a:r>
            <a:r>
              <a:rPr lang="pt-BR" sz="2400" dirty="0"/>
              <a:t>meio </a:t>
            </a:r>
            <a:r>
              <a:rPr lang="pt-BR" sz="2400" dirty="0" smtClean="0"/>
              <a:t>ambiente ligados </a:t>
            </a:r>
            <a:r>
              <a:rPr lang="pt-BR" sz="2400" dirty="0"/>
              <a:t>à utilização da </a:t>
            </a:r>
            <a:r>
              <a:rPr lang="pt-BR" sz="2400" dirty="0" smtClean="0"/>
              <a:t>biodiversidade é a </a:t>
            </a:r>
            <a:r>
              <a:rPr lang="pt-BR" sz="2400" dirty="0"/>
              <a:t>biotecnologia </a:t>
            </a:r>
            <a:r>
              <a:rPr lang="pt-BR" sz="2400" dirty="0" smtClean="0"/>
              <a:t>ambiental, emergente </a:t>
            </a:r>
            <a:r>
              <a:rPr lang="pt-BR" sz="2400" dirty="0"/>
              <a:t>no cenário </a:t>
            </a:r>
            <a:r>
              <a:rPr lang="pt-BR" sz="2400" dirty="0" smtClean="0"/>
              <a:t>da  biotecnologia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Isso ocorre pela </a:t>
            </a:r>
            <a:r>
              <a:rPr lang="pt-BR" sz="2400" dirty="0"/>
              <a:t>necessidade de </a:t>
            </a:r>
            <a:r>
              <a:rPr lang="pt-BR" sz="2400" dirty="0" smtClean="0"/>
              <a:t>seleção de </a:t>
            </a:r>
            <a:r>
              <a:rPr lang="pt-BR" sz="2400" dirty="0"/>
              <a:t>plantas, microrganismos e animais nativos visando a </a:t>
            </a:r>
            <a:r>
              <a:rPr lang="pt-BR" sz="2400" dirty="0" smtClean="0"/>
              <a:t>decifrar genomas </a:t>
            </a:r>
            <a:r>
              <a:rPr lang="pt-BR" sz="2400" dirty="0"/>
              <a:t>e a descoberta de genes e moléculas de valor </a:t>
            </a:r>
            <a:r>
              <a:rPr lang="pt-BR" sz="2400" dirty="0" smtClean="0"/>
              <a:t>econômico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Outro fator relevante é a demanda </a:t>
            </a:r>
            <a:r>
              <a:rPr lang="pt-BR" sz="2400" dirty="0"/>
              <a:t>de biotecnologias para tratamento </a:t>
            </a:r>
            <a:r>
              <a:rPr lang="pt-BR" sz="2400" dirty="0" smtClean="0"/>
              <a:t>e utilização </a:t>
            </a:r>
            <a:r>
              <a:rPr lang="pt-BR" sz="2400" dirty="0"/>
              <a:t>de efluentes industriais e </a:t>
            </a:r>
            <a:r>
              <a:rPr lang="pt-BR" sz="2400" dirty="0" err="1"/>
              <a:t>biorremediação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13</a:t>
            </a:fld>
            <a:endParaRPr lang="pt-BR"/>
          </a:p>
        </p:txBody>
      </p:sp>
      <p:pic>
        <p:nvPicPr>
          <p:cNvPr id="5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69" y="16286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57326" y="222566"/>
            <a:ext cx="109750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MONITORAMENTO AMBIENTAL E CONTROLE DE QUALIDADE DAS ANÁLISES DE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2434" y="1309444"/>
            <a:ext cx="6293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Prospecções da Biotecnologia e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Biorremediação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9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2228" y="1888060"/>
            <a:ext cx="11640458" cy="435133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/>
              <a:t>A biotecnologia ambiental é uma alternativa </a:t>
            </a:r>
            <a:r>
              <a:rPr lang="pt-BR" sz="2400" dirty="0" smtClean="0"/>
              <a:t>eficaz para enfrentar desafios da </a:t>
            </a:r>
            <a:r>
              <a:rPr lang="pt-BR" sz="2400" dirty="0"/>
              <a:t>degradação </a:t>
            </a:r>
            <a:r>
              <a:rPr lang="pt-BR" sz="2400" dirty="0" smtClean="0"/>
              <a:t>ambiental, atuando no: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pt-BR" sz="2400" dirty="0" smtClean="0"/>
              <a:t>Monitoramento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pt-BR" sz="2400" dirty="0" smtClean="0"/>
              <a:t>Prevenção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pt-BR" sz="2400" dirty="0" smtClean="0"/>
              <a:t>Restauração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050" dirty="0" smtClean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 smtClean="0"/>
              <a:t>Nesse </a:t>
            </a:r>
            <a:r>
              <a:rPr lang="pt-BR" sz="2400" dirty="0"/>
              <a:t>contexto a </a:t>
            </a:r>
            <a:r>
              <a:rPr lang="pt-BR" sz="2400" dirty="0" err="1"/>
              <a:t>bioprospecção</a:t>
            </a:r>
            <a:r>
              <a:rPr lang="pt-BR" sz="2400" dirty="0"/>
              <a:t> e a </a:t>
            </a:r>
            <a:r>
              <a:rPr lang="pt-BR" sz="2400" dirty="0" err="1" smtClean="0"/>
              <a:t>biorremediação</a:t>
            </a:r>
            <a:r>
              <a:rPr lang="pt-BR" sz="2400" dirty="0" smtClean="0"/>
              <a:t> representam </a:t>
            </a:r>
            <a:r>
              <a:rPr lang="pt-BR" sz="2400" dirty="0"/>
              <a:t>áreas de destaque e impactos positivos para o </a:t>
            </a:r>
            <a:r>
              <a:rPr lang="pt-BR" sz="2400" dirty="0" smtClean="0"/>
              <a:t>meio ambiente.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14</a:t>
            </a:fld>
            <a:endParaRPr lang="pt-BR"/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4" y="12360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08441" y="183306"/>
            <a:ext cx="109750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MONITORAMENTO AMBIENTAL E CONTROLE DE QUALIDADE DAS ANÁLISES DE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2434" y="1309444"/>
            <a:ext cx="6293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Prospecções da Biotecnologia e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Biorremediação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6256" y="1896171"/>
            <a:ext cx="11765744" cy="424461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Alguns métodos são úteis em elucidar aspectos como: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00" dirty="0" smtClean="0"/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400" dirty="0" smtClean="0">
                <a:solidFill>
                  <a:srgbClr val="0070C0"/>
                </a:solidFill>
              </a:rPr>
              <a:t>Prevenção: </a:t>
            </a:r>
            <a:r>
              <a:rPr lang="pt-BR" sz="2400" dirty="0" smtClean="0"/>
              <a:t>envolve sistemas </a:t>
            </a:r>
            <a:r>
              <a:rPr lang="pt-BR" sz="2400" dirty="0"/>
              <a:t>de contenção de organismos geneticamente modificados (</a:t>
            </a:r>
            <a:r>
              <a:rPr lang="pt-BR" sz="2400" dirty="0" err="1"/>
              <a:t>OGMs</a:t>
            </a:r>
            <a:r>
              <a:rPr lang="pt-BR" sz="2400" dirty="0"/>
              <a:t>), aliados aos conhecimentos mais tradicionais como manejo de risco e gerenciamento de impacto; 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0070C0"/>
                </a:solidFill>
              </a:rPr>
              <a:t>b) Monitoramento: </a:t>
            </a:r>
            <a:r>
              <a:rPr lang="pt-BR" sz="2400" dirty="0" smtClean="0"/>
              <a:t>envolve a utilização de </a:t>
            </a:r>
            <a:r>
              <a:rPr lang="pt-BR" sz="2400" dirty="0" err="1" smtClean="0"/>
              <a:t>biossensores</a:t>
            </a:r>
            <a:r>
              <a:rPr lang="pt-BR" sz="2400" dirty="0" smtClean="0"/>
              <a:t>, </a:t>
            </a:r>
            <a:r>
              <a:rPr lang="pt-BR" sz="2400" dirty="0" err="1" smtClean="0"/>
              <a:t>bioindicadores</a:t>
            </a:r>
            <a:r>
              <a:rPr lang="pt-BR" sz="2400" dirty="0" smtClean="0"/>
              <a:t> e biofilmes;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0070C0"/>
                </a:solidFill>
              </a:rPr>
              <a:t>c) Regeneração: </a:t>
            </a:r>
            <a:r>
              <a:rPr lang="pt-BR" sz="2400" dirty="0" smtClean="0"/>
              <a:t>envolve aspectos técnicos da </a:t>
            </a:r>
            <a:r>
              <a:rPr lang="pt-BR" sz="2400" dirty="0" err="1" smtClean="0"/>
              <a:t>biorremediação</a:t>
            </a:r>
            <a:r>
              <a:rPr lang="pt-BR" sz="2400" dirty="0" smtClean="0"/>
              <a:t> </a:t>
            </a:r>
            <a:r>
              <a:rPr lang="pt-BR" sz="2400" dirty="0"/>
              <a:t>e </a:t>
            </a:r>
            <a:r>
              <a:rPr lang="pt-BR" sz="2400" dirty="0" err="1"/>
              <a:t>biodegração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15</a:t>
            </a:fld>
            <a:endParaRPr lang="pt-BR"/>
          </a:p>
        </p:txBody>
      </p:sp>
      <p:pic>
        <p:nvPicPr>
          <p:cNvPr id="5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4" y="12360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08441" y="183306"/>
            <a:ext cx="109750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MONITORAMENTO AMBIENTAL E CONTROLE DE QUALIDADE DAS ANÁLISES DE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29832" y="1303496"/>
            <a:ext cx="6741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Metodologias da Biotecnologia e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Biorremediação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3829" y="2005012"/>
            <a:ext cx="1164963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/>
              <a:t>Biodiversidade ou diversidade biológica </a:t>
            </a:r>
            <a:r>
              <a:rPr lang="pt-BR" sz="2400" dirty="0" smtClean="0"/>
              <a:t>é toda variação biológica </a:t>
            </a:r>
            <a:r>
              <a:rPr lang="pt-BR" sz="2400" dirty="0"/>
              <a:t>do planeta, ou seja, </a:t>
            </a:r>
            <a:r>
              <a:rPr lang="pt-BR" sz="2400" dirty="0" smtClean="0"/>
              <a:t>sendo a medida </a:t>
            </a:r>
            <a:r>
              <a:rPr lang="pt-BR" sz="2400" dirty="0"/>
              <a:t>da </a:t>
            </a:r>
            <a:r>
              <a:rPr lang="pt-BR" sz="2400" dirty="0" smtClean="0"/>
              <a:t>variação/variabilidade </a:t>
            </a:r>
            <a:r>
              <a:rPr lang="pt-BR" sz="2400" dirty="0"/>
              <a:t>existente entre as </a:t>
            </a:r>
            <a:r>
              <a:rPr lang="pt-BR" sz="2400" dirty="0" smtClean="0"/>
              <a:t>espécies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1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São </a:t>
            </a:r>
            <a:r>
              <a:rPr lang="pt-BR" sz="2400" dirty="0"/>
              <a:t>atualmente </a:t>
            </a:r>
            <a:r>
              <a:rPr lang="pt-BR" sz="2400" dirty="0" smtClean="0"/>
              <a:t>atribuídas aos </a:t>
            </a:r>
            <a:r>
              <a:rPr lang="pt-BR" sz="2400" dirty="0"/>
              <a:t>microrganismos funções importantes como controle biológico </a:t>
            </a:r>
            <a:r>
              <a:rPr lang="pt-BR" sz="2400" dirty="0" smtClean="0"/>
              <a:t>de pragas </a:t>
            </a:r>
            <a:r>
              <a:rPr lang="pt-BR" sz="2400" dirty="0"/>
              <a:t>e doenças, fixação biológica de nitrogênio, </a:t>
            </a:r>
            <a:r>
              <a:rPr lang="pt-BR" sz="2400" dirty="0" err="1"/>
              <a:t>biodegradação</a:t>
            </a:r>
            <a:r>
              <a:rPr lang="pt-BR" sz="2400" dirty="0"/>
              <a:t> </a:t>
            </a:r>
            <a:r>
              <a:rPr lang="pt-BR" sz="2400" dirty="0" smtClean="0"/>
              <a:t>de resíduos</a:t>
            </a:r>
            <a:r>
              <a:rPr lang="pt-BR" sz="2400" dirty="0"/>
              <a:t>, processos associados a transformação metabólica, </a:t>
            </a:r>
            <a:r>
              <a:rPr lang="pt-BR" sz="2400" dirty="0" smtClean="0"/>
              <a:t>além de </a:t>
            </a:r>
            <a:r>
              <a:rPr lang="pt-BR" sz="2400" dirty="0"/>
              <a:t>importantes descobertas associadas a novos fármacos e enzimas</a:t>
            </a:r>
            <a:r>
              <a:rPr lang="pt-BR" sz="2400" dirty="0" smtClean="0"/>
              <a:t>.</a:t>
            </a:r>
            <a:r>
              <a:rPr lang="pt-BR" sz="2400" dirty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16</a:t>
            </a:fld>
            <a:endParaRPr lang="pt-BR"/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69" y="16286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08441" y="183306"/>
            <a:ext cx="109750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MONITORAMENTO AMBIENTAL E CONTROLE DE QUALIDADE DAS ANÁLISES DE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2434" y="1309444"/>
            <a:ext cx="6293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Prospecções da Biotecnologia e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Biorremediação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969" y="1825625"/>
            <a:ext cx="11847490" cy="435133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 smtClean="0"/>
              <a:t>Diversas ferramentas são utilizadas na identificação e descoberta de microrganismos com funções biológicas importantes: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pt-BR" sz="2400" dirty="0" smtClean="0"/>
              <a:t>Uso de marcadores moleculares na triagem e classificação de microrganismos </a:t>
            </a:r>
            <a:r>
              <a:rPr lang="pt-BR" sz="2400" i="1" dirty="0" smtClean="0"/>
              <a:t>(</a:t>
            </a:r>
            <a:r>
              <a:rPr lang="pt-BR" sz="2400" i="1" dirty="0" err="1" smtClean="0"/>
              <a:t>highthroughput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screening</a:t>
            </a:r>
            <a:r>
              <a:rPr lang="pt-BR" sz="2400" dirty="0" smtClean="0"/>
              <a:t>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pt-BR" sz="2400" dirty="0" smtClean="0"/>
              <a:t>Eletroforese por campo pulsado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pt-BR" sz="2400" dirty="0" smtClean="0"/>
              <a:t>Hibridizações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pt-BR" sz="2400" dirty="0" smtClean="0"/>
              <a:t>Análise direta de DNA (RFLP, PCR ou RT-PCR, RAPD)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pt-BR" sz="2400" dirty="0" smtClean="0"/>
              <a:t>Sequenciamento de variedades de importância agronômica ou farmacológica. 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973457" y="5994400"/>
            <a:ext cx="2743200" cy="365125"/>
          </a:xfrm>
        </p:spPr>
        <p:txBody>
          <a:bodyPr/>
          <a:lstStyle/>
          <a:p>
            <a:fld id="{446D5EB3-4044-4B63-97D6-D31FE463107E}" type="slidenum">
              <a:rPr lang="pt-BR" smtClean="0"/>
              <a:t>17</a:t>
            </a:fld>
            <a:endParaRPr lang="pt-BR" dirty="0"/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69" y="16286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08441" y="183306"/>
            <a:ext cx="109750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MONITORAMENTO AMBIENTAL E CONTROLE DE QUALIDADE DAS ANÁLISES DE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2434" y="1309444"/>
            <a:ext cx="6293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Prospecções da Biotecnologia e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Biorremediação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5771" y="1828705"/>
            <a:ext cx="11707688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/>
              <a:t>O solo é fonte de diversidade microbiana, </a:t>
            </a:r>
            <a:r>
              <a:rPr lang="pt-BR" sz="2400" dirty="0" smtClean="0"/>
              <a:t>o que aumentam </a:t>
            </a:r>
            <a:r>
              <a:rPr lang="pt-BR" sz="2400" dirty="0"/>
              <a:t>as pesquisas para a descoberta de novas técnicas para </a:t>
            </a:r>
            <a:r>
              <a:rPr lang="pt-BR" sz="2400" dirty="0" smtClean="0"/>
              <a:t>a classificação </a:t>
            </a:r>
            <a:r>
              <a:rPr lang="pt-BR" sz="2400" dirty="0"/>
              <a:t>da biota do </a:t>
            </a:r>
            <a:r>
              <a:rPr lang="pt-BR" sz="2400" dirty="0" smtClean="0"/>
              <a:t>solo. Assim, surge </a:t>
            </a:r>
            <a:r>
              <a:rPr lang="pt-BR" sz="2400" dirty="0"/>
              <a:t>o </a:t>
            </a:r>
            <a:r>
              <a:rPr lang="pt-BR" sz="2400" dirty="0" err="1" smtClean="0"/>
              <a:t>metagenoma</a:t>
            </a:r>
            <a:r>
              <a:rPr lang="pt-BR" sz="2400" dirty="0" smtClean="0"/>
              <a:t>, técnica biotecnológica que </a:t>
            </a:r>
            <a:r>
              <a:rPr lang="pt-BR" sz="2400" dirty="0"/>
              <a:t>visa </a:t>
            </a:r>
            <a:r>
              <a:rPr lang="pt-BR" sz="2400" dirty="0" smtClean="0"/>
              <a:t>fazer análise do DNA </a:t>
            </a:r>
            <a:r>
              <a:rPr lang="pt-BR" sz="2400" dirty="0"/>
              <a:t>total das amostras do </a:t>
            </a:r>
            <a:r>
              <a:rPr lang="pt-BR" sz="2400" dirty="0" smtClean="0"/>
              <a:t>solo, sendo utilizado </a:t>
            </a:r>
            <a:r>
              <a:rPr lang="pt-BR" sz="2400" dirty="0"/>
              <a:t>para </a:t>
            </a:r>
            <a:r>
              <a:rPr lang="pt-BR" sz="2400" dirty="0" smtClean="0"/>
              <a:t>contornar duas </a:t>
            </a:r>
            <a:r>
              <a:rPr lang="pt-BR" sz="2400" dirty="0"/>
              <a:t>dificuldades: </a:t>
            </a:r>
            <a:endParaRPr lang="pt-BR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romanLcParenR"/>
            </a:pPr>
            <a:r>
              <a:rPr lang="pt-BR" sz="2400" dirty="0" smtClean="0"/>
              <a:t>A </a:t>
            </a:r>
            <a:r>
              <a:rPr lang="pt-BR" sz="2400" dirty="0"/>
              <a:t>impossibilidade de analisar toda a </a:t>
            </a:r>
            <a:r>
              <a:rPr lang="pt-BR" sz="2400" dirty="0" smtClean="0"/>
              <a:t>biodiversidade presente </a:t>
            </a:r>
            <a:r>
              <a:rPr lang="pt-BR" sz="2400" dirty="0"/>
              <a:t>nas amostras de solos </a:t>
            </a:r>
            <a:endParaRPr lang="pt-BR" sz="2400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romanLcParenR"/>
            </a:pPr>
            <a:r>
              <a:rPr lang="pt-BR" sz="2400" dirty="0" smtClean="0"/>
              <a:t>A </a:t>
            </a:r>
            <a:r>
              <a:rPr lang="pt-BR" sz="2400" dirty="0"/>
              <a:t>dificuldade de </a:t>
            </a:r>
            <a:r>
              <a:rPr lang="pt-BR" sz="2400" dirty="0" smtClean="0"/>
              <a:t>cultivar os </a:t>
            </a:r>
            <a:r>
              <a:rPr lang="pt-BR" sz="2400" dirty="0"/>
              <a:t>microrganismos presentes no solo, somente cerca de 0,1-1,0</a:t>
            </a:r>
            <a:r>
              <a:rPr lang="pt-BR" sz="2400" dirty="0" smtClean="0"/>
              <a:t>% desses </a:t>
            </a:r>
            <a:r>
              <a:rPr lang="pt-BR" sz="2400" dirty="0"/>
              <a:t>são recuperados.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18</a:t>
            </a:fld>
            <a:endParaRPr lang="pt-BR"/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69" y="16286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08441" y="183306"/>
            <a:ext cx="109750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MONITORAMENTO AMBIENTAL E CONTROLE DE QUALIDADE DAS ANÁLISES DE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2434" y="1309444"/>
            <a:ext cx="6293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Prospecções da Biotecnologia e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Biorremediação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8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969" y="1961947"/>
            <a:ext cx="11736717" cy="1846489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err="1" smtClean="0"/>
              <a:t>Metagenoma</a:t>
            </a:r>
            <a:r>
              <a:rPr lang="pt-BR" dirty="0" smtClean="0"/>
              <a:t> possibilita, a partir dos dados colhidos, fazer </a:t>
            </a:r>
            <a:r>
              <a:rPr lang="pt-BR" dirty="0"/>
              <a:t>uma biblioteca genômica com DNA extraído do solo </a:t>
            </a:r>
            <a:r>
              <a:rPr lang="pt-BR" dirty="0" smtClean="0"/>
              <a:t>para identificar novos </a:t>
            </a:r>
            <a:r>
              <a:rPr lang="pt-BR" dirty="0"/>
              <a:t>compostos </a:t>
            </a:r>
            <a:r>
              <a:rPr lang="pt-BR" dirty="0" err="1"/>
              <a:t>bioativos</a:t>
            </a:r>
            <a:r>
              <a:rPr lang="pt-BR" dirty="0"/>
              <a:t>, produtos </a:t>
            </a:r>
            <a:r>
              <a:rPr lang="pt-BR" dirty="0" err="1" smtClean="0"/>
              <a:t>biossintéticos</a:t>
            </a:r>
            <a:r>
              <a:rPr lang="pt-BR" dirty="0" smtClean="0"/>
              <a:t> (</a:t>
            </a:r>
            <a:r>
              <a:rPr lang="pt-BR" dirty="0"/>
              <a:t>metabolismo secundário), pertencentes a várias vias </a:t>
            </a:r>
            <a:r>
              <a:rPr lang="pt-BR" dirty="0" err="1" smtClean="0"/>
              <a:t>biossintéticas</a:t>
            </a:r>
            <a:r>
              <a:rPr lang="pt-BR" dirty="0" smtClean="0"/>
              <a:t> conhecidas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19</a:t>
            </a:fld>
            <a:endParaRPr lang="pt-BR"/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69" y="16286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08441" y="183306"/>
            <a:ext cx="109750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MONITORAMENTO AMBIENTAL E CONTROLE DE QUALIDADE DAS ANÁLISES DE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2434" y="1309444"/>
            <a:ext cx="6293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Prospecções da Biotecnologia e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Biorremediação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Metagenômica: o “projeto genoma” dos micróbios | Temas Atuais em Biolog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67" y="3758538"/>
            <a:ext cx="4023934" cy="296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613" y="3742283"/>
            <a:ext cx="4580203" cy="261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1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2</a:t>
            </a:fld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61256" y="271231"/>
            <a:ext cx="1143725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b="1" dirty="0" smtClean="0">
                <a:solidFill>
                  <a:srgbClr val="FF0000"/>
                </a:solidFill>
              </a:rPr>
              <a:t>ROTEIRO</a:t>
            </a:r>
          </a:p>
          <a:p>
            <a:pPr>
              <a:lnSpc>
                <a:spcPct val="150000"/>
              </a:lnSpc>
            </a:pPr>
            <a:endParaRPr lang="pt-BR" sz="10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2400" b="1" dirty="0" smtClean="0"/>
              <a:t>1.   Métodos de Biologia Molecular aplicada à </a:t>
            </a:r>
            <a:r>
              <a:rPr lang="pt-BR" sz="2400" b="1" dirty="0" err="1" smtClean="0"/>
              <a:t>Biorremediação</a:t>
            </a:r>
            <a:endParaRPr lang="pt-BR" sz="2400" b="1" dirty="0" smtClean="0"/>
          </a:p>
          <a:p>
            <a:pPr>
              <a:lnSpc>
                <a:spcPct val="150000"/>
              </a:lnSpc>
            </a:pPr>
            <a:r>
              <a:rPr lang="pt-BR" sz="2400" b="1" dirty="0"/>
              <a:t>2</a:t>
            </a:r>
            <a:r>
              <a:rPr lang="pt-BR" sz="2400" b="1" dirty="0" smtClean="0"/>
              <a:t>.   Monitoramento Ambiental e Controle de Qualidade das Análises de </a:t>
            </a:r>
            <a:r>
              <a:rPr lang="pt-BR" sz="2400" b="1" dirty="0" err="1" smtClean="0"/>
              <a:t>Biorremediação</a:t>
            </a:r>
            <a:endParaRPr lang="pt-BR" sz="2400" b="1" dirty="0" smtClean="0"/>
          </a:p>
          <a:p>
            <a:pPr>
              <a:lnSpc>
                <a:spcPct val="150000"/>
              </a:lnSpc>
            </a:pPr>
            <a:r>
              <a:rPr lang="pt-BR" sz="2400" b="1" dirty="0"/>
              <a:t>3</a:t>
            </a:r>
            <a:r>
              <a:rPr lang="pt-BR" sz="2400" b="1" dirty="0" smtClean="0"/>
              <a:t>.   Referências </a:t>
            </a:r>
            <a:r>
              <a:rPr lang="pt-BR" sz="2400" b="1" dirty="0"/>
              <a:t>Bibliográficas</a:t>
            </a:r>
          </a:p>
        </p:txBody>
      </p:sp>
    </p:spTree>
    <p:extLst>
      <p:ext uri="{BB962C8B-B14F-4D97-AF65-F5344CB8AC3E}">
        <p14:creationId xmlns:p14="http://schemas.microsoft.com/office/powerpoint/2010/main" val="30287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969" y="1828705"/>
            <a:ext cx="1184749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err="1" smtClean="0"/>
              <a:t>Biossensores</a:t>
            </a:r>
            <a:r>
              <a:rPr lang="pt-BR" sz="2400" dirty="0" smtClean="0"/>
              <a:t> </a:t>
            </a:r>
            <a:r>
              <a:rPr lang="pt-BR" sz="2400" dirty="0"/>
              <a:t>são sensores que aliam a biologia molecular </a:t>
            </a:r>
            <a:r>
              <a:rPr lang="pt-BR" sz="2400" dirty="0" smtClean="0"/>
              <a:t>à microeletrônica, usando microrganismos na avaliação </a:t>
            </a:r>
            <a:r>
              <a:rPr lang="pt-BR" sz="2400" dirty="0"/>
              <a:t>da concentração de determinada substância e </a:t>
            </a:r>
            <a:r>
              <a:rPr lang="pt-BR" sz="2400" dirty="0" smtClean="0"/>
              <a:t>predição do </a:t>
            </a:r>
            <a:r>
              <a:rPr lang="pt-BR" sz="2400" dirty="0"/>
              <a:t>seu efeito no ecossistema e minimização de um risco ou </a:t>
            </a:r>
            <a:r>
              <a:rPr lang="pt-BR" sz="2400" dirty="0" smtClean="0"/>
              <a:t>impacto potencial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2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É baseado na construção de uma </a:t>
            </a:r>
            <a:r>
              <a:rPr lang="pt-BR" sz="2400" dirty="0"/>
              <a:t>sonda </a:t>
            </a:r>
            <a:r>
              <a:rPr lang="pt-BR" sz="2400" dirty="0" smtClean="0"/>
              <a:t>e o </a:t>
            </a:r>
            <a:r>
              <a:rPr lang="pt-BR" sz="2400" dirty="0"/>
              <a:t>componente </a:t>
            </a:r>
            <a:r>
              <a:rPr lang="pt-BR" sz="2400" dirty="0" smtClean="0"/>
              <a:t>biológico interage </a:t>
            </a:r>
            <a:r>
              <a:rPr lang="pt-BR" sz="2400" dirty="0"/>
              <a:t>com um composto químico alvo do </a:t>
            </a:r>
            <a:r>
              <a:rPr lang="pt-BR" sz="2400" dirty="0" smtClean="0"/>
              <a:t>monitoramento, onde é </a:t>
            </a:r>
            <a:r>
              <a:rPr lang="pt-BR" sz="2400" dirty="0"/>
              <a:t>detectada por um componente eletrônico e transmitido </a:t>
            </a:r>
            <a:r>
              <a:rPr lang="pt-BR" sz="2400" dirty="0" smtClean="0"/>
              <a:t>como um </a:t>
            </a:r>
            <a:r>
              <a:rPr lang="pt-BR" sz="2400" dirty="0"/>
              <a:t>sinal </a:t>
            </a:r>
            <a:r>
              <a:rPr lang="pt-BR" sz="2400" dirty="0" smtClean="0"/>
              <a:t>mensurável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9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err="1" smtClean="0"/>
              <a:t>Biossensores</a:t>
            </a:r>
            <a:r>
              <a:rPr lang="pt-BR" sz="2400" dirty="0" smtClean="0"/>
              <a:t> </a:t>
            </a:r>
            <a:r>
              <a:rPr lang="pt-BR" sz="2400" dirty="0"/>
              <a:t>são utilizados </a:t>
            </a:r>
            <a:r>
              <a:rPr lang="pt-BR" sz="2400" dirty="0" smtClean="0"/>
              <a:t>na </a:t>
            </a:r>
            <a:r>
              <a:rPr lang="pt-BR" sz="2400" dirty="0"/>
              <a:t>detecção da </a:t>
            </a:r>
            <a:r>
              <a:rPr lang="pt-BR" sz="2400" dirty="0" smtClean="0"/>
              <a:t>acumulo de </a:t>
            </a:r>
            <a:r>
              <a:rPr lang="pt-BR" sz="2400" dirty="0"/>
              <a:t>componentes tóxicos ou que </a:t>
            </a:r>
            <a:r>
              <a:rPr lang="pt-BR" sz="2400" dirty="0" smtClean="0"/>
              <a:t>tenham efeito </a:t>
            </a:r>
            <a:r>
              <a:rPr lang="pt-BR" sz="2400" dirty="0"/>
              <a:t>potencialmente negativo para o meio ambiente.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20</a:t>
            </a:fld>
            <a:endParaRPr lang="pt-BR"/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69" y="16286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08441" y="183306"/>
            <a:ext cx="109750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MONITORAMENTO AMBIENTAL E CONTROLE DE QUALIDADE DAS ANÁLISES DE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2434" y="1309444"/>
            <a:ext cx="6293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Prospecções da Biotecnologia e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Biorremediação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21</a:t>
            </a:fld>
            <a:endParaRPr lang="pt-BR"/>
          </a:p>
        </p:txBody>
      </p:sp>
      <p:pic>
        <p:nvPicPr>
          <p:cNvPr id="5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69" y="16286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08441" y="183306"/>
            <a:ext cx="109750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MONITORAMENTO AMBIENTAL E CONTROLE DE QUALIDADE DAS ANÁLISES DE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52206" y="1260524"/>
            <a:ext cx="31274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pt-BR" sz="2400" b="1" i="1" dirty="0" err="1" smtClean="0">
                <a:solidFill>
                  <a:srgbClr val="0070C0"/>
                </a:solidFill>
              </a:rPr>
              <a:t>Biossenssores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  <p:pic>
        <p:nvPicPr>
          <p:cNvPr id="1028" name="Picture 4" descr="Laboratório de Optoeletrônica Orgânica e Sistemas Anisotrópic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544" y="2698714"/>
            <a:ext cx="6186255" cy="384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1910060" y="1722189"/>
            <a:ext cx="917178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000" smtClean="0">
                <a:solidFill>
                  <a:srgbClr val="4D5156"/>
                </a:solidFill>
                <a:latin typeface="arial" panose="020B0604020202020204" pitchFamily="34" charset="0"/>
              </a:rPr>
              <a:t>É </a:t>
            </a:r>
            <a:r>
              <a:rPr lang="pt-BR" sz="2000" dirty="0">
                <a:solidFill>
                  <a:srgbClr val="4D5156"/>
                </a:solidFill>
                <a:latin typeface="arial" panose="020B0604020202020204" pitchFamily="34" charset="0"/>
              </a:rPr>
              <a:t>um dispositivo analítico, utilizado para a detecção de um </a:t>
            </a:r>
            <a:r>
              <a:rPr lang="pt-BR" sz="2000" dirty="0" err="1">
                <a:solidFill>
                  <a:srgbClr val="4D5156"/>
                </a:solidFill>
                <a:latin typeface="arial" panose="020B0604020202020204" pitchFamily="34" charset="0"/>
              </a:rPr>
              <a:t>analito</a:t>
            </a:r>
            <a:r>
              <a:rPr lang="pt-BR" sz="2000" dirty="0">
                <a:solidFill>
                  <a:srgbClr val="4D5156"/>
                </a:solidFill>
                <a:latin typeface="arial" panose="020B0604020202020204" pitchFamily="34" charset="0"/>
              </a:rPr>
              <a:t>-alvo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949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0607" y="1056751"/>
            <a:ext cx="1145612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- </a:t>
            </a:r>
            <a:r>
              <a:rPr lang="pt-BR" dirty="0" err="1"/>
              <a:t>Engineering</a:t>
            </a:r>
            <a:r>
              <a:rPr lang="pt-BR" dirty="0"/>
              <a:t> </a:t>
            </a:r>
            <a:r>
              <a:rPr lang="pt-BR" dirty="0" err="1"/>
              <a:t>Bacteria</a:t>
            </a:r>
            <a:r>
              <a:rPr lang="pt-BR" dirty="0"/>
              <a:t> for </a:t>
            </a:r>
            <a:r>
              <a:rPr lang="pt-BR" dirty="0" err="1"/>
              <a:t>Bioremediation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Elen</a:t>
            </a:r>
            <a:r>
              <a:rPr lang="pt-BR" dirty="0"/>
              <a:t> Aquino Perpetuo, Cleide Barbieri Souza </a:t>
            </a:r>
            <a:r>
              <a:rPr lang="pt-BR" dirty="0" err="1"/>
              <a:t>and</a:t>
            </a:r>
            <a:r>
              <a:rPr lang="pt-BR" dirty="0"/>
              <a:t> Claudio Augusto </a:t>
            </a:r>
            <a:r>
              <a:rPr lang="pt-BR" dirty="0" err="1"/>
              <a:t>Oller</a:t>
            </a:r>
            <a:r>
              <a:rPr lang="pt-BR" dirty="0"/>
              <a:t> Nascimento </a:t>
            </a:r>
            <a:r>
              <a:rPr lang="pt-BR" dirty="0" err="1"/>
              <a:t>Submitted</a:t>
            </a:r>
            <a:r>
              <a:rPr lang="pt-BR" dirty="0"/>
              <a:t>: </a:t>
            </a:r>
            <a:r>
              <a:rPr lang="pt-BR" dirty="0" err="1"/>
              <a:t>November</a:t>
            </a:r>
            <a:r>
              <a:rPr lang="pt-BR" dirty="0"/>
              <a:t> 3rd 2010Reviewed: </a:t>
            </a:r>
            <a:r>
              <a:rPr lang="pt-BR" dirty="0" err="1"/>
              <a:t>April</a:t>
            </a:r>
            <a:r>
              <a:rPr lang="pt-BR" dirty="0"/>
              <a:t> 4th 2011Published: August 1st 2011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DOI: 10.5772/19546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t-BR" dirty="0" err="1" smtClean="0"/>
              <a:t>BioTecnologia</a:t>
            </a:r>
            <a:r>
              <a:rPr lang="pt-BR" dirty="0" smtClean="0"/>
              <a:t> </a:t>
            </a:r>
            <a:r>
              <a:rPr lang="pt-BR" dirty="0" err="1"/>
              <a:t>Ciencia</a:t>
            </a:r>
            <a:r>
              <a:rPr lang="pt-BR" dirty="0"/>
              <a:t> e Desenvolvimento ano VIII numero 34 janeiro/junho 2005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- </a:t>
            </a:r>
            <a:r>
              <a:rPr lang="pt-BR" dirty="0"/>
              <a:t>Katia Regina Evaristo de Jesus. Biotecnologia ambiental: aplicações e oportunidades para o Brasil. Embrapa Meio Ambiente - Empresa Brasileira de Pesquisa Agropecuária. Meio Ambiente: múltiplos olhares 1171</a:t>
            </a:r>
          </a:p>
          <a:p>
            <a:pPr marL="332740" indent="-320040" algn="just">
              <a:lnSpc>
                <a:spcPct val="150000"/>
              </a:lnSpc>
              <a:buFont typeface="Corbel"/>
              <a:buChar char="–"/>
              <a:tabLst>
                <a:tab pos="332105" algn="l"/>
                <a:tab pos="332740" algn="l"/>
              </a:tabLst>
            </a:pPr>
            <a:r>
              <a:rPr lang="pt-BR" dirty="0" err="1" smtClean="0"/>
              <a:t>Biotechnology</a:t>
            </a:r>
            <a:r>
              <a:rPr lang="pt-BR" dirty="0" smtClean="0"/>
              <a:t> </a:t>
            </a:r>
            <a:r>
              <a:rPr lang="pt-BR" dirty="0" err="1"/>
              <a:t>microbiology</a:t>
            </a:r>
            <a:r>
              <a:rPr lang="pt-BR" dirty="0"/>
              <a:t> </a:t>
            </a:r>
            <a:r>
              <a:rPr lang="pt-BR" dirty="0" err="1"/>
              <a:t>immunology</a:t>
            </a:r>
            <a:r>
              <a:rPr lang="pt-BR" dirty="0"/>
              <a:t>. A T </a:t>
            </a:r>
            <a:r>
              <a:rPr lang="pt-BR" dirty="0" err="1"/>
              <a:t>Thomas,P</a:t>
            </a:r>
            <a:r>
              <a:rPr lang="pt-BR" dirty="0"/>
              <a:t> </a:t>
            </a:r>
            <a:r>
              <a:rPr lang="pt-BR" dirty="0" err="1"/>
              <a:t>Cyril,Boby</a:t>
            </a:r>
            <a:r>
              <a:rPr lang="pt-BR" dirty="0"/>
              <a:t> </a:t>
            </a:r>
            <a:r>
              <a:rPr lang="pt-BR" dirty="0" err="1"/>
              <a:t>jose</a:t>
            </a:r>
            <a:r>
              <a:rPr lang="pt-BR" dirty="0"/>
              <a:t> – </a:t>
            </a:r>
            <a:r>
              <a:rPr lang="pt-BR" dirty="0" err="1"/>
              <a:t>Manjusha</a:t>
            </a:r>
            <a:r>
              <a:rPr lang="pt-BR" dirty="0"/>
              <a:t> </a:t>
            </a:r>
            <a:r>
              <a:rPr lang="pt-BR" dirty="0" err="1"/>
              <a:t>publication</a:t>
            </a:r>
            <a:endParaRPr lang="pt-BR" dirty="0"/>
          </a:p>
          <a:p>
            <a:pPr marL="332740" indent="-320040" algn="just">
              <a:lnSpc>
                <a:spcPct val="150000"/>
              </a:lnSpc>
              <a:buFont typeface="Corbel"/>
              <a:buChar char="–"/>
              <a:tabLst>
                <a:tab pos="332105" algn="l"/>
                <a:tab pos="332740" algn="l"/>
              </a:tabLst>
            </a:pPr>
            <a:r>
              <a:rPr lang="pt-BR" dirty="0" err="1"/>
              <a:t>Genetically</a:t>
            </a:r>
            <a:r>
              <a:rPr lang="pt-BR" dirty="0"/>
              <a:t> </a:t>
            </a:r>
            <a:r>
              <a:rPr lang="pt-BR" dirty="0" err="1"/>
              <a:t>Modified</a:t>
            </a:r>
            <a:r>
              <a:rPr lang="pt-BR" dirty="0"/>
              <a:t> </a:t>
            </a:r>
            <a:r>
              <a:rPr lang="pt-BR" dirty="0" err="1"/>
              <a:t>Microorganisms</a:t>
            </a:r>
            <a:r>
              <a:rPr lang="pt-BR" dirty="0"/>
              <a:t>. </a:t>
            </a:r>
            <a:r>
              <a:rPr lang="pt-BR" dirty="0" err="1"/>
              <a:t>Development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Applications</a:t>
            </a:r>
            <a:r>
              <a:rPr lang="pt-BR" dirty="0"/>
              <a:t> -Lei </a:t>
            </a:r>
            <a:r>
              <a:rPr lang="pt-BR" dirty="0" err="1"/>
              <a:t>Han</a:t>
            </a:r>
            <a:endParaRPr lang="pt-BR" dirty="0"/>
          </a:p>
          <a:p>
            <a:endParaRPr lang="pt-BR" sz="1600" b="0" i="0" dirty="0">
              <a:effectLst/>
              <a:latin typeface="FSBrabo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89133" y="595086"/>
            <a:ext cx="2233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REFERÊNCIAS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22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891246" y="5260822"/>
            <a:ext cx="73703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rgbClr val="FF0000"/>
                </a:solidFill>
              </a:rPr>
              <a:t>Contato/dúvidas: </a:t>
            </a:r>
            <a:r>
              <a:rPr lang="pt-BR" sz="3000" b="1" dirty="0" smtClean="0">
                <a:solidFill>
                  <a:srgbClr val="FF0000"/>
                </a:solidFill>
                <a:hlinkClick r:id="rId2"/>
              </a:rPr>
              <a:t>elidamarnunes@usp.br</a:t>
            </a:r>
            <a:r>
              <a:rPr lang="pt-BR" sz="3000" b="1" dirty="0" smtClean="0">
                <a:solidFill>
                  <a:srgbClr val="FF0000"/>
                </a:solidFill>
              </a:rPr>
              <a:t>  </a:t>
            </a:r>
            <a:endParaRPr lang="pt-BR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Agrupar 19"/>
          <p:cNvGrpSpPr/>
          <p:nvPr/>
        </p:nvGrpSpPr>
        <p:grpSpPr>
          <a:xfrm>
            <a:off x="1732316" y="2011264"/>
            <a:ext cx="8479790" cy="3519043"/>
            <a:chOff x="1362202" y="1485392"/>
            <a:chExt cx="8479790" cy="3519043"/>
          </a:xfrm>
        </p:grpSpPr>
        <p:sp>
          <p:nvSpPr>
            <p:cNvPr id="3" name="object 3"/>
            <p:cNvSpPr txBox="1"/>
            <p:nvPr/>
          </p:nvSpPr>
          <p:spPr>
            <a:xfrm>
              <a:off x="3496183" y="1485392"/>
              <a:ext cx="2397760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35" dirty="0">
                  <a:latin typeface="Times New Roman"/>
                  <a:cs typeface="Times New Roman"/>
                </a:rPr>
                <a:t>MICROARRAY</a:t>
              </a:r>
              <a:endParaRPr sz="2800">
                <a:latin typeface="Times New Roman"/>
                <a:cs typeface="Times New Roman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6926005" y="1485392"/>
              <a:ext cx="539115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5" dirty="0">
                  <a:latin typeface="Times New Roman"/>
                  <a:cs typeface="Times New Roman"/>
                </a:rPr>
                <a:t>SIP</a:t>
              </a:r>
              <a:endParaRPr sz="2800">
                <a:latin typeface="Times New Roman"/>
                <a:cs typeface="Times New Roman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1362202" y="1997151"/>
              <a:ext cx="2135505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5" dirty="0">
                  <a:latin typeface="Times New Roman"/>
                  <a:cs typeface="Times New Roman"/>
                </a:rPr>
                <a:t>C</a:t>
              </a:r>
              <a:r>
                <a:rPr sz="2800" spc="-20" dirty="0">
                  <a:latin typeface="Times New Roman"/>
                  <a:cs typeface="Times New Roman"/>
                </a:rPr>
                <a:t>E</a:t>
              </a:r>
              <a:r>
                <a:rPr sz="2800" spc="-5" dirty="0">
                  <a:latin typeface="Times New Roman"/>
                  <a:cs typeface="Times New Roman"/>
                </a:rPr>
                <a:t>NSU</a:t>
              </a:r>
              <a:r>
                <a:rPr sz="2800" spc="-10" dirty="0">
                  <a:latin typeface="Times New Roman"/>
                  <a:cs typeface="Times New Roman"/>
                </a:rPr>
                <a:t>S</a:t>
              </a:r>
              <a:r>
                <a:rPr sz="1800" b="1" spc="-5" dirty="0">
                  <a:latin typeface="Times New Roman"/>
                  <a:cs typeface="Times New Roman"/>
                </a:rPr>
                <a:t>(</a:t>
              </a:r>
              <a:r>
                <a:rPr sz="1800" b="1" spc="-10" dirty="0">
                  <a:latin typeface="Times New Roman"/>
                  <a:cs typeface="Times New Roman"/>
                </a:rPr>
                <a:t>q</a:t>
              </a:r>
              <a:r>
                <a:rPr sz="1800" b="1" dirty="0">
                  <a:latin typeface="Times New Roman"/>
                  <a:cs typeface="Times New Roman"/>
                </a:rPr>
                <a:t>PC</a:t>
              </a:r>
              <a:r>
                <a:rPr sz="1800" b="1" spc="-10" dirty="0">
                  <a:latin typeface="Times New Roman"/>
                  <a:cs typeface="Times New Roman"/>
                </a:rPr>
                <a:t>R</a:t>
              </a:r>
              <a:r>
                <a:rPr sz="1800" b="1" dirty="0">
                  <a:latin typeface="Times New Roman"/>
                  <a:cs typeface="Times New Roman"/>
                </a:rPr>
                <a:t>)</a:t>
              </a:r>
              <a:endParaRPr sz="1800">
                <a:latin typeface="Times New Roman"/>
                <a:cs typeface="Times New Roman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7834121" y="1997151"/>
              <a:ext cx="1010285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10" dirty="0">
                  <a:latin typeface="Times New Roman"/>
                  <a:cs typeface="Times New Roman"/>
                </a:rPr>
                <a:t>DGGE</a:t>
              </a:r>
              <a:endParaRPr sz="2800">
                <a:latin typeface="Times New Roman"/>
                <a:cs typeface="Times New Roman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9007602" y="2508249"/>
              <a:ext cx="834390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5" dirty="0">
                  <a:latin typeface="Times New Roman"/>
                  <a:cs typeface="Times New Roman"/>
                </a:rPr>
                <a:t>CSIA</a:t>
              </a:r>
              <a:endParaRPr sz="2800">
                <a:latin typeface="Times New Roman"/>
                <a:cs typeface="Times New Roman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1983994" y="3018789"/>
              <a:ext cx="696595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5" dirty="0">
                  <a:latin typeface="Times New Roman"/>
                  <a:cs typeface="Times New Roman"/>
                </a:rPr>
                <a:t>PCR</a:t>
              </a:r>
              <a:endParaRPr sz="2800">
                <a:latin typeface="Times New Roman"/>
                <a:cs typeface="Times New Roman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5587817" y="3018789"/>
              <a:ext cx="907415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5" dirty="0">
                  <a:latin typeface="Times New Roman"/>
                  <a:cs typeface="Times New Roman"/>
                </a:rPr>
                <a:t>MB</a:t>
              </a:r>
              <a:r>
                <a:rPr sz="2800" spc="-210" dirty="0">
                  <a:latin typeface="Times New Roman"/>
                  <a:cs typeface="Times New Roman"/>
                </a:rPr>
                <a:t>T</a:t>
              </a:r>
              <a:r>
                <a:rPr sz="2800" spc="-5" dirty="0">
                  <a:latin typeface="Times New Roman"/>
                  <a:cs typeface="Times New Roman"/>
                </a:rPr>
                <a:t>s</a:t>
              </a:r>
              <a:endParaRPr sz="2800" dirty="0">
                <a:latin typeface="Times New Roman"/>
                <a:cs typeface="Times New Roman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8564118" y="3530549"/>
              <a:ext cx="798195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5" dirty="0">
                  <a:latin typeface="Times New Roman"/>
                  <a:cs typeface="Times New Roman"/>
                </a:rPr>
                <a:t>FISH</a:t>
              </a:r>
              <a:endParaRPr sz="2800">
                <a:latin typeface="Times New Roman"/>
                <a:cs typeface="Times New Roman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2599689" y="4041775"/>
              <a:ext cx="1090295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5" dirty="0">
                  <a:latin typeface="Times New Roman"/>
                  <a:cs typeface="Times New Roman"/>
                </a:rPr>
                <a:t>T</a:t>
              </a:r>
              <a:r>
                <a:rPr sz="2800" spc="-15" dirty="0">
                  <a:latin typeface="Times New Roman"/>
                  <a:cs typeface="Times New Roman"/>
                </a:rPr>
                <a:t>R</a:t>
              </a:r>
              <a:r>
                <a:rPr sz="2800" spc="-5" dirty="0">
                  <a:latin typeface="Times New Roman"/>
                  <a:cs typeface="Times New Roman"/>
                </a:rPr>
                <a:t>FLP</a:t>
              </a:r>
              <a:endParaRPr sz="2800">
                <a:latin typeface="Times New Roman"/>
                <a:cs typeface="Times New Roman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4384675" y="4552315"/>
              <a:ext cx="2292985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5" dirty="0">
                  <a:latin typeface="Times New Roman"/>
                  <a:cs typeface="Times New Roman"/>
                </a:rPr>
                <a:t>SEQU</a:t>
              </a:r>
              <a:r>
                <a:rPr sz="2800" spc="-15" dirty="0">
                  <a:latin typeface="Times New Roman"/>
                  <a:cs typeface="Times New Roman"/>
                </a:rPr>
                <a:t>E</a:t>
              </a:r>
              <a:r>
                <a:rPr sz="2800" spc="-5" dirty="0">
                  <a:latin typeface="Times New Roman"/>
                  <a:cs typeface="Times New Roman"/>
                </a:rPr>
                <a:t>NCING</a:t>
              </a:r>
              <a:endParaRPr sz="2800">
                <a:latin typeface="Times New Roman"/>
                <a:cs typeface="Times New Roman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7458945" y="4552315"/>
              <a:ext cx="868680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dirty="0">
                  <a:latin typeface="Times New Roman"/>
                  <a:cs typeface="Times New Roman"/>
                </a:rPr>
                <a:t>P</a:t>
              </a:r>
              <a:r>
                <a:rPr sz="2800" spc="-5" dirty="0">
                  <a:latin typeface="Times New Roman"/>
                  <a:cs typeface="Times New Roman"/>
                </a:rPr>
                <a:t>L</a:t>
              </a:r>
              <a:r>
                <a:rPr sz="2800" spc="-210" dirty="0">
                  <a:latin typeface="Times New Roman"/>
                  <a:cs typeface="Times New Roman"/>
                </a:rPr>
                <a:t>F</a:t>
              </a:r>
              <a:r>
                <a:rPr sz="2800" spc="-5" dirty="0">
                  <a:latin typeface="Times New Roman"/>
                  <a:cs typeface="Times New Roman"/>
                </a:rPr>
                <a:t>A</a:t>
              </a:r>
              <a:endParaRPr sz="2800">
                <a:latin typeface="Times New Roman"/>
                <a:cs typeface="Times New Roman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2744723" y="3187954"/>
              <a:ext cx="2278380" cy="144145"/>
            </a:xfrm>
            <a:custGeom>
              <a:avLst/>
              <a:gdLst/>
              <a:ahLst/>
              <a:cxnLst/>
              <a:rect l="l" t="t" r="r" b="b"/>
              <a:pathLst>
                <a:path w="2278379" h="144145">
                  <a:moveTo>
                    <a:pt x="74421" y="67818"/>
                  </a:moveTo>
                  <a:lnTo>
                    <a:pt x="0" y="109347"/>
                  </a:lnTo>
                  <a:lnTo>
                    <a:pt x="77850" y="144018"/>
                  </a:lnTo>
                  <a:lnTo>
                    <a:pt x="76450" y="112903"/>
                  </a:lnTo>
                  <a:lnTo>
                    <a:pt x="63753" y="112903"/>
                  </a:lnTo>
                  <a:lnTo>
                    <a:pt x="63118" y="100203"/>
                  </a:lnTo>
                  <a:lnTo>
                    <a:pt x="75853" y="99626"/>
                  </a:lnTo>
                  <a:lnTo>
                    <a:pt x="74421" y="67818"/>
                  </a:lnTo>
                  <a:close/>
                </a:path>
                <a:path w="2278379" h="144145">
                  <a:moveTo>
                    <a:pt x="75853" y="99626"/>
                  </a:moveTo>
                  <a:lnTo>
                    <a:pt x="63118" y="100203"/>
                  </a:lnTo>
                  <a:lnTo>
                    <a:pt x="63753" y="112903"/>
                  </a:lnTo>
                  <a:lnTo>
                    <a:pt x="76425" y="112329"/>
                  </a:lnTo>
                  <a:lnTo>
                    <a:pt x="75853" y="99626"/>
                  </a:lnTo>
                  <a:close/>
                </a:path>
                <a:path w="2278379" h="144145">
                  <a:moveTo>
                    <a:pt x="76425" y="112329"/>
                  </a:moveTo>
                  <a:lnTo>
                    <a:pt x="63753" y="112903"/>
                  </a:lnTo>
                  <a:lnTo>
                    <a:pt x="76450" y="112903"/>
                  </a:lnTo>
                  <a:lnTo>
                    <a:pt x="76425" y="112329"/>
                  </a:lnTo>
                  <a:close/>
                </a:path>
                <a:path w="2278379" h="144145">
                  <a:moveTo>
                    <a:pt x="2277364" y="0"/>
                  </a:moveTo>
                  <a:lnTo>
                    <a:pt x="75853" y="99626"/>
                  </a:lnTo>
                  <a:lnTo>
                    <a:pt x="76425" y="112329"/>
                  </a:lnTo>
                  <a:lnTo>
                    <a:pt x="2277999" y="12700"/>
                  </a:lnTo>
                  <a:lnTo>
                    <a:pt x="2277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81320" y="3745865"/>
              <a:ext cx="242570" cy="826135"/>
            </a:xfrm>
            <a:custGeom>
              <a:avLst/>
              <a:gdLst/>
              <a:ahLst/>
              <a:cxnLst/>
              <a:rect l="l" t="t" r="r" b="b"/>
              <a:pathLst>
                <a:path w="242570" h="826135">
                  <a:moveTo>
                    <a:pt x="0" y="742442"/>
                  </a:moveTo>
                  <a:lnTo>
                    <a:pt x="17271" y="825881"/>
                  </a:lnTo>
                  <a:lnTo>
                    <a:pt x="69960" y="766191"/>
                  </a:lnTo>
                  <a:lnTo>
                    <a:pt x="39750" y="766191"/>
                  </a:lnTo>
                  <a:lnTo>
                    <a:pt x="27431" y="762889"/>
                  </a:lnTo>
                  <a:lnTo>
                    <a:pt x="30698" y="750593"/>
                  </a:lnTo>
                  <a:lnTo>
                    <a:pt x="0" y="742442"/>
                  </a:lnTo>
                  <a:close/>
                </a:path>
                <a:path w="242570" h="826135">
                  <a:moveTo>
                    <a:pt x="30698" y="750593"/>
                  </a:moveTo>
                  <a:lnTo>
                    <a:pt x="27431" y="762889"/>
                  </a:lnTo>
                  <a:lnTo>
                    <a:pt x="39750" y="766191"/>
                  </a:lnTo>
                  <a:lnTo>
                    <a:pt x="43023" y="753865"/>
                  </a:lnTo>
                  <a:lnTo>
                    <a:pt x="30698" y="750593"/>
                  </a:lnTo>
                  <a:close/>
                </a:path>
                <a:path w="242570" h="826135">
                  <a:moveTo>
                    <a:pt x="43023" y="753865"/>
                  </a:moveTo>
                  <a:lnTo>
                    <a:pt x="39750" y="766191"/>
                  </a:lnTo>
                  <a:lnTo>
                    <a:pt x="69960" y="766191"/>
                  </a:lnTo>
                  <a:lnTo>
                    <a:pt x="73659" y="762000"/>
                  </a:lnTo>
                  <a:lnTo>
                    <a:pt x="43023" y="753865"/>
                  </a:lnTo>
                  <a:close/>
                </a:path>
                <a:path w="242570" h="826135">
                  <a:moveTo>
                    <a:pt x="230124" y="0"/>
                  </a:moveTo>
                  <a:lnTo>
                    <a:pt x="30698" y="750593"/>
                  </a:lnTo>
                  <a:lnTo>
                    <a:pt x="43023" y="753865"/>
                  </a:lnTo>
                  <a:lnTo>
                    <a:pt x="242315" y="3302"/>
                  </a:lnTo>
                  <a:lnTo>
                    <a:pt x="23012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6" name="object 16"/>
            <p:cNvGrpSpPr/>
            <p:nvPr/>
          </p:nvGrpSpPr>
          <p:grpSpPr>
            <a:xfrm>
              <a:off x="3553967" y="1757172"/>
              <a:ext cx="5358765" cy="2815590"/>
              <a:chOff x="3553967" y="1757172"/>
              <a:chExt cx="5358765" cy="2815590"/>
            </a:xfrm>
          </p:grpSpPr>
          <p:sp>
            <p:nvSpPr>
              <p:cNvPr id="17" name="object 17"/>
              <p:cNvSpPr/>
              <p:nvPr/>
            </p:nvSpPr>
            <p:spPr>
              <a:xfrm>
                <a:off x="5166359" y="2737104"/>
                <a:ext cx="1663064" cy="914400"/>
              </a:xfrm>
              <a:custGeom>
                <a:avLst/>
                <a:gdLst/>
                <a:ahLst/>
                <a:cxnLst/>
                <a:rect l="l" t="t" r="r" b="b"/>
                <a:pathLst>
                  <a:path w="1663065" h="914400">
                    <a:moveTo>
                      <a:pt x="0" y="457200"/>
                    </a:moveTo>
                    <a:lnTo>
                      <a:pt x="9014" y="389644"/>
                    </a:lnTo>
                    <a:lnTo>
                      <a:pt x="35200" y="325165"/>
                    </a:lnTo>
                    <a:lnTo>
                      <a:pt x="77272" y="264468"/>
                    </a:lnTo>
                    <a:lnTo>
                      <a:pt x="103862" y="235759"/>
                    </a:lnTo>
                    <a:lnTo>
                      <a:pt x="133942" y="208262"/>
                    </a:lnTo>
                    <a:lnTo>
                      <a:pt x="167350" y="182064"/>
                    </a:lnTo>
                    <a:lnTo>
                      <a:pt x="203925" y="157254"/>
                    </a:lnTo>
                    <a:lnTo>
                      <a:pt x="243506" y="133921"/>
                    </a:lnTo>
                    <a:lnTo>
                      <a:pt x="285933" y="112153"/>
                    </a:lnTo>
                    <a:lnTo>
                      <a:pt x="331045" y="92038"/>
                    </a:lnTo>
                    <a:lnTo>
                      <a:pt x="378681" y="73664"/>
                    </a:lnTo>
                    <a:lnTo>
                      <a:pt x="428681" y="57122"/>
                    </a:lnTo>
                    <a:lnTo>
                      <a:pt x="480883" y="42497"/>
                    </a:lnTo>
                    <a:lnTo>
                      <a:pt x="535126" y="29881"/>
                    </a:lnTo>
                    <a:lnTo>
                      <a:pt x="591251" y="19359"/>
                    </a:lnTo>
                    <a:lnTo>
                      <a:pt x="649095" y="11022"/>
                    </a:lnTo>
                    <a:lnTo>
                      <a:pt x="708499" y="4957"/>
                    </a:lnTo>
                    <a:lnTo>
                      <a:pt x="769302" y="1254"/>
                    </a:lnTo>
                    <a:lnTo>
                      <a:pt x="831341" y="0"/>
                    </a:lnTo>
                    <a:lnTo>
                      <a:pt x="893381" y="1254"/>
                    </a:lnTo>
                    <a:lnTo>
                      <a:pt x="954184" y="4957"/>
                    </a:lnTo>
                    <a:lnTo>
                      <a:pt x="1013588" y="11022"/>
                    </a:lnTo>
                    <a:lnTo>
                      <a:pt x="1071432" y="19359"/>
                    </a:lnTo>
                    <a:lnTo>
                      <a:pt x="1127557" y="29881"/>
                    </a:lnTo>
                    <a:lnTo>
                      <a:pt x="1181800" y="42497"/>
                    </a:lnTo>
                    <a:lnTo>
                      <a:pt x="1234002" y="57122"/>
                    </a:lnTo>
                    <a:lnTo>
                      <a:pt x="1284002" y="73664"/>
                    </a:lnTo>
                    <a:lnTo>
                      <a:pt x="1331638" y="92038"/>
                    </a:lnTo>
                    <a:lnTo>
                      <a:pt x="1376750" y="112153"/>
                    </a:lnTo>
                    <a:lnTo>
                      <a:pt x="1419177" y="133921"/>
                    </a:lnTo>
                    <a:lnTo>
                      <a:pt x="1458758" y="157254"/>
                    </a:lnTo>
                    <a:lnTo>
                      <a:pt x="1495333" y="182064"/>
                    </a:lnTo>
                    <a:lnTo>
                      <a:pt x="1528741" y="208262"/>
                    </a:lnTo>
                    <a:lnTo>
                      <a:pt x="1558821" y="235759"/>
                    </a:lnTo>
                    <a:lnTo>
                      <a:pt x="1585411" y="264468"/>
                    </a:lnTo>
                    <a:lnTo>
                      <a:pt x="1627483" y="325165"/>
                    </a:lnTo>
                    <a:lnTo>
                      <a:pt x="1653669" y="389644"/>
                    </a:lnTo>
                    <a:lnTo>
                      <a:pt x="1662684" y="457200"/>
                    </a:lnTo>
                    <a:lnTo>
                      <a:pt x="1660403" y="491317"/>
                    </a:lnTo>
                    <a:lnTo>
                      <a:pt x="1642642" y="557423"/>
                    </a:lnTo>
                    <a:lnTo>
                      <a:pt x="1608352" y="620100"/>
                    </a:lnTo>
                    <a:lnTo>
                      <a:pt x="1558821" y="678640"/>
                    </a:lnTo>
                    <a:lnTo>
                      <a:pt x="1528741" y="706137"/>
                    </a:lnTo>
                    <a:lnTo>
                      <a:pt x="1495333" y="732335"/>
                    </a:lnTo>
                    <a:lnTo>
                      <a:pt x="1458758" y="757145"/>
                    </a:lnTo>
                    <a:lnTo>
                      <a:pt x="1419177" y="780478"/>
                    </a:lnTo>
                    <a:lnTo>
                      <a:pt x="1376750" y="802246"/>
                    </a:lnTo>
                    <a:lnTo>
                      <a:pt x="1331638" y="822361"/>
                    </a:lnTo>
                    <a:lnTo>
                      <a:pt x="1284002" y="840735"/>
                    </a:lnTo>
                    <a:lnTo>
                      <a:pt x="1234002" y="857277"/>
                    </a:lnTo>
                    <a:lnTo>
                      <a:pt x="1181800" y="871902"/>
                    </a:lnTo>
                    <a:lnTo>
                      <a:pt x="1127557" y="884518"/>
                    </a:lnTo>
                    <a:lnTo>
                      <a:pt x="1071432" y="895040"/>
                    </a:lnTo>
                    <a:lnTo>
                      <a:pt x="1013588" y="903377"/>
                    </a:lnTo>
                    <a:lnTo>
                      <a:pt x="954184" y="909442"/>
                    </a:lnTo>
                    <a:lnTo>
                      <a:pt x="893381" y="913145"/>
                    </a:lnTo>
                    <a:lnTo>
                      <a:pt x="831341" y="914400"/>
                    </a:lnTo>
                    <a:lnTo>
                      <a:pt x="769302" y="913145"/>
                    </a:lnTo>
                    <a:lnTo>
                      <a:pt x="708499" y="909442"/>
                    </a:lnTo>
                    <a:lnTo>
                      <a:pt x="649095" y="903377"/>
                    </a:lnTo>
                    <a:lnTo>
                      <a:pt x="591251" y="895040"/>
                    </a:lnTo>
                    <a:lnTo>
                      <a:pt x="535126" y="884518"/>
                    </a:lnTo>
                    <a:lnTo>
                      <a:pt x="480883" y="871902"/>
                    </a:lnTo>
                    <a:lnTo>
                      <a:pt x="428681" y="857277"/>
                    </a:lnTo>
                    <a:lnTo>
                      <a:pt x="378681" y="840735"/>
                    </a:lnTo>
                    <a:lnTo>
                      <a:pt x="331045" y="822361"/>
                    </a:lnTo>
                    <a:lnTo>
                      <a:pt x="285933" y="802246"/>
                    </a:lnTo>
                    <a:lnTo>
                      <a:pt x="243506" y="780478"/>
                    </a:lnTo>
                    <a:lnTo>
                      <a:pt x="203925" y="757145"/>
                    </a:lnTo>
                    <a:lnTo>
                      <a:pt x="167350" y="732335"/>
                    </a:lnTo>
                    <a:lnTo>
                      <a:pt x="133942" y="706137"/>
                    </a:lnTo>
                    <a:lnTo>
                      <a:pt x="103862" y="678640"/>
                    </a:lnTo>
                    <a:lnTo>
                      <a:pt x="77272" y="649931"/>
                    </a:lnTo>
                    <a:lnTo>
                      <a:pt x="35200" y="589234"/>
                    </a:lnTo>
                    <a:lnTo>
                      <a:pt x="9014" y="524755"/>
                    </a:lnTo>
                    <a:lnTo>
                      <a:pt x="0" y="457200"/>
                    </a:lnTo>
                    <a:close/>
                  </a:path>
                </a:pathLst>
              </a:custGeom>
              <a:ln w="12192">
                <a:solidFill>
                  <a:srgbClr val="FF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3553968" y="1757171"/>
                <a:ext cx="5358765" cy="2815590"/>
              </a:xfrm>
              <a:custGeom>
                <a:avLst/>
                <a:gdLst/>
                <a:ahLst/>
                <a:cxnLst/>
                <a:rect l="l" t="t" r="r" b="b"/>
                <a:pathLst>
                  <a:path w="5358765" h="2815590">
                    <a:moveTo>
                      <a:pt x="1614297" y="1061466"/>
                    </a:moveTo>
                    <a:lnTo>
                      <a:pt x="74904" y="614159"/>
                    </a:lnTo>
                    <a:lnTo>
                      <a:pt x="75933" y="610616"/>
                    </a:lnTo>
                    <a:lnTo>
                      <a:pt x="83820" y="583565"/>
                    </a:lnTo>
                    <a:lnTo>
                      <a:pt x="0" y="598932"/>
                    </a:lnTo>
                    <a:lnTo>
                      <a:pt x="62484" y="656844"/>
                    </a:lnTo>
                    <a:lnTo>
                      <a:pt x="71361" y="626351"/>
                    </a:lnTo>
                    <a:lnTo>
                      <a:pt x="1610741" y="1073658"/>
                    </a:lnTo>
                    <a:lnTo>
                      <a:pt x="1614297" y="1061466"/>
                    </a:lnTo>
                    <a:close/>
                  </a:path>
                  <a:path w="5358765" h="2815590">
                    <a:moveTo>
                      <a:pt x="1761998" y="1825510"/>
                    </a:moveTo>
                    <a:lnTo>
                      <a:pt x="1757045" y="1813814"/>
                    </a:lnTo>
                    <a:lnTo>
                      <a:pt x="235559" y="2444991"/>
                    </a:lnTo>
                    <a:lnTo>
                      <a:pt x="223393" y="2415667"/>
                    </a:lnTo>
                    <a:lnTo>
                      <a:pt x="167640" y="2480056"/>
                    </a:lnTo>
                    <a:lnTo>
                      <a:pt x="252603" y="2486025"/>
                    </a:lnTo>
                    <a:lnTo>
                      <a:pt x="242417" y="2461514"/>
                    </a:lnTo>
                    <a:lnTo>
                      <a:pt x="240411" y="2456675"/>
                    </a:lnTo>
                    <a:lnTo>
                      <a:pt x="1761998" y="1825510"/>
                    </a:lnTo>
                    <a:close/>
                  </a:path>
                  <a:path w="5358765" h="2815590">
                    <a:moveTo>
                      <a:pt x="2049780" y="878332"/>
                    </a:moveTo>
                    <a:lnTo>
                      <a:pt x="1523009" y="250901"/>
                    </a:lnTo>
                    <a:lnTo>
                      <a:pt x="1534617" y="241173"/>
                    </a:lnTo>
                    <a:lnTo>
                      <a:pt x="1547368" y="230505"/>
                    </a:lnTo>
                    <a:lnTo>
                      <a:pt x="1469136" y="196596"/>
                    </a:lnTo>
                    <a:lnTo>
                      <a:pt x="1488948" y="279400"/>
                    </a:lnTo>
                    <a:lnTo>
                      <a:pt x="1513255" y="259054"/>
                    </a:lnTo>
                    <a:lnTo>
                      <a:pt x="2040128" y="886460"/>
                    </a:lnTo>
                    <a:lnTo>
                      <a:pt x="2049780" y="878332"/>
                    </a:lnTo>
                    <a:close/>
                  </a:path>
                  <a:path w="5358765" h="2815590">
                    <a:moveTo>
                      <a:pt x="3345180" y="0"/>
                    </a:moveTo>
                    <a:lnTo>
                      <a:pt x="3273552" y="46101"/>
                    </a:lnTo>
                    <a:lnTo>
                      <a:pt x="3300819" y="62280"/>
                    </a:lnTo>
                    <a:lnTo>
                      <a:pt x="2838323" y="840867"/>
                    </a:lnTo>
                    <a:lnTo>
                      <a:pt x="2849245" y="847471"/>
                    </a:lnTo>
                    <a:lnTo>
                      <a:pt x="3311741" y="68757"/>
                    </a:lnTo>
                    <a:lnTo>
                      <a:pt x="3339084" y="84963"/>
                    </a:lnTo>
                    <a:lnTo>
                      <a:pt x="3341497" y="51308"/>
                    </a:lnTo>
                    <a:lnTo>
                      <a:pt x="3345180" y="0"/>
                    </a:lnTo>
                    <a:close/>
                  </a:path>
                  <a:path w="5358765" h="2815590">
                    <a:moveTo>
                      <a:pt x="3851783" y="2815209"/>
                    </a:moveTo>
                    <a:lnTo>
                      <a:pt x="3839337" y="2773045"/>
                    </a:lnTo>
                    <a:lnTo>
                      <a:pt x="3827653" y="2733421"/>
                    </a:lnTo>
                    <a:lnTo>
                      <a:pt x="3804374" y="2755112"/>
                    </a:lnTo>
                    <a:lnTo>
                      <a:pt x="2997835" y="1890014"/>
                    </a:lnTo>
                    <a:lnTo>
                      <a:pt x="2988437" y="1898650"/>
                    </a:lnTo>
                    <a:lnTo>
                      <a:pt x="3795103" y="2763748"/>
                    </a:lnTo>
                    <a:lnTo>
                      <a:pt x="3771900" y="2785364"/>
                    </a:lnTo>
                    <a:lnTo>
                      <a:pt x="3851783" y="2815209"/>
                    </a:lnTo>
                    <a:close/>
                  </a:path>
                  <a:path w="5358765" h="2815590">
                    <a:moveTo>
                      <a:pt x="4248023" y="475488"/>
                    </a:moveTo>
                    <a:lnTo>
                      <a:pt x="4163060" y="482600"/>
                    </a:lnTo>
                    <a:lnTo>
                      <a:pt x="4179570" y="509701"/>
                    </a:lnTo>
                    <a:lnTo>
                      <a:pt x="3271774" y="1062863"/>
                    </a:lnTo>
                    <a:lnTo>
                      <a:pt x="3278378" y="1073658"/>
                    </a:lnTo>
                    <a:lnTo>
                      <a:pt x="4186212" y="520598"/>
                    </a:lnTo>
                    <a:lnTo>
                      <a:pt x="4202684" y="547624"/>
                    </a:lnTo>
                    <a:lnTo>
                      <a:pt x="4230700" y="503047"/>
                    </a:lnTo>
                    <a:lnTo>
                      <a:pt x="4248023" y="475488"/>
                    </a:lnTo>
                    <a:close/>
                  </a:path>
                  <a:path w="5358765" h="2815590">
                    <a:moveTo>
                      <a:pt x="5001768" y="1990725"/>
                    </a:moveTo>
                    <a:lnTo>
                      <a:pt x="4994160" y="1984883"/>
                    </a:lnTo>
                    <a:lnTo>
                      <a:pt x="4934204" y="1938782"/>
                    </a:lnTo>
                    <a:lnTo>
                      <a:pt x="4928159" y="1970011"/>
                    </a:lnTo>
                    <a:lnTo>
                      <a:pt x="3346450" y="1662557"/>
                    </a:lnTo>
                    <a:lnTo>
                      <a:pt x="3343910" y="1675003"/>
                    </a:lnTo>
                    <a:lnTo>
                      <a:pt x="4925746" y="1982457"/>
                    </a:lnTo>
                    <a:lnTo>
                      <a:pt x="4919726" y="2013585"/>
                    </a:lnTo>
                    <a:lnTo>
                      <a:pt x="5001768" y="1990725"/>
                    </a:lnTo>
                    <a:close/>
                  </a:path>
                  <a:path w="5358765" h="2815590">
                    <a:moveTo>
                      <a:pt x="5358765" y="1027176"/>
                    </a:moveTo>
                    <a:lnTo>
                      <a:pt x="5277485" y="1001522"/>
                    </a:lnTo>
                    <a:lnTo>
                      <a:pt x="5282450" y="1032865"/>
                    </a:lnTo>
                    <a:lnTo>
                      <a:pt x="3405124" y="1331214"/>
                    </a:lnTo>
                    <a:lnTo>
                      <a:pt x="3407156" y="1343660"/>
                    </a:lnTo>
                    <a:lnTo>
                      <a:pt x="5284444" y="1045438"/>
                    </a:lnTo>
                    <a:lnTo>
                      <a:pt x="5289423" y="1076706"/>
                    </a:lnTo>
                    <a:lnTo>
                      <a:pt x="5353609" y="1030859"/>
                    </a:lnTo>
                    <a:lnTo>
                      <a:pt x="5358765" y="1027176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3</a:t>
            </a:fld>
            <a:endParaRPr lang="pt-BR"/>
          </a:p>
        </p:txBody>
      </p:sp>
      <p:pic>
        <p:nvPicPr>
          <p:cNvPr id="22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044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771729" y="142846"/>
            <a:ext cx="112798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MÉTODOS DE BIOLOGIA MOLECULAR PARA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687830" y="766354"/>
            <a:ext cx="7689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Técnicas mais comuns utilizados na Engenharia Genética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8229" y="2513009"/>
            <a:ext cx="550182" cy="620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4844057" y="1840780"/>
            <a:ext cx="397716" cy="12932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4" name="object 4"/>
          <p:cNvSpPr/>
          <p:nvPr/>
        </p:nvSpPr>
        <p:spPr>
          <a:xfrm>
            <a:off x="8069943" y="1700054"/>
            <a:ext cx="2831473" cy="18460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3566160" y="4521028"/>
            <a:ext cx="3589274" cy="17279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6" name="object 6"/>
          <p:cNvSpPr txBox="1"/>
          <p:nvPr/>
        </p:nvSpPr>
        <p:spPr>
          <a:xfrm>
            <a:off x="534508" y="2080942"/>
            <a:ext cx="257267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rlito"/>
                <a:cs typeface="Carlito"/>
              </a:rPr>
              <a:t>Sample</a:t>
            </a:r>
            <a:r>
              <a:rPr sz="1400" b="1" spc="-8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Collection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710" y="3229703"/>
            <a:ext cx="253111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3175" algn="ctr">
              <a:lnSpc>
                <a:spcPct val="100000"/>
              </a:lnSpc>
              <a:spcBef>
                <a:spcPts val="100"/>
              </a:spcBef>
            </a:pPr>
            <a:r>
              <a:rPr lang="pt-BR" spc="-25" dirty="0">
                <a:cs typeface="Carlito"/>
              </a:rPr>
              <a:t>Amostras de água subterrânea, solo ou </a:t>
            </a:r>
            <a:r>
              <a:rPr lang="pt-BR" spc="-25" dirty="0" err="1">
                <a:cs typeface="Carlito"/>
              </a:rPr>
              <a:t>Bio-Trap</a:t>
            </a:r>
            <a:r>
              <a:rPr lang="pt-BR" spc="-25" dirty="0">
                <a:cs typeface="Carlito"/>
              </a:rPr>
              <a:t> coletadas e enviadas durante a noite no gelo </a:t>
            </a:r>
            <a:endParaRPr dirty="0"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20971" y="3156246"/>
            <a:ext cx="1877060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pc="-5" dirty="0">
                <a:cs typeface="Carlito"/>
              </a:rPr>
              <a:t>DNA extraído de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pc="-5" dirty="0">
                <a:cs typeface="Carlito"/>
              </a:rPr>
              <a:t>amostra na chegada</a:t>
            </a:r>
            <a:endParaRPr dirty="0"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06873" y="3556380"/>
            <a:ext cx="4444674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pt-BR" sz="2000" dirty="0" smtClean="0"/>
              <a:t>PCR </a:t>
            </a:r>
            <a:r>
              <a:rPr lang="pt-BR" sz="2000" dirty="0"/>
              <a:t>quantitativo em tempo real é usado para detectar e quantificar alvos de interesse (ou seja</a:t>
            </a:r>
            <a:r>
              <a:rPr lang="pt-BR" sz="2000" dirty="0" smtClean="0"/>
              <a:t>, </a:t>
            </a:r>
            <a:r>
              <a:rPr lang="pt-BR" sz="2000" dirty="0" err="1" smtClean="0"/>
              <a:t>Dehalococcoides</a:t>
            </a:r>
            <a:r>
              <a:rPr lang="pt-BR" sz="2000" dirty="0" smtClean="0"/>
              <a:t> </a:t>
            </a:r>
            <a:r>
              <a:rPr lang="pt-BR" sz="2000" dirty="0"/>
              <a:t>spp.)</a:t>
            </a:r>
          </a:p>
        </p:txBody>
      </p:sp>
      <p:grpSp>
        <p:nvGrpSpPr>
          <p:cNvPr id="10" name="object 10"/>
          <p:cNvGrpSpPr/>
          <p:nvPr/>
        </p:nvGrpSpPr>
        <p:grpSpPr>
          <a:xfrm>
            <a:off x="2823972" y="2141440"/>
            <a:ext cx="1468120" cy="440690"/>
            <a:chOff x="2823972" y="1932432"/>
            <a:chExt cx="1468120" cy="440690"/>
          </a:xfrm>
        </p:grpSpPr>
        <p:sp>
          <p:nvSpPr>
            <p:cNvPr id="11" name="object 11"/>
            <p:cNvSpPr/>
            <p:nvPr/>
          </p:nvSpPr>
          <p:spPr>
            <a:xfrm>
              <a:off x="2830068" y="1938528"/>
              <a:ext cx="1455420" cy="428625"/>
            </a:xfrm>
            <a:custGeom>
              <a:avLst/>
              <a:gdLst/>
              <a:ahLst/>
              <a:cxnLst/>
              <a:rect l="l" t="t" r="r" b="b"/>
              <a:pathLst>
                <a:path w="1455420" h="428625">
                  <a:moveTo>
                    <a:pt x="1241297" y="0"/>
                  </a:moveTo>
                  <a:lnTo>
                    <a:pt x="1241297" y="107061"/>
                  </a:lnTo>
                  <a:lnTo>
                    <a:pt x="0" y="107061"/>
                  </a:lnTo>
                  <a:lnTo>
                    <a:pt x="0" y="321183"/>
                  </a:lnTo>
                  <a:lnTo>
                    <a:pt x="1241297" y="321183"/>
                  </a:lnTo>
                  <a:lnTo>
                    <a:pt x="1241297" y="428244"/>
                  </a:lnTo>
                  <a:lnTo>
                    <a:pt x="1455420" y="214122"/>
                  </a:lnTo>
                  <a:lnTo>
                    <a:pt x="124129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12" name="object 12"/>
            <p:cNvSpPr/>
            <p:nvPr/>
          </p:nvSpPr>
          <p:spPr>
            <a:xfrm>
              <a:off x="2830068" y="1938528"/>
              <a:ext cx="1455420" cy="428625"/>
            </a:xfrm>
            <a:custGeom>
              <a:avLst/>
              <a:gdLst/>
              <a:ahLst/>
              <a:cxnLst/>
              <a:rect l="l" t="t" r="r" b="b"/>
              <a:pathLst>
                <a:path w="1455420" h="428625">
                  <a:moveTo>
                    <a:pt x="0" y="107061"/>
                  </a:moveTo>
                  <a:lnTo>
                    <a:pt x="1241297" y="107061"/>
                  </a:lnTo>
                  <a:lnTo>
                    <a:pt x="1241297" y="0"/>
                  </a:lnTo>
                  <a:lnTo>
                    <a:pt x="1455420" y="214122"/>
                  </a:lnTo>
                  <a:lnTo>
                    <a:pt x="1241297" y="428244"/>
                  </a:lnTo>
                  <a:lnTo>
                    <a:pt x="1241297" y="321183"/>
                  </a:lnTo>
                  <a:lnTo>
                    <a:pt x="0" y="321183"/>
                  </a:lnTo>
                  <a:lnTo>
                    <a:pt x="0" y="107061"/>
                  </a:lnTo>
                  <a:close/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5794247" y="2141440"/>
            <a:ext cx="1367155" cy="440690"/>
            <a:chOff x="5794247" y="1932432"/>
            <a:chExt cx="1367155" cy="440690"/>
          </a:xfrm>
        </p:grpSpPr>
        <p:sp>
          <p:nvSpPr>
            <p:cNvPr id="14" name="object 14"/>
            <p:cNvSpPr/>
            <p:nvPr/>
          </p:nvSpPr>
          <p:spPr>
            <a:xfrm>
              <a:off x="5800343" y="1938528"/>
              <a:ext cx="1355090" cy="428625"/>
            </a:xfrm>
            <a:custGeom>
              <a:avLst/>
              <a:gdLst/>
              <a:ahLst/>
              <a:cxnLst/>
              <a:rect l="l" t="t" r="r" b="b"/>
              <a:pathLst>
                <a:path w="1355090" h="428625">
                  <a:moveTo>
                    <a:pt x="1140713" y="0"/>
                  </a:moveTo>
                  <a:lnTo>
                    <a:pt x="1140713" y="107061"/>
                  </a:lnTo>
                  <a:lnTo>
                    <a:pt x="0" y="107061"/>
                  </a:lnTo>
                  <a:lnTo>
                    <a:pt x="0" y="321183"/>
                  </a:lnTo>
                  <a:lnTo>
                    <a:pt x="1140713" y="321183"/>
                  </a:lnTo>
                  <a:lnTo>
                    <a:pt x="1140713" y="428244"/>
                  </a:lnTo>
                  <a:lnTo>
                    <a:pt x="1354835" y="214122"/>
                  </a:lnTo>
                  <a:lnTo>
                    <a:pt x="1140713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15" name="object 15"/>
            <p:cNvSpPr/>
            <p:nvPr/>
          </p:nvSpPr>
          <p:spPr>
            <a:xfrm>
              <a:off x="5800343" y="1938528"/>
              <a:ext cx="1355090" cy="428625"/>
            </a:xfrm>
            <a:custGeom>
              <a:avLst/>
              <a:gdLst/>
              <a:ahLst/>
              <a:cxnLst/>
              <a:rect l="l" t="t" r="r" b="b"/>
              <a:pathLst>
                <a:path w="1355090" h="428625">
                  <a:moveTo>
                    <a:pt x="0" y="107061"/>
                  </a:moveTo>
                  <a:lnTo>
                    <a:pt x="1140713" y="107061"/>
                  </a:lnTo>
                  <a:lnTo>
                    <a:pt x="1140713" y="0"/>
                  </a:lnTo>
                  <a:lnTo>
                    <a:pt x="1354835" y="214122"/>
                  </a:lnTo>
                  <a:lnTo>
                    <a:pt x="1140713" y="428244"/>
                  </a:lnTo>
                  <a:lnTo>
                    <a:pt x="1140713" y="321183"/>
                  </a:lnTo>
                  <a:lnTo>
                    <a:pt x="0" y="321183"/>
                  </a:lnTo>
                  <a:lnTo>
                    <a:pt x="0" y="107061"/>
                  </a:lnTo>
                  <a:close/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8387328" y="4805283"/>
            <a:ext cx="795861" cy="1125254"/>
            <a:chOff x="8418576" y="4279391"/>
            <a:chExt cx="1001394" cy="1463040"/>
          </a:xfrm>
        </p:grpSpPr>
        <p:sp>
          <p:nvSpPr>
            <p:cNvPr id="17" name="object 17"/>
            <p:cNvSpPr/>
            <p:nvPr/>
          </p:nvSpPr>
          <p:spPr>
            <a:xfrm>
              <a:off x="8424672" y="4285487"/>
              <a:ext cx="989330" cy="1450975"/>
            </a:xfrm>
            <a:custGeom>
              <a:avLst/>
              <a:gdLst/>
              <a:ahLst/>
              <a:cxnLst/>
              <a:rect l="l" t="t" r="r" b="b"/>
              <a:pathLst>
                <a:path w="989329" h="1450975">
                  <a:moveTo>
                    <a:pt x="989076" y="0"/>
                  </a:moveTo>
                  <a:lnTo>
                    <a:pt x="741806" y="0"/>
                  </a:lnTo>
                  <a:lnTo>
                    <a:pt x="741806" y="1079881"/>
                  </a:lnTo>
                  <a:lnTo>
                    <a:pt x="247269" y="1079881"/>
                  </a:lnTo>
                  <a:lnTo>
                    <a:pt x="247269" y="956310"/>
                  </a:lnTo>
                  <a:lnTo>
                    <a:pt x="0" y="1203579"/>
                  </a:lnTo>
                  <a:lnTo>
                    <a:pt x="247269" y="1450848"/>
                  </a:lnTo>
                  <a:lnTo>
                    <a:pt x="247269" y="1327213"/>
                  </a:lnTo>
                  <a:lnTo>
                    <a:pt x="989076" y="1327213"/>
                  </a:lnTo>
                  <a:lnTo>
                    <a:pt x="98907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18" name="object 18"/>
            <p:cNvSpPr/>
            <p:nvPr/>
          </p:nvSpPr>
          <p:spPr>
            <a:xfrm>
              <a:off x="8424672" y="4285487"/>
              <a:ext cx="989330" cy="1450975"/>
            </a:xfrm>
            <a:custGeom>
              <a:avLst/>
              <a:gdLst/>
              <a:ahLst/>
              <a:cxnLst/>
              <a:rect l="l" t="t" r="r" b="b"/>
              <a:pathLst>
                <a:path w="989329" h="1450975">
                  <a:moveTo>
                    <a:pt x="741806" y="0"/>
                  </a:moveTo>
                  <a:lnTo>
                    <a:pt x="741806" y="1079881"/>
                  </a:lnTo>
                  <a:lnTo>
                    <a:pt x="247269" y="1079881"/>
                  </a:lnTo>
                  <a:lnTo>
                    <a:pt x="247269" y="956310"/>
                  </a:lnTo>
                  <a:lnTo>
                    <a:pt x="0" y="1203579"/>
                  </a:lnTo>
                  <a:lnTo>
                    <a:pt x="247269" y="1450848"/>
                  </a:lnTo>
                  <a:lnTo>
                    <a:pt x="247269" y="1327213"/>
                  </a:lnTo>
                  <a:lnTo>
                    <a:pt x="989076" y="1327213"/>
                  </a:lnTo>
                  <a:lnTo>
                    <a:pt x="989076" y="0"/>
                  </a:lnTo>
                  <a:lnTo>
                    <a:pt x="741806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92801" y="6295390"/>
            <a:ext cx="1075301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100"/>
              </a:spcBef>
            </a:pPr>
            <a:r>
              <a:rPr lang="pt-BR" spc="-10" dirty="0">
                <a:latin typeface="Carlito"/>
                <a:cs typeface="Carlito"/>
              </a:rPr>
              <a:t>Os resultados são integrados com outros parâmetros do site para avaliar as decisões de </a:t>
            </a:r>
            <a:r>
              <a:rPr lang="pt-BR" spc="-10" dirty="0" smtClean="0">
                <a:latin typeface="Carlito"/>
                <a:cs typeface="Carlito"/>
              </a:rPr>
              <a:t>gerenciamento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84677" y="1556924"/>
            <a:ext cx="235224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rlito"/>
                <a:cs typeface="Carlito"/>
              </a:rPr>
              <a:t>DNA</a:t>
            </a:r>
            <a:r>
              <a:rPr sz="1400" b="1" spc="-6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Extraction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610600" y="1309470"/>
            <a:ext cx="203047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rlito"/>
                <a:cs typeface="Carlito"/>
              </a:rPr>
              <a:t>Amplification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71290" y="3987658"/>
            <a:ext cx="132674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600" b="1" dirty="0" smtClean="0">
                <a:latin typeface="+mj-lt"/>
                <a:cs typeface="Carlito"/>
              </a:rPr>
              <a:t>Avaliação</a:t>
            </a:r>
            <a:endParaRPr sz="1600" dirty="0">
              <a:latin typeface="+mj-lt"/>
              <a:cs typeface="Carlito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48156" y="1540075"/>
            <a:ext cx="3145376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 smtClean="0">
                <a:solidFill>
                  <a:srgbClr val="FF0000"/>
                </a:solidFill>
                <a:latin typeface="Carlito"/>
                <a:cs typeface="Carlito"/>
              </a:rPr>
              <a:t>qPCR</a:t>
            </a:r>
            <a:r>
              <a:rPr lang="pt-BR" sz="2000" spc="-5" dirty="0" smtClean="0">
                <a:solidFill>
                  <a:srgbClr val="FF0000"/>
                </a:solidFill>
                <a:latin typeface="Carlito"/>
                <a:cs typeface="Carlito"/>
              </a:rPr>
              <a:t>: PCR quantitativo</a:t>
            </a:r>
            <a:endParaRPr sz="20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24" name="Espaço Reservado para Número de Slide 23"/>
          <p:cNvSpPr>
            <a:spLocks noGrp="1"/>
          </p:cNvSpPr>
          <p:nvPr>
            <p:ph type="sldNum" sz="quarter" idx="12"/>
          </p:nvPr>
        </p:nvSpPr>
        <p:spPr>
          <a:xfrm>
            <a:off x="8610600" y="6565358"/>
            <a:ext cx="2743200" cy="365125"/>
          </a:xfrm>
        </p:spPr>
        <p:txBody>
          <a:bodyPr/>
          <a:lstStyle/>
          <a:p>
            <a:fld id="{446D5EB3-4044-4B63-97D6-D31FE463107E}" type="slidenum">
              <a:rPr lang="pt-BR" sz="1050" smtClean="0"/>
              <a:t>4</a:t>
            </a:fld>
            <a:endParaRPr lang="pt-BR" sz="1050"/>
          </a:p>
        </p:txBody>
      </p:sp>
      <p:pic>
        <p:nvPicPr>
          <p:cNvPr id="26" name="Picture 2" descr="Imagem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76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771729" y="84670"/>
            <a:ext cx="112798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MÉTODOS DE BIOLOGIA MOLECULAR PARA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537469" y="634898"/>
            <a:ext cx="5748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Técnicas de PCR: Polimerase Chain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Reaction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19277" y="1344589"/>
            <a:ext cx="11871124" cy="4487126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4965" marR="547370" indent="-342900" algn="just">
              <a:lnSpc>
                <a:spcPct val="150000"/>
              </a:lnSpc>
              <a:buSzPct val="96428"/>
              <a:buFontTx/>
              <a:buChar char="-"/>
              <a:tabLst>
                <a:tab pos="295910" algn="l"/>
              </a:tabLst>
            </a:pPr>
            <a:r>
              <a:rPr lang="pt-BR" sz="2400" dirty="0" smtClean="0">
                <a:cs typeface="Times New Roman"/>
              </a:rPr>
              <a:t>Podem </a:t>
            </a:r>
            <a:r>
              <a:rPr lang="pt-BR" sz="2400" dirty="0">
                <a:cs typeface="Times New Roman"/>
              </a:rPr>
              <a:t>ser </a:t>
            </a:r>
            <a:r>
              <a:rPr lang="pt-BR" sz="2400" dirty="0" smtClean="0">
                <a:cs typeface="Times New Roman"/>
              </a:rPr>
              <a:t>desenvolvidos </a:t>
            </a:r>
            <a:r>
              <a:rPr lang="pt-BR" sz="2400" dirty="0">
                <a:cs typeface="Times New Roman"/>
              </a:rPr>
              <a:t>e usados </a:t>
            </a:r>
            <a:r>
              <a:rPr lang="pt-BR" sz="2400" i="1" dirty="0">
                <a:cs typeface="Times New Roman"/>
              </a:rPr>
              <a:t>in situ </a:t>
            </a:r>
            <a:r>
              <a:rPr lang="pt-BR" sz="2400" dirty="0">
                <a:cs typeface="Times New Roman"/>
              </a:rPr>
              <a:t>para entender quais genes estão sendo expressos e como as principais atividades metabólicas são reguladas sob diferentes condições </a:t>
            </a:r>
            <a:r>
              <a:rPr lang="pt-BR" sz="2400" dirty="0" smtClean="0">
                <a:cs typeface="Times New Roman"/>
              </a:rPr>
              <a:t>ambientais. Consiste de sondas </a:t>
            </a:r>
            <a:r>
              <a:rPr lang="pt-BR" sz="2400" dirty="0">
                <a:cs typeface="Times New Roman"/>
              </a:rPr>
              <a:t>de </a:t>
            </a:r>
            <a:r>
              <a:rPr lang="pt-BR" sz="2400" dirty="0" err="1">
                <a:cs typeface="Times New Roman"/>
              </a:rPr>
              <a:t>oligonucleotídeos</a:t>
            </a:r>
            <a:r>
              <a:rPr lang="pt-BR" sz="2400" dirty="0">
                <a:cs typeface="Times New Roman"/>
              </a:rPr>
              <a:t> direcionados a </a:t>
            </a:r>
            <a:r>
              <a:rPr lang="pt-BR" sz="2400" dirty="0" err="1" smtClean="0">
                <a:cs typeface="Times New Roman"/>
              </a:rPr>
              <a:t>rRNA</a:t>
            </a:r>
            <a:r>
              <a:rPr lang="pt-BR" sz="2400" dirty="0" smtClean="0">
                <a:cs typeface="Times New Roman"/>
              </a:rPr>
              <a:t> onde diversas </a:t>
            </a:r>
            <a:r>
              <a:rPr lang="pt-BR" sz="2400" dirty="0">
                <a:cs typeface="Times New Roman"/>
              </a:rPr>
              <a:t>sondas </a:t>
            </a:r>
            <a:r>
              <a:rPr lang="pt-BR" sz="2400" dirty="0" err="1">
                <a:cs typeface="Times New Roman"/>
              </a:rPr>
              <a:t>oligonucleotídicas</a:t>
            </a:r>
            <a:r>
              <a:rPr lang="pt-BR" sz="2400" dirty="0">
                <a:cs typeface="Times New Roman"/>
              </a:rPr>
              <a:t> </a:t>
            </a:r>
            <a:endParaRPr lang="pt-BR" sz="2400" dirty="0" smtClean="0">
              <a:cs typeface="Times New Roman"/>
            </a:endParaRPr>
          </a:p>
          <a:p>
            <a:pPr marL="354965" marR="547370" indent="-342900" algn="just">
              <a:lnSpc>
                <a:spcPct val="150000"/>
              </a:lnSpc>
              <a:buSzPct val="96428"/>
              <a:buFontTx/>
              <a:buChar char="-"/>
              <a:tabLst>
                <a:tab pos="295910" algn="l"/>
              </a:tabLst>
            </a:pPr>
            <a:r>
              <a:rPr lang="pt-BR" sz="2400" dirty="0" smtClean="0">
                <a:cs typeface="Times New Roman"/>
              </a:rPr>
              <a:t>são incluídas e visam </a:t>
            </a:r>
            <a:r>
              <a:rPr lang="pt-BR" sz="2400" dirty="0">
                <a:cs typeface="Times New Roman"/>
              </a:rPr>
              <a:t>sequências do gene </a:t>
            </a:r>
            <a:endParaRPr lang="pt-BR" sz="2400" dirty="0" smtClean="0">
              <a:cs typeface="Times New Roman"/>
            </a:endParaRPr>
          </a:p>
          <a:p>
            <a:pPr marL="12065" marR="547370" algn="just">
              <a:lnSpc>
                <a:spcPct val="150000"/>
              </a:lnSpc>
              <a:buSzPct val="96428"/>
              <a:tabLst>
                <a:tab pos="295910" algn="l"/>
              </a:tabLst>
            </a:pPr>
            <a:r>
              <a:rPr lang="pt-BR" sz="2400" dirty="0" smtClean="0">
                <a:cs typeface="Times New Roman"/>
              </a:rPr>
              <a:t>16S de </a:t>
            </a:r>
            <a:r>
              <a:rPr lang="pt-BR" sz="2400" dirty="0">
                <a:cs typeface="Times New Roman"/>
              </a:rPr>
              <a:t>organismos em diferentes ou nos </a:t>
            </a:r>
            <a:endParaRPr lang="pt-BR" sz="2400" dirty="0" smtClean="0">
              <a:cs typeface="Times New Roman"/>
            </a:endParaRPr>
          </a:p>
          <a:p>
            <a:pPr marL="12065" marR="547370" algn="just">
              <a:lnSpc>
                <a:spcPct val="150000"/>
              </a:lnSpc>
              <a:buSzPct val="96428"/>
              <a:tabLst>
                <a:tab pos="295910" algn="l"/>
              </a:tabLst>
            </a:pPr>
            <a:r>
              <a:rPr lang="pt-BR" sz="2400" dirty="0" smtClean="0">
                <a:cs typeface="Times New Roman"/>
              </a:rPr>
              <a:t>mesmos </a:t>
            </a:r>
            <a:r>
              <a:rPr lang="pt-BR" sz="2400" dirty="0">
                <a:cs typeface="Times New Roman"/>
              </a:rPr>
              <a:t>níveis filogenéticos ("conceito de </a:t>
            </a:r>
            <a:endParaRPr lang="pt-BR" sz="2400" dirty="0" smtClean="0">
              <a:cs typeface="Times New Roman"/>
            </a:endParaRPr>
          </a:p>
          <a:p>
            <a:pPr marL="12065" marR="547370" algn="just">
              <a:lnSpc>
                <a:spcPct val="150000"/>
              </a:lnSpc>
              <a:buSzPct val="96428"/>
              <a:tabLst>
                <a:tab pos="295910" algn="l"/>
              </a:tabLst>
            </a:pPr>
            <a:r>
              <a:rPr lang="pt-BR" sz="2400" dirty="0" smtClean="0">
                <a:cs typeface="Times New Roman"/>
              </a:rPr>
              <a:t>múltiplas </a:t>
            </a:r>
            <a:r>
              <a:rPr lang="pt-BR" sz="2400" dirty="0">
                <a:cs typeface="Times New Roman"/>
              </a:rPr>
              <a:t>sondas").</a:t>
            </a:r>
            <a:endParaRPr sz="2400" dirty="0">
              <a:cs typeface="Times New Roman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5</a:t>
            </a:fld>
            <a:endParaRPr lang="pt-BR"/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834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71729" y="142846"/>
            <a:ext cx="112798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MÉTODOS DE BIOLOGIA MOLECULAR PARA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910373" y="640805"/>
            <a:ext cx="4488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Técnicas de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Microarrays</a:t>
            </a:r>
            <a:r>
              <a:rPr lang="pt-BR" sz="2400" b="1" i="1" dirty="0" smtClean="0">
                <a:solidFill>
                  <a:srgbClr val="0070C0"/>
                </a:solidFill>
              </a:rPr>
              <a:t> de DNA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Gene Expression Analysis and DNA Microarray Assays - You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05" y="3141209"/>
            <a:ext cx="6246786" cy="351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3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67440" y="1479372"/>
            <a:ext cx="11784107" cy="38901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just">
              <a:lnSpc>
                <a:spcPct val="150000"/>
              </a:lnSpc>
              <a:tabLst>
                <a:tab pos="355600" algn="l"/>
              </a:tabLst>
            </a:pPr>
            <a:r>
              <a:rPr lang="pt-BR" sz="2400" dirty="0">
                <a:solidFill>
                  <a:srgbClr val="FF0000"/>
                </a:solidFill>
              </a:rPr>
              <a:t>CSIA (análise de isótopos específicos do composto)</a:t>
            </a:r>
          </a:p>
          <a:p>
            <a:pPr marL="12065" marR="5080" algn="just">
              <a:lnSpc>
                <a:spcPct val="150000"/>
              </a:lnSpc>
              <a:tabLst>
                <a:tab pos="355600" algn="l"/>
              </a:tabLst>
            </a:pPr>
            <a:r>
              <a:rPr lang="pt-BR" sz="2400" dirty="0" smtClean="0"/>
              <a:t>- É uma </a:t>
            </a:r>
            <a:r>
              <a:rPr lang="pt-BR" sz="2400" dirty="0"/>
              <a:t>ferramenta de monitoramento </a:t>
            </a:r>
            <a:r>
              <a:rPr lang="pt-BR" sz="2400" i="1" dirty="0"/>
              <a:t>in situ </a:t>
            </a:r>
            <a:r>
              <a:rPr lang="pt-BR" sz="2400" dirty="0"/>
              <a:t>que caracteriza a abundância natural de assinaturas de isótopos estáveis (C, N, H e O) </a:t>
            </a:r>
            <a:r>
              <a:rPr lang="pt-BR" sz="2400" dirty="0" smtClean="0"/>
              <a:t>e de </a:t>
            </a:r>
            <a:r>
              <a:rPr lang="pt-BR" sz="2400" dirty="0"/>
              <a:t>contaminantes individuais dissolvidos.</a:t>
            </a:r>
          </a:p>
          <a:p>
            <a:pPr marL="354965" marR="5080" indent="-342900" algn="just">
              <a:lnSpc>
                <a:spcPct val="150000"/>
              </a:lnSpc>
              <a:buFont typeface="Wingdings"/>
              <a:buChar char=""/>
              <a:tabLst>
                <a:tab pos="355600" algn="l"/>
              </a:tabLst>
            </a:pPr>
            <a:endParaRPr lang="pt-BR" sz="2400" dirty="0"/>
          </a:p>
          <a:p>
            <a:pPr marL="12065" marR="5080" algn="just">
              <a:lnSpc>
                <a:spcPct val="150000"/>
              </a:lnSpc>
              <a:tabLst>
                <a:tab pos="355600" algn="l"/>
              </a:tabLst>
            </a:pPr>
            <a:r>
              <a:rPr lang="pt-BR" sz="2400" dirty="0" smtClean="0"/>
              <a:t>- Utilizada para </a:t>
            </a:r>
            <a:r>
              <a:rPr lang="pt-BR" sz="2400" dirty="0"/>
              <a:t>medir processos de transformação </a:t>
            </a:r>
            <a:r>
              <a:rPr lang="pt-BR" sz="2400" i="1" dirty="0" smtClean="0"/>
              <a:t>in situ</a:t>
            </a:r>
            <a:r>
              <a:rPr lang="pt-BR" sz="2400" dirty="0" smtClean="0"/>
              <a:t> </a:t>
            </a:r>
            <a:r>
              <a:rPr lang="pt-BR" sz="2400" dirty="0"/>
              <a:t>de poluentes em aquíferos contaminados, bem como para ajudar a determinar as fontes de contaminantes de águas subterrâneas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6</a:t>
            </a:fld>
            <a:endParaRPr lang="pt-BR"/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0" y="92103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71729" y="142846"/>
            <a:ext cx="112798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MÉTODOS DE BIOLOGIA MOLECULAR PARA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15091" y="641831"/>
            <a:ext cx="6938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Técnicas de CSIA: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Compost</a:t>
            </a:r>
            <a:r>
              <a:rPr lang="pt-BR" sz="2400" b="1" i="1" dirty="0" smtClean="0">
                <a:solidFill>
                  <a:srgbClr val="0070C0"/>
                </a:solidFill>
              </a:rPr>
              <a:t>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Specific</a:t>
            </a:r>
            <a:r>
              <a:rPr lang="pt-BR" sz="2400" b="1" i="1" dirty="0" smtClean="0">
                <a:solidFill>
                  <a:srgbClr val="0070C0"/>
                </a:solidFill>
              </a:rPr>
              <a:t>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Isotope</a:t>
            </a:r>
            <a:r>
              <a:rPr lang="pt-BR" sz="2400" b="1" i="1" dirty="0" smtClean="0">
                <a:solidFill>
                  <a:srgbClr val="0070C0"/>
                </a:solidFill>
              </a:rPr>
              <a:t>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Analisys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4997" y="1572215"/>
            <a:ext cx="11693174" cy="2831544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5080" indent="-342900" algn="just">
              <a:lnSpc>
                <a:spcPct val="150000"/>
              </a:lnSpc>
              <a:buFontTx/>
              <a:buChar char="-"/>
              <a:tabLst>
                <a:tab pos="356235" algn="l"/>
              </a:tabLst>
            </a:pPr>
            <a:r>
              <a:rPr lang="pt-BR" sz="2400" dirty="0" smtClean="0">
                <a:cs typeface="Carlito"/>
              </a:rPr>
              <a:t>Ferramenta </a:t>
            </a:r>
            <a:r>
              <a:rPr lang="pt-BR" sz="2400" dirty="0">
                <a:cs typeface="Carlito"/>
              </a:rPr>
              <a:t>de triagem para </a:t>
            </a:r>
            <a:r>
              <a:rPr lang="pt-BR" sz="2400" dirty="0" smtClean="0">
                <a:cs typeface="Carlito"/>
              </a:rPr>
              <a:t>presença/ausência </a:t>
            </a:r>
            <a:r>
              <a:rPr lang="pt-BR" sz="2400" dirty="0">
                <a:cs typeface="Carlito"/>
              </a:rPr>
              <a:t>de genes </a:t>
            </a:r>
            <a:r>
              <a:rPr lang="pt-BR" sz="2400" dirty="0" smtClean="0">
                <a:cs typeface="Carlito"/>
              </a:rPr>
              <a:t>indicadores</a:t>
            </a:r>
          </a:p>
          <a:p>
            <a:pPr marL="354965" marR="5080" indent="-342900" algn="just">
              <a:lnSpc>
                <a:spcPct val="150000"/>
              </a:lnSpc>
              <a:buFontTx/>
              <a:buChar char="-"/>
              <a:tabLst>
                <a:tab pos="356235" algn="l"/>
              </a:tabLst>
            </a:pPr>
            <a:r>
              <a:rPr lang="pt-BR" sz="2400" dirty="0" smtClean="0">
                <a:cs typeface="Carlito"/>
              </a:rPr>
              <a:t>Usa sequenciamento </a:t>
            </a:r>
            <a:r>
              <a:rPr lang="pt-BR" sz="2400" dirty="0">
                <a:cs typeface="Carlito"/>
              </a:rPr>
              <a:t>de </a:t>
            </a:r>
            <a:r>
              <a:rPr lang="pt-BR" sz="2400" dirty="0" err="1">
                <a:cs typeface="Carlito"/>
              </a:rPr>
              <a:t>amplicons</a:t>
            </a:r>
            <a:r>
              <a:rPr lang="pt-BR" sz="2400" dirty="0">
                <a:cs typeface="Carlito"/>
              </a:rPr>
              <a:t> para identificação </a:t>
            </a:r>
            <a:r>
              <a:rPr lang="pt-BR" sz="2400" dirty="0" smtClean="0">
                <a:cs typeface="Carlito"/>
              </a:rPr>
              <a:t>positiva</a:t>
            </a:r>
          </a:p>
          <a:p>
            <a:pPr marL="354965" marR="5080" indent="-342900" algn="just">
              <a:lnSpc>
                <a:spcPct val="150000"/>
              </a:lnSpc>
              <a:buFontTx/>
              <a:buChar char="-"/>
              <a:tabLst>
                <a:tab pos="356235" algn="l"/>
              </a:tabLst>
            </a:pPr>
            <a:r>
              <a:rPr lang="pt-BR" sz="2400" dirty="0" smtClean="0">
                <a:cs typeface="Carlito"/>
              </a:rPr>
              <a:t>Pode ser aplicado </a:t>
            </a:r>
            <a:r>
              <a:rPr lang="pt-BR" sz="2400" dirty="0">
                <a:cs typeface="Carlito"/>
              </a:rPr>
              <a:t>para avaliar a diversidade microbiana </a:t>
            </a:r>
            <a:r>
              <a:rPr lang="pt-BR" sz="2400" dirty="0" smtClean="0">
                <a:cs typeface="Carlito"/>
              </a:rPr>
              <a:t>já que distingue </a:t>
            </a:r>
            <a:r>
              <a:rPr lang="pt-BR" sz="2400" dirty="0">
                <a:cs typeface="Carlito"/>
              </a:rPr>
              <a:t>espécies intimamente relacionadas, ou mesmo cepas dentro de uma espécie, </a:t>
            </a:r>
            <a:r>
              <a:rPr lang="pt-BR" sz="2400" dirty="0" smtClean="0">
                <a:cs typeface="Carlito"/>
              </a:rPr>
              <a:t>podendo ser </a:t>
            </a:r>
            <a:r>
              <a:rPr lang="pt-BR" sz="2400" dirty="0">
                <a:cs typeface="Carlito"/>
              </a:rPr>
              <a:t>potencialmente aplicado ao RNA para detectar atividade metabólica.</a:t>
            </a:r>
            <a:endParaRPr sz="2400" dirty="0">
              <a:cs typeface="Carlito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7</a:t>
            </a:fld>
            <a:endParaRPr lang="pt-BR"/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46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71729" y="142846"/>
            <a:ext cx="112798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MÉTODOS DE BIOLOGIA MOLECULAR PARA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28726" y="727620"/>
            <a:ext cx="77658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Técnicas de DGGE: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Denaturant</a:t>
            </a:r>
            <a:r>
              <a:rPr lang="pt-BR" sz="2400" b="1" i="1" dirty="0" smtClean="0">
                <a:solidFill>
                  <a:srgbClr val="0070C0"/>
                </a:solidFill>
              </a:rPr>
              <a:t>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Gradient</a:t>
            </a:r>
            <a:r>
              <a:rPr lang="pt-BR" sz="2400" b="1" i="1" dirty="0" smtClean="0">
                <a:solidFill>
                  <a:srgbClr val="0070C0"/>
                </a:solidFill>
              </a:rPr>
              <a:t> Gel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Electrophoresis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Denaturing Gradient Gel Electrophoresis (DGGE) DGGE to Hunt for Unknown  Mutations DGGE is based on the principle that increasing denaturant  concentration will melt double-stranded DNA in distinct domains. When the  melting temperature (Tm) of th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003" y="4548915"/>
            <a:ext cx="3813760" cy="209141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enaturing Gradient Gel Electrophoresis (DGGE) | SpringerLin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686" y="4548915"/>
            <a:ext cx="3731531" cy="21352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7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75771" y="1232300"/>
            <a:ext cx="11509828" cy="24590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50000"/>
              </a:lnSpc>
              <a:buSzPct val="96428"/>
              <a:tabLst>
                <a:tab pos="295910" algn="l"/>
              </a:tabLst>
            </a:pPr>
            <a:r>
              <a:rPr lang="pt-BR" sz="2400" dirty="0" smtClean="0">
                <a:cs typeface="Times New Roman"/>
              </a:rPr>
              <a:t>- Envolve </a:t>
            </a:r>
            <a:r>
              <a:rPr lang="pt-BR" sz="2400" dirty="0">
                <a:cs typeface="Times New Roman"/>
              </a:rPr>
              <a:t>a incorporação de substratos marcados com isótopos estáveis (tipicamente 13C) em </a:t>
            </a:r>
            <a:r>
              <a:rPr lang="pt-BR" sz="2400" dirty="0" err="1">
                <a:cs typeface="Times New Roman"/>
              </a:rPr>
              <a:t>biomarcadores</a:t>
            </a:r>
            <a:r>
              <a:rPr lang="pt-BR" sz="2400" dirty="0">
                <a:cs typeface="Times New Roman"/>
              </a:rPr>
              <a:t> específicos do processo (DNA, RNA, proteínas, lipídios</a:t>
            </a:r>
            <a:r>
              <a:rPr lang="pt-BR" sz="2400" dirty="0" smtClean="0">
                <a:cs typeface="Times New Roman"/>
              </a:rPr>
              <a:t>)</a:t>
            </a:r>
            <a:endParaRPr lang="pt-BR" sz="2400" dirty="0">
              <a:cs typeface="Times New Roman"/>
            </a:endParaRPr>
          </a:p>
          <a:p>
            <a:pPr marL="12065" marR="5080">
              <a:lnSpc>
                <a:spcPct val="150000"/>
              </a:lnSpc>
              <a:buSzPct val="96428"/>
              <a:tabLst>
                <a:tab pos="295910" algn="l"/>
              </a:tabLst>
            </a:pPr>
            <a:endParaRPr lang="pt-BR" sz="1000" dirty="0">
              <a:cs typeface="Times New Roman"/>
            </a:endParaRPr>
          </a:p>
          <a:p>
            <a:pPr marL="12065" marR="5080">
              <a:lnSpc>
                <a:spcPct val="150000"/>
              </a:lnSpc>
              <a:buSzPct val="96428"/>
              <a:tabLst>
                <a:tab pos="295910" algn="l"/>
              </a:tabLst>
            </a:pPr>
            <a:r>
              <a:rPr lang="pt-BR" sz="2400" dirty="0">
                <a:cs typeface="Times New Roman"/>
              </a:rPr>
              <a:t>O SIP em combinação com a análise de PLFA / ácido nucleico / proteína pode identificar quais populações estão ativas em um ambiente </a:t>
            </a:r>
            <a:r>
              <a:rPr lang="pt-BR" sz="2400" dirty="0" smtClean="0">
                <a:cs typeface="Times New Roman"/>
              </a:rPr>
              <a:t>complexo</a:t>
            </a:r>
            <a:endParaRPr sz="2400" dirty="0">
              <a:cs typeface="Times New Roman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8</a:t>
            </a:fld>
            <a:endParaRPr lang="pt-BR"/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120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71729" y="142846"/>
            <a:ext cx="112798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MÉTODOS DE BIOLOGIA MOLECULAR PARA BIORREMEDIAÇÃO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0174" y="686717"/>
            <a:ext cx="51532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Técnicas de SIP: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Stable</a:t>
            </a:r>
            <a:r>
              <a:rPr lang="pt-BR" sz="2400" b="1" i="1" dirty="0" smtClean="0">
                <a:solidFill>
                  <a:srgbClr val="0070C0"/>
                </a:solidFill>
              </a:rPr>
              <a:t>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Isotope</a:t>
            </a:r>
            <a:r>
              <a:rPr lang="pt-BR" sz="2400" b="1" i="1" dirty="0" smtClean="0">
                <a:solidFill>
                  <a:srgbClr val="0070C0"/>
                </a:solidFill>
              </a:rPr>
              <a:t>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Probing</a:t>
            </a:r>
            <a:r>
              <a:rPr lang="pt-BR" sz="2400" b="1" i="1" dirty="0" smtClean="0">
                <a:solidFill>
                  <a:srgbClr val="0070C0"/>
                </a:solidFill>
              </a:rPr>
              <a:t> 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78" y="3932130"/>
            <a:ext cx="5120454" cy="276102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388" y="3691306"/>
            <a:ext cx="4746010" cy="284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81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669" y="0"/>
            <a:ext cx="6505303" cy="6846307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5EB3-4044-4B63-97D6-D31FE463107E}" type="slidenum">
              <a:rPr lang="pt-BR" smtClean="0"/>
              <a:t>9</a:t>
            </a:fld>
            <a:endParaRPr lang="pt-BR"/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69" y="162861"/>
            <a:ext cx="921356" cy="9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15381" y="212326"/>
            <a:ext cx="409410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 MONITORAMENTO AMBIENTAL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5969" y="1289544"/>
            <a:ext cx="53236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pt-BR" sz="2400" b="1" i="1" dirty="0" smtClean="0">
                <a:solidFill>
                  <a:srgbClr val="0070C0"/>
                </a:solidFill>
              </a:rPr>
              <a:t>Controle de Qualidade das Análises de </a:t>
            </a:r>
            <a:r>
              <a:rPr lang="pt-BR" sz="2400" b="1" i="1" dirty="0" err="1" smtClean="0">
                <a:solidFill>
                  <a:srgbClr val="0070C0"/>
                </a:solidFill>
              </a:rPr>
              <a:t>Biorremediação</a:t>
            </a:r>
            <a:endParaRPr lang="pt-BR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1272</Words>
  <Application>Microsoft Office PowerPoint</Application>
  <PresentationFormat>Widescreen</PresentationFormat>
  <Paragraphs>162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3" baseType="lpstr">
      <vt:lpstr>Microsoft YaHei</vt:lpstr>
      <vt:lpstr>Arial</vt:lpstr>
      <vt:lpstr>Arial</vt:lpstr>
      <vt:lpstr>Calibri</vt:lpstr>
      <vt:lpstr>Calibri Light</vt:lpstr>
      <vt:lpstr>Carlito</vt:lpstr>
      <vt:lpstr>Corbel</vt:lpstr>
      <vt:lpstr>FSBrabo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qPCR: PCR quantitativo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Elida</dc:creator>
  <cp:lastModifiedBy>Elida</cp:lastModifiedBy>
  <cp:revision>252</cp:revision>
  <dcterms:created xsi:type="dcterms:W3CDTF">2020-10-04T15:48:16Z</dcterms:created>
  <dcterms:modified xsi:type="dcterms:W3CDTF">2020-10-30T03:29:40Z</dcterms:modified>
</cp:coreProperties>
</file>