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9"/>
  </p:notesMasterIdLst>
  <p:handoutMasterIdLst>
    <p:handoutMasterId r:id="rId60"/>
  </p:handoutMasterIdLst>
  <p:sldIdLst>
    <p:sldId id="496" r:id="rId2"/>
    <p:sldId id="543" r:id="rId3"/>
    <p:sldId id="501" r:id="rId4"/>
    <p:sldId id="546" r:id="rId5"/>
    <p:sldId id="504" r:id="rId6"/>
    <p:sldId id="505" r:id="rId7"/>
    <p:sldId id="506" r:id="rId8"/>
    <p:sldId id="507" r:id="rId9"/>
    <p:sldId id="508" r:id="rId10"/>
    <p:sldId id="545" r:id="rId11"/>
    <p:sldId id="503" r:id="rId12"/>
    <p:sldId id="510" r:id="rId13"/>
    <p:sldId id="511" r:id="rId14"/>
    <p:sldId id="512" r:id="rId15"/>
    <p:sldId id="513" r:id="rId16"/>
    <p:sldId id="547" r:id="rId17"/>
    <p:sldId id="515" r:id="rId18"/>
    <p:sldId id="516" r:id="rId19"/>
    <p:sldId id="548" r:id="rId20"/>
    <p:sldId id="549" r:id="rId21"/>
    <p:sldId id="550" r:id="rId22"/>
    <p:sldId id="574" r:id="rId23"/>
    <p:sldId id="551" r:id="rId24"/>
    <p:sldId id="519" r:id="rId25"/>
    <p:sldId id="552" r:id="rId26"/>
    <p:sldId id="575" r:id="rId27"/>
    <p:sldId id="576" r:id="rId28"/>
    <p:sldId id="553" r:id="rId29"/>
    <p:sldId id="554" r:id="rId30"/>
    <p:sldId id="555" r:id="rId31"/>
    <p:sldId id="556" r:id="rId32"/>
    <p:sldId id="569" r:id="rId33"/>
    <p:sldId id="571" r:id="rId34"/>
    <p:sldId id="570" r:id="rId35"/>
    <p:sldId id="521" r:id="rId36"/>
    <p:sldId id="522" r:id="rId37"/>
    <p:sldId id="523" r:id="rId38"/>
    <p:sldId id="531" r:id="rId39"/>
    <p:sldId id="530" r:id="rId40"/>
    <p:sldId id="577" r:id="rId41"/>
    <p:sldId id="578" r:id="rId42"/>
    <p:sldId id="579" r:id="rId43"/>
    <p:sldId id="532" r:id="rId44"/>
    <p:sldId id="533" r:id="rId45"/>
    <p:sldId id="534" r:id="rId46"/>
    <p:sldId id="557" r:id="rId47"/>
    <p:sldId id="563" r:id="rId48"/>
    <p:sldId id="565" r:id="rId49"/>
    <p:sldId id="535" r:id="rId50"/>
    <p:sldId id="573" r:id="rId51"/>
    <p:sldId id="572" r:id="rId52"/>
    <p:sldId id="536" r:id="rId53"/>
    <p:sldId id="540" r:id="rId54"/>
    <p:sldId id="564" r:id="rId55"/>
    <p:sldId id="567" r:id="rId56"/>
    <p:sldId id="568" r:id="rId57"/>
    <p:sldId id="541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17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onsultaIntegradaFlashProc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onsultaIntegradaFlashProc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onsultaIntegradaFlashProc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onsultaIntegradaFlashPro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400" dirty="0" err="1"/>
              <a:t>Ingresso</a:t>
            </a:r>
            <a:r>
              <a:rPr lang="en-US" sz="2400" dirty="0"/>
              <a:t> </a:t>
            </a:r>
            <a:r>
              <a:rPr lang="en-US" sz="2400" dirty="0" err="1"/>
              <a:t>liquido</a:t>
            </a:r>
            <a:r>
              <a:rPr lang="en-US" sz="2400" dirty="0"/>
              <a:t> de </a:t>
            </a:r>
            <a:r>
              <a:rPr lang="en-US" sz="2400" dirty="0" err="1"/>
              <a:t>capitais</a:t>
            </a:r>
            <a:r>
              <a:rPr lang="en-US" sz="2400" dirty="0"/>
              <a:t>: </a:t>
            </a:r>
            <a:r>
              <a:rPr lang="en-US" sz="2400" dirty="0" err="1"/>
              <a:t>América</a:t>
            </a:r>
            <a:r>
              <a:rPr lang="en-US" sz="2400" dirty="0"/>
              <a:t> Latina  </a:t>
            </a:r>
          </a:p>
          <a:p>
            <a:pPr>
              <a:defRPr sz="2000"/>
            </a:pPr>
            <a:r>
              <a:rPr lang="en-US" sz="2400" dirty="0"/>
              <a:t>(1980-2010) - en miles de </a:t>
            </a:r>
            <a:r>
              <a:rPr lang="en-US" sz="2400" dirty="0" err="1"/>
              <a:t>milliones</a:t>
            </a:r>
            <a:r>
              <a:rPr lang="en-US" sz="2400" dirty="0"/>
              <a:t> de US$</a:t>
            </a:r>
          </a:p>
        </c:rich>
      </c:tx>
      <c:layout>
        <c:manualLayout>
          <c:xMode val="edge"/>
          <c:yMode val="edge"/>
          <c:x val="0.140811211358359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01380517304514"/>
          <c:y val="0.13336737127309939"/>
          <c:w val="0.86171013859863521"/>
          <c:h val="0.79093343779918901"/>
        </c:manualLayout>
      </c:layout>
      <c:lineChart>
        <c:grouping val="standar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América Latina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Plan1!$B$2:$AF$2</c:f>
              <c:numCache>
                <c:formatCode>#\ ###\ ##0.00</c:formatCode>
                <c:ptCount val="31"/>
                <c:pt idx="0">
                  <c:v>308348743</c:v>
                </c:pt>
                <c:pt idx="1">
                  <c:v>40090791</c:v>
                </c:pt>
                <c:pt idx="2">
                  <c:v>204249397</c:v>
                </c:pt>
                <c:pt idx="3">
                  <c:v>79426722</c:v>
                </c:pt>
                <c:pt idx="4">
                  <c:v>131745624</c:v>
                </c:pt>
                <c:pt idx="5">
                  <c:v>407528</c:v>
                </c:pt>
                <c:pt idx="6">
                  <c:v>96688228</c:v>
                </c:pt>
                <c:pt idx="7">
                  <c:v>1266392</c:v>
                </c:pt>
                <c:pt idx="8">
                  <c:v>31616562</c:v>
                </c:pt>
                <c:pt idx="9">
                  <c:v>103641436</c:v>
                </c:pt>
                <c:pt idx="10">
                  <c:v>188356119</c:v>
                </c:pt>
                <c:pt idx="11">
                  <c:v>365592309</c:v>
                </c:pt>
                <c:pt idx="12">
                  <c:v>565039201</c:v>
                </c:pt>
                <c:pt idx="13">
                  <c:v>677295284</c:v>
                </c:pt>
                <c:pt idx="14">
                  <c:v>479714058</c:v>
                </c:pt>
                <c:pt idx="15">
                  <c:v>617731105</c:v>
                </c:pt>
                <c:pt idx="16">
                  <c:v>65243497</c:v>
                </c:pt>
                <c:pt idx="17">
                  <c:v>804649492</c:v>
                </c:pt>
                <c:pt idx="18">
                  <c:v>789802803</c:v>
                </c:pt>
                <c:pt idx="19">
                  <c:v>489776494</c:v>
                </c:pt>
                <c:pt idx="20">
                  <c:v>561201762</c:v>
                </c:pt>
                <c:pt idx="21">
                  <c:v>535774294</c:v>
                </c:pt>
                <c:pt idx="22">
                  <c:v>97736531</c:v>
                </c:pt>
                <c:pt idx="23">
                  <c:v>179404558</c:v>
                </c:pt>
                <c:pt idx="24">
                  <c:v>0</c:v>
                </c:pt>
                <c:pt idx="25">
                  <c:v>24992235</c:v>
                </c:pt>
                <c:pt idx="26">
                  <c:v>3536575</c:v>
                </c:pt>
                <c:pt idx="27">
                  <c:v>1137893867</c:v>
                </c:pt>
                <c:pt idx="28">
                  <c:v>74514225</c:v>
                </c:pt>
                <c:pt idx="29">
                  <c:v>705558044</c:v>
                </c:pt>
                <c:pt idx="30">
                  <c:v>1447346646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AD-41FF-8CA9-4FB5B0136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562688"/>
        <c:axId val="62564224"/>
      </c:lineChart>
      <c:catAx>
        <c:axId val="6256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pt-BR"/>
          </a:p>
        </c:txPr>
        <c:crossAx val="62564224"/>
        <c:crosses val="autoZero"/>
        <c:auto val="1"/>
        <c:lblAlgn val="ctr"/>
        <c:lblOffset val="100"/>
        <c:noMultiLvlLbl val="0"/>
      </c:catAx>
      <c:valAx>
        <c:axId val="62564224"/>
        <c:scaling>
          <c:orientation val="minMax"/>
        </c:scaling>
        <c:delete val="0"/>
        <c:axPos val="l"/>
        <c:majorGridlines/>
        <c:numFmt formatCode="#\ ###\ ##0.00" sourceLinked="1"/>
        <c:majorTickMark val="out"/>
        <c:minorTickMark val="none"/>
        <c:tickLblPos val="nextTo"/>
        <c:crossAx val="62562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err="1"/>
              <a:t>Ingresso</a:t>
            </a:r>
            <a:r>
              <a:rPr lang="en-US" sz="2000" dirty="0"/>
              <a:t> </a:t>
            </a:r>
            <a:r>
              <a:rPr lang="en-US" sz="2000" dirty="0" err="1"/>
              <a:t>liquido</a:t>
            </a:r>
            <a:r>
              <a:rPr lang="en-US" sz="2000" dirty="0"/>
              <a:t> de </a:t>
            </a:r>
            <a:r>
              <a:rPr lang="en-US" sz="2000" dirty="0" err="1"/>
              <a:t>capitais</a:t>
            </a:r>
            <a:r>
              <a:rPr lang="en-US" sz="2000" dirty="0"/>
              <a:t>: </a:t>
            </a:r>
            <a:r>
              <a:rPr lang="en-US" sz="2000" dirty="0" err="1"/>
              <a:t>Países</a:t>
            </a:r>
            <a:r>
              <a:rPr lang="en-US" sz="2000" dirty="0"/>
              <a:t> </a:t>
            </a:r>
            <a:r>
              <a:rPr lang="en-US" sz="2000" dirty="0" err="1"/>
              <a:t>selecionados</a:t>
            </a:r>
            <a:r>
              <a:rPr lang="en-US" sz="2000" dirty="0"/>
              <a:t>  (1980-2010) - miles de </a:t>
            </a:r>
            <a:r>
              <a:rPr lang="en-US" sz="2000" dirty="0" err="1"/>
              <a:t>milliones</a:t>
            </a:r>
            <a:r>
              <a:rPr lang="en-US" sz="2000" dirty="0"/>
              <a:t> de US$</a:t>
            </a:r>
          </a:p>
        </c:rich>
      </c:tx>
      <c:layout>
        <c:manualLayout>
          <c:xMode val="edge"/>
          <c:yMode val="edge"/>
          <c:x val="0.140811211358359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01380517304514"/>
          <c:y val="0.13336737127309939"/>
          <c:w val="0.86171013859863499"/>
          <c:h val="0.79093343779918879"/>
        </c:manualLayout>
      </c:layout>
      <c:lineChart>
        <c:grouping val="standard"/>
        <c:varyColors val="0"/>
        <c:ser>
          <c:idx val="1"/>
          <c:order val="0"/>
          <c:tx>
            <c:strRef>
              <c:f>Plan1!$A$3</c:f>
              <c:strCache>
                <c:ptCount val="1"/>
                <c:pt idx="0">
                  <c:v>Argentina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Plan1!$B$3:$AF$3</c:f>
              <c:numCache>
                <c:formatCode>#\ ###\ ##0.00</c:formatCode>
                <c:ptCount val="31"/>
                <c:pt idx="0">
                  <c:v>2176195</c:v>
                </c:pt>
                <c:pt idx="1">
                  <c:v>1518634</c:v>
                </c:pt>
                <c:pt idx="2">
                  <c:v>1684009</c:v>
                </c:pt>
                <c:pt idx="3">
                  <c:v>1206136</c:v>
                </c:pt>
                <c:pt idx="4">
                  <c:v>26613683</c:v>
                </c:pt>
                <c:pt idx="5">
                  <c:v>2967843</c:v>
                </c:pt>
                <c:pt idx="6">
                  <c:v>21142</c:v>
                </c:pt>
                <c:pt idx="7">
                  <c:v>2932658</c:v>
                </c:pt>
                <c:pt idx="8">
                  <c:v>3459636</c:v>
                </c:pt>
                <c:pt idx="9">
                  <c:v>0</c:v>
                </c:pt>
                <c:pt idx="10">
                  <c:v>-1430668</c:v>
                </c:pt>
                <c:pt idx="11">
                  <c:v>268681</c:v>
                </c:pt>
                <c:pt idx="12">
                  <c:v>88115232</c:v>
                </c:pt>
                <c:pt idx="13">
                  <c:v>1248519</c:v>
                </c:pt>
                <c:pt idx="14">
                  <c:v>1166395</c:v>
                </c:pt>
                <c:pt idx="15">
                  <c:v>503567</c:v>
                </c:pt>
                <c:pt idx="16">
                  <c:v>10644903</c:v>
                </c:pt>
                <c:pt idx="17">
                  <c:v>154310236</c:v>
                </c:pt>
                <c:pt idx="18">
                  <c:v>17917985</c:v>
                </c:pt>
                <c:pt idx="19">
                  <c:v>13128986</c:v>
                </c:pt>
                <c:pt idx="20">
                  <c:v>8577355</c:v>
                </c:pt>
                <c:pt idx="21">
                  <c:v>-828965</c:v>
                </c:pt>
                <c:pt idx="22">
                  <c:v>-132822527</c:v>
                </c:pt>
                <c:pt idx="23">
                  <c:v>-45591453</c:v>
                </c:pt>
                <c:pt idx="24">
                  <c:v>21082282</c:v>
                </c:pt>
                <c:pt idx="25">
                  <c:v>35822272</c:v>
                </c:pt>
                <c:pt idx="26">
                  <c:v>-42384537</c:v>
                </c:pt>
                <c:pt idx="27">
                  <c:v>57430232</c:v>
                </c:pt>
                <c:pt idx="28">
                  <c:v>-67647729</c:v>
                </c:pt>
                <c:pt idx="29">
                  <c:v>-97390237</c:v>
                </c:pt>
                <c:pt idx="30">
                  <c:v>11415058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E7-418A-91B2-564452F671C0}"/>
            </c:ext>
          </c:extLst>
        </c:ser>
        <c:ser>
          <c:idx val="2"/>
          <c:order val="1"/>
          <c:tx>
            <c:strRef>
              <c:f>Plan1!$A$4</c:f>
              <c:strCache>
                <c:ptCount val="1"/>
                <c:pt idx="0">
                  <c:v>Brasil</c:v>
                </c:pt>
              </c:strCache>
            </c:strRef>
          </c:tx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Plan1!$B$4:$AF$4</c:f>
              <c:numCache>
                <c:formatCode>#\ ###\ ##0.00</c:formatCode>
                <c:ptCount val="31"/>
                <c:pt idx="0">
                  <c:v>9267594</c:v>
                </c:pt>
                <c:pt idx="1">
                  <c:v>12327389</c:v>
                </c:pt>
                <c:pt idx="2">
                  <c:v>11618311</c:v>
                </c:pt>
                <c:pt idx="3">
                  <c:v>7041956</c:v>
                </c:pt>
                <c:pt idx="4">
                  <c:v>7074348</c:v>
                </c:pt>
                <c:pt idx="5">
                  <c:v>0</c:v>
                </c:pt>
                <c:pt idx="6">
                  <c:v>1466769</c:v>
                </c:pt>
                <c:pt idx="7">
                  <c:v>2451943</c:v>
                </c:pt>
                <c:pt idx="8">
                  <c:v>-29300393</c:v>
                </c:pt>
                <c:pt idx="9">
                  <c:v>0</c:v>
                </c:pt>
                <c:pt idx="10">
                  <c:v>42581891</c:v>
                </c:pt>
                <c:pt idx="11">
                  <c:v>10383598</c:v>
                </c:pt>
                <c:pt idx="12">
                  <c:v>85614662</c:v>
                </c:pt>
                <c:pt idx="13">
                  <c:v>93852739</c:v>
                </c:pt>
                <c:pt idx="14">
                  <c:v>90262469</c:v>
                </c:pt>
                <c:pt idx="15">
                  <c:v>31303414</c:v>
                </c:pt>
                <c:pt idx="16">
                  <c:v>31828223</c:v>
                </c:pt>
                <c:pt idx="17">
                  <c:v>221679556</c:v>
                </c:pt>
                <c:pt idx="18">
                  <c:v>264261689</c:v>
                </c:pt>
                <c:pt idx="19">
                  <c:v>175522488</c:v>
                </c:pt>
                <c:pt idx="20">
                  <c:v>219628752</c:v>
                </c:pt>
                <c:pt idx="21">
                  <c:v>265211295</c:v>
                </c:pt>
                <c:pt idx="22">
                  <c:v>79387167</c:v>
                </c:pt>
                <c:pt idx="23">
                  <c:v>43183651</c:v>
                </c:pt>
                <c:pt idx="24">
                  <c:v>-94352081</c:v>
                </c:pt>
                <c:pt idx="25">
                  <c:v>-96651926</c:v>
                </c:pt>
                <c:pt idx="26">
                  <c:v>169265148</c:v>
                </c:pt>
                <c:pt idx="27">
                  <c:v>859335206</c:v>
                </c:pt>
                <c:pt idx="28">
                  <c:v>311610954</c:v>
                </c:pt>
                <c:pt idx="29">
                  <c:v>709532493</c:v>
                </c:pt>
                <c:pt idx="30">
                  <c:v>964652343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7-418A-91B2-564452F671C0}"/>
            </c:ext>
          </c:extLst>
        </c:ser>
        <c:ser>
          <c:idx val="3"/>
          <c:order val="2"/>
          <c:tx>
            <c:strRef>
              <c:f>Plan1!$A$5</c:f>
              <c:strCache>
                <c:ptCount val="1"/>
                <c:pt idx="0">
                  <c:v>Chile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Plan1!$B$5:$AF$5</c:f>
              <c:numCache>
                <c:formatCode>#\ ###\ ##0.00</c:formatCode>
                <c:ptCount val="31"/>
                <c:pt idx="0">
                  <c:v>32403963</c:v>
                </c:pt>
                <c:pt idx="1">
                  <c:v>48057158</c:v>
                </c:pt>
                <c:pt idx="2">
                  <c:v>0</c:v>
                </c:pt>
                <c:pt idx="3">
                  <c:v>12107222</c:v>
                </c:pt>
                <c:pt idx="4">
                  <c:v>2423429</c:v>
                </c:pt>
                <c:pt idx="5">
                  <c:v>15155148</c:v>
                </c:pt>
                <c:pt idx="6">
                  <c:v>105424</c:v>
                </c:pt>
                <c:pt idx="7">
                  <c:v>0</c:v>
                </c:pt>
                <c:pt idx="8">
                  <c:v>0</c:v>
                </c:pt>
                <c:pt idx="9">
                  <c:v>12389623</c:v>
                </c:pt>
                <c:pt idx="10">
                  <c:v>26061039</c:v>
                </c:pt>
                <c:pt idx="11">
                  <c:v>1147059</c:v>
                </c:pt>
                <c:pt idx="12">
                  <c:v>330071</c:v>
                </c:pt>
                <c:pt idx="13">
                  <c:v>27221344</c:v>
                </c:pt>
                <c:pt idx="14">
                  <c:v>4505412</c:v>
                </c:pt>
                <c:pt idx="15">
                  <c:v>208926</c:v>
                </c:pt>
                <c:pt idx="16">
                  <c:v>42015062</c:v>
                </c:pt>
                <c:pt idx="17">
                  <c:v>69799287</c:v>
                </c:pt>
                <c:pt idx="18">
                  <c:v>17242673</c:v>
                </c:pt>
                <c:pt idx="19">
                  <c:v>0</c:v>
                </c:pt>
                <c:pt idx="20">
                  <c:v>12341681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-22652642</c:v>
                </c:pt>
                <c:pt idx="25">
                  <c:v>0</c:v>
                </c:pt>
                <c:pt idx="26">
                  <c:v>-51568096</c:v>
                </c:pt>
                <c:pt idx="27">
                  <c:v>-106723422</c:v>
                </c:pt>
                <c:pt idx="28">
                  <c:v>97514489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E7-418A-91B2-564452F671C0}"/>
            </c:ext>
          </c:extLst>
        </c:ser>
        <c:ser>
          <c:idx val="4"/>
          <c:order val="3"/>
          <c:tx>
            <c:strRef>
              <c:f>Plan1!$A$6</c:f>
              <c:strCache>
                <c:ptCount val="1"/>
                <c:pt idx="0">
                  <c:v>Colombia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Plan1!$B$6:$AF$6</c:f>
              <c:numCache>
                <c:formatCode>#\ ###\ ##0.00</c:formatCode>
                <c:ptCount val="31"/>
                <c:pt idx="0">
                  <c:v>1113445</c:v>
                </c:pt>
                <c:pt idx="1">
                  <c:v>19401331</c:v>
                </c:pt>
                <c:pt idx="2">
                  <c:v>2179722</c:v>
                </c:pt>
                <c:pt idx="3">
                  <c:v>1163761</c:v>
                </c:pt>
                <c:pt idx="4">
                  <c:v>10202794</c:v>
                </c:pt>
                <c:pt idx="5">
                  <c:v>1962912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2566752</c:v>
                </c:pt>
                <c:pt idx="14">
                  <c:v>384927</c:v>
                </c:pt>
                <c:pt idx="15">
                  <c:v>45296406</c:v>
                </c:pt>
                <c:pt idx="16">
                  <c:v>63629352</c:v>
                </c:pt>
                <c:pt idx="17">
                  <c:v>60282326</c:v>
                </c:pt>
                <c:pt idx="18">
                  <c:v>34677979</c:v>
                </c:pt>
                <c:pt idx="19">
                  <c:v>0</c:v>
                </c:pt>
                <c:pt idx="20">
                  <c:v>0</c:v>
                </c:pt>
                <c:pt idx="21">
                  <c:v>22956644</c:v>
                </c:pt>
                <c:pt idx="22">
                  <c:v>14344492</c:v>
                </c:pt>
                <c:pt idx="23">
                  <c:v>0</c:v>
                </c:pt>
                <c:pt idx="24">
                  <c:v>34519946</c:v>
                </c:pt>
                <c:pt idx="25">
                  <c:v>36144012</c:v>
                </c:pt>
                <c:pt idx="26">
                  <c:v>30101151</c:v>
                </c:pt>
                <c:pt idx="27">
                  <c:v>106750313</c:v>
                </c:pt>
                <c:pt idx="28">
                  <c:v>94454092</c:v>
                </c:pt>
                <c:pt idx="29">
                  <c:v>63578966</c:v>
                </c:pt>
                <c:pt idx="30">
                  <c:v>11990644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E7-418A-91B2-564452F671C0}"/>
            </c:ext>
          </c:extLst>
        </c:ser>
        <c:ser>
          <c:idx val="5"/>
          <c:order val="4"/>
          <c:tx>
            <c:strRef>
              <c:f>Plan1!$A$7</c:f>
              <c:strCache>
                <c:ptCount val="1"/>
                <c:pt idx="0">
                  <c:v>México</c:v>
                </c:pt>
              </c:strCache>
            </c:strRef>
          </c:tx>
          <c:spPr>
            <a:ln>
              <a:solidFill>
                <a:srgbClr val="00CC99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Plan1!$B$7:$AF$7</c:f>
              <c:numCache>
                <c:formatCode>#\ ###\ ##0.00</c:formatCode>
                <c:ptCount val="31"/>
                <c:pt idx="0">
                  <c:v>11105952</c:v>
                </c:pt>
                <c:pt idx="1">
                  <c:v>1751422</c:v>
                </c:pt>
                <c:pt idx="2">
                  <c:v>2534792</c:v>
                </c:pt>
                <c:pt idx="3">
                  <c:v>-276423</c:v>
                </c:pt>
                <c:pt idx="4">
                  <c:v>0</c:v>
                </c:pt>
                <c:pt idx="5">
                  <c:v>-3234089</c:v>
                </c:pt>
                <c:pt idx="6">
                  <c:v>1972169</c:v>
                </c:pt>
                <c:pt idx="7">
                  <c:v>173858</c:v>
                </c:pt>
                <c:pt idx="8">
                  <c:v>-43473908</c:v>
                </c:pt>
                <c:pt idx="9">
                  <c:v>6366784</c:v>
                </c:pt>
                <c:pt idx="10">
                  <c:v>1071188</c:v>
                </c:pt>
                <c:pt idx="11">
                  <c:v>23042314</c:v>
                </c:pt>
                <c:pt idx="12">
                  <c:v>25614856</c:v>
                </c:pt>
                <c:pt idx="13">
                  <c:v>2945657</c:v>
                </c:pt>
                <c:pt idx="14">
                  <c:v>1126458</c:v>
                </c:pt>
                <c:pt idx="15">
                  <c:v>1122463</c:v>
                </c:pt>
                <c:pt idx="16">
                  <c:v>4341949</c:v>
                </c:pt>
                <c:pt idx="17">
                  <c:v>1820702</c:v>
                </c:pt>
                <c:pt idx="18">
                  <c:v>18136937</c:v>
                </c:pt>
                <c:pt idx="19">
                  <c:v>146174978</c:v>
                </c:pt>
                <c:pt idx="20">
                  <c:v>224992968</c:v>
                </c:pt>
                <c:pt idx="21">
                  <c:v>269425019</c:v>
                </c:pt>
                <c:pt idx="22">
                  <c:v>200011967</c:v>
                </c:pt>
                <c:pt idx="23">
                  <c:v>155024863</c:v>
                </c:pt>
                <c:pt idx="24">
                  <c:v>104035884</c:v>
                </c:pt>
                <c:pt idx="25">
                  <c:v>157651421</c:v>
                </c:pt>
                <c:pt idx="26">
                  <c:v>66936364</c:v>
                </c:pt>
                <c:pt idx="27">
                  <c:v>201643048</c:v>
                </c:pt>
                <c:pt idx="28">
                  <c:v>244227718</c:v>
                </c:pt>
                <c:pt idx="29">
                  <c:v>108877079</c:v>
                </c:pt>
                <c:pt idx="30">
                  <c:v>263394146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E7-418A-91B2-564452F67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840448"/>
        <c:axId val="64841984"/>
      </c:lineChart>
      <c:catAx>
        <c:axId val="6484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pt-BR"/>
          </a:p>
        </c:txPr>
        <c:crossAx val="64841984"/>
        <c:crosses val="autoZero"/>
        <c:auto val="1"/>
        <c:lblAlgn val="ctr"/>
        <c:lblOffset val="100"/>
        <c:noMultiLvlLbl val="0"/>
      </c:catAx>
      <c:valAx>
        <c:axId val="64841984"/>
        <c:scaling>
          <c:orientation val="minMax"/>
        </c:scaling>
        <c:delete val="0"/>
        <c:axPos val="l"/>
        <c:majorGridlines/>
        <c:numFmt formatCode="#\ ###\ ##0.00" sourceLinked="1"/>
        <c:majorTickMark val="out"/>
        <c:minorTickMark val="none"/>
        <c:tickLblPos val="nextTo"/>
        <c:crossAx val="6484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955586869009954"/>
          <c:y val="0.15395861095926094"/>
          <c:w val="0.12312944955498026"/>
          <c:h val="0.36567619796970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err="1"/>
              <a:t>Ingresso</a:t>
            </a:r>
            <a:r>
              <a:rPr lang="en-US" sz="2000" dirty="0"/>
              <a:t> </a:t>
            </a:r>
            <a:r>
              <a:rPr lang="en-US" sz="2000" dirty="0" err="1"/>
              <a:t>liquido</a:t>
            </a:r>
            <a:r>
              <a:rPr lang="en-US" sz="2000" dirty="0"/>
              <a:t> de </a:t>
            </a:r>
            <a:r>
              <a:rPr lang="en-US" sz="2000" dirty="0" err="1"/>
              <a:t>capitais</a:t>
            </a:r>
            <a:r>
              <a:rPr lang="en-US" sz="2000" dirty="0"/>
              <a:t>: </a:t>
            </a:r>
            <a:r>
              <a:rPr lang="en-US" sz="2000" dirty="0" err="1"/>
              <a:t>Países</a:t>
            </a:r>
            <a:r>
              <a:rPr lang="en-US" sz="2000" dirty="0"/>
              <a:t> </a:t>
            </a:r>
            <a:r>
              <a:rPr lang="en-US" sz="2000" dirty="0" err="1"/>
              <a:t>selecionados</a:t>
            </a:r>
            <a:r>
              <a:rPr lang="en-US" sz="2000" dirty="0"/>
              <a:t> </a:t>
            </a:r>
          </a:p>
          <a:p>
            <a:pPr>
              <a:defRPr sz="2000"/>
            </a:pPr>
            <a:r>
              <a:rPr lang="en-US" sz="2000" dirty="0"/>
              <a:t>(1980-2010) - en miles de </a:t>
            </a:r>
            <a:r>
              <a:rPr lang="en-US" sz="2000" dirty="0" err="1"/>
              <a:t>milliones</a:t>
            </a:r>
            <a:r>
              <a:rPr lang="en-US" sz="2000" dirty="0"/>
              <a:t> de US$</a:t>
            </a:r>
          </a:p>
        </c:rich>
      </c:tx>
      <c:layout>
        <c:manualLayout>
          <c:xMode val="edge"/>
          <c:yMode val="edge"/>
          <c:x val="0.140811211358359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01380517304511"/>
          <c:y val="0.13336737127309939"/>
          <c:w val="0.86171013859863521"/>
          <c:h val="0.79093343779918901"/>
        </c:manualLayout>
      </c:layout>
      <c:lineChart>
        <c:grouping val="standard"/>
        <c:varyColors val="0"/>
        <c:ser>
          <c:idx val="1"/>
          <c:order val="0"/>
          <c:tx>
            <c:strRef>
              <c:f>Plan1!$A$3</c:f>
              <c:strCache>
                <c:ptCount val="1"/>
                <c:pt idx="0">
                  <c:v>Argentina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Plan1!$B$3:$AF$3</c:f>
              <c:numCache>
                <c:formatCode>#\ ###\ ##0.00</c:formatCode>
                <c:ptCount val="31"/>
                <c:pt idx="0">
                  <c:v>2176195</c:v>
                </c:pt>
                <c:pt idx="1">
                  <c:v>1518634</c:v>
                </c:pt>
                <c:pt idx="2">
                  <c:v>1684009</c:v>
                </c:pt>
                <c:pt idx="3">
                  <c:v>1206136</c:v>
                </c:pt>
                <c:pt idx="4">
                  <c:v>26613683</c:v>
                </c:pt>
                <c:pt idx="5">
                  <c:v>2967843</c:v>
                </c:pt>
                <c:pt idx="6">
                  <c:v>21142</c:v>
                </c:pt>
                <c:pt idx="7">
                  <c:v>2932658</c:v>
                </c:pt>
                <c:pt idx="8">
                  <c:v>3459636</c:v>
                </c:pt>
                <c:pt idx="9">
                  <c:v>0</c:v>
                </c:pt>
                <c:pt idx="10">
                  <c:v>-1430668</c:v>
                </c:pt>
                <c:pt idx="11">
                  <c:v>268681</c:v>
                </c:pt>
                <c:pt idx="12">
                  <c:v>88115232</c:v>
                </c:pt>
                <c:pt idx="13">
                  <c:v>1248519</c:v>
                </c:pt>
                <c:pt idx="14">
                  <c:v>1166395</c:v>
                </c:pt>
                <c:pt idx="15">
                  <c:v>503567</c:v>
                </c:pt>
                <c:pt idx="16">
                  <c:v>10644903</c:v>
                </c:pt>
                <c:pt idx="17">
                  <c:v>154310236</c:v>
                </c:pt>
                <c:pt idx="18">
                  <c:v>17917985</c:v>
                </c:pt>
                <c:pt idx="19">
                  <c:v>13128986</c:v>
                </c:pt>
                <c:pt idx="20">
                  <c:v>8577355</c:v>
                </c:pt>
                <c:pt idx="21">
                  <c:v>-828965</c:v>
                </c:pt>
                <c:pt idx="22">
                  <c:v>-132822527</c:v>
                </c:pt>
                <c:pt idx="23">
                  <c:v>-45591453</c:v>
                </c:pt>
                <c:pt idx="24">
                  <c:v>21082282</c:v>
                </c:pt>
                <c:pt idx="25">
                  <c:v>35822272</c:v>
                </c:pt>
                <c:pt idx="26">
                  <c:v>-42384537</c:v>
                </c:pt>
                <c:pt idx="27">
                  <c:v>57430232</c:v>
                </c:pt>
                <c:pt idx="28">
                  <c:v>-67647729</c:v>
                </c:pt>
                <c:pt idx="29">
                  <c:v>-97390237</c:v>
                </c:pt>
                <c:pt idx="30">
                  <c:v>11415058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9-41DF-8DA4-02FB02EA0F1B}"/>
            </c:ext>
          </c:extLst>
        </c:ser>
        <c:ser>
          <c:idx val="3"/>
          <c:order val="1"/>
          <c:tx>
            <c:strRef>
              <c:f>Plan1!$A$5</c:f>
              <c:strCache>
                <c:ptCount val="1"/>
                <c:pt idx="0">
                  <c:v>Chile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Plan1!$B$5:$AF$5</c:f>
              <c:numCache>
                <c:formatCode>#\ ###\ ##0.00</c:formatCode>
                <c:ptCount val="31"/>
                <c:pt idx="0">
                  <c:v>32403963</c:v>
                </c:pt>
                <c:pt idx="1">
                  <c:v>48057158</c:v>
                </c:pt>
                <c:pt idx="2">
                  <c:v>0</c:v>
                </c:pt>
                <c:pt idx="3">
                  <c:v>12107222</c:v>
                </c:pt>
                <c:pt idx="4">
                  <c:v>2423429</c:v>
                </c:pt>
                <c:pt idx="5">
                  <c:v>15155148</c:v>
                </c:pt>
                <c:pt idx="6">
                  <c:v>105424</c:v>
                </c:pt>
                <c:pt idx="7">
                  <c:v>0</c:v>
                </c:pt>
                <c:pt idx="8">
                  <c:v>0</c:v>
                </c:pt>
                <c:pt idx="9">
                  <c:v>12389623</c:v>
                </c:pt>
                <c:pt idx="10">
                  <c:v>26061039</c:v>
                </c:pt>
                <c:pt idx="11">
                  <c:v>1147059</c:v>
                </c:pt>
                <c:pt idx="12">
                  <c:v>330071</c:v>
                </c:pt>
                <c:pt idx="13">
                  <c:v>27221344</c:v>
                </c:pt>
                <c:pt idx="14">
                  <c:v>4505412</c:v>
                </c:pt>
                <c:pt idx="15">
                  <c:v>208926</c:v>
                </c:pt>
                <c:pt idx="16">
                  <c:v>42015062</c:v>
                </c:pt>
                <c:pt idx="17">
                  <c:v>69799287</c:v>
                </c:pt>
                <c:pt idx="18">
                  <c:v>17242673</c:v>
                </c:pt>
                <c:pt idx="19">
                  <c:v>0</c:v>
                </c:pt>
                <c:pt idx="20">
                  <c:v>12341681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-22652642</c:v>
                </c:pt>
                <c:pt idx="25">
                  <c:v>0</c:v>
                </c:pt>
                <c:pt idx="26">
                  <c:v>-51568096</c:v>
                </c:pt>
                <c:pt idx="27">
                  <c:v>-106723422</c:v>
                </c:pt>
                <c:pt idx="28">
                  <c:v>97514489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A9-41DF-8DA4-02FB02EA0F1B}"/>
            </c:ext>
          </c:extLst>
        </c:ser>
        <c:ser>
          <c:idx val="4"/>
          <c:order val="2"/>
          <c:tx>
            <c:strRef>
              <c:f>Plan1!$A$6</c:f>
              <c:strCache>
                <c:ptCount val="1"/>
                <c:pt idx="0">
                  <c:v>Colombia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Plan1!$B$6:$AF$6</c:f>
              <c:numCache>
                <c:formatCode>#\ ###\ ##0.00</c:formatCode>
                <c:ptCount val="31"/>
                <c:pt idx="0">
                  <c:v>1113445</c:v>
                </c:pt>
                <c:pt idx="1">
                  <c:v>19401331</c:v>
                </c:pt>
                <c:pt idx="2">
                  <c:v>2179722</c:v>
                </c:pt>
                <c:pt idx="3">
                  <c:v>1163761</c:v>
                </c:pt>
                <c:pt idx="4">
                  <c:v>10202794</c:v>
                </c:pt>
                <c:pt idx="5">
                  <c:v>1962912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2566752</c:v>
                </c:pt>
                <c:pt idx="14">
                  <c:v>384927</c:v>
                </c:pt>
                <c:pt idx="15">
                  <c:v>45296406</c:v>
                </c:pt>
                <c:pt idx="16">
                  <c:v>63629352</c:v>
                </c:pt>
                <c:pt idx="17">
                  <c:v>60282326</c:v>
                </c:pt>
                <c:pt idx="18">
                  <c:v>34677979</c:v>
                </c:pt>
                <c:pt idx="19">
                  <c:v>0</c:v>
                </c:pt>
                <c:pt idx="20">
                  <c:v>0</c:v>
                </c:pt>
                <c:pt idx="21">
                  <c:v>22956644</c:v>
                </c:pt>
                <c:pt idx="22">
                  <c:v>14344492</c:v>
                </c:pt>
                <c:pt idx="23">
                  <c:v>0</c:v>
                </c:pt>
                <c:pt idx="24">
                  <c:v>34519946</c:v>
                </c:pt>
                <c:pt idx="25">
                  <c:v>36144012</c:v>
                </c:pt>
                <c:pt idx="26">
                  <c:v>30101151</c:v>
                </c:pt>
                <c:pt idx="27">
                  <c:v>106750313</c:v>
                </c:pt>
                <c:pt idx="28">
                  <c:v>94454092</c:v>
                </c:pt>
                <c:pt idx="29">
                  <c:v>63578966</c:v>
                </c:pt>
                <c:pt idx="30">
                  <c:v>11990644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A9-41DF-8DA4-02FB02EA0F1B}"/>
            </c:ext>
          </c:extLst>
        </c:ser>
        <c:ser>
          <c:idx val="5"/>
          <c:order val="3"/>
          <c:tx>
            <c:strRef>
              <c:f>Plan1!$A$7</c:f>
              <c:strCache>
                <c:ptCount val="1"/>
                <c:pt idx="0">
                  <c:v>México</c:v>
                </c:pt>
              </c:strCache>
            </c:strRef>
          </c:tx>
          <c:spPr>
            <a:ln>
              <a:solidFill>
                <a:srgbClr val="00CC99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Plan1!$B$1:$AF$1</c:f>
              <c:numCache>
                <c:formatCode>General</c:formatCod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numCache>
            </c:numRef>
          </c:cat>
          <c:val>
            <c:numRef>
              <c:f>Plan1!$B$7:$AF$7</c:f>
              <c:numCache>
                <c:formatCode>#\ ###\ ##0.00</c:formatCode>
                <c:ptCount val="31"/>
                <c:pt idx="0">
                  <c:v>11105952</c:v>
                </c:pt>
                <c:pt idx="1">
                  <c:v>1751422</c:v>
                </c:pt>
                <c:pt idx="2">
                  <c:v>2534792</c:v>
                </c:pt>
                <c:pt idx="3">
                  <c:v>-276423</c:v>
                </c:pt>
                <c:pt idx="4">
                  <c:v>0</c:v>
                </c:pt>
                <c:pt idx="5">
                  <c:v>-3234089</c:v>
                </c:pt>
                <c:pt idx="6">
                  <c:v>1972169</c:v>
                </c:pt>
                <c:pt idx="7">
                  <c:v>173858</c:v>
                </c:pt>
                <c:pt idx="8">
                  <c:v>-43473908</c:v>
                </c:pt>
                <c:pt idx="9">
                  <c:v>6366784</c:v>
                </c:pt>
                <c:pt idx="10">
                  <c:v>1071188</c:v>
                </c:pt>
                <c:pt idx="11">
                  <c:v>23042314</c:v>
                </c:pt>
                <c:pt idx="12">
                  <c:v>25614856</c:v>
                </c:pt>
                <c:pt idx="13">
                  <c:v>2945657</c:v>
                </c:pt>
                <c:pt idx="14">
                  <c:v>1126458</c:v>
                </c:pt>
                <c:pt idx="15">
                  <c:v>1122463</c:v>
                </c:pt>
                <c:pt idx="16">
                  <c:v>4341949</c:v>
                </c:pt>
                <c:pt idx="17">
                  <c:v>1820702</c:v>
                </c:pt>
                <c:pt idx="18">
                  <c:v>18136937</c:v>
                </c:pt>
                <c:pt idx="19">
                  <c:v>146174978</c:v>
                </c:pt>
                <c:pt idx="20">
                  <c:v>224992968</c:v>
                </c:pt>
                <c:pt idx="21">
                  <c:v>269425019</c:v>
                </c:pt>
                <c:pt idx="22">
                  <c:v>200011967</c:v>
                </c:pt>
                <c:pt idx="23">
                  <c:v>155024863</c:v>
                </c:pt>
                <c:pt idx="24">
                  <c:v>104035884</c:v>
                </c:pt>
                <c:pt idx="25">
                  <c:v>157651421</c:v>
                </c:pt>
                <c:pt idx="26">
                  <c:v>66936364</c:v>
                </c:pt>
                <c:pt idx="27">
                  <c:v>201643048</c:v>
                </c:pt>
                <c:pt idx="28">
                  <c:v>244227718</c:v>
                </c:pt>
                <c:pt idx="29">
                  <c:v>108877079</c:v>
                </c:pt>
                <c:pt idx="30">
                  <c:v>263394146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A9-41DF-8DA4-02FB02EA0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914176"/>
        <c:axId val="64915712"/>
      </c:lineChart>
      <c:catAx>
        <c:axId val="6491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pt-BR"/>
          </a:p>
        </c:txPr>
        <c:crossAx val="64915712"/>
        <c:crosses val="autoZero"/>
        <c:auto val="1"/>
        <c:lblAlgn val="ctr"/>
        <c:lblOffset val="100"/>
        <c:noMultiLvlLbl val="0"/>
      </c:catAx>
      <c:valAx>
        <c:axId val="64915712"/>
        <c:scaling>
          <c:orientation val="minMax"/>
        </c:scaling>
        <c:delete val="0"/>
        <c:axPos val="l"/>
        <c:majorGridlines/>
        <c:numFmt formatCode="#\ ###\ ##0.00" sourceLinked="1"/>
        <c:majorTickMark val="out"/>
        <c:minorTickMark val="none"/>
        <c:tickLblPos val="nextTo"/>
        <c:crossAx val="6491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955586869009954"/>
          <c:y val="0.15395861095926094"/>
          <c:w val="0.12312944955498029"/>
          <c:h val="0.365676197969700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50362095414704"/>
          <c:y val="6.7737774507857493E-2"/>
          <c:w val="0.8092512366573531"/>
          <c:h val="0.85264140459089521"/>
        </c:manualLayout>
      </c:layout>
      <c:lineChart>
        <c:grouping val="standard"/>
        <c:varyColors val="0"/>
        <c:ser>
          <c:idx val="0"/>
          <c:order val="0"/>
          <c:tx>
            <c:strRef>
              <c:f>Plan1!$A$3</c:f>
              <c:strCache>
                <c:ptCount val="1"/>
                <c:pt idx="0">
                  <c:v>Argentina</c:v>
                </c:pt>
              </c:strCache>
            </c:strRef>
          </c:tx>
          <c:marker>
            <c:symbol val="none"/>
          </c:marker>
          <c:cat>
            <c:numRef>
              <c:f>Plan1!$B$2:$AD$2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Plan1!$B$3:$AD$3</c:f>
              <c:numCache>
                <c:formatCode>#\ ###\ ##0.0</c:formatCode>
                <c:ptCount val="29"/>
                <c:pt idx="0">
                  <c:v>788</c:v>
                </c:pt>
                <c:pt idx="1">
                  <c:v>944</c:v>
                </c:pt>
                <c:pt idx="2">
                  <c:v>257</c:v>
                </c:pt>
                <c:pt idx="3">
                  <c:v>183</c:v>
                </c:pt>
                <c:pt idx="4">
                  <c:v>268</c:v>
                </c:pt>
                <c:pt idx="5">
                  <c:v>919</c:v>
                </c:pt>
                <c:pt idx="6">
                  <c:v>574</c:v>
                </c:pt>
                <c:pt idx="7">
                  <c:v>-19</c:v>
                </c:pt>
                <c:pt idx="8">
                  <c:v>1147</c:v>
                </c:pt>
                <c:pt idx="9">
                  <c:v>1028</c:v>
                </c:pt>
                <c:pt idx="10">
                  <c:v>1836</c:v>
                </c:pt>
                <c:pt idx="11">
                  <c:v>2439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9517272</c:v>
                </c:pt>
                <c:pt idx="21">
                  <c:v>2005263</c:v>
                </c:pt>
                <c:pt idx="22">
                  <c:v>27760411</c:v>
                </c:pt>
                <c:pt idx="23">
                  <c:v>8782301</c:v>
                </c:pt>
                <c:pt idx="24">
                  <c:v>34487184</c:v>
                </c:pt>
                <c:pt idx="25">
                  <c:v>39542036</c:v>
                </c:pt>
                <c:pt idx="26">
                  <c:v>3098627</c:v>
                </c:pt>
                <c:pt idx="27">
                  <c:v>49689248</c:v>
                </c:pt>
                <c:pt idx="28">
                  <c:v>83346186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96-4411-8F27-0D73153CC451}"/>
            </c:ext>
          </c:extLst>
        </c:ser>
        <c:ser>
          <c:idx val="1"/>
          <c:order val="1"/>
          <c:tx>
            <c:strRef>
              <c:f>Plan1!$A$4</c:f>
              <c:strCache>
                <c:ptCount val="1"/>
                <c:pt idx="0">
                  <c:v>Brasil</c:v>
                </c:pt>
              </c:strCache>
            </c:strRef>
          </c:tx>
          <c:marker>
            <c:symbol val="none"/>
          </c:marker>
          <c:cat>
            <c:numRef>
              <c:f>Plan1!$B$2:$AD$2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Plan1!$B$4:$AD$4</c:f>
              <c:numCache>
                <c:formatCode>#\ ###\ ##0.0</c:formatCode>
                <c:ptCount val="29"/>
                <c:pt idx="0">
                  <c:v>1544</c:v>
                </c:pt>
                <c:pt idx="1">
                  <c:v>2313</c:v>
                </c:pt>
                <c:pt idx="2">
                  <c:v>2534</c:v>
                </c:pt>
                <c:pt idx="3">
                  <c:v>1422</c:v>
                </c:pt>
                <c:pt idx="4">
                  <c:v>1552</c:v>
                </c:pt>
                <c:pt idx="5">
                  <c:v>1360</c:v>
                </c:pt>
                <c:pt idx="6">
                  <c:v>202</c:v>
                </c:pt>
                <c:pt idx="7">
                  <c:v>1031</c:v>
                </c:pt>
                <c:pt idx="8">
                  <c:v>2629</c:v>
                </c:pt>
                <c:pt idx="9">
                  <c:v>608</c:v>
                </c:pt>
                <c:pt idx="10">
                  <c:v>324</c:v>
                </c:pt>
                <c:pt idx="11">
                  <c:v>89</c:v>
                </c:pt>
                <c:pt idx="12">
                  <c:v>1924</c:v>
                </c:pt>
                <c:pt idx="13">
                  <c:v>801</c:v>
                </c:pt>
                <c:pt idx="14">
                  <c:v>2035</c:v>
                </c:pt>
                <c:pt idx="15">
                  <c:v>3475</c:v>
                </c:pt>
                <c:pt idx="16">
                  <c:v>11667</c:v>
                </c:pt>
                <c:pt idx="17">
                  <c:v>18608</c:v>
                </c:pt>
                <c:pt idx="18">
                  <c:v>29192</c:v>
                </c:pt>
                <c:pt idx="19">
                  <c:v>26886</c:v>
                </c:pt>
                <c:pt idx="20">
                  <c:v>0</c:v>
                </c:pt>
                <c:pt idx="21">
                  <c:v>247149393</c:v>
                </c:pt>
                <c:pt idx="22">
                  <c:v>141080961</c:v>
                </c:pt>
                <c:pt idx="23">
                  <c:v>98942246</c:v>
                </c:pt>
                <c:pt idx="24">
                  <c:v>83388964</c:v>
                </c:pt>
                <c:pt idx="25">
                  <c:v>125495907</c:v>
                </c:pt>
                <c:pt idx="26">
                  <c:v>-93802831</c:v>
                </c:pt>
                <c:pt idx="27">
                  <c:v>275182413</c:v>
                </c:pt>
                <c:pt idx="28">
                  <c:v>246010903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96-4411-8F27-0D73153CC451}"/>
            </c:ext>
          </c:extLst>
        </c:ser>
        <c:ser>
          <c:idx val="2"/>
          <c:order val="2"/>
          <c:tx>
            <c:strRef>
              <c:f>Plan1!$A$5</c:f>
              <c:strCache>
                <c:ptCount val="1"/>
                <c:pt idx="0">
                  <c:v>Chile</c:v>
                </c:pt>
              </c:strCache>
            </c:strRef>
          </c:tx>
          <c:marker>
            <c:symbol val="none"/>
          </c:marker>
          <c:cat>
            <c:numRef>
              <c:f>Plan1!$B$2:$AD$2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Plan1!$B$5:$AD$5</c:f>
              <c:numCache>
                <c:formatCode>#\ ###\ ##0.0</c:formatCode>
                <c:ptCount val="29"/>
                <c:pt idx="0">
                  <c:v>213</c:v>
                </c:pt>
                <c:pt idx="1">
                  <c:v>383</c:v>
                </c:pt>
                <c:pt idx="2">
                  <c:v>401</c:v>
                </c:pt>
                <c:pt idx="3">
                  <c:v>135</c:v>
                </c:pt>
                <c:pt idx="4">
                  <c:v>67</c:v>
                </c:pt>
                <c:pt idx="5">
                  <c:v>0</c:v>
                </c:pt>
                <c:pt idx="6">
                  <c:v>313</c:v>
                </c:pt>
                <c:pt idx="7">
                  <c:v>885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2205</c:v>
                </c:pt>
                <c:pt idx="16">
                  <c:v>36811638</c:v>
                </c:pt>
                <c:pt idx="17">
                  <c:v>38087072</c:v>
                </c:pt>
                <c:pt idx="18">
                  <c:v>31443367</c:v>
                </c:pt>
                <c:pt idx="19">
                  <c:v>62030923</c:v>
                </c:pt>
                <c:pt idx="20">
                  <c:v>8733615</c:v>
                </c:pt>
                <c:pt idx="21">
                  <c:v>2590047</c:v>
                </c:pt>
                <c:pt idx="22">
                  <c:v>22067697</c:v>
                </c:pt>
                <c:pt idx="23">
                  <c:v>2701164</c:v>
                </c:pt>
                <c:pt idx="24">
                  <c:v>56096012</c:v>
                </c:pt>
                <c:pt idx="25">
                  <c:v>48010864</c:v>
                </c:pt>
                <c:pt idx="26">
                  <c:v>45559293</c:v>
                </c:pt>
                <c:pt idx="27">
                  <c:v>9960809</c:v>
                </c:pt>
                <c:pt idx="28">
                  <c:v>71086594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96-4411-8F27-0D73153CC451}"/>
            </c:ext>
          </c:extLst>
        </c:ser>
        <c:ser>
          <c:idx val="3"/>
          <c:order val="3"/>
          <c:tx>
            <c:strRef>
              <c:f>Plan1!$A$6</c:f>
              <c:strCache>
                <c:ptCount val="1"/>
                <c:pt idx="0">
                  <c:v>Colombia</c:v>
                </c:pt>
              </c:strCache>
            </c:strRef>
          </c:tx>
          <c:marker>
            <c:symbol val="none"/>
          </c:marker>
          <c:cat>
            <c:numRef>
              <c:f>Plan1!$B$2:$AD$2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Plan1!$B$6:$AD$6</c:f>
              <c:numCache>
                <c:formatCode>#\ ###\ ##0.0</c:formatCode>
                <c:ptCount val="29"/>
                <c:pt idx="0">
                  <c:v>51138</c:v>
                </c:pt>
                <c:pt idx="1">
                  <c:v>228</c:v>
                </c:pt>
                <c:pt idx="2">
                  <c:v>337</c:v>
                </c:pt>
                <c:pt idx="3">
                  <c:v>513721</c:v>
                </c:pt>
                <c:pt idx="4">
                  <c:v>561</c:v>
                </c:pt>
                <c:pt idx="5">
                  <c:v>1016</c:v>
                </c:pt>
                <c:pt idx="6">
                  <c:v>642</c:v>
                </c:pt>
                <c:pt idx="7">
                  <c:v>293</c:v>
                </c:pt>
                <c:pt idx="8">
                  <c:v>159</c:v>
                </c:pt>
                <c:pt idx="9">
                  <c:v>547</c:v>
                </c:pt>
                <c:pt idx="10">
                  <c:v>484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1297538</c:v>
                </c:pt>
                <c:pt idx="15">
                  <c:v>7121679</c:v>
                </c:pt>
                <c:pt idx="16">
                  <c:v>27837493</c:v>
                </c:pt>
                <c:pt idx="17">
                  <c:v>47528003</c:v>
                </c:pt>
                <c:pt idx="18">
                  <c:v>2032828</c:v>
                </c:pt>
                <c:pt idx="19">
                  <c:v>13923711</c:v>
                </c:pt>
                <c:pt idx="20">
                  <c:v>21111134</c:v>
                </c:pt>
                <c:pt idx="21">
                  <c:v>25258232</c:v>
                </c:pt>
                <c:pt idx="22">
                  <c:v>12769307</c:v>
                </c:pt>
                <c:pt idx="23">
                  <c:v>7828063</c:v>
                </c:pt>
                <c:pt idx="24">
                  <c:v>28731868</c:v>
                </c:pt>
                <c:pt idx="25">
                  <c:v>55900359</c:v>
                </c:pt>
                <c:pt idx="26">
                  <c:v>55576984</c:v>
                </c:pt>
                <c:pt idx="27">
                  <c:v>81359917</c:v>
                </c:pt>
                <c:pt idx="28">
                  <c:v>83423677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96-4411-8F27-0D73153CC451}"/>
            </c:ext>
          </c:extLst>
        </c:ser>
        <c:ser>
          <c:idx val="4"/>
          <c:order val="4"/>
          <c:tx>
            <c:strRef>
              <c:f>Plan1!$A$7</c:f>
              <c:strCache>
                <c:ptCount val="1"/>
                <c:pt idx="0">
                  <c:v>México</c:v>
                </c:pt>
              </c:strCache>
            </c:strRef>
          </c:tx>
          <c:marker>
            <c:symbol val="none"/>
          </c:marker>
          <c:cat>
            <c:numRef>
              <c:f>Plan1!$B$2:$AD$2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Plan1!$B$7:$AD$7</c:f>
              <c:numCache>
                <c:formatCode>#\ ###\ ##0.0</c:formatCode>
                <c:ptCount val="29"/>
                <c:pt idx="0">
                  <c:v>13598</c:v>
                </c:pt>
                <c:pt idx="1">
                  <c:v>29679</c:v>
                </c:pt>
                <c:pt idx="2">
                  <c:v>4824</c:v>
                </c:pt>
                <c:pt idx="3">
                  <c:v>-1083</c:v>
                </c:pt>
                <c:pt idx="4">
                  <c:v>1623</c:v>
                </c:pt>
                <c:pt idx="5">
                  <c:v>1372</c:v>
                </c:pt>
                <c:pt idx="6">
                  <c:v>3670</c:v>
                </c:pt>
                <c:pt idx="7">
                  <c:v>-1883</c:v>
                </c:pt>
                <c:pt idx="8">
                  <c:v>-2484</c:v>
                </c:pt>
                <c:pt idx="9">
                  <c:v>3895</c:v>
                </c:pt>
                <c:pt idx="10">
                  <c:v>10990</c:v>
                </c:pt>
                <c:pt idx="11">
                  <c:v>29881</c:v>
                </c:pt>
                <c:pt idx="12">
                  <c:v>31432</c:v>
                </c:pt>
                <c:pt idx="13">
                  <c:v>38149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181100027</c:v>
                </c:pt>
                <c:pt idx="21">
                  <c:v>25454671</c:v>
                </c:pt>
                <c:pt idx="22">
                  <c:v>230306603</c:v>
                </c:pt>
                <c:pt idx="23">
                  <c:v>172848257</c:v>
                </c:pt>
                <c:pt idx="24">
                  <c:v>203860301</c:v>
                </c:pt>
                <c:pt idx="25">
                  <c:v>178018063</c:v>
                </c:pt>
                <c:pt idx="26">
                  <c:v>141947553</c:v>
                </c:pt>
                <c:pt idx="27">
                  <c:v>222579228</c:v>
                </c:pt>
                <c:pt idx="28">
                  <c:v>254077363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96-4411-8F27-0D73153CC451}"/>
            </c:ext>
          </c:extLst>
        </c:ser>
        <c:ser>
          <c:idx val="6"/>
          <c:order val="5"/>
          <c:tx>
            <c:strRef>
              <c:f>Plan1!$A$9</c:f>
              <c:strCache>
                <c:ptCount val="1"/>
                <c:pt idx="0">
                  <c:v>América Latina</c:v>
                </c:pt>
              </c:strCache>
            </c:strRef>
          </c:tx>
          <c:marker>
            <c:symbol val="none"/>
          </c:marker>
          <c:cat>
            <c:numRef>
              <c:f>Plan1!$B$2:$AD$2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Plan1!$B$9:$AD$9</c:f>
              <c:numCache>
                <c:formatCode>#\ ###\ ##0.0</c:formatCode>
                <c:ptCount val="29"/>
                <c:pt idx="0">
                  <c:v>17252418</c:v>
                </c:pt>
                <c:pt idx="1">
                  <c:v>0</c:v>
                </c:pt>
                <c:pt idx="2">
                  <c:v>0</c:v>
                </c:pt>
                <c:pt idx="3">
                  <c:v>1653621</c:v>
                </c:pt>
                <c:pt idx="4">
                  <c:v>0</c:v>
                </c:pt>
                <c:pt idx="5">
                  <c:v>0</c:v>
                </c:pt>
                <c:pt idx="6">
                  <c:v>53685536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151634982</c:v>
                </c:pt>
                <c:pt idx="11">
                  <c:v>361621805</c:v>
                </c:pt>
                <c:pt idx="12">
                  <c:v>393344795</c:v>
                </c:pt>
                <c:pt idx="13">
                  <c:v>44224961</c:v>
                </c:pt>
                <c:pt idx="14">
                  <c:v>40179048</c:v>
                </c:pt>
                <c:pt idx="15">
                  <c:v>153319251</c:v>
                </c:pt>
                <c:pt idx="16">
                  <c:v>535969073</c:v>
                </c:pt>
                <c:pt idx="17">
                  <c:v>82048671</c:v>
                </c:pt>
                <c:pt idx="18">
                  <c:v>845842351</c:v>
                </c:pt>
                <c:pt idx="19">
                  <c:v>800474691</c:v>
                </c:pt>
                <c:pt idx="20">
                  <c:v>702216864</c:v>
                </c:pt>
                <c:pt idx="21">
                  <c:v>666805302</c:v>
                </c:pt>
                <c:pt idx="22">
                  <c:v>497577528</c:v>
                </c:pt>
                <c:pt idx="23">
                  <c:v>379528068</c:v>
                </c:pt>
                <c:pt idx="24">
                  <c:v>484762269</c:v>
                </c:pt>
                <c:pt idx="25">
                  <c:v>544366456</c:v>
                </c:pt>
                <c:pt idx="26">
                  <c:v>286161009</c:v>
                </c:pt>
                <c:pt idx="27">
                  <c:v>906067742</c:v>
                </c:pt>
                <c:pt idx="28">
                  <c:v>942915704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96-4411-8F27-0D73153CC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811584"/>
        <c:axId val="65813120"/>
      </c:lineChart>
      <c:catAx>
        <c:axId val="6581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65813120"/>
        <c:crosses val="autoZero"/>
        <c:auto val="1"/>
        <c:lblAlgn val="ctr"/>
        <c:lblOffset val="100"/>
        <c:noMultiLvlLbl val="0"/>
      </c:catAx>
      <c:valAx>
        <c:axId val="65813120"/>
        <c:scaling>
          <c:orientation val="minMax"/>
        </c:scaling>
        <c:delete val="0"/>
        <c:axPos val="l"/>
        <c:majorGridlines/>
        <c:numFmt formatCode="#\ ###\ ##0.0" sourceLinked="1"/>
        <c:majorTickMark val="out"/>
        <c:minorTickMark val="none"/>
        <c:tickLblPos val="nextTo"/>
        <c:crossAx val="6581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30567903041423"/>
          <c:y val="8.1829847689649862E-2"/>
          <c:w val="0.33143019434015647"/>
          <c:h val="0.29528350979974821"/>
        </c:manualLayout>
      </c:layout>
      <c:overlay val="0"/>
    </c:legend>
    <c:plotVisOnly val="1"/>
    <c:dispBlanksAs val="gap"/>
    <c:showDLblsOverMax val="0"/>
  </c:chart>
  <c:spPr>
    <a:solidFill>
      <a:schemeClr val="accent1">
        <a:lumMod val="75000"/>
      </a:schemeClr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1751C0-924A-4273-A11D-F238716E0E3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444E23-9E62-4FCB-B5C2-0320C10F454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8D78F3-BD26-469C-AC80-D15D6B6EB130}" type="slidenum">
              <a:rPr lang="en-GB"/>
              <a:pPr/>
              <a:t>1</a:t>
            </a:fld>
            <a:endParaRPr lang="en-GB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9C6C60-643C-4E6F-9366-2DB6A84CBF19}" type="slidenum">
              <a:rPr lang="en-GB"/>
              <a:pPr/>
              <a:t>12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B6B613-FF3B-4FBB-903A-44FF37A416D7}" type="slidenum">
              <a:rPr lang="en-GB"/>
              <a:pPr/>
              <a:t>13</a:t>
            </a:fld>
            <a:endParaRPr 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701CA7-F045-4D3C-8EA4-A1D40467B1DF}" type="slidenum">
              <a:rPr lang="en-GB"/>
              <a:pPr/>
              <a:t>14</a:t>
            </a:fld>
            <a:endParaRPr lang="en-GB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7C5ADF-5F54-422C-902E-D26F0B172553}" type="slidenum">
              <a:rPr lang="en-GB"/>
              <a:pPr/>
              <a:t>15</a:t>
            </a:fld>
            <a:endParaRPr 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5A9170-DD1B-4C80-9965-7DE8C30B458C}" type="slidenum">
              <a:rPr lang="en-GB"/>
              <a:pPr/>
              <a:t>17</a:t>
            </a:fld>
            <a:endParaRPr 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CB328B-D27C-40F2-B790-93D8DDECCA99}" type="slidenum">
              <a:rPr lang="en-GB"/>
              <a:pPr/>
              <a:t>18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401245-AE83-4D11-B5D3-11926546AE17}" type="slidenum">
              <a:rPr lang="en-GB"/>
              <a:pPr/>
              <a:t>23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1D582F-E2EF-4AD5-868B-A9CD7A55EE5A}" type="slidenum">
              <a:rPr lang="en-GB"/>
              <a:pPr/>
              <a:t>24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128879-2584-455C-A938-85CC2CDD60B1}" type="slidenum">
              <a:rPr lang="en-GB"/>
              <a:pPr/>
              <a:t>25</a:t>
            </a:fld>
            <a:endParaRPr 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EF7BD4-FAD5-49D3-8E59-D47970831FD6}" type="slidenum">
              <a:rPr lang="en-GB"/>
              <a:pPr/>
              <a:t>28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99E10-CCFF-45AD-A04C-103DDA796A63}" type="slidenum">
              <a:rPr lang="pt-BR"/>
              <a:pPr/>
              <a:t>2</a:t>
            </a:fld>
            <a:endParaRPr lang="pt-B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3213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2ECC0C-2060-407B-90E0-39F2DEF3FDCF}" type="slidenum">
              <a:rPr lang="en-GB"/>
              <a:pPr/>
              <a:t>29</a:t>
            </a:fld>
            <a:endParaRPr 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ADA0E8-0CD4-41EF-8634-B1AAD68A40A3}" type="slidenum">
              <a:rPr lang="en-GB"/>
              <a:pPr/>
              <a:t>30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2EE039-DF3A-4593-ACDB-7E727A496435}" type="slidenum">
              <a:rPr lang="en-GB"/>
              <a:pPr/>
              <a:t>31</a:t>
            </a:fld>
            <a:endParaRPr lang="en-GB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7274AB-8FD4-43D2-89DD-90AC61572100}" type="slidenum">
              <a:rPr lang="en-GB"/>
              <a:pPr/>
              <a:t>35</a:t>
            </a:fld>
            <a:endParaRPr lang="en-GB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F77384-6477-4F27-A23A-460611C5C981}" type="slidenum">
              <a:rPr lang="en-GB"/>
              <a:pPr/>
              <a:t>36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7B5357-E044-4C19-BD11-DB3CAE0AED0B}" type="slidenum">
              <a:rPr lang="en-GB"/>
              <a:pPr/>
              <a:t>37</a:t>
            </a:fld>
            <a:endParaRPr lang="en-GB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0C1048-C07B-4256-A872-5944C6F039A4}" type="slidenum">
              <a:rPr lang="en-GB"/>
              <a:pPr/>
              <a:t>38</a:t>
            </a:fld>
            <a:endParaRPr lang="en-GB"/>
          </a:p>
        </p:txBody>
      </p:sp>
      <p:sp>
        <p:nvSpPr>
          <p:cNvPr id="1095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95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499DD6-8465-46EC-BEE6-62EAE556D22B}" type="slidenum">
              <a:rPr lang="en-GB"/>
              <a:pPr/>
              <a:t>39</a:t>
            </a:fld>
            <a:endParaRPr lang="en-GB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EB726B-3A51-4873-99FD-DDACE0702C83}" type="slidenum">
              <a:rPr lang="en-GB"/>
              <a:pPr/>
              <a:t>43</a:t>
            </a:fld>
            <a:endParaRPr lang="en-GB"/>
          </a:p>
        </p:txBody>
      </p:sp>
      <p:sp>
        <p:nvSpPr>
          <p:cNvPr id="12800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80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1F9913-D707-4C6B-891E-43D192344646}" type="slidenum">
              <a:rPr lang="en-GB"/>
              <a:pPr/>
              <a:t>44</a:t>
            </a:fld>
            <a:endParaRPr lang="en-GB"/>
          </a:p>
        </p:txBody>
      </p:sp>
      <p:sp>
        <p:nvSpPr>
          <p:cNvPr id="1300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00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7F8601-D8BA-40BE-86D2-661E7143F08E}" type="slidenum">
              <a:rPr lang="en-GB"/>
              <a:pPr/>
              <a:t>5</a:t>
            </a:fld>
            <a:endParaRPr lang="en-GB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A2564E-5CB3-44BA-97AD-1B38352DE334}" type="slidenum">
              <a:rPr lang="en-GB"/>
              <a:pPr/>
              <a:t>45</a:t>
            </a:fld>
            <a:endParaRPr lang="en-GB"/>
          </a:p>
        </p:txBody>
      </p:sp>
      <p:sp>
        <p:nvSpPr>
          <p:cNvPr id="13209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209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C9312-D7F0-4211-A2EE-07A98BA79C56}" type="slidenum">
              <a:rPr lang="pt-BR"/>
              <a:pPr/>
              <a:t>46</a:t>
            </a:fld>
            <a:endParaRPr lang="pt-BR"/>
          </a:p>
        </p:txBody>
      </p:sp>
      <p:sp>
        <p:nvSpPr>
          <p:cNvPr id="1536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A349E9-5CE3-4FC8-8A2C-CC13CCC55747}" type="slidenum">
              <a:rPr lang="en-GB"/>
              <a:pPr/>
              <a:t>47</a:t>
            </a:fld>
            <a:endParaRPr lang="en-GB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B8D79C-1797-43D0-816F-9D2467632FC9}" type="slidenum">
              <a:rPr lang="en-GB"/>
              <a:pPr/>
              <a:t>49</a:t>
            </a:fld>
            <a:endParaRPr lang="en-GB"/>
          </a:p>
        </p:txBody>
      </p:sp>
      <p:sp>
        <p:nvSpPr>
          <p:cNvPr id="13414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414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279CCB-85C2-48DA-B6F4-E42958B21A62}" type="slidenum">
              <a:rPr lang="en-GB"/>
              <a:pPr/>
              <a:t>52</a:t>
            </a:fld>
            <a:endParaRPr lang="en-GB"/>
          </a:p>
        </p:txBody>
      </p:sp>
      <p:sp>
        <p:nvSpPr>
          <p:cNvPr id="1361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61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AC7E37-69CE-4978-8D03-A025C18A4B0C}" type="slidenum">
              <a:rPr lang="en-GB"/>
              <a:pPr/>
              <a:t>53</a:t>
            </a:fld>
            <a:endParaRPr lang="en-GB"/>
          </a:p>
        </p:txBody>
      </p:sp>
      <p:sp>
        <p:nvSpPr>
          <p:cNvPr id="993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93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043DBA-34DC-4C1D-91CE-2D595C2EADF6}" type="slidenum">
              <a:rPr lang="en-GB"/>
              <a:pPr/>
              <a:t>6</a:t>
            </a:fld>
            <a:endParaRPr lang="en-GB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A454E0-C87D-4415-AAD0-8F7CDCE76387}" type="slidenum">
              <a:rPr lang="en-GB"/>
              <a:pPr/>
              <a:t>7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8A7B98-EF54-419F-B949-D6AAC082725B}" type="slidenum">
              <a:rPr lang="en-GB"/>
              <a:pPr/>
              <a:t>8</a:t>
            </a:fld>
            <a:endParaRPr 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EF0015-3710-402E-A3A4-3854B711776D}" type="slidenum">
              <a:rPr lang="en-GB"/>
              <a:pPr/>
              <a:t>9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DCC0C-E90A-4B78-97E4-7D0175F71B1A}" type="slidenum">
              <a:rPr lang="en-GB"/>
              <a:pPr/>
              <a:t>10</a:t>
            </a:fld>
            <a:endParaRPr lang="en-GB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7D4B17-148D-47C2-BF47-735A00F431CC}" type="slidenum">
              <a:rPr lang="en-GB"/>
              <a:pPr/>
              <a:t>11</a:t>
            </a:fld>
            <a:endParaRPr lang="en-GB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14400"/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924800" cy="15605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9573B7-3B01-4F2D-9E94-8B5EFD8C01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A4F08-57EA-4C39-B0B4-14422D81E4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6248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6248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176E1-CE61-4690-9EF2-CADFB3E2F99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4478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304800" y="2057400"/>
            <a:ext cx="8534400" cy="43434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F236D0D8-A45C-48E5-9C2F-3723DEC669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E905C-A057-4C31-8805-0A96F8087D4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85501-6687-420E-BAC4-3585EF7817F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EE038-601B-4962-B343-C054DBA5063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64E52-DFD3-4369-A853-214BA1E69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5450D-C243-4322-8A7A-6637FFBB3B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1D3B9-C039-4EE3-8532-3C650FDB789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59665-50A4-4985-A31A-4126CBE772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ACAE-8035-417E-B114-2675908C56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6151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6AA867E2-8D9E-4B6B-BB36-2A76A25DAEF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484784"/>
            <a:ext cx="9220200" cy="1143000"/>
          </a:xfrm>
        </p:spPr>
        <p:txBody>
          <a:bodyPr/>
          <a:lstStyle/>
          <a:p>
            <a:pPr defTabSz="914400"/>
            <a:r>
              <a:rPr lang="pt-BR" b="1" dirty="0"/>
              <a:t>A Regulação dos Fluxos de Capital</a:t>
            </a:r>
            <a:endParaRPr lang="pt-BR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4400"/>
            <a:r>
              <a:rPr lang="pt-BR"/>
              <a:t>Amaury Gremaud</a:t>
            </a:r>
          </a:p>
          <a:p>
            <a:pPr defTabSz="914400"/>
            <a:r>
              <a:rPr lang="pt-BR"/>
              <a:t>FEA-USP </a:t>
            </a:r>
          </a:p>
          <a:p>
            <a:pPr defTabSz="914400"/>
            <a:r>
              <a:rPr lang="pt-BR"/>
              <a:t>campus de Ribeirão Preto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7"/>
            <a:ext cx="8277101" cy="4320481"/>
          </a:xfrm>
        </p:spPr>
        <p:txBody>
          <a:bodyPr>
            <a:normAutofit fontScale="92500" lnSpcReduction="10000"/>
          </a:bodyPr>
          <a:lstStyle/>
          <a:p>
            <a:pPr marL="342900" indent="-342900" defTabSz="914400">
              <a:lnSpc>
                <a:spcPct val="90000"/>
              </a:lnSpc>
              <a:buFont typeface="Wingdings" pitchFamily="2" charset="2"/>
              <a:buChar char="q"/>
            </a:pPr>
            <a:r>
              <a:rPr lang="pt-BR" dirty="0"/>
              <a:t>Desregulamentação / Liberalização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/>
              <a:t>bancos diversificam ações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/>
              <a:t>legalização operações fora balanço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/>
              <a:t>abertura de mercados cambiais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/>
              <a:t>diminuição da cunha fiscal</a:t>
            </a:r>
          </a:p>
          <a:p>
            <a:pPr marL="342900" indent="-342900" defTabSz="914400">
              <a:lnSpc>
                <a:spcPct val="90000"/>
              </a:lnSpc>
              <a:buFont typeface="Wingdings" pitchFamily="2" charset="2"/>
              <a:buChar char="q"/>
            </a:pPr>
            <a:r>
              <a:rPr lang="pt-BR" dirty="0"/>
              <a:t>Inovações financeiras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/>
              <a:t>securitização</a:t>
            </a:r>
          </a:p>
          <a:p>
            <a:pPr marL="742950" lvl="1" indent="-285750" defTabSz="914400">
              <a:lnSpc>
                <a:spcPct val="90000"/>
              </a:lnSpc>
              <a:buFont typeface="Wingdings" pitchFamily="2" charset="2"/>
              <a:buChar char="Ø"/>
            </a:pPr>
            <a:r>
              <a:rPr lang="pt-BR" dirty="0"/>
              <a:t>derivativos </a:t>
            </a:r>
          </a:p>
          <a:p>
            <a:pPr marL="342900" indent="-342900" defTabSz="914400">
              <a:lnSpc>
                <a:spcPct val="90000"/>
              </a:lnSpc>
              <a:buFont typeface="Monotype Sorts" charset="2"/>
              <a:buChar char="è"/>
            </a:pPr>
            <a:r>
              <a:rPr lang="pt-BR" sz="2400" dirty="0"/>
              <a:t>ambiente ideológico e de mudanças tecnológicas</a:t>
            </a:r>
          </a:p>
          <a:p>
            <a:pPr marL="742950" lvl="1" indent="-285750" defTabSz="914400">
              <a:lnSpc>
                <a:spcPct val="90000"/>
              </a:lnSpc>
              <a:buFont typeface="Monotype Sorts" charset="2"/>
              <a:buChar char="è"/>
            </a:pPr>
            <a:r>
              <a:rPr lang="pt-BR" dirty="0"/>
              <a:t>Fim do artigo 6º do FMI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0813" cy="1019175"/>
          </a:xfrm>
          <a:ln/>
        </p:spPr>
        <p:txBody>
          <a:bodyPr lIns="91440" tIns="45720" rIns="91440" bIns="45720" anchor="b"/>
          <a:lstStyle/>
          <a:p>
            <a:pPr defTabSz="914400"/>
            <a:r>
              <a:rPr lang="pt-BR" sz="3200"/>
              <a:t>As transformações do Sistema Financeiro</a:t>
            </a:r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7696200" y="2438400"/>
          <a:ext cx="10906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52" name="Clip" r:id="rId4" imgW="1776240" imgH="3169800" progId="">
                  <p:embed/>
                </p:oleObj>
              </mc:Choice>
              <mc:Fallback>
                <p:oleObj name="Clip" r:id="rId4" imgW="1776240" imgH="3169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438400"/>
                        <a:ext cx="109061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/>
              <a:t>Globalização Financeira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67944"/>
          </a:xfrm>
        </p:spPr>
        <p:txBody>
          <a:bodyPr>
            <a:normAutofit fontScale="92500"/>
          </a:bodyPr>
          <a:lstStyle/>
          <a:p>
            <a:pPr marL="342900" indent="-342900" defTabSz="914400">
              <a:lnSpc>
                <a:spcPct val="85000"/>
              </a:lnSpc>
            </a:pPr>
            <a:r>
              <a:rPr lang="pt-BR" dirty="0"/>
              <a:t>Países desenvolvidos liberalização dos fluxos de capitais – 4º quarto do XX</a:t>
            </a:r>
          </a:p>
          <a:p>
            <a:pPr marL="342900" indent="-342900" defTabSz="914400">
              <a:lnSpc>
                <a:spcPct val="110000"/>
              </a:lnSpc>
            </a:pPr>
            <a:r>
              <a:rPr lang="pt-BR" sz="2800" dirty="0"/>
              <a:t>Elementos básicos da globalização financeira</a:t>
            </a:r>
          </a:p>
          <a:p>
            <a:pPr marL="742950" lvl="1" indent="-285750" defTabSz="914400">
              <a:lnSpc>
                <a:spcPct val="110000"/>
              </a:lnSpc>
            </a:pPr>
            <a:r>
              <a:rPr lang="pt-BR" sz="2400" dirty="0" err="1"/>
              <a:t>Desregulação</a:t>
            </a:r>
            <a:r>
              <a:rPr lang="pt-BR" sz="2400" dirty="0"/>
              <a:t> do sistema financeiro e monetário internacional</a:t>
            </a:r>
          </a:p>
          <a:p>
            <a:pPr marL="742950" lvl="1" indent="-285750" defTabSz="914400">
              <a:lnSpc>
                <a:spcPct val="110000"/>
              </a:lnSpc>
            </a:pPr>
            <a:r>
              <a:rPr lang="pt-BR" sz="2400" dirty="0"/>
              <a:t>crescimento dos fluxos financeiros internacionais</a:t>
            </a:r>
          </a:p>
          <a:p>
            <a:pPr marL="742950" lvl="1" indent="-285750" defTabSz="914400">
              <a:lnSpc>
                <a:spcPct val="110000"/>
              </a:lnSpc>
            </a:pPr>
            <a:r>
              <a:rPr lang="pt-BR" sz="2400" dirty="0"/>
              <a:t>aumento da interdependência  entre sistemas financeiros</a:t>
            </a:r>
          </a:p>
          <a:p>
            <a:pPr marL="742950" lvl="1" indent="-285750" defTabSz="914400">
              <a:lnSpc>
                <a:spcPct val="110000"/>
              </a:lnSpc>
            </a:pPr>
            <a:r>
              <a:rPr lang="pt-BR" sz="2400" dirty="0"/>
              <a:t>crescimento da importância da Balança de Capitais no Balanço de Pagamentos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748464" cy="990302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Fluxo</a:t>
            </a:r>
            <a:r>
              <a:rPr lang="en-GB" dirty="0"/>
              <a:t> </a:t>
            </a:r>
            <a:r>
              <a:rPr lang="en-GB" dirty="0" err="1"/>
              <a:t>líquido</a:t>
            </a:r>
            <a:r>
              <a:rPr lang="en-GB" dirty="0"/>
              <a:t> de </a:t>
            </a:r>
            <a:r>
              <a:rPr lang="en-GB" dirty="0" err="1"/>
              <a:t>capitais</a:t>
            </a:r>
            <a:r>
              <a:rPr lang="en-GB" dirty="0"/>
              <a:t> </a:t>
            </a:r>
            <a:r>
              <a:rPr lang="en-GB" dirty="0" err="1"/>
              <a:t>privados</a:t>
            </a:r>
            <a:r>
              <a:rPr lang="en-GB" dirty="0"/>
              <a:t>  </a:t>
            </a:r>
            <a:r>
              <a:rPr lang="en-GB" sz="3200" dirty="0" err="1"/>
              <a:t>para</a:t>
            </a:r>
            <a:r>
              <a:rPr lang="en-GB" sz="3200" dirty="0"/>
              <a:t> </a:t>
            </a:r>
            <a:r>
              <a:rPr lang="en-GB" sz="3200" dirty="0" err="1"/>
              <a:t>países</a:t>
            </a:r>
            <a:r>
              <a:rPr lang="en-GB" sz="3200" dirty="0"/>
              <a:t> </a:t>
            </a:r>
            <a:r>
              <a:rPr lang="en-GB" sz="3200" dirty="0" err="1"/>
              <a:t>emergentes</a:t>
            </a:r>
            <a:r>
              <a:rPr lang="en-GB" sz="3200" dirty="0"/>
              <a:t> (U$ </a:t>
            </a:r>
            <a:r>
              <a:rPr lang="en-GB" sz="3200" dirty="0" err="1"/>
              <a:t>bilhões</a:t>
            </a:r>
            <a:r>
              <a:rPr lang="en-GB" sz="2400" dirty="0"/>
              <a:t>)</a:t>
            </a:r>
            <a:r>
              <a:rPr lang="ar-SA" sz="2400" dirty="0">
                <a:cs typeface="Arial" pitchFamily="34" charset="0"/>
              </a:rPr>
              <a:t>‏</a:t>
            </a:r>
            <a:endParaRPr lang="en-GB" sz="2400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2286000"/>
          <a:ext cx="97536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180" r:id="rId4" imgW="8689320" imgH="4562640" progId="Word.Document.8">
                  <p:embed/>
                </p:oleObj>
              </mc:Choice>
              <mc:Fallback>
                <p:oleObj r:id="rId4" imgW="8689320" imgH="45626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0"/>
                        <a:ext cx="9753600" cy="518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1043608" y="188640"/>
          <a:ext cx="7489825" cy="12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04" name="Clip" r:id="rId4" imgW="2286000" imgH="1682280" progId="">
                  <p:embed/>
                </p:oleObj>
              </mc:Choice>
              <mc:Fallback>
                <p:oleObj name="Clip" r:id="rId4" imgW="2286000" imgH="1682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88640"/>
                        <a:ext cx="7489825" cy="12241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0812" cy="1431925"/>
          </a:xfrm>
        </p:spPr>
        <p:txBody>
          <a:bodyPr/>
          <a:lstStyle/>
          <a:p>
            <a:pPr defTabSz="914400"/>
            <a:r>
              <a:rPr lang="pt-BR" dirty="0">
                <a:solidFill>
                  <a:srgbClr val="FFFF00"/>
                </a:solidFill>
              </a:rPr>
              <a:t>       </a:t>
            </a:r>
            <a:r>
              <a:rPr lang="pt-BR" sz="6600" dirty="0">
                <a:solidFill>
                  <a:schemeClr val="bg1">
                    <a:lumMod val="75000"/>
                  </a:schemeClr>
                </a:solidFill>
              </a:rPr>
              <a:t>Balanço</a:t>
            </a:r>
            <a:r>
              <a:rPr lang="pt-BR" dirty="0"/>
              <a:t> 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773238"/>
            <a:ext cx="4067175" cy="4824412"/>
          </a:xfrm>
          <a:gradFill rotWithShape="1">
            <a:gsLst>
              <a:gs pos="0">
                <a:srgbClr val="00B8FF">
                  <a:alpha val="32001"/>
                </a:srgbClr>
              </a:gs>
              <a:gs pos="100000">
                <a:srgbClr val="00B8FF">
                  <a:gamma/>
                  <a:tint val="52157"/>
                  <a:invGamma/>
                </a:srgbClr>
              </a:gs>
            </a:gsLst>
            <a:lin ang="5400000" scaled="1"/>
          </a:gradFill>
          <a:ln/>
        </p:spPr>
        <p:txBody>
          <a:bodyPr>
            <a:normAutofit fontScale="92500" lnSpcReduction="10000"/>
          </a:bodyPr>
          <a:lstStyle/>
          <a:p>
            <a:pPr marL="342900" indent="-342900" algn="ctr" defTabSz="914400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Font typeface="Times New Roman" pitchFamily="18" charset="0"/>
              <a:buNone/>
            </a:pPr>
            <a:r>
              <a:rPr lang="pt-BR" b="1" u="sng" dirty="0">
                <a:solidFill>
                  <a:schemeClr val="tx2"/>
                </a:solidFill>
              </a:rPr>
              <a:t>Negativos</a:t>
            </a:r>
            <a:endParaRPr lang="pt-BR" b="1" dirty="0">
              <a:solidFill>
                <a:schemeClr val="tx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instabilidade cresce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aumento risco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vulnerabilidade dos países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dificuldade de ação das Autoridades nacionais 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crise sistêmica e efeito dominó</a:t>
            </a:r>
          </a:p>
        </p:txBody>
      </p:sp>
      <p:sp>
        <p:nvSpPr>
          <p:cNvPr id="8602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832"/>
            <a:ext cx="4824288" cy="4751387"/>
          </a:xfrm>
          <a:gradFill rotWithShape="1">
            <a:gsLst>
              <a:gs pos="0">
                <a:srgbClr val="00B8FF">
                  <a:alpha val="32001"/>
                </a:srgbClr>
              </a:gs>
              <a:gs pos="100000">
                <a:srgbClr val="00B8FF">
                  <a:gamma/>
                  <a:tint val="52157"/>
                  <a:invGamma/>
                </a:srgbClr>
              </a:gs>
            </a:gsLst>
            <a:lin ang="5400000" scaled="1"/>
          </a:gradFill>
          <a:ln/>
        </p:spPr>
        <p:txBody>
          <a:bodyPr>
            <a:normAutofit fontScale="92500" lnSpcReduction="10000"/>
          </a:bodyPr>
          <a:lstStyle/>
          <a:p>
            <a:pPr marL="342900" indent="-342900" algn="ctr" defTabSz="9144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Font typeface="Times New Roman" pitchFamily="18" charset="0"/>
              <a:buNone/>
            </a:pPr>
            <a:r>
              <a:rPr lang="pt-BR" b="1" u="sng" dirty="0">
                <a:solidFill>
                  <a:schemeClr val="tx2"/>
                </a:solidFill>
              </a:rPr>
              <a:t>Positivos</a:t>
            </a:r>
            <a:endParaRPr lang="pt-BR" b="1" dirty="0">
              <a:solidFill>
                <a:schemeClr val="tx2"/>
              </a:solidFill>
            </a:endParaRP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integração dos mercados: melhora alocação de recursos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diminui spread - custo da intermediação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Acesso via IED a </a:t>
            </a:r>
            <a:r>
              <a:rPr lang="pt-BR" b="1" dirty="0" err="1">
                <a:solidFill>
                  <a:schemeClr val="tx2"/>
                </a:solidFill>
              </a:rPr>
              <a:t>know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how</a:t>
            </a:r>
            <a:r>
              <a:rPr lang="pt-BR" b="1" dirty="0">
                <a:solidFill>
                  <a:schemeClr val="tx2"/>
                </a:solidFill>
              </a:rPr>
              <a:t> tecnológico externo </a:t>
            </a:r>
          </a:p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pt-BR" b="1" dirty="0">
                <a:solidFill>
                  <a:schemeClr val="tx2"/>
                </a:solidFill>
              </a:rPr>
              <a:t>Facilidade no financiamento do BP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build="p" bldLvl="2" autoUpdateAnimBg="0"/>
      <p:bldP spid="86026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Países em desenvolvimento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67944"/>
          </a:xfrm>
        </p:spPr>
        <p:txBody>
          <a:bodyPr>
            <a:normAutofit fontScale="92500" lnSpcReduction="20000"/>
          </a:bodyPr>
          <a:lstStyle/>
          <a:p>
            <a:r>
              <a:rPr lang="pt-BR" sz="3600" dirty="0"/>
              <a:t>Fim da década 80 e década de 90 </a:t>
            </a:r>
          </a:p>
          <a:p>
            <a:pPr lvl="1"/>
            <a:r>
              <a:rPr lang="pt-BR" sz="3200" dirty="0">
                <a:solidFill>
                  <a:srgbClr val="FF0000"/>
                </a:solidFill>
              </a:rPr>
              <a:t>Renegociação</a:t>
            </a:r>
            <a:r>
              <a:rPr lang="pt-BR" sz="3200" dirty="0"/>
              <a:t> das dividas externas </a:t>
            </a:r>
          </a:p>
          <a:p>
            <a:pPr lvl="2"/>
            <a:r>
              <a:rPr lang="pt-BR" sz="2800" dirty="0"/>
              <a:t>Plano </a:t>
            </a:r>
            <a:r>
              <a:rPr lang="pt-BR" sz="2800" dirty="0" err="1"/>
              <a:t>Brady</a:t>
            </a:r>
            <a:r>
              <a:rPr lang="pt-BR" sz="2800" dirty="0"/>
              <a:t> - securitização</a:t>
            </a:r>
          </a:p>
          <a:p>
            <a:pPr lvl="1"/>
            <a:r>
              <a:rPr lang="pt-BR" sz="3200" dirty="0">
                <a:solidFill>
                  <a:srgbClr val="FF0000"/>
                </a:solidFill>
              </a:rPr>
              <a:t>Abertura financeira:</a:t>
            </a:r>
            <a:r>
              <a:rPr lang="pt-BR" sz="3200" dirty="0"/>
              <a:t> amplia conversibilidade e liberalização da conta de capitais e financeira</a:t>
            </a:r>
            <a:endParaRPr lang="pt-BR" sz="3200" dirty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t-BR" dirty="0"/>
              <a:t>liberalização cambial </a:t>
            </a:r>
          </a:p>
          <a:p>
            <a:pPr lvl="3">
              <a:lnSpc>
                <a:spcPct val="120000"/>
              </a:lnSpc>
            </a:pPr>
            <a:r>
              <a:rPr lang="pt-BR" dirty="0"/>
              <a:t>ampliação da conversibilidade da moeda nacional, fim dos mercados negros</a:t>
            </a:r>
          </a:p>
          <a:p>
            <a:pPr lvl="2">
              <a:lnSpc>
                <a:spcPct val="120000"/>
              </a:lnSpc>
            </a:pPr>
            <a:r>
              <a:rPr lang="pt-BR" dirty="0"/>
              <a:t>Flexibilização do ingresso/saída de recursos externos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772400" cy="1143000"/>
          </a:xfrm>
        </p:spPr>
        <p:txBody>
          <a:bodyPr/>
          <a:lstStyle/>
          <a:p>
            <a:pPr defTabSz="914400"/>
            <a:r>
              <a:rPr lang="pt-BR"/>
              <a:t>A Reinserção Latino americana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8840"/>
            <a:ext cx="9144000" cy="4608512"/>
          </a:xfrm>
        </p:spPr>
        <p:txBody>
          <a:bodyPr/>
          <a:lstStyle/>
          <a:p>
            <a:pPr marL="342900" indent="-342900" defTabSz="914400">
              <a:lnSpc>
                <a:spcPct val="75000"/>
              </a:lnSpc>
            </a:pPr>
            <a:r>
              <a:rPr lang="pt-BR" sz="2800" dirty="0"/>
              <a:t>Com estas  transformações, em fins dos anos 80, vários países voltam a receber recursos externos; </a:t>
            </a:r>
          </a:p>
          <a:p>
            <a:pPr lvl="1" indent="-342900">
              <a:lnSpc>
                <a:spcPct val="75000"/>
              </a:lnSpc>
            </a:pPr>
            <a:r>
              <a:rPr lang="pt-BR" sz="2400" dirty="0"/>
              <a:t>Brasil este processo iniciou-se em 1992</a:t>
            </a:r>
          </a:p>
          <a:p>
            <a:pPr marL="342900" indent="-342900" defTabSz="914400">
              <a:lnSpc>
                <a:spcPct val="75000"/>
              </a:lnSpc>
            </a:pPr>
            <a:r>
              <a:rPr lang="pt-BR" sz="2800" dirty="0"/>
              <a:t>Novas formas de captação de recursos são:</a:t>
            </a:r>
          </a:p>
          <a:p>
            <a:pPr marL="742950" lvl="1" indent="-285750" defTabSz="914400">
              <a:lnSpc>
                <a:spcPct val="75000"/>
              </a:lnSpc>
            </a:pPr>
            <a:r>
              <a:rPr lang="pt-BR" sz="2400" dirty="0"/>
              <a:t> o lançamento de títulos no exterior – </a:t>
            </a:r>
            <a:r>
              <a:rPr lang="en-US" sz="2400" i="1" dirty="0"/>
              <a:t>commercial papers</a:t>
            </a:r>
            <a:r>
              <a:rPr lang="pt-BR" sz="2400" i="1" dirty="0"/>
              <a:t>, </a:t>
            </a:r>
            <a:r>
              <a:rPr lang="en-US" sz="2400" i="1" dirty="0"/>
              <a:t>floating</a:t>
            </a:r>
            <a:r>
              <a:rPr lang="pt-BR" sz="2400" i="1" dirty="0"/>
              <a:t> rates notes, </a:t>
            </a:r>
            <a:r>
              <a:rPr lang="pt-BR" sz="2400" i="1" dirty="0" err="1"/>
              <a:t>asset</a:t>
            </a:r>
            <a:r>
              <a:rPr lang="pt-BR" sz="2400" i="1" dirty="0"/>
              <a:t> </a:t>
            </a:r>
            <a:r>
              <a:rPr lang="en-US" sz="2400" i="1" dirty="0"/>
              <a:t>backed securities</a:t>
            </a:r>
            <a:r>
              <a:rPr lang="pt-BR" sz="2400" i="1" dirty="0"/>
              <a:t>, </a:t>
            </a:r>
            <a:r>
              <a:rPr lang="en-US" sz="2400" i="1" dirty="0" err="1"/>
              <a:t>eurobonds</a:t>
            </a:r>
            <a:r>
              <a:rPr lang="pt-BR" sz="2400" dirty="0"/>
              <a:t> etc.</a:t>
            </a:r>
          </a:p>
          <a:p>
            <a:pPr marL="742950" lvl="1" indent="-285750" defTabSz="914400">
              <a:lnSpc>
                <a:spcPct val="75000"/>
              </a:lnSpc>
            </a:pPr>
            <a:r>
              <a:rPr lang="pt-BR" sz="2400" dirty="0"/>
              <a:t>o lançamento de ações de empresas nacionais no exterior – ADR (</a:t>
            </a:r>
            <a:r>
              <a:rPr lang="en-US" sz="2400" i="1" dirty="0"/>
              <a:t>American Depository Receipt</a:t>
            </a:r>
            <a:r>
              <a:rPr lang="pt-BR" sz="2400" dirty="0"/>
              <a:t>) </a:t>
            </a:r>
          </a:p>
          <a:p>
            <a:pPr marL="742950" lvl="1" indent="-285750" defTabSz="914400">
              <a:lnSpc>
                <a:spcPct val="75000"/>
              </a:lnSpc>
            </a:pPr>
            <a:r>
              <a:rPr lang="pt-BR" sz="2400" dirty="0"/>
              <a:t>investimento direto e dos fundos de investimento no mercado nacional (Bolsa).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Mecanismos de abertura financeira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pt-BR" sz="2400" dirty="0"/>
              <a:t>Unificação mercado cambial – regime flutuação</a:t>
            </a:r>
          </a:p>
          <a:p>
            <a:pPr lvl="1">
              <a:lnSpc>
                <a:spcPct val="80000"/>
              </a:lnSpc>
            </a:pPr>
            <a:r>
              <a:rPr lang="pt-BR" sz="2400" dirty="0"/>
              <a:t>Ampliação dos limites de aquisição de divisas e permissão para manter divisas e ativos denominados em moeda externa </a:t>
            </a:r>
          </a:p>
          <a:p>
            <a:pPr lvl="1">
              <a:lnSpc>
                <a:spcPct val="80000"/>
              </a:lnSpc>
            </a:pPr>
            <a:r>
              <a:rPr lang="pt-BR" sz="2400" dirty="0"/>
              <a:t>Possibilidade de efetuar transferências e investimentos no exterior</a:t>
            </a:r>
          </a:p>
          <a:p>
            <a:pPr lvl="1">
              <a:lnSpc>
                <a:spcPct val="80000"/>
              </a:lnSpc>
            </a:pPr>
            <a:r>
              <a:rPr lang="pt-BR" sz="2400" dirty="0"/>
              <a:t>Resolução 1832 - Anexo IV: permissão para investidores estrangeiros acessarem mercado de ações e de renda fixa brasileiros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7100"/>
          </a:xfrm>
        </p:spPr>
        <p:txBody>
          <a:bodyPr/>
          <a:lstStyle/>
          <a:p>
            <a:pPr defTabSz="914400"/>
            <a:r>
              <a:rPr lang="pt-BR" sz="4000"/>
              <a:t>Abertura  financeira: conseqüências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4248001"/>
          </a:xfrm>
        </p:spPr>
        <p:txBody>
          <a:bodyPr/>
          <a:lstStyle/>
          <a:p>
            <a:pPr marL="342900" indent="-342900" defTabSz="914400"/>
            <a:r>
              <a:rPr lang="pt-BR" dirty="0"/>
              <a:t>Abertura financeira + elevação da taxa de juros no Brasil = entrada de recursos externos no país = ampliação da dívida externa nacional</a:t>
            </a:r>
          </a:p>
          <a:p>
            <a:pPr marL="342900" indent="-342900" defTabSz="914400"/>
            <a:r>
              <a:rPr lang="pt-BR" dirty="0"/>
              <a:t>Brasil se aproveita deste fluxo para financiar balança de transações correntes </a:t>
            </a:r>
          </a:p>
          <a:p>
            <a:pPr marL="342900" indent="-342900" defTabSz="914400"/>
            <a:r>
              <a:rPr lang="pt-BR" dirty="0"/>
              <a:t>Poupança externa  = crédito relativamente barato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350"/>
            <a:ext cx="91440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0" y="0"/>
          <a:ext cx="932452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opções cambiais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2565400"/>
          <a:ext cx="7916863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28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65400"/>
                        <a:ext cx="7916863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 Explicativo 3 3"/>
          <p:cNvSpPr/>
          <p:nvPr/>
        </p:nvSpPr>
        <p:spPr bwMode="auto">
          <a:xfrm>
            <a:off x="6300192" y="1124744"/>
            <a:ext cx="2520280" cy="172819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78164"/>
              <a:gd name="adj6" fmla="val -39703"/>
              <a:gd name="adj7" fmla="val 99874"/>
              <a:gd name="adj8" fmla="val -299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Formação</a:t>
            </a: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dos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preços -</a:t>
            </a:r>
            <a:endParaRPr lang="pt-BR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taxa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cambio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o Explicativo 3 5"/>
          <p:cNvSpPr/>
          <p:nvPr/>
        </p:nvSpPr>
        <p:spPr bwMode="auto">
          <a:xfrm>
            <a:off x="1763688" y="5157192"/>
            <a:ext cx="6840760" cy="1296144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48693"/>
              <a:gd name="adj6" fmla="val -29833"/>
              <a:gd name="adj7" fmla="val -73717"/>
              <a:gd name="adj8" fmla="val -159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Existência ou não de controle sobre fluxos de recursos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externos – possibilidade  de trocar </a:t>
            </a:r>
            <a:r>
              <a:rPr kumimoji="0" 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livremenete</a:t>
            </a: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em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qualquer situação</a:t>
            </a:r>
            <a:r>
              <a:rPr kumimoji="0" lang="pt-B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recursos externos por internos</a:t>
            </a: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0" y="0"/>
          <a:ext cx="932452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0" y="0"/>
          <a:ext cx="932452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396280"/>
          </a:xfrm>
        </p:spPr>
        <p:txBody>
          <a:bodyPr/>
          <a:lstStyle/>
          <a:p>
            <a:r>
              <a:rPr lang="pt-BR" sz="2800" dirty="0"/>
              <a:t>IED </a:t>
            </a:r>
            <a:r>
              <a:rPr lang="pt-BR" sz="2800" dirty="0" err="1"/>
              <a:t>Liguido</a:t>
            </a:r>
            <a:endParaRPr lang="pt-BR" sz="28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Carlos Diaz Alejandro (1985):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113"/>
            <a:ext cx="8061077" cy="4297362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pt-BR" dirty="0"/>
              <a:t>crítica (</a:t>
            </a:r>
            <a:r>
              <a:rPr lang="pt-BR" dirty="0" err="1"/>
              <a:t>premonitoria</a:t>
            </a:r>
            <a:r>
              <a:rPr lang="pt-BR" dirty="0"/>
              <a:t>) às liberalizações prematuras da conta capital, </a:t>
            </a:r>
            <a:r>
              <a:rPr lang="pt-BR" dirty="0" err="1"/>
              <a:t>freqüentemente</a:t>
            </a:r>
            <a:r>
              <a:rPr lang="pt-BR" dirty="0"/>
              <a:t> executadas em condições de câmbio fixo ou administrado:</a:t>
            </a:r>
          </a:p>
          <a:p>
            <a:pPr algn="ctr">
              <a:buFont typeface="Times New Roman" pitchFamily="18" charset="0"/>
              <a:buNone/>
            </a:pPr>
            <a:endParaRPr lang="pt-BR" dirty="0"/>
          </a:p>
          <a:p>
            <a:pPr algn="ctr">
              <a:buFont typeface="Times New Roman" pitchFamily="18" charset="0"/>
              <a:buNone/>
            </a:pPr>
            <a:r>
              <a:rPr lang="pt-BR" dirty="0"/>
              <a:t>“</a:t>
            </a:r>
            <a:r>
              <a:rPr lang="pt-BR" dirty="0" err="1"/>
              <a:t>Good-bye</a:t>
            </a:r>
            <a:r>
              <a:rPr lang="pt-BR" dirty="0"/>
              <a:t> financial </a:t>
            </a:r>
            <a:r>
              <a:rPr lang="pt-BR" dirty="0" err="1"/>
              <a:t>repression</a:t>
            </a:r>
            <a:r>
              <a:rPr lang="pt-BR" dirty="0"/>
              <a:t>, </a:t>
            </a:r>
            <a:r>
              <a:rPr lang="pt-BR" dirty="0" err="1"/>
              <a:t>hello</a:t>
            </a:r>
            <a:r>
              <a:rPr lang="pt-BR" dirty="0"/>
              <a:t> financial crash” (JDE, 1985)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Crise da Asia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5000"/>
              </a:lnSpc>
              <a:buFont typeface="Wingdings" pitchFamily="2" charset="2"/>
              <a:buChar char="è"/>
            </a:pPr>
            <a:r>
              <a:rPr lang="pt-BR" sz="2400" dirty="0"/>
              <a:t>Crises décadas de 90 (depois da Asiática) – modelos de  terceira (segunda) geração, enfocando crises provocadas pela dolarização dos passivos do setor privado, especialmente bancos.</a:t>
            </a:r>
          </a:p>
          <a:p>
            <a:pPr marL="990600" lvl="1" indent="-533400">
              <a:lnSpc>
                <a:spcPct val="85000"/>
              </a:lnSpc>
              <a:buFont typeface="Wingdings" pitchFamily="2" charset="2"/>
              <a:buChar char="v"/>
            </a:pPr>
            <a:r>
              <a:rPr lang="pt-BR" sz="2000" dirty="0"/>
              <a:t>Na América latina: Uruguai e Argentina, Brasil (?) </a:t>
            </a:r>
          </a:p>
          <a:p>
            <a:pPr marL="609600" indent="-609600">
              <a:lnSpc>
                <a:spcPct val="85000"/>
              </a:lnSpc>
            </a:pPr>
            <a:r>
              <a:rPr lang="pt-BR" sz="2400" dirty="0"/>
              <a:t>A crise asiática, seguida das demais acabou por fazer o movimento liberalizante perder o fôlego, ainda que não o revertesse. </a:t>
            </a:r>
          </a:p>
          <a:p>
            <a:pPr marL="609600" indent="-609600">
              <a:lnSpc>
                <a:spcPct val="85000"/>
              </a:lnSpc>
            </a:pPr>
            <a:r>
              <a:rPr lang="pt-BR" sz="2400" dirty="0"/>
              <a:t>A pressão pró-liberalização cedeu lugar à preocupação com os requisitos necessários para que a abertura financeira pudesse ser concretizada.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Brasil e Argentina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1"/>
            <a:ext cx="9144000" cy="460779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sz="2400" dirty="0"/>
              <a:t>Argentina </a:t>
            </a:r>
          </a:p>
          <a:p>
            <a:pPr lvl="1">
              <a:lnSpc>
                <a:spcPct val="85000"/>
              </a:lnSpc>
            </a:pPr>
            <a:r>
              <a:rPr lang="pt-BR" sz="2000" dirty="0"/>
              <a:t>crise externa, os </a:t>
            </a:r>
            <a:r>
              <a:rPr lang="pt-BR" sz="2000" i="1" dirty="0"/>
              <a:t>passivos </a:t>
            </a:r>
            <a:r>
              <a:rPr lang="pt-BR" sz="2000" dirty="0"/>
              <a:t>financeiros do setor privado também estão dolarizados </a:t>
            </a:r>
          </a:p>
          <a:p>
            <a:pPr lvl="1">
              <a:lnSpc>
                <a:spcPct val="85000"/>
              </a:lnSpc>
            </a:pPr>
            <a:r>
              <a:rPr lang="pt-BR" sz="2000" dirty="0"/>
              <a:t>por isso persistiu nesse país tão forte a </a:t>
            </a:r>
            <a:r>
              <a:rPr lang="pt-BR" sz="2000" dirty="0" err="1"/>
              <a:t>idéia</a:t>
            </a:r>
            <a:r>
              <a:rPr lang="pt-BR" sz="2000" dirty="0"/>
              <a:t> de uma solução da crise financeira através de uma dolarização integral da economia, como ocorreu no Equador. </a:t>
            </a:r>
          </a:p>
          <a:p>
            <a:pPr>
              <a:lnSpc>
                <a:spcPct val="85000"/>
              </a:lnSpc>
            </a:pPr>
            <a:r>
              <a:rPr lang="pt-BR" sz="2400" dirty="0"/>
              <a:t>Brasil</a:t>
            </a:r>
          </a:p>
          <a:p>
            <a:pPr lvl="1">
              <a:lnSpc>
                <a:spcPct val="85000"/>
              </a:lnSpc>
            </a:pPr>
            <a:r>
              <a:rPr lang="pt-BR" sz="2000" dirty="0"/>
              <a:t>os passivos externos do setor privado estavam </a:t>
            </a:r>
            <a:r>
              <a:rPr lang="pt-BR" sz="2000" i="1" dirty="0"/>
              <a:t>grosso modo </a:t>
            </a:r>
            <a:r>
              <a:rPr lang="pt-BR" sz="2000" dirty="0"/>
              <a:t>protegidos da desvalorização cambial por instrumentos de dívida indexados ao dólar emitidos pelo governo brasileiro.</a:t>
            </a:r>
          </a:p>
          <a:p>
            <a:pPr lvl="1">
              <a:lnSpc>
                <a:spcPct val="85000"/>
              </a:lnSpc>
            </a:pPr>
            <a:r>
              <a:rPr lang="pt-BR" sz="2000" dirty="0"/>
              <a:t>O foco da discussão sobre a crise externa brasileira não passa, pois, pela questão dos passivos dolarizados do setor privado. </a:t>
            </a:r>
          </a:p>
          <a:p>
            <a:pPr lvl="1">
              <a:lnSpc>
                <a:spcPct val="85000"/>
              </a:lnSpc>
            </a:pPr>
            <a:r>
              <a:rPr lang="pt-BR" sz="2000" dirty="0"/>
              <a:t>Questão da dívida pública dolarizada e de seus custos – juros pagos e risco cambial embutido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Reverter ou não abertura?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218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 da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liberdade de movimentação permite aumentar a eficiência com que opera a economia, mesmo que se trate de capitais de curto prazo, que circulam pelo mundo em busca de oportunidades de arbitragem de taxas de juros.</a:t>
            </a:r>
          </a:p>
          <a:p>
            <a:pPr lvl="1"/>
            <a:r>
              <a:rPr lang="pt-BR" dirty="0"/>
              <a:t>o que seria particularmente benéfico a países em desenvolvimento, já que os capitais deveriam fluir dos países mais ricos, onde sua produtividade seria menor, para os mais pobres, onde sua escassez permitiria obter altos retornos.</a:t>
            </a:r>
          </a:p>
          <a:p>
            <a:pPr lvl="1"/>
            <a:r>
              <a:rPr lang="pt-BR" dirty="0"/>
              <a:t>a remoção de barreiras à circulação de capital deveria levar a um aumento da poupança disponível para investimento nesses países, acelerando seu crescimento</a:t>
            </a:r>
          </a:p>
        </p:txBody>
      </p:sp>
    </p:spTree>
    <p:extLst>
      <p:ext uri="{BB962C8B-B14F-4D97-AF65-F5344CB8AC3E}">
        <p14:creationId xmlns:p14="http://schemas.microsoft.com/office/powerpoint/2010/main" val="3614366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0813" cy="1308100"/>
          </a:xfrm>
        </p:spPr>
        <p:txBody>
          <a:bodyPr/>
          <a:lstStyle/>
          <a:p>
            <a:r>
              <a:rPr lang="pt-BR" sz="3600"/>
              <a:t>2003 – Proposta Persio Arida e Bacha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7"/>
            <a:ext cx="8640960" cy="4152627"/>
          </a:xfrm>
        </p:spPr>
        <p:txBody>
          <a:bodyPr/>
          <a:lstStyle/>
          <a:p>
            <a:r>
              <a:rPr lang="pt-BR" sz="2800" dirty="0"/>
              <a:t>Pérsio Arida – consolidação do Real e queda das taxas de juros </a:t>
            </a:r>
          </a:p>
          <a:p>
            <a:pPr lvl="1"/>
            <a:r>
              <a:rPr lang="pt-BR" sz="2400" dirty="0"/>
              <a:t>Tripé: </a:t>
            </a:r>
          </a:p>
          <a:p>
            <a:pPr lvl="2"/>
            <a:r>
              <a:rPr lang="pt-BR" sz="2000" dirty="0" err="1"/>
              <a:t>Inflation</a:t>
            </a:r>
            <a:r>
              <a:rPr lang="pt-BR" sz="2000" dirty="0"/>
              <a:t> </a:t>
            </a:r>
            <a:r>
              <a:rPr lang="pt-BR" sz="2000" dirty="0" err="1"/>
              <a:t>targeting</a:t>
            </a:r>
            <a:r>
              <a:rPr lang="pt-BR" sz="2000" dirty="0"/>
              <a:t> – credibilidade da estabilização e uso da política monetária</a:t>
            </a:r>
          </a:p>
          <a:p>
            <a:pPr lvl="2"/>
            <a:r>
              <a:rPr lang="pt-BR" sz="2000" dirty="0"/>
              <a:t>Superávit primário – condição necessária para estabilidade da relação divida PIB (aliviar dominância fiscal</a:t>
            </a:r>
          </a:p>
          <a:p>
            <a:pPr lvl="2"/>
            <a:r>
              <a:rPr lang="pt-BR" sz="2000" dirty="0"/>
              <a:t>Cambio flutuante – incorporação de ajustes e retirar peso do risco nos juros</a:t>
            </a:r>
          </a:p>
          <a:p>
            <a:pPr lvl="1"/>
            <a:r>
              <a:rPr lang="pt-BR" sz="2400" dirty="0"/>
              <a:t>Seria interessante: </a:t>
            </a:r>
            <a:r>
              <a:rPr lang="pt-BR" sz="2400" u="sng" dirty="0"/>
              <a:t>aceleração</a:t>
            </a:r>
            <a:r>
              <a:rPr lang="pt-BR" sz="2400" dirty="0"/>
              <a:t> do processo de </a:t>
            </a:r>
            <a:r>
              <a:rPr lang="pt-BR" sz="2400" dirty="0">
                <a:solidFill>
                  <a:srgbClr val="FF0000"/>
                </a:solidFill>
              </a:rPr>
              <a:t>conversibilidade</a:t>
            </a:r>
            <a:r>
              <a:rPr lang="pt-BR" sz="2400" dirty="0"/>
              <a:t> da moeda brasileira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>
                <a:solidFill>
                  <a:schemeClr val="bg1"/>
                </a:solidFill>
              </a:rPr>
              <a:t>Cuidado com o palavra conversibilidade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8820150" cy="4320902"/>
          </a:xfrm>
        </p:spPr>
        <p:txBody>
          <a:bodyPr/>
          <a:lstStyle/>
          <a:p>
            <a:pPr marL="914400" lvl="1" indent="-457200">
              <a:lnSpc>
                <a:spcPct val="75000"/>
              </a:lnSpc>
              <a:buFont typeface="Times New Roman" pitchFamily="18" charset="0"/>
              <a:buAutoNum type="arabicPeriod"/>
            </a:pPr>
            <a:r>
              <a:rPr lang="pt-BR" sz="2400" dirty="0"/>
              <a:t>No plano da taxa de câmbio, designava a paridade fixada em lei; </a:t>
            </a:r>
          </a:p>
          <a:p>
            <a:pPr marL="914400" lvl="1" indent="-457200">
              <a:lnSpc>
                <a:spcPct val="75000"/>
              </a:lnSpc>
              <a:buFont typeface="Times New Roman" pitchFamily="18" charset="0"/>
              <a:buAutoNum type="arabicPeriod"/>
            </a:pPr>
            <a:r>
              <a:rPr lang="pt-BR" sz="2400" dirty="0"/>
              <a:t>no plano da emissão monetária, o mecanismo pelo qual o Banco Central emitiria moeda doméstica se e somente se tivesse lastro correspondente em dólares; </a:t>
            </a:r>
          </a:p>
          <a:p>
            <a:pPr marL="914400" lvl="1" indent="-457200">
              <a:lnSpc>
                <a:spcPct val="75000"/>
              </a:lnSpc>
              <a:buFont typeface="Times New Roman" pitchFamily="18" charset="0"/>
              <a:buAutoNum type="arabicPeriod"/>
            </a:pPr>
            <a:r>
              <a:rPr lang="pt-BR" sz="2400" dirty="0"/>
              <a:t>no plano das obrigações de pagamento, a possibilidade de quitar contratos e fazer pagamentos dentro do país em dólares; </a:t>
            </a:r>
          </a:p>
          <a:p>
            <a:pPr marL="914400" lvl="1" indent="-457200">
              <a:lnSpc>
                <a:spcPct val="75000"/>
              </a:lnSpc>
              <a:buFont typeface="Times New Roman" pitchFamily="18" charset="0"/>
              <a:buAutoNum type="arabicPeriod"/>
            </a:pPr>
            <a:r>
              <a:rPr lang="pt-BR" sz="2400" dirty="0"/>
              <a:t>No plano do mecanismo de troca, a ausência de quaisquer entraves ou restrições à troca de dólares por pesos ou de pesos por dólares.</a:t>
            </a:r>
          </a:p>
          <a:p>
            <a:pPr marL="533400" indent="-533400">
              <a:lnSpc>
                <a:spcPct val="75000"/>
              </a:lnSpc>
            </a:pPr>
            <a:r>
              <a:rPr lang="pt-BR" sz="2800" dirty="0"/>
              <a:t>Conversibilidade (Pérsio/</a:t>
            </a:r>
            <a:r>
              <a:rPr lang="pt-BR" sz="2800" dirty="0" err="1"/>
              <a:t>Bacha</a:t>
            </a:r>
            <a:r>
              <a:rPr lang="pt-BR" sz="2800" dirty="0"/>
              <a:t>) – só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Fluxos internacionais de capitais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60851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Antes de 1930 praticamente não existem controles de capital, </a:t>
            </a:r>
          </a:p>
          <a:p>
            <a:pPr lvl="1"/>
            <a:r>
              <a:rPr lang="pt-BR" dirty="0"/>
              <a:t>Surgem no pós crise de 30</a:t>
            </a:r>
          </a:p>
          <a:p>
            <a:r>
              <a:rPr lang="pt-BR" dirty="0" err="1"/>
              <a:t>Bretton</a:t>
            </a:r>
            <a:r>
              <a:rPr lang="pt-BR" dirty="0"/>
              <a:t> Woods: </a:t>
            </a:r>
          </a:p>
          <a:p>
            <a:pPr lvl="1"/>
            <a:r>
              <a:rPr lang="pt-BR" dirty="0"/>
              <a:t>são mantidas restrições à conta de capital, apesar da retirada das restrições à conta de transações correntes </a:t>
            </a:r>
          </a:p>
          <a:p>
            <a:pPr lvl="2"/>
            <a:r>
              <a:rPr lang="pt-BR" dirty="0"/>
              <a:t>Artigo 6 do Estatuto do FMI (</a:t>
            </a:r>
            <a:r>
              <a:rPr lang="pt-BR" i="1" dirty="0" err="1"/>
              <a:t>Articles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Agreement</a:t>
            </a:r>
            <a:r>
              <a:rPr lang="pt-BR" i="1" dirty="0"/>
              <a:t>), </a:t>
            </a:r>
            <a:r>
              <a:rPr lang="pt-BR" dirty="0"/>
              <a:t>permite a adoção de controles ou a não conversibilidade da conta de capitais</a:t>
            </a:r>
          </a:p>
          <a:p>
            <a:pPr lvl="2"/>
            <a:r>
              <a:rPr lang="pt-BR" dirty="0"/>
              <a:t>Motivo: possibilidade de alguma liberdade na condução da política econômica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Conversibilidade – uma questão de garantias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640960" cy="42322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dirty="0" err="1"/>
              <a:t>Persio</a:t>
            </a:r>
            <a:r>
              <a:rPr lang="pt-BR" dirty="0"/>
              <a:t>/</a:t>
            </a:r>
            <a:r>
              <a:rPr lang="pt-BR" dirty="0" err="1"/>
              <a:t>Bacha</a:t>
            </a:r>
            <a:r>
              <a:rPr lang="pt-BR" dirty="0"/>
              <a:t> – aprofundar – na verdade era garantir conversibilidade que fora fortemente ampliada no período recente no Brasil – anos 90</a:t>
            </a:r>
          </a:p>
          <a:p>
            <a:pPr lvl="1">
              <a:lnSpc>
                <a:spcPct val="85000"/>
              </a:lnSpc>
            </a:pPr>
            <a:r>
              <a:rPr lang="pt-BR" dirty="0"/>
              <a:t>Resquício de controle é existência de 2 mercados (cambio múltiplo): </a:t>
            </a:r>
          </a:p>
          <a:p>
            <a:pPr lvl="2">
              <a:lnSpc>
                <a:spcPct val="85000"/>
              </a:lnSpc>
            </a:pPr>
            <a:r>
              <a:rPr lang="pt-BR" dirty="0"/>
              <a:t>financeiro e comercial</a:t>
            </a:r>
          </a:p>
          <a:p>
            <a:pPr lvl="1">
              <a:lnSpc>
                <a:spcPct val="85000"/>
              </a:lnSpc>
            </a:pPr>
            <a:r>
              <a:rPr lang="pt-BR" dirty="0"/>
              <a:t>Garantia – significava tirar direito do Bacen de, por medidas administrativas, voltar a restringir saída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Vantagens e desvantagens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424614" cy="429664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Garantia Vantagens</a:t>
            </a:r>
          </a:p>
          <a:p>
            <a:pPr lvl="1"/>
            <a:r>
              <a:rPr lang="pt-BR" i="1" dirty="0" err="1"/>
              <a:t>Confidence</a:t>
            </a:r>
            <a:r>
              <a:rPr lang="pt-BR" i="1" dirty="0"/>
              <a:t> </a:t>
            </a:r>
            <a:r>
              <a:rPr lang="pt-BR" i="1" dirty="0" err="1"/>
              <a:t>Building</a:t>
            </a:r>
            <a:r>
              <a:rPr lang="pt-BR" dirty="0"/>
              <a:t>: garantia bem vinda aos olhos do investidor externo, </a:t>
            </a:r>
          </a:p>
          <a:p>
            <a:pPr lvl="1"/>
            <a:r>
              <a:rPr lang="pt-BR" dirty="0"/>
              <a:t>Garante melhora no fluxo de capitais e acesso a poupança externa</a:t>
            </a:r>
          </a:p>
          <a:p>
            <a:pPr lvl="1"/>
            <a:r>
              <a:rPr lang="pt-BR" dirty="0"/>
              <a:t>diminui risco e possibilita queda dos juros</a:t>
            </a:r>
          </a:p>
          <a:p>
            <a:pPr lvl="2"/>
            <a:r>
              <a:rPr lang="pt-BR" dirty="0"/>
              <a:t>Sepulta ilícito cambial</a:t>
            </a:r>
          </a:p>
          <a:p>
            <a:pPr lvl="2"/>
            <a:r>
              <a:rPr lang="pt-BR" dirty="0"/>
              <a:t>Afasta </a:t>
            </a:r>
            <a:r>
              <a:rPr lang="pt-BR" dirty="0" err="1"/>
              <a:t>idéia</a:t>
            </a:r>
            <a:r>
              <a:rPr lang="pt-BR" dirty="0"/>
              <a:t> de moratória da divida externa</a:t>
            </a:r>
          </a:p>
          <a:p>
            <a:pPr lvl="2"/>
            <a:r>
              <a:rPr lang="pt-BR" dirty="0"/>
              <a:t>Diminui custos de transação</a:t>
            </a:r>
          </a:p>
          <a:p>
            <a:r>
              <a:rPr lang="pt-BR" dirty="0"/>
              <a:t>Alega-se que controles de capitais são, no mais das vezes, inócuos, implicando desperdício de energias e de recursos em atividades fadadas ao fracasso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Posição de Pérsio e </a:t>
            </a:r>
            <a:r>
              <a:rPr lang="pt-BR" dirty="0" err="1"/>
              <a:t>Bacha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Não foi muito para frente</a:t>
            </a:r>
          </a:p>
          <a:p>
            <a:pPr lvl="1"/>
            <a:r>
              <a:rPr lang="pt-BR" dirty="0"/>
              <a:t>Brasil (e América Latina) começam a impor restrições aos fluxos de capital </a:t>
            </a:r>
          </a:p>
          <a:p>
            <a:pPr lvl="2"/>
            <a:r>
              <a:rPr lang="pt-BR" dirty="0"/>
              <a:t>Algumas restrições já nas crises</a:t>
            </a:r>
          </a:p>
          <a:p>
            <a:pPr lvl="2"/>
            <a:r>
              <a:rPr lang="pt-BR" dirty="0"/>
              <a:t>Mas cresce final de Lula</a:t>
            </a:r>
          </a:p>
          <a:p>
            <a:r>
              <a:rPr lang="pt-BR" dirty="0"/>
              <a:t>Colômbia </a:t>
            </a:r>
          </a:p>
          <a:p>
            <a:pPr lvl="1"/>
            <a:r>
              <a:rPr lang="pt-BR" dirty="0"/>
              <a:t>tinha controles nos 90, volta a colocar de modo forte no final da década passada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343400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A questão dos controles de capital  parece sofrer algum tipo de "perda do efeito memória." </a:t>
            </a:r>
          </a:p>
          <a:p>
            <a:pPr lvl="1"/>
            <a:r>
              <a:rPr lang="pt-BR" dirty="0"/>
              <a:t>Países em desenvolvimento em momentos de recuperação econômica incentivam a entrada de capitais e favorecem uma abertura de suas contas financeiras.</a:t>
            </a:r>
          </a:p>
          <a:p>
            <a:pPr lvl="1"/>
            <a:r>
              <a:rPr lang="pt-BR" dirty="0"/>
              <a:t>No entanto, crescem também as pressões nos Balanços de pagamentos  no sentido de uma apreciação de suas moedas nacionais, os fluxos de capital começam a parecer excessivamente grandes para serem absorvidos e controles de capital  aparecem na discussão. </a:t>
            </a:r>
          </a:p>
          <a:p>
            <a:pPr lvl="1"/>
            <a:r>
              <a:rPr lang="pt-BR" dirty="0"/>
              <a:t>Isso acontece até que a próxima crise quando se afastam os controles de capital e retorna a abertura de conta de capital. </a:t>
            </a:r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/>
          </a:bodyPr>
          <a:lstStyle/>
          <a:p>
            <a:r>
              <a:rPr lang="pt-BR" dirty="0"/>
              <a:t>Estes ciclos de controles de capital tendem a ser esquecido depois que a economia está em modo de abertura de capital.</a:t>
            </a:r>
          </a:p>
          <a:p>
            <a:pPr lvl="1"/>
            <a:r>
              <a:rPr lang="pt-BR" dirty="0"/>
              <a:t>O que permanece, no entanto, é a variedade cada vez maior de instrumentos de controles de capital,</a:t>
            </a:r>
          </a:p>
          <a:p>
            <a:pPr lvl="1"/>
            <a:r>
              <a:rPr lang="pt-BR" dirty="0"/>
              <a:t>atualmente adicionaram-se aos "tradicional" controle os chamados regulamentos macroprudenciais. 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9588"/>
            <a:ext cx="7772400" cy="1343025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FMI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8"/>
            <a:ext cx="8640638" cy="4536802"/>
          </a:xfrm>
          <a:ln/>
        </p:spPr>
        <p:txBody>
          <a:bodyPr lIns="0" tIns="0" rIns="0" bIns="0"/>
          <a:lstStyle/>
          <a:p>
            <a:pPr lvl="1">
              <a:lnSpc>
                <a:spcPct val="93000"/>
              </a:lnSpc>
              <a:buSzPct val="45000"/>
              <a:buFont typeface="Wingdings" pitchFamily="2" charset="2"/>
              <a:buChar char="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latin typeface="Arial" pitchFamily="34" charset="0"/>
              </a:rPr>
              <a:t> </a:t>
            </a:r>
            <a:r>
              <a:rPr lang="en-GB" sz="3200" b="1" dirty="0">
                <a:latin typeface="Arial" pitchFamily="34" charset="0"/>
              </a:rPr>
              <a:t>FMI: </a:t>
            </a:r>
            <a:r>
              <a:rPr lang="en-GB" sz="3200" b="1" dirty="0" err="1">
                <a:latin typeface="Arial" pitchFamily="34" charset="0"/>
              </a:rPr>
              <a:t>acusado</a:t>
            </a:r>
            <a:r>
              <a:rPr lang="en-GB" sz="3200" b="1" dirty="0">
                <a:latin typeface="Arial" pitchFamily="34" charset="0"/>
              </a:rPr>
              <a:t> de defender </a:t>
            </a:r>
            <a:r>
              <a:rPr lang="en-GB" sz="3200" b="1" dirty="0" err="1">
                <a:latin typeface="Arial" pitchFamily="34" charset="0"/>
              </a:rPr>
              <a:t>liberalização</a:t>
            </a:r>
            <a:r>
              <a:rPr lang="en-GB" sz="3200" b="1" dirty="0">
                <a:latin typeface="Arial" pitchFamily="34" charset="0"/>
              </a:rPr>
              <a:t> </a:t>
            </a:r>
            <a:r>
              <a:rPr lang="en-GB" sz="3200" b="1" dirty="0" err="1">
                <a:latin typeface="Arial" pitchFamily="34" charset="0"/>
              </a:rPr>
              <a:t>acelerada</a:t>
            </a:r>
            <a:r>
              <a:rPr lang="en-GB" sz="3200" b="1" dirty="0">
                <a:latin typeface="Arial" pitchFamily="34" charset="0"/>
              </a:rPr>
              <a:t> </a:t>
            </a:r>
            <a:r>
              <a:rPr lang="en-GB" sz="3200" b="1" dirty="0" err="1">
                <a:latin typeface="Arial" pitchFamily="34" charset="0"/>
              </a:rPr>
              <a:t>da</a:t>
            </a:r>
            <a:r>
              <a:rPr lang="en-GB" sz="3200" b="1" dirty="0">
                <a:latin typeface="Arial" pitchFamily="34" charset="0"/>
              </a:rPr>
              <a:t> </a:t>
            </a:r>
            <a:r>
              <a:rPr lang="en-GB" sz="3200" b="1" dirty="0" err="1">
                <a:latin typeface="Arial" pitchFamily="34" charset="0"/>
              </a:rPr>
              <a:t>conta</a:t>
            </a:r>
            <a:r>
              <a:rPr lang="en-GB" sz="3200" b="1" dirty="0">
                <a:latin typeface="Arial" pitchFamily="34" charset="0"/>
              </a:rPr>
              <a:t> de </a:t>
            </a:r>
            <a:r>
              <a:rPr lang="en-GB" sz="3200" b="1" dirty="0" err="1">
                <a:latin typeface="Arial" pitchFamily="34" charset="0"/>
              </a:rPr>
              <a:t>capitais</a:t>
            </a:r>
            <a:r>
              <a:rPr lang="en-GB" sz="3200" b="1" dirty="0">
                <a:latin typeface="Arial" pitchFamily="34" charset="0"/>
              </a:rPr>
              <a:t> – </a:t>
            </a:r>
            <a:r>
              <a:rPr lang="en-GB" sz="3200" b="1" dirty="0" err="1">
                <a:latin typeface="Arial" pitchFamily="34" charset="0"/>
              </a:rPr>
              <a:t>reconhece</a:t>
            </a:r>
            <a:r>
              <a:rPr lang="en-GB" sz="3200" b="1" dirty="0">
                <a:latin typeface="Arial" pitchFamily="34" charset="0"/>
              </a:rPr>
              <a:t> </a:t>
            </a:r>
            <a:r>
              <a:rPr lang="en-GB" sz="3200" b="1" dirty="0" err="1">
                <a:latin typeface="Arial" pitchFamily="34" charset="0"/>
              </a:rPr>
              <a:t>críticas</a:t>
            </a:r>
            <a:endParaRPr lang="en-GB" sz="3200" b="1" dirty="0">
              <a:latin typeface="Arial" pitchFamily="34" charset="0"/>
            </a:endParaRPr>
          </a:p>
          <a:p>
            <a:pPr lvl="1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b="1" dirty="0">
              <a:latin typeface="Arial" pitchFamily="34" charset="0"/>
            </a:endParaRPr>
          </a:p>
          <a:p>
            <a:pPr>
              <a:lnSpc>
                <a:spcPct val="93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err="1">
                <a:latin typeface="Arial" pitchFamily="34" charset="0"/>
              </a:rPr>
              <a:t>Rogofff</a:t>
            </a:r>
            <a:r>
              <a:rPr lang="en-GB" sz="2800" b="1" dirty="0">
                <a:latin typeface="Arial" pitchFamily="34" charset="0"/>
              </a:rPr>
              <a:t> (2002):</a:t>
            </a:r>
          </a:p>
          <a:p>
            <a:pPr algn="ctr">
              <a:lnSpc>
                <a:spcPct val="93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latin typeface="Arial" pitchFamily="34" charset="0"/>
              </a:rPr>
              <a:t> “En </a:t>
            </a:r>
            <a:r>
              <a:rPr lang="en-GB" sz="2800" b="1" dirty="0" err="1">
                <a:latin typeface="Arial" pitchFamily="34" charset="0"/>
              </a:rPr>
              <a:t>conjunto</a:t>
            </a:r>
            <a:r>
              <a:rPr lang="en-GB" sz="2800" b="1" dirty="0">
                <a:latin typeface="Arial" pitchFamily="34" charset="0"/>
              </a:rPr>
              <a:t>, </a:t>
            </a:r>
            <a:r>
              <a:rPr lang="en-GB" sz="2800" b="1" dirty="0" err="1">
                <a:latin typeface="Arial" pitchFamily="34" charset="0"/>
              </a:rPr>
              <a:t>tengo</a:t>
            </a:r>
            <a:r>
              <a:rPr lang="en-GB" sz="2800" b="1" dirty="0">
                <a:latin typeface="Arial" pitchFamily="34" charset="0"/>
              </a:rPr>
              <a:t> la </a:t>
            </a:r>
            <a:r>
              <a:rPr lang="en-GB" sz="2800" b="1" dirty="0" err="1">
                <a:latin typeface="Arial" pitchFamily="34" charset="0"/>
              </a:rPr>
              <a:t>sensación</a:t>
            </a:r>
            <a:r>
              <a:rPr lang="en-GB" sz="2800" b="1" dirty="0">
                <a:latin typeface="Arial" pitchFamily="34" charset="0"/>
              </a:rPr>
              <a:t> de </a:t>
            </a:r>
            <a:r>
              <a:rPr lang="en-GB" sz="2800" b="1" dirty="0" err="1">
                <a:latin typeface="Arial" pitchFamily="34" charset="0"/>
              </a:rPr>
              <a:t>que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si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bien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algunos</a:t>
            </a:r>
            <a:r>
              <a:rPr lang="en-GB" sz="2800" b="1" dirty="0">
                <a:latin typeface="Arial" pitchFamily="34" charset="0"/>
              </a:rPr>
              <a:t> de los </a:t>
            </a:r>
            <a:r>
              <a:rPr lang="en-GB" sz="2800" b="1" dirty="0" err="1">
                <a:latin typeface="Arial" pitchFamily="34" charset="0"/>
              </a:rPr>
              <a:t>que</a:t>
            </a:r>
            <a:r>
              <a:rPr lang="en-GB" sz="2800" b="1" dirty="0">
                <a:latin typeface="Arial" pitchFamily="34" charset="0"/>
              </a:rPr>
              <a:t> se </a:t>
            </a:r>
            <a:r>
              <a:rPr lang="en-GB" sz="2800" b="1" dirty="0" err="1">
                <a:latin typeface="Arial" pitchFamily="34" charset="0"/>
              </a:rPr>
              <a:t>oponen</a:t>
            </a:r>
            <a:r>
              <a:rPr lang="en-GB" sz="2800" b="1" dirty="0">
                <a:latin typeface="Arial" pitchFamily="34" charset="0"/>
              </a:rPr>
              <a:t> a la </a:t>
            </a:r>
            <a:r>
              <a:rPr lang="en-GB" sz="2800" b="1" dirty="0" err="1">
                <a:latin typeface="Arial" pitchFamily="34" charset="0"/>
              </a:rPr>
              <a:t>globalización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exageran</a:t>
            </a:r>
            <a:r>
              <a:rPr lang="en-GB" sz="2800" b="1" dirty="0">
                <a:latin typeface="Arial" pitchFamily="34" charset="0"/>
              </a:rPr>
              <a:t> en </a:t>
            </a:r>
            <a:r>
              <a:rPr lang="en-GB" sz="2800" b="1" dirty="0" err="1">
                <a:latin typeface="Arial" pitchFamily="34" charset="0"/>
              </a:rPr>
              <a:t>gran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medida</a:t>
            </a:r>
            <a:r>
              <a:rPr lang="en-GB" sz="2800" b="1" dirty="0">
                <a:latin typeface="Arial" pitchFamily="34" charset="0"/>
              </a:rPr>
              <a:t> la </a:t>
            </a:r>
            <a:r>
              <a:rPr lang="en-GB" sz="2800" b="1" dirty="0" err="1">
                <a:latin typeface="Arial" pitchFamily="34" charset="0"/>
              </a:rPr>
              <a:t>acusación,ésta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tampoco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es</a:t>
            </a:r>
            <a:r>
              <a:rPr lang="en-GB" sz="2800" b="1" dirty="0">
                <a:latin typeface="Arial" pitchFamily="34" charset="0"/>
              </a:rPr>
              <a:t> de </a:t>
            </a:r>
            <a:r>
              <a:rPr lang="en-GB" sz="2800" b="1" dirty="0" err="1">
                <a:latin typeface="Arial" pitchFamily="34" charset="0"/>
              </a:rPr>
              <a:t>todo</a:t>
            </a:r>
            <a:r>
              <a:rPr lang="en-GB" sz="2800" b="1" dirty="0">
                <a:latin typeface="Arial" pitchFamily="34" charset="0"/>
              </a:rPr>
              <a:t> </a:t>
            </a:r>
            <a:r>
              <a:rPr lang="en-GB" sz="2800" b="1" dirty="0" err="1">
                <a:latin typeface="Arial" pitchFamily="34" charset="0"/>
              </a:rPr>
              <a:t>infundada</a:t>
            </a:r>
            <a:r>
              <a:rPr lang="en-GB" sz="2800" b="1" dirty="0">
                <a:latin typeface="Arial" pitchFamily="34" charset="0"/>
              </a:rPr>
              <a:t>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9588"/>
            <a:ext cx="7772400" cy="1343025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Ainda Rogoff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496944" cy="4392488"/>
          </a:xfrm>
          <a:ln/>
        </p:spPr>
        <p:txBody>
          <a:bodyPr lIns="0" tIns="0" rIns="0" bIns="0">
            <a:normAutofit lnSpcReduction="10000"/>
          </a:bodyPr>
          <a:lstStyle/>
          <a:p>
            <a:pPr algn="just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000" dirty="0">
                <a:latin typeface="Minion-Regular" pitchFamily="16" charset="0"/>
              </a:rPr>
              <a:t>  “(...) en </a:t>
            </a:r>
            <a:r>
              <a:rPr lang="en-GB" sz="3000" dirty="0" err="1">
                <a:latin typeface="Minion-Regular" pitchFamily="16" charset="0"/>
              </a:rPr>
              <a:t>algunas</a:t>
            </a:r>
            <a:r>
              <a:rPr lang="en-GB" sz="3000" dirty="0">
                <a:latin typeface="Minion-Regular" pitchFamily="16" charset="0"/>
              </a:rPr>
              <a:t> de </a:t>
            </a:r>
            <a:r>
              <a:rPr lang="en-GB" sz="3000" dirty="0" err="1">
                <a:latin typeface="Minion-Regular" pitchFamily="16" charset="0"/>
              </a:rPr>
              <a:t>las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misiones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rutinarias</a:t>
            </a:r>
            <a:r>
              <a:rPr lang="en-GB" sz="3000" dirty="0">
                <a:latin typeface="Minion-Regular" pitchFamily="16" charset="0"/>
              </a:rPr>
              <a:t> de </a:t>
            </a:r>
            <a:r>
              <a:rPr lang="en-GB" sz="3000" dirty="0" err="1">
                <a:latin typeface="Minion-Regular" pitchFamily="16" charset="0"/>
              </a:rPr>
              <a:t>supervisión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realizadas</a:t>
            </a:r>
            <a:r>
              <a:rPr lang="en-GB" sz="3000" dirty="0">
                <a:latin typeface="Minion-Regular" pitchFamily="16" charset="0"/>
              </a:rPr>
              <a:t> en la </a:t>
            </a:r>
            <a:r>
              <a:rPr lang="en-GB" sz="3000" dirty="0" err="1">
                <a:latin typeface="Minion-Regular" pitchFamily="16" charset="0"/>
              </a:rPr>
              <a:t>primera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mitad</a:t>
            </a:r>
            <a:r>
              <a:rPr lang="en-GB" sz="3000" dirty="0">
                <a:latin typeface="Minion-Regular" pitchFamily="16" charset="0"/>
              </a:rPr>
              <a:t> de la </a:t>
            </a:r>
            <a:r>
              <a:rPr lang="en-GB" sz="3000" dirty="0" err="1">
                <a:latin typeface="Minion-Regular" pitchFamily="16" charset="0"/>
              </a:rPr>
              <a:t>década</a:t>
            </a:r>
            <a:r>
              <a:rPr lang="en-GB" sz="3000" dirty="0">
                <a:latin typeface="Minion-Regular" pitchFamily="16" charset="0"/>
              </a:rPr>
              <a:t> de los </a:t>
            </a:r>
            <a:r>
              <a:rPr lang="en-GB" sz="3000" dirty="0" err="1">
                <a:latin typeface="Minion-Regular" pitchFamily="16" charset="0"/>
              </a:rPr>
              <a:t>noventa</a:t>
            </a:r>
            <a:r>
              <a:rPr lang="en-GB" sz="3000" dirty="0">
                <a:latin typeface="Minion-Regular" pitchFamily="16" charset="0"/>
              </a:rPr>
              <a:t> y, en parte, </a:t>
            </a:r>
            <a:r>
              <a:rPr lang="en-GB" sz="3000" dirty="0" err="1">
                <a:latin typeface="Minion-Regular" pitchFamily="16" charset="0"/>
              </a:rPr>
              <a:t>em</a:t>
            </a:r>
            <a:r>
              <a:rPr lang="en-GB" sz="3000" dirty="0">
                <a:latin typeface="Minion-Regular" pitchFamily="16" charset="0"/>
              </a:rPr>
              <a:t> el </a:t>
            </a:r>
            <a:r>
              <a:rPr lang="en-GB" sz="3000" dirty="0" err="1">
                <a:latin typeface="Minion-Regular" pitchFamily="16" charset="0"/>
              </a:rPr>
              <a:t>contexto</a:t>
            </a:r>
            <a:r>
              <a:rPr lang="en-GB" sz="3000" dirty="0">
                <a:latin typeface="Minion-Regular" pitchFamily="16" charset="0"/>
              </a:rPr>
              <a:t> del </a:t>
            </a:r>
            <a:r>
              <a:rPr lang="en-GB" sz="3000" dirty="0" err="1">
                <a:latin typeface="Minion-Regular" pitchFamily="16" charset="0"/>
              </a:rPr>
              <a:t>asesoramiento</a:t>
            </a:r>
            <a:r>
              <a:rPr lang="en-GB" sz="3000" dirty="0">
                <a:latin typeface="Minion-Regular" pitchFamily="16" charset="0"/>
              </a:rPr>
              <a:t> en </a:t>
            </a:r>
            <a:r>
              <a:rPr lang="en-GB" sz="3000" dirty="0" err="1">
                <a:latin typeface="Minion-Regular" pitchFamily="16" charset="0"/>
              </a:rPr>
              <a:t>materia</a:t>
            </a:r>
            <a:r>
              <a:rPr lang="en-GB" sz="3000" dirty="0">
                <a:latin typeface="Minion-Regular" pitchFamily="16" charset="0"/>
              </a:rPr>
              <a:t> de </a:t>
            </a:r>
            <a:r>
              <a:rPr lang="en-GB" sz="3000" dirty="0" err="1">
                <a:latin typeface="Minion-Regular" pitchFamily="16" charset="0"/>
              </a:rPr>
              <a:t>asistencia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técnica</a:t>
            </a:r>
            <a:r>
              <a:rPr lang="en-GB" sz="3000" dirty="0">
                <a:latin typeface="Minion-Regular" pitchFamily="16" charset="0"/>
              </a:rPr>
              <a:t>, el FMI no </a:t>
            </a:r>
            <a:r>
              <a:rPr lang="en-GB" sz="3000" dirty="0" err="1">
                <a:latin typeface="Minion-Regular" pitchFamily="16" charset="0"/>
              </a:rPr>
              <a:t>advirtió</a:t>
            </a:r>
            <a:r>
              <a:rPr lang="en-GB" sz="3000" dirty="0">
                <a:latin typeface="Minion-Regular" pitchFamily="16" charset="0"/>
              </a:rPr>
              <a:t> de forma </a:t>
            </a:r>
            <a:r>
              <a:rPr lang="en-GB" sz="3000" dirty="0" err="1">
                <a:latin typeface="Minion-Regular" pitchFamily="16" charset="0"/>
              </a:rPr>
              <a:t>suficientemente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categórica</a:t>
            </a:r>
            <a:r>
              <a:rPr lang="en-GB" sz="3000" dirty="0">
                <a:latin typeface="Minion-Regular" pitchFamily="16" charset="0"/>
              </a:rPr>
              <a:t> a los </a:t>
            </a:r>
            <a:r>
              <a:rPr lang="en-GB" sz="3000" dirty="0" err="1">
                <a:latin typeface="Minion-Regular" pitchFamily="16" charset="0"/>
              </a:rPr>
              <a:t>países</a:t>
            </a:r>
            <a:r>
              <a:rPr lang="en-GB" sz="3000" dirty="0">
                <a:latin typeface="Minion-Regular" pitchFamily="16" charset="0"/>
              </a:rPr>
              <a:t> con </a:t>
            </a:r>
            <a:r>
              <a:rPr lang="en-GB" sz="3000" dirty="0" err="1">
                <a:latin typeface="Minion-Regular" pitchFamily="16" charset="0"/>
              </a:rPr>
              <a:t>sistemas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financieros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endebles</a:t>
            </a:r>
            <a:r>
              <a:rPr lang="en-GB" sz="3000" dirty="0">
                <a:latin typeface="Minion-Regular" pitchFamily="16" charset="0"/>
              </a:rPr>
              <a:t> y </a:t>
            </a:r>
            <a:r>
              <a:rPr lang="en-GB" sz="3000" dirty="0" err="1">
                <a:latin typeface="Minion-Regular" pitchFamily="16" charset="0"/>
              </a:rPr>
              <a:t>marcos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macroeconómicos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inadecuados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que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estaban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abriendo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demasiado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rápidamente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sus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economías</a:t>
            </a:r>
            <a:r>
              <a:rPr lang="en-GB" sz="3000" dirty="0">
                <a:latin typeface="Minion-Regular" pitchFamily="16" charset="0"/>
              </a:rPr>
              <a:t> al </a:t>
            </a:r>
            <a:r>
              <a:rPr lang="en-GB" sz="3000" dirty="0" err="1">
                <a:latin typeface="Minion-Regular" pitchFamily="16" charset="0"/>
              </a:rPr>
              <a:t>crédito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externo</a:t>
            </a:r>
            <a:r>
              <a:rPr lang="en-GB" sz="3000" dirty="0">
                <a:latin typeface="Minion-Regular" pitchFamily="16" charset="0"/>
              </a:rPr>
              <a:t> a </a:t>
            </a:r>
            <a:r>
              <a:rPr lang="en-GB" sz="3000" dirty="0" err="1">
                <a:latin typeface="Minion-Regular" pitchFamily="16" charset="0"/>
              </a:rPr>
              <a:t>corto</a:t>
            </a:r>
            <a:r>
              <a:rPr lang="en-GB" sz="3000" dirty="0">
                <a:latin typeface="Minion-Regular" pitchFamily="16" charset="0"/>
              </a:rPr>
              <a:t> </a:t>
            </a:r>
            <a:r>
              <a:rPr lang="en-GB" sz="3000" dirty="0" err="1">
                <a:latin typeface="Minion-Regular" pitchFamily="16" charset="0"/>
              </a:rPr>
              <a:t>plazo</a:t>
            </a:r>
            <a:r>
              <a:rPr lang="en-GB" sz="3000" dirty="0">
                <a:latin typeface="Minion-Regular" pitchFamily="16" charset="0"/>
              </a:rPr>
              <a:t>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9588"/>
            <a:ext cx="7772400" cy="1343025"/>
          </a:xfrm>
          <a:ln/>
        </p:spPr>
        <p:txBody>
          <a:bodyPr lIns="0" tIns="0" rIns="0" bIns="0"/>
          <a:lstStyle/>
          <a:p>
            <a:r>
              <a:rPr lang="pt-BR"/>
              <a:t>Rogoff finalizando ...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1988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SzPct val="45000"/>
              <a:buFont typeface="Wingdings" pitchFamily="2" charset="2"/>
              <a:buNone/>
            </a:pPr>
            <a:r>
              <a:rPr lang="en-GB" sz="2800" dirty="0">
                <a:latin typeface="Arial" pitchFamily="34" charset="0"/>
              </a:rPr>
              <a:t>¿</a:t>
            </a:r>
            <a:r>
              <a:rPr lang="en-GB" sz="2800" dirty="0" err="1">
                <a:latin typeface="Arial" pitchFamily="34" charset="0"/>
              </a:rPr>
              <a:t>cómo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pueden</a:t>
            </a:r>
            <a:r>
              <a:rPr lang="en-GB" sz="2800" dirty="0">
                <a:latin typeface="Arial" pitchFamily="34" charset="0"/>
              </a:rPr>
              <a:t> los </a:t>
            </a:r>
            <a:r>
              <a:rPr lang="en-GB" sz="2800" dirty="0" err="1">
                <a:latin typeface="Arial" pitchFamily="34" charset="0"/>
              </a:rPr>
              <a:t>países</a:t>
            </a:r>
            <a:r>
              <a:rPr lang="en-GB" sz="2800" dirty="0">
                <a:latin typeface="Arial" pitchFamily="34" charset="0"/>
              </a:rPr>
              <a:t> en </a:t>
            </a:r>
            <a:r>
              <a:rPr lang="en-GB" sz="2800" dirty="0" err="1">
                <a:latin typeface="Arial" pitchFamily="34" charset="0"/>
              </a:rPr>
              <a:t>desarrollo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beber</a:t>
            </a:r>
            <a:r>
              <a:rPr lang="en-GB" sz="2800" dirty="0">
                <a:latin typeface="Arial" pitchFamily="34" charset="0"/>
              </a:rPr>
              <a:t> de </a:t>
            </a:r>
            <a:r>
              <a:rPr lang="en-GB" sz="2800" dirty="0" err="1">
                <a:latin typeface="Arial" pitchFamily="34" charset="0"/>
              </a:rPr>
              <a:t>las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aguas</a:t>
            </a:r>
            <a:r>
              <a:rPr lang="en-GB" sz="2800" dirty="0">
                <a:latin typeface="Arial" pitchFamily="34" charset="0"/>
              </a:rPr>
              <a:t> de los </a:t>
            </a:r>
            <a:r>
              <a:rPr lang="en-GB" sz="2800" dirty="0" err="1">
                <a:latin typeface="Arial" pitchFamily="34" charset="0"/>
              </a:rPr>
              <a:t>mercados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internacionales</a:t>
            </a:r>
            <a:r>
              <a:rPr lang="en-GB" sz="2800" dirty="0">
                <a:latin typeface="Arial" pitchFamily="34" charset="0"/>
              </a:rPr>
              <a:t> de capital sin </a:t>
            </a:r>
            <a:r>
              <a:rPr lang="en-GB" sz="2800" dirty="0" err="1">
                <a:latin typeface="Arial" pitchFamily="34" charset="0"/>
              </a:rPr>
              <a:t>ahogarse</a:t>
            </a:r>
            <a:r>
              <a:rPr lang="en-GB" sz="2800" dirty="0">
                <a:latin typeface="Arial" pitchFamily="34" charset="0"/>
              </a:rPr>
              <a:t> en </a:t>
            </a:r>
            <a:r>
              <a:rPr lang="en-GB" sz="2800" dirty="0" err="1">
                <a:latin typeface="Arial" pitchFamily="34" charset="0"/>
              </a:rPr>
              <a:t>ellas</a:t>
            </a:r>
            <a:r>
              <a:rPr lang="en-GB" sz="2800" dirty="0">
                <a:latin typeface="Arial" pitchFamily="34" charset="0"/>
              </a:rPr>
              <a:t>?</a:t>
            </a:r>
          </a:p>
          <a:p>
            <a:pPr algn="ctr">
              <a:lnSpc>
                <a:spcPct val="93000"/>
              </a:lnSpc>
              <a:buSzPct val="45000"/>
              <a:buFont typeface="Wingdings" pitchFamily="2" charset="2"/>
              <a:buNone/>
            </a:pPr>
            <a:endParaRPr lang="en-GB" sz="2800" dirty="0">
              <a:latin typeface="Arial" pitchFamily="34" charset="0"/>
            </a:endParaRPr>
          </a:p>
          <a:p>
            <a:pPr algn="ctr">
              <a:lnSpc>
                <a:spcPct val="93000"/>
              </a:lnSpc>
              <a:buFont typeface="Times New Roman" pitchFamily="18" charset="0"/>
              <a:buNone/>
            </a:pPr>
            <a:r>
              <a:rPr lang="en-GB" sz="2800" dirty="0" err="1">
                <a:latin typeface="Arial" pitchFamily="34" charset="0"/>
              </a:rPr>
              <a:t>todos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coinciden</a:t>
            </a:r>
            <a:r>
              <a:rPr lang="en-GB" sz="2800" dirty="0">
                <a:latin typeface="Arial" pitchFamily="34" charset="0"/>
              </a:rPr>
              <a:t> en </a:t>
            </a:r>
            <a:r>
              <a:rPr lang="en-GB" sz="2800" dirty="0" err="1">
                <a:latin typeface="Arial" pitchFamily="34" charset="0"/>
              </a:rPr>
              <a:t>que</a:t>
            </a:r>
            <a:r>
              <a:rPr lang="en-GB" sz="2800" dirty="0">
                <a:latin typeface="Arial" pitchFamily="34" charset="0"/>
              </a:rPr>
              <a:t> se </a:t>
            </a:r>
            <a:r>
              <a:rPr lang="en-GB" sz="2800" dirty="0" err="1">
                <a:latin typeface="Arial" pitchFamily="34" charset="0"/>
              </a:rPr>
              <a:t>requiere</a:t>
            </a:r>
            <a:r>
              <a:rPr lang="en-GB" sz="2800" dirty="0">
                <a:latin typeface="Arial" pitchFamily="34" charset="0"/>
              </a:rPr>
              <a:t> un </a:t>
            </a:r>
            <a:r>
              <a:rPr lang="en-GB" sz="2800" dirty="0" err="1">
                <a:latin typeface="Arial" pitchFamily="34" charset="0"/>
              </a:rPr>
              <a:t>enfoque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más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ecléctico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frente</a:t>
            </a:r>
            <a:r>
              <a:rPr lang="en-GB" sz="2800" dirty="0">
                <a:latin typeface="Arial" pitchFamily="34" charset="0"/>
              </a:rPr>
              <a:t> a la </a:t>
            </a:r>
            <a:r>
              <a:rPr lang="en-GB" sz="2800" dirty="0" err="1">
                <a:latin typeface="Arial" pitchFamily="34" charset="0"/>
              </a:rPr>
              <a:t>liberalización</a:t>
            </a:r>
            <a:r>
              <a:rPr lang="en-GB" sz="2800" dirty="0">
                <a:latin typeface="Arial" pitchFamily="34" charset="0"/>
              </a:rPr>
              <a:t> de la </a:t>
            </a:r>
            <a:r>
              <a:rPr lang="en-GB" sz="2800" dirty="0" err="1">
                <a:latin typeface="Arial" pitchFamily="34" charset="0"/>
              </a:rPr>
              <a:t>cuenta</a:t>
            </a:r>
            <a:r>
              <a:rPr lang="en-GB" sz="2800" dirty="0">
                <a:latin typeface="Arial" pitchFamily="34" charset="0"/>
              </a:rPr>
              <a:t> de capital</a:t>
            </a:r>
          </a:p>
          <a:p>
            <a:pPr>
              <a:lnSpc>
                <a:spcPct val="93000"/>
              </a:lnSpc>
              <a:buFont typeface="Times New Roman" pitchFamily="18" charset="0"/>
              <a:buNone/>
            </a:pPr>
            <a:endParaRPr lang="pt-BR" sz="2400" dirty="0"/>
          </a:p>
          <a:p>
            <a:pPr>
              <a:lnSpc>
                <a:spcPct val="93000"/>
              </a:lnSpc>
              <a:buFont typeface="Times New Roman" pitchFamily="18" charset="0"/>
              <a:buNone/>
            </a:pPr>
            <a:r>
              <a:rPr lang="pt-BR" sz="2400" dirty="0"/>
              <a:t>Lembra que: controles podem gerar corrupção e deve haver perda de eficácia com tempo (burla)</a:t>
            </a:r>
            <a:endParaRPr lang="en-GB" sz="2800" dirty="0"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6868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Volatilidade</a:t>
            </a:r>
            <a:r>
              <a:rPr lang="en-GB" dirty="0"/>
              <a:t> dos </a:t>
            </a:r>
            <a:r>
              <a:rPr lang="en-GB" dirty="0" err="1"/>
              <a:t>capitais</a:t>
            </a:r>
            <a:r>
              <a:rPr lang="en-GB" dirty="0"/>
              <a:t> e </a:t>
            </a:r>
            <a:r>
              <a:rPr lang="en-GB" dirty="0" err="1"/>
              <a:t>restrições</a:t>
            </a:r>
            <a:endParaRPr lang="en-GB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203952" cy="4608512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/>
              <a:t>Inevitável</a:t>
            </a:r>
            <a:r>
              <a:rPr lang="en-GB" sz="3600" dirty="0"/>
              <a:t> - </a:t>
            </a:r>
            <a:r>
              <a:rPr lang="en-GB" sz="3600" dirty="0" err="1"/>
              <a:t>problema</a:t>
            </a:r>
            <a:r>
              <a:rPr lang="en-GB" sz="3600" dirty="0"/>
              <a:t> </a:t>
            </a:r>
            <a:r>
              <a:rPr lang="en-GB" sz="3600" dirty="0" err="1"/>
              <a:t>como</a:t>
            </a:r>
            <a:r>
              <a:rPr lang="en-GB" sz="3600" dirty="0"/>
              <a:t> </a:t>
            </a:r>
            <a:r>
              <a:rPr lang="en-GB" sz="3600" dirty="0" err="1"/>
              <a:t>conviver</a:t>
            </a:r>
            <a:r>
              <a:rPr lang="en-GB" sz="3600" dirty="0"/>
              <a:t> com </a:t>
            </a:r>
            <a:r>
              <a:rPr lang="en-GB" sz="3600" dirty="0" err="1"/>
              <a:t>ela</a:t>
            </a:r>
            <a:endParaRPr lang="en-GB" sz="3600" dirty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/>
              <a:t>Como </a:t>
            </a:r>
            <a:r>
              <a:rPr lang="en-GB" sz="3600" dirty="0" err="1"/>
              <a:t>obter</a:t>
            </a:r>
            <a:r>
              <a:rPr lang="en-GB" sz="3600" dirty="0"/>
              <a:t> </a:t>
            </a:r>
            <a:r>
              <a:rPr lang="en-GB" sz="3600" dirty="0" err="1"/>
              <a:t>benefícios</a:t>
            </a:r>
            <a:r>
              <a:rPr lang="en-GB" sz="3600" dirty="0"/>
              <a:t> </a:t>
            </a:r>
            <a:r>
              <a:rPr lang="en-GB" sz="3600" dirty="0" err="1"/>
              <a:t>da</a:t>
            </a:r>
            <a:r>
              <a:rPr lang="en-GB" sz="3600" dirty="0"/>
              <a:t> </a:t>
            </a:r>
            <a:r>
              <a:rPr lang="en-GB" sz="3600" dirty="0" err="1"/>
              <a:t>mobilidade</a:t>
            </a:r>
            <a:r>
              <a:rPr lang="en-GB" sz="3600" dirty="0"/>
              <a:t> e dos </a:t>
            </a:r>
            <a:r>
              <a:rPr lang="en-GB" sz="3600" dirty="0" err="1"/>
              <a:t>capitais</a:t>
            </a:r>
            <a:r>
              <a:rPr lang="en-GB" sz="3600" dirty="0"/>
              <a:t>, </a:t>
            </a:r>
            <a:r>
              <a:rPr lang="en-GB" sz="3600" dirty="0" err="1"/>
              <a:t>mas</a:t>
            </a:r>
            <a:r>
              <a:rPr lang="en-GB" sz="3600" dirty="0"/>
              <a:t> </a:t>
            </a:r>
            <a:r>
              <a:rPr lang="en-GB" sz="3600" dirty="0" err="1"/>
              <a:t>minimizar</a:t>
            </a:r>
            <a:r>
              <a:rPr lang="en-GB" sz="3600" dirty="0"/>
              <a:t> </a:t>
            </a:r>
            <a:r>
              <a:rPr lang="en-GB" sz="3600" dirty="0" err="1"/>
              <a:t>problemas</a:t>
            </a:r>
            <a:endParaRPr lang="en-GB" sz="3600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/>
              <a:t>Crises dos </a:t>
            </a:r>
            <a:r>
              <a:rPr lang="en-GB" sz="3600" dirty="0" err="1"/>
              <a:t>anos</a:t>
            </a:r>
            <a:r>
              <a:rPr lang="en-GB" sz="3600" dirty="0"/>
              <a:t> 90 e 2000 </a:t>
            </a:r>
            <a:r>
              <a:rPr lang="en-GB" sz="3600" dirty="0" err="1"/>
              <a:t>levaram</a:t>
            </a:r>
            <a:r>
              <a:rPr lang="en-GB" sz="3600" dirty="0"/>
              <a:t> </a:t>
            </a:r>
            <a:r>
              <a:rPr lang="en-GB" sz="3600" dirty="0" err="1"/>
              <a:t>ao</a:t>
            </a:r>
            <a:r>
              <a:rPr lang="en-GB" sz="3600" dirty="0"/>
              <a:t> </a:t>
            </a:r>
            <a:r>
              <a:rPr lang="en-GB" sz="3600" dirty="0" err="1"/>
              <a:t>ressurgimento</a:t>
            </a:r>
            <a:r>
              <a:rPr lang="en-GB" sz="3600" dirty="0"/>
              <a:t> dos debates </a:t>
            </a:r>
            <a:r>
              <a:rPr lang="en-GB" sz="3600" dirty="0" err="1"/>
              <a:t>sobre</a:t>
            </a:r>
            <a:r>
              <a:rPr lang="en-GB" sz="3600" dirty="0"/>
              <a:t> </a:t>
            </a:r>
            <a:r>
              <a:rPr lang="en-GB" sz="3600" dirty="0" err="1"/>
              <a:t>restrições</a:t>
            </a:r>
            <a:r>
              <a:rPr lang="en-GB" sz="3600" dirty="0"/>
              <a:t> à </a:t>
            </a:r>
            <a:r>
              <a:rPr lang="en-GB" sz="3600" dirty="0" err="1"/>
              <a:t>mobilidade</a:t>
            </a:r>
            <a:r>
              <a:rPr lang="en-GB" sz="3600" dirty="0"/>
              <a:t> de capital</a:t>
            </a:r>
            <a:r>
              <a:rPr lang="en-GB" dirty="0"/>
              <a:t> (</a:t>
            </a:r>
            <a:r>
              <a:rPr lang="en-GB" dirty="0" err="1"/>
              <a:t>especialmente</a:t>
            </a:r>
            <a:r>
              <a:rPr lang="en-GB" dirty="0"/>
              <a:t> </a:t>
            </a:r>
            <a:r>
              <a:rPr lang="en-GB" dirty="0" err="1"/>
              <a:t>crise</a:t>
            </a:r>
            <a:r>
              <a:rPr lang="en-GB" dirty="0"/>
              <a:t> </a:t>
            </a:r>
            <a:r>
              <a:rPr lang="en-GB" dirty="0" err="1"/>
              <a:t>asiática</a:t>
            </a:r>
            <a:r>
              <a:rPr lang="en-GB" dirty="0"/>
              <a:t>)</a:t>
            </a:r>
            <a:r>
              <a:rPr lang="ar-SA" dirty="0">
                <a:cs typeface="Arial" pitchFamily="34" charset="0"/>
              </a:rPr>
              <a:t>‏</a:t>
            </a:r>
            <a:endParaRPr lang="en-GB" dirty="0"/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Críticas tradicionais a abertura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839200" cy="4395936"/>
          </a:xfrm>
        </p:spPr>
        <p:txBody>
          <a:bodyPr/>
          <a:lstStyle/>
          <a:p>
            <a:pPr lvl="1">
              <a:lnSpc>
                <a:spcPct val="75000"/>
              </a:lnSpc>
            </a:pPr>
            <a:r>
              <a:rPr lang="pt-BR" dirty="0"/>
              <a:t>Mercados exageram – oscilações excessivas das taxas</a:t>
            </a:r>
          </a:p>
          <a:p>
            <a:pPr lvl="2">
              <a:lnSpc>
                <a:spcPct val="75000"/>
              </a:lnSpc>
            </a:pPr>
            <a:r>
              <a:rPr lang="pt-BR" dirty="0"/>
              <a:t>Informações assimétricas</a:t>
            </a:r>
          </a:p>
          <a:p>
            <a:pPr lvl="2">
              <a:lnSpc>
                <a:spcPct val="75000"/>
              </a:lnSpc>
            </a:pPr>
            <a:r>
              <a:rPr lang="pt-BR" dirty="0"/>
              <a:t>Efeito manada</a:t>
            </a:r>
          </a:p>
          <a:p>
            <a:pPr lvl="2">
              <a:lnSpc>
                <a:spcPct val="75000"/>
              </a:lnSpc>
            </a:pPr>
            <a:r>
              <a:rPr lang="pt-BR" dirty="0"/>
              <a:t>Bolhas especulativas</a:t>
            </a:r>
          </a:p>
          <a:p>
            <a:pPr lvl="1">
              <a:lnSpc>
                <a:spcPct val="75000"/>
              </a:lnSpc>
            </a:pPr>
            <a:r>
              <a:rPr lang="pt-BR" dirty="0"/>
              <a:t>Fuga de capitais – desvalorização</a:t>
            </a:r>
          </a:p>
          <a:p>
            <a:pPr lvl="2">
              <a:lnSpc>
                <a:spcPct val="75000"/>
              </a:lnSpc>
            </a:pPr>
            <a:r>
              <a:rPr lang="pt-BR" dirty="0"/>
              <a:t>Não confiança na moeda nacional  ou existência de moedas melhores </a:t>
            </a:r>
          </a:p>
          <a:p>
            <a:pPr lvl="2">
              <a:lnSpc>
                <a:spcPct val="75000"/>
              </a:lnSpc>
            </a:pPr>
            <a:r>
              <a:rPr lang="pt-BR" dirty="0"/>
              <a:t>problema do pecado original </a:t>
            </a:r>
          </a:p>
          <a:p>
            <a:pPr lvl="3">
              <a:lnSpc>
                <a:spcPct val="75000"/>
              </a:lnSpc>
            </a:pPr>
            <a:r>
              <a:rPr lang="pt-BR" sz="1800" dirty="0"/>
              <a:t> impossibilidade de emitir títulos no exterior em moeda nacional – nossa moeda não dominará contratos </a:t>
            </a:r>
          </a:p>
          <a:p>
            <a:pPr lvl="3">
              <a:lnSpc>
                <a:spcPct val="75000"/>
              </a:lnSpc>
            </a:pPr>
            <a:r>
              <a:rPr lang="pt-BR" sz="1800" dirty="0"/>
              <a:t>conversibilidade não elimina hierarquia de moedas internacionais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Globalização financeira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608512"/>
          </a:xfrm>
        </p:spPr>
        <p:txBody>
          <a:bodyPr>
            <a:normAutofit fontScale="62500" lnSpcReduction="20000"/>
          </a:bodyPr>
          <a:lstStyle/>
          <a:p>
            <a:r>
              <a:rPr lang="pt-BR" sz="3800" dirty="0"/>
              <a:t>Controles e regulações diminuem de maneira mais forte só no período mais recente: anos 70-90</a:t>
            </a:r>
          </a:p>
          <a:p>
            <a:pPr lvl="1"/>
            <a:r>
              <a:rPr lang="pt-BR" sz="3800" dirty="0"/>
              <a:t>FMI: passa a fazer pressões sobre países em desenvolvimento para diminuir controles também</a:t>
            </a:r>
          </a:p>
          <a:p>
            <a:pPr lvl="2"/>
            <a:r>
              <a:rPr lang="pt-BR" sz="2900" dirty="0"/>
              <a:t>O apogeu dessa pressão foi a aprovação, na assembleia anual do Fundo Monetário Internacional de 1997 (</a:t>
            </a:r>
            <a:r>
              <a:rPr lang="pt-BR" sz="2900" dirty="0" err="1"/>
              <a:t>Hong</a:t>
            </a:r>
            <a:r>
              <a:rPr lang="pt-BR" sz="2900" dirty="0"/>
              <a:t> Kong), da iniciativa de mudança de seus estatutos para remover o artigo 6º </a:t>
            </a:r>
          </a:p>
          <a:p>
            <a:r>
              <a:rPr lang="pt-BR" sz="3800" dirty="0"/>
              <a:t>Após a eclosão da crise asiática essa iniciativa foi congelada.</a:t>
            </a:r>
          </a:p>
          <a:p>
            <a:pPr lvl="1"/>
            <a:r>
              <a:rPr lang="pt-BR" sz="3800" dirty="0"/>
              <a:t>FMI: muda de preocupações, inicialmente em que condições se deve fazer abertura e, depois até que ponto, controles deveriam ser mantidos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pt-BR" dirty="0"/>
              <a:t>A racionalidade atual para os controles de capital: os grandes medos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88840"/>
            <a:ext cx="8229600" cy="4608512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Medo do “hot </a:t>
            </a:r>
            <a:r>
              <a:rPr lang="pt-BR" dirty="0" err="1"/>
              <a:t>money</a:t>
            </a:r>
            <a:r>
              <a:rPr lang="pt-BR" dirty="0"/>
              <a:t>”</a:t>
            </a:r>
          </a:p>
          <a:p>
            <a:pPr lvl="1"/>
            <a:r>
              <a:rPr lang="pt-BR" dirty="0"/>
              <a:t>Entrada de recursos pode ser fugaz , vantagens (ou esterilização dos problemas) da entrada inicial não compensam problemas de saída </a:t>
            </a:r>
          </a:p>
          <a:p>
            <a:r>
              <a:rPr lang="pt-BR" dirty="0"/>
              <a:t>Medo de um afluxo excessivo</a:t>
            </a:r>
          </a:p>
          <a:p>
            <a:pPr lvl="1"/>
            <a:r>
              <a:rPr lang="pt-BR" dirty="0"/>
              <a:t>Nem tudo é hot </a:t>
            </a:r>
            <a:r>
              <a:rPr lang="pt-BR" dirty="0" err="1"/>
              <a:t>money</a:t>
            </a:r>
            <a:r>
              <a:rPr lang="pt-BR" dirty="0"/>
              <a:t>, mas às vezes o volume dos fluxos é considerado excessivo.</a:t>
            </a:r>
          </a:p>
          <a:p>
            <a:pPr lvl="1"/>
            <a:r>
              <a:rPr lang="pt-BR" dirty="0"/>
              <a:t>Um grande volume de entrada de capitais, sobretudo quando é indiscriminado na busca de rendimentos mais elevados traz problemas para o sistema financeiro. </a:t>
            </a:r>
          </a:p>
          <a:p>
            <a:pPr lvl="2"/>
            <a:r>
              <a:rPr lang="pt-BR" dirty="0"/>
              <a:t>podem ser combustível para bolhas de preços de ativos </a:t>
            </a:r>
          </a:p>
          <a:p>
            <a:pPr lvl="2"/>
            <a:r>
              <a:rPr lang="pt-BR" dirty="0"/>
              <a:t>Podem incentivar a uma exposição excessiva a risco (ou à sua subestimação)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927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404392"/>
          </a:xfrm>
        </p:spPr>
        <p:txBody>
          <a:bodyPr/>
          <a:lstStyle/>
          <a:p>
            <a:r>
              <a:rPr lang="pt-BR" dirty="0"/>
              <a:t>Os grandes medos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60848"/>
            <a:ext cx="8435280" cy="453650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Medo de valorização cambial</a:t>
            </a:r>
          </a:p>
          <a:p>
            <a:pPr lvl="1"/>
            <a:r>
              <a:rPr lang="pt-BR" dirty="0"/>
              <a:t>Problemas de competitividade dos produtos industrializados</a:t>
            </a:r>
          </a:p>
          <a:p>
            <a:r>
              <a:rPr lang="pt-BR" dirty="0"/>
              <a:t>Medo da perda da soberania na condução da política econômica (perda de autonomia na política Monetária)</a:t>
            </a:r>
          </a:p>
          <a:p>
            <a:pPr lvl="1"/>
            <a:r>
              <a:rPr lang="pt-BR" dirty="0"/>
              <a:t>Trindade impossível: estabilidade cambio, liberdade de fluxos e autonomia na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2277482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 Gremaud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1F76-A6E1-4DB3-9298-F434312657B1}" type="slidenum">
              <a:rPr lang="pt-BR"/>
              <a:pPr/>
              <a:t>42</a:t>
            </a:fld>
            <a:endParaRPr lang="pt-B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O Triangulo impossível 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3419475" y="3068638"/>
            <a:ext cx="3024188" cy="252095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979613" y="5270500"/>
            <a:ext cx="1223962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Cambio fixo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348038" y="2466975"/>
            <a:ext cx="33845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Mobilidade de capitais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659563" y="5013325"/>
            <a:ext cx="1657350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Autonomia da Política monetária</a:t>
            </a:r>
          </a:p>
        </p:txBody>
      </p:sp>
    </p:spTree>
    <p:extLst>
      <p:ext uri="{BB962C8B-B14F-4D97-AF65-F5344CB8AC3E}">
        <p14:creationId xmlns:p14="http://schemas.microsoft.com/office/powerpoint/2010/main" val="22829939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Por que restringir 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9101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preservar</a:t>
            </a:r>
            <a:r>
              <a:rPr lang="en-GB" dirty="0"/>
              <a:t> </a:t>
            </a:r>
            <a:r>
              <a:rPr lang="en-GB" dirty="0" err="1"/>
              <a:t>autonomia</a:t>
            </a:r>
            <a:r>
              <a:rPr lang="en-GB" dirty="0"/>
              <a:t> </a:t>
            </a:r>
            <a:r>
              <a:rPr lang="en-GB" dirty="0" err="1"/>
              <a:t>política</a:t>
            </a: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Diminuir</a:t>
            </a:r>
            <a:r>
              <a:rPr lang="en-GB" dirty="0"/>
              <a:t> </a:t>
            </a:r>
            <a:r>
              <a:rPr lang="en-GB" dirty="0" err="1"/>
              <a:t>incerteza</a:t>
            </a: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reduzir</a:t>
            </a:r>
            <a:r>
              <a:rPr lang="en-GB" dirty="0"/>
              <a:t> </a:t>
            </a:r>
            <a:r>
              <a:rPr lang="en-GB" dirty="0" err="1"/>
              <a:t>pressões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cambio</a:t>
            </a:r>
            <a:r>
              <a:rPr lang="en-GB" dirty="0"/>
              <a:t> 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/>
              <a:t>proteger</a:t>
            </a:r>
            <a:r>
              <a:rPr lang="en-GB" dirty="0"/>
              <a:t> </a:t>
            </a:r>
            <a:r>
              <a:rPr lang="en-GB" dirty="0" err="1"/>
              <a:t>estabilidade</a:t>
            </a:r>
            <a:r>
              <a:rPr lang="en-GB" dirty="0"/>
              <a:t> </a:t>
            </a:r>
            <a:r>
              <a:rPr lang="en-GB" dirty="0" err="1"/>
              <a:t>monetária</a:t>
            </a:r>
            <a:r>
              <a:rPr lang="en-GB" dirty="0"/>
              <a:t> e </a:t>
            </a:r>
            <a:r>
              <a:rPr lang="en-GB" dirty="0" err="1"/>
              <a:t>financeira</a:t>
            </a: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problemas</a:t>
            </a:r>
            <a:r>
              <a:rPr lang="en-GB" dirty="0"/>
              <a:t> com </a:t>
            </a:r>
            <a:r>
              <a:rPr lang="en-GB" dirty="0" err="1"/>
              <a:t>mercado</a:t>
            </a:r>
            <a:r>
              <a:rPr lang="en-GB" dirty="0"/>
              <a:t> </a:t>
            </a:r>
            <a:r>
              <a:rPr lang="en-GB" dirty="0" err="1"/>
              <a:t>financeiro</a:t>
            </a:r>
            <a:r>
              <a:rPr lang="en-GB" dirty="0"/>
              <a:t> - </a:t>
            </a:r>
            <a:r>
              <a:rPr lang="en-GB" dirty="0" err="1"/>
              <a:t>assimetria</a:t>
            </a:r>
            <a:r>
              <a:rPr lang="en-GB" dirty="0"/>
              <a:t> de </a:t>
            </a:r>
            <a:r>
              <a:rPr lang="en-GB" dirty="0" err="1"/>
              <a:t>informações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Como: a </a:t>
            </a:r>
            <a:r>
              <a:rPr lang="en-GB" dirty="0" err="1"/>
              <a:t>Taxa</a:t>
            </a:r>
            <a:r>
              <a:rPr lang="en-GB" dirty="0"/>
              <a:t> Tobin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60848"/>
            <a:ext cx="8991600" cy="4439965"/>
          </a:xfrm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Tobin - </a:t>
            </a:r>
            <a:r>
              <a:rPr lang="en-GB" b="1" dirty="0" err="1"/>
              <a:t>economista</a:t>
            </a:r>
            <a:r>
              <a:rPr lang="en-GB" b="1" dirty="0"/>
              <a:t> - </a:t>
            </a:r>
            <a:r>
              <a:rPr lang="en-GB" b="1" dirty="0" err="1"/>
              <a:t>prêmio</a:t>
            </a:r>
            <a:r>
              <a:rPr lang="en-GB" b="1" dirty="0"/>
              <a:t> Nobel</a:t>
            </a:r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década</a:t>
            </a:r>
            <a:r>
              <a:rPr lang="en-GB" b="1" dirty="0"/>
              <a:t> de 70 - </a:t>
            </a:r>
            <a:r>
              <a:rPr lang="en-GB" b="1" dirty="0" err="1"/>
              <a:t>crise</a:t>
            </a:r>
            <a:r>
              <a:rPr lang="en-GB" b="1" dirty="0"/>
              <a:t> do </a:t>
            </a:r>
            <a:r>
              <a:rPr lang="en-GB" b="1" dirty="0" err="1"/>
              <a:t>dólar</a:t>
            </a:r>
            <a:r>
              <a:rPr lang="en-GB" b="1" dirty="0"/>
              <a:t> </a:t>
            </a:r>
            <a:r>
              <a:rPr lang="en-GB" b="1" dirty="0" err="1"/>
              <a:t>propõe</a:t>
            </a:r>
            <a:r>
              <a:rPr lang="en-GB" b="1" dirty="0"/>
              <a:t>  </a:t>
            </a:r>
            <a:r>
              <a:rPr lang="en-GB" b="1" dirty="0" err="1"/>
              <a:t>taxa</a:t>
            </a:r>
            <a:r>
              <a:rPr lang="en-GB" b="1" dirty="0"/>
              <a:t> </a:t>
            </a:r>
            <a:r>
              <a:rPr lang="en-GB" b="1" dirty="0" err="1"/>
              <a:t>sobre</a:t>
            </a:r>
            <a:r>
              <a:rPr lang="en-GB" b="1" dirty="0"/>
              <a:t> </a:t>
            </a:r>
            <a:r>
              <a:rPr lang="en-GB" b="1" dirty="0" err="1"/>
              <a:t>todas</a:t>
            </a:r>
            <a:r>
              <a:rPr lang="en-GB" b="1" dirty="0"/>
              <a:t> as </a:t>
            </a:r>
            <a:r>
              <a:rPr lang="en-GB" b="1" dirty="0" err="1"/>
              <a:t>operações</a:t>
            </a:r>
            <a:r>
              <a:rPr lang="en-GB" b="1" dirty="0"/>
              <a:t> </a:t>
            </a:r>
            <a:r>
              <a:rPr lang="en-GB" b="1" dirty="0" err="1"/>
              <a:t>cambiais</a:t>
            </a:r>
            <a:r>
              <a:rPr lang="en-GB" b="1" dirty="0"/>
              <a:t> </a:t>
            </a:r>
            <a:r>
              <a:rPr lang="en-GB" b="1" dirty="0" err="1"/>
              <a:t>para</a:t>
            </a:r>
            <a:r>
              <a:rPr lang="en-GB" b="1" dirty="0"/>
              <a:t> </a:t>
            </a:r>
            <a:r>
              <a:rPr lang="en-GB" b="1" dirty="0" err="1"/>
              <a:t>diminuir</a:t>
            </a:r>
            <a:r>
              <a:rPr lang="en-GB" b="1" dirty="0"/>
              <a:t> </a:t>
            </a:r>
            <a:r>
              <a:rPr lang="en-GB" b="1" dirty="0" err="1"/>
              <a:t>instabilidade</a:t>
            </a:r>
            <a:r>
              <a:rPr lang="en-GB" b="1" dirty="0"/>
              <a:t> das </a:t>
            </a:r>
            <a:r>
              <a:rPr lang="en-GB" b="1" dirty="0" err="1"/>
              <a:t>taxas</a:t>
            </a:r>
            <a:r>
              <a:rPr lang="en-GB" b="1" dirty="0"/>
              <a:t> de </a:t>
            </a:r>
            <a:r>
              <a:rPr lang="en-GB" b="1" dirty="0" err="1"/>
              <a:t>cambio</a:t>
            </a:r>
            <a:r>
              <a:rPr lang="en-GB" b="1" dirty="0"/>
              <a:t> </a:t>
            </a:r>
          </a:p>
          <a:p>
            <a:pPr lvl="1" algn="ctr">
              <a:lnSpc>
                <a:spcPct val="11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“</a:t>
            </a:r>
            <a:r>
              <a:rPr lang="en-GB" b="1" dirty="0" err="1"/>
              <a:t>jogar</a:t>
            </a:r>
            <a:r>
              <a:rPr lang="en-GB" b="1" dirty="0"/>
              <a:t> </a:t>
            </a:r>
            <a:r>
              <a:rPr lang="en-GB" b="1" dirty="0" err="1"/>
              <a:t>areia</a:t>
            </a:r>
            <a:r>
              <a:rPr lang="en-GB" b="1" dirty="0"/>
              <a:t> </a:t>
            </a:r>
            <a:r>
              <a:rPr lang="en-GB" b="1" dirty="0" err="1"/>
              <a:t>nas</a:t>
            </a:r>
            <a:r>
              <a:rPr lang="en-GB" b="1" dirty="0"/>
              <a:t> </a:t>
            </a:r>
            <a:r>
              <a:rPr lang="en-GB" b="1" dirty="0" err="1"/>
              <a:t>engrenagens</a:t>
            </a:r>
            <a:r>
              <a:rPr lang="en-GB" b="1" dirty="0"/>
              <a:t> </a:t>
            </a:r>
            <a:r>
              <a:rPr lang="en-GB" b="1" dirty="0" err="1"/>
              <a:t>da</a:t>
            </a:r>
            <a:r>
              <a:rPr lang="en-GB" b="1" dirty="0"/>
              <a:t> </a:t>
            </a:r>
            <a:r>
              <a:rPr lang="en-GB" b="1" dirty="0" err="1"/>
              <a:t>especulação</a:t>
            </a:r>
            <a:r>
              <a:rPr lang="en-GB" b="1" dirty="0"/>
              <a:t>”</a:t>
            </a:r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objetivo</a:t>
            </a:r>
            <a:r>
              <a:rPr lang="en-GB" b="1" dirty="0"/>
              <a:t> </a:t>
            </a:r>
            <a:r>
              <a:rPr lang="en-GB" b="1" dirty="0" err="1"/>
              <a:t>reduzir</a:t>
            </a:r>
            <a:r>
              <a:rPr lang="en-GB" b="1" dirty="0"/>
              <a:t> </a:t>
            </a:r>
            <a:r>
              <a:rPr lang="en-GB" b="1" dirty="0" err="1"/>
              <a:t>ganhos</a:t>
            </a:r>
            <a:r>
              <a:rPr lang="en-GB" b="1" dirty="0"/>
              <a:t> dos </a:t>
            </a:r>
            <a:r>
              <a:rPr lang="en-GB" b="1" dirty="0" err="1"/>
              <a:t>processos</a:t>
            </a:r>
            <a:r>
              <a:rPr lang="en-GB" b="1" dirty="0"/>
              <a:t> </a:t>
            </a:r>
            <a:r>
              <a:rPr lang="en-GB" b="1" dirty="0" err="1"/>
              <a:t>especulativos</a:t>
            </a:r>
            <a:r>
              <a:rPr lang="en-GB" b="1" dirty="0"/>
              <a:t> </a:t>
            </a:r>
            <a:r>
              <a:rPr lang="en-GB" b="1" dirty="0" err="1"/>
              <a:t>sem</a:t>
            </a:r>
            <a:r>
              <a:rPr lang="en-GB" b="1" dirty="0"/>
              <a:t> </a:t>
            </a:r>
            <a:r>
              <a:rPr lang="en-GB" b="1" dirty="0" err="1"/>
              <a:t>penalizar</a:t>
            </a:r>
            <a:r>
              <a:rPr lang="en-GB" b="1" dirty="0"/>
              <a:t> </a:t>
            </a:r>
            <a:r>
              <a:rPr lang="en-GB" b="1" dirty="0" err="1"/>
              <a:t>operações</a:t>
            </a:r>
            <a:r>
              <a:rPr lang="en-GB" b="1" dirty="0"/>
              <a:t> de </a:t>
            </a:r>
            <a:r>
              <a:rPr lang="en-GB" b="1" dirty="0" err="1"/>
              <a:t>longo</a:t>
            </a:r>
            <a:r>
              <a:rPr lang="en-GB" b="1" dirty="0"/>
              <a:t> </a:t>
            </a:r>
            <a:r>
              <a:rPr lang="en-GB" b="1" dirty="0" err="1"/>
              <a:t>prazo</a:t>
            </a:r>
            <a:endParaRPr lang="en-GB" b="1" dirty="0"/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p. ex. </a:t>
            </a:r>
            <a:r>
              <a:rPr lang="en-GB" b="1" dirty="0" err="1"/>
              <a:t>taxa</a:t>
            </a:r>
            <a:r>
              <a:rPr lang="en-GB" b="1" dirty="0"/>
              <a:t> 0,1% - </a:t>
            </a:r>
            <a:r>
              <a:rPr lang="en-GB" b="1" dirty="0" err="1"/>
              <a:t>ida</a:t>
            </a:r>
            <a:r>
              <a:rPr lang="en-GB" b="1" dirty="0"/>
              <a:t> e </a:t>
            </a:r>
            <a:r>
              <a:rPr lang="en-GB" b="1" dirty="0" err="1"/>
              <a:t>volta</a:t>
            </a:r>
            <a:r>
              <a:rPr lang="en-GB" b="1" dirty="0"/>
              <a:t> </a:t>
            </a:r>
            <a:r>
              <a:rPr lang="en-GB" b="1" dirty="0" err="1"/>
              <a:t>todo</a:t>
            </a:r>
            <a:r>
              <a:rPr lang="en-GB" b="1" dirty="0"/>
              <a:t> </a:t>
            </a:r>
            <a:r>
              <a:rPr lang="en-GB" b="1" dirty="0" err="1"/>
              <a:t>dia</a:t>
            </a:r>
            <a:r>
              <a:rPr lang="en-GB" b="1" dirty="0"/>
              <a:t> = 48% </a:t>
            </a:r>
            <a:r>
              <a:rPr lang="en-GB" b="1" dirty="0" err="1"/>
              <a:t>ao</a:t>
            </a:r>
            <a:r>
              <a:rPr lang="en-GB" b="1" dirty="0"/>
              <a:t> </a:t>
            </a:r>
            <a:r>
              <a:rPr lang="en-GB" b="1" dirty="0" err="1"/>
              <a:t>ano</a:t>
            </a:r>
            <a:endParaRPr lang="en-GB" b="1" dirty="0"/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não</a:t>
            </a:r>
            <a:r>
              <a:rPr lang="en-GB" b="1" dirty="0"/>
              <a:t> </a:t>
            </a:r>
            <a:r>
              <a:rPr lang="en-GB" b="1" dirty="0" err="1"/>
              <a:t>precisa</a:t>
            </a:r>
            <a:r>
              <a:rPr lang="en-GB" b="1" dirty="0"/>
              <a:t> </a:t>
            </a:r>
            <a:r>
              <a:rPr lang="en-GB" b="1" dirty="0" err="1"/>
              <a:t>destinguir</a:t>
            </a:r>
            <a:r>
              <a:rPr lang="en-GB" b="1" dirty="0"/>
              <a:t> capital de </a:t>
            </a:r>
            <a:r>
              <a:rPr lang="en-GB" b="1" dirty="0" err="1"/>
              <a:t>curto</a:t>
            </a:r>
            <a:r>
              <a:rPr lang="en-GB" b="1" dirty="0"/>
              <a:t> e  </a:t>
            </a:r>
            <a:r>
              <a:rPr lang="en-GB" b="1" dirty="0" err="1"/>
              <a:t>longo</a:t>
            </a:r>
            <a:r>
              <a:rPr lang="en-GB" b="1" dirty="0"/>
              <a:t> </a:t>
            </a:r>
            <a:r>
              <a:rPr lang="en-GB" b="1" dirty="0" err="1"/>
              <a:t>prazo</a:t>
            </a:r>
            <a:endParaRPr lang="en-GB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Críticas e limites à taxa Tobin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16832"/>
            <a:ext cx="8458200" cy="4466506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/>
              <a:t>não</a:t>
            </a:r>
            <a:r>
              <a:rPr lang="en-GB" sz="2800" dirty="0"/>
              <a:t> impede </a:t>
            </a:r>
            <a:r>
              <a:rPr lang="en-GB" sz="2800" dirty="0" err="1"/>
              <a:t>grandes</a:t>
            </a:r>
            <a:r>
              <a:rPr lang="en-GB" sz="2800" dirty="0"/>
              <a:t> </a:t>
            </a:r>
            <a:r>
              <a:rPr lang="en-GB" sz="2800" dirty="0" err="1"/>
              <a:t>ataques</a:t>
            </a:r>
            <a:r>
              <a:rPr lang="en-GB" sz="2800" dirty="0"/>
              <a:t> </a:t>
            </a:r>
            <a:r>
              <a:rPr lang="en-GB" sz="2800" dirty="0" err="1"/>
              <a:t>especulativos</a:t>
            </a:r>
            <a:endParaRPr lang="en-GB" sz="2800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capital </a:t>
            </a:r>
            <a:r>
              <a:rPr lang="en-GB" sz="2800" dirty="0" err="1"/>
              <a:t>especulativo</a:t>
            </a:r>
            <a:r>
              <a:rPr lang="en-GB" sz="2800" dirty="0"/>
              <a:t> tem </a:t>
            </a:r>
            <a:r>
              <a:rPr lang="en-GB" sz="2800" dirty="0" err="1"/>
              <a:t>função</a:t>
            </a:r>
            <a:r>
              <a:rPr lang="en-GB" sz="2800" dirty="0"/>
              <a:t> </a:t>
            </a:r>
            <a:r>
              <a:rPr lang="en-GB" sz="2800" dirty="0" err="1"/>
              <a:t>importante</a:t>
            </a:r>
            <a:r>
              <a:rPr lang="en-GB" sz="2800" dirty="0"/>
              <a:t>: </a:t>
            </a:r>
            <a:r>
              <a:rPr lang="en-GB" sz="2800" dirty="0" err="1"/>
              <a:t>dá</a:t>
            </a:r>
            <a:r>
              <a:rPr lang="en-GB" sz="2800" dirty="0"/>
              <a:t> </a:t>
            </a:r>
            <a:r>
              <a:rPr lang="en-GB" sz="2800" dirty="0" err="1"/>
              <a:t>liquidez</a:t>
            </a:r>
            <a:r>
              <a:rPr lang="en-GB" sz="2800" dirty="0"/>
              <a:t> </a:t>
            </a:r>
            <a:r>
              <a:rPr lang="en-GB" sz="2800" dirty="0" err="1"/>
              <a:t>ao</a:t>
            </a:r>
            <a:r>
              <a:rPr lang="en-GB" sz="2800" dirty="0"/>
              <a:t> </a:t>
            </a:r>
            <a:r>
              <a:rPr lang="en-GB" sz="2800" dirty="0" err="1"/>
              <a:t>mercado</a:t>
            </a:r>
            <a:endParaRPr lang="en-GB" sz="2800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taxa</a:t>
            </a:r>
            <a:r>
              <a:rPr lang="en-GB" sz="2400" dirty="0"/>
              <a:t> </a:t>
            </a:r>
            <a:r>
              <a:rPr lang="en-GB" sz="2400" dirty="0" err="1"/>
              <a:t>não</a:t>
            </a:r>
            <a:r>
              <a:rPr lang="en-GB" sz="2400" dirty="0"/>
              <a:t> </a:t>
            </a:r>
            <a:r>
              <a:rPr lang="en-GB" sz="2400" dirty="0" err="1"/>
              <a:t>acaba</a:t>
            </a:r>
            <a:r>
              <a:rPr lang="en-GB" sz="2400" dirty="0"/>
              <a:t> - </a:t>
            </a:r>
            <a:r>
              <a:rPr lang="en-GB" sz="2400" dirty="0" err="1"/>
              <a:t>reduz</a:t>
            </a:r>
            <a:r>
              <a:rPr lang="en-GB" sz="2400" dirty="0"/>
              <a:t> volume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até</a:t>
            </a:r>
            <a:r>
              <a:rPr lang="en-GB" sz="2400" dirty="0"/>
              <a:t> </a:t>
            </a:r>
            <a:r>
              <a:rPr lang="en-GB" sz="2400" dirty="0" err="1"/>
              <a:t>onde</a:t>
            </a:r>
            <a:r>
              <a:rPr lang="en-GB" sz="2400" dirty="0"/>
              <a:t> </a:t>
            </a:r>
            <a:r>
              <a:rPr lang="en-GB" sz="2400" dirty="0" err="1"/>
              <a:t>especulação</a:t>
            </a:r>
            <a:r>
              <a:rPr lang="en-GB" sz="2400" dirty="0"/>
              <a:t> </a:t>
            </a:r>
            <a:r>
              <a:rPr lang="en-GB" sz="2400" dirty="0" err="1"/>
              <a:t>desestabilizadora</a:t>
            </a:r>
            <a:endParaRPr lang="en-GB" sz="2400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/>
              <a:t>Nem</a:t>
            </a:r>
            <a:r>
              <a:rPr lang="en-GB" sz="2800" dirty="0"/>
              <a:t> </a:t>
            </a:r>
            <a:r>
              <a:rPr lang="en-GB" sz="2800" dirty="0" err="1"/>
              <a:t>todo</a:t>
            </a:r>
            <a:r>
              <a:rPr lang="en-GB" sz="2800" dirty="0"/>
              <a:t> </a:t>
            </a:r>
            <a:r>
              <a:rPr lang="en-GB" sz="2800" dirty="0" err="1"/>
              <a:t>fluxo</a:t>
            </a:r>
            <a:r>
              <a:rPr lang="en-GB" sz="2800" dirty="0"/>
              <a:t> é </a:t>
            </a:r>
            <a:r>
              <a:rPr lang="en-GB" sz="2800" dirty="0" err="1"/>
              <a:t>ruim</a:t>
            </a:r>
            <a:r>
              <a:rPr lang="en-GB" sz="2800" dirty="0"/>
              <a:t> – </a:t>
            </a:r>
            <a:r>
              <a:rPr lang="en-GB" sz="2800" dirty="0" err="1"/>
              <a:t>como</a:t>
            </a:r>
            <a:r>
              <a:rPr lang="en-GB" sz="2800" dirty="0"/>
              <a:t> </a:t>
            </a:r>
            <a:r>
              <a:rPr lang="en-GB" sz="2800" dirty="0" err="1"/>
              <a:t>separar</a:t>
            </a:r>
            <a:endParaRPr lang="en-GB" sz="2800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/>
              <a:t>impossível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prática</a:t>
            </a:r>
            <a:r>
              <a:rPr lang="en-GB" sz="2800" dirty="0"/>
              <a:t> </a:t>
            </a:r>
            <a:r>
              <a:rPr lang="en-GB" sz="2800" dirty="0" err="1"/>
              <a:t>pois</a:t>
            </a:r>
            <a:r>
              <a:rPr lang="en-GB" sz="2800" dirty="0"/>
              <a:t>: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necessidade</a:t>
            </a:r>
            <a:r>
              <a:rPr lang="en-GB" sz="2400" dirty="0"/>
              <a:t> </a:t>
            </a:r>
            <a:r>
              <a:rPr lang="en-GB" sz="2400" dirty="0" err="1"/>
              <a:t>todos</a:t>
            </a:r>
            <a:r>
              <a:rPr lang="en-GB" sz="2400" dirty="0"/>
              <a:t> </a:t>
            </a: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/>
              <a:t>países</a:t>
            </a:r>
            <a:r>
              <a:rPr lang="en-GB" sz="2400" dirty="0"/>
              <a:t> - capital </a:t>
            </a:r>
            <a:r>
              <a:rPr lang="en-GB" sz="2400" dirty="0" err="1"/>
              <a:t>flui</a:t>
            </a:r>
            <a:r>
              <a:rPr lang="en-GB" sz="2400" dirty="0"/>
              <a:t> </a:t>
            </a:r>
            <a:r>
              <a:rPr lang="en-GB" sz="2400" dirty="0" err="1"/>
              <a:t>para</a:t>
            </a:r>
            <a:r>
              <a:rPr lang="en-GB" sz="2400" dirty="0"/>
              <a:t> </a:t>
            </a:r>
            <a:r>
              <a:rPr lang="en-GB" sz="2400" dirty="0" err="1"/>
              <a:t>onde</a:t>
            </a:r>
            <a:r>
              <a:rPr lang="en-GB" sz="2400" dirty="0"/>
              <a:t> </a:t>
            </a:r>
            <a:r>
              <a:rPr lang="en-GB" sz="2400" dirty="0" err="1"/>
              <a:t>taxa</a:t>
            </a:r>
            <a:r>
              <a:rPr lang="en-GB" sz="2400" dirty="0"/>
              <a:t> </a:t>
            </a:r>
            <a:r>
              <a:rPr lang="en-GB" sz="2400" dirty="0" err="1"/>
              <a:t>não</a:t>
            </a:r>
            <a:r>
              <a:rPr lang="en-GB" sz="2400" dirty="0"/>
              <a:t> se </a:t>
            </a:r>
            <a:r>
              <a:rPr lang="en-GB" sz="2400" dirty="0" err="1"/>
              <a:t>aplica</a:t>
            </a:r>
            <a:endParaRPr lang="en-GB" sz="2400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/>
              <a:t>onde</a:t>
            </a:r>
            <a:r>
              <a:rPr lang="en-GB" sz="2400" dirty="0"/>
              <a:t> </a:t>
            </a:r>
            <a:r>
              <a:rPr lang="en-GB" sz="2400" dirty="0" err="1"/>
              <a:t>cobrar</a:t>
            </a:r>
            <a:r>
              <a:rPr lang="en-GB" sz="2400" dirty="0"/>
              <a:t> - </a:t>
            </a:r>
            <a:r>
              <a:rPr lang="en-GB" sz="2400" dirty="0" err="1"/>
              <a:t>onde</a:t>
            </a:r>
            <a:r>
              <a:rPr lang="en-GB" sz="2400" dirty="0"/>
              <a:t> se </a:t>
            </a:r>
            <a:r>
              <a:rPr lang="en-GB" sz="2400" dirty="0" err="1"/>
              <a:t>da</a:t>
            </a:r>
            <a:r>
              <a:rPr lang="en-GB" sz="2400" dirty="0"/>
              <a:t> a </a:t>
            </a:r>
            <a:r>
              <a:rPr lang="en-GB" sz="2400" dirty="0" err="1"/>
              <a:t>ordem</a:t>
            </a:r>
            <a:r>
              <a:rPr lang="en-GB" sz="2400" dirty="0"/>
              <a:t>, </a:t>
            </a:r>
            <a:r>
              <a:rPr lang="en-GB" sz="2400" dirty="0" err="1"/>
              <a:t>onde</a:t>
            </a:r>
            <a:r>
              <a:rPr lang="en-GB" sz="2400" dirty="0"/>
              <a:t> se </a:t>
            </a:r>
            <a:r>
              <a:rPr lang="en-GB" sz="2400" dirty="0" err="1"/>
              <a:t>realiza</a:t>
            </a:r>
            <a:r>
              <a:rPr lang="en-GB" sz="2400" dirty="0"/>
              <a:t> </a:t>
            </a:r>
            <a:r>
              <a:rPr lang="en-GB" sz="2400" dirty="0" err="1"/>
              <a:t>ou</a:t>
            </a:r>
            <a:r>
              <a:rPr lang="en-GB" sz="2400" dirty="0"/>
              <a:t> </a:t>
            </a:r>
            <a:r>
              <a:rPr lang="en-GB" sz="2400" dirty="0" err="1"/>
              <a:t>onde</a:t>
            </a:r>
            <a:r>
              <a:rPr lang="en-GB" sz="2400" dirty="0"/>
              <a:t> é </a:t>
            </a:r>
            <a:r>
              <a:rPr lang="en-GB" sz="2400" dirty="0" err="1"/>
              <a:t>registrada</a:t>
            </a:r>
            <a:r>
              <a:rPr lang="en-GB" sz="2400" dirty="0"/>
              <a:t>; o </a:t>
            </a:r>
            <a:r>
              <a:rPr lang="en-GB" sz="2400" dirty="0" err="1"/>
              <a:t>que</a:t>
            </a:r>
            <a:r>
              <a:rPr lang="en-GB" sz="2400" dirty="0"/>
              <a:t> </a:t>
            </a:r>
            <a:r>
              <a:rPr lang="en-GB" sz="2400" dirty="0" err="1"/>
              <a:t>cobrar</a:t>
            </a:r>
            <a:r>
              <a:rPr lang="en-GB" sz="2400" dirty="0"/>
              <a:t> - </a:t>
            </a:r>
            <a:r>
              <a:rPr lang="en-GB" sz="2400" dirty="0" err="1"/>
              <a:t>futuros</a:t>
            </a:r>
            <a:r>
              <a:rPr lang="en-GB" sz="2400" dirty="0"/>
              <a:t>, </a:t>
            </a:r>
            <a:r>
              <a:rPr lang="en-GB" sz="2400" dirty="0" err="1"/>
              <a:t>opções</a:t>
            </a:r>
            <a:r>
              <a:rPr lang="en-GB" sz="2400" dirty="0"/>
              <a:t> ?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 </a:t>
            </a:r>
            <a:r>
              <a:rPr lang="en-GB" sz="2400" dirty="0" err="1"/>
              <a:t>que</a:t>
            </a:r>
            <a:r>
              <a:rPr lang="en-GB" sz="2400" dirty="0"/>
              <a:t> </a:t>
            </a:r>
            <a:r>
              <a:rPr lang="en-GB" sz="2400" dirty="0" err="1"/>
              <a:t>faz</a:t>
            </a:r>
            <a:r>
              <a:rPr lang="en-GB" sz="2400" dirty="0"/>
              <a:t> com  </a:t>
            </a:r>
            <a:r>
              <a:rPr lang="en-GB" sz="2400" dirty="0" err="1"/>
              <a:t>dinheiro</a:t>
            </a:r>
            <a:r>
              <a:rPr lang="en-GB" sz="2400" dirty="0"/>
              <a:t>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8001000" cy="1143000"/>
          </a:xfrm>
          <a:ln/>
        </p:spPr>
        <p:txBody>
          <a:bodyPr lIns="92160" tIns="46080" rIns="92160" bIns="46080" anchorCtr="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Tipos</a:t>
            </a:r>
            <a:r>
              <a:rPr lang="en-GB" dirty="0"/>
              <a:t> de </a:t>
            </a:r>
            <a:r>
              <a:rPr lang="en-GB" dirty="0" err="1"/>
              <a:t>Controles</a:t>
            </a:r>
            <a:r>
              <a:rPr lang="en-GB" dirty="0"/>
              <a:t> de </a:t>
            </a:r>
            <a:r>
              <a:rPr lang="en-GB" dirty="0" err="1"/>
              <a:t>fluxos</a:t>
            </a: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916832"/>
            <a:ext cx="4608513" cy="4752529"/>
          </a:xfrm>
          <a:ln/>
        </p:spPr>
        <p:txBody>
          <a:bodyPr lIns="92160" tIns="46080" rIns="92160" bIns="46080">
            <a:normAutofit fontScale="85000" lnSpcReduction="10000"/>
          </a:bodyPr>
          <a:lstStyle/>
          <a:p>
            <a:pPr marL="341313" indent="-341313" defTabSz="449263">
              <a:lnSpc>
                <a:spcPct val="90000"/>
              </a:lnSpc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Qual</a:t>
            </a:r>
            <a:r>
              <a:rPr lang="en-GB" b="1" dirty="0"/>
              <a:t> a forma do </a:t>
            </a:r>
            <a:r>
              <a:rPr lang="en-GB" b="1" dirty="0" err="1"/>
              <a:t>controle</a:t>
            </a:r>
            <a:r>
              <a:rPr lang="en-GB" b="1" dirty="0"/>
              <a:t> ? </a:t>
            </a:r>
          </a:p>
          <a:p>
            <a:pPr marL="341313" indent="-341313" defTabSz="449263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Diretos</a:t>
            </a:r>
            <a:r>
              <a:rPr lang="en-GB" b="1" dirty="0"/>
              <a:t> – </a:t>
            </a:r>
            <a:r>
              <a:rPr lang="en-GB" b="1" dirty="0" err="1"/>
              <a:t>controles</a:t>
            </a:r>
            <a:r>
              <a:rPr lang="en-GB" b="1" dirty="0"/>
              <a:t> </a:t>
            </a:r>
            <a:r>
              <a:rPr lang="en-GB" b="1" dirty="0" err="1"/>
              <a:t>administrativos</a:t>
            </a:r>
            <a:endParaRPr lang="en-GB" b="1" dirty="0"/>
          </a:p>
          <a:p>
            <a:pPr marL="741363" lvl="1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Controle</a:t>
            </a:r>
            <a:r>
              <a:rPr lang="en-GB" b="1" dirty="0"/>
              <a:t> de volume</a:t>
            </a:r>
          </a:p>
          <a:p>
            <a:pPr marL="1141413" lvl="2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Limites</a:t>
            </a:r>
            <a:r>
              <a:rPr lang="en-GB" sz="1800" b="1" dirty="0"/>
              <a:t> </a:t>
            </a:r>
            <a:r>
              <a:rPr lang="en-GB" sz="1800" b="1" dirty="0" err="1"/>
              <a:t>quantitativos</a:t>
            </a:r>
            <a:r>
              <a:rPr lang="en-GB" sz="1800" b="1" dirty="0"/>
              <a:t> (</a:t>
            </a:r>
            <a:r>
              <a:rPr lang="en-GB" sz="1800" b="1" dirty="0" err="1"/>
              <a:t>proibição</a:t>
            </a:r>
            <a:r>
              <a:rPr lang="en-GB" sz="1800" b="1" dirty="0"/>
              <a:t>)</a:t>
            </a:r>
          </a:p>
          <a:p>
            <a:pPr marL="1141413" lvl="2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Procedimentos</a:t>
            </a:r>
            <a:r>
              <a:rPr lang="en-GB" sz="1800" b="1" dirty="0"/>
              <a:t> de </a:t>
            </a:r>
            <a:r>
              <a:rPr lang="en-GB" sz="1800" b="1" dirty="0" err="1"/>
              <a:t>aprovação</a:t>
            </a:r>
            <a:r>
              <a:rPr lang="en-GB" sz="1800" b="1" dirty="0"/>
              <a:t> </a:t>
            </a:r>
          </a:p>
          <a:p>
            <a:pPr marL="341313" indent="-341313" defTabSz="449263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Indiretos</a:t>
            </a:r>
            <a:r>
              <a:rPr lang="en-GB" b="1" dirty="0"/>
              <a:t> – </a:t>
            </a:r>
            <a:r>
              <a:rPr lang="en-GB" b="1" dirty="0" err="1"/>
              <a:t>controles</a:t>
            </a:r>
            <a:r>
              <a:rPr lang="en-GB" b="1" dirty="0"/>
              <a:t> </a:t>
            </a:r>
            <a:r>
              <a:rPr lang="en-GB" b="1" dirty="0" err="1"/>
              <a:t>baseados</a:t>
            </a:r>
            <a:r>
              <a:rPr lang="en-GB" b="1" dirty="0"/>
              <a:t> no </a:t>
            </a:r>
            <a:r>
              <a:rPr lang="en-GB" b="1" dirty="0" err="1"/>
              <a:t>mercado</a:t>
            </a:r>
            <a:endParaRPr lang="en-GB" b="1" dirty="0"/>
          </a:p>
          <a:p>
            <a:pPr marL="741363" lvl="1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Aumento</a:t>
            </a:r>
            <a:r>
              <a:rPr lang="en-GB" b="1" dirty="0"/>
              <a:t> do </a:t>
            </a:r>
            <a:r>
              <a:rPr lang="en-GB" b="1" dirty="0" err="1"/>
              <a:t>custo</a:t>
            </a:r>
            <a:endParaRPr lang="en-GB" b="1" dirty="0"/>
          </a:p>
          <a:p>
            <a:pPr marL="1141413" lvl="2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Taxas</a:t>
            </a:r>
            <a:r>
              <a:rPr lang="en-GB" sz="1800" b="1" dirty="0"/>
              <a:t> </a:t>
            </a:r>
            <a:r>
              <a:rPr lang="en-GB" sz="1800" b="1" dirty="0" err="1"/>
              <a:t>múltiplas</a:t>
            </a:r>
            <a:r>
              <a:rPr lang="en-GB" sz="1800" b="1" dirty="0"/>
              <a:t> de </a:t>
            </a:r>
            <a:r>
              <a:rPr lang="en-GB" sz="1800" b="1" dirty="0" err="1"/>
              <a:t>câmbio</a:t>
            </a:r>
            <a:endParaRPr lang="en-GB" sz="1800" b="1" dirty="0"/>
          </a:p>
          <a:p>
            <a:pPr marL="1141413" lvl="2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Taxação</a:t>
            </a:r>
            <a:r>
              <a:rPr lang="en-GB" sz="1800" b="1" dirty="0"/>
              <a:t> (</a:t>
            </a:r>
            <a:r>
              <a:rPr lang="en-GB" sz="1800" b="1" dirty="0" err="1"/>
              <a:t>saídas</a:t>
            </a:r>
            <a:r>
              <a:rPr lang="en-GB" sz="1800" b="1" dirty="0"/>
              <a:t> e </a:t>
            </a:r>
            <a:r>
              <a:rPr lang="en-GB" sz="1800" b="1" dirty="0" err="1"/>
              <a:t>entradas</a:t>
            </a:r>
            <a:r>
              <a:rPr lang="en-GB" sz="1800" b="1" dirty="0"/>
              <a:t>)</a:t>
            </a:r>
          </a:p>
          <a:p>
            <a:pPr marL="1141413" lvl="2" indent="-28416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 err="1"/>
              <a:t>Depositos</a:t>
            </a:r>
            <a:r>
              <a:rPr lang="en-GB" sz="1800" b="1" dirty="0"/>
              <a:t> </a:t>
            </a:r>
            <a:r>
              <a:rPr lang="en-GB" sz="1800" b="1" dirty="0" err="1"/>
              <a:t>compulsórios</a:t>
            </a:r>
            <a:r>
              <a:rPr lang="en-GB" sz="1800" b="1" dirty="0"/>
              <a:t>, “</a:t>
            </a:r>
            <a:r>
              <a:rPr lang="en-GB" sz="1800" b="1" dirty="0" err="1"/>
              <a:t>quarentenas</a:t>
            </a:r>
            <a:r>
              <a:rPr lang="en-GB" sz="1800" b="1" dirty="0"/>
              <a:t>”</a:t>
            </a:r>
          </a:p>
          <a:p>
            <a:pPr marL="341313" indent="-341313" defTabSz="449263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Prudenciais</a:t>
            </a:r>
            <a:r>
              <a:rPr lang="en-GB" b="1" dirty="0"/>
              <a:t> </a:t>
            </a:r>
            <a:endParaRPr lang="en-GB" sz="3200" b="1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2060848"/>
            <a:ext cx="4248473" cy="453650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pt-BR" sz="3200" b="1" dirty="0"/>
              <a:t>Controle sobre qual fluxo?</a:t>
            </a:r>
          </a:p>
          <a:p>
            <a:r>
              <a:rPr lang="pt-BR" sz="3200" b="1" dirty="0"/>
              <a:t>Entrada ou saída</a:t>
            </a:r>
          </a:p>
          <a:p>
            <a:pPr lvl="1"/>
            <a:r>
              <a:rPr lang="pt-BR" sz="2800" b="1" dirty="0"/>
              <a:t>Fluxos da Conta de capital e financeira</a:t>
            </a:r>
          </a:p>
          <a:p>
            <a:pPr lvl="2"/>
            <a:r>
              <a:rPr lang="pt-BR" b="1" dirty="0" err="1"/>
              <a:t>Portfolio</a:t>
            </a:r>
            <a:endParaRPr lang="pt-BR" b="1" dirty="0"/>
          </a:p>
          <a:p>
            <a:pPr lvl="2"/>
            <a:r>
              <a:rPr lang="pt-BR" b="1" dirty="0"/>
              <a:t>IED</a:t>
            </a:r>
          </a:p>
          <a:p>
            <a:pPr lvl="2"/>
            <a:r>
              <a:rPr lang="pt-BR" b="1" dirty="0"/>
              <a:t>Curto x longo prazo</a:t>
            </a:r>
          </a:p>
          <a:p>
            <a:pPr lvl="1"/>
            <a:r>
              <a:rPr lang="pt-BR" sz="2800" b="1" dirty="0"/>
              <a:t>Fluxos das Conta de Transações correntes</a:t>
            </a:r>
          </a:p>
          <a:p>
            <a:pPr lvl="2"/>
            <a:r>
              <a:rPr lang="pt-BR" b="1" dirty="0"/>
              <a:t>Remessas de lucros e pagamento de juros</a:t>
            </a:r>
          </a:p>
          <a:p>
            <a:pPr lvl="2"/>
            <a:r>
              <a:rPr lang="pt-BR" b="1" dirty="0"/>
              <a:t>importações</a:t>
            </a:r>
            <a:endParaRPr lang="pt-BR" sz="1600" b="1" dirty="0"/>
          </a:p>
          <a:p>
            <a:pPr lvl="1"/>
            <a:endParaRPr lang="pt-BR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Ainda algumas definições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dirty="0"/>
              <a:t>Controlar qualquer fluxo de capital</a:t>
            </a:r>
          </a:p>
          <a:p>
            <a:pPr lvl="1"/>
            <a:r>
              <a:rPr lang="pt-BR" sz="2400" dirty="0"/>
              <a:t>Diferença IED e </a:t>
            </a:r>
            <a:r>
              <a:rPr lang="pt-BR" sz="2400" dirty="0" err="1"/>
              <a:t>portfolio</a:t>
            </a:r>
            <a:r>
              <a:rPr lang="pt-BR" sz="2400" dirty="0"/>
              <a:t> </a:t>
            </a:r>
          </a:p>
          <a:p>
            <a:pPr lvl="2"/>
            <a:r>
              <a:rPr lang="pt-BR" sz="2000" dirty="0"/>
              <a:t>Longo prazo (permanente, estável) x curto prazo (efêmero, liquido)</a:t>
            </a:r>
          </a:p>
          <a:p>
            <a:pPr lvl="2"/>
            <a:r>
              <a:rPr lang="pt-BR" sz="2000" dirty="0"/>
              <a:t>Títulos de divida x ações</a:t>
            </a:r>
          </a:p>
          <a:p>
            <a:pPr lvl="2"/>
            <a:r>
              <a:rPr lang="pt-BR" sz="2000" dirty="0"/>
              <a:t>Curto prazo: financiamento das exportações</a:t>
            </a:r>
          </a:p>
          <a:p>
            <a:r>
              <a:rPr lang="pt-BR" sz="2800" dirty="0"/>
              <a:t>Regras prudenciais – são controle de capitais </a:t>
            </a:r>
            <a:r>
              <a:rPr lang="en-GB" sz="2800" dirty="0"/>
              <a:t>?</a:t>
            </a:r>
          </a:p>
          <a:p>
            <a:pPr lvl="1"/>
            <a:r>
              <a:rPr lang="pt-BR" dirty="0"/>
              <a:t>Países tem grandes controles e aumentam (ou diminuem)</a:t>
            </a:r>
          </a:p>
          <a:p>
            <a:pPr lvl="2"/>
            <a:r>
              <a:rPr lang="pt-BR" dirty="0"/>
              <a:t>China, </a:t>
            </a:r>
            <a:r>
              <a:rPr lang="pt-BR" dirty="0" err="1"/>
              <a:t>India</a:t>
            </a:r>
            <a:endParaRPr lang="pt-BR" dirty="0"/>
          </a:p>
          <a:p>
            <a:pPr lvl="1"/>
            <a:r>
              <a:rPr lang="pt-BR" dirty="0"/>
              <a:t>Países já havia retirado amplamente os controles e agora aumentam (ou diminuem) um pouco </a:t>
            </a:r>
          </a:p>
          <a:p>
            <a:pPr lvl="2"/>
            <a:r>
              <a:rPr lang="pt-BR" dirty="0"/>
              <a:t>América Latina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Diferenças de contexto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75252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Na análise importante </a:t>
            </a:r>
            <a:r>
              <a:rPr lang="pt-BR" dirty="0" err="1"/>
              <a:t>tb</a:t>
            </a:r>
            <a:r>
              <a:rPr lang="pt-BR" dirty="0"/>
              <a:t> é saber qual o movimento:</a:t>
            </a:r>
          </a:p>
          <a:p>
            <a:pPr lvl="1"/>
            <a:r>
              <a:rPr lang="pt-BR" dirty="0"/>
              <a:t>distinção entre controles desenhados para permitir a administração de crises e aqueles adotados para sustentar a autonomia de decisões de política econômica doméstica. </a:t>
            </a:r>
          </a:p>
          <a:p>
            <a:pPr lvl="1"/>
            <a:r>
              <a:rPr lang="pt-BR" dirty="0"/>
              <a:t>Temporário x permanente</a:t>
            </a:r>
          </a:p>
          <a:p>
            <a:pPr lvl="2"/>
            <a:r>
              <a:rPr lang="pt-BR" dirty="0"/>
              <a:t>Temporários:   em momentos de crise de balanço de pagamentos</a:t>
            </a:r>
          </a:p>
          <a:p>
            <a:pPr lvl="2"/>
            <a:r>
              <a:rPr lang="pt-BR" dirty="0"/>
              <a:t>Permanentes: se os ganhos esperados da integração são avaliados como inferiores às perdas ou aos riscos que ela acarreta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Exemplos</a:t>
            </a:r>
            <a:r>
              <a:rPr lang="en-GB" dirty="0"/>
              <a:t> </a:t>
            </a:r>
            <a:r>
              <a:rPr lang="en-GB" dirty="0" err="1"/>
              <a:t>clássicos</a:t>
            </a:r>
            <a:r>
              <a:rPr lang="en-GB" dirty="0"/>
              <a:t> (I)</a:t>
            </a:r>
            <a:r>
              <a:rPr lang="ar-SA" dirty="0">
                <a:cs typeface="Arial" pitchFamily="34" charset="0"/>
              </a:rPr>
              <a:t>‏</a:t>
            </a:r>
            <a:endParaRPr lang="en-GB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660181"/>
          </a:xfrm>
          <a:ln/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Chile - </a:t>
            </a:r>
            <a:r>
              <a:rPr lang="en-GB" b="1" dirty="0" err="1"/>
              <a:t>controle</a:t>
            </a:r>
            <a:r>
              <a:rPr lang="en-GB" b="1" dirty="0"/>
              <a:t> de </a:t>
            </a:r>
            <a:r>
              <a:rPr lang="en-GB" b="1" dirty="0" err="1"/>
              <a:t>entrada</a:t>
            </a:r>
            <a:endParaRPr lang="en-GB" b="1" dirty="0"/>
          </a:p>
          <a:p>
            <a:pPr lvl="1"/>
            <a:r>
              <a:rPr lang="es-ES" sz="3800" dirty="0" err="1"/>
              <a:t>Dois</a:t>
            </a:r>
            <a:r>
              <a:rPr lang="es-ES" sz="3800" dirty="0"/>
              <a:t> momentos</a:t>
            </a:r>
          </a:p>
          <a:p>
            <a:pPr lvl="2"/>
            <a:r>
              <a:rPr lang="es-ES" sz="2900" dirty="0"/>
              <a:t> entre 1978-82,</a:t>
            </a:r>
          </a:p>
          <a:p>
            <a:pPr lvl="2"/>
            <a:r>
              <a:rPr lang="es-ES" sz="2900" dirty="0"/>
              <a:t> </a:t>
            </a:r>
            <a:r>
              <a:rPr lang="es-ES" sz="2900" dirty="0" err="1"/>
              <a:t>junho</a:t>
            </a:r>
            <a:r>
              <a:rPr lang="es-ES" sz="2900" dirty="0"/>
              <a:t> 1991 – </a:t>
            </a:r>
            <a:r>
              <a:rPr lang="es-ES" sz="2900" dirty="0" err="1"/>
              <a:t>setembro</a:t>
            </a:r>
            <a:r>
              <a:rPr lang="es-ES" sz="2900" dirty="0"/>
              <a:t> de1998.</a:t>
            </a:r>
          </a:p>
          <a:p>
            <a:pPr lvl="1"/>
            <a:r>
              <a:rPr lang="en-GB" sz="3800" b="1" dirty="0" err="1"/>
              <a:t>depósito</a:t>
            </a:r>
            <a:r>
              <a:rPr lang="en-GB" sz="3800" b="1" dirty="0"/>
              <a:t> </a:t>
            </a:r>
            <a:r>
              <a:rPr lang="en-GB" sz="3800" b="1" dirty="0" err="1"/>
              <a:t>não</a:t>
            </a:r>
            <a:r>
              <a:rPr lang="en-GB" sz="3800" b="1" dirty="0"/>
              <a:t> </a:t>
            </a:r>
            <a:r>
              <a:rPr lang="en-GB" sz="3800" b="1" dirty="0" err="1"/>
              <a:t>remunerado</a:t>
            </a:r>
            <a:r>
              <a:rPr lang="en-GB" sz="3800" b="1" dirty="0"/>
              <a:t> </a:t>
            </a:r>
            <a:r>
              <a:rPr lang="en-GB" sz="3800" b="1" dirty="0" err="1"/>
              <a:t>sobre</a:t>
            </a:r>
            <a:r>
              <a:rPr lang="en-GB" sz="3800" b="1" dirty="0"/>
              <a:t> </a:t>
            </a:r>
            <a:r>
              <a:rPr lang="en-GB" sz="3800" b="1" dirty="0" err="1"/>
              <a:t>entradas</a:t>
            </a:r>
            <a:r>
              <a:rPr lang="en-GB" sz="3800" b="1" dirty="0"/>
              <a:t> (20%)</a:t>
            </a:r>
            <a:r>
              <a:rPr lang="ar-SA" sz="3800" b="1" dirty="0">
                <a:cs typeface="Arial" pitchFamily="34" charset="0"/>
              </a:rPr>
              <a:t>‏</a:t>
            </a:r>
            <a:endParaRPr lang="en-GB" sz="3800" b="1" dirty="0"/>
          </a:p>
          <a:p>
            <a:pPr lvl="2">
              <a:lnSpc>
                <a:spcPct val="12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900" b="1" dirty="0"/>
              <a:t>1978/82: </a:t>
            </a:r>
            <a:r>
              <a:rPr lang="en-GB" sz="2900" b="1" dirty="0" err="1"/>
              <a:t>tb</a:t>
            </a:r>
            <a:r>
              <a:rPr lang="en-GB" sz="2900" b="1" dirty="0"/>
              <a:t> </a:t>
            </a:r>
            <a:r>
              <a:rPr lang="en-GB" sz="2900" b="1" dirty="0" err="1"/>
              <a:t>maturidade</a:t>
            </a:r>
            <a:r>
              <a:rPr lang="en-GB" sz="2900" b="1" dirty="0"/>
              <a:t> inferior a 24 </a:t>
            </a:r>
            <a:r>
              <a:rPr lang="en-GB" sz="2900" b="1" dirty="0" err="1"/>
              <a:t>meses</a:t>
            </a:r>
            <a:r>
              <a:rPr lang="en-GB" sz="2900" b="1" dirty="0"/>
              <a:t> </a:t>
            </a:r>
            <a:r>
              <a:rPr lang="en-GB" sz="2900" b="1" dirty="0" err="1"/>
              <a:t>proibido</a:t>
            </a:r>
            <a:endParaRPr lang="en-GB" sz="2900" b="1" dirty="0"/>
          </a:p>
          <a:p>
            <a:pPr lvl="2">
              <a:lnSpc>
                <a:spcPct val="12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900" b="1" dirty="0"/>
              <a:t>1991/1998: </a:t>
            </a:r>
            <a:r>
              <a:rPr lang="en-GB" sz="2900" b="1" dirty="0" err="1"/>
              <a:t>tb</a:t>
            </a:r>
            <a:r>
              <a:rPr lang="en-GB" sz="2900" b="1" dirty="0"/>
              <a:t> tempo </a:t>
            </a:r>
            <a:r>
              <a:rPr lang="en-GB" sz="2900" b="1" dirty="0" err="1"/>
              <a:t>mínimo</a:t>
            </a:r>
            <a:r>
              <a:rPr lang="en-GB" sz="2900" b="1" dirty="0"/>
              <a:t> 1 </a:t>
            </a:r>
            <a:r>
              <a:rPr lang="en-GB" sz="2900" b="1" dirty="0" err="1"/>
              <a:t>ano</a:t>
            </a:r>
            <a:endParaRPr lang="en-GB" sz="2900" b="1" dirty="0"/>
          </a:p>
          <a:p>
            <a:r>
              <a:rPr lang="es-ES" dirty="0"/>
              <a:t>Mecanismo de 1991, </a:t>
            </a:r>
            <a:r>
              <a:rPr lang="es-ES" dirty="0" err="1"/>
              <a:t>em</a:t>
            </a:r>
            <a:r>
              <a:rPr lang="es-ES" dirty="0"/>
              <a:t> </a:t>
            </a:r>
            <a:r>
              <a:rPr lang="es-ES" dirty="0" err="1"/>
              <a:t>um</a:t>
            </a:r>
            <a:r>
              <a:rPr lang="es-ES" dirty="0"/>
              <a:t> momento no </a:t>
            </a:r>
            <a:r>
              <a:rPr lang="es-ES" dirty="0" err="1"/>
              <a:t>qual</a:t>
            </a:r>
            <a:r>
              <a:rPr lang="es-ES" dirty="0"/>
              <a:t> os </a:t>
            </a:r>
            <a:r>
              <a:rPr lang="es-ES" dirty="0" err="1"/>
              <a:t>fluxos</a:t>
            </a:r>
            <a:r>
              <a:rPr lang="es-ES" dirty="0"/>
              <a:t> de </a:t>
            </a:r>
            <a:r>
              <a:rPr lang="es-ES" dirty="0" err="1"/>
              <a:t>capitais</a:t>
            </a:r>
            <a:r>
              <a:rPr lang="es-ES" dirty="0"/>
              <a:t> </a:t>
            </a:r>
            <a:r>
              <a:rPr lang="es-ES" dirty="0" err="1"/>
              <a:t>dificultavam</a:t>
            </a:r>
            <a:r>
              <a:rPr lang="es-ES" dirty="0"/>
              <a:t> o manejo macroeconómico.</a:t>
            </a:r>
          </a:p>
          <a:p>
            <a:r>
              <a:rPr lang="es-ES" dirty="0"/>
              <a:t>Objetivos explícitos de la autoridad:</a:t>
            </a:r>
          </a:p>
          <a:p>
            <a:pPr>
              <a:buNone/>
            </a:pPr>
            <a:r>
              <a:rPr lang="pt-BR" dirty="0"/>
              <a:t>		a)Moderar o influxo de capitais.</a:t>
            </a:r>
          </a:p>
          <a:p>
            <a:pPr>
              <a:buNone/>
            </a:pPr>
            <a:r>
              <a:rPr lang="es-ES" dirty="0"/>
              <a:t>		b)</a:t>
            </a:r>
            <a:r>
              <a:rPr lang="es-ES" dirty="0" err="1"/>
              <a:t>Reduzir</a:t>
            </a:r>
            <a:r>
              <a:rPr lang="es-ES" dirty="0"/>
              <a:t> </a:t>
            </a:r>
            <a:r>
              <a:rPr lang="es-ES" dirty="0" err="1"/>
              <a:t>ou</a:t>
            </a:r>
            <a:r>
              <a:rPr lang="es-ES" dirty="0"/>
              <a:t> moderar </a:t>
            </a:r>
            <a:r>
              <a:rPr lang="es-ES" dirty="0" err="1"/>
              <a:t>valorização</a:t>
            </a:r>
            <a:r>
              <a:rPr lang="es-ES" dirty="0"/>
              <a:t> do cambio real.</a:t>
            </a:r>
          </a:p>
          <a:p>
            <a:pPr>
              <a:buNone/>
            </a:pPr>
            <a:r>
              <a:rPr lang="es-ES" dirty="0"/>
              <a:t>		c)</a:t>
            </a:r>
            <a:r>
              <a:rPr lang="es-ES" dirty="0" err="1"/>
              <a:t>Assegurar</a:t>
            </a:r>
            <a:r>
              <a:rPr lang="es-ES" dirty="0"/>
              <a:t> autonomía da política monetaria, 			posibilitando un diferencial entre as </a:t>
            </a:r>
            <a:r>
              <a:rPr lang="es-ES" dirty="0" err="1"/>
              <a:t>taxas</a:t>
            </a:r>
            <a:r>
              <a:rPr lang="es-ES" dirty="0"/>
              <a:t> de 			juros domésticas e externas.</a:t>
            </a:r>
            <a:r>
              <a:rPr lang="en-GB" b="1" dirty="0"/>
              <a:t> </a:t>
            </a:r>
          </a:p>
          <a:p>
            <a:pPr>
              <a:buNone/>
            </a:pPr>
            <a:r>
              <a:rPr lang="es-ES" dirty="0"/>
              <a:t>		d)</a:t>
            </a:r>
            <a:r>
              <a:rPr lang="es-ES" dirty="0" err="1"/>
              <a:t>Reduzir</a:t>
            </a:r>
            <a:r>
              <a:rPr lang="es-ES" dirty="0"/>
              <a:t>  a </a:t>
            </a:r>
            <a:r>
              <a:rPr lang="es-ES" dirty="0" err="1"/>
              <a:t>vulnerabilidade</a:t>
            </a:r>
            <a:r>
              <a:rPr lang="es-ES" dirty="0"/>
              <a:t> do país </a:t>
            </a:r>
            <a:r>
              <a:rPr lang="es-ES" dirty="0" err="1"/>
              <a:t>aos</a:t>
            </a:r>
            <a:r>
              <a:rPr lang="es-ES" dirty="0"/>
              <a:t> shocks externos.</a:t>
            </a:r>
          </a:p>
          <a:p>
            <a:pPr>
              <a:buNone/>
            </a:pPr>
            <a:endParaRPr lang="en-GB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 sz="3200"/>
              <a:t>As transformações do Sistema Financeiro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lnSpc>
                <a:spcPct val="130000"/>
              </a:lnSpc>
            </a:pPr>
            <a:r>
              <a:rPr lang="pt-BR"/>
              <a:t>Internacionalização Bancária:</a:t>
            </a:r>
          </a:p>
          <a:p>
            <a:pPr marL="342900" indent="-342900" defTabSz="914400">
              <a:lnSpc>
                <a:spcPct val="130000"/>
              </a:lnSpc>
            </a:pPr>
            <a:r>
              <a:rPr lang="pt-BR"/>
              <a:t>Anos 50/60 -  Sistema Bancário</a:t>
            </a:r>
          </a:p>
          <a:p>
            <a:pPr marL="742950" lvl="1" indent="-285750" defTabSz="914400">
              <a:lnSpc>
                <a:spcPct val="130000"/>
              </a:lnSpc>
            </a:pPr>
            <a:r>
              <a:rPr lang="pt-BR"/>
              <a:t>multinacionais - Bancos correm atrás de seus clientes</a:t>
            </a:r>
          </a:p>
          <a:p>
            <a:pPr marL="742950" lvl="1" indent="-285750" defTabSz="914400">
              <a:lnSpc>
                <a:spcPct val="130000"/>
              </a:lnSpc>
            </a:pPr>
            <a:r>
              <a:rPr lang="pt-BR"/>
              <a:t>Fuga da regulamentação dos EUA </a:t>
            </a:r>
          </a:p>
          <a:p>
            <a:pPr lvl="2" defTabSz="914400">
              <a:lnSpc>
                <a:spcPct val="130000"/>
              </a:lnSpc>
            </a:pPr>
            <a:r>
              <a:rPr lang="pt-BR"/>
              <a:t> centros off shore e início do euro mercado</a:t>
            </a:r>
          </a:p>
          <a:p>
            <a:pPr marL="742950" lvl="1" indent="-285750" defTabSz="914400"/>
            <a:endParaRPr lang="pt-BR"/>
          </a:p>
          <a:p>
            <a:pPr marL="742950" lvl="1" indent="-285750" defTabSz="914400"/>
            <a:endParaRPr lang="pt-BR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sobre Chile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467944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o mecanismo afetou a composição dos fluxos de capital, reduzindo os fluxos de curto prazo e aumentando os de longo prazo.</a:t>
            </a:r>
          </a:p>
          <a:p>
            <a:pPr lvl="1"/>
            <a:r>
              <a:rPr lang="es-ES" dirty="0"/>
              <a:t>No agregado os </a:t>
            </a:r>
            <a:r>
              <a:rPr lang="es-ES" dirty="0" err="1"/>
              <a:t>fluxos</a:t>
            </a:r>
            <a:r>
              <a:rPr lang="es-ES" dirty="0"/>
              <a:t> </a:t>
            </a:r>
            <a:r>
              <a:rPr lang="es-ES" dirty="0" err="1"/>
              <a:t>não</a:t>
            </a:r>
            <a:r>
              <a:rPr lang="es-ES" dirty="0"/>
              <a:t> </a:t>
            </a:r>
            <a:r>
              <a:rPr lang="es-ES" dirty="0" err="1"/>
              <a:t>foram</a:t>
            </a:r>
            <a:r>
              <a:rPr lang="es-ES" dirty="0"/>
              <a:t> </a:t>
            </a:r>
            <a:r>
              <a:rPr lang="es-ES" dirty="0" err="1"/>
              <a:t>afetados</a:t>
            </a:r>
            <a:endParaRPr lang="es-ES" dirty="0"/>
          </a:p>
          <a:p>
            <a:r>
              <a:rPr lang="es-ES" dirty="0"/>
              <a:t>Controles </a:t>
            </a:r>
            <a:r>
              <a:rPr lang="es-ES" dirty="0" err="1"/>
              <a:t>não</a:t>
            </a:r>
            <a:r>
              <a:rPr lang="es-ES" dirty="0"/>
              <a:t> </a:t>
            </a:r>
            <a:r>
              <a:rPr lang="es-ES" dirty="0" err="1"/>
              <a:t>afetaram</a:t>
            </a:r>
            <a:r>
              <a:rPr lang="es-ES" dirty="0"/>
              <a:t> cambio real e </a:t>
            </a:r>
            <a:r>
              <a:rPr lang="es-ES" dirty="0" err="1"/>
              <a:t>não</a:t>
            </a:r>
            <a:r>
              <a:rPr lang="es-ES" dirty="0"/>
              <a:t> </a:t>
            </a:r>
            <a:r>
              <a:rPr lang="es-ES" dirty="0" err="1"/>
              <a:t>diminuiram</a:t>
            </a:r>
            <a:r>
              <a:rPr lang="es-ES" dirty="0"/>
              <a:t> significativamente a </a:t>
            </a:r>
            <a:r>
              <a:rPr lang="es-ES" dirty="0" err="1"/>
              <a:t>instabilidade</a:t>
            </a:r>
            <a:r>
              <a:rPr lang="es-ES" dirty="0"/>
              <a:t> </a:t>
            </a:r>
            <a:r>
              <a:rPr lang="es-ES" dirty="0" err="1"/>
              <a:t>financeira</a:t>
            </a:r>
            <a:endParaRPr lang="es-ES" dirty="0"/>
          </a:p>
          <a:p>
            <a:r>
              <a:rPr lang="es-ES" dirty="0"/>
              <a:t>O Banco Central pode </a:t>
            </a:r>
            <a:r>
              <a:rPr lang="es-ES" dirty="0" err="1"/>
              <a:t>conduzir</a:t>
            </a:r>
            <a:r>
              <a:rPr lang="es-ES" dirty="0"/>
              <a:t> una política monetaria independiente</a:t>
            </a:r>
          </a:p>
          <a:p>
            <a:r>
              <a:rPr lang="es-ES" dirty="0" err="1"/>
              <a:t>Aumentaram</a:t>
            </a:r>
            <a:r>
              <a:rPr lang="es-ES" dirty="0"/>
              <a:t> o </a:t>
            </a:r>
            <a:r>
              <a:rPr lang="es-ES" dirty="0" err="1"/>
              <a:t>custo</a:t>
            </a:r>
            <a:r>
              <a:rPr lang="es-ES" dirty="0"/>
              <a:t> do capital, especialmente para que </a:t>
            </a:r>
            <a:r>
              <a:rPr lang="es-ES" dirty="0" err="1"/>
              <a:t>não</a:t>
            </a:r>
            <a:r>
              <a:rPr lang="es-ES" dirty="0"/>
              <a:t> </a:t>
            </a:r>
            <a:r>
              <a:rPr lang="es-ES" dirty="0" err="1"/>
              <a:t>podem</a:t>
            </a:r>
            <a:r>
              <a:rPr lang="es-ES" dirty="0"/>
              <a:t> </a:t>
            </a:r>
            <a:r>
              <a:rPr lang="es-ES" dirty="0" err="1"/>
              <a:t>fugir</a:t>
            </a:r>
            <a:r>
              <a:rPr lang="es-ES" dirty="0"/>
              <a:t> </a:t>
            </a:r>
            <a:r>
              <a:rPr lang="es-ES" dirty="0" err="1"/>
              <a:t>destes</a:t>
            </a:r>
            <a:r>
              <a:rPr lang="es-ES" dirty="0"/>
              <a:t> controles</a:t>
            </a:r>
          </a:p>
          <a:p>
            <a:r>
              <a:rPr lang="es-ES" dirty="0"/>
              <a:t>Chile 1998 – 2002 - </a:t>
            </a:r>
            <a:r>
              <a:rPr lang="es-ES" dirty="0" err="1"/>
              <a:t>desregulação</a:t>
            </a: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es-ES" dirty="0"/>
              <a:t>La década de los 90 se caracterizó en Chile por la utilización de restricciones cambiarias como herramienta de política.</a:t>
            </a:r>
          </a:p>
          <a:p>
            <a:r>
              <a:rPr lang="es-ES" dirty="0"/>
              <a:t>●El mecanismo predilecto de los 90 fue un encaje no remunerado asimétrico sobre los flujos de capitales (sólo a la entrada).</a:t>
            </a:r>
          </a:p>
          <a:p>
            <a:r>
              <a:rPr lang="es-ES" dirty="0"/>
              <a:t>●Mecanismo gozó de popularidad en círculos académicos por su potencial de proteger a los países de la especulación financiera internacional, y posibilitar la conducción de una política monetaria independiente.</a:t>
            </a:r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Exemplos</a:t>
            </a:r>
            <a:r>
              <a:rPr lang="en-GB" dirty="0"/>
              <a:t> </a:t>
            </a:r>
            <a:r>
              <a:rPr lang="en-GB" dirty="0" err="1"/>
              <a:t>clássicos</a:t>
            </a:r>
            <a:r>
              <a:rPr lang="en-GB" dirty="0"/>
              <a:t> (II)</a:t>
            </a:r>
            <a:r>
              <a:rPr lang="ar-SA" dirty="0">
                <a:cs typeface="Arial" pitchFamily="34" charset="0"/>
              </a:rPr>
              <a:t>‏</a:t>
            </a:r>
            <a:endParaRPr lang="en-GB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132856"/>
            <a:ext cx="8659688" cy="4296519"/>
          </a:xfrm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Malásia</a:t>
            </a:r>
            <a:r>
              <a:rPr lang="en-GB" b="1" dirty="0"/>
              <a:t> (1998 -1999) - </a:t>
            </a:r>
            <a:r>
              <a:rPr lang="en-GB" b="1" dirty="0" err="1"/>
              <a:t>controle</a:t>
            </a:r>
            <a:r>
              <a:rPr lang="en-GB" b="1" dirty="0"/>
              <a:t> de </a:t>
            </a:r>
            <a:r>
              <a:rPr lang="en-GB" b="1" dirty="0" err="1"/>
              <a:t>saída</a:t>
            </a:r>
            <a:endParaRPr lang="en-GB" b="1" dirty="0"/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investimentos</a:t>
            </a:r>
            <a:r>
              <a:rPr lang="en-GB" b="1" dirty="0"/>
              <a:t> </a:t>
            </a:r>
            <a:r>
              <a:rPr lang="en-GB" b="1" dirty="0" err="1"/>
              <a:t>em</a:t>
            </a:r>
            <a:r>
              <a:rPr lang="en-GB" b="1" dirty="0"/>
              <a:t> </a:t>
            </a:r>
            <a:r>
              <a:rPr lang="en-GB" b="1" dirty="0" err="1"/>
              <a:t>ações</a:t>
            </a:r>
            <a:r>
              <a:rPr lang="en-GB" b="1" dirty="0"/>
              <a:t> e </a:t>
            </a:r>
            <a:r>
              <a:rPr lang="en-GB" b="1" dirty="0" err="1"/>
              <a:t>títulos</a:t>
            </a:r>
            <a:r>
              <a:rPr lang="en-GB" b="1" dirty="0"/>
              <a:t> - </a:t>
            </a:r>
            <a:r>
              <a:rPr lang="en-GB" b="1" dirty="0" err="1"/>
              <a:t>ficar</a:t>
            </a:r>
            <a:r>
              <a:rPr lang="en-GB" b="1" dirty="0"/>
              <a:t> 12 </a:t>
            </a:r>
            <a:r>
              <a:rPr lang="en-GB" b="1" dirty="0" err="1"/>
              <a:t>meses</a:t>
            </a:r>
            <a:endParaRPr lang="en-GB" b="1" dirty="0"/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depois</a:t>
            </a:r>
            <a:r>
              <a:rPr lang="en-GB" b="1" dirty="0"/>
              <a:t> (99) </a:t>
            </a:r>
            <a:r>
              <a:rPr lang="en-GB" b="1" dirty="0" err="1"/>
              <a:t>ameniza</a:t>
            </a:r>
            <a:r>
              <a:rPr lang="en-GB" b="1" dirty="0"/>
              <a:t> - </a:t>
            </a:r>
            <a:r>
              <a:rPr lang="en-GB" b="1" dirty="0" err="1"/>
              <a:t>imposto</a:t>
            </a:r>
            <a:r>
              <a:rPr lang="en-GB" b="1" dirty="0"/>
              <a:t> </a:t>
            </a:r>
            <a:r>
              <a:rPr lang="en-GB" b="1" dirty="0" err="1"/>
              <a:t>que</a:t>
            </a:r>
            <a:r>
              <a:rPr lang="en-GB" b="1" dirty="0"/>
              <a:t> </a:t>
            </a:r>
            <a:r>
              <a:rPr lang="en-GB" b="1" dirty="0" err="1"/>
              <a:t>varia</a:t>
            </a:r>
            <a:r>
              <a:rPr lang="en-GB" b="1" dirty="0"/>
              <a:t> </a:t>
            </a:r>
            <a:r>
              <a:rPr lang="en-GB" b="1" dirty="0" err="1"/>
              <a:t>inversamente</a:t>
            </a:r>
            <a:r>
              <a:rPr lang="en-GB" b="1" dirty="0"/>
              <a:t> à </a:t>
            </a:r>
            <a:r>
              <a:rPr lang="en-GB" b="1" dirty="0" err="1"/>
              <a:t>permanência</a:t>
            </a:r>
            <a:r>
              <a:rPr lang="en-GB" b="1" dirty="0"/>
              <a:t> do capital no </a:t>
            </a:r>
            <a:r>
              <a:rPr lang="en-GB" b="1" dirty="0" err="1"/>
              <a:t>país</a:t>
            </a:r>
            <a:endParaRPr lang="en-GB" b="1" dirty="0"/>
          </a:p>
          <a:p>
            <a:pPr lvl="2" algn="ctr">
              <a:lnSpc>
                <a:spcPct val="11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até</a:t>
            </a:r>
            <a:r>
              <a:rPr lang="en-GB" b="1" dirty="0"/>
              <a:t> 7 </a:t>
            </a:r>
            <a:r>
              <a:rPr lang="en-GB" b="1" dirty="0" err="1"/>
              <a:t>meses</a:t>
            </a:r>
            <a:r>
              <a:rPr lang="en-GB" b="1" dirty="0"/>
              <a:t> = 30%         7 a 9 </a:t>
            </a:r>
            <a:r>
              <a:rPr lang="en-GB" b="1" dirty="0" err="1"/>
              <a:t>meses</a:t>
            </a:r>
            <a:r>
              <a:rPr lang="en-GB" b="1" dirty="0"/>
              <a:t> = 20%</a:t>
            </a:r>
          </a:p>
          <a:p>
            <a:pPr lvl="2" algn="ctr">
              <a:lnSpc>
                <a:spcPct val="11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9 a 2 </a:t>
            </a:r>
            <a:r>
              <a:rPr lang="en-GB" b="1" dirty="0" err="1"/>
              <a:t>meses</a:t>
            </a:r>
            <a:r>
              <a:rPr lang="en-GB" b="1" dirty="0"/>
              <a:t> = 10 %             </a:t>
            </a:r>
            <a:r>
              <a:rPr lang="en-GB" b="1" dirty="0" err="1"/>
              <a:t>acima</a:t>
            </a:r>
            <a:r>
              <a:rPr lang="en-GB" b="1" dirty="0"/>
              <a:t> = </a:t>
            </a:r>
            <a:r>
              <a:rPr lang="en-GB" b="1" dirty="0" err="1"/>
              <a:t>isento</a:t>
            </a:r>
            <a:endParaRPr lang="en-GB" b="1" dirty="0"/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Objetivo</a:t>
            </a:r>
            <a:r>
              <a:rPr lang="en-GB" b="1" dirty="0"/>
              <a:t> </a:t>
            </a:r>
            <a:r>
              <a:rPr lang="en-GB" b="1" dirty="0" err="1"/>
              <a:t>evitar</a:t>
            </a:r>
            <a:r>
              <a:rPr lang="en-GB" b="1" dirty="0"/>
              <a:t> </a:t>
            </a:r>
            <a:r>
              <a:rPr lang="en-GB" b="1" dirty="0" err="1"/>
              <a:t>fuga</a:t>
            </a:r>
            <a:r>
              <a:rPr lang="en-GB" b="1" dirty="0"/>
              <a:t>, </a:t>
            </a:r>
            <a:r>
              <a:rPr lang="en-GB" b="1" dirty="0" err="1"/>
              <a:t>sem</a:t>
            </a:r>
            <a:r>
              <a:rPr lang="en-GB" b="1" dirty="0"/>
              <a:t> </a:t>
            </a:r>
            <a:r>
              <a:rPr lang="en-GB" b="1" dirty="0" err="1"/>
              <a:t>ter</a:t>
            </a:r>
            <a:r>
              <a:rPr lang="en-GB" b="1" dirty="0"/>
              <a:t> </a:t>
            </a:r>
            <a:r>
              <a:rPr lang="en-GB" b="1" dirty="0" err="1"/>
              <a:t>que</a:t>
            </a:r>
            <a:r>
              <a:rPr lang="en-GB" b="1" dirty="0"/>
              <a:t> </a:t>
            </a:r>
            <a:r>
              <a:rPr lang="en-GB" b="1" dirty="0" err="1"/>
              <a:t>elevar</a:t>
            </a:r>
            <a:r>
              <a:rPr lang="en-GB" b="1" dirty="0"/>
              <a:t> </a:t>
            </a:r>
            <a:r>
              <a:rPr lang="en-GB" b="1" dirty="0" err="1"/>
              <a:t>os</a:t>
            </a:r>
            <a:r>
              <a:rPr lang="en-GB" b="1" dirty="0"/>
              <a:t> </a:t>
            </a:r>
            <a:r>
              <a:rPr lang="en-GB" b="1" dirty="0" err="1"/>
              <a:t>juros</a:t>
            </a:r>
            <a:r>
              <a:rPr lang="en-GB" b="1" dirty="0"/>
              <a:t> a </a:t>
            </a:r>
            <a:r>
              <a:rPr lang="en-GB" b="1" dirty="0" err="1"/>
              <a:t>patamares</a:t>
            </a:r>
            <a:r>
              <a:rPr lang="en-GB" b="1" dirty="0"/>
              <a:t> </a:t>
            </a:r>
            <a:r>
              <a:rPr lang="en-GB" b="1" dirty="0" err="1"/>
              <a:t>muito</a:t>
            </a:r>
            <a:r>
              <a:rPr lang="en-GB" b="1" dirty="0"/>
              <a:t> </a:t>
            </a:r>
            <a:r>
              <a:rPr lang="en-GB" b="1" dirty="0" err="1"/>
              <a:t>elevados</a:t>
            </a:r>
            <a:r>
              <a:rPr lang="en-GB" b="1" dirty="0"/>
              <a:t> </a:t>
            </a:r>
          </a:p>
          <a:p>
            <a:pPr lvl="1">
              <a:lnSpc>
                <a:spcPct val="11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/>
              <a:t>decisão</a:t>
            </a:r>
            <a:r>
              <a:rPr lang="en-GB" b="1" dirty="0"/>
              <a:t> </a:t>
            </a:r>
            <a:r>
              <a:rPr lang="en-GB" b="1" dirty="0" err="1"/>
              <a:t>em</a:t>
            </a:r>
            <a:r>
              <a:rPr lang="en-GB" b="1" dirty="0"/>
              <a:t> </a:t>
            </a:r>
            <a:r>
              <a:rPr lang="en-GB" b="1" dirty="0" err="1"/>
              <a:t>meio</a:t>
            </a:r>
            <a:r>
              <a:rPr lang="en-GB" b="1" dirty="0"/>
              <a:t> à </a:t>
            </a:r>
            <a:r>
              <a:rPr lang="en-GB" b="1" dirty="0" err="1"/>
              <a:t>crise</a:t>
            </a:r>
            <a:r>
              <a:rPr lang="en-GB" b="1" dirty="0"/>
              <a:t> - </a:t>
            </a:r>
            <a:r>
              <a:rPr lang="en-GB" b="1" dirty="0" err="1"/>
              <a:t>muitas</a:t>
            </a:r>
            <a:r>
              <a:rPr lang="en-GB" b="1" dirty="0"/>
              <a:t> </a:t>
            </a:r>
            <a:r>
              <a:rPr lang="en-GB" b="1" dirty="0" err="1"/>
              <a:t>críticas</a:t>
            </a:r>
            <a:endParaRPr lang="en-GB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Efeitos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892480" cy="4492352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Necessário</a:t>
            </a:r>
            <a:r>
              <a:rPr lang="en-GB" dirty="0"/>
              <a:t> </a:t>
            </a:r>
            <a:r>
              <a:rPr lang="en-GB" dirty="0" err="1"/>
              <a:t>avaliação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composição</a:t>
            </a:r>
            <a:r>
              <a:rPr lang="en-GB" dirty="0"/>
              <a:t> do capital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grau</a:t>
            </a:r>
            <a:r>
              <a:rPr lang="en-GB" dirty="0"/>
              <a:t> de </a:t>
            </a:r>
            <a:r>
              <a:rPr lang="en-GB" dirty="0" err="1"/>
              <a:t>vulnerabilidade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economia</a:t>
            </a:r>
            <a:r>
              <a:rPr lang="en-GB" dirty="0"/>
              <a:t> 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comportamento</a:t>
            </a:r>
            <a:r>
              <a:rPr lang="en-GB" dirty="0"/>
              <a:t> </a:t>
            </a:r>
            <a:r>
              <a:rPr lang="en-GB" dirty="0" err="1"/>
              <a:t>taxa</a:t>
            </a:r>
            <a:r>
              <a:rPr lang="en-GB" dirty="0"/>
              <a:t> de </a:t>
            </a:r>
            <a:r>
              <a:rPr lang="en-GB" dirty="0" err="1"/>
              <a:t>cambio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grau</a:t>
            </a:r>
            <a:r>
              <a:rPr lang="en-GB" dirty="0"/>
              <a:t> de </a:t>
            </a:r>
            <a:r>
              <a:rPr lang="en-GB" dirty="0" err="1"/>
              <a:t>liberdade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política</a:t>
            </a:r>
            <a:r>
              <a:rPr lang="en-GB" dirty="0"/>
              <a:t> </a:t>
            </a:r>
            <a:r>
              <a:rPr lang="en-GB" dirty="0" err="1"/>
              <a:t>interna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perdas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termos</a:t>
            </a:r>
            <a:r>
              <a:rPr lang="en-GB" dirty="0"/>
              <a:t> de </a:t>
            </a:r>
            <a:r>
              <a:rPr lang="en-GB" dirty="0" err="1"/>
              <a:t>investimentos</a:t>
            </a:r>
            <a:r>
              <a:rPr lang="en-GB" dirty="0"/>
              <a:t> e </a:t>
            </a:r>
            <a:r>
              <a:rPr lang="en-GB" dirty="0" err="1"/>
              <a:t>capacidade</a:t>
            </a:r>
            <a:r>
              <a:rPr lang="en-GB" dirty="0"/>
              <a:t> </a:t>
            </a:r>
            <a:r>
              <a:rPr lang="en-GB" dirty="0" err="1"/>
              <a:t>financeira</a:t>
            </a:r>
            <a:r>
              <a:rPr lang="en-GB" dirty="0"/>
              <a:t> </a:t>
            </a:r>
            <a:r>
              <a:rPr lang="en-GB" dirty="0" err="1"/>
              <a:t>interna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possibilidade</a:t>
            </a:r>
            <a:r>
              <a:rPr lang="en-GB" dirty="0"/>
              <a:t> de se </a:t>
            </a:r>
            <a:r>
              <a:rPr lang="en-GB" dirty="0" err="1"/>
              <a:t>burlar</a:t>
            </a:r>
            <a:r>
              <a:rPr lang="en-GB" dirty="0"/>
              <a:t> </a:t>
            </a:r>
            <a:r>
              <a:rPr lang="en-GB" dirty="0" err="1"/>
              <a:t>regras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estimulo</a:t>
            </a:r>
            <a:r>
              <a:rPr lang="en-GB" dirty="0"/>
              <a:t> à </a:t>
            </a:r>
            <a:r>
              <a:rPr lang="en-GB" dirty="0" err="1"/>
              <a:t>evasão</a:t>
            </a:r>
            <a:r>
              <a:rPr lang="en-GB" dirty="0"/>
              <a:t> e </a:t>
            </a:r>
            <a:r>
              <a:rPr lang="en-GB" dirty="0" err="1"/>
              <a:t>custos</a:t>
            </a:r>
            <a:r>
              <a:rPr lang="en-GB" dirty="0"/>
              <a:t> </a:t>
            </a:r>
            <a:r>
              <a:rPr lang="en-GB" dirty="0" err="1"/>
              <a:t>administrativos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outras</a:t>
            </a:r>
            <a:r>
              <a:rPr lang="en-GB" dirty="0"/>
              <a:t> </a:t>
            </a:r>
            <a:r>
              <a:rPr lang="en-GB" dirty="0" err="1"/>
              <a:t>possibilidades</a:t>
            </a:r>
            <a:r>
              <a:rPr lang="en-GB" dirty="0"/>
              <a:t> </a:t>
            </a:r>
            <a:r>
              <a:rPr lang="en-GB" dirty="0" err="1"/>
              <a:t>melhores</a:t>
            </a:r>
            <a:r>
              <a:rPr lang="en-GB" dirty="0"/>
              <a:t> - </a:t>
            </a:r>
            <a:r>
              <a:rPr lang="en-GB" dirty="0" err="1"/>
              <a:t>regras</a:t>
            </a:r>
            <a:r>
              <a:rPr lang="en-GB" dirty="0"/>
              <a:t> </a:t>
            </a:r>
            <a:r>
              <a:rPr lang="en-GB" dirty="0" err="1"/>
              <a:t>prudenciais</a:t>
            </a:r>
            <a:endParaRPr lang="en-GB" dirty="0"/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Novamente</a:t>
            </a:r>
            <a:r>
              <a:rPr lang="en-GB" dirty="0"/>
              <a:t> </a:t>
            </a:r>
            <a:r>
              <a:rPr lang="en-GB" dirty="0" err="1"/>
              <a:t>divergencias</a:t>
            </a:r>
            <a:r>
              <a:rPr lang="en-GB" dirty="0"/>
              <a:t> de </a:t>
            </a:r>
            <a:r>
              <a:rPr lang="en-GB" dirty="0" err="1"/>
              <a:t>resultados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problemas das avaliações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536504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A literatura sobre controles de capital tem problemas que tornam difícil,  fazer uma comparação entre estudos teóricos e empíricos: </a:t>
            </a:r>
          </a:p>
          <a:p>
            <a:pPr marL="571500" indent="-571500">
              <a:buAutoNum type="romanLcParenBoth"/>
            </a:pPr>
            <a:r>
              <a:rPr lang="pt-BR" dirty="0"/>
              <a:t>existe um quadro teórico unificado para analisar as consequências macroeconômicas dos controles; </a:t>
            </a:r>
          </a:p>
          <a:p>
            <a:pPr marL="571500" indent="-571500">
              <a:buAutoNum type="romanLcParenBoth"/>
            </a:pPr>
            <a:r>
              <a:rPr lang="pt-BR" dirty="0"/>
              <a:t>existe grande heterogeneidade de medidas de controle implementadas entre países e ao longo do tempo;</a:t>
            </a:r>
          </a:p>
          <a:p>
            <a:pPr marL="571500" indent="-571500">
              <a:buAutoNum type="romanLcParenBoth"/>
            </a:pPr>
            <a:r>
              <a:rPr lang="pt-BR" dirty="0"/>
              <a:t>Existem várias definições sobre o que seja  o "sucesso" dos controles de capital</a:t>
            </a:r>
          </a:p>
          <a:p>
            <a:pPr marL="971550" lvl="2" indent="-571500">
              <a:buClr>
                <a:schemeClr val="accent1"/>
              </a:buClr>
              <a:buSzPct val="70000"/>
            </a:pPr>
            <a:r>
              <a:rPr lang="pt-BR" dirty="0"/>
              <a:t>controles de capital é um tipo de instrumento mas  existem muitos objetivos de política  que podem ser acoplados</a:t>
            </a:r>
          </a:p>
          <a:p>
            <a:pPr marL="571500" indent="-571500">
              <a:buAutoNum type="romanLcParenBoth"/>
            </a:pPr>
            <a:r>
              <a:rPr lang="pt-BR" dirty="0"/>
              <a:t>Os estudos empíricos carecem de uma metodologia comum e são significativamente influenciados  por duas experiências  Chile e Malásia</a:t>
            </a:r>
          </a:p>
          <a:p>
            <a:pPr marL="571500" indent="-57150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92500"/>
          </a:bodyPr>
          <a:lstStyle/>
          <a:p>
            <a:r>
              <a:rPr lang="pt-BR" dirty="0"/>
              <a:t>Controles de capital na entrada parecem</a:t>
            </a:r>
          </a:p>
          <a:p>
            <a:pPr lvl="1"/>
            <a:r>
              <a:rPr lang="pt-BR" dirty="0"/>
              <a:t> torna a política monetária mais independente, </a:t>
            </a:r>
          </a:p>
          <a:p>
            <a:pPr lvl="1"/>
            <a:r>
              <a:rPr lang="pt-BR" dirty="0"/>
              <a:t>alterar a composição dos fluxos de capital e </a:t>
            </a:r>
          </a:p>
          <a:p>
            <a:pPr lvl="1"/>
            <a:r>
              <a:rPr lang="pt-BR" dirty="0"/>
              <a:t>reduzir a pressão sobre a taxa de câmbio real pressões (embora a evidência neste caso é mais controversa). </a:t>
            </a:r>
          </a:p>
          <a:p>
            <a:pPr lvl="1"/>
            <a:r>
              <a:rPr lang="pt-BR" dirty="0"/>
              <a:t>Controles de capital na entrada não parecem reduzir o volume dos fluxos líquidos (e, portanto, equilibrar a conta corrente).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Controles em saídas (como os da Malásia):</a:t>
            </a:r>
          </a:p>
          <a:p>
            <a:pPr lvl="1"/>
            <a:r>
              <a:rPr lang="pt-BR" dirty="0"/>
              <a:t>No caso da Malásia podem ter dado espaço para a política monetária mais independente (resultados não são tão conclusivos como para os controles chilenos de entrada). </a:t>
            </a:r>
          </a:p>
          <a:p>
            <a:pPr lvl="1"/>
            <a:r>
              <a:rPr lang="pt-BR" dirty="0"/>
              <a:t> Sem a experiência da Malásia, há pouca evidência sistemática de "sucesso" na imposição de controles de saída.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Controles de capital indiretos, via mercado, seriam mais eficientes do que as medidas administrativas porque permitiriam a adesão, em vez do confronto, do mercado.</a:t>
            </a:r>
          </a:p>
          <a:p>
            <a:r>
              <a:rPr lang="pt-BR" dirty="0"/>
              <a:t>controles de capital podem ser mais ou menos eficientes dependendo das “condições iniciais"em que os controles sobre os fluxos foram implementados </a:t>
            </a:r>
          </a:p>
          <a:p>
            <a:pPr lvl="1"/>
            <a:r>
              <a:rPr lang="pt-BR" dirty="0"/>
              <a:t>Dois países diferentes usando mesmas regras podem não ter o mesmo efeito</a:t>
            </a:r>
          </a:p>
          <a:p>
            <a:pPr lvl="1"/>
            <a:r>
              <a:rPr lang="pt-BR" dirty="0"/>
              <a:t>Depende, por exemplo, da elasticidade do capital de curto prazo</a:t>
            </a:r>
          </a:p>
          <a:p>
            <a:pPr lvl="1"/>
            <a:r>
              <a:rPr lang="pt-BR" dirty="0"/>
              <a:t>Diferenças de efeitos entre mecanismos de quantidade x preço depende do volume de capital de curto prazo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 sz="3200"/>
              <a:t>As transformações do Sistema Financeiro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pt-BR" dirty="0"/>
              <a:t>Os Anos 70:</a:t>
            </a:r>
          </a:p>
          <a:p>
            <a:pPr marL="742950" lvl="1" indent="-285750" defTabSz="914400"/>
            <a:r>
              <a:rPr lang="pt-BR" dirty="0"/>
              <a:t>fim de </a:t>
            </a:r>
            <a:r>
              <a:rPr lang="pt-BR" dirty="0" err="1"/>
              <a:t>Bretton</a:t>
            </a:r>
            <a:r>
              <a:rPr lang="pt-BR" dirty="0"/>
              <a:t> Woods</a:t>
            </a:r>
          </a:p>
          <a:p>
            <a:pPr marL="742950" lvl="1" indent="-285750" defTabSz="914400"/>
            <a:r>
              <a:rPr lang="pt-BR" dirty="0"/>
              <a:t>choque do petróleo</a:t>
            </a:r>
          </a:p>
          <a:p>
            <a:pPr lvl="2" indent="-285750">
              <a:buFont typeface="Monotype Sorts" charset="2"/>
              <a:buChar char="Ø"/>
            </a:pPr>
            <a:r>
              <a:rPr lang="pt-BR" dirty="0"/>
              <a:t>Desequilíbrio Balanço de Pagamentos</a:t>
            </a:r>
          </a:p>
          <a:p>
            <a:pPr lvl="2" indent="-285750">
              <a:buFont typeface="Monotype Sorts" charset="2"/>
              <a:buChar char="Ø"/>
            </a:pPr>
            <a:r>
              <a:rPr lang="pt-BR" dirty="0"/>
              <a:t>Inflação</a:t>
            </a:r>
          </a:p>
          <a:p>
            <a:pPr lvl="2" indent="-285750">
              <a:buFont typeface="Monotype Sorts" charset="2"/>
              <a:buChar char="Ø"/>
            </a:pPr>
            <a:r>
              <a:rPr lang="pt-BR" dirty="0"/>
              <a:t>Recessão</a:t>
            </a:r>
          </a:p>
          <a:p>
            <a:pPr lvl="2" indent="-285750">
              <a:buFont typeface="Monotype Sorts" charset="2"/>
              <a:buChar char="Ø"/>
            </a:pPr>
            <a:r>
              <a:rPr lang="pt-BR" dirty="0"/>
              <a:t>Excesso de Liquidez</a:t>
            </a:r>
          </a:p>
          <a:p>
            <a:pPr lvl="2" indent="-285750">
              <a:buFont typeface="Monotype Sorts" charset="2"/>
              <a:buChar char="Ø"/>
            </a:pPr>
            <a:r>
              <a:rPr lang="pt-BR" dirty="0"/>
              <a:t>Endividamento 3º mundo</a:t>
            </a:r>
          </a:p>
          <a:p>
            <a:pPr marL="742950" lvl="1" indent="-285750" defTabSz="914400"/>
            <a:endParaRPr lang="pt-BR" dirty="0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7524750" y="2133600"/>
          <a:ext cx="125571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086" name="Clip" r:id="rId4" imgW="1255320" imgH="2286360" progId="">
                  <p:embed/>
                </p:oleObj>
              </mc:Choice>
              <mc:Fallback>
                <p:oleObj name="Clip" r:id="rId4" imgW="1255320" imgH="2286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2133600"/>
                        <a:ext cx="125571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6248400" y="4114800"/>
          <a:ext cx="1489075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087" name="Clip" r:id="rId6" imgW="1489320" imgH="2287080" progId="">
                  <p:embed/>
                </p:oleObj>
              </mc:Choice>
              <mc:Fallback>
                <p:oleObj name="Clip" r:id="rId6" imgW="1489320" imgH="22870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14800"/>
                        <a:ext cx="1489075" cy="228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 sz="3200"/>
              <a:t>As transformações do Sistema Financeiro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lnSpc>
                <a:spcPct val="85000"/>
              </a:lnSpc>
            </a:pPr>
            <a:r>
              <a:rPr lang="pt-BR"/>
              <a:t>A Crise da Dívida - 80’s</a:t>
            </a:r>
          </a:p>
          <a:p>
            <a:pPr marL="742950" lvl="1" indent="-285750" defTabSz="914400">
              <a:lnSpc>
                <a:spcPct val="85000"/>
              </a:lnSpc>
            </a:pPr>
            <a:r>
              <a:rPr lang="pt-BR"/>
              <a:t>Reversão da política monetária EUA</a:t>
            </a:r>
          </a:p>
          <a:p>
            <a:pPr lvl="2" defTabSz="914400">
              <a:lnSpc>
                <a:spcPct val="85000"/>
              </a:lnSpc>
            </a:pPr>
            <a:r>
              <a:rPr lang="pt-BR"/>
              <a:t>inverter fluxo de capitais</a:t>
            </a:r>
          </a:p>
          <a:p>
            <a:pPr lvl="2" defTabSz="914400">
              <a:lnSpc>
                <a:spcPct val="85000"/>
              </a:lnSpc>
            </a:pPr>
            <a:r>
              <a:rPr lang="pt-BR"/>
              <a:t>controle da inflação</a:t>
            </a:r>
          </a:p>
          <a:p>
            <a:pPr marL="742950" lvl="1" indent="-285750" defTabSz="914400">
              <a:lnSpc>
                <a:spcPct val="85000"/>
              </a:lnSpc>
            </a:pPr>
            <a:r>
              <a:rPr lang="pt-BR"/>
              <a:t>Conseqüência:</a:t>
            </a:r>
          </a:p>
          <a:p>
            <a:pPr marL="742950" lvl="1" indent="-285750" defTabSz="914400">
              <a:lnSpc>
                <a:spcPct val="85000"/>
              </a:lnSpc>
              <a:buFont typeface="Symbol" pitchFamily="18" charset="2"/>
              <a:buChar char="Þ"/>
            </a:pPr>
            <a:r>
              <a:rPr lang="pt-BR"/>
              <a:t>  3º Mundo: Moratória/Recessão</a:t>
            </a:r>
          </a:p>
          <a:p>
            <a:pPr lvl="2" defTabSz="914400">
              <a:lnSpc>
                <a:spcPct val="85000"/>
              </a:lnSpc>
              <a:buFont typeface="Symbol" pitchFamily="18" charset="2"/>
              <a:buChar char="Þ"/>
            </a:pPr>
            <a:r>
              <a:rPr lang="pt-BR"/>
              <a:t> Fora do sistema financeiro – </a:t>
            </a:r>
          </a:p>
          <a:p>
            <a:pPr lvl="3" defTabSz="914400">
              <a:lnSpc>
                <a:spcPct val="85000"/>
              </a:lnSpc>
              <a:buFont typeface="Symbol" pitchFamily="18" charset="2"/>
              <a:buNone/>
            </a:pPr>
            <a:r>
              <a:rPr lang="pt-BR"/>
              <a:t>negociação da divida</a:t>
            </a:r>
          </a:p>
          <a:p>
            <a:pPr marL="742950" lvl="1" indent="-285750" defTabSz="914400">
              <a:lnSpc>
                <a:spcPct val="85000"/>
              </a:lnSpc>
              <a:buFont typeface="Symbol" pitchFamily="18" charset="2"/>
              <a:buChar char="Þ"/>
            </a:pPr>
            <a:r>
              <a:rPr lang="pt-BR"/>
              <a:t> Bancos - problema:</a:t>
            </a:r>
          </a:p>
          <a:p>
            <a:pPr lvl="2" defTabSz="914400">
              <a:lnSpc>
                <a:spcPct val="85000"/>
              </a:lnSpc>
              <a:buFont typeface="Symbol" pitchFamily="18" charset="2"/>
              <a:buChar char="·"/>
            </a:pPr>
            <a:r>
              <a:rPr lang="pt-BR"/>
              <a:t> default/rolagem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6732588" y="2924175"/>
          <a:ext cx="200025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08" name="Clip" r:id="rId4" imgW="3848040" imgH="5478120" progId="">
                  <p:embed/>
                </p:oleObj>
              </mc:Choice>
              <mc:Fallback>
                <p:oleObj name="Clip" r:id="rId4" imgW="3848040" imgH="5478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924175"/>
                        <a:ext cx="2000250" cy="304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42900" indent="-342900" defTabSz="914400"/>
            <a:r>
              <a:rPr lang="pt-BR" dirty="0"/>
              <a:t>Alterações ao longo da década de 80</a:t>
            </a:r>
          </a:p>
          <a:p>
            <a:pPr marL="342900" indent="-342900" defTabSz="914400">
              <a:buFont typeface="Monotype Sorts" charset="2"/>
              <a:buChar char="¶"/>
            </a:pPr>
            <a:r>
              <a:rPr lang="pt-BR" dirty="0"/>
              <a:t> Ampliação da Concorrência:</a:t>
            </a:r>
          </a:p>
          <a:p>
            <a:pPr marL="742950" lvl="1" indent="-285750" defTabSz="914400">
              <a:buFont typeface="Monotype Sorts" charset="2"/>
              <a:buChar char="X"/>
            </a:pPr>
            <a:r>
              <a:rPr lang="pt-BR" dirty="0"/>
              <a:t> Bancos:</a:t>
            </a:r>
          </a:p>
          <a:p>
            <a:pPr lvl="2" defTabSz="914400">
              <a:buFont typeface="Monotype Sorts" charset="2"/>
              <a:buChar char="X"/>
            </a:pPr>
            <a:r>
              <a:rPr lang="pt-BR" dirty="0"/>
              <a:t>fuga de poupadores - diminuição do </a:t>
            </a:r>
            <a:r>
              <a:rPr lang="pt-BR" dirty="0" err="1"/>
              <a:t>funding</a:t>
            </a:r>
            <a:endParaRPr lang="pt-BR" dirty="0"/>
          </a:p>
          <a:p>
            <a:pPr lvl="2" defTabSz="914400">
              <a:buFont typeface="Monotype Sorts" charset="2"/>
              <a:buChar char="X"/>
            </a:pPr>
            <a:r>
              <a:rPr lang="pt-BR" dirty="0"/>
              <a:t>fuga de tomadores - aumento do custo;</a:t>
            </a:r>
          </a:p>
          <a:p>
            <a:pPr lvl="2" defTabSz="914400">
              <a:buFont typeface="Monotype Sorts" charset="2"/>
              <a:buNone/>
            </a:pPr>
            <a:r>
              <a:rPr lang="pt-BR" dirty="0"/>
              <a:t>    ajustes contábeis: aumento de provisão,  diminuição de alavancagem</a:t>
            </a:r>
          </a:p>
          <a:p>
            <a:pPr marL="742950" lvl="1" indent="-285750" defTabSz="914400">
              <a:buFont typeface="Monotype Sorts" charset="2"/>
              <a:buChar char="X"/>
            </a:pPr>
            <a:r>
              <a:rPr lang="pt-BR" dirty="0"/>
              <a:t>Investidores Institucionais - entram na disputa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 sz="3200"/>
              <a:t>As transformações do Sistema Financeiro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pt-BR" sz="3200" dirty="0"/>
              <a:t>As transformações do Sistema Financeiro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defTabSz="914400"/>
            <a:r>
              <a:rPr lang="pt-BR" dirty="0"/>
              <a:t>Diminuição da participação dos bancos e das operações tradicionais de crédito</a:t>
            </a:r>
          </a:p>
          <a:p>
            <a:pPr marL="342900" indent="-342900" defTabSz="914400"/>
            <a:r>
              <a:rPr lang="pt-BR" dirty="0"/>
              <a:t>dinamização do mercado de capitais e da industria de fundos</a:t>
            </a:r>
          </a:p>
          <a:p>
            <a:pPr marL="342900" indent="-342900" defTabSz="914400"/>
            <a:r>
              <a:rPr lang="pt-BR" dirty="0"/>
              <a:t>diminuição das margens, elevação do risco</a:t>
            </a:r>
          </a:p>
          <a:p>
            <a:pPr marL="342900" indent="-342900" defTabSz="914400"/>
            <a:r>
              <a:rPr lang="pt-BR" dirty="0"/>
              <a:t>diversificação de carteiras</a:t>
            </a:r>
          </a:p>
          <a:p>
            <a:pPr marL="742950" lvl="1" indent="-285750" defTabSz="914400">
              <a:buFont typeface="Times New Roman" pitchFamily="18" charset="0"/>
              <a:buNone/>
            </a:pPr>
            <a:r>
              <a:rPr lang="pt-BR" sz="3200" dirty="0"/>
              <a:t>e aumento da volatilidade</a:t>
            </a:r>
            <a:r>
              <a:rPr lang="pt-BR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theme/theme1.xml><?xml version="1.0" encoding="utf-8"?>
<a:theme xmlns:a="http://schemas.openxmlformats.org/drawingml/2006/main" name="Charme">
  <a:themeElements>
    <a:clrScheme name="Charme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Charm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rme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me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me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apresentação\CHARME.POT</Template>
  <TotalTime>3364</TotalTime>
  <Words>3356</Words>
  <Application>Microsoft Office PowerPoint</Application>
  <PresentationFormat>Apresentação na tela (4:3)</PresentationFormat>
  <Paragraphs>399</Paragraphs>
  <Slides>57</Slides>
  <Notes>35</Notes>
  <HiddenSlides>5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57</vt:i4>
      </vt:variant>
    </vt:vector>
  </HeadingPairs>
  <TitlesOfParts>
    <vt:vector size="68" baseType="lpstr">
      <vt:lpstr>Arial</vt:lpstr>
      <vt:lpstr>Arial Black</vt:lpstr>
      <vt:lpstr>Minion-Regular</vt:lpstr>
      <vt:lpstr>Monotype Sorts</vt:lpstr>
      <vt:lpstr>Symbol</vt:lpstr>
      <vt:lpstr>Times New Roman</vt:lpstr>
      <vt:lpstr>Wingdings</vt:lpstr>
      <vt:lpstr>Charme</vt:lpstr>
      <vt:lpstr>Bitmap Image</vt:lpstr>
      <vt:lpstr>Clip</vt:lpstr>
      <vt:lpstr>Microsoft Word 97 - 2003 Document</vt:lpstr>
      <vt:lpstr>A Regulação dos Fluxos de Capital</vt:lpstr>
      <vt:lpstr>As opções cambiais</vt:lpstr>
      <vt:lpstr>Fluxos internacionais de capitais </vt:lpstr>
      <vt:lpstr>Globalização financeira</vt:lpstr>
      <vt:lpstr>As transformações do Sistema Financeiro</vt:lpstr>
      <vt:lpstr>As transformações do Sistema Financeiro</vt:lpstr>
      <vt:lpstr>As transformações do Sistema Financeiro</vt:lpstr>
      <vt:lpstr>As transformações do Sistema Financeiro</vt:lpstr>
      <vt:lpstr>As transformações do Sistema Financeiro</vt:lpstr>
      <vt:lpstr>As transformações do Sistema Financeiro</vt:lpstr>
      <vt:lpstr>Globalização Financeira</vt:lpstr>
      <vt:lpstr>Fluxo líquido de capitais privados  para países emergentes (U$ bilhões)‏</vt:lpstr>
      <vt:lpstr>       Balanço </vt:lpstr>
      <vt:lpstr>Países em desenvolvimento</vt:lpstr>
      <vt:lpstr>A Reinserção Latino americana</vt:lpstr>
      <vt:lpstr>Mecanismos de abertura financeira no Brasil</vt:lpstr>
      <vt:lpstr>Abertura  financeira: conseqüências</vt:lpstr>
      <vt:lpstr>Apresentação do PowerPoint</vt:lpstr>
      <vt:lpstr>Apresentação do PowerPoint</vt:lpstr>
      <vt:lpstr>Apresentação do PowerPoint</vt:lpstr>
      <vt:lpstr>Apresentação do PowerPoint</vt:lpstr>
      <vt:lpstr>IED Liguido</vt:lpstr>
      <vt:lpstr>Carlos Diaz Alejandro (1985):</vt:lpstr>
      <vt:lpstr>A Crise da Asia</vt:lpstr>
      <vt:lpstr>Brasil e Argentina</vt:lpstr>
      <vt:lpstr>Reverter ou não abertura?</vt:lpstr>
      <vt:lpstr>Defesa da abertura</vt:lpstr>
      <vt:lpstr>2003 – Proposta Persio Arida e Bacha</vt:lpstr>
      <vt:lpstr>Cuidado com o palavra conversibilidade</vt:lpstr>
      <vt:lpstr>Conversibilidade – uma questão de garantias </vt:lpstr>
      <vt:lpstr>Vantagens e desvantagens</vt:lpstr>
      <vt:lpstr>Apresentação do PowerPoint</vt:lpstr>
      <vt:lpstr>Apresentação do PowerPoint</vt:lpstr>
      <vt:lpstr>Apresentação do PowerPoint</vt:lpstr>
      <vt:lpstr>FMI </vt:lpstr>
      <vt:lpstr>Ainda Rogoff</vt:lpstr>
      <vt:lpstr>Rogoff finalizando ...</vt:lpstr>
      <vt:lpstr>Volatilidade dos capitais e restrições</vt:lpstr>
      <vt:lpstr>Críticas tradicionais a abertura </vt:lpstr>
      <vt:lpstr>A racionalidade atual para os controles de capital: os grandes medos </vt:lpstr>
      <vt:lpstr>Os grandes medos </vt:lpstr>
      <vt:lpstr>O Triangulo impossível </vt:lpstr>
      <vt:lpstr>Por que restringir ?</vt:lpstr>
      <vt:lpstr>Como: a Taxa Tobin</vt:lpstr>
      <vt:lpstr>Críticas e limites à taxa Tobin</vt:lpstr>
      <vt:lpstr>Tipos de Controles de fluxos</vt:lpstr>
      <vt:lpstr>Ainda algumas definições</vt:lpstr>
      <vt:lpstr>Diferenças de contexto</vt:lpstr>
      <vt:lpstr>Exemplos clássicos (I)‏</vt:lpstr>
      <vt:lpstr>Estudos sobre Chile</vt:lpstr>
      <vt:lpstr>Apresentação do PowerPoint</vt:lpstr>
      <vt:lpstr>Exemplos clássicos (II)‏</vt:lpstr>
      <vt:lpstr>Efeitos</vt:lpstr>
      <vt:lpstr>Os problemas das avaliações</vt:lpstr>
      <vt:lpstr>Resultados </vt:lpstr>
      <vt:lpstr>Resultados </vt:lpstr>
      <vt:lpstr>Resultados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Macroeconomia Internacional: Balanço de Pagamentos e taxa de câmbio</dc:title>
  <dc:creator>Amaury Gremaud</dc:creator>
  <cp:lastModifiedBy>Amaury Gremaud</cp:lastModifiedBy>
  <cp:revision>122</cp:revision>
  <cp:lastPrinted>2002-03-11T13:26:46Z</cp:lastPrinted>
  <dcterms:created xsi:type="dcterms:W3CDTF">1999-08-09T21:03:48Z</dcterms:created>
  <dcterms:modified xsi:type="dcterms:W3CDTF">2017-04-07T17:03:16Z</dcterms:modified>
</cp:coreProperties>
</file>