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68"/>
  </p:notesMasterIdLst>
  <p:handoutMasterIdLst>
    <p:handoutMasterId r:id="rId69"/>
  </p:handoutMasterIdLst>
  <p:sldIdLst>
    <p:sldId id="267" r:id="rId3"/>
    <p:sldId id="268" r:id="rId4"/>
    <p:sldId id="272" r:id="rId5"/>
    <p:sldId id="293" r:id="rId6"/>
    <p:sldId id="278" r:id="rId7"/>
    <p:sldId id="279" r:id="rId8"/>
    <p:sldId id="280" r:id="rId9"/>
    <p:sldId id="281" r:id="rId10"/>
    <p:sldId id="270" r:id="rId11"/>
    <p:sldId id="284" r:id="rId12"/>
    <p:sldId id="282" r:id="rId13"/>
    <p:sldId id="283" r:id="rId14"/>
    <p:sldId id="286" r:id="rId15"/>
    <p:sldId id="285" r:id="rId16"/>
    <p:sldId id="287" r:id="rId17"/>
    <p:sldId id="289" r:id="rId18"/>
    <p:sldId id="290" r:id="rId19"/>
    <p:sldId id="288" r:id="rId20"/>
    <p:sldId id="291" r:id="rId21"/>
    <p:sldId id="292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38" r:id="rId6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>
      <p:cViewPr varScale="1">
        <p:scale>
          <a:sx n="73" d="100"/>
          <a:sy n="73" d="100"/>
        </p:scale>
        <p:origin x="-582" y="-10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7\AppData\Local\Temp\Rar$DI00.168\DivExt_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Dívida Externa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Plan1!$A$2:$A$23</c:f>
              <c:numCache>
                <c:formatCode>General</c:formatCode>
                <c:ptCount val="2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</c:numCache>
            </c:numRef>
          </c:cat>
          <c:val>
            <c:numRef>
              <c:f>Plan1!$B$2:$B$23</c:f>
              <c:numCache>
                <c:formatCode>General</c:formatCode>
                <c:ptCount val="22"/>
                <c:pt idx="0">
                  <c:v>3.1</c:v>
                </c:pt>
                <c:pt idx="1">
                  <c:v>3.1</c:v>
                </c:pt>
                <c:pt idx="2">
                  <c:v>3.2</c:v>
                </c:pt>
                <c:pt idx="3">
                  <c:v>3.2</c:v>
                </c:pt>
                <c:pt idx="4">
                  <c:v>3.1</c:v>
                </c:pt>
                <c:pt idx="5">
                  <c:v>3.5</c:v>
                </c:pt>
                <c:pt idx="6">
                  <c:v>3.7</c:v>
                </c:pt>
                <c:pt idx="7">
                  <c:v>3.4</c:v>
                </c:pt>
                <c:pt idx="8">
                  <c:v>3.8</c:v>
                </c:pt>
                <c:pt idx="9">
                  <c:v>4.4000000000000004</c:v>
                </c:pt>
                <c:pt idx="10">
                  <c:v>5.3</c:v>
                </c:pt>
                <c:pt idx="11">
                  <c:v>6.6</c:v>
                </c:pt>
                <c:pt idx="12">
                  <c:v>9.5</c:v>
                </c:pt>
                <c:pt idx="13">
                  <c:v>12.6</c:v>
                </c:pt>
                <c:pt idx="14">
                  <c:v>17.2</c:v>
                </c:pt>
                <c:pt idx="15">
                  <c:v>21.2</c:v>
                </c:pt>
                <c:pt idx="16">
                  <c:v>26</c:v>
                </c:pt>
                <c:pt idx="17">
                  <c:v>32</c:v>
                </c:pt>
                <c:pt idx="18">
                  <c:v>43.5</c:v>
                </c:pt>
                <c:pt idx="19">
                  <c:v>49.9</c:v>
                </c:pt>
                <c:pt idx="20">
                  <c:v>53.9</c:v>
                </c:pt>
                <c:pt idx="21">
                  <c:v>61.4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Reservas Internacionais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Plan1!$A$2:$A$23</c:f>
              <c:numCache>
                <c:formatCode>General</c:formatCode>
                <c:ptCount val="2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</c:numCache>
            </c:numRef>
          </c:cat>
          <c:val>
            <c:numRef>
              <c:f>Plan1!$C$2:$C$23</c:f>
              <c:numCache>
                <c:formatCode>General</c:formatCode>
                <c:ptCount val="22"/>
                <c:pt idx="0">
                  <c:v>0.30000000000000004</c:v>
                </c:pt>
                <c:pt idx="1">
                  <c:v>0.5</c:v>
                </c:pt>
                <c:pt idx="2">
                  <c:v>0.30000000000000004</c:v>
                </c:pt>
                <c:pt idx="3">
                  <c:v>0.2</c:v>
                </c:pt>
                <c:pt idx="4">
                  <c:v>0.2</c:v>
                </c:pt>
                <c:pt idx="5">
                  <c:v>0.5</c:v>
                </c:pt>
                <c:pt idx="6">
                  <c:v>0.4</c:v>
                </c:pt>
                <c:pt idx="7">
                  <c:v>0.2</c:v>
                </c:pt>
                <c:pt idx="8">
                  <c:v>0.30000000000000004</c:v>
                </c:pt>
                <c:pt idx="9">
                  <c:v>0.70000000000000007</c:v>
                </c:pt>
                <c:pt idx="10">
                  <c:v>1.2</c:v>
                </c:pt>
                <c:pt idx="11">
                  <c:v>1.7</c:v>
                </c:pt>
                <c:pt idx="12">
                  <c:v>4.2</c:v>
                </c:pt>
                <c:pt idx="13">
                  <c:v>6.4</c:v>
                </c:pt>
                <c:pt idx="14">
                  <c:v>5.3</c:v>
                </c:pt>
                <c:pt idx="15">
                  <c:v>4</c:v>
                </c:pt>
                <c:pt idx="16">
                  <c:v>6.6</c:v>
                </c:pt>
                <c:pt idx="17">
                  <c:v>7.3</c:v>
                </c:pt>
                <c:pt idx="18">
                  <c:v>11.9</c:v>
                </c:pt>
                <c:pt idx="19">
                  <c:v>9.7000000000000011</c:v>
                </c:pt>
                <c:pt idx="20">
                  <c:v>6.9</c:v>
                </c:pt>
                <c:pt idx="21">
                  <c:v>7.5</c:v>
                </c:pt>
              </c:numCache>
            </c:numRef>
          </c:val>
        </c:ser>
        <c:dLbls/>
        <c:marker val="1"/>
        <c:axId val="102468992"/>
        <c:axId val="102483072"/>
      </c:lineChart>
      <c:catAx>
        <c:axId val="102468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483072"/>
        <c:crosses val="autoZero"/>
        <c:auto val="1"/>
        <c:lblAlgn val="ctr"/>
        <c:lblOffset val="100"/>
      </c:catAx>
      <c:valAx>
        <c:axId val="102483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4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6123840769903777"/>
          <c:y val="5.1400554097404488E-2"/>
          <c:w val="0.52148862642169724"/>
          <c:h val="0.80947142023913721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Dívida externa bruta</c:v>
                </c:pt>
              </c:strCache>
            </c:strRef>
          </c:tx>
          <c:marker>
            <c:symbol val="none"/>
          </c:marker>
          <c:cat>
            <c:numRef>
              <c:f>Plan1!$A$3:$A$17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Plan1!$B$3:$B$17</c:f>
              <c:numCache>
                <c:formatCode>##\ ###\ ##0_);\-##\ ###\ ##0_);\-\ \ </c:formatCode>
                <c:ptCount val="15"/>
                <c:pt idx="0">
                  <c:v>227813.15979277313</c:v>
                </c:pt>
                <c:pt idx="1">
                  <c:v>230067.80362276896</c:v>
                </c:pt>
                <c:pt idx="2">
                  <c:v>237943.21182667301</c:v>
                </c:pt>
                <c:pt idx="3">
                  <c:v>222736.853789769</c:v>
                </c:pt>
                <c:pt idx="4">
                  <c:v>192583.09289285718</c:v>
                </c:pt>
                <c:pt idx="5">
                  <c:v>217535.20321560604</c:v>
                </c:pt>
                <c:pt idx="6">
                  <c:v>261545.66156535468</c:v>
                </c:pt>
                <c:pt idx="7">
                  <c:v>289394.04449412948</c:v>
                </c:pt>
                <c:pt idx="8">
                  <c:v>333458.90214760718</c:v>
                </c:pt>
                <c:pt idx="9">
                  <c:v>452674.18459217431</c:v>
                </c:pt>
                <c:pt idx="10">
                  <c:v>515969.53158599511</c:v>
                </c:pt>
                <c:pt idx="11">
                  <c:v>570752.23957528837</c:v>
                </c:pt>
                <c:pt idx="12">
                  <c:v>621306.52240057918</c:v>
                </c:pt>
                <c:pt idx="13">
                  <c:v>712517.57540507801</c:v>
                </c:pt>
                <c:pt idx="14">
                  <c:v>664991.13691195124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Dívida líquida do setor publico</c:v>
                </c:pt>
              </c:strCache>
            </c:strRef>
          </c:tx>
          <c:marker>
            <c:symbol val="none"/>
          </c:marker>
          <c:val>
            <c:numRef>
              <c:f>Plan1!$C$2:$C$17</c:f>
              <c:numCache>
                <c:formatCode>#\ ###\ ###\ ##0_);\-#\ ###\ ###\ ##0_)</c:formatCode>
                <c:ptCount val="16"/>
                <c:pt idx="0">
                  <c:v>563163.17732753372</c:v>
                </c:pt>
                <c:pt idx="1">
                  <c:v>660867.0204961386</c:v>
                </c:pt>
                <c:pt idx="2">
                  <c:v>881108.070129039</c:v>
                </c:pt>
                <c:pt idx="3">
                  <c:v>913145.12908854429</c:v>
                </c:pt>
                <c:pt idx="4">
                  <c:v>956996.39048958558</c:v>
                </c:pt>
                <c:pt idx="5">
                  <c:v>1002484.6577234766</c:v>
                </c:pt>
                <c:pt idx="6">
                  <c:v>1067363.4831993929</c:v>
                </c:pt>
                <c:pt idx="7">
                  <c:v>1150357.3051371728</c:v>
                </c:pt>
                <c:pt idx="8">
                  <c:v>1069579.382058643</c:v>
                </c:pt>
                <c:pt idx="9">
                  <c:v>1362710.7237997989</c:v>
                </c:pt>
                <c:pt idx="10">
                  <c:v>1475820.1770280208</c:v>
                </c:pt>
                <c:pt idx="11">
                  <c:v>1508546.9088527826</c:v>
                </c:pt>
                <c:pt idx="12">
                  <c:v>1550083.0781581325</c:v>
                </c:pt>
                <c:pt idx="13">
                  <c:v>1626334.8656840399</c:v>
                </c:pt>
                <c:pt idx="14">
                  <c:v>1883146.9851680684</c:v>
                </c:pt>
                <c:pt idx="15">
                  <c:v>2136888.0084514581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Posição das reservas*</c:v>
                </c:pt>
              </c:strCache>
            </c:strRef>
          </c:tx>
          <c:marker>
            <c:symbol val="none"/>
          </c:marker>
          <c:val>
            <c:numRef>
              <c:f>Plan1!$D$2:$D$17</c:f>
              <c:numCache>
                <c:formatCode>General</c:formatCode>
                <c:ptCount val="16"/>
                <c:pt idx="0">
                  <c:v>33011.497622083923</c:v>
                </c:pt>
                <c:pt idx="1">
                  <c:v>35866.415034968333</c:v>
                </c:pt>
                <c:pt idx="2">
                  <c:v>39594.456428737161</c:v>
                </c:pt>
                <c:pt idx="3">
                  <c:v>49296.202238121601</c:v>
                </c:pt>
                <c:pt idx="4">
                  <c:v>52934.843107155844</c:v>
                </c:pt>
                <c:pt idx="5">
                  <c:v>53799.285064647571</c:v>
                </c:pt>
                <c:pt idx="6">
                  <c:v>85838.864401127707</c:v>
                </c:pt>
                <c:pt idx="7">
                  <c:v>180333.60870936135</c:v>
                </c:pt>
                <c:pt idx="8">
                  <c:v>206806.04616443982</c:v>
                </c:pt>
                <c:pt idx="9">
                  <c:v>239054.10561766551</c:v>
                </c:pt>
                <c:pt idx="10">
                  <c:v>288574.60355970886</c:v>
                </c:pt>
                <c:pt idx="11">
                  <c:v>352012.07401523803</c:v>
                </c:pt>
                <c:pt idx="12">
                  <c:v>378613.49692633015</c:v>
                </c:pt>
                <c:pt idx="13">
                  <c:v>375793.59809325665</c:v>
                </c:pt>
                <c:pt idx="14">
                  <c:v>374050.57526643545</c:v>
                </c:pt>
                <c:pt idx="15">
                  <c:v>368738.68017439794</c:v>
                </c:pt>
              </c:numCache>
            </c:numRef>
          </c:val>
        </c:ser>
        <c:dLbls/>
        <c:marker val="1"/>
        <c:axId val="57599872"/>
        <c:axId val="57729408"/>
      </c:lineChart>
      <c:catAx>
        <c:axId val="57599872"/>
        <c:scaling>
          <c:orientation val="minMax"/>
        </c:scaling>
        <c:axPos val="b"/>
        <c:numFmt formatCode="General" sourceLinked="1"/>
        <c:tickLblPos val="nextTo"/>
        <c:crossAx val="57729408"/>
        <c:crosses val="autoZero"/>
        <c:auto val="1"/>
        <c:lblAlgn val="ctr"/>
        <c:lblOffset val="100"/>
      </c:catAx>
      <c:valAx>
        <c:axId val="57729408"/>
        <c:scaling>
          <c:orientation val="minMax"/>
        </c:scaling>
        <c:axPos val="l"/>
        <c:majorGridlines/>
        <c:numFmt formatCode="##\ ###\ ##0_);\-##\ ###\ ##0_);\-\ \ " sourceLinked="1"/>
        <c:tickLblPos val="nextTo"/>
        <c:crossAx val="5759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76224846894152"/>
          <c:y val="0.29051509186351726"/>
          <c:w val="0.29457108486439215"/>
          <c:h val="0.41896981627296614"/>
        </c:manualLayout>
      </c:layout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59131-7386-44E7-8BE4-058E65BEDD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DA88ABD-CBDB-4FCC-863D-DD985D1427C6}">
      <dgm:prSet phldrT="[Texto]"/>
      <dgm:spPr/>
      <dgm:t>
        <a:bodyPr/>
        <a:lstStyle/>
        <a:p>
          <a:r>
            <a:rPr lang="pt-BR" dirty="0" smtClean="0"/>
            <a:t>1993-1994: equilíbrio nas contas públicas</a:t>
          </a:r>
          <a:endParaRPr lang="pt-BR" dirty="0"/>
        </a:p>
      </dgm:t>
    </dgm:pt>
    <dgm:pt modelId="{6A0A237E-0ACA-4E21-AAB2-A903989BFEAD}" type="parTrans" cxnId="{D1900EC5-8ACC-4C5A-A323-80399495BD41}">
      <dgm:prSet/>
      <dgm:spPr/>
      <dgm:t>
        <a:bodyPr/>
        <a:lstStyle/>
        <a:p>
          <a:endParaRPr lang="pt-BR"/>
        </a:p>
      </dgm:t>
    </dgm:pt>
    <dgm:pt modelId="{D0878B9C-66ED-4D4A-8362-F67353A9386C}" type="sibTrans" cxnId="{D1900EC5-8ACC-4C5A-A323-80399495BD41}">
      <dgm:prSet/>
      <dgm:spPr/>
      <dgm:t>
        <a:bodyPr/>
        <a:lstStyle/>
        <a:p>
          <a:endParaRPr lang="pt-BR"/>
        </a:p>
      </dgm:t>
    </dgm:pt>
    <dgm:pt modelId="{C6075E22-E155-401A-8C6B-6009ECB92794}">
      <dgm:prSet phldrT="[Texto]"/>
      <dgm:spPr/>
      <dgm:t>
        <a:bodyPr/>
        <a:lstStyle/>
        <a:p>
          <a:r>
            <a:rPr lang="pt-BR" dirty="0" smtClean="0"/>
            <a:t>Criação da URV: preservar poder de compra</a:t>
          </a:r>
          <a:endParaRPr lang="pt-BR" dirty="0"/>
        </a:p>
      </dgm:t>
    </dgm:pt>
    <dgm:pt modelId="{2498775A-C0E4-49AB-8BA1-84CD9C62A013}" type="parTrans" cxnId="{EF4D9B98-E7C4-457F-B2D3-8FFD5D581F27}">
      <dgm:prSet/>
      <dgm:spPr/>
      <dgm:t>
        <a:bodyPr/>
        <a:lstStyle/>
        <a:p>
          <a:endParaRPr lang="pt-BR"/>
        </a:p>
      </dgm:t>
    </dgm:pt>
    <dgm:pt modelId="{9398B9DB-70D9-48B2-9343-CC1D570E48D1}" type="sibTrans" cxnId="{EF4D9B98-E7C4-457F-B2D3-8FFD5D581F27}">
      <dgm:prSet/>
      <dgm:spPr/>
      <dgm:t>
        <a:bodyPr/>
        <a:lstStyle/>
        <a:p>
          <a:endParaRPr lang="pt-BR"/>
        </a:p>
      </dgm:t>
    </dgm:pt>
    <dgm:pt modelId="{DD07286E-9D13-48CA-B141-D5812C629872}">
      <dgm:prSet phldrT="[Texto]"/>
      <dgm:spPr/>
      <dgm:t>
        <a:bodyPr/>
        <a:lstStyle/>
        <a:p>
          <a:r>
            <a:rPr lang="pt-BR" dirty="0" smtClean="0"/>
            <a:t>Transição da URV para real</a:t>
          </a:r>
          <a:endParaRPr lang="pt-BR" dirty="0"/>
        </a:p>
      </dgm:t>
    </dgm:pt>
    <dgm:pt modelId="{5E812351-AE66-447A-881A-4F0B87CE9447}" type="parTrans" cxnId="{230982A0-CB52-473E-B3DD-D8821114D6D9}">
      <dgm:prSet/>
      <dgm:spPr/>
      <dgm:t>
        <a:bodyPr/>
        <a:lstStyle/>
        <a:p>
          <a:endParaRPr lang="pt-BR"/>
        </a:p>
      </dgm:t>
    </dgm:pt>
    <dgm:pt modelId="{680BD6C7-E822-49C2-B5B4-D10609EAE769}" type="sibTrans" cxnId="{230982A0-CB52-473E-B3DD-D8821114D6D9}">
      <dgm:prSet/>
      <dgm:spPr/>
      <dgm:t>
        <a:bodyPr/>
        <a:lstStyle/>
        <a:p>
          <a:endParaRPr lang="pt-BR"/>
        </a:p>
      </dgm:t>
    </dgm:pt>
    <dgm:pt modelId="{807A03AE-11F6-4094-B53B-9D93995C88A6}" type="pres">
      <dgm:prSet presAssocID="{FFA59131-7386-44E7-8BE4-058E65BEDDA2}" presName="Name0" presStyleCnt="0">
        <dgm:presLayoutVars>
          <dgm:dir/>
          <dgm:resizeHandles val="exact"/>
        </dgm:presLayoutVars>
      </dgm:prSet>
      <dgm:spPr/>
    </dgm:pt>
    <dgm:pt modelId="{4613301B-2C90-422A-93C0-CEF955563CDA}" type="pres">
      <dgm:prSet presAssocID="{0DA88ABD-CBDB-4FCC-863D-DD985D1427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4F7FF2-910E-474D-83F8-407AE906053B}" type="pres">
      <dgm:prSet presAssocID="{D0878B9C-66ED-4D4A-8362-F67353A9386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B95DA01-834E-4E49-BBC5-E10447902695}" type="pres">
      <dgm:prSet presAssocID="{D0878B9C-66ED-4D4A-8362-F67353A9386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A5DEE7EB-5708-495C-BCAE-8B8191C99D66}" type="pres">
      <dgm:prSet presAssocID="{C6075E22-E155-401A-8C6B-6009ECB927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65EB60-189F-40D3-B865-7B1B06634041}" type="pres">
      <dgm:prSet presAssocID="{9398B9DB-70D9-48B2-9343-CC1D570E48D1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AEED492-CD8E-43D0-8B57-824EA261280B}" type="pres">
      <dgm:prSet presAssocID="{9398B9DB-70D9-48B2-9343-CC1D570E48D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7435940-CE81-40E6-AD69-F38699B7DA35}" type="pres">
      <dgm:prSet presAssocID="{DD07286E-9D13-48CA-B141-D5812C6298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AC1887-FCA9-44EA-9B60-4497B7ACCA95}" type="presOf" srcId="{FFA59131-7386-44E7-8BE4-058E65BEDDA2}" destId="{807A03AE-11F6-4094-B53B-9D93995C88A6}" srcOrd="0" destOrd="0" presId="urn:microsoft.com/office/officeart/2005/8/layout/process1"/>
    <dgm:cxn modelId="{D1900EC5-8ACC-4C5A-A323-80399495BD41}" srcId="{FFA59131-7386-44E7-8BE4-058E65BEDDA2}" destId="{0DA88ABD-CBDB-4FCC-863D-DD985D1427C6}" srcOrd="0" destOrd="0" parTransId="{6A0A237E-0ACA-4E21-AAB2-A903989BFEAD}" sibTransId="{D0878B9C-66ED-4D4A-8362-F67353A9386C}"/>
    <dgm:cxn modelId="{6100446C-76B7-405C-B9A7-372247DB6E35}" type="presOf" srcId="{DD07286E-9D13-48CA-B141-D5812C629872}" destId="{47435940-CE81-40E6-AD69-F38699B7DA35}" srcOrd="0" destOrd="0" presId="urn:microsoft.com/office/officeart/2005/8/layout/process1"/>
    <dgm:cxn modelId="{8BADF553-B254-45F2-A315-0012683195C5}" type="presOf" srcId="{D0878B9C-66ED-4D4A-8362-F67353A9386C}" destId="{EB95DA01-834E-4E49-BBC5-E10447902695}" srcOrd="1" destOrd="0" presId="urn:microsoft.com/office/officeart/2005/8/layout/process1"/>
    <dgm:cxn modelId="{EF4D9B98-E7C4-457F-B2D3-8FFD5D581F27}" srcId="{FFA59131-7386-44E7-8BE4-058E65BEDDA2}" destId="{C6075E22-E155-401A-8C6B-6009ECB92794}" srcOrd="1" destOrd="0" parTransId="{2498775A-C0E4-49AB-8BA1-84CD9C62A013}" sibTransId="{9398B9DB-70D9-48B2-9343-CC1D570E48D1}"/>
    <dgm:cxn modelId="{230982A0-CB52-473E-B3DD-D8821114D6D9}" srcId="{FFA59131-7386-44E7-8BE4-058E65BEDDA2}" destId="{DD07286E-9D13-48CA-B141-D5812C629872}" srcOrd="2" destOrd="0" parTransId="{5E812351-AE66-447A-881A-4F0B87CE9447}" sibTransId="{680BD6C7-E822-49C2-B5B4-D10609EAE769}"/>
    <dgm:cxn modelId="{E8D0B351-5998-4489-B472-EF5B73C203F2}" type="presOf" srcId="{9398B9DB-70D9-48B2-9343-CC1D570E48D1}" destId="{0AEED492-CD8E-43D0-8B57-824EA261280B}" srcOrd="1" destOrd="0" presId="urn:microsoft.com/office/officeart/2005/8/layout/process1"/>
    <dgm:cxn modelId="{521EF91B-3FA1-45FD-A33C-3DAAAC0452C0}" type="presOf" srcId="{D0878B9C-66ED-4D4A-8362-F67353A9386C}" destId="{794F7FF2-910E-474D-83F8-407AE906053B}" srcOrd="0" destOrd="0" presId="urn:microsoft.com/office/officeart/2005/8/layout/process1"/>
    <dgm:cxn modelId="{91F4DB7F-F435-41C3-A17E-F379E0D3E79D}" type="presOf" srcId="{0DA88ABD-CBDB-4FCC-863D-DD985D1427C6}" destId="{4613301B-2C90-422A-93C0-CEF955563CDA}" srcOrd="0" destOrd="0" presId="urn:microsoft.com/office/officeart/2005/8/layout/process1"/>
    <dgm:cxn modelId="{520D6E31-586E-44D4-B931-F51AF8C60A0F}" type="presOf" srcId="{9398B9DB-70D9-48B2-9343-CC1D570E48D1}" destId="{0965EB60-189F-40D3-B865-7B1B06634041}" srcOrd="0" destOrd="0" presId="urn:microsoft.com/office/officeart/2005/8/layout/process1"/>
    <dgm:cxn modelId="{4C2F14B2-0B2B-4E95-B1E2-71ED705BE7CC}" type="presOf" srcId="{C6075E22-E155-401A-8C6B-6009ECB92794}" destId="{A5DEE7EB-5708-495C-BCAE-8B8191C99D66}" srcOrd="0" destOrd="0" presId="urn:microsoft.com/office/officeart/2005/8/layout/process1"/>
    <dgm:cxn modelId="{05C35525-E93D-4BBA-8F71-70CC17E9B369}" type="presParOf" srcId="{807A03AE-11F6-4094-B53B-9D93995C88A6}" destId="{4613301B-2C90-422A-93C0-CEF955563CDA}" srcOrd="0" destOrd="0" presId="urn:microsoft.com/office/officeart/2005/8/layout/process1"/>
    <dgm:cxn modelId="{33D0DEFA-8836-4DA0-B80E-DE310D3F1451}" type="presParOf" srcId="{807A03AE-11F6-4094-B53B-9D93995C88A6}" destId="{794F7FF2-910E-474D-83F8-407AE906053B}" srcOrd="1" destOrd="0" presId="urn:microsoft.com/office/officeart/2005/8/layout/process1"/>
    <dgm:cxn modelId="{56B7FDFD-ADFA-405B-8023-8F10456D6139}" type="presParOf" srcId="{794F7FF2-910E-474D-83F8-407AE906053B}" destId="{EB95DA01-834E-4E49-BBC5-E10447902695}" srcOrd="0" destOrd="0" presId="urn:microsoft.com/office/officeart/2005/8/layout/process1"/>
    <dgm:cxn modelId="{9120759A-3073-4F8B-9892-A90D38756509}" type="presParOf" srcId="{807A03AE-11F6-4094-B53B-9D93995C88A6}" destId="{A5DEE7EB-5708-495C-BCAE-8B8191C99D66}" srcOrd="2" destOrd="0" presId="urn:microsoft.com/office/officeart/2005/8/layout/process1"/>
    <dgm:cxn modelId="{C0F4E1EF-D2E7-48B9-A99F-671A17FA0CF2}" type="presParOf" srcId="{807A03AE-11F6-4094-B53B-9D93995C88A6}" destId="{0965EB60-189F-40D3-B865-7B1B06634041}" srcOrd="3" destOrd="0" presId="urn:microsoft.com/office/officeart/2005/8/layout/process1"/>
    <dgm:cxn modelId="{3F2E26B8-4E47-4DC6-AB24-C33B3D5CC505}" type="presParOf" srcId="{0965EB60-189F-40D3-B865-7B1B06634041}" destId="{0AEED492-CD8E-43D0-8B57-824EA261280B}" srcOrd="0" destOrd="0" presId="urn:microsoft.com/office/officeart/2005/8/layout/process1"/>
    <dgm:cxn modelId="{F7B5C623-456B-423F-BEB1-543BF112FCCE}" type="presParOf" srcId="{807A03AE-11F6-4094-B53B-9D93995C88A6}" destId="{47435940-CE81-40E6-AD69-F38699B7DA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t-BR" smtClean="0"/>
              <a:pPr/>
              <a:t>09/06/2016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dirty="0" smtClean="0">
                <a:latin typeface="Constantia"/>
                <a:ea typeface="+mj-ea"/>
                <a:cs typeface="+mj-cs"/>
              </a:rPr>
              <a:t>O Debate em Torno da Dívida Externa</a:t>
            </a:r>
            <a:endParaRPr lang="pt-BR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 smtClean="0"/>
              <a:t>A natureza do processo de endividamento brasileiro</a:t>
            </a:r>
            <a:endParaRPr lang="pt-BR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As Causas do Endividamento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884" y="1916832"/>
            <a:ext cx="921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“</a:t>
            </a:r>
            <a:r>
              <a:rPr lang="pt-BR" dirty="0" smtClean="0"/>
              <a:t>O capitalismo brasileiro, a despeito de suas desigualdades e contradições, apresentou notável dinamismo no período que vai do após-guerra ao final dos anos setenta [...] a base industrial do país sofreu profundas transformações”. (CRUZ, P,D.1993,65). </a:t>
            </a:r>
          </a:p>
          <a:p>
            <a:pPr algn="just">
              <a:lnSpc>
                <a:spcPct val="150000"/>
              </a:lnSpc>
            </a:pPr>
            <a:endParaRPr lang="pt-BR" b="1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b="1" dirty="0" smtClean="0"/>
              <a:t>Tal dinamismo foi acompanhado de uma modernização do sistema financeiro e das linhas de crédito às empresas e famílias (Reformas de 1965</a:t>
            </a:r>
            <a:r>
              <a:rPr lang="en-US" b="1" dirty="0" smtClean="0"/>
              <a:t>/1967).</a:t>
            </a:r>
            <a:endParaRPr lang="pt-BR" b="1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b="1" dirty="0" smtClean="0"/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- Pouco se avançou nas linhas de financiamento de longo prazo para capital fixo.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38228" y="558924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PORQUE?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68635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41884" y="1916832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Primeiramente, </a:t>
            </a:r>
            <a:r>
              <a:rPr lang="pt-BR" dirty="0" smtClean="0"/>
              <a:t>é necessário definir o papel das diferentes indústrias no processo de desenvolvimento nacional do pós guerra.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41884" y="306896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ESTRANGEIRA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341884" y="4077072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ESTATAL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337556" y="5085184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NACIONAL</a:t>
            </a:r>
            <a:endParaRPr lang="pt-BR" sz="24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4726260" y="3392996"/>
            <a:ext cx="2520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726260" y="4401108"/>
            <a:ext cx="2520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726260" y="5409220"/>
            <a:ext cx="25202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534572" y="3137301"/>
            <a:ext cx="40324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b="1" dirty="0" smtClean="0"/>
              <a:t>Preponderante no setor dinâmico.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678588" y="4076773"/>
            <a:ext cx="30963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/>
              <a:t>Serviços de Infraestrutura e Intermediários. </a:t>
            </a:r>
            <a:endParaRPr lang="pt-BR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78588" y="5215967"/>
            <a:ext cx="30963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/>
              <a:t>Papel secundário.</a:t>
            </a:r>
            <a:endParaRPr lang="pt-BR" sz="1600" b="1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204121" cy="736352"/>
          </a:xfrm>
        </p:spPr>
        <p:txBody>
          <a:bodyPr/>
          <a:lstStyle/>
          <a:p>
            <a:r>
              <a:rPr lang="pt-BR" dirty="0" smtClean="0"/>
              <a:t>As Causas do Endividamento: O caso das Multinacionais.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310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204121" cy="736352"/>
          </a:xfrm>
        </p:spPr>
        <p:txBody>
          <a:bodyPr/>
          <a:lstStyle/>
          <a:p>
            <a:r>
              <a:rPr lang="pt-BR" dirty="0" smtClean="0"/>
              <a:t>As Causas do Endividamento: O caso das Multinacionais.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884" y="1340768"/>
            <a:ext cx="9217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AUTOFINANCIAMENTO ou RECURSOS EXTERNOS</a:t>
            </a:r>
            <a:r>
              <a:rPr lang="en-US" b="1" dirty="0" smtClean="0"/>
              <a:t>?</a:t>
            </a:r>
          </a:p>
          <a:p>
            <a:pPr algn="ctr">
              <a:lnSpc>
                <a:spcPct val="150000"/>
              </a:lnSpc>
            </a:pPr>
            <a:endParaRPr lang="pt-BR" b="1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Uma das formas como se dava o financiamento à época era através do autofinanciamento. </a:t>
            </a:r>
            <a:r>
              <a:rPr lang="pt-BR" b="1" dirty="0" smtClean="0"/>
              <a:t>Era conhecido que as empresas usufruíam de uma estrutura de mercado concentrada (oligopólios) e, portanto, apresentavam plenas capacidades de exercer poder mercado e auferir altos lucros e formar poupanças internas. 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 Mark-up médio das indústrias brasileiras era de 1,50, ao passo que o valor praticado por países da OCDE era de 1,24 (CRUZ, P.D, 1993:66). 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 importância dos fundos internos era estimada com base na relação recursos próprios</a:t>
            </a:r>
            <a:r>
              <a:rPr lang="en-US" dirty="0" smtClean="0"/>
              <a:t>/</a:t>
            </a:r>
            <a:r>
              <a:rPr lang="en-US" dirty="0" err="1" smtClean="0"/>
              <a:t>investimento</a:t>
            </a:r>
            <a:r>
              <a:rPr lang="en-US" dirty="0" smtClean="0"/>
              <a:t>. (M</a:t>
            </a:r>
            <a:r>
              <a:rPr lang="pt-BR" dirty="0" err="1" smtClean="0"/>
              <a:t>édia</a:t>
            </a:r>
            <a:r>
              <a:rPr lang="pt-BR" dirty="0" smtClean="0"/>
              <a:t> de 1,30). </a:t>
            </a:r>
          </a:p>
        </p:txBody>
      </p:sp>
    </p:spTree>
    <p:extLst>
      <p:ext uri="{BB962C8B-B14F-4D97-AF65-F5344CB8AC3E}">
        <p14:creationId xmlns:p14="http://schemas.microsoft.com/office/powerpoint/2010/main" xmlns="" val="72044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204121" cy="736352"/>
          </a:xfrm>
        </p:spPr>
        <p:txBody>
          <a:bodyPr/>
          <a:lstStyle/>
          <a:p>
            <a:r>
              <a:rPr lang="pt-BR" dirty="0" smtClean="0"/>
              <a:t>As Causas do Endividamento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25860" y="2924944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AUTOFINANCIAMENTO</a:t>
            </a:r>
            <a:endParaRPr lang="pt-BR" sz="2400" dirty="0"/>
          </a:p>
        </p:txBody>
      </p:sp>
      <p:sp>
        <p:nvSpPr>
          <p:cNvPr id="5" name="Chave esquerda 4"/>
          <p:cNvSpPr/>
          <p:nvPr/>
        </p:nvSpPr>
        <p:spPr>
          <a:xfrm>
            <a:off x="6166420" y="1628800"/>
            <a:ext cx="792088" cy="39604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14492" y="162880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dirty="0" smtClean="0"/>
              <a:t>Exercício de Poder de Mercado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Both"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dirty="0" smtClean="0"/>
              <a:t>Regimes salariais prevalecentes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dirty="0" smtClean="0"/>
              <a:t>Processo Inflacionário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Both"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dirty="0" smtClean="0"/>
              <a:t>Estímulo Governamental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826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As Causas do Endividamento: O caso das Multinacionais.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53852" y="1700808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smtClean="0"/>
              <a:t>RECURSOS EXTERNOS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14492" y="1484784"/>
            <a:ext cx="5065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 smtClean="0"/>
              <a:t>Capital de </a:t>
            </a:r>
            <a:r>
              <a:rPr lang="en-US" sz="2400" dirty="0" err="1" smtClean="0"/>
              <a:t>Risco</a:t>
            </a:r>
            <a:r>
              <a:rPr lang="en-US" sz="2400" dirty="0" smtClean="0"/>
              <a:t>;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 err="1" smtClean="0"/>
              <a:t>Financiamento</a:t>
            </a:r>
            <a:r>
              <a:rPr lang="en-US" sz="2400" dirty="0" smtClean="0"/>
              <a:t> das </a:t>
            </a:r>
            <a:r>
              <a:rPr lang="en-US" sz="2400" dirty="0" err="1" smtClean="0"/>
              <a:t>Importa</a:t>
            </a:r>
            <a:r>
              <a:rPr lang="pt-BR" sz="2400" dirty="0" err="1" smtClean="0"/>
              <a:t>ções</a:t>
            </a:r>
            <a:r>
              <a:rPr lang="pt-BR" sz="2400" dirty="0" smtClean="0"/>
              <a:t>;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dirty="0" smtClean="0"/>
              <a:t>Empréstimos em moeda.</a:t>
            </a:r>
            <a:endParaRPr lang="pt-BR" sz="2400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662364" y="2204864"/>
            <a:ext cx="9361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37828" y="3545664"/>
            <a:ext cx="104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t-BR" sz="2400" b="1" dirty="0" smtClean="0"/>
              <a:t>Fonte complementar;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pt-BR" sz="2400" b="1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t-BR" sz="2400" b="1" dirty="0" smtClean="0"/>
              <a:t>Acesso virtual ao capital externo;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pt-BR" sz="2400" b="1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t-BR" sz="2400" b="1" dirty="0" smtClean="0"/>
              <a:t>Beneficiado pela “Mentalidade Monetária do BP” (Resolução Nº289)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83012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Causas do Endividamento: O caso das Estatais.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93812" y="1412776"/>
            <a:ext cx="104921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Ao longo do processo de industrialização brasileira, às </a:t>
            </a:r>
            <a:r>
              <a:rPr lang="pt-BR" sz="2400" b="1" dirty="0" smtClean="0"/>
              <a:t>estatais</a:t>
            </a:r>
            <a:r>
              <a:rPr lang="pt-BR" sz="2400" dirty="0" smtClean="0"/>
              <a:t> foi incumbido o papel de </a:t>
            </a:r>
            <a:r>
              <a:rPr lang="pt-BR" sz="2400" b="1" dirty="0" smtClean="0"/>
              <a:t>provedora de infraestrutura </a:t>
            </a:r>
            <a:r>
              <a:rPr lang="pt-BR" sz="2400" dirty="0" smtClean="0"/>
              <a:t>e </a:t>
            </a:r>
            <a:r>
              <a:rPr lang="pt-BR" sz="2400" b="1" dirty="0" smtClean="0"/>
              <a:t>bens intermediários</a:t>
            </a:r>
            <a:r>
              <a:rPr lang="pt-BR" sz="2400" dirty="0" smtClean="0"/>
              <a:t>. Tal função demanda </a:t>
            </a:r>
            <a:r>
              <a:rPr lang="pt-BR" sz="2400" b="1" dirty="0" smtClean="0"/>
              <a:t>volumes significativos de recursos </a:t>
            </a:r>
            <a:r>
              <a:rPr lang="pt-BR" sz="2400" dirty="0" smtClean="0"/>
              <a:t>para a realização dos projetos.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Porém, tais empresas apresentavam limitada lucratividade e capacidade de autofinanciamento, uma vez que a prática do </a:t>
            </a:r>
            <a:r>
              <a:rPr lang="pt-BR" sz="2400" b="1" dirty="0" smtClean="0"/>
              <a:t>irrealismo tarifário</a:t>
            </a:r>
            <a:r>
              <a:rPr lang="pt-BR" sz="2400" dirty="0" smtClean="0"/>
              <a:t> era recorrente.  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 smtClean="0"/>
              <a:t>- </a:t>
            </a:r>
            <a:r>
              <a:rPr lang="pt-BR" sz="2400" b="1" dirty="0" smtClean="0"/>
              <a:t>Subsidiar a Indústria Nacional</a:t>
            </a:r>
          </a:p>
          <a:p>
            <a:pPr algn="just">
              <a:lnSpc>
                <a:spcPct val="150000"/>
              </a:lnSpc>
            </a:pPr>
            <a:r>
              <a:rPr lang="pt-BR" sz="2400" b="1" dirty="0"/>
              <a:t>	</a:t>
            </a:r>
            <a:r>
              <a:rPr lang="pt-BR" sz="2400" b="1" dirty="0" smtClean="0"/>
              <a:t>- Conter explosões do processo inflacionário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6715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Causas do Endividamento: O caso das Estatais.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93812" y="1412776"/>
            <a:ext cx="10492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Nesse sentido, </a:t>
            </a:r>
            <a:r>
              <a:rPr lang="pt-BR" sz="2400" b="1" dirty="0" smtClean="0"/>
              <a:t>eram demandantes de crédito de longo prazo</a:t>
            </a:r>
            <a:r>
              <a:rPr lang="pt-BR" sz="2400" dirty="0" smtClean="0"/>
              <a:t>, fornecido tanto pelo </a:t>
            </a:r>
            <a:r>
              <a:rPr lang="pt-BR" sz="2400" b="1" dirty="0" smtClean="0"/>
              <a:t>Tesouro Nacional, </a:t>
            </a:r>
            <a:r>
              <a:rPr lang="pt-BR" sz="2400" dirty="0" smtClean="0"/>
              <a:t>quanto pelo </a:t>
            </a:r>
            <a:r>
              <a:rPr lang="pt-BR" sz="2400" b="1" dirty="0" smtClean="0"/>
              <a:t>Capital Estrangeiro. </a:t>
            </a:r>
          </a:p>
          <a:p>
            <a:pPr algn="just">
              <a:lnSpc>
                <a:spcPct val="150000"/>
              </a:lnSpc>
            </a:pP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Entre 1950</a:t>
            </a:r>
            <a:r>
              <a:rPr lang="en-US" sz="2400" b="1" dirty="0" smtClean="0"/>
              <a:t>/60</a:t>
            </a:r>
            <a:r>
              <a:rPr lang="pt-BR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Financiada por operações do BNDE com créditos fortemente subsidiados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Papel ambíguo da aceleração inflacionária e a consequente deterioração dos balanços das estatais.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1375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Causas do Endividamento: O caso das Estatais.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93812" y="1412776"/>
            <a:ext cx="10492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Entre 1964</a:t>
            </a:r>
            <a:r>
              <a:rPr lang="en-US" sz="2400" b="1" dirty="0" smtClean="0"/>
              <a:t>/74</a:t>
            </a:r>
            <a:r>
              <a:rPr lang="pt-BR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Desvinculação financeira do BNDE e as estatais.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Enfoque no fortalecimento do capital nacional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Prática do </a:t>
            </a:r>
            <a:r>
              <a:rPr lang="pt-BR" sz="2400" b="1" dirty="0" smtClean="0"/>
              <a:t>Realismo Tarifário</a:t>
            </a:r>
            <a:r>
              <a:rPr lang="pt-BR" sz="2400" dirty="0"/>
              <a:t> </a:t>
            </a:r>
            <a:r>
              <a:rPr lang="pt-BR" sz="2400" dirty="0" smtClean="0"/>
              <a:t>(WERNECK, 1990).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09837" y="378904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Entre 1974</a:t>
            </a:r>
            <a:r>
              <a:rPr lang="en-US" sz="2400" b="1" dirty="0" smtClean="0"/>
              <a:t>/79</a:t>
            </a:r>
            <a:r>
              <a:rPr lang="pt-BR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Quebra do realismo tarifário;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Execução do IIPND sob a liderança das estatais;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Doações Patrimoniais (Privatização do BNDE). 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7907861" y="5017880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CaixaDeTexto 2"/>
          <p:cNvSpPr txBox="1"/>
          <p:nvPr/>
        </p:nvSpPr>
        <p:spPr>
          <a:xfrm>
            <a:off x="9262764" y="4581128"/>
            <a:ext cx="25922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b="1" dirty="0" smtClean="0"/>
              <a:t>Forte Endividamento Externo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359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Falhas (ou êxito) das Reformas Financeiras de 1965</a:t>
            </a:r>
            <a:r>
              <a:rPr lang="en-US" dirty="0" smtClean="0"/>
              <a:t>/67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81844" y="1484784"/>
            <a:ext cx="986509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“ A tentativa de estruturação dos bancos de investimento promovida após o golpe militar fracassaram num ponto crucial, a saber, na montagem de instituições e de instrumento privados voltados a dar suporte à formação de capital das empresas”. (CRUZ, P.R. 1993:72)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621804" y="4653136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JUSTIFICATIVAS </a:t>
            </a:r>
            <a:endParaRPr lang="pt-BR" sz="2400" dirty="0"/>
          </a:p>
        </p:txBody>
      </p:sp>
      <p:sp>
        <p:nvSpPr>
          <p:cNvPr id="4" name="Chave esquerda 3"/>
          <p:cNvSpPr/>
          <p:nvPr/>
        </p:nvSpPr>
        <p:spPr>
          <a:xfrm>
            <a:off x="4582244" y="4003111"/>
            <a:ext cx="324036" cy="21602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014292" y="4064005"/>
            <a:ext cx="677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 err="1" smtClean="0"/>
              <a:t>Distorções</a:t>
            </a:r>
            <a:r>
              <a:rPr lang="en-US" sz="2400" dirty="0" smtClean="0"/>
              <a:t> </a:t>
            </a:r>
            <a:r>
              <a:rPr lang="en-US" sz="2400" dirty="0" err="1" smtClean="0"/>
              <a:t>Inflacionárias</a:t>
            </a:r>
            <a:r>
              <a:rPr lang="en-US" sz="2400" dirty="0" smtClean="0"/>
              <a:t>;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 err="1" smtClean="0"/>
              <a:t>Falta</a:t>
            </a:r>
            <a:r>
              <a:rPr lang="en-US" sz="2400" dirty="0" smtClean="0"/>
              <a:t> de “Animal Spirit” do </a:t>
            </a:r>
            <a:r>
              <a:rPr lang="en-US" sz="2400" dirty="0" err="1" smtClean="0"/>
              <a:t>banqueiro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510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Falhas (ou êxito) das Reformas Financeiras de 1965</a:t>
            </a:r>
            <a:r>
              <a:rPr lang="en-US" dirty="0" smtClean="0"/>
              <a:t>/67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91059" y="1213024"/>
            <a:ext cx="986509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>Será mesmo um fracasso</a:t>
            </a:r>
            <a:r>
              <a:rPr lang="en-US" sz="2800" b="1" dirty="0" smtClean="0"/>
              <a:t>?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1059" y="2060848"/>
            <a:ext cx="10153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Cruz (1974), argumenta que as</a:t>
            </a:r>
            <a:r>
              <a:rPr lang="pt-BR" sz="2400" dirty="0"/>
              <a:t> </a:t>
            </a:r>
            <a:r>
              <a:rPr lang="pt-BR" sz="2400" dirty="0" smtClean="0"/>
              <a:t>reformas financeiras foram exitosas ao que se propuseram a resolver: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 smtClean="0"/>
              <a:t>- Sancionar o modelo industrial da década de 1950 e remover os obstáculos à essa prática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 smtClean="0"/>
              <a:t>	- Mercado de Crédito para o Consumo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 smtClean="0"/>
              <a:t>	- Financiamento Não Inflacionário do Governo.</a:t>
            </a:r>
          </a:p>
        </p:txBody>
      </p:sp>
    </p:spTree>
    <p:extLst>
      <p:ext uri="{BB962C8B-B14F-4D97-AF65-F5344CB8AC3E}">
        <p14:creationId xmlns:p14="http://schemas.microsoft.com/office/powerpoint/2010/main" xmlns="" val="39223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Apresentar a racionalidade do processo de desenvolvimento a partir de poupança externa.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Entender os motivos estruturais e conjunturais que levaram ao endividamento.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Discutir a “Crise da Dívida</a:t>
            </a:r>
            <a:r>
              <a:rPr lang="pt-BR" dirty="0" smtClean="0"/>
              <a:t>” e suas principais consequências.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Expor as soluções adotadas para o endividamento brasileiro no passado recente.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Breves considerações a respeito da atual situação do Brasil. </a:t>
            </a:r>
          </a:p>
          <a:p>
            <a:pPr marL="457200" indent="-457200" algn="just">
              <a:buFont typeface="+mj-lt"/>
              <a:buAutoNum type="arabicPeriod"/>
            </a:pPr>
            <a:endParaRPr lang="pt-BR" dirty="0" smtClean="0"/>
          </a:p>
          <a:p>
            <a:pPr marL="457200" indent="-457200" algn="just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2703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25860" y="476672"/>
            <a:ext cx="10204121" cy="73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 Falhas (ou êxito) das Reformas Financeiras de 1965</a:t>
            </a:r>
            <a:r>
              <a:rPr lang="en-US" dirty="0" smtClean="0"/>
              <a:t>/67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53852" y="1412776"/>
            <a:ext cx="1008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Não se intencionou criar um mercado de crédito de longo prazo pois</a:t>
            </a:r>
            <a:r>
              <a:rPr lang="pt-BR" sz="2400" dirty="0"/>
              <a:t> </a:t>
            </a:r>
            <a:r>
              <a:rPr lang="pt-BR" sz="2400" b="1" dirty="0" smtClean="0"/>
              <a:t>esbarraria em tecnicalidades</a:t>
            </a:r>
            <a:r>
              <a:rPr lang="pt-BR" sz="2400" dirty="0" smtClean="0"/>
              <a:t>, </a:t>
            </a:r>
            <a:r>
              <a:rPr lang="pt-BR" sz="2400" b="1" dirty="0" smtClean="0"/>
              <a:t>não havia demanda </a:t>
            </a:r>
            <a:r>
              <a:rPr lang="pt-BR" sz="2400" dirty="0" smtClean="0"/>
              <a:t>e o </a:t>
            </a:r>
            <a:r>
              <a:rPr lang="pt-BR" sz="2400" b="1" dirty="0" smtClean="0"/>
              <a:t>contexto adverso para tal medida.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8070" y="3366854"/>
            <a:ext cx="1073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t-BR" sz="2400" dirty="0" smtClean="0"/>
              <a:t>As reformas ocorreram em um momento de Crise</a:t>
            </a:r>
          </a:p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t-BR" sz="2400" dirty="0" smtClean="0"/>
              <a:t>O modelo de industrialização dispensava um mercado de capitais doméstico</a:t>
            </a:r>
          </a:p>
          <a:p>
            <a:pPr marL="1257300" lvl="2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Elevada capacidade de autofinanciamento</a:t>
            </a:r>
          </a:p>
          <a:p>
            <a:pPr marL="1257300" lvl="2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Extrema facilidade em captação de recursos externos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7868" y="5877272"/>
            <a:ext cx="99371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 smtClean="0"/>
              <a:t>Medidas compensatórias: </a:t>
            </a:r>
            <a:r>
              <a:rPr lang="pt-BR" sz="2400" dirty="0" smtClean="0"/>
              <a:t>Linhas de Capital de Giro e Resolução nº 63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09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4" y="620688"/>
            <a:ext cx="9751060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Demonstrando a Natureza Financeira da Dívida (U$ bilhões)</a:t>
            </a:r>
            <a:br>
              <a:rPr lang="pt-BR" dirty="0" smtClean="0"/>
            </a:br>
            <a:r>
              <a:rPr lang="pt-BR" sz="2000" dirty="0" smtClean="0"/>
              <a:t>Uma abordagem empírica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827" y="2420888"/>
          <a:ext cx="10369154" cy="30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2"/>
                <a:gridCol w="1236507"/>
                <a:gridCol w="931394"/>
                <a:gridCol w="1099511"/>
                <a:gridCol w="945183"/>
                <a:gridCol w="992029"/>
                <a:gridCol w="1352016"/>
                <a:gridCol w="822307"/>
                <a:gridCol w="1046573"/>
                <a:gridCol w="119608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Saldo Comercial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Capital de Risco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Financ</a:t>
                      </a:r>
                      <a:r>
                        <a:rPr lang="pt-BR" sz="1400" baseline="0" dirty="0" smtClean="0"/>
                        <a:t> às Imp.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Empréstimos em moeda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Juros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Saldo Capital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Δ das Reservas</a:t>
                      </a:r>
                      <a:endParaRPr lang="pt-BR" sz="1400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(2,06)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(1,58)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6,16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74-76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(10,48)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(3,54)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(14,02)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15,89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(3,56)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0,23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(0,92)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(2,86)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(3,78)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19,09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(4,8)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(5,67)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(4,37)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(10,04)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18,69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(10,5)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(1,29)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(5,01)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13,97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(10,3)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145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1969 - 1973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 smtClean="0"/>
              <a:t>Ciclo Expansivo 1968/73;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Altas taxas de crescimento do Produto Interno através de recursos externos (insuficiências);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Política econômica estimuladora de importações 68/70;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Ampliação do coeficiente de importações e inibição da produção doméstica;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Boom observado no comércio internacional e medidas de incentivo resultam em crescente exportação;</a:t>
            </a:r>
          </a:p>
        </p:txBody>
      </p:sp>
    </p:spTree>
    <p:extLst>
      <p:ext uri="{BB962C8B-B14F-4D97-AF65-F5344CB8AC3E}">
        <p14:creationId xmlns:p14="http://schemas.microsoft.com/office/powerpoint/2010/main" xmlns="" val="35684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764704"/>
            <a:ext cx="9751060" cy="5305896"/>
          </a:xfrm>
        </p:spPr>
        <p:txBody>
          <a:bodyPr/>
          <a:lstStyle/>
          <a:p>
            <a:pPr algn="just"/>
            <a:r>
              <a:rPr lang="pt-BR" dirty="0" smtClean="0"/>
              <a:t>Convergência de grande liquidez com ciclo expansivo interno;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Liquidez internacional capturou o Brasil e outros países “em desenvolvimento”;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Necessidades de “Poupança Externa” ou estrangulamento do setor externo não possuem </a:t>
            </a:r>
            <a:r>
              <a:rPr lang="pt-BR" dirty="0" smtClean="0"/>
              <a:t>base explicativa, </a:t>
            </a:r>
            <a:r>
              <a:rPr lang="pt-BR" dirty="0" smtClean="0"/>
              <a:t>as relações financeiras com o “resto do mundo” explicam a aceleração do endividamento.</a:t>
            </a:r>
          </a:p>
          <a:p>
            <a:pPr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16462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4" y="620688"/>
            <a:ext cx="9751060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Demonstrando a Natureza Financeira da Dívida (U$ bilhões)</a:t>
            </a:r>
            <a:br>
              <a:rPr lang="pt-BR" dirty="0" smtClean="0"/>
            </a:br>
            <a:r>
              <a:rPr lang="pt-BR" sz="2000" dirty="0" smtClean="0"/>
              <a:t>Uma abordagem empírica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827" y="2420888"/>
          <a:ext cx="10369154" cy="30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2"/>
                <a:gridCol w="1236507"/>
                <a:gridCol w="931394"/>
                <a:gridCol w="1099511"/>
                <a:gridCol w="945183"/>
                <a:gridCol w="992029"/>
                <a:gridCol w="1352016"/>
                <a:gridCol w="822307"/>
                <a:gridCol w="1046573"/>
                <a:gridCol w="119608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Saldo Comercial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Capital de Risco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Financ</a:t>
                      </a:r>
                      <a:r>
                        <a:rPr lang="pt-BR" sz="1400" baseline="0" dirty="0" smtClean="0"/>
                        <a:t> às Imp.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Empréstimos em moeda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Juros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Saldo Capital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Δ das Reservas</a:t>
                      </a:r>
                      <a:endParaRPr lang="pt-BR" sz="1400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(2,06)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(1,58)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6,16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74-76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(10,48)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(3,54)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(14,02)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15,89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(3,56)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0,23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(0,92)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(2,86)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(3,78)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19,09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(4,8)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(5,67)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(4,37)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(10,04)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18,69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(10,5)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(1,29)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(5,01)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13,97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(10,3)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63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1974 - 1976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Déficit no BC;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Inflexão das economias capitalistas (</a:t>
            </a:r>
            <a:r>
              <a:rPr lang="pt-BR" dirty="0" err="1" smtClean="0"/>
              <a:t>tx</a:t>
            </a:r>
            <a:r>
              <a:rPr lang="pt-BR" dirty="0" smtClean="0"/>
              <a:t> de crescimento) e crise do Petróleo;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Deterioração cambial e queda no crescimento das exportações;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Descompasso do crescimento brasileiro frente às outras nações;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Inversão pública ganha força;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5240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548680"/>
            <a:ext cx="9751060" cy="552192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Contínuo crescimento das importações e valorização aumenta significativamente os gastos brasileiros;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“Choque do petróleo” era o único responsável </a:t>
            </a:r>
            <a:r>
              <a:rPr lang="pt-BR" dirty="0" smtClean="0"/>
              <a:t>pelo cenário, </a:t>
            </a:r>
            <a:r>
              <a:rPr lang="pt-BR" dirty="0" smtClean="0"/>
              <a:t>possuindo caráter transitório e de rápida absorção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>
                <a:sym typeface="Wingdings" pitchFamily="2" charset="2"/>
              </a:rPr>
              <a:t>II </a:t>
            </a:r>
            <a:r>
              <a:rPr lang="pt-BR" dirty="0" smtClean="0">
                <a:sym typeface="Wingdings" pitchFamily="2" charset="2"/>
              </a:rPr>
              <a:t>PND;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Endividamento externo era desejável, pois o crescimento resultante acabaria com a dependência do setor externo;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As restrições existentes no cenário mundial evidenciam o “desequilíbrio presente na fase anterior;</a:t>
            </a:r>
          </a:p>
        </p:txBody>
      </p:sp>
    </p:spTree>
    <p:extLst>
      <p:ext uri="{BB962C8B-B14F-4D97-AF65-F5344CB8AC3E}">
        <p14:creationId xmlns:p14="http://schemas.microsoft.com/office/powerpoint/2010/main" xmlns="" val="355177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620688"/>
            <a:ext cx="9751060" cy="5449912"/>
          </a:xfrm>
        </p:spPr>
        <p:txBody>
          <a:bodyPr/>
          <a:lstStyle/>
          <a:p>
            <a:r>
              <a:rPr lang="pt-BR" dirty="0" smtClean="0">
                <a:sym typeface="Wingdings" pitchFamily="2" charset="2"/>
              </a:rPr>
              <a:t>Os déficits existentes em comércio e serviço pesam na tomada de empréstimo;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Juros da dívida impactam fortemente a conta financeira;</a:t>
            </a:r>
          </a:p>
          <a:p>
            <a:endParaRPr lang="pt-BR" dirty="0" smtClean="0"/>
          </a:p>
          <a:p>
            <a:r>
              <a:rPr lang="pt-BR" dirty="0" smtClean="0"/>
              <a:t>Elevação da taxa de juros mundialmente;</a:t>
            </a:r>
          </a:p>
          <a:p>
            <a:endParaRPr lang="pt-BR" dirty="0" smtClean="0"/>
          </a:p>
          <a:p>
            <a:r>
              <a:rPr lang="pt-BR" dirty="0" smtClean="0"/>
              <a:t>Segunda impulsão da dívida: crescimento, política econômica (II PND), conjuntura internacional adversa.</a:t>
            </a:r>
          </a:p>
        </p:txBody>
      </p:sp>
    </p:spTree>
    <p:extLst>
      <p:ext uri="{BB962C8B-B14F-4D97-AF65-F5344CB8AC3E}">
        <p14:creationId xmlns:p14="http://schemas.microsoft.com/office/powerpoint/2010/main" xmlns="" val="116904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4" y="620688"/>
            <a:ext cx="9751060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Demonstrando a Natureza Financeira da Dívida (U$ bilhões)</a:t>
            </a:r>
            <a:br>
              <a:rPr lang="pt-BR" dirty="0" smtClean="0"/>
            </a:br>
            <a:r>
              <a:rPr lang="pt-BR" sz="2000" dirty="0" smtClean="0"/>
              <a:t>Uma abordagem empírica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827" y="2420888"/>
          <a:ext cx="10369154" cy="30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2"/>
                <a:gridCol w="1236507"/>
                <a:gridCol w="931394"/>
                <a:gridCol w="1099511"/>
                <a:gridCol w="945183"/>
                <a:gridCol w="992029"/>
                <a:gridCol w="1352016"/>
                <a:gridCol w="822307"/>
                <a:gridCol w="1046573"/>
                <a:gridCol w="119608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Saldo Comercial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Capital de Risco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Financ</a:t>
                      </a:r>
                      <a:r>
                        <a:rPr lang="pt-BR" sz="1400" baseline="0" dirty="0" smtClean="0"/>
                        <a:t> às Imp.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Empréstimos em moeda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Juros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Saldo Capital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Δ das Reservas</a:t>
                      </a:r>
                      <a:endParaRPr lang="pt-BR" sz="1400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(2,06)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(1,58)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6,16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74-76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(10,48)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(3,54)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(14,02)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15,89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(3,56)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0,23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(0,92)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(2,86)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(3,78)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19,09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(4,8)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(5,67)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(4,37)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(10,04)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18,69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(10,5)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(1,29)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(5,01)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13,97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(10,3)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851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1977 - 1978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Dívida bruta cresce aproximadamente 30% </a:t>
            </a:r>
            <a:r>
              <a:rPr lang="pt-BR" dirty="0" err="1" smtClean="0"/>
              <a:t>a.a.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Recuperação econômica dos países capitalistas e diminuição do crescimento nacional;</a:t>
            </a:r>
          </a:p>
          <a:p>
            <a:endParaRPr lang="pt-BR" dirty="0" smtClean="0"/>
          </a:p>
          <a:p>
            <a:r>
              <a:rPr lang="pt-BR" dirty="0" smtClean="0"/>
              <a:t>BC equilibrado – preços favoráveis para café e soja e controle das importações;</a:t>
            </a:r>
          </a:p>
          <a:p>
            <a:endParaRPr lang="pt-BR" dirty="0" smtClean="0"/>
          </a:p>
          <a:p>
            <a:r>
              <a:rPr lang="pt-BR" dirty="0" smtClean="0"/>
              <a:t>As reservas internacionais (40%) e os juros líquidos (36%) são os grandes responsáveis pelo endividamento no período;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373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642" y="390581"/>
            <a:ext cx="10204121" cy="736352"/>
          </a:xfrm>
        </p:spPr>
        <p:txBody>
          <a:bodyPr/>
          <a:lstStyle/>
          <a:p>
            <a:r>
              <a:rPr lang="pt-BR" dirty="0" smtClean="0"/>
              <a:t>Breve Revisão Macroeconômica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1070" y="1357263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Endividamento Externo exerce impactos sobre: (i) </a:t>
            </a:r>
            <a:r>
              <a:rPr lang="pt-BR" sz="2400" b="1" dirty="0" smtClean="0"/>
              <a:t>Inflação</a:t>
            </a:r>
            <a:r>
              <a:rPr lang="pt-BR" sz="2400" dirty="0" smtClean="0"/>
              <a:t>, (</a:t>
            </a:r>
            <a:r>
              <a:rPr lang="pt-BR" sz="2400" dirty="0" err="1" smtClean="0"/>
              <a:t>ii</a:t>
            </a:r>
            <a:r>
              <a:rPr lang="pt-BR" sz="2400" dirty="0" smtClean="0"/>
              <a:t>) </a:t>
            </a:r>
            <a:r>
              <a:rPr lang="pt-BR" sz="2400" b="1" dirty="0" smtClean="0"/>
              <a:t>Endividamento Interno </a:t>
            </a:r>
            <a:r>
              <a:rPr lang="pt-BR" sz="2400" dirty="0" smtClean="0"/>
              <a:t>e (</a:t>
            </a:r>
            <a:r>
              <a:rPr lang="pt-BR" sz="2400" dirty="0" err="1" smtClean="0"/>
              <a:t>iii</a:t>
            </a:r>
            <a:r>
              <a:rPr lang="pt-BR" sz="2400" dirty="0" smtClean="0"/>
              <a:t>) </a:t>
            </a:r>
            <a:r>
              <a:rPr lang="pt-BR" sz="2400" b="1" dirty="0" smtClean="0"/>
              <a:t>Taxa de câmbio real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28" y="3068960"/>
            <a:ext cx="2880000" cy="2880000"/>
          </a:xfrm>
          <a:prstGeom prst="rect">
            <a:avLst/>
          </a:prstGeom>
        </p:spPr>
      </p:pic>
      <p:sp>
        <p:nvSpPr>
          <p:cNvPr id="13" name="Seta circular 12"/>
          <p:cNvSpPr/>
          <p:nvPr/>
        </p:nvSpPr>
        <p:spPr>
          <a:xfrm rot="10193394">
            <a:off x="3315542" y="4350070"/>
            <a:ext cx="1584176" cy="129598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268" y="4310960"/>
            <a:ext cx="720000" cy="396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892" y="4483664"/>
            <a:ext cx="720000" cy="396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992" y="4047164"/>
            <a:ext cx="720000" cy="396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752" y="4260368"/>
            <a:ext cx="720000" cy="396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828" y="3856632"/>
            <a:ext cx="720000" cy="3960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7606580" y="3553568"/>
            <a:ext cx="2952328" cy="98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INFLAÇÃO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8198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548680"/>
            <a:ext cx="9751060" cy="5521920"/>
          </a:xfrm>
        </p:spPr>
        <p:txBody>
          <a:bodyPr/>
          <a:lstStyle/>
          <a:p>
            <a:r>
              <a:rPr lang="pt-BR" dirty="0" smtClean="0"/>
              <a:t>Expansão na liquidez internacional gera tendência a dilatação de prazos das dívidas e redução de spreads;</a:t>
            </a:r>
          </a:p>
          <a:p>
            <a:endParaRPr lang="pt-BR" dirty="0" smtClean="0"/>
          </a:p>
          <a:p>
            <a:r>
              <a:rPr lang="pt-BR" dirty="0" smtClean="0"/>
              <a:t>Política aprofundadora da dívida;</a:t>
            </a:r>
          </a:p>
          <a:p>
            <a:endParaRPr lang="pt-BR" dirty="0" smtClean="0"/>
          </a:p>
          <a:p>
            <a:r>
              <a:rPr lang="pt-BR" dirty="0" smtClean="0"/>
              <a:t>Em 77, institui-se um mecanismo contra perdas de capital provenientes de mudanças cambiais;</a:t>
            </a:r>
          </a:p>
          <a:p>
            <a:endParaRPr lang="pt-BR" dirty="0" smtClean="0"/>
          </a:p>
          <a:p>
            <a:r>
              <a:rPr lang="pt-BR" dirty="0" smtClean="0"/>
              <a:t>Estatais são induzidas à tomarem recursos junto aos bancos internacionais, o que pesa nos projetos do setor público;</a:t>
            </a:r>
          </a:p>
        </p:txBody>
      </p:sp>
    </p:spTree>
    <p:extLst>
      <p:ext uri="{BB962C8B-B14F-4D97-AF65-F5344CB8AC3E}">
        <p14:creationId xmlns:p14="http://schemas.microsoft.com/office/powerpoint/2010/main" xmlns="" val="414135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Aumento da dívida externa é resultado do “transbordamento” do </a:t>
            </a:r>
            <a:r>
              <a:rPr lang="pt-BR" dirty="0" err="1" smtClean="0"/>
              <a:t>euromercado</a:t>
            </a:r>
            <a:r>
              <a:rPr lang="pt-BR" dirty="0" smtClean="0"/>
              <a:t> da moeda e de uma política indutora ao endividamento (tomada de recursos externos), gerando aumentos no custo da dívida e no acúmulo de reservas internacionais.</a:t>
            </a:r>
          </a:p>
        </p:txBody>
      </p:sp>
    </p:spTree>
    <p:extLst>
      <p:ext uri="{BB962C8B-B14F-4D97-AF65-F5344CB8AC3E}">
        <p14:creationId xmlns:p14="http://schemas.microsoft.com/office/powerpoint/2010/main" xmlns="" val="31143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4" y="620688"/>
            <a:ext cx="9751060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Demonstrando a Natureza Financeira da Dívida (U$ bilhões)</a:t>
            </a:r>
            <a:br>
              <a:rPr lang="pt-BR" dirty="0" smtClean="0"/>
            </a:br>
            <a:r>
              <a:rPr lang="pt-BR" sz="2000" dirty="0" smtClean="0"/>
              <a:t>Uma abordagem empírica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827" y="2420888"/>
          <a:ext cx="10369154" cy="30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2"/>
                <a:gridCol w="1236507"/>
                <a:gridCol w="931394"/>
                <a:gridCol w="1099511"/>
                <a:gridCol w="945183"/>
                <a:gridCol w="992029"/>
                <a:gridCol w="1352016"/>
                <a:gridCol w="822307"/>
                <a:gridCol w="1046573"/>
                <a:gridCol w="119608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Saldo Comercial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Capital de Risco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Financ</a:t>
                      </a:r>
                      <a:r>
                        <a:rPr lang="pt-BR" sz="1400" baseline="0" dirty="0" smtClean="0"/>
                        <a:t> às Imp.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Empréstimos em moeda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Juros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Saldo Capital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Δ das Reservas</a:t>
                      </a:r>
                      <a:endParaRPr lang="pt-BR" sz="1400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(2,06)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(1,58)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6,16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74-76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(10,48)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(3,54)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(14,02)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15,89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(3,56)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0,23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(0,92)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(2,86)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(3,78)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19,09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(4,8)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(5,67)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(4,37)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(10,04)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18,69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(10,5)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(1,29)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(5,01)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13,97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(10,3)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468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1979 - 1980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Novo desequilíbrio na balança comercial (5,7 bilhões de dólares);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Segundo choque do petróleo </a:t>
            </a:r>
            <a:r>
              <a:rPr lang="pt-BR" dirty="0" smtClean="0">
                <a:sym typeface="Wingdings" pitchFamily="2" charset="2"/>
              </a:rPr>
              <a:t> economias em recessão  aceleração inflacionária nos capitalistas;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Explosivo impacto do custo da dívida – taxas básicas de juros sofrem novo aumento;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Primeiro saldo negativo na conta financeira (10,5 – 9,2);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576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692696"/>
            <a:ext cx="9751060" cy="5377904"/>
          </a:xfrm>
        </p:spPr>
        <p:txBody>
          <a:bodyPr/>
          <a:lstStyle/>
          <a:p>
            <a:pPr algn="just"/>
            <a:r>
              <a:rPr lang="pt-BR" dirty="0" smtClean="0"/>
              <a:t>O BC é fechado via queima de estoques internacionais e contratação de empréstimos de curto prazo e custos mais elevados;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endividamento brasileiro aumenta a vulnerabilidade do país a cenários recessivos e inflacionários;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desequilíbrio externo possui caráter totalmente financeiro.</a:t>
            </a:r>
          </a:p>
        </p:txBody>
      </p:sp>
    </p:spTree>
    <p:extLst>
      <p:ext uri="{BB962C8B-B14F-4D97-AF65-F5344CB8AC3E}">
        <p14:creationId xmlns:p14="http://schemas.microsoft.com/office/powerpoint/2010/main" xmlns="" val="18799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4" y="620688"/>
            <a:ext cx="9751060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Demonstrando a Natureza Financeira da Dívida (U$ bilhões)</a:t>
            </a:r>
            <a:br>
              <a:rPr lang="pt-BR" dirty="0" smtClean="0"/>
            </a:br>
            <a:r>
              <a:rPr lang="pt-BR" sz="2000" dirty="0" smtClean="0"/>
              <a:t>Uma abordagem empírica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827" y="2420888"/>
          <a:ext cx="10369154" cy="30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2"/>
                <a:gridCol w="1236507"/>
                <a:gridCol w="931394"/>
                <a:gridCol w="1099511"/>
                <a:gridCol w="945183"/>
                <a:gridCol w="992029"/>
                <a:gridCol w="1352016"/>
                <a:gridCol w="822307"/>
                <a:gridCol w="1046573"/>
                <a:gridCol w="119608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Balança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Saldo Comercial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Capital de Risco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Financ</a:t>
                      </a:r>
                      <a:r>
                        <a:rPr lang="pt-BR" sz="1400" baseline="0" dirty="0" smtClean="0"/>
                        <a:t> às Imp.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Empréstimos em moeda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Juros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Saldo Capital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Δ das Reservas</a:t>
                      </a:r>
                      <a:endParaRPr lang="pt-BR" sz="1400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69-73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(2,03)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(2,06)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(1,58)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6,16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74-76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(10,48)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(3,54)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(14,02)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15,89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(3,56)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0,23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77-78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(0,92)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(2,86)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(3,78)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19,09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(4,8)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5,26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79-80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(5,67)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(4,37)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(10,04)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18,69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(10,5)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(1,29)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(5,01)</a:t>
                      </a:r>
                      <a:endParaRPr lang="pt-BR" b="1" dirty="0"/>
                    </a:p>
                  </a:txBody>
                  <a:tcPr/>
                </a:tc>
              </a:tr>
              <a:tr h="5124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(2,6)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(1,4)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3,78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13,97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(10,3)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494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1981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Nova fase </a:t>
            </a:r>
            <a:r>
              <a:rPr lang="pt-BR" dirty="0" smtClean="0">
                <a:sym typeface="Wingdings" pitchFamily="2" charset="2"/>
              </a:rPr>
              <a:t> Superávits na BC;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Acréscimo da dívida estritamente financeiro;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>
                <a:sym typeface="Wingdings" pitchFamily="2" charset="2"/>
              </a:rPr>
              <a:t>Quedas nominais nas importações (oriundas de política de cunho ortodoxo), porém, resultado aquém nas exportações;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r>
              <a:rPr lang="pt-BR" dirty="0" smtClean="0"/>
              <a:t>Queda nos níveis de produto e emprego;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74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571376"/>
            <a:ext cx="9751060" cy="5521920"/>
          </a:xfrm>
        </p:spPr>
        <p:txBody>
          <a:bodyPr/>
          <a:lstStyle/>
          <a:p>
            <a:pPr algn="just"/>
            <a:r>
              <a:rPr lang="pt-BR" dirty="0" smtClean="0"/>
              <a:t>Maiores dificuldades externas causadas pela política ortodoxa;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Spreads elevados e taxa de juros internacionais elevadas agravaram a situação do setor externo brasileiro, expondo o país ao sistema bancário internacional.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286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Conclusão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Paradoxo existente envolvendo o endividamento externo, ao invés de superar os “constrangimentos externos” ele os criou.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5853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Início dos anos 80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Debate econômico entre “ortodoxos” e “estruturalistas” (heterodoxos)</a:t>
            </a:r>
          </a:p>
          <a:p>
            <a:r>
              <a:rPr lang="pt-BR" b="1" dirty="0"/>
              <a:t>Ortodoxos</a:t>
            </a:r>
            <a:r>
              <a:rPr lang="pt-BR" dirty="0"/>
              <a:t>: </a:t>
            </a:r>
          </a:p>
          <a:p>
            <a:pPr lvl="1"/>
            <a:r>
              <a:rPr lang="pt-BR" dirty="0"/>
              <a:t>Dívida pública limitada pelo crescimento do PIB</a:t>
            </a:r>
          </a:p>
          <a:p>
            <a:pPr lvl="1"/>
            <a:r>
              <a:rPr lang="pt-BR" dirty="0"/>
              <a:t>Queda do déficit público suficiente para controlar a inflação</a:t>
            </a:r>
          </a:p>
          <a:p>
            <a:pPr lvl="1"/>
            <a:r>
              <a:rPr lang="pt-BR" dirty="0" smtClean="0"/>
              <a:t>Inflação:</a:t>
            </a:r>
            <a:endParaRPr lang="pt-BR" dirty="0"/>
          </a:p>
          <a:p>
            <a:pPr lvl="2"/>
            <a:r>
              <a:rPr lang="pt-BR" dirty="0"/>
              <a:t>Associada ao tamanho do desequilíbrio fiscal </a:t>
            </a:r>
          </a:p>
          <a:p>
            <a:pPr lvl="2"/>
            <a:r>
              <a:rPr lang="pt-BR" dirty="0"/>
              <a:t>Causada pela emissão monetária</a:t>
            </a:r>
          </a:p>
          <a:p>
            <a:r>
              <a:rPr lang="pt-BR" b="1" dirty="0"/>
              <a:t>Estruturalistas</a:t>
            </a:r>
          </a:p>
          <a:p>
            <a:pPr lvl="1"/>
            <a:r>
              <a:rPr lang="pt-BR" dirty="0"/>
              <a:t>Opunham-se aos cortes de gastos </a:t>
            </a:r>
          </a:p>
          <a:p>
            <a:pPr lvl="2"/>
            <a:r>
              <a:rPr lang="pt-BR" dirty="0"/>
              <a:t>Retomada do crescimento como chave para a melhora fiscal</a:t>
            </a:r>
          </a:p>
          <a:p>
            <a:pPr lvl="2"/>
            <a:r>
              <a:rPr lang="pt-BR" dirty="0"/>
              <a:t>Redução da receita provocada pela contração da </a:t>
            </a:r>
            <a:r>
              <a:rPr lang="pt-BR" dirty="0" smtClean="0"/>
              <a:t>demanda</a:t>
            </a:r>
          </a:p>
          <a:p>
            <a:pPr lvl="2"/>
            <a:endParaRPr lang="pt-BR" dirty="0" smtClean="0"/>
          </a:p>
          <a:p>
            <a:pPr marL="24840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587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642" y="390581"/>
            <a:ext cx="10204121" cy="736352"/>
          </a:xfrm>
        </p:spPr>
        <p:txBody>
          <a:bodyPr/>
          <a:lstStyle/>
          <a:p>
            <a:r>
              <a:rPr lang="pt-BR" dirty="0" smtClean="0"/>
              <a:t>Breve Revisão Macroeconômica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1070" y="1357263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Endividamento Externo exerce impactos sobre: (i) </a:t>
            </a:r>
            <a:r>
              <a:rPr lang="pt-BR" sz="2400" b="1" dirty="0" smtClean="0"/>
              <a:t>Inflação</a:t>
            </a:r>
            <a:r>
              <a:rPr lang="pt-BR" sz="2400" dirty="0" smtClean="0"/>
              <a:t>, (</a:t>
            </a:r>
            <a:r>
              <a:rPr lang="pt-BR" sz="2400" dirty="0" err="1" smtClean="0"/>
              <a:t>ii</a:t>
            </a:r>
            <a:r>
              <a:rPr lang="pt-BR" sz="2400" dirty="0" smtClean="0"/>
              <a:t>) </a:t>
            </a:r>
            <a:r>
              <a:rPr lang="pt-BR" sz="2400" b="1" dirty="0" smtClean="0"/>
              <a:t>Endividamento Interno </a:t>
            </a:r>
            <a:r>
              <a:rPr lang="pt-BR" sz="2400" dirty="0" smtClean="0"/>
              <a:t>e (</a:t>
            </a:r>
            <a:r>
              <a:rPr lang="pt-BR" sz="2400" dirty="0" err="1" smtClean="0"/>
              <a:t>iii</a:t>
            </a:r>
            <a:r>
              <a:rPr lang="pt-BR" sz="2400" dirty="0" smtClean="0"/>
              <a:t>) </a:t>
            </a:r>
            <a:r>
              <a:rPr lang="pt-BR" sz="2400" b="1" dirty="0" smtClean="0"/>
              <a:t>Taxa de câmbio real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28" y="3068960"/>
            <a:ext cx="2880000" cy="2880000"/>
          </a:xfrm>
          <a:prstGeom prst="rect">
            <a:avLst/>
          </a:prstGeom>
        </p:spPr>
      </p:pic>
      <p:sp>
        <p:nvSpPr>
          <p:cNvPr id="13" name="Seta circular 12"/>
          <p:cNvSpPr/>
          <p:nvPr/>
        </p:nvSpPr>
        <p:spPr>
          <a:xfrm rot="10193394">
            <a:off x="3311431" y="4403400"/>
            <a:ext cx="1584176" cy="129598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508" y="4414372"/>
            <a:ext cx="720000" cy="396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892" y="4483664"/>
            <a:ext cx="720000" cy="396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992" y="4047164"/>
            <a:ext cx="720000" cy="396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752" y="4260368"/>
            <a:ext cx="720000" cy="396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828" y="3856632"/>
            <a:ext cx="720000" cy="396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444" y="2781366"/>
            <a:ext cx="1836296" cy="1404000"/>
          </a:xfrm>
          <a:prstGeom prst="rect">
            <a:avLst/>
          </a:prstGeom>
        </p:spPr>
      </p:pic>
      <p:sp>
        <p:nvSpPr>
          <p:cNvPr id="23" name="Seta para a direita 22"/>
          <p:cNvSpPr/>
          <p:nvPr/>
        </p:nvSpPr>
        <p:spPr>
          <a:xfrm>
            <a:off x="3568491" y="3249535"/>
            <a:ext cx="1941960" cy="27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Seta para a direita 23"/>
          <p:cNvSpPr/>
          <p:nvPr/>
        </p:nvSpPr>
        <p:spPr>
          <a:xfrm rot="10800000">
            <a:off x="4123206" y="3826074"/>
            <a:ext cx="1961943" cy="292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Retângulo 2"/>
          <p:cNvSpPr/>
          <p:nvPr/>
        </p:nvSpPr>
        <p:spPr>
          <a:xfrm>
            <a:off x="2019758" y="4031762"/>
            <a:ext cx="1224136" cy="4908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TÍTULO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340832" y="3893992"/>
            <a:ext cx="2952328" cy="98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ENDIVIDAMENTO INTERNO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6969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Início dos anos 80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Ortodoxos </a:t>
            </a:r>
          </a:p>
          <a:p>
            <a:pPr lvl="1"/>
            <a:r>
              <a:rPr lang="pt-BR" dirty="0"/>
              <a:t>Déficit publico era incompatível com a estabilidade de preços</a:t>
            </a:r>
          </a:p>
          <a:p>
            <a:pPr lvl="1"/>
            <a:r>
              <a:rPr lang="pt-BR" dirty="0"/>
              <a:t>Necessidade de controle do déficit</a:t>
            </a:r>
          </a:p>
          <a:p>
            <a:r>
              <a:rPr lang="pt-BR" b="1" dirty="0"/>
              <a:t>Heterodoxos</a:t>
            </a:r>
          </a:p>
          <a:p>
            <a:pPr lvl="1"/>
            <a:r>
              <a:rPr lang="pt-BR" dirty="0"/>
              <a:t>Importância da inércia para a explicação da inflação</a:t>
            </a:r>
          </a:p>
          <a:p>
            <a:pPr lvl="1"/>
            <a:r>
              <a:rPr lang="pt-BR" dirty="0"/>
              <a:t>Não deram importância à realização de um ajuste fiscal</a:t>
            </a:r>
          </a:p>
        </p:txBody>
      </p:sp>
    </p:spTree>
    <p:extLst>
      <p:ext uri="{BB962C8B-B14F-4D97-AF65-F5344CB8AC3E}">
        <p14:creationId xmlns:p14="http://schemas.microsoft.com/office/powerpoint/2010/main" xmlns="" val="18280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do equilíbrio na balança comercial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Pautada no corte de excessos </a:t>
            </a:r>
            <a:endParaRPr lang="pt-BR" dirty="0"/>
          </a:p>
          <a:p>
            <a:r>
              <a:rPr lang="pt-BR" dirty="0"/>
              <a:t>C</a:t>
            </a:r>
            <a:r>
              <a:rPr lang="pt-BR" dirty="0" smtClean="0"/>
              <a:t>ontenção direta de importações</a:t>
            </a:r>
          </a:p>
          <a:p>
            <a:r>
              <a:rPr lang="pt-BR" dirty="0" smtClean="0"/>
              <a:t>Adoções de politicas monetária e fiscal restritivas</a:t>
            </a:r>
          </a:p>
          <a:p>
            <a:r>
              <a:rPr lang="pt-BR" dirty="0" smtClean="0"/>
              <a:t>Política monetária restritiva</a:t>
            </a:r>
          </a:p>
          <a:p>
            <a:pPr lvl="1"/>
            <a:r>
              <a:rPr lang="pt-BR" dirty="0" smtClean="0"/>
              <a:t>Regulação da demanda de bens e serviços</a:t>
            </a:r>
          </a:p>
          <a:p>
            <a:pPr lvl="1"/>
            <a:r>
              <a:rPr lang="pt-BR" dirty="0" smtClean="0"/>
              <a:t>Combate a inflação</a:t>
            </a:r>
          </a:p>
          <a:p>
            <a:pPr lvl="1"/>
            <a:r>
              <a:rPr lang="pt-BR" dirty="0" smtClean="0"/>
              <a:t>Liberação da taxa de juros</a:t>
            </a:r>
          </a:p>
          <a:p>
            <a:pPr lvl="2"/>
            <a:r>
              <a:rPr lang="pt-BR" dirty="0" smtClean="0"/>
              <a:t>Encarecer crédito doméstico</a:t>
            </a:r>
          </a:p>
          <a:p>
            <a:pPr lvl="2"/>
            <a:r>
              <a:rPr lang="pt-BR" dirty="0" smtClean="0"/>
              <a:t>Captar empréstimos externos</a:t>
            </a:r>
          </a:p>
          <a:p>
            <a:r>
              <a:rPr lang="pt-BR" dirty="0" smtClean="0"/>
              <a:t>Política de austeridade </a:t>
            </a:r>
          </a:p>
          <a:p>
            <a:pPr lvl="1"/>
            <a:r>
              <a:rPr lang="pt-BR" dirty="0" smtClean="0"/>
              <a:t>Desaceleração do investimento público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378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Eclosão da dívida externa (1982)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Crédito externo desaparece do Brasil</a:t>
            </a:r>
            <a:r>
              <a:rPr lang="pt-BR" dirty="0" smtClean="0"/>
              <a:t>;</a:t>
            </a:r>
          </a:p>
          <a:p>
            <a:r>
              <a:rPr lang="pt-BR" dirty="0" smtClean="0"/>
              <a:t>Estrangulamento cambial;</a:t>
            </a:r>
          </a:p>
          <a:p>
            <a:r>
              <a:rPr lang="pt-BR" dirty="0" smtClean="0"/>
              <a:t>Brasil busca </a:t>
            </a:r>
            <a:r>
              <a:rPr lang="pt-BR" dirty="0"/>
              <a:t>ajuda financeira a</a:t>
            </a:r>
            <a:r>
              <a:rPr lang="pt-BR" dirty="0" smtClean="0"/>
              <a:t>o </a:t>
            </a:r>
            <a:r>
              <a:rPr lang="pt-BR" dirty="0"/>
              <a:t>FMI;</a:t>
            </a:r>
          </a:p>
          <a:p>
            <a:r>
              <a:rPr lang="pt-BR" dirty="0"/>
              <a:t>Panorama fiscal brasileiro:</a:t>
            </a:r>
          </a:p>
          <a:p>
            <a:pPr lvl="1"/>
            <a:r>
              <a:rPr lang="pt-BR" dirty="0"/>
              <a:t>Déficit público extremamente elevado</a:t>
            </a:r>
          </a:p>
          <a:p>
            <a:pPr lvl="1"/>
            <a:r>
              <a:rPr lang="pt-BR" dirty="0"/>
              <a:t>Incerteza sobre o valor exato desse déficit</a:t>
            </a:r>
          </a:p>
          <a:p>
            <a:pPr lvl="1"/>
            <a:r>
              <a:rPr lang="pt-BR" dirty="0"/>
              <a:t>Debate local sobre a necessidade de combater o déficit</a:t>
            </a:r>
          </a:p>
          <a:p>
            <a:pPr lvl="1"/>
            <a:r>
              <a:rPr lang="pt-BR" dirty="0"/>
              <a:t>Ausência de instrumentos efetivos de controle do gasto público </a:t>
            </a:r>
          </a:p>
        </p:txBody>
      </p:sp>
    </p:spTree>
    <p:extLst>
      <p:ext uri="{BB962C8B-B14F-4D97-AF65-F5344CB8AC3E}">
        <p14:creationId xmlns:p14="http://schemas.microsoft.com/office/powerpoint/2010/main" xmlns="" val="410534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Eclosão da dívida externa (1982)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Tarefas do FMI em conjunto com Ministério da Fazenda e BACEN:</a:t>
            </a:r>
          </a:p>
          <a:p>
            <a:pPr lvl="1"/>
            <a:r>
              <a:rPr lang="pt-BR" dirty="0"/>
              <a:t>Aparelhar o BACEN para registrar as operações de endividamento do setor público </a:t>
            </a:r>
            <a:r>
              <a:rPr lang="pt-BR" dirty="0" smtClean="0"/>
              <a:t>consolidado;</a:t>
            </a:r>
            <a:endParaRPr lang="pt-BR" dirty="0"/>
          </a:p>
          <a:p>
            <a:pPr lvl="1"/>
            <a:r>
              <a:rPr lang="pt-BR" dirty="0"/>
              <a:t>Harmonizar os critérios de apuração do déficit entre FMI e o governo </a:t>
            </a:r>
            <a:r>
              <a:rPr lang="pt-BR" dirty="0" smtClean="0"/>
              <a:t>brasileiro;</a:t>
            </a:r>
            <a:endParaRPr lang="pt-BR" dirty="0"/>
          </a:p>
          <a:p>
            <a:r>
              <a:rPr lang="pt-BR" dirty="0"/>
              <a:t>FMI: </a:t>
            </a:r>
            <a:r>
              <a:rPr lang="pt-BR" dirty="0" smtClean="0"/>
              <a:t>cálculo </a:t>
            </a:r>
            <a:r>
              <a:rPr lang="pt-BR" dirty="0"/>
              <a:t>da NFSP pelo conceito </a:t>
            </a:r>
            <a:r>
              <a:rPr lang="pt-BR" dirty="0" smtClean="0"/>
              <a:t>nominal;</a:t>
            </a:r>
          </a:p>
          <a:p>
            <a:r>
              <a:rPr lang="pt-BR" dirty="0" smtClean="0"/>
              <a:t>Brasil: Inflação elevada torna inevitável o aumento do déficit nominal;</a:t>
            </a:r>
          </a:p>
          <a:p>
            <a:r>
              <a:rPr lang="pt-BR" dirty="0" smtClean="0"/>
              <a:t>Divulgação simultânea dos indicadores de resultado nominal e operacional.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310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operacional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Não resolveu todos os problemas ligados à necessidade de um termômetro da contribuição da política fiscal para a política anti-inflacionária do governo</a:t>
            </a:r>
          </a:p>
          <a:p>
            <a:pPr algn="just"/>
            <a:r>
              <a:rPr lang="pt-BR" dirty="0" smtClean="0"/>
              <a:t>Quatro problemas metodológicos:</a:t>
            </a:r>
          </a:p>
          <a:p>
            <a:pPr lvl="1" algn="just"/>
            <a:r>
              <a:rPr lang="pt-BR" dirty="0" smtClean="0"/>
              <a:t>Defasagem das informações</a:t>
            </a:r>
          </a:p>
          <a:p>
            <a:pPr lvl="1"/>
            <a:r>
              <a:rPr lang="pt-BR" dirty="0" smtClean="0"/>
              <a:t>Irregularidade dos dados</a:t>
            </a:r>
          </a:p>
          <a:p>
            <a:pPr lvl="1"/>
            <a:r>
              <a:rPr lang="pt-BR" dirty="0" smtClean="0"/>
              <a:t>Falta de confiabilidade na precisão das estatísticas</a:t>
            </a:r>
          </a:p>
          <a:p>
            <a:pPr lvl="1"/>
            <a:r>
              <a:rPr lang="pt-BR" dirty="0" smtClean="0"/>
              <a:t>Continuidade da influência da inflação sobre o resultado fiscal</a:t>
            </a:r>
            <a:r>
              <a:rPr lang="pt-BR" dirty="0"/>
              <a:t>	</a:t>
            </a:r>
            <a:endParaRPr lang="pt-BR" dirty="0" smtClean="0"/>
          </a:p>
          <a:p>
            <a:r>
              <a:rPr lang="pt-BR" dirty="0" smtClean="0"/>
              <a:t>Problemas diversos com o déficit operacional</a:t>
            </a:r>
          </a:p>
          <a:p>
            <a:pPr lvl="1"/>
            <a:r>
              <a:rPr lang="pt-BR" dirty="0"/>
              <a:t>N</a:t>
            </a:r>
            <a:r>
              <a:rPr lang="pt-BR" dirty="0" smtClean="0"/>
              <a:t>ão era imune à inflação	</a:t>
            </a:r>
          </a:p>
          <a:p>
            <a:pPr lvl="1"/>
            <a:r>
              <a:rPr lang="pt-BR" dirty="0" smtClean="0"/>
              <a:t>Era expresso em valores correntes</a:t>
            </a:r>
          </a:p>
        </p:txBody>
      </p:sp>
    </p:spTree>
    <p:extLst>
      <p:ext uri="{BB962C8B-B14F-4D97-AF65-F5344CB8AC3E}">
        <p14:creationId xmlns:p14="http://schemas.microsoft.com/office/powerpoint/2010/main" xmlns="" val="209151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No Brasil a dívida externa era predominantemente pública mas o superávit era privado;</a:t>
            </a:r>
          </a:p>
          <a:p>
            <a:pPr algn="just"/>
            <a:r>
              <a:rPr lang="pt-BR" dirty="0" smtClean="0"/>
              <a:t>Estatização da dívida externa:</a:t>
            </a:r>
          </a:p>
          <a:p>
            <a:pPr lvl="1" algn="just"/>
            <a:r>
              <a:rPr lang="pt-BR" dirty="0" smtClean="0"/>
              <a:t>Após a crise da dívida externa em 1982, o governo assumiu grande parte da dívida externa, originalmente pública;</a:t>
            </a:r>
          </a:p>
          <a:p>
            <a:pPr algn="just"/>
            <a:r>
              <a:rPr lang="pt-BR" dirty="0" smtClean="0"/>
              <a:t>Equilíbrio do BP atrelado ao desequilíbrio interno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 smtClean="0"/>
              <a:t> setor não gerava recursos fiscais para compensar a injeção de moeda associada ao equilíbrio externo;</a:t>
            </a:r>
          </a:p>
          <a:p>
            <a:pPr algn="just"/>
            <a:r>
              <a:rPr lang="pt-BR" dirty="0" smtClean="0"/>
              <a:t>BACEN paga exportadores em moeda doméstica para obter divisas para arcar com os ônus dos juros da dívida externa.</a:t>
            </a:r>
          </a:p>
        </p:txBody>
      </p:sp>
    </p:spTree>
    <p:extLst>
      <p:ext uri="{BB962C8B-B14F-4D97-AF65-F5344CB8AC3E}">
        <p14:creationId xmlns:p14="http://schemas.microsoft.com/office/powerpoint/2010/main" xmlns="" val="97707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Transferência de recursos reais ao exterior não era viável imediatamente</a:t>
            </a:r>
          </a:p>
          <a:p>
            <a:r>
              <a:rPr lang="pt-BR" dirty="0" smtClean="0"/>
              <a:t>Viabilizada pela maxidesvalorização cambial em 1983</a:t>
            </a:r>
          </a:p>
          <a:p>
            <a:r>
              <a:rPr lang="pt-BR" dirty="0" smtClean="0"/>
              <a:t>Amadurecimento do programa de substituição de importações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82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Componente externo</a:t>
            </a:r>
          </a:p>
          <a:p>
            <a:pPr lvl="1"/>
            <a:r>
              <a:rPr lang="pt-BR" dirty="0" smtClean="0"/>
              <a:t>Equilíbrio do Balanço de Pagamentos</a:t>
            </a:r>
          </a:p>
          <a:p>
            <a:pPr lvl="1"/>
            <a:r>
              <a:rPr lang="pt-BR" dirty="0" smtClean="0"/>
              <a:t>Brasil paga juros da dívida externa com superávits comerciais ao invés de novos empréstimos </a:t>
            </a:r>
          </a:p>
          <a:p>
            <a:r>
              <a:rPr lang="pt-BR" dirty="0" smtClean="0"/>
              <a:t>Componente macroeconômico</a:t>
            </a:r>
          </a:p>
          <a:p>
            <a:pPr lvl="1"/>
            <a:r>
              <a:rPr lang="pt-BR" dirty="0" smtClean="0"/>
              <a:t>Restrição ao investimento</a:t>
            </a:r>
          </a:p>
          <a:p>
            <a:r>
              <a:rPr lang="pt-BR" dirty="0" smtClean="0"/>
              <a:t>Componente monetário e fiscal</a:t>
            </a:r>
          </a:p>
          <a:p>
            <a:pPr lvl="1"/>
            <a:r>
              <a:rPr lang="pt-BR" dirty="0" smtClean="0"/>
              <a:t>Impacto monetário</a:t>
            </a:r>
          </a:p>
          <a:p>
            <a:pPr lvl="1"/>
            <a:r>
              <a:rPr lang="pt-BR" dirty="0" smtClean="0"/>
              <a:t>Necessidade de emissão de títulos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801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Governo deveria </a:t>
            </a:r>
            <a:r>
              <a:rPr lang="pt-BR" dirty="0" smtClean="0"/>
              <a:t>ter aumentado os impostos ou reduzido as despesas para obter os recursos necessários para adquirir os dólares a serem remetidos aos credores;</a:t>
            </a:r>
          </a:p>
          <a:p>
            <a:r>
              <a:rPr lang="pt-BR" dirty="0" smtClean="0"/>
              <a:t>Como não ocorreu, não foi possível obter recursos fiscais requeridos para realizar a transferência interna de recursos para suportar os custos do endividamento externo sem pressionar o déficit publico;</a:t>
            </a:r>
          </a:p>
          <a:p>
            <a:r>
              <a:rPr lang="pt-BR" dirty="0" smtClean="0"/>
              <a:t>Indicadores fiscais para o período de 1981/1984 apresentaram uma importante redução do déficit operacional.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170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 Sarney (1985-1990)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José Sarney assumiu a presidência após a morte de Tancredo Neves</a:t>
            </a:r>
          </a:p>
          <a:p>
            <a:r>
              <a:rPr lang="pt-BR" dirty="0" smtClean="0"/>
              <a:t>Problemas Econômicos herdados da ditadura militar:</a:t>
            </a:r>
          </a:p>
          <a:p>
            <a:pPr lvl="2"/>
            <a:r>
              <a:rPr lang="pt-BR" dirty="0" smtClean="0"/>
              <a:t>Divida externa;</a:t>
            </a:r>
          </a:p>
          <a:p>
            <a:pPr lvl="2"/>
            <a:r>
              <a:rPr lang="pt-BR" dirty="0" smtClean="0"/>
              <a:t>Déficit Publico;</a:t>
            </a:r>
          </a:p>
          <a:p>
            <a:pPr lvl="2"/>
            <a:r>
              <a:rPr lang="pt-BR" dirty="0" smtClean="0"/>
              <a:t>Inflação;</a:t>
            </a:r>
          </a:p>
          <a:p>
            <a:r>
              <a:rPr lang="pt-BR" dirty="0" smtClean="0"/>
              <a:t>Três ministros da fazenda diferentes implantaram três planos para a tentativa de resolução desses problemas</a:t>
            </a:r>
          </a:p>
          <a:p>
            <a:endParaRPr lang="pt-BR" dirty="0" smtClean="0"/>
          </a:p>
          <a:p>
            <a:pPr lvl="2"/>
            <a:endParaRPr lang="pt-BR" dirty="0" smtClean="0"/>
          </a:p>
          <a:p>
            <a:pPr marL="24840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963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O Endividamento Externo como Política Governamental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85900" y="1744948"/>
            <a:ext cx="92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Para se obter uma taxa de crescimento acelerado e sustentado, era necessário que a economia brasileira: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	(1) Incorresse em déficits correntes (X&lt;M)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	</a:t>
            </a:r>
            <a:r>
              <a:rPr lang="pt-BR" sz="2000" b="1" dirty="0" smtClean="0"/>
              <a:t>(2) Relativo Equilíbrio no Balanço de Pagamentos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aixaDeTexto 9"/>
              <p:cNvSpPr txBox="1"/>
              <p:nvPr/>
            </p:nvSpPr>
            <p:spPr>
              <a:xfrm>
                <a:off x="1473967" y="3789040"/>
                <a:ext cx="921702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 smtClean="0"/>
                  <a:t>Pois, dado que :</a:t>
                </a:r>
                <a:endParaRPr lang="pt-BR" b="1" i="0" dirty="0" smtClean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 smtClean="0"/>
              </a:p>
              <a:p>
                <a:pPr algn="just">
                  <a:lnSpc>
                    <a:spcPct val="150000"/>
                  </a:lnSpc>
                </a:pPr>
                <a:endParaRPr lang="pt-BR" b="1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pt-BR" dirty="0" smtClean="0"/>
                  <a:t>A existência de déficits correntes representa a absorção de recursos reais do exterior (Hiato dos Recursos). Porém, para evitar desequilíbrios externos, tal hiato deve ser contrabalanceada com o ingresso de recursos no país.  </a:t>
                </a:r>
                <a:endParaRPr lang="pt-BR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67" y="3789040"/>
                <a:ext cx="9217024" cy="258532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95" r="-529" b="-11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7115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Ministro Dílson Funaro (1985-1987)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Plano Cruzado</a:t>
            </a:r>
          </a:p>
          <a:p>
            <a:r>
              <a:rPr lang="pt-BR" dirty="0" smtClean="0"/>
              <a:t>Setores com preços defasados e falta de abastecimento</a:t>
            </a:r>
          </a:p>
          <a:p>
            <a:r>
              <a:rPr lang="pt-BR" dirty="0" smtClean="0"/>
              <a:t>Crise do balanço de pagamentos em 1986</a:t>
            </a:r>
          </a:p>
          <a:p>
            <a:pPr lvl="1"/>
            <a:r>
              <a:rPr lang="pt-BR" dirty="0" smtClean="0"/>
              <a:t>Reservas internacionais caem para 6 bilhões de dólares </a:t>
            </a:r>
          </a:p>
          <a:p>
            <a:pPr lvl="1"/>
            <a:r>
              <a:rPr lang="pt-BR" dirty="0" smtClean="0"/>
              <a:t>Superávit da balança comercial cai em aproximadamente 5 bilhões de dólares</a:t>
            </a:r>
          </a:p>
          <a:p>
            <a:r>
              <a:rPr lang="pt-BR" dirty="0" smtClean="0"/>
              <a:t>Moratória unilateral em fevereiro de 1987</a:t>
            </a:r>
          </a:p>
          <a:p>
            <a:r>
              <a:rPr lang="pt-BR" dirty="0" smtClean="0"/>
              <a:t>Agravou a saúde financeira do país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1560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gestão de Bresser Pereira (1987)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Bresser assume com dois objetivos primários: controlar a inflação e reaproximar do FMI</a:t>
            </a:r>
          </a:p>
          <a:p>
            <a:r>
              <a:rPr lang="pt-BR" dirty="0" smtClean="0"/>
              <a:t>A proposta de Bresser para renegociar a divida externa consistia em  medidas:</a:t>
            </a:r>
          </a:p>
          <a:p>
            <a:pPr lvl="1"/>
            <a:r>
              <a:rPr lang="pt-BR" dirty="0" smtClean="0"/>
              <a:t>Convertia créditos em títulos de longo prazo;</a:t>
            </a:r>
          </a:p>
          <a:p>
            <a:pPr lvl="1"/>
            <a:r>
              <a:rPr lang="pt-BR" dirty="0" smtClean="0"/>
              <a:t>Dava a parcela do deságio resultante em favor do Brasil</a:t>
            </a:r>
          </a:p>
          <a:p>
            <a:r>
              <a:rPr lang="pt-BR" dirty="0" smtClean="0"/>
              <a:t>Renuncia em dezembro de 1987 devido a falta de apoio político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1572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Maílson da Nóbrega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Assumiu o ministério da fazenda em 1987</a:t>
            </a:r>
          </a:p>
          <a:p>
            <a:r>
              <a:rPr lang="pt-BR" dirty="0" smtClean="0"/>
              <a:t>Seu principal foco era no controle da inflação</a:t>
            </a:r>
          </a:p>
          <a:p>
            <a:r>
              <a:rPr lang="pt-BR" dirty="0" smtClean="0"/>
              <a:t>O Plano Verão foi um fracasso e o país chegou a hiperinflação</a:t>
            </a:r>
          </a:p>
          <a:p>
            <a:r>
              <a:rPr lang="pt-BR" dirty="0" smtClean="0"/>
              <a:t>Problemas políticos e sociais prevaleceram no período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muddling</a:t>
            </a:r>
            <a:r>
              <a:rPr lang="pt-BR" dirty="0" smtClean="0"/>
              <a:t> through foi a política adotada para a divida externa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774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Contexto econômico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81844" y="1772816"/>
            <a:ext cx="10369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Em 1990 o presidente Fernando </a:t>
            </a:r>
            <a:r>
              <a:rPr lang="pt-BR" b="1" dirty="0" smtClean="0"/>
              <a:t>Collor</a:t>
            </a:r>
            <a:r>
              <a:rPr lang="pt-BR" dirty="0" smtClean="0"/>
              <a:t> assume a presidência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Os esforços de ajustamento realizados pelo setor público brasileiro levaram a um superávit operacional de 1,2% do PIB em 1990, </a:t>
            </a:r>
            <a:r>
              <a:rPr lang="pt-BR" b="1" dirty="0" smtClean="0"/>
              <a:t>revertendo uma longa história de déficits operacionais</a:t>
            </a:r>
            <a:r>
              <a:rPr lang="pt-BR" dirty="0" smtClean="0"/>
              <a:t>. A divida total não diminuiu, porém.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</a:t>
            </a:r>
            <a:r>
              <a:rPr lang="pt-BR" dirty="0" smtClean="0"/>
              <a:t>eaceleração inflacionária </a:t>
            </a:r>
            <a:r>
              <a:rPr lang="pt-BR" dirty="0" smtClean="0">
                <a:sym typeface="Wingdings" panose="05000000000000000000" pitchFamily="2" charset="2"/>
              </a:rPr>
              <a:t> governo faz ajustes, entre eles congelamento de preços no começo de 91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ym typeface="Wingdings" panose="05000000000000000000" pitchFamily="2" charset="2"/>
              </a:rPr>
              <a:t>Eficácia temporária</a:t>
            </a:r>
            <a:r>
              <a:rPr lang="pt-BR" dirty="0" smtClean="0">
                <a:sym typeface="Wingdings" panose="05000000000000000000" pitchFamily="2" charset="2"/>
              </a:rPr>
              <a:t>, tendência de crescimento dos preços se mantem alto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Papel das </a:t>
            </a:r>
            <a:r>
              <a:rPr lang="pt-BR" b="1" dirty="0" smtClean="0">
                <a:sym typeface="Wingdings" panose="05000000000000000000" pitchFamily="2" charset="2"/>
              </a:rPr>
              <a:t>expectativas de inflação </a:t>
            </a:r>
            <a:r>
              <a:rPr lang="pt-BR" dirty="0" smtClean="0">
                <a:sym typeface="Wingdings" panose="05000000000000000000" pitchFamily="2" charset="2"/>
              </a:rPr>
              <a:t>na inflação  procurou-se ajustar as principais variáveis para se chegar a uma posição de equilíbrio, </a:t>
            </a:r>
            <a:r>
              <a:rPr lang="pt-BR" b="1" dirty="0" smtClean="0">
                <a:sym typeface="Wingdings" panose="05000000000000000000" pitchFamily="2" charset="2"/>
              </a:rPr>
              <a:t>sem intervenção direta</a:t>
            </a:r>
            <a:endParaRPr lang="pt-BR" dirty="0" smtClean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6776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econômico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50676" y="2132856"/>
            <a:ext cx="957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ym typeface="Wingdings" panose="05000000000000000000" pitchFamily="2" charset="2"/>
              </a:rPr>
              <a:t>Entre </a:t>
            </a:r>
            <a:r>
              <a:rPr lang="pt-BR" sz="2000" dirty="0">
                <a:sym typeface="Wingdings" panose="05000000000000000000" pitchFamily="2" charset="2"/>
              </a:rPr>
              <a:t>o fim de 91 e começo de 92  </a:t>
            </a:r>
            <a:r>
              <a:rPr lang="pt-BR" sz="2000" b="1" dirty="0">
                <a:sym typeface="Wingdings" panose="05000000000000000000" pitchFamily="2" charset="2"/>
              </a:rPr>
              <a:t>baixa  na inflação</a:t>
            </a:r>
            <a:r>
              <a:rPr lang="pt-BR" sz="2000" dirty="0">
                <a:sym typeface="Wingdings" panose="05000000000000000000" pitchFamily="2" charset="2"/>
              </a:rPr>
              <a:t>, por causa de liberalização de preços, da devolução do dinheiro que havia sido retido em março de 90 e da recomposição das tarifas públicas</a:t>
            </a:r>
          </a:p>
          <a:p>
            <a:pPr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</a:pPr>
            <a:endParaRPr lang="pt-BR" sz="2000" dirty="0"/>
          </a:p>
          <a:p>
            <a:pPr algn="just">
              <a:lnSpc>
                <a:spcPct val="90000"/>
              </a:lnSpc>
            </a:pPr>
            <a:r>
              <a:rPr lang="pt-BR" sz="2000" b="1" dirty="0"/>
              <a:t>Relacionamento do país com o </a:t>
            </a:r>
            <a:r>
              <a:rPr lang="pt-BR" sz="2000" b="1" dirty="0" smtClean="0"/>
              <a:t>exterior </a:t>
            </a:r>
            <a:r>
              <a:rPr lang="pt-BR" sz="2000" dirty="0" smtClean="0"/>
              <a:t>no biênio de 91/92 foi caracterizado por:</a:t>
            </a:r>
          </a:p>
          <a:p>
            <a:pPr>
              <a:lnSpc>
                <a:spcPct val="90000"/>
              </a:lnSpc>
            </a:pPr>
            <a:endParaRPr lang="pt-BR" sz="20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Continuidade da política de liberalização comercial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Pela busca da normalização das relações financeiras com o exterior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9243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11" t="7853" r="37741" b="8013"/>
          <a:stretch/>
        </p:blipFill>
        <p:spPr bwMode="auto">
          <a:xfrm>
            <a:off x="3862164" y="404664"/>
            <a:ext cx="3376246" cy="61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46140" y="6559280"/>
            <a:ext cx="547260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Fonte: relatório do Banco Central (2003)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sca 3"/>
          <p:cNvSpPr/>
          <p:nvPr/>
        </p:nvSpPr>
        <p:spPr>
          <a:xfrm>
            <a:off x="5568806" y="4797152"/>
            <a:ext cx="472117" cy="720080"/>
          </a:xfrm>
          <a:prstGeom prst="donut">
            <a:avLst>
              <a:gd name="adj" fmla="val 4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6" name="Rosca 5"/>
          <p:cNvSpPr/>
          <p:nvPr/>
        </p:nvSpPr>
        <p:spPr>
          <a:xfrm>
            <a:off x="4053154" y="4797152"/>
            <a:ext cx="472117" cy="720080"/>
          </a:xfrm>
          <a:prstGeom prst="donut">
            <a:avLst>
              <a:gd name="adj" fmla="val 4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3812" y="119675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Taxa de juros americana começa a diminuir e </a:t>
            </a:r>
            <a:r>
              <a:rPr lang="pt-BR" sz="2400" dirty="0" smtClean="0"/>
              <a:t>nossas despesas com as mesmas também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90556" y="1196752"/>
            <a:ext cx="33843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/>
              <a:t>Necessidade de financiamento </a:t>
            </a:r>
            <a:r>
              <a:rPr lang="pt-BR" sz="2400" dirty="0"/>
              <a:t>diminui muito devido à queda de </a:t>
            </a:r>
            <a:r>
              <a:rPr lang="pt-BR" sz="2400" b="1" dirty="0"/>
              <a:t>73%</a:t>
            </a:r>
            <a:r>
              <a:rPr lang="pt-BR" sz="2400" dirty="0"/>
              <a:t> nas despesas com amortização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905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político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69876" y="1988840"/>
            <a:ext cx="972108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Escândalos e passeatas </a:t>
            </a:r>
            <a:r>
              <a:rPr lang="pt-BR" sz="2400" dirty="0" smtClean="0">
                <a:sym typeface="Wingdings" panose="05000000000000000000" pitchFamily="2" charset="2"/>
              </a:rPr>
              <a:t> </a:t>
            </a:r>
            <a:r>
              <a:rPr lang="pt-BR" sz="2400" dirty="0" smtClean="0"/>
              <a:t>Impeachment do presidente Collor em 1992,</a:t>
            </a:r>
            <a:r>
              <a:rPr lang="pt-BR" sz="2400" dirty="0" smtClean="0">
                <a:sym typeface="Wingdings" panose="05000000000000000000" pitchFamily="2" charset="2"/>
              </a:rPr>
              <a:t> assumindo Itamar Franco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ym typeface="Wingdings" panose="05000000000000000000" pitchFamily="2" charset="2"/>
              </a:rPr>
              <a:t>Fernando Henrique assume em 1995 e continua o plano de estabilização que havia acompanhado em seu cargo de ministro da Fazenda.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3451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/>
          <a:lstStyle/>
          <a:p>
            <a:r>
              <a:rPr lang="pt-BR" dirty="0" smtClean="0"/>
              <a:t>Plano Real: principais medidas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884" y="1700808"/>
            <a:ext cx="936104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Desindexação da economia – acabar com o ciclo vicioso de corrigir valores futuros pela inflação passada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Privatizações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Equilíbrio fiscal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Abertura econômica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Contingenciamento – câmbio artificialmente valorizado, aumento das importações e aperfeiçoamento da indústria nacional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Políticas monetárias restritivas – aumento da taxa de juros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90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três etapas do Plano Real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85900" y="1628800"/>
          <a:ext cx="87129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13892" y="3933056"/>
            <a:ext cx="9001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5455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Real e a dívida externa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884" y="1844824"/>
            <a:ext cx="957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O nível de reservas internacionais aumentou: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De US$51 em 1995 para US$56 bilhões em 1996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Dívida externa caiu: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Era 10% do PIB em julho 1994 e passou para 1,78% em abril 1998.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Tendência de queda da dívida externa só é interrompida pela crise da Rússia.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210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O Endividamento Externo como Política Governamental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aixaDeTexto 2"/>
              <p:cNvSpPr txBox="1"/>
              <p:nvPr/>
            </p:nvSpPr>
            <p:spPr>
              <a:xfrm>
                <a:off x="1485900" y="1744948"/>
                <a:ext cx="921702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 smtClean="0"/>
                  <a:t>“Na concepção oficial, o processo de endividamento, uma vez iniciado, deveria se aprofundar” (</a:t>
                </a:r>
                <a:r>
                  <a:rPr lang="pt-BR" dirty="0"/>
                  <a:t>CRUZ, </a:t>
                </a:r>
                <a:r>
                  <a:rPr lang="pt-BR" dirty="0" smtClean="0"/>
                  <a:t>P.D, 1974:30).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t-BR" sz="24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𝐃𝐟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1744948"/>
                <a:ext cx="9217024" cy="14773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95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1053852" y="4437112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RISCO</a:t>
            </a:r>
            <a:endParaRPr lang="pt-BR" sz="2400" dirty="0"/>
          </a:p>
        </p:txBody>
      </p:sp>
      <p:sp>
        <p:nvSpPr>
          <p:cNvPr id="5" name="Chave esquerda 4"/>
          <p:cNvSpPr/>
          <p:nvPr/>
        </p:nvSpPr>
        <p:spPr>
          <a:xfrm>
            <a:off x="4510236" y="3825044"/>
            <a:ext cx="432048" cy="21602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74332" y="369472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i="1" u="sng" dirty="0" smtClean="0"/>
              <a:t>Interrupção Transitória: </a:t>
            </a:r>
            <a:r>
              <a:rPr lang="pt-BR" sz="2400" dirty="0" smtClean="0"/>
              <a:t>Uso de Reservas Internacionais. </a:t>
            </a:r>
            <a:endParaRPr lang="pt-BR" sz="2400" i="1" u="sng" dirty="0" smtClean="0"/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pt-BR" sz="2400" i="1" u="sng" dirty="0" smtClean="0"/>
              <a:t>Interrupção Duradoura: </a:t>
            </a:r>
            <a:r>
              <a:rPr lang="pt-BR" sz="2400" dirty="0" smtClean="0"/>
              <a:t>Ajustamento recessivo. </a:t>
            </a:r>
            <a:endParaRPr lang="pt-BR" sz="2400" i="1" u="sng" dirty="0"/>
          </a:p>
        </p:txBody>
      </p:sp>
    </p:spTree>
    <p:extLst>
      <p:ext uri="{BB962C8B-B14F-4D97-AF65-F5344CB8AC3E}">
        <p14:creationId xmlns:p14="http://schemas.microsoft.com/office/powerpoint/2010/main" xmlns="" val="23793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Medidas para dar sustentabilidade à estabilidade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69876" y="1700808"/>
            <a:ext cx="964907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Após a implantação do plano, durante mais seis anos, foram implantadas reformar estruturais e de gestão pública para dar sustentação à estabilidade.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Privatização de vários setores estatais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Proer: apoio ao sistema financeiro nacional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Lei de responsabilidade fiscal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Reforma administrativa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Reforma da previdência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0931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Ajuste fiscal de 1999 e o acordo com o FMI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69876" y="1844824"/>
            <a:ext cx="972108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Havia dois problemas pendentes: o fiscal e o externo (com déficit em conta corrente que ameaçava atingir 5% do PIB).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Cenário internacional: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Em 1998, economia se recuperava das desvalorizações das moedas dos países asiáticos de 1997. Rússia desvaloriza o rublo e decreta moratória </a:t>
            </a:r>
            <a:r>
              <a:rPr lang="pt-BR" sz="2400" dirty="0" smtClean="0">
                <a:sym typeface="Wingdings" panose="05000000000000000000" pitchFamily="2" charset="2"/>
              </a:rPr>
              <a:t> agravando a crise mundial, alterando a trajetória de baixa da dívida externa brasileira.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ym typeface="Wingdings" panose="05000000000000000000" pitchFamily="2" charset="2"/>
              </a:rPr>
              <a:t>As fontes de crédito externo “secaram” para o Brasil  desvalorização faz com que o valor de dólares que poderiam ser sacados diminua.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ym typeface="Wingdings" panose="05000000000000000000" pitchFamily="2" charset="2"/>
              </a:rPr>
              <a:t>Reservas caem US$30 bilhões em 50 dias.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301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Ajuste fiscal de 1999 </a:t>
            </a:r>
            <a:r>
              <a:rPr lang="pt-BR" dirty="0" smtClean="0"/>
              <a:t>e o acordo </a:t>
            </a:r>
            <a:r>
              <a:rPr lang="pt-BR" dirty="0"/>
              <a:t>com o FMI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41884" y="1844824"/>
            <a:ext cx="1000911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Diante dessa situação, governo inicia negociações com o FMI para conseguir recursos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As duas principais peças do programa eram: </a:t>
            </a:r>
            <a:r>
              <a:rPr lang="pt-BR" sz="2400" b="1" dirty="0" err="1" smtClean="0"/>
              <a:t>microdesvalorizações</a:t>
            </a:r>
            <a:r>
              <a:rPr lang="pt-BR" sz="2400" b="1" dirty="0" smtClean="0"/>
              <a:t> </a:t>
            </a:r>
            <a:r>
              <a:rPr lang="pt-BR" sz="2400" dirty="0" smtClean="0"/>
              <a:t>nominais do câmbio (0,6% ao mês) e </a:t>
            </a:r>
            <a:r>
              <a:rPr lang="pt-BR" sz="2400" b="1" dirty="0" smtClean="0"/>
              <a:t>ajuste fiscal </a:t>
            </a:r>
            <a:r>
              <a:rPr lang="pt-BR" sz="2400" dirty="0" smtClean="0"/>
              <a:t>para obter superávit primário (2,6% do PIB).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Dessa forma, a imagem externa do país melhorou e a perda de reservas diminuiu.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192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</a:t>
            </a:r>
            <a:r>
              <a:rPr lang="pt-BR" dirty="0"/>
              <a:t>R</a:t>
            </a:r>
            <a:r>
              <a:rPr lang="pt-BR" dirty="0" smtClean="0"/>
              <a:t>esponsabilidade Fiscal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97868" y="1988840"/>
            <a:ext cx="979308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Foi parte das medidas do ajuste de 99, a Lei foi aprovada em 2000. Tenta </a:t>
            </a:r>
            <a:r>
              <a:rPr lang="pt-BR" sz="2400" dirty="0"/>
              <a:t>impor </a:t>
            </a:r>
            <a:r>
              <a:rPr lang="pt-BR" sz="2400" dirty="0" smtClean="0"/>
              <a:t>o </a:t>
            </a:r>
            <a:r>
              <a:rPr lang="pt-BR" sz="2400" b="1" dirty="0" smtClean="0"/>
              <a:t>controle</a:t>
            </a:r>
            <a:r>
              <a:rPr lang="pt-BR" sz="2400" b="1" dirty="0"/>
              <a:t> dos </a:t>
            </a:r>
            <a:r>
              <a:rPr lang="pt-BR" sz="2400" b="1" dirty="0" smtClean="0"/>
              <a:t>gastos e transparência </a:t>
            </a:r>
            <a:r>
              <a:rPr lang="pt-BR" sz="2400" dirty="0"/>
              <a:t>da </a:t>
            </a:r>
            <a:r>
              <a:rPr lang="pt-BR" sz="2400" dirty="0" smtClean="0"/>
              <a:t>União, estados, Distrito </a:t>
            </a:r>
            <a:r>
              <a:rPr lang="pt-BR" sz="2400" dirty="0"/>
              <a:t>Federal e </a:t>
            </a:r>
            <a:r>
              <a:rPr lang="pt-BR" sz="2400" dirty="0" smtClean="0"/>
              <a:t>municípios. Principais aspectos: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Tetos de </a:t>
            </a:r>
            <a:r>
              <a:rPr lang="pt-BR" sz="2400" b="1" dirty="0" smtClean="0"/>
              <a:t>despesas com pessoal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Definem regras rígidas para o comportamento do </a:t>
            </a:r>
            <a:r>
              <a:rPr lang="pt-BR" sz="2400" b="1" dirty="0" smtClean="0"/>
              <a:t>gasto com pessoal no final do mandato </a:t>
            </a:r>
            <a:r>
              <a:rPr lang="pt-BR" sz="2400" dirty="0" smtClean="0"/>
              <a:t>das autoridades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Introduz </a:t>
            </a:r>
            <a:r>
              <a:rPr lang="pt-BR" sz="2400" b="1" dirty="0" smtClean="0"/>
              <a:t>limites</a:t>
            </a:r>
            <a:r>
              <a:rPr lang="pt-BR" sz="2400" dirty="0" smtClean="0"/>
              <a:t> de endividamento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Obrigam a um </a:t>
            </a:r>
            <a:r>
              <a:rPr lang="pt-BR" sz="2400" b="1" dirty="0" smtClean="0"/>
              <a:t>retorno rápido </a:t>
            </a:r>
            <a:r>
              <a:rPr lang="pt-BR" sz="2400" dirty="0" smtClean="0"/>
              <a:t>a certos níveis de endividamento, se os limites forem temporariamente ultrapassados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Vedam a possibilidade de refinanciamentos ou postergação de dívidas entre entes da federação (acabando, em teoria, com a “</a:t>
            </a:r>
            <a:r>
              <a:rPr lang="pt-BR" sz="2400" b="1" dirty="0" smtClean="0"/>
              <a:t>socialização dos prejuízos” -&gt; </a:t>
            </a:r>
            <a:r>
              <a:rPr lang="pt-BR" sz="2400" dirty="0" smtClean="0"/>
              <a:t>imposta pelos estados ao Tesouro Nacional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8672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Dívida externa, pública e reservas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38028" y="5877272"/>
            <a:ext cx="460851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100" dirty="0" smtClean="0"/>
              <a:t>*Reservas estão em US$ milhões, dívidas em R$ milhões</a:t>
            </a:r>
          </a:p>
          <a:p>
            <a:pPr>
              <a:lnSpc>
                <a:spcPct val="90000"/>
              </a:lnSpc>
            </a:pPr>
            <a:r>
              <a:rPr lang="pt-BR" sz="1100" dirty="0" smtClean="0"/>
              <a:t>Fonte: Banco central do Brasil </a:t>
            </a:r>
            <a:endParaRPr lang="pt-BR" sz="11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989956" y="1997868"/>
          <a:ext cx="6523806" cy="366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631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868" y="2636912"/>
            <a:ext cx="9751060" cy="11684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320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O Endividamento Externo como Política Governamental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85900" y="1797827"/>
            <a:ext cx="9217024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A Política de Endividamento Externo: </a:t>
            </a:r>
            <a:r>
              <a:rPr lang="pt-BR" dirty="0" smtClean="0"/>
              <a:t>Consistiu em uma série de medidas que visaram assegurar o equilíbrio dinâmico do balanço de pagamentos e minimizar a vulnerabilidade da economia brasileira à mobilização de recursos externos. 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22204" y="3645024"/>
            <a:ext cx="66247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“A supervisão pelas autoridades monetárias do processo de endividamento externo – administrando seu crescimento – é indispensável para que o país possa beneficiar dos créditos sem se defrontar nos anos subsequentes, com uma situação de impasse” </a:t>
            </a:r>
            <a:r>
              <a:rPr lang="pt-BR" dirty="0"/>
              <a:t>(CRUZ, P.D, </a:t>
            </a:r>
            <a:r>
              <a:rPr lang="pt-BR" dirty="0" smtClean="0"/>
              <a:t>1974:31)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4821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04664"/>
            <a:ext cx="10204121" cy="1168400"/>
          </a:xfrm>
        </p:spPr>
        <p:txBody>
          <a:bodyPr/>
          <a:lstStyle/>
          <a:p>
            <a:r>
              <a:rPr lang="pt-BR" dirty="0" smtClean="0"/>
              <a:t>O Endividamento Externo como Política Governamental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85900" y="1797827"/>
            <a:ext cx="1022513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As principais medidas adotadas consistiam em: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/>
              <a:t>	</a:t>
            </a:r>
            <a:r>
              <a:rPr lang="pt-BR" b="1" dirty="0" smtClean="0"/>
              <a:t>- Preservar</a:t>
            </a:r>
            <a:r>
              <a:rPr lang="en-US" b="1" dirty="0" smtClean="0"/>
              <a:t> e/</a:t>
            </a:r>
            <a:r>
              <a:rPr lang="en-US" b="1" dirty="0" err="1" smtClean="0"/>
              <a:t>ou</a:t>
            </a:r>
            <a:r>
              <a:rPr lang="pt-BR" b="1" dirty="0" smtClean="0"/>
              <a:t> a</a:t>
            </a:r>
            <a:r>
              <a:rPr lang="en-US" b="1" dirty="0" err="1" smtClean="0"/>
              <a:t>umentar</a:t>
            </a:r>
            <a:r>
              <a:rPr lang="en-US" b="1" dirty="0" smtClean="0"/>
              <a:t> o c</a:t>
            </a:r>
            <a:r>
              <a:rPr lang="pt-BR" b="1" dirty="0" smtClean="0"/>
              <a:t>rédito do país;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	</a:t>
            </a:r>
            <a:r>
              <a:rPr lang="pt-BR" b="1" dirty="0" smtClean="0"/>
              <a:t>- Incentivo à compromissos de Longo Prazo;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	</a:t>
            </a:r>
            <a:r>
              <a:rPr lang="pt-BR" b="1" dirty="0" smtClean="0"/>
              <a:t>- Níveis apropriados de reservas internacionais;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	</a:t>
            </a:r>
            <a:r>
              <a:rPr lang="pt-BR" b="1" dirty="0" smtClean="0"/>
              <a:t>- Fomento às exportações</a:t>
            </a: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b="1" dirty="0"/>
              <a:t>	</a:t>
            </a:r>
            <a:r>
              <a:rPr lang="pt-BR" b="1" dirty="0" smtClean="0"/>
              <a:t>- </a:t>
            </a:r>
            <a:r>
              <a:rPr lang="pt-BR" b="1" dirty="0"/>
              <a:t>Anuência do Bacen em todas as operações de crédito </a:t>
            </a:r>
            <a:r>
              <a:rPr lang="pt-BR" b="1" dirty="0" smtClean="0"/>
              <a:t>estrangeiro (Resolução nº 125);</a:t>
            </a: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b="1" dirty="0"/>
              <a:t>	- Critério da Proporcionalidade;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	- Prazo mínimo de amortizações.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30033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876" y="620688"/>
            <a:ext cx="9751060" cy="908968"/>
          </a:xfrm>
        </p:spPr>
        <p:txBody>
          <a:bodyPr/>
          <a:lstStyle/>
          <a:p>
            <a:r>
              <a:rPr lang="pt-BR" dirty="0" smtClean="0"/>
              <a:t>A Evolução do Endividamento nas décadas de 60 a 80</a:t>
            </a:r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2052980322"/>
              </p:ext>
            </p:extLst>
          </p:nvPr>
        </p:nvGraphicFramePr>
        <p:xfrm>
          <a:off x="1413892" y="2332248"/>
          <a:ext cx="8599446" cy="34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845940" y="5760956"/>
            <a:ext cx="66247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dirty="0" smtClean="0"/>
              <a:t>Fonte: Elaborado pelos autores com base em CRUZ, P.D, 1974. 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29916" y="2073716"/>
            <a:ext cx="705678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dirty="0" smtClean="0"/>
              <a:t>Gráfico 1. Evolução da Dívida Externa e das Reservas Internacionais entre 1960 e 1981.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_TP102801058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E9A6F4-8A9B-43C0-ADFA-18782EC1A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livro clássica (widescreen)</Template>
  <TotalTime>0</TotalTime>
  <Words>3689</Words>
  <Application>Microsoft Office PowerPoint</Application>
  <PresentationFormat>Personalizar</PresentationFormat>
  <Paragraphs>703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BooksClassic_16x9_TP102801058</vt:lpstr>
      <vt:lpstr>O Debate em Torno da Dívida Externa</vt:lpstr>
      <vt:lpstr>Objetivos</vt:lpstr>
      <vt:lpstr>Breve Revisão Macroeconômica</vt:lpstr>
      <vt:lpstr>Breve Revisão Macroeconômica</vt:lpstr>
      <vt:lpstr>O Endividamento Externo como Política Governamental</vt:lpstr>
      <vt:lpstr>O Endividamento Externo como Política Governamental</vt:lpstr>
      <vt:lpstr>O Endividamento Externo como Política Governamental</vt:lpstr>
      <vt:lpstr>O Endividamento Externo como Política Governamental</vt:lpstr>
      <vt:lpstr>A Evolução do Endividamento nas décadas de 60 a 80</vt:lpstr>
      <vt:lpstr>As Causas do Endividamento</vt:lpstr>
      <vt:lpstr>As Causas do Endividamento: O caso das Multinacionais.</vt:lpstr>
      <vt:lpstr>As Causas do Endividamento: O caso das Multinacionais.</vt:lpstr>
      <vt:lpstr>As Causas do Endividamento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Demonstrando a Natureza Financeira da Dívida (U$ bilhões) Uma abordagem empírica</vt:lpstr>
      <vt:lpstr>1969 - 1973</vt:lpstr>
      <vt:lpstr>Slide 23</vt:lpstr>
      <vt:lpstr>Demonstrando a Natureza Financeira da Dívida (U$ bilhões) Uma abordagem empírica</vt:lpstr>
      <vt:lpstr>1974 - 1976</vt:lpstr>
      <vt:lpstr>Slide 26</vt:lpstr>
      <vt:lpstr>Slide 27</vt:lpstr>
      <vt:lpstr>Demonstrando a Natureza Financeira da Dívida (U$ bilhões) Uma abordagem empírica</vt:lpstr>
      <vt:lpstr>1977 - 1978</vt:lpstr>
      <vt:lpstr>Slide 30</vt:lpstr>
      <vt:lpstr>Slide 31</vt:lpstr>
      <vt:lpstr>Demonstrando a Natureza Financeira da Dívida (U$ bilhões) Uma abordagem empírica</vt:lpstr>
      <vt:lpstr>1979 - 1980</vt:lpstr>
      <vt:lpstr>Slide 34</vt:lpstr>
      <vt:lpstr>Demonstrando a Natureza Financeira da Dívida (U$ bilhões) Uma abordagem empírica</vt:lpstr>
      <vt:lpstr>1981</vt:lpstr>
      <vt:lpstr>Slide 37</vt:lpstr>
      <vt:lpstr>Conclusão</vt:lpstr>
      <vt:lpstr>Início dos anos 80</vt:lpstr>
      <vt:lpstr>Início dos anos 80</vt:lpstr>
      <vt:lpstr>Busca do equilíbrio na balança comercial </vt:lpstr>
      <vt:lpstr>Eclosão da dívida externa (1982) </vt:lpstr>
      <vt:lpstr>Eclosão da dívida externa (1982) </vt:lpstr>
      <vt:lpstr>Conceito operacional</vt:lpstr>
      <vt:lpstr>Contexto</vt:lpstr>
      <vt:lpstr>Slide 46</vt:lpstr>
      <vt:lpstr>Slide 47</vt:lpstr>
      <vt:lpstr>Slide 48</vt:lpstr>
      <vt:lpstr>Governo Sarney (1985-1990)</vt:lpstr>
      <vt:lpstr>Ministro Dílson Funaro (1985-1987)</vt:lpstr>
      <vt:lpstr>A gestão de Bresser Pereira (1987)</vt:lpstr>
      <vt:lpstr>Maílson da Nóbrega</vt:lpstr>
      <vt:lpstr>Contexto econômico</vt:lpstr>
      <vt:lpstr>Contexto econômico</vt:lpstr>
      <vt:lpstr>Slide 55</vt:lpstr>
      <vt:lpstr>Contexto político</vt:lpstr>
      <vt:lpstr>Plano Real: principais medidas</vt:lpstr>
      <vt:lpstr>As três etapas do Plano Real</vt:lpstr>
      <vt:lpstr>Plano Real e a dívida externa</vt:lpstr>
      <vt:lpstr>Medidas para dar sustentabilidade à estabilidade</vt:lpstr>
      <vt:lpstr>Ajuste fiscal de 1999 e o acordo com o FMI</vt:lpstr>
      <vt:lpstr>Ajuste fiscal de 1999 e o acordo com o FMI</vt:lpstr>
      <vt:lpstr>Lei de Responsabilidade Fiscal</vt:lpstr>
      <vt:lpstr>Dívida externa, pública e reservas</vt:lpstr>
      <vt:lpstr>OBRIGADO!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2016-06-08T01:51:01Z</dcterms:created>
  <dcterms:modified xsi:type="dcterms:W3CDTF">2016-06-09T16:58:46Z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