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280" r:id="rId3"/>
    <p:sldId id="339" r:id="rId4"/>
    <p:sldId id="283" r:id="rId5"/>
    <p:sldId id="383" r:id="rId6"/>
    <p:sldId id="384" r:id="rId7"/>
    <p:sldId id="385" r:id="rId8"/>
    <p:sldId id="410" r:id="rId9"/>
    <p:sldId id="386" r:id="rId10"/>
    <p:sldId id="387" r:id="rId11"/>
    <p:sldId id="388" r:id="rId12"/>
    <p:sldId id="389" r:id="rId13"/>
    <p:sldId id="390" r:id="rId14"/>
    <p:sldId id="392" r:id="rId15"/>
    <p:sldId id="393" r:id="rId16"/>
    <p:sldId id="409" r:id="rId17"/>
    <p:sldId id="394" r:id="rId18"/>
    <p:sldId id="399" r:id="rId19"/>
    <p:sldId id="400" r:id="rId20"/>
    <p:sldId id="395" r:id="rId21"/>
    <p:sldId id="411" r:id="rId22"/>
    <p:sldId id="413" r:id="rId23"/>
    <p:sldId id="414" r:id="rId24"/>
    <p:sldId id="412" r:id="rId25"/>
    <p:sldId id="396" r:id="rId26"/>
    <p:sldId id="397" r:id="rId27"/>
    <p:sldId id="398" r:id="rId28"/>
    <p:sldId id="382" r:id="rId29"/>
    <p:sldId id="415" r:id="rId30"/>
    <p:sldId id="401" r:id="rId31"/>
    <p:sldId id="402" r:id="rId32"/>
    <p:sldId id="403" r:id="rId33"/>
    <p:sldId id="404" r:id="rId34"/>
    <p:sldId id="405" r:id="rId35"/>
    <p:sldId id="406" r:id="rId36"/>
    <p:sldId id="407" r:id="rId37"/>
    <p:sldId id="408" r:id="rId38"/>
    <p:sldId id="416" r:id="rId39"/>
    <p:sldId id="417" r:id="rId40"/>
    <p:sldId id="418" r:id="rId41"/>
    <p:sldId id="302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24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67" autoAdjust="0"/>
    <p:restoredTop sz="94660"/>
  </p:normalViewPr>
  <p:slideViewPr>
    <p:cSldViewPr snapToGrid="0">
      <p:cViewPr varScale="1">
        <p:scale>
          <a:sx n="83" d="100"/>
          <a:sy n="83" d="100"/>
        </p:scale>
        <p:origin x="5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08AA07-23DA-4F62-A31B-1E32D0843F16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F63936-126F-440A-8AE2-19F22CBEF6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216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5EEE64-F656-4860-AE37-990B81A6A2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FD7CA08-D204-4BF2-AC7C-7A2519F117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34132F6-160C-425E-B316-D563B3FF2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4E1A0-0CA7-4EDB-88A4-66A3FF2193FA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BAB84A5-79A2-4A06-81FA-8180FCB4F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839E589-1C14-4DE7-90F9-02B6BC961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EEF00-3949-41DF-8ABC-BC2FCF3F87F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550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FFE7C1-0F6E-430E-85FA-A248774E9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2AE7DDB-E982-484D-8330-50601FD6A3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100E299-73AD-4A6C-9FC6-E81AC2854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4E1A0-0CA7-4EDB-88A4-66A3FF2193FA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A7E0388-09FB-4F9C-ABF3-716345F6F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9B6FB08-25DF-424D-802E-D70636C16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EEF00-3949-41DF-8ABC-BC2FCF3F87F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898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3F4C53F-3FBD-43D3-9917-9459256B4D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D2A1C6E-EF64-4535-8F26-A78A7BFD27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FF8670A-7771-41B9-8983-E58B0DFC3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4E1A0-0CA7-4EDB-88A4-66A3FF2193FA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D29F110-44EA-4B03-BE85-DD6F1708F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F84CEF7-0904-4E90-B67E-271250A38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EEF00-3949-41DF-8ABC-BC2FCF3F87F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474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CB381A-D32F-4158-979A-BEE4F9CAC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7C8EDF1-5D35-48DB-9127-D1029F5AE0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810A806-4661-4A13-9330-DD142CD36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4E1A0-0CA7-4EDB-88A4-66A3FF2193FA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DCF6308-7902-4BDB-B154-4601E4A25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7D6F97B-7942-4769-A14E-619C4332A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EEF00-3949-41DF-8ABC-BC2FCF3F87F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528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9B6D4-8FF2-451D-8C3F-16350279D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7F0A728-80E1-4742-A0DB-EB7BD3A8C5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21E29B6-4D7D-4CBE-BD1C-30D1B7998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4E1A0-0CA7-4EDB-88A4-66A3FF2193FA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4A0239F-28F6-4732-906D-768C7ACC5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ED4A76D-5E95-4155-A208-9288382DC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EEF00-3949-41DF-8ABC-BC2FCF3F87F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957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D832FA-75EC-465D-A0F1-A69013DF2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22401CA-E9F2-4582-973E-40310290D0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E6816E6-BF55-47DD-BE54-2BB8C85134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48DF199-5461-4D14-8ED0-2D995A471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4E1A0-0CA7-4EDB-88A4-66A3FF2193FA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FA3D28D-C2C0-4BA5-8819-402107B4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7CD9D36-8703-4C01-A0AB-D97A2656B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EEF00-3949-41DF-8ABC-BC2FCF3F87F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819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840422-09E3-46F3-9398-BC222F8E7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645BEFE-4105-427E-B91C-25CFB8E311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26E25BA-21BA-4493-9C64-BB5E0FB8AB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380443D1-48DC-44F3-A20F-1E01E81C6D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DB04556-C5C7-4220-BA4A-918AB2B9F2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5C3A704-1112-46DA-A058-97243D300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4E1A0-0CA7-4EDB-88A4-66A3FF2193FA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BC51508-1CE4-4EBD-BEE1-A119AE0F5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E5BDCA74-0CCA-41AF-8ADE-5E8E460A5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EEF00-3949-41DF-8ABC-BC2FCF3F87F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889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1ED277-0140-4582-AE6F-5940A3A83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B89A42B-E041-4AFF-A187-2CFF8A5CE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4E1A0-0CA7-4EDB-88A4-66A3FF2193FA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B168404B-CF8F-4762-9DD0-A3F0F4A1A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EF5EA95-1807-49B2-B50D-8D048224E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EEF00-3949-41DF-8ABC-BC2FCF3F87F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289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03B581C-0FA9-4695-BE03-3C9144078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4E1A0-0CA7-4EDB-88A4-66A3FF2193FA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4944CDBF-33D9-47CB-B0F4-DEB069588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706D79C-F537-427D-B688-41CD79F54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EEF00-3949-41DF-8ABC-BC2FCF3F87F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209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39BDF6-1D2B-4CDF-B6E8-1E486C019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7A7AF7B-5289-456A-8096-B006F92875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CBD625D-DA90-477E-95C7-491AA8A631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399881D-2DA3-43CE-BF18-D3DC3332A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4E1A0-0CA7-4EDB-88A4-66A3FF2193FA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012FA9D-1F4E-4EDA-ADB2-F9B57E7E8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BF6D79D-1E4E-4254-A986-33D695654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EEF00-3949-41DF-8ABC-BC2FCF3F87F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022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AACD08-546A-4192-8560-928D6BDCE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6C7462A-3846-4E70-99D7-BB376458D1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31C7CC5-F796-49CF-8EAA-8F4B835487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975722A-90E4-4549-B2C4-D866E93E6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4E1A0-0CA7-4EDB-88A4-66A3FF2193FA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4CAA292-9FFA-43B3-B4DF-80C498882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EA3E5F2-AA0F-444E-9187-87B060C07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EEF00-3949-41DF-8ABC-BC2FCF3F87F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560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0ACCACE7-F190-4AF9-9E6F-AF4D8C098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DD3C30B-DCE9-4385-9C5B-531A40F60C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812D1C9-D5FB-4FB2-9F73-ABA4FD5DF9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34E1A0-0CA7-4EDB-88A4-66A3FF2193FA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5BE9D77-5969-486A-9980-C88746EFCD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BC12132-F5B8-4B9E-8E39-66E7195CE7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0EEF00-3949-41DF-8ABC-BC2FCF3F87F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890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60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5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D48D9584-D2FD-48CE-9E17-4E250B743B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2" name="Picture 8" descr="Materials Science &amp; Engineering - Scully Scott Murphy &amp; Presser PC">
            <a:extLst>
              <a:ext uri="{FF2B5EF4-FFF2-40B4-BE49-F238E27FC236}">
                <a16:creationId xmlns:a16="http://schemas.microsoft.com/office/drawing/2014/main" id="{07ED2D2B-F01B-4808-ABD1-7ABB48852C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43" r="8813"/>
          <a:stretch/>
        </p:blipFill>
        <p:spPr bwMode="auto">
          <a:xfrm>
            <a:off x="3577219" y="10"/>
            <a:ext cx="4979304" cy="3401558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op 100 in Materials Science">
            <a:extLst>
              <a:ext uri="{FF2B5EF4-FFF2-40B4-BE49-F238E27FC236}">
                <a16:creationId xmlns:a16="http://schemas.microsoft.com/office/drawing/2014/main" id="{D67C27DD-31C8-497B-89DA-2A4D5CC57D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79" r="2985" b="-2"/>
          <a:stretch/>
        </p:blipFill>
        <p:spPr bwMode="auto">
          <a:xfrm>
            <a:off x="7822523" y="3456433"/>
            <a:ext cx="4369477" cy="3401568"/>
          </a:xfrm>
          <a:custGeom>
            <a:avLst/>
            <a:gdLst/>
            <a:ahLst/>
            <a:cxnLst/>
            <a:rect l="l" t="t" r="r" b="b"/>
            <a:pathLst>
              <a:path w="4369477" h="3401568">
                <a:moveTo>
                  <a:pt x="781270" y="0"/>
                </a:moveTo>
                <a:lnTo>
                  <a:pt x="4369477" y="0"/>
                </a:lnTo>
                <a:lnTo>
                  <a:pt x="4369477" y="3401568"/>
                </a:lnTo>
                <a:lnTo>
                  <a:pt x="0" y="3401568"/>
                </a:lnTo>
                <a:lnTo>
                  <a:pt x="1963" y="3397912"/>
                </a:lnTo>
                <a:cubicBezTo>
                  <a:pt x="454182" y="2512619"/>
                  <a:pt x="736170" y="1430108"/>
                  <a:pt x="776876" y="25439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The E-MRS: supporting materials science &amp; engineering in Europe">
            <a:extLst>
              <a:ext uri="{FF2B5EF4-FFF2-40B4-BE49-F238E27FC236}">
                <a16:creationId xmlns:a16="http://schemas.microsoft.com/office/drawing/2014/main" id="{325959E2-DC75-42FC-9409-9FF930082A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57" r="1253" b="-2"/>
          <a:stretch/>
        </p:blipFill>
        <p:spPr bwMode="auto">
          <a:xfrm>
            <a:off x="3630260" y="3456432"/>
            <a:ext cx="4925479" cy="3401568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79" name="Freeform: Shape 78">
            <a:extLst>
              <a:ext uri="{FF2B5EF4-FFF2-40B4-BE49-F238E27FC236}">
                <a16:creationId xmlns:a16="http://schemas.microsoft.com/office/drawing/2014/main" id="{CA17DEF4-6C5D-41C6-8D93-5C7CFD7ADA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397136" cy="6858000"/>
          </a:xfrm>
          <a:custGeom>
            <a:avLst/>
            <a:gdLst>
              <a:gd name="connsiteX0" fmla="*/ 0 w 4397136"/>
              <a:gd name="connsiteY0" fmla="*/ 0 h 6858000"/>
              <a:gd name="connsiteX1" fmla="*/ 3599069 w 4397136"/>
              <a:gd name="connsiteY1" fmla="*/ 0 h 6858000"/>
              <a:gd name="connsiteX2" fmla="*/ 3634072 w 4397136"/>
              <a:gd name="connsiteY2" fmla="*/ 58977 h 6858000"/>
              <a:gd name="connsiteX3" fmla="*/ 4397136 w 4397136"/>
              <a:gd name="connsiteY3" fmla="*/ 3474189 h 6858000"/>
              <a:gd name="connsiteX4" fmla="*/ 3802221 w 4397136"/>
              <a:gd name="connsiteY4" fmla="*/ 6546415 h 6858000"/>
              <a:gd name="connsiteX5" fmla="*/ 3649466 w 4397136"/>
              <a:gd name="connsiteY5" fmla="*/ 6858000 h 6858000"/>
              <a:gd name="connsiteX6" fmla="*/ 0 w 4397136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7136" h="6858000">
                <a:moveTo>
                  <a:pt x="0" y="0"/>
                </a:moveTo>
                <a:lnTo>
                  <a:pt x="3599069" y="0"/>
                </a:lnTo>
                <a:lnTo>
                  <a:pt x="3634072" y="58977"/>
                </a:lnTo>
                <a:cubicBezTo>
                  <a:pt x="4105532" y="933006"/>
                  <a:pt x="4397136" y="2140466"/>
                  <a:pt x="4397136" y="3474189"/>
                </a:cubicBezTo>
                <a:cubicBezTo>
                  <a:pt x="4397136" y="4641197"/>
                  <a:pt x="4173877" y="5711534"/>
                  <a:pt x="3802221" y="6546415"/>
                </a:cubicBezTo>
                <a:lnTo>
                  <a:pt x="3649466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81" name="Freeform: Shape 80">
            <a:extLst>
              <a:ext uri="{FF2B5EF4-FFF2-40B4-BE49-F238E27FC236}">
                <a16:creationId xmlns:a16="http://schemas.microsoft.com/office/drawing/2014/main" id="{22BBC5A3-5C8C-4FB9-AEFF-8778D2C98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386504" cy="6858000"/>
          </a:xfrm>
          <a:custGeom>
            <a:avLst/>
            <a:gdLst>
              <a:gd name="connsiteX0" fmla="*/ 0 w 4386504"/>
              <a:gd name="connsiteY0" fmla="*/ 0 h 6858000"/>
              <a:gd name="connsiteX1" fmla="*/ 3588437 w 4386504"/>
              <a:gd name="connsiteY1" fmla="*/ 0 h 6858000"/>
              <a:gd name="connsiteX2" fmla="*/ 3623440 w 4386504"/>
              <a:gd name="connsiteY2" fmla="*/ 58977 h 6858000"/>
              <a:gd name="connsiteX3" fmla="*/ 4386504 w 4386504"/>
              <a:gd name="connsiteY3" fmla="*/ 3474189 h 6858000"/>
              <a:gd name="connsiteX4" fmla="*/ 3791589 w 4386504"/>
              <a:gd name="connsiteY4" fmla="*/ 6546415 h 6858000"/>
              <a:gd name="connsiteX5" fmla="*/ 3638834 w 4386504"/>
              <a:gd name="connsiteY5" fmla="*/ 6858000 h 6858000"/>
              <a:gd name="connsiteX6" fmla="*/ 0 w 438650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6504" h="6858000">
                <a:moveTo>
                  <a:pt x="0" y="0"/>
                </a:moveTo>
                <a:lnTo>
                  <a:pt x="3588437" y="0"/>
                </a:lnTo>
                <a:lnTo>
                  <a:pt x="3623440" y="58977"/>
                </a:lnTo>
                <a:cubicBezTo>
                  <a:pt x="4094900" y="933006"/>
                  <a:pt x="4386504" y="2140466"/>
                  <a:pt x="4386504" y="3474189"/>
                </a:cubicBezTo>
                <a:cubicBezTo>
                  <a:pt x="4386504" y="4641197"/>
                  <a:pt x="4163245" y="5711534"/>
                  <a:pt x="3791589" y="6546415"/>
                </a:cubicBezTo>
                <a:lnTo>
                  <a:pt x="3638834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A00AD1E-3DDC-4D69-A4C0-4CF4BB9E5E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8912" y="1508760"/>
            <a:ext cx="3429000" cy="2898648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/>
              <a:t>LOM3016 In</a:t>
            </a:r>
            <a:r>
              <a:rPr lang="pt-BR" sz="4000" b="1" dirty="0"/>
              <a:t>trodução à Ciência dos Materiais</a:t>
            </a:r>
            <a:endParaRPr lang="en-US" sz="4000" b="1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16E0684-1A29-4F91-99DD-CFECD50D34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8912" y="4773168"/>
            <a:ext cx="3429000" cy="1335024"/>
          </a:xfrm>
        </p:spPr>
        <p:txBody>
          <a:bodyPr>
            <a:normAutofit/>
          </a:bodyPr>
          <a:lstStyle/>
          <a:p>
            <a:pPr algn="l"/>
            <a:r>
              <a:rPr lang="pt-BR" sz="2100"/>
              <a:t>Prof. Dr. João Paulo Pascon</a:t>
            </a:r>
          </a:p>
          <a:p>
            <a:pPr algn="l"/>
            <a:r>
              <a:rPr lang="pt-BR" sz="2100"/>
              <a:t>DEMAR / EEL / USP</a:t>
            </a:r>
            <a:endParaRPr lang="en-US" sz="210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3BB917E8-D696-4787-96D6-521A9C42F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67989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0" name="Picture 6" descr="Materials Science - Sigray - Polymers Metals In Situ Imaging">
            <a:extLst>
              <a:ext uri="{FF2B5EF4-FFF2-40B4-BE49-F238E27FC236}">
                <a16:creationId xmlns:a16="http://schemas.microsoft.com/office/drawing/2014/main" id="{C5208219-6EA1-4680-8CB4-E01A8D61C6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7" r="18991"/>
          <a:stretch/>
        </p:blipFill>
        <p:spPr bwMode="auto">
          <a:xfrm>
            <a:off x="7845207" y="10"/>
            <a:ext cx="4346795" cy="3401558"/>
          </a:xfrm>
          <a:custGeom>
            <a:avLst/>
            <a:gdLst/>
            <a:ahLst/>
            <a:cxnLst/>
            <a:rect l="l" t="t" r="r" b="b"/>
            <a:pathLst>
              <a:path w="4346795" h="3401568">
                <a:moveTo>
                  <a:pt x="0" y="0"/>
                </a:moveTo>
                <a:lnTo>
                  <a:pt x="4346795" y="0"/>
                </a:lnTo>
                <a:lnTo>
                  <a:pt x="4346795" y="3401568"/>
                </a:lnTo>
                <a:lnTo>
                  <a:pt x="762748" y="3401568"/>
                </a:lnTo>
                <a:lnTo>
                  <a:pt x="751436" y="2963954"/>
                </a:lnTo>
                <a:cubicBezTo>
                  <a:pt x="698408" y="1942163"/>
                  <a:pt x="463174" y="995044"/>
                  <a:pt x="93264" y="19228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Rectangle 84">
            <a:extLst>
              <a:ext uri="{FF2B5EF4-FFF2-40B4-BE49-F238E27FC236}">
                <a16:creationId xmlns:a16="http://schemas.microsoft.com/office/drawing/2014/main" id="{39F4C545-E278-42ED-9B78-2EBA464444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4544568"/>
            <a:ext cx="341496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76330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5795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pt-BR" sz="4000" b="1" dirty="0"/>
              <a:t> 5.3. Deformação plástica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3566"/>
            <a:ext cx="10515600" cy="426736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Resiliência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>
                <a:cs typeface="Times New Roman" panose="02020603050405020304" pitchFamily="18" charset="0"/>
              </a:rPr>
              <a:t> Módulo de resiliência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E647658C-AED2-DC9B-44C8-782DA9F09C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1809" y="1389440"/>
            <a:ext cx="3344244" cy="4392569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55DE5622-07E5-4D93-B512-9E2647CD43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1597" y="2824843"/>
            <a:ext cx="139065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585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5795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pt-BR" sz="4000" b="1" dirty="0"/>
              <a:t> 5.3. Deformação plástica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m 8">
            <a:extLst>
              <a:ext uri="{FF2B5EF4-FFF2-40B4-BE49-F238E27FC236}">
                <a16:creationId xmlns:a16="http://schemas.microsoft.com/office/drawing/2014/main" id="{10E9AA59-09FE-8970-F804-59E5269AAA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2075" y="1533525"/>
            <a:ext cx="9467850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40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5795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pt-BR" sz="4000" b="1" dirty="0"/>
              <a:t> 5.3. Deformação plástica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3566"/>
            <a:ext cx="10515600" cy="426736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Tenacidade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>
                <a:cs typeface="Times New Roman" panose="02020603050405020304" pitchFamily="18" charset="0"/>
              </a:rPr>
              <a:t> Resistência de um material à fratura quando trincado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>
                <a:cs typeface="Times New Roman" panose="02020603050405020304" pitchFamily="18" charset="0"/>
              </a:rPr>
              <a:t> Capacidade de absorver energia antes de fraturar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46878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5795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pt-BR" sz="4000" b="1" dirty="0"/>
              <a:t> 5.3. Deformação plástica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3566"/>
            <a:ext cx="10515600" cy="426736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Retorno elástico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>
                <a:cs typeface="Times New Roman" panose="02020603050405020304" pitchFamily="18" charset="0"/>
              </a:rPr>
              <a:t> Regime elastoplástico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>
                <a:cs typeface="Times New Roman" panose="02020603050405020304" pitchFamily="18" charset="0"/>
              </a:rPr>
              <a:t> Resistência ao escoamento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m 6">
            <a:extLst>
              <a:ext uri="{FF2B5EF4-FFF2-40B4-BE49-F238E27FC236}">
                <a16:creationId xmlns:a16="http://schemas.microsoft.com/office/drawing/2014/main" id="{8475B546-0087-8633-2467-2A1EC7EBBD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0336" y="1304753"/>
            <a:ext cx="4445718" cy="45083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2313E74B-C572-8A68-110F-2A39B77E56E9}"/>
                  </a:ext>
                </a:extLst>
              </p:cNvPr>
              <p:cNvSpPr txBox="1"/>
              <p:nvPr/>
            </p:nvSpPr>
            <p:spPr>
              <a:xfrm>
                <a:off x="3863598" y="5042997"/>
                <a:ext cx="1424301" cy="364652"/>
              </a:xfrm>
              <a:prstGeom prst="rect">
                <a:avLst/>
              </a:prstGeom>
              <a:noFill/>
              <a:ln w="19050">
                <a:solidFill>
                  <a:srgbClr val="00206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r>
                        <a:rPr lang="pt-BR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pt-BR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pt-BR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pt-BR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2313E74B-C572-8A68-110F-2A39B77E56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3598" y="5042997"/>
                <a:ext cx="1424301" cy="364652"/>
              </a:xfrm>
              <a:prstGeom prst="rect">
                <a:avLst/>
              </a:prstGeom>
              <a:blipFill>
                <a:blip r:embed="rId5"/>
                <a:stretch>
                  <a:fillRect l="-2119" r="-847" b="-14286"/>
                </a:stretch>
              </a:blipFill>
              <a:ln w="19050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Imagem 9">
            <a:extLst>
              <a:ext uri="{FF2B5EF4-FFF2-40B4-BE49-F238E27FC236}">
                <a16:creationId xmlns:a16="http://schemas.microsoft.com/office/drawing/2014/main" id="{5452D7CB-5C4E-C3E1-6F16-46CCC727D6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46609" y="4633422"/>
            <a:ext cx="333375" cy="409575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9333BD5C-3D0C-78D5-F470-343DB9049E8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43907" y="5207624"/>
            <a:ext cx="314325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018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5795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pt-BR" sz="4000" b="1" dirty="0"/>
              <a:t> 5.3. Deformação plástica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3566"/>
            <a:ext cx="10515600" cy="426736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Dureza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>
                <a:cs typeface="Times New Roman" panose="02020603050405020304" pitchFamily="18" charset="0"/>
              </a:rPr>
              <a:t> Resistência ao risco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>
                <a:cs typeface="Times New Roman" panose="02020603050405020304" pitchFamily="18" charset="0"/>
              </a:rPr>
              <a:t> Escala </a:t>
            </a:r>
            <a:r>
              <a:rPr lang="pt-BR" sz="2000" dirty="0" err="1">
                <a:cs typeface="Times New Roman" panose="02020603050405020304" pitchFamily="18" charset="0"/>
              </a:rPr>
              <a:t>Mohs</a:t>
            </a:r>
            <a:r>
              <a:rPr lang="pt-BR" sz="2000" dirty="0">
                <a:cs typeface="Times New Roman" panose="02020603050405020304" pitchFamily="18" charset="0"/>
              </a:rPr>
              <a:t> (rochas minerais): 1 – talco; 10 – diamante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88079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5795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pt-BR" sz="4000" b="1" dirty="0"/>
              <a:t> 5.3. Deformação plástica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3566"/>
            <a:ext cx="10515600" cy="426736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Dureza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>
                <a:cs typeface="Times New Roman" panose="02020603050405020304" pitchFamily="18" charset="0"/>
              </a:rPr>
              <a:t> Resistência de um material a uma deformação plástica localizada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cs typeface="Times New Roman" panose="02020603050405020304" pitchFamily="18" charset="0"/>
              </a:rPr>
              <a:t>Indentação</a:t>
            </a:r>
            <a:r>
              <a:rPr lang="pt-BR" sz="2000" dirty="0">
                <a:cs typeface="Times New Roman" panose="02020603050405020304" pitchFamily="18" charset="0"/>
              </a:rPr>
              <a:t> ou risco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Indentation testing on biological and soft materials using the bioindenter  :: Anton Paar Wiki">
            <a:extLst>
              <a:ext uri="{FF2B5EF4-FFF2-40B4-BE49-F238E27FC236}">
                <a16:creationId xmlns:a16="http://schemas.microsoft.com/office/drawing/2014/main" id="{7A7DB301-AEFA-CD9B-7471-2B3B03728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7564" y="2875110"/>
            <a:ext cx="4086808" cy="2733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428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5795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pt-BR" sz="4000" b="1" dirty="0"/>
              <a:t> 5.3. Deformação plástica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3566"/>
            <a:ext cx="10515600" cy="426736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>
                <a:cs typeface="Times New Roman" panose="02020603050405020304" pitchFamily="18" charset="0"/>
              </a:rPr>
              <a:t>Simulação da </a:t>
            </a:r>
            <a:r>
              <a:rPr lang="pt-BR" sz="2200" dirty="0" err="1">
                <a:cs typeface="Times New Roman" panose="02020603050405020304" pitchFamily="18" charset="0"/>
              </a:rPr>
              <a:t>indentação</a:t>
            </a:r>
            <a:endParaRPr lang="pt-BR" sz="2000" dirty="0">
              <a:cs typeface="Times New Roman" panose="02020603050405020304" pitchFamily="18" charset="0"/>
            </a:endParaRP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D061BDC9-5C40-FB75-917E-3A02FC9313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1737" y="355795"/>
            <a:ext cx="5338435" cy="5406876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06BF3CCC-9598-4B63-490A-CA3EA89FE0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9238" y="2296861"/>
            <a:ext cx="4024745" cy="3454072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A3812EFC-5A2C-13C8-6F62-95EA0F23F7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21737" y="2296861"/>
            <a:ext cx="5338435" cy="3339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013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5795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pt-BR" sz="4000" b="1" dirty="0"/>
              <a:t> 5.3. Deformação plástica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3566"/>
            <a:ext cx="10515600" cy="426736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Ensaios de dureza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>
                <a:cs typeface="Times New Roman" panose="02020603050405020304" pitchFamily="18" charset="0"/>
              </a:rPr>
              <a:t> Rockwell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cs typeface="Times New Roman" panose="02020603050405020304" pitchFamily="18" charset="0"/>
              </a:rPr>
              <a:t>Brinnel</a:t>
            </a:r>
            <a:endParaRPr lang="pt-BR" sz="2000" dirty="0"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cs typeface="Times New Roman" panose="02020603050405020304" pitchFamily="18" charset="0"/>
              </a:rPr>
              <a:t>Microdureza</a:t>
            </a:r>
            <a:r>
              <a:rPr lang="pt-BR" sz="2000" dirty="0"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cs typeface="Times New Roman" panose="02020603050405020304" pitchFamily="18" charset="0"/>
              </a:rPr>
              <a:t>Knoop</a:t>
            </a:r>
            <a:r>
              <a:rPr lang="pt-BR" sz="2000" dirty="0">
                <a:cs typeface="Times New Roman" panose="02020603050405020304" pitchFamily="18" charset="0"/>
              </a:rPr>
              <a:t> e </a:t>
            </a:r>
            <a:r>
              <a:rPr lang="pt-BR" sz="2000" dirty="0" err="1">
                <a:cs typeface="Times New Roman" panose="02020603050405020304" pitchFamily="18" charset="0"/>
              </a:rPr>
              <a:t>Vickers</a:t>
            </a:r>
            <a:endParaRPr lang="pt-BR" sz="2000" dirty="0">
              <a:cs typeface="Times New Roman" panose="02020603050405020304" pitchFamily="18" charset="0"/>
            </a:endParaRP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m 8">
            <a:extLst>
              <a:ext uri="{FF2B5EF4-FFF2-40B4-BE49-F238E27FC236}">
                <a16:creationId xmlns:a16="http://schemas.microsoft.com/office/drawing/2014/main" id="{749B48DF-DB06-B292-3942-8D51C92F98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9909" y="355795"/>
            <a:ext cx="6506693" cy="5442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666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5795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pt-BR" sz="4000" b="1" dirty="0"/>
              <a:t> 5.3. Deformação plástica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3566"/>
            <a:ext cx="10515600" cy="426736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Encruamento (endurecimento por trabalho a frio)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>
                <a:cs typeface="Times New Roman" panose="02020603050405020304" pitchFamily="18" charset="0"/>
              </a:rPr>
              <a:t> Fenômeno pelo qual um metal dúctil se torna mais duro e mais resistente à medida que é deformado plasticamente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>
                <a:cs typeface="Times New Roman" panose="02020603050405020304" pitchFamily="18" charset="0"/>
              </a:rPr>
              <a:t> Porcentagem de trabalho a frio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6EB2AF81-8BE8-7CA0-E5E3-519E74B9C1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7395" y="3832080"/>
            <a:ext cx="2659707" cy="619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242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5795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pt-BR" sz="4000" b="1" dirty="0"/>
              <a:t> 5.3. Deformação plástica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3566"/>
            <a:ext cx="10515600" cy="426736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Porcentagem de trabalho a frio</a:t>
            </a:r>
            <a:endParaRPr lang="pt-BR" sz="2000" dirty="0">
              <a:cs typeface="Times New Roman" panose="02020603050405020304" pitchFamily="18" charset="0"/>
            </a:endParaRP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m 7">
            <a:extLst>
              <a:ext uri="{FF2B5EF4-FFF2-40B4-BE49-F238E27FC236}">
                <a16:creationId xmlns:a16="http://schemas.microsoft.com/office/drawing/2014/main" id="{80A13F66-A9DF-4847-A9AF-4CFB083E2C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7699" y="812355"/>
            <a:ext cx="8827070" cy="4933464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63804974-6E12-4462-FDAD-F2B551183A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6169" y="753861"/>
            <a:ext cx="4032716" cy="5059226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066330AC-65EB-44A1-FBE4-FF72565331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84696" y="650537"/>
            <a:ext cx="5553075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006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Semana passada (Aula 11)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3164"/>
            <a:ext cx="10515600" cy="433776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kumimoji="0" lang="pt-BR" sz="2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5. Conceitos básicos sobre as propriedades mecânicas dos materiais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kumimoji="0" lang="pt-BR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5.1. Conceitos de tensão e deformação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>
                <a:solidFill>
                  <a:prstClr val="black"/>
                </a:solidFill>
                <a:latin typeface="Calibri" panose="020F0502020204030204"/>
              </a:rPr>
              <a:t> 5.2. Propriedades elásticas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>
                <a:solidFill>
                  <a:prstClr val="black"/>
                </a:solidFill>
                <a:latin typeface="Calibri" panose="020F0502020204030204"/>
              </a:rPr>
              <a:t> 5.3. Deformação plástica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20029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5795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pt-BR" sz="4000" b="1" dirty="0"/>
              <a:t> 5.3. Deformação plástica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3566"/>
            <a:ext cx="10515600" cy="426736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Plasticidade no contexto microscópico</a:t>
            </a:r>
            <a:endParaRPr lang="pt-BR" sz="2000" dirty="0">
              <a:cs typeface="Times New Roman" panose="02020603050405020304" pitchFamily="18" charset="0"/>
            </a:endParaRP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447719EA-A715-DBAB-5B9F-D1E106F4A5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9001" y="2700337"/>
            <a:ext cx="8848725" cy="145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79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5.3. Ductilidade</a:t>
            </a:r>
            <a:endParaRPr lang="en-US" sz="4000" b="1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ço Reservado para Conteúdo 2">
            <a:extLst>
              <a:ext uri="{FF2B5EF4-FFF2-40B4-BE49-F238E27FC236}">
                <a16:creationId xmlns:a16="http://schemas.microsoft.com/office/drawing/2014/main" id="{B9532D79-02FB-5C9F-6CB3-4A095B0DC6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8922"/>
            <a:ext cx="10515599" cy="440416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>
                <a:cs typeface="Times New Roman" panose="02020603050405020304" pitchFamily="18" charset="0"/>
              </a:rPr>
              <a:t>Um corpo de prova cilíndrico feito em aço e com diâmetro original de 12,8 mm (0,505 in) é testado sob tração até sua fratura, tendo sido determinado que ele tem resistência à fratura, expressa em tensão de engenharia de 460 MPa (67.000 </a:t>
            </a:r>
            <a:r>
              <a:rPr lang="pt-BR" sz="2200" dirty="0" err="1">
                <a:cs typeface="Times New Roman" panose="02020603050405020304" pitchFamily="18" charset="0"/>
              </a:rPr>
              <a:t>psi</a:t>
            </a:r>
            <a:r>
              <a:rPr lang="pt-BR" sz="2200" dirty="0">
                <a:cs typeface="Times New Roman" panose="02020603050405020304" pitchFamily="18" charset="0"/>
              </a:rPr>
              <a:t>). Se o diâmetro de sua seção transversal no momento da fratura é de 10,7 mm (0,422 in), determine:</a:t>
            </a:r>
          </a:p>
          <a:p>
            <a:pPr lvl="1">
              <a:lnSpc>
                <a:spcPct val="150000"/>
              </a:lnSpc>
            </a:pPr>
            <a:r>
              <a:rPr lang="pt-BR" sz="2000" dirty="0">
                <a:cs typeface="Times New Roman" panose="02020603050405020304" pitchFamily="18" charset="0"/>
              </a:rPr>
              <a:t>(a) A ductilidade em termos da redução percentual na área.</a:t>
            </a:r>
          </a:p>
          <a:p>
            <a:pPr lvl="1">
              <a:lnSpc>
                <a:spcPct val="150000"/>
              </a:lnSpc>
            </a:pPr>
            <a:r>
              <a:rPr lang="pt-BR" sz="2000" dirty="0">
                <a:cs typeface="Times New Roman" panose="02020603050405020304" pitchFamily="18" charset="0"/>
              </a:rPr>
              <a:t>(b) A tensão verdadeira na fratura.</a:t>
            </a:r>
          </a:p>
        </p:txBody>
      </p:sp>
    </p:spTree>
    <p:extLst>
      <p:ext uri="{BB962C8B-B14F-4D97-AF65-F5344CB8AC3E}">
        <p14:creationId xmlns:p14="http://schemas.microsoft.com/office/powerpoint/2010/main" val="29329115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5.3. Ductilidade</a:t>
            </a:r>
            <a:endParaRPr lang="en-US" sz="4000" b="1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ço Reservado para Conteúdo 2">
            <a:extLst>
              <a:ext uri="{FF2B5EF4-FFF2-40B4-BE49-F238E27FC236}">
                <a16:creationId xmlns:a16="http://schemas.microsoft.com/office/drawing/2014/main" id="{B9532D79-02FB-5C9F-6CB3-4A095B0DC6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8922"/>
            <a:ext cx="10515599" cy="440416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000" dirty="0">
                <a:cs typeface="Times New Roman" panose="02020603050405020304" pitchFamily="18" charset="0"/>
              </a:rPr>
              <a:t>(a) A ductilidade em termos da redução percentual na área</a:t>
            </a:r>
          </a:p>
          <a:p>
            <a:pPr lvl="1">
              <a:lnSpc>
                <a:spcPct val="150000"/>
              </a:lnSpc>
            </a:pPr>
            <a:r>
              <a:rPr lang="pt-BR" sz="1800" i="1" dirty="0">
                <a:cs typeface="Times New Roman" panose="02020603050405020304" pitchFamily="18" charset="0"/>
              </a:rPr>
              <a:t>d</a:t>
            </a:r>
            <a:r>
              <a:rPr lang="pt-BR" sz="1800" baseline="-25000" dirty="0">
                <a:cs typeface="Times New Roman" panose="02020603050405020304" pitchFamily="18" charset="0"/>
              </a:rPr>
              <a:t>0</a:t>
            </a:r>
            <a:r>
              <a:rPr lang="pt-BR" sz="1800" dirty="0">
                <a:cs typeface="Times New Roman" panose="02020603050405020304" pitchFamily="18" charset="0"/>
              </a:rPr>
              <a:t> = 12,8 mm; </a:t>
            </a:r>
            <a:r>
              <a:rPr lang="pt-BR" sz="1800" i="1" dirty="0" err="1">
                <a:cs typeface="Times New Roman" panose="02020603050405020304" pitchFamily="18" charset="0"/>
              </a:rPr>
              <a:t>d</a:t>
            </a:r>
            <a:r>
              <a:rPr lang="pt-BR" sz="1800" baseline="-25000" dirty="0" err="1">
                <a:cs typeface="Times New Roman" panose="02020603050405020304" pitchFamily="18" charset="0"/>
              </a:rPr>
              <a:t>f</a:t>
            </a:r>
            <a:r>
              <a:rPr lang="pt-BR" sz="1800" dirty="0">
                <a:cs typeface="Times New Roman" panose="02020603050405020304" pitchFamily="18" charset="0"/>
              </a:rPr>
              <a:t> = 10,7 mm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31F3A9A-90C3-A301-576F-EC97BC81FC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3165" y="2844204"/>
            <a:ext cx="4985561" cy="2117387"/>
          </a:xfrm>
          <a:prstGeom prst="rect">
            <a:avLst/>
          </a:prstGeom>
        </p:spPr>
      </p:pic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1A159972-DA88-0667-F312-60CCCB5FAF56}"/>
              </a:ext>
            </a:extLst>
          </p:cNvPr>
          <p:cNvSpPr/>
          <p:nvPr/>
        </p:nvSpPr>
        <p:spPr>
          <a:xfrm>
            <a:off x="7688424" y="4338735"/>
            <a:ext cx="650302" cy="44786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606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5.3. Ductilidade</a:t>
            </a:r>
            <a:endParaRPr lang="en-US" sz="4000" b="1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ço Reservado para Conteúdo 2">
            <a:extLst>
              <a:ext uri="{FF2B5EF4-FFF2-40B4-BE49-F238E27FC236}">
                <a16:creationId xmlns:a16="http://schemas.microsoft.com/office/drawing/2014/main" id="{B9532D79-02FB-5C9F-6CB3-4A095B0DC6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8922"/>
            <a:ext cx="10515599" cy="440416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000" dirty="0">
                <a:cs typeface="Times New Roman" panose="02020603050405020304" pitchFamily="18" charset="0"/>
              </a:rPr>
              <a:t>(b) a tensão verdadeira na fratura</a:t>
            </a:r>
          </a:p>
          <a:p>
            <a:pPr lvl="1">
              <a:lnSpc>
                <a:spcPct val="150000"/>
              </a:lnSpc>
            </a:pPr>
            <a:r>
              <a:rPr lang="pt-BR" sz="1800" i="1" dirty="0">
                <a:cs typeface="Times New Roman" panose="02020603050405020304" pitchFamily="18" charset="0"/>
              </a:rPr>
              <a:t>d</a:t>
            </a:r>
            <a:r>
              <a:rPr lang="pt-BR" sz="1800" baseline="-25000" dirty="0">
                <a:cs typeface="Times New Roman" panose="02020603050405020304" pitchFamily="18" charset="0"/>
              </a:rPr>
              <a:t>0</a:t>
            </a:r>
            <a:r>
              <a:rPr lang="pt-BR" sz="1800" dirty="0">
                <a:cs typeface="Times New Roman" panose="02020603050405020304" pitchFamily="18" charset="0"/>
              </a:rPr>
              <a:t> = 12,8 mm; </a:t>
            </a:r>
            <a:r>
              <a:rPr lang="pt-BR" sz="1800" i="1" dirty="0" err="1">
                <a:cs typeface="Times New Roman" panose="02020603050405020304" pitchFamily="18" charset="0"/>
              </a:rPr>
              <a:t>d</a:t>
            </a:r>
            <a:r>
              <a:rPr lang="pt-BR" sz="1800" baseline="-25000" dirty="0" err="1">
                <a:cs typeface="Times New Roman" panose="02020603050405020304" pitchFamily="18" charset="0"/>
              </a:rPr>
              <a:t>f</a:t>
            </a:r>
            <a:r>
              <a:rPr lang="pt-BR" sz="1800" dirty="0">
                <a:cs typeface="Times New Roman" panose="02020603050405020304" pitchFamily="18" charset="0"/>
              </a:rPr>
              <a:t> = 10,7 mm; </a:t>
            </a:r>
            <a:r>
              <a:rPr lang="el-GR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pt-BR" sz="1800" baseline="-25000" dirty="0" err="1">
                <a:cs typeface="Times New Roman" panose="02020603050405020304" pitchFamily="18" charset="0"/>
              </a:rPr>
              <a:t>eng</a:t>
            </a:r>
            <a:r>
              <a:rPr lang="pt-BR" sz="1800" dirty="0">
                <a:cs typeface="Times New Roman" panose="02020603050405020304" pitchFamily="18" charset="0"/>
              </a:rPr>
              <a:t> = 460 MPa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E19462C9-5C6B-2EDA-2E91-404FCAD465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0985" y="2668255"/>
            <a:ext cx="7158329" cy="735085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10FBE55A-B197-FCA2-F772-BFC54981C9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0985" y="3628171"/>
            <a:ext cx="4704378" cy="1526197"/>
          </a:xfrm>
          <a:prstGeom prst="rect">
            <a:avLst/>
          </a:prstGeom>
        </p:spPr>
      </p:pic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1A159972-DA88-0667-F312-60CCCB5FAF56}"/>
              </a:ext>
            </a:extLst>
          </p:cNvPr>
          <p:cNvSpPr/>
          <p:nvPr/>
        </p:nvSpPr>
        <p:spPr>
          <a:xfrm>
            <a:off x="4543134" y="4683274"/>
            <a:ext cx="1008580" cy="44786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3261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5.4. Resiliência</a:t>
            </a:r>
            <a:endParaRPr lang="en-US" sz="4000" b="1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ço Reservado para Conteúdo 2">
            <a:extLst>
              <a:ext uri="{FF2B5EF4-FFF2-40B4-BE49-F238E27FC236}">
                <a16:creationId xmlns:a16="http://schemas.microsoft.com/office/drawing/2014/main" id="{B9532D79-02FB-5C9F-6CB3-4A095B0DC6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8922"/>
            <a:ext cx="10515599" cy="440416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>
                <a:cs typeface="Times New Roman" panose="02020603050405020304" pitchFamily="18" charset="0"/>
              </a:rPr>
              <a:t>Determinar o módulo de resiliência para um material com comportamento elástico-linear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FD11DF8-EB19-9C68-6AE1-678AC756C1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9001" y="2820429"/>
            <a:ext cx="1485900" cy="790575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EF5ED6A6-8B08-E76C-2963-481CD517B4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6719" y="2816218"/>
            <a:ext cx="1548284" cy="794786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ECB4E944-C2AA-47C1-7A77-BFB856C776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16719" y="3887268"/>
            <a:ext cx="33528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237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5795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pt-BR" sz="4000" b="1" dirty="0"/>
              <a:t> 5.4. Plasticidade e fluxo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3566"/>
            <a:ext cx="10515600" cy="426736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Tensão verdadeira</a:t>
            </a:r>
          </a:p>
          <a:p>
            <a:pPr>
              <a:lnSpc>
                <a:spcPct val="150000"/>
              </a:lnSpc>
            </a:pPr>
            <a:r>
              <a:rPr lang="pt-BR" sz="2200" dirty="0">
                <a:cs typeface="Times New Roman" panose="02020603050405020304" pitchFamily="18" charset="0"/>
              </a:rPr>
              <a:t>Deformação verdadeira</a:t>
            </a:r>
            <a:endParaRPr lang="pt-BR" sz="2000" dirty="0">
              <a:cs typeface="Times New Roman" panose="02020603050405020304" pitchFamily="18" charset="0"/>
            </a:endParaRP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m 8">
            <a:extLst>
              <a:ext uri="{FF2B5EF4-FFF2-40B4-BE49-F238E27FC236}">
                <a16:creationId xmlns:a16="http://schemas.microsoft.com/office/drawing/2014/main" id="{1236CEFE-9B18-D415-F231-1B919C5DE8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6962" y="1527572"/>
            <a:ext cx="6996838" cy="3285678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6870FBDE-37A3-15BE-31A1-F7C4F3A8B1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9001" y="2960024"/>
            <a:ext cx="1019175" cy="657225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42944F2E-7CBF-746C-EFB0-47010EAEEF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69001" y="3856789"/>
            <a:ext cx="108585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804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5795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pt-BR" sz="4000" b="1" dirty="0"/>
              <a:t> 5.4. Plasticidade e fluxo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3566"/>
            <a:ext cx="10515600" cy="426736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Curva tensão-deformação</a:t>
            </a:r>
          </a:p>
          <a:p>
            <a:pPr>
              <a:lnSpc>
                <a:spcPct val="150000"/>
              </a:lnSpc>
            </a:pPr>
            <a:r>
              <a:rPr lang="pt-BR" sz="2200" dirty="0">
                <a:cs typeface="Times New Roman" panose="02020603050405020304" pitchFamily="18" charset="0"/>
              </a:rPr>
              <a:t>Curva de fluxo</a:t>
            </a:r>
            <a:endParaRPr lang="pt-BR" sz="2000" dirty="0">
              <a:cs typeface="Times New Roman" panose="02020603050405020304" pitchFamily="18" charset="0"/>
            </a:endParaRP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1F4D3768-B60C-79DB-1B34-443E19C9A9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0364" y="1676137"/>
            <a:ext cx="5179808" cy="3549128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E79BE40E-677C-3A95-EB7B-F90C8E561A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9001" y="3170742"/>
            <a:ext cx="1465461" cy="51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460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5795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pt-BR" sz="4000" b="1" dirty="0"/>
              <a:t> 5.4. Plasticidade e fluxo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3566"/>
            <a:ext cx="10515600" cy="426736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Coeficientes K e n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>
                <a:cs typeface="Times New Roman" panose="02020603050405020304" pitchFamily="18" charset="0"/>
              </a:rPr>
              <a:t> Efeito de temperatura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>
                <a:cs typeface="Times New Roman" panose="02020603050405020304" pitchFamily="18" charset="0"/>
              </a:rPr>
              <a:t> Efeito da taxa de deformação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F94681C1-6731-9CE7-3B93-7F0E341F42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9353" y="1527572"/>
            <a:ext cx="4076700" cy="388620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5944DC77-5921-9C7E-1A1D-7E7DA44048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4263" y="731134"/>
            <a:ext cx="8211281" cy="5000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853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5.5. Plasticidade e fluxo</a:t>
            </a:r>
            <a:endParaRPr lang="en-US" sz="4000" b="1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ço Reservado para Conteúdo 2">
            <a:extLst>
              <a:ext uri="{FF2B5EF4-FFF2-40B4-BE49-F238E27FC236}">
                <a16:creationId xmlns:a16="http://schemas.microsoft.com/office/drawing/2014/main" id="{B9532D79-02FB-5C9F-6CB3-4A095B0DC6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8922"/>
            <a:ext cx="10515599" cy="440416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>
                <a:cs typeface="Times New Roman" panose="02020603050405020304" pitchFamily="18" charset="0"/>
              </a:rPr>
              <a:t>Supondo que a variação de volume é nula durante a deformação de uma barra sob tração uniaxial, determinar a relação entre as tensões e deformações verdadeiras e de engenharia.</a:t>
            </a:r>
          </a:p>
        </p:txBody>
      </p:sp>
    </p:spTree>
    <p:extLst>
      <p:ext uri="{BB962C8B-B14F-4D97-AF65-F5344CB8AC3E}">
        <p14:creationId xmlns:p14="http://schemas.microsoft.com/office/powerpoint/2010/main" val="15143145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5.6. Coeficiente de encruamento</a:t>
            </a:r>
            <a:endParaRPr lang="en-US" sz="4000" b="1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ço Reservado para Conteúdo 2">
            <a:extLst>
              <a:ext uri="{FF2B5EF4-FFF2-40B4-BE49-F238E27FC236}">
                <a16:creationId xmlns:a16="http://schemas.microsoft.com/office/drawing/2014/main" id="{B9532D79-02FB-5C9F-6CB3-4A095B0DC6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8922"/>
            <a:ext cx="10515599" cy="440416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>
                <a:cs typeface="Times New Roman" panose="02020603050405020304" pitchFamily="18" charset="0"/>
              </a:rPr>
              <a:t>Calcule o coeficiente de encruamento </a:t>
            </a:r>
            <a:r>
              <a:rPr lang="pt-BR" sz="2200" i="1" dirty="0">
                <a:cs typeface="Times New Roman" panose="02020603050405020304" pitchFamily="18" charset="0"/>
              </a:rPr>
              <a:t>n</a:t>
            </a:r>
            <a:r>
              <a:rPr lang="pt-BR" sz="2200" dirty="0">
                <a:cs typeface="Times New Roman" panose="02020603050405020304" pitchFamily="18" charset="0"/>
              </a:rPr>
              <a:t> para uma liga na qual uma tensão verdadeira de 415 MPa produz uma deformação verdadeira de 0,10. Considere um valor de 1035 MPa para K.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6265558-8699-4BDD-8099-255C79F90F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9745" y="4034322"/>
            <a:ext cx="4314825" cy="1323975"/>
          </a:xfrm>
          <a:prstGeom prst="rect">
            <a:avLst/>
          </a:prstGeom>
        </p:spPr>
      </p:pic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2D937449-E60E-71D6-9515-96B64373ACEF}"/>
              </a:ext>
            </a:extLst>
          </p:cNvPr>
          <p:cNvSpPr/>
          <p:nvPr/>
        </p:nvSpPr>
        <p:spPr>
          <a:xfrm>
            <a:off x="6060280" y="4824626"/>
            <a:ext cx="504290" cy="44786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B2971677-00C1-7FF3-17A9-984119F5DC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9746" y="3213812"/>
            <a:ext cx="1389194" cy="489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484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Aula de hoje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3164"/>
            <a:ext cx="10515600" cy="433776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kumimoji="0" lang="pt-BR" sz="2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5. Conceitos básicos sobre as propriedades mecânicas dos materiais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kumimoji="0" lang="pt-BR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5.4. Plasticidade e fluxo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kumimoji="0" lang="pt-BR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5.5. Materiais não newtonianos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kumimoji="0" lang="pt-BR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5.6. Relaxação e fluência</a:t>
            </a:r>
            <a:endParaRPr lang="pt-BR" sz="20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21274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5795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pt-BR" sz="4000" b="1" dirty="0"/>
              <a:t>5.5. Materiais não newtonianos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3566"/>
            <a:ext cx="10515600" cy="426736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Taxa de deformação</a:t>
            </a:r>
            <a:endParaRPr lang="pt-BR" sz="2000" dirty="0">
              <a:cs typeface="Times New Roman" panose="02020603050405020304" pitchFamily="18" charset="0"/>
            </a:endParaRP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A821166D-2818-DF10-A018-0C89678637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5032" y="1389440"/>
            <a:ext cx="5555140" cy="4161615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D4FFC4C2-D351-4F38-1F22-B06B8C6303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9001" y="2246531"/>
            <a:ext cx="3263217" cy="3304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703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5795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pt-BR" sz="4000" b="1" dirty="0"/>
              <a:t>5.5. Materiais não newtonianos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3566"/>
            <a:ext cx="10515600" cy="426736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Tipos de resposta do material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>
                <a:cs typeface="Times New Roman" panose="02020603050405020304" pitchFamily="18" charset="0"/>
              </a:rPr>
              <a:t> Elástico ideal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>
                <a:cs typeface="Times New Roman" panose="02020603050405020304" pitchFamily="18" charset="0"/>
              </a:rPr>
              <a:t> Elastoplástico ideal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AC5B7062-B443-894B-ADAA-90CEDA691C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9001" y="3707961"/>
            <a:ext cx="1939844" cy="1541549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9EA4A565-71CE-8883-1920-8DA51D58D3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0273" y="1884346"/>
            <a:ext cx="2180489" cy="336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25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5795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pt-BR" sz="4000" b="1" dirty="0"/>
              <a:t>5.5. Materiais não newtonianos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3566"/>
            <a:ext cx="10515600" cy="426736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Material viscoso</a:t>
            </a:r>
          </a:p>
          <a:p>
            <a:pPr>
              <a:lnSpc>
                <a:spcPct val="150000"/>
              </a:lnSpc>
            </a:pPr>
            <a:r>
              <a:rPr lang="pt-BR" sz="2200" dirty="0">
                <a:cs typeface="Times New Roman" panose="02020603050405020304" pitchFamily="18" charset="0"/>
              </a:rPr>
              <a:t>Material viscoelástico (</a:t>
            </a:r>
            <a:r>
              <a:rPr lang="pt-BR" sz="2200" dirty="0" err="1">
                <a:cs typeface="Times New Roman" panose="02020603050405020304" pitchFamily="18" charset="0"/>
              </a:rPr>
              <a:t>anelástico</a:t>
            </a:r>
            <a:r>
              <a:rPr lang="pt-BR" sz="2200" dirty="0">
                <a:cs typeface="Times New Roman" panose="02020603050405020304" pitchFamily="18" charset="0"/>
              </a:rPr>
              <a:t>)</a:t>
            </a:r>
            <a:endParaRPr lang="pt-BR" sz="2000" dirty="0">
              <a:cs typeface="Times New Roman" panose="02020603050405020304" pitchFamily="18" charset="0"/>
            </a:endParaRP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m 9">
            <a:extLst>
              <a:ext uri="{FF2B5EF4-FFF2-40B4-BE49-F238E27FC236}">
                <a16:creationId xmlns:a16="http://schemas.microsoft.com/office/drawing/2014/main" id="{17A33475-E245-7F90-EF3A-5024C70846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9001" y="3707961"/>
            <a:ext cx="1939844" cy="1541549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D85D22FC-BD34-C955-961E-09BF7568FE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4179" y="1615459"/>
            <a:ext cx="2390775" cy="1704975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4681C45B-5891-5B6E-2872-9D0D0B3D37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0366" y="3614845"/>
            <a:ext cx="24384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682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5795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pt-BR" sz="4000" b="1" dirty="0"/>
              <a:t>5.5. Materiais não newtonianos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3566"/>
            <a:ext cx="10515600" cy="426736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Material (fluido) Newtoniano x não Newtoniano</a:t>
            </a:r>
            <a:endParaRPr lang="pt-BR" sz="2000" dirty="0">
              <a:cs typeface="Times New Roman" panose="02020603050405020304" pitchFamily="18" charset="0"/>
            </a:endParaRP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82BDBF17-ADE6-451A-7673-9592701F75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9001" y="2453999"/>
            <a:ext cx="2746336" cy="1950001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76E3D6E7-2B42-3E16-E5A0-1A4DCC839D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6138" y="2307561"/>
            <a:ext cx="2562225" cy="2619375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DAD75D2F-5F04-51DB-DC96-F695F79B02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28097" y="4641980"/>
            <a:ext cx="1254056" cy="627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682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5795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pt-BR" sz="4000" b="1" dirty="0"/>
              <a:t>5.5. Materiais não newtonianos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3566"/>
            <a:ext cx="10515600" cy="426736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Material (fluido) Newtoniano x não Newtoniano</a:t>
            </a:r>
            <a:endParaRPr lang="pt-BR" sz="2000" dirty="0">
              <a:cs typeface="Times New Roman" panose="02020603050405020304" pitchFamily="18" charset="0"/>
            </a:endParaRP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m 7">
            <a:extLst>
              <a:ext uri="{FF2B5EF4-FFF2-40B4-BE49-F238E27FC236}">
                <a16:creationId xmlns:a16="http://schemas.microsoft.com/office/drawing/2014/main" id="{367EFC7E-BFC8-F93C-1169-B117520345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9775" y="1345435"/>
            <a:ext cx="4294025" cy="4314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15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5795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pt-BR" sz="4000" b="1" dirty="0"/>
              <a:t>5.6. Relaxação e fluência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3566"/>
            <a:ext cx="10515600" cy="426736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Relaxação (stress </a:t>
            </a:r>
            <a:r>
              <a:rPr lang="pt-BR" sz="2200" dirty="0" err="1"/>
              <a:t>relaxation</a:t>
            </a:r>
            <a:r>
              <a:rPr lang="pt-BR" sz="2200" dirty="0"/>
              <a:t>)</a:t>
            </a:r>
            <a:endParaRPr lang="pt-BR" sz="2000" dirty="0">
              <a:cs typeface="Times New Roman" panose="02020603050405020304" pitchFamily="18" charset="0"/>
            </a:endParaRP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D9362B02-E21B-EBC4-F9F8-6F0E4ECDA1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400" y="2562225"/>
            <a:ext cx="5029200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057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5795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pt-BR" sz="4000" b="1" dirty="0"/>
              <a:t>5.6. Relaxação e fluência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5790"/>
            <a:ext cx="10515600" cy="429514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Fluência (</a:t>
            </a:r>
            <a:r>
              <a:rPr lang="pt-BR" sz="2200" dirty="0" err="1"/>
              <a:t>creep</a:t>
            </a:r>
            <a:r>
              <a:rPr lang="pt-BR" sz="2200" dirty="0"/>
              <a:t>)</a:t>
            </a:r>
            <a:endParaRPr lang="pt-BR" sz="2000" dirty="0">
              <a:cs typeface="Times New Roman" panose="02020603050405020304" pitchFamily="18" charset="0"/>
            </a:endParaRP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C667E1E7-2D5E-9FDF-B90B-FB870A1A18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3924" y="1483566"/>
            <a:ext cx="4139876" cy="4150601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C23014D6-DE3A-CAC7-6D5C-B8B60D2BF4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2207973"/>
            <a:ext cx="6056500" cy="941627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4CB4DDA5-E632-8BD4-7FED-7D97D24ADA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" y="3281218"/>
            <a:ext cx="6056500" cy="1173654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96984DDD-6303-30E2-B44B-D26826148A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200" y="4603150"/>
            <a:ext cx="6056500" cy="923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793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5795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pt-BR" sz="4000" b="1" dirty="0"/>
              <a:t>5.6. Relaxação e fluência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3566"/>
            <a:ext cx="10515600" cy="426736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Ensaio de fluência</a:t>
            </a:r>
            <a:endParaRPr lang="pt-BR" sz="2000" dirty="0">
              <a:cs typeface="Times New Roman" panose="02020603050405020304" pitchFamily="18" charset="0"/>
            </a:endParaRP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8E7F6281-2326-4F25-EC48-BA18DCA478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0784" y="476254"/>
            <a:ext cx="5015269" cy="527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636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5795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pt-BR" sz="4000" b="1" dirty="0"/>
              <a:t>5.6. Relaxação e fluência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3566"/>
            <a:ext cx="10515600" cy="426736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Regiões da curva de fluência</a:t>
            </a:r>
            <a:endParaRPr lang="pt-BR" sz="2000" dirty="0">
              <a:cs typeface="Times New Roman" panose="02020603050405020304" pitchFamily="18" charset="0"/>
            </a:endParaRP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8A18B517-B8CB-C4DA-DF6F-E717349D64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7676" y="489102"/>
            <a:ext cx="5312496" cy="5242492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4FFF2C58-FF50-13E8-C89B-DE38167489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9238" y="2777546"/>
            <a:ext cx="3561564" cy="295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725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5795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pt-BR" sz="4000" b="1" dirty="0"/>
              <a:t>5.6. Relaxação e fluência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3566"/>
            <a:ext cx="10515600" cy="426736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Influência da temperatura</a:t>
            </a:r>
            <a:endParaRPr lang="pt-BR" sz="2000" dirty="0">
              <a:cs typeface="Times New Roman" panose="02020603050405020304" pitchFamily="18" charset="0"/>
            </a:endParaRP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73C52729-B5E4-2C00-9678-CF6F57F18E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246" y="2144062"/>
            <a:ext cx="5450561" cy="3606871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991120C7-A701-5308-93A9-E930075204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8200" y="2240530"/>
            <a:ext cx="9741972" cy="3413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404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Aula 12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3164"/>
            <a:ext cx="10515600" cy="433776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Objetivos da aula de hoje: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000" dirty="0"/>
              <a:t> Apresentar conceitos de engenharia relacionados à curva tensão-deformação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000" dirty="0"/>
              <a:t> Definir tensão e deformação verdadeiras, e curva de fluxo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000" dirty="0"/>
              <a:t> Relacionar os tipos de resposta mecânica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000" dirty="0"/>
              <a:t> Discorrer sobre relaxação e fluência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96190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5795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pt-BR" sz="4000" b="1" dirty="0"/>
              <a:t>5.6. Relaxação e fluência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3566"/>
            <a:ext cx="10515600" cy="426736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* Fórmulas empíricas</a:t>
            </a:r>
            <a:endParaRPr lang="pt-BR" sz="2000" dirty="0">
              <a:cs typeface="Times New Roman" panose="02020603050405020304" pitchFamily="18" charset="0"/>
            </a:endParaRP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BD1245B8-1F78-07F5-C44C-0FC1CEE229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9001" y="2465675"/>
            <a:ext cx="1600951" cy="434301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9192F61B-AD0D-09A0-0CD7-8F82267ED3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9002" y="3201988"/>
            <a:ext cx="3023072" cy="877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12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Próxima aula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3164"/>
            <a:ext cx="10515600" cy="4337769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kumimoji="0" lang="pt-BR" sz="2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5. Conceitos básicos sobre as propriedades mecânicas dos materiais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kumimoji="0" lang="pt-BR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5.1. Conceitos de tensão e deformação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kumimoji="0" lang="pt-BR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5.2. Propriedades elásticas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kumimoji="0" lang="pt-BR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5.3. Deformação plástica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kumimoji="0" lang="pt-BR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5.4. Plasticidade e fluxo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kumimoji="0" lang="pt-BR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5.5. Materiais não newtonianos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kumimoji="0" lang="pt-BR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5.6. Relaxação e fluência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5.7. Fadiga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5.8. Exemplos e casos práticos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8238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5795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pt-BR" sz="4000" b="1" dirty="0"/>
              <a:t> 5.3. Deformação plástica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3566"/>
            <a:ext cx="10515600" cy="426736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Conceitos de engenharia (propriedades na tração)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>
                <a:cs typeface="Times New Roman" panose="02020603050405020304" pitchFamily="18" charset="0"/>
              </a:rPr>
              <a:t> Ductilidade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>
                <a:cs typeface="Times New Roman" panose="02020603050405020304" pitchFamily="18" charset="0"/>
              </a:rPr>
              <a:t> Resiliência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>
                <a:cs typeface="Times New Roman" panose="02020603050405020304" pitchFamily="18" charset="0"/>
              </a:rPr>
              <a:t> Tenacidade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>
                <a:cs typeface="Times New Roman" panose="02020603050405020304" pitchFamily="18" charset="0"/>
              </a:rPr>
              <a:t> Retorno elástico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>
                <a:cs typeface="Times New Roman" panose="02020603050405020304" pitchFamily="18" charset="0"/>
              </a:rPr>
              <a:t> Dureza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>
                <a:cs typeface="Times New Roman" panose="02020603050405020304" pitchFamily="18" charset="0"/>
              </a:rPr>
              <a:t> Encruamento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267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5795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pt-BR" sz="4000" b="1" dirty="0"/>
              <a:t> 5.3. Deformação plástica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3566"/>
            <a:ext cx="10515600" cy="426736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Ductilidade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>
                <a:cs typeface="Times New Roman" panose="02020603050405020304" pitchFamily="18" charset="0"/>
              </a:rPr>
              <a:t> Grau de deformação plástica desenvolvida até a fratura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>
                <a:cs typeface="Times New Roman" panose="02020603050405020304" pitchFamily="18" charset="0"/>
              </a:rPr>
              <a:t> Capacidade do material de se deformar plasticamente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6901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5795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pt-BR" sz="4000" b="1" dirty="0"/>
              <a:t> 5.3. Deformação plástica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3566"/>
            <a:ext cx="10515600" cy="426736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Ductilidade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>
                <a:cs typeface="Times New Roman" panose="02020603050405020304" pitchFamily="18" charset="0"/>
              </a:rPr>
              <a:t> Alongamento percentual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C197CF25-3288-B666-BDB8-17BE09E11D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7765" y="1522333"/>
            <a:ext cx="4412719" cy="3813333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CD195D4A-9176-1B49-7B48-2CF465A98D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4903" y="2931449"/>
            <a:ext cx="2600325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037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5795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pt-BR" sz="4000" b="1" dirty="0"/>
              <a:t> 5.3. Deformação plástica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3566"/>
            <a:ext cx="10515600" cy="426736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Ductilidade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>
                <a:cs typeface="Times New Roman" panose="02020603050405020304" pitchFamily="18" charset="0"/>
              </a:rPr>
              <a:t> Redução percentual de área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61CA590B-5096-F82B-A035-A32625093F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1062" y="3081337"/>
            <a:ext cx="2809875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865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5795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pt-BR" sz="4000" b="1" dirty="0"/>
              <a:t> 5.3. Deformação plástica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3566"/>
            <a:ext cx="10515600" cy="426736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Resiliência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>
                <a:cs typeface="Times New Roman" panose="02020603050405020304" pitchFamily="18" charset="0"/>
              </a:rPr>
              <a:t> Capacidade de um material de absorver energia quando ele é deformado elasticamente e, depois, com a remoção da carga, permitir a recuperação dessa energia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>
                <a:cs typeface="Times New Roman" panose="02020603050405020304" pitchFamily="18" charset="0"/>
              </a:rPr>
              <a:t> Capacidade do material de se deformar em regime elástico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LOM3016 – Introdução à Ciência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080831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8103</TotalTime>
  <Words>1468</Words>
  <Application>Microsoft Office PowerPoint</Application>
  <PresentationFormat>Widescreen</PresentationFormat>
  <Paragraphs>178</Paragraphs>
  <Slides>41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41</vt:i4>
      </vt:variant>
    </vt:vector>
  </HeadingPairs>
  <TitlesOfParts>
    <vt:vector size="48" baseType="lpstr">
      <vt:lpstr>Arial</vt:lpstr>
      <vt:lpstr>Calibri</vt:lpstr>
      <vt:lpstr>Calibri Light</vt:lpstr>
      <vt:lpstr>Cambria Math</vt:lpstr>
      <vt:lpstr>Times New Roman</vt:lpstr>
      <vt:lpstr>Wingdings</vt:lpstr>
      <vt:lpstr>Tema do Office</vt:lpstr>
      <vt:lpstr>LOM3016 Introdução à Ciência dos Materiais</vt:lpstr>
      <vt:lpstr>Semana passada (Aula 11)</vt:lpstr>
      <vt:lpstr>Aula de hoje</vt:lpstr>
      <vt:lpstr>Aula 12</vt:lpstr>
      <vt:lpstr> 5.3. Deformação plástica</vt:lpstr>
      <vt:lpstr> 5.3. Deformação plástica</vt:lpstr>
      <vt:lpstr> 5.3. Deformação plástica</vt:lpstr>
      <vt:lpstr> 5.3. Deformação plástica</vt:lpstr>
      <vt:lpstr> 5.3. Deformação plástica</vt:lpstr>
      <vt:lpstr> 5.3. Deformação plástica</vt:lpstr>
      <vt:lpstr> 5.3. Deformação plástica</vt:lpstr>
      <vt:lpstr> 5.3. Deformação plástica</vt:lpstr>
      <vt:lpstr> 5.3. Deformação plástica</vt:lpstr>
      <vt:lpstr> 5.3. Deformação plástica</vt:lpstr>
      <vt:lpstr> 5.3. Deformação plástica</vt:lpstr>
      <vt:lpstr> 5.3. Deformação plástica</vt:lpstr>
      <vt:lpstr> 5.3. Deformação plástica</vt:lpstr>
      <vt:lpstr> 5.3. Deformação plástica</vt:lpstr>
      <vt:lpstr> 5.3. Deformação plástica</vt:lpstr>
      <vt:lpstr> 5.3. Deformação plástica</vt:lpstr>
      <vt:lpstr>Exemplo 5.3. Ductilidade</vt:lpstr>
      <vt:lpstr>Exemplo 5.3. Ductilidade</vt:lpstr>
      <vt:lpstr>Exemplo 5.3. Ductilidade</vt:lpstr>
      <vt:lpstr>Exemplo 5.4. Resiliência</vt:lpstr>
      <vt:lpstr> 5.4. Plasticidade e fluxo</vt:lpstr>
      <vt:lpstr> 5.4. Plasticidade e fluxo</vt:lpstr>
      <vt:lpstr> 5.4. Plasticidade e fluxo</vt:lpstr>
      <vt:lpstr>Exemplo 5.5. Plasticidade e fluxo</vt:lpstr>
      <vt:lpstr>Exemplo 5.6. Coeficiente de encruamento</vt:lpstr>
      <vt:lpstr>5.5. Materiais não newtonianos</vt:lpstr>
      <vt:lpstr>5.5. Materiais não newtonianos</vt:lpstr>
      <vt:lpstr>5.5. Materiais não newtonianos</vt:lpstr>
      <vt:lpstr>5.5. Materiais não newtonianos</vt:lpstr>
      <vt:lpstr>5.5. Materiais não newtonianos</vt:lpstr>
      <vt:lpstr>5.6. Relaxação e fluência</vt:lpstr>
      <vt:lpstr>5.6. Relaxação e fluência</vt:lpstr>
      <vt:lpstr>5.6. Relaxação e fluência</vt:lpstr>
      <vt:lpstr>5.6. Relaxação e fluência</vt:lpstr>
      <vt:lpstr>5.6. Relaxação e fluência</vt:lpstr>
      <vt:lpstr>5.6. Relaxação e fluência</vt:lpstr>
      <vt:lpstr>Próxima aula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LOM3016 Introdução à Ciência dos Materiais</dc:title>
  <dc:creator>João Paulo Pascon</dc:creator>
  <cp:lastModifiedBy>João Paulo Pascon</cp:lastModifiedBy>
  <cp:revision>620</cp:revision>
  <dcterms:created xsi:type="dcterms:W3CDTF">2022-03-20T22:13:44Z</dcterms:created>
  <dcterms:modified xsi:type="dcterms:W3CDTF">2022-06-20T22:41:16Z</dcterms:modified>
</cp:coreProperties>
</file>