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50"/>
  </p:notesMasterIdLst>
  <p:handoutMasterIdLst>
    <p:handoutMasterId r:id="rId51"/>
  </p:handoutMasterIdLst>
  <p:sldIdLst>
    <p:sldId id="446" r:id="rId13"/>
    <p:sldId id="621" r:id="rId14"/>
    <p:sldId id="622" r:id="rId15"/>
    <p:sldId id="653" r:id="rId16"/>
    <p:sldId id="654" r:id="rId17"/>
    <p:sldId id="655" r:id="rId18"/>
    <p:sldId id="645" r:id="rId19"/>
    <p:sldId id="623" r:id="rId20"/>
    <p:sldId id="624" r:id="rId21"/>
    <p:sldId id="626" r:id="rId22"/>
    <p:sldId id="627" r:id="rId23"/>
    <p:sldId id="633" r:id="rId24"/>
    <p:sldId id="625" r:id="rId25"/>
    <p:sldId id="628" r:id="rId26"/>
    <p:sldId id="646" r:id="rId27"/>
    <p:sldId id="639" r:id="rId28"/>
    <p:sldId id="647" r:id="rId29"/>
    <p:sldId id="640" r:id="rId30"/>
    <p:sldId id="648" r:id="rId31"/>
    <p:sldId id="641" r:id="rId32"/>
    <p:sldId id="652" r:id="rId33"/>
    <p:sldId id="649" r:id="rId34"/>
    <p:sldId id="642" r:id="rId35"/>
    <p:sldId id="629" r:id="rId36"/>
    <p:sldId id="643" r:id="rId37"/>
    <p:sldId id="644" r:id="rId38"/>
    <p:sldId id="650" r:id="rId39"/>
    <p:sldId id="630" r:id="rId40"/>
    <p:sldId id="631" r:id="rId41"/>
    <p:sldId id="634" r:id="rId42"/>
    <p:sldId id="635" r:id="rId43"/>
    <p:sldId id="636" r:id="rId44"/>
    <p:sldId id="637" r:id="rId45"/>
    <p:sldId id="651" r:id="rId46"/>
    <p:sldId id="638" r:id="rId47"/>
    <p:sldId id="620" r:id="rId48"/>
    <p:sldId id="592" r:id="rId4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688"/>
    <a:srgbClr val="7B2629"/>
    <a:srgbClr val="C0C1BF"/>
    <a:srgbClr val="90272A"/>
    <a:srgbClr val="4D4D4F"/>
    <a:srgbClr val="505150"/>
    <a:srgbClr val="205C77"/>
    <a:srgbClr val="000000"/>
    <a:srgbClr val="226A8A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0"/>
  </p:normalViewPr>
  <p:slideViewPr>
    <p:cSldViewPr snapToGrid="0" snapToObjects="1">
      <p:cViewPr varScale="1">
        <p:scale>
          <a:sx n="114" d="100"/>
          <a:sy n="114" d="100"/>
        </p:scale>
        <p:origin x="590" y="10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04/11/2021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0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0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13.jpeg"/><Relationship Id="rId12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7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20.png"/><Relationship Id="rId5" Type="http://schemas.openxmlformats.org/officeDocument/2006/relationships/image" Target="../media/image70.png"/><Relationship Id="rId15" Type="http://schemas.openxmlformats.org/officeDocument/2006/relationships/image" Target="../media/image77.png"/><Relationship Id="rId10" Type="http://schemas.openxmlformats.org/officeDocument/2006/relationships/image" Target="../media/image710.png"/><Relationship Id="rId19" Type="http://schemas.openxmlformats.org/officeDocument/2006/relationships/image" Target="../media/image81.png"/><Relationship Id="rId4" Type="http://schemas.openxmlformats.org/officeDocument/2006/relationships/image" Target="../media/image69.png"/><Relationship Id="rId9" Type="http://schemas.openxmlformats.org/officeDocument/2006/relationships/image" Target="../media/image700.png"/><Relationship Id="rId1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1.png"/><Relationship Id="rId11" Type="http://schemas.openxmlformats.org/officeDocument/2006/relationships/image" Target="../media/image99.png"/><Relationship Id="rId5" Type="http://schemas.openxmlformats.org/officeDocument/2006/relationships/image" Target="../media/image931.png"/><Relationship Id="rId10" Type="http://schemas.openxmlformats.org/officeDocument/2006/relationships/image" Target="../media/image98.png"/><Relationship Id="rId4" Type="http://schemas.openxmlformats.org/officeDocument/2006/relationships/image" Target="../media/image94.png"/><Relationship Id="rId9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43.png"/><Relationship Id="rId3" Type="http://schemas.openxmlformats.org/officeDocument/2006/relationships/image" Target="../media/image120.png"/><Relationship Id="rId21" Type="http://schemas.openxmlformats.org/officeDocument/2006/relationships/image" Target="../media/image1251.png"/><Relationship Id="rId7" Type="http://schemas.openxmlformats.org/officeDocument/2006/relationships/image" Target="../media/image123.png"/><Relationship Id="rId2" Type="http://schemas.openxmlformats.org/officeDocument/2006/relationships/image" Target="../media/image119.png"/><Relationship Id="rId20" Type="http://schemas.openxmlformats.org/officeDocument/2006/relationships/image" Target="../media/image12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24" Type="http://schemas.openxmlformats.org/officeDocument/2006/relationships/image" Target="../media/image128.png"/><Relationship Id="rId5" Type="http://schemas.openxmlformats.org/officeDocument/2006/relationships/image" Target="../media/image121.png"/><Relationship Id="rId15" Type="http://schemas.openxmlformats.org/officeDocument/2006/relationships/image" Target="../media/image126.png"/><Relationship Id="rId23" Type="http://schemas.openxmlformats.org/officeDocument/2006/relationships/image" Target="../media/image127.png"/><Relationship Id="rId4" Type="http://schemas.openxmlformats.org/officeDocument/2006/relationships/image" Target="../media/image1202.png"/><Relationship Id="rId9" Type="http://schemas.openxmlformats.org/officeDocument/2006/relationships/image" Target="../media/image125.png"/><Relationship Id="rId14" Type="http://schemas.openxmlformats.org/officeDocument/2006/relationships/image" Target="../media/image1250.png"/><Relationship Id="rId22" Type="http://schemas.openxmlformats.org/officeDocument/2006/relationships/image" Target="../media/image126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3.png"/><Relationship Id="rId18" Type="http://schemas.openxmlformats.org/officeDocument/2006/relationships/image" Target="../media/image135.png"/><Relationship Id="rId3" Type="http://schemas.openxmlformats.org/officeDocument/2006/relationships/image" Target="../media/image1201.png"/><Relationship Id="rId21" Type="http://schemas.openxmlformats.org/officeDocument/2006/relationships/image" Target="../media/image138.png"/><Relationship Id="rId7" Type="http://schemas.openxmlformats.org/officeDocument/2006/relationships/image" Target="../media/image1241.png"/><Relationship Id="rId12" Type="http://schemas.openxmlformats.org/officeDocument/2006/relationships/image" Target="../media/image1291.png"/><Relationship Id="rId17" Type="http://schemas.openxmlformats.org/officeDocument/2006/relationships/image" Target="../media/image1341.png"/><Relationship Id="rId2" Type="http://schemas.openxmlformats.org/officeDocument/2006/relationships/image" Target="../media/image1191.png"/><Relationship Id="rId16" Type="http://schemas.openxmlformats.org/officeDocument/2006/relationships/image" Target="../media/image1331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0.png"/><Relationship Id="rId11" Type="http://schemas.openxmlformats.org/officeDocument/2006/relationships/image" Target="../media/image132.png"/><Relationship Id="rId5" Type="http://schemas.openxmlformats.org/officeDocument/2006/relationships/image" Target="../media/image1220.png"/><Relationship Id="rId15" Type="http://schemas.openxmlformats.org/officeDocument/2006/relationships/image" Target="../media/image1321.png"/><Relationship Id="rId10" Type="http://schemas.openxmlformats.org/officeDocument/2006/relationships/image" Target="../media/image131.png"/><Relationship Id="rId19" Type="http://schemas.openxmlformats.org/officeDocument/2006/relationships/image" Target="../media/image136.png"/><Relationship Id="rId4" Type="http://schemas.openxmlformats.org/officeDocument/2006/relationships/image" Target="../media/image1211.png"/><Relationship Id="rId9" Type="http://schemas.openxmlformats.org/officeDocument/2006/relationships/image" Target="../media/image130.png"/><Relationship Id="rId14" Type="http://schemas.openxmlformats.org/officeDocument/2006/relationships/image" Target="../media/image134.png"/><Relationship Id="rId22" Type="http://schemas.openxmlformats.org/officeDocument/2006/relationships/image" Target="../media/image1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820.png"/><Relationship Id="rId7" Type="http://schemas.openxmlformats.org/officeDocument/2006/relationships/image" Target="../media/image143.png"/><Relationship Id="rId12" Type="http://schemas.openxmlformats.org/officeDocument/2006/relationships/image" Target="../media/image91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0.png"/><Relationship Id="rId11" Type="http://schemas.openxmlformats.org/officeDocument/2006/relationships/image" Target="../media/image1402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41.png"/><Relationship Id="rId9" Type="http://schemas.openxmlformats.org/officeDocument/2006/relationships/image" Target="../media/image1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3" Type="http://schemas.openxmlformats.org/officeDocument/2006/relationships/image" Target="../media/image147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2" Type="http://schemas.openxmlformats.org/officeDocument/2006/relationships/image" Target="../media/image14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1.png"/><Relationship Id="rId11" Type="http://schemas.openxmlformats.org/officeDocument/2006/relationships/image" Target="../media/image153.png"/><Relationship Id="rId5" Type="http://schemas.openxmlformats.org/officeDocument/2006/relationships/image" Target="../media/image148.png"/><Relationship Id="rId15" Type="http://schemas.openxmlformats.org/officeDocument/2006/relationships/image" Target="../media/image157.png"/><Relationship Id="rId10" Type="http://schemas.openxmlformats.org/officeDocument/2006/relationships/image" Target="../media/image152.png"/><Relationship Id="rId4" Type="http://schemas.openxmlformats.org/officeDocument/2006/relationships/image" Target="../media/image1431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26" Type="http://schemas.openxmlformats.org/officeDocument/2006/relationships/image" Target="../media/image178.png"/><Relationship Id="rId3" Type="http://schemas.openxmlformats.org/officeDocument/2006/relationships/image" Target="../media/image1570.png"/><Relationship Id="rId21" Type="http://schemas.openxmlformats.org/officeDocument/2006/relationships/image" Target="../media/image175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5" Type="http://schemas.openxmlformats.org/officeDocument/2006/relationships/image" Target="../media/image174.png"/><Relationship Id="rId2" Type="http://schemas.openxmlformats.org/officeDocument/2006/relationships/image" Target="../media/image158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24" Type="http://schemas.openxmlformats.org/officeDocument/2006/relationships/image" Target="../media/image173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23" Type="http://schemas.openxmlformats.org/officeDocument/2006/relationships/image" Target="../media/image177.png"/><Relationship Id="rId10" Type="http://schemas.openxmlformats.org/officeDocument/2006/relationships/image" Target="../media/image164.png"/><Relationship Id="rId4" Type="http://schemas.openxmlformats.org/officeDocument/2006/relationships/image" Target="../media/image1580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Relationship Id="rId22" Type="http://schemas.openxmlformats.org/officeDocument/2006/relationships/image" Target="../media/image176.png"/><Relationship Id="rId27" Type="http://schemas.openxmlformats.org/officeDocument/2006/relationships/image" Target="../media/image17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13" Type="http://schemas.openxmlformats.org/officeDocument/2006/relationships/image" Target="../media/image1030.png"/><Relationship Id="rId18" Type="http://schemas.openxmlformats.org/officeDocument/2006/relationships/image" Target="../media/image180.png"/><Relationship Id="rId26" Type="http://schemas.openxmlformats.org/officeDocument/2006/relationships/image" Target="../media/image1160.png"/><Relationship Id="rId3" Type="http://schemas.openxmlformats.org/officeDocument/2006/relationships/image" Target="../media/image930.png"/><Relationship Id="rId21" Type="http://schemas.openxmlformats.org/officeDocument/2006/relationships/image" Target="../media/image181.png"/><Relationship Id="rId7" Type="http://schemas.openxmlformats.org/officeDocument/2006/relationships/image" Target="../media/image970.png"/><Relationship Id="rId12" Type="http://schemas.openxmlformats.org/officeDocument/2006/relationships/image" Target="../media/image1020.png"/><Relationship Id="rId17" Type="http://schemas.openxmlformats.org/officeDocument/2006/relationships/image" Target="../media/image1070.png"/><Relationship Id="rId25" Type="http://schemas.openxmlformats.org/officeDocument/2006/relationships/image" Target="../media/image1150.png"/><Relationship Id="rId2" Type="http://schemas.openxmlformats.org/officeDocument/2006/relationships/image" Target="../media/image920.png"/><Relationship Id="rId16" Type="http://schemas.openxmlformats.org/officeDocument/2006/relationships/image" Target="../media/image1060.png"/><Relationship Id="rId20" Type="http://schemas.openxmlformats.org/officeDocument/2006/relationships/image" Target="../media/image1100.png"/><Relationship Id="rId29" Type="http://schemas.openxmlformats.org/officeDocument/2006/relationships/image" Target="../media/image1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0.png"/><Relationship Id="rId11" Type="http://schemas.openxmlformats.org/officeDocument/2006/relationships/image" Target="../media/image1010.png"/><Relationship Id="rId24" Type="http://schemas.openxmlformats.org/officeDocument/2006/relationships/image" Target="../media/image1140.png"/><Relationship Id="rId5" Type="http://schemas.openxmlformats.org/officeDocument/2006/relationships/image" Target="../media/image950.png"/><Relationship Id="rId15" Type="http://schemas.openxmlformats.org/officeDocument/2006/relationships/image" Target="../media/image1050.png"/><Relationship Id="rId23" Type="http://schemas.openxmlformats.org/officeDocument/2006/relationships/image" Target="../media/image1130.png"/><Relationship Id="rId28" Type="http://schemas.openxmlformats.org/officeDocument/2006/relationships/image" Target="../media/image1180.png"/><Relationship Id="rId10" Type="http://schemas.openxmlformats.org/officeDocument/2006/relationships/image" Target="../media/image146.png"/><Relationship Id="rId19" Type="http://schemas.openxmlformats.org/officeDocument/2006/relationships/image" Target="../media/image1090.png"/><Relationship Id="rId31" Type="http://schemas.openxmlformats.org/officeDocument/2006/relationships/image" Target="../media/image183.png"/><Relationship Id="rId4" Type="http://schemas.openxmlformats.org/officeDocument/2006/relationships/image" Target="../media/image940.png"/><Relationship Id="rId9" Type="http://schemas.openxmlformats.org/officeDocument/2006/relationships/image" Target="../media/image990.png"/><Relationship Id="rId14" Type="http://schemas.openxmlformats.org/officeDocument/2006/relationships/image" Target="../media/image1040.png"/><Relationship Id="rId22" Type="http://schemas.openxmlformats.org/officeDocument/2006/relationships/image" Target="../media/image1120.png"/><Relationship Id="rId27" Type="http://schemas.openxmlformats.org/officeDocument/2006/relationships/image" Target="../media/image182.png"/><Relationship Id="rId30" Type="http://schemas.openxmlformats.org/officeDocument/2006/relationships/image" Target="../media/image120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7" Type="http://schemas.openxmlformats.org/officeDocument/2006/relationships/image" Target="../media/image18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5" Type="http://schemas.openxmlformats.org/officeDocument/2006/relationships/image" Target="../media/image17.jpeg"/><Relationship Id="rId4" Type="http://schemas.openxmlformats.org/officeDocument/2006/relationships/image" Target="../media/image18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0.png"/><Relationship Id="rId13" Type="http://schemas.openxmlformats.org/officeDocument/2006/relationships/image" Target="../media/image1390.png"/><Relationship Id="rId18" Type="http://schemas.openxmlformats.org/officeDocument/2006/relationships/image" Target="../media/image1440.png"/><Relationship Id="rId3" Type="http://schemas.openxmlformats.org/officeDocument/2006/relationships/image" Target="../media/image16.gif"/><Relationship Id="rId7" Type="http://schemas.openxmlformats.org/officeDocument/2006/relationships/image" Target="../media/image1330.png"/><Relationship Id="rId12" Type="http://schemas.openxmlformats.org/officeDocument/2006/relationships/image" Target="../media/image1380.png"/><Relationship Id="rId17" Type="http://schemas.openxmlformats.org/officeDocument/2006/relationships/image" Target="../media/image188.png"/><Relationship Id="rId2" Type="http://schemas.openxmlformats.org/officeDocument/2006/relationships/image" Target="../media/image1290.png"/><Relationship Id="rId16" Type="http://schemas.openxmlformats.org/officeDocument/2006/relationships/image" Target="../media/image1420.png"/><Relationship Id="rId20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0.png"/><Relationship Id="rId11" Type="http://schemas.openxmlformats.org/officeDocument/2006/relationships/image" Target="../media/image1370.png"/><Relationship Id="rId5" Type="http://schemas.openxmlformats.org/officeDocument/2006/relationships/image" Target="../media/image1310.png"/><Relationship Id="rId15" Type="http://schemas.openxmlformats.org/officeDocument/2006/relationships/image" Target="../media/image1410.png"/><Relationship Id="rId10" Type="http://schemas.openxmlformats.org/officeDocument/2006/relationships/image" Target="../media/image1360.png"/><Relationship Id="rId19" Type="http://schemas.openxmlformats.org/officeDocument/2006/relationships/image" Target="../media/image1450.png"/><Relationship Id="rId4" Type="http://schemas.openxmlformats.org/officeDocument/2006/relationships/image" Target="../media/image1300.png"/><Relationship Id="rId9" Type="http://schemas.openxmlformats.org/officeDocument/2006/relationships/image" Target="../media/image1350.png"/><Relationship Id="rId14" Type="http://schemas.openxmlformats.org/officeDocument/2006/relationships/image" Target="../media/image140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0.png"/><Relationship Id="rId7" Type="http://schemas.openxmlformats.org/officeDocument/2006/relationships/image" Target="../media/image1520.png"/><Relationship Id="rId2" Type="http://schemas.openxmlformats.org/officeDocument/2006/relationships/image" Target="../media/image14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0.png"/><Relationship Id="rId5" Type="http://schemas.openxmlformats.org/officeDocument/2006/relationships/image" Target="../media/image1500.png"/><Relationship Id="rId4" Type="http://schemas.openxmlformats.org/officeDocument/2006/relationships/image" Target="../media/image149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FMVEYvZ7Pw" TargetMode="External"/><Relationship Id="rId2" Type="http://schemas.openxmlformats.org/officeDocument/2006/relationships/hyperlink" Target="https://www.youtube.com/watch?v=t3lwmy3WSH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7hPyw4k8aQQ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andfonline.com/doi/abs/10.1080/14763141.2010.49243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0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1.png"/><Relationship Id="rId5" Type="http://schemas.openxmlformats.org/officeDocument/2006/relationships/image" Target="../media/image1312.png"/><Relationship Id="rId4" Type="http://schemas.openxmlformats.org/officeDocument/2006/relationships/image" Target="../media/image12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70311" y="0"/>
            <a:ext cx="6350860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2020</a:t>
            </a:r>
          </a:p>
          <a:p>
            <a:pPr marL="1714500" lvl="3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18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Trabalho e Energia Cinética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4/11/2021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C0F58D-A7ED-4439-8EB3-79C08F703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21" y="1180763"/>
            <a:ext cx="4979014" cy="27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27921"/>
            <a:ext cx="4523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11.1 Trabalho de uma força constante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5789" y="684055"/>
            <a:ext cx="1563555" cy="1465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Angulado 4"/>
          <p:cNvCxnSpPr>
            <a:stCxn id="3" idx="3"/>
          </p:cNvCxnSpPr>
          <p:nvPr/>
        </p:nvCxnSpPr>
        <p:spPr>
          <a:xfrm>
            <a:off x="1989344" y="757347"/>
            <a:ext cx="300146" cy="247795"/>
          </a:xfrm>
          <a:prstGeom prst="bentConnector3">
            <a:avLst/>
          </a:prstGeom>
          <a:ln>
            <a:solidFill>
              <a:srgbClr val="5051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95444" y="830638"/>
            <a:ext cx="13960" cy="848088"/>
          </a:xfrm>
          <a:prstGeom prst="line">
            <a:avLst/>
          </a:prstGeom>
          <a:ln>
            <a:solidFill>
              <a:srgbClr val="50515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09404" y="1033370"/>
            <a:ext cx="3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11" name="Conector reto 10"/>
          <p:cNvCxnSpPr>
            <a:stCxn id="3" idx="2"/>
            <a:endCxn id="6" idx="0"/>
          </p:cNvCxnSpPr>
          <p:nvPr/>
        </p:nvCxnSpPr>
        <p:spPr>
          <a:xfrm flipH="1">
            <a:off x="1207566" y="830638"/>
            <a:ext cx="1" cy="677075"/>
          </a:xfrm>
          <a:prstGeom prst="line">
            <a:avLst/>
          </a:prstGeom>
          <a:ln>
            <a:solidFill>
              <a:srgbClr val="9027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984201" y="664706"/>
            <a:ext cx="446728" cy="185282"/>
          </a:xfrm>
          <a:prstGeom prst="rect">
            <a:avLst/>
          </a:prstGeom>
          <a:pattFill prst="smCheck">
            <a:fgClr>
              <a:srgbClr val="7B2629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Agrupar 16"/>
          <p:cNvGrpSpPr/>
          <p:nvPr/>
        </p:nvGrpSpPr>
        <p:grpSpPr>
          <a:xfrm>
            <a:off x="907419" y="1485019"/>
            <a:ext cx="600293" cy="364721"/>
            <a:chOff x="907419" y="1485019"/>
            <a:chExt cx="600293" cy="364721"/>
          </a:xfrm>
        </p:grpSpPr>
        <p:sp>
          <p:nvSpPr>
            <p:cNvPr id="6" name="Retângulo 5"/>
            <p:cNvSpPr/>
            <p:nvPr/>
          </p:nvSpPr>
          <p:spPr>
            <a:xfrm>
              <a:off x="907419" y="1507713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060981" y="1485019"/>
              <a:ext cx="446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cxnSp>
        <p:nvCxnSpPr>
          <p:cNvPr id="23" name="Conector reto 22"/>
          <p:cNvCxnSpPr/>
          <p:nvPr/>
        </p:nvCxnSpPr>
        <p:spPr>
          <a:xfrm flipV="1">
            <a:off x="5096668" y="1159033"/>
            <a:ext cx="2637322" cy="9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 flipV="1">
            <a:off x="5898849" y="525066"/>
            <a:ext cx="642608" cy="1433795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5738020" y="799994"/>
            <a:ext cx="1235425" cy="60647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6199757" y="1166782"/>
            <a:ext cx="19250" cy="1010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6229867" y="1915409"/>
                <a:ext cx="913931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67" y="1915409"/>
                <a:ext cx="913931" cy="276166"/>
              </a:xfrm>
              <a:prstGeom prst="rect">
                <a:avLst/>
              </a:prstGeom>
              <a:blipFill>
                <a:blip r:embed="rId2"/>
                <a:stretch>
                  <a:fillRect t="-32609" r="-23333" b="-217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6988731" y="604316"/>
                <a:ext cx="2145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31" y="604316"/>
                <a:ext cx="214546" cy="307777"/>
              </a:xfrm>
              <a:prstGeom prst="rect">
                <a:avLst/>
              </a:prstGeom>
              <a:blipFill>
                <a:blip r:embed="rId3"/>
                <a:stretch>
                  <a:fillRect l="-11111" r="-8333" b="-19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5542802" y="450011"/>
                <a:ext cx="2191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802" y="450011"/>
                <a:ext cx="219163" cy="307777"/>
              </a:xfrm>
              <a:prstGeom prst="rect">
                <a:avLst/>
              </a:prstGeom>
              <a:blipFill>
                <a:blip r:embed="rId4"/>
                <a:stretch>
                  <a:fillRect l="-25000" r="-25000" b="-3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o 33"/>
          <p:cNvSpPr/>
          <p:nvPr/>
        </p:nvSpPr>
        <p:spPr>
          <a:xfrm rot="961097" flipV="1">
            <a:off x="5017545" y="1672108"/>
            <a:ext cx="200801" cy="329680"/>
          </a:xfrm>
          <a:prstGeom prst="arc">
            <a:avLst>
              <a:gd name="adj1" fmla="val 21303200"/>
              <a:gd name="adj2" fmla="val 5628138"/>
            </a:avLst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5174010" y="1502440"/>
                <a:ext cx="4517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010" y="1502440"/>
                <a:ext cx="45179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ctor reto 35"/>
          <p:cNvCxnSpPr/>
          <p:nvPr/>
        </p:nvCxnSpPr>
        <p:spPr>
          <a:xfrm flipV="1">
            <a:off x="4748982" y="856142"/>
            <a:ext cx="2100306" cy="1031746"/>
          </a:xfrm>
          <a:prstGeom prst="line">
            <a:avLst/>
          </a:prstGeom>
          <a:ln>
            <a:solidFill>
              <a:srgbClr val="7B26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4717791" y="1885379"/>
            <a:ext cx="2637322" cy="0"/>
          </a:xfrm>
          <a:prstGeom prst="line">
            <a:avLst/>
          </a:prstGeom>
          <a:ln w="19050">
            <a:solidFill>
              <a:srgbClr val="90272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Arco 60"/>
          <p:cNvSpPr/>
          <p:nvPr/>
        </p:nvSpPr>
        <p:spPr>
          <a:xfrm rot="961097" flipV="1">
            <a:off x="6456294" y="998901"/>
            <a:ext cx="223560" cy="288088"/>
          </a:xfrm>
          <a:prstGeom prst="arc">
            <a:avLst>
              <a:gd name="adj1" fmla="val 21303200"/>
              <a:gd name="adj2" fmla="val 5628138"/>
            </a:avLst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6607462" y="825285"/>
                <a:ext cx="4517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462" y="825285"/>
                <a:ext cx="45179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Agrupar 76"/>
          <p:cNvGrpSpPr/>
          <p:nvPr/>
        </p:nvGrpSpPr>
        <p:grpSpPr>
          <a:xfrm>
            <a:off x="4658839" y="1055421"/>
            <a:ext cx="1418627" cy="693353"/>
            <a:chOff x="4658839" y="1278761"/>
            <a:chExt cx="1418627" cy="693353"/>
          </a:xfrm>
        </p:grpSpPr>
        <p:sp>
          <p:nvSpPr>
            <p:cNvPr id="41" name="Retângulo 40"/>
            <p:cNvSpPr/>
            <p:nvPr/>
          </p:nvSpPr>
          <p:spPr>
            <a:xfrm rot="20091911">
              <a:off x="4658839" y="1630087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3" name="Conector de Seta Reta 62"/>
            <p:cNvCxnSpPr/>
            <p:nvPr/>
          </p:nvCxnSpPr>
          <p:spPr>
            <a:xfrm flipV="1">
              <a:off x="5224605" y="1278761"/>
              <a:ext cx="852861" cy="3817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6084491" y="83943"/>
                <a:ext cx="913931" cy="295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d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491" y="83943"/>
                <a:ext cx="913931" cy="295915"/>
              </a:xfrm>
              <a:prstGeom prst="rect">
                <a:avLst/>
              </a:prstGeom>
              <a:blipFill>
                <a:blip r:embed="rId7"/>
                <a:stretch>
                  <a:fillRect t="-33333" r="-53333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ector reto 67"/>
          <p:cNvCxnSpPr/>
          <p:nvPr/>
        </p:nvCxnSpPr>
        <p:spPr>
          <a:xfrm>
            <a:off x="7899650" y="1129030"/>
            <a:ext cx="546" cy="731038"/>
          </a:xfrm>
          <a:prstGeom prst="line">
            <a:avLst/>
          </a:prstGeom>
          <a:ln>
            <a:solidFill>
              <a:srgbClr val="50515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7913267" y="1339401"/>
                <a:ext cx="10738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267" y="1339401"/>
                <a:ext cx="1073884" cy="246221"/>
              </a:xfrm>
              <a:prstGeom prst="rect">
                <a:avLst/>
              </a:prstGeom>
              <a:blipFill>
                <a:blip r:embed="rId8"/>
                <a:stretch>
                  <a:fillRect l="-3409" r="-2841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CaixaDeTexto 80"/>
          <p:cNvSpPr txBox="1"/>
          <p:nvPr/>
        </p:nvSpPr>
        <p:spPr>
          <a:xfrm>
            <a:off x="5649344" y="651643"/>
            <a:ext cx="418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55477" y="2057083"/>
                <a:ext cx="2084738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77" y="2057083"/>
                <a:ext cx="2084738" cy="289182"/>
              </a:xfrm>
              <a:prstGeom prst="rect">
                <a:avLst/>
              </a:prstGeom>
              <a:blipFill>
                <a:blip r:embed="rId9"/>
                <a:stretch>
                  <a:fillRect l="-2339" r="-3509" b="-291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4796029" y="2285216"/>
                <a:ext cx="3600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29" y="2285216"/>
                <a:ext cx="3600473" cy="276999"/>
              </a:xfrm>
              <a:prstGeom prst="rect">
                <a:avLst/>
              </a:prstGeom>
              <a:blipFill>
                <a:blip r:embed="rId10"/>
                <a:stretch>
                  <a:fillRect l="-847" t="-2222" r="-1695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160843" y="3010581"/>
            <a:ext cx="2028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Outros exemplos: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130106" y="2590193"/>
            <a:ext cx="878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realizo trabalho? Subir uma escada a partir do térreo até o 4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andar e depois voltar ao 2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andar </a:t>
            </a:r>
          </a:p>
        </p:txBody>
      </p:sp>
      <p:grpSp>
        <p:nvGrpSpPr>
          <p:cNvPr id="72" name="Agrupar 71"/>
          <p:cNvGrpSpPr/>
          <p:nvPr/>
        </p:nvGrpSpPr>
        <p:grpSpPr>
          <a:xfrm>
            <a:off x="1366432" y="2951633"/>
            <a:ext cx="3016199" cy="1768332"/>
            <a:chOff x="4717791" y="439628"/>
            <a:chExt cx="3016199" cy="1768332"/>
          </a:xfrm>
        </p:grpSpPr>
        <p:cxnSp>
          <p:nvCxnSpPr>
            <p:cNvPr id="74" name="Conector reto 73"/>
            <p:cNvCxnSpPr/>
            <p:nvPr/>
          </p:nvCxnSpPr>
          <p:spPr>
            <a:xfrm flipH="1" flipV="1">
              <a:off x="5806848" y="439628"/>
              <a:ext cx="734609" cy="1742574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/>
            <p:cNvCxnSpPr/>
            <p:nvPr/>
          </p:nvCxnSpPr>
          <p:spPr>
            <a:xfrm flipV="1">
              <a:off x="5738020" y="1023334"/>
              <a:ext cx="1235425" cy="606477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de Seta Reta 82"/>
            <p:cNvCxnSpPr/>
            <p:nvPr/>
          </p:nvCxnSpPr>
          <p:spPr>
            <a:xfrm>
              <a:off x="6199757" y="1390122"/>
              <a:ext cx="0" cy="6932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CaixaDeTexto 83"/>
                <p:cNvSpPr txBox="1"/>
                <p:nvPr/>
              </p:nvSpPr>
              <p:spPr>
                <a:xfrm>
                  <a:off x="5391730" y="1733656"/>
                  <a:ext cx="913931" cy="2416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1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4" name="CaixaDeTexto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1730" y="1733656"/>
                  <a:ext cx="913931" cy="241605"/>
                </a:xfrm>
                <a:prstGeom prst="rect">
                  <a:avLst/>
                </a:prstGeom>
                <a:blipFill>
                  <a:blip r:embed="rId11"/>
                  <a:stretch>
                    <a:fillRect t="-30000" r="-12667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CaixaDeTexto 84"/>
                <p:cNvSpPr txBox="1"/>
                <p:nvPr/>
              </p:nvSpPr>
              <p:spPr>
                <a:xfrm>
                  <a:off x="6988731" y="827656"/>
                  <a:ext cx="21454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85" name="CaixaDeTexto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8731" y="827656"/>
                  <a:ext cx="214546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4286" r="-8571" b="-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ixaDeTexto 85"/>
                <p:cNvSpPr txBox="1"/>
                <p:nvPr/>
              </p:nvSpPr>
              <p:spPr>
                <a:xfrm>
                  <a:off x="5542802" y="673351"/>
                  <a:ext cx="21916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86" name="CaixaDeTexto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2802" y="673351"/>
                  <a:ext cx="219163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25000" r="-25000" b="-3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Arco 86"/>
            <p:cNvSpPr/>
            <p:nvPr/>
          </p:nvSpPr>
          <p:spPr>
            <a:xfrm rot="961097" flipV="1">
              <a:off x="4943334" y="1955660"/>
              <a:ext cx="183839" cy="252300"/>
            </a:xfrm>
            <a:prstGeom prst="arc">
              <a:avLst>
                <a:gd name="adj1" fmla="val 21303200"/>
                <a:gd name="adj2" fmla="val 5628138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tângulo 87"/>
                <p:cNvSpPr/>
                <p:nvPr/>
              </p:nvSpPr>
              <p:spPr>
                <a:xfrm>
                  <a:off x="5030841" y="1828822"/>
                  <a:ext cx="45179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tângulo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841" y="1828822"/>
                  <a:ext cx="451790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Conector reto 88"/>
            <p:cNvCxnSpPr/>
            <p:nvPr/>
          </p:nvCxnSpPr>
          <p:spPr>
            <a:xfrm flipV="1">
              <a:off x="4748982" y="1079482"/>
              <a:ext cx="2100306" cy="1031746"/>
            </a:xfrm>
            <a:prstGeom prst="line">
              <a:avLst/>
            </a:prstGeom>
            <a:ln>
              <a:solidFill>
                <a:srgbClr val="7B262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>
              <a:off x="4717791" y="2108719"/>
              <a:ext cx="2637322" cy="0"/>
            </a:xfrm>
            <a:prstGeom prst="line">
              <a:avLst/>
            </a:prstGeom>
            <a:ln w="19050">
              <a:solidFill>
                <a:srgbClr val="90272A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Arco 90"/>
            <p:cNvSpPr/>
            <p:nvPr/>
          </p:nvSpPr>
          <p:spPr>
            <a:xfrm rot="961097">
              <a:off x="6112103" y="1598587"/>
              <a:ext cx="213809" cy="150951"/>
            </a:xfrm>
            <a:prstGeom prst="arc">
              <a:avLst>
                <a:gd name="adj1" fmla="val 21303200"/>
                <a:gd name="adj2" fmla="val 5628138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tângulo 91"/>
                <p:cNvSpPr/>
                <p:nvPr/>
              </p:nvSpPr>
              <p:spPr>
                <a:xfrm>
                  <a:off x="6085384" y="1692518"/>
                  <a:ext cx="45179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tângulo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5384" y="1692518"/>
                  <a:ext cx="451790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tângulo 92"/>
            <p:cNvSpPr/>
            <p:nvPr/>
          </p:nvSpPr>
          <p:spPr>
            <a:xfrm rot="20091911">
              <a:off x="5845539" y="1049435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94" name="Conector de Seta Reta 93"/>
            <p:cNvCxnSpPr/>
            <p:nvPr/>
          </p:nvCxnSpPr>
          <p:spPr>
            <a:xfrm>
              <a:off x="4885291" y="1387185"/>
              <a:ext cx="921557" cy="36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de Seta Reta 94"/>
            <p:cNvCxnSpPr>
              <a:stCxn id="93" idx="0"/>
            </p:cNvCxnSpPr>
            <p:nvPr/>
          </p:nvCxnSpPr>
          <p:spPr>
            <a:xfrm flipH="1" flipV="1">
              <a:off x="5872207" y="583753"/>
              <a:ext cx="200841" cy="4818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tângulo 95"/>
                <p:cNvSpPr/>
                <p:nvPr/>
              </p:nvSpPr>
              <p:spPr>
                <a:xfrm>
                  <a:off x="5919846" y="562909"/>
                  <a:ext cx="422743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6" name="Retângulo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9846" y="562909"/>
                  <a:ext cx="422743" cy="4029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Conector reto 96"/>
            <p:cNvCxnSpPr/>
            <p:nvPr/>
          </p:nvCxnSpPr>
          <p:spPr>
            <a:xfrm flipV="1">
              <a:off x="5096668" y="1382373"/>
              <a:ext cx="2637322" cy="962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tângulo 97"/>
                <p:cNvSpPr/>
                <p:nvPr/>
              </p:nvSpPr>
              <p:spPr>
                <a:xfrm>
                  <a:off x="5131617" y="1013132"/>
                  <a:ext cx="398891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8" name="Retângulo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1617" y="1013132"/>
                  <a:ext cx="398891" cy="402931"/>
                </a:xfrm>
                <a:prstGeom prst="rect">
                  <a:avLst/>
                </a:prstGeom>
                <a:blipFill>
                  <a:blip r:embed="rId17"/>
                  <a:stretch>
                    <a:fillRect t="-21212" r="-323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tângulo 98"/>
                <p:cNvSpPr/>
                <p:nvPr/>
              </p:nvSpPr>
              <p:spPr>
                <a:xfrm>
                  <a:off x="5482631" y="1372646"/>
                  <a:ext cx="45179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tângulo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631" y="1372646"/>
                  <a:ext cx="451790" cy="33855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Arco 99"/>
            <p:cNvSpPr/>
            <p:nvPr/>
          </p:nvSpPr>
          <p:spPr>
            <a:xfrm rot="5400000">
              <a:off x="5753815" y="1304299"/>
              <a:ext cx="282329" cy="165210"/>
            </a:xfrm>
            <a:prstGeom prst="arc">
              <a:avLst>
                <a:gd name="adj1" fmla="val 21303200"/>
                <a:gd name="adj2" fmla="val 5628138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662351" y="3145987"/>
                <a:ext cx="41432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sz="1600" dirty="0"/>
                  <a:t>  componente na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direção do movimento</a:t>
                </a: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351" y="3145987"/>
                <a:ext cx="4143250" cy="246221"/>
              </a:xfrm>
              <a:prstGeom prst="rect">
                <a:avLst/>
              </a:prstGeom>
              <a:blipFill>
                <a:blip r:embed="rId19"/>
                <a:stretch>
                  <a:fillRect l="-1767" t="-27500" r="-1325" b="-5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604803" y="3426028"/>
                <a:ext cx="390673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 componente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sen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não tem efeito sobre a elevação do corpo</a:t>
                </a: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803" y="3426028"/>
                <a:ext cx="3906738" cy="584775"/>
              </a:xfrm>
              <a:prstGeom prst="rect">
                <a:avLst/>
              </a:prstGeom>
              <a:blipFill>
                <a:blip r:embed="rId20"/>
                <a:stretch>
                  <a:fillRect l="-780" t="-3125" r="-2184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aixaDeTexto 100"/>
              <p:cNvSpPr txBox="1"/>
              <p:nvPr/>
            </p:nvSpPr>
            <p:spPr>
              <a:xfrm>
                <a:off x="4717791" y="4014761"/>
                <a:ext cx="14988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1" name="CaixaDeTexto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791" y="4014761"/>
                <a:ext cx="1498872" cy="276999"/>
              </a:xfrm>
              <a:prstGeom prst="rect">
                <a:avLst/>
              </a:prstGeom>
              <a:blipFill>
                <a:blip r:embed="rId21"/>
                <a:stretch>
                  <a:fillRect l="-3659" r="-3252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1B50581B-2726-4538-A2A9-7A189911DEEC}"/>
                  </a:ext>
                </a:extLst>
              </p:cNvPr>
              <p:cNvSpPr txBox="1"/>
              <p:nvPr/>
            </p:nvSpPr>
            <p:spPr>
              <a:xfrm>
                <a:off x="2314972" y="1334232"/>
                <a:ext cx="2141985" cy="36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𝑑𝑒𝑠𝑙𝑜𝑐𝑎𝑚𝑒𝑛𝑡𝑜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1B50581B-2726-4538-A2A9-7A189911D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72" y="1334232"/>
                <a:ext cx="2141985" cy="360612"/>
              </a:xfrm>
              <a:prstGeom prst="rect">
                <a:avLst/>
              </a:prstGeom>
              <a:blipFill>
                <a:blip r:embed="rId22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>
            <a:extLst>
              <a:ext uri="{FF2B5EF4-FFF2-40B4-BE49-F238E27FC236}">
                <a16:creationId xmlns:a16="http://schemas.microsoft.com/office/drawing/2014/main" id="{72A90FEC-0F00-4C27-A89E-181A71CF1AE3}"/>
              </a:ext>
            </a:extLst>
          </p:cNvPr>
          <p:cNvSpPr txBox="1"/>
          <p:nvPr/>
        </p:nvSpPr>
        <p:spPr>
          <a:xfrm>
            <a:off x="2468588" y="389076"/>
            <a:ext cx="2089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definição tem dois elementos centrais: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deslocamento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38E4545-1EC8-4122-A39C-69773535F515}"/>
              </a:ext>
            </a:extLst>
          </p:cNvPr>
          <p:cNvSpPr txBox="1"/>
          <p:nvPr/>
        </p:nvSpPr>
        <p:spPr>
          <a:xfrm>
            <a:off x="2455517" y="1635954"/>
            <a:ext cx="194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 com alteração em qualquer um dos dois.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8B219C4-A7AC-4FDC-A5CF-C8858677EE5F}"/>
              </a:ext>
            </a:extLst>
          </p:cNvPr>
          <p:cNvSpPr/>
          <p:nvPr/>
        </p:nvSpPr>
        <p:spPr>
          <a:xfrm>
            <a:off x="2443107" y="405875"/>
            <a:ext cx="1978824" cy="1785700"/>
          </a:xfrm>
          <a:prstGeom prst="rect">
            <a:avLst/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7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1.94444E-6 -0.12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64198E-7 L 0.12621 -0.109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32" grpId="0"/>
      <p:bldP spid="33" grpId="0"/>
      <p:bldP spid="61" grpId="0" animBg="1"/>
      <p:bldP spid="62" grpId="0"/>
      <p:bldP spid="65" grpId="0"/>
      <p:bldP spid="71" grpId="0"/>
      <p:bldP spid="81" grpId="0"/>
      <p:bldP spid="4" grpId="0"/>
      <p:bldP spid="43" grpId="0"/>
      <p:bldP spid="7" grpId="0"/>
      <p:bldP spid="45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/>
          <p:cNvSpPr/>
          <p:nvPr/>
        </p:nvSpPr>
        <p:spPr>
          <a:xfrm>
            <a:off x="186266" y="1001397"/>
            <a:ext cx="2251833" cy="99514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rgbClr val="C0C1BF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0" name="Conector de Seta Reta 49"/>
          <p:cNvCxnSpPr/>
          <p:nvPr/>
        </p:nvCxnSpPr>
        <p:spPr>
          <a:xfrm>
            <a:off x="444500" y="1492250"/>
            <a:ext cx="155575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315913" y="1492250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790700" y="1492250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2505588" y="350512"/>
            <a:ext cx="1952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Movimento A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B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3122777" y="555794"/>
            <a:ext cx="551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Somente a componente horizontal da força 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contribui para o movimento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3035300" y="1247754"/>
                <a:ext cx="3111813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func>
                            <m:func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func>
                        <m:func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300" y="1247754"/>
                <a:ext cx="3111813" cy="307777"/>
              </a:xfrm>
              <a:prstGeom prst="rect">
                <a:avLst/>
              </a:prstGeom>
              <a:blipFill>
                <a:blip r:embed="rId2"/>
                <a:stretch>
                  <a:fillRect l="-196" r="-196" b="-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1004659" y="1454606"/>
                <a:ext cx="3609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59" y="1454606"/>
                <a:ext cx="3609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aixaDeTexto 54"/>
          <p:cNvSpPr txBox="1"/>
          <p:nvPr/>
        </p:nvSpPr>
        <p:spPr>
          <a:xfrm>
            <a:off x="68878" y="1914771"/>
            <a:ext cx="7265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cada uma das forças que agem sobre o corpo, é necessário calcular-se o trabalho em separado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7225961" y="1921804"/>
                <a:ext cx="770596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961" y="1921804"/>
                <a:ext cx="770596" cy="276166"/>
              </a:xfrm>
              <a:prstGeom prst="rect">
                <a:avLst/>
              </a:prstGeom>
              <a:blipFill>
                <a:blip r:embed="rId4"/>
                <a:stretch>
                  <a:fillRect l="-4724" t="-32609" r="-21260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129089" y="3027273"/>
                <a:ext cx="8510972" cy="47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Unidade de trabalho no SI: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kg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m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 joule (J)  (é a mesma do torque, mas aqui usamos J)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9" y="3027273"/>
                <a:ext cx="8510972" cy="476221"/>
              </a:xfrm>
              <a:prstGeom prst="rect">
                <a:avLst/>
              </a:prstGeom>
              <a:blipFill>
                <a:blip r:embed="rId5"/>
                <a:stretch>
                  <a:fillRect l="-358" b="-38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aixaDeTexto 59"/>
          <p:cNvSpPr txBox="1"/>
          <p:nvPr/>
        </p:nvSpPr>
        <p:spPr>
          <a:xfrm>
            <a:off x="6424122" y="771676"/>
            <a:ext cx="2184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F = 0 N  W = 0 J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 = 0 m   W = 0 J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90</a:t>
            </a:r>
            <a:r>
              <a:rPr lang="pt-BR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º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W = 0 J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 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</a:t>
            </a:r>
            <a:r>
              <a:rPr lang="pt-BR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º        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 =   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 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J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 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=180</a:t>
            </a:r>
            <a:r>
              <a:rPr lang="pt-BR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º    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 = – F s J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AD43C8A-3AC7-4844-9B10-C49169C0E51C}"/>
              </a:ext>
            </a:extLst>
          </p:cNvPr>
          <p:cNvGrpSpPr/>
          <p:nvPr/>
        </p:nvGrpSpPr>
        <p:grpSpPr>
          <a:xfrm>
            <a:off x="77634" y="2246458"/>
            <a:ext cx="5843034" cy="613886"/>
            <a:chOff x="166730" y="4217290"/>
            <a:chExt cx="5843034" cy="613886"/>
          </a:xfrm>
        </p:grpSpPr>
        <p:sp>
          <p:nvSpPr>
            <p:cNvPr id="62" name="CaixaDeTexto 61"/>
            <p:cNvSpPr txBox="1"/>
            <p:nvPr/>
          </p:nvSpPr>
          <p:spPr>
            <a:xfrm>
              <a:off x="166730" y="4283012"/>
              <a:ext cx="47095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Exemplo: trabalho realizado pela força peso   </a:t>
              </a:r>
            </a:p>
          </p:txBody>
        </p:sp>
        <p:sp>
          <p:nvSpPr>
            <p:cNvPr id="63" name="Retângulo 62"/>
            <p:cNvSpPr/>
            <p:nvPr/>
          </p:nvSpPr>
          <p:spPr>
            <a:xfrm>
              <a:off x="4007029" y="4217290"/>
              <a:ext cx="19971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W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– </a:t>
              </a:r>
              <a:r>
                <a:rPr lang="pt-BR" sz="1600" i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mgh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na subida</a:t>
              </a:r>
            </a:p>
          </p:txBody>
        </p:sp>
        <p:sp>
          <p:nvSpPr>
            <p:cNvPr id="66" name="Retângulo 65"/>
            <p:cNvSpPr/>
            <p:nvPr/>
          </p:nvSpPr>
          <p:spPr>
            <a:xfrm>
              <a:off x="4086352" y="4492622"/>
              <a:ext cx="19234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W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r>
                <a:rPr lang="pt-BR" sz="1600" i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mgh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na descida</a:t>
              </a:r>
            </a:p>
          </p:txBody>
        </p:sp>
        <p:sp>
          <p:nvSpPr>
            <p:cNvPr id="67" name="Chave Esquerda 66"/>
            <p:cNvSpPr/>
            <p:nvPr/>
          </p:nvSpPr>
          <p:spPr>
            <a:xfrm>
              <a:off x="3939169" y="4247767"/>
              <a:ext cx="165713" cy="555482"/>
            </a:xfrm>
            <a:prstGeom prst="leftBrace">
              <a:avLst>
                <a:gd name="adj1" fmla="val 8333"/>
                <a:gd name="adj2" fmla="val 49422"/>
              </a:avLst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77634" y="2619277"/>
                <a:ext cx="3631039" cy="474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Dimensão do trabalho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ML</m:t>
                        </m:r>
                      </m:num>
                      <m:den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</m:t>
                            </m:r>
                          </m:e>
                          <m:sup>
                            <m: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pt-BR" sz="16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4" y="2619277"/>
                <a:ext cx="3631039" cy="474938"/>
              </a:xfrm>
              <a:prstGeom prst="rect">
                <a:avLst/>
              </a:prstGeom>
              <a:blipFill>
                <a:blip r:embed="rId6"/>
                <a:stretch>
                  <a:fillRect l="-1008" b="-38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aixaDeTexto 64"/>
          <p:cNvSpPr txBox="1"/>
          <p:nvPr/>
        </p:nvSpPr>
        <p:spPr>
          <a:xfrm>
            <a:off x="119678" y="3749854"/>
            <a:ext cx="6402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a ordem de grandeza da energia de um fóton da luz visível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119678" y="4023936"/>
            <a:ext cx="2315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 100 keV raios X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119678" y="4258935"/>
            <a:ext cx="266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 10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raios gama</a:t>
            </a:r>
          </a:p>
        </p:txBody>
      </p:sp>
      <p:grpSp>
        <p:nvGrpSpPr>
          <p:cNvPr id="73" name="Agrupar 72"/>
          <p:cNvGrpSpPr/>
          <p:nvPr/>
        </p:nvGrpSpPr>
        <p:grpSpPr>
          <a:xfrm>
            <a:off x="236538" y="385803"/>
            <a:ext cx="1045990" cy="1002729"/>
            <a:chOff x="236538" y="385803"/>
            <a:chExt cx="1045990" cy="1002729"/>
          </a:xfrm>
        </p:grpSpPr>
        <p:grpSp>
          <p:nvGrpSpPr>
            <p:cNvPr id="44" name="Agrupar 43"/>
            <p:cNvGrpSpPr/>
            <p:nvPr/>
          </p:nvGrpSpPr>
          <p:grpSpPr>
            <a:xfrm>
              <a:off x="236538" y="522740"/>
              <a:ext cx="1045990" cy="865792"/>
              <a:chOff x="236538" y="522740"/>
              <a:chExt cx="1045990" cy="865792"/>
            </a:xfrm>
          </p:grpSpPr>
          <p:pic>
            <p:nvPicPr>
              <p:cNvPr id="43" name="Picture 4" descr="Bola Ilustrações e Clip Arte. 667.272 Bola Ilustrações, desenhos e gráficos  Royalty Free para busca de diversos produtores de clip arte Vetor EPS.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1" r="9486" b="7474"/>
              <a:stretch/>
            </p:blipFill>
            <p:spPr bwMode="auto">
              <a:xfrm>
                <a:off x="236538" y="800527"/>
                <a:ext cx="498475" cy="5880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5" name="Conector de Seta Reta 44"/>
              <p:cNvCxnSpPr/>
              <p:nvPr/>
            </p:nvCxnSpPr>
            <p:spPr>
              <a:xfrm flipV="1">
                <a:off x="493854" y="522740"/>
                <a:ext cx="709735" cy="47865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Arco 46"/>
              <p:cNvSpPr/>
              <p:nvPr/>
            </p:nvSpPr>
            <p:spPr>
              <a:xfrm rot="961097" flipV="1">
                <a:off x="626189" y="792742"/>
                <a:ext cx="312354" cy="309286"/>
              </a:xfrm>
              <a:prstGeom prst="arc">
                <a:avLst>
                  <a:gd name="adj1" fmla="val 21303200"/>
                  <a:gd name="adj2" fmla="val 5628138"/>
                </a:avLst>
              </a:prstGeom>
              <a:noFill/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tângulo 48"/>
                  <p:cNvSpPr/>
                  <p:nvPr/>
                </p:nvSpPr>
                <p:spPr>
                  <a:xfrm>
                    <a:off x="830738" y="689066"/>
                    <a:ext cx="451790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tângulo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738" y="689066"/>
                    <a:ext cx="451790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tângulo 69"/>
                <p:cNvSpPr/>
                <p:nvPr/>
              </p:nvSpPr>
              <p:spPr>
                <a:xfrm>
                  <a:off x="648666" y="385803"/>
                  <a:ext cx="396262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pt-B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tângulo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666" y="385803"/>
                  <a:ext cx="396262" cy="4029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DCDDFEFD-2D37-4FF1-8B3C-E4807B400FC5}"/>
                  </a:ext>
                </a:extLst>
              </p:cNvPr>
              <p:cNvSpPr txBox="1"/>
              <p:nvPr/>
            </p:nvSpPr>
            <p:spPr>
              <a:xfrm>
                <a:off x="129089" y="4533017"/>
                <a:ext cx="62901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raio cósmico de mais alta energia observado tem energia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10 J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DCDDFEFD-2D37-4FF1-8B3C-E4807B400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9" y="4533017"/>
                <a:ext cx="6290120" cy="338554"/>
              </a:xfrm>
              <a:prstGeom prst="rect">
                <a:avLst/>
              </a:prstGeom>
              <a:blipFill>
                <a:blip r:embed="rId11"/>
                <a:stretch>
                  <a:fillRect l="-484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Agrupar 4"/>
          <p:cNvGrpSpPr/>
          <p:nvPr/>
        </p:nvGrpSpPr>
        <p:grpSpPr>
          <a:xfrm>
            <a:off x="110445" y="3463286"/>
            <a:ext cx="6166279" cy="338554"/>
            <a:chOff x="110445" y="3463286"/>
            <a:chExt cx="6166279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ixaDeTexto 63"/>
                <p:cNvSpPr txBox="1"/>
                <p:nvPr/>
              </p:nvSpPr>
              <p:spPr>
                <a:xfrm>
                  <a:off x="4223405" y="3494897"/>
                  <a:ext cx="205331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eV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=1,602×1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−19</m:t>
                            </m:r>
                          </m:sup>
                        </m:sSup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4" name="CaixaDeTexto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3405" y="3494897"/>
                  <a:ext cx="2053319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2077" r="-2374" b="-2926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79587324-C933-476A-96F1-5D65A0B08FDF}"/>
                </a:ext>
              </a:extLst>
            </p:cNvPr>
            <p:cNvSpPr txBox="1"/>
            <p:nvPr/>
          </p:nvSpPr>
          <p:spPr>
            <a:xfrm>
              <a:off x="110445" y="3463286"/>
              <a:ext cx="41968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Unidade típica para partículas, átomos, núcleos: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96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8.64198E-7 L 0.14635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  <p:bldP spid="52" grpId="0"/>
      <p:bldP spid="56" grpId="0"/>
      <p:bldP spid="57" grpId="0" animBg="1"/>
      <p:bldP spid="53" grpId="0"/>
      <p:bldP spid="55" grpId="0"/>
      <p:bldP spid="58" grpId="0"/>
      <p:bldP spid="59" grpId="0"/>
      <p:bldP spid="60" grpId="0"/>
      <p:bldP spid="68" grpId="0"/>
      <p:bldP spid="65" grpId="0"/>
      <p:bldP spid="71" grpId="0"/>
      <p:bldP spid="7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4" descr="espectr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868" y="605550"/>
            <a:ext cx="7010399" cy="42554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579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893FE889-9C9A-4E9E-AC5F-9ACA2A2613D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28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/>
          <p:cNvGrpSpPr/>
          <p:nvPr/>
        </p:nvGrpSpPr>
        <p:grpSpPr>
          <a:xfrm>
            <a:off x="298956" y="469690"/>
            <a:ext cx="2801500" cy="1768332"/>
            <a:chOff x="298956" y="469690"/>
            <a:chExt cx="2801500" cy="1768332"/>
          </a:xfrm>
        </p:grpSpPr>
        <p:grpSp>
          <p:nvGrpSpPr>
            <p:cNvPr id="2" name="Agrupar 1"/>
            <p:cNvGrpSpPr/>
            <p:nvPr/>
          </p:nvGrpSpPr>
          <p:grpSpPr>
            <a:xfrm>
              <a:off x="298956" y="469690"/>
              <a:ext cx="2801500" cy="1768332"/>
              <a:chOff x="4717791" y="439628"/>
              <a:chExt cx="2801500" cy="1768332"/>
            </a:xfrm>
          </p:grpSpPr>
          <p:cxnSp>
            <p:nvCxnSpPr>
              <p:cNvPr id="3" name="Conector reto 2"/>
              <p:cNvCxnSpPr/>
              <p:nvPr/>
            </p:nvCxnSpPr>
            <p:spPr>
              <a:xfrm flipH="1" flipV="1">
                <a:off x="5806848" y="439628"/>
                <a:ext cx="734609" cy="174257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Conector reto 3"/>
              <p:cNvCxnSpPr/>
              <p:nvPr/>
            </p:nvCxnSpPr>
            <p:spPr>
              <a:xfrm flipV="1">
                <a:off x="5738020" y="788558"/>
                <a:ext cx="1732359" cy="84125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ector de Seta Reta 4"/>
              <p:cNvCxnSpPr/>
              <p:nvPr/>
            </p:nvCxnSpPr>
            <p:spPr>
              <a:xfrm>
                <a:off x="6199757" y="1390122"/>
                <a:ext cx="0" cy="69328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aixaDeTexto 5"/>
                  <p:cNvSpPr txBox="1"/>
                  <p:nvPr/>
                </p:nvSpPr>
                <p:spPr>
                  <a:xfrm>
                    <a:off x="5391730" y="1733656"/>
                    <a:ext cx="913931" cy="24160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pt-BR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6" name="CaixaDeTexto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1730" y="1733656"/>
                    <a:ext cx="913931" cy="24160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30000" r="-12667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aixaDeTexto 6"/>
                  <p:cNvSpPr txBox="1"/>
                  <p:nvPr/>
                </p:nvSpPr>
                <p:spPr>
                  <a:xfrm>
                    <a:off x="7304745" y="797227"/>
                    <a:ext cx="21454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sz="2000" dirty="0"/>
                  </a:p>
                </p:txBody>
              </p:sp>
            </mc:Choice>
            <mc:Fallback xmlns="">
              <p:sp>
                <p:nvSpPr>
                  <p:cNvPr id="7" name="CaixaDeTexto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745" y="797227"/>
                    <a:ext cx="214546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111" r="-8333" b="-200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CaixaDeTexto 7"/>
                  <p:cNvSpPr txBox="1"/>
                  <p:nvPr/>
                </p:nvSpPr>
                <p:spPr>
                  <a:xfrm>
                    <a:off x="5542802" y="673351"/>
                    <a:ext cx="21916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sz="2000" dirty="0"/>
                  </a:p>
                </p:txBody>
              </p:sp>
            </mc:Choice>
            <mc:Fallback xmlns="">
              <p:sp>
                <p:nvSpPr>
                  <p:cNvPr id="8" name="CaixaDeTexto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42802" y="673351"/>
                    <a:ext cx="219163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5000" r="-25000" b="-2745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Arco 8"/>
              <p:cNvSpPr/>
              <p:nvPr/>
            </p:nvSpPr>
            <p:spPr>
              <a:xfrm rot="961097" flipV="1">
                <a:off x="4943334" y="1955660"/>
                <a:ext cx="183839" cy="252300"/>
              </a:xfrm>
              <a:prstGeom prst="arc">
                <a:avLst>
                  <a:gd name="adj1" fmla="val 21303200"/>
                  <a:gd name="adj2" fmla="val 5628138"/>
                </a:avLst>
              </a:prstGeom>
              <a:noFill/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tângulo 9"/>
                  <p:cNvSpPr/>
                  <p:nvPr/>
                </p:nvSpPr>
                <p:spPr>
                  <a:xfrm>
                    <a:off x="5030841" y="1828822"/>
                    <a:ext cx="451790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Retângulo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0841" y="1828822"/>
                    <a:ext cx="451790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Conector reto 10"/>
              <p:cNvCxnSpPr/>
              <p:nvPr/>
            </p:nvCxnSpPr>
            <p:spPr>
              <a:xfrm flipV="1">
                <a:off x="4748982" y="1079482"/>
                <a:ext cx="2100306" cy="1031746"/>
              </a:xfrm>
              <a:prstGeom prst="line">
                <a:avLst/>
              </a:prstGeom>
              <a:ln>
                <a:solidFill>
                  <a:srgbClr val="7B262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4717791" y="2108719"/>
                <a:ext cx="2637322" cy="0"/>
              </a:xfrm>
              <a:prstGeom prst="line">
                <a:avLst/>
              </a:prstGeom>
              <a:ln w="19050">
                <a:solidFill>
                  <a:srgbClr val="90272A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Arco 12"/>
              <p:cNvSpPr/>
              <p:nvPr/>
            </p:nvSpPr>
            <p:spPr>
              <a:xfrm rot="961097">
                <a:off x="6112103" y="1598587"/>
                <a:ext cx="213809" cy="150951"/>
              </a:xfrm>
              <a:prstGeom prst="arc">
                <a:avLst>
                  <a:gd name="adj1" fmla="val 21303200"/>
                  <a:gd name="adj2" fmla="val 5628138"/>
                </a:avLst>
              </a:prstGeom>
              <a:noFill/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tângulo 13"/>
                  <p:cNvSpPr/>
                  <p:nvPr/>
                </p:nvSpPr>
                <p:spPr>
                  <a:xfrm>
                    <a:off x="6085384" y="1692518"/>
                    <a:ext cx="451790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tângulo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5384" y="1692518"/>
                    <a:ext cx="451790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Retângulo 14"/>
              <p:cNvSpPr/>
              <p:nvPr/>
            </p:nvSpPr>
            <p:spPr>
              <a:xfrm rot="20091911">
                <a:off x="5845539" y="1049435"/>
                <a:ext cx="600293" cy="342027"/>
              </a:xfrm>
              <a:prstGeom prst="rect">
                <a:avLst/>
              </a:prstGeom>
              <a:pattFill prst="horzBrick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90272A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7" name="Conector de Seta Reta 16"/>
              <p:cNvCxnSpPr>
                <a:stCxn id="15" idx="0"/>
              </p:cNvCxnSpPr>
              <p:nvPr/>
            </p:nvCxnSpPr>
            <p:spPr>
              <a:xfrm flipH="1" flipV="1">
                <a:off x="5872207" y="583753"/>
                <a:ext cx="200841" cy="4818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tângulo 17"/>
                  <p:cNvSpPr/>
                  <p:nvPr/>
                </p:nvSpPr>
                <p:spPr>
                  <a:xfrm>
                    <a:off x="5919846" y="562909"/>
                    <a:ext cx="422743" cy="4029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8" name="Retângulo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9846" y="562909"/>
                    <a:ext cx="422743" cy="4029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Conector de Seta Reta 22"/>
            <p:cNvCxnSpPr/>
            <p:nvPr/>
          </p:nvCxnSpPr>
          <p:spPr>
            <a:xfrm flipV="1">
              <a:off x="2131389" y="992345"/>
              <a:ext cx="588259" cy="269225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2355300" y="1149915"/>
                  <a:ext cx="348300" cy="3186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5300" y="1149915"/>
                  <a:ext cx="348300" cy="318613"/>
                </a:xfrm>
                <a:prstGeom prst="rect">
                  <a:avLst/>
                </a:prstGeom>
                <a:blipFill>
                  <a:blip r:embed="rId8"/>
                  <a:stretch>
                    <a:fillRect l="-22414" t="-42308" r="-58621" b="-3269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Conector de Seta Reta 27"/>
            <p:cNvCxnSpPr/>
            <p:nvPr/>
          </p:nvCxnSpPr>
          <p:spPr>
            <a:xfrm flipH="1">
              <a:off x="700036" y="1183599"/>
              <a:ext cx="545718" cy="3006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840484" y="1064168"/>
                  <a:ext cx="195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484" y="1064168"/>
                  <a:ext cx="19588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8125" t="-46667" r="-100000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CaixaDeTexto 31"/>
          <p:cNvSpPr txBox="1"/>
          <p:nvPr/>
        </p:nvSpPr>
        <p:spPr>
          <a:xfrm>
            <a:off x="23753" y="49174"/>
            <a:ext cx="2080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Exemplos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4185253" y="914443"/>
            <a:ext cx="364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peso: realiza trabalho positivo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de atrito: realiza trabalho negativo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normal: NÃO realiza trabalho</a:t>
            </a:r>
          </a:p>
        </p:txBody>
      </p:sp>
      <p:sp>
        <p:nvSpPr>
          <p:cNvPr id="34" name="Chave Esquerda 33"/>
          <p:cNvSpPr/>
          <p:nvPr/>
        </p:nvSpPr>
        <p:spPr>
          <a:xfrm>
            <a:off x="3984610" y="955178"/>
            <a:ext cx="222250" cy="1314390"/>
          </a:xfrm>
          <a:prstGeom prst="lef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105816" y="2363934"/>
            <a:ext cx="592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 preso por uma corda girando em círculo horizontal</a:t>
            </a:r>
          </a:p>
        </p:txBody>
      </p:sp>
      <p:grpSp>
        <p:nvGrpSpPr>
          <p:cNvPr id="55" name="Agrupar 54"/>
          <p:cNvGrpSpPr/>
          <p:nvPr/>
        </p:nvGrpSpPr>
        <p:grpSpPr>
          <a:xfrm>
            <a:off x="493257" y="2802008"/>
            <a:ext cx="1610582" cy="892812"/>
            <a:chOff x="493257" y="2802008"/>
            <a:chExt cx="1610582" cy="892812"/>
          </a:xfrm>
        </p:grpSpPr>
        <p:sp>
          <p:nvSpPr>
            <p:cNvPr id="36" name="Elipse 35"/>
            <p:cNvSpPr/>
            <p:nvPr/>
          </p:nvSpPr>
          <p:spPr>
            <a:xfrm>
              <a:off x="493257" y="3067975"/>
              <a:ext cx="1610582" cy="626845"/>
            </a:xfrm>
            <a:prstGeom prst="ellipse">
              <a:avLst/>
            </a:prstGeom>
            <a:noFill/>
            <a:ln w="25400">
              <a:solidFill>
                <a:srgbClr val="C0C1B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8" name="Conector reto 37"/>
            <p:cNvCxnSpPr>
              <a:stCxn id="36" idx="1"/>
            </p:cNvCxnSpPr>
            <p:nvPr/>
          </p:nvCxnSpPr>
          <p:spPr>
            <a:xfrm>
              <a:off x="729121" y="3159774"/>
              <a:ext cx="590064" cy="221624"/>
            </a:xfrm>
            <a:prstGeom prst="line">
              <a:avLst/>
            </a:prstGeom>
            <a:ln>
              <a:solidFill>
                <a:srgbClr val="9027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/>
            <p:cNvCxnSpPr>
              <a:stCxn id="36" idx="1"/>
            </p:cNvCxnSpPr>
            <p:nvPr/>
          </p:nvCxnSpPr>
          <p:spPr>
            <a:xfrm flipV="1">
              <a:off x="729121" y="2961604"/>
              <a:ext cx="651179" cy="1981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765851" y="3257030"/>
                  <a:ext cx="20704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7B26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7B2629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7B2629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851" y="3257030"/>
                  <a:ext cx="207044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26471" r="-20588" b="-98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894941" y="2802008"/>
                  <a:ext cx="195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941" y="2802008"/>
                  <a:ext cx="19588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8125" t="-46667" r="-100000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Elipse 45"/>
            <p:cNvSpPr/>
            <p:nvPr/>
          </p:nvSpPr>
          <p:spPr>
            <a:xfrm>
              <a:off x="683824" y="3118219"/>
              <a:ext cx="111512" cy="751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2309684" y="2875379"/>
                <a:ext cx="184025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84" y="2875379"/>
                <a:ext cx="184025" cy="276166"/>
              </a:xfrm>
              <a:prstGeom prst="rect">
                <a:avLst/>
              </a:prstGeom>
              <a:blipFill>
                <a:blip r:embed="rId12"/>
                <a:stretch>
                  <a:fillRect l="-23333" r="-20000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aixaDeTexto 47"/>
          <p:cNvSpPr txBox="1"/>
          <p:nvPr/>
        </p:nvSpPr>
        <p:spPr>
          <a:xfrm>
            <a:off x="2468742" y="2829465"/>
            <a:ext cx="3247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tração  - não é constante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277238" y="3136802"/>
                <a:ext cx="3439160" cy="63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Considerando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pequeno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⊥∆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br>
                  <a:rPr lang="pt-BR" sz="1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ã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𝑟𝑒𝑎𝑙𝑖𝑧𝑎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𝑡𝑟𝑎𝑏𝑎𝑙h𝑜</m:t>
                      </m:r>
                    </m:oMath>
                  </m:oMathPara>
                </a14:m>
                <a:endPara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238" y="3136802"/>
                <a:ext cx="3439160" cy="637547"/>
              </a:xfrm>
              <a:prstGeom prst="rect">
                <a:avLst/>
              </a:prstGeom>
              <a:blipFill>
                <a:blip r:embed="rId13"/>
                <a:stretch>
                  <a:fillRect l="-1064" t="-1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/>
          <p:cNvSpPr txBox="1"/>
          <p:nvPr/>
        </p:nvSpPr>
        <p:spPr>
          <a:xfrm>
            <a:off x="454467" y="3999503"/>
            <a:ext cx="1691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 formal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309684" y="3985428"/>
                <a:ext cx="2300310" cy="302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84" y="3985428"/>
                <a:ext cx="2300310" cy="302390"/>
              </a:xfrm>
              <a:prstGeom prst="rect">
                <a:avLst/>
              </a:prstGeom>
              <a:blipFill>
                <a:blip r:embed="rId14"/>
                <a:stretch>
                  <a:fillRect l="-265" t="-30612" r="-265" b="-40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5527836" y="3831430"/>
                <a:ext cx="1161728" cy="64588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836" y="3831430"/>
                <a:ext cx="1161728" cy="6458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aixaDeTexto 53"/>
          <p:cNvSpPr txBox="1"/>
          <p:nvPr/>
        </p:nvSpPr>
        <p:spPr>
          <a:xfrm>
            <a:off x="5428035" y="4477312"/>
            <a:ext cx="1598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 de linha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E586EE9-780F-4DB9-97FC-CA538EBA5211}"/>
              </a:ext>
            </a:extLst>
          </p:cNvPr>
          <p:cNvSpPr txBox="1"/>
          <p:nvPr/>
        </p:nvSpPr>
        <p:spPr>
          <a:xfrm>
            <a:off x="3307976" y="449284"/>
            <a:ext cx="452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No deslocamento ao descer o plano:</a:t>
            </a:r>
          </a:p>
        </p:txBody>
      </p:sp>
    </p:spTree>
    <p:extLst>
      <p:ext uri="{BB962C8B-B14F-4D97-AF65-F5344CB8AC3E}">
        <p14:creationId xmlns:p14="http://schemas.microsoft.com/office/powerpoint/2010/main" val="117012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/>
      <p:bldP spid="47" grpId="0"/>
      <p:bldP spid="48" grpId="0"/>
      <p:bldP spid="50" grpId="0"/>
      <p:bldP spid="51" grpId="0"/>
      <p:bldP spid="52" grpId="0"/>
      <p:bldP spid="53" grpId="0" animBg="1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417" y="0"/>
            <a:ext cx="4487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Produto Escalar</a:t>
            </a:r>
          </a:p>
        </p:txBody>
      </p:sp>
      <p:grpSp>
        <p:nvGrpSpPr>
          <p:cNvPr id="35" name="Agrupar 34"/>
          <p:cNvGrpSpPr/>
          <p:nvPr/>
        </p:nvGrpSpPr>
        <p:grpSpPr>
          <a:xfrm>
            <a:off x="257770" y="2760852"/>
            <a:ext cx="1837939" cy="726930"/>
            <a:chOff x="257770" y="2760852"/>
            <a:chExt cx="1837939" cy="7269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257770" y="2760852"/>
                  <a:ext cx="1837939" cy="3028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770" y="2760852"/>
                  <a:ext cx="1837939" cy="302840"/>
                </a:xfrm>
                <a:prstGeom prst="rect">
                  <a:avLst/>
                </a:prstGeom>
                <a:blipFill>
                  <a:blip r:embed="rId2"/>
                  <a:stretch>
                    <a:fillRect l="-1987" t="-30000" r="-15232" b="-18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257770" y="3186546"/>
                  <a:ext cx="1817036" cy="3012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770" y="3186546"/>
                  <a:ext cx="1817036" cy="301236"/>
                </a:xfrm>
                <a:prstGeom prst="rect">
                  <a:avLst/>
                </a:prstGeom>
                <a:blipFill>
                  <a:blip r:embed="rId3"/>
                  <a:stretch>
                    <a:fillRect l="-2013" t="-10204" r="-15436" b="-183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Agrupar 35"/>
          <p:cNvGrpSpPr/>
          <p:nvPr/>
        </p:nvGrpSpPr>
        <p:grpSpPr>
          <a:xfrm>
            <a:off x="2657563" y="3012403"/>
            <a:ext cx="5544257" cy="338554"/>
            <a:chOff x="2657563" y="3012403"/>
            <a:chExt cx="5544257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2657563" y="3036129"/>
                  <a:ext cx="2474716" cy="3028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7563" y="3036129"/>
                  <a:ext cx="2474716" cy="302840"/>
                </a:xfrm>
                <a:prstGeom prst="rect">
                  <a:avLst/>
                </a:prstGeom>
                <a:blipFill>
                  <a:blip r:embed="rId4"/>
                  <a:stretch>
                    <a:fillRect l="-1478" t="-28000" b="-18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CaixaDeTexto 24"/>
            <p:cNvSpPr txBox="1"/>
            <p:nvPr/>
          </p:nvSpPr>
          <p:spPr>
            <a:xfrm>
              <a:off x="5680055" y="3012403"/>
              <a:ext cx="25217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Escalar – valor numérico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3153499" y="3587883"/>
                <a:ext cx="968855" cy="845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99" y="3587883"/>
                <a:ext cx="968855" cy="845809"/>
              </a:xfrm>
              <a:prstGeom prst="rect">
                <a:avLst/>
              </a:prstGeom>
              <a:blipFill>
                <a:blip r:embed="rId5"/>
                <a:stretch>
                  <a:fillRect l="-5660" t="-7971" r="-5660" b="-28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806609" y="3580477"/>
                <a:ext cx="921086" cy="8606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609" y="3580477"/>
                <a:ext cx="921086" cy="860620"/>
              </a:xfrm>
              <a:prstGeom prst="rect">
                <a:avLst/>
              </a:prstGeom>
              <a:blipFill>
                <a:blip r:embed="rId6"/>
                <a:stretch>
                  <a:fillRect l="-5921" t="-7042" r="-5263" b="-70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Agrupar 42">
            <a:extLst>
              <a:ext uri="{FF2B5EF4-FFF2-40B4-BE49-F238E27FC236}">
                <a16:creationId xmlns:a16="http://schemas.microsoft.com/office/drawing/2014/main" id="{6D340076-252E-4208-BEE8-E33340BBA84A}"/>
              </a:ext>
            </a:extLst>
          </p:cNvPr>
          <p:cNvGrpSpPr/>
          <p:nvPr/>
        </p:nvGrpSpPr>
        <p:grpSpPr>
          <a:xfrm>
            <a:off x="4263762" y="1783769"/>
            <a:ext cx="4022762" cy="389850"/>
            <a:chOff x="4263762" y="1387796"/>
            <a:chExt cx="4022762" cy="389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ângulo 19"/>
                <p:cNvSpPr/>
                <p:nvPr/>
              </p:nvSpPr>
              <p:spPr>
                <a:xfrm>
                  <a:off x="4263762" y="1387796"/>
                  <a:ext cx="2287740" cy="3898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</m:t>
                        </m:r>
                        <m:sSup>
                          <m:sSupPr>
                            <m:ctrlP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d>
                          <m:dPr>
                            <m:ctrlP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pt-B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tângulo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3762" y="1387796"/>
                  <a:ext cx="2287740" cy="389850"/>
                </a:xfrm>
                <a:prstGeom prst="rect">
                  <a:avLst/>
                </a:prstGeom>
                <a:blipFill>
                  <a:blip r:embed="rId7"/>
                  <a:stretch>
                    <a:fillRect t="-1093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7437445" y="1443837"/>
                  <a:ext cx="849079" cy="2777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7445" y="1443837"/>
                  <a:ext cx="849079" cy="277768"/>
                </a:xfrm>
                <a:prstGeom prst="rect">
                  <a:avLst/>
                </a:prstGeom>
                <a:blipFill>
                  <a:blip r:embed="rId8"/>
                  <a:stretch>
                    <a:fillRect l="-5036" t="-35556" r="-5036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Seta para a Direita 28"/>
            <p:cNvSpPr/>
            <p:nvPr/>
          </p:nvSpPr>
          <p:spPr>
            <a:xfrm>
              <a:off x="6650737" y="1490332"/>
              <a:ext cx="384005" cy="1847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FCC8E7E8-C769-48A9-AD87-AC9A8A9259BB}"/>
              </a:ext>
            </a:extLst>
          </p:cNvPr>
          <p:cNvGrpSpPr/>
          <p:nvPr/>
        </p:nvGrpSpPr>
        <p:grpSpPr>
          <a:xfrm>
            <a:off x="151948" y="1652420"/>
            <a:ext cx="3703603" cy="1010027"/>
            <a:chOff x="222435" y="1255536"/>
            <a:chExt cx="3703603" cy="1010027"/>
          </a:xfrm>
        </p:grpSpPr>
        <p:grpSp>
          <p:nvGrpSpPr>
            <p:cNvPr id="28" name="Agrupar 27"/>
            <p:cNvGrpSpPr/>
            <p:nvPr/>
          </p:nvGrpSpPr>
          <p:grpSpPr>
            <a:xfrm>
              <a:off x="222435" y="1255536"/>
              <a:ext cx="1008096" cy="1010027"/>
              <a:chOff x="265099" y="1731515"/>
              <a:chExt cx="1008096" cy="1010027"/>
            </a:xfrm>
          </p:grpSpPr>
          <p:cxnSp>
            <p:nvCxnSpPr>
              <p:cNvPr id="10" name="Conector de Seta Reta 9"/>
              <p:cNvCxnSpPr/>
              <p:nvPr/>
            </p:nvCxnSpPr>
            <p:spPr>
              <a:xfrm flipV="1">
                <a:off x="265099" y="1965899"/>
                <a:ext cx="942950" cy="25979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de Seta Reta 11"/>
              <p:cNvCxnSpPr/>
              <p:nvPr/>
            </p:nvCxnSpPr>
            <p:spPr>
              <a:xfrm>
                <a:off x="265099" y="2216408"/>
                <a:ext cx="1008096" cy="35186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rco 14"/>
              <p:cNvSpPr/>
              <p:nvPr/>
            </p:nvSpPr>
            <p:spPr>
              <a:xfrm rot="2134400" flipV="1">
                <a:off x="438773" y="2128237"/>
                <a:ext cx="183839" cy="252300"/>
              </a:xfrm>
              <a:prstGeom prst="arc">
                <a:avLst>
                  <a:gd name="adj1" fmla="val 21303200"/>
                  <a:gd name="adj2" fmla="val 5628138"/>
                </a:avLst>
              </a:prstGeom>
              <a:noFill/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tângulo 15"/>
                  <p:cNvSpPr/>
                  <p:nvPr/>
                </p:nvSpPr>
                <p:spPr>
                  <a:xfrm>
                    <a:off x="543252" y="2074101"/>
                    <a:ext cx="451790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Retângulo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52" y="2074101"/>
                    <a:ext cx="451790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/>
                  <p:cNvSpPr txBox="1"/>
                  <p:nvPr/>
                </p:nvSpPr>
                <p:spPr>
                  <a:xfrm>
                    <a:off x="663028" y="1731515"/>
                    <a:ext cx="212238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7" name="CaixaDeTex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3028" y="1731515"/>
                    <a:ext cx="212238" cy="31245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5714" t="-41176" r="-102857" b="-980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/>
                  <p:cNvSpPr txBox="1"/>
                  <p:nvPr/>
                </p:nvSpPr>
                <p:spPr>
                  <a:xfrm>
                    <a:off x="663028" y="2430944"/>
                    <a:ext cx="222625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8" name="CaixaDeTexto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3028" y="2430944"/>
                    <a:ext cx="222625" cy="31059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5000" r="-19444" b="-784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1775261" y="1444258"/>
                  <a:ext cx="1828321" cy="2777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a14:m>
                  <a:r>
                    <a:rPr lang="pt-BR" sz="1600" dirty="0"/>
                    <a:t>  </a:t>
                  </a:r>
                  <a:r>
                    <a:rPr lang="pt-BR" sz="1600" dirty="0">
                      <a:solidFill>
                        <a:srgbClr val="FF0000"/>
                      </a:solidFill>
                    </a:rPr>
                    <a:t>sempre</a:t>
                  </a:r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261" y="1444258"/>
                  <a:ext cx="1828321" cy="277768"/>
                </a:xfrm>
                <a:prstGeom prst="rect">
                  <a:avLst/>
                </a:prstGeom>
                <a:blipFill>
                  <a:blip r:embed="rId12"/>
                  <a:stretch>
                    <a:fillRect l="-4000" t="-32609" r="-5000" b="-4565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93B066D4-D59D-472D-9F34-AE8E43C427F7}"/>
                    </a:ext>
                  </a:extLst>
                </p:cNvPr>
                <p:cNvSpPr txBox="1"/>
                <p:nvPr/>
              </p:nvSpPr>
              <p:spPr>
                <a:xfrm>
                  <a:off x="1674524" y="1923088"/>
                  <a:ext cx="2251514" cy="2777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a14:m>
                  <a:r>
                    <a:rPr lang="pt-BR" sz="1600" dirty="0"/>
                    <a:t>    </a:t>
                  </a:r>
                  <a:r>
                    <a:rPr lang="pt-BR" sz="1600" dirty="0">
                      <a:solidFill>
                        <a:srgbClr val="FF0000"/>
                      </a:solidFill>
                    </a:rPr>
                    <a:t>sempre</a:t>
                  </a:r>
                </a:p>
              </p:txBody>
            </p:sp>
          </mc:Choice>
          <mc:Fallback xmlns="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93B066D4-D59D-472D-9F34-AE8E43C42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4524" y="1923088"/>
                  <a:ext cx="2251514" cy="277768"/>
                </a:xfrm>
                <a:prstGeom prst="rect">
                  <a:avLst/>
                </a:prstGeom>
                <a:blipFill>
                  <a:blip r:embed="rId13"/>
                  <a:stretch>
                    <a:fillRect l="-2981" t="-35556" r="-4336" b="-4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9A05DD27-BCE3-42D1-ABE7-215A6390CC64}"/>
              </a:ext>
            </a:extLst>
          </p:cNvPr>
          <p:cNvGrpSpPr/>
          <p:nvPr/>
        </p:nvGrpSpPr>
        <p:grpSpPr>
          <a:xfrm>
            <a:off x="4138928" y="2251691"/>
            <a:ext cx="4374712" cy="389850"/>
            <a:chOff x="4138928" y="1869338"/>
            <a:chExt cx="4374712" cy="389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tângulo 31">
                  <a:extLst>
                    <a:ext uri="{FF2B5EF4-FFF2-40B4-BE49-F238E27FC236}">
                      <a16:creationId xmlns:a16="http://schemas.microsoft.com/office/drawing/2014/main" id="{8010DF9D-037E-4F53-8531-980766FEB333}"/>
                    </a:ext>
                  </a:extLst>
                </p:cNvPr>
                <p:cNvSpPr/>
                <p:nvPr/>
              </p:nvSpPr>
              <p:spPr>
                <a:xfrm>
                  <a:off x="4138928" y="1869338"/>
                  <a:ext cx="2900593" cy="3898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=0°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ou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180° </m:t>
                        </m:r>
                        <m:d>
                          <m:dPr>
                            <m:ctrlP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∦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pt-B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tângulo 31">
                  <a:extLst>
                    <a:ext uri="{FF2B5EF4-FFF2-40B4-BE49-F238E27FC236}">
                      <a16:creationId xmlns:a16="http://schemas.microsoft.com/office/drawing/2014/main" id="{8010DF9D-037E-4F53-8531-980766FEB3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8928" y="1869338"/>
                  <a:ext cx="2900593" cy="389850"/>
                </a:xfrm>
                <a:prstGeom prst="rect">
                  <a:avLst/>
                </a:prstGeom>
                <a:blipFill>
                  <a:blip r:embed="rId14"/>
                  <a:stretch>
                    <a:fillRect t="-1093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7D191FA4-D1D9-4F2C-A040-245BF654A333}"/>
                    </a:ext>
                  </a:extLst>
                </p:cNvPr>
                <p:cNvSpPr txBox="1"/>
                <p:nvPr/>
              </p:nvSpPr>
              <p:spPr>
                <a:xfrm>
                  <a:off x="7576397" y="1925379"/>
                  <a:ext cx="937243" cy="2777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7D191FA4-D1D9-4F2C-A040-245BF654A3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6397" y="1925379"/>
                  <a:ext cx="937243" cy="277768"/>
                </a:xfrm>
                <a:prstGeom prst="rect">
                  <a:avLst/>
                </a:prstGeom>
                <a:blipFill>
                  <a:blip r:embed="rId15"/>
                  <a:stretch>
                    <a:fillRect l="-5195" t="-35556" r="-3896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Seta para a Direita 28">
              <a:extLst>
                <a:ext uri="{FF2B5EF4-FFF2-40B4-BE49-F238E27FC236}">
                  <a16:creationId xmlns:a16="http://schemas.microsoft.com/office/drawing/2014/main" id="{04C58A49-75C2-4F97-A66C-0DD4425BDDBD}"/>
                </a:ext>
              </a:extLst>
            </p:cNvPr>
            <p:cNvSpPr/>
            <p:nvPr/>
          </p:nvSpPr>
          <p:spPr>
            <a:xfrm>
              <a:off x="7084521" y="1984113"/>
              <a:ext cx="384005" cy="1847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48" name="Agrupar 47"/>
          <p:cNvGrpSpPr/>
          <p:nvPr/>
        </p:nvGrpSpPr>
        <p:grpSpPr>
          <a:xfrm>
            <a:off x="1036283" y="3585885"/>
            <a:ext cx="1834824" cy="849804"/>
            <a:chOff x="1036283" y="3585885"/>
            <a:chExt cx="1834824" cy="849804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328A02FC-8987-46AE-9B97-B9D8ADA8E925}"/>
                </a:ext>
              </a:extLst>
            </p:cNvPr>
            <p:cNvSpPr txBox="1"/>
            <p:nvPr/>
          </p:nvSpPr>
          <p:spPr>
            <a:xfrm>
              <a:off x="1036283" y="3841510"/>
              <a:ext cx="1648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Vetores unitários</a:t>
              </a:r>
            </a:p>
          </p:txBody>
        </p:sp>
        <p:sp>
          <p:nvSpPr>
            <p:cNvPr id="11" name="Chave Esquerda 10">
              <a:extLst>
                <a:ext uri="{FF2B5EF4-FFF2-40B4-BE49-F238E27FC236}">
                  <a16:creationId xmlns:a16="http://schemas.microsoft.com/office/drawing/2014/main" id="{3D570753-0868-4C8F-9E2F-DF86FF4ADE2F}"/>
                </a:ext>
              </a:extLst>
            </p:cNvPr>
            <p:cNvSpPr/>
            <p:nvPr/>
          </p:nvSpPr>
          <p:spPr>
            <a:xfrm>
              <a:off x="2684960" y="3585885"/>
              <a:ext cx="186147" cy="849804"/>
            </a:xfrm>
            <a:prstGeom prst="leftBrac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9" name="Agrupar 48"/>
          <p:cNvGrpSpPr/>
          <p:nvPr/>
        </p:nvGrpSpPr>
        <p:grpSpPr>
          <a:xfrm>
            <a:off x="5937499" y="3585885"/>
            <a:ext cx="2559985" cy="849804"/>
            <a:chOff x="5937499" y="3585885"/>
            <a:chExt cx="2559985" cy="849804"/>
          </a:xfrm>
        </p:grpSpPr>
        <p:sp>
          <p:nvSpPr>
            <p:cNvPr id="13" name="Chave Esquerda 12">
              <a:extLst>
                <a:ext uri="{FF2B5EF4-FFF2-40B4-BE49-F238E27FC236}">
                  <a16:creationId xmlns:a16="http://schemas.microsoft.com/office/drawing/2014/main" id="{1102E586-1A16-412F-8E15-67186728396E}"/>
                </a:ext>
              </a:extLst>
            </p:cNvPr>
            <p:cNvSpPr/>
            <p:nvPr/>
          </p:nvSpPr>
          <p:spPr>
            <a:xfrm flipH="1">
              <a:off x="5937499" y="3585885"/>
              <a:ext cx="186147" cy="849804"/>
            </a:xfrm>
            <a:prstGeom prst="leftBrac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7B59D0C-DAB3-4010-A411-ACC7C6FBF8EB}"/>
                </a:ext>
              </a:extLst>
            </p:cNvPr>
            <p:cNvSpPr txBox="1"/>
            <p:nvPr/>
          </p:nvSpPr>
          <p:spPr>
            <a:xfrm>
              <a:off x="6164718" y="3826121"/>
              <a:ext cx="23327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Vetores ortogonais</a:t>
              </a: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F0E1AE90-9B4B-49A0-B0AE-D620B9E09567}"/>
              </a:ext>
            </a:extLst>
          </p:cNvPr>
          <p:cNvGrpSpPr/>
          <p:nvPr/>
        </p:nvGrpSpPr>
        <p:grpSpPr>
          <a:xfrm>
            <a:off x="412746" y="410569"/>
            <a:ext cx="8471008" cy="369332"/>
            <a:chOff x="412746" y="410569"/>
            <a:chExt cx="847100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412746" y="439936"/>
                  <a:ext cx="1139070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746" y="439936"/>
                  <a:ext cx="1139070" cy="310598"/>
                </a:xfrm>
                <a:prstGeom prst="rect">
                  <a:avLst/>
                </a:prstGeom>
                <a:blipFill>
                  <a:blip r:embed="rId16"/>
                  <a:stretch>
                    <a:fillRect t="-43137" r="-23529" b="-98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CaixaDeTexto 3"/>
            <p:cNvSpPr txBox="1"/>
            <p:nvPr/>
          </p:nvSpPr>
          <p:spPr>
            <a:xfrm>
              <a:off x="1804469" y="410569"/>
              <a:ext cx="1824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Produto Vetorial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3709673" y="428811"/>
                  <a:ext cx="2002248" cy="3328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acc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673" y="428811"/>
                  <a:ext cx="2002248" cy="332848"/>
                </a:xfrm>
                <a:prstGeom prst="rect">
                  <a:avLst/>
                </a:prstGeom>
                <a:blipFill>
                  <a:blip r:embed="rId17"/>
                  <a:stretch>
                    <a:fillRect t="-38182" b="-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4CE3271B-A324-4EDD-AC89-4CA765A20E34}"/>
                </a:ext>
              </a:extLst>
            </p:cNvPr>
            <p:cNvSpPr txBox="1"/>
            <p:nvPr/>
          </p:nvSpPr>
          <p:spPr>
            <a:xfrm>
              <a:off x="5589225" y="431977"/>
              <a:ext cx="32945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Vetor, regra da mão direita</a:t>
              </a: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77C5C881-AD4D-40EF-93F4-9BD078779336}"/>
              </a:ext>
            </a:extLst>
          </p:cNvPr>
          <p:cNvGrpSpPr/>
          <p:nvPr/>
        </p:nvGrpSpPr>
        <p:grpSpPr>
          <a:xfrm>
            <a:off x="513653" y="810609"/>
            <a:ext cx="7931595" cy="378583"/>
            <a:chOff x="513653" y="810609"/>
            <a:chExt cx="7931595" cy="378583"/>
          </a:xfrm>
        </p:grpSpPr>
        <p:sp>
          <p:nvSpPr>
            <p:cNvPr id="6" name="CaixaDeTexto 5"/>
            <p:cNvSpPr txBox="1"/>
            <p:nvPr/>
          </p:nvSpPr>
          <p:spPr>
            <a:xfrm>
              <a:off x="1821611" y="819860"/>
              <a:ext cx="1961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Produto Escalar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513653" y="849227"/>
                  <a:ext cx="1013483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53" y="849227"/>
                  <a:ext cx="1013483" cy="310598"/>
                </a:xfrm>
                <a:prstGeom prst="rect">
                  <a:avLst/>
                </a:prstGeom>
                <a:blipFill>
                  <a:blip r:embed="rId18"/>
                  <a:stretch>
                    <a:fillRect l="-4790" t="-43137" r="-34731" b="-98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3804698" y="810609"/>
                  <a:ext cx="1673022" cy="3328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</m:d>
                        <m:func>
                          <m:func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4698" y="810609"/>
                  <a:ext cx="1673022" cy="332848"/>
                </a:xfrm>
                <a:prstGeom prst="rect">
                  <a:avLst/>
                </a:prstGeom>
                <a:blipFill>
                  <a:blip r:embed="rId19"/>
                  <a:stretch>
                    <a:fillRect l="-2545" t="-40000" r="-2545" b="-181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4173CFD4-8F95-49F6-969F-9D41C99550FE}"/>
                </a:ext>
              </a:extLst>
            </p:cNvPr>
            <p:cNvSpPr txBox="1"/>
            <p:nvPr/>
          </p:nvSpPr>
          <p:spPr>
            <a:xfrm>
              <a:off x="5633793" y="819860"/>
              <a:ext cx="28114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Escalar, algébrico com sinal</a:t>
              </a:r>
            </a:p>
          </p:txBody>
        </p:sp>
      </p:grpSp>
      <p:grpSp>
        <p:nvGrpSpPr>
          <p:cNvPr id="50" name="Agrupar 49"/>
          <p:cNvGrpSpPr/>
          <p:nvPr/>
        </p:nvGrpSpPr>
        <p:grpSpPr>
          <a:xfrm>
            <a:off x="2480657" y="4388222"/>
            <a:ext cx="4460280" cy="479653"/>
            <a:chOff x="2480657" y="4388222"/>
            <a:chExt cx="4460280" cy="479653"/>
          </a:xfrm>
        </p:grpSpPr>
        <p:sp>
          <p:nvSpPr>
            <p:cNvPr id="37" name="Chave Esquerda 36">
              <a:extLst>
                <a:ext uri="{FF2B5EF4-FFF2-40B4-BE49-F238E27FC236}">
                  <a16:creationId xmlns:a16="http://schemas.microsoft.com/office/drawing/2014/main" id="{349FC87D-6F30-43F2-881C-EEFB5A1F10ED}"/>
                </a:ext>
              </a:extLst>
            </p:cNvPr>
            <p:cNvSpPr/>
            <p:nvPr/>
          </p:nvSpPr>
          <p:spPr>
            <a:xfrm rot="16200000">
              <a:off x="4292244" y="3107914"/>
              <a:ext cx="224118" cy="2784734"/>
            </a:xfrm>
            <a:prstGeom prst="leftBrac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52ADEDAB-EFE3-4159-B913-D2728F266D44}"/>
                </a:ext>
              </a:extLst>
            </p:cNvPr>
            <p:cNvSpPr txBox="1"/>
            <p:nvPr/>
          </p:nvSpPr>
          <p:spPr>
            <a:xfrm>
              <a:off x="2480657" y="4529321"/>
              <a:ext cx="4460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Vetores unitários formam uma base </a:t>
              </a:r>
              <a:r>
                <a:rPr lang="pt-BR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triortonormal</a:t>
              </a:r>
              <a:endParaRPr lang="pt-B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1643385" y="269470"/>
            <a:ext cx="7051952" cy="1347346"/>
            <a:chOff x="1643385" y="269470"/>
            <a:chExt cx="7051952" cy="1347346"/>
          </a:xfrm>
        </p:grpSpPr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99E1F4D1-0DFD-47FC-981B-E680E6821613}"/>
                </a:ext>
              </a:extLst>
            </p:cNvPr>
            <p:cNvSpPr txBox="1"/>
            <p:nvPr/>
          </p:nvSpPr>
          <p:spPr>
            <a:xfrm>
              <a:off x="3855551" y="1278262"/>
              <a:ext cx="48397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Invariantes com mudança de sistema de referência</a:t>
              </a:r>
            </a:p>
          </p:txBody>
        </p:sp>
        <p:sp>
          <p:nvSpPr>
            <p:cNvPr id="47" name="Balão de Fala: Oval 46">
              <a:extLst>
                <a:ext uri="{FF2B5EF4-FFF2-40B4-BE49-F238E27FC236}">
                  <a16:creationId xmlns:a16="http://schemas.microsoft.com/office/drawing/2014/main" id="{5CE885BC-609A-4286-8E91-B88F887C554E}"/>
                </a:ext>
              </a:extLst>
            </p:cNvPr>
            <p:cNvSpPr/>
            <p:nvPr/>
          </p:nvSpPr>
          <p:spPr>
            <a:xfrm>
              <a:off x="1643385" y="269470"/>
              <a:ext cx="2139307" cy="1167904"/>
            </a:xfrm>
            <a:prstGeom prst="wedgeEllipseCallout">
              <a:avLst>
                <a:gd name="adj1" fmla="val 53700"/>
                <a:gd name="adj2" fmla="val 51811"/>
              </a:avLst>
            </a:prstGeom>
            <a:noFill/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374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973C6-840D-46B7-8785-D180B2CE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3" y="11498"/>
            <a:ext cx="5291418" cy="405360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567502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39558"/>
            <a:ext cx="776891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halterofilista ergue, com velocidade praticamente nula, massa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kg a 2,0 m;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pessoa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sobe, a velocidade constante, quatro lances de escada=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m de altura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Calcule, nos respectivos percursos, o trabalho da componente vertical da força: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do halterofilista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27544"/>
            <a:ext cx="79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Lista 7 – Ex. 2: trabalho do peso da pessoa ao subir a escada </a:t>
            </a:r>
            <a:r>
              <a:rPr lang="pt-BR" b="1" dirty="0" err="1">
                <a:solidFill>
                  <a:srgbClr val="0070C0"/>
                </a:solidFill>
              </a:rPr>
              <a:t>vs</a:t>
            </a:r>
            <a:r>
              <a:rPr lang="pt-BR" b="1" dirty="0">
                <a:solidFill>
                  <a:srgbClr val="0070C0"/>
                </a:solidFill>
              </a:rPr>
              <a:t> ao levantar peso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6A3CA62-C57B-47B5-A21F-D8C397D4EBB5}"/>
              </a:ext>
            </a:extLst>
          </p:cNvPr>
          <p:cNvGrpSpPr/>
          <p:nvPr/>
        </p:nvGrpSpPr>
        <p:grpSpPr>
          <a:xfrm>
            <a:off x="48428" y="1417615"/>
            <a:ext cx="4994080" cy="394723"/>
            <a:chOff x="225860" y="1939620"/>
            <a:chExt cx="4994080" cy="3947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tângulo 3"/>
                <p:cNvSpPr/>
                <p:nvPr/>
              </p:nvSpPr>
              <p:spPr>
                <a:xfrm>
                  <a:off x="225860" y="1939620"/>
                  <a:ext cx="2417265" cy="3947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</m:e>
                        </m:d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" name="Retângulo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60" y="1939620"/>
                  <a:ext cx="2417265" cy="394723"/>
                </a:xfrm>
                <a:prstGeom prst="rect">
                  <a:avLst/>
                </a:prstGeom>
                <a:blipFill>
                  <a:blip r:embed="rId2"/>
                  <a:stretch>
                    <a:fillRect t="-1093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tângulo 4"/>
                <p:cNvSpPr/>
                <p:nvPr/>
              </p:nvSpPr>
              <p:spPr>
                <a:xfrm>
                  <a:off x="2724600" y="1952732"/>
                  <a:ext cx="935705" cy="3684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Retângulo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4600" y="1952732"/>
                  <a:ext cx="935705" cy="368499"/>
                </a:xfrm>
                <a:prstGeom prst="rect">
                  <a:avLst/>
                </a:prstGeom>
                <a:blipFill>
                  <a:blip r:embed="rId3"/>
                  <a:stretch>
                    <a:fillRect t="-15000" r="-23529" b="-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tângulo 5"/>
                <p:cNvSpPr/>
                <p:nvPr/>
              </p:nvSpPr>
              <p:spPr>
                <a:xfrm>
                  <a:off x="3700358" y="1946224"/>
                  <a:ext cx="1519582" cy="381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=10 </m:t>
                        </m:r>
                        <m:r>
                          <m:rPr>
                            <m:nor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" name="Retângulo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0358" y="1946224"/>
                  <a:ext cx="1519582" cy="381515"/>
                </a:xfrm>
                <a:prstGeom prst="rect">
                  <a:avLst/>
                </a:prstGeom>
                <a:blipFill>
                  <a:blip r:embed="rId4"/>
                  <a:stretch>
                    <a:fillRect t="-1613" b="-967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62307C7C-10B3-42F1-A06A-3D65DBA3F79C}"/>
              </a:ext>
            </a:extLst>
          </p:cNvPr>
          <p:cNvGrpSpPr/>
          <p:nvPr/>
        </p:nvGrpSpPr>
        <p:grpSpPr>
          <a:xfrm>
            <a:off x="5266602" y="1445699"/>
            <a:ext cx="3253959" cy="338554"/>
            <a:chOff x="5444034" y="1967704"/>
            <a:chExt cx="3253959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5444034" y="1967704"/>
                  <a:ext cx="185961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=100×10×2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4034" y="1967704"/>
                  <a:ext cx="1859612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tângulo 7"/>
                <p:cNvSpPr/>
                <p:nvPr/>
              </p:nvSpPr>
              <p:spPr>
                <a:xfrm>
                  <a:off x="7640268" y="1967704"/>
                  <a:ext cx="1057725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kJ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" name="Retângulo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0268" y="1967704"/>
                  <a:ext cx="1057725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40338895-F08A-4566-A23A-93CED90110E8}"/>
              </a:ext>
            </a:extLst>
          </p:cNvPr>
          <p:cNvGrpSpPr/>
          <p:nvPr/>
        </p:nvGrpSpPr>
        <p:grpSpPr>
          <a:xfrm>
            <a:off x="2724" y="1820809"/>
            <a:ext cx="6720879" cy="338554"/>
            <a:chOff x="44199" y="2509329"/>
            <a:chExt cx="6720879" cy="338554"/>
          </a:xfrm>
        </p:grpSpPr>
        <p:sp>
          <p:nvSpPr>
            <p:cNvPr id="9" name="Retângulo 8"/>
            <p:cNvSpPr/>
            <p:nvPr/>
          </p:nvSpPr>
          <p:spPr>
            <a:xfrm>
              <a:off x="44199" y="2509329"/>
              <a:ext cx="27703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hangingPunct="0">
                <a:spcAft>
                  <a:spcPts val="600"/>
                </a:spcAft>
              </a:pPr>
              <a:r>
                <a:rPr lang="pt-BR" sz="16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b) da pessoa que sobe a escada.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/>
                <p:cNvSpPr/>
                <p:nvPr/>
              </p:nvSpPr>
              <p:spPr>
                <a:xfrm>
                  <a:off x="4404560" y="2509329"/>
                  <a:ext cx="236051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=1000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560" y="2509329"/>
                  <a:ext cx="2360518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tângulo 11"/>
                <p:cNvSpPr/>
                <p:nvPr/>
              </p:nvSpPr>
              <p:spPr>
                <a:xfrm>
                  <a:off x="2814509" y="2509329"/>
                  <a:ext cx="130279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kg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2" name="Retângulo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4509" y="2509329"/>
                  <a:ext cx="1302793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5D11C43-8477-4C50-870A-4DDAF3E0F347}"/>
              </a:ext>
            </a:extLst>
          </p:cNvPr>
          <p:cNvGrpSpPr/>
          <p:nvPr/>
        </p:nvGrpSpPr>
        <p:grpSpPr>
          <a:xfrm>
            <a:off x="2724" y="2180946"/>
            <a:ext cx="4431954" cy="369332"/>
            <a:chOff x="111560" y="2889393"/>
            <a:chExt cx="4431954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ângulo 12"/>
                <p:cNvSpPr/>
                <p:nvPr/>
              </p:nvSpPr>
              <p:spPr>
                <a:xfrm>
                  <a:off x="111560" y="2889393"/>
                  <a:ext cx="22118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=100×10×12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Retângu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0" y="2889393"/>
                  <a:ext cx="221188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tângulo 13"/>
                <p:cNvSpPr/>
                <p:nvPr/>
              </p:nvSpPr>
              <p:spPr>
                <a:xfrm>
                  <a:off x="3248864" y="2889393"/>
                  <a:ext cx="1294650" cy="3693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kJ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Retângulo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8864" y="2889393"/>
                  <a:ext cx="1294650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tângulo 14"/>
          <p:cNvSpPr/>
          <p:nvPr/>
        </p:nvSpPr>
        <p:spPr>
          <a:xfrm>
            <a:off x="2724" y="2519954"/>
            <a:ext cx="9036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Explique a necessidade da hipótese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velocidade praticamente nula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enunciado para os cálculos dos itens anteriores e comente sobre o realismo dessa hipótese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relação aos resultados obtidos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4975ABA-BF4E-4A34-B821-70D9949D0F7C}"/>
                  </a:ext>
                </a:extLst>
              </p:cNvPr>
              <p:cNvSpPr txBox="1"/>
              <p:nvPr/>
            </p:nvSpPr>
            <p:spPr>
              <a:xfrm>
                <a:off x="44583" y="2993763"/>
                <a:ext cx="8791061" cy="860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a velocidade é constante, a aceleração é nula e deduz-se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o que não ocorreria se houvesse alteração de velocidade. Além disso, se a velocidade inicial não fosse nula, o movimento teria começado antes do halterofilista iniciar o levantamento de peso ou da pessoa ter começado a subir a escada. </a:t>
                </a: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4975ABA-BF4E-4A34-B821-70D9949D0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3" y="2993763"/>
                <a:ext cx="8791061" cy="860941"/>
              </a:xfrm>
              <a:prstGeom prst="rect">
                <a:avLst/>
              </a:prstGeom>
              <a:blipFill>
                <a:blip r:embed="rId11"/>
                <a:stretch>
                  <a:fillRect l="-347" t="-5674" r="-416" b="-85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/>
          <p:cNvSpPr/>
          <p:nvPr/>
        </p:nvSpPr>
        <p:spPr>
          <a:xfrm>
            <a:off x="308356" y="3789904"/>
            <a:ext cx="8291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Assim, a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velocidade praticamente nula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permite determinar a força sem que o movimento tenha começado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 do que o enunciado discrimina. Realista p/ quem sobe uma escada, é inadequado p/ halterofilista. No entanto, como tanto a velocidade inicial quanti a final do haltere é nula, o cálculo está correto, por conta do teorema trabalho – energia,  mas isso só veremos adiante.</a:t>
            </a:r>
          </a:p>
        </p:txBody>
      </p:sp>
    </p:spTree>
    <p:extLst>
      <p:ext uri="{BB962C8B-B14F-4D97-AF65-F5344CB8AC3E}">
        <p14:creationId xmlns:p14="http://schemas.microsoft.com/office/powerpoint/2010/main" val="35887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973C6-840D-46B7-8785-D180B2CE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3" y="11498"/>
            <a:ext cx="5291418" cy="405360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833672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75439"/>
            <a:ext cx="747284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corda é usada para baixar um bloco de massa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verticalmente por uma distância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 uma aceleração de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/4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constante e para baixo. 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 percurso descrito no enunciado, o trabalho realizado pela força</a:t>
            </a: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corda no bloco.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842" y="20812"/>
            <a:ext cx="774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Lista 7 – Ex. 3: trabalhos do peso e da tração ao baixar um corpo por uma corda</a:t>
            </a:r>
          </a:p>
        </p:txBody>
      </p:sp>
      <p:sp>
        <p:nvSpPr>
          <p:cNvPr id="4" name="Retângulo 3"/>
          <p:cNvSpPr/>
          <p:nvPr/>
        </p:nvSpPr>
        <p:spPr>
          <a:xfrm>
            <a:off x="7112775" y="872828"/>
            <a:ext cx="1563555" cy="1465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Angulado 4"/>
          <p:cNvCxnSpPr>
            <a:stCxn id="4" idx="3"/>
          </p:cNvCxnSpPr>
          <p:nvPr/>
        </p:nvCxnSpPr>
        <p:spPr>
          <a:xfrm>
            <a:off x="8676330" y="946120"/>
            <a:ext cx="300146" cy="247795"/>
          </a:xfrm>
          <a:prstGeom prst="bentConnector3">
            <a:avLst/>
          </a:prstGeom>
          <a:ln>
            <a:solidFill>
              <a:srgbClr val="5051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7237112" y="1043996"/>
            <a:ext cx="13960" cy="1073828"/>
          </a:xfrm>
          <a:prstGeom prst="line">
            <a:avLst/>
          </a:prstGeom>
          <a:ln>
            <a:solidFill>
              <a:srgbClr val="50515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237112" y="1196122"/>
            <a:ext cx="3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8" name="Conector reto 7"/>
          <p:cNvCxnSpPr>
            <a:cxnSpLocks/>
          </p:cNvCxnSpPr>
          <p:nvPr/>
        </p:nvCxnSpPr>
        <p:spPr>
          <a:xfrm>
            <a:off x="7892434" y="1029736"/>
            <a:ext cx="0" cy="1152000"/>
          </a:xfrm>
          <a:prstGeom prst="line">
            <a:avLst/>
          </a:prstGeom>
          <a:ln>
            <a:solidFill>
              <a:srgbClr val="9027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7671187" y="853479"/>
            <a:ext cx="446728" cy="185282"/>
          </a:xfrm>
          <a:prstGeom prst="rect">
            <a:avLst/>
          </a:prstGeom>
          <a:pattFill prst="smCheck">
            <a:fgClr>
              <a:srgbClr val="7B2629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Agrupar 16"/>
          <p:cNvGrpSpPr/>
          <p:nvPr/>
        </p:nvGrpSpPr>
        <p:grpSpPr>
          <a:xfrm>
            <a:off x="7594114" y="1058110"/>
            <a:ext cx="706511" cy="342027"/>
            <a:chOff x="7592287" y="1038761"/>
            <a:chExt cx="706511" cy="342027"/>
          </a:xfrm>
        </p:grpSpPr>
        <p:sp>
          <p:nvSpPr>
            <p:cNvPr id="11" name="Retângulo 10"/>
            <p:cNvSpPr/>
            <p:nvPr/>
          </p:nvSpPr>
          <p:spPr>
            <a:xfrm>
              <a:off x="7592287" y="1038761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852067" y="1038761"/>
              <a:ext cx="446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315717" y="1481297"/>
                <a:ext cx="1121910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17" y="1481297"/>
                <a:ext cx="1121910" cy="368499"/>
              </a:xfrm>
              <a:prstGeom prst="rect">
                <a:avLst/>
              </a:prstGeom>
              <a:blipFill>
                <a:blip r:embed="rId2"/>
                <a:stretch>
                  <a:fillRect t="-15000" r="-190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647941" y="1529601"/>
                <a:ext cx="192289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   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941" y="1529601"/>
                <a:ext cx="1922899" cy="246221"/>
              </a:xfrm>
              <a:prstGeom prst="rect">
                <a:avLst/>
              </a:prstGeom>
              <a:blipFill>
                <a:blip r:embed="rId3"/>
                <a:stretch>
                  <a:fillRect l="-949" r="-1266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4392263" y="1437268"/>
                <a:ext cx="11151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263" y="1437268"/>
                <a:ext cx="1115113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2401289" y="1888856"/>
                <a:ext cx="15183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89" y="1888856"/>
                <a:ext cx="1518364" cy="246221"/>
              </a:xfrm>
              <a:prstGeom prst="rect">
                <a:avLst/>
              </a:prstGeom>
              <a:blipFill>
                <a:blip r:embed="rId5"/>
                <a:stretch>
                  <a:fillRect l="-2410" r="-2008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457831" y="1814601"/>
                <a:ext cx="903196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831" y="1814601"/>
                <a:ext cx="903196" cy="461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ixaDeTexto 23"/>
          <p:cNvSpPr txBox="1"/>
          <p:nvPr/>
        </p:nvSpPr>
        <p:spPr>
          <a:xfrm>
            <a:off x="229325" y="2197312"/>
            <a:ext cx="4142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Tração e deslocamento em sentidos contrários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894923" y="2581935"/>
                <a:ext cx="2138599" cy="5533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𝑀𝑔𝑑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23" y="2581935"/>
                <a:ext cx="2138599" cy="553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/>
          <p:cNvGrpSpPr/>
          <p:nvPr/>
        </p:nvGrpSpPr>
        <p:grpSpPr>
          <a:xfrm>
            <a:off x="6638588" y="934214"/>
            <a:ext cx="296527" cy="1681986"/>
            <a:chOff x="6638588" y="934214"/>
            <a:chExt cx="296527" cy="1681986"/>
          </a:xfrm>
        </p:grpSpPr>
        <p:cxnSp>
          <p:nvCxnSpPr>
            <p:cNvPr id="26" name="Conector reto 25"/>
            <p:cNvCxnSpPr/>
            <p:nvPr/>
          </p:nvCxnSpPr>
          <p:spPr>
            <a:xfrm>
              <a:off x="6921155" y="1038521"/>
              <a:ext cx="13960" cy="1577679"/>
            </a:xfrm>
            <a:prstGeom prst="line">
              <a:avLst/>
            </a:prstGeom>
            <a:ln>
              <a:solidFill>
                <a:srgbClr val="50515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6638588" y="934214"/>
                  <a:ext cx="19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8588" y="934214"/>
                  <a:ext cx="19793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8125" r="-25000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Conector de Seta Reta 29"/>
          <p:cNvCxnSpPr/>
          <p:nvPr/>
        </p:nvCxnSpPr>
        <p:spPr>
          <a:xfrm>
            <a:off x="7892434" y="2326922"/>
            <a:ext cx="0" cy="3878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7953735" y="2495022"/>
                <a:ext cx="913931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735" y="2495022"/>
                <a:ext cx="913931" cy="276166"/>
              </a:xfrm>
              <a:prstGeom prst="rect">
                <a:avLst/>
              </a:prstGeom>
              <a:blipFill>
                <a:blip r:embed="rId9"/>
                <a:stretch>
                  <a:fillRect t="-32609" r="-23333" b="-217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ector de Seta Reta 32"/>
          <p:cNvCxnSpPr/>
          <p:nvPr/>
        </p:nvCxnSpPr>
        <p:spPr>
          <a:xfrm flipV="1">
            <a:off x="7892434" y="1786551"/>
            <a:ext cx="0" cy="61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8036142" y="1706385"/>
                <a:ext cx="903004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142" y="1706385"/>
                <a:ext cx="903004" cy="276166"/>
              </a:xfrm>
              <a:prstGeom prst="rect">
                <a:avLst/>
              </a:prstGeom>
              <a:blipFill>
                <a:blip r:embed="rId10"/>
                <a:stretch>
                  <a:fillRect l="-4054" t="-22222" r="-34459" b="-2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/>
          <p:cNvSpPr/>
          <p:nvPr/>
        </p:nvSpPr>
        <p:spPr>
          <a:xfrm>
            <a:off x="23842" y="3342512"/>
            <a:ext cx="2234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da força da gravidade.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516999" y="3791520"/>
                <a:ext cx="760529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99" y="3791520"/>
                <a:ext cx="760529" cy="276166"/>
              </a:xfrm>
              <a:prstGeom prst="rect">
                <a:avLst/>
              </a:prstGeom>
              <a:blipFill>
                <a:blip r:embed="rId11"/>
                <a:stretch>
                  <a:fillRect l="-5600" t="-35556" r="-40000" b="-2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/>
          <p:cNvSpPr txBox="1"/>
          <p:nvPr/>
        </p:nvSpPr>
        <p:spPr>
          <a:xfrm>
            <a:off x="1532335" y="3780690"/>
            <a:ext cx="540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força tem a mesma direção do deslocamento, então: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384133" y="4232720"/>
                <a:ext cx="1802545" cy="37497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𝑀𝑔𝑑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33" y="4232720"/>
                <a:ext cx="1802545" cy="374974"/>
              </a:xfrm>
              <a:prstGeom prst="rect">
                <a:avLst/>
              </a:prstGeom>
              <a:blipFill>
                <a:blip r:embed="rId12"/>
                <a:stretch>
                  <a:fillRect t="-14516" b="-80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3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191 0.215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31" grpId="0"/>
      <p:bldP spid="35" grpId="0"/>
      <p:bldP spid="37" grpId="0"/>
      <p:bldP spid="38" grpId="0"/>
      <p:bldP spid="39" grpId="0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973C6-840D-46B7-8785-D180B2CE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3" y="11498"/>
            <a:ext cx="5291418" cy="405360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23367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949" y="76782"/>
            <a:ext cx="90048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Trabalho e Energia Cinética</a:t>
            </a:r>
          </a:p>
          <a:p>
            <a:r>
              <a:rPr lang="pt-BR" b="1" dirty="0"/>
              <a:t>Livro texto - HRK</a:t>
            </a:r>
          </a:p>
          <a:p>
            <a:r>
              <a:rPr lang="pt-BR" b="1" dirty="0"/>
              <a:t>11.1 Trabalho e Energia</a:t>
            </a:r>
          </a:p>
          <a:p>
            <a:r>
              <a:rPr lang="pt-BR" b="1" dirty="0"/>
              <a:t>11.2 Trabalho realizado por uma força constante</a:t>
            </a:r>
          </a:p>
          <a:p>
            <a:r>
              <a:rPr lang="pt-BR" b="1" dirty="0"/>
              <a:t>11.3 Potência</a:t>
            </a:r>
          </a:p>
          <a:p>
            <a:r>
              <a:rPr lang="pt-BR" dirty="0"/>
              <a:t>11.4 Trabalho realizado por uma força variável</a:t>
            </a:r>
          </a:p>
          <a:p>
            <a:r>
              <a:rPr lang="pt-BR" dirty="0"/>
              <a:t>11.6 Teorema do Trabalho – Energia</a:t>
            </a:r>
          </a:p>
          <a:p>
            <a:r>
              <a:rPr lang="pt-BR" dirty="0"/>
              <a:t>11.8 Energia cinética em colisões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208949" y="2718689"/>
            <a:ext cx="8693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Por que/para que definir energia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trabalho.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Calcular o trabalho de uma força constante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potência – taxa de realização de trabalho/tempo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a energia de movimento = energia cinética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842" y="20812"/>
            <a:ext cx="700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 – Ex. 5. </a:t>
            </a:r>
            <a:r>
              <a:rPr lang="pt-BR" b="1" dirty="0">
                <a:solidFill>
                  <a:srgbClr val="0070C0"/>
                </a:solidFill>
              </a:rPr>
              <a:t>Trabalho da força a partir da cinemática </a:t>
            </a:r>
            <a:r>
              <a:rPr lang="pt-BR" dirty="0">
                <a:solidFill>
                  <a:srgbClr val="0070C0"/>
                </a:solidFill>
              </a:rPr>
              <a:t>(versão Torricelli)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842" y="390144"/>
            <a:ext cx="767235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objeto com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106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inicialmente posto em movimento em linha reta e horizontal com velocidade igual 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51,0 m/s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depois parado com desaceleração uniforme.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força necessária, a distância que o objeto percorre e o trabalho realizado pela força aplicada no objeto desde o início de sua atuação até parar, quando o módulo da aceleração desse objeto vale</a:t>
            </a: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1,97 m/s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954017" y="1663647"/>
                <a:ext cx="937180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017" y="1663647"/>
                <a:ext cx="937180" cy="368499"/>
              </a:xfrm>
              <a:prstGeom prst="rect">
                <a:avLst/>
              </a:prstGeom>
              <a:blipFill>
                <a:blip r:embed="rId2"/>
                <a:stretch>
                  <a:fillRect t="-13333" r="-228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891197" y="1724785"/>
                <a:ext cx="20760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106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×1,97=209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197" y="1724785"/>
                <a:ext cx="2076081" cy="246221"/>
              </a:xfrm>
              <a:prstGeom prst="rect">
                <a:avLst/>
              </a:prstGeom>
              <a:blipFill>
                <a:blip r:embed="rId3"/>
                <a:stretch>
                  <a:fillRect l="-880" r="-1173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23842" y="2013094"/>
            <a:ext cx="3144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distância será: (usando Torricelli)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308106" y="2048019"/>
                <a:ext cx="16992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106" y="2048019"/>
                <a:ext cx="1699248" cy="276999"/>
              </a:xfrm>
              <a:prstGeom prst="rect">
                <a:avLst/>
              </a:prstGeom>
              <a:blipFill>
                <a:blip r:embed="rId4"/>
                <a:stretch>
                  <a:fillRect l="-1439" t="-4444" r="-2878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351088" y="2074649"/>
                <a:ext cx="1541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088" y="2074649"/>
                <a:ext cx="1541576" cy="276999"/>
              </a:xfrm>
              <a:prstGeom prst="rect">
                <a:avLst/>
              </a:prstGeom>
              <a:blipFill>
                <a:blip r:embed="rId5"/>
                <a:stretch>
                  <a:fillRect l="-3162" t="-2174" r="-2767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7149716" y="2043871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716" y="2043871"/>
                <a:ext cx="627608" cy="276999"/>
              </a:xfrm>
              <a:prstGeom prst="rect">
                <a:avLst/>
              </a:prstGeom>
              <a:blipFill>
                <a:blip r:embed="rId6"/>
                <a:stretch>
                  <a:fillRect l="-3883" r="-6796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37833" y="2375841"/>
                <a:ext cx="1294457" cy="520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51,0)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2×1,97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33" y="2375841"/>
                <a:ext cx="1294457" cy="5201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662270" y="2497412"/>
                <a:ext cx="15425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=660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270" y="2497412"/>
                <a:ext cx="1542538" cy="276999"/>
              </a:xfrm>
              <a:prstGeom prst="rect">
                <a:avLst/>
              </a:prstGeom>
              <a:blipFill>
                <a:blip r:embed="rId8"/>
                <a:stretch>
                  <a:fillRect l="-1581" r="-1581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0" y="4379406"/>
                <a:ext cx="2718758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−511 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×270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79406"/>
                <a:ext cx="2718758" cy="410305"/>
              </a:xfrm>
              <a:prstGeom prst="rect">
                <a:avLst/>
              </a:prstGeom>
              <a:blipFill>
                <a:blip r:embed="rId9"/>
                <a:stretch>
                  <a:fillRect t="-205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823340" y="4379406"/>
                <a:ext cx="2427909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=−1,38×1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340" y="4379406"/>
                <a:ext cx="2427909" cy="372410"/>
              </a:xfrm>
              <a:prstGeom prst="rect">
                <a:avLst/>
              </a:prstGeom>
              <a:blipFill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23842" y="3034268"/>
            <a:ext cx="1236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4,82 m/s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348820" y="2996541"/>
                <a:ext cx="937180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20" y="2996541"/>
                <a:ext cx="937180" cy="368499"/>
              </a:xfrm>
              <a:prstGeom prst="rect">
                <a:avLst/>
              </a:prstGeom>
              <a:blipFill>
                <a:blip r:embed="rId11"/>
                <a:stretch>
                  <a:fillRect t="-13333" r="-2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286000" y="3057679"/>
                <a:ext cx="20760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106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×4,82=511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057679"/>
                <a:ext cx="2076081" cy="246221"/>
              </a:xfrm>
              <a:prstGeom prst="rect">
                <a:avLst/>
              </a:prstGeom>
              <a:blipFill>
                <a:blip r:embed="rId12"/>
                <a:stretch>
                  <a:fillRect l="-880" r="-880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-33176" y="3388527"/>
            <a:ext cx="154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distância será: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581038" y="3394449"/>
                <a:ext cx="1659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038" y="3394449"/>
                <a:ext cx="1659172" cy="276999"/>
              </a:xfrm>
              <a:prstGeom prst="rect">
                <a:avLst/>
              </a:prstGeom>
              <a:blipFill>
                <a:blip r:embed="rId13"/>
                <a:stretch>
                  <a:fillRect l="-1099" t="-2222" r="-2564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624020" y="3421079"/>
                <a:ext cx="1541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020" y="3421079"/>
                <a:ext cx="1541576" cy="276999"/>
              </a:xfrm>
              <a:prstGeom prst="rect">
                <a:avLst/>
              </a:prstGeom>
              <a:blipFill>
                <a:blip r:embed="rId14"/>
                <a:stretch>
                  <a:fillRect l="-2767" t="-2174" r="-3162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5422648" y="3390301"/>
                <a:ext cx="627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48" y="3390301"/>
                <a:ext cx="627608" cy="276999"/>
              </a:xfrm>
              <a:prstGeom prst="rect">
                <a:avLst/>
              </a:prstGeom>
              <a:blipFill>
                <a:blip r:embed="rId15"/>
                <a:stretch>
                  <a:fillRect l="-3922" r="-7843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99733" y="3821055"/>
                <a:ext cx="1294457" cy="520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51,0)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2×4,82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3" y="3821055"/>
                <a:ext cx="1294457" cy="5201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624170" y="3942626"/>
                <a:ext cx="15425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170" y="3942626"/>
                <a:ext cx="1542538" cy="276999"/>
              </a:xfrm>
              <a:prstGeom prst="rect">
                <a:avLst/>
              </a:prstGeom>
              <a:blipFill>
                <a:blip r:embed="rId17"/>
                <a:stretch>
                  <a:fillRect l="-1186" r="-1581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6476635" y="2448711"/>
                <a:ext cx="2427909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=−1,38×1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635" y="2448711"/>
                <a:ext cx="2427909" cy="372410"/>
              </a:xfrm>
              <a:prstGeom prst="rect">
                <a:avLst/>
              </a:prstGeom>
              <a:blipFill>
                <a:blip r:embed="rId1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3471044" y="2464958"/>
                <a:ext cx="2789290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−209 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×660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044" y="2464958"/>
                <a:ext cx="2789290" cy="410305"/>
              </a:xfrm>
              <a:prstGeom prst="rect">
                <a:avLst/>
              </a:prstGeom>
              <a:blipFill>
                <a:blip r:embed="rId19"/>
                <a:stretch>
                  <a:fillRect t="-220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63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842" y="20812"/>
            <a:ext cx="785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 – Ex. 5: </a:t>
            </a:r>
            <a:r>
              <a:rPr lang="pt-BR" b="1" dirty="0">
                <a:solidFill>
                  <a:srgbClr val="0070C0"/>
                </a:solidFill>
              </a:rPr>
              <a:t>Trabalho da força a partir da cinemática</a:t>
            </a:r>
            <a:r>
              <a:rPr lang="pt-BR" dirty="0">
                <a:solidFill>
                  <a:srgbClr val="0070C0"/>
                </a:solidFill>
              </a:rPr>
              <a:t> (versão velocidade média)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842" y="390144"/>
            <a:ext cx="655217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objeto com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106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posto em movimento em linha reta e horizontal com velocidade igual 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51,0 m/s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depois parado com desaceleração uniforme.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força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necessária, a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distância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o objeto percorre e o trabalho realizado pela força aplicada no objeto desde o início de sua atuação até parar, quando o módulo da aceleração desse objeto vale</a:t>
            </a: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1,97 m/s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954017" y="1663647"/>
                <a:ext cx="1017586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017" y="1663647"/>
                <a:ext cx="1017586" cy="368499"/>
              </a:xfrm>
              <a:prstGeom prst="rect">
                <a:avLst/>
              </a:prstGeom>
              <a:blipFill>
                <a:blip r:embed="rId2"/>
                <a:stretch>
                  <a:fillRect t="-13333" r="-210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891197" y="1724785"/>
                <a:ext cx="2687339" cy="295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=106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×1,97=209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197" y="1724785"/>
                <a:ext cx="2687339" cy="295915"/>
              </a:xfrm>
              <a:prstGeom prst="rect">
                <a:avLst/>
              </a:prstGeom>
              <a:blipFill>
                <a:blip r:embed="rId3"/>
                <a:stretch>
                  <a:fillRect l="-454" t="-33333" r="-907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23842" y="2013094"/>
            <a:ext cx="1586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distância será: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005136" y="1938588"/>
                <a:ext cx="1903598" cy="466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∙25,9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36" y="1938588"/>
                <a:ext cx="1903598" cy="466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191239" y="2074320"/>
                <a:ext cx="13574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=660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39" y="2074320"/>
                <a:ext cx="1357488" cy="246221"/>
              </a:xfrm>
              <a:prstGeom prst="rect">
                <a:avLst/>
              </a:prstGeom>
              <a:blipFill>
                <a:blip r:embed="rId5"/>
                <a:stretch>
                  <a:fillRect l="-1802" r="-1351"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41023" y="4259617"/>
                <a:ext cx="3490827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=511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×270 </m:t>
                      </m:r>
                      <m:r>
                        <a:rPr lang="pt-BR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3" y="4259617"/>
                <a:ext cx="3490827" cy="410305"/>
              </a:xfrm>
              <a:prstGeom prst="rect">
                <a:avLst/>
              </a:prstGeom>
              <a:blipFill>
                <a:blip r:embed="rId6"/>
                <a:stretch>
                  <a:fillRect t="-223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316259" y="4259617"/>
                <a:ext cx="2224327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=−1,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38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259" y="4259617"/>
                <a:ext cx="2224327" cy="372410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23842" y="3034268"/>
            <a:ext cx="1236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4,82 m/s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348820" y="2996541"/>
                <a:ext cx="1017586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20" y="2996541"/>
                <a:ext cx="1017586" cy="368499"/>
              </a:xfrm>
              <a:prstGeom prst="rect">
                <a:avLst/>
              </a:prstGeom>
              <a:blipFill>
                <a:blip r:embed="rId8"/>
                <a:stretch>
                  <a:fillRect t="-13333" r="-209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286000" y="3057679"/>
                <a:ext cx="2642455" cy="295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=106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×4,82=511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057679"/>
                <a:ext cx="2642455" cy="295915"/>
              </a:xfrm>
              <a:prstGeom prst="rect">
                <a:avLst/>
              </a:prstGeom>
              <a:blipFill>
                <a:blip r:embed="rId9"/>
                <a:stretch>
                  <a:fillRect l="-462" t="-33333" r="-693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-33176" y="3388527"/>
            <a:ext cx="154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distância será: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6563221" y="3557804"/>
                <a:ext cx="13036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221" y="3557804"/>
                <a:ext cx="1303690" cy="276999"/>
              </a:xfrm>
              <a:prstGeom prst="rect">
                <a:avLst/>
              </a:prstGeom>
              <a:blipFill>
                <a:blip r:embed="rId13"/>
                <a:stretch>
                  <a:fillRect r="-2336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809578" y="2465230"/>
                <a:ext cx="1979966" cy="34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=−1,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38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578" y="2465230"/>
                <a:ext cx="1979966" cy="341376"/>
              </a:xfrm>
              <a:prstGeom prst="rect">
                <a:avLst/>
              </a:prstGeom>
              <a:blipFill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268830" y="2400139"/>
                <a:ext cx="3375155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−209 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×660 </m:t>
                      </m:r>
                      <m:r>
                        <a:rPr lang="pt-BR" sz="16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30" y="2400139"/>
                <a:ext cx="3375155" cy="374974"/>
              </a:xfrm>
              <a:prstGeom prst="rect">
                <a:avLst/>
              </a:prstGeom>
              <a:blipFill>
                <a:blip r:embed="rId15"/>
                <a:stretch>
                  <a:fillRect t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DE2A072E-359B-4977-AA25-4C631B681F3E}"/>
                  </a:ext>
                </a:extLst>
              </p:cNvPr>
              <p:cNvSpPr txBox="1"/>
              <p:nvPr/>
            </p:nvSpPr>
            <p:spPr>
              <a:xfrm>
                <a:off x="1662270" y="1991616"/>
                <a:ext cx="2014590" cy="3718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1,97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=25,9</m:t>
                    </m:r>
                  </m:oMath>
                </a14:m>
                <a:r>
                  <a:rPr lang="pt-BR" sz="1600" dirty="0"/>
                  <a:t> s</a:t>
                </a: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DE2A072E-359B-4977-AA25-4C631B681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270" y="1991616"/>
                <a:ext cx="2014590" cy="371833"/>
              </a:xfrm>
              <a:prstGeom prst="rect">
                <a:avLst/>
              </a:prstGeom>
              <a:blipFill>
                <a:blip r:embed="rId20"/>
                <a:stretch>
                  <a:fillRect l="-3636" t="-3279" r="-5455"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118E213D-42C0-4158-8C2F-163CD97811A9}"/>
              </a:ext>
            </a:extLst>
          </p:cNvPr>
          <p:cNvCxnSpPr>
            <a:cxnSpLocks/>
          </p:cNvCxnSpPr>
          <p:nvPr/>
        </p:nvCxnSpPr>
        <p:spPr>
          <a:xfrm>
            <a:off x="7472612" y="1615448"/>
            <a:ext cx="1397788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D3C33521-C235-4F7C-99AB-CC7AB74A7946}"/>
              </a:ext>
            </a:extLst>
          </p:cNvPr>
          <p:cNvCxnSpPr>
            <a:cxnSpLocks/>
          </p:cNvCxnSpPr>
          <p:nvPr/>
        </p:nvCxnSpPr>
        <p:spPr>
          <a:xfrm flipV="1">
            <a:off x="7472612" y="496800"/>
            <a:ext cx="0" cy="1166847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E6779E4B-3D01-478B-953C-C2B0146BC4FC}"/>
                  </a:ext>
                </a:extLst>
              </p:cNvPr>
              <p:cNvSpPr txBox="1"/>
              <p:nvPr/>
            </p:nvSpPr>
            <p:spPr>
              <a:xfrm>
                <a:off x="7831232" y="1791004"/>
                <a:ext cx="28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E6779E4B-3D01-478B-953C-C2B0146BC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232" y="1791004"/>
                <a:ext cx="288000" cy="369332"/>
              </a:xfrm>
              <a:prstGeom prst="rect">
                <a:avLst/>
              </a:prstGeom>
              <a:blipFill>
                <a:blip r:embed="rId21"/>
                <a:stretch>
                  <a:fillRect r="-38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ixaDeTexto 35">
            <a:extLst>
              <a:ext uri="{FF2B5EF4-FFF2-40B4-BE49-F238E27FC236}">
                <a16:creationId xmlns:a16="http://schemas.microsoft.com/office/drawing/2014/main" id="{1339D234-31D4-45C2-B5B9-989CA15B8C5F}"/>
              </a:ext>
            </a:extLst>
          </p:cNvPr>
          <p:cNvSpPr txBox="1"/>
          <p:nvPr/>
        </p:nvSpPr>
        <p:spPr>
          <a:xfrm>
            <a:off x="7518885" y="390144"/>
            <a:ext cx="2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v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8579CC14-9D54-4B69-B2CC-782B4B94341D}"/>
              </a:ext>
            </a:extLst>
          </p:cNvPr>
          <p:cNvCxnSpPr/>
          <p:nvPr/>
        </p:nvCxnSpPr>
        <p:spPr>
          <a:xfrm>
            <a:off x="7472612" y="759476"/>
            <a:ext cx="1177760" cy="85597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7FFB1602-5724-4871-A904-42D425CAB384}"/>
              </a:ext>
            </a:extLst>
          </p:cNvPr>
          <p:cNvSpPr txBox="1"/>
          <p:nvPr/>
        </p:nvSpPr>
        <p:spPr>
          <a:xfrm>
            <a:off x="7130299" y="1509550"/>
            <a:ext cx="2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43E20A38-3698-44A6-BFEB-42E3E3A87DEF}"/>
              </a:ext>
            </a:extLst>
          </p:cNvPr>
          <p:cNvCxnSpPr>
            <a:cxnSpLocks/>
          </p:cNvCxnSpPr>
          <p:nvPr/>
        </p:nvCxnSpPr>
        <p:spPr>
          <a:xfrm>
            <a:off x="7461384" y="1793542"/>
            <a:ext cx="1260000" cy="0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1AF45539-B268-4CDA-B9BE-5D966FA51553}"/>
              </a:ext>
            </a:extLst>
          </p:cNvPr>
          <p:cNvSpPr txBox="1"/>
          <p:nvPr/>
        </p:nvSpPr>
        <p:spPr>
          <a:xfrm>
            <a:off x="8721384" y="1238275"/>
            <a:ext cx="290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 dirty="0"/>
              <a:t>t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7B2D900-3493-4EC3-81D4-A92B5A56E5C6}"/>
                  </a:ext>
                </a:extLst>
              </p:cNvPr>
              <p:cNvSpPr txBox="1"/>
              <p:nvPr/>
            </p:nvSpPr>
            <p:spPr>
              <a:xfrm>
                <a:off x="6828887" y="921493"/>
                <a:ext cx="28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7B2D900-3493-4EC3-81D4-A92B5A56E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887" y="921493"/>
                <a:ext cx="288000" cy="369332"/>
              </a:xfrm>
              <a:prstGeom prst="rect">
                <a:avLst/>
              </a:prstGeom>
              <a:blipFill>
                <a:blip r:embed="rId22"/>
                <a:stretch>
                  <a:fillRect r="-319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7CB20A1A-B259-4C30-8847-82B868524849}"/>
              </a:ext>
            </a:extLst>
          </p:cNvPr>
          <p:cNvCxnSpPr>
            <a:cxnSpLocks/>
          </p:cNvCxnSpPr>
          <p:nvPr/>
        </p:nvCxnSpPr>
        <p:spPr>
          <a:xfrm flipV="1">
            <a:off x="7187899" y="736379"/>
            <a:ext cx="0" cy="900000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5B3A93FA-34E7-4767-88B3-F5EDED196FD5}"/>
                  </a:ext>
                </a:extLst>
              </p:cNvPr>
              <p:cNvSpPr txBox="1"/>
              <p:nvPr/>
            </p:nvSpPr>
            <p:spPr>
              <a:xfrm>
                <a:off x="3967036" y="3427438"/>
                <a:ext cx="2017412" cy="466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∙10,58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5B3A93FA-34E7-4767-88B3-F5EDED196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036" y="3427438"/>
                <a:ext cx="2017412" cy="46602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247025CB-A55D-4F37-BDD8-A30DD0D175AE}"/>
                  </a:ext>
                </a:extLst>
              </p:cNvPr>
              <p:cNvSpPr txBox="1"/>
              <p:nvPr/>
            </p:nvSpPr>
            <p:spPr>
              <a:xfrm>
                <a:off x="1624170" y="3480466"/>
                <a:ext cx="2131609" cy="3718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4,82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=10,58</m:t>
                    </m:r>
                  </m:oMath>
                </a14:m>
                <a:r>
                  <a:rPr lang="pt-BR" sz="1600" dirty="0"/>
                  <a:t> s</a:t>
                </a: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247025CB-A55D-4F37-BDD8-A30DD0D17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170" y="3480466"/>
                <a:ext cx="2131609" cy="371833"/>
              </a:xfrm>
              <a:prstGeom prst="rect">
                <a:avLst/>
              </a:prstGeom>
              <a:blipFill>
                <a:blip r:embed="rId24"/>
                <a:stretch>
                  <a:fillRect l="-3143" t="-3279" r="-5143"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11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33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973C6-840D-46B7-8785-D180B2CE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3" y="11498"/>
            <a:ext cx="5291418" cy="405360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182246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03245"/>
            <a:ext cx="71501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trabalhador empurrou um bloco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uma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distância de 9,5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ao longo de um assoalho horizontal, com velocidade constante, aplicando-lhe uma força inclinada em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pt-BR" sz="1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baixo da horizontal. O coeficiente de atrito cinético é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0,20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trabalho da força do homem no trajeto mencionado.</a:t>
            </a:r>
            <a:r>
              <a:rPr lang="pt-BR" sz="1600" dirty="0"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82034"/>
            <a:ext cx="765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 – Ex. 7: </a:t>
            </a:r>
            <a:r>
              <a:rPr lang="pt-BR" b="1" dirty="0">
                <a:solidFill>
                  <a:srgbClr val="0070C0"/>
                </a:solidFill>
              </a:rPr>
              <a:t>Trabalho da força que empurra um bloco sobre o chão, c/ atrito </a:t>
            </a:r>
            <a:endParaRPr lang="pt-BR" dirty="0">
              <a:solidFill>
                <a:srgbClr val="0070C0"/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8050462" y="937683"/>
            <a:ext cx="673569" cy="449496"/>
            <a:chOff x="7592287" y="931292"/>
            <a:chExt cx="673569" cy="449496"/>
          </a:xfrm>
        </p:grpSpPr>
        <p:sp>
          <p:nvSpPr>
            <p:cNvPr id="5" name="Retângulo 4"/>
            <p:cNvSpPr/>
            <p:nvPr/>
          </p:nvSpPr>
          <p:spPr>
            <a:xfrm>
              <a:off x="7592287" y="1038761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7894141" y="931292"/>
              <a:ext cx="3717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cxnSp>
        <p:nvCxnSpPr>
          <p:cNvPr id="10" name="Conector reto 9"/>
          <p:cNvCxnSpPr/>
          <p:nvPr/>
        </p:nvCxnSpPr>
        <p:spPr>
          <a:xfrm>
            <a:off x="7308850" y="1396884"/>
            <a:ext cx="1835150" cy="0"/>
          </a:xfrm>
          <a:prstGeom prst="line">
            <a:avLst/>
          </a:prstGeom>
          <a:ln w="19050">
            <a:solidFill>
              <a:srgbClr val="90272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Agrupar 26"/>
          <p:cNvGrpSpPr/>
          <p:nvPr/>
        </p:nvGrpSpPr>
        <p:grpSpPr>
          <a:xfrm>
            <a:off x="7187039" y="451368"/>
            <a:ext cx="1932105" cy="1210196"/>
            <a:chOff x="7187039" y="451368"/>
            <a:chExt cx="1932105" cy="1210196"/>
          </a:xfrm>
        </p:grpSpPr>
        <p:cxnSp>
          <p:nvCxnSpPr>
            <p:cNvPr id="7" name="Conector reto 6"/>
            <p:cNvCxnSpPr/>
            <p:nvPr/>
          </p:nvCxnSpPr>
          <p:spPr>
            <a:xfrm flipV="1">
              <a:off x="7416499" y="451368"/>
              <a:ext cx="0" cy="1091682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8809753" y="1353787"/>
                  <a:ext cx="21454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753" y="1353787"/>
                  <a:ext cx="214546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11429" r="-11429" b="-196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Conector reto 15"/>
            <p:cNvCxnSpPr/>
            <p:nvPr/>
          </p:nvCxnSpPr>
          <p:spPr>
            <a:xfrm>
              <a:off x="7283994" y="1396884"/>
              <a:ext cx="1835150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7187039" y="528376"/>
                  <a:ext cx="21916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039" y="528376"/>
                  <a:ext cx="219163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5000" r="-25000" b="-3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Agrupar 29"/>
          <p:cNvGrpSpPr/>
          <p:nvPr/>
        </p:nvGrpSpPr>
        <p:grpSpPr>
          <a:xfrm>
            <a:off x="7416499" y="746596"/>
            <a:ext cx="1835150" cy="513714"/>
            <a:chOff x="7416499" y="746596"/>
            <a:chExt cx="1835150" cy="513714"/>
          </a:xfrm>
        </p:grpSpPr>
        <p:sp>
          <p:nvSpPr>
            <p:cNvPr id="11" name="Arco 10"/>
            <p:cNvSpPr/>
            <p:nvPr/>
          </p:nvSpPr>
          <p:spPr>
            <a:xfrm rot="14097983" flipV="1">
              <a:off x="7816321" y="1073674"/>
              <a:ext cx="150281" cy="171276"/>
            </a:xfrm>
            <a:prstGeom prst="arc">
              <a:avLst>
                <a:gd name="adj1" fmla="val 21303200"/>
                <a:gd name="adj2" fmla="val 5628138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7576797" y="966000"/>
              <a:ext cx="485420" cy="247537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7416499" y="1213537"/>
              <a:ext cx="18351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7750585" y="746596"/>
                  <a:ext cx="214226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0585" y="746596"/>
                  <a:ext cx="214226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22222" t="-41176" r="-94444" b="-98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CaixaDeTexto 28"/>
            <p:cNvSpPr txBox="1"/>
            <p:nvPr/>
          </p:nvSpPr>
          <p:spPr>
            <a:xfrm>
              <a:off x="7426797" y="983311"/>
              <a:ext cx="4032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r>
                <a:rPr lang="pt-BR" sz="1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pt-B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1" name="Conector reto 30"/>
          <p:cNvCxnSpPr/>
          <p:nvPr/>
        </p:nvCxnSpPr>
        <p:spPr>
          <a:xfrm flipH="1">
            <a:off x="7595800" y="1383706"/>
            <a:ext cx="454662" cy="0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7751497" y="1362238"/>
                <a:ext cx="37350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497" y="1362238"/>
                <a:ext cx="373500" cy="310598"/>
              </a:xfrm>
              <a:prstGeom prst="rect">
                <a:avLst/>
              </a:prstGeom>
              <a:blipFill>
                <a:blip r:embed="rId5"/>
                <a:stretch>
                  <a:fillRect l="-14754" t="-41176" r="-47541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ctor reto 33"/>
          <p:cNvCxnSpPr/>
          <p:nvPr/>
        </p:nvCxnSpPr>
        <p:spPr>
          <a:xfrm>
            <a:off x="8329903" y="1252354"/>
            <a:ext cx="10248" cy="471693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8385459" y="1387179"/>
                <a:ext cx="21422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459" y="1387179"/>
                <a:ext cx="214226" cy="310598"/>
              </a:xfrm>
              <a:prstGeom prst="rect">
                <a:avLst/>
              </a:prstGeom>
              <a:blipFill>
                <a:blip r:embed="rId6"/>
                <a:stretch>
                  <a:fillRect l="-25714" r="-20000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ctor reto 35"/>
          <p:cNvCxnSpPr/>
          <p:nvPr/>
        </p:nvCxnSpPr>
        <p:spPr>
          <a:xfrm flipV="1">
            <a:off x="8326026" y="714375"/>
            <a:ext cx="3877" cy="467221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8378047" y="665506"/>
                <a:ext cx="23807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047" y="665506"/>
                <a:ext cx="238079" cy="310598"/>
              </a:xfrm>
              <a:prstGeom prst="rect">
                <a:avLst/>
              </a:prstGeom>
              <a:blipFill>
                <a:blip r:embed="rId7"/>
                <a:stretch>
                  <a:fillRect l="-20513" r="-20513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03200" y="2008079"/>
                <a:ext cx="27267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2008079"/>
                <a:ext cx="2726707" cy="276999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/>
          <p:cNvSpPr txBox="1"/>
          <p:nvPr/>
        </p:nvSpPr>
        <p:spPr>
          <a:xfrm>
            <a:off x="2908300" y="1970495"/>
            <a:ext cx="339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constante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0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6164886" y="2051750"/>
                <a:ext cx="17254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886" y="2051750"/>
                <a:ext cx="1725472" cy="276999"/>
              </a:xfrm>
              <a:prstGeom prst="rect">
                <a:avLst/>
              </a:prstGeom>
              <a:blipFill>
                <a:blip r:embed="rId9"/>
                <a:stretch>
                  <a:fillRect l="-2473" t="-4444" r="-4594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203200" y="2437478"/>
                <a:ext cx="36256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2437478"/>
                <a:ext cx="3625673" cy="276999"/>
              </a:xfrm>
              <a:prstGeom prst="rect">
                <a:avLst/>
              </a:prstGeom>
              <a:blipFill>
                <a:blip r:embed="rId10"/>
                <a:stretch>
                  <a:fillRect l="-168" r="-84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3991743" y="2408130"/>
                <a:ext cx="2169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743" y="2408130"/>
                <a:ext cx="2169375" cy="276999"/>
              </a:xfrm>
              <a:prstGeom prst="rect">
                <a:avLst/>
              </a:prstGeom>
              <a:blipFill>
                <a:blip r:embed="rId11"/>
                <a:stretch>
                  <a:fillRect l="-843" r="-1685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03200" y="2828530"/>
                <a:ext cx="975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2828530"/>
                <a:ext cx="975460" cy="276999"/>
              </a:xfrm>
              <a:prstGeom prst="rect">
                <a:avLst/>
              </a:prstGeom>
              <a:blipFill>
                <a:blip r:embed="rId12"/>
                <a:stretch>
                  <a:fillRect l="-4375" r="-6875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1600200" y="2819788"/>
                <a:ext cx="269878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819788"/>
                <a:ext cx="2698783" cy="276999"/>
              </a:xfrm>
              <a:prstGeom prst="rect">
                <a:avLst/>
              </a:prstGeom>
              <a:blipFill>
                <a:blip r:embed="rId13"/>
                <a:stretch>
                  <a:fillRect l="-2262" t="-4444" r="-3167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/>
              <p:cNvSpPr/>
              <p:nvPr/>
            </p:nvSpPr>
            <p:spPr>
              <a:xfrm>
                <a:off x="6084988" y="2777433"/>
                <a:ext cx="2601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𝐹𝑐𝑜𝑠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/>
                  <a:t>=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2" name="Retâ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988" y="2777433"/>
                <a:ext cx="2601803" cy="369332"/>
              </a:xfrm>
              <a:prstGeom prst="rect">
                <a:avLst/>
              </a:prstGeom>
              <a:blipFill>
                <a:blip r:embed="rId1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4545097" y="2786141"/>
                <a:ext cx="1169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97" y="2786141"/>
                <a:ext cx="1169936" cy="369332"/>
              </a:xfrm>
              <a:prstGeom prst="rect">
                <a:avLst/>
              </a:prstGeom>
              <a:blipFill>
                <a:blip r:embed="rId1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623718" y="3276973"/>
                <a:ext cx="2725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/>
                  <a:t> =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18" y="3276973"/>
                <a:ext cx="2725361" cy="369332"/>
              </a:xfrm>
              <a:prstGeom prst="rect">
                <a:avLst/>
              </a:prstGeom>
              <a:blipFill>
                <a:blip r:embed="rId1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/>
              <p:cNvSpPr/>
              <p:nvPr/>
            </p:nvSpPr>
            <p:spPr>
              <a:xfrm>
                <a:off x="3575050" y="3266102"/>
                <a:ext cx="27369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pt-BR" dirty="0"/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/>
                  <a:t> ) =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5" name="Retângulo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050" y="3266102"/>
                <a:ext cx="2736968" cy="369332"/>
              </a:xfrm>
              <a:prstGeom prst="rect">
                <a:avLst/>
              </a:prstGeom>
              <a:blipFill>
                <a:blip r:embed="rId1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6889804" y="3231394"/>
                <a:ext cx="1985544" cy="500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dirty="0"/>
                          <m:t>(</m:t>
                        </m:r>
                        <m:func>
                          <m:func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pt-BR" dirty="0"/>
                          <m:t>) 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804" y="3231394"/>
                <a:ext cx="1985544" cy="500778"/>
              </a:xfrm>
              <a:prstGeom prst="rect">
                <a:avLst/>
              </a:prstGeom>
              <a:blipFill>
                <a:blip r:embed="rId18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270548" y="4295991"/>
                <a:ext cx="2772362" cy="432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48" y="4295991"/>
                <a:ext cx="2772362" cy="432554"/>
              </a:xfrm>
              <a:prstGeom prst="rect">
                <a:avLst/>
              </a:prstGeom>
              <a:blipFill>
                <a:blip r:embed="rId19"/>
                <a:stretch>
                  <a:fillRect t="-197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7210973" y="4353174"/>
                <a:ext cx="149534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=0,58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kJ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973" y="4353174"/>
                <a:ext cx="1495346" cy="369332"/>
              </a:xfrm>
              <a:prstGeom prst="rect">
                <a:avLst/>
              </a:prstGeom>
              <a:blipFill>
                <a:blip r:embed="rId2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/>
              <p:cNvSpPr/>
              <p:nvPr/>
            </p:nvSpPr>
            <p:spPr>
              <a:xfrm>
                <a:off x="1484055" y="3758205"/>
                <a:ext cx="2674707" cy="42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0,2×27×9,8</m:t>
                        </m:r>
                      </m:num>
                      <m:den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400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pt-BR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pt-BR" sz="1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func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</m:t>
                        </m:r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400" i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 3</m:t>
                        </m:r>
                        <m:sSup>
                          <m:sSup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pt-BR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pt-BR" sz="1400" i="1">
                        <a:latin typeface="Cambria Math" panose="02040503050406030204" pitchFamily="18" charset="0"/>
                      </a:rPr>
                      <m:t>=7</m:t>
                    </m:r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1,3</m:t>
                    </m:r>
                    <m:r>
                      <a:rPr lang="pt-BR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400" i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pt-BR" sz="1400" dirty="0"/>
              </a:p>
            </p:txBody>
          </p:sp>
        </mc:Choice>
        <mc:Fallback xmlns="">
          <p:sp>
            <p:nvSpPr>
              <p:cNvPr id="60" name="Retângu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55" y="3758205"/>
                <a:ext cx="2674707" cy="425886"/>
              </a:xfrm>
              <a:prstGeom prst="rect">
                <a:avLst/>
              </a:prstGeom>
              <a:blipFill>
                <a:blip r:embed="rId21"/>
                <a:stretch>
                  <a:fillRect t="-8696" b="-101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/>
              <p:cNvSpPr/>
              <p:nvPr/>
            </p:nvSpPr>
            <p:spPr>
              <a:xfrm>
                <a:off x="3305256" y="4353174"/>
                <a:ext cx="37223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71,3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9,5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=575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1" name="Retângulo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256" y="4353174"/>
                <a:ext cx="372236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5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7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58" grpId="0"/>
      <p:bldP spid="59" grpId="0" animBg="1"/>
      <p:bldP spid="60" grpId="0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43934"/>
            <a:ext cx="280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11.3 Potência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3350" y="403994"/>
            <a:ext cx="662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Potência é a taxa com a qual o trabalho é realizado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3350" y="764054"/>
            <a:ext cx="662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 liberada por unidade de tempo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536700" y="1279851"/>
                <a:ext cx="1237005" cy="51674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700" y="1279851"/>
                <a:ext cx="1237005" cy="5167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798545" y="1275267"/>
                <a:ext cx="1858970" cy="52591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𝑖𝑛𝑠𝑡𝑎𝑛𝑡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â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𝑛𝑒𝑎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545" y="1275267"/>
                <a:ext cx="185897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344645" y="1935114"/>
                <a:ext cx="4637990" cy="495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Unidade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no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SI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watt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45" y="1935114"/>
                <a:ext cx="4637990" cy="495264"/>
              </a:xfrm>
              <a:prstGeom prst="rect">
                <a:avLst/>
              </a:prstGeom>
              <a:blipFill>
                <a:blip r:embed="rId4"/>
                <a:stretch>
                  <a:fillRect l="-1183" b="-6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08322" y="1924068"/>
                <a:ext cx="4109250" cy="52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Dimensão de 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𝑀𝐿𝐿</m:t>
                        </m:r>
                      </m:num>
                      <m:den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22" y="1924068"/>
                <a:ext cx="4109250" cy="522707"/>
              </a:xfrm>
              <a:prstGeom prst="rect">
                <a:avLst/>
              </a:prstGeom>
              <a:blipFill>
                <a:blip r:embed="rId5"/>
                <a:stretch>
                  <a:fillRect l="-1335" b="-70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368300" y="2427313"/>
            <a:ext cx="771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Quilowatt-hora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ilowatt-hora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unidade de energia (companhia elétrica)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5895" y="2815108"/>
            <a:ext cx="66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kWh é o trabalho realizado em uma hora por um agente trabalhando a uma taxa constante de 1 kW.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79456" y="3458785"/>
                <a:ext cx="87549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56" y="3458785"/>
                <a:ext cx="875496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859791" y="3583241"/>
                <a:ext cx="133818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791" y="3583241"/>
                <a:ext cx="1338187" cy="310598"/>
              </a:xfrm>
              <a:prstGeom prst="rect">
                <a:avLst/>
              </a:prstGeom>
              <a:blipFill>
                <a:blip r:embed="rId7"/>
                <a:stretch>
                  <a:fillRect l="-4091" t="-45098" r="-26364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421891" y="3566442"/>
                <a:ext cx="1575688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𝑐𝑜𝑛𝑠𝑡𝑎𝑛𝑡𝑒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891" y="3566442"/>
                <a:ext cx="1575688" cy="310598"/>
              </a:xfrm>
              <a:prstGeom prst="rect">
                <a:avLst/>
              </a:prstGeom>
              <a:blipFill>
                <a:blip r:embed="rId8"/>
                <a:stretch>
                  <a:fillRect l="-1544" t="-41176" r="-2317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477998" y="3459369"/>
                <a:ext cx="1073499" cy="546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998" y="3459369"/>
                <a:ext cx="1073499" cy="5464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33601" y="4103503"/>
                <a:ext cx="95276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01" y="4103503"/>
                <a:ext cx="952761" cy="310598"/>
              </a:xfrm>
              <a:prstGeom prst="rect">
                <a:avLst/>
              </a:prstGeom>
              <a:blipFill>
                <a:blip r:embed="rId10"/>
                <a:stretch>
                  <a:fillRect l="-5128" t="-43137" r="-37179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1532103" y="4042135"/>
            <a:ext cx="194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(produto escalar)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713509" y="4100604"/>
                <a:ext cx="37585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𝐹𝑣</m:t>
                    </m:r>
                  </m:oMath>
                </a14:m>
                <a:r>
                  <a:rPr lang="pt-BR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movimentos em uma dimensão</a:t>
                </a: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509" y="4100604"/>
                <a:ext cx="3758593" cy="276999"/>
              </a:xfrm>
              <a:prstGeom prst="rect">
                <a:avLst/>
              </a:prstGeom>
              <a:blipFill>
                <a:blip r:embed="rId11"/>
                <a:stretch>
                  <a:fillRect l="-2107" t="-15556" r="-1459" b="-4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536700" y="4462260"/>
                <a:ext cx="496207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forem antiparalelos, a potência é negativa 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700" y="4462260"/>
                <a:ext cx="4962070" cy="402931"/>
              </a:xfrm>
              <a:prstGeom prst="rect">
                <a:avLst/>
              </a:prstGeom>
              <a:blipFill>
                <a:blip r:embed="rId12"/>
                <a:stretch>
                  <a:fillRect l="-983" t="-21212"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6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87334"/>
            <a:ext cx="886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ainda não estamos livres dos apagões, é bom saber como subir escadas longas. Considere que um ser humano consegue desenvolver no máximo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W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energia mecânica com as pernas por um tempo longo. </a:t>
            </a: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velocidade adequada para subir uma escada com muitos degraus na condição do enunciado.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842" y="20812"/>
            <a:ext cx="4444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 – Ex. 10: </a:t>
            </a:r>
            <a:r>
              <a:rPr lang="pt-BR" b="1" dirty="0">
                <a:solidFill>
                  <a:srgbClr val="0070C0"/>
                </a:solidFill>
              </a:rPr>
              <a:t>como subir uma escada longa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44521" y="1553873"/>
                <a:ext cx="1095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21" y="1553873"/>
                <a:ext cx="1095621" cy="276999"/>
              </a:xfrm>
              <a:prstGeom prst="rect">
                <a:avLst/>
              </a:prstGeom>
              <a:blipFill>
                <a:blip r:embed="rId2"/>
                <a:stretch>
                  <a:fillRect l="-2793" t="-2222" r="-7821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606427" y="1553873"/>
                <a:ext cx="2062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𝑑𝑒𝑔𝑟𝑎𝑢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427" y="1553873"/>
                <a:ext cx="2062424" cy="276999"/>
              </a:xfrm>
              <a:prstGeom prst="rect">
                <a:avLst/>
              </a:prstGeom>
              <a:blipFill>
                <a:blip r:embed="rId3"/>
                <a:stretch>
                  <a:fillRect l="-2959" t="-2222" r="-1183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056003" y="1553873"/>
                <a:ext cx="8545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003" y="1553873"/>
                <a:ext cx="854593" cy="276999"/>
              </a:xfrm>
              <a:prstGeom prst="rect">
                <a:avLst/>
              </a:prstGeom>
              <a:blipFill>
                <a:blip r:embed="rId4"/>
                <a:stretch>
                  <a:fillRect l="-4965" r="-4965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297749" y="1553873"/>
                <a:ext cx="22075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=70×10=700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49" y="1553873"/>
                <a:ext cx="2207592" cy="276999"/>
              </a:xfrm>
              <a:prstGeom prst="rect">
                <a:avLst/>
              </a:prstGeom>
              <a:blipFill>
                <a:blip r:embed="rId5"/>
                <a:stretch>
                  <a:fillRect l="-1381" r="-1657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8077974" y="1553873"/>
                <a:ext cx="786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𝐹𝑣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974" y="1553873"/>
                <a:ext cx="786626" cy="276999"/>
              </a:xfrm>
              <a:prstGeom prst="rect">
                <a:avLst/>
              </a:prstGeom>
              <a:blipFill>
                <a:blip r:embed="rId6"/>
                <a:stretch>
                  <a:fillRect l="-5426" r="-6202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46655" y="2164360"/>
                <a:ext cx="23291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metro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≈6,7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degraus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5" y="2164360"/>
                <a:ext cx="2329163" cy="276999"/>
              </a:xfrm>
              <a:prstGeom prst="rect">
                <a:avLst/>
              </a:prstGeom>
              <a:blipFill>
                <a:blip r:embed="rId7"/>
                <a:stretch>
                  <a:fillRect l="-1832" t="-2222" r="-3403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192044" y="2017698"/>
                <a:ext cx="2105705" cy="775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700 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kg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044" y="2017698"/>
                <a:ext cx="2105705" cy="7750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013975" y="2147171"/>
                <a:ext cx="15334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=0,143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975" y="2147171"/>
                <a:ext cx="1533497" cy="276999"/>
              </a:xfrm>
              <a:prstGeom prst="rect">
                <a:avLst/>
              </a:prstGeom>
              <a:blipFill>
                <a:blip r:embed="rId9"/>
                <a:stretch>
                  <a:fillRect l="-797" t="-2174" r="-1195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46655" y="2857829"/>
                <a:ext cx="8084608" cy="5443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𝑣𝑒𝑙𝑜𝑐𝑖𝑑𝑎𝑑𝑒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𝑑𝑒𝑔𝑟𝑎𝑢𝑠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=0,143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=0,143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6,7 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degraus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=0,96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degraus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5" y="2857829"/>
                <a:ext cx="8084608" cy="5443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77527" y="3625523"/>
                <a:ext cx="699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𝑣𝑡</m:t>
                      </m:r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7" y="3625523"/>
                <a:ext cx="699679" cy="276999"/>
              </a:xfrm>
              <a:prstGeom prst="rect">
                <a:avLst/>
              </a:prstGeom>
              <a:blipFill>
                <a:blip r:embed="rId11"/>
                <a:stretch>
                  <a:fillRect l="-3478" r="-6087" b="-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006315" y="3482604"/>
                <a:ext cx="619849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𝑎𝑛𝑑𝑎𝑟𝑒𝑠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𝑎𝑛𝑑𝑎𝑟𝑒𝑠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20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𝑑𝑒𝑔𝑟𝑎𝑢𝑠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𝑎𝑛𝑑𝑎𝑟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𝑑𝑒𝑔𝑟𝑎𝑢𝑠</m:t>
                      </m:r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315" y="3482604"/>
                <a:ext cx="6198492" cy="5259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07148" y="4073525"/>
                <a:ext cx="1935017" cy="5745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200 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𝑑𝑒𝑔𝑟𝑎𝑢𝑠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1,0 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𝑑𝑒𝑔𝑟𝑎𝑢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48" y="4073525"/>
                <a:ext cx="1935017" cy="5745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534444" y="4221353"/>
                <a:ext cx="14162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=200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444" y="4221353"/>
                <a:ext cx="1416222" cy="276999"/>
              </a:xfrm>
              <a:prstGeom prst="rect">
                <a:avLst/>
              </a:prstGeom>
              <a:blipFill>
                <a:blip r:embed="rId14"/>
                <a:stretch>
                  <a:fillRect l="-4310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432300" y="4219955"/>
                <a:ext cx="1346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≈3,3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00" y="4219955"/>
                <a:ext cx="1346522" cy="276999"/>
              </a:xfrm>
              <a:prstGeom prst="rect">
                <a:avLst/>
              </a:prstGeom>
              <a:blipFill>
                <a:blip r:embed="rId15"/>
                <a:stretch>
                  <a:fillRect l="-5882" r="-1810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9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Tela 611"/>
          <p:cNvGrpSpPr/>
          <p:nvPr/>
        </p:nvGrpSpPr>
        <p:grpSpPr>
          <a:xfrm>
            <a:off x="7062788" y="730873"/>
            <a:ext cx="7190740" cy="5370830"/>
            <a:chOff x="0" y="0"/>
            <a:chExt cx="7190740" cy="5370830"/>
          </a:xfrm>
        </p:grpSpPr>
        <p:sp>
          <p:nvSpPr>
            <p:cNvPr id="4" name="Retângulo 3"/>
            <p:cNvSpPr/>
            <p:nvPr/>
          </p:nvSpPr>
          <p:spPr>
            <a:xfrm>
              <a:off x="5226685" y="3947795"/>
              <a:ext cx="1964055" cy="1423035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5" name="AutoShape 613"/>
            <p:cNvSpPr>
              <a:spLocks noChangeArrowheads="1"/>
            </p:cNvSpPr>
            <p:nvPr/>
          </p:nvSpPr>
          <p:spPr bwMode="auto">
            <a:xfrm flipV="1">
              <a:off x="26035" y="240030"/>
              <a:ext cx="1865630" cy="770890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6" name="Rectangle 614"/>
            <p:cNvSpPr>
              <a:spLocks noChangeArrowheads="1"/>
            </p:cNvSpPr>
            <p:nvPr/>
          </p:nvSpPr>
          <p:spPr bwMode="auto">
            <a:xfrm>
              <a:off x="984250" y="220980"/>
              <a:ext cx="905510" cy="7899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" name="Rectangle 615"/>
            <p:cNvSpPr>
              <a:spLocks noChangeArrowheads="1"/>
            </p:cNvSpPr>
            <p:nvPr/>
          </p:nvSpPr>
          <p:spPr bwMode="auto">
            <a:xfrm rot="19116974">
              <a:off x="76835" y="612775"/>
              <a:ext cx="221615" cy="22098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" name="Oval 616"/>
            <p:cNvSpPr>
              <a:spLocks noChangeArrowheads="1"/>
            </p:cNvSpPr>
            <p:nvPr/>
          </p:nvSpPr>
          <p:spPr bwMode="auto">
            <a:xfrm>
              <a:off x="958215" y="0"/>
              <a:ext cx="220980" cy="22161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9" name="Rectangle 617"/>
            <p:cNvSpPr>
              <a:spLocks noChangeArrowheads="1"/>
            </p:cNvSpPr>
            <p:nvPr/>
          </p:nvSpPr>
          <p:spPr bwMode="auto">
            <a:xfrm>
              <a:off x="1007110" y="125730"/>
              <a:ext cx="126365" cy="1600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0" name="Line 618"/>
            <p:cNvCxnSpPr>
              <a:cxnSpLocks noChangeShapeType="1"/>
            </p:cNvCxnSpPr>
            <p:nvPr/>
          </p:nvCxnSpPr>
          <p:spPr bwMode="auto">
            <a:xfrm rot="8264" flipV="1">
              <a:off x="242570" y="4445"/>
              <a:ext cx="782955" cy="6515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619"/>
            <p:cNvCxnSpPr>
              <a:cxnSpLocks noChangeShapeType="1"/>
            </p:cNvCxnSpPr>
            <p:nvPr/>
          </p:nvCxnSpPr>
          <p:spPr bwMode="auto">
            <a:xfrm>
              <a:off x="1687195" y="240030"/>
              <a:ext cx="3175" cy="7708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620"/>
            <p:cNvCxnSpPr>
              <a:cxnSpLocks noChangeShapeType="1"/>
            </p:cNvCxnSpPr>
            <p:nvPr/>
          </p:nvCxnSpPr>
          <p:spPr bwMode="auto">
            <a:xfrm>
              <a:off x="0" y="1129030"/>
              <a:ext cx="99758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621"/>
            <p:cNvCxnSpPr>
              <a:cxnSpLocks noChangeShapeType="1"/>
            </p:cNvCxnSpPr>
            <p:nvPr/>
          </p:nvCxnSpPr>
          <p:spPr bwMode="auto">
            <a:xfrm>
              <a:off x="26035" y="1010920"/>
              <a:ext cx="635" cy="2216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622"/>
            <p:cNvCxnSpPr>
              <a:cxnSpLocks noChangeShapeType="1"/>
            </p:cNvCxnSpPr>
            <p:nvPr/>
          </p:nvCxnSpPr>
          <p:spPr bwMode="auto">
            <a:xfrm>
              <a:off x="1021715" y="1010920"/>
              <a:ext cx="635" cy="2216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623"/>
            <p:cNvSpPr txBox="1">
              <a:spLocks noChangeArrowheads="1"/>
            </p:cNvSpPr>
            <p:nvPr/>
          </p:nvSpPr>
          <p:spPr bwMode="auto">
            <a:xfrm>
              <a:off x="1354348" y="556260"/>
              <a:ext cx="543032" cy="20828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 dirty="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28,2 m</a:t>
              </a:r>
            </a:p>
          </p:txBody>
        </p:sp>
        <p:sp>
          <p:nvSpPr>
            <p:cNvPr id="16" name="Text Box 624"/>
            <p:cNvSpPr txBox="1">
              <a:spLocks noChangeArrowheads="1"/>
            </p:cNvSpPr>
            <p:nvPr/>
          </p:nvSpPr>
          <p:spPr bwMode="auto">
            <a:xfrm>
              <a:off x="296018" y="1155941"/>
              <a:ext cx="480360" cy="17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39,4 m</a:t>
              </a:r>
            </a:p>
          </p:txBody>
        </p:sp>
      </p:grpSp>
      <p:sp>
        <p:nvSpPr>
          <p:cNvPr id="17" name="Retângulo 16"/>
          <p:cNvSpPr/>
          <p:nvPr/>
        </p:nvSpPr>
        <p:spPr>
          <a:xfrm>
            <a:off x="0" y="341695"/>
            <a:ext cx="7151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guincho arrasta um bloco de granito com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1380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uma velocidade constante igual 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1,34 m/s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 um plano inclinado. O coeficiente de atrito cinético entre o bloco e o plano inclinado é 0,41.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3842" y="20812"/>
            <a:ext cx="5424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 – Ex. 12: </a:t>
            </a:r>
            <a:r>
              <a:rPr lang="pt-BR" b="1" dirty="0">
                <a:solidFill>
                  <a:srgbClr val="0070C0"/>
                </a:solidFill>
              </a:rPr>
              <a:t>potência do guincho no plano inclinado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-32532" y="1096427"/>
            <a:ext cx="58427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potência fornecida pelo guincho.</a:t>
            </a:r>
          </a:p>
        </p:txBody>
      </p:sp>
      <p:grpSp>
        <p:nvGrpSpPr>
          <p:cNvPr id="32" name="Agrupar 31"/>
          <p:cNvGrpSpPr/>
          <p:nvPr/>
        </p:nvGrpSpPr>
        <p:grpSpPr>
          <a:xfrm>
            <a:off x="6536840" y="862099"/>
            <a:ext cx="1508015" cy="867521"/>
            <a:chOff x="6536840" y="862099"/>
            <a:chExt cx="1508015" cy="867521"/>
          </a:xfrm>
        </p:grpSpPr>
        <p:cxnSp>
          <p:nvCxnSpPr>
            <p:cNvPr id="21" name="Conector reto 20"/>
            <p:cNvCxnSpPr/>
            <p:nvPr/>
          </p:nvCxnSpPr>
          <p:spPr>
            <a:xfrm flipH="1" flipV="1">
              <a:off x="6717895" y="866314"/>
              <a:ext cx="780081" cy="863306"/>
            </a:xfrm>
            <a:prstGeom prst="line">
              <a:avLst/>
            </a:prstGeom>
            <a:ln w="19050">
              <a:solidFill>
                <a:schemeClr val="tx1"/>
              </a:solidFill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 rot="19000025">
                  <a:off x="7712387" y="864146"/>
                  <a:ext cx="33246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00025">
                  <a:off x="7712387" y="864146"/>
                  <a:ext cx="332468" cy="21544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ector reto 22"/>
            <p:cNvCxnSpPr/>
            <p:nvPr/>
          </p:nvCxnSpPr>
          <p:spPr>
            <a:xfrm flipV="1">
              <a:off x="6963013" y="953454"/>
              <a:ext cx="848559" cy="741132"/>
            </a:xfrm>
            <a:prstGeom prst="line">
              <a:avLst/>
            </a:prstGeom>
            <a:ln w="12700">
              <a:solidFill>
                <a:schemeClr val="tx1"/>
              </a:solidFill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 rot="18520110">
                  <a:off x="6507944" y="890995"/>
                  <a:ext cx="273236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520110">
                  <a:off x="6507944" y="890995"/>
                  <a:ext cx="273236" cy="215444"/>
                </a:xfrm>
                <a:prstGeom prst="rect">
                  <a:avLst/>
                </a:prstGeom>
                <a:blipFill>
                  <a:blip r:embed="rId3"/>
                  <a:stretch>
                    <a:fillRect r="-7143" b="-344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Agrupar 45"/>
          <p:cNvGrpSpPr/>
          <p:nvPr/>
        </p:nvGrpSpPr>
        <p:grpSpPr>
          <a:xfrm>
            <a:off x="6717895" y="923736"/>
            <a:ext cx="806223" cy="1197817"/>
            <a:chOff x="6717895" y="923736"/>
            <a:chExt cx="806223" cy="1197817"/>
          </a:xfrm>
        </p:grpSpPr>
        <p:cxnSp>
          <p:nvCxnSpPr>
            <p:cNvPr id="29" name="Conector reto 28"/>
            <p:cNvCxnSpPr/>
            <p:nvPr/>
          </p:nvCxnSpPr>
          <p:spPr>
            <a:xfrm flipV="1">
              <a:off x="7246967" y="1196077"/>
              <a:ext cx="277151" cy="249185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7062789" y="1617455"/>
              <a:ext cx="201470" cy="136186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7241992" y="1442434"/>
              <a:ext cx="22267" cy="399865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flipH="1" flipV="1">
              <a:off x="6967238" y="1138019"/>
              <a:ext cx="274754" cy="304415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7043274" y="923736"/>
                  <a:ext cx="213392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3274" y="923736"/>
                  <a:ext cx="213392" cy="276166"/>
                </a:xfrm>
                <a:prstGeom prst="rect">
                  <a:avLst/>
                </a:prstGeom>
                <a:blipFill>
                  <a:blip r:embed="rId4"/>
                  <a:stretch>
                    <a:fillRect l="-17143" r="-17143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/>
                <p:cNvSpPr txBox="1"/>
                <p:nvPr/>
              </p:nvSpPr>
              <p:spPr>
                <a:xfrm>
                  <a:off x="7137167" y="1845387"/>
                  <a:ext cx="189347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CaixaDe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167" y="1845387"/>
                  <a:ext cx="189347" cy="276166"/>
                </a:xfrm>
                <a:prstGeom prst="rect">
                  <a:avLst/>
                </a:prstGeom>
                <a:blipFill>
                  <a:blip r:embed="rId5"/>
                  <a:stretch>
                    <a:fillRect l="-22581" t="-35556" r="-93548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7340093" y="987623"/>
                  <a:ext cx="184025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093" y="987623"/>
                  <a:ext cx="184025" cy="276166"/>
                </a:xfrm>
                <a:prstGeom prst="rect">
                  <a:avLst/>
                </a:prstGeom>
                <a:blipFill>
                  <a:blip r:embed="rId6"/>
                  <a:stretch>
                    <a:fillRect l="-20000" r="-23333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6717895" y="1655739"/>
                  <a:ext cx="331566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</m:oMath>
                    </m:oMathPara>
                  </a14:m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895" y="1655739"/>
                  <a:ext cx="331566" cy="276166"/>
                </a:xfrm>
                <a:prstGeom prst="rect">
                  <a:avLst/>
                </a:prstGeom>
                <a:blipFill>
                  <a:blip r:embed="rId7"/>
                  <a:stretch>
                    <a:fillRect l="-11111" t="-35556" r="-51852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Arco 46"/>
          <p:cNvSpPr/>
          <p:nvPr/>
        </p:nvSpPr>
        <p:spPr>
          <a:xfrm rot="961097" flipV="1">
            <a:off x="7334773" y="1497399"/>
            <a:ext cx="241600" cy="238371"/>
          </a:xfrm>
          <a:prstGeom prst="arc">
            <a:avLst>
              <a:gd name="adj1" fmla="val 18812439"/>
              <a:gd name="adj2" fmla="val 7634357"/>
            </a:avLst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7442360" y="1359215"/>
                <a:ext cx="4517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360" y="1359215"/>
                <a:ext cx="45179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7200840" y="1527989"/>
                <a:ext cx="25359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40" y="1527989"/>
                <a:ext cx="253592" cy="246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o 49"/>
          <p:cNvSpPr/>
          <p:nvPr/>
        </p:nvSpPr>
        <p:spPr>
          <a:xfrm rot="5922695" flipV="1">
            <a:off x="7247119" y="1495858"/>
            <a:ext cx="45752" cy="76979"/>
          </a:xfrm>
          <a:prstGeom prst="arc">
            <a:avLst>
              <a:gd name="adj1" fmla="val 18812439"/>
              <a:gd name="adj2" fmla="val 7048414"/>
            </a:avLst>
          </a:prstGeom>
          <a:noFill/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87808" y="1596624"/>
                <a:ext cx="37550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8" y="1596624"/>
                <a:ext cx="3755002" cy="246221"/>
              </a:xfrm>
              <a:prstGeom prst="rect">
                <a:avLst/>
              </a:prstGeom>
              <a:blipFill>
                <a:blip r:embed="rId10"/>
                <a:stretch>
                  <a:fillRect l="-325" r="-1786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55934" y="1949619"/>
                <a:ext cx="23262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4" y="1949619"/>
                <a:ext cx="2326214" cy="246221"/>
              </a:xfrm>
              <a:prstGeom prst="rect">
                <a:avLst/>
              </a:prstGeom>
              <a:blipFill>
                <a:blip r:embed="rId11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890047" y="2277024"/>
                <a:ext cx="8673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47" y="2277024"/>
                <a:ext cx="867353" cy="246221"/>
              </a:xfrm>
              <a:prstGeom prst="rect">
                <a:avLst/>
              </a:prstGeom>
              <a:blipFill>
                <a:blip r:embed="rId12"/>
                <a:stretch>
                  <a:fillRect l="-4225" r="-5634" b="-2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2481306" y="1949310"/>
                <a:ext cx="17917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r>
                      <a:rPr lang="pt-BR" sz="16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ii</m:t>
                    </m:r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306" y="1949310"/>
                <a:ext cx="1791773" cy="246221"/>
              </a:xfrm>
              <a:prstGeom prst="rect">
                <a:avLst/>
              </a:prstGeom>
              <a:blipFill>
                <a:blip r:embed="rId13"/>
                <a:stretch>
                  <a:fillRect l="-3061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2624753" y="2291029"/>
                <a:ext cx="13592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753" y="2291029"/>
                <a:ext cx="1359218" cy="246221"/>
              </a:xfrm>
              <a:prstGeom prst="rect">
                <a:avLst/>
              </a:prstGeom>
              <a:blipFill>
                <a:blip r:embed="rId14"/>
                <a:stretch>
                  <a:fillRect l="-3139" r="-2691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-17877" y="2698346"/>
                <a:ext cx="34046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877" y="2698346"/>
                <a:ext cx="3404650" cy="246221"/>
              </a:xfrm>
              <a:prstGeom prst="rect">
                <a:avLst/>
              </a:prstGeom>
              <a:blipFill>
                <a:blip r:embed="rId15"/>
                <a:stretch>
                  <a:fillRect r="-716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3465169" y="2681519"/>
                <a:ext cx="23640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69" y="2681519"/>
                <a:ext cx="2364044" cy="246221"/>
              </a:xfrm>
              <a:prstGeom prst="rect">
                <a:avLst/>
              </a:prstGeom>
              <a:blipFill>
                <a:blip r:embed="rId16"/>
                <a:stretch>
                  <a:fillRect r="-1289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132146" y="3110968"/>
                <a:ext cx="42412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1380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∙9,8∙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0,582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+0,41∙0,813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=12380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46" y="3110968"/>
                <a:ext cx="4241226" cy="246221"/>
              </a:xfrm>
              <a:prstGeom prst="rect">
                <a:avLst/>
              </a:prstGeom>
              <a:blipFill>
                <a:blip r:embed="rId17"/>
                <a:stretch>
                  <a:fillRect l="-719" r="-576"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87808" y="3418235"/>
                <a:ext cx="192014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=1,24×1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8" y="3418235"/>
                <a:ext cx="192014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155606" y="3879554"/>
                <a:ext cx="87549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6" y="3879554"/>
                <a:ext cx="875496" cy="52591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932691" y="3843272"/>
                <a:ext cx="1070101" cy="823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91" y="3843272"/>
                <a:ext cx="1070101" cy="8234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2272320" y="3972022"/>
                <a:ext cx="882228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320" y="3972022"/>
                <a:ext cx="882228" cy="310598"/>
              </a:xfrm>
              <a:prstGeom prst="rect">
                <a:avLst/>
              </a:prstGeom>
              <a:blipFill>
                <a:blip r:embed="rId23"/>
                <a:stretch>
                  <a:fillRect l="-5556" t="-43137" r="-38889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3473779" y="3988821"/>
                <a:ext cx="2267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1,34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779" y="3988821"/>
                <a:ext cx="2267416" cy="276999"/>
              </a:xfrm>
              <a:prstGeom prst="rect">
                <a:avLst/>
              </a:prstGeom>
              <a:blipFill>
                <a:blip r:embed="rId24"/>
                <a:stretch>
                  <a:fillRect l="-2151" t="-4348" r="-2151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5955041" y="4006019"/>
                <a:ext cx="184685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6,6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041" y="4006019"/>
                <a:ext cx="1846852" cy="276999"/>
              </a:xfrm>
              <a:prstGeom prst="rect">
                <a:avLst/>
              </a:prstGeom>
              <a:blipFill>
                <a:blip r:embed="rId25"/>
                <a:stretch>
                  <a:fillRect l="-2640" t="-4348" r="-2310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7B15D89E-D140-44FE-9E3E-EC3D4017CC29}"/>
              </a:ext>
            </a:extLst>
          </p:cNvPr>
          <p:cNvSpPr/>
          <p:nvPr/>
        </p:nvSpPr>
        <p:spPr>
          <a:xfrm>
            <a:off x="1859345" y="2210120"/>
            <a:ext cx="621961" cy="38002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25" name="Agrupar 24"/>
          <p:cNvGrpSpPr/>
          <p:nvPr/>
        </p:nvGrpSpPr>
        <p:grpSpPr>
          <a:xfrm>
            <a:off x="6029381" y="2239663"/>
            <a:ext cx="2989473" cy="1178880"/>
            <a:chOff x="6029381" y="2239663"/>
            <a:chExt cx="2989473" cy="1178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E2B9227-3B1F-485B-8F25-565726EEA3B9}"/>
                    </a:ext>
                  </a:extLst>
                </p:cNvPr>
                <p:cNvSpPr txBox="1"/>
                <p:nvPr/>
              </p:nvSpPr>
              <p:spPr>
                <a:xfrm>
                  <a:off x="6040915" y="2239663"/>
                  <a:ext cx="2890087" cy="5659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sen</m:t>
                            </m:r>
                          </m:fName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28,2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28,2</m:t>
                                        </m:r>
                                      </m:e>
                                      <m:sup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39,4</m:t>
                                        </m:r>
                                      </m:e>
                                      <m:sup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fun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=0,582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E2B9227-3B1F-485B-8F25-565726EEA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915" y="2239663"/>
                  <a:ext cx="2890087" cy="565924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02B7D375-800A-4D5F-B397-0D939F13E122}"/>
                    </a:ext>
                  </a:extLst>
                </p:cNvPr>
                <p:cNvSpPr txBox="1"/>
                <p:nvPr/>
              </p:nvSpPr>
              <p:spPr>
                <a:xfrm>
                  <a:off x="6029381" y="2852619"/>
                  <a:ext cx="2989473" cy="5659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39,4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28,2</m:t>
                                        </m:r>
                                      </m:e>
                                      <m:sup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39,4</m:t>
                                        </m:r>
                                      </m:e>
                                      <m:sup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fun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=0,813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02B7D375-800A-4D5F-B397-0D939F13E1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9381" y="2852619"/>
                  <a:ext cx="2989473" cy="565924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8296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  <p:bldP spid="50" grpId="0" animBg="1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 animBg="1"/>
      <p:bldP spid="63" grpId="0"/>
      <p:bldP spid="64" grpId="0"/>
      <p:bldP spid="65" grpId="0"/>
      <p:bldP spid="67" grpId="0"/>
      <p:bldP spid="68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973C6-840D-46B7-8785-D180B2CE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3" y="11498"/>
            <a:ext cx="5291418" cy="405360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168454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43934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11.4 Trabalho realizado por uma força variável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31717" y="367641"/>
            <a:ext cx="392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Exemplos:     Força de uma mola (variável)</a:t>
            </a:r>
          </a:p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Gravidade (constante)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54464" y="1225167"/>
                <a:ext cx="221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64" y="1225167"/>
                <a:ext cx="221856" cy="215444"/>
              </a:xfrm>
              <a:prstGeom prst="rect">
                <a:avLst/>
              </a:prstGeom>
              <a:blipFill>
                <a:blip r:embed="rId2"/>
                <a:stretch>
                  <a:fillRect l="-16667" r="-5556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56548" y="1457299"/>
                <a:ext cx="2176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48" y="1457299"/>
                <a:ext cx="217688" cy="215444"/>
              </a:xfrm>
              <a:prstGeom prst="rect">
                <a:avLst/>
              </a:prstGeom>
              <a:blipFill>
                <a:blip r:embed="rId3"/>
                <a:stretch>
                  <a:fillRect l="-16667" r="-2778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893714" y="2166206"/>
                <a:ext cx="222818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14" y="2166206"/>
                <a:ext cx="222818" cy="232692"/>
              </a:xfrm>
              <a:prstGeom prst="rect">
                <a:avLst/>
              </a:prstGeom>
              <a:blipFill>
                <a:blip r:embed="rId4"/>
                <a:stretch>
                  <a:fillRect l="-11111" r="-8333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926021" y="2195733"/>
                <a:ext cx="2025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21" y="2195733"/>
                <a:ext cx="202555" cy="215444"/>
              </a:xfrm>
              <a:prstGeom prst="rect">
                <a:avLst/>
              </a:prstGeom>
              <a:blipFill>
                <a:blip r:embed="rId5"/>
                <a:stretch>
                  <a:fillRect l="-12121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de Seta Reta 13"/>
          <p:cNvCxnSpPr>
            <a:stCxn id="20" idx="0"/>
          </p:cNvCxnSpPr>
          <p:nvPr/>
        </p:nvCxnSpPr>
        <p:spPr>
          <a:xfrm flipH="1">
            <a:off x="722797" y="1394929"/>
            <a:ext cx="612896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17" idx="0"/>
          </p:cNvCxnSpPr>
          <p:nvPr/>
        </p:nvCxnSpPr>
        <p:spPr>
          <a:xfrm flipH="1">
            <a:off x="705151" y="1578634"/>
            <a:ext cx="410694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1024852" y="1578634"/>
            <a:ext cx="181985" cy="6170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253634" y="1394929"/>
            <a:ext cx="164117" cy="80420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477248" y="1280410"/>
            <a:ext cx="190232" cy="91532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4" name="Agrupar 43"/>
          <p:cNvGrpSpPr/>
          <p:nvPr/>
        </p:nvGrpSpPr>
        <p:grpSpPr>
          <a:xfrm>
            <a:off x="482549" y="957629"/>
            <a:ext cx="2043519" cy="2244788"/>
            <a:chOff x="482549" y="957629"/>
            <a:chExt cx="2043519" cy="2244788"/>
          </a:xfrm>
        </p:grpSpPr>
        <p:cxnSp>
          <p:nvCxnSpPr>
            <p:cNvPr id="5" name="Conector de Seta Reta 4"/>
            <p:cNvCxnSpPr/>
            <p:nvPr/>
          </p:nvCxnSpPr>
          <p:spPr>
            <a:xfrm>
              <a:off x="723483" y="1014175"/>
              <a:ext cx="0" cy="119562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flipH="1">
              <a:off x="711502" y="2206631"/>
              <a:ext cx="1657048" cy="316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o 7"/>
            <p:cNvSpPr/>
            <p:nvPr/>
          </p:nvSpPr>
          <p:spPr>
            <a:xfrm rot="18298616">
              <a:off x="664574" y="1340924"/>
              <a:ext cx="1985239" cy="1737748"/>
            </a:xfrm>
            <a:prstGeom prst="arc">
              <a:avLst>
                <a:gd name="adj1" fmla="val 15504790"/>
                <a:gd name="adj2" fmla="val 20365426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2304010" y="2174830"/>
                  <a:ext cx="18043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010" y="2174830"/>
                  <a:ext cx="180434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13333" b="-28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482549" y="957629"/>
                  <a:ext cx="16568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549" y="957629"/>
                  <a:ext cx="165686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22222" r="-18519" b="-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tângulo 28"/>
          <p:cNvSpPr/>
          <p:nvPr/>
        </p:nvSpPr>
        <p:spPr>
          <a:xfrm>
            <a:off x="1724588" y="1260704"/>
            <a:ext cx="199152" cy="93843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1960605" y="1117445"/>
                <a:ext cx="46063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605" y="1117445"/>
                <a:ext cx="460639" cy="215444"/>
              </a:xfrm>
              <a:prstGeom prst="rect">
                <a:avLst/>
              </a:prstGeom>
              <a:blipFill>
                <a:blip r:embed="rId8"/>
                <a:stretch>
                  <a:fillRect l="-8000" r="-12000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Agrupar 38"/>
          <p:cNvGrpSpPr/>
          <p:nvPr/>
        </p:nvGrpSpPr>
        <p:grpSpPr>
          <a:xfrm>
            <a:off x="1334581" y="2194782"/>
            <a:ext cx="499531" cy="184666"/>
            <a:chOff x="4907063" y="2822317"/>
            <a:chExt cx="551876" cy="184666"/>
          </a:xfrm>
        </p:grpSpPr>
        <p:cxnSp>
          <p:nvCxnSpPr>
            <p:cNvPr id="34" name="Conector de Seta Reta 33"/>
            <p:cNvCxnSpPr/>
            <p:nvPr/>
          </p:nvCxnSpPr>
          <p:spPr>
            <a:xfrm flipH="1">
              <a:off x="4907063" y="2929469"/>
              <a:ext cx="122805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stealt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/>
            <p:cNvCxnSpPr/>
            <p:nvPr/>
          </p:nvCxnSpPr>
          <p:spPr>
            <a:xfrm flipH="1">
              <a:off x="5308718" y="2927350"/>
              <a:ext cx="150221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/>
                <p:cNvSpPr txBox="1"/>
                <p:nvPr/>
              </p:nvSpPr>
              <p:spPr>
                <a:xfrm>
                  <a:off x="5022850" y="2822317"/>
                  <a:ext cx="30925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38" name="CaixaDe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850" y="2822317"/>
                  <a:ext cx="309252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23913" r="-23913" b="-3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1410973" y="1585337"/>
                <a:ext cx="3302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973" y="1585337"/>
                <a:ext cx="330219" cy="215444"/>
              </a:xfrm>
              <a:prstGeom prst="rect">
                <a:avLst/>
              </a:prstGeom>
              <a:blipFill>
                <a:blip r:embed="rId10"/>
                <a:stretch>
                  <a:fillRect l="-10909" r="-10909" b="-1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ctor de Seta Reta 46"/>
          <p:cNvCxnSpPr/>
          <p:nvPr/>
        </p:nvCxnSpPr>
        <p:spPr>
          <a:xfrm flipH="1">
            <a:off x="1018085" y="1578634"/>
            <a:ext cx="6767" cy="631166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>
            <a:off x="1930433" y="1277571"/>
            <a:ext cx="0" cy="91086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Agrupar 81"/>
          <p:cNvGrpSpPr/>
          <p:nvPr/>
        </p:nvGrpSpPr>
        <p:grpSpPr>
          <a:xfrm>
            <a:off x="3532753" y="967012"/>
            <a:ext cx="2071604" cy="2244788"/>
            <a:chOff x="454464" y="957629"/>
            <a:chExt cx="2071604" cy="2244788"/>
          </a:xfrm>
        </p:grpSpPr>
        <p:grpSp>
          <p:nvGrpSpPr>
            <p:cNvPr id="83" name="Agrupar 82"/>
            <p:cNvGrpSpPr/>
            <p:nvPr/>
          </p:nvGrpSpPr>
          <p:grpSpPr>
            <a:xfrm>
              <a:off x="482549" y="957629"/>
              <a:ext cx="2043519" cy="2244788"/>
              <a:chOff x="482549" y="957629"/>
              <a:chExt cx="2043519" cy="2244788"/>
            </a:xfrm>
          </p:grpSpPr>
          <p:cxnSp>
            <p:nvCxnSpPr>
              <p:cNvPr id="106" name="Conector de Seta Reta 105"/>
              <p:cNvCxnSpPr/>
              <p:nvPr/>
            </p:nvCxnSpPr>
            <p:spPr>
              <a:xfrm>
                <a:off x="723483" y="1014175"/>
                <a:ext cx="0" cy="11956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ector de Seta Reta 106"/>
              <p:cNvCxnSpPr/>
              <p:nvPr/>
            </p:nvCxnSpPr>
            <p:spPr>
              <a:xfrm flipH="1">
                <a:off x="708327" y="2206631"/>
                <a:ext cx="1657048" cy="3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Arco 107"/>
              <p:cNvSpPr/>
              <p:nvPr/>
            </p:nvSpPr>
            <p:spPr>
              <a:xfrm rot="18298616">
                <a:off x="664574" y="1340924"/>
                <a:ext cx="1985239" cy="1737748"/>
              </a:xfrm>
              <a:prstGeom prst="arc">
                <a:avLst>
                  <a:gd name="adj1" fmla="val 15504790"/>
                  <a:gd name="adj2" fmla="val 20365426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CaixaDeTexto 108"/>
                  <p:cNvSpPr txBox="1"/>
                  <p:nvPr/>
                </p:nvSpPr>
                <p:spPr>
                  <a:xfrm>
                    <a:off x="2304010" y="2174830"/>
                    <a:ext cx="180434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09" name="CaixaDeTexto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4010" y="2174830"/>
                    <a:ext cx="180434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33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CaixaDeTexto 109"/>
                  <p:cNvSpPr txBox="1"/>
                  <p:nvPr/>
                </p:nvSpPr>
                <p:spPr>
                  <a:xfrm>
                    <a:off x="482549" y="957629"/>
                    <a:ext cx="16568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0" name="CaixaDeTexto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549" y="957629"/>
                    <a:ext cx="165686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2222" r="-18519" b="-857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CaixaDeTexto 83"/>
                <p:cNvSpPr txBox="1"/>
                <p:nvPr/>
              </p:nvSpPr>
              <p:spPr>
                <a:xfrm>
                  <a:off x="454464" y="1225167"/>
                  <a:ext cx="22185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4" name="CaixaDeTexto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464" y="1225167"/>
                  <a:ext cx="221856" cy="215444"/>
                </a:xfrm>
                <a:prstGeom prst="rect">
                  <a:avLst/>
                </a:prstGeom>
                <a:blipFill>
                  <a:blip r:embed="rId2"/>
                  <a:stretch>
                    <a:fillRect l="-16667" r="-5556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CaixaDeTexto 84"/>
                <p:cNvSpPr txBox="1"/>
                <p:nvPr/>
              </p:nvSpPr>
              <p:spPr>
                <a:xfrm>
                  <a:off x="456548" y="1457299"/>
                  <a:ext cx="21768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5" name="CaixaDeTexto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548" y="1457299"/>
                  <a:ext cx="217688" cy="215444"/>
                </a:xfrm>
                <a:prstGeom prst="rect">
                  <a:avLst/>
                </a:prstGeom>
                <a:blipFill>
                  <a:blip r:embed="rId3"/>
                  <a:stretch>
                    <a:fillRect l="-16667" r="-2778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ixaDeTexto 85"/>
                <p:cNvSpPr txBox="1"/>
                <p:nvPr/>
              </p:nvSpPr>
              <p:spPr>
                <a:xfrm>
                  <a:off x="1854727" y="2186703"/>
                  <a:ext cx="222818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6" name="CaixaDeTexto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27" y="2186703"/>
                  <a:ext cx="222818" cy="232692"/>
                </a:xfrm>
                <a:prstGeom prst="rect">
                  <a:avLst/>
                </a:prstGeom>
                <a:blipFill>
                  <a:blip r:embed="rId11"/>
                  <a:stretch>
                    <a:fillRect l="-8108" r="-8108" b="-2631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ixaDeTexto 86"/>
                <p:cNvSpPr txBox="1"/>
                <p:nvPr/>
              </p:nvSpPr>
              <p:spPr>
                <a:xfrm>
                  <a:off x="926021" y="2195733"/>
                  <a:ext cx="20255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7" name="CaixaDeTexto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021" y="2195733"/>
                  <a:ext cx="202555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12121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Retângulo 87"/>
            <p:cNvSpPr/>
            <p:nvPr/>
          </p:nvSpPr>
          <p:spPr>
            <a:xfrm>
              <a:off x="988196" y="1638300"/>
              <a:ext cx="59745" cy="55652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CaixaDeTexto 88"/>
                <p:cNvSpPr txBox="1"/>
                <p:nvPr/>
              </p:nvSpPr>
              <p:spPr>
                <a:xfrm>
                  <a:off x="1960605" y="1117445"/>
                  <a:ext cx="46063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9" name="CaixaDeTexto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605" y="1117445"/>
                  <a:ext cx="460639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8000" r="-12000" b="-342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Retângulo 89"/>
            <p:cNvSpPr/>
            <p:nvPr/>
          </p:nvSpPr>
          <p:spPr>
            <a:xfrm>
              <a:off x="1063690" y="1552575"/>
              <a:ext cx="73365" cy="64548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Retângulo 90"/>
            <p:cNvSpPr/>
            <p:nvPr/>
          </p:nvSpPr>
          <p:spPr>
            <a:xfrm>
              <a:off x="1155765" y="1457299"/>
              <a:ext cx="76540" cy="7407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2" name="Retângulo 91"/>
            <p:cNvSpPr/>
            <p:nvPr/>
          </p:nvSpPr>
          <p:spPr>
            <a:xfrm>
              <a:off x="1254190" y="1387475"/>
              <a:ext cx="81600" cy="81058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Retângulo 92"/>
            <p:cNvSpPr/>
            <p:nvPr/>
          </p:nvSpPr>
          <p:spPr>
            <a:xfrm>
              <a:off x="1356756" y="1332889"/>
              <a:ext cx="70403" cy="8651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Retângulo 93"/>
            <p:cNvSpPr/>
            <p:nvPr/>
          </p:nvSpPr>
          <p:spPr>
            <a:xfrm>
              <a:off x="1449044" y="1301750"/>
              <a:ext cx="67763" cy="89318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Retângulo 94"/>
            <p:cNvSpPr/>
            <p:nvPr/>
          </p:nvSpPr>
          <p:spPr>
            <a:xfrm>
              <a:off x="1544294" y="1270000"/>
              <a:ext cx="70938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6" name="Retângulo 95"/>
            <p:cNvSpPr/>
            <p:nvPr/>
          </p:nvSpPr>
          <p:spPr>
            <a:xfrm>
              <a:off x="1639544" y="1270000"/>
              <a:ext cx="63409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Retângulo 96"/>
            <p:cNvSpPr/>
            <p:nvPr/>
          </p:nvSpPr>
          <p:spPr>
            <a:xfrm>
              <a:off x="1727696" y="1270000"/>
              <a:ext cx="71491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Retângulo 97"/>
            <p:cNvSpPr/>
            <p:nvPr/>
          </p:nvSpPr>
          <p:spPr>
            <a:xfrm>
              <a:off x="1826121" y="1270000"/>
              <a:ext cx="58991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9" name="Agrupar 98"/>
            <p:cNvGrpSpPr/>
            <p:nvPr/>
          </p:nvGrpSpPr>
          <p:grpSpPr>
            <a:xfrm>
              <a:off x="1270728" y="2190219"/>
              <a:ext cx="397738" cy="398288"/>
              <a:chOff x="1261203" y="2190219"/>
              <a:chExt cx="397738" cy="398288"/>
            </a:xfrm>
          </p:grpSpPr>
          <p:cxnSp>
            <p:nvCxnSpPr>
              <p:cNvPr id="102" name="Conector de Seta Reta 101"/>
              <p:cNvCxnSpPr/>
              <p:nvPr/>
            </p:nvCxnSpPr>
            <p:spPr>
              <a:xfrm flipH="1">
                <a:off x="1334581" y="2301934"/>
                <a:ext cx="111157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stealth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ector de Seta Reta 102"/>
              <p:cNvCxnSpPr/>
              <p:nvPr/>
            </p:nvCxnSpPr>
            <p:spPr>
              <a:xfrm flipH="1">
                <a:off x="1521220" y="2303049"/>
                <a:ext cx="135973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none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CaixaDeTexto 103"/>
                  <p:cNvSpPr txBox="1"/>
                  <p:nvPr/>
                </p:nvSpPr>
                <p:spPr>
                  <a:xfrm>
                    <a:off x="1405473" y="2190219"/>
                    <a:ext cx="13946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oMath>
                      </m:oMathPara>
                    </a14:m>
                    <a:endParaRPr lang="pt-BR" sz="1200" dirty="0"/>
                  </a:p>
                </p:txBody>
              </p:sp>
            </mc:Choice>
            <mc:Fallback xmlns="">
              <p:sp>
                <p:nvSpPr>
                  <p:cNvPr id="104" name="CaixaDeTexto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5473" y="2190219"/>
                    <a:ext cx="139462" cy="18466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4783" r="-39130" b="-3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tângulo 104"/>
                  <p:cNvSpPr/>
                  <p:nvPr/>
                </p:nvSpPr>
                <p:spPr>
                  <a:xfrm>
                    <a:off x="1261203" y="2311508"/>
                    <a:ext cx="397738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pt-B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sz="1200" dirty="0"/>
                  </a:p>
                </p:txBody>
              </p:sp>
            </mc:Choice>
            <mc:Fallback xmlns="">
              <p:sp>
                <p:nvSpPr>
                  <p:cNvPr id="105" name="Retângulo 10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1203" y="2311508"/>
                    <a:ext cx="397738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0" name="Conector de Seta Reta 99"/>
            <p:cNvCxnSpPr/>
            <p:nvPr/>
          </p:nvCxnSpPr>
          <p:spPr>
            <a:xfrm>
              <a:off x="990593" y="1649413"/>
              <a:ext cx="1" cy="54864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de Seta Reta 100"/>
            <p:cNvCxnSpPr/>
            <p:nvPr/>
          </p:nvCxnSpPr>
          <p:spPr>
            <a:xfrm>
              <a:off x="1892333" y="1277571"/>
              <a:ext cx="0" cy="91086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Agrupar 110"/>
          <p:cNvGrpSpPr/>
          <p:nvPr/>
        </p:nvGrpSpPr>
        <p:grpSpPr>
          <a:xfrm>
            <a:off x="6668834" y="1010858"/>
            <a:ext cx="2043519" cy="2244788"/>
            <a:chOff x="4441232" y="1160158"/>
            <a:chExt cx="2043519" cy="2244788"/>
          </a:xfrm>
        </p:grpSpPr>
        <p:grpSp>
          <p:nvGrpSpPr>
            <p:cNvPr id="112" name="Agrupar 111"/>
            <p:cNvGrpSpPr/>
            <p:nvPr/>
          </p:nvGrpSpPr>
          <p:grpSpPr>
            <a:xfrm>
              <a:off x="4441232" y="1160158"/>
              <a:ext cx="2043519" cy="2244788"/>
              <a:chOff x="482549" y="957629"/>
              <a:chExt cx="2043519" cy="2244788"/>
            </a:xfrm>
          </p:grpSpPr>
          <p:grpSp>
            <p:nvGrpSpPr>
              <p:cNvPr id="114" name="Agrupar 113"/>
              <p:cNvGrpSpPr/>
              <p:nvPr/>
            </p:nvGrpSpPr>
            <p:grpSpPr>
              <a:xfrm>
                <a:off x="482549" y="957629"/>
                <a:ext cx="2043519" cy="2244788"/>
                <a:chOff x="482549" y="957629"/>
                <a:chExt cx="2043519" cy="2244788"/>
              </a:xfrm>
            </p:grpSpPr>
            <p:cxnSp>
              <p:nvCxnSpPr>
                <p:cNvPr id="122" name="Conector de Seta Reta 121"/>
                <p:cNvCxnSpPr/>
                <p:nvPr/>
              </p:nvCxnSpPr>
              <p:spPr>
                <a:xfrm>
                  <a:off x="723483" y="1014175"/>
                  <a:ext cx="0" cy="119562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onector de Seta Reta 122"/>
                <p:cNvCxnSpPr/>
                <p:nvPr/>
              </p:nvCxnSpPr>
              <p:spPr>
                <a:xfrm flipH="1">
                  <a:off x="708327" y="2206631"/>
                  <a:ext cx="1657048" cy="316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Arco 123"/>
                <p:cNvSpPr/>
                <p:nvPr/>
              </p:nvSpPr>
              <p:spPr>
                <a:xfrm rot="18298616">
                  <a:off x="664574" y="1340924"/>
                  <a:ext cx="1985239" cy="1737748"/>
                </a:xfrm>
                <a:prstGeom prst="arc">
                  <a:avLst>
                    <a:gd name="adj1" fmla="val 15504790"/>
                    <a:gd name="adj2" fmla="val 20365426"/>
                  </a:avLst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5" name="CaixaDeTexto 124"/>
                    <p:cNvSpPr txBox="1"/>
                    <p:nvPr/>
                  </p:nvSpPr>
                  <p:spPr>
                    <a:xfrm>
                      <a:off x="2304010" y="2174830"/>
                      <a:ext cx="18043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400" dirty="0"/>
                    </a:p>
                  </p:txBody>
                </p:sp>
              </mc:Choice>
              <mc:Fallback xmlns="">
                <p:sp>
                  <p:nvSpPr>
                    <p:cNvPr id="125" name="CaixaDeTexto 1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04010" y="2174830"/>
                      <a:ext cx="180434" cy="215444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137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CaixaDeTexto 125"/>
                    <p:cNvSpPr txBox="1"/>
                    <p:nvPr/>
                  </p:nvSpPr>
                  <p:spPr>
                    <a:xfrm>
                      <a:off x="482549" y="957629"/>
                      <a:ext cx="165686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400" dirty="0"/>
                    </a:p>
                  </p:txBody>
                </p:sp>
              </mc:Choice>
              <mc:Fallback xmlns="">
                <p:sp>
                  <p:nvSpPr>
                    <p:cNvPr id="126" name="CaixaDeTexto 1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2549" y="957629"/>
                      <a:ext cx="165686" cy="21544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2222" r="-18519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CaixaDeTexto 114"/>
                  <p:cNvSpPr txBox="1"/>
                  <p:nvPr/>
                </p:nvSpPr>
                <p:spPr>
                  <a:xfrm>
                    <a:off x="1854727" y="2186703"/>
                    <a:ext cx="222818" cy="23269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5" name="CaixaDeTexto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4727" y="2186703"/>
                    <a:ext cx="222818" cy="23269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108" r="-8108" b="-2307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CaixaDeTexto 115"/>
                  <p:cNvSpPr txBox="1"/>
                  <p:nvPr/>
                </p:nvSpPr>
                <p:spPr>
                  <a:xfrm>
                    <a:off x="926021" y="2195733"/>
                    <a:ext cx="20255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6" name="CaixaDeTexto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6021" y="2195733"/>
                    <a:ext cx="202555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2121" b="-1714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7" name="Retângulo 116"/>
              <p:cNvSpPr/>
              <p:nvPr/>
            </p:nvSpPr>
            <p:spPr>
              <a:xfrm>
                <a:off x="983372" y="1640838"/>
                <a:ext cx="64569" cy="55398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CaixaDeTexto 117"/>
                  <p:cNvSpPr txBox="1"/>
                  <p:nvPr/>
                </p:nvSpPr>
                <p:spPr>
                  <a:xfrm>
                    <a:off x="1960605" y="1117445"/>
                    <a:ext cx="46063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8" name="CaixaDeTexto 1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0605" y="1117445"/>
                    <a:ext cx="460639" cy="21544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7895" r="-11842" b="-3714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9" name="Retângulo 118"/>
              <p:cNvSpPr/>
              <p:nvPr/>
            </p:nvSpPr>
            <p:spPr>
              <a:xfrm>
                <a:off x="1826121" y="1270000"/>
                <a:ext cx="58991" cy="92493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20" name="Conector de Seta Reta 119"/>
              <p:cNvCxnSpPr/>
              <p:nvPr/>
            </p:nvCxnSpPr>
            <p:spPr>
              <a:xfrm>
                <a:off x="990593" y="1649413"/>
                <a:ext cx="1" cy="54864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ector de Seta Reta 120"/>
              <p:cNvCxnSpPr/>
              <p:nvPr/>
            </p:nvCxnSpPr>
            <p:spPr>
              <a:xfrm>
                <a:off x="1892333" y="1277571"/>
                <a:ext cx="0" cy="9108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Forma Livre 112"/>
            <p:cNvSpPr/>
            <p:nvPr/>
          </p:nvSpPr>
          <p:spPr>
            <a:xfrm>
              <a:off x="4956175" y="1466850"/>
              <a:ext cx="862013" cy="933735"/>
            </a:xfrm>
            <a:custGeom>
              <a:avLst/>
              <a:gdLst>
                <a:gd name="connsiteX0" fmla="*/ 14288 w 862013"/>
                <a:gd name="connsiteY0" fmla="*/ 379413 h 941388"/>
                <a:gd name="connsiteX1" fmla="*/ 92075 w 862013"/>
                <a:gd name="connsiteY1" fmla="*/ 292100 h 941388"/>
                <a:gd name="connsiteX2" fmla="*/ 179388 w 862013"/>
                <a:gd name="connsiteY2" fmla="*/ 217488 h 941388"/>
                <a:gd name="connsiteX3" fmla="*/ 298450 w 862013"/>
                <a:gd name="connsiteY3" fmla="*/ 133350 h 941388"/>
                <a:gd name="connsiteX4" fmla="*/ 412750 w 862013"/>
                <a:gd name="connsiteY4" fmla="*/ 74613 h 941388"/>
                <a:gd name="connsiteX5" fmla="*/ 576263 w 862013"/>
                <a:gd name="connsiteY5" fmla="*/ 19050 h 941388"/>
                <a:gd name="connsiteX6" fmla="*/ 682625 w 862013"/>
                <a:gd name="connsiteY6" fmla="*/ 4763 h 941388"/>
                <a:gd name="connsiteX7" fmla="*/ 860425 w 862013"/>
                <a:gd name="connsiteY7" fmla="*/ 0 h 941388"/>
                <a:gd name="connsiteX8" fmla="*/ 862013 w 862013"/>
                <a:gd name="connsiteY8" fmla="*/ 941388 h 941388"/>
                <a:gd name="connsiteX9" fmla="*/ 0 w 862013"/>
                <a:gd name="connsiteY9" fmla="*/ 938213 h 941388"/>
                <a:gd name="connsiteX10" fmla="*/ 14288 w 862013"/>
                <a:gd name="connsiteY10" fmla="*/ 379413 h 94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2013" h="941388">
                  <a:moveTo>
                    <a:pt x="14288" y="379413"/>
                  </a:moveTo>
                  <a:lnTo>
                    <a:pt x="92075" y="292100"/>
                  </a:lnTo>
                  <a:lnTo>
                    <a:pt x="179388" y="217488"/>
                  </a:lnTo>
                  <a:lnTo>
                    <a:pt x="298450" y="133350"/>
                  </a:lnTo>
                  <a:lnTo>
                    <a:pt x="412750" y="74613"/>
                  </a:lnTo>
                  <a:lnTo>
                    <a:pt x="576263" y="19050"/>
                  </a:lnTo>
                  <a:lnTo>
                    <a:pt x="682625" y="4763"/>
                  </a:lnTo>
                  <a:lnTo>
                    <a:pt x="860425" y="0"/>
                  </a:lnTo>
                  <a:cubicBezTo>
                    <a:pt x="860954" y="313796"/>
                    <a:pt x="861484" y="627592"/>
                    <a:pt x="862013" y="941388"/>
                  </a:cubicBezTo>
                  <a:lnTo>
                    <a:pt x="0" y="938213"/>
                  </a:lnTo>
                  <a:cubicBezTo>
                    <a:pt x="529" y="749830"/>
                    <a:pt x="1059" y="561446"/>
                    <a:pt x="14288" y="3794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CaixaDeTexto 126"/>
              <p:cNvSpPr txBox="1"/>
              <p:nvPr/>
            </p:nvSpPr>
            <p:spPr>
              <a:xfrm>
                <a:off x="7542545" y="1706955"/>
                <a:ext cx="2266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CaixaDeTexto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545" y="1706955"/>
                <a:ext cx="226600" cy="215444"/>
              </a:xfrm>
              <a:prstGeom prst="rect">
                <a:avLst/>
              </a:prstGeom>
              <a:blipFill>
                <a:blip r:embed="rId18"/>
                <a:stretch>
                  <a:fillRect l="-16216" r="-16216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aixaDeTexto 127"/>
              <p:cNvSpPr txBox="1"/>
              <p:nvPr/>
            </p:nvSpPr>
            <p:spPr>
              <a:xfrm>
                <a:off x="-82132" y="2493365"/>
                <a:ext cx="3478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Força variável unidimensional</a:t>
                </a:r>
              </a:p>
            </p:txBody>
          </p:sp>
        </mc:Choice>
        <mc:Fallback xmlns="">
          <p:sp>
            <p:nvSpPr>
              <p:cNvPr id="128" name="CaixaDeTexto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132" y="2493365"/>
                <a:ext cx="3478650" cy="338554"/>
              </a:xfrm>
              <a:prstGeom prst="rect">
                <a:avLst/>
              </a:prstGeom>
              <a:blipFill>
                <a:blip r:embed="rId1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aixaDeTexto 129"/>
              <p:cNvSpPr txBox="1"/>
              <p:nvPr/>
            </p:nvSpPr>
            <p:spPr>
              <a:xfrm>
                <a:off x="-26945" y="2813307"/>
                <a:ext cx="3690086" cy="540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Dividir o intervalo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muitos intervalos</a:t>
                </a:r>
              </a:p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Dentro de cada intervalo considera-se F </a:t>
                </a:r>
                <a:r>
                  <a:rPr lang="pt-BR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cte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0" name="CaixaDeTexto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45" y="2813307"/>
                <a:ext cx="3690086" cy="540469"/>
              </a:xfrm>
              <a:prstGeom prst="rect">
                <a:avLst/>
              </a:prstGeom>
              <a:blipFill>
                <a:blip r:embed="rId20"/>
                <a:stretch>
                  <a:fillRect l="-496" t="-2273" b="-11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aixaDeTexto 130"/>
              <p:cNvSpPr txBox="1"/>
              <p:nvPr/>
            </p:nvSpPr>
            <p:spPr>
              <a:xfrm>
                <a:off x="4363814" y="1630015"/>
                <a:ext cx="3302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CaixaDeTexto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814" y="1630015"/>
                <a:ext cx="330219" cy="215444"/>
              </a:xfrm>
              <a:prstGeom prst="rect">
                <a:avLst/>
              </a:prstGeom>
              <a:blipFill>
                <a:blip r:embed="rId21"/>
                <a:stretch>
                  <a:fillRect l="-12963" r="-11111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Conector de Seta Reta 131"/>
          <p:cNvCxnSpPr/>
          <p:nvPr/>
        </p:nvCxnSpPr>
        <p:spPr>
          <a:xfrm flipH="1">
            <a:off x="3786616" y="1634152"/>
            <a:ext cx="315567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de Seta Reta 133"/>
          <p:cNvCxnSpPr/>
          <p:nvPr/>
        </p:nvCxnSpPr>
        <p:spPr>
          <a:xfrm flipH="1">
            <a:off x="3801772" y="1402066"/>
            <a:ext cx="594157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aixaDeTexto 136"/>
              <p:cNvSpPr txBox="1"/>
              <p:nvPr/>
            </p:nvSpPr>
            <p:spPr>
              <a:xfrm>
                <a:off x="3740976" y="2556595"/>
                <a:ext cx="10306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7" name="CaixaDeTexto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976" y="2556595"/>
                <a:ext cx="1030603" cy="215444"/>
              </a:xfrm>
              <a:prstGeom prst="rect">
                <a:avLst/>
              </a:prstGeom>
              <a:blipFill>
                <a:blip r:embed="rId22"/>
                <a:stretch>
                  <a:fillRect l="-3550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aixaDeTexto 137"/>
              <p:cNvSpPr txBox="1"/>
              <p:nvPr/>
            </p:nvSpPr>
            <p:spPr>
              <a:xfrm>
                <a:off x="3736201" y="2800352"/>
                <a:ext cx="10306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CaixaDeTexto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01" y="2800352"/>
                <a:ext cx="1030603" cy="215444"/>
              </a:xfrm>
              <a:prstGeom prst="rect">
                <a:avLst/>
              </a:prstGeom>
              <a:blipFill>
                <a:blip r:embed="rId23"/>
                <a:stretch>
                  <a:fillRect l="-4142" r="-592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aixaDeTexto 138"/>
              <p:cNvSpPr txBox="1"/>
              <p:nvPr/>
            </p:nvSpPr>
            <p:spPr>
              <a:xfrm>
                <a:off x="4942153" y="2544405"/>
                <a:ext cx="9991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39" name="CaixaDeTexto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153" y="2544405"/>
                <a:ext cx="999120" cy="215444"/>
              </a:xfrm>
              <a:prstGeom prst="rect">
                <a:avLst/>
              </a:prstGeom>
              <a:blipFill>
                <a:blip r:embed="rId24"/>
                <a:stretch>
                  <a:fillRect l="-1829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aixaDeTexto 139"/>
              <p:cNvSpPr txBox="1"/>
              <p:nvPr/>
            </p:nvSpPr>
            <p:spPr>
              <a:xfrm>
                <a:off x="4937916" y="2795031"/>
                <a:ext cx="14917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0" name="CaixaDeTexto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916" y="2795031"/>
                <a:ext cx="1491754" cy="215444"/>
              </a:xfrm>
              <a:prstGeom prst="rect">
                <a:avLst/>
              </a:prstGeom>
              <a:blipFill>
                <a:blip r:embed="rId25"/>
                <a:stretch>
                  <a:fillRect l="-816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CaixaDeTexto 140"/>
              <p:cNvSpPr txBox="1"/>
              <p:nvPr/>
            </p:nvSpPr>
            <p:spPr>
              <a:xfrm>
                <a:off x="3715283" y="3153101"/>
                <a:ext cx="25667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1" name="CaixaDeTexto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283" y="3153101"/>
                <a:ext cx="2566728" cy="215444"/>
              </a:xfrm>
              <a:prstGeom prst="rect">
                <a:avLst/>
              </a:prstGeom>
              <a:blipFill>
                <a:blip r:embed="rId26"/>
                <a:stretch>
                  <a:fillRect l="-948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CaixaDeTexto 141"/>
              <p:cNvSpPr txBox="1"/>
              <p:nvPr/>
            </p:nvSpPr>
            <p:spPr>
              <a:xfrm>
                <a:off x="3695286" y="3449638"/>
                <a:ext cx="1419748" cy="778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2" name="CaixaDeTexto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286" y="3449638"/>
                <a:ext cx="1419748" cy="7789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CaixaDeTexto 142"/>
              <p:cNvSpPr txBox="1"/>
              <p:nvPr/>
            </p:nvSpPr>
            <p:spPr>
              <a:xfrm>
                <a:off x="6737444" y="2406875"/>
                <a:ext cx="24022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Solução exata quando </a:t>
                </a:r>
                <a14:m>
                  <m:oMath xmlns:m="http://schemas.openxmlformats.org/officeDocument/2006/math">
                    <m:r>
                      <a:rPr lang="pt-B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Número de intervalos N</a:t>
                </a:r>
                <a:r>
                  <a:rPr lang="pt-BR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CaixaDeTexto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444" y="2406875"/>
                <a:ext cx="2402287" cy="523220"/>
              </a:xfrm>
              <a:prstGeom prst="rect">
                <a:avLst/>
              </a:prstGeom>
              <a:blipFill>
                <a:blip r:embed="rId28"/>
                <a:stretch>
                  <a:fillRect l="-761" t="-2326" b="-104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aixaDeTexto 143"/>
              <p:cNvSpPr txBox="1"/>
              <p:nvPr/>
            </p:nvSpPr>
            <p:spPr>
              <a:xfrm>
                <a:off x="7071271" y="2849678"/>
                <a:ext cx="1471878" cy="605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pt-B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4" name="CaixaDeTexto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271" y="2849678"/>
                <a:ext cx="1471878" cy="60580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CaixaDeTexto 144"/>
              <p:cNvSpPr txBox="1"/>
              <p:nvPr/>
            </p:nvSpPr>
            <p:spPr>
              <a:xfrm>
                <a:off x="7065941" y="3469003"/>
                <a:ext cx="1377428" cy="490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5" name="CaixaDeTexto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941" y="3469003"/>
                <a:ext cx="1377428" cy="490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aixaDeTexto 145"/>
              <p:cNvSpPr txBox="1"/>
              <p:nvPr/>
            </p:nvSpPr>
            <p:spPr>
              <a:xfrm>
                <a:off x="5355793" y="3934407"/>
                <a:ext cx="38301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Essa integral é proporcional à área entre a curva e o eixo x entre </a:t>
                </a:r>
                <a14:m>
                  <m:oMath xmlns:m="http://schemas.openxmlformats.org/officeDocument/2006/math"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1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𝑥𝑓</m:t>
                    </m:r>
                    <m:r>
                      <a:rPr lang="pt-B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basta usar as unidades dos eixos. Se F(x) for positivo e se a partícula mover-se no sentido positivo, então W será positivo.</a:t>
                </a:r>
              </a:p>
            </p:txBody>
          </p:sp>
        </mc:Choice>
        <mc:Fallback xmlns="">
          <p:sp>
            <p:nvSpPr>
              <p:cNvPr id="146" name="CaixaDeTexto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93" y="3934407"/>
                <a:ext cx="3830129" cy="954107"/>
              </a:xfrm>
              <a:prstGeom prst="rect">
                <a:avLst/>
              </a:prstGeom>
              <a:blipFill>
                <a:blip r:embed="rId31"/>
                <a:stretch>
                  <a:fillRect l="-478" t="-637" r="-478" b="-57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0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 animBg="1"/>
      <p:bldP spid="20" grpId="0" animBg="1"/>
      <p:bldP spid="21" grpId="0" animBg="1"/>
      <p:bldP spid="29" grpId="0" animBg="1"/>
      <p:bldP spid="30" grpId="0"/>
      <p:bldP spid="46" grpId="0"/>
      <p:bldP spid="127" grpId="0"/>
      <p:bldP spid="128" grpId="0"/>
      <p:bldP spid="130" grpId="0"/>
      <p:bldP spid="131" grpId="0"/>
      <p:bldP spid="137" grpId="0"/>
      <p:bldP spid="138" grpId="0"/>
      <p:bldP spid="139" grpId="0"/>
      <p:bldP spid="140" grpId="0"/>
      <p:bldP spid="141" grpId="0"/>
      <p:bldP spid="142" grpId="0" animBg="1"/>
      <p:bldP spid="143" grpId="0"/>
      <p:bldP spid="144" grpId="0"/>
      <p:bldP spid="145" grpId="0" animBg="1"/>
      <p:bldP spid="1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43934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Trabalho realizado pela força de uma mola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58977" r="41747" b="15192"/>
          <a:stretch/>
        </p:blipFill>
        <p:spPr>
          <a:xfrm>
            <a:off x="2093384" y="497989"/>
            <a:ext cx="5533307" cy="434494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5667" y="718121"/>
            <a:ext cx="165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DISTENSÃO</a:t>
            </a:r>
          </a:p>
        </p:txBody>
      </p:sp>
    </p:spTree>
    <p:extLst>
      <p:ext uri="{BB962C8B-B14F-4D97-AF65-F5344CB8AC3E}">
        <p14:creationId xmlns:p14="http://schemas.microsoft.com/office/powerpoint/2010/main" val="140614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2712" y="834179"/>
            <a:ext cx="9004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Livro texto - HRK</a:t>
            </a:r>
          </a:p>
          <a:p>
            <a:endParaRPr lang="pt-BR" sz="2000" b="1" dirty="0"/>
          </a:p>
          <a:p>
            <a:endParaRPr lang="pt-BR" sz="2000" b="1" dirty="0"/>
          </a:p>
          <a:p>
            <a:r>
              <a:rPr lang="pt-BR" sz="2000" b="1" dirty="0"/>
              <a:t>Capítulo 11 Trabalho e energia</a:t>
            </a:r>
          </a:p>
          <a:p>
            <a:r>
              <a:rPr lang="pt-BR" sz="2000" b="1" dirty="0"/>
              <a:t>			Energia cinética – energia relacionada com o movimento</a:t>
            </a:r>
          </a:p>
          <a:p>
            <a:endParaRPr lang="pt-BR" sz="2000" b="1" dirty="0"/>
          </a:p>
          <a:p>
            <a:r>
              <a:rPr lang="pt-BR" sz="2000" b="1" dirty="0"/>
              <a:t>Capítulo 12  Energia potencial</a:t>
            </a:r>
          </a:p>
          <a:p>
            <a:endParaRPr lang="pt-BR" sz="2000" b="1" dirty="0"/>
          </a:p>
          <a:p>
            <a:r>
              <a:rPr lang="pt-BR" sz="2000" b="1" dirty="0"/>
              <a:t>Capítulo 13 Conservação da Energia Mecânica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8949" y="69673"/>
            <a:ext cx="389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Próximos capítulos (resto do semestre)</a:t>
            </a:r>
          </a:p>
        </p:txBody>
      </p:sp>
    </p:spTree>
    <p:extLst>
      <p:ext uri="{BB962C8B-B14F-4D97-AF65-F5344CB8AC3E}">
        <p14:creationId xmlns:p14="http://schemas.microsoft.com/office/powerpoint/2010/main" val="248364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43934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Trabalho realizado pela força de uma mola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7267" y="687400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COMPRESSÃO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8" t="58977" r="12609" b="15192"/>
          <a:stretch/>
        </p:blipFill>
        <p:spPr>
          <a:xfrm>
            <a:off x="2802467" y="503311"/>
            <a:ext cx="4250266" cy="43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99" y="302683"/>
            <a:ext cx="6798733" cy="453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15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33" y="651934"/>
            <a:ext cx="2045758" cy="136383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8601" y="485801"/>
            <a:ext cx="3793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da mola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força restauradora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8601" y="855133"/>
            <a:ext cx="6163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mola tende a restaurar o corpo à sua posição de equilíbrio (x = 0 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28601" y="1130194"/>
                <a:ext cx="5444066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o movimento for devagar, então: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𝑚𝑜𝑙𝑎</m:t>
                        </m:r>
                      </m:sub>
                    </m:sSub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130194"/>
                <a:ext cx="5444066" cy="368499"/>
              </a:xfrm>
              <a:prstGeom prst="rect">
                <a:avLst/>
              </a:prstGeom>
              <a:blipFill>
                <a:blip r:embed="rId3"/>
                <a:stretch>
                  <a:fillRect l="-672" t="-13115" b="-196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Agrupar 13"/>
          <p:cNvGrpSpPr/>
          <p:nvPr/>
        </p:nvGrpSpPr>
        <p:grpSpPr>
          <a:xfrm>
            <a:off x="228601" y="1530691"/>
            <a:ext cx="5444066" cy="348960"/>
            <a:chOff x="228601" y="1530691"/>
            <a:chExt cx="5444066" cy="348960"/>
          </a:xfrm>
        </p:grpSpPr>
        <p:sp>
          <p:nvSpPr>
            <p:cNvPr id="6" name="CaixaDeTexto 5"/>
            <p:cNvSpPr txBox="1"/>
            <p:nvPr/>
          </p:nvSpPr>
          <p:spPr>
            <a:xfrm>
              <a:off x="3187700" y="1541097"/>
              <a:ext cx="2484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força não é constante !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228601" y="1530691"/>
                  <a:ext cx="3708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Quando maior </a:t>
                  </a:r>
                  <a14:m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maior a força</a:t>
                  </a:r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1" y="1530691"/>
                  <a:ext cx="3708400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987" t="-5357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CaixaDeTexto 7"/>
          <p:cNvSpPr txBox="1"/>
          <p:nvPr/>
        </p:nvSpPr>
        <p:spPr>
          <a:xfrm>
            <a:off x="228601" y="2026556"/>
            <a:ext cx="9313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Observa-se que (por aproximação): A intensidade da força varia </a:t>
            </a:r>
            <a:r>
              <a:rPr lang="pt-BR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linearmente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a distância</a:t>
            </a:r>
            <a:endParaRPr lang="pt-BR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8533" y="3427491"/>
            <a:ext cx="69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equação é válida enquanto você não destrói a mola (esticando demais).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18533" y="4340488"/>
            <a:ext cx="818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sinal negativo indica que a força tem sentido contrário à distensão ou compressão da mola</a:t>
            </a:r>
          </a:p>
        </p:txBody>
      </p:sp>
      <p:pic>
        <p:nvPicPr>
          <p:cNvPr id="3074" name="Picture 2" descr="Representação gráfica da força versus a deformaçã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51" y="2363601"/>
            <a:ext cx="2308225" cy="181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Agrupar 16"/>
          <p:cNvGrpSpPr/>
          <p:nvPr/>
        </p:nvGrpSpPr>
        <p:grpSpPr>
          <a:xfrm>
            <a:off x="491065" y="2442916"/>
            <a:ext cx="6559091" cy="732444"/>
            <a:chOff x="491065" y="2442916"/>
            <a:chExt cx="6559091" cy="732444"/>
          </a:xfrm>
        </p:grpSpPr>
        <p:grpSp>
          <p:nvGrpSpPr>
            <p:cNvPr id="15" name="Agrupar 14"/>
            <p:cNvGrpSpPr/>
            <p:nvPr/>
          </p:nvGrpSpPr>
          <p:grpSpPr>
            <a:xfrm>
              <a:off x="491065" y="2442916"/>
              <a:ext cx="6559091" cy="440633"/>
              <a:chOff x="491066" y="2442916"/>
              <a:chExt cx="5977468" cy="4406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ixaDeTexto 8"/>
                  <p:cNvSpPr txBox="1"/>
                  <p:nvPr/>
                </p:nvSpPr>
                <p:spPr>
                  <a:xfrm>
                    <a:off x="491066" y="2555084"/>
                    <a:ext cx="945772" cy="276999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9" name="CaixaDeTex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066" y="2555084"/>
                    <a:ext cx="945772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88" b="-869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CaixaDeTexto 9"/>
              <p:cNvSpPr txBox="1"/>
              <p:nvPr/>
            </p:nvSpPr>
            <p:spPr>
              <a:xfrm>
                <a:off x="1570565" y="2514495"/>
                <a:ext cx="14816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Lei de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Hooke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CaixaDeTexto 10"/>
                  <p:cNvSpPr txBox="1"/>
                  <p:nvPr/>
                </p:nvSpPr>
                <p:spPr>
                  <a:xfrm>
                    <a:off x="3280834" y="2442916"/>
                    <a:ext cx="3187700" cy="4406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</a:t>
                    </a:r>
                    <a:r>
                      <a: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é a constante da mola</a:t>
                    </a:r>
                    <a14:m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pt-BR" sz="16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a14:m>
                    <a:r>
                      <a: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1" name="CaixaDeTexto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0834" y="2442916"/>
                    <a:ext cx="3187700" cy="44063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045" b="-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CaixaDeTexto 15"/>
            <p:cNvSpPr txBox="1"/>
            <p:nvPr/>
          </p:nvSpPr>
          <p:spPr>
            <a:xfrm>
              <a:off x="3540007" y="2836806"/>
              <a:ext cx="31805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Unidade no SI: N/m ou kg/s</a:t>
              </a:r>
              <a:r>
                <a:rPr lang="pt-B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62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0" y="72109"/>
                <a:ext cx="7620000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</a:rPr>
                  <a:t>Qual o trabalho realizado pela força da mola quando for distendida do seu estado inicial (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até o estado final (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) ?</a:t>
                </a: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109"/>
                <a:ext cx="7620000" cy="668581"/>
              </a:xfrm>
              <a:prstGeom prst="rect">
                <a:avLst/>
              </a:prstGeom>
              <a:blipFill>
                <a:blip r:embed="rId2"/>
                <a:stretch>
                  <a:fillRect l="-640" t="-5455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23" y="651934"/>
            <a:ext cx="2449468" cy="1632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74074" y="817308"/>
                <a:ext cx="1573957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74" y="817308"/>
                <a:ext cx="1573957" cy="560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886624" y="817858"/>
                <a:ext cx="1447640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24" y="817858"/>
                <a:ext cx="1447640" cy="560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324195" y="817858"/>
                <a:ext cx="1317925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95" y="817858"/>
                <a:ext cx="1317925" cy="560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668508" y="864820"/>
                <a:ext cx="1494383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508" y="864820"/>
                <a:ext cx="1494383" cy="4658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-12701" y="1523999"/>
                <a:ext cx="3513667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Trabalho negativo quando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01" y="1523999"/>
                <a:ext cx="3513667" cy="391582"/>
              </a:xfrm>
              <a:prstGeom prst="rect">
                <a:avLst/>
              </a:prstGeom>
              <a:blipFill>
                <a:blip r:embed="rId8"/>
                <a:stretch>
                  <a:fillRect l="-1563" t="-7813" b="-187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-19051" y="1915581"/>
                <a:ext cx="5564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sentido da força da mola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oposto ao deslocamento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1" y="1915581"/>
                <a:ext cx="5564718" cy="369332"/>
              </a:xfrm>
              <a:prstGeom prst="rect">
                <a:avLst/>
              </a:prstGeom>
              <a:blipFill>
                <a:blip r:embed="rId9"/>
                <a:stretch>
                  <a:fillRect l="-986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de Seta Reta 9"/>
          <p:cNvCxnSpPr/>
          <p:nvPr/>
        </p:nvCxnSpPr>
        <p:spPr>
          <a:xfrm>
            <a:off x="3349420" y="2515204"/>
            <a:ext cx="0" cy="21922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1748031" y="3707660"/>
            <a:ext cx="3243281" cy="316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 flipV="1">
            <a:off x="2245113" y="2821714"/>
            <a:ext cx="2222809" cy="1780023"/>
          </a:xfrm>
          <a:prstGeom prst="straightConnector1">
            <a:avLst/>
          </a:prstGeom>
          <a:ln>
            <a:solidFill>
              <a:srgbClr val="0070C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684340" y="2488455"/>
                <a:ext cx="639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340" y="2488455"/>
                <a:ext cx="639855" cy="276999"/>
              </a:xfrm>
              <a:prstGeom prst="rect">
                <a:avLst/>
              </a:prstGeom>
              <a:blipFill>
                <a:blip r:embed="rId10"/>
                <a:stretch>
                  <a:fillRect l="-6667" r="-12381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734752" y="3740784"/>
                <a:ext cx="5848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752" y="3740784"/>
                <a:ext cx="584840" cy="276999"/>
              </a:xfrm>
              <a:prstGeom prst="rect">
                <a:avLst/>
              </a:prstGeom>
              <a:blipFill>
                <a:blip r:embed="rId11"/>
                <a:stretch>
                  <a:fillRect l="-4167" t="-2222" r="-13542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/>
          <p:cNvSpPr txBox="1"/>
          <p:nvPr/>
        </p:nvSpPr>
        <p:spPr>
          <a:xfrm>
            <a:off x="3537855" y="3080353"/>
            <a:ext cx="119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distensão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861736" y="3968804"/>
            <a:ext cx="163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compressão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1551865" y="2500445"/>
                <a:ext cx="9440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pt-B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5" y="2500445"/>
                <a:ext cx="944041" cy="246221"/>
              </a:xfrm>
              <a:prstGeom prst="rect">
                <a:avLst/>
              </a:prstGeom>
              <a:blipFill>
                <a:blip r:embed="rId12"/>
                <a:stretch>
                  <a:fillRect l="-4545" r="-3896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2245113" y="3729658"/>
                <a:ext cx="222818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113" y="3729658"/>
                <a:ext cx="222818" cy="232692"/>
              </a:xfrm>
              <a:prstGeom prst="rect">
                <a:avLst/>
              </a:prstGeom>
              <a:blipFill>
                <a:blip r:embed="rId13"/>
                <a:stretch>
                  <a:fillRect l="-8108" r="-8108" b="-236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853899" y="3740784"/>
                <a:ext cx="2025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99" y="3740784"/>
                <a:ext cx="202555" cy="215444"/>
              </a:xfrm>
              <a:prstGeom prst="rect">
                <a:avLst/>
              </a:prstGeom>
              <a:blipFill>
                <a:blip r:embed="rId14"/>
                <a:stretch>
                  <a:fillRect l="-9091" r="-3030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3678157" y="3453074"/>
                <a:ext cx="2025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157" y="3453074"/>
                <a:ext cx="202556" cy="215444"/>
              </a:xfrm>
              <a:prstGeom prst="rect">
                <a:avLst/>
              </a:prstGeom>
              <a:blipFill>
                <a:blip r:embed="rId15"/>
                <a:stretch>
                  <a:fillRect l="-8824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245105" y="3453229"/>
                <a:ext cx="222817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105" y="3453229"/>
                <a:ext cx="222817" cy="232692"/>
              </a:xfrm>
              <a:prstGeom prst="rect">
                <a:avLst/>
              </a:prstGeom>
              <a:blipFill>
                <a:blip r:embed="rId16"/>
                <a:stretch>
                  <a:fillRect l="-8108" r="-8108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orma Livre 28"/>
          <p:cNvSpPr/>
          <p:nvPr/>
        </p:nvSpPr>
        <p:spPr>
          <a:xfrm>
            <a:off x="2328333" y="2902001"/>
            <a:ext cx="630767" cy="803350"/>
          </a:xfrm>
          <a:custGeom>
            <a:avLst/>
            <a:gdLst>
              <a:gd name="connsiteX0" fmla="*/ 4234 w 630767"/>
              <a:gd name="connsiteY0" fmla="*/ 825500 h 825500"/>
              <a:gd name="connsiteX1" fmla="*/ 0 w 630767"/>
              <a:gd name="connsiteY1" fmla="*/ 0 h 825500"/>
              <a:gd name="connsiteX2" fmla="*/ 630767 w 630767"/>
              <a:gd name="connsiteY2" fmla="*/ 508000 h 825500"/>
              <a:gd name="connsiteX3" fmla="*/ 630767 w 630767"/>
              <a:gd name="connsiteY3" fmla="*/ 821267 h 825500"/>
              <a:gd name="connsiteX4" fmla="*/ 4234 w 630767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67" h="825500">
                <a:moveTo>
                  <a:pt x="4234" y="825500"/>
                </a:moveTo>
                <a:cubicBezTo>
                  <a:pt x="2823" y="550333"/>
                  <a:pt x="1411" y="275167"/>
                  <a:pt x="0" y="0"/>
                </a:cubicBezTo>
                <a:lnTo>
                  <a:pt x="630767" y="508000"/>
                </a:lnTo>
                <a:lnTo>
                  <a:pt x="630767" y="821267"/>
                </a:lnTo>
                <a:lnTo>
                  <a:pt x="4234" y="825500"/>
                </a:lnTo>
                <a:close/>
              </a:path>
            </a:pathLst>
          </a:cu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orma Livre 29"/>
          <p:cNvSpPr/>
          <p:nvPr/>
        </p:nvSpPr>
        <p:spPr>
          <a:xfrm rot="10800000">
            <a:off x="3753836" y="3714051"/>
            <a:ext cx="630767" cy="803350"/>
          </a:xfrm>
          <a:custGeom>
            <a:avLst/>
            <a:gdLst>
              <a:gd name="connsiteX0" fmla="*/ 4234 w 630767"/>
              <a:gd name="connsiteY0" fmla="*/ 825500 h 825500"/>
              <a:gd name="connsiteX1" fmla="*/ 0 w 630767"/>
              <a:gd name="connsiteY1" fmla="*/ 0 h 825500"/>
              <a:gd name="connsiteX2" fmla="*/ 630767 w 630767"/>
              <a:gd name="connsiteY2" fmla="*/ 508000 h 825500"/>
              <a:gd name="connsiteX3" fmla="*/ 630767 w 630767"/>
              <a:gd name="connsiteY3" fmla="*/ 821267 h 825500"/>
              <a:gd name="connsiteX4" fmla="*/ 4234 w 630767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67" h="825500">
                <a:moveTo>
                  <a:pt x="4234" y="825500"/>
                </a:moveTo>
                <a:cubicBezTo>
                  <a:pt x="2823" y="550333"/>
                  <a:pt x="1411" y="275167"/>
                  <a:pt x="0" y="0"/>
                </a:cubicBezTo>
                <a:lnTo>
                  <a:pt x="630767" y="508000"/>
                </a:lnTo>
                <a:lnTo>
                  <a:pt x="630767" y="821267"/>
                </a:lnTo>
                <a:lnTo>
                  <a:pt x="4234" y="825500"/>
                </a:lnTo>
                <a:close/>
              </a:path>
            </a:pathLst>
          </a:cu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5572229" y="2714471"/>
                <a:ext cx="1591590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29" y="2714471"/>
                <a:ext cx="1591590" cy="6109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572229" y="4179988"/>
                <a:ext cx="1962616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29" y="4179988"/>
                <a:ext cx="1962616" cy="402931"/>
              </a:xfrm>
              <a:prstGeom prst="rect">
                <a:avLst/>
              </a:prstGeom>
              <a:blipFill>
                <a:blip r:embed="rId18"/>
                <a:stretch>
                  <a:fillRect l="-2484" t="-21212" r="-6522"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7534845" y="4254112"/>
                <a:ext cx="1270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845" y="4254112"/>
                <a:ext cx="1270604" cy="276999"/>
              </a:xfrm>
              <a:prstGeom prst="rect">
                <a:avLst/>
              </a:prstGeom>
              <a:blipFill>
                <a:blip r:embed="rId19"/>
                <a:stretch>
                  <a:fillRect l="-1442" r="-3846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m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15" y="3462203"/>
            <a:ext cx="2463412" cy="61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973C6-840D-46B7-8785-D180B2CE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3" y="11498"/>
            <a:ext cx="5291418" cy="405360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430869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49" y="43934"/>
            <a:ext cx="6408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11.5 Trabalho de uma força em duas dimensões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433529" y="867887"/>
                <a:ext cx="137210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29" y="867887"/>
                <a:ext cx="1372107" cy="7265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694563" y="821720"/>
                <a:ext cx="1840760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63" y="821720"/>
                <a:ext cx="1840760" cy="818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33529" y="1848837"/>
                <a:ext cx="1655838" cy="3388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29" y="1848837"/>
                <a:ext cx="1655838" cy="338875"/>
              </a:xfrm>
              <a:prstGeom prst="rect">
                <a:avLst/>
              </a:prstGeom>
              <a:blipFill>
                <a:blip r:embed="rId4"/>
                <a:stretch>
                  <a:fillRect l="-1103" t="-37500" r="-19485" b="-160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437032" y="1872591"/>
                <a:ext cx="2793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𝑠𝑒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pt-BR" dirty="0"/>
                  <a:t> 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então:</a:t>
                </a: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032" y="1872591"/>
                <a:ext cx="2793522" cy="276999"/>
              </a:xfrm>
              <a:prstGeom prst="rect">
                <a:avLst/>
              </a:prstGeom>
              <a:blipFill>
                <a:blip r:embed="rId5"/>
                <a:stretch>
                  <a:fillRect l="-2183" t="-43478" r="-873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75394" y="2603760"/>
                <a:ext cx="137210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94" y="2603760"/>
                <a:ext cx="1372107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089367" y="2590700"/>
                <a:ext cx="1882695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367" y="2590700"/>
                <a:ext cx="1882695" cy="7265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26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5467" y="586591"/>
            <a:ext cx="84204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6 – fechar!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7, começar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XI dos Conceitos de Matemática Básica (mais ~1 semana)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Responder o questionário online sobre a lista 6 até domingo, 7/7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das monitorias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R4  – entrega 11/11.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das monitorias</a:t>
            </a:r>
          </a:p>
        </p:txBody>
      </p:sp>
    </p:spTree>
    <p:extLst>
      <p:ext uri="{BB962C8B-B14F-4D97-AF65-F5344CB8AC3E}">
        <p14:creationId xmlns:p14="http://schemas.microsoft.com/office/powerpoint/2010/main" val="115831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12F85-AF6D-4AA3-99D8-854ED194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870" y="-1949"/>
            <a:ext cx="5230906" cy="519660"/>
          </a:xfrm>
        </p:spPr>
        <p:txBody>
          <a:bodyPr>
            <a:normAutofit/>
          </a:bodyPr>
          <a:lstStyle/>
          <a:p>
            <a:r>
              <a:rPr lang="pt-BR" sz="2800" dirty="0"/>
              <a:t>Problematizando...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32E966B-7021-4F47-A7A4-F40399F75373}"/>
              </a:ext>
            </a:extLst>
          </p:cNvPr>
          <p:cNvSpPr txBox="1"/>
          <p:nvPr/>
        </p:nvSpPr>
        <p:spPr>
          <a:xfrm>
            <a:off x="147917" y="499801"/>
            <a:ext cx="803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Por que a/o atleta corre na horizontal a fim de realizar um salto em distância?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230FB7B-B5A2-49A5-A656-F25936F2FD44}"/>
              </a:ext>
            </a:extLst>
          </p:cNvPr>
          <p:cNvSpPr txBox="1"/>
          <p:nvPr/>
        </p:nvSpPr>
        <p:spPr>
          <a:xfrm>
            <a:off x="138953" y="2126664"/>
            <a:ext cx="786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Por que a/o atleta corre na horizontal a fim de realizar um salto em altura?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25713D8-66B5-4BF0-9FA8-B044DF5D842D}"/>
              </a:ext>
            </a:extLst>
          </p:cNvPr>
          <p:cNvSpPr txBox="1"/>
          <p:nvPr/>
        </p:nvSpPr>
        <p:spPr>
          <a:xfrm>
            <a:off x="853888" y="882580"/>
            <a:ext cx="508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Vídeo sobre as técnicas do salto em distância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346CE7B-B11C-4BA5-995C-0011D01DE5AD}"/>
              </a:ext>
            </a:extLst>
          </p:cNvPr>
          <p:cNvSpPr txBox="1"/>
          <p:nvPr/>
        </p:nvSpPr>
        <p:spPr>
          <a:xfrm>
            <a:off x="1001806" y="2467467"/>
            <a:ext cx="3395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Vídeos em câmara lenta: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hlinkClick r:id="rId3"/>
              </a:rPr>
              <a:t>Irina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hlinkClick r:id="rId4"/>
              </a:rPr>
              <a:t>Armand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73F80E9-CE94-4B6E-B7FB-CD559D0B0248}"/>
                  </a:ext>
                </a:extLst>
              </p:cNvPr>
              <p:cNvSpPr txBox="1"/>
              <p:nvPr/>
            </p:nvSpPr>
            <p:spPr>
              <a:xfrm>
                <a:off x="860612" y="1203334"/>
                <a:ext cx="7658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No início do salto, dá o maior impulso vertical possível </a:t>
                </a:r>
                <a:r>
                  <a:rPr lang="pt-BR" dirty="0">
                    <a:sym typeface="Wingdings" panose="05000000000000000000" pitchFamily="2" charset="2"/>
                  </a:rPr>
                  <a:t> maximiza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pt-BR" dirty="0">
                    <a:sym typeface="Wingdings" panose="05000000000000000000" pitchFamily="2" charset="2"/>
                  </a:rPr>
                  <a:t> no ar</a:t>
                </a:r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73F80E9-CE94-4B6E-B7FB-CD559D0B0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2" y="1203334"/>
                <a:ext cx="7658100" cy="369332"/>
              </a:xfrm>
              <a:prstGeom prst="rect">
                <a:avLst/>
              </a:prstGeom>
              <a:blipFill>
                <a:blip r:embed="rId5"/>
                <a:stretch>
                  <a:fillRect l="-637" t="-9836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929FA4C-CF01-4C8D-A0C7-E1D3C683480F}"/>
                  </a:ext>
                </a:extLst>
              </p:cNvPr>
              <p:cNvSpPr txBox="1"/>
              <p:nvPr/>
            </p:nvSpPr>
            <p:spPr>
              <a:xfrm>
                <a:off x="860612" y="1572666"/>
                <a:ext cx="7321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Corre o mais rápido possível </a:t>
                </a:r>
                <a:r>
                  <a:rPr lang="pt-BR" dirty="0">
                    <a:sym typeface="Wingdings" panose="05000000000000000000" pitchFamily="2" charset="2"/>
                  </a:rPr>
                  <a:t> distância percorrida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929FA4C-CF01-4C8D-A0C7-E1D3C683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2" y="1572666"/>
                <a:ext cx="7321923" cy="369332"/>
              </a:xfrm>
              <a:prstGeom prst="rect">
                <a:avLst/>
              </a:prstGeom>
              <a:blipFill>
                <a:blip r:embed="rId6"/>
                <a:stretch>
                  <a:fillRect l="-666" t="-11475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Agrupar 18">
            <a:extLst>
              <a:ext uri="{FF2B5EF4-FFF2-40B4-BE49-F238E27FC236}">
                <a16:creationId xmlns:a16="http://schemas.microsoft.com/office/drawing/2014/main" id="{66187EDD-64E3-4CCA-8205-A33F02996FDF}"/>
              </a:ext>
            </a:extLst>
          </p:cNvPr>
          <p:cNvGrpSpPr/>
          <p:nvPr/>
        </p:nvGrpSpPr>
        <p:grpSpPr>
          <a:xfrm>
            <a:off x="131106" y="4000973"/>
            <a:ext cx="8770844" cy="646331"/>
            <a:chOff x="131106" y="4000973"/>
            <a:chExt cx="8770844" cy="646331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A4016B0-C779-462B-9B84-6FDA91418CEA}"/>
                </a:ext>
              </a:extLst>
            </p:cNvPr>
            <p:cNvSpPr txBox="1"/>
            <p:nvPr/>
          </p:nvSpPr>
          <p:spPr>
            <a:xfrm>
              <a:off x="6057896" y="4167622"/>
              <a:ext cx="28440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ym typeface="Wingdings" panose="05000000000000000000" pitchFamily="2" charset="2"/>
                </a:rPr>
                <a:t> ganha velocidade vertical</a:t>
              </a:r>
              <a:endParaRPr lang="pt-BR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78C60A37-948B-42A6-90F5-0BA49C4E87CB}"/>
                </a:ext>
              </a:extLst>
            </p:cNvPr>
            <p:cNvSpPr txBox="1"/>
            <p:nvPr/>
          </p:nvSpPr>
          <p:spPr>
            <a:xfrm>
              <a:off x="131106" y="4149741"/>
              <a:ext cx="31903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ym typeface="Wingdings" panose="05000000000000000000" pitchFamily="2" charset="2"/>
                </a:rPr>
                <a:t>No ar, para c/ vara comprimida: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012E8A36-ADED-4474-AE24-92B4066FEFD8}"/>
                </a:ext>
              </a:extLst>
            </p:cNvPr>
            <p:cNvSpPr txBox="1"/>
            <p:nvPr/>
          </p:nvSpPr>
          <p:spPr>
            <a:xfrm>
              <a:off x="3213842" y="4000973"/>
              <a:ext cx="28440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ym typeface="Wingdings" panose="05000000000000000000" pitchFamily="2" charset="2"/>
                </a:rPr>
                <a:t>empurra a vara para baixo </a:t>
              </a:r>
            </a:p>
            <a:p>
              <a:r>
                <a:rPr lang="pt-BR" dirty="0">
                  <a:sym typeface="Wingdings" panose="05000000000000000000" pitchFamily="2" charset="2"/>
                </a:rPr>
                <a:t>também a vara distende</a:t>
              </a:r>
              <a:endParaRPr lang="pt-BR" dirty="0"/>
            </a:p>
          </p:txBody>
        </p:sp>
      </p:grpSp>
      <p:sp>
        <p:nvSpPr>
          <p:cNvPr id="18" name="Chave Direita 17">
            <a:extLst>
              <a:ext uri="{FF2B5EF4-FFF2-40B4-BE49-F238E27FC236}">
                <a16:creationId xmlns:a16="http://schemas.microsoft.com/office/drawing/2014/main" id="{34D88D1F-2E43-4C7C-8BE9-1C7CA76B1008}"/>
              </a:ext>
            </a:extLst>
          </p:cNvPr>
          <p:cNvSpPr/>
          <p:nvPr/>
        </p:nvSpPr>
        <p:spPr>
          <a:xfrm>
            <a:off x="6004111" y="3973012"/>
            <a:ext cx="275665" cy="72371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E85AC1C-77AA-474D-9287-66DFA1380D16}"/>
              </a:ext>
            </a:extLst>
          </p:cNvPr>
          <p:cNvGrpSpPr/>
          <p:nvPr/>
        </p:nvGrpSpPr>
        <p:grpSpPr>
          <a:xfrm>
            <a:off x="853888" y="3163151"/>
            <a:ext cx="6326841" cy="646331"/>
            <a:chOff x="853888" y="3163151"/>
            <a:chExt cx="6326841" cy="646331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BAC5D872-F94B-442A-9D14-D26A26E5C9E1}"/>
                </a:ext>
              </a:extLst>
            </p:cNvPr>
            <p:cNvSpPr txBox="1"/>
            <p:nvPr/>
          </p:nvSpPr>
          <p:spPr>
            <a:xfrm>
              <a:off x="853888" y="3350397"/>
              <a:ext cx="32810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No início do salto, vara a ~45º </a:t>
              </a:r>
              <a:r>
                <a:rPr lang="pt-BR" dirty="0">
                  <a:sym typeface="Wingdings" panose="05000000000000000000" pitchFamily="2" charset="2"/>
                </a:rPr>
                <a:t>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797DDA3-8913-4AD0-9CD0-06CBFFE01BD4}"/>
                </a:ext>
              </a:extLst>
            </p:cNvPr>
            <p:cNvSpPr txBox="1"/>
            <p:nvPr/>
          </p:nvSpPr>
          <p:spPr>
            <a:xfrm>
              <a:off x="4134971" y="3163151"/>
              <a:ext cx="30457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>
                  <a:sym typeface="Wingdings" panose="05000000000000000000" pitchFamily="2" charset="2"/>
                </a:rPr>
                <a:t>muda direção da velocidade</a:t>
              </a:r>
            </a:p>
            <a:p>
              <a:r>
                <a:rPr lang="pt-BR" dirty="0">
                  <a:sym typeface="Wingdings" panose="05000000000000000000" pitchFamily="2" charset="2"/>
                </a:rPr>
                <a:t>vara flete</a:t>
              </a:r>
              <a:endParaRPr lang="pt-BR" dirty="0"/>
            </a:p>
          </p:txBody>
        </p:sp>
        <p:sp>
          <p:nvSpPr>
            <p:cNvPr id="20" name="Chave Esquerda 19">
              <a:extLst>
                <a:ext uri="{FF2B5EF4-FFF2-40B4-BE49-F238E27FC236}">
                  <a16:creationId xmlns:a16="http://schemas.microsoft.com/office/drawing/2014/main" id="{7F34DE18-172C-48F4-BA4B-31AD8302B641}"/>
                </a:ext>
              </a:extLst>
            </p:cNvPr>
            <p:cNvSpPr/>
            <p:nvPr/>
          </p:nvSpPr>
          <p:spPr>
            <a:xfrm>
              <a:off x="4007225" y="3240741"/>
              <a:ext cx="112954" cy="56874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658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929BE-BCCF-4E17-B2FD-B1E09E443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2" y="11498"/>
            <a:ext cx="4699747" cy="472596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enquete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6A7C71-7B07-4607-A866-85885DBDE787}"/>
              </a:ext>
            </a:extLst>
          </p:cNvPr>
          <p:cNvSpPr txBox="1"/>
          <p:nvPr/>
        </p:nvSpPr>
        <p:spPr>
          <a:xfrm>
            <a:off x="289112" y="471619"/>
            <a:ext cx="7765676" cy="3567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salto em distância, o mais importante é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velocidade da corrida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altura da pessoa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manobras realizadas pela/o atleta enquanto está no ar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jeito de aterrissar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ângulo do salto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impulso do salto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salto em altura</a:t>
            </a:r>
            <a:r>
              <a:rPr lang="pt-B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mais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 é</a:t>
            </a:r>
          </a:p>
        </p:txBody>
      </p:sp>
    </p:spTree>
    <p:extLst>
      <p:ext uri="{BB962C8B-B14F-4D97-AF65-F5344CB8AC3E}">
        <p14:creationId xmlns:p14="http://schemas.microsoft.com/office/powerpoint/2010/main" val="141645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B4530-4B6D-4FF9-8A51-4212C842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48"/>
            <a:ext cx="6642847" cy="418808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Salto com vara (pole </a:t>
            </a:r>
            <a:r>
              <a:rPr lang="pt-BR" sz="2800" dirty="0" err="1"/>
              <a:t>vault</a:t>
            </a:r>
            <a:r>
              <a:rPr lang="pt-BR" sz="2800" dirty="0"/>
              <a:t>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84261E7-19F6-4945-972A-F02022A04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3" y="834517"/>
            <a:ext cx="4153824" cy="306272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976DE61-8370-45B7-A85D-96C6ABDEE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851326"/>
            <a:ext cx="4115157" cy="227095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D2AE741-EFBD-44E6-B88D-087A2CA65A71}"/>
              </a:ext>
            </a:extLst>
          </p:cNvPr>
          <p:cNvSpPr txBox="1"/>
          <p:nvPr/>
        </p:nvSpPr>
        <p:spPr>
          <a:xfrm>
            <a:off x="121023" y="335956"/>
            <a:ext cx="832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Figuras do artigo: J. </a:t>
            </a:r>
            <a:r>
              <a:rPr lang="pt-BR" sz="1600" dirty="0" err="1"/>
              <a:t>Frère</a:t>
            </a:r>
            <a:r>
              <a:rPr lang="pt-BR" sz="1600" dirty="0"/>
              <a:t> et al. (2010) Sports </a:t>
            </a:r>
            <a:r>
              <a:rPr lang="pt-BR" sz="1600" dirty="0" err="1"/>
              <a:t>Biomechanics</a:t>
            </a:r>
            <a:r>
              <a:rPr lang="pt-BR" sz="1600" dirty="0"/>
              <a:t>,</a:t>
            </a:r>
          </a:p>
          <a:p>
            <a:r>
              <a:rPr lang="en-US" sz="1600" dirty="0">
                <a:hlinkClick r:id="rId4"/>
              </a:rPr>
              <a:t>Mechanics of pole vaulting: a review: Sports Biomechanics: Vol 9, No 2 (tandfonline.com)</a:t>
            </a:r>
            <a:endParaRPr lang="pt-BR" sz="1600" dirty="0"/>
          </a:p>
        </p:txBody>
      </p:sp>
      <p:sp>
        <p:nvSpPr>
          <p:cNvPr id="10" name="Balão de Fala: Retângulo 9">
            <a:extLst>
              <a:ext uri="{FF2B5EF4-FFF2-40B4-BE49-F238E27FC236}">
                <a16:creationId xmlns:a16="http://schemas.microsoft.com/office/drawing/2014/main" id="{21089AD3-6CEF-4905-9E40-58DF814250F0}"/>
              </a:ext>
            </a:extLst>
          </p:cNvPr>
          <p:cNvSpPr/>
          <p:nvPr/>
        </p:nvSpPr>
        <p:spPr>
          <a:xfrm>
            <a:off x="345533" y="1022844"/>
            <a:ext cx="1896034" cy="1222815"/>
          </a:xfrm>
          <a:prstGeom prst="wedgeRectCallout">
            <a:avLst>
              <a:gd name="adj1" fmla="val 12378"/>
              <a:gd name="adj2" fmla="val 6580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impulsão:</a:t>
            </a:r>
          </a:p>
          <a:p>
            <a:pPr algn="ctr"/>
            <a:r>
              <a:rPr lang="pt-BR" sz="1600" dirty="0"/>
              <a:t>último touchdown,</a:t>
            </a:r>
          </a:p>
          <a:p>
            <a:pPr algn="ctr"/>
            <a:r>
              <a:rPr lang="pt-BR" sz="1600" dirty="0"/>
              <a:t>encaixe da vara,</a:t>
            </a:r>
          </a:p>
          <a:p>
            <a:pPr algn="ctr"/>
            <a:r>
              <a:rPr lang="pt-BR" sz="1600" dirty="0"/>
              <a:t>projeção</a:t>
            </a:r>
          </a:p>
        </p:txBody>
      </p: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C4CFB8FB-DBD4-4539-9351-75AD9F74AD4E}"/>
              </a:ext>
            </a:extLst>
          </p:cNvPr>
          <p:cNvSpPr/>
          <p:nvPr/>
        </p:nvSpPr>
        <p:spPr>
          <a:xfrm>
            <a:off x="3366000" y="3751200"/>
            <a:ext cx="2224800" cy="1084128"/>
          </a:xfrm>
          <a:prstGeom prst="wedgeRectCallout">
            <a:avLst>
              <a:gd name="adj1" fmla="val -39524"/>
              <a:gd name="adj2" fmla="val -238606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Transposição: </a:t>
            </a:r>
          </a:p>
          <a:p>
            <a:pPr algn="ctr"/>
            <a:r>
              <a:rPr lang="pt-BR" sz="1600" dirty="0"/>
              <a:t>endireitamento da vara</a:t>
            </a:r>
          </a:p>
          <a:p>
            <a:pPr algn="ctr"/>
            <a:r>
              <a:rPr lang="pt-BR" sz="1600" dirty="0"/>
              <a:t>Abandono da vara</a:t>
            </a:r>
          </a:p>
          <a:p>
            <a:pPr algn="ctr"/>
            <a:r>
              <a:rPr lang="pt-BR" sz="1600" dirty="0"/>
              <a:t>Altura máxima do CG</a:t>
            </a:r>
          </a:p>
        </p:txBody>
      </p:sp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69D9BAFB-AE44-4A1A-9CFC-C2F8CDC482B0}"/>
              </a:ext>
            </a:extLst>
          </p:cNvPr>
          <p:cNvSpPr/>
          <p:nvPr/>
        </p:nvSpPr>
        <p:spPr>
          <a:xfrm>
            <a:off x="1267200" y="3980271"/>
            <a:ext cx="2224800" cy="967457"/>
          </a:xfrm>
          <a:prstGeom prst="wedgeEllipseCallout">
            <a:avLst>
              <a:gd name="adj1" fmla="val 11290"/>
              <a:gd name="adj2" fmla="val -171404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Elevação e giro – flexão máxima da vara</a:t>
            </a:r>
          </a:p>
        </p:txBody>
      </p:sp>
      <p:sp>
        <p:nvSpPr>
          <p:cNvPr id="13" name="Balão de Fala: Retângulo com Cantos Arredondados 12">
            <a:extLst>
              <a:ext uri="{FF2B5EF4-FFF2-40B4-BE49-F238E27FC236}">
                <a16:creationId xmlns:a16="http://schemas.microsoft.com/office/drawing/2014/main" id="{5171BC58-6EE6-4AD1-8B84-0D99254A86FE}"/>
              </a:ext>
            </a:extLst>
          </p:cNvPr>
          <p:cNvSpPr/>
          <p:nvPr/>
        </p:nvSpPr>
        <p:spPr>
          <a:xfrm>
            <a:off x="280800" y="4464000"/>
            <a:ext cx="986400" cy="290888"/>
          </a:xfrm>
          <a:prstGeom prst="wedgeRoundRectCallout">
            <a:avLst>
              <a:gd name="adj1" fmla="val -21563"/>
              <a:gd name="adj2" fmla="val -221432"/>
              <a:gd name="adj3" fmla="val 16667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corrida</a:t>
            </a:r>
          </a:p>
        </p:txBody>
      </p:sp>
      <p:sp>
        <p:nvSpPr>
          <p:cNvPr id="14" name="Texto Explicativo: Linha 13">
            <a:extLst>
              <a:ext uri="{FF2B5EF4-FFF2-40B4-BE49-F238E27FC236}">
                <a16:creationId xmlns:a16="http://schemas.microsoft.com/office/drawing/2014/main" id="{A554D0A5-5C39-4229-8F9F-1EC8BF70F8A6}"/>
              </a:ext>
            </a:extLst>
          </p:cNvPr>
          <p:cNvSpPr/>
          <p:nvPr/>
        </p:nvSpPr>
        <p:spPr>
          <a:xfrm>
            <a:off x="5976000" y="2181600"/>
            <a:ext cx="597600" cy="446400"/>
          </a:xfrm>
          <a:prstGeom prst="borderCallout1">
            <a:avLst>
              <a:gd name="adj1" fmla="val 18750"/>
              <a:gd name="adj2" fmla="val -8333"/>
              <a:gd name="adj3" fmla="val -129435"/>
              <a:gd name="adj4" fmla="val 1226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aço</a:t>
            </a:r>
          </a:p>
        </p:txBody>
      </p:sp>
      <p:sp>
        <p:nvSpPr>
          <p:cNvPr id="15" name="Texto Explicativo: Linha Dobrada Dupla com Ênfase 14">
            <a:extLst>
              <a:ext uri="{FF2B5EF4-FFF2-40B4-BE49-F238E27FC236}">
                <a16:creationId xmlns:a16="http://schemas.microsoft.com/office/drawing/2014/main" id="{1B8E1A6E-4557-43F4-A0A7-C6CDB95BA5A8}"/>
              </a:ext>
            </a:extLst>
          </p:cNvPr>
          <p:cNvSpPr/>
          <p:nvPr/>
        </p:nvSpPr>
        <p:spPr>
          <a:xfrm>
            <a:off x="8089556" y="1994400"/>
            <a:ext cx="780844" cy="38880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27407"/>
              <a:gd name="adj6" fmla="val -41968"/>
              <a:gd name="adj7" fmla="val -78471"/>
              <a:gd name="adj8" fmla="val 9052"/>
            </a:avLst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fibra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7B740F-0D66-44BB-8E27-DBDCABB8C6D3}"/>
              </a:ext>
            </a:extLst>
          </p:cNvPr>
          <p:cNvSpPr txBox="1"/>
          <p:nvPr/>
        </p:nvSpPr>
        <p:spPr>
          <a:xfrm>
            <a:off x="6323411" y="3122283"/>
            <a:ext cx="2555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mudança de </a:t>
            </a:r>
          </a:p>
          <a:p>
            <a:r>
              <a:rPr lang="pt-BR" dirty="0"/>
              <a:t>vara rígida </a:t>
            </a:r>
            <a:r>
              <a:rPr lang="pt-BR" dirty="0">
                <a:sym typeface="Wingdings" panose="05000000000000000000" pitchFamily="2" charset="2"/>
              </a:rPr>
              <a:t> flexível </a:t>
            </a:r>
          </a:p>
          <a:p>
            <a:r>
              <a:rPr lang="pt-BR" dirty="0">
                <a:sym typeface="Wingdings" panose="05000000000000000000" pitchFamily="2" charset="2"/>
              </a:rPr>
              <a:t>permitiu aumentar </a:t>
            </a:r>
          </a:p>
          <a:p>
            <a:r>
              <a:rPr lang="pt-BR" dirty="0">
                <a:sym typeface="Wingdings" panose="05000000000000000000" pitchFamily="2" charset="2"/>
              </a:rPr>
              <a:t>a altura de 4 m  6 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698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E972AE45-663B-4025-B649-2DAE047E748F}"/>
              </a:ext>
            </a:extLst>
          </p:cNvPr>
          <p:cNvSpPr/>
          <p:nvPr/>
        </p:nvSpPr>
        <p:spPr>
          <a:xfrm>
            <a:off x="4371765" y="1256647"/>
            <a:ext cx="711435" cy="34999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27B539-CE14-431F-A3A4-CCA778EA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45731"/>
            <a:ext cx="5245200" cy="351784"/>
          </a:xfrm>
        </p:spPr>
        <p:txBody>
          <a:bodyPr>
            <a:noAutofit/>
          </a:bodyPr>
          <a:lstStyle/>
          <a:p>
            <a:pPr algn="l"/>
            <a:r>
              <a:rPr lang="pt-BR" sz="2800" dirty="0">
                <a:solidFill>
                  <a:srgbClr val="0070C0"/>
                </a:solidFill>
              </a:rPr>
              <a:t>Integrais do movimento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95C1CA7-2D7B-4A5A-822C-AC71A0D3F6A6}"/>
              </a:ext>
            </a:extLst>
          </p:cNvPr>
          <p:cNvGrpSpPr/>
          <p:nvPr/>
        </p:nvGrpSpPr>
        <p:grpSpPr>
          <a:xfrm>
            <a:off x="49505" y="364814"/>
            <a:ext cx="8066429" cy="1329339"/>
            <a:chOff x="49505" y="364814"/>
            <a:chExt cx="8066429" cy="1329339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EA763C9B-7A7D-40E2-AA06-93A40ED91280}"/>
                </a:ext>
              </a:extLst>
            </p:cNvPr>
            <p:cNvSpPr txBox="1"/>
            <p:nvPr/>
          </p:nvSpPr>
          <p:spPr>
            <a:xfrm>
              <a:off x="49505" y="364814"/>
              <a:ext cx="6124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Já estudamos uma integral do movimento: a quantidade de movimento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3546B907-9A57-4BFE-A38E-FD5D4619C041}"/>
                    </a:ext>
                  </a:extLst>
                </p:cNvPr>
                <p:cNvSpPr txBox="1"/>
                <p:nvPr/>
              </p:nvSpPr>
              <p:spPr>
                <a:xfrm>
                  <a:off x="103128" y="627322"/>
                  <a:ext cx="8012806" cy="1066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𝑑𝑣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pt-BR" sz="16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  <m:r>
                          <a:rPr lang="pt-BR" sz="1600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nary>
                          <m:naryPr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=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nary>
                              <m:nary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pt-BR" sz="16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pt-BR" sz="1600" dirty="0"/>
                    <a:t>   ou   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pt-BR" sz="1600" dirty="0"/>
                    <a:t>       			</a:t>
                  </a:r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3546B907-9A57-4BFE-A38E-FD5D4619C0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28" y="627322"/>
                  <a:ext cx="8012806" cy="1066831"/>
                </a:xfrm>
                <a:prstGeom prst="rect">
                  <a:avLst/>
                </a:prstGeom>
                <a:blipFill>
                  <a:blip r:embed="rId2"/>
                  <a:stretch>
                    <a:fillRect b="-582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34DB73D-30AD-4B11-8DC4-F83F5DEBC998}"/>
                  </a:ext>
                </a:extLst>
              </p:cNvPr>
              <p:cNvSpPr txBox="1"/>
              <p:nvPr/>
            </p:nvSpPr>
            <p:spPr>
              <a:xfrm>
                <a:off x="541357" y="2544319"/>
                <a:ext cx="2459512" cy="7313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34DB73D-30AD-4B11-8DC4-F83F5DEBC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57" y="2544319"/>
                <a:ext cx="2459512" cy="731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70D2575-5A93-4707-B3CE-F3604D0974E0}"/>
                  </a:ext>
                </a:extLst>
              </p:cNvPr>
              <p:cNvSpPr txBox="1"/>
              <p:nvPr/>
            </p:nvSpPr>
            <p:spPr>
              <a:xfrm>
                <a:off x="3901888" y="2646420"/>
                <a:ext cx="4690680" cy="439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pt-BR" sz="1600" i="1" dirty="0"/>
                  <a:t> </a:t>
                </a:r>
                <a:r>
                  <a:rPr lang="pt-BR" sz="1600" dirty="0"/>
                  <a:t>= </a:t>
                </a:r>
                <a:r>
                  <a:rPr lang="pt-BR" sz="1600" b="1" dirty="0">
                    <a:solidFill>
                      <a:srgbClr val="FF0000"/>
                    </a:solidFill>
                  </a:rPr>
                  <a:t>constante</a:t>
                </a:r>
                <a:r>
                  <a:rPr lang="pt-BR" sz="1600" dirty="0"/>
                  <a:t> </a:t>
                </a:r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pt-BR" sz="16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sz="16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sz="1600" i="0">
                        <a:latin typeface="Cambria Math" panose="02040503050406030204" pitchFamily="18" charset="0"/>
                      </a:rPr>
                      <m:t> </m:t>
                    </m:r>
                    <m:d>
                      <m:dPr>
                        <m:ctrlPr>
                          <a:rPr lang="pt-BR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pt-BR" sz="1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pt-BR" sz="1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70D2575-5A93-4707-B3CE-F3604D097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888" y="2646420"/>
                <a:ext cx="4690680" cy="439992"/>
              </a:xfrm>
              <a:prstGeom prst="rect">
                <a:avLst/>
              </a:prstGeom>
              <a:blipFill>
                <a:blip r:embed="rId4"/>
                <a:stretch>
                  <a:fillRect l="-649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45F8C4C8-6BB6-4BB6-89DB-A3646C846A5B}"/>
              </a:ext>
            </a:extLst>
          </p:cNvPr>
          <p:cNvGrpSpPr/>
          <p:nvPr/>
        </p:nvGrpSpPr>
        <p:grpSpPr>
          <a:xfrm>
            <a:off x="-7629" y="1623111"/>
            <a:ext cx="8299586" cy="941827"/>
            <a:chOff x="-49525" y="1432707"/>
            <a:chExt cx="8474217" cy="941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D8F382CD-DD49-42ED-AF4D-463496096CC0}"/>
                    </a:ext>
                  </a:extLst>
                </p:cNvPr>
                <p:cNvSpPr txBox="1"/>
                <p:nvPr/>
              </p:nvSpPr>
              <p:spPr>
                <a:xfrm>
                  <a:off x="-49525" y="1686151"/>
                  <a:ext cx="5616648" cy="55983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</m:t>
                        </m:r>
                        <m:f>
                          <m:f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f>
                          <m:f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D8F382CD-DD49-42ED-AF4D-463496096C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9525" y="1686151"/>
                  <a:ext cx="5616648" cy="5598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AD9D0FD0-39B5-47CA-B3E8-0D7148432517}"/>
                    </a:ext>
                  </a:extLst>
                </p:cNvPr>
                <p:cNvSpPr txBox="1"/>
                <p:nvPr/>
              </p:nvSpPr>
              <p:spPr>
                <a:xfrm>
                  <a:off x="5289492" y="1719611"/>
                  <a:ext cx="3135200" cy="6549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subSup"/>
                            <m:ctrlPr>
                              <a:rPr lang="pt-BR" sz="16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r>
                              <a:rPr lang="pt-BR" sz="1600" i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subSup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pt-BR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pt-BR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AD9D0FD0-39B5-47CA-B3E8-0D71484325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9492" y="1719611"/>
                  <a:ext cx="3135200" cy="65492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73C10AAB-C12A-43C5-A582-88C4BA59745D}"/>
                </a:ext>
              </a:extLst>
            </p:cNvPr>
            <p:cNvSpPr txBox="1"/>
            <p:nvPr/>
          </p:nvSpPr>
          <p:spPr>
            <a:xfrm>
              <a:off x="239059" y="1432707"/>
              <a:ext cx="34741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A integral no espaço dá outra grandeza:</a:t>
              </a:r>
            </a:p>
          </p:txBody>
        </p:sp>
      </p:grp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1677234B-4FAD-44EF-A37B-45093291DDBD}"/>
              </a:ext>
            </a:extLst>
          </p:cNvPr>
          <p:cNvSpPr/>
          <p:nvPr/>
        </p:nvSpPr>
        <p:spPr>
          <a:xfrm>
            <a:off x="5221365" y="1553510"/>
            <a:ext cx="1252800" cy="338554"/>
          </a:xfrm>
          <a:prstGeom prst="wedgeEllipseCallout">
            <a:avLst>
              <a:gd name="adj1" fmla="val 53287"/>
              <a:gd name="adj2" fmla="val 101299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espaço</a:t>
            </a:r>
          </a:p>
        </p:txBody>
      </p:sp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F68E64CD-EE53-452D-94E0-358E72B5287D}"/>
              </a:ext>
            </a:extLst>
          </p:cNvPr>
          <p:cNvSpPr/>
          <p:nvPr/>
        </p:nvSpPr>
        <p:spPr>
          <a:xfrm>
            <a:off x="6358800" y="1256647"/>
            <a:ext cx="1200705" cy="394787"/>
          </a:xfrm>
          <a:prstGeom prst="wedgeEllipseCallout">
            <a:avLst>
              <a:gd name="adj1" fmla="val -53035"/>
              <a:gd name="adj2" fmla="val -86670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29786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trela de 5 Pontas 23"/>
          <p:cNvSpPr/>
          <p:nvPr/>
        </p:nvSpPr>
        <p:spPr>
          <a:xfrm rot="3651846">
            <a:off x="274106" y="3322815"/>
            <a:ext cx="1467141" cy="1288397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36234">
                <a:srgbClr val="FFFF00"/>
              </a:gs>
              <a:gs pos="61000">
                <a:srgbClr val="FFC000"/>
              </a:gs>
              <a:gs pos="83000">
                <a:srgbClr val="FFC000"/>
              </a:gs>
              <a:gs pos="100000">
                <a:srgbClr val="C00000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Vetores de Mulher Deficiente De Sorriso Na Condução Da Cadeira De Rodas No  Estilo Liso Dos Desenhos Animados Da Rampa e mais imagens de A caminho - 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28219" r="11435" b="28896"/>
          <a:stretch/>
        </p:blipFill>
        <p:spPr bwMode="auto">
          <a:xfrm flipH="1">
            <a:off x="-13290" y="507461"/>
            <a:ext cx="1844566" cy="101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Agrupar 12"/>
          <p:cNvGrpSpPr/>
          <p:nvPr/>
        </p:nvGrpSpPr>
        <p:grpSpPr>
          <a:xfrm>
            <a:off x="949703" y="1111459"/>
            <a:ext cx="425737" cy="463767"/>
            <a:chOff x="1242197" y="1320800"/>
            <a:chExt cx="425737" cy="463767"/>
          </a:xfrm>
        </p:grpSpPr>
        <p:cxnSp>
          <p:nvCxnSpPr>
            <p:cNvPr id="3" name="Conector de Seta Reta 2"/>
            <p:cNvCxnSpPr/>
            <p:nvPr/>
          </p:nvCxnSpPr>
          <p:spPr>
            <a:xfrm flipH="1">
              <a:off x="1481667" y="1320800"/>
              <a:ext cx="186267" cy="3429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1242197" y="1508401"/>
                  <a:ext cx="184345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2197" y="1508401"/>
                  <a:ext cx="184345" cy="276166"/>
                </a:xfrm>
                <a:prstGeom prst="rect">
                  <a:avLst/>
                </a:prstGeom>
                <a:blipFill>
                  <a:blip r:embed="rId3"/>
                  <a:stretch>
                    <a:fillRect l="-26667" t="-33333" r="-93333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Agrupar 10"/>
          <p:cNvGrpSpPr/>
          <p:nvPr/>
        </p:nvGrpSpPr>
        <p:grpSpPr>
          <a:xfrm>
            <a:off x="1349672" y="1121020"/>
            <a:ext cx="441628" cy="399019"/>
            <a:chOff x="1662338" y="1310189"/>
            <a:chExt cx="441628" cy="399019"/>
          </a:xfrm>
        </p:grpSpPr>
        <p:cxnSp>
          <p:nvCxnSpPr>
            <p:cNvPr id="8" name="Conector de Seta Reta 7"/>
            <p:cNvCxnSpPr/>
            <p:nvPr/>
          </p:nvCxnSpPr>
          <p:spPr>
            <a:xfrm>
              <a:off x="1662338" y="1618191"/>
              <a:ext cx="297695" cy="910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1960033" y="1310189"/>
                  <a:ext cx="143933" cy="2832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033" y="1310189"/>
                  <a:ext cx="143933" cy="283283"/>
                </a:xfrm>
                <a:prstGeom prst="rect">
                  <a:avLst/>
                </a:prstGeom>
                <a:blipFill>
                  <a:blip r:embed="rId4"/>
                  <a:stretch>
                    <a:fillRect l="-60870" t="-34783" r="-117391" b="-3043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988733" y="602376"/>
                <a:ext cx="105939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733" y="602376"/>
                <a:ext cx="1059393" cy="310598"/>
              </a:xfrm>
              <a:prstGeom prst="rect">
                <a:avLst/>
              </a:prstGeom>
              <a:blipFill>
                <a:blip r:embed="rId5"/>
                <a:stretch>
                  <a:fillRect l="-5172" t="-43137" r="-31609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4201582" y="443626"/>
            <a:ext cx="357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exercido em relação ao ponto de contato instantâneo entre a roda e o chão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806792" y="875383"/>
                <a:ext cx="7379929" cy="375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força de reação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exercida sobre a roda pelo chão, empurra a cadeira para a frente.</a:t>
                </a: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792" y="875383"/>
                <a:ext cx="7379929" cy="375616"/>
              </a:xfrm>
              <a:prstGeom prst="rect">
                <a:avLst/>
              </a:prstGeom>
              <a:blipFill>
                <a:blip r:embed="rId6"/>
                <a:stretch>
                  <a:fillRect l="-413" t="-13115" b="-213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1799237" y="1173368"/>
            <a:ext cx="7285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 rampa for muito longa, o cadeirante pode se cansar e não conseguir mais subir a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rampa. O problema será analisado com as leis de Newton, mas é difícil explicar porque a capacidade de exercer uma força para se mover acaba se esgotando, sem construir conceitos mais elaborados.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31993" y="2125734"/>
            <a:ext cx="7199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essa análise, vamos introduzir os conceitos de </a:t>
            </a:r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 e energia.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41140" y="2386845"/>
            <a:ext cx="505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confundir os significados utilizados no dia-a-dia com as definições precisas das grandezas físicas.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210" y="2944978"/>
            <a:ext cx="9144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Trabalho: Envolve uma força que é exercida enquanto o ponto de aplicação se move em um deslocamento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667539" y="3388889"/>
            <a:ext cx="5277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Muscular: energia proveniente dos alimentos ingeridos. ATP (adenosina trifosfato) – energia produzida nas células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Química, gravitacional, mecânica, elétrica, nuclear, etc.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96279" y="3745816"/>
            <a:ext cx="102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90272A"/>
                </a:solidFill>
              </a:rPr>
              <a:t>Energia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965352" y="4209866"/>
            <a:ext cx="5201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medida da capacidade de um sistema realizar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uma maneira de definir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ENERGIA.</a:t>
            </a:r>
          </a:p>
        </p:txBody>
      </p:sp>
    </p:spTree>
    <p:extLst>
      <p:ext uri="{BB962C8B-B14F-4D97-AF65-F5344CB8AC3E}">
        <p14:creationId xmlns:p14="http://schemas.microsoft.com/office/powerpoint/2010/main" val="318124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/>
      <p:bldP spid="15" grpId="0"/>
      <p:bldP spid="16" grpId="0"/>
      <p:bldP spid="17" grpId="0"/>
      <p:bldP spid="19" grpId="0"/>
      <p:bldP spid="20" grpId="0"/>
      <p:bldP spid="21" grpId="0" animBg="1"/>
      <p:bldP spid="22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27921"/>
            <a:ext cx="4523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11.1 Trabalho de uma força constante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5789" y="684055"/>
            <a:ext cx="1563555" cy="1465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Angulado 4"/>
          <p:cNvCxnSpPr>
            <a:stCxn id="3" idx="3"/>
          </p:cNvCxnSpPr>
          <p:nvPr/>
        </p:nvCxnSpPr>
        <p:spPr>
          <a:xfrm>
            <a:off x="1989344" y="757347"/>
            <a:ext cx="300146" cy="247795"/>
          </a:xfrm>
          <a:prstGeom prst="bentConnector3">
            <a:avLst/>
          </a:prstGeom>
          <a:ln>
            <a:solidFill>
              <a:srgbClr val="5051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95444" y="830638"/>
            <a:ext cx="13960" cy="848088"/>
          </a:xfrm>
          <a:prstGeom prst="line">
            <a:avLst/>
          </a:prstGeom>
          <a:ln>
            <a:solidFill>
              <a:srgbClr val="50515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09404" y="1033370"/>
            <a:ext cx="3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11" name="Conector reto 10"/>
          <p:cNvCxnSpPr>
            <a:stCxn id="3" idx="2"/>
            <a:endCxn id="6" idx="0"/>
          </p:cNvCxnSpPr>
          <p:nvPr/>
        </p:nvCxnSpPr>
        <p:spPr>
          <a:xfrm flipH="1">
            <a:off x="1207566" y="830638"/>
            <a:ext cx="1" cy="677075"/>
          </a:xfrm>
          <a:prstGeom prst="line">
            <a:avLst/>
          </a:prstGeom>
          <a:ln>
            <a:solidFill>
              <a:srgbClr val="9027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984201" y="664706"/>
            <a:ext cx="446728" cy="185282"/>
          </a:xfrm>
          <a:prstGeom prst="rect">
            <a:avLst/>
          </a:prstGeom>
          <a:pattFill prst="smCheck">
            <a:fgClr>
              <a:srgbClr val="7B2629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Agrupar 16"/>
          <p:cNvGrpSpPr/>
          <p:nvPr/>
        </p:nvGrpSpPr>
        <p:grpSpPr>
          <a:xfrm>
            <a:off x="907419" y="1485019"/>
            <a:ext cx="600293" cy="364721"/>
            <a:chOff x="907419" y="1485019"/>
            <a:chExt cx="600293" cy="364721"/>
          </a:xfrm>
        </p:grpSpPr>
        <p:sp>
          <p:nvSpPr>
            <p:cNvPr id="6" name="Retângulo 5"/>
            <p:cNvSpPr/>
            <p:nvPr/>
          </p:nvSpPr>
          <p:spPr>
            <a:xfrm>
              <a:off x="907419" y="1507713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060981" y="1485019"/>
              <a:ext cx="446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202424" y="1887806"/>
            <a:ext cx="201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constante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26883" y="2179545"/>
                <a:ext cx="826508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83" y="2179545"/>
                <a:ext cx="826508" cy="276166"/>
              </a:xfrm>
              <a:prstGeom prst="rect">
                <a:avLst/>
              </a:prstGeom>
              <a:blipFill>
                <a:blip r:embed="rId2"/>
                <a:stretch>
                  <a:fillRect l="-4412" t="-35556" r="-36765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276598" y="2167356"/>
                <a:ext cx="646459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598" y="2167356"/>
                <a:ext cx="646459" cy="277768"/>
              </a:xfrm>
              <a:prstGeom prst="rect">
                <a:avLst/>
              </a:prstGeom>
              <a:blipFill>
                <a:blip r:embed="rId3"/>
                <a:stretch>
                  <a:fillRect l="-5660" t="-35556" r="-6604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50638" y="2533658"/>
                <a:ext cx="879023" cy="295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38" y="2533658"/>
                <a:ext cx="879023" cy="295915"/>
              </a:xfrm>
              <a:prstGeom prst="rect">
                <a:avLst/>
              </a:prstGeom>
              <a:blipFill>
                <a:blip r:embed="rId4"/>
                <a:stretch>
                  <a:fillRect r="-4167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reto 22"/>
          <p:cNvCxnSpPr/>
          <p:nvPr/>
        </p:nvCxnSpPr>
        <p:spPr>
          <a:xfrm flipV="1">
            <a:off x="5096668" y="1382373"/>
            <a:ext cx="2637322" cy="9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 flipV="1">
            <a:off x="5898849" y="748406"/>
            <a:ext cx="642608" cy="1433795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5738020" y="1023334"/>
            <a:ext cx="1235425" cy="60647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6199757" y="1390122"/>
            <a:ext cx="19250" cy="1010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6261058" y="2138749"/>
                <a:ext cx="913931" cy="2761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58" y="2138749"/>
                <a:ext cx="913931" cy="276166"/>
              </a:xfrm>
              <a:prstGeom prst="rect">
                <a:avLst/>
              </a:prstGeom>
              <a:blipFill>
                <a:blip r:embed="rId5"/>
                <a:stretch>
                  <a:fillRect t="-35556" r="-24000" b="-2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6988731" y="827656"/>
                <a:ext cx="2145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31" y="827656"/>
                <a:ext cx="214546" cy="307777"/>
              </a:xfrm>
              <a:prstGeom prst="rect">
                <a:avLst/>
              </a:prstGeom>
              <a:blipFill>
                <a:blip r:embed="rId6"/>
                <a:stretch>
                  <a:fillRect l="-11111" r="-8333" b="-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5542802" y="673351"/>
                <a:ext cx="2191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802" y="673351"/>
                <a:ext cx="219163" cy="307777"/>
              </a:xfrm>
              <a:prstGeom prst="rect">
                <a:avLst/>
              </a:prstGeom>
              <a:blipFill>
                <a:blip r:embed="rId7"/>
                <a:stretch>
                  <a:fillRect l="-25000" r="-25000" b="-274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o 33"/>
          <p:cNvSpPr/>
          <p:nvPr/>
        </p:nvSpPr>
        <p:spPr>
          <a:xfrm rot="961097" flipV="1">
            <a:off x="5017545" y="1895448"/>
            <a:ext cx="200801" cy="329680"/>
          </a:xfrm>
          <a:prstGeom prst="arc">
            <a:avLst>
              <a:gd name="adj1" fmla="val 21303200"/>
              <a:gd name="adj2" fmla="val 5628138"/>
            </a:avLst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5174010" y="1725780"/>
                <a:ext cx="4517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010" y="1725780"/>
                <a:ext cx="45179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ctor reto 35"/>
          <p:cNvCxnSpPr/>
          <p:nvPr/>
        </p:nvCxnSpPr>
        <p:spPr>
          <a:xfrm flipV="1">
            <a:off x="4748982" y="1079482"/>
            <a:ext cx="2100306" cy="1031746"/>
          </a:xfrm>
          <a:prstGeom prst="line">
            <a:avLst/>
          </a:prstGeom>
          <a:ln>
            <a:solidFill>
              <a:srgbClr val="7B26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4748982" y="2108719"/>
            <a:ext cx="2637322" cy="0"/>
          </a:xfrm>
          <a:prstGeom prst="line">
            <a:avLst/>
          </a:prstGeom>
          <a:ln w="19050">
            <a:solidFill>
              <a:srgbClr val="90272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Arco 60"/>
          <p:cNvSpPr/>
          <p:nvPr/>
        </p:nvSpPr>
        <p:spPr>
          <a:xfrm rot="961097" flipV="1">
            <a:off x="6456294" y="1222241"/>
            <a:ext cx="223560" cy="288088"/>
          </a:xfrm>
          <a:prstGeom prst="arc">
            <a:avLst>
              <a:gd name="adj1" fmla="val 21303200"/>
              <a:gd name="adj2" fmla="val 5628138"/>
            </a:avLst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6607462" y="1048625"/>
                <a:ext cx="4517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462" y="1048625"/>
                <a:ext cx="45179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Agrupar 76"/>
          <p:cNvGrpSpPr/>
          <p:nvPr/>
        </p:nvGrpSpPr>
        <p:grpSpPr>
          <a:xfrm>
            <a:off x="4658839" y="1278761"/>
            <a:ext cx="1418627" cy="693353"/>
            <a:chOff x="4658839" y="1278761"/>
            <a:chExt cx="1418627" cy="693353"/>
          </a:xfrm>
        </p:grpSpPr>
        <p:sp>
          <p:nvSpPr>
            <p:cNvPr id="41" name="Retângulo 40"/>
            <p:cNvSpPr/>
            <p:nvPr/>
          </p:nvSpPr>
          <p:spPr>
            <a:xfrm rot="20091911">
              <a:off x="4658839" y="1630087"/>
              <a:ext cx="600293" cy="342027"/>
            </a:xfrm>
            <a:prstGeom prst="rect">
              <a:avLst/>
            </a:prstGeom>
            <a:pattFill prst="horzBrick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3" name="Conector de Seta Reta 62"/>
            <p:cNvCxnSpPr/>
            <p:nvPr/>
          </p:nvCxnSpPr>
          <p:spPr>
            <a:xfrm flipV="1">
              <a:off x="5224605" y="1278761"/>
              <a:ext cx="852861" cy="3817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6132951" y="454000"/>
                <a:ext cx="913931" cy="295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d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951" y="454000"/>
                <a:ext cx="913931" cy="295915"/>
              </a:xfrm>
              <a:prstGeom prst="rect">
                <a:avLst/>
              </a:prstGeom>
              <a:blipFill>
                <a:blip r:embed="rId10"/>
                <a:stretch>
                  <a:fillRect t="-30612" r="-53333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ector reto 67"/>
          <p:cNvCxnSpPr/>
          <p:nvPr/>
        </p:nvCxnSpPr>
        <p:spPr>
          <a:xfrm>
            <a:off x="7899650" y="1352370"/>
            <a:ext cx="546" cy="731038"/>
          </a:xfrm>
          <a:prstGeom prst="line">
            <a:avLst/>
          </a:prstGeom>
          <a:ln>
            <a:solidFill>
              <a:srgbClr val="50515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7913267" y="1562741"/>
                <a:ext cx="10738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267" y="1562741"/>
                <a:ext cx="1073884" cy="246221"/>
              </a:xfrm>
              <a:prstGeom prst="rect">
                <a:avLst/>
              </a:prstGeom>
              <a:blipFill>
                <a:blip r:embed="rId11"/>
                <a:stretch>
                  <a:fillRect l="-3409" r="-2841"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4384390" y="2302531"/>
                <a:ext cx="4565571" cy="860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Esteira rolante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Move o bloco por uma distância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num plano inclinado com velocidade constante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390" y="2302531"/>
                <a:ext cx="4565571" cy="860941"/>
              </a:xfrm>
              <a:prstGeom prst="rect">
                <a:avLst/>
              </a:prstGeom>
              <a:blipFill>
                <a:blip r:embed="rId12"/>
                <a:stretch>
                  <a:fillRect l="-668" t="-2128" b="-49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CaixaDeTexto 74"/>
          <p:cNvSpPr txBox="1"/>
          <p:nvPr/>
        </p:nvSpPr>
        <p:spPr>
          <a:xfrm>
            <a:off x="71559" y="3041426"/>
            <a:ext cx="7205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ambos os exemplos o resultado é o mesmo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71559" y="3262734"/>
            <a:ext cx="757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Gasta-se combustível somente para elevar a caixa de tijolos e não para mantê-lo no lugar..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71559" y="3553226"/>
            <a:ext cx="7578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halterofilista fica segurando os halteres por um curto intervalo de tempo. Em nossa definição ele não realiza trabalho, mas logicamente ... cansa !!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111564" y="4118875"/>
            <a:ext cx="868867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 de Trabalho realizado por uma força constante que move um corpo através de um deslocamento S na direção e sentido da força: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produto da intensidade da força pelo deslocamento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1121315" y="2519368"/>
            <a:ext cx="2943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Intensidade da força de tração = peso</a:t>
            </a:r>
          </a:p>
        </p:txBody>
      </p:sp>
      <p:sp>
        <p:nvSpPr>
          <p:cNvPr id="81" name="CaixaDeTexto 80"/>
          <p:cNvSpPr txBox="1"/>
          <p:nvPr/>
        </p:nvSpPr>
        <p:spPr>
          <a:xfrm>
            <a:off x="5649344" y="874983"/>
            <a:ext cx="418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</a:t>
            </a:r>
          </a:p>
        </p:txBody>
      </p:sp>
      <p:cxnSp>
        <p:nvCxnSpPr>
          <p:cNvPr id="42" name="Conector de Seta Reta 41"/>
          <p:cNvCxnSpPr/>
          <p:nvPr/>
        </p:nvCxnSpPr>
        <p:spPr>
          <a:xfrm>
            <a:off x="1207567" y="1135433"/>
            <a:ext cx="0" cy="4449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400304" y="1151722"/>
                <a:ext cx="913931" cy="2416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04" y="1151722"/>
                <a:ext cx="913931" cy="241605"/>
              </a:xfrm>
              <a:prstGeom prst="rect">
                <a:avLst/>
              </a:prstGeom>
              <a:blipFill>
                <a:blip r:embed="rId13"/>
                <a:stretch>
                  <a:fillRect t="-32500" r="-12667" b="-2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1647860" y="1094053"/>
                <a:ext cx="903004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60" y="1094053"/>
                <a:ext cx="903004" cy="276166"/>
              </a:xfrm>
              <a:prstGeom prst="rect">
                <a:avLst/>
              </a:prstGeom>
              <a:blipFill>
                <a:blip r:embed="rId14"/>
                <a:stretch>
                  <a:fillRect l="-4054" t="-19565" r="-34459" b="-217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1.94444E-6 -0.12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17284E-7 L 0.12621 -0.1098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  <p:bldP spid="21" grpId="0"/>
      <p:bldP spid="31" grpId="0"/>
      <p:bldP spid="32" grpId="0"/>
      <p:bldP spid="33" grpId="0"/>
      <p:bldP spid="61" grpId="0" animBg="1"/>
      <p:bldP spid="62" grpId="0"/>
      <p:bldP spid="65" grpId="0"/>
      <p:bldP spid="71" grpId="0"/>
      <p:bldP spid="73" grpId="0"/>
      <p:bldP spid="75" grpId="0"/>
      <p:bldP spid="76" grpId="0"/>
      <p:bldP spid="78" grpId="0"/>
      <p:bldP spid="79" grpId="0" animBg="1"/>
      <p:bldP spid="80" grpId="0"/>
      <p:bldP spid="81" grpId="0"/>
      <p:bldP spid="43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28035</TotalTime>
  <Words>3472</Words>
  <Application>Microsoft Office PowerPoint</Application>
  <PresentationFormat>Apresentação na tela (16:9)</PresentationFormat>
  <Paragraphs>523</Paragraphs>
  <Slides>37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37</vt:i4>
      </vt:variant>
    </vt:vector>
  </HeadingPairs>
  <TitlesOfParts>
    <vt:vector size="59" baseType="lpstr">
      <vt:lpstr>Arial</vt:lpstr>
      <vt:lpstr>Calibri</vt:lpstr>
      <vt:lpstr>Cambria Math</vt:lpstr>
      <vt:lpstr>CG Times (W1)</vt:lpstr>
      <vt:lpstr>Courier New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Problematizando...</vt:lpstr>
      <vt:lpstr>enquete</vt:lpstr>
      <vt:lpstr>Salto com vara (pole vault)</vt:lpstr>
      <vt:lpstr>Integrais do movimento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Rascunho</vt:lpstr>
      <vt:lpstr>Apresentação do PowerPoint</vt:lpstr>
      <vt:lpstr>Rascunho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1517</cp:revision>
  <dcterms:created xsi:type="dcterms:W3CDTF">2016-03-09T00:36:12Z</dcterms:created>
  <dcterms:modified xsi:type="dcterms:W3CDTF">2021-11-04T10:50:44Z</dcterms:modified>
</cp:coreProperties>
</file>