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9" r:id="rId4"/>
    <p:sldId id="270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7D7"/>
    <a:srgbClr val="C77CF0"/>
    <a:srgbClr val="9D5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6FFFC-7E1F-426C-A9C5-320247C5F576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27F6-3DB0-411B-A1F2-516AD6C468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85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5CF9EB-5EF4-4457-9718-51B5C5CA663F}" type="slidenum">
              <a:rPr lang="en-US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2208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5CF9EB-5EF4-4457-9718-51B5C5CA663F}" type="slidenum">
              <a:rPr lang="en-US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2208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4002A3-E8EA-4BD8-B8F8-7CE9F7A5C93C}" type="slidenum">
              <a:rPr lang="en-US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0846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F73E09-AD35-4992-8B12-DECD4224B82D}" type="slidenum">
              <a:rPr lang="en-US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1702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3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4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1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7013" cy="218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5025" y="3937000"/>
            <a:ext cx="4037013" cy="218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B8A19-9B4C-416E-8262-7ACDA8C306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2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36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0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72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9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37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47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81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3DE39-876E-4BE1-B0F7-FD4CDE48964A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530AF-7C80-489E-86A2-600B7968D3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82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Image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0" y="1700213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8" name="Line 6"/>
          <p:cNvSpPr>
            <a:spLocks noChangeShapeType="1"/>
          </p:cNvSpPr>
          <p:nvPr/>
        </p:nvSpPr>
        <p:spPr bwMode="auto">
          <a:xfrm flipV="1">
            <a:off x="0" y="6832600"/>
            <a:ext cx="9144000" cy="25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9" name="Line 7"/>
          <p:cNvSpPr>
            <a:spLocks noChangeShapeType="1"/>
          </p:cNvSpPr>
          <p:nvPr/>
        </p:nvSpPr>
        <p:spPr bwMode="auto">
          <a:xfrm>
            <a:off x="0" y="1773238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476375" y="404813"/>
            <a:ext cx="7667625" cy="1079500"/>
          </a:xfrm>
          <a:prstGeom prst="rect">
            <a:avLst/>
          </a:prstGeom>
          <a:solidFill>
            <a:srgbClr val="0F954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404813"/>
            <a:ext cx="1619250" cy="1081087"/>
          </a:xfrm>
          <a:prstGeom prst="rect">
            <a:avLst/>
          </a:prstGeom>
          <a:solidFill>
            <a:srgbClr val="15D161"/>
          </a:solidFill>
          <a:ln w="9525">
            <a:solidFill>
              <a:srgbClr val="15D16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2053" name="Picture 4" descr="logo_ESALQ_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39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806450" y="333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endParaRPr lang="en-US" sz="3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CaixaDeTexto 3"/>
          <p:cNvSpPr txBox="1">
            <a:spLocks noChangeArrowheads="1"/>
          </p:cNvSpPr>
          <p:nvPr/>
        </p:nvSpPr>
        <p:spPr bwMode="auto">
          <a:xfrm>
            <a:off x="1835150" y="476250"/>
            <a:ext cx="705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 LPV </a:t>
            </a:r>
            <a:r>
              <a:rPr lang="pt-BR" altLang="pt-BR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0622 </a:t>
            </a: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Olericultura II – </a:t>
            </a:r>
            <a:r>
              <a:rPr lang="pt-BR" altLang="pt-BR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de </a:t>
            </a:r>
            <a:r>
              <a:rPr lang="pt-BR" altLang="pt-BR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pt-BR" altLang="pt-BR" sz="1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(Hortaliças de </a:t>
            </a:r>
            <a:r>
              <a:rPr lang="pt-BR" altLang="pt-BR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Raízes, Tubérculos, Bulbos </a:t>
            </a: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altLang="pt-BR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Rizomas)</a:t>
            </a:r>
            <a:endParaRPr lang="pt-BR" altLang="pt-BR" sz="1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Responsável: Prof. Dr. Paulo César Tavares de Melo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180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Century Gothic" pitchFamily="34" charset="0"/>
              </a:rPr>
              <a:t>Órgãos Comestíveis: Bulbos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entury Gothic" pitchFamily="34" charset="0"/>
              </a:rPr>
              <a:t>(Cebola e Alho)</a:t>
            </a:r>
            <a:r>
              <a:rPr lang="pt-BR" altLang="pt-BR" sz="4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92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Órgãos Comestíveis: Rizomas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(Taro)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5516563"/>
            <a:ext cx="8388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dirty="0">
                <a:latin typeface="+mn-lt"/>
              </a:rPr>
              <a:t>Folhas e rizomas do taro (</a:t>
            </a:r>
            <a:r>
              <a:rPr lang="pt-BR" altLang="pt-BR" sz="2800" i="1" dirty="0" err="1">
                <a:latin typeface="+mn-lt"/>
              </a:rPr>
              <a:t>Colocasia</a:t>
            </a:r>
            <a:r>
              <a:rPr lang="pt-BR" altLang="pt-BR" sz="2800" i="1" dirty="0">
                <a:latin typeface="+mn-lt"/>
              </a:rPr>
              <a:t> </a:t>
            </a:r>
            <a:r>
              <a:rPr lang="pt-BR" altLang="pt-BR" sz="2800" i="1" dirty="0" err="1">
                <a:latin typeface="+mn-lt"/>
              </a:rPr>
              <a:t>esculenta</a:t>
            </a:r>
            <a:r>
              <a:rPr lang="pt-BR" altLang="pt-BR" sz="2800" dirty="0">
                <a:latin typeface="+mn-lt"/>
              </a:rPr>
              <a:t>)</a:t>
            </a:r>
          </a:p>
        </p:txBody>
      </p:sp>
      <p:pic>
        <p:nvPicPr>
          <p:cNvPr id="15366" name="Picture 6" descr="taro-rizoma-fol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4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Century Gothic" pitchFamily="34" charset="0"/>
              </a:rPr>
              <a:t>Órgãos Comestíveis: Bulbos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entury Gothic" pitchFamily="34" charset="0"/>
              </a:rPr>
              <a:t>(Cebola e Alho)</a:t>
            </a:r>
            <a:r>
              <a:rPr lang="pt-BR" altLang="pt-BR" sz="4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9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Órgãos Comestíveis: Rizomas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(Taro) </a:t>
            </a:r>
          </a:p>
        </p:txBody>
      </p:sp>
      <p:pic>
        <p:nvPicPr>
          <p:cNvPr id="14341" name="Picture 5" descr="Taro_pie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5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b="1">
                <a:solidFill>
                  <a:schemeClr val="bg1"/>
                </a:solidFill>
                <a:latin typeface="Century Gothic" pitchFamily="34" charset="0"/>
              </a:rPr>
              <a:t>Órgãos Comestíveis: Bulbos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chemeClr val="bg1"/>
                </a:solidFill>
                <a:latin typeface="Century Gothic" pitchFamily="34" charset="0"/>
              </a:rPr>
              <a:t>(Cebola e Alho)</a:t>
            </a:r>
            <a:r>
              <a:rPr lang="pt-BR" altLang="pt-BR" sz="4000" b="1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Órgãos Comestíveis: Raízes 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(Raízes andinas: </a:t>
            </a:r>
            <a:r>
              <a:rPr lang="pt-BR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Yacon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 Mandioquinha-salsa)</a:t>
            </a: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16389" name="Picture 5" descr="Image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19431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Ya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41438"/>
            <a:ext cx="1841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mandioquinha1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4559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Yacon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3527425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23850" y="6308725"/>
            <a:ext cx="3889375" cy="52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Yacon</a:t>
            </a:r>
            <a:endParaRPr lang="pt-BR" alt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Smallanthus</a:t>
            </a:r>
            <a:r>
              <a:rPr lang="pt-BR" alt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altLang="pt-B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sonchifolia</a:t>
            </a:r>
            <a:r>
              <a:rPr lang="pt-BR" alt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altLang="pt-B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Poepp</a:t>
            </a:r>
            <a:r>
              <a:rPr lang="pt-BR" alt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pt-BR" alt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859338" y="6237288"/>
            <a:ext cx="421163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Mandioquinha-salsa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Arracacia</a:t>
            </a:r>
            <a:r>
              <a:rPr lang="pt-BR" altLang="pt-BR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altLang="pt-BR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xanthorrhiza</a:t>
            </a:r>
            <a:r>
              <a:rPr lang="pt-BR" alt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altLang="pt-B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Bancroft</a:t>
            </a:r>
            <a:r>
              <a:rPr lang="pt-BR" alt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04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enoura-miscelâ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6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1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-1" y="0"/>
            <a:ext cx="9164946" cy="6858000"/>
            <a:chOff x="-1" y="0"/>
            <a:chExt cx="9164946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257350"/>
              <a:ext cx="4345643" cy="217282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345643" cy="2276872"/>
            </a:xfrm>
            <a:prstGeom prst="rect">
              <a:avLst/>
            </a:prstGeom>
          </p:spPr>
        </p:pic>
        <p:pic>
          <p:nvPicPr>
            <p:cNvPr id="1028" name="Picture 4" descr="Imagem relacionad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430172"/>
              <a:ext cx="4652126" cy="242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697" y="646332"/>
              <a:ext cx="4819303" cy="3200820"/>
            </a:xfrm>
            <a:prstGeom prst="rect">
              <a:avLst/>
            </a:prstGeom>
          </p:spPr>
        </p:pic>
        <p:pic>
          <p:nvPicPr>
            <p:cNvPr id="1030" name="Picture 6" descr="Imagem relacionad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938" y="3645024"/>
              <a:ext cx="4827007" cy="321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4337938" y="1"/>
              <a:ext cx="4827007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Raiz: batata-doce</a:t>
              </a:r>
              <a:endPara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5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27384"/>
            <a:ext cx="9144000" cy="6912768"/>
            <a:chOff x="0" y="-27384"/>
            <a:chExt cx="9144000" cy="6912768"/>
          </a:xfrm>
        </p:grpSpPr>
        <p:pic>
          <p:nvPicPr>
            <p:cNvPr id="2051" name="Picture 3" descr="C:\Arquivos de PCTMelo\Arquivos_PCTMelo\Imagens-3_Hortaliças\Alho\alho semente-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655" y="3462544"/>
              <a:ext cx="4513345" cy="342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Arquivos de PCTMelo\Arquivos_PCTMelo\Imagens-3_Hortaliças\Alho\DSC007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2544"/>
              <a:ext cx="4630655" cy="338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4630655" y="0"/>
              <a:ext cx="4513345" cy="6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4630655" y="-27384"/>
              <a:ext cx="4513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Bulbo: alho</a:t>
              </a:r>
              <a:endPara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277" y="620688"/>
              <a:ext cx="4878723" cy="2841856"/>
            </a:xfrm>
            <a:prstGeom prst="rect">
              <a:avLst/>
            </a:prstGeom>
          </p:spPr>
        </p:pic>
        <p:pic>
          <p:nvPicPr>
            <p:cNvPr id="8" name="Picture 2" descr="C:\Arquivos de PCTMelo\Arquivos_PCTMelo\Imagens-3_Hortaliças\Alho\alho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4630655" cy="3471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ector reto 5"/>
            <p:cNvCxnSpPr/>
            <p:nvPr/>
          </p:nvCxnSpPr>
          <p:spPr>
            <a:xfrm>
              <a:off x="0" y="3462544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4601327" y="-27384"/>
              <a:ext cx="29328" cy="688538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2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0" y="332656"/>
            <a:ext cx="9144001" cy="3129888"/>
            <a:chOff x="0" y="332656"/>
            <a:chExt cx="9144001" cy="3129888"/>
          </a:xfrm>
        </p:grpSpPr>
        <p:sp>
          <p:nvSpPr>
            <p:cNvPr id="2" name="Retângulo 1"/>
            <p:cNvSpPr/>
            <p:nvPr/>
          </p:nvSpPr>
          <p:spPr>
            <a:xfrm>
              <a:off x="1" y="332656"/>
              <a:ext cx="9144000" cy="620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" y="332656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Bulbo: cebola</a:t>
              </a:r>
              <a:endPara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0" y="3462544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0" y="1223584"/>
            <a:ext cx="9165167" cy="5664844"/>
            <a:chOff x="0" y="1223584"/>
            <a:chExt cx="9165167" cy="5664844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245274"/>
              <a:ext cx="3528392" cy="319183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066" y="1223584"/>
              <a:ext cx="3380276" cy="3240360"/>
            </a:xfrm>
            <a:prstGeom prst="rect">
              <a:avLst/>
            </a:prstGeom>
          </p:spPr>
        </p:pic>
        <p:grpSp>
          <p:nvGrpSpPr>
            <p:cNvPr id="20" name="Grupo 19"/>
            <p:cNvGrpSpPr/>
            <p:nvPr/>
          </p:nvGrpSpPr>
          <p:grpSpPr>
            <a:xfrm>
              <a:off x="0" y="4724155"/>
              <a:ext cx="9165167" cy="2164273"/>
              <a:chOff x="0" y="4724155"/>
              <a:chExt cx="9165167" cy="2164273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0" y="4727658"/>
                <a:ext cx="1689410" cy="2130342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9466" y="4724155"/>
                <a:ext cx="1696390" cy="2144345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4736006"/>
                <a:ext cx="1683431" cy="2152422"/>
              </a:xfrm>
              <a:prstGeom prst="rect">
                <a:avLst/>
              </a:prstGeom>
            </p:spPr>
          </p:pic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321" y="4736006"/>
                <a:ext cx="1712846" cy="2132494"/>
              </a:xfrm>
              <a:prstGeom prst="rect">
                <a:avLst/>
              </a:prstGeom>
            </p:spPr>
          </p:pic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4307" y="4736006"/>
                <a:ext cx="2731830" cy="2132494"/>
              </a:xfrm>
              <a:prstGeom prst="rect">
                <a:avLst/>
              </a:prstGeom>
            </p:spPr>
          </p:pic>
          <p:cxnSp>
            <p:nvCxnSpPr>
              <p:cNvPr id="19" name="Conector reto 18"/>
              <p:cNvCxnSpPr/>
              <p:nvPr/>
            </p:nvCxnSpPr>
            <p:spPr>
              <a:xfrm>
                <a:off x="0" y="4724155"/>
                <a:ext cx="9144000" cy="1185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810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2132856"/>
            <a:ext cx="8928992" cy="1052736"/>
          </a:xfrm>
          <a:solidFill>
            <a:srgbClr val="00660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de aulas da disciplina LPV 0622</a:t>
            </a:r>
            <a:b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(Olericultura II) – agosto/dezembro 2017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107504" y="4320480"/>
            <a:ext cx="8928992" cy="1052736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 dos grupos dos trabalhos de revisão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2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23850" y="684213"/>
            <a:ext cx="84963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 dirty="0">
                <a:cs typeface="Times New Roman" pitchFamily="18" charset="0"/>
              </a:rPr>
              <a:t>Principais hortaliças de raízes, tubérculos, </a:t>
            </a:r>
            <a:r>
              <a:rPr lang="pt-BR" altLang="pt-BR" sz="2200" b="1" dirty="0" smtClean="0">
                <a:cs typeface="Times New Roman" pitchFamily="18" charset="0"/>
              </a:rPr>
              <a:t>bulbos e rizomas</a:t>
            </a:r>
            <a:r>
              <a:rPr lang="pt-BR" altLang="pt-BR" sz="2200" b="1" dirty="0" smtClean="0">
                <a:cs typeface="Times New Roman" pitchFamily="18" charset="0"/>
              </a:rPr>
              <a:t>: </a:t>
            </a:r>
            <a:r>
              <a:rPr lang="pt-BR" altLang="pt-BR" sz="2200" b="1" dirty="0">
                <a:cs typeface="Times New Roman" pitchFamily="18" charset="0"/>
              </a:rPr>
              <a:t>família botânica, nomes científico e comum</a:t>
            </a:r>
            <a:endParaRPr lang="pt-BR" altLang="pt-BR" sz="2200" dirty="0"/>
          </a:p>
        </p:txBody>
      </p:sp>
      <p:graphicFrame>
        <p:nvGraphicFramePr>
          <p:cNvPr id="2366" name="Group 3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31201"/>
              </p:ext>
            </p:extLst>
          </p:nvPr>
        </p:nvGraphicFramePr>
        <p:xfrm>
          <a:off x="374650" y="2060575"/>
          <a:ext cx="8394700" cy="4023360"/>
        </p:xfrm>
        <a:graphic>
          <a:graphicData uri="http://schemas.openxmlformats.org/drawingml/2006/table">
            <a:tbl>
              <a:tblPr/>
              <a:tblGrid>
                <a:gridCol w="1770062"/>
                <a:gridCol w="2641600"/>
                <a:gridCol w="2057400"/>
                <a:gridCol w="19256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Família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Nome científico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Nome comum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Órgão Consumido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Solanaceae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Solanum tuberosum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Batata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Tubérculo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Convolvulaceae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Ipomoea batata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Batata-doce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Daucus carota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Cenoura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Arracacia xanthorrhiza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Mandioquinha-salsa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Allium cepa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Cebola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Bulbo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Allium sativum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Alho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Bulbo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Chenopodiaceae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Beta vulgaris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Beterraba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Colocasia esculenta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Taro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Rizoma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Araceae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Xanthosoma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spp</a:t>
                      </a: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Taioba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Rizoma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Dioscoreaceae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Dioscorea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spp.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Inhame ou Cará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Tubérculo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Compositae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Smallanthus sonchifolius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Yacon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8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850" y="382588"/>
            <a:ext cx="83518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cs typeface="Times New Roman" pitchFamily="18" charset="0"/>
              </a:rPr>
              <a:t>Principais hortaliças de raízes, tubérculos,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cs typeface="Times New Roman" pitchFamily="18" charset="0"/>
              </a:rPr>
              <a:t> rizomas e bulbos: família botânica, nomes científico e comum</a:t>
            </a:r>
            <a:endParaRPr lang="pt-BR" altLang="pt-BR" sz="2800"/>
          </a:p>
        </p:txBody>
      </p:sp>
      <p:graphicFrame>
        <p:nvGraphicFramePr>
          <p:cNvPr id="3261" name="Group 1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56546"/>
              </p:ext>
            </p:extLst>
          </p:nvPr>
        </p:nvGraphicFramePr>
        <p:xfrm>
          <a:off x="395288" y="2500313"/>
          <a:ext cx="8301037" cy="1981674"/>
        </p:xfrm>
        <a:graphic>
          <a:graphicData uri="http://schemas.openxmlformats.org/drawingml/2006/table">
            <a:tbl>
              <a:tblPr/>
              <a:tblGrid>
                <a:gridCol w="1574800"/>
                <a:gridCol w="2960687"/>
                <a:gridCol w="2160588"/>
                <a:gridCol w="1604962"/>
              </a:tblGrid>
              <a:tr h="579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Família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Nome científico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Nome comum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Órgão Consumido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Brassicaceae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Raphanus vulgaria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Rabanete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Brassicaceae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Brassica campestris 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</a:t>
                      </a: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rapa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Nabo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Zingiberaceae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Zingiber officinalis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Gengibre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Rizoma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Euphobiaceae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Manihot utilissima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Mandioca de mesa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Raiz tuberosa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9" name="Rectangle 172"/>
          <p:cNvSpPr>
            <a:spLocks noChangeArrowheads="1"/>
          </p:cNvSpPr>
          <p:nvPr/>
        </p:nvSpPr>
        <p:spPr bwMode="auto">
          <a:xfrm>
            <a:off x="374650" y="4508500"/>
            <a:ext cx="2449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cs typeface="Times New Roman" pitchFamily="18" charset="0"/>
              </a:rPr>
              <a:t>*</a:t>
            </a:r>
            <a:r>
              <a:rPr lang="pt-BR" altLang="pt-BR" sz="1200" b="1">
                <a:cs typeface="Times New Roman" pitchFamily="18" charset="0"/>
              </a:rPr>
              <a:t>Sinonímia:</a:t>
            </a:r>
            <a:r>
              <a:rPr lang="pt-BR" altLang="pt-BR" sz="1200">
                <a:cs typeface="Times New Roman" pitchFamily="18" charset="0"/>
              </a:rPr>
              <a:t> </a:t>
            </a:r>
            <a:r>
              <a:rPr lang="pt-BR" altLang="pt-BR" sz="1200" i="1">
                <a:cs typeface="Times New Roman" pitchFamily="18" charset="0"/>
              </a:rPr>
              <a:t>Polymnia sonchifolia</a:t>
            </a: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2053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2488" y="44450"/>
            <a:ext cx="691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BR" altLang="pt-BR" sz="4000" b="1" dirty="0" smtClean="0">
                <a:solidFill>
                  <a:srgbClr val="003300"/>
                </a:solidFill>
              </a:rPr>
              <a:t/>
            </a:r>
            <a:br>
              <a:rPr lang="pt-BR" altLang="pt-BR" sz="4000" b="1" dirty="0" smtClean="0">
                <a:solidFill>
                  <a:srgbClr val="003300"/>
                </a:solidFill>
              </a:rPr>
            </a:br>
            <a:r>
              <a:rPr lang="pt-BR" altLang="pt-BR" sz="4000" dirty="0" smtClean="0">
                <a:solidFill>
                  <a:schemeClr val="bg1"/>
                </a:solidFill>
              </a:rPr>
              <a:t>H</a:t>
            </a:r>
            <a:r>
              <a:rPr lang="pt-BR" alt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ortaliças de RTBR</a:t>
            </a:r>
            <a: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700808"/>
            <a:ext cx="8136904" cy="460851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pt-BR" altLang="pt-BR" sz="2800" b="1" dirty="0" smtClean="0">
                <a:solidFill>
                  <a:srgbClr val="003300"/>
                </a:solidFill>
              </a:rPr>
              <a:t>Raízes </a:t>
            </a:r>
            <a:r>
              <a:rPr lang="pt-BR" altLang="pt-BR" sz="2800" dirty="0" smtClean="0">
                <a:solidFill>
                  <a:srgbClr val="003300"/>
                </a:solidFill>
                <a:sym typeface="Wingdings 3" pitchFamily="18" charset="2"/>
              </a:rPr>
              <a:t> cenoura, batata-doce, nabo, rabanete, mandioca-de-mesa;</a:t>
            </a:r>
          </a:p>
          <a:p>
            <a:pPr lvl="1" eaLnBrk="1" hangingPunct="1">
              <a:lnSpc>
                <a:spcPct val="150000"/>
              </a:lnSpc>
            </a:pPr>
            <a:r>
              <a:rPr lang="pt-BR" altLang="pt-BR" sz="2800" b="1" dirty="0" smtClean="0">
                <a:solidFill>
                  <a:srgbClr val="003300"/>
                </a:solidFill>
              </a:rPr>
              <a:t>Tubérculos</a:t>
            </a:r>
            <a:r>
              <a:rPr lang="pt-BR" altLang="pt-BR" sz="2800" dirty="0" smtClean="0">
                <a:solidFill>
                  <a:srgbClr val="003300"/>
                </a:solidFill>
              </a:rPr>
              <a:t> </a:t>
            </a:r>
            <a:r>
              <a:rPr lang="pt-BR" altLang="pt-BR" sz="2800" dirty="0" smtClean="0">
                <a:solidFill>
                  <a:srgbClr val="003300"/>
                </a:solidFill>
                <a:sym typeface="Wingdings 3" pitchFamily="18" charset="2"/>
              </a:rPr>
              <a:t> batata, inhame ou cará;</a:t>
            </a:r>
            <a:r>
              <a:rPr lang="pt-BR" altLang="pt-BR" sz="2800" dirty="0" smtClean="0">
                <a:solidFill>
                  <a:srgbClr val="003300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pt-BR" altLang="pt-BR" b="1" dirty="0">
                <a:solidFill>
                  <a:srgbClr val="003300"/>
                </a:solidFill>
              </a:rPr>
              <a:t>Bulbos</a:t>
            </a:r>
            <a:r>
              <a:rPr lang="pt-BR" altLang="pt-BR" dirty="0">
                <a:solidFill>
                  <a:srgbClr val="003300"/>
                </a:solidFill>
              </a:rPr>
              <a:t> </a:t>
            </a:r>
            <a:r>
              <a:rPr lang="pt-BR" altLang="pt-BR" dirty="0">
                <a:solidFill>
                  <a:srgbClr val="003300"/>
                </a:solidFill>
                <a:sym typeface="Wingdings 3" pitchFamily="18" charset="2"/>
              </a:rPr>
              <a:t> alho e </a:t>
            </a:r>
            <a:r>
              <a:rPr lang="pt-BR" altLang="pt-BR" dirty="0" smtClean="0">
                <a:solidFill>
                  <a:srgbClr val="003300"/>
                </a:solidFill>
                <a:sym typeface="Wingdings 3" pitchFamily="18" charset="2"/>
              </a:rPr>
              <a:t>cebola;</a:t>
            </a:r>
            <a:r>
              <a:rPr lang="pt-BR" altLang="pt-BR" dirty="0" smtClean="0">
                <a:solidFill>
                  <a:srgbClr val="003300"/>
                </a:solidFill>
              </a:rPr>
              <a:t> </a:t>
            </a:r>
            <a:endParaRPr lang="pt-BR" altLang="pt-BR" dirty="0">
              <a:solidFill>
                <a:srgbClr val="00330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pt-BR" altLang="pt-BR" sz="2800" b="1" dirty="0" smtClean="0">
                <a:solidFill>
                  <a:srgbClr val="003300"/>
                </a:solidFill>
              </a:rPr>
              <a:t>Rizomas</a:t>
            </a:r>
            <a:r>
              <a:rPr lang="pt-BR" altLang="pt-BR" sz="2800" dirty="0" smtClean="0">
                <a:solidFill>
                  <a:srgbClr val="003300"/>
                </a:solidFill>
              </a:rPr>
              <a:t> </a:t>
            </a:r>
            <a:r>
              <a:rPr lang="pt-BR" altLang="pt-BR" sz="2800" dirty="0" smtClean="0">
                <a:solidFill>
                  <a:srgbClr val="003300"/>
                </a:solidFill>
                <a:sym typeface="Wingdings 3" pitchFamily="18" charset="2"/>
              </a:rPr>
              <a:t> taro, gengibre.</a:t>
            </a:r>
            <a:endParaRPr lang="pt-BR" altLang="pt-BR" sz="2800" dirty="0" smtClean="0">
              <a:solidFill>
                <a:srgbClr val="0033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pt-BR" altLang="pt-BR" sz="28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/>
              <a:t>	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0" y="5492230"/>
            <a:ext cx="9144000" cy="1411757"/>
            <a:chOff x="0" y="5492230"/>
            <a:chExt cx="9144000" cy="141175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2230"/>
              <a:ext cx="1818332" cy="1365770"/>
            </a:xfrm>
            <a:prstGeom prst="rect">
              <a:avLst/>
            </a:prstGeom>
          </p:spPr>
        </p:pic>
        <p:pic>
          <p:nvPicPr>
            <p:cNvPr id="27650" name="Picture 2" descr="C:\Users\Paulo\Pictures\alimentos-geladeira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332" y="5507321"/>
              <a:ext cx="1613562" cy="135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4" descr="C:\Users\Paulo\Pictures\sum09_red-beets-purple-carrot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129" y="5515254"/>
              <a:ext cx="1853892" cy="138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4" name="Picture 6" descr="C:\Users\Paulo\Pictures\Banco de Imagens_para Eliminar\Imagens Diversas\Vivald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93" y="5492230"/>
              <a:ext cx="1727363" cy="136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6" name="Picture 8" descr="https://encrypted-tbn1.gstatic.com/images?q=tbn:ANd9GcT7J073bQWE8G7MEuyYQsj_ERnAf8CNoi3pi05ANXjdWENN2BR8V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492230"/>
              <a:ext cx="2267744" cy="141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to 2"/>
            <p:cNvCxnSpPr/>
            <p:nvPr/>
          </p:nvCxnSpPr>
          <p:spPr>
            <a:xfrm>
              <a:off x="0" y="5492230"/>
              <a:ext cx="91440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054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122488" y="44450"/>
            <a:ext cx="691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926976"/>
          </a:xfrm>
          <a:solidFill>
            <a:srgbClr val="006600"/>
          </a:solidFill>
        </p:spPr>
        <p:txBody>
          <a:bodyPr>
            <a:noAutofit/>
          </a:bodyPr>
          <a:lstStyle/>
          <a:p>
            <a:r>
              <a:rPr lang="pt-BR" altLang="pt-BR" sz="4000" b="1" dirty="0" smtClean="0">
                <a:solidFill>
                  <a:srgbClr val="003300"/>
                </a:solidFill>
              </a:rPr>
              <a:t/>
            </a:r>
            <a:br>
              <a:rPr lang="pt-BR" altLang="pt-BR" sz="4000" b="1" dirty="0" smtClean="0">
                <a:solidFill>
                  <a:srgbClr val="003300"/>
                </a:solidFill>
              </a:rPr>
            </a:br>
            <a:r>
              <a:rPr lang="pt-BR" alt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Centro de origem das principais hortaliças de RTBR</a:t>
            </a:r>
            <a: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alt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5492230"/>
            <a:ext cx="9144000" cy="1411757"/>
            <a:chOff x="0" y="5492230"/>
            <a:chExt cx="9144000" cy="141175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2230"/>
              <a:ext cx="1818332" cy="1365770"/>
            </a:xfrm>
            <a:prstGeom prst="rect">
              <a:avLst/>
            </a:prstGeom>
          </p:spPr>
        </p:pic>
        <p:pic>
          <p:nvPicPr>
            <p:cNvPr id="27650" name="Picture 2" descr="C:\Users\Paulo\Pictures\alimentos-geladeira-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332" y="5507321"/>
              <a:ext cx="1613562" cy="1350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2" name="Picture 4" descr="C:\Users\Paulo\Pictures\sum09_red-beets-purple-carrot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129" y="5515254"/>
              <a:ext cx="1853892" cy="138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4" name="Picture 6" descr="C:\Users\Paulo\Pictures\Banco de Imagens_para Eliminar\Imagens Diversas\Vivald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93" y="5492230"/>
              <a:ext cx="1727363" cy="1365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56" name="Picture 8" descr="https://encrypted-tbn1.gstatic.com/images?q=tbn:ANd9GcT7J073bQWE8G7MEuyYQsj_ERnAf8CNoi3pi05ANXjdWENN2BR8V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5492230"/>
              <a:ext cx="2267744" cy="1411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Conector reto 2"/>
            <p:cNvCxnSpPr/>
            <p:nvPr/>
          </p:nvCxnSpPr>
          <p:spPr>
            <a:xfrm>
              <a:off x="0" y="5492230"/>
              <a:ext cx="9144000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083"/>
            <a:ext cx="9144000" cy="4611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Retângulo 5"/>
          <p:cNvSpPr/>
          <p:nvPr/>
        </p:nvSpPr>
        <p:spPr>
          <a:xfrm>
            <a:off x="323528" y="3803698"/>
            <a:ext cx="936104" cy="360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85837" y="3803698"/>
            <a:ext cx="100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Mandioca</a:t>
            </a:r>
            <a:endParaRPr lang="pt-BR" sz="15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4581128"/>
            <a:ext cx="79208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4581128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Batata</a:t>
            </a:r>
            <a:endParaRPr lang="pt-BR" sz="1500" dirty="0"/>
          </a:p>
        </p:txBody>
      </p:sp>
      <p:sp>
        <p:nvSpPr>
          <p:cNvPr id="11" name="Retângulo 10"/>
          <p:cNvSpPr/>
          <p:nvPr/>
        </p:nvSpPr>
        <p:spPr>
          <a:xfrm>
            <a:off x="2267745" y="2564904"/>
            <a:ext cx="864096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2529771"/>
            <a:ext cx="11641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/>
              <a:t>Cocoyam</a:t>
            </a:r>
            <a:endParaRPr lang="pt-BR" sz="1500" dirty="0"/>
          </a:p>
        </p:txBody>
      </p:sp>
      <p:sp>
        <p:nvSpPr>
          <p:cNvPr id="13" name="Retângulo 12"/>
          <p:cNvSpPr/>
          <p:nvPr/>
        </p:nvSpPr>
        <p:spPr>
          <a:xfrm>
            <a:off x="2375755" y="3140967"/>
            <a:ext cx="903361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267744" y="3131094"/>
            <a:ext cx="108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Batata-doce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5724128" y="3983718"/>
            <a:ext cx="864096" cy="3093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724128" y="3969931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Taro</a:t>
            </a:r>
            <a:endParaRPr lang="pt-BR" sz="1500" dirty="0"/>
          </a:p>
        </p:txBody>
      </p:sp>
      <p:sp>
        <p:nvSpPr>
          <p:cNvPr id="17" name="Retângulo 16"/>
          <p:cNvSpPr/>
          <p:nvPr/>
        </p:nvSpPr>
        <p:spPr>
          <a:xfrm>
            <a:off x="7884368" y="2472245"/>
            <a:ext cx="792088" cy="308683"/>
          </a:xfrm>
          <a:prstGeom prst="rect">
            <a:avLst/>
          </a:prstGeom>
          <a:solidFill>
            <a:srgbClr val="945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866112" y="2472245"/>
            <a:ext cx="95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Inhame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67836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06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  <a:latin typeface="Century Gothic" pitchFamily="34" charset="0"/>
              </a:rPr>
              <a:t>Frutos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9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Órgãos Comestíveis: Tubérculos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(Batata e Inhame/Cará)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661025"/>
            <a:ext cx="36353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200" b="1" dirty="0">
                <a:latin typeface="+mn-lt"/>
              </a:rPr>
              <a:t>Cará (</a:t>
            </a:r>
            <a:r>
              <a:rPr lang="pt-BR" altLang="pt-BR" sz="2200" b="1" i="1" dirty="0" err="1">
                <a:latin typeface="+mn-lt"/>
              </a:rPr>
              <a:t>Dioscorea</a:t>
            </a:r>
            <a:r>
              <a:rPr lang="pt-BR" altLang="pt-BR" sz="2200" b="1" i="1" dirty="0">
                <a:latin typeface="+mn-lt"/>
              </a:rPr>
              <a:t> </a:t>
            </a:r>
            <a:r>
              <a:rPr lang="pt-BR" altLang="pt-BR" sz="2200" b="1" i="1" dirty="0" err="1">
                <a:latin typeface="+mn-lt"/>
              </a:rPr>
              <a:t>alata</a:t>
            </a:r>
            <a:r>
              <a:rPr lang="pt-BR" altLang="pt-BR" sz="2200" b="1" dirty="0">
                <a:latin typeface="+mn-lt"/>
              </a:rPr>
              <a:t>)</a:t>
            </a:r>
            <a:r>
              <a:rPr lang="pt-BR" altLang="pt-BR" sz="2200" dirty="0">
                <a:latin typeface="+mn-lt"/>
              </a:rPr>
              <a:t> </a:t>
            </a:r>
          </a:p>
        </p:txBody>
      </p:sp>
      <p:pic>
        <p:nvPicPr>
          <p:cNvPr id="11270" name="Picture 6" descr="cara-inhame-P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392613" y="5661025"/>
            <a:ext cx="4751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200" b="1" dirty="0">
                <a:latin typeface="+mn-lt"/>
              </a:rPr>
              <a:t>Inhame (</a:t>
            </a:r>
            <a:r>
              <a:rPr lang="pt-BR" altLang="pt-BR" sz="2200" b="1" i="1" dirty="0" err="1">
                <a:latin typeface="+mn-lt"/>
              </a:rPr>
              <a:t>Dioscorea</a:t>
            </a:r>
            <a:r>
              <a:rPr lang="pt-BR" altLang="pt-BR" sz="2200" b="1" i="1" dirty="0">
                <a:latin typeface="+mn-lt"/>
              </a:rPr>
              <a:t> </a:t>
            </a:r>
            <a:r>
              <a:rPr lang="pt-BR" altLang="pt-BR" sz="2200" b="1" i="1" dirty="0" err="1">
                <a:latin typeface="+mn-lt"/>
              </a:rPr>
              <a:t>cayennensis</a:t>
            </a:r>
            <a:r>
              <a:rPr lang="pt-BR" altLang="pt-BR" sz="2200" b="1" dirty="0">
                <a:latin typeface="+mn-lt"/>
              </a:rPr>
              <a:t>)</a:t>
            </a:r>
            <a:r>
              <a:rPr lang="pt-BR" altLang="pt-BR" sz="2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383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063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  <a:latin typeface="Century Gothic" pitchFamily="34" charset="0"/>
              </a:rPr>
              <a:t>Frutos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1295401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pt-BR" sz="4000" b="1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9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Órgãos Comestíveis: Tubérculos</a:t>
            </a:r>
          </a:p>
          <a:p>
            <a:pPr algn="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(Inhame/Cará e Batata) </a:t>
            </a:r>
          </a:p>
        </p:txBody>
      </p:sp>
      <p:pic>
        <p:nvPicPr>
          <p:cNvPr id="12293" name="Picture 5" descr="Imagem1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28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tata_diver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65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347</Words>
  <Application>Microsoft Office PowerPoint</Application>
  <PresentationFormat>Apresentação na tela (4:3)</PresentationFormat>
  <Paragraphs>123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Cronograma de aulas da disciplina LPV 0622 (Olericultura II) – agosto/dezembro 2017</vt:lpstr>
      <vt:lpstr>Apresentação do PowerPoint</vt:lpstr>
      <vt:lpstr>Apresentação do PowerPoint</vt:lpstr>
      <vt:lpstr> Hortaliças de RTBR </vt:lpstr>
      <vt:lpstr> Centro de origem das principais hortaliças de RTBR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</dc:creator>
  <cp:lastModifiedBy>Microsoft</cp:lastModifiedBy>
  <cp:revision>8</cp:revision>
  <dcterms:created xsi:type="dcterms:W3CDTF">2017-08-02T02:31:49Z</dcterms:created>
  <dcterms:modified xsi:type="dcterms:W3CDTF">2017-08-02T11:20:21Z</dcterms:modified>
</cp:coreProperties>
</file>