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 snapToObjects="1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CB548-E5A9-9C4C-B0F1-5BD7237EC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BC74A8-B495-7E49-8C30-54D0CF793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8F742E-1714-6B48-95C9-CA7C15FB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F5CD7-57F1-2A43-A4E7-8AE6F57B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8DFE22-6F9B-0544-BCA1-A8ECE7BE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64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99CF3-E843-434A-9574-4B8A26E2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521C7C-A590-6044-9FAB-1DA2C0E9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F1A853-4AEA-7942-BAF7-7D409970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C74B08-0A22-D14B-B861-2245A6BB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C996DB-FF09-1148-901D-EB2759CB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69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FB42C3-6CD1-E84E-AD91-DA49CAFC5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EC581D-6CFD-5249-B498-B97D7B309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E3D8A0-CA05-8543-8BE3-69AD6E9F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F92D51-A5DF-A040-A197-FBE2DF35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A5F769-8D16-F548-A920-63941271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17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13BE-8CD7-B241-8CAF-8E3C6CB8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5852BA-230D-8B41-98B0-0E20D4163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5D8A28-2A84-8A4E-8BA4-1D29F9DE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083B48-CCDA-4C4B-B146-15FA72C0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4C0CF0-C05B-4F4E-9596-EDF63FE0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59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30D3A-CC09-734E-842E-0D9257BF0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9AE4A0-28AF-5549-B61D-EF1F17FC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1308A-9DD4-FC47-B4D9-E94F4150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B28192-FA79-B040-ABF4-E87BAB11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8CB305-0AB2-5745-9903-B37638F5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18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43716-E1F8-7A44-AA3A-F61A31E0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EA6CD4-B5DA-2C45-BD89-65305A7B9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ED29EC-FBC3-6747-95C2-6D28622F4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28C847-B01E-E546-9BA5-459E011A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E81AAE-AC7A-F941-ABF4-67C0692BA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DD8CE3-F439-F64C-AD1B-A6895B17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6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4AEC1-50BB-C74F-B84B-F58C6E00A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2A5ED0-5B46-B24F-962A-992149F49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98D93F-46D3-B942-AFE3-467C2BD1E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8424A5A-BA35-F343-AC90-97CF01CCB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456134-A7D0-7643-9CF4-94DC17AE2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E935D5F-1267-0D46-80D8-DBB2A87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C17E5B-AE4A-6B4C-A424-09099A3FA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55AEDEB-2554-204C-9A84-5E0C5E6A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36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90950-BA17-FE48-AF21-CBBEE00A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DE547F-D5B0-3740-B4A7-7434A0123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C91119-8B29-A045-BF53-AF32A291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E5F5C7-330E-0041-93F6-BAFCD206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18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A575FD-B457-7D42-8795-C3FF774DF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E77D39-9105-5C4C-8EBE-9046C1FE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95B4C8-E539-1040-8BD3-6C208D72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75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E5483-5CD2-D747-B285-4713FA86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896A7-AF7C-F54B-89CB-C674B8FA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849228E-D940-9B4E-9B82-8839A57A8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F2DE07-531F-B14E-B95C-F6DD1410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A76C79-FAC8-8842-81D9-5777CE66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A998EE-EE1C-F241-949C-A839F9D1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6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1A6DF-6470-614B-896D-40E3E073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99DD1B-F639-7747-8D1D-AADA0B1D2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3D61B3C-7E09-B941-86DE-6D5BBEF86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8DB65E-B856-6A4A-B79E-C344398BD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9D89D5-CA43-DC4E-ACCA-928AD9944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239C25-CDED-064C-B0A4-076000F4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5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66C116-8257-974B-AA5B-FC5EB7424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A3E4B4-6D07-3142-8414-925D7346A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080610-B109-7F4A-AAD8-94BD5B349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0FC8-23AD-984B-A085-B14D5673BCBB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9CD43A-65C4-3646-8AD2-C4442986C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438CC3-986C-5746-9727-C1EFC1F28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807B-7457-BA49-98F3-6C4C4CF305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58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10F0-636A-BA4E-AC87-03223E69B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NOTAS COMPLEMENTARES DA DISTRIBUIÇÃO DELTA DE DIRAC E TRANSFORMADA DE LAPLACE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7B2928-29BF-904D-9797-593282327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49" y="5029394"/>
            <a:ext cx="9144000" cy="1655762"/>
          </a:xfrm>
        </p:spPr>
        <p:txBody>
          <a:bodyPr/>
          <a:lstStyle/>
          <a:p>
            <a:pPr algn="l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198465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EAB04BA-D1FC-B24A-8EAB-8D94A022A958}"/>
                  </a:ext>
                </a:extLst>
              </p:cNvPr>
              <p:cNvSpPr txBox="1"/>
              <p:nvPr/>
            </p:nvSpPr>
            <p:spPr>
              <a:xfrm>
                <a:off x="1660634" y="809297"/>
                <a:ext cx="9905982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dirty="0"/>
                  <a:t>SE HÁ DESCONTINUIDADE EM </a:t>
                </a:r>
                <a:r>
                  <a:rPr lang="pt-BR" sz="3200" b="1" dirty="0" err="1"/>
                  <a:t>t</a:t>
                </a:r>
                <a:r>
                  <a:rPr lang="pt-BR" sz="3200" b="1" dirty="0"/>
                  <a:t>= 0, É IMPORTANTE FAZER</a:t>
                </a:r>
              </a:p>
              <a:p>
                <a:r>
                  <a:rPr lang="pt-BR" sz="3200" b="1" dirty="0"/>
                  <a:t>AS DISTINÇÕES 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pt-BR" sz="3200" b="1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EAB04BA-D1FC-B24A-8EAB-8D94A022A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34" y="809297"/>
                <a:ext cx="9905982" cy="1077218"/>
              </a:xfrm>
              <a:prstGeom prst="rect">
                <a:avLst/>
              </a:prstGeom>
              <a:blipFill>
                <a:blip r:embed="rId2"/>
                <a:stretch>
                  <a:fillRect l="-1536" t="-6977" r="-640" b="-16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B284429-3F90-B046-82B8-2ABE7DE9C21F}"/>
                  </a:ext>
                </a:extLst>
              </p:cNvPr>
              <p:cNvSpPr txBox="1"/>
              <p:nvPr/>
            </p:nvSpPr>
            <p:spPr>
              <a:xfrm>
                <a:off x="2049517" y="2801136"/>
                <a:ext cx="6096000" cy="2488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𝒅𝒇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</m:den>
                          </m:f>
                        </m:e>
                      </m:d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𝒔𝑭</m:t>
                      </m:r>
                      <m:d>
                        <m:dPr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pt-BR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3200" dirty="0"/>
              </a:p>
              <a:p>
                <a:endParaRPr lang="pt-BR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𝒅𝒇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t-BR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𝒅𝒕</m:t>
                              </m:r>
                            </m:den>
                          </m:f>
                        </m:e>
                      </m:d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𝒔𝑭</m:t>
                      </m:r>
                      <m:d>
                        <m:dPr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B284429-3F90-B046-82B8-2ABE7DE9C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517" y="2801136"/>
                <a:ext cx="6096000" cy="2488886"/>
              </a:xfrm>
              <a:prstGeom prst="rect">
                <a:avLst/>
              </a:prstGeom>
              <a:blipFill>
                <a:blip r:embed="rId3"/>
                <a:stretch>
                  <a:fillRect b="-2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20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438630B-5A80-B947-ADA0-0EF49EF837E2}"/>
              </a:ext>
            </a:extLst>
          </p:cNvPr>
          <p:cNvSpPr txBox="1"/>
          <p:nvPr/>
        </p:nvSpPr>
        <p:spPr>
          <a:xfrm>
            <a:off x="987972" y="546538"/>
            <a:ext cx="5092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/>
              <a:t>TEOREMA DO VALOR INICIAL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A26757B-D5F2-BA42-86C2-B96AB4EFBC5F}"/>
              </a:ext>
            </a:extLst>
          </p:cNvPr>
          <p:cNvSpPr txBox="1"/>
          <p:nvPr/>
        </p:nvSpPr>
        <p:spPr>
          <a:xfrm>
            <a:off x="987972" y="2070538"/>
            <a:ext cx="9492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Sejam </a:t>
            </a:r>
            <a:r>
              <a:rPr lang="pt-BR" sz="3200" b="1" dirty="0" err="1"/>
              <a:t>f</a:t>
            </a:r>
            <a:r>
              <a:rPr lang="pt-BR" sz="3200" b="1" dirty="0"/>
              <a:t>(</a:t>
            </a:r>
            <a:r>
              <a:rPr lang="pt-BR" sz="3200" b="1" dirty="0" err="1"/>
              <a:t>t</a:t>
            </a:r>
            <a:r>
              <a:rPr lang="pt-BR" sz="3200" b="1" dirty="0"/>
              <a:t>) e sua derivada transformáveis por Laplace, e</a:t>
            </a:r>
          </a:p>
          <a:p>
            <a:r>
              <a:rPr lang="pt-BR" sz="3200" b="1" dirty="0"/>
              <a:t>Se “</a:t>
            </a:r>
            <a:r>
              <a:rPr lang="pt-BR" sz="3200" b="1" dirty="0" err="1"/>
              <a:t>sF</a:t>
            </a:r>
            <a:r>
              <a:rPr lang="pt-BR" sz="3200" b="1" dirty="0"/>
              <a:t>(</a:t>
            </a:r>
            <a:r>
              <a:rPr lang="pt-BR" sz="3200" b="1" dirty="0" err="1"/>
              <a:t>s</a:t>
            </a:r>
            <a:r>
              <a:rPr lang="pt-BR" sz="3200" b="1" dirty="0"/>
              <a:t>)”existe, então: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5246686-665A-C24E-A5C7-BF36D6AD3D28}"/>
                  </a:ext>
                </a:extLst>
              </p:cNvPr>
              <p:cNvSpPr txBox="1"/>
              <p:nvPr/>
            </p:nvSpPr>
            <p:spPr>
              <a:xfrm>
                <a:off x="2333280" y="3345047"/>
                <a:ext cx="7194330" cy="741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𝒔𝑭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5246686-665A-C24E-A5C7-BF36D6AD3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80" y="3345047"/>
                <a:ext cx="7194330" cy="741934"/>
              </a:xfrm>
              <a:prstGeom prst="rect">
                <a:avLst/>
              </a:prstGeom>
              <a:blipFill>
                <a:blip r:embed="rId2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BF53CFA-13B3-1544-87EC-BE6D42C4833F}"/>
                  </a:ext>
                </a:extLst>
              </p:cNvPr>
              <p:cNvSpPr txBox="1"/>
              <p:nvPr/>
            </p:nvSpPr>
            <p:spPr>
              <a:xfrm>
                <a:off x="987972" y="4086981"/>
                <a:ext cx="9354484" cy="1749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u="sng" dirty="0"/>
                  <a:t>Prova</a:t>
                </a:r>
                <a:r>
                  <a:rPr lang="pt-BR" sz="3200" b="1" dirty="0"/>
                  <a:t>:</a:t>
                </a:r>
              </a:p>
              <a:p>
                <a:endParaRPr lang="pt-BR" sz="3200" b="1" i="1" dirty="0"/>
              </a:p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pt-BR" sz="2800" b="1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pt-BR" sz="2800" i="1" smtClean="0">
                            <a:latin typeface="Cambria Math" panose="02040503050406030204" pitchFamily="18" charset="0"/>
                          </a:rPr>
                          <m:t>𝑙𝑖𝑚</m:t>
                        </m:r>
                      </m:e>
                      <m:lim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lim>
                    </m:limLow>
                    <m:nary>
                      <m:naryPr>
                        <m:ctrlP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  <m:sup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pt-BR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𝑑𝑓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pt-B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</m:e>
                        </m:d>
                      </m:e>
                    </m:nary>
                    <m:sSup>
                      <m:sSupPr>
                        <m:ctrlP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𝒔𝒕</m:t>
                        </m:r>
                      </m:sup>
                    </m:sSup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pt-B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8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8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800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8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  <m:r>
                              <a:rPr lang="pt-BR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  <m:r>
                          <a:rPr lang="pt-B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</m:fName>
                      <m:e>
                        <m:r>
                          <a:rPr lang="pt-BR" sz="2800" b="0" i="1">
                            <a:latin typeface="Cambria Math" panose="02040503050406030204" pitchFamily="18" charset="0"/>
                          </a:rPr>
                          <m:t>𝑠𝐹</m:t>
                        </m:r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b="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800" b="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b="0" i="1">
                                <a:latin typeface="Cambria Math" panose="02040503050406030204" pitchFamily="18" charset="0"/>
                              </a:rPr>
                              <m:t>0+</m:t>
                            </m:r>
                          </m:e>
                        </m:d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]=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0. 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𝑃𝑜𝑟𝑡𝑎𝑛𝑡𝑜</m:t>
                        </m:r>
                      </m:e>
                    </m:func>
                  </m:oMath>
                </a14:m>
                <a:endParaRPr lang="pt-BR" sz="2800" b="1" i="1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BF53CFA-13B3-1544-87EC-BE6D42C483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72" y="4086981"/>
                <a:ext cx="9354484" cy="1749261"/>
              </a:xfrm>
              <a:prstGeom prst="rect">
                <a:avLst/>
              </a:prstGeom>
              <a:blipFill>
                <a:blip r:embed="rId3"/>
                <a:stretch>
                  <a:fillRect l="-1626" t="-4317" b="-647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14F88BC6-3660-624B-AA40-DA5961A9D868}"/>
                  </a:ext>
                </a:extLst>
              </p:cNvPr>
              <p:cNvSpPr txBox="1"/>
              <p:nvPr/>
            </p:nvSpPr>
            <p:spPr>
              <a:xfrm>
                <a:off x="2333280" y="6085054"/>
                <a:ext cx="6096000" cy="73302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pt-B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𝒔𝑭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14F88BC6-3660-624B-AA40-DA5961A9D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280" y="6085054"/>
                <a:ext cx="6096000" cy="733021"/>
              </a:xfrm>
              <a:prstGeom prst="rect">
                <a:avLst/>
              </a:prstGeom>
              <a:blipFill>
                <a:blip r:embed="rId4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13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EC483A7-68C0-6049-BC12-AC8846DD9D01}"/>
              </a:ext>
            </a:extLst>
          </p:cNvPr>
          <p:cNvSpPr txBox="1"/>
          <p:nvPr/>
        </p:nvSpPr>
        <p:spPr>
          <a:xfrm>
            <a:off x="111512" y="0"/>
            <a:ext cx="92672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1- DERIVADAS DA “FUNÇÃO” DELTA DE DIRAC E SUAS </a:t>
            </a:r>
          </a:p>
          <a:p>
            <a:pPr algn="ctr"/>
            <a:r>
              <a:rPr lang="pt-BR" sz="3200" b="1" dirty="0"/>
              <a:t>TRANSFORMADAS DE LAPLACE</a:t>
            </a:r>
          </a:p>
          <a:p>
            <a:endParaRPr lang="pt-BR" sz="32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42A36C5-DE4E-3047-B34D-7542F97D3C9E}"/>
              </a:ext>
            </a:extLst>
          </p:cNvPr>
          <p:cNvSpPr txBox="1"/>
          <p:nvPr/>
        </p:nvSpPr>
        <p:spPr>
          <a:xfrm>
            <a:off x="1935921" y="1754319"/>
            <a:ext cx="561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DA TEORIA DAS DISTRIBUIÇÕES: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DD4D20E-48D1-8844-A890-BEB63E075CD0}"/>
                  </a:ext>
                </a:extLst>
              </p:cNvPr>
              <p:cNvSpPr txBox="1"/>
              <p:nvPr/>
            </p:nvSpPr>
            <p:spPr>
              <a:xfrm>
                <a:off x="4015137" y="2486003"/>
                <a:ext cx="2884700" cy="726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FDD4D20E-48D1-8844-A890-BEB63E075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137" y="2486003"/>
                <a:ext cx="2884700" cy="726481"/>
              </a:xfrm>
              <a:prstGeom prst="rect">
                <a:avLst/>
              </a:prstGeom>
              <a:blipFill>
                <a:blip r:embed="rId2"/>
                <a:stretch>
                  <a:fillRect l="-33333" t="-153448" r="-2193" b="-2206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63AA08B-CE46-FE49-A1B6-AD4FF45577DC}"/>
                  </a:ext>
                </a:extLst>
              </p:cNvPr>
              <p:cNvSpPr txBox="1"/>
              <p:nvPr/>
            </p:nvSpPr>
            <p:spPr>
              <a:xfrm>
                <a:off x="4015137" y="3429000"/>
                <a:ext cx="3481338" cy="1280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’’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            ............................</a:t>
                </a: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63AA08B-CE46-FE49-A1B6-AD4FF4557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137" y="3429000"/>
                <a:ext cx="3481338" cy="1280479"/>
              </a:xfrm>
              <a:prstGeom prst="rect">
                <a:avLst/>
              </a:prstGeom>
              <a:blipFill>
                <a:blip r:embed="rId3"/>
                <a:stretch>
                  <a:fillRect l="-26545" t="-88235" r="-727" b="-8137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8655AA77-8ABC-904E-9E37-284AE4003780}"/>
                  </a:ext>
                </a:extLst>
              </p:cNvPr>
              <p:cNvSpPr txBox="1"/>
              <p:nvPr/>
            </p:nvSpPr>
            <p:spPr>
              <a:xfrm>
                <a:off x="3951241" y="5072904"/>
                <a:ext cx="3609130" cy="726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(−1)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8655AA77-8ABC-904E-9E37-284AE4003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241" y="5072904"/>
                <a:ext cx="3609130" cy="726481"/>
              </a:xfrm>
              <a:prstGeom prst="rect">
                <a:avLst/>
              </a:prstGeom>
              <a:blipFill>
                <a:blip r:embed="rId4"/>
                <a:stretch>
                  <a:fillRect l="-24912" t="-153448" r="-351" b="-2189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51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DAABAA7-9141-9844-A6F2-CE7EBF7CBB62}"/>
                  </a:ext>
                </a:extLst>
              </p:cNvPr>
              <p:cNvSpPr txBox="1"/>
              <p:nvPr/>
            </p:nvSpPr>
            <p:spPr>
              <a:xfrm>
                <a:off x="620205" y="96568"/>
                <a:ext cx="1178630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dirty="0"/>
                  <a:t>PARA O CÁLCULO DAS RESPECTIVAS TRANSFORMADAS DE LAPLACE, </a:t>
                </a:r>
              </a:p>
              <a:p>
                <a:endParaRPr lang="pt-BR" sz="3200" b="1" dirty="0"/>
              </a:p>
              <a:p>
                <a:r>
                  <a:rPr lang="pt-BR" sz="3200" b="1" dirty="0"/>
                  <a:t>SUBSTITUÍMOS “</a:t>
                </a:r>
                <a:r>
                  <a:rPr lang="pt-BR" sz="3200" b="1" dirty="0" err="1"/>
                  <a:t>y</a:t>
                </a:r>
                <a:r>
                  <a:rPr lang="pt-BR" sz="3200" b="1" dirty="0"/>
                  <a:t>” por “</a:t>
                </a:r>
                <a:r>
                  <a:rPr lang="pt-BR" sz="3200" b="1" dirty="0" err="1"/>
                  <a:t>t</a:t>
                </a:r>
                <a:r>
                  <a:rPr lang="pt-BR" sz="3200" b="1" dirty="0"/>
                  <a:t>”, </a:t>
                </a:r>
                <a:r>
                  <a:rPr lang="pt-BR" sz="3200" b="1" dirty="0" err="1"/>
                  <a:t>f</a:t>
                </a:r>
                <a:r>
                  <a:rPr lang="pt-BR" sz="3200" b="1" dirty="0"/>
                  <a:t>(</a:t>
                </a:r>
                <a:r>
                  <a:rPr lang="pt-BR" sz="3200" b="1" dirty="0" err="1"/>
                  <a:t>y</a:t>
                </a:r>
                <a:r>
                  <a:rPr lang="pt-BR" sz="3200" b="1" dirty="0"/>
                  <a:t>) por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”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𝒔𝒕</m:t>
                        </m:r>
                      </m:sup>
                    </m:sSup>
                  </m:oMath>
                </a14:m>
                <a:r>
                  <a:rPr lang="pt-BR" sz="3200" b="1" dirty="0"/>
                  <a:t>” e </a:t>
                </a:r>
                <a:r>
                  <a:rPr lang="pt-BR" sz="3200" b="1" i="1" dirty="0"/>
                  <a:t>“</a:t>
                </a:r>
                <a:r>
                  <a:rPr lang="pt-BR" sz="3200" b="1" i="1" dirty="0" err="1"/>
                  <a:t>x</a:t>
                </a:r>
                <a:r>
                  <a:rPr lang="pt-BR" sz="3200" b="1" i="1" dirty="0"/>
                  <a:t>” por “0”, obtendo:</a:t>
                </a:r>
                <a:endParaRPr lang="pt-BR" sz="3200" b="1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1DAABAA7-9141-9844-A6F2-CE7EBF7CB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05" y="96568"/>
                <a:ext cx="11786303" cy="1569660"/>
              </a:xfrm>
              <a:prstGeom prst="rect">
                <a:avLst/>
              </a:prstGeom>
              <a:blipFill>
                <a:blip r:embed="rId2"/>
                <a:stretch>
                  <a:fillRect l="-1292" t="-4800" b="-112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695EA1B-B770-BF49-9B3C-DDB0FA890D32}"/>
                  </a:ext>
                </a:extLst>
              </p:cNvPr>
              <p:cNvSpPr txBox="1"/>
              <p:nvPr/>
            </p:nvSpPr>
            <p:spPr>
              <a:xfrm>
                <a:off x="4422881" y="2670717"/>
                <a:ext cx="3409972" cy="11533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’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.0</m:t>
                                  </m:r>
                                </m:sup>
                              </m:sSup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695EA1B-B770-BF49-9B3C-DDB0FA890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881" y="2670717"/>
                <a:ext cx="3409972" cy="1153329"/>
              </a:xfrm>
              <a:prstGeom prst="rect">
                <a:avLst/>
              </a:prstGeom>
              <a:blipFill>
                <a:blip r:embed="rId3"/>
                <a:stretch>
                  <a:fillRect l="-26766" t="-100000" b="-10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4C17E6B-CC90-5741-A2D4-FA837DF2BBF0}"/>
                  </a:ext>
                </a:extLst>
              </p:cNvPr>
              <p:cNvSpPr txBox="1"/>
              <p:nvPr/>
            </p:nvSpPr>
            <p:spPr>
              <a:xfrm>
                <a:off x="4422881" y="3442527"/>
                <a:ext cx="3671069" cy="599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”</m:t>
                          </m:r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.0</m:t>
                                  </m:r>
                                </m:sup>
                              </m:sSup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4C17E6B-CC90-5741-A2D4-FA837DF2B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881" y="3442527"/>
                <a:ext cx="3671069" cy="599331"/>
              </a:xfrm>
              <a:prstGeom prst="rect">
                <a:avLst/>
              </a:prstGeom>
              <a:blipFill>
                <a:blip r:embed="rId4"/>
                <a:stretch>
                  <a:fillRect l="-25862" t="-189583" b="-28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A0D6F828-6D7E-4B49-A40D-79E87F6BB9AC}"/>
              </a:ext>
            </a:extLst>
          </p:cNvPr>
          <p:cNvSpPr txBox="1"/>
          <p:nvPr/>
        </p:nvSpPr>
        <p:spPr>
          <a:xfrm>
            <a:off x="5006898" y="437127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.................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36E7E63-6425-594F-9884-A77BBDA5BD2A}"/>
                  </a:ext>
                </a:extLst>
              </p:cNvPr>
              <p:cNvSpPr txBox="1"/>
              <p:nvPr/>
            </p:nvSpPr>
            <p:spPr>
              <a:xfrm>
                <a:off x="3814966" y="5046347"/>
                <a:ext cx="4715272" cy="599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pt-B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𝒔𝒕</m:t>
                              </m:r>
                            </m:sup>
                          </m:sSup>
                          <m:sSup>
                            <m:sSup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𝜹</m:t>
                              </m:r>
                            </m:e>
                            <m:sup>
                              <m:r>
                                <a:rPr lang="pt-BR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pt-B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  <m:d>
                            <m:d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e>
                                    <m:sup>
                                      <m:r>
                                        <a:rPr lang="pt-BR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𝒏</m:t>
                                      </m:r>
                                    </m:sup>
                                  </m:s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pt-BR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p>
                              </m:sSup>
                            </m:e>
                          </m:d>
                          <m:r>
                            <a:rPr lang="pt-B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936E7E63-6425-594F-9884-A77BBDA5B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966" y="5046347"/>
                <a:ext cx="4715272" cy="599331"/>
              </a:xfrm>
              <a:prstGeom prst="rect">
                <a:avLst/>
              </a:prstGeom>
              <a:blipFill>
                <a:blip r:embed="rId5"/>
                <a:stretch>
                  <a:fillRect l="-14785" t="-189583" b="-28125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63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6308A5B-9A7E-686D-2533-E83A7E2CF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984250"/>
            <a:ext cx="5067300" cy="48895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C8AB36B-B64B-F031-68C3-498069290511}"/>
              </a:ext>
            </a:extLst>
          </p:cNvPr>
          <p:cNvSpPr txBox="1"/>
          <p:nvPr/>
        </p:nvSpPr>
        <p:spPr>
          <a:xfrm>
            <a:off x="122663" y="289931"/>
            <a:ext cx="10428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REPRESENTAÇÃO APROXIMADA DA FUNÇÃO DELTA E SUAS DERIVADAS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09EB5FA-231B-E42A-6C0F-F13257715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64" y="1828645"/>
            <a:ext cx="23241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4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64B8ABC-AA0F-3BD9-220D-A4B5CAAAD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91" y="2695498"/>
            <a:ext cx="5475178" cy="308083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FBEE3B1-6E3E-F15A-9FDA-CCD42082C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678" y="127309"/>
            <a:ext cx="2868687" cy="271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1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EAC84F40-CD78-1149-B251-C49B04540C14}"/>
                  </a:ext>
                </a:extLst>
              </p:cNvPr>
              <p:cNvSpPr txBox="1"/>
              <p:nvPr/>
            </p:nvSpPr>
            <p:spPr>
              <a:xfrm>
                <a:off x="869795" y="312234"/>
                <a:ext cx="97177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dirty="0"/>
                  <a:t>2- TRANSFORMADAS DE LAPLACE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pt-BR" sz="3200" b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pt-BR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3200" b="1" dirty="0"/>
                  <a:t>, E APLICAÇÕES</a:t>
                </a: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EAC84F40-CD78-1149-B251-C49B04540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795" y="312234"/>
                <a:ext cx="9717725" cy="584775"/>
              </a:xfrm>
              <a:prstGeom prst="rect">
                <a:avLst/>
              </a:prstGeom>
              <a:blipFill>
                <a:blip r:embed="rId2"/>
                <a:stretch>
                  <a:fillRect l="-1567" t="-12766" r="-1567" b="-319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13854EF-9AAC-C647-9747-B8A18C4ADD48}"/>
                  </a:ext>
                </a:extLst>
              </p:cNvPr>
              <p:cNvSpPr txBox="1"/>
              <p:nvPr/>
            </p:nvSpPr>
            <p:spPr>
              <a:xfrm>
                <a:off x="3194826" y="1266418"/>
                <a:ext cx="5469672" cy="1220334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b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sub>
                        <m:sup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𝒔𝒕</m:t>
                              </m:r>
                            </m:sup>
                          </m:sSup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13854EF-9AAC-C647-9747-B8A18C4AD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26" y="1266418"/>
                <a:ext cx="5469672" cy="1220334"/>
              </a:xfrm>
              <a:prstGeom prst="rect">
                <a:avLst/>
              </a:prstGeom>
              <a:blipFill>
                <a:blip r:embed="rId3"/>
                <a:stretch>
                  <a:fillRect t="-163918" b="-2360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F23086F-51C1-5C4D-A7B4-3A88B1A0E0B3}"/>
                  </a:ext>
                </a:extLst>
              </p:cNvPr>
              <p:cNvSpPr txBox="1"/>
              <p:nvPr/>
            </p:nvSpPr>
            <p:spPr>
              <a:xfrm>
                <a:off x="3194826" y="2656580"/>
                <a:ext cx="5469672" cy="123521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e>
                        <m:sub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pt-BR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b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sub>
                        <m:sup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𝒔𝒕</m:t>
                              </m:r>
                            </m:sup>
                          </m:sSup>
                          <m:r>
                            <a:rPr lang="pt-BR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BF23086F-51C1-5C4D-A7B4-3A88B1A0E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826" y="2656580"/>
                <a:ext cx="5469672" cy="1235210"/>
              </a:xfrm>
              <a:prstGeom prst="rect">
                <a:avLst/>
              </a:prstGeom>
              <a:blipFill>
                <a:blip r:embed="rId4"/>
                <a:stretch>
                  <a:fillRect t="-162245" b="-2316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930AE759-CA08-8E43-874B-5806C320866D}"/>
              </a:ext>
            </a:extLst>
          </p:cNvPr>
          <p:cNvSpPr txBox="1"/>
          <p:nvPr/>
        </p:nvSpPr>
        <p:spPr>
          <a:xfrm>
            <a:off x="757231" y="4371249"/>
            <a:ext cx="106775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AS 2 EXPRESSÕES PRODUZEM RESULTADOS DIFERENTES QDO.</a:t>
            </a:r>
          </a:p>
          <a:p>
            <a:r>
              <a:rPr lang="pt-BR" sz="3200" b="1" dirty="0"/>
              <a:t>HÁ UMA DESCONTINUIDADE DE </a:t>
            </a:r>
            <a:r>
              <a:rPr lang="pt-BR" sz="3200" b="1" dirty="0" err="1"/>
              <a:t>f</a:t>
            </a:r>
            <a:r>
              <a:rPr lang="pt-BR" sz="3200" b="1" dirty="0"/>
              <a:t>(</a:t>
            </a:r>
            <a:r>
              <a:rPr lang="pt-BR" sz="3200" b="1" dirty="0" err="1"/>
              <a:t>t</a:t>
            </a:r>
            <a:r>
              <a:rPr lang="pt-BR" sz="3200" b="1" dirty="0"/>
              <a:t>) em </a:t>
            </a:r>
            <a:r>
              <a:rPr lang="pt-BR" sz="3200" b="1" dirty="0" err="1"/>
              <a:t>t</a:t>
            </a:r>
            <a:r>
              <a:rPr lang="pt-BR" sz="3200" b="1" dirty="0"/>
              <a:t> = 0, pois: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651A689-D6DF-E940-B7C9-76605AB04133}"/>
                  </a:ext>
                </a:extLst>
              </p:cNvPr>
              <p:cNvSpPr txBox="1"/>
              <p:nvPr/>
            </p:nvSpPr>
            <p:spPr>
              <a:xfrm>
                <a:off x="1371600" y="5512074"/>
                <a:ext cx="9634653" cy="831703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pt-BR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  <m:sub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</m:sub>
                      <m:sup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r>
                  <a:rPr lang="pt-BR" sz="3200" dirty="0"/>
                  <a:t>=</a:t>
                </a:r>
                <a:r>
                  <a:rPr lang="pt-BR" sz="3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pt-BR" sz="3200" dirty="0"/>
                  <a:t>+</a:t>
                </a:r>
                <a:r>
                  <a:rPr lang="pt-BR" sz="32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  <m:sub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  <m:sub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p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𝒔𝒕</m:t>
                            </m:r>
                          </m:sup>
                        </m:sSup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𝒅𝒕</m:t>
                        </m:r>
                      </m:e>
                    </m:nary>
                  </m:oMath>
                </a14:m>
                <a:endParaRPr lang="pt-BR" sz="32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3651A689-D6DF-E940-B7C9-76605AB04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12074"/>
                <a:ext cx="9634653" cy="831703"/>
              </a:xfrm>
              <a:prstGeom prst="rect">
                <a:avLst/>
              </a:prstGeom>
              <a:blipFill>
                <a:blip r:embed="rId5"/>
                <a:stretch>
                  <a:fillRect l="-527" t="-104478" b="-1641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37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AFC5F38-1740-1343-887D-323A96C54187}"/>
              </a:ext>
            </a:extLst>
          </p:cNvPr>
          <p:cNvSpPr txBox="1"/>
          <p:nvPr/>
        </p:nvSpPr>
        <p:spPr>
          <a:xfrm>
            <a:off x="0" y="-171078"/>
            <a:ext cx="1945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/>
              <a:t>EXEMPLO: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AAB3DA7-9232-4F42-8F33-508EC23930B2}"/>
                  </a:ext>
                </a:extLst>
              </p:cNvPr>
              <p:cNvSpPr txBox="1"/>
              <p:nvPr/>
            </p:nvSpPr>
            <p:spPr>
              <a:xfrm>
                <a:off x="342227" y="55249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,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7AAB3DA7-9232-4F42-8F33-508EC2393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7" y="552494"/>
                <a:ext cx="6096000" cy="369332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ED08-7171-7748-A0AD-69822B9A82E1}"/>
                  </a:ext>
                </a:extLst>
              </p:cNvPr>
              <p:cNvSpPr txBox="1"/>
              <p:nvPr/>
            </p:nvSpPr>
            <p:spPr>
              <a:xfrm>
                <a:off x="175400" y="1117632"/>
                <a:ext cx="3540265" cy="2601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dirty="0"/>
                  <a:t>1) Solução clássica:</a:t>
                </a:r>
              </a:p>
              <a:p>
                <a:endParaRPr lang="pt-BR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sz="32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pt-BR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3200" i="1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pt-B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  <a:p>
                <a:endParaRPr lang="pt-BR" sz="3200" dirty="0"/>
              </a:p>
              <a:p>
                <a:r>
                  <a:rPr lang="pt-BR" sz="3200" b="1" dirty="0"/>
                  <a:t>Quanto vale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sSub>
                          <m:sSub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  <m:sub>
                            <m:r>
                              <a:rPr lang="pt-BR" sz="32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3C5ED08-7171-7748-A0AD-69822B9A8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00" y="1117632"/>
                <a:ext cx="3540265" cy="2601290"/>
              </a:xfrm>
              <a:prstGeom prst="rect">
                <a:avLst/>
              </a:prstGeom>
              <a:blipFill>
                <a:blip r:embed="rId3"/>
                <a:stretch>
                  <a:fillRect l="-4286" t="-2427" b="-48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eta para a Direita 6">
            <a:extLst>
              <a:ext uri="{FF2B5EF4-FFF2-40B4-BE49-F238E27FC236}">
                <a16:creationId xmlns:a16="http://schemas.microsoft.com/office/drawing/2014/main" id="{0FF7CC38-E6D9-984A-9CD5-520FA38239C1}"/>
              </a:ext>
            </a:extLst>
          </p:cNvPr>
          <p:cNvSpPr/>
          <p:nvPr/>
        </p:nvSpPr>
        <p:spPr>
          <a:xfrm>
            <a:off x="3899338" y="2827283"/>
            <a:ext cx="420414" cy="23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9BCACE78-3598-BC4A-8F08-462DE657EDBF}"/>
                  </a:ext>
                </a:extLst>
              </p:cNvPr>
              <p:cNvSpPr txBox="1"/>
              <p:nvPr/>
            </p:nvSpPr>
            <p:spPr>
              <a:xfrm>
                <a:off x="4419599" y="2647355"/>
                <a:ext cx="4357218" cy="549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pt-BR" sz="3200" dirty="0"/>
                  <a:t>, </a:t>
                </a:r>
                <a14:m>
                  <m:oMath xmlns:m="http://schemas.openxmlformats.org/officeDocument/2006/math"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pt-BR" sz="32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9BCACE78-3598-BC4A-8F08-462DE657E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9" y="2647355"/>
                <a:ext cx="4357218" cy="549125"/>
              </a:xfrm>
              <a:prstGeom prst="rect">
                <a:avLst/>
              </a:prstGeom>
              <a:blipFill>
                <a:blip r:embed="rId4"/>
                <a:stretch>
                  <a:fillRect l="-2326" t="-20455" r="-581" b="-340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B1AA12B-341F-0940-8A2A-44D72CBD11AD}"/>
                  </a:ext>
                </a:extLst>
              </p:cNvPr>
              <p:cNvSpPr txBox="1"/>
              <p:nvPr/>
            </p:nvSpPr>
            <p:spPr>
              <a:xfrm>
                <a:off x="342227" y="3799491"/>
                <a:ext cx="12181668" cy="2296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dirty="0"/>
                  <a:t>x(</a:t>
                </a:r>
                <a:r>
                  <a:rPr lang="pt-BR" sz="3200" dirty="0" err="1"/>
                  <a:t>t</a:t>
                </a:r>
                <a:r>
                  <a:rPr lang="pt-BR" sz="3200" dirty="0"/>
                  <a:t>) apresenta uma descontinuidade em </a:t>
                </a:r>
                <a:r>
                  <a:rPr lang="pt-BR" sz="3200" dirty="0" err="1"/>
                  <a:t>t</a:t>
                </a:r>
                <a:r>
                  <a:rPr lang="pt-BR" sz="3200" dirty="0"/>
                  <a:t> = 0, de forma que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pt-BR" sz="3200" dirty="0"/>
                  <a:t>(0)=</a:t>
                </a:r>
                <a:r>
                  <a:rPr lang="pt-BR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pt-BR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pt-BR" sz="3200" dirty="0"/>
                  <a:t>. </a:t>
                </a:r>
              </a:p>
              <a:p>
                <a:r>
                  <a:rPr lang="pt-BR" sz="3200" dirty="0"/>
                  <a:t>Logo :</a:t>
                </a:r>
              </a:p>
              <a:p>
                <a:endParaRPr lang="pt-BR" sz="3200" dirty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pt-BR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pt-BR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p>
                      <m:e>
                        <m:r>
                          <a:rPr lang="pt-B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pt-BR" sz="3200" dirty="0"/>
                  <a:t>. Sendo assim,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sz="3200" dirty="0"/>
                  <a:t>= 1+1 = 2.</a:t>
                </a: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4B1AA12B-341F-0940-8A2A-44D72CBD1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27" y="3799491"/>
                <a:ext cx="12181668" cy="2296463"/>
              </a:xfrm>
              <a:prstGeom prst="rect">
                <a:avLst/>
              </a:prstGeom>
              <a:blipFill>
                <a:blip r:embed="rId5"/>
                <a:stretch>
                  <a:fillRect l="-6458" t="-3846" r="-312" b="-593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98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40237E2-D73B-B140-A6D5-EAD6D9B4DA3C}"/>
                  </a:ext>
                </a:extLst>
              </p:cNvPr>
              <p:cNvSpPr txBox="1"/>
              <p:nvPr/>
            </p:nvSpPr>
            <p:spPr>
              <a:xfrm>
                <a:off x="830317" y="528059"/>
                <a:ext cx="7739619" cy="3565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b="1" dirty="0"/>
                  <a:t>2) USANDO A TRANSFORMADA DE LAPLACE:</a:t>
                </a:r>
              </a:p>
              <a:p>
                <a:endParaRPr lang="pt-BR" sz="3200" b="1" dirty="0"/>
              </a:p>
              <a:p>
                <a:endParaRPr lang="pt-BR" sz="3200" b="1" dirty="0"/>
              </a:p>
              <a:p>
                <a14:m>
                  <m:oMath xmlns:m="http://schemas.openxmlformats.org/officeDocument/2006/math"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𝒔</m:t>
                    </m:r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pt-BR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+</m:t>
                        </m:r>
                      </m:sub>
                    </m:sSub>
                    <m:r>
                      <a:rPr lang="pt-BR" sz="32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32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pt-BR" sz="3200" b="1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pt-BR" sz="3200" b="1" dirty="0"/>
              </a:p>
              <a:p>
                <a:endParaRPr lang="pt-BR" sz="3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pt-BR" sz="3200" b="1" i="1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pt-BR" sz="3200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3200" b="1" i="1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pt-BR" sz="3200" b="1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sz="32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b>
                              <m:r>
                                <a:rPr lang="pt-BR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pt-BR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C40237E2-D73B-B140-A6D5-EAD6D9B4D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17" y="528059"/>
                <a:ext cx="7739619" cy="3565720"/>
              </a:xfrm>
              <a:prstGeom prst="rect">
                <a:avLst/>
              </a:prstGeom>
              <a:blipFill>
                <a:blip r:embed="rId2"/>
                <a:stretch>
                  <a:fillRect l="-1967" t="-2128" r="-1148" b="-7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C00A1B1-458F-C54E-9E4D-501293E3A372}"/>
                  </a:ext>
                </a:extLst>
              </p:cNvPr>
              <p:cNvSpPr txBox="1"/>
              <p:nvPr/>
            </p:nvSpPr>
            <p:spPr>
              <a:xfrm>
                <a:off x="977462" y="1394430"/>
                <a:ext cx="107205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pt-BR" sz="3200" dirty="0"/>
                  <a:t>: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C00A1B1-458F-C54E-9E4D-501293E3A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62" y="1394430"/>
                <a:ext cx="1072055" cy="584775"/>
              </a:xfrm>
              <a:prstGeom prst="rect">
                <a:avLst/>
              </a:prstGeom>
              <a:blipFill>
                <a:blip r:embed="rId3"/>
                <a:stretch>
                  <a:fillRect l="-4651" t="-12766" b="-319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ta para a Direita 4">
            <a:extLst>
              <a:ext uri="{FF2B5EF4-FFF2-40B4-BE49-F238E27FC236}">
                <a16:creationId xmlns:a16="http://schemas.microsoft.com/office/drawing/2014/main" id="{BDDD607C-96E7-D04E-BC97-CF6E7AF53284}"/>
              </a:ext>
            </a:extLst>
          </p:cNvPr>
          <p:cNvSpPr/>
          <p:nvPr/>
        </p:nvSpPr>
        <p:spPr>
          <a:xfrm>
            <a:off x="6337738" y="3541986"/>
            <a:ext cx="641131" cy="241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B9A5C0C-BB8E-CB4A-9BD8-88D70D9913A8}"/>
                  </a:ext>
                </a:extLst>
              </p:cNvPr>
              <p:cNvSpPr txBox="1"/>
              <p:nvPr/>
            </p:nvSpPr>
            <p:spPr>
              <a:xfrm>
                <a:off x="7077468" y="3323900"/>
                <a:ext cx="4757180" cy="641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pt-BR" sz="3200" dirty="0"/>
                  <a:t>, </a:t>
                </a:r>
                <a14:m>
                  <m:oMath xmlns:m="http://schemas.openxmlformats.org/officeDocument/2006/math"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endParaRPr lang="pt-BR" sz="32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B9A5C0C-BB8E-CB4A-9BD8-88D70D991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468" y="3323900"/>
                <a:ext cx="4757180" cy="641458"/>
              </a:xfrm>
              <a:prstGeom prst="rect">
                <a:avLst/>
              </a:prstGeom>
              <a:blipFill>
                <a:blip r:embed="rId4"/>
                <a:stretch>
                  <a:fillRect l="-267" t="-9804" b="-2352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D5B2932-3804-7441-9B41-81C4124289F2}"/>
                  </a:ext>
                </a:extLst>
              </p:cNvPr>
              <p:cNvSpPr txBox="1"/>
              <p:nvPr/>
            </p:nvSpPr>
            <p:spPr>
              <a:xfrm>
                <a:off x="830317" y="4403834"/>
                <a:ext cx="7866962" cy="631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3200" dirty="0"/>
                  <a:t>, 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sz="3200" dirty="0"/>
                  <a:t> é calculado como anteriormente </a:t>
                </a:r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D5B2932-3804-7441-9B41-81C412428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17" y="4403834"/>
                <a:ext cx="7866962" cy="631520"/>
              </a:xfrm>
              <a:prstGeom prst="rect">
                <a:avLst/>
              </a:prstGeom>
              <a:blipFill>
                <a:blip r:embed="rId5"/>
                <a:stretch>
                  <a:fillRect l="-1935" t="-11765" r="-968" b="-215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09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C14DADA-07D9-E44D-A8AF-F6962D655B0E}"/>
              </a:ext>
            </a:extLst>
          </p:cNvPr>
          <p:cNvSpPr txBox="1"/>
          <p:nvPr/>
        </p:nvSpPr>
        <p:spPr>
          <a:xfrm>
            <a:off x="641130" y="272533"/>
            <a:ext cx="80193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/>
              <a:t>3) USANDO A TRANSFORMADA DE LAPLACE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ED03E24-EFE2-DF47-B002-E1CEBF95ACE0}"/>
                  </a:ext>
                </a:extLst>
              </p:cNvPr>
              <p:cNvSpPr txBox="1"/>
              <p:nvPr/>
            </p:nvSpPr>
            <p:spPr>
              <a:xfrm>
                <a:off x="914399" y="934685"/>
                <a:ext cx="88286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pt-BR" sz="3200" dirty="0"/>
                  <a:t>: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ED03E24-EFE2-DF47-B002-E1CEBF95A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934685"/>
                <a:ext cx="882869" cy="584775"/>
              </a:xfrm>
              <a:prstGeom prst="rect">
                <a:avLst/>
              </a:prstGeom>
              <a:blipFill>
                <a:blip r:embed="rId2"/>
                <a:stretch>
                  <a:fillRect l="-5714" t="-12766" r="-4286" b="-319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CC11031-3E10-BF4F-9147-5A34C6D3B32A}"/>
                  </a:ext>
                </a:extLst>
              </p:cNvPr>
              <p:cNvSpPr txBox="1"/>
              <p:nvPr/>
            </p:nvSpPr>
            <p:spPr>
              <a:xfrm>
                <a:off x="914398" y="1772879"/>
                <a:ext cx="6337739" cy="6463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𝒔</m:t>
                    </m:r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pt-BR" sz="3200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pt-BR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b>
                            <m:r>
                              <a:rPr lang="pt-BR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b>
                        </m:sSub>
                      </m:sub>
                    </m:sSub>
                    <m:r>
                      <a:rPr lang="pt-BR" sz="3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pt-BR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pt-BR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r>
                      <a:rPr lang="pt-BR" sz="32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3200" b="1" i="1">
                        <a:latin typeface="Cambria Math" panose="02040503050406030204" pitchFamily="18" charset="0"/>
                      </a:rPr>
                      <m:t>𝒔</m:t>
                    </m:r>
                    <m:r>
                      <a:rPr lang="pt-BR" sz="3200" b="1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pt-BR" sz="3200" b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32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pt-BR" sz="3200" b="1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CC11031-3E10-BF4F-9147-5A34C6D3B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8" y="1772879"/>
                <a:ext cx="6337739" cy="646395"/>
              </a:xfrm>
              <a:prstGeom prst="rect">
                <a:avLst/>
              </a:prstGeom>
              <a:blipFill>
                <a:blip r:embed="rId3"/>
                <a:stretch>
                  <a:fillRect l="-200" b="-9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7051C2E6-765B-1840-B776-8476DFA31B31}"/>
                  </a:ext>
                </a:extLst>
              </p:cNvPr>
              <p:cNvSpPr txBox="1"/>
              <p:nvPr/>
            </p:nvSpPr>
            <p:spPr>
              <a:xfrm>
                <a:off x="3048000" y="4544853"/>
                <a:ext cx="3836276" cy="58477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pt-BR" sz="3200" dirty="0"/>
                  <a:t>,</a:t>
                </a:r>
                <a14:m>
                  <m:oMath xmlns:m="http://schemas.openxmlformats.org/officeDocument/2006/math">
                    <m:r>
                      <a:rPr lang="pt-BR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endParaRPr lang="pt-BR" sz="32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7051C2E6-765B-1840-B776-8476DFA31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544853"/>
                <a:ext cx="3836276" cy="584775"/>
              </a:xfrm>
              <a:prstGeom prst="rect">
                <a:avLst/>
              </a:prstGeom>
              <a:blipFill>
                <a:blip r:embed="rId4"/>
                <a:stretch>
                  <a:fillRect l="-331" t="-15217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eta para a Direita 9">
            <a:extLst>
              <a:ext uri="{FF2B5EF4-FFF2-40B4-BE49-F238E27FC236}">
                <a16:creationId xmlns:a16="http://schemas.microsoft.com/office/drawing/2014/main" id="{7DD3E19F-46D7-9F45-BFC9-B9F5A51039E0}"/>
              </a:ext>
            </a:extLst>
          </p:cNvPr>
          <p:cNvSpPr/>
          <p:nvPr/>
        </p:nvSpPr>
        <p:spPr>
          <a:xfrm>
            <a:off x="2102068" y="2973277"/>
            <a:ext cx="567559" cy="283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AFBA59E-D721-1342-99A8-E5AB741A743B}"/>
                  </a:ext>
                </a:extLst>
              </p:cNvPr>
              <p:cNvSpPr txBox="1"/>
              <p:nvPr/>
            </p:nvSpPr>
            <p:spPr>
              <a:xfrm>
                <a:off x="2853559" y="2748272"/>
                <a:ext cx="5970160" cy="733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−</m:t>
                        </m:r>
                      </m:sub>
                    </m:sSub>
                    <m:d>
                      <m:dPr>
                        <m:ctrlPr>
                          <a:rPr lang="pt-BR" sz="32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1" i="1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</m:d>
                    <m:r>
                      <a:rPr lang="pt-BR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pt-BR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b>
                                <m:r>
                                  <a:rPr lang="pt-BR" sz="3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pt-BR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pt-BR" sz="320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pt-BR" sz="3200" dirty="0"/>
                  <a:t>,</a:t>
                </a:r>
                <a:r>
                  <a:rPr lang="pt-BR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pt-B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pt-B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b>
                    </m:sSub>
                  </m:oMath>
                </a14:m>
                <a:r>
                  <a:rPr lang="pt-BR" sz="3200" dirty="0"/>
                  <a:t> </a:t>
                </a: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BAFBA59E-D721-1342-99A8-E5AB741A7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559" y="2748272"/>
                <a:ext cx="5970160" cy="733791"/>
              </a:xfrm>
              <a:prstGeom prst="rect">
                <a:avLst/>
              </a:prstGeom>
              <a:blipFill>
                <a:blip r:embed="rId5"/>
                <a:stretch>
                  <a:fillRect l="-2123" b="-169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25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391</Words>
  <Application>Microsoft Macintosh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Tema do Office</vt:lpstr>
      <vt:lpstr>NOTAS COMPLEMENTARES DA DISTRIBUIÇÃO DELTA DE DIRAC E TRANSFORMADA DE LAPLACE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COMPLEMENTARES DA DISTRIBUIÇÃO DELTA DE DIRAC E TRANSFORMADA DE LAPLACE</dc:title>
  <dc:creator>eabarrosmac@gmail.com</dc:creator>
  <cp:lastModifiedBy>eabarrosmac@gmail.com</cp:lastModifiedBy>
  <cp:revision>11</cp:revision>
  <dcterms:created xsi:type="dcterms:W3CDTF">2022-06-04T23:04:35Z</dcterms:created>
  <dcterms:modified xsi:type="dcterms:W3CDTF">2023-03-02T14:39:20Z</dcterms:modified>
</cp:coreProperties>
</file>