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46"/>
  </p:notesMasterIdLst>
  <p:handoutMasterIdLst>
    <p:handoutMasterId r:id="rId147"/>
  </p:handoutMasterIdLst>
  <p:sldIdLst>
    <p:sldId id="338" r:id="rId2"/>
    <p:sldId id="557" r:id="rId3"/>
    <p:sldId id="788" r:id="rId4"/>
    <p:sldId id="558" r:id="rId5"/>
    <p:sldId id="758" r:id="rId6"/>
    <p:sldId id="802" r:id="rId7"/>
    <p:sldId id="801" r:id="rId8"/>
    <p:sldId id="803" r:id="rId9"/>
    <p:sldId id="806" r:id="rId10"/>
    <p:sldId id="807" r:id="rId11"/>
    <p:sldId id="808" r:id="rId12"/>
    <p:sldId id="809" r:id="rId13"/>
    <p:sldId id="787" r:id="rId14"/>
    <p:sldId id="804" r:id="rId15"/>
    <p:sldId id="805" r:id="rId16"/>
    <p:sldId id="322" r:id="rId17"/>
    <p:sldId id="665" r:id="rId18"/>
    <p:sldId id="666" r:id="rId19"/>
    <p:sldId id="667" r:id="rId20"/>
    <p:sldId id="668" r:id="rId21"/>
    <p:sldId id="580" r:id="rId22"/>
    <p:sldId id="573" r:id="rId23"/>
    <p:sldId id="576" r:id="rId24"/>
    <p:sldId id="574" r:id="rId25"/>
    <p:sldId id="659" r:id="rId26"/>
    <p:sldId id="502" r:id="rId27"/>
    <p:sldId id="581" r:id="rId28"/>
    <p:sldId id="585" r:id="rId29"/>
    <p:sldId id="598" r:id="rId30"/>
    <p:sldId id="599" r:id="rId31"/>
    <p:sldId id="586" r:id="rId32"/>
    <p:sldId id="587" r:id="rId33"/>
    <p:sldId id="759" r:id="rId34"/>
    <p:sldId id="760" r:id="rId35"/>
    <p:sldId id="761" r:id="rId36"/>
    <p:sldId id="588" r:id="rId37"/>
    <p:sldId id="589" r:id="rId38"/>
    <p:sldId id="590" r:id="rId39"/>
    <p:sldId id="591" r:id="rId40"/>
    <p:sldId id="592" r:id="rId41"/>
    <p:sldId id="657" r:id="rId42"/>
    <p:sldId id="597" r:id="rId43"/>
    <p:sldId id="652" r:id="rId44"/>
    <p:sldId id="810" r:id="rId45"/>
    <p:sldId id="811" r:id="rId46"/>
    <p:sldId id="812" r:id="rId47"/>
    <p:sldId id="916" r:id="rId48"/>
    <p:sldId id="917" r:id="rId49"/>
    <p:sldId id="918" r:id="rId50"/>
    <p:sldId id="919" r:id="rId51"/>
    <p:sldId id="920" r:id="rId52"/>
    <p:sldId id="921" r:id="rId53"/>
    <p:sldId id="922" r:id="rId54"/>
    <p:sldId id="923" r:id="rId55"/>
    <p:sldId id="924" r:id="rId56"/>
    <p:sldId id="814" r:id="rId57"/>
    <p:sldId id="815" r:id="rId58"/>
    <p:sldId id="816" r:id="rId59"/>
    <p:sldId id="818" r:id="rId60"/>
    <p:sldId id="819" r:id="rId61"/>
    <p:sldId id="820" r:id="rId62"/>
    <p:sldId id="821" r:id="rId63"/>
    <p:sldId id="817" r:id="rId64"/>
    <p:sldId id="823" r:id="rId65"/>
    <p:sldId id="824" r:id="rId66"/>
    <p:sldId id="825" r:id="rId67"/>
    <p:sldId id="826" r:id="rId68"/>
    <p:sldId id="827" r:id="rId69"/>
    <p:sldId id="829" r:id="rId70"/>
    <p:sldId id="830" r:id="rId71"/>
    <p:sldId id="831" r:id="rId72"/>
    <p:sldId id="832" r:id="rId73"/>
    <p:sldId id="833" r:id="rId74"/>
    <p:sldId id="834" r:id="rId75"/>
    <p:sldId id="837" r:id="rId76"/>
    <p:sldId id="838" r:id="rId77"/>
    <p:sldId id="839" r:id="rId78"/>
    <p:sldId id="843" r:id="rId79"/>
    <p:sldId id="844" r:id="rId80"/>
    <p:sldId id="845" r:id="rId81"/>
    <p:sldId id="846" r:id="rId82"/>
    <p:sldId id="864" r:id="rId83"/>
    <p:sldId id="865" r:id="rId84"/>
    <p:sldId id="866" r:id="rId85"/>
    <p:sldId id="867" r:id="rId86"/>
    <p:sldId id="868" r:id="rId87"/>
    <p:sldId id="869" r:id="rId88"/>
    <p:sldId id="870" r:id="rId89"/>
    <p:sldId id="871" r:id="rId90"/>
    <p:sldId id="872" r:id="rId91"/>
    <p:sldId id="873" r:id="rId92"/>
    <p:sldId id="874" r:id="rId93"/>
    <p:sldId id="890" r:id="rId94"/>
    <p:sldId id="891" r:id="rId95"/>
    <p:sldId id="892" r:id="rId96"/>
    <p:sldId id="893" r:id="rId97"/>
    <p:sldId id="895" r:id="rId98"/>
    <p:sldId id="896" r:id="rId99"/>
    <p:sldId id="897" r:id="rId100"/>
    <p:sldId id="898" r:id="rId101"/>
    <p:sldId id="899" r:id="rId102"/>
    <p:sldId id="900" r:id="rId103"/>
    <p:sldId id="901" r:id="rId104"/>
    <p:sldId id="902" r:id="rId105"/>
    <p:sldId id="903" r:id="rId106"/>
    <p:sldId id="904" r:id="rId107"/>
    <p:sldId id="905" r:id="rId108"/>
    <p:sldId id="906" r:id="rId109"/>
    <p:sldId id="907" r:id="rId110"/>
    <p:sldId id="908" r:id="rId111"/>
    <p:sldId id="909" r:id="rId112"/>
    <p:sldId id="910" r:id="rId113"/>
    <p:sldId id="911" r:id="rId114"/>
    <p:sldId id="912" r:id="rId115"/>
    <p:sldId id="913" r:id="rId116"/>
    <p:sldId id="914" r:id="rId117"/>
    <p:sldId id="915" r:id="rId118"/>
    <p:sldId id="875" r:id="rId119"/>
    <p:sldId id="876" r:id="rId120"/>
    <p:sldId id="877" r:id="rId121"/>
    <p:sldId id="878" r:id="rId122"/>
    <p:sldId id="879" r:id="rId123"/>
    <p:sldId id="880" r:id="rId124"/>
    <p:sldId id="881" r:id="rId125"/>
    <p:sldId id="882" r:id="rId126"/>
    <p:sldId id="883" r:id="rId127"/>
    <p:sldId id="884" r:id="rId128"/>
    <p:sldId id="885" r:id="rId129"/>
    <p:sldId id="886" r:id="rId130"/>
    <p:sldId id="887" r:id="rId131"/>
    <p:sldId id="888" r:id="rId132"/>
    <p:sldId id="889" r:id="rId133"/>
    <p:sldId id="606" r:id="rId134"/>
    <p:sldId id="607" r:id="rId135"/>
    <p:sldId id="653" r:id="rId136"/>
    <p:sldId id="608" r:id="rId137"/>
    <p:sldId id="799" r:id="rId138"/>
    <p:sldId id="710" r:id="rId139"/>
    <p:sldId id="627" r:id="rId140"/>
    <p:sldId id="800" r:id="rId141"/>
    <p:sldId id="547" r:id="rId142"/>
    <p:sldId id="662" r:id="rId143"/>
    <p:sldId id="663" r:id="rId144"/>
    <p:sldId id="785" r:id="rId145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ônica Cairrão Rodrigues" initials="MCR" lastIdx="3" clrIdx="0">
    <p:extLst>
      <p:ext uri="{19B8F6BF-5375-455C-9EA6-DF929625EA0E}">
        <p15:presenceInfo xmlns:p15="http://schemas.microsoft.com/office/powerpoint/2012/main" userId="c68d740c877269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33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3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1T10:05:49.577" idx="1">
    <p:pos x="10" y="10"/>
    <p:text>Falta colocar o nome do orientador</p:text>
    <p:extLst>
      <p:ext uri="{C676402C-5697-4E1C-873F-D02D1690AC5C}">
        <p15:threadingInfo xmlns:p15="http://schemas.microsoft.com/office/powerpoint/2012/main" timeZoneBias="180"/>
      </p:ext>
    </p:extLst>
  </p:cm>
  <p:cm authorId="1" dt="2015-05-21T10:06:34.081" idx="2">
    <p:pos x="146" y="146"/>
    <p:text>55 slides é muito. A apresentação irá se estender para além de 1 hora e isso é muito</p:text>
    <p:extLst>
      <p:ext uri="{C676402C-5697-4E1C-873F-D02D1690AC5C}">
        <p15:threadingInfo xmlns:p15="http://schemas.microsoft.com/office/powerpoint/2012/main" timeZoneBias="180"/>
      </p:ext>
    </p:extLst>
  </p:cm>
  <p:cm authorId="1" dt="2015-05-21T10:08:24.007" idx="3">
    <p:pos x="282" y="282"/>
    <p:text>Eu gostaria de ter podido realizar uma prévia, em tempo real e com você podendo treinar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/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/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/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/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/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/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/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F7124E5A-151D-46B4-B638-136C0D89B03A}" type="presOf" srcId="{5B5A2581-FEE4-4C72-BB69-4BE7E6162022}" destId="{21564D22-F803-4CD5-B8F6-8AEB04DF7ADD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F398031B-1AAA-468B-B5E6-DEDF40D6DCF1}" type="presOf" srcId="{849A61E8-A6CA-49B1-AD29-DDA3B7E1EE9A}" destId="{D5908CDA-731E-49E3-97A9-881A340886E3}" srcOrd="0" destOrd="0" presId="urn:microsoft.com/office/officeart/2005/8/layout/cycle6"/>
    <dgm:cxn modelId="{B0B53AB8-86D4-4A58-9E7E-83E65E4DB4BF}" type="presOf" srcId="{AAAF9C42-1173-4902-805B-0C9647E61796}" destId="{FDF2AEC9-492B-4A7B-82FB-A9C4132CA5BF}" srcOrd="0" destOrd="0" presId="urn:microsoft.com/office/officeart/2005/8/layout/cycle6"/>
    <dgm:cxn modelId="{E2B67D12-E83C-4196-991A-563DF2F85E7C}" type="presOf" srcId="{9E1B541C-DFD0-4377-B5F7-18FBB065D1A9}" destId="{22A6BB63-2787-4BDC-9A86-4FD4AF08F1E0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6E430E55-CA44-410A-AFA5-AED94BE5E66F}" type="presOf" srcId="{C4DB45F6-3CE8-413D-A944-C3134D0FA6A3}" destId="{703208B3-74E2-403E-9811-0C3BA53D375E}" srcOrd="0" destOrd="0" presId="urn:microsoft.com/office/officeart/2005/8/layout/cycle6"/>
    <dgm:cxn modelId="{604090DF-F46F-4E09-AE0E-4F863124F3DB}" type="presOf" srcId="{3B2497BA-FC45-4A0A-B96E-D3095C1A300F}" destId="{18EB38C3-E667-441E-AA03-70BCA655AD98}" srcOrd="0" destOrd="0" presId="urn:microsoft.com/office/officeart/2005/8/layout/cycle6"/>
    <dgm:cxn modelId="{4C4A5581-39AC-4872-9EAB-8BA55D277E86}" type="presOf" srcId="{07073838-A644-4D1F-9B44-5065DCB3A460}" destId="{9C0924B4-40B8-4D7A-AFF7-6E8965DF0788}" srcOrd="0" destOrd="0" presId="urn:microsoft.com/office/officeart/2005/8/layout/cycle6"/>
    <dgm:cxn modelId="{0F98E551-2C60-4DA7-911A-B2E7E16CB129}" type="presOf" srcId="{6C282994-E197-405B-A431-5E19F425A828}" destId="{457D9CE2-FEAE-488C-AF24-5067FC09BFFF}" srcOrd="0" destOrd="0" presId="urn:microsoft.com/office/officeart/2005/8/layout/cycle6"/>
    <dgm:cxn modelId="{02F30A70-D0A9-428E-8E32-4EF284BD204C}" type="presOf" srcId="{84DFDCD6-6AD7-46D7-AB98-A50838A635B7}" destId="{86B3D472-3F88-4672-9C42-FDD42CEFCF01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D89E37E0-BB64-42AA-871C-F9D307F0F465}" type="presOf" srcId="{69B8F1CA-F7D3-470C-AF32-99928EE6FF9D}" destId="{387756C4-7F1C-4303-A6F9-F5F2AE3AA19A}" srcOrd="0" destOrd="0" presId="urn:microsoft.com/office/officeart/2005/8/layout/cycle6"/>
    <dgm:cxn modelId="{0D38B30E-6925-4F18-BCF5-86D6B02236B9}" type="presOf" srcId="{B3CCE54A-B47B-451E-941C-79EE144FF950}" destId="{3AA38287-068F-4A56-9D24-EF1E80963734}" srcOrd="0" destOrd="0" presId="urn:microsoft.com/office/officeart/2005/8/layout/cycle6"/>
    <dgm:cxn modelId="{A064E6F0-2C8D-4C54-872D-0067508AEF5E}" type="presOf" srcId="{D7AC3FC6-E015-412D-96AE-24C620EDD1C4}" destId="{D3F69FB5-88FF-48EA-9473-E59570951CB4}" srcOrd="0" destOrd="0" presId="urn:microsoft.com/office/officeart/2005/8/layout/cycle6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3C203F0A-556B-454C-8C64-B3412030AC49}" type="presOf" srcId="{9B490965-D0DD-4B32-9908-926AC08CC899}" destId="{CD7BCE3B-EEC5-44C3-BC02-7DE7E963B7AB}" srcOrd="0" destOrd="0" presId="urn:microsoft.com/office/officeart/2005/8/layout/cycle6"/>
    <dgm:cxn modelId="{20D2EC37-136B-4EDF-80DB-420CB32DC0D5}" type="presOf" srcId="{28243886-8A1E-4274-874A-0A3778595F6C}" destId="{012B3399-2DFB-49A7-A45E-B340C296034A}" srcOrd="0" destOrd="0" presId="urn:microsoft.com/office/officeart/2005/8/layout/cycle6"/>
    <dgm:cxn modelId="{92B98CCB-45BC-4A49-9252-B6DC5E0032C1}" type="presOf" srcId="{DCB47154-6354-4449-AB84-68EBBA2C4C5E}" destId="{41036DC3-D7E7-4157-9472-7CE851CA27E5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ACD4E26F-5D13-466B-9C39-969B7246A029}" type="presOf" srcId="{9664B607-D211-4F18-9F42-F33CB71ABF2F}" destId="{02390913-485A-439C-B74A-6584DEDDC1ED}" srcOrd="0" destOrd="0" presId="urn:microsoft.com/office/officeart/2005/8/layout/cycle6"/>
    <dgm:cxn modelId="{03C69E63-B259-4C20-A2B8-BA1EDABB8264}" type="presOf" srcId="{BB7A9345-5CBC-4749-B9C8-2A535B0BB03B}" destId="{F06AFEAD-461A-417D-9708-65A3EE1446DC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49D5F0D2-F889-49A0-AE21-0A23ADDB6CA5}" type="presOf" srcId="{535A7A59-C6AE-4619-9F31-C882086C3B40}" destId="{D66B39F8-47A1-4473-B616-68B13BB4B2B5}" srcOrd="0" destOrd="0" presId="urn:microsoft.com/office/officeart/2005/8/layout/cycle6"/>
    <dgm:cxn modelId="{DBB77330-EFF2-4CAE-BA17-3AC795D96944}" type="presOf" srcId="{99745977-3FB1-4E32-8A17-2B2BBA963DBF}" destId="{78424E9C-E643-41F2-8D6B-F7FE73440222}" srcOrd="0" destOrd="0" presId="urn:microsoft.com/office/officeart/2005/8/layout/cycle6"/>
    <dgm:cxn modelId="{089F9B39-03E0-4B7A-8C50-550FBEE86A91}" type="presParOf" srcId="{703208B3-74E2-403E-9811-0C3BA53D375E}" destId="{457D9CE2-FEAE-488C-AF24-5067FC09BFFF}" srcOrd="0" destOrd="0" presId="urn:microsoft.com/office/officeart/2005/8/layout/cycle6"/>
    <dgm:cxn modelId="{766B1F4F-7E93-4567-899A-2A0680AF7246}" type="presParOf" srcId="{703208B3-74E2-403E-9811-0C3BA53D375E}" destId="{3BFADF3D-559A-4DB9-9293-7237F857FB04}" srcOrd="1" destOrd="0" presId="urn:microsoft.com/office/officeart/2005/8/layout/cycle6"/>
    <dgm:cxn modelId="{E50767D0-3278-43B9-9512-12DAC101C830}" type="presParOf" srcId="{703208B3-74E2-403E-9811-0C3BA53D375E}" destId="{F06AFEAD-461A-417D-9708-65A3EE1446DC}" srcOrd="2" destOrd="0" presId="urn:microsoft.com/office/officeart/2005/8/layout/cycle6"/>
    <dgm:cxn modelId="{5245823E-58FE-44EC-B752-2FF41775731B}" type="presParOf" srcId="{703208B3-74E2-403E-9811-0C3BA53D375E}" destId="{18EB38C3-E667-441E-AA03-70BCA655AD98}" srcOrd="3" destOrd="0" presId="urn:microsoft.com/office/officeart/2005/8/layout/cycle6"/>
    <dgm:cxn modelId="{47A54EF4-D686-4CEC-95D4-1C447A2E91B6}" type="presParOf" srcId="{703208B3-74E2-403E-9811-0C3BA53D375E}" destId="{07ECBA75-D907-4AC6-83EF-1F8DE0B9268A}" srcOrd="4" destOrd="0" presId="urn:microsoft.com/office/officeart/2005/8/layout/cycle6"/>
    <dgm:cxn modelId="{35863929-7BAC-4138-93E0-2EBBCDB16879}" type="presParOf" srcId="{703208B3-74E2-403E-9811-0C3BA53D375E}" destId="{CD7BCE3B-EEC5-44C3-BC02-7DE7E963B7AB}" srcOrd="5" destOrd="0" presId="urn:microsoft.com/office/officeart/2005/8/layout/cycle6"/>
    <dgm:cxn modelId="{9224A916-BAD0-4755-8452-F43E48FDE51C}" type="presParOf" srcId="{703208B3-74E2-403E-9811-0C3BA53D375E}" destId="{22A6BB63-2787-4BDC-9A86-4FD4AF08F1E0}" srcOrd="6" destOrd="0" presId="urn:microsoft.com/office/officeart/2005/8/layout/cycle6"/>
    <dgm:cxn modelId="{6FB26B05-A26F-4959-843A-939F4897E30C}" type="presParOf" srcId="{703208B3-74E2-403E-9811-0C3BA53D375E}" destId="{EF928A8D-0862-4BBB-A2C5-2919CEB38BB6}" srcOrd="7" destOrd="0" presId="urn:microsoft.com/office/officeart/2005/8/layout/cycle6"/>
    <dgm:cxn modelId="{775D3B08-FFD8-482F-954D-A6E078A8768E}" type="presParOf" srcId="{703208B3-74E2-403E-9811-0C3BA53D375E}" destId="{86B3D472-3F88-4672-9C42-FDD42CEFCF01}" srcOrd="8" destOrd="0" presId="urn:microsoft.com/office/officeart/2005/8/layout/cycle6"/>
    <dgm:cxn modelId="{95EE3A36-8CF6-46B7-9674-CFE2081D75CB}" type="presParOf" srcId="{703208B3-74E2-403E-9811-0C3BA53D375E}" destId="{387756C4-7F1C-4303-A6F9-F5F2AE3AA19A}" srcOrd="9" destOrd="0" presId="urn:microsoft.com/office/officeart/2005/8/layout/cycle6"/>
    <dgm:cxn modelId="{CAE2C606-DA40-4453-BF01-73B1CFC95373}" type="presParOf" srcId="{703208B3-74E2-403E-9811-0C3BA53D375E}" destId="{7272F867-CBCA-4922-8F0A-73C9D99E6F22}" srcOrd="10" destOrd="0" presId="urn:microsoft.com/office/officeart/2005/8/layout/cycle6"/>
    <dgm:cxn modelId="{6CFDCC7B-9C02-4246-96FE-AFCFBD406289}" type="presParOf" srcId="{703208B3-74E2-403E-9811-0C3BA53D375E}" destId="{41036DC3-D7E7-4157-9472-7CE851CA27E5}" srcOrd="11" destOrd="0" presId="urn:microsoft.com/office/officeart/2005/8/layout/cycle6"/>
    <dgm:cxn modelId="{7E6DCA91-91B8-4AC9-A2F2-E8EDD139CB66}" type="presParOf" srcId="{703208B3-74E2-403E-9811-0C3BA53D375E}" destId="{D5908CDA-731E-49E3-97A9-881A340886E3}" srcOrd="12" destOrd="0" presId="urn:microsoft.com/office/officeart/2005/8/layout/cycle6"/>
    <dgm:cxn modelId="{5CB813ED-3D0B-4071-AAAF-5916EF5743BE}" type="presParOf" srcId="{703208B3-74E2-403E-9811-0C3BA53D375E}" destId="{F3D41A24-4EAD-41BC-A939-1BEC80010AFC}" srcOrd="13" destOrd="0" presId="urn:microsoft.com/office/officeart/2005/8/layout/cycle6"/>
    <dgm:cxn modelId="{F49FC020-F4D7-4704-82A3-59BE9C9CD63C}" type="presParOf" srcId="{703208B3-74E2-403E-9811-0C3BA53D375E}" destId="{9C0924B4-40B8-4D7A-AFF7-6E8965DF0788}" srcOrd="14" destOrd="0" presId="urn:microsoft.com/office/officeart/2005/8/layout/cycle6"/>
    <dgm:cxn modelId="{C0BB53F9-24EC-406E-A3B3-2F237B23A32B}" type="presParOf" srcId="{703208B3-74E2-403E-9811-0C3BA53D375E}" destId="{012B3399-2DFB-49A7-A45E-B340C296034A}" srcOrd="15" destOrd="0" presId="urn:microsoft.com/office/officeart/2005/8/layout/cycle6"/>
    <dgm:cxn modelId="{E7B7D234-D68D-4B4C-A698-25AED95BE4C4}" type="presParOf" srcId="{703208B3-74E2-403E-9811-0C3BA53D375E}" destId="{08D8BF10-6ED7-45F6-A003-FED9CF765496}" srcOrd="16" destOrd="0" presId="urn:microsoft.com/office/officeart/2005/8/layout/cycle6"/>
    <dgm:cxn modelId="{300FFB7F-0661-4363-8506-5235EF7561A5}" type="presParOf" srcId="{703208B3-74E2-403E-9811-0C3BA53D375E}" destId="{D66B39F8-47A1-4473-B616-68B13BB4B2B5}" srcOrd="17" destOrd="0" presId="urn:microsoft.com/office/officeart/2005/8/layout/cycle6"/>
    <dgm:cxn modelId="{8944EA45-15EB-47AF-9D71-BEABDFB88FF8}" type="presParOf" srcId="{703208B3-74E2-403E-9811-0C3BA53D375E}" destId="{02390913-485A-439C-B74A-6584DEDDC1ED}" srcOrd="18" destOrd="0" presId="urn:microsoft.com/office/officeart/2005/8/layout/cycle6"/>
    <dgm:cxn modelId="{2DE2AA31-5A8E-4CAD-82B2-C47A83964C55}" type="presParOf" srcId="{703208B3-74E2-403E-9811-0C3BA53D375E}" destId="{C4A68DBD-A9A9-4266-B6B8-C61153F15FCA}" srcOrd="19" destOrd="0" presId="urn:microsoft.com/office/officeart/2005/8/layout/cycle6"/>
    <dgm:cxn modelId="{A3825C8D-23C7-47DC-9950-BAFBE8B5BF8B}" type="presParOf" srcId="{703208B3-74E2-403E-9811-0C3BA53D375E}" destId="{78424E9C-E643-41F2-8D6B-F7FE73440222}" srcOrd="20" destOrd="0" presId="urn:microsoft.com/office/officeart/2005/8/layout/cycle6"/>
    <dgm:cxn modelId="{7C0789C7-64D9-4914-B31D-BE49D83F5B95}" type="presParOf" srcId="{703208B3-74E2-403E-9811-0C3BA53D375E}" destId="{D3F69FB5-88FF-48EA-9473-E59570951CB4}" srcOrd="21" destOrd="0" presId="urn:microsoft.com/office/officeart/2005/8/layout/cycle6"/>
    <dgm:cxn modelId="{81C7F2C8-DBFB-496E-852A-BF9016173B07}" type="presParOf" srcId="{703208B3-74E2-403E-9811-0C3BA53D375E}" destId="{3C15270B-9CEE-49A3-BAAF-353BB11CA036}" srcOrd="22" destOrd="0" presId="urn:microsoft.com/office/officeart/2005/8/layout/cycle6"/>
    <dgm:cxn modelId="{68226454-A383-45AF-8E78-0D96B85D9612}" type="presParOf" srcId="{703208B3-74E2-403E-9811-0C3BA53D375E}" destId="{FDF2AEC9-492B-4A7B-82FB-A9C4132CA5BF}" srcOrd="23" destOrd="0" presId="urn:microsoft.com/office/officeart/2005/8/layout/cycle6"/>
    <dgm:cxn modelId="{2E8A9F77-DE48-454A-935A-12CDC95C566E}" type="presParOf" srcId="{703208B3-74E2-403E-9811-0C3BA53D375E}" destId="{3AA38287-068F-4A56-9D24-EF1E80963734}" srcOrd="24" destOrd="0" presId="urn:microsoft.com/office/officeart/2005/8/layout/cycle6"/>
    <dgm:cxn modelId="{CE2D885C-D7C5-4E57-B5E6-E76B82C50DC3}" type="presParOf" srcId="{703208B3-74E2-403E-9811-0C3BA53D375E}" destId="{80BE6537-3BA2-4D5E-9670-A4BAB0603F3E}" srcOrd="25" destOrd="0" presId="urn:microsoft.com/office/officeart/2005/8/layout/cycle6"/>
    <dgm:cxn modelId="{121C6762-A245-4700-BF6F-34E943147FDE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0F5B5024-F435-4A4E-B3BE-07472C3CDF32}" type="presOf" srcId="{3B2497BA-FC45-4A0A-B96E-D3095C1A300F}" destId="{18EB38C3-E667-441E-AA03-70BCA655AD98}" srcOrd="0" destOrd="0" presId="urn:microsoft.com/office/officeart/2005/8/layout/cycle6"/>
    <dgm:cxn modelId="{3C1C05CB-9A4A-4597-990E-88C07BF3F868}" type="presOf" srcId="{9664B607-D211-4F18-9F42-F33CB71ABF2F}" destId="{02390913-485A-439C-B74A-6584DEDDC1ED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8FBE57B7-6954-4D07-911E-48FA9DF303EB}" type="presOf" srcId="{DCB47154-6354-4449-AB84-68EBBA2C4C5E}" destId="{41036DC3-D7E7-4157-9472-7CE851CA27E5}" srcOrd="0" destOrd="0" presId="urn:microsoft.com/office/officeart/2005/8/layout/cycle6"/>
    <dgm:cxn modelId="{A519B193-2D1F-448B-8667-8EFBBA68CDB9}" type="presOf" srcId="{B3CCE54A-B47B-451E-941C-79EE144FF950}" destId="{3AA38287-068F-4A56-9D24-EF1E80963734}" srcOrd="0" destOrd="0" presId="urn:microsoft.com/office/officeart/2005/8/layout/cycle6"/>
    <dgm:cxn modelId="{A8509FE6-60A7-4881-B19C-7A47BFAB247F}" type="presOf" srcId="{9E1B541C-DFD0-4377-B5F7-18FBB065D1A9}" destId="{22A6BB63-2787-4BDC-9A86-4FD4AF08F1E0}" srcOrd="0" destOrd="0" presId="urn:microsoft.com/office/officeart/2005/8/layout/cycle6"/>
    <dgm:cxn modelId="{98483BE4-BB9F-45AA-A5BA-6FB0A6904B2C}" type="presOf" srcId="{9B490965-D0DD-4B32-9908-926AC08CC899}" destId="{CD7BCE3B-EEC5-44C3-BC02-7DE7E963B7AB}" srcOrd="0" destOrd="0" presId="urn:microsoft.com/office/officeart/2005/8/layout/cycle6"/>
    <dgm:cxn modelId="{F125FD24-13E6-42E2-8A5F-E443DC4C15E0}" type="presOf" srcId="{D7AC3FC6-E015-412D-96AE-24C620EDD1C4}" destId="{D3F69FB5-88FF-48EA-9473-E59570951CB4}" srcOrd="0" destOrd="0" presId="urn:microsoft.com/office/officeart/2005/8/layout/cycle6"/>
    <dgm:cxn modelId="{3E57A856-37F4-4C52-B381-1D2588D22960}" type="presOf" srcId="{6C282994-E197-405B-A431-5E19F425A828}" destId="{457D9CE2-FEAE-488C-AF24-5067FC09BFFF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6F26EE86-819B-47A4-B35E-B8C8CD47DE26}" type="presOf" srcId="{28243886-8A1E-4274-874A-0A3778595F6C}" destId="{012B3399-2DFB-49A7-A45E-B340C296034A}" srcOrd="0" destOrd="0" presId="urn:microsoft.com/office/officeart/2005/8/layout/cycle6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F89239D8-AA25-4A68-8B3E-F2769922440A}" type="presOf" srcId="{C4DB45F6-3CE8-413D-A944-C3134D0FA6A3}" destId="{703208B3-74E2-403E-9811-0C3BA53D375E}" srcOrd="0" destOrd="0" presId="urn:microsoft.com/office/officeart/2005/8/layout/cycle6"/>
    <dgm:cxn modelId="{40BF68D7-416B-45EE-9B51-BCEC6E7E09F5}" type="presOf" srcId="{84DFDCD6-6AD7-46D7-AB98-A50838A635B7}" destId="{86B3D472-3F88-4672-9C42-FDD42CEFCF01}" srcOrd="0" destOrd="0" presId="urn:microsoft.com/office/officeart/2005/8/layout/cycle6"/>
    <dgm:cxn modelId="{4EAA2C85-97D7-4A61-BE80-B24165801525}" type="presOf" srcId="{AAAF9C42-1173-4902-805B-0C9647E61796}" destId="{FDF2AEC9-492B-4A7B-82FB-A9C4132CA5BF}" srcOrd="0" destOrd="0" presId="urn:microsoft.com/office/officeart/2005/8/layout/cycle6"/>
    <dgm:cxn modelId="{F75517DF-9437-4205-A94A-D2E688C87069}" type="presOf" srcId="{99745977-3FB1-4E32-8A17-2B2BBA963DBF}" destId="{78424E9C-E643-41F2-8D6B-F7FE73440222}" srcOrd="0" destOrd="0" presId="urn:microsoft.com/office/officeart/2005/8/layout/cycle6"/>
    <dgm:cxn modelId="{CC08B3DA-F5B1-4355-A27D-02BED6319CEC}" type="presOf" srcId="{849A61E8-A6CA-49B1-AD29-DDA3B7E1EE9A}" destId="{D5908CDA-731E-49E3-97A9-881A340886E3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DF8FF23D-A629-4A4D-92B8-2AAD25B5F265}" type="presOf" srcId="{69B8F1CA-F7D3-470C-AF32-99928EE6FF9D}" destId="{387756C4-7F1C-4303-A6F9-F5F2AE3AA19A}" srcOrd="0" destOrd="0" presId="urn:microsoft.com/office/officeart/2005/8/layout/cycle6"/>
    <dgm:cxn modelId="{4C118822-C9D0-43C9-8729-CB0A80674372}" type="presOf" srcId="{5B5A2581-FEE4-4C72-BB69-4BE7E6162022}" destId="{21564D22-F803-4CD5-B8F6-8AEB04DF7ADD}" srcOrd="0" destOrd="0" presId="urn:microsoft.com/office/officeart/2005/8/layout/cycle6"/>
    <dgm:cxn modelId="{2A80EB32-C5DB-4540-9A3D-2EA5CE78FBB1}" type="presOf" srcId="{07073838-A644-4D1F-9B44-5065DCB3A460}" destId="{9C0924B4-40B8-4D7A-AFF7-6E8965DF0788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4062B469-C2F5-40CD-9A8C-9A45296ABA5D}" type="presOf" srcId="{BB7A9345-5CBC-4749-B9C8-2A535B0BB03B}" destId="{F06AFEAD-461A-417D-9708-65A3EE1446DC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05C97216-9830-44BB-92AB-EEFD0C916190}" type="presOf" srcId="{535A7A59-C6AE-4619-9F31-C882086C3B40}" destId="{D66B39F8-47A1-4473-B616-68B13BB4B2B5}" srcOrd="0" destOrd="0" presId="urn:microsoft.com/office/officeart/2005/8/layout/cycle6"/>
    <dgm:cxn modelId="{1A57B54A-30B4-43EA-80BE-15FCF3D0A5C2}" type="presParOf" srcId="{703208B3-74E2-403E-9811-0C3BA53D375E}" destId="{457D9CE2-FEAE-488C-AF24-5067FC09BFFF}" srcOrd="0" destOrd="0" presId="urn:microsoft.com/office/officeart/2005/8/layout/cycle6"/>
    <dgm:cxn modelId="{98F12C1E-8BE2-4FE4-A811-DD5E2C293511}" type="presParOf" srcId="{703208B3-74E2-403E-9811-0C3BA53D375E}" destId="{3BFADF3D-559A-4DB9-9293-7237F857FB04}" srcOrd="1" destOrd="0" presId="urn:microsoft.com/office/officeart/2005/8/layout/cycle6"/>
    <dgm:cxn modelId="{C289E6BD-BD43-4150-A851-E088FDD52ED1}" type="presParOf" srcId="{703208B3-74E2-403E-9811-0C3BA53D375E}" destId="{F06AFEAD-461A-417D-9708-65A3EE1446DC}" srcOrd="2" destOrd="0" presId="urn:microsoft.com/office/officeart/2005/8/layout/cycle6"/>
    <dgm:cxn modelId="{3FD52672-4C26-42DB-A8CC-140B14C336DB}" type="presParOf" srcId="{703208B3-74E2-403E-9811-0C3BA53D375E}" destId="{18EB38C3-E667-441E-AA03-70BCA655AD98}" srcOrd="3" destOrd="0" presId="urn:microsoft.com/office/officeart/2005/8/layout/cycle6"/>
    <dgm:cxn modelId="{B7C5E638-7501-4715-AE86-5488CE15B530}" type="presParOf" srcId="{703208B3-74E2-403E-9811-0C3BA53D375E}" destId="{07ECBA75-D907-4AC6-83EF-1F8DE0B9268A}" srcOrd="4" destOrd="0" presId="urn:microsoft.com/office/officeart/2005/8/layout/cycle6"/>
    <dgm:cxn modelId="{87B21046-F095-4856-B4B6-A8A47A2B9689}" type="presParOf" srcId="{703208B3-74E2-403E-9811-0C3BA53D375E}" destId="{CD7BCE3B-EEC5-44C3-BC02-7DE7E963B7AB}" srcOrd="5" destOrd="0" presId="urn:microsoft.com/office/officeart/2005/8/layout/cycle6"/>
    <dgm:cxn modelId="{CF3F365F-2B55-4FDB-B84A-41AFF768BA73}" type="presParOf" srcId="{703208B3-74E2-403E-9811-0C3BA53D375E}" destId="{22A6BB63-2787-4BDC-9A86-4FD4AF08F1E0}" srcOrd="6" destOrd="0" presId="urn:microsoft.com/office/officeart/2005/8/layout/cycle6"/>
    <dgm:cxn modelId="{1723827C-9A69-4489-9FDE-E340F8B5C6BD}" type="presParOf" srcId="{703208B3-74E2-403E-9811-0C3BA53D375E}" destId="{EF928A8D-0862-4BBB-A2C5-2919CEB38BB6}" srcOrd="7" destOrd="0" presId="urn:microsoft.com/office/officeart/2005/8/layout/cycle6"/>
    <dgm:cxn modelId="{9BB8EABB-03EA-498B-93B4-AB135D0E2F00}" type="presParOf" srcId="{703208B3-74E2-403E-9811-0C3BA53D375E}" destId="{86B3D472-3F88-4672-9C42-FDD42CEFCF01}" srcOrd="8" destOrd="0" presId="urn:microsoft.com/office/officeart/2005/8/layout/cycle6"/>
    <dgm:cxn modelId="{17DE8DD3-CCF8-45D3-B7D8-75852CCA4E69}" type="presParOf" srcId="{703208B3-74E2-403E-9811-0C3BA53D375E}" destId="{387756C4-7F1C-4303-A6F9-F5F2AE3AA19A}" srcOrd="9" destOrd="0" presId="urn:microsoft.com/office/officeart/2005/8/layout/cycle6"/>
    <dgm:cxn modelId="{2EBC7F48-56FC-4010-8F79-A2B4CB087606}" type="presParOf" srcId="{703208B3-74E2-403E-9811-0C3BA53D375E}" destId="{7272F867-CBCA-4922-8F0A-73C9D99E6F22}" srcOrd="10" destOrd="0" presId="urn:microsoft.com/office/officeart/2005/8/layout/cycle6"/>
    <dgm:cxn modelId="{5B6299A3-4103-407C-9A9C-9C153067B52E}" type="presParOf" srcId="{703208B3-74E2-403E-9811-0C3BA53D375E}" destId="{41036DC3-D7E7-4157-9472-7CE851CA27E5}" srcOrd="11" destOrd="0" presId="urn:microsoft.com/office/officeart/2005/8/layout/cycle6"/>
    <dgm:cxn modelId="{DEA91356-6CBE-4F50-B4E6-EC72E8A2F9D0}" type="presParOf" srcId="{703208B3-74E2-403E-9811-0C3BA53D375E}" destId="{D5908CDA-731E-49E3-97A9-881A340886E3}" srcOrd="12" destOrd="0" presId="urn:microsoft.com/office/officeart/2005/8/layout/cycle6"/>
    <dgm:cxn modelId="{4EBCE313-E72E-43DF-9E97-B56593367E73}" type="presParOf" srcId="{703208B3-74E2-403E-9811-0C3BA53D375E}" destId="{F3D41A24-4EAD-41BC-A939-1BEC80010AFC}" srcOrd="13" destOrd="0" presId="urn:microsoft.com/office/officeart/2005/8/layout/cycle6"/>
    <dgm:cxn modelId="{453DD439-315D-4023-9ADE-D8ABF6CE7A58}" type="presParOf" srcId="{703208B3-74E2-403E-9811-0C3BA53D375E}" destId="{9C0924B4-40B8-4D7A-AFF7-6E8965DF0788}" srcOrd="14" destOrd="0" presId="urn:microsoft.com/office/officeart/2005/8/layout/cycle6"/>
    <dgm:cxn modelId="{E92667DE-AF97-4A2C-87C1-645250B647AC}" type="presParOf" srcId="{703208B3-74E2-403E-9811-0C3BA53D375E}" destId="{012B3399-2DFB-49A7-A45E-B340C296034A}" srcOrd="15" destOrd="0" presId="urn:microsoft.com/office/officeart/2005/8/layout/cycle6"/>
    <dgm:cxn modelId="{25FE54C2-FC7B-4C08-9768-1C921A6E9F7F}" type="presParOf" srcId="{703208B3-74E2-403E-9811-0C3BA53D375E}" destId="{08D8BF10-6ED7-45F6-A003-FED9CF765496}" srcOrd="16" destOrd="0" presId="urn:microsoft.com/office/officeart/2005/8/layout/cycle6"/>
    <dgm:cxn modelId="{6BC4E595-5540-4092-8286-3423D2548A37}" type="presParOf" srcId="{703208B3-74E2-403E-9811-0C3BA53D375E}" destId="{D66B39F8-47A1-4473-B616-68B13BB4B2B5}" srcOrd="17" destOrd="0" presId="urn:microsoft.com/office/officeart/2005/8/layout/cycle6"/>
    <dgm:cxn modelId="{04BDB0F3-7568-4D7E-B679-996C2AD716D5}" type="presParOf" srcId="{703208B3-74E2-403E-9811-0C3BA53D375E}" destId="{02390913-485A-439C-B74A-6584DEDDC1ED}" srcOrd="18" destOrd="0" presId="urn:microsoft.com/office/officeart/2005/8/layout/cycle6"/>
    <dgm:cxn modelId="{D3AD48B7-678B-477E-BB5D-F6BBA403444E}" type="presParOf" srcId="{703208B3-74E2-403E-9811-0C3BA53D375E}" destId="{C4A68DBD-A9A9-4266-B6B8-C61153F15FCA}" srcOrd="19" destOrd="0" presId="urn:microsoft.com/office/officeart/2005/8/layout/cycle6"/>
    <dgm:cxn modelId="{5C3D9681-AABA-480D-80B2-C1B843639084}" type="presParOf" srcId="{703208B3-74E2-403E-9811-0C3BA53D375E}" destId="{78424E9C-E643-41F2-8D6B-F7FE73440222}" srcOrd="20" destOrd="0" presId="urn:microsoft.com/office/officeart/2005/8/layout/cycle6"/>
    <dgm:cxn modelId="{15A12C6A-6221-4FDB-9DB9-2638BD896A2E}" type="presParOf" srcId="{703208B3-74E2-403E-9811-0C3BA53D375E}" destId="{D3F69FB5-88FF-48EA-9473-E59570951CB4}" srcOrd="21" destOrd="0" presId="urn:microsoft.com/office/officeart/2005/8/layout/cycle6"/>
    <dgm:cxn modelId="{CEAA1EDC-47B7-4B72-B94D-33289DDFC3DB}" type="presParOf" srcId="{703208B3-74E2-403E-9811-0C3BA53D375E}" destId="{3C15270B-9CEE-49A3-BAAF-353BB11CA036}" srcOrd="22" destOrd="0" presId="urn:microsoft.com/office/officeart/2005/8/layout/cycle6"/>
    <dgm:cxn modelId="{AFB0020B-048B-4B33-998F-E21A52DBFDBC}" type="presParOf" srcId="{703208B3-74E2-403E-9811-0C3BA53D375E}" destId="{FDF2AEC9-492B-4A7B-82FB-A9C4132CA5BF}" srcOrd="23" destOrd="0" presId="urn:microsoft.com/office/officeart/2005/8/layout/cycle6"/>
    <dgm:cxn modelId="{D7B01EE9-14B3-48FE-96E4-833650FC55A9}" type="presParOf" srcId="{703208B3-74E2-403E-9811-0C3BA53D375E}" destId="{3AA38287-068F-4A56-9D24-EF1E80963734}" srcOrd="24" destOrd="0" presId="urn:microsoft.com/office/officeart/2005/8/layout/cycle6"/>
    <dgm:cxn modelId="{D71DC6EA-2C5A-4B7F-936D-3F9F373701BC}" type="presParOf" srcId="{703208B3-74E2-403E-9811-0C3BA53D375E}" destId="{80BE6537-3BA2-4D5E-9670-A4BAB0603F3E}" srcOrd="25" destOrd="0" presId="urn:microsoft.com/office/officeart/2005/8/layout/cycle6"/>
    <dgm:cxn modelId="{69525D3A-1E23-4859-8AE5-2E9F3BC8947D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7.1 Transações eletrônicas financeiras relacionadas ao transporte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9786D0D-0A9A-4A96-A207-0E306D2F26F0}">
      <dgm:prSet phldrT="[Texto]"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7.2 Integração de serviços de pagamento eletrônico relacionados ao transporte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2C77F77-C128-4F03-A728-71A03B0982BC}" type="parTrans" cxnId="{A81928FF-79B3-4D76-B8D5-375F4D912F7E}">
      <dgm:prSet/>
      <dgm:spPr/>
      <dgm:t>
        <a:bodyPr/>
        <a:lstStyle/>
        <a:p>
          <a:endParaRPr lang="pt-BR"/>
        </a:p>
      </dgm:t>
    </dgm:pt>
    <dgm:pt modelId="{E82BBE4A-2688-4449-81EA-548FA5540B2E}" type="sibTrans" cxnId="{A81928FF-79B3-4D76-B8D5-375F4D912F7E}">
      <dgm:prSet/>
      <dgm:spPr/>
      <dgm:t>
        <a:bodyPr/>
        <a:lstStyle/>
        <a:p>
          <a:endParaRPr lang="pt-BR"/>
        </a:p>
      </dgm:t>
    </dgm:pt>
    <dgm:pt modelId="{7E0B1078-C771-4850-924F-40D3784310DA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D566DB9-6691-48F0-8315-1B8CCC215974}" type="parTrans" cxnId="{5C7AC5C5-A6E9-45D6-9C5F-7E0EF362632B}">
      <dgm:prSet/>
      <dgm:spPr/>
      <dgm:t>
        <a:bodyPr/>
        <a:lstStyle/>
        <a:p>
          <a:endParaRPr lang="pt-BR"/>
        </a:p>
      </dgm:t>
    </dgm:pt>
    <dgm:pt modelId="{7BDB50F0-072E-4D0C-9691-0750A990D90C}" type="sibTrans" cxnId="{5C7AC5C5-A6E9-45D6-9C5F-7E0EF362632B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D448C1D-26FB-4769-B6D7-BE6796436487}" type="pres">
      <dgm:prSet presAssocID="{7D8E0D62-FEB6-4107-9B52-486E326CBCEB}" presName="vertThree" presStyleCnt="0"/>
      <dgm:spPr/>
    </dgm:pt>
    <dgm:pt modelId="{1585903F-FD5E-4E26-A527-446538B9E537}" type="pres">
      <dgm:prSet presAssocID="{7D8E0D62-FEB6-4107-9B52-486E326CBCEB}" presName="txThree" presStyleLbl="node3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C0EFD08-004D-4628-9215-00355CB64930}" type="pres">
      <dgm:prSet presAssocID="{7D8E0D62-FEB6-4107-9B52-486E326CBCEB}" presName="horzThree" presStyleCnt="0"/>
      <dgm:spPr/>
    </dgm:pt>
    <dgm:pt modelId="{34669503-F8A2-4BC2-BB13-6FFF83D177AF}" type="pres">
      <dgm:prSet presAssocID="{EC7213BD-558C-4C25-93C4-0D32B627B25A}" presName="sibSpaceThree" presStyleCnt="0"/>
      <dgm:spPr/>
    </dgm:pt>
    <dgm:pt modelId="{C55A8DA3-31F3-4244-82EB-23E02AAF3765}" type="pres">
      <dgm:prSet presAssocID="{C9786D0D-0A9A-4A96-A207-0E306D2F26F0}" presName="vertThree" presStyleCnt="0"/>
      <dgm:spPr/>
    </dgm:pt>
    <dgm:pt modelId="{D14A60BE-4E1E-44FD-B11E-5B6A836682D1}" type="pres">
      <dgm:prSet presAssocID="{C9786D0D-0A9A-4A96-A207-0E306D2F26F0}" presName="txThree" presStyleLbl="node3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E5ABEE-8813-45AA-8A58-54A7723EF023}" type="pres">
      <dgm:prSet presAssocID="{C9786D0D-0A9A-4A96-A207-0E306D2F26F0}" presName="parTransThree" presStyleCnt="0"/>
      <dgm:spPr/>
    </dgm:pt>
    <dgm:pt modelId="{2CFBA359-8CC5-4A57-9407-A3B4A32DDEEE}" type="pres">
      <dgm:prSet presAssocID="{C9786D0D-0A9A-4A96-A207-0E306D2F26F0}" presName="horzThree" presStyleCnt="0"/>
      <dgm:spPr/>
    </dgm:pt>
    <dgm:pt modelId="{1A10C801-C348-429B-95A4-291A8D344C66}" type="pres">
      <dgm:prSet presAssocID="{7E0B1078-C771-4850-924F-40D3784310DA}" presName="vertFour" presStyleCnt="0">
        <dgm:presLayoutVars>
          <dgm:chPref val="3"/>
        </dgm:presLayoutVars>
      </dgm:prSet>
      <dgm:spPr/>
    </dgm:pt>
    <dgm:pt modelId="{0F786F65-C670-402C-BCBE-F00573729C41}" type="pres">
      <dgm:prSet presAssocID="{7E0B1078-C771-4850-924F-40D3784310DA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8C4A15-DA3B-4191-A542-35ED29A34983}" type="pres">
      <dgm:prSet presAssocID="{7E0B1078-C771-4850-924F-40D3784310DA}" presName="horzFour" presStyleCnt="0"/>
      <dgm:spPr/>
    </dgm:pt>
  </dgm:ptLst>
  <dgm:cxnLst>
    <dgm:cxn modelId="{D359AA52-0A15-47B2-960F-33D02D081096}" type="presOf" srcId="{6BB98AD0-17CB-4F44-83B6-EC860924DC28}" destId="{9BB353A9-5361-4F84-B867-3E3EF77B0C12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A81928FF-79B3-4D76-B8D5-375F4D912F7E}" srcId="{BC1E8C24-BB00-454A-93A3-040CD8E7AED6}" destId="{C9786D0D-0A9A-4A96-A207-0E306D2F26F0}" srcOrd="1" destOrd="0" parTransId="{62C77F77-C128-4F03-A728-71A03B0982BC}" sibTransId="{E82BBE4A-2688-4449-81EA-548FA5540B2E}"/>
    <dgm:cxn modelId="{EF91E3CB-2107-4024-A6FC-D6B27FCFDC18}" type="presOf" srcId="{2F428BD0-8D22-4A9F-AD7E-323421F896E5}" destId="{264F666A-735E-4771-AE7F-A85EB98F275E}" srcOrd="0" destOrd="0" presId="urn:microsoft.com/office/officeart/2005/8/layout/hierarchy4"/>
    <dgm:cxn modelId="{5EA23483-CC2B-4EB6-8931-8B9F8FB10F19}" type="presOf" srcId="{7D8E0D62-FEB6-4107-9B52-486E326CBCEB}" destId="{1585903F-FD5E-4E26-A527-446538B9E537}" srcOrd="0" destOrd="0" presId="urn:microsoft.com/office/officeart/2005/8/layout/hierarchy4"/>
    <dgm:cxn modelId="{DD976E94-EABE-480C-9AA1-B4820F6DD04B}" type="presOf" srcId="{7E0B1078-C771-4850-924F-40D3784310DA}" destId="{0F786F65-C670-402C-BCBE-F00573729C41}" srcOrd="0" destOrd="0" presId="urn:microsoft.com/office/officeart/2005/8/layout/hierarchy4"/>
    <dgm:cxn modelId="{DC601208-265B-4D78-96B4-F983B82D7F28}" type="presOf" srcId="{BC1E8C24-BB00-454A-93A3-040CD8E7AED6}" destId="{FB3C0A1D-AF9A-4B06-AE4A-C3B37771AEFB}" srcOrd="0" destOrd="0" presId="urn:microsoft.com/office/officeart/2005/8/layout/hierarchy4"/>
    <dgm:cxn modelId="{E06B42E0-8AEE-4DBA-B710-B22D1021254C}" type="presOf" srcId="{C9786D0D-0A9A-4A96-A207-0E306D2F26F0}" destId="{D14A60BE-4E1E-44FD-B11E-5B6A836682D1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5C7AC5C5-A6E9-45D6-9C5F-7E0EF362632B}" srcId="{C9786D0D-0A9A-4A96-A207-0E306D2F26F0}" destId="{7E0B1078-C771-4850-924F-40D3784310DA}" srcOrd="0" destOrd="0" parTransId="{BD566DB9-6691-48F0-8315-1B8CCC215974}" sibTransId="{7BDB50F0-072E-4D0C-9691-0750A990D90C}"/>
    <dgm:cxn modelId="{146E5B3E-110F-437F-A9EF-F4F571912B64}" srcId="{BC1E8C24-BB00-454A-93A3-040CD8E7AED6}" destId="{7D8E0D62-FEB6-4107-9B52-486E326CBCEB}" srcOrd="0" destOrd="0" parTransId="{B2C71D70-02C3-4D4A-8841-C7F5CB110C93}" sibTransId="{EC7213BD-558C-4C25-93C4-0D32B627B25A}"/>
    <dgm:cxn modelId="{EB8A45CF-B681-4427-B647-4E89511AAA1D}" type="presParOf" srcId="{264F666A-735E-4771-AE7F-A85EB98F275E}" destId="{E00D738D-5627-4A2B-8E92-76DAA5D96E8B}" srcOrd="0" destOrd="0" presId="urn:microsoft.com/office/officeart/2005/8/layout/hierarchy4"/>
    <dgm:cxn modelId="{9ED26BB5-17BA-44C8-AFD5-45578FA48D7C}" type="presParOf" srcId="{E00D738D-5627-4A2B-8E92-76DAA5D96E8B}" destId="{9BB353A9-5361-4F84-B867-3E3EF77B0C12}" srcOrd="0" destOrd="0" presId="urn:microsoft.com/office/officeart/2005/8/layout/hierarchy4"/>
    <dgm:cxn modelId="{0CC40ED4-CBD9-40A2-85AD-9D756D525A60}" type="presParOf" srcId="{E00D738D-5627-4A2B-8E92-76DAA5D96E8B}" destId="{D4F66B03-79FC-4E70-A415-4D397189CB63}" srcOrd="1" destOrd="0" presId="urn:microsoft.com/office/officeart/2005/8/layout/hierarchy4"/>
    <dgm:cxn modelId="{4F17F902-718E-44E0-AF0A-2111E7059ED3}" type="presParOf" srcId="{E00D738D-5627-4A2B-8E92-76DAA5D96E8B}" destId="{9891C87E-2604-4799-BAAA-8A36C19632A3}" srcOrd="2" destOrd="0" presId="urn:microsoft.com/office/officeart/2005/8/layout/hierarchy4"/>
    <dgm:cxn modelId="{F2858AE1-48CA-4139-B455-2D049B7B8219}" type="presParOf" srcId="{9891C87E-2604-4799-BAAA-8A36C19632A3}" destId="{69FB80F9-A5EB-4EE7-B44B-99EE379DC40D}" srcOrd="0" destOrd="0" presId="urn:microsoft.com/office/officeart/2005/8/layout/hierarchy4"/>
    <dgm:cxn modelId="{478561CD-27F8-400A-84B0-0C0B71C4DBFB}" type="presParOf" srcId="{69FB80F9-A5EB-4EE7-B44B-99EE379DC40D}" destId="{FB3C0A1D-AF9A-4B06-AE4A-C3B37771AEFB}" srcOrd="0" destOrd="0" presId="urn:microsoft.com/office/officeart/2005/8/layout/hierarchy4"/>
    <dgm:cxn modelId="{AC548551-4267-4542-9EAD-F6F6E37D3EED}" type="presParOf" srcId="{69FB80F9-A5EB-4EE7-B44B-99EE379DC40D}" destId="{A086833A-DEC7-4848-B15A-8377F70DDBED}" srcOrd="1" destOrd="0" presId="urn:microsoft.com/office/officeart/2005/8/layout/hierarchy4"/>
    <dgm:cxn modelId="{E9AA1453-8FE9-40D7-98E9-B58FFA9073DA}" type="presParOf" srcId="{69FB80F9-A5EB-4EE7-B44B-99EE379DC40D}" destId="{C7CA52D0-58DA-415D-AEAD-73CD01A78F0C}" srcOrd="2" destOrd="0" presId="urn:microsoft.com/office/officeart/2005/8/layout/hierarchy4"/>
    <dgm:cxn modelId="{A046DC6B-CAEC-4B67-9CE8-20F984477EA1}" type="presParOf" srcId="{C7CA52D0-58DA-415D-AEAD-73CD01A78F0C}" destId="{6D448C1D-26FB-4769-B6D7-BE6796436487}" srcOrd="0" destOrd="0" presId="urn:microsoft.com/office/officeart/2005/8/layout/hierarchy4"/>
    <dgm:cxn modelId="{544F8569-3362-49D1-AACF-9F58A0B4228C}" type="presParOf" srcId="{6D448C1D-26FB-4769-B6D7-BE6796436487}" destId="{1585903F-FD5E-4E26-A527-446538B9E537}" srcOrd="0" destOrd="0" presId="urn:microsoft.com/office/officeart/2005/8/layout/hierarchy4"/>
    <dgm:cxn modelId="{B881252A-D5E1-4865-B5A2-36FED77B42F9}" type="presParOf" srcId="{6D448C1D-26FB-4769-B6D7-BE6796436487}" destId="{CC0EFD08-004D-4628-9215-00355CB64930}" srcOrd="1" destOrd="0" presId="urn:microsoft.com/office/officeart/2005/8/layout/hierarchy4"/>
    <dgm:cxn modelId="{BF7E9EAF-1BF1-4DA9-831E-83A90DF710C5}" type="presParOf" srcId="{C7CA52D0-58DA-415D-AEAD-73CD01A78F0C}" destId="{34669503-F8A2-4BC2-BB13-6FFF83D177AF}" srcOrd="1" destOrd="0" presId="urn:microsoft.com/office/officeart/2005/8/layout/hierarchy4"/>
    <dgm:cxn modelId="{B190133B-2CCA-4524-B4FC-2467DEC621C4}" type="presParOf" srcId="{C7CA52D0-58DA-415D-AEAD-73CD01A78F0C}" destId="{C55A8DA3-31F3-4244-82EB-23E02AAF3765}" srcOrd="2" destOrd="0" presId="urn:microsoft.com/office/officeart/2005/8/layout/hierarchy4"/>
    <dgm:cxn modelId="{0F2038B5-B134-40E3-A70A-A2290CE01375}" type="presParOf" srcId="{C55A8DA3-31F3-4244-82EB-23E02AAF3765}" destId="{D14A60BE-4E1E-44FD-B11E-5B6A836682D1}" srcOrd="0" destOrd="0" presId="urn:microsoft.com/office/officeart/2005/8/layout/hierarchy4"/>
    <dgm:cxn modelId="{AAB9477B-5FBD-4E0F-999F-3BB5EC1D254C}" type="presParOf" srcId="{C55A8DA3-31F3-4244-82EB-23E02AAF3765}" destId="{A0E5ABEE-8813-45AA-8A58-54A7723EF023}" srcOrd="1" destOrd="0" presId="urn:microsoft.com/office/officeart/2005/8/layout/hierarchy4"/>
    <dgm:cxn modelId="{02CA657A-076E-4EA5-88EE-4EAAB12A83A9}" type="presParOf" srcId="{C55A8DA3-31F3-4244-82EB-23E02AAF3765}" destId="{2CFBA359-8CC5-4A57-9407-A3B4A32DDEEE}" srcOrd="2" destOrd="0" presId="urn:microsoft.com/office/officeart/2005/8/layout/hierarchy4"/>
    <dgm:cxn modelId="{1C2C89EA-6004-4721-8B0A-B0DFCB611780}" type="presParOf" srcId="{2CFBA359-8CC5-4A57-9407-A3B4A32DDEEE}" destId="{1A10C801-C348-429B-95A4-291A8D344C66}" srcOrd="0" destOrd="0" presId="urn:microsoft.com/office/officeart/2005/8/layout/hierarchy4"/>
    <dgm:cxn modelId="{1759E530-4C8E-4F9E-993A-7EF6FA7710A3}" type="presParOf" srcId="{1A10C801-C348-429B-95A4-291A8D344C66}" destId="{0F786F65-C670-402C-BCBE-F00573729C41}" srcOrd="0" destOrd="0" presId="urn:microsoft.com/office/officeart/2005/8/layout/hierarchy4"/>
    <dgm:cxn modelId="{9F651C0A-1215-4A16-BFFD-0F99EE6F1381}" type="presParOf" srcId="{1A10C801-C348-429B-95A4-291A8D344C66}" destId="{6C8C4A15-DA3B-4191-A542-35ED29A34983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1.2 Informações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1.3 Orientação de rota e navegação - Antes do início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1.1 Informações antes do início da viagem 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F361473-B79A-447E-B3AF-9D74DAD260D3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1.5. Apoio ao planejamento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EAC8258-D71B-45AE-858C-634233B006D5}" type="parTrans" cxnId="{FEE2D3BB-7821-4143-A681-9C1071A0552D}">
      <dgm:prSet/>
      <dgm:spPr/>
      <dgm:t>
        <a:bodyPr/>
        <a:lstStyle/>
        <a:p>
          <a:endParaRPr lang="pt-BR"/>
        </a:p>
      </dgm:t>
    </dgm:pt>
    <dgm:pt modelId="{A71D2968-107D-4429-AEF5-325B9993ECD7}" type="sibTrans" cxnId="{FEE2D3BB-7821-4143-A681-9C1071A0552D}">
      <dgm:prSet/>
      <dgm:spPr/>
      <dgm:t>
        <a:bodyPr/>
        <a:lstStyle/>
        <a:p>
          <a:endParaRPr lang="pt-BR"/>
        </a:p>
      </dgm:t>
    </dgm:pt>
    <dgm:pt modelId="{49AC8507-29DE-471A-8919-F143A6E544F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1.4. Orientação de rota e navegação -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E7F5B4D-8CC7-46EB-94EB-3A16DA0079A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1.6. Informações sobre serviços de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BD16DD3-C37A-48F3-9CC4-FE263FACCAA1}" type="parTrans" cxnId="{505B4D7A-2175-4323-95B7-DC346F2BDD22}">
      <dgm:prSet/>
      <dgm:spPr/>
      <dgm:t>
        <a:bodyPr/>
        <a:lstStyle/>
        <a:p>
          <a:endParaRPr lang="pt-BR"/>
        </a:p>
      </dgm:t>
    </dgm:pt>
    <dgm:pt modelId="{883656D9-6F8F-48FC-9A53-7784304A49E1}" type="sibTrans" cxnId="{505B4D7A-2175-4323-95B7-DC346F2BDD22}">
      <dgm:prSet/>
      <dgm:spPr/>
      <dgm:t>
        <a:bodyPr/>
        <a:lstStyle/>
        <a:p>
          <a:endParaRPr lang="pt-BR"/>
        </a:p>
      </dgm:t>
    </dgm:pt>
    <dgm:pt modelId="{277B7829-44C8-45ED-9E58-42608EF1F5B3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86344D5-63E5-4761-866A-F201CA925499}" type="sibTrans" cxnId="{5816BCB3-F7AF-496A-B79A-79B43ED17503}">
      <dgm:prSet/>
      <dgm:spPr/>
      <dgm:t>
        <a:bodyPr/>
        <a:lstStyle/>
        <a:p>
          <a:endParaRPr lang="pt-BR"/>
        </a:p>
      </dgm:t>
    </dgm:pt>
    <dgm:pt modelId="{B95F9E68-512F-416F-83AA-A1FDCB2F61FE}" type="parTrans" cxnId="{5816BCB3-F7AF-496A-B79A-79B43ED17503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19FA97B-38B7-47D1-A692-5FAC824E1132}" type="pres">
      <dgm:prSet presAssocID="{FD2FDD07-9394-4180-BCEC-BA66D98AAAD4}" presName="horzThree" presStyleCnt="0"/>
      <dgm:spPr/>
    </dgm:pt>
    <dgm:pt modelId="{DCC23824-B056-4E92-A587-A5C3B3C96A79}" type="pres">
      <dgm:prSet presAssocID="{C19AC1C4-6FB7-4F44-BC77-0C9DDD9E9B9D}" presName="sibSpaceThree" presStyleCnt="0"/>
      <dgm:spPr/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3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B45799A7-B385-460C-95E6-E728663CA7E1}" type="pres">
      <dgm:prSet presAssocID="{96AE29BB-0169-4344-9D25-126D7791B2BD}" presName="sibSpaceThree" presStyleCnt="0"/>
      <dgm:spPr/>
    </dgm:pt>
    <dgm:pt modelId="{CC012A35-A46D-4571-BFB5-91FF52028F1D}" type="pres">
      <dgm:prSet presAssocID="{DF361473-B79A-447E-B3AF-9D74DAD260D3}" presName="vertThree" presStyleCnt="0"/>
      <dgm:spPr/>
    </dgm:pt>
    <dgm:pt modelId="{1FD0E932-29F4-4903-91F4-94066B87EFBF}" type="pres">
      <dgm:prSet presAssocID="{DF361473-B79A-447E-B3AF-9D74DAD260D3}" presName="txThree" presStyleLbl="node3" presStyleIdx="4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6C52800-815B-425B-8F1C-A116CEB30213}" type="pres">
      <dgm:prSet presAssocID="{DF361473-B79A-447E-B3AF-9D74DAD260D3}" presName="horzThree" presStyleCnt="0"/>
      <dgm:spPr/>
    </dgm:pt>
    <dgm:pt modelId="{EF105B06-2A73-4C70-AF4D-5779B535618D}" type="pres">
      <dgm:prSet presAssocID="{A71D2968-107D-4429-AEF5-325B9993ECD7}" presName="sibSpaceThree" presStyleCnt="0"/>
      <dgm:spPr/>
    </dgm:pt>
    <dgm:pt modelId="{F1DA01BC-3C2B-4088-B22A-D7AB61AAC680}" type="pres">
      <dgm:prSet presAssocID="{7E7F5B4D-8CC7-46EB-94EB-3A16DA0079A4}" presName="vertThree" presStyleCnt="0"/>
      <dgm:spPr/>
    </dgm:pt>
    <dgm:pt modelId="{6D052001-91D0-41AA-9573-AA2BA3B9F135}" type="pres">
      <dgm:prSet presAssocID="{7E7F5B4D-8CC7-46EB-94EB-3A16DA0079A4}" presName="txThree" presStyleLbl="node3" presStyleIdx="5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B3B4CB4-BC00-41D2-8F56-54398805F8DA}" type="pres">
      <dgm:prSet presAssocID="{7E7F5B4D-8CC7-46EB-94EB-3A16DA0079A4}" presName="parTransThree" presStyleCnt="0"/>
      <dgm:spPr/>
    </dgm:pt>
    <dgm:pt modelId="{E51A748A-EA7A-4E63-8E96-7584B88784D9}" type="pres">
      <dgm:prSet presAssocID="{7E7F5B4D-8CC7-46EB-94EB-3A16DA0079A4}" presName="horzThree" presStyleCnt="0"/>
      <dgm:spPr/>
    </dgm:pt>
    <dgm:pt modelId="{E0BA7CBA-6DE3-47EE-B02C-D1E9A1ACA012}" type="pres">
      <dgm:prSet presAssocID="{277B7829-44C8-45ED-9E58-42608EF1F5B3}" presName="vertFour" presStyleCnt="0">
        <dgm:presLayoutVars>
          <dgm:chPref val="3"/>
        </dgm:presLayoutVars>
      </dgm:prSet>
      <dgm:spPr/>
    </dgm:pt>
    <dgm:pt modelId="{3193B9B8-10CE-44D4-830C-5D75E4CF4D92}" type="pres">
      <dgm:prSet presAssocID="{277B7829-44C8-45ED-9E58-42608EF1F5B3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22458-6FE1-40B9-9A70-EAFCBA96CAFD}" type="pres">
      <dgm:prSet presAssocID="{277B7829-44C8-45ED-9E58-42608EF1F5B3}" presName="horzFour" presStyleCnt="0"/>
      <dgm:spPr/>
    </dgm:pt>
  </dgm:ptLst>
  <dgm:cxnLst>
    <dgm:cxn modelId="{E05FD42B-447B-4B6F-8070-F4569384AF9B}" type="presOf" srcId="{BBF3DA71-4746-4008-BC7A-609578265D55}" destId="{46059326-4E84-40C9-ACCE-F7372A8F37BA}" srcOrd="0" destOrd="0" presId="urn:microsoft.com/office/officeart/2005/8/layout/hierarchy4"/>
    <dgm:cxn modelId="{C527AEDA-1BBE-4207-B0D3-1999C54C9392}" type="presOf" srcId="{BC1E8C24-BB00-454A-93A3-040CD8E7AED6}" destId="{FB3C0A1D-AF9A-4B06-AE4A-C3B37771AEFB}" srcOrd="0" destOrd="0" presId="urn:microsoft.com/office/officeart/2005/8/layout/hierarchy4"/>
    <dgm:cxn modelId="{CCE1B298-BAFE-4B73-AF88-10792095F021}" type="presOf" srcId="{7E7F5B4D-8CC7-46EB-94EB-3A16DA0079A4}" destId="{6D052001-91D0-41AA-9573-AA2BA3B9F135}" srcOrd="0" destOrd="0" presId="urn:microsoft.com/office/officeart/2005/8/layout/hierarchy4"/>
    <dgm:cxn modelId="{B8C21920-4CA0-455A-A6EA-2573B1B2A465}" type="presOf" srcId="{4FF04DA8-94D6-4892-8301-F31E68D5391D}" destId="{628491EE-24F1-4E69-A376-21DA9A733B02}" srcOrd="0" destOrd="0" presId="urn:microsoft.com/office/officeart/2005/8/layout/hierarchy4"/>
    <dgm:cxn modelId="{5816BCB3-F7AF-496A-B79A-79B43ED17503}" srcId="{7E7F5B4D-8CC7-46EB-94EB-3A16DA0079A4}" destId="{277B7829-44C8-45ED-9E58-42608EF1F5B3}" srcOrd="0" destOrd="0" parTransId="{B95F9E68-512F-416F-83AA-A1FDCB2F61FE}" sibTransId="{E86344D5-63E5-4761-866A-F201CA925499}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0F052827-0B15-47F0-86BE-CC554687830C}" type="presOf" srcId="{DF361473-B79A-447E-B3AF-9D74DAD260D3}" destId="{1FD0E932-29F4-4903-91F4-94066B87EFBF}" srcOrd="0" destOrd="0" presId="urn:microsoft.com/office/officeart/2005/8/layout/hierarchy4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37C7CFBC-DF15-4829-AC5D-5F62D837A562}" type="presOf" srcId="{2F428BD0-8D22-4A9F-AD7E-323421F896E5}" destId="{264F666A-735E-4771-AE7F-A85EB98F275E}" srcOrd="0" destOrd="0" presId="urn:microsoft.com/office/officeart/2005/8/layout/hierarchy4"/>
    <dgm:cxn modelId="{7360A878-04EA-4995-B91D-20C37994EEBF}" type="presOf" srcId="{FD2FDD07-9394-4180-BCEC-BA66D98AAAD4}" destId="{84601956-4ABE-4AE8-83C1-D858F89CA304}" srcOrd="0" destOrd="0" presId="urn:microsoft.com/office/officeart/2005/8/layout/hierarchy4"/>
    <dgm:cxn modelId="{FEE2D3BB-7821-4143-A681-9C1071A0552D}" srcId="{BC1E8C24-BB00-454A-93A3-040CD8E7AED6}" destId="{DF361473-B79A-447E-B3AF-9D74DAD260D3}" srcOrd="4" destOrd="0" parTransId="{CEAC8258-D71B-45AE-858C-634233B006D5}" sibTransId="{A71D2968-107D-4429-AEF5-325B9993ECD7}"/>
    <dgm:cxn modelId="{B7229C08-B958-4A63-8296-FC41F97C4002}" type="presOf" srcId="{6BB98AD0-17CB-4F44-83B6-EC860924DC28}" destId="{9BB353A9-5361-4F84-B867-3E3EF77B0C12}" srcOrd="0" destOrd="0" presId="urn:microsoft.com/office/officeart/2005/8/layout/hierarchy4"/>
    <dgm:cxn modelId="{505B4D7A-2175-4323-95B7-DC346F2BDD22}" srcId="{BC1E8C24-BB00-454A-93A3-040CD8E7AED6}" destId="{7E7F5B4D-8CC7-46EB-94EB-3A16DA0079A4}" srcOrd="5" destOrd="0" parTransId="{9BD16DD3-C37A-48F3-9CC4-FE263FACCAA1}" sibTransId="{883656D9-6F8F-48FC-9A53-7784304A49E1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58D85443-F573-491D-8704-5DE8E7CB8C6B}" type="presOf" srcId="{277B7829-44C8-45ED-9E58-42608EF1F5B3}" destId="{3193B9B8-10CE-44D4-830C-5D75E4CF4D92}" srcOrd="0" destOrd="0" presId="urn:microsoft.com/office/officeart/2005/8/layout/hierarchy4"/>
    <dgm:cxn modelId="{373E0E3E-123D-4F12-912C-8ED1D12239FE}" type="presOf" srcId="{49AC8507-29DE-471A-8919-F143A6E544FC}" destId="{FC9F6CF2-7AF4-42B9-A4EC-7A61D0551C55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0C4A5C5E-3528-4286-B62C-8F9B8805E098}" srcId="{BC1E8C24-BB00-454A-93A3-040CD8E7AED6}" destId="{49AC8507-29DE-471A-8919-F143A6E544FC}" srcOrd="3" destOrd="0" parTransId="{30FC4A56-8B20-4564-AC53-A333D1BB42A9}" sibTransId="{96AE29BB-0169-4344-9D25-126D7791B2BD}"/>
    <dgm:cxn modelId="{D61CAFCB-B3C6-4E1F-A605-3FA81D6C127D}" type="presParOf" srcId="{264F666A-735E-4771-AE7F-A85EB98F275E}" destId="{E00D738D-5627-4A2B-8E92-76DAA5D96E8B}" srcOrd="0" destOrd="0" presId="urn:microsoft.com/office/officeart/2005/8/layout/hierarchy4"/>
    <dgm:cxn modelId="{AC2D4EC7-AFE6-463C-9DBB-189EDCDDB675}" type="presParOf" srcId="{E00D738D-5627-4A2B-8E92-76DAA5D96E8B}" destId="{9BB353A9-5361-4F84-B867-3E3EF77B0C12}" srcOrd="0" destOrd="0" presId="urn:microsoft.com/office/officeart/2005/8/layout/hierarchy4"/>
    <dgm:cxn modelId="{77C7F76B-0BBB-493C-8BDD-BF91A0C02F4E}" type="presParOf" srcId="{E00D738D-5627-4A2B-8E92-76DAA5D96E8B}" destId="{D4F66B03-79FC-4E70-A415-4D397189CB63}" srcOrd="1" destOrd="0" presId="urn:microsoft.com/office/officeart/2005/8/layout/hierarchy4"/>
    <dgm:cxn modelId="{36B7FE3A-AE95-4469-9762-B9370DDFD9C7}" type="presParOf" srcId="{E00D738D-5627-4A2B-8E92-76DAA5D96E8B}" destId="{9891C87E-2604-4799-BAAA-8A36C19632A3}" srcOrd="2" destOrd="0" presId="urn:microsoft.com/office/officeart/2005/8/layout/hierarchy4"/>
    <dgm:cxn modelId="{E1716309-BFBA-4054-9921-52380C1667BE}" type="presParOf" srcId="{9891C87E-2604-4799-BAAA-8A36C19632A3}" destId="{69FB80F9-A5EB-4EE7-B44B-99EE379DC40D}" srcOrd="0" destOrd="0" presId="urn:microsoft.com/office/officeart/2005/8/layout/hierarchy4"/>
    <dgm:cxn modelId="{4B9CDF52-A227-48D9-8962-05F227238D48}" type="presParOf" srcId="{69FB80F9-A5EB-4EE7-B44B-99EE379DC40D}" destId="{FB3C0A1D-AF9A-4B06-AE4A-C3B37771AEFB}" srcOrd="0" destOrd="0" presId="urn:microsoft.com/office/officeart/2005/8/layout/hierarchy4"/>
    <dgm:cxn modelId="{610FA4E5-0833-4788-8A06-1CEF41152848}" type="presParOf" srcId="{69FB80F9-A5EB-4EE7-B44B-99EE379DC40D}" destId="{A086833A-DEC7-4848-B15A-8377F70DDBED}" srcOrd="1" destOrd="0" presId="urn:microsoft.com/office/officeart/2005/8/layout/hierarchy4"/>
    <dgm:cxn modelId="{4F6C6D4D-27AD-4F90-8333-301388561F97}" type="presParOf" srcId="{69FB80F9-A5EB-4EE7-B44B-99EE379DC40D}" destId="{C7CA52D0-58DA-415D-AEAD-73CD01A78F0C}" srcOrd="2" destOrd="0" presId="urn:microsoft.com/office/officeart/2005/8/layout/hierarchy4"/>
    <dgm:cxn modelId="{F662143E-7CFF-458C-BAC5-E5E584ADDE58}" type="presParOf" srcId="{C7CA52D0-58DA-415D-AEAD-73CD01A78F0C}" destId="{6FE8509D-C136-46E2-A20E-F026E95535C6}" srcOrd="0" destOrd="0" presId="urn:microsoft.com/office/officeart/2005/8/layout/hierarchy4"/>
    <dgm:cxn modelId="{6397E275-5A33-4B41-8201-1C3457C0743E}" type="presParOf" srcId="{6FE8509D-C136-46E2-A20E-F026E95535C6}" destId="{46059326-4E84-40C9-ACCE-F7372A8F37BA}" srcOrd="0" destOrd="0" presId="urn:microsoft.com/office/officeart/2005/8/layout/hierarchy4"/>
    <dgm:cxn modelId="{7D113319-0377-4AB7-B013-97054CE83211}" type="presParOf" srcId="{6FE8509D-C136-46E2-A20E-F026E95535C6}" destId="{DF9AA8F9-D8D4-429E-A400-7207B7F0D5B6}" srcOrd="1" destOrd="0" presId="urn:microsoft.com/office/officeart/2005/8/layout/hierarchy4"/>
    <dgm:cxn modelId="{223BA767-A56A-47C9-98EB-62381AB2EDC0}" type="presParOf" srcId="{C7CA52D0-58DA-415D-AEAD-73CD01A78F0C}" destId="{BB44AB9F-59A3-4D61-9941-109A3A2CCB26}" srcOrd="1" destOrd="0" presId="urn:microsoft.com/office/officeart/2005/8/layout/hierarchy4"/>
    <dgm:cxn modelId="{50C9114D-79C4-48CC-A8A7-B921EECE94E2}" type="presParOf" srcId="{C7CA52D0-58DA-415D-AEAD-73CD01A78F0C}" destId="{9E1AAEBA-424F-4F7D-8F48-C6CBF0CE0497}" srcOrd="2" destOrd="0" presId="urn:microsoft.com/office/officeart/2005/8/layout/hierarchy4"/>
    <dgm:cxn modelId="{BEC82034-9F04-4487-92D6-03D66B371818}" type="presParOf" srcId="{9E1AAEBA-424F-4F7D-8F48-C6CBF0CE0497}" destId="{628491EE-24F1-4E69-A376-21DA9A733B02}" srcOrd="0" destOrd="0" presId="urn:microsoft.com/office/officeart/2005/8/layout/hierarchy4"/>
    <dgm:cxn modelId="{12454251-6964-4E14-A1F3-B57405A8588A}" type="presParOf" srcId="{9E1AAEBA-424F-4F7D-8F48-C6CBF0CE0497}" destId="{BB257590-101A-4E88-B180-A963E5067A01}" srcOrd="1" destOrd="0" presId="urn:microsoft.com/office/officeart/2005/8/layout/hierarchy4"/>
    <dgm:cxn modelId="{DA761186-5C5A-495B-BE1E-BC8787E2E2C7}" type="presParOf" srcId="{C7CA52D0-58DA-415D-AEAD-73CD01A78F0C}" destId="{CA249F88-FF9B-4F3E-A06C-6F6A6023FAFF}" srcOrd="3" destOrd="0" presId="urn:microsoft.com/office/officeart/2005/8/layout/hierarchy4"/>
    <dgm:cxn modelId="{75CCAF54-EE7C-42C5-9EDC-6BF0CBE30A78}" type="presParOf" srcId="{C7CA52D0-58DA-415D-AEAD-73CD01A78F0C}" destId="{3750CEBD-E7EC-4C80-A2CF-9F09EEA414C9}" srcOrd="4" destOrd="0" presId="urn:microsoft.com/office/officeart/2005/8/layout/hierarchy4"/>
    <dgm:cxn modelId="{187F8254-C2EC-4E4B-BF04-1F886882A6D7}" type="presParOf" srcId="{3750CEBD-E7EC-4C80-A2CF-9F09EEA414C9}" destId="{84601956-4ABE-4AE8-83C1-D858F89CA304}" srcOrd="0" destOrd="0" presId="urn:microsoft.com/office/officeart/2005/8/layout/hierarchy4"/>
    <dgm:cxn modelId="{0339336E-F031-4415-8E25-66AEA0D92E77}" type="presParOf" srcId="{3750CEBD-E7EC-4C80-A2CF-9F09EEA414C9}" destId="{019FA97B-38B7-47D1-A692-5FAC824E1132}" srcOrd="1" destOrd="0" presId="urn:microsoft.com/office/officeart/2005/8/layout/hierarchy4"/>
    <dgm:cxn modelId="{286C0E2B-20C3-497D-BAB5-7E8A18D193A1}" type="presParOf" srcId="{C7CA52D0-58DA-415D-AEAD-73CD01A78F0C}" destId="{DCC23824-B056-4E92-A587-A5C3B3C96A79}" srcOrd="5" destOrd="0" presId="urn:microsoft.com/office/officeart/2005/8/layout/hierarchy4"/>
    <dgm:cxn modelId="{8621633C-B58D-4ADD-8028-5D3564B52961}" type="presParOf" srcId="{C7CA52D0-58DA-415D-AEAD-73CD01A78F0C}" destId="{7A4620AD-F3EC-4614-B739-53FE75794528}" srcOrd="6" destOrd="0" presId="urn:microsoft.com/office/officeart/2005/8/layout/hierarchy4"/>
    <dgm:cxn modelId="{6CB1C168-E4AC-48D6-B637-163AE6D3B929}" type="presParOf" srcId="{7A4620AD-F3EC-4614-B739-53FE75794528}" destId="{FC9F6CF2-7AF4-42B9-A4EC-7A61D0551C55}" srcOrd="0" destOrd="0" presId="urn:microsoft.com/office/officeart/2005/8/layout/hierarchy4"/>
    <dgm:cxn modelId="{81FFEC9F-3664-4A92-AB89-D02C594948F8}" type="presParOf" srcId="{7A4620AD-F3EC-4614-B739-53FE75794528}" destId="{B54732DD-64F3-457F-93DF-7CC3493D7108}" srcOrd="1" destOrd="0" presId="urn:microsoft.com/office/officeart/2005/8/layout/hierarchy4"/>
    <dgm:cxn modelId="{08F27612-BC77-48F5-AAC1-DCDB5C4549B8}" type="presParOf" srcId="{C7CA52D0-58DA-415D-AEAD-73CD01A78F0C}" destId="{B45799A7-B385-460C-95E6-E728663CA7E1}" srcOrd="7" destOrd="0" presId="urn:microsoft.com/office/officeart/2005/8/layout/hierarchy4"/>
    <dgm:cxn modelId="{03B4B160-D739-48CB-BA92-50C6F8BCDB26}" type="presParOf" srcId="{C7CA52D0-58DA-415D-AEAD-73CD01A78F0C}" destId="{CC012A35-A46D-4571-BFB5-91FF52028F1D}" srcOrd="8" destOrd="0" presId="urn:microsoft.com/office/officeart/2005/8/layout/hierarchy4"/>
    <dgm:cxn modelId="{3F1CF1C0-1417-4305-A720-023D5479268D}" type="presParOf" srcId="{CC012A35-A46D-4571-BFB5-91FF52028F1D}" destId="{1FD0E932-29F4-4903-91F4-94066B87EFBF}" srcOrd="0" destOrd="0" presId="urn:microsoft.com/office/officeart/2005/8/layout/hierarchy4"/>
    <dgm:cxn modelId="{CAC76930-82DD-4595-88DB-B32EDDCCF9AD}" type="presParOf" srcId="{CC012A35-A46D-4571-BFB5-91FF52028F1D}" destId="{56C52800-815B-425B-8F1C-A116CEB30213}" srcOrd="1" destOrd="0" presId="urn:microsoft.com/office/officeart/2005/8/layout/hierarchy4"/>
    <dgm:cxn modelId="{A00809E7-1A78-4B37-B72A-F5B9A2A808D2}" type="presParOf" srcId="{C7CA52D0-58DA-415D-AEAD-73CD01A78F0C}" destId="{EF105B06-2A73-4C70-AF4D-5779B535618D}" srcOrd="9" destOrd="0" presId="urn:microsoft.com/office/officeart/2005/8/layout/hierarchy4"/>
    <dgm:cxn modelId="{EC862A90-93BB-4C6C-86FE-84990D35ED48}" type="presParOf" srcId="{C7CA52D0-58DA-415D-AEAD-73CD01A78F0C}" destId="{F1DA01BC-3C2B-4088-B22A-D7AB61AAC680}" srcOrd="10" destOrd="0" presId="urn:microsoft.com/office/officeart/2005/8/layout/hierarchy4"/>
    <dgm:cxn modelId="{25CA4345-143E-47F1-B301-7DA9E6FDF750}" type="presParOf" srcId="{F1DA01BC-3C2B-4088-B22A-D7AB61AAC680}" destId="{6D052001-91D0-41AA-9573-AA2BA3B9F135}" srcOrd="0" destOrd="0" presId="urn:microsoft.com/office/officeart/2005/8/layout/hierarchy4"/>
    <dgm:cxn modelId="{5422B7C5-3E95-4710-ADD6-4B463A4B6872}" type="presParOf" srcId="{F1DA01BC-3C2B-4088-B22A-D7AB61AAC680}" destId="{0B3B4CB4-BC00-41D2-8F56-54398805F8DA}" srcOrd="1" destOrd="0" presId="urn:microsoft.com/office/officeart/2005/8/layout/hierarchy4"/>
    <dgm:cxn modelId="{4585BB39-3366-407B-83D6-F27AC1250C0C}" type="presParOf" srcId="{F1DA01BC-3C2B-4088-B22A-D7AB61AAC680}" destId="{E51A748A-EA7A-4E63-8E96-7584B88784D9}" srcOrd="2" destOrd="0" presId="urn:microsoft.com/office/officeart/2005/8/layout/hierarchy4"/>
    <dgm:cxn modelId="{429240E3-F97D-479C-9D1B-F91D0367E638}" type="presParOf" srcId="{E51A748A-EA7A-4E63-8E96-7584B88784D9}" destId="{E0BA7CBA-6DE3-47EE-B02C-D1E9A1ACA012}" srcOrd="0" destOrd="0" presId="urn:microsoft.com/office/officeart/2005/8/layout/hierarchy4"/>
    <dgm:cxn modelId="{38BF7E59-948C-4184-BE85-BFE323BD8087}" type="presParOf" srcId="{E0BA7CBA-6DE3-47EE-B02C-D1E9A1ACA012}" destId="{3193B9B8-10CE-44D4-830C-5D75E4CF4D92}" srcOrd="0" destOrd="0" presId="urn:microsoft.com/office/officeart/2005/8/layout/hierarchy4"/>
    <dgm:cxn modelId="{EE574F9A-D4CB-436B-8614-3449153D88E1}" type="presParOf" srcId="{E0BA7CBA-6DE3-47EE-B02C-D1E9A1ACA012}" destId="{13122458-6FE1-40B9-9A70-EAFCBA96CAFD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</a:p>
      </dgm:t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  <a:endParaRPr lang="pt-BR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2. Operações e gerenciamento de tráfego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3. Veículo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E2269B2-8D6E-4660-BC25-BB4BE19E1EF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C30C5B5B-7118-4BDF-BEB2-B7871DFF1CA9}" type="par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6AB285E-CC0F-4ECC-ADB4-7323A9D33634}" type="sib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BE77FA9-95F7-4971-8AC9-467BF231A9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EC386EB-B1CC-4BA8-BDB4-A35D39A74DCF}" type="par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EBF69E-24A4-462B-AC95-EA215902EF69}" type="sib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FCE21EB-63C6-4CBD-B73E-887802C7B52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530DF68F-04B6-4722-A795-92B5E47A3990}" type="par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0F666A45-16BC-47AE-9E5B-D2EB8E3FF6D6}" type="sib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85015070-62A0-415E-B803-F729F430F54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12. Gerenciamento dos dados de ITS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DFB133D2-D806-4D5C-AC8F-61BE5EF875B6}" type="par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81E3745-A169-4A56-B24E-66D669B7BDF0}" type="sib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E6AB52A-08A4-4785-81D1-DC803876969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11. Segurança nacional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D12CE20-8920-4C35-8E38-822DE56E097E}" type="par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7BF6338-05D3-4C97-A37A-5ACDB39B9D64}" type="sib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154D55-8652-4AAF-8BD0-3FE53311EC6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5C37A17-D2D4-4D60-BEFF-3DA489BA83C4}" type="par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613F46A-4A6B-4F71-8FCE-1182709E4B9E}" type="sib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ambientais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4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09291CE-D0DA-4B8A-B735-72E2C233CF21}" type="pres">
      <dgm:prSet presAssocID="{BBF3DA71-4746-4008-BC7A-609578265D55}" presName="parTransThree" presStyleCnt="0"/>
      <dgm:spPr/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9E6A1A5D-AFA8-4745-81F8-2B145035418E}" type="pres">
      <dgm:prSet presAssocID="{7D8E0D62-FEB6-4107-9B52-486E326CBCEB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4F4600-B6C4-4AF9-8B05-D7FB2C1CBF94}" type="pres">
      <dgm:prSet presAssocID="{7D8E0D62-FEB6-4107-9B52-486E326CBCEB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D8A7A66-663A-4E06-A891-81BB1F24BA19}" type="pres">
      <dgm:prSet presAssocID="{7D8E0D62-FEB6-4107-9B52-486E326CBCEB}" presName="horzFour" presStyleCnt="0"/>
      <dgm:spPr/>
      <dgm:t>
        <a:bodyPr/>
        <a:lstStyle/>
        <a:p>
          <a:endParaRPr lang="pt-BR"/>
        </a:p>
      </dgm:t>
    </dgm:pt>
    <dgm:pt modelId="{6A9022C6-B94A-49DE-BD64-D5363E27B097}" type="pres">
      <dgm:prSet presAssocID="{D2FCD1FF-A210-425D-972A-341E7E907232}" presName="sibSpaceTwo" presStyleCnt="0"/>
      <dgm:spPr/>
      <dgm:t>
        <a:bodyPr/>
        <a:lstStyle/>
        <a:p>
          <a:endParaRPr lang="pt-BR"/>
        </a:p>
      </dgm:t>
    </dgm:pt>
    <dgm:pt modelId="{A2E9A929-F416-4749-AF0F-D8BBE4A36F48}" type="pres">
      <dgm:prSet presAssocID="{4FF04DA8-94D6-4892-8301-F31E68D5391D}" presName="vertTwo" presStyleCnt="0"/>
      <dgm:spPr/>
      <dgm:t>
        <a:bodyPr/>
        <a:lstStyle/>
        <a:p>
          <a:endParaRPr lang="pt-BR"/>
        </a:p>
      </dgm:t>
    </dgm:pt>
    <dgm:pt modelId="{800E0885-D1E0-48B7-8293-A93DDBEE55BB}" type="pres">
      <dgm:prSet presAssocID="{4FF04DA8-94D6-4892-8301-F31E68D5391D}" presName="txTwo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1600E72-DA0E-435E-ABC3-F2A28C383F1F}" type="pres">
      <dgm:prSet presAssocID="{4FF04DA8-94D6-4892-8301-F31E68D5391D}" presName="parTransTwo" presStyleCnt="0"/>
      <dgm:spPr/>
      <dgm:t>
        <a:bodyPr/>
        <a:lstStyle/>
        <a:p>
          <a:endParaRPr lang="pt-BR"/>
        </a:p>
      </dgm:t>
    </dgm:pt>
    <dgm:pt modelId="{31764A16-B902-4917-932F-2218DAB49CAA}" type="pres">
      <dgm:prSet presAssocID="{4FF04DA8-94D6-4892-8301-F31E68D5391D}" presName="horzTwo" presStyleCnt="0"/>
      <dgm:spPr/>
      <dgm:t>
        <a:bodyPr/>
        <a:lstStyle/>
        <a:p>
          <a:endParaRPr lang="pt-BR"/>
        </a:p>
      </dgm:t>
    </dgm:pt>
    <dgm:pt modelId="{BE6E0695-4AFB-4A9E-8B3E-24525701574B}" type="pres">
      <dgm:prSet presAssocID="{2FCE21EB-63C6-4CBD-B73E-887802C7B528}" presName="vertThree" presStyleCnt="0"/>
      <dgm:spPr/>
      <dgm:t>
        <a:bodyPr/>
        <a:lstStyle/>
        <a:p>
          <a:endParaRPr lang="pt-BR"/>
        </a:p>
      </dgm:t>
    </dgm:pt>
    <dgm:pt modelId="{E8DD0D87-DBBC-4228-B047-5000FE21ECD1}" type="pres">
      <dgm:prSet presAssocID="{2FCE21EB-63C6-4CBD-B73E-887802C7B52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3E59289-04DF-46AF-8FDB-26ED05148C42}" type="pres">
      <dgm:prSet presAssocID="{2FCE21EB-63C6-4CBD-B73E-887802C7B528}" presName="parTransThree" presStyleCnt="0"/>
      <dgm:spPr/>
      <dgm:t>
        <a:bodyPr/>
        <a:lstStyle/>
        <a:p>
          <a:endParaRPr lang="pt-BR"/>
        </a:p>
      </dgm:t>
    </dgm:pt>
    <dgm:pt modelId="{E31EB877-C3B9-46CA-97FB-0A003BE548C0}" type="pres">
      <dgm:prSet presAssocID="{2FCE21EB-63C6-4CBD-B73E-887802C7B528}" presName="horzThree" presStyleCnt="0"/>
      <dgm:spPr/>
      <dgm:t>
        <a:bodyPr/>
        <a:lstStyle/>
        <a:p>
          <a:endParaRPr lang="pt-BR"/>
        </a:p>
      </dgm:t>
    </dgm:pt>
    <dgm:pt modelId="{E40BA649-1EC0-4592-B3A1-D5572E2F3343}" type="pres">
      <dgm:prSet presAssocID="{B2154D55-8652-4AAF-8BD0-3FE53311EC6F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0313C-8279-4A1F-8F40-29DF4201B7F8}" type="pres">
      <dgm:prSet presAssocID="{B2154D55-8652-4AAF-8BD0-3FE53311EC6F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1AA7A43-3098-401E-88E8-C5AA7AB1CEAA}" type="pres">
      <dgm:prSet presAssocID="{B2154D55-8652-4AAF-8BD0-3FE53311EC6F}" presName="horzFour" presStyleCnt="0"/>
      <dgm:spPr/>
      <dgm:t>
        <a:bodyPr/>
        <a:lstStyle/>
        <a:p>
          <a:endParaRPr lang="pt-BR"/>
        </a:p>
      </dgm:t>
    </dgm:pt>
    <dgm:pt modelId="{653674FA-A59E-4A94-9ED0-D5DC2E312CA9}" type="pres">
      <dgm:prSet presAssocID="{270921F5-C7EC-4C28-937E-8DEF277CD96C}" presName="sibSpaceTwo" presStyleCnt="0"/>
      <dgm:spPr/>
      <dgm:t>
        <a:bodyPr/>
        <a:lstStyle/>
        <a:p>
          <a:endParaRPr lang="pt-BR"/>
        </a:p>
      </dgm:t>
    </dgm:pt>
    <dgm:pt modelId="{10F955A5-24C1-4293-89EB-D981754C0971}" type="pres">
      <dgm:prSet presAssocID="{FD2FDD07-9394-4180-BCEC-BA66D98AAAD4}" presName="vertTwo" presStyleCnt="0"/>
      <dgm:spPr/>
      <dgm:t>
        <a:bodyPr/>
        <a:lstStyle/>
        <a:p>
          <a:endParaRPr lang="pt-BR"/>
        </a:p>
      </dgm:t>
    </dgm:pt>
    <dgm:pt modelId="{932182CC-AB92-4494-BEA8-03C84DBCF17A}" type="pres">
      <dgm:prSet presAssocID="{FD2FDD07-9394-4180-BCEC-BA66D98AAAD4}" presName="txTwo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96F4414-B614-4662-9661-3858EA91ADE5}" type="pres">
      <dgm:prSet presAssocID="{FD2FDD07-9394-4180-BCEC-BA66D98AAAD4}" presName="parTransTwo" presStyleCnt="0"/>
      <dgm:spPr/>
      <dgm:t>
        <a:bodyPr/>
        <a:lstStyle/>
        <a:p>
          <a:endParaRPr lang="pt-BR"/>
        </a:p>
      </dgm:t>
    </dgm:pt>
    <dgm:pt modelId="{7659943D-879F-4ABC-ACD6-009E62EA2062}" type="pres">
      <dgm:prSet presAssocID="{FD2FDD07-9394-4180-BCEC-BA66D98AAAD4}" presName="horzTwo" presStyleCnt="0"/>
      <dgm:spPr/>
      <dgm:t>
        <a:bodyPr/>
        <a:lstStyle/>
        <a:p>
          <a:endParaRPr lang="pt-BR"/>
        </a:p>
      </dgm:t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217245-D0EE-42F2-9DD1-BD7DEA766310}" type="pres">
      <dgm:prSet presAssocID="{49AC8507-29DE-471A-8919-F143A6E544FC}" presName="parTransThree" presStyleCnt="0"/>
      <dgm:spPr/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687972BF-BD37-4A64-8633-10A7F2712355}" type="pres">
      <dgm:prSet presAssocID="{3E6AB52A-08A4-4785-81D1-DC803876969E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1D94DD-7184-4A42-B78C-E7484B436964}" type="pres">
      <dgm:prSet presAssocID="{3E6AB52A-08A4-4785-81D1-DC803876969E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91A2F5-90C7-4997-86F8-16432625C6C1}" type="pres">
      <dgm:prSet presAssocID="{3E6AB52A-08A4-4785-81D1-DC803876969E}" presName="horzFour" presStyleCnt="0"/>
      <dgm:spPr/>
      <dgm:t>
        <a:bodyPr/>
        <a:lstStyle/>
        <a:p>
          <a:endParaRPr lang="pt-BR"/>
        </a:p>
      </dgm:t>
    </dgm:pt>
    <dgm:pt modelId="{F5F5888D-4F52-4A46-BC3A-BEC0A6AB0CBC}" type="pres">
      <dgm:prSet presAssocID="{C19AC1C4-6FB7-4F44-BC77-0C9DDD9E9B9D}" presName="sibSpaceTwo" presStyleCnt="0"/>
      <dgm:spPr/>
      <dgm:t>
        <a:bodyPr/>
        <a:lstStyle/>
        <a:p>
          <a:endParaRPr lang="pt-BR"/>
        </a:p>
      </dgm:t>
    </dgm:pt>
    <dgm:pt modelId="{A04C7F92-CBC9-41B0-B36F-9FF2D5DB50BA}" type="pres">
      <dgm:prSet presAssocID="{1E2269B2-8D6E-4660-BC25-BB4BE19E1EFC}" presName="vertTwo" presStyleCnt="0"/>
      <dgm:spPr/>
      <dgm:t>
        <a:bodyPr/>
        <a:lstStyle/>
        <a:p>
          <a:endParaRPr lang="pt-BR"/>
        </a:p>
      </dgm:t>
    </dgm:pt>
    <dgm:pt modelId="{4B2EE3D1-AD38-4761-B24E-2DF3A83407D0}" type="pres">
      <dgm:prSet presAssocID="{1E2269B2-8D6E-4660-BC25-BB4BE19E1EFC}" presName="txTwo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9E9166C-54AD-452D-81AB-84A9DF3DB38A}" type="pres">
      <dgm:prSet presAssocID="{1E2269B2-8D6E-4660-BC25-BB4BE19E1EFC}" presName="parTransTwo" presStyleCnt="0"/>
      <dgm:spPr/>
      <dgm:t>
        <a:bodyPr/>
        <a:lstStyle/>
        <a:p>
          <a:endParaRPr lang="pt-BR"/>
        </a:p>
      </dgm:t>
    </dgm:pt>
    <dgm:pt modelId="{08574F03-A8F1-4C15-B100-BAE86C135EC1}" type="pres">
      <dgm:prSet presAssocID="{1E2269B2-8D6E-4660-BC25-BB4BE19E1EFC}" presName="horzTwo" presStyleCnt="0"/>
      <dgm:spPr/>
      <dgm:t>
        <a:bodyPr/>
        <a:lstStyle/>
        <a:p>
          <a:endParaRPr lang="pt-BR"/>
        </a:p>
      </dgm:t>
    </dgm:pt>
    <dgm:pt modelId="{608D9123-6544-42EB-8919-8965B4A087FE}" type="pres">
      <dgm:prSet presAssocID="{6BE77FA9-95F7-4971-8AC9-467BF231A985}" presName="vertThree" presStyleCnt="0"/>
      <dgm:spPr/>
      <dgm:t>
        <a:bodyPr/>
        <a:lstStyle/>
        <a:p>
          <a:endParaRPr lang="pt-BR"/>
        </a:p>
      </dgm:t>
    </dgm:pt>
    <dgm:pt modelId="{66679A9F-E2DD-46E6-9CA0-7C321406C132}" type="pres">
      <dgm:prSet presAssocID="{6BE77FA9-95F7-4971-8AC9-467BF231A98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F413B28-C7C4-4C0C-A54E-9EBE81779D02}" type="pres">
      <dgm:prSet presAssocID="{6BE77FA9-95F7-4971-8AC9-467BF231A985}" presName="parTransThree" presStyleCnt="0"/>
      <dgm:spPr/>
      <dgm:t>
        <a:bodyPr/>
        <a:lstStyle/>
        <a:p>
          <a:endParaRPr lang="pt-BR"/>
        </a:p>
      </dgm:t>
    </dgm:pt>
    <dgm:pt modelId="{00242D05-6B52-406F-B3C3-DADFB2C611AB}" type="pres">
      <dgm:prSet presAssocID="{6BE77FA9-95F7-4971-8AC9-467BF231A985}" presName="horzThree" presStyleCnt="0"/>
      <dgm:spPr/>
      <dgm:t>
        <a:bodyPr/>
        <a:lstStyle/>
        <a:p>
          <a:endParaRPr lang="pt-BR"/>
        </a:p>
      </dgm:t>
    </dgm:pt>
    <dgm:pt modelId="{74BBE74E-FE08-437F-A40C-5509836FE9E2}" type="pres">
      <dgm:prSet presAssocID="{85015070-62A0-415E-B803-F729F430F54A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8F3CD5-5A3B-407B-AD9B-B5E5FF8F9BC5}" type="pres">
      <dgm:prSet presAssocID="{85015070-62A0-415E-B803-F729F430F54A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BC5E96C-03BB-49BB-BFCF-CDDED29303C2}" type="pres">
      <dgm:prSet presAssocID="{85015070-62A0-415E-B803-F729F430F54A}" presName="horzFour" presStyleCnt="0"/>
      <dgm:spPr/>
      <dgm:t>
        <a:bodyPr/>
        <a:lstStyle/>
        <a:p>
          <a:endParaRPr lang="pt-BR"/>
        </a:p>
      </dgm:t>
    </dgm:pt>
  </dgm:ptLst>
  <dgm:cxnLst>
    <dgm:cxn modelId="{AAD979E9-3777-4107-9AAD-D72C80DD84D7}" type="presOf" srcId="{1E2269B2-8D6E-4660-BC25-BB4BE19E1EFC}" destId="{4B2EE3D1-AD38-4761-B24E-2DF3A83407D0}" srcOrd="0" destOrd="0" presId="urn:microsoft.com/office/officeart/2005/8/layout/hierarchy4"/>
    <dgm:cxn modelId="{C995BC13-5E6C-4D72-A858-DD9E2698D487}" srcId="{6BE77FA9-95F7-4971-8AC9-467BF231A985}" destId="{85015070-62A0-415E-B803-F729F430F54A}" srcOrd="0" destOrd="0" parTransId="{DFB133D2-D806-4D5C-AC8F-61BE5EF875B6}" sibTransId="{981E3745-A169-4A56-B24E-66D669B7BDF0}"/>
    <dgm:cxn modelId="{9F975278-D6E6-4917-8D77-60DDA05609AB}" type="presOf" srcId="{49AC8507-29DE-471A-8919-F143A6E544FC}" destId="{FC9F6CF2-7AF4-42B9-A4EC-7A61D0551C55}" srcOrd="0" destOrd="0" presId="urn:microsoft.com/office/officeart/2005/8/layout/hierarchy4"/>
    <dgm:cxn modelId="{DF11155E-C8EE-44CC-9DB5-0F1828C88F06}" type="presOf" srcId="{85015070-62A0-415E-B803-F729F430F54A}" destId="{CD8F3CD5-5A3B-407B-AD9B-B5E5FF8F9BC5}" srcOrd="0" destOrd="0" presId="urn:microsoft.com/office/officeart/2005/8/layout/hierarchy4"/>
    <dgm:cxn modelId="{12E2BDB4-893D-43D2-977E-D4764A4F1BE3}" type="presOf" srcId="{BBF3DA71-4746-4008-BC7A-609578265D55}" destId="{46059326-4E84-40C9-ACCE-F7372A8F37BA}" srcOrd="0" destOrd="0" presId="urn:microsoft.com/office/officeart/2005/8/layout/hierarchy4"/>
    <dgm:cxn modelId="{B1535AB7-C3AF-490F-84B1-FC73D778E386}" type="presOf" srcId="{BC1E8C24-BB00-454A-93A3-040CD8E7AED6}" destId="{FB3C0A1D-AF9A-4B06-AE4A-C3B37771AEFB}" srcOrd="0" destOrd="0" presId="urn:microsoft.com/office/officeart/2005/8/layout/hierarchy4"/>
    <dgm:cxn modelId="{ABEA5628-6C68-4D44-8BF8-581B730B87F5}" srcId="{6BB98AD0-17CB-4F44-83B6-EC860924DC28}" destId="{FD2FDD07-9394-4180-BCEC-BA66D98AAAD4}" srcOrd="2" destOrd="0" parTransId="{B83C9111-229F-4EE5-A960-F0F42274C5A2}" sibTransId="{C19AC1C4-6FB7-4F44-BC77-0C9DDD9E9B9D}"/>
    <dgm:cxn modelId="{DE50F7DB-3901-46AC-A80F-43B49A41338C}" type="presOf" srcId="{4FF04DA8-94D6-4892-8301-F31E68D5391D}" destId="{800E0885-D1E0-48B7-8293-A93DDBEE55BB}" srcOrd="0" destOrd="0" presId="urn:microsoft.com/office/officeart/2005/8/layout/hierarchy4"/>
    <dgm:cxn modelId="{13BF43F0-B68A-42E5-9AE7-42666183AC7B}" type="presOf" srcId="{7D8E0D62-FEB6-4107-9B52-486E326CBCEB}" destId="{474F4600-B6C4-4AF9-8B05-D7FB2C1CBF94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33E81D13-1866-42D2-A547-C68DCF4E82A4}" srcId="{6BB98AD0-17CB-4F44-83B6-EC860924DC28}" destId="{4FF04DA8-94D6-4892-8301-F31E68D5391D}" srcOrd="1" destOrd="0" parTransId="{AA1AB69E-EB94-48BC-BE4A-86CDEDD783D1}" sibTransId="{270921F5-C7EC-4C28-937E-8DEF277CD96C}"/>
    <dgm:cxn modelId="{8BA88F25-A724-428D-8441-4CA14ADB29CE}" srcId="{2FCE21EB-63C6-4CBD-B73E-887802C7B528}" destId="{B2154D55-8652-4AAF-8BD0-3FE53311EC6F}" srcOrd="0" destOrd="0" parTransId="{35C37A17-D2D4-4D60-BEFF-3DA489BA83C4}" sibTransId="{B613F46A-4A6B-4F71-8FCE-1182709E4B9E}"/>
    <dgm:cxn modelId="{FC4AB90C-3C3C-4D30-9AD5-465673A3F98F}" srcId="{1E2269B2-8D6E-4660-BC25-BB4BE19E1EFC}" destId="{6BE77FA9-95F7-4971-8AC9-467BF231A985}" srcOrd="0" destOrd="0" parTransId="{BEC386EB-B1CC-4BA8-BDB4-A35D39A74DCF}" sibTransId="{FDEBF69E-24A4-462B-AC95-EA215902EF69}"/>
    <dgm:cxn modelId="{99CC1505-6EA4-4A91-9A7C-D255BDE96F18}" srcId="{6BB98AD0-17CB-4F44-83B6-EC860924DC28}" destId="{1E2269B2-8D6E-4660-BC25-BB4BE19E1EFC}" srcOrd="3" destOrd="0" parTransId="{C30C5B5B-7118-4BDF-BEB2-B7871DFF1CA9}" sibTransId="{16AB285E-CC0F-4ECC-ADB4-7323A9D33634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36B291CC-A678-46D7-B3C5-EF0F538925B8}" type="presOf" srcId="{FD2FDD07-9394-4180-BCEC-BA66D98AAAD4}" destId="{932182CC-AB92-4494-BEA8-03C84DBCF17A}" srcOrd="0" destOrd="0" presId="urn:microsoft.com/office/officeart/2005/8/layout/hierarchy4"/>
    <dgm:cxn modelId="{F7AAFBC3-3C12-4CDC-B2C4-BF109C6AA3AC}" type="presOf" srcId="{3E6AB52A-08A4-4785-81D1-DC803876969E}" destId="{7D1D94DD-7184-4A42-B78C-E7484B436964}" srcOrd="0" destOrd="0" presId="urn:microsoft.com/office/officeart/2005/8/layout/hierarchy4"/>
    <dgm:cxn modelId="{BC960527-23D1-4D56-9664-10E1D2C0AE2F}" type="presOf" srcId="{B2154D55-8652-4AAF-8BD0-3FE53311EC6F}" destId="{3CA0313C-8279-4A1F-8F40-29DF4201B7F8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A5979AD0-950B-4BAF-BAF1-F11319C8DD70}" srcId="{49AC8507-29DE-471A-8919-F143A6E544FC}" destId="{3E6AB52A-08A4-4785-81D1-DC803876969E}" srcOrd="0" destOrd="0" parTransId="{9D12CE20-8920-4C35-8E38-822DE56E097E}" sibTransId="{57BF6338-05D3-4C97-A37A-5ACDB39B9D64}"/>
    <dgm:cxn modelId="{2AEC0C66-0DDC-49C0-A8D2-FD8687E32B67}" type="presOf" srcId="{2F428BD0-8D22-4A9F-AD7E-323421F896E5}" destId="{264F666A-735E-4771-AE7F-A85EB98F275E}" srcOrd="0" destOrd="0" presId="urn:microsoft.com/office/officeart/2005/8/layout/hierarchy4"/>
    <dgm:cxn modelId="{87834030-0502-4B8F-8AD4-8E2945FD9BF9}" type="presOf" srcId="{6BB98AD0-17CB-4F44-83B6-EC860924DC28}" destId="{9BB353A9-5361-4F84-B867-3E3EF77B0C12}" srcOrd="0" destOrd="0" presId="urn:microsoft.com/office/officeart/2005/8/layout/hierarchy4"/>
    <dgm:cxn modelId="{F8B6EBE8-3D36-437B-80F3-8EB0884CB8DC}" srcId="{4FF04DA8-94D6-4892-8301-F31E68D5391D}" destId="{2FCE21EB-63C6-4CBD-B73E-887802C7B528}" srcOrd="0" destOrd="0" parTransId="{530DF68F-04B6-4722-A795-92B5E47A3990}" sibTransId="{0F666A45-16BC-47AE-9E5B-D2EB8E3FF6D6}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FD129908-3ED9-4554-B651-02CBC436A19F}" type="presOf" srcId="{2FCE21EB-63C6-4CBD-B73E-887802C7B528}" destId="{E8DD0D87-DBBC-4228-B047-5000FE21ECD1}" srcOrd="0" destOrd="0" presId="urn:microsoft.com/office/officeart/2005/8/layout/hierarchy4"/>
    <dgm:cxn modelId="{B23C72C5-62D2-4C43-8396-409070DA65CE}" type="presOf" srcId="{6BE77FA9-95F7-4971-8AC9-467BF231A985}" destId="{66679A9F-E2DD-46E6-9CA0-7C321406C132}" srcOrd="0" destOrd="0" presId="urn:microsoft.com/office/officeart/2005/8/layout/hierarchy4"/>
    <dgm:cxn modelId="{146E5B3E-110F-437F-A9EF-F4F571912B64}" srcId="{BBF3DA71-4746-4008-BC7A-609578265D55}" destId="{7D8E0D62-FEB6-4107-9B52-486E326CBCEB}" srcOrd="0" destOrd="0" parTransId="{B2C71D70-02C3-4D4A-8841-C7F5CB110C93}" sibTransId="{EC7213BD-558C-4C25-93C4-0D32B627B25A}"/>
    <dgm:cxn modelId="{E9444FA0-0FDA-4089-A627-1CECD25D1569}" type="presParOf" srcId="{264F666A-735E-4771-AE7F-A85EB98F275E}" destId="{E00D738D-5627-4A2B-8E92-76DAA5D96E8B}" srcOrd="0" destOrd="0" presId="urn:microsoft.com/office/officeart/2005/8/layout/hierarchy4"/>
    <dgm:cxn modelId="{33B81AA9-E69B-43C4-BDA1-80D55F103E63}" type="presParOf" srcId="{E00D738D-5627-4A2B-8E92-76DAA5D96E8B}" destId="{9BB353A9-5361-4F84-B867-3E3EF77B0C12}" srcOrd="0" destOrd="0" presId="urn:microsoft.com/office/officeart/2005/8/layout/hierarchy4"/>
    <dgm:cxn modelId="{E14B0788-05A2-4D77-A6EA-6D0F434601C9}" type="presParOf" srcId="{E00D738D-5627-4A2B-8E92-76DAA5D96E8B}" destId="{D4F66B03-79FC-4E70-A415-4D397189CB63}" srcOrd="1" destOrd="0" presId="urn:microsoft.com/office/officeart/2005/8/layout/hierarchy4"/>
    <dgm:cxn modelId="{6F363655-48C6-4971-A6B5-DFA71208D834}" type="presParOf" srcId="{E00D738D-5627-4A2B-8E92-76DAA5D96E8B}" destId="{9891C87E-2604-4799-BAAA-8A36C19632A3}" srcOrd="2" destOrd="0" presId="urn:microsoft.com/office/officeart/2005/8/layout/hierarchy4"/>
    <dgm:cxn modelId="{2981D594-8F37-49D4-B215-AD6244C2416B}" type="presParOf" srcId="{9891C87E-2604-4799-BAAA-8A36C19632A3}" destId="{69FB80F9-A5EB-4EE7-B44B-99EE379DC40D}" srcOrd="0" destOrd="0" presId="urn:microsoft.com/office/officeart/2005/8/layout/hierarchy4"/>
    <dgm:cxn modelId="{CD4DA67F-434F-47E7-8235-64B10054A1DE}" type="presParOf" srcId="{69FB80F9-A5EB-4EE7-B44B-99EE379DC40D}" destId="{FB3C0A1D-AF9A-4B06-AE4A-C3B37771AEFB}" srcOrd="0" destOrd="0" presId="urn:microsoft.com/office/officeart/2005/8/layout/hierarchy4"/>
    <dgm:cxn modelId="{C294BECE-2A6D-4739-9A4A-7D7887C9D7CA}" type="presParOf" srcId="{69FB80F9-A5EB-4EE7-B44B-99EE379DC40D}" destId="{A086833A-DEC7-4848-B15A-8377F70DDBED}" srcOrd="1" destOrd="0" presId="urn:microsoft.com/office/officeart/2005/8/layout/hierarchy4"/>
    <dgm:cxn modelId="{87A83F43-8385-46C5-A854-9D9FEE7BDDFE}" type="presParOf" srcId="{69FB80F9-A5EB-4EE7-B44B-99EE379DC40D}" destId="{C7CA52D0-58DA-415D-AEAD-73CD01A78F0C}" srcOrd="2" destOrd="0" presId="urn:microsoft.com/office/officeart/2005/8/layout/hierarchy4"/>
    <dgm:cxn modelId="{6E2AB855-6998-4EA6-AD92-C1848C84E560}" type="presParOf" srcId="{C7CA52D0-58DA-415D-AEAD-73CD01A78F0C}" destId="{6FE8509D-C136-46E2-A20E-F026E95535C6}" srcOrd="0" destOrd="0" presId="urn:microsoft.com/office/officeart/2005/8/layout/hierarchy4"/>
    <dgm:cxn modelId="{D969D8DE-832D-4E05-8880-C775BBCE61B7}" type="presParOf" srcId="{6FE8509D-C136-46E2-A20E-F026E95535C6}" destId="{46059326-4E84-40C9-ACCE-F7372A8F37BA}" srcOrd="0" destOrd="0" presId="urn:microsoft.com/office/officeart/2005/8/layout/hierarchy4"/>
    <dgm:cxn modelId="{1C14958F-30BA-4A6C-8132-33A9208FB730}" type="presParOf" srcId="{6FE8509D-C136-46E2-A20E-F026E95535C6}" destId="{209291CE-D0DA-4B8A-B735-72E2C233CF21}" srcOrd="1" destOrd="0" presId="urn:microsoft.com/office/officeart/2005/8/layout/hierarchy4"/>
    <dgm:cxn modelId="{82B48AC4-66D7-41E0-979B-354C86831D59}" type="presParOf" srcId="{6FE8509D-C136-46E2-A20E-F026E95535C6}" destId="{DF9AA8F9-D8D4-429E-A400-7207B7F0D5B6}" srcOrd="2" destOrd="0" presId="urn:microsoft.com/office/officeart/2005/8/layout/hierarchy4"/>
    <dgm:cxn modelId="{A7BC1F31-B289-44B1-B7E5-9AFFC5A01199}" type="presParOf" srcId="{DF9AA8F9-D8D4-429E-A400-7207B7F0D5B6}" destId="{9E6A1A5D-AFA8-4745-81F8-2B145035418E}" srcOrd="0" destOrd="0" presId="urn:microsoft.com/office/officeart/2005/8/layout/hierarchy4"/>
    <dgm:cxn modelId="{4429717A-46C5-49D6-BEFB-85D8876A1157}" type="presParOf" srcId="{9E6A1A5D-AFA8-4745-81F8-2B145035418E}" destId="{474F4600-B6C4-4AF9-8B05-D7FB2C1CBF94}" srcOrd="0" destOrd="0" presId="urn:microsoft.com/office/officeart/2005/8/layout/hierarchy4"/>
    <dgm:cxn modelId="{CDD0733E-38E9-4ADD-B133-1E9DF699B854}" type="presParOf" srcId="{9E6A1A5D-AFA8-4745-81F8-2B145035418E}" destId="{AD8A7A66-663A-4E06-A891-81BB1F24BA19}" srcOrd="1" destOrd="0" presId="urn:microsoft.com/office/officeart/2005/8/layout/hierarchy4"/>
    <dgm:cxn modelId="{4867707A-C80F-4CFE-BA1E-72C62AA2B2F9}" type="presParOf" srcId="{9891C87E-2604-4799-BAAA-8A36C19632A3}" destId="{6A9022C6-B94A-49DE-BD64-D5363E27B097}" srcOrd="1" destOrd="0" presId="urn:microsoft.com/office/officeart/2005/8/layout/hierarchy4"/>
    <dgm:cxn modelId="{779D8892-9F22-47EF-9735-A2B67B3383C3}" type="presParOf" srcId="{9891C87E-2604-4799-BAAA-8A36C19632A3}" destId="{A2E9A929-F416-4749-AF0F-D8BBE4A36F48}" srcOrd="2" destOrd="0" presId="urn:microsoft.com/office/officeart/2005/8/layout/hierarchy4"/>
    <dgm:cxn modelId="{98FB5382-3BDE-4440-A3A4-B69043796864}" type="presParOf" srcId="{A2E9A929-F416-4749-AF0F-D8BBE4A36F48}" destId="{800E0885-D1E0-48B7-8293-A93DDBEE55BB}" srcOrd="0" destOrd="0" presId="urn:microsoft.com/office/officeart/2005/8/layout/hierarchy4"/>
    <dgm:cxn modelId="{7B82DCD7-39B0-4F7B-8359-6F1364FBDE48}" type="presParOf" srcId="{A2E9A929-F416-4749-AF0F-D8BBE4A36F48}" destId="{41600E72-DA0E-435E-ABC3-F2A28C383F1F}" srcOrd="1" destOrd="0" presId="urn:microsoft.com/office/officeart/2005/8/layout/hierarchy4"/>
    <dgm:cxn modelId="{8CA8578F-CFF3-4E27-9851-D05A19A1838F}" type="presParOf" srcId="{A2E9A929-F416-4749-AF0F-D8BBE4A36F48}" destId="{31764A16-B902-4917-932F-2218DAB49CAA}" srcOrd="2" destOrd="0" presId="urn:microsoft.com/office/officeart/2005/8/layout/hierarchy4"/>
    <dgm:cxn modelId="{B3470B6D-4342-4C4F-AED7-DC496D91E229}" type="presParOf" srcId="{31764A16-B902-4917-932F-2218DAB49CAA}" destId="{BE6E0695-4AFB-4A9E-8B3E-24525701574B}" srcOrd="0" destOrd="0" presId="urn:microsoft.com/office/officeart/2005/8/layout/hierarchy4"/>
    <dgm:cxn modelId="{1CF1A6D0-F421-4D16-ADDA-76844C705A2B}" type="presParOf" srcId="{BE6E0695-4AFB-4A9E-8B3E-24525701574B}" destId="{E8DD0D87-DBBC-4228-B047-5000FE21ECD1}" srcOrd="0" destOrd="0" presId="urn:microsoft.com/office/officeart/2005/8/layout/hierarchy4"/>
    <dgm:cxn modelId="{E0BFB5F0-6E74-48E3-A660-2027DE9B2FC3}" type="presParOf" srcId="{BE6E0695-4AFB-4A9E-8B3E-24525701574B}" destId="{63E59289-04DF-46AF-8FDB-26ED05148C42}" srcOrd="1" destOrd="0" presId="urn:microsoft.com/office/officeart/2005/8/layout/hierarchy4"/>
    <dgm:cxn modelId="{113ED249-4B4C-46B7-A7E7-35E70E499A62}" type="presParOf" srcId="{BE6E0695-4AFB-4A9E-8B3E-24525701574B}" destId="{E31EB877-C3B9-46CA-97FB-0A003BE548C0}" srcOrd="2" destOrd="0" presId="urn:microsoft.com/office/officeart/2005/8/layout/hierarchy4"/>
    <dgm:cxn modelId="{29340FE0-303C-417A-BB8F-85D26AC319B7}" type="presParOf" srcId="{E31EB877-C3B9-46CA-97FB-0A003BE548C0}" destId="{E40BA649-1EC0-4592-B3A1-D5572E2F3343}" srcOrd="0" destOrd="0" presId="urn:microsoft.com/office/officeart/2005/8/layout/hierarchy4"/>
    <dgm:cxn modelId="{C903AEB8-D128-4884-A23D-CCBBF87AFA6E}" type="presParOf" srcId="{E40BA649-1EC0-4592-B3A1-D5572E2F3343}" destId="{3CA0313C-8279-4A1F-8F40-29DF4201B7F8}" srcOrd="0" destOrd="0" presId="urn:microsoft.com/office/officeart/2005/8/layout/hierarchy4"/>
    <dgm:cxn modelId="{E8D2939C-085B-4B25-82BB-1CDD390B8643}" type="presParOf" srcId="{E40BA649-1EC0-4592-B3A1-D5572E2F3343}" destId="{61AA7A43-3098-401E-88E8-C5AA7AB1CEAA}" srcOrd="1" destOrd="0" presId="urn:microsoft.com/office/officeart/2005/8/layout/hierarchy4"/>
    <dgm:cxn modelId="{68F909DC-8804-4868-BEA5-A2D7AC8843C8}" type="presParOf" srcId="{9891C87E-2604-4799-BAAA-8A36C19632A3}" destId="{653674FA-A59E-4A94-9ED0-D5DC2E312CA9}" srcOrd="3" destOrd="0" presId="urn:microsoft.com/office/officeart/2005/8/layout/hierarchy4"/>
    <dgm:cxn modelId="{E02F5F44-0D3B-4D21-8AAE-3750C74A3746}" type="presParOf" srcId="{9891C87E-2604-4799-BAAA-8A36C19632A3}" destId="{10F955A5-24C1-4293-89EB-D981754C0971}" srcOrd="4" destOrd="0" presId="urn:microsoft.com/office/officeart/2005/8/layout/hierarchy4"/>
    <dgm:cxn modelId="{41AB1344-804D-40F9-93E3-AA41A4975B17}" type="presParOf" srcId="{10F955A5-24C1-4293-89EB-D981754C0971}" destId="{932182CC-AB92-4494-BEA8-03C84DBCF17A}" srcOrd="0" destOrd="0" presId="urn:microsoft.com/office/officeart/2005/8/layout/hierarchy4"/>
    <dgm:cxn modelId="{4F67CCDE-3C07-41D0-B9FB-171EF1CA12EA}" type="presParOf" srcId="{10F955A5-24C1-4293-89EB-D981754C0971}" destId="{A96F4414-B614-4662-9661-3858EA91ADE5}" srcOrd="1" destOrd="0" presId="urn:microsoft.com/office/officeart/2005/8/layout/hierarchy4"/>
    <dgm:cxn modelId="{635CE658-468A-453B-957D-7E729F611477}" type="presParOf" srcId="{10F955A5-24C1-4293-89EB-D981754C0971}" destId="{7659943D-879F-4ABC-ACD6-009E62EA2062}" srcOrd="2" destOrd="0" presId="urn:microsoft.com/office/officeart/2005/8/layout/hierarchy4"/>
    <dgm:cxn modelId="{5AC675A2-8A30-4E18-817D-D3FF20F83172}" type="presParOf" srcId="{7659943D-879F-4ABC-ACD6-009E62EA2062}" destId="{7A4620AD-F3EC-4614-B739-53FE75794528}" srcOrd="0" destOrd="0" presId="urn:microsoft.com/office/officeart/2005/8/layout/hierarchy4"/>
    <dgm:cxn modelId="{E31726F4-F913-4F20-8507-BA0A4E4F0C0C}" type="presParOf" srcId="{7A4620AD-F3EC-4614-B739-53FE75794528}" destId="{FC9F6CF2-7AF4-42B9-A4EC-7A61D0551C55}" srcOrd="0" destOrd="0" presId="urn:microsoft.com/office/officeart/2005/8/layout/hierarchy4"/>
    <dgm:cxn modelId="{6156E70E-35FB-4AB6-9568-951A614B6B98}" type="presParOf" srcId="{7A4620AD-F3EC-4614-B739-53FE75794528}" destId="{72217245-D0EE-42F2-9DD1-BD7DEA766310}" srcOrd="1" destOrd="0" presId="urn:microsoft.com/office/officeart/2005/8/layout/hierarchy4"/>
    <dgm:cxn modelId="{EEFBEB84-E7A5-4182-B23C-2F7A37253D10}" type="presParOf" srcId="{7A4620AD-F3EC-4614-B739-53FE75794528}" destId="{B54732DD-64F3-457F-93DF-7CC3493D7108}" srcOrd="2" destOrd="0" presId="urn:microsoft.com/office/officeart/2005/8/layout/hierarchy4"/>
    <dgm:cxn modelId="{1878A54B-734E-4E24-B11E-A46C671A9C83}" type="presParOf" srcId="{B54732DD-64F3-457F-93DF-7CC3493D7108}" destId="{687972BF-BD37-4A64-8633-10A7F2712355}" srcOrd="0" destOrd="0" presId="urn:microsoft.com/office/officeart/2005/8/layout/hierarchy4"/>
    <dgm:cxn modelId="{341E6748-E72D-46A4-A541-1C853E48838C}" type="presParOf" srcId="{687972BF-BD37-4A64-8633-10A7F2712355}" destId="{7D1D94DD-7184-4A42-B78C-E7484B436964}" srcOrd="0" destOrd="0" presId="urn:microsoft.com/office/officeart/2005/8/layout/hierarchy4"/>
    <dgm:cxn modelId="{B490B424-CF91-43E3-9CD8-63C3C5154E57}" type="presParOf" srcId="{687972BF-BD37-4A64-8633-10A7F2712355}" destId="{8D91A2F5-90C7-4997-86F8-16432625C6C1}" srcOrd="1" destOrd="0" presId="urn:microsoft.com/office/officeart/2005/8/layout/hierarchy4"/>
    <dgm:cxn modelId="{114AC7D4-8F8C-4537-8B8B-4E9E9B7C1D98}" type="presParOf" srcId="{9891C87E-2604-4799-BAAA-8A36C19632A3}" destId="{F5F5888D-4F52-4A46-BC3A-BEC0A6AB0CBC}" srcOrd="5" destOrd="0" presId="urn:microsoft.com/office/officeart/2005/8/layout/hierarchy4"/>
    <dgm:cxn modelId="{62586EF8-E39C-4F11-BC72-A4CDCC10AB5A}" type="presParOf" srcId="{9891C87E-2604-4799-BAAA-8A36C19632A3}" destId="{A04C7F92-CBC9-41B0-B36F-9FF2D5DB50BA}" srcOrd="6" destOrd="0" presId="urn:microsoft.com/office/officeart/2005/8/layout/hierarchy4"/>
    <dgm:cxn modelId="{81725B9D-1BF1-45B9-926C-8828B284C79B}" type="presParOf" srcId="{A04C7F92-CBC9-41B0-B36F-9FF2D5DB50BA}" destId="{4B2EE3D1-AD38-4761-B24E-2DF3A83407D0}" srcOrd="0" destOrd="0" presId="urn:microsoft.com/office/officeart/2005/8/layout/hierarchy4"/>
    <dgm:cxn modelId="{1A652873-816F-4EDE-8134-72F9EAD45E28}" type="presParOf" srcId="{A04C7F92-CBC9-41B0-B36F-9FF2D5DB50BA}" destId="{99E9166C-54AD-452D-81AB-84A9DF3DB38A}" srcOrd="1" destOrd="0" presId="urn:microsoft.com/office/officeart/2005/8/layout/hierarchy4"/>
    <dgm:cxn modelId="{7FFD9D5F-F5CB-4D09-931C-006C9AEE672B}" type="presParOf" srcId="{A04C7F92-CBC9-41B0-B36F-9FF2D5DB50BA}" destId="{08574F03-A8F1-4C15-B100-BAE86C135EC1}" srcOrd="2" destOrd="0" presId="urn:microsoft.com/office/officeart/2005/8/layout/hierarchy4"/>
    <dgm:cxn modelId="{41793B08-4A1A-4F6F-8697-9F7EB1D847E0}" type="presParOf" srcId="{08574F03-A8F1-4C15-B100-BAE86C135EC1}" destId="{608D9123-6544-42EB-8919-8965B4A087FE}" srcOrd="0" destOrd="0" presId="urn:microsoft.com/office/officeart/2005/8/layout/hierarchy4"/>
    <dgm:cxn modelId="{E22ED485-6421-4765-B333-0D7E549DFD87}" type="presParOf" srcId="{608D9123-6544-42EB-8919-8965B4A087FE}" destId="{66679A9F-E2DD-46E6-9CA0-7C321406C132}" srcOrd="0" destOrd="0" presId="urn:microsoft.com/office/officeart/2005/8/layout/hierarchy4"/>
    <dgm:cxn modelId="{81B2E072-B817-4E66-9F44-85AFB3C6519E}" type="presParOf" srcId="{608D9123-6544-42EB-8919-8965B4A087FE}" destId="{5F413B28-C7C4-4C0C-A54E-9EBE81779D02}" srcOrd="1" destOrd="0" presId="urn:microsoft.com/office/officeart/2005/8/layout/hierarchy4"/>
    <dgm:cxn modelId="{ECE25860-4BAF-41A2-B45A-1DB5F0455325}" type="presParOf" srcId="{608D9123-6544-42EB-8919-8965B4A087FE}" destId="{00242D05-6B52-406F-B3C3-DADFB2C611AB}" srcOrd="2" destOrd="0" presId="urn:microsoft.com/office/officeart/2005/8/layout/hierarchy4"/>
    <dgm:cxn modelId="{879B53BB-37B2-4645-9C89-A1E3A1A7633C}" type="presParOf" srcId="{00242D05-6B52-406F-B3C3-DADFB2C611AB}" destId="{74BBE74E-FE08-437F-A40C-5509836FE9E2}" srcOrd="0" destOrd="0" presId="urn:microsoft.com/office/officeart/2005/8/layout/hierarchy4"/>
    <dgm:cxn modelId="{C66B06D3-00BE-4B6F-BB15-6239A0C65DD2}" type="presParOf" srcId="{74BBE74E-FE08-437F-A40C-5509836FE9E2}" destId="{CD8F3CD5-5A3B-407B-AD9B-B5E5FF8F9BC5}" srcOrd="0" destOrd="0" presId="urn:microsoft.com/office/officeart/2005/8/layout/hierarchy4"/>
    <dgm:cxn modelId="{FBB77545-E0E5-4FAD-9A6F-FC838B5A6731}" type="presParOf" srcId="{74BBE74E-FE08-437F-A40C-5509836FE9E2}" destId="{EBC5E96C-03BB-49BB-BFCF-CDDED29303C2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</a:p>
      </dgm:t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  <a:endParaRPr lang="pt-BR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2. Operações e gerenciamento de tráfego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3. Veículo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E2269B2-8D6E-4660-BC25-BB4BE19E1EF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C30C5B5B-7118-4BDF-BEB2-B7871DFF1CA9}" type="par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6AB285E-CC0F-4ECC-ADB4-7323A9D33634}" type="sib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BE77FA9-95F7-4971-8AC9-467BF231A9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EC386EB-B1CC-4BA8-BDB4-A35D39A74DCF}" type="par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EBF69E-24A4-462B-AC95-EA215902EF69}" type="sib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FCE21EB-63C6-4CBD-B73E-887802C7B52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530DF68F-04B6-4722-A795-92B5E47A3990}" type="par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0F666A45-16BC-47AE-9E5B-D2EB8E3FF6D6}" type="sib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85015070-62A0-415E-B803-F729F430F54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12. Gerenciamento dos dados de ITS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DFB133D2-D806-4D5C-AC8F-61BE5EF875B6}" type="par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81E3745-A169-4A56-B24E-66D669B7BDF0}" type="sib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E6AB52A-08A4-4785-81D1-DC803876969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11. Segurança nacional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D12CE20-8920-4C35-8E38-822DE56E097E}" type="par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7BF6338-05D3-4C97-A37A-5ACDB39B9D64}" type="sib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154D55-8652-4AAF-8BD0-3FE53311EC6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5C37A17-D2D4-4D60-BEFF-3DA489BA83C4}" type="par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613F46A-4A6B-4F71-8FCE-1182709E4B9E}" type="sib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ambientais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4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09291CE-D0DA-4B8A-B735-72E2C233CF21}" type="pres">
      <dgm:prSet presAssocID="{BBF3DA71-4746-4008-BC7A-609578265D55}" presName="parTransThree" presStyleCnt="0"/>
      <dgm:spPr/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9E6A1A5D-AFA8-4745-81F8-2B145035418E}" type="pres">
      <dgm:prSet presAssocID="{7D8E0D62-FEB6-4107-9B52-486E326CBCEB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4F4600-B6C4-4AF9-8B05-D7FB2C1CBF94}" type="pres">
      <dgm:prSet presAssocID="{7D8E0D62-FEB6-4107-9B52-486E326CBCEB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D8A7A66-663A-4E06-A891-81BB1F24BA19}" type="pres">
      <dgm:prSet presAssocID="{7D8E0D62-FEB6-4107-9B52-486E326CBCEB}" presName="horzFour" presStyleCnt="0"/>
      <dgm:spPr/>
      <dgm:t>
        <a:bodyPr/>
        <a:lstStyle/>
        <a:p>
          <a:endParaRPr lang="pt-BR"/>
        </a:p>
      </dgm:t>
    </dgm:pt>
    <dgm:pt modelId="{6A9022C6-B94A-49DE-BD64-D5363E27B097}" type="pres">
      <dgm:prSet presAssocID="{D2FCD1FF-A210-425D-972A-341E7E907232}" presName="sibSpaceTwo" presStyleCnt="0"/>
      <dgm:spPr/>
      <dgm:t>
        <a:bodyPr/>
        <a:lstStyle/>
        <a:p>
          <a:endParaRPr lang="pt-BR"/>
        </a:p>
      </dgm:t>
    </dgm:pt>
    <dgm:pt modelId="{A2E9A929-F416-4749-AF0F-D8BBE4A36F48}" type="pres">
      <dgm:prSet presAssocID="{4FF04DA8-94D6-4892-8301-F31E68D5391D}" presName="vertTwo" presStyleCnt="0"/>
      <dgm:spPr/>
      <dgm:t>
        <a:bodyPr/>
        <a:lstStyle/>
        <a:p>
          <a:endParaRPr lang="pt-BR"/>
        </a:p>
      </dgm:t>
    </dgm:pt>
    <dgm:pt modelId="{800E0885-D1E0-48B7-8293-A93DDBEE55BB}" type="pres">
      <dgm:prSet presAssocID="{4FF04DA8-94D6-4892-8301-F31E68D5391D}" presName="txTwo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1600E72-DA0E-435E-ABC3-F2A28C383F1F}" type="pres">
      <dgm:prSet presAssocID="{4FF04DA8-94D6-4892-8301-F31E68D5391D}" presName="parTransTwo" presStyleCnt="0"/>
      <dgm:spPr/>
      <dgm:t>
        <a:bodyPr/>
        <a:lstStyle/>
        <a:p>
          <a:endParaRPr lang="pt-BR"/>
        </a:p>
      </dgm:t>
    </dgm:pt>
    <dgm:pt modelId="{31764A16-B902-4917-932F-2218DAB49CAA}" type="pres">
      <dgm:prSet presAssocID="{4FF04DA8-94D6-4892-8301-F31E68D5391D}" presName="horzTwo" presStyleCnt="0"/>
      <dgm:spPr/>
      <dgm:t>
        <a:bodyPr/>
        <a:lstStyle/>
        <a:p>
          <a:endParaRPr lang="pt-BR"/>
        </a:p>
      </dgm:t>
    </dgm:pt>
    <dgm:pt modelId="{BE6E0695-4AFB-4A9E-8B3E-24525701574B}" type="pres">
      <dgm:prSet presAssocID="{2FCE21EB-63C6-4CBD-B73E-887802C7B528}" presName="vertThree" presStyleCnt="0"/>
      <dgm:spPr/>
      <dgm:t>
        <a:bodyPr/>
        <a:lstStyle/>
        <a:p>
          <a:endParaRPr lang="pt-BR"/>
        </a:p>
      </dgm:t>
    </dgm:pt>
    <dgm:pt modelId="{E8DD0D87-DBBC-4228-B047-5000FE21ECD1}" type="pres">
      <dgm:prSet presAssocID="{2FCE21EB-63C6-4CBD-B73E-887802C7B52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3E59289-04DF-46AF-8FDB-26ED05148C42}" type="pres">
      <dgm:prSet presAssocID="{2FCE21EB-63C6-4CBD-B73E-887802C7B528}" presName="parTransThree" presStyleCnt="0"/>
      <dgm:spPr/>
      <dgm:t>
        <a:bodyPr/>
        <a:lstStyle/>
        <a:p>
          <a:endParaRPr lang="pt-BR"/>
        </a:p>
      </dgm:t>
    </dgm:pt>
    <dgm:pt modelId="{E31EB877-C3B9-46CA-97FB-0A003BE548C0}" type="pres">
      <dgm:prSet presAssocID="{2FCE21EB-63C6-4CBD-B73E-887802C7B528}" presName="horzThree" presStyleCnt="0"/>
      <dgm:spPr/>
      <dgm:t>
        <a:bodyPr/>
        <a:lstStyle/>
        <a:p>
          <a:endParaRPr lang="pt-BR"/>
        </a:p>
      </dgm:t>
    </dgm:pt>
    <dgm:pt modelId="{E40BA649-1EC0-4592-B3A1-D5572E2F3343}" type="pres">
      <dgm:prSet presAssocID="{B2154D55-8652-4AAF-8BD0-3FE53311EC6F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0313C-8279-4A1F-8F40-29DF4201B7F8}" type="pres">
      <dgm:prSet presAssocID="{B2154D55-8652-4AAF-8BD0-3FE53311EC6F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1AA7A43-3098-401E-88E8-C5AA7AB1CEAA}" type="pres">
      <dgm:prSet presAssocID="{B2154D55-8652-4AAF-8BD0-3FE53311EC6F}" presName="horzFour" presStyleCnt="0"/>
      <dgm:spPr/>
      <dgm:t>
        <a:bodyPr/>
        <a:lstStyle/>
        <a:p>
          <a:endParaRPr lang="pt-BR"/>
        </a:p>
      </dgm:t>
    </dgm:pt>
    <dgm:pt modelId="{653674FA-A59E-4A94-9ED0-D5DC2E312CA9}" type="pres">
      <dgm:prSet presAssocID="{270921F5-C7EC-4C28-937E-8DEF277CD96C}" presName="sibSpaceTwo" presStyleCnt="0"/>
      <dgm:spPr/>
      <dgm:t>
        <a:bodyPr/>
        <a:lstStyle/>
        <a:p>
          <a:endParaRPr lang="pt-BR"/>
        </a:p>
      </dgm:t>
    </dgm:pt>
    <dgm:pt modelId="{10F955A5-24C1-4293-89EB-D981754C0971}" type="pres">
      <dgm:prSet presAssocID="{FD2FDD07-9394-4180-BCEC-BA66D98AAAD4}" presName="vertTwo" presStyleCnt="0"/>
      <dgm:spPr/>
      <dgm:t>
        <a:bodyPr/>
        <a:lstStyle/>
        <a:p>
          <a:endParaRPr lang="pt-BR"/>
        </a:p>
      </dgm:t>
    </dgm:pt>
    <dgm:pt modelId="{932182CC-AB92-4494-BEA8-03C84DBCF17A}" type="pres">
      <dgm:prSet presAssocID="{FD2FDD07-9394-4180-BCEC-BA66D98AAAD4}" presName="txTwo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96F4414-B614-4662-9661-3858EA91ADE5}" type="pres">
      <dgm:prSet presAssocID="{FD2FDD07-9394-4180-BCEC-BA66D98AAAD4}" presName="parTransTwo" presStyleCnt="0"/>
      <dgm:spPr/>
      <dgm:t>
        <a:bodyPr/>
        <a:lstStyle/>
        <a:p>
          <a:endParaRPr lang="pt-BR"/>
        </a:p>
      </dgm:t>
    </dgm:pt>
    <dgm:pt modelId="{7659943D-879F-4ABC-ACD6-009E62EA2062}" type="pres">
      <dgm:prSet presAssocID="{FD2FDD07-9394-4180-BCEC-BA66D98AAAD4}" presName="horzTwo" presStyleCnt="0"/>
      <dgm:spPr/>
      <dgm:t>
        <a:bodyPr/>
        <a:lstStyle/>
        <a:p>
          <a:endParaRPr lang="pt-BR"/>
        </a:p>
      </dgm:t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217245-D0EE-42F2-9DD1-BD7DEA766310}" type="pres">
      <dgm:prSet presAssocID="{49AC8507-29DE-471A-8919-F143A6E544FC}" presName="parTransThree" presStyleCnt="0"/>
      <dgm:spPr/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687972BF-BD37-4A64-8633-10A7F2712355}" type="pres">
      <dgm:prSet presAssocID="{3E6AB52A-08A4-4785-81D1-DC803876969E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1D94DD-7184-4A42-B78C-E7484B436964}" type="pres">
      <dgm:prSet presAssocID="{3E6AB52A-08A4-4785-81D1-DC803876969E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91A2F5-90C7-4997-86F8-16432625C6C1}" type="pres">
      <dgm:prSet presAssocID="{3E6AB52A-08A4-4785-81D1-DC803876969E}" presName="horzFour" presStyleCnt="0"/>
      <dgm:spPr/>
      <dgm:t>
        <a:bodyPr/>
        <a:lstStyle/>
        <a:p>
          <a:endParaRPr lang="pt-BR"/>
        </a:p>
      </dgm:t>
    </dgm:pt>
    <dgm:pt modelId="{F5F5888D-4F52-4A46-BC3A-BEC0A6AB0CBC}" type="pres">
      <dgm:prSet presAssocID="{C19AC1C4-6FB7-4F44-BC77-0C9DDD9E9B9D}" presName="sibSpaceTwo" presStyleCnt="0"/>
      <dgm:spPr/>
      <dgm:t>
        <a:bodyPr/>
        <a:lstStyle/>
        <a:p>
          <a:endParaRPr lang="pt-BR"/>
        </a:p>
      </dgm:t>
    </dgm:pt>
    <dgm:pt modelId="{A04C7F92-CBC9-41B0-B36F-9FF2D5DB50BA}" type="pres">
      <dgm:prSet presAssocID="{1E2269B2-8D6E-4660-BC25-BB4BE19E1EFC}" presName="vertTwo" presStyleCnt="0"/>
      <dgm:spPr/>
      <dgm:t>
        <a:bodyPr/>
        <a:lstStyle/>
        <a:p>
          <a:endParaRPr lang="pt-BR"/>
        </a:p>
      </dgm:t>
    </dgm:pt>
    <dgm:pt modelId="{4B2EE3D1-AD38-4761-B24E-2DF3A83407D0}" type="pres">
      <dgm:prSet presAssocID="{1E2269B2-8D6E-4660-BC25-BB4BE19E1EFC}" presName="txTwo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9E9166C-54AD-452D-81AB-84A9DF3DB38A}" type="pres">
      <dgm:prSet presAssocID="{1E2269B2-8D6E-4660-BC25-BB4BE19E1EFC}" presName="parTransTwo" presStyleCnt="0"/>
      <dgm:spPr/>
      <dgm:t>
        <a:bodyPr/>
        <a:lstStyle/>
        <a:p>
          <a:endParaRPr lang="pt-BR"/>
        </a:p>
      </dgm:t>
    </dgm:pt>
    <dgm:pt modelId="{08574F03-A8F1-4C15-B100-BAE86C135EC1}" type="pres">
      <dgm:prSet presAssocID="{1E2269B2-8D6E-4660-BC25-BB4BE19E1EFC}" presName="horzTwo" presStyleCnt="0"/>
      <dgm:spPr/>
      <dgm:t>
        <a:bodyPr/>
        <a:lstStyle/>
        <a:p>
          <a:endParaRPr lang="pt-BR"/>
        </a:p>
      </dgm:t>
    </dgm:pt>
    <dgm:pt modelId="{608D9123-6544-42EB-8919-8965B4A087FE}" type="pres">
      <dgm:prSet presAssocID="{6BE77FA9-95F7-4971-8AC9-467BF231A985}" presName="vertThree" presStyleCnt="0"/>
      <dgm:spPr/>
      <dgm:t>
        <a:bodyPr/>
        <a:lstStyle/>
        <a:p>
          <a:endParaRPr lang="pt-BR"/>
        </a:p>
      </dgm:t>
    </dgm:pt>
    <dgm:pt modelId="{66679A9F-E2DD-46E6-9CA0-7C321406C132}" type="pres">
      <dgm:prSet presAssocID="{6BE77FA9-95F7-4971-8AC9-467BF231A98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F413B28-C7C4-4C0C-A54E-9EBE81779D02}" type="pres">
      <dgm:prSet presAssocID="{6BE77FA9-95F7-4971-8AC9-467BF231A985}" presName="parTransThree" presStyleCnt="0"/>
      <dgm:spPr/>
      <dgm:t>
        <a:bodyPr/>
        <a:lstStyle/>
        <a:p>
          <a:endParaRPr lang="pt-BR"/>
        </a:p>
      </dgm:t>
    </dgm:pt>
    <dgm:pt modelId="{00242D05-6B52-406F-B3C3-DADFB2C611AB}" type="pres">
      <dgm:prSet presAssocID="{6BE77FA9-95F7-4971-8AC9-467BF231A985}" presName="horzThree" presStyleCnt="0"/>
      <dgm:spPr/>
      <dgm:t>
        <a:bodyPr/>
        <a:lstStyle/>
        <a:p>
          <a:endParaRPr lang="pt-BR"/>
        </a:p>
      </dgm:t>
    </dgm:pt>
    <dgm:pt modelId="{74BBE74E-FE08-437F-A40C-5509836FE9E2}" type="pres">
      <dgm:prSet presAssocID="{85015070-62A0-415E-B803-F729F430F54A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8F3CD5-5A3B-407B-AD9B-B5E5FF8F9BC5}" type="pres">
      <dgm:prSet presAssocID="{85015070-62A0-415E-B803-F729F430F54A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BC5E96C-03BB-49BB-BFCF-CDDED29303C2}" type="pres">
      <dgm:prSet presAssocID="{85015070-62A0-415E-B803-F729F430F54A}" presName="horzFour" presStyleCnt="0"/>
      <dgm:spPr/>
      <dgm:t>
        <a:bodyPr/>
        <a:lstStyle/>
        <a:p>
          <a:endParaRPr lang="pt-BR"/>
        </a:p>
      </dgm:t>
    </dgm:pt>
  </dgm:ptLst>
  <dgm:cxnLst>
    <dgm:cxn modelId="{A083648A-1CC5-4E70-A4DA-A41F6A83C951}" type="presOf" srcId="{2FCE21EB-63C6-4CBD-B73E-887802C7B528}" destId="{E8DD0D87-DBBC-4228-B047-5000FE21ECD1}" srcOrd="0" destOrd="0" presId="urn:microsoft.com/office/officeart/2005/8/layout/hierarchy4"/>
    <dgm:cxn modelId="{C995BC13-5E6C-4D72-A858-DD9E2698D487}" srcId="{6BE77FA9-95F7-4971-8AC9-467BF231A985}" destId="{85015070-62A0-415E-B803-F729F430F54A}" srcOrd="0" destOrd="0" parTransId="{DFB133D2-D806-4D5C-AC8F-61BE5EF875B6}" sibTransId="{981E3745-A169-4A56-B24E-66D669B7BDF0}"/>
    <dgm:cxn modelId="{C1CB3D0D-D402-4491-9236-A3712A2575E8}" type="presOf" srcId="{6BB98AD0-17CB-4F44-83B6-EC860924DC28}" destId="{9BB353A9-5361-4F84-B867-3E3EF77B0C12}" srcOrd="0" destOrd="0" presId="urn:microsoft.com/office/officeart/2005/8/layout/hierarchy4"/>
    <dgm:cxn modelId="{743C8507-F43A-4601-9899-6F334958B23C}" type="presOf" srcId="{49AC8507-29DE-471A-8919-F143A6E544FC}" destId="{FC9F6CF2-7AF4-42B9-A4EC-7A61D0551C55}" srcOrd="0" destOrd="0" presId="urn:microsoft.com/office/officeart/2005/8/layout/hierarchy4"/>
    <dgm:cxn modelId="{22D7CBD6-B4CC-4231-9737-3CE1205556B0}" type="presOf" srcId="{6BE77FA9-95F7-4971-8AC9-467BF231A985}" destId="{66679A9F-E2DD-46E6-9CA0-7C321406C132}" srcOrd="0" destOrd="0" presId="urn:microsoft.com/office/officeart/2005/8/layout/hierarchy4"/>
    <dgm:cxn modelId="{ABEA5628-6C68-4D44-8BF8-581B730B87F5}" srcId="{6BB98AD0-17CB-4F44-83B6-EC860924DC28}" destId="{FD2FDD07-9394-4180-BCEC-BA66D98AAAD4}" srcOrd="2" destOrd="0" parTransId="{B83C9111-229F-4EE5-A960-F0F42274C5A2}" sibTransId="{C19AC1C4-6FB7-4F44-BC77-0C9DDD9E9B9D}"/>
    <dgm:cxn modelId="{30EBEA94-DAC3-4B57-8F36-8BBD275D158A}" type="presOf" srcId="{85015070-62A0-415E-B803-F729F430F54A}" destId="{CD8F3CD5-5A3B-407B-AD9B-B5E5FF8F9BC5}" srcOrd="0" destOrd="0" presId="urn:microsoft.com/office/officeart/2005/8/layout/hierarchy4"/>
    <dgm:cxn modelId="{B7E7341C-FE58-4DF1-BFAF-EAD3DDCF2171}" type="presOf" srcId="{3E6AB52A-08A4-4785-81D1-DC803876969E}" destId="{7D1D94DD-7184-4A42-B78C-E7484B436964}" srcOrd="0" destOrd="0" presId="urn:microsoft.com/office/officeart/2005/8/layout/hierarchy4"/>
    <dgm:cxn modelId="{AA1DEB01-D920-4188-8E76-C06877C5B604}" type="presOf" srcId="{7D8E0D62-FEB6-4107-9B52-486E326CBCEB}" destId="{474F4600-B6C4-4AF9-8B05-D7FB2C1CBF94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33E81D13-1866-42D2-A547-C68DCF4E82A4}" srcId="{6BB98AD0-17CB-4F44-83B6-EC860924DC28}" destId="{4FF04DA8-94D6-4892-8301-F31E68D5391D}" srcOrd="1" destOrd="0" parTransId="{AA1AB69E-EB94-48BC-BE4A-86CDEDD783D1}" sibTransId="{270921F5-C7EC-4C28-937E-8DEF277CD96C}"/>
    <dgm:cxn modelId="{8BA88F25-A724-428D-8441-4CA14ADB29CE}" srcId="{2FCE21EB-63C6-4CBD-B73E-887802C7B528}" destId="{B2154D55-8652-4AAF-8BD0-3FE53311EC6F}" srcOrd="0" destOrd="0" parTransId="{35C37A17-D2D4-4D60-BEFF-3DA489BA83C4}" sibTransId="{B613F46A-4A6B-4F71-8FCE-1182709E4B9E}"/>
    <dgm:cxn modelId="{FC4AB90C-3C3C-4D30-9AD5-465673A3F98F}" srcId="{1E2269B2-8D6E-4660-BC25-BB4BE19E1EFC}" destId="{6BE77FA9-95F7-4971-8AC9-467BF231A985}" srcOrd="0" destOrd="0" parTransId="{BEC386EB-B1CC-4BA8-BDB4-A35D39A74DCF}" sibTransId="{FDEBF69E-24A4-462B-AC95-EA215902EF69}"/>
    <dgm:cxn modelId="{99CC1505-6EA4-4A91-9A7C-D255BDE96F18}" srcId="{6BB98AD0-17CB-4F44-83B6-EC860924DC28}" destId="{1E2269B2-8D6E-4660-BC25-BB4BE19E1EFC}" srcOrd="3" destOrd="0" parTransId="{C30C5B5B-7118-4BDF-BEB2-B7871DFF1CA9}" sibTransId="{16AB285E-CC0F-4ECC-ADB4-7323A9D33634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30259F21-7E31-4ED4-9813-FCC26315AA6B}" type="presOf" srcId="{4FF04DA8-94D6-4892-8301-F31E68D5391D}" destId="{800E0885-D1E0-48B7-8293-A93DDBEE55BB}" srcOrd="0" destOrd="0" presId="urn:microsoft.com/office/officeart/2005/8/layout/hierarchy4"/>
    <dgm:cxn modelId="{439CE736-131A-44A7-A4CC-BCE3663EABE2}" type="presOf" srcId="{BBF3DA71-4746-4008-BC7A-609578265D55}" destId="{46059326-4E84-40C9-ACCE-F7372A8F37BA}" srcOrd="0" destOrd="0" presId="urn:microsoft.com/office/officeart/2005/8/layout/hierarchy4"/>
    <dgm:cxn modelId="{C3FD72B2-3018-4E3A-8308-1E1CB66A347A}" type="presOf" srcId="{2F428BD0-8D22-4A9F-AD7E-323421F896E5}" destId="{264F666A-735E-4771-AE7F-A85EB98F275E}" srcOrd="0" destOrd="0" presId="urn:microsoft.com/office/officeart/2005/8/layout/hierarchy4"/>
    <dgm:cxn modelId="{729EDA25-B00F-48B2-B650-55052407C212}" type="presOf" srcId="{B2154D55-8652-4AAF-8BD0-3FE53311EC6F}" destId="{3CA0313C-8279-4A1F-8F40-29DF4201B7F8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C3BF4B7A-C6EA-4F31-B9F1-A5A76856BE4F}" type="presOf" srcId="{1E2269B2-8D6E-4660-BC25-BB4BE19E1EFC}" destId="{4B2EE3D1-AD38-4761-B24E-2DF3A83407D0}" srcOrd="0" destOrd="0" presId="urn:microsoft.com/office/officeart/2005/8/layout/hierarchy4"/>
    <dgm:cxn modelId="{3415E6B9-8432-4978-9293-18CADE2FEAF8}" type="presOf" srcId="{FD2FDD07-9394-4180-BCEC-BA66D98AAAD4}" destId="{932182CC-AB92-4494-BEA8-03C84DBCF17A}" srcOrd="0" destOrd="0" presId="urn:microsoft.com/office/officeart/2005/8/layout/hierarchy4"/>
    <dgm:cxn modelId="{A5979AD0-950B-4BAF-BAF1-F11319C8DD70}" srcId="{49AC8507-29DE-471A-8919-F143A6E544FC}" destId="{3E6AB52A-08A4-4785-81D1-DC803876969E}" srcOrd="0" destOrd="0" parTransId="{9D12CE20-8920-4C35-8E38-822DE56E097E}" sibTransId="{57BF6338-05D3-4C97-A37A-5ACDB39B9D64}"/>
    <dgm:cxn modelId="{4BE97552-DFF8-43BC-8906-EC4238202066}" type="presOf" srcId="{BC1E8C24-BB00-454A-93A3-040CD8E7AED6}" destId="{FB3C0A1D-AF9A-4B06-AE4A-C3B37771AEFB}" srcOrd="0" destOrd="0" presId="urn:microsoft.com/office/officeart/2005/8/layout/hierarchy4"/>
    <dgm:cxn modelId="{F8B6EBE8-3D36-437B-80F3-8EB0884CB8DC}" srcId="{4FF04DA8-94D6-4892-8301-F31E68D5391D}" destId="{2FCE21EB-63C6-4CBD-B73E-887802C7B528}" srcOrd="0" destOrd="0" parTransId="{530DF68F-04B6-4722-A795-92B5E47A3990}" sibTransId="{0F666A45-16BC-47AE-9E5B-D2EB8E3FF6D6}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146E5B3E-110F-437F-A9EF-F4F571912B64}" srcId="{BBF3DA71-4746-4008-BC7A-609578265D55}" destId="{7D8E0D62-FEB6-4107-9B52-486E326CBCEB}" srcOrd="0" destOrd="0" parTransId="{B2C71D70-02C3-4D4A-8841-C7F5CB110C93}" sibTransId="{EC7213BD-558C-4C25-93C4-0D32B627B25A}"/>
    <dgm:cxn modelId="{FB9D3C08-EEBA-4EFA-9E61-0E219592A1D1}" type="presParOf" srcId="{264F666A-735E-4771-AE7F-A85EB98F275E}" destId="{E00D738D-5627-4A2B-8E92-76DAA5D96E8B}" srcOrd="0" destOrd="0" presId="urn:microsoft.com/office/officeart/2005/8/layout/hierarchy4"/>
    <dgm:cxn modelId="{FDF2FC6F-7C5E-4D86-BEA8-7FF8EE5755CA}" type="presParOf" srcId="{E00D738D-5627-4A2B-8E92-76DAA5D96E8B}" destId="{9BB353A9-5361-4F84-B867-3E3EF77B0C12}" srcOrd="0" destOrd="0" presId="urn:microsoft.com/office/officeart/2005/8/layout/hierarchy4"/>
    <dgm:cxn modelId="{D11970F8-7D8E-4725-9144-92A6044029B9}" type="presParOf" srcId="{E00D738D-5627-4A2B-8E92-76DAA5D96E8B}" destId="{D4F66B03-79FC-4E70-A415-4D397189CB63}" srcOrd="1" destOrd="0" presId="urn:microsoft.com/office/officeart/2005/8/layout/hierarchy4"/>
    <dgm:cxn modelId="{ED079B10-AD07-4E2C-9FCF-F5D5E2D53F50}" type="presParOf" srcId="{E00D738D-5627-4A2B-8E92-76DAA5D96E8B}" destId="{9891C87E-2604-4799-BAAA-8A36C19632A3}" srcOrd="2" destOrd="0" presId="urn:microsoft.com/office/officeart/2005/8/layout/hierarchy4"/>
    <dgm:cxn modelId="{DE7ED8EB-C70E-4569-8EB5-9060341E2591}" type="presParOf" srcId="{9891C87E-2604-4799-BAAA-8A36C19632A3}" destId="{69FB80F9-A5EB-4EE7-B44B-99EE379DC40D}" srcOrd="0" destOrd="0" presId="urn:microsoft.com/office/officeart/2005/8/layout/hierarchy4"/>
    <dgm:cxn modelId="{07A26E58-2267-442D-9B72-FE0B7310A09A}" type="presParOf" srcId="{69FB80F9-A5EB-4EE7-B44B-99EE379DC40D}" destId="{FB3C0A1D-AF9A-4B06-AE4A-C3B37771AEFB}" srcOrd="0" destOrd="0" presId="urn:microsoft.com/office/officeart/2005/8/layout/hierarchy4"/>
    <dgm:cxn modelId="{5F35F03C-0F6F-42F5-B285-181505953EEF}" type="presParOf" srcId="{69FB80F9-A5EB-4EE7-B44B-99EE379DC40D}" destId="{A086833A-DEC7-4848-B15A-8377F70DDBED}" srcOrd="1" destOrd="0" presId="urn:microsoft.com/office/officeart/2005/8/layout/hierarchy4"/>
    <dgm:cxn modelId="{407CDB43-3928-4C23-9038-FB2AD7D6BF68}" type="presParOf" srcId="{69FB80F9-A5EB-4EE7-B44B-99EE379DC40D}" destId="{C7CA52D0-58DA-415D-AEAD-73CD01A78F0C}" srcOrd="2" destOrd="0" presId="urn:microsoft.com/office/officeart/2005/8/layout/hierarchy4"/>
    <dgm:cxn modelId="{458708F4-FFC7-4DF1-A7D8-1663F25BE151}" type="presParOf" srcId="{C7CA52D0-58DA-415D-AEAD-73CD01A78F0C}" destId="{6FE8509D-C136-46E2-A20E-F026E95535C6}" srcOrd="0" destOrd="0" presId="urn:microsoft.com/office/officeart/2005/8/layout/hierarchy4"/>
    <dgm:cxn modelId="{26B8A4FD-8070-4010-BDC4-90A51A4E946E}" type="presParOf" srcId="{6FE8509D-C136-46E2-A20E-F026E95535C6}" destId="{46059326-4E84-40C9-ACCE-F7372A8F37BA}" srcOrd="0" destOrd="0" presId="urn:microsoft.com/office/officeart/2005/8/layout/hierarchy4"/>
    <dgm:cxn modelId="{39435AAE-ADFA-4006-B158-891FECFD4566}" type="presParOf" srcId="{6FE8509D-C136-46E2-A20E-F026E95535C6}" destId="{209291CE-D0DA-4B8A-B735-72E2C233CF21}" srcOrd="1" destOrd="0" presId="urn:microsoft.com/office/officeart/2005/8/layout/hierarchy4"/>
    <dgm:cxn modelId="{64C932AC-0FD6-4C9D-8065-73AFF266F24D}" type="presParOf" srcId="{6FE8509D-C136-46E2-A20E-F026E95535C6}" destId="{DF9AA8F9-D8D4-429E-A400-7207B7F0D5B6}" srcOrd="2" destOrd="0" presId="urn:microsoft.com/office/officeart/2005/8/layout/hierarchy4"/>
    <dgm:cxn modelId="{8100E418-5D47-4056-A9EE-4B34D8AB69EE}" type="presParOf" srcId="{DF9AA8F9-D8D4-429E-A400-7207B7F0D5B6}" destId="{9E6A1A5D-AFA8-4745-81F8-2B145035418E}" srcOrd="0" destOrd="0" presId="urn:microsoft.com/office/officeart/2005/8/layout/hierarchy4"/>
    <dgm:cxn modelId="{96C19736-B98F-4E00-9AF0-EBA7A38172F2}" type="presParOf" srcId="{9E6A1A5D-AFA8-4745-81F8-2B145035418E}" destId="{474F4600-B6C4-4AF9-8B05-D7FB2C1CBF94}" srcOrd="0" destOrd="0" presId="urn:microsoft.com/office/officeart/2005/8/layout/hierarchy4"/>
    <dgm:cxn modelId="{817559E0-0FD1-46E4-9841-8415DE7BFEF4}" type="presParOf" srcId="{9E6A1A5D-AFA8-4745-81F8-2B145035418E}" destId="{AD8A7A66-663A-4E06-A891-81BB1F24BA19}" srcOrd="1" destOrd="0" presId="urn:microsoft.com/office/officeart/2005/8/layout/hierarchy4"/>
    <dgm:cxn modelId="{A600F708-4165-4C05-BA02-E11A185EE982}" type="presParOf" srcId="{9891C87E-2604-4799-BAAA-8A36C19632A3}" destId="{6A9022C6-B94A-49DE-BD64-D5363E27B097}" srcOrd="1" destOrd="0" presId="urn:microsoft.com/office/officeart/2005/8/layout/hierarchy4"/>
    <dgm:cxn modelId="{ACCBB87F-B32B-4334-BC8C-6276E2AD8F4E}" type="presParOf" srcId="{9891C87E-2604-4799-BAAA-8A36C19632A3}" destId="{A2E9A929-F416-4749-AF0F-D8BBE4A36F48}" srcOrd="2" destOrd="0" presId="urn:microsoft.com/office/officeart/2005/8/layout/hierarchy4"/>
    <dgm:cxn modelId="{55EFF5C0-1786-4AC2-AD12-1DB05C060D23}" type="presParOf" srcId="{A2E9A929-F416-4749-AF0F-D8BBE4A36F48}" destId="{800E0885-D1E0-48B7-8293-A93DDBEE55BB}" srcOrd="0" destOrd="0" presId="urn:microsoft.com/office/officeart/2005/8/layout/hierarchy4"/>
    <dgm:cxn modelId="{9ED03C50-609F-4788-B28B-AE8A821D4194}" type="presParOf" srcId="{A2E9A929-F416-4749-AF0F-D8BBE4A36F48}" destId="{41600E72-DA0E-435E-ABC3-F2A28C383F1F}" srcOrd="1" destOrd="0" presId="urn:microsoft.com/office/officeart/2005/8/layout/hierarchy4"/>
    <dgm:cxn modelId="{CFFA3ACC-D958-4728-8A34-FAF42CD2DB8B}" type="presParOf" srcId="{A2E9A929-F416-4749-AF0F-D8BBE4A36F48}" destId="{31764A16-B902-4917-932F-2218DAB49CAA}" srcOrd="2" destOrd="0" presId="urn:microsoft.com/office/officeart/2005/8/layout/hierarchy4"/>
    <dgm:cxn modelId="{7F87772F-F5A4-4874-B166-352B08130A09}" type="presParOf" srcId="{31764A16-B902-4917-932F-2218DAB49CAA}" destId="{BE6E0695-4AFB-4A9E-8B3E-24525701574B}" srcOrd="0" destOrd="0" presId="urn:microsoft.com/office/officeart/2005/8/layout/hierarchy4"/>
    <dgm:cxn modelId="{D5997E75-D769-488D-B075-9AE714BFAD80}" type="presParOf" srcId="{BE6E0695-4AFB-4A9E-8B3E-24525701574B}" destId="{E8DD0D87-DBBC-4228-B047-5000FE21ECD1}" srcOrd="0" destOrd="0" presId="urn:microsoft.com/office/officeart/2005/8/layout/hierarchy4"/>
    <dgm:cxn modelId="{8121086F-E704-4676-A7F8-47329870E042}" type="presParOf" srcId="{BE6E0695-4AFB-4A9E-8B3E-24525701574B}" destId="{63E59289-04DF-46AF-8FDB-26ED05148C42}" srcOrd="1" destOrd="0" presId="urn:microsoft.com/office/officeart/2005/8/layout/hierarchy4"/>
    <dgm:cxn modelId="{B326B17D-BFE6-412B-A981-2B1CFEC2D47E}" type="presParOf" srcId="{BE6E0695-4AFB-4A9E-8B3E-24525701574B}" destId="{E31EB877-C3B9-46CA-97FB-0A003BE548C0}" srcOrd="2" destOrd="0" presId="urn:microsoft.com/office/officeart/2005/8/layout/hierarchy4"/>
    <dgm:cxn modelId="{F1A75551-A756-4CDC-A610-83B7D669B8FF}" type="presParOf" srcId="{E31EB877-C3B9-46CA-97FB-0A003BE548C0}" destId="{E40BA649-1EC0-4592-B3A1-D5572E2F3343}" srcOrd="0" destOrd="0" presId="urn:microsoft.com/office/officeart/2005/8/layout/hierarchy4"/>
    <dgm:cxn modelId="{12E245EC-BED4-4ADA-807D-5F859552989D}" type="presParOf" srcId="{E40BA649-1EC0-4592-B3A1-D5572E2F3343}" destId="{3CA0313C-8279-4A1F-8F40-29DF4201B7F8}" srcOrd="0" destOrd="0" presId="urn:microsoft.com/office/officeart/2005/8/layout/hierarchy4"/>
    <dgm:cxn modelId="{01F01264-9F97-4FC8-BE4D-DD4FAEF33FD5}" type="presParOf" srcId="{E40BA649-1EC0-4592-B3A1-D5572E2F3343}" destId="{61AA7A43-3098-401E-88E8-C5AA7AB1CEAA}" srcOrd="1" destOrd="0" presId="urn:microsoft.com/office/officeart/2005/8/layout/hierarchy4"/>
    <dgm:cxn modelId="{6560D1E4-3253-4325-8D64-17D7B949CF66}" type="presParOf" srcId="{9891C87E-2604-4799-BAAA-8A36C19632A3}" destId="{653674FA-A59E-4A94-9ED0-D5DC2E312CA9}" srcOrd="3" destOrd="0" presId="urn:microsoft.com/office/officeart/2005/8/layout/hierarchy4"/>
    <dgm:cxn modelId="{66F7C7CE-8CB7-489E-8C9C-06BA34FCF4A4}" type="presParOf" srcId="{9891C87E-2604-4799-BAAA-8A36C19632A3}" destId="{10F955A5-24C1-4293-89EB-D981754C0971}" srcOrd="4" destOrd="0" presId="urn:microsoft.com/office/officeart/2005/8/layout/hierarchy4"/>
    <dgm:cxn modelId="{F312BCEB-C3FF-4C69-B47F-3339572E8DCD}" type="presParOf" srcId="{10F955A5-24C1-4293-89EB-D981754C0971}" destId="{932182CC-AB92-4494-BEA8-03C84DBCF17A}" srcOrd="0" destOrd="0" presId="urn:microsoft.com/office/officeart/2005/8/layout/hierarchy4"/>
    <dgm:cxn modelId="{4D05281F-F9CD-4F14-88DB-37E5D632CA3E}" type="presParOf" srcId="{10F955A5-24C1-4293-89EB-D981754C0971}" destId="{A96F4414-B614-4662-9661-3858EA91ADE5}" srcOrd="1" destOrd="0" presId="urn:microsoft.com/office/officeart/2005/8/layout/hierarchy4"/>
    <dgm:cxn modelId="{C25E8213-21C0-43F8-A9BA-D0CFE1F93D4C}" type="presParOf" srcId="{10F955A5-24C1-4293-89EB-D981754C0971}" destId="{7659943D-879F-4ABC-ACD6-009E62EA2062}" srcOrd="2" destOrd="0" presId="urn:microsoft.com/office/officeart/2005/8/layout/hierarchy4"/>
    <dgm:cxn modelId="{4CDF5C35-6DD2-493A-8CAE-D5C049644823}" type="presParOf" srcId="{7659943D-879F-4ABC-ACD6-009E62EA2062}" destId="{7A4620AD-F3EC-4614-B739-53FE75794528}" srcOrd="0" destOrd="0" presId="urn:microsoft.com/office/officeart/2005/8/layout/hierarchy4"/>
    <dgm:cxn modelId="{360085E2-0026-4DC3-A804-6973821AC5DA}" type="presParOf" srcId="{7A4620AD-F3EC-4614-B739-53FE75794528}" destId="{FC9F6CF2-7AF4-42B9-A4EC-7A61D0551C55}" srcOrd="0" destOrd="0" presId="urn:microsoft.com/office/officeart/2005/8/layout/hierarchy4"/>
    <dgm:cxn modelId="{A7FE6795-788D-4361-87CA-0C74F0B8FB6C}" type="presParOf" srcId="{7A4620AD-F3EC-4614-B739-53FE75794528}" destId="{72217245-D0EE-42F2-9DD1-BD7DEA766310}" srcOrd="1" destOrd="0" presId="urn:microsoft.com/office/officeart/2005/8/layout/hierarchy4"/>
    <dgm:cxn modelId="{38E15C78-C30C-4D5A-9890-4559BE1ED2CC}" type="presParOf" srcId="{7A4620AD-F3EC-4614-B739-53FE75794528}" destId="{B54732DD-64F3-457F-93DF-7CC3493D7108}" srcOrd="2" destOrd="0" presId="urn:microsoft.com/office/officeart/2005/8/layout/hierarchy4"/>
    <dgm:cxn modelId="{0442DAF3-15C1-40F6-9BC1-8DA3BD4AEEE6}" type="presParOf" srcId="{B54732DD-64F3-457F-93DF-7CC3493D7108}" destId="{687972BF-BD37-4A64-8633-10A7F2712355}" srcOrd="0" destOrd="0" presId="urn:microsoft.com/office/officeart/2005/8/layout/hierarchy4"/>
    <dgm:cxn modelId="{1C6711E6-E846-4217-99AF-E5E8868364C8}" type="presParOf" srcId="{687972BF-BD37-4A64-8633-10A7F2712355}" destId="{7D1D94DD-7184-4A42-B78C-E7484B436964}" srcOrd="0" destOrd="0" presId="urn:microsoft.com/office/officeart/2005/8/layout/hierarchy4"/>
    <dgm:cxn modelId="{495AA6F2-8638-4DB5-86C3-35354976D6AC}" type="presParOf" srcId="{687972BF-BD37-4A64-8633-10A7F2712355}" destId="{8D91A2F5-90C7-4997-86F8-16432625C6C1}" srcOrd="1" destOrd="0" presId="urn:microsoft.com/office/officeart/2005/8/layout/hierarchy4"/>
    <dgm:cxn modelId="{DFAD9C6F-B81F-4479-ABCF-D162FB7059D7}" type="presParOf" srcId="{9891C87E-2604-4799-BAAA-8A36C19632A3}" destId="{F5F5888D-4F52-4A46-BC3A-BEC0A6AB0CBC}" srcOrd="5" destOrd="0" presId="urn:microsoft.com/office/officeart/2005/8/layout/hierarchy4"/>
    <dgm:cxn modelId="{91A59CBC-0EBD-473B-B70C-8249B7755BD9}" type="presParOf" srcId="{9891C87E-2604-4799-BAAA-8A36C19632A3}" destId="{A04C7F92-CBC9-41B0-B36F-9FF2D5DB50BA}" srcOrd="6" destOrd="0" presId="urn:microsoft.com/office/officeart/2005/8/layout/hierarchy4"/>
    <dgm:cxn modelId="{281A4A8F-2E30-4755-AD29-4BA0E99BA5DE}" type="presParOf" srcId="{A04C7F92-CBC9-41B0-B36F-9FF2D5DB50BA}" destId="{4B2EE3D1-AD38-4761-B24E-2DF3A83407D0}" srcOrd="0" destOrd="0" presId="urn:microsoft.com/office/officeart/2005/8/layout/hierarchy4"/>
    <dgm:cxn modelId="{0A806EE0-0566-431A-BB34-04691CB1E213}" type="presParOf" srcId="{A04C7F92-CBC9-41B0-B36F-9FF2D5DB50BA}" destId="{99E9166C-54AD-452D-81AB-84A9DF3DB38A}" srcOrd="1" destOrd="0" presId="urn:microsoft.com/office/officeart/2005/8/layout/hierarchy4"/>
    <dgm:cxn modelId="{34069E05-0FBD-42AC-8347-DF05E8E223C7}" type="presParOf" srcId="{A04C7F92-CBC9-41B0-B36F-9FF2D5DB50BA}" destId="{08574F03-A8F1-4C15-B100-BAE86C135EC1}" srcOrd="2" destOrd="0" presId="urn:microsoft.com/office/officeart/2005/8/layout/hierarchy4"/>
    <dgm:cxn modelId="{B1C421BF-915D-4ED6-A2CF-EFD57B332E84}" type="presParOf" srcId="{08574F03-A8F1-4C15-B100-BAE86C135EC1}" destId="{608D9123-6544-42EB-8919-8965B4A087FE}" srcOrd="0" destOrd="0" presId="urn:microsoft.com/office/officeart/2005/8/layout/hierarchy4"/>
    <dgm:cxn modelId="{6BD09451-FAEA-4FC1-922A-DDA53E977161}" type="presParOf" srcId="{608D9123-6544-42EB-8919-8965B4A087FE}" destId="{66679A9F-E2DD-46E6-9CA0-7C321406C132}" srcOrd="0" destOrd="0" presId="urn:microsoft.com/office/officeart/2005/8/layout/hierarchy4"/>
    <dgm:cxn modelId="{DFC9EE5D-54D9-440C-8CC0-5A44141FAC74}" type="presParOf" srcId="{608D9123-6544-42EB-8919-8965B4A087FE}" destId="{5F413B28-C7C4-4C0C-A54E-9EBE81779D02}" srcOrd="1" destOrd="0" presId="urn:microsoft.com/office/officeart/2005/8/layout/hierarchy4"/>
    <dgm:cxn modelId="{67431519-79DF-4182-BAB1-AC6167A236BF}" type="presParOf" srcId="{608D9123-6544-42EB-8919-8965B4A087FE}" destId="{00242D05-6B52-406F-B3C3-DADFB2C611AB}" srcOrd="2" destOrd="0" presId="urn:microsoft.com/office/officeart/2005/8/layout/hierarchy4"/>
    <dgm:cxn modelId="{1369495B-6D0F-4CAE-AAB4-02E0D687EF0E}" type="presParOf" srcId="{00242D05-6B52-406F-B3C3-DADFB2C611AB}" destId="{74BBE74E-FE08-437F-A40C-5509836FE9E2}" srcOrd="0" destOrd="0" presId="urn:microsoft.com/office/officeart/2005/8/layout/hierarchy4"/>
    <dgm:cxn modelId="{375DDC73-544B-4393-AED2-9D8E4DD919BE}" type="presParOf" srcId="{74BBE74E-FE08-437F-A40C-5509836FE9E2}" destId="{CD8F3CD5-5A3B-407B-AD9B-B5E5FF8F9BC5}" srcOrd="0" destOrd="0" presId="urn:microsoft.com/office/officeart/2005/8/layout/hierarchy4"/>
    <dgm:cxn modelId="{98102B0E-4EC8-4FD7-BCDA-76CCFB5EFBDB}" type="presParOf" srcId="{74BBE74E-FE08-437F-A40C-5509836FE9E2}" destId="{EBC5E96C-03BB-49BB-BFCF-CDDED29303C2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Arquitetura de referência de ITS</a:t>
          </a:r>
        </a:p>
      </dgm:t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  <a:endParaRPr lang="pt-BR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2. Operações e gerenciamento de tráfego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3. Veículo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E2269B2-8D6E-4660-BC25-BB4BE19E1EF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4. Transporte de cargas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C30C5B5B-7118-4BDF-BEB2-B7871DFF1CA9}" type="par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6AB285E-CC0F-4ECC-ADB4-7323A9D33634}" type="sibTrans" cxnId="{99CC1505-6EA4-4A91-9A7C-D255BDE96F1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6BE77FA9-95F7-4971-8AC9-467BF231A98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8. Segurança pessoal relacionada ao transporte rodoviário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EC386EB-B1CC-4BA8-BDB4-A35D39A74DCF}" type="par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EBF69E-24A4-462B-AC95-EA215902EF69}" type="sibTrans" cxnId="{FC4AB90C-3C3C-4D30-9AD5-465673A3F98F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9AC8507-29DE-471A-8919-F143A6E544FC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7. Pagamento eletrônico relacionado ao transporte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FCE21EB-63C6-4CBD-B73E-887802C7B52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6. Emergência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530DF68F-04B6-4722-A795-92B5E47A3990}" type="par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0F666A45-16BC-47AE-9E5B-D2EB8E3FF6D6}" type="sibTrans" cxnId="{F8B6EBE8-3D36-437B-80F3-8EB0884CB8DC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5. Transporte público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85015070-62A0-415E-B803-F729F430F54A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12. Gerenciamento dos dados de ITS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DFB133D2-D806-4D5C-AC8F-61BE5EF875B6}" type="par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81E3745-A169-4A56-B24E-66D669B7BDF0}" type="sibTrans" cxnId="{C995BC13-5E6C-4D72-A858-DD9E2698D487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E6AB52A-08A4-4785-81D1-DC803876969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11. Segurança nacional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9D12CE20-8920-4C35-8E38-822DE56E097E}" type="par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57BF6338-05D3-4C97-A37A-5ACDB39B9D64}" type="sibTrans" cxnId="{A5979AD0-950B-4BAF-BAF1-F11319C8DD70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2154D55-8652-4AAF-8BD0-3FE53311EC6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10. Gerenciamento e coordenação de resposta a desastres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35C37A17-D2D4-4D60-BEFF-3DA489BA83C4}" type="par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613F46A-4A6B-4F71-8FCE-1182709E4B9E}" type="sibTrans" cxnId="{8BA88F25-A724-428D-8441-4CA14ADB29CE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D8E0D62-FEB6-4107-9B52-486E326CBCEB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9. Monitoramento das condições climáticas e ambientais</a:t>
          </a:r>
          <a:endParaRPr lang="pt-B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2C71D70-02C3-4D4A-8841-C7F5CB110C93}" type="par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C7213BD-558C-4C25-93C4-0D32B627B25A}" type="sibTrans" cxnId="{146E5B3E-110F-437F-A9EF-F4F571912B6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4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09291CE-D0DA-4B8A-B735-72E2C233CF21}" type="pres">
      <dgm:prSet presAssocID="{BBF3DA71-4746-4008-BC7A-609578265D55}" presName="parTransThree" presStyleCnt="0"/>
      <dgm:spPr/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9E6A1A5D-AFA8-4745-81F8-2B145035418E}" type="pres">
      <dgm:prSet presAssocID="{7D8E0D62-FEB6-4107-9B52-486E326CBCEB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4F4600-B6C4-4AF9-8B05-D7FB2C1CBF94}" type="pres">
      <dgm:prSet presAssocID="{7D8E0D62-FEB6-4107-9B52-486E326CBCEB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D8A7A66-663A-4E06-A891-81BB1F24BA19}" type="pres">
      <dgm:prSet presAssocID="{7D8E0D62-FEB6-4107-9B52-486E326CBCEB}" presName="horzFour" presStyleCnt="0"/>
      <dgm:spPr/>
      <dgm:t>
        <a:bodyPr/>
        <a:lstStyle/>
        <a:p>
          <a:endParaRPr lang="pt-BR"/>
        </a:p>
      </dgm:t>
    </dgm:pt>
    <dgm:pt modelId="{6A9022C6-B94A-49DE-BD64-D5363E27B097}" type="pres">
      <dgm:prSet presAssocID="{D2FCD1FF-A210-425D-972A-341E7E907232}" presName="sibSpaceTwo" presStyleCnt="0"/>
      <dgm:spPr/>
      <dgm:t>
        <a:bodyPr/>
        <a:lstStyle/>
        <a:p>
          <a:endParaRPr lang="pt-BR"/>
        </a:p>
      </dgm:t>
    </dgm:pt>
    <dgm:pt modelId="{A2E9A929-F416-4749-AF0F-D8BBE4A36F48}" type="pres">
      <dgm:prSet presAssocID="{4FF04DA8-94D6-4892-8301-F31E68D5391D}" presName="vertTwo" presStyleCnt="0"/>
      <dgm:spPr/>
      <dgm:t>
        <a:bodyPr/>
        <a:lstStyle/>
        <a:p>
          <a:endParaRPr lang="pt-BR"/>
        </a:p>
      </dgm:t>
    </dgm:pt>
    <dgm:pt modelId="{800E0885-D1E0-48B7-8293-A93DDBEE55BB}" type="pres">
      <dgm:prSet presAssocID="{4FF04DA8-94D6-4892-8301-F31E68D5391D}" presName="txTwo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1600E72-DA0E-435E-ABC3-F2A28C383F1F}" type="pres">
      <dgm:prSet presAssocID="{4FF04DA8-94D6-4892-8301-F31E68D5391D}" presName="parTransTwo" presStyleCnt="0"/>
      <dgm:spPr/>
      <dgm:t>
        <a:bodyPr/>
        <a:lstStyle/>
        <a:p>
          <a:endParaRPr lang="pt-BR"/>
        </a:p>
      </dgm:t>
    </dgm:pt>
    <dgm:pt modelId="{31764A16-B902-4917-932F-2218DAB49CAA}" type="pres">
      <dgm:prSet presAssocID="{4FF04DA8-94D6-4892-8301-F31E68D5391D}" presName="horzTwo" presStyleCnt="0"/>
      <dgm:spPr/>
      <dgm:t>
        <a:bodyPr/>
        <a:lstStyle/>
        <a:p>
          <a:endParaRPr lang="pt-BR"/>
        </a:p>
      </dgm:t>
    </dgm:pt>
    <dgm:pt modelId="{BE6E0695-4AFB-4A9E-8B3E-24525701574B}" type="pres">
      <dgm:prSet presAssocID="{2FCE21EB-63C6-4CBD-B73E-887802C7B528}" presName="vertThree" presStyleCnt="0"/>
      <dgm:spPr/>
      <dgm:t>
        <a:bodyPr/>
        <a:lstStyle/>
        <a:p>
          <a:endParaRPr lang="pt-BR"/>
        </a:p>
      </dgm:t>
    </dgm:pt>
    <dgm:pt modelId="{E8DD0D87-DBBC-4228-B047-5000FE21ECD1}" type="pres">
      <dgm:prSet presAssocID="{2FCE21EB-63C6-4CBD-B73E-887802C7B52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3E59289-04DF-46AF-8FDB-26ED05148C42}" type="pres">
      <dgm:prSet presAssocID="{2FCE21EB-63C6-4CBD-B73E-887802C7B528}" presName="parTransThree" presStyleCnt="0"/>
      <dgm:spPr/>
      <dgm:t>
        <a:bodyPr/>
        <a:lstStyle/>
        <a:p>
          <a:endParaRPr lang="pt-BR"/>
        </a:p>
      </dgm:t>
    </dgm:pt>
    <dgm:pt modelId="{E31EB877-C3B9-46CA-97FB-0A003BE548C0}" type="pres">
      <dgm:prSet presAssocID="{2FCE21EB-63C6-4CBD-B73E-887802C7B528}" presName="horzThree" presStyleCnt="0"/>
      <dgm:spPr/>
      <dgm:t>
        <a:bodyPr/>
        <a:lstStyle/>
        <a:p>
          <a:endParaRPr lang="pt-BR"/>
        </a:p>
      </dgm:t>
    </dgm:pt>
    <dgm:pt modelId="{E40BA649-1EC0-4592-B3A1-D5572E2F3343}" type="pres">
      <dgm:prSet presAssocID="{B2154D55-8652-4AAF-8BD0-3FE53311EC6F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A0313C-8279-4A1F-8F40-29DF4201B7F8}" type="pres">
      <dgm:prSet presAssocID="{B2154D55-8652-4AAF-8BD0-3FE53311EC6F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1AA7A43-3098-401E-88E8-C5AA7AB1CEAA}" type="pres">
      <dgm:prSet presAssocID="{B2154D55-8652-4AAF-8BD0-3FE53311EC6F}" presName="horzFour" presStyleCnt="0"/>
      <dgm:spPr/>
      <dgm:t>
        <a:bodyPr/>
        <a:lstStyle/>
        <a:p>
          <a:endParaRPr lang="pt-BR"/>
        </a:p>
      </dgm:t>
    </dgm:pt>
    <dgm:pt modelId="{653674FA-A59E-4A94-9ED0-D5DC2E312CA9}" type="pres">
      <dgm:prSet presAssocID="{270921F5-C7EC-4C28-937E-8DEF277CD96C}" presName="sibSpaceTwo" presStyleCnt="0"/>
      <dgm:spPr/>
      <dgm:t>
        <a:bodyPr/>
        <a:lstStyle/>
        <a:p>
          <a:endParaRPr lang="pt-BR"/>
        </a:p>
      </dgm:t>
    </dgm:pt>
    <dgm:pt modelId="{10F955A5-24C1-4293-89EB-D981754C0971}" type="pres">
      <dgm:prSet presAssocID="{FD2FDD07-9394-4180-BCEC-BA66D98AAAD4}" presName="vertTwo" presStyleCnt="0"/>
      <dgm:spPr/>
      <dgm:t>
        <a:bodyPr/>
        <a:lstStyle/>
        <a:p>
          <a:endParaRPr lang="pt-BR"/>
        </a:p>
      </dgm:t>
    </dgm:pt>
    <dgm:pt modelId="{932182CC-AB92-4494-BEA8-03C84DBCF17A}" type="pres">
      <dgm:prSet presAssocID="{FD2FDD07-9394-4180-BCEC-BA66D98AAAD4}" presName="txTwo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96F4414-B614-4662-9661-3858EA91ADE5}" type="pres">
      <dgm:prSet presAssocID="{FD2FDD07-9394-4180-BCEC-BA66D98AAAD4}" presName="parTransTwo" presStyleCnt="0"/>
      <dgm:spPr/>
      <dgm:t>
        <a:bodyPr/>
        <a:lstStyle/>
        <a:p>
          <a:endParaRPr lang="pt-BR"/>
        </a:p>
      </dgm:t>
    </dgm:pt>
    <dgm:pt modelId="{7659943D-879F-4ABC-ACD6-009E62EA2062}" type="pres">
      <dgm:prSet presAssocID="{FD2FDD07-9394-4180-BCEC-BA66D98AAAD4}" presName="horzTwo" presStyleCnt="0"/>
      <dgm:spPr/>
      <dgm:t>
        <a:bodyPr/>
        <a:lstStyle/>
        <a:p>
          <a:endParaRPr lang="pt-BR"/>
        </a:p>
      </dgm:t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217245-D0EE-42F2-9DD1-BD7DEA766310}" type="pres">
      <dgm:prSet presAssocID="{49AC8507-29DE-471A-8919-F143A6E544FC}" presName="parTransThree" presStyleCnt="0"/>
      <dgm:spPr/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687972BF-BD37-4A64-8633-10A7F2712355}" type="pres">
      <dgm:prSet presAssocID="{3E6AB52A-08A4-4785-81D1-DC803876969E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1D94DD-7184-4A42-B78C-E7484B436964}" type="pres">
      <dgm:prSet presAssocID="{3E6AB52A-08A4-4785-81D1-DC803876969E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D91A2F5-90C7-4997-86F8-16432625C6C1}" type="pres">
      <dgm:prSet presAssocID="{3E6AB52A-08A4-4785-81D1-DC803876969E}" presName="horzFour" presStyleCnt="0"/>
      <dgm:spPr/>
      <dgm:t>
        <a:bodyPr/>
        <a:lstStyle/>
        <a:p>
          <a:endParaRPr lang="pt-BR"/>
        </a:p>
      </dgm:t>
    </dgm:pt>
    <dgm:pt modelId="{F5F5888D-4F52-4A46-BC3A-BEC0A6AB0CBC}" type="pres">
      <dgm:prSet presAssocID="{C19AC1C4-6FB7-4F44-BC77-0C9DDD9E9B9D}" presName="sibSpaceTwo" presStyleCnt="0"/>
      <dgm:spPr/>
      <dgm:t>
        <a:bodyPr/>
        <a:lstStyle/>
        <a:p>
          <a:endParaRPr lang="pt-BR"/>
        </a:p>
      </dgm:t>
    </dgm:pt>
    <dgm:pt modelId="{A04C7F92-CBC9-41B0-B36F-9FF2D5DB50BA}" type="pres">
      <dgm:prSet presAssocID="{1E2269B2-8D6E-4660-BC25-BB4BE19E1EFC}" presName="vertTwo" presStyleCnt="0"/>
      <dgm:spPr/>
      <dgm:t>
        <a:bodyPr/>
        <a:lstStyle/>
        <a:p>
          <a:endParaRPr lang="pt-BR"/>
        </a:p>
      </dgm:t>
    </dgm:pt>
    <dgm:pt modelId="{4B2EE3D1-AD38-4761-B24E-2DF3A83407D0}" type="pres">
      <dgm:prSet presAssocID="{1E2269B2-8D6E-4660-BC25-BB4BE19E1EFC}" presName="txTwo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9E9166C-54AD-452D-81AB-84A9DF3DB38A}" type="pres">
      <dgm:prSet presAssocID="{1E2269B2-8D6E-4660-BC25-BB4BE19E1EFC}" presName="parTransTwo" presStyleCnt="0"/>
      <dgm:spPr/>
      <dgm:t>
        <a:bodyPr/>
        <a:lstStyle/>
        <a:p>
          <a:endParaRPr lang="pt-BR"/>
        </a:p>
      </dgm:t>
    </dgm:pt>
    <dgm:pt modelId="{08574F03-A8F1-4C15-B100-BAE86C135EC1}" type="pres">
      <dgm:prSet presAssocID="{1E2269B2-8D6E-4660-BC25-BB4BE19E1EFC}" presName="horzTwo" presStyleCnt="0"/>
      <dgm:spPr/>
      <dgm:t>
        <a:bodyPr/>
        <a:lstStyle/>
        <a:p>
          <a:endParaRPr lang="pt-BR"/>
        </a:p>
      </dgm:t>
    </dgm:pt>
    <dgm:pt modelId="{608D9123-6544-42EB-8919-8965B4A087FE}" type="pres">
      <dgm:prSet presAssocID="{6BE77FA9-95F7-4971-8AC9-467BF231A985}" presName="vertThree" presStyleCnt="0"/>
      <dgm:spPr/>
      <dgm:t>
        <a:bodyPr/>
        <a:lstStyle/>
        <a:p>
          <a:endParaRPr lang="pt-BR"/>
        </a:p>
      </dgm:t>
    </dgm:pt>
    <dgm:pt modelId="{66679A9F-E2DD-46E6-9CA0-7C321406C132}" type="pres">
      <dgm:prSet presAssocID="{6BE77FA9-95F7-4971-8AC9-467BF231A98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F413B28-C7C4-4C0C-A54E-9EBE81779D02}" type="pres">
      <dgm:prSet presAssocID="{6BE77FA9-95F7-4971-8AC9-467BF231A985}" presName="parTransThree" presStyleCnt="0"/>
      <dgm:spPr/>
      <dgm:t>
        <a:bodyPr/>
        <a:lstStyle/>
        <a:p>
          <a:endParaRPr lang="pt-BR"/>
        </a:p>
      </dgm:t>
    </dgm:pt>
    <dgm:pt modelId="{00242D05-6B52-406F-B3C3-DADFB2C611AB}" type="pres">
      <dgm:prSet presAssocID="{6BE77FA9-95F7-4971-8AC9-467BF231A985}" presName="horzThree" presStyleCnt="0"/>
      <dgm:spPr/>
      <dgm:t>
        <a:bodyPr/>
        <a:lstStyle/>
        <a:p>
          <a:endParaRPr lang="pt-BR"/>
        </a:p>
      </dgm:t>
    </dgm:pt>
    <dgm:pt modelId="{74BBE74E-FE08-437F-A40C-5509836FE9E2}" type="pres">
      <dgm:prSet presAssocID="{85015070-62A0-415E-B803-F729F430F54A}" presName="vertFour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8F3CD5-5A3B-407B-AD9B-B5E5FF8F9BC5}" type="pres">
      <dgm:prSet presAssocID="{85015070-62A0-415E-B803-F729F430F54A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BC5E96C-03BB-49BB-BFCF-CDDED29303C2}" type="pres">
      <dgm:prSet presAssocID="{85015070-62A0-415E-B803-F729F430F54A}" presName="horzFour" presStyleCnt="0"/>
      <dgm:spPr/>
      <dgm:t>
        <a:bodyPr/>
        <a:lstStyle/>
        <a:p>
          <a:endParaRPr lang="pt-BR"/>
        </a:p>
      </dgm:t>
    </dgm:pt>
  </dgm:ptLst>
  <dgm:cxnLst>
    <dgm:cxn modelId="{C9F70016-E52D-470F-8299-55F118422D9F}" type="presOf" srcId="{BBF3DA71-4746-4008-BC7A-609578265D55}" destId="{46059326-4E84-40C9-ACCE-F7372A8F37BA}" srcOrd="0" destOrd="0" presId="urn:microsoft.com/office/officeart/2005/8/layout/hierarchy4"/>
    <dgm:cxn modelId="{FFA5EAB4-B41E-4009-B50E-DA564A190574}" type="presOf" srcId="{85015070-62A0-415E-B803-F729F430F54A}" destId="{CD8F3CD5-5A3B-407B-AD9B-B5E5FF8F9BC5}" srcOrd="0" destOrd="0" presId="urn:microsoft.com/office/officeart/2005/8/layout/hierarchy4"/>
    <dgm:cxn modelId="{E0C0E104-F989-43DD-843B-B3234F440B42}" type="presOf" srcId="{4FF04DA8-94D6-4892-8301-F31E68D5391D}" destId="{800E0885-D1E0-48B7-8293-A93DDBEE55BB}" srcOrd="0" destOrd="0" presId="urn:microsoft.com/office/officeart/2005/8/layout/hierarchy4"/>
    <dgm:cxn modelId="{4D1C69E3-AAD2-42AE-AA7D-EC098185CBF7}" type="presOf" srcId="{B2154D55-8652-4AAF-8BD0-3FE53311EC6F}" destId="{3CA0313C-8279-4A1F-8F40-29DF4201B7F8}" srcOrd="0" destOrd="0" presId="urn:microsoft.com/office/officeart/2005/8/layout/hierarchy4"/>
    <dgm:cxn modelId="{A5979AD0-950B-4BAF-BAF1-F11319C8DD70}" srcId="{49AC8507-29DE-471A-8919-F143A6E544FC}" destId="{3E6AB52A-08A4-4785-81D1-DC803876969E}" srcOrd="0" destOrd="0" parTransId="{9D12CE20-8920-4C35-8E38-822DE56E097E}" sibTransId="{57BF6338-05D3-4C97-A37A-5ACDB39B9D64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ABEA5628-6C68-4D44-8BF8-581B730B87F5}" srcId="{6BB98AD0-17CB-4F44-83B6-EC860924DC28}" destId="{FD2FDD07-9394-4180-BCEC-BA66D98AAAD4}" srcOrd="2" destOrd="0" parTransId="{B83C9111-229F-4EE5-A960-F0F42274C5A2}" sibTransId="{C19AC1C4-6FB7-4F44-BC77-0C9DDD9E9B9D}"/>
    <dgm:cxn modelId="{C995BC13-5E6C-4D72-A858-DD9E2698D487}" srcId="{6BE77FA9-95F7-4971-8AC9-467BF231A985}" destId="{85015070-62A0-415E-B803-F729F430F54A}" srcOrd="0" destOrd="0" parTransId="{DFB133D2-D806-4D5C-AC8F-61BE5EF875B6}" sibTransId="{981E3745-A169-4A56-B24E-66D669B7BDF0}"/>
    <dgm:cxn modelId="{3DD67864-9E9D-4D2B-8C4E-087EE894B1F1}" type="presOf" srcId="{6BB98AD0-17CB-4F44-83B6-EC860924DC28}" destId="{9BB353A9-5361-4F84-B867-3E3EF77B0C12}" srcOrd="0" destOrd="0" presId="urn:microsoft.com/office/officeart/2005/8/layout/hierarchy4"/>
    <dgm:cxn modelId="{06B31D37-74EE-48D7-9402-EE8A771FCFBB}" type="presOf" srcId="{1E2269B2-8D6E-4660-BC25-BB4BE19E1EFC}" destId="{4B2EE3D1-AD38-4761-B24E-2DF3A83407D0}" srcOrd="0" destOrd="0" presId="urn:microsoft.com/office/officeart/2005/8/layout/hierarchy4"/>
    <dgm:cxn modelId="{33E81D13-1866-42D2-A547-C68DCF4E82A4}" srcId="{6BB98AD0-17CB-4F44-83B6-EC860924DC28}" destId="{4FF04DA8-94D6-4892-8301-F31E68D5391D}" srcOrd="1" destOrd="0" parTransId="{AA1AB69E-EB94-48BC-BE4A-86CDEDD783D1}" sibTransId="{270921F5-C7EC-4C28-937E-8DEF277CD96C}"/>
    <dgm:cxn modelId="{146E5B3E-110F-437F-A9EF-F4F571912B64}" srcId="{BBF3DA71-4746-4008-BC7A-609578265D55}" destId="{7D8E0D62-FEB6-4107-9B52-486E326CBCEB}" srcOrd="0" destOrd="0" parTransId="{B2C71D70-02C3-4D4A-8841-C7F5CB110C93}" sibTransId="{EC7213BD-558C-4C25-93C4-0D32B627B25A}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F8B6EBE8-3D36-437B-80F3-8EB0884CB8DC}" srcId="{4FF04DA8-94D6-4892-8301-F31E68D5391D}" destId="{2FCE21EB-63C6-4CBD-B73E-887802C7B528}" srcOrd="0" destOrd="0" parTransId="{530DF68F-04B6-4722-A795-92B5E47A3990}" sibTransId="{0F666A45-16BC-47AE-9E5B-D2EB8E3FF6D6}"/>
    <dgm:cxn modelId="{D9FC2ECD-1EB3-44C2-8021-173EACCBE199}" type="presOf" srcId="{49AC8507-29DE-471A-8919-F143A6E544FC}" destId="{FC9F6CF2-7AF4-42B9-A4EC-7A61D0551C55}" srcOrd="0" destOrd="0" presId="urn:microsoft.com/office/officeart/2005/8/layout/hierarchy4"/>
    <dgm:cxn modelId="{A3E8EECE-6D5B-4BA4-8160-08498F9C1E93}" type="presOf" srcId="{2F428BD0-8D22-4A9F-AD7E-323421F896E5}" destId="{264F666A-735E-4771-AE7F-A85EB98F275E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8BA88F25-A724-428D-8441-4CA14ADB29CE}" srcId="{2FCE21EB-63C6-4CBD-B73E-887802C7B528}" destId="{B2154D55-8652-4AAF-8BD0-3FE53311EC6F}" srcOrd="0" destOrd="0" parTransId="{35C37A17-D2D4-4D60-BEFF-3DA489BA83C4}" sibTransId="{B613F46A-4A6B-4F71-8FCE-1182709E4B9E}"/>
    <dgm:cxn modelId="{6D9D8717-4DCB-44AE-AC74-E9EF488E098B}" type="presOf" srcId="{6BE77FA9-95F7-4971-8AC9-467BF231A985}" destId="{66679A9F-E2DD-46E6-9CA0-7C321406C132}" srcOrd="0" destOrd="0" presId="urn:microsoft.com/office/officeart/2005/8/layout/hierarchy4"/>
    <dgm:cxn modelId="{DAB99676-8DB8-4119-87D5-C229B73109AB}" type="presOf" srcId="{BC1E8C24-BB00-454A-93A3-040CD8E7AED6}" destId="{FB3C0A1D-AF9A-4B06-AE4A-C3B37771AEFB}" srcOrd="0" destOrd="0" presId="urn:microsoft.com/office/officeart/2005/8/layout/hierarchy4"/>
    <dgm:cxn modelId="{C373DD96-CF77-4D20-A7BC-0489A38FED4C}" type="presOf" srcId="{3E6AB52A-08A4-4785-81D1-DC803876969E}" destId="{7D1D94DD-7184-4A42-B78C-E7484B436964}" srcOrd="0" destOrd="0" presId="urn:microsoft.com/office/officeart/2005/8/layout/hierarchy4"/>
    <dgm:cxn modelId="{619F78B8-46BE-49B5-9970-FB985F279964}" type="presOf" srcId="{2FCE21EB-63C6-4CBD-B73E-887802C7B528}" destId="{E8DD0D87-DBBC-4228-B047-5000FE21ECD1}" srcOrd="0" destOrd="0" presId="urn:microsoft.com/office/officeart/2005/8/layout/hierarchy4"/>
    <dgm:cxn modelId="{0C4A5C5E-3528-4286-B62C-8F9B8805E098}" srcId="{FD2FDD07-9394-4180-BCEC-BA66D98AAAD4}" destId="{49AC8507-29DE-471A-8919-F143A6E544FC}" srcOrd="0" destOrd="0" parTransId="{30FC4A56-8B20-4564-AC53-A333D1BB42A9}" sibTransId="{96AE29BB-0169-4344-9D25-126D7791B2BD}"/>
    <dgm:cxn modelId="{99CC1505-6EA4-4A91-9A7C-D255BDE96F18}" srcId="{6BB98AD0-17CB-4F44-83B6-EC860924DC28}" destId="{1E2269B2-8D6E-4660-BC25-BB4BE19E1EFC}" srcOrd="3" destOrd="0" parTransId="{C30C5B5B-7118-4BDF-BEB2-B7871DFF1CA9}" sibTransId="{16AB285E-CC0F-4ECC-ADB4-7323A9D33634}"/>
    <dgm:cxn modelId="{F1B52CB2-619E-4180-A4B8-E6720E25C1F0}" type="presOf" srcId="{7D8E0D62-FEB6-4107-9B52-486E326CBCEB}" destId="{474F4600-B6C4-4AF9-8B05-D7FB2C1CBF94}" srcOrd="0" destOrd="0" presId="urn:microsoft.com/office/officeart/2005/8/layout/hierarchy4"/>
    <dgm:cxn modelId="{C0E86D0D-0556-49D8-B9F1-B35CE5F5F788}" type="presOf" srcId="{FD2FDD07-9394-4180-BCEC-BA66D98AAAD4}" destId="{932182CC-AB92-4494-BEA8-03C84DBCF17A}" srcOrd="0" destOrd="0" presId="urn:microsoft.com/office/officeart/2005/8/layout/hierarchy4"/>
    <dgm:cxn modelId="{FC4AB90C-3C3C-4D30-9AD5-465673A3F98F}" srcId="{1E2269B2-8D6E-4660-BC25-BB4BE19E1EFC}" destId="{6BE77FA9-95F7-4971-8AC9-467BF231A985}" srcOrd="0" destOrd="0" parTransId="{BEC386EB-B1CC-4BA8-BDB4-A35D39A74DCF}" sibTransId="{FDEBF69E-24A4-462B-AC95-EA215902EF69}"/>
    <dgm:cxn modelId="{B0688616-93BE-4F03-9BF9-EA7B14980B7E}" type="presParOf" srcId="{264F666A-735E-4771-AE7F-A85EB98F275E}" destId="{E00D738D-5627-4A2B-8E92-76DAA5D96E8B}" srcOrd="0" destOrd="0" presId="urn:microsoft.com/office/officeart/2005/8/layout/hierarchy4"/>
    <dgm:cxn modelId="{F7E41C67-10AF-46E9-9AA4-3DFC32EC708B}" type="presParOf" srcId="{E00D738D-5627-4A2B-8E92-76DAA5D96E8B}" destId="{9BB353A9-5361-4F84-B867-3E3EF77B0C12}" srcOrd="0" destOrd="0" presId="urn:microsoft.com/office/officeart/2005/8/layout/hierarchy4"/>
    <dgm:cxn modelId="{77BEEDA9-9E96-4033-9CD2-AC0C0B3B8C7B}" type="presParOf" srcId="{E00D738D-5627-4A2B-8E92-76DAA5D96E8B}" destId="{D4F66B03-79FC-4E70-A415-4D397189CB63}" srcOrd="1" destOrd="0" presId="urn:microsoft.com/office/officeart/2005/8/layout/hierarchy4"/>
    <dgm:cxn modelId="{C3EA496E-1ECA-47D7-8E3B-9859B3E57E20}" type="presParOf" srcId="{E00D738D-5627-4A2B-8E92-76DAA5D96E8B}" destId="{9891C87E-2604-4799-BAAA-8A36C19632A3}" srcOrd="2" destOrd="0" presId="urn:microsoft.com/office/officeart/2005/8/layout/hierarchy4"/>
    <dgm:cxn modelId="{97C0C10D-57B4-4F90-A592-E95B604E766E}" type="presParOf" srcId="{9891C87E-2604-4799-BAAA-8A36C19632A3}" destId="{69FB80F9-A5EB-4EE7-B44B-99EE379DC40D}" srcOrd="0" destOrd="0" presId="urn:microsoft.com/office/officeart/2005/8/layout/hierarchy4"/>
    <dgm:cxn modelId="{521A7250-7850-467A-BE47-CE0347177437}" type="presParOf" srcId="{69FB80F9-A5EB-4EE7-B44B-99EE379DC40D}" destId="{FB3C0A1D-AF9A-4B06-AE4A-C3B37771AEFB}" srcOrd="0" destOrd="0" presId="urn:microsoft.com/office/officeart/2005/8/layout/hierarchy4"/>
    <dgm:cxn modelId="{72FF89C6-06D7-432B-98B4-92EAC73258BA}" type="presParOf" srcId="{69FB80F9-A5EB-4EE7-B44B-99EE379DC40D}" destId="{A086833A-DEC7-4848-B15A-8377F70DDBED}" srcOrd="1" destOrd="0" presId="urn:microsoft.com/office/officeart/2005/8/layout/hierarchy4"/>
    <dgm:cxn modelId="{12497557-8CA9-4316-8E66-BD324C050CEA}" type="presParOf" srcId="{69FB80F9-A5EB-4EE7-B44B-99EE379DC40D}" destId="{C7CA52D0-58DA-415D-AEAD-73CD01A78F0C}" srcOrd="2" destOrd="0" presId="urn:microsoft.com/office/officeart/2005/8/layout/hierarchy4"/>
    <dgm:cxn modelId="{27A8843C-3835-4633-BAEC-9DE8FF21CE6E}" type="presParOf" srcId="{C7CA52D0-58DA-415D-AEAD-73CD01A78F0C}" destId="{6FE8509D-C136-46E2-A20E-F026E95535C6}" srcOrd="0" destOrd="0" presId="urn:microsoft.com/office/officeart/2005/8/layout/hierarchy4"/>
    <dgm:cxn modelId="{C5DAAC74-2909-48FF-8C11-3B342F9ABE7C}" type="presParOf" srcId="{6FE8509D-C136-46E2-A20E-F026E95535C6}" destId="{46059326-4E84-40C9-ACCE-F7372A8F37BA}" srcOrd="0" destOrd="0" presId="urn:microsoft.com/office/officeart/2005/8/layout/hierarchy4"/>
    <dgm:cxn modelId="{7D0E706C-0F6D-44EC-BE73-D5A0E1EC511D}" type="presParOf" srcId="{6FE8509D-C136-46E2-A20E-F026E95535C6}" destId="{209291CE-D0DA-4B8A-B735-72E2C233CF21}" srcOrd="1" destOrd="0" presId="urn:microsoft.com/office/officeart/2005/8/layout/hierarchy4"/>
    <dgm:cxn modelId="{3A70D6F3-601D-4EC8-8ADA-0729580D1DD3}" type="presParOf" srcId="{6FE8509D-C136-46E2-A20E-F026E95535C6}" destId="{DF9AA8F9-D8D4-429E-A400-7207B7F0D5B6}" srcOrd="2" destOrd="0" presId="urn:microsoft.com/office/officeart/2005/8/layout/hierarchy4"/>
    <dgm:cxn modelId="{CD6468A3-86CD-423B-8139-573E03679102}" type="presParOf" srcId="{DF9AA8F9-D8D4-429E-A400-7207B7F0D5B6}" destId="{9E6A1A5D-AFA8-4745-81F8-2B145035418E}" srcOrd="0" destOrd="0" presId="urn:microsoft.com/office/officeart/2005/8/layout/hierarchy4"/>
    <dgm:cxn modelId="{93D6E1E3-CBC5-45F9-AD9F-F0287BC55B81}" type="presParOf" srcId="{9E6A1A5D-AFA8-4745-81F8-2B145035418E}" destId="{474F4600-B6C4-4AF9-8B05-D7FB2C1CBF94}" srcOrd="0" destOrd="0" presId="urn:microsoft.com/office/officeart/2005/8/layout/hierarchy4"/>
    <dgm:cxn modelId="{B4AFDA47-A4AC-4040-B3CF-DC87B7D440E7}" type="presParOf" srcId="{9E6A1A5D-AFA8-4745-81F8-2B145035418E}" destId="{AD8A7A66-663A-4E06-A891-81BB1F24BA19}" srcOrd="1" destOrd="0" presId="urn:microsoft.com/office/officeart/2005/8/layout/hierarchy4"/>
    <dgm:cxn modelId="{6561F1F7-0CEC-4D7D-96D5-B421A8E122EE}" type="presParOf" srcId="{9891C87E-2604-4799-BAAA-8A36C19632A3}" destId="{6A9022C6-B94A-49DE-BD64-D5363E27B097}" srcOrd="1" destOrd="0" presId="urn:microsoft.com/office/officeart/2005/8/layout/hierarchy4"/>
    <dgm:cxn modelId="{AA8E026D-F8F4-4E6D-86AA-59C3FD649E36}" type="presParOf" srcId="{9891C87E-2604-4799-BAAA-8A36C19632A3}" destId="{A2E9A929-F416-4749-AF0F-D8BBE4A36F48}" srcOrd="2" destOrd="0" presId="urn:microsoft.com/office/officeart/2005/8/layout/hierarchy4"/>
    <dgm:cxn modelId="{F728D08D-38DF-4F31-99C0-12A41AD6F4C4}" type="presParOf" srcId="{A2E9A929-F416-4749-AF0F-D8BBE4A36F48}" destId="{800E0885-D1E0-48B7-8293-A93DDBEE55BB}" srcOrd="0" destOrd="0" presId="urn:microsoft.com/office/officeart/2005/8/layout/hierarchy4"/>
    <dgm:cxn modelId="{BAF3453C-4334-4CA7-85AA-A123F9ED983C}" type="presParOf" srcId="{A2E9A929-F416-4749-AF0F-D8BBE4A36F48}" destId="{41600E72-DA0E-435E-ABC3-F2A28C383F1F}" srcOrd="1" destOrd="0" presId="urn:microsoft.com/office/officeart/2005/8/layout/hierarchy4"/>
    <dgm:cxn modelId="{A32E56E0-1C37-4221-BF8E-1CC0633529F9}" type="presParOf" srcId="{A2E9A929-F416-4749-AF0F-D8BBE4A36F48}" destId="{31764A16-B902-4917-932F-2218DAB49CAA}" srcOrd="2" destOrd="0" presId="urn:microsoft.com/office/officeart/2005/8/layout/hierarchy4"/>
    <dgm:cxn modelId="{D68B0FEA-FFB5-4C1F-8F14-E45C5C642858}" type="presParOf" srcId="{31764A16-B902-4917-932F-2218DAB49CAA}" destId="{BE6E0695-4AFB-4A9E-8B3E-24525701574B}" srcOrd="0" destOrd="0" presId="urn:microsoft.com/office/officeart/2005/8/layout/hierarchy4"/>
    <dgm:cxn modelId="{296CC717-8FC7-4230-BAF3-F038A6ACEFBE}" type="presParOf" srcId="{BE6E0695-4AFB-4A9E-8B3E-24525701574B}" destId="{E8DD0D87-DBBC-4228-B047-5000FE21ECD1}" srcOrd="0" destOrd="0" presId="urn:microsoft.com/office/officeart/2005/8/layout/hierarchy4"/>
    <dgm:cxn modelId="{71AF88F5-354E-4F0F-AAB1-80F241E338F8}" type="presParOf" srcId="{BE6E0695-4AFB-4A9E-8B3E-24525701574B}" destId="{63E59289-04DF-46AF-8FDB-26ED05148C42}" srcOrd="1" destOrd="0" presId="urn:microsoft.com/office/officeart/2005/8/layout/hierarchy4"/>
    <dgm:cxn modelId="{28249D81-1498-420B-9C8D-CD3A33BF5622}" type="presParOf" srcId="{BE6E0695-4AFB-4A9E-8B3E-24525701574B}" destId="{E31EB877-C3B9-46CA-97FB-0A003BE548C0}" srcOrd="2" destOrd="0" presId="urn:microsoft.com/office/officeart/2005/8/layout/hierarchy4"/>
    <dgm:cxn modelId="{C943BE6D-910B-43E4-902A-B52C3885269A}" type="presParOf" srcId="{E31EB877-C3B9-46CA-97FB-0A003BE548C0}" destId="{E40BA649-1EC0-4592-B3A1-D5572E2F3343}" srcOrd="0" destOrd="0" presId="urn:microsoft.com/office/officeart/2005/8/layout/hierarchy4"/>
    <dgm:cxn modelId="{493FAE7E-BCA4-4924-8E58-A315DFFF842E}" type="presParOf" srcId="{E40BA649-1EC0-4592-B3A1-D5572E2F3343}" destId="{3CA0313C-8279-4A1F-8F40-29DF4201B7F8}" srcOrd="0" destOrd="0" presId="urn:microsoft.com/office/officeart/2005/8/layout/hierarchy4"/>
    <dgm:cxn modelId="{99559C7C-0536-41B6-9553-9425180DF363}" type="presParOf" srcId="{E40BA649-1EC0-4592-B3A1-D5572E2F3343}" destId="{61AA7A43-3098-401E-88E8-C5AA7AB1CEAA}" srcOrd="1" destOrd="0" presId="urn:microsoft.com/office/officeart/2005/8/layout/hierarchy4"/>
    <dgm:cxn modelId="{88AC145D-18C1-45D6-961A-2D455607E0DF}" type="presParOf" srcId="{9891C87E-2604-4799-BAAA-8A36C19632A3}" destId="{653674FA-A59E-4A94-9ED0-D5DC2E312CA9}" srcOrd="3" destOrd="0" presId="urn:microsoft.com/office/officeart/2005/8/layout/hierarchy4"/>
    <dgm:cxn modelId="{F349B197-831C-4877-9931-175783429268}" type="presParOf" srcId="{9891C87E-2604-4799-BAAA-8A36C19632A3}" destId="{10F955A5-24C1-4293-89EB-D981754C0971}" srcOrd="4" destOrd="0" presId="urn:microsoft.com/office/officeart/2005/8/layout/hierarchy4"/>
    <dgm:cxn modelId="{B0CB6E6E-964D-4E19-A649-5383890F9E3F}" type="presParOf" srcId="{10F955A5-24C1-4293-89EB-D981754C0971}" destId="{932182CC-AB92-4494-BEA8-03C84DBCF17A}" srcOrd="0" destOrd="0" presId="urn:microsoft.com/office/officeart/2005/8/layout/hierarchy4"/>
    <dgm:cxn modelId="{DA746180-3A58-444E-8651-46D4D7BF00F1}" type="presParOf" srcId="{10F955A5-24C1-4293-89EB-D981754C0971}" destId="{A96F4414-B614-4662-9661-3858EA91ADE5}" srcOrd="1" destOrd="0" presId="urn:microsoft.com/office/officeart/2005/8/layout/hierarchy4"/>
    <dgm:cxn modelId="{93435FEF-0417-4950-8869-455DB81D4220}" type="presParOf" srcId="{10F955A5-24C1-4293-89EB-D981754C0971}" destId="{7659943D-879F-4ABC-ACD6-009E62EA2062}" srcOrd="2" destOrd="0" presId="urn:microsoft.com/office/officeart/2005/8/layout/hierarchy4"/>
    <dgm:cxn modelId="{7D1BA012-F4BA-4108-A5D1-75B2CB195630}" type="presParOf" srcId="{7659943D-879F-4ABC-ACD6-009E62EA2062}" destId="{7A4620AD-F3EC-4614-B739-53FE75794528}" srcOrd="0" destOrd="0" presId="urn:microsoft.com/office/officeart/2005/8/layout/hierarchy4"/>
    <dgm:cxn modelId="{A3E3D61D-FD61-4920-A6BB-E5306C52BDD7}" type="presParOf" srcId="{7A4620AD-F3EC-4614-B739-53FE75794528}" destId="{FC9F6CF2-7AF4-42B9-A4EC-7A61D0551C55}" srcOrd="0" destOrd="0" presId="urn:microsoft.com/office/officeart/2005/8/layout/hierarchy4"/>
    <dgm:cxn modelId="{1D4F1087-181F-4A2A-B20C-CCC2FB2501AA}" type="presParOf" srcId="{7A4620AD-F3EC-4614-B739-53FE75794528}" destId="{72217245-D0EE-42F2-9DD1-BD7DEA766310}" srcOrd="1" destOrd="0" presId="urn:microsoft.com/office/officeart/2005/8/layout/hierarchy4"/>
    <dgm:cxn modelId="{4FFD709E-D724-476E-A52C-6AA389FE25A3}" type="presParOf" srcId="{7A4620AD-F3EC-4614-B739-53FE75794528}" destId="{B54732DD-64F3-457F-93DF-7CC3493D7108}" srcOrd="2" destOrd="0" presId="urn:microsoft.com/office/officeart/2005/8/layout/hierarchy4"/>
    <dgm:cxn modelId="{A846346F-B364-4930-9200-125B57CED387}" type="presParOf" srcId="{B54732DD-64F3-457F-93DF-7CC3493D7108}" destId="{687972BF-BD37-4A64-8633-10A7F2712355}" srcOrd="0" destOrd="0" presId="urn:microsoft.com/office/officeart/2005/8/layout/hierarchy4"/>
    <dgm:cxn modelId="{7FA9645A-47F3-462D-BD52-00D825C506DB}" type="presParOf" srcId="{687972BF-BD37-4A64-8633-10A7F2712355}" destId="{7D1D94DD-7184-4A42-B78C-E7484B436964}" srcOrd="0" destOrd="0" presId="urn:microsoft.com/office/officeart/2005/8/layout/hierarchy4"/>
    <dgm:cxn modelId="{A0511FBC-9F66-401B-94A2-3A05F386CE42}" type="presParOf" srcId="{687972BF-BD37-4A64-8633-10A7F2712355}" destId="{8D91A2F5-90C7-4997-86F8-16432625C6C1}" srcOrd="1" destOrd="0" presId="urn:microsoft.com/office/officeart/2005/8/layout/hierarchy4"/>
    <dgm:cxn modelId="{A24BD43B-B2EA-4F2C-9B8A-334260445153}" type="presParOf" srcId="{9891C87E-2604-4799-BAAA-8A36C19632A3}" destId="{F5F5888D-4F52-4A46-BC3A-BEC0A6AB0CBC}" srcOrd="5" destOrd="0" presId="urn:microsoft.com/office/officeart/2005/8/layout/hierarchy4"/>
    <dgm:cxn modelId="{5DDBFA0C-D109-4FC8-A076-1DDDA8C3FD75}" type="presParOf" srcId="{9891C87E-2604-4799-BAAA-8A36C19632A3}" destId="{A04C7F92-CBC9-41B0-B36F-9FF2D5DB50BA}" srcOrd="6" destOrd="0" presId="urn:microsoft.com/office/officeart/2005/8/layout/hierarchy4"/>
    <dgm:cxn modelId="{95D34144-709C-4BA0-82BB-12A689C111ED}" type="presParOf" srcId="{A04C7F92-CBC9-41B0-B36F-9FF2D5DB50BA}" destId="{4B2EE3D1-AD38-4761-B24E-2DF3A83407D0}" srcOrd="0" destOrd="0" presId="urn:microsoft.com/office/officeart/2005/8/layout/hierarchy4"/>
    <dgm:cxn modelId="{824C4FC7-4C3B-4738-856F-0FF1339B8EA7}" type="presParOf" srcId="{A04C7F92-CBC9-41B0-B36F-9FF2D5DB50BA}" destId="{99E9166C-54AD-452D-81AB-84A9DF3DB38A}" srcOrd="1" destOrd="0" presId="urn:microsoft.com/office/officeart/2005/8/layout/hierarchy4"/>
    <dgm:cxn modelId="{4F3E81F5-2D38-4121-8441-04F2ABB07142}" type="presParOf" srcId="{A04C7F92-CBC9-41B0-B36F-9FF2D5DB50BA}" destId="{08574F03-A8F1-4C15-B100-BAE86C135EC1}" srcOrd="2" destOrd="0" presId="urn:microsoft.com/office/officeart/2005/8/layout/hierarchy4"/>
    <dgm:cxn modelId="{5E15F6C7-67C5-4870-8550-05A1D9526F44}" type="presParOf" srcId="{08574F03-A8F1-4C15-B100-BAE86C135EC1}" destId="{608D9123-6544-42EB-8919-8965B4A087FE}" srcOrd="0" destOrd="0" presId="urn:microsoft.com/office/officeart/2005/8/layout/hierarchy4"/>
    <dgm:cxn modelId="{5C725E90-6F25-4D83-B0D4-7BA032A02DB8}" type="presParOf" srcId="{608D9123-6544-42EB-8919-8965B4A087FE}" destId="{66679A9F-E2DD-46E6-9CA0-7C321406C132}" srcOrd="0" destOrd="0" presId="urn:microsoft.com/office/officeart/2005/8/layout/hierarchy4"/>
    <dgm:cxn modelId="{ACF9DFC8-7B94-4738-9252-03D4328AB30D}" type="presParOf" srcId="{608D9123-6544-42EB-8919-8965B4A087FE}" destId="{5F413B28-C7C4-4C0C-A54E-9EBE81779D02}" srcOrd="1" destOrd="0" presId="urn:microsoft.com/office/officeart/2005/8/layout/hierarchy4"/>
    <dgm:cxn modelId="{D705FEAD-BB6B-490D-9E4F-B9EF5204F306}" type="presParOf" srcId="{608D9123-6544-42EB-8919-8965B4A087FE}" destId="{00242D05-6B52-406F-B3C3-DADFB2C611AB}" srcOrd="2" destOrd="0" presId="urn:microsoft.com/office/officeart/2005/8/layout/hierarchy4"/>
    <dgm:cxn modelId="{40C0EDAF-D8CD-4EF8-9303-247B83B228D7}" type="presParOf" srcId="{00242D05-6B52-406F-B3C3-DADFB2C611AB}" destId="{74BBE74E-FE08-437F-A40C-5509836FE9E2}" srcOrd="0" destOrd="0" presId="urn:microsoft.com/office/officeart/2005/8/layout/hierarchy4"/>
    <dgm:cxn modelId="{4AC2C8FA-3E16-4502-A5AE-EE0CF76CFF84}" type="presParOf" srcId="{74BBE74E-FE08-437F-A40C-5509836FE9E2}" destId="{CD8F3CD5-5A3B-407B-AD9B-B5E5FF8F9BC5}" srcOrd="0" destOrd="0" presId="urn:microsoft.com/office/officeart/2005/8/layout/hierarchy4"/>
    <dgm:cxn modelId="{B2999C82-FF65-40E0-A7B0-FB1938424589}" type="presParOf" srcId="{74BBE74E-FE08-437F-A40C-5509836FE9E2}" destId="{EBC5E96C-03BB-49BB-BFCF-CDDED29303C2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4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1.2 Informações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1.3 Orientação de rota e navegação - Antes do início da viagem</a:t>
          </a:r>
          <a:endParaRPr lang="pt-BR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1.1 Informações antes do início da viagem </a:t>
          </a:r>
          <a:endParaRPr lang="pt-BR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F361473-B79A-447E-B3AF-9D74DAD260D3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1.5. Apoio ao planejamento da viagem</a:t>
          </a:r>
          <a:endParaRPr lang="pt-BR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EAC8258-D71B-45AE-858C-634233B006D5}" type="parTrans" cxnId="{FEE2D3BB-7821-4143-A681-9C1071A0552D}">
      <dgm:prSet/>
      <dgm:spPr/>
      <dgm:t>
        <a:bodyPr/>
        <a:lstStyle/>
        <a:p>
          <a:endParaRPr lang="pt-BR"/>
        </a:p>
      </dgm:t>
    </dgm:pt>
    <dgm:pt modelId="{A71D2968-107D-4429-AEF5-325B9993ECD7}" type="sibTrans" cxnId="{FEE2D3BB-7821-4143-A681-9C1071A0552D}">
      <dgm:prSet/>
      <dgm:spPr/>
      <dgm:t>
        <a:bodyPr/>
        <a:lstStyle/>
        <a:p>
          <a:endParaRPr lang="pt-BR"/>
        </a:p>
      </dgm:t>
    </dgm:pt>
    <dgm:pt modelId="{49AC8507-29DE-471A-8919-F143A6E544F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1.4. Orientação de rota e navegação -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E7F5B4D-8CC7-46EB-94EB-3A16DA0079A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1.6. Informações sobre serviços de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BD16DD3-C37A-48F3-9CC4-FE263FACCAA1}" type="parTrans" cxnId="{505B4D7A-2175-4323-95B7-DC346F2BDD22}">
      <dgm:prSet/>
      <dgm:spPr/>
      <dgm:t>
        <a:bodyPr/>
        <a:lstStyle/>
        <a:p>
          <a:endParaRPr lang="pt-BR"/>
        </a:p>
      </dgm:t>
    </dgm:pt>
    <dgm:pt modelId="{883656D9-6F8F-48FC-9A53-7784304A49E1}" type="sibTrans" cxnId="{505B4D7A-2175-4323-95B7-DC346F2BDD22}">
      <dgm:prSet/>
      <dgm:spPr/>
      <dgm:t>
        <a:bodyPr/>
        <a:lstStyle/>
        <a:p>
          <a:endParaRPr lang="pt-BR"/>
        </a:p>
      </dgm:t>
    </dgm:pt>
    <dgm:pt modelId="{277B7829-44C8-45ED-9E58-42608EF1F5B3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86344D5-63E5-4761-866A-F201CA925499}" type="sibTrans" cxnId="{5816BCB3-F7AF-496A-B79A-79B43ED17503}">
      <dgm:prSet/>
      <dgm:spPr/>
      <dgm:t>
        <a:bodyPr/>
        <a:lstStyle/>
        <a:p>
          <a:endParaRPr lang="pt-BR"/>
        </a:p>
      </dgm:t>
    </dgm:pt>
    <dgm:pt modelId="{B95F9E68-512F-416F-83AA-A1FDCB2F61FE}" type="parTrans" cxnId="{5816BCB3-F7AF-496A-B79A-79B43ED17503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19FA97B-38B7-47D1-A692-5FAC824E1132}" type="pres">
      <dgm:prSet presAssocID="{FD2FDD07-9394-4180-BCEC-BA66D98AAAD4}" presName="horzThree" presStyleCnt="0"/>
      <dgm:spPr/>
    </dgm:pt>
    <dgm:pt modelId="{DCC23824-B056-4E92-A587-A5C3B3C96A79}" type="pres">
      <dgm:prSet presAssocID="{C19AC1C4-6FB7-4F44-BC77-0C9DDD9E9B9D}" presName="sibSpaceThree" presStyleCnt="0"/>
      <dgm:spPr/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3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B45799A7-B385-460C-95E6-E728663CA7E1}" type="pres">
      <dgm:prSet presAssocID="{96AE29BB-0169-4344-9D25-126D7791B2BD}" presName="sibSpaceThree" presStyleCnt="0"/>
      <dgm:spPr/>
    </dgm:pt>
    <dgm:pt modelId="{CC012A35-A46D-4571-BFB5-91FF52028F1D}" type="pres">
      <dgm:prSet presAssocID="{DF361473-B79A-447E-B3AF-9D74DAD260D3}" presName="vertThree" presStyleCnt="0"/>
      <dgm:spPr/>
    </dgm:pt>
    <dgm:pt modelId="{1FD0E932-29F4-4903-91F4-94066B87EFBF}" type="pres">
      <dgm:prSet presAssocID="{DF361473-B79A-447E-B3AF-9D74DAD260D3}" presName="txThree" presStyleLbl="node3" presStyleIdx="4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6C52800-815B-425B-8F1C-A116CEB30213}" type="pres">
      <dgm:prSet presAssocID="{DF361473-B79A-447E-B3AF-9D74DAD260D3}" presName="horzThree" presStyleCnt="0"/>
      <dgm:spPr/>
    </dgm:pt>
    <dgm:pt modelId="{EF105B06-2A73-4C70-AF4D-5779B535618D}" type="pres">
      <dgm:prSet presAssocID="{A71D2968-107D-4429-AEF5-325B9993ECD7}" presName="sibSpaceThree" presStyleCnt="0"/>
      <dgm:spPr/>
    </dgm:pt>
    <dgm:pt modelId="{F1DA01BC-3C2B-4088-B22A-D7AB61AAC680}" type="pres">
      <dgm:prSet presAssocID="{7E7F5B4D-8CC7-46EB-94EB-3A16DA0079A4}" presName="vertThree" presStyleCnt="0"/>
      <dgm:spPr/>
    </dgm:pt>
    <dgm:pt modelId="{6D052001-91D0-41AA-9573-AA2BA3B9F135}" type="pres">
      <dgm:prSet presAssocID="{7E7F5B4D-8CC7-46EB-94EB-3A16DA0079A4}" presName="txThree" presStyleLbl="node3" presStyleIdx="5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B3B4CB4-BC00-41D2-8F56-54398805F8DA}" type="pres">
      <dgm:prSet presAssocID="{7E7F5B4D-8CC7-46EB-94EB-3A16DA0079A4}" presName="parTransThree" presStyleCnt="0"/>
      <dgm:spPr/>
    </dgm:pt>
    <dgm:pt modelId="{E51A748A-EA7A-4E63-8E96-7584B88784D9}" type="pres">
      <dgm:prSet presAssocID="{7E7F5B4D-8CC7-46EB-94EB-3A16DA0079A4}" presName="horzThree" presStyleCnt="0"/>
      <dgm:spPr/>
    </dgm:pt>
    <dgm:pt modelId="{E0BA7CBA-6DE3-47EE-B02C-D1E9A1ACA012}" type="pres">
      <dgm:prSet presAssocID="{277B7829-44C8-45ED-9E58-42608EF1F5B3}" presName="vertFour" presStyleCnt="0">
        <dgm:presLayoutVars>
          <dgm:chPref val="3"/>
        </dgm:presLayoutVars>
      </dgm:prSet>
      <dgm:spPr/>
    </dgm:pt>
    <dgm:pt modelId="{3193B9B8-10CE-44D4-830C-5D75E4CF4D92}" type="pres">
      <dgm:prSet presAssocID="{277B7829-44C8-45ED-9E58-42608EF1F5B3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22458-6FE1-40B9-9A70-EAFCBA96CAFD}" type="pres">
      <dgm:prSet presAssocID="{277B7829-44C8-45ED-9E58-42608EF1F5B3}" presName="horzFour" presStyleCnt="0"/>
      <dgm:spPr/>
    </dgm:pt>
  </dgm:ptLst>
  <dgm:cxnLst>
    <dgm:cxn modelId="{C947836A-C061-4414-A97B-666C9317A90E}" type="presOf" srcId="{6BB98AD0-17CB-4F44-83B6-EC860924DC28}" destId="{9BB353A9-5361-4F84-B867-3E3EF77B0C12}" srcOrd="0" destOrd="0" presId="urn:microsoft.com/office/officeart/2005/8/layout/hierarchy4"/>
    <dgm:cxn modelId="{98C74341-5DE2-4764-AC91-F1D01AD95301}" type="presOf" srcId="{DF361473-B79A-447E-B3AF-9D74DAD260D3}" destId="{1FD0E932-29F4-4903-91F4-94066B87EFBF}" srcOrd="0" destOrd="0" presId="urn:microsoft.com/office/officeart/2005/8/layout/hierarchy4"/>
    <dgm:cxn modelId="{5816BCB3-F7AF-496A-B79A-79B43ED17503}" srcId="{7E7F5B4D-8CC7-46EB-94EB-3A16DA0079A4}" destId="{277B7829-44C8-45ED-9E58-42608EF1F5B3}" srcOrd="0" destOrd="0" parTransId="{B95F9E68-512F-416F-83AA-A1FDCB2F61FE}" sibTransId="{E86344D5-63E5-4761-866A-F201CA925499}"/>
    <dgm:cxn modelId="{BE6B289F-0F9D-464F-919E-4783C3616CFD}" type="presOf" srcId="{BBF3DA71-4746-4008-BC7A-609578265D55}" destId="{46059326-4E84-40C9-ACCE-F7372A8F37BA}" srcOrd="0" destOrd="0" presId="urn:microsoft.com/office/officeart/2005/8/layout/hierarchy4"/>
    <dgm:cxn modelId="{14E30A9E-77A5-4641-96E0-3D9E208A3F02}" type="presOf" srcId="{49AC8507-29DE-471A-8919-F143A6E544FC}" destId="{FC9F6CF2-7AF4-42B9-A4EC-7A61D0551C55}" srcOrd="0" destOrd="0" presId="urn:microsoft.com/office/officeart/2005/8/layout/hierarchy4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07CEA08E-8B26-4A5A-BAA5-1E985531213D}" type="presOf" srcId="{BC1E8C24-BB00-454A-93A3-040CD8E7AED6}" destId="{FB3C0A1D-AF9A-4B06-AE4A-C3B37771AEFB}" srcOrd="0" destOrd="0" presId="urn:microsoft.com/office/officeart/2005/8/layout/hierarchy4"/>
    <dgm:cxn modelId="{FEE2D3BB-7821-4143-A681-9C1071A0552D}" srcId="{BC1E8C24-BB00-454A-93A3-040CD8E7AED6}" destId="{DF361473-B79A-447E-B3AF-9D74DAD260D3}" srcOrd="4" destOrd="0" parTransId="{CEAC8258-D71B-45AE-858C-634233B006D5}" sibTransId="{A71D2968-107D-4429-AEF5-325B9993ECD7}"/>
    <dgm:cxn modelId="{360003B6-31AD-428F-B39D-F136A4B6B61F}" type="presOf" srcId="{4FF04DA8-94D6-4892-8301-F31E68D5391D}" destId="{628491EE-24F1-4E69-A376-21DA9A733B02}" srcOrd="0" destOrd="0" presId="urn:microsoft.com/office/officeart/2005/8/layout/hierarchy4"/>
    <dgm:cxn modelId="{505B4D7A-2175-4323-95B7-DC346F2BDD22}" srcId="{BC1E8C24-BB00-454A-93A3-040CD8E7AED6}" destId="{7E7F5B4D-8CC7-46EB-94EB-3A16DA0079A4}" srcOrd="5" destOrd="0" parTransId="{9BD16DD3-C37A-48F3-9CC4-FE263FACCAA1}" sibTransId="{883656D9-6F8F-48FC-9A53-7784304A49E1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AD2CFA0C-C950-4EC7-B488-D16E7FD5ECC2}" type="presOf" srcId="{7E7F5B4D-8CC7-46EB-94EB-3A16DA0079A4}" destId="{6D052001-91D0-41AA-9573-AA2BA3B9F135}" srcOrd="0" destOrd="0" presId="urn:microsoft.com/office/officeart/2005/8/layout/hierarchy4"/>
    <dgm:cxn modelId="{71EB5C87-5200-4199-9469-E71C419D33DE}" type="presOf" srcId="{277B7829-44C8-45ED-9E58-42608EF1F5B3}" destId="{3193B9B8-10CE-44D4-830C-5D75E4CF4D92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C6F6D4AA-7B05-4838-B700-40A5B53A5146}" type="presOf" srcId="{2F428BD0-8D22-4A9F-AD7E-323421F896E5}" destId="{264F666A-735E-4771-AE7F-A85EB98F275E}" srcOrd="0" destOrd="0" presId="urn:microsoft.com/office/officeart/2005/8/layout/hierarchy4"/>
    <dgm:cxn modelId="{8B9C1D12-FE75-48FA-B7F7-A8E3D1BFD767}" type="presOf" srcId="{FD2FDD07-9394-4180-BCEC-BA66D98AAAD4}" destId="{84601956-4ABE-4AE8-83C1-D858F89CA304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0C4A5C5E-3528-4286-B62C-8F9B8805E098}" srcId="{BC1E8C24-BB00-454A-93A3-040CD8E7AED6}" destId="{49AC8507-29DE-471A-8919-F143A6E544FC}" srcOrd="3" destOrd="0" parTransId="{30FC4A56-8B20-4564-AC53-A333D1BB42A9}" sibTransId="{96AE29BB-0169-4344-9D25-126D7791B2BD}"/>
    <dgm:cxn modelId="{EA7A048F-AE17-490F-8771-A938F14FF4FA}" type="presParOf" srcId="{264F666A-735E-4771-AE7F-A85EB98F275E}" destId="{E00D738D-5627-4A2B-8E92-76DAA5D96E8B}" srcOrd="0" destOrd="0" presId="urn:microsoft.com/office/officeart/2005/8/layout/hierarchy4"/>
    <dgm:cxn modelId="{D154E027-B652-477B-97C9-CB06E74D62CC}" type="presParOf" srcId="{E00D738D-5627-4A2B-8E92-76DAA5D96E8B}" destId="{9BB353A9-5361-4F84-B867-3E3EF77B0C12}" srcOrd="0" destOrd="0" presId="urn:microsoft.com/office/officeart/2005/8/layout/hierarchy4"/>
    <dgm:cxn modelId="{2645B389-C584-48AC-BDE4-15B5594414EB}" type="presParOf" srcId="{E00D738D-5627-4A2B-8E92-76DAA5D96E8B}" destId="{D4F66B03-79FC-4E70-A415-4D397189CB63}" srcOrd="1" destOrd="0" presId="urn:microsoft.com/office/officeart/2005/8/layout/hierarchy4"/>
    <dgm:cxn modelId="{617E9838-BBDE-4437-A475-571E1908A07A}" type="presParOf" srcId="{E00D738D-5627-4A2B-8E92-76DAA5D96E8B}" destId="{9891C87E-2604-4799-BAAA-8A36C19632A3}" srcOrd="2" destOrd="0" presId="urn:microsoft.com/office/officeart/2005/8/layout/hierarchy4"/>
    <dgm:cxn modelId="{B8B26963-9A3B-4675-9FBB-9BA6AB7DCAC7}" type="presParOf" srcId="{9891C87E-2604-4799-BAAA-8A36C19632A3}" destId="{69FB80F9-A5EB-4EE7-B44B-99EE379DC40D}" srcOrd="0" destOrd="0" presId="urn:microsoft.com/office/officeart/2005/8/layout/hierarchy4"/>
    <dgm:cxn modelId="{624DC05A-4CCA-4E52-801C-EE94C59D0CF0}" type="presParOf" srcId="{69FB80F9-A5EB-4EE7-B44B-99EE379DC40D}" destId="{FB3C0A1D-AF9A-4B06-AE4A-C3B37771AEFB}" srcOrd="0" destOrd="0" presId="urn:microsoft.com/office/officeart/2005/8/layout/hierarchy4"/>
    <dgm:cxn modelId="{673F96A5-92D6-40D2-8C94-A7444C7B5594}" type="presParOf" srcId="{69FB80F9-A5EB-4EE7-B44B-99EE379DC40D}" destId="{A086833A-DEC7-4848-B15A-8377F70DDBED}" srcOrd="1" destOrd="0" presId="urn:microsoft.com/office/officeart/2005/8/layout/hierarchy4"/>
    <dgm:cxn modelId="{B17A28B0-CB91-42C1-AB6C-F606328FE7C1}" type="presParOf" srcId="{69FB80F9-A5EB-4EE7-B44B-99EE379DC40D}" destId="{C7CA52D0-58DA-415D-AEAD-73CD01A78F0C}" srcOrd="2" destOrd="0" presId="urn:microsoft.com/office/officeart/2005/8/layout/hierarchy4"/>
    <dgm:cxn modelId="{EA1C31EB-D278-4954-A8BD-444854A468E3}" type="presParOf" srcId="{C7CA52D0-58DA-415D-AEAD-73CD01A78F0C}" destId="{6FE8509D-C136-46E2-A20E-F026E95535C6}" srcOrd="0" destOrd="0" presId="urn:microsoft.com/office/officeart/2005/8/layout/hierarchy4"/>
    <dgm:cxn modelId="{9687D273-C154-4058-A6FF-9985250018CC}" type="presParOf" srcId="{6FE8509D-C136-46E2-A20E-F026E95535C6}" destId="{46059326-4E84-40C9-ACCE-F7372A8F37BA}" srcOrd="0" destOrd="0" presId="urn:microsoft.com/office/officeart/2005/8/layout/hierarchy4"/>
    <dgm:cxn modelId="{B03B11A7-D1E3-4B81-93A6-07895BD6AF77}" type="presParOf" srcId="{6FE8509D-C136-46E2-A20E-F026E95535C6}" destId="{DF9AA8F9-D8D4-429E-A400-7207B7F0D5B6}" srcOrd="1" destOrd="0" presId="urn:microsoft.com/office/officeart/2005/8/layout/hierarchy4"/>
    <dgm:cxn modelId="{5A5EED78-0F1C-43B8-B9E2-068C0DDCB631}" type="presParOf" srcId="{C7CA52D0-58DA-415D-AEAD-73CD01A78F0C}" destId="{BB44AB9F-59A3-4D61-9941-109A3A2CCB26}" srcOrd="1" destOrd="0" presId="urn:microsoft.com/office/officeart/2005/8/layout/hierarchy4"/>
    <dgm:cxn modelId="{9BBFD2AB-BC54-441A-B341-FBEA42872E2C}" type="presParOf" srcId="{C7CA52D0-58DA-415D-AEAD-73CD01A78F0C}" destId="{9E1AAEBA-424F-4F7D-8F48-C6CBF0CE0497}" srcOrd="2" destOrd="0" presId="urn:microsoft.com/office/officeart/2005/8/layout/hierarchy4"/>
    <dgm:cxn modelId="{EB139AF6-2DE5-4BB0-BF62-8EB34B95536C}" type="presParOf" srcId="{9E1AAEBA-424F-4F7D-8F48-C6CBF0CE0497}" destId="{628491EE-24F1-4E69-A376-21DA9A733B02}" srcOrd="0" destOrd="0" presId="urn:microsoft.com/office/officeart/2005/8/layout/hierarchy4"/>
    <dgm:cxn modelId="{9D5CE110-6B5B-4536-BB74-590C98342E43}" type="presParOf" srcId="{9E1AAEBA-424F-4F7D-8F48-C6CBF0CE0497}" destId="{BB257590-101A-4E88-B180-A963E5067A01}" srcOrd="1" destOrd="0" presId="urn:microsoft.com/office/officeart/2005/8/layout/hierarchy4"/>
    <dgm:cxn modelId="{29BE693F-35A9-42BB-B2C0-72658A4C2751}" type="presParOf" srcId="{C7CA52D0-58DA-415D-AEAD-73CD01A78F0C}" destId="{CA249F88-FF9B-4F3E-A06C-6F6A6023FAFF}" srcOrd="3" destOrd="0" presId="urn:microsoft.com/office/officeart/2005/8/layout/hierarchy4"/>
    <dgm:cxn modelId="{5CD9DA00-51FC-4D9B-A623-D11D7F11E74D}" type="presParOf" srcId="{C7CA52D0-58DA-415D-AEAD-73CD01A78F0C}" destId="{3750CEBD-E7EC-4C80-A2CF-9F09EEA414C9}" srcOrd="4" destOrd="0" presId="urn:microsoft.com/office/officeart/2005/8/layout/hierarchy4"/>
    <dgm:cxn modelId="{336A0D12-2C91-4F53-A7AA-0E1F05186208}" type="presParOf" srcId="{3750CEBD-E7EC-4C80-A2CF-9F09EEA414C9}" destId="{84601956-4ABE-4AE8-83C1-D858F89CA304}" srcOrd="0" destOrd="0" presId="urn:microsoft.com/office/officeart/2005/8/layout/hierarchy4"/>
    <dgm:cxn modelId="{09EA4879-FA39-423F-BA4E-A9421A28A084}" type="presParOf" srcId="{3750CEBD-E7EC-4C80-A2CF-9F09EEA414C9}" destId="{019FA97B-38B7-47D1-A692-5FAC824E1132}" srcOrd="1" destOrd="0" presId="urn:microsoft.com/office/officeart/2005/8/layout/hierarchy4"/>
    <dgm:cxn modelId="{62B8AB19-AC3E-41E0-9D62-14705FACBBE8}" type="presParOf" srcId="{C7CA52D0-58DA-415D-AEAD-73CD01A78F0C}" destId="{DCC23824-B056-4E92-A587-A5C3B3C96A79}" srcOrd="5" destOrd="0" presId="urn:microsoft.com/office/officeart/2005/8/layout/hierarchy4"/>
    <dgm:cxn modelId="{5CB382DF-5D7C-453B-B905-35C4E95E6A65}" type="presParOf" srcId="{C7CA52D0-58DA-415D-AEAD-73CD01A78F0C}" destId="{7A4620AD-F3EC-4614-B739-53FE75794528}" srcOrd="6" destOrd="0" presId="urn:microsoft.com/office/officeart/2005/8/layout/hierarchy4"/>
    <dgm:cxn modelId="{D3B38430-922A-4638-B7F1-4D85044935D5}" type="presParOf" srcId="{7A4620AD-F3EC-4614-B739-53FE75794528}" destId="{FC9F6CF2-7AF4-42B9-A4EC-7A61D0551C55}" srcOrd="0" destOrd="0" presId="urn:microsoft.com/office/officeart/2005/8/layout/hierarchy4"/>
    <dgm:cxn modelId="{EB7D7A9C-FFBC-429D-8886-70BB230F919A}" type="presParOf" srcId="{7A4620AD-F3EC-4614-B739-53FE75794528}" destId="{B54732DD-64F3-457F-93DF-7CC3493D7108}" srcOrd="1" destOrd="0" presId="urn:microsoft.com/office/officeart/2005/8/layout/hierarchy4"/>
    <dgm:cxn modelId="{B42C2C23-E40D-444A-92C5-50044F330F18}" type="presParOf" srcId="{C7CA52D0-58DA-415D-AEAD-73CD01A78F0C}" destId="{B45799A7-B385-460C-95E6-E728663CA7E1}" srcOrd="7" destOrd="0" presId="urn:microsoft.com/office/officeart/2005/8/layout/hierarchy4"/>
    <dgm:cxn modelId="{1C7D171A-8A19-4F70-A272-C9B51955D10F}" type="presParOf" srcId="{C7CA52D0-58DA-415D-AEAD-73CD01A78F0C}" destId="{CC012A35-A46D-4571-BFB5-91FF52028F1D}" srcOrd="8" destOrd="0" presId="urn:microsoft.com/office/officeart/2005/8/layout/hierarchy4"/>
    <dgm:cxn modelId="{6F81C035-63EB-4B63-B7B1-0D03B54FB94B}" type="presParOf" srcId="{CC012A35-A46D-4571-BFB5-91FF52028F1D}" destId="{1FD0E932-29F4-4903-91F4-94066B87EFBF}" srcOrd="0" destOrd="0" presId="urn:microsoft.com/office/officeart/2005/8/layout/hierarchy4"/>
    <dgm:cxn modelId="{3BF3E499-2921-4E0B-8F45-CB8C7DF678A2}" type="presParOf" srcId="{CC012A35-A46D-4571-BFB5-91FF52028F1D}" destId="{56C52800-815B-425B-8F1C-A116CEB30213}" srcOrd="1" destOrd="0" presId="urn:microsoft.com/office/officeart/2005/8/layout/hierarchy4"/>
    <dgm:cxn modelId="{7CD3E729-6D8D-44AD-9913-3B0B41679110}" type="presParOf" srcId="{C7CA52D0-58DA-415D-AEAD-73CD01A78F0C}" destId="{EF105B06-2A73-4C70-AF4D-5779B535618D}" srcOrd="9" destOrd="0" presId="urn:microsoft.com/office/officeart/2005/8/layout/hierarchy4"/>
    <dgm:cxn modelId="{11FC3E71-AA3B-449E-8864-9A3A357BE66B}" type="presParOf" srcId="{C7CA52D0-58DA-415D-AEAD-73CD01A78F0C}" destId="{F1DA01BC-3C2B-4088-B22A-D7AB61AAC680}" srcOrd="10" destOrd="0" presId="urn:microsoft.com/office/officeart/2005/8/layout/hierarchy4"/>
    <dgm:cxn modelId="{4CCC9D63-4A44-4CB4-8BE7-C9CEED3B6F1A}" type="presParOf" srcId="{F1DA01BC-3C2B-4088-B22A-D7AB61AAC680}" destId="{6D052001-91D0-41AA-9573-AA2BA3B9F135}" srcOrd="0" destOrd="0" presId="urn:microsoft.com/office/officeart/2005/8/layout/hierarchy4"/>
    <dgm:cxn modelId="{B6B6D301-BF3C-46D1-AF38-22AC1C3AEC02}" type="presParOf" srcId="{F1DA01BC-3C2B-4088-B22A-D7AB61AAC680}" destId="{0B3B4CB4-BC00-41D2-8F56-54398805F8DA}" srcOrd="1" destOrd="0" presId="urn:microsoft.com/office/officeart/2005/8/layout/hierarchy4"/>
    <dgm:cxn modelId="{F23E26CB-C190-4ACA-AF1D-AFFBCFD58E03}" type="presParOf" srcId="{F1DA01BC-3C2B-4088-B22A-D7AB61AAC680}" destId="{E51A748A-EA7A-4E63-8E96-7584B88784D9}" srcOrd="2" destOrd="0" presId="urn:microsoft.com/office/officeart/2005/8/layout/hierarchy4"/>
    <dgm:cxn modelId="{7A06DF40-05A1-4EA4-B9A1-8EF1599CD8FA}" type="presParOf" srcId="{E51A748A-EA7A-4E63-8E96-7584B88784D9}" destId="{E0BA7CBA-6DE3-47EE-B02C-D1E9A1ACA012}" srcOrd="0" destOrd="0" presId="urn:microsoft.com/office/officeart/2005/8/layout/hierarchy4"/>
    <dgm:cxn modelId="{7EBE3718-3FC5-4DA4-86C0-27BD51D4A6DC}" type="presParOf" srcId="{E0BA7CBA-6DE3-47EE-B02C-D1E9A1ACA012}" destId="{3193B9B8-10CE-44D4-830C-5D75E4CF4D92}" srcOrd="0" destOrd="0" presId="urn:microsoft.com/office/officeart/2005/8/layout/hierarchy4"/>
    <dgm:cxn modelId="{7454E892-193A-4411-84BF-731C40B57144}" type="presParOf" srcId="{E0BA7CBA-6DE3-47EE-B02C-D1E9A1ACA012}" destId="{13122458-6FE1-40B9-9A70-EAFCBA96CAFD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4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</a:t>
          </a:r>
          <a:r>
            <a:rPr lang="pt-B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1.2 Informações durante o transcurso da viagem</a:t>
          </a:r>
          <a:endParaRPr lang="pt-BR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1.3 Orientação de rota e navegação - Antes do início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1.1 Informações antes do início da viagem 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F361473-B79A-447E-B3AF-9D74DAD260D3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1.5. Apoio ao planejamento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EAC8258-D71B-45AE-858C-634233B006D5}" type="parTrans" cxnId="{FEE2D3BB-7821-4143-A681-9C1071A0552D}">
      <dgm:prSet/>
      <dgm:spPr/>
      <dgm:t>
        <a:bodyPr/>
        <a:lstStyle/>
        <a:p>
          <a:endParaRPr lang="pt-BR"/>
        </a:p>
      </dgm:t>
    </dgm:pt>
    <dgm:pt modelId="{A71D2968-107D-4429-AEF5-325B9993ECD7}" type="sibTrans" cxnId="{FEE2D3BB-7821-4143-A681-9C1071A0552D}">
      <dgm:prSet/>
      <dgm:spPr/>
      <dgm:t>
        <a:bodyPr/>
        <a:lstStyle/>
        <a:p>
          <a:endParaRPr lang="pt-BR"/>
        </a:p>
      </dgm:t>
    </dgm:pt>
    <dgm:pt modelId="{49AC8507-29DE-471A-8919-F143A6E544F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1.4. Orientação de rota e navegação - Durante o transcurso da viagem</a:t>
          </a:r>
          <a:endParaRPr lang="pt-BR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E7F5B4D-8CC7-46EB-94EB-3A16DA0079A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1.6. Informações sobre serviços de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BD16DD3-C37A-48F3-9CC4-FE263FACCAA1}" type="parTrans" cxnId="{505B4D7A-2175-4323-95B7-DC346F2BDD22}">
      <dgm:prSet/>
      <dgm:spPr/>
      <dgm:t>
        <a:bodyPr/>
        <a:lstStyle/>
        <a:p>
          <a:endParaRPr lang="pt-BR"/>
        </a:p>
      </dgm:t>
    </dgm:pt>
    <dgm:pt modelId="{883656D9-6F8F-48FC-9A53-7784304A49E1}" type="sibTrans" cxnId="{505B4D7A-2175-4323-95B7-DC346F2BDD22}">
      <dgm:prSet/>
      <dgm:spPr/>
      <dgm:t>
        <a:bodyPr/>
        <a:lstStyle/>
        <a:p>
          <a:endParaRPr lang="pt-BR"/>
        </a:p>
      </dgm:t>
    </dgm:pt>
    <dgm:pt modelId="{277B7829-44C8-45ED-9E58-42608EF1F5B3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86344D5-63E5-4761-866A-F201CA925499}" type="sibTrans" cxnId="{5816BCB3-F7AF-496A-B79A-79B43ED17503}">
      <dgm:prSet/>
      <dgm:spPr/>
      <dgm:t>
        <a:bodyPr/>
        <a:lstStyle/>
        <a:p>
          <a:endParaRPr lang="pt-BR"/>
        </a:p>
      </dgm:t>
    </dgm:pt>
    <dgm:pt modelId="{B95F9E68-512F-416F-83AA-A1FDCB2F61FE}" type="parTrans" cxnId="{5816BCB3-F7AF-496A-B79A-79B43ED17503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19FA97B-38B7-47D1-A692-5FAC824E1132}" type="pres">
      <dgm:prSet presAssocID="{FD2FDD07-9394-4180-BCEC-BA66D98AAAD4}" presName="horzThree" presStyleCnt="0"/>
      <dgm:spPr/>
    </dgm:pt>
    <dgm:pt modelId="{DCC23824-B056-4E92-A587-A5C3B3C96A79}" type="pres">
      <dgm:prSet presAssocID="{C19AC1C4-6FB7-4F44-BC77-0C9DDD9E9B9D}" presName="sibSpaceThree" presStyleCnt="0"/>
      <dgm:spPr/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3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B45799A7-B385-460C-95E6-E728663CA7E1}" type="pres">
      <dgm:prSet presAssocID="{96AE29BB-0169-4344-9D25-126D7791B2BD}" presName="sibSpaceThree" presStyleCnt="0"/>
      <dgm:spPr/>
    </dgm:pt>
    <dgm:pt modelId="{CC012A35-A46D-4571-BFB5-91FF52028F1D}" type="pres">
      <dgm:prSet presAssocID="{DF361473-B79A-447E-B3AF-9D74DAD260D3}" presName="vertThree" presStyleCnt="0"/>
      <dgm:spPr/>
    </dgm:pt>
    <dgm:pt modelId="{1FD0E932-29F4-4903-91F4-94066B87EFBF}" type="pres">
      <dgm:prSet presAssocID="{DF361473-B79A-447E-B3AF-9D74DAD260D3}" presName="txThree" presStyleLbl="node3" presStyleIdx="4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6C52800-815B-425B-8F1C-A116CEB30213}" type="pres">
      <dgm:prSet presAssocID="{DF361473-B79A-447E-B3AF-9D74DAD260D3}" presName="horzThree" presStyleCnt="0"/>
      <dgm:spPr/>
    </dgm:pt>
    <dgm:pt modelId="{EF105B06-2A73-4C70-AF4D-5779B535618D}" type="pres">
      <dgm:prSet presAssocID="{A71D2968-107D-4429-AEF5-325B9993ECD7}" presName="sibSpaceThree" presStyleCnt="0"/>
      <dgm:spPr/>
    </dgm:pt>
    <dgm:pt modelId="{F1DA01BC-3C2B-4088-B22A-D7AB61AAC680}" type="pres">
      <dgm:prSet presAssocID="{7E7F5B4D-8CC7-46EB-94EB-3A16DA0079A4}" presName="vertThree" presStyleCnt="0"/>
      <dgm:spPr/>
    </dgm:pt>
    <dgm:pt modelId="{6D052001-91D0-41AA-9573-AA2BA3B9F135}" type="pres">
      <dgm:prSet presAssocID="{7E7F5B4D-8CC7-46EB-94EB-3A16DA0079A4}" presName="txThree" presStyleLbl="node3" presStyleIdx="5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B3B4CB4-BC00-41D2-8F56-54398805F8DA}" type="pres">
      <dgm:prSet presAssocID="{7E7F5B4D-8CC7-46EB-94EB-3A16DA0079A4}" presName="parTransThree" presStyleCnt="0"/>
      <dgm:spPr/>
    </dgm:pt>
    <dgm:pt modelId="{E51A748A-EA7A-4E63-8E96-7584B88784D9}" type="pres">
      <dgm:prSet presAssocID="{7E7F5B4D-8CC7-46EB-94EB-3A16DA0079A4}" presName="horzThree" presStyleCnt="0"/>
      <dgm:spPr/>
    </dgm:pt>
    <dgm:pt modelId="{E0BA7CBA-6DE3-47EE-B02C-D1E9A1ACA012}" type="pres">
      <dgm:prSet presAssocID="{277B7829-44C8-45ED-9E58-42608EF1F5B3}" presName="vertFour" presStyleCnt="0">
        <dgm:presLayoutVars>
          <dgm:chPref val="3"/>
        </dgm:presLayoutVars>
      </dgm:prSet>
      <dgm:spPr/>
    </dgm:pt>
    <dgm:pt modelId="{3193B9B8-10CE-44D4-830C-5D75E4CF4D92}" type="pres">
      <dgm:prSet presAssocID="{277B7829-44C8-45ED-9E58-42608EF1F5B3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22458-6FE1-40B9-9A70-EAFCBA96CAFD}" type="pres">
      <dgm:prSet presAssocID="{277B7829-44C8-45ED-9E58-42608EF1F5B3}" presName="horzFour" presStyleCnt="0"/>
      <dgm:spPr/>
    </dgm:pt>
  </dgm:ptLst>
  <dgm:cxnLst>
    <dgm:cxn modelId="{85EC631E-A97A-4EB3-A993-4D45229141FF}" type="presOf" srcId="{BBF3DA71-4746-4008-BC7A-609578265D55}" destId="{46059326-4E84-40C9-ACCE-F7372A8F37BA}" srcOrd="0" destOrd="0" presId="urn:microsoft.com/office/officeart/2005/8/layout/hierarchy4"/>
    <dgm:cxn modelId="{F73FF676-815B-4B6F-B455-FDEA5A444FD9}" type="presOf" srcId="{4FF04DA8-94D6-4892-8301-F31E68D5391D}" destId="{628491EE-24F1-4E69-A376-21DA9A733B02}" srcOrd="0" destOrd="0" presId="urn:microsoft.com/office/officeart/2005/8/layout/hierarchy4"/>
    <dgm:cxn modelId="{BAF9D21F-22CF-41DC-A459-A4E40C264B51}" type="presOf" srcId="{BC1E8C24-BB00-454A-93A3-040CD8E7AED6}" destId="{FB3C0A1D-AF9A-4B06-AE4A-C3B37771AEFB}" srcOrd="0" destOrd="0" presId="urn:microsoft.com/office/officeart/2005/8/layout/hierarchy4"/>
    <dgm:cxn modelId="{5816BCB3-F7AF-496A-B79A-79B43ED17503}" srcId="{7E7F5B4D-8CC7-46EB-94EB-3A16DA0079A4}" destId="{277B7829-44C8-45ED-9E58-42608EF1F5B3}" srcOrd="0" destOrd="0" parTransId="{B95F9E68-512F-416F-83AA-A1FDCB2F61FE}" sibTransId="{E86344D5-63E5-4761-866A-F201CA925499}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FEE2D3BB-7821-4143-A681-9C1071A0552D}" srcId="{BC1E8C24-BB00-454A-93A3-040CD8E7AED6}" destId="{DF361473-B79A-447E-B3AF-9D74DAD260D3}" srcOrd="4" destOrd="0" parTransId="{CEAC8258-D71B-45AE-858C-634233B006D5}" sibTransId="{A71D2968-107D-4429-AEF5-325B9993ECD7}"/>
    <dgm:cxn modelId="{93CBBC8D-83FE-4A40-AD83-8300D929AD66}" type="presOf" srcId="{7E7F5B4D-8CC7-46EB-94EB-3A16DA0079A4}" destId="{6D052001-91D0-41AA-9573-AA2BA3B9F135}" srcOrd="0" destOrd="0" presId="urn:microsoft.com/office/officeart/2005/8/layout/hierarchy4"/>
    <dgm:cxn modelId="{505B4D7A-2175-4323-95B7-DC346F2BDD22}" srcId="{BC1E8C24-BB00-454A-93A3-040CD8E7AED6}" destId="{7E7F5B4D-8CC7-46EB-94EB-3A16DA0079A4}" srcOrd="5" destOrd="0" parTransId="{9BD16DD3-C37A-48F3-9CC4-FE263FACCAA1}" sibTransId="{883656D9-6F8F-48FC-9A53-7784304A49E1}"/>
    <dgm:cxn modelId="{2D31524C-874D-47F9-B1F4-B8D6F95E04F8}" type="presOf" srcId="{49AC8507-29DE-471A-8919-F143A6E544FC}" destId="{FC9F6CF2-7AF4-42B9-A4EC-7A61D0551C55}" srcOrd="0" destOrd="0" presId="urn:microsoft.com/office/officeart/2005/8/layout/hierarchy4"/>
    <dgm:cxn modelId="{64B33255-D13D-4892-A9A4-49E7B19EBCA1}" type="presOf" srcId="{2F428BD0-8D22-4A9F-AD7E-323421F896E5}" destId="{264F666A-735E-4771-AE7F-A85EB98F275E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C294E4DB-3459-48EE-8D74-2D0A0C3E383D}" type="presOf" srcId="{6BB98AD0-17CB-4F44-83B6-EC860924DC28}" destId="{9BB353A9-5361-4F84-B867-3E3EF77B0C12}" srcOrd="0" destOrd="0" presId="urn:microsoft.com/office/officeart/2005/8/layout/hierarchy4"/>
    <dgm:cxn modelId="{EA001FD3-0D91-4322-A209-E1B2CCA9422B}" type="presOf" srcId="{FD2FDD07-9394-4180-BCEC-BA66D98AAAD4}" destId="{84601956-4ABE-4AE8-83C1-D858F89CA304}" srcOrd="0" destOrd="0" presId="urn:microsoft.com/office/officeart/2005/8/layout/hierarchy4"/>
    <dgm:cxn modelId="{D5B6A179-F6AA-4D38-8483-A1D830BA72E4}" type="presOf" srcId="{DF361473-B79A-447E-B3AF-9D74DAD260D3}" destId="{1FD0E932-29F4-4903-91F4-94066B87EFBF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B4B297D2-37A6-444E-9A94-E2A2A4D3528D}" type="presOf" srcId="{277B7829-44C8-45ED-9E58-42608EF1F5B3}" destId="{3193B9B8-10CE-44D4-830C-5D75E4CF4D92}" srcOrd="0" destOrd="0" presId="urn:microsoft.com/office/officeart/2005/8/layout/hierarchy4"/>
    <dgm:cxn modelId="{0C4A5C5E-3528-4286-B62C-8F9B8805E098}" srcId="{BC1E8C24-BB00-454A-93A3-040CD8E7AED6}" destId="{49AC8507-29DE-471A-8919-F143A6E544FC}" srcOrd="3" destOrd="0" parTransId="{30FC4A56-8B20-4564-AC53-A333D1BB42A9}" sibTransId="{96AE29BB-0169-4344-9D25-126D7791B2BD}"/>
    <dgm:cxn modelId="{98A69F25-DC85-43B0-BB03-009256DE7704}" type="presParOf" srcId="{264F666A-735E-4771-AE7F-A85EB98F275E}" destId="{E00D738D-5627-4A2B-8E92-76DAA5D96E8B}" srcOrd="0" destOrd="0" presId="urn:microsoft.com/office/officeart/2005/8/layout/hierarchy4"/>
    <dgm:cxn modelId="{C9A83EF9-A776-4BCB-90D3-509C6CAA9FFA}" type="presParOf" srcId="{E00D738D-5627-4A2B-8E92-76DAA5D96E8B}" destId="{9BB353A9-5361-4F84-B867-3E3EF77B0C12}" srcOrd="0" destOrd="0" presId="urn:microsoft.com/office/officeart/2005/8/layout/hierarchy4"/>
    <dgm:cxn modelId="{5D85EC74-2E5A-48FE-9C0C-7A0E3AC365C1}" type="presParOf" srcId="{E00D738D-5627-4A2B-8E92-76DAA5D96E8B}" destId="{D4F66B03-79FC-4E70-A415-4D397189CB63}" srcOrd="1" destOrd="0" presId="urn:microsoft.com/office/officeart/2005/8/layout/hierarchy4"/>
    <dgm:cxn modelId="{3B3FE55F-27F4-4156-AAD0-A4760363B1B1}" type="presParOf" srcId="{E00D738D-5627-4A2B-8E92-76DAA5D96E8B}" destId="{9891C87E-2604-4799-BAAA-8A36C19632A3}" srcOrd="2" destOrd="0" presId="urn:microsoft.com/office/officeart/2005/8/layout/hierarchy4"/>
    <dgm:cxn modelId="{3707F4CA-F817-4955-87F2-54ECCF003789}" type="presParOf" srcId="{9891C87E-2604-4799-BAAA-8A36C19632A3}" destId="{69FB80F9-A5EB-4EE7-B44B-99EE379DC40D}" srcOrd="0" destOrd="0" presId="urn:microsoft.com/office/officeart/2005/8/layout/hierarchy4"/>
    <dgm:cxn modelId="{E1712E2E-F33D-4EB8-AA19-BE5BDE0D708C}" type="presParOf" srcId="{69FB80F9-A5EB-4EE7-B44B-99EE379DC40D}" destId="{FB3C0A1D-AF9A-4B06-AE4A-C3B37771AEFB}" srcOrd="0" destOrd="0" presId="urn:microsoft.com/office/officeart/2005/8/layout/hierarchy4"/>
    <dgm:cxn modelId="{C7CA0F6C-00D1-45BC-B182-E72792027197}" type="presParOf" srcId="{69FB80F9-A5EB-4EE7-B44B-99EE379DC40D}" destId="{A086833A-DEC7-4848-B15A-8377F70DDBED}" srcOrd="1" destOrd="0" presId="urn:microsoft.com/office/officeart/2005/8/layout/hierarchy4"/>
    <dgm:cxn modelId="{B0A58B79-A8FE-4067-8457-720EE08B8447}" type="presParOf" srcId="{69FB80F9-A5EB-4EE7-B44B-99EE379DC40D}" destId="{C7CA52D0-58DA-415D-AEAD-73CD01A78F0C}" srcOrd="2" destOrd="0" presId="urn:microsoft.com/office/officeart/2005/8/layout/hierarchy4"/>
    <dgm:cxn modelId="{60EF6D5A-92C2-485E-BE7D-DA3F8F569B2B}" type="presParOf" srcId="{C7CA52D0-58DA-415D-AEAD-73CD01A78F0C}" destId="{6FE8509D-C136-46E2-A20E-F026E95535C6}" srcOrd="0" destOrd="0" presId="urn:microsoft.com/office/officeart/2005/8/layout/hierarchy4"/>
    <dgm:cxn modelId="{7B645A8A-37A0-4782-9639-66EDFCB2301D}" type="presParOf" srcId="{6FE8509D-C136-46E2-A20E-F026E95535C6}" destId="{46059326-4E84-40C9-ACCE-F7372A8F37BA}" srcOrd="0" destOrd="0" presId="urn:microsoft.com/office/officeart/2005/8/layout/hierarchy4"/>
    <dgm:cxn modelId="{560B311A-8986-471C-81DA-B0E33561F561}" type="presParOf" srcId="{6FE8509D-C136-46E2-A20E-F026E95535C6}" destId="{DF9AA8F9-D8D4-429E-A400-7207B7F0D5B6}" srcOrd="1" destOrd="0" presId="urn:microsoft.com/office/officeart/2005/8/layout/hierarchy4"/>
    <dgm:cxn modelId="{64C23C13-D1CB-467F-801E-7B7623186F65}" type="presParOf" srcId="{C7CA52D0-58DA-415D-AEAD-73CD01A78F0C}" destId="{BB44AB9F-59A3-4D61-9941-109A3A2CCB26}" srcOrd="1" destOrd="0" presId="urn:microsoft.com/office/officeart/2005/8/layout/hierarchy4"/>
    <dgm:cxn modelId="{2A2FC83F-F25C-4527-B152-C0DE21D924D0}" type="presParOf" srcId="{C7CA52D0-58DA-415D-AEAD-73CD01A78F0C}" destId="{9E1AAEBA-424F-4F7D-8F48-C6CBF0CE0497}" srcOrd="2" destOrd="0" presId="urn:microsoft.com/office/officeart/2005/8/layout/hierarchy4"/>
    <dgm:cxn modelId="{44032673-22B9-43D3-AD8F-C6A3970B8521}" type="presParOf" srcId="{9E1AAEBA-424F-4F7D-8F48-C6CBF0CE0497}" destId="{628491EE-24F1-4E69-A376-21DA9A733B02}" srcOrd="0" destOrd="0" presId="urn:microsoft.com/office/officeart/2005/8/layout/hierarchy4"/>
    <dgm:cxn modelId="{E24A086E-2DFE-4E8E-9808-97F137CB57C5}" type="presParOf" srcId="{9E1AAEBA-424F-4F7D-8F48-C6CBF0CE0497}" destId="{BB257590-101A-4E88-B180-A963E5067A01}" srcOrd="1" destOrd="0" presId="urn:microsoft.com/office/officeart/2005/8/layout/hierarchy4"/>
    <dgm:cxn modelId="{2D364AE5-924D-4FF8-923B-74DF5EFCD83E}" type="presParOf" srcId="{C7CA52D0-58DA-415D-AEAD-73CD01A78F0C}" destId="{CA249F88-FF9B-4F3E-A06C-6F6A6023FAFF}" srcOrd="3" destOrd="0" presId="urn:microsoft.com/office/officeart/2005/8/layout/hierarchy4"/>
    <dgm:cxn modelId="{D7526FA9-C432-4D5F-BB99-33AB9A7E000F}" type="presParOf" srcId="{C7CA52D0-58DA-415D-AEAD-73CD01A78F0C}" destId="{3750CEBD-E7EC-4C80-A2CF-9F09EEA414C9}" srcOrd="4" destOrd="0" presId="urn:microsoft.com/office/officeart/2005/8/layout/hierarchy4"/>
    <dgm:cxn modelId="{C604547E-3366-490A-B5A2-6F62DC1D51DC}" type="presParOf" srcId="{3750CEBD-E7EC-4C80-A2CF-9F09EEA414C9}" destId="{84601956-4ABE-4AE8-83C1-D858F89CA304}" srcOrd="0" destOrd="0" presId="urn:microsoft.com/office/officeart/2005/8/layout/hierarchy4"/>
    <dgm:cxn modelId="{228DFB7C-64B4-4377-B7A2-789BEB412A00}" type="presParOf" srcId="{3750CEBD-E7EC-4C80-A2CF-9F09EEA414C9}" destId="{019FA97B-38B7-47D1-A692-5FAC824E1132}" srcOrd="1" destOrd="0" presId="urn:microsoft.com/office/officeart/2005/8/layout/hierarchy4"/>
    <dgm:cxn modelId="{FCAA2533-3981-4445-8098-87082FD905E5}" type="presParOf" srcId="{C7CA52D0-58DA-415D-AEAD-73CD01A78F0C}" destId="{DCC23824-B056-4E92-A587-A5C3B3C96A79}" srcOrd="5" destOrd="0" presId="urn:microsoft.com/office/officeart/2005/8/layout/hierarchy4"/>
    <dgm:cxn modelId="{EB1ECC4A-0631-4EED-8D33-E7092CF4BFE4}" type="presParOf" srcId="{C7CA52D0-58DA-415D-AEAD-73CD01A78F0C}" destId="{7A4620AD-F3EC-4614-B739-53FE75794528}" srcOrd="6" destOrd="0" presId="urn:microsoft.com/office/officeart/2005/8/layout/hierarchy4"/>
    <dgm:cxn modelId="{4B339AD4-274F-4A9E-A006-3FDCE3BF9C15}" type="presParOf" srcId="{7A4620AD-F3EC-4614-B739-53FE75794528}" destId="{FC9F6CF2-7AF4-42B9-A4EC-7A61D0551C55}" srcOrd="0" destOrd="0" presId="urn:microsoft.com/office/officeart/2005/8/layout/hierarchy4"/>
    <dgm:cxn modelId="{8705B5CD-E027-4925-8E42-DDE7223E2CE7}" type="presParOf" srcId="{7A4620AD-F3EC-4614-B739-53FE75794528}" destId="{B54732DD-64F3-457F-93DF-7CC3493D7108}" srcOrd="1" destOrd="0" presId="urn:microsoft.com/office/officeart/2005/8/layout/hierarchy4"/>
    <dgm:cxn modelId="{3663E85D-080E-4DBC-ADAD-0A31E748E527}" type="presParOf" srcId="{C7CA52D0-58DA-415D-AEAD-73CD01A78F0C}" destId="{B45799A7-B385-460C-95E6-E728663CA7E1}" srcOrd="7" destOrd="0" presId="urn:microsoft.com/office/officeart/2005/8/layout/hierarchy4"/>
    <dgm:cxn modelId="{92566E61-09F9-4F58-A5AF-12242563BD5F}" type="presParOf" srcId="{C7CA52D0-58DA-415D-AEAD-73CD01A78F0C}" destId="{CC012A35-A46D-4571-BFB5-91FF52028F1D}" srcOrd="8" destOrd="0" presId="urn:microsoft.com/office/officeart/2005/8/layout/hierarchy4"/>
    <dgm:cxn modelId="{5A1E4B98-5172-465E-9AB7-2FC96BC26373}" type="presParOf" srcId="{CC012A35-A46D-4571-BFB5-91FF52028F1D}" destId="{1FD0E932-29F4-4903-91F4-94066B87EFBF}" srcOrd="0" destOrd="0" presId="urn:microsoft.com/office/officeart/2005/8/layout/hierarchy4"/>
    <dgm:cxn modelId="{30E80D44-81B2-44B0-AC2E-2B6A6C06030F}" type="presParOf" srcId="{CC012A35-A46D-4571-BFB5-91FF52028F1D}" destId="{56C52800-815B-425B-8F1C-A116CEB30213}" srcOrd="1" destOrd="0" presId="urn:microsoft.com/office/officeart/2005/8/layout/hierarchy4"/>
    <dgm:cxn modelId="{28252CC6-A127-4B01-B5EB-4AAD430A4F93}" type="presParOf" srcId="{C7CA52D0-58DA-415D-AEAD-73CD01A78F0C}" destId="{EF105B06-2A73-4C70-AF4D-5779B535618D}" srcOrd="9" destOrd="0" presId="urn:microsoft.com/office/officeart/2005/8/layout/hierarchy4"/>
    <dgm:cxn modelId="{407F8F8F-7322-4624-A435-BC134598578B}" type="presParOf" srcId="{C7CA52D0-58DA-415D-AEAD-73CD01A78F0C}" destId="{F1DA01BC-3C2B-4088-B22A-D7AB61AAC680}" srcOrd="10" destOrd="0" presId="urn:microsoft.com/office/officeart/2005/8/layout/hierarchy4"/>
    <dgm:cxn modelId="{DA487A53-5D0A-4962-B8BC-2BD182A9A96D}" type="presParOf" srcId="{F1DA01BC-3C2B-4088-B22A-D7AB61AAC680}" destId="{6D052001-91D0-41AA-9573-AA2BA3B9F135}" srcOrd="0" destOrd="0" presId="urn:microsoft.com/office/officeart/2005/8/layout/hierarchy4"/>
    <dgm:cxn modelId="{2639637E-A4C1-47F8-96C3-45D48CC8B79D}" type="presParOf" srcId="{F1DA01BC-3C2B-4088-B22A-D7AB61AAC680}" destId="{0B3B4CB4-BC00-41D2-8F56-54398805F8DA}" srcOrd="1" destOrd="0" presId="urn:microsoft.com/office/officeart/2005/8/layout/hierarchy4"/>
    <dgm:cxn modelId="{BB2FF324-325B-4E6E-A4F6-C122A8B2CB54}" type="presParOf" srcId="{F1DA01BC-3C2B-4088-B22A-D7AB61AAC680}" destId="{E51A748A-EA7A-4E63-8E96-7584B88784D9}" srcOrd="2" destOrd="0" presId="urn:microsoft.com/office/officeart/2005/8/layout/hierarchy4"/>
    <dgm:cxn modelId="{E026EC3A-50A4-4BA5-B450-CE7A53A705BE}" type="presParOf" srcId="{E51A748A-EA7A-4E63-8E96-7584B88784D9}" destId="{E0BA7CBA-6DE3-47EE-B02C-D1E9A1ACA012}" srcOrd="0" destOrd="0" presId="urn:microsoft.com/office/officeart/2005/8/layout/hierarchy4"/>
    <dgm:cxn modelId="{0D8C6AB6-F365-45CE-9823-6069125CD4F0}" type="presParOf" srcId="{E0BA7CBA-6DE3-47EE-B02C-D1E9A1ACA012}" destId="{3193B9B8-10CE-44D4-830C-5D75E4CF4D92}" srcOrd="0" destOrd="0" presId="urn:microsoft.com/office/officeart/2005/8/layout/hierarchy4"/>
    <dgm:cxn modelId="{EB0466A6-3EE9-478D-A370-BEADAA62B28B}" type="presParOf" srcId="{E0BA7CBA-6DE3-47EE-B02C-D1E9A1ACA012}" destId="{13122458-6FE1-40B9-9A70-EAFCBA96CAFD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1.2 Informações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1.3 Orientação de rota e navegação - Antes do início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1.1 Informações antes do início da viagem 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F361473-B79A-447E-B3AF-9D74DAD260D3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1.5. Apoio ao planejamento da viagem</a:t>
          </a:r>
          <a:endParaRPr lang="pt-BR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EAC8258-D71B-45AE-858C-634233B006D5}" type="parTrans" cxnId="{FEE2D3BB-7821-4143-A681-9C1071A0552D}">
      <dgm:prSet/>
      <dgm:spPr/>
      <dgm:t>
        <a:bodyPr/>
        <a:lstStyle/>
        <a:p>
          <a:endParaRPr lang="pt-BR"/>
        </a:p>
      </dgm:t>
    </dgm:pt>
    <dgm:pt modelId="{A71D2968-107D-4429-AEF5-325B9993ECD7}" type="sibTrans" cxnId="{FEE2D3BB-7821-4143-A681-9C1071A0552D}">
      <dgm:prSet/>
      <dgm:spPr/>
      <dgm:t>
        <a:bodyPr/>
        <a:lstStyle/>
        <a:p>
          <a:endParaRPr lang="pt-BR"/>
        </a:p>
      </dgm:t>
    </dgm:pt>
    <dgm:pt modelId="{49AC8507-29DE-471A-8919-F143A6E544F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1.4. Orientação de rota e navegação -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E7F5B4D-8CC7-46EB-94EB-3A16DA0079A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1.6. Informações sobre serviços de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BD16DD3-C37A-48F3-9CC4-FE263FACCAA1}" type="parTrans" cxnId="{505B4D7A-2175-4323-95B7-DC346F2BDD22}">
      <dgm:prSet/>
      <dgm:spPr/>
      <dgm:t>
        <a:bodyPr/>
        <a:lstStyle/>
        <a:p>
          <a:endParaRPr lang="pt-BR"/>
        </a:p>
      </dgm:t>
    </dgm:pt>
    <dgm:pt modelId="{883656D9-6F8F-48FC-9A53-7784304A49E1}" type="sibTrans" cxnId="{505B4D7A-2175-4323-95B7-DC346F2BDD22}">
      <dgm:prSet/>
      <dgm:spPr/>
      <dgm:t>
        <a:bodyPr/>
        <a:lstStyle/>
        <a:p>
          <a:endParaRPr lang="pt-BR"/>
        </a:p>
      </dgm:t>
    </dgm:pt>
    <dgm:pt modelId="{277B7829-44C8-45ED-9E58-42608EF1F5B3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86344D5-63E5-4761-866A-F201CA925499}" type="sibTrans" cxnId="{5816BCB3-F7AF-496A-B79A-79B43ED17503}">
      <dgm:prSet/>
      <dgm:spPr/>
      <dgm:t>
        <a:bodyPr/>
        <a:lstStyle/>
        <a:p>
          <a:endParaRPr lang="pt-BR"/>
        </a:p>
      </dgm:t>
    </dgm:pt>
    <dgm:pt modelId="{B95F9E68-512F-416F-83AA-A1FDCB2F61FE}" type="parTrans" cxnId="{5816BCB3-F7AF-496A-B79A-79B43ED17503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19FA97B-38B7-47D1-A692-5FAC824E1132}" type="pres">
      <dgm:prSet presAssocID="{FD2FDD07-9394-4180-BCEC-BA66D98AAAD4}" presName="horzThree" presStyleCnt="0"/>
      <dgm:spPr/>
    </dgm:pt>
    <dgm:pt modelId="{DCC23824-B056-4E92-A587-A5C3B3C96A79}" type="pres">
      <dgm:prSet presAssocID="{C19AC1C4-6FB7-4F44-BC77-0C9DDD9E9B9D}" presName="sibSpaceThree" presStyleCnt="0"/>
      <dgm:spPr/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3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B45799A7-B385-460C-95E6-E728663CA7E1}" type="pres">
      <dgm:prSet presAssocID="{96AE29BB-0169-4344-9D25-126D7791B2BD}" presName="sibSpaceThree" presStyleCnt="0"/>
      <dgm:spPr/>
    </dgm:pt>
    <dgm:pt modelId="{CC012A35-A46D-4571-BFB5-91FF52028F1D}" type="pres">
      <dgm:prSet presAssocID="{DF361473-B79A-447E-B3AF-9D74DAD260D3}" presName="vertThree" presStyleCnt="0"/>
      <dgm:spPr/>
    </dgm:pt>
    <dgm:pt modelId="{1FD0E932-29F4-4903-91F4-94066B87EFBF}" type="pres">
      <dgm:prSet presAssocID="{DF361473-B79A-447E-B3AF-9D74DAD260D3}" presName="txThree" presStyleLbl="node3" presStyleIdx="4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6C52800-815B-425B-8F1C-A116CEB30213}" type="pres">
      <dgm:prSet presAssocID="{DF361473-B79A-447E-B3AF-9D74DAD260D3}" presName="horzThree" presStyleCnt="0"/>
      <dgm:spPr/>
    </dgm:pt>
    <dgm:pt modelId="{EF105B06-2A73-4C70-AF4D-5779B535618D}" type="pres">
      <dgm:prSet presAssocID="{A71D2968-107D-4429-AEF5-325B9993ECD7}" presName="sibSpaceThree" presStyleCnt="0"/>
      <dgm:spPr/>
    </dgm:pt>
    <dgm:pt modelId="{F1DA01BC-3C2B-4088-B22A-D7AB61AAC680}" type="pres">
      <dgm:prSet presAssocID="{7E7F5B4D-8CC7-46EB-94EB-3A16DA0079A4}" presName="vertThree" presStyleCnt="0"/>
      <dgm:spPr/>
    </dgm:pt>
    <dgm:pt modelId="{6D052001-91D0-41AA-9573-AA2BA3B9F135}" type="pres">
      <dgm:prSet presAssocID="{7E7F5B4D-8CC7-46EB-94EB-3A16DA0079A4}" presName="txThree" presStyleLbl="node3" presStyleIdx="5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B3B4CB4-BC00-41D2-8F56-54398805F8DA}" type="pres">
      <dgm:prSet presAssocID="{7E7F5B4D-8CC7-46EB-94EB-3A16DA0079A4}" presName="parTransThree" presStyleCnt="0"/>
      <dgm:spPr/>
    </dgm:pt>
    <dgm:pt modelId="{E51A748A-EA7A-4E63-8E96-7584B88784D9}" type="pres">
      <dgm:prSet presAssocID="{7E7F5B4D-8CC7-46EB-94EB-3A16DA0079A4}" presName="horzThree" presStyleCnt="0"/>
      <dgm:spPr/>
    </dgm:pt>
    <dgm:pt modelId="{E0BA7CBA-6DE3-47EE-B02C-D1E9A1ACA012}" type="pres">
      <dgm:prSet presAssocID="{277B7829-44C8-45ED-9E58-42608EF1F5B3}" presName="vertFour" presStyleCnt="0">
        <dgm:presLayoutVars>
          <dgm:chPref val="3"/>
        </dgm:presLayoutVars>
      </dgm:prSet>
      <dgm:spPr/>
    </dgm:pt>
    <dgm:pt modelId="{3193B9B8-10CE-44D4-830C-5D75E4CF4D92}" type="pres">
      <dgm:prSet presAssocID="{277B7829-44C8-45ED-9E58-42608EF1F5B3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22458-6FE1-40B9-9A70-EAFCBA96CAFD}" type="pres">
      <dgm:prSet presAssocID="{277B7829-44C8-45ED-9E58-42608EF1F5B3}" presName="horzFour" presStyleCnt="0"/>
      <dgm:spPr/>
    </dgm:pt>
  </dgm:ptLst>
  <dgm:cxnLst>
    <dgm:cxn modelId="{B5D444DF-8E49-4318-AA90-D5379A65F819}" type="presOf" srcId="{BC1E8C24-BB00-454A-93A3-040CD8E7AED6}" destId="{FB3C0A1D-AF9A-4B06-AE4A-C3B37771AEFB}" srcOrd="0" destOrd="0" presId="urn:microsoft.com/office/officeart/2005/8/layout/hierarchy4"/>
    <dgm:cxn modelId="{C68EC3A3-8BA3-424C-8360-9E111711B7FA}" type="presOf" srcId="{FD2FDD07-9394-4180-BCEC-BA66D98AAAD4}" destId="{84601956-4ABE-4AE8-83C1-D858F89CA304}" srcOrd="0" destOrd="0" presId="urn:microsoft.com/office/officeart/2005/8/layout/hierarchy4"/>
    <dgm:cxn modelId="{5816BCB3-F7AF-496A-B79A-79B43ED17503}" srcId="{7E7F5B4D-8CC7-46EB-94EB-3A16DA0079A4}" destId="{277B7829-44C8-45ED-9E58-42608EF1F5B3}" srcOrd="0" destOrd="0" parTransId="{B95F9E68-512F-416F-83AA-A1FDCB2F61FE}" sibTransId="{E86344D5-63E5-4761-866A-F201CA925499}"/>
    <dgm:cxn modelId="{B1AE1AB2-51BF-4104-9107-423C95EE0632}" type="presOf" srcId="{49AC8507-29DE-471A-8919-F143A6E544FC}" destId="{FC9F6CF2-7AF4-42B9-A4EC-7A61D0551C55}" srcOrd="0" destOrd="0" presId="urn:microsoft.com/office/officeart/2005/8/layout/hierarchy4"/>
    <dgm:cxn modelId="{DC718E7A-A6C7-4D14-BB13-8C926766A976}" type="presOf" srcId="{4FF04DA8-94D6-4892-8301-F31E68D5391D}" destId="{628491EE-24F1-4E69-A376-21DA9A733B02}" srcOrd="0" destOrd="0" presId="urn:microsoft.com/office/officeart/2005/8/layout/hierarchy4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8C275084-0963-4859-8E46-38F8A75FCE0B}" type="presOf" srcId="{277B7829-44C8-45ED-9E58-42608EF1F5B3}" destId="{3193B9B8-10CE-44D4-830C-5D75E4CF4D92}" srcOrd="0" destOrd="0" presId="urn:microsoft.com/office/officeart/2005/8/layout/hierarchy4"/>
    <dgm:cxn modelId="{3C30A947-071D-4316-8440-118693C53999}" type="presOf" srcId="{2F428BD0-8D22-4A9F-AD7E-323421F896E5}" destId="{264F666A-735E-4771-AE7F-A85EB98F275E}" srcOrd="0" destOrd="0" presId="urn:microsoft.com/office/officeart/2005/8/layout/hierarchy4"/>
    <dgm:cxn modelId="{011FF894-609A-4458-8C79-5ACD33041118}" type="presOf" srcId="{DF361473-B79A-447E-B3AF-9D74DAD260D3}" destId="{1FD0E932-29F4-4903-91F4-94066B87EFBF}" srcOrd="0" destOrd="0" presId="urn:microsoft.com/office/officeart/2005/8/layout/hierarchy4"/>
    <dgm:cxn modelId="{FEE2D3BB-7821-4143-A681-9C1071A0552D}" srcId="{BC1E8C24-BB00-454A-93A3-040CD8E7AED6}" destId="{DF361473-B79A-447E-B3AF-9D74DAD260D3}" srcOrd="4" destOrd="0" parTransId="{CEAC8258-D71B-45AE-858C-634233B006D5}" sibTransId="{A71D2968-107D-4429-AEF5-325B9993ECD7}"/>
    <dgm:cxn modelId="{505B4D7A-2175-4323-95B7-DC346F2BDD22}" srcId="{BC1E8C24-BB00-454A-93A3-040CD8E7AED6}" destId="{7E7F5B4D-8CC7-46EB-94EB-3A16DA0079A4}" srcOrd="5" destOrd="0" parTransId="{9BD16DD3-C37A-48F3-9CC4-FE263FACCAA1}" sibTransId="{883656D9-6F8F-48FC-9A53-7784304A49E1}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6D6563F9-A20C-42CE-B3BB-4392AAA70781}" type="presOf" srcId="{BBF3DA71-4746-4008-BC7A-609578265D55}" destId="{46059326-4E84-40C9-ACCE-F7372A8F37BA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768C1D4B-EB71-4520-B7B4-0EEEAE32CA97}" type="presOf" srcId="{6BB98AD0-17CB-4F44-83B6-EC860924DC28}" destId="{9BB353A9-5361-4F84-B867-3E3EF77B0C12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0C4A5C5E-3528-4286-B62C-8F9B8805E098}" srcId="{BC1E8C24-BB00-454A-93A3-040CD8E7AED6}" destId="{49AC8507-29DE-471A-8919-F143A6E544FC}" srcOrd="3" destOrd="0" parTransId="{30FC4A56-8B20-4564-AC53-A333D1BB42A9}" sibTransId="{96AE29BB-0169-4344-9D25-126D7791B2BD}"/>
    <dgm:cxn modelId="{F4834136-B336-4EB1-AF22-B43590800537}" type="presOf" srcId="{7E7F5B4D-8CC7-46EB-94EB-3A16DA0079A4}" destId="{6D052001-91D0-41AA-9573-AA2BA3B9F135}" srcOrd="0" destOrd="0" presId="urn:microsoft.com/office/officeart/2005/8/layout/hierarchy4"/>
    <dgm:cxn modelId="{776EC769-2A12-4C36-AECF-3C2D516CAE29}" type="presParOf" srcId="{264F666A-735E-4771-AE7F-A85EB98F275E}" destId="{E00D738D-5627-4A2B-8E92-76DAA5D96E8B}" srcOrd="0" destOrd="0" presId="urn:microsoft.com/office/officeart/2005/8/layout/hierarchy4"/>
    <dgm:cxn modelId="{D9CC375D-48B8-49ED-AF71-0DFDAE48D0BF}" type="presParOf" srcId="{E00D738D-5627-4A2B-8E92-76DAA5D96E8B}" destId="{9BB353A9-5361-4F84-B867-3E3EF77B0C12}" srcOrd="0" destOrd="0" presId="urn:microsoft.com/office/officeart/2005/8/layout/hierarchy4"/>
    <dgm:cxn modelId="{3BD89502-CEF3-4D2C-B4FA-779B3388C272}" type="presParOf" srcId="{E00D738D-5627-4A2B-8E92-76DAA5D96E8B}" destId="{D4F66B03-79FC-4E70-A415-4D397189CB63}" srcOrd="1" destOrd="0" presId="urn:microsoft.com/office/officeart/2005/8/layout/hierarchy4"/>
    <dgm:cxn modelId="{EE1BDD42-724F-4C1E-8FDF-524EDB8EC284}" type="presParOf" srcId="{E00D738D-5627-4A2B-8E92-76DAA5D96E8B}" destId="{9891C87E-2604-4799-BAAA-8A36C19632A3}" srcOrd="2" destOrd="0" presId="urn:microsoft.com/office/officeart/2005/8/layout/hierarchy4"/>
    <dgm:cxn modelId="{47828DC3-5F40-40A8-B9AE-E5A73E51A42E}" type="presParOf" srcId="{9891C87E-2604-4799-BAAA-8A36C19632A3}" destId="{69FB80F9-A5EB-4EE7-B44B-99EE379DC40D}" srcOrd="0" destOrd="0" presId="urn:microsoft.com/office/officeart/2005/8/layout/hierarchy4"/>
    <dgm:cxn modelId="{33596299-0BE9-45FD-A930-DFB8FAA3DCE5}" type="presParOf" srcId="{69FB80F9-A5EB-4EE7-B44B-99EE379DC40D}" destId="{FB3C0A1D-AF9A-4B06-AE4A-C3B37771AEFB}" srcOrd="0" destOrd="0" presId="urn:microsoft.com/office/officeart/2005/8/layout/hierarchy4"/>
    <dgm:cxn modelId="{38969CB5-9F5A-4150-B744-1352D3B0A9AE}" type="presParOf" srcId="{69FB80F9-A5EB-4EE7-B44B-99EE379DC40D}" destId="{A086833A-DEC7-4848-B15A-8377F70DDBED}" srcOrd="1" destOrd="0" presId="urn:microsoft.com/office/officeart/2005/8/layout/hierarchy4"/>
    <dgm:cxn modelId="{0B53C4C4-B816-4D9E-9513-985C955BDC40}" type="presParOf" srcId="{69FB80F9-A5EB-4EE7-B44B-99EE379DC40D}" destId="{C7CA52D0-58DA-415D-AEAD-73CD01A78F0C}" srcOrd="2" destOrd="0" presId="urn:microsoft.com/office/officeart/2005/8/layout/hierarchy4"/>
    <dgm:cxn modelId="{B86C30CA-CBD2-477B-82D9-919DA00750F7}" type="presParOf" srcId="{C7CA52D0-58DA-415D-AEAD-73CD01A78F0C}" destId="{6FE8509D-C136-46E2-A20E-F026E95535C6}" srcOrd="0" destOrd="0" presId="urn:microsoft.com/office/officeart/2005/8/layout/hierarchy4"/>
    <dgm:cxn modelId="{FF8AA091-EE99-4A33-B897-B2D5B7A54B8E}" type="presParOf" srcId="{6FE8509D-C136-46E2-A20E-F026E95535C6}" destId="{46059326-4E84-40C9-ACCE-F7372A8F37BA}" srcOrd="0" destOrd="0" presId="urn:microsoft.com/office/officeart/2005/8/layout/hierarchy4"/>
    <dgm:cxn modelId="{B37C6076-C9B8-4223-8079-3EAB4452389F}" type="presParOf" srcId="{6FE8509D-C136-46E2-A20E-F026E95535C6}" destId="{DF9AA8F9-D8D4-429E-A400-7207B7F0D5B6}" srcOrd="1" destOrd="0" presId="urn:microsoft.com/office/officeart/2005/8/layout/hierarchy4"/>
    <dgm:cxn modelId="{86023CCC-3B4E-43C1-A52C-2E7E68F92DDF}" type="presParOf" srcId="{C7CA52D0-58DA-415D-AEAD-73CD01A78F0C}" destId="{BB44AB9F-59A3-4D61-9941-109A3A2CCB26}" srcOrd="1" destOrd="0" presId="urn:microsoft.com/office/officeart/2005/8/layout/hierarchy4"/>
    <dgm:cxn modelId="{E172B05E-29AE-4F42-B076-2F2F1A151F0B}" type="presParOf" srcId="{C7CA52D0-58DA-415D-AEAD-73CD01A78F0C}" destId="{9E1AAEBA-424F-4F7D-8F48-C6CBF0CE0497}" srcOrd="2" destOrd="0" presId="urn:microsoft.com/office/officeart/2005/8/layout/hierarchy4"/>
    <dgm:cxn modelId="{B18D40C2-D8A8-423B-B1F1-F47509BD6E8E}" type="presParOf" srcId="{9E1AAEBA-424F-4F7D-8F48-C6CBF0CE0497}" destId="{628491EE-24F1-4E69-A376-21DA9A733B02}" srcOrd="0" destOrd="0" presId="urn:microsoft.com/office/officeart/2005/8/layout/hierarchy4"/>
    <dgm:cxn modelId="{3D9B7E78-E70F-40D9-A2B0-340192473B3A}" type="presParOf" srcId="{9E1AAEBA-424F-4F7D-8F48-C6CBF0CE0497}" destId="{BB257590-101A-4E88-B180-A963E5067A01}" srcOrd="1" destOrd="0" presId="urn:microsoft.com/office/officeart/2005/8/layout/hierarchy4"/>
    <dgm:cxn modelId="{90F34F71-5B5C-46D2-9E2F-ADF8F64705A2}" type="presParOf" srcId="{C7CA52D0-58DA-415D-AEAD-73CD01A78F0C}" destId="{CA249F88-FF9B-4F3E-A06C-6F6A6023FAFF}" srcOrd="3" destOrd="0" presId="urn:microsoft.com/office/officeart/2005/8/layout/hierarchy4"/>
    <dgm:cxn modelId="{64E56385-5445-4DAC-A477-4DECA97B9D72}" type="presParOf" srcId="{C7CA52D0-58DA-415D-AEAD-73CD01A78F0C}" destId="{3750CEBD-E7EC-4C80-A2CF-9F09EEA414C9}" srcOrd="4" destOrd="0" presId="urn:microsoft.com/office/officeart/2005/8/layout/hierarchy4"/>
    <dgm:cxn modelId="{3C68F741-6CB8-4823-9388-7F5A5DBD9362}" type="presParOf" srcId="{3750CEBD-E7EC-4C80-A2CF-9F09EEA414C9}" destId="{84601956-4ABE-4AE8-83C1-D858F89CA304}" srcOrd="0" destOrd="0" presId="urn:microsoft.com/office/officeart/2005/8/layout/hierarchy4"/>
    <dgm:cxn modelId="{E22D5B1A-60AC-4B1E-B2CF-1D84568DB987}" type="presParOf" srcId="{3750CEBD-E7EC-4C80-A2CF-9F09EEA414C9}" destId="{019FA97B-38B7-47D1-A692-5FAC824E1132}" srcOrd="1" destOrd="0" presId="urn:microsoft.com/office/officeart/2005/8/layout/hierarchy4"/>
    <dgm:cxn modelId="{A61F5DB3-E979-4E89-AF4F-CFF0AA6ADDF4}" type="presParOf" srcId="{C7CA52D0-58DA-415D-AEAD-73CD01A78F0C}" destId="{DCC23824-B056-4E92-A587-A5C3B3C96A79}" srcOrd="5" destOrd="0" presId="urn:microsoft.com/office/officeart/2005/8/layout/hierarchy4"/>
    <dgm:cxn modelId="{B8E208C6-4923-4649-B23A-F0C96BB09776}" type="presParOf" srcId="{C7CA52D0-58DA-415D-AEAD-73CD01A78F0C}" destId="{7A4620AD-F3EC-4614-B739-53FE75794528}" srcOrd="6" destOrd="0" presId="urn:microsoft.com/office/officeart/2005/8/layout/hierarchy4"/>
    <dgm:cxn modelId="{AD64BC61-96DF-4481-AF5F-7A83DF5F3D97}" type="presParOf" srcId="{7A4620AD-F3EC-4614-B739-53FE75794528}" destId="{FC9F6CF2-7AF4-42B9-A4EC-7A61D0551C55}" srcOrd="0" destOrd="0" presId="urn:microsoft.com/office/officeart/2005/8/layout/hierarchy4"/>
    <dgm:cxn modelId="{6BC3738F-D1D1-4CFA-A98C-6B19DF5DF27D}" type="presParOf" srcId="{7A4620AD-F3EC-4614-B739-53FE75794528}" destId="{B54732DD-64F3-457F-93DF-7CC3493D7108}" srcOrd="1" destOrd="0" presId="urn:microsoft.com/office/officeart/2005/8/layout/hierarchy4"/>
    <dgm:cxn modelId="{83B1C046-8382-445E-B1DF-7928AE4DCD72}" type="presParOf" srcId="{C7CA52D0-58DA-415D-AEAD-73CD01A78F0C}" destId="{B45799A7-B385-460C-95E6-E728663CA7E1}" srcOrd="7" destOrd="0" presId="urn:microsoft.com/office/officeart/2005/8/layout/hierarchy4"/>
    <dgm:cxn modelId="{2AF51E23-9ECA-460E-915E-D59B6D3A4CDF}" type="presParOf" srcId="{C7CA52D0-58DA-415D-AEAD-73CD01A78F0C}" destId="{CC012A35-A46D-4571-BFB5-91FF52028F1D}" srcOrd="8" destOrd="0" presId="urn:microsoft.com/office/officeart/2005/8/layout/hierarchy4"/>
    <dgm:cxn modelId="{58CDEE24-4939-4AAF-A843-D5CB2446D90D}" type="presParOf" srcId="{CC012A35-A46D-4571-BFB5-91FF52028F1D}" destId="{1FD0E932-29F4-4903-91F4-94066B87EFBF}" srcOrd="0" destOrd="0" presId="urn:microsoft.com/office/officeart/2005/8/layout/hierarchy4"/>
    <dgm:cxn modelId="{95028F29-FE22-49EC-8964-8096209E89A5}" type="presParOf" srcId="{CC012A35-A46D-4571-BFB5-91FF52028F1D}" destId="{56C52800-815B-425B-8F1C-A116CEB30213}" srcOrd="1" destOrd="0" presId="urn:microsoft.com/office/officeart/2005/8/layout/hierarchy4"/>
    <dgm:cxn modelId="{1BB66C54-33C6-4EC7-9E13-B95C9A0BC298}" type="presParOf" srcId="{C7CA52D0-58DA-415D-AEAD-73CD01A78F0C}" destId="{EF105B06-2A73-4C70-AF4D-5779B535618D}" srcOrd="9" destOrd="0" presId="urn:microsoft.com/office/officeart/2005/8/layout/hierarchy4"/>
    <dgm:cxn modelId="{2B37FA62-DC8B-4D70-A453-ED77C3E5C96B}" type="presParOf" srcId="{C7CA52D0-58DA-415D-AEAD-73CD01A78F0C}" destId="{F1DA01BC-3C2B-4088-B22A-D7AB61AAC680}" srcOrd="10" destOrd="0" presId="urn:microsoft.com/office/officeart/2005/8/layout/hierarchy4"/>
    <dgm:cxn modelId="{873F0E1E-1EFA-4A52-BE25-BD578F39E318}" type="presParOf" srcId="{F1DA01BC-3C2B-4088-B22A-D7AB61AAC680}" destId="{6D052001-91D0-41AA-9573-AA2BA3B9F135}" srcOrd="0" destOrd="0" presId="urn:microsoft.com/office/officeart/2005/8/layout/hierarchy4"/>
    <dgm:cxn modelId="{7C9127DF-61F8-4910-B8C0-F87358CC63F5}" type="presParOf" srcId="{F1DA01BC-3C2B-4088-B22A-D7AB61AAC680}" destId="{0B3B4CB4-BC00-41D2-8F56-54398805F8DA}" srcOrd="1" destOrd="0" presId="urn:microsoft.com/office/officeart/2005/8/layout/hierarchy4"/>
    <dgm:cxn modelId="{FDD14E92-FB66-4D20-B5AC-489B9209401F}" type="presParOf" srcId="{F1DA01BC-3C2B-4088-B22A-D7AB61AAC680}" destId="{E51A748A-EA7A-4E63-8E96-7584B88784D9}" srcOrd="2" destOrd="0" presId="urn:microsoft.com/office/officeart/2005/8/layout/hierarchy4"/>
    <dgm:cxn modelId="{56C6C3B3-69BF-4BBF-B41E-59A0B34B8629}" type="presParOf" srcId="{E51A748A-EA7A-4E63-8E96-7584B88784D9}" destId="{E0BA7CBA-6DE3-47EE-B02C-D1E9A1ACA012}" srcOrd="0" destOrd="0" presId="urn:microsoft.com/office/officeart/2005/8/layout/hierarchy4"/>
    <dgm:cxn modelId="{B3F5CEFA-C5B1-4439-847A-F533570AEF11}" type="presParOf" srcId="{E0BA7CBA-6DE3-47EE-B02C-D1E9A1ACA012}" destId="{3193B9B8-10CE-44D4-830C-5D75E4CF4D92}" srcOrd="0" destOrd="0" presId="urn:microsoft.com/office/officeart/2005/8/layout/hierarchy4"/>
    <dgm:cxn modelId="{F3663B48-66E5-4344-AD6F-E13B851CB8B7}" type="presParOf" srcId="{E0BA7CBA-6DE3-47EE-B02C-D1E9A1ACA012}" destId="{13122458-6FE1-40B9-9A70-EAFCBA96CAFD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F0EDBF5F-62BC-4243-B29F-1C1B795D375B}" type="presOf" srcId="{BB7A9345-5CBC-4749-B9C8-2A535B0BB03B}" destId="{F06AFEAD-461A-417D-9708-65A3EE1446DC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24AB5E2A-9844-4BF6-B2B2-F838FBC0564D}" type="presOf" srcId="{6C282994-E197-405B-A431-5E19F425A828}" destId="{457D9CE2-FEAE-488C-AF24-5067FC09BFFF}" srcOrd="0" destOrd="0" presId="urn:microsoft.com/office/officeart/2005/8/layout/cycle6"/>
    <dgm:cxn modelId="{4DD80E7B-0DA4-4D9C-8761-FB21F304C448}" type="presOf" srcId="{69B8F1CA-F7D3-470C-AF32-99928EE6FF9D}" destId="{387756C4-7F1C-4303-A6F9-F5F2AE3AA19A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4326FB45-031E-4AB3-B8F2-DB42E82254FC}" type="presOf" srcId="{9664B607-D211-4F18-9F42-F33CB71ABF2F}" destId="{02390913-485A-439C-B74A-6584DEDDC1ED}" srcOrd="0" destOrd="0" presId="urn:microsoft.com/office/officeart/2005/8/layout/cycle6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575E53DD-88B5-48DA-8F1F-03EAE2B996ED}" type="presOf" srcId="{9B490965-D0DD-4B32-9908-926AC08CC899}" destId="{CD7BCE3B-EEC5-44C3-BC02-7DE7E963B7AB}" srcOrd="0" destOrd="0" presId="urn:microsoft.com/office/officeart/2005/8/layout/cycle6"/>
    <dgm:cxn modelId="{EA5FE455-F541-4AC9-B94F-38AC0193A397}" type="presOf" srcId="{99745977-3FB1-4E32-8A17-2B2BBA963DBF}" destId="{78424E9C-E643-41F2-8D6B-F7FE73440222}" srcOrd="0" destOrd="0" presId="urn:microsoft.com/office/officeart/2005/8/layout/cycle6"/>
    <dgm:cxn modelId="{E84DC945-A699-43E2-BE92-244C3BF84C44}" type="presOf" srcId="{DCB47154-6354-4449-AB84-68EBBA2C4C5E}" destId="{41036DC3-D7E7-4157-9472-7CE851CA27E5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757746FD-3051-4FE6-BD3E-0E717B335F3F}" type="presOf" srcId="{849A61E8-A6CA-49B1-AD29-DDA3B7E1EE9A}" destId="{D5908CDA-731E-49E3-97A9-881A340886E3}" srcOrd="0" destOrd="0" presId="urn:microsoft.com/office/officeart/2005/8/layout/cycle6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1019351F-B89A-4071-ABFE-FA45251EE060}" type="presOf" srcId="{AAAF9C42-1173-4902-805B-0C9647E61796}" destId="{FDF2AEC9-492B-4A7B-82FB-A9C4132CA5BF}" srcOrd="0" destOrd="0" presId="urn:microsoft.com/office/officeart/2005/8/layout/cycle6"/>
    <dgm:cxn modelId="{CBFC770C-AA4C-4EC6-B0E8-8E5EA65FEF4B}" type="presOf" srcId="{B3CCE54A-B47B-451E-941C-79EE144FF950}" destId="{3AA38287-068F-4A56-9D24-EF1E80963734}" srcOrd="0" destOrd="0" presId="urn:microsoft.com/office/officeart/2005/8/layout/cycle6"/>
    <dgm:cxn modelId="{F6EAAEF8-10E9-4CF2-A121-9ACC0A805841}" type="presOf" srcId="{07073838-A644-4D1F-9B44-5065DCB3A460}" destId="{9C0924B4-40B8-4D7A-AFF7-6E8965DF0788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0B886C2C-4D3B-49EC-ADDB-51984FA2AACA}" type="presOf" srcId="{535A7A59-C6AE-4619-9F31-C882086C3B40}" destId="{D66B39F8-47A1-4473-B616-68B13BB4B2B5}" srcOrd="0" destOrd="0" presId="urn:microsoft.com/office/officeart/2005/8/layout/cycle6"/>
    <dgm:cxn modelId="{01AA7616-5D59-467E-8D0A-675D4C78EF6D}" type="presOf" srcId="{D7AC3FC6-E015-412D-96AE-24C620EDD1C4}" destId="{D3F69FB5-88FF-48EA-9473-E59570951CB4}" srcOrd="0" destOrd="0" presId="urn:microsoft.com/office/officeart/2005/8/layout/cycle6"/>
    <dgm:cxn modelId="{C9CF20F6-B9B1-4D03-B2CA-3E977A98FB45}" type="presOf" srcId="{3B2497BA-FC45-4A0A-B96E-D3095C1A300F}" destId="{18EB38C3-E667-441E-AA03-70BCA655AD98}" srcOrd="0" destOrd="0" presId="urn:microsoft.com/office/officeart/2005/8/layout/cycle6"/>
    <dgm:cxn modelId="{7F6DE26F-80AE-45B0-882B-1F7A314E5818}" type="presOf" srcId="{5B5A2581-FEE4-4C72-BB69-4BE7E6162022}" destId="{21564D22-F803-4CD5-B8F6-8AEB04DF7ADD}" srcOrd="0" destOrd="0" presId="urn:microsoft.com/office/officeart/2005/8/layout/cycle6"/>
    <dgm:cxn modelId="{5C48710E-3704-4BC6-BDE3-850246BA40DE}" type="presOf" srcId="{C4DB45F6-3CE8-413D-A944-C3134D0FA6A3}" destId="{703208B3-74E2-403E-9811-0C3BA53D375E}" srcOrd="0" destOrd="0" presId="urn:microsoft.com/office/officeart/2005/8/layout/cycle6"/>
    <dgm:cxn modelId="{4A471B91-FFE6-484D-9CC9-F6F79F74252E}" type="presOf" srcId="{28243886-8A1E-4274-874A-0A3778595F6C}" destId="{012B3399-2DFB-49A7-A45E-B340C296034A}" srcOrd="0" destOrd="0" presId="urn:microsoft.com/office/officeart/2005/8/layout/cycle6"/>
    <dgm:cxn modelId="{3389FD56-0AC4-4327-A5A5-FF6271996547}" type="presOf" srcId="{84DFDCD6-6AD7-46D7-AB98-A50838A635B7}" destId="{86B3D472-3F88-4672-9C42-FDD42CEFCF01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A880B2FB-C3B7-49CD-80D6-1F23F92F3049}" type="presOf" srcId="{9E1B541C-DFD0-4377-B5F7-18FBB065D1A9}" destId="{22A6BB63-2787-4BDC-9A86-4FD4AF08F1E0}" srcOrd="0" destOrd="0" presId="urn:microsoft.com/office/officeart/2005/8/layout/cycle6"/>
    <dgm:cxn modelId="{5A45784C-B2DB-4149-A3D2-DB9B7184F183}" type="presParOf" srcId="{703208B3-74E2-403E-9811-0C3BA53D375E}" destId="{457D9CE2-FEAE-488C-AF24-5067FC09BFFF}" srcOrd="0" destOrd="0" presId="urn:microsoft.com/office/officeart/2005/8/layout/cycle6"/>
    <dgm:cxn modelId="{4673D5DC-913F-4756-BD94-2CD29030E469}" type="presParOf" srcId="{703208B3-74E2-403E-9811-0C3BA53D375E}" destId="{3BFADF3D-559A-4DB9-9293-7237F857FB04}" srcOrd="1" destOrd="0" presId="urn:microsoft.com/office/officeart/2005/8/layout/cycle6"/>
    <dgm:cxn modelId="{FB4E609F-1AC0-4A6A-B9EC-684DB5720A5B}" type="presParOf" srcId="{703208B3-74E2-403E-9811-0C3BA53D375E}" destId="{F06AFEAD-461A-417D-9708-65A3EE1446DC}" srcOrd="2" destOrd="0" presId="urn:microsoft.com/office/officeart/2005/8/layout/cycle6"/>
    <dgm:cxn modelId="{C07AD103-53AB-4B1A-8EC8-C9B52422FAC7}" type="presParOf" srcId="{703208B3-74E2-403E-9811-0C3BA53D375E}" destId="{18EB38C3-E667-441E-AA03-70BCA655AD98}" srcOrd="3" destOrd="0" presId="urn:microsoft.com/office/officeart/2005/8/layout/cycle6"/>
    <dgm:cxn modelId="{4285E39B-453E-4FBC-B13A-114833D50893}" type="presParOf" srcId="{703208B3-74E2-403E-9811-0C3BA53D375E}" destId="{07ECBA75-D907-4AC6-83EF-1F8DE0B9268A}" srcOrd="4" destOrd="0" presId="urn:microsoft.com/office/officeart/2005/8/layout/cycle6"/>
    <dgm:cxn modelId="{C346FFAE-CAAD-4462-89EF-EB7610259C0B}" type="presParOf" srcId="{703208B3-74E2-403E-9811-0C3BA53D375E}" destId="{CD7BCE3B-EEC5-44C3-BC02-7DE7E963B7AB}" srcOrd="5" destOrd="0" presId="urn:microsoft.com/office/officeart/2005/8/layout/cycle6"/>
    <dgm:cxn modelId="{583B8FA1-CBFB-447C-9FC7-5D5C39FBBDE8}" type="presParOf" srcId="{703208B3-74E2-403E-9811-0C3BA53D375E}" destId="{22A6BB63-2787-4BDC-9A86-4FD4AF08F1E0}" srcOrd="6" destOrd="0" presId="urn:microsoft.com/office/officeart/2005/8/layout/cycle6"/>
    <dgm:cxn modelId="{FF9D2748-BC67-46D1-AC79-3FDE5BD38EA9}" type="presParOf" srcId="{703208B3-74E2-403E-9811-0C3BA53D375E}" destId="{EF928A8D-0862-4BBB-A2C5-2919CEB38BB6}" srcOrd="7" destOrd="0" presId="urn:microsoft.com/office/officeart/2005/8/layout/cycle6"/>
    <dgm:cxn modelId="{FA0BDD1A-2ABE-47A9-B3C4-1DE19F80CCC4}" type="presParOf" srcId="{703208B3-74E2-403E-9811-0C3BA53D375E}" destId="{86B3D472-3F88-4672-9C42-FDD42CEFCF01}" srcOrd="8" destOrd="0" presId="urn:microsoft.com/office/officeart/2005/8/layout/cycle6"/>
    <dgm:cxn modelId="{00100199-BFE6-4AB9-AC9C-C17B29559DC5}" type="presParOf" srcId="{703208B3-74E2-403E-9811-0C3BA53D375E}" destId="{387756C4-7F1C-4303-A6F9-F5F2AE3AA19A}" srcOrd="9" destOrd="0" presId="urn:microsoft.com/office/officeart/2005/8/layout/cycle6"/>
    <dgm:cxn modelId="{B3C35887-69F5-445B-98B1-50F52A585D53}" type="presParOf" srcId="{703208B3-74E2-403E-9811-0C3BA53D375E}" destId="{7272F867-CBCA-4922-8F0A-73C9D99E6F22}" srcOrd="10" destOrd="0" presId="urn:microsoft.com/office/officeart/2005/8/layout/cycle6"/>
    <dgm:cxn modelId="{18A8AFDF-45C9-47CE-A029-A5EB1C3EBB23}" type="presParOf" srcId="{703208B3-74E2-403E-9811-0C3BA53D375E}" destId="{41036DC3-D7E7-4157-9472-7CE851CA27E5}" srcOrd="11" destOrd="0" presId="urn:microsoft.com/office/officeart/2005/8/layout/cycle6"/>
    <dgm:cxn modelId="{A5926B90-3076-473A-B724-532971F81E11}" type="presParOf" srcId="{703208B3-74E2-403E-9811-0C3BA53D375E}" destId="{D5908CDA-731E-49E3-97A9-881A340886E3}" srcOrd="12" destOrd="0" presId="urn:microsoft.com/office/officeart/2005/8/layout/cycle6"/>
    <dgm:cxn modelId="{C574B52E-4EF1-40F3-BFDE-21CC8022CAEA}" type="presParOf" srcId="{703208B3-74E2-403E-9811-0C3BA53D375E}" destId="{F3D41A24-4EAD-41BC-A939-1BEC80010AFC}" srcOrd="13" destOrd="0" presId="urn:microsoft.com/office/officeart/2005/8/layout/cycle6"/>
    <dgm:cxn modelId="{7B16D389-6D04-4893-AAA4-F05A63D2E8B3}" type="presParOf" srcId="{703208B3-74E2-403E-9811-0C3BA53D375E}" destId="{9C0924B4-40B8-4D7A-AFF7-6E8965DF0788}" srcOrd="14" destOrd="0" presId="urn:microsoft.com/office/officeart/2005/8/layout/cycle6"/>
    <dgm:cxn modelId="{D70F020B-9735-49BE-B07D-654C23A796B2}" type="presParOf" srcId="{703208B3-74E2-403E-9811-0C3BA53D375E}" destId="{012B3399-2DFB-49A7-A45E-B340C296034A}" srcOrd="15" destOrd="0" presId="urn:microsoft.com/office/officeart/2005/8/layout/cycle6"/>
    <dgm:cxn modelId="{0A4523D1-5D7C-4B74-960B-FCC2A37C6A14}" type="presParOf" srcId="{703208B3-74E2-403E-9811-0C3BA53D375E}" destId="{08D8BF10-6ED7-45F6-A003-FED9CF765496}" srcOrd="16" destOrd="0" presId="urn:microsoft.com/office/officeart/2005/8/layout/cycle6"/>
    <dgm:cxn modelId="{9F7377C9-246B-45E5-B77A-2384A7778F0E}" type="presParOf" srcId="{703208B3-74E2-403E-9811-0C3BA53D375E}" destId="{D66B39F8-47A1-4473-B616-68B13BB4B2B5}" srcOrd="17" destOrd="0" presId="urn:microsoft.com/office/officeart/2005/8/layout/cycle6"/>
    <dgm:cxn modelId="{61B6F05A-FDED-49D2-9EF7-BFBAA7DFD329}" type="presParOf" srcId="{703208B3-74E2-403E-9811-0C3BA53D375E}" destId="{02390913-485A-439C-B74A-6584DEDDC1ED}" srcOrd="18" destOrd="0" presId="urn:microsoft.com/office/officeart/2005/8/layout/cycle6"/>
    <dgm:cxn modelId="{737F17FE-D781-4071-83B0-BC3BC85E976B}" type="presParOf" srcId="{703208B3-74E2-403E-9811-0C3BA53D375E}" destId="{C4A68DBD-A9A9-4266-B6B8-C61153F15FCA}" srcOrd="19" destOrd="0" presId="urn:microsoft.com/office/officeart/2005/8/layout/cycle6"/>
    <dgm:cxn modelId="{CBA1BFA2-6AF9-4E68-97A9-4D74BFE91368}" type="presParOf" srcId="{703208B3-74E2-403E-9811-0C3BA53D375E}" destId="{78424E9C-E643-41F2-8D6B-F7FE73440222}" srcOrd="20" destOrd="0" presId="urn:microsoft.com/office/officeart/2005/8/layout/cycle6"/>
    <dgm:cxn modelId="{EA921172-B46C-45AB-AD06-9DBDA6F9EE0C}" type="presParOf" srcId="{703208B3-74E2-403E-9811-0C3BA53D375E}" destId="{D3F69FB5-88FF-48EA-9473-E59570951CB4}" srcOrd="21" destOrd="0" presId="urn:microsoft.com/office/officeart/2005/8/layout/cycle6"/>
    <dgm:cxn modelId="{651D3E84-4990-4BF5-A6E1-4E7909DAA45B}" type="presParOf" srcId="{703208B3-74E2-403E-9811-0C3BA53D375E}" destId="{3C15270B-9CEE-49A3-BAAF-353BB11CA036}" srcOrd="22" destOrd="0" presId="urn:microsoft.com/office/officeart/2005/8/layout/cycle6"/>
    <dgm:cxn modelId="{E906017B-CE6C-4D59-BFFF-3F1874C2048D}" type="presParOf" srcId="{703208B3-74E2-403E-9811-0C3BA53D375E}" destId="{FDF2AEC9-492B-4A7B-82FB-A9C4132CA5BF}" srcOrd="23" destOrd="0" presId="urn:microsoft.com/office/officeart/2005/8/layout/cycle6"/>
    <dgm:cxn modelId="{385E6888-FF1F-4EE1-8B01-8183BA78F593}" type="presParOf" srcId="{703208B3-74E2-403E-9811-0C3BA53D375E}" destId="{3AA38287-068F-4A56-9D24-EF1E80963734}" srcOrd="24" destOrd="0" presId="urn:microsoft.com/office/officeart/2005/8/layout/cycle6"/>
    <dgm:cxn modelId="{E8388952-5D1C-479B-8A98-B3BA6A6E8A4E}" type="presParOf" srcId="{703208B3-74E2-403E-9811-0C3BA53D375E}" destId="{80BE6537-3BA2-4D5E-9670-A4BAB0603F3E}" srcOrd="25" destOrd="0" presId="urn:microsoft.com/office/officeart/2005/8/layout/cycle6"/>
    <dgm:cxn modelId="{7102396D-7E6C-4D57-A602-A0D8382D5F4B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/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41F82856-DB2A-41E9-92F4-BB5647E5E690}" type="presOf" srcId="{535A7A59-C6AE-4619-9F31-C882086C3B40}" destId="{D66B39F8-47A1-4473-B616-68B13BB4B2B5}" srcOrd="0" destOrd="0" presId="urn:microsoft.com/office/officeart/2005/8/layout/cycle6"/>
    <dgm:cxn modelId="{63D1BC21-C9B5-4D99-A954-7D3E006ABAAC}" type="presOf" srcId="{9E1B541C-DFD0-4377-B5F7-18FBB065D1A9}" destId="{22A6BB63-2787-4BDC-9A86-4FD4AF08F1E0}" srcOrd="0" destOrd="0" presId="urn:microsoft.com/office/officeart/2005/8/layout/cycle6"/>
    <dgm:cxn modelId="{010AE1FA-F63E-47FA-B812-9EC869DF9EA8}" type="presOf" srcId="{5B5A2581-FEE4-4C72-BB69-4BE7E6162022}" destId="{21564D22-F803-4CD5-B8F6-8AEB04DF7ADD}" srcOrd="0" destOrd="0" presId="urn:microsoft.com/office/officeart/2005/8/layout/cycle6"/>
    <dgm:cxn modelId="{66214642-C9B3-45B9-8FA9-6EED9C26717B}" type="presOf" srcId="{849A61E8-A6CA-49B1-AD29-DDA3B7E1EE9A}" destId="{D5908CDA-731E-49E3-97A9-881A340886E3}" srcOrd="0" destOrd="0" presId="urn:microsoft.com/office/officeart/2005/8/layout/cycle6"/>
    <dgm:cxn modelId="{9B7EF4A5-C954-4960-8A13-E23C8C7552E6}" type="presOf" srcId="{84DFDCD6-6AD7-46D7-AB98-A50838A635B7}" destId="{86B3D472-3F88-4672-9C42-FDD42CEFCF01}" srcOrd="0" destOrd="0" presId="urn:microsoft.com/office/officeart/2005/8/layout/cycle6"/>
    <dgm:cxn modelId="{61CB2E64-4841-4DDB-A470-802313A2A069}" type="presOf" srcId="{3B2497BA-FC45-4A0A-B96E-D3095C1A300F}" destId="{18EB38C3-E667-441E-AA03-70BCA655AD98}" srcOrd="0" destOrd="0" presId="urn:microsoft.com/office/officeart/2005/8/layout/cycle6"/>
    <dgm:cxn modelId="{670B1F7A-1FAD-4C64-B8C4-6C9476577110}" type="presOf" srcId="{C4DB45F6-3CE8-413D-A944-C3134D0FA6A3}" destId="{703208B3-74E2-403E-9811-0C3BA53D375E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367741BE-E3CC-4CEF-8580-4AC0011615AD}" type="presOf" srcId="{9664B607-D211-4F18-9F42-F33CB71ABF2F}" destId="{02390913-485A-439C-B74A-6584DEDDC1ED}" srcOrd="0" destOrd="0" presId="urn:microsoft.com/office/officeart/2005/8/layout/cycle6"/>
    <dgm:cxn modelId="{246A647F-1ED2-4867-90D1-CC30BFA90179}" type="presOf" srcId="{DCB47154-6354-4449-AB84-68EBBA2C4C5E}" destId="{41036DC3-D7E7-4157-9472-7CE851CA27E5}" srcOrd="0" destOrd="0" presId="urn:microsoft.com/office/officeart/2005/8/layout/cycle6"/>
    <dgm:cxn modelId="{472B8BA2-EC6D-40FF-8433-42008DFA803C}" type="presOf" srcId="{28243886-8A1E-4274-874A-0A3778595F6C}" destId="{012B3399-2DFB-49A7-A45E-B340C296034A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1E12CC73-21AF-4C9C-A234-5BF9DD597B65}" type="presOf" srcId="{69B8F1CA-F7D3-470C-AF32-99928EE6FF9D}" destId="{387756C4-7F1C-4303-A6F9-F5F2AE3AA19A}" srcOrd="0" destOrd="0" presId="urn:microsoft.com/office/officeart/2005/8/layout/cycle6"/>
    <dgm:cxn modelId="{4BF266E3-C514-48E7-B07E-034A8A10FD3C}" type="presOf" srcId="{AAAF9C42-1173-4902-805B-0C9647E61796}" destId="{FDF2AEC9-492B-4A7B-82FB-A9C4132CA5BF}" srcOrd="0" destOrd="0" presId="urn:microsoft.com/office/officeart/2005/8/layout/cycle6"/>
    <dgm:cxn modelId="{35D821DB-6BAE-4CAE-9110-82486C45B51A}" type="presOf" srcId="{99745977-3FB1-4E32-8A17-2B2BBA963DBF}" destId="{78424E9C-E643-41F2-8D6B-F7FE73440222}" srcOrd="0" destOrd="0" presId="urn:microsoft.com/office/officeart/2005/8/layout/cycle6"/>
    <dgm:cxn modelId="{2E2683D5-3F96-40C4-8623-AC766B067F80}" type="presOf" srcId="{BB7A9345-5CBC-4749-B9C8-2A535B0BB03B}" destId="{F06AFEAD-461A-417D-9708-65A3EE1446DC}" srcOrd="0" destOrd="0" presId="urn:microsoft.com/office/officeart/2005/8/layout/cycle6"/>
    <dgm:cxn modelId="{9E2D4F33-AA65-477A-8AEA-FE81917E2BAA}" type="presOf" srcId="{6C282994-E197-405B-A431-5E19F425A828}" destId="{457D9CE2-FEAE-488C-AF24-5067FC09BFFF}" srcOrd="0" destOrd="0" presId="urn:microsoft.com/office/officeart/2005/8/layout/cycle6"/>
    <dgm:cxn modelId="{373E8D2A-26A7-41EC-A061-41A6F45F2C4A}" type="presOf" srcId="{07073838-A644-4D1F-9B44-5065DCB3A460}" destId="{9C0924B4-40B8-4D7A-AFF7-6E8965DF0788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C54FB9A2-5DFE-4CFD-B2C0-0EB1AE61F632}" type="presOf" srcId="{9B490965-D0DD-4B32-9908-926AC08CC899}" destId="{CD7BCE3B-EEC5-44C3-BC02-7DE7E963B7AB}" srcOrd="0" destOrd="0" presId="urn:microsoft.com/office/officeart/2005/8/layout/cycle6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F66CD5AD-1685-4844-97D4-8320D5A532B8}" type="presOf" srcId="{B3CCE54A-B47B-451E-941C-79EE144FF950}" destId="{3AA38287-068F-4A56-9D24-EF1E80963734}" srcOrd="0" destOrd="0" presId="urn:microsoft.com/office/officeart/2005/8/layout/cycle6"/>
    <dgm:cxn modelId="{A122A814-7F78-482F-A1F8-846AA8C743EC}" type="presOf" srcId="{D7AC3FC6-E015-412D-96AE-24C620EDD1C4}" destId="{D3F69FB5-88FF-48EA-9473-E59570951CB4}" srcOrd="0" destOrd="0" presId="urn:microsoft.com/office/officeart/2005/8/layout/cycle6"/>
    <dgm:cxn modelId="{C7A9CA45-69DD-4FDB-9AA8-6D5310618CF8}" type="presParOf" srcId="{703208B3-74E2-403E-9811-0C3BA53D375E}" destId="{457D9CE2-FEAE-488C-AF24-5067FC09BFFF}" srcOrd="0" destOrd="0" presId="urn:microsoft.com/office/officeart/2005/8/layout/cycle6"/>
    <dgm:cxn modelId="{304042D3-B182-4DD1-96E5-BF842FEA1B32}" type="presParOf" srcId="{703208B3-74E2-403E-9811-0C3BA53D375E}" destId="{3BFADF3D-559A-4DB9-9293-7237F857FB04}" srcOrd="1" destOrd="0" presId="urn:microsoft.com/office/officeart/2005/8/layout/cycle6"/>
    <dgm:cxn modelId="{B9212707-623C-4672-8013-7C47C814F0FD}" type="presParOf" srcId="{703208B3-74E2-403E-9811-0C3BA53D375E}" destId="{F06AFEAD-461A-417D-9708-65A3EE1446DC}" srcOrd="2" destOrd="0" presId="urn:microsoft.com/office/officeart/2005/8/layout/cycle6"/>
    <dgm:cxn modelId="{3DE1293C-B3ED-4231-B7A1-A5D1BB924316}" type="presParOf" srcId="{703208B3-74E2-403E-9811-0C3BA53D375E}" destId="{18EB38C3-E667-441E-AA03-70BCA655AD98}" srcOrd="3" destOrd="0" presId="urn:microsoft.com/office/officeart/2005/8/layout/cycle6"/>
    <dgm:cxn modelId="{F816FE12-EFDC-445A-B733-C8988CDAE621}" type="presParOf" srcId="{703208B3-74E2-403E-9811-0C3BA53D375E}" destId="{07ECBA75-D907-4AC6-83EF-1F8DE0B9268A}" srcOrd="4" destOrd="0" presId="urn:microsoft.com/office/officeart/2005/8/layout/cycle6"/>
    <dgm:cxn modelId="{8C0CEE34-E0E4-4902-9B20-0BD4A65442EB}" type="presParOf" srcId="{703208B3-74E2-403E-9811-0C3BA53D375E}" destId="{CD7BCE3B-EEC5-44C3-BC02-7DE7E963B7AB}" srcOrd="5" destOrd="0" presId="urn:microsoft.com/office/officeart/2005/8/layout/cycle6"/>
    <dgm:cxn modelId="{B45CB9F3-3537-4E7F-9D5A-18274897EA8D}" type="presParOf" srcId="{703208B3-74E2-403E-9811-0C3BA53D375E}" destId="{22A6BB63-2787-4BDC-9A86-4FD4AF08F1E0}" srcOrd="6" destOrd="0" presId="urn:microsoft.com/office/officeart/2005/8/layout/cycle6"/>
    <dgm:cxn modelId="{788CC26E-8A1D-4850-A04E-D9111DE859D7}" type="presParOf" srcId="{703208B3-74E2-403E-9811-0C3BA53D375E}" destId="{EF928A8D-0862-4BBB-A2C5-2919CEB38BB6}" srcOrd="7" destOrd="0" presId="urn:microsoft.com/office/officeart/2005/8/layout/cycle6"/>
    <dgm:cxn modelId="{4B4868C2-8397-4357-92EA-572CAF3EB622}" type="presParOf" srcId="{703208B3-74E2-403E-9811-0C3BA53D375E}" destId="{86B3D472-3F88-4672-9C42-FDD42CEFCF01}" srcOrd="8" destOrd="0" presId="urn:microsoft.com/office/officeart/2005/8/layout/cycle6"/>
    <dgm:cxn modelId="{B1F0EA3C-E975-4F06-A43A-3089C34B2CD6}" type="presParOf" srcId="{703208B3-74E2-403E-9811-0C3BA53D375E}" destId="{387756C4-7F1C-4303-A6F9-F5F2AE3AA19A}" srcOrd="9" destOrd="0" presId="urn:microsoft.com/office/officeart/2005/8/layout/cycle6"/>
    <dgm:cxn modelId="{674924D9-3B4A-4B7B-8A4A-E63446F54538}" type="presParOf" srcId="{703208B3-74E2-403E-9811-0C3BA53D375E}" destId="{7272F867-CBCA-4922-8F0A-73C9D99E6F22}" srcOrd="10" destOrd="0" presId="urn:microsoft.com/office/officeart/2005/8/layout/cycle6"/>
    <dgm:cxn modelId="{A1328E51-9B8C-4862-AE30-E78D0858DF37}" type="presParOf" srcId="{703208B3-74E2-403E-9811-0C3BA53D375E}" destId="{41036DC3-D7E7-4157-9472-7CE851CA27E5}" srcOrd="11" destOrd="0" presId="urn:microsoft.com/office/officeart/2005/8/layout/cycle6"/>
    <dgm:cxn modelId="{CAA73148-2B3D-4C3D-8FD6-DD9EFA546A1E}" type="presParOf" srcId="{703208B3-74E2-403E-9811-0C3BA53D375E}" destId="{D5908CDA-731E-49E3-97A9-881A340886E3}" srcOrd="12" destOrd="0" presId="urn:microsoft.com/office/officeart/2005/8/layout/cycle6"/>
    <dgm:cxn modelId="{50224159-7F69-4FED-A08B-0D65FBDD66CC}" type="presParOf" srcId="{703208B3-74E2-403E-9811-0C3BA53D375E}" destId="{F3D41A24-4EAD-41BC-A939-1BEC80010AFC}" srcOrd="13" destOrd="0" presId="urn:microsoft.com/office/officeart/2005/8/layout/cycle6"/>
    <dgm:cxn modelId="{354CA1BF-190E-4E38-88B2-C08859A97D50}" type="presParOf" srcId="{703208B3-74E2-403E-9811-0C3BA53D375E}" destId="{9C0924B4-40B8-4D7A-AFF7-6E8965DF0788}" srcOrd="14" destOrd="0" presId="urn:microsoft.com/office/officeart/2005/8/layout/cycle6"/>
    <dgm:cxn modelId="{5B72A4B0-1BBF-4EB8-84CE-CB39BE11F124}" type="presParOf" srcId="{703208B3-74E2-403E-9811-0C3BA53D375E}" destId="{012B3399-2DFB-49A7-A45E-B340C296034A}" srcOrd="15" destOrd="0" presId="urn:microsoft.com/office/officeart/2005/8/layout/cycle6"/>
    <dgm:cxn modelId="{0CD31075-16A1-4BCB-8D00-F38879DBA5F9}" type="presParOf" srcId="{703208B3-74E2-403E-9811-0C3BA53D375E}" destId="{08D8BF10-6ED7-45F6-A003-FED9CF765496}" srcOrd="16" destOrd="0" presId="urn:microsoft.com/office/officeart/2005/8/layout/cycle6"/>
    <dgm:cxn modelId="{4AD3426C-AF38-4501-8096-FEE15A5B8C69}" type="presParOf" srcId="{703208B3-74E2-403E-9811-0C3BA53D375E}" destId="{D66B39F8-47A1-4473-B616-68B13BB4B2B5}" srcOrd="17" destOrd="0" presId="urn:microsoft.com/office/officeart/2005/8/layout/cycle6"/>
    <dgm:cxn modelId="{5522AAB2-C1A8-4A90-A75B-76634564D212}" type="presParOf" srcId="{703208B3-74E2-403E-9811-0C3BA53D375E}" destId="{02390913-485A-439C-B74A-6584DEDDC1ED}" srcOrd="18" destOrd="0" presId="urn:microsoft.com/office/officeart/2005/8/layout/cycle6"/>
    <dgm:cxn modelId="{FFB21E3D-9AFA-4E24-8633-AAA929661866}" type="presParOf" srcId="{703208B3-74E2-403E-9811-0C3BA53D375E}" destId="{C4A68DBD-A9A9-4266-B6B8-C61153F15FCA}" srcOrd="19" destOrd="0" presId="urn:microsoft.com/office/officeart/2005/8/layout/cycle6"/>
    <dgm:cxn modelId="{1291C203-097A-45E6-96C9-D085D20E9244}" type="presParOf" srcId="{703208B3-74E2-403E-9811-0C3BA53D375E}" destId="{78424E9C-E643-41F2-8D6B-F7FE73440222}" srcOrd="20" destOrd="0" presId="urn:microsoft.com/office/officeart/2005/8/layout/cycle6"/>
    <dgm:cxn modelId="{885E2C7F-00CF-49A0-897C-D7522059974B}" type="presParOf" srcId="{703208B3-74E2-403E-9811-0C3BA53D375E}" destId="{D3F69FB5-88FF-48EA-9473-E59570951CB4}" srcOrd="21" destOrd="0" presId="urn:microsoft.com/office/officeart/2005/8/layout/cycle6"/>
    <dgm:cxn modelId="{3A1D9038-6F1A-41D0-9D64-33B9E53F4304}" type="presParOf" srcId="{703208B3-74E2-403E-9811-0C3BA53D375E}" destId="{3C15270B-9CEE-49A3-BAAF-353BB11CA036}" srcOrd="22" destOrd="0" presId="urn:microsoft.com/office/officeart/2005/8/layout/cycle6"/>
    <dgm:cxn modelId="{A3E5E3EE-B976-4078-8BDA-222244377516}" type="presParOf" srcId="{703208B3-74E2-403E-9811-0C3BA53D375E}" destId="{FDF2AEC9-492B-4A7B-82FB-A9C4132CA5BF}" srcOrd="23" destOrd="0" presId="urn:microsoft.com/office/officeart/2005/8/layout/cycle6"/>
    <dgm:cxn modelId="{CAE0A0BD-4080-4FB2-91E8-7FB3502300AF}" type="presParOf" srcId="{703208B3-74E2-403E-9811-0C3BA53D375E}" destId="{3AA38287-068F-4A56-9D24-EF1E80963734}" srcOrd="24" destOrd="0" presId="urn:microsoft.com/office/officeart/2005/8/layout/cycle6"/>
    <dgm:cxn modelId="{6D4340BD-6F7F-4959-89ED-B729013CB2FB}" type="presParOf" srcId="{703208B3-74E2-403E-9811-0C3BA53D375E}" destId="{80BE6537-3BA2-4D5E-9670-A4BAB0603F3E}" srcOrd="25" destOrd="0" presId="urn:microsoft.com/office/officeart/2005/8/layout/cycle6"/>
    <dgm:cxn modelId="{EF12AE2E-A701-41DA-B4C0-30903820BE97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F428BD0-8D22-4A9F-AD7E-323421F896E5}" type="doc">
      <dgm:prSet loTypeId="urn:microsoft.com/office/officeart/2005/8/layout/hierarchy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B98AD0-17CB-4F44-83B6-EC860924DC2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</a:p>
      </dgm:t>
      <dgm:extLst/>
    </dgm:pt>
    <dgm:pt modelId="{BB587809-84A9-470D-88FB-23E1BC4D2560}" type="par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135F59D4-8795-438D-BF93-F59B74DD3DF1}" type="sibTrans" cxnId="{ADE75F60-715A-4A07-A90D-1F4AC5BAEECD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C1E8C24-BB00-454A-93A3-040CD8E7AED6}">
      <dgm:prSet phldrT="[Texto]" custT="1"/>
      <dgm:spPr/>
      <dgm:t>
        <a:bodyPr/>
        <a:lstStyle/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</a:p>
      </dgm:t>
    </dgm:pt>
    <dgm:pt modelId="{97DB89F6-5BF1-4EEF-BDE6-8D3F6ACA05DD}" type="par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2FCD1FF-A210-425D-972A-341E7E907232}" type="sibTrans" cxnId="{CFEEBA44-B91F-4A0B-A89C-BB39933AF1B9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4FF04DA8-94D6-4892-8301-F31E68D5391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1.2 Informações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AA1AB69E-EB94-48BC-BE4A-86CDEDD783D1}" type="par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270921F5-C7EC-4C28-937E-8DEF277CD96C}" type="sibTrans" cxnId="{33E81D13-1866-42D2-A547-C68DCF4E82A4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FD2FDD07-9394-4180-BCEC-BA66D98AAAD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1.3 Orientação de rota e navegação - Antes do início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B83C9111-229F-4EE5-A960-F0F42274C5A2}" type="par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19AC1C4-6FB7-4F44-BC77-0C9DDD9E9B9D}" type="sibTrans" cxnId="{ABEA5628-6C68-4D44-8BF8-581B730B87F5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BBF3DA71-4746-4008-BC7A-609578265D55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1.1 Informações antes do início da viagem 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  <dgm:extLst/>
    </dgm:pt>
    <dgm:pt modelId="{6F474204-C3EE-41A8-AA99-20F8F5B2C986}" type="par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288E097-5705-4681-B39C-C5318E524560}" type="sibTrans" cxnId="{95834585-DEF7-49D2-9559-4DE9E023F862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DF361473-B79A-447E-B3AF-9D74DAD260D3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1.5. Apoio ao planejamento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EAC8258-D71B-45AE-858C-634233B006D5}" type="parTrans" cxnId="{FEE2D3BB-7821-4143-A681-9C1071A0552D}">
      <dgm:prSet/>
      <dgm:spPr/>
      <dgm:t>
        <a:bodyPr/>
        <a:lstStyle/>
        <a:p>
          <a:endParaRPr lang="pt-BR"/>
        </a:p>
      </dgm:t>
    </dgm:pt>
    <dgm:pt modelId="{A71D2968-107D-4429-AEF5-325B9993ECD7}" type="sibTrans" cxnId="{FEE2D3BB-7821-4143-A681-9C1071A0552D}">
      <dgm:prSet/>
      <dgm:spPr/>
      <dgm:t>
        <a:bodyPr/>
        <a:lstStyle/>
        <a:p>
          <a:endParaRPr lang="pt-BR"/>
        </a:p>
      </dgm:t>
    </dgm:pt>
    <dgm:pt modelId="{49AC8507-29DE-471A-8919-F143A6E544F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1.4. Orientação de rota e navegação - Durante o transcurso da viagem</a:t>
          </a:r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6AE29BB-0169-4344-9D25-126D7791B2BD}" type="sib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0FC4A56-8B20-4564-AC53-A333D1BB42A9}" type="parTrans" cxnId="{0C4A5C5E-3528-4286-B62C-8F9B8805E098}">
      <dgm:prSet/>
      <dgm:spPr/>
      <dgm:t>
        <a:bodyPr/>
        <a:lstStyle/>
        <a:p>
          <a:endParaRPr lang="pt-BR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7E7F5B4D-8CC7-46EB-94EB-3A16DA0079A4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1.6. Informações sobre serviços de viagem</a:t>
          </a:r>
          <a:endParaRPr lang="pt-BR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9BD16DD3-C37A-48F3-9CC4-FE263FACCAA1}" type="parTrans" cxnId="{505B4D7A-2175-4323-95B7-DC346F2BDD22}">
      <dgm:prSet/>
      <dgm:spPr/>
      <dgm:t>
        <a:bodyPr/>
        <a:lstStyle/>
        <a:p>
          <a:endParaRPr lang="pt-BR"/>
        </a:p>
      </dgm:t>
    </dgm:pt>
    <dgm:pt modelId="{883656D9-6F8F-48FC-9A53-7784304A49E1}" type="sibTrans" cxnId="{505B4D7A-2175-4323-95B7-DC346F2BDD22}">
      <dgm:prSet/>
      <dgm:spPr/>
      <dgm:t>
        <a:bodyPr/>
        <a:lstStyle/>
        <a:p>
          <a:endParaRPr lang="pt-BR"/>
        </a:p>
      </dgm:t>
    </dgm:pt>
    <dgm:pt modelId="{277B7829-44C8-45ED-9E58-42608EF1F5B3}">
      <dgm:prSet phldrT="[Texto]" custT="1"/>
      <dgm:spPr>
        <a:noFill/>
        <a:ln>
          <a:noFill/>
        </a:ln>
        <a:effectLst/>
      </dgm:spPr>
      <dgm:t>
        <a:bodyPr/>
        <a:lstStyle/>
        <a:p>
          <a:endParaRPr lang="pt-B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E86344D5-63E5-4761-866A-F201CA925499}" type="sibTrans" cxnId="{5816BCB3-F7AF-496A-B79A-79B43ED17503}">
      <dgm:prSet/>
      <dgm:spPr/>
      <dgm:t>
        <a:bodyPr/>
        <a:lstStyle/>
        <a:p>
          <a:endParaRPr lang="pt-BR"/>
        </a:p>
      </dgm:t>
    </dgm:pt>
    <dgm:pt modelId="{B95F9E68-512F-416F-83AA-A1FDCB2F61FE}" type="parTrans" cxnId="{5816BCB3-F7AF-496A-B79A-79B43ED17503}">
      <dgm:prSet/>
      <dgm:spPr/>
      <dgm:t>
        <a:bodyPr/>
        <a:lstStyle/>
        <a:p>
          <a:endParaRPr lang="pt-BR"/>
        </a:p>
      </dgm:t>
    </dgm:pt>
    <dgm:pt modelId="{264F666A-735E-4771-AE7F-A85EB98F275E}" type="pres">
      <dgm:prSet presAssocID="{2F428BD0-8D22-4A9F-AD7E-323421F89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00D738D-5627-4A2B-8E92-76DAA5D96E8B}" type="pres">
      <dgm:prSet presAssocID="{6BB98AD0-17CB-4F44-83B6-EC860924DC28}" presName="vertOne" presStyleCnt="0"/>
      <dgm:spPr/>
      <dgm:t>
        <a:bodyPr/>
        <a:lstStyle/>
        <a:p>
          <a:endParaRPr lang="pt-BR"/>
        </a:p>
      </dgm:t>
    </dgm:pt>
    <dgm:pt modelId="{9BB353A9-5361-4F84-B867-3E3EF77B0C12}" type="pres">
      <dgm:prSet presAssocID="{6BB98AD0-17CB-4F44-83B6-EC860924DC28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F66B03-79FC-4E70-A415-4D397189CB63}" type="pres">
      <dgm:prSet presAssocID="{6BB98AD0-17CB-4F44-83B6-EC860924DC28}" presName="parTransOne" presStyleCnt="0"/>
      <dgm:spPr/>
      <dgm:t>
        <a:bodyPr/>
        <a:lstStyle/>
        <a:p>
          <a:endParaRPr lang="pt-BR"/>
        </a:p>
      </dgm:t>
    </dgm:pt>
    <dgm:pt modelId="{9891C87E-2604-4799-BAAA-8A36C19632A3}" type="pres">
      <dgm:prSet presAssocID="{6BB98AD0-17CB-4F44-83B6-EC860924DC28}" presName="horzOne" presStyleCnt="0"/>
      <dgm:spPr/>
      <dgm:t>
        <a:bodyPr/>
        <a:lstStyle/>
        <a:p>
          <a:endParaRPr lang="pt-BR"/>
        </a:p>
      </dgm:t>
    </dgm:pt>
    <dgm:pt modelId="{69FB80F9-A5EB-4EE7-B44B-99EE379DC40D}" type="pres">
      <dgm:prSet presAssocID="{BC1E8C24-BB00-454A-93A3-040CD8E7AED6}" presName="vertTwo" presStyleCnt="0"/>
      <dgm:spPr/>
      <dgm:t>
        <a:bodyPr/>
        <a:lstStyle/>
        <a:p>
          <a:endParaRPr lang="pt-BR"/>
        </a:p>
      </dgm:t>
    </dgm:pt>
    <dgm:pt modelId="{FB3C0A1D-AF9A-4B06-AE4A-C3B37771AEFB}" type="pres">
      <dgm:prSet presAssocID="{BC1E8C24-BB00-454A-93A3-040CD8E7AED6}" presName="txTwo" presStyleLbl="node2" presStyleIdx="0" presStyleCnt="1" custLinFactNeighborX="1117" custLinFactNeighborY="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086833A-DEC7-4848-B15A-8377F70DDBED}" type="pres">
      <dgm:prSet presAssocID="{BC1E8C24-BB00-454A-93A3-040CD8E7AED6}" presName="parTransTwo" presStyleCnt="0"/>
      <dgm:spPr/>
      <dgm:t>
        <a:bodyPr/>
        <a:lstStyle/>
        <a:p>
          <a:endParaRPr lang="pt-BR"/>
        </a:p>
      </dgm:t>
    </dgm:pt>
    <dgm:pt modelId="{C7CA52D0-58DA-415D-AEAD-73CD01A78F0C}" type="pres">
      <dgm:prSet presAssocID="{BC1E8C24-BB00-454A-93A3-040CD8E7AED6}" presName="horzTwo" presStyleCnt="0"/>
      <dgm:spPr/>
      <dgm:t>
        <a:bodyPr/>
        <a:lstStyle/>
        <a:p>
          <a:endParaRPr lang="pt-BR"/>
        </a:p>
      </dgm:t>
    </dgm:pt>
    <dgm:pt modelId="{6FE8509D-C136-46E2-A20E-F026E95535C6}" type="pres">
      <dgm:prSet presAssocID="{BBF3DA71-4746-4008-BC7A-609578265D55}" presName="vertThree" presStyleCnt="0"/>
      <dgm:spPr/>
      <dgm:t>
        <a:bodyPr/>
        <a:lstStyle/>
        <a:p>
          <a:endParaRPr lang="pt-BR"/>
        </a:p>
      </dgm:t>
    </dgm:pt>
    <dgm:pt modelId="{46059326-4E84-40C9-ACCE-F7372A8F37BA}" type="pres">
      <dgm:prSet presAssocID="{BBF3DA71-4746-4008-BC7A-609578265D55}" presName="txThree" presStyleLbl="node3" presStyleIdx="0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F9AA8F9-D8D4-429E-A400-7207B7F0D5B6}" type="pres">
      <dgm:prSet presAssocID="{BBF3DA71-4746-4008-BC7A-609578265D55}" presName="horzThree" presStyleCnt="0"/>
      <dgm:spPr/>
      <dgm:t>
        <a:bodyPr/>
        <a:lstStyle/>
        <a:p>
          <a:endParaRPr lang="pt-BR"/>
        </a:p>
      </dgm:t>
    </dgm:pt>
    <dgm:pt modelId="{BB44AB9F-59A3-4D61-9941-109A3A2CCB26}" type="pres">
      <dgm:prSet presAssocID="{E288E097-5705-4681-B39C-C5318E524560}" presName="sibSpaceThree" presStyleCnt="0"/>
      <dgm:spPr/>
    </dgm:pt>
    <dgm:pt modelId="{9E1AAEBA-424F-4F7D-8F48-C6CBF0CE0497}" type="pres">
      <dgm:prSet presAssocID="{4FF04DA8-94D6-4892-8301-F31E68D5391D}" presName="vertThree" presStyleCnt="0"/>
      <dgm:spPr/>
    </dgm:pt>
    <dgm:pt modelId="{628491EE-24F1-4E69-A376-21DA9A733B02}" type="pres">
      <dgm:prSet presAssocID="{4FF04DA8-94D6-4892-8301-F31E68D5391D}" presName="txThree" presStyleLbl="node3" presStyleIdx="1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B257590-101A-4E88-B180-A963E5067A01}" type="pres">
      <dgm:prSet presAssocID="{4FF04DA8-94D6-4892-8301-F31E68D5391D}" presName="horzThree" presStyleCnt="0"/>
      <dgm:spPr/>
    </dgm:pt>
    <dgm:pt modelId="{CA249F88-FF9B-4F3E-A06C-6F6A6023FAFF}" type="pres">
      <dgm:prSet presAssocID="{270921F5-C7EC-4C28-937E-8DEF277CD96C}" presName="sibSpaceThree" presStyleCnt="0"/>
      <dgm:spPr/>
    </dgm:pt>
    <dgm:pt modelId="{3750CEBD-E7EC-4C80-A2CF-9F09EEA414C9}" type="pres">
      <dgm:prSet presAssocID="{FD2FDD07-9394-4180-BCEC-BA66D98AAAD4}" presName="vertThree" presStyleCnt="0"/>
      <dgm:spPr/>
    </dgm:pt>
    <dgm:pt modelId="{84601956-4ABE-4AE8-83C1-D858F89CA304}" type="pres">
      <dgm:prSet presAssocID="{FD2FDD07-9394-4180-BCEC-BA66D98AAAD4}" presName="txThree" presStyleLbl="node3" presStyleIdx="2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19FA97B-38B7-47D1-A692-5FAC824E1132}" type="pres">
      <dgm:prSet presAssocID="{FD2FDD07-9394-4180-BCEC-BA66D98AAAD4}" presName="horzThree" presStyleCnt="0"/>
      <dgm:spPr/>
    </dgm:pt>
    <dgm:pt modelId="{DCC23824-B056-4E92-A587-A5C3B3C96A79}" type="pres">
      <dgm:prSet presAssocID="{C19AC1C4-6FB7-4F44-BC77-0C9DDD9E9B9D}" presName="sibSpaceThree" presStyleCnt="0"/>
      <dgm:spPr/>
    </dgm:pt>
    <dgm:pt modelId="{7A4620AD-F3EC-4614-B739-53FE75794528}" type="pres">
      <dgm:prSet presAssocID="{49AC8507-29DE-471A-8919-F143A6E544FC}" presName="vertThree" presStyleCnt="0"/>
      <dgm:spPr/>
      <dgm:t>
        <a:bodyPr/>
        <a:lstStyle/>
        <a:p>
          <a:endParaRPr lang="pt-BR"/>
        </a:p>
      </dgm:t>
    </dgm:pt>
    <dgm:pt modelId="{FC9F6CF2-7AF4-42B9-A4EC-7A61D0551C55}" type="pres">
      <dgm:prSet presAssocID="{49AC8507-29DE-471A-8919-F143A6E544FC}" presName="txThree" presStyleLbl="node3" presStyleIdx="3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54732DD-64F3-457F-93DF-7CC3493D7108}" type="pres">
      <dgm:prSet presAssocID="{49AC8507-29DE-471A-8919-F143A6E544FC}" presName="horzThree" presStyleCnt="0"/>
      <dgm:spPr/>
      <dgm:t>
        <a:bodyPr/>
        <a:lstStyle/>
        <a:p>
          <a:endParaRPr lang="pt-BR"/>
        </a:p>
      </dgm:t>
    </dgm:pt>
    <dgm:pt modelId="{B45799A7-B385-460C-95E6-E728663CA7E1}" type="pres">
      <dgm:prSet presAssocID="{96AE29BB-0169-4344-9D25-126D7791B2BD}" presName="sibSpaceThree" presStyleCnt="0"/>
      <dgm:spPr/>
    </dgm:pt>
    <dgm:pt modelId="{CC012A35-A46D-4571-BFB5-91FF52028F1D}" type="pres">
      <dgm:prSet presAssocID="{DF361473-B79A-447E-B3AF-9D74DAD260D3}" presName="vertThree" presStyleCnt="0"/>
      <dgm:spPr/>
    </dgm:pt>
    <dgm:pt modelId="{1FD0E932-29F4-4903-91F4-94066B87EFBF}" type="pres">
      <dgm:prSet presAssocID="{DF361473-B79A-447E-B3AF-9D74DAD260D3}" presName="txThree" presStyleLbl="node3" presStyleIdx="4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6C52800-815B-425B-8F1C-A116CEB30213}" type="pres">
      <dgm:prSet presAssocID="{DF361473-B79A-447E-B3AF-9D74DAD260D3}" presName="horzThree" presStyleCnt="0"/>
      <dgm:spPr/>
    </dgm:pt>
    <dgm:pt modelId="{EF105B06-2A73-4C70-AF4D-5779B535618D}" type="pres">
      <dgm:prSet presAssocID="{A71D2968-107D-4429-AEF5-325B9993ECD7}" presName="sibSpaceThree" presStyleCnt="0"/>
      <dgm:spPr/>
    </dgm:pt>
    <dgm:pt modelId="{F1DA01BC-3C2B-4088-B22A-D7AB61AAC680}" type="pres">
      <dgm:prSet presAssocID="{7E7F5B4D-8CC7-46EB-94EB-3A16DA0079A4}" presName="vertThree" presStyleCnt="0"/>
      <dgm:spPr/>
    </dgm:pt>
    <dgm:pt modelId="{6D052001-91D0-41AA-9573-AA2BA3B9F135}" type="pres">
      <dgm:prSet presAssocID="{7E7F5B4D-8CC7-46EB-94EB-3A16DA0079A4}" presName="txThree" presStyleLbl="node3" presStyleIdx="5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B3B4CB4-BC00-41D2-8F56-54398805F8DA}" type="pres">
      <dgm:prSet presAssocID="{7E7F5B4D-8CC7-46EB-94EB-3A16DA0079A4}" presName="parTransThree" presStyleCnt="0"/>
      <dgm:spPr/>
    </dgm:pt>
    <dgm:pt modelId="{E51A748A-EA7A-4E63-8E96-7584B88784D9}" type="pres">
      <dgm:prSet presAssocID="{7E7F5B4D-8CC7-46EB-94EB-3A16DA0079A4}" presName="horzThree" presStyleCnt="0"/>
      <dgm:spPr/>
    </dgm:pt>
    <dgm:pt modelId="{E0BA7CBA-6DE3-47EE-B02C-D1E9A1ACA012}" type="pres">
      <dgm:prSet presAssocID="{277B7829-44C8-45ED-9E58-42608EF1F5B3}" presName="vertFour" presStyleCnt="0">
        <dgm:presLayoutVars>
          <dgm:chPref val="3"/>
        </dgm:presLayoutVars>
      </dgm:prSet>
      <dgm:spPr/>
    </dgm:pt>
    <dgm:pt modelId="{3193B9B8-10CE-44D4-830C-5D75E4CF4D92}" type="pres">
      <dgm:prSet presAssocID="{277B7829-44C8-45ED-9E58-42608EF1F5B3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22458-6FE1-40B9-9A70-EAFCBA96CAFD}" type="pres">
      <dgm:prSet presAssocID="{277B7829-44C8-45ED-9E58-42608EF1F5B3}" presName="horzFour" presStyleCnt="0"/>
      <dgm:spPr/>
    </dgm:pt>
  </dgm:ptLst>
  <dgm:cxnLst>
    <dgm:cxn modelId="{AC3090EF-5EC2-4F08-A33F-E2E89433DDE1}" type="presOf" srcId="{BC1E8C24-BB00-454A-93A3-040CD8E7AED6}" destId="{FB3C0A1D-AF9A-4B06-AE4A-C3B37771AEFB}" srcOrd="0" destOrd="0" presId="urn:microsoft.com/office/officeart/2005/8/layout/hierarchy4"/>
    <dgm:cxn modelId="{5816BCB3-F7AF-496A-B79A-79B43ED17503}" srcId="{7E7F5B4D-8CC7-46EB-94EB-3A16DA0079A4}" destId="{277B7829-44C8-45ED-9E58-42608EF1F5B3}" srcOrd="0" destOrd="0" parTransId="{B95F9E68-512F-416F-83AA-A1FDCB2F61FE}" sibTransId="{E86344D5-63E5-4761-866A-F201CA925499}"/>
    <dgm:cxn modelId="{ABEA5628-6C68-4D44-8BF8-581B730B87F5}" srcId="{BC1E8C24-BB00-454A-93A3-040CD8E7AED6}" destId="{FD2FDD07-9394-4180-BCEC-BA66D98AAAD4}" srcOrd="2" destOrd="0" parTransId="{B83C9111-229F-4EE5-A960-F0F42274C5A2}" sibTransId="{C19AC1C4-6FB7-4F44-BC77-0C9DDD9E9B9D}"/>
    <dgm:cxn modelId="{63CE6ED8-EBFB-4F1A-96B9-72E24B31EBF1}" type="presOf" srcId="{DF361473-B79A-447E-B3AF-9D74DAD260D3}" destId="{1FD0E932-29F4-4903-91F4-94066B87EFBF}" srcOrd="0" destOrd="0" presId="urn:microsoft.com/office/officeart/2005/8/layout/hierarchy4"/>
    <dgm:cxn modelId="{33E81D13-1866-42D2-A547-C68DCF4E82A4}" srcId="{BC1E8C24-BB00-454A-93A3-040CD8E7AED6}" destId="{4FF04DA8-94D6-4892-8301-F31E68D5391D}" srcOrd="1" destOrd="0" parTransId="{AA1AB69E-EB94-48BC-BE4A-86CDEDD783D1}" sibTransId="{270921F5-C7EC-4C28-937E-8DEF277CD96C}"/>
    <dgm:cxn modelId="{15C9B7D3-2445-4247-91CB-F95193517539}" type="presOf" srcId="{49AC8507-29DE-471A-8919-F143A6E544FC}" destId="{FC9F6CF2-7AF4-42B9-A4EC-7A61D0551C55}" srcOrd="0" destOrd="0" presId="urn:microsoft.com/office/officeart/2005/8/layout/hierarchy4"/>
    <dgm:cxn modelId="{FEE2D3BB-7821-4143-A681-9C1071A0552D}" srcId="{BC1E8C24-BB00-454A-93A3-040CD8E7AED6}" destId="{DF361473-B79A-447E-B3AF-9D74DAD260D3}" srcOrd="4" destOrd="0" parTransId="{CEAC8258-D71B-45AE-858C-634233B006D5}" sibTransId="{A71D2968-107D-4429-AEF5-325B9993ECD7}"/>
    <dgm:cxn modelId="{505B4D7A-2175-4323-95B7-DC346F2BDD22}" srcId="{BC1E8C24-BB00-454A-93A3-040CD8E7AED6}" destId="{7E7F5B4D-8CC7-46EB-94EB-3A16DA0079A4}" srcOrd="5" destOrd="0" parTransId="{9BD16DD3-C37A-48F3-9CC4-FE263FACCAA1}" sibTransId="{883656D9-6F8F-48FC-9A53-7784304A49E1}"/>
    <dgm:cxn modelId="{CFED768D-5B5C-4DEB-8D23-C3E194FA16C2}" type="presOf" srcId="{BBF3DA71-4746-4008-BC7A-609578265D55}" destId="{46059326-4E84-40C9-ACCE-F7372A8F37BA}" srcOrd="0" destOrd="0" presId="urn:microsoft.com/office/officeart/2005/8/layout/hierarchy4"/>
    <dgm:cxn modelId="{C77E8D5D-AA3C-456C-B0D2-B11026BA2220}" type="presOf" srcId="{4FF04DA8-94D6-4892-8301-F31E68D5391D}" destId="{628491EE-24F1-4E69-A376-21DA9A733B02}" srcOrd="0" destOrd="0" presId="urn:microsoft.com/office/officeart/2005/8/layout/hierarchy4"/>
    <dgm:cxn modelId="{2416FD4D-3861-4DEF-879B-13BE734F78BB}" type="presOf" srcId="{FD2FDD07-9394-4180-BCEC-BA66D98AAAD4}" destId="{84601956-4ABE-4AE8-83C1-D858F89CA304}" srcOrd="0" destOrd="0" presId="urn:microsoft.com/office/officeart/2005/8/layout/hierarchy4"/>
    <dgm:cxn modelId="{CFEEBA44-B91F-4A0B-A89C-BB39933AF1B9}" srcId="{6BB98AD0-17CB-4F44-83B6-EC860924DC28}" destId="{BC1E8C24-BB00-454A-93A3-040CD8E7AED6}" srcOrd="0" destOrd="0" parTransId="{97DB89F6-5BF1-4EEF-BDE6-8D3F6ACA05DD}" sibTransId="{D2FCD1FF-A210-425D-972A-341E7E907232}"/>
    <dgm:cxn modelId="{CD076B5D-EF59-4178-A1D4-88EAB345F671}" type="presOf" srcId="{277B7829-44C8-45ED-9E58-42608EF1F5B3}" destId="{3193B9B8-10CE-44D4-830C-5D75E4CF4D92}" srcOrd="0" destOrd="0" presId="urn:microsoft.com/office/officeart/2005/8/layout/hierarchy4"/>
    <dgm:cxn modelId="{95834585-DEF7-49D2-9559-4DE9E023F862}" srcId="{BC1E8C24-BB00-454A-93A3-040CD8E7AED6}" destId="{BBF3DA71-4746-4008-BC7A-609578265D55}" srcOrd="0" destOrd="0" parTransId="{6F474204-C3EE-41A8-AA99-20F8F5B2C986}" sibTransId="{E288E097-5705-4681-B39C-C5318E524560}"/>
    <dgm:cxn modelId="{FE68377B-CAC1-4F3E-AA4D-5EB25CBF2989}" type="presOf" srcId="{7E7F5B4D-8CC7-46EB-94EB-3A16DA0079A4}" destId="{6D052001-91D0-41AA-9573-AA2BA3B9F135}" srcOrd="0" destOrd="0" presId="urn:microsoft.com/office/officeart/2005/8/layout/hierarchy4"/>
    <dgm:cxn modelId="{ADE75F60-715A-4A07-A90D-1F4AC5BAEECD}" srcId="{2F428BD0-8D22-4A9F-AD7E-323421F896E5}" destId="{6BB98AD0-17CB-4F44-83B6-EC860924DC28}" srcOrd="0" destOrd="0" parTransId="{BB587809-84A9-470D-88FB-23E1BC4D2560}" sibTransId="{135F59D4-8795-438D-BF93-F59B74DD3DF1}"/>
    <dgm:cxn modelId="{0C4A5C5E-3528-4286-B62C-8F9B8805E098}" srcId="{BC1E8C24-BB00-454A-93A3-040CD8E7AED6}" destId="{49AC8507-29DE-471A-8919-F143A6E544FC}" srcOrd="3" destOrd="0" parTransId="{30FC4A56-8B20-4564-AC53-A333D1BB42A9}" sibTransId="{96AE29BB-0169-4344-9D25-126D7791B2BD}"/>
    <dgm:cxn modelId="{90723DB8-2415-4710-AEC1-F6684DE3873D}" type="presOf" srcId="{2F428BD0-8D22-4A9F-AD7E-323421F896E5}" destId="{264F666A-735E-4771-AE7F-A85EB98F275E}" srcOrd="0" destOrd="0" presId="urn:microsoft.com/office/officeart/2005/8/layout/hierarchy4"/>
    <dgm:cxn modelId="{C5CC21F5-8EA3-4D65-8296-EDC4ADB620B3}" type="presOf" srcId="{6BB98AD0-17CB-4F44-83B6-EC860924DC28}" destId="{9BB353A9-5361-4F84-B867-3E3EF77B0C12}" srcOrd="0" destOrd="0" presId="urn:microsoft.com/office/officeart/2005/8/layout/hierarchy4"/>
    <dgm:cxn modelId="{C3D6CDD9-BA91-45CE-8CA0-90CFF1EB2CFE}" type="presParOf" srcId="{264F666A-735E-4771-AE7F-A85EB98F275E}" destId="{E00D738D-5627-4A2B-8E92-76DAA5D96E8B}" srcOrd="0" destOrd="0" presId="urn:microsoft.com/office/officeart/2005/8/layout/hierarchy4"/>
    <dgm:cxn modelId="{D4AC73D8-EB44-40EB-87A7-9C6EE38CC689}" type="presParOf" srcId="{E00D738D-5627-4A2B-8E92-76DAA5D96E8B}" destId="{9BB353A9-5361-4F84-B867-3E3EF77B0C12}" srcOrd="0" destOrd="0" presId="urn:microsoft.com/office/officeart/2005/8/layout/hierarchy4"/>
    <dgm:cxn modelId="{DAF5BA25-308C-4541-A621-839E0DC41B54}" type="presParOf" srcId="{E00D738D-5627-4A2B-8E92-76DAA5D96E8B}" destId="{D4F66B03-79FC-4E70-A415-4D397189CB63}" srcOrd="1" destOrd="0" presId="urn:microsoft.com/office/officeart/2005/8/layout/hierarchy4"/>
    <dgm:cxn modelId="{29345313-1166-4D50-99B1-9DF3AB67A5B0}" type="presParOf" srcId="{E00D738D-5627-4A2B-8E92-76DAA5D96E8B}" destId="{9891C87E-2604-4799-BAAA-8A36C19632A3}" srcOrd="2" destOrd="0" presId="urn:microsoft.com/office/officeart/2005/8/layout/hierarchy4"/>
    <dgm:cxn modelId="{9AE6DBCF-6036-43E6-A8E4-055DB47CF823}" type="presParOf" srcId="{9891C87E-2604-4799-BAAA-8A36C19632A3}" destId="{69FB80F9-A5EB-4EE7-B44B-99EE379DC40D}" srcOrd="0" destOrd="0" presId="urn:microsoft.com/office/officeart/2005/8/layout/hierarchy4"/>
    <dgm:cxn modelId="{7B412758-B587-4CF5-9F3C-E6BA14FF7F5F}" type="presParOf" srcId="{69FB80F9-A5EB-4EE7-B44B-99EE379DC40D}" destId="{FB3C0A1D-AF9A-4B06-AE4A-C3B37771AEFB}" srcOrd="0" destOrd="0" presId="urn:microsoft.com/office/officeart/2005/8/layout/hierarchy4"/>
    <dgm:cxn modelId="{93394A5A-5D3B-4D06-BE92-1439B80EEE47}" type="presParOf" srcId="{69FB80F9-A5EB-4EE7-B44B-99EE379DC40D}" destId="{A086833A-DEC7-4848-B15A-8377F70DDBED}" srcOrd="1" destOrd="0" presId="urn:microsoft.com/office/officeart/2005/8/layout/hierarchy4"/>
    <dgm:cxn modelId="{A94693A8-FC06-428A-B53B-36C9D4B43104}" type="presParOf" srcId="{69FB80F9-A5EB-4EE7-B44B-99EE379DC40D}" destId="{C7CA52D0-58DA-415D-AEAD-73CD01A78F0C}" srcOrd="2" destOrd="0" presId="urn:microsoft.com/office/officeart/2005/8/layout/hierarchy4"/>
    <dgm:cxn modelId="{C4460840-472D-4F98-A839-58716202CE23}" type="presParOf" srcId="{C7CA52D0-58DA-415D-AEAD-73CD01A78F0C}" destId="{6FE8509D-C136-46E2-A20E-F026E95535C6}" srcOrd="0" destOrd="0" presId="urn:microsoft.com/office/officeart/2005/8/layout/hierarchy4"/>
    <dgm:cxn modelId="{2FC4FEAA-3CA0-4F2C-B08A-653D9B0B5B8B}" type="presParOf" srcId="{6FE8509D-C136-46E2-A20E-F026E95535C6}" destId="{46059326-4E84-40C9-ACCE-F7372A8F37BA}" srcOrd="0" destOrd="0" presId="urn:microsoft.com/office/officeart/2005/8/layout/hierarchy4"/>
    <dgm:cxn modelId="{093C1347-C04A-4140-BEDE-A2D9396C2B26}" type="presParOf" srcId="{6FE8509D-C136-46E2-A20E-F026E95535C6}" destId="{DF9AA8F9-D8D4-429E-A400-7207B7F0D5B6}" srcOrd="1" destOrd="0" presId="urn:microsoft.com/office/officeart/2005/8/layout/hierarchy4"/>
    <dgm:cxn modelId="{56C73145-B3CE-4E84-A35A-CDE0F7A689EC}" type="presParOf" srcId="{C7CA52D0-58DA-415D-AEAD-73CD01A78F0C}" destId="{BB44AB9F-59A3-4D61-9941-109A3A2CCB26}" srcOrd="1" destOrd="0" presId="urn:microsoft.com/office/officeart/2005/8/layout/hierarchy4"/>
    <dgm:cxn modelId="{4041A81C-BF3D-49FF-A22B-6E5B073D8093}" type="presParOf" srcId="{C7CA52D0-58DA-415D-AEAD-73CD01A78F0C}" destId="{9E1AAEBA-424F-4F7D-8F48-C6CBF0CE0497}" srcOrd="2" destOrd="0" presId="urn:microsoft.com/office/officeart/2005/8/layout/hierarchy4"/>
    <dgm:cxn modelId="{2D743ED3-FE21-4446-9C69-9C13D35DAD98}" type="presParOf" srcId="{9E1AAEBA-424F-4F7D-8F48-C6CBF0CE0497}" destId="{628491EE-24F1-4E69-A376-21DA9A733B02}" srcOrd="0" destOrd="0" presId="urn:microsoft.com/office/officeart/2005/8/layout/hierarchy4"/>
    <dgm:cxn modelId="{E595C5EE-DFFD-4D62-92D8-87B4A3ABA47C}" type="presParOf" srcId="{9E1AAEBA-424F-4F7D-8F48-C6CBF0CE0497}" destId="{BB257590-101A-4E88-B180-A963E5067A01}" srcOrd="1" destOrd="0" presId="urn:microsoft.com/office/officeart/2005/8/layout/hierarchy4"/>
    <dgm:cxn modelId="{6819A569-14E1-4705-A514-FA59B20100BF}" type="presParOf" srcId="{C7CA52D0-58DA-415D-AEAD-73CD01A78F0C}" destId="{CA249F88-FF9B-4F3E-A06C-6F6A6023FAFF}" srcOrd="3" destOrd="0" presId="urn:microsoft.com/office/officeart/2005/8/layout/hierarchy4"/>
    <dgm:cxn modelId="{BD4ADE91-0ACF-4E13-BBE9-BC0A62BB199B}" type="presParOf" srcId="{C7CA52D0-58DA-415D-AEAD-73CD01A78F0C}" destId="{3750CEBD-E7EC-4C80-A2CF-9F09EEA414C9}" srcOrd="4" destOrd="0" presId="urn:microsoft.com/office/officeart/2005/8/layout/hierarchy4"/>
    <dgm:cxn modelId="{8484C5D6-C8D7-4B74-BAC7-190ADA104E84}" type="presParOf" srcId="{3750CEBD-E7EC-4C80-A2CF-9F09EEA414C9}" destId="{84601956-4ABE-4AE8-83C1-D858F89CA304}" srcOrd="0" destOrd="0" presId="urn:microsoft.com/office/officeart/2005/8/layout/hierarchy4"/>
    <dgm:cxn modelId="{EACC02AD-80FE-4126-9948-FAA1106AF2FA}" type="presParOf" srcId="{3750CEBD-E7EC-4C80-A2CF-9F09EEA414C9}" destId="{019FA97B-38B7-47D1-A692-5FAC824E1132}" srcOrd="1" destOrd="0" presId="urn:microsoft.com/office/officeart/2005/8/layout/hierarchy4"/>
    <dgm:cxn modelId="{BC24AFFA-4A83-419A-A673-AE73A86C2729}" type="presParOf" srcId="{C7CA52D0-58DA-415D-AEAD-73CD01A78F0C}" destId="{DCC23824-B056-4E92-A587-A5C3B3C96A79}" srcOrd="5" destOrd="0" presId="urn:microsoft.com/office/officeart/2005/8/layout/hierarchy4"/>
    <dgm:cxn modelId="{BE5EC374-F8E4-4E3A-8042-7017591ECA7B}" type="presParOf" srcId="{C7CA52D0-58DA-415D-AEAD-73CD01A78F0C}" destId="{7A4620AD-F3EC-4614-B739-53FE75794528}" srcOrd="6" destOrd="0" presId="urn:microsoft.com/office/officeart/2005/8/layout/hierarchy4"/>
    <dgm:cxn modelId="{A734FBAA-4A9A-4BE7-BF7D-9556A5B0F429}" type="presParOf" srcId="{7A4620AD-F3EC-4614-B739-53FE75794528}" destId="{FC9F6CF2-7AF4-42B9-A4EC-7A61D0551C55}" srcOrd="0" destOrd="0" presId="urn:microsoft.com/office/officeart/2005/8/layout/hierarchy4"/>
    <dgm:cxn modelId="{336F4340-713D-471F-8225-B41457B28669}" type="presParOf" srcId="{7A4620AD-F3EC-4614-B739-53FE75794528}" destId="{B54732DD-64F3-457F-93DF-7CC3493D7108}" srcOrd="1" destOrd="0" presId="urn:microsoft.com/office/officeart/2005/8/layout/hierarchy4"/>
    <dgm:cxn modelId="{5DC31121-D4EB-4A0D-90E2-184B4E4BD93B}" type="presParOf" srcId="{C7CA52D0-58DA-415D-AEAD-73CD01A78F0C}" destId="{B45799A7-B385-460C-95E6-E728663CA7E1}" srcOrd="7" destOrd="0" presId="urn:microsoft.com/office/officeart/2005/8/layout/hierarchy4"/>
    <dgm:cxn modelId="{93C79A08-43DB-4576-A31A-AF145C3CAB83}" type="presParOf" srcId="{C7CA52D0-58DA-415D-AEAD-73CD01A78F0C}" destId="{CC012A35-A46D-4571-BFB5-91FF52028F1D}" srcOrd="8" destOrd="0" presId="urn:microsoft.com/office/officeart/2005/8/layout/hierarchy4"/>
    <dgm:cxn modelId="{E9BFC7DD-470E-4C4F-80F6-93467841CAE1}" type="presParOf" srcId="{CC012A35-A46D-4571-BFB5-91FF52028F1D}" destId="{1FD0E932-29F4-4903-91F4-94066B87EFBF}" srcOrd="0" destOrd="0" presId="urn:microsoft.com/office/officeart/2005/8/layout/hierarchy4"/>
    <dgm:cxn modelId="{26E89257-A9AD-43D3-8C0C-D69FB795D85A}" type="presParOf" srcId="{CC012A35-A46D-4571-BFB5-91FF52028F1D}" destId="{56C52800-815B-425B-8F1C-A116CEB30213}" srcOrd="1" destOrd="0" presId="urn:microsoft.com/office/officeart/2005/8/layout/hierarchy4"/>
    <dgm:cxn modelId="{8390F76C-B98D-4FA4-8FB4-A53A0E12AF0B}" type="presParOf" srcId="{C7CA52D0-58DA-415D-AEAD-73CD01A78F0C}" destId="{EF105B06-2A73-4C70-AF4D-5779B535618D}" srcOrd="9" destOrd="0" presId="urn:microsoft.com/office/officeart/2005/8/layout/hierarchy4"/>
    <dgm:cxn modelId="{5599EA43-FB34-4752-BF71-3C9B3023CC5C}" type="presParOf" srcId="{C7CA52D0-58DA-415D-AEAD-73CD01A78F0C}" destId="{F1DA01BC-3C2B-4088-B22A-D7AB61AAC680}" srcOrd="10" destOrd="0" presId="urn:microsoft.com/office/officeart/2005/8/layout/hierarchy4"/>
    <dgm:cxn modelId="{E93976B5-5763-4600-8409-2702F09B8619}" type="presParOf" srcId="{F1DA01BC-3C2B-4088-B22A-D7AB61AAC680}" destId="{6D052001-91D0-41AA-9573-AA2BA3B9F135}" srcOrd="0" destOrd="0" presId="urn:microsoft.com/office/officeart/2005/8/layout/hierarchy4"/>
    <dgm:cxn modelId="{EDF290BA-76D2-4135-BB02-550BFCE76534}" type="presParOf" srcId="{F1DA01BC-3C2B-4088-B22A-D7AB61AAC680}" destId="{0B3B4CB4-BC00-41D2-8F56-54398805F8DA}" srcOrd="1" destOrd="0" presId="urn:microsoft.com/office/officeart/2005/8/layout/hierarchy4"/>
    <dgm:cxn modelId="{8D37BF6E-06A9-4B8F-A088-0477FD3C6674}" type="presParOf" srcId="{F1DA01BC-3C2B-4088-B22A-D7AB61AAC680}" destId="{E51A748A-EA7A-4E63-8E96-7584B88784D9}" srcOrd="2" destOrd="0" presId="urn:microsoft.com/office/officeart/2005/8/layout/hierarchy4"/>
    <dgm:cxn modelId="{C6B281D9-43E0-4669-80C4-116878DEBD74}" type="presParOf" srcId="{E51A748A-EA7A-4E63-8E96-7584B88784D9}" destId="{E0BA7CBA-6DE3-47EE-B02C-D1E9A1ACA012}" srcOrd="0" destOrd="0" presId="urn:microsoft.com/office/officeart/2005/8/layout/hierarchy4"/>
    <dgm:cxn modelId="{72D4277A-7F89-4FC5-8F08-150264D1D1E9}" type="presParOf" srcId="{E0BA7CBA-6DE3-47EE-B02C-D1E9A1ACA012}" destId="{3193B9B8-10CE-44D4-830C-5D75E4CF4D92}" srcOrd="0" destOrd="0" presId="urn:microsoft.com/office/officeart/2005/8/layout/hierarchy4"/>
    <dgm:cxn modelId="{E6CFEDA7-77BA-4EFC-817C-D7B34855AFC2}" type="presParOf" srcId="{E0BA7CBA-6DE3-47EE-B02C-D1E9A1ACA012}" destId="{13122458-6FE1-40B9-9A70-EAFCBA96CAFD}" srcOrd="1" destOrd="0" presId="urn:microsoft.com/office/officeart/2005/8/layout/hierarchy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6DBE5A27-F27B-4782-892B-4D80AE5BE367}" type="presOf" srcId="{84DFDCD6-6AD7-46D7-AB98-A50838A635B7}" destId="{86B3D472-3F88-4672-9C42-FDD42CEFCF01}" srcOrd="0" destOrd="0" presId="urn:microsoft.com/office/officeart/2005/8/layout/cycle6"/>
    <dgm:cxn modelId="{5F1E729D-4041-4720-80B4-854E73C87692}" type="presOf" srcId="{849A61E8-A6CA-49B1-AD29-DDA3B7E1EE9A}" destId="{D5908CDA-731E-49E3-97A9-881A340886E3}" srcOrd="0" destOrd="0" presId="urn:microsoft.com/office/officeart/2005/8/layout/cycle6"/>
    <dgm:cxn modelId="{C2CE09FA-10F3-4E65-92B8-3BBD2EAD5667}" type="presOf" srcId="{9664B607-D211-4F18-9F42-F33CB71ABF2F}" destId="{02390913-485A-439C-B74A-6584DEDDC1ED}" srcOrd="0" destOrd="0" presId="urn:microsoft.com/office/officeart/2005/8/layout/cycle6"/>
    <dgm:cxn modelId="{482E39CC-4501-4637-AC49-59CB8119D9BB}" type="presOf" srcId="{9E1B541C-DFD0-4377-B5F7-18FBB065D1A9}" destId="{22A6BB63-2787-4BDC-9A86-4FD4AF08F1E0}" srcOrd="0" destOrd="0" presId="urn:microsoft.com/office/officeart/2005/8/layout/cycle6"/>
    <dgm:cxn modelId="{4B32EBF9-6475-4B16-8EAE-E7E3E9B60A95}" type="presOf" srcId="{5B5A2581-FEE4-4C72-BB69-4BE7E6162022}" destId="{21564D22-F803-4CD5-B8F6-8AEB04DF7ADD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574F4597-2690-4A24-9749-EDB680FE5A9B}" type="presOf" srcId="{D7AC3FC6-E015-412D-96AE-24C620EDD1C4}" destId="{D3F69FB5-88FF-48EA-9473-E59570951CB4}" srcOrd="0" destOrd="0" presId="urn:microsoft.com/office/officeart/2005/8/layout/cycle6"/>
    <dgm:cxn modelId="{2628E6F1-F38B-49A0-8BF4-8B6280993261}" type="presOf" srcId="{9B490965-D0DD-4B32-9908-926AC08CC899}" destId="{CD7BCE3B-EEC5-44C3-BC02-7DE7E963B7AB}" srcOrd="0" destOrd="0" presId="urn:microsoft.com/office/officeart/2005/8/layout/cycle6"/>
    <dgm:cxn modelId="{505E89E6-9956-4A5A-8CFB-5CBBDAAE6027}" type="presOf" srcId="{6C282994-E197-405B-A431-5E19F425A828}" destId="{457D9CE2-FEAE-488C-AF24-5067FC09BFFF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516204CE-47A7-4639-9461-416AD71E65EA}" type="presOf" srcId="{535A7A59-C6AE-4619-9F31-C882086C3B40}" destId="{D66B39F8-47A1-4473-B616-68B13BB4B2B5}" srcOrd="0" destOrd="0" presId="urn:microsoft.com/office/officeart/2005/8/layout/cycle6"/>
    <dgm:cxn modelId="{348586A9-F0F1-4F25-9D7E-6B735B06B65A}" type="presOf" srcId="{07073838-A644-4D1F-9B44-5065DCB3A460}" destId="{9C0924B4-40B8-4D7A-AFF7-6E8965DF0788}" srcOrd="0" destOrd="0" presId="urn:microsoft.com/office/officeart/2005/8/layout/cycle6"/>
    <dgm:cxn modelId="{388AF885-B01C-460C-A12B-E956B2D4FAC6}" type="presOf" srcId="{3B2497BA-FC45-4A0A-B96E-D3095C1A300F}" destId="{18EB38C3-E667-441E-AA03-70BCA655AD98}" srcOrd="0" destOrd="0" presId="urn:microsoft.com/office/officeart/2005/8/layout/cycle6"/>
    <dgm:cxn modelId="{17EE100C-A93D-48EE-89E3-B55E3498E38E}" type="presOf" srcId="{DCB47154-6354-4449-AB84-68EBBA2C4C5E}" destId="{41036DC3-D7E7-4157-9472-7CE851CA27E5}" srcOrd="0" destOrd="0" presId="urn:microsoft.com/office/officeart/2005/8/layout/cycle6"/>
    <dgm:cxn modelId="{7DB4B67F-CD87-4B9B-BDEC-A491CB9BCAD7}" type="presOf" srcId="{AAAF9C42-1173-4902-805B-0C9647E61796}" destId="{FDF2AEC9-492B-4A7B-82FB-A9C4132CA5BF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F9E6DAB9-2580-43DB-84AF-B3DA124BBE9C}" type="presOf" srcId="{99745977-3FB1-4E32-8A17-2B2BBA963DBF}" destId="{78424E9C-E643-41F2-8D6B-F7FE73440222}" srcOrd="0" destOrd="0" presId="urn:microsoft.com/office/officeart/2005/8/layout/cycle6"/>
    <dgm:cxn modelId="{DF064B89-4111-4F72-8535-A497339F50DA}" type="presOf" srcId="{C4DB45F6-3CE8-413D-A944-C3134D0FA6A3}" destId="{703208B3-74E2-403E-9811-0C3BA53D375E}" srcOrd="0" destOrd="0" presId="urn:microsoft.com/office/officeart/2005/8/layout/cycle6"/>
    <dgm:cxn modelId="{00E91DF0-CB7D-48C2-8476-0D5DC85B78D8}" type="presOf" srcId="{B3CCE54A-B47B-451E-941C-79EE144FF950}" destId="{3AA38287-068F-4A56-9D24-EF1E80963734}" srcOrd="0" destOrd="0" presId="urn:microsoft.com/office/officeart/2005/8/layout/cycle6"/>
    <dgm:cxn modelId="{62B82191-2493-4C22-9E98-5E73B7DCF2BD}" type="presOf" srcId="{BB7A9345-5CBC-4749-B9C8-2A535B0BB03B}" destId="{F06AFEAD-461A-417D-9708-65A3EE1446DC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DC57561F-8653-4E62-8FB5-838419C9EC52}" type="presOf" srcId="{69B8F1CA-F7D3-470C-AF32-99928EE6FF9D}" destId="{387756C4-7F1C-4303-A6F9-F5F2AE3AA19A}" srcOrd="0" destOrd="0" presId="urn:microsoft.com/office/officeart/2005/8/layout/cycle6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8829658D-D7FB-442A-B2AD-300745D00AC9}" type="presOf" srcId="{28243886-8A1E-4274-874A-0A3778595F6C}" destId="{012B3399-2DFB-49A7-A45E-B340C296034A}" srcOrd="0" destOrd="0" presId="urn:microsoft.com/office/officeart/2005/8/layout/cycle6"/>
    <dgm:cxn modelId="{AEEC8478-E260-4879-9CD4-4861163DC7C5}" type="presParOf" srcId="{703208B3-74E2-403E-9811-0C3BA53D375E}" destId="{457D9CE2-FEAE-488C-AF24-5067FC09BFFF}" srcOrd="0" destOrd="0" presId="urn:microsoft.com/office/officeart/2005/8/layout/cycle6"/>
    <dgm:cxn modelId="{0F7D6661-E041-42FD-BB42-16B7A555D386}" type="presParOf" srcId="{703208B3-74E2-403E-9811-0C3BA53D375E}" destId="{3BFADF3D-559A-4DB9-9293-7237F857FB04}" srcOrd="1" destOrd="0" presId="urn:microsoft.com/office/officeart/2005/8/layout/cycle6"/>
    <dgm:cxn modelId="{C6ED983A-278C-4CB0-AB9E-C2F154F9C920}" type="presParOf" srcId="{703208B3-74E2-403E-9811-0C3BA53D375E}" destId="{F06AFEAD-461A-417D-9708-65A3EE1446DC}" srcOrd="2" destOrd="0" presId="urn:microsoft.com/office/officeart/2005/8/layout/cycle6"/>
    <dgm:cxn modelId="{AB35525B-4374-406B-A61A-EC64105606ED}" type="presParOf" srcId="{703208B3-74E2-403E-9811-0C3BA53D375E}" destId="{18EB38C3-E667-441E-AA03-70BCA655AD98}" srcOrd="3" destOrd="0" presId="urn:microsoft.com/office/officeart/2005/8/layout/cycle6"/>
    <dgm:cxn modelId="{9FEC821F-518A-496B-A2A8-62E2EB377544}" type="presParOf" srcId="{703208B3-74E2-403E-9811-0C3BA53D375E}" destId="{07ECBA75-D907-4AC6-83EF-1F8DE0B9268A}" srcOrd="4" destOrd="0" presId="urn:microsoft.com/office/officeart/2005/8/layout/cycle6"/>
    <dgm:cxn modelId="{1F0E9963-3374-4ED0-9F5C-5E833A82A17B}" type="presParOf" srcId="{703208B3-74E2-403E-9811-0C3BA53D375E}" destId="{CD7BCE3B-EEC5-44C3-BC02-7DE7E963B7AB}" srcOrd="5" destOrd="0" presId="urn:microsoft.com/office/officeart/2005/8/layout/cycle6"/>
    <dgm:cxn modelId="{33070B3F-11F9-489F-9429-20F2917EF3D6}" type="presParOf" srcId="{703208B3-74E2-403E-9811-0C3BA53D375E}" destId="{22A6BB63-2787-4BDC-9A86-4FD4AF08F1E0}" srcOrd="6" destOrd="0" presId="urn:microsoft.com/office/officeart/2005/8/layout/cycle6"/>
    <dgm:cxn modelId="{7A8C4276-6165-4D4E-9DE9-A8F3B90F08BF}" type="presParOf" srcId="{703208B3-74E2-403E-9811-0C3BA53D375E}" destId="{EF928A8D-0862-4BBB-A2C5-2919CEB38BB6}" srcOrd="7" destOrd="0" presId="urn:microsoft.com/office/officeart/2005/8/layout/cycle6"/>
    <dgm:cxn modelId="{8C9F08EF-7D88-4539-B65E-ED286A4DE43B}" type="presParOf" srcId="{703208B3-74E2-403E-9811-0C3BA53D375E}" destId="{86B3D472-3F88-4672-9C42-FDD42CEFCF01}" srcOrd="8" destOrd="0" presId="urn:microsoft.com/office/officeart/2005/8/layout/cycle6"/>
    <dgm:cxn modelId="{135E70CE-9C6F-4685-BF53-D857A1EBA80A}" type="presParOf" srcId="{703208B3-74E2-403E-9811-0C3BA53D375E}" destId="{387756C4-7F1C-4303-A6F9-F5F2AE3AA19A}" srcOrd="9" destOrd="0" presId="urn:microsoft.com/office/officeart/2005/8/layout/cycle6"/>
    <dgm:cxn modelId="{F9486B14-8B84-45E4-949E-CCADB21DA9AB}" type="presParOf" srcId="{703208B3-74E2-403E-9811-0C3BA53D375E}" destId="{7272F867-CBCA-4922-8F0A-73C9D99E6F22}" srcOrd="10" destOrd="0" presId="urn:microsoft.com/office/officeart/2005/8/layout/cycle6"/>
    <dgm:cxn modelId="{92892679-0AD2-4842-A488-1D5081CE84E6}" type="presParOf" srcId="{703208B3-74E2-403E-9811-0C3BA53D375E}" destId="{41036DC3-D7E7-4157-9472-7CE851CA27E5}" srcOrd="11" destOrd="0" presId="urn:microsoft.com/office/officeart/2005/8/layout/cycle6"/>
    <dgm:cxn modelId="{D0B5879B-DD9A-4A97-841D-CB6E2E3F2053}" type="presParOf" srcId="{703208B3-74E2-403E-9811-0C3BA53D375E}" destId="{D5908CDA-731E-49E3-97A9-881A340886E3}" srcOrd="12" destOrd="0" presId="urn:microsoft.com/office/officeart/2005/8/layout/cycle6"/>
    <dgm:cxn modelId="{AA3DCE1D-F486-4DDF-A4EA-1787ECB41599}" type="presParOf" srcId="{703208B3-74E2-403E-9811-0C3BA53D375E}" destId="{F3D41A24-4EAD-41BC-A939-1BEC80010AFC}" srcOrd="13" destOrd="0" presId="urn:microsoft.com/office/officeart/2005/8/layout/cycle6"/>
    <dgm:cxn modelId="{EEBE31E4-2CCD-4D28-8F05-422D37C8B82D}" type="presParOf" srcId="{703208B3-74E2-403E-9811-0C3BA53D375E}" destId="{9C0924B4-40B8-4D7A-AFF7-6E8965DF0788}" srcOrd="14" destOrd="0" presId="urn:microsoft.com/office/officeart/2005/8/layout/cycle6"/>
    <dgm:cxn modelId="{B067EA58-1813-44EA-80DF-662B7E12CA5A}" type="presParOf" srcId="{703208B3-74E2-403E-9811-0C3BA53D375E}" destId="{012B3399-2DFB-49A7-A45E-B340C296034A}" srcOrd="15" destOrd="0" presId="urn:microsoft.com/office/officeart/2005/8/layout/cycle6"/>
    <dgm:cxn modelId="{8F2D5436-0204-4D38-9EE1-E92F598E156D}" type="presParOf" srcId="{703208B3-74E2-403E-9811-0C3BA53D375E}" destId="{08D8BF10-6ED7-45F6-A003-FED9CF765496}" srcOrd="16" destOrd="0" presId="urn:microsoft.com/office/officeart/2005/8/layout/cycle6"/>
    <dgm:cxn modelId="{D18129F4-3700-48E3-B279-F3480EC84F9A}" type="presParOf" srcId="{703208B3-74E2-403E-9811-0C3BA53D375E}" destId="{D66B39F8-47A1-4473-B616-68B13BB4B2B5}" srcOrd="17" destOrd="0" presId="urn:microsoft.com/office/officeart/2005/8/layout/cycle6"/>
    <dgm:cxn modelId="{E6912FB5-255E-4FBF-BAC2-1CACF70685C5}" type="presParOf" srcId="{703208B3-74E2-403E-9811-0C3BA53D375E}" destId="{02390913-485A-439C-B74A-6584DEDDC1ED}" srcOrd="18" destOrd="0" presId="urn:microsoft.com/office/officeart/2005/8/layout/cycle6"/>
    <dgm:cxn modelId="{76989A01-F42D-450C-8216-AF7A33EDA13C}" type="presParOf" srcId="{703208B3-74E2-403E-9811-0C3BA53D375E}" destId="{C4A68DBD-A9A9-4266-B6B8-C61153F15FCA}" srcOrd="19" destOrd="0" presId="urn:microsoft.com/office/officeart/2005/8/layout/cycle6"/>
    <dgm:cxn modelId="{905FD2BA-980D-43DE-AB2D-27DE63171951}" type="presParOf" srcId="{703208B3-74E2-403E-9811-0C3BA53D375E}" destId="{78424E9C-E643-41F2-8D6B-F7FE73440222}" srcOrd="20" destOrd="0" presId="urn:microsoft.com/office/officeart/2005/8/layout/cycle6"/>
    <dgm:cxn modelId="{C6FA61EA-1E27-44DB-A995-6FC5C3297E84}" type="presParOf" srcId="{703208B3-74E2-403E-9811-0C3BA53D375E}" destId="{D3F69FB5-88FF-48EA-9473-E59570951CB4}" srcOrd="21" destOrd="0" presId="urn:microsoft.com/office/officeart/2005/8/layout/cycle6"/>
    <dgm:cxn modelId="{6D911C6A-D593-4039-9FF0-F634C7B38B79}" type="presParOf" srcId="{703208B3-74E2-403E-9811-0C3BA53D375E}" destId="{3C15270B-9CEE-49A3-BAAF-353BB11CA036}" srcOrd="22" destOrd="0" presId="urn:microsoft.com/office/officeart/2005/8/layout/cycle6"/>
    <dgm:cxn modelId="{A0808182-7C61-4F69-BE3F-6C15ABB1A8D0}" type="presParOf" srcId="{703208B3-74E2-403E-9811-0C3BA53D375E}" destId="{FDF2AEC9-492B-4A7B-82FB-A9C4132CA5BF}" srcOrd="23" destOrd="0" presId="urn:microsoft.com/office/officeart/2005/8/layout/cycle6"/>
    <dgm:cxn modelId="{AC9E5391-F0AD-43ED-8792-A301D213BBCF}" type="presParOf" srcId="{703208B3-74E2-403E-9811-0C3BA53D375E}" destId="{3AA38287-068F-4A56-9D24-EF1E80963734}" srcOrd="24" destOrd="0" presId="urn:microsoft.com/office/officeart/2005/8/layout/cycle6"/>
    <dgm:cxn modelId="{62749F8A-671B-4468-9195-AF73EDD74E33}" type="presParOf" srcId="{703208B3-74E2-403E-9811-0C3BA53D375E}" destId="{80BE6537-3BA2-4D5E-9670-A4BAB0603F3E}" srcOrd="25" destOrd="0" presId="urn:microsoft.com/office/officeart/2005/8/layout/cycle6"/>
    <dgm:cxn modelId="{F2834292-0F74-4E8E-8673-2B66F89E8C41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4D4E97B4-7C37-4763-8501-C7350C739C36}" type="presOf" srcId="{07073838-A644-4D1F-9B44-5065DCB3A460}" destId="{9C0924B4-40B8-4D7A-AFF7-6E8965DF0788}" srcOrd="0" destOrd="0" presId="urn:microsoft.com/office/officeart/2005/8/layout/cycle6"/>
    <dgm:cxn modelId="{DC918B9D-7502-4CC8-A85D-28156480EFCB}" type="presOf" srcId="{9B490965-D0DD-4B32-9908-926AC08CC899}" destId="{CD7BCE3B-EEC5-44C3-BC02-7DE7E963B7AB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848122F5-E655-4FB8-AA3E-63FE8D6E26A5}" type="presOf" srcId="{9E1B541C-DFD0-4377-B5F7-18FBB065D1A9}" destId="{22A6BB63-2787-4BDC-9A86-4FD4AF08F1E0}" srcOrd="0" destOrd="0" presId="urn:microsoft.com/office/officeart/2005/8/layout/cycle6"/>
    <dgm:cxn modelId="{55C12633-3AF9-4A16-8868-527A6D9DA261}" type="presOf" srcId="{535A7A59-C6AE-4619-9F31-C882086C3B40}" destId="{D66B39F8-47A1-4473-B616-68B13BB4B2B5}" srcOrd="0" destOrd="0" presId="urn:microsoft.com/office/officeart/2005/8/layout/cycle6"/>
    <dgm:cxn modelId="{DEF9B965-8881-47B1-8983-5DDCABCDE8DF}" type="presOf" srcId="{28243886-8A1E-4274-874A-0A3778595F6C}" destId="{012B3399-2DFB-49A7-A45E-B340C296034A}" srcOrd="0" destOrd="0" presId="urn:microsoft.com/office/officeart/2005/8/layout/cycle6"/>
    <dgm:cxn modelId="{D4287723-E646-4239-A37F-C70D82B8AFB3}" type="presOf" srcId="{C4DB45F6-3CE8-413D-A944-C3134D0FA6A3}" destId="{703208B3-74E2-403E-9811-0C3BA53D375E}" srcOrd="0" destOrd="0" presId="urn:microsoft.com/office/officeart/2005/8/layout/cycle6"/>
    <dgm:cxn modelId="{979DAA28-B430-4A77-B4EE-067CD022A75E}" type="presOf" srcId="{849A61E8-A6CA-49B1-AD29-DDA3B7E1EE9A}" destId="{D5908CDA-731E-49E3-97A9-881A340886E3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0BDD9971-AA48-4887-A584-8468E2F85B1B}" type="presOf" srcId="{5B5A2581-FEE4-4C72-BB69-4BE7E6162022}" destId="{21564D22-F803-4CD5-B8F6-8AEB04DF7ADD}" srcOrd="0" destOrd="0" presId="urn:microsoft.com/office/officeart/2005/8/layout/cycle6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239276F3-0DD8-492B-A66C-44F0CAD39EFA}" type="presOf" srcId="{BB7A9345-5CBC-4749-B9C8-2A535B0BB03B}" destId="{F06AFEAD-461A-417D-9708-65A3EE1446DC}" srcOrd="0" destOrd="0" presId="urn:microsoft.com/office/officeart/2005/8/layout/cycle6"/>
    <dgm:cxn modelId="{07B120DD-201C-4AF2-B2AF-4377A04D5BC7}" type="presOf" srcId="{3B2497BA-FC45-4A0A-B96E-D3095C1A300F}" destId="{18EB38C3-E667-441E-AA03-70BCA655AD98}" srcOrd="0" destOrd="0" presId="urn:microsoft.com/office/officeart/2005/8/layout/cycle6"/>
    <dgm:cxn modelId="{BC019086-481F-42F5-8F80-EB7763575699}" type="presOf" srcId="{99745977-3FB1-4E32-8A17-2B2BBA963DBF}" destId="{78424E9C-E643-41F2-8D6B-F7FE73440222}" srcOrd="0" destOrd="0" presId="urn:microsoft.com/office/officeart/2005/8/layout/cycle6"/>
    <dgm:cxn modelId="{CF6A0052-8C82-4B22-A3C8-EFC877F50C11}" type="presOf" srcId="{DCB47154-6354-4449-AB84-68EBBA2C4C5E}" destId="{41036DC3-D7E7-4157-9472-7CE851CA27E5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963BC682-4E4B-4188-A470-D83DFB636475}" type="presOf" srcId="{B3CCE54A-B47B-451E-941C-79EE144FF950}" destId="{3AA38287-068F-4A56-9D24-EF1E80963734}" srcOrd="0" destOrd="0" presId="urn:microsoft.com/office/officeart/2005/8/layout/cycle6"/>
    <dgm:cxn modelId="{956416FA-C2C2-4502-8F06-6E8E0E85B80E}" type="presOf" srcId="{84DFDCD6-6AD7-46D7-AB98-A50838A635B7}" destId="{86B3D472-3F88-4672-9C42-FDD42CEFCF01}" srcOrd="0" destOrd="0" presId="urn:microsoft.com/office/officeart/2005/8/layout/cycle6"/>
    <dgm:cxn modelId="{6D346872-1586-457C-802A-C2A1C796C08F}" type="presOf" srcId="{AAAF9C42-1173-4902-805B-0C9647E61796}" destId="{FDF2AEC9-492B-4A7B-82FB-A9C4132CA5BF}" srcOrd="0" destOrd="0" presId="urn:microsoft.com/office/officeart/2005/8/layout/cycle6"/>
    <dgm:cxn modelId="{F770FC7B-5A9C-4179-8F2A-949ED7377918}" type="presOf" srcId="{D7AC3FC6-E015-412D-96AE-24C620EDD1C4}" destId="{D3F69FB5-88FF-48EA-9473-E59570951CB4}" srcOrd="0" destOrd="0" presId="urn:microsoft.com/office/officeart/2005/8/layout/cycle6"/>
    <dgm:cxn modelId="{5A0B32FF-084B-40BE-AE2B-8AAE60A91311}" type="presOf" srcId="{6C282994-E197-405B-A431-5E19F425A828}" destId="{457D9CE2-FEAE-488C-AF24-5067FC09BFFF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94E506C4-BBFE-40DD-9C40-D947F7C85D70}" type="presOf" srcId="{9664B607-D211-4F18-9F42-F33CB71ABF2F}" destId="{02390913-485A-439C-B74A-6584DEDDC1ED}" srcOrd="0" destOrd="0" presId="urn:microsoft.com/office/officeart/2005/8/layout/cycle6"/>
    <dgm:cxn modelId="{D83E5374-EC8D-416A-9131-4000FCB5FD4A}" type="presOf" srcId="{69B8F1CA-F7D3-470C-AF32-99928EE6FF9D}" destId="{387756C4-7F1C-4303-A6F9-F5F2AE3AA19A}" srcOrd="0" destOrd="0" presId="urn:microsoft.com/office/officeart/2005/8/layout/cycle6"/>
    <dgm:cxn modelId="{1F264F6E-25A9-4909-80F9-E0106C68C108}" type="presParOf" srcId="{703208B3-74E2-403E-9811-0C3BA53D375E}" destId="{457D9CE2-FEAE-488C-AF24-5067FC09BFFF}" srcOrd="0" destOrd="0" presId="urn:microsoft.com/office/officeart/2005/8/layout/cycle6"/>
    <dgm:cxn modelId="{54C97C8D-9F60-420B-8698-ADD30F232FA7}" type="presParOf" srcId="{703208B3-74E2-403E-9811-0C3BA53D375E}" destId="{3BFADF3D-559A-4DB9-9293-7237F857FB04}" srcOrd="1" destOrd="0" presId="urn:microsoft.com/office/officeart/2005/8/layout/cycle6"/>
    <dgm:cxn modelId="{39468213-90BE-40F0-8FC9-1642E63E5761}" type="presParOf" srcId="{703208B3-74E2-403E-9811-0C3BA53D375E}" destId="{F06AFEAD-461A-417D-9708-65A3EE1446DC}" srcOrd="2" destOrd="0" presId="urn:microsoft.com/office/officeart/2005/8/layout/cycle6"/>
    <dgm:cxn modelId="{98A3B940-57AA-4312-A7B3-13FF5A61DFA9}" type="presParOf" srcId="{703208B3-74E2-403E-9811-0C3BA53D375E}" destId="{18EB38C3-E667-441E-AA03-70BCA655AD98}" srcOrd="3" destOrd="0" presId="urn:microsoft.com/office/officeart/2005/8/layout/cycle6"/>
    <dgm:cxn modelId="{F62C1E88-F25A-4816-9851-D4B9FD06A14E}" type="presParOf" srcId="{703208B3-74E2-403E-9811-0C3BA53D375E}" destId="{07ECBA75-D907-4AC6-83EF-1F8DE0B9268A}" srcOrd="4" destOrd="0" presId="urn:microsoft.com/office/officeart/2005/8/layout/cycle6"/>
    <dgm:cxn modelId="{6891F59C-84B8-41DB-9753-C4608E8EA86F}" type="presParOf" srcId="{703208B3-74E2-403E-9811-0C3BA53D375E}" destId="{CD7BCE3B-EEC5-44C3-BC02-7DE7E963B7AB}" srcOrd="5" destOrd="0" presId="urn:microsoft.com/office/officeart/2005/8/layout/cycle6"/>
    <dgm:cxn modelId="{EC1AFDA4-34DC-4766-8469-CF14B79D1A1E}" type="presParOf" srcId="{703208B3-74E2-403E-9811-0C3BA53D375E}" destId="{22A6BB63-2787-4BDC-9A86-4FD4AF08F1E0}" srcOrd="6" destOrd="0" presId="urn:microsoft.com/office/officeart/2005/8/layout/cycle6"/>
    <dgm:cxn modelId="{71246B47-2556-4E9C-9985-29B2E665A394}" type="presParOf" srcId="{703208B3-74E2-403E-9811-0C3BA53D375E}" destId="{EF928A8D-0862-4BBB-A2C5-2919CEB38BB6}" srcOrd="7" destOrd="0" presId="urn:microsoft.com/office/officeart/2005/8/layout/cycle6"/>
    <dgm:cxn modelId="{41F77532-D7AB-4DEF-8FAF-1B6FF2B63FED}" type="presParOf" srcId="{703208B3-74E2-403E-9811-0C3BA53D375E}" destId="{86B3D472-3F88-4672-9C42-FDD42CEFCF01}" srcOrd="8" destOrd="0" presId="urn:microsoft.com/office/officeart/2005/8/layout/cycle6"/>
    <dgm:cxn modelId="{9EB79CCB-7621-4B51-BAB8-62C31623CA60}" type="presParOf" srcId="{703208B3-74E2-403E-9811-0C3BA53D375E}" destId="{387756C4-7F1C-4303-A6F9-F5F2AE3AA19A}" srcOrd="9" destOrd="0" presId="urn:microsoft.com/office/officeart/2005/8/layout/cycle6"/>
    <dgm:cxn modelId="{4AB94061-9931-420D-B7A6-88A3F8152258}" type="presParOf" srcId="{703208B3-74E2-403E-9811-0C3BA53D375E}" destId="{7272F867-CBCA-4922-8F0A-73C9D99E6F22}" srcOrd="10" destOrd="0" presId="urn:microsoft.com/office/officeart/2005/8/layout/cycle6"/>
    <dgm:cxn modelId="{2D58321A-65AC-4804-A7A1-35B3B87699EC}" type="presParOf" srcId="{703208B3-74E2-403E-9811-0C3BA53D375E}" destId="{41036DC3-D7E7-4157-9472-7CE851CA27E5}" srcOrd="11" destOrd="0" presId="urn:microsoft.com/office/officeart/2005/8/layout/cycle6"/>
    <dgm:cxn modelId="{DA67927C-BD57-495A-B021-B8CE9EFB05E6}" type="presParOf" srcId="{703208B3-74E2-403E-9811-0C3BA53D375E}" destId="{D5908CDA-731E-49E3-97A9-881A340886E3}" srcOrd="12" destOrd="0" presId="urn:microsoft.com/office/officeart/2005/8/layout/cycle6"/>
    <dgm:cxn modelId="{E00B61B4-E1B0-4F71-A214-830B36A8E850}" type="presParOf" srcId="{703208B3-74E2-403E-9811-0C3BA53D375E}" destId="{F3D41A24-4EAD-41BC-A939-1BEC80010AFC}" srcOrd="13" destOrd="0" presId="urn:microsoft.com/office/officeart/2005/8/layout/cycle6"/>
    <dgm:cxn modelId="{D0861217-68A1-471A-B7A3-D8DD92144E46}" type="presParOf" srcId="{703208B3-74E2-403E-9811-0C3BA53D375E}" destId="{9C0924B4-40B8-4D7A-AFF7-6E8965DF0788}" srcOrd="14" destOrd="0" presId="urn:microsoft.com/office/officeart/2005/8/layout/cycle6"/>
    <dgm:cxn modelId="{1E9BDFC6-D476-453F-9DF7-8BDAC567570F}" type="presParOf" srcId="{703208B3-74E2-403E-9811-0C3BA53D375E}" destId="{012B3399-2DFB-49A7-A45E-B340C296034A}" srcOrd="15" destOrd="0" presId="urn:microsoft.com/office/officeart/2005/8/layout/cycle6"/>
    <dgm:cxn modelId="{AFE0890D-A8BF-4B7E-B128-1C2E8D44F2FB}" type="presParOf" srcId="{703208B3-74E2-403E-9811-0C3BA53D375E}" destId="{08D8BF10-6ED7-45F6-A003-FED9CF765496}" srcOrd="16" destOrd="0" presId="urn:microsoft.com/office/officeart/2005/8/layout/cycle6"/>
    <dgm:cxn modelId="{23A30BB0-9098-4230-8BCD-01A14DDF8951}" type="presParOf" srcId="{703208B3-74E2-403E-9811-0C3BA53D375E}" destId="{D66B39F8-47A1-4473-B616-68B13BB4B2B5}" srcOrd="17" destOrd="0" presId="urn:microsoft.com/office/officeart/2005/8/layout/cycle6"/>
    <dgm:cxn modelId="{4F504543-39A5-4EB0-A3D0-32AED8F481A7}" type="presParOf" srcId="{703208B3-74E2-403E-9811-0C3BA53D375E}" destId="{02390913-485A-439C-B74A-6584DEDDC1ED}" srcOrd="18" destOrd="0" presId="urn:microsoft.com/office/officeart/2005/8/layout/cycle6"/>
    <dgm:cxn modelId="{6ED9730B-95B4-4E21-B728-DC87C3F06C16}" type="presParOf" srcId="{703208B3-74E2-403E-9811-0C3BA53D375E}" destId="{C4A68DBD-A9A9-4266-B6B8-C61153F15FCA}" srcOrd="19" destOrd="0" presId="urn:microsoft.com/office/officeart/2005/8/layout/cycle6"/>
    <dgm:cxn modelId="{3C47C3DD-FFD2-4B05-BD13-A53F37C80DF1}" type="presParOf" srcId="{703208B3-74E2-403E-9811-0C3BA53D375E}" destId="{78424E9C-E643-41F2-8D6B-F7FE73440222}" srcOrd="20" destOrd="0" presId="urn:microsoft.com/office/officeart/2005/8/layout/cycle6"/>
    <dgm:cxn modelId="{7272BC87-A3ED-4994-8D02-1A721DE729E9}" type="presParOf" srcId="{703208B3-74E2-403E-9811-0C3BA53D375E}" destId="{D3F69FB5-88FF-48EA-9473-E59570951CB4}" srcOrd="21" destOrd="0" presId="urn:microsoft.com/office/officeart/2005/8/layout/cycle6"/>
    <dgm:cxn modelId="{6D2840E2-672A-4905-9EFE-4B70822F03F7}" type="presParOf" srcId="{703208B3-74E2-403E-9811-0C3BA53D375E}" destId="{3C15270B-9CEE-49A3-BAAF-353BB11CA036}" srcOrd="22" destOrd="0" presId="urn:microsoft.com/office/officeart/2005/8/layout/cycle6"/>
    <dgm:cxn modelId="{327E0964-4ABD-4546-B310-9E74EF601DDD}" type="presParOf" srcId="{703208B3-74E2-403E-9811-0C3BA53D375E}" destId="{FDF2AEC9-492B-4A7B-82FB-A9C4132CA5BF}" srcOrd="23" destOrd="0" presId="urn:microsoft.com/office/officeart/2005/8/layout/cycle6"/>
    <dgm:cxn modelId="{61F5D614-FCC5-405A-92AC-70B7602A89EA}" type="presParOf" srcId="{703208B3-74E2-403E-9811-0C3BA53D375E}" destId="{3AA38287-068F-4A56-9D24-EF1E80963734}" srcOrd="24" destOrd="0" presId="urn:microsoft.com/office/officeart/2005/8/layout/cycle6"/>
    <dgm:cxn modelId="{678BE1D8-FDC1-47EA-8117-13CFAD09B6F6}" type="presParOf" srcId="{703208B3-74E2-403E-9811-0C3BA53D375E}" destId="{80BE6537-3BA2-4D5E-9670-A4BAB0603F3E}" srcOrd="25" destOrd="0" presId="urn:microsoft.com/office/officeart/2005/8/layout/cycle6"/>
    <dgm:cxn modelId="{0E6879C6-3165-4F4A-9725-355637A90EF6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/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/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/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/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/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/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9C05C937-FF4E-4EC4-9BA3-048D70BDA6B8}" type="presOf" srcId="{99745977-3FB1-4E32-8A17-2B2BBA963DBF}" destId="{78424E9C-E643-41F2-8D6B-F7FE73440222}" srcOrd="0" destOrd="0" presId="urn:microsoft.com/office/officeart/2005/8/layout/cycle6"/>
    <dgm:cxn modelId="{D99A4C1C-ADCA-4BB2-9105-27971CA68587}" type="presOf" srcId="{AAAF9C42-1173-4902-805B-0C9647E61796}" destId="{FDF2AEC9-492B-4A7B-82FB-A9C4132CA5BF}" srcOrd="0" destOrd="0" presId="urn:microsoft.com/office/officeart/2005/8/layout/cycle6"/>
    <dgm:cxn modelId="{0DB61C8A-BE94-46F1-9C4C-58DCE8E6F7B5}" type="presOf" srcId="{3B2497BA-FC45-4A0A-B96E-D3095C1A300F}" destId="{18EB38C3-E667-441E-AA03-70BCA655AD98}" srcOrd="0" destOrd="0" presId="urn:microsoft.com/office/officeart/2005/8/layout/cycle6"/>
    <dgm:cxn modelId="{D814F954-C455-4221-B818-4A54F6E6981B}" type="presOf" srcId="{D7AC3FC6-E015-412D-96AE-24C620EDD1C4}" destId="{D3F69FB5-88FF-48EA-9473-E59570951CB4}" srcOrd="0" destOrd="0" presId="urn:microsoft.com/office/officeart/2005/8/layout/cycle6"/>
    <dgm:cxn modelId="{11C5840A-A600-4E8E-B047-A12C2A837F06}" type="presOf" srcId="{535A7A59-C6AE-4619-9F31-C882086C3B40}" destId="{D66B39F8-47A1-4473-B616-68B13BB4B2B5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6ED15627-D798-48BA-ACDB-781B8C6F2E5B}" type="presOf" srcId="{69B8F1CA-F7D3-470C-AF32-99928EE6FF9D}" destId="{387756C4-7F1C-4303-A6F9-F5F2AE3AA19A}" srcOrd="0" destOrd="0" presId="urn:microsoft.com/office/officeart/2005/8/layout/cycle6"/>
    <dgm:cxn modelId="{5CB48288-12B3-4545-885A-FAC83AF8BD57}" type="presOf" srcId="{9E1B541C-DFD0-4377-B5F7-18FBB065D1A9}" destId="{22A6BB63-2787-4BDC-9A86-4FD4AF08F1E0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980BCB46-D66B-4102-915E-3BF145D3821B}" type="presOf" srcId="{C4DB45F6-3CE8-413D-A944-C3134D0FA6A3}" destId="{703208B3-74E2-403E-9811-0C3BA53D375E}" srcOrd="0" destOrd="0" presId="urn:microsoft.com/office/officeart/2005/8/layout/cycle6"/>
    <dgm:cxn modelId="{8B52CC48-D84F-47B3-AB27-06738B9836C8}" type="presOf" srcId="{DCB47154-6354-4449-AB84-68EBBA2C4C5E}" destId="{41036DC3-D7E7-4157-9472-7CE851CA27E5}" srcOrd="0" destOrd="0" presId="urn:microsoft.com/office/officeart/2005/8/layout/cycle6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9E50AE3A-1FCE-4656-BF2E-52404D15330C}" type="presOf" srcId="{9664B607-D211-4F18-9F42-F33CB71ABF2F}" destId="{02390913-485A-439C-B74A-6584DEDDC1ED}" srcOrd="0" destOrd="0" presId="urn:microsoft.com/office/officeart/2005/8/layout/cycle6"/>
    <dgm:cxn modelId="{595062A1-A962-4A06-B347-7F0BA786C6EC}" type="presOf" srcId="{5B5A2581-FEE4-4C72-BB69-4BE7E6162022}" destId="{21564D22-F803-4CD5-B8F6-8AEB04DF7ADD}" srcOrd="0" destOrd="0" presId="urn:microsoft.com/office/officeart/2005/8/layout/cycle6"/>
    <dgm:cxn modelId="{9D317D78-E586-4830-9FC4-0A7D49481455}" type="presOf" srcId="{84DFDCD6-6AD7-46D7-AB98-A50838A635B7}" destId="{86B3D472-3F88-4672-9C42-FDD42CEFCF01}" srcOrd="0" destOrd="0" presId="urn:microsoft.com/office/officeart/2005/8/layout/cycle6"/>
    <dgm:cxn modelId="{A27F6468-7745-4895-9FCC-14D34A6853F5}" type="presOf" srcId="{07073838-A644-4D1F-9B44-5065DCB3A460}" destId="{9C0924B4-40B8-4D7A-AFF7-6E8965DF0788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197D2031-E6A6-4FE5-8396-5C8F6AC9F2EF}" type="presOf" srcId="{849A61E8-A6CA-49B1-AD29-DDA3B7E1EE9A}" destId="{D5908CDA-731E-49E3-97A9-881A340886E3}" srcOrd="0" destOrd="0" presId="urn:microsoft.com/office/officeart/2005/8/layout/cycle6"/>
    <dgm:cxn modelId="{36200135-E056-418A-8137-C006BC283457}" type="presOf" srcId="{28243886-8A1E-4274-874A-0A3778595F6C}" destId="{012B3399-2DFB-49A7-A45E-B340C296034A}" srcOrd="0" destOrd="0" presId="urn:microsoft.com/office/officeart/2005/8/layout/cycle6"/>
    <dgm:cxn modelId="{23235ECE-2900-46B9-B173-F4A9B9E3DA17}" type="presOf" srcId="{BB7A9345-5CBC-4749-B9C8-2A535B0BB03B}" destId="{F06AFEAD-461A-417D-9708-65A3EE1446DC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F1B06991-53BE-4994-9A52-EBAA534DA13E}" type="presOf" srcId="{B3CCE54A-B47B-451E-941C-79EE144FF950}" destId="{3AA38287-068F-4A56-9D24-EF1E80963734}" srcOrd="0" destOrd="0" presId="urn:microsoft.com/office/officeart/2005/8/layout/cycle6"/>
    <dgm:cxn modelId="{149C5145-4DAE-474C-A213-ABECFAAEF2B1}" type="presOf" srcId="{6C282994-E197-405B-A431-5E19F425A828}" destId="{457D9CE2-FEAE-488C-AF24-5067FC09BFFF}" srcOrd="0" destOrd="0" presId="urn:microsoft.com/office/officeart/2005/8/layout/cycle6"/>
    <dgm:cxn modelId="{83339FB3-1852-4997-A2D8-731FAAA66229}" type="presOf" srcId="{9B490965-D0DD-4B32-9908-926AC08CC899}" destId="{CD7BCE3B-EEC5-44C3-BC02-7DE7E963B7AB}" srcOrd="0" destOrd="0" presId="urn:microsoft.com/office/officeart/2005/8/layout/cycle6"/>
    <dgm:cxn modelId="{BABF62EE-BC79-4400-B2B4-BE960CDF084D}" type="presParOf" srcId="{703208B3-74E2-403E-9811-0C3BA53D375E}" destId="{457D9CE2-FEAE-488C-AF24-5067FC09BFFF}" srcOrd="0" destOrd="0" presId="urn:microsoft.com/office/officeart/2005/8/layout/cycle6"/>
    <dgm:cxn modelId="{18274B97-8508-4421-9587-B3FA7ABD83F5}" type="presParOf" srcId="{703208B3-74E2-403E-9811-0C3BA53D375E}" destId="{3BFADF3D-559A-4DB9-9293-7237F857FB04}" srcOrd="1" destOrd="0" presId="urn:microsoft.com/office/officeart/2005/8/layout/cycle6"/>
    <dgm:cxn modelId="{F536037D-EC2D-4291-A7AD-A24A8A07D781}" type="presParOf" srcId="{703208B3-74E2-403E-9811-0C3BA53D375E}" destId="{F06AFEAD-461A-417D-9708-65A3EE1446DC}" srcOrd="2" destOrd="0" presId="urn:microsoft.com/office/officeart/2005/8/layout/cycle6"/>
    <dgm:cxn modelId="{7A001AAF-778A-439F-B184-F60A89807916}" type="presParOf" srcId="{703208B3-74E2-403E-9811-0C3BA53D375E}" destId="{18EB38C3-E667-441E-AA03-70BCA655AD98}" srcOrd="3" destOrd="0" presId="urn:microsoft.com/office/officeart/2005/8/layout/cycle6"/>
    <dgm:cxn modelId="{26883130-F88E-479F-A8C2-FFF8F9DCEFF0}" type="presParOf" srcId="{703208B3-74E2-403E-9811-0C3BA53D375E}" destId="{07ECBA75-D907-4AC6-83EF-1F8DE0B9268A}" srcOrd="4" destOrd="0" presId="urn:microsoft.com/office/officeart/2005/8/layout/cycle6"/>
    <dgm:cxn modelId="{50CE0E5E-D605-438E-83A1-9CC509AD9ADD}" type="presParOf" srcId="{703208B3-74E2-403E-9811-0C3BA53D375E}" destId="{CD7BCE3B-EEC5-44C3-BC02-7DE7E963B7AB}" srcOrd="5" destOrd="0" presId="urn:microsoft.com/office/officeart/2005/8/layout/cycle6"/>
    <dgm:cxn modelId="{1C44FC41-92B2-4B62-A12A-876707C01B18}" type="presParOf" srcId="{703208B3-74E2-403E-9811-0C3BA53D375E}" destId="{22A6BB63-2787-4BDC-9A86-4FD4AF08F1E0}" srcOrd="6" destOrd="0" presId="urn:microsoft.com/office/officeart/2005/8/layout/cycle6"/>
    <dgm:cxn modelId="{43458F7A-AEB0-44EB-8FC0-404DBB99A0E5}" type="presParOf" srcId="{703208B3-74E2-403E-9811-0C3BA53D375E}" destId="{EF928A8D-0862-4BBB-A2C5-2919CEB38BB6}" srcOrd="7" destOrd="0" presId="urn:microsoft.com/office/officeart/2005/8/layout/cycle6"/>
    <dgm:cxn modelId="{46BA57E0-E24F-4E38-A928-4366461135F2}" type="presParOf" srcId="{703208B3-74E2-403E-9811-0C3BA53D375E}" destId="{86B3D472-3F88-4672-9C42-FDD42CEFCF01}" srcOrd="8" destOrd="0" presId="urn:microsoft.com/office/officeart/2005/8/layout/cycle6"/>
    <dgm:cxn modelId="{3E1A9925-55C9-4FBA-A5CE-BE8B396F917B}" type="presParOf" srcId="{703208B3-74E2-403E-9811-0C3BA53D375E}" destId="{387756C4-7F1C-4303-A6F9-F5F2AE3AA19A}" srcOrd="9" destOrd="0" presId="urn:microsoft.com/office/officeart/2005/8/layout/cycle6"/>
    <dgm:cxn modelId="{82468477-EB7B-4600-98C9-C1C31D6FEBCC}" type="presParOf" srcId="{703208B3-74E2-403E-9811-0C3BA53D375E}" destId="{7272F867-CBCA-4922-8F0A-73C9D99E6F22}" srcOrd="10" destOrd="0" presId="urn:microsoft.com/office/officeart/2005/8/layout/cycle6"/>
    <dgm:cxn modelId="{C26BDD93-2DB2-47E4-A0A6-2D6E1C6E05AE}" type="presParOf" srcId="{703208B3-74E2-403E-9811-0C3BA53D375E}" destId="{41036DC3-D7E7-4157-9472-7CE851CA27E5}" srcOrd="11" destOrd="0" presId="urn:microsoft.com/office/officeart/2005/8/layout/cycle6"/>
    <dgm:cxn modelId="{B3C2A2CA-203A-439F-961D-7D32A04CA2C6}" type="presParOf" srcId="{703208B3-74E2-403E-9811-0C3BA53D375E}" destId="{D5908CDA-731E-49E3-97A9-881A340886E3}" srcOrd="12" destOrd="0" presId="urn:microsoft.com/office/officeart/2005/8/layout/cycle6"/>
    <dgm:cxn modelId="{DE9D4F4C-E1D1-40C3-A731-1AE28DA55A64}" type="presParOf" srcId="{703208B3-74E2-403E-9811-0C3BA53D375E}" destId="{F3D41A24-4EAD-41BC-A939-1BEC80010AFC}" srcOrd="13" destOrd="0" presId="urn:microsoft.com/office/officeart/2005/8/layout/cycle6"/>
    <dgm:cxn modelId="{B5F0CF8C-F20E-4EE9-BA39-95E9010C4B3A}" type="presParOf" srcId="{703208B3-74E2-403E-9811-0C3BA53D375E}" destId="{9C0924B4-40B8-4D7A-AFF7-6E8965DF0788}" srcOrd="14" destOrd="0" presId="urn:microsoft.com/office/officeart/2005/8/layout/cycle6"/>
    <dgm:cxn modelId="{7D9F3032-A760-4E86-87FA-EBA6B75213C6}" type="presParOf" srcId="{703208B3-74E2-403E-9811-0C3BA53D375E}" destId="{012B3399-2DFB-49A7-A45E-B340C296034A}" srcOrd="15" destOrd="0" presId="urn:microsoft.com/office/officeart/2005/8/layout/cycle6"/>
    <dgm:cxn modelId="{0E223FE5-BBB4-481D-9E34-C694C57E8BB4}" type="presParOf" srcId="{703208B3-74E2-403E-9811-0C3BA53D375E}" destId="{08D8BF10-6ED7-45F6-A003-FED9CF765496}" srcOrd="16" destOrd="0" presId="urn:microsoft.com/office/officeart/2005/8/layout/cycle6"/>
    <dgm:cxn modelId="{06DFAC3A-DC53-45D8-948E-D56813041EF3}" type="presParOf" srcId="{703208B3-74E2-403E-9811-0C3BA53D375E}" destId="{D66B39F8-47A1-4473-B616-68B13BB4B2B5}" srcOrd="17" destOrd="0" presId="urn:microsoft.com/office/officeart/2005/8/layout/cycle6"/>
    <dgm:cxn modelId="{3F8F1DAF-02EE-4C02-B0B5-2A4C407E719A}" type="presParOf" srcId="{703208B3-74E2-403E-9811-0C3BA53D375E}" destId="{02390913-485A-439C-B74A-6584DEDDC1ED}" srcOrd="18" destOrd="0" presId="urn:microsoft.com/office/officeart/2005/8/layout/cycle6"/>
    <dgm:cxn modelId="{A86854B7-9F1E-41DB-B5DD-57EACD017EF5}" type="presParOf" srcId="{703208B3-74E2-403E-9811-0C3BA53D375E}" destId="{C4A68DBD-A9A9-4266-B6B8-C61153F15FCA}" srcOrd="19" destOrd="0" presId="urn:microsoft.com/office/officeart/2005/8/layout/cycle6"/>
    <dgm:cxn modelId="{1B5203C1-54FE-4848-B7B6-FC0E453748A9}" type="presParOf" srcId="{703208B3-74E2-403E-9811-0C3BA53D375E}" destId="{78424E9C-E643-41F2-8D6B-F7FE73440222}" srcOrd="20" destOrd="0" presId="urn:microsoft.com/office/officeart/2005/8/layout/cycle6"/>
    <dgm:cxn modelId="{8D6E459B-4AF4-48CB-9B84-B541E917DEEE}" type="presParOf" srcId="{703208B3-74E2-403E-9811-0C3BA53D375E}" destId="{D3F69FB5-88FF-48EA-9473-E59570951CB4}" srcOrd="21" destOrd="0" presId="urn:microsoft.com/office/officeart/2005/8/layout/cycle6"/>
    <dgm:cxn modelId="{9E0BBC0B-642B-4CE7-8C2E-A697B6FFAE37}" type="presParOf" srcId="{703208B3-74E2-403E-9811-0C3BA53D375E}" destId="{3C15270B-9CEE-49A3-BAAF-353BB11CA036}" srcOrd="22" destOrd="0" presId="urn:microsoft.com/office/officeart/2005/8/layout/cycle6"/>
    <dgm:cxn modelId="{733BF11C-42A8-4FC3-A233-F1DC85B5BAAE}" type="presParOf" srcId="{703208B3-74E2-403E-9811-0C3BA53D375E}" destId="{FDF2AEC9-492B-4A7B-82FB-A9C4132CA5BF}" srcOrd="23" destOrd="0" presId="urn:microsoft.com/office/officeart/2005/8/layout/cycle6"/>
    <dgm:cxn modelId="{D677C35A-BB05-4889-A745-82487BB1DAF4}" type="presParOf" srcId="{703208B3-74E2-403E-9811-0C3BA53D375E}" destId="{3AA38287-068F-4A56-9D24-EF1E80963734}" srcOrd="24" destOrd="0" presId="urn:microsoft.com/office/officeart/2005/8/layout/cycle6"/>
    <dgm:cxn modelId="{64755534-8EA0-4B8C-A6CB-12E6BC498F12}" type="presParOf" srcId="{703208B3-74E2-403E-9811-0C3BA53D375E}" destId="{80BE6537-3BA2-4D5E-9670-A4BAB0603F3E}" srcOrd="25" destOrd="0" presId="urn:microsoft.com/office/officeart/2005/8/layout/cycle6"/>
    <dgm:cxn modelId="{06B062A6-CCFB-4F84-AF09-5BC0650BA8E4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/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/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/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/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/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376D72AC-4B60-4858-B1F4-FA4549BAF485}" type="presOf" srcId="{DCB47154-6354-4449-AB84-68EBBA2C4C5E}" destId="{41036DC3-D7E7-4157-9472-7CE851CA27E5}" srcOrd="0" destOrd="0" presId="urn:microsoft.com/office/officeart/2005/8/layout/cycle6"/>
    <dgm:cxn modelId="{B1B21EC3-4A66-4E85-9E4C-44D67746F214}" type="presOf" srcId="{AAAF9C42-1173-4902-805B-0C9647E61796}" destId="{FDF2AEC9-492B-4A7B-82FB-A9C4132CA5BF}" srcOrd="0" destOrd="0" presId="urn:microsoft.com/office/officeart/2005/8/layout/cycle6"/>
    <dgm:cxn modelId="{1EEF8B59-3141-4E9D-A61A-04BA9CAC6DE2}" type="presOf" srcId="{B3CCE54A-B47B-451E-941C-79EE144FF950}" destId="{3AA38287-068F-4A56-9D24-EF1E80963734}" srcOrd="0" destOrd="0" presId="urn:microsoft.com/office/officeart/2005/8/layout/cycle6"/>
    <dgm:cxn modelId="{0F129A37-B5EE-4B1E-AA83-670E5AB312C4}" type="presOf" srcId="{9664B607-D211-4F18-9F42-F33CB71ABF2F}" destId="{02390913-485A-439C-B74A-6584DEDDC1ED}" srcOrd="0" destOrd="0" presId="urn:microsoft.com/office/officeart/2005/8/layout/cycle6"/>
    <dgm:cxn modelId="{23875F11-A0F9-460A-B5B8-E49074D503F0}" type="presOf" srcId="{6C282994-E197-405B-A431-5E19F425A828}" destId="{457D9CE2-FEAE-488C-AF24-5067FC09BFFF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83B230B2-1C1E-428D-938A-A6227DE10DDA}" type="presOf" srcId="{9E1B541C-DFD0-4377-B5F7-18FBB065D1A9}" destId="{22A6BB63-2787-4BDC-9A86-4FD4AF08F1E0}" srcOrd="0" destOrd="0" presId="urn:microsoft.com/office/officeart/2005/8/layout/cycle6"/>
    <dgm:cxn modelId="{657623F7-FA12-45B3-8960-F9EFD28FD548}" type="presOf" srcId="{07073838-A644-4D1F-9B44-5065DCB3A460}" destId="{9C0924B4-40B8-4D7A-AFF7-6E8965DF0788}" srcOrd="0" destOrd="0" presId="urn:microsoft.com/office/officeart/2005/8/layout/cycle6"/>
    <dgm:cxn modelId="{D041C134-9D02-4A32-A2E8-B9EDD705A20D}" type="presOf" srcId="{9B490965-D0DD-4B32-9908-926AC08CC899}" destId="{CD7BCE3B-EEC5-44C3-BC02-7DE7E963B7AB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39AC07FA-5B1F-4123-AE6B-7E38D704DD27}" type="presOf" srcId="{D7AC3FC6-E015-412D-96AE-24C620EDD1C4}" destId="{D3F69FB5-88FF-48EA-9473-E59570951CB4}" srcOrd="0" destOrd="0" presId="urn:microsoft.com/office/officeart/2005/8/layout/cycle6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673BD857-71B1-435F-A0BB-24878CABEDE1}" type="presOf" srcId="{28243886-8A1E-4274-874A-0A3778595F6C}" destId="{012B3399-2DFB-49A7-A45E-B340C296034A}" srcOrd="0" destOrd="0" presId="urn:microsoft.com/office/officeart/2005/8/layout/cycle6"/>
    <dgm:cxn modelId="{138369D9-C9FF-4125-AC09-545DB0B4139E}" type="presOf" srcId="{535A7A59-C6AE-4619-9F31-C882086C3B40}" destId="{D66B39F8-47A1-4473-B616-68B13BB4B2B5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DE08BED6-8AA4-40CB-BB28-815EFD21BB3A}" type="presOf" srcId="{849A61E8-A6CA-49B1-AD29-DDA3B7E1EE9A}" destId="{D5908CDA-731E-49E3-97A9-881A340886E3}" srcOrd="0" destOrd="0" presId="urn:microsoft.com/office/officeart/2005/8/layout/cycle6"/>
    <dgm:cxn modelId="{5A916C36-EA62-4F21-AB7E-4BF874604E47}" type="presOf" srcId="{5B5A2581-FEE4-4C72-BB69-4BE7E6162022}" destId="{21564D22-F803-4CD5-B8F6-8AEB04DF7ADD}" srcOrd="0" destOrd="0" presId="urn:microsoft.com/office/officeart/2005/8/layout/cycle6"/>
    <dgm:cxn modelId="{FFBDB84E-CAC6-4C58-BA88-392B4753471C}" type="presOf" srcId="{BB7A9345-5CBC-4749-B9C8-2A535B0BB03B}" destId="{F06AFEAD-461A-417D-9708-65A3EE1446DC}" srcOrd="0" destOrd="0" presId="urn:microsoft.com/office/officeart/2005/8/layout/cycle6"/>
    <dgm:cxn modelId="{64F18E49-19D6-4AAB-8EC4-2023DA70C952}" type="presOf" srcId="{84DFDCD6-6AD7-46D7-AB98-A50838A635B7}" destId="{86B3D472-3F88-4672-9C42-FDD42CEFCF01}" srcOrd="0" destOrd="0" presId="urn:microsoft.com/office/officeart/2005/8/layout/cycle6"/>
    <dgm:cxn modelId="{948AE5F8-B4BF-4D46-B52C-7BB94C366FB7}" type="presOf" srcId="{3B2497BA-FC45-4A0A-B96E-D3095C1A300F}" destId="{18EB38C3-E667-441E-AA03-70BCA655AD98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A0E3D68F-6B06-4A74-AD02-C2F2C752F6E4}" type="presOf" srcId="{C4DB45F6-3CE8-413D-A944-C3134D0FA6A3}" destId="{703208B3-74E2-403E-9811-0C3BA53D375E}" srcOrd="0" destOrd="0" presId="urn:microsoft.com/office/officeart/2005/8/layout/cycle6"/>
    <dgm:cxn modelId="{B4AD419D-B7D9-4981-A3D8-F5BFDA12E26F}" type="presOf" srcId="{69B8F1CA-F7D3-470C-AF32-99928EE6FF9D}" destId="{387756C4-7F1C-4303-A6F9-F5F2AE3AA19A}" srcOrd="0" destOrd="0" presId="urn:microsoft.com/office/officeart/2005/8/layout/cycle6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6F3E82CF-BDD4-4E7B-AA18-F14C4604A324}" type="presOf" srcId="{99745977-3FB1-4E32-8A17-2B2BBA963DBF}" destId="{78424E9C-E643-41F2-8D6B-F7FE73440222}" srcOrd="0" destOrd="0" presId="urn:microsoft.com/office/officeart/2005/8/layout/cycle6"/>
    <dgm:cxn modelId="{F9E98A93-B429-455A-B5BE-6644B7574D36}" type="presParOf" srcId="{703208B3-74E2-403E-9811-0C3BA53D375E}" destId="{457D9CE2-FEAE-488C-AF24-5067FC09BFFF}" srcOrd="0" destOrd="0" presId="urn:microsoft.com/office/officeart/2005/8/layout/cycle6"/>
    <dgm:cxn modelId="{1C815405-B12A-4972-85F5-0AC7FF601914}" type="presParOf" srcId="{703208B3-74E2-403E-9811-0C3BA53D375E}" destId="{3BFADF3D-559A-4DB9-9293-7237F857FB04}" srcOrd="1" destOrd="0" presId="urn:microsoft.com/office/officeart/2005/8/layout/cycle6"/>
    <dgm:cxn modelId="{4DEC814F-9BDF-4F5B-B824-5D4D0DA8AB89}" type="presParOf" srcId="{703208B3-74E2-403E-9811-0C3BA53D375E}" destId="{F06AFEAD-461A-417D-9708-65A3EE1446DC}" srcOrd="2" destOrd="0" presId="urn:microsoft.com/office/officeart/2005/8/layout/cycle6"/>
    <dgm:cxn modelId="{9E5BB5F7-E30F-4D31-9111-48CF8C32224B}" type="presParOf" srcId="{703208B3-74E2-403E-9811-0C3BA53D375E}" destId="{18EB38C3-E667-441E-AA03-70BCA655AD98}" srcOrd="3" destOrd="0" presId="urn:microsoft.com/office/officeart/2005/8/layout/cycle6"/>
    <dgm:cxn modelId="{93566E42-2899-4ADB-8C43-4F351A70F250}" type="presParOf" srcId="{703208B3-74E2-403E-9811-0C3BA53D375E}" destId="{07ECBA75-D907-4AC6-83EF-1F8DE0B9268A}" srcOrd="4" destOrd="0" presId="urn:microsoft.com/office/officeart/2005/8/layout/cycle6"/>
    <dgm:cxn modelId="{D1FA5091-4522-4E6C-B953-65F9BC5931AE}" type="presParOf" srcId="{703208B3-74E2-403E-9811-0C3BA53D375E}" destId="{CD7BCE3B-EEC5-44C3-BC02-7DE7E963B7AB}" srcOrd="5" destOrd="0" presId="urn:microsoft.com/office/officeart/2005/8/layout/cycle6"/>
    <dgm:cxn modelId="{AF89BBC7-FD63-4F84-AA37-C0ACA3525C67}" type="presParOf" srcId="{703208B3-74E2-403E-9811-0C3BA53D375E}" destId="{22A6BB63-2787-4BDC-9A86-4FD4AF08F1E0}" srcOrd="6" destOrd="0" presId="urn:microsoft.com/office/officeart/2005/8/layout/cycle6"/>
    <dgm:cxn modelId="{81BE8CD0-6E26-42B0-8EB2-9EBA811DD0B1}" type="presParOf" srcId="{703208B3-74E2-403E-9811-0C3BA53D375E}" destId="{EF928A8D-0862-4BBB-A2C5-2919CEB38BB6}" srcOrd="7" destOrd="0" presId="urn:microsoft.com/office/officeart/2005/8/layout/cycle6"/>
    <dgm:cxn modelId="{5658A3CA-D3B3-4B5D-AC91-C70C7D778573}" type="presParOf" srcId="{703208B3-74E2-403E-9811-0C3BA53D375E}" destId="{86B3D472-3F88-4672-9C42-FDD42CEFCF01}" srcOrd="8" destOrd="0" presId="urn:microsoft.com/office/officeart/2005/8/layout/cycle6"/>
    <dgm:cxn modelId="{BECACDD3-EB39-4493-AB13-1AF782D2F15D}" type="presParOf" srcId="{703208B3-74E2-403E-9811-0C3BA53D375E}" destId="{387756C4-7F1C-4303-A6F9-F5F2AE3AA19A}" srcOrd="9" destOrd="0" presId="urn:microsoft.com/office/officeart/2005/8/layout/cycle6"/>
    <dgm:cxn modelId="{2643711D-BF50-464A-B344-35AFEA79FCDE}" type="presParOf" srcId="{703208B3-74E2-403E-9811-0C3BA53D375E}" destId="{7272F867-CBCA-4922-8F0A-73C9D99E6F22}" srcOrd="10" destOrd="0" presId="urn:microsoft.com/office/officeart/2005/8/layout/cycle6"/>
    <dgm:cxn modelId="{7969C21E-7DFA-4B03-9955-D8721E008463}" type="presParOf" srcId="{703208B3-74E2-403E-9811-0C3BA53D375E}" destId="{41036DC3-D7E7-4157-9472-7CE851CA27E5}" srcOrd="11" destOrd="0" presId="urn:microsoft.com/office/officeart/2005/8/layout/cycle6"/>
    <dgm:cxn modelId="{563F17DA-634E-4F25-B143-A3429A674EFC}" type="presParOf" srcId="{703208B3-74E2-403E-9811-0C3BA53D375E}" destId="{D5908CDA-731E-49E3-97A9-881A340886E3}" srcOrd="12" destOrd="0" presId="urn:microsoft.com/office/officeart/2005/8/layout/cycle6"/>
    <dgm:cxn modelId="{94DB24E8-19B2-4913-BCA2-0FDD4062D974}" type="presParOf" srcId="{703208B3-74E2-403E-9811-0C3BA53D375E}" destId="{F3D41A24-4EAD-41BC-A939-1BEC80010AFC}" srcOrd="13" destOrd="0" presId="urn:microsoft.com/office/officeart/2005/8/layout/cycle6"/>
    <dgm:cxn modelId="{E9CA32BD-C72E-470A-BB27-A5991C006518}" type="presParOf" srcId="{703208B3-74E2-403E-9811-0C3BA53D375E}" destId="{9C0924B4-40B8-4D7A-AFF7-6E8965DF0788}" srcOrd="14" destOrd="0" presId="urn:microsoft.com/office/officeart/2005/8/layout/cycle6"/>
    <dgm:cxn modelId="{B1731187-79E6-49FC-9AF5-0D0672DCA01D}" type="presParOf" srcId="{703208B3-74E2-403E-9811-0C3BA53D375E}" destId="{012B3399-2DFB-49A7-A45E-B340C296034A}" srcOrd="15" destOrd="0" presId="urn:microsoft.com/office/officeart/2005/8/layout/cycle6"/>
    <dgm:cxn modelId="{96CAA968-5856-43B5-9196-E0B0D5EF5C2B}" type="presParOf" srcId="{703208B3-74E2-403E-9811-0C3BA53D375E}" destId="{08D8BF10-6ED7-45F6-A003-FED9CF765496}" srcOrd="16" destOrd="0" presId="urn:microsoft.com/office/officeart/2005/8/layout/cycle6"/>
    <dgm:cxn modelId="{DF5788D2-91FD-4B60-A66F-5BFE92CD9CFE}" type="presParOf" srcId="{703208B3-74E2-403E-9811-0C3BA53D375E}" destId="{D66B39F8-47A1-4473-B616-68B13BB4B2B5}" srcOrd="17" destOrd="0" presId="urn:microsoft.com/office/officeart/2005/8/layout/cycle6"/>
    <dgm:cxn modelId="{ED602DB1-6F17-411A-8C66-7E9C1C33F968}" type="presParOf" srcId="{703208B3-74E2-403E-9811-0C3BA53D375E}" destId="{02390913-485A-439C-B74A-6584DEDDC1ED}" srcOrd="18" destOrd="0" presId="urn:microsoft.com/office/officeart/2005/8/layout/cycle6"/>
    <dgm:cxn modelId="{94B61B29-0634-48CA-953A-2E75011BCE6A}" type="presParOf" srcId="{703208B3-74E2-403E-9811-0C3BA53D375E}" destId="{C4A68DBD-A9A9-4266-B6B8-C61153F15FCA}" srcOrd="19" destOrd="0" presId="urn:microsoft.com/office/officeart/2005/8/layout/cycle6"/>
    <dgm:cxn modelId="{07F4D7EB-13D4-47E1-AFBA-96D8B0923834}" type="presParOf" srcId="{703208B3-74E2-403E-9811-0C3BA53D375E}" destId="{78424E9C-E643-41F2-8D6B-F7FE73440222}" srcOrd="20" destOrd="0" presId="urn:microsoft.com/office/officeart/2005/8/layout/cycle6"/>
    <dgm:cxn modelId="{6B7CFDE6-1554-436A-A6F0-885A75953109}" type="presParOf" srcId="{703208B3-74E2-403E-9811-0C3BA53D375E}" destId="{D3F69FB5-88FF-48EA-9473-E59570951CB4}" srcOrd="21" destOrd="0" presId="urn:microsoft.com/office/officeart/2005/8/layout/cycle6"/>
    <dgm:cxn modelId="{9D29E64C-8AD5-475F-B720-1113BABF7E55}" type="presParOf" srcId="{703208B3-74E2-403E-9811-0C3BA53D375E}" destId="{3C15270B-9CEE-49A3-BAAF-353BB11CA036}" srcOrd="22" destOrd="0" presId="urn:microsoft.com/office/officeart/2005/8/layout/cycle6"/>
    <dgm:cxn modelId="{295AA4A2-E717-45C9-B43C-720C7ABAFA83}" type="presParOf" srcId="{703208B3-74E2-403E-9811-0C3BA53D375E}" destId="{FDF2AEC9-492B-4A7B-82FB-A9C4132CA5BF}" srcOrd="23" destOrd="0" presId="urn:microsoft.com/office/officeart/2005/8/layout/cycle6"/>
    <dgm:cxn modelId="{0D5E564C-56F4-47B0-AE98-A1CBEF6CB655}" type="presParOf" srcId="{703208B3-74E2-403E-9811-0C3BA53D375E}" destId="{3AA38287-068F-4A56-9D24-EF1E80963734}" srcOrd="24" destOrd="0" presId="urn:microsoft.com/office/officeart/2005/8/layout/cycle6"/>
    <dgm:cxn modelId="{181B7F13-AF5E-4EC5-B9B4-D515381EECC1}" type="presParOf" srcId="{703208B3-74E2-403E-9811-0C3BA53D375E}" destId="{80BE6537-3BA2-4D5E-9670-A4BAB0603F3E}" srcOrd="25" destOrd="0" presId="urn:microsoft.com/office/officeart/2005/8/layout/cycle6"/>
    <dgm:cxn modelId="{DAA472B9-8B60-4B4E-B5AE-08E2E9202680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/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/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/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/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6129B757-2DBB-4009-9545-BBE211C43FEE}" type="presOf" srcId="{07073838-A644-4D1F-9B44-5065DCB3A460}" destId="{9C0924B4-40B8-4D7A-AFF7-6E8965DF0788}" srcOrd="0" destOrd="0" presId="urn:microsoft.com/office/officeart/2005/8/layout/cycle6"/>
    <dgm:cxn modelId="{CCCD0C23-41A6-4034-B7BE-895F2172D0DE}" type="presOf" srcId="{BB7A9345-5CBC-4749-B9C8-2A535B0BB03B}" destId="{F06AFEAD-461A-417D-9708-65A3EE1446DC}" srcOrd="0" destOrd="0" presId="urn:microsoft.com/office/officeart/2005/8/layout/cycle6"/>
    <dgm:cxn modelId="{E16758BB-142C-4E79-AC4B-0DAB95C082D1}" type="presOf" srcId="{69B8F1CA-F7D3-470C-AF32-99928EE6FF9D}" destId="{387756C4-7F1C-4303-A6F9-F5F2AE3AA19A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E77D68DF-CB6D-4274-9E39-7F1D61D99071}" type="presOf" srcId="{5B5A2581-FEE4-4C72-BB69-4BE7E6162022}" destId="{21564D22-F803-4CD5-B8F6-8AEB04DF7ADD}" srcOrd="0" destOrd="0" presId="urn:microsoft.com/office/officeart/2005/8/layout/cycle6"/>
    <dgm:cxn modelId="{F3C57D71-0C68-4AB6-8316-A49E001B2911}" type="presOf" srcId="{28243886-8A1E-4274-874A-0A3778595F6C}" destId="{012B3399-2DFB-49A7-A45E-B340C296034A}" srcOrd="0" destOrd="0" presId="urn:microsoft.com/office/officeart/2005/8/layout/cycle6"/>
    <dgm:cxn modelId="{2D6C893E-2188-4BCA-A6B2-1746F43F39EB}" type="presOf" srcId="{6C282994-E197-405B-A431-5E19F425A828}" destId="{457D9CE2-FEAE-488C-AF24-5067FC09BFFF}" srcOrd="0" destOrd="0" presId="urn:microsoft.com/office/officeart/2005/8/layout/cycle6"/>
    <dgm:cxn modelId="{B5C262C5-1C69-4212-88EC-7D2B69F0BE5E}" type="presOf" srcId="{9664B607-D211-4F18-9F42-F33CB71ABF2F}" destId="{02390913-485A-439C-B74A-6584DEDDC1ED}" srcOrd="0" destOrd="0" presId="urn:microsoft.com/office/officeart/2005/8/layout/cycle6"/>
    <dgm:cxn modelId="{857D76C7-3018-400B-9BDA-94CC32F20055}" type="presOf" srcId="{D7AC3FC6-E015-412D-96AE-24C620EDD1C4}" destId="{D3F69FB5-88FF-48EA-9473-E59570951CB4}" srcOrd="0" destOrd="0" presId="urn:microsoft.com/office/officeart/2005/8/layout/cycle6"/>
    <dgm:cxn modelId="{23610071-FC2D-4FA2-A47A-CC5257AB9CDE}" type="presOf" srcId="{9B490965-D0DD-4B32-9908-926AC08CC899}" destId="{CD7BCE3B-EEC5-44C3-BC02-7DE7E963B7AB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3C76E602-A282-4DAD-B964-301D0FFE55AE}" type="presOf" srcId="{C4DB45F6-3CE8-413D-A944-C3134D0FA6A3}" destId="{703208B3-74E2-403E-9811-0C3BA53D375E}" srcOrd="0" destOrd="0" presId="urn:microsoft.com/office/officeart/2005/8/layout/cycle6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18A49AFB-9FE8-435A-A3DA-CF46A3F61BF6}" type="presOf" srcId="{535A7A59-C6AE-4619-9F31-C882086C3B40}" destId="{D66B39F8-47A1-4473-B616-68B13BB4B2B5}" srcOrd="0" destOrd="0" presId="urn:microsoft.com/office/officeart/2005/8/layout/cycle6"/>
    <dgm:cxn modelId="{9F15D264-90A4-4A61-8829-9D98629F4286}" type="presOf" srcId="{3B2497BA-FC45-4A0A-B96E-D3095C1A300F}" destId="{18EB38C3-E667-441E-AA03-70BCA655AD98}" srcOrd="0" destOrd="0" presId="urn:microsoft.com/office/officeart/2005/8/layout/cycle6"/>
    <dgm:cxn modelId="{BEED0817-5272-4946-8050-EA916B414323}" type="presOf" srcId="{849A61E8-A6CA-49B1-AD29-DDA3B7E1EE9A}" destId="{D5908CDA-731E-49E3-97A9-881A340886E3}" srcOrd="0" destOrd="0" presId="urn:microsoft.com/office/officeart/2005/8/layout/cycle6"/>
    <dgm:cxn modelId="{4929514A-267D-4B1F-829C-54F11CD3262D}" type="presOf" srcId="{AAAF9C42-1173-4902-805B-0C9647E61796}" destId="{FDF2AEC9-492B-4A7B-82FB-A9C4132CA5BF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7F13097D-549E-4059-B95A-ACF53091B03E}" type="presOf" srcId="{DCB47154-6354-4449-AB84-68EBBA2C4C5E}" destId="{41036DC3-D7E7-4157-9472-7CE851CA27E5}" srcOrd="0" destOrd="0" presId="urn:microsoft.com/office/officeart/2005/8/layout/cycle6"/>
    <dgm:cxn modelId="{BB162B95-A9D5-48E3-90CF-CDBEF782CA52}" type="presOf" srcId="{9E1B541C-DFD0-4377-B5F7-18FBB065D1A9}" destId="{22A6BB63-2787-4BDC-9A86-4FD4AF08F1E0}" srcOrd="0" destOrd="0" presId="urn:microsoft.com/office/officeart/2005/8/layout/cycle6"/>
    <dgm:cxn modelId="{F33F55E3-8A1A-4D7B-80E0-A990E80CFADC}" type="presOf" srcId="{B3CCE54A-B47B-451E-941C-79EE144FF950}" destId="{3AA38287-068F-4A56-9D24-EF1E80963734}" srcOrd="0" destOrd="0" presId="urn:microsoft.com/office/officeart/2005/8/layout/cycle6"/>
    <dgm:cxn modelId="{61E18BD3-FC93-4673-943C-A7A0C1E4BEA9}" type="presOf" srcId="{99745977-3FB1-4E32-8A17-2B2BBA963DBF}" destId="{78424E9C-E643-41F2-8D6B-F7FE73440222}" srcOrd="0" destOrd="0" presId="urn:microsoft.com/office/officeart/2005/8/layout/cycle6"/>
    <dgm:cxn modelId="{79746B19-1DAB-4FCE-AC77-66A17B77C38A}" type="presOf" srcId="{84DFDCD6-6AD7-46D7-AB98-A50838A635B7}" destId="{86B3D472-3F88-4672-9C42-FDD42CEFCF01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FD506369-C904-47B2-B693-B0E2C728B4D4}" type="presParOf" srcId="{703208B3-74E2-403E-9811-0C3BA53D375E}" destId="{457D9CE2-FEAE-488C-AF24-5067FC09BFFF}" srcOrd="0" destOrd="0" presId="urn:microsoft.com/office/officeart/2005/8/layout/cycle6"/>
    <dgm:cxn modelId="{B3D265D9-C8A2-4CC1-9683-94E5550E976D}" type="presParOf" srcId="{703208B3-74E2-403E-9811-0C3BA53D375E}" destId="{3BFADF3D-559A-4DB9-9293-7237F857FB04}" srcOrd="1" destOrd="0" presId="urn:microsoft.com/office/officeart/2005/8/layout/cycle6"/>
    <dgm:cxn modelId="{95970898-8AB5-4CEA-AD54-0DD77E4B665A}" type="presParOf" srcId="{703208B3-74E2-403E-9811-0C3BA53D375E}" destId="{F06AFEAD-461A-417D-9708-65A3EE1446DC}" srcOrd="2" destOrd="0" presId="urn:microsoft.com/office/officeart/2005/8/layout/cycle6"/>
    <dgm:cxn modelId="{52B2B752-7F6A-4EB9-98E1-2D83ADB3316B}" type="presParOf" srcId="{703208B3-74E2-403E-9811-0C3BA53D375E}" destId="{18EB38C3-E667-441E-AA03-70BCA655AD98}" srcOrd="3" destOrd="0" presId="urn:microsoft.com/office/officeart/2005/8/layout/cycle6"/>
    <dgm:cxn modelId="{06804F87-F9FD-404A-AE78-7D894B1A3B60}" type="presParOf" srcId="{703208B3-74E2-403E-9811-0C3BA53D375E}" destId="{07ECBA75-D907-4AC6-83EF-1F8DE0B9268A}" srcOrd="4" destOrd="0" presId="urn:microsoft.com/office/officeart/2005/8/layout/cycle6"/>
    <dgm:cxn modelId="{E15AD69A-06F0-449E-AB6A-9352ABF514C0}" type="presParOf" srcId="{703208B3-74E2-403E-9811-0C3BA53D375E}" destId="{CD7BCE3B-EEC5-44C3-BC02-7DE7E963B7AB}" srcOrd="5" destOrd="0" presId="urn:microsoft.com/office/officeart/2005/8/layout/cycle6"/>
    <dgm:cxn modelId="{7BDB5294-1642-4098-9F74-05629814CFB6}" type="presParOf" srcId="{703208B3-74E2-403E-9811-0C3BA53D375E}" destId="{22A6BB63-2787-4BDC-9A86-4FD4AF08F1E0}" srcOrd="6" destOrd="0" presId="urn:microsoft.com/office/officeart/2005/8/layout/cycle6"/>
    <dgm:cxn modelId="{D7CA9E88-DE2D-441A-8DCF-71445F3BB73D}" type="presParOf" srcId="{703208B3-74E2-403E-9811-0C3BA53D375E}" destId="{EF928A8D-0862-4BBB-A2C5-2919CEB38BB6}" srcOrd="7" destOrd="0" presId="urn:microsoft.com/office/officeart/2005/8/layout/cycle6"/>
    <dgm:cxn modelId="{D388B583-EB10-49DE-B65F-A1943523060A}" type="presParOf" srcId="{703208B3-74E2-403E-9811-0C3BA53D375E}" destId="{86B3D472-3F88-4672-9C42-FDD42CEFCF01}" srcOrd="8" destOrd="0" presId="urn:microsoft.com/office/officeart/2005/8/layout/cycle6"/>
    <dgm:cxn modelId="{F21A6191-A242-4354-BB1E-4E9DDACE3AD3}" type="presParOf" srcId="{703208B3-74E2-403E-9811-0C3BA53D375E}" destId="{387756C4-7F1C-4303-A6F9-F5F2AE3AA19A}" srcOrd="9" destOrd="0" presId="urn:microsoft.com/office/officeart/2005/8/layout/cycle6"/>
    <dgm:cxn modelId="{BFA6BFE7-82EF-47AE-97BB-285330863DEA}" type="presParOf" srcId="{703208B3-74E2-403E-9811-0C3BA53D375E}" destId="{7272F867-CBCA-4922-8F0A-73C9D99E6F22}" srcOrd="10" destOrd="0" presId="urn:microsoft.com/office/officeart/2005/8/layout/cycle6"/>
    <dgm:cxn modelId="{C3C96FB6-C1DB-47D3-89BA-E7C1B42872DD}" type="presParOf" srcId="{703208B3-74E2-403E-9811-0C3BA53D375E}" destId="{41036DC3-D7E7-4157-9472-7CE851CA27E5}" srcOrd="11" destOrd="0" presId="urn:microsoft.com/office/officeart/2005/8/layout/cycle6"/>
    <dgm:cxn modelId="{78296CF4-19B9-441A-A813-E722D4E96E11}" type="presParOf" srcId="{703208B3-74E2-403E-9811-0C3BA53D375E}" destId="{D5908CDA-731E-49E3-97A9-881A340886E3}" srcOrd="12" destOrd="0" presId="urn:microsoft.com/office/officeart/2005/8/layout/cycle6"/>
    <dgm:cxn modelId="{7F0C9ADB-D2E5-4014-B3BF-94533307EFDF}" type="presParOf" srcId="{703208B3-74E2-403E-9811-0C3BA53D375E}" destId="{F3D41A24-4EAD-41BC-A939-1BEC80010AFC}" srcOrd="13" destOrd="0" presId="urn:microsoft.com/office/officeart/2005/8/layout/cycle6"/>
    <dgm:cxn modelId="{55CF7799-B952-4F8A-8969-1B8DAFD31D33}" type="presParOf" srcId="{703208B3-74E2-403E-9811-0C3BA53D375E}" destId="{9C0924B4-40B8-4D7A-AFF7-6E8965DF0788}" srcOrd="14" destOrd="0" presId="urn:microsoft.com/office/officeart/2005/8/layout/cycle6"/>
    <dgm:cxn modelId="{EAC26949-B8E2-4605-8929-11674DEB94C3}" type="presParOf" srcId="{703208B3-74E2-403E-9811-0C3BA53D375E}" destId="{012B3399-2DFB-49A7-A45E-B340C296034A}" srcOrd="15" destOrd="0" presId="urn:microsoft.com/office/officeart/2005/8/layout/cycle6"/>
    <dgm:cxn modelId="{E5BCF133-49C5-4593-9474-0DD9A66F7813}" type="presParOf" srcId="{703208B3-74E2-403E-9811-0C3BA53D375E}" destId="{08D8BF10-6ED7-45F6-A003-FED9CF765496}" srcOrd="16" destOrd="0" presId="urn:microsoft.com/office/officeart/2005/8/layout/cycle6"/>
    <dgm:cxn modelId="{A0E8BD1A-8361-4F1C-A423-6E1C16D41165}" type="presParOf" srcId="{703208B3-74E2-403E-9811-0C3BA53D375E}" destId="{D66B39F8-47A1-4473-B616-68B13BB4B2B5}" srcOrd="17" destOrd="0" presId="urn:microsoft.com/office/officeart/2005/8/layout/cycle6"/>
    <dgm:cxn modelId="{35C88983-EE33-4D74-B83B-1AF7B5222543}" type="presParOf" srcId="{703208B3-74E2-403E-9811-0C3BA53D375E}" destId="{02390913-485A-439C-B74A-6584DEDDC1ED}" srcOrd="18" destOrd="0" presId="urn:microsoft.com/office/officeart/2005/8/layout/cycle6"/>
    <dgm:cxn modelId="{AC1931AD-839C-4369-A788-514A1DFA6575}" type="presParOf" srcId="{703208B3-74E2-403E-9811-0C3BA53D375E}" destId="{C4A68DBD-A9A9-4266-B6B8-C61153F15FCA}" srcOrd="19" destOrd="0" presId="urn:microsoft.com/office/officeart/2005/8/layout/cycle6"/>
    <dgm:cxn modelId="{6B059BA3-6197-466E-BEC8-98DD97210A8F}" type="presParOf" srcId="{703208B3-74E2-403E-9811-0C3BA53D375E}" destId="{78424E9C-E643-41F2-8D6B-F7FE73440222}" srcOrd="20" destOrd="0" presId="urn:microsoft.com/office/officeart/2005/8/layout/cycle6"/>
    <dgm:cxn modelId="{4DF6D398-F68F-4A55-B1D6-ADDB1D54B7EF}" type="presParOf" srcId="{703208B3-74E2-403E-9811-0C3BA53D375E}" destId="{D3F69FB5-88FF-48EA-9473-E59570951CB4}" srcOrd="21" destOrd="0" presId="urn:microsoft.com/office/officeart/2005/8/layout/cycle6"/>
    <dgm:cxn modelId="{D78C4360-6063-4A64-9B62-158BFAC0511B}" type="presParOf" srcId="{703208B3-74E2-403E-9811-0C3BA53D375E}" destId="{3C15270B-9CEE-49A3-BAAF-353BB11CA036}" srcOrd="22" destOrd="0" presId="urn:microsoft.com/office/officeart/2005/8/layout/cycle6"/>
    <dgm:cxn modelId="{75F16831-E492-43A2-AFDF-5AE754C6743F}" type="presParOf" srcId="{703208B3-74E2-403E-9811-0C3BA53D375E}" destId="{FDF2AEC9-492B-4A7B-82FB-A9C4132CA5BF}" srcOrd="23" destOrd="0" presId="urn:microsoft.com/office/officeart/2005/8/layout/cycle6"/>
    <dgm:cxn modelId="{6E31CA31-7577-4BA6-911A-2B9AAB1024B3}" type="presParOf" srcId="{703208B3-74E2-403E-9811-0C3BA53D375E}" destId="{3AA38287-068F-4A56-9D24-EF1E80963734}" srcOrd="24" destOrd="0" presId="urn:microsoft.com/office/officeart/2005/8/layout/cycle6"/>
    <dgm:cxn modelId="{3EB4C1D3-C581-48FA-AE5F-94C27C3FE869}" type="presParOf" srcId="{703208B3-74E2-403E-9811-0C3BA53D375E}" destId="{80BE6537-3BA2-4D5E-9670-A4BAB0603F3E}" srcOrd="25" destOrd="0" presId="urn:microsoft.com/office/officeart/2005/8/layout/cycle6"/>
    <dgm:cxn modelId="{7F0C864E-39D8-4B8C-93BE-98AB6A93BC65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/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/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/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74AAF4F0-7DD3-42A7-9C29-6A0C6A71CBE3}" type="presOf" srcId="{DCB47154-6354-4449-AB84-68EBBA2C4C5E}" destId="{41036DC3-D7E7-4157-9472-7CE851CA27E5}" srcOrd="0" destOrd="0" presId="urn:microsoft.com/office/officeart/2005/8/layout/cycle6"/>
    <dgm:cxn modelId="{A8F2E4A7-38EB-4D27-94A9-D10075D23F31}" type="presOf" srcId="{9E1B541C-DFD0-4377-B5F7-18FBB065D1A9}" destId="{22A6BB63-2787-4BDC-9A86-4FD4AF08F1E0}" srcOrd="0" destOrd="0" presId="urn:microsoft.com/office/officeart/2005/8/layout/cycle6"/>
    <dgm:cxn modelId="{97EF8D8A-BB6C-4B04-9061-B94D17E70AA7}" type="presOf" srcId="{B3CCE54A-B47B-451E-941C-79EE144FF950}" destId="{3AA38287-068F-4A56-9D24-EF1E80963734}" srcOrd="0" destOrd="0" presId="urn:microsoft.com/office/officeart/2005/8/layout/cycle6"/>
    <dgm:cxn modelId="{9E2A7376-4675-4D0D-8179-CD0AFC88229C}" type="presOf" srcId="{9B490965-D0DD-4B32-9908-926AC08CC899}" destId="{CD7BCE3B-EEC5-44C3-BC02-7DE7E963B7AB}" srcOrd="0" destOrd="0" presId="urn:microsoft.com/office/officeart/2005/8/layout/cycle6"/>
    <dgm:cxn modelId="{6C7B5713-F405-4C3B-BADA-50B02156474E}" type="presOf" srcId="{BB7A9345-5CBC-4749-B9C8-2A535B0BB03B}" destId="{F06AFEAD-461A-417D-9708-65A3EE1446DC}" srcOrd="0" destOrd="0" presId="urn:microsoft.com/office/officeart/2005/8/layout/cycle6"/>
    <dgm:cxn modelId="{4825A959-4F0F-4B8E-8263-D89CF1BC5255}" type="presOf" srcId="{D7AC3FC6-E015-412D-96AE-24C620EDD1C4}" destId="{D3F69FB5-88FF-48EA-9473-E59570951CB4}" srcOrd="0" destOrd="0" presId="urn:microsoft.com/office/officeart/2005/8/layout/cycle6"/>
    <dgm:cxn modelId="{585FDBE9-C4B9-44AD-BD69-FC9CD6A07BF2}" type="presOf" srcId="{535A7A59-C6AE-4619-9F31-C882086C3B40}" destId="{D66B39F8-47A1-4473-B616-68B13BB4B2B5}" srcOrd="0" destOrd="0" presId="urn:microsoft.com/office/officeart/2005/8/layout/cycle6"/>
    <dgm:cxn modelId="{9B5276C9-E25B-4A39-8291-EC00DE2517EE}" type="presOf" srcId="{5B5A2581-FEE4-4C72-BB69-4BE7E6162022}" destId="{21564D22-F803-4CD5-B8F6-8AEB04DF7ADD}" srcOrd="0" destOrd="0" presId="urn:microsoft.com/office/officeart/2005/8/layout/cycle6"/>
    <dgm:cxn modelId="{A3D8FF39-370C-48AB-A8F9-F37F0A1E4387}" type="presOf" srcId="{84DFDCD6-6AD7-46D7-AB98-A50838A635B7}" destId="{86B3D472-3F88-4672-9C42-FDD42CEFCF01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16D1E643-F08D-4085-A999-E4C3C5B6197C}" type="presOf" srcId="{6C282994-E197-405B-A431-5E19F425A828}" destId="{457D9CE2-FEAE-488C-AF24-5067FC09BFFF}" srcOrd="0" destOrd="0" presId="urn:microsoft.com/office/officeart/2005/8/layout/cycle6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E343EB4C-7736-432B-A598-7217B8FF96D4}" type="presOf" srcId="{9664B607-D211-4F18-9F42-F33CB71ABF2F}" destId="{02390913-485A-439C-B74A-6584DEDDC1ED}" srcOrd="0" destOrd="0" presId="urn:microsoft.com/office/officeart/2005/8/layout/cycle6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06A11001-27B3-4F22-B955-D8480C831820}" type="presOf" srcId="{69B8F1CA-F7D3-470C-AF32-99928EE6FF9D}" destId="{387756C4-7F1C-4303-A6F9-F5F2AE3AA19A}" srcOrd="0" destOrd="0" presId="urn:microsoft.com/office/officeart/2005/8/layout/cycle6"/>
    <dgm:cxn modelId="{6A2C2254-B558-491D-A667-29199FB02C0D}" type="presOf" srcId="{28243886-8A1E-4274-874A-0A3778595F6C}" destId="{012B3399-2DFB-49A7-A45E-B340C296034A}" srcOrd="0" destOrd="0" presId="urn:microsoft.com/office/officeart/2005/8/layout/cycle6"/>
    <dgm:cxn modelId="{34C20A47-C0C5-4F87-AC3C-F1455BBFD4A3}" type="presOf" srcId="{C4DB45F6-3CE8-413D-A944-C3134D0FA6A3}" destId="{703208B3-74E2-403E-9811-0C3BA53D375E}" srcOrd="0" destOrd="0" presId="urn:microsoft.com/office/officeart/2005/8/layout/cycle6"/>
    <dgm:cxn modelId="{4A1B8CD4-CBD6-48A7-A851-D1C8FAF1810E}" type="presOf" srcId="{99745977-3FB1-4E32-8A17-2B2BBA963DBF}" destId="{78424E9C-E643-41F2-8D6B-F7FE73440222}" srcOrd="0" destOrd="0" presId="urn:microsoft.com/office/officeart/2005/8/layout/cycle6"/>
    <dgm:cxn modelId="{9CCE4FA1-9C97-4971-98C6-897B89B13600}" type="presOf" srcId="{07073838-A644-4D1F-9B44-5065DCB3A460}" destId="{9C0924B4-40B8-4D7A-AFF7-6E8965DF0788}" srcOrd="0" destOrd="0" presId="urn:microsoft.com/office/officeart/2005/8/layout/cycle6"/>
    <dgm:cxn modelId="{BB89B607-12C8-4AB5-B65C-33C45C338AE1}" type="presOf" srcId="{849A61E8-A6CA-49B1-AD29-DDA3B7E1EE9A}" destId="{D5908CDA-731E-49E3-97A9-881A340886E3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D587A551-82E2-4E17-BC5E-BFB52A26E1F3}" type="presOf" srcId="{3B2497BA-FC45-4A0A-B96E-D3095C1A300F}" destId="{18EB38C3-E667-441E-AA03-70BCA655AD98}" srcOrd="0" destOrd="0" presId="urn:microsoft.com/office/officeart/2005/8/layout/cycle6"/>
    <dgm:cxn modelId="{823C126F-D041-47F3-838A-5630E64CA087}" type="presOf" srcId="{AAAF9C42-1173-4902-805B-0C9647E61796}" destId="{FDF2AEC9-492B-4A7B-82FB-A9C4132CA5BF}" srcOrd="0" destOrd="0" presId="urn:microsoft.com/office/officeart/2005/8/layout/cycle6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61DF9661-C013-4F84-8C4B-1117DACC69F5}" type="presParOf" srcId="{703208B3-74E2-403E-9811-0C3BA53D375E}" destId="{457D9CE2-FEAE-488C-AF24-5067FC09BFFF}" srcOrd="0" destOrd="0" presId="urn:microsoft.com/office/officeart/2005/8/layout/cycle6"/>
    <dgm:cxn modelId="{68B482DF-D4DB-41FE-B495-319E357269A7}" type="presParOf" srcId="{703208B3-74E2-403E-9811-0C3BA53D375E}" destId="{3BFADF3D-559A-4DB9-9293-7237F857FB04}" srcOrd="1" destOrd="0" presId="urn:microsoft.com/office/officeart/2005/8/layout/cycle6"/>
    <dgm:cxn modelId="{69C683D3-522B-4B16-93CA-CE706BBF35E2}" type="presParOf" srcId="{703208B3-74E2-403E-9811-0C3BA53D375E}" destId="{F06AFEAD-461A-417D-9708-65A3EE1446DC}" srcOrd="2" destOrd="0" presId="urn:microsoft.com/office/officeart/2005/8/layout/cycle6"/>
    <dgm:cxn modelId="{C3BE2D65-D377-4E5E-931E-3EF8A39DC8B2}" type="presParOf" srcId="{703208B3-74E2-403E-9811-0C3BA53D375E}" destId="{18EB38C3-E667-441E-AA03-70BCA655AD98}" srcOrd="3" destOrd="0" presId="urn:microsoft.com/office/officeart/2005/8/layout/cycle6"/>
    <dgm:cxn modelId="{181C1011-78FB-4891-BAD4-57170DE2A453}" type="presParOf" srcId="{703208B3-74E2-403E-9811-0C3BA53D375E}" destId="{07ECBA75-D907-4AC6-83EF-1F8DE0B9268A}" srcOrd="4" destOrd="0" presId="urn:microsoft.com/office/officeart/2005/8/layout/cycle6"/>
    <dgm:cxn modelId="{7535B99E-5B01-4AF4-8624-98BFA7440CA8}" type="presParOf" srcId="{703208B3-74E2-403E-9811-0C3BA53D375E}" destId="{CD7BCE3B-EEC5-44C3-BC02-7DE7E963B7AB}" srcOrd="5" destOrd="0" presId="urn:microsoft.com/office/officeart/2005/8/layout/cycle6"/>
    <dgm:cxn modelId="{00D221CC-DF6A-42AA-9FDD-5DB9A1FDEC45}" type="presParOf" srcId="{703208B3-74E2-403E-9811-0C3BA53D375E}" destId="{22A6BB63-2787-4BDC-9A86-4FD4AF08F1E0}" srcOrd="6" destOrd="0" presId="urn:microsoft.com/office/officeart/2005/8/layout/cycle6"/>
    <dgm:cxn modelId="{84F58062-DBD7-4278-813A-E55F575CCC5F}" type="presParOf" srcId="{703208B3-74E2-403E-9811-0C3BA53D375E}" destId="{EF928A8D-0862-4BBB-A2C5-2919CEB38BB6}" srcOrd="7" destOrd="0" presId="urn:microsoft.com/office/officeart/2005/8/layout/cycle6"/>
    <dgm:cxn modelId="{7F26DBD9-638C-4BD9-B72F-862F0ACD7B66}" type="presParOf" srcId="{703208B3-74E2-403E-9811-0C3BA53D375E}" destId="{86B3D472-3F88-4672-9C42-FDD42CEFCF01}" srcOrd="8" destOrd="0" presId="urn:microsoft.com/office/officeart/2005/8/layout/cycle6"/>
    <dgm:cxn modelId="{70F1A1A0-C867-4DE6-80B3-42EB358F3E27}" type="presParOf" srcId="{703208B3-74E2-403E-9811-0C3BA53D375E}" destId="{387756C4-7F1C-4303-A6F9-F5F2AE3AA19A}" srcOrd="9" destOrd="0" presId="urn:microsoft.com/office/officeart/2005/8/layout/cycle6"/>
    <dgm:cxn modelId="{D501C270-6B68-4AF1-9B63-9ECA55E32C12}" type="presParOf" srcId="{703208B3-74E2-403E-9811-0C3BA53D375E}" destId="{7272F867-CBCA-4922-8F0A-73C9D99E6F22}" srcOrd="10" destOrd="0" presId="urn:microsoft.com/office/officeart/2005/8/layout/cycle6"/>
    <dgm:cxn modelId="{2AC62C70-BA6B-473D-8FCE-E7A4F84E77E9}" type="presParOf" srcId="{703208B3-74E2-403E-9811-0C3BA53D375E}" destId="{41036DC3-D7E7-4157-9472-7CE851CA27E5}" srcOrd="11" destOrd="0" presId="urn:microsoft.com/office/officeart/2005/8/layout/cycle6"/>
    <dgm:cxn modelId="{562EDD59-2761-4951-9C45-FC528553D13D}" type="presParOf" srcId="{703208B3-74E2-403E-9811-0C3BA53D375E}" destId="{D5908CDA-731E-49E3-97A9-881A340886E3}" srcOrd="12" destOrd="0" presId="urn:microsoft.com/office/officeart/2005/8/layout/cycle6"/>
    <dgm:cxn modelId="{9B420DAE-3016-425D-827F-4661AE1A2174}" type="presParOf" srcId="{703208B3-74E2-403E-9811-0C3BA53D375E}" destId="{F3D41A24-4EAD-41BC-A939-1BEC80010AFC}" srcOrd="13" destOrd="0" presId="urn:microsoft.com/office/officeart/2005/8/layout/cycle6"/>
    <dgm:cxn modelId="{EB6A2C5D-20F1-4289-A5B3-DD5DA71E6A05}" type="presParOf" srcId="{703208B3-74E2-403E-9811-0C3BA53D375E}" destId="{9C0924B4-40B8-4D7A-AFF7-6E8965DF0788}" srcOrd="14" destOrd="0" presId="urn:microsoft.com/office/officeart/2005/8/layout/cycle6"/>
    <dgm:cxn modelId="{75FC61CF-1E33-4531-9C29-6E169F32F460}" type="presParOf" srcId="{703208B3-74E2-403E-9811-0C3BA53D375E}" destId="{012B3399-2DFB-49A7-A45E-B340C296034A}" srcOrd="15" destOrd="0" presId="urn:microsoft.com/office/officeart/2005/8/layout/cycle6"/>
    <dgm:cxn modelId="{F286C09E-8A85-4C92-B8D0-D4ED3B5A9F45}" type="presParOf" srcId="{703208B3-74E2-403E-9811-0C3BA53D375E}" destId="{08D8BF10-6ED7-45F6-A003-FED9CF765496}" srcOrd="16" destOrd="0" presId="urn:microsoft.com/office/officeart/2005/8/layout/cycle6"/>
    <dgm:cxn modelId="{4B8E8521-9A7F-4D84-87E2-3E7A6BBB121D}" type="presParOf" srcId="{703208B3-74E2-403E-9811-0C3BA53D375E}" destId="{D66B39F8-47A1-4473-B616-68B13BB4B2B5}" srcOrd="17" destOrd="0" presId="urn:microsoft.com/office/officeart/2005/8/layout/cycle6"/>
    <dgm:cxn modelId="{445B269D-9C40-457D-A31B-0455DDDB5ECD}" type="presParOf" srcId="{703208B3-74E2-403E-9811-0C3BA53D375E}" destId="{02390913-485A-439C-B74A-6584DEDDC1ED}" srcOrd="18" destOrd="0" presId="urn:microsoft.com/office/officeart/2005/8/layout/cycle6"/>
    <dgm:cxn modelId="{EB494142-FD2D-42B4-B043-4EC895D7AFEE}" type="presParOf" srcId="{703208B3-74E2-403E-9811-0C3BA53D375E}" destId="{C4A68DBD-A9A9-4266-B6B8-C61153F15FCA}" srcOrd="19" destOrd="0" presId="urn:microsoft.com/office/officeart/2005/8/layout/cycle6"/>
    <dgm:cxn modelId="{122765F2-0422-4FAD-A9B8-DCA0746956D6}" type="presParOf" srcId="{703208B3-74E2-403E-9811-0C3BA53D375E}" destId="{78424E9C-E643-41F2-8D6B-F7FE73440222}" srcOrd="20" destOrd="0" presId="urn:microsoft.com/office/officeart/2005/8/layout/cycle6"/>
    <dgm:cxn modelId="{A1564FF1-2DFD-4AEE-92DE-27571668DA85}" type="presParOf" srcId="{703208B3-74E2-403E-9811-0C3BA53D375E}" destId="{D3F69FB5-88FF-48EA-9473-E59570951CB4}" srcOrd="21" destOrd="0" presId="urn:microsoft.com/office/officeart/2005/8/layout/cycle6"/>
    <dgm:cxn modelId="{7DEF055A-69D0-4ECB-871C-49374AFDA025}" type="presParOf" srcId="{703208B3-74E2-403E-9811-0C3BA53D375E}" destId="{3C15270B-9CEE-49A3-BAAF-353BB11CA036}" srcOrd="22" destOrd="0" presId="urn:microsoft.com/office/officeart/2005/8/layout/cycle6"/>
    <dgm:cxn modelId="{434B718C-C7ED-46D0-8FFB-8DEA00AEA275}" type="presParOf" srcId="{703208B3-74E2-403E-9811-0C3BA53D375E}" destId="{FDF2AEC9-492B-4A7B-82FB-A9C4132CA5BF}" srcOrd="23" destOrd="0" presId="urn:microsoft.com/office/officeart/2005/8/layout/cycle6"/>
    <dgm:cxn modelId="{48BFEE17-A884-453E-AC61-9CE51696C2C5}" type="presParOf" srcId="{703208B3-74E2-403E-9811-0C3BA53D375E}" destId="{3AA38287-068F-4A56-9D24-EF1E80963734}" srcOrd="24" destOrd="0" presId="urn:microsoft.com/office/officeart/2005/8/layout/cycle6"/>
    <dgm:cxn modelId="{8E9B773A-CBAA-4729-A088-8689877CD24E}" type="presParOf" srcId="{703208B3-74E2-403E-9811-0C3BA53D375E}" destId="{80BE6537-3BA2-4D5E-9670-A4BAB0603F3E}" srcOrd="25" destOrd="0" presId="urn:microsoft.com/office/officeart/2005/8/layout/cycle6"/>
    <dgm:cxn modelId="{309B66EA-2B3B-4FAF-A822-9F74224EADC0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DB45F6-3CE8-413D-A944-C3134D0FA6A3}" type="doc">
      <dgm:prSet loTypeId="urn:microsoft.com/office/officeart/2005/8/layout/cycle6" loCatId="cycle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pt-BR"/>
        </a:p>
      </dgm:t>
    </dgm:pt>
    <dgm:pt modelId="{6C282994-E197-405B-A431-5E19F425A82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dirty="0" smtClean="0"/>
            <a:t>Agente de Comercialização e controle de acesso embarcado</a:t>
          </a:r>
          <a:endParaRPr lang="pt-BR" sz="1400" dirty="0"/>
        </a:p>
      </dgm:t>
    </dgm:pt>
    <dgm:pt modelId="{E003D8D9-D0F1-48AE-A17C-4651893DE160}" type="parTrans" cxnId="{30FFA929-F808-49BE-AF19-8BFB7583AE2B}">
      <dgm:prSet/>
      <dgm:spPr/>
      <dgm:t>
        <a:bodyPr/>
        <a:lstStyle/>
        <a:p>
          <a:endParaRPr lang="pt-BR"/>
        </a:p>
      </dgm:t>
    </dgm:pt>
    <dgm:pt modelId="{BB7A9345-5CBC-4749-B9C8-2A535B0BB03B}" type="sibTrans" cxnId="{30FFA929-F808-49BE-AF19-8BFB7583AE2B}">
      <dgm:prSet/>
      <dgm:spPr/>
      <dgm:t>
        <a:bodyPr/>
        <a:lstStyle/>
        <a:p>
          <a:endParaRPr lang="pt-BR"/>
        </a:p>
      </dgm:t>
    </dgm:pt>
    <dgm:pt modelId="{3B2497BA-FC45-4A0A-B96E-D3095C1A300F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Condutor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51A28142-42F0-4869-B6A1-F71948D8840B}" type="parTrans" cxnId="{C3D7313E-36FF-480F-8AC5-1328619E22F0}">
      <dgm:prSet/>
      <dgm:spPr/>
      <dgm:t>
        <a:bodyPr/>
        <a:lstStyle/>
        <a:p>
          <a:endParaRPr lang="pt-BR"/>
        </a:p>
      </dgm:t>
    </dgm:pt>
    <dgm:pt modelId="{9B490965-D0DD-4B32-9908-926AC08CC899}" type="sibTrans" cxnId="{C3D7313E-36FF-480F-8AC5-1328619E22F0}">
      <dgm:prSet/>
      <dgm:spPr/>
      <dgm:t>
        <a:bodyPr/>
        <a:lstStyle/>
        <a:p>
          <a:endParaRPr lang="pt-BR"/>
        </a:p>
      </dgm:t>
    </dgm:pt>
    <dgm:pt modelId="{69B8F1CA-F7D3-470C-AF32-99928EE6FF9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Gestor (de TP)</a:t>
          </a:r>
        </a:p>
      </dgm:t>
    </dgm:pt>
    <dgm:pt modelId="{F6028632-0E5F-4A4B-B55F-F2041C75B9C0}" type="parTrans" cxnId="{A139B480-232A-4CC0-BE30-C3A53F0D5DC9}">
      <dgm:prSet/>
      <dgm:spPr/>
      <dgm:t>
        <a:bodyPr/>
        <a:lstStyle/>
        <a:p>
          <a:endParaRPr lang="pt-BR"/>
        </a:p>
      </dgm:t>
    </dgm:pt>
    <dgm:pt modelId="{DCB47154-6354-4449-AB84-68EBBA2C4C5E}" type="sibTrans" cxnId="{A139B480-232A-4CC0-BE30-C3A53F0D5DC9}">
      <dgm:prSet/>
      <dgm:spPr/>
      <dgm:t>
        <a:bodyPr/>
        <a:lstStyle/>
        <a:p>
          <a:endParaRPr lang="pt-BR"/>
        </a:p>
      </dgm:t>
    </dgm:pt>
    <dgm:pt modelId="{9E1B541C-DFD0-4377-B5F7-18FBB065D1A9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/>
            <a:t>Controlador Operacional </a:t>
          </a:r>
        </a:p>
        <a:p>
          <a:r>
            <a:rPr lang="pt-BR" sz="1600" b="1" dirty="0" smtClean="0"/>
            <a:t>(de TP)</a:t>
          </a:r>
          <a:endParaRPr lang="pt-BR" sz="1600" dirty="0"/>
        </a:p>
      </dgm:t>
    </dgm:pt>
    <dgm:pt modelId="{DDE133F8-2AFA-4E08-8FAB-AB7C6F9E1CE8}" type="parTrans" cxnId="{8517DBA9-EBB6-4434-BDD2-EA54384FAC62}">
      <dgm:prSet/>
      <dgm:spPr/>
      <dgm:t>
        <a:bodyPr/>
        <a:lstStyle/>
        <a:p>
          <a:endParaRPr lang="pt-BR"/>
        </a:p>
      </dgm:t>
    </dgm:pt>
    <dgm:pt modelId="{84DFDCD6-6AD7-46D7-AB98-A50838A635B7}" type="sibTrans" cxnId="{8517DBA9-EBB6-4434-BDD2-EA54384FAC62}">
      <dgm:prSet/>
      <dgm:spPr/>
      <dgm:t>
        <a:bodyPr/>
        <a:lstStyle/>
        <a:p>
          <a:endParaRPr lang="pt-BR"/>
        </a:p>
      </dgm:t>
    </dgm:pt>
    <dgm:pt modelId="{849A61E8-A6CA-49B1-AD29-DDA3B7E1EE9A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b="1" dirty="0" smtClean="0"/>
            <a:t>Operador (de TP)</a:t>
          </a:r>
        </a:p>
      </dgm:t>
    </dgm:pt>
    <dgm:pt modelId="{90F5014F-6153-4982-9A3F-B0C4A5F594CD}" type="parTrans" cxnId="{B464C450-7799-459E-93C4-875C7FAF6F61}">
      <dgm:prSet/>
      <dgm:spPr/>
      <dgm:t>
        <a:bodyPr/>
        <a:lstStyle/>
        <a:p>
          <a:endParaRPr lang="pt-BR"/>
        </a:p>
      </dgm:t>
    </dgm:pt>
    <dgm:pt modelId="{07073838-A644-4D1F-9B44-5065DCB3A460}" type="sibTrans" cxnId="{B464C450-7799-459E-93C4-875C7FAF6F61}">
      <dgm:prSet/>
      <dgm:spPr/>
      <dgm:t>
        <a:bodyPr/>
        <a:lstStyle/>
        <a:p>
          <a:endParaRPr lang="pt-BR"/>
        </a:p>
      </dgm:t>
    </dgm:pt>
    <dgm:pt modelId="{28243886-8A1E-4274-874A-0A3778595F6C}">
      <dgm:prSet phldrT="[Texto]" custT="1"/>
      <dgm:spPr/>
      <dgm:t>
        <a:bodyPr/>
        <a:lstStyle/>
        <a:p>
          <a:r>
            <a:rPr lang="pt-BR" sz="1500" b="1" dirty="0" smtClean="0"/>
            <a:t>Passageiro</a:t>
          </a:r>
        </a:p>
      </dgm:t>
    </dgm:pt>
    <dgm:pt modelId="{D23B0A35-62DA-44F2-BE7A-3A9515CAB594}" type="parTrans" cxnId="{6000DB13-CDB4-49CA-968A-28CF4FC4BCC5}">
      <dgm:prSet/>
      <dgm:spPr/>
      <dgm:t>
        <a:bodyPr/>
        <a:lstStyle/>
        <a:p>
          <a:endParaRPr lang="pt-BR"/>
        </a:p>
      </dgm:t>
    </dgm:pt>
    <dgm:pt modelId="{535A7A59-C6AE-4619-9F31-C882086C3B40}" type="sibTrans" cxnId="{6000DB13-CDB4-49CA-968A-28CF4FC4BCC5}">
      <dgm:prSet/>
      <dgm:spPr/>
      <dgm:t>
        <a:bodyPr/>
        <a:lstStyle/>
        <a:p>
          <a:endParaRPr lang="pt-BR"/>
        </a:p>
      </dgm:t>
    </dgm:pt>
    <dgm:pt modelId="{9664B607-D211-4F18-9F42-F33CB71ABF2F}">
      <dgm:prSet phldrT="[Texto]"/>
      <dgm:spPr/>
      <dgm:t>
        <a:bodyPr/>
        <a:lstStyle/>
        <a:p>
          <a:r>
            <a:rPr lang="pt-BR" b="1" dirty="0" smtClean="0"/>
            <a:t>Provedor de Serviço Intermodal</a:t>
          </a:r>
        </a:p>
      </dgm:t>
    </dgm:pt>
    <dgm:pt modelId="{2298818A-5166-424A-8D54-E5A6459B4E5B}" type="parTrans" cxnId="{E8BFDA42-D507-42EF-B4B8-3A7126DBF17C}">
      <dgm:prSet/>
      <dgm:spPr/>
      <dgm:t>
        <a:bodyPr/>
        <a:lstStyle/>
        <a:p>
          <a:endParaRPr lang="pt-BR"/>
        </a:p>
      </dgm:t>
    </dgm:pt>
    <dgm:pt modelId="{99745977-3FB1-4E32-8A17-2B2BBA963DBF}" type="sibTrans" cxnId="{E8BFDA42-D507-42EF-B4B8-3A7126DBF17C}">
      <dgm:prSet/>
      <dgm:spPr/>
      <dgm:t>
        <a:bodyPr/>
        <a:lstStyle/>
        <a:p>
          <a:endParaRPr lang="pt-BR"/>
        </a:p>
      </dgm:t>
    </dgm:pt>
    <dgm:pt modelId="{D7AC3FC6-E015-412D-96AE-24C620EDD1C4}">
      <dgm:prSet phldrT="[Texto]"/>
      <dgm:spPr/>
      <dgm:t>
        <a:bodyPr/>
        <a:lstStyle/>
        <a:p>
          <a:r>
            <a:rPr lang="pt-BR" b="1" dirty="0" smtClean="0"/>
            <a:t>Viajante</a:t>
          </a:r>
        </a:p>
      </dgm:t>
    </dgm:pt>
    <dgm:pt modelId="{01599C3D-A97A-4812-9EB5-9C5A3E089FFE}" type="parTrans" cxnId="{2313AA44-DE05-42E6-897C-7443E590FCC7}">
      <dgm:prSet/>
      <dgm:spPr/>
      <dgm:t>
        <a:bodyPr/>
        <a:lstStyle/>
        <a:p>
          <a:endParaRPr lang="pt-BR"/>
        </a:p>
      </dgm:t>
    </dgm:pt>
    <dgm:pt modelId="{AAAF9C42-1173-4902-805B-0C9647E61796}" type="sibTrans" cxnId="{2313AA44-DE05-42E6-897C-7443E590FCC7}">
      <dgm:prSet/>
      <dgm:spPr/>
      <dgm:t>
        <a:bodyPr/>
        <a:lstStyle/>
        <a:p>
          <a:endParaRPr lang="pt-BR"/>
        </a:p>
      </dgm:t>
    </dgm:pt>
    <dgm:pt modelId="{B3CCE54A-B47B-451E-941C-79EE144FF950}">
      <dgm:prSet phldrT="[Texto]"/>
      <dgm:spPr/>
      <dgm:t>
        <a:bodyPr/>
        <a:lstStyle/>
        <a:p>
          <a:r>
            <a:rPr lang="pt-BR" b="1" dirty="0" smtClean="0"/>
            <a:t>Usuário</a:t>
          </a:r>
        </a:p>
      </dgm:t>
    </dgm:pt>
    <dgm:pt modelId="{A735A249-52D4-43E9-AF95-D7C176F6BBF8}" type="parTrans" cxnId="{3B31136D-49C7-4E60-8AC6-687C7BE7E8B4}">
      <dgm:prSet/>
      <dgm:spPr/>
      <dgm:t>
        <a:bodyPr/>
        <a:lstStyle/>
        <a:p>
          <a:endParaRPr lang="pt-BR"/>
        </a:p>
      </dgm:t>
    </dgm:pt>
    <dgm:pt modelId="{5B5A2581-FEE4-4C72-BB69-4BE7E6162022}" type="sibTrans" cxnId="{3B31136D-49C7-4E60-8AC6-687C7BE7E8B4}">
      <dgm:prSet/>
      <dgm:spPr/>
      <dgm:t>
        <a:bodyPr/>
        <a:lstStyle/>
        <a:p>
          <a:endParaRPr lang="pt-BR"/>
        </a:p>
      </dgm:t>
    </dgm:pt>
    <dgm:pt modelId="{703208B3-74E2-403E-9811-0C3BA53D375E}" type="pres">
      <dgm:prSet presAssocID="{C4DB45F6-3CE8-413D-A944-C3134D0FA6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D9CE2-FEAE-488C-AF24-5067FC09BFFF}" type="pres">
      <dgm:prSet presAssocID="{6C282994-E197-405B-A431-5E19F425A828}" presName="node" presStyleLbl="node1" presStyleIdx="0" presStyleCnt="9" custScaleX="151207" custScaleY="171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FADF3D-559A-4DB9-9293-7237F857FB04}" type="pres">
      <dgm:prSet presAssocID="{6C282994-E197-405B-A431-5E19F425A828}" presName="spNode" presStyleCnt="0"/>
      <dgm:spPr/>
    </dgm:pt>
    <dgm:pt modelId="{F06AFEAD-461A-417D-9708-65A3EE1446DC}" type="pres">
      <dgm:prSet presAssocID="{BB7A9345-5CBC-4749-B9C8-2A535B0BB03B}" presName="sibTrans" presStyleLbl="sibTrans1D1" presStyleIdx="0" presStyleCnt="9"/>
      <dgm:spPr/>
      <dgm:t>
        <a:bodyPr/>
        <a:lstStyle/>
        <a:p>
          <a:endParaRPr lang="pt-BR"/>
        </a:p>
      </dgm:t>
    </dgm:pt>
    <dgm:pt modelId="{18EB38C3-E667-441E-AA03-70BCA655AD98}" type="pres">
      <dgm:prSet presAssocID="{3B2497BA-FC45-4A0A-B96E-D3095C1A300F}" presName="node" presStyleLbl="node1" presStyleIdx="1" presStyleCnt="9" custScaleX="144141" custScaleY="138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CBA75-D907-4AC6-83EF-1F8DE0B9268A}" type="pres">
      <dgm:prSet presAssocID="{3B2497BA-FC45-4A0A-B96E-D3095C1A300F}" presName="spNode" presStyleCnt="0"/>
      <dgm:spPr/>
    </dgm:pt>
    <dgm:pt modelId="{CD7BCE3B-EEC5-44C3-BC02-7DE7E963B7AB}" type="pres">
      <dgm:prSet presAssocID="{9B490965-D0DD-4B32-9908-926AC08CC899}" presName="sibTrans" presStyleLbl="sibTrans1D1" presStyleIdx="1" presStyleCnt="9"/>
      <dgm:spPr/>
      <dgm:t>
        <a:bodyPr/>
        <a:lstStyle/>
        <a:p>
          <a:endParaRPr lang="pt-BR"/>
        </a:p>
      </dgm:t>
    </dgm:pt>
    <dgm:pt modelId="{22A6BB63-2787-4BDC-9A86-4FD4AF08F1E0}" type="pres">
      <dgm:prSet presAssocID="{9E1B541C-DFD0-4377-B5F7-18FBB065D1A9}" presName="node" presStyleLbl="node1" presStyleIdx="2" presStyleCnt="9" custScaleX="147006" custScaleY="144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28A8D-0862-4BBB-A2C5-2919CEB38BB6}" type="pres">
      <dgm:prSet presAssocID="{9E1B541C-DFD0-4377-B5F7-18FBB065D1A9}" presName="spNode" presStyleCnt="0"/>
      <dgm:spPr/>
    </dgm:pt>
    <dgm:pt modelId="{86B3D472-3F88-4672-9C42-FDD42CEFCF01}" type="pres">
      <dgm:prSet presAssocID="{84DFDCD6-6AD7-46D7-AB98-A50838A635B7}" presName="sibTrans" presStyleLbl="sibTrans1D1" presStyleIdx="2" presStyleCnt="9"/>
      <dgm:spPr/>
      <dgm:t>
        <a:bodyPr/>
        <a:lstStyle/>
        <a:p>
          <a:endParaRPr lang="pt-BR"/>
        </a:p>
      </dgm:t>
    </dgm:pt>
    <dgm:pt modelId="{387756C4-7F1C-4303-A6F9-F5F2AE3AA19A}" type="pres">
      <dgm:prSet presAssocID="{69B8F1CA-F7D3-470C-AF32-99928EE6FF9D}" presName="node" presStyleLbl="node1" presStyleIdx="3" presStyleCnt="9" custScaleX="161090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2F867-CBCA-4922-8F0A-73C9D99E6F22}" type="pres">
      <dgm:prSet presAssocID="{69B8F1CA-F7D3-470C-AF32-99928EE6FF9D}" presName="spNode" presStyleCnt="0"/>
      <dgm:spPr/>
    </dgm:pt>
    <dgm:pt modelId="{41036DC3-D7E7-4157-9472-7CE851CA27E5}" type="pres">
      <dgm:prSet presAssocID="{DCB47154-6354-4449-AB84-68EBBA2C4C5E}" presName="sibTrans" presStyleLbl="sibTrans1D1" presStyleIdx="3" presStyleCnt="9"/>
      <dgm:spPr/>
      <dgm:t>
        <a:bodyPr/>
        <a:lstStyle/>
        <a:p>
          <a:endParaRPr lang="pt-BR"/>
        </a:p>
      </dgm:t>
    </dgm:pt>
    <dgm:pt modelId="{D5908CDA-731E-49E3-97A9-881A340886E3}" type="pres">
      <dgm:prSet presAssocID="{849A61E8-A6CA-49B1-AD29-DDA3B7E1EE9A}" presName="node" presStyleLbl="node1" presStyleIdx="4" presStyleCnt="9" custScaleX="137372" custScaleY="1310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41A24-4EAD-41BC-A939-1BEC80010AFC}" type="pres">
      <dgm:prSet presAssocID="{849A61E8-A6CA-49B1-AD29-DDA3B7E1EE9A}" presName="spNode" presStyleCnt="0"/>
      <dgm:spPr/>
    </dgm:pt>
    <dgm:pt modelId="{9C0924B4-40B8-4D7A-AFF7-6E8965DF0788}" type="pres">
      <dgm:prSet presAssocID="{07073838-A644-4D1F-9B44-5065DCB3A460}" presName="sibTrans" presStyleLbl="sibTrans1D1" presStyleIdx="4" presStyleCnt="9"/>
      <dgm:spPr/>
      <dgm:t>
        <a:bodyPr/>
        <a:lstStyle/>
        <a:p>
          <a:endParaRPr lang="pt-BR"/>
        </a:p>
      </dgm:t>
    </dgm:pt>
    <dgm:pt modelId="{012B3399-2DFB-49A7-A45E-B340C296034A}" type="pres">
      <dgm:prSet presAssocID="{28243886-8A1E-4274-874A-0A3778595F6C}" presName="node" presStyleLbl="node1" presStyleIdx="5" presStyleCnt="9" custScaleX="122226" custScaleY="118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D8BF10-6ED7-45F6-A003-FED9CF765496}" type="pres">
      <dgm:prSet presAssocID="{28243886-8A1E-4274-874A-0A3778595F6C}" presName="spNode" presStyleCnt="0"/>
      <dgm:spPr/>
    </dgm:pt>
    <dgm:pt modelId="{D66B39F8-47A1-4473-B616-68B13BB4B2B5}" type="pres">
      <dgm:prSet presAssocID="{535A7A59-C6AE-4619-9F31-C882086C3B40}" presName="sibTrans" presStyleLbl="sibTrans1D1" presStyleIdx="5" presStyleCnt="9"/>
      <dgm:spPr/>
      <dgm:t>
        <a:bodyPr/>
        <a:lstStyle/>
        <a:p>
          <a:endParaRPr lang="pt-BR"/>
        </a:p>
      </dgm:t>
    </dgm:pt>
    <dgm:pt modelId="{02390913-485A-439C-B74A-6584DEDDC1ED}" type="pres">
      <dgm:prSet presAssocID="{9664B607-D211-4F18-9F42-F33CB71ABF2F}" presName="node" presStyleLbl="node1" presStyleIdx="6" presStyleCnt="9" custScaleX="155597" custScaleY="138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8DBD-A9A9-4266-B6B8-C61153F15FCA}" type="pres">
      <dgm:prSet presAssocID="{9664B607-D211-4F18-9F42-F33CB71ABF2F}" presName="spNode" presStyleCnt="0"/>
      <dgm:spPr/>
    </dgm:pt>
    <dgm:pt modelId="{78424E9C-E643-41F2-8D6B-F7FE73440222}" type="pres">
      <dgm:prSet presAssocID="{99745977-3FB1-4E32-8A17-2B2BBA963DBF}" presName="sibTrans" presStyleLbl="sibTrans1D1" presStyleIdx="6" presStyleCnt="9"/>
      <dgm:spPr/>
      <dgm:t>
        <a:bodyPr/>
        <a:lstStyle/>
        <a:p>
          <a:endParaRPr lang="pt-BR"/>
        </a:p>
      </dgm:t>
    </dgm:pt>
    <dgm:pt modelId="{D3F69FB5-88FF-48EA-9473-E59570951CB4}" type="pres">
      <dgm:prSet presAssocID="{D7AC3FC6-E015-412D-96AE-24C620EDD1C4}" presName="node" presStyleLbl="node1" presStyleIdx="7" presStyleCnt="9" custScaleX="130039" custScaleY="1160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5270B-9CEE-49A3-BAAF-353BB11CA036}" type="pres">
      <dgm:prSet presAssocID="{D7AC3FC6-E015-412D-96AE-24C620EDD1C4}" presName="spNode" presStyleCnt="0"/>
      <dgm:spPr/>
    </dgm:pt>
    <dgm:pt modelId="{FDF2AEC9-492B-4A7B-82FB-A9C4132CA5BF}" type="pres">
      <dgm:prSet presAssocID="{AAAF9C42-1173-4902-805B-0C9647E61796}" presName="sibTrans" presStyleLbl="sibTrans1D1" presStyleIdx="7" presStyleCnt="9"/>
      <dgm:spPr/>
      <dgm:t>
        <a:bodyPr/>
        <a:lstStyle/>
        <a:p>
          <a:endParaRPr lang="pt-BR"/>
        </a:p>
      </dgm:t>
    </dgm:pt>
    <dgm:pt modelId="{3AA38287-068F-4A56-9D24-EF1E80963734}" type="pres">
      <dgm:prSet presAssocID="{B3CCE54A-B47B-451E-941C-79EE144FF950}" presName="node" presStyleLbl="node1" presStyleIdx="8" presStyleCnt="9" custScaleX="115456" custScaleY="88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E6537-3BA2-4D5E-9670-A4BAB0603F3E}" type="pres">
      <dgm:prSet presAssocID="{B3CCE54A-B47B-451E-941C-79EE144FF950}" presName="spNode" presStyleCnt="0"/>
      <dgm:spPr/>
    </dgm:pt>
    <dgm:pt modelId="{21564D22-F803-4CD5-B8F6-8AEB04DF7ADD}" type="pres">
      <dgm:prSet presAssocID="{5B5A2581-FEE4-4C72-BB69-4BE7E6162022}" presName="sibTrans" presStyleLbl="sibTrans1D1" presStyleIdx="8" presStyleCnt="9"/>
      <dgm:spPr/>
      <dgm:t>
        <a:bodyPr/>
        <a:lstStyle/>
        <a:p>
          <a:endParaRPr lang="pt-BR"/>
        </a:p>
      </dgm:t>
    </dgm:pt>
  </dgm:ptLst>
  <dgm:cxnLst>
    <dgm:cxn modelId="{329F27C8-040E-4A80-8AD6-03623EAD060A}" type="presOf" srcId="{69B8F1CA-F7D3-470C-AF32-99928EE6FF9D}" destId="{387756C4-7F1C-4303-A6F9-F5F2AE3AA19A}" srcOrd="0" destOrd="0" presId="urn:microsoft.com/office/officeart/2005/8/layout/cycle6"/>
    <dgm:cxn modelId="{B464C450-7799-459E-93C4-875C7FAF6F61}" srcId="{C4DB45F6-3CE8-413D-A944-C3134D0FA6A3}" destId="{849A61E8-A6CA-49B1-AD29-DDA3B7E1EE9A}" srcOrd="4" destOrd="0" parTransId="{90F5014F-6153-4982-9A3F-B0C4A5F594CD}" sibTransId="{07073838-A644-4D1F-9B44-5065DCB3A460}"/>
    <dgm:cxn modelId="{7318DE32-6B96-4656-BC27-B8C7ED737922}" type="presOf" srcId="{9664B607-D211-4F18-9F42-F33CB71ABF2F}" destId="{02390913-485A-439C-B74A-6584DEDDC1ED}" srcOrd="0" destOrd="0" presId="urn:microsoft.com/office/officeart/2005/8/layout/cycle6"/>
    <dgm:cxn modelId="{FF1F3756-8772-4B61-A964-2F0DE6E6081B}" type="presOf" srcId="{BB7A9345-5CBC-4749-B9C8-2A535B0BB03B}" destId="{F06AFEAD-461A-417D-9708-65A3EE1446DC}" srcOrd="0" destOrd="0" presId="urn:microsoft.com/office/officeart/2005/8/layout/cycle6"/>
    <dgm:cxn modelId="{EC772854-9F47-4FDA-AB70-BE2AB35E21DD}" type="presOf" srcId="{07073838-A644-4D1F-9B44-5065DCB3A460}" destId="{9C0924B4-40B8-4D7A-AFF7-6E8965DF0788}" srcOrd="0" destOrd="0" presId="urn:microsoft.com/office/officeart/2005/8/layout/cycle6"/>
    <dgm:cxn modelId="{76D003E7-4EA1-446E-9728-E1BCD43B689A}" type="presOf" srcId="{DCB47154-6354-4449-AB84-68EBBA2C4C5E}" destId="{41036DC3-D7E7-4157-9472-7CE851CA27E5}" srcOrd="0" destOrd="0" presId="urn:microsoft.com/office/officeart/2005/8/layout/cycle6"/>
    <dgm:cxn modelId="{9BBBA69C-1D65-4889-B77A-350925EDB206}" type="presOf" srcId="{84DFDCD6-6AD7-46D7-AB98-A50838A635B7}" destId="{86B3D472-3F88-4672-9C42-FDD42CEFCF01}" srcOrd="0" destOrd="0" presId="urn:microsoft.com/office/officeart/2005/8/layout/cycle6"/>
    <dgm:cxn modelId="{3836EF22-FB6F-48AA-A8D2-65689F67A12B}" type="presOf" srcId="{5B5A2581-FEE4-4C72-BB69-4BE7E6162022}" destId="{21564D22-F803-4CD5-B8F6-8AEB04DF7ADD}" srcOrd="0" destOrd="0" presId="urn:microsoft.com/office/officeart/2005/8/layout/cycle6"/>
    <dgm:cxn modelId="{3B31136D-49C7-4E60-8AC6-687C7BE7E8B4}" srcId="{C4DB45F6-3CE8-413D-A944-C3134D0FA6A3}" destId="{B3CCE54A-B47B-451E-941C-79EE144FF950}" srcOrd="8" destOrd="0" parTransId="{A735A249-52D4-43E9-AF95-D7C176F6BBF8}" sibTransId="{5B5A2581-FEE4-4C72-BB69-4BE7E6162022}"/>
    <dgm:cxn modelId="{2313AA44-DE05-42E6-897C-7443E590FCC7}" srcId="{C4DB45F6-3CE8-413D-A944-C3134D0FA6A3}" destId="{D7AC3FC6-E015-412D-96AE-24C620EDD1C4}" srcOrd="7" destOrd="0" parTransId="{01599C3D-A97A-4812-9EB5-9C5A3E089FFE}" sibTransId="{AAAF9C42-1173-4902-805B-0C9647E61796}"/>
    <dgm:cxn modelId="{9A010873-66FE-492F-85DF-120B0A280E0F}" type="presOf" srcId="{D7AC3FC6-E015-412D-96AE-24C620EDD1C4}" destId="{D3F69FB5-88FF-48EA-9473-E59570951CB4}" srcOrd="0" destOrd="0" presId="urn:microsoft.com/office/officeart/2005/8/layout/cycle6"/>
    <dgm:cxn modelId="{6000DB13-CDB4-49CA-968A-28CF4FC4BCC5}" srcId="{C4DB45F6-3CE8-413D-A944-C3134D0FA6A3}" destId="{28243886-8A1E-4274-874A-0A3778595F6C}" srcOrd="5" destOrd="0" parTransId="{D23B0A35-62DA-44F2-BE7A-3A9515CAB594}" sibTransId="{535A7A59-C6AE-4619-9F31-C882086C3B40}"/>
    <dgm:cxn modelId="{19A7D849-8ED6-4891-B07B-0636D6985110}" type="presOf" srcId="{C4DB45F6-3CE8-413D-A944-C3134D0FA6A3}" destId="{703208B3-74E2-403E-9811-0C3BA53D375E}" srcOrd="0" destOrd="0" presId="urn:microsoft.com/office/officeart/2005/8/layout/cycle6"/>
    <dgm:cxn modelId="{91B8680D-8A46-4C7C-AECC-25BBA9801A9B}" type="presOf" srcId="{AAAF9C42-1173-4902-805B-0C9647E61796}" destId="{FDF2AEC9-492B-4A7B-82FB-A9C4132CA5BF}" srcOrd="0" destOrd="0" presId="urn:microsoft.com/office/officeart/2005/8/layout/cycle6"/>
    <dgm:cxn modelId="{C3D9FDC1-F00A-454C-981B-C221887DD1D8}" type="presOf" srcId="{6C282994-E197-405B-A431-5E19F425A828}" destId="{457D9CE2-FEAE-488C-AF24-5067FC09BFFF}" srcOrd="0" destOrd="0" presId="urn:microsoft.com/office/officeart/2005/8/layout/cycle6"/>
    <dgm:cxn modelId="{5E7505C4-64E5-4C10-A3AF-226470376820}" type="presOf" srcId="{99745977-3FB1-4E32-8A17-2B2BBA963DBF}" destId="{78424E9C-E643-41F2-8D6B-F7FE73440222}" srcOrd="0" destOrd="0" presId="urn:microsoft.com/office/officeart/2005/8/layout/cycle6"/>
    <dgm:cxn modelId="{E8BFDA42-D507-42EF-B4B8-3A7126DBF17C}" srcId="{C4DB45F6-3CE8-413D-A944-C3134D0FA6A3}" destId="{9664B607-D211-4F18-9F42-F33CB71ABF2F}" srcOrd="6" destOrd="0" parTransId="{2298818A-5166-424A-8D54-E5A6459B4E5B}" sibTransId="{99745977-3FB1-4E32-8A17-2B2BBA963DBF}"/>
    <dgm:cxn modelId="{8517DBA9-EBB6-4434-BDD2-EA54384FAC62}" srcId="{C4DB45F6-3CE8-413D-A944-C3134D0FA6A3}" destId="{9E1B541C-DFD0-4377-B5F7-18FBB065D1A9}" srcOrd="2" destOrd="0" parTransId="{DDE133F8-2AFA-4E08-8FAB-AB7C6F9E1CE8}" sibTransId="{84DFDCD6-6AD7-46D7-AB98-A50838A635B7}"/>
    <dgm:cxn modelId="{104F97C6-FF56-4595-BA43-B42F3BF7638D}" type="presOf" srcId="{9E1B541C-DFD0-4377-B5F7-18FBB065D1A9}" destId="{22A6BB63-2787-4BDC-9A86-4FD4AF08F1E0}" srcOrd="0" destOrd="0" presId="urn:microsoft.com/office/officeart/2005/8/layout/cycle6"/>
    <dgm:cxn modelId="{A7CADEA3-42EA-4980-A64E-22BF318F0985}" type="presOf" srcId="{535A7A59-C6AE-4619-9F31-C882086C3B40}" destId="{D66B39F8-47A1-4473-B616-68B13BB4B2B5}" srcOrd="0" destOrd="0" presId="urn:microsoft.com/office/officeart/2005/8/layout/cycle6"/>
    <dgm:cxn modelId="{A139B480-232A-4CC0-BE30-C3A53F0D5DC9}" srcId="{C4DB45F6-3CE8-413D-A944-C3134D0FA6A3}" destId="{69B8F1CA-F7D3-470C-AF32-99928EE6FF9D}" srcOrd="3" destOrd="0" parTransId="{F6028632-0E5F-4A4B-B55F-F2041C75B9C0}" sibTransId="{DCB47154-6354-4449-AB84-68EBBA2C4C5E}"/>
    <dgm:cxn modelId="{760BB9CB-5974-49ED-B1E6-B00BAACC1F4E}" type="presOf" srcId="{9B490965-D0DD-4B32-9908-926AC08CC899}" destId="{CD7BCE3B-EEC5-44C3-BC02-7DE7E963B7AB}" srcOrd="0" destOrd="0" presId="urn:microsoft.com/office/officeart/2005/8/layout/cycle6"/>
    <dgm:cxn modelId="{316F2385-814B-4378-B68B-FB9B0330A45F}" type="presOf" srcId="{3B2497BA-FC45-4A0A-B96E-D3095C1A300F}" destId="{18EB38C3-E667-441E-AA03-70BCA655AD98}" srcOrd="0" destOrd="0" presId="urn:microsoft.com/office/officeart/2005/8/layout/cycle6"/>
    <dgm:cxn modelId="{379C8198-9B1D-412B-8196-865063DF4F4A}" type="presOf" srcId="{849A61E8-A6CA-49B1-AD29-DDA3B7E1EE9A}" destId="{D5908CDA-731E-49E3-97A9-881A340886E3}" srcOrd="0" destOrd="0" presId="urn:microsoft.com/office/officeart/2005/8/layout/cycle6"/>
    <dgm:cxn modelId="{BB028DBD-FCE4-4A3A-876C-E1F79F91FBF2}" type="presOf" srcId="{B3CCE54A-B47B-451E-941C-79EE144FF950}" destId="{3AA38287-068F-4A56-9D24-EF1E80963734}" srcOrd="0" destOrd="0" presId="urn:microsoft.com/office/officeart/2005/8/layout/cycle6"/>
    <dgm:cxn modelId="{30FFA929-F808-49BE-AF19-8BFB7583AE2B}" srcId="{C4DB45F6-3CE8-413D-A944-C3134D0FA6A3}" destId="{6C282994-E197-405B-A431-5E19F425A828}" srcOrd="0" destOrd="0" parTransId="{E003D8D9-D0F1-48AE-A17C-4651893DE160}" sibTransId="{BB7A9345-5CBC-4749-B9C8-2A535B0BB03B}"/>
    <dgm:cxn modelId="{C3D7313E-36FF-480F-8AC5-1328619E22F0}" srcId="{C4DB45F6-3CE8-413D-A944-C3134D0FA6A3}" destId="{3B2497BA-FC45-4A0A-B96E-D3095C1A300F}" srcOrd="1" destOrd="0" parTransId="{51A28142-42F0-4869-B6A1-F71948D8840B}" sibTransId="{9B490965-D0DD-4B32-9908-926AC08CC899}"/>
    <dgm:cxn modelId="{F1FCC00C-E97F-4A06-A927-74859A9F3F70}" type="presOf" srcId="{28243886-8A1E-4274-874A-0A3778595F6C}" destId="{012B3399-2DFB-49A7-A45E-B340C296034A}" srcOrd="0" destOrd="0" presId="urn:microsoft.com/office/officeart/2005/8/layout/cycle6"/>
    <dgm:cxn modelId="{7AC761D7-4FCD-478B-8AC0-E11C2110733F}" type="presParOf" srcId="{703208B3-74E2-403E-9811-0C3BA53D375E}" destId="{457D9CE2-FEAE-488C-AF24-5067FC09BFFF}" srcOrd="0" destOrd="0" presId="urn:microsoft.com/office/officeart/2005/8/layout/cycle6"/>
    <dgm:cxn modelId="{4F31AE7C-4D7E-4A02-87BE-E8FB9E9FFAA7}" type="presParOf" srcId="{703208B3-74E2-403E-9811-0C3BA53D375E}" destId="{3BFADF3D-559A-4DB9-9293-7237F857FB04}" srcOrd="1" destOrd="0" presId="urn:microsoft.com/office/officeart/2005/8/layout/cycle6"/>
    <dgm:cxn modelId="{7ADD9AB7-458E-4B89-B4F2-D012EC51C32D}" type="presParOf" srcId="{703208B3-74E2-403E-9811-0C3BA53D375E}" destId="{F06AFEAD-461A-417D-9708-65A3EE1446DC}" srcOrd="2" destOrd="0" presId="urn:microsoft.com/office/officeart/2005/8/layout/cycle6"/>
    <dgm:cxn modelId="{321557BF-F3B2-4316-A55E-B39E883464FE}" type="presParOf" srcId="{703208B3-74E2-403E-9811-0C3BA53D375E}" destId="{18EB38C3-E667-441E-AA03-70BCA655AD98}" srcOrd="3" destOrd="0" presId="urn:microsoft.com/office/officeart/2005/8/layout/cycle6"/>
    <dgm:cxn modelId="{590553DA-6CD6-4C73-8CAA-2DC5525A2E6F}" type="presParOf" srcId="{703208B3-74E2-403E-9811-0C3BA53D375E}" destId="{07ECBA75-D907-4AC6-83EF-1F8DE0B9268A}" srcOrd="4" destOrd="0" presId="urn:microsoft.com/office/officeart/2005/8/layout/cycle6"/>
    <dgm:cxn modelId="{BDA9B20E-E8A6-4F5B-9C70-92FAA7ACD46D}" type="presParOf" srcId="{703208B3-74E2-403E-9811-0C3BA53D375E}" destId="{CD7BCE3B-EEC5-44C3-BC02-7DE7E963B7AB}" srcOrd="5" destOrd="0" presId="urn:microsoft.com/office/officeart/2005/8/layout/cycle6"/>
    <dgm:cxn modelId="{07B24108-194A-4D2F-A412-CF990B10CA95}" type="presParOf" srcId="{703208B3-74E2-403E-9811-0C3BA53D375E}" destId="{22A6BB63-2787-4BDC-9A86-4FD4AF08F1E0}" srcOrd="6" destOrd="0" presId="urn:microsoft.com/office/officeart/2005/8/layout/cycle6"/>
    <dgm:cxn modelId="{162F0661-4729-45A5-848F-CE719C8D897C}" type="presParOf" srcId="{703208B3-74E2-403E-9811-0C3BA53D375E}" destId="{EF928A8D-0862-4BBB-A2C5-2919CEB38BB6}" srcOrd="7" destOrd="0" presId="urn:microsoft.com/office/officeart/2005/8/layout/cycle6"/>
    <dgm:cxn modelId="{49101381-879C-404C-B3A7-60AA00B3FD0E}" type="presParOf" srcId="{703208B3-74E2-403E-9811-0C3BA53D375E}" destId="{86B3D472-3F88-4672-9C42-FDD42CEFCF01}" srcOrd="8" destOrd="0" presId="urn:microsoft.com/office/officeart/2005/8/layout/cycle6"/>
    <dgm:cxn modelId="{112D88C3-7A43-4E9C-A781-968E61D650CE}" type="presParOf" srcId="{703208B3-74E2-403E-9811-0C3BA53D375E}" destId="{387756C4-7F1C-4303-A6F9-F5F2AE3AA19A}" srcOrd="9" destOrd="0" presId="urn:microsoft.com/office/officeart/2005/8/layout/cycle6"/>
    <dgm:cxn modelId="{A4BA0858-9637-4EA5-8C1D-8D7E7D1AFCBC}" type="presParOf" srcId="{703208B3-74E2-403E-9811-0C3BA53D375E}" destId="{7272F867-CBCA-4922-8F0A-73C9D99E6F22}" srcOrd="10" destOrd="0" presId="urn:microsoft.com/office/officeart/2005/8/layout/cycle6"/>
    <dgm:cxn modelId="{1C94173D-89DF-4AD9-A2C4-8458EBC60819}" type="presParOf" srcId="{703208B3-74E2-403E-9811-0C3BA53D375E}" destId="{41036DC3-D7E7-4157-9472-7CE851CA27E5}" srcOrd="11" destOrd="0" presId="urn:microsoft.com/office/officeart/2005/8/layout/cycle6"/>
    <dgm:cxn modelId="{CD792E07-471C-469F-AA68-F806307F3298}" type="presParOf" srcId="{703208B3-74E2-403E-9811-0C3BA53D375E}" destId="{D5908CDA-731E-49E3-97A9-881A340886E3}" srcOrd="12" destOrd="0" presId="urn:microsoft.com/office/officeart/2005/8/layout/cycle6"/>
    <dgm:cxn modelId="{AB0915C5-2515-427E-A938-E46C73ADEB18}" type="presParOf" srcId="{703208B3-74E2-403E-9811-0C3BA53D375E}" destId="{F3D41A24-4EAD-41BC-A939-1BEC80010AFC}" srcOrd="13" destOrd="0" presId="urn:microsoft.com/office/officeart/2005/8/layout/cycle6"/>
    <dgm:cxn modelId="{75E053C7-F753-4D9A-93A8-5F60D01B4AD5}" type="presParOf" srcId="{703208B3-74E2-403E-9811-0C3BA53D375E}" destId="{9C0924B4-40B8-4D7A-AFF7-6E8965DF0788}" srcOrd="14" destOrd="0" presId="urn:microsoft.com/office/officeart/2005/8/layout/cycle6"/>
    <dgm:cxn modelId="{5E44DC36-C7F0-44E3-8CA2-F7D0C628B939}" type="presParOf" srcId="{703208B3-74E2-403E-9811-0C3BA53D375E}" destId="{012B3399-2DFB-49A7-A45E-B340C296034A}" srcOrd="15" destOrd="0" presId="urn:microsoft.com/office/officeart/2005/8/layout/cycle6"/>
    <dgm:cxn modelId="{57F9C246-B34D-4D31-9CC7-3D424815C5EA}" type="presParOf" srcId="{703208B3-74E2-403E-9811-0C3BA53D375E}" destId="{08D8BF10-6ED7-45F6-A003-FED9CF765496}" srcOrd="16" destOrd="0" presId="urn:microsoft.com/office/officeart/2005/8/layout/cycle6"/>
    <dgm:cxn modelId="{5A2A4726-F71F-405A-AB07-B5E5ACE919C8}" type="presParOf" srcId="{703208B3-74E2-403E-9811-0C3BA53D375E}" destId="{D66B39F8-47A1-4473-B616-68B13BB4B2B5}" srcOrd="17" destOrd="0" presId="urn:microsoft.com/office/officeart/2005/8/layout/cycle6"/>
    <dgm:cxn modelId="{E78F0DF4-0D47-48F8-9243-90A4BA86FE76}" type="presParOf" srcId="{703208B3-74E2-403E-9811-0C3BA53D375E}" destId="{02390913-485A-439C-B74A-6584DEDDC1ED}" srcOrd="18" destOrd="0" presId="urn:microsoft.com/office/officeart/2005/8/layout/cycle6"/>
    <dgm:cxn modelId="{58B46068-A90C-4B69-B1C6-35FF2731C5B2}" type="presParOf" srcId="{703208B3-74E2-403E-9811-0C3BA53D375E}" destId="{C4A68DBD-A9A9-4266-B6B8-C61153F15FCA}" srcOrd="19" destOrd="0" presId="urn:microsoft.com/office/officeart/2005/8/layout/cycle6"/>
    <dgm:cxn modelId="{EB1F04E3-7889-4051-A697-E4CA3BFC068E}" type="presParOf" srcId="{703208B3-74E2-403E-9811-0C3BA53D375E}" destId="{78424E9C-E643-41F2-8D6B-F7FE73440222}" srcOrd="20" destOrd="0" presId="urn:microsoft.com/office/officeart/2005/8/layout/cycle6"/>
    <dgm:cxn modelId="{0902EEAA-04AF-4AFC-94B2-729A3E974EA3}" type="presParOf" srcId="{703208B3-74E2-403E-9811-0C3BA53D375E}" destId="{D3F69FB5-88FF-48EA-9473-E59570951CB4}" srcOrd="21" destOrd="0" presId="urn:microsoft.com/office/officeart/2005/8/layout/cycle6"/>
    <dgm:cxn modelId="{F9AC146E-CBE9-453A-B50C-14EDE47F43A9}" type="presParOf" srcId="{703208B3-74E2-403E-9811-0C3BA53D375E}" destId="{3C15270B-9CEE-49A3-BAAF-353BB11CA036}" srcOrd="22" destOrd="0" presId="urn:microsoft.com/office/officeart/2005/8/layout/cycle6"/>
    <dgm:cxn modelId="{7140FCAC-CA5A-4A63-BB18-B9B4E8300954}" type="presParOf" srcId="{703208B3-74E2-403E-9811-0C3BA53D375E}" destId="{FDF2AEC9-492B-4A7B-82FB-A9C4132CA5BF}" srcOrd="23" destOrd="0" presId="urn:microsoft.com/office/officeart/2005/8/layout/cycle6"/>
    <dgm:cxn modelId="{0324F5C5-26AD-4989-A063-4AB8B8ECD7E8}" type="presParOf" srcId="{703208B3-74E2-403E-9811-0C3BA53D375E}" destId="{3AA38287-068F-4A56-9D24-EF1E80963734}" srcOrd="24" destOrd="0" presId="urn:microsoft.com/office/officeart/2005/8/layout/cycle6"/>
    <dgm:cxn modelId="{2695B91E-A322-4829-B66F-257F0048F1D4}" type="presParOf" srcId="{703208B3-74E2-403E-9811-0C3BA53D375E}" destId="{80BE6537-3BA2-4D5E-9670-A4BAB0603F3E}" srcOrd="25" destOrd="0" presId="urn:microsoft.com/office/officeart/2005/8/layout/cycle6"/>
    <dgm:cxn modelId="{EA4B8E0D-38EF-4DA8-AFEF-3550CFFD01F7}" type="presParOf" srcId="{703208B3-74E2-403E-9811-0C3BA53D375E}" destId="{21564D22-F803-4CD5-B8F6-8AEB04DF7AD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53A9-5361-4F84-B867-3E3EF77B0C12}">
      <dsp:nvSpPr>
        <dsp:cNvPr id="0" name=""/>
        <dsp:cNvSpPr/>
      </dsp:nvSpPr>
      <dsp:spPr>
        <a:xfrm>
          <a:off x="3261" y="975"/>
          <a:ext cx="7393954" cy="1183144"/>
        </a:xfrm>
        <a:prstGeom prst="rect">
          <a:avLst/>
        </a:prstGeom>
        <a:solidFill>
          <a:schemeClr val="tx2">
            <a:lumMod val="50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Arquitetura de referência de ITS</a:t>
          </a:r>
        </a:p>
      </dsp:txBody>
      <dsp:txXfrm>
        <a:off x="3261" y="975"/>
        <a:ext cx="7393954" cy="1183144"/>
      </dsp:txXfrm>
    </dsp:sp>
    <dsp:sp modelId="{FB3C0A1D-AF9A-4B06-AE4A-C3B37771AEFB}">
      <dsp:nvSpPr>
        <dsp:cNvPr id="0" name=""/>
        <dsp:cNvSpPr/>
      </dsp:nvSpPr>
      <dsp:spPr>
        <a:xfrm>
          <a:off x="6522" y="1281731"/>
          <a:ext cx="7393954" cy="11831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 Informações ao viajante</a:t>
          </a:r>
        </a:p>
      </dsp:txBody>
      <dsp:txXfrm>
        <a:off x="6522" y="1281731"/>
        <a:ext cx="7393954" cy="1183144"/>
      </dsp:txXfrm>
    </dsp:sp>
    <dsp:sp modelId="{46059326-4E84-40C9-ACCE-F7372A8F37BA}">
      <dsp:nvSpPr>
        <dsp:cNvPr id="0" name=""/>
        <dsp:cNvSpPr/>
      </dsp:nvSpPr>
      <dsp:spPr>
        <a:xfrm>
          <a:off x="3261" y="2562336"/>
          <a:ext cx="1190652" cy="1183144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1.1 Informações antes do início da viagem 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261" y="2562336"/>
        <a:ext cx="1190652" cy="1183144"/>
      </dsp:txXfrm>
    </dsp:sp>
    <dsp:sp modelId="{628491EE-24F1-4E69-A376-21DA9A733B02}">
      <dsp:nvSpPr>
        <dsp:cNvPr id="0" name=""/>
        <dsp:cNvSpPr/>
      </dsp:nvSpPr>
      <dsp:spPr>
        <a:xfrm>
          <a:off x="1243921" y="2562336"/>
          <a:ext cx="1190652" cy="1183144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1.2 Informações durante o transcurso da viagem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1243921" y="2562336"/>
        <a:ext cx="1190652" cy="1183144"/>
      </dsp:txXfrm>
    </dsp:sp>
    <dsp:sp modelId="{84601956-4ABE-4AE8-83C1-D858F89CA304}">
      <dsp:nvSpPr>
        <dsp:cNvPr id="0" name=""/>
        <dsp:cNvSpPr/>
      </dsp:nvSpPr>
      <dsp:spPr>
        <a:xfrm>
          <a:off x="2484581" y="2562336"/>
          <a:ext cx="1190652" cy="1183144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1.3 Orientação de rota e navegação - Antes do início da viagem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2484581" y="2562336"/>
        <a:ext cx="1190652" cy="1183144"/>
      </dsp:txXfrm>
    </dsp:sp>
    <dsp:sp modelId="{FC9F6CF2-7AF4-42B9-A4EC-7A61D0551C55}">
      <dsp:nvSpPr>
        <dsp:cNvPr id="0" name=""/>
        <dsp:cNvSpPr/>
      </dsp:nvSpPr>
      <dsp:spPr>
        <a:xfrm>
          <a:off x="3725242" y="2562336"/>
          <a:ext cx="1190652" cy="1183144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1.4. Orientação de rota e navegação - Durante o transcurso da viagem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3725242" y="2562336"/>
        <a:ext cx="1190652" cy="1183144"/>
      </dsp:txXfrm>
    </dsp:sp>
    <dsp:sp modelId="{1FD0E932-29F4-4903-91F4-94066B87EFBF}">
      <dsp:nvSpPr>
        <dsp:cNvPr id="0" name=""/>
        <dsp:cNvSpPr/>
      </dsp:nvSpPr>
      <dsp:spPr>
        <a:xfrm>
          <a:off x="4965902" y="2562336"/>
          <a:ext cx="1190652" cy="1183144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1.5. Apoio ao planejamento da viagem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4965902" y="2562336"/>
        <a:ext cx="1190652" cy="1183144"/>
      </dsp:txXfrm>
    </dsp:sp>
    <dsp:sp modelId="{6D052001-91D0-41AA-9573-AA2BA3B9F135}">
      <dsp:nvSpPr>
        <dsp:cNvPr id="0" name=""/>
        <dsp:cNvSpPr/>
      </dsp:nvSpPr>
      <dsp:spPr>
        <a:xfrm>
          <a:off x="6206562" y="2562336"/>
          <a:ext cx="1190652" cy="1183144"/>
        </a:xfrm>
        <a:prstGeom prst="rect">
          <a:avLst/>
        </a:prstGeom>
        <a:solidFill>
          <a:schemeClr val="bg2">
            <a:lumMod val="25000"/>
          </a:schemeClr>
        </a:solidFill>
        <a:ln w="4762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 1.6. Informações sobre serviços de viagem</a:t>
          </a: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206562" y="2562336"/>
        <a:ext cx="1190652" cy="1183144"/>
      </dsp:txXfrm>
    </dsp:sp>
    <dsp:sp modelId="{3193B9B8-10CE-44D4-830C-5D75E4CF4D92}">
      <dsp:nvSpPr>
        <dsp:cNvPr id="0" name=""/>
        <dsp:cNvSpPr/>
      </dsp:nvSpPr>
      <dsp:spPr>
        <a:xfrm>
          <a:off x="6206562" y="3843017"/>
          <a:ext cx="1190652" cy="1183144"/>
        </a:xfrm>
        <a:prstGeom prst="roundRect">
          <a:avLst>
            <a:gd name="adj" fmla="val 10000"/>
          </a:avLst>
        </a:prstGeom>
        <a:noFill/>
        <a:ln w="47625" cap="flat" cmpd="dbl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241215" y="3877670"/>
        <a:ext cx="1121346" cy="11138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739C-55B0-4CC5-9330-945EB7FC2595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9031-8360-40A5-836B-BC6A26F75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53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AFBB9E67-E9CB-4848-828F-0959F28BE828}" type="datetimeFigureOut">
              <a:rPr lang="pt-BR" altLang="pt-BR"/>
              <a:pPr>
                <a:defRPr/>
              </a:pPr>
              <a:t>27/10/2017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A885564-02AE-4EC4-856A-602D4E2ADB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43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9954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36597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9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1023471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6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7711552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4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580691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3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4303291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6033794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0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749225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5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4623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7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765943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7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5450266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6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6976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0397C0A5-D76F-4227-B9FE-A546AB417A20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buClrTx/>
                <a:buSzTx/>
                <a:buFontTx/>
                <a:buNone/>
              </a:pPr>
              <a:t>128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4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0892339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6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0346234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6699785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435020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9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698901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5418727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1153827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8471422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4488751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679503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7796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6312442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1CFFEA-6DDE-4734-A205-83D6F97869BF}" type="slidenum">
              <a:rPr lang="pt-BR" altLang="pt-BR" sz="1300"/>
              <a:pPr algn="r" eaLnBrk="1" hangingPunct="1"/>
              <a:t>140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416980397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299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A87F5DE-CED2-41FE-8706-A98E4BAE4BDC}" type="slidenum">
              <a:rPr lang="pt-BR" altLang="pt-BR" sz="1300"/>
              <a:pPr algn="r" eaLnBrk="1" hangingPunct="1"/>
              <a:t>141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73030752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4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1621A0-516B-485E-9A2A-1551DAA40A4C}" type="slidenum">
              <a:rPr lang="pt-BR" altLang="pt-BR" sz="1300"/>
              <a:pPr algn="r" eaLnBrk="1" hangingPunct="1"/>
              <a:t>142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95925042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709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E349C8-63D5-4F34-ACB0-E93C8B11426F}" type="slidenum">
              <a:rPr lang="pt-BR" altLang="pt-BR" sz="1300"/>
              <a:pPr algn="r" eaLnBrk="1" hangingPunct="1"/>
              <a:t>143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91452951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5417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8049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3993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5910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5049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9604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8911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212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38" tIns="49520" rIns="99038" bIns="49520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Confirmar nome do Proj. “Stadium” ????</a:t>
            </a:r>
          </a:p>
        </p:txBody>
      </p:sp>
      <p:sp>
        <p:nvSpPr>
          <p:cNvPr id="12292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DE39EA-7575-4C0C-B242-32121A965367}" type="slidenum">
              <a:rPr lang="pt-BR" altLang="pt-BR" sz="1300"/>
              <a:pPr algn="r" eaLnBrk="1" hangingPunct="1"/>
              <a:t>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952259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65790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2414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03445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830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855896-8CB5-47B2-BD44-8C3CF0F2FE7E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23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9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0356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08A8889-17B9-4121-A945-A29BB2E6DCCA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24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81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240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1EA2B7-29FA-4EEB-A056-72CF4F846E67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25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45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4523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11075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85821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29657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1CFFEA-6DDE-4734-A205-83D6F97869BF}" type="slidenum">
              <a:rPr lang="pt-BR" altLang="pt-BR" sz="1300"/>
              <a:pPr algn="r" eaLnBrk="1" hangingPunct="1"/>
              <a:t>3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848635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51142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22047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40619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95428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08653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63532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68111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04466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89094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1671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58269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1491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86121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29119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4036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2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0456E9D-5197-450E-9E5F-873E85088F57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44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76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19839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95841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1346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36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C7C60CA-31D1-4144-B94A-B675C5DA05E7}" type="slidenum">
              <a:rPr lang="pt-BR" altLang="pt-BR" sz="1300">
                <a:latin typeface="Calibri" panose="020F0502020204030204" pitchFamily="34" charset="0"/>
              </a:rPr>
              <a:pPr algn="r" eaLnBrk="1" hangingPunct="1"/>
              <a:t>57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553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2739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8733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854526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2707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12708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CC24FF25-C617-4551-BCD0-27908E8FFBC3}" type="slidenum">
              <a:rPr lang="pt-BR" sz="1300"/>
              <a:pPr algn="r" defTabSz="990600"/>
              <a:t>60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25795960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0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87769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0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089308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141729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0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931246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9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251823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9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918222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167353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3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1850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474666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7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635495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287778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1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56056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3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881726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74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995269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2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5952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10829006-33FF-448A-9643-0261B8B29A24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buClrTx/>
                <a:buSzTx/>
                <a:buFontTx/>
                <a:buNone/>
              </a:pPr>
              <a:t>74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424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791985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1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069461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79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30154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9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807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171437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2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770108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2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5952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10829006-33FF-448A-9643-0261B8B29A24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buClrTx/>
                <a:buSzTx/>
                <a:buFontTx/>
                <a:buNone/>
              </a:pPr>
              <a:t>80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67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958961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6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371338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2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866852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4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783510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6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564347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8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331042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2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252679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09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3982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14094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2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150503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5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247943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7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0103626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9830363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6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48867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Tentar aumentar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8299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073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Incluir a figura 7, e tira o texto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88392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Deixar dois</a:t>
            </a:r>
            <a:r>
              <a:rPr lang="pt-BR" baseline="0" dirty="0" smtClean="0"/>
              <a:t> exemplos e os outros só o texto.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05179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Deixar dois</a:t>
            </a:r>
            <a:r>
              <a:rPr lang="pt-BR" baseline="0" dirty="0" smtClean="0"/>
              <a:t> exemplos e os outros só o texto.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80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792806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Deixar apenas uma ou duas empresas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8481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Deixar apenas uma ou duas empresas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21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Deixar apenas uma ou duas empresas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38868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Antes de começar, criar uma figura ou </a:t>
            </a:r>
            <a:r>
              <a:rPr lang="pt-BR" dirty="0" err="1" smtClean="0"/>
              <a:t>itenização</a:t>
            </a:r>
            <a:r>
              <a:rPr lang="pt-BR" baseline="0" dirty="0" smtClean="0"/>
              <a:t> dos principais passos da técnica de </a:t>
            </a:r>
            <a:r>
              <a:rPr lang="pt-BR" baseline="0" dirty="0" err="1" smtClean="0"/>
              <a:t>sonia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khan</a:t>
            </a:r>
            <a:r>
              <a:rPr lang="pt-BR" baseline="0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39838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reduzir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4655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Depois desse slide,</a:t>
            </a:r>
            <a:r>
              <a:rPr lang="pt-BR" baseline="0" dirty="0" smtClean="0"/>
              <a:t> colocar as conclusões desse item 3.2.1 Mencionar que </a:t>
            </a:r>
            <a:r>
              <a:rPr lang="pt-BR" baseline="0" dirty="0" err="1" smtClean="0"/>
              <a:t>cpntribuiu</a:t>
            </a:r>
            <a:r>
              <a:rPr lang="pt-BR" baseline="0" dirty="0" smtClean="0"/>
              <a:t> com quase 70% dos conceitos da ontologia e será apresentado com mais detalhes adiante. E mostrar parte da tabela 26.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5137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Depois desse slide,</a:t>
            </a:r>
            <a:r>
              <a:rPr lang="pt-BR" baseline="0" dirty="0" smtClean="0"/>
              <a:t> colocar as conclusões desse item 3.2.1 Mencionar que </a:t>
            </a:r>
            <a:r>
              <a:rPr lang="pt-BR" baseline="0" dirty="0" err="1" smtClean="0"/>
              <a:t>cpntribuiu</a:t>
            </a:r>
            <a:r>
              <a:rPr lang="pt-BR" baseline="0" dirty="0" smtClean="0"/>
              <a:t> com quase 70% dos conceitos da ontologia e será apresentado com mais detalhes adiante. E mostrar parte da tabela 26.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920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Tentar aumentar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84209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Tentar aumentar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C3D9-9961-438B-8610-CA2351BE994F}" type="slidenum">
              <a:rPr lang="pt-BR" smtClean="0"/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60448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6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69764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0397C0A5-D76F-4227-B9FE-A546AB417A20}" type="slidenum">
              <a:rPr lang="pt-BR" altLang="pt-BR" sz="1300">
                <a:latin typeface="Calibri" panose="020F0502020204030204" pitchFamily="34" charset="0"/>
              </a:rPr>
              <a:pPr algn="r" eaLnBrk="1" hangingPunct="1">
                <a:buClrTx/>
                <a:buSzTx/>
                <a:buFontTx/>
                <a:buNone/>
              </a:pPr>
              <a:t>118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7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DCF5FB-5840-42A8-9E1C-99154CA8ED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22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B939-A3E6-4914-99CE-E278000DF8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33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DE33-6961-480E-AC51-F329329476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517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F195-8C0D-4150-B9E0-CC5E225F24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266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D56B-C340-449D-9C86-67F2CF5F5E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92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C7C1-7009-4190-A8B1-8F3A0251F9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51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18382E2B-90BB-4590-BBD7-C5D24CE1AB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55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55C6-2085-4223-9DCC-4FC6452A2E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B4F7-D5AE-4CE1-9DE0-BA76C41EC5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81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C7D2-F87B-4EE0-B2DC-121C43D027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842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C8BC-4CFD-4EF8-8B8E-84D2022C9E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31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33602DB-FF6C-4947-947A-EA9BBD3C54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982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1321-A1F3-4D38-B5CF-AC6F54EC94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826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81E04B-5113-46F7-8C30-7174509A57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4" r:id="rId2"/>
    <p:sldLayoutId id="2147483933" r:id="rId3"/>
    <p:sldLayoutId id="2147483934" r:id="rId4"/>
    <p:sldLayoutId id="2147483935" r:id="rId5"/>
    <p:sldLayoutId id="2147483925" r:id="rId6"/>
    <p:sldLayoutId id="2147483926" r:id="rId7"/>
    <p:sldLayoutId id="2147483936" r:id="rId8"/>
    <p:sldLayoutId id="2147483927" r:id="rId9"/>
    <p:sldLayoutId id="2147483937" r:id="rId10"/>
    <p:sldLayoutId id="2147483929" r:id="rId11"/>
    <p:sldLayoutId id="2147483930" r:id="rId12"/>
    <p:sldLayoutId id="21474839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ndards.ieee.org/findstds/standard/1074-2006.html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ipt.br/F/6S6QSQ1T34C83GAYQ4XS3KX2XU7L6SDNB5TQDS7S186LD2NX7C-15522?func=service&amp;doc_library=IPT01&amp;doc_number=000173073&amp;line_number=0001&amp;func_code=WEB-BRIEF&amp;service_type=MEDIA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5.xml"/><Relationship Id="rId7" Type="http://schemas.openxmlformats.org/officeDocument/2006/relationships/slide" Target="slide67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5" Type="http://schemas.openxmlformats.org/officeDocument/2006/relationships/slide" Target="slide42.xml"/><Relationship Id="rId4" Type="http://schemas.openxmlformats.org/officeDocument/2006/relationships/slide" Target="slide39.xml"/><Relationship Id="rId9" Type="http://schemas.openxmlformats.org/officeDocument/2006/relationships/slide" Target="slide1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29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efzy/docs/rtp2012-130-00/1?mode=embed&amp;layout=http://portal1.antp.net/issuu/whiteMenu/layout.xml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innovation/its/eng/architecture.htm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ts.dot.gov/" TargetMode="External"/><Relationship Id="rId4" Type="http://schemas.openxmlformats.org/officeDocument/2006/relationships/hyperlink" Target="http://www.iteris.com/itsarch/html/entity/paents.htm" TargetMode="Externa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o.marte@poli.usp.br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3.xml"/><Relationship Id="rId3" Type="http://schemas.openxmlformats.org/officeDocument/2006/relationships/slide" Target="slide2.xml"/><Relationship Id="rId7" Type="http://schemas.openxmlformats.org/officeDocument/2006/relationships/slide" Target="slide21.xml"/><Relationship Id="rId12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1.xml"/><Relationship Id="rId5" Type="http://schemas.openxmlformats.org/officeDocument/2006/relationships/slide" Target="slide20.xml"/><Relationship Id="rId10" Type="http://schemas.openxmlformats.org/officeDocument/2006/relationships/slide" Target="slide2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efzy/docs/rtp2012-130-00/1?mode=embed&amp;layout=http://portal1.antp.net/issuu/whiteMenu/layout.x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2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slide" Target="slide55.xml"/><Relationship Id="rId18" Type="http://schemas.openxmlformats.org/officeDocument/2006/relationships/slide" Target="slide52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slide" Target="slide53.xml"/><Relationship Id="rId17" Type="http://schemas.openxmlformats.org/officeDocument/2006/relationships/slide" Target="slide47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51.xml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slide" Target="slide54.xml"/><Relationship Id="rId5" Type="http://schemas.openxmlformats.org/officeDocument/2006/relationships/oleObject" Target="../embeddings/oleObject2.bin"/><Relationship Id="rId15" Type="http://schemas.openxmlformats.org/officeDocument/2006/relationships/slide" Target="slide49.xml"/><Relationship Id="rId10" Type="http://schemas.openxmlformats.org/officeDocument/2006/relationships/image" Target="../media/image23.wmf"/><Relationship Id="rId19" Type="http://schemas.openxmlformats.org/officeDocument/2006/relationships/slide" Target="slide10.xml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2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http://www.itsoverview.its.dot.gov/integration/ims-sm.gif" TargetMode="External"/><Relationship Id="rId13" Type="http://schemas.openxmlformats.org/officeDocument/2006/relationships/image" Target="../media/image31.gif"/><Relationship Id="rId18" Type="http://schemas.openxmlformats.org/officeDocument/2006/relationships/image" Target="http://www.itsoverview.its.dot.gov/integration/rom-sm.gif" TargetMode="External"/><Relationship Id="rId26" Type="http://schemas.openxmlformats.org/officeDocument/2006/relationships/image" Target="../media/image38.png"/><Relationship Id="rId3" Type="http://schemas.openxmlformats.org/officeDocument/2006/relationships/image" Target="../media/image26.gif"/><Relationship Id="rId21" Type="http://schemas.openxmlformats.org/officeDocument/2006/relationships/image" Target="../media/image35.gif"/><Relationship Id="rId7" Type="http://schemas.openxmlformats.org/officeDocument/2006/relationships/image" Target="../media/image28.gif"/><Relationship Id="rId12" Type="http://schemas.openxmlformats.org/officeDocument/2006/relationships/image" Target="http://www.itsoverview.its.dot.gov/integration/eps-sm.gif" TargetMode="External"/><Relationship Id="rId17" Type="http://schemas.openxmlformats.org/officeDocument/2006/relationships/image" Target="../media/image33.gif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6" Type="http://schemas.openxmlformats.org/officeDocument/2006/relationships/image" Target="http://www.itsoverview.its.dot.gov/integration/cps-sm.gif" TargetMode="External"/><Relationship Id="rId20" Type="http://schemas.openxmlformats.org/officeDocument/2006/relationships/image" Target="http://www.itsoverview.its.dot.gov/integration/rwm-sm.gif" TargetMode="External"/><Relationship Id="rId29" Type="http://schemas.openxmlformats.org/officeDocument/2006/relationships/image" Target="http://www.itsoverview.its.dot.gov/integration/am-sm.gi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http://www.itsoverview.its.dot.gov/integration/tm-sm.gif" TargetMode="External"/><Relationship Id="rId11" Type="http://schemas.openxmlformats.org/officeDocument/2006/relationships/image" Target="../media/image30.gif"/><Relationship Id="rId24" Type="http://schemas.openxmlformats.org/officeDocument/2006/relationships/image" Target="http://www.itsoverview.its.dot.gov/integration/if-sm.gif" TargetMode="External"/><Relationship Id="rId5" Type="http://schemas.openxmlformats.org/officeDocument/2006/relationships/image" Target="../media/image27.gif"/><Relationship Id="rId15" Type="http://schemas.openxmlformats.org/officeDocument/2006/relationships/image" Target="../media/image32.gif"/><Relationship Id="rId23" Type="http://schemas.openxmlformats.org/officeDocument/2006/relationships/image" Target="../media/image36.gif"/><Relationship Id="rId28" Type="http://schemas.openxmlformats.org/officeDocument/2006/relationships/image" Target="../media/image40.gif"/><Relationship Id="rId10" Type="http://schemas.openxmlformats.org/officeDocument/2006/relationships/image" Target="http://www.itsoverview.its.dot.gov/integration/ems-sm.gif" TargetMode="External"/><Relationship Id="rId19" Type="http://schemas.openxmlformats.org/officeDocument/2006/relationships/image" Target="../media/image34.gif"/><Relationship Id="rId4" Type="http://schemas.openxmlformats.org/officeDocument/2006/relationships/image" Target="http://www.itsoverview.its.dot.gov/integration/fm-sm.gif" TargetMode="External"/><Relationship Id="rId9" Type="http://schemas.openxmlformats.org/officeDocument/2006/relationships/image" Target="../media/image29.gif"/><Relationship Id="rId14" Type="http://schemas.openxmlformats.org/officeDocument/2006/relationships/image" Target="http://www.itsoverview.its.dot.gov/integration/im-sm.gif" TargetMode="External"/><Relationship Id="rId22" Type="http://schemas.openxmlformats.org/officeDocument/2006/relationships/image" Target="http://www.itsoverview.its.dot.gov/integration/cvo-sm.gif" TargetMode="External"/><Relationship Id="rId27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ipt.br/F/6S6QSQ1T34C83GAYQ4XS3KX2XU7L6SDNB5TQDS7S186LD2NX7C-15522?func=service&amp;doc_library=IPT01&amp;doc_number=000173073&amp;line_number=0001&amp;func_code=WEB-BRIEF&amp;service_type=MEDIA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611188" y="2205038"/>
            <a:ext cx="7921625" cy="38163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altLang="pt-BR" sz="3200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IPTS / APTS</a:t>
            </a:r>
            <a:endParaRPr lang="pt-BR" altLang="pt-BR" sz="6100" smtClean="0">
              <a:solidFill>
                <a:srgbClr val="006666"/>
              </a:solidFill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endParaRPr lang="pt-BR" altLang="pt-BR" sz="2900" b="1" smtClean="0">
              <a:solidFill>
                <a:srgbClr val="333300"/>
              </a:solidFill>
              <a:cs typeface="Times New Roman" panose="02020603050405020304" pitchFamily="18" charset="0"/>
            </a:endParaRP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29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Ger. de Transporte Público Coletivo </a:t>
            </a:r>
          </a:p>
          <a:p>
            <a:pPr marL="366713" lvl="1" eaLnBrk="1" hangingPunct="1">
              <a:lnSpc>
                <a:spcPct val="90000"/>
              </a:lnSpc>
              <a:defRPr/>
            </a:pPr>
            <a:r>
              <a:rPr lang="pt-BR" altLang="pt-BR" sz="29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(de Passageiros) 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r>
              <a:rPr lang="pt-BR" altLang="pt-BR" sz="28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IPTS (APTS): </a:t>
            </a:r>
            <a:r>
              <a:rPr lang="pt-BR" altLang="pt-BR" sz="2300" smtClean="0">
                <a:solidFill>
                  <a:srgbClr val="FF0000"/>
                </a:solidFill>
                <a:cs typeface="Times New Roman" panose="02020603050405020304" pitchFamily="18" charset="0"/>
              </a:rPr>
              <a:t>Intelligent</a:t>
            </a:r>
            <a:r>
              <a:rPr lang="pt-BR" altLang="pt-BR" sz="2800" b="1" smtClean="0">
                <a:solidFill>
                  <a:srgbClr val="333300"/>
                </a:solidFill>
                <a:cs typeface="Times New Roman" panose="02020603050405020304" pitchFamily="18" charset="0"/>
              </a:rPr>
              <a:t> (</a:t>
            </a:r>
            <a:r>
              <a:rPr lang="en-US" altLang="pt-BR" sz="2300" smtClean="0"/>
              <a:t>Advanced) 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r>
              <a:rPr lang="en-US" altLang="pt-BR" sz="2300" smtClean="0"/>
              <a:t>Public Transportation </a:t>
            </a:r>
            <a:r>
              <a:rPr lang="en-US" altLang="pt-BR" sz="2300" u="sng" smtClean="0"/>
              <a:t>Services</a:t>
            </a:r>
          </a:p>
          <a:p>
            <a:pPr marL="685800" lvl="2" eaLnBrk="1" hangingPunct="1">
              <a:lnSpc>
                <a:spcPct val="90000"/>
              </a:lnSpc>
              <a:defRPr/>
            </a:pPr>
            <a:endParaRPr lang="pt-BR" altLang="pt-BR" sz="2800" u="sng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2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2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84933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 5925 – Aula 6: ITS4BRT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BRTs e Tecnologias ITS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t-BR" altLang="pt-BR" sz="2500" smtClean="0"/>
              <a:t>A aplicação individual de cada uma das tecnologias pode gerar benefícios, contudo</a:t>
            </a:r>
          </a:p>
          <a:p>
            <a:pPr lvl="1"/>
            <a:r>
              <a:rPr lang="pt-BR" altLang="pt-BR" sz="2200" smtClean="0">
                <a:solidFill>
                  <a:srgbClr val="FF0000"/>
                </a:solidFill>
              </a:rPr>
              <a:t>a aplicação em conjunto, além de melhor caracterizar um BRT apresenta sinergia, dando ao sistema um diferencial significativo</a:t>
            </a:r>
          </a:p>
          <a:p>
            <a:pPr lvl="2"/>
            <a:r>
              <a:rPr lang="pt-BR" altLang="pt-BR" sz="2100" smtClean="0"/>
              <a:t>se comparado aos sistemas tradicionais de ônibus.</a:t>
            </a:r>
          </a:p>
          <a:p>
            <a:endParaRPr lang="pt-BR" altLang="pt-BR" sz="2500" smtClean="0"/>
          </a:p>
          <a:p>
            <a:r>
              <a:rPr lang="pt-BR" altLang="pt-BR" sz="2500" smtClean="0"/>
              <a:t>As experiências reais mostram que </a:t>
            </a:r>
            <a:r>
              <a:rPr lang="pt-BR" altLang="pt-BR" sz="2500" smtClean="0">
                <a:solidFill>
                  <a:srgbClr val="FF0000"/>
                </a:solidFill>
              </a:rPr>
              <a:t>existem ordenações ou mesmo hierarquias entre as tecnologias aplicadas</a:t>
            </a:r>
            <a:r>
              <a:rPr lang="pt-BR" altLang="pt-BR" sz="2500" smtClean="0"/>
              <a:t> </a:t>
            </a:r>
          </a:p>
          <a:p>
            <a:pPr lvl="1"/>
            <a:r>
              <a:rPr lang="pt-BR" altLang="pt-BR" sz="2200" smtClean="0"/>
              <a:t>Estas podem ser medidas contra custos, benefícios, impacto ambiental ou mesmo contra as dificuldades práticas de implantação. </a:t>
            </a:r>
          </a:p>
        </p:txBody>
      </p:sp>
    </p:spTree>
    <p:extLst>
      <p:ext uri="{BB962C8B-B14F-4D97-AF65-F5344CB8AC3E}">
        <p14:creationId xmlns:p14="http://schemas.microsoft.com/office/powerpoint/2010/main" val="4737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1328"/>
            <a:ext cx="7787208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“Uma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 define um conjunto de representação primitiva,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é usada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modelar um domínio de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conhecimento.”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Gruber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(2008) 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 ontologia pode ser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usada para integrar informações de bases de dados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heterogêneas...”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Gruber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(2008) 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Estado da arte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1328"/>
            <a:ext cx="7787208" cy="5102331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 na área de ITS</a:t>
            </a:r>
          </a:p>
          <a:p>
            <a:pPr lvl="1">
              <a:spcAft>
                <a:spcPts val="1800"/>
              </a:spcAft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Foi encontrado um trabalho (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Pribyl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al, 2012) descrevendo um exemplo de ontologia para um sistema de cobrança eletrônica de pedágio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1800"/>
              </a:spcAft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Foram consultadas algumas bibliotecas de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ontologias</a:t>
            </a:r>
          </a:p>
          <a:p>
            <a:pPr lvl="1">
              <a:spcAft>
                <a:spcPts val="1200"/>
              </a:spcAft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Aft>
                <a:spcPts val="1200"/>
              </a:spcAft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Aft>
                <a:spcPts val="1200"/>
              </a:spcAft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Não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sendo encontrado um exemplo para o equipamento ITS-PMV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Estado da arte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539552" y="4221088"/>
          <a:ext cx="8136904" cy="1042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434"/>
                <a:gridCol w="2095950"/>
                <a:gridCol w="4680520"/>
              </a:tblGrid>
              <a:tr h="318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Nome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Origem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Link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Protégé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Stanford </a:t>
                      </a:r>
                      <a:r>
                        <a:rPr lang="pt-BR" sz="18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University</a:t>
                      </a:r>
                      <a:endParaRPr lang="pt-BR" sz="18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(USA)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http://protegewiki.stanford.edu/wiki/Protege_Ontology_Library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1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990220" y="1533001"/>
            <a:ext cx="7787208" cy="124792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 para integração de Bases de dados heterogêneas</a:t>
            </a:r>
          </a:p>
          <a:p>
            <a:pPr marL="457200" lvl="1" indent="0">
              <a:buClr>
                <a:srgbClr val="0070C0"/>
              </a:buClr>
              <a:buSzPct val="60000"/>
              <a:buNone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Estado da arte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72328" y="2852936"/>
            <a:ext cx="7787208" cy="3010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Sonia e Khan (2007) citam que para se lidar com a heterogeneidade de fontes de dados é necessário que as informações sejam representadas em um modelo conceitual.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Partes da técnica do trabalho desses autores foram usadas para a obtenção de conhecimento oriundo as bases de dados dos fabricantes do equipamento ITS-PMV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84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955317" y="2698069"/>
            <a:ext cx="7787208" cy="3373835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Skeletal (USCHOLD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KING, 1995)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TOVE (GRUNINGER e FOX, 1995)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101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(NOY e MCGUINNESS, 2001) 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Dogma (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Spyns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Tang e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Meersman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2007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Methontology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(FÉRNANDEZ et al., 1997; 1999)</a:t>
            </a:r>
          </a:p>
          <a:p>
            <a:pPr marL="457200" lvl="1" indent="0">
              <a:buClr>
                <a:srgbClr val="0070C0"/>
              </a:buClr>
              <a:buSzPct val="600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Estado da arte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90220" y="1533001"/>
            <a:ext cx="7787208" cy="124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Métodos e metodologias para a construção de ontologias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Estado da arte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5" y="2060848"/>
            <a:ext cx="8100899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 influência dos processos de engenharia de software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Abrange a maioria dos aspectos do processo de desenvolvimento de software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Fornece técnicas específicas para cada atividade executada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Está em conformidade com o ciclo de vida de desenvolvimento de um projeto de software proposto pela norma IEEE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¹</a:t>
            </a: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1074-2006</a:t>
            </a:r>
          </a:p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¹IEEE: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Orgão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internacional que cria normas pertinentes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Engenharia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</a:t>
            </a: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0" lvl="4" indent="0">
              <a:buClr>
                <a:srgbClr val="0070C0"/>
              </a:buClr>
              <a:buSzPct val="60000"/>
              <a:buNone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http://standards.ieee.org/findstds/standard/1074-2006.html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600" u="sng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90220" y="1533001"/>
            <a:ext cx="7938264" cy="815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Motivos para a escolha do METHONTOLOGY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4156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aixa de Texto 2"/>
          <p:cNvSpPr txBox="1">
            <a:spLocks noChangeArrowheads="1"/>
          </p:cNvSpPr>
          <p:nvPr/>
        </p:nvSpPr>
        <p:spPr bwMode="auto">
          <a:xfrm>
            <a:off x="7101102" y="5386775"/>
            <a:ext cx="604837" cy="296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dirty="0" smtClean="0">
                <a:effectLst/>
                <a:latin typeface="Calibri"/>
                <a:ea typeface="Calibri"/>
                <a:cs typeface="Times New Roman"/>
              </a:rPr>
              <a:t>não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15" name="Pentágono 14"/>
          <p:cNvSpPr>
            <a:spLocks/>
          </p:cNvSpPr>
          <p:nvPr/>
        </p:nvSpPr>
        <p:spPr>
          <a:xfrm rot="5400000">
            <a:off x="1083541" y="3996531"/>
            <a:ext cx="373063" cy="37147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6" name="Caixa de Texto 2"/>
          <p:cNvSpPr txBox="1">
            <a:spLocks noChangeArrowheads="1"/>
          </p:cNvSpPr>
          <p:nvPr/>
        </p:nvSpPr>
        <p:spPr bwMode="auto">
          <a:xfrm>
            <a:off x="8031999" y="5387179"/>
            <a:ext cx="604837" cy="296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Calibri"/>
                <a:ea typeface="Calibri"/>
                <a:cs typeface="Times New Roman"/>
              </a:rPr>
              <a:t>sim</a:t>
            </a:r>
          </a:p>
        </p:txBody>
      </p:sp>
      <p:sp>
        <p:nvSpPr>
          <p:cNvPr id="18" name="Caixa de Texto 2"/>
          <p:cNvSpPr txBox="1">
            <a:spLocks noChangeArrowheads="1"/>
          </p:cNvSpPr>
          <p:nvPr/>
        </p:nvSpPr>
        <p:spPr bwMode="auto">
          <a:xfrm>
            <a:off x="7017992" y="5948492"/>
            <a:ext cx="1920092" cy="6897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Calibri"/>
                <a:ea typeface="Calibri"/>
                <a:cs typeface="Times New Roman"/>
              </a:rPr>
              <a:t>Ontologia está correta?</a:t>
            </a:r>
          </a:p>
        </p:txBody>
      </p:sp>
      <p:sp>
        <p:nvSpPr>
          <p:cNvPr id="20" name="AutoShape 86"/>
          <p:cNvSpPr>
            <a:spLocks noChangeArrowheads="1"/>
          </p:cNvSpPr>
          <p:nvPr/>
        </p:nvSpPr>
        <p:spPr bwMode="auto">
          <a:xfrm>
            <a:off x="478473" y="4368800"/>
            <a:ext cx="1592428" cy="765175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/>
                <a:ea typeface="Calibri"/>
                <a:cs typeface="Times New Roman"/>
              </a:rPr>
              <a:t>Especificação da Ontologia</a:t>
            </a:r>
          </a:p>
        </p:txBody>
      </p:sp>
      <p:cxnSp>
        <p:nvCxnSpPr>
          <p:cNvPr id="24" name="Conector de seta reta 23"/>
          <p:cNvCxnSpPr>
            <a:cxnSpLocks/>
            <a:endCxn id="81" idx="1"/>
          </p:cNvCxnSpPr>
          <p:nvPr/>
        </p:nvCxnSpPr>
        <p:spPr>
          <a:xfrm>
            <a:off x="2070901" y="4751387"/>
            <a:ext cx="55688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osango 297"/>
          <p:cNvSpPr>
            <a:spLocks/>
          </p:cNvSpPr>
          <p:nvPr/>
        </p:nvSpPr>
        <p:spPr bwMode="auto">
          <a:xfrm>
            <a:off x="7652827" y="5500684"/>
            <a:ext cx="498475" cy="457200"/>
          </a:xfrm>
          <a:prstGeom prst="diamond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o 28"/>
          <p:cNvGrpSpPr>
            <a:grpSpLocks/>
          </p:cNvGrpSpPr>
          <p:nvPr/>
        </p:nvGrpSpPr>
        <p:grpSpPr>
          <a:xfrm>
            <a:off x="8561021" y="5535610"/>
            <a:ext cx="403225" cy="392113"/>
            <a:chOff x="0" y="0"/>
            <a:chExt cx="403860" cy="393065"/>
          </a:xfrm>
        </p:grpSpPr>
        <p:sp>
          <p:nvSpPr>
            <p:cNvPr id="30" name="Fluxograma: Conector 29"/>
            <p:cNvSpPr/>
            <p:nvPr/>
          </p:nvSpPr>
          <p:spPr>
            <a:xfrm>
              <a:off x="0" y="0"/>
              <a:ext cx="403860" cy="393065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31" name="Fluxograma: Conector 30"/>
            <p:cNvSpPr/>
            <p:nvPr/>
          </p:nvSpPr>
          <p:spPr>
            <a:xfrm>
              <a:off x="63795" y="63795"/>
              <a:ext cx="265814" cy="255182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39" name="Retângulo de cantos arredondados 38"/>
          <p:cNvSpPr>
            <a:spLocks/>
          </p:cNvSpPr>
          <p:nvPr/>
        </p:nvSpPr>
        <p:spPr>
          <a:xfrm rot="16200000">
            <a:off x="4207905" y="-734442"/>
            <a:ext cx="638175" cy="8822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ea typeface="Calibri"/>
                <a:cs typeface="Times New Roman"/>
              </a:rPr>
              <a:t>Aquisição </a:t>
            </a:r>
            <a:r>
              <a:rPr lang="pt-BR" sz="2400" dirty="0" smtClean="0">
                <a:effectLst/>
                <a:ea typeface="Calibri"/>
                <a:cs typeface="Times New Roman"/>
              </a:rPr>
              <a:t>do </a:t>
            </a:r>
            <a:r>
              <a:rPr lang="pt-BR" sz="2400" dirty="0">
                <a:effectLst/>
                <a:ea typeface="Calibri"/>
                <a:cs typeface="Times New Roman"/>
              </a:rPr>
              <a:t>conhecimento</a:t>
            </a:r>
          </a:p>
        </p:txBody>
      </p:sp>
      <p:sp>
        <p:nvSpPr>
          <p:cNvPr id="40" name="AutoShape 107"/>
          <p:cNvSpPr>
            <a:spLocks noChangeArrowheads="1"/>
          </p:cNvSpPr>
          <p:nvPr/>
        </p:nvSpPr>
        <p:spPr bwMode="auto">
          <a:xfrm rot="16200000">
            <a:off x="780469" y="1440184"/>
            <a:ext cx="888306" cy="2249440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900" dirty="0" smtClean="0">
                <a:effectLst/>
                <a:latin typeface="Calibri"/>
                <a:ea typeface="Calibri"/>
                <a:cs typeface="Times New Roman"/>
              </a:rPr>
              <a:t>Bases </a:t>
            </a:r>
            <a:r>
              <a:rPr lang="pt-BR" sz="1900" dirty="0">
                <a:effectLst/>
                <a:latin typeface="Calibri"/>
                <a:ea typeface="Calibri"/>
                <a:cs typeface="Times New Roman"/>
              </a:rPr>
              <a:t>de dados dos fabricantes de PMV</a:t>
            </a:r>
          </a:p>
        </p:txBody>
      </p:sp>
      <p:sp>
        <p:nvSpPr>
          <p:cNvPr id="66" name="AutoShape 107"/>
          <p:cNvSpPr>
            <a:spLocks noChangeArrowheads="1"/>
          </p:cNvSpPr>
          <p:nvPr/>
        </p:nvSpPr>
        <p:spPr bwMode="auto">
          <a:xfrm rot="16200000">
            <a:off x="3749853" y="836445"/>
            <a:ext cx="888306" cy="3488370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900" dirty="0" smtClean="0">
                <a:effectLst/>
                <a:latin typeface="Calibri"/>
                <a:ea typeface="Calibri"/>
                <a:cs typeface="Times New Roman"/>
              </a:rPr>
              <a:t>Relatórios técnicos com o conhecimentos dos Especialistas</a:t>
            </a:r>
            <a:endParaRPr lang="pt-BR" sz="1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1" name="AutoShape 107"/>
          <p:cNvSpPr>
            <a:spLocks noChangeArrowheads="1"/>
          </p:cNvSpPr>
          <p:nvPr/>
        </p:nvSpPr>
        <p:spPr bwMode="auto">
          <a:xfrm rot="16200000">
            <a:off x="6290911" y="1842003"/>
            <a:ext cx="888306" cy="1445802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900" dirty="0" smtClean="0">
                <a:effectLst/>
                <a:latin typeface="Calibri"/>
                <a:ea typeface="Calibri"/>
                <a:cs typeface="Times New Roman"/>
              </a:rPr>
              <a:t>Norma NTCIP</a:t>
            </a:r>
            <a:r>
              <a:rPr lang="pt-BR" sz="1900" dirty="0">
                <a:latin typeface="Calibri"/>
                <a:ea typeface="Calibri"/>
                <a:cs typeface="Times New Roman"/>
              </a:rPr>
              <a:t> </a:t>
            </a:r>
            <a:r>
              <a:rPr lang="pt-BR" sz="1900" dirty="0" smtClean="0">
                <a:latin typeface="Calibri"/>
                <a:ea typeface="Calibri"/>
                <a:cs typeface="Times New Roman"/>
              </a:rPr>
              <a:t>1203</a:t>
            </a:r>
            <a:endParaRPr lang="pt-BR" sz="19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AutoShape 107"/>
          <p:cNvSpPr>
            <a:spLocks noChangeArrowheads="1"/>
          </p:cNvSpPr>
          <p:nvPr/>
        </p:nvSpPr>
        <p:spPr bwMode="auto">
          <a:xfrm rot="16200000">
            <a:off x="7782254" y="1874779"/>
            <a:ext cx="888306" cy="1404157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900" dirty="0" smtClean="0">
                <a:effectLst/>
                <a:latin typeface="Calibri"/>
                <a:ea typeface="Calibri"/>
                <a:cs typeface="Times New Roman"/>
              </a:rPr>
              <a:t>Resolução ANTT 3576</a:t>
            </a:r>
            <a:endParaRPr lang="pt-BR" sz="19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4" name="Conector de seta reta 73"/>
          <p:cNvCxnSpPr>
            <a:cxnSpLocks/>
          </p:cNvCxnSpPr>
          <p:nvPr/>
        </p:nvCxnSpPr>
        <p:spPr>
          <a:xfrm>
            <a:off x="4283968" y="3009057"/>
            <a:ext cx="0" cy="31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cxnSpLocks/>
          </p:cNvCxnSpPr>
          <p:nvPr/>
        </p:nvCxnSpPr>
        <p:spPr>
          <a:xfrm>
            <a:off x="6804248" y="3024783"/>
            <a:ext cx="0" cy="31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>
            <a:cxnSpLocks/>
          </p:cNvCxnSpPr>
          <p:nvPr/>
        </p:nvCxnSpPr>
        <p:spPr>
          <a:xfrm>
            <a:off x="8334417" y="3040061"/>
            <a:ext cx="0" cy="31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entágono 77"/>
          <p:cNvSpPr>
            <a:spLocks/>
          </p:cNvSpPr>
          <p:nvPr/>
        </p:nvSpPr>
        <p:spPr>
          <a:xfrm rot="5400000">
            <a:off x="3455266" y="3996531"/>
            <a:ext cx="373063" cy="37147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9" name="Pentágono 78"/>
          <p:cNvSpPr>
            <a:spLocks/>
          </p:cNvSpPr>
          <p:nvPr/>
        </p:nvSpPr>
        <p:spPr>
          <a:xfrm rot="5400000">
            <a:off x="5751659" y="3996531"/>
            <a:ext cx="373063" cy="37147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0" name="Pentágono 79"/>
          <p:cNvSpPr>
            <a:spLocks/>
          </p:cNvSpPr>
          <p:nvPr/>
        </p:nvSpPr>
        <p:spPr>
          <a:xfrm rot="5400000">
            <a:off x="7712118" y="3993354"/>
            <a:ext cx="373063" cy="37147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1" name="AutoShape 86"/>
          <p:cNvSpPr>
            <a:spLocks noChangeArrowheads="1"/>
          </p:cNvSpPr>
          <p:nvPr/>
        </p:nvSpPr>
        <p:spPr bwMode="auto">
          <a:xfrm>
            <a:off x="2627784" y="4368800"/>
            <a:ext cx="1899208" cy="765175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dirty="0" err="1" smtClean="0">
                <a:effectLst/>
                <a:latin typeface="Calibri"/>
                <a:ea typeface="Calibri"/>
                <a:cs typeface="Times New Roman"/>
              </a:rPr>
              <a:t>Conceitualização</a:t>
            </a:r>
            <a:endParaRPr lang="pt-BR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AutoShape 86"/>
          <p:cNvSpPr>
            <a:spLocks noChangeArrowheads="1"/>
          </p:cNvSpPr>
          <p:nvPr/>
        </p:nvSpPr>
        <p:spPr bwMode="auto">
          <a:xfrm>
            <a:off x="5004048" y="4384673"/>
            <a:ext cx="1730356" cy="765175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latin typeface="Calibri"/>
                <a:ea typeface="Calibri"/>
                <a:cs typeface="Times New Roman"/>
              </a:rPr>
              <a:t>Implementação</a:t>
            </a:r>
            <a:endParaRPr lang="pt-BR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AutoShape 86"/>
          <p:cNvSpPr>
            <a:spLocks noChangeArrowheads="1"/>
          </p:cNvSpPr>
          <p:nvPr/>
        </p:nvSpPr>
        <p:spPr bwMode="auto">
          <a:xfrm>
            <a:off x="7105851" y="4387846"/>
            <a:ext cx="1592428" cy="765175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accent6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effectLst/>
                <a:latin typeface="Calibri"/>
                <a:ea typeface="Calibri"/>
                <a:cs typeface="Times New Roman"/>
              </a:rPr>
              <a:t>Validação da </a:t>
            </a:r>
            <a:r>
              <a:rPr lang="pt-BR" sz="2000" dirty="0">
                <a:effectLst/>
                <a:latin typeface="Calibri"/>
                <a:ea typeface="Calibri"/>
                <a:cs typeface="Times New Roman"/>
              </a:rPr>
              <a:t>Ontologia</a:t>
            </a:r>
          </a:p>
        </p:txBody>
      </p:sp>
      <p:cxnSp>
        <p:nvCxnSpPr>
          <p:cNvPr id="85" name="Conector de seta reta 84"/>
          <p:cNvCxnSpPr>
            <a:cxnSpLocks/>
            <a:endCxn id="82" idx="1"/>
          </p:cNvCxnSpPr>
          <p:nvPr/>
        </p:nvCxnSpPr>
        <p:spPr>
          <a:xfrm flipV="1">
            <a:off x="4526992" y="4767261"/>
            <a:ext cx="477056" cy="31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>
            <a:cxnSpLocks/>
            <a:endCxn id="83" idx="1"/>
          </p:cNvCxnSpPr>
          <p:nvPr/>
        </p:nvCxnSpPr>
        <p:spPr>
          <a:xfrm flipV="1">
            <a:off x="6734404" y="4770434"/>
            <a:ext cx="371447" cy="31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>
            <a:cxnSpLocks/>
          </p:cNvCxnSpPr>
          <p:nvPr/>
        </p:nvCxnSpPr>
        <p:spPr>
          <a:xfrm>
            <a:off x="1274687" y="3024783"/>
            <a:ext cx="0" cy="31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>
            <a:cxnSpLocks/>
            <a:stCxn id="83" idx="2"/>
            <a:endCxn id="5" idx="0"/>
          </p:cNvCxnSpPr>
          <p:nvPr/>
        </p:nvCxnSpPr>
        <p:spPr>
          <a:xfrm>
            <a:off x="7902065" y="5153021"/>
            <a:ext cx="0" cy="3476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>
            <a:cxnSpLocks/>
            <a:endCxn id="30" idx="2"/>
          </p:cNvCxnSpPr>
          <p:nvPr/>
        </p:nvCxnSpPr>
        <p:spPr>
          <a:xfrm>
            <a:off x="8151302" y="5724241"/>
            <a:ext cx="409719" cy="74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>
            <a:cxnSpLocks/>
            <a:stCxn id="5" idx="1"/>
          </p:cNvCxnSpPr>
          <p:nvPr/>
        </p:nvCxnSpPr>
        <p:spPr>
          <a:xfrm flipH="1" flipV="1">
            <a:off x="1268394" y="5684041"/>
            <a:ext cx="6384433" cy="45243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>
            <a:cxnSpLocks/>
            <a:endCxn id="20" idx="2"/>
          </p:cNvCxnSpPr>
          <p:nvPr/>
        </p:nvCxnSpPr>
        <p:spPr>
          <a:xfrm flipV="1">
            <a:off x="1274687" y="5133975"/>
            <a:ext cx="0" cy="5500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de seta reta 106"/>
          <p:cNvCxnSpPr>
            <a:cxnSpLocks/>
            <a:endCxn id="81" idx="2"/>
          </p:cNvCxnSpPr>
          <p:nvPr/>
        </p:nvCxnSpPr>
        <p:spPr>
          <a:xfrm flipV="1">
            <a:off x="3577388" y="5133975"/>
            <a:ext cx="0" cy="5726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/>
          <p:cNvCxnSpPr>
            <a:cxnSpLocks/>
            <a:endCxn id="82" idx="2"/>
          </p:cNvCxnSpPr>
          <p:nvPr/>
        </p:nvCxnSpPr>
        <p:spPr>
          <a:xfrm flipV="1">
            <a:off x="5864132" y="5149848"/>
            <a:ext cx="5094" cy="5758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5" grpId="0" animBg="1"/>
      <p:bldP spid="16" grpId="0" animBg="1"/>
      <p:bldP spid="18" grpId="0" animBg="1"/>
      <p:bldP spid="20" grpId="0" animBg="1"/>
      <p:bldP spid="5" grpId="0" animBg="1"/>
      <p:bldP spid="39" grpId="0" animBg="1"/>
      <p:bldP spid="40" grpId="0" animBg="1"/>
      <p:bldP spid="66" grpId="0" animBg="1"/>
      <p:bldP spid="71" grpId="0" animBg="1"/>
      <p:bldP spid="7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892" y="2348880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679356" y="2996952"/>
            <a:ext cx="4293873" cy="2016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tabelas e campos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as chaves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as cardinalidades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classe superclasses e subclasses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relacionamentos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00" dirty="0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079612" y="5242842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registros devem estar na terceira forma normal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00" dirty="0"/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5004048" y="3140968"/>
            <a:ext cx="3955255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Classes e atributos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Relacionamentos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Cardinalidades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Superclasses e Subclasses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00" dirty="0"/>
          </a:p>
        </p:txBody>
      </p:sp>
    </p:spTree>
    <p:extLst>
      <p:ext uri="{BB962C8B-B14F-4D97-AF65-F5344CB8AC3E}">
        <p14:creationId xmlns:p14="http://schemas.microsoft.com/office/powerpoint/2010/main" val="3450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892" y="2348880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899592" y="3078110"/>
            <a:ext cx="2673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60000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Empresa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  <a:p>
            <a:pPr>
              <a:buClr>
                <a:srgbClr val="0070C0"/>
              </a:buClr>
              <a:buSzPct val="60000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 B</a:t>
            </a:r>
          </a:p>
          <a:p>
            <a:pPr>
              <a:buClr>
                <a:srgbClr val="0070C0"/>
              </a:buClr>
              <a:buSzPct val="60000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 C</a:t>
            </a:r>
          </a:p>
          <a:p>
            <a:pPr>
              <a:buClr>
                <a:srgbClr val="0070C0"/>
              </a:buClr>
              <a:buSzPct val="60000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 D</a:t>
            </a:r>
          </a:p>
          <a:p>
            <a:pPr>
              <a:buClr>
                <a:srgbClr val="0070C0"/>
              </a:buClr>
              <a:buSzPct val="60000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 E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107956" y="4721130"/>
            <a:ext cx="3799057" cy="2124346"/>
            <a:chOff x="2333396" y="3279251"/>
            <a:chExt cx="3799057" cy="2124346"/>
          </a:xfrm>
        </p:grpSpPr>
        <p:pic>
          <p:nvPicPr>
            <p:cNvPr id="50" name="Imagem 4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396" y="3654123"/>
              <a:ext cx="3799057" cy="1749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Retângulo 54"/>
            <p:cNvSpPr/>
            <p:nvPr/>
          </p:nvSpPr>
          <p:spPr>
            <a:xfrm>
              <a:off x="2842306" y="3279251"/>
              <a:ext cx="25922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60000"/>
              </a:pPr>
              <a:r>
                <a:rPr lang="pt-B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Sistema Empresa </a:t>
              </a:r>
              <a:r>
                <a:rPr lang="pt-B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347864" y="2669917"/>
            <a:ext cx="3821028" cy="1907195"/>
            <a:chOff x="108199" y="3003359"/>
            <a:chExt cx="3190958" cy="1187617"/>
          </a:xfrm>
        </p:grpSpPr>
        <p:pic>
          <p:nvPicPr>
            <p:cNvPr id="19" name="Imagem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99" y="3163685"/>
              <a:ext cx="3190958" cy="1027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683568" y="3003359"/>
              <a:ext cx="22322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60000"/>
              </a:pPr>
              <a:r>
                <a:rPr lang="pt-B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Sistema Empresa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2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73097" y="2884851"/>
          <a:ext cx="8274182" cy="3761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634"/>
                <a:gridCol w="979464"/>
                <a:gridCol w="773317"/>
                <a:gridCol w="928202"/>
                <a:gridCol w="927110"/>
                <a:gridCol w="773317"/>
                <a:gridCol w="927110"/>
                <a:gridCol w="621711"/>
                <a:gridCol w="773317"/>
              </a:tblGrid>
              <a:tr h="384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Fabricante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Metadados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3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Endereço (Rodovia; KM; Complemento; Sentido)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Menssagem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Status de funcionamento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Data/hora da </a:t>
                      </a:r>
                      <a:r>
                        <a:rPr lang="pt-BR" sz="1800" dirty="0" err="1">
                          <a:effectLst/>
                        </a:rPr>
                        <a:t>Menssagem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Data/hora do Status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Tipo de Mensagem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Intermitência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Caixa Alta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</a:tr>
              <a:tr h="443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Empresa 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4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Empresa B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4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Empresa C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x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892" y="2347864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1456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17235" y="2929876"/>
          <a:ext cx="8585905" cy="3667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405"/>
                <a:gridCol w="792088"/>
                <a:gridCol w="1656184"/>
                <a:gridCol w="792088"/>
                <a:gridCol w="648072"/>
                <a:gridCol w="936104"/>
                <a:gridCol w="576064"/>
                <a:gridCol w="504056"/>
                <a:gridCol w="576064"/>
                <a:gridCol w="504056"/>
                <a:gridCol w="486724"/>
              </a:tblGrid>
              <a:tr h="357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Fabricante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Metadados</a:t>
                      </a: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forma de armazenamento (tipos)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29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b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Endereço (Rodovia; KM; Complemento; Sentido)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Menssagem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Status de funcionamento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Data/hora da </a:t>
                      </a:r>
                      <a:r>
                        <a:rPr lang="pt-BR" sz="1600" dirty="0" err="1">
                          <a:effectLst/>
                        </a:rPr>
                        <a:t>Menssagem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Data/hora do Status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Tipo de Mensagem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Intermitência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Caixa Alta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vert="vert270" anchor="ctr"/>
                </a:tc>
              </a:tr>
              <a:tr h="357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Empresa 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Campo único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texto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texto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número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data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data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</a:tr>
              <a:tr h="19220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Empresa B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Campos separados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texto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boleano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data 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</a:tr>
              <a:tr h="489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Rodovia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texto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KM+complemento</a:t>
                      </a: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texto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sentido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texto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0" marR="2414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892" y="2347864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0177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BRTs e Tecnologias ITS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t-BR" altLang="pt-BR" sz="2400" dirty="0" smtClean="0"/>
              <a:t>Como exemplo de funcionalidade, a literatura mostra que não existe nenhuma tecnologia ITS que sozinha apresenta resultados melhores que o de vias dedicadas </a:t>
            </a:r>
          </a:p>
          <a:p>
            <a:endParaRPr lang="pt-BR" altLang="pt-BR" sz="2400" dirty="0" smtClean="0"/>
          </a:p>
          <a:p>
            <a:r>
              <a:rPr lang="pt-BR" altLang="pt-BR" sz="2400" dirty="0" smtClean="0"/>
              <a:t>Em especial, quando as vias dedicadas permitem a ultrapassagem entre ônibus, estas dão ao sistema um mecanismo para </a:t>
            </a:r>
            <a:r>
              <a:rPr lang="pt-BR" altLang="pt-BR" sz="2400" dirty="0" err="1" smtClean="0"/>
              <a:t>cadenciamento</a:t>
            </a:r>
            <a:r>
              <a:rPr lang="pt-BR" altLang="pt-BR" sz="2400" dirty="0" smtClean="0"/>
              <a:t> dos ônibus e portanto uma ferramenta adicional para a gestão dos tempos</a:t>
            </a:r>
            <a:r>
              <a:rPr lang="pt-BR" altLang="pt-BR" sz="2400" dirty="0" smtClean="0">
                <a:hlinkClick r:id="" action="ppaction://noaction"/>
              </a:rPr>
              <a:t>[i]</a:t>
            </a:r>
            <a:r>
              <a:rPr lang="pt-BR" altLang="pt-BR" sz="2400" dirty="0" smtClean="0"/>
              <a:t>.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pt-BR" altLang="pt-BR" sz="2000" dirty="0" smtClean="0">
                <a:hlinkClick r:id="" action="ppaction://noaction"/>
              </a:rPr>
              <a:t>[i]</a:t>
            </a:r>
            <a:r>
              <a:rPr lang="pt-BR" altLang="pt-BR" sz="2000" dirty="0" smtClean="0"/>
              <a:t> </a:t>
            </a:r>
            <a:r>
              <a:rPr lang="pt-BR" altLang="pt-BR" sz="2000" dirty="0" smtClean="0">
                <a:solidFill>
                  <a:srgbClr val="FF0000"/>
                </a:solidFill>
              </a:rPr>
              <a:t>NTU - Lerner (2009)</a:t>
            </a:r>
            <a:r>
              <a:rPr lang="pt-BR" altLang="pt-BR" sz="2000" dirty="0" smtClean="0"/>
              <a:t> </a:t>
            </a:r>
          </a:p>
          <a:p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8511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892" y="2347864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1239690" y="2985336"/>
            <a:ext cx="6716686" cy="347961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909417" y="2852936"/>
            <a:ext cx="1442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60000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Modelo F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795805" y="2831604"/>
            <a:ext cx="7787208" cy="316835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tabelas e campos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11561" y="3473080"/>
          <a:ext cx="8136902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/>
                <a:gridCol w="1584176"/>
                <a:gridCol w="1728192"/>
                <a:gridCol w="2160240"/>
                <a:gridCol w="1347338"/>
                <a:gridCol w="92821"/>
              </a:tblGrid>
              <a:tr h="168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Tabelas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Campos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Rodovia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Rodovia_Id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RodoviaNome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RodoviaSigla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Sentido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Sentido_Id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SentidoNome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20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PMV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PMV_Id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PMVKM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PMVComplemento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Sentido_Id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5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Rodovia_Id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892" y="2347864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2772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17240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795805" y="2780928"/>
            <a:ext cx="7787208" cy="316835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Classes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atributos (</a:t>
            </a:r>
            <a:r>
              <a:rPr lang="pt-BR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preview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95537" y="3272458"/>
          <a:ext cx="8424934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492"/>
                <a:gridCol w="1741883"/>
                <a:gridCol w="1152128"/>
                <a:gridCol w="3888431"/>
              </a:tblGrid>
              <a:tr h="323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Classe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Atributo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Tipo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Descrição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</a:tr>
              <a:tr h="46755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Rodovia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Nome_Completo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Texto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Nome completo da rodovia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Exemplo: Via Anhanguera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</a:tr>
              <a:tr h="4675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Nome_Reduzido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Texto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Nome reduzido da rodovia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Exemplo: SP330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</a:tr>
              <a:tr h="467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TipoMensagem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TipoMensagem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Texto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Tipo da Mensagem (Educativa, Advertência, </a:t>
                      </a:r>
                      <a:r>
                        <a:rPr lang="pt-BR" sz="1800" dirty="0" err="1">
                          <a:effectLst/>
                        </a:rPr>
                        <a:t>etc</a:t>
                      </a:r>
                      <a:r>
                        <a:rPr lang="pt-BR" sz="1800" dirty="0">
                          <a:effectLst/>
                        </a:rPr>
                        <a:t>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</a:tr>
              <a:tr h="2874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PMV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KM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Número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KM onde o PMV está instalado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</a:tr>
              <a:tr h="4675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Complemento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Número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Complemento do KM onde o PMV está instalado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</a:tr>
              <a:tr h="287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StatusPMV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DataHoraStatus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DataHora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Data/Hora que o Status foi postado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8" marR="41338" marT="0" marB="0" anchor="ctr"/>
                </a:tc>
              </a:tr>
            </a:tbl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892" y="2347864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3945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795805" y="2780928"/>
            <a:ext cx="7787208" cy="57606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Instâncias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892" y="2347864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017832" y="3437615"/>
          <a:ext cx="7154567" cy="304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9624"/>
                <a:gridCol w="4044943"/>
              </a:tblGrid>
              <a:tr h="31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Classe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Instância</a:t>
                      </a:r>
                      <a:endParaRPr lang="pt-BR" sz="18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20497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Sentido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Norte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1440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Sul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1950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Leste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1440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Oeste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24688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TipoMensagem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05" marR="3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Acidente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47484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Advertência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35915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TipoStatus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Sem_comunicacao</a:t>
                      </a:r>
                      <a:endParaRPr lang="pt-BR" sz="1800" b="1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  <a:tr h="178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 err="1">
                          <a:effectLst/>
                        </a:rPr>
                        <a:t>Com_comunicacao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05" marR="378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6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Levantamento das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informações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ITS-PMV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0220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(Aquisição do conhecimento)</a:t>
            </a:r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795805" y="2780928"/>
            <a:ext cx="7787208" cy="3290976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técnica proposta por Sonia e Khan (2007)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permitiu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classes com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seus respectivos atributos, assim como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relacionamentos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cardinalidades</a:t>
            </a:r>
          </a:p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Todos os conceitos (classes, atributos, relacionamentos, cardinalidades) encontrados no estudo das bases de dados foram incluídos na ontologia por se observar que são conceitos que estão em produção 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1892" y="2347864"/>
            <a:ext cx="8836592" cy="505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de PMV </a:t>
            </a:r>
            <a:r>
              <a:rPr lang="pt-BR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(Sonia e Khan; 2007)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7058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485800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Conclusão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– </a:t>
            </a:r>
            <a:r>
              <a:rPr lang="pt-B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Discussão dos resultados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-540568" y="1484784"/>
            <a:ext cx="94690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Obtenção de informações</a:t>
            </a: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3" indent="0">
              <a:buClr>
                <a:srgbClr val="0070C0"/>
              </a:buClr>
              <a:buSzPct val="60000"/>
              <a:buNone/>
            </a:pP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Clr>
                <a:srgbClr val="0070C0"/>
              </a:buClr>
              <a:buSzPct val="60000"/>
              <a:buNone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2314528"/>
          <a:ext cx="846094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3424"/>
                <a:gridCol w="1594103"/>
                <a:gridCol w="1348457"/>
                <a:gridCol w="1348457"/>
                <a:gridCol w="1226499"/>
              </a:tblGrid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    Fontes de informação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Conceitos     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Bases de dados dos fabricantes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Especialistas do domínio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Norma NTCIP 1203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Resolução ANTT 3576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StatusFuncionamento</a:t>
                      </a:r>
                      <a:r>
                        <a:rPr lang="pt-BR" sz="1400" dirty="0">
                          <a:effectLst/>
                        </a:rPr>
                        <a:t> (Classe)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81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PMV (Classe)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0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StatusFuncionamento</a:t>
                      </a:r>
                      <a:r>
                        <a:rPr lang="pt-BR" sz="1400" dirty="0">
                          <a:effectLst/>
                        </a:rPr>
                        <a:t> (Classe)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MensagemPMV</a:t>
                      </a:r>
                      <a:r>
                        <a:rPr lang="pt-BR" sz="1400" dirty="0">
                          <a:effectLst/>
                        </a:rPr>
                        <a:t> (Atributo)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Mensagem (Atributo)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TipoStatus (Classe)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NomeStatus (Atributo)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9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CaixaAlta (Atributo)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8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Intermitencia (Atributo)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Sem_comunicacao (Instância)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Com_comunicacao (Instância)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 flipH="1" flipV="1">
            <a:off x="313183" y="2036710"/>
            <a:ext cx="2952328" cy="100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Conclusão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– </a:t>
            </a:r>
            <a:r>
              <a:rPr lang="pt-B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Discussão dos resultados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-540568" y="1196752"/>
            <a:ext cx="94690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Obtenção de informações</a:t>
            </a: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3" indent="0">
              <a:buClr>
                <a:srgbClr val="0070C0"/>
              </a:buClr>
              <a:buSzPct val="60000"/>
              <a:buNone/>
            </a:pP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Clr>
                <a:srgbClr val="0070C0"/>
              </a:buClr>
              <a:buSzPct val="60000"/>
              <a:buNone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05879" y="1700808"/>
          <a:ext cx="8280921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475"/>
                <a:gridCol w="1832790"/>
                <a:gridCol w="28186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Fontes de informações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Percentual de participação</a:t>
                      </a:r>
                      <a:r>
                        <a:rPr lang="pt-BR" baseline="0" dirty="0" smtClean="0"/>
                        <a:t> na ontologia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Contribuição</a:t>
                      </a:r>
                    </a:p>
                    <a:p>
                      <a:pPr algn="ctr"/>
                      <a:r>
                        <a:rPr lang="pt-BR" dirty="0" smtClean="0"/>
                        <a:t>(em relação ao conhecimento acumulado)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Bases de dados dos fabricantes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Especialistas (concessionárias de</a:t>
                      </a:r>
                      <a:r>
                        <a:rPr lang="pt-BR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Norma internacional NTCIP 1203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Resolução Federal 3576 da ANTT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pt-BR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-919828" y="4941168"/>
            <a:ext cx="10063827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228600">
              <a:spcBef>
                <a:spcPct val="20000"/>
              </a:spcBef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Dados dos fabricantes e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Especialistas tiveram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alto percentual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contribuição para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conceitos</a:t>
            </a:r>
          </a:p>
          <a:p>
            <a:pPr marL="1143000" lvl="2" indent="-228600">
              <a:spcBef>
                <a:spcPct val="20000"/>
              </a:spcBef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Percentual de contribuição inédito dos Especialista, que não foram encontrados na Bases de Dados, mostraram que havia conhecimento tácito</a:t>
            </a:r>
          </a:p>
          <a:p>
            <a:pPr marL="1143000" lvl="2" indent="-228600">
              <a:spcBef>
                <a:spcPct val="20000"/>
              </a:spcBef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Percentualmente a contribuição proporcionada pela norma internacional e pela resolução federal foi menor, porém importante, pois apresentaram conceitos que não foram percebidos nas Bases de Dados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nos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Especialistas</a:t>
            </a:r>
          </a:p>
          <a:p>
            <a:pPr marL="1143000" lvl="2" indent="-228600">
              <a:spcBef>
                <a:spcPct val="20000"/>
              </a:spcBef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 retângulo 14"/>
          <p:cNvSpPr/>
          <p:nvPr/>
        </p:nvSpPr>
        <p:spPr>
          <a:xfrm>
            <a:off x="0" y="5805264"/>
            <a:ext cx="9144000" cy="1052736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 flip="none" rotWithShape="1">
            <a:gsLst>
              <a:gs pos="0">
                <a:srgbClr val="214F87"/>
              </a:gs>
              <a:gs pos="29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14"/>
          <p:cNvSpPr/>
          <p:nvPr/>
        </p:nvSpPr>
        <p:spPr>
          <a:xfrm rot="10800000">
            <a:off x="3846070" y="6244322"/>
            <a:ext cx="5297930" cy="613678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solidFill>
            <a:srgbClr val="214F87"/>
          </a:solidFill>
          <a:ln>
            <a:solidFill>
              <a:srgbClr val="214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343592"/>
            <a:ext cx="9108504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Uma ontologia para o compartilhamento de informações de um tipo de equipamento ITS </a:t>
            </a:r>
            <a:b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(Painel de Mensagens Variáveis - PMV)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8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899592" y="2279283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Kelsey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Magalhães Melo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Orientador: Prof. Dr. Cláudio Luiz Marte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(Defesa)</a:t>
            </a:r>
          </a:p>
          <a:p>
            <a:endParaRPr lang="pt-BR" sz="2000" dirty="0"/>
          </a:p>
        </p:txBody>
      </p:sp>
      <p:sp>
        <p:nvSpPr>
          <p:cNvPr id="16" name="Triângulo retângulo 15"/>
          <p:cNvSpPr/>
          <p:nvPr/>
        </p:nvSpPr>
        <p:spPr>
          <a:xfrm>
            <a:off x="2922062" y="6131310"/>
            <a:ext cx="6221938" cy="613678"/>
          </a:xfrm>
          <a:custGeom>
            <a:avLst/>
            <a:gdLst>
              <a:gd name="connsiteX0" fmla="*/ 0 w 1728192"/>
              <a:gd name="connsiteY0" fmla="*/ 216024 h 216024"/>
              <a:gd name="connsiteX1" fmla="*/ 0 w 1728192"/>
              <a:gd name="connsiteY1" fmla="*/ 0 h 216024"/>
              <a:gd name="connsiteX2" fmla="*/ 1728192 w 1728192"/>
              <a:gd name="connsiteY2" fmla="*/ 216024 h 216024"/>
              <a:gd name="connsiteX3" fmla="*/ 0 w 1728192"/>
              <a:gd name="connsiteY3" fmla="*/ 216024 h 216024"/>
              <a:gd name="connsiteX0" fmla="*/ 0 w 1731264"/>
              <a:gd name="connsiteY0" fmla="*/ 264792 h 264792"/>
              <a:gd name="connsiteX1" fmla="*/ 1731264 w 1731264"/>
              <a:gd name="connsiteY1" fmla="*/ 0 h 264792"/>
              <a:gd name="connsiteX2" fmla="*/ 1728192 w 1731264"/>
              <a:gd name="connsiteY2" fmla="*/ 264792 h 264792"/>
              <a:gd name="connsiteX3" fmla="*/ 0 w 1731264"/>
              <a:gd name="connsiteY3" fmla="*/ 264792 h 264792"/>
              <a:gd name="connsiteX0" fmla="*/ 0 w 7924800"/>
              <a:gd name="connsiteY0" fmla="*/ 0 h 914400"/>
              <a:gd name="connsiteX1" fmla="*/ 7924800 w 7924800"/>
              <a:gd name="connsiteY1" fmla="*/ 649608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2653553 w 7924800"/>
              <a:gd name="connsiteY3" fmla="*/ 310842 h 914400"/>
              <a:gd name="connsiteX4" fmla="*/ 0 w 7924800"/>
              <a:gd name="connsiteY4" fmla="*/ 0 h 914400"/>
              <a:gd name="connsiteX0" fmla="*/ 0 w 6217023"/>
              <a:gd name="connsiteY0" fmla="*/ 0 h 685800"/>
              <a:gd name="connsiteX1" fmla="*/ 6217023 w 6217023"/>
              <a:gd name="connsiteY1" fmla="*/ 152784 h 685800"/>
              <a:gd name="connsiteX2" fmla="*/ 6213951 w 6217023"/>
              <a:gd name="connsiteY2" fmla="*/ 685800 h 685800"/>
              <a:gd name="connsiteX3" fmla="*/ 945776 w 6217023"/>
              <a:gd name="connsiteY3" fmla="*/ 82242 h 685800"/>
              <a:gd name="connsiteX4" fmla="*/ 0 w 6217023"/>
              <a:gd name="connsiteY4" fmla="*/ 0 h 685800"/>
              <a:gd name="connsiteX0" fmla="*/ 0 w 6221939"/>
              <a:gd name="connsiteY0" fmla="*/ 0 h 725129"/>
              <a:gd name="connsiteX1" fmla="*/ 6221939 w 6221939"/>
              <a:gd name="connsiteY1" fmla="*/ 192113 h 725129"/>
              <a:gd name="connsiteX2" fmla="*/ 6218867 w 6221939"/>
              <a:gd name="connsiteY2" fmla="*/ 725129 h 725129"/>
              <a:gd name="connsiteX3" fmla="*/ 950692 w 6221939"/>
              <a:gd name="connsiteY3" fmla="*/ 121571 h 725129"/>
              <a:gd name="connsiteX4" fmla="*/ 0 w 6221939"/>
              <a:gd name="connsiteY4" fmla="*/ 0 h 725129"/>
              <a:gd name="connsiteX0" fmla="*/ 0 w 6218867"/>
              <a:gd name="connsiteY0" fmla="*/ 0 h 725129"/>
              <a:gd name="connsiteX1" fmla="*/ 6212107 w 6218867"/>
              <a:gd name="connsiteY1" fmla="*/ 192113 h 725129"/>
              <a:gd name="connsiteX2" fmla="*/ 6218867 w 6218867"/>
              <a:gd name="connsiteY2" fmla="*/ 725129 h 725129"/>
              <a:gd name="connsiteX3" fmla="*/ 950692 w 6218867"/>
              <a:gd name="connsiteY3" fmla="*/ 121571 h 725129"/>
              <a:gd name="connsiteX4" fmla="*/ 0 w 6218867"/>
              <a:gd name="connsiteY4" fmla="*/ 0 h 725129"/>
              <a:gd name="connsiteX0" fmla="*/ 0 w 6213951"/>
              <a:gd name="connsiteY0" fmla="*/ 0 h 725129"/>
              <a:gd name="connsiteX1" fmla="*/ 6212107 w 6213951"/>
              <a:gd name="connsiteY1" fmla="*/ 192113 h 725129"/>
              <a:gd name="connsiteX2" fmla="*/ 6213951 w 6213951"/>
              <a:gd name="connsiteY2" fmla="*/ 725129 h 725129"/>
              <a:gd name="connsiteX3" fmla="*/ 950692 w 6213951"/>
              <a:gd name="connsiteY3" fmla="*/ 121571 h 725129"/>
              <a:gd name="connsiteX4" fmla="*/ 0 w 6213951"/>
              <a:gd name="connsiteY4" fmla="*/ 0 h 725129"/>
              <a:gd name="connsiteX0" fmla="*/ 0 w 6212380"/>
              <a:gd name="connsiteY0" fmla="*/ 0 h 725129"/>
              <a:gd name="connsiteX1" fmla="*/ 6212107 w 6212380"/>
              <a:gd name="connsiteY1" fmla="*/ 192113 h 725129"/>
              <a:gd name="connsiteX2" fmla="*/ 6204119 w 6212380"/>
              <a:gd name="connsiteY2" fmla="*/ 725129 h 725129"/>
              <a:gd name="connsiteX3" fmla="*/ 950692 w 6212380"/>
              <a:gd name="connsiteY3" fmla="*/ 121571 h 725129"/>
              <a:gd name="connsiteX4" fmla="*/ 0 w 6212380"/>
              <a:gd name="connsiteY4" fmla="*/ 0 h 725129"/>
              <a:gd name="connsiteX0" fmla="*/ 0 w 6216409"/>
              <a:gd name="connsiteY0" fmla="*/ 0 h 725129"/>
              <a:gd name="connsiteX1" fmla="*/ 6212107 w 6216409"/>
              <a:gd name="connsiteY1" fmla="*/ 192113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6409"/>
              <a:gd name="connsiteY0" fmla="*/ 0 h 725129"/>
              <a:gd name="connsiteX1" fmla="*/ 6214565 w 6216409"/>
              <a:gd name="connsiteY1" fmla="*/ 194571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8942"/>
              <a:gd name="connsiteY0" fmla="*/ 0 h 613678"/>
              <a:gd name="connsiteX1" fmla="*/ 6214565 w 6218942"/>
              <a:gd name="connsiteY1" fmla="*/ 194571 h 613678"/>
              <a:gd name="connsiteX2" fmla="*/ 6218942 w 6218942"/>
              <a:gd name="connsiteY2" fmla="*/ 613678 h 613678"/>
              <a:gd name="connsiteX3" fmla="*/ 950692 w 6218942"/>
              <a:gd name="connsiteY3" fmla="*/ 121571 h 613678"/>
              <a:gd name="connsiteX4" fmla="*/ 0 w 6218942"/>
              <a:gd name="connsiteY4" fmla="*/ 0 h 6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8942" h="613678">
                <a:moveTo>
                  <a:pt x="0" y="0"/>
                </a:moveTo>
                <a:lnTo>
                  <a:pt x="6214565" y="194571"/>
                </a:lnTo>
                <a:cubicBezTo>
                  <a:pt x="6216818" y="372243"/>
                  <a:pt x="6216689" y="436006"/>
                  <a:pt x="6218942" y="613678"/>
                </a:cubicBezTo>
                <a:lnTo>
                  <a:pt x="950692" y="121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 flipV="1">
            <a:off x="2627785" y="5869158"/>
            <a:ext cx="6516216" cy="462473"/>
          </a:xfrm>
          <a:custGeom>
            <a:avLst/>
            <a:gdLst>
              <a:gd name="connsiteX0" fmla="*/ 0 w 645840"/>
              <a:gd name="connsiteY0" fmla="*/ 288032 h 288032"/>
              <a:gd name="connsiteX1" fmla="*/ 0 w 645840"/>
              <a:gd name="connsiteY1" fmla="*/ 0 h 288032"/>
              <a:gd name="connsiteX2" fmla="*/ 645840 w 645840"/>
              <a:gd name="connsiteY2" fmla="*/ 288032 h 288032"/>
              <a:gd name="connsiteX3" fmla="*/ 0 w 645840"/>
              <a:gd name="connsiteY3" fmla="*/ 288032 h 288032"/>
              <a:gd name="connsiteX0" fmla="*/ 632012 w 645840"/>
              <a:gd name="connsiteY0" fmla="*/ 0 h 309282"/>
              <a:gd name="connsiteX1" fmla="*/ 0 w 645840"/>
              <a:gd name="connsiteY1" fmla="*/ 21250 h 309282"/>
              <a:gd name="connsiteX2" fmla="*/ 645840 w 645840"/>
              <a:gd name="connsiteY2" fmla="*/ 309282 h 309282"/>
              <a:gd name="connsiteX3" fmla="*/ 632012 w 645840"/>
              <a:gd name="connsiteY3" fmla="*/ 0 h 309282"/>
              <a:gd name="connsiteX0" fmla="*/ 1304365 w 1304365"/>
              <a:gd name="connsiteY0" fmla="*/ 0 h 591670"/>
              <a:gd name="connsiteX1" fmla="*/ 0 w 1304365"/>
              <a:gd name="connsiteY1" fmla="*/ 303638 h 591670"/>
              <a:gd name="connsiteX2" fmla="*/ 645840 w 1304365"/>
              <a:gd name="connsiteY2" fmla="*/ 591670 h 591670"/>
              <a:gd name="connsiteX3" fmla="*/ 1304365 w 1304365"/>
              <a:gd name="connsiteY3" fmla="*/ 0 h 591670"/>
              <a:gd name="connsiteX0" fmla="*/ 1317812 w 1317812"/>
              <a:gd name="connsiteY0" fmla="*/ 0 h 658906"/>
              <a:gd name="connsiteX1" fmla="*/ 0 w 1317812"/>
              <a:gd name="connsiteY1" fmla="*/ 370874 h 658906"/>
              <a:gd name="connsiteX2" fmla="*/ 645840 w 1317812"/>
              <a:gd name="connsiteY2" fmla="*/ 658906 h 658906"/>
              <a:gd name="connsiteX3" fmla="*/ 1317812 w 1317812"/>
              <a:gd name="connsiteY3" fmla="*/ 0 h 658906"/>
              <a:gd name="connsiteX0" fmla="*/ 1317812 w 1317812"/>
              <a:gd name="connsiteY0" fmla="*/ 0 h 443753"/>
              <a:gd name="connsiteX1" fmla="*/ 0 w 1317812"/>
              <a:gd name="connsiteY1" fmla="*/ 370874 h 443753"/>
              <a:gd name="connsiteX2" fmla="*/ 1304746 w 1317812"/>
              <a:gd name="connsiteY2" fmla="*/ 443753 h 443753"/>
              <a:gd name="connsiteX3" fmla="*/ 1317812 w 1317812"/>
              <a:gd name="connsiteY3" fmla="*/ 0 h 443753"/>
              <a:gd name="connsiteX0" fmla="*/ 3119718 w 3119718"/>
              <a:gd name="connsiteY0" fmla="*/ 0 h 443753"/>
              <a:gd name="connsiteX1" fmla="*/ 0 w 3119718"/>
              <a:gd name="connsiteY1" fmla="*/ 155721 h 443753"/>
              <a:gd name="connsiteX2" fmla="*/ 3106652 w 3119718"/>
              <a:gd name="connsiteY2" fmla="*/ 443753 h 443753"/>
              <a:gd name="connsiteX3" fmla="*/ 3119718 w 3119718"/>
              <a:gd name="connsiteY3" fmla="*/ 0 h 443753"/>
              <a:gd name="connsiteX0" fmla="*/ 6736977 w 6736977"/>
              <a:gd name="connsiteY0" fmla="*/ 0 h 443753"/>
              <a:gd name="connsiteX1" fmla="*/ 0 w 6736977"/>
              <a:gd name="connsiteY1" fmla="*/ 209509 h 443753"/>
              <a:gd name="connsiteX2" fmla="*/ 6723911 w 6736977"/>
              <a:gd name="connsiteY2" fmla="*/ 443753 h 443753"/>
              <a:gd name="connsiteX3" fmla="*/ 6736977 w 6736977"/>
              <a:gd name="connsiteY3" fmla="*/ 0 h 443753"/>
              <a:gd name="connsiteX0" fmla="*/ 6736977 w 6746034"/>
              <a:gd name="connsiteY0" fmla="*/ 0 h 443753"/>
              <a:gd name="connsiteX1" fmla="*/ 0 w 6746034"/>
              <a:gd name="connsiteY1" fmla="*/ 209509 h 443753"/>
              <a:gd name="connsiteX2" fmla="*/ 6746034 w 6746034"/>
              <a:gd name="connsiteY2" fmla="*/ 443753 h 443753"/>
              <a:gd name="connsiteX3" fmla="*/ 6736977 w 6746034"/>
              <a:gd name="connsiteY3" fmla="*/ 0 h 443753"/>
              <a:gd name="connsiteX0" fmla="*/ 6736977 w 6738659"/>
              <a:gd name="connsiteY0" fmla="*/ 0 h 443753"/>
              <a:gd name="connsiteX1" fmla="*/ 0 w 6738659"/>
              <a:gd name="connsiteY1" fmla="*/ 209509 h 443753"/>
              <a:gd name="connsiteX2" fmla="*/ 6738659 w 6738659"/>
              <a:gd name="connsiteY2" fmla="*/ 443753 h 443753"/>
              <a:gd name="connsiteX3" fmla="*/ 6736977 w 6738659"/>
              <a:gd name="connsiteY3" fmla="*/ 0 h 443753"/>
              <a:gd name="connsiteX0" fmla="*/ 6744351 w 6744383"/>
              <a:gd name="connsiteY0" fmla="*/ 0 h 448669"/>
              <a:gd name="connsiteX1" fmla="*/ 0 w 6744383"/>
              <a:gd name="connsiteY1" fmla="*/ 214425 h 448669"/>
              <a:gd name="connsiteX2" fmla="*/ 6738659 w 6744383"/>
              <a:gd name="connsiteY2" fmla="*/ 448669 h 448669"/>
              <a:gd name="connsiteX3" fmla="*/ 6744351 w 6744383"/>
              <a:gd name="connsiteY3" fmla="*/ 0 h 448669"/>
              <a:gd name="connsiteX0" fmla="*/ 6734519 w 6738659"/>
              <a:gd name="connsiteY0" fmla="*/ 0 h 446211"/>
              <a:gd name="connsiteX1" fmla="*/ 0 w 6738659"/>
              <a:gd name="connsiteY1" fmla="*/ 211967 h 446211"/>
              <a:gd name="connsiteX2" fmla="*/ 6738659 w 6738659"/>
              <a:gd name="connsiteY2" fmla="*/ 446211 h 446211"/>
              <a:gd name="connsiteX3" fmla="*/ 6734519 w 6738659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11967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35821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312523 w 6312573"/>
              <a:gd name="connsiteY0" fmla="*/ 0 h 446211"/>
              <a:gd name="connsiteX1" fmla="*/ 0 w 6312573"/>
              <a:gd name="connsiteY1" fmla="*/ 204016 h 446211"/>
              <a:gd name="connsiteX2" fmla="*/ 6309289 w 6312573"/>
              <a:gd name="connsiteY2" fmla="*/ 446211 h 446211"/>
              <a:gd name="connsiteX3" fmla="*/ 6312523 w 6312573"/>
              <a:gd name="connsiteY3" fmla="*/ 0 h 4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573" h="446211">
                <a:moveTo>
                  <a:pt x="6312523" y="0"/>
                </a:moveTo>
                <a:lnTo>
                  <a:pt x="0" y="204016"/>
                </a:lnTo>
                <a:lnTo>
                  <a:pt x="6309289" y="446211"/>
                </a:lnTo>
                <a:cubicBezTo>
                  <a:pt x="6308728" y="298293"/>
                  <a:pt x="6313084" y="147918"/>
                  <a:pt x="6312523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67544" y="4206846"/>
            <a:ext cx="820444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 tooltip="http://aleph.ipt.br/F/6S6QSQ1T34C83GAYQ4XS3KX2XU7L6SDNB5TQDS7S186LD2NX7C-15522?func=service&amp;doc_library=IPT01&amp;doc_number=000173073&amp;line_number=0001&amp;func_code=WEB-BRIEF&amp;service_type=MEDIA"/>
              </a:rPr>
              <a:t>http://aleph.ipt.br/F/6S6QSQ1T34C83GAYQ4XS3KX2XU7L6SDNB5TQDS7S186LD2NX7C-15522?func=service&amp;doc_library=IPT01&amp;doc_number=000173073&amp;line_number=0001&amp;func_code=WEB-BRIEF&amp;service_type=MEDIA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896889" y="1823662"/>
          <a:ext cx="7120745" cy="476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68739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400" b="1" dirty="0"/>
              <a:t>14813 -1: Arquitetura(s) de modelo de referência </a:t>
            </a:r>
            <a:br>
              <a:rPr lang="pt-BR" altLang="pt-BR" sz="2400" b="1" dirty="0"/>
            </a:br>
            <a:r>
              <a:rPr lang="pt-BR" altLang="pt-BR" sz="2400" b="1" dirty="0"/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3966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endParaRPr lang="pt-BR" altLang="pt-BR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7830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pt-BR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Serviços/funções envolvidas</a:t>
            </a:r>
          </a:p>
          <a:p>
            <a:pPr lvl="1"/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do início da Viagem (planejada)</a:t>
            </a:r>
          </a:p>
          <a:p>
            <a:pPr lvl="1"/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(dinâmica)</a:t>
            </a:r>
          </a:p>
          <a:p>
            <a:pPr lvl="1"/>
            <a:r>
              <a:rPr lang="pt-BR" altLang="pt-BR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Pós viagem</a:t>
            </a:r>
          </a:p>
          <a:p>
            <a:endParaRPr lang="pt-BR" altLang="pt-BR" sz="33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BRTs e Tecnologias ITS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612775" y="1711325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500" smtClean="0"/>
              <a:t>As funcionalidades podem ser combinadas de várias formas para se adequarem ao contexto - em Los Angeles</a:t>
            </a:r>
          </a:p>
          <a:p>
            <a:pPr lvl="1">
              <a:lnSpc>
                <a:spcPct val="80000"/>
              </a:lnSpc>
            </a:pPr>
            <a:r>
              <a:rPr lang="pt-BR" altLang="pt-BR" sz="2200" smtClean="0"/>
              <a:t>O BRT trata </a:t>
            </a:r>
            <a:r>
              <a:rPr lang="pt-BR" altLang="pt-BR" sz="2200" smtClean="0">
                <a:solidFill>
                  <a:srgbClr val="FF0000"/>
                </a:solidFill>
              </a:rPr>
              <a:t>prioridade semafórica</a:t>
            </a:r>
            <a:r>
              <a:rPr lang="pt-BR" altLang="pt-BR" sz="2200" smtClean="0"/>
              <a:t>, </a:t>
            </a:r>
            <a:r>
              <a:rPr lang="pt-BR" altLang="pt-BR" sz="2200" smtClean="0">
                <a:solidFill>
                  <a:srgbClr val="FF0000"/>
                </a:solidFill>
              </a:rPr>
              <a:t>bilhetagem eletrônica,</a:t>
            </a:r>
            <a:r>
              <a:rPr lang="pt-BR" altLang="pt-BR" sz="2200" smtClean="0"/>
              <a:t> </a:t>
            </a:r>
            <a:r>
              <a:rPr lang="pt-BR" altLang="pt-BR" sz="2200" smtClean="0">
                <a:solidFill>
                  <a:srgbClr val="FF0000"/>
                </a:solidFill>
              </a:rPr>
              <a:t>localização de veículos</a:t>
            </a:r>
            <a:r>
              <a:rPr lang="pt-BR" altLang="pt-BR" sz="2200" smtClean="0"/>
              <a:t> por GPS, </a:t>
            </a:r>
            <a:r>
              <a:rPr lang="pt-BR" altLang="pt-BR" sz="2200" smtClean="0">
                <a:solidFill>
                  <a:srgbClr val="FF0000"/>
                </a:solidFill>
              </a:rPr>
              <a:t>informação ao usuário</a:t>
            </a:r>
            <a:r>
              <a:rPr lang="pt-BR" altLang="pt-BR" sz="2200" smtClean="0"/>
              <a:t> nas estações e paradas e </a:t>
            </a:r>
            <a:r>
              <a:rPr lang="pt-BR" altLang="pt-BR" sz="2200" smtClean="0">
                <a:solidFill>
                  <a:srgbClr val="FF0000"/>
                </a:solidFill>
              </a:rPr>
              <a:t>contador de passageiros</a:t>
            </a:r>
            <a:r>
              <a:rPr lang="pt-BR" altLang="pt-BR" sz="2200" smtClean="0"/>
              <a:t>.</a:t>
            </a:r>
          </a:p>
          <a:p>
            <a:pPr>
              <a:lnSpc>
                <a:spcPct val="80000"/>
              </a:lnSpc>
            </a:pPr>
            <a:endParaRPr lang="pt-BR" altLang="pt-BR" sz="2500" smtClean="0"/>
          </a:p>
          <a:p>
            <a:pPr>
              <a:lnSpc>
                <a:spcPct val="80000"/>
              </a:lnSpc>
            </a:pPr>
            <a:r>
              <a:rPr lang="pt-BR" altLang="pt-BR" sz="2500" smtClean="0"/>
              <a:t>Outro sistema, no mesmo ambiente norte americano, implantado em Las Vegas</a:t>
            </a:r>
          </a:p>
          <a:p>
            <a:pPr lvl="1">
              <a:lnSpc>
                <a:spcPct val="80000"/>
              </a:lnSpc>
            </a:pPr>
            <a:r>
              <a:rPr lang="pt-BR" altLang="pt-BR" sz="2200" smtClean="0"/>
              <a:t>não tem bilhetagem eletrônica no veículo nem contador de passageiros</a:t>
            </a:r>
          </a:p>
          <a:p>
            <a:pPr lvl="1">
              <a:lnSpc>
                <a:spcPct val="80000"/>
              </a:lnSpc>
            </a:pPr>
            <a:r>
              <a:rPr lang="pt-BR" altLang="pt-BR" sz="2200" smtClean="0"/>
              <a:t>mas adicionalmente oferece </a:t>
            </a:r>
            <a:r>
              <a:rPr lang="pt-BR" altLang="pt-BR" sz="2200" smtClean="0">
                <a:solidFill>
                  <a:srgbClr val="FF0000"/>
                </a:solidFill>
              </a:rPr>
              <a:t>equipamento embarcado para auxiliar os Condutores (motoristas) no estacionamento nas estações</a:t>
            </a:r>
            <a:r>
              <a:rPr lang="pt-BR" altLang="pt-BR" sz="2200" smtClean="0"/>
              <a:t>, </a:t>
            </a:r>
            <a:r>
              <a:rPr lang="pt-BR" altLang="pt-BR" sz="2200" smtClean="0">
                <a:solidFill>
                  <a:srgbClr val="FF0000"/>
                </a:solidFill>
              </a:rPr>
              <a:t>sistemas de comunicação com o veículo e sistemas automáticos de despacho</a:t>
            </a:r>
            <a:r>
              <a:rPr lang="pt-BR" altLang="pt-BR" sz="2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6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Pós Viagem</a:t>
            </a:r>
          </a:p>
        </p:txBody>
      </p:sp>
      <p:sp>
        <p:nvSpPr>
          <p:cNvPr id="117555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altLang="pt-BR" sz="3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pt-BR" altLang="pt-BR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Palavras-chaves</a:t>
            </a:r>
            <a:r>
              <a:rPr lang="pt-BR" altLang="pt-B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3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</a:t>
            </a:r>
            <a:r>
              <a:rPr lang="pt-BR" altLang="pt-B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gerenciais históricas</a:t>
            </a:r>
          </a:p>
          <a:p>
            <a:pPr lvl="1">
              <a:lnSpc>
                <a:spcPct val="90000"/>
              </a:lnSpc>
            </a:pPr>
            <a:endParaRPr lang="pt-BR" alt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Têm por objetivo prestar informações sobre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 de viagens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p.ex.: SAC (Serviço de Atendimento ao Cliente) 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4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653764" name="Group 4"/>
          <p:cNvGrpSpPr>
            <a:grpSpLocks/>
          </p:cNvGrpSpPr>
          <p:nvPr/>
        </p:nvGrpSpPr>
        <p:grpSpPr bwMode="auto">
          <a:xfrm>
            <a:off x="1727200" y="1398588"/>
            <a:ext cx="5662613" cy="5578475"/>
            <a:chOff x="1088" y="881"/>
            <a:chExt cx="3567" cy="3514"/>
          </a:xfrm>
        </p:grpSpPr>
        <p:sp>
          <p:nvSpPr>
            <p:cNvPr id="5" name="Forma livre 4">
              <a:hlinkClick r:id="rId3" action="ppaction://hlinksldjump"/>
            </p:cNvPr>
            <p:cNvSpPr/>
            <p:nvPr/>
          </p:nvSpPr>
          <p:spPr>
            <a:xfrm>
              <a:off x="1379" y="1021"/>
              <a:ext cx="3048" cy="3048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8" name="Forma livre 7">
              <a:hlinkClick r:id="rId4" action="ppaction://hlinksldjump"/>
            </p:cNvPr>
            <p:cNvSpPr/>
            <p:nvPr/>
          </p:nvSpPr>
          <p:spPr>
            <a:xfrm>
              <a:off x="1347" y="1158"/>
              <a:ext cx="3048" cy="3049"/>
            </a:xfrm>
            <a:custGeom>
              <a:avLst/>
              <a:gdLst>
                <a:gd name="connsiteX0" fmla="*/ 3469184 w 4838937"/>
                <a:gd name="connsiteY0" fmla="*/ 4599360 h 4838937"/>
                <a:gd name="connsiteX1" fmla="*/ 1369700 w 4838937"/>
                <a:gd name="connsiteY1" fmla="*/ 4599334 h 4838937"/>
                <a:gd name="connsiteX2" fmla="*/ 2419469 w 4838937"/>
                <a:gd name="connsiteY2" fmla="*/ 2419469 h 4838937"/>
                <a:gd name="connsiteX3" fmla="*/ 3469184 w 4838937"/>
                <a:gd name="connsiteY3" fmla="*/ 459936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3469184" y="4599360"/>
                  </a:moveTo>
                  <a:cubicBezTo>
                    <a:pt x="2805808" y="4918805"/>
                    <a:pt x="2033068" y="4918796"/>
                    <a:pt x="1369700" y="4599334"/>
                  </a:cubicBezTo>
                  <a:lnTo>
                    <a:pt x="2419469" y="2419469"/>
                  </a:lnTo>
                  <a:lnTo>
                    <a:pt x="3469184" y="459936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78126" tIns="3822342" rIns="1878127" bIns="250746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Prevenção e Segurança</a:t>
              </a:r>
            </a:p>
          </p:txBody>
        </p:sp>
        <p:sp>
          <p:nvSpPr>
            <p:cNvPr id="11" name="Forma livre 10">
              <a:hlinkClick r:id="rId5" action="ppaction://hlinksldjump"/>
            </p:cNvPr>
            <p:cNvSpPr/>
            <p:nvPr/>
          </p:nvSpPr>
          <p:spPr>
            <a:xfrm>
              <a:off x="1316" y="1021"/>
              <a:ext cx="3048" cy="3048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</a:t>
              </a:r>
              <a:r>
                <a:rPr lang="pt-BR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Multimodos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Seta circular 12"/>
            <p:cNvSpPr/>
            <p:nvPr/>
          </p:nvSpPr>
          <p:spPr>
            <a:xfrm>
              <a:off x="1229" y="881"/>
              <a:ext cx="3426" cy="3426"/>
            </a:xfrm>
            <a:prstGeom prst="circularArrow">
              <a:avLst>
                <a:gd name="adj1" fmla="val 5085"/>
                <a:gd name="adj2" fmla="val 327528"/>
                <a:gd name="adj3" fmla="val 443744"/>
                <a:gd name="adj4" fmla="val 1928577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Seta circular 13"/>
            <p:cNvSpPr/>
            <p:nvPr/>
          </p:nvSpPr>
          <p:spPr>
            <a:xfrm>
              <a:off x="1215" y="943"/>
              <a:ext cx="3426" cy="3425"/>
            </a:xfrm>
            <a:prstGeom prst="circularArrow">
              <a:avLst>
                <a:gd name="adj1" fmla="val 5085"/>
                <a:gd name="adj2" fmla="val 327528"/>
                <a:gd name="adj3" fmla="val 3529100"/>
                <a:gd name="adj4" fmla="val 770764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Seta circular 14"/>
            <p:cNvSpPr/>
            <p:nvPr/>
          </p:nvSpPr>
          <p:spPr>
            <a:xfrm>
              <a:off x="1159" y="970"/>
              <a:ext cx="3425" cy="3425"/>
            </a:xfrm>
            <a:prstGeom prst="circularArrow">
              <a:avLst>
                <a:gd name="adj1" fmla="val 5085"/>
                <a:gd name="adj2" fmla="val 327528"/>
                <a:gd name="adj3" fmla="val 6615046"/>
                <a:gd name="adj4" fmla="val 385742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Seta circular 15"/>
            <p:cNvSpPr/>
            <p:nvPr/>
          </p:nvSpPr>
          <p:spPr>
            <a:xfrm>
              <a:off x="1102" y="943"/>
              <a:ext cx="3426" cy="3425"/>
            </a:xfrm>
            <a:prstGeom prst="circularArrow">
              <a:avLst>
                <a:gd name="adj1" fmla="val 5085"/>
                <a:gd name="adj2" fmla="val 327528"/>
                <a:gd name="adj3" fmla="val 9701707"/>
                <a:gd name="adj4" fmla="val 6943371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Seta circular 16"/>
            <p:cNvSpPr/>
            <p:nvPr/>
          </p:nvSpPr>
          <p:spPr>
            <a:xfrm>
              <a:off x="1088" y="881"/>
              <a:ext cx="3425" cy="3426"/>
            </a:xfrm>
            <a:prstGeom prst="circularArrow">
              <a:avLst>
                <a:gd name="adj1" fmla="val 5085"/>
                <a:gd name="adj2" fmla="val 327528"/>
                <a:gd name="adj3" fmla="val 12786695"/>
                <a:gd name="adj4" fmla="val 10028727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653779" name="Group 19"/>
            <p:cNvGrpSpPr>
              <a:grpSpLocks/>
            </p:cNvGrpSpPr>
            <p:nvPr/>
          </p:nvGrpSpPr>
          <p:grpSpPr bwMode="auto">
            <a:xfrm>
              <a:off x="1225" y="1597"/>
              <a:ext cx="3375" cy="2566"/>
              <a:chOff x="1225" y="1597"/>
              <a:chExt cx="3375" cy="2566"/>
            </a:xfrm>
          </p:grpSpPr>
          <p:sp>
            <p:nvSpPr>
              <p:cNvPr id="6" name="Forma livre 5">
                <a:hlinkClick r:id="rId6" action="ppaction://hlinksldjump"/>
              </p:cNvPr>
              <p:cNvSpPr/>
              <p:nvPr/>
            </p:nvSpPr>
            <p:spPr>
              <a:xfrm>
                <a:off x="1418" y="1070"/>
                <a:ext cx="3048" cy="3048"/>
              </a:xfrm>
              <a:custGeom>
                <a:avLst/>
                <a:gdLst>
                  <a:gd name="connsiteX0" fmla="*/ 4311086 w 4838937"/>
                  <a:gd name="connsiteY0" fmla="*/ 910956 h 4838937"/>
                  <a:gd name="connsiteX1" fmla="*/ 4778276 w 4838937"/>
                  <a:gd name="connsiteY1" fmla="*/ 2957851 h 4838937"/>
                  <a:gd name="connsiteX2" fmla="*/ 2419469 w 4838937"/>
                  <a:gd name="connsiteY2" fmla="*/ 2419469 h 4838937"/>
                  <a:gd name="connsiteX3" fmla="*/ 4311086 w 4838937"/>
                  <a:gd name="connsiteY3" fmla="*/ 910956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311086" y="910956"/>
                    </a:moveTo>
                    <a:cubicBezTo>
                      <a:pt x="4770163" y="1486621"/>
                      <a:pt x="4942119" y="2240009"/>
                      <a:pt x="4778276" y="2957851"/>
                    </a:cubicBezTo>
                    <a:lnTo>
                      <a:pt x="2419469" y="2419469"/>
                    </a:lnTo>
                    <a:lnTo>
                      <a:pt x="4311086" y="910956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306765" tIns="1774435" rIns="247865" bIns="2298653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Informações aos Usuários</a:t>
                </a:r>
              </a:p>
            </p:txBody>
          </p:sp>
          <p:sp>
            <p:nvSpPr>
              <p:cNvPr id="7" name="Forma livre 6">
                <a:hlinkClick r:id="rId7" action="ppaction://hlinksldjump"/>
              </p:cNvPr>
              <p:cNvSpPr/>
              <p:nvPr/>
            </p:nvSpPr>
            <p:spPr>
              <a:xfrm>
                <a:off x="1404" y="1131"/>
                <a:ext cx="3048" cy="3048"/>
              </a:xfrm>
              <a:custGeom>
                <a:avLst/>
                <a:gdLst>
                  <a:gd name="connsiteX0" fmla="*/ 4778276 w 4838937"/>
                  <a:gd name="connsiteY0" fmla="*/ 2957850 h 4838937"/>
                  <a:gd name="connsiteX1" fmla="*/ 3469236 w 4838937"/>
                  <a:gd name="connsiteY1" fmla="*/ 4599334 h 4838937"/>
                  <a:gd name="connsiteX2" fmla="*/ 2419469 w 4838937"/>
                  <a:gd name="connsiteY2" fmla="*/ 2419469 h 4838937"/>
                  <a:gd name="connsiteX3" fmla="*/ 4778276 w 4838937"/>
                  <a:gd name="connsiteY3" fmla="*/ 295785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778276" y="2957850"/>
                    </a:moveTo>
                    <a:cubicBezTo>
                      <a:pt x="4614433" y="3675694"/>
                      <a:pt x="4132623" y="4279864"/>
                      <a:pt x="3469236" y="4599334"/>
                    </a:cubicBezTo>
                    <a:lnTo>
                      <a:pt x="2419469" y="2419469"/>
                    </a:lnTo>
                    <a:lnTo>
                      <a:pt x="4778276" y="2957850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127609" tIns="2886238" rIns="599840" bIns="110044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Planejamento Programação e Controle</a:t>
                </a: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  <p:sp>
            <p:nvSpPr>
              <p:cNvPr id="9" name="Forma livre 8">
                <a:hlinkClick r:id="rId8" action="ppaction://hlinksldjump"/>
              </p:cNvPr>
              <p:cNvSpPr/>
              <p:nvPr/>
            </p:nvSpPr>
            <p:spPr>
              <a:xfrm>
                <a:off x="1291" y="1131"/>
                <a:ext cx="3048" cy="3048"/>
              </a:xfrm>
              <a:custGeom>
                <a:avLst/>
                <a:gdLst>
                  <a:gd name="connsiteX0" fmla="*/ 1369700 w 4838937"/>
                  <a:gd name="connsiteY0" fmla="*/ 4599334 h 4838937"/>
                  <a:gd name="connsiteX1" fmla="*/ 60661 w 4838937"/>
                  <a:gd name="connsiteY1" fmla="*/ 2957849 h 4838937"/>
                  <a:gd name="connsiteX2" fmla="*/ 2419469 w 4838937"/>
                  <a:gd name="connsiteY2" fmla="*/ 2419469 h 4838937"/>
                  <a:gd name="connsiteX3" fmla="*/ 1369700 w 4838937"/>
                  <a:gd name="connsiteY3" fmla="*/ 4599334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1369700" y="4599334"/>
                    </a:moveTo>
                    <a:cubicBezTo>
                      <a:pt x="706313" y="4279863"/>
                      <a:pt x="224503" y="3675693"/>
                      <a:pt x="60661" y="2957849"/>
                    </a:cubicBezTo>
                    <a:lnTo>
                      <a:pt x="2419469" y="2419469"/>
                    </a:lnTo>
                    <a:lnTo>
                      <a:pt x="1369700" y="4599334"/>
                    </a:lnTo>
                    <a:close/>
                  </a:path>
                </a:pathLst>
              </a:custGeom>
              <a:solidFill>
                <a:srgbClr val="7030A0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599840" tIns="2886238" rIns="3127609" bIns="110044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Infraestrutura</a:t>
                </a:r>
              </a:p>
            </p:txBody>
          </p:sp>
          <p:sp>
            <p:nvSpPr>
              <p:cNvPr id="10" name="Forma livre 9">
                <a:hlinkClick r:id="rId9" action="ppaction://hlinksldjump"/>
              </p:cNvPr>
              <p:cNvSpPr/>
              <p:nvPr/>
            </p:nvSpPr>
            <p:spPr>
              <a:xfrm>
                <a:off x="1277" y="1070"/>
                <a:ext cx="3048" cy="3048"/>
              </a:xfrm>
              <a:custGeom>
                <a:avLst/>
                <a:gdLst>
                  <a:gd name="connsiteX0" fmla="*/ 60661 w 4838937"/>
                  <a:gd name="connsiteY0" fmla="*/ 2957849 h 4838937"/>
                  <a:gd name="connsiteX1" fmla="*/ 527851 w 4838937"/>
                  <a:gd name="connsiteY1" fmla="*/ 910955 h 4838937"/>
                  <a:gd name="connsiteX2" fmla="*/ 2419469 w 4838937"/>
                  <a:gd name="connsiteY2" fmla="*/ 2419469 h 4838937"/>
                  <a:gd name="connsiteX3" fmla="*/ 60661 w 4838937"/>
                  <a:gd name="connsiteY3" fmla="*/ 2957849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60661" y="2957849"/>
                    </a:moveTo>
                    <a:cubicBezTo>
                      <a:pt x="-103181" y="2240007"/>
                      <a:pt x="68774" y="1486620"/>
                      <a:pt x="527851" y="910955"/>
                    </a:cubicBezTo>
                    <a:lnTo>
                      <a:pt x="2419469" y="2419469"/>
                    </a:lnTo>
                    <a:lnTo>
                      <a:pt x="60661" y="2957849"/>
                    </a:lnTo>
                    <a:close/>
                  </a:path>
                </a:pathLst>
              </a:custGeom>
              <a:solidFill>
                <a:srgbClr val="333300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247866" tIns="1774435" rIns="3306764" bIns="2298653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e “</a:t>
                </a:r>
                <a:r>
                  <a:rPr lang="en-US" sz="16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Imagem</a:t>
                </a: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_</a:t>
                </a:r>
              </a:p>
              <a:p>
                <a:pPr algn="ctr" defTabSz="71120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BRT”</a:t>
                </a:r>
                <a:endPara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2437" y="2157"/>
                <a:ext cx="871" cy="853"/>
              </a:xfrm>
              <a:prstGeom prst="ellipse">
                <a:avLst/>
              </a:prstGeom>
              <a:ln cmpd="sng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pt-BR" sz="1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ITS4BRT</a:t>
                </a:r>
              </a:p>
            </p:txBody>
          </p:sp>
        </p:grpSp>
      </p:grpSp>
      <p:sp>
        <p:nvSpPr>
          <p:cNvPr id="1653793" name="Rectangle 33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ITS4BRT (TPCU) –</a:t>
            </a:r>
            <a:r>
              <a:rPr lang="pt-BR" altLang="pt-BR" sz="4000" dirty="0"/>
              <a:t> </a:t>
            </a:r>
            <a:br>
              <a:rPr lang="pt-BR" altLang="pt-BR" sz="4000" dirty="0"/>
            </a:br>
            <a:r>
              <a:rPr lang="pt-BR" altLang="pt-BR" sz="3200" b="1" dirty="0">
                <a:solidFill>
                  <a:srgbClr val="0000CC"/>
                </a:solidFill>
              </a:rPr>
              <a:t>Grupos de</a:t>
            </a:r>
            <a:r>
              <a:rPr lang="pt-BR" altLang="pt-BR" dirty="0"/>
              <a:t> </a:t>
            </a:r>
            <a:r>
              <a:rPr lang="pt-BR" altLang="pt-BR" sz="3200" b="1" dirty="0">
                <a:solidFill>
                  <a:srgbClr val="0000CC"/>
                </a:solidFill>
              </a:rPr>
              <a:t>Serviços/funções envolvidas</a:t>
            </a:r>
          </a:p>
        </p:txBody>
      </p:sp>
    </p:spTree>
    <p:extLst>
      <p:ext uri="{BB962C8B-B14F-4D97-AF65-F5344CB8AC3E}">
        <p14:creationId xmlns:p14="http://schemas.microsoft.com/office/powerpoint/2010/main" val="16841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839913" y="1539875"/>
            <a:ext cx="5437187" cy="5437188"/>
            <a:chOff x="1839913" y="1539875"/>
            <a:chExt cx="5437187" cy="5437188"/>
          </a:xfrm>
        </p:grpSpPr>
        <p:sp>
          <p:nvSpPr>
            <p:cNvPr id="15" name="Seta circular 14"/>
            <p:cNvSpPr/>
            <p:nvPr/>
          </p:nvSpPr>
          <p:spPr>
            <a:xfrm>
              <a:off x="1839913" y="1539875"/>
              <a:ext cx="5437187" cy="5437188"/>
            </a:xfrm>
            <a:prstGeom prst="circularArrow">
              <a:avLst>
                <a:gd name="adj1" fmla="val 5085"/>
                <a:gd name="adj2" fmla="val 327528"/>
                <a:gd name="adj3" fmla="val 6615046"/>
                <a:gd name="adj4" fmla="val 385742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2189000" y="1620159"/>
              <a:ext cx="4838937" cy="4838937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251215" y="1697927"/>
              <a:ext cx="4838937" cy="4838937"/>
            </a:xfrm>
            <a:custGeom>
              <a:avLst/>
              <a:gdLst>
                <a:gd name="connsiteX0" fmla="*/ 4311086 w 4838937"/>
                <a:gd name="connsiteY0" fmla="*/ 910956 h 4838937"/>
                <a:gd name="connsiteX1" fmla="*/ 4778276 w 4838937"/>
                <a:gd name="connsiteY1" fmla="*/ 2957851 h 4838937"/>
                <a:gd name="connsiteX2" fmla="*/ 2419469 w 4838937"/>
                <a:gd name="connsiteY2" fmla="*/ 2419469 h 4838937"/>
                <a:gd name="connsiteX3" fmla="*/ 4311086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311086" y="910956"/>
                  </a:moveTo>
                  <a:cubicBezTo>
                    <a:pt x="4770163" y="1486621"/>
                    <a:pt x="4942119" y="2240009"/>
                    <a:pt x="4778276" y="2957851"/>
                  </a:cubicBezTo>
                  <a:lnTo>
                    <a:pt x="2419469" y="2419469"/>
                  </a:lnTo>
                  <a:lnTo>
                    <a:pt x="4311086" y="910956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306765" tIns="1774435" rIns="247865" bIns="2298653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Informações aos Usuários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228749" y="1795858"/>
              <a:ext cx="4838937" cy="4838937"/>
            </a:xfrm>
            <a:custGeom>
              <a:avLst/>
              <a:gdLst>
                <a:gd name="connsiteX0" fmla="*/ 4778276 w 4838937"/>
                <a:gd name="connsiteY0" fmla="*/ 2957850 h 4838937"/>
                <a:gd name="connsiteX1" fmla="*/ 3469236 w 4838937"/>
                <a:gd name="connsiteY1" fmla="*/ 4599334 h 4838937"/>
                <a:gd name="connsiteX2" fmla="*/ 2419469 w 4838937"/>
                <a:gd name="connsiteY2" fmla="*/ 2419469 h 4838937"/>
                <a:gd name="connsiteX3" fmla="*/ 4778276 w 4838937"/>
                <a:gd name="connsiteY3" fmla="*/ 295785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778276" y="2957850"/>
                  </a:moveTo>
                  <a:cubicBezTo>
                    <a:pt x="4614433" y="3675694"/>
                    <a:pt x="4132623" y="4279864"/>
                    <a:pt x="3469236" y="4599334"/>
                  </a:cubicBezTo>
                  <a:lnTo>
                    <a:pt x="2419469" y="2419469"/>
                  </a:lnTo>
                  <a:lnTo>
                    <a:pt x="4778276" y="2957850"/>
                  </a:lnTo>
                  <a:close/>
                </a:path>
              </a:pathLst>
            </a:custGeom>
            <a:solidFill>
              <a:srgbClr val="00B05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27609" tIns="2886238" rIns="599840" bIns="1100440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PlanejamentoProgramação</a:t>
              </a: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Controle 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138883" y="1839063"/>
              <a:ext cx="4838937" cy="4838937"/>
            </a:xfrm>
            <a:custGeom>
              <a:avLst/>
              <a:gdLst>
                <a:gd name="connsiteX0" fmla="*/ 3469184 w 4838937"/>
                <a:gd name="connsiteY0" fmla="*/ 4599360 h 4838937"/>
                <a:gd name="connsiteX1" fmla="*/ 1369700 w 4838937"/>
                <a:gd name="connsiteY1" fmla="*/ 4599334 h 4838937"/>
                <a:gd name="connsiteX2" fmla="*/ 2419469 w 4838937"/>
                <a:gd name="connsiteY2" fmla="*/ 2419469 h 4838937"/>
                <a:gd name="connsiteX3" fmla="*/ 3469184 w 4838937"/>
                <a:gd name="connsiteY3" fmla="*/ 459936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3469184" y="4599360"/>
                  </a:moveTo>
                  <a:cubicBezTo>
                    <a:pt x="2805808" y="4918805"/>
                    <a:pt x="2033068" y="4918796"/>
                    <a:pt x="1369700" y="4599334"/>
                  </a:cubicBezTo>
                  <a:lnTo>
                    <a:pt x="2419469" y="2419469"/>
                  </a:lnTo>
                  <a:lnTo>
                    <a:pt x="3469184" y="459936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78126" tIns="3822342" rIns="1878127" bIns="250746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Prevenção e Segurança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049017" y="1795858"/>
              <a:ext cx="4838937" cy="4838937"/>
            </a:xfrm>
            <a:custGeom>
              <a:avLst/>
              <a:gdLst>
                <a:gd name="connsiteX0" fmla="*/ 1369700 w 4838937"/>
                <a:gd name="connsiteY0" fmla="*/ 4599334 h 4838937"/>
                <a:gd name="connsiteX1" fmla="*/ 60661 w 4838937"/>
                <a:gd name="connsiteY1" fmla="*/ 2957849 h 4838937"/>
                <a:gd name="connsiteX2" fmla="*/ 2419469 w 4838937"/>
                <a:gd name="connsiteY2" fmla="*/ 2419469 h 4838937"/>
                <a:gd name="connsiteX3" fmla="*/ 1369700 w 4838937"/>
                <a:gd name="connsiteY3" fmla="*/ 4599334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1369700" y="4599334"/>
                  </a:moveTo>
                  <a:cubicBezTo>
                    <a:pt x="706313" y="4279863"/>
                    <a:pt x="224503" y="3675693"/>
                    <a:pt x="60661" y="2957849"/>
                  </a:cubicBezTo>
                  <a:lnTo>
                    <a:pt x="2419469" y="2419469"/>
                  </a:lnTo>
                  <a:lnTo>
                    <a:pt x="1369700" y="4599334"/>
                  </a:ln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99840" tIns="2886238" rIns="3127609" bIns="1100440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Infraestrutura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026550" y="1697927"/>
              <a:ext cx="4838937" cy="4838937"/>
            </a:xfrm>
            <a:custGeom>
              <a:avLst/>
              <a:gdLst>
                <a:gd name="connsiteX0" fmla="*/ 60661 w 4838937"/>
                <a:gd name="connsiteY0" fmla="*/ 2957849 h 4838937"/>
                <a:gd name="connsiteX1" fmla="*/ 527851 w 4838937"/>
                <a:gd name="connsiteY1" fmla="*/ 910955 h 4838937"/>
                <a:gd name="connsiteX2" fmla="*/ 2419469 w 4838937"/>
                <a:gd name="connsiteY2" fmla="*/ 2419469 h 4838937"/>
                <a:gd name="connsiteX3" fmla="*/ 60661 w 4838937"/>
                <a:gd name="connsiteY3" fmla="*/ 2957849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60661" y="2957849"/>
                  </a:moveTo>
                  <a:cubicBezTo>
                    <a:pt x="-103181" y="2240007"/>
                    <a:pt x="68774" y="1486620"/>
                    <a:pt x="527851" y="910955"/>
                  </a:cubicBezTo>
                  <a:lnTo>
                    <a:pt x="2419469" y="2419469"/>
                  </a:lnTo>
                  <a:lnTo>
                    <a:pt x="60661" y="2957849"/>
                  </a:lnTo>
                  <a:close/>
                </a:path>
              </a:pathLst>
            </a:custGeom>
            <a:solidFill>
              <a:srgbClr val="3333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47866" tIns="1774435" rIns="3306764" bIns="2298653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e “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Imagem_BRT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88765" y="1620159"/>
              <a:ext cx="4838937" cy="4838937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Multimodos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3868738" y="3424238"/>
              <a:ext cx="1382712" cy="1354137"/>
            </a:xfrm>
            <a:prstGeom prst="ellipse">
              <a:avLst/>
            </a:prstGeom>
            <a:ln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pt-BR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ITS4BRT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177800" y="1700213"/>
            <a:ext cx="525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600"/>
              <a:t>Conjunto de serviços responsáveis pela coordenação entre sistemas de transporte e trânsito, visando melhorar os serviços de transferência intermodos e priorizar o TP em entroncamentos semafóricos.</a:t>
            </a:r>
            <a:endParaRPr lang="pt-BR" altLang="pt-BR" sz="1600" b="1"/>
          </a:p>
        </p:txBody>
      </p:sp>
      <p:sp>
        <p:nvSpPr>
          <p:cNvPr id="1522722" name="Rectangle 34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ITS4BRT (TPCU) –</a:t>
            </a:r>
            <a:r>
              <a:rPr lang="pt-BR" altLang="pt-BR" sz="4000" dirty="0"/>
              <a:t> </a:t>
            </a:r>
            <a:br>
              <a:rPr lang="pt-BR" altLang="pt-BR" sz="4000" dirty="0"/>
            </a:br>
            <a:r>
              <a:rPr lang="pt-BR" altLang="pt-BR" sz="3200" b="1" dirty="0">
                <a:solidFill>
                  <a:srgbClr val="0000CC"/>
                </a:solidFill>
              </a:rPr>
              <a:t>Grupos de</a:t>
            </a:r>
            <a:r>
              <a:rPr lang="pt-BR" altLang="pt-BR" dirty="0"/>
              <a:t> </a:t>
            </a:r>
            <a:r>
              <a:rPr lang="pt-BR" altLang="pt-BR" sz="3200" b="1" dirty="0">
                <a:solidFill>
                  <a:srgbClr val="0000CC"/>
                </a:solidFill>
              </a:rPr>
              <a:t>Serviços/funções envolvidas</a:t>
            </a:r>
          </a:p>
        </p:txBody>
      </p:sp>
    </p:spTree>
    <p:extLst>
      <p:ext uri="{BB962C8B-B14F-4D97-AF65-F5344CB8AC3E}">
        <p14:creationId xmlns:p14="http://schemas.microsoft.com/office/powerpoint/2010/main" val="42737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80574E-7 L 0.39531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1"/>
            <a:r>
              <a:rPr lang="pt-BR" altLang="pt-BR" sz="3000" b="1" smtClean="0"/>
              <a:t>Coordenação Multimodos</a:t>
            </a:r>
            <a:endParaRPr lang="pt-BR" altLang="pt-BR" sz="3000" smtClean="0"/>
          </a:p>
          <a:p>
            <a:pPr lvl="2"/>
            <a:r>
              <a:rPr lang="pt-BR" altLang="pt-BR" sz="2800" smtClean="0"/>
              <a:t>Integração entre modos</a:t>
            </a:r>
          </a:p>
          <a:p>
            <a:pPr lvl="2"/>
            <a:r>
              <a:rPr lang="pt-BR" altLang="pt-BR" sz="2800" smtClean="0"/>
              <a:t>Gestão da Semaforização</a:t>
            </a:r>
          </a:p>
        </p:txBody>
      </p:sp>
      <p:sp>
        <p:nvSpPr>
          <p:cNvPr id="1524741" name="Rectangle 5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ITS4BRT (TPCU) –</a:t>
            </a:r>
            <a:r>
              <a:rPr lang="pt-BR" altLang="pt-BR"/>
              <a:t> </a:t>
            </a:r>
            <a:r>
              <a:rPr lang="pt-BR" altLang="pt-BR" sz="3600" b="1">
                <a:solidFill>
                  <a:srgbClr val="0000CC"/>
                </a:solidFill>
              </a:rPr>
              <a:t/>
            </a:r>
            <a:br>
              <a:rPr lang="pt-BR" altLang="pt-BR" sz="3600" b="1">
                <a:solidFill>
                  <a:srgbClr val="0000CC"/>
                </a:solidFill>
              </a:rPr>
            </a:br>
            <a:r>
              <a:rPr lang="pt-BR" altLang="pt-BR" sz="3600" b="1">
                <a:solidFill>
                  <a:srgbClr val="0000CC"/>
                </a:solidFill>
              </a:rPr>
              <a:t>“Coordenação Multimodos”</a:t>
            </a:r>
          </a:p>
        </p:txBody>
      </p:sp>
    </p:spTree>
    <p:extLst>
      <p:ext uri="{BB962C8B-B14F-4D97-AF65-F5344CB8AC3E}">
        <p14:creationId xmlns:p14="http://schemas.microsoft.com/office/powerpoint/2010/main" val="24220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5111750" cy="4708525"/>
          </a:xfrm>
        </p:spPr>
        <p:txBody>
          <a:bodyPr>
            <a:normAutofit/>
          </a:bodyPr>
          <a:lstStyle/>
          <a:p>
            <a:pPr marL="547688" indent="-411163">
              <a:lnSpc>
                <a:spcPct val="9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Conjunto de operadores de outros sistemas de transporte</a:t>
            </a:r>
          </a:p>
          <a:p>
            <a:pPr marL="547688" indent="-411163">
              <a:lnSpc>
                <a:spcPct val="9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exemplo: companhias aéreas, serviços de balsa e serviços ferroviários </a:t>
            </a:r>
          </a:p>
          <a:p>
            <a:pPr marL="547688" indent="-411163">
              <a:lnSpc>
                <a:spcPct val="90000"/>
              </a:lnSpc>
            </a:pP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5148064" y="112474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08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Coordenação Multimodos</a:t>
            </a:r>
          </a:p>
        </p:txBody>
      </p:sp>
      <p:sp>
        <p:nvSpPr>
          <p:cNvPr id="121446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do Grupo de Funcionalidades [PROPÓSITO (</a:t>
            </a: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 </a:t>
            </a: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Coordenação entre sistemas de transporte e trânsito, visando melhorar os serviços de transferência intermodos e priorizar o transporte público coletivo urbano (TPCU) em entroncamentos semafóricos.</a:t>
            </a:r>
          </a:p>
          <a:p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Funções ITS componentes deste grupo:</a:t>
            </a: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pt-BR" altLang="pt-BR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da semaforização</a:t>
            </a:r>
          </a:p>
          <a:p>
            <a:pPr lvl="1"/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entre modos</a:t>
            </a:r>
          </a:p>
        </p:txBody>
      </p:sp>
    </p:spTree>
    <p:extLst>
      <p:ext uri="{BB962C8B-B14F-4D97-AF65-F5344CB8AC3E}">
        <p14:creationId xmlns:p14="http://schemas.microsoft.com/office/powerpoint/2010/main" val="18859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Coordenação Multimodos – </a:t>
            </a:r>
            <a:b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entre Modos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165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r>
              <a:rPr lang="pt-BR" altLang="pt-BR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Palavras-chave: </a:t>
            </a:r>
          </a:p>
          <a:p>
            <a:pPr lvl="1"/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Serviços Intermodais aos Passageiros</a:t>
            </a:r>
          </a:p>
          <a:p>
            <a:pPr lvl="1"/>
            <a:endParaRPr lang="pt-BR" altLang="pt-BR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altLang="pt-BR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[PROPÓSITO (</a:t>
            </a:r>
            <a:r>
              <a:rPr lang="pt-BR" altLang="pt-BR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)]:</a:t>
            </a:r>
            <a:r>
              <a:rPr lang="pt-BR" altLang="pt-BR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/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coordenação entre agentes que operam serviços de modos diferentes (</a:t>
            </a:r>
            <a:r>
              <a:rPr lang="pt-BR" altLang="pt-BR" sz="22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PROVEDORES DE SERVIÇO INTERMODAL</a:t>
            </a:r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/>
            <a:r>
              <a:rPr lang="pt-BR" altLang="pt-BR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Visa propiciar maior conveniência nos pontos de transferência (conexões / baldeações)</a:t>
            </a:r>
          </a:p>
          <a:p>
            <a:pPr lvl="2"/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Exemplo de aplicação: </a:t>
            </a:r>
          </a:p>
          <a:p>
            <a:pPr lvl="3"/>
            <a:r>
              <a:rPr lang="pt-BR" altLang="pt-B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transferência de metrô para ônibus, ou seja - de um sistema de transporte de maior capacidade para outro de menor capacidade, onde há uma forte necessidade de preparação ou sincronismo </a:t>
            </a:r>
          </a:p>
        </p:txBody>
      </p:sp>
    </p:spTree>
    <p:extLst>
      <p:ext uri="{BB962C8B-B14F-4D97-AF65-F5344CB8AC3E}">
        <p14:creationId xmlns:p14="http://schemas.microsoft.com/office/powerpoint/2010/main" val="24450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Coordenação Multimodos – </a:t>
            </a:r>
            <a:b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Integração entre Modos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165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r>
              <a:rPr lang="pt-BR" altLang="pt-BR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Palavras-chave a explorar: </a:t>
            </a:r>
          </a:p>
          <a:p>
            <a:pPr lvl="1"/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ATDM (Active </a:t>
            </a:r>
            <a:r>
              <a:rPr lang="pt-BR" altLang="pt-B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Transportation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Demand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Management)</a:t>
            </a:r>
          </a:p>
          <a:p>
            <a:pPr lvl="1"/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ICM (</a:t>
            </a:r>
            <a:r>
              <a:rPr lang="pt-BR" altLang="pt-B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Integrated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Corridor</a:t>
            </a:r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Management)</a:t>
            </a:r>
          </a:p>
          <a:p>
            <a:pPr lvl="1"/>
            <a:endParaRPr lang="pt-BR" altLang="pt-BR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6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896889" y="1823662"/>
          <a:ext cx="7120745" cy="476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68739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400" b="1" dirty="0"/>
              <a:t>14813 -1: Arquitetura(s) de modelo de referência </a:t>
            </a:r>
            <a:br>
              <a:rPr lang="pt-BR" altLang="pt-BR" sz="2400" b="1" dirty="0"/>
            </a:br>
            <a:r>
              <a:rPr lang="pt-BR" altLang="pt-BR" sz="2400" b="1" dirty="0"/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3324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Variantes de serviços</a:t>
            </a:r>
          </a:p>
        </p:txBody>
      </p:sp>
      <p:sp>
        <p:nvSpPr>
          <p:cNvPr id="148582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 serviços anteriores podem se </a:t>
            </a: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especializar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em sub-serviços com características diferenciadas, principalmente em função do</a:t>
            </a:r>
            <a:r>
              <a:rPr lang="pt-BR" altLang="pt-BR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de tecnologia de acesso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ou do </a:t>
            </a:r>
            <a:r>
              <a:rPr lang="pt-BR" altLang="pt-BR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de informação disponibilizada</a:t>
            </a:r>
          </a:p>
          <a:p>
            <a:pPr>
              <a:lnSpc>
                <a:spcPct val="9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Sub-serviços:</a:t>
            </a:r>
          </a:p>
          <a:p>
            <a:pPr lvl="1">
              <a:lnSpc>
                <a:spcPct val="90000"/>
              </a:lnSpc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para Orientação, Rota e Navegação</a:t>
            </a:r>
          </a:p>
          <a:p>
            <a:pPr lvl="2">
              <a:lnSpc>
                <a:spcPct val="9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Através de Equipamentos embarcados no veículo</a:t>
            </a:r>
          </a:p>
          <a:p>
            <a:pPr lvl="2">
              <a:lnSpc>
                <a:spcPct val="9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Através de dispositivos presentes nas vias ou em terminais/estações</a:t>
            </a:r>
          </a:p>
          <a:p>
            <a:pPr lvl="1">
              <a:lnSpc>
                <a:spcPct val="90000"/>
              </a:lnSpc>
            </a:pPr>
            <a:r>
              <a:rPr lang="pt-BR" altLang="pt-BR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sobre serviços de viagem</a:t>
            </a:r>
          </a:p>
          <a:p>
            <a:pPr lvl="1">
              <a:lnSpc>
                <a:spcPct val="90000"/>
              </a:lnSpc>
            </a:pPr>
            <a:r>
              <a:rPr lang="pt-BR" altLang="pt-BR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“Probe Data”</a:t>
            </a:r>
          </a:p>
        </p:txBody>
      </p:sp>
    </p:spTree>
    <p:extLst>
      <p:ext uri="{BB962C8B-B14F-4D97-AF65-F5344CB8AC3E}">
        <p14:creationId xmlns:p14="http://schemas.microsoft.com/office/powerpoint/2010/main" val="26761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871663" y="134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56323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00188"/>
            <a:ext cx="71183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6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Transporte Público Urbano de Passageiros</a:t>
            </a:r>
          </a:p>
        </p:txBody>
      </p:sp>
    </p:spTree>
    <p:extLst>
      <p:ext uri="{BB962C8B-B14F-4D97-AF65-F5344CB8AC3E}">
        <p14:creationId xmlns:p14="http://schemas.microsoft.com/office/powerpoint/2010/main" val="35813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/>
          </p:cNvSpPr>
          <p:nvPr>
            <p:ph type="title"/>
          </p:nvPr>
        </p:nvSpPr>
        <p:spPr>
          <a:xfrm>
            <a:off x="666750" y="260350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Variantes de serviços</a:t>
            </a:r>
            <a:r>
              <a:rPr lang="pt-BR" alt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alt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sobre serviços de viagem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96387" name="Rectangle 3"/>
          <p:cNvSpPr>
            <a:spLocks noGrp="1"/>
          </p:cNvSpPr>
          <p:nvPr>
            <p:ph type="body" idx="1"/>
          </p:nvPr>
        </p:nvSpPr>
        <p:spPr>
          <a:xfrm>
            <a:off x="495300" y="1773238"/>
            <a:ext cx="8153400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pt-BR" sz="2500" i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Traveller Service Information, Personal Information Services</a:t>
            </a:r>
          </a:p>
          <a:p>
            <a:pPr>
              <a:lnSpc>
                <a:spcPct val="90000"/>
              </a:lnSpc>
            </a:pPr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Buscam apoiar os </a:t>
            </a:r>
            <a:r>
              <a:rPr lang="pt-BR" altLang="pt-BR" b="1" i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usuários</a:t>
            </a:r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num contexto </a:t>
            </a:r>
            <a:r>
              <a:rPr lang="pt-BR" altLang="pt-BR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antes do início ou durante o transcurso da viagem</a:t>
            </a:r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fornecendo um diretório de "</a:t>
            </a:r>
            <a:r>
              <a:rPr lang="pt-BR" altLang="pt-BR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páginas amarelas</a:t>
            </a:r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", ou seja, de informações diversas quanto a serviços relacionados às viagens </a:t>
            </a:r>
          </a:p>
          <a:p>
            <a:pPr lvl="1">
              <a:lnSpc>
                <a:spcPct val="90000"/>
              </a:lnSpc>
            </a:pP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</a:t>
            </a:r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horário de funcionamento de hospitais, hospedagem (hotéis), disponibilidade para refeição (restaurantes), estacionamento (p.ex.: para caminhões), manutenção de automóveis, postos de combustível e instalações da polícia entre outras.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4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/>
          </p:cNvSpPr>
          <p:nvPr>
            <p:ph type="title"/>
          </p:nvPr>
        </p:nvSpPr>
        <p:spPr>
          <a:xfrm>
            <a:off x="666750" y="260350"/>
            <a:ext cx="8153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Variantes de serviços</a:t>
            </a:r>
            <a:r>
              <a:rPr lang="pt-BR" alt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alt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“Probe Data”</a:t>
            </a:r>
          </a:p>
        </p:txBody>
      </p:sp>
      <p:sp>
        <p:nvSpPr>
          <p:cNvPr id="1298435" name="Rectangle 3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8496300" cy="4751387"/>
          </a:xfrm>
        </p:spPr>
        <p:txBody>
          <a:bodyPr/>
          <a:lstStyle/>
          <a:p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Esse serviço </a:t>
            </a:r>
            <a:r>
              <a:rPr lang="pt-BR" altLang="pt-BR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ainda não é relacionado na maioria das arquiteturas ITS</a:t>
            </a:r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mas sua inclusão é antecipada pela literatura.</a:t>
            </a:r>
          </a:p>
          <a:p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Consiste de um grupo de veículos que coletam e transmitem vários tipos de dados, visando processamento estatístico num centro de controle, a fim de obter informações concernentes ao tráfego, à via e ao ambiente.</a:t>
            </a:r>
          </a:p>
          <a:p>
            <a:r>
              <a:rPr lang="pt-BR" altLang="pt-BR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mensagens dessas “sondas” sempre contêm a </a:t>
            </a:r>
            <a:r>
              <a:rPr lang="pt-BR" altLang="pt-BR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localização</a:t>
            </a:r>
            <a:r>
              <a:rPr lang="pt-BR" altLang="pt-BR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uma </a:t>
            </a:r>
            <a:r>
              <a:rPr lang="pt-BR" altLang="pt-BR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estampa de tempo</a:t>
            </a:r>
            <a:r>
              <a:rPr lang="pt-BR" altLang="pt-BR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>
              <a:buFont typeface="Wingdings 2" panose="05020102010507070707" pitchFamily="18" charset="2"/>
              <a:buNone/>
            </a:pP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8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  <a:ln/>
        </p:spPr>
        <p:txBody>
          <a:bodyPr/>
          <a:lstStyle/>
          <a:p>
            <a:r>
              <a:rPr lang="pt-BR" altLang="pt-BR" sz="2800" b="1" dirty="0" smtClean="0">
                <a:solidFill>
                  <a:srgbClr val="FF0000"/>
                </a:solidFill>
              </a:rPr>
              <a:t>Informações aos Usuários</a:t>
            </a:r>
            <a:r>
              <a:rPr lang="pt-BR" altLang="pt-BR" sz="3200" b="1" dirty="0" smtClean="0"/>
              <a:t/>
            </a:r>
            <a:br>
              <a:rPr lang="pt-BR" altLang="pt-BR" sz="3200" b="1" dirty="0" smtClean="0"/>
            </a:br>
            <a:r>
              <a:rPr lang="pt-BR" altLang="pt-BR" sz="2400" b="1" dirty="0" err="1" smtClean="0">
                <a:solidFill>
                  <a:srgbClr val="0000CC"/>
                </a:solidFill>
              </a:rPr>
              <a:t>Probe</a:t>
            </a:r>
            <a:r>
              <a:rPr lang="pt-BR" altLang="pt-BR" sz="2400" b="1" dirty="0" smtClean="0">
                <a:solidFill>
                  <a:srgbClr val="0000CC"/>
                </a:solidFill>
              </a:rPr>
              <a:t> Data</a:t>
            </a:r>
            <a:r>
              <a:rPr lang="pt-BR" altLang="pt-BR" sz="1800" b="1" dirty="0" smtClean="0">
                <a:solidFill>
                  <a:srgbClr val="0000CC"/>
                </a:solidFill>
              </a:rPr>
              <a:t/>
            </a:r>
            <a:br>
              <a:rPr lang="pt-BR" altLang="pt-BR" sz="1800" b="1" dirty="0" smtClean="0">
                <a:solidFill>
                  <a:srgbClr val="0000CC"/>
                </a:solidFill>
              </a:rPr>
            </a:br>
            <a:r>
              <a:rPr lang="pt-BR" altLang="pt-BR" sz="1800" b="1" dirty="0" smtClean="0">
                <a:solidFill>
                  <a:srgbClr val="006666"/>
                </a:solidFill>
              </a:rPr>
              <a:t>Informação de Tráfego em tempo real baseada em 13 mil “</a:t>
            </a:r>
            <a:r>
              <a:rPr lang="pt-BR" altLang="pt-BR" sz="1800" b="1" i="1" dirty="0" smtClean="0">
                <a:solidFill>
                  <a:srgbClr val="006666"/>
                </a:solidFill>
              </a:rPr>
              <a:t>floating </a:t>
            </a:r>
            <a:r>
              <a:rPr lang="pt-BR" altLang="pt-BR" sz="1800" b="1" i="1" dirty="0" err="1" smtClean="0">
                <a:solidFill>
                  <a:srgbClr val="006666"/>
                </a:solidFill>
              </a:rPr>
              <a:t>cars</a:t>
            </a:r>
            <a:r>
              <a:rPr lang="pt-BR" altLang="pt-BR" sz="1800" b="1" dirty="0" smtClean="0">
                <a:solidFill>
                  <a:srgbClr val="006666"/>
                </a:solidFill>
              </a:rPr>
              <a:t>” </a:t>
            </a:r>
            <a:endParaRPr lang="pt-BR" altLang="pt-BR" sz="1800" dirty="0" smtClean="0">
              <a:solidFill>
                <a:srgbClr val="006666"/>
              </a:solidFill>
            </a:endParaRPr>
          </a:p>
        </p:txBody>
      </p:sp>
      <p:pic>
        <p:nvPicPr>
          <p:cNvPr id="152883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t="15788" r="15205" b="5965"/>
          <a:stretch>
            <a:fillRect/>
          </a:stretch>
        </p:blipFill>
        <p:spPr bwMode="auto">
          <a:xfrm>
            <a:off x="1187450" y="1682750"/>
            <a:ext cx="727233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839913" y="1539875"/>
            <a:ext cx="5437187" cy="5437188"/>
            <a:chOff x="1839913" y="1539875"/>
            <a:chExt cx="5437187" cy="5437188"/>
          </a:xfrm>
        </p:grpSpPr>
        <p:sp>
          <p:nvSpPr>
            <p:cNvPr id="15" name="Seta circular 14"/>
            <p:cNvSpPr/>
            <p:nvPr/>
          </p:nvSpPr>
          <p:spPr>
            <a:xfrm>
              <a:off x="1839913" y="1539875"/>
              <a:ext cx="5437187" cy="5437188"/>
            </a:xfrm>
            <a:prstGeom prst="circularArrow">
              <a:avLst>
                <a:gd name="adj1" fmla="val 5085"/>
                <a:gd name="adj2" fmla="val 327528"/>
                <a:gd name="adj3" fmla="val 6615046"/>
                <a:gd name="adj4" fmla="val 385742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2189000" y="1620159"/>
              <a:ext cx="4838937" cy="4838937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251215" y="1697927"/>
              <a:ext cx="4838937" cy="4838937"/>
            </a:xfrm>
            <a:custGeom>
              <a:avLst/>
              <a:gdLst>
                <a:gd name="connsiteX0" fmla="*/ 4311086 w 4838937"/>
                <a:gd name="connsiteY0" fmla="*/ 910956 h 4838937"/>
                <a:gd name="connsiteX1" fmla="*/ 4778276 w 4838937"/>
                <a:gd name="connsiteY1" fmla="*/ 2957851 h 4838937"/>
                <a:gd name="connsiteX2" fmla="*/ 2419469 w 4838937"/>
                <a:gd name="connsiteY2" fmla="*/ 2419469 h 4838937"/>
                <a:gd name="connsiteX3" fmla="*/ 4311086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311086" y="910956"/>
                  </a:moveTo>
                  <a:cubicBezTo>
                    <a:pt x="4770163" y="1486621"/>
                    <a:pt x="4942119" y="2240009"/>
                    <a:pt x="4778276" y="2957851"/>
                  </a:cubicBezTo>
                  <a:lnTo>
                    <a:pt x="2419469" y="2419469"/>
                  </a:lnTo>
                  <a:lnTo>
                    <a:pt x="4311086" y="910956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306765" tIns="1774435" rIns="247865" bIns="2298653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Informações aos Usuários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228749" y="1795858"/>
              <a:ext cx="4838937" cy="4838937"/>
            </a:xfrm>
            <a:custGeom>
              <a:avLst/>
              <a:gdLst>
                <a:gd name="connsiteX0" fmla="*/ 4778276 w 4838937"/>
                <a:gd name="connsiteY0" fmla="*/ 2957850 h 4838937"/>
                <a:gd name="connsiteX1" fmla="*/ 3469236 w 4838937"/>
                <a:gd name="connsiteY1" fmla="*/ 4599334 h 4838937"/>
                <a:gd name="connsiteX2" fmla="*/ 2419469 w 4838937"/>
                <a:gd name="connsiteY2" fmla="*/ 2419469 h 4838937"/>
                <a:gd name="connsiteX3" fmla="*/ 4778276 w 4838937"/>
                <a:gd name="connsiteY3" fmla="*/ 295785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778276" y="2957850"/>
                  </a:moveTo>
                  <a:cubicBezTo>
                    <a:pt x="4614433" y="3675694"/>
                    <a:pt x="4132623" y="4279864"/>
                    <a:pt x="3469236" y="4599334"/>
                  </a:cubicBezTo>
                  <a:lnTo>
                    <a:pt x="2419469" y="2419469"/>
                  </a:lnTo>
                  <a:lnTo>
                    <a:pt x="4778276" y="2957850"/>
                  </a:lnTo>
                  <a:close/>
                </a:path>
              </a:pathLst>
            </a:custGeom>
            <a:solidFill>
              <a:srgbClr val="00B05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27609" tIns="2886238" rIns="599840" bIns="110044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 Programação</a:t>
              </a:r>
              <a:r>
                <a:rPr lang="pt-BR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Controle 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138883" y="1839063"/>
              <a:ext cx="4838937" cy="4838937"/>
            </a:xfrm>
            <a:custGeom>
              <a:avLst/>
              <a:gdLst>
                <a:gd name="connsiteX0" fmla="*/ 3469184 w 4838937"/>
                <a:gd name="connsiteY0" fmla="*/ 4599360 h 4838937"/>
                <a:gd name="connsiteX1" fmla="*/ 1369700 w 4838937"/>
                <a:gd name="connsiteY1" fmla="*/ 4599334 h 4838937"/>
                <a:gd name="connsiteX2" fmla="*/ 2419469 w 4838937"/>
                <a:gd name="connsiteY2" fmla="*/ 2419469 h 4838937"/>
                <a:gd name="connsiteX3" fmla="*/ 3469184 w 4838937"/>
                <a:gd name="connsiteY3" fmla="*/ 459936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3469184" y="4599360"/>
                  </a:moveTo>
                  <a:cubicBezTo>
                    <a:pt x="2805808" y="4918805"/>
                    <a:pt x="2033068" y="4918796"/>
                    <a:pt x="1369700" y="4599334"/>
                  </a:cubicBezTo>
                  <a:lnTo>
                    <a:pt x="2419469" y="2419469"/>
                  </a:lnTo>
                  <a:lnTo>
                    <a:pt x="3469184" y="459936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78126" tIns="3822342" rIns="1878127" bIns="25074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Prevenção e Segurança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049017" y="1795858"/>
              <a:ext cx="4838937" cy="4838937"/>
            </a:xfrm>
            <a:custGeom>
              <a:avLst/>
              <a:gdLst>
                <a:gd name="connsiteX0" fmla="*/ 1369700 w 4838937"/>
                <a:gd name="connsiteY0" fmla="*/ 4599334 h 4838937"/>
                <a:gd name="connsiteX1" fmla="*/ 60661 w 4838937"/>
                <a:gd name="connsiteY1" fmla="*/ 2957849 h 4838937"/>
                <a:gd name="connsiteX2" fmla="*/ 2419469 w 4838937"/>
                <a:gd name="connsiteY2" fmla="*/ 2419469 h 4838937"/>
                <a:gd name="connsiteX3" fmla="*/ 1369700 w 4838937"/>
                <a:gd name="connsiteY3" fmla="*/ 4599334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1369700" y="4599334"/>
                  </a:moveTo>
                  <a:cubicBezTo>
                    <a:pt x="706313" y="4279863"/>
                    <a:pt x="224503" y="3675693"/>
                    <a:pt x="60661" y="2957849"/>
                  </a:cubicBezTo>
                  <a:lnTo>
                    <a:pt x="2419469" y="2419469"/>
                  </a:lnTo>
                  <a:lnTo>
                    <a:pt x="1369700" y="4599334"/>
                  </a:lnTo>
                  <a:close/>
                </a:path>
              </a:pathLst>
            </a:custGeom>
            <a:solidFill>
              <a:srgbClr val="7030A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99840" tIns="2886238" rIns="3127609" bIns="110044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Infraestrutura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026550" y="1697927"/>
              <a:ext cx="4838937" cy="4838937"/>
            </a:xfrm>
            <a:custGeom>
              <a:avLst/>
              <a:gdLst>
                <a:gd name="connsiteX0" fmla="*/ 60661 w 4838937"/>
                <a:gd name="connsiteY0" fmla="*/ 2957849 h 4838937"/>
                <a:gd name="connsiteX1" fmla="*/ 527851 w 4838937"/>
                <a:gd name="connsiteY1" fmla="*/ 910955 h 4838937"/>
                <a:gd name="connsiteX2" fmla="*/ 2419469 w 4838937"/>
                <a:gd name="connsiteY2" fmla="*/ 2419469 h 4838937"/>
                <a:gd name="connsiteX3" fmla="*/ 60661 w 4838937"/>
                <a:gd name="connsiteY3" fmla="*/ 2957849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60661" y="2957849"/>
                  </a:moveTo>
                  <a:cubicBezTo>
                    <a:pt x="-103181" y="2240007"/>
                    <a:pt x="68774" y="1486620"/>
                    <a:pt x="527851" y="910955"/>
                  </a:cubicBezTo>
                  <a:lnTo>
                    <a:pt x="2419469" y="2419469"/>
                  </a:lnTo>
                  <a:lnTo>
                    <a:pt x="60661" y="2957849"/>
                  </a:lnTo>
                  <a:close/>
                </a:path>
              </a:pathLst>
            </a:custGeom>
            <a:solidFill>
              <a:srgbClr val="333300">
                <a:alpha val="1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47866" tIns="1774435" rIns="3306764" bIns="2298653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e “</a:t>
              </a:r>
              <a:r>
                <a:rPr 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Imagem_BRT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88765" y="1620159"/>
              <a:ext cx="4838937" cy="4838937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</a:t>
              </a: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Multimodos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3868738" y="3424238"/>
              <a:ext cx="1382712" cy="1354137"/>
            </a:xfrm>
            <a:prstGeom prst="ellipse">
              <a:avLst/>
            </a:prstGeom>
            <a:ln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ITS4BRT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609600" y="1920283"/>
            <a:ext cx="525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pt-BR" altLang="pt-BR" sz="1600" dirty="0"/>
              <a:t>Conjunto de serviços responsáveis pela coordenação entre sistemas de transporte e trânsito, visando melhorar os serviços de transferência </a:t>
            </a:r>
            <a:r>
              <a:rPr lang="pt-BR" altLang="pt-BR" sz="1600" dirty="0" err="1"/>
              <a:t>intermodos</a:t>
            </a:r>
            <a:r>
              <a:rPr lang="pt-BR" altLang="pt-BR" sz="1600" dirty="0"/>
              <a:t> e priorizar o TP em entroncamentos semafóricos.</a:t>
            </a:r>
            <a:endParaRPr lang="pt-BR" alt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80574E-7 L 0.39531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1"/>
            <a:r>
              <a:rPr lang="pt-BR" altLang="pt-BR" sz="3000" b="1" smtClean="0"/>
              <a:t>Coordenação Multimodos</a:t>
            </a:r>
            <a:endParaRPr lang="pt-BR" altLang="pt-BR" sz="3000" smtClean="0"/>
          </a:p>
          <a:p>
            <a:pPr lvl="2"/>
            <a:r>
              <a:rPr lang="pt-BR" altLang="pt-BR" sz="2800" smtClean="0"/>
              <a:t>Integração entre modos</a:t>
            </a:r>
          </a:p>
          <a:p>
            <a:pPr lvl="2"/>
            <a:r>
              <a:rPr lang="pt-BR" altLang="pt-BR" sz="2800" smtClean="0"/>
              <a:t>Gestão da Semaforização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latin typeface="Arial" panose="020B0604020202020204" pitchFamily="34" charset="0"/>
              </a:rPr>
              <a:t>Coordenação Multimodos</a:t>
            </a:r>
          </a:p>
        </p:txBody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t-BR" altLang="pt-BR" b="1" smtClean="0"/>
              <a:t>Definição do Grupo de Funcionalidades [PROPÓSITO (</a:t>
            </a:r>
            <a:r>
              <a:rPr lang="pt-BR" altLang="pt-BR" b="1" smtClean="0">
                <a:solidFill>
                  <a:srgbClr val="FF0000"/>
                </a:solidFill>
              </a:rPr>
              <a:t>o que é ?</a:t>
            </a:r>
            <a:r>
              <a:rPr lang="pt-BR" altLang="pt-BR" b="1" smtClean="0"/>
              <a:t>)]: </a:t>
            </a:r>
            <a:endParaRPr lang="pt-BR" altLang="pt-BR" smtClean="0"/>
          </a:p>
          <a:p>
            <a:pPr lvl="1"/>
            <a:r>
              <a:rPr lang="pt-BR" altLang="pt-BR" smtClean="0"/>
              <a:t>Coordenação entre sistemas ITS, visando melhorar os serviços de transferência intermodos e priorizar o transporte público coletivo em entroncamentos semafóricos.</a:t>
            </a:r>
          </a:p>
          <a:p>
            <a:r>
              <a:rPr lang="pt-BR" altLang="pt-BR" b="1" smtClean="0"/>
              <a:t>Funções ITS componentes deste grupo:</a:t>
            </a:r>
            <a:endParaRPr lang="pt-BR" altLang="pt-BR" smtClean="0"/>
          </a:p>
          <a:p>
            <a:pPr lvl="1"/>
            <a:r>
              <a:rPr lang="pt-BR" altLang="pt-BR" smtClean="0"/>
              <a:t>Gestão da semaforização</a:t>
            </a:r>
          </a:p>
          <a:p>
            <a:pPr lvl="1"/>
            <a:r>
              <a:rPr lang="pt-BR" altLang="pt-BR" smtClean="0"/>
              <a:t>Integração entre modos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smtClean="0"/>
              <a:t>Coordenação Multimodos – </a:t>
            </a:r>
            <a:br>
              <a:rPr lang="pt-BR" altLang="pt-BR" sz="4000" smtClean="0"/>
            </a:br>
            <a:r>
              <a:rPr lang="pt-BR" altLang="pt-BR" sz="4000" smtClean="0">
                <a:solidFill>
                  <a:srgbClr val="FF0000"/>
                </a:solidFill>
              </a:rPr>
              <a:t>Integração entre Modos</a:t>
            </a:r>
            <a:r>
              <a:rPr lang="pt-BR" altLang="pt-BR" sz="4000" smtClean="0"/>
              <a:t> </a:t>
            </a:r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b="1" dirty="0" smtClean="0"/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o que é ?</a:t>
            </a:r>
            <a:r>
              <a:rPr lang="pt-BR" altLang="pt-BR" sz="2000" b="1" dirty="0" smtClean="0"/>
              <a:t>)]:</a:t>
            </a:r>
            <a:r>
              <a:rPr lang="pt-BR" altLang="pt-BR" sz="2400" b="1" dirty="0" smtClean="0"/>
              <a:t> </a:t>
            </a:r>
          </a:p>
          <a:p>
            <a:pPr lvl="1" algn="just">
              <a:lnSpc>
                <a:spcPct val="90000"/>
              </a:lnSpc>
            </a:pPr>
            <a:r>
              <a:rPr lang="pt-BR" altLang="pt-BR" dirty="0" smtClean="0"/>
              <a:t>Permite a </a:t>
            </a:r>
            <a:r>
              <a:rPr lang="pt-BR" altLang="pt-BR" dirty="0" smtClean="0">
                <a:solidFill>
                  <a:srgbClr val="FF0000"/>
                </a:solidFill>
              </a:rPr>
              <a:t>coordenação entre agentes que operam serviços de modos diferentes</a:t>
            </a:r>
          </a:p>
          <a:p>
            <a:pPr lvl="2" algn="just">
              <a:lnSpc>
                <a:spcPct val="90000"/>
              </a:lnSpc>
            </a:pPr>
            <a:r>
              <a:rPr lang="pt-BR" altLang="pt-BR" u="sng" dirty="0" smtClean="0"/>
              <a:t>Provedor de Serviço Intermodal</a:t>
            </a:r>
            <a:endParaRPr lang="pt-BR" altLang="pt-BR" dirty="0" smtClean="0"/>
          </a:p>
          <a:p>
            <a:pPr lvl="1" algn="just">
              <a:lnSpc>
                <a:spcPct val="90000"/>
              </a:lnSpc>
            </a:pPr>
            <a:r>
              <a:rPr lang="pt-BR" altLang="pt-BR" dirty="0" smtClean="0"/>
              <a:t>Visa propiciar</a:t>
            </a:r>
          </a:p>
          <a:p>
            <a:pPr lvl="2" algn="just">
              <a:lnSpc>
                <a:spcPct val="90000"/>
              </a:lnSpc>
            </a:pPr>
            <a:r>
              <a:rPr lang="pt-BR" altLang="pt-BR" dirty="0" smtClean="0">
                <a:solidFill>
                  <a:srgbClr val="FF0000"/>
                </a:solidFill>
              </a:rPr>
              <a:t>maior conveniência nos pontos de transferência</a:t>
            </a:r>
          </a:p>
          <a:p>
            <a:pPr lvl="2" algn="just">
              <a:lnSpc>
                <a:spcPct val="90000"/>
              </a:lnSpc>
            </a:pPr>
            <a:r>
              <a:rPr lang="pt-BR" altLang="pt-BR" dirty="0" smtClean="0"/>
              <a:t>melhorar a operação do TP</a:t>
            </a:r>
          </a:p>
          <a:p>
            <a:pPr lvl="1" algn="just">
              <a:lnSpc>
                <a:spcPct val="90000"/>
              </a:lnSpc>
            </a:pPr>
            <a:r>
              <a:rPr lang="pt-BR" altLang="pt-BR" dirty="0" smtClean="0"/>
              <a:t>Exemplo de aplicação</a:t>
            </a:r>
          </a:p>
          <a:p>
            <a:pPr lvl="2" algn="just">
              <a:lnSpc>
                <a:spcPct val="90000"/>
              </a:lnSpc>
            </a:pPr>
            <a:r>
              <a:rPr lang="pt-BR" altLang="pt-BR" dirty="0" smtClean="0"/>
              <a:t>transferência de metrô para ônibus, ou seja, </a:t>
            </a:r>
            <a:r>
              <a:rPr lang="pt-BR" altLang="pt-BR" dirty="0" smtClean="0">
                <a:solidFill>
                  <a:srgbClr val="FF0000"/>
                </a:solidFill>
              </a:rPr>
              <a:t>transferência de um sistema de maior capacidade para um de menor capacidade onde há uma forte necessidade de preparação ou sincronismo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smtClean="0"/>
              <a:t>Coordenação Multimodos – </a:t>
            </a:r>
            <a:br>
              <a:rPr lang="pt-BR" altLang="pt-BR" sz="4000" smtClean="0"/>
            </a:br>
            <a:r>
              <a:rPr lang="pt-BR" altLang="pt-BR" sz="4000" smtClean="0">
                <a:solidFill>
                  <a:srgbClr val="FF0000"/>
                </a:solidFill>
              </a:rPr>
              <a:t>Gestão da Semaforização</a:t>
            </a:r>
            <a:endParaRPr lang="pt-BR" altLang="pt-BR" sz="4000" smtClean="0"/>
          </a:p>
        </p:txBody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r>
              <a:rPr lang="pt-BR" altLang="pt-BR" sz="2000" b="1" dirty="0" smtClean="0"/>
              <a:t>Definição da Funcionalidade [PROPÓSITO (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o que é ?)]:</a:t>
            </a:r>
            <a:r>
              <a:rPr lang="pt-BR" altLang="pt-BR" sz="2400" b="1" dirty="0" smtClean="0"/>
              <a:t> </a:t>
            </a:r>
            <a:endParaRPr lang="pt-BR" altLang="pt-BR" sz="2400" dirty="0" smtClean="0"/>
          </a:p>
          <a:p>
            <a:pPr lvl="1" algn="just"/>
            <a:r>
              <a:rPr lang="pt-BR" altLang="pt-BR" dirty="0" smtClean="0"/>
              <a:t>Nos </a:t>
            </a:r>
            <a:r>
              <a:rPr lang="pt-BR" altLang="pt-BR" dirty="0" smtClean="0">
                <a:solidFill>
                  <a:srgbClr val="FF0000"/>
                </a:solidFill>
              </a:rPr>
              <a:t>entroncamentos</a:t>
            </a:r>
            <a:r>
              <a:rPr lang="pt-BR" altLang="pt-BR" dirty="0" smtClean="0"/>
              <a:t> onde houver um </a:t>
            </a:r>
            <a:r>
              <a:rPr lang="pt-BR" altLang="pt-BR" dirty="0" smtClean="0">
                <a:solidFill>
                  <a:srgbClr val="FF0000"/>
                </a:solidFill>
              </a:rPr>
              <a:t>sistema de controle de tráfego adaptativo</a:t>
            </a:r>
          </a:p>
          <a:p>
            <a:pPr lvl="1" algn="just"/>
            <a:r>
              <a:rPr lang="pt-BR" altLang="pt-BR" dirty="0" smtClean="0"/>
              <a:t>busca </a:t>
            </a:r>
            <a:r>
              <a:rPr lang="pt-BR" altLang="pt-BR" dirty="0" smtClean="0">
                <a:solidFill>
                  <a:srgbClr val="FF0000"/>
                </a:solidFill>
              </a:rPr>
              <a:t>privilegiar a circulação dos veículos do TP</a:t>
            </a:r>
          </a:p>
          <a:p>
            <a:pPr lvl="2" algn="just"/>
            <a:r>
              <a:rPr lang="pt-BR" altLang="pt-BR" dirty="0" smtClean="0"/>
              <a:t>através de uma prioridade nos semáforos de trânsito</a:t>
            </a:r>
          </a:p>
          <a:p>
            <a:pPr lvl="1" algn="just"/>
            <a:r>
              <a:rPr lang="pt-BR" altLang="pt-BR" dirty="0" smtClean="0"/>
              <a:t>Estabelece um canal de comunicação entre o(s) Sistema(s) de Controle Operacional do TP e o(s) Sistema(s) de Controle Operacional do Tráfego Urbano</a:t>
            </a:r>
          </a:p>
          <a:p>
            <a:pPr lvl="2" algn="just"/>
            <a:r>
              <a:rPr lang="pt-BR" altLang="pt-BR" dirty="0" smtClean="0"/>
              <a:t>visando uma coordenação entre ambos, melhorando o desempenho do TP, sem degradar o tráfego.</a:t>
            </a:r>
          </a:p>
        </p:txBody>
      </p:sp>
    </p:spTree>
    <p:extLst>
      <p:ext uri="{BB962C8B-B14F-4D97-AF65-F5344CB8AC3E}">
        <p14:creationId xmlns:p14="http://schemas.microsoft.com/office/powerpoint/2010/main" val="19911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521024" y="5683156"/>
            <a:ext cx="6101953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75" dirty="0">
                <a:latin typeface="Segoe UI Light" panose="020B0502040204020203" pitchFamily="34" charset="0"/>
              </a:rPr>
              <a:t>São Paulo, 22 de maio de 2015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540374" y="3723836"/>
            <a:ext cx="6101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ESCOLA POLITÉCNICA DA UNIVERSIDADE DE SÃO PAULO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825" b="1" dirty="0">
                <a:latin typeface="Segoe UI Light" panose="020B0502040204020203" pitchFamily="34" charset="0"/>
              </a:rPr>
              <a:t>Departamento de Engenharia de Transportes </a:t>
            </a:r>
            <a:r>
              <a:rPr lang="pt-BR" altLang="pt-BR" sz="825" b="1" dirty="0" smtClean="0">
                <a:latin typeface="Segoe UI Light" panose="020B0502040204020203" pitchFamily="34" charset="0"/>
              </a:rPr>
              <a:t>– PTR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800" dirty="0">
                <a:latin typeface="Segoe UI Light" panose="020B0502040204020203" pitchFamily="34" charset="0"/>
              </a:rPr>
              <a:t>Área de Concentração: Sistemas de Informações Espaciais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825" b="1" dirty="0">
              <a:latin typeface="Segoe UI Light" panose="020B0502040204020203" pitchFamily="34" charset="0"/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1521023" y="2359633"/>
            <a:ext cx="61019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350" b="1" dirty="0">
                <a:latin typeface="Segoe UI Semibold" panose="020B0702040204020203" pitchFamily="34" charset="0"/>
              </a:rPr>
              <a:t>CONTRIBUIÇÃO METODOLÓGICA PARA APLICAÇÃO DE PRIORIDADE SEMAFÓRICA CONDICIONAL EM CORREDORES DE ÔNIBUS</a:t>
            </a: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898452" y="1203030"/>
            <a:ext cx="534709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050" b="1" dirty="0">
                <a:latin typeface="Segoe UI Semibold" panose="020B0702040204020203" pitchFamily="34" charset="0"/>
              </a:rPr>
              <a:t>LUCIANO PERON</a:t>
            </a: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1898451" y="4865102"/>
            <a:ext cx="5511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900" dirty="0">
                <a:latin typeface="Segoe UI Light" panose="020B0502040204020203" pitchFamily="34" charset="0"/>
              </a:rPr>
              <a:t>Exame apresentado à Escola Politécnica da Universidade de São Paulo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900" dirty="0">
                <a:latin typeface="Segoe UI Light" panose="020B0502040204020203" pitchFamily="34" charset="0"/>
              </a:rPr>
              <a:t>para obtenção do título de mestre em engenharia de transportes</a:t>
            </a:r>
            <a:r>
              <a:rPr lang="pt-BR" altLang="pt-BR" sz="900" dirty="0" smtClean="0"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08964" y="100619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8155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5" name="Forma livre 4">
            <a:hlinkClick r:id="rId3" action="ppaction://hlinksldjump"/>
          </p:cNvPr>
          <p:cNvSpPr/>
          <p:nvPr/>
        </p:nvSpPr>
        <p:spPr>
          <a:xfrm>
            <a:off x="2189000" y="1620159"/>
            <a:ext cx="4838937" cy="4838937"/>
          </a:xfrm>
          <a:custGeom>
            <a:avLst/>
            <a:gdLst>
              <a:gd name="connsiteX0" fmla="*/ 2419468 w 4838937"/>
              <a:gd name="connsiteY0" fmla="*/ 0 h 4838937"/>
              <a:gd name="connsiteX1" fmla="*/ 4311086 w 4838937"/>
              <a:gd name="connsiteY1" fmla="*/ 910956 h 4838937"/>
              <a:gd name="connsiteX2" fmla="*/ 2419469 w 4838937"/>
              <a:gd name="connsiteY2" fmla="*/ 2419469 h 4838937"/>
              <a:gd name="connsiteX3" fmla="*/ 2419468 w 4838937"/>
              <a:gd name="connsiteY3" fmla="*/ 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2419468" y="0"/>
                </a:moveTo>
                <a:cubicBezTo>
                  <a:pt x="3155772" y="0"/>
                  <a:pt x="3852008" y="335289"/>
                  <a:pt x="4311086" y="910956"/>
                </a:cubicBezTo>
                <a:lnTo>
                  <a:pt x="2419469" y="2419469"/>
                </a:lnTo>
                <a:cubicBezTo>
                  <a:pt x="2419469" y="1612979"/>
                  <a:pt x="2419468" y="806490"/>
                  <a:pt x="2419468" y="0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562491" tIns="469649" rIns="1164958" bIns="348822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Tarifação</a:t>
            </a:r>
          </a:p>
        </p:txBody>
      </p:sp>
      <p:sp>
        <p:nvSpPr>
          <p:cNvPr id="6" name="Forma livre 5">
            <a:hlinkClick r:id="rId4" action="ppaction://hlinksldjump"/>
          </p:cNvPr>
          <p:cNvSpPr/>
          <p:nvPr/>
        </p:nvSpPr>
        <p:spPr>
          <a:xfrm>
            <a:off x="2251215" y="1697927"/>
            <a:ext cx="4838937" cy="4838937"/>
          </a:xfrm>
          <a:custGeom>
            <a:avLst/>
            <a:gdLst>
              <a:gd name="connsiteX0" fmla="*/ 4311086 w 4838937"/>
              <a:gd name="connsiteY0" fmla="*/ 910956 h 4838937"/>
              <a:gd name="connsiteX1" fmla="*/ 4778276 w 4838937"/>
              <a:gd name="connsiteY1" fmla="*/ 2957851 h 4838937"/>
              <a:gd name="connsiteX2" fmla="*/ 2419469 w 4838937"/>
              <a:gd name="connsiteY2" fmla="*/ 2419469 h 4838937"/>
              <a:gd name="connsiteX3" fmla="*/ 4311086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311086" y="910956"/>
                </a:moveTo>
                <a:cubicBezTo>
                  <a:pt x="4770163" y="1486621"/>
                  <a:pt x="4942119" y="2240009"/>
                  <a:pt x="4778276" y="2957851"/>
                </a:cubicBezTo>
                <a:lnTo>
                  <a:pt x="2419469" y="2419469"/>
                </a:lnTo>
                <a:lnTo>
                  <a:pt x="4311086" y="910956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306765" tIns="1774435" rIns="247865" bIns="2298653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aos Usuários</a:t>
            </a:r>
          </a:p>
        </p:txBody>
      </p:sp>
      <p:sp>
        <p:nvSpPr>
          <p:cNvPr id="7" name="Forma livre 6">
            <a:hlinkClick r:id="rId5" action="ppaction://hlinksldjump"/>
          </p:cNvPr>
          <p:cNvSpPr/>
          <p:nvPr/>
        </p:nvSpPr>
        <p:spPr>
          <a:xfrm>
            <a:off x="2228749" y="1795858"/>
            <a:ext cx="4838937" cy="4838937"/>
          </a:xfrm>
          <a:custGeom>
            <a:avLst/>
            <a:gdLst>
              <a:gd name="connsiteX0" fmla="*/ 4778276 w 4838937"/>
              <a:gd name="connsiteY0" fmla="*/ 2957850 h 4838937"/>
              <a:gd name="connsiteX1" fmla="*/ 3469236 w 4838937"/>
              <a:gd name="connsiteY1" fmla="*/ 4599334 h 4838937"/>
              <a:gd name="connsiteX2" fmla="*/ 2419469 w 4838937"/>
              <a:gd name="connsiteY2" fmla="*/ 2419469 h 4838937"/>
              <a:gd name="connsiteX3" fmla="*/ 4778276 w 4838937"/>
              <a:gd name="connsiteY3" fmla="*/ 295785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778276" y="2957850"/>
                </a:moveTo>
                <a:cubicBezTo>
                  <a:pt x="4614433" y="3675694"/>
                  <a:pt x="4132623" y="4279864"/>
                  <a:pt x="3469236" y="4599334"/>
                </a:cubicBezTo>
                <a:lnTo>
                  <a:pt x="2419469" y="2419469"/>
                </a:lnTo>
                <a:lnTo>
                  <a:pt x="4778276" y="295785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127609" tIns="2886238" rIns="599840" bIns="110044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Programação e Controle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Forma livre 7">
            <a:hlinkClick r:id="rId6" action="ppaction://hlinksldjump"/>
          </p:cNvPr>
          <p:cNvSpPr/>
          <p:nvPr/>
        </p:nvSpPr>
        <p:spPr>
          <a:xfrm>
            <a:off x="2138883" y="1839063"/>
            <a:ext cx="4838937" cy="4838937"/>
          </a:xfrm>
          <a:custGeom>
            <a:avLst/>
            <a:gdLst>
              <a:gd name="connsiteX0" fmla="*/ 3469184 w 4838937"/>
              <a:gd name="connsiteY0" fmla="*/ 4599360 h 4838937"/>
              <a:gd name="connsiteX1" fmla="*/ 1369700 w 4838937"/>
              <a:gd name="connsiteY1" fmla="*/ 4599334 h 4838937"/>
              <a:gd name="connsiteX2" fmla="*/ 2419469 w 4838937"/>
              <a:gd name="connsiteY2" fmla="*/ 2419469 h 4838937"/>
              <a:gd name="connsiteX3" fmla="*/ 3469184 w 4838937"/>
              <a:gd name="connsiteY3" fmla="*/ 459936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3469184" y="4599360"/>
                </a:moveTo>
                <a:cubicBezTo>
                  <a:pt x="2805808" y="4918805"/>
                  <a:pt x="2033068" y="4918796"/>
                  <a:pt x="1369700" y="4599334"/>
                </a:cubicBezTo>
                <a:lnTo>
                  <a:pt x="2419469" y="2419469"/>
                </a:lnTo>
                <a:lnTo>
                  <a:pt x="3469184" y="459936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78126" tIns="3822342" rIns="1878127" bIns="25074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e Segurança</a:t>
            </a:r>
          </a:p>
        </p:txBody>
      </p:sp>
      <p:sp>
        <p:nvSpPr>
          <p:cNvPr id="9" name="Forma livre 8">
            <a:hlinkClick r:id="rId7" action="ppaction://hlinksldjump"/>
          </p:cNvPr>
          <p:cNvSpPr/>
          <p:nvPr/>
        </p:nvSpPr>
        <p:spPr>
          <a:xfrm>
            <a:off x="2049017" y="1795858"/>
            <a:ext cx="4838937" cy="4838937"/>
          </a:xfrm>
          <a:custGeom>
            <a:avLst/>
            <a:gdLst>
              <a:gd name="connsiteX0" fmla="*/ 1369700 w 4838937"/>
              <a:gd name="connsiteY0" fmla="*/ 4599334 h 4838937"/>
              <a:gd name="connsiteX1" fmla="*/ 60661 w 4838937"/>
              <a:gd name="connsiteY1" fmla="*/ 2957849 h 4838937"/>
              <a:gd name="connsiteX2" fmla="*/ 2419469 w 4838937"/>
              <a:gd name="connsiteY2" fmla="*/ 2419469 h 4838937"/>
              <a:gd name="connsiteX3" fmla="*/ 1369700 w 4838937"/>
              <a:gd name="connsiteY3" fmla="*/ 4599334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1369700" y="4599334"/>
                </a:moveTo>
                <a:cubicBezTo>
                  <a:pt x="706313" y="4279863"/>
                  <a:pt x="224503" y="3675693"/>
                  <a:pt x="60661" y="2957849"/>
                </a:cubicBezTo>
                <a:lnTo>
                  <a:pt x="2419469" y="2419469"/>
                </a:lnTo>
                <a:lnTo>
                  <a:pt x="1369700" y="459933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599840" tIns="2886238" rIns="3127609" bIns="110044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</a:p>
        </p:txBody>
      </p:sp>
      <p:sp>
        <p:nvSpPr>
          <p:cNvPr id="10" name="Forma livre 9">
            <a:hlinkClick r:id="rId8" action="ppaction://hlinksldjump"/>
          </p:cNvPr>
          <p:cNvSpPr/>
          <p:nvPr/>
        </p:nvSpPr>
        <p:spPr>
          <a:xfrm>
            <a:off x="2026550" y="1697927"/>
            <a:ext cx="4838937" cy="4838937"/>
          </a:xfrm>
          <a:custGeom>
            <a:avLst/>
            <a:gdLst>
              <a:gd name="connsiteX0" fmla="*/ 60661 w 4838937"/>
              <a:gd name="connsiteY0" fmla="*/ 2957849 h 4838937"/>
              <a:gd name="connsiteX1" fmla="*/ 527851 w 4838937"/>
              <a:gd name="connsiteY1" fmla="*/ 910955 h 4838937"/>
              <a:gd name="connsiteX2" fmla="*/ 2419469 w 4838937"/>
              <a:gd name="connsiteY2" fmla="*/ 2419469 h 4838937"/>
              <a:gd name="connsiteX3" fmla="*/ 60661 w 4838937"/>
              <a:gd name="connsiteY3" fmla="*/ 2957849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60661" y="2957849"/>
                </a:moveTo>
                <a:cubicBezTo>
                  <a:pt x="-103181" y="2240007"/>
                  <a:pt x="68774" y="1486620"/>
                  <a:pt x="527851" y="910955"/>
                </a:cubicBezTo>
                <a:lnTo>
                  <a:pt x="2419469" y="2419469"/>
                </a:lnTo>
                <a:lnTo>
                  <a:pt x="60661" y="2957849"/>
                </a:lnTo>
                <a:close/>
              </a:path>
            </a:pathLst>
          </a:custGeom>
          <a:solidFill>
            <a:srgbClr val="3333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47866" tIns="1774435" rIns="3306764" bIns="2298653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e “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BRT”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a livre 10">
            <a:hlinkClick r:id="rId9" action="ppaction://hlinksldjump"/>
          </p:cNvPr>
          <p:cNvSpPr/>
          <p:nvPr/>
        </p:nvSpPr>
        <p:spPr>
          <a:xfrm>
            <a:off x="2088765" y="1620159"/>
            <a:ext cx="4838937" cy="4838937"/>
          </a:xfrm>
          <a:custGeom>
            <a:avLst/>
            <a:gdLst>
              <a:gd name="connsiteX0" fmla="*/ 527851 w 4838937"/>
              <a:gd name="connsiteY0" fmla="*/ 910956 h 4838937"/>
              <a:gd name="connsiteX1" fmla="*/ 2419469 w 4838937"/>
              <a:gd name="connsiteY1" fmla="*/ 0 h 4838937"/>
              <a:gd name="connsiteX2" fmla="*/ 2419469 w 4838937"/>
              <a:gd name="connsiteY2" fmla="*/ 2419469 h 4838937"/>
              <a:gd name="connsiteX3" fmla="*/ 527851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527851" y="910956"/>
                </a:moveTo>
                <a:cubicBezTo>
                  <a:pt x="986929" y="335290"/>
                  <a:pt x="1683164" y="0"/>
                  <a:pt x="2419469" y="0"/>
                </a:cubicBezTo>
                <a:lnTo>
                  <a:pt x="2419469" y="2419469"/>
                </a:lnTo>
                <a:lnTo>
                  <a:pt x="527851" y="9109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64959" tIns="469649" rIns="2562490" bIns="348822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</a:t>
            </a:r>
            <a:r>
              <a:rPr lang="pt-B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Multimodos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Elipse 20"/>
          <p:cNvSpPr/>
          <p:nvPr/>
        </p:nvSpPr>
        <p:spPr>
          <a:xfrm>
            <a:off x="3868738" y="3424238"/>
            <a:ext cx="1382712" cy="1354137"/>
          </a:xfrm>
          <a:prstGeom prst="ellipse">
            <a:avLst/>
          </a:prstGeom>
          <a:ln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ITS4BRT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Transporte Público Urbano de Passageiros</a:t>
            </a:r>
            <a:r>
              <a:rPr lang="pt-BR" altLang="pt-BR" sz="2400" b="1" dirty="0" smtClean="0"/>
              <a:t> 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Expresso Tiradentes (Via Elevada)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27138"/>
            <a:ext cx="7437437" cy="55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28600"/>
            <a:ext cx="8370639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Recomendada </a:t>
            </a:r>
            <a:endParaRPr lang="en-US" altLang="pt-BR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61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196975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50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ANTP – Associação Nacional de Transportes Públicos. </a:t>
            </a:r>
            <a:r>
              <a:rPr lang="pt-BR" alt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Sistemas Inteligentes de Transportes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Série Cadernos Técnicos – Volume 8. São Paulo. Maio de 2012.</a:t>
            </a: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6: Estudo Preliminar de Funções ITS aplicadas na Operação de Sistemas BRT </a:t>
            </a:r>
            <a:r>
              <a:rPr lang="pt-BR" altLang="pt-BR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(ITS4BRT)</a:t>
            </a:r>
            <a:endParaRPr lang="pt-BR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pt-BR" alt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 dos Transportes Públicos (ANTP), nº 130, págs 39 à 53 (ano 34, 1º quadrimestre de 2012)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1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http://issuu.com/efzy/docs/rtp2012-130-00/1?mode=embed&amp;layout=http://portal1.antp.net/issuu/whiteMenu/layout.xml</a:t>
            </a:r>
            <a:endParaRPr lang="pt-BR" altLang="pt-B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altLang="pt-BR" sz="25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3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 BRT/ITS</a:t>
            </a:r>
            <a:endParaRPr lang="en-US" altLang="pt-BR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97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1438" y="1600200"/>
            <a:ext cx="8964612" cy="4495800"/>
          </a:xfrm>
        </p:spPr>
        <p:txBody>
          <a:bodyPr/>
          <a:lstStyle/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 BRASILEIRA DE NORMAS TÉCNICAS (ABNT).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ISO/TR 14813-1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Sistemas inteligentes de transporte – Arquitetura(s) de modelo de referência para o setor de ITS – Parte 1: Domínios de serviço, grupos de serviço e serviços de ITS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Projeto 127:000.00-002/1. 2010. 37 p.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ASSOCIAÇÃO BRASILEIRA DE NORMAS TÉCNICAS (ABNT).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ISO/TR 14813-2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Sistemas de controle e informação de transportes – Arquitetura(s) de modelo de referência para o setor de TICS – Parte 2: Arquitetura de referência de núcleo de TICS.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Projeto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127:000.00-002/2. 2010. 81p.</a:t>
            </a:r>
            <a:r>
              <a:rPr lang="en-US" altLang="pt-BR" sz="2000" dirty="0" smtClean="0"/>
              <a:t> 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BRASIL. Ministério das Cidades – Secretaria Nacional de Transporte e da Mobilidade Urbana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Manual de BRT (Bus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Rapid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Transit) – Guia de Planejamento.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Brasília,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2008. 898 p.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GORNI, Daniel.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Modelagem para Operação de Bus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Rapid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Transit (BRT)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2010. 109 p.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Dissertação (Mestrado) - Escola Politécnica, Universidade de São Paulo (USP), São Paulo, 2010.</a:t>
            </a: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 BRT/ITS</a:t>
            </a:r>
            <a:endParaRPr lang="en-US" altLang="pt-BR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1438" y="1600200"/>
            <a:ext cx="8964612" cy="4495800"/>
          </a:xfrm>
        </p:spPr>
        <p:txBody>
          <a:bodyPr/>
          <a:lstStyle/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MARTE, Claudio Luiz.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Sistemas Computacionais Distribuídos aplicados em Automação dos Transportes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2000. 249 p. Tese (Doutorado) -  Escola Politécnica, Universidade de São Paulo (USP), São Paulo, 2000.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NTU [Associação Nacional das Empresas de Transportes Urbanos].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 comparativa das modalidades de transporte público urbano.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Elaborado por Jaime Lerner Arquitetos Associados. Brasília, 2009. 92 p. 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NTU [Associação Nacional das Empresas de Transportes Urbanos].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Conceitos e Elementos de Custos de Sistemas BRT.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Elaborado por 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Logit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Brasília, 2010. 72 p.</a:t>
            </a:r>
          </a:p>
          <a:p>
            <a:pPr>
              <a:defRPr/>
            </a:pP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SILVA, Danyela Moraes.</a:t>
            </a:r>
            <a:r>
              <a:rPr lang="pt-PT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Sistemas Inteligentes no Transporte Público por Ônibus. </a:t>
            </a: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2000. 144 p. Dissertação (Mestrado) – Universidade Federal do Rio Grande do Sul (UFRGS), Porto Alegre, 2000.</a:t>
            </a:r>
            <a:endParaRPr lang="pt-PT" altLang="pt-BR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Bibliografia BRT/ITS</a:t>
            </a:r>
            <a:endParaRPr lang="en-US" altLang="pt-BR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55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1438" y="1412875"/>
            <a:ext cx="8964612" cy="4495800"/>
          </a:xfrm>
        </p:spPr>
        <p:txBody>
          <a:bodyPr/>
          <a:lstStyle/>
          <a:p>
            <a:pPr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PUBLIC TRANSPORTATION ASSOCIATION (APTA).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Standards Development Program Recommended </a:t>
            </a:r>
            <a:r>
              <a:rPr lang="en-US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Pratice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Implementing BRT Intelligent Transportation Systems. 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2010. 34 p.</a:t>
            </a:r>
          </a:p>
          <a:p>
            <a:pPr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AUSTRÁLIA. AUSTROADS.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Defining Applicability of International Standards for Intelligent Transport Systems (ITS)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.AP-R338/10. 2010. 11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p.</a:t>
            </a:r>
          </a:p>
          <a:p>
            <a:pPr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CANADÁ.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Canadá (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ITSCa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ITS (versão 2.0)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Disponível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http://www.tc.gc.ca/innovation/its/eng/architecture.htm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Acesso em setembro de 2010.</a:t>
            </a: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ESTADOS UNIDOS. ITS 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(ITSA).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Arquitetura ITS (versão 6.1)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Disponível em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http://www.iteris.com/itsarch/html/entity/paents.htm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Acesso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agosto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2010.</a:t>
            </a:r>
          </a:p>
          <a:p>
            <a:pPr>
              <a:defRPr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RITA (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Innovate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Technology 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Administration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pt-PT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Disponível em 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www.its.dot.gov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Acesso em outubro de 2010.</a:t>
            </a:r>
            <a:endParaRPr lang="en-US" alt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KULYK, Walter; HARDY, </a:t>
            </a:r>
            <a:r>
              <a:rPr lang="pt-BR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Matth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ew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ITS Enhanced Bus Rapid Transit Systems.</a:t>
            </a:r>
            <a:r>
              <a:rPr lang="en-US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10 p.</a:t>
            </a:r>
            <a:endParaRPr lang="pt-BR" altLang="pt-BR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PTR5925</a:t>
            </a:r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Claudio L. Marte</a:t>
            </a:r>
          </a:p>
          <a:p>
            <a:pPr lvl="1">
              <a:defRPr/>
            </a:pPr>
            <a:r>
              <a:rPr 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(Poli): 3091-9983</a:t>
            </a:r>
          </a:p>
          <a:p>
            <a:pPr lvl="1"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claudio.marte@usp.br</a:t>
            </a: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4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Transporte Público Urbano de Passageiros</a:t>
            </a:r>
            <a:r>
              <a:rPr lang="pt-BR" altLang="pt-BR" sz="2400" b="1" dirty="0" smtClean="0"/>
              <a:t> 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Expresso Tiradentes (Via Elevada)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27150"/>
            <a:ext cx="77263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816350"/>
          </a:xfrm>
        </p:spPr>
        <p:txBody>
          <a:bodyPr/>
          <a:lstStyle/>
          <a:p>
            <a:endParaRPr lang="pt-BR" altLang="pt-BR" sz="4500" smtClean="0"/>
          </a:p>
          <a:p>
            <a:endParaRPr lang="pt-BR" altLang="pt-BR" sz="4500" smtClean="0"/>
          </a:p>
          <a:p>
            <a:r>
              <a:rPr lang="pt-BR" altLang="pt-BR" sz="3700" smtClean="0"/>
              <a:t>“ITS4BRT” – </a:t>
            </a:r>
          </a:p>
          <a:p>
            <a:r>
              <a:rPr lang="pt-BR" altLang="pt-BR" sz="3700" smtClean="0"/>
              <a:t>A experiência internacional </a:t>
            </a:r>
            <a:endParaRPr lang="pt-BR" altLang="pt-BR" sz="4500" smtClean="0"/>
          </a:p>
          <a:p>
            <a:endParaRPr lang="pt-BR" altLang="pt-BR" sz="4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Impactos: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Matriz de Redução de Custos (ganhos por tecnologia)</a:t>
            </a:r>
            <a:r>
              <a:rPr lang="pt-BR"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(*)</a:t>
            </a:r>
          </a:p>
        </p:txBody>
      </p:sp>
      <p:sp>
        <p:nvSpPr>
          <p:cNvPr id="1049603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773238"/>
            <a:ext cx="4000500" cy="2908300"/>
          </a:xfrm>
        </p:spPr>
        <p:txBody>
          <a:bodyPr/>
          <a:lstStyle/>
          <a:p>
            <a:pPr>
              <a:defRPr/>
            </a:pP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Bilhetagem Eletrônica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ao Usuário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de Frota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Despacho Automático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Inteligente do Veículo</a:t>
            </a:r>
          </a:p>
        </p:txBody>
      </p:sp>
      <p:sp>
        <p:nvSpPr>
          <p:cNvPr id="1049604" name="Rectangle 4"/>
          <p:cNvSpPr>
            <a:spLocks noGrp="1"/>
          </p:cNvSpPr>
          <p:nvPr>
            <p:ph type="body" sz="half" idx="2"/>
          </p:nvPr>
        </p:nvSpPr>
        <p:spPr>
          <a:xfrm>
            <a:off x="4765675" y="1728788"/>
            <a:ext cx="4000500" cy="2981325"/>
          </a:xfrm>
        </p:spPr>
        <p:txBody>
          <a:bodyPr/>
          <a:lstStyle/>
          <a:p>
            <a:pPr>
              <a:defRPr/>
            </a:pP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35%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18%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</a:t>
            </a:r>
          </a:p>
          <a:p>
            <a:pPr>
              <a:defRPr/>
            </a:pPr>
            <a:r>
              <a:rPr lang="pt-BR" altLang="pt-BR" sz="2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12%</a:t>
            </a:r>
          </a:p>
        </p:txBody>
      </p:sp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941388" y="4745038"/>
            <a:ext cx="7231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9088" indent="-319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  ITS Europe. </a:t>
            </a:r>
            <a:r>
              <a:rPr lang="pt-BR" altLang="pt-BR" sz="2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Economics of Investment in ITS</a:t>
            </a: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. White Paper, 2007</a:t>
            </a:r>
          </a:p>
        </p:txBody>
      </p:sp>
      <p:sp>
        <p:nvSpPr>
          <p:cNvPr id="1049606" name="Text Box 6"/>
          <p:cNvSpPr txBox="1">
            <a:spLocks noChangeArrowheads="1"/>
          </p:cNvSpPr>
          <p:nvPr/>
        </p:nvSpPr>
        <p:spPr bwMode="auto">
          <a:xfrm>
            <a:off x="519113" y="5445125"/>
            <a:ext cx="81565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9088" indent="-319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FUNDATEC: estima-se, ..., que um adicional entre </a:t>
            </a:r>
            <a:r>
              <a:rPr lang="pt-BR" altLang="pt-BR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4 a 8% das receitas totais</a:t>
            </a: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 de um sistema </a:t>
            </a:r>
            <a:r>
              <a:rPr lang="pt-BR" altLang="pt-BR" sz="21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poderia ser capturado</a:t>
            </a: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 através da exploração dos recursos tecnológicos dos diversos canais eletrônicos de </a:t>
            </a:r>
            <a:r>
              <a:rPr lang="pt-BR" altLang="pt-BR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</a:rPr>
              <a:t>Informação ao Usuário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33375"/>
            <a:ext cx="8964612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60563"/>
            <a:ext cx="676910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373688" y="441325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Detalhamento das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Emergências</a:t>
            </a:r>
          </a:p>
        </p:txBody>
      </p:sp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107950" y="76200"/>
            <a:ext cx="89900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Diagrama simplificado da </a:t>
            </a:r>
            <a:r>
              <a:rPr lang="pt-BR" altLang="pt-BR" sz="19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Arquitetura Lógica</a:t>
            </a:r>
            <a:r>
              <a:rPr lang="pt-BR" altLang="pt-BR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do Modelo Nacional Americano de ITS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 flipH="1">
            <a:off x="2952750" y="52959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2114550" y="46863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9094" name="Group 6"/>
          <p:cNvGrpSpPr>
            <a:grpSpLocks/>
          </p:cNvGrpSpPr>
          <p:nvPr/>
        </p:nvGrpSpPr>
        <p:grpSpPr bwMode="auto">
          <a:xfrm>
            <a:off x="6559550" y="723900"/>
            <a:ext cx="1295400" cy="3124200"/>
            <a:chOff x="4944" y="480"/>
            <a:chExt cx="816" cy="1968"/>
          </a:xfrm>
        </p:grpSpPr>
        <p:sp>
          <p:nvSpPr>
            <p:cNvPr id="89181" name="Oval 7"/>
            <p:cNvSpPr>
              <a:spLocks noChangeArrowheads="1"/>
            </p:cNvSpPr>
            <p:nvPr/>
          </p:nvSpPr>
          <p:spPr bwMode="auto">
            <a:xfrm>
              <a:off x="4944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9182" name="Oval 8"/>
            <p:cNvSpPr>
              <a:spLocks noChangeArrowheads="1"/>
            </p:cNvSpPr>
            <p:nvPr/>
          </p:nvSpPr>
          <p:spPr bwMode="auto">
            <a:xfrm>
              <a:off x="4944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89095" name="Group 9"/>
          <p:cNvGrpSpPr>
            <a:grpSpLocks/>
          </p:cNvGrpSpPr>
          <p:nvPr/>
        </p:nvGrpSpPr>
        <p:grpSpPr bwMode="auto">
          <a:xfrm>
            <a:off x="3765550" y="723900"/>
            <a:ext cx="1295400" cy="5105400"/>
            <a:chOff x="2880" y="480"/>
            <a:chExt cx="816" cy="3216"/>
          </a:xfrm>
        </p:grpSpPr>
        <p:sp>
          <p:nvSpPr>
            <p:cNvPr id="89178" name="Oval 10"/>
            <p:cNvSpPr>
              <a:spLocks noChangeArrowheads="1"/>
            </p:cNvSpPr>
            <p:nvPr/>
          </p:nvSpPr>
          <p:spPr bwMode="auto">
            <a:xfrm>
              <a:off x="2880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9179" name="Oval 11"/>
            <p:cNvSpPr>
              <a:spLocks noChangeArrowheads="1"/>
            </p:cNvSpPr>
            <p:nvPr/>
          </p:nvSpPr>
          <p:spPr bwMode="auto">
            <a:xfrm>
              <a:off x="2880" y="1728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9180" name="Oval 12"/>
            <p:cNvSpPr>
              <a:spLocks noChangeArrowheads="1"/>
            </p:cNvSpPr>
            <p:nvPr/>
          </p:nvSpPr>
          <p:spPr bwMode="auto">
            <a:xfrm>
              <a:off x="2880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89096" name="Group 13"/>
          <p:cNvGrpSpPr>
            <a:grpSpLocks/>
          </p:cNvGrpSpPr>
          <p:nvPr/>
        </p:nvGrpSpPr>
        <p:grpSpPr bwMode="auto">
          <a:xfrm>
            <a:off x="946150" y="723900"/>
            <a:ext cx="1295400" cy="5105400"/>
            <a:chOff x="896" y="480"/>
            <a:chExt cx="816" cy="3216"/>
          </a:xfrm>
        </p:grpSpPr>
        <p:sp>
          <p:nvSpPr>
            <p:cNvPr id="89175" name="Oval 14"/>
            <p:cNvSpPr>
              <a:spLocks noChangeArrowheads="1"/>
            </p:cNvSpPr>
            <p:nvPr/>
          </p:nvSpPr>
          <p:spPr bwMode="auto">
            <a:xfrm>
              <a:off x="896" y="2976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9176" name="Oval 15"/>
            <p:cNvSpPr>
              <a:spLocks noChangeArrowheads="1"/>
            </p:cNvSpPr>
            <p:nvPr/>
          </p:nvSpPr>
          <p:spPr bwMode="auto">
            <a:xfrm>
              <a:off x="896" y="1712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9177" name="Oval 16"/>
            <p:cNvSpPr>
              <a:spLocks noChangeArrowheads="1"/>
            </p:cNvSpPr>
            <p:nvPr/>
          </p:nvSpPr>
          <p:spPr bwMode="auto">
            <a:xfrm>
              <a:off x="896" y="480"/>
              <a:ext cx="816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89097" name="Line 17"/>
          <p:cNvSpPr>
            <a:spLocks noChangeShapeType="1"/>
          </p:cNvSpPr>
          <p:nvPr/>
        </p:nvSpPr>
        <p:spPr bwMode="auto">
          <a:xfrm flipH="1" flipV="1">
            <a:off x="3105150" y="8763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8" name="Line 18"/>
          <p:cNvSpPr>
            <a:spLocks noChangeShapeType="1"/>
          </p:cNvSpPr>
          <p:nvPr/>
        </p:nvSpPr>
        <p:spPr bwMode="auto">
          <a:xfrm rot="21298084" flipH="1">
            <a:off x="2192338" y="893763"/>
            <a:ext cx="928687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9" name="Line 19"/>
          <p:cNvSpPr>
            <a:spLocks noChangeShapeType="1"/>
          </p:cNvSpPr>
          <p:nvPr/>
        </p:nvSpPr>
        <p:spPr bwMode="auto">
          <a:xfrm>
            <a:off x="2190750" y="14859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0" name="Line 20"/>
          <p:cNvSpPr>
            <a:spLocks noChangeShapeType="1"/>
          </p:cNvSpPr>
          <p:nvPr/>
        </p:nvSpPr>
        <p:spPr bwMode="auto">
          <a:xfrm flipV="1">
            <a:off x="3105150" y="13335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1" name="Rectangle 21"/>
          <p:cNvSpPr>
            <a:spLocks noChangeArrowheads="1"/>
          </p:cNvSpPr>
          <p:nvPr/>
        </p:nvSpPr>
        <p:spPr bwMode="auto">
          <a:xfrm>
            <a:off x="200025" y="2019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Instituição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Financeira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89102" name="Line 22"/>
          <p:cNvSpPr>
            <a:spLocks noChangeShapeType="1"/>
          </p:cNvSpPr>
          <p:nvPr/>
        </p:nvSpPr>
        <p:spPr bwMode="auto">
          <a:xfrm flipV="1">
            <a:off x="590550" y="1485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3" name="Line 23"/>
          <p:cNvSpPr>
            <a:spLocks noChangeShapeType="1"/>
          </p:cNvSpPr>
          <p:nvPr/>
        </p:nvSpPr>
        <p:spPr bwMode="auto">
          <a:xfrm flipV="1">
            <a:off x="2114550" y="22479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4" name="Line 24"/>
          <p:cNvSpPr>
            <a:spLocks noChangeShapeType="1"/>
          </p:cNvSpPr>
          <p:nvPr/>
        </p:nvSpPr>
        <p:spPr bwMode="auto">
          <a:xfrm flipV="1">
            <a:off x="2724150" y="1587500"/>
            <a:ext cx="1143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5" name="Line 25"/>
          <p:cNvSpPr>
            <a:spLocks noChangeShapeType="1"/>
          </p:cNvSpPr>
          <p:nvPr/>
        </p:nvSpPr>
        <p:spPr bwMode="auto">
          <a:xfrm flipH="1">
            <a:off x="3181350" y="1743075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6" name="Line 26"/>
          <p:cNvSpPr>
            <a:spLocks noChangeShapeType="1"/>
          </p:cNvSpPr>
          <p:nvPr/>
        </p:nvSpPr>
        <p:spPr bwMode="auto">
          <a:xfrm flipH="1">
            <a:off x="2190750" y="26289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7" name="Rectangle 27"/>
          <p:cNvSpPr>
            <a:spLocks noChangeArrowheads="1"/>
          </p:cNvSpPr>
          <p:nvPr/>
        </p:nvSpPr>
        <p:spPr bwMode="auto">
          <a:xfrm>
            <a:off x="2095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Comercial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89108" name="Line 28"/>
          <p:cNvSpPr>
            <a:spLocks noChangeShapeType="1"/>
          </p:cNvSpPr>
          <p:nvPr/>
        </p:nvSpPr>
        <p:spPr bwMode="auto">
          <a:xfrm flipV="1">
            <a:off x="985838" y="3743325"/>
            <a:ext cx="290512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9" name="Rectangle 29"/>
          <p:cNvSpPr>
            <a:spLocks noChangeArrowheads="1"/>
          </p:cNvSpPr>
          <p:nvPr/>
        </p:nvSpPr>
        <p:spPr bwMode="auto">
          <a:xfrm>
            <a:off x="209550" y="5967413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Veículo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Básico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89110" name="Line 30"/>
          <p:cNvSpPr>
            <a:spLocks noChangeShapeType="1"/>
          </p:cNvSpPr>
          <p:nvPr/>
        </p:nvSpPr>
        <p:spPr bwMode="auto">
          <a:xfrm flipV="1">
            <a:off x="2038350" y="1790700"/>
            <a:ext cx="2057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1" name="Line 31"/>
          <p:cNvSpPr>
            <a:spLocks noChangeShapeType="1"/>
          </p:cNvSpPr>
          <p:nvPr/>
        </p:nvSpPr>
        <p:spPr bwMode="auto">
          <a:xfrm>
            <a:off x="2952750" y="46863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2" name="Line 32"/>
          <p:cNvSpPr>
            <a:spLocks noChangeShapeType="1"/>
          </p:cNvSpPr>
          <p:nvPr/>
        </p:nvSpPr>
        <p:spPr bwMode="auto">
          <a:xfrm flipH="1" flipV="1">
            <a:off x="2266950" y="52197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3" name="Line 33"/>
          <p:cNvSpPr>
            <a:spLocks noChangeShapeType="1"/>
          </p:cNvSpPr>
          <p:nvPr/>
        </p:nvSpPr>
        <p:spPr bwMode="auto">
          <a:xfrm flipV="1">
            <a:off x="619125" y="55721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4" name="Line 34"/>
          <p:cNvSpPr>
            <a:spLocks noChangeShapeType="1"/>
          </p:cNvSpPr>
          <p:nvPr/>
        </p:nvSpPr>
        <p:spPr bwMode="auto">
          <a:xfrm flipH="1" flipV="1">
            <a:off x="2952750" y="41529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5" name="Line 35"/>
          <p:cNvSpPr>
            <a:spLocks noChangeShapeType="1"/>
          </p:cNvSpPr>
          <p:nvPr/>
        </p:nvSpPr>
        <p:spPr bwMode="auto">
          <a:xfrm flipV="1">
            <a:off x="2952750" y="1866900"/>
            <a:ext cx="1254125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9116" name="Group 36"/>
          <p:cNvGrpSpPr>
            <a:grpSpLocks/>
          </p:cNvGrpSpPr>
          <p:nvPr/>
        </p:nvGrpSpPr>
        <p:grpSpPr bwMode="auto">
          <a:xfrm>
            <a:off x="3733800" y="3619500"/>
            <a:ext cx="533400" cy="1143000"/>
            <a:chOff x="2352" y="2256"/>
            <a:chExt cx="336" cy="720"/>
          </a:xfrm>
        </p:grpSpPr>
        <p:sp>
          <p:nvSpPr>
            <p:cNvPr id="89173" name="Line 37"/>
            <p:cNvSpPr>
              <a:spLocks noChangeShapeType="1"/>
            </p:cNvSpPr>
            <p:nvPr/>
          </p:nvSpPr>
          <p:spPr bwMode="auto">
            <a:xfrm flipH="1" flipV="1">
              <a:off x="2352" y="25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9174" name="Line 38"/>
            <p:cNvSpPr>
              <a:spLocks noChangeShapeType="1"/>
            </p:cNvSpPr>
            <p:nvPr/>
          </p:nvSpPr>
          <p:spPr bwMode="auto">
            <a:xfrm flipV="1">
              <a:off x="2352" y="22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9117" name="Line 39"/>
          <p:cNvSpPr>
            <a:spLocks noChangeShapeType="1"/>
          </p:cNvSpPr>
          <p:nvPr/>
        </p:nvSpPr>
        <p:spPr bwMode="auto">
          <a:xfrm>
            <a:off x="4781550" y="37719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8" name="Line 40"/>
          <p:cNvSpPr>
            <a:spLocks noChangeShapeType="1"/>
          </p:cNvSpPr>
          <p:nvPr/>
        </p:nvSpPr>
        <p:spPr bwMode="auto">
          <a:xfrm flipH="1">
            <a:off x="455295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9" name="Line 41"/>
          <p:cNvSpPr>
            <a:spLocks noChangeShapeType="1"/>
          </p:cNvSpPr>
          <p:nvPr/>
        </p:nvSpPr>
        <p:spPr bwMode="auto">
          <a:xfrm flipV="1">
            <a:off x="5010150" y="36195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0" name="Rectangle 42"/>
          <p:cNvSpPr>
            <a:spLocks noChangeArrowheads="1"/>
          </p:cNvSpPr>
          <p:nvPr/>
        </p:nvSpPr>
        <p:spPr bwMode="auto">
          <a:xfrm>
            <a:off x="5314950" y="56769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Tráfego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89121" name="Rectangle 43"/>
          <p:cNvSpPr>
            <a:spLocks noChangeArrowheads="1"/>
          </p:cNvSpPr>
          <p:nvPr/>
        </p:nvSpPr>
        <p:spPr bwMode="auto">
          <a:xfrm>
            <a:off x="7905750" y="39243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Planejadores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ITS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89122" name="Line 44"/>
          <p:cNvSpPr>
            <a:spLocks noChangeShapeType="1"/>
          </p:cNvSpPr>
          <p:nvPr/>
        </p:nvSpPr>
        <p:spPr bwMode="auto">
          <a:xfrm>
            <a:off x="7829550" y="33909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3" name="Line 45"/>
          <p:cNvSpPr>
            <a:spLocks noChangeShapeType="1"/>
          </p:cNvSpPr>
          <p:nvPr/>
        </p:nvSpPr>
        <p:spPr bwMode="auto">
          <a:xfrm>
            <a:off x="5010150" y="15621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4" name="Line 46"/>
          <p:cNvSpPr>
            <a:spLocks noChangeShapeType="1"/>
          </p:cNvSpPr>
          <p:nvPr/>
        </p:nvSpPr>
        <p:spPr bwMode="auto">
          <a:xfrm flipH="1">
            <a:off x="4933950" y="34671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5" name="Line 47"/>
          <p:cNvSpPr>
            <a:spLocks noChangeShapeType="1"/>
          </p:cNvSpPr>
          <p:nvPr/>
        </p:nvSpPr>
        <p:spPr bwMode="auto">
          <a:xfrm flipH="1" flipV="1">
            <a:off x="4171950" y="24003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6" name="Line 48"/>
          <p:cNvSpPr>
            <a:spLocks noChangeShapeType="1"/>
          </p:cNvSpPr>
          <p:nvPr/>
        </p:nvSpPr>
        <p:spPr bwMode="auto">
          <a:xfrm flipV="1">
            <a:off x="4171950" y="18669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7" name="Line 49"/>
          <p:cNvSpPr>
            <a:spLocks noChangeShapeType="1"/>
          </p:cNvSpPr>
          <p:nvPr/>
        </p:nvSpPr>
        <p:spPr bwMode="auto">
          <a:xfrm>
            <a:off x="4829175" y="1719263"/>
            <a:ext cx="341313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8" name="Line 50"/>
          <p:cNvSpPr>
            <a:spLocks noChangeShapeType="1"/>
          </p:cNvSpPr>
          <p:nvPr/>
        </p:nvSpPr>
        <p:spPr bwMode="auto">
          <a:xfrm flipH="1">
            <a:off x="4857750" y="24003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29" name="Line 51"/>
          <p:cNvSpPr>
            <a:spLocks noChangeShapeType="1"/>
          </p:cNvSpPr>
          <p:nvPr/>
        </p:nvSpPr>
        <p:spPr bwMode="auto">
          <a:xfrm>
            <a:off x="5086350" y="14097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0" name="Rectangle 52"/>
          <p:cNvSpPr>
            <a:spLocks noChangeArrowheads="1"/>
          </p:cNvSpPr>
          <p:nvPr/>
        </p:nvSpPr>
        <p:spPr bwMode="auto">
          <a:xfrm>
            <a:off x="5924550" y="17907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Polícia /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Bombeiros</a:t>
            </a:r>
          </a:p>
        </p:txBody>
      </p:sp>
      <p:sp>
        <p:nvSpPr>
          <p:cNvPr id="89131" name="Line 53"/>
          <p:cNvSpPr>
            <a:spLocks noChangeShapeType="1"/>
          </p:cNvSpPr>
          <p:nvPr/>
        </p:nvSpPr>
        <p:spPr bwMode="auto">
          <a:xfrm flipH="1" flipV="1">
            <a:off x="5924550" y="8001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2" name="Line 54"/>
          <p:cNvSpPr>
            <a:spLocks noChangeShapeType="1"/>
          </p:cNvSpPr>
          <p:nvPr/>
        </p:nvSpPr>
        <p:spPr bwMode="auto">
          <a:xfrm flipH="1">
            <a:off x="5010150" y="8001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3" name="Line 55"/>
          <p:cNvSpPr>
            <a:spLocks noChangeShapeType="1"/>
          </p:cNvSpPr>
          <p:nvPr/>
        </p:nvSpPr>
        <p:spPr bwMode="auto">
          <a:xfrm>
            <a:off x="5057775" y="117633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4" name="Line 56"/>
          <p:cNvSpPr>
            <a:spLocks noChangeShapeType="1"/>
          </p:cNvSpPr>
          <p:nvPr/>
        </p:nvSpPr>
        <p:spPr bwMode="auto">
          <a:xfrm flipV="1">
            <a:off x="5862638" y="131921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5" name="Line 57"/>
          <p:cNvSpPr>
            <a:spLocks noChangeShapeType="1"/>
          </p:cNvSpPr>
          <p:nvPr/>
        </p:nvSpPr>
        <p:spPr bwMode="auto">
          <a:xfrm>
            <a:off x="4248150" y="58293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6" name="Line 58"/>
          <p:cNvSpPr>
            <a:spLocks noChangeShapeType="1"/>
          </p:cNvSpPr>
          <p:nvPr/>
        </p:nvSpPr>
        <p:spPr bwMode="auto">
          <a:xfrm>
            <a:off x="4552950" y="65151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7" name="Line 59"/>
          <p:cNvSpPr>
            <a:spLocks noChangeShapeType="1"/>
          </p:cNvSpPr>
          <p:nvPr/>
        </p:nvSpPr>
        <p:spPr bwMode="auto">
          <a:xfrm flipV="1">
            <a:off x="8896350" y="14859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8" name="Line 60"/>
          <p:cNvSpPr>
            <a:spLocks noChangeShapeType="1"/>
          </p:cNvSpPr>
          <p:nvPr/>
        </p:nvSpPr>
        <p:spPr bwMode="auto">
          <a:xfrm flipH="1" flipV="1">
            <a:off x="7829550" y="11049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39" name="Line 61"/>
          <p:cNvSpPr>
            <a:spLocks noChangeShapeType="1"/>
          </p:cNvSpPr>
          <p:nvPr/>
        </p:nvSpPr>
        <p:spPr bwMode="auto">
          <a:xfrm>
            <a:off x="7829550" y="14097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0" name="Line 62"/>
          <p:cNvSpPr>
            <a:spLocks noChangeShapeType="1"/>
          </p:cNvSpPr>
          <p:nvPr/>
        </p:nvSpPr>
        <p:spPr bwMode="auto">
          <a:xfrm>
            <a:off x="8743950" y="17145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1" name="Line 63"/>
          <p:cNvSpPr>
            <a:spLocks noChangeShapeType="1"/>
          </p:cNvSpPr>
          <p:nvPr/>
        </p:nvSpPr>
        <p:spPr bwMode="auto">
          <a:xfrm>
            <a:off x="4933950" y="56007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2" name="Line 64"/>
          <p:cNvSpPr>
            <a:spLocks noChangeShapeType="1"/>
          </p:cNvSpPr>
          <p:nvPr/>
        </p:nvSpPr>
        <p:spPr bwMode="auto">
          <a:xfrm flipH="1">
            <a:off x="4781550" y="63627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3" name="Line 65"/>
          <p:cNvSpPr>
            <a:spLocks noChangeShapeType="1"/>
          </p:cNvSpPr>
          <p:nvPr/>
        </p:nvSpPr>
        <p:spPr bwMode="auto">
          <a:xfrm flipH="1" flipV="1">
            <a:off x="4476750" y="58293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44" name="Text Box 66"/>
          <p:cNvSpPr txBox="1">
            <a:spLocks noChangeArrowheads="1"/>
          </p:cNvSpPr>
          <p:nvPr/>
        </p:nvSpPr>
        <p:spPr bwMode="auto">
          <a:xfrm>
            <a:off x="2468563" y="1016000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Crédito /  Pagamento</a:t>
            </a:r>
          </a:p>
        </p:txBody>
      </p:sp>
      <p:sp>
        <p:nvSpPr>
          <p:cNvPr id="89145" name="Text Box 67"/>
          <p:cNvSpPr txBox="1">
            <a:spLocks noChangeArrowheads="1"/>
          </p:cNvSpPr>
          <p:nvPr/>
        </p:nvSpPr>
        <p:spPr bwMode="auto">
          <a:xfrm>
            <a:off x="2136775" y="1647825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000">
                <a:latin typeface="Times New Roman" panose="02020603050405020304" pitchFamily="18" charset="0"/>
              </a:rPr>
              <a:t>Pagamento </a:t>
            </a:r>
          </a:p>
          <a:p>
            <a:r>
              <a:rPr lang="pt-BR" altLang="pt-BR" sz="1000">
                <a:latin typeface="Times New Roman" panose="02020603050405020304" pitchFamily="18" charset="0"/>
              </a:rPr>
              <a:t>efetuado</a:t>
            </a:r>
          </a:p>
        </p:txBody>
      </p:sp>
      <p:sp>
        <p:nvSpPr>
          <p:cNvPr id="89146" name="Text Box 68"/>
          <p:cNvSpPr txBox="1">
            <a:spLocks noChangeArrowheads="1"/>
          </p:cNvSpPr>
          <p:nvPr/>
        </p:nvSpPr>
        <p:spPr bwMode="auto">
          <a:xfrm>
            <a:off x="1708150" y="2349500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de Rota</a:t>
            </a:r>
          </a:p>
        </p:txBody>
      </p:sp>
      <p:sp>
        <p:nvSpPr>
          <p:cNvPr id="89147" name="Text Box 69"/>
          <p:cNvSpPr txBox="1">
            <a:spLocks noChangeArrowheads="1"/>
          </p:cNvSpPr>
          <p:nvPr/>
        </p:nvSpPr>
        <p:spPr bwMode="auto">
          <a:xfrm>
            <a:off x="2330450" y="29464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  <p:sp>
        <p:nvSpPr>
          <p:cNvPr id="89148" name="Text Box 70"/>
          <p:cNvSpPr txBox="1">
            <a:spLocks noChangeArrowheads="1"/>
          </p:cNvSpPr>
          <p:nvPr/>
        </p:nvSpPr>
        <p:spPr bwMode="auto">
          <a:xfrm>
            <a:off x="2990850" y="38862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89149" name="Text Box 71"/>
          <p:cNvSpPr txBox="1">
            <a:spLocks noChangeArrowheads="1"/>
          </p:cNvSpPr>
          <p:nvPr/>
        </p:nvSpPr>
        <p:spPr bwMode="auto">
          <a:xfrm>
            <a:off x="2562225" y="476250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Estados dos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Veículos</a:t>
            </a:r>
          </a:p>
        </p:txBody>
      </p:sp>
      <p:sp>
        <p:nvSpPr>
          <p:cNvPr id="89150" name="Text Box 72"/>
          <p:cNvSpPr txBox="1">
            <a:spLocks noChangeArrowheads="1"/>
          </p:cNvSpPr>
          <p:nvPr/>
        </p:nvSpPr>
        <p:spPr bwMode="auto">
          <a:xfrm>
            <a:off x="2571750" y="55372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de Tráfego</a:t>
            </a:r>
          </a:p>
        </p:txBody>
      </p:sp>
      <p:sp>
        <p:nvSpPr>
          <p:cNvPr id="89151" name="Text Box 73"/>
          <p:cNvSpPr txBox="1">
            <a:spLocks noChangeArrowheads="1"/>
          </p:cNvSpPr>
          <p:nvPr/>
        </p:nvSpPr>
        <p:spPr bwMode="auto">
          <a:xfrm>
            <a:off x="6256338" y="6461125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Notificação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de Incidentes</a:t>
            </a:r>
          </a:p>
        </p:txBody>
      </p:sp>
      <p:sp>
        <p:nvSpPr>
          <p:cNvPr id="89152" name="Text Box 74"/>
          <p:cNvSpPr txBox="1">
            <a:spLocks noChangeArrowheads="1"/>
          </p:cNvSpPr>
          <p:nvPr/>
        </p:nvSpPr>
        <p:spPr bwMode="auto">
          <a:xfrm>
            <a:off x="6815138" y="6019800"/>
            <a:ext cx="101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Informação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sobre Incidentes</a:t>
            </a:r>
          </a:p>
        </p:txBody>
      </p:sp>
      <p:sp>
        <p:nvSpPr>
          <p:cNvPr id="89153" name="Text Box 75"/>
          <p:cNvSpPr txBox="1">
            <a:spLocks noChangeArrowheads="1"/>
          </p:cNvSpPr>
          <p:nvPr/>
        </p:nvSpPr>
        <p:spPr bwMode="auto">
          <a:xfrm>
            <a:off x="5727700" y="43307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Banco de Dados sobre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Congestionamentos</a:t>
            </a:r>
          </a:p>
        </p:txBody>
      </p:sp>
      <p:sp>
        <p:nvSpPr>
          <p:cNvPr id="89154" name="Text Box 76"/>
          <p:cNvSpPr txBox="1">
            <a:spLocks noChangeArrowheads="1"/>
          </p:cNvSpPr>
          <p:nvPr/>
        </p:nvSpPr>
        <p:spPr bwMode="auto">
          <a:xfrm>
            <a:off x="3917950" y="3949700"/>
            <a:ext cx="104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Solicitação de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Prioridade ao TP</a:t>
            </a:r>
          </a:p>
        </p:txBody>
      </p:sp>
      <p:sp>
        <p:nvSpPr>
          <p:cNvPr id="89155" name="Text Box 77"/>
          <p:cNvSpPr txBox="1">
            <a:spLocks noChangeArrowheads="1"/>
          </p:cNvSpPr>
          <p:nvPr/>
        </p:nvSpPr>
        <p:spPr bwMode="auto">
          <a:xfrm>
            <a:off x="7751763" y="3098800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 de Planejamento</a:t>
            </a:r>
          </a:p>
        </p:txBody>
      </p:sp>
      <p:sp>
        <p:nvSpPr>
          <p:cNvPr id="89156" name="Text Box 78"/>
          <p:cNvSpPr txBox="1">
            <a:spLocks noChangeArrowheads="1"/>
          </p:cNvSpPr>
          <p:nvPr/>
        </p:nvSpPr>
        <p:spPr bwMode="auto">
          <a:xfrm>
            <a:off x="4886325" y="2514600"/>
            <a:ext cx="933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Solicitação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de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Reserva do TP</a:t>
            </a:r>
          </a:p>
        </p:txBody>
      </p:sp>
      <p:sp>
        <p:nvSpPr>
          <p:cNvPr id="89157" name="Text Box 79"/>
          <p:cNvSpPr txBox="1">
            <a:spLocks noChangeArrowheads="1"/>
          </p:cNvSpPr>
          <p:nvPr/>
        </p:nvSpPr>
        <p:spPr bwMode="auto">
          <a:xfrm>
            <a:off x="4171950" y="2235200"/>
            <a:ext cx="78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Escala de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Transportes</a:t>
            </a:r>
          </a:p>
        </p:txBody>
      </p:sp>
      <p:sp>
        <p:nvSpPr>
          <p:cNvPr id="89158" name="Text Box 80"/>
          <p:cNvSpPr txBox="1">
            <a:spLocks noChangeArrowheads="1"/>
          </p:cNvSpPr>
          <p:nvPr/>
        </p:nvSpPr>
        <p:spPr bwMode="auto">
          <a:xfrm>
            <a:off x="5219700" y="328295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Informações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sobre Rotas</a:t>
            </a:r>
          </a:p>
        </p:txBody>
      </p:sp>
      <p:sp>
        <p:nvSpPr>
          <p:cNvPr id="89159" name="Line 81"/>
          <p:cNvSpPr>
            <a:spLocks noChangeShapeType="1"/>
          </p:cNvSpPr>
          <p:nvPr/>
        </p:nvSpPr>
        <p:spPr bwMode="auto">
          <a:xfrm>
            <a:off x="7677150" y="17145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60" name="Line 82"/>
          <p:cNvSpPr>
            <a:spLocks noChangeShapeType="1"/>
          </p:cNvSpPr>
          <p:nvPr/>
        </p:nvSpPr>
        <p:spPr bwMode="auto">
          <a:xfrm flipH="1">
            <a:off x="7524750" y="19431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61" name="Text Box 83"/>
          <p:cNvSpPr txBox="1">
            <a:spLocks noChangeArrowheads="1"/>
          </p:cNvSpPr>
          <p:nvPr/>
        </p:nvSpPr>
        <p:spPr bwMode="auto">
          <a:xfrm>
            <a:off x="7227888" y="1816100"/>
            <a:ext cx="1050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Banco de Dados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sobre 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Incidentes</a:t>
            </a:r>
          </a:p>
        </p:txBody>
      </p:sp>
      <p:sp>
        <p:nvSpPr>
          <p:cNvPr id="89162" name="Text Box 84"/>
          <p:cNvSpPr txBox="1">
            <a:spLocks noChangeArrowheads="1"/>
          </p:cNvSpPr>
          <p:nvPr/>
        </p:nvSpPr>
        <p:spPr bwMode="auto">
          <a:xfrm>
            <a:off x="5454650" y="1092200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Notificação de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Emergência</a:t>
            </a:r>
          </a:p>
        </p:txBody>
      </p:sp>
      <p:sp>
        <p:nvSpPr>
          <p:cNvPr id="89163" name="Text Box 85"/>
          <p:cNvSpPr txBox="1">
            <a:spLocks noChangeArrowheads="1"/>
          </p:cNvSpPr>
          <p:nvPr/>
        </p:nvSpPr>
        <p:spPr bwMode="auto">
          <a:xfrm>
            <a:off x="6538913" y="1027113"/>
            <a:ext cx="1344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Serviços de</a:t>
            </a:r>
          </a:p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Emergência (5)</a:t>
            </a:r>
          </a:p>
        </p:txBody>
      </p:sp>
      <p:sp>
        <p:nvSpPr>
          <p:cNvPr id="89164" name="Text Box 86"/>
          <p:cNvSpPr txBox="1">
            <a:spLocks noChangeArrowheads="1"/>
          </p:cNvSpPr>
          <p:nvPr/>
        </p:nvSpPr>
        <p:spPr bwMode="auto">
          <a:xfrm>
            <a:off x="3905250" y="762000"/>
            <a:ext cx="10445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Serviços de </a:t>
            </a:r>
          </a:p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Informações</a:t>
            </a:r>
          </a:p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 ao Viajante</a:t>
            </a:r>
          </a:p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e ao </a:t>
            </a:r>
          </a:p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Motorista (6)</a:t>
            </a:r>
            <a:endParaRPr lang="pt-BR" altLang="pt-BR" sz="1000">
              <a:latin typeface="Times New Roman" panose="02020603050405020304" pitchFamily="18" charset="0"/>
            </a:endParaRPr>
          </a:p>
        </p:txBody>
      </p:sp>
      <p:sp>
        <p:nvSpPr>
          <p:cNvPr id="89165" name="Text Box 87"/>
          <p:cNvSpPr txBox="1">
            <a:spLocks noChangeArrowheads="1"/>
          </p:cNvSpPr>
          <p:nvPr/>
        </p:nvSpPr>
        <p:spPr bwMode="auto">
          <a:xfrm>
            <a:off x="1008063" y="889000"/>
            <a:ext cx="1254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Serviços </a:t>
            </a:r>
          </a:p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de Pagamento</a:t>
            </a:r>
          </a:p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Eletrônico (7)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89166" name="Text Box 88"/>
          <p:cNvSpPr txBox="1">
            <a:spLocks noChangeArrowheads="1"/>
          </p:cNvSpPr>
          <p:nvPr/>
        </p:nvSpPr>
        <p:spPr bwMode="auto">
          <a:xfrm>
            <a:off x="1003300" y="2870200"/>
            <a:ext cx="1295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Operação de</a:t>
            </a:r>
          </a:p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Veículos</a:t>
            </a:r>
          </a:p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Comerciais (2)</a:t>
            </a:r>
          </a:p>
        </p:txBody>
      </p:sp>
      <p:sp>
        <p:nvSpPr>
          <p:cNvPr id="89167" name="Text Box 89"/>
          <p:cNvSpPr txBox="1">
            <a:spLocks noChangeArrowheads="1"/>
          </p:cNvSpPr>
          <p:nvPr/>
        </p:nvSpPr>
        <p:spPr bwMode="auto">
          <a:xfrm>
            <a:off x="966788" y="4889500"/>
            <a:ext cx="12858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Monitoração e</a:t>
            </a:r>
          </a:p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Controle do </a:t>
            </a:r>
          </a:p>
          <a:p>
            <a:pPr algn="ctr"/>
            <a:r>
              <a:rPr lang="pt-BR" altLang="pt-BR" sz="1400" b="1">
                <a:latin typeface="Times New Roman" panose="02020603050405020304" pitchFamily="18" charset="0"/>
              </a:rPr>
              <a:t>Veículo (3)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89168" name="Text Box 90"/>
          <p:cNvSpPr txBox="1">
            <a:spLocks noChangeArrowheads="1"/>
          </p:cNvSpPr>
          <p:nvPr/>
        </p:nvSpPr>
        <p:spPr bwMode="auto">
          <a:xfrm>
            <a:off x="3754438" y="4965700"/>
            <a:ext cx="1376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Serviços de</a:t>
            </a:r>
          </a:p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Gerenciamento de</a:t>
            </a:r>
          </a:p>
          <a:p>
            <a:pPr algn="ctr"/>
            <a:r>
              <a:rPr lang="pt-BR" altLang="pt-BR" sz="1200" b="1">
                <a:latin typeface="Times New Roman" panose="02020603050405020304" pitchFamily="18" charset="0"/>
              </a:rPr>
              <a:t>Tráfego (1)</a:t>
            </a:r>
          </a:p>
        </p:txBody>
      </p:sp>
      <p:sp>
        <p:nvSpPr>
          <p:cNvPr id="89169" name="Text Box 91"/>
          <p:cNvSpPr txBox="1">
            <a:spLocks noChangeArrowheads="1"/>
          </p:cNvSpPr>
          <p:nvPr/>
        </p:nvSpPr>
        <p:spPr bwMode="auto">
          <a:xfrm>
            <a:off x="6578600" y="3070225"/>
            <a:ext cx="1262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Planejamento e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Desenvolvimento (8)</a:t>
            </a:r>
          </a:p>
        </p:txBody>
      </p:sp>
      <p:sp>
        <p:nvSpPr>
          <p:cNvPr id="89170" name="Text Box 92"/>
          <p:cNvSpPr txBox="1">
            <a:spLocks noChangeArrowheads="1"/>
          </p:cNvSpPr>
          <p:nvPr/>
        </p:nvSpPr>
        <p:spPr bwMode="auto">
          <a:xfrm>
            <a:off x="3754438" y="2957513"/>
            <a:ext cx="1376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Serviços de</a:t>
            </a:r>
          </a:p>
          <a:p>
            <a:pPr algn="ctr"/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Gerenciamento de</a:t>
            </a:r>
          </a:p>
          <a:p>
            <a:pPr algn="ctr"/>
            <a:r>
              <a:rPr lang="pt-BR" altLang="pt-BR" sz="1200" b="1">
                <a:solidFill>
                  <a:srgbClr val="FF0000"/>
                </a:solidFill>
                <a:latin typeface="Times New Roman" panose="02020603050405020304" pitchFamily="18" charset="0"/>
              </a:rPr>
              <a:t>Transportes (4)</a:t>
            </a:r>
          </a:p>
        </p:txBody>
      </p:sp>
      <p:sp>
        <p:nvSpPr>
          <p:cNvPr id="89171" name="Line 93"/>
          <p:cNvSpPr>
            <a:spLocks noChangeShapeType="1"/>
          </p:cNvSpPr>
          <p:nvPr/>
        </p:nvSpPr>
        <p:spPr bwMode="auto">
          <a:xfrm flipV="1">
            <a:off x="6248400" y="157162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72" name="Text Box 94"/>
          <p:cNvSpPr txBox="1">
            <a:spLocks noChangeArrowheads="1"/>
          </p:cNvSpPr>
          <p:nvPr/>
        </p:nvSpPr>
        <p:spPr bwMode="auto">
          <a:xfrm>
            <a:off x="5948363" y="2333625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Banco de Dados</a:t>
            </a:r>
          </a:p>
          <a:p>
            <a:pPr algn="ctr"/>
            <a:r>
              <a:rPr lang="pt-BR" altLang="pt-BR" sz="1000">
                <a:latin typeface="Times New Roman" panose="02020603050405020304" pitchFamily="18" charset="0"/>
              </a:rPr>
              <a:t> sobre Rotas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n-US" altLang="pt-B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275" name="Rectangle 1029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ITS visa endereçar respostas nas seguintes áreas de aplicações:</a:t>
            </a:r>
            <a:r>
              <a:rPr lang="pt-BR" altLang="pt-BR" sz="32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Multimodalidade de viagem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 usuário</a:t>
            </a:r>
          </a:p>
          <a:p>
            <a:pPr lvl="1">
              <a:defRPr/>
            </a:pP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na “rede de transportes”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Tráfego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do Transporte Público de Rota Fixa (TPC)</a:t>
            </a:r>
            <a:r>
              <a:rPr lang="pt-BR" altLang="pt-BR" sz="2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Veículos</a:t>
            </a:r>
            <a:r>
              <a:rPr lang="pt-BR" altLang="pt-BR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Outras frotas, exceto o TPC de “rota fixa”</a:t>
            </a:r>
          </a:p>
          <a:p>
            <a:pPr marL="1143000" lvl="2">
              <a:defRPr/>
            </a:pP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Mobilidade e conectividade da carga</a:t>
            </a:r>
            <a:r>
              <a:rPr lang="pt-BR" altLang="pt-BR" sz="2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coordenação e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resposta 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relacionadas à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emergências e desastres</a:t>
            </a:r>
          </a:p>
          <a:p>
            <a:pPr lvl="1">
              <a:defRPr/>
            </a:pP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Estratégias de </a:t>
            </a:r>
            <a:r>
              <a:rPr lang="pt-BR" altLang="pt-BR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tarifação variável</a:t>
            </a:r>
            <a:r>
              <a:rPr lang="pt-BR" altLang="pt-BR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(</a:t>
            </a:r>
            <a:r>
              <a:rPr lang="pt-BR" altLang="pt-BR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cargas</a:t>
            </a:r>
            <a:r>
              <a:rPr lang="pt-BR" altLang="pt-BR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e viagens pessoais</a:t>
            </a:r>
            <a:endParaRPr lang="pt-BR" altLang="pt-BR" sz="2400" u="sng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Line 1030"/>
          <p:cNvSpPr>
            <a:spLocks noChangeShapeType="1"/>
          </p:cNvSpPr>
          <p:nvPr/>
        </p:nvSpPr>
        <p:spPr bwMode="auto">
          <a:xfrm>
            <a:off x="1905000" y="1219200"/>
            <a:ext cx="53340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2800" b="1" dirty="0" smtClean="0"/>
              <a:t>14813 – 1:</a:t>
            </a:r>
            <a:r>
              <a:rPr lang="pt-BR" altLang="pt-BR" sz="3200" b="1" dirty="0" smtClean="0"/>
              <a:t> (11) domínios de serviço de ITS</a:t>
            </a:r>
            <a:r>
              <a:rPr lang="pt-BR" altLang="pt-BR" sz="3200" dirty="0" smtClean="0"/>
              <a:t> 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600" u="sng" smtClean="0">
                <a:solidFill>
                  <a:srgbClr val="FF0000"/>
                </a:solidFill>
              </a:rPr>
              <a:t>Informações ao viajante</a:t>
            </a:r>
            <a:r>
              <a:rPr lang="pt-BR" altLang="pt-BR" sz="1600" smtClean="0">
                <a:solidFill>
                  <a:srgbClr val="FF0000"/>
                </a:solidFill>
              </a:rPr>
              <a:t>: Fornecimento de informações estáticas e dinâmicas sobre a rede de transporte para usuários, incluindo opções modais e baldeações.</a:t>
            </a:r>
            <a:endParaRPr lang="pt-BR" altLang="pt-BR" sz="1600" u="sng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1000" u="sng" smtClean="0"/>
              <a:t>Operações e gerenciamento de tráfego</a:t>
            </a:r>
            <a:r>
              <a:rPr lang="pt-BR" altLang="pt-BR" sz="1000" smtClean="0"/>
              <a:t>: Gerenciamento da circulação de veículos, viajantes e pedestres em toda a rede de transporte rodoviário.</a:t>
            </a:r>
            <a:endParaRPr lang="pt-BR" altLang="pt-BR" sz="1000" u="sng" smtClean="0"/>
          </a:p>
          <a:p>
            <a:pPr>
              <a:lnSpc>
                <a:spcPct val="80000"/>
              </a:lnSpc>
            </a:pPr>
            <a:r>
              <a:rPr lang="pt-BR" altLang="pt-BR" sz="1800" u="sng" smtClean="0">
                <a:solidFill>
                  <a:srgbClr val="FF0000"/>
                </a:solidFill>
              </a:rPr>
              <a:t>Serviços de veículo</a:t>
            </a:r>
            <a:r>
              <a:rPr lang="pt-BR" altLang="pt-BR" sz="1800" smtClean="0">
                <a:solidFill>
                  <a:srgbClr val="FF0000"/>
                </a:solidFill>
              </a:rPr>
              <a:t>: Aumento da segurança e eficiência nas operações do veículo, através de advertências e assistências a usuários ou controle das operações do veículo.</a:t>
            </a:r>
            <a:endParaRPr lang="pt-BR" altLang="pt-BR" sz="1800" u="sng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1000" u="sng" smtClean="0"/>
              <a:t>Transporte de cargas</a:t>
            </a:r>
            <a:r>
              <a:rPr lang="pt-BR" altLang="pt-BR" sz="1000" smtClean="0"/>
              <a:t>: Gerenciamento das operações de veículos comerciais, gerenciamento de cargas e frotas, e atividades que aceleram o processo de autorização para carga em fronteiras nacionais e jurisdicionais e agilizam as baldeações modais para carga autorizada.</a:t>
            </a:r>
            <a:endParaRPr lang="pt-BR" altLang="pt-BR" sz="1000" u="sng" smtClean="0"/>
          </a:p>
          <a:p>
            <a:pPr>
              <a:lnSpc>
                <a:spcPct val="80000"/>
              </a:lnSpc>
            </a:pPr>
            <a:r>
              <a:rPr lang="pt-BR" altLang="pt-BR" sz="2500" u="sng" smtClean="0">
                <a:solidFill>
                  <a:srgbClr val="0000CC"/>
                </a:solidFill>
              </a:rPr>
              <a:t>Transporte público</a:t>
            </a:r>
            <a:r>
              <a:rPr lang="pt-BR" altLang="pt-BR" sz="2500" smtClean="0">
                <a:solidFill>
                  <a:srgbClr val="0000CC"/>
                </a:solidFill>
              </a:rPr>
              <a:t>: Operação de serviços de transporte público e o fornecimento de informações operacionais ao operador e ao usuário, incluindo aspectos multimodais.</a:t>
            </a:r>
          </a:p>
          <a:p>
            <a:pPr lvl="1">
              <a:lnSpc>
                <a:spcPct val="80000"/>
              </a:lnSpc>
            </a:pPr>
            <a:r>
              <a:rPr lang="pt-BR" altLang="pt-BR" sz="2100" b="1" smtClean="0"/>
              <a:t>Propósito Principal: </a:t>
            </a:r>
            <a:r>
              <a:rPr lang="pt-BR" altLang="pt-BR" sz="1900" smtClean="0"/>
              <a:t>Melhoria da Operação e do Planejamento</a:t>
            </a:r>
            <a:endParaRPr lang="pt-BR" altLang="pt-BR" sz="3700" u="sng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1000" u="sng" smtClean="0"/>
              <a:t>Emergência</a:t>
            </a:r>
            <a:r>
              <a:rPr lang="pt-BR" altLang="pt-BR" sz="1000" smtClean="0"/>
              <a:t>: Serviços prestados em resposta a incidentes que são categorizados como emergência.</a:t>
            </a:r>
            <a:endParaRPr lang="pt-BR" altLang="pt-BR" sz="1000" u="sng" smtClean="0"/>
          </a:p>
          <a:p>
            <a:pPr>
              <a:lnSpc>
                <a:spcPct val="80000"/>
              </a:lnSpc>
            </a:pPr>
            <a:r>
              <a:rPr lang="pt-BR" altLang="pt-BR" sz="1600" u="sng" smtClean="0">
                <a:solidFill>
                  <a:srgbClr val="FF0000"/>
                </a:solidFill>
              </a:rPr>
              <a:t>Pagamento eletrônico relacionado ao transporte</a:t>
            </a:r>
            <a:r>
              <a:rPr lang="pt-BR" altLang="pt-BR" sz="1600" smtClean="0">
                <a:solidFill>
                  <a:srgbClr val="FF0000"/>
                </a:solidFill>
              </a:rPr>
              <a:t>: Transações e reservas para serviços relacionados ao transporte.</a:t>
            </a:r>
            <a:endParaRPr lang="pt-BR" altLang="pt-BR" sz="1600" u="sng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1000" u="sng" smtClean="0"/>
              <a:t>Segurança pessoal relacionada ao transporte rodoviário</a:t>
            </a:r>
            <a:r>
              <a:rPr lang="pt-BR" altLang="pt-BR" sz="1000" smtClean="0"/>
              <a:t>: Proteção dos usuários de transporte incluindo pedestres e usuários vulneráveis.</a:t>
            </a:r>
            <a:endParaRPr lang="pt-BR" altLang="pt-BR" sz="1000" u="sng" smtClean="0"/>
          </a:p>
          <a:p>
            <a:pPr>
              <a:lnSpc>
                <a:spcPct val="80000"/>
              </a:lnSpc>
            </a:pPr>
            <a:r>
              <a:rPr lang="pt-BR" altLang="pt-BR" sz="1000" u="sng" smtClean="0"/>
              <a:t>Monitoramento das condições climáticas e ambientais</a:t>
            </a:r>
            <a:r>
              <a:rPr lang="pt-BR" altLang="pt-BR" sz="1000" smtClean="0"/>
              <a:t>: Atividades que monitoram e notificam as condições climáticas e ambientais.</a:t>
            </a:r>
            <a:endParaRPr lang="pt-BR" altLang="pt-BR" sz="1000" u="sng" smtClean="0"/>
          </a:p>
          <a:p>
            <a:pPr>
              <a:lnSpc>
                <a:spcPct val="80000"/>
              </a:lnSpc>
            </a:pPr>
            <a:r>
              <a:rPr lang="pt-BR" altLang="pt-BR" sz="1000" u="sng" smtClean="0"/>
              <a:t>Gerenciamento e coordenação de resposta a desastres</a:t>
            </a:r>
            <a:r>
              <a:rPr lang="pt-BR" altLang="pt-BR" sz="1000" smtClean="0"/>
              <a:t>: Atividades baseadas o transporte rodoviário em resposta a desastres naturais, distúrbios civis ou ataques terroristas.</a:t>
            </a:r>
            <a:endParaRPr lang="pt-BR" altLang="pt-BR" sz="1000" u="sng" smtClean="0"/>
          </a:p>
          <a:p>
            <a:pPr>
              <a:lnSpc>
                <a:spcPct val="80000"/>
              </a:lnSpc>
            </a:pPr>
            <a:r>
              <a:rPr lang="pt-BR" altLang="pt-BR" sz="1000" u="sng" smtClean="0"/>
              <a:t>Segurança nacional</a:t>
            </a:r>
            <a:r>
              <a:rPr lang="pt-BR" altLang="pt-BR" sz="1000" smtClean="0"/>
              <a:t>: Atividades que diretamente protegem ou atenuam o dano físico ou operacional às pessoas e instalações devido a desastres naturais, distúrbios civis ou ataques terroristas.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marL="838200" indent="-838200"/>
            <a:r>
              <a:rPr lang="pt-BR" altLang="pt-BR" sz="2400" b="1" dirty="0" smtClean="0"/>
              <a:t>14813 -1:</a:t>
            </a:r>
            <a:r>
              <a:rPr lang="pt-BR" altLang="pt-BR" sz="2800" dirty="0" smtClean="0"/>
              <a:t> </a:t>
            </a:r>
            <a:r>
              <a:rPr lang="pt-BR" altLang="pt-BR" sz="2400" b="1" dirty="0" smtClean="0"/>
              <a:t>Hierarquia de definições dos serviços de ITS para a arquitetura de referência de ITS</a:t>
            </a:r>
          </a:p>
        </p:txBody>
      </p:sp>
      <p:pic>
        <p:nvPicPr>
          <p:cNvPr id="93187" name="Picture 3" descr="ISO+14813-1-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1650"/>
            <a:ext cx="820737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Forma livre 4"/>
          <p:cNvSpPr/>
          <p:nvPr/>
        </p:nvSpPr>
        <p:spPr>
          <a:xfrm>
            <a:off x="1243013" y="1990725"/>
            <a:ext cx="6657975" cy="977900"/>
          </a:xfrm>
          <a:custGeom>
            <a:avLst/>
            <a:gdLst>
              <a:gd name="connsiteX0" fmla="*/ 0 w 6658586"/>
              <a:gd name="connsiteY0" fmla="*/ 0 h 977839"/>
              <a:gd name="connsiteX1" fmla="*/ 6658586 w 6658586"/>
              <a:gd name="connsiteY1" fmla="*/ 0 h 977839"/>
              <a:gd name="connsiteX2" fmla="*/ 6658586 w 6658586"/>
              <a:gd name="connsiteY2" fmla="*/ 977839 h 977839"/>
              <a:gd name="connsiteX3" fmla="*/ 0 w 6658586"/>
              <a:gd name="connsiteY3" fmla="*/ 977839 h 977839"/>
              <a:gd name="connsiteX4" fmla="*/ 0 w 6658586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8586" h="977839">
                <a:moveTo>
                  <a:pt x="0" y="0"/>
                </a:moveTo>
                <a:lnTo>
                  <a:pt x="6658586" y="0"/>
                </a:lnTo>
                <a:lnTo>
                  <a:pt x="6658586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Arquitetura de referência de ITS</a:t>
            </a:r>
          </a:p>
        </p:txBody>
      </p:sp>
      <p:sp>
        <p:nvSpPr>
          <p:cNvPr id="6" name="Forma livre 5">
            <a:hlinkClick r:id="rId3" action="ppaction://hlinksldjump"/>
          </p:cNvPr>
          <p:cNvSpPr/>
          <p:nvPr/>
        </p:nvSpPr>
        <p:spPr>
          <a:xfrm>
            <a:off x="1260475" y="3055938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1. Informações ao viajante</a:t>
            </a:r>
          </a:p>
        </p:txBody>
      </p:sp>
      <p:sp>
        <p:nvSpPr>
          <p:cNvPr id="7" name="Forma livre 6">
            <a:hlinkClick r:id="rId4" action="ppaction://hlinksldjump"/>
          </p:cNvPr>
          <p:cNvSpPr/>
          <p:nvPr/>
        </p:nvSpPr>
        <p:spPr>
          <a:xfrm>
            <a:off x="1243013" y="4121150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5. Transporte público</a:t>
            </a:r>
          </a:p>
        </p:txBody>
      </p:sp>
      <p:sp>
        <p:nvSpPr>
          <p:cNvPr id="8" name="Forma livre 7">
            <a:hlinkClick r:id="rId5" action="ppaction://hlinksldjump"/>
          </p:cNvPr>
          <p:cNvSpPr/>
          <p:nvPr/>
        </p:nvSpPr>
        <p:spPr>
          <a:xfrm>
            <a:off x="1243013" y="5186363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9. Monitoramento das condições climáticas e ambientais</a:t>
            </a:r>
          </a:p>
        </p:txBody>
      </p:sp>
      <p:sp>
        <p:nvSpPr>
          <p:cNvPr id="9" name="Forma livre 8">
            <a:hlinkClick r:id="rId4" action="ppaction://hlinksldjump"/>
          </p:cNvPr>
          <p:cNvSpPr/>
          <p:nvPr/>
        </p:nvSpPr>
        <p:spPr>
          <a:xfrm>
            <a:off x="2940050" y="3055938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2. Operações e gerenciamento de tráfego</a:t>
            </a:r>
          </a:p>
        </p:txBody>
      </p:sp>
      <p:sp>
        <p:nvSpPr>
          <p:cNvPr id="10" name="Forma livre 9">
            <a:hlinkClick r:id="rId6" action="ppaction://hlinksldjump"/>
          </p:cNvPr>
          <p:cNvSpPr/>
          <p:nvPr/>
        </p:nvSpPr>
        <p:spPr>
          <a:xfrm>
            <a:off x="2940050" y="4121150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6. Emergência</a:t>
            </a:r>
          </a:p>
        </p:txBody>
      </p:sp>
      <p:sp>
        <p:nvSpPr>
          <p:cNvPr id="11" name="Forma livre 10">
            <a:hlinkClick r:id="rId7" action="ppaction://hlinksldjump"/>
          </p:cNvPr>
          <p:cNvSpPr/>
          <p:nvPr/>
        </p:nvSpPr>
        <p:spPr>
          <a:xfrm>
            <a:off x="2940050" y="5186363"/>
            <a:ext cx="1566863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10. Gerenciamento e coordenação de resposta a desastres</a:t>
            </a:r>
          </a:p>
        </p:txBody>
      </p:sp>
      <p:sp>
        <p:nvSpPr>
          <p:cNvPr id="12" name="Forma livre 11">
            <a:hlinkClick r:id="rId8" action="ppaction://hlinksldjump"/>
          </p:cNvPr>
          <p:cNvSpPr/>
          <p:nvPr/>
        </p:nvSpPr>
        <p:spPr>
          <a:xfrm>
            <a:off x="4637088" y="3055938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3. Veículo</a:t>
            </a:r>
          </a:p>
        </p:txBody>
      </p:sp>
      <p:sp>
        <p:nvSpPr>
          <p:cNvPr id="13" name="Forma livre 12">
            <a:hlinkClick r:id="rId9" action="ppaction://hlinksldjump"/>
          </p:cNvPr>
          <p:cNvSpPr/>
          <p:nvPr/>
        </p:nvSpPr>
        <p:spPr>
          <a:xfrm>
            <a:off x="4637088" y="4121150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7. Pagamento eletrônico relacionado ao transporte</a:t>
            </a:r>
          </a:p>
        </p:txBody>
      </p:sp>
      <p:sp>
        <p:nvSpPr>
          <p:cNvPr id="15" name="Forma livre 14">
            <a:hlinkClick r:id="rId10" action="ppaction://hlinksldjump"/>
          </p:cNvPr>
          <p:cNvSpPr/>
          <p:nvPr/>
        </p:nvSpPr>
        <p:spPr>
          <a:xfrm>
            <a:off x="4637088" y="5186363"/>
            <a:ext cx="1566862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11. Segurança nacional</a:t>
            </a:r>
          </a:p>
        </p:txBody>
      </p:sp>
      <p:sp>
        <p:nvSpPr>
          <p:cNvPr id="16" name="Forma livre 15">
            <a:hlinkClick r:id="rId11" action="ppaction://hlinksldjump"/>
          </p:cNvPr>
          <p:cNvSpPr/>
          <p:nvPr/>
        </p:nvSpPr>
        <p:spPr>
          <a:xfrm>
            <a:off x="6335713" y="3055938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4. Transporte de cargas</a:t>
            </a:r>
          </a:p>
        </p:txBody>
      </p:sp>
      <p:sp>
        <p:nvSpPr>
          <p:cNvPr id="17" name="Forma livre 16">
            <a:hlinkClick r:id="rId12" action="ppaction://hlinksldjump"/>
          </p:cNvPr>
          <p:cNvSpPr/>
          <p:nvPr/>
        </p:nvSpPr>
        <p:spPr>
          <a:xfrm>
            <a:off x="6335713" y="4121150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8. Segurança pessoal relacionada ao transporte rodoviário</a:t>
            </a:r>
          </a:p>
        </p:txBody>
      </p:sp>
      <p:sp>
        <p:nvSpPr>
          <p:cNvPr id="18" name="Forma livre 17">
            <a:hlinkClick r:id="rId13" action="ppaction://hlinksldjump"/>
          </p:cNvPr>
          <p:cNvSpPr/>
          <p:nvPr/>
        </p:nvSpPr>
        <p:spPr>
          <a:xfrm>
            <a:off x="6335713" y="5186363"/>
            <a:ext cx="1565275" cy="977900"/>
          </a:xfrm>
          <a:custGeom>
            <a:avLst/>
            <a:gdLst>
              <a:gd name="connsiteX0" fmla="*/ 0 w 1565989"/>
              <a:gd name="connsiteY0" fmla="*/ 0 h 977839"/>
              <a:gd name="connsiteX1" fmla="*/ 1565989 w 1565989"/>
              <a:gd name="connsiteY1" fmla="*/ 0 h 977839"/>
              <a:gd name="connsiteX2" fmla="*/ 1565989 w 1565989"/>
              <a:gd name="connsiteY2" fmla="*/ 977839 h 977839"/>
              <a:gd name="connsiteX3" fmla="*/ 0 w 1565989"/>
              <a:gd name="connsiteY3" fmla="*/ 977839 h 977839"/>
              <a:gd name="connsiteX4" fmla="*/ 0 w 1565989"/>
              <a:gd name="connsiteY4" fmla="*/ 0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9" h="977839">
                <a:moveTo>
                  <a:pt x="0" y="0"/>
                </a:moveTo>
                <a:lnTo>
                  <a:pt x="1565989" y="0"/>
                </a:lnTo>
                <a:lnTo>
                  <a:pt x="1565989" y="977839"/>
                </a:lnTo>
                <a:lnTo>
                  <a:pt x="0" y="97783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defTabSz="5334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12. Gerenciamento dos dados de ITS</a:t>
            </a:r>
          </a:p>
        </p:txBody>
      </p:sp>
      <p:sp>
        <p:nvSpPr>
          <p:cNvPr id="95248" name="Rectangle 16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tx2"/>
                </a:solidFill>
              </a:rPr>
              <a:t>14813 – 1:</a:t>
            </a:r>
            <a:r>
              <a:rPr lang="pt-BR" altLang="pt-BR" sz="32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tângulo 4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97283" name="Group 13"/>
          <p:cNvGrpSpPr>
            <a:grpSpLocks/>
          </p:cNvGrpSpPr>
          <p:nvPr/>
        </p:nvGrpSpPr>
        <p:grpSpPr bwMode="auto">
          <a:xfrm>
            <a:off x="1244600" y="1990725"/>
            <a:ext cx="6657975" cy="3108325"/>
            <a:chOff x="784" y="1254"/>
            <a:chExt cx="4194" cy="1958"/>
          </a:xfrm>
        </p:grpSpPr>
        <p:sp>
          <p:nvSpPr>
            <p:cNvPr id="6" name="Forma livre 5"/>
            <p:cNvSpPr/>
            <p:nvPr/>
          </p:nvSpPr>
          <p:spPr>
            <a:xfrm>
              <a:off x="784" y="1254"/>
              <a:ext cx="4192" cy="616"/>
            </a:xfrm>
            <a:custGeom>
              <a:avLst/>
              <a:gdLst>
                <a:gd name="connsiteX0" fmla="*/ 0 w 6654869"/>
                <a:gd name="connsiteY0" fmla="*/ 0 h 977839"/>
                <a:gd name="connsiteX1" fmla="*/ 6654869 w 6654869"/>
                <a:gd name="connsiteY1" fmla="*/ 0 h 977839"/>
                <a:gd name="connsiteX2" fmla="*/ 6654869 w 6654869"/>
                <a:gd name="connsiteY2" fmla="*/ 977839 h 977839"/>
                <a:gd name="connsiteX3" fmla="*/ 0 w 6654869"/>
                <a:gd name="connsiteY3" fmla="*/ 977839 h 977839"/>
                <a:gd name="connsiteX4" fmla="*/ 0 w 6654869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869" h="977839">
                  <a:moveTo>
                    <a:pt x="0" y="0"/>
                  </a:moveTo>
                  <a:lnTo>
                    <a:pt x="6654869" y="0"/>
                  </a:lnTo>
                  <a:lnTo>
                    <a:pt x="6654869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Arquitetura de referência de ITS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786" y="1925"/>
              <a:ext cx="4192" cy="616"/>
            </a:xfrm>
            <a:custGeom>
              <a:avLst/>
              <a:gdLst>
                <a:gd name="connsiteX0" fmla="*/ 0 w 6654869"/>
                <a:gd name="connsiteY0" fmla="*/ 0 h 977839"/>
                <a:gd name="connsiteX1" fmla="*/ 6654869 w 6654869"/>
                <a:gd name="connsiteY1" fmla="*/ 0 h 977839"/>
                <a:gd name="connsiteX2" fmla="*/ 6654869 w 6654869"/>
                <a:gd name="connsiteY2" fmla="*/ 977839 h 977839"/>
                <a:gd name="connsiteX3" fmla="*/ 0 w 6654869"/>
                <a:gd name="connsiteY3" fmla="*/ 977839 h 977839"/>
                <a:gd name="connsiteX4" fmla="*/ 0 w 6654869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869" h="977839">
                  <a:moveTo>
                    <a:pt x="0" y="0"/>
                  </a:moveTo>
                  <a:lnTo>
                    <a:pt x="6654869" y="0"/>
                  </a:lnTo>
                  <a:lnTo>
                    <a:pt x="6654869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1. Informações ao viajante</a:t>
              </a:r>
            </a:p>
          </p:txBody>
        </p:sp>
        <p:sp>
          <p:nvSpPr>
            <p:cNvPr id="8" name="Forma livre 7">
              <a:hlinkClick r:id="rId3" action="ppaction://hlinksldjump"/>
            </p:cNvPr>
            <p:cNvSpPr/>
            <p:nvPr/>
          </p:nvSpPr>
          <p:spPr>
            <a:xfrm>
              <a:off x="784" y="2596"/>
              <a:ext cx="675" cy="616"/>
            </a:xfrm>
            <a:custGeom>
              <a:avLst/>
              <a:gdLst>
                <a:gd name="connsiteX0" fmla="*/ 0 w 1071637"/>
                <a:gd name="connsiteY0" fmla="*/ 0 h 977839"/>
                <a:gd name="connsiteX1" fmla="*/ 1071637 w 1071637"/>
                <a:gd name="connsiteY1" fmla="*/ 0 h 977839"/>
                <a:gd name="connsiteX2" fmla="*/ 1071637 w 1071637"/>
                <a:gd name="connsiteY2" fmla="*/ 977839 h 977839"/>
                <a:gd name="connsiteX3" fmla="*/ 0 w 1071637"/>
                <a:gd name="connsiteY3" fmla="*/ 977839 h 977839"/>
                <a:gd name="connsiteX4" fmla="*/ 0 w 1071637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637" h="977839">
                  <a:moveTo>
                    <a:pt x="0" y="0"/>
                  </a:moveTo>
                  <a:lnTo>
                    <a:pt x="1071637" y="0"/>
                  </a:lnTo>
                  <a:lnTo>
                    <a:pt x="1071637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1.1 Informações antes do início da viagem </a:t>
              </a:r>
            </a:p>
          </p:txBody>
        </p:sp>
        <p:sp>
          <p:nvSpPr>
            <p:cNvPr id="9" name="Forma livre 8">
              <a:hlinkClick r:id="rId4" action="ppaction://hlinksldjump"/>
            </p:cNvPr>
            <p:cNvSpPr/>
            <p:nvPr/>
          </p:nvSpPr>
          <p:spPr>
            <a:xfrm>
              <a:off x="1487" y="2596"/>
              <a:ext cx="675" cy="616"/>
            </a:xfrm>
            <a:custGeom>
              <a:avLst/>
              <a:gdLst>
                <a:gd name="connsiteX0" fmla="*/ 0 w 1071637"/>
                <a:gd name="connsiteY0" fmla="*/ 0 h 977839"/>
                <a:gd name="connsiteX1" fmla="*/ 1071637 w 1071637"/>
                <a:gd name="connsiteY1" fmla="*/ 0 h 977839"/>
                <a:gd name="connsiteX2" fmla="*/ 1071637 w 1071637"/>
                <a:gd name="connsiteY2" fmla="*/ 977839 h 977839"/>
                <a:gd name="connsiteX3" fmla="*/ 0 w 1071637"/>
                <a:gd name="connsiteY3" fmla="*/ 977839 h 977839"/>
                <a:gd name="connsiteX4" fmla="*/ 0 w 1071637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637" h="977839">
                  <a:moveTo>
                    <a:pt x="0" y="0"/>
                  </a:moveTo>
                  <a:lnTo>
                    <a:pt x="1071637" y="0"/>
                  </a:lnTo>
                  <a:lnTo>
                    <a:pt x="1071637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1.2 Informações durante o transcurso da viagem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191" y="2596"/>
              <a:ext cx="675" cy="616"/>
            </a:xfrm>
            <a:custGeom>
              <a:avLst/>
              <a:gdLst>
                <a:gd name="connsiteX0" fmla="*/ 0 w 1071637"/>
                <a:gd name="connsiteY0" fmla="*/ 0 h 977839"/>
                <a:gd name="connsiteX1" fmla="*/ 1071637 w 1071637"/>
                <a:gd name="connsiteY1" fmla="*/ 0 h 977839"/>
                <a:gd name="connsiteX2" fmla="*/ 1071637 w 1071637"/>
                <a:gd name="connsiteY2" fmla="*/ 977839 h 977839"/>
                <a:gd name="connsiteX3" fmla="*/ 0 w 1071637"/>
                <a:gd name="connsiteY3" fmla="*/ 977839 h 977839"/>
                <a:gd name="connsiteX4" fmla="*/ 0 w 1071637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637" h="977839">
                  <a:moveTo>
                    <a:pt x="0" y="0"/>
                  </a:moveTo>
                  <a:lnTo>
                    <a:pt x="1071637" y="0"/>
                  </a:lnTo>
                  <a:lnTo>
                    <a:pt x="1071637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1.3 Orientação de rota e navegação - Antes do início da viagem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894" y="2596"/>
              <a:ext cx="675" cy="616"/>
            </a:xfrm>
            <a:custGeom>
              <a:avLst/>
              <a:gdLst>
                <a:gd name="connsiteX0" fmla="*/ 0 w 1071637"/>
                <a:gd name="connsiteY0" fmla="*/ 0 h 977839"/>
                <a:gd name="connsiteX1" fmla="*/ 1071637 w 1071637"/>
                <a:gd name="connsiteY1" fmla="*/ 0 h 977839"/>
                <a:gd name="connsiteX2" fmla="*/ 1071637 w 1071637"/>
                <a:gd name="connsiteY2" fmla="*/ 977839 h 977839"/>
                <a:gd name="connsiteX3" fmla="*/ 0 w 1071637"/>
                <a:gd name="connsiteY3" fmla="*/ 977839 h 977839"/>
                <a:gd name="connsiteX4" fmla="*/ 0 w 1071637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637" h="977839">
                  <a:moveTo>
                    <a:pt x="0" y="0"/>
                  </a:moveTo>
                  <a:lnTo>
                    <a:pt x="1071637" y="0"/>
                  </a:lnTo>
                  <a:lnTo>
                    <a:pt x="1071637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1.4. Orientação de rota e navegação - Durante o transcurso da viagem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3598" y="2596"/>
              <a:ext cx="675" cy="616"/>
            </a:xfrm>
            <a:custGeom>
              <a:avLst/>
              <a:gdLst>
                <a:gd name="connsiteX0" fmla="*/ 0 w 1071637"/>
                <a:gd name="connsiteY0" fmla="*/ 0 h 977839"/>
                <a:gd name="connsiteX1" fmla="*/ 1071637 w 1071637"/>
                <a:gd name="connsiteY1" fmla="*/ 0 h 977839"/>
                <a:gd name="connsiteX2" fmla="*/ 1071637 w 1071637"/>
                <a:gd name="connsiteY2" fmla="*/ 977839 h 977839"/>
                <a:gd name="connsiteX3" fmla="*/ 0 w 1071637"/>
                <a:gd name="connsiteY3" fmla="*/ 977839 h 977839"/>
                <a:gd name="connsiteX4" fmla="*/ 0 w 1071637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637" h="977839">
                  <a:moveTo>
                    <a:pt x="0" y="0"/>
                  </a:moveTo>
                  <a:lnTo>
                    <a:pt x="1071637" y="0"/>
                  </a:lnTo>
                  <a:lnTo>
                    <a:pt x="1071637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1.5. Apoio ao planejamento da viagem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4301" y="2596"/>
              <a:ext cx="675" cy="616"/>
            </a:xfrm>
            <a:custGeom>
              <a:avLst/>
              <a:gdLst>
                <a:gd name="connsiteX0" fmla="*/ 0 w 1071637"/>
                <a:gd name="connsiteY0" fmla="*/ 0 h 977839"/>
                <a:gd name="connsiteX1" fmla="*/ 1071637 w 1071637"/>
                <a:gd name="connsiteY1" fmla="*/ 0 h 977839"/>
                <a:gd name="connsiteX2" fmla="*/ 1071637 w 1071637"/>
                <a:gd name="connsiteY2" fmla="*/ 977839 h 977839"/>
                <a:gd name="connsiteX3" fmla="*/ 0 w 1071637"/>
                <a:gd name="connsiteY3" fmla="*/ 977839 h 977839"/>
                <a:gd name="connsiteX4" fmla="*/ 0 w 1071637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637" h="977839">
                  <a:moveTo>
                    <a:pt x="0" y="0"/>
                  </a:moveTo>
                  <a:lnTo>
                    <a:pt x="1071637" y="0"/>
                  </a:lnTo>
                  <a:lnTo>
                    <a:pt x="1071637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1.6. Informações sobre serviços de viagem</a:t>
              </a:r>
            </a:p>
          </p:txBody>
        </p:sp>
      </p:grpSp>
      <p:sp>
        <p:nvSpPr>
          <p:cNvPr id="14" name="Forma livre 13"/>
          <p:cNvSpPr/>
          <p:nvPr/>
        </p:nvSpPr>
        <p:spPr>
          <a:xfrm>
            <a:off x="6827838" y="5186363"/>
            <a:ext cx="1071562" cy="977900"/>
          </a:xfrm>
          <a:custGeom>
            <a:avLst/>
            <a:gdLst>
              <a:gd name="connsiteX0" fmla="*/ 0 w 1071637"/>
              <a:gd name="connsiteY0" fmla="*/ 97784 h 977839"/>
              <a:gd name="connsiteX1" fmla="*/ 97784 w 1071637"/>
              <a:gd name="connsiteY1" fmla="*/ 0 h 977839"/>
              <a:gd name="connsiteX2" fmla="*/ 973853 w 1071637"/>
              <a:gd name="connsiteY2" fmla="*/ 0 h 977839"/>
              <a:gd name="connsiteX3" fmla="*/ 1071637 w 1071637"/>
              <a:gd name="connsiteY3" fmla="*/ 97784 h 977839"/>
              <a:gd name="connsiteX4" fmla="*/ 1071637 w 1071637"/>
              <a:gd name="connsiteY4" fmla="*/ 880055 h 977839"/>
              <a:gd name="connsiteX5" fmla="*/ 973853 w 1071637"/>
              <a:gd name="connsiteY5" fmla="*/ 977839 h 977839"/>
              <a:gd name="connsiteX6" fmla="*/ 97784 w 1071637"/>
              <a:gd name="connsiteY6" fmla="*/ 977839 h 977839"/>
              <a:gd name="connsiteX7" fmla="*/ 0 w 1071637"/>
              <a:gd name="connsiteY7" fmla="*/ 880055 h 977839"/>
              <a:gd name="connsiteX8" fmla="*/ 0 w 1071637"/>
              <a:gd name="connsiteY8" fmla="*/ 97784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37" h="977839">
                <a:moveTo>
                  <a:pt x="0" y="97784"/>
                </a:moveTo>
                <a:cubicBezTo>
                  <a:pt x="0" y="43779"/>
                  <a:pt x="43779" y="0"/>
                  <a:pt x="97784" y="0"/>
                </a:cubicBezTo>
                <a:lnTo>
                  <a:pt x="973853" y="0"/>
                </a:lnTo>
                <a:cubicBezTo>
                  <a:pt x="1027858" y="0"/>
                  <a:pt x="1071637" y="43779"/>
                  <a:pt x="1071637" y="97784"/>
                </a:cubicBezTo>
                <a:lnTo>
                  <a:pt x="1071637" y="880055"/>
                </a:lnTo>
                <a:cubicBezTo>
                  <a:pt x="1071637" y="934060"/>
                  <a:pt x="1027858" y="977839"/>
                  <a:pt x="973853" y="977839"/>
                </a:cubicBezTo>
                <a:lnTo>
                  <a:pt x="97784" y="977839"/>
                </a:lnTo>
                <a:cubicBezTo>
                  <a:pt x="43779" y="977839"/>
                  <a:pt x="0" y="934060"/>
                  <a:pt x="0" y="880055"/>
                </a:cubicBezTo>
                <a:lnTo>
                  <a:pt x="0" y="97784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70550" tIns="70550" rIns="70550" bIns="70550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7285" name="Rectangle 12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tx2"/>
                </a:solidFill>
              </a:rPr>
              <a:t>14813 – 1:</a:t>
            </a:r>
            <a:r>
              <a:rPr lang="pt-BR" altLang="pt-BR" sz="32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244600" y="1990725"/>
            <a:ext cx="6657975" cy="3108325"/>
            <a:chOff x="784" y="1254"/>
            <a:chExt cx="4194" cy="1958"/>
          </a:xfrm>
        </p:grpSpPr>
        <p:sp>
          <p:nvSpPr>
            <p:cNvPr id="6" name="Forma livre 5"/>
            <p:cNvSpPr/>
            <p:nvPr/>
          </p:nvSpPr>
          <p:spPr>
            <a:xfrm>
              <a:off x="784" y="1254"/>
              <a:ext cx="4192" cy="616"/>
            </a:xfrm>
            <a:custGeom>
              <a:avLst/>
              <a:gdLst>
                <a:gd name="connsiteX0" fmla="*/ 0 w 6654508"/>
                <a:gd name="connsiteY0" fmla="*/ 0 h 977839"/>
                <a:gd name="connsiteX1" fmla="*/ 6654508 w 6654508"/>
                <a:gd name="connsiteY1" fmla="*/ 0 h 977839"/>
                <a:gd name="connsiteX2" fmla="*/ 6654508 w 6654508"/>
                <a:gd name="connsiteY2" fmla="*/ 977839 h 977839"/>
                <a:gd name="connsiteX3" fmla="*/ 0 w 6654508"/>
                <a:gd name="connsiteY3" fmla="*/ 977839 h 977839"/>
                <a:gd name="connsiteX4" fmla="*/ 0 w 6654508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508" h="977839">
                  <a:moveTo>
                    <a:pt x="0" y="0"/>
                  </a:moveTo>
                  <a:lnTo>
                    <a:pt x="6654508" y="0"/>
                  </a:lnTo>
                  <a:lnTo>
                    <a:pt x="6654508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Arquitetura de referência de ITS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786" y="1925"/>
              <a:ext cx="4192" cy="616"/>
            </a:xfrm>
            <a:custGeom>
              <a:avLst/>
              <a:gdLst>
                <a:gd name="connsiteX0" fmla="*/ 0 w 6654508"/>
                <a:gd name="connsiteY0" fmla="*/ 0 h 977839"/>
                <a:gd name="connsiteX1" fmla="*/ 6654508 w 6654508"/>
                <a:gd name="connsiteY1" fmla="*/ 0 h 977839"/>
                <a:gd name="connsiteX2" fmla="*/ 6654508 w 6654508"/>
                <a:gd name="connsiteY2" fmla="*/ 977839 h 977839"/>
                <a:gd name="connsiteX3" fmla="*/ 0 w 6654508"/>
                <a:gd name="connsiteY3" fmla="*/ 977839 h 977839"/>
                <a:gd name="connsiteX4" fmla="*/ 0 w 6654508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508" h="977839">
                  <a:moveTo>
                    <a:pt x="0" y="0"/>
                  </a:moveTo>
                  <a:lnTo>
                    <a:pt x="6654508" y="0"/>
                  </a:lnTo>
                  <a:lnTo>
                    <a:pt x="6654508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5. Transporte Público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84" y="2596"/>
              <a:ext cx="2053" cy="616"/>
            </a:xfrm>
            <a:custGeom>
              <a:avLst/>
              <a:gdLst>
                <a:gd name="connsiteX0" fmla="*/ 0 w 3258819"/>
                <a:gd name="connsiteY0" fmla="*/ 0 h 977839"/>
                <a:gd name="connsiteX1" fmla="*/ 3258819 w 3258819"/>
                <a:gd name="connsiteY1" fmla="*/ 0 h 977839"/>
                <a:gd name="connsiteX2" fmla="*/ 3258819 w 3258819"/>
                <a:gd name="connsiteY2" fmla="*/ 977839 h 977839"/>
                <a:gd name="connsiteX3" fmla="*/ 0 w 3258819"/>
                <a:gd name="connsiteY3" fmla="*/ 977839 h 977839"/>
                <a:gd name="connsiteX4" fmla="*/ 0 w 3258819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819" h="977839">
                  <a:moveTo>
                    <a:pt x="0" y="0"/>
                  </a:moveTo>
                  <a:lnTo>
                    <a:pt x="3258819" y="0"/>
                  </a:lnTo>
                  <a:lnTo>
                    <a:pt x="3258819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5.1 Gerenciamento de transporte público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923" y="2596"/>
              <a:ext cx="2053" cy="616"/>
            </a:xfrm>
            <a:custGeom>
              <a:avLst/>
              <a:gdLst>
                <a:gd name="connsiteX0" fmla="*/ 0 w 3258819"/>
                <a:gd name="connsiteY0" fmla="*/ 0 h 977839"/>
                <a:gd name="connsiteX1" fmla="*/ 3258819 w 3258819"/>
                <a:gd name="connsiteY1" fmla="*/ 0 h 977839"/>
                <a:gd name="connsiteX2" fmla="*/ 3258819 w 3258819"/>
                <a:gd name="connsiteY2" fmla="*/ 977839 h 977839"/>
                <a:gd name="connsiteX3" fmla="*/ 0 w 3258819"/>
                <a:gd name="connsiteY3" fmla="*/ 977839 h 977839"/>
                <a:gd name="connsiteX4" fmla="*/ 0 w 3258819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819" h="977839">
                  <a:moveTo>
                    <a:pt x="0" y="0"/>
                  </a:moveTo>
                  <a:lnTo>
                    <a:pt x="3258819" y="0"/>
                  </a:lnTo>
                  <a:lnTo>
                    <a:pt x="3258819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5.2 Transporte compartilhado e responsivo de demanda</a:t>
              </a:r>
            </a:p>
          </p:txBody>
        </p:sp>
      </p:grpSp>
      <p:sp>
        <p:nvSpPr>
          <p:cNvPr id="10" name="Forma livre 9"/>
          <p:cNvSpPr/>
          <p:nvPr/>
        </p:nvSpPr>
        <p:spPr>
          <a:xfrm>
            <a:off x="4640263" y="5186363"/>
            <a:ext cx="3259137" cy="977900"/>
          </a:xfrm>
          <a:custGeom>
            <a:avLst/>
            <a:gdLst>
              <a:gd name="connsiteX0" fmla="*/ 0 w 3258819"/>
              <a:gd name="connsiteY0" fmla="*/ 97784 h 977839"/>
              <a:gd name="connsiteX1" fmla="*/ 97784 w 3258819"/>
              <a:gd name="connsiteY1" fmla="*/ 0 h 977839"/>
              <a:gd name="connsiteX2" fmla="*/ 3161035 w 3258819"/>
              <a:gd name="connsiteY2" fmla="*/ 0 h 977839"/>
              <a:gd name="connsiteX3" fmla="*/ 3258819 w 3258819"/>
              <a:gd name="connsiteY3" fmla="*/ 97784 h 977839"/>
              <a:gd name="connsiteX4" fmla="*/ 3258819 w 3258819"/>
              <a:gd name="connsiteY4" fmla="*/ 880055 h 977839"/>
              <a:gd name="connsiteX5" fmla="*/ 3161035 w 3258819"/>
              <a:gd name="connsiteY5" fmla="*/ 977839 h 977839"/>
              <a:gd name="connsiteX6" fmla="*/ 97784 w 3258819"/>
              <a:gd name="connsiteY6" fmla="*/ 977839 h 977839"/>
              <a:gd name="connsiteX7" fmla="*/ 0 w 3258819"/>
              <a:gd name="connsiteY7" fmla="*/ 880055 h 977839"/>
              <a:gd name="connsiteX8" fmla="*/ 0 w 3258819"/>
              <a:gd name="connsiteY8" fmla="*/ 97784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8819" h="977839">
                <a:moveTo>
                  <a:pt x="0" y="97784"/>
                </a:moveTo>
                <a:cubicBezTo>
                  <a:pt x="0" y="43779"/>
                  <a:pt x="43779" y="0"/>
                  <a:pt x="97784" y="0"/>
                </a:cubicBezTo>
                <a:lnTo>
                  <a:pt x="3161035" y="0"/>
                </a:lnTo>
                <a:cubicBezTo>
                  <a:pt x="3215040" y="0"/>
                  <a:pt x="3258819" y="43779"/>
                  <a:pt x="3258819" y="97784"/>
                </a:cubicBezTo>
                <a:lnTo>
                  <a:pt x="3258819" y="880055"/>
                </a:lnTo>
                <a:cubicBezTo>
                  <a:pt x="3258819" y="934060"/>
                  <a:pt x="3215040" y="977839"/>
                  <a:pt x="3161035" y="977839"/>
                </a:cubicBezTo>
                <a:lnTo>
                  <a:pt x="97784" y="977839"/>
                </a:lnTo>
                <a:cubicBezTo>
                  <a:pt x="43779" y="977839"/>
                  <a:pt x="0" y="934060"/>
                  <a:pt x="0" y="880055"/>
                </a:cubicBezTo>
                <a:lnTo>
                  <a:pt x="0" y="97784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70550" tIns="70550" rIns="70550" bIns="70550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9333" name="Rectangle 9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tx2"/>
                </a:solidFill>
              </a:rPr>
              <a:t>14813 – 1:</a:t>
            </a:r>
            <a:r>
              <a:rPr lang="pt-BR" altLang="pt-BR" sz="32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tângulo 2"/>
          <p:cNvSpPr>
            <a:spLocks noChangeArrowheads="1"/>
          </p:cNvSpPr>
          <p:nvPr/>
        </p:nvSpPr>
        <p:spPr bwMode="auto">
          <a:xfrm>
            <a:off x="1241425" y="1989138"/>
            <a:ext cx="6661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101379" name="Group 12"/>
          <p:cNvGrpSpPr>
            <a:grpSpLocks/>
          </p:cNvGrpSpPr>
          <p:nvPr/>
        </p:nvGrpSpPr>
        <p:grpSpPr bwMode="auto">
          <a:xfrm>
            <a:off x="1244600" y="2049463"/>
            <a:ext cx="6657975" cy="3108325"/>
            <a:chOff x="784" y="1254"/>
            <a:chExt cx="4194" cy="1958"/>
          </a:xfrm>
        </p:grpSpPr>
        <p:sp>
          <p:nvSpPr>
            <p:cNvPr id="6" name="Forma livre 5"/>
            <p:cNvSpPr/>
            <p:nvPr/>
          </p:nvSpPr>
          <p:spPr>
            <a:xfrm>
              <a:off x="784" y="1254"/>
              <a:ext cx="4192" cy="616"/>
            </a:xfrm>
            <a:custGeom>
              <a:avLst/>
              <a:gdLst>
                <a:gd name="connsiteX0" fmla="*/ 0 w 6655952"/>
                <a:gd name="connsiteY0" fmla="*/ 0 h 977839"/>
                <a:gd name="connsiteX1" fmla="*/ 6655952 w 6655952"/>
                <a:gd name="connsiteY1" fmla="*/ 0 h 977839"/>
                <a:gd name="connsiteX2" fmla="*/ 6655952 w 6655952"/>
                <a:gd name="connsiteY2" fmla="*/ 977839 h 977839"/>
                <a:gd name="connsiteX3" fmla="*/ 0 w 6655952"/>
                <a:gd name="connsiteY3" fmla="*/ 977839 h 977839"/>
                <a:gd name="connsiteX4" fmla="*/ 0 w 6655952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952" h="977839">
                  <a:moveTo>
                    <a:pt x="0" y="0"/>
                  </a:moveTo>
                  <a:lnTo>
                    <a:pt x="6655952" y="0"/>
                  </a:lnTo>
                  <a:lnTo>
                    <a:pt x="6655952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Arquitetura de referência de ITS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785" y="1925"/>
              <a:ext cx="4193" cy="616"/>
            </a:xfrm>
            <a:custGeom>
              <a:avLst/>
              <a:gdLst>
                <a:gd name="connsiteX0" fmla="*/ 0 w 6655952"/>
                <a:gd name="connsiteY0" fmla="*/ 0 h 977839"/>
                <a:gd name="connsiteX1" fmla="*/ 6655952 w 6655952"/>
                <a:gd name="connsiteY1" fmla="*/ 0 h 977839"/>
                <a:gd name="connsiteX2" fmla="*/ 6655952 w 6655952"/>
                <a:gd name="connsiteY2" fmla="*/ 977839 h 977839"/>
                <a:gd name="connsiteX3" fmla="*/ 0 w 6655952"/>
                <a:gd name="connsiteY3" fmla="*/ 977839 h 977839"/>
                <a:gd name="connsiteX4" fmla="*/ 0 w 6655952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952" h="977839">
                  <a:moveTo>
                    <a:pt x="0" y="0"/>
                  </a:moveTo>
                  <a:lnTo>
                    <a:pt x="6655952" y="0"/>
                  </a:lnTo>
                  <a:lnTo>
                    <a:pt x="6655952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 Veículo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84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3.1 Aumento da visão relacionada ao transporte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629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3.2 Operação automatizada do veículo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474" y="2596"/>
              <a:ext cx="812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3.3 Prevenção contra colisão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3320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3.4 Prontidão quanto à segurança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165" y="2596"/>
              <a:ext cx="811" cy="616"/>
            </a:xfrm>
            <a:custGeom>
              <a:avLst/>
              <a:gdLst>
                <a:gd name="connsiteX0" fmla="*/ 0 w 1287916"/>
                <a:gd name="connsiteY0" fmla="*/ 0 h 977839"/>
                <a:gd name="connsiteX1" fmla="*/ 1287916 w 1287916"/>
                <a:gd name="connsiteY1" fmla="*/ 0 h 977839"/>
                <a:gd name="connsiteX2" fmla="*/ 1287916 w 1287916"/>
                <a:gd name="connsiteY2" fmla="*/ 977839 h 977839"/>
                <a:gd name="connsiteX3" fmla="*/ 0 w 1287916"/>
                <a:gd name="connsiteY3" fmla="*/ 977839 h 977839"/>
                <a:gd name="connsiteX4" fmla="*/ 0 w 1287916"/>
                <a:gd name="connsiteY4" fmla="*/ 0 h 97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916" h="977839">
                  <a:moveTo>
                    <a:pt x="0" y="0"/>
                  </a:moveTo>
                  <a:lnTo>
                    <a:pt x="1287916" y="0"/>
                  </a:lnTo>
                  <a:lnTo>
                    <a:pt x="1287916" y="977839"/>
                  </a:lnTo>
                  <a:lnTo>
                    <a:pt x="0" y="97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3.5 Implantação da retenção de </a:t>
              </a:r>
              <a:r>
                <a:rPr lang="pt-BR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pré</a:t>
              </a: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-impacto</a:t>
              </a:r>
            </a:p>
          </p:txBody>
        </p:sp>
      </p:grpSp>
      <p:sp>
        <p:nvSpPr>
          <p:cNvPr id="13" name="Forma livre 12"/>
          <p:cNvSpPr/>
          <p:nvPr/>
        </p:nvSpPr>
        <p:spPr>
          <a:xfrm>
            <a:off x="6611938" y="5186363"/>
            <a:ext cx="1287462" cy="977900"/>
          </a:xfrm>
          <a:custGeom>
            <a:avLst/>
            <a:gdLst>
              <a:gd name="connsiteX0" fmla="*/ 0 w 1287916"/>
              <a:gd name="connsiteY0" fmla="*/ 97784 h 977839"/>
              <a:gd name="connsiteX1" fmla="*/ 97784 w 1287916"/>
              <a:gd name="connsiteY1" fmla="*/ 0 h 977839"/>
              <a:gd name="connsiteX2" fmla="*/ 1190132 w 1287916"/>
              <a:gd name="connsiteY2" fmla="*/ 0 h 977839"/>
              <a:gd name="connsiteX3" fmla="*/ 1287916 w 1287916"/>
              <a:gd name="connsiteY3" fmla="*/ 97784 h 977839"/>
              <a:gd name="connsiteX4" fmla="*/ 1287916 w 1287916"/>
              <a:gd name="connsiteY4" fmla="*/ 880055 h 977839"/>
              <a:gd name="connsiteX5" fmla="*/ 1190132 w 1287916"/>
              <a:gd name="connsiteY5" fmla="*/ 977839 h 977839"/>
              <a:gd name="connsiteX6" fmla="*/ 97784 w 1287916"/>
              <a:gd name="connsiteY6" fmla="*/ 977839 h 977839"/>
              <a:gd name="connsiteX7" fmla="*/ 0 w 1287916"/>
              <a:gd name="connsiteY7" fmla="*/ 880055 h 977839"/>
              <a:gd name="connsiteX8" fmla="*/ 0 w 1287916"/>
              <a:gd name="connsiteY8" fmla="*/ 97784 h 9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916" h="977839">
                <a:moveTo>
                  <a:pt x="0" y="97784"/>
                </a:moveTo>
                <a:cubicBezTo>
                  <a:pt x="0" y="43779"/>
                  <a:pt x="43779" y="0"/>
                  <a:pt x="97784" y="0"/>
                </a:cubicBezTo>
                <a:lnTo>
                  <a:pt x="1190132" y="0"/>
                </a:lnTo>
                <a:cubicBezTo>
                  <a:pt x="1244137" y="0"/>
                  <a:pt x="1287916" y="43779"/>
                  <a:pt x="1287916" y="97784"/>
                </a:cubicBezTo>
                <a:lnTo>
                  <a:pt x="1287916" y="880055"/>
                </a:lnTo>
                <a:cubicBezTo>
                  <a:pt x="1287916" y="934060"/>
                  <a:pt x="1244137" y="977839"/>
                  <a:pt x="1190132" y="977839"/>
                </a:cubicBezTo>
                <a:lnTo>
                  <a:pt x="97784" y="977839"/>
                </a:lnTo>
                <a:cubicBezTo>
                  <a:pt x="43779" y="977839"/>
                  <a:pt x="0" y="934060"/>
                  <a:pt x="0" y="880055"/>
                </a:cubicBezTo>
                <a:lnTo>
                  <a:pt x="0" y="97784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lIns="70550" tIns="70550" rIns="70550" bIns="70550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1381" name="Rectangle 11"/>
          <p:cNvSpPr>
            <a:spLocks/>
          </p:cNvSpPr>
          <p:nvPr/>
        </p:nvSpPr>
        <p:spPr bwMode="auto">
          <a:xfrm>
            <a:off x="250825" y="228600"/>
            <a:ext cx="8713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tx2"/>
                </a:solidFill>
              </a:rPr>
              <a:t>14813 – 1:</a:t>
            </a:r>
            <a:r>
              <a:rPr lang="pt-BR" altLang="pt-BR" sz="3200" b="1" dirty="0">
                <a:solidFill>
                  <a:schemeClr val="tx2"/>
                </a:solidFill>
              </a:rPr>
              <a:t> Domínios de serviços (grupos) ITS</a:t>
            </a:r>
            <a:r>
              <a:rPr lang="pt-BR" altLang="pt-BR" sz="3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type="subTitle" idx="1"/>
          </p:nvPr>
        </p:nvSpPr>
        <p:spPr>
          <a:xfrm>
            <a:off x="1371600" y="1341438"/>
            <a:ext cx="64008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altLang="pt-BR" sz="4500" smtClean="0"/>
          </a:p>
          <a:p>
            <a:pPr>
              <a:lnSpc>
                <a:spcPct val="90000"/>
              </a:lnSpc>
            </a:pPr>
            <a:endParaRPr lang="pt-BR" altLang="pt-BR" sz="4500" smtClean="0"/>
          </a:p>
          <a:p>
            <a:pPr>
              <a:lnSpc>
                <a:spcPct val="90000"/>
              </a:lnSpc>
            </a:pPr>
            <a:r>
              <a:rPr lang="pt-BR" altLang="pt-BR" sz="3700" smtClean="0"/>
              <a:t>“ITS4BRT” – </a:t>
            </a:r>
          </a:p>
          <a:p>
            <a:pPr>
              <a:lnSpc>
                <a:spcPct val="90000"/>
              </a:lnSpc>
            </a:pPr>
            <a:r>
              <a:rPr lang="pt-BR" altLang="pt-BR" sz="3700" smtClean="0"/>
              <a:t>A experiência do Brasil </a:t>
            </a:r>
          </a:p>
          <a:p>
            <a:pPr>
              <a:lnSpc>
                <a:spcPct val="90000"/>
              </a:lnSpc>
            </a:pPr>
            <a:r>
              <a:rPr lang="pt-BR" altLang="pt-BR" sz="3700" smtClean="0"/>
              <a:t>Comissão de ITS da ANTP</a:t>
            </a:r>
          </a:p>
          <a:p>
            <a:pPr>
              <a:lnSpc>
                <a:spcPct val="90000"/>
              </a:lnSpc>
            </a:pPr>
            <a:r>
              <a:rPr lang="pt-BR" altLang="pt-BR" sz="3700" smtClean="0"/>
              <a:t>Implementando o </a:t>
            </a:r>
            <a:r>
              <a:rPr lang="pt-BR" altLang="pt-BR" sz="3700" smtClean="0">
                <a:solidFill>
                  <a:srgbClr val="FF0000"/>
                </a:solidFill>
              </a:rPr>
              <a:t>ITS_TP</a:t>
            </a:r>
          </a:p>
          <a:p>
            <a:pPr>
              <a:lnSpc>
                <a:spcPct val="90000"/>
              </a:lnSpc>
            </a:pPr>
            <a:endParaRPr lang="pt-BR" altLang="pt-BR" sz="4500" smtClean="0"/>
          </a:p>
          <a:p>
            <a:pPr>
              <a:lnSpc>
                <a:spcPct val="90000"/>
              </a:lnSpc>
            </a:pPr>
            <a:endParaRPr lang="pt-BR" altLang="pt-BR" sz="4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pt-BR" altLang="pt-BR" b="1" smtClean="0"/>
              <a:t>BRT/ITS: referências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500" smtClean="0"/>
              <a:t>ABNT / </a:t>
            </a:r>
            <a:r>
              <a:rPr lang="pt-BR" altLang="pt-BR" sz="2500" smtClean="0">
                <a:solidFill>
                  <a:srgbClr val="FF0000"/>
                </a:solidFill>
              </a:rPr>
              <a:t>ISO 14813-2006</a:t>
            </a:r>
            <a:r>
              <a:rPr lang="pt-BR" altLang="pt-BR" sz="2500" smtClean="0"/>
              <a:t>  – Partes 1 e 2</a:t>
            </a:r>
          </a:p>
          <a:p>
            <a:pPr>
              <a:lnSpc>
                <a:spcPct val="90000"/>
              </a:lnSpc>
            </a:pPr>
            <a:r>
              <a:rPr lang="pt-BR" altLang="pt-BR" sz="2500" smtClean="0"/>
              <a:t>Arquiteturas de ITS</a:t>
            </a:r>
          </a:p>
          <a:p>
            <a:pPr lvl="1">
              <a:lnSpc>
                <a:spcPct val="90000"/>
              </a:lnSpc>
            </a:pPr>
            <a:r>
              <a:rPr lang="pt-BR" altLang="pt-BR" sz="2200" smtClean="0"/>
              <a:t>Canadá</a:t>
            </a:r>
            <a:r>
              <a:rPr lang="pt-BR" altLang="pt-BR" sz="2200" b="1" smtClean="0"/>
              <a:t> </a:t>
            </a:r>
            <a:r>
              <a:rPr lang="pt-BR" altLang="pt-BR" sz="2200" b="1" smtClean="0">
                <a:solidFill>
                  <a:srgbClr val="FF0000"/>
                </a:solidFill>
              </a:rPr>
              <a:t>[ITSCa]</a:t>
            </a:r>
            <a:r>
              <a:rPr lang="pt-BR" altLang="pt-BR" sz="2200" smtClean="0"/>
              <a:t> (versão 2.0)</a:t>
            </a:r>
          </a:p>
          <a:p>
            <a:pPr lvl="1">
              <a:lnSpc>
                <a:spcPct val="90000"/>
              </a:lnSpc>
            </a:pPr>
            <a:r>
              <a:rPr lang="pt-BR" altLang="pt-BR" sz="2200" smtClean="0"/>
              <a:t>Estados Unidos </a:t>
            </a:r>
            <a:r>
              <a:rPr lang="pt-BR" altLang="pt-BR" sz="2200" b="1" smtClean="0"/>
              <a:t>[ITSA]</a:t>
            </a:r>
            <a:r>
              <a:rPr lang="pt-BR" altLang="pt-BR" sz="2200" smtClean="0"/>
              <a:t> (versão 6.1)</a:t>
            </a:r>
          </a:p>
          <a:p>
            <a:pPr lvl="1">
              <a:lnSpc>
                <a:spcPct val="90000"/>
              </a:lnSpc>
            </a:pPr>
            <a:r>
              <a:rPr lang="en-US" altLang="pt-BR" sz="2200" b="1" smtClean="0"/>
              <a:t>RITA (</a:t>
            </a:r>
            <a:r>
              <a:rPr lang="en-US" altLang="pt-BR" sz="2200" smtClean="0"/>
              <a:t>Research and Innovate Technology Administration</a:t>
            </a:r>
            <a:r>
              <a:rPr lang="en-US" altLang="pt-BR" sz="2200" b="1" smtClean="0"/>
              <a:t>)</a:t>
            </a:r>
            <a:endParaRPr lang="pt-BR" altLang="pt-BR" sz="2200" smtClean="0"/>
          </a:p>
          <a:p>
            <a:pPr>
              <a:lnSpc>
                <a:spcPct val="90000"/>
              </a:lnSpc>
            </a:pPr>
            <a:r>
              <a:rPr lang="en-US" altLang="pt-BR" sz="2500" smtClean="0"/>
              <a:t>AUSTOROADS</a:t>
            </a:r>
          </a:p>
          <a:p>
            <a:pPr lvl="1">
              <a:lnSpc>
                <a:spcPct val="90000"/>
              </a:lnSpc>
            </a:pPr>
            <a:r>
              <a:rPr lang="en-US" altLang="pt-BR" sz="2000" b="1" smtClean="0"/>
              <a:t>Defining Applicability of International Standards for Intelligent Transport Systems (ITS)</a:t>
            </a:r>
            <a:r>
              <a:rPr lang="en-US" altLang="pt-BR" sz="2000" smtClean="0"/>
              <a:t>. </a:t>
            </a:r>
            <a:r>
              <a:rPr lang="pt-PT" altLang="pt-BR" sz="2000" smtClean="0"/>
              <a:t>AP-R338/10. 2010.</a:t>
            </a:r>
          </a:p>
          <a:p>
            <a:pPr>
              <a:lnSpc>
                <a:spcPct val="90000"/>
              </a:lnSpc>
            </a:pPr>
            <a:r>
              <a:rPr lang="pt-BR" altLang="pt-BR" sz="2500" b="1" smtClean="0">
                <a:solidFill>
                  <a:srgbClr val="FF0000"/>
                </a:solidFill>
              </a:rPr>
              <a:t>APTA</a:t>
            </a:r>
            <a:r>
              <a:rPr lang="pt-BR" altLang="pt-BR" sz="2500" smtClean="0"/>
              <a:t> (American Public Transportation Association)</a:t>
            </a:r>
          </a:p>
          <a:p>
            <a:pPr lvl="1">
              <a:lnSpc>
                <a:spcPct val="90000"/>
              </a:lnSpc>
            </a:pPr>
            <a:r>
              <a:rPr lang="pt-BR" altLang="pt-BR" sz="2000" b="1" smtClean="0"/>
              <a:t>Standards Development Program Recommended Pratice: Implementing BRT Intelligent Transportation Systems.</a:t>
            </a:r>
            <a:r>
              <a:rPr lang="pt-BR" altLang="pt-BR" sz="2000" smtClean="0"/>
              <a:t> Outubro 2010</a:t>
            </a:r>
          </a:p>
          <a:p>
            <a:pPr>
              <a:lnSpc>
                <a:spcPct val="90000"/>
              </a:lnSpc>
            </a:pPr>
            <a:r>
              <a:rPr lang="en-US" altLang="pt-BR" sz="2500" smtClean="0"/>
              <a:t>ITS Enhanced Bus Rapid Transit Systems</a:t>
            </a:r>
            <a:endParaRPr lang="pt-BR" altLang="pt-BR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pt-BR" sz="6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752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12838" y="2292350"/>
            <a:ext cx="6859587" cy="3419475"/>
          </a:xfrm>
        </p:spPr>
        <p:txBody>
          <a:bodyPr/>
          <a:lstStyle/>
          <a:p>
            <a:pPr marL="547688" indent="-411163"/>
            <a:r>
              <a:rPr lang="pt-BR" altLang="pt-BR" sz="3600" smtClean="0">
                <a:solidFill>
                  <a:schemeClr val="bg2"/>
                </a:solidFill>
              </a:rPr>
              <a:t>Referências / Premissas</a:t>
            </a:r>
          </a:p>
          <a:p>
            <a:pPr marL="547688" indent="-411163"/>
            <a:r>
              <a:rPr lang="pt-BR" altLang="pt-BR" sz="3600" b="1" smtClean="0"/>
              <a:t>Definições</a:t>
            </a:r>
          </a:p>
          <a:p>
            <a:pPr marL="742950" lvl="1" indent="-285750"/>
            <a:r>
              <a:rPr lang="pt-BR" altLang="pt-BR" sz="3300" b="1" smtClean="0"/>
              <a:t>Atores</a:t>
            </a:r>
          </a:p>
          <a:p>
            <a:pPr marL="1143000" lvl="2"/>
            <a:r>
              <a:rPr lang="pt-BR" altLang="pt-BR" smtClean="0"/>
              <a:t>participantes ou beneficiados por ITS </a:t>
            </a:r>
            <a:endParaRPr lang="pt-BR" altLang="pt-BR" sz="3100" b="1" smtClean="0"/>
          </a:p>
          <a:p>
            <a:pPr marL="742950" lvl="1" indent="-285750"/>
            <a:r>
              <a:rPr lang="pt-BR" altLang="pt-BR" sz="3300" smtClean="0"/>
              <a:t>Funcionalidades ITS</a:t>
            </a:r>
            <a:endParaRPr lang="pt-BR" altLang="pt-BR" sz="33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53276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t-BR" altLang="pt-BR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pt-BR" altLang="pt-BR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pt-BR" altLang="pt-BR" smtClean="0">
              <a:cs typeface="Times New Roman" panose="02020603050405020304" pitchFamily="18" charset="0"/>
            </a:endParaRP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250825" y="1557338"/>
            <a:ext cx="864235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 modelagem de dados envolve:</a:t>
            </a:r>
          </a:p>
          <a:p>
            <a:pPr lvl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Identificar os objetivos do uso da informação</a:t>
            </a:r>
            <a:r>
              <a:rPr lang="pt-BR" alt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;</a:t>
            </a:r>
            <a:endParaRPr lang="pt-BR" altLang="pt-BR" sz="10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lvl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Identificar os </a:t>
            </a:r>
            <a:r>
              <a:rPr lang="pt-BR" altLang="pt-BR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geradores de informações</a:t>
            </a:r>
            <a:r>
              <a:rPr lang="pt-BR" alt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e as regras que regem cada informação;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lvl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Identificar a </a:t>
            </a:r>
            <a:r>
              <a:rPr lang="pt-BR" altLang="pt-BR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necessidade de informações no(s) processo(s)</a:t>
            </a:r>
            <a:r>
              <a:rPr lang="pt-BR" altLang="pt-BR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;</a:t>
            </a:r>
            <a:endParaRPr lang="pt-BR" altLang="pt-BR" sz="110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lvl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endParaRPr lang="pt-BR" altLang="pt-BR" sz="130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lvl="1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Traduzir a realidade das informações ou de um sistema em um modelo.</a:t>
            </a:r>
            <a:endParaRPr lang="pt-BR" altLang="pt-BR" sz="310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865188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altLang="pt-BR" sz="400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Modelagem de Dados - Definição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28600"/>
            <a:ext cx="8370639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Recomendada</a:t>
            </a:r>
            <a:endParaRPr lang="en-US" altLang="pt-BR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61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196975"/>
            <a:ext cx="8153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pt-BR" altLang="pt-BR" sz="250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ANTP – Associação Nacional de Transportes Públicos. </a:t>
            </a:r>
            <a:r>
              <a:rPr lang="pt-BR" altLang="pt-BR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Sistemas Inteligentes de Transportes</a:t>
            </a: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Série Cadernos Técnicos – Volume 8. São Paulo. Maio de 2012.</a:t>
            </a:r>
          </a:p>
          <a:p>
            <a:pPr lvl="1">
              <a:defRPr/>
            </a:pPr>
            <a:r>
              <a:rPr lang="pt-BR" altLang="pt-B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Artigo 6: Estudo Preliminar de Funções ITS aplicadas na Operação de Sistemas BRT </a:t>
            </a:r>
            <a:r>
              <a:rPr lang="pt-BR" altLang="pt-BR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(ITS4BRT)</a:t>
            </a:r>
            <a:endParaRPr lang="pt-BR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pt-BR" altLang="pt-BR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 dos Transportes Públicos (ANTP), nº 130, págs 39 à 53 (ano 34, 1º quadrimestre de 2012)</a:t>
            </a:r>
          </a:p>
          <a:p>
            <a:pPr lvl="1">
              <a:lnSpc>
                <a:spcPct val="90000"/>
              </a:lnSpc>
              <a:defRPr/>
            </a:pPr>
            <a:r>
              <a:rPr lang="pt-BR" altLang="pt-BR" sz="1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http://issuu.com/efzy/docs/rtp2012-130-00/1?mode=embed&amp;layout=http://portal1.antp.net/issuu/whiteMenu/layout.xml</a:t>
            </a:r>
            <a:endParaRPr lang="pt-BR" altLang="pt-B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altLang="pt-BR" sz="25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1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4998" r="21028" b="8449"/>
          <a:stretch>
            <a:fillRect/>
          </a:stretch>
        </p:blipFill>
        <p:spPr bwMode="auto">
          <a:xfrm>
            <a:off x="920750" y="1700213"/>
            <a:ext cx="78898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06437"/>
          </a:xfr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pt-BR" sz="2800" b="1" smtClean="0"/>
              <a:t>14813 -2: Arquitetura de referência de núcleo de 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t-BR" altLang="pt-BR" smtClean="0"/>
              <a:t>Definições resumidas dos principais atores (do TP)</a:t>
            </a:r>
          </a:p>
          <a:p>
            <a:endParaRPr lang="pt-BR" altLang="pt-BR" smtClean="0"/>
          </a:p>
          <a:p>
            <a:r>
              <a:rPr lang="pt-BR" altLang="pt-BR" smtClean="0">
                <a:solidFill>
                  <a:srgbClr val="FF0000"/>
                </a:solidFill>
              </a:rPr>
              <a:t>Entidades humanas e/ou jurídicas e/ou </a:t>
            </a:r>
            <a:r>
              <a:rPr lang="pt-BR" altLang="pt-BR" b="1" u="sng" smtClean="0">
                <a:solidFill>
                  <a:srgbClr val="FF0000"/>
                </a:solidFill>
              </a:rPr>
              <a:t>sistemas</a:t>
            </a:r>
            <a:r>
              <a:rPr lang="pt-BR" altLang="pt-BR" smtClean="0">
                <a:solidFill>
                  <a:srgbClr val="FF0000"/>
                </a:solidFill>
              </a:rPr>
              <a:t> </a:t>
            </a:r>
            <a:r>
              <a:rPr lang="pt-BR" altLang="pt-BR" smtClean="0"/>
              <a:t>que interagem na utilização do ITS4BRT </a:t>
            </a:r>
          </a:p>
        </p:txBody>
      </p:sp>
      <p:pic>
        <p:nvPicPr>
          <p:cNvPr id="113667" name="Título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28600"/>
            <a:ext cx="7045325" cy="99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-90264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0" y="1124744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438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5111750" cy="4708525"/>
          </a:xfrm>
        </p:spPr>
        <p:txBody>
          <a:bodyPr/>
          <a:lstStyle/>
          <a:p>
            <a:pPr marL="547688" indent="-411163"/>
            <a:r>
              <a:rPr lang="pt-BR" altLang="pt-BR" smtClean="0"/>
              <a:t>Representa um indivíduo (ou grupo), não componente da tripulação, </a:t>
            </a:r>
            <a:r>
              <a:rPr lang="pt-BR" altLang="pt-BR" smtClean="0">
                <a:solidFill>
                  <a:srgbClr val="FF0000"/>
                </a:solidFill>
              </a:rPr>
              <a:t>a bordo</a:t>
            </a:r>
            <a:r>
              <a:rPr lang="pt-BR" altLang="pt-BR" smtClean="0"/>
              <a:t> de um veículo, durante a realização de uma viagem.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5148064" y="112474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8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643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5111750" cy="4708525"/>
          </a:xfrm>
        </p:spPr>
        <p:txBody>
          <a:bodyPr/>
          <a:lstStyle/>
          <a:p>
            <a:pPr marL="547688" indent="-411163"/>
            <a:r>
              <a:rPr lang="pt-BR" altLang="pt-BR" smtClean="0"/>
              <a:t>Representa qualquer indivíduo que utiliza os serviços de transporte</a:t>
            </a:r>
          </a:p>
          <a:p>
            <a:pPr marL="742950" lvl="1" indent="-285750"/>
            <a:r>
              <a:rPr lang="pt-BR" altLang="pt-BR" smtClean="0"/>
              <a:t>(desembarcado)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5148064" y="112474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2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848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651500" cy="4708525"/>
          </a:xfrm>
        </p:spPr>
        <p:txBody>
          <a:bodyPr/>
          <a:lstStyle/>
          <a:p>
            <a:pPr marL="547688" indent="-411163">
              <a:lnSpc>
                <a:spcPct val="80000"/>
              </a:lnSpc>
            </a:pPr>
            <a:r>
              <a:rPr lang="pt-BR" altLang="pt-BR" sz="2700" smtClean="0"/>
              <a:t>Representa todas as entidades humanas que se utilizam, direta ou indiretamente, dos serviços do Sistema de Transportes</a:t>
            </a:r>
          </a:p>
          <a:p>
            <a:pPr marL="547688" indent="-411163">
              <a:lnSpc>
                <a:spcPct val="80000"/>
              </a:lnSpc>
            </a:pPr>
            <a:r>
              <a:rPr lang="pt-BR" altLang="pt-BR" sz="2700" smtClean="0"/>
              <a:t>Conforme o momento e situação, este ator pode ser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altLang="pt-BR" sz="2300" smtClean="0"/>
              <a:t>um pedestre, </a:t>
            </a:r>
            <a:r>
              <a:rPr lang="pt-BR" altLang="pt-BR" sz="2300" u="sng" smtClean="0"/>
              <a:t>Viajante, Passageiro, Condutor</a:t>
            </a:r>
            <a:endParaRPr lang="pt-BR" altLang="pt-BR" sz="2300" smtClean="0"/>
          </a:p>
          <a:p>
            <a:pPr marL="742950" lvl="1" indent="-285750">
              <a:lnSpc>
                <a:spcPct val="80000"/>
              </a:lnSpc>
            </a:pPr>
            <a:r>
              <a:rPr lang="pt-BR" altLang="pt-BR" sz="2300" smtClean="0"/>
              <a:t>empresas clientes de crédito tarifários ou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altLang="pt-BR" sz="2300" smtClean="0"/>
              <a:t>qualquer outro que se beneficie dos serviços oferecidos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5148064" y="112474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5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776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62438" y="1600200"/>
            <a:ext cx="4503737" cy="4525963"/>
          </a:xfrm>
        </p:spPr>
        <p:txBody>
          <a:bodyPr/>
          <a:lstStyle/>
          <a:p>
            <a:pPr marL="547688" indent="-411163"/>
            <a:r>
              <a:rPr lang="pt-BR" altLang="pt-BR" smtClean="0"/>
              <a:t>Atua num veículo e/ou em outro equipamento vinculado aos serviços de TP</a:t>
            </a:r>
          </a:p>
          <a:p>
            <a:pPr marL="547688" indent="-411163"/>
            <a:r>
              <a:rPr lang="pt-BR" altLang="pt-BR" smtClean="0"/>
              <a:t>É responsável:</a:t>
            </a:r>
          </a:p>
          <a:p>
            <a:pPr marL="742950" lvl="1" indent="-285750"/>
            <a:r>
              <a:rPr lang="pt-BR" altLang="pt-BR" smtClean="0"/>
              <a:t>pela comercialização de créditos </a:t>
            </a:r>
          </a:p>
          <a:p>
            <a:pPr marL="742950" lvl="1" indent="-285750"/>
            <a:r>
              <a:rPr lang="pt-BR" altLang="pt-BR" smtClean="0"/>
              <a:t>por controlar o acesso</a:t>
            </a:r>
          </a:p>
          <a:p>
            <a:pPr marL="742950" lvl="1" indent="-285750"/>
            <a:r>
              <a:rPr lang="pt-BR" altLang="pt-BR" smtClean="0"/>
              <a:t>por auxiliar na entrada e saída dos </a:t>
            </a:r>
            <a:r>
              <a:rPr lang="pt-BR" altLang="pt-BR" u="sng" smtClean="0"/>
              <a:t>Viajantes/Passageiros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-3348880" y="1196752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98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62438" y="1600200"/>
            <a:ext cx="4503737" cy="4525963"/>
          </a:xfrm>
        </p:spPr>
        <p:txBody>
          <a:bodyPr/>
          <a:lstStyle/>
          <a:p>
            <a:pPr marL="547688" indent="-411163"/>
            <a:r>
              <a:rPr lang="pt-BR" altLang="pt-BR" smtClean="0"/>
              <a:t>Opera um veículo licenciado e vinculado aos serviços de TP</a:t>
            </a:r>
          </a:p>
          <a:p>
            <a:pPr marL="547688" indent="-411163"/>
            <a:endParaRPr lang="pt-BR" altLang="pt-BR" smtClean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-3348880" y="1196752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62438" y="1600200"/>
            <a:ext cx="4503737" cy="4525963"/>
          </a:xfrm>
        </p:spPr>
        <p:txBody>
          <a:bodyPr>
            <a:normAutofit lnSpcReduction="10000"/>
          </a:bodyPr>
          <a:lstStyle/>
          <a:p>
            <a:pPr marL="547688" indent="-411163">
              <a:lnSpc>
                <a:spcPct val="80000"/>
              </a:lnSpc>
              <a:defRPr/>
            </a:pPr>
            <a:r>
              <a:rPr lang="pt-BR" altLang="pt-BR" smtClean="0"/>
              <a:t>É responsável pelo monitoramento e controle de horários de rotas do TP 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pt-BR" altLang="pt-BR" smtClean="0"/>
              <a:t>Suas atividades compreendem: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pt-BR" altLang="pt-BR" smtClean="0"/>
              <a:t>além do monitoramento e controle,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lang="pt-BR" altLang="pt-BR" smtClean="0"/>
              <a:t>medidas de contingenciamento e modificação das rotas e da oferta de TP no curso da operação 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-3348880" y="1196752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62438" y="1600200"/>
            <a:ext cx="4503737" cy="4525963"/>
          </a:xfrm>
        </p:spPr>
        <p:txBody>
          <a:bodyPr>
            <a:normAutofit fontScale="92500" lnSpcReduction="10000"/>
          </a:bodyPr>
          <a:lstStyle/>
          <a:p>
            <a:pPr marL="547688" indent="-411163">
              <a:defRPr/>
            </a:pPr>
            <a:r>
              <a:rPr lang="pt-BR" altLang="pt-BR" smtClean="0"/>
              <a:t>Representa as entidades públicas ou estatais, responsáveis por Regulamentar e Fiscalizar os serviços de TP. </a:t>
            </a:r>
          </a:p>
          <a:p>
            <a:pPr marL="547688" indent="-411163">
              <a:defRPr/>
            </a:pPr>
            <a:r>
              <a:rPr lang="pt-BR" altLang="pt-BR" smtClean="0"/>
              <a:t>É uma “generalização” (representa) dos atores: Regulador, Planejador, Programador e Fiscal de TP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-3348880" y="1196752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pt-BR" sz="6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12838" y="2292350"/>
            <a:ext cx="6859587" cy="3419475"/>
          </a:xfrm>
        </p:spPr>
        <p:txBody>
          <a:bodyPr/>
          <a:lstStyle/>
          <a:p>
            <a:pPr marL="547688" indent="-411163"/>
            <a:r>
              <a:rPr lang="pt-BR" altLang="pt-BR" sz="3600" smtClean="0"/>
              <a:t>Referências / Premissas</a:t>
            </a:r>
          </a:p>
          <a:p>
            <a:pPr marL="547688" indent="-411163"/>
            <a:r>
              <a:rPr lang="pt-BR" altLang="pt-BR" sz="3600" smtClean="0"/>
              <a:t>Definições</a:t>
            </a:r>
          </a:p>
          <a:p>
            <a:pPr marL="742950" lvl="1" indent="-285750"/>
            <a:r>
              <a:rPr lang="pt-BR" altLang="pt-BR" sz="3300" smtClean="0"/>
              <a:t>Atores</a:t>
            </a:r>
          </a:p>
          <a:p>
            <a:pPr marL="742950" lvl="1" indent="-285750"/>
            <a:r>
              <a:rPr lang="pt-BR" altLang="pt-BR" sz="3300" smtClean="0"/>
              <a:t>Funcionalidades 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59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62438" y="1600200"/>
            <a:ext cx="4503737" cy="4525963"/>
          </a:xfrm>
        </p:spPr>
        <p:txBody>
          <a:bodyPr/>
          <a:lstStyle/>
          <a:p>
            <a:pPr marL="547688" indent="-411163">
              <a:lnSpc>
                <a:spcPct val="90000"/>
              </a:lnSpc>
            </a:pPr>
            <a:r>
              <a:rPr lang="pt-BR" altLang="pt-BR" smtClean="0"/>
              <a:t>Responsável pela operação de frotas de TP</a:t>
            </a:r>
          </a:p>
          <a:p>
            <a:pPr marL="547688" indent="-411163">
              <a:lnSpc>
                <a:spcPct val="90000"/>
              </a:lnSpc>
            </a:pPr>
            <a:r>
              <a:rPr lang="pt-BR" altLang="pt-BR" smtClean="0"/>
              <a:t>Está condicionado: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altLang="pt-BR" smtClean="0"/>
              <a:t>às regras definidas pelo </a:t>
            </a:r>
            <a:r>
              <a:rPr lang="pt-BR" altLang="pt-BR" u="sng" smtClean="0"/>
              <a:t>Gestor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altLang="pt-BR" smtClean="0"/>
              <a:t>à programação dos serviços de TP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altLang="pt-BR" smtClean="0"/>
              <a:t>às orientações do </a:t>
            </a:r>
            <a:r>
              <a:rPr lang="pt-BR" altLang="pt-BR" u="sng" smtClean="0"/>
              <a:t>Controlador Operacional</a:t>
            </a:r>
            <a:endParaRPr lang="pt-BR" altLang="pt-BR" smtClean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-3348880" y="1196752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ATORES</a:t>
            </a:r>
            <a:endParaRPr lang="pt-B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10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5111750" cy="4708525"/>
          </a:xfrm>
        </p:spPr>
        <p:txBody>
          <a:bodyPr/>
          <a:lstStyle/>
          <a:p>
            <a:pPr marL="547688" indent="-411163">
              <a:lnSpc>
                <a:spcPct val="90000"/>
              </a:lnSpc>
            </a:pPr>
            <a:r>
              <a:rPr lang="pt-BR" altLang="pt-BR" smtClean="0"/>
              <a:t>Conjunto de operadores de outros sistemas de transporte, p.ex.: companhias aéreas, serviços de balsa e serviço ferroviário para transporte de </a:t>
            </a:r>
            <a:r>
              <a:rPr lang="pt-BR" altLang="pt-BR" u="sng" smtClean="0"/>
              <a:t>Passageiros</a:t>
            </a:r>
            <a:r>
              <a:rPr lang="pt-BR" altLang="pt-BR" smtClean="0"/>
              <a:t> </a:t>
            </a:r>
          </a:p>
          <a:p>
            <a:pPr marL="547688" indent="-411163">
              <a:lnSpc>
                <a:spcPct val="90000"/>
              </a:lnSpc>
            </a:pPr>
            <a:r>
              <a:rPr lang="pt-BR" altLang="pt-BR" smtClean="0"/>
              <a:t>Permite a coordenação para o movimento eficiente de pessoas através de múltiplos modos de transporte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5148064" y="112474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pt-BR" sz="6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800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4213" y="1700213"/>
            <a:ext cx="7920037" cy="3419475"/>
          </a:xfrm>
        </p:spPr>
        <p:txBody>
          <a:bodyPr/>
          <a:lstStyle/>
          <a:p>
            <a:pPr marL="547688" indent="-411163"/>
            <a:r>
              <a:rPr lang="pt-BR" altLang="pt-BR" sz="3600" dirty="0" smtClean="0">
                <a:solidFill>
                  <a:schemeClr val="bg2"/>
                </a:solidFill>
              </a:rPr>
              <a:t>Referências / Premissas</a:t>
            </a:r>
          </a:p>
          <a:p>
            <a:pPr marL="547688" indent="-411163"/>
            <a:r>
              <a:rPr lang="pt-BR" altLang="pt-BR" sz="3600" b="1" dirty="0" smtClean="0"/>
              <a:t>Definições</a:t>
            </a:r>
          </a:p>
          <a:p>
            <a:pPr marL="742950" lvl="1" indent="-285750"/>
            <a:r>
              <a:rPr lang="pt-BR" altLang="pt-BR" sz="3300" dirty="0" smtClean="0">
                <a:solidFill>
                  <a:schemeClr val="bg2"/>
                </a:solidFill>
              </a:rPr>
              <a:t>Atores</a:t>
            </a:r>
          </a:p>
          <a:p>
            <a:pPr marL="742950" lvl="1" indent="-285750"/>
            <a:r>
              <a:rPr lang="pt-BR" altLang="pt-BR" sz="3300" b="1" dirty="0" smtClean="0"/>
              <a:t>Funcionalidades ITS</a:t>
            </a:r>
          </a:p>
          <a:p>
            <a:pPr marL="1143000" lvl="2"/>
            <a:r>
              <a:rPr lang="pt-BR" altLang="pt-BR" dirty="0" smtClean="0"/>
              <a:t>poderão ser utilizadas de acordo com as características/necessidades específicas de cada BRT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5" name="Forma livre 4">
            <a:hlinkClick r:id="rId3" action="ppaction://hlinksldjump"/>
          </p:cNvPr>
          <p:cNvSpPr/>
          <p:nvPr/>
        </p:nvSpPr>
        <p:spPr>
          <a:xfrm>
            <a:off x="2189000" y="1620159"/>
            <a:ext cx="4838937" cy="4838937"/>
          </a:xfrm>
          <a:custGeom>
            <a:avLst/>
            <a:gdLst>
              <a:gd name="connsiteX0" fmla="*/ 2419468 w 4838937"/>
              <a:gd name="connsiteY0" fmla="*/ 0 h 4838937"/>
              <a:gd name="connsiteX1" fmla="*/ 4311086 w 4838937"/>
              <a:gd name="connsiteY1" fmla="*/ 910956 h 4838937"/>
              <a:gd name="connsiteX2" fmla="*/ 2419469 w 4838937"/>
              <a:gd name="connsiteY2" fmla="*/ 2419469 h 4838937"/>
              <a:gd name="connsiteX3" fmla="*/ 2419468 w 4838937"/>
              <a:gd name="connsiteY3" fmla="*/ 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2419468" y="0"/>
                </a:moveTo>
                <a:cubicBezTo>
                  <a:pt x="3155772" y="0"/>
                  <a:pt x="3852008" y="335289"/>
                  <a:pt x="4311086" y="910956"/>
                </a:cubicBezTo>
                <a:lnTo>
                  <a:pt x="2419469" y="2419469"/>
                </a:lnTo>
                <a:cubicBezTo>
                  <a:pt x="2419469" y="1612979"/>
                  <a:pt x="2419468" y="806490"/>
                  <a:pt x="2419468" y="0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562491" tIns="469649" rIns="1164958" bIns="348822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Tarifação</a:t>
            </a:r>
          </a:p>
        </p:txBody>
      </p:sp>
      <p:sp>
        <p:nvSpPr>
          <p:cNvPr id="6" name="Forma livre 5">
            <a:hlinkClick r:id="rId4" action="ppaction://hlinksldjump"/>
          </p:cNvPr>
          <p:cNvSpPr/>
          <p:nvPr/>
        </p:nvSpPr>
        <p:spPr>
          <a:xfrm>
            <a:off x="2251215" y="1697927"/>
            <a:ext cx="4838937" cy="4838937"/>
          </a:xfrm>
          <a:custGeom>
            <a:avLst/>
            <a:gdLst>
              <a:gd name="connsiteX0" fmla="*/ 4311086 w 4838937"/>
              <a:gd name="connsiteY0" fmla="*/ 910956 h 4838937"/>
              <a:gd name="connsiteX1" fmla="*/ 4778276 w 4838937"/>
              <a:gd name="connsiteY1" fmla="*/ 2957851 h 4838937"/>
              <a:gd name="connsiteX2" fmla="*/ 2419469 w 4838937"/>
              <a:gd name="connsiteY2" fmla="*/ 2419469 h 4838937"/>
              <a:gd name="connsiteX3" fmla="*/ 4311086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311086" y="910956"/>
                </a:moveTo>
                <a:cubicBezTo>
                  <a:pt x="4770163" y="1486621"/>
                  <a:pt x="4942119" y="2240009"/>
                  <a:pt x="4778276" y="2957851"/>
                </a:cubicBezTo>
                <a:lnTo>
                  <a:pt x="2419469" y="2419469"/>
                </a:lnTo>
                <a:lnTo>
                  <a:pt x="4311086" y="910956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306765" tIns="1774435" rIns="247865" bIns="2298653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aos Usuários</a:t>
            </a:r>
          </a:p>
        </p:txBody>
      </p:sp>
      <p:sp>
        <p:nvSpPr>
          <p:cNvPr id="7" name="Forma livre 6">
            <a:hlinkClick r:id="rId5" action="ppaction://hlinksldjump"/>
          </p:cNvPr>
          <p:cNvSpPr/>
          <p:nvPr/>
        </p:nvSpPr>
        <p:spPr>
          <a:xfrm>
            <a:off x="2228749" y="1795858"/>
            <a:ext cx="4838937" cy="4838937"/>
          </a:xfrm>
          <a:custGeom>
            <a:avLst/>
            <a:gdLst>
              <a:gd name="connsiteX0" fmla="*/ 4778276 w 4838937"/>
              <a:gd name="connsiteY0" fmla="*/ 2957850 h 4838937"/>
              <a:gd name="connsiteX1" fmla="*/ 3469236 w 4838937"/>
              <a:gd name="connsiteY1" fmla="*/ 4599334 h 4838937"/>
              <a:gd name="connsiteX2" fmla="*/ 2419469 w 4838937"/>
              <a:gd name="connsiteY2" fmla="*/ 2419469 h 4838937"/>
              <a:gd name="connsiteX3" fmla="*/ 4778276 w 4838937"/>
              <a:gd name="connsiteY3" fmla="*/ 295785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4778276" y="2957850"/>
                </a:moveTo>
                <a:cubicBezTo>
                  <a:pt x="4614433" y="3675694"/>
                  <a:pt x="4132623" y="4279864"/>
                  <a:pt x="3469236" y="4599334"/>
                </a:cubicBezTo>
                <a:lnTo>
                  <a:pt x="2419469" y="2419469"/>
                </a:lnTo>
                <a:lnTo>
                  <a:pt x="4778276" y="295785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3127609" tIns="2886238" rIns="599840" bIns="110044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Programação e Controle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Forma livre 7">
            <a:hlinkClick r:id="rId6" action="ppaction://hlinksldjump"/>
          </p:cNvPr>
          <p:cNvSpPr/>
          <p:nvPr/>
        </p:nvSpPr>
        <p:spPr>
          <a:xfrm>
            <a:off x="2138883" y="1839063"/>
            <a:ext cx="4838937" cy="4838937"/>
          </a:xfrm>
          <a:custGeom>
            <a:avLst/>
            <a:gdLst>
              <a:gd name="connsiteX0" fmla="*/ 3469184 w 4838937"/>
              <a:gd name="connsiteY0" fmla="*/ 4599360 h 4838937"/>
              <a:gd name="connsiteX1" fmla="*/ 1369700 w 4838937"/>
              <a:gd name="connsiteY1" fmla="*/ 4599334 h 4838937"/>
              <a:gd name="connsiteX2" fmla="*/ 2419469 w 4838937"/>
              <a:gd name="connsiteY2" fmla="*/ 2419469 h 4838937"/>
              <a:gd name="connsiteX3" fmla="*/ 3469184 w 4838937"/>
              <a:gd name="connsiteY3" fmla="*/ 4599360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3469184" y="4599360"/>
                </a:moveTo>
                <a:cubicBezTo>
                  <a:pt x="2805808" y="4918805"/>
                  <a:pt x="2033068" y="4918796"/>
                  <a:pt x="1369700" y="4599334"/>
                </a:cubicBezTo>
                <a:lnTo>
                  <a:pt x="2419469" y="2419469"/>
                </a:lnTo>
                <a:lnTo>
                  <a:pt x="3469184" y="459936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78126" tIns="3822342" rIns="1878127" bIns="25074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e Segurança</a:t>
            </a:r>
          </a:p>
        </p:txBody>
      </p:sp>
      <p:sp>
        <p:nvSpPr>
          <p:cNvPr id="9" name="Forma livre 8">
            <a:hlinkClick r:id="rId7" action="ppaction://hlinksldjump"/>
          </p:cNvPr>
          <p:cNvSpPr/>
          <p:nvPr/>
        </p:nvSpPr>
        <p:spPr>
          <a:xfrm>
            <a:off x="2049017" y="1795858"/>
            <a:ext cx="4838937" cy="4838937"/>
          </a:xfrm>
          <a:custGeom>
            <a:avLst/>
            <a:gdLst>
              <a:gd name="connsiteX0" fmla="*/ 1369700 w 4838937"/>
              <a:gd name="connsiteY0" fmla="*/ 4599334 h 4838937"/>
              <a:gd name="connsiteX1" fmla="*/ 60661 w 4838937"/>
              <a:gd name="connsiteY1" fmla="*/ 2957849 h 4838937"/>
              <a:gd name="connsiteX2" fmla="*/ 2419469 w 4838937"/>
              <a:gd name="connsiteY2" fmla="*/ 2419469 h 4838937"/>
              <a:gd name="connsiteX3" fmla="*/ 1369700 w 4838937"/>
              <a:gd name="connsiteY3" fmla="*/ 4599334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1369700" y="4599334"/>
                </a:moveTo>
                <a:cubicBezTo>
                  <a:pt x="706313" y="4279863"/>
                  <a:pt x="224503" y="3675693"/>
                  <a:pt x="60661" y="2957849"/>
                </a:cubicBezTo>
                <a:lnTo>
                  <a:pt x="2419469" y="2419469"/>
                </a:lnTo>
                <a:lnTo>
                  <a:pt x="1369700" y="4599334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599840" tIns="2886238" rIns="3127609" bIns="110044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</a:p>
        </p:txBody>
      </p:sp>
      <p:sp>
        <p:nvSpPr>
          <p:cNvPr id="10" name="Forma livre 9">
            <a:hlinkClick r:id="rId8" action="ppaction://hlinksldjump"/>
          </p:cNvPr>
          <p:cNvSpPr/>
          <p:nvPr/>
        </p:nvSpPr>
        <p:spPr>
          <a:xfrm>
            <a:off x="2026550" y="1697927"/>
            <a:ext cx="4838937" cy="4838937"/>
          </a:xfrm>
          <a:custGeom>
            <a:avLst/>
            <a:gdLst>
              <a:gd name="connsiteX0" fmla="*/ 60661 w 4838937"/>
              <a:gd name="connsiteY0" fmla="*/ 2957849 h 4838937"/>
              <a:gd name="connsiteX1" fmla="*/ 527851 w 4838937"/>
              <a:gd name="connsiteY1" fmla="*/ 910955 h 4838937"/>
              <a:gd name="connsiteX2" fmla="*/ 2419469 w 4838937"/>
              <a:gd name="connsiteY2" fmla="*/ 2419469 h 4838937"/>
              <a:gd name="connsiteX3" fmla="*/ 60661 w 4838937"/>
              <a:gd name="connsiteY3" fmla="*/ 2957849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60661" y="2957849"/>
                </a:moveTo>
                <a:cubicBezTo>
                  <a:pt x="-103181" y="2240007"/>
                  <a:pt x="68774" y="1486620"/>
                  <a:pt x="527851" y="910955"/>
                </a:cubicBezTo>
                <a:lnTo>
                  <a:pt x="2419469" y="2419469"/>
                </a:lnTo>
                <a:lnTo>
                  <a:pt x="60661" y="2957849"/>
                </a:lnTo>
                <a:close/>
              </a:path>
            </a:pathLst>
          </a:custGeom>
          <a:solidFill>
            <a:srgbClr val="3333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247866" tIns="1774435" rIns="3306764" bIns="2298653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e “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BRT”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a livre 10">
            <a:hlinkClick r:id="rId9" action="ppaction://hlinksldjump"/>
          </p:cNvPr>
          <p:cNvSpPr/>
          <p:nvPr/>
        </p:nvSpPr>
        <p:spPr>
          <a:xfrm>
            <a:off x="2088765" y="1620159"/>
            <a:ext cx="4838937" cy="4838937"/>
          </a:xfrm>
          <a:custGeom>
            <a:avLst/>
            <a:gdLst>
              <a:gd name="connsiteX0" fmla="*/ 527851 w 4838937"/>
              <a:gd name="connsiteY0" fmla="*/ 910956 h 4838937"/>
              <a:gd name="connsiteX1" fmla="*/ 2419469 w 4838937"/>
              <a:gd name="connsiteY1" fmla="*/ 0 h 4838937"/>
              <a:gd name="connsiteX2" fmla="*/ 2419469 w 4838937"/>
              <a:gd name="connsiteY2" fmla="*/ 2419469 h 4838937"/>
              <a:gd name="connsiteX3" fmla="*/ 527851 w 4838937"/>
              <a:gd name="connsiteY3" fmla="*/ 910956 h 48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937" h="4838937">
                <a:moveTo>
                  <a:pt x="527851" y="910956"/>
                </a:moveTo>
                <a:cubicBezTo>
                  <a:pt x="986929" y="335290"/>
                  <a:pt x="1683164" y="0"/>
                  <a:pt x="2419469" y="0"/>
                </a:cubicBezTo>
                <a:lnTo>
                  <a:pt x="2419469" y="2419469"/>
                </a:lnTo>
                <a:lnTo>
                  <a:pt x="527851" y="91095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64959" tIns="469649" rIns="2562490" bIns="348822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</a:t>
            </a:r>
            <a:r>
              <a:rPr lang="pt-B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Multimodos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Elipse 20"/>
          <p:cNvSpPr/>
          <p:nvPr/>
        </p:nvSpPr>
        <p:spPr>
          <a:xfrm>
            <a:off x="3868738" y="3424238"/>
            <a:ext cx="1382712" cy="1354137"/>
          </a:xfrm>
          <a:prstGeom prst="ellipse">
            <a:avLst/>
          </a:prstGeom>
          <a:ln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ITS4BRT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970339" y="1680709"/>
          <a:ext cx="7164051" cy="491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14813 -1: Arquitetura(s) de modelo de referência </a:t>
            </a:r>
            <a:br>
              <a:rPr lang="pt-BR" altLang="pt-BR" sz="2800" b="1">
                <a:solidFill>
                  <a:schemeClr val="tx2"/>
                </a:solidFill>
              </a:rPr>
            </a:br>
            <a:r>
              <a:rPr lang="pt-BR" altLang="pt-BR" sz="2800" b="1">
                <a:solidFill>
                  <a:schemeClr val="tx2"/>
                </a:solidFill>
              </a:rPr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34692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 sz="4000" smtClean="0"/>
              <a:t>Estrutura Proposta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727200" y="1320800"/>
            <a:ext cx="5662613" cy="5656263"/>
            <a:chOff x="1727200" y="1320800"/>
            <a:chExt cx="5662613" cy="5656263"/>
          </a:xfrm>
        </p:grpSpPr>
        <p:sp>
          <p:nvSpPr>
            <p:cNvPr id="12" name="Seta circular 11"/>
            <p:cNvSpPr/>
            <p:nvPr/>
          </p:nvSpPr>
          <p:spPr>
            <a:xfrm>
              <a:off x="1889125" y="1320800"/>
              <a:ext cx="5438775" cy="5437188"/>
            </a:xfrm>
            <a:prstGeom prst="circularArrow">
              <a:avLst>
                <a:gd name="adj1" fmla="val 5085"/>
                <a:gd name="adj2" fmla="val 327528"/>
                <a:gd name="adj3" fmla="val 18957827"/>
                <a:gd name="adj4" fmla="val 16200343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Seta circular 12"/>
            <p:cNvSpPr/>
            <p:nvPr/>
          </p:nvSpPr>
          <p:spPr>
            <a:xfrm>
              <a:off x="1951038" y="1398588"/>
              <a:ext cx="5438775" cy="5438775"/>
            </a:xfrm>
            <a:prstGeom prst="circularArrow">
              <a:avLst>
                <a:gd name="adj1" fmla="val 5085"/>
                <a:gd name="adj2" fmla="val 327528"/>
                <a:gd name="adj3" fmla="val 443744"/>
                <a:gd name="adj4" fmla="val 1928577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Seta circular 16"/>
            <p:cNvSpPr/>
            <p:nvPr/>
          </p:nvSpPr>
          <p:spPr>
            <a:xfrm>
              <a:off x="1727200" y="1398588"/>
              <a:ext cx="5437188" cy="5438775"/>
            </a:xfrm>
            <a:prstGeom prst="circularArrow">
              <a:avLst>
                <a:gd name="adj1" fmla="val 5085"/>
                <a:gd name="adj2" fmla="val 327528"/>
                <a:gd name="adj3" fmla="val 12786695"/>
                <a:gd name="adj4" fmla="val 10028727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Seta circular 17"/>
            <p:cNvSpPr/>
            <p:nvPr/>
          </p:nvSpPr>
          <p:spPr>
            <a:xfrm>
              <a:off x="1789113" y="1320800"/>
              <a:ext cx="5438775" cy="5437188"/>
            </a:xfrm>
            <a:prstGeom prst="circularArrow">
              <a:avLst>
                <a:gd name="adj1" fmla="val 5085"/>
                <a:gd name="adj2" fmla="val 327528"/>
                <a:gd name="adj3" fmla="val 15872129"/>
                <a:gd name="adj4" fmla="val 13114645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2189000" y="1620159"/>
              <a:ext cx="4838937" cy="4838937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88765" y="1620159"/>
              <a:ext cx="4838937" cy="4838937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  <a:alpha val="1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</a:t>
              </a: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Multimodos</a:t>
              </a:r>
            </a:p>
          </p:txBody>
        </p:sp>
        <p:sp>
          <p:nvSpPr>
            <p:cNvPr id="14" name="Seta circular 13"/>
            <p:cNvSpPr/>
            <p:nvPr/>
          </p:nvSpPr>
          <p:spPr>
            <a:xfrm>
              <a:off x="1928813" y="1497013"/>
              <a:ext cx="5438775" cy="5437187"/>
            </a:xfrm>
            <a:prstGeom prst="circularArrow">
              <a:avLst>
                <a:gd name="adj1" fmla="val 5085"/>
                <a:gd name="adj2" fmla="val 327528"/>
                <a:gd name="adj3" fmla="val 3529100"/>
                <a:gd name="adj4" fmla="val 770764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Seta circular 14"/>
            <p:cNvSpPr/>
            <p:nvPr/>
          </p:nvSpPr>
          <p:spPr>
            <a:xfrm>
              <a:off x="1839913" y="1539875"/>
              <a:ext cx="5437187" cy="5437188"/>
            </a:xfrm>
            <a:prstGeom prst="circularArrow">
              <a:avLst>
                <a:gd name="adj1" fmla="val 5085"/>
                <a:gd name="adj2" fmla="val 327528"/>
                <a:gd name="adj3" fmla="val 6615046"/>
                <a:gd name="adj4" fmla="val 385742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Seta circular 15"/>
            <p:cNvSpPr/>
            <p:nvPr/>
          </p:nvSpPr>
          <p:spPr>
            <a:xfrm>
              <a:off x="1749425" y="1497013"/>
              <a:ext cx="5438775" cy="5437187"/>
            </a:xfrm>
            <a:prstGeom prst="circularArrow">
              <a:avLst>
                <a:gd name="adj1" fmla="val 5085"/>
                <a:gd name="adj2" fmla="val 327528"/>
                <a:gd name="adj3" fmla="val 9701707"/>
                <a:gd name="adj4" fmla="val 6943371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34162" name="Grupo 1"/>
            <p:cNvGrpSpPr>
              <a:grpSpLocks/>
            </p:cNvGrpSpPr>
            <p:nvPr/>
          </p:nvGrpSpPr>
          <p:grpSpPr bwMode="auto">
            <a:xfrm>
              <a:off x="2026550" y="1697927"/>
              <a:ext cx="5063602" cy="4980073"/>
              <a:chOff x="2026550" y="1697927"/>
              <a:chExt cx="5063602" cy="4980073"/>
            </a:xfrm>
          </p:grpSpPr>
          <p:sp>
            <p:nvSpPr>
              <p:cNvPr id="6" name="Forma livre 5"/>
              <p:cNvSpPr/>
              <p:nvPr/>
            </p:nvSpPr>
            <p:spPr>
              <a:xfrm>
                <a:off x="2251215" y="1697927"/>
                <a:ext cx="4838937" cy="4838937"/>
              </a:xfrm>
              <a:custGeom>
                <a:avLst/>
                <a:gdLst>
                  <a:gd name="connsiteX0" fmla="*/ 4311086 w 4838937"/>
                  <a:gd name="connsiteY0" fmla="*/ 910956 h 4838937"/>
                  <a:gd name="connsiteX1" fmla="*/ 4778276 w 4838937"/>
                  <a:gd name="connsiteY1" fmla="*/ 2957851 h 4838937"/>
                  <a:gd name="connsiteX2" fmla="*/ 2419469 w 4838937"/>
                  <a:gd name="connsiteY2" fmla="*/ 2419469 h 4838937"/>
                  <a:gd name="connsiteX3" fmla="*/ 4311086 w 4838937"/>
                  <a:gd name="connsiteY3" fmla="*/ 910956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311086" y="910956"/>
                    </a:moveTo>
                    <a:cubicBezTo>
                      <a:pt x="4770163" y="1486621"/>
                      <a:pt x="4942119" y="2240009"/>
                      <a:pt x="4778276" y="2957851"/>
                    </a:cubicBezTo>
                    <a:lnTo>
                      <a:pt x="2419469" y="2419469"/>
                    </a:lnTo>
                    <a:lnTo>
                      <a:pt x="4311086" y="910956"/>
                    </a:ln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306765" tIns="1774435" rIns="247865" bIns="2298653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Informações aos Usuários</a:t>
                </a:r>
              </a:p>
            </p:txBody>
          </p:sp>
          <p:sp>
            <p:nvSpPr>
              <p:cNvPr id="7" name="Forma livre 6"/>
              <p:cNvSpPr/>
              <p:nvPr/>
            </p:nvSpPr>
            <p:spPr>
              <a:xfrm>
                <a:off x="2228749" y="1795858"/>
                <a:ext cx="4838937" cy="4838937"/>
              </a:xfrm>
              <a:custGeom>
                <a:avLst/>
                <a:gdLst>
                  <a:gd name="connsiteX0" fmla="*/ 4778276 w 4838937"/>
                  <a:gd name="connsiteY0" fmla="*/ 2957850 h 4838937"/>
                  <a:gd name="connsiteX1" fmla="*/ 3469236 w 4838937"/>
                  <a:gd name="connsiteY1" fmla="*/ 4599334 h 4838937"/>
                  <a:gd name="connsiteX2" fmla="*/ 2419469 w 4838937"/>
                  <a:gd name="connsiteY2" fmla="*/ 2419469 h 4838937"/>
                  <a:gd name="connsiteX3" fmla="*/ 4778276 w 4838937"/>
                  <a:gd name="connsiteY3" fmla="*/ 295785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778276" y="2957850"/>
                    </a:moveTo>
                    <a:cubicBezTo>
                      <a:pt x="4614433" y="3675694"/>
                      <a:pt x="4132623" y="4279864"/>
                      <a:pt x="3469236" y="4599334"/>
                    </a:cubicBezTo>
                    <a:lnTo>
                      <a:pt x="2419469" y="2419469"/>
                    </a:lnTo>
                    <a:lnTo>
                      <a:pt x="4778276" y="2957850"/>
                    </a:lnTo>
                    <a:close/>
                  </a:path>
                </a:pathLst>
              </a:custGeom>
              <a:solidFill>
                <a:srgbClr val="00B05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127609" tIns="2886238" rIns="599840" bIns="110044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PlanejamentoProgramação</a:t>
                </a:r>
                <a:r>
                  <a:rPr lang="pt-BR" sz="1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 Controle </a:t>
                </a:r>
              </a:p>
            </p:txBody>
          </p:sp>
          <p:sp>
            <p:nvSpPr>
              <p:cNvPr id="8" name="Forma livre 7"/>
              <p:cNvSpPr/>
              <p:nvPr/>
            </p:nvSpPr>
            <p:spPr>
              <a:xfrm>
                <a:off x="2138883" y="1839063"/>
                <a:ext cx="4838937" cy="4838937"/>
              </a:xfrm>
              <a:custGeom>
                <a:avLst/>
                <a:gdLst>
                  <a:gd name="connsiteX0" fmla="*/ 3469184 w 4838937"/>
                  <a:gd name="connsiteY0" fmla="*/ 4599360 h 4838937"/>
                  <a:gd name="connsiteX1" fmla="*/ 1369700 w 4838937"/>
                  <a:gd name="connsiteY1" fmla="*/ 4599334 h 4838937"/>
                  <a:gd name="connsiteX2" fmla="*/ 2419469 w 4838937"/>
                  <a:gd name="connsiteY2" fmla="*/ 2419469 h 4838937"/>
                  <a:gd name="connsiteX3" fmla="*/ 3469184 w 4838937"/>
                  <a:gd name="connsiteY3" fmla="*/ 459936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3469184" y="4599360"/>
                    </a:moveTo>
                    <a:cubicBezTo>
                      <a:pt x="2805808" y="4918805"/>
                      <a:pt x="2033068" y="4918796"/>
                      <a:pt x="1369700" y="4599334"/>
                    </a:cubicBezTo>
                    <a:lnTo>
                      <a:pt x="2419469" y="2419469"/>
                    </a:lnTo>
                    <a:lnTo>
                      <a:pt x="3469184" y="4599360"/>
                    </a:lnTo>
                    <a:close/>
                  </a:path>
                </a:pathLst>
              </a:custGeom>
              <a:solidFill>
                <a:srgbClr val="00206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1878126" tIns="3822342" rIns="1878127" bIns="250746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Prevenção e Segurança</a:t>
                </a:r>
              </a:p>
            </p:txBody>
          </p:sp>
          <p:sp>
            <p:nvSpPr>
              <p:cNvPr id="9" name="Forma livre 8"/>
              <p:cNvSpPr/>
              <p:nvPr/>
            </p:nvSpPr>
            <p:spPr>
              <a:xfrm>
                <a:off x="2049017" y="1795858"/>
                <a:ext cx="4838937" cy="4838937"/>
              </a:xfrm>
              <a:custGeom>
                <a:avLst/>
                <a:gdLst>
                  <a:gd name="connsiteX0" fmla="*/ 1369700 w 4838937"/>
                  <a:gd name="connsiteY0" fmla="*/ 4599334 h 4838937"/>
                  <a:gd name="connsiteX1" fmla="*/ 60661 w 4838937"/>
                  <a:gd name="connsiteY1" fmla="*/ 2957849 h 4838937"/>
                  <a:gd name="connsiteX2" fmla="*/ 2419469 w 4838937"/>
                  <a:gd name="connsiteY2" fmla="*/ 2419469 h 4838937"/>
                  <a:gd name="connsiteX3" fmla="*/ 1369700 w 4838937"/>
                  <a:gd name="connsiteY3" fmla="*/ 4599334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1369700" y="4599334"/>
                    </a:moveTo>
                    <a:cubicBezTo>
                      <a:pt x="706313" y="4279863"/>
                      <a:pt x="224503" y="3675693"/>
                      <a:pt x="60661" y="2957849"/>
                    </a:cubicBezTo>
                    <a:lnTo>
                      <a:pt x="2419469" y="2419469"/>
                    </a:lnTo>
                    <a:lnTo>
                      <a:pt x="1369700" y="4599334"/>
                    </a:ln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599840" tIns="2886238" rIns="3127609" bIns="110044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Infraestrutura</a:t>
                </a:r>
              </a:p>
            </p:txBody>
          </p:sp>
          <p:sp>
            <p:nvSpPr>
              <p:cNvPr id="10" name="Forma livre 9"/>
              <p:cNvSpPr/>
              <p:nvPr/>
            </p:nvSpPr>
            <p:spPr>
              <a:xfrm>
                <a:off x="2026550" y="1697927"/>
                <a:ext cx="4838937" cy="4838937"/>
              </a:xfrm>
              <a:custGeom>
                <a:avLst/>
                <a:gdLst>
                  <a:gd name="connsiteX0" fmla="*/ 60661 w 4838937"/>
                  <a:gd name="connsiteY0" fmla="*/ 2957849 h 4838937"/>
                  <a:gd name="connsiteX1" fmla="*/ 527851 w 4838937"/>
                  <a:gd name="connsiteY1" fmla="*/ 910955 h 4838937"/>
                  <a:gd name="connsiteX2" fmla="*/ 2419469 w 4838937"/>
                  <a:gd name="connsiteY2" fmla="*/ 2419469 h 4838937"/>
                  <a:gd name="connsiteX3" fmla="*/ 60661 w 4838937"/>
                  <a:gd name="connsiteY3" fmla="*/ 2957849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60661" y="2957849"/>
                    </a:moveTo>
                    <a:cubicBezTo>
                      <a:pt x="-103181" y="2240007"/>
                      <a:pt x="68774" y="1486620"/>
                      <a:pt x="527851" y="910955"/>
                    </a:cubicBezTo>
                    <a:lnTo>
                      <a:pt x="2419469" y="2419469"/>
                    </a:lnTo>
                    <a:lnTo>
                      <a:pt x="60661" y="2957849"/>
                    </a:lnTo>
                    <a:close/>
                  </a:path>
                </a:pathLst>
              </a:custGeom>
              <a:solidFill>
                <a:srgbClr val="33330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247866" tIns="1774435" rIns="3306764" bIns="2298653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e “</a:t>
                </a:r>
                <a:r>
                  <a:rPr lang="en-US" sz="1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Imagem_BRT</a:t>
                </a: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”</a:t>
                </a:r>
                <a:endPara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868738" y="3424238"/>
                <a:ext cx="1382712" cy="1354137"/>
              </a:xfrm>
              <a:prstGeom prst="ellipse">
                <a:avLst/>
              </a:prstGeom>
              <a:ln cmpd="sng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pt-BR" altLang="pt-BR" sz="1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EBDDC3"/>
                      </a:outerShdw>
                    </a:effectLst>
                    <a:latin typeface="Tw Cen MT" panose="020B0602020104020603" pitchFamily="34" charset="0"/>
                  </a:rPr>
                  <a:t>ITS 4BRT</a:t>
                </a:r>
              </a:p>
            </p:txBody>
          </p:sp>
        </p:grpSp>
      </p:grp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3635375" y="1700213"/>
            <a:ext cx="5257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pt-BR" altLang="pt-BR"/>
              <a:t>Conjunto de serviços responsáveis pela comercialização de créditos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pt-BR" altLang="pt-BR"/>
              <a:t>desde a sua geração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pt-BR" altLang="pt-BR"/>
              <a:t>passando pela distribuição, validação e efetiva arrecadação (bilhetagem)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pt-BR" altLang="pt-BR"/>
              <a:t>até a compensação (“clearing”)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pt-BR" altLang="pt-BR"/>
              <a:t>permitindo a integração entre diferentes modos de transportes </a:t>
            </a:r>
            <a:r>
              <a:rPr lang="pt-BR" altLang="pt-BR" sz="1600"/>
              <a:t/>
            </a:r>
            <a:br>
              <a:rPr lang="pt-BR" altLang="pt-BR" sz="1600"/>
            </a:b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3912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7262E-6 L -0.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1"/>
            <a:r>
              <a:rPr lang="pt-BR" altLang="pt-BR" sz="3000" b="1" smtClean="0"/>
              <a:t>Tarifação</a:t>
            </a:r>
            <a:endParaRPr lang="pt-BR" altLang="pt-BR" sz="3000" smtClean="0"/>
          </a:p>
          <a:p>
            <a:pPr lvl="2"/>
            <a:r>
              <a:rPr lang="pt-BR" altLang="pt-BR" sz="2800" smtClean="0"/>
              <a:t>Geração e Distribuição (dos créditos eletrônicos)</a:t>
            </a:r>
          </a:p>
          <a:p>
            <a:pPr lvl="2"/>
            <a:r>
              <a:rPr lang="pt-BR" altLang="pt-BR" sz="2800" smtClean="0"/>
              <a:t>Validação, Arrecadação (Bilhetagem), Contagem de Passageiros e “Clearing”</a:t>
            </a:r>
          </a:p>
          <a:p>
            <a:pPr lvl="2"/>
            <a:r>
              <a:rPr lang="pt-BR" altLang="pt-BR" sz="2800" smtClean="0"/>
              <a:t>Integração e Interoperabilidade dos Sistemas e equipamentos de Transporte</a:t>
            </a:r>
          </a:p>
        </p:txBody>
      </p:sp>
    </p:spTree>
    <p:extLst>
      <p:ext uri="{BB962C8B-B14F-4D97-AF65-F5344CB8AC3E}">
        <p14:creationId xmlns:p14="http://schemas.microsoft.com/office/powerpoint/2010/main" val="27319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643063"/>
            <a:ext cx="7227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197831" y="2357429"/>
            <a:ext cx="1659525" cy="6767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2" name="CaixaDeTexto 10"/>
          <p:cNvSpPr txBox="1">
            <a:spLocks noChangeArrowheads="1"/>
          </p:cNvSpPr>
          <p:nvPr/>
        </p:nvSpPr>
        <p:spPr bwMode="auto">
          <a:xfrm>
            <a:off x="19843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Geração e controle da moeda</a:t>
            </a:r>
          </a:p>
        </p:txBody>
      </p:sp>
      <p:grpSp>
        <p:nvGrpSpPr>
          <p:cNvPr id="4103" name="Grupo 44"/>
          <p:cNvGrpSpPr>
            <a:grpSpLocks/>
          </p:cNvGrpSpPr>
          <p:nvPr/>
        </p:nvGrpSpPr>
        <p:grpSpPr bwMode="auto">
          <a:xfrm>
            <a:off x="3500438" y="1143000"/>
            <a:ext cx="2357437" cy="714375"/>
            <a:chOff x="3500430" y="1142984"/>
            <a:chExt cx="2357454" cy="71438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3500430" y="1142984"/>
              <a:ext cx="2357454" cy="71438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500430" y="1285860"/>
              <a:ext cx="2357454" cy="43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Bilhetagem</a:t>
              </a:r>
              <a:endPara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04" name="CaixaDeTexto 14"/>
          <p:cNvSpPr txBox="1">
            <a:spLocks noChangeArrowheads="1"/>
          </p:cNvSpPr>
          <p:nvPr/>
        </p:nvSpPr>
        <p:spPr bwMode="auto">
          <a:xfrm>
            <a:off x="198438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1 </a:t>
            </a:r>
          </a:p>
        </p:txBody>
      </p:sp>
      <p:sp>
        <p:nvSpPr>
          <p:cNvPr id="4105" name="CaixaDeTexto 15"/>
          <p:cNvSpPr txBox="1">
            <a:spLocks noChangeArrowheads="1"/>
          </p:cNvSpPr>
          <p:nvPr/>
        </p:nvSpPr>
        <p:spPr bwMode="auto">
          <a:xfrm>
            <a:off x="2000250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2 </a:t>
            </a:r>
          </a:p>
        </p:txBody>
      </p:sp>
      <p:sp>
        <p:nvSpPr>
          <p:cNvPr id="4106" name="CaixaDeTexto 16"/>
          <p:cNvSpPr txBox="1">
            <a:spLocks noChangeArrowheads="1"/>
          </p:cNvSpPr>
          <p:nvPr/>
        </p:nvSpPr>
        <p:spPr bwMode="auto">
          <a:xfrm>
            <a:off x="38576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4107" name="CaixaDeTexto 17"/>
          <p:cNvSpPr txBox="1">
            <a:spLocks noChangeArrowheads="1"/>
          </p:cNvSpPr>
          <p:nvPr/>
        </p:nvSpPr>
        <p:spPr bwMode="auto">
          <a:xfrm>
            <a:off x="55721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4 </a:t>
            </a:r>
          </a:p>
        </p:txBody>
      </p:sp>
      <p:sp>
        <p:nvSpPr>
          <p:cNvPr id="4108" name="CaixaDeTexto 18"/>
          <p:cNvSpPr txBox="1">
            <a:spLocks noChangeArrowheads="1"/>
          </p:cNvSpPr>
          <p:nvPr/>
        </p:nvSpPr>
        <p:spPr bwMode="auto">
          <a:xfrm>
            <a:off x="7358063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5 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983781" y="2357430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12" name="CaixaDeTexto 20"/>
          <p:cNvSpPr txBox="1">
            <a:spLocks noChangeArrowheads="1"/>
          </p:cNvSpPr>
          <p:nvPr/>
        </p:nvSpPr>
        <p:spPr bwMode="auto">
          <a:xfrm>
            <a:off x="1984375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Distribuição, venda e carga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769731" y="2357431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16" name="CaixaDeTexto 22"/>
          <p:cNvSpPr txBox="1">
            <a:spLocks noChangeArrowheads="1"/>
          </p:cNvSpPr>
          <p:nvPr/>
        </p:nvSpPr>
        <p:spPr bwMode="auto">
          <a:xfrm>
            <a:off x="3770313" y="2466975"/>
            <a:ext cx="162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Controle de fraudes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555681" y="2357432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20" name="CaixaDeTexto 24"/>
          <p:cNvSpPr txBox="1">
            <a:spLocks noChangeArrowheads="1"/>
          </p:cNvSpPr>
          <p:nvPr/>
        </p:nvSpPr>
        <p:spPr bwMode="auto">
          <a:xfrm>
            <a:off x="5556250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Integrações e interoperabilidade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7341631" y="2357433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24" name="CaixaDeTexto 26"/>
          <p:cNvSpPr txBox="1">
            <a:spLocks noChangeArrowheads="1"/>
          </p:cNvSpPr>
          <p:nvPr/>
        </p:nvSpPr>
        <p:spPr bwMode="auto">
          <a:xfrm>
            <a:off x="734218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Câmara de compensação  e Clearing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14313" y="3357563"/>
            <a:ext cx="4286250" cy="3248025"/>
          </a:xfrm>
          <a:prstGeom prst="roundRect">
            <a:avLst>
              <a:gd name="adj" fmla="val 5494"/>
            </a:avLst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214313" y="335756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Geração dos créditos eletrônicos por lote, com número de série, validade temporal e fechamento de lotes - prevendo o controle dos resíduos;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Geração dos créditos com fracionamento em centavos, permitindo a sua rastreabilidade;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16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33638"/>
            <a:ext cx="697388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1143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016500" y="287338"/>
            <a:ext cx="3729038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Sala Segura Mestre</a:t>
            </a:r>
          </a:p>
          <a:p>
            <a:pPr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200">
                <a:latin typeface="+mn-lt"/>
                <a:cs typeface="+mn-cs"/>
              </a:rPr>
              <a:t> Carregamento dos Cartões Mestre</a:t>
            </a:r>
          </a:p>
          <a:p>
            <a:pPr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200">
                <a:latin typeface="+mn-lt"/>
                <a:cs typeface="+mn-cs"/>
              </a:rPr>
              <a:t>Controle do estoque de crédito do Cartão Mestre.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72113"/>
            <a:ext cx="1584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016500" y="287338"/>
            <a:ext cx="4105275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Posto de Vendas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200">
                <a:latin typeface="+mn-lt"/>
                <a:cs typeface="+mn-cs"/>
              </a:rPr>
              <a:t>Venda de créditos aos usuários.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200">
                <a:latin typeface="+mn-lt"/>
                <a:cs typeface="+mn-cs"/>
              </a:rPr>
              <a:t>Ressarcimento de créditos ao usuário.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1143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016500" y="287338"/>
            <a:ext cx="3884613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Sistema Central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200">
                <a:latin typeface="+mn-lt"/>
                <a:cs typeface="+mn-cs"/>
              </a:rPr>
              <a:t>Envio e atualização das listas,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200">
                <a:latin typeface="+mn-lt"/>
                <a:cs typeface="+mn-cs"/>
              </a:rPr>
              <a:t>Processamento das informações coletadas.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200">
                <a:latin typeface="+mn-lt"/>
                <a:cs typeface="+mn-cs"/>
              </a:rPr>
              <a:t>Contabilização operacional e financeira para controle das operações.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00663"/>
            <a:ext cx="122078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016500" y="287338"/>
            <a:ext cx="4127500" cy="134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Utilização nos Ônibus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300">
                <a:latin typeface="+mn-lt"/>
                <a:cs typeface="+mn-cs"/>
              </a:rPr>
              <a:t> Debitos e créditos nos Cartões Smart de Usuário,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300">
                <a:latin typeface="+mn-lt"/>
                <a:cs typeface="+mn-cs"/>
              </a:rPr>
              <a:t>Tecnologia de Cartões com Contato e ContactLess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300">
                <a:latin typeface="+mn-lt"/>
                <a:cs typeface="+mn-cs"/>
              </a:rPr>
              <a:t>Registrar as operações de passagem dos usuários, controle de acesso / saída,</a:t>
            </a: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44900"/>
            <a:ext cx="1439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016500" y="287338"/>
            <a:ext cx="4067175" cy="11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Operadora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400">
                <a:latin typeface="+mn-lt"/>
                <a:cs typeface="+mn-cs"/>
              </a:rPr>
              <a:t>Coleta dos veículos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400">
                <a:latin typeface="+mn-lt"/>
                <a:cs typeface="+mn-cs"/>
              </a:rPr>
              <a:t>Comunicação com a central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400">
                <a:latin typeface="+mn-lt"/>
                <a:cs typeface="+mn-cs"/>
              </a:rPr>
              <a:t>Acerto do cobrador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123825" y="333375"/>
            <a:ext cx="3292475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pt-BR" altLang="pt-BR" sz="1600">
                <a:solidFill>
                  <a:schemeClr val="bg1"/>
                </a:solidFill>
                <a:latin typeface="Tahoma" panose="020B0604030504040204" pitchFamily="34" charset="0"/>
              </a:rPr>
              <a:t>TACOM</a:t>
            </a:r>
          </a:p>
        </p:txBody>
      </p:sp>
      <p:sp>
        <p:nvSpPr>
          <p:cNvPr id="5134" name="Rectangle 20"/>
          <p:cNvSpPr>
            <a:spLocks noChangeArrowheads="1"/>
          </p:cNvSpPr>
          <p:nvPr/>
        </p:nvSpPr>
        <p:spPr bwMode="auto">
          <a:xfrm>
            <a:off x="123825" y="692150"/>
            <a:ext cx="3292475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pt-BR" sz="1400">
                <a:solidFill>
                  <a:schemeClr val="bg1"/>
                </a:solidFill>
                <a:latin typeface="Tahoma" panose="020B0604030504040204" pitchFamily="34" charset="0"/>
              </a:rPr>
              <a:t>EQUIPAMENTOS E SOFTWARE</a:t>
            </a:r>
            <a:endParaRPr lang="pt-BR" altLang="pt-BR" sz="14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135" name="Rectangle 21"/>
          <p:cNvSpPr>
            <a:spLocks noChangeArrowheads="1"/>
          </p:cNvSpPr>
          <p:nvPr/>
        </p:nvSpPr>
        <p:spPr bwMode="auto">
          <a:xfrm>
            <a:off x="123825" y="1052513"/>
            <a:ext cx="3292475" cy="287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pt-BR" sz="1400">
                <a:solidFill>
                  <a:srgbClr val="FFCC00"/>
                </a:solidFill>
                <a:latin typeface="Tahoma" panose="020B0604030504040204" pitchFamily="34" charset="0"/>
              </a:rPr>
              <a:t>CONCEITOS E COMPONENTES</a:t>
            </a:r>
            <a:endParaRPr lang="pt-BR" altLang="pt-BR" sz="1400">
              <a:solidFill>
                <a:srgbClr val="FFCC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9.50614E-7 L 0.29983 -0.5425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5952E-6 L 0.32292 -0.7716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0176E-6 L 0.02413 -0.4901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0387E-7 L -0.09028 -0.76095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3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6172E-6 L -0.2125 -0.50985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0" grpId="1"/>
      <p:bldP spid="12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43438" y="3357563"/>
            <a:ext cx="4286250" cy="3248025"/>
          </a:xfrm>
          <a:prstGeom prst="roundRect">
            <a:avLst>
              <a:gd name="adj" fmla="val 5494"/>
            </a:avLst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643063"/>
            <a:ext cx="7227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97831" y="2357429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51" name="CaixaDeTexto 4"/>
          <p:cNvSpPr txBox="1">
            <a:spLocks noChangeArrowheads="1"/>
          </p:cNvSpPr>
          <p:nvPr/>
        </p:nvSpPr>
        <p:spPr bwMode="auto">
          <a:xfrm>
            <a:off x="19843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Geração e controle da moeda</a:t>
            </a:r>
          </a:p>
        </p:txBody>
      </p:sp>
      <p:grpSp>
        <p:nvGrpSpPr>
          <p:cNvPr id="6152" name="Grupo 44"/>
          <p:cNvGrpSpPr>
            <a:grpSpLocks/>
          </p:cNvGrpSpPr>
          <p:nvPr/>
        </p:nvGrpSpPr>
        <p:grpSpPr bwMode="auto">
          <a:xfrm>
            <a:off x="3500438" y="1143000"/>
            <a:ext cx="2357437" cy="714375"/>
            <a:chOff x="3500430" y="1142984"/>
            <a:chExt cx="2357454" cy="71438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3500430" y="1142984"/>
              <a:ext cx="2357454" cy="71438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500430" y="1285860"/>
              <a:ext cx="2357454" cy="43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Bilhetagem</a:t>
              </a:r>
              <a:endPara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53" name="CaixaDeTexto 8"/>
          <p:cNvSpPr txBox="1">
            <a:spLocks noChangeArrowheads="1"/>
          </p:cNvSpPr>
          <p:nvPr/>
        </p:nvSpPr>
        <p:spPr bwMode="auto">
          <a:xfrm>
            <a:off x="198438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1 </a:t>
            </a:r>
          </a:p>
        </p:txBody>
      </p:sp>
      <p:sp>
        <p:nvSpPr>
          <p:cNvPr id="6154" name="CaixaDeTexto 9"/>
          <p:cNvSpPr txBox="1">
            <a:spLocks noChangeArrowheads="1"/>
          </p:cNvSpPr>
          <p:nvPr/>
        </p:nvSpPr>
        <p:spPr bwMode="auto">
          <a:xfrm>
            <a:off x="2000250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2 </a:t>
            </a:r>
          </a:p>
        </p:txBody>
      </p:sp>
      <p:sp>
        <p:nvSpPr>
          <p:cNvPr id="6155" name="CaixaDeTexto 10"/>
          <p:cNvSpPr txBox="1">
            <a:spLocks noChangeArrowheads="1"/>
          </p:cNvSpPr>
          <p:nvPr/>
        </p:nvSpPr>
        <p:spPr bwMode="auto">
          <a:xfrm>
            <a:off x="38576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6156" name="CaixaDeTexto 11"/>
          <p:cNvSpPr txBox="1">
            <a:spLocks noChangeArrowheads="1"/>
          </p:cNvSpPr>
          <p:nvPr/>
        </p:nvSpPr>
        <p:spPr bwMode="auto">
          <a:xfrm>
            <a:off x="55721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4 </a:t>
            </a:r>
          </a:p>
        </p:txBody>
      </p:sp>
      <p:sp>
        <p:nvSpPr>
          <p:cNvPr id="6157" name="CaixaDeTexto 12"/>
          <p:cNvSpPr txBox="1">
            <a:spLocks noChangeArrowheads="1"/>
          </p:cNvSpPr>
          <p:nvPr/>
        </p:nvSpPr>
        <p:spPr bwMode="auto">
          <a:xfrm>
            <a:off x="7358063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5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983781" y="2357430"/>
            <a:ext cx="1659525" cy="6767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61" name="CaixaDeTexto 14"/>
          <p:cNvSpPr txBox="1">
            <a:spLocks noChangeArrowheads="1"/>
          </p:cNvSpPr>
          <p:nvPr/>
        </p:nvSpPr>
        <p:spPr bwMode="auto">
          <a:xfrm>
            <a:off x="1984375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Distribuição, venda e carga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769731" y="2357431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65" name="CaixaDeTexto 16"/>
          <p:cNvSpPr txBox="1">
            <a:spLocks noChangeArrowheads="1"/>
          </p:cNvSpPr>
          <p:nvPr/>
        </p:nvSpPr>
        <p:spPr bwMode="auto">
          <a:xfrm>
            <a:off x="3770313" y="2466975"/>
            <a:ext cx="162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Controle de fraudes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555681" y="2357432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69" name="CaixaDeTexto 18"/>
          <p:cNvSpPr txBox="1">
            <a:spLocks noChangeArrowheads="1"/>
          </p:cNvSpPr>
          <p:nvPr/>
        </p:nvSpPr>
        <p:spPr bwMode="auto">
          <a:xfrm>
            <a:off x="5556250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Integrações e interoperabilidade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341631" y="2357433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73" name="CaixaDeTexto 20"/>
          <p:cNvSpPr txBox="1">
            <a:spLocks noChangeArrowheads="1"/>
          </p:cNvSpPr>
          <p:nvPr/>
        </p:nvSpPr>
        <p:spPr bwMode="auto">
          <a:xfrm>
            <a:off x="734218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Câmara de compensação  e Clearing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14313" y="3357563"/>
            <a:ext cx="4286250" cy="3248025"/>
          </a:xfrm>
          <a:prstGeom prst="roundRect">
            <a:avLst>
              <a:gd name="adj" fmla="val 5494"/>
            </a:avLst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214313" y="335756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Vendas por internet, celular (com ou sem NFC), postos de vendas on-line e off-line e outros, de forma a descongestionar as bilheterias das estações;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Vendas nas bilheterias das estações  com controle em tempo real;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Vendas de bilhetes unitários e múltiplos nas estações;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Carga a bordo embarcada nos ônibus alimentadores e nos bloqueios das estações;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/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4643438" y="3357563"/>
            <a:ext cx="428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Terminais de consulta de saldo de créditos nos cartões (ou celular ou outro);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Ressarcimento de créditos nos casos de cartões bloqueados;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O sistema deve manter o valor  de compra do usuário quando houver aumentos de tarifas;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/>
              <a:t>Retirada diária dos dados dos validadores dos ônibus alimentadores por mais de um meio, sendo que ao menos um deles deve ser Wireless (Wlan ou GPRS); </a:t>
            </a:r>
          </a:p>
        </p:txBody>
      </p:sp>
    </p:spTree>
    <p:extLst>
      <p:ext uri="{BB962C8B-B14F-4D97-AF65-F5344CB8AC3E}">
        <p14:creationId xmlns:p14="http://schemas.microsoft.com/office/powerpoint/2010/main" val="12096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pt-BR" sz="6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12838" y="2292350"/>
            <a:ext cx="6859587" cy="3419475"/>
          </a:xfrm>
        </p:spPr>
        <p:txBody>
          <a:bodyPr/>
          <a:lstStyle/>
          <a:p>
            <a:pPr marL="547688" indent="-411163"/>
            <a:r>
              <a:rPr lang="pt-BR" altLang="pt-BR" sz="3600" b="1" smtClean="0"/>
              <a:t>Referências / Premissas</a:t>
            </a:r>
          </a:p>
          <a:p>
            <a:pPr marL="547688" indent="-411163"/>
            <a:r>
              <a:rPr lang="pt-BR" altLang="pt-BR" sz="3600" smtClean="0">
                <a:solidFill>
                  <a:schemeClr val="bg2"/>
                </a:solidFill>
              </a:rPr>
              <a:t>Definições</a:t>
            </a:r>
          </a:p>
          <a:p>
            <a:pPr marL="742950" lvl="1" indent="-285750"/>
            <a:r>
              <a:rPr lang="pt-BR" altLang="pt-BR" sz="3300" smtClean="0">
                <a:solidFill>
                  <a:schemeClr val="bg2"/>
                </a:solidFill>
              </a:rPr>
              <a:t>Atores</a:t>
            </a:r>
          </a:p>
          <a:p>
            <a:pPr marL="742950" lvl="1" indent="-285750"/>
            <a:r>
              <a:rPr lang="pt-BR" altLang="pt-BR" sz="3300" smtClean="0">
                <a:solidFill>
                  <a:schemeClr val="bg2"/>
                </a:solidFill>
              </a:rPr>
              <a:t>Funcionalidades ITS</a:t>
            </a:r>
          </a:p>
        </p:txBody>
      </p:sp>
    </p:spTree>
    <p:extLst>
      <p:ext uri="{BB962C8B-B14F-4D97-AF65-F5344CB8AC3E}">
        <p14:creationId xmlns:p14="http://schemas.microsoft.com/office/powerpoint/2010/main" val="31712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CC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908050"/>
          <a:ext cx="13096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811880" imgH="1725840" progId="CorelDraw.Graphic.9">
                  <p:embed/>
                </p:oleObj>
              </mc:Choice>
              <mc:Fallback>
                <p:oleObj name="CorelDRAW" r:id="rId3" imgW="1811880" imgH="17258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1309687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469063" y="4408488"/>
          <a:ext cx="22717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5" imgW="6220440" imgH="3034800" progId="CorelDraw.Graphic.9">
                  <p:embed/>
                </p:oleObj>
              </mc:Choice>
              <mc:Fallback>
                <p:oleObj name="CorelDRAW" r:id="rId5" imgW="6220440" imgH="30348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4408488"/>
                        <a:ext cx="227171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395288" y="1196975"/>
            <a:ext cx="1895475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>
                <a:latin typeface="Tahoma" panose="020B0604030504040204" pitchFamily="34" charset="0"/>
              </a:rPr>
              <a:t>Empresa usuária de VT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395288" y="3357563"/>
            <a:ext cx="1865312" cy="1666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>
                <a:latin typeface="Tahoma" panose="020B0604030504040204" pitchFamily="34" charset="0"/>
              </a:rPr>
              <a:t>Banco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6319838" y="4052888"/>
            <a:ext cx="2301875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>
                <a:latin typeface="Tahoma" panose="020B0604030504040204" pitchFamily="34" charset="0"/>
              </a:rPr>
              <a:t>Garagem/ Operadora</a:t>
            </a:r>
          </a:p>
        </p:txBody>
      </p:sp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1549400" y="4953000"/>
            <a:ext cx="1803400" cy="184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>
                <a:latin typeface="Tahoma" panose="020B0604030504040204" pitchFamily="34" charset="0"/>
              </a:rPr>
              <a:t>Ônibus</a:t>
            </a: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835183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>
                <a:latin typeface="Arial Black" panose="020B0A04020102020204" pitchFamily="34" charset="0"/>
              </a:rPr>
              <a:t>Carga a Bordo / Solo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292975" y="1698625"/>
          <a:ext cx="1295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7" imgW="2390760" imgH="2449440" progId="CorelDraw.Graphic.9">
                  <p:embed/>
                </p:oleObj>
              </mc:Choice>
              <mc:Fallback>
                <p:oleObj name="CorelDRAW" r:id="rId7" imgW="2390760" imgH="24494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1698625"/>
                        <a:ext cx="1295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61988" y="3579813"/>
          <a:ext cx="129381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9" imgW="2662560" imgH="2364120" progId="CorelDraw.Graphic.9">
                  <p:embed/>
                </p:oleObj>
              </mc:Choice>
              <mc:Fallback>
                <p:oleObj name="CorelDRAW" r:id="rId9" imgW="2662560" imgH="236412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3579813"/>
                        <a:ext cx="1293812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71775" y="968375"/>
            <a:ext cx="3394075" cy="696913"/>
            <a:chOff x="1746" y="610"/>
            <a:chExt cx="2138" cy="439"/>
          </a:xfrm>
        </p:grpSpPr>
        <p:sp>
          <p:nvSpPr>
            <p:cNvPr id="2031" name="Text Box 13"/>
            <p:cNvSpPr txBox="1">
              <a:spLocks noChangeArrowheads="1"/>
            </p:cNvSpPr>
            <p:nvPr/>
          </p:nvSpPr>
          <p:spPr bwMode="auto">
            <a:xfrm>
              <a:off x="2281" y="610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i="1"/>
                <a:t>A) Empresa faz pedido de </a:t>
              </a:r>
            </a:p>
            <a:p>
              <a:r>
                <a:rPr lang="pt-BR" altLang="pt-BR" sz="1200" b="1" i="1"/>
                <a:t>     carga a bordo</a:t>
              </a:r>
            </a:p>
          </p:txBody>
        </p:sp>
        <p:sp>
          <p:nvSpPr>
            <p:cNvPr id="2032" name="AutoShape 14"/>
            <p:cNvSpPr>
              <a:spLocks noChangeArrowheads="1"/>
            </p:cNvSpPr>
            <p:nvPr/>
          </p:nvSpPr>
          <p:spPr bwMode="auto">
            <a:xfrm rot="600512">
              <a:off x="1746" y="938"/>
              <a:ext cx="2138" cy="111"/>
            </a:xfrm>
            <a:prstGeom prst="rightArrow">
              <a:avLst>
                <a:gd name="adj1" fmla="val 50000"/>
                <a:gd name="adj2" fmla="val 13197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6613525" y="1239838"/>
            <a:ext cx="1974850" cy="211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1200" b="1">
              <a:latin typeface="Tahoma" panose="020B0604030504040204" pitchFamily="34" charset="0"/>
            </a:endParaRPr>
          </a:p>
          <a:p>
            <a:pPr algn="ctr"/>
            <a:endParaRPr lang="pt-BR" altLang="pt-BR" sz="1200" b="1">
              <a:latin typeface="Tahoma" panose="020B0604030504040204" pitchFamily="34" charset="0"/>
            </a:endParaRPr>
          </a:p>
          <a:p>
            <a:pPr algn="ctr"/>
            <a:r>
              <a:rPr lang="pt-BR" altLang="pt-BR" sz="1200" b="1">
                <a:latin typeface="Tahoma" panose="020B0604030504040204" pitchFamily="34" charset="0"/>
              </a:rPr>
              <a:t>Sistema Central</a:t>
            </a:r>
          </a:p>
          <a:p>
            <a:pPr algn="ctr"/>
            <a:endParaRPr lang="pt-BR" altLang="pt-BR" sz="1200" b="1">
              <a:latin typeface="Tahoma" panose="020B0604030504040204" pitchFamily="34" charset="0"/>
            </a:endParaRPr>
          </a:p>
          <a:p>
            <a:pPr algn="ctr"/>
            <a:endParaRPr lang="pt-BR" altLang="pt-BR" sz="1200" b="1">
              <a:latin typeface="Tahoma" panose="020B0604030504040204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627313" y="1844675"/>
            <a:ext cx="3403600" cy="1222375"/>
            <a:chOff x="1491" y="1055"/>
            <a:chExt cx="2647" cy="1028"/>
          </a:xfrm>
        </p:grpSpPr>
        <p:sp>
          <p:nvSpPr>
            <p:cNvPr id="2029" name="Text Box 17"/>
            <p:cNvSpPr txBox="1">
              <a:spLocks noChangeArrowheads="1"/>
            </p:cNvSpPr>
            <p:nvPr/>
          </p:nvSpPr>
          <p:spPr bwMode="auto">
            <a:xfrm>
              <a:off x="2400" y="1392"/>
              <a:ext cx="1489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i="1"/>
                <a:t>B) Emite boleto bancário</a:t>
              </a:r>
            </a:p>
            <a:p>
              <a:r>
                <a:rPr lang="pt-BR" altLang="pt-BR" sz="1200" b="1" i="1"/>
                <a:t>    do pedido para empresa</a:t>
              </a:r>
            </a:p>
          </p:txBody>
        </p:sp>
        <p:sp>
          <p:nvSpPr>
            <p:cNvPr id="2030" name="AutoShape 18"/>
            <p:cNvSpPr>
              <a:spLocks noChangeArrowheads="1"/>
            </p:cNvSpPr>
            <p:nvPr/>
          </p:nvSpPr>
          <p:spPr bwMode="auto">
            <a:xfrm rot="-10199488">
              <a:off x="1491" y="1055"/>
              <a:ext cx="2647" cy="144"/>
            </a:xfrm>
            <a:prstGeom prst="rightArrow">
              <a:avLst>
                <a:gd name="adj1" fmla="val 50000"/>
                <a:gd name="adj2" fmla="val 12595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3238" y="2225675"/>
            <a:ext cx="1914525" cy="812800"/>
            <a:chOff x="239" y="1294"/>
            <a:chExt cx="1489" cy="684"/>
          </a:xfrm>
        </p:grpSpPr>
        <p:sp>
          <p:nvSpPr>
            <p:cNvPr id="2027" name="Text Box 20"/>
            <p:cNvSpPr txBox="1">
              <a:spLocks noChangeArrowheads="1"/>
            </p:cNvSpPr>
            <p:nvPr/>
          </p:nvSpPr>
          <p:spPr bwMode="auto">
            <a:xfrm>
              <a:off x="432" y="1440"/>
              <a:ext cx="1296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i="1"/>
                <a:t>C) Paga boleto de Carga a  Bordo ao Banco </a:t>
              </a:r>
            </a:p>
          </p:txBody>
        </p:sp>
        <p:sp>
          <p:nvSpPr>
            <p:cNvPr id="2028" name="AutoShape 21"/>
            <p:cNvSpPr>
              <a:spLocks noChangeArrowheads="1"/>
            </p:cNvSpPr>
            <p:nvPr/>
          </p:nvSpPr>
          <p:spPr bwMode="auto">
            <a:xfrm rot="5402771">
              <a:off x="-16" y="1549"/>
              <a:ext cx="656" cy="145"/>
            </a:xfrm>
            <a:prstGeom prst="rightArrow">
              <a:avLst>
                <a:gd name="adj1" fmla="val 50056"/>
                <a:gd name="adj2" fmla="val 7483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478088" y="3281363"/>
            <a:ext cx="3511550" cy="1346200"/>
            <a:chOff x="1632" y="1968"/>
            <a:chExt cx="2731" cy="1133"/>
          </a:xfrm>
        </p:grpSpPr>
        <p:sp>
          <p:nvSpPr>
            <p:cNvPr id="2025" name="Text Box 23"/>
            <p:cNvSpPr txBox="1">
              <a:spLocks noChangeArrowheads="1"/>
            </p:cNvSpPr>
            <p:nvPr/>
          </p:nvSpPr>
          <p:spPr bwMode="auto">
            <a:xfrm>
              <a:off x="1728" y="2255"/>
              <a:ext cx="1628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i="1"/>
                <a:t>D) Banco envia informações de </a:t>
              </a:r>
            </a:p>
            <a:p>
              <a:r>
                <a:rPr lang="pt-BR" altLang="pt-BR" sz="1200" b="1" i="1"/>
                <a:t>    pagamento do </a:t>
              </a:r>
            </a:p>
            <a:p>
              <a:r>
                <a:rPr lang="pt-BR" altLang="pt-BR" sz="1200" b="1" i="1"/>
                <a:t>   boleto ao Sistema Central</a:t>
              </a:r>
            </a:p>
          </p:txBody>
        </p:sp>
        <p:sp>
          <p:nvSpPr>
            <p:cNvPr id="2026" name="AutoShape 24"/>
            <p:cNvSpPr>
              <a:spLocks noChangeArrowheads="1"/>
            </p:cNvSpPr>
            <p:nvPr/>
          </p:nvSpPr>
          <p:spPr bwMode="auto">
            <a:xfrm rot="-600000">
              <a:off x="1632" y="1968"/>
              <a:ext cx="2731" cy="114"/>
            </a:xfrm>
            <a:prstGeom prst="rightArrow">
              <a:avLst>
                <a:gd name="adj1" fmla="val 50000"/>
                <a:gd name="adj2" fmla="val 164144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41" name="Group 25"/>
          <p:cNvGrpSpPr>
            <a:grpSpLocks/>
          </p:cNvGrpSpPr>
          <p:nvPr/>
        </p:nvGrpSpPr>
        <p:grpSpPr bwMode="auto">
          <a:xfrm>
            <a:off x="2386013" y="5257800"/>
            <a:ext cx="814387" cy="457200"/>
            <a:chOff x="1752" y="3407"/>
            <a:chExt cx="1177" cy="698"/>
          </a:xfrm>
        </p:grpSpPr>
        <p:grpSp>
          <p:nvGrpSpPr>
            <p:cNvPr id="1119" name="Group 26"/>
            <p:cNvGrpSpPr>
              <a:grpSpLocks/>
            </p:cNvGrpSpPr>
            <p:nvPr/>
          </p:nvGrpSpPr>
          <p:grpSpPr bwMode="auto">
            <a:xfrm>
              <a:off x="1763" y="3407"/>
              <a:ext cx="1166" cy="698"/>
              <a:chOff x="1763" y="3407"/>
              <a:chExt cx="1166" cy="698"/>
            </a:xfrm>
          </p:grpSpPr>
          <p:sp>
            <p:nvSpPr>
              <p:cNvPr id="1825" name="Freeform 27"/>
              <p:cNvSpPr>
                <a:spLocks/>
              </p:cNvSpPr>
              <p:nvPr/>
            </p:nvSpPr>
            <p:spPr bwMode="auto">
              <a:xfrm>
                <a:off x="1765" y="3947"/>
                <a:ext cx="851" cy="158"/>
              </a:xfrm>
              <a:custGeom>
                <a:avLst/>
                <a:gdLst>
                  <a:gd name="T0" fmla="*/ 850 w 851"/>
                  <a:gd name="T1" fmla="*/ 52 h 158"/>
                  <a:gd name="T2" fmla="*/ 0 w 851"/>
                  <a:gd name="T3" fmla="*/ 0 h 158"/>
                  <a:gd name="T4" fmla="*/ 0 w 851"/>
                  <a:gd name="T5" fmla="*/ 45 h 158"/>
                  <a:gd name="T6" fmla="*/ 761 w 851"/>
                  <a:gd name="T7" fmla="*/ 158 h 158"/>
                  <a:gd name="T8" fmla="*/ 851 w 851"/>
                  <a:gd name="T9" fmla="*/ 133 h 158"/>
                  <a:gd name="T10" fmla="*/ 850 w 851"/>
                  <a:gd name="T11" fmla="*/ 52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1"/>
                  <a:gd name="T19" fmla="*/ 0 h 158"/>
                  <a:gd name="T20" fmla="*/ 851 w 851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1" h="158">
                    <a:moveTo>
                      <a:pt x="850" y="52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61" y="158"/>
                    </a:lnTo>
                    <a:lnTo>
                      <a:pt x="851" y="133"/>
                    </a:lnTo>
                    <a:lnTo>
                      <a:pt x="850" y="52"/>
                    </a:lnTo>
                    <a:close/>
                  </a:path>
                </a:pathLst>
              </a:custGeom>
              <a:solidFill>
                <a:srgbClr val="998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6" name="Freeform 28"/>
              <p:cNvSpPr>
                <a:spLocks/>
              </p:cNvSpPr>
              <p:nvPr/>
            </p:nvSpPr>
            <p:spPr bwMode="auto">
              <a:xfrm>
                <a:off x="1765" y="3947"/>
                <a:ext cx="851" cy="158"/>
              </a:xfrm>
              <a:custGeom>
                <a:avLst/>
                <a:gdLst>
                  <a:gd name="T0" fmla="*/ 850 w 851"/>
                  <a:gd name="T1" fmla="*/ 52 h 158"/>
                  <a:gd name="T2" fmla="*/ 0 w 851"/>
                  <a:gd name="T3" fmla="*/ 0 h 158"/>
                  <a:gd name="T4" fmla="*/ 0 w 851"/>
                  <a:gd name="T5" fmla="*/ 45 h 158"/>
                  <a:gd name="T6" fmla="*/ 761 w 851"/>
                  <a:gd name="T7" fmla="*/ 158 h 158"/>
                  <a:gd name="T8" fmla="*/ 851 w 851"/>
                  <a:gd name="T9" fmla="*/ 133 h 158"/>
                  <a:gd name="T10" fmla="*/ 850 w 851"/>
                  <a:gd name="T11" fmla="*/ 52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1"/>
                  <a:gd name="T19" fmla="*/ 0 h 158"/>
                  <a:gd name="T20" fmla="*/ 851 w 851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1" h="158">
                    <a:moveTo>
                      <a:pt x="850" y="52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61" y="158"/>
                    </a:lnTo>
                    <a:lnTo>
                      <a:pt x="851" y="133"/>
                    </a:lnTo>
                    <a:lnTo>
                      <a:pt x="850" y="52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7" name="Freeform 29"/>
              <p:cNvSpPr>
                <a:spLocks/>
              </p:cNvSpPr>
              <p:nvPr/>
            </p:nvSpPr>
            <p:spPr bwMode="auto">
              <a:xfrm>
                <a:off x="2616" y="3967"/>
                <a:ext cx="311" cy="32"/>
              </a:xfrm>
              <a:custGeom>
                <a:avLst/>
                <a:gdLst>
                  <a:gd name="T0" fmla="*/ 0 w 311"/>
                  <a:gd name="T1" fmla="*/ 21 h 32"/>
                  <a:gd name="T2" fmla="*/ 0 w 311"/>
                  <a:gd name="T3" fmla="*/ 32 h 32"/>
                  <a:gd name="T4" fmla="*/ 311 w 311"/>
                  <a:gd name="T5" fmla="*/ 5 h 32"/>
                  <a:gd name="T6" fmla="*/ 291 w 311"/>
                  <a:gd name="T7" fmla="*/ 0 h 32"/>
                  <a:gd name="T8" fmla="*/ 0 w 311"/>
                  <a:gd name="T9" fmla="*/ 2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1"/>
                  <a:gd name="T16" fmla="*/ 0 h 32"/>
                  <a:gd name="T17" fmla="*/ 311 w 31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1" h="32">
                    <a:moveTo>
                      <a:pt x="0" y="21"/>
                    </a:moveTo>
                    <a:lnTo>
                      <a:pt x="0" y="32"/>
                    </a:lnTo>
                    <a:lnTo>
                      <a:pt x="311" y="5"/>
                    </a:lnTo>
                    <a:lnTo>
                      <a:pt x="29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0B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8" name="Freeform 30"/>
              <p:cNvSpPr>
                <a:spLocks/>
              </p:cNvSpPr>
              <p:nvPr/>
            </p:nvSpPr>
            <p:spPr bwMode="auto">
              <a:xfrm>
                <a:off x="1763" y="3407"/>
                <a:ext cx="1148" cy="581"/>
              </a:xfrm>
              <a:custGeom>
                <a:avLst/>
                <a:gdLst>
                  <a:gd name="T0" fmla="*/ 0 w 1148"/>
                  <a:gd name="T1" fmla="*/ 303 h 581"/>
                  <a:gd name="T2" fmla="*/ 1 w 1148"/>
                  <a:gd name="T3" fmla="*/ 295 h 581"/>
                  <a:gd name="T4" fmla="*/ 4 w 1148"/>
                  <a:gd name="T5" fmla="*/ 288 h 581"/>
                  <a:gd name="T6" fmla="*/ 8 w 1148"/>
                  <a:gd name="T7" fmla="*/ 282 h 581"/>
                  <a:gd name="T8" fmla="*/ 13 w 1148"/>
                  <a:gd name="T9" fmla="*/ 279 h 581"/>
                  <a:gd name="T10" fmla="*/ 24 w 1148"/>
                  <a:gd name="T11" fmla="*/ 274 h 581"/>
                  <a:gd name="T12" fmla="*/ 34 w 1148"/>
                  <a:gd name="T13" fmla="*/ 270 h 581"/>
                  <a:gd name="T14" fmla="*/ 130 w 1148"/>
                  <a:gd name="T15" fmla="*/ 236 h 581"/>
                  <a:gd name="T16" fmla="*/ 222 w 1148"/>
                  <a:gd name="T17" fmla="*/ 204 h 581"/>
                  <a:gd name="T18" fmla="*/ 312 w 1148"/>
                  <a:gd name="T19" fmla="*/ 172 h 581"/>
                  <a:gd name="T20" fmla="*/ 402 w 1148"/>
                  <a:gd name="T21" fmla="*/ 140 h 581"/>
                  <a:gd name="T22" fmla="*/ 494 w 1148"/>
                  <a:gd name="T23" fmla="*/ 108 h 581"/>
                  <a:gd name="T24" fmla="*/ 590 w 1148"/>
                  <a:gd name="T25" fmla="*/ 75 h 581"/>
                  <a:gd name="T26" fmla="*/ 692 w 1148"/>
                  <a:gd name="T27" fmla="*/ 41 h 581"/>
                  <a:gd name="T28" fmla="*/ 800 w 1148"/>
                  <a:gd name="T29" fmla="*/ 5 h 581"/>
                  <a:gd name="T30" fmla="*/ 815 w 1148"/>
                  <a:gd name="T31" fmla="*/ 2 h 581"/>
                  <a:gd name="T32" fmla="*/ 830 w 1148"/>
                  <a:gd name="T33" fmla="*/ 0 h 581"/>
                  <a:gd name="T34" fmla="*/ 847 w 1148"/>
                  <a:gd name="T35" fmla="*/ 0 h 581"/>
                  <a:gd name="T36" fmla="*/ 865 w 1148"/>
                  <a:gd name="T37" fmla="*/ 0 h 581"/>
                  <a:gd name="T38" fmla="*/ 884 w 1148"/>
                  <a:gd name="T39" fmla="*/ 3 h 581"/>
                  <a:gd name="T40" fmla="*/ 904 w 1148"/>
                  <a:gd name="T41" fmla="*/ 6 h 581"/>
                  <a:gd name="T42" fmla="*/ 924 w 1148"/>
                  <a:gd name="T43" fmla="*/ 10 h 581"/>
                  <a:gd name="T44" fmla="*/ 945 w 1148"/>
                  <a:gd name="T45" fmla="*/ 16 h 581"/>
                  <a:gd name="T46" fmla="*/ 966 w 1148"/>
                  <a:gd name="T47" fmla="*/ 22 h 581"/>
                  <a:gd name="T48" fmla="*/ 986 w 1148"/>
                  <a:gd name="T49" fmla="*/ 30 h 581"/>
                  <a:gd name="T50" fmla="*/ 1005 w 1148"/>
                  <a:gd name="T51" fmla="*/ 37 h 581"/>
                  <a:gd name="T52" fmla="*/ 1026 w 1148"/>
                  <a:gd name="T53" fmla="*/ 46 h 581"/>
                  <a:gd name="T54" fmla="*/ 1044 w 1148"/>
                  <a:gd name="T55" fmla="*/ 56 h 581"/>
                  <a:gd name="T56" fmla="*/ 1060 w 1148"/>
                  <a:gd name="T57" fmla="*/ 65 h 581"/>
                  <a:gd name="T58" fmla="*/ 1076 w 1148"/>
                  <a:gd name="T59" fmla="*/ 75 h 581"/>
                  <a:gd name="T60" fmla="*/ 1091 w 1148"/>
                  <a:gd name="T61" fmla="*/ 86 h 581"/>
                  <a:gd name="T62" fmla="*/ 1099 w 1148"/>
                  <a:gd name="T63" fmla="*/ 134 h 581"/>
                  <a:gd name="T64" fmla="*/ 1107 w 1148"/>
                  <a:gd name="T65" fmla="*/ 178 h 581"/>
                  <a:gd name="T66" fmla="*/ 1113 w 1148"/>
                  <a:gd name="T67" fmla="*/ 219 h 581"/>
                  <a:gd name="T68" fmla="*/ 1121 w 1148"/>
                  <a:gd name="T69" fmla="*/ 258 h 581"/>
                  <a:gd name="T70" fmla="*/ 1128 w 1148"/>
                  <a:gd name="T71" fmla="*/ 296 h 581"/>
                  <a:gd name="T72" fmla="*/ 1135 w 1148"/>
                  <a:gd name="T73" fmla="*/ 333 h 581"/>
                  <a:gd name="T74" fmla="*/ 1141 w 1148"/>
                  <a:gd name="T75" fmla="*/ 371 h 581"/>
                  <a:gd name="T76" fmla="*/ 1148 w 1148"/>
                  <a:gd name="T77" fmla="*/ 408 h 581"/>
                  <a:gd name="T78" fmla="*/ 1148 w 1148"/>
                  <a:gd name="T79" fmla="*/ 504 h 581"/>
                  <a:gd name="T80" fmla="*/ 1143 w 1148"/>
                  <a:gd name="T81" fmla="*/ 529 h 581"/>
                  <a:gd name="T82" fmla="*/ 1143 w 1148"/>
                  <a:gd name="T83" fmla="*/ 560 h 581"/>
                  <a:gd name="T84" fmla="*/ 850 w 1148"/>
                  <a:gd name="T85" fmla="*/ 581 h 581"/>
                  <a:gd name="T86" fmla="*/ 2 w 1148"/>
                  <a:gd name="T87" fmla="*/ 535 h 581"/>
                  <a:gd name="T88" fmla="*/ 0 w 1148"/>
                  <a:gd name="T89" fmla="*/ 303 h 5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48"/>
                  <a:gd name="T136" fmla="*/ 0 h 581"/>
                  <a:gd name="T137" fmla="*/ 1148 w 1148"/>
                  <a:gd name="T138" fmla="*/ 581 h 5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48" h="581">
                    <a:moveTo>
                      <a:pt x="0" y="303"/>
                    </a:moveTo>
                    <a:lnTo>
                      <a:pt x="1" y="295"/>
                    </a:lnTo>
                    <a:lnTo>
                      <a:pt x="4" y="288"/>
                    </a:lnTo>
                    <a:lnTo>
                      <a:pt x="8" y="282"/>
                    </a:lnTo>
                    <a:lnTo>
                      <a:pt x="13" y="279"/>
                    </a:lnTo>
                    <a:lnTo>
                      <a:pt x="24" y="274"/>
                    </a:lnTo>
                    <a:lnTo>
                      <a:pt x="34" y="270"/>
                    </a:lnTo>
                    <a:lnTo>
                      <a:pt x="130" y="236"/>
                    </a:lnTo>
                    <a:lnTo>
                      <a:pt x="222" y="204"/>
                    </a:lnTo>
                    <a:lnTo>
                      <a:pt x="312" y="172"/>
                    </a:lnTo>
                    <a:lnTo>
                      <a:pt x="402" y="140"/>
                    </a:lnTo>
                    <a:lnTo>
                      <a:pt x="494" y="108"/>
                    </a:lnTo>
                    <a:lnTo>
                      <a:pt x="590" y="75"/>
                    </a:lnTo>
                    <a:lnTo>
                      <a:pt x="692" y="41"/>
                    </a:lnTo>
                    <a:lnTo>
                      <a:pt x="800" y="5"/>
                    </a:lnTo>
                    <a:lnTo>
                      <a:pt x="815" y="2"/>
                    </a:lnTo>
                    <a:lnTo>
                      <a:pt x="830" y="0"/>
                    </a:lnTo>
                    <a:lnTo>
                      <a:pt x="847" y="0"/>
                    </a:lnTo>
                    <a:lnTo>
                      <a:pt x="865" y="0"/>
                    </a:lnTo>
                    <a:lnTo>
                      <a:pt x="884" y="3"/>
                    </a:lnTo>
                    <a:lnTo>
                      <a:pt x="904" y="6"/>
                    </a:lnTo>
                    <a:lnTo>
                      <a:pt x="924" y="10"/>
                    </a:lnTo>
                    <a:lnTo>
                      <a:pt x="945" y="16"/>
                    </a:lnTo>
                    <a:lnTo>
                      <a:pt x="966" y="22"/>
                    </a:lnTo>
                    <a:lnTo>
                      <a:pt x="986" y="30"/>
                    </a:lnTo>
                    <a:lnTo>
                      <a:pt x="1005" y="37"/>
                    </a:lnTo>
                    <a:lnTo>
                      <a:pt x="1026" y="46"/>
                    </a:lnTo>
                    <a:lnTo>
                      <a:pt x="1044" y="56"/>
                    </a:lnTo>
                    <a:lnTo>
                      <a:pt x="1060" y="65"/>
                    </a:lnTo>
                    <a:lnTo>
                      <a:pt x="1076" y="75"/>
                    </a:lnTo>
                    <a:lnTo>
                      <a:pt x="1091" y="86"/>
                    </a:lnTo>
                    <a:lnTo>
                      <a:pt x="1099" y="134"/>
                    </a:lnTo>
                    <a:lnTo>
                      <a:pt x="1107" y="178"/>
                    </a:lnTo>
                    <a:lnTo>
                      <a:pt x="1113" y="219"/>
                    </a:lnTo>
                    <a:lnTo>
                      <a:pt x="1121" y="258"/>
                    </a:lnTo>
                    <a:lnTo>
                      <a:pt x="1128" y="296"/>
                    </a:lnTo>
                    <a:lnTo>
                      <a:pt x="1135" y="333"/>
                    </a:lnTo>
                    <a:lnTo>
                      <a:pt x="1141" y="371"/>
                    </a:lnTo>
                    <a:lnTo>
                      <a:pt x="1148" y="408"/>
                    </a:lnTo>
                    <a:lnTo>
                      <a:pt x="1148" y="504"/>
                    </a:lnTo>
                    <a:lnTo>
                      <a:pt x="1143" y="529"/>
                    </a:lnTo>
                    <a:lnTo>
                      <a:pt x="1143" y="560"/>
                    </a:lnTo>
                    <a:lnTo>
                      <a:pt x="850" y="581"/>
                    </a:lnTo>
                    <a:lnTo>
                      <a:pt x="2" y="535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EB8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9" name="Freeform 31"/>
              <p:cNvSpPr>
                <a:spLocks/>
              </p:cNvSpPr>
              <p:nvPr/>
            </p:nvSpPr>
            <p:spPr bwMode="auto">
              <a:xfrm>
                <a:off x="1763" y="3407"/>
                <a:ext cx="1148" cy="581"/>
              </a:xfrm>
              <a:custGeom>
                <a:avLst/>
                <a:gdLst>
                  <a:gd name="T0" fmla="*/ 0 w 1148"/>
                  <a:gd name="T1" fmla="*/ 303 h 581"/>
                  <a:gd name="T2" fmla="*/ 1 w 1148"/>
                  <a:gd name="T3" fmla="*/ 295 h 581"/>
                  <a:gd name="T4" fmla="*/ 4 w 1148"/>
                  <a:gd name="T5" fmla="*/ 288 h 581"/>
                  <a:gd name="T6" fmla="*/ 8 w 1148"/>
                  <a:gd name="T7" fmla="*/ 282 h 581"/>
                  <a:gd name="T8" fmla="*/ 13 w 1148"/>
                  <a:gd name="T9" fmla="*/ 279 h 581"/>
                  <a:gd name="T10" fmla="*/ 24 w 1148"/>
                  <a:gd name="T11" fmla="*/ 274 h 581"/>
                  <a:gd name="T12" fmla="*/ 34 w 1148"/>
                  <a:gd name="T13" fmla="*/ 270 h 581"/>
                  <a:gd name="T14" fmla="*/ 130 w 1148"/>
                  <a:gd name="T15" fmla="*/ 236 h 581"/>
                  <a:gd name="T16" fmla="*/ 222 w 1148"/>
                  <a:gd name="T17" fmla="*/ 204 h 581"/>
                  <a:gd name="T18" fmla="*/ 312 w 1148"/>
                  <a:gd name="T19" fmla="*/ 172 h 581"/>
                  <a:gd name="T20" fmla="*/ 402 w 1148"/>
                  <a:gd name="T21" fmla="*/ 140 h 581"/>
                  <a:gd name="T22" fmla="*/ 494 w 1148"/>
                  <a:gd name="T23" fmla="*/ 108 h 581"/>
                  <a:gd name="T24" fmla="*/ 590 w 1148"/>
                  <a:gd name="T25" fmla="*/ 75 h 581"/>
                  <a:gd name="T26" fmla="*/ 692 w 1148"/>
                  <a:gd name="T27" fmla="*/ 41 h 581"/>
                  <a:gd name="T28" fmla="*/ 800 w 1148"/>
                  <a:gd name="T29" fmla="*/ 5 h 581"/>
                  <a:gd name="T30" fmla="*/ 815 w 1148"/>
                  <a:gd name="T31" fmla="*/ 2 h 581"/>
                  <a:gd name="T32" fmla="*/ 830 w 1148"/>
                  <a:gd name="T33" fmla="*/ 0 h 581"/>
                  <a:gd name="T34" fmla="*/ 847 w 1148"/>
                  <a:gd name="T35" fmla="*/ 0 h 581"/>
                  <a:gd name="T36" fmla="*/ 865 w 1148"/>
                  <a:gd name="T37" fmla="*/ 0 h 581"/>
                  <a:gd name="T38" fmla="*/ 884 w 1148"/>
                  <a:gd name="T39" fmla="*/ 3 h 581"/>
                  <a:gd name="T40" fmla="*/ 904 w 1148"/>
                  <a:gd name="T41" fmla="*/ 6 h 581"/>
                  <a:gd name="T42" fmla="*/ 924 w 1148"/>
                  <a:gd name="T43" fmla="*/ 10 h 581"/>
                  <a:gd name="T44" fmla="*/ 945 w 1148"/>
                  <a:gd name="T45" fmla="*/ 16 h 581"/>
                  <a:gd name="T46" fmla="*/ 966 w 1148"/>
                  <a:gd name="T47" fmla="*/ 22 h 581"/>
                  <a:gd name="T48" fmla="*/ 986 w 1148"/>
                  <a:gd name="T49" fmla="*/ 30 h 581"/>
                  <a:gd name="T50" fmla="*/ 1005 w 1148"/>
                  <a:gd name="T51" fmla="*/ 37 h 581"/>
                  <a:gd name="T52" fmla="*/ 1026 w 1148"/>
                  <a:gd name="T53" fmla="*/ 46 h 581"/>
                  <a:gd name="T54" fmla="*/ 1044 w 1148"/>
                  <a:gd name="T55" fmla="*/ 56 h 581"/>
                  <a:gd name="T56" fmla="*/ 1060 w 1148"/>
                  <a:gd name="T57" fmla="*/ 65 h 581"/>
                  <a:gd name="T58" fmla="*/ 1076 w 1148"/>
                  <a:gd name="T59" fmla="*/ 75 h 581"/>
                  <a:gd name="T60" fmla="*/ 1091 w 1148"/>
                  <a:gd name="T61" fmla="*/ 86 h 581"/>
                  <a:gd name="T62" fmla="*/ 1099 w 1148"/>
                  <a:gd name="T63" fmla="*/ 134 h 581"/>
                  <a:gd name="T64" fmla="*/ 1107 w 1148"/>
                  <a:gd name="T65" fmla="*/ 178 h 581"/>
                  <a:gd name="T66" fmla="*/ 1113 w 1148"/>
                  <a:gd name="T67" fmla="*/ 219 h 581"/>
                  <a:gd name="T68" fmla="*/ 1121 w 1148"/>
                  <a:gd name="T69" fmla="*/ 258 h 581"/>
                  <a:gd name="T70" fmla="*/ 1128 w 1148"/>
                  <a:gd name="T71" fmla="*/ 296 h 581"/>
                  <a:gd name="T72" fmla="*/ 1135 w 1148"/>
                  <a:gd name="T73" fmla="*/ 333 h 581"/>
                  <a:gd name="T74" fmla="*/ 1141 w 1148"/>
                  <a:gd name="T75" fmla="*/ 371 h 581"/>
                  <a:gd name="T76" fmla="*/ 1148 w 1148"/>
                  <a:gd name="T77" fmla="*/ 408 h 581"/>
                  <a:gd name="T78" fmla="*/ 1148 w 1148"/>
                  <a:gd name="T79" fmla="*/ 504 h 581"/>
                  <a:gd name="T80" fmla="*/ 1143 w 1148"/>
                  <a:gd name="T81" fmla="*/ 529 h 581"/>
                  <a:gd name="T82" fmla="*/ 1143 w 1148"/>
                  <a:gd name="T83" fmla="*/ 560 h 581"/>
                  <a:gd name="T84" fmla="*/ 850 w 1148"/>
                  <a:gd name="T85" fmla="*/ 581 h 581"/>
                  <a:gd name="T86" fmla="*/ 2 w 1148"/>
                  <a:gd name="T87" fmla="*/ 535 h 581"/>
                  <a:gd name="T88" fmla="*/ 0 w 1148"/>
                  <a:gd name="T89" fmla="*/ 303 h 5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48"/>
                  <a:gd name="T136" fmla="*/ 0 h 581"/>
                  <a:gd name="T137" fmla="*/ 1148 w 1148"/>
                  <a:gd name="T138" fmla="*/ 581 h 5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48" h="581">
                    <a:moveTo>
                      <a:pt x="0" y="303"/>
                    </a:moveTo>
                    <a:lnTo>
                      <a:pt x="1" y="295"/>
                    </a:lnTo>
                    <a:lnTo>
                      <a:pt x="4" y="288"/>
                    </a:lnTo>
                    <a:lnTo>
                      <a:pt x="8" y="282"/>
                    </a:lnTo>
                    <a:lnTo>
                      <a:pt x="13" y="279"/>
                    </a:lnTo>
                    <a:lnTo>
                      <a:pt x="24" y="274"/>
                    </a:lnTo>
                    <a:lnTo>
                      <a:pt x="34" y="270"/>
                    </a:lnTo>
                    <a:lnTo>
                      <a:pt x="130" y="236"/>
                    </a:lnTo>
                    <a:lnTo>
                      <a:pt x="222" y="204"/>
                    </a:lnTo>
                    <a:lnTo>
                      <a:pt x="312" y="172"/>
                    </a:lnTo>
                    <a:lnTo>
                      <a:pt x="402" y="140"/>
                    </a:lnTo>
                    <a:lnTo>
                      <a:pt x="494" y="108"/>
                    </a:lnTo>
                    <a:lnTo>
                      <a:pt x="590" y="75"/>
                    </a:lnTo>
                    <a:lnTo>
                      <a:pt x="692" y="41"/>
                    </a:lnTo>
                    <a:lnTo>
                      <a:pt x="800" y="5"/>
                    </a:lnTo>
                    <a:lnTo>
                      <a:pt x="815" y="2"/>
                    </a:lnTo>
                    <a:lnTo>
                      <a:pt x="830" y="0"/>
                    </a:lnTo>
                    <a:lnTo>
                      <a:pt x="847" y="0"/>
                    </a:lnTo>
                    <a:lnTo>
                      <a:pt x="865" y="0"/>
                    </a:lnTo>
                    <a:lnTo>
                      <a:pt x="884" y="3"/>
                    </a:lnTo>
                    <a:lnTo>
                      <a:pt x="904" y="6"/>
                    </a:lnTo>
                    <a:lnTo>
                      <a:pt x="924" y="10"/>
                    </a:lnTo>
                    <a:lnTo>
                      <a:pt x="945" y="16"/>
                    </a:lnTo>
                    <a:lnTo>
                      <a:pt x="966" y="22"/>
                    </a:lnTo>
                    <a:lnTo>
                      <a:pt x="986" y="30"/>
                    </a:lnTo>
                    <a:lnTo>
                      <a:pt x="1005" y="37"/>
                    </a:lnTo>
                    <a:lnTo>
                      <a:pt x="1026" y="46"/>
                    </a:lnTo>
                    <a:lnTo>
                      <a:pt x="1044" y="56"/>
                    </a:lnTo>
                    <a:lnTo>
                      <a:pt x="1060" y="65"/>
                    </a:lnTo>
                    <a:lnTo>
                      <a:pt x="1076" y="75"/>
                    </a:lnTo>
                    <a:lnTo>
                      <a:pt x="1091" y="86"/>
                    </a:lnTo>
                    <a:lnTo>
                      <a:pt x="1099" y="134"/>
                    </a:lnTo>
                    <a:lnTo>
                      <a:pt x="1107" y="178"/>
                    </a:lnTo>
                    <a:lnTo>
                      <a:pt x="1113" y="219"/>
                    </a:lnTo>
                    <a:lnTo>
                      <a:pt x="1121" y="258"/>
                    </a:lnTo>
                    <a:lnTo>
                      <a:pt x="1128" y="296"/>
                    </a:lnTo>
                    <a:lnTo>
                      <a:pt x="1135" y="333"/>
                    </a:lnTo>
                    <a:lnTo>
                      <a:pt x="1141" y="371"/>
                    </a:lnTo>
                    <a:lnTo>
                      <a:pt x="1148" y="408"/>
                    </a:lnTo>
                    <a:lnTo>
                      <a:pt x="1148" y="504"/>
                    </a:lnTo>
                    <a:lnTo>
                      <a:pt x="1143" y="529"/>
                    </a:lnTo>
                    <a:lnTo>
                      <a:pt x="1143" y="560"/>
                    </a:lnTo>
                    <a:lnTo>
                      <a:pt x="850" y="581"/>
                    </a:lnTo>
                    <a:lnTo>
                      <a:pt x="2" y="535"/>
                    </a:lnTo>
                    <a:lnTo>
                      <a:pt x="0" y="3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0" name="Freeform 32"/>
              <p:cNvSpPr>
                <a:spLocks/>
              </p:cNvSpPr>
              <p:nvPr/>
            </p:nvSpPr>
            <p:spPr bwMode="auto">
              <a:xfrm>
                <a:off x="2621" y="3950"/>
                <a:ext cx="34" cy="33"/>
              </a:xfrm>
              <a:custGeom>
                <a:avLst/>
                <a:gdLst>
                  <a:gd name="T0" fmla="*/ 2 w 34"/>
                  <a:gd name="T1" fmla="*/ 33 h 33"/>
                  <a:gd name="T2" fmla="*/ 31 w 34"/>
                  <a:gd name="T3" fmla="*/ 31 h 33"/>
                  <a:gd name="T4" fmla="*/ 32 w 34"/>
                  <a:gd name="T5" fmla="*/ 30 h 33"/>
                  <a:gd name="T6" fmla="*/ 34 w 34"/>
                  <a:gd name="T7" fmla="*/ 29 h 33"/>
                  <a:gd name="T8" fmla="*/ 34 w 34"/>
                  <a:gd name="T9" fmla="*/ 4 h 33"/>
                  <a:gd name="T10" fmla="*/ 32 w 34"/>
                  <a:gd name="T11" fmla="*/ 2 h 33"/>
                  <a:gd name="T12" fmla="*/ 31 w 34"/>
                  <a:gd name="T13" fmla="*/ 0 h 33"/>
                  <a:gd name="T14" fmla="*/ 1 w 34"/>
                  <a:gd name="T15" fmla="*/ 3 h 33"/>
                  <a:gd name="T16" fmla="*/ 0 w 34"/>
                  <a:gd name="T17" fmla="*/ 10 h 33"/>
                  <a:gd name="T18" fmla="*/ 0 w 34"/>
                  <a:gd name="T19" fmla="*/ 19 h 33"/>
                  <a:gd name="T20" fmla="*/ 0 w 34"/>
                  <a:gd name="T21" fmla="*/ 26 h 33"/>
                  <a:gd name="T22" fmla="*/ 2 w 34"/>
                  <a:gd name="T23" fmla="*/ 33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33"/>
                  <a:gd name="T38" fmla="*/ 34 w 34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33">
                    <a:moveTo>
                      <a:pt x="2" y="33"/>
                    </a:moveTo>
                    <a:lnTo>
                      <a:pt x="31" y="31"/>
                    </a:lnTo>
                    <a:lnTo>
                      <a:pt x="32" y="30"/>
                    </a:lnTo>
                    <a:lnTo>
                      <a:pt x="34" y="29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1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1" name="Freeform 33"/>
              <p:cNvSpPr>
                <a:spLocks/>
              </p:cNvSpPr>
              <p:nvPr/>
            </p:nvSpPr>
            <p:spPr bwMode="auto">
              <a:xfrm>
                <a:off x="2623" y="3953"/>
                <a:ext cx="29" cy="28"/>
              </a:xfrm>
              <a:custGeom>
                <a:avLst/>
                <a:gdLst>
                  <a:gd name="T0" fmla="*/ 1 w 29"/>
                  <a:gd name="T1" fmla="*/ 28 h 28"/>
                  <a:gd name="T2" fmla="*/ 27 w 29"/>
                  <a:gd name="T3" fmla="*/ 26 h 28"/>
                  <a:gd name="T4" fmla="*/ 28 w 29"/>
                  <a:gd name="T5" fmla="*/ 26 h 28"/>
                  <a:gd name="T6" fmla="*/ 29 w 29"/>
                  <a:gd name="T7" fmla="*/ 24 h 28"/>
                  <a:gd name="T8" fmla="*/ 28 w 29"/>
                  <a:gd name="T9" fmla="*/ 12 h 28"/>
                  <a:gd name="T10" fmla="*/ 28 w 29"/>
                  <a:gd name="T11" fmla="*/ 1 h 28"/>
                  <a:gd name="T12" fmla="*/ 28 w 29"/>
                  <a:gd name="T13" fmla="*/ 0 h 28"/>
                  <a:gd name="T14" fmla="*/ 27 w 29"/>
                  <a:gd name="T15" fmla="*/ 0 h 28"/>
                  <a:gd name="T16" fmla="*/ 1 w 29"/>
                  <a:gd name="T17" fmla="*/ 1 h 28"/>
                  <a:gd name="T18" fmla="*/ 0 w 29"/>
                  <a:gd name="T19" fmla="*/ 8 h 28"/>
                  <a:gd name="T20" fmla="*/ 0 w 29"/>
                  <a:gd name="T21" fmla="*/ 14 h 28"/>
                  <a:gd name="T22" fmla="*/ 0 w 29"/>
                  <a:gd name="T23" fmla="*/ 22 h 28"/>
                  <a:gd name="T24" fmla="*/ 1 w 29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8"/>
                  <a:gd name="T41" fmla="*/ 29 w 2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8">
                    <a:moveTo>
                      <a:pt x="1" y="28"/>
                    </a:moveTo>
                    <a:lnTo>
                      <a:pt x="27" y="26"/>
                    </a:lnTo>
                    <a:lnTo>
                      <a:pt x="28" y="26"/>
                    </a:lnTo>
                    <a:lnTo>
                      <a:pt x="29" y="24"/>
                    </a:lnTo>
                    <a:lnTo>
                      <a:pt x="28" y="12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2" name="Freeform 34"/>
              <p:cNvSpPr>
                <a:spLocks/>
              </p:cNvSpPr>
              <p:nvPr/>
            </p:nvSpPr>
            <p:spPr bwMode="auto">
              <a:xfrm>
                <a:off x="2625" y="3955"/>
                <a:ext cx="26" cy="25"/>
              </a:xfrm>
              <a:custGeom>
                <a:avLst/>
                <a:gdLst>
                  <a:gd name="T0" fmla="*/ 0 w 26"/>
                  <a:gd name="T1" fmla="*/ 11 h 25"/>
                  <a:gd name="T2" fmla="*/ 0 w 26"/>
                  <a:gd name="T3" fmla="*/ 9 h 25"/>
                  <a:gd name="T4" fmla="*/ 0 w 26"/>
                  <a:gd name="T5" fmla="*/ 8 h 25"/>
                  <a:gd name="T6" fmla="*/ 3 w 26"/>
                  <a:gd name="T7" fmla="*/ 8 h 25"/>
                  <a:gd name="T8" fmla="*/ 4 w 26"/>
                  <a:gd name="T9" fmla="*/ 10 h 25"/>
                  <a:gd name="T10" fmla="*/ 7 w 26"/>
                  <a:gd name="T11" fmla="*/ 9 h 25"/>
                  <a:gd name="T12" fmla="*/ 9 w 26"/>
                  <a:gd name="T13" fmla="*/ 9 h 25"/>
                  <a:gd name="T14" fmla="*/ 10 w 26"/>
                  <a:gd name="T15" fmla="*/ 5 h 25"/>
                  <a:gd name="T16" fmla="*/ 12 w 26"/>
                  <a:gd name="T17" fmla="*/ 3 h 25"/>
                  <a:gd name="T18" fmla="*/ 10 w 26"/>
                  <a:gd name="T19" fmla="*/ 3 h 25"/>
                  <a:gd name="T20" fmla="*/ 10 w 26"/>
                  <a:gd name="T21" fmla="*/ 1 h 25"/>
                  <a:gd name="T22" fmla="*/ 14 w 26"/>
                  <a:gd name="T23" fmla="*/ 0 h 25"/>
                  <a:gd name="T24" fmla="*/ 17 w 26"/>
                  <a:gd name="T25" fmla="*/ 0 h 25"/>
                  <a:gd name="T26" fmla="*/ 21 w 26"/>
                  <a:gd name="T27" fmla="*/ 4 h 25"/>
                  <a:gd name="T28" fmla="*/ 22 w 26"/>
                  <a:gd name="T29" fmla="*/ 6 h 25"/>
                  <a:gd name="T30" fmla="*/ 16 w 26"/>
                  <a:gd name="T31" fmla="*/ 8 h 25"/>
                  <a:gd name="T32" fmla="*/ 10 w 26"/>
                  <a:gd name="T33" fmla="*/ 8 h 25"/>
                  <a:gd name="T34" fmla="*/ 12 w 26"/>
                  <a:gd name="T35" fmla="*/ 10 h 25"/>
                  <a:gd name="T36" fmla="*/ 12 w 26"/>
                  <a:gd name="T37" fmla="*/ 11 h 25"/>
                  <a:gd name="T38" fmla="*/ 14 w 26"/>
                  <a:gd name="T39" fmla="*/ 12 h 25"/>
                  <a:gd name="T40" fmla="*/ 16 w 26"/>
                  <a:gd name="T41" fmla="*/ 12 h 25"/>
                  <a:gd name="T42" fmla="*/ 19 w 26"/>
                  <a:gd name="T43" fmla="*/ 14 h 25"/>
                  <a:gd name="T44" fmla="*/ 23 w 26"/>
                  <a:gd name="T45" fmla="*/ 16 h 25"/>
                  <a:gd name="T46" fmla="*/ 25 w 26"/>
                  <a:gd name="T47" fmla="*/ 19 h 25"/>
                  <a:gd name="T48" fmla="*/ 26 w 26"/>
                  <a:gd name="T49" fmla="*/ 21 h 25"/>
                  <a:gd name="T50" fmla="*/ 22 w 26"/>
                  <a:gd name="T51" fmla="*/ 21 h 25"/>
                  <a:gd name="T52" fmla="*/ 18 w 26"/>
                  <a:gd name="T53" fmla="*/ 21 h 25"/>
                  <a:gd name="T54" fmla="*/ 17 w 26"/>
                  <a:gd name="T55" fmla="*/ 20 h 25"/>
                  <a:gd name="T56" fmla="*/ 16 w 26"/>
                  <a:gd name="T57" fmla="*/ 21 h 25"/>
                  <a:gd name="T58" fmla="*/ 15 w 26"/>
                  <a:gd name="T59" fmla="*/ 21 h 25"/>
                  <a:gd name="T60" fmla="*/ 15 w 26"/>
                  <a:gd name="T61" fmla="*/ 24 h 25"/>
                  <a:gd name="T62" fmla="*/ 10 w 26"/>
                  <a:gd name="T63" fmla="*/ 24 h 25"/>
                  <a:gd name="T64" fmla="*/ 7 w 26"/>
                  <a:gd name="T65" fmla="*/ 25 h 25"/>
                  <a:gd name="T66" fmla="*/ 3 w 26"/>
                  <a:gd name="T67" fmla="*/ 24 h 25"/>
                  <a:gd name="T68" fmla="*/ 1 w 26"/>
                  <a:gd name="T69" fmla="*/ 24 h 25"/>
                  <a:gd name="T70" fmla="*/ 1 w 26"/>
                  <a:gd name="T71" fmla="*/ 22 h 25"/>
                  <a:gd name="T72" fmla="*/ 1 w 26"/>
                  <a:gd name="T73" fmla="*/ 21 h 25"/>
                  <a:gd name="T74" fmla="*/ 0 w 26"/>
                  <a:gd name="T75" fmla="*/ 11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"/>
                  <a:gd name="T115" fmla="*/ 0 h 25"/>
                  <a:gd name="T116" fmla="*/ 26 w 26"/>
                  <a:gd name="T117" fmla="*/ 25 h 2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" h="25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23" y="16"/>
                    </a:lnTo>
                    <a:lnTo>
                      <a:pt x="25" y="19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0" y="24"/>
                    </a:lnTo>
                    <a:lnTo>
                      <a:pt x="7" y="25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3" name="Freeform 35"/>
              <p:cNvSpPr>
                <a:spLocks/>
              </p:cNvSpPr>
              <p:nvPr/>
            </p:nvSpPr>
            <p:spPr bwMode="auto">
              <a:xfrm>
                <a:off x="2625" y="3955"/>
                <a:ext cx="26" cy="25"/>
              </a:xfrm>
              <a:custGeom>
                <a:avLst/>
                <a:gdLst>
                  <a:gd name="T0" fmla="*/ 0 w 26"/>
                  <a:gd name="T1" fmla="*/ 11 h 25"/>
                  <a:gd name="T2" fmla="*/ 0 w 26"/>
                  <a:gd name="T3" fmla="*/ 9 h 25"/>
                  <a:gd name="T4" fmla="*/ 0 w 26"/>
                  <a:gd name="T5" fmla="*/ 8 h 25"/>
                  <a:gd name="T6" fmla="*/ 3 w 26"/>
                  <a:gd name="T7" fmla="*/ 8 h 25"/>
                  <a:gd name="T8" fmla="*/ 4 w 26"/>
                  <a:gd name="T9" fmla="*/ 10 h 25"/>
                  <a:gd name="T10" fmla="*/ 7 w 26"/>
                  <a:gd name="T11" fmla="*/ 9 h 25"/>
                  <a:gd name="T12" fmla="*/ 9 w 26"/>
                  <a:gd name="T13" fmla="*/ 9 h 25"/>
                  <a:gd name="T14" fmla="*/ 10 w 26"/>
                  <a:gd name="T15" fmla="*/ 5 h 25"/>
                  <a:gd name="T16" fmla="*/ 12 w 26"/>
                  <a:gd name="T17" fmla="*/ 3 h 25"/>
                  <a:gd name="T18" fmla="*/ 10 w 26"/>
                  <a:gd name="T19" fmla="*/ 3 h 25"/>
                  <a:gd name="T20" fmla="*/ 10 w 26"/>
                  <a:gd name="T21" fmla="*/ 1 h 25"/>
                  <a:gd name="T22" fmla="*/ 14 w 26"/>
                  <a:gd name="T23" fmla="*/ 0 h 25"/>
                  <a:gd name="T24" fmla="*/ 17 w 26"/>
                  <a:gd name="T25" fmla="*/ 0 h 25"/>
                  <a:gd name="T26" fmla="*/ 21 w 26"/>
                  <a:gd name="T27" fmla="*/ 4 h 25"/>
                  <a:gd name="T28" fmla="*/ 22 w 26"/>
                  <a:gd name="T29" fmla="*/ 6 h 25"/>
                  <a:gd name="T30" fmla="*/ 16 w 26"/>
                  <a:gd name="T31" fmla="*/ 8 h 25"/>
                  <a:gd name="T32" fmla="*/ 10 w 26"/>
                  <a:gd name="T33" fmla="*/ 8 h 25"/>
                  <a:gd name="T34" fmla="*/ 12 w 26"/>
                  <a:gd name="T35" fmla="*/ 10 h 25"/>
                  <a:gd name="T36" fmla="*/ 12 w 26"/>
                  <a:gd name="T37" fmla="*/ 11 h 25"/>
                  <a:gd name="T38" fmla="*/ 14 w 26"/>
                  <a:gd name="T39" fmla="*/ 12 h 25"/>
                  <a:gd name="T40" fmla="*/ 16 w 26"/>
                  <a:gd name="T41" fmla="*/ 12 h 25"/>
                  <a:gd name="T42" fmla="*/ 19 w 26"/>
                  <a:gd name="T43" fmla="*/ 14 h 25"/>
                  <a:gd name="T44" fmla="*/ 23 w 26"/>
                  <a:gd name="T45" fmla="*/ 16 h 25"/>
                  <a:gd name="T46" fmla="*/ 25 w 26"/>
                  <a:gd name="T47" fmla="*/ 19 h 25"/>
                  <a:gd name="T48" fmla="*/ 26 w 26"/>
                  <a:gd name="T49" fmla="*/ 21 h 25"/>
                  <a:gd name="T50" fmla="*/ 22 w 26"/>
                  <a:gd name="T51" fmla="*/ 21 h 25"/>
                  <a:gd name="T52" fmla="*/ 18 w 26"/>
                  <a:gd name="T53" fmla="*/ 21 h 25"/>
                  <a:gd name="T54" fmla="*/ 17 w 26"/>
                  <a:gd name="T55" fmla="*/ 20 h 25"/>
                  <a:gd name="T56" fmla="*/ 16 w 26"/>
                  <a:gd name="T57" fmla="*/ 21 h 25"/>
                  <a:gd name="T58" fmla="*/ 15 w 26"/>
                  <a:gd name="T59" fmla="*/ 21 h 25"/>
                  <a:gd name="T60" fmla="*/ 15 w 26"/>
                  <a:gd name="T61" fmla="*/ 24 h 25"/>
                  <a:gd name="T62" fmla="*/ 10 w 26"/>
                  <a:gd name="T63" fmla="*/ 24 h 25"/>
                  <a:gd name="T64" fmla="*/ 7 w 26"/>
                  <a:gd name="T65" fmla="*/ 25 h 25"/>
                  <a:gd name="T66" fmla="*/ 3 w 26"/>
                  <a:gd name="T67" fmla="*/ 24 h 25"/>
                  <a:gd name="T68" fmla="*/ 1 w 26"/>
                  <a:gd name="T69" fmla="*/ 24 h 25"/>
                  <a:gd name="T70" fmla="*/ 1 w 26"/>
                  <a:gd name="T71" fmla="*/ 22 h 25"/>
                  <a:gd name="T72" fmla="*/ 1 w 26"/>
                  <a:gd name="T73" fmla="*/ 21 h 25"/>
                  <a:gd name="T74" fmla="*/ 0 w 26"/>
                  <a:gd name="T75" fmla="*/ 11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"/>
                  <a:gd name="T115" fmla="*/ 0 h 25"/>
                  <a:gd name="T116" fmla="*/ 26 w 26"/>
                  <a:gd name="T117" fmla="*/ 25 h 2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" h="25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23" y="16"/>
                    </a:lnTo>
                    <a:lnTo>
                      <a:pt x="25" y="19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0" y="24"/>
                    </a:lnTo>
                    <a:lnTo>
                      <a:pt x="7" y="25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4" name="Freeform 36"/>
              <p:cNvSpPr>
                <a:spLocks/>
              </p:cNvSpPr>
              <p:nvPr/>
            </p:nvSpPr>
            <p:spPr bwMode="auto">
              <a:xfrm>
                <a:off x="2625" y="3954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8 w 10"/>
                  <a:gd name="T3" fmla="*/ 4 h 4"/>
                  <a:gd name="T4" fmla="*/ 7 w 10"/>
                  <a:gd name="T5" fmla="*/ 2 h 4"/>
                  <a:gd name="T6" fmla="*/ 5 w 10"/>
                  <a:gd name="T7" fmla="*/ 2 h 4"/>
                  <a:gd name="T8" fmla="*/ 4 w 10"/>
                  <a:gd name="T9" fmla="*/ 4 h 4"/>
                  <a:gd name="T10" fmla="*/ 3 w 10"/>
                  <a:gd name="T11" fmla="*/ 4 h 4"/>
                  <a:gd name="T12" fmla="*/ 1 w 10"/>
                  <a:gd name="T13" fmla="*/ 2 h 4"/>
                  <a:gd name="T14" fmla="*/ 1 w 10"/>
                  <a:gd name="T15" fmla="*/ 2 h 4"/>
                  <a:gd name="T16" fmla="*/ 0 w 10"/>
                  <a:gd name="T17" fmla="*/ 1 h 4"/>
                  <a:gd name="T18" fmla="*/ 9 w 10"/>
                  <a:gd name="T19" fmla="*/ 0 h 4"/>
                  <a:gd name="T20" fmla="*/ 10 w 10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4"/>
                  <a:gd name="T35" fmla="*/ 10 w 10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5" name="Freeform 37"/>
              <p:cNvSpPr>
                <a:spLocks/>
              </p:cNvSpPr>
              <p:nvPr/>
            </p:nvSpPr>
            <p:spPr bwMode="auto">
              <a:xfrm>
                <a:off x="2625" y="3954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8 w 10"/>
                  <a:gd name="T3" fmla="*/ 4 h 4"/>
                  <a:gd name="T4" fmla="*/ 7 w 10"/>
                  <a:gd name="T5" fmla="*/ 2 h 4"/>
                  <a:gd name="T6" fmla="*/ 7 w 10"/>
                  <a:gd name="T7" fmla="*/ 2 h 4"/>
                  <a:gd name="T8" fmla="*/ 5 w 10"/>
                  <a:gd name="T9" fmla="*/ 2 h 4"/>
                  <a:gd name="T10" fmla="*/ 4 w 10"/>
                  <a:gd name="T11" fmla="*/ 4 h 4"/>
                  <a:gd name="T12" fmla="*/ 3 w 10"/>
                  <a:gd name="T13" fmla="*/ 4 h 4"/>
                  <a:gd name="T14" fmla="*/ 1 w 10"/>
                  <a:gd name="T15" fmla="*/ 2 h 4"/>
                  <a:gd name="T16" fmla="*/ 1 w 10"/>
                  <a:gd name="T17" fmla="*/ 2 h 4"/>
                  <a:gd name="T18" fmla="*/ 0 w 10"/>
                  <a:gd name="T19" fmla="*/ 1 h 4"/>
                  <a:gd name="T20" fmla="*/ 9 w 10"/>
                  <a:gd name="T21" fmla="*/ 0 h 4"/>
                  <a:gd name="T22" fmla="*/ 10 w 10"/>
                  <a:gd name="T23" fmla="*/ 4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4"/>
                  <a:gd name="T38" fmla="*/ 10 w 10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0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6" name="Freeform 38"/>
              <p:cNvSpPr>
                <a:spLocks/>
              </p:cNvSpPr>
              <p:nvPr/>
            </p:nvSpPr>
            <p:spPr bwMode="auto">
              <a:xfrm>
                <a:off x="2648" y="39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7" name="Freeform 39"/>
              <p:cNvSpPr>
                <a:spLocks/>
              </p:cNvSpPr>
              <p:nvPr/>
            </p:nvSpPr>
            <p:spPr bwMode="auto">
              <a:xfrm>
                <a:off x="2656" y="3948"/>
                <a:ext cx="31" cy="32"/>
              </a:xfrm>
              <a:custGeom>
                <a:avLst/>
                <a:gdLst>
                  <a:gd name="T0" fmla="*/ 2 w 31"/>
                  <a:gd name="T1" fmla="*/ 32 h 32"/>
                  <a:gd name="T2" fmla="*/ 30 w 31"/>
                  <a:gd name="T3" fmla="*/ 29 h 32"/>
                  <a:gd name="T4" fmla="*/ 31 w 31"/>
                  <a:gd name="T5" fmla="*/ 28 h 32"/>
                  <a:gd name="T6" fmla="*/ 31 w 31"/>
                  <a:gd name="T7" fmla="*/ 27 h 32"/>
                  <a:gd name="T8" fmla="*/ 31 w 31"/>
                  <a:gd name="T9" fmla="*/ 4 h 32"/>
                  <a:gd name="T10" fmla="*/ 30 w 31"/>
                  <a:gd name="T11" fmla="*/ 1 h 32"/>
                  <a:gd name="T12" fmla="*/ 29 w 31"/>
                  <a:gd name="T13" fmla="*/ 0 h 32"/>
                  <a:gd name="T14" fmla="*/ 1 w 31"/>
                  <a:gd name="T15" fmla="*/ 2 h 32"/>
                  <a:gd name="T16" fmla="*/ 0 w 31"/>
                  <a:gd name="T17" fmla="*/ 10 h 32"/>
                  <a:gd name="T18" fmla="*/ 0 w 31"/>
                  <a:gd name="T19" fmla="*/ 17 h 32"/>
                  <a:gd name="T20" fmla="*/ 0 w 31"/>
                  <a:gd name="T21" fmla="*/ 24 h 32"/>
                  <a:gd name="T22" fmla="*/ 2 w 31"/>
                  <a:gd name="T23" fmla="*/ 3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32"/>
                  <a:gd name="T38" fmla="*/ 31 w 31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32">
                    <a:moveTo>
                      <a:pt x="2" y="32"/>
                    </a:moveTo>
                    <a:lnTo>
                      <a:pt x="30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8" name="Freeform 40"/>
              <p:cNvSpPr>
                <a:spLocks/>
              </p:cNvSpPr>
              <p:nvPr/>
            </p:nvSpPr>
            <p:spPr bwMode="auto">
              <a:xfrm>
                <a:off x="2658" y="3950"/>
                <a:ext cx="27" cy="27"/>
              </a:xfrm>
              <a:custGeom>
                <a:avLst/>
                <a:gdLst>
                  <a:gd name="T0" fmla="*/ 1 w 27"/>
                  <a:gd name="T1" fmla="*/ 27 h 27"/>
                  <a:gd name="T2" fmla="*/ 26 w 27"/>
                  <a:gd name="T3" fmla="*/ 26 h 27"/>
                  <a:gd name="T4" fmla="*/ 27 w 27"/>
                  <a:gd name="T5" fmla="*/ 25 h 27"/>
                  <a:gd name="T6" fmla="*/ 27 w 27"/>
                  <a:gd name="T7" fmla="*/ 24 h 27"/>
                  <a:gd name="T8" fmla="*/ 27 w 27"/>
                  <a:gd name="T9" fmla="*/ 13 h 27"/>
                  <a:gd name="T10" fmla="*/ 27 w 27"/>
                  <a:gd name="T11" fmla="*/ 3 h 27"/>
                  <a:gd name="T12" fmla="*/ 27 w 27"/>
                  <a:gd name="T13" fmla="*/ 2 h 27"/>
                  <a:gd name="T14" fmla="*/ 26 w 27"/>
                  <a:gd name="T15" fmla="*/ 0 h 27"/>
                  <a:gd name="T16" fmla="*/ 1 w 27"/>
                  <a:gd name="T17" fmla="*/ 3 h 27"/>
                  <a:gd name="T18" fmla="*/ 0 w 27"/>
                  <a:gd name="T19" fmla="*/ 9 h 27"/>
                  <a:gd name="T20" fmla="*/ 0 w 27"/>
                  <a:gd name="T21" fmla="*/ 15 h 27"/>
                  <a:gd name="T22" fmla="*/ 1 w 27"/>
                  <a:gd name="T23" fmla="*/ 21 h 27"/>
                  <a:gd name="T24" fmla="*/ 1 w 27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27"/>
                  <a:gd name="T41" fmla="*/ 27 w 27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27">
                    <a:moveTo>
                      <a:pt x="1" y="27"/>
                    </a:moveTo>
                    <a:lnTo>
                      <a:pt x="26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1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39" name="Freeform 41"/>
              <p:cNvSpPr>
                <a:spLocks/>
              </p:cNvSpPr>
              <p:nvPr/>
            </p:nvSpPr>
            <p:spPr bwMode="auto">
              <a:xfrm>
                <a:off x="2660" y="3953"/>
                <a:ext cx="24" cy="23"/>
              </a:xfrm>
              <a:custGeom>
                <a:avLst/>
                <a:gdLst>
                  <a:gd name="T0" fmla="*/ 0 w 24"/>
                  <a:gd name="T1" fmla="*/ 11 h 23"/>
                  <a:gd name="T2" fmla="*/ 0 w 24"/>
                  <a:gd name="T3" fmla="*/ 8 h 23"/>
                  <a:gd name="T4" fmla="*/ 0 w 24"/>
                  <a:gd name="T5" fmla="*/ 7 h 23"/>
                  <a:gd name="T6" fmla="*/ 2 w 24"/>
                  <a:gd name="T7" fmla="*/ 7 h 23"/>
                  <a:gd name="T8" fmla="*/ 4 w 24"/>
                  <a:gd name="T9" fmla="*/ 8 h 23"/>
                  <a:gd name="T10" fmla="*/ 7 w 24"/>
                  <a:gd name="T11" fmla="*/ 8 h 23"/>
                  <a:gd name="T12" fmla="*/ 9 w 24"/>
                  <a:gd name="T13" fmla="*/ 8 h 23"/>
                  <a:gd name="T14" fmla="*/ 9 w 24"/>
                  <a:gd name="T15" fmla="*/ 5 h 23"/>
                  <a:gd name="T16" fmla="*/ 10 w 24"/>
                  <a:gd name="T17" fmla="*/ 2 h 23"/>
                  <a:gd name="T18" fmla="*/ 10 w 24"/>
                  <a:gd name="T19" fmla="*/ 2 h 23"/>
                  <a:gd name="T20" fmla="*/ 9 w 24"/>
                  <a:gd name="T21" fmla="*/ 1 h 23"/>
                  <a:gd name="T22" fmla="*/ 13 w 24"/>
                  <a:gd name="T23" fmla="*/ 0 h 23"/>
                  <a:gd name="T24" fmla="*/ 16 w 24"/>
                  <a:gd name="T25" fmla="*/ 0 h 23"/>
                  <a:gd name="T26" fmla="*/ 19 w 24"/>
                  <a:gd name="T27" fmla="*/ 3 h 23"/>
                  <a:gd name="T28" fmla="*/ 19 w 24"/>
                  <a:gd name="T29" fmla="*/ 6 h 23"/>
                  <a:gd name="T30" fmla="*/ 15 w 24"/>
                  <a:gd name="T31" fmla="*/ 7 h 23"/>
                  <a:gd name="T32" fmla="*/ 9 w 24"/>
                  <a:gd name="T33" fmla="*/ 7 h 23"/>
                  <a:gd name="T34" fmla="*/ 10 w 24"/>
                  <a:gd name="T35" fmla="*/ 8 h 23"/>
                  <a:gd name="T36" fmla="*/ 11 w 24"/>
                  <a:gd name="T37" fmla="*/ 11 h 23"/>
                  <a:gd name="T38" fmla="*/ 13 w 24"/>
                  <a:gd name="T39" fmla="*/ 11 h 23"/>
                  <a:gd name="T40" fmla="*/ 15 w 24"/>
                  <a:gd name="T41" fmla="*/ 11 h 23"/>
                  <a:gd name="T42" fmla="*/ 18 w 24"/>
                  <a:gd name="T43" fmla="*/ 12 h 23"/>
                  <a:gd name="T44" fmla="*/ 22 w 24"/>
                  <a:gd name="T45" fmla="*/ 16 h 23"/>
                  <a:gd name="T46" fmla="*/ 24 w 24"/>
                  <a:gd name="T47" fmla="*/ 18 h 23"/>
                  <a:gd name="T48" fmla="*/ 24 w 24"/>
                  <a:gd name="T49" fmla="*/ 19 h 23"/>
                  <a:gd name="T50" fmla="*/ 20 w 24"/>
                  <a:gd name="T51" fmla="*/ 19 h 23"/>
                  <a:gd name="T52" fmla="*/ 17 w 24"/>
                  <a:gd name="T53" fmla="*/ 19 h 23"/>
                  <a:gd name="T54" fmla="*/ 16 w 24"/>
                  <a:gd name="T55" fmla="*/ 19 h 23"/>
                  <a:gd name="T56" fmla="*/ 15 w 24"/>
                  <a:gd name="T57" fmla="*/ 19 h 23"/>
                  <a:gd name="T58" fmla="*/ 14 w 24"/>
                  <a:gd name="T59" fmla="*/ 21 h 23"/>
                  <a:gd name="T60" fmla="*/ 14 w 24"/>
                  <a:gd name="T61" fmla="*/ 22 h 23"/>
                  <a:gd name="T62" fmla="*/ 10 w 24"/>
                  <a:gd name="T63" fmla="*/ 22 h 23"/>
                  <a:gd name="T64" fmla="*/ 6 w 24"/>
                  <a:gd name="T65" fmla="*/ 23 h 23"/>
                  <a:gd name="T66" fmla="*/ 2 w 24"/>
                  <a:gd name="T67" fmla="*/ 23 h 23"/>
                  <a:gd name="T68" fmla="*/ 1 w 24"/>
                  <a:gd name="T69" fmla="*/ 22 h 23"/>
                  <a:gd name="T70" fmla="*/ 1 w 24"/>
                  <a:gd name="T71" fmla="*/ 21 h 23"/>
                  <a:gd name="T72" fmla="*/ 0 w 24"/>
                  <a:gd name="T73" fmla="*/ 19 h 23"/>
                  <a:gd name="T74" fmla="*/ 0 w 24"/>
                  <a:gd name="T75" fmla="*/ 11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"/>
                  <a:gd name="T115" fmla="*/ 0 h 23"/>
                  <a:gd name="T116" fmla="*/ 24 w 24"/>
                  <a:gd name="T117" fmla="*/ 23 h 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" h="23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8" y="12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0" name="Freeform 42"/>
              <p:cNvSpPr>
                <a:spLocks/>
              </p:cNvSpPr>
              <p:nvPr/>
            </p:nvSpPr>
            <p:spPr bwMode="auto">
              <a:xfrm>
                <a:off x="2660" y="3953"/>
                <a:ext cx="24" cy="23"/>
              </a:xfrm>
              <a:custGeom>
                <a:avLst/>
                <a:gdLst>
                  <a:gd name="T0" fmla="*/ 0 w 24"/>
                  <a:gd name="T1" fmla="*/ 11 h 23"/>
                  <a:gd name="T2" fmla="*/ 0 w 24"/>
                  <a:gd name="T3" fmla="*/ 8 h 23"/>
                  <a:gd name="T4" fmla="*/ 0 w 24"/>
                  <a:gd name="T5" fmla="*/ 7 h 23"/>
                  <a:gd name="T6" fmla="*/ 2 w 24"/>
                  <a:gd name="T7" fmla="*/ 7 h 23"/>
                  <a:gd name="T8" fmla="*/ 4 w 24"/>
                  <a:gd name="T9" fmla="*/ 8 h 23"/>
                  <a:gd name="T10" fmla="*/ 7 w 24"/>
                  <a:gd name="T11" fmla="*/ 8 h 23"/>
                  <a:gd name="T12" fmla="*/ 9 w 24"/>
                  <a:gd name="T13" fmla="*/ 8 h 23"/>
                  <a:gd name="T14" fmla="*/ 9 w 24"/>
                  <a:gd name="T15" fmla="*/ 5 h 23"/>
                  <a:gd name="T16" fmla="*/ 10 w 24"/>
                  <a:gd name="T17" fmla="*/ 2 h 23"/>
                  <a:gd name="T18" fmla="*/ 10 w 24"/>
                  <a:gd name="T19" fmla="*/ 2 h 23"/>
                  <a:gd name="T20" fmla="*/ 9 w 24"/>
                  <a:gd name="T21" fmla="*/ 1 h 23"/>
                  <a:gd name="T22" fmla="*/ 13 w 24"/>
                  <a:gd name="T23" fmla="*/ 0 h 23"/>
                  <a:gd name="T24" fmla="*/ 16 w 24"/>
                  <a:gd name="T25" fmla="*/ 0 h 23"/>
                  <a:gd name="T26" fmla="*/ 19 w 24"/>
                  <a:gd name="T27" fmla="*/ 3 h 23"/>
                  <a:gd name="T28" fmla="*/ 19 w 24"/>
                  <a:gd name="T29" fmla="*/ 6 h 23"/>
                  <a:gd name="T30" fmla="*/ 15 w 24"/>
                  <a:gd name="T31" fmla="*/ 7 h 23"/>
                  <a:gd name="T32" fmla="*/ 9 w 24"/>
                  <a:gd name="T33" fmla="*/ 7 h 23"/>
                  <a:gd name="T34" fmla="*/ 10 w 24"/>
                  <a:gd name="T35" fmla="*/ 8 h 23"/>
                  <a:gd name="T36" fmla="*/ 11 w 24"/>
                  <a:gd name="T37" fmla="*/ 11 h 23"/>
                  <a:gd name="T38" fmla="*/ 13 w 24"/>
                  <a:gd name="T39" fmla="*/ 11 h 23"/>
                  <a:gd name="T40" fmla="*/ 15 w 24"/>
                  <a:gd name="T41" fmla="*/ 11 h 23"/>
                  <a:gd name="T42" fmla="*/ 18 w 24"/>
                  <a:gd name="T43" fmla="*/ 12 h 23"/>
                  <a:gd name="T44" fmla="*/ 22 w 24"/>
                  <a:gd name="T45" fmla="*/ 16 h 23"/>
                  <a:gd name="T46" fmla="*/ 24 w 24"/>
                  <a:gd name="T47" fmla="*/ 18 h 23"/>
                  <a:gd name="T48" fmla="*/ 24 w 24"/>
                  <a:gd name="T49" fmla="*/ 19 h 23"/>
                  <a:gd name="T50" fmla="*/ 20 w 24"/>
                  <a:gd name="T51" fmla="*/ 19 h 23"/>
                  <a:gd name="T52" fmla="*/ 17 w 24"/>
                  <a:gd name="T53" fmla="*/ 19 h 23"/>
                  <a:gd name="T54" fmla="*/ 16 w 24"/>
                  <a:gd name="T55" fmla="*/ 19 h 23"/>
                  <a:gd name="T56" fmla="*/ 15 w 24"/>
                  <a:gd name="T57" fmla="*/ 19 h 23"/>
                  <a:gd name="T58" fmla="*/ 14 w 24"/>
                  <a:gd name="T59" fmla="*/ 21 h 23"/>
                  <a:gd name="T60" fmla="*/ 14 w 24"/>
                  <a:gd name="T61" fmla="*/ 22 h 23"/>
                  <a:gd name="T62" fmla="*/ 10 w 24"/>
                  <a:gd name="T63" fmla="*/ 22 h 23"/>
                  <a:gd name="T64" fmla="*/ 6 w 24"/>
                  <a:gd name="T65" fmla="*/ 23 h 23"/>
                  <a:gd name="T66" fmla="*/ 2 w 24"/>
                  <a:gd name="T67" fmla="*/ 23 h 23"/>
                  <a:gd name="T68" fmla="*/ 1 w 24"/>
                  <a:gd name="T69" fmla="*/ 22 h 23"/>
                  <a:gd name="T70" fmla="*/ 1 w 24"/>
                  <a:gd name="T71" fmla="*/ 21 h 23"/>
                  <a:gd name="T72" fmla="*/ 0 w 24"/>
                  <a:gd name="T73" fmla="*/ 19 h 23"/>
                  <a:gd name="T74" fmla="*/ 0 w 24"/>
                  <a:gd name="T75" fmla="*/ 11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"/>
                  <a:gd name="T115" fmla="*/ 0 h 23"/>
                  <a:gd name="T116" fmla="*/ 24 w 24"/>
                  <a:gd name="T117" fmla="*/ 23 h 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" h="23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8" y="12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1" name="Freeform 43"/>
              <p:cNvSpPr>
                <a:spLocks/>
              </p:cNvSpPr>
              <p:nvPr/>
            </p:nvSpPr>
            <p:spPr bwMode="auto">
              <a:xfrm>
                <a:off x="2660" y="3953"/>
                <a:ext cx="9" cy="3"/>
              </a:xfrm>
              <a:custGeom>
                <a:avLst/>
                <a:gdLst>
                  <a:gd name="T0" fmla="*/ 9 w 9"/>
                  <a:gd name="T1" fmla="*/ 2 h 3"/>
                  <a:gd name="T2" fmla="*/ 8 w 9"/>
                  <a:gd name="T3" fmla="*/ 2 h 3"/>
                  <a:gd name="T4" fmla="*/ 7 w 9"/>
                  <a:gd name="T5" fmla="*/ 1 h 3"/>
                  <a:gd name="T6" fmla="*/ 7 w 9"/>
                  <a:gd name="T7" fmla="*/ 1 h 3"/>
                  <a:gd name="T8" fmla="*/ 5 w 9"/>
                  <a:gd name="T9" fmla="*/ 1 h 3"/>
                  <a:gd name="T10" fmla="*/ 4 w 9"/>
                  <a:gd name="T11" fmla="*/ 2 h 3"/>
                  <a:gd name="T12" fmla="*/ 1 w 9"/>
                  <a:gd name="T13" fmla="*/ 3 h 3"/>
                  <a:gd name="T14" fmla="*/ 1 w 9"/>
                  <a:gd name="T15" fmla="*/ 2 h 3"/>
                  <a:gd name="T16" fmla="*/ 0 w 9"/>
                  <a:gd name="T17" fmla="*/ 1 h 3"/>
                  <a:gd name="T18" fmla="*/ 0 w 9"/>
                  <a:gd name="T19" fmla="*/ 0 h 3"/>
                  <a:gd name="T20" fmla="*/ 8 w 9"/>
                  <a:gd name="T21" fmla="*/ 0 h 3"/>
                  <a:gd name="T22" fmla="*/ 9 w 9"/>
                  <a:gd name="T23" fmla="*/ 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3"/>
                  <a:gd name="T38" fmla="*/ 9 w 9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3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2" name="Freeform 44"/>
              <p:cNvSpPr>
                <a:spLocks/>
              </p:cNvSpPr>
              <p:nvPr/>
            </p:nvSpPr>
            <p:spPr bwMode="auto">
              <a:xfrm>
                <a:off x="2660" y="3953"/>
                <a:ext cx="9" cy="3"/>
              </a:xfrm>
              <a:custGeom>
                <a:avLst/>
                <a:gdLst>
                  <a:gd name="T0" fmla="*/ 9 w 9"/>
                  <a:gd name="T1" fmla="*/ 2 h 3"/>
                  <a:gd name="T2" fmla="*/ 8 w 9"/>
                  <a:gd name="T3" fmla="*/ 2 h 3"/>
                  <a:gd name="T4" fmla="*/ 7 w 9"/>
                  <a:gd name="T5" fmla="*/ 1 h 3"/>
                  <a:gd name="T6" fmla="*/ 7 w 9"/>
                  <a:gd name="T7" fmla="*/ 1 h 3"/>
                  <a:gd name="T8" fmla="*/ 5 w 9"/>
                  <a:gd name="T9" fmla="*/ 1 h 3"/>
                  <a:gd name="T10" fmla="*/ 4 w 9"/>
                  <a:gd name="T11" fmla="*/ 2 h 3"/>
                  <a:gd name="T12" fmla="*/ 1 w 9"/>
                  <a:gd name="T13" fmla="*/ 3 h 3"/>
                  <a:gd name="T14" fmla="*/ 1 w 9"/>
                  <a:gd name="T15" fmla="*/ 2 h 3"/>
                  <a:gd name="T16" fmla="*/ 0 w 9"/>
                  <a:gd name="T17" fmla="*/ 1 h 3"/>
                  <a:gd name="T18" fmla="*/ 0 w 9"/>
                  <a:gd name="T19" fmla="*/ 0 h 3"/>
                  <a:gd name="T20" fmla="*/ 8 w 9"/>
                  <a:gd name="T21" fmla="*/ 0 h 3"/>
                  <a:gd name="T22" fmla="*/ 9 w 9"/>
                  <a:gd name="T23" fmla="*/ 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3"/>
                  <a:gd name="T38" fmla="*/ 9 w 9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3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9" y="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3" name="Freeform 45"/>
              <p:cNvSpPr>
                <a:spLocks/>
              </p:cNvSpPr>
              <p:nvPr/>
            </p:nvSpPr>
            <p:spPr bwMode="auto">
              <a:xfrm>
                <a:off x="2680" y="3956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2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4" name="Freeform 46"/>
              <p:cNvSpPr>
                <a:spLocks/>
              </p:cNvSpPr>
              <p:nvPr/>
            </p:nvSpPr>
            <p:spPr bwMode="auto">
              <a:xfrm>
                <a:off x="2845" y="3941"/>
                <a:ext cx="30" cy="26"/>
              </a:xfrm>
              <a:custGeom>
                <a:avLst/>
                <a:gdLst>
                  <a:gd name="T0" fmla="*/ 2 w 30"/>
                  <a:gd name="T1" fmla="*/ 26 h 26"/>
                  <a:gd name="T2" fmla="*/ 29 w 30"/>
                  <a:gd name="T3" fmla="*/ 25 h 26"/>
                  <a:gd name="T4" fmla="*/ 30 w 30"/>
                  <a:gd name="T5" fmla="*/ 24 h 26"/>
                  <a:gd name="T6" fmla="*/ 30 w 30"/>
                  <a:gd name="T7" fmla="*/ 23 h 26"/>
                  <a:gd name="T8" fmla="*/ 30 w 30"/>
                  <a:gd name="T9" fmla="*/ 2 h 26"/>
                  <a:gd name="T10" fmla="*/ 29 w 30"/>
                  <a:gd name="T11" fmla="*/ 0 h 26"/>
                  <a:gd name="T12" fmla="*/ 28 w 30"/>
                  <a:gd name="T13" fmla="*/ 0 h 26"/>
                  <a:gd name="T14" fmla="*/ 1 w 30"/>
                  <a:gd name="T15" fmla="*/ 0 h 26"/>
                  <a:gd name="T16" fmla="*/ 0 w 30"/>
                  <a:gd name="T17" fmla="*/ 7 h 26"/>
                  <a:gd name="T18" fmla="*/ 0 w 30"/>
                  <a:gd name="T19" fmla="*/ 14 h 26"/>
                  <a:gd name="T20" fmla="*/ 1 w 30"/>
                  <a:gd name="T21" fmla="*/ 20 h 26"/>
                  <a:gd name="T22" fmla="*/ 2 w 30"/>
                  <a:gd name="T23" fmla="*/ 26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6"/>
                  <a:gd name="T38" fmla="*/ 30 w 30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6">
                    <a:moveTo>
                      <a:pt x="2" y="26"/>
                    </a:moveTo>
                    <a:lnTo>
                      <a:pt x="29" y="25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5" name="Freeform 47"/>
              <p:cNvSpPr>
                <a:spLocks/>
              </p:cNvSpPr>
              <p:nvPr/>
            </p:nvSpPr>
            <p:spPr bwMode="auto">
              <a:xfrm>
                <a:off x="2847" y="3942"/>
                <a:ext cx="26" cy="24"/>
              </a:xfrm>
              <a:custGeom>
                <a:avLst/>
                <a:gdLst>
                  <a:gd name="T0" fmla="*/ 2 w 26"/>
                  <a:gd name="T1" fmla="*/ 24 h 24"/>
                  <a:gd name="T2" fmla="*/ 25 w 26"/>
                  <a:gd name="T3" fmla="*/ 23 h 24"/>
                  <a:gd name="T4" fmla="*/ 26 w 26"/>
                  <a:gd name="T5" fmla="*/ 23 h 24"/>
                  <a:gd name="T6" fmla="*/ 26 w 26"/>
                  <a:gd name="T7" fmla="*/ 22 h 24"/>
                  <a:gd name="T8" fmla="*/ 26 w 26"/>
                  <a:gd name="T9" fmla="*/ 11 h 24"/>
                  <a:gd name="T10" fmla="*/ 26 w 26"/>
                  <a:gd name="T11" fmla="*/ 1 h 24"/>
                  <a:gd name="T12" fmla="*/ 26 w 26"/>
                  <a:gd name="T13" fmla="*/ 0 h 24"/>
                  <a:gd name="T14" fmla="*/ 25 w 26"/>
                  <a:gd name="T15" fmla="*/ 0 h 24"/>
                  <a:gd name="T16" fmla="*/ 1 w 26"/>
                  <a:gd name="T17" fmla="*/ 1 h 24"/>
                  <a:gd name="T18" fmla="*/ 0 w 26"/>
                  <a:gd name="T19" fmla="*/ 7 h 24"/>
                  <a:gd name="T20" fmla="*/ 0 w 26"/>
                  <a:gd name="T21" fmla="*/ 12 h 24"/>
                  <a:gd name="T22" fmla="*/ 1 w 26"/>
                  <a:gd name="T23" fmla="*/ 18 h 24"/>
                  <a:gd name="T24" fmla="*/ 2 w 26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4"/>
                  <a:gd name="T41" fmla="*/ 26 w 26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4">
                    <a:moveTo>
                      <a:pt x="2" y="24"/>
                    </a:move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1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6" name="Freeform 48"/>
              <p:cNvSpPr>
                <a:spLocks/>
              </p:cNvSpPr>
              <p:nvPr/>
            </p:nvSpPr>
            <p:spPr bwMode="auto">
              <a:xfrm>
                <a:off x="2849" y="3943"/>
                <a:ext cx="24" cy="22"/>
              </a:xfrm>
              <a:custGeom>
                <a:avLst/>
                <a:gdLst>
                  <a:gd name="T0" fmla="*/ 0 w 24"/>
                  <a:gd name="T1" fmla="*/ 11 h 22"/>
                  <a:gd name="T2" fmla="*/ 0 w 24"/>
                  <a:gd name="T3" fmla="*/ 9 h 22"/>
                  <a:gd name="T4" fmla="*/ 0 w 24"/>
                  <a:gd name="T5" fmla="*/ 7 h 22"/>
                  <a:gd name="T6" fmla="*/ 3 w 24"/>
                  <a:gd name="T7" fmla="*/ 7 h 22"/>
                  <a:gd name="T8" fmla="*/ 4 w 24"/>
                  <a:gd name="T9" fmla="*/ 9 h 22"/>
                  <a:gd name="T10" fmla="*/ 7 w 24"/>
                  <a:gd name="T11" fmla="*/ 9 h 22"/>
                  <a:gd name="T12" fmla="*/ 9 w 24"/>
                  <a:gd name="T13" fmla="*/ 9 h 22"/>
                  <a:gd name="T14" fmla="*/ 9 w 24"/>
                  <a:gd name="T15" fmla="*/ 5 h 22"/>
                  <a:gd name="T16" fmla="*/ 10 w 24"/>
                  <a:gd name="T17" fmla="*/ 2 h 22"/>
                  <a:gd name="T18" fmla="*/ 9 w 24"/>
                  <a:gd name="T19" fmla="*/ 2 h 22"/>
                  <a:gd name="T20" fmla="*/ 9 w 24"/>
                  <a:gd name="T21" fmla="*/ 1 h 22"/>
                  <a:gd name="T22" fmla="*/ 13 w 24"/>
                  <a:gd name="T23" fmla="*/ 0 h 22"/>
                  <a:gd name="T24" fmla="*/ 16 w 24"/>
                  <a:gd name="T25" fmla="*/ 1 h 22"/>
                  <a:gd name="T26" fmla="*/ 18 w 24"/>
                  <a:gd name="T27" fmla="*/ 4 h 22"/>
                  <a:gd name="T28" fmla="*/ 19 w 24"/>
                  <a:gd name="T29" fmla="*/ 6 h 22"/>
                  <a:gd name="T30" fmla="*/ 14 w 24"/>
                  <a:gd name="T31" fmla="*/ 6 h 22"/>
                  <a:gd name="T32" fmla="*/ 9 w 24"/>
                  <a:gd name="T33" fmla="*/ 6 h 22"/>
                  <a:gd name="T34" fmla="*/ 10 w 24"/>
                  <a:gd name="T35" fmla="*/ 9 h 22"/>
                  <a:gd name="T36" fmla="*/ 10 w 24"/>
                  <a:gd name="T37" fmla="*/ 10 h 22"/>
                  <a:gd name="T38" fmla="*/ 12 w 24"/>
                  <a:gd name="T39" fmla="*/ 11 h 22"/>
                  <a:gd name="T40" fmla="*/ 15 w 24"/>
                  <a:gd name="T41" fmla="*/ 11 h 22"/>
                  <a:gd name="T42" fmla="*/ 17 w 24"/>
                  <a:gd name="T43" fmla="*/ 12 h 22"/>
                  <a:gd name="T44" fmla="*/ 21 w 24"/>
                  <a:gd name="T45" fmla="*/ 15 h 22"/>
                  <a:gd name="T46" fmla="*/ 23 w 24"/>
                  <a:gd name="T47" fmla="*/ 17 h 22"/>
                  <a:gd name="T48" fmla="*/ 24 w 24"/>
                  <a:gd name="T49" fmla="*/ 20 h 22"/>
                  <a:gd name="T50" fmla="*/ 19 w 24"/>
                  <a:gd name="T51" fmla="*/ 20 h 22"/>
                  <a:gd name="T52" fmla="*/ 16 w 24"/>
                  <a:gd name="T53" fmla="*/ 18 h 22"/>
                  <a:gd name="T54" fmla="*/ 15 w 24"/>
                  <a:gd name="T55" fmla="*/ 18 h 22"/>
                  <a:gd name="T56" fmla="*/ 14 w 24"/>
                  <a:gd name="T57" fmla="*/ 18 h 22"/>
                  <a:gd name="T58" fmla="*/ 14 w 24"/>
                  <a:gd name="T59" fmla="*/ 20 h 22"/>
                  <a:gd name="T60" fmla="*/ 13 w 24"/>
                  <a:gd name="T61" fmla="*/ 21 h 22"/>
                  <a:gd name="T62" fmla="*/ 9 w 24"/>
                  <a:gd name="T63" fmla="*/ 21 h 22"/>
                  <a:gd name="T64" fmla="*/ 6 w 24"/>
                  <a:gd name="T65" fmla="*/ 22 h 22"/>
                  <a:gd name="T66" fmla="*/ 3 w 24"/>
                  <a:gd name="T67" fmla="*/ 21 h 22"/>
                  <a:gd name="T68" fmla="*/ 1 w 24"/>
                  <a:gd name="T69" fmla="*/ 21 h 22"/>
                  <a:gd name="T70" fmla="*/ 1 w 24"/>
                  <a:gd name="T71" fmla="*/ 20 h 22"/>
                  <a:gd name="T72" fmla="*/ 1 w 24"/>
                  <a:gd name="T73" fmla="*/ 18 h 22"/>
                  <a:gd name="T74" fmla="*/ 0 w 24"/>
                  <a:gd name="T75" fmla="*/ 11 h 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"/>
                  <a:gd name="T115" fmla="*/ 0 h 22"/>
                  <a:gd name="T116" fmla="*/ 24 w 24"/>
                  <a:gd name="T117" fmla="*/ 22 h 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" h="22">
                    <a:moveTo>
                      <a:pt x="0" y="11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19" y="20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7" name="Freeform 49"/>
              <p:cNvSpPr>
                <a:spLocks/>
              </p:cNvSpPr>
              <p:nvPr/>
            </p:nvSpPr>
            <p:spPr bwMode="auto">
              <a:xfrm>
                <a:off x="2849" y="3943"/>
                <a:ext cx="24" cy="22"/>
              </a:xfrm>
              <a:custGeom>
                <a:avLst/>
                <a:gdLst>
                  <a:gd name="T0" fmla="*/ 0 w 24"/>
                  <a:gd name="T1" fmla="*/ 11 h 22"/>
                  <a:gd name="T2" fmla="*/ 0 w 24"/>
                  <a:gd name="T3" fmla="*/ 9 h 22"/>
                  <a:gd name="T4" fmla="*/ 0 w 24"/>
                  <a:gd name="T5" fmla="*/ 7 h 22"/>
                  <a:gd name="T6" fmla="*/ 3 w 24"/>
                  <a:gd name="T7" fmla="*/ 7 h 22"/>
                  <a:gd name="T8" fmla="*/ 4 w 24"/>
                  <a:gd name="T9" fmla="*/ 9 h 22"/>
                  <a:gd name="T10" fmla="*/ 7 w 24"/>
                  <a:gd name="T11" fmla="*/ 9 h 22"/>
                  <a:gd name="T12" fmla="*/ 9 w 24"/>
                  <a:gd name="T13" fmla="*/ 9 h 22"/>
                  <a:gd name="T14" fmla="*/ 9 w 24"/>
                  <a:gd name="T15" fmla="*/ 5 h 22"/>
                  <a:gd name="T16" fmla="*/ 10 w 24"/>
                  <a:gd name="T17" fmla="*/ 2 h 22"/>
                  <a:gd name="T18" fmla="*/ 9 w 24"/>
                  <a:gd name="T19" fmla="*/ 2 h 22"/>
                  <a:gd name="T20" fmla="*/ 9 w 24"/>
                  <a:gd name="T21" fmla="*/ 1 h 22"/>
                  <a:gd name="T22" fmla="*/ 13 w 24"/>
                  <a:gd name="T23" fmla="*/ 0 h 22"/>
                  <a:gd name="T24" fmla="*/ 16 w 24"/>
                  <a:gd name="T25" fmla="*/ 1 h 22"/>
                  <a:gd name="T26" fmla="*/ 18 w 24"/>
                  <a:gd name="T27" fmla="*/ 4 h 22"/>
                  <a:gd name="T28" fmla="*/ 19 w 24"/>
                  <a:gd name="T29" fmla="*/ 6 h 22"/>
                  <a:gd name="T30" fmla="*/ 14 w 24"/>
                  <a:gd name="T31" fmla="*/ 6 h 22"/>
                  <a:gd name="T32" fmla="*/ 9 w 24"/>
                  <a:gd name="T33" fmla="*/ 6 h 22"/>
                  <a:gd name="T34" fmla="*/ 10 w 24"/>
                  <a:gd name="T35" fmla="*/ 9 h 22"/>
                  <a:gd name="T36" fmla="*/ 10 w 24"/>
                  <a:gd name="T37" fmla="*/ 10 h 22"/>
                  <a:gd name="T38" fmla="*/ 12 w 24"/>
                  <a:gd name="T39" fmla="*/ 11 h 22"/>
                  <a:gd name="T40" fmla="*/ 15 w 24"/>
                  <a:gd name="T41" fmla="*/ 11 h 22"/>
                  <a:gd name="T42" fmla="*/ 17 w 24"/>
                  <a:gd name="T43" fmla="*/ 12 h 22"/>
                  <a:gd name="T44" fmla="*/ 21 w 24"/>
                  <a:gd name="T45" fmla="*/ 15 h 22"/>
                  <a:gd name="T46" fmla="*/ 23 w 24"/>
                  <a:gd name="T47" fmla="*/ 17 h 22"/>
                  <a:gd name="T48" fmla="*/ 24 w 24"/>
                  <a:gd name="T49" fmla="*/ 20 h 22"/>
                  <a:gd name="T50" fmla="*/ 19 w 24"/>
                  <a:gd name="T51" fmla="*/ 20 h 22"/>
                  <a:gd name="T52" fmla="*/ 16 w 24"/>
                  <a:gd name="T53" fmla="*/ 18 h 22"/>
                  <a:gd name="T54" fmla="*/ 15 w 24"/>
                  <a:gd name="T55" fmla="*/ 18 h 22"/>
                  <a:gd name="T56" fmla="*/ 14 w 24"/>
                  <a:gd name="T57" fmla="*/ 18 h 22"/>
                  <a:gd name="T58" fmla="*/ 14 w 24"/>
                  <a:gd name="T59" fmla="*/ 20 h 22"/>
                  <a:gd name="T60" fmla="*/ 13 w 24"/>
                  <a:gd name="T61" fmla="*/ 21 h 22"/>
                  <a:gd name="T62" fmla="*/ 9 w 24"/>
                  <a:gd name="T63" fmla="*/ 21 h 22"/>
                  <a:gd name="T64" fmla="*/ 6 w 24"/>
                  <a:gd name="T65" fmla="*/ 22 h 22"/>
                  <a:gd name="T66" fmla="*/ 3 w 24"/>
                  <a:gd name="T67" fmla="*/ 21 h 22"/>
                  <a:gd name="T68" fmla="*/ 1 w 24"/>
                  <a:gd name="T69" fmla="*/ 21 h 22"/>
                  <a:gd name="T70" fmla="*/ 1 w 24"/>
                  <a:gd name="T71" fmla="*/ 20 h 22"/>
                  <a:gd name="T72" fmla="*/ 1 w 24"/>
                  <a:gd name="T73" fmla="*/ 18 h 22"/>
                  <a:gd name="T74" fmla="*/ 0 w 24"/>
                  <a:gd name="T75" fmla="*/ 11 h 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"/>
                  <a:gd name="T115" fmla="*/ 0 h 22"/>
                  <a:gd name="T116" fmla="*/ 24 w 24"/>
                  <a:gd name="T117" fmla="*/ 22 h 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" h="22">
                    <a:moveTo>
                      <a:pt x="0" y="11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19" y="20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8" name="Freeform 50"/>
              <p:cNvSpPr>
                <a:spLocks/>
              </p:cNvSpPr>
              <p:nvPr/>
            </p:nvSpPr>
            <p:spPr bwMode="auto">
              <a:xfrm>
                <a:off x="2849" y="3943"/>
                <a:ext cx="9" cy="4"/>
              </a:xfrm>
              <a:custGeom>
                <a:avLst/>
                <a:gdLst>
                  <a:gd name="T0" fmla="*/ 9 w 9"/>
                  <a:gd name="T1" fmla="*/ 2 h 4"/>
                  <a:gd name="T2" fmla="*/ 7 w 9"/>
                  <a:gd name="T3" fmla="*/ 2 h 4"/>
                  <a:gd name="T4" fmla="*/ 6 w 9"/>
                  <a:gd name="T5" fmla="*/ 1 h 4"/>
                  <a:gd name="T6" fmla="*/ 5 w 9"/>
                  <a:gd name="T7" fmla="*/ 1 h 4"/>
                  <a:gd name="T8" fmla="*/ 4 w 9"/>
                  <a:gd name="T9" fmla="*/ 2 h 4"/>
                  <a:gd name="T10" fmla="*/ 1 w 9"/>
                  <a:gd name="T11" fmla="*/ 4 h 4"/>
                  <a:gd name="T12" fmla="*/ 1 w 9"/>
                  <a:gd name="T13" fmla="*/ 1 h 4"/>
                  <a:gd name="T14" fmla="*/ 1 w 9"/>
                  <a:gd name="T15" fmla="*/ 1 h 4"/>
                  <a:gd name="T16" fmla="*/ 0 w 9"/>
                  <a:gd name="T17" fmla="*/ 0 h 4"/>
                  <a:gd name="T18" fmla="*/ 8 w 9"/>
                  <a:gd name="T19" fmla="*/ 0 h 4"/>
                  <a:gd name="T20" fmla="*/ 9 w 9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4"/>
                  <a:gd name="T35" fmla="*/ 9 w 9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4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9" name="Freeform 51"/>
              <p:cNvSpPr>
                <a:spLocks/>
              </p:cNvSpPr>
              <p:nvPr/>
            </p:nvSpPr>
            <p:spPr bwMode="auto">
              <a:xfrm>
                <a:off x="2849" y="3943"/>
                <a:ext cx="9" cy="4"/>
              </a:xfrm>
              <a:custGeom>
                <a:avLst/>
                <a:gdLst>
                  <a:gd name="T0" fmla="*/ 9 w 9"/>
                  <a:gd name="T1" fmla="*/ 2 h 4"/>
                  <a:gd name="T2" fmla="*/ 7 w 9"/>
                  <a:gd name="T3" fmla="*/ 2 h 4"/>
                  <a:gd name="T4" fmla="*/ 6 w 9"/>
                  <a:gd name="T5" fmla="*/ 1 h 4"/>
                  <a:gd name="T6" fmla="*/ 6 w 9"/>
                  <a:gd name="T7" fmla="*/ 1 h 4"/>
                  <a:gd name="T8" fmla="*/ 5 w 9"/>
                  <a:gd name="T9" fmla="*/ 1 h 4"/>
                  <a:gd name="T10" fmla="*/ 4 w 9"/>
                  <a:gd name="T11" fmla="*/ 2 h 4"/>
                  <a:gd name="T12" fmla="*/ 1 w 9"/>
                  <a:gd name="T13" fmla="*/ 4 h 4"/>
                  <a:gd name="T14" fmla="*/ 1 w 9"/>
                  <a:gd name="T15" fmla="*/ 1 h 4"/>
                  <a:gd name="T16" fmla="*/ 1 w 9"/>
                  <a:gd name="T17" fmla="*/ 1 h 4"/>
                  <a:gd name="T18" fmla="*/ 0 w 9"/>
                  <a:gd name="T19" fmla="*/ 0 h 4"/>
                  <a:gd name="T20" fmla="*/ 8 w 9"/>
                  <a:gd name="T21" fmla="*/ 0 h 4"/>
                  <a:gd name="T22" fmla="*/ 9 w 9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4"/>
                  <a:gd name="T38" fmla="*/ 9 w 9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4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9" y="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0" name="Rectangle 52"/>
              <p:cNvSpPr>
                <a:spLocks noChangeArrowheads="1"/>
              </p:cNvSpPr>
              <p:nvPr/>
            </p:nvSpPr>
            <p:spPr bwMode="auto">
              <a:xfrm>
                <a:off x="2870" y="3947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1" name="Freeform 53"/>
              <p:cNvSpPr>
                <a:spLocks/>
              </p:cNvSpPr>
              <p:nvPr/>
            </p:nvSpPr>
            <p:spPr bwMode="auto">
              <a:xfrm>
                <a:off x="2876" y="3938"/>
                <a:ext cx="30" cy="27"/>
              </a:xfrm>
              <a:custGeom>
                <a:avLst/>
                <a:gdLst>
                  <a:gd name="T0" fmla="*/ 3 w 30"/>
                  <a:gd name="T1" fmla="*/ 27 h 27"/>
                  <a:gd name="T2" fmla="*/ 27 w 30"/>
                  <a:gd name="T3" fmla="*/ 26 h 27"/>
                  <a:gd name="T4" fmla="*/ 28 w 30"/>
                  <a:gd name="T5" fmla="*/ 25 h 27"/>
                  <a:gd name="T6" fmla="*/ 30 w 30"/>
                  <a:gd name="T7" fmla="*/ 23 h 27"/>
                  <a:gd name="T8" fmla="*/ 30 w 30"/>
                  <a:gd name="T9" fmla="*/ 4 h 27"/>
                  <a:gd name="T10" fmla="*/ 28 w 30"/>
                  <a:gd name="T11" fmla="*/ 1 h 27"/>
                  <a:gd name="T12" fmla="*/ 27 w 30"/>
                  <a:gd name="T13" fmla="*/ 0 h 27"/>
                  <a:gd name="T14" fmla="*/ 1 w 30"/>
                  <a:gd name="T15" fmla="*/ 1 h 27"/>
                  <a:gd name="T16" fmla="*/ 0 w 30"/>
                  <a:gd name="T17" fmla="*/ 15 h 27"/>
                  <a:gd name="T18" fmla="*/ 3 w 30"/>
                  <a:gd name="T19" fmla="*/ 2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7"/>
                  <a:gd name="T32" fmla="*/ 30 w 3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7">
                    <a:moveTo>
                      <a:pt x="3" y="27"/>
                    </a:moveTo>
                    <a:lnTo>
                      <a:pt x="27" y="26"/>
                    </a:lnTo>
                    <a:lnTo>
                      <a:pt x="28" y="25"/>
                    </a:lnTo>
                    <a:lnTo>
                      <a:pt x="30" y="23"/>
                    </a:lnTo>
                    <a:lnTo>
                      <a:pt x="30" y="4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1" y="1"/>
                    </a:lnTo>
                    <a:lnTo>
                      <a:pt x="0" y="15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2" name="Freeform 54"/>
              <p:cNvSpPr>
                <a:spLocks/>
              </p:cNvSpPr>
              <p:nvPr/>
            </p:nvSpPr>
            <p:spPr bwMode="auto">
              <a:xfrm>
                <a:off x="2879" y="3941"/>
                <a:ext cx="24" cy="23"/>
              </a:xfrm>
              <a:custGeom>
                <a:avLst/>
                <a:gdLst>
                  <a:gd name="T0" fmla="*/ 1 w 24"/>
                  <a:gd name="T1" fmla="*/ 23 h 23"/>
                  <a:gd name="T2" fmla="*/ 23 w 24"/>
                  <a:gd name="T3" fmla="*/ 22 h 23"/>
                  <a:gd name="T4" fmla="*/ 24 w 24"/>
                  <a:gd name="T5" fmla="*/ 20 h 23"/>
                  <a:gd name="T6" fmla="*/ 24 w 24"/>
                  <a:gd name="T7" fmla="*/ 19 h 23"/>
                  <a:gd name="T8" fmla="*/ 23 w 24"/>
                  <a:gd name="T9" fmla="*/ 11 h 23"/>
                  <a:gd name="T10" fmla="*/ 24 w 24"/>
                  <a:gd name="T11" fmla="*/ 1 h 23"/>
                  <a:gd name="T12" fmla="*/ 23 w 24"/>
                  <a:gd name="T13" fmla="*/ 0 h 23"/>
                  <a:gd name="T14" fmla="*/ 23 w 24"/>
                  <a:gd name="T15" fmla="*/ 0 h 23"/>
                  <a:gd name="T16" fmla="*/ 1 w 24"/>
                  <a:gd name="T17" fmla="*/ 1 h 23"/>
                  <a:gd name="T18" fmla="*/ 0 w 24"/>
                  <a:gd name="T19" fmla="*/ 12 h 23"/>
                  <a:gd name="T20" fmla="*/ 1 w 24"/>
                  <a:gd name="T21" fmla="*/ 23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3"/>
                  <a:gd name="T35" fmla="*/ 24 w 24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3">
                    <a:moveTo>
                      <a:pt x="1" y="23"/>
                    </a:moveTo>
                    <a:lnTo>
                      <a:pt x="23" y="22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1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3" name="Freeform 55"/>
              <p:cNvSpPr>
                <a:spLocks/>
              </p:cNvSpPr>
              <p:nvPr/>
            </p:nvSpPr>
            <p:spPr bwMode="auto">
              <a:xfrm>
                <a:off x="2881" y="3942"/>
                <a:ext cx="21" cy="19"/>
              </a:xfrm>
              <a:custGeom>
                <a:avLst/>
                <a:gdLst>
                  <a:gd name="T0" fmla="*/ 0 w 21"/>
                  <a:gd name="T1" fmla="*/ 10 h 19"/>
                  <a:gd name="T2" fmla="*/ 0 w 21"/>
                  <a:gd name="T3" fmla="*/ 7 h 19"/>
                  <a:gd name="T4" fmla="*/ 0 w 21"/>
                  <a:gd name="T5" fmla="*/ 6 h 19"/>
                  <a:gd name="T6" fmla="*/ 1 w 21"/>
                  <a:gd name="T7" fmla="*/ 6 h 19"/>
                  <a:gd name="T8" fmla="*/ 3 w 21"/>
                  <a:gd name="T9" fmla="*/ 7 h 19"/>
                  <a:gd name="T10" fmla="*/ 5 w 21"/>
                  <a:gd name="T11" fmla="*/ 7 h 19"/>
                  <a:gd name="T12" fmla="*/ 8 w 21"/>
                  <a:gd name="T13" fmla="*/ 7 h 19"/>
                  <a:gd name="T14" fmla="*/ 9 w 21"/>
                  <a:gd name="T15" fmla="*/ 5 h 19"/>
                  <a:gd name="T16" fmla="*/ 10 w 21"/>
                  <a:gd name="T17" fmla="*/ 2 h 19"/>
                  <a:gd name="T18" fmla="*/ 9 w 21"/>
                  <a:gd name="T19" fmla="*/ 2 h 19"/>
                  <a:gd name="T20" fmla="*/ 8 w 21"/>
                  <a:gd name="T21" fmla="*/ 1 h 19"/>
                  <a:gd name="T22" fmla="*/ 11 w 21"/>
                  <a:gd name="T23" fmla="*/ 0 h 19"/>
                  <a:gd name="T24" fmla="*/ 14 w 21"/>
                  <a:gd name="T25" fmla="*/ 1 h 19"/>
                  <a:gd name="T26" fmla="*/ 17 w 21"/>
                  <a:gd name="T27" fmla="*/ 3 h 19"/>
                  <a:gd name="T28" fmla="*/ 18 w 21"/>
                  <a:gd name="T29" fmla="*/ 6 h 19"/>
                  <a:gd name="T30" fmla="*/ 12 w 21"/>
                  <a:gd name="T31" fmla="*/ 6 h 19"/>
                  <a:gd name="T32" fmla="*/ 8 w 21"/>
                  <a:gd name="T33" fmla="*/ 6 h 19"/>
                  <a:gd name="T34" fmla="*/ 9 w 21"/>
                  <a:gd name="T35" fmla="*/ 8 h 19"/>
                  <a:gd name="T36" fmla="*/ 10 w 21"/>
                  <a:gd name="T37" fmla="*/ 10 h 19"/>
                  <a:gd name="T38" fmla="*/ 11 w 21"/>
                  <a:gd name="T39" fmla="*/ 10 h 19"/>
                  <a:gd name="T40" fmla="*/ 13 w 21"/>
                  <a:gd name="T41" fmla="*/ 11 h 19"/>
                  <a:gd name="T42" fmla="*/ 16 w 21"/>
                  <a:gd name="T43" fmla="*/ 11 h 19"/>
                  <a:gd name="T44" fmla="*/ 19 w 21"/>
                  <a:gd name="T45" fmla="*/ 14 h 19"/>
                  <a:gd name="T46" fmla="*/ 21 w 21"/>
                  <a:gd name="T47" fmla="*/ 16 h 19"/>
                  <a:gd name="T48" fmla="*/ 21 w 21"/>
                  <a:gd name="T49" fmla="*/ 18 h 19"/>
                  <a:gd name="T50" fmla="*/ 18 w 21"/>
                  <a:gd name="T51" fmla="*/ 18 h 19"/>
                  <a:gd name="T52" fmla="*/ 14 w 21"/>
                  <a:gd name="T53" fmla="*/ 17 h 19"/>
                  <a:gd name="T54" fmla="*/ 13 w 21"/>
                  <a:gd name="T55" fmla="*/ 17 h 19"/>
                  <a:gd name="T56" fmla="*/ 12 w 21"/>
                  <a:gd name="T57" fmla="*/ 17 h 19"/>
                  <a:gd name="T58" fmla="*/ 12 w 21"/>
                  <a:gd name="T59" fmla="*/ 18 h 19"/>
                  <a:gd name="T60" fmla="*/ 12 w 21"/>
                  <a:gd name="T61" fmla="*/ 19 h 19"/>
                  <a:gd name="T62" fmla="*/ 9 w 21"/>
                  <a:gd name="T63" fmla="*/ 19 h 19"/>
                  <a:gd name="T64" fmla="*/ 4 w 21"/>
                  <a:gd name="T65" fmla="*/ 19 h 19"/>
                  <a:gd name="T66" fmla="*/ 2 w 21"/>
                  <a:gd name="T67" fmla="*/ 19 h 19"/>
                  <a:gd name="T68" fmla="*/ 1 w 21"/>
                  <a:gd name="T69" fmla="*/ 19 h 19"/>
                  <a:gd name="T70" fmla="*/ 0 w 21"/>
                  <a:gd name="T71" fmla="*/ 18 h 19"/>
                  <a:gd name="T72" fmla="*/ 0 w 21"/>
                  <a:gd name="T73" fmla="*/ 17 h 19"/>
                  <a:gd name="T74" fmla="*/ 0 w 21"/>
                  <a:gd name="T75" fmla="*/ 10 h 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9"/>
                  <a:gd name="T116" fmla="*/ 21 w 21"/>
                  <a:gd name="T117" fmla="*/ 19 h 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9">
                    <a:moveTo>
                      <a:pt x="0" y="10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3" y="11"/>
                    </a:lnTo>
                    <a:lnTo>
                      <a:pt x="16" y="11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4" name="Freeform 56"/>
              <p:cNvSpPr>
                <a:spLocks/>
              </p:cNvSpPr>
              <p:nvPr/>
            </p:nvSpPr>
            <p:spPr bwMode="auto">
              <a:xfrm>
                <a:off x="2881" y="3942"/>
                <a:ext cx="21" cy="19"/>
              </a:xfrm>
              <a:custGeom>
                <a:avLst/>
                <a:gdLst>
                  <a:gd name="T0" fmla="*/ 0 w 21"/>
                  <a:gd name="T1" fmla="*/ 10 h 19"/>
                  <a:gd name="T2" fmla="*/ 0 w 21"/>
                  <a:gd name="T3" fmla="*/ 7 h 19"/>
                  <a:gd name="T4" fmla="*/ 0 w 21"/>
                  <a:gd name="T5" fmla="*/ 6 h 19"/>
                  <a:gd name="T6" fmla="*/ 1 w 21"/>
                  <a:gd name="T7" fmla="*/ 6 h 19"/>
                  <a:gd name="T8" fmla="*/ 3 w 21"/>
                  <a:gd name="T9" fmla="*/ 7 h 19"/>
                  <a:gd name="T10" fmla="*/ 5 w 21"/>
                  <a:gd name="T11" fmla="*/ 7 h 19"/>
                  <a:gd name="T12" fmla="*/ 8 w 21"/>
                  <a:gd name="T13" fmla="*/ 7 h 19"/>
                  <a:gd name="T14" fmla="*/ 9 w 21"/>
                  <a:gd name="T15" fmla="*/ 5 h 19"/>
                  <a:gd name="T16" fmla="*/ 10 w 21"/>
                  <a:gd name="T17" fmla="*/ 2 h 19"/>
                  <a:gd name="T18" fmla="*/ 9 w 21"/>
                  <a:gd name="T19" fmla="*/ 2 h 19"/>
                  <a:gd name="T20" fmla="*/ 8 w 21"/>
                  <a:gd name="T21" fmla="*/ 1 h 19"/>
                  <a:gd name="T22" fmla="*/ 11 w 21"/>
                  <a:gd name="T23" fmla="*/ 0 h 19"/>
                  <a:gd name="T24" fmla="*/ 14 w 21"/>
                  <a:gd name="T25" fmla="*/ 1 h 19"/>
                  <a:gd name="T26" fmla="*/ 17 w 21"/>
                  <a:gd name="T27" fmla="*/ 3 h 19"/>
                  <a:gd name="T28" fmla="*/ 18 w 21"/>
                  <a:gd name="T29" fmla="*/ 6 h 19"/>
                  <a:gd name="T30" fmla="*/ 12 w 21"/>
                  <a:gd name="T31" fmla="*/ 6 h 19"/>
                  <a:gd name="T32" fmla="*/ 8 w 21"/>
                  <a:gd name="T33" fmla="*/ 6 h 19"/>
                  <a:gd name="T34" fmla="*/ 9 w 21"/>
                  <a:gd name="T35" fmla="*/ 8 h 19"/>
                  <a:gd name="T36" fmla="*/ 10 w 21"/>
                  <a:gd name="T37" fmla="*/ 10 h 19"/>
                  <a:gd name="T38" fmla="*/ 11 w 21"/>
                  <a:gd name="T39" fmla="*/ 10 h 19"/>
                  <a:gd name="T40" fmla="*/ 13 w 21"/>
                  <a:gd name="T41" fmla="*/ 11 h 19"/>
                  <a:gd name="T42" fmla="*/ 16 w 21"/>
                  <a:gd name="T43" fmla="*/ 11 h 19"/>
                  <a:gd name="T44" fmla="*/ 19 w 21"/>
                  <a:gd name="T45" fmla="*/ 14 h 19"/>
                  <a:gd name="T46" fmla="*/ 21 w 21"/>
                  <a:gd name="T47" fmla="*/ 16 h 19"/>
                  <a:gd name="T48" fmla="*/ 21 w 21"/>
                  <a:gd name="T49" fmla="*/ 18 h 19"/>
                  <a:gd name="T50" fmla="*/ 18 w 21"/>
                  <a:gd name="T51" fmla="*/ 18 h 19"/>
                  <a:gd name="T52" fmla="*/ 14 w 21"/>
                  <a:gd name="T53" fmla="*/ 17 h 19"/>
                  <a:gd name="T54" fmla="*/ 13 w 21"/>
                  <a:gd name="T55" fmla="*/ 17 h 19"/>
                  <a:gd name="T56" fmla="*/ 12 w 21"/>
                  <a:gd name="T57" fmla="*/ 17 h 19"/>
                  <a:gd name="T58" fmla="*/ 12 w 21"/>
                  <a:gd name="T59" fmla="*/ 18 h 19"/>
                  <a:gd name="T60" fmla="*/ 12 w 21"/>
                  <a:gd name="T61" fmla="*/ 19 h 19"/>
                  <a:gd name="T62" fmla="*/ 9 w 21"/>
                  <a:gd name="T63" fmla="*/ 19 h 19"/>
                  <a:gd name="T64" fmla="*/ 4 w 21"/>
                  <a:gd name="T65" fmla="*/ 19 h 19"/>
                  <a:gd name="T66" fmla="*/ 2 w 21"/>
                  <a:gd name="T67" fmla="*/ 19 h 19"/>
                  <a:gd name="T68" fmla="*/ 1 w 21"/>
                  <a:gd name="T69" fmla="*/ 19 h 19"/>
                  <a:gd name="T70" fmla="*/ 0 w 21"/>
                  <a:gd name="T71" fmla="*/ 18 h 19"/>
                  <a:gd name="T72" fmla="*/ 0 w 21"/>
                  <a:gd name="T73" fmla="*/ 17 h 19"/>
                  <a:gd name="T74" fmla="*/ 0 w 21"/>
                  <a:gd name="T75" fmla="*/ 10 h 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9"/>
                  <a:gd name="T116" fmla="*/ 21 w 21"/>
                  <a:gd name="T117" fmla="*/ 19 h 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9">
                    <a:moveTo>
                      <a:pt x="0" y="10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3" y="11"/>
                    </a:lnTo>
                    <a:lnTo>
                      <a:pt x="16" y="11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5" name="Freeform 57"/>
              <p:cNvSpPr>
                <a:spLocks/>
              </p:cNvSpPr>
              <p:nvPr/>
            </p:nvSpPr>
            <p:spPr bwMode="auto">
              <a:xfrm>
                <a:off x="2881" y="3942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7 w 8"/>
                  <a:gd name="T3" fmla="*/ 2 h 2"/>
                  <a:gd name="T4" fmla="*/ 5 w 8"/>
                  <a:gd name="T5" fmla="*/ 1 h 2"/>
                  <a:gd name="T6" fmla="*/ 5 w 8"/>
                  <a:gd name="T7" fmla="*/ 1 h 2"/>
                  <a:gd name="T8" fmla="*/ 3 w 8"/>
                  <a:gd name="T9" fmla="*/ 1 h 2"/>
                  <a:gd name="T10" fmla="*/ 2 w 8"/>
                  <a:gd name="T11" fmla="*/ 2 h 2"/>
                  <a:gd name="T12" fmla="*/ 1 w 8"/>
                  <a:gd name="T13" fmla="*/ 2 h 2"/>
                  <a:gd name="T14" fmla="*/ 1 w 8"/>
                  <a:gd name="T15" fmla="*/ 2 h 2"/>
                  <a:gd name="T16" fmla="*/ 0 w 8"/>
                  <a:gd name="T17" fmla="*/ 1 h 2"/>
                  <a:gd name="T18" fmla="*/ 0 w 8"/>
                  <a:gd name="T19" fmla="*/ 0 h 2"/>
                  <a:gd name="T20" fmla="*/ 7 w 8"/>
                  <a:gd name="T21" fmla="*/ 0 h 2"/>
                  <a:gd name="T22" fmla="*/ 8 w 8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2"/>
                  <a:gd name="T38" fmla="*/ 8 w 8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6" name="Freeform 58"/>
              <p:cNvSpPr>
                <a:spLocks/>
              </p:cNvSpPr>
              <p:nvPr/>
            </p:nvSpPr>
            <p:spPr bwMode="auto">
              <a:xfrm>
                <a:off x="2881" y="3942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7 w 8"/>
                  <a:gd name="T3" fmla="*/ 2 h 2"/>
                  <a:gd name="T4" fmla="*/ 5 w 8"/>
                  <a:gd name="T5" fmla="*/ 1 h 2"/>
                  <a:gd name="T6" fmla="*/ 5 w 8"/>
                  <a:gd name="T7" fmla="*/ 1 h 2"/>
                  <a:gd name="T8" fmla="*/ 3 w 8"/>
                  <a:gd name="T9" fmla="*/ 1 h 2"/>
                  <a:gd name="T10" fmla="*/ 2 w 8"/>
                  <a:gd name="T11" fmla="*/ 2 h 2"/>
                  <a:gd name="T12" fmla="*/ 1 w 8"/>
                  <a:gd name="T13" fmla="*/ 2 h 2"/>
                  <a:gd name="T14" fmla="*/ 1 w 8"/>
                  <a:gd name="T15" fmla="*/ 2 h 2"/>
                  <a:gd name="T16" fmla="*/ 0 w 8"/>
                  <a:gd name="T17" fmla="*/ 1 h 2"/>
                  <a:gd name="T18" fmla="*/ 0 w 8"/>
                  <a:gd name="T19" fmla="*/ 0 h 2"/>
                  <a:gd name="T20" fmla="*/ 7 w 8"/>
                  <a:gd name="T21" fmla="*/ 0 h 2"/>
                  <a:gd name="T22" fmla="*/ 8 w 8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2"/>
                  <a:gd name="T38" fmla="*/ 8 w 8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8" y="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7" name="Freeform 59"/>
              <p:cNvSpPr>
                <a:spLocks/>
              </p:cNvSpPr>
              <p:nvPr/>
            </p:nvSpPr>
            <p:spPr bwMode="auto">
              <a:xfrm>
                <a:off x="2899" y="3945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1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8" name="Freeform 60"/>
              <p:cNvSpPr>
                <a:spLocks/>
              </p:cNvSpPr>
              <p:nvPr/>
            </p:nvSpPr>
            <p:spPr bwMode="auto">
              <a:xfrm>
                <a:off x="2624" y="3804"/>
                <a:ext cx="284" cy="51"/>
              </a:xfrm>
              <a:custGeom>
                <a:avLst/>
                <a:gdLst>
                  <a:gd name="T0" fmla="*/ 0 w 284"/>
                  <a:gd name="T1" fmla="*/ 0 h 51"/>
                  <a:gd name="T2" fmla="*/ 284 w 284"/>
                  <a:gd name="T3" fmla="*/ 10 h 51"/>
                  <a:gd name="T4" fmla="*/ 284 w 284"/>
                  <a:gd name="T5" fmla="*/ 51 h 51"/>
                  <a:gd name="T6" fmla="*/ 1 w 284"/>
                  <a:gd name="T7" fmla="*/ 51 h 51"/>
                  <a:gd name="T8" fmla="*/ 0 w 28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4"/>
                  <a:gd name="T16" fmla="*/ 0 h 51"/>
                  <a:gd name="T17" fmla="*/ 284 w 28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4" h="51">
                    <a:moveTo>
                      <a:pt x="0" y="0"/>
                    </a:moveTo>
                    <a:lnTo>
                      <a:pt x="284" y="10"/>
                    </a:lnTo>
                    <a:lnTo>
                      <a:pt x="284" y="51"/>
                    </a:lnTo>
                    <a:lnTo>
                      <a:pt x="1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9" name="Freeform 61"/>
              <p:cNvSpPr>
                <a:spLocks/>
              </p:cNvSpPr>
              <p:nvPr/>
            </p:nvSpPr>
            <p:spPr bwMode="auto">
              <a:xfrm>
                <a:off x="2624" y="3804"/>
                <a:ext cx="284" cy="51"/>
              </a:xfrm>
              <a:custGeom>
                <a:avLst/>
                <a:gdLst>
                  <a:gd name="T0" fmla="*/ 0 w 284"/>
                  <a:gd name="T1" fmla="*/ 0 h 51"/>
                  <a:gd name="T2" fmla="*/ 284 w 284"/>
                  <a:gd name="T3" fmla="*/ 10 h 51"/>
                  <a:gd name="T4" fmla="*/ 284 w 284"/>
                  <a:gd name="T5" fmla="*/ 51 h 51"/>
                  <a:gd name="T6" fmla="*/ 1 w 284"/>
                  <a:gd name="T7" fmla="*/ 51 h 51"/>
                  <a:gd name="T8" fmla="*/ 0 w 28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4"/>
                  <a:gd name="T16" fmla="*/ 0 h 51"/>
                  <a:gd name="T17" fmla="*/ 284 w 28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4" h="51">
                    <a:moveTo>
                      <a:pt x="0" y="0"/>
                    </a:moveTo>
                    <a:lnTo>
                      <a:pt x="284" y="10"/>
                    </a:lnTo>
                    <a:lnTo>
                      <a:pt x="284" y="51"/>
                    </a:lnTo>
                    <a:lnTo>
                      <a:pt x="1" y="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0" name="Freeform 62"/>
              <p:cNvSpPr>
                <a:spLocks/>
              </p:cNvSpPr>
              <p:nvPr/>
            </p:nvSpPr>
            <p:spPr bwMode="auto">
              <a:xfrm>
                <a:off x="2624" y="3804"/>
                <a:ext cx="273" cy="51"/>
              </a:xfrm>
              <a:custGeom>
                <a:avLst/>
                <a:gdLst>
                  <a:gd name="T0" fmla="*/ 0 w 273"/>
                  <a:gd name="T1" fmla="*/ 0 h 51"/>
                  <a:gd name="T2" fmla="*/ 29 w 273"/>
                  <a:gd name="T3" fmla="*/ 2 h 51"/>
                  <a:gd name="T4" fmla="*/ 51 w 273"/>
                  <a:gd name="T5" fmla="*/ 3 h 51"/>
                  <a:gd name="T6" fmla="*/ 70 w 273"/>
                  <a:gd name="T7" fmla="*/ 3 h 51"/>
                  <a:gd name="T8" fmla="*/ 90 w 273"/>
                  <a:gd name="T9" fmla="*/ 4 h 51"/>
                  <a:gd name="T10" fmla="*/ 117 w 273"/>
                  <a:gd name="T11" fmla="*/ 5 h 51"/>
                  <a:gd name="T12" fmla="*/ 153 w 273"/>
                  <a:gd name="T13" fmla="*/ 7 h 51"/>
                  <a:gd name="T14" fmla="*/ 203 w 273"/>
                  <a:gd name="T15" fmla="*/ 8 h 51"/>
                  <a:gd name="T16" fmla="*/ 271 w 273"/>
                  <a:gd name="T17" fmla="*/ 10 h 51"/>
                  <a:gd name="T18" fmla="*/ 271 w 273"/>
                  <a:gd name="T19" fmla="*/ 18 h 51"/>
                  <a:gd name="T20" fmla="*/ 271 w 273"/>
                  <a:gd name="T21" fmla="*/ 24 h 51"/>
                  <a:gd name="T22" fmla="*/ 271 w 273"/>
                  <a:gd name="T23" fmla="*/ 34 h 51"/>
                  <a:gd name="T24" fmla="*/ 273 w 273"/>
                  <a:gd name="T25" fmla="*/ 51 h 51"/>
                  <a:gd name="T26" fmla="*/ 243 w 273"/>
                  <a:gd name="T27" fmla="*/ 51 h 51"/>
                  <a:gd name="T28" fmla="*/ 222 w 273"/>
                  <a:gd name="T29" fmla="*/ 51 h 51"/>
                  <a:gd name="T30" fmla="*/ 203 w 273"/>
                  <a:gd name="T31" fmla="*/ 51 h 51"/>
                  <a:gd name="T32" fmla="*/ 183 w 273"/>
                  <a:gd name="T33" fmla="*/ 51 h 51"/>
                  <a:gd name="T34" fmla="*/ 156 w 273"/>
                  <a:gd name="T35" fmla="*/ 51 h 51"/>
                  <a:gd name="T36" fmla="*/ 120 w 273"/>
                  <a:gd name="T37" fmla="*/ 51 h 51"/>
                  <a:gd name="T38" fmla="*/ 70 w 273"/>
                  <a:gd name="T39" fmla="*/ 51 h 51"/>
                  <a:gd name="T40" fmla="*/ 1 w 273"/>
                  <a:gd name="T41" fmla="*/ 51 h 51"/>
                  <a:gd name="T42" fmla="*/ 1 w 273"/>
                  <a:gd name="T43" fmla="*/ 42 h 51"/>
                  <a:gd name="T44" fmla="*/ 1 w 273"/>
                  <a:gd name="T45" fmla="*/ 35 h 51"/>
                  <a:gd name="T46" fmla="*/ 1 w 273"/>
                  <a:gd name="T47" fmla="*/ 23 h 51"/>
                  <a:gd name="T48" fmla="*/ 0 w 273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3"/>
                  <a:gd name="T76" fmla="*/ 0 h 51"/>
                  <a:gd name="T77" fmla="*/ 273 w 273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3" h="51">
                    <a:moveTo>
                      <a:pt x="0" y="0"/>
                    </a:moveTo>
                    <a:lnTo>
                      <a:pt x="29" y="2"/>
                    </a:lnTo>
                    <a:lnTo>
                      <a:pt x="51" y="3"/>
                    </a:lnTo>
                    <a:lnTo>
                      <a:pt x="70" y="3"/>
                    </a:lnTo>
                    <a:lnTo>
                      <a:pt x="90" y="4"/>
                    </a:lnTo>
                    <a:lnTo>
                      <a:pt x="117" y="5"/>
                    </a:lnTo>
                    <a:lnTo>
                      <a:pt x="153" y="7"/>
                    </a:lnTo>
                    <a:lnTo>
                      <a:pt x="203" y="8"/>
                    </a:lnTo>
                    <a:lnTo>
                      <a:pt x="271" y="10"/>
                    </a:lnTo>
                    <a:lnTo>
                      <a:pt x="271" y="18"/>
                    </a:lnTo>
                    <a:lnTo>
                      <a:pt x="271" y="24"/>
                    </a:lnTo>
                    <a:lnTo>
                      <a:pt x="271" y="34"/>
                    </a:lnTo>
                    <a:lnTo>
                      <a:pt x="273" y="51"/>
                    </a:lnTo>
                    <a:lnTo>
                      <a:pt x="243" y="51"/>
                    </a:lnTo>
                    <a:lnTo>
                      <a:pt x="222" y="51"/>
                    </a:lnTo>
                    <a:lnTo>
                      <a:pt x="203" y="51"/>
                    </a:lnTo>
                    <a:lnTo>
                      <a:pt x="183" y="51"/>
                    </a:lnTo>
                    <a:lnTo>
                      <a:pt x="156" y="51"/>
                    </a:lnTo>
                    <a:lnTo>
                      <a:pt x="120" y="51"/>
                    </a:lnTo>
                    <a:lnTo>
                      <a:pt x="70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1" name="Freeform 63"/>
              <p:cNvSpPr>
                <a:spLocks/>
              </p:cNvSpPr>
              <p:nvPr/>
            </p:nvSpPr>
            <p:spPr bwMode="auto">
              <a:xfrm>
                <a:off x="2624" y="3804"/>
                <a:ext cx="260" cy="51"/>
              </a:xfrm>
              <a:custGeom>
                <a:avLst/>
                <a:gdLst>
                  <a:gd name="T0" fmla="*/ 0 w 260"/>
                  <a:gd name="T1" fmla="*/ 0 h 51"/>
                  <a:gd name="T2" fmla="*/ 28 w 260"/>
                  <a:gd name="T3" fmla="*/ 2 h 51"/>
                  <a:gd name="T4" fmla="*/ 49 w 260"/>
                  <a:gd name="T5" fmla="*/ 3 h 51"/>
                  <a:gd name="T6" fmla="*/ 68 w 260"/>
                  <a:gd name="T7" fmla="*/ 4 h 51"/>
                  <a:gd name="T8" fmla="*/ 87 w 260"/>
                  <a:gd name="T9" fmla="*/ 4 h 51"/>
                  <a:gd name="T10" fmla="*/ 112 w 260"/>
                  <a:gd name="T11" fmla="*/ 5 h 51"/>
                  <a:gd name="T12" fmla="*/ 145 w 260"/>
                  <a:gd name="T13" fmla="*/ 7 h 51"/>
                  <a:gd name="T14" fmla="*/ 194 w 260"/>
                  <a:gd name="T15" fmla="*/ 8 h 51"/>
                  <a:gd name="T16" fmla="*/ 258 w 260"/>
                  <a:gd name="T17" fmla="*/ 10 h 51"/>
                  <a:gd name="T18" fmla="*/ 259 w 260"/>
                  <a:gd name="T19" fmla="*/ 18 h 51"/>
                  <a:gd name="T20" fmla="*/ 259 w 260"/>
                  <a:gd name="T21" fmla="*/ 24 h 51"/>
                  <a:gd name="T22" fmla="*/ 259 w 260"/>
                  <a:gd name="T23" fmla="*/ 34 h 51"/>
                  <a:gd name="T24" fmla="*/ 260 w 260"/>
                  <a:gd name="T25" fmla="*/ 51 h 51"/>
                  <a:gd name="T26" fmla="*/ 233 w 260"/>
                  <a:gd name="T27" fmla="*/ 51 h 51"/>
                  <a:gd name="T28" fmla="*/ 212 w 260"/>
                  <a:gd name="T29" fmla="*/ 51 h 51"/>
                  <a:gd name="T30" fmla="*/ 194 w 260"/>
                  <a:gd name="T31" fmla="*/ 51 h 51"/>
                  <a:gd name="T32" fmla="*/ 175 w 260"/>
                  <a:gd name="T33" fmla="*/ 51 h 51"/>
                  <a:gd name="T34" fmla="*/ 150 w 260"/>
                  <a:gd name="T35" fmla="*/ 51 h 51"/>
                  <a:gd name="T36" fmla="*/ 115 w 260"/>
                  <a:gd name="T37" fmla="*/ 51 h 51"/>
                  <a:gd name="T38" fmla="*/ 67 w 260"/>
                  <a:gd name="T39" fmla="*/ 51 h 51"/>
                  <a:gd name="T40" fmla="*/ 1 w 260"/>
                  <a:gd name="T41" fmla="*/ 51 h 51"/>
                  <a:gd name="T42" fmla="*/ 1 w 260"/>
                  <a:gd name="T43" fmla="*/ 42 h 51"/>
                  <a:gd name="T44" fmla="*/ 1 w 260"/>
                  <a:gd name="T45" fmla="*/ 35 h 51"/>
                  <a:gd name="T46" fmla="*/ 1 w 260"/>
                  <a:gd name="T47" fmla="*/ 23 h 51"/>
                  <a:gd name="T48" fmla="*/ 0 w 260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0"/>
                  <a:gd name="T76" fmla="*/ 0 h 51"/>
                  <a:gd name="T77" fmla="*/ 260 w 260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0" h="51">
                    <a:moveTo>
                      <a:pt x="0" y="0"/>
                    </a:moveTo>
                    <a:lnTo>
                      <a:pt x="28" y="2"/>
                    </a:lnTo>
                    <a:lnTo>
                      <a:pt x="49" y="3"/>
                    </a:lnTo>
                    <a:lnTo>
                      <a:pt x="68" y="4"/>
                    </a:lnTo>
                    <a:lnTo>
                      <a:pt x="87" y="4"/>
                    </a:lnTo>
                    <a:lnTo>
                      <a:pt x="112" y="5"/>
                    </a:lnTo>
                    <a:lnTo>
                      <a:pt x="145" y="7"/>
                    </a:lnTo>
                    <a:lnTo>
                      <a:pt x="194" y="8"/>
                    </a:lnTo>
                    <a:lnTo>
                      <a:pt x="258" y="10"/>
                    </a:lnTo>
                    <a:lnTo>
                      <a:pt x="259" y="18"/>
                    </a:lnTo>
                    <a:lnTo>
                      <a:pt x="259" y="24"/>
                    </a:lnTo>
                    <a:lnTo>
                      <a:pt x="259" y="34"/>
                    </a:lnTo>
                    <a:lnTo>
                      <a:pt x="260" y="51"/>
                    </a:lnTo>
                    <a:lnTo>
                      <a:pt x="233" y="51"/>
                    </a:lnTo>
                    <a:lnTo>
                      <a:pt x="212" y="51"/>
                    </a:lnTo>
                    <a:lnTo>
                      <a:pt x="194" y="51"/>
                    </a:lnTo>
                    <a:lnTo>
                      <a:pt x="175" y="51"/>
                    </a:lnTo>
                    <a:lnTo>
                      <a:pt x="150" y="51"/>
                    </a:lnTo>
                    <a:lnTo>
                      <a:pt x="115" y="51"/>
                    </a:lnTo>
                    <a:lnTo>
                      <a:pt x="67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2" name="Freeform 64"/>
              <p:cNvSpPr>
                <a:spLocks/>
              </p:cNvSpPr>
              <p:nvPr/>
            </p:nvSpPr>
            <p:spPr bwMode="auto">
              <a:xfrm>
                <a:off x="2624" y="3804"/>
                <a:ext cx="249" cy="51"/>
              </a:xfrm>
              <a:custGeom>
                <a:avLst/>
                <a:gdLst>
                  <a:gd name="T0" fmla="*/ 0 w 249"/>
                  <a:gd name="T1" fmla="*/ 0 h 51"/>
                  <a:gd name="T2" fmla="*/ 27 w 249"/>
                  <a:gd name="T3" fmla="*/ 2 h 51"/>
                  <a:gd name="T4" fmla="*/ 46 w 249"/>
                  <a:gd name="T5" fmla="*/ 3 h 51"/>
                  <a:gd name="T6" fmla="*/ 64 w 249"/>
                  <a:gd name="T7" fmla="*/ 4 h 51"/>
                  <a:gd name="T8" fmla="*/ 82 w 249"/>
                  <a:gd name="T9" fmla="*/ 4 h 51"/>
                  <a:gd name="T10" fmla="*/ 106 w 249"/>
                  <a:gd name="T11" fmla="*/ 5 h 51"/>
                  <a:gd name="T12" fmla="*/ 139 w 249"/>
                  <a:gd name="T13" fmla="*/ 7 h 51"/>
                  <a:gd name="T14" fmla="*/ 184 w 249"/>
                  <a:gd name="T15" fmla="*/ 9 h 51"/>
                  <a:gd name="T16" fmla="*/ 246 w 249"/>
                  <a:gd name="T17" fmla="*/ 10 h 51"/>
                  <a:gd name="T18" fmla="*/ 246 w 249"/>
                  <a:gd name="T19" fmla="*/ 18 h 51"/>
                  <a:gd name="T20" fmla="*/ 247 w 249"/>
                  <a:gd name="T21" fmla="*/ 24 h 51"/>
                  <a:gd name="T22" fmla="*/ 248 w 249"/>
                  <a:gd name="T23" fmla="*/ 34 h 51"/>
                  <a:gd name="T24" fmla="*/ 249 w 249"/>
                  <a:gd name="T25" fmla="*/ 51 h 51"/>
                  <a:gd name="T26" fmla="*/ 223 w 249"/>
                  <a:gd name="T27" fmla="*/ 51 h 51"/>
                  <a:gd name="T28" fmla="*/ 203 w 249"/>
                  <a:gd name="T29" fmla="*/ 51 h 51"/>
                  <a:gd name="T30" fmla="*/ 185 w 249"/>
                  <a:gd name="T31" fmla="*/ 51 h 51"/>
                  <a:gd name="T32" fmla="*/ 167 w 249"/>
                  <a:gd name="T33" fmla="*/ 51 h 51"/>
                  <a:gd name="T34" fmla="*/ 143 w 249"/>
                  <a:gd name="T35" fmla="*/ 51 h 51"/>
                  <a:gd name="T36" fmla="*/ 109 w 249"/>
                  <a:gd name="T37" fmla="*/ 51 h 51"/>
                  <a:gd name="T38" fmla="*/ 64 w 249"/>
                  <a:gd name="T39" fmla="*/ 51 h 51"/>
                  <a:gd name="T40" fmla="*/ 1 w 249"/>
                  <a:gd name="T41" fmla="*/ 51 h 51"/>
                  <a:gd name="T42" fmla="*/ 1 w 249"/>
                  <a:gd name="T43" fmla="*/ 42 h 51"/>
                  <a:gd name="T44" fmla="*/ 1 w 249"/>
                  <a:gd name="T45" fmla="*/ 35 h 51"/>
                  <a:gd name="T46" fmla="*/ 1 w 249"/>
                  <a:gd name="T47" fmla="*/ 23 h 51"/>
                  <a:gd name="T48" fmla="*/ 0 w 249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9"/>
                  <a:gd name="T76" fmla="*/ 0 h 51"/>
                  <a:gd name="T77" fmla="*/ 249 w 249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9" h="51">
                    <a:moveTo>
                      <a:pt x="0" y="0"/>
                    </a:moveTo>
                    <a:lnTo>
                      <a:pt x="27" y="2"/>
                    </a:lnTo>
                    <a:lnTo>
                      <a:pt x="46" y="3"/>
                    </a:lnTo>
                    <a:lnTo>
                      <a:pt x="64" y="4"/>
                    </a:lnTo>
                    <a:lnTo>
                      <a:pt x="82" y="4"/>
                    </a:lnTo>
                    <a:lnTo>
                      <a:pt x="106" y="5"/>
                    </a:lnTo>
                    <a:lnTo>
                      <a:pt x="139" y="7"/>
                    </a:lnTo>
                    <a:lnTo>
                      <a:pt x="184" y="9"/>
                    </a:lnTo>
                    <a:lnTo>
                      <a:pt x="246" y="10"/>
                    </a:lnTo>
                    <a:lnTo>
                      <a:pt x="246" y="18"/>
                    </a:lnTo>
                    <a:lnTo>
                      <a:pt x="247" y="24"/>
                    </a:lnTo>
                    <a:lnTo>
                      <a:pt x="248" y="34"/>
                    </a:lnTo>
                    <a:lnTo>
                      <a:pt x="249" y="51"/>
                    </a:lnTo>
                    <a:lnTo>
                      <a:pt x="223" y="51"/>
                    </a:lnTo>
                    <a:lnTo>
                      <a:pt x="203" y="51"/>
                    </a:lnTo>
                    <a:lnTo>
                      <a:pt x="185" y="51"/>
                    </a:lnTo>
                    <a:lnTo>
                      <a:pt x="167" y="51"/>
                    </a:lnTo>
                    <a:lnTo>
                      <a:pt x="143" y="51"/>
                    </a:lnTo>
                    <a:lnTo>
                      <a:pt x="109" y="51"/>
                    </a:lnTo>
                    <a:lnTo>
                      <a:pt x="64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3" name="Freeform 65"/>
              <p:cNvSpPr>
                <a:spLocks/>
              </p:cNvSpPr>
              <p:nvPr/>
            </p:nvSpPr>
            <p:spPr bwMode="auto">
              <a:xfrm>
                <a:off x="2624" y="3804"/>
                <a:ext cx="238" cy="51"/>
              </a:xfrm>
              <a:custGeom>
                <a:avLst/>
                <a:gdLst>
                  <a:gd name="T0" fmla="*/ 0 w 238"/>
                  <a:gd name="T1" fmla="*/ 0 h 51"/>
                  <a:gd name="T2" fmla="*/ 25 w 238"/>
                  <a:gd name="T3" fmla="*/ 2 h 51"/>
                  <a:gd name="T4" fmla="*/ 44 w 238"/>
                  <a:gd name="T5" fmla="*/ 3 h 51"/>
                  <a:gd name="T6" fmla="*/ 61 w 238"/>
                  <a:gd name="T7" fmla="*/ 4 h 51"/>
                  <a:gd name="T8" fmla="*/ 78 w 238"/>
                  <a:gd name="T9" fmla="*/ 5 h 51"/>
                  <a:gd name="T10" fmla="*/ 100 w 238"/>
                  <a:gd name="T11" fmla="*/ 5 h 51"/>
                  <a:gd name="T12" fmla="*/ 132 w 238"/>
                  <a:gd name="T13" fmla="*/ 8 h 51"/>
                  <a:gd name="T14" fmla="*/ 174 w 238"/>
                  <a:gd name="T15" fmla="*/ 9 h 51"/>
                  <a:gd name="T16" fmla="*/ 232 w 238"/>
                  <a:gd name="T17" fmla="*/ 11 h 51"/>
                  <a:gd name="T18" fmla="*/ 233 w 238"/>
                  <a:gd name="T19" fmla="*/ 18 h 51"/>
                  <a:gd name="T20" fmla="*/ 234 w 238"/>
                  <a:gd name="T21" fmla="*/ 24 h 51"/>
                  <a:gd name="T22" fmla="*/ 235 w 238"/>
                  <a:gd name="T23" fmla="*/ 34 h 51"/>
                  <a:gd name="T24" fmla="*/ 238 w 238"/>
                  <a:gd name="T25" fmla="*/ 51 h 51"/>
                  <a:gd name="T26" fmla="*/ 212 w 238"/>
                  <a:gd name="T27" fmla="*/ 51 h 51"/>
                  <a:gd name="T28" fmla="*/ 193 w 238"/>
                  <a:gd name="T29" fmla="*/ 51 h 51"/>
                  <a:gd name="T30" fmla="*/ 177 w 238"/>
                  <a:gd name="T31" fmla="*/ 51 h 51"/>
                  <a:gd name="T32" fmla="*/ 159 w 238"/>
                  <a:gd name="T33" fmla="*/ 51 h 51"/>
                  <a:gd name="T34" fmla="*/ 136 w 238"/>
                  <a:gd name="T35" fmla="*/ 51 h 51"/>
                  <a:gd name="T36" fmla="*/ 105 w 238"/>
                  <a:gd name="T37" fmla="*/ 51 h 51"/>
                  <a:gd name="T38" fmla="*/ 61 w 238"/>
                  <a:gd name="T39" fmla="*/ 51 h 51"/>
                  <a:gd name="T40" fmla="*/ 1 w 238"/>
                  <a:gd name="T41" fmla="*/ 51 h 51"/>
                  <a:gd name="T42" fmla="*/ 1 w 238"/>
                  <a:gd name="T43" fmla="*/ 42 h 51"/>
                  <a:gd name="T44" fmla="*/ 1 w 238"/>
                  <a:gd name="T45" fmla="*/ 35 h 51"/>
                  <a:gd name="T46" fmla="*/ 1 w 238"/>
                  <a:gd name="T47" fmla="*/ 23 h 51"/>
                  <a:gd name="T48" fmla="*/ 0 w 238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8"/>
                  <a:gd name="T76" fmla="*/ 0 h 51"/>
                  <a:gd name="T77" fmla="*/ 238 w 238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8" h="51">
                    <a:moveTo>
                      <a:pt x="0" y="0"/>
                    </a:moveTo>
                    <a:lnTo>
                      <a:pt x="25" y="2"/>
                    </a:lnTo>
                    <a:lnTo>
                      <a:pt x="44" y="3"/>
                    </a:lnTo>
                    <a:lnTo>
                      <a:pt x="61" y="4"/>
                    </a:lnTo>
                    <a:lnTo>
                      <a:pt x="78" y="5"/>
                    </a:lnTo>
                    <a:lnTo>
                      <a:pt x="100" y="5"/>
                    </a:lnTo>
                    <a:lnTo>
                      <a:pt x="132" y="8"/>
                    </a:lnTo>
                    <a:lnTo>
                      <a:pt x="174" y="9"/>
                    </a:lnTo>
                    <a:lnTo>
                      <a:pt x="232" y="11"/>
                    </a:lnTo>
                    <a:lnTo>
                      <a:pt x="233" y="18"/>
                    </a:lnTo>
                    <a:lnTo>
                      <a:pt x="234" y="24"/>
                    </a:lnTo>
                    <a:lnTo>
                      <a:pt x="235" y="34"/>
                    </a:lnTo>
                    <a:lnTo>
                      <a:pt x="238" y="51"/>
                    </a:lnTo>
                    <a:lnTo>
                      <a:pt x="212" y="51"/>
                    </a:lnTo>
                    <a:lnTo>
                      <a:pt x="193" y="51"/>
                    </a:lnTo>
                    <a:lnTo>
                      <a:pt x="177" y="51"/>
                    </a:lnTo>
                    <a:lnTo>
                      <a:pt x="159" y="51"/>
                    </a:lnTo>
                    <a:lnTo>
                      <a:pt x="136" y="51"/>
                    </a:lnTo>
                    <a:lnTo>
                      <a:pt x="105" y="51"/>
                    </a:lnTo>
                    <a:lnTo>
                      <a:pt x="61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4" name="Freeform 66"/>
              <p:cNvSpPr>
                <a:spLocks/>
              </p:cNvSpPr>
              <p:nvPr/>
            </p:nvSpPr>
            <p:spPr bwMode="auto">
              <a:xfrm>
                <a:off x="2624" y="3804"/>
                <a:ext cx="225" cy="51"/>
              </a:xfrm>
              <a:custGeom>
                <a:avLst/>
                <a:gdLst>
                  <a:gd name="T0" fmla="*/ 0 w 225"/>
                  <a:gd name="T1" fmla="*/ 0 h 51"/>
                  <a:gd name="T2" fmla="*/ 24 w 225"/>
                  <a:gd name="T3" fmla="*/ 2 h 51"/>
                  <a:gd name="T4" fmla="*/ 42 w 225"/>
                  <a:gd name="T5" fmla="*/ 3 h 51"/>
                  <a:gd name="T6" fmla="*/ 58 w 225"/>
                  <a:gd name="T7" fmla="*/ 4 h 51"/>
                  <a:gd name="T8" fmla="*/ 74 w 225"/>
                  <a:gd name="T9" fmla="*/ 5 h 51"/>
                  <a:gd name="T10" fmla="*/ 96 w 225"/>
                  <a:gd name="T11" fmla="*/ 7 h 51"/>
                  <a:gd name="T12" fmla="*/ 124 w 225"/>
                  <a:gd name="T13" fmla="*/ 8 h 51"/>
                  <a:gd name="T14" fmla="*/ 165 w 225"/>
                  <a:gd name="T15" fmla="*/ 9 h 51"/>
                  <a:gd name="T16" fmla="*/ 220 w 225"/>
                  <a:gd name="T17" fmla="*/ 11 h 51"/>
                  <a:gd name="T18" fmla="*/ 221 w 225"/>
                  <a:gd name="T19" fmla="*/ 18 h 51"/>
                  <a:gd name="T20" fmla="*/ 222 w 225"/>
                  <a:gd name="T21" fmla="*/ 24 h 51"/>
                  <a:gd name="T22" fmla="*/ 223 w 225"/>
                  <a:gd name="T23" fmla="*/ 34 h 51"/>
                  <a:gd name="T24" fmla="*/ 225 w 225"/>
                  <a:gd name="T25" fmla="*/ 51 h 51"/>
                  <a:gd name="T26" fmla="*/ 202 w 225"/>
                  <a:gd name="T27" fmla="*/ 51 h 51"/>
                  <a:gd name="T28" fmla="*/ 184 w 225"/>
                  <a:gd name="T29" fmla="*/ 51 h 51"/>
                  <a:gd name="T30" fmla="*/ 168 w 225"/>
                  <a:gd name="T31" fmla="*/ 51 h 51"/>
                  <a:gd name="T32" fmla="*/ 151 w 225"/>
                  <a:gd name="T33" fmla="*/ 51 h 51"/>
                  <a:gd name="T34" fmla="*/ 130 w 225"/>
                  <a:gd name="T35" fmla="*/ 51 h 51"/>
                  <a:gd name="T36" fmla="*/ 99 w 225"/>
                  <a:gd name="T37" fmla="*/ 51 h 51"/>
                  <a:gd name="T38" fmla="*/ 59 w 225"/>
                  <a:gd name="T39" fmla="*/ 51 h 51"/>
                  <a:gd name="T40" fmla="*/ 1 w 225"/>
                  <a:gd name="T41" fmla="*/ 51 h 51"/>
                  <a:gd name="T42" fmla="*/ 1 w 225"/>
                  <a:gd name="T43" fmla="*/ 42 h 51"/>
                  <a:gd name="T44" fmla="*/ 1 w 225"/>
                  <a:gd name="T45" fmla="*/ 35 h 51"/>
                  <a:gd name="T46" fmla="*/ 1 w 225"/>
                  <a:gd name="T47" fmla="*/ 23 h 51"/>
                  <a:gd name="T48" fmla="*/ 0 w 225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51"/>
                  <a:gd name="T77" fmla="*/ 225 w 225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51">
                    <a:moveTo>
                      <a:pt x="0" y="0"/>
                    </a:moveTo>
                    <a:lnTo>
                      <a:pt x="24" y="2"/>
                    </a:lnTo>
                    <a:lnTo>
                      <a:pt x="42" y="3"/>
                    </a:lnTo>
                    <a:lnTo>
                      <a:pt x="58" y="4"/>
                    </a:lnTo>
                    <a:lnTo>
                      <a:pt x="74" y="5"/>
                    </a:lnTo>
                    <a:lnTo>
                      <a:pt x="96" y="7"/>
                    </a:lnTo>
                    <a:lnTo>
                      <a:pt x="124" y="8"/>
                    </a:lnTo>
                    <a:lnTo>
                      <a:pt x="165" y="9"/>
                    </a:lnTo>
                    <a:lnTo>
                      <a:pt x="220" y="11"/>
                    </a:lnTo>
                    <a:lnTo>
                      <a:pt x="221" y="18"/>
                    </a:lnTo>
                    <a:lnTo>
                      <a:pt x="222" y="24"/>
                    </a:lnTo>
                    <a:lnTo>
                      <a:pt x="223" y="34"/>
                    </a:lnTo>
                    <a:lnTo>
                      <a:pt x="225" y="51"/>
                    </a:lnTo>
                    <a:lnTo>
                      <a:pt x="202" y="51"/>
                    </a:lnTo>
                    <a:lnTo>
                      <a:pt x="184" y="51"/>
                    </a:lnTo>
                    <a:lnTo>
                      <a:pt x="168" y="51"/>
                    </a:lnTo>
                    <a:lnTo>
                      <a:pt x="151" y="51"/>
                    </a:lnTo>
                    <a:lnTo>
                      <a:pt x="130" y="51"/>
                    </a:lnTo>
                    <a:lnTo>
                      <a:pt x="99" y="51"/>
                    </a:lnTo>
                    <a:lnTo>
                      <a:pt x="59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5" name="Freeform 67"/>
              <p:cNvSpPr>
                <a:spLocks/>
              </p:cNvSpPr>
              <p:nvPr/>
            </p:nvSpPr>
            <p:spPr bwMode="auto">
              <a:xfrm>
                <a:off x="2624" y="3804"/>
                <a:ext cx="214" cy="51"/>
              </a:xfrm>
              <a:custGeom>
                <a:avLst/>
                <a:gdLst>
                  <a:gd name="T0" fmla="*/ 0 w 214"/>
                  <a:gd name="T1" fmla="*/ 0 h 51"/>
                  <a:gd name="T2" fmla="*/ 23 w 214"/>
                  <a:gd name="T3" fmla="*/ 3 h 51"/>
                  <a:gd name="T4" fmla="*/ 40 w 214"/>
                  <a:gd name="T5" fmla="*/ 4 h 51"/>
                  <a:gd name="T6" fmla="*/ 54 w 214"/>
                  <a:gd name="T7" fmla="*/ 4 h 51"/>
                  <a:gd name="T8" fmla="*/ 70 w 214"/>
                  <a:gd name="T9" fmla="*/ 5 h 51"/>
                  <a:gd name="T10" fmla="*/ 90 w 214"/>
                  <a:gd name="T11" fmla="*/ 7 h 51"/>
                  <a:gd name="T12" fmla="*/ 117 w 214"/>
                  <a:gd name="T13" fmla="*/ 8 h 51"/>
                  <a:gd name="T14" fmla="*/ 156 w 214"/>
                  <a:gd name="T15" fmla="*/ 9 h 51"/>
                  <a:gd name="T16" fmla="*/ 206 w 214"/>
                  <a:gd name="T17" fmla="*/ 11 h 51"/>
                  <a:gd name="T18" fmla="*/ 207 w 214"/>
                  <a:gd name="T19" fmla="*/ 19 h 51"/>
                  <a:gd name="T20" fmla="*/ 208 w 214"/>
                  <a:gd name="T21" fmla="*/ 25 h 51"/>
                  <a:gd name="T22" fmla="*/ 211 w 214"/>
                  <a:gd name="T23" fmla="*/ 34 h 51"/>
                  <a:gd name="T24" fmla="*/ 214 w 214"/>
                  <a:gd name="T25" fmla="*/ 49 h 51"/>
                  <a:gd name="T26" fmla="*/ 190 w 214"/>
                  <a:gd name="T27" fmla="*/ 51 h 51"/>
                  <a:gd name="T28" fmla="*/ 174 w 214"/>
                  <a:gd name="T29" fmla="*/ 51 h 51"/>
                  <a:gd name="T30" fmla="*/ 159 w 214"/>
                  <a:gd name="T31" fmla="*/ 51 h 51"/>
                  <a:gd name="T32" fmla="*/ 143 w 214"/>
                  <a:gd name="T33" fmla="*/ 51 h 51"/>
                  <a:gd name="T34" fmla="*/ 123 w 214"/>
                  <a:gd name="T35" fmla="*/ 51 h 51"/>
                  <a:gd name="T36" fmla="*/ 95 w 214"/>
                  <a:gd name="T37" fmla="*/ 51 h 51"/>
                  <a:gd name="T38" fmla="*/ 55 w 214"/>
                  <a:gd name="T39" fmla="*/ 51 h 51"/>
                  <a:gd name="T40" fmla="*/ 1 w 214"/>
                  <a:gd name="T41" fmla="*/ 51 h 51"/>
                  <a:gd name="T42" fmla="*/ 1 w 214"/>
                  <a:gd name="T43" fmla="*/ 42 h 51"/>
                  <a:gd name="T44" fmla="*/ 1 w 214"/>
                  <a:gd name="T45" fmla="*/ 35 h 51"/>
                  <a:gd name="T46" fmla="*/ 1 w 214"/>
                  <a:gd name="T47" fmla="*/ 23 h 51"/>
                  <a:gd name="T48" fmla="*/ 0 w 214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51"/>
                  <a:gd name="T77" fmla="*/ 214 w 214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51">
                    <a:moveTo>
                      <a:pt x="0" y="0"/>
                    </a:moveTo>
                    <a:lnTo>
                      <a:pt x="23" y="3"/>
                    </a:lnTo>
                    <a:lnTo>
                      <a:pt x="40" y="4"/>
                    </a:lnTo>
                    <a:lnTo>
                      <a:pt x="54" y="4"/>
                    </a:lnTo>
                    <a:lnTo>
                      <a:pt x="70" y="5"/>
                    </a:lnTo>
                    <a:lnTo>
                      <a:pt x="90" y="7"/>
                    </a:lnTo>
                    <a:lnTo>
                      <a:pt x="117" y="8"/>
                    </a:lnTo>
                    <a:lnTo>
                      <a:pt x="156" y="9"/>
                    </a:lnTo>
                    <a:lnTo>
                      <a:pt x="206" y="11"/>
                    </a:lnTo>
                    <a:lnTo>
                      <a:pt x="207" y="19"/>
                    </a:lnTo>
                    <a:lnTo>
                      <a:pt x="208" y="25"/>
                    </a:lnTo>
                    <a:lnTo>
                      <a:pt x="211" y="34"/>
                    </a:lnTo>
                    <a:lnTo>
                      <a:pt x="214" y="49"/>
                    </a:lnTo>
                    <a:lnTo>
                      <a:pt x="190" y="51"/>
                    </a:lnTo>
                    <a:lnTo>
                      <a:pt x="174" y="51"/>
                    </a:lnTo>
                    <a:lnTo>
                      <a:pt x="159" y="51"/>
                    </a:lnTo>
                    <a:lnTo>
                      <a:pt x="143" y="51"/>
                    </a:lnTo>
                    <a:lnTo>
                      <a:pt x="123" y="51"/>
                    </a:lnTo>
                    <a:lnTo>
                      <a:pt x="95" y="51"/>
                    </a:lnTo>
                    <a:lnTo>
                      <a:pt x="55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6" name="Freeform 68"/>
              <p:cNvSpPr>
                <a:spLocks/>
              </p:cNvSpPr>
              <p:nvPr/>
            </p:nvSpPr>
            <p:spPr bwMode="auto">
              <a:xfrm>
                <a:off x="2624" y="3804"/>
                <a:ext cx="202" cy="51"/>
              </a:xfrm>
              <a:custGeom>
                <a:avLst/>
                <a:gdLst>
                  <a:gd name="T0" fmla="*/ 0 w 202"/>
                  <a:gd name="T1" fmla="*/ 0 h 51"/>
                  <a:gd name="T2" fmla="*/ 22 w 202"/>
                  <a:gd name="T3" fmla="*/ 3 h 51"/>
                  <a:gd name="T4" fmla="*/ 37 w 202"/>
                  <a:gd name="T5" fmla="*/ 4 h 51"/>
                  <a:gd name="T6" fmla="*/ 51 w 202"/>
                  <a:gd name="T7" fmla="*/ 5 h 51"/>
                  <a:gd name="T8" fmla="*/ 65 w 202"/>
                  <a:gd name="T9" fmla="*/ 5 h 51"/>
                  <a:gd name="T10" fmla="*/ 85 w 202"/>
                  <a:gd name="T11" fmla="*/ 7 h 51"/>
                  <a:gd name="T12" fmla="*/ 111 w 202"/>
                  <a:gd name="T13" fmla="*/ 8 h 51"/>
                  <a:gd name="T14" fmla="*/ 145 w 202"/>
                  <a:gd name="T15" fmla="*/ 10 h 51"/>
                  <a:gd name="T16" fmla="*/ 194 w 202"/>
                  <a:gd name="T17" fmla="*/ 11 h 51"/>
                  <a:gd name="T18" fmla="*/ 195 w 202"/>
                  <a:gd name="T19" fmla="*/ 19 h 51"/>
                  <a:gd name="T20" fmla="*/ 196 w 202"/>
                  <a:gd name="T21" fmla="*/ 25 h 51"/>
                  <a:gd name="T22" fmla="*/ 198 w 202"/>
                  <a:gd name="T23" fmla="*/ 34 h 51"/>
                  <a:gd name="T24" fmla="*/ 202 w 202"/>
                  <a:gd name="T25" fmla="*/ 49 h 51"/>
                  <a:gd name="T26" fmla="*/ 180 w 202"/>
                  <a:gd name="T27" fmla="*/ 49 h 51"/>
                  <a:gd name="T28" fmla="*/ 165 w 202"/>
                  <a:gd name="T29" fmla="*/ 49 h 51"/>
                  <a:gd name="T30" fmla="*/ 150 w 202"/>
                  <a:gd name="T31" fmla="*/ 51 h 51"/>
                  <a:gd name="T32" fmla="*/ 135 w 202"/>
                  <a:gd name="T33" fmla="*/ 51 h 51"/>
                  <a:gd name="T34" fmla="*/ 116 w 202"/>
                  <a:gd name="T35" fmla="*/ 51 h 51"/>
                  <a:gd name="T36" fmla="*/ 89 w 202"/>
                  <a:gd name="T37" fmla="*/ 51 h 51"/>
                  <a:gd name="T38" fmla="*/ 52 w 202"/>
                  <a:gd name="T39" fmla="*/ 51 h 51"/>
                  <a:gd name="T40" fmla="*/ 1 w 202"/>
                  <a:gd name="T41" fmla="*/ 51 h 51"/>
                  <a:gd name="T42" fmla="*/ 1 w 202"/>
                  <a:gd name="T43" fmla="*/ 42 h 51"/>
                  <a:gd name="T44" fmla="*/ 1 w 202"/>
                  <a:gd name="T45" fmla="*/ 35 h 51"/>
                  <a:gd name="T46" fmla="*/ 1 w 202"/>
                  <a:gd name="T47" fmla="*/ 23 h 51"/>
                  <a:gd name="T48" fmla="*/ 0 w 202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"/>
                  <a:gd name="T76" fmla="*/ 0 h 51"/>
                  <a:gd name="T77" fmla="*/ 202 w 202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" h="51">
                    <a:moveTo>
                      <a:pt x="0" y="0"/>
                    </a:moveTo>
                    <a:lnTo>
                      <a:pt x="22" y="3"/>
                    </a:lnTo>
                    <a:lnTo>
                      <a:pt x="37" y="4"/>
                    </a:lnTo>
                    <a:lnTo>
                      <a:pt x="51" y="5"/>
                    </a:lnTo>
                    <a:lnTo>
                      <a:pt x="65" y="5"/>
                    </a:lnTo>
                    <a:lnTo>
                      <a:pt x="85" y="7"/>
                    </a:lnTo>
                    <a:lnTo>
                      <a:pt x="111" y="8"/>
                    </a:lnTo>
                    <a:lnTo>
                      <a:pt x="145" y="10"/>
                    </a:lnTo>
                    <a:lnTo>
                      <a:pt x="194" y="11"/>
                    </a:lnTo>
                    <a:lnTo>
                      <a:pt x="195" y="19"/>
                    </a:lnTo>
                    <a:lnTo>
                      <a:pt x="196" y="25"/>
                    </a:lnTo>
                    <a:lnTo>
                      <a:pt x="198" y="34"/>
                    </a:lnTo>
                    <a:lnTo>
                      <a:pt x="202" y="49"/>
                    </a:lnTo>
                    <a:lnTo>
                      <a:pt x="180" y="49"/>
                    </a:lnTo>
                    <a:lnTo>
                      <a:pt x="165" y="49"/>
                    </a:lnTo>
                    <a:lnTo>
                      <a:pt x="150" y="51"/>
                    </a:lnTo>
                    <a:lnTo>
                      <a:pt x="135" y="51"/>
                    </a:lnTo>
                    <a:lnTo>
                      <a:pt x="116" y="51"/>
                    </a:lnTo>
                    <a:lnTo>
                      <a:pt x="89" y="51"/>
                    </a:lnTo>
                    <a:lnTo>
                      <a:pt x="52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7" name="Freeform 69"/>
              <p:cNvSpPr>
                <a:spLocks/>
              </p:cNvSpPr>
              <p:nvPr/>
            </p:nvSpPr>
            <p:spPr bwMode="auto">
              <a:xfrm>
                <a:off x="2624" y="3804"/>
                <a:ext cx="190" cy="51"/>
              </a:xfrm>
              <a:custGeom>
                <a:avLst/>
                <a:gdLst>
                  <a:gd name="T0" fmla="*/ 0 w 190"/>
                  <a:gd name="T1" fmla="*/ 0 h 51"/>
                  <a:gd name="T2" fmla="*/ 20 w 190"/>
                  <a:gd name="T3" fmla="*/ 3 h 51"/>
                  <a:gd name="T4" fmla="*/ 35 w 190"/>
                  <a:gd name="T5" fmla="*/ 4 h 51"/>
                  <a:gd name="T6" fmla="*/ 49 w 190"/>
                  <a:gd name="T7" fmla="*/ 5 h 51"/>
                  <a:gd name="T8" fmla="*/ 62 w 190"/>
                  <a:gd name="T9" fmla="*/ 7 h 51"/>
                  <a:gd name="T10" fmla="*/ 79 w 190"/>
                  <a:gd name="T11" fmla="*/ 8 h 51"/>
                  <a:gd name="T12" fmla="*/ 103 w 190"/>
                  <a:gd name="T13" fmla="*/ 9 h 51"/>
                  <a:gd name="T14" fmla="*/ 136 w 190"/>
                  <a:gd name="T15" fmla="*/ 10 h 51"/>
                  <a:gd name="T16" fmla="*/ 181 w 190"/>
                  <a:gd name="T17" fmla="*/ 13 h 51"/>
                  <a:gd name="T18" fmla="*/ 183 w 190"/>
                  <a:gd name="T19" fmla="*/ 19 h 51"/>
                  <a:gd name="T20" fmla="*/ 184 w 190"/>
                  <a:gd name="T21" fmla="*/ 25 h 51"/>
                  <a:gd name="T22" fmla="*/ 187 w 190"/>
                  <a:gd name="T23" fmla="*/ 35 h 51"/>
                  <a:gd name="T24" fmla="*/ 190 w 190"/>
                  <a:gd name="T25" fmla="*/ 49 h 51"/>
                  <a:gd name="T26" fmla="*/ 170 w 190"/>
                  <a:gd name="T27" fmla="*/ 49 h 51"/>
                  <a:gd name="T28" fmla="*/ 154 w 190"/>
                  <a:gd name="T29" fmla="*/ 49 h 51"/>
                  <a:gd name="T30" fmla="*/ 142 w 190"/>
                  <a:gd name="T31" fmla="*/ 51 h 51"/>
                  <a:gd name="T32" fmla="*/ 127 w 190"/>
                  <a:gd name="T33" fmla="*/ 51 h 51"/>
                  <a:gd name="T34" fmla="*/ 109 w 190"/>
                  <a:gd name="T35" fmla="*/ 51 h 51"/>
                  <a:gd name="T36" fmla="*/ 85 w 190"/>
                  <a:gd name="T37" fmla="*/ 51 h 51"/>
                  <a:gd name="T38" fmla="*/ 50 w 190"/>
                  <a:gd name="T39" fmla="*/ 51 h 51"/>
                  <a:gd name="T40" fmla="*/ 1 w 190"/>
                  <a:gd name="T41" fmla="*/ 51 h 51"/>
                  <a:gd name="T42" fmla="*/ 1 w 190"/>
                  <a:gd name="T43" fmla="*/ 42 h 51"/>
                  <a:gd name="T44" fmla="*/ 1 w 190"/>
                  <a:gd name="T45" fmla="*/ 35 h 51"/>
                  <a:gd name="T46" fmla="*/ 1 w 190"/>
                  <a:gd name="T47" fmla="*/ 23 h 51"/>
                  <a:gd name="T48" fmla="*/ 0 w 190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0"/>
                  <a:gd name="T76" fmla="*/ 0 h 51"/>
                  <a:gd name="T77" fmla="*/ 190 w 190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0" h="51">
                    <a:moveTo>
                      <a:pt x="0" y="0"/>
                    </a:moveTo>
                    <a:lnTo>
                      <a:pt x="20" y="3"/>
                    </a:lnTo>
                    <a:lnTo>
                      <a:pt x="35" y="4"/>
                    </a:lnTo>
                    <a:lnTo>
                      <a:pt x="49" y="5"/>
                    </a:lnTo>
                    <a:lnTo>
                      <a:pt x="62" y="7"/>
                    </a:lnTo>
                    <a:lnTo>
                      <a:pt x="79" y="8"/>
                    </a:lnTo>
                    <a:lnTo>
                      <a:pt x="103" y="9"/>
                    </a:lnTo>
                    <a:lnTo>
                      <a:pt x="136" y="10"/>
                    </a:lnTo>
                    <a:lnTo>
                      <a:pt x="181" y="13"/>
                    </a:lnTo>
                    <a:lnTo>
                      <a:pt x="183" y="19"/>
                    </a:lnTo>
                    <a:lnTo>
                      <a:pt x="184" y="25"/>
                    </a:lnTo>
                    <a:lnTo>
                      <a:pt x="187" y="35"/>
                    </a:lnTo>
                    <a:lnTo>
                      <a:pt x="190" y="49"/>
                    </a:lnTo>
                    <a:lnTo>
                      <a:pt x="170" y="49"/>
                    </a:lnTo>
                    <a:lnTo>
                      <a:pt x="154" y="49"/>
                    </a:lnTo>
                    <a:lnTo>
                      <a:pt x="142" y="51"/>
                    </a:lnTo>
                    <a:lnTo>
                      <a:pt x="127" y="51"/>
                    </a:lnTo>
                    <a:lnTo>
                      <a:pt x="109" y="51"/>
                    </a:lnTo>
                    <a:lnTo>
                      <a:pt x="85" y="51"/>
                    </a:lnTo>
                    <a:lnTo>
                      <a:pt x="50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8" name="Freeform 70"/>
              <p:cNvSpPr>
                <a:spLocks/>
              </p:cNvSpPr>
              <p:nvPr/>
            </p:nvSpPr>
            <p:spPr bwMode="auto">
              <a:xfrm>
                <a:off x="2624" y="3804"/>
                <a:ext cx="178" cy="51"/>
              </a:xfrm>
              <a:custGeom>
                <a:avLst/>
                <a:gdLst>
                  <a:gd name="T0" fmla="*/ 0 w 178"/>
                  <a:gd name="T1" fmla="*/ 0 h 51"/>
                  <a:gd name="T2" fmla="*/ 19 w 178"/>
                  <a:gd name="T3" fmla="*/ 3 h 51"/>
                  <a:gd name="T4" fmla="*/ 33 w 178"/>
                  <a:gd name="T5" fmla="*/ 4 h 51"/>
                  <a:gd name="T6" fmla="*/ 45 w 178"/>
                  <a:gd name="T7" fmla="*/ 5 h 51"/>
                  <a:gd name="T8" fmla="*/ 58 w 178"/>
                  <a:gd name="T9" fmla="*/ 7 h 51"/>
                  <a:gd name="T10" fmla="*/ 73 w 178"/>
                  <a:gd name="T11" fmla="*/ 8 h 51"/>
                  <a:gd name="T12" fmla="*/ 96 w 178"/>
                  <a:gd name="T13" fmla="*/ 9 h 51"/>
                  <a:gd name="T14" fmla="*/ 126 w 178"/>
                  <a:gd name="T15" fmla="*/ 10 h 51"/>
                  <a:gd name="T16" fmla="*/ 168 w 178"/>
                  <a:gd name="T17" fmla="*/ 13 h 51"/>
                  <a:gd name="T18" fmla="*/ 169 w 178"/>
                  <a:gd name="T19" fmla="*/ 19 h 51"/>
                  <a:gd name="T20" fmla="*/ 171 w 178"/>
                  <a:gd name="T21" fmla="*/ 25 h 51"/>
                  <a:gd name="T22" fmla="*/ 175 w 178"/>
                  <a:gd name="T23" fmla="*/ 35 h 51"/>
                  <a:gd name="T24" fmla="*/ 178 w 178"/>
                  <a:gd name="T25" fmla="*/ 49 h 51"/>
                  <a:gd name="T26" fmla="*/ 160 w 178"/>
                  <a:gd name="T27" fmla="*/ 49 h 51"/>
                  <a:gd name="T28" fmla="*/ 145 w 178"/>
                  <a:gd name="T29" fmla="*/ 49 h 51"/>
                  <a:gd name="T30" fmla="*/ 133 w 178"/>
                  <a:gd name="T31" fmla="*/ 49 h 51"/>
                  <a:gd name="T32" fmla="*/ 120 w 178"/>
                  <a:gd name="T33" fmla="*/ 49 h 51"/>
                  <a:gd name="T34" fmla="*/ 103 w 178"/>
                  <a:gd name="T35" fmla="*/ 49 h 51"/>
                  <a:gd name="T36" fmla="*/ 79 w 178"/>
                  <a:gd name="T37" fmla="*/ 51 h 51"/>
                  <a:gd name="T38" fmla="*/ 46 w 178"/>
                  <a:gd name="T39" fmla="*/ 51 h 51"/>
                  <a:gd name="T40" fmla="*/ 1 w 178"/>
                  <a:gd name="T41" fmla="*/ 51 h 51"/>
                  <a:gd name="T42" fmla="*/ 1 w 178"/>
                  <a:gd name="T43" fmla="*/ 42 h 51"/>
                  <a:gd name="T44" fmla="*/ 1 w 178"/>
                  <a:gd name="T45" fmla="*/ 35 h 51"/>
                  <a:gd name="T46" fmla="*/ 1 w 178"/>
                  <a:gd name="T47" fmla="*/ 23 h 51"/>
                  <a:gd name="T48" fmla="*/ 0 w 178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8"/>
                  <a:gd name="T76" fmla="*/ 0 h 51"/>
                  <a:gd name="T77" fmla="*/ 178 w 178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8" h="51">
                    <a:moveTo>
                      <a:pt x="0" y="0"/>
                    </a:moveTo>
                    <a:lnTo>
                      <a:pt x="19" y="3"/>
                    </a:lnTo>
                    <a:lnTo>
                      <a:pt x="33" y="4"/>
                    </a:lnTo>
                    <a:lnTo>
                      <a:pt x="45" y="5"/>
                    </a:lnTo>
                    <a:lnTo>
                      <a:pt x="58" y="7"/>
                    </a:lnTo>
                    <a:lnTo>
                      <a:pt x="73" y="8"/>
                    </a:lnTo>
                    <a:lnTo>
                      <a:pt x="96" y="9"/>
                    </a:lnTo>
                    <a:lnTo>
                      <a:pt x="126" y="10"/>
                    </a:lnTo>
                    <a:lnTo>
                      <a:pt x="168" y="13"/>
                    </a:lnTo>
                    <a:lnTo>
                      <a:pt x="169" y="19"/>
                    </a:lnTo>
                    <a:lnTo>
                      <a:pt x="171" y="25"/>
                    </a:lnTo>
                    <a:lnTo>
                      <a:pt x="175" y="35"/>
                    </a:lnTo>
                    <a:lnTo>
                      <a:pt x="178" y="49"/>
                    </a:lnTo>
                    <a:lnTo>
                      <a:pt x="160" y="49"/>
                    </a:lnTo>
                    <a:lnTo>
                      <a:pt x="145" y="49"/>
                    </a:lnTo>
                    <a:lnTo>
                      <a:pt x="133" y="49"/>
                    </a:lnTo>
                    <a:lnTo>
                      <a:pt x="120" y="49"/>
                    </a:lnTo>
                    <a:lnTo>
                      <a:pt x="103" y="49"/>
                    </a:lnTo>
                    <a:lnTo>
                      <a:pt x="79" y="51"/>
                    </a:lnTo>
                    <a:lnTo>
                      <a:pt x="46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69" name="Freeform 71"/>
              <p:cNvSpPr>
                <a:spLocks/>
              </p:cNvSpPr>
              <p:nvPr/>
            </p:nvSpPr>
            <p:spPr bwMode="auto">
              <a:xfrm>
                <a:off x="2624" y="3804"/>
                <a:ext cx="167" cy="51"/>
              </a:xfrm>
              <a:custGeom>
                <a:avLst/>
                <a:gdLst>
                  <a:gd name="T0" fmla="*/ 0 w 167"/>
                  <a:gd name="T1" fmla="*/ 0 h 51"/>
                  <a:gd name="T2" fmla="*/ 17 w 167"/>
                  <a:gd name="T3" fmla="*/ 3 h 51"/>
                  <a:gd name="T4" fmla="*/ 31 w 167"/>
                  <a:gd name="T5" fmla="*/ 4 h 51"/>
                  <a:gd name="T6" fmla="*/ 42 w 167"/>
                  <a:gd name="T7" fmla="*/ 5 h 51"/>
                  <a:gd name="T8" fmla="*/ 53 w 167"/>
                  <a:gd name="T9" fmla="*/ 7 h 51"/>
                  <a:gd name="T10" fmla="*/ 69 w 167"/>
                  <a:gd name="T11" fmla="*/ 8 h 51"/>
                  <a:gd name="T12" fmla="*/ 89 w 167"/>
                  <a:gd name="T13" fmla="*/ 9 h 51"/>
                  <a:gd name="T14" fmla="*/ 117 w 167"/>
                  <a:gd name="T15" fmla="*/ 10 h 51"/>
                  <a:gd name="T16" fmla="*/ 154 w 167"/>
                  <a:gd name="T17" fmla="*/ 13 h 51"/>
                  <a:gd name="T18" fmla="*/ 157 w 167"/>
                  <a:gd name="T19" fmla="*/ 19 h 51"/>
                  <a:gd name="T20" fmla="*/ 159 w 167"/>
                  <a:gd name="T21" fmla="*/ 25 h 51"/>
                  <a:gd name="T22" fmla="*/ 162 w 167"/>
                  <a:gd name="T23" fmla="*/ 35 h 51"/>
                  <a:gd name="T24" fmla="*/ 167 w 167"/>
                  <a:gd name="T25" fmla="*/ 49 h 51"/>
                  <a:gd name="T26" fmla="*/ 149 w 167"/>
                  <a:gd name="T27" fmla="*/ 49 h 51"/>
                  <a:gd name="T28" fmla="*/ 136 w 167"/>
                  <a:gd name="T29" fmla="*/ 49 h 51"/>
                  <a:gd name="T30" fmla="*/ 124 w 167"/>
                  <a:gd name="T31" fmla="*/ 49 h 51"/>
                  <a:gd name="T32" fmla="*/ 112 w 167"/>
                  <a:gd name="T33" fmla="*/ 49 h 51"/>
                  <a:gd name="T34" fmla="*/ 96 w 167"/>
                  <a:gd name="T35" fmla="*/ 49 h 51"/>
                  <a:gd name="T36" fmla="*/ 73 w 167"/>
                  <a:gd name="T37" fmla="*/ 51 h 51"/>
                  <a:gd name="T38" fmla="*/ 43 w 167"/>
                  <a:gd name="T39" fmla="*/ 51 h 51"/>
                  <a:gd name="T40" fmla="*/ 1 w 167"/>
                  <a:gd name="T41" fmla="*/ 51 h 51"/>
                  <a:gd name="T42" fmla="*/ 1 w 167"/>
                  <a:gd name="T43" fmla="*/ 42 h 51"/>
                  <a:gd name="T44" fmla="*/ 1 w 167"/>
                  <a:gd name="T45" fmla="*/ 35 h 51"/>
                  <a:gd name="T46" fmla="*/ 1 w 167"/>
                  <a:gd name="T47" fmla="*/ 23 h 51"/>
                  <a:gd name="T48" fmla="*/ 0 w 167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7"/>
                  <a:gd name="T76" fmla="*/ 0 h 51"/>
                  <a:gd name="T77" fmla="*/ 167 w 167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7" h="51">
                    <a:moveTo>
                      <a:pt x="0" y="0"/>
                    </a:moveTo>
                    <a:lnTo>
                      <a:pt x="17" y="3"/>
                    </a:lnTo>
                    <a:lnTo>
                      <a:pt x="31" y="4"/>
                    </a:lnTo>
                    <a:lnTo>
                      <a:pt x="42" y="5"/>
                    </a:lnTo>
                    <a:lnTo>
                      <a:pt x="53" y="7"/>
                    </a:lnTo>
                    <a:lnTo>
                      <a:pt x="69" y="8"/>
                    </a:lnTo>
                    <a:lnTo>
                      <a:pt x="89" y="9"/>
                    </a:lnTo>
                    <a:lnTo>
                      <a:pt x="117" y="10"/>
                    </a:lnTo>
                    <a:lnTo>
                      <a:pt x="154" y="13"/>
                    </a:lnTo>
                    <a:lnTo>
                      <a:pt x="157" y="19"/>
                    </a:lnTo>
                    <a:lnTo>
                      <a:pt x="159" y="25"/>
                    </a:lnTo>
                    <a:lnTo>
                      <a:pt x="162" y="35"/>
                    </a:lnTo>
                    <a:lnTo>
                      <a:pt x="167" y="49"/>
                    </a:lnTo>
                    <a:lnTo>
                      <a:pt x="149" y="49"/>
                    </a:lnTo>
                    <a:lnTo>
                      <a:pt x="136" y="49"/>
                    </a:lnTo>
                    <a:lnTo>
                      <a:pt x="124" y="49"/>
                    </a:lnTo>
                    <a:lnTo>
                      <a:pt x="112" y="49"/>
                    </a:lnTo>
                    <a:lnTo>
                      <a:pt x="96" y="49"/>
                    </a:lnTo>
                    <a:lnTo>
                      <a:pt x="73" y="51"/>
                    </a:lnTo>
                    <a:lnTo>
                      <a:pt x="43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0" name="Freeform 72"/>
              <p:cNvSpPr>
                <a:spLocks/>
              </p:cNvSpPr>
              <p:nvPr/>
            </p:nvSpPr>
            <p:spPr bwMode="auto">
              <a:xfrm>
                <a:off x="2624" y="3804"/>
                <a:ext cx="156" cy="51"/>
              </a:xfrm>
              <a:custGeom>
                <a:avLst/>
                <a:gdLst>
                  <a:gd name="T0" fmla="*/ 0 w 156"/>
                  <a:gd name="T1" fmla="*/ 0 h 51"/>
                  <a:gd name="T2" fmla="*/ 16 w 156"/>
                  <a:gd name="T3" fmla="*/ 3 h 51"/>
                  <a:gd name="T4" fmla="*/ 28 w 156"/>
                  <a:gd name="T5" fmla="*/ 4 h 51"/>
                  <a:gd name="T6" fmla="*/ 38 w 156"/>
                  <a:gd name="T7" fmla="*/ 5 h 51"/>
                  <a:gd name="T8" fmla="*/ 50 w 156"/>
                  <a:gd name="T9" fmla="*/ 7 h 51"/>
                  <a:gd name="T10" fmla="*/ 63 w 156"/>
                  <a:gd name="T11" fmla="*/ 8 h 51"/>
                  <a:gd name="T12" fmla="*/ 81 w 156"/>
                  <a:gd name="T13" fmla="*/ 9 h 51"/>
                  <a:gd name="T14" fmla="*/ 107 w 156"/>
                  <a:gd name="T15" fmla="*/ 11 h 51"/>
                  <a:gd name="T16" fmla="*/ 142 w 156"/>
                  <a:gd name="T17" fmla="*/ 13 h 51"/>
                  <a:gd name="T18" fmla="*/ 147 w 156"/>
                  <a:gd name="T19" fmla="*/ 25 h 51"/>
                  <a:gd name="T20" fmla="*/ 156 w 156"/>
                  <a:gd name="T21" fmla="*/ 49 h 51"/>
                  <a:gd name="T22" fmla="*/ 139 w 156"/>
                  <a:gd name="T23" fmla="*/ 49 h 51"/>
                  <a:gd name="T24" fmla="*/ 126 w 156"/>
                  <a:gd name="T25" fmla="*/ 49 h 51"/>
                  <a:gd name="T26" fmla="*/ 116 w 156"/>
                  <a:gd name="T27" fmla="*/ 49 h 51"/>
                  <a:gd name="T28" fmla="*/ 104 w 156"/>
                  <a:gd name="T29" fmla="*/ 49 h 51"/>
                  <a:gd name="T30" fmla="*/ 89 w 156"/>
                  <a:gd name="T31" fmla="*/ 49 h 51"/>
                  <a:gd name="T32" fmla="*/ 69 w 156"/>
                  <a:gd name="T33" fmla="*/ 51 h 51"/>
                  <a:gd name="T34" fmla="*/ 41 w 156"/>
                  <a:gd name="T35" fmla="*/ 51 h 51"/>
                  <a:gd name="T36" fmla="*/ 1 w 156"/>
                  <a:gd name="T37" fmla="*/ 51 h 51"/>
                  <a:gd name="T38" fmla="*/ 1 w 156"/>
                  <a:gd name="T39" fmla="*/ 42 h 51"/>
                  <a:gd name="T40" fmla="*/ 1 w 156"/>
                  <a:gd name="T41" fmla="*/ 35 h 51"/>
                  <a:gd name="T42" fmla="*/ 1 w 156"/>
                  <a:gd name="T43" fmla="*/ 23 h 51"/>
                  <a:gd name="T44" fmla="*/ 0 w 156"/>
                  <a:gd name="T45" fmla="*/ 0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6"/>
                  <a:gd name="T70" fmla="*/ 0 h 51"/>
                  <a:gd name="T71" fmla="*/ 156 w 156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6" h="51">
                    <a:moveTo>
                      <a:pt x="0" y="0"/>
                    </a:moveTo>
                    <a:lnTo>
                      <a:pt x="16" y="3"/>
                    </a:lnTo>
                    <a:lnTo>
                      <a:pt x="28" y="4"/>
                    </a:lnTo>
                    <a:lnTo>
                      <a:pt x="38" y="5"/>
                    </a:lnTo>
                    <a:lnTo>
                      <a:pt x="50" y="7"/>
                    </a:lnTo>
                    <a:lnTo>
                      <a:pt x="63" y="8"/>
                    </a:lnTo>
                    <a:lnTo>
                      <a:pt x="81" y="9"/>
                    </a:lnTo>
                    <a:lnTo>
                      <a:pt x="107" y="11"/>
                    </a:lnTo>
                    <a:lnTo>
                      <a:pt x="142" y="13"/>
                    </a:lnTo>
                    <a:lnTo>
                      <a:pt x="147" y="25"/>
                    </a:lnTo>
                    <a:lnTo>
                      <a:pt x="156" y="49"/>
                    </a:lnTo>
                    <a:lnTo>
                      <a:pt x="139" y="49"/>
                    </a:lnTo>
                    <a:lnTo>
                      <a:pt x="126" y="49"/>
                    </a:lnTo>
                    <a:lnTo>
                      <a:pt x="116" y="49"/>
                    </a:lnTo>
                    <a:lnTo>
                      <a:pt x="104" y="49"/>
                    </a:lnTo>
                    <a:lnTo>
                      <a:pt x="89" y="49"/>
                    </a:lnTo>
                    <a:lnTo>
                      <a:pt x="69" y="51"/>
                    </a:lnTo>
                    <a:lnTo>
                      <a:pt x="41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1" name="Freeform 73"/>
              <p:cNvSpPr>
                <a:spLocks/>
              </p:cNvSpPr>
              <p:nvPr/>
            </p:nvSpPr>
            <p:spPr bwMode="auto">
              <a:xfrm>
                <a:off x="2624" y="3804"/>
                <a:ext cx="143" cy="51"/>
              </a:xfrm>
              <a:custGeom>
                <a:avLst/>
                <a:gdLst>
                  <a:gd name="T0" fmla="*/ 0 w 143"/>
                  <a:gd name="T1" fmla="*/ 0 h 51"/>
                  <a:gd name="T2" fmla="*/ 26 w 143"/>
                  <a:gd name="T3" fmla="*/ 4 h 51"/>
                  <a:gd name="T4" fmla="*/ 45 w 143"/>
                  <a:gd name="T5" fmla="*/ 7 h 51"/>
                  <a:gd name="T6" fmla="*/ 74 w 143"/>
                  <a:gd name="T7" fmla="*/ 10 h 51"/>
                  <a:gd name="T8" fmla="*/ 130 w 143"/>
                  <a:gd name="T9" fmla="*/ 14 h 51"/>
                  <a:gd name="T10" fmla="*/ 134 w 143"/>
                  <a:gd name="T11" fmla="*/ 26 h 51"/>
                  <a:gd name="T12" fmla="*/ 143 w 143"/>
                  <a:gd name="T13" fmla="*/ 49 h 51"/>
                  <a:gd name="T14" fmla="*/ 129 w 143"/>
                  <a:gd name="T15" fmla="*/ 49 h 51"/>
                  <a:gd name="T16" fmla="*/ 117 w 143"/>
                  <a:gd name="T17" fmla="*/ 49 h 51"/>
                  <a:gd name="T18" fmla="*/ 107 w 143"/>
                  <a:gd name="T19" fmla="*/ 49 h 51"/>
                  <a:gd name="T20" fmla="*/ 96 w 143"/>
                  <a:gd name="T21" fmla="*/ 49 h 51"/>
                  <a:gd name="T22" fmla="*/ 82 w 143"/>
                  <a:gd name="T23" fmla="*/ 49 h 51"/>
                  <a:gd name="T24" fmla="*/ 63 w 143"/>
                  <a:gd name="T25" fmla="*/ 49 h 51"/>
                  <a:gd name="T26" fmla="*/ 37 w 143"/>
                  <a:gd name="T27" fmla="*/ 51 h 51"/>
                  <a:gd name="T28" fmla="*/ 1 w 143"/>
                  <a:gd name="T29" fmla="*/ 51 h 51"/>
                  <a:gd name="T30" fmla="*/ 1 w 143"/>
                  <a:gd name="T31" fmla="*/ 42 h 51"/>
                  <a:gd name="T32" fmla="*/ 1 w 143"/>
                  <a:gd name="T33" fmla="*/ 35 h 51"/>
                  <a:gd name="T34" fmla="*/ 1 w 143"/>
                  <a:gd name="T35" fmla="*/ 23 h 51"/>
                  <a:gd name="T36" fmla="*/ 0 w 143"/>
                  <a:gd name="T37" fmla="*/ 0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3"/>
                  <a:gd name="T58" fmla="*/ 0 h 51"/>
                  <a:gd name="T59" fmla="*/ 143 w 143"/>
                  <a:gd name="T60" fmla="*/ 51 h 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3" h="51">
                    <a:moveTo>
                      <a:pt x="0" y="0"/>
                    </a:moveTo>
                    <a:lnTo>
                      <a:pt x="26" y="4"/>
                    </a:lnTo>
                    <a:lnTo>
                      <a:pt x="45" y="7"/>
                    </a:lnTo>
                    <a:lnTo>
                      <a:pt x="74" y="10"/>
                    </a:lnTo>
                    <a:lnTo>
                      <a:pt x="130" y="14"/>
                    </a:lnTo>
                    <a:lnTo>
                      <a:pt x="134" y="26"/>
                    </a:lnTo>
                    <a:lnTo>
                      <a:pt x="143" y="49"/>
                    </a:lnTo>
                    <a:lnTo>
                      <a:pt x="129" y="49"/>
                    </a:lnTo>
                    <a:lnTo>
                      <a:pt x="117" y="49"/>
                    </a:lnTo>
                    <a:lnTo>
                      <a:pt x="107" y="49"/>
                    </a:lnTo>
                    <a:lnTo>
                      <a:pt x="96" y="49"/>
                    </a:lnTo>
                    <a:lnTo>
                      <a:pt x="82" y="49"/>
                    </a:lnTo>
                    <a:lnTo>
                      <a:pt x="63" y="49"/>
                    </a:lnTo>
                    <a:lnTo>
                      <a:pt x="37" y="51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2" name="Freeform 74"/>
              <p:cNvSpPr>
                <a:spLocks/>
              </p:cNvSpPr>
              <p:nvPr/>
            </p:nvSpPr>
            <p:spPr bwMode="auto">
              <a:xfrm>
                <a:off x="2624" y="3804"/>
                <a:ext cx="132" cy="51"/>
              </a:xfrm>
              <a:custGeom>
                <a:avLst/>
                <a:gdLst>
                  <a:gd name="T0" fmla="*/ 0 w 132"/>
                  <a:gd name="T1" fmla="*/ 0 h 51"/>
                  <a:gd name="T2" fmla="*/ 23 w 132"/>
                  <a:gd name="T3" fmla="*/ 4 h 51"/>
                  <a:gd name="T4" fmla="*/ 41 w 132"/>
                  <a:gd name="T5" fmla="*/ 8 h 51"/>
                  <a:gd name="T6" fmla="*/ 67 w 132"/>
                  <a:gd name="T7" fmla="*/ 10 h 51"/>
                  <a:gd name="T8" fmla="*/ 116 w 132"/>
                  <a:gd name="T9" fmla="*/ 14 h 51"/>
                  <a:gd name="T10" fmla="*/ 122 w 132"/>
                  <a:gd name="T11" fmla="*/ 26 h 51"/>
                  <a:gd name="T12" fmla="*/ 132 w 132"/>
                  <a:gd name="T13" fmla="*/ 49 h 51"/>
                  <a:gd name="T14" fmla="*/ 107 w 132"/>
                  <a:gd name="T15" fmla="*/ 49 h 51"/>
                  <a:gd name="T16" fmla="*/ 88 w 132"/>
                  <a:gd name="T17" fmla="*/ 49 h 51"/>
                  <a:gd name="T18" fmla="*/ 59 w 132"/>
                  <a:gd name="T19" fmla="*/ 49 h 51"/>
                  <a:gd name="T20" fmla="*/ 1 w 132"/>
                  <a:gd name="T21" fmla="*/ 51 h 51"/>
                  <a:gd name="T22" fmla="*/ 1 w 132"/>
                  <a:gd name="T23" fmla="*/ 42 h 51"/>
                  <a:gd name="T24" fmla="*/ 1 w 132"/>
                  <a:gd name="T25" fmla="*/ 35 h 51"/>
                  <a:gd name="T26" fmla="*/ 1 w 132"/>
                  <a:gd name="T27" fmla="*/ 23 h 51"/>
                  <a:gd name="T28" fmla="*/ 0 w 132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2"/>
                  <a:gd name="T46" fmla="*/ 0 h 51"/>
                  <a:gd name="T47" fmla="*/ 132 w 13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2" h="51">
                    <a:moveTo>
                      <a:pt x="0" y="0"/>
                    </a:moveTo>
                    <a:lnTo>
                      <a:pt x="23" y="4"/>
                    </a:lnTo>
                    <a:lnTo>
                      <a:pt x="41" y="8"/>
                    </a:lnTo>
                    <a:lnTo>
                      <a:pt x="67" y="10"/>
                    </a:lnTo>
                    <a:lnTo>
                      <a:pt x="116" y="14"/>
                    </a:lnTo>
                    <a:lnTo>
                      <a:pt x="122" y="26"/>
                    </a:lnTo>
                    <a:lnTo>
                      <a:pt x="132" y="49"/>
                    </a:lnTo>
                    <a:lnTo>
                      <a:pt x="107" y="49"/>
                    </a:lnTo>
                    <a:lnTo>
                      <a:pt x="88" y="49"/>
                    </a:lnTo>
                    <a:lnTo>
                      <a:pt x="59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3" name="Freeform 75"/>
              <p:cNvSpPr>
                <a:spLocks/>
              </p:cNvSpPr>
              <p:nvPr/>
            </p:nvSpPr>
            <p:spPr bwMode="auto">
              <a:xfrm>
                <a:off x="2624" y="3804"/>
                <a:ext cx="120" cy="51"/>
              </a:xfrm>
              <a:custGeom>
                <a:avLst/>
                <a:gdLst>
                  <a:gd name="T0" fmla="*/ 0 w 120"/>
                  <a:gd name="T1" fmla="*/ 0 h 51"/>
                  <a:gd name="T2" fmla="*/ 20 w 120"/>
                  <a:gd name="T3" fmla="*/ 4 h 51"/>
                  <a:gd name="T4" fmla="*/ 36 w 120"/>
                  <a:gd name="T5" fmla="*/ 8 h 51"/>
                  <a:gd name="T6" fmla="*/ 60 w 120"/>
                  <a:gd name="T7" fmla="*/ 10 h 51"/>
                  <a:gd name="T8" fmla="*/ 104 w 120"/>
                  <a:gd name="T9" fmla="*/ 14 h 51"/>
                  <a:gd name="T10" fmla="*/ 109 w 120"/>
                  <a:gd name="T11" fmla="*/ 26 h 51"/>
                  <a:gd name="T12" fmla="*/ 120 w 120"/>
                  <a:gd name="T13" fmla="*/ 48 h 51"/>
                  <a:gd name="T14" fmla="*/ 98 w 120"/>
                  <a:gd name="T15" fmla="*/ 49 h 51"/>
                  <a:gd name="T16" fmla="*/ 80 w 120"/>
                  <a:gd name="T17" fmla="*/ 49 h 51"/>
                  <a:gd name="T18" fmla="*/ 53 w 120"/>
                  <a:gd name="T19" fmla="*/ 49 h 51"/>
                  <a:gd name="T20" fmla="*/ 1 w 120"/>
                  <a:gd name="T21" fmla="*/ 51 h 51"/>
                  <a:gd name="T22" fmla="*/ 1 w 120"/>
                  <a:gd name="T23" fmla="*/ 42 h 51"/>
                  <a:gd name="T24" fmla="*/ 1 w 120"/>
                  <a:gd name="T25" fmla="*/ 35 h 51"/>
                  <a:gd name="T26" fmla="*/ 1 w 120"/>
                  <a:gd name="T27" fmla="*/ 23 h 51"/>
                  <a:gd name="T28" fmla="*/ 0 w 120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51"/>
                  <a:gd name="T47" fmla="*/ 120 w 120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51">
                    <a:moveTo>
                      <a:pt x="0" y="0"/>
                    </a:moveTo>
                    <a:lnTo>
                      <a:pt x="20" y="4"/>
                    </a:lnTo>
                    <a:lnTo>
                      <a:pt x="36" y="8"/>
                    </a:lnTo>
                    <a:lnTo>
                      <a:pt x="60" y="10"/>
                    </a:lnTo>
                    <a:lnTo>
                      <a:pt x="104" y="14"/>
                    </a:lnTo>
                    <a:lnTo>
                      <a:pt x="109" y="26"/>
                    </a:lnTo>
                    <a:lnTo>
                      <a:pt x="120" y="48"/>
                    </a:lnTo>
                    <a:lnTo>
                      <a:pt x="98" y="49"/>
                    </a:lnTo>
                    <a:lnTo>
                      <a:pt x="80" y="49"/>
                    </a:lnTo>
                    <a:lnTo>
                      <a:pt x="53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4" name="Freeform 76"/>
              <p:cNvSpPr>
                <a:spLocks/>
              </p:cNvSpPr>
              <p:nvPr/>
            </p:nvSpPr>
            <p:spPr bwMode="auto">
              <a:xfrm>
                <a:off x="2624" y="3804"/>
                <a:ext cx="108" cy="51"/>
              </a:xfrm>
              <a:custGeom>
                <a:avLst/>
                <a:gdLst>
                  <a:gd name="T0" fmla="*/ 0 w 108"/>
                  <a:gd name="T1" fmla="*/ 0 h 51"/>
                  <a:gd name="T2" fmla="*/ 18 w 108"/>
                  <a:gd name="T3" fmla="*/ 5 h 51"/>
                  <a:gd name="T4" fmla="*/ 33 w 108"/>
                  <a:gd name="T5" fmla="*/ 8 h 51"/>
                  <a:gd name="T6" fmla="*/ 53 w 108"/>
                  <a:gd name="T7" fmla="*/ 10 h 51"/>
                  <a:gd name="T8" fmla="*/ 90 w 108"/>
                  <a:gd name="T9" fmla="*/ 14 h 51"/>
                  <a:gd name="T10" fmla="*/ 97 w 108"/>
                  <a:gd name="T11" fmla="*/ 26 h 51"/>
                  <a:gd name="T12" fmla="*/ 108 w 108"/>
                  <a:gd name="T13" fmla="*/ 48 h 51"/>
                  <a:gd name="T14" fmla="*/ 88 w 108"/>
                  <a:gd name="T15" fmla="*/ 49 h 51"/>
                  <a:gd name="T16" fmla="*/ 72 w 108"/>
                  <a:gd name="T17" fmla="*/ 49 h 51"/>
                  <a:gd name="T18" fmla="*/ 49 w 108"/>
                  <a:gd name="T19" fmla="*/ 49 h 51"/>
                  <a:gd name="T20" fmla="*/ 1 w 108"/>
                  <a:gd name="T21" fmla="*/ 51 h 51"/>
                  <a:gd name="T22" fmla="*/ 1 w 108"/>
                  <a:gd name="T23" fmla="*/ 42 h 51"/>
                  <a:gd name="T24" fmla="*/ 1 w 108"/>
                  <a:gd name="T25" fmla="*/ 35 h 51"/>
                  <a:gd name="T26" fmla="*/ 1 w 108"/>
                  <a:gd name="T27" fmla="*/ 23 h 51"/>
                  <a:gd name="T28" fmla="*/ 0 w 108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"/>
                  <a:gd name="T46" fmla="*/ 0 h 51"/>
                  <a:gd name="T47" fmla="*/ 108 w 108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" h="51">
                    <a:moveTo>
                      <a:pt x="0" y="0"/>
                    </a:moveTo>
                    <a:lnTo>
                      <a:pt x="18" y="5"/>
                    </a:lnTo>
                    <a:lnTo>
                      <a:pt x="33" y="8"/>
                    </a:lnTo>
                    <a:lnTo>
                      <a:pt x="53" y="10"/>
                    </a:lnTo>
                    <a:lnTo>
                      <a:pt x="90" y="14"/>
                    </a:lnTo>
                    <a:lnTo>
                      <a:pt x="97" y="26"/>
                    </a:lnTo>
                    <a:lnTo>
                      <a:pt x="108" y="48"/>
                    </a:lnTo>
                    <a:lnTo>
                      <a:pt x="88" y="49"/>
                    </a:lnTo>
                    <a:lnTo>
                      <a:pt x="72" y="49"/>
                    </a:lnTo>
                    <a:lnTo>
                      <a:pt x="49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5" name="Freeform 77"/>
              <p:cNvSpPr>
                <a:spLocks/>
              </p:cNvSpPr>
              <p:nvPr/>
            </p:nvSpPr>
            <p:spPr bwMode="auto">
              <a:xfrm>
                <a:off x="2624" y="3804"/>
                <a:ext cx="96" cy="51"/>
              </a:xfrm>
              <a:custGeom>
                <a:avLst/>
                <a:gdLst>
                  <a:gd name="T0" fmla="*/ 0 w 96"/>
                  <a:gd name="T1" fmla="*/ 0 h 51"/>
                  <a:gd name="T2" fmla="*/ 16 w 96"/>
                  <a:gd name="T3" fmla="*/ 5 h 51"/>
                  <a:gd name="T4" fmla="*/ 28 w 96"/>
                  <a:gd name="T5" fmla="*/ 8 h 51"/>
                  <a:gd name="T6" fmla="*/ 46 w 96"/>
                  <a:gd name="T7" fmla="*/ 11 h 51"/>
                  <a:gd name="T8" fmla="*/ 78 w 96"/>
                  <a:gd name="T9" fmla="*/ 15 h 51"/>
                  <a:gd name="T10" fmla="*/ 84 w 96"/>
                  <a:gd name="T11" fmla="*/ 26 h 51"/>
                  <a:gd name="T12" fmla="*/ 96 w 96"/>
                  <a:gd name="T13" fmla="*/ 48 h 51"/>
                  <a:gd name="T14" fmla="*/ 79 w 96"/>
                  <a:gd name="T15" fmla="*/ 49 h 51"/>
                  <a:gd name="T16" fmla="*/ 64 w 96"/>
                  <a:gd name="T17" fmla="*/ 49 h 51"/>
                  <a:gd name="T18" fmla="*/ 43 w 96"/>
                  <a:gd name="T19" fmla="*/ 49 h 51"/>
                  <a:gd name="T20" fmla="*/ 1 w 96"/>
                  <a:gd name="T21" fmla="*/ 51 h 51"/>
                  <a:gd name="T22" fmla="*/ 1 w 96"/>
                  <a:gd name="T23" fmla="*/ 42 h 51"/>
                  <a:gd name="T24" fmla="*/ 1 w 96"/>
                  <a:gd name="T25" fmla="*/ 35 h 51"/>
                  <a:gd name="T26" fmla="*/ 1 w 96"/>
                  <a:gd name="T27" fmla="*/ 23 h 51"/>
                  <a:gd name="T28" fmla="*/ 0 w 96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6"/>
                  <a:gd name="T46" fmla="*/ 0 h 51"/>
                  <a:gd name="T47" fmla="*/ 96 w 96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6" h="51">
                    <a:moveTo>
                      <a:pt x="0" y="0"/>
                    </a:moveTo>
                    <a:lnTo>
                      <a:pt x="16" y="5"/>
                    </a:lnTo>
                    <a:lnTo>
                      <a:pt x="28" y="8"/>
                    </a:lnTo>
                    <a:lnTo>
                      <a:pt x="46" y="11"/>
                    </a:lnTo>
                    <a:lnTo>
                      <a:pt x="78" y="15"/>
                    </a:lnTo>
                    <a:lnTo>
                      <a:pt x="84" y="26"/>
                    </a:lnTo>
                    <a:lnTo>
                      <a:pt x="96" y="48"/>
                    </a:lnTo>
                    <a:lnTo>
                      <a:pt x="79" y="49"/>
                    </a:lnTo>
                    <a:lnTo>
                      <a:pt x="64" y="49"/>
                    </a:lnTo>
                    <a:lnTo>
                      <a:pt x="43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6" name="Freeform 78"/>
              <p:cNvSpPr>
                <a:spLocks/>
              </p:cNvSpPr>
              <p:nvPr/>
            </p:nvSpPr>
            <p:spPr bwMode="auto">
              <a:xfrm>
                <a:off x="2624" y="3804"/>
                <a:ext cx="85" cy="51"/>
              </a:xfrm>
              <a:custGeom>
                <a:avLst/>
                <a:gdLst>
                  <a:gd name="T0" fmla="*/ 0 w 85"/>
                  <a:gd name="T1" fmla="*/ 0 h 51"/>
                  <a:gd name="T2" fmla="*/ 14 w 85"/>
                  <a:gd name="T3" fmla="*/ 5 h 51"/>
                  <a:gd name="T4" fmla="*/ 24 w 85"/>
                  <a:gd name="T5" fmla="*/ 9 h 51"/>
                  <a:gd name="T6" fmla="*/ 38 w 85"/>
                  <a:gd name="T7" fmla="*/ 11 h 51"/>
                  <a:gd name="T8" fmla="*/ 64 w 85"/>
                  <a:gd name="T9" fmla="*/ 15 h 51"/>
                  <a:gd name="T10" fmla="*/ 71 w 85"/>
                  <a:gd name="T11" fmla="*/ 26 h 51"/>
                  <a:gd name="T12" fmla="*/ 85 w 85"/>
                  <a:gd name="T13" fmla="*/ 48 h 51"/>
                  <a:gd name="T14" fmla="*/ 69 w 85"/>
                  <a:gd name="T15" fmla="*/ 48 h 51"/>
                  <a:gd name="T16" fmla="*/ 56 w 85"/>
                  <a:gd name="T17" fmla="*/ 49 h 51"/>
                  <a:gd name="T18" fmla="*/ 38 w 85"/>
                  <a:gd name="T19" fmla="*/ 49 h 51"/>
                  <a:gd name="T20" fmla="*/ 1 w 85"/>
                  <a:gd name="T21" fmla="*/ 51 h 51"/>
                  <a:gd name="T22" fmla="*/ 1 w 85"/>
                  <a:gd name="T23" fmla="*/ 42 h 51"/>
                  <a:gd name="T24" fmla="*/ 1 w 85"/>
                  <a:gd name="T25" fmla="*/ 35 h 51"/>
                  <a:gd name="T26" fmla="*/ 1 w 85"/>
                  <a:gd name="T27" fmla="*/ 23 h 51"/>
                  <a:gd name="T28" fmla="*/ 0 w 85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51"/>
                  <a:gd name="T47" fmla="*/ 85 w 85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51">
                    <a:moveTo>
                      <a:pt x="0" y="0"/>
                    </a:moveTo>
                    <a:lnTo>
                      <a:pt x="14" y="5"/>
                    </a:lnTo>
                    <a:lnTo>
                      <a:pt x="24" y="9"/>
                    </a:lnTo>
                    <a:lnTo>
                      <a:pt x="38" y="11"/>
                    </a:lnTo>
                    <a:lnTo>
                      <a:pt x="64" y="15"/>
                    </a:lnTo>
                    <a:lnTo>
                      <a:pt x="71" y="26"/>
                    </a:lnTo>
                    <a:lnTo>
                      <a:pt x="85" y="48"/>
                    </a:lnTo>
                    <a:lnTo>
                      <a:pt x="69" y="48"/>
                    </a:lnTo>
                    <a:lnTo>
                      <a:pt x="56" y="49"/>
                    </a:lnTo>
                    <a:lnTo>
                      <a:pt x="38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7" name="Freeform 79"/>
              <p:cNvSpPr>
                <a:spLocks/>
              </p:cNvSpPr>
              <p:nvPr/>
            </p:nvSpPr>
            <p:spPr bwMode="auto">
              <a:xfrm>
                <a:off x="2624" y="3804"/>
                <a:ext cx="73" cy="51"/>
              </a:xfrm>
              <a:custGeom>
                <a:avLst/>
                <a:gdLst>
                  <a:gd name="T0" fmla="*/ 0 w 73"/>
                  <a:gd name="T1" fmla="*/ 0 h 51"/>
                  <a:gd name="T2" fmla="*/ 11 w 73"/>
                  <a:gd name="T3" fmla="*/ 5 h 51"/>
                  <a:gd name="T4" fmla="*/ 20 w 73"/>
                  <a:gd name="T5" fmla="*/ 9 h 51"/>
                  <a:gd name="T6" fmla="*/ 32 w 73"/>
                  <a:gd name="T7" fmla="*/ 11 h 51"/>
                  <a:gd name="T8" fmla="*/ 52 w 73"/>
                  <a:gd name="T9" fmla="*/ 15 h 51"/>
                  <a:gd name="T10" fmla="*/ 59 w 73"/>
                  <a:gd name="T11" fmla="*/ 26 h 51"/>
                  <a:gd name="T12" fmla="*/ 73 w 73"/>
                  <a:gd name="T13" fmla="*/ 48 h 51"/>
                  <a:gd name="T14" fmla="*/ 60 w 73"/>
                  <a:gd name="T15" fmla="*/ 48 h 51"/>
                  <a:gd name="T16" fmla="*/ 50 w 73"/>
                  <a:gd name="T17" fmla="*/ 49 h 51"/>
                  <a:gd name="T18" fmla="*/ 33 w 73"/>
                  <a:gd name="T19" fmla="*/ 49 h 51"/>
                  <a:gd name="T20" fmla="*/ 1 w 73"/>
                  <a:gd name="T21" fmla="*/ 51 h 51"/>
                  <a:gd name="T22" fmla="*/ 1 w 73"/>
                  <a:gd name="T23" fmla="*/ 42 h 51"/>
                  <a:gd name="T24" fmla="*/ 1 w 73"/>
                  <a:gd name="T25" fmla="*/ 35 h 51"/>
                  <a:gd name="T26" fmla="*/ 1 w 73"/>
                  <a:gd name="T27" fmla="*/ 23 h 51"/>
                  <a:gd name="T28" fmla="*/ 0 w 73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51"/>
                  <a:gd name="T47" fmla="*/ 73 w 73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51">
                    <a:moveTo>
                      <a:pt x="0" y="0"/>
                    </a:moveTo>
                    <a:lnTo>
                      <a:pt x="11" y="5"/>
                    </a:lnTo>
                    <a:lnTo>
                      <a:pt x="20" y="9"/>
                    </a:lnTo>
                    <a:lnTo>
                      <a:pt x="32" y="11"/>
                    </a:lnTo>
                    <a:lnTo>
                      <a:pt x="52" y="15"/>
                    </a:lnTo>
                    <a:lnTo>
                      <a:pt x="59" y="26"/>
                    </a:lnTo>
                    <a:lnTo>
                      <a:pt x="73" y="48"/>
                    </a:lnTo>
                    <a:lnTo>
                      <a:pt x="60" y="48"/>
                    </a:lnTo>
                    <a:lnTo>
                      <a:pt x="50" y="49"/>
                    </a:lnTo>
                    <a:lnTo>
                      <a:pt x="33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8" name="Freeform 80"/>
              <p:cNvSpPr>
                <a:spLocks/>
              </p:cNvSpPr>
              <p:nvPr/>
            </p:nvSpPr>
            <p:spPr bwMode="auto">
              <a:xfrm>
                <a:off x="2624" y="3804"/>
                <a:ext cx="61" cy="51"/>
              </a:xfrm>
              <a:custGeom>
                <a:avLst/>
                <a:gdLst>
                  <a:gd name="T0" fmla="*/ 0 w 61"/>
                  <a:gd name="T1" fmla="*/ 0 h 51"/>
                  <a:gd name="T2" fmla="*/ 9 w 61"/>
                  <a:gd name="T3" fmla="*/ 5 h 51"/>
                  <a:gd name="T4" fmla="*/ 16 w 61"/>
                  <a:gd name="T5" fmla="*/ 9 h 51"/>
                  <a:gd name="T6" fmla="*/ 25 w 61"/>
                  <a:gd name="T7" fmla="*/ 13 h 51"/>
                  <a:gd name="T8" fmla="*/ 38 w 61"/>
                  <a:gd name="T9" fmla="*/ 16 h 51"/>
                  <a:gd name="T10" fmla="*/ 46 w 61"/>
                  <a:gd name="T11" fmla="*/ 27 h 51"/>
                  <a:gd name="T12" fmla="*/ 61 w 61"/>
                  <a:gd name="T13" fmla="*/ 48 h 51"/>
                  <a:gd name="T14" fmla="*/ 50 w 61"/>
                  <a:gd name="T15" fmla="*/ 48 h 51"/>
                  <a:gd name="T16" fmla="*/ 42 w 61"/>
                  <a:gd name="T17" fmla="*/ 49 h 51"/>
                  <a:gd name="T18" fmla="*/ 27 w 61"/>
                  <a:gd name="T19" fmla="*/ 49 h 51"/>
                  <a:gd name="T20" fmla="*/ 1 w 61"/>
                  <a:gd name="T21" fmla="*/ 51 h 51"/>
                  <a:gd name="T22" fmla="*/ 1 w 61"/>
                  <a:gd name="T23" fmla="*/ 42 h 51"/>
                  <a:gd name="T24" fmla="*/ 1 w 61"/>
                  <a:gd name="T25" fmla="*/ 35 h 51"/>
                  <a:gd name="T26" fmla="*/ 1 w 61"/>
                  <a:gd name="T27" fmla="*/ 23 h 51"/>
                  <a:gd name="T28" fmla="*/ 0 w 61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51"/>
                  <a:gd name="T47" fmla="*/ 61 w 61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51">
                    <a:moveTo>
                      <a:pt x="0" y="0"/>
                    </a:moveTo>
                    <a:lnTo>
                      <a:pt x="9" y="5"/>
                    </a:lnTo>
                    <a:lnTo>
                      <a:pt x="16" y="9"/>
                    </a:lnTo>
                    <a:lnTo>
                      <a:pt x="25" y="13"/>
                    </a:lnTo>
                    <a:lnTo>
                      <a:pt x="38" y="16"/>
                    </a:lnTo>
                    <a:lnTo>
                      <a:pt x="46" y="27"/>
                    </a:lnTo>
                    <a:lnTo>
                      <a:pt x="61" y="48"/>
                    </a:lnTo>
                    <a:lnTo>
                      <a:pt x="50" y="48"/>
                    </a:lnTo>
                    <a:lnTo>
                      <a:pt x="42" y="49"/>
                    </a:lnTo>
                    <a:lnTo>
                      <a:pt x="27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79" name="Freeform 81"/>
              <p:cNvSpPr>
                <a:spLocks/>
              </p:cNvSpPr>
              <p:nvPr/>
            </p:nvSpPr>
            <p:spPr bwMode="auto">
              <a:xfrm>
                <a:off x="2624" y="3804"/>
                <a:ext cx="50" cy="51"/>
              </a:xfrm>
              <a:custGeom>
                <a:avLst/>
                <a:gdLst>
                  <a:gd name="T0" fmla="*/ 0 w 50"/>
                  <a:gd name="T1" fmla="*/ 0 h 51"/>
                  <a:gd name="T2" fmla="*/ 7 w 50"/>
                  <a:gd name="T3" fmla="*/ 5 h 51"/>
                  <a:gd name="T4" fmla="*/ 11 w 50"/>
                  <a:gd name="T5" fmla="*/ 9 h 51"/>
                  <a:gd name="T6" fmla="*/ 17 w 50"/>
                  <a:gd name="T7" fmla="*/ 13 h 51"/>
                  <a:gd name="T8" fmla="*/ 26 w 50"/>
                  <a:gd name="T9" fmla="*/ 16 h 51"/>
                  <a:gd name="T10" fmla="*/ 34 w 50"/>
                  <a:gd name="T11" fmla="*/ 27 h 51"/>
                  <a:gd name="T12" fmla="*/ 50 w 50"/>
                  <a:gd name="T13" fmla="*/ 48 h 51"/>
                  <a:gd name="T14" fmla="*/ 41 w 50"/>
                  <a:gd name="T15" fmla="*/ 48 h 51"/>
                  <a:gd name="T16" fmla="*/ 34 w 50"/>
                  <a:gd name="T17" fmla="*/ 48 h 51"/>
                  <a:gd name="T18" fmla="*/ 23 w 50"/>
                  <a:gd name="T19" fmla="*/ 49 h 51"/>
                  <a:gd name="T20" fmla="*/ 1 w 50"/>
                  <a:gd name="T21" fmla="*/ 51 h 51"/>
                  <a:gd name="T22" fmla="*/ 1 w 50"/>
                  <a:gd name="T23" fmla="*/ 42 h 51"/>
                  <a:gd name="T24" fmla="*/ 1 w 50"/>
                  <a:gd name="T25" fmla="*/ 35 h 51"/>
                  <a:gd name="T26" fmla="*/ 1 w 50"/>
                  <a:gd name="T27" fmla="*/ 23 h 51"/>
                  <a:gd name="T28" fmla="*/ 0 w 50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51"/>
                  <a:gd name="T47" fmla="*/ 50 w 50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51">
                    <a:moveTo>
                      <a:pt x="0" y="0"/>
                    </a:moveTo>
                    <a:lnTo>
                      <a:pt x="7" y="5"/>
                    </a:lnTo>
                    <a:lnTo>
                      <a:pt x="11" y="9"/>
                    </a:lnTo>
                    <a:lnTo>
                      <a:pt x="17" y="13"/>
                    </a:lnTo>
                    <a:lnTo>
                      <a:pt x="26" y="16"/>
                    </a:lnTo>
                    <a:lnTo>
                      <a:pt x="34" y="27"/>
                    </a:lnTo>
                    <a:lnTo>
                      <a:pt x="50" y="48"/>
                    </a:lnTo>
                    <a:lnTo>
                      <a:pt x="41" y="48"/>
                    </a:lnTo>
                    <a:lnTo>
                      <a:pt x="34" y="48"/>
                    </a:lnTo>
                    <a:lnTo>
                      <a:pt x="23" y="49"/>
                    </a:lnTo>
                    <a:lnTo>
                      <a:pt x="1" y="51"/>
                    </a:lnTo>
                    <a:lnTo>
                      <a:pt x="1" y="42"/>
                    </a:lnTo>
                    <a:lnTo>
                      <a:pt x="1" y="35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0" name="Freeform 82"/>
              <p:cNvSpPr>
                <a:spLocks/>
              </p:cNvSpPr>
              <p:nvPr/>
            </p:nvSpPr>
            <p:spPr bwMode="auto">
              <a:xfrm>
                <a:off x="2624" y="3804"/>
                <a:ext cx="37" cy="51"/>
              </a:xfrm>
              <a:custGeom>
                <a:avLst/>
                <a:gdLst>
                  <a:gd name="T0" fmla="*/ 0 w 37"/>
                  <a:gd name="T1" fmla="*/ 0 h 51"/>
                  <a:gd name="T2" fmla="*/ 37 w 37"/>
                  <a:gd name="T3" fmla="*/ 48 h 51"/>
                  <a:gd name="T4" fmla="*/ 1 w 37"/>
                  <a:gd name="T5" fmla="*/ 51 h 51"/>
                  <a:gd name="T6" fmla="*/ 0 w 37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51"/>
                  <a:gd name="T14" fmla="*/ 37 w 37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51">
                    <a:moveTo>
                      <a:pt x="0" y="0"/>
                    </a:moveTo>
                    <a:lnTo>
                      <a:pt x="37" y="48"/>
                    </a:lnTo>
                    <a:lnTo>
                      <a:pt x="1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1" name="Freeform 83"/>
              <p:cNvSpPr>
                <a:spLocks/>
              </p:cNvSpPr>
              <p:nvPr/>
            </p:nvSpPr>
            <p:spPr bwMode="auto">
              <a:xfrm>
                <a:off x="2631" y="3809"/>
                <a:ext cx="271" cy="43"/>
              </a:xfrm>
              <a:custGeom>
                <a:avLst/>
                <a:gdLst>
                  <a:gd name="T0" fmla="*/ 271 w 271"/>
                  <a:gd name="T1" fmla="*/ 9 h 43"/>
                  <a:gd name="T2" fmla="*/ 0 w 271"/>
                  <a:gd name="T3" fmla="*/ 0 h 43"/>
                  <a:gd name="T4" fmla="*/ 0 w 271"/>
                  <a:gd name="T5" fmla="*/ 43 h 43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43"/>
                  <a:gd name="T11" fmla="*/ 271 w 271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43">
                    <a:moveTo>
                      <a:pt x="271" y="9"/>
                    </a:moveTo>
                    <a:lnTo>
                      <a:pt x="0" y="0"/>
                    </a:lnTo>
                    <a:lnTo>
                      <a:pt x="0" y="43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2" name="Freeform 84"/>
              <p:cNvSpPr>
                <a:spLocks/>
              </p:cNvSpPr>
              <p:nvPr/>
            </p:nvSpPr>
            <p:spPr bwMode="auto">
              <a:xfrm>
                <a:off x="2630" y="3860"/>
                <a:ext cx="280" cy="55"/>
              </a:xfrm>
              <a:custGeom>
                <a:avLst/>
                <a:gdLst>
                  <a:gd name="T0" fmla="*/ 0 w 280"/>
                  <a:gd name="T1" fmla="*/ 0 h 55"/>
                  <a:gd name="T2" fmla="*/ 280 w 280"/>
                  <a:gd name="T3" fmla="*/ 0 h 55"/>
                  <a:gd name="T4" fmla="*/ 278 w 280"/>
                  <a:gd name="T5" fmla="*/ 46 h 55"/>
                  <a:gd name="T6" fmla="*/ 0 w 280"/>
                  <a:gd name="T7" fmla="*/ 55 h 55"/>
                  <a:gd name="T8" fmla="*/ 0 w 28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55"/>
                  <a:gd name="T17" fmla="*/ 280 w 280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55">
                    <a:moveTo>
                      <a:pt x="0" y="0"/>
                    </a:moveTo>
                    <a:lnTo>
                      <a:pt x="280" y="0"/>
                    </a:lnTo>
                    <a:lnTo>
                      <a:pt x="278" y="46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3" name="Freeform 85"/>
              <p:cNvSpPr>
                <a:spLocks/>
              </p:cNvSpPr>
              <p:nvPr/>
            </p:nvSpPr>
            <p:spPr bwMode="auto">
              <a:xfrm>
                <a:off x="2620" y="3909"/>
                <a:ext cx="290" cy="40"/>
              </a:xfrm>
              <a:custGeom>
                <a:avLst/>
                <a:gdLst>
                  <a:gd name="T0" fmla="*/ 10 w 290"/>
                  <a:gd name="T1" fmla="*/ 9 h 40"/>
                  <a:gd name="T2" fmla="*/ 290 w 290"/>
                  <a:gd name="T3" fmla="*/ 0 h 40"/>
                  <a:gd name="T4" fmla="*/ 286 w 290"/>
                  <a:gd name="T5" fmla="*/ 25 h 40"/>
                  <a:gd name="T6" fmla="*/ 0 w 290"/>
                  <a:gd name="T7" fmla="*/ 40 h 40"/>
                  <a:gd name="T8" fmla="*/ 10 w 290"/>
                  <a:gd name="T9" fmla="*/ 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40"/>
                  <a:gd name="T17" fmla="*/ 290 w 29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40">
                    <a:moveTo>
                      <a:pt x="10" y="9"/>
                    </a:moveTo>
                    <a:lnTo>
                      <a:pt x="290" y="0"/>
                    </a:lnTo>
                    <a:lnTo>
                      <a:pt x="286" y="25"/>
                    </a:lnTo>
                    <a:lnTo>
                      <a:pt x="0" y="4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C86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4" name="Freeform 86"/>
              <p:cNvSpPr>
                <a:spLocks/>
              </p:cNvSpPr>
              <p:nvPr/>
            </p:nvSpPr>
            <p:spPr bwMode="auto">
              <a:xfrm>
                <a:off x="2688" y="3941"/>
                <a:ext cx="156" cy="39"/>
              </a:xfrm>
              <a:custGeom>
                <a:avLst/>
                <a:gdLst>
                  <a:gd name="T0" fmla="*/ 0 w 156"/>
                  <a:gd name="T1" fmla="*/ 8 h 39"/>
                  <a:gd name="T2" fmla="*/ 156 w 156"/>
                  <a:gd name="T3" fmla="*/ 0 h 39"/>
                  <a:gd name="T4" fmla="*/ 156 w 156"/>
                  <a:gd name="T5" fmla="*/ 26 h 39"/>
                  <a:gd name="T6" fmla="*/ 0 w 156"/>
                  <a:gd name="T7" fmla="*/ 39 h 39"/>
                  <a:gd name="T8" fmla="*/ 0 w 156"/>
                  <a:gd name="T9" fmla="*/ 8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39"/>
                  <a:gd name="T17" fmla="*/ 156 w 15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39">
                    <a:moveTo>
                      <a:pt x="0" y="8"/>
                    </a:moveTo>
                    <a:lnTo>
                      <a:pt x="156" y="0"/>
                    </a:lnTo>
                    <a:lnTo>
                      <a:pt x="156" y="26"/>
                    </a:lnTo>
                    <a:lnTo>
                      <a:pt x="0" y="3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5" name="Freeform 87"/>
              <p:cNvSpPr>
                <a:spLocks/>
              </p:cNvSpPr>
              <p:nvPr/>
            </p:nvSpPr>
            <p:spPr bwMode="auto">
              <a:xfrm>
                <a:off x="2559" y="3407"/>
                <a:ext cx="351" cy="407"/>
              </a:xfrm>
              <a:custGeom>
                <a:avLst/>
                <a:gdLst>
                  <a:gd name="T0" fmla="*/ 1 w 351"/>
                  <a:gd name="T1" fmla="*/ 57 h 407"/>
                  <a:gd name="T2" fmla="*/ 0 w 351"/>
                  <a:gd name="T3" fmla="*/ 44 h 407"/>
                  <a:gd name="T4" fmla="*/ 0 w 351"/>
                  <a:gd name="T5" fmla="*/ 35 h 407"/>
                  <a:gd name="T6" fmla="*/ 2 w 351"/>
                  <a:gd name="T7" fmla="*/ 25 h 407"/>
                  <a:gd name="T8" fmla="*/ 6 w 351"/>
                  <a:gd name="T9" fmla="*/ 18 h 407"/>
                  <a:gd name="T10" fmla="*/ 10 w 351"/>
                  <a:gd name="T11" fmla="*/ 11 h 407"/>
                  <a:gd name="T12" fmla="*/ 16 w 351"/>
                  <a:gd name="T13" fmla="*/ 6 h 407"/>
                  <a:gd name="T14" fmla="*/ 22 w 351"/>
                  <a:gd name="T15" fmla="*/ 3 h 407"/>
                  <a:gd name="T16" fmla="*/ 31 w 351"/>
                  <a:gd name="T17" fmla="*/ 2 h 407"/>
                  <a:gd name="T18" fmla="*/ 51 w 351"/>
                  <a:gd name="T19" fmla="*/ 0 h 407"/>
                  <a:gd name="T20" fmla="*/ 70 w 351"/>
                  <a:gd name="T21" fmla="*/ 2 h 407"/>
                  <a:gd name="T22" fmla="*/ 90 w 351"/>
                  <a:gd name="T23" fmla="*/ 4 h 407"/>
                  <a:gd name="T24" fmla="*/ 109 w 351"/>
                  <a:gd name="T25" fmla="*/ 6 h 407"/>
                  <a:gd name="T26" fmla="*/ 129 w 351"/>
                  <a:gd name="T27" fmla="*/ 11 h 407"/>
                  <a:gd name="T28" fmla="*/ 149 w 351"/>
                  <a:gd name="T29" fmla="*/ 16 h 407"/>
                  <a:gd name="T30" fmla="*/ 168 w 351"/>
                  <a:gd name="T31" fmla="*/ 22 h 407"/>
                  <a:gd name="T32" fmla="*/ 186 w 351"/>
                  <a:gd name="T33" fmla="*/ 29 h 407"/>
                  <a:gd name="T34" fmla="*/ 221 w 351"/>
                  <a:gd name="T35" fmla="*/ 43 h 407"/>
                  <a:gd name="T36" fmla="*/ 251 w 351"/>
                  <a:gd name="T37" fmla="*/ 58 h 407"/>
                  <a:gd name="T38" fmla="*/ 277 w 351"/>
                  <a:gd name="T39" fmla="*/ 73 h 407"/>
                  <a:gd name="T40" fmla="*/ 295 w 351"/>
                  <a:gd name="T41" fmla="*/ 86 h 407"/>
                  <a:gd name="T42" fmla="*/ 351 w 351"/>
                  <a:gd name="T43" fmla="*/ 407 h 407"/>
                  <a:gd name="T44" fmla="*/ 64 w 351"/>
                  <a:gd name="T45" fmla="*/ 401 h 407"/>
                  <a:gd name="T46" fmla="*/ 56 w 351"/>
                  <a:gd name="T47" fmla="*/ 358 h 407"/>
                  <a:gd name="T48" fmla="*/ 48 w 351"/>
                  <a:gd name="T49" fmla="*/ 315 h 407"/>
                  <a:gd name="T50" fmla="*/ 39 w 351"/>
                  <a:gd name="T51" fmla="*/ 272 h 407"/>
                  <a:gd name="T52" fmla="*/ 31 w 351"/>
                  <a:gd name="T53" fmla="*/ 228 h 407"/>
                  <a:gd name="T54" fmla="*/ 24 w 351"/>
                  <a:gd name="T55" fmla="*/ 185 h 407"/>
                  <a:gd name="T56" fmla="*/ 16 w 351"/>
                  <a:gd name="T57" fmla="*/ 143 h 407"/>
                  <a:gd name="T58" fmla="*/ 8 w 351"/>
                  <a:gd name="T59" fmla="*/ 98 h 407"/>
                  <a:gd name="T60" fmla="*/ 1 w 351"/>
                  <a:gd name="T61" fmla="*/ 57 h 4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1"/>
                  <a:gd name="T94" fmla="*/ 0 h 407"/>
                  <a:gd name="T95" fmla="*/ 351 w 351"/>
                  <a:gd name="T96" fmla="*/ 407 h 40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1" h="407">
                    <a:moveTo>
                      <a:pt x="1" y="57"/>
                    </a:moveTo>
                    <a:lnTo>
                      <a:pt x="0" y="44"/>
                    </a:lnTo>
                    <a:lnTo>
                      <a:pt x="0" y="35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31" y="2"/>
                    </a:lnTo>
                    <a:lnTo>
                      <a:pt x="51" y="0"/>
                    </a:lnTo>
                    <a:lnTo>
                      <a:pt x="70" y="2"/>
                    </a:lnTo>
                    <a:lnTo>
                      <a:pt x="90" y="4"/>
                    </a:lnTo>
                    <a:lnTo>
                      <a:pt x="109" y="6"/>
                    </a:lnTo>
                    <a:lnTo>
                      <a:pt x="129" y="11"/>
                    </a:lnTo>
                    <a:lnTo>
                      <a:pt x="149" y="16"/>
                    </a:lnTo>
                    <a:lnTo>
                      <a:pt x="168" y="22"/>
                    </a:lnTo>
                    <a:lnTo>
                      <a:pt x="186" y="29"/>
                    </a:lnTo>
                    <a:lnTo>
                      <a:pt x="221" y="43"/>
                    </a:lnTo>
                    <a:lnTo>
                      <a:pt x="251" y="58"/>
                    </a:lnTo>
                    <a:lnTo>
                      <a:pt x="277" y="73"/>
                    </a:lnTo>
                    <a:lnTo>
                      <a:pt x="295" y="86"/>
                    </a:lnTo>
                    <a:lnTo>
                      <a:pt x="351" y="407"/>
                    </a:lnTo>
                    <a:lnTo>
                      <a:pt x="64" y="401"/>
                    </a:lnTo>
                    <a:lnTo>
                      <a:pt x="56" y="358"/>
                    </a:lnTo>
                    <a:lnTo>
                      <a:pt x="48" y="315"/>
                    </a:lnTo>
                    <a:lnTo>
                      <a:pt x="39" y="272"/>
                    </a:lnTo>
                    <a:lnTo>
                      <a:pt x="31" y="228"/>
                    </a:lnTo>
                    <a:lnTo>
                      <a:pt x="24" y="185"/>
                    </a:lnTo>
                    <a:lnTo>
                      <a:pt x="16" y="143"/>
                    </a:lnTo>
                    <a:lnTo>
                      <a:pt x="8" y="98"/>
                    </a:lnTo>
                    <a:lnTo>
                      <a:pt x="1" y="57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6" name="Freeform 88"/>
              <p:cNvSpPr>
                <a:spLocks/>
              </p:cNvSpPr>
              <p:nvPr/>
            </p:nvSpPr>
            <p:spPr bwMode="auto">
              <a:xfrm>
                <a:off x="2563" y="3439"/>
                <a:ext cx="343" cy="372"/>
              </a:xfrm>
              <a:custGeom>
                <a:avLst/>
                <a:gdLst>
                  <a:gd name="T0" fmla="*/ 12 w 343"/>
                  <a:gd name="T1" fmla="*/ 0 h 372"/>
                  <a:gd name="T2" fmla="*/ 43 w 343"/>
                  <a:gd name="T3" fmla="*/ 5 h 372"/>
                  <a:gd name="T4" fmla="*/ 75 w 343"/>
                  <a:gd name="T5" fmla="*/ 10 h 372"/>
                  <a:gd name="T6" fmla="*/ 106 w 343"/>
                  <a:gd name="T7" fmla="*/ 17 h 372"/>
                  <a:gd name="T8" fmla="*/ 138 w 343"/>
                  <a:gd name="T9" fmla="*/ 25 h 372"/>
                  <a:gd name="T10" fmla="*/ 168 w 343"/>
                  <a:gd name="T11" fmla="*/ 32 h 372"/>
                  <a:gd name="T12" fmla="*/ 200 w 343"/>
                  <a:gd name="T13" fmla="*/ 42 h 372"/>
                  <a:gd name="T14" fmla="*/ 230 w 343"/>
                  <a:gd name="T15" fmla="*/ 50 h 372"/>
                  <a:gd name="T16" fmla="*/ 260 w 343"/>
                  <a:gd name="T17" fmla="*/ 60 h 372"/>
                  <a:gd name="T18" fmla="*/ 272 w 343"/>
                  <a:gd name="T19" fmla="*/ 64 h 372"/>
                  <a:gd name="T20" fmla="*/ 282 w 343"/>
                  <a:gd name="T21" fmla="*/ 70 h 372"/>
                  <a:gd name="T22" fmla="*/ 286 w 343"/>
                  <a:gd name="T23" fmla="*/ 75 h 372"/>
                  <a:gd name="T24" fmla="*/ 290 w 343"/>
                  <a:gd name="T25" fmla="*/ 80 h 372"/>
                  <a:gd name="T26" fmla="*/ 292 w 343"/>
                  <a:gd name="T27" fmla="*/ 85 h 372"/>
                  <a:gd name="T28" fmla="*/ 294 w 343"/>
                  <a:gd name="T29" fmla="*/ 90 h 372"/>
                  <a:gd name="T30" fmla="*/ 343 w 343"/>
                  <a:gd name="T31" fmla="*/ 372 h 372"/>
                  <a:gd name="T32" fmla="*/ 63 w 343"/>
                  <a:gd name="T33" fmla="*/ 363 h 372"/>
                  <a:gd name="T34" fmla="*/ 56 w 343"/>
                  <a:gd name="T35" fmla="*/ 321 h 372"/>
                  <a:gd name="T36" fmla="*/ 47 w 343"/>
                  <a:gd name="T37" fmla="*/ 278 h 372"/>
                  <a:gd name="T38" fmla="*/ 39 w 343"/>
                  <a:gd name="T39" fmla="*/ 237 h 372"/>
                  <a:gd name="T40" fmla="*/ 31 w 343"/>
                  <a:gd name="T41" fmla="*/ 194 h 372"/>
                  <a:gd name="T42" fmla="*/ 22 w 343"/>
                  <a:gd name="T43" fmla="*/ 152 h 372"/>
                  <a:gd name="T44" fmla="*/ 14 w 343"/>
                  <a:gd name="T45" fmla="*/ 109 h 372"/>
                  <a:gd name="T46" fmla="*/ 7 w 343"/>
                  <a:gd name="T47" fmla="*/ 66 h 372"/>
                  <a:gd name="T48" fmla="*/ 0 w 343"/>
                  <a:gd name="T49" fmla="*/ 24 h 372"/>
                  <a:gd name="T50" fmla="*/ 2 w 343"/>
                  <a:gd name="T51" fmla="*/ 16 h 372"/>
                  <a:gd name="T52" fmla="*/ 3 w 343"/>
                  <a:gd name="T53" fmla="*/ 9 h 372"/>
                  <a:gd name="T54" fmla="*/ 5 w 343"/>
                  <a:gd name="T55" fmla="*/ 5 h 372"/>
                  <a:gd name="T56" fmla="*/ 7 w 343"/>
                  <a:gd name="T57" fmla="*/ 3 h 372"/>
                  <a:gd name="T58" fmla="*/ 9 w 343"/>
                  <a:gd name="T59" fmla="*/ 0 h 372"/>
                  <a:gd name="T60" fmla="*/ 12 w 343"/>
                  <a:gd name="T61" fmla="*/ 0 h 37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3"/>
                  <a:gd name="T94" fmla="*/ 0 h 372"/>
                  <a:gd name="T95" fmla="*/ 343 w 343"/>
                  <a:gd name="T96" fmla="*/ 372 h 37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3" h="372">
                    <a:moveTo>
                      <a:pt x="12" y="0"/>
                    </a:moveTo>
                    <a:lnTo>
                      <a:pt x="43" y="5"/>
                    </a:lnTo>
                    <a:lnTo>
                      <a:pt x="75" y="10"/>
                    </a:lnTo>
                    <a:lnTo>
                      <a:pt x="106" y="17"/>
                    </a:lnTo>
                    <a:lnTo>
                      <a:pt x="138" y="25"/>
                    </a:lnTo>
                    <a:lnTo>
                      <a:pt x="168" y="32"/>
                    </a:lnTo>
                    <a:lnTo>
                      <a:pt x="200" y="42"/>
                    </a:lnTo>
                    <a:lnTo>
                      <a:pt x="230" y="50"/>
                    </a:lnTo>
                    <a:lnTo>
                      <a:pt x="260" y="60"/>
                    </a:lnTo>
                    <a:lnTo>
                      <a:pt x="272" y="64"/>
                    </a:lnTo>
                    <a:lnTo>
                      <a:pt x="282" y="70"/>
                    </a:lnTo>
                    <a:lnTo>
                      <a:pt x="286" y="75"/>
                    </a:lnTo>
                    <a:lnTo>
                      <a:pt x="290" y="80"/>
                    </a:lnTo>
                    <a:lnTo>
                      <a:pt x="292" y="85"/>
                    </a:lnTo>
                    <a:lnTo>
                      <a:pt x="294" y="90"/>
                    </a:lnTo>
                    <a:lnTo>
                      <a:pt x="343" y="372"/>
                    </a:lnTo>
                    <a:lnTo>
                      <a:pt x="63" y="363"/>
                    </a:lnTo>
                    <a:lnTo>
                      <a:pt x="56" y="321"/>
                    </a:lnTo>
                    <a:lnTo>
                      <a:pt x="47" y="278"/>
                    </a:lnTo>
                    <a:lnTo>
                      <a:pt x="39" y="237"/>
                    </a:lnTo>
                    <a:lnTo>
                      <a:pt x="31" y="194"/>
                    </a:lnTo>
                    <a:lnTo>
                      <a:pt x="22" y="152"/>
                    </a:lnTo>
                    <a:lnTo>
                      <a:pt x="14" y="109"/>
                    </a:lnTo>
                    <a:lnTo>
                      <a:pt x="7" y="66"/>
                    </a:lnTo>
                    <a:lnTo>
                      <a:pt x="0" y="24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7" name="Freeform 89"/>
              <p:cNvSpPr>
                <a:spLocks/>
              </p:cNvSpPr>
              <p:nvPr/>
            </p:nvSpPr>
            <p:spPr bwMode="auto">
              <a:xfrm>
                <a:off x="2563" y="3439"/>
                <a:ext cx="343" cy="372"/>
              </a:xfrm>
              <a:custGeom>
                <a:avLst/>
                <a:gdLst>
                  <a:gd name="T0" fmla="*/ 12 w 343"/>
                  <a:gd name="T1" fmla="*/ 0 h 372"/>
                  <a:gd name="T2" fmla="*/ 43 w 343"/>
                  <a:gd name="T3" fmla="*/ 5 h 372"/>
                  <a:gd name="T4" fmla="*/ 75 w 343"/>
                  <a:gd name="T5" fmla="*/ 10 h 372"/>
                  <a:gd name="T6" fmla="*/ 106 w 343"/>
                  <a:gd name="T7" fmla="*/ 17 h 372"/>
                  <a:gd name="T8" fmla="*/ 138 w 343"/>
                  <a:gd name="T9" fmla="*/ 25 h 372"/>
                  <a:gd name="T10" fmla="*/ 168 w 343"/>
                  <a:gd name="T11" fmla="*/ 32 h 372"/>
                  <a:gd name="T12" fmla="*/ 200 w 343"/>
                  <a:gd name="T13" fmla="*/ 42 h 372"/>
                  <a:gd name="T14" fmla="*/ 230 w 343"/>
                  <a:gd name="T15" fmla="*/ 50 h 372"/>
                  <a:gd name="T16" fmla="*/ 260 w 343"/>
                  <a:gd name="T17" fmla="*/ 60 h 372"/>
                  <a:gd name="T18" fmla="*/ 272 w 343"/>
                  <a:gd name="T19" fmla="*/ 64 h 372"/>
                  <a:gd name="T20" fmla="*/ 282 w 343"/>
                  <a:gd name="T21" fmla="*/ 70 h 372"/>
                  <a:gd name="T22" fmla="*/ 286 w 343"/>
                  <a:gd name="T23" fmla="*/ 75 h 372"/>
                  <a:gd name="T24" fmla="*/ 290 w 343"/>
                  <a:gd name="T25" fmla="*/ 80 h 372"/>
                  <a:gd name="T26" fmla="*/ 292 w 343"/>
                  <a:gd name="T27" fmla="*/ 85 h 372"/>
                  <a:gd name="T28" fmla="*/ 294 w 343"/>
                  <a:gd name="T29" fmla="*/ 90 h 372"/>
                  <a:gd name="T30" fmla="*/ 343 w 343"/>
                  <a:gd name="T31" fmla="*/ 372 h 372"/>
                  <a:gd name="T32" fmla="*/ 63 w 343"/>
                  <a:gd name="T33" fmla="*/ 363 h 372"/>
                  <a:gd name="T34" fmla="*/ 56 w 343"/>
                  <a:gd name="T35" fmla="*/ 321 h 372"/>
                  <a:gd name="T36" fmla="*/ 47 w 343"/>
                  <a:gd name="T37" fmla="*/ 278 h 372"/>
                  <a:gd name="T38" fmla="*/ 39 w 343"/>
                  <a:gd name="T39" fmla="*/ 237 h 372"/>
                  <a:gd name="T40" fmla="*/ 31 w 343"/>
                  <a:gd name="T41" fmla="*/ 194 h 372"/>
                  <a:gd name="T42" fmla="*/ 22 w 343"/>
                  <a:gd name="T43" fmla="*/ 152 h 372"/>
                  <a:gd name="T44" fmla="*/ 14 w 343"/>
                  <a:gd name="T45" fmla="*/ 109 h 372"/>
                  <a:gd name="T46" fmla="*/ 7 w 343"/>
                  <a:gd name="T47" fmla="*/ 66 h 372"/>
                  <a:gd name="T48" fmla="*/ 0 w 343"/>
                  <a:gd name="T49" fmla="*/ 24 h 372"/>
                  <a:gd name="T50" fmla="*/ 2 w 343"/>
                  <a:gd name="T51" fmla="*/ 16 h 372"/>
                  <a:gd name="T52" fmla="*/ 3 w 343"/>
                  <a:gd name="T53" fmla="*/ 9 h 372"/>
                  <a:gd name="T54" fmla="*/ 5 w 343"/>
                  <a:gd name="T55" fmla="*/ 5 h 372"/>
                  <a:gd name="T56" fmla="*/ 7 w 343"/>
                  <a:gd name="T57" fmla="*/ 3 h 372"/>
                  <a:gd name="T58" fmla="*/ 9 w 343"/>
                  <a:gd name="T59" fmla="*/ 0 h 372"/>
                  <a:gd name="T60" fmla="*/ 12 w 343"/>
                  <a:gd name="T61" fmla="*/ 0 h 37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3"/>
                  <a:gd name="T94" fmla="*/ 0 h 372"/>
                  <a:gd name="T95" fmla="*/ 343 w 343"/>
                  <a:gd name="T96" fmla="*/ 372 h 37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3" h="372">
                    <a:moveTo>
                      <a:pt x="12" y="0"/>
                    </a:moveTo>
                    <a:lnTo>
                      <a:pt x="43" y="5"/>
                    </a:lnTo>
                    <a:lnTo>
                      <a:pt x="75" y="10"/>
                    </a:lnTo>
                    <a:lnTo>
                      <a:pt x="106" y="17"/>
                    </a:lnTo>
                    <a:lnTo>
                      <a:pt x="138" y="25"/>
                    </a:lnTo>
                    <a:lnTo>
                      <a:pt x="168" y="32"/>
                    </a:lnTo>
                    <a:lnTo>
                      <a:pt x="200" y="42"/>
                    </a:lnTo>
                    <a:lnTo>
                      <a:pt x="230" y="50"/>
                    </a:lnTo>
                    <a:lnTo>
                      <a:pt x="260" y="60"/>
                    </a:lnTo>
                    <a:lnTo>
                      <a:pt x="272" y="64"/>
                    </a:lnTo>
                    <a:lnTo>
                      <a:pt x="282" y="70"/>
                    </a:lnTo>
                    <a:lnTo>
                      <a:pt x="286" y="75"/>
                    </a:lnTo>
                    <a:lnTo>
                      <a:pt x="290" y="80"/>
                    </a:lnTo>
                    <a:lnTo>
                      <a:pt x="292" y="85"/>
                    </a:lnTo>
                    <a:lnTo>
                      <a:pt x="294" y="90"/>
                    </a:lnTo>
                    <a:lnTo>
                      <a:pt x="343" y="372"/>
                    </a:lnTo>
                    <a:lnTo>
                      <a:pt x="63" y="363"/>
                    </a:lnTo>
                    <a:lnTo>
                      <a:pt x="56" y="321"/>
                    </a:lnTo>
                    <a:lnTo>
                      <a:pt x="47" y="278"/>
                    </a:lnTo>
                    <a:lnTo>
                      <a:pt x="39" y="237"/>
                    </a:lnTo>
                    <a:lnTo>
                      <a:pt x="31" y="194"/>
                    </a:lnTo>
                    <a:lnTo>
                      <a:pt x="22" y="152"/>
                    </a:lnTo>
                    <a:lnTo>
                      <a:pt x="14" y="109"/>
                    </a:lnTo>
                    <a:lnTo>
                      <a:pt x="7" y="66"/>
                    </a:lnTo>
                    <a:lnTo>
                      <a:pt x="0" y="24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8" name="Freeform 90"/>
              <p:cNvSpPr>
                <a:spLocks/>
              </p:cNvSpPr>
              <p:nvPr/>
            </p:nvSpPr>
            <p:spPr bwMode="auto">
              <a:xfrm>
                <a:off x="2572" y="3440"/>
                <a:ext cx="332" cy="367"/>
              </a:xfrm>
              <a:custGeom>
                <a:avLst/>
                <a:gdLst>
                  <a:gd name="T0" fmla="*/ 6 w 332"/>
                  <a:gd name="T1" fmla="*/ 0 h 367"/>
                  <a:gd name="T2" fmla="*/ 38 w 332"/>
                  <a:gd name="T3" fmla="*/ 5 h 367"/>
                  <a:gd name="T4" fmla="*/ 68 w 332"/>
                  <a:gd name="T5" fmla="*/ 10 h 367"/>
                  <a:gd name="T6" fmla="*/ 98 w 332"/>
                  <a:gd name="T7" fmla="*/ 18 h 367"/>
                  <a:gd name="T8" fmla="*/ 130 w 332"/>
                  <a:gd name="T9" fmla="*/ 24 h 367"/>
                  <a:gd name="T10" fmla="*/ 160 w 332"/>
                  <a:gd name="T11" fmla="*/ 32 h 367"/>
                  <a:gd name="T12" fmla="*/ 191 w 332"/>
                  <a:gd name="T13" fmla="*/ 41 h 367"/>
                  <a:gd name="T14" fmla="*/ 221 w 332"/>
                  <a:gd name="T15" fmla="*/ 49 h 367"/>
                  <a:gd name="T16" fmla="*/ 251 w 332"/>
                  <a:gd name="T17" fmla="*/ 59 h 367"/>
                  <a:gd name="T18" fmla="*/ 263 w 332"/>
                  <a:gd name="T19" fmla="*/ 63 h 367"/>
                  <a:gd name="T20" fmla="*/ 273 w 332"/>
                  <a:gd name="T21" fmla="*/ 69 h 367"/>
                  <a:gd name="T22" fmla="*/ 277 w 332"/>
                  <a:gd name="T23" fmla="*/ 74 h 367"/>
                  <a:gd name="T24" fmla="*/ 281 w 332"/>
                  <a:gd name="T25" fmla="*/ 79 h 367"/>
                  <a:gd name="T26" fmla="*/ 283 w 332"/>
                  <a:gd name="T27" fmla="*/ 84 h 367"/>
                  <a:gd name="T28" fmla="*/ 285 w 332"/>
                  <a:gd name="T29" fmla="*/ 89 h 367"/>
                  <a:gd name="T30" fmla="*/ 290 w 332"/>
                  <a:gd name="T31" fmla="*/ 119 h 367"/>
                  <a:gd name="T32" fmla="*/ 294 w 332"/>
                  <a:gd name="T33" fmla="*/ 141 h 367"/>
                  <a:gd name="T34" fmla="*/ 298 w 332"/>
                  <a:gd name="T35" fmla="*/ 161 h 367"/>
                  <a:gd name="T36" fmla="*/ 301 w 332"/>
                  <a:gd name="T37" fmla="*/ 182 h 367"/>
                  <a:gd name="T38" fmla="*/ 305 w 332"/>
                  <a:gd name="T39" fmla="*/ 209 h 367"/>
                  <a:gd name="T40" fmla="*/ 311 w 332"/>
                  <a:gd name="T41" fmla="*/ 246 h 367"/>
                  <a:gd name="T42" fmla="*/ 320 w 332"/>
                  <a:gd name="T43" fmla="*/ 297 h 367"/>
                  <a:gd name="T44" fmla="*/ 332 w 332"/>
                  <a:gd name="T45" fmla="*/ 367 h 367"/>
                  <a:gd name="T46" fmla="*/ 303 w 332"/>
                  <a:gd name="T47" fmla="*/ 366 h 367"/>
                  <a:gd name="T48" fmla="*/ 282 w 332"/>
                  <a:gd name="T49" fmla="*/ 363 h 367"/>
                  <a:gd name="T50" fmla="*/ 263 w 332"/>
                  <a:gd name="T51" fmla="*/ 362 h 367"/>
                  <a:gd name="T52" fmla="*/ 242 w 332"/>
                  <a:gd name="T53" fmla="*/ 361 h 367"/>
                  <a:gd name="T54" fmla="*/ 217 w 332"/>
                  <a:gd name="T55" fmla="*/ 358 h 367"/>
                  <a:gd name="T56" fmla="*/ 181 w 332"/>
                  <a:gd name="T57" fmla="*/ 357 h 367"/>
                  <a:gd name="T58" fmla="*/ 131 w 332"/>
                  <a:gd name="T59" fmla="*/ 355 h 367"/>
                  <a:gd name="T60" fmla="*/ 63 w 332"/>
                  <a:gd name="T61" fmla="*/ 352 h 367"/>
                  <a:gd name="T62" fmla="*/ 57 w 332"/>
                  <a:gd name="T63" fmla="*/ 311 h 367"/>
                  <a:gd name="T64" fmla="*/ 48 w 332"/>
                  <a:gd name="T65" fmla="*/ 270 h 367"/>
                  <a:gd name="T66" fmla="*/ 40 w 332"/>
                  <a:gd name="T67" fmla="*/ 230 h 367"/>
                  <a:gd name="T68" fmla="*/ 31 w 332"/>
                  <a:gd name="T69" fmla="*/ 189 h 367"/>
                  <a:gd name="T70" fmla="*/ 23 w 332"/>
                  <a:gd name="T71" fmla="*/ 149 h 367"/>
                  <a:gd name="T72" fmla="*/ 15 w 332"/>
                  <a:gd name="T73" fmla="*/ 107 h 367"/>
                  <a:gd name="T74" fmla="*/ 8 w 332"/>
                  <a:gd name="T75" fmla="*/ 67 h 367"/>
                  <a:gd name="T76" fmla="*/ 2 w 332"/>
                  <a:gd name="T77" fmla="*/ 25 h 367"/>
                  <a:gd name="T78" fmla="*/ 0 w 332"/>
                  <a:gd name="T79" fmla="*/ 18 h 367"/>
                  <a:gd name="T80" fmla="*/ 2 w 332"/>
                  <a:gd name="T81" fmla="*/ 9 h 367"/>
                  <a:gd name="T82" fmla="*/ 2 w 332"/>
                  <a:gd name="T83" fmla="*/ 5 h 367"/>
                  <a:gd name="T84" fmla="*/ 3 w 332"/>
                  <a:gd name="T85" fmla="*/ 3 h 367"/>
                  <a:gd name="T86" fmla="*/ 5 w 332"/>
                  <a:gd name="T87" fmla="*/ 0 h 367"/>
                  <a:gd name="T88" fmla="*/ 6 w 332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2"/>
                  <a:gd name="T136" fmla="*/ 0 h 367"/>
                  <a:gd name="T137" fmla="*/ 332 w 332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2" h="367">
                    <a:moveTo>
                      <a:pt x="6" y="0"/>
                    </a:moveTo>
                    <a:lnTo>
                      <a:pt x="38" y="5"/>
                    </a:lnTo>
                    <a:lnTo>
                      <a:pt x="68" y="10"/>
                    </a:lnTo>
                    <a:lnTo>
                      <a:pt x="98" y="18"/>
                    </a:lnTo>
                    <a:lnTo>
                      <a:pt x="130" y="24"/>
                    </a:lnTo>
                    <a:lnTo>
                      <a:pt x="160" y="32"/>
                    </a:lnTo>
                    <a:lnTo>
                      <a:pt x="191" y="41"/>
                    </a:lnTo>
                    <a:lnTo>
                      <a:pt x="221" y="49"/>
                    </a:lnTo>
                    <a:lnTo>
                      <a:pt x="251" y="59"/>
                    </a:lnTo>
                    <a:lnTo>
                      <a:pt x="263" y="63"/>
                    </a:lnTo>
                    <a:lnTo>
                      <a:pt x="273" y="69"/>
                    </a:lnTo>
                    <a:lnTo>
                      <a:pt x="277" y="74"/>
                    </a:lnTo>
                    <a:lnTo>
                      <a:pt x="281" y="79"/>
                    </a:lnTo>
                    <a:lnTo>
                      <a:pt x="283" y="84"/>
                    </a:lnTo>
                    <a:lnTo>
                      <a:pt x="285" y="89"/>
                    </a:lnTo>
                    <a:lnTo>
                      <a:pt x="290" y="119"/>
                    </a:lnTo>
                    <a:lnTo>
                      <a:pt x="294" y="141"/>
                    </a:lnTo>
                    <a:lnTo>
                      <a:pt x="298" y="161"/>
                    </a:lnTo>
                    <a:lnTo>
                      <a:pt x="301" y="182"/>
                    </a:lnTo>
                    <a:lnTo>
                      <a:pt x="305" y="209"/>
                    </a:lnTo>
                    <a:lnTo>
                      <a:pt x="311" y="246"/>
                    </a:lnTo>
                    <a:lnTo>
                      <a:pt x="320" y="297"/>
                    </a:lnTo>
                    <a:lnTo>
                      <a:pt x="332" y="367"/>
                    </a:lnTo>
                    <a:lnTo>
                      <a:pt x="303" y="366"/>
                    </a:lnTo>
                    <a:lnTo>
                      <a:pt x="282" y="363"/>
                    </a:lnTo>
                    <a:lnTo>
                      <a:pt x="263" y="362"/>
                    </a:lnTo>
                    <a:lnTo>
                      <a:pt x="242" y="361"/>
                    </a:lnTo>
                    <a:lnTo>
                      <a:pt x="217" y="358"/>
                    </a:lnTo>
                    <a:lnTo>
                      <a:pt x="181" y="357"/>
                    </a:lnTo>
                    <a:lnTo>
                      <a:pt x="131" y="355"/>
                    </a:lnTo>
                    <a:lnTo>
                      <a:pt x="63" y="352"/>
                    </a:lnTo>
                    <a:lnTo>
                      <a:pt x="57" y="311"/>
                    </a:lnTo>
                    <a:lnTo>
                      <a:pt x="48" y="270"/>
                    </a:lnTo>
                    <a:lnTo>
                      <a:pt x="40" y="230"/>
                    </a:lnTo>
                    <a:lnTo>
                      <a:pt x="31" y="189"/>
                    </a:lnTo>
                    <a:lnTo>
                      <a:pt x="23" y="149"/>
                    </a:lnTo>
                    <a:lnTo>
                      <a:pt x="15" y="107"/>
                    </a:lnTo>
                    <a:lnTo>
                      <a:pt x="8" y="67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89" name="Freeform 91"/>
              <p:cNvSpPr>
                <a:spLocks/>
              </p:cNvSpPr>
              <p:nvPr/>
            </p:nvSpPr>
            <p:spPr bwMode="auto">
              <a:xfrm>
                <a:off x="2580" y="3440"/>
                <a:ext cx="323" cy="364"/>
              </a:xfrm>
              <a:custGeom>
                <a:avLst/>
                <a:gdLst>
                  <a:gd name="T0" fmla="*/ 1 w 323"/>
                  <a:gd name="T1" fmla="*/ 0 h 364"/>
                  <a:gd name="T2" fmla="*/ 32 w 323"/>
                  <a:gd name="T3" fmla="*/ 5 h 364"/>
                  <a:gd name="T4" fmla="*/ 62 w 323"/>
                  <a:gd name="T5" fmla="*/ 11 h 364"/>
                  <a:gd name="T6" fmla="*/ 93 w 323"/>
                  <a:gd name="T7" fmla="*/ 18 h 364"/>
                  <a:gd name="T8" fmla="*/ 123 w 323"/>
                  <a:gd name="T9" fmla="*/ 25 h 364"/>
                  <a:gd name="T10" fmla="*/ 153 w 323"/>
                  <a:gd name="T11" fmla="*/ 32 h 364"/>
                  <a:gd name="T12" fmla="*/ 183 w 323"/>
                  <a:gd name="T13" fmla="*/ 41 h 364"/>
                  <a:gd name="T14" fmla="*/ 213 w 323"/>
                  <a:gd name="T15" fmla="*/ 49 h 364"/>
                  <a:gd name="T16" fmla="*/ 243 w 323"/>
                  <a:gd name="T17" fmla="*/ 59 h 364"/>
                  <a:gd name="T18" fmla="*/ 255 w 323"/>
                  <a:gd name="T19" fmla="*/ 63 h 364"/>
                  <a:gd name="T20" fmla="*/ 265 w 323"/>
                  <a:gd name="T21" fmla="*/ 69 h 364"/>
                  <a:gd name="T22" fmla="*/ 269 w 323"/>
                  <a:gd name="T23" fmla="*/ 74 h 364"/>
                  <a:gd name="T24" fmla="*/ 273 w 323"/>
                  <a:gd name="T25" fmla="*/ 79 h 364"/>
                  <a:gd name="T26" fmla="*/ 275 w 323"/>
                  <a:gd name="T27" fmla="*/ 84 h 364"/>
                  <a:gd name="T28" fmla="*/ 277 w 323"/>
                  <a:gd name="T29" fmla="*/ 89 h 364"/>
                  <a:gd name="T30" fmla="*/ 282 w 323"/>
                  <a:gd name="T31" fmla="*/ 118 h 364"/>
                  <a:gd name="T32" fmla="*/ 286 w 323"/>
                  <a:gd name="T33" fmla="*/ 141 h 364"/>
                  <a:gd name="T34" fmla="*/ 288 w 323"/>
                  <a:gd name="T35" fmla="*/ 160 h 364"/>
                  <a:gd name="T36" fmla="*/ 293 w 323"/>
                  <a:gd name="T37" fmla="*/ 181 h 364"/>
                  <a:gd name="T38" fmla="*/ 297 w 323"/>
                  <a:gd name="T39" fmla="*/ 208 h 364"/>
                  <a:gd name="T40" fmla="*/ 303 w 323"/>
                  <a:gd name="T41" fmla="*/ 244 h 364"/>
                  <a:gd name="T42" fmla="*/ 312 w 323"/>
                  <a:gd name="T43" fmla="*/ 295 h 364"/>
                  <a:gd name="T44" fmla="*/ 323 w 323"/>
                  <a:gd name="T45" fmla="*/ 364 h 364"/>
                  <a:gd name="T46" fmla="*/ 296 w 323"/>
                  <a:gd name="T47" fmla="*/ 361 h 364"/>
                  <a:gd name="T48" fmla="*/ 275 w 323"/>
                  <a:gd name="T49" fmla="*/ 358 h 364"/>
                  <a:gd name="T50" fmla="*/ 257 w 323"/>
                  <a:gd name="T51" fmla="*/ 356 h 364"/>
                  <a:gd name="T52" fmla="*/ 237 w 323"/>
                  <a:gd name="T53" fmla="*/ 353 h 364"/>
                  <a:gd name="T54" fmla="*/ 212 w 323"/>
                  <a:gd name="T55" fmla="*/ 351 h 364"/>
                  <a:gd name="T56" fmla="*/ 178 w 323"/>
                  <a:gd name="T57" fmla="*/ 347 h 364"/>
                  <a:gd name="T58" fmla="*/ 130 w 323"/>
                  <a:gd name="T59" fmla="*/ 345 h 364"/>
                  <a:gd name="T60" fmla="*/ 66 w 323"/>
                  <a:gd name="T61" fmla="*/ 341 h 364"/>
                  <a:gd name="T62" fmla="*/ 58 w 323"/>
                  <a:gd name="T63" fmla="*/ 302 h 364"/>
                  <a:gd name="T64" fmla="*/ 50 w 323"/>
                  <a:gd name="T65" fmla="*/ 263 h 364"/>
                  <a:gd name="T66" fmla="*/ 42 w 323"/>
                  <a:gd name="T67" fmla="*/ 224 h 364"/>
                  <a:gd name="T68" fmla="*/ 33 w 323"/>
                  <a:gd name="T69" fmla="*/ 184 h 364"/>
                  <a:gd name="T70" fmla="*/ 25 w 323"/>
                  <a:gd name="T71" fmla="*/ 146 h 364"/>
                  <a:gd name="T72" fmla="*/ 17 w 323"/>
                  <a:gd name="T73" fmla="*/ 107 h 364"/>
                  <a:gd name="T74" fmla="*/ 9 w 323"/>
                  <a:gd name="T75" fmla="*/ 68 h 364"/>
                  <a:gd name="T76" fmla="*/ 3 w 323"/>
                  <a:gd name="T77" fmla="*/ 27 h 364"/>
                  <a:gd name="T78" fmla="*/ 0 w 323"/>
                  <a:gd name="T79" fmla="*/ 20 h 364"/>
                  <a:gd name="T80" fmla="*/ 0 w 323"/>
                  <a:gd name="T81" fmla="*/ 11 h 364"/>
                  <a:gd name="T82" fmla="*/ 0 w 323"/>
                  <a:gd name="T83" fmla="*/ 4 h 364"/>
                  <a:gd name="T84" fmla="*/ 1 w 323"/>
                  <a:gd name="T85" fmla="*/ 0 h 3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3"/>
                  <a:gd name="T130" fmla="*/ 0 h 364"/>
                  <a:gd name="T131" fmla="*/ 323 w 323"/>
                  <a:gd name="T132" fmla="*/ 364 h 3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3" h="364">
                    <a:moveTo>
                      <a:pt x="1" y="0"/>
                    </a:moveTo>
                    <a:lnTo>
                      <a:pt x="32" y="5"/>
                    </a:lnTo>
                    <a:lnTo>
                      <a:pt x="62" y="11"/>
                    </a:lnTo>
                    <a:lnTo>
                      <a:pt x="93" y="18"/>
                    </a:lnTo>
                    <a:lnTo>
                      <a:pt x="123" y="25"/>
                    </a:lnTo>
                    <a:lnTo>
                      <a:pt x="153" y="32"/>
                    </a:lnTo>
                    <a:lnTo>
                      <a:pt x="183" y="41"/>
                    </a:lnTo>
                    <a:lnTo>
                      <a:pt x="213" y="49"/>
                    </a:lnTo>
                    <a:lnTo>
                      <a:pt x="243" y="59"/>
                    </a:lnTo>
                    <a:lnTo>
                      <a:pt x="255" y="63"/>
                    </a:lnTo>
                    <a:lnTo>
                      <a:pt x="265" y="69"/>
                    </a:lnTo>
                    <a:lnTo>
                      <a:pt x="269" y="74"/>
                    </a:lnTo>
                    <a:lnTo>
                      <a:pt x="273" y="79"/>
                    </a:lnTo>
                    <a:lnTo>
                      <a:pt x="275" y="84"/>
                    </a:lnTo>
                    <a:lnTo>
                      <a:pt x="277" y="89"/>
                    </a:lnTo>
                    <a:lnTo>
                      <a:pt x="282" y="118"/>
                    </a:lnTo>
                    <a:lnTo>
                      <a:pt x="286" y="141"/>
                    </a:lnTo>
                    <a:lnTo>
                      <a:pt x="288" y="160"/>
                    </a:lnTo>
                    <a:lnTo>
                      <a:pt x="293" y="181"/>
                    </a:lnTo>
                    <a:lnTo>
                      <a:pt x="297" y="208"/>
                    </a:lnTo>
                    <a:lnTo>
                      <a:pt x="303" y="244"/>
                    </a:lnTo>
                    <a:lnTo>
                      <a:pt x="312" y="295"/>
                    </a:lnTo>
                    <a:lnTo>
                      <a:pt x="323" y="364"/>
                    </a:lnTo>
                    <a:lnTo>
                      <a:pt x="296" y="361"/>
                    </a:lnTo>
                    <a:lnTo>
                      <a:pt x="275" y="358"/>
                    </a:lnTo>
                    <a:lnTo>
                      <a:pt x="257" y="356"/>
                    </a:lnTo>
                    <a:lnTo>
                      <a:pt x="237" y="353"/>
                    </a:lnTo>
                    <a:lnTo>
                      <a:pt x="212" y="351"/>
                    </a:lnTo>
                    <a:lnTo>
                      <a:pt x="178" y="347"/>
                    </a:lnTo>
                    <a:lnTo>
                      <a:pt x="130" y="345"/>
                    </a:lnTo>
                    <a:lnTo>
                      <a:pt x="66" y="341"/>
                    </a:lnTo>
                    <a:lnTo>
                      <a:pt x="58" y="302"/>
                    </a:lnTo>
                    <a:lnTo>
                      <a:pt x="50" y="263"/>
                    </a:lnTo>
                    <a:lnTo>
                      <a:pt x="42" y="224"/>
                    </a:lnTo>
                    <a:lnTo>
                      <a:pt x="33" y="184"/>
                    </a:lnTo>
                    <a:lnTo>
                      <a:pt x="25" y="146"/>
                    </a:lnTo>
                    <a:lnTo>
                      <a:pt x="17" y="107"/>
                    </a:lnTo>
                    <a:lnTo>
                      <a:pt x="9" y="68"/>
                    </a:lnTo>
                    <a:lnTo>
                      <a:pt x="3" y="27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0" name="Freeform 92"/>
              <p:cNvSpPr>
                <a:spLocks/>
              </p:cNvSpPr>
              <p:nvPr/>
            </p:nvSpPr>
            <p:spPr bwMode="auto">
              <a:xfrm>
                <a:off x="2585" y="3442"/>
                <a:ext cx="318" cy="359"/>
              </a:xfrm>
              <a:custGeom>
                <a:avLst/>
                <a:gdLst>
                  <a:gd name="T0" fmla="*/ 0 w 318"/>
                  <a:gd name="T1" fmla="*/ 0 h 359"/>
                  <a:gd name="T2" fmla="*/ 30 w 318"/>
                  <a:gd name="T3" fmla="*/ 5 h 359"/>
                  <a:gd name="T4" fmla="*/ 59 w 318"/>
                  <a:gd name="T5" fmla="*/ 11 h 359"/>
                  <a:gd name="T6" fmla="*/ 90 w 318"/>
                  <a:gd name="T7" fmla="*/ 17 h 359"/>
                  <a:gd name="T8" fmla="*/ 119 w 318"/>
                  <a:gd name="T9" fmla="*/ 23 h 359"/>
                  <a:gd name="T10" fmla="*/ 148 w 318"/>
                  <a:gd name="T11" fmla="*/ 30 h 359"/>
                  <a:gd name="T12" fmla="*/ 179 w 318"/>
                  <a:gd name="T13" fmla="*/ 39 h 359"/>
                  <a:gd name="T14" fmla="*/ 208 w 318"/>
                  <a:gd name="T15" fmla="*/ 47 h 359"/>
                  <a:gd name="T16" fmla="*/ 238 w 318"/>
                  <a:gd name="T17" fmla="*/ 57 h 359"/>
                  <a:gd name="T18" fmla="*/ 250 w 318"/>
                  <a:gd name="T19" fmla="*/ 61 h 359"/>
                  <a:gd name="T20" fmla="*/ 260 w 318"/>
                  <a:gd name="T21" fmla="*/ 67 h 359"/>
                  <a:gd name="T22" fmla="*/ 264 w 318"/>
                  <a:gd name="T23" fmla="*/ 72 h 359"/>
                  <a:gd name="T24" fmla="*/ 268 w 318"/>
                  <a:gd name="T25" fmla="*/ 77 h 359"/>
                  <a:gd name="T26" fmla="*/ 270 w 318"/>
                  <a:gd name="T27" fmla="*/ 82 h 359"/>
                  <a:gd name="T28" fmla="*/ 272 w 318"/>
                  <a:gd name="T29" fmla="*/ 87 h 359"/>
                  <a:gd name="T30" fmla="*/ 277 w 318"/>
                  <a:gd name="T31" fmla="*/ 116 h 359"/>
                  <a:gd name="T32" fmla="*/ 280 w 318"/>
                  <a:gd name="T33" fmla="*/ 138 h 359"/>
                  <a:gd name="T34" fmla="*/ 283 w 318"/>
                  <a:gd name="T35" fmla="*/ 158 h 359"/>
                  <a:gd name="T36" fmla="*/ 287 w 318"/>
                  <a:gd name="T37" fmla="*/ 177 h 359"/>
                  <a:gd name="T38" fmla="*/ 291 w 318"/>
                  <a:gd name="T39" fmla="*/ 204 h 359"/>
                  <a:gd name="T40" fmla="*/ 298 w 318"/>
                  <a:gd name="T41" fmla="*/ 240 h 359"/>
                  <a:gd name="T42" fmla="*/ 306 w 318"/>
                  <a:gd name="T43" fmla="*/ 290 h 359"/>
                  <a:gd name="T44" fmla="*/ 318 w 318"/>
                  <a:gd name="T45" fmla="*/ 359 h 359"/>
                  <a:gd name="T46" fmla="*/ 291 w 318"/>
                  <a:gd name="T47" fmla="*/ 355 h 359"/>
                  <a:gd name="T48" fmla="*/ 271 w 318"/>
                  <a:gd name="T49" fmla="*/ 350 h 359"/>
                  <a:gd name="T50" fmla="*/ 253 w 318"/>
                  <a:gd name="T51" fmla="*/ 347 h 359"/>
                  <a:gd name="T52" fmla="*/ 234 w 318"/>
                  <a:gd name="T53" fmla="*/ 344 h 359"/>
                  <a:gd name="T54" fmla="*/ 210 w 318"/>
                  <a:gd name="T55" fmla="*/ 340 h 359"/>
                  <a:gd name="T56" fmla="*/ 178 w 318"/>
                  <a:gd name="T57" fmla="*/ 337 h 359"/>
                  <a:gd name="T58" fmla="*/ 132 w 318"/>
                  <a:gd name="T59" fmla="*/ 333 h 359"/>
                  <a:gd name="T60" fmla="*/ 70 w 318"/>
                  <a:gd name="T61" fmla="*/ 328 h 359"/>
                  <a:gd name="T62" fmla="*/ 63 w 318"/>
                  <a:gd name="T63" fmla="*/ 291 h 359"/>
                  <a:gd name="T64" fmla="*/ 54 w 318"/>
                  <a:gd name="T65" fmla="*/ 253 h 359"/>
                  <a:gd name="T66" fmla="*/ 46 w 318"/>
                  <a:gd name="T67" fmla="*/ 215 h 359"/>
                  <a:gd name="T68" fmla="*/ 38 w 318"/>
                  <a:gd name="T69" fmla="*/ 179 h 359"/>
                  <a:gd name="T70" fmla="*/ 30 w 318"/>
                  <a:gd name="T71" fmla="*/ 142 h 359"/>
                  <a:gd name="T72" fmla="*/ 22 w 318"/>
                  <a:gd name="T73" fmla="*/ 104 h 359"/>
                  <a:gd name="T74" fmla="*/ 14 w 318"/>
                  <a:gd name="T75" fmla="*/ 66 h 359"/>
                  <a:gd name="T76" fmla="*/ 8 w 318"/>
                  <a:gd name="T77" fmla="*/ 28 h 359"/>
                  <a:gd name="T78" fmla="*/ 2 w 318"/>
                  <a:gd name="T79" fmla="*/ 11 h 359"/>
                  <a:gd name="T80" fmla="*/ 0 w 318"/>
                  <a:gd name="T81" fmla="*/ 0 h 3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8"/>
                  <a:gd name="T124" fmla="*/ 0 h 359"/>
                  <a:gd name="T125" fmla="*/ 318 w 318"/>
                  <a:gd name="T126" fmla="*/ 359 h 3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8" h="359">
                    <a:moveTo>
                      <a:pt x="0" y="0"/>
                    </a:moveTo>
                    <a:lnTo>
                      <a:pt x="30" y="5"/>
                    </a:lnTo>
                    <a:lnTo>
                      <a:pt x="59" y="11"/>
                    </a:lnTo>
                    <a:lnTo>
                      <a:pt x="90" y="17"/>
                    </a:lnTo>
                    <a:lnTo>
                      <a:pt x="119" y="23"/>
                    </a:lnTo>
                    <a:lnTo>
                      <a:pt x="148" y="30"/>
                    </a:lnTo>
                    <a:lnTo>
                      <a:pt x="179" y="39"/>
                    </a:lnTo>
                    <a:lnTo>
                      <a:pt x="208" y="47"/>
                    </a:lnTo>
                    <a:lnTo>
                      <a:pt x="238" y="57"/>
                    </a:lnTo>
                    <a:lnTo>
                      <a:pt x="250" y="61"/>
                    </a:lnTo>
                    <a:lnTo>
                      <a:pt x="260" y="67"/>
                    </a:lnTo>
                    <a:lnTo>
                      <a:pt x="264" y="72"/>
                    </a:lnTo>
                    <a:lnTo>
                      <a:pt x="268" y="77"/>
                    </a:lnTo>
                    <a:lnTo>
                      <a:pt x="270" y="82"/>
                    </a:lnTo>
                    <a:lnTo>
                      <a:pt x="272" y="87"/>
                    </a:lnTo>
                    <a:lnTo>
                      <a:pt x="277" y="116"/>
                    </a:lnTo>
                    <a:lnTo>
                      <a:pt x="280" y="138"/>
                    </a:lnTo>
                    <a:lnTo>
                      <a:pt x="283" y="158"/>
                    </a:lnTo>
                    <a:lnTo>
                      <a:pt x="287" y="177"/>
                    </a:lnTo>
                    <a:lnTo>
                      <a:pt x="291" y="204"/>
                    </a:lnTo>
                    <a:lnTo>
                      <a:pt x="298" y="240"/>
                    </a:lnTo>
                    <a:lnTo>
                      <a:pt x="306" y="290"/>
                    </a:lnTo>
                    <a:lnTo>
                      <a:pt x="318" y="359"/>
                    </a:lnTo>
                    <a:lnTo>
                      <a:pt x="291" y="355"/>
                    </a:lnTo>
                    <a:lnTo>
                      <a:pt x="271" y="350"/>
                    </a:lnTo>
                    <a:lnTo>
                      <a:pt x="253" y="347"/>
                    </a:lnTo>
                    <a:lnTo>
                      <a:pt x="234" y="344"/>
                    </a:lnTo>
                    <a:lnTo>
                      <a:pt x="210" y="340"/>
                    </a:lnTo>
                    <a:lnTo>
                      <a:pt x="178" y="337"/>
                    </a:lnTo>
                    <a:lnTo>
                      <a:pt x="132" y="333"/>
                    </a:lnTo>
                    <a:lnTo>
                      <a:pt x="70" y="328"/>
                    </a:lnTo>
                    <a:lnTo>
                      <a:pt x="63" y="291"/>
                    </a:lnTo>
                    <a:lnTo>
                      <a:pt x="54" y="253"/>
                    </a:lnTo>
                    <a:lnTo>
                      <a:pt x="46" y="215"/>
                    </a:lnTo>
                    <a:lnTo>
                      <a:pt x="38" y="179"/>
                    </a:lnTo>
                    <a:lnTo>
                      <a:pt x="30" y="142"/>
                    </a:lnTo>
                    <a:lnTo>
                      <a:pt x="22" y="104"/>
                    </a:lnTo>
                    <a:lnTo>
                      <a:pt x="14" y="66"/>
                    </a:lnTo>
                    <a:lnTo>
                      <a:pt x="8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1" name="Freeform 93"/>
              <p:cNvSpPr>
                <a:spLocks/>
              </p:cNvSpPr>
              <p:nvPr/>
            </p:nvSpPr>
            <p:spPr bwMode="auto">
              <a:xfrm>
                <a:off x="2588" y="3442"/>
                <a:ext cx="314" cy="355"/>
              </a:xfrm>
              <a:custGeom>
                <a:avLst/>
                <a:gdLst>
                  <a:gd name="T0" fmla="*/ 0 w 314"/>
                  <a:gd name="T1" fmla="*/ 0 h 355"/>
                  <a:gd name="T2" fmla="*/ 29 w 314"/>
                  <a:gd name="T3" fmla="*/ 5 h 355"/>
                  <a:gd name="T4" fmla="*/ 59 w 314"/>
                  <a:gd name="T5" fmla="*/ 11 h 355"/>
                  <a:gd name="T6" fmla="*/ 88 w 314"/>
                  <a:gd name="T7" fmla="*/ 17 h 355"/>
                  <a:gd name="T8" fmla="*/ 117 w 314"/>
                  <a:gd name="T9" fmla="*/ 24 h 355"/>
                  <a:gd name="T10" fmla="*/ 147 w 314"/>
                  <a:gd name="T11" fmla="*/ 32 h 355"/>
                  <a:gd name="T12" fmla="*/ 176 w 314"/>
                  <a:gd name="T13" fmla="*/ 39 h 355"/>
                  <a:gd name="T14" fmla="*/ 205 w 314"/>
                  <a:gd name="T15" fmla="*/ 47 h 355"/>
                  <a:gd name="T16" fmla="*/ 235 w 314"/>
                  <a:gd name="T17" fmla="*/ 57 h 355"/>
                  <a:gd name="T18" fmla="*/ 247 w 314"/>
                  <a:gd name="T19" fmla="*/ 61 h 355"/>
                  <a:gd name="T20" fmla="*/ 257 w 314"/>
                  <a:gd name="T21" fmla="*/ 67 h 355"/>
                  <a:gd name="T22" fmla="*/ 261 w 314"/>
                  <a:gd name="T23" fmla="*/ 72 h 355"/>
                  <a:gd name="T24" fmla="*/ 265 w 314"/>
                  <a:gd name="T25" fmla="*/ 77 h 355"/>
                  <a:gd name="T26" fmla="*/ 267 w 314"/>
                  <a:gd name="T27" fmla="*/ 82 h 355"/>
                  <a:gd name="T28" fmla="*/ 269 w 314"/>
                  <a:gd name="T29" fmla="*/ 87 h 355"/>
                  <a:gd name="T30" fmla="*/ 274 w 314"/>
                  <a:gd name="T31" fmla="*/ 116 h 355"/>
                  <a:gd name="T32" fmla="*/ 277 w 314"/>
                  <a:gd name="T33" fmla="*/ 138 h 355"/>
                  <a:gd name="T34" fmla="*/ 280 w 314"/>
                  <a:gd name="T35" fmla="*/ 157 h 355"/>
                  <a:gd name="T36" fmla="*/ 284 w 314"/>
                  <a:gd name="T37" fmla="*/ 176 h 355"/>
                  <a:gd name="T38" fmla="*/ 288 w 314"/>
                  <a:gd name="T39" fmla="*/ 202 h 355"/>
                  <a:gd name="T40" fmla="*/ 294 w 314"/>
                  <a:gd name="T41" fmla="*/ 239 h 355"/>
                  <a:gd name="T42" fmla="*/ 303 w 314"/>
                  <a:gd name="T43" fmla="*/ 288 h 355"/>
                  <a:gd name="T44" fmla="*/ 314 w 314"/>
                  <a:gd name="T45" fmla="*/ 355 h 355"/>
                  <a:gd name="T46" fmla="*/ 289 w 314"/>
                  <a:gd name="T47" fmla="*/ 350 h 355"/>
                  <a:gd name="T48" fmla="*/ 269 w 314"/>
                  <a:gd name="T49" fmla="*/ 345 h 355"/>
                  <a:gd name="T50" fmla="*/ 252 w 314"/>
                  <a:gd name="T51" fmla="*/ 340 h 355"/>
                  <a:gd name="T52" fmla="*/ 234 w 314"/>
                  <a:gd name="T53" fmla="*/ 336 h 355"/>
                  <a:gd name="T54" fmla="*/ 211 w 314"/>
                  <a:gd name="T55" fmla="*/ 332 h 355"/>
                  <a:gd name="T56" fmla="*/ 179 w 314"/>
                  <a:gd name="T57" fmla="*/ 327 h 355"/>
                  <a:gd name="T58" fmla="*/ 135 w 314"/>
                  <a:gd name="T59" fmla="*/ 322 h 355"/>
                  <a:gd name="T60" fmla="*/ 77 w 314"/>
                  <a:gd name="T61" fmla="*/ 317 h 355"/>
                  <a:gd name="T62" fmla="*/ 69 w 314"/>
                  <a:gd name="T63" fmla="*/ 282 h 355"/>
                  <a:gd name="T64" fmla="*/ 61 w 314"/>
                  <a:gd name="T65" fmla="*/ 246 h 355"/>
                  <a:gd name="T66" fmla="*/ 53 w 314"/>
                  <a:gd name="T67" fmla="*/ 210 h 355"/>
                  <a:gd name="T68" fmla="*/ 45 w 314"/>
                  <a:gd name="T69" fmla="*/ 175 h 355"/>
                  <a:gd name="T70" fmla="*/ 36 w 314"/>
                  <a:gd name="T71" fmla="*/ 138 h 355"/>
                  <a:gd name="T72" fmla="*/ 28 w 314"/>
                  <a:gd name="T73" fmla="*/ 103 h 355"/>
                  <a:gd name="T74" fmla="*/ 22 w 314"/>
                  <a:gd name="T75" fmla="*/ 67 h 355"/>
                  <a:gd name="T76" fmla="*/ 14 w 314"/>
                  <a:gd name="T77" fmla="*/ 30 h 355"/>
                  <a:gd name="T78" fmla="*/ 6 w 314"/>
                  <a:gd name="T79" fmla="*/ 13 h 355"/>
                  <a:gd name="T80" fmla="*/ 0 w 314"/>
                  <a:gd name="T81" fmla="*/ 0 h 3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355"/>
                  <a:gd name="T125" fmla="*/ 314 w 314"/>
                  <a:gd name="T126" fmla="*/ 355 h 3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355">
                    <a:moveTo>
                      <a:pt x="0" y="0"/>
                    </a:moveTo>
                    <a:lnTo>
                      <a:pt x="29" y="5"/>
                    </a:lnTo>
                    <a:lnTo>
                      <a:pt x="59" y="11"/>
                    </a:lnTo>
                    <a:lnTo>
                      <a:pt x="88" y="17"/>
                    </a:lnTo>
                    <a:lnTo>
                      <a:pt x="117" y="24"/>
                    </a:lnTo>
                    <a:lnTo>
                      <a:pt x="147" y="32"/>
                    </a:lnTo>
                    <a:lnTo>
                      <a:pt x="176" y="39"/>
                    </a:lnTo>
                    <a:lnTo>
                      <a:pt x="205" y="47"/>
                    </a:lnTo>
                    <a:lnTo>
                      <a:pt x="235" y="57"/>
                    </a:lnTo>
                    <a:lnTo>
                      <a:pt x="247" y="61"/>
                    </a:lnTo>
                    <a:lnTo>
                      <a:pt x="257" y="67"/>
                    </a:lnTo>
                    <a:lnTo>
                      <a:pt x="261" y="72"/>
                    </a:lnTo>
                    <a:lnTo>
                      <a:pt x="265" y="77"/>
                    </a:lnTo>
                    <a:lnTo>
                      <a:pt x="267" y="82"/>
                    </a:lnTo>
                    <a:lnTo>
                      <a:pt x="269" y="87"/>
                    </a:lnTo>
                    <a:lnTo>
                      <a:pt x="274" y="116"/>
                    </a:lnTo>
                    <a:lnTo>
                      <a:pt x="277" y="138"/>
                    </a:lnTo>
                    <a:lnTo>
                      <a:pt x="280" y="157"/>
                    </a:lnTo>
                    <a:lnTo>
                      <a:pt x="284" y="176"/>
                    </a:lnTo>
                    <a:lnTo>
                      <a:pt x="288" y="202"/>
                    </a:lnTo>
                    <a:lnTo>
                      <a:pt x="294" y="239"/>
                    </a:lnTo>
                    <a:lnTo>
                      <a:pt x="303" y="288"/>
                    </a:lnTo>
                    <a:lnTo>
                      <a:pt x="314" y="355"/>
                    </a:lnTo>
                    <a:lnTo>
                      <a:pt x="289" y="350"/>
                    </a:lnTo>
                    <a:lnTo>
                      <a:pt x="269" y="345"/>
                    </a:lnTo>
                    <a:lnTo>
                      <a:pt x="252" y="340"/>
                    </a:lnTo>
                    <a:lnTo>
                      <a:pt x="234" y="336"/>
                    </a:lnTo>
                    <a:lnTo>
                      <a:pt x="211" y="332"/>
                    </a:lnTo>
                    <a:lnTo>
                      <a:pt x="179" y="327"/>
                    </a:lnTo>
                    <a:lnTo>
                      <a:pt x="135" y="322"/>
                    </a:lnTo>
                    <a:lnTo>
                      <a:pt x="77" y="317"/>
                    </a:lnTo>
                    <a:lnTo>
                      <a:pt x="69" y="282"/>
                    </a:lnTo>
                    <a:lnTo>
                      <a:pt x="61" y="246"/>
                    </a:lnTo>
                    <a:lnTo>
                      <a:pt x="53" y="210"/>
                    </a:lnTo>
                    <a:lnTo>
                      <a:pt x="45" y="175"/>
                    </a:lnTo>
                    <a:lnTo>
                      <a:pt x="36" y="138"/>
                    </a:lnTo>
                    <a:lnTo>
                      <a:pt x="28" y="103"/>
                    </a:lnTo>
                    <a:lnTo>
                      <a:pt x="22" y="67"/>
                    </a:lnTo>
                    <a:lnTo>
                      <a:pt x="14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2" name="Freeform 94"/>
              <p:cNvSpPr>
                <a:spLocks/>
              </p:cNvSpPr>
              <p:nvPr/>
            </p:nvSpPr>
            <p:spPr bwMode="auto">
              <a:xfrm>
                <a:off x="2590" y="3443"/>
                <a:ext cx="312" cy="350"/>
              </a:xfrm>
              <a:custGeom>
                <a:avLst/>
                <a:gdLst>
                  <a:gd name="T0" fmla="*/ 0 w 312"/>
                  <a:gd name="T1" fmla="*/ 0 h 350"/>
                  <a:gd name="T2" fmla="*/ 30 w 312"/>
                  <a:gd name="T3" fmla="*/ 5 h 350"/>
                  <a:gd name="T4" fmla="*/ 59 w 312"/>
                  <a:gd name="T5" fmla="*/ 11 h 350"/>
                  <a:gd name="T6" fmla="*/ 88 w 312"/>
                  <a:gd name="T7" fmla="*/ 16 h 350"/>
                  <a:gd name="T8" fmla="*/ 116 w 312"/>
                  <a:gd name="T9" fmla="*/ 23 h 350"/>
                  <a:gd name="T10" fmla="*/ 145 w 312"/>
                  <a:gd name="T11" fmla="*/ 31 h 350"/>
                  <a:gd name="T12" fmla="*/ 174 w 312"/>
                  <a:gd name="T13" fmla="*/ 38 h 350"/>
                  <a:gd name="T14" fmla="*/ 203 w 312"/>
                  <a:gd name="T15" fmla="*/ 46 h 350"/>
                  <a:gd name="T16" fmla="*/ 233 w 312"/>
                  <a:gd name="T17" fmla="*/ 56 h 350"/>
                  <a:gd name="T18" fmla="*/ 245 w 312"/>
                  <a:gd name="T19" fmla="*/ 60 h 350"/>
                  <a:gd name="T20" fmla="*/ 255 w 312"/>
                  <a:gd name="T21" fmla="*/ 66 h 350"/>
                  <a:gd name="T22" fmla="*/ 259 w 312"/>
                  <a:gd name="T23" fmla="*/ 71 h 350"/>
                  <a:gd name="T24" fmla="*/ 263 w 312"/>
                  <a:gd name="T25" fmla="*/ 76 h 350"/>
                  <a:gd name="T26" fmla="*/ 265 w 312"/>
                  <a:gd name="T27" fmla="*/ 81 h 350"/>
                  <a:gd name="T28" fmla="*/ 267 w 312"/>
                  <a:gd name="T29" fmla="*/ 86 h 350"/>
                  <a:gd name="T30" fmla="*/ 272 w 312"/>
                  <a:gd name="T31" fmla="*/ 114 h 350"/>
                  <a:gd name="T32" fmla="*/ 275 w 312"/>
                  <a:gd name="T33" fmla="*/ 136 h 350"/>
                  <a:gd name="T34" fmla="*/ 278 w 312"/>
                  <a:gd name="T35" fmla="*/ 154 h 350"/>
                  <a:gd name="T36" fmla="*/ 282 w 312"/>
                  <a:gd name="T37" fmla="*/ 174 h 350"/>
                  <a:gd name="T38" fmla="*/ 286 w 312"/>
                  <a:gd name="T39" fmla="*/ 200 h 350"/>
                  <a:gd name="T40" fmla="*/ 292 w 312"/>
                  <a:gd name="T41" fmla="*/ 235 h 350"/>
                  <a:gd name="T42" fmla="*/ 300 w 312"/>
                  <a:gd name="T43" fmla="*/ 284 h 350"/>
                  <a:gd name="T44" fmla="*/ 312 w 312"/>
                  <a:gd name="T45" fmla="*/ 350 h 350"/>
                  <a:gd name="T46" fmla="*/ 287 w 312"/>
                  <a:gd name="T47" fmla="*/ 344 h 350"/>
                  <a:gd name="T48" fmla="*/ 268 w 312"/>
                  <a:gd name="T49" fmla="*/ 338 h 350"/>
                  <a:gd name="T50" fmla="*/ 251 w 312"/>
                  <a:gd name="T51" fmla="*/ 333 h 350"/>
                  <a:gd name="T52" fmla="*/ 235 w 312"/>
                  <a:gd name="T53" fmla="*/ 327 h 350"/>
                  <a:gd name="T54" fmla="*/ 212 w 312"/>
                  <a:gd name="T55" fmla="*/ 322 h 350"/>
                  <a:gd name="T56" fmla="*/ 182 w 312"/>
                  <a:gd name="T57" fmla="*/ 317 h 350"/>
                  <a:gd name="T58" fmla="*/ 140 w 312"/>
                  <a:gd name="T59" fmla="*/ 311 h 350"/>
                  <a:gd name="T60" fmla="*/ 85 w 312"/>
                  <a:gd name="T61" fmla="*/ 306 h 350"/>
                  <a:gd name="T62" fmla="*/ 77 w 312"/>
                  <a:gd name="T63" fmla="*/ 272 h 350"/>
                  <a:gd name="T64" fmla="*/ 69 w 312"/>
                  <a:gd name="T65" fmla="*/ 238 h 350"/>
                  <a:gd name="T66" fmla="*/ 61 w 312"/>
                  <a:gd name="T67" fmla="*/ 203 h 350"/>
                  <a:gd name="T68" fmla="*/ 53 w 312"/>
                  <a:gd name="T69" fmla="*/ 169 h 350"/>
                  <a:gd name="T70" fmla="*/ 44 w 312"/>
                  <a:gd name="T71" fmla="*/ 135 h 350"/>
                  <a:gd name="T72" fmla="*/ 36 w 312"/>
                  <a:gd name="T73" fmla="*/ 100 h 350"/>
                  <a:gd name="T74" fmla="*/ 29 w 312"/>
                  <a:gd name="T75" fmla="*/ 66 h 350"/>
                  <a:gd name="T76" fmla="*/ 22 w 312"/>
                  <a:gd name="T77" fmla="*/ 32 h 350"/>
                  <a:gd name="T78" fmla="*/ 11 w 312"/>
                  <a:gd name="T79" fmla="*/ 13 h 350"/>
                  <a:gd name="T80" fmla="*/ 0 w 312"/>
                  <a:gd name="T81" fmla="*/ 0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2"/>
                  <a:gd name="T124" fmla="*/ 0 h 350"/>
                  <a:gd name="T125" fmla="*/ 312 w 312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2" h="350">
                    <a:moveTo>
                      <a:pt x="0" y="0"/>
                    </a:moveTo>
                    <a:lnTo>
                      <a:pt x="30" y="5"/>
                    </a:lnTo>
                    <a:lnTo>
                      <a:pt x="59" y="11"/>
                    </a:lnTo>
                    <a:lnTo>
                      <a:pt x="88" y="16"/>
                    </a:lnTo>
                    <a:lnTo>
                      <a:pt x="116" y="23"/>
                    </a:lnTo>
                    <a:lnTo>
                      <a:pt x="145" y="31"/>
                    </a:lnTo>
                    <a:lnTo>
                      <a:pt x="174" y="38"/>
                    </a:lnTo>
                    <a:lnTo>
                      <a:pt x="203" y="46"/>
                    </a:lnTo>
                    <a:lnTo>
                      <a:pt x="233" y="56"/>
                    </a:lnTo>
                    <a:lnTo>
                      <a:pt x="245" y="60"/>
                    </a:lnTo>
                    <a:lnTo>
                      <a:pt x="255" y="66"/>
                    </a:lnTo>
                    <a:lnTo>
                      <a:pt x="259" y="71"/>
                    </a:lnTo>
                    <a:lnTo>
                      <a:pt x="263" y="76"/>
                    </a:lnTo>
                    <a:lnTo>
                      <a:pt x="265" y="81"/>
                    </a:lnTo>
                    <a:lnTo>
                      <a:pt x="267" y="86"/>
                    </a:lnTo>
                    <a:lnTo>
                      <a:pt x="272" y="114"/>
                    </a:lnTo>
                    <a:lnTo>
                      <a:pt x="275" y="136"/>
                    </a:lnTo>
                    <a:lnTo>
                      <a:pt x="278" y="154"/>
                    </a:lnTo>
                    <a:lnTo>
                      <a:pt x="282" y="174"/>
                    </a:lnTo>
                    <a:lnTo>
                      <a:pt x="286" y="200"/>
                    </a:lnTo>
                    <a:lnTo>
                      <a:pt x="292" y="235"/>
                    </a:lnTo>
                    <a:lnTo>
                      <a:pt x="300" y="284"/>
                    </a:lnTo>
                    <a:lnTo>
                      <a:pt x="312" y="350"/>
                    </a:lnTo>
                    <a:lnTo>
                      <a:pt x="287" y="344"/>
                    </a:lnTo>
                    <a:lnTo>
                      <a:pt x="268" y="338"/>
                    </a:lnTo>
                    <a:lnTo>
                      <a:pt x="251" y="333"/>
                    </a:lnTo>
                    <a:lnTo>
                      <a:pt x="235" y="327"/>
                    </a:lnTo>
                    <a:lnTo>
                      <a:pt x="212" y="322"/>
                    </a:lnTo>
                    <a:lnTo>
                      <a:pt x="182" y="317"/>
                    </a:lnTo>
                    <a:lnTo>
                      <a:pt x="140" y="311"/>
                    </a:lnTo>
                    <a:lnTo>
                      <a:pt x="85" y="306"/>
                    </a:lnTo>
                    <a:lnTo>
                      <a:pt x="77" y="272"/>
                    </a:lnTo>
                    <a:lnTo>
                      <a:pt x="69" y="238"/>
                    </a:lnTo>
                    <a:lnTo>
                      <a:pt x="61" y="203"/>
                    </a:lnTo>
                    <a:lnTo>
                      <a:pt x="53" y="169"/>
                    </a:lnTo>
                    <a:lnTo>
                      <a:pt x="44" y="135"/>
                    </a:lnTo>
                    <a:lnTo>
                      <a:pt x="36" y="100"/>
                    </a:lnTo>
                    <a:lnTo>
                      <a:pt x="29" y="66"/>
                    </a:lnTo>
                    <a:lnTo>
                      <a:pt x="22" y="32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3" name="Freeform 95"/>
              <p:cNvSpPr>
                <a:spLocks/>
              </p:cNvSpPr>
              <p:nvPr/>
            </p:nvSpPr>
            <p:spPr bwMode="auto">
              <a:xfrm>
                <a:off x="2594" y="3444"/>
                <a:ext cx="307" cy="346"/>
              </a:xfrm>
              <a:custGeom>
                <a:avLst/>
                <a:gdLst>
                  <a:gd name="T0" fmla="*/ 0 w 307"/>
                  <a:gd name="T1" fmla="*/ 0 h 346"/>
                  <a:gd name="T2" fmla="*/ 29 w 307"/>
                  <a:gd name="T3" fmla="*/ 5 h 346"/>
                  <a:gd name="T4" fmla="*/ 57 w 307"/>
                  <a:gd name="T5" fmla="*/ 10 h 346"/>
                  <a:gd name="T6" fmla="*/ 85 w 307"/>
                  <a:gd name="T7" fmla="*/ 16 h 346"/>
                  <a:gd name="T8" fmla="*/ 114 w 307"/>
                  <a:gd name="T9" fmla="*/ 22 h 346"/>
                  <a:gd name="T10" fmla="*/ 142 w 307"/>
                  <a:gd name="T11" fmla="*/ 30 h 346"/>
                  <a:gd name="T12" fmla="*/ 171 w 307"/>
                  <a:gd name="T13" fmla="*/ 37 h 346"/>
                  <a:gd name="T14" fmla="*/ 199 w 307"/>
                  <a:gd name="T15" fmla="*/ 45 h 346"/>
                  <a:gd name="T16" fmla="*/ 229 w 307"/>
                  <a:gd name="T17" fmla="*/ 55 h 346"/>
                  <a:gd name="T18" fmla="*/ 241 w 307"/>
                  <a:gd name="T19" fmla="*/ 59 h 346"/>
                  <a:gd name="T20" fmla="*/ 251 w 307"/>
                  <a:gd name="T21" fmla="*/ 66 h 346"/>
                  <a:gd name="T22" fmla="*/ 255 w 307"/>
                  <a:gd name="T23" fmla="*/ 70 h 346"/>
                  <a:gd name="T24" fmla="*/ 259 w 307"/>
                  <a:gd name="T25" fmla="*/ 75 h 346"/>
                  <a:gd name="T26" fmla="*/ 261 w 307"/>
                  <a:gd name="T27" fmla="*/ 80 h 346"/>
                  <a:gd name="T28" fmla="*/ 263 w 307"/>
                  <a:gd name="T29" fmla="*/ 85 h 346"/>
                  <a:gd name="T30" fmla="*/ 268 w 307"/>
                  <a:gd name="T31" fmla="*/ 113 h 346"/>
                  <a:gd name="T32" fmla="*/ 271 w 307"/>
                  <a:gd name="T33" fmla="*/ 134 h 346"/>
                  <a:gd name="T34" fmla="*/ 274 w 307"/>
                  <a:gd name="T35" fmla="*/ 152 h 346"/>
                  <a:gd name="T36" fmla="*/ 278 w 307"/>
                  <a:gd name="T37" fmla="*/ 173 h 346"/>
                  <a:gd name="T38" fmla="*/ 282 w 307"/>
                  <a:gd name="T39" fmla="*/ 197 h 346"/>
                  <a:gd name="T40" fmla="*/ 288 w 307"/>
                  <a:gd name="T41" fmla="*/ 232 h 346"/>
                  <a:gd name="T42" fmla="*/ 296 w 307"/>
                  <a:gd name="T43" fmla="*/ 281 h 346"/>
                  <a:gd name="T44" fmla="*/ 307 w 307"/>
                  <a:gd name="T45" fmla="*/ 346 h 346"/>
                  <a:gd name="T46" fmla="*/ 283 w 307"/>
                  <a:gd name="T47" fmla="*/ 338 h 346"/>
                  <a:gd name="T48" fmla="*/ 265 w 307"/>
                  <a:gd name="T49" fmla="*/ 332 h 346"/>
                  <a:gd name="T50" fmla="*/ 250 w 307"/>
                  <a:gd name="T51" fmla="*/ 325 h 346"/>
                  <a:gd name="T52" fmla="*/ 233 w 307"/>
                  <a:gd name="T53" fmla="*/ 319 h 346"/>
                  <a:gd name="T54" fmla="*/ 211 w 307"/>
                  <a:gd name="T55" fmla="*/ 313 h 346"/>
                  <a:gd name="T56" fmla="*/ 183 w 307"/>
                  <a:gd name="T57" fmla="*/ 307 h 346"/>
                  <a:gd name="T58" fmla="*/ 144 w 307"/>
                  <a:gd name="T59" fmla="*/ 300 h 346"/>
                  <a:gd name="T60" fmla="*/ 90 w 307"/>
                  <a:gd name="T61" fmla="*/ 294 h 346"/>
                  <a:gd name="T62" fmla="*/ 83 w 307"/>
                  <a:gd name="T63" fmla="*/ 262 h 346"/>
                  <a:gd name="T64" fmla="*/ 75 w 307"/>
                  <a:gd name="T65" fmla="*/ 229 h 346"/>
                  <a:gd name="T66" fmla="*/ 67 w 307"/>
                  <a:gd name="T67" fmla="*/ 196 h 346"/>
                  <a:gd name="T68" fmla="*/ 58 w 307"/>
                  <a:gd name="T69" fmla="*/ 164 h 346"/>
                  <a:gd name="T70" fmla="*/ 50 w 307"/>
                  <a:gd name="T71" fmla="*/ 131 h 346"/>
                  <a:gd name="T72" fmla="*/ 43 w 307"/>
                  <a:gd name="T73" fmla="*/ 99 h 346"/>
                  <a:gd name="T74" fmla="*/ 35 w 307"/>
                  <a:gd name="T75" fmla="*/ 66 h 346"/>
                  <a:gd name="T76" fmla="*/ 27 w 307"/>
                  <a:gd name="T77" fmla="*/ 33 h 346"/>
                  <a:gd name="T78" fmla="*/ 20 w 307"/>
                  <a:gd name="T79" fmla="*/ 23 h 346"/>
                  <a:gd name="T80" fmla="*/ 13 w 307"/>
                  <a:gd name="T81" fmla="*/ 14 h 346"/>
                  <a:gd name="T82" fmla="*/ 7 w 307"/>
                  <a:gd name="T83" fmla="*/ 5 h 346"/>
                  <a:gd name="T84" fmla="*/ 0 w 307"/>
                  <a:gd name="T85" fmla="*/ 0 h 3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7"/>
                  <a:gd name="T130" fmla="*/ 0 h 346"/>
                  <a:gd name="T131" fmla="*/ 307 w 307"/>
                  <a:gd name="T132" fmla="*/ 346 h 3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7" h="346">
                    <a:moveTo>
                      <a:pt x="0" y="0"/>
                    </a:moveTo>
                    <a:lnTo>
                      <a:pt x="29" y="5"/>
                    </a:lnTo>
                    <a:lnTo>
                      <a:pt x="57" y="10"/>
                    </a:lnTo>
                    <a:lnTo>
                      <a:pt x="85" y="16"/>
                    </a:lnTo>
                    <a:lnTo>
                      <a:pt x="114" y="22"/>
                    </a:lnTo>
                    <a:lnTo>
                      <a:pt x="142" y="30"/>
                    </a:lnTo>
                    <a:lnTo>
                      <a:pt x="171" y="37"/>
                    </a:lnTo>
                    <a:lnTo>
                      <a:pt x="199" y="45"/>
                    </a:lnTo>
                    <a:lnTo>
                      <a:pt x="229" y="55"/>
                    </a:lnTo>
                    <a:lnTo>
                      <a:pt x="241" y="59"/>
                    </a:lnTo>
                    <a:lnTo>
                      <a:pt x="251" y="66"/>
                    </a:lnTo>
                    <a:lnTo>
                      <a:pt x="255" y="70"/>
                    </a:lnTo>
                    <a:lnTo>
                      <a:pt x="259" y="75"/>
                    </a:lnTo>
                    <a:lnTo>
                      <a:pt x="261" y="80"/>
                    </a:lnTo>
                    <a:lnTo>
                      <a:pt x="263" y="85"/>
                    </a:lnTo>
                    <a:lnTo>
                      <a:pt x="268" y="113"/>
                    </a:lnTo>
                    <a:lnTo>
                      <a:pt x="271" y="134"/>
                    </a:lnTo>
                    <a:lnTo>
                      <a:pt x="274" y="152"/>
                    </a:lnTo>
                    <a:lnTo>
                      <a:pt x="278" y="173"/>
                    </a:lnTo>
                    <a:lnTo>
                      <a:pt x="282" y="197"/>
                    </a:lnTo>
                    <a:lnTo>
                      <a:pt x="288" y="232"/>
                    </a:lnTo>
                    <a:lnTo>
                      <a:pt x="296" y="281"/>
                    </a:lnTo>
                    <a:lnTo>
                      <a:pt x="307" y="346"/>
                    </a:lnTo>
                    <a:lnTo>
                      <a:pt x="283" y="338"/>
                    </a:lnTo>
                    <a:lnTo>
                      <a:pt x="265" y="332"/>
                    </a:lnTo>
                    <a:lnTo>
                      <a:pt x="250" y="325"/>
                    </a:lnTo>
                    <a:lnTo>
                      <a:pt x="233" y="319"/>
                    </a:lnTo>
                    <a:lnTo>
                      <a:pt x="211" y="313"/>
                    </a:lnTo>
                    <a:lnTo>
                      <a:pt x="183" y="307"/>
                    </a:lnTo>
                    <a:lnTo>
                      <a:pt x="144" y="300"/>
                    </a:lnTo>
                    <a:lnTo>
                      <a:pt x="90" y="294"/>
                    </a:lnTo>
                    <a:lnTo>
                      <a:pt x="83" y="262"/>
                    </a:lnTo>
                    <a:lnTo>
                      <a:pt x="75" y="229"/>
                    </a:lnTo>
                    <a:lnTo>
                      <a:pt x="67" y="196"/>
                    </a:lnTo>
                    <a:lnTo>
                      <a:pt x="58" y="164"/>
                    </a:lnTo>
                    <a:lnTo>
                      <a:pt x="50" y="131"/>
                    </a:lnTo>
                    <a:lnTo>
                      <a:pt x="43" y="99"/>
                    </a:lnTo>
                    <a:lnTo>
                      <a:pt x="35" y="66"/>
                    </a:lnTo>
                    <a:lnTo>
                      <a:pt x="27" y="33"/>
                    </a:lnTo>
                    <a:lnTo>
                      <a:pt x="20" y="23"/>
                    </a:lnTo>
                    <a:lnTo>
                      <a:pt x="13" y="14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4" name="Freeform 96"/>
              <p:cNvSpPr>
                <a:spLocks/>
              </p:cNvSpPr>
              <p:nvPr/>
            </p:nvSpPr>
            <p:spPr bwMode="auto">
              <a:xfrm>
                <a:off x="2597" y="3444"/>
                <a:ext cx="303" cy="343"/>
              </a:xfrm>
              <a:custGeom>
                <a:avLst/>
                <a:gdLst>
                  <a:gd name="T0" fmla="*/ 0 w 303"/>
                  <a:gd name="T1" fmla="*/ 0 h 343"/>
                  <a:gd name="T2" fmla="*/ 28 w 303"/>
                  <a:gd name="T3" fmla="*/ 5 h 343"/>
                  <a:gd name="T4" fmla="*/ 56 w 303"/>
                  <a:gd name="T5" fmla="*/ 11 h 343"/>
                  <a:gd name="T6" fmla="*/ 85 w 303"/>
                  <a:gd name="T7" fmla="*/ 17 h 343"/>
                  <a:gd name="T8" fmla="*/ 112 w 303"/>
                  <a:gd name="T9" fmla="*/ 23 h 343"/>
                  <a:gd name="T10" fmla="*/ 140 w 303"/>
                  <a:gd name="T11" fmla="*/ 30 h 343"/>
                  <a:gd name="T12" fmla="*/ 168 w 303"/>
                  <a:gd name="T13" fmla="*/ 37 h 343"/>
                  <a:gd name="T14" fmla="*/ 197 w 303"/>
                  <a:gd name="T15" fmla="*/ 45 h 343"/>
                  <a:gd name="T16" fmla="*/ 226 w 303"/>
                  <a:gd name="T17" fmla="*/ 55 h 343"/>
                  <a:gd name="T18" fmla="*/ 238 w 303"/>
                  <a:gd name="T19" fmla="*/ 59 h 343"/>
                  <a:gd name="T20" fmla="*/ 248 w 303"/>
                  <a:gd name="T21" fmla="*/ 66 h 343"/>
                  <a:gd name="T22" fmla="*/ 252 w 303"/>
                  <a:gd name="T23" fmla="*/ 70 h 343"/>
                  <a:gd name="T24" fmla="*/ 256 w 303"/>
                  <a:gd name="T25" fmla="*/ 75 h 343"/>
                  <a:gd name="T26" fmla="*/ 258 w 303"/>
                  <a:gd name="T27" fmla="*/ 80 h 343"/>
                  <a:gd name="T28" fmla="*/ 260 w 303"/>
                  <a:gd name="T29" fmla="*/ 85 h 343"/>
                  <a:gd name="T30" fmla="*/ 265 w 303"/>
                  <a:gd name="T31" fmla="*/ 113 h 343"/>
                  <a:gd name="T32" fmla="*/ 268 w 303"/>
                  <a:gd name="T33" fmla="*/ 134 h 343"/>
                  <a:gd name="T34" fmla="*/ 271 w 303"/>
                  <a:gd name="T35" fmla="*/ 152 h 343"/>
                  <a:gd name="T36" fmla="*/ 275 w 303"/>
                  <a:gd name="T37" fmla="*/ 172 h 343"/>
                  <a:gd name="T38" fmla="*/ 278 w 303"/>
                  <a:gd name="T39" fmla="*/ 196 h 343"/>
                  <a:gd name="T40" fmla="*/ 284 w 303"/>
                  <a:gd name="T41" fmla="*/ 231 h 343"/>
                  <a:gd name="T42" fmla="*/ 293 w 303"/>
                  <a:gd name="T43" fmla="*/ 278 h 343"/>
                  <a:gd name="T44" fmla="*/ 303 w 303"/>
                  <a:gd name="T45" fmla="*/ 343 h 343"/>
                  <a:gd name="T46" fmla="*/ 282 w 303"/>
                  <a:gd name="T47" fmla="*/ 335 h 343"/>
                  <a:gd name="T48" fmla="*/ 264 w 303"/>
                  <a:gd name="T49" fmla="*/ 326 h 343"/>
                  <a:gd name="T50" fmla="*/ 249 w 303"/>
                  <a:gd name="T51" fmla="*/ 319 h 343"/>
                  <a:gd name="T52" fmla="*/ 232 w 303"/>
                  <a:gd name="T53" fmla="*/ 311 h 343"/>
                  <a:gd name="T54" fmla="*/ 212 w 303"/>
                  <a:gd name="T55" fmla="*/ 305 h 343"/>
                  <a:gd name="T56" fmla="*/ 185 w 303"/>
                  <a:gd name="T57" fmla="*/ 298 h 343"/>
                  <a:gd name="T58" fmla="*/ 148 w 303"/>
                  <a:gd name="T59" fmla="*/ 291 h 343"/>
                  <a:gd name="T60" fmla="*/ 97 w 303"/>
                  <a:gd name="T61" fmla="*/ 284 h 343"/>
                  <a:gd name="T62" fmla="*/ 89 w 303"/>
                  <a:gd name="T63" fmla="*/ 253 h 343"/>
                  <a:gd name="T64" fmla="*/ 81 w 303"/>
                  <a:gd name="T65" fmla="*/ 222 h 343"/>
                  <a:gd name="T66" fmla="*/ 73 w 303"/>
                  <a:gd name="T67" fmla="*/ 191 h 343"/>
                  <a:gd name="T68" fmla="*/ 65 w 303"/>
                  <a:gd name="T69" fmla="*/ 159 h 343"/>
                  <a:gd name="T70" fmla="*/ 58 w 303"/>
                  <a:gd name="T71" fmla="*/ 129 h 343"/>
                  <a:gd name="T72" fmla="*/ 49 w 303"/>
                  <a:gd name="T73" fmla="*/ 98 h 343"/>
                  <a:gd name="T74" fmla="*/ 41 w 303"/>
                  <a:gd name="T75" fmla="*/ 68 h 343"/>
                  <a:gd name="T76" fmla="*/ 34 w 303"/>
                  <a:gd name="T77" fmla="*/ 36 h 343"/>
                  <a:gd name="T78" fmla="*/ 25 w 303"/>
                  <a:gd name="T79" fmla="*/ 26 h 343"/>
                  <a:gd name="T80" fmla="*/ 17 w 303"/>
                  <a:gd name="T81" fmla="*/ 16 h 343"/>
                  <a:gd name="T82" fmla="*/ 9 w 303"/>
                  <a:gd name="T83" fmla="*/ 6 h 343"/>
                  <a:gd name="T84" fmla="*/ 0 w 303"/>
                  <a:gd name="T85" fmla="*/ 0 h 3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3"/>
                  <a:gd name="T130" fmla="*/ 0 h 343"/>
                  <a:gd name="T131" fmla="*/ 303 w 303"/>
                  <a:gd name="T132" fmla="*/ 343 h 34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3" h="343">
                    <a:moveTo>
                      <a:pt x="0" y="0"/>
                    </a:moveTo>
                    <a:lnTo>
                      <a:pt x="28" y="5"/>
                    </a:lnTo>
                    <a:lnTo>
                      <a:pt x="56" y="11"/>
                    </a:lnTo>
                    <a:lnTo>
                      <a:pt x="85" y="17"/>
                    </a:lnTo>
                    <a:lnTo>
                      <a:pt x="112" y="23"/>
                    </a:lnTo>
                    <a:lnTo>
                      <a:pt x="140" y="30"/>
                    </a:lnTo>
                    <a:lnTo>
                      <a:pt x="168" y="37"/>
                    </a:lnTo>
                    <a:lnTo>
                      <a:pt x="197" y="45"/>
                    </a:lnTo>
                    <a:lnTo>
                      <a:pt x="226" y="55"/>
                    </a:lnTo>
                    <a:lnTo>
                      <a:pt x="238" y="59"/>
                    </a:lnTo>
                    <a:lnTo>
                      <a:pt x="248" y="66"/>
                    </a:lnTo>
                    <a:lnTo>
                      <a:pt x="252" y="70"/>
                    </a:lnTo>
                    <a:lnTo>
                      <a:pt x="256" y="75"/>
                    </a:lnTo>
                    <a:lnTo>
                      <a:pt x="258" y="80"/>
                    </a:lnTo>
                    <a:lnTo>
                      <a:pt x="260" y="85"/>
                    </a:lnTo>
                    <a:lnTo>
                      <a:pt x="265" y="113"/>
                    </a:lnTo>
                    <a:lnTo>
                      <a:pt x="268" y="134"/>
                    </a:lnTo>
                    <a:lnTo>
                      <a:pt x="271" y="152"/>
                    </a:lnTo>
                    <a:lnTo>
                      <a:pt x="275" y="172"/>
                    </a:lnTo>
                    <a:lnTo>
                      <a:pt x="278" y="196"/>
                    </a:lnTo>
                    <a:lnTo>
                      <a:pt x="284" y="231"/>
                    </a:lnTo>
                    <a:lnTo>
                      <a:pt x="293" y="278"/>
                    </a:lnTo>
                    <a:lnTo>
                      <a:pt x="303" y="343"/>
                    </a:lnTo>
                    <a:lnTo>
                      <a:pt x="282" y="335"/>
                    </a:lnTo>
                    <a:lnTo>
                      <a:pt x="264" y="326"/>
                    </a:lnTo>
                    <a:lnTo>
                      <a:pt x="249" y="319"/>
                    </a:lnTo>
                    <a:lnTo>
                      <a:pt x="232" y="311"/>
                    </a:lnTo>
                    <a:lnTo>
                      <a:pt x="212" y="305"/>
                    </a:lnTo>
                    <a:lnTo>
                      <a:pt x="185" y="298"/>
                    </a:lnTo>
                    <a:lnTo>
                      <a:pt x="148" y="291"/>
                    </a:lnTo>
                    <a:lnTo>
                      <a:pt x="97" y="284"/>
                    </a:lnTo>
                    <a:lnTo>
                      <a:pt x="89" y="253"/>
                    </a:lnTo>
                    <a:lnTo>
                      <a:pt x="81" y="222"/>
                    </a:lnTo>
                    <a:lnTo>
                      <a:pt x="73" y="191"/>
                    </a:lnTo>
                    <a:lnTo>
                      <a:pt x="65" y="159"/>
                    </a:lnTo>
                    <a:lnTo>
                      <a:pt x="58" y="129"/>
                    </a:lnTo>
                    <a:lnTo>
                      <a:pt x="49" y="98"/>
                    </a:lnTo>
                    <a:lnTo>
                      <a:pt x="41" y="68"/>
                    </a:lnTo>
                    <a:lnTo>
                      <a:pt x="34" y="36"/>
                    </a:lnTo>
                    <a:lnTo>
                      <a:pt x="25" y="26"/>
                    </a:lnTo>
                    <a:lnTo>
                      <a:pt x="17" y="16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5" name="Freeform 97"/>
              <p:cNvSpPr>
                <a:spLocks/>
              </p:cNvSpPr>
              <p:nvPr/>
            </p:nvSpPr>
            <p:spPr bwMode="auto">
              <a:xfrm>
                <a:off x="2601" y="3445"/>
                <a:ext cx="299" cy="339"/>
              </a:xfrm>
              <a:custGeom>
                <a:avLst/>
                <a:gdLst>
                  <a:gd name="T0" fmla="*/ 0 w 299"/>
                  <a:gd name="T1" fmla="*/ 0 h 339"/>
                  <a:gd name="T2" fmla="*/ 27 w 299"/>
                  <a:gd name="T3" fmla="*/ 5 h 339"/>
                  <a:gd name="T4" fmla="*/ 55 w 299"/>
                  <a:gd name="T5" fmla="*/ 10 h 339"/>
                  <a:gd name="T6" fmla="*/ 82 w 299"/>
                  <a:gd name="T7" fmla="*/ 16 h 339"/>
                  <a:gd name="T8" fmla="*/ 109 w 299"/>
                  <a:gd name="T9" fmla="*/ 22 h 339"/>
                  <a:gd name="T10" fmla="*/ 136 w 299"/>
                  <a:gd name="T11" fmla="*/ 29 h 339"/>
                  <a:gd name="T12" fmla="*/ 164 w 299"/>
                  <a:gd name="T13" fmla="*/ 37 h 339"/>
                  <a:gd name="T14" fmla="*/ 193 w 299"/>
                  <a:gd name="T15" fmla="*/ 44 h 339"/>
                  <a:gd name="T16" fmla="*/ 222 w 299"/>
                  <a:gd name="T17" fmla="*/ 54 h 339"/>
                  <a:gd name="T18" fmla="*/ 234 w 299"/>
                  <a:gd name="T19" fmla="*/ 58 h 339"/>
                  <a:gd name="T20" fmla="*/ 244 w 299"/>
                  <a:gd name="T21" fmla="*/ 65 h 339"/>
                  <a:gd name="T22" fmla="*/ 248 w 299"/>
                  <a:gd name="T23" fmla="*/ 69 h 339"/>
                  <a:gd name="T24" fmla="*/ 252 w 299"/>
                  <a:gd name="T25" fmla="*/ 74 h 339"/>
                  <a:gd name="T26" fmla="*/ 254 w 299"/>
                  <a:gd name="T27" fmla="*/ 79 h 339"/>
                  <a:gd name="T28" fmla="*/ 256 w 299"/>
                  <a:gd name="T29" fmla="*/ 84 h 339"/>
                  <a:gd name="T30" fmla="*/ 261 w 299"/>
                  <a:gd name="T31" fmla="*/ 112 h 339"/>
                  <a:gd name="T32" fmla="*/ 264 w 299"/>
                  <a:gd name="T33" fmla="*/ 131 h 339"/>
                  <a:gd name="T34" fmla="*/ 266 w 299"/>
                  <a:gd name="T35" fmla="*/ 150 h 339"/>
                  <a:gd name="T36" fmla="*/ 270 w 299"/>
                  <a:gd name="T37" fmla="*/ 169 h 339"/>
                  <a:gd name="T38" fmla="*/ 274 w 299"/>
                  <a:gd name="T39" fmla="*/ 194 h 339"/>
                  <a:gd name="T40" fmla="*/ 280 w 299"/>
                  <a:gd name="T41" fmla="*/ 227 h 339"/>
                  <a:gd name="T42" fmla="*/ 288 w 299"/>
                  <a:gd name="T43" fmla="*/ 274 h 339"/>
                  <a:gd name="T44" fmla="*/ 299 w 299"/>
                  <a:gd name="T45" fmla="*/ 339 h 339"/>
                  <a:gd name="T46" fmla="*/ 278 w 299"/>
                  <a:gd name="T47" fmla="*/ 329 h 339"/>
                  <a:gd name="T48" fmla="*/ 261 w 299"/>
                  <a:gd name="T49" fmla="*/ 320 h 339"/>
                  <a:gd name="T50" fmla="*/ 246 w 299"/>
                  <a:gd name="T51" fmla="*/ 312 h 339"/>
                  <a:gd name="T52" fmla="*/ 231 w 299"/>
                  <a:gd name="T53" fmla="*/ 303 h 339"/>
                  <a:gd name="T54" fmla="*/ 211 w 299"/>
                  <a:gd name="T55" fmla="*/ 296 h 339"/>
                  <a:gd name="T56" fmla="*/ 185 w 299"/>
                  <a:gd name="T57" fmla="*/ 287 h 339"/>
                  <a:gd name="T58" fmla="*/ 150 w 299"/>
                  <a:gd name="T59" fmla="*/ 280 h 339"/>
                  <a:gd name="T60" fmla="*/ 102 w 299"/>
                  <a:gd name="T61" fmla="*/ 272 h 339"/>
                  <a:gd name="T62" fmla="*/ 95 w 299"/>
                  <a:gd name="T63" fmla="*/ 243 h 339"/>
                  <a:gd name="T64" fmla="*/ 87 w 299"/>
                  <a:gd name="T65" fmla="*/ 214 h 339"/>
                  <a:gd name="T66" fmla="*/ 79 w 299"/>
                  <a:gd name="T67" fmla="*/ 184 h 339"/>
                  <a:gd name="T68" fmla="*/ 72 w 299"/>
                  <a:gd name="T69" fmla="*/ 155 h 339"/>
                  <a:gd name="T70" fmla="*/ 63 w 299"/>
                  <a:gd name="T71" fmla="*/ 125 h 339"/>
                  <a:gd name="T72" fmla="*/ 55 w 299"/>
                  <a:gd name="T73" fmla="*/ 96 h 339"/>
                  <a:gd name="T74" fmla="*/ 47 w 299"/>
                  <a:gd name="T75" fmla="*/ 67 h 339"/>
                  <a:gd name="T76" fmla="*/ 39 w 299"/>
                  <a:gd name="T77" fmla="*/ 37 h 339"/>
                  <a:gd name="T78" fmla="*/ 30 w 299"/>
                  <a:gd name="T79" fmla="*/ 27 h 339"/>
                  <a:gd name="T80" fmla="*/ 20 w 299"/>
                  <a:gd name="T81" fmla="*/ 16 h 339"/>
                  <a:gd name="T82" fmla="*/ 15 w 299"/>
                  <a:gd name="T83" fmla="*/ 11 h 339"/>
                  <a:gd name="T84" fmla="*/ 10 w 299"/>
                  <a:gd name="T85" fmla="*/ 8 h 339"/>
                  <a:gd name="T86" fmla="*/ 5 w 299"/>
                  <a:gd name="T87" fmla="*/ 3 h 339"/>
                  <a:gd name="T88" fmla="*/ 0 w 299"/>
                  <a:gd name="T89" fmla="*/ 0 h 3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9"/>
                  <a:gd name="T136" fmla="*/ 0 h 339"/>
                  <a:gd name="T137" fmla="*/ 299 w 299"/>
                  <a:gd name="T138" fmla="*/ 339 h 3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9" h="339">
                    <a:moveTo>
                      <a:pt x="0" y="0"/>
                    </a:moveTo>
                    <a:lnTo>
                      <a:pt x="27" y="5"/>
                    </a:lnTo>
                    <a:lnTo>
                      <a:pt x="55" y="10"/>
                    </a:lnTo>
                    <a:lnTo>
                      <a:pt x="82" y="16"/>
                    </a:lnTo>
                    <a:lnTo>
                      <a:pt x="109" y="22"/>
                    </a:lnTo>
                    <a:lnTo>
                      <a:pt x="136" y="29"/>
                    </a:lnTo>
                    <a:lnTo>
                      <a:pt x="164" y="37"/>
                    </a:lnTo>
                    <a:lnTo>
                      <a:pt x="193" y="44"/>
                    </a:lnTo>
                    <a:lnTo>
                      <a:pt x="222" y="54"/>
                    </a:lnTo>
                    <a:lnTo>
                      <a:pt x="234" y="58"/>
                    </a:lnTo>
                    <a:lnTo>
                      <a:pt x="244" y="65"/>
                    </a:lnTo>
                    <a:lnTo>
                      <a:pt x="248" y="69"/>
                    </a:lnTo>
                    <a:lnTo>
                      <a:pt x="252" y="74"/>
                    </a:lnTo>
                    <a:lnTo>
                      <a:pt x="254" y="79"/>
                    </a:lnTo>
                    <a:lnTo>
                      <a:pt x="256" y="84"/>
                    </a:lnTo>
                    <a:lnTo>
                      <a:pt x="261" y="112"/>
                    </a:lnTo>
                    <a:lnTo>
                      <a:pt x="264" y="131"/>
                    </a:lnTo>
                    <a:lnTo>
                      <a:pt x="266" y="150"/>
                    </a:lnTo>
                    <a:lnTo>
                      <a:pt x="270" y="169"/>
                    </a:lnTo>
                    <a:lnTo>
                      <a:pt x="274" y="194"/>
                    </a:lnTo>
                    <a:lnTo>
                      <a:pt x="280" y="227"/>
                    </a:lnTo>
                    <a:lnTo>
                      <a:pt x="288" y="274"/>
                    </a:lnTo>
                    <a:lnTo>
                      <a:pt x="299" y="339"/>
                    </a:lnTo>
                    <a:lnTo>
                      <a:pt x="278" y="329"/>
                    </a:lnTo>
                    <a:lnTo>
                      <a:pt x="261" y="320"/>
                    </a:lnTo>
                    <a:lnTo>
                      <a:pt x="246" y="312"/>
                    </a:lnTo>
                    <a:lnTo>
                      <a:pt x="231" y="303"/>
                    </a:lnTo>
                    <a:lnTo>
                      <a:pt x="211" y="296"/>
                    </a:lnTo>
                    <a:lnTo>
                      <a:pt x="185" y="287"/>
                    </a:lnTo>
                    <a:lnTo>
                      <a:pt x="150" y="280"/>
                    </a:lnTo>
                    <a:lnTo>
                      <a:pt x="102" y="272"/>
                    </a:lnTo>
                    <a:lnTo>
                      <a:pt x="95" y="243"/>
                    </a:lnTo>
                    <a:lnTo>
                      <a:pt x="87" y="214"/>
                    </a:lnTo>
                    <a:lnTo>
                      <a:pt x="79" y="184"/>
                    </a:lnTo>
                    <a:lnTo>
                      <a:pt x="72" y="155"/>
                    </a:lnTo>
                    <a:lnTo>
                      <a:pt x="63" y="125"/>
                    </a:lnTo>
                    <a:lnTo>
                      <a:pt x="55" y="96"/>
                    </a:lnTo>
                    <a:lnTo>
                      <a:pt x="47" y="67"/>
                    </a:lnTo>
                    <a:lnTo>
                      <a:pt x="39" y="37"/>
                    </a:lnTo>
                    <a:lnTo>
                      <a:pt x="30" y="27"/>
                    </a:lnTo>
                    <a:lnTo>
                      <a:pt x="20" y="16"/>
                    </a:lnTo>
                    <a:lnTo>
                      <a:pt x="15" y="11"/>
                    </a:lnTo>
                    <a:lnTo>
                      <a:pt x="10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6" name="Freeform 98"/>
              <p:cNvSpPr>
                <a:spLocks/>
              </p:cNvSpPr>
              <p:nvPr/>
            </p:nvSpPr>
            <p:spPr bwMode="auto">
              <a:xfrm>
                <a:off x="2603" y="3445"/>
                <a:ext cx="296" cy="335"/>
              </a:xfrm>
              <a:custGeom>
                <a:avLst/>
                <a:gdLst>
                  <a:gd name="T0" fmla="*/ 0 w 296"/>
                  <a:gd name="T1" fmla="*/ 0 h 335"/>
                  <a:gd name="T2" fmla="*/ 28 w 296"/>
                  <a:gd name="T3" fmla="*/ 6 h 335"/>
                  <a:gd name="T4" fmla="*/ 55 w 296"/>
                  <a:gd name="T5" fmla="*/ 11 h 335"/>
                  <a:gd name="T6" fmla="*/ 82 w 296"/>
                  <a:gd name="T7" fmla="*/ 18 h 335"/>
                  <a:gd name="T8" fmla="*/ 108 w 296"/>
                  <a:gd name="T9" fmla="*/ 22 h 335"/>
                  <a:gd name="T10" fmla="*/ 135 w 296"/>
                  <a:gd name="T11" fmla="*/ 30 h 335"/>
                  <a:gd name="T12" fmla="*/ 162 w 296"/>
                  <a:gd name="T13" fmla="*/ 37 h 335"/>
                  <a:gd name="T14" fmla="*/ 191 w 296"/>
                  <a:gd name="T15" fmla="*/ 44 h 335"/>
                  <a:gd name="T16" fmla="*/ 220 w 296"/>
                  <a:gd name="T17" fmla="*/ 54 h 335"/>
                  <a:gd name="T18" fmla="*/ 232 w 296"/>
                  <a:gd name="T19" fmla="*/ 58 h 335"/>
                  <a:gd name="T20" fmla="*/ 242 w 296"/>
                  <a:gd name="T21" fmla="*/ 65 h 335"/>
                  <a:gd name="T22" fmla="*/ 246 w 296"/>
                  <a:gd name="T23" fmla="*/ 69 h 335"/>
                  <a:gd name="T24" fmla="*/ 250 w 296"/>
                  <a:gd name="T25" fmla="*/ 74 h 335"/>
                  <a:gd name="T26" fmla="*/ 252 w 296"/>
                  <a:gd name="T27" fmla="*/ 79 h 335"/>
                  <a:gd name="T28" fmla="*/ 254 w 296"/>
                  <a:gd name="T29" fmla="*/ 84 h 335"/>
                  <a:gd name="T30" fmla="*/ 259 w 296"/>
                  <a:gd name="T31" fmla="*/ 111 h 335"/>
                  <a:gd name="T32" fmla="*/ 262 w 296"/>
                  <a:gd name="T33" fmla="*/ 131 h 335"/>
                  <a:gd name="T34" fmla="*/ 264 w 296"/>
                  <a:gd name="T35" fmla="*/ 149 h 335"/>
                  <a:gd name="T36" fmla="*/ 268 w 296"/>
                  <a:gd name="T37" fmla="*/ 168 h 335"/>
                  <a:gd name="T38" fmla="*/ 272 w 296"/>
                  <a:gd name="T39" fmla="*/ 192 h 335"/>
                  <a:gd name="T40" fmla="*/ 278 w 296"/>
                  <a:gd name="T41" fmla="*/ 226 h 335"/>
                  <a:gd name="T42" fmla="*/ 286 w 296"/>
                  <a:gd name="T43" fmla="*/ 271 h 335"/>
                  <a:gd name="T44" fmla="*/ 296 w 296"/>
                  <a:gd name="T45" fmla="*/ 335 h 335"/>
                  <a:gd name="T46" fmla="*/ 276 w 296"/>
                  <a:gd name="T47" fmla="*/ 324 h 335"/>
                  <a:gd name="T48" fmla="*/ 260 w 296"/>
                  <a:gd name="T49" fmla="*/ 314 h 335"/>
                  <a:gd name="T50" fmla="*/ 246 w 296"/>
                  <a:gd name="T51" fmla="*/ 304 h 335"/>
                  <a:gd name="T52" fmla="*/ 232 w 296"/>
                  <a:gd name="T53" fmla="*/ 296 h 335"/>
                  <a:gd name="T54" fmla="*/ 223 w 296"/>
                  <a:gd name="T55" fmla="*/ 291 h 335"/>
                  <a:gd name="T56" fmla="*/ 213 w 296"/>
                  <a:gd name="T57" fmla="*/ 287 h 335"/>
                  <a:gd name="T58" fmla="*/ 201 w 296"/>
                  <a:gd name="T59" fmla="*/ 282 h 335"/>
                  <a:gd name="T60" fmla="*/ 188 w 296"/>
                  <a:gd name="T61" fmla="*/ 279 h 335"/>
                  <a:gd name="T62" fmla="*/ 155 w 296"/>
                  <a:gd name="T63" fmla="*/ 270 h 335"/>
                  <a:gd name="T64" fmla="*/ 110 w 296"/>
                  <a:gd name="T65" fmla="*/ 261 h 335"/>
                  <a:gd name="T66" fmla="*/ 103 w 296"/>
                  <a:gd name="T67" fmla="*/ 233 h 335"/>
                  <a:gd name="T68" fmla="*/ 95 w 296"/>
                  <a:gd name="T69" fmla="*/ 206 h 335"/>
                  <a:gd name="T70" fmla="*/ 88 w 296"/>
                  <a:gd name="T71" fmla="*/ 178 h 335"/>
                  <a:gd name="T72" fmla="*/ 80 w 296"/>
                  <a:gd name="T73" fmla="*/ 151 h 335"/>
                  <a:gd name="T74" fmla="*/ 71 w 296"/>
                  <a:gd name="T75" fmla="*/ 123 h 335"/>
                  <a:gd name="T76" fmla="*/ 63 w 296"/>
                  <a:gd name="T77" fmla="*/ 96 h 335"/>
                  <a:gd name="T78" fmla="*/ 54 w 296"/>
                  <a:gd name="T79" fmla="*/ 68 h 335"/>
                  <a:gd name="T80" fmla="*/ 46 w 296"/>
                  <a:gd name="T81" fmla="*/ 40 h 335"/>
                  <a:gd name="T82" fmla="*/ 36 w 296"/>
                  <a:gd name="T83" fmla="*/ 30 h 335"/>
                  <a:gd name="T84" fmla="*/ 25 w 296"/>
                  <a:gd name="T85" fmla="*/ 19 h 335"/>
                  <a:gd name="T86" fmla="*/ 19 w 296"/>
                  <a:gd name="T87" fmla="*/ 13 h 335"/>
                  <a:gd name="T88" fmla="*/ 13 w 296"/>
                  <a:gd name="T89" fmla="*/ 9 h 335"/>
                  <a:gd name="T90" fmla="*/ 7 w 296"/>
                  <a:gd name="T91" fmla="*/ 4 h 335"/>
                  <a:gd name="T92" fmla="*/ 0 w 296"/>
                  <a:gd name="T93" fmla="*/ 0 h 3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96"/>
                  <a:gd name="T142" fmla="*/ 0 h 335"/>
                  <a:gd name="T143" fmla="*/ 296 w 296"/>
                  <a:gd name="T144" fmla="*/ 335 h 33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96" h="335">
                    <a:moveTo>
                      <a:pt x="0" y="0"/>
                    </a:moveTo>
                    <a:lnTo>
                      <a:pt x="28" y="6"/>
                    </a:lnTo>
                    <a:lnTo>
                      <a:pt x="55" y="11"/>
                    </a:lnTo>
                    <a:lnTo>
                      <a:pt x="82" y="18"/>
                    </a:lnTo>
                    <a:lnTo>
                      <a:pt x="108" y="22"/>
                    </a:lnTo>
                    <a:lnTo>
                      <a:pt x="135" y="30"/>
                    </a:lnTo>
                    <a:lnTo>
                      <a:pt x="162" y="37"/>
                    </a:lnTo>
                    <a:lnTo>
                      <a:pt x="191" y="44"/>
                    </a:lnTo>
                    <a:lnTo>
                      <a:pt x="220" y="54"/>
                    </a:lnTo>
                    <a:lnTo>
                      <a:pt x="232" y="58"/>
                    </a:lnTo>
                    <a:lnTo>
                      <a:pt x="242" y="65"/>
                    </a:lnTo>
                    <a:lnTo>
                      <a:pt x="246" y="69"/>
                    </a:lnTo>
                    <a:lnTo>
                      <a:pt x="250" y="74"/>
                    </a:lnTo>
                    <a:lnTo>
                      <a:pt x="252" y="79"/>
                    </a:lnTo>
                    <a:lnTo>
                      <a:pt x="254" y="84"/>
                    </a:lnTo>
                    <a:lnTo>
                      <a:pt x="259" y="111"/>
                    </a:lnTo>
                    <a:lnTo>
                      <a:pt x="262" y="131"/>
                    </a:lnTo>
                    <a:lnTo>
                      <a:pt x="264" y="149"/>
                    </a:lnTo>
                    <a:lnTo>
                      <a:pt x="268" y="168"/>
                    </a:lnTo>
                    <a:lnTo>
                      <a:pt x="272" y="192"/>
                    </a:lnTo>
                    <a:lnTo>
                      <a:pt x="278" y="226"/>
                    </a:lnTo>
                    <a:lnTo>
                      <a:pt x="286" y="271"/>
                    </a:lnTo>
                    <a:lnTo>
                      <a:pt x="296" y="335"/>
                    </a:lnTo>
                    <a:lnTo>
                      <a:pt x="276" y="324"/>
                    </a:lnTo>
                    <a:lnTo>
                      <a:pt x="260" y="314"/>
                    </a:lnTo>
                    <a:lnTo>
                      <a:pt x="246" y="304"/>
                    </a:lnTo>
                    <a:lnTo>
                      <a:pt x="232" y="296"/>
                    </a:lnTo>
                    <a:lnTo>
                      <a:pt x="223" y="291"/>
                    </a:lnTo>
                    <a:lnTo>
                      <a:pt x="213" y="287"/>
                    </a:lnTo>
                    <a:lnTo>
                      <a:pt x="201" y="282"/>
                    </a:lnTo>
                    <a:lnTo>
                      <a:pt x="188" y="279"/>
                    </a:lnTo>
                    <a:lnTo>
                      <a:pt x="155" y="270"/>
                    </a:lnTo>
                    <a:lnTo>
                      <a:pt x="110" y="261"/>
                    </a:lnTo>
                    <a:lnTo>
                      <a:pt x="103" y="233"/>
                    </a:lnTo>
                    <a:lnTo>
                      <a:pt x="95" y="206"/>
                    </a:lnTo>
                    <a:lnTo>
                      <a:pt x="88" y="178"/>
                    </a:lnTo>
                    <a:lnTo>
                      <a:pt x="80" y="151"/>
                    </a:lnTo>
                    <a:lnTo>
                      <a:pt x="71" y="123"/>
                    </a:lnTo>
                    <a:lnTo>
                      <a:pt x="63" y="96"/>
                    </a:lnTo>
                    <a:lnTo>
                      <a:pt x="54" y="68"/>
                    </a:lnTo>
                    <a:lnTo>
                      <a:pt x="46" y="40"/>
                    </a:lnTo>
                    <a:lnTo>
                      <a:pt x="36" y="30"/>
                    </a:lnTo>
                    <a:lnTo>
                      <a:pt x="25" y="19"/>
                    </a:lnTo>
                    <a:lnTo>
                      <a:pt x="19" y="13"/>
                    </a:lnTo>
                    <a:lnTo>
                      <a:pt x="13" y="9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7" name="Freeform 99"/>
              <p:cNvSpPr>
                <a:spLocks/>
              </p:cNvSpPr>
              <p:nvPr/>
            </p:nvSpPr>
            <p:spPr bwMode="auto">
              <a:xfrm>
                <a:off x="2606" y="3447"/>
                <a:ext cx="293" cy="329"/>
              </a:xfrm>
              <a:custGeom>
                <a:avLst/>
                <a:gdLst>
                  <a:gd name="T0" fmla="*/ 0 w 293"/>
                  <a:gd name="T1" fmla="*/ 0 h 329"/>
                  <a:gd name="T2" fmla="*/ 27 w 293"/>
                  <a:gd name="T3" fmla="*/ 4 h 329"/>
                  <a:gd name="T4" fmla="*/ 54 w 293"/>
                  <a:gd name="T5" fmla="*/ 11 h 329"/>
                  <a:gd name="T6" fmla="*/ 80 w 293"/>
                  <a:gd name="T7" fmla="*/ 16 h 329"/>
                  <a:gd name="T8" fmla="*/ 106 w 293"/>
                  <a:gd name="T9" fmla="*/ 22 h 329"/>
                  <a:gd name="T10" fmla="*/ 133 w 293"/>
                  <a:gd name="T11" fmla="*/ 28 h 329"/>
                  <a:gd name="T12" fmla="*/ 160 w 293"/>
                  <a:gd name="T13" fmla="*/ 35 h 329"/>
                  <a:gd name="T14" fmla="*/ 188 w 293"/>
                  <a:gd name="T15" fmla="*/ 42 h 329"/>
                  <a:gd name="T16" fmla="*/ 217 w 293"/>
                  <a:gd name="T17" fmla="*/ 52 h 329"/>
                  <a:gd name="T18" fmla="*/ 229 w 293"/>
                  <a:gd name="T19" fmla="*/ 56 h 329"/>
                  <a:gd name="T20" fmla="*/ 239 w 293"/>
                  <a:gd name="T21" fmla="*/ 63 h 329"/>
                  <a:gd name="T22" fmla="*/ 243 w 293"/>
                  <a:gd name="T23" fmla="*/ 67 h 329"/>
                  <a:gd name="T24" fmla="*/ 247 w 293"/>
                  <a:gd name="T25" fmla="*/ 72 h 329"/>
                  <a:gd name="T26" fmla="*/ 249 w 293"/>
                  <a:gd name="T27" fmla="*/ 77 h 329"/>
                  <a:gd name="T28" fmla="*/ 251 w 293"/>
                  <a:gd name="T29" fmla="*/ 82 h 329"/>
                  <a:gd name="T30" fmla="*/ 256 w 293"/>
                  <a:gd name="T31" fmla="*/ 109 h 329"/>
                  <a:gd name="T32" fmla="*/ 259 w 293"/>
                  <a:gd name="T33" fmla="*/ 128 h 329"/>
                  <a:gd name="T34" fmla="*/ 261 w 293"/>
                  <a:gd name="T35" fmla="*/ 147 h 329"/>
                  <a:gd name="T36" fmla="*/ 265 w 293"/>
                  <a:gd name="T37" fmla="*/ 165 h 329"/>
                  <a:gd name="T38" fmla="*/ 269 w 293"/>
                  <a:gd name="T39" fmla="*/ 188 h 329"/>
                  <a:gd name="T40" fmla="*/ 274 w 293"/>
                  <a:gd name="T41" fmla="*/ 221 h 329"/>
                  <a:gd name="T42" fmla="*/ 282 w 293"/>
                  <a:gd name="T43" fmla="*/ 267 h 329"/>
                  <a:gd name="T44" fmla="*/ 293 w 293"/>
                  <a:gd name="T45" fmla="*/ 329 h 329"/>
                  <a:gd name="T46" fmla="*/ 274 w 293"/>
                  <a:gd name="T47" fmla="*/ 318 h 329"/>
                  <a:gd name="T48" fmla="*/ 258 w 293"/>
                  <a:gd name="T49" fmla="*/ 307 h 329"/>
                  <a:gd name="T50" fmla="*/ 244 w 293"/>
                  <a:gd name="T51" fmla="*/ 296 h 329"/>
                  <a:gd name="T52" fmla="*/ 231 w 293"/>
                  <a:gd name="T53" fmla="*/ 286 h 329"/>
                  <a:gd name="T54" fmla="*/ 223 w 293"/>
                  <a:gd name="T55" fmla="*/ 281 h 329"/>
                  <a:gd name="T56" fmla="*/ 213 w 293"/>
                  <a:gd name="T57" fmla="*/ 277 h 329"/>
                  <a:gd name="T58" fmla="*/ 203 w 293"/>
                  <a:gd name="T59" fmla="*/ 272 h 329"/>
                  <a:gd name="T60" fmla="*/ 190 w 293"/>
                  <a:gd name="T61" fmla="*/ 267 h 329"/>
                  <a:gd name="T62" fmla="*/ 176 w 293"/>
                  <a:gd name="T63" fmla="*/ 263 h 329"/>
                  <a:gd name="T64" fmla="*/ 159 w 293"/>
                  <a:gd name="T65" fmla="*/ 258 h 329"/>
                  <a:gd name="T66" fmla="*/ 139 w 293"/>
                  <a:gd name="T67" fmla="*/ 253 h 329"/>
                  <a:gd name="T68" fmla="*/ 116 w 293"/>
                  <a:gd name="T69" fmla="*/ 248 h 329"/>
                  <a:gd name="T70" fmla="*/ 109 w 293"/>
                  <a:gd name="T71" fmla="*/ 223 h 329"/>
                  <a:gd name="T72" fmla="*/ 103 w 293"/>
                  <a:gd name="T73" fmla="*/ 196 h 329"/>
                  <a:gd name="T74" fmla="*/ 95 w 293"/>
                  <a:gd name="T75" fmla="*/ 170 h 329"/>
                  <a:gd name="T76" fmla="*/ 86 w 293"/>
                  <a:gd name="T77" fmla="*/ 144 h 329"/>
                  <a:gd name="T78" fmla="*/ 78 w 293"/>
                  <a:gd name="T79" fmla="*/ 118 h 329"/>
                  <a:gd name="T80" fmla="*/ 70 w 293"/>
                  <a:gd name="T81" fmla="*/ 93 h 329"/>
                  <a:gd name="T82" fmla="*/ 61 w 293"/>
                  <a:gd name="T83" fmla="*/ 67 h 329"/>
                  <a:gd name="T84" fmla="*/ 52 w 293"/>
                  <a:gd name="T85" fmla="*/ 40 h 329"/>
                  <a:gd name="T86" fmla="*/ 41 w 293"/>
                  <a:gd name="T87" fmla="*/ 29 h 329"/>
                  <a:gd name="T88" fmla="*/ 28 w 293"/>
                  <a:gd name="T89" fmla="*/ 18 h 329"/>
                  <a:gd name="T90" fmla="*/ 22 w 293"/>
                  <a:gd name="T91" fmla="*/ 13 h 329"/>
                  <a:gd name="T92" fmla="*/ 15 w 293"/>
                  <a:gd name="T93" fmla="*/ 8 h 329"/>
                  <a:gd name="T94" fmla="*/ 8 w 293"/>
                  <a:gd name="T95" fmla="*/ 3 h 329"/>
                  <a:gd name="T96" fmla="*/ 0 w 293"/>
                  <a:gd name="T97" fmla="*/ 0 h 3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3"/>
                  <a:gd name="T148" fmla="*/ 0 h 329"/>
                  <a:gd name="T149" fmla="*/ 293 w 293"/>
                  <a:gd name="T150" fmla="*/ 329 h 3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3" h="329">
                    <a:moveTo>
                      <a:pt x="0" y="0"/>
                    </a:moveTo>
                    <a:lnTo>
                      <a:pt x="27" y="4"/>
                    </a:lnTo>
                    <a:lnTo>
                      <a:pt x="54" y="11"/>
                    </a:lnTo>
                    <a:lnTo>
                      <a:pt x="80" y="16"/>
                    </a:lnTo>
                    <a:lnTo>
                      <a:pt x="106" y="22"/>
                    </a:lnTo>
                    <a:lnTo>
                      <a:pt x="133" y="28"/>
                    </a:lnTo>
                    <a:lnTo>
                      <a:pt x="160" y="35"/>
                    </a:lnTo>
                    <a:lnTo>
                      <a:pt x="188" y="42"/>
                    </a:lnTo>
                    <a:lnTo>
                      <a:pt x="217" y="52"/>
                    </a:lnTo>
                    <a:lnTo>
                      <a:pt x="229" y="56"/>
                    </a:lnTo>
                    <a:lnTo>
                      <a:pt x="239" y="63"/>
                    </a:lnTo>
                    <a:lnTo>
                      <a:pt x="243" y="67"/>
                    </a:lnTo>
                    <a:lnTo>
                      <a:pt x="247" y="72"/>
                    </a:lnTo>
                    <a:lnTo>
                      <a:pt x="249" y="77"/>
                    </a:lnTo>
                    <a:lnTo>
                      <a:pt x="251" y="82"/>
                    </a:lnTo>
                    <a:lnTo>
                      <a:pt x="256" y="109"/>
                    </a:lnTo>
                    <a:lnTo>
                      <a:pt x="259" y="128"/>
                    </a:lnTo>
                    <a:lnTo>
                      <a:pt x="261" y="147"/>
                    </a:lnTo>
                    <a:lnTo>
                      <a:pt x="265" y="165"/>
                    </a:lnTo>
                    <a:lnTo>
                      <a:pt x="269" y="188"/>
                    </a:lnTo>
                    <a:lnTo>
                      <a:pt x="274" y="221"/>
                    </a:lnTo>
                    <a:lnTo>
                      <a:pt x="282" y="267"/>
                    </a:lnTo>
                    <a:lnTo>
                      <a:pt x="293" y="329"/>
                    </a:lnTo>
                    <a:lnTo>
                      <a:pt x="274" y="318"/>
                    </a:lnTo>
                    <a:lnTo>
                      <a:pt x="258" y="307"/>
                    </a:lnTo>
                    <a:lnTo>
                      <a:pt x="244" y="296"/>
                    </a:lnTo>
                    <a:lnTo>
                      <a:pt x="231" y="286"/>
                    </a:lnTo>
                    <a:lnTo>
                      <a:pt x="223" y="281"/>
                    </a:lnTo>
                    <a:lnTo>
                      <a:pt x="213" y="277"/>
                    </a:lnTo>
                    <a:lnTo>
                      <a:pt x="203" y="272"/>
                    </a:lnTo>
                    <a:lnTo>
                      <a:pt x="190" y="267"/>
                    </a:lnTo>
                    <a:lnTo>
                      <a:pt x="176" y="263"/>
                    </a:lnTo>
                    <a:lnTo>
                      <a:pt x="159" y="258"/>
                    </a:lnTo>
                    <a:lnTo>
                      <a:pt x="139" y="253"/>
                    </a:lnTo>
                    <a:lnTo>
                      <a:pt x="116" y="248"/>
                    </a:lnTo>
                    <a:lnTo>
                      <a:pt x="109" y="223"/>
                    </a:lnTo>
                    <a:lnTo>
                      <a:pt x="103" y="196"/>
                    </a:lnTo>
                    <a:lnTo>
                      <a:pt x="95" y="170"/>
                    </a:lnTo>
                    <a:lnTo>
                      <a:pt x="86" y="144"/>
                    </a:lnTo>
                    <a:lnTo>
                      <a:pt x="78" y="118"/>
                    </a:lnTo>
                    <a:lnTo>
                      <a:pt x="70" y="93"/>
                    </a:lnTo>
                    <a:lnTo>
                      <a:pt x="61" y="67"/>
                    </a:lnTo>
                    <a:lnTo>
                      <a:pt x="52" y="40"/>
                    </a:lnTo>
                    <a:lnTo>
                      <a:pt x="41" y="29"/>
                    </a:lnTo>
                    <a:lnTo>
                      <a:pt x="28" y="18"/>
                    </a:lnTo>
                    <a:lnTo>
                      <a:pt x="22" y="13"/>
                    </a:lnTo>
                    <a:lnTo>
                      <a:pt x="15" y="8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8" name="Freeform 100"/>
              <p:cNvSpPr>
                <a:spLocks/>
              </p:cNvSpPr>
              <p:nvPr/>
            </p:nvSpPr>
            <p:spPr bwMode="auto">
              <a:xfrm>
                <a:off x="2610" y="3448"/>
                <a:ext cx="288" cy="326"/>
              </a:xfrm>
              <a:custGeom>
                <a:avLst/>
                <a:gdLst>
                  <a:gd name="T0" fmla="*/ 0 w 288"/>
                  <a:gd name="T1" fmla="*/ 0 h 326"/>
                  <a:gd name="T2" fmla="*/ 27 w 288"/>
                  <a:gd name="T3" fmla="*/ 5 h 326"/>
                  <a:gd name="T4" fmla="*/ 52 w 288"/>
                  <a:gd name="T5" fmla="*/ 10 h 326"/>
                  <a:gd name="T6" fmla="*/ 78 w 288"/>
                  <a:gd name="T7" fmla="*/ 16 h 326"/>
                  <a:gd name="T8" fmla="*/ 103 w 288"/>
                  <a:gd name="T9" fmla="*/ 21 h 326"/>
                  <a:gd name="T10" fmla="*/ 129 w 288"/>
                  <a:gd name="T11" fmla="*/ 27 h 326"/>
                  <a:gd name="T12" fmla="*/ 156 w 288"/>
                  <a:gd name="T13" fmla="*/ 34 h 326"/>
                  <a:gd name="T14" fmla="*/ 184 w 288"/>
                  <a:gd name="T15" fmla="*/ 41 h 326"/>
                  <a:gd name="T16" fmla="*/ 213 w 288"/>
                  <a:gd name="T17" fmla="*/ 51 h 326"/>
                  <a:gd name="T18" fmla="*/ 225 w 288"/>
                  <a:gd name="T19" fmla="*/ 55 h 326"/>
                  <a:gd name="T20" fmla="*/ 235 w 288"/>
                  <a:gd name="T21" fmla="*/ 62 h 326"/>
                  <a:gd name="T22" fmla="*/ 239 w 288"/>
                  <a:gd name="T23" fmla="*/ 66 h 326"/>
                  <a:gd name="T24" fmla="*/ 243 w 288"/>
                  <a:gd name="T25" fmla="*/ 71 h 326"/>
                  <a:gd name="T26" fmla="*/ 245 w 288"/>
                  <a:gd name="T27" fmla="*/ 76 h 326"/>
                  <a:gd name="T28" fmla="*/ 247 w 288"/>
                  <a:gd name="T29" fmla="*/ 81 h 326"/>
                  <a:gd name="T30" fmla="*/ 252 w 288"/>
                  <a:gd name="T31" fmla="*/ 108 h 326"/>
                  <a:gd name="T32" fmla="*/ 255 w 288"/>
                  <a:gd name="T33" fmla="*/ 127 h 326"/>
                  <a:gd name="T34" fmla="*/ 257 w 288"/>
                  <a:gd name="T35" fmla="*/ 144 h 326"/>
                  <a:gd name="T36" fmla="*/ 261 w 288"/>
                  <a:gd name="T37" fmla="*/ 163 h 326"/>
                  <a:gd name="T38" fmla="*/ 264 w 288"/>
                  <a:gd name="T39" fmla="*/ 186 h 326"/>
                  <a:gd name="T40" fmla="*/ 270 w 288"/>
                  <a:gd name="T41" fmla="*/ 219 h 326"/>
                  <a:gd name="T42" fmla="*/ 278 w 288"/>
                  <a:gd name="T43" fmla="*/ 263 h 326"/>
                  <a:gd name="T44" fmla="*/ 288 w 288"/>
                  <a:gd name="T45" fmla="*/ 326 h 326"/>
                  <a:gd name="T46" fmla="*/ 270 w 288"/>
                  <a:gd name="T47" fmla="*/ 312 h 326"/>
                  <a:gd name="T48" fmla="*/ 255 w 288"/>
                  <a:gd name="T49" fmla="*/ 300 h 326"/>
                  <a:gd name="T50" fmla="*/ 243 w 288"/>
                  <a:gd name="T51" fmla="*/ 289 h 326"/>
                  <a:gd name="T52" fmla="*/ 229 w 288"/>
                  <a:gd name="T53" fmla="*/ 278 h 326"/>
                  <a:gd name="T54" fmla="*/ 221 w 288"/>
                  <a:gd name="T55" fmla="*/ 272 h 326"/>
                  <a:gd name="T56" fmla="*/ 212 w 288"/>
                  <a:gd name="T57" fmla="*/ 267 h 326"/>
                  <a:gd name="T58" fmla="*/ 202 w 288"/>
                  <a:gd name="T59" fmla="*/ 262 h 326"/>
                  <a:gd name="T60" fmla="*/ 191 w 288"/>
                  <a:gd name="T61" fmla="*/ 257 h 326"/>
                  <a:gd name="T62" fmla="*/ 177 w 288"/>
                  <a:gd name="T63" fmla="*/ 252 h 326"/>
                  <a:gd name="T64" fmla="*/ 162 w 288"/>
                  <a:gd name="T65" fmla="*/ 247 h 326"/>
                  <a:gd name="T66" fmla="*/ 144 w 288"/>
                  <a:gd name="T67" fmla="*/ 241 h 326"/>
                  <a:gd name="T68" fmla="*/ 122 w 288"/>
                  <a:gd name="T69" fmla="*/ 236 h 326"/>
                  <a:gd name="T70" fmla="*/ 116 w 288"/>
                  <a:gd name="T71" fmla="*/ 212 h 326"/>
                  <a:gd name="T72" fmla="*/ 108 w 288"/>
                  <a:gd name="T73" fmla="*/ 187 h 326"/>
                  <a:gd name="T74" fmla="*/ 100 w 288"/>
                  <a:gd name="T75" fmla="*/ 163 h 326"/>
                  <a:gd name="T76" fmla="*/ 92 w 288"/>
                  <a:gd name="T77" fmla="*/ 140 h 326"/>
                  <a:gd name="T78" fmla="*/ 84 w 288"/>
                  <a:gd name="T79" fmla="*/ 115 h 326"/>
                  <a:gd name="T80" fmla="*/ 75 w 288"/>
                  <a:gd name="T81" fmla="*/ 90 h 326"/>
                  <a:gd name="T82" fmla="*/ 67 w 288"/>
                  <a:gd name="T83" fmla="*/ 66 h 326"/>
                  <a:gd name="T84" fmla="*/ 58 w 288"/>
                  <a:gd name="T85" fmla="*/ 41 h 326"/>
                  <a:gd name="T86" fmla="*/ 46 w 288"/>
                  <a:gd name="T87" fmla="*/ 30 h 326"/>
                  <a:gd name="T88" fmla="*/ 31 w 288"/>
                  <a:gd name="T89" fmla="*/ 18 h 326"/>
                  <a:gd name="T90" fmla="*/ 24 w 288"/>
                  <a:gd name="T91" fmla="*/ 13 h 326"/>
                  <a:gd name="T92" fmla="*/ 16 w 288"/>
                  <a:gd name="T93" fmla="*/ 8 h 326"/>
                  <a:gd name="T94" fmla="*/ 9 w 288"/>
                  <a:gd name="T95" fmla="*/ 3 h 326"/>
                  <a:gd name="T96" fmla="*/ 0 w 288"/>
                  <a:gd name="T97" fmla="*/ 0 h 3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8"/>
                  <a:gd name="T148" fmla="*/ 0 h 326"/>
                  <a:gd name="T149" fmla="*/ 288 w 288"/>
                  <a:gd name="T150" fmla="*/ 326 h 32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8" h="326">
                    <a:moveTo>
                      <a:pt x="0" y="0"/>
                    </a:moveTo>
                    <a:lnTo>
                      <a:pt x="27" y="5"/>
                    </a:lnTo>
                    <a:lnTo>
                      <a:pt x="52" y="10"/>
                    </a:lnTo>
                    <a:lnTo>
                      <a:pt x="78" y="16"/>
                    </a:lnTo>
                    <a:lnTo>
                      <a:pt x="103" y="21"/>
                    </a:lnTo>
                    <a:lnTo>
                      <a:pt x="129" y="27"/>
                    </a:lnTo>
                    <a:lnTo>
                      <a:pt x="156" y="34"/>
                    </a:lnTo>
                    <a:lnTo>
                      <a:pt x="184" y="41"/>
                    </a:lnTo>
                    <a:lnTo>
                      <a:pt x="213" y="51"/>
                    </a:lnTo>
                    <a:lnTo>
                      <a:pt x="225" y="55"/>
                    </a:lnTo>
                    <a:lnTo>
                      <a:pt x="235" y="62"/>
                    </a:lnTo>
                    <a:lnTo>
                      <a:pt x="239" y="66"/>
                    </a:lnTo>
                    <a:lnTo>
                      <a:pt x="243" y="71"/>
                    </a:lnTo>
                    <a:lnTo>
                      <a:pt x="245" y="76"/>
                    </a:lnTo>
                    <a:lnTo>
                      <a:pt x="247" y="81"/>
                    </a:lnTo>
                    <a:lnTo>
                      <a:pt x="252" y="108"/>
                    </a:lnTo>
                    <a:lnTo>
                      <a:pt x="255" y="127"/>
                    </a:lnTo>
                    <a:lnTo>
                      <a:pt x="257" y="144"/>
                    </a:lnTo>
                    <a:lnTo>
                      <a:pt x="261" y="163"/>
                    </a:lnTo>
                    <a:lnTo>
                      <a:pt x="264" y="186"/>
                    </a:lnTo>
                    <a:lnTo>
                      <a:pt x="270" y="219"/>
                    </a:lnTo>
                    <a:lnTo>
                      <a:pt x="278" y="263"/>
                    </a:lnTo>
                    <a:lnTo>
                      <a:pt x="288" y="326"/>
                    </a:lnTo>
                    <a:lnTo>
                      <a:pt x="270" y="312"/>
                    </a:lnTo>
                    <a:lnTo>
                      <a:pt x="255" y="300"/>
                    </a:lnTo>
                    <a:lnTo>
                      <a:pt x="243" y="289"/>
                    </a:lnTo>
                    <a:lnTo>
                      <a:pt x="229" y="278"/>
                    </a:lnTo>
                    <a:lnTo>
                      <a:pt x="221" y="272"/>
                    </a:lnTo>
                    <a:lnTo>
                      <a:pt x="212" y="267"/>
                    </a:lnTo>
                    <a:lnTo>
                      <a:pt x="202" y="262"/>
                    </a:lnTo>
                    <a:lnTo>
                      <a:pt x="191" y="257"/>
                    </a:lnTo>
                    <a:lnTo>
                      <a:pt x="177" y="252"/>
                    </a:lnTo>
                    <a:lnTo>
                      <a:pt x="162" y="247"/>
                    </a:lnTo>
                    <a:lnTo>
                      <a:pt x="144" y="241"/>
                    </a:lnTo>
                    <a:lnTo>
                      <a:pt x="122" y="236"/>
                    </a:lnTo>
                    <a:lnTo>
                      <a:pt x="116" y="212"/>
                    </a:lnTo>
                    <a:lnTo>
                      <a:pt x="108" y="187"/>
                    </a:lnTo>
                    <a:lnTo>
                      <a:pt x="100" y="163"/>
                    </a:lnTo>
                    <a:lnTo>
                      <a:pt x="92" y="140"/>
                    </a:lnTo>
                    <a:lnTo>
                      <a:pt x="84" y="115"/>
                    </a:lnTo>
                    <a:lnTo>
                      <a:pt x="75" y="90"/>
                    </a:lnTo>
                    <a:lnTo>
                      <a:pt x="67" y="66"/>
                    </a:lnTo>
                    <a:lnTo>
                      <a:pt x="58" y="41"/>
                    </a:lnTo>
                    <a:lnTo>
                      <a:pt x="46" y="30"/>
                    </a:lnTo>
                    <a:lnTo>
                      <a:pt x="31" y="18"/>
                    </a:lnTo>
                    <a:lnTo>
                      <a:pt x="24" y="13"/>
                    </a:lnTo>
                    <a:lnTo>
                      <a:pt x="16" y="8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99" name="Freeform 101"/>
              <p:cNvSpPr>
                <a:spLocks/>
              </p:cNvSpPr>
              <p:nvPr/>
            </p:nvSpPr>
            <p:spPr bwMode="auto">
              <a:xfrm>
                <a:off x="2613" y="3448"/>
                <a:ext cx="285" cy="321"/>
              </a:xfrm>
              <a:custGeom>
                <a:avLst/>
                <a:gdLst>
                  <a:gd name="T0" fmla="*/ 0 w 285"/>
                  <a:gd name="T1" fmla="*/ 0 h 321"/>
                  <a:gd name="T2" fmla="*/ 26 w 285"/>
                  <a:gd name="T3" fmla="*/ 6 h 321"/>
                  <a:gd name="T4" fmla="*/ 52 w 285"/>
                  <a:gd name="T5" fmla="*/ 11 h 321"/>
                  <a:gd name="T6" fmla="*/ 76 w 285"/>
                  <a:gd name="T7" fmla="*/ 16 h 321"/>
                  <a:gd name="T8" fmla="*/ 101 w 285"/>
                  <a:gd name="T9" fmla="*/ 22 h 321"/>
                  <a:gd name="T10" fmla="*/ 127 w 285"/>
                  <a:gd name="T11" fmla="*/ 28 h 321"/>
                  <a:gd name="T12" fmla="*/ 153 w 285"/>
                  <a:gd name="T13" fmla="*/ 34 h 321"/>
                  <a:gd name="T14" fmla="*/ 181 w 285"/>
                  <a:gd name="T15" fmla="*/ 41 h 321"/>
                  <a:gd name="T16" fmla="*/ 210 w 285"/>
                  <a:gd name="T17" fmla="*/ 51 h 321"/>
                  <a:gd name="T18" fmla="*/ 222 w 285"/>
                  <a:gd name="T19" fmla="*/ 55 h 321"/>
                  <a:gd name="T20" fmla="*/ 232 w 285"/>
                  <a:gd name="T21" fmla="*/ 62 h 321"/>
                  <a:gd name="T22" fmla="*/ 236 w 285"/>
                  <a:gd name="T23" fmla="*/ 66 h 321"/>
                  <a:gd name="T24" fmla="*/ 240 w 285"/>
                  <a:gd name="T25" fmla="*/ 71 h 321"/>
                  <a:gd name="T26" fmla="*/ 242 w 285"/>
                  <a:gd name="T27" fmla="*/ 76 h 321"/>
                  <a:gd name="T28" fmla="*/ 244 w 285"/>
                  <a:gd name="T29" fmla="*/ 81 h 321"/>
                  <a:gd name="T30" fmla="*/ 249 w 285"/>
                  <a:gd name="T31" fmla="*/ 106 h 321"/>
                  <a:gd name="T32" fmla="*/ 251 w 285"/>
                  <a:gd name="T33" fmla="*/ 126 h 321"/>
                  <a:gd name="T34" fmla="*/ 254 w 285"/>
                  <a:gd name="T35" fmla="*/ 143 h 321"/>
                  <a:gd name="T36" fmla="*/ 258 w 285"/>
                  <a:gd name="T37" fmla="*/ 162 h 321"/>
                  <a:gd name="T38" fmla="*/ 261 w 285"/>
                  <a:gd name="T39" fmla="*/ 185 h 321"/>
                  <a:gd name="T40" fmla="*/ 267 w 285"/>
                  <a:gd name="T41" fmla="*/ 217 h 321"/>
                  <a:gd name="T42" fmla="*/ 275 w 285"/>
                  <a:gd name="T43" fmla="*/ 261 h 321"/>
                  <a:gd name="T44" fmla="*/ 285 w 285"/>
                  <a:gd name="T45" fmla="*/ 321 h 321"/>
                  <a:gd name="T46" fmla="*/ 268 w 285"/>
                  <a:gd name="T47" fmla="*/ 307 h 321"/>
                  <a:gd name="T48" fmla="*/ 253 w 285"/>
                  <a:gd name="T49" fmla="*/ 294 h 321"/>
                  <a:gd name="T50" fmla="*/ 242 w 285"/>
                  <a:gd name="T51" fmla="*/ 282 h 321"/>
                  <a:gd name="T52" fmla="*/ 228 w 285"/>
                  <a:gd name="T53" fmla="*/ 271 h 321"/>
                  <a:gd name="T54" fmla="*/ 222 w 285"/>
                  <a:gd name="T55" fmla="*/ 265 h 321"/>
                  <a:gd name="T56" fmla="*/ 213 w 285"/>
                  <a:gd name="T57" fmla="*/ 258 h 321"/>
                  <a:gd name="T58" fmla="*/ 204 w 285"/>
                  <a:gd name="T59" fmla="*/ 254 h 321"/>
                  <a:gd name="T60" fmla="*/ 192 w 285"/>
                  <a:gd name="T61" fmla="*/ 247 h 321"/>
                  <a:gd name="T62" fmla="*/ 180 w 285"/>
                  <a:gd name="T63" fmla="*/ 242 h 321"/>
                  <a:gd name="T64" fmla="*/ 165 w 285"/>
                  <a:gd name="T65" fmla="*/ 236 h 321"/>
                  <a:gd name="T66" fmla="*/ 149 w 285"/>
                  <a:gd name="T67" fmla="*/ 231 h 321"/>
                  <a:gd name="T68" fmla="*/ 129 w 285"/>
                  <a:gd name="T69" fmla="*/ 227 h 321"/>
                  <a:gd name="T70" fmla="*/ 115 w 285"/>
                  <a:gd name="T71" fmla="*/ 180 h 321"/>
                  <a:gd name="T72" fmla="*/ 99 w 285"/>
                  <a:gd name="T73" fmla="*/ 135 h 321"/>
                  <a:gd name="T74" fmla="*/ 82 w 285"/>
                  <a:gd name="T75" fmla="*/ 89 h 321"/>
                  <a:gd name="T76" fmla="*/ 64 w 285"/>
                  <a:gd name="T77" fmla="*/ 44 h 321"/>
                  <a:gd name="T78" fmla="*/ 51 w 285"/>
                  <a:gd name="T79" fmla="*/ 33 h 321"/>
                  <a:gd name="T80" fmla="*/ 35 w 285"/>
                  <a:gd name="T81" fmla="*/ 21 h 321"/>
                  <a:gd name="T82" fmla="*/ 27 w 285"/>
                  <a:gd name="T83" fmla="*/ 15 h 321"/>
                  <a:gd name="T84" fmla="*/ 18 w 285"/>
                  <a:gd name="T85" fmla="*/ 10 h 321"/>
                  <a:gd name="T86" fmla="*/ 9 w 285"/>
                  <a:gd name="T87" fmla="*/ 5 h 321"/>
                  <a:gd name="T88" fmla="*/ 0 w 285"/>
                  <a:gd name="T89" fmla="*/ 0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5"/>
                  <a:gd name="T136" fmla="*/ 0 h 321"/>
                  <a:gd name="T137" fmla="*/ 285 w 285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5" h="321">
                    <a:moveTo>
                      <a:pt x="0" y="0"/>
                    </a:moveTo>
                    <a:lnTo>
                      <a:pt x="26" y="6"/>
                    </a:lnTo>
                    <a:lnTo>
                      <a:pt x="52" y="11"/>
                    </a:lnTo>
                    <a:lnTo>
                      <a:pt x="76" y="16"/>
                    </a:lnTo>
                    <a:lnTo>
                      <a:pt x="101" y="22"/>
                    </a:lnTo>
                    <a:lnTo>
                      <a:pt x="127" y="28"/>
                    </a:lnTo>
                    <a:lnTo>
                      <a:pt x="153" y="34"/>
                    </a:lnTo>
                    <a:lnTo>
                      <a:pt x="181" y="41"/>
                    </a:lnTo>
                    <a:lnTo>
                      <a:pt x="210" y="51"/>
                    </a:lnTo>
                    <a:lnTo>
                      <a:pt x="222" y="55"/>
                    </a:lnTo>
                    <a:lnTo>
                      <a:pt x="232" y="62"/>
                    </a:lnTo>
                    <a:lnTo>
                      <a:pt x="236" y="66"/>
                    </a:lnTo>
                    <a:lnTo>
                      <a:pt x="240" y="71"/>
                    </a:lnTo>
                    <a:lnTo>
                      <a:pt x="242" y="76"/>
                    </a:lnTo>
                    <a:lnTo>
                      <a:pt x="244" y="81"/>
                    </a:lnTo>
                    <a:lnTo>
                      <a:pt x="249" y="106"/>
                    </a:lnTo>
                    <a:lnTo>
                      <a:pt x="251" y="126"/>
                    </a:lnTo>
                    <a:lnTo>
                      <a:pt x="254" y="143"/>
                    </a:lnTo>
                    <a:lnTo>
                      <a:pt x="258" y="162"/>
                    </a:lnTo>
                    <a:lnTo>
                      <a:pt x="261" y="185"/>
                    </a:lnTo>
                    <a:lnTo>
                      <a:pt x="267" y="217"/>
                    </a:lnTo>
                    <a:lnTo>
                      <a:pt x="275" y="261"/>
                    </a:lnTo>
                    <a:lnTo>
                      <a:pt x="285" y="321"/>
                    </a:lnTo>
                    <a:lnTo>
                      <a:pt x="268" y="307"/>
                    </a:lnTo>
                    <a:lnTo>
                      <a:pt x="253" y="294"/>
                    </a:lnTo>
                    <a:lnTo>
                      <a:pt x="242" y="282"/>
                    </a:lnTo>
                    <a:lnTo>
                      <a:pt x="228" y="271"/>
                    </a:lnTo>
                    <a:lnTo>
                      <a:pt x="222" y="265"/>
                    </a:lnTo>
                    <a:lnTo>
                      <a:pt x="213" y="258"/>
                    </a:lnTo>
                    <a:lnTo>
                      <a:pt x="204" y="254"/>
                    </a:lnTo>
                    <a:lnTo>
                      <a:pt x="192" y="247"/>
                    </a:lnTo>
                    <a:lnTo>
                      <a:pt x="180" y="242"/>
                    </a:lnTo>
                    <a:lnTo>
                      <a:pt x="165" y="236"/>
                    </a:lnTo>
                    <a:lnTo>
                      <a:pt x="149" y="231"/>
                    </a:lnTo>
                    <a:lnTo>
                      <a:pt x="129" y="227"/>
                    </a:lnTo>
                    <a:lnTo>
                      <a:pt x="115" y="180"/>
                    </a:lnTo>
                    <a:lnTo>
                      <a:pt x="99" y="135"/>
                    </a:lnTo>
                    <a:lnTo>
                      <a:pt x="82" y="89"/>
                    </a:lnTo>
                    <a:lnTo>
                      <a:pt x="64" y="44"/>
                    </a:lnTo>
                    <a:lnTo>
                      <a:pt x="51" y="33"/>
                    </a:lnTo>
                    <a:lnTo>
                      <a:pt x="35" y="21"/>
                    </a:lnTo>
                    <a:lnTo>
                      <a:pt x="27" y="15"/>
                    </a:lnTo>
                    <a:lnTo>
                      <a:pt x="18" y="10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0" name="Freeform 102"/>
              <p:cNvSpPr>
                <a:spLocks/>
              </p:cNvSpPr>
              <p:nvPr/>
            </p:nvSpPr>
            <p:spPr bwMode="auto">
              <a:xfrm>
                <a:off x="2615" y="3449"/>
                <a:ext cx="282" cy="317"/>
              </a:xfrm>
              <a:custGeom>
                <a:avLst/>
                <a:gdLst>
                  <a:gd name="T0" fmla="*/ 0 w 282"/>
                  <a:gd name="T1" fmla="*/ 0 h 317"/>
                  <a:gd name="T2" fmla="*/ 27 w 282"/>
                  <a:gd name="T3" fmla="*/ 5 h 317"/>
                  <a:gd name="T4" fmla="*/ 52 w 282"/>
                  <a:gd name="T5" fmla="*/ 11 h 317"/>
                  <a:gd name="T6" fmla="*/ 77 w 282"/>
                  <a:gd name="T7" fmla="*/ 16 h 317"/>
                  <a:gd name="T8" fmla="*/ 100 w 282"/>
                  <a:gd name="T9" fmla="*/ 21 h 317"/>
                  <a:gd name="T10" fmla="*/ 126 w 282"/>
                  <a:gd name="T11" fmla="*/ 27 h 317"/>
                  <a:gd name="T12" fmla="*/ 152 w 282"/>
                  <a:gd name="T13" fmla="*/ 33 h 317"/>
                  <a:gd name="T14" fmla="*/ 179 w 282"/>
                  <a:gd name="T15" fmla="*/ 40 h 317"/>
                  <a:gd name="T16" fmla="*/ 208 w 282"/>
                  <a:gd name="T17" fmla="*/ 50 h 317"/>
                  <a:gd name="T18" fmla="*/ 220 w 282"/>
                  <a:gd name="T19" fmla="*/ 54 h 317"/>
                  <a:gd name="T20" fmla="*/ 230 w 282"/>
                  <a:gd name="T21" fmla="*/ 61 h 317"/>
                  <a:gd name="T22" fmla="*/ 234 w 282"/>
                  <a:gd name="T23" fmla="*/ 65 h 317"/>
                  <a:gd name="T24" fmla="*/ 238 w 282"/>
                  <a:gd name="T25" fmla="*/ 70 h 317"/>
                  <a:gd name="T26" fmla="*/ 240 w 282"/>
                  <a:gd name="T27" fmla="*/ 75 h 317"/>
                  <a:gd name="T28" fmla="*/ 242 w 282"/>
                  <a:gd name="T29" fmla="*/ 80 h 317"/>
                  <a:gd name="T30" fmla="*/ 247 w 282"/>
                  <a:gd name="T31" fmla="*/ 105 h 317"/>
                  <a:gd name="T32" fmla="*/ 249 w 282"/>
                  <a:gd name="T33" fmla="*/ 125 h 317"/>
                  <a:gd name="T34" fmla="*/ 252 w 282"/>
                  <a:gd name="T35" fmla="*/ 141 h 317"/>
                  <a:gd name="T36" fmla="*/ 255 w 282"/>
                  <a:gd name="T37" fmla="*/ 159 h 317"/>
                  <a:gd name="T38" fmla="*/ 259 w 282"/>
                  <a:gd name="T39" fmla="*/ 183 h 317"/>
                  <a:gd name="T40" fmla="*/ 265 w 282"/>
                  <a:gd name="T41" fmla="*/ 213 h 317"/>
                  <a:gd name="T42" fmla="*/ 271 w 282"/>
                  <a:gd name="T43" fmla="*/ 257 h 317"/>
                  <a:gd name="T44" fmla="*/ 282 w 282"/>
                  <a:gd name="T45" fmla="*/ 317 h 317"/>
                  <a:gd name="T46" fmla="*/ 252 w 282"/>
                  <a:gd name="T47" fmla="*/ 288 h 317"/>
                  <a:gd name="T48" fmla="*/ 229 w 282"/>
                  <a:gd name="T49" fmla="*/ 262 h 317"/>
                  <a:gd name="T50" fmla="*/ 222 w 282"/>
                  <a:gd name="T51" fmla="*/ 255 h 317"/>
                  <a:gd name="T52" fmla="*/ 214 w 282"/>
                  <a:gd name="T53" fmla="*/ 250 h 317"/>
                  <a:gd name="T54" fmla="*/ 206 w 282"/>
                  <a:gd name="T55" fmla="*/ 244 h 317"/>
                  <a:gd name="T56" fmla="*/ 195 w 282"/>
                  <a:gd name="T57" fmla="*/ 238 h 317"/>
                  <a:gd name="T58" fmla="*/ 184 w 282"/>
                  <a:gd name="T59" fmla="*/ 232 h 317"/>
                  <a:gd name="T60" fmla="*/ 170 w 282"/>
                  <a:gd name="T61" fmla="*/ 226 h 317"/>
                  <a:gd name="T62" fmla="*/ 154 w 282"/>
                  <a:gd name="T63" fmla="*/ 221 h 317"/>
                  <a:gd name="T64" fmla="*/ 136 w 282"/>
                  <a:gd name="T65" fmla="*/ 215 h 317"/>
                  <a:gd name="T66" fmla="*/ 123 w 282"/>
                  <a:gd name="T67" fmla="*/ 172 h 317"/>
                  <a:gd name="T68" fmla="*/ 107 w 282"/>
                  <a:gd name="T69" fmla="*/ 130 h 317"/>
                  <a:gd name="T70" fmla="*/ 90 w 282"/>
                  <a:gd name="T71" fmla="*/ 88 h 317"/>
                  <a:gd name="T72" fmla="*/ 72 w 282"/>
                  <a:gd name="T73" fmla="*/ 45 h 317"/>
                  <a:gd name="T74" fmla="*/ 56 w 282"/>
                  <a:gd name="T75" fmla="*/ 33 h 317"/>
                  <a:gd name="T76" fmla="*/ 40 w 282"/>
                  <a:gd name="T77" fmla="*/ 21 h 317"/>
                  <a:gd name="T78" fmla="*/ 22 w 282"/>
                  <a:gd name="T79" fmla="*/ 10 h 317"/>
                  <a:gd name="T80" fmla="*/ 0 w 282"/>
                  <a:gd name="T81" fmla="*/ 0 h 3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2"/>
                  <a:gd name="T124" fmla="*/ 0 h 317"/>
                  <a:gd name="T125" fmla="*/ 282 w 282"/>
                  <a:gd name="T126" fmla="*/ 317 h 31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2" h="317">
                    <a:moveTo>
                      <a:pt x="0" y="0"/>
                    </a:moveTo>
                    <a:lnTo>
                      <a:pt x="27" y="5"/>
                    </a:lnTo>
                    <a:lnTo>
                      <a:pt x="52" y="11"/>
                    </a:lnTo>
                    <a:lnTo>
                      <a:pt x="77" y="16"/>
                    </a:lnTo>
                    <a:lnTo>
                      <a:pt x="100" y="21"/>
                    </a:lnTo>
                    <a:lnTo>
                      <a:pt x="126" y="27"/>
                    </a:lnTo>
                    <a:lnTo>
                      <a:pt x="152" y="33"/>
                    </a:lnTo>
                    <a:lnTo>
                      <a:pt x="179" y="40"/>
                    </a:lnTo>
                    <a:lnTo>
                      <a:pt x="208" y="50"/>
                    </a:lnTo>
                    <a:lnTo>
                      <a:pt x="220" y="54"/>
                    </a:lnTo>
                    <a:lnTo>
                      <a:pt x="230" y="61"/>
                    </a:lnTo>
                    <a:lnTo>
                      <a:pt x="234" y="65"/>
                    </a:lnTo>
                    <a:lnTo>
                      <a:pt x="238" y="70"/>
                    </a:lnTo>
                    <a:lnTo>
                      <a:pt x="240" y="75"/>
                    </a:lnTo>
                    <a:lnTo>
                      <a:pt x="242" y="80"/>
                    </a:lnTo>
                    <a:lnTo>
                      <a:pt x="247" y="105"/>
                    </a:lnTo>
                    <a:lnTo>
                      <a:pt x="249" y="125"/>
                    </a:lnTo>
                    <a:lnTo>
                      <a:pt x="252" y="141"/>
                    </a:lnTo>
                    <a:lnTo>
                      <a:pt x="255" y="159"/>
                    </a:lnTo>
                    <a:lnTo>
                      <a:pt x="259" y="183"/>
                    </a:lnTo>
                    <a:lnTo>
                      <a:pt x="265" y="213"/>
                    </a:lnTo>
                    <a:lnTo>
                      <a:pt x="271" y="257"/>
                    </a:lnTo>
                    <a:lnTo>
                      <a:pt x="282" y="317"/>
                    </a:lnTo>
                    <a:lnTo>
                      <a:pt x="252" y="288"/>
                    </a:lnTo>
                    <a:lnTo>
                      <a:pt x="229" y="262"/>
                    </a:lnTo>
                    <a:lnTo>
                      <a:pt x="222" y="255"/>
                    </a:lnTo>
                    <a:lnTo>
                      <a:pt x="214" y="250"/>
                    </a:lnTo>
                    <a:lnTo>
                      <a:pt x="206" y="244"/>
                    </a:lnTo>
                    <a:lnTo>
                      <a:pt x="195" y="238"/>
                    </a:lnTo>
                    <a:lnTo>
                      <a:pt x="184" y="232"/>
                    </a:lnTo>
                    <a:lnTo>
                      <a:pt x="170" y="226"/>
                    </a:lnTo>
                    <a:lnTo>
                      <a:pt x="154" y="221"/>
                    </a:lnTo>
                    <a:lnTo>
                      <a:pt x="136" y="215"/>
                    </a:lnTo>
                    <a:lnTo>
                      <a:pt x="123" y="172"/>
                    </a:lnTo>
                    <a:lnTo>
                      <a:pt x="107" y="130"/>
                    </a:lnTo>
                    <a:lnTo>
                      <a:pt x="90" y="88"/>
                    </a:lnTo>
                    <a:lnTo>
                      <a:pt x="72" y="45"/>
                    </a:lnTo>
                    <a:lnTo>
                      <a:pt x="56" y="33"/>
                    </a:lnTo>
                    <a:lnTo>
                      <a:pt x="40" y="21"/>
                    </a:lnTo>
                    <a:lnTo>
                      <a:pt x="2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1" name="Freeform 103"/>
              <p:cNvSpPr>
                <a:spLocks/>
              </p:cNvSpPr>
              <p:nvPr/>
            </p:nvSpPr>
            <p:spPr bwMode="auto">
              <a:xfrm>
                <a:off x="2620" y="3449"/>
                <a:ext cx="275" cy="314"/>
              </a:xfrm>
              <a:custGeom>
                <a:avLst/>
                <a:gdLst>
                  <a:gd name="T0" fmla="*/ 0 w 275"/>
                  <a:gd name="T1" fmla="*/ 0 h 314"/>
                  <a:gd name="T2" fmla="*/ 24 w 275"/>
                  <a:gd name="T3" fmla="*/ 6 h 314"/>
                  <a:gd name="T4" fmla="*/ 49 w 275"/>
                  <a:gd name="T5" fmla="*/ 11 h 314"/>
                  <a:gd name="T6" fmla="*/ 73 w 275"/>
                  <a:gd name="T7" fmla="*/ 16 h 314"/>
                  <a:gd name="T8" fmla="*/ 97 w 275"/>
                  <a:gd name="T9" fmla="*/ 22 h 314"/>
                  <a:gd name="T10" fmla="*/ 121 w 275"/>
                  <a:gd name="T11" fmla="*/ 27 h 314"/>
                  <a:gd name="T12" fmla="*/ 147 w 275"/>
                  <a:gd name="T13" fmla="*/ 33 h 314"/>
                  <a:gd name="T14" fmla="*/ 174 w 275"/>
                  <a:gd name="T15" fmla="*/ 40 h 314"/>
                  <a:gd name="T16" fmla="*/ 203 w 275"/>
                  <a:gd name="T17" fmla="*/ 50 h 314"/>
                  <a:gd name="T18" fmla="*/ 215 w 275"/>
                  <a:gd name="T19" fmla="*/ 54 h 314"/>
                  <a:gd name="T20" fmla="*/ 225 w 275"/>
                  <a:gd name="T21" fmla="*/ 61 h 314"/>
                  <a:gd name="T22" fmla="*/ 229 w 275"/>
                  <a:gd name="T23" fmla="*/ 65 h 314"/>
                  <a:gd name="T24" fmla="*/ 233 w 275"/>
                  <a:gd name="T25" fmla="*/ 70 h 314"/>
                  <a:gd name="T26" fmla="*/ 235 w 275"/>
                  <a:gd name="T27" fmla="*/ 75 h 314"/>
                  <a:gd name="T28" fmla="*/ 237 w 275"/>
                  <a:gd name="T29" fmla="*/ 80 h 314"/>
                  <a:gd name="T30" fmla="*/ 241 w 275"/>
                  <a:gd name="T31" fmla="*/ 105 h 314"/>
                  <a:gd name="T32" fmla="*/ 244 w 275"/>
                  <a:gd name="T33" fmla="*/ 124 h 314"/>
                  <a:gd name="T34" fmla="*/ 247 w 275"/>
                  <a:gd name="T35" fmla="*/ 141 h 314"/>
                  <a:gd name="T36" fmla="*/ 250 w 275"/>
                  <a:gd name="T37" fmla="*/ 158 h 314"/>
                  <a:gd name="T38" fmla="*/ 254 w 275"/>
                  <a:gd name="T39" fmla="*/ 180 h 314"/>
                  <a:gd name="T40" fmla="*/ 259 w 275"/>
                  <a:gd name="T41" fmla="*/ 212 h 314"/>
                  <a:gd name="T42" fmla="*/ 266 w 275"/>
                  <a:gd name="T43" fmla="*/ 255 h 314"/>
                  <a:gd name="T44" fmla="*/ 275 w 275"/>
                  <a:gd name="T45" fmla="*/ 314 h 314"/>
                  <a:gd name="T46" fmla="*/ 248 w 275"/>
                  <a:gd name="T47" fmla="*/ 282 h 314"/>
                  <a:gd name="T48" fmla="*/ 226 w 275"/>
                  <a:gd name="T49" fmla="*/ 254 h 314"/>
                  <a:gd name="T50" fmla="*/ 220 w 275"/>
                  <a:gd name="T51" fmla="*/ 248 h 314"/>
                  <a:gd name="T52" fmla="*/ 212 w 275"/>
                  <a:gd name="T53" fmla="*/ 241 h 314"/>
                  <a:gd name="T54" fmla="*/ 205 w 275"/>
                  <a:gd name="T55" fmla="*/ 234 h 314"/>
                  <a:gd name="T56" fmla="*/ 196 w 275"/>
                  <a:gd name="T57" fmla="*/ 228 h 314"/>
                  <a:gd name="T58" fmla="*/ 184 w 275"/>
                  <a:gd name="T59" fmla="*/ 222 h 314"/>
                  <a:gd name="T60" fmla="*/ 172 w 275"/>
                  <a:gd name="T61" fmla="*/ 216 h 314"/>
                  <a:gd name="T62" fmla="*/ 157 w 275"/>
                  <a:gd name="T63" fmla="*/ 210 h 314"/>
                  <a:gd name="T64" fmla="*/ 142 w 275"/>
                  <a:gd name="T65" fmla="*/ 203 h 314"/>
                  <a:gd name="T66" fmla="*/ 127 w 275"/>
                  <a:gd name="T67" fmla="*/ 164 h 314"/>
                  <a:gd name="T68" fmla="*/ 112 w 275"/>
                  <a:gd name="T69" fmla="*/ 125 h 314"/>
                  <a:gd name="T70" fmla="*/ 94 w 275"/>
                  <a:gd name="T71" fmla="*/ 87 h 314"/>
                  <a:gd name="T72" fmla="*/ 76 w 275"/>
                  <a:gd name="T73" fmla="*/ 48 h 314"/>
                  <a:gd name="T74" fmla="*/ 60 w 275"/>
                  <a:gd name="T75" fmla="*/ 36 h 314"/>
                  <a:gd name="T76" fmla="*/ 42 w 275"/>
                  <a:gd name="T77" fmla="*/ 23 h 314"/>
                  <a:gd name="T78" fmla="*/ 22 w 275"/>
                  <a:gd name="T79" fmla="*/ 11 h 314"/>
                  <a:gd name="T80" fmla="*/ 0 w 275"/>
                  <a:gd name="T81" fmla="*/ 0 h 3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314"/>
                  <a:gd name="T125" fmla="*/ 275 w 275"/>
                  <a:gd name="T126" fmla="*/ 314 h 3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314">
                    <a:moveTo>
                      <a:pt x="0" y="0"/>
                    </a:moveTo>
                    <a:lnTo>
                      <a:pt x="24" y="6"/>
                    </a:lnTo>
                    <a:lnTo>
                      <a:pt x="49" y="11"/>
                    </a:lnTo>
                    <a:lnTo>
                      <a:pt x="73" y="16"/>
                    </a:lnTo>
                    <a:lnTo>
                      <a:pt x="97" y="22"/>
                    </a:lnTo>
                    <a:lnTo>
                      <a:pt x="121" y="27"/>
                    </a:lnTo>
                    <a:lnTo>
                      <a:pt x="147" y="33"/>
                    </a:lnTo>
                    <a:lnTo>
                      <a:pt x="174" y="40"/>
                    </a:lnTo>
                    <a:lnTo>
                      <a:pt x="203" y="50"/>
                    </a:lnTo>
                    <a:lnTo>
                      <a:pt x="215" y="54"/>
                    </a:lnTo>
                    <a:lnTo>
                      <a:pt x="225" y="61"/>
                    </a:lnTo>
                    <a:lnTo>
                      <a:pt x="229" y="65"/>
                    </a:lnTo>
                    <a:lnTo>
                      <a:pt x="233" y="70"/>
                    </a:lnTo>
                    <a:lnTo>
                      <a:pt x="235" y="75"/>
                    </a:lnTo>
                    <a:lnTo>
                      <a:pt x="237" y="80"/>
                    </a:lnTo>
                    <a:lnTo>
                      <a:pt x="241" y="105"/>
                    </a:lnTo>
                    <a:lnTo>
                      <a:pt x="244" y="124"/>
                    </a:lnTo>
                    <a:lnTo>
                      <a:pt x="247" y="141"/>
                    </a:lnTo>
                    <a:lnTo>
                      <a:pt x="250" y="158"/>
                    </a:lnTo>
                    <a:lnTo>
                      <a:pt x="254" y="180"/>
                    </a:lnTo>
                    <a:lnTo>
                      <a:pt x="259" y="212"/>
                    </a:lnTo>
                    <a:lnTo>
                      <a:pt x="266" y="255"/>
                    </a:lnTo>
                    <a:lnTo>
                      <a:pt x="275" y="314"/>
                    </a:lnTo>
                    <a:lnTo>
                      <a:pt x="248" y="282"/>
                    </a:lnTo>
                    <a:lnTo>
                      <a:pt x="226" y="254"/>
                    </a:lnTo>
                    <a:lnTo>
                      <a:pt x="220" y="248"/>
                    </a:lnTo>
                    <a:lnTo>
                      <a:pt x="212" y="241"/>
                    </a:lnTo>
                    <a:lnTo>
                      <a:pt x="205" y="234"/>
                    </a:lnTo>
                    <a:lnTo>
                      <a:pt x="196" y="228"/>
                    </a:lnTo>
                    <a:lnTo>
                      <a:pt x="184" y="222"/>
                    </a:lnTo>
                    <a:lnTo>
                      <a:pt x="172" y="216"/>
                    </a:lnTo>
                    <a:lnTo>
                      <a:pt x="157" y="210"/>
                    </a:lnTo>
                    <a:lnTo>
                      <a:pt x="142" y="203"/>
                    </a:lnTo>
                    <a:lnTo>
                      <a:pt x="127" y="164"/>
                    </a:lnTo>
                    <a:lnTo>
                      <a:pt x="112" y="125"/>
                    </a:lnTo>
                    <a:lnTo>
                      <a:pt x="94" y="87"/>
                    </a:lnTo>
                    <a:lnTo>
                      <a:pt x="76" y="48"/>
                    </a:lnTo>
                    <a:lnTo>
                      <a:pt x="60" y="36"/>
                    </a:lnTo>
                    <a:lnTo>
                      <a:pt x="42" y="23"/>
                    </a:lnTo>
                    <a:lnTo>
                      <a:pt x="2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2" name="Freeform 104"/>
              <p:cNvSpPr>
                <a:spLocks/>
              </p:cNvSpPr>
              <p:nvPr/>
            </p:nvSpPr>
            <p:spPr bwMode="auto">
              <a:xfrm>
                <a:off x="2622" y="3450"/>
                <a:ext cx="273" cy="309"/>
              </a:xfrm>
              <a:custGeom>
                <a:avLst/>
                <a:gdLst>
                  <a:gd name="T0" fmla="*/ 0 w 273"/>
                  <a:gd name="T1" fmla="*/ 0 h 309"/>
                  <a:gd name="T2" fmla="*/ 26 w 273"/>
                  <a:gd name="T3" fmla="*/ 6 h 309"/>
                  <a:gd name="T4" fmla="*/ 49 w 273"/>
                  <a:gd name="T5" fmla="*/ 11 h 309"/>
                  <a:gd name="T6" fmla="*/ 73 w 273"/>
                  <a:gd name="T7" fmla="*/ 16 h 309"/>
                  <a:gd name="T8" fmla="*/ 97 w 273"/>
                  <a:gd name="T9" fmla="*/ 21 h 309"/>
                  <a:gd name="T10" fmla="*/ 120 w 273"/>
                  <a:gd name="T11" fmla="*/ 26 h 309"/>
                  <a:gd name="T12" fmla="*/ 145 w 273"/>
                  <a:gd name="T13" fmla="*/ 33 h 309"/>
                  <a:gd name="T14" fmla="*/ 172 w 273"/>
                  <a:gd name="T15" fmla="*/ 41 h 309"/>
                  <a:gd name="T16" fmla="*/ 201 w 273"/>
                  <a:gd name="T17" fmla="*/ 49 h 309"/>
                  <a:gd name="T18" fmla="*/ 213 w 273"/>
                  <a:gd name="T19" fmla="*/ 53 h 309"/>
                  <a:gd name="T20" fmla="*/ 223 w 273"/>
                  <a:gd name="T21" fmla="*/ 60 h 309"/>
                  <a:gd name="T22" fmla="*/ 227 w 273"/>
                  <a:gd name="T23" fmla="*/ 64 h 309"/>
                  <a:gd name="T24" fmla="*/ 231 w 273"/>
                  <a:gd name="T25" fmla="*/ 69 h 309"/>
                  <a:gd name="T26" fmla="*/ 233 w 273"/>
                  <a:gd name="T27" fmla="*/ 74 h 309"/>
                  <a:gd name="T28" fmla="*/ 235 w 273"/>
                  <a:gd name="T29" fmla="*/ 79 h 309"/>
                  <a:gd name="T30" fmla="*/ 239 w 273"/>
                  <a:gd name="T31" fmla="*/ 104 h 309"/>
                  <a:gd name="T32" fmla="*/ 242 w 273"/>
                  <a:gd name="T33" fmla="*/ 123 h 309"/>
                  <a:gd name="T34" fmla="*/ 244 w 273"/>
                  <a:gd name="T35" fmla="*/ 139 h 309"/>
                  <a:gd name="T36" fmla="*/ 248 w 273"/>
                  <a:gd name="T37" fmla="*/ 156 h 309"/>
                  <a:gd name="T38" fmla="*/ 251 w 273"/>
                  <a:gd name="T39" fmla="*/ 178 h 309"/>
                  <a:gd name="T40" fmla="*/ 257 w 273"/>
                  <a:gd name="T41" fmla="*/ 209 h 309"/>
                  <a:gd name="T42" fmla="*/ 263 w 273"/>
                  <a:gd name="T43" fmla="*/ 252 h 309"/>
                  <a:gd name="T44" fmla="*/ 273 w 273"/>
                  <a:gd name="T45" fmla="*/ 309 h 309"/>
                  <a:gd name="T46" fmla="*/ 248 w 273"/>
                  <a:gd name="T47" fmla="*/ 276 h 309"/>
                  <a:gd name="T48" fmla="*/ 227 w 273"/>
                  <a:gd name="T49" fmla="*/ 245 h 309"/>
                  <a:gd name="T50" fmla="*/ 221 w 273"/>
                  <a:gd name="T51" fmla="*/ 238 h 309"/>
                  <a:gd name="T52" fmla="*/ 214 w 273"/>
                  <a:gd name="T53" fmla="*/ 232 h 309"/>
                  <a:gd name="T54" fmla="*/ 207 w 273"/>
                  <a:gd name="T55" fmla="*/ 225 h 309"/>
                  <a:gd name="T56" fmla="*/ 198 w 273"/>
                  <a:gd name="T57" fmla="*/ 218 h 309"/>
                  <a:gd name="T58" fmla="*/ 188 w 273"/>
                  <a:gd name="T59" fmla="*/ 211 h 309"/>
                  <a:gd name="T60" fmla="*/ 177 w 273"/>
                  <a:gd name="T61" fmla="*/ 205 h 309"/>
                  <a:gd name="T62" fmla="*/ 163 w 273"/>
                  <a:gd name="T63" fmla="*/ 199 h 309"/>
                  <a:gd name="T64" fmla="*/ 149 w 273"/>
                  <a:gd name="T65" fmla="*/ 193 h 309"/>
                  <a:gd name="T66" fmla="*/ 135 w 273"/>
                  <a:gd name="T67" fmla="*/ 156 h 309"/>
                  <a:gd name="T68" fmla="*/ 119 w 273"/>
                  <a:gd name="T69" fmla="*/ 120 h 309"/>
                  <a:gd name="T70" fmla="*/ 102 w 273"/>
                  <a:gd name="T71" fmla="*/ 85 h 309"/>
                  <a:gd name="T72" fmla="*/ 84 w 273"/>
                  <a:gd name="T73" fmla="*/ 49 h 309"/>
                  <a:gd name="T74" fmla="*/ 66 w 273"/>
                  <a:gd name="T75" fmla="*/ 37 h 309"/>
                  <a:gd name="T76" fmla="*/ 47 w 273"/>
                  <a:gd name="T77" fmla="*/ 24 h 309"/>
                  <a:gd name="T78" fmla="*/ 25 w 273"/>
                  <a:gd name="T79" fmla="*/ 11 h 309"/>
                  <a:gd name="T80" fmla="*/ 0 w 273"/>
                  <a:gd name="T81" fmla="*/ 0 h 3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3"/>
                  <a:gd name="T124" fmla="*/ 0 h 309"/>
                  <a:gd name="T125" fmla="*/ 273 w 273"/>
                  <a:gd name="T126" fmla="*/ 309 h 3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3" h="309">
                    <a:moveTo>
                      <a:pt x="0" y="0"/>
                    </a:moveTo>
                    <a:lnTo>
                      <a:pt x="26" y="6"/>
                    </a:lnTo>
                    <a:lnTo>
                      <a:pt x="49" y="11"/>
                    </a:lnTo>
                    <a:lnTo>
                      <a:pt x="73" y="16"/>
                    </a:lnTo>
                    <a:lnTo>
                      <a:pt x="97" y="21"/>
                    </a:lnTo>
                    <a:lnTo>
                      <a:pt x="120" y="26"/>
                    </a:lnTo>
                    <a:lnTo>
                      <a:pt x="145" y="33"/>
                    </a:lnTo>
                    <a:lnTo>
                      <a:pt x="172" y="41"/>
                    </a:lnTo>
                    <a:lnTo>
                      <a:pt x="201" y="49"/>
                    </a:lnTo>
                    <a:lnTo>
                      <a:pt x="213" y="53"/>
                    </a:lnTo>
                    <a:lnTo>
                      <a:pt x="223" y="60"/>
                    </a:lnTo>
                    <a:lnTo>
                      <a:pt x="227" y="64"/>
                    </a:lnTo>
                    <a:lnTo>
                      <a:pt x="231" y="69"/>
                    </a:lnTo>
                    <a:lnTo>
                      <a:pt x="233" y="74"/>
                    </a:lnTo>
                    <a:lnTo>
                      <a:pt x="235" y="79"/>
                    </a:lnTo>
                    <a:lnTo>
                      <a:pt x="239" y="104"/>
                    </a:lnTo>
                    <a:lnTo>
                      <a:pt x="242" y="123"/>
                    </a:lnTo>
                    <a:lnTo>
                      <a:pt x="244" y="139"/>
                    </a:lnTo>
                    <a:lnTo>
                      <a:pt x="248" y="156"/>
                    </a:lnTo>
                    <a:lnTo>
                      <a:pt x="251" y="178"/>
                    </a:lnTo>
                    <a:lnTo>
                      <a:pt x="257" y="209"/>
                    </a:lnTo>
                    <a:lnTo>
                      <a:pt x="263" y="252"/>
                    </a:lnTo>
                    <a:lnTo>
                      <a:pt x="273" y="309"/>
                    </a:lnTo>
                    <a:lnTo>
                      <a:pt x="248" y="276"/>
                    </a:lnTo>
                    <a:lnTo>
                      <a:pt x="227" y="245"/>
                    </a:lnTo>
                    <a:lnTo>
                      <a:pt x="221" y="238"/>
                    </a:lnTo>
                    <a:lnTo>
                      <a:pt x="214" y="232"/>
                    </a:lnTo>
                    <a:lnTo>
                      <a:pt x="207" y="225"/>
                    </a:lnTo>
                    <a:lnTo>
                      <a:pt x="198" y="218"/>
                    </a:lnTo>
                    <a:lnTo>
                      <a:pt x="188" y="211"/>
                    </a:lnTo>
                    <a:lnTo>
                      <a:pt x="177" y="205"/>
                    </a:lnTo>
                    <a:lnTo>
                      <a:pt x="163" y="199"/>
                    </a:lnTo>
                    <a:lnTo>
                      <a:pt x="149" y="193"/>
                    </a:lnTo>
                    <a:lnTo>
                      <a:pt x="135" y="156"/>
                    </a:lnTo>
                    <a:lnTo>
                      <a:pt x="119" y="120"/>
                    </a:lnTo>
                    <a:lnTo>
                      <a:pt x="102" y="85"/>
                    </a:lnTo>
                    <a:lnTo>
                      <a:pt x="84" y="49"/>
                    </a:lnTo>
                    <a:lnTo>
                      <a:pt x="66" y="37"/>
                    </a:lnTo>
                    <a:lnTo>
                      <a:pt x="47" y="24"/>
                    </a:lnTo>
                    <a:lnTo>
                      <a:pt x="2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3" name="Freeform 105"/>
              <p:cNvSpPr>
                <a:spLocks/>
              </p:cNvSpPr>
              <p:nvPr/>
            </p:nvSpPr>
            <p:spPr bwMode="auto">
              <a:xfrm>
                <a:off x="2625" y="3451"/>
                <a:ext cx="269" cy="304"/>
              </a:xfrm>
              <a:custGeom>
                <a:avLst/>
                <a:gdLst>
                  <a:gd name="T0" fmla="*/ 0 w 269"/>
                  <a:gd name="T1" fmla="*/ 0 h 304"/>
                  <a:gd name="T2" fmla="*/ 25 w 269"/>
                  <a:gd name="T3" fmla="*/ 5 h 304"/>
                  <a:gd name="T4" fmla="*/ 49 w 269"/>
                  <a:gd name="T5" fmla="*/ 10 h 304"/>
                  <a:gd name="T6" fmla="*/ 71 w 269"/>
                  <a:gd name="T7" fmla="*/ 15 h 304"/>
                  <a:gd name="T8" fmla="*/ 95 w 269"/>
                  <a:gd name="T9" fmla="*/ 20 h 304"/>
                  <a:gd name="T10" fmla="*/ 119 w 269"/>
                  <a:gd name="T11" fmla="*/ 26 h 304"/>
                  <a:gd name="T12" fmla="*/ 143 w 269"/>
                  <a:gd name="T13" fmla="*/ 32 h 304"/>
                  <a:gd name="T14" fmla="*/ 169 w 269"/>
                  <a:gd name="T15" fmla="*/ 40 h 304"/>
                  <a:gd name="T16" fmla="*/ 198 w 269"/>
                  <a:gd name="T17" fmla="*/ 48 h 304"/>
                  <a:gd name="T18" fmla="*/ 210 w 269"/>
                  <a:gd name="T19" fmla="*/ 52 h 304"/>
                  <a:gd name="T20" fmla="*/ 220 w 269"/>
                  <a:gd name="T21" fmla="*/ 59 h 304"/>
                  <a:gd name="T22" fmla="*/ 224 w 269"/>
                  <a:gd name="T23" fmla="*/ 63 h 304"/>
                  <a:gd name="T24" fmla="*/ 228 w 269"/>
                  <a:gd name="T25" fmla="*/ 68 h 304"/>
                  <a:gd name="T26" fmla="*/ 230 w 269"/>
                  <a:gd name="T27" fmla="*/ 73 h 304"/>
                  <a:gd name="T28" fmla="*/ 232 w 269"/>
                  <a:gd name="T29" fmla="*/ 78 h 304"/>
                  <a:gd name="T30" fmla="*/ 236 w 269"/>
                  <a:gd name="T31" fmla="*/ 102 h 304"/>
                  <a:gd name="T32" fmla="*/ 239 w 269"/>
                  <a:gd name="T33" fmla="*/ 121 h 304"/>
                  <a:gd name="T34" fmla="*/ 241 w 269"/>
                  <a:gd name="T35" fmla="*/ 137 h 304"/>
                  <a:gd name="T36" fmla="*/ 245 w 269"/>
                  <a:gd name="T37" fmla="*/ 154 h 304"/>
                  <a:gd name="T38" fmla="*/ 248 w 269"/>
                  <a:gd name="T39" fmla="*/ 176 h 304"/>
                  <a:gd name="T40" fmla="*/ 254 w 269"/>
                  <a:gd name="T41" fmla="*/ 206 h 304"/>
                  <a:gd name="T42" fmla="*/ 260 w 269"/>
                  <a:gd name="T43" fmla="*/ 248 h 304"/>
                  <a:gd name="T44" fmla="*/ 269 w 269"/>
                  <a:gd name="T45" fmla="*/ 304 h 304"/>
                  <a:gd name="T46" fmla="*/ 247 w 269"/>
                  <a:gd name="T47" fmla="*/ 269 h 304"/>
                  <a:gd name="T48" fmla="*/ 227 w 269"/>
                  <a:gd name="T49" fmla="*/ 237 h 304"/>
                  <a:gd name="T50" fmla="*/ 221 w 269"/>
                  <a:gd name="T51" fmla="*/ 230 h 304"/>
                  <a:gd name="T52" fmla="*/ 215 w 269"/>
                  <a:gd name="T53" fmla="*/ 222 h 304"/>
                  <a:gd name="T54" fmla="*/ 207 w 269"/>
                  <a:gd name="T55" fmla="*/ 215 h 304"/>
                  <a:gd name="T56" fmla="*/ 200 w 269"/>
                  <a:gd name="T57" fmla="*/ 208 h 304"/>
                  <a:gd name="T58" fmla="*/ 191 w 269"/>
                  <a:gd name="T59" fmla="*/ 201 h 304"/>
                  <a:gd name="T60" fmla="*/ 180 w 269"/>
                  <a:gd name="T61" fmla="*/ 194 h 304"/>
                  <a:gd name="T62" fmla="*/ 169 w 269"/>
                  <a:gd name="T63" fmla="*/ 187 h 304"/>
                  <a:gd name="T64" fmla="*/ 156 w 269"/>
                  <a:gd name="T65" fmla="*/ 181 h 304"/>
                  <a:gd name="T66" fmla="*/ 142 w 269"/>
                  <a:gd name="T67" fmla="*/ 148 h 304"/>
                  <a:gd name="T68" fmla="*/ 126 w 269"/>
                  <a:gd name="T69" fmla="*/ 116 h 304"/>
                  <a:gd name="T70" fmla="*/ 110 w 269"/>
                  <a:gd name="T71" fmla="*/ 83 h 304"/>
                  <a:gd name="T72" fmla="*/ 90 w 269"/>
                  <a:gd name="T73" fmla="*/ 51 h 304"/>
                  <a:gd name="T74" fmla="*/ 71 w 269"/>
                  <a:gd name="T75" fmla="*/ 38 h 304"/>
                  <a:gd name="T76" fmla="*/ 51 w 269"/>
                  <a:gd name="T77" fmla="*/ 25 h 304"/>
                  <a:gd name="T78" fmla="*/ 27 w 269"/>
                  <a:gd name="T79" fmla="*/ 12 h 304"/>
                  <a:gd name="T80" fmla="*/ 0 w 269"/>
                  <a:gd name="T81" fmla="*/ 0 h 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304"/>
                  <a:gd name="T125" fmla="*/ 269 w 269"/>
                  <a:gd name="T126" fmla="*/ 304 h 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304">
                    <a:moveTo>
                      <a:pt x="0" y="0"/>
                    </a:moveTo>
                    <a:lnTo>
                      <a:pt x="25" y="5"/>
                    </a:lnTo>
                    <a:lnTo>
                      <a:pt x="49" y="10"/>
                    </a:lnTo>
                    <a:lnTo>
                      <a:pt x="71" y="15"/>
                    </a:lnTo>
                    <a:lnTo>
                      <a:pt x="95" y="20"/>
                    </a:lnTo>
                    <a:lnTo>
                      <a:pt x="119" y="26"/>
                    </a:lnTo>
                    <a:lnTo>
                      <a:pt x="143" y="32"/>
                    </a:lnTo>
                    <a:lnTo>
                      <a:pt x="169" y="40"/>
                    </a:lnTo>
                    <a:lnTo>
                      <a:pt x="198" y="48"/>
                    </a:lnTo>
                    <a:lnTo>
                      <a:pt x="210" y="52"/>
                    </a:lnTo>
                    <a:lnTo>
                      <a:pt x="220" y="59"/>
                    </a:lnTo>
                    <a:lnTo>
                      <a:pt x="224" y="63"/>
                    </a:lnTo>
                    <a:lnTo>
                      <a:pt x="228" y="68"/>
                    </a:lnTo>
                    <a:lnTo>
                      <a:pt x="230" y="73"/>
                    </a:lnTo>
                    <a:lnTo>
                      <a:pt x="232" y="78"/>
                    </a:lnTo>
                    <a:lnTo>
                      <a:pt x="236" y="102"/>
                    </a:lnTo>
                    <a:lnTo>
                      <a:pt x="239" y="121"/>
                    </a:lnTo>
                    <a:lnTo>
                      <a:pt x="241" y="137"/>
                    </a:lnTo>
                    <a:lnTo>
                      <a:pt x="245" y="154"/>
                    </a:lnTo>
                    <a:lnTo>
                      <a:pt x="248" y="176"/>
                    </a:lnTo>
                    <a:lnTo>
                      <a:pt x="254" y="206"/>
                    </a:lnTo>
                    <a:lnTo>
                      <a:pt x="260" y="248"/>
                    </a:lnTo>
                    <a:lnTo>
                      <a:pt x="269" y="304"/>
                    </a:lnTo>
                    <a:lnTo>
                      <a:pt x="247" y="269"/>
                    </a:lnTo>
                    <a:lnTo>
                      <a:pt x="227" y="237"/>
                    </a:lnTo>
                    <a:lnTo>
                      <a:pt x="221" y="230"/>
                    </a:lnTo>
                    <a:lnTo>
                      <a:pt x="215" y="222"/>
                    </a:lnTo>
                    <a:lnTo>
                      <a:pt x="207" y="215"/>
                    </a:lnTo>
                    <a:lnTo>
                      <a:pt x="200" y="208"/>
                    </a:lnTo>
                    <a:lnTo>
                      <a:pt x="191" y="201"/>
                    </a:lnTo>
                    <a:lnTo>
                      <a:pt x="180" y="194"/>
                    </a:lnTo>
                    <a:lnTo>
                      <a:pt x="169" y="187"/>
                    </a:lnTo>
                    <a:lnTo>
                      <a:pt x="156" y="181"/>
                    </a:lnTo>
                    <a:lnTo>
                      <a:pt x="142" y="148"/>
                    </a:lnTo>
                    <a:lnTo>
                      <a:pt x="126" y="116"/>
                    </a:lnTo>
                    <a:lnTo>
                      <a:pt x="110" y="83"/>
                    </a:lnTo>
                    <a:lnTo>
                      <a:pt x="90" y="51"/>
                    </a:lnTo>
                    <a:lnTo>
                      <a:pt x="71" y="38"/>
                    </a:lnTo>
                    <a:lnTo>
                      <a:pt x="51" y="25"/>
                    </a:lnTo>
                    <a:lnTo>
                      <a:pt x="2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4" name="Freeform 106"/>
              <p:cNvSpPr>
                <a:spLocks/>
              </p:cNvSpPr>
              <p:nvPr/>
            </p:nvSpPr>
            <p:spPr bwMode="auto">
              <a:xfrm>
                <a:off x="2629" y="3451"/>
                <a:ext cx="265" cy="302"/>
              </a:xfrm>
              <a:custGeom>
                <a:avLst/>
                <a:gdLst>
                  <a:gd name="T0" fmla="*/ 0 w 265"/>
                  <a:gd name="T1" fmla="*/ 0 h 302"/>
                  <a:gd name="T2" fmla="*/ 23 w 265"/>
                  <a:gd name="T3" fmla="*/ 7 h 302"/>
                  <a:gd name="T4" fmla="*/ 47 w 265"/>
                  <a:gd name="T5" fmla="*/ 12 h 302"/>
                  <a:gd name="T6" fmla="*/ 69 w 265"/>
                  <a:gd name="T7" fmla="*/ 16 h 302"/>
                  <a:gd name="T8" fmla="*/ 92 w 265"/>
                  <a:gd name="T9" fmla="*/ 21 h 302"/>
                  <a:gd name="T10" fmla="*/ 115 w 265"/>
                  <a:gd name="T11" fmla="*/ 26 h 302"/>
                  <a:gd name="T12" fmla="*/ 139 w 265"/>
                  <a:gd name="T13" fmla="*/ 32 h 302"/>
                  <a:gd name="T14" fmla="*/ 165 w 265"/>
                  <a:gd name="T15" fmla="*/ 40 h 302"/>
                  <a:gd name="T16" fmla="*/ 194 w 265"/>
                  <a:gd name="T17" fmla="*/ 48 h 302"/>
                  <a:gd name="T18" fmla="*/ 206 w 265"/>
                  <a:gd name="T19" fmla="*/ 52 h 302"/>
                  <a:gd name="T20" fmla="*/ 216 w 265"/>
                  <a:gd name="T21" fmla="*/ 59 h 302"/>
                  <a:gd name="T22" fmla="*/ 220 w 265"/>
                  <a:gd name="T23" fmla="*/ 63 h 302"/>
                  <a:gd name="T24" fmla="*/ 224 w 265"/>
                  <a:gd name="T25" fmla="*/ 68 h 302"/>
                  <a:gd name="T26" fmla="*/ 226 w 265"/>
                  <a:gd name="T27" fmla="*/ 73 h 302"/>
                  <a:gd name="T28" fmla="*/ 228 w 265"/>
                  <a:gd name="T29" fmla="*/ 78 h 302"/>
                  <a:gd name="T30" fmla="*/ 232 w 265"/>
                  <a:gd name="T31" fmla="*/ 102 h 302"/>
                  <a:gd name="T32" fmla="*/ 235 w 265"/>
                  <a:gd name="T33" fmla="*/ 121 h 302"/>
                  <a:gd name="T34" fmla="*/ 237 w 265"/>
                  <a:gd name="T35" fmla="*/ 137 h 302"/>
                  <a:gd name="T36" fmla="*/ 241 w 265"/>
                  <a:gd name="T37" fmla="*/ 152 h 302"/>
                  <a:gd name="T38" fmla="*/ 244 w 265"/>
                  <a:gd name="T39" fmla="*/ 175 h 302"/>
                  <a:gd name="T40" fmla="*/ 248 w 265"/>
                  <a:gd name="T41" fmla="*/ 204 h 302"/>
                  <a:gd name="T42" fmla="*/ 255 w 265"/>
                  <a:gd name="T43" fmla="*/ 246 h 302"/>
                  <a:gd name="T44" fmla="*/ 265 w 265"/>
                  <a:gd name="T45" fmla="*/ 302 h 302"/>
                  <a:gd name="T46" fmla="*/ 244 w 265"/>
                  <a:gd name="T47" fmla="*/ 264 h 302"/>
                  <a:gd name="T48" fmla="*/ 225 w 265"/>
                  <a:gd name="T49" fmla="*/ 230 h 302"/>
                  <a:gd name="T50" fmla="*/ 220 w 265"/>
                  <a:gd name="T51" fmla="*/ 221 h 302"/>
                  <a:gd name="T52" fmla="*/ 215 w 265"/>
                  <a:gd name="T53" fmla="*/ 214 h 302"/>
                  <a:gd name="T54" fmla="*/ 208 w 265"/>
                  <a:gd name="T55" fmla="*/ 206 h 302"/>
                  <a:gd name="T56" fmla="*/ 201 w 265"/>
                  <a:gd name="T57" fmla="*/ 198 h 302"/>
                  <a:gd name="T58" fmla="*/ 192 w 265"/>
                  <a:gd name="T59" fmla="*/ 190 h 302"/>
                  <a:gd name="T60" fmla="*/ 183 w 265"/>
                  <a:gd name="T61" fmla="*/ 184 h 302"/>
                  <a:gd name="T62" fmla="*/ 173 w 265"/>
                  <a:gd name="T63" fmla="*/ 177 h 302"/>
                  <a:gd name="T64" fmla="*/ 161 w 265"/>
                  <a:gd name="T65" fmla="*/ 170 h 302"/>
                  <a:gd name="T66" fmla="*/ 148 w 265"/>
                  <a:gd name="T67" fmla="*/ 140 h 302"/>
                  <a:gd name="T68" fmla="*/ 133 w 265"/>
                  <a:gd name="T69" fmla="*/ 111 h 302"/>
                  <a:gd name="T70" fmla="*/ 115 w 265"/>
                  <a:gd name="T71" fmla="*/ 83 h 302"/>
                  <a:gd name="T72" fmla="*/ 95 w 265"/>
                  <a:gd name="T73" fmla="*/ 53 h 302"/>
                  <a:gd name="T74" fmla="*/ 76 w 265"/>
                  <a:gd name="T75" fmla="*/ 40 h 302"/>
                  <a:gd name="T76" fmla="*/ 54 w 265"/>
                  <a:gd name="T77" fmla="*/ 26 h 302"/>
                  <a:gd name="T78" fmla="*/ 28 w 265"/>
                  <a:gd name="T79" fmla="*/ 13 h 302"/>
                  <a:gd name="T80" fmla="*/ 0 w 265"/>
                  <a:gd name="T81" fmla="*/ 0 h 3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5"/>
                  <a:gd name="T124" fmla="*/ 0 h 302"/>
                  <a:gd name="T125" fmla="*/ 265 w 265"/>
                  <a:gd name="T126" fmla="*/ 302 h 30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5" h="302">
                    <a:moveTo>
                      <a:pt x="0" y="0"/>
                    </a:moveTo>
                    <a:lnTo>
                      <a:pt x="23" y="7"/>
                    </a:lnTo>
                    <a:lnTo>
                      <a:pt x="47" y="12"/>
                    </a:lnTo>
                    <a:lnTo>
                      <a:pt x="69" y="16"/>
                    </a:lnTo>
                    <a:lnTo>
                      <a:pt x="92" y="21"/>
                    </a:lnTo>
                    <a:lnTo>
                      <a:pt x="115" y="26"/>
                    </a:lnTo>
                    <a:lnTo>
                      <a:pt x="139" y="32"/>
                    </a:lnTo>
                    <a:lnTo>
                      <a:pt x="165" y="40"/>
                    </a:lnTo>
                    <a:lnTo>
                      <a:pt x="194" y="48"/>
                    </a:lnTo>
                    <a:lnTo>
                      <a:pt x="206" y="52"/>
                    </a:lnTo>
                    <a:lnTo>
                      <a:pt x="216" y="59"/>
                    </a:lnTo>
                    <a:lnTo>
                      <a:pt x="220" y="63"/>
                    </a:lnTo>
                    <a:lnTo>
                      <a:pt x="224" y="68"/>
                    </a:lnTo>
                    <a:lnTo>
                      <a:pt x="226" y="73"/>
                    </a:lnTo>
                    <a:lnTo>
                      <a:pt x="228" y="78"/>
                    </a:lnTo>
                    <a:lnTo>
                      <a:pt x="232" y="102"/>
                    </a:lnTo>
                    <a:lnTo>
                      <a:pt x="235" y="121"/>
                    </a:lnTo>
                    <a:lnTo>
                      <a:pt x="237" y="137"/>
                    </a:lnTo>
                    <a:lnTo>
                      <a:pt x="241" y="152"/>
                    </a:lnTo>
                    <a:lnTo>
                      <a:pt x="244" y="175"/>
                    </a:lnTo>
                    <a:lnTo>
                      <a:pt x="248" y="204"/>
                    </a:lnTo>
                    <a:lnTo>
                      <a:pt x="255" y="246"/>
                    </a:lnTo>
                    <a:lnTo>
                      <a:pt x="265" y="302"/>
                    </a:lnTo>
                    <a:lnTo>
                      <a:pt x="244" y="264"/>
                    </a:lnTo>
                    <a:lnTo>
                      <a:pt x="225" y="230"/>
                    </a:lnTo>
                    <a:lnTo>
                      <a:pt x="220" y="221"/>
                    </a:lnTo>
                    <a:lnTo>
                      <a:pt x="215" y="214"/>
                    </a:lnTo>
                    <a:lnTo>
                      <a:pt x="208" y="206"/>
                    </a:lnTo>
                    <a:lnTo>
                      <a:pt x="201" y="198"/>
                    </a:lnTo>
                    <a:lnTo>
                      <a:pt x="192" y="190"/>
                    </a:lnTo>
                    <a:lnTo>
                      <a:pt x="183" y="184"/>
                    </a:lnTo>
                    <a:lnTo>
                      <a:pt x="173" y="177"/>
                    </a:lnTo>
                    <a:lnTo>
                      <a:pt x="161" y="170"/>
                    </a:lnTo>
                    <a:lnTo>
                      <a:pt x="148" y="140"/>
                    </a:lnTo>
                    <a:lnTo>
                      <a:pt x="133" y="111"/>
                    </a:lnTo>
                    <a:lnTo>
                      <a:pt x="115" y="83"/>
                    </a:lnTo>
                    <a:lnTo>
                      <a:pt x="95" y="53"/>
                    </a:lnTo>
                    <a:lnTo>
                      <a:pt x="76" y="40"/>
                    </a:lnTo>
                    <a:lnTo>
                      <a:pt x="54" y="26"/>
                    </a:lnTo>
                    <a:lnTo>
                      <a:pt x="2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5" name="Freeform 107"/>
              <p:cNvSpPr>
                <a:spLocks/>
              </p:cNvSpPr>
              <p:nvPr/>
            </p:nvSpPr>
            <p:spPr bwMode="auto">
              <a:xfrm>
                <a:off x="2632" y="3453"/>
                <a:ext cx="261" cy="296"/>
              </a:xfrm>
              <a:custGeom>
                <a:avLst/>
                <a:gdLst>
                  <a:gd name="T0" fmla="*/ 0 w 261"/>
                  <a:gd name="T1" fmla="*/ 0 h 296"/>
                  <a:gd name="T2" fmla="*/ 24 w 261"/>
                  <a:gd name="T3" fmla="*/ 6 h 296"/>
                  <a:gd name="T4" fmla="*/ 46 w 261"/>
                  <a:gd name="T5" fmla="*/ 11 h 296"/>
                  <a:gd name="T6" fmla="*/ 68 w 261"/>
                  <a:gd name="T7" fmla="*/ 14 h 296"/>
                  <a:gd name="T8" fmla="*/ 90 w 261"/>
                  <a:gd name="T9" fmla="*/ 19 h 296"/>
                  <a:gd name="T10" fmla="*/ 113 w 261"/>
                  <a:gd name="T11" fmla="*/ 24 h 296"/>
                  <a:gd name="T12" fmla="*/ 136 w 261"/>
                  <a:gd name="T13" fmla="*/ 30 h 296"/>
                  <a:gd name="T14" fmla="*/ 162 w 261"/>
                  <a:gd name="T15" fmla="*/ 38 h 296"/>
                  <a:gd name="T16" fmla="*/ 191 w 261"/>
                  <a:gd name="T17" fmla="*/ 46 h 296"/>
                  <a:gd name="T18" fmla="*/ 203 w 261"/>
                  <a:gd name="T19" fmla="*/ 50 h 296"/>
                  <a:gd name="T20" fmla="*/ 213 w 261"/>
                  <a:gd name="T21" fmla="*/ 57 h 296"/>
                  <a:gd name="T22" fmla="*/ 217 w 261"/>
                  <a:gd name="T23" fmla="*/ 61 h 296"/>
                  <a:gd name="T24" fmla="*/ 221 w 261"/>
                  <a:gd name="T25" fmla="*/ 66 h 296"/>
                  <a:gd name="T26" fmla="*/ 223 w 261"/>
                  <a:gd name="T27" fmla="*/ 71 h 296"/>
                  <a:gd name="T28" fmla="*/ 225 w 261"/>
                  <a:gd name="T29" fmla="*/ 76 h 296"/>
                  <a:gd name="T30" fmla="*/ 229 w 261"/>
                  <a:gd name="T31" fmla="*/ 100 h 296"/>
                  <a:gd name="T32" fmla="*/ 232 w 261"/>
                  <a:gd name="T33" fmla="*/ 117 h 296"/>
                  <a:gd name="T34" fmla="*/ 234 w 261"/>
                  <a:gd name="T35" fmla="*/ 133 h 296"/>
                  <a:gd name="T36" fmla="*/ 236 w 261"/>
                  <a:gd name="T37" fmla="*/ 149 h 296"/>
                  <a:gd name="T38" fmla="*/ 241 w 261"/>
                  <a:gd name="T39" fmla="*/ 171 h 296"/>
                  <a:gd name="T40" fmla="*/ 245 w 261"/>
                  <a:gd name="T41" fmla="*/ 199 h 296"/>
                  <a:gd name="T42" fmla="*/ 252 w 261"/>
                  <a:gd name="T43" fmla="*/ 240 h 296"/>
                  <a:gd name="T44" fmla="*/ 261 w 261"/>
                  <a:gd name="T45" fmla="*/ 296 h 296"/>
                  <a:gd name="T46" fmla="*/ 242 w 261"/>
                  <a:gd name="T47" fmla="*/ 256 h 296"/>
                  <a:gd name="T48" fmla="*/ 224 w 261"/>
                  <a:gd name="T49" fmla="*/ 220 h 296"/>
                  <a:gd name="T50" fmla="*/ 215 w 261"/>
                  <a:gd name="T51" fmla="*/ 203 h 296"/>
                  <a:gd name="T52" fmla="*/ 203 w 261"/>
                  <a:gd name="T53" fmla="*/ 187 h 296"/>
                  <a:gd name="T54" fmla="*/ 195 w 261"/>
                  <a:gd name="T55" fmla="*/ 180 h 296"/>
                  <a:gd name="T56" fmla="*/ 187 w 261"/>
                  <a:gd name="T57" fmla="*/ 171 h 296"/>
                  <a:gd name="T58" fmla="*/ 178 w 261"/>
                  <a:gd name="T59" fmla="*/ 164 h 296"/>
                  <a:gd name="T60" fmla="*/ 168 w 261"/>
                  <a:gd name="T61" fmla="*/ 157 h 296"/>
                  <a:gd name="T62" fmla="*/ 154 w 261"/>
                  <a:gd name="T63" fmla="*/ 131 h 296"/>
                  <a:gd name="T64" fmla="*/ 140 w 261"/>
                  <a:gd name="T65" fmla="*/ 105 h 296"/>
                  <a:gd name="T66" fmla="*/ 122 w 261"/>
                  <a:gd name="T67" fmla="*/ 79 h 296"/>
                  <a:gd name="T68" fmla="*/ 103 w 261"/>
                  <a:gd name="T69" fmla="*/ 54 h 296"/>
                  <a:gd name="T70" fmla="*/ 81 w 261"/>
                  <a:gd name="T71" fmla="*/ 40 h 296"/>
                  <a:gd name="T72" fmla="*/ 57 w 261"/>
                  <a:gd name="T73" fmla="*/ 27 h 296"/>
                  <a:gd name="T74" fmla="*/ 30 w 261"/>
                  <a:gd name="T75" fmla="*/ 13 h 296"/>
                  <a:gd name="T76" fmla="*/ 0 w 261"/>
                  <a:gd name="T77" fmla="*/ 0 h 2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1"/>
                  <a:gd name="T118" fmla="*/ 0 h 296"/>
                  <a:gd name="T119" fmla="*/ 261 w 261"/>
                  <a:gd name="T120" fmla="*/ 296 h 2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1" h="296">
                    <a:moveTo>
                      <a:pt x="0" y="0"/>
                    </a:moveTo>
                    <a:lnTo>
                      <a:pt x="24" y="6"/>
                    </a:lnTo>
                    <a:lnTo>
                      <a:pt x="46" y="11"/>
                    </a:lnTo>
                    <a:lnTo>
                      <a:pt x="68" y="14"/>
                    </a:lnTo>
                    <a:lnTo>
                      <a:pt x="90" y="19"/>
                    </a:lnTo>
                    <a:lnTo>
                      <a:pt x="113" y="24"/>
                    </a:lnTo>
                    <a:lnTo>
                      <a:pt x="136" y="30"/>
                    </a:lnTo>
                    <a:lnTo>
                      <a:pt x="162" y="38"/>
                    </a:lnTo>
                    <a:lnTo>
                      <a:pt x="191" y="46"/>
                    </a:lnTo>
                    <a:lnTo>
                      <a:pt x="203" y="50"/>
                    </a:lnTo>
                    <a:lnTo>
                      <a:pt x="213" y="57"/>
                    </a:lnTo>
                    <a:lnTo>
                      <a:pt x="217" y="61"/>
                    </a:lnTo>
                    <a:lnTo>
                      <a:pt x="221" y="66"/>
                    </a:lnTo>
                    <a:lnTo>
                      <a:pt x="223" y="71"/>
                    </a:lnTo>
                    <a:lnTo>
                      <a:pt x="225" y="76"/>
                    </a:lnTo>
                    <a:lnTo>
                      <a:pt x="229" y="100"/>
                    </a:lnTo>
                    <a:lnTo>
                      <a:pt x="232" y="117"/>
                    </a:lnTo>
                    <a:lnTo>
                      <a:pt x="234" y="133"/>
                    </a:lnTo>
                    <a:lnTo>
                      <a:pt x="236" y="149"/>
                    </a:lnTo>
                    <a:lnTo>
                      <a:pt x="241" y="171"/>
                    </a:lnTo>
                    <a:lnTo>
                      <a:pt x="245" y="199"/>
                    </a:lnTo>
                    <a:lnTo>
                      <a:pt x="252" y="240"/>
                    </a:lnTo>
                    <a:lnTo>
                      <a:pt x="261" y="296"/>
                    </a:lnTo>
                    <a:lnTo>
                      <a:pt x="242" y="256"/>
                    </a:lnTo>
                    <a:lnTo>
                      <a:pt x="224" y="220"/>
                    </a:lnTo>
                    <a:lnTo>
                      <a:pt x="215" y="203"/>
                    </a:lnTo>
                    <a:lnTo>
                      <a:pt x="203" y="187"/>
                    </a:lnTo>
                    <a:lnTo>
                      <a:pt x="195" y="180"/>
                    </a:lnTo>
                    <a:lnTo>
                      <a:pt x="187" y="171"/>
                    </a:lnTo>
                    <a:lnTo>
                      <a:pt x="178" y="164"/>
                    </a:lnTo>
                    <a:lnTo>
                      <a:pt x="168" y="157"/>
                    </a:lnTo>
                    <a:lnTo>
                      <a:pt x="154" y="131"/>
                    </a:lnTo>
                    <a:lnTo>
                      <a:pt x="140" y="105"/>
                    </a:lnTo>
                    <a:lnTo>
                      <a:pt x="122" y="79"/>
                    </a:lnTo>
                    <a:lnTo>
                      <a:pt x="103" y="54"/>
                    </a:lnTo>
                    <a:lnTo>
                      <a:pt x="81" y="40"/>
                    </a:lnTo>
                    <a:lnTo>
                      <a:pt x="57" y="27"/>
                    </a:lnTo>
                    <a:lnTo>
                      <a:pt x="3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6" name="Freeform 108"/>
              <p:cNvSpPr>
                <a:spLocks/>
              </p:cNvSpPr>
              <p:nvPr/>
            </p:nvSpPr>
            <p:spPr bwMode="auto">
              <a:xfrm>
                <a:off x="2634" y="3454"/>
                <a:ext cx="259" cy="292"/>
              </a:xfrm>
              <a:custGeom>
                <a:avLst/>
                <a:gdLst>
                  <a:gd name="T0" fmla="*/ 0 w 259"/>
                  <a:gd name="T1" fmla="*/ 0 h 292"/>
                  <a:gd name="T2" fmla="*/ 24 w 259"/>
                  <a:gd name="T3" fmla="*/ 5 h 292"/>
                  <a:gd name="T4" fmla="*/ 46 w 259"/>
                  <a:gd name="T5" fmla="*/ 10 h 292"/>
                  <a:gd name="T6" fmla="*/ 68 w 259"/>
                  <a:gd name="T7" fmla="*/ 15 h 292"/>
                  <a:gd name="T8" fmla="*/ 89 w 259"/>
                  <a:gd name="T9" fmla="*/ 18 h 292"/>
                  <a:gd name="T10" fmla="*/ 111 w 259"/>
                  <a:gd name="T11" fmla="*/ 23 h 292"/>
                  <a:gd name="T12" fmla="*/ 135 w 259"/>
                  <a:gd name="T13" fmla="*/ 29 h 292"/>
                  <a:gd name="T14" fmla="*/ 161 w 259"/>
                  <a:gd name="T15" fmla="*/ 37 h 292"/>
                  <a:gd name="T16" fmla="*/ 189 w 259"/>
                  <a:gd name="T17" fmla="*/ 45 h 292"/>
                  <a:gd name="T18" fmla="*/ 201 w 259"/>
                  <a:gd name="T19" fmla="*/ 49 h 292"/>
                  <a:gd name="T20" fmla="*/ 211 w 259"/>
                  <a:gd name="T21" fmla="*/ 56 h 292"/>
                  <a:gd name="T22" fmla="*/ 215 w 259"/>
                  <a:gd name="T23" fmla="*/ 60 h 292"/>
                  <a:gd name="T24" fmla="*/ 219 w 259"/>
                  <a:gd name="T25" fmla="*/ 65 h 292"/>
                  <a:gd name="T26" fmla="*/ 221 w 259"/>
                  <a:gd name="T27" fmla="*/ 70 h 292"/>
                  <a:gd name="T28" fmla="*/ 223 w 259"/>
                  <a:gd name="T29" fmla="*/ 75 h 292"/>
                  <a:gd name="T30" fmla="*/ 227 w 259"/>
                  <a:gd name="T31" fmla="*/ 98 h 292"/>
                  <a:gd name="T32" fmla="*/ 230 w 259"/>
                  <a:gd name="T33" fmla="*/ 116 h 292"/>
                  <a:gd name="T34" fmla="*/ 232 w 259"/>
                  <a:gd name="T35" fmla="*/ 131 h 292"/>
                  <a:gd name="T36" fmla="*/ 234 w 259"/>
                  <a:gd name="T37" fmla="*/ 147 h 292"/>
                  <a:gd name="T38" fmla="*/ 238 w 259"/>
                  <a:gd name="T39" fmla="*/ 168 h 292"/>
                  <a:gd name="T40" fmla="*/ 243 w 259"/>
                  <a:gd name="T41" fmla="*/ 197 h 292"/>
                  <a:gd name="T42" fmla="*/ 250 w 259"/>
                  <a:gd name="T43" fmla="*/ 236 h 292"/>
                  <a:gd name="T44" fmla="*/ 259 w 259"/>
                  <a:gd name="T45" fmla="*/ 292 h 292"/>
                  <a:gd name="T46" fmla="*/ 241 w 259"/>
                  <a:gd name="T47" fmla="*/ 250 h 292"/>
                  <a:gd name="T48" fmla="*/ 225 w 259"/>
                  <a:gd name="T49" fmla="*/ 212 h 292"/>
                  <a:gd name="T50" fmla="*/ 216 w 259"/>
                  <a:gd name="T51" fmla="*/ 194 h 292"/>
                  <a:gd name="T52" fmla="*/ 205 w 259"/>
                  <a:gd name="T53" fmla="*/ 176 h 292"/>
                  <a:gd name="T54" fmla="*/ 200 w 259"/>
                  <a:gd name="T55" fmla="*/ 169 h 292"/>
                  <a:gd name="T56" fmla="*/ 192 w 259"/>
                  <a:gd name="T57" fmla="*/ 160 h 292"/>
                  <a:gd name="T58" fmla="*/ 184 w 259"/>
                  <a:gd name="T59" fmla="*/ 153 h 292"/>
                  <a:gd name="T60" fmla="*/ 176 w 259"/>
                  <a:gd name="T61" fmla="*/ 145 h 292"/>
                  <a:gd name="T62" fmla="*/ 162 w 259"/>
                  <a:gd name="T63" fmla="*/ 122 h 292"/>
                  <a:gd name="T64" fmla="*/ 147 w 259"/>
                  <a:gd name="T65" fmla="*/ 99 h 292"/>
                  <a:gd name="T66" fmla="*/ 130 w 259"/>
                  <a:gd name="T67" fmla="*/ 77 h 292"/>
                  <a:gd name="T68" fmla="*/ 110 w 259"/>
                  <a:gd name="T69" fmla="*/ 56 h 292"/>
                  <a:gd name="T70" fmla="*/ 88 w 259"/>
                  <a:gd name="T71" fmla="*/ 42 h 292"/>
                  <a:gd name="T72" fmla="*/ 62 w 259"/>
                  <a:gd name="T73" fmla="*/ 27 h 292"/>
                  <a:gd name="T74" fmla="*/ 34 w 259"/>
                  <a:gd name="T75" fmla="*/ 13 h 292"/>
                  <a:gd name="T76" fmla="*/ 0 w 259"/>
                  <a:gd name="T77" fmla="*/ 0 h 29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9"/>
                  <a:gd name="T118" fmla="*/ 0 h 292"/>
                  <a:gd name="T119" fmla="*/ 259 w 259"/>
                  <a:gd name="T120" fmla="*/ 292 h 29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9" h="292">
                    <a:moveTo>
                      <a:pt x="0" y="0"/>
                    </a:moveTo>
                    <a:lnTo>
                      <a:pt x="24" y="5"/>
                    </a:lnTo>
                    <a:lnTo>
                      <a:pt x="46" y="10"/>
                    </a:lnTo>
                    <a:lnTo>
                      <a:pt x="68" y="15"/>
                    </a:lnTo>
                    <a:lnTo>
                      <a:pt x="89" y="18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61" y="37"/>
                    </a:lnTo>
                    <a:lnTo>
                      <a:pt x="189" y="45"/>
                    </a:lnTo>
                    <a:lnTo>
                      <a:pt x="201" y="49"/>
                    </a:lnTo>
                    <a:lnTo>
                      <a:pt x="211" y="56"/>
                    </a:lnTo>
                    <a:lnTo>
                      <a:pt x="215" y="60"/>
                    </a:lnTo>
                    <a:lnTo>
                      <a:pt x="219" y="65"/>
                    </a:lnTo>
                    <a:lnTo>
                      <a:pt x="221" y="70"/>
                    </a:lnTo>
                    <a:lnTo>
                      <a:pt x="223" y="75"/>
                    </a:lnTo>
                    <a:lnTo>
                      <a:pt x="227" y="98"/>
                    </a:lnTo>
                    <a:lnTo>
                      <a:pt x="230" y="116"/>
                    </a:lnTo>
                    <a:lnTo>
                      <a:pt x="232" y="131"/>
                    </a:lnTo>
                    <a:lnTo>
                      <a:pt x="234" y="147"/>
                    </a:lnTo>
                    <a:lnTo>
                      <a:pt x="238" y="168"/>
                    </a:lnTo>
                    <a:lnTo>
                      <a:pt x="243" y="197"/>
                    </a:lnTo>
                    <a:lnTo>
                      <a:pt x="250" y="236"/>
                    </a:lnTo>
                    <a:lnTo>
                      <a:pt x="259" y="292"/>
                    </a:lnTo>
                    <a:lnTo>
                      <a:pt x="241" y="250"/>
                    </a:lnTo>
                    <a:lnTo>
                      <a:pt x="225" y="212"/>
                    </a:lnTo>
                    <a:lnTo>
                      <a:pt x="216" y="194"/>
                    </a:lnTo>
                    <a:lnTo>
                      <a:pt x="205" y="176"/>
                    </a:lnTo>
                    <a:lnTo>
                      <a:pt x="200" y="169"/>
                    </a:lnTo>
                    <a:lnTo>
                      <a:pt x="192" y="160"/>
                    </a:lnTo>
                    <a:lnTo>
                      <a:pt x="184" y="153"/>
                    </a:lnTo>
                    <a:lnTo>
                      <a:pt x="176" y="145"/>
                    </a:lnTo>
                    <a:lnTo>
                      <a:pt x="162" y="122"/>
                    </a:lnTo>
                    <a:lnTo>
                      <a:pt x="147" y="99"/>
                    </a:lnTo>
                    <a:lnTo>
                      <a:pt x="130" y="77"/>
                    </a:lnTo>
                    <a:lnTo>
                      <a:pt x="110" y="56"/>
                    </a:lnTo>
                    <a:lnTo>
                      <a:pt x="88" y="42"/>
                    </a:lnTo>
                    <a:lnTo>
                      <a:pt x="62" y="27"/>
                    </a:lnTo>
                    <a:lnTo>
                      <a:pt x="3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7" name="Freeform 109"/>
              <p:cNvSpPr>
                <a:spLocks/>
              </p:cNvSpPr>
              <p:nvPr/>
            </p:nvSpPr>
            <p:spPr bwMode="auto">
              <a:xfrm>
                <a:off x="2638" y="3454"/>
                <a:ext cx="254" cy="288"/>
              </a:xfrm>
              <a:custGeom>
                <a:avLst/>
                <a:gdLst>
                  <a:gd name="T0" fmla="*/ 0 w 254"/>
                  <a:gd name="T1" fmla="*/ 0 h 288"/>
                  <a:gd name="T2" fmla="*/ 22 w 254"/>
                  <a:gd name="T3" fmla="*/ 6 h 288"/>
                  <a:gd name="T4" fmla="*/ 45 w 254"/>
                  <a:gd name="T5" fmla="*/ 11 h 288"/>
                  <a:gd name="T6" fmla="*/ 65 w 254"/>
                  <a:gd name="T7" fmla="*/ 15 h 288"/>
                  <a:gd name="T8" fmla="*/ 86 w 254"/>
                  <a:gd name="T9" fmla="*/ 20 h 288"/>
                  <a:gd name="T10" fmla="*/ 108 w 254"/>
                  <a:gd name="T11" fmla="*/ 24 h 288"/>
                  <a:gd name="T12" fmla="*/ 131 w 254"/>
                  <a:gd name="T13" fmla="*/ 29 h 288"/>
                  <a:gd name="T14" fmla="*/ 157 w 254"/>
                  <a:gd name="T15" fmla="*/ 37 h 288"/>
                  <a:gd name="T16" fmla="*/ 185 w 254"/>
                  <a:gd name="T17" fmla="*/ 45 h 288"/>
                  <a:gd name="T18" fmla="*/ 197 w 254"/>
                  <a:gd name="T19" fmla="*/ 49 h 288"/>
                  <a:gd name="T20" fmla="*/ 207 w 254"/>
                  <a:gd name="T21" fmla="*/ 56 h 288"/>
                  <a:gd name="T22" fmla="*/ 211 w 254"/>
                  <a:gd name="T23" fmla="*/ 60 h 288"/>
                  <a:gd name="T24" fmla="*/ 215 w 254"/>
                  <a:gd name="T25" fmla="*/ 65 h 288"/>
                  <a:gd name="T26" fmla="*/ 217 w 254"/>
                  <a:gd name="T27" fmla="*/ 70 h 288"/>
                  <a:gd name="T28" fmla="*/ 219 w 254"/>
                  <a:gd name="T29" fmla="*/ 75 h 288"/>
                  <a:gd name="T30" fmla="*/ 223 w 254"/>
                  <a:gd name="T31" fmla="*/ 98 h 288"/>
                  <a:gd name="T32" fmla="*/ 226 w 254"/>
                  <a:gd name="T33" fmla="*/ 115 h 288"/>
                  <a:gd name="T34" fmla="*/ 228 w 254"/>
                  <a:gd name="T35" fmla="*/ 130 h 288"/>
                  <a:gd name="T36" fmla="*/ 230 w 254"/>
                  <a:gd name="T37" fmla="*/ 146 h 288"/>
                  <a:gd name="T38" fmla="*/ 234 w 254"/>
                  <a:gd name="T39" fmla="*/ 167 h 288"/>
                  <a:gd name="T40" fmla="*/ 238 w 254"/>
                  <a:gd name="T41" fmla="*/ 195 h 288"/>
                  <a:gd name="T42" fmla="*/ 245 w 254"/>
                  <a:gd name="T43" fmla="*/ 234 h 288"/>
                  <a:gd name="T44" fmla="*/ 254 w 254"/>
                  <a:gd name="T45" fmla="*/ 288 h 288"/>
                  <a:gd name="T46" fmla="*/ 238 w 254"/>
                  <a:gd name="T47" fmla="*/ 244 h 288"/>
                  <a:gd name="T48" fmla="*/ 224 w 254"/>
                  <a:gd name="T49" fmla="*/ 203 h 288"/>
                  <a:gd name="T50" fmla="*/ 216 w 254"/>
                  <a:gd name="T51" fmla="*/ 185 h 288"/>
                  <a:gd name="T52" fmla="*/ 206 w 254"/>
                  <a:gd name="T53" fmla="*/ 168 h 288"/>
                  <a:gd name="T54" fmla="*/ 194 w 254"/>
                  <a:gd name="T55" fmla="*/ 151 h 288"/>
                  <a:gd name="T56" fmla="*/ 181 w 254"/>
                  <a:gd name="T57" fmla="*/ 135 h 288"/>
                  <a:gd name="T58" fmla="*/ 169 w 254"/>
                  <a:gd name="T59" fmla="*/ 115 h 288"/>
                  <a:gd name="T60" fmla="*/ 153 w 254"/>
                  <a:gd name="T61" fmla="*/ 96 h 288"/>
                  <a:gd name="T62" fmla="*/ 135 w 254"/>
                  <a:gd name="T63" fmla="*/ 77 h 288"/>
                  <a:gd name="T64" fmla="*/ 115 w 254"/>
                  <a:gd name="T65" fmla="*/ 58 h 288"/>
                  <a:gd name="T66" fmla="*/ 92 w 254"/>
                  <a:gd name="T67" fmla="*/ 43 h 288"/>
                  <a:gd name="T68" fmla="*/ 65 w 254"/>
                  <a:gd name="T69" fmla="*/ 29 h 288"/>
                  <a:gd name="T70" fmla="*/ 35 w 254"/>
                  <a:gd name="T71" fmla="*/ 15 h 288"/>
                  <a:gd name="T72" fmla="*/ 0 w 254"/>
                  <a:gd name="T73" fmla="*/ 0 h 2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4"/>
                  <a:gd name="T112" fmla="*/ 0 h 288"/>
                  <a:gd name="T113" fmla="*/ 254 w 254"/>
                  <a:gd name="T114" fmla="*/ 288 h 2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4" h="288">
                    <a:moveTo>
                      <a:pt x="0" y="0"/>
                    </a:moveTo>
                    <a:lnTo>
                      <a:pt x="22" y="6"/>
                    </a:lnTo>
                    <a:lnTo>
                      <a:pt x="45" y="11"/>
                    </a:lnTo>
                    <a:lnTo>
                      <a:pt x="65" y="15"/>
                    </a:lnTo>
                    <a:lnTo>
                      <a:pt x="86" y="20"/>
                    </a:lnTo>
                    <a:lnTo>
                      <a:pt x="108" y="24"/>
                    </a:lnTo>
                    <a:lnTo>
                      <a:pt x="131" y="29"/>
                    </a:lnTo>
                    <a:lnTo>
                      <a:pt x="157" y="37"/>
                    </a:lnTo>
                    <a:lnTo>
                      <a:pt x="185" y="45"/>
                    </a:lnTo>
                    <a:lnTo>
                      <a:pt x="197" y="49"/>
                    </a:lnTo>
                    <a:lnTo>
                      <a:pt x="207" y="56"/>
                    </a:lnTo>
                    <a:lnTo>
                      <a:pt x="211" y="60"/>
                    </a:lnTo>
                    <a:lnTo>
                      <a:pt x="215" y="65"/>
                    </a:lnTo>
                    <a:lnTo>
                      <a:pt x="217" y="70"/>
                    </a:lnTo>
                    <a:lnTo>
                      <a:pt x="219" y="75"/>
                    </a:lnTo>
                    <a:lnTo>
                      <a:pt x="223" y="98"/>
                    </a:lnTo>
                    <a:lnTo>
                      <a:pt x="226" y="115"/>
                    </a:lnTo>
                    <a:lnTo>
                      <a:pt x="228" y="130"/>
                    </a:lnTo>
                    <a:lnTo>
                      <a:pt x="230" y="146"/>
                    </a:lnTo>
                    <a:lnTo>
                      <a:pt x="234" y="167"/>
                    </a:lnTo>
                    <a:lnTo>
                      <a:pt x="238" y="195"/>
                    </a:lnTo>
                    <a:lnTo>
                      <a:pt x="245" y="234"/>
                    </a:lnTo>
                    <a:lnTo>
                      <a:pt x="254" y="288"/>
                    </a:lnTo>
                    <a:lnTo>
                      <a:pt x="238" y="244"/>
                    </a:lnTo>
                    <a:lnTo>
                      <a:pt x="224" y="203"/>
                    </a:lnTo>
                    <a:lnTo>
                      <a:pt x="216" y="185"/>
                    </a:lnTo>
                    <a:lnTo>
                      <a:pt x="206" y="168"/>
                    </a:lnTo>
                    <a:lnTo>
                      <a:pt x="194" y="151"/>
                    </a:lnTo>
                    <a:lnTo>
                      <a:pt x="181" y="135"/>
                    </a:lnTo>
                    <a:lnTo>
                      <a:pt x="169" y="115"/>
                    </a:lnTo>
                    <a:lnTo>
                      <a:pt x="153" y="96"/>
                    </a:lnTo>
                    <a:lnTo>
                      <a:pt x="135" y="77"/>
                    </a:lnTo>
                    <a:lnTo>
                      <a:pt x="115" y="58"/>
                    </a:lnTo>
                    <a:lnTo>
                      <a:pt x="92" y="43"/>
                    </a:lnTo>
                    <a:lnTo>
                      <a:pt x="65" y="29"/>
                    </a:lnTo>
                    <a:lnTo>
                      <a:pt x="3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8" name="Freeform 110"/>
              <p:cNvSpPr>
                <a:spLocks/>
              </p:cNvSpPr>
              <p:nvPr/>
            </p:nvSpPr>
            <p:spPr bwMode="auto">
              <a:xfrm>
                <a:off x="2641" y="3455"/>
                <a:ext cx="251" cy="285"/>
              </a:xfrm>
              <a:custGeom>
                <a:avLst/>
                <a:gdLst>
                  <a:gd name="T0" fmla="*/ 0 w 251"/>
                  <a:gd name="T1" fmla="*/ 0 h 285"/>
                  <a:gd name="T2" fmla="*/ 23 w 251"/>
                  <a:gd name="T3" fmla="*/ 5 h 285"/>
                  <a:gd name="T4" fmla="*/ 44 w 251"/>
                  <a:gd name="T5" fmla="*/ 10 h 285"/>
                  <a:gd name="T6" fmla="*/ 64 w 251"/>
                  <a:gd name="T7" fmla="*/ 15 h 285"/>
                  <a:gd name="T8" fmla="*/ 85 w 251"/>
                  <a:gd name="T9" fmla="*/ 19 h 285"/>
                  <a:gd name="T10" fmla="*/ 106 w 251"/>
                  <a:gd name="T11" fmla="*/ 23 h 285"/>
                  <a:gd name="T12" fmla="*/ 128 w 251"/>
                  <a:gd name="T13" fmla="*/ 28 h 285"/>
                  <a:gd name="T14" fmla="*/ 154 w 251"/>
                  <a:gd name="T15" fmla="*/ 36 h 285"/>
                  <a:gd name="T16" fmla="*/ 182 w 251"/>
                  <a:gd name="T17" fmla="*/ 44 h 285"/>
                  <a:gd name="T18" fmla="*/ 194 w 251"/>
                  <a:gd name="T19" fmla="*/ 48 h 285"/>
                  <a:gd name="T20" fmla="*/ 204 w 251"/>
                  <a:gd name="T21" fmla="*/ 55 h 285"/>
                  <a:gd name="T22" fmla="*/ 208 w 251"/>
                  <a:gd name="T23" fmla="*/ 59 h 285"/>
                  <a:gd name="T24" fmla="*/ 212 w 251"/>
                  <a:gd name="T25" fmla="*/ 64 h 285"/>
                  <a:gd name="T26" fmla="*/ 214 w 251"/>
                  <a:gd name="T27" fmla="*/ 69 h 285"/>
                  <a:gd name="T28" fmla="*/ 216 w 251"/>
                  <a:gd name="T29" fmla="*/ 74 h 285"/>
                  <a:gd name="T30" fmla="*/ 251 w 251"/>
                  <a:gd name="T31" fmla="*/ 285 h 285"/>
                  <a:gd name="T32" fmla="*/ 236 w 251"/>
                  <a:gd name="T33" fmla="*/ 238 h 285"/>
                  <a:gd name="T34" fmla="*/ 223 w 251"/>
                  <a:gd name="T35" fmla="*/ 196 h 285"/>
                  <a:gd name="T36" fmla="*/ 216 w 251"/>
                  <a:gd name="T37" fmla="*/ 177 h 285"/>
                  <a:gd name="T38" fmla="*/ 208 w 251"/>
                  <a:gd name="T39" fmla="*/ 158 h 285"/>
                  <a:gd name="T40" fmla="*/ 198 w 251"/>
                  <a:gd name="T41" fmla="*/ 140 h 285"/>
                  <a:gd name="T42" fmla="*/ 188 w 251"/>
                  <a:gd name="T43" fmla="*/ 123 h 285"/>
                  <a:gd name="T44" fmla="*/ 175 w 251"/>
                  <a:gd name="T45" fmla="*/ 107 h 285"/>
                  <a:gd name="T46" fmla="*/ 160 w 251"/>
                  <a:gd name="T47" fmla="*/ 91 h 285"/>
                  <a:gd name="T48" fmla="*/ 142 w 251"/>
                  <a:gd name="T49" fmla="*/ 75 h 285"/>
                  <a:gd name="T50" fmla="*/ 122 w 251"/>
                  <a:gd name="T51" fmla="*/ 59 h 285"/>
                  <a:gd name="T52" fmla="*/ 97 w 251"/>
                  <a:gd name="T53" fmla="*/ 44 h 285"/>
                  <a:gd name="T54" fmla="*/ 69 w 251"/>
                  <a:gd name="T55" fmla="*/ 30 h 285"/>
                  <a:gd name="T56" fmla="*/ 36 w 251"/>
                  <a:gd name="T57" fmla="*/ 15 h 285"/>
                  <a:gd name="T58" fmla="*/ 0 w 251"/>
                  <a:gd name="T59" fmla="*/ 0 h 2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1"/>
                  <a:gd name="T91" fmla="*/ 0 h 285"/>
                  <a:gd name="T92" fmla="*/ 251 w 251"/>
                  <a:gd name="T93" fmla="*/ 285 h 28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1" h="285">
                    <a:moveTo>
                      <a:pt x="0" y="0"/>
                    </a:moveTo>
                    <a:lnTo>
                      <a:pt x="23" y="5"/>
                    </a:lnTo>
                    <a:lnTo>
                      <a:pt x="44" y="10"/>
                    </a:lnTo>
                    <a:lnTo>
                      <a:pt x="64" y="15"/>
                    </a:lnTo>
                    <a:lnTo>
                      <a:pt x="85" y="19"/>
                    </a:lnTo>
                    <a:lnTo>
                      <a:pt x="106" y="23"/>
                    </a:lnTo>
                    <a:lnTo>
                      <a:pt x="128" y="28"/>
                    </a:lnTo>
                    <a:lnTo>
                      <a:pt x="154" y="36"/>
                    </a:lnTo>
                    <a:lnTo>
                      <a:pt x="182" y="44"/>
                    </a:lnTo>
                    <a:lnTo>
                      <a:pt x="194" y="48"/>
                    </a:lnTo>
                    <a:lnTo>
                      <a:pt x="204" y="55"/>
                    </a:lnTo>
                    <a:lnTo>
                      <a:pt x="208" y="59"/>
                    </a:lnTo>
                    <a:lnTo>
                      <a:pt x="212" y="64"/>
                    </a:lnTo>
                    <a:lnTo>
                      <a:pt x="214" y="69"/>
                    </a:lnTo>
                    <a:lnTo>
                      <a:pt x="216" y="74"/>
                    </a:lnTo>
                    <a:lnTo>
                      <a:pt x="251" y="285"/>
                    </a:lnTo>
                    <a:lnTo>
                      <a:pt x="236" y="238"/>
                    </a:lnTo>
                    <a:lnTo>
                      <a:pt x="223" y="196"/>
                    </a:lnTo>
                    <a:lnTo>
                      <a:pt x="216" y="177"/>
                    </a:lnTo>
                    <a:lnTo>
                      <a:pt x="208" y="158"/>
                    </a:lnTo>
                    <a:lnTo>
                      <a:pt x="198" y="140"/>
                    </a:lnTo>
                    <a:lnTo>
                      <a:pt x="188" y="123"/>
                    </a:lnTo>
                    <a:lnTo>
                      <a:pt x="175" y="107"/>
                    </a:lnTo>
                    <a:lnTo>
                      <a:pt x="160" y="91"/>
                    </a:lnTo>
                    <a:lnTo>
                      <a:pt x="142" y="75"/>
                    </a:lnTo>
                    <a:lnTo>
                      <a:pt x="122" y="59"/>
                    </a:lnTo>
                    <a:lnTo>
                      <a:pt x="97" y="44"/>
                    </a:lnTo>
                    <a:lnTo>
                      <a:pt x="69" y="30"/>
                    </a:lnTo>
                    <a:lnTo>
                      <a:pt x="3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09" name="Line 111"/>
              <p:cNvSpPr>
                <a:spLocks noChangeShapeType="1"/>
              </p:cNvSpPr>
              <p:nvPr/>
            </p:nvSpPr>
            <p:spPr bwMode="auto">
              <a:xfrm>
                <a:off x="2571" y="3458"/>
                <a:ext cx="60" cy="342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10" name="Freeform 112"/>
              <p:cNvSpPr>
                <a:spLocks/>
              </p:cNvSpPr>
              <p:nvPr/>
            </p:nvSpPr>
            <p:spPr bwMode="auto">
              <a:xfrm>
                <a:off x="2616" y="3972"/>
                <a:ext cx="313" cy="108"/>
              </a:xfrm>
              <a:custGeom>
                <a:avLst/>
                <a:gdLst>
                  <a:gd name="T0" fmla="*/ 0 w 313"/>
                  <a:gd name="T1" fmla="*/ 27 h 108"/>
                  <a:gd name="T2" fmla="*/ 313 w 313"/>
                  <a:gd name="T3" fmla="*/ 0 h 108"/>
                  <a:gd name="T4" fmla="*/ 313 w 313"/>
                  <a:gd name="T5" fmla="*/ 68 h 108"/>
                  <a:gd name="T6" fmla="*/ 0 w 313"/>
                  <a:gd name="T7" fmla="*/ 108 h 108"/>
                  <a:gd name="T8" fmla="*/ 0 w 313"/>
                  <a:gd name="T9" fmla="*/ 27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108"/>
                  <a:gd name="T17" fmla="*/ 313 w 31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108">
                    <a:moveTo>
                      <a:pt x="0" y="27"/>
                    </a:moveTo>
                    <a:lnTo>
                      <a:pt x="313" y="0"/>
                    </a:lnTo>
                    <a:lnTo>
                      <a:pt x="313" y="68"/>
                    </a:lnTo>
                    <a:lnTo>
                      <a:pt x="0" y="10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98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1" name="Freeform 113"/>
              <p:cNvSpPr>
                <a:spLocks/>
              </p:cNvSpPr>
              <p:nvPr/>
            </p:nvSpPr>
            <p:spPr bwMode="auto">
              <a:xfrm>
                <a:off x="2616" y="3972"/>
                <a:ext cx="313" cy="108"/>
              </a:xfrm>
              <a:custGeom>
                <a:avLst/>
                <a:gdLst>
                  <a:gd name="T0" fmla="*/ 0 w 313"/>
                  <a:gd name="T1" fmla="*/ 27 h 108"/>
                  <a:gd name="T2" fmla="*/ 313 w 313"/>
                  <a:gd name="T3" fmla="*/ 0 h 108"/>
                  <a:gd name="T4" fmla="*/ 313 w 313"/>
                  <a:gd name="T5" fmla="*/ 68 h 108"/>
                  <a:gd name="T6" fmla="*/ 0 w 313"/>
                  <a:gd name="T7" fmla="*/ 108 h 108"/>
                  <a:gd name="T8" fmla="*/ 0 w 313"/>
                  <a:gd name="T9" fmla="*/ 27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3"/>
                  <a:gd name="T16" fmla="*/ 0 h 108"/>
                  <a:gd name="T17" fmla="*/ 313 w 31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3" h="108">
                    <a:moveTo>
                      <a:pt x="0" y="27"/>
                    </a:moveTo>
                    <a:lnTo>
                      <a:pt x="313" y="0"/>
                    </a:lnTo>
                    <a:lnTo>
                      <a:pt x="313" y="68"/>
                    </a:lnTo>
                    <a:lnTo>
                      <a:pt x="0" y="108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2" name="Freeform 114"/>
              <p:cNvSpPr>
                <a:spLocks/>
              </p:cNvSpPr>
              <p:nvPr/>
            </p:nvSpPr>
            <p:spPr bwMode="auto">
              <a:xfrm>
                <a:off x="2638" y="3976"/>
                <a:ext cx="290" cy="102"/>
              </a:xfrm>
              <a:custGeom>
                <a:avLst/>
                <a:gdLst>
                  <a:gd name="T0" fmla="*/ 0 w 290"/>
                  <a:gd name="T1" fmla="*/ 26 h 102"/>
                  <a:gd name="T2" fmla="*/ 290 w 290"/>
                  <a:gd name="T3" fmla="*/ 0 h 102"/>
                  <a:gd name="T4" fmla="*/ 290 w 290"/>
                  <a:gd name="T5" fmla="*/ 64 h 102"/>
                  <a:gd name="T6" fmla="*/ 0 w 290"/>
                  <a:gd name="T7" fmla="*/ 102 h 102"/>
                  <a:gd name="T8" fmla="*/ 0 w 290"/>
                  <a:gd name="T9" fmla="*/ 2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102"/>
                  <a:gd name="T17" fmla="*/ 290 w 29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102">
                    <a:moveTo>
                      <a:pt x="0" y="26"/>
                    </a:moveTo>
                    <a:lnTo>
                      <a:pt x="290" y="0"/>
                    </a:lnTo>
                    <a:lnTo>
                      <a:pt x="290" y="64"/>
                    </a:lnTo>
                    <a:lnTo>
                      <a:pt x="0" y="10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7E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3" name="Freeform 115"/>
              <p:cNvSpPr>
                <a:spLocks/>
              </p:cNvSpPr>
              <p:nvPr/>
            </p:nvSpPr>
            <p:spPr bwMode="auto">
              <a:xfrm>
                <a:off x="2646" y="3993"/>
                <a:ext cx="279" cy="71"/>
              </a:xfrm>
              <a:custGeom>
                <a:avLst/>
                <a:gdLst>
                  <a:gd name="T0" fmla="*/ 0 w 279"/>
                  <a:gd name="T1" fmla="*/ 28 h 71"/>
                  <a:gd name="T2" fmla="*/ 279 w 279"/>
                  <a:gd name="T3" fmla="*/ 0 h 71"/>
                  <a:gd name="T4" fmla="*/ 279 w 279"/>
                  <a:gd name="T5" fmla="*/ 36 h 71"/>
                  <a:gd name="T6" fmla="*/ 0 w 279"/>
                  <a:gd name="T7" fmla="*/ 71 h 71"/>
                  <a:gd name="T8" fmla="*/ 0 w 279"/>
                  <a:gd name="T9" fmla="*/ 28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71"/>
                  <a:gd name="T17" fmla="*/ 279 w 27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71">
                    <a:moveTo>
                      <a:pt x="0" y="28"/>
                    </a:moveTo>
                    <a:lnTo>
                      <a:pt x="279" y="0"/>
                    </a:lnTo>
                    <a:lnTo>
                      <a:pt x="279" y="36"/>
                    </a:lnTo>
                    <a:lnTo>
                      <a:pt x="0" y="7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E6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4" name="Freeform 116"/>
              <p:cNvSpPr>
                <a:spLocks/>
              </p:cNvSpPr>
              <p:nvPr/>
            </p:nvSpPr>
            <p:spPr bwMode="auto">
              <a:xfrm>
                <a:off x="2646" y="3993"/>
                <a:ext cx="279" cy="71"/>
              </a:xfrm>
              <a:custGeom>
                <a:avLst/>
                <a:gdLst>
                  <a:gd name="T0" fmla="*/ 0 w 279"/>
                  <a:gd name="T1" fmla="*/ 28 h 71"/>
                  <a:gd name="T2" fmla="*/ 279 w 279"/>
                  <a:gd name="T3" fmla="*/ 0 h 71"/>
                  <a:gd name="T4" fmla="*/ 279 w 279"/>
                  <a:gd name="T5" fmla="*/ 36 h 71"/>
                  <a:gd name="T6" fmla="*/ 0 w 279"/>
                  <a:gd name="T7" fmla="*/ 71 h 71"/>
                  <a:gd name="T8" fmla="*/ 0 w 279"/>
                  <a:gd name="T9" fmla="*/ 28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71"/>
                  <a:gd name="T17" fmla="*/ 279 w 279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71">
                    <a:moveTo>
                      <a:pt x="0" y="28"/>
                    </a:moveTo>
                    <a:lnTo>
                      <a:pt x="279" y="0"/>
                    </a:lnTo>
                    <a:lnTo>
                      <a:pt x="279" y="36"/>
                    </a:lnTo>
                    <a:lnTo>
                      <a:pt x="0" y="71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5" name="Freeform 117"/>
              <p:cNvSpPr>
                <a:spLocks/>
              </p:cNvSpPr>
              <p:nvPr/>
            </p:nvSpPr>
            <p:spPr bwMode="auto">
              <a:xfrm>
                <a:off x="2638" y="3976"/>
                <a:ext cx="288" cy="101"/>
              </a:xfrm>
              <a:custGeom>
                <a:avLst/>
                <a:gdLst>
                  <a:gd name="T0" fmla="*/ 288 w 288"/>
                  <a:gd name="T1" fmla="*/ 0 h 101"/>
                  <a:gd name="T2" fmla="*/ 0 w 288"/>
                  <a:gd name="T3" fmla="*/ 26 h 101"/>
                  <a:gd name="T4" fmla="*/ 0 w 288"/>
                  <a:gd name="T5" fmla="*/ 101 h 101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01"/>
                  <a:gd name="T11" fmla="*/ 288 w 288"/>
                  <a:gd name="T12" fmla="*/ 101 h 1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01">
                    <a:moveTo>
                      <a:pt x="288" y="0"/>
                    </a:moveTo>
                    <a:lnTo>
                      <a:pt x="0" y="26"/>
                    </a:lnTo>
                    <a:lnTo>
                      <a:pt x="0" y="101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6" name="Freeform 118"/>
              <p:cNvSpPr>
                <a:spLocks/>
              </p:cNvSpPr>
              <p:nvPr/>
            </p:nvSpPr>
            <p:spPr bwMode="auto">
              <a:xfrm>
                <a:off x="2649" y="4018"/>
                <a:ext cx="71" cy="43"/>
              </a:xfrm>
              <a:custGeom>
                <a:avLst/>
                <a:gdLst>
                  <a:gd name="T0" fmla="*/ 0 w 71"/>
                  <a:gd name="T1" fmla="*/ 7 h 43"/>
                  <a:gd name="T2" fmla="*/ 71 w 71"/>
                  <a:gd name="T3" fmla="*/ 0 h 43"/>
                  <a:gd name="T4" fmla="*/ 71 w 71"/>
                  <a:gd name="T5" fmla="*/ 34 h 43"/>
                  <a:gd name="T6" fmla="*/ 0 w 71"/>
                  <a:gd name="T7" fmla="*/ 43 h 43"/>
                  <a:gd name="T8" fmla="*/ 0 w 71"/>
                  <a:gd name="T9" fmla="*/ 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3"/>
                  <a:gd name="T17" fmla="*/ 71 w 7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3">
                    <a:moveTo>
                      <a:pt x="0" y="7"/>
                    </a:moveTo>
                    <a:lnTo>
                      <a:pt x="71" y="0"/>
                    </a:lnTo>
                    <a:lnTo>
                      <a:pt x="71" y="34"/>
                    </a:lnTo>
                    <a:lnTo>
                      <a:pt x="0" y="4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7" name="Freeform 119"/>
              <p:cNvSpPr>
                <a:spLocks/>
              </p:cNvSpPr>
              <p:nvPr/>
            </p:nvSpPr>
            <p:spPr bwMode="auto">
              <a:xfrm>
                <a:off x="2649" y="4018"/>
                <a:ext cx="71" cy="43"/>
              </a:xfrm>
              <a:custGeom>
                <a:avLst/>
                <a:gdLst>
                  <a:gd name="T0" fmla="*/ 0 w 71"/>
                  <a:gd name="T1" fmla="*/ 7 h 43"/>
                  <a:gd name="T2" fmla="*/ 71 w 71"/>
                  <a:gd name="T3" fmla="*/ 0 h 43"/>
                  <a:gd name="T4" fmla="*/ 71 w 71"/>
                  <a:gd name="T5" fmla="*/ 34 h 43"/>
                  <a:gd name="T6" fmla="*/ 0 w 71"/>
                  <a:gd name="T7" fmla="*/ 43 h 43"/>
                  <a:gd name="T8" fmla="*/ 0 w 71"/>
                  <a:gd name="T9" fmla="*/ 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3"/>
                  <a:gd name="T17" fmla="*/ 71 w 7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3">
                    <a:moveTo>
                      <a:pt x="0" y="7"/>
                    </a:moveTo>
                    <a:lnTo>
                      <a:pt x="71" y="0"/>
                    </a:lnTo>
                    <a:lnTo>
                      <a:pt x="71" y="34"/>
                    </a:lnTo>
                    <a:lnTo>
                      <a:pt x="0" y="43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8" name="Freeform 120"/>
              <p:cNvSpPr>
                <a:spLocks/>
              </p:cNvSpPr>
              <p:nvPr/>
            </p:nvSpPr>
            <p:spPr bwMode="auto">
              <a:xfrm>
                <a:off x="2649" y="4018"/>
                <a:ext cx="71" cy="43"/>
              </a:xfrm>
              <a:custGeom>
                <a:avLst/>
                <a:gdLst>
                  <a:gd name="T0" fmla="*/ 0 w 71"/>
                  <a:gd name="T1" fmla="*/ 43 h 43"/>
                  <a:gd name="T2" fmla="*/ 71 w 71"/>
                  <a:gd name="T3" fmla="*/ 33 h 43"/>
                  <a:gd name="T4" fmla="*/ 71 w 71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3"/>
                  <a:gd name="T11" fmla="*/ 71 w 71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3">
                    <a:moveTo>
                      <a:pt x="0" y="43"/>
                    </a:moveTo>
                    <a:lnTo>
                      <a:pt x="71" y="33"/>
                    </a:lnTo>
                    <a:lnTo>
                      <a:pt x="71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19" name="Freeform 121"/>
              <p:cNvSpPr>
                <a:spLocks/>
              </p:cNvSpPr>
              <p:nvPr/>
            </p:nvSpPr>
            <p:spPr bwMode="auto">
              <a:xfrm>
                <a:off x="2683" y="4021"/>
                <a:ext cx="31" cy="31"/>
              </a:xfrm>
              <a:custGeom>
                <a:avLst/>
                <a:gdLst>
                  <a:gd name="T0" fmla="*/ 2 w 31"/>
                  <a:gd name="T1" fmla="*/ 31 h 31"/>
                  <a:gd name="T2" fmla="*/ 29 w 31"/>
                  <a:gd name="T3" fmla="*/ 29 h 31"/>
                  <a:gd name="T4" fmla="*/ 30 w 31"/>
                  <a:gd name="T5" fmla="*/ 27 h 31"/>
                  <a:gd name="T6" fmla="*/ 30 w 31"/>
                  <a:gd name="T7" fmla="*/ 26 h 31"/>
                  <a:gd name="T8" fmla="*/ 31 w 31"/>
                  <a:gd name="T9" fmla="*/ 4 h 31"/>
                  <a:gd name="T10" fmla="*/ 30 w 31"/>
                  <a:gd name="T11" fmla="*/ 2 h 31"/>
                  <a:gd name="T12" fmla="*/ 29 w 31"/>
                  <a:gd name="T13" fmla="*/ 0 h 31"/>
                  <a:gd name="T14" fmla="*/ 1 w 31"/>
                  <a:gd name="T15" fmla="*/ 4 h 31"/>
                  <a:gd name="T16" fmla="*/ 1 w 31"/>
                  <a:gd name="T17" fmla="*/ 11 h 31"/>
                  <a:gd name="T18" fmla="*/ 0 w 31"/>
                  <a:gd name="T19" fmla="*/ 18 h 31"/>
                  <a:gd name="T20" fmla="*/ 1 w 31"/>
                  <a:gd name="T21" fmla="*/ 25 h 31"/>
                  <a:gd name="T22" fmla="*/ 2 w 31"/>
                  <a:gd name="T23" fmla="*/ 3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31"/>
                  <a:gd name="T38" fmla="*/ 31 w 31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31">
                    <a:moveTo>
                      <a:pt x="2" y="31"/>
                    </a:moveTo>
                    <a:lnTo>
                      <a:pt x="29" y="29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1" y="4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0" name="Freeform 122"/>
              <p:cNvSpPr>
                <a:spLocks noEditPoints="1"/>
              </p:cNvSpPr>
              <p:nvPr/>
            </p:nvSpPr>
            <p:spPr bwMode="auto">
              <a:xfrm>
                <a:off x="2686" y="4024"/>
                <a:ext cx="26" cy="27"/>
              </a:xfrm>
              <a:custGeom>
                <a:avLst/>
                <a:gdLst>
                  <a:gd name="T0" fmla="*/ 1 w 26"/>
                  <a:gd name="T1" fmla="*/ 27 h 27"/>
                  <a:gd name="T2" fmla="*/ 1 w 26"/>
                  <a:gd name="T3" fmla="*/ 27 h 27"/>
                  <a:gd name="T4" fmla="*/ 1 w 26"/>
                  <a:gd name="T5" fmla="*/ 26 h 27"/>
                  <a:gd name="T6" fmla="*/ 0 w 26"/>
                  <a:gd name="T7" fmla="*/ 26 h 27"/>
                  <a:gd name="T8" fmla="*/ 1 w 26"/>
                  <a:gd name="T9" fmla="*/ 26 h 27"/>
                  <a:gd name="T10" fmla="*/ 1 w 26"/>
                  <a:gd name="T11" fmla="*/ 27 h 27"/>
                  <a:gd name="T12" fmla="*/ 25 w 26"/>
                  <a:gd name="T13" fmla="*/ 24 h 27"/>
                  <a:gd name="T14" fmla="*/ 25 w 26"/>
                  <a:gd name="T15" fmla="*/ 23 h 27"/>
                  <a:gd name="T16" fmla="*/ 26 w 26"/>
                  <a:gd name="T17" fmla="*/ 22 h 27"/>
                  <a:gd name="T18" fmla="*/ 25 w 26"/>
                  <a:gd name="T19" fmla="*/ 23 h 27"/>
                  <a:gd name="T20" fmla="*/ 25 w 26"/>
                  <a:gd name="T21" fmla="*/ 24 h 27"/>
                  <a:gd name="T22" fmla="*/ 25 w 26"/>
                  <a:gd name="T23" fmla="*/ 2 h 27"/>
                  <a:gd name="T24" fmla="*/ 25 w 26"/>
                  <a:gd name="T25" fmla="*/ 2 h 27"/>
                  <a:gd name="T26" fmla="*/ 25 w 26"/>
                  <a:gd name="T27" fmla="*/ 1 h 27"/>
                  <a:gd name="T28" fmla="*/ 24 w 26"/>
                  <a:gd name="T29" fmla="*/ 0 h 27"/>
                  <a:gd name="T30" fmla="*/ 24 w 26"/>
                  <a:gd name="T31" fmla="*/ 0 h 27"/>
                  <a:gd name="T32" fmla="*/ 23 w 26"/>
                  <a:gd name="T33" fmla="*/ 0 h 27"/>
                  <a:gd name="T34" fmla="*/ 24 w 26"/>
                  <a:gd name="T35" fmla="*/ 1 h 27"/>
                  <a:gd name="T36" fmla="*/ 25 w 26"/>
                  <a:gd name="T37" fmla="*/ 2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"/>
                  <a:gd name="T58" fmla="*/ 0 h 27"/>
                  <a:gd name="T59" fmla="*/ 26 w 26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" h="27">
                    <a:moveTo>
                      <a:pt x="1" y="27"/>
                    </a:moveTo>
                    <a:lnTo>
                      <a:pt x="1" y="27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7"/>
                    </a:lnTo>
                    <a:close/>
                    <a:moveTo>
                      <a:pt x="25" y="24"/>
                    </a:moveTo>
                    <a:lnTo>
                      <a:pt x="25" y="23"/>
                    </a:lnTo>
                    <a:lnTo>
                      <a:pt x="26" y="22"/>
                    </a:lnTo>
                    <a:lnTo>
                      <a:pt x="25" y="23"/>
                    </a:lnTo>
                    <a:lnTo>
                      <a:pt x="25" y="24"/>
                    </a:lnTo>
                    <a:close/>
                    <a:moveTo>
                      <a:pt x="25" y="2"/>
                    </a:moveTo>
                    <a:lnTo>
                      <a:pt x="25" y="2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5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1" name="Freeform 123"/>
              <p:cNvSpPr>
                <a:spLocks noEditPoints="1"/>
              </p:cNvSpPr>
              <p:nvPr/>
            </p:nvSpPr>
            <p:spPr bwMode="auto">
              <a:xfrm>
                <a:off x="2686" y="4024"/>
                <a:ext cx="26" cy="27"/>
              </a:xfrm>
              <a:custGeom>
                <a:avLst/>
                <a:gdLst>
                  <a:gd name="T0" fmla="*/ 1 w 26"/>
                  <a:gd name="T1" fmla="*/ 27 h 27"/>
                  <a:gd name="T2" fmla="*/ 3 w 26"/>
                  <a:gd name="T3" fmla="*/ 26 h 27"/>
                  <a:gd name="T4" fmla="*/ 1 w 26"/>
                  <a:gd name="T5" fmla="*/ 24 h 27"/>
                  <a:gd name="T6" fmla="*/ 0 w 26"/>
                  <a:gd name="T7" fmla="*/ 23 h 27"/>
                  <a:gd name="T8" fmla="*/ 0 w 26"/>
                  <a:gd name="T9" fmla="*/ 24 h 27"/>
                  <a:gd name="T10" fmla="*/ 1 w 26"/>
                  <a:gd name="T11" fmla="*/ 27 h 27"/>
                  <a:gd name="T12" fmla="*/ 23 w 26"/>
                  <a:gd name="T13" fmla="*/ 24 h 27"/>
                  <a:gd name="T14" fmla="*/ 25 w 26"/>
                  <a:gd name="T15" fmla="*/ 24 h 27"/>
                  <a:gd name="T16" fmla="*/ 25 w 26"/>
                  <a:gd name="T17" fmla="*/ 23 h 27"/>
                  <a:gd name="T18" fmla="*/ 26 w 26"/>
                  <a:gd name="T19" fmla="*/ 22 h 27"/>
                  <a:gd name="T20" fmla="*/ 26 w 26"/>
                  <a:gd name="T21" fmla="*/ 21 h 27"/>
                  <a:gd name="T22" fmla="*/ 25 w 26"/>
                  <a:gd name="T23" fmla="*/ 21 h 27"/>
                  <a:gd name="T24" fmla="*/ 24 w 26"/>
                  <a:gd name="T25" fmla="*/ 22 h 27"/>
                  <a:gd name="T26" fmla="*/ 23 w 26"/>
                  <a:gd name="T27" fmla="*/ 24 h 27"/>
                  <a:gd name="T28" fmla="*/ 25 w 26"/>
                  <a:gd name="T29" fmla="*/ 4 h 27"/>
                  <a:gd name="T30" fmla="*/ 25 w 26"/>
                  <a:gd name="T31" fmla="*/ 2 h 27"/>
                  <a:gd name="T32" fmla="*/ 25 w 26"/>
                  <a:gd name="T33" fmla="*/ 1 h 27"/>
                  <a:gd name="T34" fmla="*/ 24 w 26"/>
                  <a:gd name="T35" fmla="*/ 0 h 27"/>
                  <a:gd name="T36" fmla="*/ 24 w 26"/>
                  <a:gd name="T37" fmla="*/ 0 h 27"/>
                  <a:gd name="T38" fmla="*/ 20 w 26"/>
                  <a:gd name="T39" fmla="*/ 0 h 27"/>
                  <a:gd name="T40" fmla="*/ 23 w 26"/>
                  <a:gd name="T41" fmla="*/ 2 h 27"/>
                  <a:gd name="T42" fmla="*/ 25 w 26"/>
                  <a:gd name="T43" fmla="*/ 4 h 27"/>
                  <a:gd name="T44" fmla="*/ 1 w 26"/>
                  <a:gd name="T45" fmla="*/ 2 h 27"/>
                  <a:gd name="T46" fmla="*/ 0 w 26"/>
                  <a:gd name="T47" fmla="*/ 2 h 27"/>
                  <a:gd name="T48" fmla="*/ 0 w 26"/>
                  <a:gd name="T49" fmla="*/ 2 h 27"/>
                  <a:gd name="T50" fmla="*/ 0 w 26"/>
                  <a:gd name="T51" fmla="*/ 4 h 27"/>
                  <a:gd name="T52" fmla="*/ 0 w 26"/>
                  <a:gd name="T53" fmla="*/ 2 h 27"/>
                  <a:gd name="T54" fmla="*/ 1 w 26"/>
                  <a:gd name="T55" fmla="*/ 2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"/>
                  <a:gd name="T85" fmla="*/ 0 h 27"/>
                  <a:gd name="T86" fmla="*/ 26 w 26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" h="27">
                    <a:moveTo>
                      <a:pt x="1" y="27"/>
                    </a:moveTo>
                    <a:lnTo>
                      <a:pt x="3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7"/>
                    </a:lnTo>
                    <a:close/>
                    <a:moveTo>
                      <a:pt x="23" y="24"/>
                    </a:moveTo>
                    <a:lnTo>
                      <a:pt x="25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2"/>
                    </a:lnTo>
                    <a:lnTo>
                      <a:pt x="23" y="24"/>
                    </a:lnTo>
                    <a:close/>
                    <a:moveTo>
                      <a:pt x="25" y="4"/>
                    </a:moveTo>
                    <a:lnTo>
                      <a:pt x="25" y="2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5" y="4"/>
                    </a:lnTo>
                    <a:close/>
                    <a:moveTo>
                      <a:pt x="1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6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2" name="Freeform 124"/>
              <p:cNvSpPr>
                <a:spLocks noEditPoints="1"/>
              </p:cNvSpPr>
              <p:nvPr/>
            </p:nvSpPr>
            <p:spPr bwMode="auto">
              <a:xfrm>
                <a:off x="2685" y="4024"/>
                <a:ext cx="27" cy="27"/>
              </a:xfrm>
              <a:custGeom>
                <a:avLst/>
                <a:gdLst>
                  <a:gd name="T0" fmla="*/ 26 w 27"/>
                  <a:gd name="T1" fmla="*/ 2 h 27"/>
                  <a:gd name="T2" fmla="*/ 25 w 27"/>
                  <a:gd name="T3" fmla="*/ 1 h 27"/>
                  <a:gd name="T4" fmla="*/ 24 w 27"/>
                  <a:gd name="T5" fmla="*/ 0 h 27"/>
                  <a:gd name="T6" fmla="*/ 20 w 27"/>
                  <a:gd name="T7" fmla="*/ 0 h 27"/>
                  <a:gd name="T8" fmla="*/ 24 w 27"/>
                  <a:gd name="T9" fmla="*/ 2 h 27"/>
                  <a:gd name="T10" fmla="*/ 26 w 27"/>
                  <a:gd name="T11" fmla="*/ 6 h 27"/>
                  <a:gd name="T12" fmla="*/ 26 w 27"/>
                  <a:gd name="T13" fmla="*/ 5 h 27"/>
                  <a:gd name="T14" fmla="*/ 26 w 27"/>
                  <a:gd name="T15" fmla="*/ 2 h 27"/>
                  <a:gd name="T16" fmla="*/ 1 w 27"/>
                  <a:gd name="T17" fmla="*/ 26 h 27"/>
                  <a:gd name="T18" fmla="*/ 2 w 27"/>
                  <a:gd name="T19" fmla="*/ 26 h 27"/>
                  <a:gd name="T20" fmla="*/ 2 w 27"/>
                  <a:gd name="T21" fmla="*/ 27 h 27"/>
                  <a:gd name="T22" fmla="*/ 6 w 27"/>
                  <a:gd name="T23" fmla="*/ 26 h 27"/>
                  <a:gd name="T24" fmla="*/ 3 w 27"/>
                  <a:gd name="T25" fmla="*/ 23 h 27"/>
                  <a:gd name="T26" fmla="*/ 1 w 27"/>
                  <a:gd name="T27" fmla="*/ 21 h 27"/>
                  <a:gd name="T28" fmla="*/ 1 w 27"/>
                  <a:gd name="T29" fmla="*/ 23 h 27"/>
                  <a:gd name="T30" fmla="*/ 1 w 27"/>
                  <a:gd name="T31" fmla="*/ 26 h 27"/>
                  <a:gd name="T32" fmla="*/ 26 w 27"/>
                  <a:gd name="T33" fmla="*/ 24 h 27"/>
                  <a:gd name="T34" fmla="*/ 26 w 27"/>
                  <a:gd name="T35" fmla="*/ 23 h 27"/>
                  <a:gd name="T36" fmla="*/ 27 w 27"/>
                  <a:gd name="T37" fmla="*/ 22 h 27"/>
                  <a:gd name="T38" fmla="*/ 27 w 27"/>
                  <a:gd name="T39" fmla="*/ 22 h 27"/>
                  <a:gd name="T40" fmla="*/ 27 w 27"/>
                  <a:gd name="T41" fmla="*/ 22 h 27"/>
                  <a:gd name="T42" fmla="*/ 26 w 27"/>
                  <a:gd name="T43" fmla="*/ 19 h 27"/>
                  <a:gd name="T44" fmla="*/ 26 w 27"/>
                  <a:gd name="T45" fmla="*/ 18 h 27"/>
                  <a:gd name="T46" fmla="*/ 25 w 27"/>
                  <a:gd name="T47" fmla="*/ 21 h 27"/>
                  <a:gd name="T48" fmla="*/ 23 w 27"/>
                  <a:gd name="T49" fmla="*/ 24 h 27"/>
                  <a:gd name="T50" fmla="*/ 26 w 27"/>
                  <a:gd name="T51" fmla="*/ 24 h 27"/>
                  <a:gd name="T52" fmla="*/ 26 w 27"/>
                  <a:gd name="T53" fmla="*/ 24 h 27"/>
                  <a:gd name="T54" fmla="*/ 26 w 27"/>
                  <a:gd name="T55" fmla="*/ 24 h 27"/>
                  <a:gd name="T56" fmla="*/ 4 w 27"/>
                  <a:gd name="T57" fmla="*/ 1 h 27"/>
                  <a:gd name="T58" fmla="*/ 1 w 27"/>
                  <a:gd name="T59" fmla="*/ 2 h 27"/>
                  <a:gd name="T60" fmla="*/ 1 w 27"/>
                  <a:gd name="T61" fmla="*/ 5 h 27"/>
                  <a:gd name="T62" fmla="*/ 0 w 27"/>
                  <a:gd name="T63" fmla="*/ 7 h 27"/>
                  <a:gd name="T64" fmla="*/ 2 w 27"/>
                  <a:gd name="T65" fmla="*/ 4 h 27"/>
                  <a:gd name="T66" fmla="*/ 4 w 27"/>
                  <a:gd name="T67" fmla="*/ 1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6" y="2"/>
                    </a:moveTo>
                    <a:lnTo>
                      <a:pt x="25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2"/>
                    </a:lnTo>
                    <a:close/>
                    <a:moveTo>
                      <a:pt x="1" y="26"/>
                    </a:moveTo>
                    <a:lnTo>
                      <a:pt x="2" y="26"/>
                    </a:lnTo>
                    <a:lnTo>
                      <a:pt x="2" y="27"/>
                    </a:lnTo>
                    <a:lnTo>
                      <a:pt x="6" y="26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1" y="26"/>
                    </a:lnTo>
                    <a:close/>
                    <a:moveTo>
                      <a:pt x="26" y="24"/>
                    </a:moveTo>
                    <a:lnTo>
                      <a:pt x="26" y="23"/>
                    </a:lnTo>
                    <a:lnTo>
                      <a:pt x="27" y="22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5" y="21"/>
                    </a:lnTo>
                    <a:lnTo>
                      <a:pt x="23" y="24"/>
                    </a:lnTo>
                    <a:lnTo>
                      <a:pt x="26" y="24"/>
                    </a:lnTo>
                    <a:close/>
                    <a:moveTo>
                      <a:pt x="4" y="1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7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3" name="Freeform 125"/>
              <p:cNvSpPr>
                <a:spLocks noEditPoints="1"/>
              </p:cNvSpPr>
              <p:nvPr/>
            </p:nvSpPr>
            <p:spPr bwMode="auto">
              <a:xfrm>
                <a:off x="2685" y="4024"/>
                <a:ext cx="26" cy="26"/>
              </a:xfrm>
              <a:custGeom>
                <a:avLst/>
                <a:gdLst>
                  <a:gd name="T0" fmla="*/ 26 w 26"/>
                  <a:gd name="T1" fmla="*/ 4 h 26"/>
                  <a:gd name="T2" fmla="*/ 24 w 26"/>
                  <a:gd name="T3" fmla="*/ 2 h 26"/>
                  <a:gd name="T4" fmla="*/ 21 w 26"/>
                  <a:gd name="T5" fmla="*/ 0 h 26"/>
                  <a:gd name="T6" fmla="*/ 18 w 26"/>
                  <a:gd name="T7" fmla="*/ 0 h 26"/>
                  <a:gd name="T8" fmla="*/ 20 w 26"/>
                  <a:gd name="T9" fmla="*/ 2 h 26"/>
                  <a:gd name="T10" fmla="*/ 23 w 26"/>
                  <a:gd name="T11" fmla="*/ 5 h 26"/>
                  <a:gd name="T12" fmla="*/ 25 w 26"/>
                  <a:gd name="T13" fmla="*/ 8 h 26"/>
                  <a:gd name="T14" fmla="*/ 26 w 26"/>
                  <a:gd name="T15" fmla="*/ 12 h 26"/>
                  <a:gd name="T16" fmla="*/ 26 w 26"/>
                  <a:gd name="T17" fmla="*/ 7 h 26"/>
                  <a:gd name="T18" fmla="*/ 26 w 26"/>
                  <a:gd name="T19" fmla="*/ 4 h 26"/>
                  <a:gd name="T20" fmla="*/ 2 w 26"/>
                  <a:gd name="T21" fmla="*/ 2 h 26"/>
                  <a:gd name="T22" fmla="*/ 1 w 26"/>
                  <a:gd name="T23" fmla="*/ 2 h 26"/>
                  <a:gd name="T24" fmla="*/ 1 w 26"/>
                  <a:gd name="T25" fmla="*/ 4 h 26"/>
                  <a:gd name="T26" fmla="*/ 0 w 26"/>
                  <a:gd name="T27" fmla="*/ 13 h 26"/>
                  <a:gd name="T28" fmla="*/ 1 w 26"/>
                  <a:gd name="T29" fmla="*/ 23 h 26"/>
                  <a:gd name="T30" fmla="*/ 2 w 26"/>
                  <a:gd name="T31" fmla="*/ 24 h 26"/>
                  <a:gd name="T32" fmla="*/ 4 w 26"/>
                  <a:gd name="T33" fmla="*/ 26 h 26"/>
                  <a:gd name="T34" fmla="*/ 8 w 26"/>
                  <a:gd name="T35" fmla="*/ 26 h 26"/>
                  <a:gd name="T36" fmla="*/ 4 w 26"/>
                  <a:gd name="T37" fmla="*/ 23 h 26"/>
                  <a:gd name="T38" fmla="*/ 2 w 26"/>
                  <a:gd name="T39" fmla="*/ 21 h 26"/>
                  <a:gd name="T40" fmla="*/ 1 w 26"/>
                  <a:gd name="T41" fmla="*/ 17 h 26"/>
                  <a:gd name="T42" fmla="*/ 0 w 26"/>
                  <a:gd name="T43" fmla="*/ 13 h 26"/>
                  <a:gd name="T44" fmla="*/ 1 w 26"/>
                  <a:gd name="T45" fmla="*/ 10 h 26"/>
                  <a:gd name="T46" fmla="*/ 2 w 26"/>
                  <a:gd name="T47" fmla="*/ 6 h 26"/>
                  <a:gd name="T48" fmla="*/ 3 w 26"/>
                  <a:gd name="T49" fmla="*/ 4 h 26"/>
                  <a:gd name="T50" fmla="*/ 6 w 26"/>
                  <a:gd name="T51" fmla="*/ 1 h 26"/>
                  <a:gd name="T52" fmla="*/ 2 w 26"/>
                  <a:gd name="T53" fmla="*/ 2 h 26"/>
                  <a:gd name="T54" fmla="*/ 24 w 26"/>
                  <a:gd name="T55" fmla="*/ 24 h 26"/>
                  <a:gd name="T56" fmla="*/ 25 w 26"/>
                  <a:gd name="T57" fmla="*/ 22 h 26"/>
                  <a:gd name="T58" fmla="*/ 26 w 26"/>
                  <a:gd name="T59" fmla="*/ 21 h 26"/>
                  <a:gd name="T60" fmla="*/ 26 w 26"/>
                  <a:gd name="T61" fmla="*/ 16 h 26"/>
                  <a:gd name="T62" fmla="*/ 26 w 26"/>
                  <a:gd name="T63" fmla="*/ 12 h 26"/>
                  <a:gd name="T64" fmla="*/ 26 w 26"/>
                  <a:gd name="T65" fmla="*/ 13 h 26"/>
                  <a:gd name="T66" fmla="*/ 26 w 26"/>
                  <a:gd name="T67" fmla="*/ 13 h 26"/>
                  <a:gd name="T68" fmla="*/ 25 w 26"/>
                  <a:gd name="T69" fmla="*/ 17 h 26"/>
                  <a:gd name="T70" fmla="*/ 24 w 26"/>
                  <a:gd name="T71" fmla="*/ 19 h 26"/>
                  <a:gd name="T72" fmla="*/ 23 w 26"/>
                  <a:gd name="T73" fmla="*/ 22 h 26"/>
                  <a:gd name="T74" fmla="*/ 20 w 26"/>
                  <a:gd name="T75" fmla="*/ 24 h 26"/>
                  <a:gd name="T76" fmla="*/ 24 w 26"/>
                  <a:gd name="T77" fmla="*/ 24 h 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"/>
                  <a:gd name="T118" fmla="*/ 0 h 26"/>
                  <a:gd name="T119" fmla="*/ 26 w 26"/>
                  <a:gd name="T120" fmla="*/ 26 h 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" h="26">
                    <a:moveTo>
                      <a:pt x="26" y="4"/>
                    </a:moveTo>
                    <a:lnTo>
                      <a:pt x="24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6" y="7"/>
                    </a:lnTo>
                    <a:lnTo>
                      <a:pt x="26" y="4"/>
                    </a:lnTo>
                    <a:close/>
                    <a:moveTo>
                      <a:pt x="2" y="2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0" y="13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2" y="2"/>
                    </a:lnTo>
                    <a:close/>
                    <a:moveTo>
                      <a:pt x="24" y="24"/>
                    </a:moveTo>
                    <a:lnTo>
                      <a:pt x="25" y="22"/>
                    </a:lnTo>
                    <a:lnTo>
                      <a:pt x="26" y="21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3" y="22"/>
                    </a:lnTo>
                    <a:lnTo>
                      <a:pt x="20" y="24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4" name="Freeform 126"/>
              <p:cNvSpPr>
                <a:spLocks noEditPoints="1"/>
              </p:cNvSpPr>
              <p:nvPr/>
            </p:nvSpPr>
            <p:spPr bwMode="auto">
              <a:xfrm>
                <a:off x="2685" y="4024"/>
                <a:ext cx="26" cy="26"/>
              </a:xfrm>
              <a:custGeom>
                <a:avLst/>
                <a:gdLst>
                  <a:gd name="T0" fmla="*/ 26 w 26"/>
                  <a:gd name="T1" fmla="*/ 6 h 26"/>
                  <a:gd name="T2" fmla="*/ 24 w 26"/>
                  <a:gd name="T3" fmla="*/ 2 h 26"/>
                  <a:gd name="T4" fmla="*/ 20 w 26"/>
                  <a:gd name="T5" fmla="*/ 0 h 26"/>
                  <a:gd name="T6" fmla="*/ 15 w 26"/>
                  <a:gd name="T7" fmla="*/ 1 h 26"/>
                  <a:gd name="T8" fmla="*/ 18 w 26"/>
                  <a:gd name="T9" fmla="*/ 2 h 26"/>
                  <a:gd name="T10" fmla="*/ 21 w 26"/>
                  <a:gd name="T11" fmla="*/ 5 h 26"/>
                  <a:gd name="T12" fmla="*/ 24 w 26"/>
                  <a:gd name="T13" fmla="*/ 8 h 26"/>
                  <a:gd name="T14" fmla="*/ 25 w 26"/>
                  <a:gd name="T15" fmla="*/ 13 h 26"/>
                  <a:gd name="T16" fmla="*/ 24 w 26"/>
                  <a:gd name="T17" fmla="*/ 17 h 26"/>
                  <a:gd name="T18" fmla="*/ 23 w 26"/>
                  <a:gd name="T19" fmla="*/ 21 h 26"/>
                  <a:gd name="T20" fmla="*/ 20 w 26"/>
                  <a:gd name="T21" fmla="*/ 23 h 26"/>
                  <a:gd name="T22" fmla="*/ 17 w 26"/>
                  <a:gd name="T23" fmla="*/ 24 h 26"/>
                  <a:gd name="T24" fmla="*/ 23 w 26"/>
                  <a:gd name="T25" fmla="*/ 24 h 26"/>
                  <a:gd name="T26" fmla="*/ 25 w 26"/>
                  <a:gd name="T27" fmla="*/ 21 h 26"/>
                  <a:gd name="T28" fmla="*/ 26 w 26"/>
                  <a:gd name="T29" fmla="*/ 18 h 26"/>
                  <a:gd name="T30" fmla="*/ 26 w 26"/>
                  <a:gd name="T31" fmla="*/ 12 h 26"/>
                  <a:gd name="T32" fmla="*/ 26 w 26"/>
                  <a:gd name="T33" fmla="*/ 6 h 26"/>
                  <a:gd name="T34" fmla="*/ 4 w 26"/>
                  <a:gd name="T35" fmla="*/ 1 h 26"/>
                  <a:gd name="T36" fmla="*/ 2 w 26"/>
                  <a:gd name="T37" fmla="*/ 4 h 26"/>
                  <a:gd name="T38" fmla="*/ 0 w 26"/>
                  <a:gd name="T39" fmla="*/ 7 h 26"/>
                  <a:gd name="T40" fmla="*/ 0 w 26"/>
                  <a:gd name="T41" fmla="*/ 13 h 26"/>
                  <a:gd name="T42" fmla="*/ 1 w 26"/>
                  <a:gd name="T43" fmla="*/ 21 h 26"/>
                  <a:gd name="T44" fmla="*/ 3 w 26"/>
                  <a:gd name="T45" fmla="*/ 23 h 26"/>
                  <a:gd name="T46" fmla="*/ 6 w 26"/>
                  <a:gd name="T47" fmla="*/ 26 h 26"/>
                  <a:gd name="T48" fmla="*/ 11 w 26"/>
                  <a:gd name="T49" fmla="*/ 26 h 26"/>
                  <a:gd name="T50" fmla="*/ 7 w 26"/>
                  <a:gd name="T51" fmla="*/ 24 h 26"/>
                  <a:gd name="T52" fmla="*/ 4 w 26"/>
                  <a:gd name="T53" fmla="*/ 21 h 26"/>
                  <a:gd name="T54" fmla="*/ 2 w 26"/>
                  <a:gd name="T55" fmla="*/ 17 h 26"/>
                  <a:gd name="T56" fmla="*/ 1 w 26"/>
                  <a:gd name="T57" fmla="*/ 13 h 26"/>
                  <a:gd name="T58" fmla="*/ 2 w 26"/>
                  <a:gd name="T59" fmla="*/ 8 h 26"/>
                  <a:gd name="T60" fmla="*/ 3 w 26"/>
                  <a:gd name="T61" fmla="*/ 6 h 26"/>
                  <a:gd name="T62" fmla="*/ 7 w 26"/>
                  <a:gd name="T63" fmla="*/ 2 h 26"/>
                  <a:gd name="T64" fmla="*/ 9 w 26"/>
                  <a:gd name="T65" fmla="*/ 1 h 26"/>
                  <a:gd name="T66" fmla="*/ 4 w 26"/>
                  <a:gd name="T67" fmla="*/ 1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6"/>
                    </a:moveTo>
                    <a:lnTo>
                      <a:pt x="24" y="2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7" y="24"/>
                    </a:lnTo>
                    <a:lnTo>
                      <a:pt x="23" y="24"/>
                    </a:lnTo>
                    <a:lnTo>
                      <a:pt x="25" y="21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6" y="6"/>
                    </a:lnTo>
                    <a:close/>
                    <a:moveTo>
                      <a:pt x="4" y="1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7" y="24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8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5" name="Freeform 127"/>
              <p:cNvSpPr>
                <a:spLocks noEditPoints="1"/>
              </p:cNvSpPr>
              <p:nvPr/>
            </p:nvSpPr>
            <p:spPr bwMode="auto">
              <a:xfrm>
                <a:off x="2685" y="4024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6 w 26"/>
                  <a:gd name="T3" fmla="*/ 13 h 26"/>
                  <a:gd name="T4" fmla="*/ 26 w 26"/>
                  <a:gd name="T5" fmla="*/ 12 h 26"/>
                  <a:gd name="T6" fmla="*/ 26 w 26"/>
                  <a:gd name="T7" fmla="*/ 12 h 26"/>
                  <a:gd name="T8" fmla="*/ 26 w 26"/>
                  <a:gd name="T9" fmla="*/ 12 h 26"/>
                  <a:gd name="T10" fmla="*/ 25 w 26"/>
                  <a:gd name="T11" fmla="*/ 8 h 26"/>
                  <a:gd name="T12" fmla="*/ 23 w 26"/>
                  <a:gd name="T13" fmla="*/ 5 h 26"/>
                  <a:gd name="T14" fmla="*/ 20 w 26"/>
                  <a:gd name="T15" fmla="*/ 2 h 26"/>
                  <a:gd name="T16" fmla="*/ 18 w 26"/>
                  <a:gd name="T17" fmla="*/ 0 h 26"/>
                  <a:gd name="T18" fmla="*/ 6 w 26"/>
                  <a:gd name="T19" fmla="*/ 1 h 26"/>
                  <a:gd name="T20" fmla="*/ 3 w 26"/>
                  <a:gd name="T21" fmla="*/ 4 h 26"/>
                  <a:gd name="T22" fmla="*/ 2 w 26"/>
                  <a:gd name="T23" fmla="*/ 6 h 26"/>
                  <a:gd name="T24" fmla="*/ 1 w 26"/>
                  <a:gd name="T25" fmla="*/ 10 h 26"/>
                  <a:gd name="T26" fmla="*/ 0 w 26"/>
                  <a:gd name="T27" fmla="*/ 13 h 26"/>
                  <a:gd name="T28" fmla="*/ 1 w 26"/>
                  <a:gd name="T29" fmla="*/ 17 h 26"/>
                  <a:gd name="T30" fmla="*/ 2 w 26"/>
                  <a:gd name="T31" fmla="*/ 21 h 26"/>
                  <a:gd name="T32" fmla="*/ 4 w 26"/>
                  <a:gd name="T33" fmla="*/ 23 h 26"/>
                  <a:gd name="T34" fmla="*/ 8 w 26"/>
                  <a:gd name="T35" fmla="*/ 26 h 26"/>
                  <a:gd name="T36" fmla="*/ 20 w 26"/>
                  <a:gd name="T37" fmla="*/ 24 h 26"/>
                  <a:gd name="T38" fmla="*/ 23 w 26"/>
                  <a:gd name="T39" fmla="*/ 22 h 26"/>
                  <a:gd name="T40" fmla="*/ 24 w 26"/>
                  <a:gd name="T41" fmla="*/ 19 h 26"/>
                  <a:gd name="T42" fmla="*/ 25 w 26"/>
                  <a:gd name="T43" fmla="*/ 17 h 26"/>
                  <a:gd name="T44" fmla="*/ 26 w 26"/>
                  <a:gd name="T45" fmla="*/ 13 h 26"/>
                  <a:gd name="T46" fmla="*/ 24 w 26"/>
                  <a:gd name="T47" fmla="*/ 13 h 26"/>
                  <a:gd name="T48" fmla="*/ 23 w 26"/>
                  <a:gd name="T49" fmla="*/ 17 h 26"/>
                  <a:gd name="T50" fmla="*/ 20 w 26"/>
                  <a:gd name="T51" fmla="*/ 21 h 26"/>
                  <a:gd name="T52" fmla="*/ 17 w 26"/>
                  <a:gd name="T53" fmla="*/ 23 h 26"/>
                  <a:gd name="T54" fmla="*/ 12 w 26"/>
                  <a:gd name="T55" fmla="*/ 24 h 26"/>
                  <a:gd name="T56" fmla="*/ 9 w 26"/>
                  <a:gd name="T57" fmla="*/ 23 h 26"/>
                  <a:gd name="T58" fmla="*/ 6 w 26"/>
                  <a:gd name="T59" fmla="*/ 21 h 26"/>
                  <a:gd name="T60" fmla="*/ 3 w 26"/>
                  <a:gd name="T61" fmla="*/ 17 h 26"/>
                  <a:gd name="T62" fmla="*/ 2 w 26"/>
                  <a:gd name="T63" fmla="*/ 13 h 26"/>
                  <a:gd name="T64" fmla="*/ 3 w 26"/>
                  <a:gd name="T65" fmla="*/ 8 h 26"/>
                  <a:gd name="T66" fmla="*/ 6 w 26"/>
                  <a:gd name="T67" fmla="*/ 5 h 26"/>
                  <a:gd name="T68" fmla="*/ 9 w 26"/>
                  <a:gd name="T69" fmla="*/ 2 h 26"/>
                  <a:gd name="T70" fmla="*/ 12 w 26"/>
                  <a:gd name="T71" fmla="*/ 2 h 26"/>
                  <a:gd name="T72" fmla="*/ 17 w 26"/>
                  <a:gd name="T73" fmla="*/ 2 h 26"/>
                  <a:gd name="T74" fmla="*/ 20 w 26"/>
                  <a:gd name="T75" fmla="*/ 5 h 26"/>
                  <a:gd name="T76" fmla="*/ 23 w 26"/>
                  <a:gd name="T77" fmla="*/ 8 h 26"/>
                  <a:gd name="T78" fmla="*/ 24 w 26"/>
                  <a:gd name="T79" fmla="*/ 13 h 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6"/>
                  <a:gd name="T121" fmla="*/ 0 h 26"/>
                  <a:gd name="T122" fmla="*/ 26 w 26"/>
                  <a:gd name="T123" fmla="*/ 26 h 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6" h="26">
                    <a:moveTo>
                      <a:pt x="26" y="13"/>
                    </a:moveTo>
                    <a:lnTo>
                      <a:pt x="26" y="13"/>
                    </a:lnTo>
                    <a:lnTo>
                      <a:pt x="26" y="12"/>
                    </a:lnTo>
                    <a:lnTo>
                      <a:pt x="25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8" y="26"/>
                    </a:lnTo>
                    <a:lnTo>
                      <a:pt x="20" y="24"/>
                    </a:lnTo>
                    <a:lnTo>
                      <a:pt x="23" y="22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4" y="13"/>
                    </a:moveTo>
                    <a:lnTo>
                      <a:pt x="23" y="17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lnTo>
                      <a:pt x="9" y="23"/>
                    </a:lnTo>
                    <a:lnTo>
                      <a:pt x="6" y="21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3" y="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9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6" name="Freeform 128"/>
              <p:cNvSpPr>
                <a:spLocks noEditPoints="1"/>
              </p:cNvSpPr>
              <p:nvPr/>
            </p:nvSpPr>
            <p:spPr bwMode="auto">
              <a:xfrm>
                <a:off x="2686" y="4025"/>
                <a:ext cx="24" cy="25"/>
              </a:xfrm>
              <a:custGeom>
                <a:avLst/>
                <a:gdLst>
                  <a:gd name="T0" fmla="*/ 24 w 24"/>
                  <a:gd name="T1" fmla="*/ 12 h 25"/>
                  <a:gd name="T2" fmla="*/ 23 w 24"/>
                  <a:gd name="T3" fmla="*/ 7 h 25"/>
                  <a:gd name="T4" fmla="*/ 20 w 24"/>
                  <a:gd name="T5" fmla="*/ 4 h 25"/>
                  <a:gd name="T6" fmla="*/ 17 w 24"/>
                  <a:gd name="T7" fmla="*/ 1 h 25"/>
                  <a:gd name="T8" fmla="*/ 14 w 24"/>
                  <a:gd name="T9" fmla="*/ 0 h 25"/>
                  <a:gd name="T10" fmla="*/ 8 w 24"/>
                  <a:gd name="T11" fmla="*/ 0 h 25"/>
                  <a:gd name="T12" fmla="*/ 6 w 24"/>
                  <a:gd name="T13" fmla="*/ 1 h 25"/>
                  <a:gd name="T14" fmla="*/ 2 w 24"/>
                  <a:gd name="T15" fmla="*/ 5 h 25"/>
                  <a:gd name="T16" fmla="*/ 1 w 24"/>
                  <a:gd name="T17" fmla="*/ 7 h 25"/>
                  <a:gd name="T18" fmla="*/ 0 w 24"/>
                  <a:gd name="T19" fmla="*/ 12 h 25"/>
                  <a:gd name="T20" fmla="*/ 1 w 24"/>
                  <a:gd name="T21" fmla="*/ 16 h 25"/>
                  <a:gd name="T22" fmla="*/ 3 w 24"/>
                  <a:gd name="T23" fmla="*/ 20 h 25"/>
                  <a:gd name="T24" fmla="*/ 6 w 24"/>
                  <a:gd name="T25" fmla="*/ 23 h 25"/>
                  <a:gd name="T26" fmla="*/ 10 w 24"/>
                  <a:gd name="T27" fmla="*/ 25 h 25"/>
                  <a:gd name="T28" fmla="*/ 16 w 24"/>
                  <a:gd name="T29" fmla="*/ 23 h 25"/>
                  <a:gd name="T30" fmla="*/ 19 w 24"/>
                  <a:gd name="T31" fmla="*/ 22 h 25"/>
                  <a:gd name="T32" fmla="*/ 22 w 24"/>
                  <a:gd name="T33" fmla="*/ 20 h 25"/>
                  <a:gd name="T34" fmla="*/ 23 w 24"/>
                  <a:gd name="T35" fmla="*/ 16 h 25"/>
                  <a:gd name="T36" fmla="*/ 24 w 24"/>
                  <a:gd name="T37" fmla="*/ 12 h 25"/>
                  <a:gd name="T38" fmla="*/ 22 w 24"/>
                  <a:gd name="T39" fmla="*/ 12 h 25"/>
                  <a:gd name="T40" fmla="*/ 20 w 24"/>
                  <a:gd name="T41" fmla="*/ 16 h 25"/>
                  <a:gd name="T42" fmla="*/ 18 w 24"/>
                  <a:gd name="T43" fmla="*/ 20 h 25"/>
                  <a:gd name="T44" fmla="*/ 16 w 24"/>
                  <a:gd name="T45" fmla="*/ 21 h 25"/>
                  <a:gd name="T46" fmla="*/ 11 w 24"/>
                  <a:gd name="T47" fmla="*/ 22 h 25"/>
                  <a:gd name="T48" fmla="*/ 8 w 24"/>
                  <a:gd name="T49" fmla="*/ 21 h 25"/>
                  <a:gd name="T50" fmla="*/ 6 w 24"/>
                  <a:gd name="T51" fmla="*/ 20 h 25"/>
                  <a:gd name="T52" fmla="*/ 3 w 24"/>
                  <a:gd name="T53" fmla="*/ 16 h 25"/>
                  <a:gd name="T54" fmla="*/ 2 w 24"/>
                  <a:gd name="T55" fmla="*/ 12 h 25"/>
                  <a:gd name="T56" fmla="*/ 3 w 24"/>
                  <a:gd name="T57" fmla="*/ 9 h 25"/>
                  <a:gd name="T58" fmla="*/ 6 w 24"/>
                  <a:gd name="T59" fmla="*/ 5 h 25"/>
                  <a:gd name="T60" fmla="*/ 8 w 24"/>
                  <a:gd name="T61" fmla="*/ 3 h 25"/>
                  <a:gd name="T62" fmla="*/ 11 w 24"/>
                  <a:gd name="T63" fmla="*/ 3 h 25"/>
                  <a:gd name="T64" fmla="*/ 16 w 24"/>
                  <a:gd name="T65" fmla="*/ 3 h 25"/>
                  <a:gd name="T66" fmla="*/ 18 w 24"/>
                  <a:gd name="T67" fmla="*/ 5 h 25"/>
                  <a:gd name="T68" fmla="*/ 20 w 24"/>
                  <a:gd name="T69" fmla="*/ 9 h 25"/>
                  <a:gd name="T70" fmla="*/ 22 w 24"/>
                  <a:gd name="T71" fmla="*/ 1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"/>
                  <a:gd name="T109" fmla="*/ 0 h 25"/>
                  <a:gd name="T110" fmla="*/ 24 w 24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" h="25">
                    <a:moveTo>
                      <a:pt x="24" y="12"/>
                    </a:moveTo>
                    <a:lnTo>
                      <a:pt x="23" y="7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22" y="20"/>
                    </a:lnTo>
                    <a:lnTo>
                      <a:pt x="23" y="16"/>
                    </a:lnTo>
                    <a:lnTo>
                      <a:pt x="24" y="12"/>
                    </a:lnTo>
                    <a:close/>
                    <a:moveTo>
                      <a:pt x="22" y="12"/>
                    </a:moveTo>
                    <a:lnTo>
                      <a:pt x="20" y="16"/>
                    </a:lnTo>
                    <a:lnTo>
                      <a:pt x="18" y="20"/>
                    </a:lnTo>
                    <a:lnTo>
                      <a:pt x="16" y="21"/>
                    </a:lnTo>
                    <a:lnTo>
                      <a:pt x="11" y="22"/>
                    </a:lnTo>
                    <a:lnTo>
                      <a:pt x="8" y="21"/>
                    </a:lnTo>
                    <a:lnTo>
                      <a:pt x="6" y="20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20" y="9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FA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7" name="Freeform 129"/>
              <p:cNvSpPr>
                <a:spLocks noEditPoints="1"/>
              </p:cNvSpPr>
              <p:nvPr/>
            </p:nvSpPr>
            <p:spPr bwMode="auto">
              <a:xfrm>
                <a:off x="2687" y="4026"/>
                <a:ext cx="22" cy="22"/>
              </a:xfrm>
              <a:custGeom>
                <a:avLst/>
                <a:gdLst>
                  <a:gd name="T0" fmla="*/ 22 w 22"/>
                  <a:gd name="T1" fmla="*/ 11 h 22"/>
                  <a:gd name="T2" fmla="*/ 21 w 22"/>
                  <a:gd name="T3" fmla="*/ 6 h 22"/>
                  <a:gd name="T4" fmla="*/ 18 w 22"/>
                  <a:gd name="T5" fmla="*/ 3 h 22"/>
                  <a:gd name="T6" fmla="*/ 15 w 22"/>
                  <a:gd name="T7" fmla="*/ 0 h 22"/>
                  <a:gd name="T8" fmla="*/ 10 w 22"/>
                  <a:gd name="T9" fmla="*/ 0 h 22"/>
                  <a:gd name="T10" fmla="*/ 7 w 22"/>
                  <a:gd name="T11" fmla="*/ 0 h 22"/>
                  <a:gd name="T12" fmla="*/ 4 w 22"/>
                  <a:gd name="T13" fmla="*/ 3 h 22"/>
                  <a:gd name="T14" fmla="*/ 1 w 22"/>
                  <a:gd name="T15" fmla="*/ 6 h 22"/>
                  <a:gd name="T16" fmla="*/ 0 w 22"/>
                  <a:gd name="T17" fmla="*/ 11 h 22"/>
                  <a:gd name="T18" fmla="*/ 1 w 22"/>
                  <a:gd name="T19" fmla="*/ 15 h 22"/>
                  <a:gd name="T20" fmla="*/ 4 w 22"/>
                  <a:gd name="T21" fmla="*/ 19 h 22"/>
                  <a:gd name="T22" fmla="*/ 7 w 22"/>
                  <a:gd name="T23" fmla="*/ 21 h 22"/>
                  <a:gd name="T24" fmla="*/ 10 w 22"/>
                  <a:gd name="T25" fmla="*/ 22 h 22"/>
                  <a:gd name="T26" fmla="*/ 15 w 22"/>
                  <a:gd name="T27" fmla="*/ 21 h 22"/>
                  <a:gd name="T28" fmla="*/ 18 w 22"/>
                  <a:gd name="T29" fmla="*/ 19 h 22"/>
                  <a:gd name="T30" fmla="*/ 21 w 22"/>
                  <a:gd name="T31" fmla="*/ 15 h 22"/>
                  <a:gd name="T32" fmla="*/ 22 w 22"/>
                  <a:gd name="T33" fmla="*/ 11 h 22"/>
                  <a:gd name="T34" fmla="*/ 19 w 22"/>
                  <a:gd name="T35" fmla="*/ 11 h 22"/>
                  <a:gd name="T36" fmla="*/ 18 w 22"/>
                  <a:gd name="T37" fmla="*/ 15 h 22"/>
                  <a:gd name="T38" fmla="*/ 17 w 22"/>
                  <a:gd name="T39" fmla="*/ 17 h 22"/>
                  <a:gd name="T40" fmla="*/ 14 w 22"/>
                  <a:gd name="T41" fmla="*/ 19 h 22"/>
                  <a:gd name="T42" fmla="*/ 10 w 22"/>
                  <a:gd name="T43" fmla="*/ 20 h 22"/>
                  <a:gd name="T44" fmla="*/ 8 w 22"/>
                  <a:gd name="T45" fmla="*/ 19 h 22"/>
                  <a:gd name="T46" fmla="*/ 5 w 22"/>
                  <a:gd name="T47" fmla="*/ 17 h 22"/>
                  <a:gd name="T48" fmla="*/ 4 w 22"/>
                  <a:gd name="T49" fmla="*/ 15 h 22"/>
                  <a:gd name="T50" fmla="*/ 2 w 22"/>
                  <a:gd name="T51" fmla="*/ 11 h 22"/>
                  <a:gd name="T52" fmla="*/ 4 w 22"/>
                  <a:gd name="T53" fmla="*/ 8 h 22"/>
                  <a:gd name="T54" fmla="*/ 5 w 22"/>
                  <a:gd name="T55" fmla="*/ 5 h 22"/>
                  <a:gd name="T56" fmla="*/ 8 w 22"/>
                  <a:gd name="T57" fmla="*/ 3 h 22"/>
                  <a:gd name="T58" fmla="*/ 10 w 22"/>
                  <a:gd name="T59" fmla="*/ 3 h 22"/>
                  <a:gd name="T60" fmla="*/ 14 w 22"/>
                  <a:gd name="T61" fmla="*/ 3 h 22"/>
                  <a:gd name="T62" fmla="*/ 17 w 22"/>
                  <a:gd name="T63" fmla="*/ 5 h 22"/>
                  <a:gd name="T64" fmla="*/ 18 w 22"/>
                  <a:gd name="T65" fmla="*/ 8 h 22"/>
                  <a:gd name="T66" fmla="*/ 19 w 22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2"/>
                  <a:gd name="T104" fmla="*/ 22 w 22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2">
                    <a:moveTo>
                      <a:pt x="22" y="11"/>
                    </a:moveTo>
                    <a:lnTo>
                      <a:pt x="21" y="6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0" y="22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21" y="15"/>
                    </a:lnTo>
                    <a:lnTo>
                      <a:pt x="22" y="11"/>
                    </a:lnTo>
                    <a:close/>
                    <a:moveTo>
                      <a:pt x="19" y="11"/>
                    </a:moveTo>
                    <a:lnTo>
                      <a:pt x="18" y="15"/>
                    </a:ln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8" y="19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8" y="8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FA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8" name="Freeform 130"/>
              <p:cNvSpPr>
                <a:spLocks noEditPoints="1"/>
              </p:cNvSpPr>
              <p:nvPr/>
            </p:nvSpPr>
            <p:spPr bwMode="auto">
              <a:xfrm>
                <a:off x="2688" y="4028"/>
                <a:ext cx="20" cy="19"/>
              </a:xfrm>
              <a:custGeom>
                <a:avLst/>
                <a:gdLst>
                  <a:gd name="T0" fmla="*/ 20 w 20"/>
                  <a:gd name="T1" fmla="*/ 9 h 19"/>
                  <a:gd name="T2" fmla="*/ 18 w 20"/>
                  <a:gd name="T3" fmla="*/ 6 h 19"/>
                  <a:gd name="T4" fmla="*/ 16 w 20"/>
                  <a:gd name="T5" fmla="*/ 2 h 19"/>
                  <a:gd name="T6" fmla="*/ 14 w 20"/>
                  <a:gd name="T7" fmla="*/ 0 h 19"/>
                  <a:gd name="T8" fmla="*/ 9 w 20"/>
                  <a:gd name="T9" fmla="*/ 0 h 19"/>
                  <a:gd name="T10" fmla="*/ 6 w 20"/>
                  <a:gd name="T11" fmla="*/ 0 h 19"/>
                  <a:gd name="T12" fmla="*/ 4 w 20"/>
                  <a:gd name="T13" fmla="*/ 2 h 19"/>
                  <a:gd name="T14" fmla="*/ 1 w 20"/>
                  <a:gd name="T15" fmla="*/ 6 h 19"/>
                  <a:gd name="T16" fmla="*/ 0 w 20"/>
                  <a:gd name="T17" fmla="*/ 9 h 19"/>
                  <a:gd name="T18" fmla="*/ 1 w 20"/>
                  <a:gd name="T19" fmla="*/ 13 h 19"/>
                  <a:gd name="T20" fmla="*/ 4 w 20"/>
                  <a:gd name="T21" fmla="*/ 17 h 19"/>
                  <a:gd name="T22" fmla="*/ 6 w 20"/>
                  <a:gd name="T23" fmla="*/ 18 h 19"/>
                  <a:gd name="T24" fmla="*/ 9 w 20"/>
                  <a:gd name="T25" fmla="*/ 19 h 19"/>
                  <a:gd name="T26" fmla="*/ 14 w 20"/>
                  <a:gd name="T27" fmla="*/ 18 h 19"/>
                  <a:gd name="T28" fmla="*/ 16 w 20"/>
                  <a:gd name="T29" fmla="*/ 17 h 19"/>
                  <a:gd name="T30" fmla="*/ 18 w 20"/>
                  <a:gd name="T31" fmla="*/ 13 h 19"/>
                  <a:gd name="T32" fmla="*/ 20 w 20"/>
                  <a:gd name="T33" fmla="*/ 9 h 19"/>
                  <a:gd name="T34" fmla="*/ 17 w 20"/>
                  <a:gd name="T35" fmla="*/ 9 h 19"/>
                  <a:gd name="T36" fmla="*/ 16 w 20"/>
                  <a:gd name="T37" fmla="*/ 12 h 19"/>
                  <a:gd name="T38" fmla="*/ 15 w 20"/>
                  <a:gd name="T39" fmla="*/ 14 h 19"/>
                  <a:gd name="T40" fmla="*/ 13 w 20"/>
                  <a:gd name="T41" fmla="*/ 15 h 19"/>
                  <a:gd name="T42" fmla="*/ 9 w 20"/>
                  <a:gd name="T43" fmla="*/ 17 h 19"/>
                  <a:gd name="T44" fmla="*/ 7 w 20"/>
                  <a:gd name="T45" fmla="*/ 15 h 19"/>
                  <a:gd name="T46" fmla="*/ 5 w 20"/>
                  <a:gd name="T47" fmla="*/ 14 h 19"/>
                  <a:gd name="T48" fmla="*/ 4 w 20"/>
                  <a:gd name="T49" fmla="*/ 12 h 19"/>
                  <a:gd name="T50" fmla="*/ 3 w 20"/>
                  <a:gd name="T51" fmla="*/ 9 h 19"/>
                  <a:gd name="T52" fmla="*/ 4 w 20"/>
                  <a:gd name="T53" fmla="*/ 6 h 19"/>
                  <a:gd name="T54" fmla="*/ 5 w 20"/>
                  <a:gd name="T55" fmla="*/ 3 h 19"/>
                  <a:gd name="T56" fmla="*/ 7 w 20"/>
                  <a:gd name="T57" fmla="*/ 2 h 19"/>
                  <a:gd name="T58" fmla="*/ 9 w 20"/>
                  <a:gd name="T59" fmla="*/ 2 h 19"/>
                  <a:gd name="T60" fmla="*/ 13 w 20"/>
                  <a:gd name="T61" fmla="*/ 2 h 19"/>
                  <a:gd name="T62" fmla="*/ 15 w 20"/>
                  <a:gd name="T63" fmla="*/ 3 h 19"/>
                  <a:gd name="T64" fmla="*/ 16 w 20"/>
                  <a:gd name="T65" fmla="*/ 6 h 19"/>
                  <a:gd name="T66" fmla="*/ 17 w 20"/>
                  <a:gd name="T67" fmla="*/ 9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19"/>
                  <a:gd name="T104" fmla="*/ 20 w 20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19">
                    <a:moveTo>
                      <a:pt x="20" y="9"/>
                    </a:moveTo>
                    <a:lnTo>
                      <a:pt x="18" y="6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9" y="19"/>
                    </a:lnTo>
                    <a:lnTo>
                      <a:pt x="14" y="18"/>
                    </a:lnTo>
                    <a:lnTo>
                      <a:pt x="16" y="17"/>
                    </a:lnTo>
                    <a:lnTo>
                      <a:pt x="18" y="13"/>
                    </a:lnTo>
                    <a:lnTo>
                      <a:pt x="20" y="9"/>
                    </a:lnTo>
                    <a:close/>
                    <a:moveTo>
                      <a:pt x="17" y="9"/>
                    </a:moveTo>
                    <a:lnTo>
                      <a:pt x="16" y="12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B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29" name="Freeform 131"/>
              <p:cNvSpPr>
                <a:spLocks noEditPoints="1"/>
              </p:cNvSpPr>
              <p:nvPr/>
            </p:nvSpPr>
            <p:spPr bwMode="auto">
              <a:xfrm>
                <a:off x="2689" y="4029"/>
                <a:ext cx="17" cy="17"/>
              </a:xfrm>
              <a:custGeom>
                <a:avLst/>
                <a:gdLst>
                  <a:gd name="T0" fmla="*/ 17 w 17"/>
                  <a:gd name="T1" fmla="*/ 8 h 17"/>
                  <a:gd name="T2" fmla="*/ 16 w 17"/>
                  <a:gd name="T3" fmla="*/ 5 h 17"/>
                  <a:gd name="T4" fmla="*/ 15 w 17"/>
                  <a:gd name="T5" fmla="*/ 2 h 17"/>
                  <a:gd name="T6" fmla="*/ 12 w 17"/>
                  <a:gd name="T7" fmla="*/ 0 h 17"/>
                  <a:gd name="T8" fmla="*/ 8 w 17"/>
                  <a:gd name="T9" fmla="*/ 0 h 17"/>
                  <a:gd name="T10" fmla="*/ 6 w 17"/>
                  <a:gd name="T11" fmla="*/ 0 h 17"/>
                  <a:gd name="T12" fmla="*/ 3 w 17"/>
                  <a:gd name="T13" fmla="*/ 2 h 17"/>
                  <a:gd name="T14" fmla="*/ 2 w 17"/>
                  <a:gd name="T15" fmla="*/ 5 h 17"/>
                  <a:gd name="T16" fmla="*/ 0 w 17"/>
                  <a:gd name="T17" fmla="*/ 8 h 17"/>
                  <a:gd name="T18" fmla="*/ 2 w 17"/>
                  <a:gd name="T19" fmla="*/ 12 h 17"/>
                  <a:gd name="T20" fmla="*/ 3 w 17"/>
                  <a:gd name="T21" fmla="*/ 14 h 17"/>
                  <a:gd name="T22" fmla="*/ 6 w 17"/>
                  <a:gd name="T23" fmla="*/ 16 h 17"/>
                  <a:gd name="T24" fmla="*/ 8 w 17"/>
                  <a:gd name="T25" fmla="*/ 17 h 17"/>
                  <a:gd name="T26" fmla="*/ 12 w 17"/>
                  <a:gd name="T27" fmla="*/ 16 h 17"/>
                  <a:gd name="T28" fmla="*/ 15 w 17"/>
                  <a:gd name="T29" fmla="*/ 14 h 17"/>
                  <a:gd name="T30" fmla="*/ 16 w 17"/>
                  <a:gd name="T31" fmla="*/ 12 h 17"/>
                  <a:gd name="T32" fmla="*/ 17 w 17"/>
                  <a:gd name="T33" fmla="*/ 8 h 17"/>
                  <a:gd name="T34" fmla="*/ 15 w 17"/>
                  <a:gd name="T35" fmla="*/ 8 h 17"/>
                  <a:gd name="T36" fmla="*/ 14 w 17"/>
                  <a:gd name="T37" fmla="*/ 11 h 17"/>
                  <a:gd name="T38" fmla="*/ 13 w 17"/>
                  <a:gd name="T39" fmla="*/ 12 h 17"/>
                  <a:gd name="T40" fmla="*/ 11 w 17"/>
                  <a:gd name="T41" fmla="*/ 13 h 17"/>
                  <a:gd name="T42" fmla="*/ 8 w 17"/>
                  <a:gd name="T43" fmla="*/ 14 h 17"/>
                  <a:gd name="T44" fmla="*/ 6 w 17"/>
                  <a:gd name="T45" fmla="*/ 13 h 17"/>
                  <a:gd name="T46" fmla="*/ 5 w 17"/>
                  <a:gd name="T47" fmla="*/ 12 h 17"/>
                  <a:gd name="T48" fmla="*/ 4 w 17"/>
                  <a:gd name="T49" fmla="*/ 11 h 17"/>
                  <a:gd name="T50" fmla="*/ 3 w 17"/>
                  <a:gd name="T51" fmla="*/ 8 h 17"/>
                  <a:gd name="T52" fmla="*/ 4 w 17"/>
                  <a:gd name="T53" fmla="*/ 6 h 17"/>
                  <a:gd name="T54" fmla="*/ 5 w 17"/>
                  <a:gd name="T55" fmla="*/ 3 h 17"/>
                  <a:gd name="T56" fmla="*/ 6 w 17"/>
                  <a:gd name="T57" fmla="*/ 2 h 17"/>
                  <a:gd name="T58" fmla="*/ 8 w 17"/>
                  <a:gd name="T59" fmla="*/ 2 h 17"/>
                  <a:gd name="T60" fmla="*/ 11 w 17"/>
                  <a:gd name="T61" fmla="*/ 2 h 17"/>
                  <a:gd name="T62" fmla="*/ 13 w 17"/>
                  <a:gd name="T63" fmla="*/ 3 h 17"/>
                  <a:gd name="T64" fmla="*/ 14 w 17"/>
                  <a:gd name="T65" fmla="*/ 6 h 17"/>
                  <a:gd name="T66" fmla="*/ 15 w 17"/>
                  <a:gd name="T67" fmla="*/ 8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17" y="8"/>
                    </a:move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6" y="16"/>
                    </a:lnTo>
                    <a:lnTo>
                      <a:pt x="8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7" y="8"/>
                    </a:lnTo>
                    <a:close/>
                    <a:moveTo>
                      <a:pt x="15" y="8"/>
                    </a:moveTo>
                    <a:lnTo>
                      <a:pt x="14" y="11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8" y="14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C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0" name="Freeform 132"/>
              <p:cNvSpPr>
                <a:spLocks noEditPoints="1"/>
              </p:cNvSpPr>
              <p:nvPr/>
            </p:nvSpPr>
            <p:spPr bwMode="auto">
              <a:xfrm>
                <a:off x="2691" y="4030"/>
                <a:ext cx="14" cy="15"/>
              </a:xfrm>
              <a:custGeom>
                <a:avLst/>
                <a:gdLst>
                  <a:gd name="T0" fmla="*/ 14 w 14"/>
                  <a:gd name="T1" fmla="*/ 7 h 15"/>
                  <a:gd name="T2" fmla="*/ 13 w 14"/>
                  <a:gd name="T3" fmla="*/ 4 h 15"/>
                  <a:gd name="T4" fmla="*/ 12 w 14"/>
                  <a:gd name="T5" fmla="*/ 1 h 15"/>
                  <a:gd name="T6" fmla="*/ 10 w 14"/>
                  <a:gd name="T7" fmla="*/ 0 h 15"/>
                  <a:gd name="T8" fmla="*/ 6 w 14"/>
                  <a:gd name="T9" fmla="*/ 0 h 15"/>
                  <a:gd name="T10" fmla="*/ 4 w 14"/>
                  <a:gd name="T11" fmla="*/ 0 h 15"/>
                  <a:gd name="T12" fmla="*/ 2 w 14"/>
                  <a:gd name="T13" fmla="*/ 1 h 15"/>
                  <a:gd name="T14" fmla="*/ 1 w 14"/>
                  <a:gd name="T15" fmla="*/ 4 h 15"/>
                  <a:gd name="T16" fmla="*/ 0 w 14"/>
                  <a:gd name="T17" fmla="*/ 7 h 15"/>
                  <a:gd name="T18" fmla="*/ 1 w 14"/>
                  <a:gd name="T19" fmla="*/ 10 h 15"/>
                  <a:gd name="T20" fmla="*/ 2 w 14"/>
                  <a:gd name="T21" fmla="*/ 12 h 15"/>
                  <a:gd name="T22" fmla="*/ 4 w 14"/>
                  <a:gd name="T23" fmla="*/ 13 h 15"/>
                  <a:gd name="T24" fmla="*/ 6 w 14"/>
                  <a:gd name="T25" fmla="*/ 15 h 15"/>
                  <a:gd name="T26" fmla="*/ 10 w 14"/>
                  <a:gd name="T27" fmla="*/ 13 h 15"/>
                  <a:gd name="T28" fmla="*/ 12 w 14"/>
                  <a:gd name="T29" fmla="*/ 12 h 15"/>
                  <a:gd name="T30" fmla="*/ 13 w 14"/>
                  <a:gd name="T31" fmla="*/ 10 h 15"/>
                  <a:gd name="T32" fmla="*/ 14 w 14"/>
                  <a:gd name="T33" fmla="*/ 7 h 15"/>
                  <a:gd name="T34" fmla="*/ 12 w 14"/>
                  <a:gd name="T35" fmla="*/ 7 h 15"/>
                  <a:gd name="T36" fmla="*/ 11 w 14"/>
                  <a:gd name="T37" fmla="*/ 9 h 15"/>
                  <a:gd name="T38" fmla="*/ 10 w 14"/>
                  <a:gd name="T39" fmla="*/ 11 h 15"/>
                  <a:gd name="T40" fmla="*/ 9 w 14"/>
                  <a:gd name="T41" fmla="*/ 12 h 15"/>
                  <a:gd name="T42" fmla="*/ 6 w 14"/>
                  <a:gd name="T43" fmla="*/ 12 h 15"/>
                  <a:gd name="T44" fmla="*/ 5 w 14"/>
                  <a:gd name="T45" fmla="*/ 12 h 15"/>
                  <a:gd name="T46" fmla="*/ 4 w 14"/>
                  <a:gd name="T47" fmla="*/ 11 h 15"/>
                  <a:gd name="T48" fmla="*/ 3 w 14"/>
                  <a:gd name="T49" fmla="*/ 9 h 15"/>
                  <a:gd name="T50" fmla="*/ 2 w 14"/>
                  <a:gd name="T51" fmla="*/ 7 h 15"/>
                  <a:gd name="T52" fmla="*/ 3 w 14"/>
                  <a:gd name="T53" fmla="*/ 5 h 15"/>
                  <a:gd name="T54" fmla="*/ 4 w 14"/>
                  <a:gd name="T55" fmla="*/ 4 h 15"/>
                  <a:gd name="T56" fmla="*/ 5 w 14"/>
                  <a:gd name="T57" fmla="*/ 2 h 15"/>
                  <a:gd name="T58" fmla="*/ 6 w 14"/>
                  <a:gd name="T59" fmla="*/ 2 h 15"/>
                  <a:gd name="T60" fmla="*/ 9 w 14"/>
                  <a:gd name="T61" fmla="*/ 2 h 15"/>
                  <a:gd name="T62" fmla="*/ 10 w 14"/>
                  <a:gd name="T63" fmla="*/ 4 h 15"/>
                  <a:gd name="T64" fmla="*/ 11 w 14"/>
                  <a:gd name="T65" fmla="*/ 5 h 15"/>
                  <a:gd name="T66" fmla="*/ 12 w 14"/>
                  <a:gd name="T67" fmla="*/ 7 h 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"/>
                  <a:gd name="T103" fmla="*/ 0 h 15"/>
                  <a:gd name="T104" fmla="*/ 14 w 14"/>
                  <a:gd name="T105" fmla="*/ 15 h 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" h="15">
                    <a:moveTo>
                      <a:pt x="14" y="7"/>
                    </a:moveTo>
                    <a:lnTo>
                      <a:pt x="13" y="4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7"/>
                    </a:lnTo>
                    <a:close/>
                    <a:moveTo>
                      <a:pt x="12" y="7"/>
                    </a:moveTo>
                    <a:lnTo>
                      <a:pt x="11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D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1" name="Freeform 133"/>
              <p:cNvSpPr>
                <a:spLocks noEditPoints="1"/>
              </p:cNvSpPr>
              <p:nvPr/>
            </p:nvSpPr>
            <p:spPr bwMode="auto">
              <a:xfrm>
                <a:off x="2692" y="403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1 w 12"/>
                  <a:gd name="T3" fmla="*/ 4 h 12"/>
                  <a:gd name="T4" fmla="*/ 10 w 12"/>
                  <a:gd name="T5" fmla="*/ 1 h 12"/>
                  <a:gd name="T6" fmla="*/ 8 w 12"/>
                  <a:gd name="T7" fmla="*/ 0 h 12"/>
                  <a:gd name="T8" fmla="*/ 5 w 12"/>
                  <a:gd name="T9" fmla="*/ 0 h 12"/>
                  <a:gd name="T10" fmla="*/ 3 w 12"/>
                  <a:gd name="T11" fmla="*/ 0 h 12"/>
                  <a:gd name="T12" fmla="*/ 2 w 12"/>
                  <a:gd name="T13" fmla="*/ 1 h 12"/>
                  <a:gd name="T14" fmla="*/ 1 w 12"/>
                  <a:gd name="T15" fmla="*/ 4 h 12"/>
                  <a:gd name="T16" fmla="*/ 0 w 12"/>
                  <a:gd name="T17" fmla="*/ 6 h 12"/>
                  <a:gd name="T18" fmla="*/ 1 w 12"/>
                  <a:gd name="T19" fmla="*/ 9 h 12"/>
                  <a:gd name="T20" fmla="*/ 2 w 12"/>
                  <a:gd name="T21" fmla="*/ 10 h 12"/>
                  <a:gd name="T22" fmla="*/ 3 w 12"/>
                  <a:gd name="T23" fmla="*/ 11 h 12"/>
                  <a:gd name="T24" fmla="*/ 5 w 12"/>
                  <a:gd name="T25" fmla="*/ 12 h 12"/>
                  <a:gd name="T26" fmla="*/ 8 w 12"/>
                  <a:gd name="T27" fmla="*/ 11 h 12"/>
                  <a:gd name="T28" fmla="*/ 10 w 12"/>
                  <a:gd name="T29" fmla="*/ 10 h 12"/>
                  <a:gd name="T30" fmla="*/ 11 w 12"/>
                  <a:gd name="T31" fmla="*/ 9 h 12"/>
                  <a:gd name="T32" fmla="*/ 12 w 12"/>
                  <a:gd name="T33" fmla="*/ 6 h 12"/>
                  <a:gd name="T34" fmla="*/ 10 w 12"/>
                  <a:gd name="T35" fmla="*/ 6 h 12"/>
                  <a:gd name="T36" fmla="*/ 9 w 12"/>
                  <a:gd name="T37" fmla="*/ 9 h 12"/>
                  <a:gd name="T38" fmla="*/ 5 w 12"/>
                  <a:gd name="T39" fmla="*/ 10 h 12"/>
                  <a:gd name="T40" fmla="*/ 3 w 12"/>
                  <a:gd name="T41" fmla="*/ 9 h 12"/>
                  <a:gd name="T42" fmla="*/ 2 w 12"/>
                  <a:gd name="T43" fmla="*/ 6 h 12"/>
                  <a:gd name="T44" fmla="*/ 3 w 12"/>
                  <a:gd name="T45" fmla="*/ 4 h 12"/>
                  <a:gd name="T46" fmla="*/ 5 w 12"/>
                  <a:gd name="T47" fmla="*/ 3 h 12"/>
                  <a:gd name="T48" fmla="*/ 9 w 12"/>
                  <a:gd name="T49" fmla="*/ 4 h 12"/>
                  <a:gd name="T50" fmla="*/ 10 w 12"/>
                  <a:gd name="T51" fmla="*/ 6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"/>
                  <a:gd name="T79" fmla="*/ 0 h 12"/>
                  <a:gd name="T80" fmla="*/ 12 w 12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" h="12">
                    <a:moveTo>
                      <a:pt x="12" y="6"/>
                    </a:moveTo>
                    <a:lnTo>
                      <a:pt x="11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6"/>
                    </a:lnTo>
                    <a:close/>
                    <a:moveTo>
                      <a:pt x="10" y="6"/>
                    </a:moveTo>
                    <a:lnTo>
                      <a:pt x="9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D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2" name="Freeform 134"/>
              <p:cNvSpPr>
                <a:spLocks noEditPoints="1"/>
              </p:cNvSpPr>
              <p:nvPr/>
            </p:nvSpPr>
            <p:spPr bwMode="auto">
              <a:xfrm>
                <a:off x="2693" y="4032"/>
                <a:ext cx="10" cy="10"/>
              </a:xfrm>
              <a:custGeom>
                <a:avLst/>
                <a:gdLst>
                  <a:gd name="T0" fmla="*/ 10 w 10"/>
                  <a:gd name="T1" fmla="*/ 5 h 10"/>
                  <a:gd name="T2" fmla="*/ 9 w 10"/>
                  <a:gd name="T3" fmla="*/ 3 h 10"/>
                  <a:gd name="T4" fmla="*/ 8 w 10"/>
                  <a:gd name="T5" fmla="*/ 2 h 10"/>
                  <a:gd name="T6" fmla="*/ 7 w 10"/>
                  <a:gd name="T7" fmla="*/ 0 h 10"/>
                  <a:gd name="T8" fmla="*/ 4 w 10"/>
                  <a:gd name="T9" fmla="*/ 0 h 10"/>
                  <a:gd name="T10" fmla="*/ 3 w 10"/>
                  <a:gd name="T11" fmla="*/ 0 h 10"/>
                  <a:gd name="T12" fmla="*/ 2 w 10"/>
                  <a:gd name="T13" fmla="*/ 2 h 10"/>
                  <a:gd name="T14" fmla="*/ 1 w 10"/>
                  <a:gd name="T15" fmla="*/ 3 h 10"/>
                  <a:gd name="T16" fmla="*/ 0 w 10"/>
                  <a:gd name="T17" fmla="*/ 5 h 10"/>
                  <a:gd name="T18" fmla="*/ 1 w 10"/>
                  <a:gd name="T19" fmla="*/ 7 h 10"/>
                  <a:gd name="T20" fmla="*/ 2 w 10"/>
                  <a:gd name="T21" fmla="*/ 9 h 10"/>
                  <a:gd name="T22" fmla="*/ 3 w 10"/>
                  <a:gd name="T23" fmla="*/ 10 h 10"/>
                  <a:gd name="T24" fmla="*/ 4 w 10"/>
                  <a:gd name="T25" fmla="*/ 10 h 10"/>
                  <a:gd name="T26" fmla="*/ 7 w 10"/>
                  <a:gd name="T27" fmla="*/ 10 h 10"/>
                  <a:gd name="T28" fmla="*/ 8 w 10"/>
                  <a:gd name="T29" fmla="*/ 9 h 10"/>
                  <a:gd name="T30" fmla="*/ 9 w 10"/>
                  <a:gd name="T31" fmla="*/ 7 h 10"/>
                  <a:gd name="T32" fmla="*/ 10 w 10"/>
                  <a:gd name="T33" fmla="*/ 5 h 10"/>
                  <a:gd name="T34" fmla="*/ 7 w 10"/>
                  <a:gd name="T35" fmla="*/ 5 h 10"/>
                  <a:gd name="T36" fmla="*/ 7 w 10"/>
                  <a:gd name="T37" fmla="*/ 7 h 10"/>
                  <a:gd name="T38" fmla="*/ 4 w 10"/>
                  <a:gd name="T39" fmla="*/ 8 h 10"/>
                  <a:gd name="T40" fmla="*/ 3 w 10"/>
                  <a:gd name="T41" fmla="*/ 7 h 10"/>
                  <a:gd name="T42" fmla="*/ 2 w 10"/>
                  <a:gd name="T43" fmla="*/ 5 h 10"/>
                  <a:gd name="T44" fmla="*/ 3 w 10"/>
                  <a:gd name="T45" fmla="*/ 3 h 10"/>
                  <a:gd name="T46" fmla="*/ 4 w 10"/>
                  <a:gd name="T47" fmla="*/ 3 h 10"/>
                  <a:gd name="T48" fmla="*/ 7 w 10"/>
                  <a:gd name="T49" fmla="*/ 3 h 10"/>
                  <a:gd name="T50" fmla="*/ 7 w 10"/>
                  <a:gd name="T51" fmla="*/ 5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10"/>
                  <a:gd name="T80" fmla="*/ 10 w 10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10">
                    <a:moveTo>
                      <a:pt x="10" y="5"/>
                    </a:moveTo>
                    <a:lnTo>
                      <a:pt x="9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10" y="5"/>
                    </a:lnTo>
                    <a:close/>
                    <a:moveTo>
                      <a:pt x="7" y="5"/>
                    </a:moveTo>
                    <a:lnTo>
                      <a:pt x="7" y="7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E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3" name="Freeform 135"/>
              <p:cNvSpPr>
                <a:spLocks/>
              </p:cNvSpPr>
              <p:nvPr/>
            </p:nvSpPr>
            <p:spPr bwMode="auto">
              <a:xfrm>
                <a:off x="2694" y="4034"/>
                <a:ext cx="8" cy="7"/>
              </a:xfrm>
              <a:custGeom>
                <a:avLst/>
                <a:gdLst>
                  <a:gd name="T0" fmla="*/ 8 w 8"/>
                  <a:gd name="T1" fmla="*/ 3 h 7"/>
                  <a:gd name="T2" fmla="*/ 7 w 8"/>
                  <a:gd name="T3" fmla="*/ 1 h 7"/>
                  <a:gd name="T4" fmla="*/ 3 w 8"/>
                  <a:gd name="T5" fmla="*/ 0 h 7"/>
                  <a:gd name="T6" fmla="*/ 1 w 8"/>
                  <a:gd name="T7" fmla="*/ 1 h 7"/>
                  <a:gd name="T8" fmla="*/ 0 w 8"/>
                  <a:gd name="T9" fmla="*/ 3 h 7"/>
                  <a:gd name="T10" fmla="*/ 1 w 8"/>
                  <a:gd name="T11" fmla="*/ 6 h 7"/>
                  <a:gd name="T12" fmla="*/ 3 w 8"/>
                  <a:gd name="T13" fmla="*/ 7 h 7"/>
                  <a:gd name="T14" fmla="*/ 7 w 8"/>
                  <a:gd name="T15" fmla="*/ 6 h 7"/>
                  <a:gd name="T16" fmla="*/ 8 w 8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8" y="3"/>
                    </a:moveTo>
                    <a:lnTo>
                      <a:pt x="7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7" y="6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4" name="Freeform 136"/>
              <p:cNvSpPr>
                <a:spLocks/>
              </p:cNvSpPr>
              <p:nvPr/>
            </p:nvSpPr>
            <p:spPr bwMode="auto">
              <a:xfrm>
                <a:off x="2695" y="4035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0 h 5"/>
                  <a:gd name="T4" fmla="*/ 2 w 5"/>
                  <a:gd name="T5" fmla="*/ 0 h 5"/>
                  <a:gd name="T6" fmla="*/ 1 w 5"/>
                  <a:gd name="T7" fmla="*/ 0 h 5"/>
                  <a:gd name="T8" fmla="*/ 0 w 5"/>
                  <a:gd name="T9" fmla="*/ 2 h 5"/>
                  <a:gd name="T10" fmla="*/ 1 w 5"/>
                  <a:gd name="T11" fmla="*/ 4 h 5"/>
                  <a:gd name="T12" fmla="*/ 2 w 5"/>
                  <a:gd name="T13" fmla="*/ 5 h 5"/>
                  <a:gd name="T14" fmla="*/ 5 w 5"/>
                  <a:gd name="T15" fmla="*/ 4 h 5"/>
                  <a:gd name="T16" fmla="*/ 5 w 5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5" name="Freeform 137"/>
              <p:cNvSpPr>
                <a:spLocks/>
              </p:cNvSpPr>
              <p:nvPr/>
            </p:nvSpPr>
            <p:spPr bwMode="auto">
              <a:xfrm>
                <a:off x="2696" y="4036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1 w 2"/>
                  <a:gd name="T11" fmla="*/ 1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6" name="Freeform 138"/>
              <p:cNvSpPr>
                <a:spLocks/>
              </p:cNvSpPr>
              <p:nvPr/>
            </p:nvSpPr>
            <p:spPr bwMode="auto">
              <a:xfrm>
                <a:off x="2688" y="404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7" name="Freeform 139"/>
              <p:cNvSpPr>
                <a:spLocks noEditPoints="1"/>
              </p:cNvSpPr>
              <p:nvPr/>
            </p:nvSpPr>
            <p:spPr bwMode="auto">
              <a:xfrm>
                <a:off x="2687" y="4043"/>
                <a:ext cx="23" cy="5"/>
              </a:xfrm>
              <a:custGeom>
                <a:avLst/>
                <a:gdLst>
                  <a:gd name="T0" fmla="*/ 23 w 23"/>
                  <a:gd name="T1" fmla="*/ 0 h 5"/>
                  <a:gd name="T2" fmla="*/ 23 w 23"/>
                  <a:gd name="T3" fmla="*/ 2 h 5"/>
                  <a:gd name="T4" fmla="*/ 23 w 23"/>
                  <a:gd name="T5" fmla="*/ 2 h 5"/>
                  <a:gd name="T6" fmla="*/ 23 w 23"/>
                  <a:gd name="T7" fmla="*/ 2 h 5"/>
                  <a:gd name="T8" fmla="*/ 22 w 23"/>
                  <a:gd name="T9" fmla="*/ 2 h 5"/>
                  <a:gd name="T10" fmla="*/ 23 w 23"/>
                  <a:gd name="T11" fmla="*/ 2 h 5"/>
                  <a:gd name="T12" fmla="*/ 23 w 23"/>
                  <a:gd name="T13" fmla="*/ 0 h 5"/>
                  <a:gd name="T14" fmla="*/ 4 w 23"/>
                  <a:gd name="T15" fmla="*/ 5 h 5"/>
                  <a:gd name="T16" fmla="*/ 2 w 23"/>
                  <a:gd name="T17" fmla="*/ 5 h 5"/>
                  <a:gd name="T18" fmla="*/ 1 w 23"/>
                  <a:gd name="T19" fmla="*/ 5 h 5"/>
                  <a:gd name="T20" fmla="*/ 1 w 23"/>
                  <a:gd name="T21" fmla="*/ 4 h 5"/>
                  <a:gd name="T22" fmla="*/ 1 w 23"/>
                  <a:gd name="T23" fmla="*/ 3 h 5"/>
                  <a:gd name="T24" fmla="*/ 0 w 23"/>
                  <a:gd name="T25" fmla="*/ 2 h 5"/>
                  <a:gd name="T26" fmla="*/ 2 w 23"/>
                  <a:gd name="T27" fmla="*/ 4 h 5"/>
                  <a:gd name="T28" fmla="*/ 4 w 23"/>
                  <a:gd name="T29" fmla="*/ 5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5"/>
                  <a:gd name="T47" fmla="*/ 23 w 23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5">
                    <a:moveTo>
                      <a:pt x="23" y="0"/>
                    </a:moveTo>
                    <a:lnTo>
                      <a:pt x="23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0"/>
                    </a:lnTo>
                    <a:close/>
                    <a:moveTo>
                      <a:pt x="4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8" name="Freeform 140"/>
              <p:cNvSpPr>
                <a:spLocks noEditPoints="1"/>
              </p:cNvSpPr>
              <p:nvPr/>
            </p:nvSpPr>
            <p:spPr bwMode="auto">
              <a:xfrm>
                <a:off x="2687" y="4026"/>
                <a:ext cx="23" cy="22"/>
              </a:xfrm>
              <a:custGeom>
                <a:avLst/>
                <a:gdLst>
                  <a:gd name="T0" fmla="*/ 1 w 23"/>
                  <a:gd name="T1" fmla="*/ 21 h 22"/>
                  <a:gd name="T2" fmla="*/ 1 w 23"/>
                  <a:gd name="T3" fmla="*/ 22 h 22"/>
                  <a:gd name="T4" fmla="*/ 2 w 23"/>
                  <a:gd name="T5" fmla="*/ 22 h 22"/>
                  <a:gd name="T6" fmla="*/ 4 w 23"/>
                  <a:gd name="T7" fmla="*/ 22 h 22"/>
                  <a:gd name="T8" fmla="*/ 6 w 23"/>
                  <a:gd name="T9" fmla="*/ 22 h 22"/>
                  <a:gd name="T10" fmla="*/ 4 w 23"/>
                  <a:gd name="T11" fmla="*/ 20 h 22"/>
                  <a:gd name="T12" fmla="*/ 1 w 23"/>
                  <a:gd name="T13" fmla="*/ 17 h 22"/>
                  <a:gd name="T14" fmla="*/ 0 w 23"/>
                  <a:gd name="T15" fmla="*/ 15 h 22"/>
                  <a:gd name="T16" fmla="*/ 0 w 23"/>
                  <a:gd name="T17" fmla="*/ 13 h 22"/>
                  <a:gd name="T18" fmla="*/ 0 w 23"/>
                  <a:gd name="T19" fmla="*/ 10 h 22"/>
                  <a:gd name="T20" fmla="*/ 1 w 23"/>
                  <a:gd name="T21" fmla="*/ 8 h 22"/>
                  <a:gd name="T22" fmla="*/ 0 w 23"/>
                  <a:gd name="T23" fmla="*/ 8 h 22"/>
                  <a:gd name="T24" fmla="*/ 0 w 23"/>
                  <a:gd name="T25" fmla="*/ 8 h 22"/>
                  <a:gd name="T26" fmla="*/ 0 w 23"/>
                  <a:gd name="T27" fmla="*/ 9 h 22"/>
                  <a:gd name="T28" fmla="*/ 0 w 23"/>
                  <a:gd name="T29" fmla="*/ 11 h 22"/>
                  <a:gd name="T30" fmla="*/ 1 w 23"/>
                  <a:gd name="T31" fmla="*/ 20 h 22"/>
                  <a:gd name="T32" fmla="*/ 1 w 23"/>
                  <a:gd name="T33" fmla="*/ 21 h 22"/>
                  <a:gd name="T34" fmla="*/ 1 w 23"/>
                  <a:gd name="T35" fmla="*/ 21 h 22"/>
                  <a:gd name="T36" fmla="*/ 16 w 23"/>
                  <a:gd name="T37" fmla="*/ 0 h 22"/>
                  <a:gd name="T38" fmla="*/ 16 w 23"/>
                  <a:gd name="T39" fmla="*/ 0 h 22"/>
                  <a:gd name="T40" fmla="*/ 16 w 23"/>
                  <a:gd name="T41" fmla="*/ 0 h 22"/>
                  <a:gd name="T42" fmla="*/ 16 w 23"/>
                  <a:gd name="T43" fmla="*/ 0 h 22"/>
                  <a:gd name="T44" fmla="*/ 16 w 23"/>
                  <a:gd name="T45" fmla="*/ 2 h 22"/>
                  <a:gd name="T46" fmla="*/ 16 w 23"/>
                  <a:gd name="T47" fmla="*/ 0 h 22"/>
                  <a:gd name="T48" fmla="*/ 16 w 23"/>
                  <a:gd name="T49" fmla="*/ 0 h 22"/>
                  <a:gd name="T50" fmla="*/ 22 w 23"/>
                  <a:gd name="T51" fmla="*/ 16 h 22"/>
                  <a:gd name="T52" fmla="*/ 23 w 23"/>
                  <a:gd name="T53" fmla="*/ 17 h 22"/>
                  <a:gd name="T54" fmla="*/ 23 w 23"/>
                  <a:gd name="T55" fmla="*/ 19 h 22"/>
                  <a:gd name="T56" fmla="*/ 22 w 23"/>
                  <a:gd name="T57" fmla="*/ 19 h 22"/>
                  <a:gd name="T58" fmla="*/ 21 w 23"/>
                  <a:gd name="T59" fmla="*/ 19 h 22"/>
                  <a:gd name="T60" fmla="*/ 22 w 23"/>
                  <a:gd name="T61" fmla="*/ 17 h 22"/>
                  <a:gd name="T62" fmla="*/ 22 w 23"/>
                  <a:gd name="T63" fmla="*/ 16 h 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22"/>
                  <a:gd name="T98" fmla="*/ 23 w 23"/>
                  <a:gd name="T99" fmla="*/ 22 h 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22">
                    <a:moveTo>
                      <a:pt x="1" y="21"/>
                    </a:moveTo>
                    <a:lnTo>
                      <a:pt x="1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20"/>
                    </a:lnTo>
                    <a:lnTo>
                      <a:pt x="1" y="21"/>
                    </a:lnTo>
                    <a:close/>
                    <a:moveTo>
                      <a:pt x="16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  <a:moveTo>
                      <a:pt x="22" y="16"/>
                    </a:moveTo>
                    <a:lnTo>
                      <a:pt x="23" y="17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2" y="17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39" name="Freeform 141"/>
              <p:cNvSpPr>
                <a:spLocks noEditPoints="1"/>
              </p:cNvSpPr>
              <p:nvPr/>
            </p:nvSpPr>
            <p:spPr bwMode="auto">
              <a:xfrm>
                <a:off x="2687" y="4026"/>
                <a:ext cx="23" cy="22"/>
              </a:xfrm>
              <a:custGeom>
                <a:avLst/>
                <a:gdLst>
                  <a:gd name="T0" fmla="*/ 0 w 23"/>
                  <a:gd name="T1" fmla="*/ 19 h 22"/>
                  <a:gd name="T2" fmla="*/ 2 w 23"/>
                  <a:gd name="T3" fmla="*/ 21 h 22"/>
                  <a:gd name="T4" fmla="*/ 4 w 23"/>
                  <a:gd name="T5" fmla="*/ 22 h 22"/>
                  <a:gd name="T6" fmla="*/ 5 w 23"/>
                  <a:gd name="T7" fmla="*/ 22 h 22"/>
                  <a:gd name="T8" fmla="*/ 6 w 23"/>
                  <a:gd name="T9" fmla="*/ 22 h 22"/>
                  <a:gd name="T10" fmla="*/ 7 w 23"/>
                  <a:gd name="T11" fmla="*/ 22 h 22"/>
                  <a:gd name="T12" fmla="*/ 8 w 23"/>
                  <a:gd name="T13" fmla="*/ 22 h 22"/>
                  <a:gd name="T14" fmla="*/ 5 w 23"/>
                  <a:gd name="T15" fmla="*/ 20 h 22"/>
                  <a:gd name="T16" fmla="*/ 4 w 23"/>
                  <a:gd name="T17" fmla="*/ 19 h 22"/>
                  <a:gd name="T18" fmla="*/ 2 w 23"/>
                  <a:gd name="T19" fmla="*/ 15 h 22"/>
                  <a:gd name="T20" fmla="*/ 1 w 23"/>
                  <a:gd name="T21" fmla="*/ 13 h 22"/>
                  <a:gd name="T22" fmla="*/ 1 w 23"/>
                  <a:gd name="T23" fmla="*/ 10 h 22"/>
                  <a:gd name="T24" fmla="*/ 2 w 23"/>
                  <a:gd name="T25" fmla="*/ 8 h 22"/>
                  <a:gd name="T26" fmla="*/ 1 w 23"/>
                  <a:gd name="T27" fmla="*/ 8 h 22"/>
                  <a:gd name="T28" fmla="*/ 0 w 23"/>
                  <a:gd name="T29" fmla="*/ 8 h 22"/>
                  <a:gd name="T30" fmla="*/ 0 w 23"/>
                  <a:gd name="T31" fmla="*/ 9 h 22"/>
                  <a:gd name="T32" fmla="*/ 0 w 23"/>
                  <a:gd name="T33" fmla="*/ 11 h 22"/>
                  <a:gd name="T34" fmla="*/ 0 w 23"/>
                  <a:gd name="T35" fmla="*/ 19 h 22"/>
                  <a:gd name="T36" fmla="*/ 22 w 23"/>
                  <a:gd name="T37" fmla="*/ 19 h 22"/>
                  <a:gd name="T38" fmla="*/ 23 w 23"/>
                  <a:gd name="T39" fmla="*/ 19 h 22"/>
                  <a:gd name="T40" fmla="*/ 23 w 23"/>
                  <a:gd name="T41" fmla="*/ 17 h 22"/>
                  <a:gd name="T42" fmla="*/ 23 w 23"/>
                  <a:gd name="T43" fmla="*/ 16 h 22"/>
                  <a:gd name="T44" fmla="*/ 22 w 23"/>
                  <a:gd name="T45" fmla="*/ 15 h 22"/>
                  <a:gd name="T46" fmla="*/ 21 w 23"/>
                  <a:gd name="T47" fmla="*/ 17 h 22"/>
                  <a:gd name="T48" fmla="*/ 19 w 23"/>
                  <a:gd name="T49" fmla="*/ 19 h 22"/>
                  <a:gd name="T50" fmla="*/ 21 w 23"/>
                  <a:gd name="T51" fmla="*/ 19 h 22"/>
                  <a:gd name="T52" fmla="*/ 22 w 23"/>
                  <a:gd name="T53" fmla="*/ 19 h 22"/>
                  <a:gd name="T54" fmla="*/ 9 w 23"/>
                  <a:gd name="T55" fmla="*/ 2 h 22"/>
                  <a:gd name="T56" fmla="*/ 13 w 23"/>
                  <a:gd name="T57" fmla="*/ 0 h 22"/>
                  <a:gd name="T58" fmla="*/ 16 w 23"/>
                  <a:gd name="T59" fmla="*/ 0 h 22"/>
                  <a:gd name="T60" fmla="*/ 18 w 23"/>
                  <a:gd name="T61" fmla="*/ 3 h 22"/>
                  <a:gd name="T62" fmla="*/ 19 w 23"/>
                  <a:gd name="T63" fmla="*/ 5 h 22"/>
                  <a:gd name="T64" fmla="*/ 16 w 23"/>
                  <a:gd name="T65" fmla="*/ 2 h 22"/>
                  <a:gd name="T66" fmla="*/ 11 w 23"/>
                  <a:gd name="T67" fmla="*/ 2 h 22"/>
                  <a:gd name="T68" fmla="*/ 10 w 23"/>
                  <a:gd name="T69" fmla="*/ 2 h 22"/>
                  <a:gd name="T70" fmla="*/ 9 w 23"/>
                  <a:gd name="T71" fmla="*/ 2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"/>
                  <a:gd name="T109" fmla="*/ 0 h 22"/>
                  <a:gd name="T110" fmla="*/ 23 w 23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" h="22">
                    <a:moveTo>
                      <a:pt x="0" y="19"/>
                    </a:moveTo>
                    <a:lnTo>
                      <a:pt x="2" y="21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9"/>
                    </a:lnTo>
                    <a:close/>
                    <a:moveTo>
                      <a:pt x="22" y="19"/>
                    </a:moveTo>
                    <a:lnTo>
                      <a:pt x="23" y="19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close/>
                    <a:moveTo>
                      <a:pt x="9" y="2"/>
                    </a:moveTo>
                    <a:lnTo>
                      <a:pt x="13" y="0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FF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0" name="Freeform 142"/>
              <p:cNvSpPr>
                <a:spLocks noEditPoints="1"/>
              </p:cNvSpPr>
              <p:nvPr/>
            </p:nvSpPr>
            <p:spPr bwMode="auto">
              <a:xfrm>
                <a:off x="2687" y="4026"/>
                <a:ext cx="22" cy="22"/>
              </a:xfrm>
              <a:custGeom>
                <a:avLst/>
                <a:gdLst>
                  <a:gd name="T0" fmla="*/ 16 w 22"/>
                  <a:gd name="T1" fmla="*/ 2 h 22"/>
                  <a:gd name="T2" fmla="*/ 16 w 22"/>
                  <a:gd name="T3" fmla="*/ 0 h 22"/>
                  <a:gd name="T4" fmla="*/ 16 w 22"/>
                  <a:gd name="T5" fmla="*/ 0 h 22"/>
                  <a:gd name="T6" fmla="*/ 11 w 22"/>
                  <a:gd name="T7" fmla="*/ 0 h 22"/>
                  <a:gd name="T8" fmla="*/ 9 w 22"/>
                  <a:gd name="T9" fmla="*/ 2 h 22"/>
                  <a:gd name="T10" fmla="*/ 9 w 22"/>
                  <a:gd name="T11" fmla="*/ 2 h 22"/>
                  <a:gd name="T12" fmla="*/ 9 w 22"/>
                  <a:gd name="T13" fmla="*/ 3 h 22"/>
                  <a:gd name="T14" fmla="*/ 10 w 22"/>
                  <a:gd name="T15" fmla="*/ 3 h 22"/>
                  <a:gd name="T16" fmla="*/ 11 w 22"/>
                  <a:gd name="T17" fmla="*/ 3 h 22"/>
                  <a:gd name="T18" fmla="*/ 16 w 22"/>
                  <a:gd name="T19" fmla="*/ 3 h 22"/>
                  <a:gd name="T20" fmla="*/ 18 w 22"/>
                  <a:gd name="T21" fmla="*/ 6 h 22"/>
                  <a:gd name="T22" fmla="*/ 19 w 22"/>
                  <a:gd name="T23" fmla="*/ 5 h 22"/>
                  <a:gd name="T24" fmla="*/ 19 w 22"/>
                  <a:gd name="T25" fmla="*/ 5 h 22"/>
                  <a:gd name="T26" fmla="*/ 18 w 22"/>
                  <a:gd name="T27" fmla="*/ 4 h 22"/>
                  <a:gd name="T28" fmla="*/ 16 w 22"/>
                  <a:gd name="T29" fmla="*/ 2 h 22"/>
                  <a:gd name="T30" fmla="*/ 1 w 22"/>
                  <a:gd name="T31" fmla="*/ 8 h 22"/>
                  <a:gd name="T32" fmla="*/ 0 w 22"/>
                  <a:gd name="T33" fmla="*/ 10 h 22"/>
                  <a:gd name="T34" fmla="*/ 0 w 22"/>
                  <a:gd name="T35" fmla="*/ 13 h 22"/>
                  <a:gd name="T36" fmla="*/ 0 w 22"/>
                  <a:gd name="T37" fmla="*/ 15 h 22"/>
                  <a:gd name="T38" fmla="*/ 1 w 22"/>
                  <a:gd name="T39" fmla="*/ 17 h 22"/>
                  <a:gd name="T40" fmla="*/ 4 w 22"/>
                  <a:gd name="T41" fmla="*/ 20 h 22"/>
                  <a:gd name="T42" fmla="*/ 6 w 22"/>
                  <a:gd name="T43" fmla="*/ 22 h 22"/>
                  <a:gd name="T44" fmla="*/ 6 w 22"/>
                  <a:gd name="T45" fmla="*/ 22 h 22"/>
                  <a:gd name="T46" fmla="*/ 6 w 22"/>
                  <a:gd name="T47" fmla="*/ 22 h 22"/>
                  <a:gd name="T48" fmla="*/ 8 w 22"/>
                  <a:gd name="T49" fmla="*/ 22 h 22"/>
                  <a:gd name="T50" fmla="*/ 10 w 22"/>
                  <a:gd name="T51" fmla="*/ 21 h 22"/>
                  <a:gd name="T52" fmla="*/ 8 w 22"/>
                  <a:gd name="T53" fmla="*/ 21 h 22"/>
                  <a:gd name="T54" fmla="*/ 5 w 22"/>
                  <a:gd name="T55" fmla="*/ 19 h 22"/>
                  <a:gd name="T56" fmla="*/ 4 w 22"/>
                  <a:gd name="T57" fmla="*/ 15 h 22"/>
                  <a:gd name="T58" fmla="*/ 2 w 22"/>
                  <a:gd name="T59" fmla="*/ 13 h 22"/>
                  <a:gd name="T60" fmla="*/ 2 w 22"/>
                  <a:gd name="T61" fmla="*/ 10 h 22"/>
                  <a:gd name="T62" fmla="*/ 4 w 22"/>
                  <a:gd name="T63" fmla="*/ 8 h 22"/>
                  <a:gd name="T64" fmla="*/ 2 w 22"/>
                  <a:gd name="T65" fmla="*/ 8 h 22"/>
                  <a:gd name="T66" fmla="*/ 1 w 22"/>
                  <a:gd name="T67" fmla="*/ 8 h 22"/>
                  <a:gd name="T68" fmla="*/ 21 w 22"/>
                  <a:gd name="T69" fmla="*/ 19 h 22"/>
                  <a:gd name="T70" fmla="*/ 22 w 22"/>
                  <a:gd name="T71" fmla="*/ 17 h 22"/>
                  <a:gd name="T72" fmla="*/ 22 w 22"/>
                  <a:gd name="T73" fmla="*/ 16 h 22"/>
                  <a:gd name="T74" fmla="*/ 22 w 22"/>
                  <a:gd name="T75" fmla="*/ 15 h 22"/>
                  <a:gd name="T76" fmla="*/ 21 w 22"/>
                  <a:gd name="T77" fmla="*/ 15 h 22"/>
                  <a:gd name="T78" fmla="*/ 21 w 22"/>
                  <a:gd name="T79" fmla="*/ 15 h 22"/>
                  <a:gd name="T80" fmla="*/ 21 w 22"/>
                  <a:gd name="T81" fmla="*/ 14 h 22"/>
                  <a:gd name="T82" fmla="*/ 19 w 22"/>
                  <a:gd name="T83" fmla="*/ 16 h 22"/>
                  <a:gd name="T84" fmla="*/ 18 w 22"/>
                  <a:gd name="T85" fmla="*/ 19 h 22"/>
                  <a:gd name="T86" fmla="*/ 19 w 22"/>
                  <a:gd name="T87" fmla="*/ 19 h 22"/>
                  <a:gd name="T88" fmla="*/ 21 w 22"/>
                  <a:gd name="T89" fmla="*/ 19 h 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"/>
                  <a:gd name="T136" fmla="*/ 0 h 22"/>
                  <a:gd name="T137" fmla="*/ 22 w 22"/>
                  <a:gd name="T138" fmla="*/ 22 h 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" h="22">
                    <a:moveTo>
                      <a:pt x="16" y="2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6" y="2"/>
                    </a:lnTo>
                    <a:close/>
                    <a:moveTo>
                      <a:pt x="1" y="8"/>
                    </a:move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close/>
                    <a:moveTo>
                      <a:pt x="21" y="19"/>
                    </a:moveTo>
                    <a:lnTo>
                      <a:pt x="22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1" name="Freeform 143"/>
              <p:cNvSpPr>
                <a:spLocks noEditPoints="1"/>
              </p:cNvSpPr>
              <p:nvPr/>
            </p:nvSpPr>
            <p:spPr bwMode="auto">
              <a:xfrm>
                <a:off x="2688" y="4028"/>
                <a:ext cx="21" cy="20"/>
              </a:xfrm>
              <a:custGeom>
                <a:avLst/>
                <a:gdLst>
                  <a:gd name="T0" fmla="*/ 18 w 21"/>
                  <a:gd name="T1" fmla="*/ 3 h 20"/>
                  <a:gd name="T2" fmla="*/ 15 w 21"/>
                  <a:gd name="T3" fmla="*/ 0 h 20"/>
                  <a:gd name="T4" fmla="*/ 10 w 21"/>
                  <a:gd name="T5" fmla="*/ 0 h 20"/>
                  <a:gd name="T6" fmla="*/ 9 w 21"/>
                  <a:gd name="T7" fmla="*/ 0 h 20"/>
                  <a:gd name="T8" fmla="*/ 8 w 21"/>
                  <a:gd name="T9" fmla="*/ 0 h 20"/>
                  <a:gd name="T10" fmla="*/ 8 w 21"/>
                  <a:gd name="T11" fmla="*/ 0 h 20"/>
                  <a:gd name="T12" fmla="*/ 8 w 21"/>
                  <a:gd name="T13" fmla="*/ 0 h 20"/>
                  <a:gd name="T14" fmla="*/ 8 w 21"/>
                  <a:gd name="T15" fmla="*/ 1 h 20"/>
                  <a:gd name="T16" fmla="*/ 9 w 21"/>
                  <a:gd name="T17" fmla="*/ 1 h 20"/>
                  <a:gd name="T18" fmla="*/ 9 w 21"/>
                  <a:gd name="T19" fmla="*/ 1 h 20"/>
                  <a:gd name="T20" fmla="*/ 9 w 21"/>
                  <a:gd name="T21" fmla="*/ 2 h 20"/>
                  <a:gd name="T22" fmla="*/ 9 w 21"/>
                  <a:gd name="T23" fmla="*/ 2 h 20"/>
                  <a:gd name="T24" fmla="*/ 10 w 21"/>
                  <a:gd name="T25" fmla="*/ 2 h 20"/>
                  <a:gd name="T26" fmla="*/ 14 w 21"/>
                  <a:gd name="T27" fmla="*/ 2 h 20"/>
                  <a:gd name="T28" fmla="*/ 16 w 21"/>
                  <a:gd name="T29" fmla="*/ 4 h 20"/>
                  <a:gd name="T30" fmla="*/ 17 w 21"/>
                  <a:gd name="T31" fmla="*/ 4 h 20"/>
                  <a:gd name="T32" fmla="*/ 18 w 21"/>
                  <a:gd name="T33" fmla="*/ 3 h 20"/>
                  <a:gd name="T34" fmla="*/ 18 w 21"/>
                  <a:gd name="T35" fmla="*/ 3 h 20"/>
                  <a:gd name="T36" fmla="*/ 18 w 21"/>
                  <a:gd name="T37" fmla="*/ 3 h 20"/>
                  <a:gd name="T38" fmla="*/ 1 w 21"/>
                  <a:gd name="T39" fmla="*/ 6 h 20"/>
                  <a:gd name="T40" fmla="*/ 0 w 21"/>
                  <a:gd name="T41" fmla="*/ 8 h 20"/>
                  <a:gd name="T42" fmla="*/ 0 w 21"/>
                  <a:gd name="T43" fmla="*/ 11 h 20"/>
                  <a:gd name="T44" fmla="*/ 1 w 21"/>
                  <a:gd name="T45" fmla="*/ 13 h 20"/>
                  <a:gd name="T46" fmla="*/ 3 w 21"/>
                  <a:gd name="T47" fmla="*/ 17 h 20"/>
                  <a:gd name="T48" fmla="*/ 4 w 21"/>
                  <a:gd name="T49" fmla="*/ 18 h 20"/>
                  <a:gd name="T50" fmla="*/ 7 w 21"/>
                  <a:gd name="T51" fmla="*/ 20 h 20"/>
                  <a:gd name="T52" fmla="*/ 10 w 21"/>
                  <a:gd name="T53" fmla="*/ 19 h 20"/>
                  <a:gd name="T54" fmla="*/ 13 w 21"/>
                  <a:gd name="T55" fmla="*/ 19 h 20"/>
                  <a:gd name="T56" fmla="*/ 13 w 21"/>
                  <a:gd name="T57" fmla="*/ 19 h 20"/>
                  <a:gd name="T58" fmla="*/ 13 w 21"/>
                  <a:gd name="T59" fmla="*/ 18 h 20"/>
                  <a:gd name="T60" fmla="*/ 12 w 21"/>
                  <a:gd name="T61" fmla="*/ 18 h 20"/>
                  <a:gd name="T62" fmla="*/ 10 w 21"/>
                  <a:gd name="T63" fmla="*/ 18 h 20"/>
                  <a:gd name="T64" fmla="*/ 7 w 21"/>
                  <a:gd name="T65" fmla="*/ 18 h 20"/>
                  <a:gd name="T66" fmla="*/ 5 w 21"/>
                  <a:gd name="T67" fmla="*/ 15 h 20"/>
                  <a:gd name="T68" fmla="*/ 4 w 21"/>
                  <a:gd name="T69" fmla="*/ 13 h 20"/>
                  <a:gd name="T70" fmla="*/ 3 w 21"/>
                  <a:gd name="T71" fmla="*/ 11 h 20"/>
                  <a:gd name="T72" fmla="*/ 3 w 21"/>
                  <a:gd name="T73" fmla="*/ 8 h 20"/>
                  <a:gd name="T74" fmla="*/ 4 w 21"/>
                  <a:gd name="T75" fmla="*/ 7 h 20"/>
                  <a:gd name="T76" fmla="*/ 3 w 21"/>
                  <a:gd name="T77" fmla="*/ 7 h 20"/>
                  <a:gd name="T78" fmla="*/ 3 w 21"/>
                  <a:gd name="T79" fmla="*/ 7 h 20"/>
                  <a:gd name="T80" fmla="*/ 3 w 21"/>
                  <a:gd name="T81" fmla="*/ 6 h 20"/>
                  <a:gd name="T82" fmla="*/ 1 w 21"/>
                  <a:gd name="T83" fmla="*/ 6 h 20"/>
                  <a:gd name="T84" fmla="*/ 18 w 21"/>
                  <a:gd name="T85" fmla="*/ 17 h 20"/>
                  <a:gd name="T86" fmla="*/ 20 w 21"/>
                  <a:gd name="T87" fmla="*/ 15 h 20"/>
                  <a:gd name="T88" fmla="*/ 21 w 21"/>
                  <a:gd name="T89" fmla="*/ 13 h 20"/>
                  <a:gd name="T90" fmla="*/ 20 w 21"/>
                  <a:gd name="T91" fmla="*/ 13 h 20"/>
                  <a:gd name="T92" fmla="*/ 20 w 21"/>
                  <a:gd name="T93" fmla="*/ 13 h 20"/>
                  <a:gd name="T94" fmla="*/ 18 w 21"/>
                  <a:gd name="T95" fmla="*/ 12 h 20"/>
                  <a:gd name="T96" fmla="*/ 18 w 21"/>
                  <a:gd name="T97" fmla="*/ 12 h 20"/>
                  <a:gd name="T98" fmla="*/ 17 w 21"/>
                  <a:gd name="T99" fmla="*/ 14 h 20"/>
                  <a:gd name="T100" fmla="*/ 15 w 21"/>
                  <a:gd name="T101" fmla="*/ 17 h 20"/>
                  <a:gd name="T102" fmla="*/ 17 w 21"/>
                  <a:gd name="T103" fmla="*/ 17 h 20"/>
                  <a:gd name="T104" fmla="*/ 18 w 21"/>
                  <a:gd name="T105" fmla="*/ 17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"/>
                  <a:gd name="T160" fmla="*/ 0 h 20"/>
                  <a:gd name="T161" fmla="*/ 21 w 21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" h="20">
                    <a:moveTo>
                      <a:pt x="18" y="3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3"/>
                    </a:lnTo>
                    <a:close/>
                    <a:moveTo>
                      <a:pt x="1" y="6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7" y="20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6"/>
                    </a:lnTo>
                    <a:close/>
                    <a:moveTo>
                      <a:pt x="18" y="17"/>
                    </a:moveTo>
                    <a:lnTo>
                      <a:pt x="20" y="15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FFF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2" name="Freeform 144"/>
              <p:cNvSpPr>
                <a:spLocks noEditPoints="1"/>
              </p:cNvSpPr>
              <p:nvPr/>
            </p:nvSpPr>
            <p:spPr bwMode="auto">
              <a:xfrm>
                <a:off x="2689" y="4029"/>
                <a:ext cx="19" cy="18"/>
              </a:xfrm>
              <a:custGeom>
                <a:avLst/>
                <a:gdLst>
                  <a:gd name="T0" fmla="*/ 16 w 19"/>
                  <a:gd name="T1" fmla="*/ 3 h 18"/>
                  <a:gd name="T2" fmla="*/ 14 w 19"/>
                  <a:gd name="T3" fmla="*/ 0 h 18"/>
                  <a:gd name="T4" fmla="*/ 9 w 19"/>
                  <a:gd name="T5" fmla="*/ 0 h 18"/>
                  <a:gd name="T6" fmla="*/ 8 w 19"/>
                  <a:gd name="T7" fmla="*/ 0 h 18"/>
                  <a:gd name="T8" fmla="*/ 7 w 19"/>
                  <a:gd name="T9" fmla="*/ 0 h 18"/>
                  <a:gd name="T10" fmla="*/ 8 w 19"/>
                  <a:gd name="T11" fmla="*/ 0 h 18"/>
                  <a:gd name="T12" fmla="*/ 8 w 19"/>
                  <a:gd name="T13" fmla="*/ 0 h 18"/>
                  <a:gd name="T14" fmla="*/ 8 w 19"/>
                  <a:gd name="T15" fmla="*/ 1 h 18"/>
                  <a:gd name="T16" fmla="*/ 7 w 19"/>
                  <a:gd name="T17" fmla="*/ 2 h 18"/>
                  <a:gd name="T18" fmla="*/ 8 w 19"/>
                  <a:gd name="T19" fmla="*/ 2 h 18"/>
                  <a:gd name="T20" fmla="*/ 9 w 19"/>
                  <a:gd name="T21" fmla="*/ 2 h 18"/>
                  <a:gd name="T22" fmla="*/ 12 w 19"/>
                  <a:gd name="T23" fmla="*/ 2 h 18"/>
                  <a:gd name="T24" fmla="*/ 14 w 19"/>
                  <a:gd name="T25" fmla="*/ 3 h 18"/>
                  <a:gd name="T26" fmla="*/ 15 w 19"/>
                  <a:gd name="T27" fmla="*/ 3 h 18"/>
                  <a:gd name="T28" fmla="*/ 16 w 19"/>
                  <a:gd name="T29" fmla="*/ 3 h 18"/>
                  <a:gd name="T30" fmla="*/ 2 w 19"/>
                  <a:gd name="T31" fmla="*/ 5 h 18"/>
                  <a:gd name="T32" fmla="*/ 0 w 19"/>
                  <a:gd name="T33" fmla="*/ 7 h 18"/>
                  <a:gd name="T34" fmla="*/ 0 w 19"/>
                  <a:gd name="T35" fmla="*/ 10 h 18"/>
                  <a:gd name="T36" fmla="*/ 2 w 19"/>
                  <a:gd name="T37" fmla="*/ 12 h 18"/>
                  <a:gd name="T38" fmla="*/ 3 w 19"/>
                  <a:gd name="T39" fmla="*/ 16 h 18"/>
                  <a:gd name="T40" fmla="*/ 6 w 19"/>
                  <a:gd name="T41" fmla="*/ 18 h 18"/>
                  <a:gd name="T42" fmla="*/ 8 w 19"/>
                  <a:gd name="T43" fmla="*/ 18 h 18"/>
                  <a:gd name="T44" fmla="*/ 11 w 19"/>
                  <a:gd name="T45" fmla="*/ 18 h 18"/>
                  <a:gd name="T46" fmla="*/ 12 w 19"/>
                  <a:gd name="T47" fmla="*/ 18 h 18"/>
                  <a:gd name="T48" fmla="*/ 12 w 19"/>
                  <a:gd name="T49" fmla="*/ 17 h 18"/>
                  <a:gd name="T50" fmla="*/ 13 w 19"/>
                  <a:gd name="T51" fmla="*/ 16 h 18"/>
                  <a:gd name="T52" fmla="*/ 14 w 19"/>
                  <a:gd name="T53" fmla="*/ 16 h 18"/>
                  <a:gd name="T54" fmla="*/ 16 w 19"/>
                  <a:gd name="T55" fmla="*/ 16 h 18"/>
                  <a:gd name="T56" fmla="*/ 17 w 19"/>
                  <a:gd name="T57" fmla="*/ 13 h 18"/>
                  <a:gd name="T58" fmla="*/ 19 w 19"/>
                  <a:gd name="T59" fmla="*/ 11 h 18"/>
                  <a:gd name="T60" fmla="*/ 17 w 19"/>
                  <a:gd name="T61" fmla="*/ 11 h 18"/>
                  <a:gd name="T62" fmla="*/ 16 w 19"/>
                  <a:gd name="T63" fmla="*/ 10 h 18"/>
                  <a:gd name="T64" fmla="*/ 15 w 19"/>
                  <a:gd name="T65" fmla="*/ 12 h 18"/>
                  <a:gd name="T66" fmla="*/ 14 w 19"/>
                  <a:gd name="T67" fmla="*/ 14 h 18"/>
                  <a:gd name="T68" fmla="*/ 12 w 19"/>
                  <a:gd name="T69" fmla="*/ 16 h 18"/>
                  <a:gd name="T70" fmla="*/ 9 w 19"/>
                  <a:gd name="T71" fmla="*/ 16 h 18"/>
                  <a:gd name="T72" fmla="*/ 7 w 19"/>
                  <a:gd name="T73" fmla="*/ 16 h 18"/>
                  <a:gd name="T74" fmla="*/ 5 w 19"/>
                  <a:gd name="T75" fmla="*/ 14 h 18"/>
                  <a:gd name="T76" fmla="*/ 4 w 19"/>
                  <a:gd name="T77" fmla="*/ 12 h 18"/>
                  <a:gd name="T78" fmla="*/ 3 w 19"/>
                  <a:gd name="T79" fmla="*/ 10 h 18"/>
                  <a:gd name="T80" fmla="*/ 3 w 19"/>
                  <a:gd name="T81" fmla="*/ 7 h 18"/>
                  <a:gd name="T82" fmla="*/ 4 w 19"/>
                  <a:gd name="T83" fmla="*/ 6 h 18"/>
                  <a:gd name="T84" fmla="*/ 3 w 19"/>
                  <a:gd name="T85" fmla="*/ 6 h 18"/>
                  <a:gd name="T86" fmla="*/ 2 w 19"/>
                  <a:gd name="T87" fmla="*/ 6 h 18"/>
                  <a:gd name="T88" fmla="*/ 2 w 19"/>
                  <a:gd name="T89" fmla="*/ 6 h 18"/>
                  <a:gd name="T90" fmla="*/ 2 w 19"/>
                  <a:gd name="T91" fmla="*/ 5 h 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"/>
                  <a:gd name="T139" fmla="*/ 0 h 18"/>
                  <a:gd name="T140" fmla="*/ 19 w 19"/>
                  <a:gd name="T141" fmla="*/ 18 h 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" h="18">
                    <a:moveTo>
                      <a:pt x="16" y="3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close/>
                    <a:moveTo>
                      <a:pt x="2" y="5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3" name="Freeform 145"/>
              <p:cNvSpPr>
                <a:spLocks noEditPoints="1"/>
              </p:cNvSpPr>
              <p:nvPr/>
            </p:nvSpPr>
            <p:spPr bwMode="auto">
              <a:xfrm>
                <a:off x="2691" y="4030"/>
                <a:ext cx="15" cy="16"/>
              </a:xfrm>
              <a:custGeom>
                <a:avLst/>
                <a:gdLst>
                  <a:gd name="T0" fmla="*/ 13 w 15"/>
                  <a:gd name="T1" fmla="*/ 2 h 16"/>
                  <a:gd name="T2" fmla="*/ 11 w 15"/>
                  <a:gd name="T3" fmla="*/ 0 h 16"/>
                  <a:gd name="T4" fmla="*/ 7 w 15"/>
                  <a:gd name="T5" fmla="*/ 0 h 16"/>
                  <a:gd name="T6" fmla="*/ 6 w 15"/>
                  <a:gd name="T7" fmla="*/ 0 h 16"/>
                  <a:gd name="T8" fmla="*/ 6 w 15"/>
                  <a:gd name="T9" fmla="*/ 0 h 16"/>
                  <a:gd name="T10" fmla="*/ 5 w 15"/>
                  <a:gd name="T11" fmla="*/ 1 h 16"/>
                  <a:gd name="T12" fmla="*/ 5 w 15"/>
                  <a:gd name="T13" fmla="*/ 2 h 16"/>
                  <a:gd name="T14" fmla="*/ 6 w 15"/>
                  <a:gd name="T15" fmla="*/ 2 h 16"/>
                  <a:gd name="T16" fmla="*/ 7 w 15"/>
                  <a:gd name="T17" fmla="*/ 2 h 16"/>
                  <a:gd name="T18" fmla="*/ 9 w 15"/>
                  <a:gd name="T19" fmla="*/ 2 h 16"/>
                  <a:gd name="T20" fmla="*/ 10 w 15"/>
                  <a:gd name="T21" fmla="*/ 2 h 16"/>
                  <a:gd name="T22" fmla="*/ 12 w 15"/>
                  <a:gd name="T23" fmla="*/ 2 h 16"/>
                  <a:gd name="T24" fmla="*/ 13 w 15"/>
                  <a:gd name="T25" fmla="*/ 2 h 16"/>
                  <a:gd name="T26" fmla="*/ 1 w 15"/>
                  <a:gd name="T27" fmla="*/ 5 h 16"/>
                  <a:gd name="T28" fmla="*/ 0 w 15"/>
                  <a:gd name="T29" fmla="*/ 6 h 16"/>
                  <a:gd name="T30" fmla="*/ 0 w 15"/>
                  <a:gd name="T31" fmla="*/ 9 h 16"/>
                  <a:gd name="T32" fmla="*/ 1 w 15"/>
                  <a:gd name="T33" fmla="*/ 11 h 16"/>
                  <a:gd name="T34" fmla="*/ 2 w 15"/>
                  <a:gd name="T35" fmla="*/ 13 h 16"/>
                  <a:gd name="T36" fmla="*/ 4 w 15"/>
                  <a:gd name="T37" fmla="*/ 16 h 16"/>
                  <a:gd name="T38" fmla="*/ 7 w 15"/>
                  <a:gd name="T39" fmla="*/ 16 h 16"/>
                  <a:gd name="T40" fmla="*/ 9 w 15"/>
                  <a:gd name="T41" fmla="*/ 16 h 16"/>
                  <a:gd name="T42" fmla="*/ 10 w 15"/>
                  <a:gd name="T43" fmla="*/ 16 h 16"/>
                  <a:gd name="T44" fmla="*/ 11 w 15"/>
                  <a:gd name="T45" fmla="*/ 15 h 16"/>
                  <a:gd name="T46" fmla="*/ 12 w 15"/>
                  <a:gd name="T47" fmla="*/ 15 h 16"/>
                  <a:gd name="T48" fmla="*/ 14 w 15"/>
                  <a:gd name="T49" fmla="*/ 12 h 16"/>
                  <a:gd name="T50" fmla="*/ 15 w 15"/>
                  <a:gd name="T51" fmla="*/ 10 h 16"/>
                  <a:gd name="T52" fmla="*/ 14 w 15"/>
                  <a:gd name="T53" fmla="*/ 9 h 16"/>
                  <a:gd name="T54" fmla="*/ 13 w 15"/>
                  <a:gd name="T55" fmla="*/ 9 h 16"/>
                  <a:gd name="T56" fmla="*/ 13 w 15"/>
                  <a:gd name="T57" fmla="*/ 9 h 16"/>
                  <a:gd name="T58" fmla="*/ 13 w 15"/>
                  <a:gd name="T59" fmla="*/ 9 h 16"/>
                  <a:gd name="T60" fmla="*/ 13 w 15"/>
                  <a:gd name="T61" fmla="*/ 10 h 16"/>
                  <a:gd name="T62" fmla="*/ 12 w 15"/>
                  <a:gd name="T63" fmla="*/ 12 h 16"/>
                  <a:gd name="T64" fmla="*/ 10 w 15"/>
                  <a:gd name="T65" fmla="*/ 13 h 16"/>
                  <a:gd name="T66" fmla="*/ 7 w 15"/>
                  <a:gd name="T67" fmla="*/ 13 h 16"/>
                  <a:gd name="T68" fmla="*/ 5 w 15"/>
                  <a:gd name="T69" fmla="*/ 13 h 16"/>
                  <a:gd name="T70" fmla="*/ 4 w 15"/>
                  <a:gd name="T71" fmla="*/ 12 h 16"/>
                  <a:gd name="T72" fmla="*/ 2 w 15"/>
                  <a:gd name="T73" fmla="*/ 10 h 16"/>
                  <a:gd name="T74" fmla="*/ 2 w 15"/>
                  <a:gd name="T75" fmla="*/ 9 h 16"/>
                  <a:gd name="T76" fmla="*/ 2 w 15"/>
                  <a:gd name="T77" fmla="*/ 6 h 16"/>
                  <a:gd name="T78" fmla="*/ 3 w 15"/>
                  <a:gd name="T79" fmla="*/ 5 h 16"/>
                  <a:gd name="T80" fmla="*/ 2 w 15"/>
                  <a:gd name="T81" fmla="*/ 5 h 16"/>
                  <a:gd name="T82" fmla="*/ 1 w 15"/>
                  <a:gd name="T83" fmla="*/ 5 h 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"/>
                  <a:gd name="T127" fmla="*/ 0 h 16"/>
                  <a:gd name="T128" fmla="*/ 15 w 15"/>
                  <a:gd name="T129" fmla="*/ 16 h 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" h="16">
                    <a:moveTo>
                      <a:pt x="13" y="2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close/>
                    <a:moveTo>
                      <a:pt x="1" y="5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4" name="Freeform 146"/>
              <p:cNvSpPr>
                <a:spLocks noEditPoints="1"/>
              </p:cNvSpPr>
              <p:nvPr/>
            </p:nvSpPr>
            <p:spPr bwMode="auto">
              <a:xfrm>
                <a:off x="2692" y="4031"/>
                <a:ext cx="13" cy="14"/>
              </a:xfrm>
              <a:custGeom>
                <a:avLst/>
                <a:gdLst>
                  <a:gd name="T0" fmla="*/ 11 w 13"/>
                  <a:gd name="T1" fmla="*/ 1 h 14"/>
                  <a:gd name="T2" fmla="*/ 9 w 13"/>
                  <a:gd name="T3" fmla="*/ 0 h 14"/>
                  <a:gd name="T4" fmla="*/ 6 w 13"/>
                  <a:gd name="T5" fmla="*/ 0 h 14"/>
                  <a:gd name="T6" fmla="*/ 5 w 13"/>
                  <a:gd name="T7" fmla="*/ 0 h 14"/>
                  <a:gd name="T8" fmla="*/ 4 w 13"/>
                  <a:gd name="T9" fmla="*/ 0 h 14"/>
                  <a:gd name="T10" fmla="*/ 4 w 13"/>
                  <a:gd name="T11" fmla="*/ 1 h 14"/>
                  <a:gd name="T12" fmla="*/ 4 w 13"/>
                  <a:gd name="T13" fmla="*/ 3 h 14"/>
                  <a:gd name="T14" fmla="*/ 4 w 13"/>
                  <a:gd name="T15" fmla="*/ 3 h 14"/>
                  <a:gd name="T16" fmla="*/ 4 w 13"/>
                  <a:gd name="T17" fmla="*/ 3 h 14"/>
                  <a:gd name="T18" fmla="*/ 4 w 13"/>
                  <a:gd name="T19" fmla="*/ 3 h 14"/>
                  <a:gd name="T20" fmla="*/ 4 w 13"/>
                  <a:gd name="T21" fmla="*/ 3 h 14"/>
                  <a:gd name="T22" fmla="*/ 6 w 13"/>
                  <a:gd name="T23" fmla="*/ 1 h 14"/>
                  <a:gd name="T24" fmla="*/ 11 w 13"/>
                  <a:gd name="T25" fmla="*/ 1 h 14"/>
                  <a:gd name="T26" fmla="*/ 1 w 13"/>
                  <a:gd name="T27" fmla="*/ 4 h 14"/>
                  <a:gd name="T28" fmla="*/ 0 w 13"/>
                  <a:gd name="T29" fmla="*/ 5 h 14"/>
                  <a:gd name="T30" fmla="*/ 0 w 13"/>
                  <a:gd name="T31" fmla="*/ 8 h 14"/>
                  <a:gd name="T32" fmla="*/ 1 w 13"/>
                  <a:gd name="T33" fmla="*/ 10 h 14"/>
                  <a:gd name="T34" fmla="*/ 2 w 13"/>
                  <a:gd name="T35" fmla="*/ 12 h 14"/>
                  <a:gd name="T36" fmla="*/ 4 w 13"/>
                  <a:gd name="T37" fmla="*/ 14 h 14"/>
                  <a:gd name="T38" fmla="*/ 6 w 13"/>
                  <a:gd name="T39" fmla="*/ 14 h 14"/>
                  <a:gd name="T40" fmla="*/ 9 w 13"/>
                  <a:gd name="T41" fmla="*/ 14 h 14"/>
                  <a:gd name="T42" fmla="*/ 11 w 13"/>
                  <a:gd name="T43" fmla="*/ 12 h 14"/>
                  <a:gd name="T44" fmla="*/ 12 w 13"/>
                  <a:gd name="T45" fmla="*/ 10 h 14"/>
                  <a:gd name="T46" fmla="*/ 13 w 13"/>
                  <a:gd name="T47" fmla="*/ 8 h 14"/>
                  <a:gd name="T48" fmla="*/ 12 w 13"/>
                  <a:gd name="T49" fmla="*/ 6 h 14"/>
                  <a:gd name="T50" fmla="*/ 11 w 13"/>
                  <a:gd name="T51" fmla="*/ 6 h 14"/>
                  <a:gd name="T52" fmla="*/ 11 w 13"/>
                  <a:gd name="T53" fmla="*/ 6 h 14"/>
                  <a:gd name="T54" fmla="*/ 11 w 13"/>
                  <a:gd name="T55" fmla="*/ 8 h 14"/>
                  <a:gd name="T56" fmla="*/ 11 w 13"/>
                  <a:gd name="T57" fmla="*/ 9 h 14"/>
                  <a:gd name="T58" fmla="*/ 10 w 13"/>
                  <a:gd name="T59" fmla="*/ 10 h 14"/>
                  <a:gd name="T60" fmla="*/ 9 w 13"/>
                  <a:gd name="T61" fmla="*/ 11 h 14"/>
                  <a:gd name="T62" fmla="*/ 6 w 13"/>
                  <a:gd name="T63" fmla="*/ 11 h 14"/>
                  <a:gd name="T64" fmla="*/ 5 w 13"/>
                  <a:gd name="T65" fmla="*/ 11 h 14"/>
                  <a:gd name="T66" fmla="*/ 3 w 13"/>
                  <a:gd name="T67" fmla="*/ 10 h 14"/>
                  <a:gd name="T68" fmla="*/ 2 w 13"/>
                  <a:gd name="T69" fmla="*/ 9 h 14"/>
                  <a:gd name="T70" fmla="*/ 2 w 13"/>
                  <a:gd name="T71" fmla="*/ 8 h 14"/>
                  <a:gd name="T72" fmla="*/ 2 w 13"/>
                  <a:gd name="T73" fmla="*/ 5 h 14"/>
                  <a:gd name="T74" fmla="*/ 3 w 13"/>
                  <a:gd name="T75" fmla="*/ 4 h 14"/>
                  <a:gd name="T76" fmla="*/ 2 w 13"/>
                  <a:gd name="T77" fmla="*/ 4 h 14"/>
                  <a:gd name="T78" fmla="*/ 1 w 13"/>
                  <a:gd name="T79" fmla="*/ 4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"/>
                  <a:gd name="T121" fmla="*/ 0 h 14"/>
                  <a:gd name="T122" fmla="*/ 13 w 13"/>
                  <a:gd name="T123" fmla="*/ 14 h 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" h="14">
                    <a:moveTo>
                      <a:pt x="11" y="1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11" y="1"/>
                    </a:lnTo>
                    <a:close/>
                    <a:moveTo>
                      <a:pt x="1" y="4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5" name="Freeform 147"/>
              <p:cNvSpPr>
                <a:spLocks/>
              </p:cNvSpPr>
              <p:nvPr/>
            </p:nvSpPr>
            <p:spPr bwMode="auto">
              <a:xfrm>
                <a:off x="2693" y="4032"/>
                <a:ext cx="11" cy="11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7 h 11"/>
                  <a:gd name="T4" fmla="*/ 11 w 11"/>
                  <a:gd name="T5" fmla="*/ 7 h 11"/>
                  <a:gd name="T6" fmla="*/ 10 w 11"/>
                  <a:gd name="T7" fmla="*/ 5 h 11"/>
                  <a:gd name="T8" fmla="*/ 9 w 11"/>
                  <a:gd name="T9" fmla="*/ 5 h 11"/>
                  <a:gd name="T10" fmla="*/ 9 w 11"/>
                  <a:gd name="T11" fmla="*/ 5 h 11"/>
                  <a:gd name="T12" fmla="*/ 9 w 11"/>
                  <a:gd name="T13" fmla="*/ 7 h 11"/>
                  <a:gd name="T14" fmla="*/ 8 w 11"/>
                  <a:gd name="T15" fmla="*/ 9 h 11"/>
                  <a:gd name="T16" fmla="*/ 5 w 11"/>
                  <a:gd name="T17" fmla="*/ 9 h 11"/>
                  <a:gd name="T18" fmla="*/ 3 w 11"/>
                  <a:gd name="T19" fmla="*/ 9 h 11"/>
                  <a:gd name="T20" fmla="*/ 2 w 11"/>
                  <a:gd name="T21" fmla="*/ 7 h 11"/>
                  <a:gd name="T22" fmla="*/ 2 w 11"/>
                  <a:gd name="T23" fmla="*/ 4 h 11"/>
                  <a:gd name="T24" fmla="*/ 3 w 11"/>
                  <a:gd name="T25" fmla="*/ 3 h 11"/>
                  <a:gd name="T26" fmla="*/ 3 w 11"/>
                  <a:gd name="T27" fmla="*/ 2 h 11"/>
                  <a:gd name="T28" fmla="*/ 3 w 11"/>
                  <a:gd name="T29" fmla="*/ 2 h 11"/>
                  <a:gd name="T30" fmla="*/ 5 w 11"/>
                  <a:gd name="T31" fmla="*/ 0 h 11"/>
                  <a:gd name="T32" fmla="*/ 8 w 11"/>
                  <a:gd name="T33" fmla="*/ 0 h 11"/>
                  <a:gd name="T34" fmla="*/ 7 w 11"/>
                  <a:gd name="T35" fmla="*/ 0 h 11"/>
                  <a:gd name="T36" fmla="*/ 5 w 11"/>
                  <a:gd name="T37" fmla="*/ 0 h 11"/>
                  <a:gd name="T38" fmla="*/ 4 w 11"/>
                  <a:gd name="T39" fmla="*/ 0 h 11"/>
                  <a:gd name="T40" fmla="*/ 3 w 11"/>
                  <a:gd name="T41" fmla="*/ 0 h 11"/>
                  <a:gd name="T42" fmla="*/ 3 w 11"/>
                  <a:gd name="T43" fmla="*/ 2 h 11"/>
                  <a:gd name="T44" fmla="*/ 3 w 11"/>
                  <a:gd name="T45" fmla="*/ 2 h 11"/>
                  <a:gd name="T46" fmla="*/ 2 w 11"/>
                  <a:gd name="T47" fmla="*/ 3 h 11"/>
                  <a:gd name="T48" fmla="*/ 1 w 11"/>
                  <a:gd name="T49" fmla="*/ 3 h 11"/>
                  <a:gd name="T50" fmla="*/ 0 w 11"/>
                  <a:gd name="T51" fmla="*/ 4 h 11"/>
                  <a:gd name="T52" fmla="*/ 0 w 11"/>
                  <a:gd name="T53" fmla="*/ 7 h 11"/>
                  <a:gd name="T54" fmla="*/ 0 w 11"/>
                  <a:gd name="T55" fmla="*/ 8 h 11"/>
                  <a:gd name="T56" fmla="*/ 2 w 11"/>
                  <a:gd name="T57" fmla="*/ 10 h 11"/>
                  <a:gd name="T58" fmla="*/ 3 w 11"/>
                  <a:gd name="T59" fmla="*/ 11 h 11"/>
                  <a:gd name="T60" fmla="*/ 5 w 11"/>
                  <a:gd name="T61" fmla="*/ 11 h 11"/>
                  <a:gd name="T62" fmla="*/ 8 w 11"/>
                  <a:gd name="T63" fmla="*/ 11 h 11"/>
                  <a:gd name="T64" fmla="*/ 10 w 11"/>
                  <a:gd name="T65" fmla="*/ 10 h 11"/>
                  <a:gd name="T66" fmla="*/ 11 w 11"/>
                  <a:gd name="T67" fmla="*/ 8 h 11"/>
                  <a:gd name="T68" fmla="*/ 11 w 11"/>
                  <a:gd name="T69" fmla="*/ 7 h 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11"/>
                  <a:gd name="T107" fmla="*/ 11 w 11"/>
                  <a:gd name="T108" fmla="*/ 11 h 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11">
                    <a:moveTo>
                      <a:pt x="11" y="7"/>
                    </a:moveTo>
                    <a:lnTo>
                      <a:pt x="11" y="7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6" name="Freeform 148"/>
              <p:cNvSpPr>
                <a:spLocks/>
              </p:cNvSpPr>
              <p:nvPr/>
            </p:nvSpPr>
            <p:spPr bwMode="auto">
              <a:xfrm>
                <a:off x="2694" y="4034"/>
                <a:ext cx="9" cy="8"/>
              </a:xfrm>
              <a:custGeom>
                <a:avLst/>
                <a:gdLst>
                  <a:gd name="T0" fmla="*/ 9 w 9"/>
                  <a:gd name="T1" fmla="*/ 5 h 8"/>
                  <a:gd name="T2" fmla="*/ 9 w 9"/>
                  <a:gd name="T3" fmla="*/ 3 h 8"/>
                  <a:gd name="T4" fmla="*/ 9 w 9"/>
                  <a:gd name="T5" fmla="*/ 3 h 8"/>
                  <a:gd name="T6" fmla="*/ 8 w 9"/>
                  <a:gd name="T7" fmla="*/ 3 h 8"/>
                  <a:gd name="T8" fmla="*/ 8 w 9"/>
                  <a:gd name="T9" fmla="*/ 3 h 8"/>
                  <a:gd name="T10" fmla="*/ 7 w 9"/>
                  <a:gd name="T11" fmla="*/ 3 h 8"/>
                  <a:gd name="T12" fmla="*/ 7 w 9"/>
                  <a:gd name="T13" fmla="*/ 3 h 8"/>
                  <a:gd name="T14" fmla="*/ 7 w 9"/>
                  <a:gd name="T15" fmla="*/ 3 h 8"/>
                  <a:gd name="T16" fmla="*/ 7 w 9"/>
                  <a:gd name="T17" fmla="*/ 5 h 8"/>
                  <a:gd name="T18" fmla="*/ 6 w 9"/>
                  <a:gd name="T19" fmla="*/ 6 h 8"/>
                  <a:gd name="T20" fmla="*/ 4 w 9"/>
                  <a:gd name="T21" fmla="*/ 7 h 8"/>
                  <a:gd name="T22" fmla="*/ 3 w 9"/>
                  <a:gd name="T23" fmla="*/ 6 h 8"/>
                  <a:gd name="T24" fmla="*/ 2 w 9"/>
                  <a:gd name="T25" fmla="*/ 5 h 8"/>
                  <a:gd name="T26" fmla="*/ 2 w 9"/>
                  <a:gd name="T27" fmla="*/ 3 h 8"/>
                  <a:gd name="T28" fmla="*/ 3 w 9"/>
                  <a:gd name="T29" fmla="*/ 2 h 8"/>
                  <a:gd name="T30" fmla="*/ 3 w 9"/>
                  <a:gd name="T31" fmla="*/ 1 h 8"/>
                  <a:gd name="T32" fmla="*/ 2 w 9"/>
                  <a:gd name="T33" fmla="*/ 0 h 8"/>
                  <a:gd name="T34" fmla="*/ 2 w 9"/>
                  <a:gd name="T35" fmla="*/ 0 h 8"/>
                  <a:gd name="T36" fmla="*/ 2 w 9"/>
                  <a:gd name="T37" fmla="*/ 0 h 8"/>
                  <a:gd name="T38" fmla="*/ 2 w 9"/>
                  <a:gd name="T39" fmla="*/ 0 h 8"/>
                  <a:gd name="T40" fmla="*/ 2 w 9"/>
                  <a:gd name="T41" fmla="*/ 0 h 8"/>
                  <a:gd name="T42" fmla="*/ 1 w 9"/>
                  <a:gd name="T43" fmla="*/ 1 h 8"/>
                  <a:gd name="T44" fmla="*/ 1 w 9"/>
                  <a:gd name="T45" fmla="*/ 1 h 8"/>
                  <a:gd name="T46" fmla="*/ 0 w 9"/>
                  <a:gd name="T47" fmla="*/ 2 h 8"/>
                  <a:gd name="T48" fmla="*/ 0 w 9"/>
                  <a:gd name="T49" fmla="*/ 5 h 8"/>
                  <a:gd name="T50" fmla="*/ 0 w 9"/>
                  <a:gd name="T51" fmla="*/ 6 h 8"/>
                  <a:gd name="T52" fmla="*/ 1 w 9"/>
                  <a:gd name="T53" fmla="*/ 7 h 8"/>
                  <a:gd name="T54" fmla="*/ 3 w 9"/>
                  <a:gd name="T55" fmla="*/ 8 h 8"/>
                  <a:gd name="T56" fmla="*/ 4 w 9"/>
                  <a:gd name="T57" fmla="*/ 8 h 8"/>
                  <a:gd name="T58" fmla="*/ 7 w 9"/>
                  <a:gd name="T59" fmla="*/ 8 h 8"/>
                  <a:gd name="T60" fmla="*/ 8 w 9"/>
                  <a:gd name="T61" fmla="*/ 7 h 8"/>
                  <a:gd name="T62" fmla="*/ 9 w 9"/>
                  <a:gd name="T63" fmla="*/ 6 h 8"/>
                  <a:gd name="T64" fmla="*/ 9 w 9"/>
                  <a:gd name="T65" fmla="*/ 5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8"/>
                  <a:gd name="T101" fmla="*/ 9 w 9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8">
                    <a:moveTo>
                      <a:pt x="9" y="5"/>
                    </a:move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7" name="Freeform 149"/>
              <p:cNvSpPr>
                <a:spLocks/>
              </p:cNvSpPr>
              <p:nvPr/>
            </p:nvSpPr>
            <p:spPr bwMode="auto">
              <a:xfrm>
                <a:off x="2695" y="4035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7 w 7"/>
                  <a:gd name="T3" fmla="*/ 2 h 6"/>
                  <a:gd name="T4" fmla="*/ 7 w 7"/>
                  <a:gd name="T5" fmla="*/ 2 h 6"/>
                  <a:gd name="T6" fmla="*/ 7 w 7"/>
                  <a:gd name="T7" fmla="*/ 2 h 6"/>
                  <a:gd name="T8" fmla="*/ 7 w 7"/>
                  <a:gd name="T9" fmla="*/ 2 h 6"/>
                  <a:gd name="T10" fmla="*/ 5 w 7"/>
                  <a:gd name="T11" fmla="*/ 2 h 6"/>
                  <a:gd name="T12" fmla="*/ 3 w 7"/>
                  <a:gd name="T13" fmla="*/ 2 h 6"/>
                  <a:gd name="T14" fmla="*/ 2 w 7"/>
                  <a:gd name="T15" fmla="*/ 1 h 6"/>
                  <a:gd name="T16" fmla="*/ 1 w 7"/>
                  <a:gd name="T17" fmla="*/ 0 h 6"/>
                  <a:gd name="T18" fmla="*/ 0 w 7"/>
                  <a:gd name="T19" fmla="*/ 1 h 6"/>
                  <a:gd name="T20" fmla="*/ 0 w 7"/>
                  <a:gd name="T21" fmla="*/ 4 h 6"/>
                  <a:gd name="T22" fmla="*/ 1 w 7"/>
                  <a:gd name="T23" fmla="*/ 6 h 6"/>
                  <a:gd name="T24" fmla="*/ 3 w 7"/>
                  <a:gd name="T25" fmla="*/ 6 h 6"/>
                  <a:gd name="T26" fmla="*/ 6 w 7"/>
                  <a:gd name="T27" fmla="*/ 6 h 6"/>
                  <a:gd name="T28" fmla="*/ 7 w 7"/>
                  <a:gd name="T29" fmla="*/ 4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6"/>
                  <a:gd name="T47" fmla="*/ 7 w 7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6">
                    <a:moveTo>
                      <a:pt x="7" y="4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8" name="Freeform 150"/>
              <p:cNvSpPr>
                <a:spLocks/>
              </p:cNvSpPr>
              <p:nvPr/>
            </p:nvSpPr>
            <p:spPr bwMode="auto">
              <a:xfrm>
                <a:off x="2696" y="4036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5 w 5"/>
                  <a:gd name="T5" fmla="*/ 1 h 5"/>
                  <a:gd name="T6" fmla="*/ 2 w 5"/>
                  <a:gd name="T7" fmla="*/ 1 h 5"/>
                  <a:gd name="T8" fmla="*/ 1 w 5"/>
                  <a:gd name="T9" fmla="*/ 0 h 5"/>
                  <a:gd name="T10" fmla="*/ 0 w 5"/>
                  <a:gd name="T11" fmla="*/ 1 h 5"/>
                  <a:gd name="T12" fmla="*/ 0 w 5"/>
                  <a:gd name="T13" fmla="*/ 3 h 5"/>
                  <a:gd name="T14" fmla="*/ 1 w 5"/>
                  <a:gd name="T15" fmla="*/ 4 h 5"/>
                  <a:gd name="T16" fmla="*/ 2 w 5"/>
                  <a:gd name="T17" fmla="*/ 5 h 5"/>
                  <a:gd name="T18" fmla="*/ 4 w 5"/>
                  <a:gd name="T19" fmla="*/ 4 h 5"/>
                  <a:gd name="T20" fmla="*/ 5 w 5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5" y="3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" name="Freeform 151"/>
              <p:cNvSpPr>
                <a:spLocks/>
              </p:cNvSpPr>
              <p:nvPr/>
            </p:nvSpPr>
            <p:spPr bwMode="auto">
              <a:xfrm>
                <a:off x="2697" y="403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3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3 w 3"/>
                  <a:gd name="T21" fmla="*/ 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0" name="Freeform 152"/>
              <p:cNvSpPr>
                <a:spLocks noEditPoints="1"/>
              </p:cNvSpPr>
              <p:nvPr/>
            </p:nvSpPr>
            <p:spPr bwMode="auto">
              <a:xfrm>
                <a:off x="2687" y="4026"/>
                <a:ext cx="9" cy="4"/>
              </a:xfrm>
              <a:custGeom>
                <a:avLst/>
                <a:gdLst>
                  <a:gd name="T0" fmla="*/ 9 w 9"/>
                  <a:gd name="T1" fmla="*/ 3 h 4"/>
                  <a:gd name="T2" fmla="*/ 7 w 9"/>
                  <a:gd name="T3" fmla="*/ 3 h 4"/>
                  <a:gd name="T4" fmla="*/ 7 w 9"/>
                  <a:gd name="T5" fmla="*/ 3 h 4"/>
                  <a:gd name="T6" fmla="*/ 7 w 9"/>
                  <a:gd name="T7" fmla="*/ 3 h 4"/>
                  <a:gd name="T8" fmla="*/ 7 w 9"/>
                  <a:gd name="T9" fmla="*/ 2 h 4"/>
                  <a:gd name="T10" fmla="*/ 7 w 9"/>
                  <a:gd name="T11" fmla="*/ 2 h 4"/>
                  <a:gd name="T12" fmla="*/ 6 w 9"/>
                  <a:gd name="T13" fmla="*/ 0 h 4"/>
                  <a:gd name="T14" fmla="*/ 8 w 9"/>
                  <a:gd name="T15" fmla="*/ 0 h 4"/>
                  <a:gd name="T16" fmla="*/ 9 w 9"/>
                  <a:gd name="T17" fmla="*/ 3 h 4"/>
                  <a:gd name="T18" fmla="*/ 4 w 9"/>
                  <a:gd name="T19" fmla="*/ 4 h 4"/>
                  <a:gd name="T20" fmla="*/ 1 w 9"/>
                  <a:gd name="T21" fmla="*/ 4 h 4"/>
                  <a:gd name="T22" fmla="*/ 1 w 9"/>
                  <a:gd name="T23" fmla="*/ 3 h 4"/>
                  <a:gd name="T24" fmla="*/ 1 w 9"/>
                  <a:gd name="T25" fmla="*/ 3 h 4"/>
                  <a:gd name="T26" fmla="*/ 0 w 9"/>
                  <a:gd name="T27" fmla="*/ 2 h 4"/>
                  <a:gd name="T28" fmla="*/ 2 w 9"/>
                  <a:gd name="T29" fmla="*/ 0 h 4"/>
                  <a:gd name="T30" fmla="*/ 2 w 9"/>
                  <a:gd name="T31" fmla="*/ 2 h 4"/>
                  <a:gd name="T32" fmla="*/ 2 w 9"/>
                  <a:gd name="T33" fmla="*/ 2 h 4"/>
                  <a:gd name="T34" fmla="*/ 2 w 9"/>
                  <a:gd name="T35" fmla="*/ 3 h 4"/>
                  <a:gd name="T36" fmla="*/ 4 w 9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9" y="3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3"/>
                    </a:lnTo>
                    <a:close/>
                    <a:moveTo>
                      <a:pt x="4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1" name="Freeform 153"/>
              <p:cNvSpPr>
                <a:spLocks/>
              </p:cNvSpPr>
              <p:nvPr/>
            </p:nvSpPr>
            <p:spPr bwMode="auto">
              <a:xfrm>
                <a:off x="2688" y="402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7 w 7"/>
                  <a:gd name="T3" fmla="*/ 0 h 4"/>
                  <a:gd name="T4" fmla="*/ 6 w 7"/>
                  <a:gd name="T5" fmla="*/ 0 h 4"/>
                  <a:gd name="T6" fmla="*/ 0 w 7"/>
                  <a:gd name="T7" fmla="*/ 2 h 4"/>
                  <a:gd name="T8" fmla="*/ 0 w 7"/>
                  <a:gd name="T9" fmla="*/ 2 h 4"/>
                  <a:gd name="T10" fmla="*/ 0 w 7"/>
                  <a:gd name="T11" fmla="*/ 2 h 4"/>
                  <a:gd name="T12" fmla="*/ 0 w 7"/>
                  <a:gd name="T13" fmla="*/ 3 h 4"/>
                  <a:gd name="T14" fmla="*/ 0 w 7"/>
                  <a:gd name="T15" fmla="*/ 3 h 4"/>
                  <a:gd name="T16" fmla="*/ 0 w 7"/>
                  <a:gd name="T17" fmla="*/ 3 h 4"/>
                  <a:gd name="T18" fmla="*/ 0 w 7"/>
                  <a:gd name="T19" fmla="*/ 4 h 4"/>
                  <a:gd name="T20" fmla="*/ 0 w 7"/>
                  <a:gd name="T21" fmla="*/ 4 h 4"/>
                  <a:gd name="T22" fmla="*/ 0 w 7"/>
                  <a:gd name="T23" fmla="*/ 4 h 4"/>
                  <a:gd name="T24" fmla="*/ 3 w 7"/>
                  <a:gd name="T25" fmla="*/ 4 h 4"/>
                  <a:gd name="T26" fmla="*/ 3 w 7"/>
                  <a:gd name="T27" fmla="*/ 3 h 4"/>
                  <a:gd name="T28" fmla="*/ 3 w 7"/>
                  <a:gd name="T29" fmla="*/ 3 h 4"/>
                  <a:gd name="T30" fmla="*/ 3 w 7"/>
                  <a:gd name="T31" fmla="*/ 2 h 4"/>
                  <a:gd name="T32" fmla="*/ 3 w 7"/>
                  <a:gd name="T33" fmla="*/ 2 h 4"/>
                  <a:gd name="T34" fmla="*/ 4 w 7"/>
                  <a:gd name="T35" fmla="*/ 0 h 4"/>
                  <a:gd name="T36" fmla="*/ 5 w 7"/>
                  <a:gd name="T37" fmla="*/ 2 h 4"/>
                  <a:gd name="T38" fmla="*/ 5 w 7"/>
                  <a:gd name="T39" fmla="*/ 2 h 4"/>
                  <a:gd name="T40" fmla="*/ 5 w 7"/>
                  <a:gd name="T41" fmla="*/ 2 h 4"/>
                  <a:gd name="T42" fmla="*/ 5 w 7"/>
                  <a:gd name="T43" fmla="*/ 2 h 4"/>
                  <a:gd name="T44" fmla="*/ 5 w 7"/>
                  <a:gd name="T45" fmla="*/ 2 h 4"/>
                  <a:gd name="T46" fmla="*/ 6 w 7"/>
                  <a:gd name="T47" fmla="*/ 3 h 4"/>
                  <a:gd name="T48" fmla="*/ 7 w 7"/>
                  <a:gd name="T49" fmla="*/ 3 h 4"/>
                  <a:gd name="T50" fmla="*/ 7 w 7"/>
                  <a:gd name="T51" fmla="*/ 3 h 4"/>
                  <a:gd name="T52" fmla="*/ 7 w 7"/>
                  <a:gd name="T53" fmla="*/ 2 h 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"/>
                  <a:gd name="T82" fmla="*/ 0 h 4"/>
                  <a:gd name="T83" fmla="*/ 7 w 7"/>
                  <a:gd name="T84" fmla="*/ 4 h 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" h="4">
                    <a:moveTo>
                      <a:pt x="7" y="2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2" name="Freeform 154"/>
              <p:cNvSpPr>
                <a:spLocks/>
              </p:cNvSpPr>
              <p:nvPr/>
            </p:nvSpPr>
            <p:spPr bwMode="auto">
              <a:xfrm>
                <a:off x="2689" y="402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2 h 4"/>
                  <a:gd name="T4" fmla="*/ 4 w 5"/>
                  <a:gd name="T5" fmla="*/ 0 h 4"/>
                  <a:gd name="T6" fmla="*/ 0 w 5"/>
                  <a:gd name="T7" fmla="*/ 0 h 4"/>
                  <a:gd name="T8" fmla="*/ 0 w 5"/>
                  <a:gd name="T9" fmla="*/ 2 h 4"/>
                  <a:gd name="T10" fmla="*/ 0 w 5"/>
                  <a:gd name="T11" fmla="*/ 2 h 4"/>
                  <a:gd name="T12" fmla="*/ 0 w 5"/>
                  <a:gd name="T13" fmla="*/ 3 h 4"/>
                  <a:gd name="T14" fmla="*/ 2 w 5"/>
                  <a:gd name="T15" fmla="*/ 4 h 4"/>
                  <a:gd name="T16" fmla="*/ 2 w 5"/>
                  <a:gd name="T17" fmla="*/ 4 h 4"/>
                  <a:gd name="T18" fmla="*/ 2 w 5"/>
                  <a:gd name="T19" fmla="*/ 3 h 4"/>
                  <a:gd name="T20" fmla="*/ 4 w 5"/>
                  <a:gd name="T21" fmla="*/ 2 h 4"/>
                  <a:gd name="T22" fmla="*/ 5 w 5"/>
                  <a:gd name="T23" fmla="*/ 3 h 4"/>
                  <a:gd name="T24" fmla="*/ 5 w 5"/>
                  <a:gd name="T25" fmla="*/ 3 h 4"/>
                  <a:gd name="T26" fmla="*/ 5 w 5"/>
                  <a:gd name="T27" fmla="*/ 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5" y="2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3" name="Freeform 155"/>
              <p:cNvSpPr>
                <a:spLocks/>
              </p:cNvSpPr>
              <p:nvPr/>
            </p:nvSpPr>
            <p:spPr bwMode="auto">
              <a:xfrm>
                <a:off x="2691" y="402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0 w 2"/>
                  <a:gd name="T9" fmla="*/ 2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2 w 2"/>
                  <a:gd name="T17" fmla="*/ 2 h 3"/>
                  <a:gd name="T18" fmla="*/ 2 w 2"/>
                  <a:gd name="T19" fmla="*/ 2 h 3"/>
                  <a:gd name="T20" fmla="*/ 2 w 2"/>
                  <a:gd name="T21" fmla="*/ 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3"/>
                  <a:gd name="T35" fmla="*/ 2 w 2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4" name="Rectangle 156"/>
              <p:cNvSpPr>
                <a:spLocks noChangeArrowheads="1"/>
              </p:cNvSpPr>
              <p:nvPr/>
            </p:nvSpPr>
            <p:spPr bwMode="auto">
              <a:xfrm>
                <a:off x="2708" y="4029"/>
                <a:ext cx="1" cy="1"/>
              </a:xfrm>
              <a:prstGeom prst="rect">
                <a:avLst/>
              </a:pr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5" name="Freeform 157"/>
              <p:cNvSpPr>
                <a:spLocks/>
              </p:cNvSpPr>
              <p:nvPr/>
            </p:nvSpPr>
            <p:spPr bwMode="auto">
              <a:xfrm>
                <a:off x="2708" y="40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6" name="Freeform 158"/>
              <p:cNvSpPr>
                <a:spLocks/>
              </p:cNvSpPr>
              <p:nvPr/>
            </p:nvSpPr>
            <p:spPr bwMode="auto">
              <a:xfrm>
                <a:off x="2649" y="4025"/>
                <a:ext cx="33" cy="32"/>
              </a:xfrm>
              <a:custGeom>
                <a:avLst/>
                <a:gdLst>
                  <a:gd name="T0" fmla="*/ 2 w 33"/>
                  <a:gd name="T1" fmla="*/ 32 h 32"/>
                  <a:gd name="T2" fmla="*/ 31 w 33"/>
                  <a:gd name="T3" fmla="*/ 28 h 32"/>
                  <a:gd name="T4" fmla="*/ 33 w 33"/>
                  <a:gd name="T5" fmla="*/ 27 h 32"/>
                  <a:gd name="T6" fmla="*/ 33 w 33"/>
                  <a:gd name="T7" fmla="*/ 26 h 32"/>
                  <a:gd name="T8" fmla="*/ 33 w 33"/>
                  <a:gd name="T9" fmla="*/ 3 h 32"/>
                  <a:gd name="T10" fmla="*/ 33 w 33"/>
                  <a:gd name="T11" fmla="*/ 0 h 32"/>
                  <a:gd name="T12" fmla="*/ 31 w 33"/>
                  <a:gd name="T13" fmla="*/ 0 h 32"/>
                  <a:gd name="T14" fmla="*/ 1 w 33"/>
                  <a:gd name="T15" fmla="*/ 3 h 32"/>
                  <a:gd name="T16" fmla="*/ 1 w 33"/>
                  <a:gd name="T17" fmla="*/ 10 h 32"/>
                  <a:gd name="T18" fmla="*/ 0 w 33"/>
                  <a:gd name="T19" fmla="*/ 17 h 32"/>
                  <a:gd name="T20" fmla="*/ 1 w 33"/>
                  <a:gd name="T21" fmla="*/ 25 h 32"/>
                  <a:gd name="T22" fmla="*/ 2 w 33"/>
                  <a:gd name="T23" fmla="*/ 3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2"/>
                  <a:gd name="T38" fmla="*/ 33 w 33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2">
                    <a:moveTo>
                      <a:pt x="2" y="32"/>
                    </a:moveTo>
                    <a:lnTo>
                      <a:pt x="31" y="28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1" y="3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5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7" name="Freeform 159"/>
              <p:cNvSpPr>
                <a:spLocks noEditPoints="1"/>
              </p:cNvSpPr>
              <p:nvPr/>
            </p:nvSpPr>
            <p:spPr bwMode="auto">
              <a:xfrm>
                <a:off x="2652" y="4026"/>
                <a:ext cx="27" cy="29"/>
              </a:xfrm>
              <a:custGeom>
                <a:avLst/>
                <a:gdLst>
                  <a:gd name="T0" fmla="*/ 1 w 27"/>
                  <a:gd name="T1" fmla="*/ 29 h 29"/>
                  <a:gd name="T2" fmla="*/ 1 w 27"/>
                  <a:gd name="T3" fmla="*/ 29 h 29"/>
                  <a:gd name="T4" fmla="*/ 1 w 27"/>
                  <a:gd name="T5" fmla="*/ 29 h 29"/>
                  <a:gd name="T6" fmla="*/ 0 w 27"/>
                  <a:gd name="T7" fmla="*/ 29 h 29"/>
                  <a:gd name="T8" fmla="*/ 1 w 27"/>
                  <a:gd name="T9" fmla="*/ 29 h 29"/>
                  <a:gd name="T10" fmla="*/ 1 w 27"/>
                  <a:gd name="T11" fmla="*/ 29 h 29"/>
                  <a:gd name="T12" fmla="*/ 27 w 27"/>
                  <a:gd name="T13" fmla="*/ 26 h 29"/>
                  <a:gd name="T14" fmla="*/ 27 w 27"/>
                  <a:gd name="T15" fmla="*/ 25 h 29"/>
                  <a:gd name="T16" fmla="*/ 27 w 27"/>
                  <a:gd name="T17" fmla="*/ 25 h 29"/>
                  <a:gd name="T18" fmla="*/ 27 w 27"/>
                  <a:gd name="T19" fmla="*/ 25 h 29"/>
                  <a:gd name="T20" fmla="*/ 27 w 27"/>
                  <a:gd name="T21" fmla="*/ 26 h 29"/>
                  <a:gd name="T22" fmla="*/ 26 w 27"/>
                  <a:gd name="T23" fmla="*/ 3 h 29"/>
                  <a:gd name="T24" fmla="*/ 26 w 27"/>
                  <a:gd name="T25" fmla="*/ 3 h 29"/>
                  <a:gd name="T26" fmla="*/ 26 w 27"/>
                  <a:gd name="T27" fmla="*/ 2 h 29"/>
                  <a:gd name="T28" fmla="*/ 26 w 27"/>
                  <a:gd name="T29" fmla="*/ 0 h 29"/>
                  <a:gd name="T30" fmla="*/ 25 w 27"/>
                  <a:gd name="T31" fmla="*/ 0 h 29"/>
                  <a:gd name="T32" fmla="*/ 25 w 27"/>
                  <a:gd name="T33" fmla="*/ 0 h 29"/>
                  <a:gd name="T34" fmla="*/ 25 w 27"/>
                  <a:gd name="T35" fmla="*/ 2 h 29"/>
                  <a:gd name="T36" fmla="*/ 26 w 27"/>
                  <a:gd name="T37" fmla="*/ 3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29"/>
                  <a:gd name="T59" fmla="*/ 27 w 27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29">
                    <a:moveTo>
                      <a:pt x="1" y="29"/>
                    </a:moveTo>
                    <a:lnTo>
                      <a:pt x="1" y="29"/>
                    </a:lnTo>
                    <a:lnTo>
                      <a:pt x="0" y="29"/>
                    </a:lnTo>
                    <a:lnTo>
                      <a:pt x="1" y="29"/>
                    </a:lnTo>
                    <a:close/>
                    <a:moveTo>
                      <a:pt x="27" y="26"/>
                    </a:moveTo>
                    <a:lnTo>
                      <a:pt x="27" y="25"/>
                    </a:lnTo>
                    <a:lnTo>
                      <a:pt x="27" y="26"/>
                    </a:lnTo>
                    <a:close/>
                    <a:moveTo>
                      <a:pt x="26" y="3"/>
                    </a:moveTo>
                    <a:lnTo>
                      <a:pt x="26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F5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8" name="Freeform 160"/>
              <p:cNvSpPr>
                <a:spLocks noEditPoints="1"/>
              </p:cNvSpPr>
              <p:nvPr/>
            </p:nvSpPr>
            <p:spPr bwMode="auto">
              <a:xfrm>
                <a:off x="2652" y="4026"/>
                <a:ext cx="27" cy="29"/>
              </a:xfrm>
              <a:custGeom>
                <a:avLst/>
                <a:gdLst>
                  <a:gd name="T0" fmla="*/ 1 w 27"/>
                  <a:gd name="T1" fmla="*/ 29 h 29"/>
                  <a:gd name="T2" fmla="*/ 3 w 27"/>
                  <a:gd name="T3" fmla="*/ 29 h 29"/>
                  <a:gd name="T4" fmla="*/ 1 w 27"/>
                  <a:gd name="T5" fmla="*/ 27 h 29"/>
                  <a:gd name="T6" fmla="*/ 0 w 27"/>
                  <a:gd name="T7" fmla="*/ 26 h 29"/>
                  <a:gd name="T8" fmla="*/ 0 w 27"/>
                  <a:gd name="T9" fmla="*/ 27 h 29"/>
                  <a:gd name="T10" fmla="*/ 1 w 27"/>
                  <a:gd name="T11" fmla="*/ 29 h 29"/>
                  <a:gd name="T12" fmla="*/ 25 w 27"/>
                  <a:gd name="T13" fmla="*/ 26 h 29"/>
                  <a:gd name="T14" fmla="*/ 26 w 27"/>
                  <a:gd name="T15" fmla="*/ 26 h 29"/>
                  <a:gd name="T16" fmla="*/ 27 w 27"/>
                  <a:gd name="T17" fmla="*/ 25 h 29"/>
                  <a:gd name="T18" fmla="*/ 27 w 27"/>
                  <a:gd name="T19" fmla="*/ 24 h 29"/>
                  <a:gd name="T20" fmla="*/ 27 w 27"/>
                  <a:gd name="T21" fmla="*/ 24 h 29"/>
                  <a:gd name="T22" fmla="*/ 27 w 27"/>
                  <a:gd name="T23" fmla="*/ 22 h 29"/>
                  <a:gd name="T24" fmla="*/ 26 w 27"/>
                  <a:gd name="T25" fmla="*/ 25 h 29"/>
                  <a:gd name="T26" fmla="*/ 25 w 27"/>
                  <a:gd name="T27" fmla="*/ 26 h 29"/>
                  <a:gd name="T28" fmla="*/ 26 w 27"/>
                  <a:gd name="T29" fmla="*/ 5 h 29"/>
                  <a:gd name="T30" fmla="*/ 26 w 27"/>
                  <a:gd name="T31" fmla="*/ 3 h 29"/>
                  <a:gd name="T32" fmla="*/ 26 w 27"/>
                  <a:gd name="T33" fmla="*/ 2 h 29"/>
                  <a:gd name="T34" fmla="*/ 26 w 27"/>
                  <a:gd name="T35" fmla="*/ 0 h 29"/>
                  <a:gd name="T36" fmla="*/ 25 w 27"/>
                  <a:gd name="T37" fmla="*/ 0 h 29"/>
                  <a:gd name="T38" fmla="*/ 23 w 27"/>
                  <a:gd name="T39" fmla="*/ 0 h 29"/>
                  <a:gd name="T40" fmla="*/ 25 w 27"/>
                  <a:gd name="T41" fmla="*/ 3 h 29"/>
                  <a:gd name="T42" fmla="*/ 26 w 27"/>
                  <a:gd name="T43" fmla="*/ 5 h 29"/>
                  <a:gd name="T44" fmla="*/ 1 w 27"/>
                  <a:gd name="T45" fmla="*/ 3 h 29"/>
                  <a:gd name="T46" fmla="*/ 0 w 27"/>
                  <a:gd name="T47" fmla="*/ 3 h 29"/>
                  <a:gd name="T48" fmla="*/ 0 w 27"/>
                  <a:gd name="T49" fmla="*/ 3 h 29"/>
                  <a:gd name="T50" fmla="*/ 0 w 27"/>
                  <a:gd name="T51" fmla="*/ 4 h 29"/>
                  <a:gd name="T52" fmla="*/ 0 w 27"/>
                  <a:gd name="T53" fmla="*/ 3 h 29"/>
                  <a:gd name="T54" fmla="*/ 1 w 27"/>
                  <a:gd name="T55" fmla="*/ 3 h 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"/>
                  <a:gd name="T85" fmla="*/ 0 h 29"/>
                  <a:gd name="T86" fmla="*/ 27 w 27"/>
                  <a:gd name="T87" fmla="*/ 29 h 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" h="29">
                    <a:moveTo>
                      <a:pt x="1" y="29"/>
                    </a:moveTo>
                    <a:lnTo>
                      <a:pt x="3" y="29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9"/>
                    </a:lnTo>
                    <a:close/>
                    <a:moveTo>
                      <a:pt x="25" y="26"/>
                    </a:moveTo>
                    <a:lnTo>
                      <a:pt x="26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6" y="25"/>
                    </a:lnTo>
                    <a:lnTo>
                      <a:pt x="25" y="26"/>
                    </a:lnTo>
                    <a:close/>
                    <a:moveTo>
                      <a:pt x="26" y="5"/>
                    </a:moveTo>
                    <a:lnTo>
                      <a:pt x="26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6" y="5"/>
                    </a:lnTo>
                    <a:close/>
                    <a:moveTo>
                      <a:pt x="1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6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9" name="Freeform 161"/>
              <p:cNvSpPr>
                <a:spLocks noEditPoints="1"/>
              </p:cNvSpPr>
              <p:nvPr/>
            </p:nvSpPr>
            <p:spPr bwMode="auto">
              <a:xfrm>
                <a:off x="2651" y="4026"/>
                <a:ext cx="28" cy="29"/>
              </a:xfrm>
              <a:custGeom>
                <a:avLst/>
                <a:gdLst>
                  <a:gd name="T0" fmla="*/ 27 w 28"/>
                  <a:gd name="T1" fmla="*/ 3 h 29"/>
                  <a:gd name="T2" fmla="*/ 26 w 28"/>
                  <a:gd name="T3" fmla="*/ 2 h 29"/>
                  <a:gd name="T4" fmla="*/ 26 w 28"/>
                  <a:gd name="T5" fmla="*/ 0 h 29"/>
                  <a:gd name="T6" fmla="*/ 22 w 28"/>
                  <a:gd name="T7" fmla="*/ 0 h 29"/>
                  <a:gd name="T8" fmla="*/ 25 w 28"/>
                  <a:gd name="T9" fmla="*/ 4 h 29"/>
                  <a:gd name="T10" fmla="*/ 27 w 28"/>
                  <a:gd name="T11" fmla="*/ 8 h 29"/>
                  <a:gd name="T12" fmla="*/ 27 w 28"/>
                  <a:gd name="T13" fmla="*/ 5 h 29"/>
                  <a:gd name="T14" fmla="*/ 27 w 28"/>
                  <a:gd name="T15" fmla="*/ 3 h 29"/>
                  <a:gd name="T16" fmla="*/ 1 w 28"/>
                  <a:gd name="T17" fmla="*/ 29 h 29"/>
                  <a:gd name="T18" fmla="*/ 2 w 28"/>
                  <a:gd name="T19" fmla="*/ 29 h 29"/>
                  <a:gd name="T20" fmla="*/ 2 w 28"/>
                  <a:gd name="T21" fmla="*/ 29 h 29"/>
                  <a:gd name="T22" fmla="*/ 6 w 28"/>
                  <a:gd name="T23" fmla="*/ 29 h 29"/>
                  <a:gd name="T24" fmla="*/ 4 w 28"/>
                  <a:gd name="T25" fmla="*/ 26 h 29"/>
                  <a:gd name="T26" fmla="*/ 1 w 28"/>
                  <a:gd name="T27" fmla="*/ 22 h 29"/>
                  <a:gd name="T28" fmla="*/ 1 w 28"/>
                  <a:gd name="T29" fmla="*/ 25 h 29"/>
                  <a:gd name="T30" fmla="*/ 1 w 28"/>
                  <a:gd name="T31" fmla="*/ 29 h 29"/>
                  <a:gd name="T32" fmla="*/ 28 w 28"/>
                  <a:gd name="T33" fmla="*/ 26 h 29"/>
                  <a:gd name="T34" fmla="*/ 28 w 28"/>
                  <a:gd name="T35" fmla="*/ 25 h 29"/>
                  <a:gd name="T36" fmla="*/ 28 w 28"/>
                  <a:gd name="T37" fmla="*/ 25 h 29"/>
                  <a:gd name="T38" fmla="*/ 28 w 28"/>
                  <a:gd name="T39" fmla="*/ 24 h 29"/>
                  <a:gd name="T40" fmla="*/ 28 w 28"/>
                  <a:gd name="T41" fmla="*/ 24 h 29"/>
                  <a:gd name="T42" fmla="*/ 28 w 28"/>
                  <a:gd name="T43" fmla="*/ 22 h 29"/>
                  <a:gd name="T44" fmla="*/ 28 w 28"/>
                  <a:gd name="T45" fmla="*/ 20 h 29"/>
                  <a:gd name="T46" fmla="*/ 26 w 28"/>
                  <a:gd name="T47" fmla="*/ 24 h 29"/>
                  <a:gd name="T48" fmla="*/ 24 w 28"/>
                  <a:gd name="T49" fmla="*/ 26 h 29"/>
                  <a:gd name="T50" fmla="*/ 27 w 28"/>
                  <a:gd name="T51" fmla="*/ 26 h 29"/>
                  <a:gd name="T52" fmla="*/ 27 w 28"/>
                  <a:gd name="T53" fmla="*/ 26 h 29"/>
                  <a:gd name="T54" fmla="*/ 28 w 28"/>
                  <a:gd name="T55" fmla="*/ 26 h 29"/>
                  <a:gd name="T56" fmla="*/ 4 w 28"/>
                  <a:gd name="T57" fmla="*/ 2 h 29"/>
                  <a:gd name="T58" fmla="*/ 1 w 28"/>
                  <a:gd name="T59" fmla="*/ 3 h 29"/>
                  <a:gd name="T60" fmla="*/ 1 w 28"/>
                  <a:gd name="T61" fmla="*/ 5 h 29"/>
                  <a:gd name="T62" fmla="*/ 0 w 28"/>
                  <a:gd name="T63" fmla="*/ 6 h 29"/>
                  <a:gd name="T64" fmla="*/ 2 w 28"/>
                  <a:gd name="T65" fmla="*/ 4 h 29"/>
                  <a:gd name="T66" fmla="*/ 4 w 28"/>
                  <a:gd name="T67" fmla="*/ 2 h 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9"/>
                  <a:gd name="T104" fmla="*/ 28 w 28"/>
                  <a:gd name="T105" fmla="*/ 29 h 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9">
                    <a:moveTo>
                      <a:pt x="27" y="3"/>
                    </a:moveTo>
                    <a:lnTo>
                      <a:pt x="26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5" y="4"/>
                    </a:lnTo>
                    <a:lnTo>
                      <a:pt x="27" y="8"/>
                    </a:lnTo>
                    <a:lnTo>
                      <a:pt x="27" y="5"/>
                    </a:lnTo>
                    <a:lnTo>
                      <a:pt x="27" y="3"/>
                    </a:lnTo>
                    <a:close/>
                    <a:moveTo>
                      <a:pt x="1" y="29"/>
                    </a:moveTo>
                    <a:lnTo>
                      <a:pt x="2" y="29"/>
                    </a:lnTo>
                    <a:lnTo>
                      <a:pt x="6" y="29"/>
                    </a:lnTo>
                    <a:lnTo>
                      <a:pt x="4" y="26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9"/>
                    </a:lnTo>
                    <a:close/>
                    <a:moveTo>
                      <a:pt x="28" y="26"/>
                    </a:moveTo>
                    <a:lnTo>
                      <a:pt x="28" y="25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7" y="26"/>
                    </a:lnTo>
                    <a:lnTo>
                      <a:pt x="28" y="26"/>
                    </a:lnTo>
                    <a:close/>
                    <a:moveTo>
                      <a:pt x="4" y="2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7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0" name="Freeform 162"/>
              <p:cNvSpPr>
                <a:spLocks noEditPoints="1"/>
              </p:cNvSpPr>
              <p:nvPr/>
            </p:nvSpPr>
            <p:spPr bwMode="auto">
              <a:xfrm>
                <a:off x="2651" y="4026"/>
                <a:ext cx="28" cy="29"/>
              </a:xfrm>
              <a:custGeom>
                <a:avLst/>
                <a:gdLst>
                  <a:gd name="T0" fmla="*/ 27 w 28"/>
                  <a:gd name="T1" fmla="*/ 5 h 29"/>
                  <a:gd name="T2" fmla="*/ 26 w 28"/>
                  <a:gd name="T3" fmla="*/ 3 h 29"/>
                  <a:gd name="T4" fmla="*/ 24 w 28"/>
                  <a:gd name="T5" fmla="*/ 0 h 29"/>
                  <a:gd name="T6" fmla="*/ 20 w 28"/>
                  <a:gd name="T7" fmla="*/ 0 h 29"/>
                  <a:gd name="T8" fmla="*/ 23 w 28"/>
                  <a:gd name="T9" fmla="*/ 3 h 29"/>
                  <a:gd name="T10" fmla="*/ 25 w 28"/>
                  <a:gd name="T11" fmla="*/ 5 h 29"/>
                  <a:gd name="T12" fmla="*/ 26 w 28"/>
                  <a:gd name="T13" fmla="*/ 8 h 29"/>
                  <a:gd name="T14" fmla="*/ 27 w 28"/>
                  <a:gd name="T15" fmla="*/ 11 h 29"/>
                  <a:gd name="T16" fmla="*/ 27 w 28"/>
                  <a:gd name="T17" fmla="*/ 8 h 29"/>
                  <a:gd name="T18" fmla="*/ 27 w 28"/>
                  <a:gd name="T19" fmla="*/ 5 h 29"/>
                  <a:gd name="T20" fmla="*/ 2 w 28"/>
                  <a:gd name="T21" fmla="*/ 3 h 29"/>
                  <a:gd name="T22" fmla="*/ 1 w 28"/>
                  <a:gd name="T23" fmla="*/ 3 h 29"/>
                  <a:gd name="T24" fmla="*/ 1 w 28"/>
                  <a:gd name="T25" fmla="*/ 4 h 29"/>
                  <a:gd name="T26" fmla="*/ 0 w 28"/>
                  <a:gd name="T27" fmla="*/ 8 h 29"/>
                  <a:gd name="T28" fmla="*/ 0 w 28"/>
                  <a:gd name="T29" fmla="*/ 11 h 29"/>
                  <a:gd name="T30" fmla="*/ 2 w 28"/>
                  <a:gd name="T31" fmla="*/ 6 h 29"/>
                  <a:gd name="T32" fmla="*/ 6 w 28"/>
                  <a:gd name="T33" fmla="*/ 2 h 29"/>
                  <a:gd name="T34" fmla="*/ 2 w 28"/>
                  <a:gd name="T35" fmla="*/ 3 h 29"/>
                  <a:gd name="T36" fmla="*/ 1 w 28"/>
                  <a:gd name="T37" fmla="*/ 26 h 29"/>
                  <a:gd name="T38" fmla="*/ 2 w 28"/>
                  <a:gd name="T39" fmla="*/ 27 h 29"/>
                  <a:gd name="T40" fmla="*/ 4 w 28"/>
                  <a:gd name="T41" fmla="*/ 29 h 29"/>
                  <a:gd name="T42" fmla="*/ 8 w 28"/>
                  <a:gd name="T43" fmla="*/ 29 h 29"/>
                  <a:gd name="T44" fmla="*/ 6 w 28"/>
                  <a:gd name="T45" fmla="*/ 26 h 29"/>
                  <a:gd name="T46" fmla="*/ 4 w 28"/>
                  <a:gd name="T47" fmla="*/ 24 h 29"/>
                  <a:gd name="T48" fmla="*/ 1 w 28"/>
                  <a:gd name="T49" fmla="*/ 21 h 29"/>
                  <a:gd name="T50" fmla="*/ 0 w 28"/>
                  <a:gd name="T51" fmla="*/ 19 h 29"/>
                  <a:gd name="T52" fmla="*/ 1 w 28"/>
                  <a:gd name="T53" fmla="*/ 22 h 29"/>
                  <a:gd name="T54" fmla="*/ 1 w 28"/>
                  <a:gd name="T55" fmla="*/ 26 h 29"/>
                  <a:gd name="T56" fmla="*/ 26 w 28"/>
                  <a:gd name="T57" fmla="*/ 26 h 29"/>
                  <a:gd name="T58" fmla="*/ 27 w 28"/>
                  <a:gd name="T59" fmla="*/ 25 h 29"/>
                  <a:gd name="T60" fmla="*/ 28 w 28"/>
                  <a:gd name="T61" fmla="*/ 22 h 29"/>
                  <a:gd name="T62" fmla="*/ 28 w 28"/>
                  <a:gd name="T63" fmla="*/ 19 h 29"/>
                  <a:gd name="T64" fmla="*/ 28 w 28"/>
                  <a:gd name="T65" fmla="*/ 16 h 29"/>
                  <a:gd name="T66" fmla="*/ 27 w 28"/>
                  <a:gd name="T67" fmla="*/ 19 h 29"/>
                  <a:gd name="T68" fmla="*/ 26 w 28"/>
                  <a:gd name="T69" fmla="*/ 22 h 29"/>
                  <a:gd name="T70" fmla="*/ 24 w 28"/>
                  <a:gd name="T71" fmla="*/ 25 h 29"/>
                  <a:gd name="T72" fmla="*/ 23 w 28"/>
                  <a:gd name="T73" fmla="*/ 26 h 29"/>
                  <a:gd name="T74" fmla="*/ 26 w 28"/>
                  <a:gd name="T75" fmla="*/ 26 h 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"/>
                  <a:gd name="T115" fmla="*/ 0 h 29"/>
                  <a:gd name="T116" fmla="*/ 28 w 28"/>
                  <a:gd name="T117" fmla="*/ 29 h 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" h="29">
                    <a:moveTo>
                      <a:pt x="27" y="5"/>
                    </a:moveTo>
                    <a:lnTo>
                      <a:pt x="26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8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27" y="5"/>
                    </a:lnTo>
                    <a:close/>
                    <a:moveTo>
                      <a:pt x="2" y="3"/>
                    </a:moveTo>
                    <a:lnTo>
                      <a:pt x="1" y="3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2" y="3"/>
                    </a:lnTo>
                    <a:close/>
                    <a:moveTo>
                      <a:pt x="1" y="26"/>
                    </a:moveTo>
                    <a:lnTo>
                      <a:pt x="2" y="27"/>
                    </a:lnTo>
                    <a:lnTo>
                      <a:pt x="4" y="29"/>
                    </a:lnTo>
                    <a:lnTo>
                      <a:pt x="8" y="29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1" y="26"/>
                    </a:lnTo>
                    <a:close/>
                    <a:moveTo>
                      <a:pt x="26" y="26"/>
                    </a:moveTo>
                    <a:lnTo>
                      <a:pt x="27" y="25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1" name="Freeform 163"/>
              <p:cNvSpPr>
                <a:spLocks noEditPoints="1"/>
              </p:cNvSpPr>
              <p:nvPr/>
            </p:nvSpPr>
            <p:spPr bwMode="auto">
              <a:xfrm>
                <a:off x="2651" y="4026"/>
                <a:ext cx="28" cy="29"/>
              </a:xfrm>
              <a:custGeom>
                <a:avLst/>
                <a:gdLst>
                  <a:gd name="T0" fmla="*/ 27 w 28"/>
                  <a:gd name="T1" fmla="*/ 8 h 29"/>
                  <a:gd name="T2" fmla="*/ 25 w 28"/>
                  <a:gd name="T3" fmla="*/ 4 h 29"/>
                  <a:gd name="T4" fmla="*/ 22 w 28"/>
                  <a:gd name="T5" fmla="*/ 0 h 29"/>
                  <a:gd name="T6" fmla="*/ 17 w 28"/>
                  <a:gd name="T7" fmla="*/ 2 h 29"/>
                  <a:gd name="T8" fmla="*/ 22 w 28"/>
                  <a:gd name="T9" fmla="*/ 3 h 29"/>
                  <a:gd name="T10" fmla="*/ 24 w 28"/>
                  <a:gd name="T11" fmla="*/ 6 h 29"/>
                  <a:gd name="T12" fmla="*/ 26 w 28"/>
                  <a:gd name="T13" fmla="*/ 10 h 29"/>
                  <a:gd name="T14" fmla="*/ 27 w 28"/>
                  <a:gd name="T15" fmla="*/ 15 h 29"/>
                  <a:gd name="T16" fmla="*/ 26 w 28"/>
                  <a:gd name="T17" fmla="*/ 19 h 29"/>
                  <a:gd name="T18" fmla="*/ 25 w 28"/>
                  <a:gd name="T19" fmla="*/ 22 h 29"/>
                  <a:gd name="T20" fmla="*/ 23 w 28"/>
                  <a:gd name="T21" fmla="*/ 25 h 29"/>
                  <a:gd name="T22" fmla="*/ 19 w 28"/>
                  <a:gd name="T23" fmla="*/ 27 h 29"/>
                  <a:gd name="T24" fmla="*/ 24 w 28"/>
                  <a:gd name="T25" fmla="*/ 26 h 29"/>
                  <a:gd name="T26" fmla="*/ 26 w 28"/>
                  <a:gd name="T27" fmla="*/ 24 h 29"/>
                  <a:gd name="T28" fmla="*/ 28 w 28"/>
                  <a:gd name="T29" fmla="*/ 20 h 29"/>
                  <a:gd name="T30" fmla="*/ 27 w 28"/>
                  <a:gd name="T31" fmla="*/ 14 h 29"/>
                  <a:gd name="T32" fmla="*/ 27 w 28"/>
                  <a:gd name="T33" fmla="*/ 8 h 29"/>
                  <a:gd name="T34" fmla="*/ 4 w 28"/>
                  <a:gd name="T35" fmla="*/ 2 h 29"/>
                  <a:gd name="T36" fmla="*/ 2 w 28"/>
                  <a:gd name="T37" fmla="*/ 4 h 29"/>
                  <a:gd name="T38" fmla="*/ 0 w 28"/>
                  <a:gd name="T39" fmla="*/ 6 h 29"/>
                  <a:gd name="T40" fmla="*/ 0 w 28"/>
                  <a:gd name="T41" fmla="*/ 15 h 29"/>
                  <a:gd name="T42" fmla="*/ 1 w 28"/>
                  <a:gd name="T43" fmla="*/ 22 h 29"/>
                  <a:gd name="T44" fmla="*/ 4 w 28"/>
                  <a:gd name="T45" fmla="*/ 26 h 29"/>
                  <a:gd name="T46" fmla="*/ 6 w 28"/>
                  <a:gd name="T47" fmla="*/ 29 h 29"/>
                  <a:gd name="T48" fmla="*/ 10 w 28"/>
                  <a:gd name="T49" fmla="*/ 27 h 29"/>
                  <a:gd name="T50" fmla="*/ 7 w 28"/>
                  <a:gd name="T51" fmla="*/ 26 h 29"/>
                  <a:gd name="T52" fmla="*/ 4 w 28"/>
                  <a:gd name="T53" fmla="*/ 22 h 29"/>
                  <a:gd name="T54" fmla="*/ 2 w 28"/>
                  <a:gd name="T55" fmla="*/ 19 h 29"/>
                  <a:gd name="T56" fmla="*/ 1 w 28"/>
                  <a:gd name="T57" fmla="*/ 15 h 29"/>
                  <a:gd name="T58" fmla="*/ 1 w 28"/>
                  <a:gd name="T59" fmla="*/ 10 h 29"/>
                  <a:gd name="T60" fmla="*/ 4 w 28"/>
                  <a:gd name="T61" fmla="*/ 6 h 29"/>
                  <a:gd name="T62" fmla="*/ 6 w 28"/>
                  <a:gd name="T63" fmla="*/ 4 h 29"/>
                  <a:gd name="T64" fmla="*/ 9 w 28"/>
                  <a:gd name="T65" fmla="*/ 2 h 29"/>
                  <a:gd name="T66" fmla="*/ 4 w 28"/>
                  <a:gd name="T67" fmla="*/ 2 h 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9"/>
                  <a:gd name="T104" fmla="*/ 28 w 28"/>
                  <a:gd name="T105" fmla="*/ 29 h 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9">
                    <a:moveTo>
                      <a:pt x="27" y="8"/>
                    </a:moveTo>
                    <a:lnTo>
                      <a:pt x="25" y="4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22" y="3"/>
                    </a:lnTo>
                    <a:lnTo>
                      <a:pt x="24" y="6"/>
                    </a:lnTo>
                    <a:lnTo>
                      <a:pt x="26" y="10"/>
                    </a:lnTo>
                    <a:lnTo>
                      <a:pt x="27" y="15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28" y="20"/>
                    </a:lnTo>
                    <a:lnTo>
                      <a:pt x="27" y="14"/>
                    </a:lnTo>
                    <a:lnTo>
                      <a:pt x="27" y="8"/>
                    </a:lnTo>
                    <a:close/>
                    <a:moveTo>
                      <a:pt x="4" y="2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6" y="29"/>
                    </a:lnTo>
                    <a:lnTo>
                      <a:pt x="10" y="27"/>
                    </a:lnTo>
                    <a:lnTo>
                      <a:pt x="7" y="26"/>
                    </a:lnTo>
                    <a:lnTo>
                      <a:pt x="4" y="22"/>
                    </a:lnTo>
                    <a:lnTo>
                      <a:pt x="2" y="19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2" name="Freeform 164"/>
              <p:cNvSpPr>
                <a:spLocks noEditPoints="1"/>
              </p:cNvSpPr>
              <p:nvPr/>
            </p:nvSpPr>
            <p:spPr bwMode="auto">
              <a:xfrm>
                <a:off x="2651" y="4026"/>
                <a:ext cx="28" cy="29"/>
              </a:xfrm>
              <a:custGeom>
                <a:avLst/>
                <a:gdLst>
                  <a:gd name="T0" fmla="*/ 27 w 28"/>
                  <a:gd name="T1" fmla="*/ 11 h 29"/>
                  <a:gd name="T2" fmla="*/ 26 w 28"/>
                  <a:gd name="T3" fmla="*/ 8 h 29"/>
                  <a:gd name="T4" fmla="*/ 25 w 28"/>
                  <a:gd name="T5" fmla="*/ 5 h 29"/>
                  <a:gd name="T6" fmla="*/ 23 w 28"/>
                  <a:gd name="T7" fmla="*/ 3 h 29"/>
                  <a:gd name="T8" fmla="*/ 20 w 28"/>
                  <a:gd name="T9" fmla="*/ 0 h 29"/>
                  <a:gd name="T10" fmla="*/ 6 w 28"/>
                  <a:gd name="T11" fmla="*/ 2 h 29"/>
                  <a:gd name="T12" fmla="*/ 2 w 28"/>
                  <a:gd name="T13" fmla="*/ 6 h 29"/>
                  <a:gd name="T14" fmla="*/ 0 w 28"/>
                  <a:gd name="T15" fmla="*/ 11 h 29"/>
                  <a:gd name="T16" fmla="*/ 0 w 28"/>
                  <a:gd name="T17" fmla="*/ 15 h 29"/>
                  <a:gd name="T18" fmla="*/ 0 w 28"/>
                  <a:gd name="T19" fmla="*/ 19 h 29"/>
                  <a:gd name="T20" fmla="*/ 1 w 28"/>
                  <a:gd name="T21" fmla="*/ 21 h 29"/>
                  <a:gd name="T22" fmla="*/ 4 w 28"/>
                  <a:gd name="T23" fmla="*/ 24 h 29"/>
                  <a:gd name="T24" fmla="*/ 6 w 28"/>
                  <a:gd name="T25" fmla="*/ 26 h 29"/>
                  <a:gd name="T26" fmla="*/ 8 w 28"/>
                  <a:gd name="T27" fmla="*/ 29 h 29"/>
                  <a:gd name="T28" fmla="*/ 23 w 28"/>
                  <a:gd name="T29" fmla="*/ 26 h 29"/>
                  <a:gd name="T30" fmla="*/ 24 w 28"/>
                  <a:gd name="T31" fmla="*/ 25 h 29"/>
                  <a:gd name="T32" fmla="*/ 26 w 28"/>
                  <a:gd name="T33" fmla="*/ 22 h 29"/>
                  <a:gd name="T34" fmla="*/ 27 w 28"/>
                  <a:gd name="T35" fmla="*/ 19 h 29"/>
                  <a:gd name="T36" fmla="*/ 28 w 28"/>
                  <a:gd name="T37" fmla="*/ 16 h 29"/>
                  <a:gd name="T38" fmla="*/ 27 w 28"/>
                  <a:gd name="T39" fmla="*/ 14 h 29"/>
                  <a:gd name="T40" fmla="*/ 27 w 28"/>
                  <a:gd name="T41" fmla="*/ 11 h 29"/>
                  <a:gd name="T42" fmla="*/ 26 w 28"/>
                  <a:gd name="T43" fmla="*/ 15 h 29"/>
                  <a:gd name="T44" fmla="*/ 25 w 28"/>
                  <a:gd name="T45" fmla="*/ 20 h 29"/>
                  <a:gd name="T46" fmla="*/ 23 w 28"/>
                  <a:gd name="T47" fmla="*/ 24 h 29"/>
                  <a:gd name="T48" fmla="*/ 18 w 28"/>
                  <a:gd name="T49" fmla="*/ 26 h 29"/>
                  <a:gd name="T50" fmla="*/ 14 w 28"/>
                  <a:gd name="T51" fmla="*/ 27 h 29"/>
                  <a:gd name="T52" fmla="*/ 9 w 28"/>
                  <a:gd name="T53" fmla="*/ 26 h 29"/>
                  <a:gd name="T54" fmla="*/ 6 w 28"/>
                  <a:gd name="T55" fmla="*/ 24 h 29"/>
                  <a:gd name="T56" fmla="*/ 4 w 28"/>
                  <a:gd name="T57" fmla="*/ 20 h 29"/>
                  <a:gd name="T58" fmla="*/ 2 w 28"/>
                  <a:gd name="T59" fmla="*/ 15 h 29"/>
                  <a:gd name="T60" fmla="*/ 4 w 28"/>
                  <a:gd name="T61" fmla="*/ 9 h 29"/>
                  <a:gd name="T62" fmla="*/ 6 w 28"/>
                  <a:gd name="T63" fmla="*/ 5 h 29"/>
                  <a:gd name="T64" fmla="*/ 9 w 28"/>
                  <a:gd name="T65" fmla="*/ 3 h 29"/>
                  <a:gd name="T66" fmla="*/ 14 w 28"/>
                  <a:gd name="T67" fmla="*/ 2 h 29"/>
                  <a:gd name="T68" fmla="*/ 18 w 28"/>
                  <a:gd name="T69" fmla="*/ 3 h 29"/>
                  <a:gd name="T70" fmla="*/ 23 w 28"/>
                  <a:gd name="T71" fmla="*/ 5 h 29"/>
                  <a:gd name="T72" fmla="*/ 25 w 28"/>
                  <a:gd name="T73" fmla="*/ 9 h 29"/>
                  <a:gd name="T74" fmla="*/ 26 w 28"/>
                  <a:gd name="T75" fmla="*/ 15 h 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"/>
                  <a:gd name="T115" fmla="*/ 0 h 29"/>
                  <a:gd name="T116" fmla="*/ 28 w 28"/>
                  <a:gd name="T117" fmla="*/ 29 h 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" h="29">
                    <a:moveTo>
                      <a:pt x="27" y="11"/>
                    </a:moveTo>
                    <a:lnTo>
                      <a:pt x="26" y="8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8" y="29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6" y="22"/>
                    </a:lnTo>
                    <a:lnTo>
                      <a:pt x="27" y="19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7" y="11"/>
                    </a:lnTo>
                    <a:close/>
                    <a:moveTo>
                      <a:pt x="26" y="15"/>
                    </a:moveTo>
                    <a:lnTo>
                      <a:pt x="25" y="20"/>
                    </a:lnTo>
                    <a:lnTo>
                      <a:pt x="23" y="24"/>
                    </a:lnTo>
                    <a:lnTo>
                      <a:pt x="18" y="26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2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F9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3" name="Freeform 165"/>
              <p:cNvSpPr>
                <a:spLocks noEditPoints="1"/>
              </p:cNvSpPr>
              <p:nvPr/>
            </p:nvSpPr>
            <p:spPr bwMode="auto">
              <a:xfrm>
                <a:off x="2652" y="4028"/>
                <a:ext cx="26" cy="25"/>
              </a:xfrm>
              <a:custGeom>
                <a:avLst/>
                <a:gdLst>
                  <a:gd name="T0" fmla="*/ 26 w 26"/>
                  <a:gd name="T1" fmla="*/ 13 h 25"/>
                  <a:gd name="T2" fmla="*/ 25 w 26"/>
                  <a:gd name="T3" fmla="*/ 8 h 25"/>
                  <a:gd name="T4" fmla="*/ 23 w 26"/>
                  <a:gd name="T5" fmla="*/ 4 h 25"/>
                  <a:gd name="T6" fmla="*/ 21 w 26"/>
                  <a:gd name="T7" fmla="*/ 1 h 25"/>
                  <a:gd name="T8" fmla="*/ 16 w 26"/>
                  <a:gd name="T9" fmla="*/ 0 h 25"/>
                  <a:gd name="T10" fmla="*/ 8 w 26"/>
                  <a:gd name="T11" fmla="*/ 0 h 25"/>
                  <a:gd name="T12" fmla="*/ 5 w 26"/>
                  <a:gd name="T13" fmla="*/ 2 h 25"/>
                  <a:gd name="T14" fmla="*/ 3 w 26"/>
                  <a:gd name="T15" fmla="*/ 4 h 25"/>
                  <a:gd name="T16" fmla="*/ 0 w 26"/>
                  <a:gd name="T17" fmla="*/ 8 h 25"/>
                  <a:gd name="T18" fmla="*/ 0 w 26"/>
                  <a:gd name="T19" fmla="*/ 13 h 25"/>
                  <a:gd name="T20" fmla="*/ 1 w 26"/>
                  <a:gd name="T21" fmla="*/ 17 h 25"/>
                  <a:gd name="T22" fmla="*/ 3 w 26"/>
                  <a:gd name="T23" fmla="*/ 20 h 25"/>
                  <a:gd name="T24" fmla="*/ 6 w 26"/>
                  <a:gd name="T25" fmla="*/ 24 h 25"/>
                  <a:gd name="T26" fmla="*/ 9 w 26"/>
                  <a:gd name="T27" fmla="*/ 25 h 25"/>
                  <a:gd name="T28" fmla="*/ 18 w 26"/>
                  <a:gd name="T29" fmla="*/ 25 h 25"/>
                  <a:gd name="T30" fmla="*/ 22 w 26"/>
                  <a:gd name="T31" fmla="*/ 23 h 25"/>
                  <a:gd name="T32" fmla="*/ 24 w 26"/>
                  <a:gd name="T33" fmla="*/ 20 h 25"/>
                  <a:gd name="T34" fmla="*/ 25 w 26"/>
                  <a:gd name="T35" fmla="*/ 17 h 25"/>
                  <a:gd name="T36" fmla="*/ 26 w 26"/>
                  <a:gd name="T37" fmla="*/ 13 h 25"/>
                  <a:gd name="T38" fmla="*/ 24 w 26"/>
                  <a:gd name="T39" fmla="*/ 13 h 25"/>
                  <a:gd name="T40" fmla="*/ 23 w 26"/>
                  <a:gd name="T41" fmla="*/ 17 h 25"/>
                  <a:gd name="T42" fmla="*/ 21 w 26"/>
                  <a:gd name="T43" fmla="*/ 20 h 25"/>
                  <a:gd name="T44" fmla="*/ 17 w 26"/>
                  <a:gd name="T45" fmla="*/ 23 h 25"/>
                  <a:gd name="T46" fmla="*/ 13 w 26"/>
                  <a:gd name="T47" fmla="*/ 24 h 25"/>
                  <a:gd name="T48" fmla="*/ 9 w 26"/>
                  <a:gd name="T49" fmla="*/ 23 h 25"/>
                  <a:gd name="T50" fmla="*/ 6 w 26"/>
                  <a:gd name="T51" fmla="*/ 20 h 25"/>
                  <a:gd name="T52" fmla="*/ 4 w 26"/>
                  <a:gd name="T53" fmla="*/ 17 h 25"/>
                  <a:gd name="T54" fmla="*/ 3 w 26"/>
                  <a:gd name="T55" fmla="*/ 13 h 25"/>
                  <a:gd name="T56" fmla="*/ 4 w 26"/>
                  <a:gd name="T57" fmla="*/ 8 h 25"/>
                  <a:gd name="T58" fmla="*/ 6 w 26"/>
                  <a:gd name="T59" fmla="*/ 4 h 25"/>
                  <a:gd name="T60" fmla="*/ 9 w 26"/>
                  <a:gd name="T61" fmla="*/ 2 h 25"/>
                  <a:gd name="T62" fmla="*/ 13 w 26"/>
                  <a:gd name="T63" fmla="*/ 1 h 25"/>
                  <a:gd name="T64" fmla="*/ 17 w 26"/>
                  <a:gd name="T65" fmla="*/ 2 h 25"/>
                  <a:gd name="T66" fmla="*/ 21 w 26"/>
                  <a:gd name="T67" fmla="*/ 4 h 25"/>
                  <a:gd name="T68" fmla="*/ 23 w 26"/>
                  <a:gd name="T69" fmla="*/ 8 h 25"/>
                  <a:gd name="T70" fmla="*/ 24 w 26"/>
                  <a:gd name="T71" fmla="*/ 13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"/>
                  <a:gd name="T109" fmla="*/ 0 h 25"/>
                  <a:gd name="T110" fmla="*/ 26 w 26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" h="25">
                    <a:moveTo>
                      <a:pt x="26" y="13"/>
                    </a:moveTo>
                    <a:lnTo>
                      <a:pt x="25" y="8"/>
                    </a:lnTo>
                    <a:lnTo>
                      <a:pt x="23" y="4"/>
                    </a:lnTo>
                    <a:lnTo>
                      <a:pt x="21" y="1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4"/>
                    </a:lnTo>
                    <a:lnTo>
                      <a:pt x="9" y="25"/>
                    </a:lnTo>
                    <a:lnTo>
                      <a:pt x="18" y="25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4" y="13"/>
                    </a:moveTo>
                    <a:lnTo>
                      <a:pt x="23" y="17"/>
                    </a:lnTo>
                    <a:lnTo>
                      <a:pt x="21" y="20"/>
                    </a:lnTo>
                    <a:lnTo>
                      <a:pt x="17" y="23"/>
                    </a:lnTo>
                    <a:lnTo>
                      <a:pt x="13" y="24"/>
                    </a:lnTo>
                    <a:lnTo>
                      <a:pt x="9" y="23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3" y="13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A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4" name="Freeform 166"/>
              <p:cNvSpPr>
                <a:spLocks noEditPoints="1"/>
              </p:cNvSpPr>
              <p:nvPr/>
            </p:nvSpPr>
            <p:spPr bwMode="auto">
              <a:xfrm>
                <a:off x="2653" y="4028"/>
                <a:ext cx="24" cy="25"/>
              </a:xfrm>
              <a:custGeom>
                <a:avLst/>
                <a:gdLst>
                  <a:gd name="T0" fmla="*/ 24 w 24"/>
                  <a:gd name="T1" fmla="*/ 13 h 25"/>
                  <a:gd name="T2" fmla="*/ 23 w 24"/>
                  <a:gd name="T3" fmla="*/ 7 h 25"/>
                  <a:gd name="T4" fmla="*/ 21 w 24"/>
                  <a:gd name="T5" fmla="*/ 3 h 25"/>
                  <a:gd name="T6" fmla="*/ 16 w 24"/>
                  <a:gd name="T7" fmla="*/ 1 h 25"/>
                  <a:gd name="T8" fmla="*/ 12 w 24"/>
                  <a:gd name="T9" fmla="*/ 0 h 25"/>
                  <a:gd name="T10" fmla="*/ 7 w 24"/>
                  <a:gd name="T11" fmla="*/ 1 h 25"/>
                  <a:gd name="T12" fmla="*/ 4 w 24"/>
                  <a:gd name="T13" fmla="*/ 3 h 25"/>
                  <a:gd name="T14" fmla="*/ 2 w 24"/>
                  <a:gd name="T15" fmla="*/ 7 h 25"/>
                  <a:gd name="T16" fmla="*/ 0 w 24"/>
                  <a:gd name="T17" fmla="*/ 13 h 25"/>
                  <a:gd name="T18" fmla="*/ 2 w 24"/>
                  <a:gd name="T19" fmla="*/ 18 h 25"/>
                  <a:gd name="T20" fmla="*/ 4 w 24"/>
                  <a:gd name="T21" fmla="*/ 22 h 25"/>
                  <a:gd name="T22" fmla="*/ 7 w 24"/>
                  <a:gd name="T23" fmla="*/ 24 h 25"/>
                  <a:gd name="T24" fmla="*/ 12 w 24"/>
                  <a:gd name="T25" fmla="*/ 25 h 25"/>
                  <a:gd name="T26" fmla="*/ 16 w 24"/>
                  <a:gd name="T27" fmla="*/ 24 h 25"/>
                  <a:gd name="T28" fmla="*/ 21 w 24"/>
                  <a:gd name="T29" fmla="*/ 22 h 25"/>
                  <a:gd name="T30" fmla="*/ 23 w 24"/>
                  <a:gd name="T31" fmla="*/ 18 h 25"/>
                  <a:gd name="T32" fmla="*/ 24 w 24"/>
                  <a:gd name="T33" fmla="*/ 13 h 25"/>
                  <a:gd name="T34" fmla="*/ 21 w 24"/>
                  <a:gd name="T35" fmla="*/ 13 h 25"/>
                  <a:gd name="T36" fmla="*/ 21 w 24"/>
                  <a:gd name="T37" fmla="*/ 17 h 25"/>
                  <a:gd name="T38" fmla="*/ 18 w 24"/>
                  <a:gd name="T39" fmla="*/ 19 h 25"/>
                  <a:gd name="T40" fmla="*/ 15 w 24"/>
                  <a:gd name="T41" fmla="*/ 22 h 25"/>
                  <a:gd name="T42" fmla="*/ 12 w 24"/>
                  <a:gd name="T43" fmla="*/ 23 h 25"/>
                  <a:gd name="T44" fmla="*/ 8 w 24"/>
                  <a:gd name="T45" fmla="*/ 22 h 25"/>
                  <a:gd name="T46" fmla="*/ 5 w 24"/>
                  <a:gd name="T47" fmla="*/ 19 h 25"/>
                  <a:gd name="T48" fmla="*/ 4 w 24"/>
                  <a:gd name="T49" fmla="*/ 17 h 25"/>
                  <a:gd name="T50" fmla="*/ 3 w 24"/>
                  <a:gd name="T51" fmla="*/ 13 h 25"/>
                  <a:gd name="T52" fmla="*/ 4 w 24"/>
                  <a:gd name="T53" fmla="*/ 8 h 25"/>
                  <a:gd name="T54" fmla="*/ 5 w 24"/>
                  <a:gd name="T55" fmla="*/ 6 h 25"/>
                  <a:gd name="T56" fmla="*/ 8 w 24"/>
                  <a:gd name="T57" fmla="*/ 3 h 25"/>
                  <a:gd name="T58" fmla="*/ 12 w 24"/>
                  <a:gd name="T59" fmla="*/ 2 h 25"/>
                  <a:gd name="T60" fmla="*/ 15 w 24"/>
                  <a:gd name="T61" fmla="*/ 3 h 25"/>
                  <a:gd name="T62" fmla="*/ 18 w 24"/>
                  <a:gd name="T63" fmla="*/ 6 h 25"/>
                  <a:gd name="T64" fmla="*/ 21 w 24"/>
                  <a:gd name="T65" fmla="*/ 8 h 25"/>
                  <a:gd name="T66" fmla="*/ 21 w 24"/>
                  <a:gd name="T67" fmla="*/ 13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5"/>
                  <a:gd name="T104" fmla="*/ 24 w 24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5">
                    <a:moveTo>
                      <a:pt x="24" y="13"/>
                    </a:moveTo>
                    <a:lnTo>
                      <a:pt x="23" y="7"/>
                    </a:lnTo>
                    <a:lnTo>
                      <a:pt x="21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6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4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2" y="23"/>
                    </a:lnTo>
                    <a:lnTo>
                      <a:pt x="8" y="22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3" y="13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8" y="6"/>
                    </a:lnTo>
                    <a:lnTo>
                      <a:pt x="21" y="8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A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5" name="Freeform 167"/>
              <p:cNvSpPr>
                <a:spLocks noEditPoints="1"/>
              </p:cNvSpPr>
              <p:nvPr/>
            </p:nvSpPr>
            <p:spPr bwMode="auto">
              <a:xfrm>
                <a:off x="2655" y="4029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0 w 21"/>
                  <a:gd name="T3" fmla="*/ 7 h 23"/>
                  <a:gd name="T4" fmla="*/ 18 w 21"/>
                  <a:gd name="T5" fmla="*/ 3 h 23"/>
                  <a:gd name="T6" fmla="*/ 14 w 21"/>
                  <a:gd name="T7" fmla="*/ 1 h 23"/>
                  <a:gd name="T8" fmla="*/ 10 w 21"/>
                  <a:gd name="T9" fmla="*/ 0 h 23"/>
                  <a:gd name="T10" fmla="*/ 6 w 21"/>
                  <a:gd name="T11" fmla="*/ 1 h 23"/>
                  <a:gd name="T12" fmla="*/ 3 w 21"/>
                  <a:gd name="T13" fmla="*/ 3 h 23"/>
                  <a:gd name="T14" fmla="*/ 1 w 21"/>
                  <a:gd name="T15" fmla="*/ 7 h 23"/>
                  <a:gd name="T16" fmla="*/ 0 w 21"/>
                  <a:gd name="T17" fmla="*/ 12 h 23"/>
                  <a:gd name="T18" fmla="*/ 1 w 21"/>
                  <a:gd name="T19" fmla="*/ 16 h 23"/>
                  <a:gd name="T20" fmla="*/ 3 w 21"/>
                  <a:gd name="T21" fmla="*/ 19 h 23"/>
                  <a:gd name="T22" fmla="*/ 6 w 21"/>
                  <a:gd name="T23" fmla="*/ 22 h 23"/>
                  <a:gd name="T24" fmla="*/ 10 w 21"/>
                  <a:gd name="T25" fmla="*/ 23 h 23"/>
                  <a:gd name="T26" fmla="*/ 14 w 21"/>
                  <a:gd name="T27" fmla="*/ 22 h 23"/>
                  <a:gd name="T28" fmla="*/ 18 w 21"/>
                  <a:gd name="T29" fmla="*/ 19 h 23"/>
                  <a:gd name="T30" fmla="*/ 20 w 21"/>
                  <a:gd name="T31" fmla="*/ 16 h 23"/>
                  <a:gd name="T32" fmla="*/ 21 w 21"/>
                  <a:gd name="T33" fmla="*/ 12 h 23"/>
                  <a:gd name="T34" fmla="*/ 18 w 21"/>
                  <a:gd name="T35" fmla="*/ 12 h 23"/>
                  <a:gd name="T36" fmla="*/ 18 w 21"/>
                  <a:gd name="T37" fmla="*/ 14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21 h 23"/>
                  <a:gd name="T44" fmla="*/ 6 w 21"/>
                  <a:gd name="T45" fmla="*/ 19 h 23"/>
                  <a:gd name="T46" fmla="*/ 4 w 21"/>
                  <a:gd name="T47" fmla="*/ 18 h 23"/>
                  <a:gd name="T48" fmla="*/ 3 w 21"/>
                  <a:gd name="T49" fmla="*/ 14 h 23"/>
                  <a:gd name="T50" fmla="*/ 2 w 21"/>
                  <a:gd name="T51" fmla="*/ 12 h 23"/>
                  <a:gd name="T52" fmla="*/ 3 w 21"/>
                  <a:gd name="T53" fmla="*/ 8 h 23"/>
                  <a:gd name="T54" fmla="*/ 4 w 21"/>
                  <a:gd name="T55" fmla="*/ 5 h 23"/>
                  <a:gd name="T56" fmla="*/ 6 w 21"/>
                  <a:gd name="T57" fmla="*/ 3 h 23"/>
                  <a:gd name="T58" fmla="*/ 10 w 21"/>
                  <a:gd name="T59" fmla="*/ 2 h 23"/>
                  <a:gd name="T60" fmla="*/ 13 w 21"/>
                  <a:gd name="T61" fmla="*/ 3 h 23"/>
                  <a:gd name="T62" fmla="*/ 15 w 21"/>
                  <a:gd name="T63" fmla="*/ 5 h 23"/>
                  <a:gd name="T64" fmla="*/ 18 w 21"/>
                  <a:gd name="T65" fmla="*/ 8 h 23"/>
                  <a:gd name="T66" fmla="*/ 18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0" y="7"/>
                    </a:lnTo>
                    <a:lnTo>
                      <a:pt x="18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2"/>
                    </a:lnTo>
                    <a:lnTo>
                      <a:pt x="10" y="23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0" y="16"/>
                    </a:lnTo>
                    <a:lnTo>
                      <a:pt x="21" y="12"/>
                    </a:lnTo>
                    <a:close/>
                    <a:moveTo>
                      <a:pt x="18" y="12"/>
                    </a:moveTo>
                    <a:lnTo>
                      <a:pt x="18" y="14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6" y="19"/>
                    </a:lnTo>
                    <a:lnTo>
                      <a:pt x="4" y="18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8" y="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B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6" name="Freeform 168"/>
              <p:cNvSpPr>
                <a:spLocks noEditPoints="1"/>
              </p:cNvSpPr>
              <p:nvPr/>
            </p:nvSpPr>
            <p:spPr bwMode="auto">
              <a:xfrm>
                <a:off x="2656" y="4030"/>
                <a:ext cx="18" cy="21"/>
              </a:xfrm>
              <a:custGeom>
                <a:avLst/>
                <a:gdLst>
                  <a:gd name="T0" fmla="*/ 18 w 18"/>
                  <a:gd name="T1" fmla="*/ 11 h 21"/>
                  <a:gd name="T2" fmla="*/ 18 w 18"/>
                  <a:gd name="T3" fmla="*/ 6 h 21"/>
                  <a:gd name="T4" fmla="*/ 15 w 18"/>
                  <a:gd name="T5" fmla="*/ 4 h 21"/>
                  <a:gd name="T6" fmla="*/ 12 w 18"/>
                  <a:gd name="T7" fmla="*/ 1 h 21"/>
                  <a:gd name="T8" fmla="*/ 9 w 18"/>
                  <a:gd name="T9" fmla="*/ 0 h 21"/>
                  <a:gd name="T10" fmla="*/ 5 w 18"/>
                  <a:gd name="T11" fmla="*/ 1 h 21"/>
                  <a:gd name="T12" fmla="*/ 2 w 18"/>
                  <a:gd name="T13" fmla="*/ 4 h 21"/>
                  <a:gd name="T14" fmla="*/ 1 w 18"/>
                  <a:gd name="T15" fmla="*/ 6 h 21"/>
                  <a:gd name="T16" fmla="*/ 0 w 18"/>
                  <a:gd name="T17" fmla="*/ 11 h 21"/>
                  <a:gd name="T18" fmla="*/ 1 w 18"/>
                  <a:gd name="T19" fmla="*/ 15 h 21"/>
                  <a:gd name="T20" fmla="*/ 2 w 18"/>
                  <a:gd name="T21" fmla="*/ 17 h 21"/>
                  <a:gd name="T22" fmla="*/ 5 w 18"/>
                  <a:gd name="T23" fmla="*/ 20 h 21"/>
                  <a:gd name="T24" fmla="*/ 9 w 18"/>
                  <a:gd name="T25" fmla="*/ 21 h 21"/>
                  <a:gd name="T26" fmla="*/ 12 w 18"/>
                  <a:gd name="T27" fmla="*/ 20 h 21"/>
                  <a:gd name="T28" fmla="*/ 15 w 18"/>
                  <a:gd name="T29" fmla="*/ 17 h 21"/>
                  <a:gd name="T30" fmla="*/ 18 w 18"/>
                  <a:gd name="T31" fmla="*/ 15 h 21"/>
                  <a:gd name="T32" fmla="*/ 18 w 18"/>
                  <a:gd name="T33" fmla="*/ 11 h 21"/>
                  <a:gd name="T34" fmla="*/ 15 w 18"/>
                  <a:gd name="T35" fmla="*/ 11 h 21"/>
                  <a:gd name="T36" fmla="*/ 15 w 18"/>
                  <a:gd name="T37" fmla="*/ 13 h 21"/>
                  <a:gd name="T38" fmla="*/ 14 w 18"/>
                  <a:gd name="T39" fmla="*/ 16 h 21"/>
                  <a:gd name="T40" fmla="*/ 12 w 18"/>
                  <a:gd name="T41" fmla="*/ 17 h 21"/>
                  <a:gd name="T42" fmla="*/ 9 w 18"/>
                  <a:gd name="T43" fmla="*/ 18 h 21"/>
                  <a:gd name="T44" fmla="*/ 6 w 18"/>
                  <a:gd name="T45" fmla="*/ 17 h 21"/>
                  <a:gd name="T46" fmla="*/ 4 w 18"/>
                  <a:gd name="T47" fmla="*/ 16 h 21"/>
                  <a:gd name="T48" fmla="*/ 3 w 18"/>
                  <a:gd name="T49" fmla="*/ 13 h 21"/>
                  <a:gd name="T50" fmla="*/ 2 w 18"/>
                  <a:gd name="T51" fmla="*/ 11 h 21"/>
                  <a:gd name="T52" fmla="*/ 3 w 18"/>
                  <a:gd name="T53" fmla="*/ 7 h 21"/>
                  <a:gd name="T54" fmla="*/ 4 w 18"/>
                  <a:gd name="T55" fmla="*/ 5 h 21"/>
                  <a:gd name="T56" fmla="*/ 6 w 18"/>
                  <a:gd name="T57" fmla="*/ 4 h 21"/>
                  <a:gd name="T58" fmla="*/ 9 w 18"/>
                  <a:gd name="T59" fmla="*/ 2 h 21"/>
                  <a:gd name="T60" fmla="*/ 12 w 18"/>
                  <a:gd name="T61" fmla="*/ 4 h 21"/>
                  <a:gd name="T62" fmla="*/ 14 w 18"/>
                  <a:gd name="T63" fmla="*/ 5 h 21"/>
                  <a:gd name="T64" fmla="*/ 15 w 18"/>
                  <a:gd name="T65" fmla="*/ 7 h 21"/>
                  <a:gd name="T66" fmla="*/ 15 w 18"/>
                  <a:gd name="T67" fmla="*/ 11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21"/>
                  <a:gd name="T104" fmla="*/ 18 w 18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21">
                    <a:moveTo>
                      <a:pt x="18" y="11"/>
                    </a:moveTo>
                    <a:lnTo>
                      <a:pt x="18" y="6"/>
                    </a:lnTo>
                    <a:lnTo>
                      <a:pt x="15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5" y="17"/>
                    </a:lnTo>
                    <a:lnTo>
                      <a:pt x="18" y="15"/>
                    </a:lnTo>
                    <a:lnTo>
                      <a:pt x="18" y="11"/>
                    </a:lnTo>
                    <a:close/>
                    <a:moveTo>
                      <a:pt x="15" y="11"/>
                    </a:moveTo>
                    <a:lnTo>
                      <a:pt x="15" y="13"/>
                    </a:lnTo>
                    <a:lnTo>
                      <a:pt x="14" y="16"/>
                    </a:lnTo>
                    <a:lnTo>
                      <a:pt x="12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5" y="7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FC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7" name="Freeform 169"/>
              <p:cNvSpPr>
                <a:spLocks noEditPoints="1"/>
              </p:cNvSpPr>
              <p:nvPr/>
            </p:nvSpPr>
            <p:spPr bwMode="auto">
              <a:xfrm>
                <a:off x="2657" y="4031"/>
                <a:ext cx="16" cy="19"/>
              </a:xfrm>
              <a:custGeom>
                <a:avLst/>
                <a:gdLst>
                  <a:gd name="T0" fmla="*/ 16 w 16"/>
                  <a:gd name="T1" fmla="*/ 10 h 19"/>
                  <a:gd name="T2" fmla="*/ 16 w 16"/>
                  <a:gd name="T3" fmla="*/ 6 h 19"/>
                  <a:gd name="T4" fmla="*/ 13 w 16"/>
                  <a:gd name="T5" fmla="*/ 3 h 19"/>
                  <a:gd name="T6" fmla="*/ 11 w 16"/>
                  <a:gd name="T7" fmla="*/ 1 h 19"/>
                  <a:gd name="T8" fmla="*/ 8 w 16"/>
                  <a:gd name="T9" fmla="*/ 0 h 19"/>
                  <a:gd name="T10" fmla="*/ 4 w 16"/>
                  <a:gd name="T11" fmla="*/ 1 h 19"/>
                  <a:gd name="T12" fmla="*/ 2 w 16"/>
                  <a:gd name="T13" fmla="*/ 3 h 19"/>
                  <a:gd name="T14" fmla="*/ 1 w 16"/>
                  <a:gd name="T15" fmla="*/ 6 h 19"/>
                  <a:gd name="T16" fmla="*/ 0 w 16"/>
                  <a:gd name="T17" fmla="*/ 10 h 19"/>
                  <a:gd name="T18" fmla="*/ 1 w 16"/>
                  <a:gd name="T19" fmla="*/ 12 h 19"/>
                  <a:gd name="T20" fmla="*/ 2 w 16"/>
                  <a:gd name="T21" fmla="*/ 16 h 19"/>
                  <a:gd name="T22" fmla="*/ 4 w 16"/>
                  <a:gd name="T23" fmla="*/ 17 h 19"/>
                  <a:gd name="T24" fmla="*/ 8 w 16"/>
                  <a:gd name="T25" fmla="*/ 19 h 19"/>
                  <a:gd name="T26" fmla="*/ 11 w 16"/>
                  <a:gd name="T27" fmla="*/ 17 h 19"/>
                  <a:gd name="T28" fmla="*/ 13 w 16"/>
                  <a:gd name="T29" fmla="*/ 16 h 19"/>
                  <a:gd name="T30" fmla="*/ 16 w 16"/>
                  <a:gd name="T31" fmla="*/ 12 h 19"/>
                  <a:gd name="T32" fmla="*/ 16 w 16"/>
                  <a:gd name="T33" fmla="*/ 10 h 19"/>
                  <a:gd name="T34" fmla="*/ 13 w 16"/>
                  <a:gd name="T35" fmla="*/ 10 h 19"/>
                  <a:gd name="T36" fmla="*/ 13 w 16"/>
                  <a:gd name="T37" fmla="*/ 12 h 19"/>
                  <a:gd name="T38" fmla="*/ 12 w 16"/>
                  <a:gd name="T39" fmla="*/ 14 h 19"/>
                  <a:gd name="T40" fmla="*/ 10 w 16"/>
                  <a:gd name="T41" fmla="*/ 15 h 19"/>
                  <a:gd name="T42" fmla="*/ 8 w 16"/>
                  <a:gd name="T43" fmla="*/ 16 h 19"/>
                  <a:gd name="T44" fmla="*/ 5 w 16"/>
                  <a:gd name="T45" fmla="*/ 15 h 19"/>
                  <a:gd name="T46" fmla="*/ 4 w 16"/>
                  <a:gd name="T47" fmla="*/ 14 h 19"/>
                  <a:gd name="T48" fmla="*/ 2 w 16"/>
                  <a:gd name="T49" fmla="*/ 12 h 19"/>
                  <a:gd name="T50" fmla="*/ 2 w 16"/>
                  <a:gd name="T51" fmla="*/ 10 h 19"/>
                  <a:gd name="T52" fmla="*/ 2 w 16"/>
                  <a:gd name="T53" fmla="*/ 8 h 19"/>
                  <a:gd name="T54" fmla="*/ 4 w 16"/>
                  <a:gd name="T55" fmla="*/ 5 h 19"/>
                  <a:gd name="T56" fmla="*/ 5 w 16"/>
                  <a:gd name="T57" fmla="*/ 4 h 19"/>
                  <a:gd name="T58" fmla="*/ 8 w 16"/>
                  <a:gd name="T59" fmla="*/ 3 h 19"/>
                  <a:gd name="T60" fmla="*/ 10 w 16"/>
                  <a:gd name="T61" fmla="*/ 4 h 19"/>
                  <a:gd name="T62" fmla="*/ 12 w 16"/>
                  <a:gd name="T63" fmla="*/ 5 h 19"/>
                  <a:gd name="T64" fmla="*/ 13 w 16"/>
                  <a:gd name="T65" fmla="*/ 8 h 19"/>
                  <a:gd name="T66" fmla="*/ 13 w 16"/>
                  <a:gd name="T67" fmla="*/ 10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19"/>
                  <a:gd name="T104" fmla="*/ 16 w 16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19">
                    <a:moveTo>
                      <a:pt x="16" y="10"/>
                    </a:moveTo>
                    <a:lnTo>
                      <a:pt x="16" y="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16" y="12"/>
                    </a:lnTo>
                    <a:lnTo>
                      <a:pt x="16" y="10"/>
                    </a:lnTo>
                    <a:close/>
                    <a:moveTo>
                      <a:pt x="13" y="10"/>
                    </a:move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0"/>
                    </a:lnTo>
                    <a:close/>
                  </a:path>
                </a:pathLst>
              </a:custGeom>
              <a:solidFill>
                <a:srgbClr val="FC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8" name="Freeform 170"/>
              <p:cNvSpPr>
                <a:spLocks noEditPoints="1"/>
              </p:cNvSpPr>
              <p:nvPr/>
            </p:nvSpPr>
            <p:spPr bwMode="auto">
              <a:xfrm>
                <a:off x="2658" y="4032"/>
                <a:ext cx="13" cy="16"/>
              </a:xfrm>
              <a:custGeom>
                <a:avLst/>
                <a:gdLst>
                  <a:gd name="T0" fmla="*/ 13 w 13"/>
                  <a:gd name="T1" fmla="*/ 9 h 16"/>
                  <a:gd name="T2" fmla="*/ 13 w 13"/>
                  <a:gd name="T3" fmla="*/ 5 h 16"/>
                  <a:gd name="T4" fmla="*/ 12 w 13"/>
                  <a:gd name="T5" fmla="*/ 3 h 16"/>
                  <a:gd name="T6" fmla="*/ 10 w 13"/>
                  <a:gd name="T7" fmla="*/ 2 h 16"/>
                  <a:gd name="T8" fmla="*/ 7 w 13"/>
                  <a:gd name="T9" fmla="*/ 0 h 16"/>
                  <a:gd name="T10" fmla="*/ 4 w 13"/>
                  <a:gd name="T11" fmla="*/ 2 h 16"/>
                  <a:gd name="T12" fmla="*/ 2 w 13"/>
                  <a:gd name="T13" fmla="*/ 3 h 16"/>
                  <a:gd name="T14" fmla="*/ 1 w 13"/>
                  <a:gd name="T15" fmla="*/ 5 h 16"/>
                  <a:gd name="T16" fmla="*/ 0 w 13"/>
                  <a:gd name="T17" fmla="*/ 9 h 16"/>
                  <a:gd name="T18" fmla="*/ 1 w 13"/>
                  <a:gd name="T19" fmla="*/ 11 h 16"/>
                  <a:gd name="T20" fmla="*/ 2 w 13"/>
                  <a:gd name="T21" fmla="*/ 14 h 16"/>
                  <a:gd name="T22" fmla="*/ 4 w 13"/>
                  <a:gd name="T23" fmla="*/ 15 h 16"/>
                  <a:gd name="T24" fmla="*/ 7 w 13"/>
                  <a:gd name="T25" fmla="*/ 16 h 16"/>
                  <a:gd name="T26" fmla="*/ 10 w 13"/>
                  <a:gd name="T27" fmla="*/ 15 h 16"/>
                  <a:gd name="T28" fmla="*/ 12 w 13"/>
                  <a:gd name="T29" fmla="*/ 14 h 16"/>
                  <a:gd name="T30" fmla="*/ 13 w 13"/>
                  <a:gd name="T31" fmla="*/ 11 h 16"/>
                  <a:gd name="T32" fmla="*/ 13 w 13"/>
                  <a:gd name="T33" fmla="*/ 9 h 16"/>
                  <a:gd name="T34" fmla="*/ 11 w 13"/>
                  <a:gd name="T35" fmla="*/ 9 h 16"/>
                  <a:gd name="T36" fmla="*/ 11 w 13"/>
                  <a:gd name="T37" fmla="*/ 10 h 16"/>
                  <a:gd name="T38" fmla="*/ 10 w 13"/>
                  <a:gd name="T39" fmla="*/ 11 h 16"/>
                  <a:gd name="T40" fmla="*/ 9 w 13"/>
                  <a:gd name="T41" fmla="*/ 13 h 16"/>
                  <a:gd name="T42" fmla="*/ 7 w 13"/>
                  <a:gd name="T43" fmla="*/ 14 h 16"/>
                  <a:gd name="T44" fmla="*/ 6 w 13"/>
                  <a:gd name="T45" fmla="*/ 13 h 16"/>
                  <a:gd name="T46" fmla="*/ 3 w 13"/>
                  <a:gd name="T47" fmla="*/ 11 h 16"/>
                  <a:gd name="T48" fmla="*/ 2 w 13"/>
                  <a:gd name="T49" fmla="*/ 10 h 16"/>
                  <a:gd name="T50" fmla="*/ 2 w 13"/>
                  <a:gd name="T51" fmla="*/ 9 h 16"/>
                  <a:gd name="T52" fmla="*/ 2 w 13"/>
                  <a:gd name="T53" fmla="*/ 7 h 16"/>
                  <a:gd name="T54" fmla="*/ 3 w 13"/>
                  <a:gd name="T55" fmla="*/ 5 h 16"/>
                  <a:gd name="T56" fmla="*/ 6 w 13"/>
                  <a:gd name="T57" fmla="*/ 4 h 16"/>
                  <a:gd name="T58" fmla="*/ 7 w 13"/>
                  <a:gd name="T59" fmla="*/ 3 h 16"/>
                  <a:gd name="T60" fmla="*/ 9 w 13"/>
                  <a:gd name="T61" fmla="*/ 4 h 16"/>
                  <a:gd name="T62" fmla="*/ 10 w 13"/>
                  <a:gd name="T63" fmla="*/ 5 h 16"/>
                  <a:gd name="T64" fmla="*/ 11 w 13"/>
                  <a:gd name="T65" fmla="*/ 7 h 16"/>
                  <a:gd name="T66" fmla="*/ 11 w 13"/>
                  <a:gd name="T67" fmla="*/ 9 h 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"/>
                  <a:gd name="T103" fmla="*/ 0 h 16"/>
                  <a:gd name="T104" fmla="*/ 13 w 13"/>
                  <a:gd name="T105" fmla="*/ 16 h 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" h="16">
                    <a:moveTo>
                      <a:pt x="13" y="9"/>
                    </a:move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9"/>
                    </a:lnTo>
                    <a:close/>
                    <a:moveTo>
                      <a:pt x="11" y="9"/>
                    </a:moveTo>
                    <a:lnTo>
                      <a:pt x="11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D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69" name="Freeform 171"/>
              <p:cNvSpPr>
                <a:spLocks noEditPoints="1"/>
              </p:cNvSpPr>
              <p:nvPr/>
            </p:nvSpPr>
            <p:spPr bwMode="auto">
              <a:xfrm>
                <a:off x="2659" y="4034"/>
                <a:ext cx="11" cy="13"/>
              </a:xfrm>
              <a:custGeom>
                <a:avLst/>
                <a:gdLst>
                  <a:gd name="T0" fmla="*/ 11 w 11"/>
                  <a:gd name="T1" fmla="*/ 7 h 13"/>
                  <a:gd name="T2" fmla="*/ 11 w 11"/>
                  <a:gd name="T3" fmla="*/ 5 h 13"/>
                  <a:gd name="T4" fmla="*/ 10 w 11"/>
                  <a:gd name="T5" fmla="*/ 2 h 13"/>
                  <a:gd name="T6" fmla="*/ 8 w 11"/>
                  <a:gd name="T7" fmla="*/ 1 h 13"/>
                  <a:gd name="T8" fmla="*/ 6 w 11"/>
                  <a:gd name="T9" fmla="*/ 0 h 13"/>
                  <a:gd name="T10" fmla="*/ 3 w 11"/>
                  <a:gd name="T11" fmla="*/ 1 h 13"/>
                  <a:gd name="T12" fmla="*/ 2 w 11"/>
                  <a:gd name="T13" fmla="*/ 2 h 13"/>
                  <a:gd name="T14" fmla="*/ 0 w 11"/>
                  <a:gd name="T15" fmla="*/ 5 h 13"/>
                  <a:gd name="T16" fmla="*/ 0 w 11"/>
                  <a:gd name="T17" fmla="*/ 7 h 13"/>
                  <a:gd name="T18" fmla="*/ 0 w 11"/>
                  <a:gd name="T19" fmla="*/ 9 h 13"/>
                  <a:gd name="T20" fmla="*/ 2 w 11"/>
                  <a:gd name="T21" fmla="*/ 11 h 13"/>
                  <a:gd name="T22" fmla="*/ 3 w 11"/>
                  <a:gd name="T23" fmla="*/ 12 h 13"/>
                  <a:gd name="T24" fmla="*/ 6 w 11"/>
                  <a:gd name="T25" fmla="*/ 13 h 13"/>
                  <a:gd name="T26" fmla="*/ 8 w 11"/>
                  <a:gd name="T27" fmla="*/ 12 h 13"/>
                  <a:gd name="T28" fmla="*/ 10 w 11"/>
                  <a:gd name="T29" fmla="*/ 11 h 13"/>
                  <a:gd name="T30" fmla="*/ 11 w 11"/>
                  <a:gd name="T31" fmla="*/ 9 h 13"/>
                  <a:gd name="T32" fmla="*/ 11 w 11"/>
                  <a:gd name="T33" fmla="*/ 7 h 13"/>
                  <a:gd name="T34" fmla="*/ 9 w 11"/>
                  <a:gd name="T35" fmla="*/ 7 h 13"/>
                  <a:gd name="T36" fmla="*/ 8 w 11"/>
                  <a:gd name="T37" fmla="*/ 9 h 13"/>
                  <a:gd name="T38" fmla="*/ 6 w 11"/>
                  <a:gd name="T39" fmla="*/ 11 h 13"/>
                  <a:gd name="T40" fmla="*/ 3 w 11"/>
                  <a:gd name="T41" fmla="*/ 9 h 13"/>
                  <a:gd name="T42" fmla="*/ 2 w 11"/>
                  <a:gd name="T43" fmla="*/ 7 h 13"/>
                  <a:gd name="T44" fmla="*/ 3 w 11"/>
                  <a:gd name="T45" fmla="*/ 3 h 13"/>
                  <a:gd name="T46" fmla="*/ 6 w 11"/>
                  <a:gd name="T47" fmla="*/ 2 h 13"/>
                  <a:gd name="T48" fmla="*/ 8 w 11"/>
                  <a:gd name="T49" fmla="*/ 3 h 13"/>
                  <a:gd name="T50" fmla="*/ 9 w 11"/>
                  <a:gd name="T51" fmla="*/ 7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3"/>
                  <a:gd name="T80" fmla="*/ 11 w 11"/>
                  <a:gd name="T81" fmla="*/ 13 h 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3">
                    <a:moveTo>
                      <a:pt x="11" y="7"/>
                    </a:moveTo>
                    <a:lnTo>
                      <a:pt x="11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  <a:moveTo>
                      <a:pt x="9" y="7"/>
                    </a:moveTo>
                    <a:lnTo>
                      <a:pt x="8" y="9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EE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0" name="Freeform 172"/>
              <p:cNvSpPr>
                <a:spLocks noEditPoints="1"/>
              </p:cNvSpPr>
              <p:nvPr/>
            </p:nvSpPr>
            <p:spPr bwMode="auto">
              <a:xfrm>
                <a:off x="2660" y="4035"/>
                <a:ext cx="9" cy="11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4 h 11"/>
                  <a:gd name="T4" fmla="*/ 8 w 9"/>
                  <a:gd name="T5" fmla="*/ 2 h 11"/>
                  <a:gd name="T6" fmla="*/ 7 w 9"/>
                  <a:gd name="T7" fmla="*/ 1 h 11"/>
                  <a:gd name="T8" fmla="*/ 5 w 9"/>
                  <a:gd name="T9" fmla="*/ 0 h 11"/>
                  <a:gd name="T10" fmla="*/ 4 w 9"/>
                  <a:gd name="T11" fmla="*/ 1 h 11"/>
                  <a:gd name="T12" fmla="*/ 1 w 9"/>
                  <a:gd name="T13" fmla="*/ 2 h 11"/>
                  <a:gd name="T14" fmla="*/ 0 w 9"/>
                  <a:gd name="T15" fmla="*/ 4 h 11"/>
                  <a:gd name="T16" fmla="*/ 0 w 9"/>
                  <a:gd name="T17" fmla="*/ 6 h 11"/>
                  <a:gd name="T18" fmla="*/ 0 w 9"/>
                  <a:gd name="T19" fmla="*/ 7 h 11"/>
                  <a:gd name="T20" fmla="*/ 1 w 9"/>
                  <a:gd name="T21" fmla="*/ 8 h 11"/>
                  <a:gd name="T22" fmla="*/ 4 w 9"/>
                  <a:gd name="T23" fmla="*/ 10 h 11"/>
                  <a:gd name="T24" fmla="*/ 5 w 9"/>
                  <a:gd name="T25" fmla="*/ 11 h 11"/>
                  <a:gd name="T26" fmla="*/ 7 w 9"/>
                  <a:gd name="T27" fmla="*/ 10 h 11"/>
                  <a:gd name="T28" fmla="*/ 8 w 9"/>
                  <a:gd name="T29" fmla="*/ 8 h 11"/>
                  <a:gd name="T30" fmla="*/ 9 w 9"/>
                  <a:gd name="T31" fmla="*/ 7 h 11"/>
                  <a:gd name="T32" fmla="*/ 9 w 9"/>
                  <a:gd name="T33" fmla="*/ 6 h 11"/>
                  <a:gd name="T34" fmla="*/ 7 w 9"/>
                  <a:gd name="T35" fmla="*/ 6 h 11"/>
                  <a:gd name="T36" fmla="*/ 7 w 9"/>
                  <a:gd name="T37" fmla="*/ 7 h 11"/>
                  <a:gd name="T38" fmla="*/ 5 w 9"/>
                  <a:gd name="T39" fmla="*/ 8 h 11"/>
                  <a:gd name="T40" fmla="*/ 4 w 9"/>
                  <a:gd name="T41" fmla="*/ 7 h 11"/>
                  <a:gd name="T42" fmla="*/ 2 w 9"/>
                  <a:gd name="T43" fmla="*/ 6 h 11"/>
                  <a:gd name="T44" fmla="*/ 4 w 9"/>
                  <a:gd name="T45" fmla="*/ 4 h 11"/>
                  <a:gd name="T46" fmla="*/ 5 w 9"/>
                  <a:gd name="T47" fmla="*/ 2 h 11"/>
                  <a:gd name="T48" fmla="*/ 7 w 9"/>
                  <a:gd name="T49" fmla="*/ 4 h 11"/>
                  <a:gd name="T50" fmla="*/ 7 w 9"/>
                  <a:gd name="T51" fmla="*/ 6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11"/>
                  <a:gd name="T80" fmla="*/ 9 w 9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11">
                    <a:moveTo>
                      <a:pt x="9" y="6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EE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1" name="Freeform 173"/>
              <p:cNvSpPr>
                <a:spLocks/>
              </p:cNvSpPr>
              <p:nvPr/>
            </p:nvSpPr>
            <p:spPr bwMode="auto">
              <a:xfrm>
                <a:off x="2661" y="4036"/>
                <a:ext cx="7" cy="9"/>
              </a:xfrm>
              <a:custGeom>
                <a:avLst/>
                <a:gdLst>
                  <a:gd name="T0" fmla="*/ 7 w 7"/>
                  <a:gd name="T1" fmla="*/ 5 h 9"/>
                  <a:gd name="T2" fmla="*/ 6 w 7"/>
                  <a:gd name="T3" fmla="*/ 1 h 9"/>
                  <a:gd name="T4" fmla="*/ 4 w 7"/>
                  <a:gd name="T5" fmla="*/ 0 h 9"/>
                  <a:gd name="T6" fmla="*/ 1 w 7"/>
                  <a:gd name="T7" fmla="*/ 1 h 9"/>
                  <a:gd name="T8" fmla="*/ 0 w 7"/>
                  <a:gd name="T9" fmla="*/ 5 h 9"/>
                  <a:gd name="T10" fmla="*/ 1 w 7"/>
                  <a:gd name="T11" fmla="*/ 7 h 9"/>
                  <a:gd name="T12" fmla="*/ 4 w 7"/>
                  <a:gd name="T13" fmla="*/ 9 h 9"/>
                  <a:gd name="T14" fmla="*/ 6 w 7"/>
                  <a:gd name="T15" fmla="*/ 7 h 9"/>
                  <a:gd name="T16" fmla="*/ 7 w 7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9"/>
                  <a:gd name="T29" fmla="*/ 7 w 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9">
                    <a:moveTo>
                      <a:pt x="7" y="5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2" name="Freeform 174"/>
              <p:cNvSpPr>
                <a:spLocks/>
              </p:cNvSpPr>
              <p:nvPr/>
            </p:nvSpPr>
            <p:spPr bwMode="auto">
              <a:xfrm>
                <a:off x="2662" y="4037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5 w 5"/>
                  <a:gd name="T3" fmla="*/ 2 h 6"/>
                  <a:gd name="T4" fmla="*/ 3 w 5"/>
                  <a:gd name="T5" fmla="*/ 0 h 6"/>
                  <a:gd name="T6" fmla="*/ 2 w 5"/>
                  <a:gd name="T7" fmla="*/ 2 h 6"/>
                  <a:gd name="T8" fmla="*/ 0 w 5"/>
                  <a:gd name="T9" fmla="*/ 4 h 6"/>
                  <a:gd name="T10" fmla="*/ 2 w 5"/>
                  <a:gd name="T11" fmla="*/ 5 h 6"/>
                  <a:gd name="T12" fmla="*/ 3 w 5"/>
                  <a:gd name="T13" fmla="*/ 6 h 6"/>
                  <a:gd name="T14" fmla="*/ 5 w 5"/>
                  <a:gd name="T15" fmla="*/ 5 h 6"/>
                  <a:gd name="T16" fmla="*/ 5 w 5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3" name="Freeform 175"/>
              <p:cNvSpPr>
                <a:spLocks/>
              </p:cNvSpPr>
              <p:nvPr/>
            </p:nvSpPr>
            <p:spPr bwMode="auto">
              <a:xfrm>
                <a:off x="2664" y="4039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1 h 3"/>
                  <a:gd name="T4" fmla="*/ 1 w 2"/>
                  <a:gd name="T5" fmla="*/ 0 h 3"/>
                  <a:gd name="T6" fmla="*/ 1 w 2"/>
                  <a:gd name="T7" fmla="*/ 1 h 3"/>
                  <a:gd name="T8" fmla="*/ 0 w 2"/>
                  <a:gd name="T9" fmla="*/ 2 h 3"/>
                  <a:gd name="T10" fmla="*/ 1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  <a:gd name="T16" fmla="*/ 2 w 2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4" name="Freeform 176"/>
              <p:cNvSpPr>
                <a:spLocks/>
              </p:cNvSpPr>
              <p:nvPr/>
            </p:nvSpPr>
            <p:spPr bwMode="auto">
              <a:xfrm>
                <a:off x="2655" y="405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5" name="Freeform 177"/>
              <p:cNvSpPr>
                <a:spLocks noEditPoints="1"/>
              </p:cNvSpPr>
              <p:nvPr/>
            </p:nvSpPr>
            <p:spPr bwMode="auto">
              <a:xfrm>
                <a:off x="2655" y="4047"/>
                <a:ext cx="23" cy="6"/>
              </a:xfrm>
              <a:custGeom>
                <a:avLst/>
                <a:gdLst>
                  <a:gd name="T0" fmla="*/ 23 w 23"/>
                  <a:gd name="T1" fmla="*/ 0 h 6"/>
                  <a:gd name="T2" fmla="*/ 23 w 23"/>
                  <a:gd name="T3" fmla="*/ 1 h 6"/>
                  <a:gd name="T4" fmla="*/ 23 w 23"/>
                  <a:gd name="T5" fmla="*/ 1 h 6"/>
                  <a:gd name="T6" fmla="*/ 23 w 23"/>
                  <a:gd name="T7" fmla="*/ 1 h 6"/>
                  <a:gd name="T8" fmla="*/ 22 w 23"/>
                  <a:gd name="T9" fmla="*/ 1 h 6"/>
                  <a:gd name="T10" fmla="*/ 23 w 23"/>
                  <a:gd name="T11" fmla="*/ 1 h 6"/>
                  <a:gd name="T12" fmla="*/ 23 w 23"/>
                  <a:gd name="T13" fmla="*/ 0 h 6"/>
                  <a:gd name="T14" fmla="*/ 2 w 23"/>
                  <a:gd name="T15" fmla="*/ 6 h 6"/>
                  <a:gd name="T16" fmla="*/ 0 w 23"/>
                  <a:gd name="T17" fmla="*/ 5 h 6"/>
                  <a:gd name="T18" fmla="*/ 0 w 23"/>
                  <a:gd name="T19" fmla="*/ 3 h 6"/>
                  <a:gd name="T20" fmla="*/ 0 w 23"/>
                  <a:gd name="T21" fmla="*/ 3 h 6"/>
                  <a:gd name="T22" fmla="*/ 1 w 23"/>
                  <a:gd name="T23" fmla="*/ 4 h 6"/>
                  <a:gd name="T24" fmla="*/ 2 w 23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6"/>
                  <a:gd name="T41" fmla="*/ 23 w 2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6">
                    <a:moveTo>
                      <a:pt x="23" y="0"/>
                    </a:moveTo>
                    <a:lnTo>
                      <a:pt x="23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close/>
                    <a:moveTo>
                      <a:pt x="2" y="6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6" name="Freeform 178"/>
              <p:cNvSpPr>
                <a:spLocks noEditPoints="1"/>
              </p:cNvSpPr>
              <p:nvPr/>
            </p:nvSpPr>
            <p:spPr bwMode="auto">
              <a:xfrm>
                <a:off x="2653" y="4037"/>
                <a:ext cx="25" cy="16"/>
              </a:xfrm>
              <a:custGeom>
                <a:avLst/>
                <a:gdLst>
                  <a:gd name="T0" fmla="*/ 2 w 25"/>
                  <a:gd name="T1" fmla="*/ 15 h 16"/>
                  <a:gd name="T2" fmla="*/ 2 w 25"/>
                  <a:gd name="T3" fmla="*/ 15 h 16"/>
                  <a:gd name="T4" fmla="*/ 3 w 25"/>
                  <a:gd name="T5" fmla="*/ 15 h 16"/>
                  <a:gd name="T6" fmla="*/ 4 w 25"/>
                  <a:gd name="T7" fmla="*/ 16 h 16"/>
                  <a:gd name="T8" fmla="*/ 6 w 25"/>
                  <a:gd name="T9" fmla="*/ 15 h 16"/>
                  <a:gd name="T10" fmla="*/ 3 w 25"/>
                  <a:gd name="T11" fmla="*/ 13 h 16"/>
                  <a:gd name="T12" fmla="*/ 2 w 25"/>
                  <a:gd name="T13" fmla="*/ 9 h 16"/>
                  <a:gd name="T14" fmla="*/ 2 w 25"/>
                  <a:gd name="T15" fmla="*/ 13 h 16"/>
                  <a:gd name="T16" fmla="*/ 2 w 25"/>
                  <a:gd name="T17" fmla="*/ 14 h 16"/>
                  <a:gd name="T18" fmla="*/ 2 w 25"/>
                  <a:gd name="T19" fmla="*/ 15 h 16"/>
                  <a:gd name="T20" fmla="*/ 0 w 25"/>
                  <a:gd name="T21" fmla="*/ 3 h 16"/>
                  <a:gd name="T22" fmla="*/ 0 w 25"/>
                  <a:gd name="T23" fmla="*/ 2 h 16"/>
                  <a:gd name="T24" fmla="*/ 0 w 25"/>
                  <a:gd name="T25" fmla="*/ 0 h 16"/>
                  <a:gd name="T26" fmla="*/ 0 w 25"/>
                  <a:gd name="T27" fmla="*/ 0 h 16"/>
                  <a:gd name="T28" fmla="*/ 2 w 25"/>
                  <a:gd name="T29" fmla="*/ 0 h 16"/>
                  <a:gd name="T30" fmla="*/ 0 w 25"/>
                  <a:gd name="T31" fmla="*/ 2 h 16"/>
                  <a:gd name="T32" fmla="*/ 0 w 25"/>
                  <a:gd name="T33" fmla="*/ 3 h 16"/>
                  <a:gd name="T34" fmla="*/ 24 w 25"/>
                  <a:gd name="T35" fmla="*/ 9 h 16"/>
                  <a:gd name="T36" fmla="*/ 25 w 25"/>
                  <a:gd name="T37" fmla="*/ 10 h 16"/>
                  <a:gd name="T38" fmla="*/ 25 w 25"/>
                  <a:gd name="T39" fmla="*/ 11 h 16"/>
                  <a:gd name="T40" fmla="*/ 24 w 25"/>
                  <a:gd name="T41" fmla="*/ 11 h 16"/>
                  <a:gd name="T42" fmla="*/ 23 w 25"/>
                  <a:gd name="T43" fmla="*/ 13 h 16"/>
                  <a:gd name="T44" fmla="*/ 24 w 25"/>
                  <a:gd name="T45" fmla="*/ 10 h 16"/>
                  <a:gd name="T46" fmla="*/ 24 w 25"/>
                  <a:gd name="T47" fmla="*/ 9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"/>
                  <a:gd name="T73" fmla="*/ 0 h 16"/>
                  <a:gd name="T74" fmla="*/ 25 w 25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" h="16">
                    <a:moveTo>
                      <a:pt x="2" y="15"/>
                    </a:moveTo>
                    <a:lnTo>
                      <a:pt x="2" y="15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close/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  <a:moveTo>
                      <a:pt x="24" y="9"/>
                    </a:moveTo>
                    <a:lnTo>
                      <a:pt x="25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3"/>
                    </a:lnTo>
                    <a:lnTo>
                      <a:pt x="24" y="10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FFF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7" name="Freeform 179"/>
              <p:cNvSpPr>
                <a:spLocks noEditPoints="1"/>
              </p:cNvSpPr>
              <p:nvPr/>
            </p:nvSpPr>
            <p:spPr bwMode="auto">
              <a:xfrm>
                <a:off x="2653" y="4029"/>
                <a:ext cx="25" cy="24"/>
              </a:xfrm>
              <a:custGeom>
                <a:avLst/>
                <a:gdLst>
                  <a:gd name="T0" fmla="*/ 2 w 25"/>
                  <a:gd name="T1" fmla="*/ 21 h 24"/>
                  <a:gd name="T2" fmla="*/ 3 w 25"/>
                  <a:gd name="T3" fmla="*/ 22 h 24"/>
                  <a:gd name="T4" fmla="*/ 4 w 25"/>
                  <a:gd name="T5" fmla="*/ 24 h 24"/>
                  <a:gd name="T6" fmla="*/ 5 w 25"/>
                  <a:gd name="T7" fmla="*/ 23 h 24"/>
                  <a:gd name="T8" fmla="*/ 6 w 25"/>
                  <a:gd name="T9" fmla="*/ 23 h 24"/>
                  <a:gd name="T10" fmla="*/ 7 w 25"/>
                  <a:gd name="T11" fmla="*/ 23 h 24"/>
                  <a:gd name="T12" fmla="*/ 8 w 25"/>
                  <a:gd name="T13" fmla="*/ 23 h 24"/>
                  <a:gd name="T14" fmla="*/ 5 w 25"/>
                  <a:gd name="T15" fmla="*/ 22 h 24"/>
                  <a:gd name="T16" fmla="*/ 4 w 25"/>
                  <a:gd name="T17" fmla="*/ 19 h 24"/>
                  <a:gd name="T18" fmla="*/ 2 w 25"/>
                  <a:gd name="T19" fmla="*/ 16 h 24"/>
                  <a:gd name="T20" fmla="*/ 2 w 25"/>
                  <a:gd name="T21" fmla="*/ 12 h 24"/>
                  <a:gd name="T22" fmla="*/ 2 w 25"/>
                  <a:gd name="T23" fmla="*/ 10 h 24"/>
                  <a:gd name="T24" fmla="*/ 3 w 25"/>
                  <a:gd name="T25" fmla="*/ 8 h 24"/>
                  <a:gd name="T26" fmla="*/ 2 w 25"/>
                  <a:gd name="T27" fmla="*/ 8 h 24"/>
                  <a:gd name="T28" fmla="*/ 0 w 25"/>
                  <a:gd name="T29" fmla="*/ 8 h 24"/>
                  <a:gd name="T30" fmla="*/ 0 w 25"/>
                  <a:gd name="T31" fmla="*/ 10 h 24"/>
                  <a:gd name="T32" fmla="*/ 0 w 25"/>
                  <a:gd name="T33" fmla="*/ 12 h 24"/>
                  <a:gd name="T34" fmla="*/ 2 w 25"/>
                  <a:gd name="T35" fmla="*/ 21 h 24"/>
                  <a:gd name="T36" fmla="*/ 24 w 25"/>
                  <a:gd name="T37" fmla="*/ 19 h 24"/>
                  <a:gd name="T38" fmla="*/ 25 w 25"/>
                  <a:gd name="T39" fmla="*/ 19 h 24"/>
                  <a:gd name="T40" fmla="*/ 25 w 25"/>
                  <a:gd name="T41" fmla="*/ 18 h 24"/>
                  <a:gd name="T42" fmla="*/ 24 w 25"/>
                  <a:gd name="T43" fmla="*/ 17 h 24"/>
                  <a:gd name="T44" fmla="*/ 24 w 25"/>
                  <a:gd name="T45" fmla="*/ 16 h 24"/>
                  <a:gd name="T46" fmla="*/ 23 w 25"/>
                  <a:gd name="T47" fmla="*/ 18 h 24"/>
                  <a:gd name="T48" fmla="*/ 22 w 25"/>
                  <a:gd name="T49" fmla="*/ 21 h 24"/>
                  <a:gd name="T50" fmla="*/ 23 w 25"/>
                  <a:gd name="T51" fmla="*/ 21 h 24"/>
                  <a:gd name="T52" fmla="*/ 24 w 25"/>
                  <a:gd name="T53" fmla="*/ 19 h 24"/>
                  <a:gd name="T54" fmla="*/ 13 w 25"/>
                  <a:gd name="T55" fmla="*/ 0 h 24"/>
                  <a:gd name="T56" fmla="*/ 15 w 25"/>
                  <a:gd name="T57" fmla="*/ 0 h 24"/>
                  <a:gd name="T58" fmla="*/ 17 w 25"/>
                  <a:gd name="T59" fmla="*/ 0 h 24"/>
                  <a:gd name="T60" fmla="*/ 20 w 25"/>
                  <a:gd name="T61" fmla="*/ 2 h 24"/>
                  <a:gd name="T62" fmla="*/ 21 w 25"/>
                  <a:gd name="T63" fmla="*/ 3 h 24"/>
                  <a:gd name="T64" fmla="*/ 17 w 25"/>
                  <a:gd name="T65" fmla="*/ 1 h 24"/>
                  <a:gd name="T66" fmla="*/ 13 w 25"/>
                  <a:gd name="T67" fmla="*/ 0 h 24"/>
                  <a:gd name="T68" fmla="*/ 13 w 25"/>
                  <a:gd name="T69" fmla="*/ 0 h 24"/>
                  <a:gd name="T70" fmla="*/ 13 w 25"/>
                  <a:gd name="T71" fmla="*/ 0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"/>
                  <a:gd name="T109" fmla="*/ 0 h 24"/>
                  <a:gd name="T110" fmla="*/ 25 w 25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" h="24">
                    <a:moveTo>
                      <a:pt x="2" y="21"/>
                    </a:moveTo>
                    <a:lnTo>
                      <a:pt x="3" y="22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5" y="22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21"/>
                    </a:lnTo>
                    <a:close/>
                    <a:moveTo>
                      <a:pt x="24" y="19"/>
                    </a:moveTo>
                    <a:lnTo>
                      <a:pt x="25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4" y="19"/>
                    </a:lnTo>
                    <a:close/>
                    <a:moveTo>
                      <a:pt x="13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8" name="Freeform 180"/>
              <p:cNvSpPr>
                <a:spLocks noEditPoints="1"/>
              </p:cNvSpPr>
              <p:nvPr/>
            </p:nvSpPr>
            <p:spPr bwMode="auto">
              <a:xfrm>
                <a:off x="2653" y="4029"/>
                <a:ext cx="24" cy="23"/>
              </a:xfrm>
              <a:custGeom>
                <a:avLst/>
                <a:gdLst>
                  <a:gd name="T0" fmla="*/ 2 w 24"/>
                  <a:gd name="T1" fmla="*/ 8 h 23"/>
                  <a:gd name="T2" fmla="*/ 0 w 24"/>
                  <a:gd name="T3" fmla="*/ 10 h 23"/>
                  <a:gd name="T4" fmla="*/ 0 w 24"/>
                  <a:gd name="T5" fmla="*/ 11 h 23"/>
                  <a:gd name="T6" fmla="*/ 0 w 24"/>
                  <a:gd name="T7" fmla="*/ 12 h 23"/>
                  <a:gd name="T8" fmla="*/ 0 w 24"/>
                  <a:gd name="T9" fmla="*/ 12 h 23"/>
                  <a:gd name="T10" fmla="*/ 2 w 24"/>
                  <a:gd name="T11" fmla="*/ 17 h 23"/>
                  <a:gd name="T12" fmla="*/ 3 w 24"/>
                  <a:gd name="T13" fmla="*/ 21 h 23"/>
                  <a:gd name="T14" fmla="*/ 6 w 24"/>
                  <a:gd name="T15" fmla="*/ 23 h 23"/>
                  <a:gd name="T16" fmla="*/ 6 w 24"/>
                  <a:gd name="T17" fmla="*/ 23 h 23"/>
                  <a:gd name="T18" fmla="*/ 6 w 24"/>
                  <a:gd name="T19" fmla="*/ 23 h 23"/>
                  <a:gd name="T20" fmla="*/ 8 w 24"/>
                  <a:gd name="T21" fmla="*/ 23 h 23"/>
                  <a:gd name="T22" fmla="*/ 11 w 24"/>
                  <a:gd name="T23" fmla="*/ 23 h 23"/>
                  <a:gd name="T24" fmla="*/ 7 w 24"/>
                  <a:gd name="T25" fmla="*/ 22 h 23"/>
                  <a:gd name="T26" fmla="*/ 5 w 24"/>
                  <a:gd name="T27" fmla="*/ 19 h 23"/>
                  <a:gd name="T28" fmla="*/ 4 w 24"/>
                  <a:gd name="T29" fmla="*/ 16 h 23"/>
                  <a:gd name="T30" fmla="*/ 3 w 24"/>
                  <a:gd name="T31" fmla="*/ 12 h 23"/>
                  <a:gd name="T32" fmla="*/ 3 w 24"/>
                  <a:gd name="T33" fmla="*/ 10 h 23"/>
                  <a:gd name="T34" fmla="*/ 4 w 24"/>
                  <a:gd name="T35" fmla="*/ 8 h 23"/>
                  <a:gd name="T36" fmla="*/ 3 w 24"/>
                  <a:gd name="T37" fmla="*/ 8 h 23"/>
                  <a:gd name="T38" fmla="*/ 2 w 24"/>
                  <a:gd name="T39" fmla="*/ 8 h 23"/>
                  <a:gd name="T40" fmla="*/ 23 w 24"/>
                  <a:gd name="T41" fmla="*/ 21 h 23"/>
                  <a:gd name="T42" fmla="*/ 24 w 24"/>
                  <a:gd name="T43" fmla="*/ 18 h 23"/>
                  <a:gd name="T44" fmla="*/ 24 w 24"/>
                  <a:gd name="T45" fmla="*/ 17 h 23"/>
                  <a:gd name="T46" fmla="*/ 24 w 24"/>
                  <a:gd name="T47" fmla="*/ 16 h 23"/>
                  <a:gd name="T48" fmla="*/ 23 w 24"/>
                  <a:gd name="T49" fmla="*/ 14 h 23"/>
                  <a:gd name="T50" fmla="*/ 22 w 24"/>
                  <a:gd name="T51" fmla="*/ 18 h 23"/>
                  <a:gd name="T52" fmla="*/ 20 w 24"/>
                  <a:gd name="T53" fmla="*/ 19 h 23"/>
                  <a:gd name="T54" fmla="*/ 22 w 24"/>
                  <a:gd name="T55" fmla="*/ 21 h 23"/>
                  <a:gd name="T56" fmla="*/ 23 w 24"/>
                  <a:gd name="T57" fmla="*/ 21 h 23"/>
                  <a:gd name="T58" fmla="*/ 11 w 24"/>
                  <a:gd name="T59" fmla="*/ 2 h 23"/>
                  <a:gd name="T60" fmla="*/ 11 w 24"/>
                  <a:gd name="T61" fmla="*/ 1 h 23"/>
                  <a:gd name="T62" fmla="*/ 11 w 24"/>
                  <a:gd name="T63" fmla="*/ 1 h 23"/>
                  <a:gd name="T64" fmla="*/ 14 w 24"/>
                  <a:gd name="T65" fmla="*/ 0 h 23"/>
                  <a:gd name="T66" fmla="*/ 17 w 24"/>
                  <a:gd name="T67" fmla="*/ 0 h 23"/>
                  <a:gd name="T68" fmla="*/ 21 w 24"/>
                  <a:gd name="T69" fmla="*/ 3 h 23"/>
                  <a:gd name="T70" fmla="*/ 21 w 24"/>
                  <a:gd name="T71" fmla="*/ 6 h 23"/>
                  <a:gd name="T72" fmla="*/ 21 w 24"/>
                  <a:gd name="T73" fmla="*/ 6 h 23"/>
                  <a:gd name="T74" fmla="*/ 21 w 24"/>
                  <a:gd name="T75" fmla="*/ 6 h 23"/>
                  <a:gd name="T76" fmla="*/ 17 w 24"/>
                  <a:gd name="T77" fmla="*/ 2 h 23"/>
                  <a:gd name="T78" fmla="*/ 13 w 24"/>
                  <a:gd name="T79" fmla="*/ 1 h 23"/>
                  <a:gd name="T80" fmla="*/ 12 w 24"/>
                  <a:gd name="T81" fmla="*/ 1 h 23"/>
                  <a:gd name="T82" fmla="*/ 11 w 24"/>
                  <a:gd name="T83" fmla="*/ 2 h 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23"/>
                  <a:gd name="T128" fmla="*/ 24 w 24"/>
                  <a:gd name="T129" fmla="*/ 23 h 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23">
                    <a:moveTo>
                      <a:pt x="2" y="8"/>
                    </a:move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5" y="19"/>
                    </a:lnTo>
                    <a:lnTo>
                      <a:pt x="4" y="16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close/>
                    <a:moveTo>
                      <a:pt x="23" y="21"/>
                    </a:moveTo>
                    <a:lnTo>
                      <a:pt x="24" y="18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3" y="21"/>
                    </a:lnTo>
                    <a:close/>
                    <a:moveTo>
                      <a:pt x="11" y="2"/>
                    </a:move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FF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79" name="Freeform 181"/>
              <p:cNvSpPr>
                <a:spLocks noEditPoints="1"/>
              </p:cNvSpPr>
              <p:nvPr/>
            </p:nvSpPr>
            <p:spPr bwMode="auto">
              <a:xfrm>
                <a:off x="2655" y="4029"/>
                <a:ext cx="22" cy="23"/>
              </a:xfrm>
              <a:custGeom>
                <a:avLst/>
                <a:gdLst>
                  <a:gd name="T0" fmla="*/ 19 w 22"/>
                  <a:gd name="T1" fmla="*/ 3 h 23"/>
                  <a:gd name="T2" fmla="*/ 15 w 22"/>
                  <a:gd name="T3" fmla="*/ 1 h 23"/>
                  <a:gd name="T4" fmla="*/ 11 w 22"/>
                  <a:gd name="T5" fmla="*/ 0 h 23"/>
                  <a:gd name="T6" fmla="*/ 11 w 22"/>
                  <a:gd name="T7" fmla="*/ 0 h 23"/>
                  <a:gd name="T8" fmla="*/ 11 w 22"/>
                  <a:gd name="T9" fmla="*/ 0 h 23"/>
                  <a:gd name="T10" fmla="*/ 9 w 22"/>
                  <a:gd name="T11" fmla="*/ 1 h 23"/>
                  <a:gd name="T12" fmla="*/ 9 w 22"/>
                  <a:gd name="T13" fmla="*/ 1 h 23"/>
                  <a:gd name="T14" fmla="*/ 9 w 22"/>
                  <a:gd name="T15" fmla="*/ 2 h 23"/>
                  <a:gd name="T16" fmla="*/ 10 w 22"/>
                  <a:gd name="T17" fmla="*/ 2 h 23"/>
                  <a:gd name="T18" fmla="*/ 10 w 22"/>
                  <a:gd name="T19" fmla="*/ 2 h 23"/>
                  <a:gd name="T20" fmla="*/ 11 w 22"/>
                  <a:gd name="T21" fmla="*/ 2 h 23"/>
                  <a:gd name="T22" fmla="*/ 14 w 22"/>
                  <a:gd name="T23" fmla="*/ 3 h 23"/>
                  <a:gd name="T24" fmla="*/ 18 w 22"/>
                  <a:gd name="T25" fmla="*/ 6 h 23"/>
                  <a:gd name="T26" fmla="*/ 19 w 22"/>
                  <a:gd name="T27" fmla="*/ 6 h 23"/>
                  <a:gd name="T28" fmla="*/ 19 w 22"/>
                  <a:gd name="T29" fmla="*/ 6 h 23"/>
                  <a:gd name="T30" fmla="*/ 19 w 22"/>
                  <a:gd name="T31" fmla="*/ 5 h 23"/>
                  <a:gd name="T32" fmla="*/ 19 w 22"/>
                  <a:gd name="T33" fmla="*/ 3 h 23"/>
                  <a:gd name="T34" fmla="*/ 1 w 22"/>
                  <a:gd name="T35" fmla="*/ 8 h 23"/>
                  <a:gd name="T36" fmla="*/ 0 w 22"/>
                  <a:gd name="T37" fmla="*/ 10 h 23"/>
                  <a:gd name="T38" fmla="*/ 0 w 22"/>
                  <a:gd name="T39" fmla="*/ 12 h 23"/>
                  <a:gd name="T40" fmla="*/ 0 w 22"/>
                  <a:gd name="T41" fmla="*/ 16 h 23"/>
                  <a:gd name="T42" fmla="*/ 2 w 22"/>
                  <a:gd name="T43" fmla="*/ 19 h 23"/>
                  <a:gd name="T44" fmla="*/ 3 w 22"/>
                  <a:gd name="T45" fmla="*/ 22 h 23"/>
                  <a:gd name="T46" fmla="*/ 6 w 22"/>
                  <a:gd name="T47" fmla="*/ 23 h 23"/>
                  <a:gd name="T48" fmla="*/ 10 w 22"/>
                  <a:gd name="T49" fmla="*/ 23 h 23"/>
                  <a:gd name="T50" fmla="*/ 12 w 22"/>
                  <a:gd name="T51" fmla="*/ 22 h 23"/>
                  <a:gd name="T52" fmla="*/ 12 w 22"/>
                  <a:gd name="T53" fmla="*/ 22 h 23"/>
                  <a:gd name="T54" fmla="*/ 12 w 22"/>
                  <a:gd name="T55" fmla="*/ 22 h 23"/>
                  <a:gd name="T56" fmla="*/ 12 w 22"/>
                  <a:gd name="T57" fmla="*/ 22 h 23"/>
                  <a:gd name="T58" fmla="*/ 11 w 22"/>
                  <a:gd name="T59" fmla="*/ 22 h 23"/>
                  <a:gd name="T60" fmla="*/ 7 w 22"/>
                  <a:gd name="T61" fmla="*/ 22 h 23"/>
                  <a:gd name="T62" fmla="*/ 4 w 22"/>
                  <a:gd name="T63" fmla="*/ 19 h 23"/>
                  <a:gd name="T64" fmla="*/ 3 w 22"/>
                  <a:gd name="T65" fmla="*/ 16 h 23"/>
                  <a:gd name="T66" fmla="*/ 2 w 22"/>
                  <a:gd name="T67" fmla="*/ 12 h 23"/>
                  <a:gd name="T68" fmla="*/ 2 w 22"/>
                  <a:gd name="T69" fmla="*/ 11 h 23"/>
                  <a:gd name="T70" fmla="*/ 2 w 22"/>
                  <a:gd name="T71" fmla="*/ 10 h 23"/>
                  <a:gd name="T72" fmla="*/ 2 w 22"/>
                  <a:gd name="T73" fmla="*/ 10 h 23"/>
                  <a:gd name="T74" fmla="*/ 2 w 22"/>
                  <a:gd name="T75" fmla="*/ 10 h 23"/>
                  <a:gd name="T76" fmla="*/ 2 w 22"/>
                  <a:gd name="T77" fmla="*/ 10 h 23"/>
                  <a:gd name="T78" fmla="*/ 2 w 22"/>
                  <a:gd name="T79" fmla="*/ 10 h 23"/>
                  <a:gd name="T80" fmla="*/ 2 w 22"/>
                  <a:gd name="T81" fmla="*/ 8 h 23"/>
                  <a:gd name="T82" fmla="*/ 1 w 22"/>
                  <a:gd name="T83" fmla="*/ 8 h 23"/>
                  <a:gd name="T84" fmla="*/ 20 w 22"/>
                  <a:gd name="T85" fmla="*/ 21 h 23"/>
                  <a:gd name="T86" fmla="*/ 21 w 22"/>
                  <a:gd name="T87" fmla="*/ 18 h 23"/>
                  <a:gd name="T88" fmla="*/ 22 w 22"/>
                  <a:gd name="T89" fmla="*/ 16 h 23"/>
                  <a:gd name="T90" fmla="*/ 21 w 22"/>
                  <a:gd name="T91" fmla="*/ 16 h 23"/>
                  <a:gd name="T92" fmla="*/ 21 w 22"/>
                  <a:gd name="T93" fmla="*/ 14 h 23"/>
                  <a:gd name="T94" fmla="*/ 20 w 22"/>
                  <a:gd name="T95" fmla="*/ 14 h 23"/>
                  <a:gd name="T96" fmla="*/ 20 w 22"/>
                  <a:gd name="T97" fmla="*/ 14 h 23"/>
                  <a:gd name="T98" fmla="*/ 19 w 22"/>
                  <a:gd name="T99" fmla="*/ 17 h 23"/>
                  <a:gd name="T100" fmla="*/ 16 w 22"/>
                  <a:gd name="T101" fmla="*/ 19 h 23"/>
                  <a:gd name="T102" fmla="*/ 18 w 22"/>
                  <a:gd name="T103" fmla="*/ 19 h 23"/>
                  <a:gd name="T104" fmla="*/ 20 w 22"/>
                  <a:gd name="T105" fmla="*/ 21 h 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"/>
                  <a:gd name="T160" fmla="*/ 0 h 23"/>
                  <a:gd name="T161" fmla="*/ 22 w 22"/>
                  <a:gd name="T162" fmla="*/ 23 h 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" h="23">
                    <a:moveTo>
                      <a:pt x="19" y="3"/>
                    </a:moveTo>
                    <a:lnTo>
                      <a:pt x="15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  <a:moveTo>
                      <a:pt x="1" y="8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6" y="23"/>
                    </a:lnTo>
                    <a:lnTo>
                      <a:pt x="10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7" y="22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1" y="8"/>
                    </a:lnTo>
                    <a:close/>
                    <a:moveTo>
                      <a:pt x="20" y="21"/>
                    </a:moveTo>
                    <a:lnTo>
                      <a:pt x="21" y="18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0" y="21"/>
                    </a:lnTo>
                    <a:close/>
                  </a:path>
                </a:pathLst>
              </a:custGeom>
              <a:solidFill>
                <a:srgbClr val="FFF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0" name="Freeform 182"/>
              <p:cNvSpPr>
                <a:spLocks noEditPoints="1"/>
              </p:cNvSpPr>
              <p:nvPr/>
            </p:nvSpPr>
            <p:spPr bwMode="auto">
              <a:xfrm>
                <a:off x="2656" y="4030"/>
                <a:ext cx="20" cy="22"/>
              </a:xfrm>
              <a:custGeom>
                <a:avLst/>
                <a:gdLst>
                  <a:gd name="T0" fmla="*/ 18 w 20"/>
                  <a:gd name="T1" fmla="*/ 5 h 22"/>
                  <a:gd name="T2" fmla="*/ 14 w 20"/>
                  <a:gd name="T3" fmla="*/ 1 h 22"/>
                  <a:gd name="T4" fmla="*/ 10 w 20"/>
                  <a:gd name="T5" fmla="*/ 0 h 22"/>
                  <a:gd name="T6" fmla="*/ 9 w 20"/>
                  <a:gd name="T7" fmla="*/ 0 h 22"/>
                  <a:gd name="T8" fmla="*/ 8 w 20"/>
                  <a:gd name="T9" fmla="*/ 1 h 22"/>
                  <a:gd name="T10" fmla="*/ 8 w 20"/>
                  <a:gd name="T11" fmla="*/ 1 h 22"/>
                  <a:gd name="T12" fmla="*/ 9 w 20"/>
                  <a:gd name="T13" fmla="*/ 1 h 22"/>
                  <a:gd name="T14" fmla="*/ 9 w 20"/>
                  <a:gd name="T15" fmla="*/ 2 h 22"/>
                  <a:gd name="T16" fmla="*/ 8 w 20"/>
                  <a:gd name="T17" fmla="*/ 4 h 22"/>
                  <a:gd name="T18" fmla="*/ 9 w 20"/>
                  <a:gd name="T19" fmla="*/ 2 h 22"/>
                  <a:gd name="T20" fmla="*/ 10 w 20"/>
                  <a:gd name="T21" fmla="*/ 2 h 22"/>
                  <a:gd name="T22" fmla="*/ 13 w 20"/>
                  <a:gd name="T23" fmla="*/ 4 h 22"/>
                  <a:gd name="T24" fmla="*/ 15 w 20"/>
                  <a:gd name="T25" fmla="*/ 5 h 22"/>
                  <a:gd name="T26" fmla="*/ 17 w 20"/>
                  <a:gd name="T27" fmla="*/ 5 h 22"/>
                  <a:gd name="T28" fmla="*/ 18 w 20"/>
                  <a:gd name="T29" fmla="*/ 5 h 22"/>
                  <a:gd name="T30" fmla="*/ 1 w 20"/>
                  <a:gd name="T31" fmla="*/ 7 h 22"/>
                  <a:gd name="T32" fmla="*/ 0 w 20"/>
                  <a:gd name="T33" fmla="*/ 9 h 22"/>
                  <a:gd name="T34" fmla="*/ 0 w 20"/>
                  <a:gd name="T35" fmla="*/ 11 h 22"/>
                  <a:gd name="T36" fmla="*/ 1 w 20"/>
                  <a:gd name="T37" fmla="*/ 15 h 22"/>
                  <a:gd name="T38" fmla="*/ 2 w 20"/>
                  <a:gd name="T39" fmla="*/ 18 h 22"/>
                  <a:gd name="T40" fmla="*/ 4 w 20"/>
                  <a:gd name="T41" fmla="*/ 21 h 22"/>
                  <a:gd name="T42" fmla="*/ 8 w 20"/>
                  <a:gd name="T43" fmla="*/ 22 h 22"/>
                  <a:gd name="T44" fmla="*/ 10 w 20"/>
                  <a:gd name="T45" fmla="*/ 22 h 22"/>
                  <a:gd name="T46" fmla="*/ 11 w 20"/>
                  <a:gd name="T47" fmla="*/ 21 h 22"/>
                  <a:gd name="T48" fmla="*/ 11 w 20"/>
                  <a:gd name="T49" fmla="*/ 21 h 22"/>
                  <a:gd name="T50" fmla="*/ 12 w 20"/>
                  <a:gd name="T51" fmla="*/ 20 h 22"/>
                  <a:gd name="T52" fmla="*/ 11 w 20"/>
                  <a:gd name="T53" fmla="*/ 20 h 22"/>
                  <a:gd name="T54" fmla="*/ 10 w 20"/>
                  <a:gd name="T55" fmla="*/ 20 h 22"/>
                  <a:gd name="T56" fmla="*/ 6 w 20"/>
                  <a:gd name="T57" fmla="*/ 20 h 22"/>
                  <a:gd name="T58" fmla="*/ 4 w 20"/>
                  <a:gd name="T59" fmla="*/ 17 h 22"/>
                  <a:gd name="T60" fmla="*/ 3 w 20"/>
                  <a:gd name="T61" fmla="*/ 15 h 22"/>
                  <a:gd name="T62" fmla="*/ 2 w 20"/>
                  <a:gd name="T63" fmla="*/ 11 h 22"/>
                  <a:gd name="T64" fmla="*/ 2 w 20"/>
                  <a:gd name="T65" fmla="*/ 10 h 22"/>
                  <a:gd name="T66" fmla="*/ 2 w 20"/>
                  <a:gd name="T67" fmla="*/ 9 h 22"/>
                  <a:gd name="T68" fmla="*/ 2 w 20"/>
                  <a:gd name="T69" fmla="*/ 9 h 22"/>
                  <a:gd name="T70" fmla="*/ 1 w 20"/>
                  <a:gd name="T71" fmla="*/ 9 h 22"/>
                  <a:gd name="T72" fmla="*/ 1 w 20"/>
                  <a:gd name="T73" fmla="*/ 7 h 22"/>
                  <a:gd name="T74" fmla="*/ 1 w 20"/>
                  <a:gd name="T75" fmla="*/ 7 h 22"/>
                  <a:gd name="T76" fmla="*/ 17 w 20"/>
                  <a:gd name="T77" fmla="*/ 18 h 22"/>
                  <a:gd name="T78" fmla="*/ 19 w 20"/>
                  <a:gd name="T79" fmla="*/ 17 h 22"/>
                  <a:gd name="T80" fmla="*/ 20 w 20"/>
                  <a:gd name="T81" fmla="*/ 13 h 22"/>
                  <a:gd name="T82" fmla="*/ 20 w 20"/>
                  <a:gd name="T83" fmla="*/ 13 h 22"/>
                  <a:gd name="T84" fmla="*/ 20 w 20"/>
                  <a:gd name="T85" fmla="*/ 13 h 22"/>
                  <a:gd name="T86" fmla="*/ 19 w 20"/>
                  <a:gd name="T87" fmla="*/ 13 h 22"/>
                  <a:gd name="T88" fmla="*/ 18 w 20"/>
                  <a:gd name="T89" fmla="*/ 12 h 22"/>
                  <a:gd name="T90" fmla="*/ 17 w 20"/>
                  <a:gd name="T91" fmla="*/ 16 h 22"/>
                  <a:gd name="T92" fmla="*/ 14 w 20"/>
                  <a:gd name="T93" fmla="*/ 18 h 22"/>
                  <a:gd name="T94" fmla="*/ 15 w 20"/>
                  <a:gd name="T95" fmla="*/ 18 h 22"/>
                  <a:gd name="T96" fmla="*/ 17 w 20"/>
                  <a:gd name="T97" fmla="*/ 18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"/>
                  <a:gd name="T148" fmla="*/ 0 h 22"/>
                  <a:gd name="T149" fmla="*/ 20 w 20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" h="22">
                    <a:moveTo>
                      <a:pt x="18" y="5"/>
                    </a:moveTo>
                    <a:lnTo>
                      <a:pt x="14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close/>
                    <a:moveTo>
                      <a:pt x="1" y="7"/>
                    </a:moveTo>
                    <a:lnTo>
                      <a:pt x="0" y="9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7"/>
                    </a:lnTo>
                    <a:close/>
                    <a:moveTo>
                      <a:pt x="17" y="18"/>
                    </a:moveTo>
                    <a:lnTo>
                      <a:pt x="19" y="17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6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FFF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1" name="Freeform 183"/>
              <p:cNvSpPr>
                <a:spLocks noEditPoints="1"/>
              </p:cNvSpPr>
              <p:nvPr/>
            </p:nvSpPr>
            <p:spPr bwMode="auto">
              <a:xfrm>
                <a:off x="2657" y="4031"/>
                <a:ext cx="18" cy="20"/>
              </a:xfrm>
              <a:custGeom>
                <a:avLst/>
                <a:gdLst>
                  <a:gd name="T0" fmla="*/ 16 w 18"/>
                  <a:gd name="T1" fmla="*/ 4 h 20"/>
                  <a:gd name="T2" fmla="*/ 12 w 18"/>
                  <a:gd name="T3" fmla="*/ 1 h 20"/>
                  <a:gd name="T4" fmla="*/ 9 w 18"/>
                  <a:gd name="T5" fmla="*/ 0 h 20"/>
                  <a:gd name="T6" fmla="*/ 8 w 18"/>
                  <a:gd name="T7" fmla="*/ 0 h 20"/>
                  <a:gd name="T8" fmla="*/ 8 w 18"/>
                  <a:gd name="T9" fmla="*/ 0 h 20"/>
                  <a:gd name="T10" fmla="*/ 8 w 18"/>
                  <a:gd name="T11" fmla="*/ 0 h 20"/>
                  <a:gd name="T12" fmla="*/ 8 w 18"/>
                  <a:gd name="T13" fmla="*/ 0 h 20"/>
                  <a:gd name="T14" fmla="*/ 8 w 18"/>
                  <a:gd name="T15" fmla="*/ 1 h 20"/>
                  <a:gd name="T16" fmla="*/ 7 w 18"/>
                  <a:gd name="T17" fmla="*/ 4 h 20"/>
                  <a:gd name="T18" fmla="*/ 8 w 18"/>
                  <a:gd name="T19" fmla="*/ 3 h 20"/>
                  <a:gd name="T20" fmla="*/ 9 w 18"/>
                  <a:gd name="T21" fmla="*/ 3 h 20"/>
                  <a:gd name="T22" fmla="*/ 11 w 18"/>
                  <a:gd name="T23" fmla="*/ 4 h 20"/>
                  <a:gd name="T24" fmla="*/ 12 w 18"/>
                  <a:gd name="T25" fmla="*/ 4 h 20"/>
                  <a:gd name="T26" fmla="*/ 14 w 18"/>
                  <a:gd name="T27" fmla="*/ 4 h 20"/>
                  <a:gd name="T28" fmla="*/ 16 w 18"/>
                  <a:gd name="T29" fmla="*/ 4 h 20"/>
                  <a:gd name="T30" fmla="*/ 0 w 18"/>
                  <a:gd name="T31" fmla="*/ 8 h 20"/>
                  <a:gd name="T32" fmla="*/ 0 w 18"/>
                  <a:gd name="T33" fmla="*/ 9 h 20"/>
                  <a:gd name="T34" fmla="*/ 0 w 18"/>
                  <a:gd name="T35" fmla="*/ 10 h 20"/>
                  <a:gd name="T36" fmla="*/ 1 w 18"/>
                  <a:gd name="T37" fmla="*/ 14 h 20"/>
                  <a:gd name="T38" fmla="*/ 2 w 18"/>
                  <a:gd name="T39" fmla="*/ 17 h 20"/>
                  <a:gd name="T40" fmla="*/ 5 w 18"/>
                  <a:gd name="T41" fmla="*/ 20 h 20"/>
                  <a:gd name="T42" fmla="*/ 9 w 18"/>
                  <a:gd name="T43" fmla="*/ 20 h 20"/>
                  <a:gd name="T44" fmla="*/ 10 w 18"/>
                  <a:gd name="T45" fmla="*/ 20 h 20"/>
                  <a:gd name="T46" fmla="*/ 10 w 18"/>
                  <a:gd name="T47" fmla="*/ 20 h 20"/>
                  <a:gd name="T48" fmla="*/ 11 w 18"/>
                  <a:gd name="T49" fmla="*/ 19 h 20"/>
                  <a:gd name="T50" fmla="*/ 12 w 18"/>
                  <a:gd name="T51" fmla="*/ 17 h 20"/>
                  <a:gd name="T52" fmla="*/ 13 w 18"/>
                  <a:gd name="T53" fmla="*/ 17 h 20"/>
                  <a:gd name="T54" fmla="*/ 14 w 18"/>
                  <a:gd name="T55" fmla="*/ 17 h 20"/>
                  <a:gd name="T56" fmla="*/ 17 w 18"/>
                  <a:gd name="T57" fmla="*/ 15 h 20"/>
                  <a:gd name="T58" fmla="*/ 18 w 18"/>
                  <a:gd name="T59" fmla="*/ 12 h 20"/>
                  <a:gd name="T60" fmla="*/ 17 w 18"/>
                  <a:gd name="T61" fmla="*/ 11 h 20"/>
                  <a:gd name="T62" fmla="*/ 16 w 18"/>
                  <a:gd name="T63" fmla="*/ 11 h 20"/>
                  <a:gd name="T64" fmla="*/ 14 w 18"/>
                  <a:gd name="T65" fmla="*/ 14 h 20"/>
                  <a:gd name="T66" fmla="*/ 13 w 18"/>
                  <a:gd name="T67" fmla="*/ 16 h 20"/>
                  <a:gd name="T68" fmla="*/ 11 w 18"/>
                  <a:gd name="T69" fmla="*/ 17 h 20"/>
                  <a:gd name="T70" fmla="*/ 9 w 18"/>
                  <a:gd name="T71" fmla="*/ 17 h 20"/>
                  <a:gd name="T72" fmla="*/ 7 w 18"/>
                  <a:gd name="T73" fmla="*/ 17 h 20"/>
                  <a:gd name="T74" fmla="*/ 4 w 18"/>
                  <a:gd name="T75" fmla="*/ 16 h 20"/>
                  <a:gd name="T76" fmla="*/ 2 w 18"/>
                  <a:gd name="T77" fmla="*/ 14 h 20"/>
                  <a:gd name="T78" fmla="*/ 2 w 18"/>
                  <a:gd name="T79" fmla="*/ 10 h 20"/>
                  <a:gd name="T80" fmla="*/ 2 w 18"/>
                  <a:gd name="T81" fmla="*/ 9 h 20"/>
                  <a:gd name="T82" fmla="*/ 3 w 18"/>
                  <a:gd name="T83" fmla="*/ 8 h 20"/>
                  <a:gd name="T84" fmla="*/ 1 w 18"/>
                  <a:gd name="T85" fmla="*/ 8 h 20"/>
                  <a:gd name="T86" fmla="*/ 0 w 18"/>
                  <a:gd name="T87" fmla="*/ 8 h 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20"/>
                  <a:gd name="T134" fmla="*/ 18 w 18"/>
                  <a:gd name="T135" fmla="*/ 20 h 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20">
                    <a:moveTo>
                      <a:pt x="16" y="4"/>
                    </a:moveTo>
                    <a:lnTo>
                      <a:pt x="12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4"/>
                    </a:lnTo>
                    <a:close/>
                    <a:moveTo>
                      <a:pt x="0" y="8"/>
                    </a:moveTo>
                    <a:lnTo>
                      <a:pt x="0" y="9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2" name="Freeform 184"/>
              <p:cNvSpPr>
                <a:spLocks noEditPoints="1"/>
              </p:cNvSpPr>
              <p:nvPr/>
            </p:nvSpPr>
            <p:spPr bwMode="auto">
              <a:xfrm>
                <a:off x="2658" y="4032"/>
                <a:ext cx="16" cy="18"/>
              </a:xfrm>
              <a:custGeom>
                <a:avLst/>
                <a:gdLst>
                  <a:gd name="T0" fmla="*/ 13 w 16"/>
                  <a:gd name="T1" fmla="*/ 3 h 18"/>
                  <a:gd name="T2" fmla="*/ 11 w 16"/>
                  <a:gd name="T3" fmla="*/ 2 h 18"/>
                  <a:gd name="T4" fmla="*/ 8 w 16"/>
                  <a:gd name="T5" fmla="*/ 0 h 18"/>
                  <a:gd name="T6" fmla="*/ 7 w 16"/>
                  <a:gd name="T7" fmla="*/ 0 h 18"/>
                  <a:gd name="T8" fmla="*/ 6 w 16"/>
                  <a:gd name="T9" fmla="*/ 2 h 18"/>
                  <a:gd name="T10" fmla="*/ 6 w 16"/>
                  <a:gd name="T11" fmla="*/ 3 h 18"/>
                  <a:gd name="T12" fmla="*/ 4 w 16"/>
                  <a:gd name="T13" fmla="*/ 4 h 18"/>
                  <a:gd name="T14" fmla="*/ 7 w 16"/>
                  <a:gd name="T15" fmla="*/ 4 h 18"/>
                  <a:gd name="T16" fmla="*/ 8 w 16"/>
                  <a:gd name="T17" fmla="*/ 3 h 18"/>
                  <a:gd name="T18" fmla="*/ 9 w 16"/>
                  <a:gd name="T19" fmla="*/ 3 h 18"/>
                  <a:gd name="T20" fmla="*/ 10 w 16"/>
                  <a:gd name="T21" fmla="*/ 4 h 18"/>
                  <a:gd name="T22" fmla="*/ 11 w 16"/>
                  <a:gd name="T23" fmla="*/ 3 h 18"/>
                  <a:gd name="T24" fmla="*/ 13 w 16"/>
                  <a:gd name="T25" fmla="*/ 3 h 18"/>
                  <a:gd name="T26" fmla="*/ 0 w 16"/>
                  <a:gd name="T27" fmla="*/ 7 h 18"/>
                  <a:gd name="T28" fmla="*/ 0 w 16"/>
                  <a:gd name="T29" fmla="*/ 8 h 18"/>
                  <a:gd name="T30" fmla="*/ 0 w 16"/>
                  <a:gd name="T31" fmla="*/ 9 h 18"/>
                  <a:gd name="T32" fmla="*/ 1 w 16"/>
                  <a:gd name="T33" fmla="*/ 13 h 18"/>
                  <a:gd name="T34" fmla="*/ 2 w 16"/>
                  <a:gd name="T35" fmla="*/ 15 h 18"/>
                  <a:gd name="T36" fmla="*/ 4 w 16"/>
                  <a:gd name="T37" fmla="*/ 18 h 18"/>
                  <a:gd name="T38" fmla="*/ 8 w 16"/>
                  <a:gd name="T39" fmla="*/ 18 h 18"/>
                  <a:gd name="T40" fmla="*/ 9 w 16"/>
                  <a:gd name="T41" fmla="*/ 18 h 18"/>
                  <a:gd name="T42" fmla="*/ 10 w 16"/>
                  <a:gd name="T43" fmla="*/ 18 h 18"/>
                  <a:gd name="T44" fmla="*/ 11 w 16"/>
                  <a:gd name="T45" fmla="*/ 16 h 18"/>
                  <a:gd name="T46" fmla="*/ 12 w 16"/>
                  <a:gd name="T47" fmla="*/ 16 h 18"/>
                  <a:gd name="T48" fmla="*/ 15 w 16"/>
                  <a:gd name="T49" fmla="*/ 14 h 18"/>
                  <a:gd name="T50" fmla="*/ 16 w 16"/>
                  <a:gd name="T51" fmla="*/ 10 h 18"/>
                  <a:gd name="T52" fmla="*/ 15 w 16"/>
                  <a:gd name="T53" fmla="*/ 9 h 18"/>
                  <a:gd name="T54" fmla="*/ 13 w 16"/>
                  <a:gd name="T55" fmla="*/ 9 h 18"/>
                  <a:gd name="T56" fmla="*/ 13 w 16"/>
                  <a:gd name="T57" fmla="*/ 9 h 18"/>
                  <a:gd name="T58" fmla="*/ 13 w 16"/>
                  <a:gd name="T59" fmla="*/ 9 h 18"/>
                  <a:gd name="T60" fmla="*/ 13 w 16"/>
                  <a:gd name="T61" fmla="*/ 11 h 18"/>
                  <a:gd name="T62" fmla="*/ 11 w 16"/>
                  <a:gd name="T63" fmla="*/ 14 h 18"/>
                  <a:gd name="T64" fmla="*/ 10 w 16"/>
                  <a:gd name="T65" fmla="*/ 15 h 18"/>
                  <a:gd name="T66" fmla="*/ 8 w 16"/>
                  <a:gd name="T67" fmla="*/ 15 h 18"/>
                  <a:gd name="T68" fmla="*/ 6 w 16"/>
                  <a:gd name="T69" fmla="*/ 15 h 18"/>
                  <a:gd name="T70" fmla="*/ 3 w 16"/>
                  <a:gd name="T71" fmla="*/ 14 h 18"/>
                  <a:gd name="T72" fmla="*/ 2 w 16"/>
                  <a:gd name="T73" fmla="*/ 11 h 18"/>
                  <a:gd name="T74" fmla="*/ 2 w 16"/>
                  <a:gd name="T75" fmla="*/ 9 h 18"/>
                  <a:gd name="T76" fmla="*/ 2 w 16"/>
                  <a:gd name="T77" fmla="*/ 8 h 18"/>
                  <a:gd name="T78" fmla="*/ 3 w 16"/>
                  <a:gd name="T79" fmla="*/ 7 h 18"/>
                  <a:gd name="T80" fmla="*/ 2 w 16"/>
                  <a:gd name="T81" fmla="*/ 7 h 18"/>
                  <a:gd name="T82" fmla="*/ 0 w 16"/>
                  <a:gd name="T83" fmla="*/ 7 h 1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"/>
                  <a:gd name="T127" fmla="*/ 0 h 18"/>
                  <a:gd name="T128" fmla="*/ 16 w 16"/>
                  <a:gd name="T129" fmla="*/ 18 h 1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" h="18">
                    <a:moveTo>
                      <a:pt x="13" y="3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3" y="3"/>
                    </a:lnTo>
                    <a:close/>
                    <a:moveTo>
                      <a:pt x="0" y="7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3" name="Freeform 185"/>
              <p:cNvSpPr>
                <a:spLocks/>
              </p:cNvSpPr>
              <p:nvPr/>
            </p:nvSpPr>
            <p:spPr bwMode="auto">
              <a:xfrm>
                <a:off x="2659" y="4034"/>
                <a:ext cx="14" cy="14"/>
              </a:xfrm>
              <a:custGeom>
                <a:avLst/>
                <a:gdLst>
                  <a:gd name="T0" fmla="*/ 10 w 14"/>
                  <a:gd name="T1" fmla="*/ 1 h 14"/>
                  <a:gd name="T2" fmla="*/ 9 w 14"/>
                  <a:gd name="T3" fmla="*/ 1 h 14"/>
                  <a:gd name="T4" fmla="*/ 7 w 14"/>
                  <a:gd name="T5" fmla="*/ 0 h 14"/>
                  <a:gd name="T6" fmla="*/ 6 w 14"/>
                  <a:gd name="T7" fmla="*/ 0 h 14"/>
                  <a:gd name="T8" fmla="*/ 5 w 14"/>
                  <a:gd name="T9" fmla="*/ 1 h 14"/>
                  <a:gd name="T10" fmla="*/ 3 w 14"/>
                  <a:gd name="T11" fmla="*/ 2 h 14"/>
                  <a:gd name="T12" fmla="*/ 3 w 14"/>
                  <a:gd name="T13" fmla="*/ 3 h 14"/>
                  <a:gd name="T14" fmla="*/ 2 w 14"/>
                  <a:gd name="T15" fmla="*/ 5 h 14"/>
                  <a:gd name="T16" fmla="*/ 1 w 14"/>
                  <a:gd name="T17" fmla="*/ 5 h 14"/>
                  <a:gd name="T18" fmla="*/ 0 w 14"/>
                  <a:gd name="T19" fmla="*/ 6 h 14"/>
                  <a:gd name="T20" fmla="*/ 0 w 14"/>
                  <a:gd name="T21" fmla="*/ 7 h 14"/>
                  <a:gd name="T22" fmla="*/ 0 w 14"/>
                  <a:gd name="T23" fmla="*/ 11 h 14"/>
                  <a:gd name="T24" fmla="*/ 2 w 14"/>
                  <a:gd name="T25" fmla="*/ 13 h 14"/>
                  <a:gd name="T26" fmla="*/ 5 w 14"/>
                  <a:gd name="T27" fmla="*/ 14 h 14"/>
                  <a:gd name="T28" fmla="*/ 7 w 14"/>
                  <a:gd name="T29" fmla="*/ 14 h 14"/>
                  <a:gd name="T30" fmla="*/ 9 w 14"/>
                  <a:gd name="T31" fmla="*/ 14 h 14"/>
                  <a:gd name="T32" fmla="*/ 11 w 14"/>
                  <a:gd name="T33" fmla="*/ 13 h 14"/>
                  <a:gd name="T34" fmla="*/ 12 w 14"/>
                  <a:gd name="T35" fmla="*/ 11 h 14"/>
                  <a:gd name="T36" fmla="*/ 14 w 14"/>
                  <a:gd name="T37" fmla="*/ 8 h 14"/>
                  <a:gd name="T38" fmla="*/ 12 w 14"/>
                  <a:gd name="T39" fmla="*/ 7 h 14"/>
                  <a:gd name="T40" fmla="*/ 11 w 14"/>
                  <a:gd name="T41" fmla="*/ 7 h 14"/>
                  <a:gd name="T42" fmla="*/ 11 w 14"/>
                  <a:gd name="T43" fmla="*/ 7 h 14"/>
                  <a:gd name="T44" fmla="*/ 11 w 14"/>
                  <a:gd name="T45" fmla="*/ 7 h 14"/>
                  <a:gd name="T46" fmla="*/ 11 w 14"/>
                  <a:gd name="T47" fmla="*/ 9 h 14"/>
                  <a:gd name="T48" fmla="*/ 10 w 14"/>
                  <a:gd name="T49" fmla="*/ 11 h 14"/>
                  <a:gd name="T50" fmla="*/ 8 w 14"/>
                  <a:gd name="T51" fmla="*/ 12 h 14"/>
                  <a:gd name="T52" fmla="*/ 7 w 14"/>
                  <a:gd name="T53" fmla="*/ 12 h 14"/>
                  <a:gd name="T54" fmla="*/ 5 w 14"/>
                  <a:gd name="T55" fmla="*/ 12 h 14"/>
                  <a:gd name="T56" fmla="*/ 3 w 14"/>
                  <a:gd name="T57" fmla="*/ 11 h 14"/>
                  <a:gd name="T58" fmla="*/ 2 w 14"/>
                  <a:gd name="T59" fmla="*/ 9 h 14"/>
                  <a:gd name="T60" fmla="*/ 2 w 14"/>
                  <a:gd name="T61" fmla="*/ 7 h 14"/>
                  <a:gd name="T62" fmla="*/ 2 w 14"/>
                  <a:gd name="T63" fmla="*/ 5 h 14"/>
                  <a:gd name="T64" fmla="*/ 5 w 14"/>
                  <a:gd name="T65" fmla="*/ 3 h 14"/>
                  <a:gd name="T66" fmla="*/ 5 w 14"/>
                  <a:gd name="T67" fmla="*/ 3 h 14"/>
                  <a:gd name="T68" fmla="*/ 3 w 14"/>
                  <a:gd name="T69" fmla="*/ 2 h 14"/>
                  <a:gd name="T70" fmla="*/ 7 w 14"/>
                  <a:gd name="T71" fmla="*/ 2 h 14"/>
                  <a:gd name="T72" fmla="*/ 10 w 14"/>
                  <a:gd name="T73" fmla="*/ 1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"/>
                  <a:gd name="T112" fmla="*/ 0 h 14"/>
                  <a:gd name="T113" fmla="*/ 14 w 14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" h="14">
                    <a:moveTo>
                      <a:pt x="10" y="1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4" name="Freeform 186"/>
              <p:cNvSpPr>
                <a:spLocks/>
              </p:cNvSpPr>
              <p:nvPr/>
            </p:nvSpPr>
            <p:spPr bwMode="auto">
              <a:xfrm>
                <a:off x="2660" y="4035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6 h 12"/>
                  <a:gd name="T4" fmla="*/ 11 w 11"/>
                  <a:gd name="T5" fmla="*/ 6 h 12"/>
                  <a:gd name="T6" fmla="*/ 10 w 11"/>
                  <a:gd name="T7" fmla="*/ 6 h 12"/>
                  <a:gd name="T8" fmla="*/ 9 w 11"/>
                  <a:gd name="T9" fmla="*/ 5 h 12"/>
                  <a:gd name="T10" fmla="*/ 9 w 11"/>
                  <a:gd name="T11" fmla="*/ 6 h 12"/>
                  <a:gd name="T12" fmla="*/ 9 w 11"/>
                  <a:gd name="T13" fmla="*/ 6 h 12"/>
                  <a:gd name="T14" fmla="*/ 8 w 11"/>
                  <a:gd name="T15" fmla="*/ 8 h 12"/>
                  <a:gd name="T16" fmla="*/ 6 w 11"/>
                  <a:gd name="T17" fmla="*/ 10 h 12"/>
                  <a:gd name="T18" fmla="*/ 4 w 11"/>
                  <a:gd name="T19" fmla="*/ 8 h 12"/>
                  <a:gd name="T20" fmla="*/ 2 w 11"/>
                  <a:gd name="T21" fmla="*/ 6 h 12"/>
                  <a:gd name="T22" fmla="*/ 2 w 11"/>
                  <a:gd name="T23" fmla="*/ 5 h 12"/>
                  <a:gd name="T24" fmla="*/ 4 w 11"/>
                  <a:gd name="T25" fmla="*/ 4 h 12"/>
                  <a:gd name="T26" fmla="*/ 4 w 11"/>
                  <a:gd name="T27" fmla="*/ 2 h 12"/>
                  <a:gd name="T28" fmla="*/ 2 w 11"/>
                  <a:gd name="T29" fmla="*/ 1 h 12"/>
                  <a:gd name="T30" fmla="*/ 5 w 11"/>
                  <a:gd name="T31" fmla="*/ 1 h 12"/>
                  <a:gd name="T32" fmla="*/ 8 w 11"/>
                  <a:gd name="T33" fmla="*/ 1 h 12"/>
                  <a:gd name="T34" fmla="*/ 7 w 11"/>
                  <a:gd name="T35" fmla="*/ 0 h 12"/>
                  <a:gd name="T36" fmla="*/ 6 w 11"/>
                  <a:gd name="T37" fmla="*/ 0 h 12"/>
                  <a:gd name="T38" fmla="*/ 5 w 11"/>
                  <a:gd name="T39" fmla="*/ 1 h 12"/>
                  <a:gd name="T40" fmla="*/ 2 w 11"/>
                  <a:gd name="T41" fmla="*/ 1 h 12"/>
                  <a:gd name="T42" fmla="*/ 2 w 11"/>
                  <a:gd name="T43" fmla="*/ 2 h 12"/>
                  <a:gd name="T44" fmla="*/ 2 w 11"/>
                  <a:gd name="T45" fmla="*/ 2 h 12"/>
                  <a:gd name="T46" fmla="*/ 2 w 11"/>
                  <a:gd name="T47" fmla="*/ 4 h 12"/>
                  <a:gd name="T48" fmla="*/ 1 w 11"/>
                  <a:gd name="T49" fmla="*/ 4 h 12"/>
                  <a:gd name="T50" fmla="*/ 0 w 11"/>
                  <a:gd name="T51" fmla="*/ 5 h 12"/>
                  <a:gd name="T52" fmla="*/ 0 w 11"/>
                  <a:gd name="T53" fmla="*/ 6 h 12"/>
                  <a:gd name="T54" fmla="*/ 0 w 11"/>
                  <a:gd name="T55" fmla="*/ 8 h 12"/>
                  <a:gd name="T56" fmla="*/ 1 w 11"/>
                  <a:gd name="T57" fmla="*/ 11 h 12"/>
                  <a:gd name="T58" fmla="*/ 4 w 11"/>
                  <a:gd name="T59" fmla="*/ 12 h 12"/>
                  <a:gd name="T60" fmla="*/ 6 w 11"/>
                  <a:gd name="T61" fmla="*/ 12 h 12"/>
                  <a:gd name="T62" fmla="*/ 8 w 11"/>
                  <a:gd name="T63" fmla="*/ 12 h 12"/>
                  <a:gd name="T64" fmla="*/ 9 w 11"/>
                  <a:gd name="T65" fmla="*/ 11 h 12"/>
                  <a:gd name="T66" fmla="*/ 11 w 11"/>
                  <a:gd name="T67" fmla="*/ 8 h 12"/>
                  <a:gd name="T68" fmla="*/ 11 w 11"/>
                  <a:gd name="T69" fmla="*/ 6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12"/>
                  <a:gd name="T107" fmla="*/ 11 w 11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12">
                    <a:moveTo>
                      <a:pt x="11" y="6"/>
                    </a:moveTo>
                    <a:lnTo>
                      <a:pt x="11" y="6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5" name="Freeform 187"/>
              <p:cNvSpPr>
                <a:spLocks/>
              </p:cNvSpPr>
              <p:nvPr/>
            </p:nvSpPr>
            <p:spPr bwMode="auto">
              <a:xfrm>
                <a:off x="2661" y="4037"/>
                <a:ext cx="9" cy="9"/>
              </a:xfrm>
              <a:custGeom>
                <a:avLst/>
                <a:gdLst>
                  <a:gd name="T0" fmla="*/ 9 w 9"/>
                  <a:gd name="T1" fmla="*/ 4 h 9"/>
                  <a:gd name="T2" fmla="*/ 9 w 9"/>
                  <a:gd name="T3" fmla="*/ 4 h 9"/>
                  <a:gd name="T4" fmla="*/ 9 w 9"/>
                  <a:gd name="T5" fmla="*/ 4 h 9"/>
                  <a:gd name="T6" fmla="*/ 8 w 9"/>
                  <a:gd name="T7" fmla="*/ 4 h 9"/>
                  <a:gd name="T8" fmla="*/ 8 w 9"/>
                  <a:gd name="T9" fmla="*/ 3 h 9"/>
                  <a:gd name="T10" fmla="*/ 7 w 9"/>
                  <a:gd name="T11" fmla="*/ 3 h 9"/>
                  <a:gd name="T12" fmla="*/ 7 w 9"/>
                  <a:gd name="T13" fmla="*/ 4 h 9"/>
                  <a:gd name="T14" fmla="*/ 7 w 9"/>
                  <a:gd name="T15" fmla="*/ 4 h 9"/>
                  <a:gd name="T16" fmla="*/ 7 w 9"/>
                  <a:gd name="T17" fmla="*/ 4 h 9"/>
                  <a:gd name="T18" fmla="*/ 6 w 9"/>
                  <a:gd name="T19" fmla="*/ 6 h 9"/>
                  <a:gd name="T20" fmla="*/ 5 w 9"/>
                  <a:gd name="T21" fmla="*/ 6 h 9"/>
                  <a:gd name="T22" fmla="*/ 4 w 9"/>
                  <a:gd name="T23" fmla="*/ 6 h 9"/>
                  <a:gd name="T24" fmla="*/ 3 w 9"/>
                  <a:gd name="T25" fmla="*/ 4 h 9"/>
                  <a:gd name="T26" fmla="*/ 3 w 9"/>
                  <a:gd name="T27" fmla="*/ 3 h 9"/>
                  <a:gd name="T28" fmla="*/ 4 w 9"/>
                  <a:gd name="T29" fmla="*/ 3 h 9"/>
                  <a:gd name="T30" fmla="*/ 3 w 9"/>
                  <a:gd name="T31" fmla="*/ 2 h 9"/>
                  <a:gd name="T32" fmla="*/ 3 w 9"/>
                  <a:gd name="T33" fmla="*/ 0 h 9"/>
                  <a:gd name="T34" fmla="*/ 0 w 9"/>
                  <a:gd name="T35" fmla="*/ 2 h 9"/>
                  <a:gd name="T36" fmla="*/ 0 w 9"/>
                  <a:gd name="T37" fmla="*/ 4 h 9"/>
                  <a:gd name="T38" fmla="*/ 0 w 9"/>
                  <a:gd name="T39" fmla="*/ 6 h 9"/>
                  <a:gd name="T40" fmla="*/ 1 w 9"/>
                  <a:gd name="T41" fmla="*/ 8 h 9"/>
                  <a:gd name="T42" fmla="*/ 3 w 9"/>
                  <a:gd name="T43" fmla="*/ 9 h 9"/>
                  <a:gd name="T44" fmla="*/ 5 w 9"/>
                  <a:gd name="T45" fmla="*/ 9 h 9"/>
                  <a:gd name="T46" fmla="*/ 6 w 9"/>
                  <a:gd name="T47" fmla="*/ 9 h 9"/>
                  <a:gd name="T48" fmla="*/ 8 w 9"/>
                  <a:gd name="T49" fmla="*/ 8 h 9"/>
                  <a:gd name="T50" fmla="*/ 9 w 9"/>
                  <a:gd name="T51" fmla="*/ 6 h 9"/>
                  <a:gd name="T52" fmla="*/ 9 w 9"/>
                  <a:gd name="T53" fmla="*/ 4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9" y="4"/>
                    </a:moveTo>
                    <a:lnTo>
                      <a:pt x="9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6" name="Freeform 188"/>
              <p:cNvSpPr>
                <a:spLocks/>
              </p:cNvSpPr>
              <p:nvPr/>
            </p:nvSpPr>
            <p:spPr bwMode="auto">
              <a:xfrm>
                <a:off x="2662" y="4039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7 w 7"/>
                  <a:gd name="T3" fmla="*/ 2 h 6"/>
                  <a:gd name="T4" fmla="*/ 7 w 7"/>
                  <a:gd name="T5" fmla="*/ 1 h 6"/>
                  <a:gd name="T6" fmla="*/ 7 w 7"/>
                  <a:gd name="T7" fmla="*/ 1 h 6"/>
                  <a:gd name="T8" fmla="*/ 7 w 7"/>
                  <a:gd name="T9" fmla="*/ 1 h 6"/>
                  <a:gd name="T10" fmla="*/ 5 w 7"/>
                  <a:gd name="T11" fmla="*/ 2 h 6"/>
                  <a:gd name="T12" fmla="*/ 4 w 7"/>
                  <a:gd name="T13" fmla="*/ 1 h 6"/>
                  <a:gd name="T14" fmla="*/ 3 w 7"/>
                  <a:gd name="T15" fmla="*/ 1 h 6"/>
                  <a:gd name="T16" fmla="*/ 2 w 7"/>
                  <a:gd name="T17" fmla="*/ 0 h 6"/>
                  <a:gd name="T18" fmla="*/ 0 w 7"/>
                  <a:gd name="T19" fmla="*/ 1 h 6"/>
                  <a:gd name="T20" fmla="*/ 0 w 7"/>
                  <a:gd name="T21" fmla="*/ 2 h 6"/>
                  <a:gd name="T22" fmla="*/ 2 w 7"/>
                  <a:gd name="T23" fmla="*/ 4 h 6"/>
                  <a:gd name="T24" fmla="*/ 4 w 7"/>
                  <a:gd name="T25" fmla="*/ 6 h 6"/>
                  <a:gd name="T26" fmla="*/ 6 w 7"/>
                  <a:gd name="T27" fmla="*/ 4 h 6"/>
                  <a:gd name="T28" fmla="*/ 7 w 7"/>
                  <a:gd name="T29" fmla="*/ 2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6"/>
                  <a:gd name="T47" fmla="*/ 7 w 7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6">
                    <a:moveTo>
                      <a:pt x="7" y="2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7" name="Freeform 189"/>
              <p:cNvSpPr>
                <a:spLocks/>
              </p:cNvSpPr>
              <p:nvPr/>
            </p:nvSpPr>
            <p:spPr bwMode="auto">
              <a:xfrm>
                <a:off x="2664" y="4040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1 h 3"/>
                  <a:gd name="T4" fmla="*/ 4 w 4"/>
                  <a:gd name="T5" fmla="*/ 1 h 3"/>
                  <a:gd name="T6" fmla="*/ 2 w 4"/>
                  <a:gd name="T7" fmla="*/ 0 h 3"/>
                  <a:gd name="T8" fmla="*/ 1 w 4"/>
                  <a:gd name="T9" fmla="*/ 0 h 3"/>
                  <a:gd name="T10" fmla="*/ 0 w 4"/>
                  <a:gd name="T11" fmla="*/ 0 h 3"/>
                  <a:gd name="T12" fmla="*/ 0 w 4"/>
                  <a:gd name="T13" fmla="*/ 1 h 3"/>
                  <a:gd name="T14" fmla="*/ 1 w 4"/>
                  <a:gd name="T15" fmla="*/ 3 h 3"/>
                  <a:gd name="T16" fmla="*/ 2 w 4"/>
                  <a:gd name="T17" fmla="*/ 3 h 3"/>
                  <a:gd name="T18" fmla="*/ 3 w 4"/>
                  <a:gd name="T19" fmla="*/ 3 h 3"/>
                  <a:gd name="T20" fmla="*/ 4 w 4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F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8" name="Freeform 190"/>
              <p:cNvSpPr>
                <a:spLocks/>
              </p:cNvSpPr>
              <p:nvPr/>
            </p:nvSpPr>
            <p:spPr bwMode="auto">
              <a:xfrm>
                <a:off x="2665" y="4040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1 h 2"/>
                  <a:gd name="T8" fmla="*/ 1 w 2"/>
                  <a:gd name="T9" fmla="*/ 0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1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89" name="Freeform 191"/>
              <p:cNvSpPr>
                <a:spLocks noEditPoints="1"/>
              </p:cNvSpPr>
              <p:nvPr/>
            </p:nvSpPr>
            <p:spPr bwMode="auto">
              <a:xfrm>
                <a:off x="2655" y="4029"/>
                <a:ext cx="9" cy="3"/>
              </a:xfrm>
              <a:custGeom>
                <a:avLst/>
                <a:gdLst>
                  <a:gd name="T0" fmla="*/ 9 w 9"/>
                  <a:gd name="T1" fmla="*/ 2 h 3"/>
                  <a:gd name="T2" fmla="*/ 6 w 9"/>
                  <a:gd name="T3" fmla="*/ 2 h 3"/>
                  <a:gd name="T4" fmla="*/ 6 w 9"/>
                  <a:gd name="T5" fmla="*/ 2 h 3"/>
                  <a:gd name="T6" fmla="*/ 6 w 9"/>
                  <a:gd name="T7" fmla="*/ 2 h 3"/>
                  <a:gd name="T8" fmla="*/ 6 w 9"/>
                  <a:gd name="T9" fmla="*/ 2 h 3"/>
                  <a:gd name="T10" fmla="*/ 6 w 9"/>
                  <a:gd name="T11" fmla="*/ 1 h 3"/>
                  <a:gd name="T12" fmla="*/ 5 w 9"/>
                  <a:gd name="T13" fmla="*/ 0 h 3"/>
                  <a:gd name="T14" fmla="*/ 7 w 9"/>
                  <a:gd name="T15" fmla="*/ 0 h 3"/>
                  <a:gd name="T16" fmla="*/ 9 w 9"/>
                  <a:gd name="T17" fmla="*/ 2 h 3"/>
                  <a:gd name="T18" fmla="*/ 2 w 9"/>
                  <a:gd name="T19" fmla="*/ 3 h 3"/>
                  <a:gd name="T20" fmla="*/ 1 w 9"/>
                  <a:gd name="T21" fmla="*/ 3 h 3"/>
                  <a:gd name="T22" fmla="*/ 1 w 9"/>
                  <a:gd name="T23" fmla="*/ 2 h 3"/>
                  <a:gd name="T24" fmla="*/ 0 w 9"/>
                  <a:gd name="T25" fmla="*/ 2 h 3"/>
                  <a:gd name="T26" fmla="*/ 0 w 9"/>
                  <a:gd name="T27" fmla="*/ 1 h 3"/>
                  <a:gd name="T28" fmla="*/ 2 w 9"/>
                  <a:gd name="T29" fmla="*/ 0 h 3"/>
                  <a:gd name="T30" fmla="*/ 2 w 9"/>
                  <a:gd name="T31" fmla="*/ 1 h 3"/>
                  <a:gd name="T32" fmla="*/ 1 w 9"/>
                  <a:gd name="T33" fmla="*/ 2 h 3"/>
                  <a:gd name="T34" fmla="*/ 2 w 9"/>
                  <a:gd name="T35" fmla="*/ 2 h 3"/>
                  <a:gd name="T36" fmla="*/ 2 w 9"/>
                  <a:gd name="T37" fmla="*/ 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3"/>
                  <a:gd name="T59" fmla="*/ 9 w 9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3">
                    <a:moveTo>
                      <a:pt x="9" y="2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0" name="Freeform 192"/>
              <p:cNvSpPr>
                <a:spLocks/>
              </p:cNvSpPr>
              <p:nvPr/>
            </p:nvSpPr>
            <p:spPr bwMode="auto">
              <a:xfrm>
                <a:off x="2655" y="4029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1 h 3"/>
                  <a:gd name="T4" fmla="*/ 6 w 7"/>
                  <a:gd name="T5" fmla="*/ 0 h 3"/>
                  <a:gd name="T6" fmla="*/ 1 w 7"/>
                  <a:gd name="T7" fmla="*/ 1 h 3"/>
                  <a:gd name="T8" fmla="*/ 0 w 7"/>
                  <a:gd name="T9" fmla="*/ 1 h 3"/>
                  <a:gd name="T10" fmla="*/ 0 w 7"/>
                  <a:gd name="T11" fmla="*/ 2 h 3"/>
                  <a:gd name="T12" fmla="*/ 0 w 7"/>
                  <a:gd name="T13" fmla="*/ 2 h 3"/>
                  <a:gd name="T14" fmla="*/ 0 w 7"/>
                  <a:gd name="T15" fmla="*/ 2 h 3"/>
                  <a:gd name="T16" fmla="*/ 1 w 7"/>
                  <a:gd name="T17" fmla="*/ 2 h 3"/>
                  <a:gd name="T18" fmla="*/ 1 w 7"/>
                  <a:gd name="T19" fmla="*/ 3 h 3"/>
                  <a:gd name="T20" fmla="*/ 2 w 7"/>
                  <a:gd name="T21" fmla="*/ 3 h 3"/>
                  <a:gd name="T22" fmla="*/ 3 w 7"/>
                  <a:gd name="T23" fmla="*/ 2 h 3"/>
                  <a:gd name="T24" fmla="*/ 5 w 7"/>
                  <a:gd name="T25" fmla="*/ 1 h 3"/>
                  <a:gd name="T26" fmla="*/ 6 w 7"/>
                  <a:gd name="T27" fmla="*/ 2 h 3"/>
                  <a:gd name="T28" fmla="*/ 7 w 7"/>
                  <a:gd name="T29" fmla="*/ 2 h 3"/>
                  <a:gd name="T30" fmla="*/ 7 w 7"/>
                  <a:gd name="T31" fmla="*/ 2 h 3"/>
                  <a:gd name="T32" fmla="*/ 7 w 7"/>
                  <a:gd name="T33" fmla="*/ 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3"/>
                  <a:gd name="T53" fmla="*/ 7 w 7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3">
                    <a:moveTo>
                      <a:pt x="7" y="2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1" name="Freeform 193"/>
              <p:cNvSpPr>
                <a:spLocks/>
              </p:cNvSpPr>
              <p:nvPr/>
            </p:nvSpPr>
            <p:spPr bwMode="auto">
              <a:xfrm>
                <a:off x="2656" y="4029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1 h 3"/>
                  <a:gd name="T4" fmla="*/ 4 w 5"/>
                  <a:gd name="T5" fmla="*/ 0 h 3"/>
                  <a:gd name="T6" fmla="*/ 1 w 5"/>
                  <a:gd name="T7" fmla="*/ 0 h 3"/>
                  <a:gd name="T8" fmla="*/ 1 w 5"/>
                  <a:gd name="T9" fmla="*/ 1 h 3"/>
                  <a:gd name="T10" fmla="*/ 0 w 5"/>
                  <a:gd name="T11" fmla="*/ 2 h 3"/>
                  <a:gd name="T12" fmla="*/ 1 w 5"/>
                  <a:gd name="T13" fmla="*/ 2 h 3"/>
                  <a:gd name="T14" fmla="*/ 1 w 5"/>
                  <a:gd name="T15" fmla="*/ 3 h 3"/>
                  <a:gd name="T16" fmla="*/ 1 w 5"/>
                  <a:gd name="T17" fmla="*/ 3 h 3"/>
                  <a:gd name="T18" fmla="*/ 2 w 5"/>
                  <a:gd name="T19" fmla="*/ 2 h 3"/>
                  <a:gd name="T20" fmla="*/ 4 w 5"/>
                  <a:gd name="T21" fmla="*/ 1 h 3"/>
                  <a:gd name="T22" fmla="*/ 5 w 5"/>
                  <a:gd name="T23" fmla="*/ 2 h 3"/>
                  <a:gd name="T24" fmla="*/ 5 w 5"/>
                  <a:gd name="T25" fmla="*/ 2 h 3"/>
                  <a:gd name="T26" fmla="*/ 5 w 5"/>
                  <a:gd name="T27" fmla="*/ 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3"/>
                  <a:gd name="T44" fmla="*/ 5 w 5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3">
                    <a:moveTo>
                      <a:pt x="5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2" name="Freeform 194"/>
              <p:cNvSpPr>
                <a:spLocks/>
              </p:cNvSpPr>
              <p:nvPr/>
            </p:nvSpPr>
            <p:spPr bwMode="auto">
              <a:xfrm>
                <a:off x="2657" y="4029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1 w 3"/>
                  <a:gd name="T7" fmla="*/ 1 h 2"/>
                  <a:gd name="T8" fmla="*/ 0 w 3"/>
                  <a:gd name="T9" fmla="*/ 2 h 2"/>
                  <a:gd name="T10" fmla="*/ 1 w 3"/>
                  <a:gd name="T11" fmla="*/ 2 h 2"/>
                  <a:gd name="T12" fmla="*/ 1 w 3"/>
                  <a:gd name="T13" fmla="*/ 2 h 2"/>
                  <a:gd name="T14" fmla="*/ 1 w 3"/>
                  <a:gd name="T15" fmla="*/ 2 h 2"/>
                  <a:gd name="T16" fmla="*/ 3 w 3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3" name="Freeform 195"/>
              <p:cNvSpPr>
                <a:spLocks/>
              </p:cNvSpPr>
              <p:nvPr/>
            </p:nvSpPr>
            <p:spPr bwMode="auto">
              <a:xfrm>
                <a:off x="2675" y="40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4" name="Freeform 196"/>
              <p:cNvSpPr>
                <a:spLocks/>
              </p:cNvSpPr>
              <p:nvPr/>
            </p:nvSpPr>
            <p:spPr bwMode="auto">
              <a:xfrm>
                <a:off x="2675" y="403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5" name="Freeform 197"/>
              <p:cNvSpPr>
                <a:spLocks/>
              </p:cNvSpPr>
              <p:nvPr/>
            </p:nvSpPr>
            <p:spPr bwMode="auto">
              <a:xfrm>
                <a:off x="2857" y="3994"/>
                <a:ext cx="67" cy="41"/>
              </a:xfrm>
              <a:custGeom>
                <a:avLst/>
                <a:gdLst>
                  <a:gd name="T0" fmla="*/ 0 w 67"/>
                  <a:gd name="T1" fmla="*/ 8 h 41"/>
                  <a:gd name="T2" fmla="*/ 67 w 67"/>
                  <a:gd name="T3" fmla="*/ 0 h 41"/>
                  <a:gd name="T4" fmla="*/ 65 w 67"/>
                  <a:gd name="T5" fmla="*/ 34 h 41"/>
                  <a:gd name="T6" fmla="*/ 0 w 67"/>
                  <a:gd name="T7" fmla="*/ 41 h 41"/>
                  <a:gd name="T8" fmla="*/ 0 w 67"/>
                  <a:gd name="T9" fmla="*/ 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1"/>
                  <a:gd name="T17" fmla="*/ 67 w 6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1">
                    <a:moveTo>
                      <a:pt x="0" y="8"/>
                    </a:moveTo>
                    <a:lnTo>
                      <a:pt x="67" y="0"/>
                    </a:lnTo>
                    <a:lnTo>
                      <a:pt x="65" y="34"/>
                    </a:lnTo>
                    <a:lnTo>
                      <a:pt x="0" y="4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6" name="Freeform 198"/>
              <p:cNvSpPr>
                <a:spLocks/>
              </p:cNvSpPr>
              <p:nvPr/>
            </p:nvSpPr>
            <p:spPr bwMode="auto">
              <a:xfrm>
                <a:off x="2857" y="3994"/>
                <a:ext cx="67" cy="41"/>
              </a:xfrm>
              <a:custGeom>
                <a:avLst/>
                <a:gdLst>
                  <a:gd name="T0" fmla="*/ 0 w 67"/>
                  <a:gd name="T1" fmla="*/ 8 h 41"/>
                  <a:gd name="T2" fmla="*/ 67 w 67"/>
                  <a:gd name="T3" fmla="*/ 0 h 41"/>
                  <a:gd name="T4" fmla="*/ 65 w 67"/>
                  <a:gd name="T5" fmla="*/ 34 h 41"/>
                  <a:gd name="T6" fmla="*/ 0 w 67"/>
                  <a:gd name="T7" fmla="*/ 41 h 41"/>
                  <a:gd name="T8" fmla="*/ 0 w 67"/>
                  <a:gd name="T9" fmla="*/ 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1"/>
                  <a:gd name="T17" fmla="*/ 67 w 6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1">
                    <a:moveTo>
                      <a:pt x="0" y="8"/>
                    </a:moveTo>
                    <a:lnTo>
                      <a:pt x="67" y="0"/>
                    </a:lnTo>
                    <a:lnTo>
                      <a:pt x="65" y="34"/>
                    </a:lnTo>
                    <a:lnTo>
                      <a:pt x="0" y="41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7" name="Freeform 199"/>
              <p:cNvSpPr>
                <a:spLocks/>
              </p:cNvSpPr>
              <p:nvPr/>
            </p:nvSpPr>
            <p:spPr bwMode="auto">
              <a:xfrm>
                <a:off x="2858" y="3996"/>
                <a:ext cx="64" cy="39"/>
              </a:xfrm>
              <a:custGeom>
                <a:avLst/>
                <a:gdLst>
                  <a:gd name="T0" fmla="*/ 0 w 64"/>
                  <a:gd name="T1" fmla="*/ 39 h 39"/>
                  <a:gd name="T2" fmla="*/ 64 w 64"/>
                  <a:gd name="T3" fmla="*/ 30 h 39"/>
                  <a:gd name="T4" fmla="*/ 64 w 64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39"/>
                  <a:gd name="T11" fmla="*/ 64 w 64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39">
                    <a:moveTo>
                      <a:pt x="0" y="39"/>
                    </a:moveTo>
                    <a:lnTo>
                      <a:pt x="64" y="30"/>
                    </a:lnTo>
                    <a:lnTo>
                      <a:pt x="64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8" name="Freeform 200"/>
              <p:cNvSpPr>
                <a:spLocks/>
              </p:cNvSpPr>
              <p:nvPr/>
            </p:nvSpPr>
            <p:spPr bwMode="auto">
              <a:xfrm>
                <a:off x="2889" y="3999"/>
                <a:ext cx="28" cy="29"/>
              </a:xfrm>
              <a:custGeom>
                <a:avLst/>
                <a:gdLst>
                  <a:gd name="T0" fmla="*/ 2 w 28"/>
                  <a:gd name="T1" fmla="*/ 29 h 29"/>
                  <a:gd name="T2" fmla="*/ 27 w 28"/>
                  <a:gd name="T3" fmla="*/ 26 h 29"/>
                  <a:gd name="T4" fmla="*/ 28 w 28"/>
                  <a:gd name="T5" fmla="*/ 25 h 29"/>
                  <a:gd name="T6" fmla="*/ 28 w 28"/>
                  <a:gd name="T7" fmla="*/ 24 h 29"/>
                  <a:gd name="T8" fmla="*/ 28 w 28"/>
                  <a:gd name="T9" fmla="*/ 4 h 29"/>
                  <a:gd name="T10" fmla="*/ 28 w 28"/>
                  <a:gd name="T11" fmla="*/ 2 h 29"/>
                  <a:gd name="T12" fmla="*/ 27 w 28"/>
                  <a:gd name="T13" fmla="*/ 0 h 29"/>
                  <a:gd name="T14" fmla="*/ 0 w 28"/>
                  <a:gd name="T15" fmla="*/ 3 h 29"/>
                  <a:gd name="T16" fmla="*/ 0 w 28"/>
                  <a:gd name="T17" fmla="*/ 16 h 29"/>
                  <a:gd name="T18" fmla="*/ 2 w 28"/>
                  <a:gd name="T19" fmla="*/ 29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29"/>
                  <a:gd name="T32" fmla="*/ 28 w 28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29">
                    <a:moveTo>
                      <a:pt x="2" y="29"/>
                    </a:moveTo>
                    <a:lnTo>
                      <a:pt x="27" y="26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7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99" name="Freeform 201"/>
              <p:cNvSpPr>
                <a:spLocks noEditPoints="1"/>
              </p:cNvSpPr>
              <p:nvPr/>
            </p:nvSpPr>
            <p:spPr bwMode="auto">
              <a:xfrm>
                <a:off x="2892" y="400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 w 24"/>
                  <a:gd name="T3" fmla="*/ 24 h 24"/>
                  <a:gd name="T4" fmla="*/ 0 w 24"/>
                  <a:gd name="T5" fmla="*/ 23 h 24"/>
                  <a:gd name="T6" fmla="*/ 0 w 24"/>
                  <a:gd name="T7" fmla="*/ 23 h 24"/>
                  <a:gd name="T8" fmla="*/ 0 w 24"/>
                  <a:gd name="T9" fmla="*/ 23 h 24"/>
                  <a:gd name="T10" fmla="*/ 0 w 24"/>
                  <a:gd name="T11" fmla="*/ 24 h 24"/>
                  <a:gd name="T12" fmla="*/ 21 w 24"/>
                  <a:gd name="T13" fmla="*/ 22 h 24"/>
                  <a:gd name="T14" fmla="*/ 23 w 24"/>
                  <a:gd name="T15" fmla="*/ 22 h 24"/>
                  <a:gd name="T16" fmla="*/ 23 w 24"/>
                  <a:gd name="T17" fmla="*/ 21 h 24"/>
                  <a:gd name="T18" fmla="*/ 24 w 24"/>
                  <a:gd name="T19" fmla="*/ 19 h 24"/>
                  <a:gd name="T20" fmla="*/ 24 w 24"/>
                  <a:gd name="T21" fmla="*/ 19 h 24"/>
                  <a:gd name="T22" fmla="*/ 24 w 24"/>
                  <a:gd name="T23" fmla="*/ 19 h 24"/>
                  <a:gd name="T24" fmla="*/ 23 w 24"/>
                  <a:gd name="T25" fmla="*/ 21 h 24"/>
                  <a:gd name="T26" fmla="*/ 21 w 24"/>
                  <a:gd name="T27" fmla="*/ 22 h 24"/>
                  <a:gd name="T28" fmla="*/ 23 w 24"/>
                  <a:gd name="T29" fmla="*/ 1 h 24"/>
                  <a:gd name="T30" fmla="*/ 23 w 24"/>
                  <a:gd name="T31" fmla="*/ 1 h 24"/>
                  <a:gd name="T32" fmla="*/ 23 w 24"/>
                  <a:gd name="T33" fmla="*/ 1 h 24"/>
                  <a:gd name="T34" fmla="*/ 21 w 24"/>
                  <a:gd name="T35" fmla="*/ 0 h 24"/>
                  <a:gd name="T36" fmla="*/ 21 w 24"/>
                  <a:gd name="T37" fmla="*/ 0 h 24"/>
                  <a:gd name="T38" fmla="*/ 20 w 24"/>
                  <a:gd name="T39" fmla="*/ 0 h 24"/>
                  <a:gd name="T40" fmla="*/ 21 w 24"/>
                  <a:gd name="T41" fmla="*/ 1 h 24"/>
                  <a:gd name="T42" fmla="*/ 23 w 24"/>
                  <a:gd name="T43" fmla="*/ 1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0" y="24"/>
                    </a:moveTo>
                    <a:lnTo>
                      <a:pt x="1" y="24"/>
                    </a:lnTo>
                    <a:lnTo>
                      <a:pt x="0" y="23"/>
                    </a:lnTo>
                    <a:lnTo>
                      <a:pt x="0" y="24"/>
                    </a:lnTo>
                    <a:close/>
                    <a:moveTo>
                      <a:pt x="21" y="22"/>
                    </a:moveTo>
                    <a:lnTo>
                      <a:pt x="23" y="22"/>
                    </a:lnTo>
                    <a:lnTo>
                      <a:pt x="23" y="21"/>
                    </a:lnTo>
                    <a:lnTo>
                      <a:pt x="24" y="19"/>
                    </a:lnTo>
                    <a:lnTo>
                      <a:pt x="23" y="21"/>
                    </a:lnTo>
                    <a:lnTo>
                      <a:pt x="21" y="22"/>
                    </a:lnTo>
                    <a:close/>
                    <a:moveTo>
                      <a:pt x="23" y="1"/>
                    </a:moveTo>
                    <a:lnTo>
                      <a:pt x="23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5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0" name="Freeform 202"/>
              <p:cNvSpPr>
                <a:spLocks noEditPoints="1"/>
              </p:cNvSpPr>
              <p:nvPr/>
            </p:nvSpPr>
            <p:spPr bwMode="auto">
              <a:xfrm>
                <a:off x="2891" y="4002"/>
                <a:ext cx="25" cy="24"/>
              </a:xfrm>
              <a:custGeom>
                <a:avLst/>
                <a:gdLst>
                  <a:gd name="T0" fmla="*/ 1 w 25"/>
                  <a:gd name="T1" fmla="*/ 24 h 24"/>
                  <a:gd name="T2" fmla="*/ 3 w 25"/>
                  <a:gd name="T3" fmla="*/ 23 h 24"/>
                  <a:gd name="T4" fmla="*/ 2 w 25"/>
                  <a:gd name="T5" fmla="*/ 22 h 24"/>
                  <a:gd name="T6" fmla="*/ 0 w 25"/>
                  <a:gd name="T7" fmla="*/ 21 h 24"/>
                  <a:gd name="T8" fmla="*/ 1 w 25"/>
                  <a:gd name="T9" fmla="*/ 22 h 24"/>
                  <a:gd name="T10" fmla="*/ 1 w 25"/>
                  <a:gd name="T11" fmla="*/ 24 h 24"/>
                  <a:gd name="T12" fmla="*/ 21 w 25"/>
                  <a:gd name="T13" fmla="*/ 22 h 24"/>
                  <a:gd name="T14" fmla="*/ 24 w 25"/>
                  <a:gd name="T15" fmla="*/ 22 h 24"/>
                  <a:gd name="T16" fmla="*/ 24 w 25"/>
                  <a:gd name="T17" fmla="*/ 21 h 24"/>
                  <a:gd name="T18" fmla="*/ 25 w 25"/>
                  <a:gd name="T19" fmla="*/ 19 h 24"/>
                  <a:gd name="T20" fmla="*/ 24 w 25"/>
                  <a:gd name="T21" fmla="*/ 19 h 24"/>
                  <a:gd name="T22" fmla="*/ 24 w 25"/>
                  <a:gd name="T23" fmla="*/ 18 h 24"/>
                  <a:gd name="T24" fmla="*/ 22 w 25"/>
                  <a:gd name="T25" fmla="*/ 19 h 24"/>
                  <a:gd name="T26" fmla="*/ 21 w 25"/>
                  <a:gd name="T27" fmla="*/ 22 h 24"/>
                  <a:gd name="T28" fmla="*/ 22 w 25"/>
                  <a:gd name="T29" fmla="*/ 3 h 24"/>
                  <a:gd name="T30" fmla="*/ 24 w 25"/>
                  <a:gd name="T31" fmla="*/ 2 h 24"/>
                  <a:gd name="T32" fmla="*/ 24 w 25"/>
                  <a:gd name="T33" fmla="*/ 1 h 24"/>
                  <a:gd name="T34" fmla="*/ 22 w 25"/>
                  <a:gd name="T35" fmla="*/ 0 h 24"/>
                  <a:gd name="T36" fmla="*/ 22 w 25"/>
                  <a:gd name="T37" fmla="*/ 0 h 24"/>
                  <a:gd name="T38" fmla="*/ 19 w 25"/>
                  <a:gd name="T39" fmla="*/ 0 h 24"/>
                  <a:gd name="T40" fmla="*/ 21 w 25"/>
                  <a:gd name="T41" fmla="*/ 1 h 24"/>
                  <a:gd name="T42" fmla="*/ 22 w 25"/>
                  <a:gd name="T43" fmla="*/ 3 h 24"/>
                  <a:gd name="T44" fmla="*/ 1 w 25"/>
                  <a:gd name="T45" fmla="*/ 1 h 24"/>
                  <a:gd name="T46" fmla="*/ 0 w 25"/>
                  <a:gd name="T47" fmla="*/ 1 h 24"/>
                  <a:gd name="T48" fmla="*/ 0 w 25"/>
                  <a:gd name="T49" fmla="*/ 2 h 24"/>
                  <a:gd name="T50" fmla="*/ 0 w 25"/>
                  <a:gd name="T51" fmla="*/ 3 h 24"/>
                  <a:gd name="T52" fmla="*/ 1 w 25"/>
                  <a:gd name="T53" fmla="*/ 2 h 24"/>
                  <a:gd name="T54" fmla="*/ 1 w 25"/>
                  <a:gd name="T55" fmla="*/ 1 h 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"/>
                  <a:gd name="T85" fmla="*/ 0 h 24"/>
                  <a:gd name="T86" fmla="*/ 25 w 25"/>
                  <a:gd name="T87" fmla="*/ 24 h 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" h="24">
                    <a:moveTo>
                      <a:pt x="1" y="24"/>
                    </a:moveTo>
                    <a:lnTo>
                      <a:pt x="3" y="2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4"/>
                    </a:lnTo>
                    <a:close/>
                    <a:moveTo>
                      <a:pt x="21" y="22"/>
                    </a:moveTo>
                    <a:lnTo>
                      <a:pt x="24" y="22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1" y="22"/>
                    </a:lnTo>
                    <a:close/>
                    <a:moveTo>
                      <a:pt x="22" y="3"/>
                    </a:moveTo>
                    <a:lnTo>
                      <a:pt x="24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3"/>
                    </a:lnTo>
                    <a:close/>
                    <a:moveTo>
                      <a:pt x="1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6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1" name="Freeform 203"/>
              <p:cNvSpPr>
                <a:spLocks noEditPoints="1"/>
              </p:cNvSpPr>
              <p:nvPr/>
            </p:nvSpPr>
            <p:spPr bwMode="auto">
              <a:xfrm>
                <a:off x="2891" y="4002"/>
                <a:ext cx="25" cy="24"/>
              </a:xfrm>
              <a:custGeom>
                <a:avLst/>
                <a:gdLst>
                  <a:gd name="T0" fmla="*/ 24 w 25"/>
                  <a:gd name="T1" fmla="*/ 1 h 24"/>
                  <a:gd name="T2" fmla="*/ 22 w 25"/>
                  <a:gd name="T3" fmla="*/ 1 h 24"/>
                  <a:gd name="T4" fmla="*/ 21 w 25"/>
                  <a:gd name="T5" fmla="*/ 0 h 24"/>
                  <a:gd name="T6" fmla="*/ 18 w 25"/>
                  <a:gd name="T7" fmla="*/ 0 h 24"/>
                  <a:gd name="T8" fmla="*/ 21 w 25"/>
                  <a:gd name="T9" fmla="*/ 2 h 24"/>
                  <a:gd name="T10" fmla="*/ 22 w 25"/>
                  <a:gd name="T11" fmla="*/ 6 h 24"/>
                  <a:gd name="T12" fmla="*/ 22 w 25"/>
                  <a:gd name="T13" fmla="*/ 3 h 24"/>
                  <a:gd name="T14" fmla="*/ 24 w 25"/>
                  <a:gd name="T15" fmla="*/ 1 h 24"/>
                  <a:gd name="T16" fmla="*/ 1 w 25"/>
                  <a:gd name="T17" fmla="*/ 23 h 24"/>
                  <a:gd name="T18" fmla="*/ 1 w 25"/>
                  <a:gd name="T19" fmla="*/ 23 h 24"/>
                  <a:gd name="T20" fmla="*/ 2 w 25"/>
                  <a:gd name="T21" fmla="*/ 24 h 24"/>
                  <a:gd name="T22" fmla="*/ 6 w 25"/>
                  <a:gd name="T23" fmla="*/ 23 h 24"/>
                  <a:gd name="T24" fmla="*/ 2 w 25"/>
                  <a:gd name="T25" fmla="*/ 21 h 24"/>
                  <a:gd name="T26" fmla="*/ 0 w 25"/>
                  <a:gd name="T27" fmla="*/ 17 h 24"/>
                  <a:gd name="T28" fmla="*/ 0 w 25"/>
                  <a:gd name="T29" fmla="*/ 19 h 24"/>
                  <a:gd name="T30" fmla="*/ 1 w 25"/>
                  <a:gd name="T31" fmla="*/ 23 h 24"/>
                  <a:gd name="T32" fmla="*/ 22 w 25"/>
                  <a:gd name="T33" fmla="*/ 22 h 24"/>
                  <a:gd name="T34" fmla="*/ 24 w 25"/>
                  <a:gd name="T35" fmla="*/ 21 h 24"/>
                  <a:gd name="T36" fmla="*/ 25 w 25"/>
                  <a:gd name="T37" fmla="*/ 19 h 24"/>
                  <a:gd name="T38" fmla="*/ 24 w 25"/>
                  <a:gd name="T39" fmla="*/ 17 h 24"/>
                  <a:gd name="T40" fmla="*/ 24 w 25"/>
                  <a:gd name="T41" fmla="*/ 15 h 24"/>
                  <a:gd name="T42" fmla="*/ 22 w 25"/>
                  <a:gd name="T43" fmla="*/ 19 h 24"/>
                  <a:gd name="T44" fmla="*/ 19 w 25"/>
                  <a:gd name="T45" fmla="*/ 22 h 24"/>
                  <a:gd name="T46" fmla="*/ 22 w 25"/>
                  <a:gd name="T47" fmla="*/ 22 h 24"/>
                  <a:gd name="T48" fmla="*/ 3 w 25"/>
                  <a:gd name="T49" fmla="*/ 1 h 24"/>
                  <a:gd name="T50" fmla="*/ 0 w 25"/>
                  <a:gd name="T51" fmla="*/ 1 h 24"/>
                  <a:gd name="T52" fmla="*/ 0 w 25"/>
                  <a:gd name="T53" fmla="*/ 5 h 24"/>
                  <a:gd name="T54" fmla="*/ 0 w 25"/>
                  <a:gd name="T55" fmla="*/ 7 h 24"/>
                  <a:gd name="T56" fmla="*/ 1 w 25"/>
                  <a:gd name="T57" fmla="*/ 3 h 24"/>
                  <a:gd name="T58" fmla="*/ 3 w 25"/>
                  <a:gd name="T59" fmla="*/ 1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"/>
                  <a:gd name="T91" fmla="*/ 0 h 24"/>
                  <a:gd name="T92" fmla="*/ 25 w 25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" h="24">
                    <a:moveTo>
                      <a:pt x="24" y="1"/>
                    </a:moveTo>
                    <a:lnTo>
                      <a:pt x="22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6"/>
                    </a:lnTo>
                    <a:lnTo>
                      <a:pt x="22" y="3"/>
                    </a:lnTo>
                    <a:lnTo>
                      <a:pt x="24" y="1"/>
                    </a:lnTo>
                    <a:close/>
                    <a:moveTo>
                      <a:pt x="1" y="23"/>
                    </a:moveTo>
                    <a:lnTo>
                      <a:pt x="1" y="23"/>
                    </a:lnTo>
                    <a:lnTo>
                      <a:pt x="2" y="24"/>
                    </a:lnTo>
                    <a:lnTo>
                      <a:pt x="6" y="23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3"/>
                    </a:lnTo>
                    <a:close/>
                    <a:moveTo>
                      <a:pt x="22" y="22"/>
                    </a:moveTo>
                    <a:lnTo>
                      <a:pt x="24" y="21"/>
                    </a:lnTo>
                    <a:lnTo>
                      <a:pt x="25" y="19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2" y="19"/>
                    </a:lnTo>
                    <a:lnTo>
                      <a:pt x="19" y="22"/>
                    </a:lnTo>
                    <a:lnTo>
                      <a:pt x="22" y="22"/>
                    </a:lnTo>
                    <a:close/>
                    <a:moveTo>
                      <a:pt x="3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7C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2" name="Freeform 204"/>
              <p:cNvSpPr>
                <a:spLocks noEditPoints="1"/>
              </p:cNvSpPr>
              <p:nvPr/>
            </p:nvSpPr>
            <p:spPr bwMode="auto">
              <a:xfrm>
                <a:off x="2891" y="4002"/>
                <a:ext cx="24" cy="23"/>
              </a:xfrm>
              <a:custGeom>
                <a:avLst/>
                <a:gdLst>
                  <a:gd name="T0" fmla="*/ 22 w 24"/>
                  <a:gd name="T1" fmla="*/ 3 h 23"/>
                  <a:gd name="T2" fmla="*/ 21 w 24"/>
                  <a:gd name="T3" fmla="*/ 1 h 23"/>
                  <a:gd name="T4" fmla="*/ 19 w 24"/>
                  <a:gd name="T5" fmla="*/ 0 h 23"/>
                  <a:gd name="T6" fmla="*/ 16 w 24"/>
                  <a:gd name="T7" fmla="*/ 0 h 23"/>
                  <a:gd name="T8" fmla="*/ 18 w 24"/>
                  <a:gd name="T9" fmla="*/ 2 h 23"/>
                  <a:gd name="T10" fmla="*/ 20 w 24"/>
                  <a:gd name="T11" fmla="*/ 5 h 23"/>
                  <a:gd name="T12" fmla="*/ 22 w 24"/>
                  <a:gd name="T13" fmla="*/ 7 h 23"/>
                  <a:gd name="T14" fmla="*/ 22 w 24"/>
                  <a:gd name="T15" fmla="*/ 12 h 23"/>
                  <a:gd name="T16" fmla="*/ 22 w 24"/>
                  <a:gd name="T17" fmla="*/ 15 h 23"/>
                  <a:gd name="T18" fmla="*/ 21 w 24"/>
                  <a:gd name="T19" fmla="*/ 18 h 23"/>
                  <a:gd name="T20" fmla="*/ 19 w 24"/>
                  <a:gd name="T21" fmla="*/ 21 h 23"/>
                  <a:gd name="T22" fmla="*/ 17 w 24"/>
                  <a:gd name="T23" fmla="*/ 22 h 23"/>
                  <a:gd name="T24" fmla="*/ 21 w 24"/>
                  <a:gd name="T25" fmla="*/ 22 h 23"/>
                  <a:gd name="T26" fmla="*/ 22 w 24"/>
                  <a:gd name="T27" fmla="*/ 19 h 23"/>
                  <a:gd name="T28" fmla="*/ 24 w 24"/>
                  <a:gd name="T29" fmla="*/ 18 h 23"/>
                  <a:gd name="T30" fmla="*/ 24 w 24"/>
                  <a:gd name="T31" fmla="*/ 11 h 23"/>
                  <a:gd name="T32" fmla="*/ 22 w 24"/>
                  <a:gd name="T33" fmla="*/ 3 h 23"/>
                  <a:gd name="T34" fmla="*/ 1 w 24"/>
                  <a:gd name="T35" fmla="*/ 1 h 23"/>
                  <a:gd name="T36" fmla="*/ 1 w 24"/>
                  <a:gd name="T37" fmla="*/ 2 h 23"/>
                  <a:gd name="T38" fmla="*/ 0 w 24"/>
                  <a:gd name="T39" fmla="*/ 3 h 23"/>
                  <a:gd name="T40" fmla="*/ 0 w 24"/>
                  <a:gd name="T41" fmla="*/ 12 h 23"/>
                  <a:gd name="T42" fmla="*/ 0 w 24"/>
                  <a:gd name="T43" fmla="*/ 21 h 23"/>
                  <a:gd name="T44" fmla="*/ 2 w 24"/>
                  <a:gd name="T45" fmla="*/ 22 h 23"/>
                  <a:gd name="T46" fmla="*/ 3 w 24"/>
                  <a:gd name="T47" fmla="*/ 23 h 23"/>
                  <a:gd name="T48" fmla="*/ 8 w 24"/>
                  <a:gd name="T49" fmla="*/ 23 h 23"/>
                  <a:gd name="T50" fmla="*/ 4 w 24"/>
                  <a:gd name="T51" fmla="*/ 22 h 23"/>
                  <a:gd name="T52" fmla="*/ 2 w 24"/>
                  <a:gd name="T53" fmla="*/ 18 h 23"/>
                  <a:gd name="T54" fmla="*/ 1 w 24"/>
                  <a:gd name="T55" fmla="*/ 16 h 23"/>
                  <a:gd name="T56" fmla="*/ 0 w 24"/>
                  <a:gd name="T57" fmla="*/ 12 h 23"/>
                  <a:gd name="T58" fmla="*/ 0 w 24"/>
                  <a:gd name="T59" fmla="*/ 8 h 23"/>
                  <a:gd name="T60" fmla="*/ 1 w 24"/>
                  <a:gd name="T61" fmla="*/ 5 h 23"/>
                  <a:gd name="T62" fmla="*/ 3 w 24"/>
                  <a:gd name="T63" fmla="*/ 2 h 23"/>
                  <a:gd name="T64" fmla="*/ 6 w 24"/>
                  <a:gd name="T65" fmla="*/ 1 h 23"/>
                  <a:gd name="T66" fmla="*/ 1 w 24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3"/>
                  <a:gd name="T104" fmla="*/ 24 w 24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3">
                    <a:moveTo>
                      <a:pt x="22" y="3"/>
                    </a:move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5"/>
                    </a:lnTo>
                    <a:lnTo>
                      <a:pt x="22" y="7"/>
                    </a:lnTo>
                    <a:lnTo>
                      <a:pt x="22" y="12"/>
                    </a:lnTo>
                    <a:lnTo>
                      <a:pt x="22" y="15"/>
                    </a:lnTo>
                    <a:lnTo>
                      <a:pt x="21" y="18"/>
                    </a:lnTo>
                    <a:lnTo>
                      <a:pt x="19" y="21"/>
                    </a:lnTo>
                    <a:lnTo>
                      <a:pt x="17" y="22"/>
                    </a:lnTo>
                    <a:lnTo>
                      <a:pt x="21" y="22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1"/>
                    </a:lnTo>
                    <a:lnTo>
                      <a:pt x="22" y="3"/>
                    </a:lnTo>
                    <a:close/>
                    <a:moveTo>
                      <a:pt x="1" y="1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3" name="Freeform 205"/>
              <p:cNvSpPr>
                <a:spLocks noEditPoints="1"/>
              </p:cNvSpPr>
              <p:nvPr/>
            </p:nvSpPr>
            <p:spPr bwMode="auto">
              <a:xfrm>
                <a:off x="2891" y="4002"/>
                <a:ext cx="24" cy="23"/>
              </a:xfrm>
              <a:custGeom>
                <a:avLst/>
                <a:gdLst>
                  <a:gd name="T0" fmla="*/ 22 w 24"/>
                  <a:gd name="T1" fmla="*/ 6 h 23"/>
                  <a:gd name="T2" fmla="*/ 21 w 24"/>
                  <a:gd name="T3" fmla="*/ 2 h 23"/>
                  <a:gd name="T4" fmla="*/ 18 w 24"/>
                  <a:gd name="T5" fmla="*/ 0 h 23"/>
                  <a:gd name="T6" fmla="*/ 3 w 24"/>
                  <a:gd name="T7" fmla="*/ 1 h 23"/>
                  <a:gd name="T8" fmla="*/ 1 w 24"/>
                  <a:gd name="T9" fmla="*/ 3 h 23"/>
                  <a:gd name="T10" fmla="*/ 0 w 24"/>
                  <a:gd name="T11" fmla="*/ 7 h 23"/>
                  <a:gd name="T12" fmla="*/ 0 w 24"/>
                  <a:gd name="T13" fmla="*/ 12 h 23"/>
                  <a:gd name="T14" fmla="*/ 0 w 24"/>
                  <a:gd name="T15" fmla="*/ 17 h 23"/>
                  <a:gd name="T16" fmla="*/ 2 w 24"/>
                  <a:gd name="T17" fmla="*/ 21 h 23"/>
                  <a:gd name="T18" fmla="*/ 6 w 24"/>
                  <a:gd name="T19" fmla="*/ 23 h 23"/>
                  <a:gd name="T20" fmla="*/ 19 w 24"/>
                  <a:gd name="T21" fmla="*/ 22 h 23"/>
                  <a:gd name="T22" fmla="*/ 22 w 24"/>
                  <a:gd name="T23" fmla="*/ 19 h 23"/>
                  <a:gd name="T24" fmla="*/ 24 w 24"/>
                  <a:gd name="T25" fmla="*/ 15 h 23"/>
                  <a:gd name="T26" fmla="*/ 24 w 24"/>
                  <a:gd name="T27" fmla="*/ 11 h 23"/>
                  <a:gd name="T28" fmla="*/ 22 w 24"/>
                  <a:gd name="T29" fmla="*/ 6 h 23"/>
                  <a:gd name="T30" fmla="*/ 21 w 24"/>
                  <a:gd name="T31" fmla="*/ 12 h 23"/>
                  <a:gd name="T32" fmla="*/ 21 w 24"/>
                  <a:gd name="T33" fmla="*/ 16 h 23"/>
                  <a:gd name="T34" fmla="*/ 19 w 24"/>
                  <a:gd name="T35" fmla="*/ 19 h 23"/>
                  <a:gd name="T36" fmla="*/ 16 w 24"/>
                  <a:gd name="T37" fmla="*/ 22 h 23"/>
                  <a:gd name="T38" fmla="*/ 11 w 24"/>
                  <a:gd name="T39" fmla="*/ 23 h 23"/>
                  <a:gd name="T40" fmla="*/ 8 w 24"/>
                  <a:gd name="T41" fmla="*/ 22 h 23"/>
                  <a:gd name="T42" fmla="*/ 4 w 24"/>
                  <a:gd name="T43" fmla="*/ 19 h 23"/>
                  <a:gd name="T44" fmla="*/ 2 w 24"/>
                  <a:gd name="T45" fmla="*/ 16 h 23"/>
                  <a:gd name="T46" fmla="*/ 1 w 24"/>
                  <a:gd name="T47" fmla="*/ 12 h 23"/>
                  <a:gd name="T48" fmla="*/ 2 w 24"/>
                  <a:gd name="T49" fmla="*/ 7 h 23"/>
                  <a:gd name="T50" fmla="*/ 4 w 24"/>
                  <a:gd name="T51" fmla="*/ 3 h 23"/>
                  <a:gd name="T52" fmla="*/ 8 w 24"/>
                  <a:gd name="T53" fmla="*/ 1 h 23"/>
                  <a:gd name="T54" fmla="*/ 11 w 24"/>
                  <a:gd name="T55" fmla="*/ 0 h 23"/>
                  <a:gd name="T56" fmla="*/ 16 w 24"/>
                  <a:gd name="T57" fmla="*/ 1 h 23"/>
                  <a:gd name="T58" fmla="*/ 19 w 24"/>
                  <a:gd name="T59" fmla="*/ 3 h 23"/>
                  <a:gd name="T60" fmla="*/ 21 w 24"/>
                  <a:gd name="T61" fmla="*/ 7 h 23"/>
                  <a:gd name="T62" fmla="*/ 21 w 24"/>
                  <a:gd name="T63" fmla="*/ 12 h 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23"/>
                  <a:gd name="T98" fmla="*/ 24 w 24"/>
                  <a:gd name="T99" fmla="*/ 23 h 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23">
                    <a:moveTo>
                      <a:pt x="22" y="6"/>
                    </a:moveTo>
                    <a:lnTo>
                      <a:pt x="21" y="2"/>
                    </a:lnTo>
                    <a:lnTo>
                      <a:pt x="18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6" y="23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4" y="15"/>
                    </a:lnTo>
                    <a:lnTo>
                      <a:pt x="24" y="11"/>
                    </a:lnTo>
                    <a:lnTo>
                      <a:pt x="22" y="6"/>
                    </a:lnTo>
                    <a:close/>
                    <a:moveTo>
                      <a:pt x="21" y="12"/>
                    </a:moveTo>
                    <a:lnTo>
                      <a:pt x="21" y="16"/>
                    </a:lnTo>
                    <a:lnTo>
                      <a:pt x="19" y="19"/>
                    </a:lnTo>
                    <a:lnTo>
                      <a:pt x="16" y="22"/>
                    </a:lnTo>
                    <a:lnTo>
                      <a:pt x="11" y="23"/>
                    </a:lnTo>
                    <a:lnTo>
                      <a:pt x="8" y="22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2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19" y="3"/>
                    </a:lnTo>
                    <a:lnTo>
                      <a:pt x="21" y="7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F9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4" name="Freeform 206"/>
              <p:cNvSpPr>
                <a:spLocks noEditPoints="1"/>
              </p:cNvSpPr>
              <p:nvPr/>
            </p:nvSpPr>
            <p:spPr bwMode="auto">
              <a:xfrm>
                <a:off x="2891" y="4002"/>
                <a:ext cx="22" cy="23"/>
              </a:xfrm>
              <a:custGeom>
                <a:avLst/>
                <a:gdLst>
                  <a:gd name="T0" fmla="*/ 22 w 22"/>
                  <a:gd name="T1" fmla="*/ 12 h 23"/>
                  <a:gd name="T2" fmla="*/ 22 w 22"/>
                  <a:gd name="T3" fmla="*/ 7 h 23"/>
                  <a:gd name="T4" fmla="*/ 20 w 22"/>
                  <a:gd name="T5" fmla="*/ 5 h 23"/>
                  <a:gd name="T6" fmla="*/ 18 w 22"/>
                  <a:gd name="T7" fmla="*/ 2 h 23"/>
                  <a:gd name="T8" fmla="*/ 16 w 22"/>
                  <a:gd name="T9" fmla="*/ 0 h 23"/>
                  <a:gd name="T10" fmla="*/ 6 w 22"/>
                  <a:gd name="T11" fmla="*/ 1 h 23"/>
                  <a:gd name="T12" fmla="*/ 3 w 22"/>
                  <a:gd name="T13" fmla="*/ 2 h 23"/>
                  <a:gd name="T14" fmla="*/ 1 w 22"/>
                  <a:gd name="T15" fmla="*/ 5 h 23"/>
                  <a:gd name="T16" fmla="*/ 0 w 22"/>
                  <a:gd name="T17" fmla="*/ 8 h 23"/>
                  <a:gd name="T18" fmla="*/ 0 w 22"/>
                  <a:gd name="T19" fmla="*/ 12 h 23"/>
                  <a:gd name="T20" fmla="*/ 1 w 22"/>
                  <a:gd name="T21" fmla="*/ 16 h 23"/>
                  <a:gd name="T22" fmla="*/ 2 w 22"/>
                  <a:gd name="T23" fmla="*/ 18 h 23"/>
                  <a:gd name="T24" fmla="*/ 4 w 22"/>
                  <a:gd name="T25" fmla="*/ 22 h 23"/>
                  <a:gd name="T26" fmla="*/ 8 w 22"/>
                  <a:gd name="T27" fmla="*/ 23 h 23"/>
                  <a:gd name="T28" fmla="*/ 17 w 22"/>
                  <a:gd name="T29" fmla="*/ 22 h 23"/>
                  <a:gd name="T30" fmla="*/ 19 w 22"/>
                  <a:gd name="T31" fmla="*/ 21 h 23"/>
                  <a:gd name="T32" fmla="*/ 21 w 22"/>
                  <a:gd name="T33" fmla="*/ 18 h 23"/>
                  <a:gd name="T34" fmla="*/ 22 w 22"/>
                  <a:gd name="T35" fmla="*/ 15 h 23"/>
                  <a:gd name="T36" fmla="*/ 22 w 22"/>
                  <a:gd name="T37" fmla="*/ 12 h 23"/>
                  <a:gd name="T38" fmla="*/ 20 w 22"/>
                  <a:gd name="T39" fmla="*/ 12 h 23"/>
                  <a:gd name="T40" fmla="*/ 20 w 22"/>
                  <a:gd name="T41" fmla="*/ 16 h 23"/>
                  <a:gd name="T42" fmla="*/ 18 w 22"/>
                  <a:gd name="T43" fmla="*/ 18 h 23"/>
                  <a:gd name="T44" fmla="*/ 15 w 22"/>
                  <a:gd name="T45" fmla="*/ 21 h 23"/>
                  <a:gd name="T46" fmla="*/ 11 w 22"/>
                  <a:gd name="T47" fmla="*/ 22 h 23"/>
                  <a:gd name="T48" fmla="*/ 8 w 22"/>
                  <a:gd name="T49" fmla="*/ 21 h 23"/>
                  <a:gd name="T50" fmla="*/ 4 w 22"/>
                  <a:gd name="T51" fmla="*/ 18 h 23"/>
                  <a:gd name="T52" fmla="*/ 3 w 22"/>
                  <a:gd name="T53" fmla="*/ 16 h 23"/>
                  <a:gd name="T54" fmla="*/ 2 w 22"/>
                  <a:gd name="T55" fmla="*/ 12 h 23"/>
                  <a:gd name="T56" fmla="*/ 3 w 22"/>
                  <a:gd name="T57" fmla="*/ 7 h 23"/>
                  <a:gd name="T58" fmla="*/ 4 w 22"/>
                  <a:gd name="T59" fmla="*/ 5 h 23"/>
                  <a:gd name="T60" fmla="*/ 8 w 22"/>
                  <a:gd name="T61" fmla="*/ 2 h 23"/>
                  <a:gd name="T62" fmla="*/ 11 w 22"/>
                  <a:gd name="T63" fmla="*/ 1 h 23"/>
                  <a:gd name="T64" fmla="*/ 15 w 22"/>
                  <a:gd name="T65" fmla="*/ 2 h 23"/>
                  <a:gd name="T66" fmla="*/ 18 w 22"/>
                  <a:gd name="T67" fmla="*/ 5 h 23"/>
                  <a:gd name="T68" fmla="*/ 20 w 22"/>
                  <a:gd name="T69" fmla="*/ 7 h 23"/>
                  <a:gd name="T70" fmla="*/ 20 w 22"/>
                  <a:gd name="T71" fmla="*/ 12 h 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23"/>
                  <a:gd name="T110" fmla="*/ 22 w 22"/>
                  <a:gd name="T111" fmla="*/ 23 h 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23">
                    <a:moveTo>
                      <a:pt x="22" y="12"/>
                    </a:moveTo>
                    <a:lnTo>
                      <a:pt x="22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3"/>
                    </a:lnTo>
                    <a:lnTo>
                      <a:pt x="17" y="22"/>
                    </a:lnTo>
                    <a:lnTo>
                      <a:pt x="19" y="21"/>
                    </a:lnTo>
                    <a:lnTo>
                      <a:pt x="21" y="18"/>
                    </a:lnTo>
                    <a:lnTo>
                      <a:pt x="22" y="15"/>
                    </a:lnTo>
                    <a:lnTo>
                      <a:pt x="22" y="12"/>
                    </a:lnTo>
                    <a:close/>
                    <a:moveTo>
                      <a:pt x="20" y="12"/>
                    </a:moveTo>
                    <a:lnTo>
                      <a:pt x="20" y="16"/>
                    </a:lnTo>
                    <a:lnTo>
                      <a:pt x="18" y="18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8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1" y="1"/>
                    </a:lnTo>
                    <a:lnTo>
                      <a:pt x="15" y="2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5" name="Freeform 207"/>
              <p:cNvSpPr>
                <a:spLocks noEditPoints="1"/>
              </p:cNvSpPr>
              <p:nvPr/>
            </p:nvSpPr>
            <p:spPr bwMode="auto">
              <a:xfrm>
                <a:off x="2892" y="4002"/>
                <a:ext cx="20" cy="23"/>
              </a:xfrm>
              <a:custGeom>
                <a:avLst/>
                <a:gdLst>
                  <a:gd name="T0" fmla="*/ 20 w 20"/>
                  <a:gd name="T1" fmla="*/ 12 h 23"/>
                  <a:gd name="T2" fmla="*/ 20 w 20"/>
                  <a:gd name="T3" fmla="*/ 7 h 23"/>
                  <a:gd name="T4" fmla="*/ 18 w 20"/>
                  <a:gd name="T5" fmla="*/ 3 h 23"/>
                  <a:gd name="T6" fmla="*/ 15 w 20"/>
                  <a:gd name="T7" fmla="*/ 1 h 23"/>
                  <a:gd name="T8" fmla="*/ 10 w 20"/>
                  <a:gd name="T9" fmla="*/ 0 h 23"/>
                  <a:gd name="T10" fmla="*/ 7 w 20"/>
                  <a:gd name="T11" fmla="*/ 1 h 23"/>
                  <a:gd name="T12" fmla="*/ 3 w 20"/>
                  <a:gd name="T13" fmla="*/ 3 h 23"/>
                  <a:gd name="T14" fmla="*/ 1 w 20"/>
                  <a:gd name="T15" fmla="*/ 7 h 23"/>
                  <a:gd name="T16" fmla="*/ 0 w 20"/>
                  <a:gd name="T17" fmla="*/ 12 h 23"/>
                  <a:gd name="T18" fmla="*/ 1 w 20"/>
                  <a:gd name="T19" fmla="*/ 16 h 23"/>
                  <a:gd name="T20" fmla="*/ 3 w 20"/>
                  <a:gd name="T21" fmla="*/ 19 h 23"/>
                  <a:gd name="T22" fmla="*/ 7 w 20"/>
                  <a:gd name="T23" fmla="*/ 22 h 23"/>
                  <a:gd name="T24" fmla="*/ 10 w 20"/>
                  <a:gd name="T25" fmla="*/ 23 h 23"/>
                  <a:gd name="T26" fmla="*/ 15 w 20"/>
                  <a:gd name="T27" fmla="*/ 22 h 23"/>
                  <a:gd name="T28" fmla="*/ 18 w 20"/>
                  <a:gd name="T29" fmla="*/ 19 h 23"/>
                  <a:gd name="T30" fmla="*/ 20 w 20"/>
                  <a:gd name="T31" fmla="*/ 16 h 23"/>
                  <a:gd name="T32" fmla="*/ 20 w 20"/>
                  <a:gd name="T33" fmla="*/ 12 h 23"/>
                  <a:gd name="T34" fmla="*/ 18 w 20"/>
                  <a:gd name="T35" fmla="*/ 12 h 23"/>
                  <a:gd name="T36" fmla="*/ 18 w 20"/>
                  <a:gd name="T37" fmla="*/ 15 h 23"/>
                  <a:gd name="T38" fmla="*/ 16 w 20"/>
                  <a:gd name="T39" fmla="*/ 18 h 23"/>
                  <a:gd name="T40" fmla="*/ 14 w 20"/>
                  <a:gd name="T41" fmla="*/ 19 h 23"/>
                  <a:gd name="T42" fmla="*/ 10 w 20"/>
                  <a:gd name="T43" fmla="*/ 21 h 23"/>
                  <a:gd name="T44" fmla="*/ 7 w 20"/>
                  <a:gd name="T45" fmla="*/ 19 h 23"/>
                  <a:gd name="T46" fmla="*/ 5 w 20"/>
                  <a:gd name="T47" fmla="*/ 18 h 23"/>
                  <a:gd name="T48" fmla="*/ 3 w 20"/>
                  <a:gd name="T49" fmla="*/ 15 h 23"/>
                  <a:gd name="T50" fmla="*/ 2 w 20"/>
                  <a:gd name="T51" fmla="*/ 12 h 23"/>
                  <a:gd name="T52" fmla="*/ 3 w 20"/>
                  <a:gd name="T53" fmla="*/ 8 h 23"/>
                  <a:gd name="T54" fmla="*/ 5 w 20"/>
                  <a:gd name="T55" fmla="*/ 6 h 23"/>
                  <a:gd name="T56" fmla="*/ 7 w 20"/>
                  <a:gd name="T57" fmla="*/ 3 h 23"/>
                  <a:gd name="T58" fmla="*/ 10 w 20"/>
                  <a:gd name="T59" fmla="*/ 3 h 23"/>
                  <a:gd name="T60" fmla="*/ 14 w 20"/>
                  <a:gd name="T61" fmla="*/ 3 h 23"/>
                  <a:gd name="T62" fmla="*/ 16 w 20"/>
                  <a:gd name="T63" fmla="*/ 6 h 23"/>
                  <a:gd name="T64" fmla="*/ 18 w 20"/>
                  <a:gd name="T65" fmla="*/ 8 h 23"/>
                  <a:gd name="T66" fmla="*/ 18 w 20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23"/>
                  <a:gd name="T104" fmla="*/ 20 w 20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23">
                    <a:moveTo>
                      <a:pt x="20" y="12"/>
                    </a:moveTo>
                    <a:lnTo>
                      <a:pt x="20" y="7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7" y="22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8" y="19"/>
                    </a:lnTo>
                    <a:lnTo>
                      <a:pt x="20" y="16"/>
                    </a:lnTo>
                    <a:lnTo>
                      <a:pt x="20" y="12"/>
                    </a:lnTo>
                    <a:close/>
                    <a:moveTo>
                      <a:pt x="18" y="12"/>
                    </a:moveTo>
                    <a:lnTo>
                      <a:pt x="18" y="15"/>
                    </a:lnTo>
                    <a:lnTo>
                      <a:pt x="16" y="18"/>
                    </a:lnTo>
                    <a:lnTo>
                      <a:pt x="14" y="19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A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6" name="Freeform 208"/>
              <p:cNvSpPr>
                <a:spLocks noEditPoints="1"/>
              </p:cNvSpPr>
              <p:nvPr/>
            </p:nvSpPr>
            <p:spPr bwMode="auto">
              <a:xfrm>
                <a:off x="2893" y="4003"/>
                <a:ext cx="18" cy="21"/>
              </a:xfrm>
              <a:custGeom>
                <a:avLst/>
                <a:gdLst>
                  <a:gd name="T0" fmla="*/ 18 w 18"/>
                  <a:gd name="T1" fmla="*/ 11 h 21"/>
                  <a:gd name="T2" fmla="*/ 18 w 18"/>
                  <a:gd name="T3" fmla="*/ 6 h 21"/>
                  <a:gd name="T4" fmla="*/ 16 w 18"/>
                  <a:gd name="T5" fmla="*/ 4 h 21"/>
                  <a:gd name="T6" fmla="*/ 13 w 18"/>
                  <a:gd name="T7" fmla="*/ 1 h 21"/>
                  <a:gd name="T8" fmla="*/ 9 w 18"/>
                  <a:gd name="T9" fmla="*/ 0 h 21"/>
                  <a:gd name="T10" fmla="*/ 6 w 18"/>
                  <a:gd name="T11" fmla="*/ 1 h 21"/>
                  <a:gd name="T12" fmla="*/ 2 w 18"/>
                  <a:gd name="T13" fmla="*/ 4 h 21"/>
                  <a:gd name="T14" fmla="*/ 1 w 18"/>
                  <a:gd name="T15" fmla="*/ 6 h 21"/>
                  <a:gd name="T16" fmla="*/ 0 w 18"/>
                  <a:gd name="T17" fmla="*/ 11 h 21"/>
                  <a:gd name="T18" fmla="*/ 1 w 18"/>
                  <a:gd name="T19" fmla="*/ 15 h 21"/>
                  <a:gd name="T20" fmla="*/ 2 w 18"/>
                  <a:gd name="T21" fmla="*/ 17 h 21"/>
                  <a:gd name="T22" fmla="*/ 6 w 18"/>
                  <a:gd name="T23" fmla="*/ 20 h 21"/>
                  <a:gd name="T24" fmla="*/ 9 w 18"/>
                  <a:gd name="T25" fmla="*/ 21 h 21"/>
                  <a:gd name="T26" fmla="*/ 13 w 18"/>
                  <a:gd name="T27" fmla="*/ 20 h 21"/>
                  <a:gd name="T28" fmla="*/ 16 w 18"/>
                  <a:gd name="T29" fmla="*/ 17 h 21"/>
                  <a:gd name="T30" fmla="*/ 18 w 18"/>
                  <a:gd name="T31" fmla="*/ 15 h 21"/>
                  <a:gd name="T32" fmla="*/ 18 w 18"/>
                  <a:gd name="T33" fmla="*/ 11 h 21"/>
                  <a:gd name="T34" fmla="*/ 16 w 18"/>
                  <a:gd name="T35" fmla="*/ 11 h 21"/>
                  <a:gd name="T36" fmla="*/ 16 w 18"/>
                  <a:gd name="T37" fmla="*/ 14 h 21"/>
                  <a:gd name="T38" fmla="*/ 15 w 18"/>
                  <a:gd name="T39" fmla="*/ 16 h 21"/>
                  <a:gd name="T40" fmla="*/ 13 w 18"/>
                  <a:gd name="T41" fmla="*/ 17 h 21"/>
                  <a:gd name="T42" fmla="*/ 9 w 18"/>
                  <a:gd name="T43" fmla="*/ 18 h 21"/>
                  <a:gd name="T44" fmla="*/ 7 w 18"/>
                  <a:gd name="T45" fmla="*/ 17 h 21"/>
                  <a:gd name="T46" fmla="*/ 5 w 18"/>
                  <a:gd name="T47" fmla="*/ 16 h 21"/>
                  <a:gd name="T48" fmla="*/ 4 w 18"/>
                  <a:gd name="T49" fmla="*/ 14 h 21"/>
                  <a:gd name="T50" fmla="*/ 2 w 18"/>
                  <a:gd name="T51" fmla="*/ 11 h 21"/>
                  <a:gd name="T52" fmla="*/ 4 w 18"/>
                  <a:gd name="T53" fmla="*/ 7 h 21"/>
                  <a:gd name="T54" fmla="*/ 5 w 18"/>
                  <a:gd name="T55" fmla="*/ 5 h 21"/>
                  <a:gd name="T56" fmla="*/ 7 w 18"/>
                  <a:gd name="T57" fmla="*/ 4 h 21"/>
                  <a:gd name="T58" fmla="*/ 9 w 18"/>
                  <a:gd name="T59" fmla="*/ 4 h 21"/>
                  <a:gd name="T60" fmla="*/ 13 w 18"/>
                  <a:gd name="T61" fmla="*/ 4 h 21"/>
                  <a:gd name="T62" fmla="*/ 15 w 18"/>
                  <a:gd name="T63" fmla="*/ 5 h 21"/>
                  <a:gd name="T64" fmla="*/ 16 w 18"/>
                  <a:gd name="T65" fmla="*/ 7 h 21"/>
                  <a:gd name="T66" fmla="*/ 16 w 18"/>
                  <a:gd name="T67" fmla="*/ 11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21"/>
                  <a:gd name="T104" fmla="*/ 18 w 18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21">
                    <a:moveTo>
                      <a:pt x="18" y="11"/>
                    </a:moveTo>
                    <a:lnTo>
                      <a:pt x="18" y="6"/>
                    </a:lnTo>
                    <a:lnTo>
                      <a:pt x="16" y="4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6" y="20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8" y="11"/>
                    </a:lnTo>
                    <a:close/>
                    <a:moveTo>
                      <a:pt x="16" y="11"/>
                    </a:moveTo>
                    <a:lnTo>
                      <a:pt x="16" y="14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B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7" name="Freeform 209"/>
              <p:cNvSpPr>
                <a:spLocks noEditPoints="1"/>
              </p:cNvSpPr>
              <p:nvPr/>
            </p:nvSpPr>
            <p:spPr bwMode="auto">
              <a:xfrm>
                <a:off x="2894" y="4005"/>
                <a:ext cx="16" cy="18"/>
              </a:xfrm>
              <a:custGeom>
                <a:avLst/>
                <a:gdLst>
                  <a:gd name="T0" fmla="*/ 16 w 16"/>
                  <a:gd name="T1" fmla="*/ 9 h 18"/>
                  <a:gd name="T2" fmla="*/ 16 w 16"/>
                  <a:gd name="T3" fmla="*/ 5 h 18"/>
                  <a:gd name="T4" fmla="*/ 14 w 16"/>
                  <a:gd name="T5" fmla="*/ 3 h 18"/>
                  <a:gd name="T6" fmla="*/ 12 w 16"/>
                  <a:gd name="T7" fmla="*/ 0 h 18"/>
                  <a:gd name="T8" fmla="*/ 8 w 16"/>
                  <a:gd name="T9" fmla="*/ 0 h 18"/>
                  <a:gd name="T10" fmla="*/ 5 w 16"/>
                  <a:gd name="T11" fmla="*/ 0 h 18"/>
                  <a:gd name="T12" fmla="*/ 3 w 16"/>
                  <a:gd name="T13" fmla="*/ 3 h 18"/>
                  <a:gd name="T14" fmla="*/ 1 w 16"/>
                  <a:gd name="T15" fmla="*/ 5 h 18"/>
                  <a:gd name="T16" fmla="*/ 0 w 16"/>
                  <a:gd name="T17" fmla="*/ 9 h 18"/>
                  <a:gd name="T18" fmla="*/ 1 w 16"/>
                  <a:gd name="T19" fmla="*/ 12 h 18"/>
                  <a:gd name="T20" fmla="*/ 3 w 16"/>
                  <a:gd name="T21" fmla="*/ 15 h 18"/>
                  <a:gd name="T22" fmla="*/ 5 w 16"/>
                  <a:gd name="T23" fmla="*/ 16 h 18"/>
                  <a:gd name="T24" fmla="*/ 8 w 16"/>
                  <a:gd name="T25" fmla="*/ 18 h 18"/>
                  <a:gd name="T26" fmla="*/ 12 w 16"/>
                  <a:gd name="T27" fmla="*/ 16 h 18"/>
                  <a:gd name="T28" fmla="*/ 14 w 16"/>
                  <a:gd name="T29" fmla="*/ 15 h 18"/>
                  <a:gd name="T30" fmla="*/ 16 w 16"/>
                  <a:gd name="T31" fmla="*/ 12 h 18"/>
                  <a:gd name="T32" fmla="*/ 16 w 16"/>
                  <a:gd name="T33" fmla="*/ 9 h 18"/>
                  <a:gd name="T34" fmla="*/ 14 w 16"/>
                  <a:gd name="T35" fmla="*/ 9 h 18"/>
                  <a:gd name="T36" fmla="*/ 14 w 16"/>
                  <a:gd name="T37" fmla="*/ 12 h 18"/>
                  <a:gd name="T38" fmla="*/ 13 w 16"/>
                  <a:gd name="T39" fmla="*/ 13 h 18"/>
                  <a:gd name="T40" fmla="*/ 10 w 16"/>
                  <a:gd name="T41" fmla="*/ 14 h 18"/>
                  <a:gd name="T42" fmla="*/ 8 w 16"/>
                  <a:gd name="T43" fmla="*/ 15 h 18"/>
                  <a:gd name="T44" fmla="*/ 6 w 16"/>
                  <a:gd name="T45" fmla="*/ 14 h 18"/>
                  <a:gd name="T46" fmla="*/ 5 w 16"/>
                  <a:gd name="T47" fmla="*/ 13 h 18"/>
                  <a:gd name="T48" fmla="*/ 4 w 16"/>
                  <a:gd name="T49" fmla="*/ 12 h 18"/>
                  <a:gd name="T50" fmla="*/ 3 w 16"/>
                  <a:gd name="T51" fmla="*/ 9 h 18"/>
                  <a:gd name="T52" fmla="*/ 4 w 16"/>
                  <a:gd name="T53" fmla="*/ 7 h 18"/>
                  <a:gd name="T54" fmla="*/ 5 w 16"/>
                  <a:gd name="T55" fmla="*/ 4 h 18"/>
                  <a:gd name="T56" fmla="*/ 6 w 16"/>
                  <a:gd name="T57" fmla="*/ 3 h 18"/>
                  <a:gd name="T58" fmla="*/ 8 w 16"/>
                  <a:gd name="T59" fmla="*/ 3 h 18"/>
                  <a:gd name="T60" fmla="*/ 10 w 16"/>
                  <a:gd name="T61" fmla="*/ 3 h 18"/>
                  <a:gd name="T62" fmla="*/ 13 w 16"/>
                  <a:gd name="T63" fmla="*/ 4 h 18"/>
                  <a:gd name="T64" fmla="*/ 14 w 16"/>
                  <a:gd name="T65" fmla="*/ 7 h 18"/>
                  <a:gd name="T66" fmla="*/ 14 w 16"/>
                  <a:gd name="T67" fmla="*/ 9 h 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18"/>
                  <a:gd name="T104" fmla="*/ 16 w 16"/>
                  <a:gd name="T105" fmla="*/ 18 h 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18">
                    <a:moveTo>
                      <a:pt x="16" y="9"/>
                    </a:move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9"/>
                    </a:lnTo>
                    <a:close/>
                    <a:moveTo>
                      <a:pt x="14" y="9"/>
                    </a:moveTo>
                    <a:lnTo>
                      <a:pt x="14" y="12"/>
                    </a:lnTo>
                    <a:lnTo>
                      <a:pt x="13" y="13"/>
                    </a:lnTo>
                    <a:lnTo>
                      <a:pt x="10" y="14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8" name="Freeform 210"/>
              <p:cNvSpPr>
                <a:spLocks noEditPoints="1"/>
              </p:cNvSpPr>
              <p:nvPr/>
            </p:nvSpPr>
            <p:spPr bwMode="auto">
              <a:xfrm>
                <a:off x="2895" y="4007"/>
                <a:ext cx="14" cy="14"/>
              </a:xfrm>
              <a:custGeom>
                <a:avLst/>
                <a:gdLst>
                  <a:gd name="T0" fmla="*/ 14 w 14"/>
                  <a:gd name="T1" fmla="*/ 7 h 14"/>
                  <a:gd name="T2" fmla="*/ 14 w 14"/>
                  <a:gd name="T3" fmla="*/ 3 h 14"/>
                  <a:gd name="T4" fmla="*/ 13 w 14"/>
                  <a:gd name="T5" fmla="*/ 1 h 14"/>
                  <a:gd name="T6" fmla="*/ 11 w 14"/>
                  <a:gd name="T7" fmla="*/ 0 h 14"/>
                  <a:gd name="T8" fmla="*/ 7 w 14"/>
                  <a:gd name="T9" fmla="*/ 0 h 14"/>
                  <a:gd name="T10" fmla="*/ 5 w 14"/>
                  <a:gd name="T11" fmla="*/ 0 h 14"/>
                  <a:gd name="T12" fmla="*/ 3 w 14"/>
                  <a:gd name="T13" fmla="*/ 1 h 14"/>
                  <a:gd name="T14" fmla="*/ 2 w 14"/>
                  <a:gd name="T15" fmla="*/ 3 h 14"/>
                  <a:gd name="T16" fmla="*/ 0 w 14"/>
                  <a:gd name="T17" fmla="*/ 7 h 14"/>
                  <a:gd name="T18" fmla="*/ 2 w 14"/>
                  <a:gd name="T19" fmla="*/ 10 h 14"/>
                  <a:gd name="T20" fmla="*/ 3 w 14"/>
                  <a:gd name="T21" fmla="*/ 12 h 14"/>
                  <a:gd name="T22" fmla="*/ 5 w 14"/>
                  <a:gd name="T23" fmla="*/ 13 h 14"/>
                  <a:gd name="T24" fmla="*/ 7 w 14"/>
                  <a:gd name="T25" fmla="*/ 14 h 14"/>
                  <a:gd name="T26" fmla="*/ 11 w 14"/>
                  <a:gd name="T27" fmla="*/ 13 h 14"/>
                  <a:gd name="T28" fmla="*/ 13 w 14"/>
                  <a:gd name="T29" fmla="*/ 12 h 14"/>
                  <a:gd name="T30" fmla="*/ 14 w 14"/>
                  <a:gd name="T31" fmla="*/ 10 h 14"/>
                  <a:gd name="T32" fmla="*/ 14 w 14"/>
                  <a:gd name="T33" fmla="*/ 7 h 14"/>
                  <a:gd name="T34" fmla="*/ 12 w 14"/>
                  <a:gd name="T35" fmla="*/ 7 h 14"/>
                  <a:gd name="T36" fmla="*/ 12 w 14"/>
                  <a:gd name="T37" fmla="*/ 8 h 14"/>
                  <a:gd name="T38" fmla="*/ 11 w 14"/>
                  <a:gd name="T39" fmla="*/ 10 h 14"/>
                  <a:gd name="T40" fmla="*/ 9 w 14"/>
                  <a:gd name="T41" fmla="*/ 11 h 14"/>
                  <a:gd name="T42" fmla="*/ 7 w 14"/>
                  <a:gd name="T43" fmla="*/ 12 h 14"/>
                  <a:gd name="T44" fmla="*/ 6 w 14"/>
                  <a:gd name="T45" fmla="*/ 11 h 14"/>
                  <a:gd name="T46" fmla="*/ 4 w 14"/>
                  <a:gd name="T47" fmla="*/ 10 h 14"/>
                  <a:gd name="T48" fmla="*/ 3 w 14"/>
                  <a:gd name="T49" fmla="*/ 8 h 14"/>
                  <a:gd name="T50" fmla="*/ 3 w 14"/>
                  <a:gd name="T51" fmla="*/ 7 h 14"/>
                  <a:gd name="T52" fmla="*/ 3 w 14"/>
                  <a:gd name="T53" fmla="*/ 5 h 14"/>
                  <a:gd name="T54" fmla="*/ 4 w 14"/>
                  <a:gd name="T55" fmla="*/ 3 h 14"/>
                  <a:gd name="T56" fmla="*/ 6 w 14"/>
                  <a:gd name="T57" fmla="*/ 2 h 14"/>
                  <a:gd name="T58" fmla="*/ 7 w 14"/>
                  <a:gd name="T59" fmla="*/ 2 h 14"/>
                  <a:gd name="T60" fmla="*/ 9 w 14"/>
                  <a:gd name="T61" fmla="*/ 2 h 14"/>
                  <a:gd name="T62" fmla="*/ 11 w 14"/>
                  <a:gd name="T63" fmla="*/ 3 h 14"/>
                  <a:gd name="T64" fmla="*/ 12 w 14"/>
                  <a:gd name="T65" fmla="*/ 5 h 14"/>
                  <a:gd name="T66" fmla="*/ 12 w 14"/>
                  <a:gd name="T67" fmla="*/ 7 h 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"/>
                  <a:gd name="T103" fmla="*/ 0 h 14"/>
                  <a:gd name="T104" fmla="*/ 14 w 14"/>
                  <a:gd name="T105" fmla="*/ 14 h 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" h="14">
                    <a:moveTo>
                      <a:pt x="14" y="7"/>
                    </a:moveTo>
                    <a:lnTo>
                      <a:pt x="14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11" y="13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4" y="7"/>
                    </a:lnTo>
                    <a:close/>
                    <a:moveTo>
                      <a:pt x="12" y="7"/>
                    </a:moveTo>
                    <a:lnTo>
                      <a:pt x="12" y="8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FD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09" name="Freeform 211"/>
              <p:cNvSpPr>
                <a:spLocks noEditPoints="1"/>
              </p:cNvSpPr>
              <p:nvPr/>
            </p:nvSpPr>
            <p:spPr bwMode="auto">
              <a:xfrm>
                <a:off x="2897" y="4008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4 h 12"/>
                  <a:gd name="T4" fmla="*/ 10 w 11"/>
                  <a:gd name="T5" fmla="*/ 1 h 12"/>
                  <a:gd name="T6" fmla="*/ 7 w 11"/>
                  <a:gd name="T7" fmla="*/ 0 h 12"/>
                  <a:gd name="T8" fmla="*/ 5 w 11"/>
                  <a:gd name="T9" fmla="*/ 0 h 12"/>
                  <a:gd name="T10" fmla="*/ 3 w 11"/>
                  <a:gd name="T11" fmla="*/ 0 h 12"/>
                  <a:gd name="T12" fmla="*/ 2 w 11"/>
                  <a:gd name="T13" fmla="*/ 1 h 12"/>
                  <a:gd name="T14" fmla="*/ 1 w 11"/>
                  <a:gd name="T15" fmla="*/ 4 h 12"/>
                  <a:gd name="T16" fmla="*/ 0 w 11"/>
                  <a:gd name="T17" fmla="*/ 6 h 12"/>
                  <a:gd name="T18" fmla="*/ 1 w 11"/>
                  <a:gd name="T19" fmla="*/ 9 h 12"/>
                  <a:gd name="T20" fmla="*/ 2 w 11"/>
                  <a:gd name="T21" fmla="*/ 10 h 12"/>
                  <a:gd name="T22" fmla="*/ 3 w 11"/>
                  <a:gd name="T23" fmla="*/ 11 h 12"/>
                  <a:gd name="T24" fmla="*/ 5 w 11"/>
                  <a:gd name="T25" fmla="*/ 12 h 12"/>
                  <a:gd name="T26" fmla="*/ 7 w 11"/>
                  <a:gd name="T27" fmla="*/ 11 h 12"/>
                  <a:gd name="T28" fmla="*/ 10 w 11"/>
                  <a:gd name="T29" fmla="*/ 10 h 12"/>
                  <a:gd name="T30" fmla="*/ 11 w 11"/>
                  <a:gd name="T31" fmla="*/ 9 h 12"/>
                  <a:gd name="T32" fmla="*/ 11 w 11"/>
                  <a:gd name="T33" fmla="*/ 6 h 12"/>
                  <a:gd name="T34" fmla="*/ 9 w 11"/>
                  <a:gd name="T35" fmla="*/ 6 h 12"/>
                  <a:gd name="T36" fmla="*/ 7 w 11"/>
                  <a:gd name="T37" fmla="*/ 9 h 12"/>
                  <a:gd name="T38" fmla="*/ 5 w 11"/>
                  <a:gd name="T39" fmla="*/ 10 h 12"/>
                  <a:gd name="T40" fmla="*/ 3 w 11"/>
                  <a:gd name="T41" fmla="*/ 9 h 12"/>
                  <a:gd name="T42" fmla="*/ 2 w 11"/>
                  <a:gd name="T43" fmla="*/ 6 h 12"/>
                  <a:gd name="T44" fmla="*/ 3 w 11"/>
                  <a:gd name="T45" fmla="*/ 2 h 12"/>
                  <a:gd name="T46" fmla="*/ 5 w 11"/>
                  <a:gd name="T47" fmla="*/ 2 h 12"/>
                  <a:gd name="T48" fmla="*/ 7 w 11"/>
                  <a:gd name="T49" fmla="*/ 2 h 12"/>
                  <a:gd name="T50" fmla="*/ 9 w 11"/>
                  <a:gd name="T51" fmla="*/ 6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2"/>
                  <a:gd name="T80" fmla="*/ 11 w 11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2">
                    <a:moveTo>
                      <a:pt x="11" y="6"/>
                    </a:move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6"/>
                    </a:lnTo>
                    <a:close/>
                    <a:moveTo>
                      <a:pt x="9" y="6"/>
                    </a:moveTo>
                    <a:lnTo>
                      <a:pt x="7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DE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0" name="Freeform 212"/>
              <p:cNvSpPr>
                <a:spLocks noEditPoints="1"/>
              </p:cNvSpPr>
              <p:nvPr/>
            </p:nvSpPr>
            <p:spPr bwMode="auto">
              <a:xfrm>
                <a:off x="2898" y="4009"/>
                <a:ext cx="9" cy="10"/>
              </a:xfrm>
              <a:custGeom>
                <a:avLst/>
                <a:gdLst>
                  <a:gd name="T0" fmla="*/ 9 w 9"/>
                  <a:gd name="T1" fmla="*/ 5 h 10"/>
                  <a:gd name="T2" fmla="*/ 9 w 9"/>
                  <a:gd name="T3" fmla="*/ 3 h 10"/>
                  <a:gd name="T4" fmla="*/ 8 w 9"/>
                  <a:gd name="T5" fmla="*/ 1 h 10"/>
                  <a:gd name="T6" fmla="*/ 6 w 9"/>
                  <a:gd name="T7" fmla="*/ 0 h 10"/>
                  <a:gd name="T8" fmla="*/ 4 w 9"/>
                  <a:gd name="T9" fmla="*/ 0 h 10"/>
                  <a:gd name="T10" fmla="*/ 3 w 9"/>
                  <a:gd name="T11" fmla="*/ 0 h 10"/>
                  <a:gd name="T12" fmla="*/ 1 w 9"/>
                  <a:gd name="T13" fmla="*/ 1 h 10"/>
                  <a:gd name="T14" fmla="*/ 0 w 9"/>
                  <a:gd name="T15" fmla="*/ 3 h 10"/>
                  <a:gd name="T16" fmla="*/ 0 w 9"/>
                  <a:gd name="T17" fmla="*/ 5 h 10"/>
                  <a:gd name="T18" fmla="*/ 0 w 9"/>
                  <a:gd name="T19" fmla="*/ 6 h 10"/>
                  <a:gd name="T20" fmla="*/ 1 w 9"/>
                  <a:gd name="T21" fmla="*/ 8 h 10"/>
                  <a:gd name="T22" fmla="*/ 3 w 9"/>
                  <a:gd name="T23" fmla="*/ 9 h 10"/>
                  <a:gd name="T24" fmla="*/ 4 w 9"/>
                  <a:gd name="T25" fmla="*/ 10 h 10"/>
                  <a:gd name="T26" fmla="*/ 6 w 9"/>
                  <a:gd name="T27" fmla="*/ 9 h 10"/>
                  <a:gd name="T28" fmla="*/ 8 w 9"/>
                  <a:gd name="T29" fmla="*/ 8 h 10"/>
                  <a:gd name="T30" fmla="*/ 9 w 9"/>
                  <a:gd name="T31" fmla="*/ 6 h 10"/>
                  <a:gd name="T32" fmla="*/ 9 w 9"/>
                  <a:gd name="T33" fmla="*/ 5 h 10"/>
                  <a:gd name="T34" fmla="*/ 6 w 9"/>
                  <a:gd name="T35" fmla="*/ 5 h 10"/>
                  <a:gd name="T36" fmla="*/ 6 w 9"/>
                  <a:gd name="T37" fmla="*/ 6 h 10"/>
                  <a:gd name="T38" fmla="*/ 4 w 9"/>
                  <a:gd name="T39" fmla="*/ 8 h 10"/>
                  <a:gd name="T40" fmla="*/ 3 w 9"/>
                  <a:gd name="T41" fmla="*/ 6 h 10"/>
                  <a:gd name="T42" fmla="*/ 2 w 9"/>
                  <a:gd name="T43" fmla="*/ 5 h 10"/>
                  <a:gd name="T44" fmla="*/ 3 w 9"/>
                  <a:gd name="T45" fmla="*/ 3 h 10"/>
                  <a:gd name="T46" fmla="*/ 4 w 9"/>
                  <a:gd name="T47" fmla="*/ 3 h 10"/>
                  <a:gd name="T48" fmla="*/ 6 w 9"/>
                  <a:gd name="T49" fmla="*/ 3 h 10"/>
                  <a:gd name="T50" fmla="*/ 6 w 9"/>
                  <a:gd name="T51" fmla="*/ 5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10"/>
                  <a:gd name="T80" fmla="*/ 9 w 9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10">
                    <a:moveTo>
                      <a:pt x="9" y="5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5"/>
                    </a:lnTo>
                    <a:close/>
                    <a:moveTo>
                      <a:pt x="6" y="5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EE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1" name="Freeform 213"/>
              <p:cNvSpPr>
                <a:spLocks/>
              </p:cNvSpPr>
              <p:nvPr/>
            </p:nvSpPr>
            <p:spPr bwMode="auto">
              <a:xfrm>
                <a:off x="2899" y="4010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5 w 7"/>
                  <a:gd name="T3" fmla="*/ 0 h 8"/>
                  <a:gd name="T4" fmla="*/ 3 w 7"/>
                  <a:gd name="T5" fmla="*/ 0 h 8"/>
                  <a:gd name="T6" fmla="*/ 1 w 7"/>
                  <a:gd name="T7" fmla="*/ 0 h 8"/>
                  <a:gd name="T8" fmla="*/ 0 w 7"/>
                  <a:gd name="T9" fmla="*/ 4 h 8"/>
                  <a:gd name="T10" fmla="*/ 1 w 7"/>
                  <a:gd name="T11" fmla="*/ 7 h 8"/>
                  <a:gd name="T12" fmla="*/ 3 w 7"/>
                  <a:gd name="T13" fmla="*/ 8 h 8"/>
                  <a:gd name="T14" fmla="*/ 5 w 7"/>
                  <a:gd name="T15" fmla="*/ 7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2" name="Freeform 214"/>
              <p:cNvSpPr>
                <a:spLocks/>
              </p:cNvSpPr>
              <p:nvPr/>
            </p:nvSpPr>
            <p:spPr bwMode="auto">
              <a:xfrm>
                <a:off x="2900" y="4012"/>
                <a:ext cx="4" cy="5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0 h 5"/>
                  <a:gd name="T4" fmla="*/ 2 w 4"/>
                  <a:gd name="T5" fmla="*/ 0 h 5"/>
                  <a:gd name="T6" fmla="*/ 1 w 4"/>
                  <a:gd name="T7" fmla="*/ 0 h 5"/>
                  <a:gd name="T8" fmla="*/ 0 w 4"/>
                  <a:gd name="T9" fmla="*/ 2 h 5"/>
                  <a:gd name="T10" fmla="*/ 1 w 4"/>
                  <a:gd name="T11" fmla="*/ 3 h 5"/>
                  <a:gd name="T12" fmla="*/ 2 w 4"/>
                  <a:gd name="T13" fmla="*/ 5 h 5"/>
                  <a:gd name="T14" fmla="*/ 4 w 4"/>
                  <a:gd name="T15" fmla="*/ 3 h 5"/>
                  <a:gd name="T16" fmla="*/ 4 w 4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3" name="Freeform 215"/>
              <p:cNvSpPr>
                <a:spLocks/>
              </p:cNvSpPr>
              <p:nvPr/>
            </p:nvSpPr>
            <p:spPr bwMode="auto">
              <a:xfrm>
                <a:off x="2901" y="4013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1 h 2"/>
                  <a:gd name="T12" fmla="*/ 1 w 2"/>
                  <a:gd name="T13" fmla="*/ 2 h 2"/>
                  <a:gd name="T14" fmla="*/ 2 w 2"/>
                  <a:gd name="T15" fmla="*/ 1 h 2"/>
                  <a:gd name="T16" fmla="*/ 2 w 2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4" name="Freeform 216"/>
              <p:cNvSpPr>
                <a:spLocks noEditPoints="1"/>
              </p:cNvSpPr>
              <p:nvPr/>
            </p:nvSpPr>
            <p:spPr bwMode="auto">
              <a:xfrm>
                <a:off x="2893" y="4020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20 w 20"/>
                  <a:gd name="T3" fmla="*/ 0 h 4"/>
                  <a:gd name="T4" fmla="*/ 20 w 20"/>
                  <a:gd name="T5" fmla="*/ 0 h 4"/>
                  <a:gd name="T6" fmla="*/ 20 w 20"/>
                  <a:gd name="T7" fmla="*/ 1 h 4"/>
                  <a:gd name="T8" fmla="*/ 20 w 20"/>
                  <a:gd name="T9" fmla="*/ 1 h 4"/>
                  <a:gd name="T10" fmla="*/ 20 w 20"/>
                  <a:gd name="T11" fmla="*/ 0 h 4"/>
                  <a:gd name="T12" fmla="*/ 20 w 20"/>
                  <a:gd name="T13" fmla="*/ 0 h 4"/>
                  <a:gd name="T14" fmla="*/ 1 w 20"/>
                  <a:gd name="T15" fmla="*/ 4 h 4"/>
                  <a:gd name="T16" fmla="*/ 0 w 20"/>
                  <a:gd name="T17" fmla="*/ 4 h 4"/>
                  <a:gd name="T18" fmla="*/ 0 w 20"/>
                  <a:gd name="T19" fmla="*/ 3 h 4"/>
                  <a:gd name="T20" fmla="*/ 1 w 20"/>
                  <a:gd name="T21" fmla="*/ 4 h 4"/>
                  <a:gd name="T22" fmla="*/ 1 w 20"/>
                  <a:gd name="T23" fmla="*/ 4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4"/>
                  <a:gd name="T38" fmla="*/ 20 w 20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4">
                    <a:moveTo>
                      <a:pt x="2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5" name="Freeform 217"/>
              <p:cNvSpPr>
                <a:spLocks noEditPoints="1"/>
              </p:cNvSpPr>
              <p:nvPr/>
            </p:nvSpPr>
            <p:spPr bwMode="auto">
              <a:xfrm>
                <a:off x="2893" y="4018"/>
                <a:ext cx="20" cy="6"/>
              </a:xfrm>
              <a:custGeom>
                <a:avLst/>
                <a:gdLst>
                  <a:gd name="T0" fmla="*/ 20 w 20"/>
                  <a:gd name="T1" fmla="*/ 0 h 6"/>
                  <a:gd name="T2" fmla="*/ 20 w 20"/>
                  <a:gd name="T3" fmla="*/ 1 h 6"/>
                  <a:gd name="T4" fmla="*/ 20 w 20"/>
                  <a:gd name="T5" fmla="*/ 2 h 6"/>
                  <a:gd name="T6" fmla="*/ 19 w 20"/>
                  <a:gd name="T7" fmla="*/ 3 h 6"/>
                  <a:gd name="T8" fmla="*/ 18 w 20"/>
                  <a:gd name="T9" fmla="*/ 3 h 6"/>
                  <a:gd name="T10" fmla="*/ 19 w 20"/>
                  <a:gd name="T11" fmla="*/ 2 h 6"/>
                  <a:gd name="T12" fmla="*/ 20 w 20"/>
                  <a:gd name="T13" fmla="*/ 0 h 6"/>
                  <a:gd name="T14" fmla="*/ 4 w 20"/>
                  <a:gd name="T15" fmla="*/ 6 h 6"/>
                  <a:gd name="T16" fmla="*/ 1 w 20"/>
                  <a:gd name="T17" fmla="*/ 6 h 6"/>
                  <a:gd name="T18" fmla="*/ 0 w 20"/>
                  <a:gd name="T19" fmla="*/ 6 h 6"/>
                  <a:gd name="T20" fmla="*/ 0 w 20"/>
                  <a:gd name="T21" fmla="*/ 5 h 6"/>
                  <a:gd name="T22" fmla="*/ 0 w 20"/>
                  <a:gd name="T23" fmla="*/ 3 h 6"/>
                  <a:gd name="T24" fmla="*/ 0 w 20"/>
                  <a:gd name="T25" fmla="*/ 2 h 6"/>
                  <a:gd name="T26" fmla="*/ 1 w 20"/>
                  <a:gd name="T27" fmla="*/ 5 h 6"/>
                  <a:gd name="T28" fmla="*/ 4 w 20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6"/>
                  <a:gd name="T47" fmla="*/ 20 w 20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6">
                    <a:moveTo>
                      <a:pt x="20" y="0"/>
                    </a:moveTo>
                    <a:lnTo>
                      <a:pt x="20" y="1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0" y="0"/>
                    </a:lnTo>
                    <a:close/>
                    <a:moveTo>
                      <a:pt x="4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6" name="Freeform 218"/>
              <p:cNvSpPr>
                <a:spLocks noEditPoints="1"/>
              </p:cNvSpPr>
              <p:nvPr/>
            </p:nvSpPr>
            <p:spPr bwMode="auto">
              <a:xfrm>
                <a:off x="2892" y="4004"/>
                <a:ext cx="21" cy="20"/>
              </a:xfrm>
              <a:custGeom>
                <a:avLst/>
                <a:gdLst>
                  <a:gd name="T0" fmla="*/ 1 w 21"/>
                  <a:gd name="T1" fmla="*/ 19 h 20"/>
                  <a:gd name="T2" fmla="*/ 2 w 21"/>
                  <a:gd name="T3" fmla="*/ 20 h 20"/>
                  <a:gd name="T4" fmla="*/ 2 w 21"/>
                  <a:gd name="T5" fmla="*/ 20 h 20"/>
                  <a:gd name="T6" fmla="*/ 3 w 21"/>
                  <a:gd name="T7" fmla="*/ 20 h 20"/>
                  <a:gd name="T8" fmla="*/ 6 w 21"/>
                  <a:gd name="T9" fmla="*/ 20 h 20"/>
                  <a:gd name="T10" fmla="*/ 6 w 21"/>
                  <a:gd name="T11" fmla="*/ 20 h 20"/>
                  <a:gd name="T12" fmla="*/ 7 w 21"/>
                  <a:gd name="T13" fmla="*/ 20 h 20"/>
                  <a:gd name="T14" fmla="*/ 5 w 21"/>
                  <a:gd name="T15" fmla="*/ 19 h 20"/>
                  <a:gd name="T16" fmla="*/ 2 w 21"/>
                  <a:gd name="T17" fmla="*/ 16 h 20"/>
                  <a:gd name="T18" fmla="*/ 1 w 21"/>
                  <a:gd name="T19" fmla="*/ 15 h 20"/>
                  <a:gd name="T20" fmla="*/ 0 w 21"/>
                  <a:gd name="T21" fmla="*/ 11 h 20"/>
                  <a:gd name="T22" fmla="*/ 1 w 21"/>
                  <a:gd name="T23" fmla="*/ 17 h 20"/>
                  <a:gd name="T24" fmla="*/ 1 w 21"/>
                  <a:gd name="T25" fmla="*/ 19 h 20"/>
                  <a:gd name="T26" fmla="*/ 1 w 21"/>
                  <a:gd name="T27" fmla="*/ 19 h 20"/>
                  <a:gd name="T28" fmla="*/ 21 w 21"/>
                  <a:gd name="T29" fmla="*/ 17 h 20"/>
                  <a:gd name="T30" fmla="*/ 21 w 21"/>
                  <a:gd name="T31" fmla="*/ 16 h 20"/>
                  <a:gd name="T32" fmla="*/ 21 w 21"/>
                  <a:gd name="T33" fmla="*/ 16 h 20"/>
                  <a:gd name="T34" fmla="*/ 21 w 21"/>
                  <a:gd name="T35" fmla="*/ 15 h 20"/>
                  <a:gd name="T36" fmla="*/ 20 w 21"/>
                  <a:gd name="T37" fmla="*/ 14 h 20"/>
                  <a:gd name="T38" fmla="*/ 19 w 21"/>
                  <a:gd name="T39" fmla="*/ 15 h 20"/>
                  <a:gd name="T40" fmla="*/ 18 w 21"/>
                  <a:gd name="T41" fmla="*/ 17 h 20"/>
                  <a:gd name="T42" fmla="*/ 19 w 21"/>
                  <a:gd name="T43" fmla="*/ 17 h 20"/>
                  <a:gd name="T44" fmla="*/ 21 w 21"/>
                  <a:gd name="T45" fmla="*/ 17 h 20"/>
                  <a:gd name="T46" fmla="*/ 0 w 21"/>
                  <a:gd name="T47" fmla="*/ 10 h 20"/>
                  <a:gd name="T48" fmla="*/ 0 w 21"/>
                  <a:gd name="T49" fmla="*/ 8 h 20"/>
                  <a:gd name="T50" fmla="*/ 0 w 21"/>
                  <a:gd name="T51" fmla="*/ 8 h 20"/>
                  <a:gd name="T52" fmla="*/ 0 w 21"/>
                  <a:gd name="T53" fmla="*/ 6 h 20"/>
                  <a:gd name="T54" fmla="*/ 1 w 21"/>
                  <a:gd name="T55" fmla="*/ 6 h 20"/>
                  <a:gd name="T56" fmla="*/ 0 w 21"/>
                  <a:gd name="T57" fmla="*/ 9 h 20"/>
                  <a:gd name="T58" fmla="*/ 0 w 21"/>
                  <a:gd name="T59" fmla="*/ 10 h 20"/>
                  <a:gd name="T60" fmla="*/ 0 w 21"/>
                  <a:gd name="T61" fmla="*/ 10 h 20"/>
                  <a:gd name="T62" fmla="*/ 0 w 21"/>
                  <a:gd name="T63" fmla="*/ 10 h 20"/>
                  <a:gd name="T64" fmla="*/ 0 w 21"/>
                  <a:gd name="T65" fmla="*/ 10 h 20"/>
                  <a:gd name="T66" fmla="*/ 15 w 21"/>
                  <a:gd name="T67" fmla="*/ 0 h 20"/>
                  <a:gd name="T68" fmla="*/ 15 w 21"/>
                  <a:gd name="T69" fmla="*/ 0 h 20"/>
                  <a:gd name="T70" fmla="*/ 15 w 21"/>
                  <a:gd name="T71" fmla="*/ 0 h 20"/>
                  <a:gd name="T72" fmla="*/ 16 w 21"/>
                  <a:gd name="T73" fmla="*/ 0 h 20"/>
                  <a:gd name="T74" fmla="*/ 17 w 21"/>
                  <a:gd name="T75" fmla="*/ 1 h 20"/>
                  <a:gd name="T76" fmla="*/ 16 w 21"/>
                  <a:gd name="T77" fmla="*/ 0 h 20"/>
                  <a:gd name="T78" fmla="*/ 15 w 21"/>
                  <a:gd name="T79" fmla="*/ 0 h 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20"/>
                  <a:gd name="T122" fmla="*/ 21 w 21"/>
                  <a:gd name="T123" fmla="*/ 20 h 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20">
                    <a:moveTo>
                      <a:pt x="1" y="19"/>
                    </a:moveTo>
                    <a:lnTo>
                      <a:pt x="2" y="20"/>
                    </a:lnTo>
                    <a:lnTo>
                      <a:pt x="3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1" y="19"/>
                    </a:lnTo>
                    <a:close/>
                    <a:moveTo>
                      <a:pt x="21" y="17"/>
                    </a:moveTo>
                    <a:lnTo>
                      <a:pt x="21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1" y="17"/>
                    </a:lnTo>
                    <a:close/>
                    <a:moveTo>
                      <a:pt x="0" y="10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  <a:moveTo>
                      <a:pt x="15" y="0"/>
                    </a:move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7" name="Freeform 219"/>
              <p:cNvSpPr>
                <a:spLocks noEditPoints="1"/>
              </p:cNvSpPr>
              <p:nvPr/>
            </p:nvSpPr>
            <p:spPr bwMode="auto">
              <a:xfrm>
                <a:off x="2892" y="4004"/>
                <a:ext cx="21" cy="20"/>
              </a:xfrm>
              <a:custGeom>
                <a:avLst/>
                <a:gdLst>
                  <a:gd name="T0" fmla="*/ 1 w 21"/>
                  <a:gd name="T1" fmla="*/ 16 h 20"/>
                  <a:gd name="T2" fmla="*/ 2 w 21"/>
                  <a:gd name="T3" fmla="*/ 19 h 20"/>
                  <a:gd name="T4" fmla="*/ 5 w 21"/>
                  <a:gd name="T5" fmla="*/ 20 h 20"/>
                  <a:gd name="T6" fmla="*/ 5 w 21"/>
                  <a:gd name="T7" fmla="*/ 20 h 20"/>
                  <a:gd name="T8" fmla="*/ 6 w 21"/>
                  <a:gd name="T9" fmla="*/ 20 h 20"/>
                  <a:gd name="T10" fmla="*/ 7 w 21"/>
                  <a:gd name="T11" fmla="*/ 20 h 20"/>
                  <a:gd name="T12" fmla="*/ 9 w 21"/>
                  <a:gd name="T13" fmla="*/ 20 h 20"/>
                  <a:gd name="T14" fmla="*/ 6 w 21"/>
                  <a:gd name="T15" fmla="*/ 19 h 20"/>
                  <a:gd name="T16" fmla="*/ 3 w 21"/>
                  <a:gd name="T17" fmla="*/ 16 h 20"/>
                  <a:gd name="T18" fmla="*/ 2 w 21"/>
                  <a:gd name="T19" fmla="*/ 14 h 20"/>
                  <a:gd name="T20" fmla="*/ 1 w 21"/>
                  <a:gd name="T21" fmla="*/ 10 h 20"/>
                  <a:gd name="T22" fmla="*/ 1 w 21"/>
                  <a:gd name="T23" fmla="*/ 8 h 20"/>
                  <a:gd name="T24" fmla="*/ 2 w 21"/>
                  <a:gd name="T25" fmla="*/ 6 h 20"/>
                  <a:gd name="T26" fmla="*/ 1 w 21"/>
                  <a:gd name="T27" fmla="*/ 6 h 20"/>
                  <a:gd name="T28" fmla="*/ 0 w 21"/>
                  <a:gd name="T29" fmla="*/ 8 h 20"/>
                  <a:gd name="T30" fmla="*/ 0 w 21"/>
                  <a:gd name="T31" fmla="*/ 8 h 20"/>
                  <a:gd name="T32" fmla="*/ 0 w 21"/>
                  <a:gd name="T33" fmla="*/ 10 h 20"/>
                  <a:gd name="T34" fmla="*/ 1 w 21"/>
                  <a:gd name="T35" fmla="*/ 16 h 20"/>
                  <a:gd name="T36" fmla="*/ 19 w 21"/>
                  <a:gd name="T37" fmla="*/ 17 h 20"/>
                  <a:gd name="T38" fmla="*/ 20 w 21"/>
                  <a:gd name="T39" fmla="*/ 16 h 20"/>
                  <a:gd name="T40" fmla="*/ 21 w 21"/>
                  <a:gd name="T41" fmla="*/ 14 h 20"/>
                  <a:gd name="T42" fmla="*/ 20 w 21"/>
                  <a:gd name="T43" fmla="*/ 14 h 20"/>
                  <a:gd name="T44" fmla="*/ 19 w 21"/>
                  <a:gd name="T45" fmla="*/ 13 h 20"/>
                  <a:gd name="T46" fmla="*/ 19 w 21"/>
                  <a:gd name="T47" fmla="*/ 13 h 20"/>
                  <a:gd name="T48" fmla="*/ 19 w 21"/>
                  <a:gd name="T49" fmla="*/ 13 h 20"/>
                  <a:gd name="T50" fmla="*/ 18 w 21"/>
                  <a:gd name="T51" fmla="*/ 15 h 20"/>
                  <a:gd name="T52" fmla="*/ 17 w 21"/>
                  <a:gd name="T53" fmla="*/ 16 h 20"/>
                  <a:gd name="T54" fmla="*/ 18 w 21"/>
                  <a:gd name="T55" fmla="*/ 17 h 20"/>
                  <a:gd name="T56" fmla="*/ 19 w 21"/>
                  <a:gd name="T57" fmla="*/ 17 h 20"/>
                  <a:gd name="T58" fmla="*/ 9 w 21"/>
                  <a:gd name="T59" fmla="*/ 0 h 20"/>
                  <a:gd name="T60" fmla="*/ 12 w 21"/>
                  <a:gd name="T61" fmla="*/ 0 h 20"/>
                  <a:gd name="T62" fmla="*/ 15 w 21"/>
                  <a:gd name="T63" fmla="*/ 0 h 20"/>
                  <a:gd name="T64" fmla="*/ 17 w 21"/>
                  <a:gd name="T65" fmla="*/ 3 h 20"/>
                  <a:gd name="T66" fmla="*/ 18 w 21"/>
                  <a:gd name="T67" fmla="*/ 4 h 20"/>
                  <a:gd name="T68" fmla="*/ 18 w 21"/>
                  <a:gd name="T69" fmla="*/ 4 h 20"/>
                  <a:gd name="T70" fmla="*/ 18 w 21"/>
                  <a:gd name="T71" fmla="*/ 4 h 20"/>
                  <a:gd name="T72" fmla="*/ 15 w 21"/>
                  <a:gd name="T73" fmla="*/ 1 h 20"/>
                  <a:gd name="T74" fmla="*/ 10 w 21"/>
                  <a:gd name="T75" fmla="*/ 0 h 20"/>
                  <a:gd name="T76" fmla="*/ 9 w 21"/>
                  <a:gd name="T77" fmla="*/ 0 h 20"/>
                  <a:gd name="T78" fmla="*/ 9 w 21"/>
                  <a:gd name="T79" fmla="*/ 0 h 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20"/>
                  <a:gd name="T122" fmla="*/ 21 w 21"/>
                  <a:gd name="T123" fmla="*/ 20 h 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20">
                    <a:moveTo>
                      <a:pt x="1" y="16"/>
                    </a:moveTo>
                    <a:lnTo>
                      <a:pt x="2" y="19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6"/>
                    </a:lnTo>
                    <a:close/>
                    <a:moveTo>
                      <a:pt x="19" y="17"/>
                    </a:moveTo>
                    <a:lnTo>
                      <a:pt x="20" y="16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3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9" y="17"/>
                    </a:lnTo>
                    <a:close/>
                    <a:moveTo>
                      <a:pt x="9" y="0"/>
                    </a:moveTo>
                    <a:lnTo>
                      <a:pt x="12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8" name="Freeform 220"/>
              <p:cNvSpPr>
                <a:spLocks noEditPoints="1"/>
              </p:cNvSpPr>
              <p:nvPr/>
            </p:nvSpPr>
            <p:spPr bwMode="auto">
              <a:xfrm>
                <a:off x="2892" y="4004"/>
                <a:ext cx="20" cy="20"/>
              </a:xfrm>
              <a:custGeom>
                <a:avLst/>
                <a:gdLst>
                  <a:gd name="T0" fmla="*/ 17 w 20"/>
                  <a:gd name="T1" fmla="*/ 1 h 20"/>
                  <a:gd name="T2" fmla="*/ 16 w 20"/>
                  <a:gd name="T3" fmla="*/ 0 h 20"/>
                  <a:gd name="T4" fmla="*/ 15 w 20"/>
                  <a:gd name="T5" fmla="*/ 0 h 20"/>
                  <a:gd name="T6" fmla="*/ 11 w 20"/>
                  <a:gd name="T7" fmla="*/ 0 h 20"/>
                  <a:gd name="T8" fmla="*/ 8 w 20"/>
                  <a:gd name="T9" fmla="*/ 0 h 20"/>
                  <a:gd name="T10" fmla="*/ 9 w 20"/>
                  <a:gd name="T11" fmla="*/ 1 h 20"/>
                  <a:gd name="T12" fmla="*/ 9 w 20"/>
                  <a:gd name="T13" fmla="*/ 1 h 20"/>
                  <a:gd name="T14" fmla="*/ 10 w 20"/>
                  <a:gd name="T15" fmla="*/ 1 h 20"/>
                  <a:gd name="T16" fmla="*/ 10 w 20"/>
                  <a:gd name="T17" fmla="*/ 1 h 20"/>
                  <a:gd name="T18" fmla="*/ 14 w 20"/>
                  <a:gd name="T19" fmla="*/ 3 h 20"/>
                  <a:gd name="T20" fmla="*/ 17 w 20"/>
                  <a:gd name="T21" fmla="*/ 5 h 20"/>
                  <a:gd name="T22" fmla="*/ 18 w 20"/>
                  <a:gd name="T23" fmla="*/ 5 h 20"/>
                  <a:gd name="T24" fmla="*/ 18 w 20"/>
                  <a:gd name="T25" fmla="*/ 4 h 20"/>
                  <a:gd name="T26" fmla="*/ 18 w 20"/>
                  <a:gd name="T27" fmla="*/ 3 h 20"/>
                  <a:gd name="T28" fmla="*/ 17 w 20"/>
                  <a:gd name="T29" fmla="*/ 1 h 20"/>
                  <a:gd name="T30" fmla="*/ 1 w 20"/>
                  <a:gd name="T31" fmla="*/ 6 h 20"/>
                  <a:gd name="T32" fmla="*/ 0 w 20"/>
                  <a:gd name="T33" fmla="*/ 9 h 20"/>
                  <a:gd name="T34" fmla="*/ 0 w 20"/>
                  <a:gd name="T35" fmla="*/ 10 h 20"/>
                  <a:gd name="T36" fmla="*/ 0 w 20"/>
                  <a:gd name="T37" fmla="*/ 10 h 20"/>
                  <a:gd name="T38" fmla="*/ 0 w 20"/>
                  <a:gd name="T39" fmla="*/ 10 h 20"/>
                  <a:gd name="T40" fmla="*/ 0 w 20"/>
                  <a:gd name="T41" fmla="*/ 11 h 20"/>
                  <a:gd name="T42" fmla="*/ 1 w 20"/>
                  <a:gd name="T43" fmla="*/ 15 h 20"/>
                  <a:gd name="T44" fmla="*/ 2 w 20"/>
                  <a:gd name="T45" fmla="*/ 16 h 20"/>
                  <a:gd name="T46" fmla="*/ 5 w 20"/>
                  <a:gd name="T47" fmla="*/ 19 h 20"/>
                  <a:gd name="T48" fmla="*/ 7 w 20"/>
                  <a:gd name="T49" fmla="*/ 20 h 20"/>
                  <a:gd name="T50" fmla="*/ 10 w 20"/>
                  <a:gd name="T51" fmla="*/ 20 h 20"/>
                  <a:gd name="T52" fmla="*/ 12 w 20"/>
                  <a:gd name="T53" fmla="*/ 19 h 20"/>
                  <a:gd name="T54" fmla="*/ 12 w 20"/>
                  <a:gd name="T55" fmla="*/ 19 h 20"/>
                  <a:gd name="T56" fmla="*/ 12 w 20"/>
                  <a:gd name="T57" fmla="*/ 19 h 20"/>
                  <a:gd name="T58" fmla="*/ 11 w 20"/>
                  <a:gd name="T59" fmla="*/ 19 h 20"/>
                  <a:gd name="T60" fmla="*/ 10 w 20"/>
                  <a:gd name="T61" fmla="*/ 19 h 20"/>
                  <a:gd name="T62" fmla="*/ 8 w 20"/>
                  <a:gd name="T63" fmla="*/ 17 h 20"/>
                  <a:gd name="T64" fmla="*/ 5 w 20"/>
                  <a:gd name="T65" fmla="*/ 16 h 20"/>
                  <a:gd name="T66" fmla="*/ 3 w 20"/>
                  <a:gd name="T67" fmla="*/ 14 h 20"/>
                  <a:gd name="T68" fmla="*/ 2 w 20"/>
                  <a:gd name="T69" fmla="*/ 10 h 20"/>
                  <a:gd name="T70" fmla="*/ 2 w 20"/>
                  <a:gd name="T71" fmla="*/ 9 h 20"/>
                  <a:gd name="T72" fmla="*/ 3 w 20"/>
                  <a:gd name="T73" fmla="*/ 6 h 20"/>
                  <a:gd name="T74" fmla="*/ 2 w 20"/>
                  <a:gd name="T75" fmla="*/ 6 h 20"/>
                  <a:gd name="T76" fmla="*/ 1 w 20"/>
                  <a:gd name="T77" fmla="*/ 6 h 20"/>
                  <a:gd name="T78" fmla="*/ 18 w 20"/>
                  <a:gd name="T79" fmla="*/ 17 h 20"/>
                  <a:gd name="T80" fmla="*/ 19 w 20"/>
                  <a:gd name="T81" fmla="*/ 15 h 20"/>
                  <a:gd name="T82" fmla="*/ 20 w 20"/>
                  <a:gd name="T83" fmla="*/ 14 h 20"/>
                  <a:gd name="T84" fmla="*/ 20 w 20"/>
                  <a:gd name="T85" fmla="*/ 13 h 20"/>
                  <a:gd name="T86" fmla="*/ 19 w 20"/>
                  <a:gd name="T87" fmla="*/ 13 h 20"/>
                  <a:gd name="T88" fmla="*/ 19 w 20"/>
                  <a:gd name="T89" fmla="*/ 13 h 20"/>
                  <a:gd name="T90" fmla="*/ 18 w 20"/>
                  <a:gd name="T91" fmla="*/ 11 h 20"/>
                  <a:gd name="T92" fmla="*/ 17 w 20"/>
                  <a:gd name="T93" fmla="*/ 14 h 20"/>
                  <a:gd name="T94" fmla="*/ 16 w 20"/>
                  <a:gd name="T95" fmla="*/ 16 h 20"/>
                  <a:gd name="T96" fmla="*/ 17 w 20"/>
                  <a:gd name="T97" fmla="*/ 16 h 20"/>
                  <a:gd name="T98" fmla="*/ 18 w 20"/>
                  <a:gd name="T99" fmla="*/ 17 h 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"/>
                  <a:gd name="T151" fmla="*/ 0 h 20"/>
                  <a:gd name="T152" fmla="*/ 20 w 20"/>
                  <a:gd name="T153" fmla="*/ 20 h 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" h="20">
                    <a:moveTo>
                      <a:pt x="17" y="1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1"/>
                    </a:lnTo>
                    <a:close/>
                    <a:moveTo>
                      <a:pt x="1" y="6"/>
                    </a:move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5" y="19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close/>
                    <a:moveTo>
                      <a:pt x="18" y="17"/>
                    </a:move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7" y="14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FFF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19" name="Freeform 221"/>
              <p:cNvSpPr>
                <a:spLocks noEditPoints="1"/>
              </p:cNvSpPr>
              <p:nvPr/>
            </p:nvSpPr>
            <p:spPr bwMode="auto">
              <a:xfrm>
                <a:off x="2893" y="4004"/>
                <a:ext cx="18" cy="20"/>
              </a:xfrm>
              <a:custGeom>
                <a:avLst/>
                <a:gdLst>
                  <a:gd name="T0" fmla="*/ 17 w 18"/>
                  <a:gd name="T1" fmla="*/ 4 h 20"/>
                  <a:gd name="T2" fmla="*/ 14 w 18"/>
                  <a:gd name="T3" fmla="*/ 1 h 20"/>
                  <a:gd name="T4" fmla="*/ 9 w 18"/>
                  <a:gd name="T5" fmla="*/ 0 h 20"/>
                  <a:gd name="T6" fmla="*/ 8 w 18"/>
                  <a:gd name="T7" fmla="*/ 0 h 20"/>
                  <a:gd name="T8" fmla="*/ 8 w 18"/>
                  <a:gd name="T9" fmla="*/ 0 h 20"/>
                  <a:gd name="T10" fmla="*/ 8 w 18"/>
                  <a:gd name="T11" fmla="*/ 0 h 20"/>
                  <a:gd name="T12" fmla="*/ 7 w 18"/>
                  <a:gd name="T13" fmla="*/ 0 h 20"/>
                  <a:gd name="T14" fmla="*/ 8 w 18"/>
                  <a:gd name="T15" fmla="*/ 1 h 20"/>
                  <a:gd name="T16" fmla="*/ 9 w 18"/>
                  <a:gd name="T17" fmla="*/ 1 h 20"/>
                  <a:gd name="T18" fmla="*/ 9 w 18"/>
                  <a:gd name="T19" fmla="*/ 1 h 20"/>
                  <a:gd name="T20" fmla="*/ 8 w 18"/>
                  <a:gd name="T21" fmla="*/ 3 h 20"/>
                  <a:gd name="T22" fmla="*/ 9 w 18"/>
                  <a:gd name="T23" fmla="*/ 3 h 20"/>
                  <a:gd name="T24" fmla="*/ 9 w 18"/>
                  <a:gd name="T25" fmla="*/ 3 h 20"/>
                  <a:gd name="T26" fmla="*/ 13 w 18"/>
                  <a:gd name="T27" fmla="*/ 3 h 20"/>
                  <a:gd name="T28" fmla="*/ 15 w 18"/>
                  <a:gd name="T29" fmla="*/ 5 h 20"/>
                  <a:gd name="T30" fmla="*/ 16 w 18"/>
                  <a:gd name="T31" fmla="*/ 5 h 20"/>
                  <a:gd name="T32" fmla="*/ 17 w 18"/>
                  <a:gd name="T33" fmla="*/ 4 h 20"/>
                  <a:gd name="T34" fmla="*/ 1 w 18"/>
                  <a:gd name="T35" fmla="*/ 6 h 20"/>
                  <a:gd name="T36" fmla="*/ 0 w 18"/>
                  <a:gd name="T37" fmla="*/ 8 h 20"/>
                  <a:gd name="T38" fmla="*/ 0 w 18"/>
                  <a:gd name="T39" fmla="*/ 10 h 20"/>
                  <a:gd name="T40" fmla="*/ 1 w 18"/>
                  <a:gd name="T41" fmla="*/ 14 h 20"/>
                  <a:gd name="T42" fmla="*/ 2 w 18"/>
                  <a:gd name="T43" fmla="*/ 16 h 20"/>
                  <a:gd name="T44" fmla="*/ 5 w 18"/>
                  <a:gd name="T45" fmla="*/ 19 h 20"/>
                  <a:gd name="T46" fmla="*/ 8 w 18"/>
                  <a:gd name="T47" fmla="*/ 20 h 20"/>
                  <a:gd name="T48" fmla="*/ 10 w 18"/>
                  <a:gd name="T49" fmla="*/ 19 h 20"/>
                  <a:gd name="T50" fmla="*/ 11 w 18"/>
                  <a:gd name="T51" fmla="*/ 19 h 20"/>
                  <a:gd name="T52" fmla="*/ 11 w 18"/>
                  <a:gd name="T53" fmla="*/ 17 h 20"/>
                  <a:gd name="T54" fmla="*/ 13 w 18"/>
                  <a:gd name="T55" fmla="*/ 16 h 20"/>
                  <a:gd name="T56" fmla="*/ 10 w 18"/>
                  <a:gd name="T57" fmla="*/ 17 h 20"/>
                  <a:gd name="T58" fmla="*/ 9 w 18"/>
                  <a:gd name="T59" fmla="*/ 17 h 20"/>
                  <a:gd name="T60" fmla="*/ 7 w 18"/>
                  <a:gd name="T61" fmla="*/ 16 h 20"/>
                  <a:gd name="T62" fmla="*/ 5 w 18"/>
                  <a:gd name="T63" fmla="*/ 15 h 20"/>
                  <a:gd name="T64" fmla="*/ 4 w 18"/>
                  <a:gd name="T65" fmla="*/ 13 h 20"/>
                  <a:gd name="T66" fmla="*/ 2 w 18"/>
                  <a:gd name="T67" fmla="*/ 10 h 20"/>
                  <a:gd name="T68" fmla="*/ 2 w 18"/>
                  <a:gd name="T69" fmla="*/ 9 h 20"/>
                  <a:gd name="T70" fmla="*/ 4 w 18"/>
                  <a:gd name="T71" fmla="*/ 8 h 20"/>
                  <a:gd name="T72" fmla="*/ 2 w 18"/>
                  <a:gd name="T73" fmla="*/ 8 h 20"/>
                  <a:gd name="T74" fmla="*/ 2 w 18"/>
                  <a:gd name="T75" fmla="*/ 8 h 20"/>
                  <a:gd name="T76" fmla="*/ 2 w 18"/>
                  <a:gd name="T77" fmla="*/ 6 h 20"/>
                  <a:gd name="T78" fmla="*/ 1 w 18"/>
                  <a:gd name="T79" fmla="*/ 6 h 20"/>
                  <a:gd name="T80" fmla="*/ 16 w 18"/>
                  <a:gd name="T81" fmla="*/ 16 h 20"/>
                  <a:gd name="T82" fmla="*/ 17 w 18"/>
                  <a:gd name="T83" fmla="*/ 15 h 20"/>
                  <a:gd name="T84" fmla="*/ 18 w 18"/>
                  <a:gd name="T85" fmla="*/ 13 h 20"/>
                  <a:gd name="T86" fmla="*/ 17 w 18"/>
                  <a:gd name="T87" fmla="*/ 11 h 20"/>
                  <a:gd name="T88" fmla="*/ 16 w 18"/>
                  <a:gd name="T89" fmla="*/ 11 h 20"/>
                  <a:gd name="T90" fmla="*/ 15 w 18"/>
                  <a:gd name="T91" fmla="*/ 14 h 20"/>
                  <a:gd name="T92" fmla="*/ 13 w 18"/>
                  <a:gd name="T93" fmla="*/ 16 h 20"/>
                  <a:gd name="T94" fmla="*/ 15 w 18"/>
                  <a:gd name="T95" fmla="*/ 16 h 20"/>
                  <a:gd name="T96" fmla="*/ 16 w 18"/>
                  <a:gd name="T97" fmla="*/ 16 h 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"/>
                  <a:gd name="T148" fmla="*/ 0 h 20"/>
                  <a:gd name="T149" fmla="*/ 18 w 18"/>
                  <a:gd name="T150" fmla="*/ 20 h 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" h="20">
                    <a:moveTo>
                      <a:pt x="17" y="4"/>
                    </a:moveTo>
                    <a:lnTo>
                      <a:pt x="14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4"/>
                    </a:lnTo>
                    <a:close/>
                    <a:moveTo>
                      <a:pt x="1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5" y="19"/>
                    </a:lnTo>
                    <a:lnTo>
                      <a:pt x="8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close/>
                    <a:moveTo>
                      <a:pt x="16" y="16"/>
                    </a:moveTo>
                    <a:lnTo>
                      <a:pt x="17" y="15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FFFB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20" name="Freeform 222"/>
              <p:cNvSpPr>
                <a:spLocks noEditPoints="1"/>
              </p:cNvSpPr>
              <p:nvPr/>
            </p:nvSpPr>
            <p:spPr bwMode="auto">
              <a:xfrm>
                <a:off x="2894" y="4005"/>
                <a:ext cx="16" cy="18"/>
              </a:xfrm>
              <a:custGeom>
                <a:avLst/>
                <a:gdLst>
                  <a:gd name="T0" fmla="*/ 15 w 16"/>
                  <a:gd name="T1" fmla="*/ 4 h 18"/>
                  <a:gd name="T2" fmla="*/ 12 w 16"/>
                  <a:gd name="T3" fmla="*/ 2 h 18"/>
                  <a:gd name="T4" fmla="*/ 8 w 16"/>
                  <a:gd name="T5" fmla="*/ 0 h 18"/>
                  <a:gd name="T6" fmla="*/ 8 w 16"/>
                  <a:gd name="T7" fmla="*/ 0 h 18"/>
                  <a:gd name="T8" fmla="*/ 7 w 16"/>
                  <a:gd name="T9" fmla="*/ 0 h 18"/>
                  <a:gd name="T10" fmla="*/ 7 w 16"/>
                  <a:gd name="T11" fmla="*/ 0 h 18"/>
                  <a:gd name="T12" fmla="*/ 8 w 16"/>
                  <a:gd name="T13" fmla="*/ 0 h 18"/>
                  <a:gd name="T14" fmla="*/ 7 w 16"/>
                  <a:gd name="T15" fmla="*/ 2 h 18"/>
                  <a:gd name="T16" fmla="*/ 7 w 16"/>
                  <a:gd name="T17" fmla="*/ 3 h 18"/>
                  <a:gd name="T18" fmla="*/ 7 w 16"/>
                  <a:gd name="T19" fmla="*/ 3 h 18"/>
                  <a:gd name="T20" fmla="*/ 8 w 16"/>
                  <a:gd name="T21" fmla="*/ 3 h 18"/>
                  <a:gd name="T22" fmla="*/ 10 w 16"/>
                  <a:gd name="T23" fmla="*/ 3 h 18"/>
                  <a:gd name="T24" fmla="*/ 12 w 16"/>
                  <a:gd name="T25" fmla="*/ 4 h 18"/>
                  <a:gd name="T26" fmla="*/ 14 w 16"/>
                  <a:gd name="T27" fmla="*/ 4 h 18"/>
                  <a:gd name="T28" fmla="*/ 15 w 16"/>
                  <a:gd name="T29" fmla="*/ 4 h 18"/>
                  <a:gd name="T30" fmla="*/ 1 w 16"/>
                  <a:gd name="T31" fmla="*/ 5 h 18"/>
                  <a:gd name="T32" fmla="*/ 0 w 16"/>
                  <a:gd name="T33" fmla="*/ 8 h 18"/>
                  <a:gd name="T34" fmla="*/ 0 w 16"/>
                  <a:gd name="T35" fmla="*/ 9 h 18"/>
                  <a:gd name="T36" fmla="*/ 1 w 16"/>
                  <a:gd name="T37" fmla="*/ 13 h 18"/>
                  <a:gd name="T38" fmla="*/ 3 w 16"/>
                  <a:gd name="T39" fmla="*/ 15 h 18"/>
                  <a:gd name="T40" fmla="*/ 6 w 16"/>
                  <a:gd name="T41" fmla="*/ 16 h 18"/>
                  <a:gd name="T42" fmla="*/ 8 w 16"/>
                  <a:gd name="T43" fmla="*/ 18 h 18"/>
                  <a:gd name="T44" fmla="*/ 9 w 16"/>
                  <a:gd name="T45" fmla="*/ 18 h 18"/>
                  <a:gd name="T46" fmla="*/ 10 w 16"/>
                  <a:gd name="T47" fmla="*/ 18 h 18"/>
                  <a:gd name="T48" fmla="*/ 12 w 16"/>
                  <a:gd name="T49" fmla="*/ 15 h 18"/>
                  <a:gd name="T50" fmla="*/ 14 w 16"/>
                  <a:gd name="T51" fmla="*/ 15 h 18"/>
                  <a:gd name="T52" fmla="*/ 15 w 16"/>
                  <a:gd name="T53" fmla="*/ 13 h 18"/>
                  <a:gd name="T54" fmla="*/ 16 w 16"/>
                  <a:gd name="T55" fmla="*/ 10 h 18"/>
                  <a:gd name="T56" fmla="*/ 15 w 16"/>
                  <a:gd name="T57" fmla="*/ 10 h 18"/>
                  <a:gd name="T58" fmla="*/ 14 w 16"/>
                  <a:gd name="T59" fmla="*/ 9 h 18"/>
                  <a:gd name="T60" fmla="*/ 14 w 16"/>
                  <a:gd name="T61" fmla="*/ 12 h 18"/>
                  <a:gd name="T62" fmla="*/ 13 w 16"/>
                  <a:gd name="T63" fmla="*/ 14 h 18"/>
                  <a:gd name="T64" fmla="*/ 10 w 16"/>
                  <a:gd name="T65" fmla="*/ 15 h 18"/>
                  <a:gd name="T66" fmla="*/ 8 w 16"/>
                  <a:gd name="T67" fmla="*/ 15 h 18"/>
                  <a:gd name="T68" fmla="*/ 6 w 16"/>
                  <a:gd name="T69" fmla="*/ 15 h 18"/>
                  <a:gd name="T70" fmla="*/ 5 w 16"/>
                  <a:gd name="T71" fmla="*/ 13 h 18"/>
                  <a:gd name="T72" fmla="*/ 4 w 16"/>
                  <a:gd name="T73" fmla="*/ 12 h 18"/>
                  <a:gd name="T74" fmla="*/ 3 w 16"/>
                  <a:gd name="T75" fmla="*/ 9 h 18"/>
                  <a:gd name="T76" fmla="*/ 3 w 16"/>
                  <a:gd name="T77" fmla="*/ 8 h 18"/>
                  <a:gd name="T78" fmla="*/ 4 w 16"/>
                  <a:gd name="T79" fmla="*/ 7 h 18"/>
                  <a:gd name="T80" fmla="*/ 3 w 16"/>
                  <a:gd name="T81" fmla="*/ 7 h 18"/>
                  <a:gd name="T82" fmla="*/ 1 w 16"/>
                  <a:gd name="T83" fmla="*/ 7 h 18"/>
                  <a:gd name="T84" fmla="*/ 1 w 16"/>
                  <a:gd name="T85" fmla="*/ 7 h 18"/>
                  <a:gd name="T86" fmla="*/ 1 w 16"/>
                  <a:gd name="T87" fmla="*/ 5 h 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"/>
                  <a:gd name="T133" fmla="*/ 0 h 18"/>
                  <a:gd name="T134" fmla="*/ 16 w 16"/>
                  <a:gd name="T135" fmla="*/ 18 h 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" h="18">
                    <a:moveTo>
                      <a:pt x="15" y="4"/>
                    </a:moveTo>
                    <a:lnTo>
                      <a:pt x="12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close/>
                    <a:moveTo>
                      <a:pt x="1" y="5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21" name="Freeform 223"/>
              <p:cNvSpPr>
                <a:spLocks noEditPoints="1"/>
              </p:cNvSpPr>
              <p:nvPr/>
            </p:nvSpPr>
            <p:spPr bwMode="auto">
              <a:xfrm>
                <a:off x="2895" y="4007"/>
                <a:ext cx="14" cy="14"/>
              </a:xfrm>
              <a:custGeom>
                <a:avLst/>
                <a:gdLst>
                  <a:gd name="T0" fmla="*/ 13 w 14"/>
                  <a:gd name="T1" fmla="*/ 2 h 14"/>
                  <a:gd name="T2" fmla="*/ 11 w 14"/>
                  <a:gd name="T3" fmla="*/ 0 h 14"/>
                  <a:gd name="T4" fmla="*/ 7 w 14"/>
                  <a:gd name="T5" fmla="*/ 0 h 14"/>
                  <a:gd name="T6" fmla="*/ 7 w 14"/>
                  <a:gd name="T7" fmla="*/ 0 h 14"/>
                  <a:gd name="T8" fmla="*/ 6 w 14"/>
                  <a:gd name="T9" fmla="*/ 0 h 14"/>
                  <a:gd name="T10" fmla="*/ 6 w 14"/>
                  <a:gd name="T11" fmla="*/ 1 h 14"/>
                  <a:gd name="T12" fmla="*/ 5 w 14"/>
                  <a:gd name="T13" fmla="*/ 3 h 14"/>
                  <a:gd name="T14" fmla="*/ 6 w 14"/>
                  <a:gd name="T15" fmla="*/ 2 h 14"/>
                  <a:gd name="T16" fmla="*/ 7 w 14"/>
                  <a:gd name="T17" fmla="*/ 2 h 14"/>
                  <a:gd name="T18" fmla="*/ 8 w 14"/>
                  <a:gd name="T19" fmla="*/ 2 h 14"/>
                  <a:gd name="T20" fmla="*/ 9 w 14"/>
                  <a:gd name="T21" fmla="*/ 2 h 14"/>
                  <a:gd name="T22" fmla="*/ 11 w 14"/>
                  <a:gd name="T23" fmla="*/ 2 h 14"/>
                  <a:gd name="T24" fmla="*/ 13 w 14"/>
                  <a:gd name="T25" fmla="*/ 2 h 14"/>
                  <a:gd name="T26" fmla="*/ 2 w 14"/>
                  <a:gd name="T27" fmla="*/ 5 h 14"/>
                  <a:gd name="T28" fmla="*/ 0 w 14"/>
                  <a:gd name="T29" fmla="*/ 6 h 14"/>
                  <a:gd name="T30" fmla="*/ 0 w 14"/>
                  <a:gd name="T31" fmla="*/ 7 h 14"/>
                  <a:gd name="T32" fmla="*/ 2 w 14"/>
                  <a:gd name="T33" fmla="*/ 10 h 14"/>
                  <a:gd name="T34" fmla="*/ 3 w 14"/>
                  <a:gd name="T35" fmla="*/ 12 h 14"/>
                  <a:gd name="T36" fmla="*/ 5 w 14"/>
                  <a:gd name="T37" fmla="*/ 13 h 14"/>
                  <a:gd name="T38" fmla="*/ 7 w 14"/>
                  <a:gd name="T39" fmla="*/ 14 h 14"/>
                  <a:gd name="T40" fmla="*/ 8 w 14"/>
                  <a:gd name="T41" fmla="*/ 14 h 14"/>
                  <a:gd name="T42" fmla="*/ 11 w 14"/>
                  <a:gd name="T43" fmla="*/ 13 h 14"/>
                  <a:gd name="T44" fmla="*/ 11 w 14"/>
                  <a:gd name="T45" fmla="*/ 13 h 14"/>
                  <a:gd name="T46" fmla="*/ 11 w 14"/>
                  <a:gd name="T47" fmla="*/ 13 h 14"/>
                  <a:gd name="T48" fmla="*/ 13 w 14"/>
                  <a:gd name="T49" fmla="*/ 11 h 14"/>
                  <a:gd name="T50" fmla="*/ 14 w 14"/>
                  <a:gd name="T51" fmla="*/ 8 h 14"/>
                  <a:gd name="T52" fmla="*/ 13 w 14"/>
                  <a:gd name="T53" fmla="*/ 7 h 14"/>
                  <a:gd name="T54" fmla="*/ 12 w 14"/>
                  <a:gd name="T55" fmla="*/ 7 h 14"/>
                  <a:gd name="T56" fmla="*/ 12 w 14"/>
                  <a:gd name="T57" fmla="*/ 7 h 14"/>
                  <a:gd name="T58" fmla="*/ 12 w 14"/>
                  <a:gd name="T59" fmla="*/ 7 h 14"/>
                  <a:gd name="T60" fmla="*/ 12 w 14"/>
                  <a:gd name="T61" fmla="*/ 8 h 14"/>
                  <a:gd name="T62" fmla="*/ 11 w 14"/>
                  <a:gd name="T63" fmla="*/ 11 h 14"/>
                  <a:gd name="T64" fmla="*/ 9 w 14"/>
                  <a:gd name="T65" fmla="*/ 12 h 14"/>
                  <a:gd name="T66" fmla="*/ 7 w 14"/>
                  <a:gd name="T67" fmla="*/ 12 h 14"/>
                  <a:gd name="T68" fmla="*/ 6 w 14"/>
                  <a:gd name="T69" fmla="*/ 12 h 14"/>
                  <a:gd name="T70" fmla="*/ 4 w 14"/>
                  <a:gd name="T71" fmla="*/ 11 h 14"/>
                  <a:gd name="T72" fmla="*/ 4 w 14"/>
                  <a:gd name="T73" fmla="*/ 8 h 14"/>
                  <a:gd name="T74" fmla="*/ 3 w 14"/>
                  <a:gd name="T75" fmla="*/ 7 h 14"/>
                  <a:gd name="T76" fmla="*/ 3 w 14"/>
                  <a:gd name="T77" fmla="*/ 6 h 14"/>
                  <a:gd name="T78" fmla="*/ 4 w 14"/>
                  <a:gd name="T79" fmla="*/ 5 h 14"/>
                  <a:gd name="T80" fmla="*/ 3 w 14"/>
                  <a:gd name="T81" fmla="*/ 5 h 14"/>
                  <a:gd name="T82" fmla="*/ 2 w 14"/>
                  <a:gd name="T83" fmla="*/ 5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"/>
                  <a:gd name="T127" fmla="*/ 0 h 14"/>
                  <a:gd name="T128" fmla="*/ 14 w 14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" h="14">
                    <a:moveTo>
                      <a:pt x="13" y="2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close/>
                    <a:moveTo>
                      <a:pt x="2" y="5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22" name="Freeform 224"/>
              <p:cNvSpPr>
                <a:spLocks/>
              </p:cNvSpPr>
              <p:nvPr/>
            </p:nvSpPr>
            <p:spPr bwMode="auto">
              <a:xfrm>
                <a:off x="2897" y="4008"/>
                <a:ext cx="11" cy="12"/>
              </a:xfrm>
              <a:custGeom>
                <a:avLst/>
                <a:gdLst>
                  <a:gd name="T0" fmla="*/ 9 w 11"/>
                  <a:gd name="T1" fmla="*/ 1 h 12"/>
                  <a:gd name="T2" fmla="*/ 7 w 11"/>
                  <a:gd name="T3" fmla="*/ 0 h 12"/>
                  <a:gd name="T4" fmla="*/ 5 w 11"/>
                  <a:gd name="T5" fmla="*/ 0 h 12"/>
                  <a:gd name="T6" fmla="*/ 4 w 11"/>
                  <a:gd name="T7" fmla="*/ 0 h 12"/>
                  <a:gd name="T8" fmla="*/ 4 w 11"/>
                  <a:gd name="T9" fmla="*/ 0 h 12"/>
                  <a:gd name="T10" fmla="*/ 3 w 11"/>
                  <a:gd name="T11" fmla="*/ 2 h 12"/>
                  <a:gd name="T12" fmla="*/ 3 w 11"/>
                  <a:gd name="T13" fmla="*/ 4 h 12"/>
                  <a:gd name="T14" fmla="*/ 2 w 11"/>
                  <a:gd name="T15" fmla="*/ 4 h 12"/>
                  <a:gd name="T16" fmla="*/ 1 w 11"/>
                  <a:gd name="T17" fmla="*/ 4 h 12"/>
                  <a:gd name="T18" fmla="*/ 0 w 11"/>
                  <a:gd name="T19" fmla="*/ 5 h 12"/>
                  <a:gd name="T20" fmla="*/ 0 w 11"/>
                  <a:gd name="T21" fmla="*/ 6 h 12"/>
                  <a:gd name="T22" fmla="*/ 1 w 11"/>
                  <a:gd name="T23" fmla="*/ 9 h 12"/>
                  <a:gd name="T24" fmla="*/ 2 w 11"/>
                  <a:gd name="T25" fmla="*/ 10 h 12"/>
                  <a:gd name="T26" fmla="*/ 3 w 11"/>
                  <a:gd name="T27" fmla="*/ 12 h 12"/>
                  <a:gd name="T28" fmla="*/ 5 w 11"/>
                  <a:gd name="T29" fmla="*/ 12 h 12"/>
                  <a:gd name="T30" fmla="*/ 7 w 11"/>
                  <a:gd name="T31" fmla="*/ 12 h 12"/>
                  <a:gd name="T32" fmla="*/ 10 w 11"/>
                  <a:gd name="T33" fmla="*/ 11 h 12"/>
                  <a:gd name="T34" fmla="*/ 11 w 11"/>
                  <a:gd name="T35" fmla="*/ 9 h 12"/>
                  <a:gd name="T36" fmla="*/ 11 w 11"/>
                  <a:gd name="T37" fmla="*/ 6 h 12"/>
                  <a:gd name="T38" fmla="*/ 10 w 11"/>
                  <a:gd name="T39" fmla="*/ 6 h 12"/>
                  <a:gd name="T40" fmla="*/ 9 w 11"/>
                  <a:gd name="T41" fmla="*/ 5 h 12"/>
                  <a:gd name="T42" fmla="*/ 9 w 11"/>
                  <a:gd name="T43" fmla="*/ 5 h 12"/>
                  <a:gd name="T44" fmla="*/ 9 w 11"/>
                  <a:gd name="T45" fmla="*/ 5 h 12"/>
                  <a:gd name="T46" fmla="*/ 9 w 11"/>
                  <a:gd name="T47" fmla="*/ 6 h 12"/>
                  <a:gd name="T48" fmla="*/ 9 w 11"/>
                  <a:gd name="T49" fmla="*/ 6 h 12"/>
                  <a:gd name="T50" fmla="*/ 7 w 11"/>
                  <a:gd name="T51" fmla="*/ 9 h 12"/>
                  <a:gd name="T52" fmla="*/ 5 w 11"/>
                  <a:gd name="T53" fmla="*/ 10 h 12"/>
                  <a:gd name="T54" fmla="*/ 3 w 11"/>
                  <a:gd name="T55" fmla="*/ 9 h 12"/>
                  <a:gd name="T56" fmla="*/ 2 w 11"/>
                  <a:gd name="T57" fmla="*/ 6 h 12"/>
                  <a:gd name="T58" fmla="*/ 3 w 11"/>
                  <a:gd name="T59" fmla="*/ 4 h 12"/>
                  <a:gd name="T60" fmla="*/ 4 w 11"/>
                  <a:gd name="T61" fmla="*/ 2 h 12"/>
                  <a:gd name="T62" fmla="*/ 4 w 11"/>
                  <a:gd name="T63" fmla="*/ 2 h 12"/>
                  <a:gd name="T64" fmla="*/ 3 w 11"/>
                  <a:gd name="T65" fmla="*/ 1 h 12"/>
                  <a:gd name="T66" fmla="*/ 6 w 11"/>
                  <a:gd name="T67" fmla="*/ 1 h 12"/>
                  <a:gd name="T68" fmla="*/ 9 w 11"/>
                  <a:gd name="T69" fmla="*/ 1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12"/>
                  <a:gd name="T107" fmla="*/ 11 w 11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12">
                    <a:moveTo>
                      <a:pt x="9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F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23" name="Freeform 225"/>
              <p:cNvSpPr>
                <a:spLocks/>
              </p:cNvSpPr>
              <p:nvPr/>
            </p:nvSpPr>
            <p:spPr bwMode="auto">
              <a:xfrm>
                <a:off x="2898" y="4009"/>
                <a:ext cx="9" cy="10"/>
              </a:xfrm>
              <a:custGeom>
                <a:avLst/>
                <a:gdLst>
                  <a:gd name="T0" fmla="*/ 9 w 9"/>
                  <a:gd name="T1" fmla="*/ 5 h 10"/>
                  <a:gd name="T2" fmla="*/ 9 w 9"/>
                  <a:gd name="T3" fmla="*/ 5 h 10"/>
                  <a:gd name="T4" fmla="*/ 9 w 9"/>
                  <a:gd name="T5" fmla="*/ 5 h 10"/>
                  <a:gd name="T6" fmla="*/ 9 w 9"/>
                  <a:gd name="T7" fmla="*/ 5 h 10"/>
                  <a:gd name="T8" fmla="*/ 8 w 9"/>
                  <a:gd name="T9" fmla="*/ 4 h 10"/>
                  <a:gd name="T10" fmla="*/ 8 w 9"/>
                  <a:gd name="T11" fmla="*/ 4 h 10"/>
                  <a:gd name="T12" fmla="*/ 6 w 9"/>
                  <a:gd name="T13" fmla="*/ 4 h 10"/>
                  <a:gd name="T14" fmla="*/ 6 w 9"/>
                  <a:gd name="T15" fmla="*/ 5 h 10"/>
                  <a:gd name="T16" fmla="*/ 6 w 9"/>
                  <a:gd name="T17" fmla="*/ 5 h 10"/>
                  <a:gd name="T18" fmla="*/ 6 w 9"/>
                  <a:gd name="T19" fmla="*/ 6 h 10"/>
                  <a:gd name="T20" fmla="*/ 4 w 9"/>
                  <a:gd name="T21" fmla="*/ 8 h 10"/>
                  <a:gd name="T22" fmla="*/ 3 w 9"/>
                  <a:gd name="T23" fmla="*/ 6 h 10"/>
                  <a:gd name="T24" fmla="*/ 2 w 9"/>
                  <a:gd name="T25" fmla="*/ 5 h 10"/>
                  <a:gd name="T26" fmla="*/ 3 w 9"/>
                  <a:gd name="T27" fmla="*/ 4 h 10"/>
                  <a:gd name="T28" fmla="*/ 3 w 9"/>
                  <a:gd name="T29" fmla="*/ 3 h 10"/>
                  <a:gd name="T30" fmla="*/ 3 w 9"/>
                  <a:gd name="T31" fmla="*/ 1 h 10"/>
                  <a:gd name="T32" fmla="*/ 2 w 9"/>
                  <a:gd name="T33" fmla="*/ 0 h 10"/>
                  <a:gd name="T34" fmla="*/ 4 w 9"/>
                  <a:gd name="T35" fmla="*/ 0 h 10"/>
                  <a:gd name="T36" fmla="*/ 6 w 9"/>
                  <a:gd name="T37" fmla="*/ 0 h 10"/>
                  <a:gd name="T38" fmla="*/ 5 w 9"/>
                  <a:gd name="T39" fmla="*/ 0 h 10"/>
                  <a:gd name="T40" fmla="*/ 4 w 9"/>
                  <a:gd name="T41" fmla="*/ 0 h 10"/>
                  <a:gd name="T42" fmla="*/ 3 w 9"/>
                  <a:gd name="T43" fmla="*/ 0 h 10"/>
                  <a:gd name="T44" fmla="*/ 2 w 9"/>
                  <a:gd name="T45" fmla="*/ 1 h 10"/>
                  <a:gd name="T46" fmla="*/ 2 w 9"/>
                  <a:gd name="T47" fmla="*/ 1 h 10"/>
                  <a:gd name="T48" fmla="*/ 2 w 9"/>
                  <a:gd name="T49" fmla="*/ 3 h 10"/>
                  <a:gd name="T50" fmla="*/ 2 w 9"/>
                  <a:gd name="T51" fmla="*/ 3 h 10"/>
                  <a:gd name="T52" fmla="*/ 1 w 9"/>
                  <a:gd name="T53" fmla="*/ 3 h 10"/>
                  <a:gd name="T54" fmla="*/ 0 w 9"/>
                  <a:gd name="T55" fmla="*/ 4 h 10"/>
                  <a:gd name="T56" fmla="*/ 0 w 9"/>
                  <a:gd name="T57" fmla="*/ 5 h 10"/>
                  <a:gd name="T58" fmla="*/ 1 w 9"/>
                  <a:gd name="T59" fmla="*/ 6 h 10"/>
                  <a:gd name="T60" fmla="*/ 1 w 9"/>
                  <a:gd name="T61" fmla="*/ 9 h 10"/>
                  <a:gd name="T62" fmla="*/ 3 w 9"/>
                  <a:gd name="T63" fmla="*/ 10 h 10"/>
                  <a:gd name="T64" fmla="*/ 4 w 9"/>
                  <a:gd name="T65" fmla="*/ 10 h 10"/>
                  <a:gd name="T66" fmla="*/ 6 w 9"/>
                  <a:gd name="T67" fmla="*/ 10 h 10"/>
                  <a:gd name="T68" fmla="*/ 8 w 9"/>
                  <a:gd name="T69" fmla="*/ 9 h 10"/>
                  <a:gd name="T70" fmla="*/ 9 w 9"/>
                  <a:gd name="T71" fmla="*/ 6 h 10"/>
                  <a:gd name="T72" fmla="*/ 9 w 9"/>
                  <a:gd name="T73" fmla="*/ 5 h 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"/>
                  <a:gd name="T112" fmla="*/ 0 h 10"/>
                  <a:gd name="T113" fmla="*/ 9 w 9"/>
                  <a:gd name="T114" fmla="*/ 10 h 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" h="10">
                    <a:moveTo>
                      <a:pt x="9" y="5"/>
                    </a:moveTo>
                    <a:lnTo>
                      <a:pt x="9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9" y="6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24" name="Freeform 226"/>
              <p:cNvSpPr>
                <a:spLocks/>
              </p:cNvSpPr>
              <p:nvPr/>
            </p:nvSpPr>
            <p:spPr bwMode="auto">
              <a:xfrm>
                <a:off x="2899" y="4010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4 h 8"/>
                  <a:gd name="T4" fmla="*/ 7 w 7"/>
                  <a:gd name="T5" fmla="*/ 3 h 8"/>
                  <a:gd name="T6" fmla="*/ 4 w 7"/>
                  <a:gd name="T7" fmla="*/ 4 h 8"/>
                  <a:gd name="T8" fmla="*/ 3 w 7"/>
                  <a:gd name="T9" fmla="*/ 3 h 8"/>
                  <a:gd name="T10" fmla="*/ 3 w 7"/>
                  <a:gd name="T11" fmla="*/ 2 h 8"/>
                  <a:gd name="T12" fmla="*/ 2 w 7"/>
                  <a:gd name="T13" fmla="*/ 0 h 8"/>
                  <a:gd name="T14" fmla="*/ 1 w 7"/>
                  <a:gd name="T15" fmla="*/ 2 h 8"/>
                  <a:gd name="T16" fmla="*/ 0 w 7"/>
                  <a:gd name="T17" fmla="*/ 4 h 8"/>
                  <a:gd name="T18" fmla="*/ 1 w 7"/>
                  <a:gd name="T19" fmla="*/ 7 h 8"/>
                  <a:gd name="T20" fmla="*/ 3 w 7"/>
                  <a:gd name="T21" fmla="*/ 8 h 8"/>
                  <a:gd name="T22" fmla="*/ 5 w 7"/>
                  <a:gd name="T23" fmla="*/ 7 h 8"/>
                  <a:gd name="T24" fmla="*/ 7 w 7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8"/>
                  <a:gd name="T41" fmla="*/ 7 w 7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8">
                    <a:moveTo>
                      <a:pt x="7" y="4"/>
                    </a:moveTo>
                    <a:lnTo>
                      <a:pt x="7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1120" name="Group 227"/>
            <p:cNvGrpSpPr>
              <a:grpSpLocks/>
            </p:cNvGrpSpPr>
            <p:nvPr/>
          </p:nvGrpSpPr>
          <p:grpSpPr bwMode="auto">
            <a:xfrm>
              <a:off x="1765" y="3470"/>
              <a:ext cx="1147" cy="620"/>
              <a:chOff x="1765" y="3470"/>
              <a:chExt cx="1147" cy="620"/>
            </a:xfrm>
          </p:grpSpPr>
          <p:sp>
            <p:nvSpPr>
              <p:cNvPr id="1625" name="Freeform 228"/>
              <p:cNvSpPr>
                <a:spLocks/>
              </p:cNvSpPr>
              <p:nvPr/>
            </p:nvSpPr>
            <p:spPr bwMode="auto">
              <a:xfrm>
                <a:off x="2900" y="4012"/>
                <a:ext cx="4" cy="5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2 h 5"/>
                  <a:gd name="T4" fmla="*/ 4 w 4"/>
                  <a:gd name="T5" fmla="*/ 1 h 5"/>
                  <a:gd name="T6" fmla="*/ 2 w 4"/>
                  <a:gd name="T7" fmla="*/ 1 h 5"/>
                  <a:gd name="T8" fmla="*/ 1 w 4"/>
                  <a:gd name="T9" fmla="*/ 0 h 5"/>
                  <a:gd name="T10" fmla="*/ 1 w 4"/>
                  <a:gd name="T11" fmla="*/ 1 h 5"/>
                  <a:gd name="T12" fmla="*/ 0 w 4"/>
                  <a:gd name="T13" fmla="*/ 2 h 5"/>
                  <a:gd name="T14" fmla="*/ 1 w 4"/>
                  <a:gd name="T15" fmla="*/ 3 h 5"/>
                  <a:gd name="T16" fmla="*/ 2 w 4"/>
                  <a:gd name="T17" fmla="*/ 5 h 5"/>
                  <a:gd name="T18" fmla="*/ 4 w 4"/>
                  <a:gd name="T19" fmla="*/ 3 h 5"/>
                  <a:gd name="T20" fmla="*/ 4 w 4"/>
                  <a:gd name="T21" fmla="*/ 2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6" name="Freeform 229"/>
              <p:cNvSpPr>
                <a:spLocks/>
              </p:cNvSpPr>
              <p:nvPr/>
            </p:nvSpPr>
            <p:spPr bwMode="auto">
              <a:xfrm>
                <a:off x="2901" y="4013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0 h 2"/>
                  <a:gd name="T12" fmla="*/ 0 w 2"/>
                  <a:gd name="T13" fmla="*/ 1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1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7" name="Freeform 230"/>
              <p:cNvSpPr>
                <a:spLocks noEditPoints="1"/>
              </p:cNvSpPr>
              <p:nvPr/>
            </p:nvSpPr>
            <p:spPr bwMode="auto">
              <a:xfrm>
                <a:off x="2893" y="4003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4 h 4"/>
                  <a:gd name="T4" fmla="*/ 6 w 7"/>
                  <a:gd name="T5" fmla="*/ 2 h 4"/>
                  <a:gd name="T6" fmla="*/ 6 w 7"/>
                  <a:gd name="T7" fmla="*/ 2 h 4"/>
                  <a:gd name="T8" fmla="*/ 6 w 7"/>
                  <a:gd name="T9" fmla="*/ 2 h 4"/>
                  <a:gd name="T10" fmla="*/ 6 w 7"/>
                  <a:gd name="T11" fmla="*/ 1 h 4"/>
                  <a:gd name="T12" fmla="*/ 5 w 7"/>
                  <a:gd name="T13" fmla="*/ 1 h 4"/>
                  <a:gd name="T14" fmla="*/ 7 w 7"/>
                  <a:gd name="T15" fmla="*/ 0 h 4"/>
                  <a:gd name="T16" fmla="*/ 7 w 7"/>
                  <a:gd name="T17" fmla="*/ 2 h 4"/>
                  <a:gd name="T18" fmla="*/ 2 w 7"/>
                  <a:gd name="T19" fmla="*/ 4 h 4"/>
                  <a:gd name="T20" fmla="*/ 1 w 7"/>
                  <a:gd name="T21" fmla="*/ 4 h 4"/>
                  <a:gd name="T22" fmla="*/ 1 w 7"/>
                  <a:gd name="T23" fmla="*/ 2 h 4"/>
                  <a:gd name="T24" fmla="*/ 0 w 7"/>
                  <a:gd name="T25" fmla="*/ 2 h 4"/>
                  <a:gd name="T26" fmla="*/ 0 w 7"/>
                  <a:gd name="T27" fmla="*/ 1 h 4"/>
                  <a:gd name="T28" fmla="*/ 1 w 7"/>
                  <a:gd name="T29" fmla="*/ 1 h 4"/>
                  <a:gd name="T30" fmla="*/ 1 w 7"/>
                  <a:gd name="T31" fmla="*/ 1 h 4"/>
                  <a:gd name="T32" fmla="*/ 1 w 7"/>
                  <a:gd name="T33" fmla="*/ 2 h 4"/>
                  <a:gd name="T34" fmla="*/ 1 w 7"/>
                  <a:gd name="T35" fmla="*/ 2 h 4"/>
                  <a:gd name="T36" fmla="*/ 2 w 7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7" y="2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  <a:moveTo>
                      <a:pt x="2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8" name="Freeform 231"/>
              <p:cNvSpPr>
                <a:spLocks/>
              </p:cNvSpPr>
              <p:nvPr/>
            </p:nvSpPr>
            <p:spPr bwMode="auto">
              <a:xfrm>
                <a:off x="2893" y="4003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7 w 7"/>
                  <a:gd name="T3" fmla="*/ 1 h 4"/>
                  <a:gd name="T4" fmla="*/ 6 w 7"/>
                  <a:gd name="T5" fmla="*/ 0 h 4"/>
                  <a:gd name="T6" fmla="*/ 0 w 7"/>
                  <a:gd name="T7" fmla="*/ 1 h 4"/>
                  <a:gd name="T8" fmla="*/ 0 w 7"/>
                  <a:gd name="T9" fmla="*/ 1 h 4"/>
                  <a:gd name="T10" fmla="*/ 0 w 7"/>
                  <a:gd name="T11" fmla="*/ 2 h 4"/>
                  <a:gd name="T12" fmla="*/ 0 w 7"/>
                  <a:gd name="T13" fmla="*/ 2 h 4"/>
                  <a:gd name="T14" fmla="*/ 0 w 7"/>
                  <a:gd name="T15" fmla="*/ 2 h 4"/>
                  <a:gd name="T16" fmla="*/ 1 w 7"/>
                  <a:gd name="T17" fmla="*/ 2 h 4"/>
                  <a:gd name="T18" fmla="*/ 1 w 7"/>
                  <a:gd name="T19" fmla="*/ 4 h 4"/>
                  <a:gd name="T20" fmla="*/ 2 w 7"/>
                  <a:gd name="T21" fmla="*/ 4 h 4"/>
                  <a:gd name="T22" fmla="*/ 4 w 7"/>
                  <a:gd name="T23" fmla="*/ 2 h 4"/>
                  <a:gd name="T24" fmla="*/ 5 w 7"/>
                  <a:gd name="T25" fmla="*/ 2 h 4"/>
                  <a:gd name="T26" fmla="*/ 6 w 7"/>
                  <a:gd name="T27" fmla="*/ 4 h 4"/>
                  <a:gd name="T28" fmla="*/ 7 w 7"/>
                  <a:gd name="T29" fmla="*/ 4 h 4"/>
                  <a:gd name="T30" fmla="*/ 7 w 7"/>
                  <a:gd name="T31" fmla="*/ 2 h 4"/>
                  <a:gd name="T32" fmla="*/ 7 w 7"/>
                  <a:gd name="T33" fmla="*/ 2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4"/>
                  <a:gd name="T53" fmla="*/ 7 w 7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4">
                    <a:moveTo>
                      <a:pt x="7" y="2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9" name="Freeform 232"/>
              <p:cNvSpPr>
                <a:spLocks/>
              </p:cNvSpPr>
              <p:nvPr/>
            </p:nvSpPr>
            <p:spPr bwMode="auto">
              <a:xfrm>
                <a:off x="2894" y="4004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0 h 3"/>
                  <a:gd name="T4" fmla="*/ 4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1 h 3"/>
                  <a:gd name="T12" fmla="*/ 0 w 5"/>
                  <a:gd name="T13" fmla="*/ 1 h 3"/>
                  <a:gd name="T14" fmla="*/ 1 w 5"/>
                  <a:gd name="T15" fmla="*/ 3 h 3"/>
                  <a:gd name="T16" fmla="*/ 1 w 5"/>
                  <a:gd name="T17" fmla="*/ 3 h 3"/>
                  <a:gd name="T18" fmla="*/ 3 w 5"/>
                  <a:gd name="T19" fmla="*/ 1 h 3"/>
                  <a:gd name="T20" fmla="*/ 4 w 5"/>
                  <a:gd name="T21" fmla="*/ 1 h 3"/>
                  <a:gd name="T22" fmla="*/ 5 w 5"/>
                  <a:gd name="T23" fmla="*/ 1 h 3"/>
                  <a:gd name="T24" fmla="*/ 5 w 5"/>
                  <a:gd name="T25" fmla="*/ 1 h 3"/>
                  <a:gd name="T26" fmla="*/ 5 w 5"/>
                  <a:gd name="T27" fmla="*/ 1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3"/>
                  <a:gd name="T44" fmla="*/ 5 w 5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0" name="Freeform 233"/>
              <p:cNvSpPr>
                <a:spLocks/>
              </p:cNvSpPr>
              <p:nvPr/>
            </p:nvSpPr>
            <p:spPr bwMode="auto">
              <a:xfrm>
                <a:off x="2895" y="400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0 w 3"/>
                  <a:gd name="T9" fmla="*/ 0 h 1"/>
                  <a:gd name="T10" fmla="*/ 0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2 w 3"/>
                  <a:gd name="T17" fmla="*/ 1 h 1"/>
                  <a:gd name="T18" fmla="*/ 3 w 3"/>
                  <a:gd name="T19" fmla="*/ 1 h 1"/>
                  <a:gd name="T20" fmla="*/ 3 w 3"/>
                  <a:gd name="T21" fmla="*/ 1 h 1"/>
                  <a:gd name="T22" fmla="*/ 3 w 3"/>
                  <a:gd name="T23" fmla="*/ 1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1"/>
                  <a:gd name="T38" fmla="*/ 3 w 3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1" name="Freeform 234"/>
              <p:cNvSpPr>
                <a:spLocks/>
              </p:cNvSpPr>
              <p:nvPr/>
            </p:nvSpPr>
            <p:spPr bwMode="auto">
              <a:xfrm>
                <a:off x="2911" y="400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2" name="Freeform 235"/>
              <p:cNvSpPr>
                <a:spLocks/>
              </p:cNvSpPr>
              <p:nvPr/>
            </p:nvSpPr>
            <p:spPr bwMode="auto">
              <a:xfrm>
                <a:off x="2911" y="400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3" name="Freeform 236"/>
              <p:cNvSpPr>
                <a:spLocks/>
              </p:cNvSpPr>
              <p:nvPr/>
            </p:nvSpPr>
            <p:spPr bwMode="auto">
              <a:xfrm>
                <a:off x="2857" y="4002"/>
                <a:ext cx="31" cy="29"/>
              </a:xfrm>
              <a:custGeom>
                <a:avLst/>
                <a:gdLst>
                  <a:gd name="T0" fmla="*/ 2 w 31"/>
                  <a:gd name="T1" fmla="*/ 29 h 29"/>
                  <a:gd name="T2" fmla="*/ 29 w 31"/>
                  <a:gd name="T3" fmla="*/ 27 h 29"/>
                  <a:gd name="T4" fmla="*/ 31 w 31"/>
                  <a:gd name="T5" fmla="*/ 26 h 29"/>
                  <a:gd name="T6" fmla="*/ 31 w 31"/>
                  <a:gd name="T7" fmla="*/ 24 h 29"/>
                  <a:gd name="T8" fmla="*/ 31 w 31"/>
                  <a:gd name="T9" fmla="*/ 2 h 29"/>
                  <a:gd name="T10" fmla="*/ 31 w 31"/>
                  <a:gd name="T11" fmla="*/ 1 h 29"/>
                  <a:gd name="T12" fmla="*/ 29 w 31"/>
                  <a:gd name="T13" fmla="*/ 0 h 29"/>
                  <a:gd name="T14" fmla="*/ 1 w 31"/>
                  <a:gd name="T15" fmla="*/ 2 h 29"/>
                  <a:gd name="T16" fmla="*/ 0 w 31"/>
                  <a:gd name="T17" fmla="*/ 10 h 29"/>
                  <a:gd name="T18" fmla="*/ 0 w 31"/>
                  <a:gd name="T19" fmla="*/ 17 h 29"/>
                  <a:gd name="T20" fmla="*/ 1 w 31"/>
                  <a:gd name="T21" fmla="*/ 23 h 29"/>
                  <a:gd name="T22" fmla="*/ 2 w 31"/>
                  <a:gd name="T23" fmla="*/ 29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9"/>
                  <a:gd name="T38" fmla="*/ 31 w 31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9">
                    <a:moveTo>
                      <a:pt x="2" y="29"/>
                    </a:moveTo>
                    <a:lnTo>
                      <a:pt x="29" y="27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4" name="Freeform 237"/>
              <p:cNvSpPr>
                <a:spLocks noEditPoints="1"/>
              </p:cNvSpPr>
              <p:nvPr/>
            </p:nvSpPr>
            <p:spPr bwMode="auto">
              <a:xfrm>
                <a:off x="2861" y="4003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1 w 24"/>
                  <a:gd name="T3" fmla="*/ 27 h 27"/>
                  <a:gd name="T4" fmla="*/ 0 w 24"/>
                  <a:gd name="T5" fmla="*/ 26 h 27"/>
                  <a:gd name="T6" fmla="*/ 0 w 24"/>
                  <a:gd name="T7" fmla="*/ 26 h 27"/>
                  <a:gd name="T8" fmla="*/ 0 w 24"/>
                  <a:gd name="T9" fmla="*/ 26 h 27"/>
                  <a:gd name="T10" fmla="*/ 0 w 24"/>
                  <a:gd name="T11" fmla="*/ 27 h 27"/>
                  <a:gd name="T12" fmla="*/ 23 w 24"/>
                  <a:gd name="T13" fmla="*/ 25 h 27"/>
                  <a:gd name="T14" fmla="*/ 24 w 24"/>
                  <a:gd name="T15" fmla="*/ 23 h 27"/>
                  <a:gd name="T16" fmla="*/ 24 w 24"/>
                  <a:gd name="T17" fmla="*/ 23 h 27"/>
                  <a:gd name="T18" fmla="*/ 24 w 24"/>
                  <a:gd name="T19" fmla="*/ 22 h 27"/>
                  <a:gd name="T20" fmla="*/ 24 w 24"/>
                  <a:gd name="T21" fmla="*/ 22 h 27"/>
                  <a:gd name="T22" fmla="*/ 24 w 24"/>
                  <a:gd name="T23" fmla="*/ 23 h 27"/>
                  <a:gd name="T24" fmla="*/ 23 w 24"/>
                  <a:gd name="T25" fmla="*/ 25 h 27"/>
                  <a:gd name="T26" fmla="*/ 23 w 24"/>
                  <a:gd name="T27" fmla="*/ 4 h 27"/>
                  <a:gd name="T28" fmla="*/ 23 w 24"/>
                  <a:gd name="T29" fmla="*/ 2 h 27"/>
                  <a:gd name="T30" fmla="*/ 23 w 24"/>
                  <a:gd name="T31" fmla="*/ 2 h 27"/>
                  <a:gd name="T32" fmla="*/ 23 w 24"/>
                  <a:gd name="T33" fmla="*/ 1 h 27"/>
                  <a:gd name="T34" fmla="*/ 22 w 24"/>
                  <a:gd name="T35" fmla="*/ 0 h 27"/>
                  <a:gd name="T36" fmla="*/ 21 w 24"/>
                  <a:gd name="T37" fmla="*/ 0 h 27"/>
                  <a:gd name="T38" fmla="*/ 22 w 24"/>
                  <a:gd name="T39" fmla="*/ 1 h 27"/>
                  <a:gd name="T40" fmla="*/ 23 w 24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7"/>
                  <a:gd name="T65" fmla="*/ 24 w 24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7">
                    <a:moveTo>
                      <a:pt x="0" y="27"/>
                    </a:moveTo>
                    <a:lnTo>
                      <a:pt x="1" y="27"/>
                    </a:lnTo>
                    <a:lnTo>
                      <a:pt x="0" y="26"/>
                    </a:lnTo>
                    <a:lnTo>
                      <a:pt x="0" y="27"/>
                    </a:lnTo>
                    <a:close/>
                    <a:moveTo>
                      <a:pt x="23" y="25"/>
                    </a:moveTo>
                    <a:lnTo>
                      <a:pt x="24" y="23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3" y="25"/>
                    </a:lnTo>
                    <a:close/>
                    <a:moveTo>
                      <a:pt x="23" y="4"/>
                    </a:moveTo>
                    <a:lnTo>
                      <a:pt x="23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F5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5" name="Freeform 238"/>
              <p:cNvSpPr>
                <a:spLocks noEditPoints="1"/>
              </p:cNvSpPr>
              <p:nvPr/>
            </p:nvSpPr>
            <p:spPr bwMode="auto">
              <a:xfrm>
                <a:off x="2859" y="4003"/>
                <a:ext cx="26" cy="27"/>
              </a:xfrm>
              <a:custGeom>
                <a:avLst/>
                <a:gdLst>
                  <a:gd name="T0" fmla="*/ 25 w 26"/>
                  <a:gd name="T1" fmla="*/ 1 h 27"/>
                  <a:gd name="T2" fmla="*/ 25 w 26"/>
                  <a:gd name="T3" fmla="*/ 1 h 27"/>
                  <a:gd name="T4" fmla="*/ 25 w 26"/>
                  <a:gd name="T5" fmla="*/ 0 h 27"/>
                  <a:gd name="T6" fmla="*/ 25 w 26"/>
                  <a:gd name="T7" fmla="*/ 0 h 27"/>
                  <a:gd name="T8" fmla="*/ 24 w 26"/>
                  <a:gd name="T9" fmla="*/ 0 h 27"/>
                  <a:gd name="T10" fmla="*/ 22 w 26"/>
                  <a:gd name="T11" fmla="*/ 1 h 27"/>
                  <a:gd name="T12" fmla="*/ 24 w 26"/>
                  <a:gd name="T13" fmla="*/ 2 h 27"/>
                  <a:gd name="T14" fmla="*/ 25 w 26"/>
                  <a:gd name="T15" fmla="*/ 5 h 27"/>
                  <a:gd name="T16" fmla="*/ 25 w 26"/>
                  <a:gd name="T17" fmla="*/ 4 h 27"/>
                  <a:gd name="T18" fmla="*/ 25 w 26"/>
                  <a:gd name="T19" fmla="*/ 2 h 27"/>
                  <a:gd name="T20" fmla="*/ 25 w 26"/>
                  <a:gd name="T21" fmla="*/ 1 h 27"/>
                  <a:gd name="T22" fmla="*/ 25 w 26"/>
                  <a:gd name="T23" fmla="*/ 1 h 27"/>
                  <a:gd name="T24" fmla="*/ 2 w 26"/>
                  <a:gd name="T25" fmla="*/ 27 h 27"/>
                  <a:gd name="T26" fmla="*/ 4 w 26"/>
                  <a:gd name="T27" fmla="*/ 27 h 27"/>
                  <a:gd name="T28" fmla="*/ 3 w 26"/>
                  <a:gd name="T29" fmla="*/ 25 h 27"/>
                  <a:gd name="T30" fmla="*/ 2 w 26"/>
                  <a:gd name="T31" fmla="*/ 23 h 27"/>
                  <a:gd name="T32" fmla="*/ 2 w 26"/>
                  <a:gd name="T33" fmla="*/ 25 h 27"/>
                  <a:gd name="T34" fmla="*/ 2 w 26"/>
                  <a:gd name="T35" fmla="*/ 27 h 27"/>
                  <a:gd name="T36" fmla="*/ 24 w 26"/>
                  <a:gd name="T37" fmla="*/ 25 h 27"/>
                  <a:gd name="T38" fmla="*/ 25 w 26"/>
                  <a:gd name="T39" fmla="*/ 25 h 27"/>
                  <a:gd name="T40" fmla="*/ 26 w 26"/>
                  <a:gd name="T41" fmla="*/ 23 h 27"/>
                  <a:gd name="T42" fmla="*/ 26 w 26"/>
                  <a:gd name="T43" fmla="*/ 23 h 27"/>
                  <a:gd name="T44" fmla="*/ 26 w 26"/>
                  <a:gd name="T45" fmla="*/ 22 h 27"/>
                  <a:gd name="T46" fmla="*/ 26 w 26"/>
                  <a:gd name="T47" fmla="*/ 21 h 27"/>
                  <a:gd name="T48" fmla="*/ 25 w 26"/>
                  <a:gd name="T49" fmla="*/ 22 h 27"/>
                  <a:gd name="T50" fmla="*/ 24 w 26"/>
                  <a:gd name="T51" fmla="*/ 25 h 27"/>
                  <a:gd name="T52" fmla="*/ 3 w 26"/>
                  <a:gd name="T53" fmla="*/ 2 h 27"/>
                  <a:gd name="T54" fmla="*/ 2 w 26"/>
                  <a:gd name="T55" fmla="*/ 2 h 27"/>
                  <a:gd name="T56" fmla="*/ 0 w 26"/>
                  <a:gd name="T57" fmla="*/ 4 h 27"/>
                  <a:gd name="T58" fmla="*/ 0 w 26"/>
                  <a:gd name="T59" fmla="*/ 4 h 27"/>
                  <a:gd name="T60" fmla="*/ 2 w 26"/>
                  <a:gd name="T61" fmla="*/ 4 h 27"/>
                  <a:gd name="T62" fmla="*/ 3 w 26"/>
                  <a:gd name="T63" fmla="*/ 2 h 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"/>
                  <a:gd name="T97" fmla="*/ 0 h 27"/>
                  <a:gd name="T98" fmla="*/ 26 w 26"/>
                  <a:gd name="T99" fmla="*/ 27 h 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" h="27">
                    <a:moveTo>
                      <a:pt x="25" y="1"/>
                    </a:moveTo>
                    <a:lnTo>
                      <a:pt x="25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5" y="1"/>
                    </a:lnTo>
                    <a:close/>
                    <a:moveTo>
                      <a:pt x="2" y="27"/>
                    </a:moveTo>
                    <a:lnTo>
                      <a:pt x="4" y="27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7"/>
                    </a:lnTo>
                    <a:close/>
                    <a:moveTo>
                      <a:pt x="24" y="25"/>
                    </a:moveTo>
                    <a:lnTo>
                      <a:pt x="25" y="25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5" y="22"/>
                    </a:lnTo>
                    <a:lnTo>
                      <a:pt x="24" y="25"/>
                    </a:lnTo>
                    <a:close/>
                    <a:moveTo>
                      <a:pt x="3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6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6" name="Freeform 239"/>
              <p:cNvSpPr>
                <a:spLocks noEditPoints="1"/>
              </p:cNvSpPr>
              <p:nvPr/>
            </p:nvSpPr>
            <p:spPr bwMode="auto">
              <a:xfrm>
                <a:off x="2859" y="4003"/>
                <a:ext cx="26" cy="27"/>
              </a:xfrm>
              <a:custGeom>
                <a:avLst/>
                <a:gdLst>
                  <a:gd name="T0" fmla="*/ 25 w 26"/>
                  <a:gd name="T1" fmla="*/ 4 h 27"/>
                  <a:gd name="T2" fmla="*/ 24 w 26"/>
                  <a:gd name="T3" fmla="*/ 1 h 27"/>
                  <a:gd name="T4" fmla="*/ 23 w 26"/>
                  <a:gd name="T5" fmla="*/ 0 h 27"/>
                  <a:gd name="T6" fmla="*/ 20 w 26"/>
                  <a:gd name="T7" fmla="*/ 1 h 27"/>
                  <a:gd name="T8" fmla="*/ 23 w 26"/>
                  <a:gd name="T9" fmla="*/ 4 h 27"/>
                  <a:gd name="T10" fmla="*/ 25 w 26"/>
                  <a:gd name="T11" fmla="*/ 9 h 27"/>
                  <a:gd name="T12" fmla="*/ 25 w 26"/>
                  <a:gd name="T13" fmla="*/ 6 h 27"/>
                  <a:gd name="T14" fmla="*/ 25 w 26"/>
                  <a:gd name="T15" fmla="*/ 4 h 27"/>
                  <a:gd name="T16" fmla="*/ 2 w 26"/>
                  <a:gd name="T17" fmla="*/ 26 h 27"/>
                  <a:gd name="T18" fmla="*/ 2 w 26"/>
                  <a:gd name="T19" fmla="*/ 26 h 27"/>
                  <a:gd name="T20" fmla="*/ 3 w 26"/>
                  <a:gd name="T21" fmla="*/ 27 h 27"/>
                  <a:gd name="T22" fmla="*/ 6 w 26"/>
                  <a:gd name="T23" fmla="*/ 26 h 27"/>
                  <a:gd name="T24" fmla="*/ 3 w 26"/>
                  <a:gd name="T25" fmla="*/ 23 h 27"/>
                  <a:gd name="T26" fmla="*/ 0 w 26"/>
                  <a:gd name="T27" fmla="*/ 21 h 27"/>
                  <a:gd name="T28" fmla="*/ 2 w 26"/>
                  <a:gd name="T29" fmla="*/ 23 h 27"/>
                  <a:gd name="T30" fmla="*/ 2 w 26"/>
                  <a:gd name="T31" fmla="*/ 26 h 27"/>
                  <a:gd name="T32" fmla="*/ 25 w 26"/>
                  <a:gd name="T33" fmla="*/ 25 h 27"/>
                  <a:gd name="T34" fmla="*/ 26 w 26"/>
                  <a:gd name="T35" fmla="*/ 23 h 27"/>
                  <a:gd name="T36" fmla="*/ 26 w 26"/>
                  <a:gd name="T37" fmla="*/ 22 h 27"/>
                  <a:gd name="T38" fmla="*/ 26 w 26"/>
                  <a:gd name="T39" fmla="*/ 20 h 27"/>
                  <a:gd name="T40" fmla="*/ 26 w 26"/>
                  <a:gd name="T41" fmla="*/ 17 h 27"/>
                  <a:gd name="T42" fmla="*/ 24 w 26"/>
                  <a:gd name="T43" fmla="*/ 21 h 27"/>
                  <a:gd name="T44" fmla="*/ 22 w 26"/>
                  <a:gd name="T45" fmla="*/ 25 h 27"/>
                  <a:gd name="T46" fmla="*/ 25 w 26"/>
                  <a:gd name="T47" fmla="*/ 25 h 27"/>
                  <a:gd name="T48" fmla="*/ 25 w 26"/>
                  <a:gd name="T49" fmla="*/ 25 h 27"/>
                  <a:gd name="T50" fmla="*/ 25 w 26"/>
                  <a:gd name="T51" fmla="*/ 25 h 27"/>
                  <a:gd name="T52" fmla="*/ 4 w 26"/>
                  <a:gd name="T53" fmla="*/ 2 h 27"/>
                  <a:gd name="T54" fmla="*/ 2 w 26"/>
                  <a:gd name="T55" fmla="*/ 2 h 27"/>
                  <a:gd name="T56" fmla="*/ 0 w 26"/>
                  <a:gd name="T57" fmla="*/ 5 h 27"/>
                  <a:gd name="T58" fmla="*/ 0 w 26"/>
                  <a:gd name="T59" fmla="*/ 7 h 27"/>
                  <a:gd name="T60" fmla="*/ 2 w 26"/>
                  <a:gd name="T61" fmla="*/ 5 h 27"/>
                  <a:gd name="T62" fmla="*/ 4 w 26"/>
                  <a:gd name="T63" fmla="*/ 2 h 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"/>
                  <a:gd name="T97" fmla="*/ 0 h 27"/>
                  <a:gd name="T98" fmla="*/ 26 w 26"/>
                  <a:gd name="T99" fmla="*/ 27 h 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" h="27">
                    <a:moveTo>
                      <a:pt x="25" y="4"/>
                    </a:moveTo>
                    <a:lnTo>
                      <a:pt x="24" y="1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25" y="6"/>
                    </a:lnTo>
                    <a:lnTo>
                      <a:pt x="25" y="4"/>
                    </a:lnTo>
                    <a:close/>
                    <a:moveTo>
                      <a:pt x="2" y="26"/>
                    </a:moveTo>
                    <a:lnTo>
                      <a:pt x="2" y="26"/>
                    </a:lnTo>
                    <a:lnTo>
                      <a:pt x="3" y="27"/>
                    </a:lnTo>
                    <a:lnTo>
                      <a:pt x="6" y="26"/>
                    </a:lnTo>
                    <a:lnTo>
                      <a:pt x="3" y="23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2" y="26"/>
                    </a:lnTo>
                    <a:close/>
                    <a:moveTo>
                      <a:pt x="25" y="25"/>
                    </a:moveTo>
                    <a:lnTo>
                      <a:pt x="26" y="23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4" y="21"/>
                    </a:lnTo>
                    <a:lnTo>
                      <a:pt x="22" y="25"/>
                    </a:lnTo>
                    <a:lnTo>
                      <a:pt x="25" y="25"/>
                    </a:lnTo>
                    <a:close/>
                    <a:moveTo>
                      <a:pt x="4" y="2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7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7" name="Freeform 240"/>
              <p:cNvSpPr>
                <a:spLocks noEditPoints="1"/>
              </p:cNvSpPr>
              <p:nvPr/>
            </p:nvSpPr>
            <p:spPr bwMode="auto">
              <a:xfrm>
                <a:off x="2859" y="4004"/>
                <a:ext cx="26" cy="26"/>
              </a:xfrm>
              <a:custGeom>
                <a:avLst/>
                <a:gdLst>
                  <a:gd name="T0" fmla="*/ 25 w 26"/>
                  <a:gd name="T1" fmla="*/ 4 h 26"/>
                  <a:gd name="T2" fmla="*/ 24 w 26"/>
                  <a:gd name="T3" fmla="*/ 1 h 26"/>
                  <a:gd name="T4" fmla="*/ 22 w 26"/>
                  <a:gd name="T5" fmla="*/ 0 h 26"/>
                  <a:gd name="T6" fmla="*/ 17 w 26"/>
                  <a:gd name="T7" fmla="*/ 0 h 26"/>
                  <a:gd name="T8" fmla="*/ 21 w 26"/>
                  <a:gd name="T9" fmla="*/ 1 h 26"/>
                  <a:gd name="T10" fmla="*/ 23 w 26"/>
                  <a:gd name="T11" fmla="*/ 5 h 26"/>
                  <a:gd name="T12" fmla="*/ 25 w 26"/>
                  <a:gd name="T13" fmla="*/ 9 h 26"/>
                  <a:gd name="T14" fmla="*/ 25 w 26"/>
                  <a:gd name="T15" fmla="*/ 13 h 26"/>
                  <a:gd name="T16" fmla="*/ 25 w 26"/>
                  <a:gd name="T17" fmla="*/ 16 h 26"/>
                  <a:gd name="T18" fmla="*/ 24 w 26"/>
                  <a:gd name="T19" fmla="*/ 19 h 26"/>
                  <a:gd name="T20" fmla="*/ 22 w 26"/>
                  <a:gd name="T21" fmla="*/ 21 h 26"/>
                  <a:gd name="T22" fmla="*/ 20 w 26"/>
                  <a:gd name="T23" fmla="*/ 24 h 26"/>
                  <a:gd name="T24" fmla="*/ 24 w 26"/>
                  <a:gd name="T25" fmla="*/ 24 h 26"/>
                  <a:gd name="T26" fmla="*/ 25 w 26"/>
                  <a:gd name="T27" fmla="*/ 21 h 26"/>
                  <a:gd name="T28" fmla="*/ 26 w 26"/>
                  <a:gd name="T29" fmla="*/ 20 h 26"/>
                  <a:gd name="T30" fmla="*/ 25 w 26"/>
                  <a:gd name="T31" fmla="*/ 11 h 26"/>
                  <a:gd name="T32" fmla="*/ 25 w 26"/>
                  <a:gd name="T33" fmla="*/ 4 h 26"/>
                  <a:gd name="T34" fmla="*/ 3 w 26"/>
                  <a:gd name="T35" fmla="*/ 1 h 26"/>
                  <a:gd name="T36" fmla="*/ 2 w 26"/>
                  <a:gd name="T37" fmla="*/ 3 h 26"/>
                  <a:gd name="T38" fmla="*/ 0 w 26"/>
                  <a:gd name="T39" fmla="*/ 3 h 26"/>
                  <a:gd name="T40" fmla="*/ 0 w 26"/>
                  <a:gd name="T41" fmla="*/ 13 h 26"/>
                  <a:gd name="T42" fmla="*/ 2 w 26"/>
                  <a:gd name="T43" fmla="*/ 22 h 26"/>
                  <a:gd name="T44" fmla="*/ 3 w 26"/>
                  <a:gd name="T45" fmla="*/ 24 h 26"/>
                  <a:gd name="T46" fmla="*/ 4 w 26"/>
                  <a:gd name="T47" fmla="*/ 26 h 26"/>
                  <a:gd name="T48" fmla="*/ 8 w 26"/>
                  <a:gd name="T49" fmla="*/ 25 h 26"/>
                  <a:gd name="T50" fmla="*/ 5 w 26"/>
                  <a:gd name="T51" fmla="*/ 24 h 26"/>
                  <a:gd name="T52" fmla="*/ 3 w 26"/>
                  <a:gd name="T53" fmla="*/ 20 h 26"/>
                  <a:gd name="T54" fmla="*/ 0 w 26"/>
                  <a:gd name="T55" fmla="*/ 16 h 26"/>
                  <a:gd name="T56" fmla="*/ 0 w 26"/>
                  <a:gd name="T57" fmla="*/ 13 h 26"/>
                  <a:gd name="T58" fmla="*/ 0 w 26"/>
                  <a:gd name="T59" fmla="*/ 9 h 26"/>
                  <a:gd name="T60" fmla="*/ 2 w 26"/>
                  <a:gd name="T61" fmla="*/ 6 h 26"/>
                  <a:gd name="T62" fmla="*/ 4 w 26"/>
                  <a:gd name="T63" fmla="*/ 3 h 26"/>
                  <a:gd name="T64" fmla="*/ 6 w 26"/>
                  <a:gd name="T65" fmla="*/ 1 h 26"/>
                  <a:gd name="T66" fmla="*/ 3 w 26"/>
                  <a:gd name="T67" fmla="*/ 1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5" y="4"/>
                    </a:moveTo>
                    <a:lnTo>
                      <a:pt x="24" y="1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0" y="24"/>
                    </a:lnTo>
                    <a:lnTo>
                      <a:pt x="24" y="24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5" y="11"/>
                    </a:lnTo>
                    <a:lnTo>
                      <a:pt x="25" y="4"/>
                    </a:lnTo>
                    <a:close/>
                    <a:moveTo>
                      <a:pt x="3" y="1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13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4" y="26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8" name="Freeform 241"/>
              <p:cNvSpPr>
                <a:spLocks noEditPoints="1"/>
              </p:cNvSpPr>
              <p:nvPr/>
            </p:nvSpPr>
            <p:spPr bwMode="auto">
              <a:xfrm>
                <a:off x="2859" y="4004"/>
                <a:ext cx="26" cy="25"/>
              </a:xfrm>
              <a:custGeom>
                <a:avLst/>
                <a:gdLst>
                  <a:gd name="T0" fmla="*/ 25 w 26"/>
                  <a:gd name="T1" fmla="*/ 8 h 25"/>
                  <a:gd name="T2" fmla="*/ 23 w 26"/>
                  <a:gd name="T3" fmla="*/ 3 h 25"/>
                  <a:gd name="T4" fmla="*/ 20 w 26"/>
                  <a:gd name="T5" fmla="*/ 0 h 25"/>
                  <a:gd name="T6" fmla="*/ 14 w 26"/>
                  <a:gd name="T7" fmla="*/ 0 h 25"/>
                  <a:gd name="T8" fmla="*/ 18 w 26"/>
                  <a:gd name="T9" fmla="*/ 1 h 25"/>
                  <a:gd name="T10" fmla="*/ 22 w 26"/>
                  <a:gd name="T11" fmla="*/ 4 h 25"/>
                  <a:gd name="T12" fmla="*/ 23 w 26"/>
                  <a:gd name="T13" fmla="*/ 8 h 25"/>
                  <a:gd name="T14" fmla="*/ 24 w 26"/>
                  <a:gd name="T15" fmla="*/ 13 h 25"/>
                  <a:gd name="T16" fmla="*/ 24 w 26"/>
                  <a:gd name="T17" fmla="*/ 16 h 25"/>
                  <a:gd name="T18" fmla="*/ 22 w 26"/>
                  <a:gd name="T19" fmla="*/ 20 h 25"/>
                  <a:gd name="T20" fmla="*/ 20 w 26"/>
                  <a:gd name="T21" fmla="*/ 22 h 25"/>
                  <a:gd name="T22" fmla="*/ 17 w 26"/>
                  <a:gd name="T23" fmla="*/ 24 h 25"/>
                  <a:gd name="T24" fmla="*/ 22 w 26"/>
                  <a:gd name="T25" fmla="*/ 24 h 25"/>
                  <a:gd name="T26" fmla="*/ 24 w 26"/>
                  <a:gd name="T27" fmla="*/ 20 h 25"/>
                  <a:gd name="T28" fmla="*/ 26 w 26"/>
                  <a:gd name="T29" fmla="*/ 16 h 25"/>
                  <a:gd name="T30" fmla="*/ 25 w 26"/>
                  <a:gd name="T31" fmla="*/ 11 h 25"/>
                  <a:gd name="T32" fmla="*/ 25 w 26"/>
                  <a:gd name="T33" fmla="*/ 8 h 25"/>
                  <a:gd name="T34" fmla="*/ 4 w 26"/>
                  <a:gd name="T35" fmla="*/ 1 h 25"/>
                  <a:gd name="T36" fmla="*/ 2 w 26"/>
                  <a:gd name="T37" fmla="*/ 4 h 25"/>
                  <a:gd name="T38" fmla="*/ 0 w 26"/>
                  <a:gd name="T39" fmla="*/ 6 h 25"/>
                  <a:gd name="T40" fmla="*/ 0 w 26"/>
                  <a:gd name="T41" fmla="*/ 13 h 25"/>
                  <a:gd name="T42" fmla="*/ 0 w 26"/>
                  <a:gd name="T43" fmla="*/ 20 h 25"/>
                  <a:gd name="T44" fmla="*/ 3 w 26"/>
                  <a:gd name="T45" fmla="*/ 22 h 25"/>
                  <a:gd name="T46" fmla="*/ 6 w 26"/>
                  <a:gd name="T47" fmla="*/ 25 h 25"/>
                  <a:gd name="T48" fmla="*/ 11 w 26"/>
                  <a:gd name="T49" fmla="*/ 25 h 25"/>
                  <a:gd name="T50" fmla="*/ 7 w 26"/>
                  <a:gd name="T51" fmla="*/ 24 h 25"/>
                  <a:gd name="T52" fmla="*/ 4 w 26"/>
                  <a:gd name="T53" fmla="*/ 20 h 25"/>
                  <a:gd name="T54" fmla="*/ 3 w 26"/>
                  <a:gd name="T55" fmla="*/ 17 h 25"/>
                  <a:gd name="T56" fmla="*/ 2 w 26"/>
                  <a:gd name="T57" fmla="*/ 13 h 25"/>
                  <a:gd name="T58" fmla="*/ 2 w 26"/>
                  <a:gd name="T59" fmla="*/ 9 h 25"/>
                  <a:gd name="T60" fmla="*/ 4 w 26"/>
                  <a:gd name="T61" fmla="*/ 5 h 25"/>
                  <a:gd name="T62" fmla="*/ 6 w 26"/>
                  <a:gd name="T63" fmla="*/ 3 h 25"/>
                  <a:gd name="T64" fmla="*/ 9 w 26"/>
                  <a:gd name="T65" fmla="*/ 0 h 25"/>
                  <a:gd name="T66" fmla="*/ 4 w 26"/>
                  <a:gd name="T67" fmla="*/ 1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5"/>
                  <a:gd name="T104" fmla="*/ 26 w 26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5">
                    <a:moveTo>
                      <a:pt x="25" y="8"/>
                    </a:moveTo>
                    <a:lnTo>
                      <a:pt x="23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4" y="16"/>
                    </a:lnTo>
                    <a:lnTo>
                      <a:pt x="22" y="20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22" y="24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5" y="11"/>
                    </a:lnTo>
                    <a:lnTo>
                      <a:pt x="25" y="8"/>
                    </a:lnTo>
                    <a:close/>
                    <a:moveTo>
                      <a:pt x="4" y="1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6" y="25"/>
                    </a:lnTo>
                    <a:lnTo>
                      <a:pt x="11" y="25"/>
                    </a:lnTo>
                    <a:lnTo>
                      <a:pt x="7" y="24"/>
                    </a:lnTo>
                    <a:lnTo>
                      <a:pt x="4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8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39" name="Freeform 242"/>
              <p:cNvSpPr>
                <a:spLocks noEditPoints="1"/>
              </p:cNvSpPr>
              <p:nvPr/>
            </p:nvSpPr>
            <p:spPr bwMode="auto">
              <a:xfrm>
                <a:off x="2859" y="4004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25 w 25"/>
                  <a:gd name="T3" fmla="*/ 9 h 25"/>
                  <a:gd name="T4" fmla="*/ 23 w 25"/>
                  <a:gd name="T5" fmla="*/ 5 h 25"/>
                  <a:gd name="T6" fmla="*/ 21 w 25"/>
                  <a:gd name="T7" fmla="*/ 1 h 25"/>
                  <a:gd name="T8" fmla="*/ 17 w 25"/>
                  <a:gd name="T9" fmla="*/ 0 h 25"/>
                  <a:gd name="T10" fmla="*/ 6 w 25"/>
                  <a:gd name="T11" fmla="*/ 1 h 25"/>
                  <a:gd name="T12" fmla="*/ 4 w 25"/>
                  <a:gd name="T13" fmla="*/ 3 h 25"/>
                  <a:gd name="T14" fmla="*/ 2 w 25"/>
                  <a:gd name="T15" fmla="*/ 6 h 25"/>
                  <a:gd name="T16" fmla="*/ 0 w 25"/>
                  <a:gd name="T17" fmla="*/ 9 h 25"/>
                  <a:gd name="T18" fmla="*/ 0 w 25"/>
                  <a:gd name="T19" fmla="*/ 13 h 25"/>
                  <a:gd name="T20" fmla="*/ 0 w 25"/>
                  <a:gd name="T21" fmla="*/ 16 h 25"/>
                  <a:gd name="T22" fmla="*/ 3 w 25"/>
                  <a:gd name="T23" fmla="*/ 20 h 25"/>
                  <a:gd name="T24" fmla="*/ 5 w 25"/>
                  <a:gd name="T25" fmla="*/ 24 h 25"/>
                  <a:gd name="T26" fmla="*/ 8 w 25"/>
                  <a:gd name="T27" fmla="*/ 25 h 25"/>
                  <a:gd name="T28" fmla="*/ 20 w 25"/>
                  <a:gd name="T29" fmla="*/ 24 h 25"/>
                  <a:gd name="T30" fmla="*/ 22 w 25"/>
                  <a:gd name="T31" fmla="*/ 21 h 25"/>
                  <a:gd name="T32" fmla="*/ 24 w 25"/>
                  <a:gd name="T33" fmla="*/ 19 h 25"/>
                  <a:gd name="T34" fmla="*/ 25 w 25"/>
                  <a:gd name="T35" fmla="*/ 16 h 25"/>
                  <a:gd name="T36" fmla="*/ 25 w 25"/>
                  <a:gd name="T37" fmla="*/ 13 h 25"/>
                  <a:gd name="T38" fmla="*/ 23 w 25"/>
                  <a:gd name="T39" fmla="*/ 13 h 25"/>
                  <a:gd name="T40" fmla="*/ 22 w 25"/>
                  <a:gd name="T41" fmla="*/ 17 h 25"/>
                  <a:gd name="T42" fmla="*/ 20 w 25"/>
                  <a:gd name="T43" fmla="*/ 20 h 25"/>
                  <a:gd name="T44" fmla="*/ 16 w 25"/>
                  <a:gd name="T45" fmla="*/ 22 h 25"/>
                  <a:gd name="T46" fmla="*/ 13 w 25"/>
                  <a:gd name="T47" fmla="*/ 24 h 25"/>
                  <a:gd name="T48" fmla="*/ 8 w 25"/>
                  <a:gd name="T49" fmla="*/ 22 h 25"/>
                  <a:gd name="T50" fmla="*/ 6 w 25"/>
                  <a:gd name="T51" fmla="*/ 20 h 25"/>
                  <a:gd name="T52" fmla="*/ 4 w 25"/>
                  <a:gd name="T53" fmla="*/ 17 h 25"/>
                  <a:gd name="T54" fmla="*/ 3 w 25"/>
                  <a:gd name="T55" fmla="*/ 13 h 25"/>
                  <a:gd name="T56" fmla="*/ 4 w 25"/>
                  <a:gd name="T57" fmla="*/ 8 h 25"/>
                  <a:gd name="T58" fmla="*/ 6 w 25"/>
                  <a:gd name="T59" fmla="*/ 5 h 25"/>
                  <a:gd name="T60" fmla="*/ 8 w 25"/>
                  <a:gd name="T61" fmla="*/ 3 h 25"/>
                  <a:gd name="T62" fmla="*/ 13 w 25"/>
                  <a:gd name="T63" fmla="*/ 1 h 25"/>
                  <a:gd name="T64" fmla="*/ 16 w 25"/>
                  <a:gd name="T65" fmla="*/ 3 h 25"/>
                  <a:gd name="T66" fmla="*/ 20 w 25"/>
                  <a:gd name="T67" fmla="*/ 5 h 25"/>
                  <a:gd name="T68" fmla="*/ 22 w 25"/>
                  <a:gd name="T69" fmla="*/ 8 h 25"/>
                  <a:gd name="T70" fmla="*/ 23 w 25"/>
                  <a:gd name="T71" fmla="*/ 13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"/>
                  <a:gd name="T109" fmla="*/ 0 h 25"/>
                  <a:gd name="T110" fmla="*/ 25 w 25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" h="25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5" y="24"/>
                    </a:lnTo>
                    <a:lnTo>
                      <a:pt x="8" y="25"/>
                    </a:lnTo>
                    <a:lnTo>
                      <a:pt x="20" y="24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5" y="16"/>
                    </a:lnTo>
                    <a:lnTo>
                      <a:pt x="25" y="13"/>
                    </a:lnTo>
                    <a:close/>
                    <a:moveTo>
                      <a:pt x="23" y="13"/>
                    </a:moveTo>
                    <a:lnTo>
                      <a:pt x="22" y="17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3" y="13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F9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0" name="Freeform 243"/>
              <p:cNvSpPr>
                <a:spLocks noEditPoints="1"/>
              </p:cNvSpPr>
              <p:nvPr/>
            </p:nvSpPr>
            <p:spPr bwMode="auto">
              <a:xfrm>
                <a:off x="2861" y="4004"/>
                <a:ext cx="22" cy="25"/>
              </a:xfrm>
              <a:custGeom>
                <a:avLst/>
                <a:gdLst>
                  <a:gd name="T0" fmla="*/ 22 w 22"/>
                  <a:gd name="T1" fmla="*/ 13 h 25"/>
                  <a:gd name="T2" fmla="*/ 21 w 22"/>
                  <a:gd name="T3" fmla="*/ 8 h 25"/>
                  <a:gd name="T4" fmla="*/ 20 w 22"/>
                  <a:gd name="T5" fmla="*/ 4 h 25"/>
                  <a:gd name="T6" fmla="*/ 16 w 22"/>
                  <a:gd name="T7" fmla="*/ 1 h 25"/>
                  <a:gd name="T8" fmla="*/ 12 w 22"/>
                  <a:gd name="T9" fmla="*/ 0 h 25"/>
                  <a:gd name="T10" fmla="*/ 7 w 22"/>
                  <a:gd name="T11" fmla="*/ 0 h 25"/>
                  <a:gd name="T12" fmla="*/ 4 w 22"/>
                  <a:gd name="T13" fmla="*/ 3 h 25"/>
                  <a:gd name="T14" fmla="*/ 2 w 22"/>
                  <a:gd name="T15" fmla="*/ 5 h 25"/>
                  <a:gd name="T16" fmla="*/ 0 w 22"/>
                  <a:gd name="T17" fmla="*/ 9 h 25"/>
                  <a:gd name="T18" fmla="*/ 0 w 22"/>
                  <a:gd name="T19" fmla="*/ 13 h 25"/>
                  <a:gd name="T20" fmla="*/ 1 w 22"/>
                  <a:gd name="T21" fmla="*/ 17 h 25"/>
                  <a:gd name="T22" fmla="*/ 2 w 22"/>
                  <a:gd name="T23" fmla="*/ 20 h 25"/>
                  <a:gd name="T24" fmla="*/ 5 w 22"/>
                  <a:gd name="T25" fmla="*/ 24 h 25"/>
                  <a:gd name="T26" fmla="*/ 9 w 22"/>
                  <a:gd name="T27" fmla="*/ 25 h 25"/>
                  <a:gd name="T28" fmla="*/ 15 w 22"/>
                  <a:gd name="T29" fmla="*/ 24 h 25"/>
                  <a:gd name="T30" fmla="*/ 18 w 22"/>
                  <a:gd name="T31" fmla="*/ 22 h 25"/>
                  <a:gd name="T32" fmla="*/ 20 w 22"/>
                  <a:gd name="T33" fmla="*/ 20 h 25"/>
                  <a:gd name="T34" fmla="*/ 22 w 22"/>
                  <a:gd name="T35" fmla="*/ 16 h 25"/>
                  <a:gd name="T36" fmla="*/ 22 w 22"/>
                  <a:gd name="T37" fmla="*/ 13 h 25"/>
                  <a:gd name="T38" fmla="*/ 20 w 22"/>
                  <a:gd name="T39" fmla="*/ 13 h 25"/>
                  <a:gd name="T40" fmla="*/ 19 w 22"/>
                  <a:gd name="T41" fmla="*/ 16 h 25"/>
                  <a:gd name="T42" fmla="*/ 18 w 22"/>
                  <a:gd name="T43" fmla="*/ 20 h 25"/>
                  <a:gd name="T44" fmla="*/ 14 w 22"/>
                  <a:gd name="T45" fmla="*/ 21 h 25"/>
                  <a:gd name="T46" fmla="*/ 11 w 22"/>
                  <a:gd name="T47" fmla="*/ 22 h 25"/>
                  <a:gd name="T48" fmla="*/ 7 w 22"/>
                  <a:gd name="T49" fmla="*/ 21 h 25"/>
                  <a:gd name="T50" fmla="*/ 4 w 22"/>
                  <a:gd name="T51" fmla="*/ 20 h 25"/>
                  <a:gd name="T52" fmla="*/ 3 w 22"/>
                  <a:gd name="T53" fmla="*/ 16 h 25"/>
                  <a:gd name="T54" fmla="*/ 2 w 22"/>
                  <a:gd name="T55" fmla="*/ 13 h 25"/>
                  <a:gd name="T56" fmla="*/ 3 w 22"/>
                  <a:gd name="T57" fmla="*/ 9 h 25"/>
                  <a:gd name="T58" fmla="*/ 4 w 22"/>
                  <a:gd name="T59" fmla="*/ 5 h 25"/>
                  <a:gd name="T60" fmla="*/ 7 w 22"/>
                  <a:gd name="T61" fmla="*/ 4 h 25"/>
                  <a:gd name="T62" fmla="*/ 11 w 22"/>
                  <a:gd name="T63" fmla="*/ 3 h 25"/>
                  <a:gd name="T64" fmla="*/ 14 w 22"/>
                  <a:gd name="T65" fmla="*/ 4 h 25"/>
                  <a:gd name="T66" fmla="*/ 18 w 22"/>
                  <a:gd name="T67" fmla="*/ 5 h 25"/>
                  <a:gd name="T68" fmla="*/ 19 w 22"/>
                  <a:gd name="T69" fmla="*/ 9 h 25"/>
                  <a:gd name="T70" fmla="*/ 20 w 22"/>
                  <a:gd name="T71" fmla="*/ 13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25"/>
                  <a:gd name="T110" fmla="*/ 22 w 22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25">
                    <a:moveTo>
                      <a:pt x="22" y="13"/>
                    </a:moveTo>
                    <a:lnTo>
                      <a:pt x="21" y="8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4"/>
                    </a:lnTo>
                    <a:lnTo>
                      <a:pt x="9" y="25"/>
                    </a:lnTo>
                    <a:lnTo>
                      <a:pt x="15" y="24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2" y="13"/>
                    </a:lnTo>
                    <a:close/>
                    <a:moveTo>
                      <a:pt x="20" y="13"/>
                    </a:moveTo>
                    <a:lnTo>
                      <a:pt x="19" y="16"/>
                    </a:lnTo>
                    <a:lnTo>
                      <a:pt x="18" y="20"/>
                    </a:lnTo>
                    <a:lnTo>
                      <a:pt x="14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4" y="20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3" y="9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FA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" name="Freeform 244"/>
              <p:cNvSpPr>
                <a:spLocks noEditPoints="1"/>
              </p:cNvSpPr>
              <p:nvPr/>
            </p:nvSpPr>
            <p:spPr bwMode="auto">
              <a:xfrm>
                <a:off x="2862" y="4005"/>
                <a:ext cx="20" cy="23"/>
              </a:xfrm>
              <a:custGeom>
                <a:avLst/>
                <a:gdLst>
                  <a:gd name="T0" fmla="*/ 20 w 20"/>
                  <a:gd name="T1" fmla="*/ 12 h 23"/>
                  <a:gd name="T2" fmla="*/ 19 w 20"/>
                  <a:gd name="T3" fmla="*/ 7 h 23"/>
                  <a:gd name="T4" fmla="*/ 17 w 20"/>
                  <a:gd name="T5" fmla="*/ 4 h 23"/>
                  <a:gd name="T6" fmla="*/ 13 w 20"/>
                  <a:gd name="T7" fmla="*/ 2 h 23"/>
                  <a:gd name="T8" fmla="*/ 10 w 20"/>
                  <a:gd name="T9" fmla="*/ 0 h 23"/>
                  <a:gd name="T10" fmla="*/ 5 w 20"/>
                  <a:gd name="T11" fmla="*/ 2 h 23"/>
                  <a:gd name="T12" fmla="*/ 3 w 20"/>
                  <a:gd name="T13" fmla="*/ 4 h 23"/>
                  <a:gd name="T14" fmla="*/ 1 w 20"/>
                  <a:gd name="T15" fmla="*/ 7 h 23"/>
                  <a:gd name="T16" fmla="*/ 0 w 20"/>
                  <a:gd name="T17" fmla="*/ 12 h 23"/>
                  <a:gd name="T18" fmla="*/ 1 w 20"/>
                  <a:gd name="T19" fmla="*/ 16 h 23"/>
                  <a:gd name="T20" fmla="*/ 3 w 20"/>
                  <a:gd name="T21" fmla="*/ 19 h 23"/>
                  <a:gd name="T22" fmla="*/ 5 w 20"/>
                  <a:gd name="T23" fmla="*/ 21 h 23"/>
                  <a:gd name="T24" fmla="*/ 10 w 20"/>
                  <a:gd name="T25" fmla="*/ 23 h 23"/>
                  <a:gd name="T26" fmla="*/ 13 w 20"/>
                  <a:gd name="T27" fmla="*/ 21 h 23"/>
                  <a:gd name="T28" fmla="*/ 17 w 20"/>
                  <a:gd name="T29" fmla="*/ 19 h 23"/>
                  <a:gd name="T30" fmla="*/ 19 w 20"/>
                  <a:gd name="T31" fmla="*/ 16 h 23"/>
                  <a:gd name="T32" fmla="*/ 20 w 20"/>
                  <a:gd name="T33" fmla="*/ 12 h 23"/>
                  <a:gd name="T34" fmla="*/ 18 w 20"/>
                  <a:gd name="T35" fmla="*/ 12 h 23"/>
                  <a:gd name="T36" fmla="*/ 17 w 20"/>
                  <a:gd name="T37" fmla="*/ 15 h 23"/>
                  <a:gd name="T38" fmla="*/ 15 w 20"/>
                  <a:gd name="T39" fmla="*/ 18 h 23"/>
                  <a:gd name="T40" fmla="*/ 13 w 20"/>
                  <a:gd name="T41" fmla="*/ 20 h 23"/>
                  <a:gd name="T42" fmla="*/ 10 w 20"/>
                  <a:gd name="T43" fmla="*/ 20 h 23"/>
                  <a:gd name="T44" fmla="*/ 6 w 20"/>
                  <a:gd name="T45" fmla="*/ 20 h 23"/>
                  <a:gd name="T46" fmla="*/ 4 w 20"/>
                  <a:gd name="T47" fmla="*/ 18 h 23"/>
                  <a:gd name="T48" fmla="*/ 2 w 20"/>
                  <a:gd name="T49" fmla="*/ 15 h 23"/>
                  <a:gd name="T50" fmla="*/ 2 w 20"/>
                  <a:gd name="T51" fmla="*/ 12 h 23"/>
                  <a:gd name="T52" fmla="*/ 2 w 20"/>
                  <a:gd name="T53" fmla="*/ 8 h 23"/>
                  <a:gd name="T54" fmla="*/ 4 w 20"/>
                  <a:gd name="T55" fmla="*/ 5 h 23"/>
                  <a:gd name="T56" fmla="*/ 6 w 20"/>
                  <a:gd name="T57" fmla="*/ 4 h 23"/>
                  <a:gd name="T58" fmla="*/ 10 w 20"/>
                  <a:gd name="T59" fmla="*/ 3 h 23"/>
                  <a:gd name="T60" fmla="*/ 13 w 20"/>
                  <a:gd name="T61" fmla="*/ 4 h 23"/>
                  <a:gd name="T62" fmla="*/ 15 w 20"/>
                  <a:gd name="T63" fmla="*/ 5 h 23"/>
                  <a:gd name="T64" fmla="*/ 17 w 20"/>
                  <a:gd name="T65" fmla="*/ 8 h 23"/>
                  <a:gd name="T66" fmla="*/ 18 w 20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23"/>
                  <a:gd name="T104" fmla="*/ 20 w 20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23">
                    <a:moveTo>
                      <a:pt x="20" y="12"/>
                    </a:moveTo>
                    <a:lnTo>
                      <a:pt x="19" y="7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10" y="23"/>
                    </a:lnTo>
                    <a:lnTo>
                      <a:pt x="13" y="21"/>
                    </a:lnTo>
                    <a:lnTo>
                      <a:pt x="17" y="19"/>
                    </a:lnTo>
                    <a:lnTo>
                      <a:pt x="19" y="16"/>
                    </a:lnTo>
                    <a:lnTo>
                      <a:pt x="20" y="12"/>
                    </a:lnTo>
                    <a:close/>
                    <a:moveTo>
                      <a:pt x="18" y="12"/>
                    </a:moveTo>
                    <a:lnTo>
                      <a:pt x="17" y="15"/>
                    </a:lnTo>
                    <a:lnTo>
                      <a:pt x="15" y="18"/>
                    </a:lnTo>
                    <a:lnTo>
                      <a:pt x="13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A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" name="Freeform 245"/>
              <p:cNvSpPr>
                <a:spLocks noEditPoints="1"/>
              </p:cNvSpPr>
              <p:nvPr/>
            </p:nvSpPr>
            <p:spPr bwMode="auto">
              <a:xfrm>
                <a:off x="2863" y="4007"/>
                <a:ext cx="18" cy="19"/>
              </a:xfrm>
              <a:custGeom>
                <a:avLst/>
                <a:gdLst>
                  <a:gd name="T0" fmla="*/ 18 w 18"/>
                  <a:gd name="T1" fmla="*/ 10 h 19"/>
                  <a:gd name="T2" fmla="*/ 17 w 18"/>
                  <a:gd name="T3" fmla="*/ 6 h 19"/>
                  <a:gd name="T4" fmla="*/ 16 w 18"/>
                  <a:gd name="T5" fmla="*/ 2 h 19"/>
                  <a:gd name="T6" fmla="*/ 12 w 18"/>
                  <a:gd name="T7" fmla="*/ 1 h 19"/>
                  <a:gd name="T8" fmla="*/ 9 w 18"/>
                  <a:gd name="T9" fmla="*/ 0 h 19"/>
                  <a:gd name="T10" fmla="*/ 5 w 18"/>
                  <a:gd name="T11" fmla="*/ 1 h 19"/>
                  <a:gd name="T12" fmla="*/ 2 w 18"/>
                  <a:gd name="T13" fmla="*/ 2 h 19"/>
                  <a:gd name="T14" fmla="*/ 1 w 18"/>
                  <a:gd name="T15" fmla="*/ 6 h 19"/>
                  <a:gd name="T16" fmla="*/ 0 w 18"/>
                  <a:gd name="T17" fmla="*/ 10 h 19"/>
                  <a:gd name="T18" fmla="*/ 1 w 18"/>
                  <a:gd name="T19" fmla="*/ 13 h 19"/>
                  <a:gd name="T20" fmla="*/ 2 w 18"/>
                  <a:gd name="T21" fmla="*/ 17 h 19"/>
                  <a:gd name="T22" fmla="*/ 5 w 18"/>
                  <a:gd name="T23" fmla="*/ 18 h 19"/>
                  <a:gd name="T24" fmla="*/ 9 w 18"/>
                  <a:gd name="T25" fmla="*/ 19 h 19"/>
                  <a:gd name="T26" fmla="*/ 12 w 18"/>
                  <a:gd name="T27" fmla="*/ 18 h 19"/>
                  <a:gd name="T28" fmla="*/ 16 w 18"/>
                  <a:gd name="T29" fmla="*/ 17 h 19"/>
                  <a:gd name="T30" fmla="*/ 17 w 18"/>
                  <a:gd name="T31" fmla="*/ 13 h 19"/>
                  <a:gd name="T32" fmla="*/ 18 w 18"/>
                  <a:gd name="T33" fmla="*/ 10 h 19"/>
                  <a:gd name="T34" fmla="*/ 16 w 18"/>
                  <a:gd name="T35" fmla="*/ 10 h 19"/>
                  <a:gd name="T36" fmla="*/ 16 w 18"/>
                  <a:gd name="T37" fmla="*/ 12 h 19"/>
                  <a:gd name="T38" fmla="*/ 13 w 18"/>
                  <a:gd name="T39" fmla="*/ 14 h 19"/>
                  <a:gd name="T40" fmla="*/ 11 w 18"/>
                  <a:gd name="T41" fmla="*/ 17 h 19"/>
                  <a:gd name="T42" fmla="*/ 9 w 18"/>
                  <a:gd name="T43" fmla="*/ 17 h 19"/>
                  <a:gd name="T44" fmla="*/ 7 w 18"/>
                  <a:gd name="T45" fmla="*/ 17 h 19"/>
                  <a:gd name="T46" fmla="*/ 4 w 18"/>
                  <a:gd name="T47" fmla="*/ 14 h 19"/>
                  <a:gd name="T48" fmla="*/ 2 w 18"/>
                  <a:gd name="T49" fmla="*/ 12 h 19"/>
                  <a:gd name="T50" fmla="*/ 2 w 18"/>
                  <a:gd name="T51" fmla="*/ 10 h 19"/>
                  <a:gd name="T52" fmla="*/ 2 w 18"/>
                  <a:gd name="T53" fmla="*/ 7 h 19"/>
                  <a:gd name="T54" fmla="*/ 4 w 18"/>
                  <a:gd name="T55" fmla="*/ 5 h 19"/>
                  <a:gd name="T56" fmla="*/ 7 w 18"/>
                  <a:gd name="T57" fmla="*/ 2 h 19"/>
                  <a:gd name="T58" fmla="*/ 9 w 18"/>
                  <a:gd name="T59" fmla="*/ 2 h 19"/>
                  <a:gd name="T60" fmla="*/ 11 w 18"/>
                  <a:gd name="T61" fmla="*/ 2 h 19"/>
                  <a:gd name="T62" fmla="*/ 13 w 18"/>
                  <a:gd name="T63" fmla="*/ 5 h 19"/>
                  <a:gd name="T64" fmla="*/ 16 w 18"/>
                  <a:gd name="T65" fmla="*/ 7 h 19"/>
                  <a:gd name="T66" fmla="*/ 16 w 18"/>
                  <a:gd name="T67" fmla="*/ 10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19"/>
                  <a:gd name="T104" fmla="*/ 18 w 18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19">
                    <a:moveTo>
                      <a:pt x="18" y="10"/>
                    </a:moveTo>
                    <a:lnTo>
                      <a:pt x="17" y="6"/>
                    </a:lnTo>
                    <a:lnTo>
                      <a:pt x="16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7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2" y="18"/>
                    </a:lnTo>
                    <a:lnTo>
                      <a:pt x="16" y="17"/>
                    </a:lnTo>
                    <a:lnTo>
                      <a:pt x="17" y="13"/>
                    </a:lnTo>
                    <a:lnTo>
                      <a:pt x="18" y="10"/>
                    </a:lnTo>
                    <a:close/>
                    <a:moveTo>
                      <a:pt x="16" y="10"/>
                    </a:moveTo>
                    <a:lnTo>
                      <a:pt x="16" y="12"/>
                    </a:lnTo>
                    <a:lnTo>
                      <a:pt x="13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B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" name="Freeform 246"/>
              <p:cNvSpPr>
                <a:spLocks noEditPoints="1"/>
              </p:cNvSpPr>
              <p:nvPr/>
            </p:nvSpPr>
            <p:spPr bwMode="auto">
              <a:xfrm>
                <a:off x="2864" y="4008"/>
                <a:ext cx="16" cy="17"/>
              </a:xfrm>
              <a:custGeom>
                <a:avLst/>
                <a:gdLst>
                  <a:gd name="T0" fmla="*/ 16 w 16"/>
                  <a:gd name="T1" fmla="*/ 9 h 17"/>
                  <a:gd name="T2" fmla="*/ 15 w 16"/>
                  <a:gd name="T3" fmla="*/ 5 h 17"/>
                  <a:gd name="T4" fmla="*/ 13 w 16"/>
                  <a:gd name="T5" fmla="*/ 2 h 17"/>
                  <a:gd name="T6" fmla="*/ 11 w 16"/>
                  <a:gd name="T7" fmla="*/ 1 h 17"/>
                  <a:gd name="T8" fmla="*/ 8 w 16"/>
                  <a:gd name="T9" fmla="*/ 0 h 17"/>
                  <a:gd name="T10" fmla="*/ 4 w 16"/>
                  <a:gd name="T11" fmla="*/ 1 h 17"/>
                  <a:gd name="T12" fmla="*/ 2 w 16"/>
                  <a:gd name="T13" fmla="*/ 2 h 17"/>
                  <a:gd name="T14" fmla="*/ 0 w 16"/>
                  <a:gd name="T15" fmla="*/ 5 h 17"/>
                  <a:gd name="T16" fmla="*/ 0 w 16"/>
                  <a:gd name="T17" fmla="*/ 9 h 17"/>
                  <a:gd name="T18" fmla="*/ 0 w 16"/>
                  <a:gd name="T19" fmla="*/ 12 h 17"/>
                  <a:gd name="T20" fmla="*/ 2 w 16"/>
                  <a:gd name="T21" fmla="*/ 15 h 17"/>
                  <a:gd name="T22" fmla="*/ 4 w 16"/>
                  <a:gd name="T23" fmla="*/ 17 h 17"/>
                  <a:gd name="T24" fmla="*/ 8 w 16"/>
                  <a:gd name="T25" fmla="*/ 17 h 17"/>
                  <a:gd name="T26" fmla="*/ 11 w 16"/>
                  <a:gd name="T27" fmla="*/ 17 h 17"/>
                  <a:gd name="T28" fmla="*/ 13 w 16"/>
                  <a:gd name="T29" fmla="*/ 15 h 17"/>
                  <a:gd name="T30" fmla="*/ 15 w 16"/>
                  <a:gd name="T31" fmla="*/ 12 h 17"/>
                  <a:gd name="T32" fmla="*/ 16 w 16"/>
                  <a:gd name="T33" fmla="*/ 9 h 17"/>
                  <a:gd name="T34" fmla="*/ 13 w 16"/>
                  <a:gd name="T35" fmla="*/ 9 h 17"/>
                  <a:gd name="T36" fmla="*/ 13 w 16"/>
                  <a:gd name="T37" fmla="*/ 11 h 17"/>
                  <a:gd name="T38" fmla="*/ 12 w 16"/>
                  <a:gd name="T39" fmla="*/ 13 h 17"/>
                  <a:gd name="T40" fmla="*/ 10 w 16"/>
                  <a:gd name="T41" fmla="*/ 15 h 17"/>
                  <a:gd name="T42" fmla="*/ 8 w 16"/>
                  <a:gd name="T43" fmla="*/ 15 h 17"/>
                  <a:gd name="T44" fmla="*/ 6 w 16"/>
                  <a:gd name="T45" fmla="*/ 15 h 17"/>
                  <a:gd name="T46" fmla="*/ 3 w 16"/>
                  <a:gd name="T47" fmla="*/ 13 h 17"/>
                  <a:gd name="T48" fmla="*/ 2 w 16"/>
                  <a:gd name="T49" fmla="*/ 11 h 17"/>
                  <a:gd name="T50" fmla="*/ 2 w 16"/>
                  <a:gd name="T51" fmla="*/ 9 h 17"/>
                  <a:gd name="T52" fmla="*/ 2 w 16"/>
                  <a:gd name="T53" fmla="*/ 6 h 17"/>
                  <a:gd name="T54" fmla="*/ 3 w 16"/>
                  <a:gd name="T55" fmla="*/ 4 h 17"/>
                  <a:gd name="T56" fmla="*/ 6 w 16"/>
                  <a:gd name="T57" fmla="*/ 2 h 17"/>
                  <a:gd name="T58" fmla="*/ 8 w 16"/>
                  <a:gd name="T59" fmla="*/ 2 h 17"/>
                  <a:gd name="T60" fmla="*/ 10 w 16"/>
                  <a:gd name="T61" fmla="*/ 2 h 17"/>
                  <a:gd name="T62" fmla="*/ 12 w 16"/>
                  <a:gd name="T63" fmla="*/ 4 h 17"/>
                  <a:gd name="T64" fmla="*/ 13 w 16"/>
                  <a:gd name="T65" fmla="*/ 6 h 17"/>
                  <a:gd name="T66" fmla="*/ 13 w 16"/>
                  <a:gd name="T67" fmla="*/ 9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17"/>
                  <a:gd name="T104" fmla="*/ 16 w 16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17">
                    <a:moveTo>
                      <a:pt x="16" y="9"/>
                    </a:moveTo>
                    <a:lnTo>
                      <a:pt x="15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9"/>
                    </a:lnTo>
                    <a:close/>
                    <a:moveTo>
                      <a:pt x="13" y="9"/>
                    </a:move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FC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4" name="Freeform 247"/>
              <p:cNvSpPr>
                <a:spLocks noEditPoints="1"/>
              </p:cNvSpPr>
              <p:nvPr/>
            </p:nvSpPr>
            <p:spPr bwMode="auto">
              <a:xfrm>
                <a:off x="2865" y="4009"/>
                <a:ext cx="14" cy="15"/>
              </a:xfrm>
              <a:custGeom>
                <a:avLst/>
                <a:gdLst>
                  <a:gd name="T0" fmla="*/ 14 w 14"/>
                  <a:gd name="T1" fmla="*/ 8 h 15"/>
                  <a:gd name="T2" fmla="*/ 14 w 14"/>
                  <a:gd name="T3" fmla="*/ 5 h 15"/>
                  <a:gd name="T4" fmla="*/ 11 w 14"/>
                  <a:gd name="T5" fmla="*/ 3 h 15"/>
                  <a:gd name="T6" fmla="*/ 9 w 14"/>
                  <a:gd name="T7" fmla="*/ 0 h 15"/>
                  <a:gd name="T8" fmla="*/ 7 w 14"/>
                  <a:gd name="T9" fmla="*/ 0 h 15"/>
                  <a:gd name="T10" fmla="*/ 5 w 14"/>
                  <a:gd name="T11" fmla="*/ 0 h 15"/>
                  <a:gd name="T12" fmla="*/ 2 w 14"/>
                  <a:gd name="T13" fmla="*/ 3 h 15"/>
                  <a:gd name="T14" fmla="*/ 0 w 14"/>
                  <a:gd name="T15" fmla="*/ 5 h 15"/>
                  <a:gd name="T16" fmla="*/ 0 w 14"/>
                  <a:gd name="T17" fmla="*/ 8 h 15"/>
                  <a:gd name="T18" fmla="*/ 0 w 14"/>
                  <a:gd name="T19" fmla="*/ 10 h 15"/>
                  <a:gd name="T20" fmla="*/ 2 w 14"/>
                  <a:gd name="T21" fmla="*/ 12 h 15"/>
                  <a:gd name="T22" fmla="*/ 5 w 14"/>
                  <a:gd name="T23" fmla="*/ 15 h 15"/>
                  <a:gd name="T24" fmla="*/ 7 w 14"/>
                  <a:gd name="T25" fmla="*/ 15 h 15"/>
                  <a:gd name="T26" fmla="*/ 9 w 14"/>
                  <a:gd name="T27" fmla="*/ 15 h 15"/>
                  <a:gd name="T28" fmla="*/ 11 w 14"/>
                  <a:gd name="T29" fmla="*/ 12 h 15"/>
                  <a:gd name="T30" fmla="*/ 14 w 14"/>
                  <a:gd name="T31" fmla="*/ 10 h 15"/>
                  <a:gd name="T32" fmla="*/ 14 w 14"/>
                  <a:gd name="T33" fmla="*/ 8 h 15"/>
                  <a:gd name="T34" fmla="*/ 11 w 14"/>
                  <a:gd name="T35" fmla="*/ 8 h 15"/>
                  <a:gd name="T36" fmla="*/ 11 w 14"/>
                  <a:gd name="T37" fmla="*/ 10 h 15"/>
                  <a:gd name="T38" fmla="*/ 10 w 14"/>
                  <a:gd name="T39" fmla="*/ 11 h 15"/>
                  <a:gd name="T40" fmla="*/ 9 w 14"/>
                  <a:gd name="T41" fmla="*/ 12 h 15"/>
                  <a:gd name="T42" fmla="*/ 7 w 14"/>
                  <a:gd name="T43" fmla="*/ 12 h 15"/>
                  <a:gd name="T44" fmla="*/ 5 w 14"/>
                  <a:gd name="T45" fmla="*/ 12 h 15"/>
                  <a:gd name="T46" fmla="*/ 3 w 14"/>
                  <a:gd name="T47" fmla="*/ 11 h 15"/>
                  <a:gd name="T48" fmla="*/ 2 w 14"/>
                  <a:gd name="T49" fmla="*/ 10 h 15"/>
                  <a:gd name="T50" fmla="*/ 2 w 14"/>
                  <a:gd name="T51" fmla="*/ 8 h 15"/>
                  <a:gd name="T52" fmla="*/ 2 w 14"/>
                  <a:gd name="T53" fmla="*/ 5 h 15"/>
                  <a:gd name="T54" fmla="*/ 3 w 14"/>
                  <a:gd name="T55" fmla="*/ 4 h 15"/>
                  <a:gd name="T56" fmla="*/ 5 w 14"/>
                  <a:gd name="T57" fmla="*/ 3 h 15"/>
                  <a:gd name="T58" fmla="*/ 7 w 14"/>
                  <a:gd name="T59" fmla="*/ 3 h 15"/>
                  <a:gd name="T60" fmla="*/ 9 w 14"/>
                  <a:gd name="T61" fmla="*/ 3 h 15"/>
                  <a:gd name="T62" fmla="*/ 10 w 14"/>
                  <a:gd name="T63" fmla="*/ 4 h 15"/>
                  <a:gd name="T64" fmla="*/ 11 w 14"/>
                  <a:gd name="T65" fmla="*/ 5 h 15"/>
                  <a:gd name="T66" fmla="*/ 11 w 14"/>
                  <a:gd name="T67" fmla="*/ 8 h 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"/>
                  <a:gd name="T103" fmla="*/ 0 h 15"/>
                  <a:gd name="T104" fmla="*/ 14 w 14"/>
                  <a:gd name="T105" fmla="*/ 15 h 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" h="15">
                    <a:moveTo>
                      <a:pt x="14" y="8"/>
                    </a:moveTo>
                    <a:lnTo>
                      <a:pt x="14" y="5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2"/>
                    </a:lnTo>
                    <a:lnTo>
                      <a:pt x="14" y="10"/>
                    </a:lnTo>
                    <a:lnTo>
                      <a:pt x="14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D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5" name="Freeform 248"/>
              <p:cNvSpPr>
                <a:spLocks noEditPoints="1"/>
              </p:cNvSpPr>
              <p:nvPr/>
            </p:nvSpPr>
            <p:spPr bwMode="auto">
              <a:xfrm>
                <a:off x="2866" y="4010"/>
                <a:ext cx="11" cy="13"/>
              </a:xfrm>
              <a:custGeom>
                <a:avLst/>
                <a:gdLst>
                  <a:gd name="T0" fmla="*/ 11 w 11"/>
                  <a:gd name="T1" fmla="*/ 7 h 13"/>
                  <a:gd name="T2" fmla="*/ 11 w 11"/>
                  <a:gd name="T3" fmla="*/ 4 h 13"/>
                  <a:gd name="T4" fmla="*/ 10 w 11"/>
                  <a:gd name="T5" fmla="*/ 2 h 13"/>
                  <a:gd name="T6" fmla="*/ 8 w 11"/>
                  <a:gd name="T7" fmla="*/ 0 h 13"/>
                  <a:gd name="T8" fmla="*/ 6 w 11"/>
                  <a:gd name="T9" fmla="*/ 0 h 13"/>
                  <a:gd name="T10" fmla="*/ 4 w 11"/>
                  <a:gd name="T11" fmla="*/ 0 h 13"/>
                  <a:gd name="T12" fmla="*/ 1 w 11"/>
                  <a:gd name="T13" fmla="*/ 2 h 13"/>
                  <a:gd name="T14" fmla="*/ 0 w 11"/>
                  <a:gd name="T15" fmla="*/ 4 h 13"/>
                  <a:gd name="T16" fmla="*/ 0 w 11"/>
                  <a:gd name="T17" fmla="*/ 7 h 13"/>
                  <a:gd name="T18" fmla="*/ 0 w 11"/>
                  <a:gd name="T19" fmla="*/ 9 h 13"/>
                  <a:gd name="T20" fmla="*/ 1 w 11"/>
                  <a:gd name="T21" fmla="*/ 11 h 13"/>
                  <a:gd name="T22" fmla="*/ 4 w 11"/>
                  <a:gd name="T23" fmla="*/ 13 h 13"/>
                  <a:gd name="T24" fmla="*/ 6 w 11"/>
                  <a:gd name="T25" fmla="*/ 13 h 13"/>
                  <a:gd name="T26" fmla="*/ 8 w 11"/>
                  <a:gd name="T27" fmla="*/ 13 h 13"/>
                  <a:gd name="T28" fmla="*/ 10 w 11"/>
                  <a:gd name="T29" fmla="*/ 11 h 13"/>
                  <a:gd name="T30" fmla="*/ 11 w 11"/>
                  <a:gd name="T31" fmla="*/ 9 h 13"/>
                  <a:gd name="T32" fmla="*/ 11 w 11"/>
                  <a:gd name="T33" fmla="*/ 7 h 13"/>
                  <a:gd name="T34" fmla="*/ 9 w 11"/>
                  <a:gd name="T35" fmla="*/ 7 h 13"/>
                  <a:gd name="T36" fmla="*/ 8 w 11"/>
                  <a:gd name="T37" fmla="*/ 9 h 13"/>
                  <a:gd name="T38" fmla="*/ 6 w 11"/>
                  <a:gd name="T39" fmla="*/ 10 h 13"/>
                  <a:gd name="T40" fmla="*/ 4 w 11"/>
                  <a:gd name="T41" fmla="*/ 9 h 13"/>
                  <a:gd name="T42" fmla="*/ 2 w 11"/>
                  <a:gd name="T43" fmla="*/ 7 h 13"/>
                  <a:gd name="T44" fmla="*/ 4 w 11"/>
                  <a:gd name="T45" fmla="*/ 4 h 13"/>
                  <a:gd name="T46" fmla="*/ 6 w 11"/>
                  <a:gd name="T47" fmla="*/ 3 h 13"/>
                  <a:gd name="T48" fmla="*/ 8 w 11"/>
                  <a:gd name="T49" fmla="*/ 4 h 13"/>
                  <a:gd name="T50" fmla="*/ 9 w 11"/>
                  <a:gd name="T51" fmla="*/ 7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3"/>
                  <a:gd name="T80" fmla="*/ 11 w 11"/>
                  <a:gd name="T81" fmla="*/ 13 h 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3">
                    <a:moveTo>
                      <a:pt x="11" y="7"/>
                    </a:move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  <a:moveTo>
                      <a:pt x="9" y="7"/>
                    </a:moveTo>
                    <a:lnTo>
                      <a:pt x="8" y="9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D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6" name="Freeform 249"/>
              <p:cNvSpPr>
                <a:spLocks noEditPoints="1"/>
              </p:cNvSpPr>
              <p:nvPr/>
            </p:nvSpPr>
            <p:spPr bwMode="auto">
              <a:xfrm>
                <a:off x="2867" y="4012"/>
                <a:ext cx="9" cy="9"/>
              </a:xfrm>
              <a:custGeom>
                <a:avLst/>
                <a:gdLst>
                  <a:gd name="T0" fmla="*/ 9 w 9"/>
                  <a:gd name="T1" fmla="*/ 5 h 9"/>
                  <a:gd name="T2" fmla="*/ 9 w 9"/>
                  <a:gd name="T3" fmla="*/ 2 h 9"/>
                  <a:gd name="T4" fmla="*/ 8 w 9"/>
                  <a:gd name="T5" fmla="*/ 1 h 9"/>
                  <a:gd name="T6" fmla="*/ 7 w 9"/>
                  <a:gd name="T7" fmla="*/ 0 h 9"/>
                  <a:gd name="T8" fmla="*/ 5 w 9"/>
                  <a:gd name="T9" fmla="*/ 0 h 9"/>
                  <a:gd name="T10" fmla="*/ 3 w 9"/>
                  <a:gd name="T11" fmla="*/ 0 h 9"/>
                  <a:gd name="T12" fmla="*/ 1 w 9"/>
                  <a:gd name="T13" fmla="*/ 1 h 9"/>
                  <a:gd name="T14" fmla="*/ 0 w 9"/>
                  <a:gd name="T15" fmla="*/ 2 h 9"/>
                  <a:gd name="T16" fmla="*/ 0 w 9"/>
                  <a:gd name="T17" fmla="*/ 5 h 9"/>
                  <a:gd name="T18" fmla="*/ 0 w 9"/>
                  <a:gd name="T19" fmla="*/ 7 h 9"/>
                  <a:gd name="T20" fmla="*/ 1 w 9"/>
                  <a:gd name="T21" fmla="*/ 8 h 9"/>
                  <a:gd name="T22" fmla="*/ 3 w 9"/>
                  <a:gd name="T23" fmla="*/ 9 h 9"/>
                  <a:gd name="T24" fmla="*/ 5 w 9"/>
                  <a:gd name="T25" fmla="*/ 9 h 9"/>
                  <a:gd name="T26" fmla="*/ 7 w 9"/>
                  <a:gd name="T27" fmla="*/ 9 h 9"/>
                  <a:gd name="T28" fmla="*/ 8 w 9"/>
                  <a:gd name="T29" fmla="*/ 8 h 9"/>
                  <a:gd name="T30" fmla="*/ 9 w 9"/>
                  <a:gd name="T31" fmla="*/ 7 h 9"/>
                  <a:gd name="T32" fmla="*/ 9 w 9"/>
                  <a:gd name="T33" fmla="*/ 5 h 9"/>
                  <a:gd name="T34" fmla="*/ 7 w 9"/>
                  <a:gd name="T35" fmla="*/ 5 h 9"/>
                  <a:gd name="T36" fmla="*/ 6 w 9"/>
                  <a:gd name="T37" fmla="*/ 6 h 9"/>
                  <a:gd name="T38" fmla="*/ 5 w 9"/>
                  <a:gd name="T39" fmla="*/ 7 h 9"/>
                  <a:gd name="T40" fmla="*/ 4 w 9"/>
                  <a:gd name="T41" fmla="*/ 6 h 9"/>
                  <a:gd name="T42" fmla="*/ 3 w 9"/>
                  <a:gd name="T43" fmla="*/ 5 h 9"/>
                  <a:gd name="T44" fmla="*/ 4 w 9"/>
                  <a:gd name="T45" fmla="*/ 3 h 9"/>
                  <a:gd name="T46" fmla="*/ 5 w 9"/>
                  <a:gd name="T47" fmla="*/ 2 h 9"/>
                  <a:gd name="T48" fmla="*/ 6 w 9"/>
                  <a:gd name="T49" fmla="*/ 3 h 9"/>
                  <a:gd name="T50" fmla="*/ 7 w 9"/>
                  <a:gd name="T51" fmla="*/ 5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9"/>
                  <a:gd name="T80" fmla="*/ 9 w 9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9">
                    <a:moveTo>
                      <a:pt x="9" y="5"/>
                    </a:move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5"/>
                    </a:lnTo>
                    <a:close/>
                    <a:moveTo>
                      <a:pt x="7" y="5"/>
                    </a:moveTo>
                    <a:lnTo>
                      <a:pt x="6" y="6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EE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7" name="Freeform 250"/>
              <p:cNvSpPr>
                <a:spLocks/>
              </p:cNvSpPr>
              <p:nvPr/>
            </p:nvSpPr>
            <p:spPr bwMode="auto">
              <a:xfrm>
                <a:off x="2868" y="4013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6 w 7"/>
                  <a:gd name="T3" fmla="*/ 1 h 7"/>
                  <a:gd name="T4" fmla="*/ 4 w 7"/>
                  <a:gd name="T5" fmla="*/ 0 h 7"/>
                  <a:gd name="T6" fmla="*/ 2 w 7"/>
                  <a:gd name="T7" fmla="*/ 1 h 7"/>
                  <a:gd name="T8" fmla="*/ 0 w 7"/>
                  <a:gd name="T9" fmla="*/ 4 h 7"/>
                  <a:gd name="T10" fmla="*/ 2 w 7"/>
                  <a:gd name="T11" fmla="*/ 6 h 7"/>
                  <a:gd name="T12" fmla="*/ 4 w 7"/>
                  <a:gd name="T13" fmla="*/ 7 h 7"/>
                  <a:gd name="T14" fmla="*/ 6 w 7"/>
                  <a:gd name="T15" fmla="*/ 6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8" name="Freeform 251"/>
              <p:cNvSpPr>
                <a:spLocks/>
              </p:cNvSpPr>
              <p:nvPr/>
            </p:nvSpPr>
            <p:spPr bwMode="auto">
              <a:xfrm>
                <a:off x="2870" y="4014"/>
                <a:ext cx="4" cy="5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1 h 5"/>
                  <a:gd name="T4" fmla="*/ 2 w 4"/>
                  <a:gd name="T5" fmla="*/ 0 h 5"/>
                  <a:gd name="T6" fmla="*/ 1 w 4"/>
                  <a:gd name="T7" fmla="*/ 1 h 5"/>
                  <a:gd name="T8" fmla="*/ 0 w 4"/>
                  <a:gd name="T9" fmla="*/ 3 h 5"/>
                  <a:gd name="T10" fmla="*/ 1 w 4"/>
                  <a:gd name="T11" fmla="*/ 4 h 5"/>
                  <a:gd name="T12" fmla="*/ 2 w 4"/>
                  <a:gd name="T13" fmla="*/ 5 h 5"/>
                  <a:gd name="T14" fmla="*/ 3 w 4"/>
                  <a:gd name="T15" fmla="*/ 4 h 5"/>
                  <a:gd name="T16" fmla="*/ 4 w 4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9" name="Freeform 252"/>
              <p:cNvSpPr>
                <a:spLocks/>
              </p:cNvSpPr>
              <p:nvPr/>
            </p:nvSpPr>
            <p:spPr bwMode="auto">
              <a:xfrm>
                <a:off x="2871" y="4015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0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3 h 3"/>
                  <a:gd name="T16" fmla="*/ 2 w 2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0" name="Freeform 253"/>
              <p:cNvSpPr>
                <a:spLocks noEditPoints="1"/>
              </p:cNvSpPr>
              <p:nvPr/>
            </p:nvSpPr>
            <p:spPr bwMode="auto">
              <a:xfrm>
                <a:off x="2862" y="4024"/>
                <a:ext cx="22" cy="4"/>
              </a:xfrm>
              <a:custGeom>
                <a:avLst/>
                <a:gdLst>
                  <a:gd name="T0" fmla="*/ 22 w 22"/>
                  <a:gd name="T1" fmla="*/ 0 h 4"/>
                  <a:gd name="T2" fmla="*/ 22 w 22"/>
                  <a:gd name="T3" fmla="*/ 0 h 4"/>
                  <a:gd name="T4" fmla="*/ 22 w 22"/>
                  <a:gd name="T5" fmla="*/ 1 h 4"/>
                  <a:gd name="T6" fmla="*/ 22 w 22"/>
                  <a:gd name="T7" fmla="*/ 1 h 4"/>
                  <a:gd name="T8" fmla="*/ 21 w 22"/>
                  <a:gd name="T9" fmla="*/ 1 h 4"/>
                  <a:gd name="T10" fmla="*/ 22 w 22"/>
                  <a:gd name="T11" fmla="*/ 0 h 4"/>
                  <a:gd name="T12" fmla="*/ 22 w 22"/>
                  <a:gd name="T13" fmla="*/ 0 h 4"/>
                  <a:gd name="T14" fmla="*/ 3 w 22"/>
                  <a:gd name="T15" fmla="*/ 4 h 4"/>
                  <a:gd name="T16" fmla="*/ 1 w 22"/>
                  <a:gd name="T17" fmla="*/ 4 h 4"/>
                  <a:gd name="T18" fmla="*/ 0 w 22"/>
                  <a:gd name="T19" fmla="*/ 1 h 4"/>
                  <a:gd name="T20" fmla="*/ 0 w 22"/>
                  <a:gd name="T21" fmla="*/ 1 h 4"/>
                  <a:gd name="T22" fmla="*/ 1 w 22"/>
                  <a:gd name="T23" fmla="*/ 2 h 4"/>
                  <a:gd name="T24" fmla="*/ 3 w 22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"/>
                  <a:gd name="T41" fmla="*/ 22 w 22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">
                    <a:moveTo>
                      <a:pt x="22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2" y="0"/>
                    </a:lnTo>
                    <a:close/>
                    <a:moveTo>
                      <a:pt x="3" y="4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1" name="Freeform 254"/>
              <p:cNvSpPr>
                <a:spLocks noEditPoints="1"/>
              </p:cNvSpPr>
              <p:nvPr/>
            </p:nvSpPr>
            <p:spPr bwMode="auto">
              <a:xfrm>
                <a:off x="2862" y="4013"/>
                <a:ext cx="22" cy="15"/>
              </a:xfrm>
              <a:custGeom>
                <a:avLst/>
                <a:gdLst>
                  <a:gd name="T0" fmla="*/ 0 w 22"/>
                  <a:gd name="T1" fmla="*/ 1 h 15"/>
                  <a:gd name="T2" fmla="*/ 0 w 22"/>
                  <a:gd name="T3" fmla="*/ 1 h 15"/>
                  <a:gd name="T4" fmla="*/ 0 w 22"/>
                  <a:gd name="T5" fmla="*/ 1 h 15"/>
                  <a:gd name="T6" fmla="*/ 0 w 22"/>
                  <a:gd name="T7" fmla="*/ 1 h 15"/>
                  <a:gd name="T8" fmla="*/ 0 w 22"/>
                  <a:gd name="T9" fmla="*/ 0 h 15"/>
                  <a:gd name="T10" fmla="*/ 0 w 22"/>
                  <a:gd name="T11" fmla="*/ 1 h 15"/>
                  <a:gd name="T12" fmla="*/ 0 w 22"/>
                  <a:gd name="T13" fmla="*/ 1 h 15"/>
                  <a:gd name="T14" fmla="*/ 21 w 22"/>
                  <a:gd name="T15" fmla="*/ 8 h 15"/>
                  <a:gd name="T16" fmla="*/ 22 w 22"/>
                  <a:gd name="T17" fmla="*/ 11 h 15"/>
                  <a:gd name="T18" fmla="*/ 22 w 22"/>
                  <a:gd name="T19" fmla="*/ 12 h 15"/>
                  <a:gd name="T20" fmla="*/ 21 w 22"/>
                  <a:gd name="T21" fmla="*/ 12 h 15"/>
                  <a:gd name="T22" fmla="*/ 20 w 22"/>
                  <a:gd name="T23" fmla="*/ 12 h 15"/>
                  <a:gd name="T24" fmla="*/ 21 w 22"/>
                  <a:gd name="T25" fmla="*/ 11 h 15"/>
                  <a:gd name="T26" fmla="*/ 21 w 22"/>
                  <a:gd name="T27" fmla="*/ 8 h 15"/>
                  <a:gd name="T28" fmla="*/ 4 w 22"/>
                  <a:gd name="T29" fmla="*/ 15 h 15"/>
                  <a:gd name="T30" fmla="*/ 2 w 22"/>
                  <a:gd name="T31" fmla="*/ 15 h 15"/>
                  <a:gd name="T32" fmla="*/ 1 w 22"/>
                  <a:gd name="T33" fmla="*/ 15 h 15"/>
                  <a:gd name="T34" fmla="*/ 1 w 22"/>
                  <a:gd name="T35" fmla="*/ 13 h 15"/>
                  <a:gd name="T36" fmla="*/ 0 w 22"/>
                  <a:gd name="T37" fmla="*/ 12 h 15"/>
                  <a:gd name="T38" fmla="*/ 0 w 22"/>
                  <a:gd name="T39" fmla="*/ 8 h 15"/>
                  <a:gd name="T40" fmla="*/ 2 w 22"/>
                  <a:gd name="T41" fmla="*/ 12 h 15"/>
                  <a:gd name="T42" fmla="*/ 4 w 22"/>
                  <a:gd name="T43" fmla="*/ 15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15"/>
                  <a:gd name="T68" fmla="*/ 22 w 22"/>
                  <a:gd name="T69" fmla="*/ 15 h 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15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  <a:moveTo>
                      <a:pt x="21" y="8"/>
                    </a:moveTo>
                    <a:lnTo>
                      <a:pt x="22" y="11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1" y="8"/>
                    </a:lnTo>
                    <a:close/>
                    <a:moveTo>
                      <a:pt x="4" y="15"/>
                    </a:moveTo>
                    <a:lnTo>
                      <a:pt x="2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FFF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2" name="Freeform 255"/>
              <p:cNvSpPr>
                <a:spLocks noEditPoints="1"/>
              </p:cNvSpPr>
              <p:nvPr/>
            </p:nvSpPr>
            <p:spPr bwMode="auto">
              <a:xfrm>
                <a:off x="2862" y="4007"/>
                <a:ext cx="22" cy="21"/>
              </a:xfrm>
              <a:custGeom>
                <a:avLst/>
                <a:gdLst>
                  <a:gd name="T0" fmla="*/ 0 w 22"/>
                  <a:gd name="T1" fmla="*/ 18 h 21"/>
                  <a:gd name="T2" fmla="*/ 1 w 22"/>
                  <a:gd name="T3" fmla="*/ 19 h 21"/>
                  <a:gd name="T4" fmla="*/ 3 w 22"/>
                  <a:gd name="T5" fmla="*/ 21 h 21"/>
                  <a:gd name="T6" fmla="*/ 4 w 22"/>
                  <a:gd name="T7" fmla="*/ 21 h 21"/>
                  <a:gd name="T8" fmla="*/ 5 w 22"/>
                  <a:gd name="T9" fmla="*/ 21 h 21"/>
                  <a:gd name="T10" fmla="*/ 5 w 22"/>
                  <a:gd name="T11" fmla="*/ 21 h 21"/>
                  <a:gd name="T12" fmla="*/ 6 w 22"/>
                  <a:gd name="T13" fmla="*/ 21 h 21"/>
                  <a:gd name="T14" fmla="*/ 4 w 22"/>
                  <a:gd name="T15" fmla="*/ 19 h 21"/>
                  <a:gd name="T16" fmla="*/ 2 w 22"/>
                  <a:gd name="T17" fmla="*/ 17 h 21"/>
                  <a:gd name="T18" fmla="*/ 1 w 22"/>
                  <a:gd name="T19" fmla="*/ 13 h 21"/>
                  <a:gd name="T20" fmla="*/ 0 w 22"/>
                  <a:gd name="T21" fmla="*/ 11 h 21"/>
                  <a:gd name="T22" fmla="*/ 1 w 22"/>
                  <a:gd name="T23" fmla="*/ 8 h 21"/>
                  <a:gd name="T24" fmla="*/ 1 w 22"/>
                  <a:gd name="T25" fmla="*/ 6 h 21"/>
                  <a:gd name="T26" fmla="*/ 0 w 22"/>
                  <a:gd name="T27" fmla="*/ 6 h 21"/>
                  <a:gd name="T28" fmla="*/ 0 w 22"/>
                  <a:gd name="T29" fmla="*/ 7 h 21"/>
                  <a:gd name="T30" fmla="*/ 0 w 22"/>
                  <a:gd name="T31" fmla="*/ 8 h 21"/>
                  <a:gd name="T32" fmla="*/ 0 w 22"/>
                  <a:gd name="T33" fmla="*/ 10 h 21"/>
                  <a:gd name="T34" fmla="*/ 0 w 22"/>
                  <a:gd name="T35" fmla="*/ 18 h 21"/>
                  <a:gd name="T36" fmla="*/ 21 w 22"/>
                  <a:gd name="T37" fmla="*/ 18 h 21"/>
                  <a:gd name="T38" fmla="*/ 22 w 22"/>
                  <a:gd name="T39" fmla="*/ 17 h 21"/>
                  <a:gd name="T40" fmla="*/ 22 w 22"/>
                  <a:gd name="T41" fmla="*/ 17 h 21"/>
                  <a:gd name="T42" fmla="*/ 22 w 22"/>
                  <a:gd name="T43" fmla="*/ 16 h 21"/>
                  <a:gd name="T44" fmla="*/ 21 w 22"/>
                  <a:gd name="T45" fmla="*/ 14 h 21"/>
                  <a:gd name="T46" fmla="*/ 20 w 22"/>
                  <a:gd name="T47" fmla="*/ 16 h 21"/>
                  <a:gd name="T48" fmla="*/ 19 w 22"/>
                  <a:gd name="T49" fmla="*/ 18 h 21"/>
                  <a:gd name="T50" fmla="*/ 20 w 22"/>
                  <a:gd name="T51" fmla="*/ 18 h 21"/>
                  <a:gd name="T52" fmla="*/ 21 w 22"/>
                  <a:gd name="T53" fmla="*/ 18 h 21"/>
                  <a:gd name="T54" fmla="*/ 14 w 22"/>
                  <a:gd name="T55" fmla="*/ 0 h 21"/>
                  <a:gd name="T56" fmla="*/ 14 w 22"/>
                  <a:gd name="T57" fmla="*/ 0 h 21"/>
                  <a:gd name="T58" fmla="*/ 14 w 22"/>
                  <a:gd name="T59" fmla="*/ 0 h 21"/>
                  <a:gd name="T60" fmla="*/ 14 w 22"/>
                  <a:gd name="T61" fmla="*/ 0 h 21"/>
                  <a:gd name="T62" fmla="*/ 14 w 22"/>
                  <a:gd name="T63" fmla="*/ 0 h 21"/>
                  <a:gd name="T64" fmla="*/ 14 w 22"/>
                  <a:gd name="T65" fmla="*/ 0 h 21"/>
                  <a:gd name="T66" fmla="*/ 14 w 22"/>
                  <a:gd name="T67" fmla="*/ 0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1"/>
                  <a:gd name="T104" fmla="*/ 22 w 22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1">
                    <a:moveTo>
                      <a:pt x="0" y="18"/>
                    </a:moveTo>
                    <a:lnTo>
                      <a:pt x="1" y="19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8"/>
                    </a:lnTo>
                    <a:close/>
                    <a:moveTo>
                      <a:pt x="21" y="18"/>
                    </a:moveTo>
                    <a:lnTo>
                      <a:pt x="22" y="17"/>
                    </a:lnTo>
                    <a:lnTo>
                      <a:pt x="22" y="16"/>
                    </a:lnTo>
                    <a:lnTo>
                      <a:pt x="21" y="14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3" name="Freeform 256"/>
              <p:cNvSpPr>
                <a:spLocks noEditPoints="1"/>
              </p:cNvSpPr>
              <p:nvPr/>
            </p:nvSpPr>
            <p:spPr bwMode="auto">
              <a:xfrm>
                <a:off x="2862" y="4007"/>
                <a:ext cx="21" cy="21"/>
              </a:xfrm>
              <a:custGeom>
                <a:avLst/>
                <a:gdLst>
                  <a:gd name="T0" fmla="*/ 0 w 21"/>
                  <a:gd name="T1" fmla="*/ 6 h 21"/>
                  <a:gd name="T2" fmla="*/ 0 w 21"/>
                  <a:gd name="T3" fmla="*/ 7 h 21"/>
                  <a:gd name="T4" fmla="*/ 0 w 21"/>
                  <a:gd name="T5" fmla="*/ 7 h 21"/>
                  <a:gd name="T6" fmla="*/ 0 w 21"/>
                  <a:gd name="T7" fmla="*/ 8 h 21"/>
                  <a:gd name="T8" fmla="*/ 0 w 21"/>
                  <a:gd name="T9" fmla="*/ 10 h 21"/>
                  <a:gd name="T10" fmla="*/ 0 w 21"/>
                  <a:gd name="T11" fmla="*/ 14 h 21"/>
                  <a:gd name="T12" fmla="*/ 2 w 21"/>
                  <a:gd name="T13" fmla="*/ 18 h 21"/>
                  <a:gd name="T14" fmla="*/ 4 w 21"/>
                  <a:gd name="T15" fmla="*/ 21 h 21"/>
                  <a:gd name="T16" fmla="*/ 5 w 21"/>
                  <a:gd name="T17" fmla="*/ 21 h 21"/>
                  <a:gd name="T18" fmla="*/ 5 w 21"/>
                  <a:gd name="T19" fmla="*/ 21 h 21"/>
                  <a:gd name="T20" fmla="*/ 6 w 21"/>
                  <a:gd name="T21" fmla="*/ 21 h 21"/>
                  <a:gd name="T22" fmla="*/ 9 w 21"/>
                  <a:gd name="T23" fmla="*/ 21 h 21"/>
                  <a:gd name="T24" fmla="*/ 6 w 21"/>
                  <a:gd name="T25" fmla="*/ 19 h 21"/>
                  <a:gd name="T26" fmla="*/ 3 w 21"/>
                  <a:gd name="T27" fmla="*/ 17 h 21"/>
                  <a:gd name="T28" fmla="*/ 2 w 21"/>
                  <a:gd name="T29" fmla="*/ 13 h 21"/>
                  <a:gd name="T30" fmla="*/ 1 w 21"/>
                  <a:gd name="T31" fmla="*/ 11 h 21"/>
                  <a:gd name="T32" fmla="*/ 2 w 21"/>
                  <a:gd name="T33" fmla="*/ 8 h 21"/>
                  <a:gd name="T34" fmla="*/ 2 w 21"/>
                  <a:gd name="T35" fmla="*/ 6 h 21"/>
                  <a:gd name="T36" fmla="*/ 1 w 21"/>
                  <a:gd name="T37" fmla="*/ 6 h 21"/>
                  <a:gd name="T38" fmla="*/ 0 w 21"/>
                  <a:gd name="T39" fmla="*/ 6 h 21"/>
                  <a:gd name="T40" fmla="*/ 20 w 21"/>
                  <a:gd name="T41" fmla="*/ 18 h 21"/>
                  <a:gd name="T42" fmla="*/ 21 w 21"/>
                  <a:gd name="T43" fmla="*/ 17 h 21"/>
                  <a:gd name="T44" fmla="*/ 21 w 21"/>
                  <a:gd name="T45" fmla="*/ 14 h 21"/>
                  <a:gd name="T46" fmla="*/ 21 w 21"/>
                  <a:gd name="T47" fmla="*/ 14 h 21"/>
                  <a:gd name="T48" fmla="*/ 20 w 21"/>
                  <a:gd name="T49" fmla="*/ 13 h 21"/>
                  <a:gd name="T50" fmla="*/ 19 w 21"/>
                  <a:gd name="T51" fmla="*/ 16 h 21"/>
                  <a:gd name="T52" fmla="*/ 18 w 21"/>
                  <a:gd name="T53" fmla="*/ 17 h 21"/>
                  <a:gd name="T54" fmla="*/ 19 w 21"/>
                  <a:gd name="T55" fmla="*/ 18 h 21"/>
                  <a:gd name="T56" fmla="*/ 20 w 21"/>
                  <a:gd name="T57" fmla="*/ 18 h 21"/>
                  <a:gd name="T58" fmla="*/ 9 w 21"/>
                  <a:gd name="T59" fmla="*/ 1 h 21"/>
                  <a:gd name="T60" fmla="*/ 9 w 21"/>
                  <a:gd name="T61" fmla="*/ 0 h 21"/>
                  <a:gd name="T62" fmla="*/ 9 w 21"/>
                  <a:gd name="T63" fmla="*/ 0 h 21"/>
                  <a:gd name="T64" fmla="*/ 11 w 21"/>
                  <a:gd name="T65" fmla="*/ 0 h 21"/>
                  <a:gd name="T66" fmla="*/ 14 w 21"/>
                  <a:gd name="T67" fmla="*/ 0 h 21"/>
                  <a:gd name="T68" fmla="*/ 18 w 21"/>
                  <a:gd name="T69" fmla="*/ 2 h 21"/>
                  <a:gd name="T70" fmla="*/ 18 w 21"/>
                  <a:gd name="T71" fmla="*/ 3 h 21"/>
                  <a:gd name="T72" fmla="*/ 15 w 21"/>
                  <a:gd name="T73" fmla="*/ 1 h 21"/>
                  <a:gd name="T74" fmla="*/ 11 w 21"/>
                  <a:gd name="T75" fmla="*/ 0 h 21"/>
                  <a:gd name="T76" fmla="*/ 10 w 21"/>
                  <a:gd name="T77" fmla="*/ 0 h 21"/>
                  <a:gd name="T78" fmla="*/ 9 w 21"/>
                  <a:gd name="T79" fmla="*/ 1 h 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21"/>
                  <a:gd name="T122" fmla="*/ 21 w 21"/>
                  <a:gd name="T123" fmla="*/ 21 h 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21">
                    <a:moveTo>
                      <a:pt x="0" y="6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  <a:moveTo>
                      <a:pt x="20" y="18"/>
                    </a:moveTo>
                    <a:lnTo>
                      <a:pt x="21" y="17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8" y="17"/>
                    </a:lnTo>
                    <a:lnTo>
                      <a:pt x="19" y="18"/>
                    </a:lnTo>
                    <a:lnTo>
                      <a:pt x="20" y="18"/>
                    </a:lnTo>
                    <a:close/>
                    <a:moveTo>
                      <a:pt x="9" y="1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F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4" name="Freeform 257"/>
              <p:cNvSpPr>
                <a:spLocks noEditPoints="1"/>
              </p:cNvSpPr>
              <p:nvPr/>
            </p:nvSpPr>
            <p:spPr bwMode="auto">
              <a:xfrm>
                <a:off x="2862" y="4007"/>
                <a:ext cx="21" cy="21"/>
              </a:xfrm>
              <a:custGeom>
                <a:avLst/>
                <a:gdLst>
                  <a:gd name="T0" fmla="*/ 14 w 21"/>
                  <a:gd name="T1" fmla="*/ 0 h 21"/>
                  <a:gd name="T2" fmla="*/ 14 w 21"/>
                  <a:gd name="T3" fmla="*/ 0 h 21"/>
                  <a:gd name="T4" fmla="*/ 14 w 21"/>
                  <a:gd name="T5" fmla="*/ 0 h 21"/>
                  <a:gd name="T6" fmla="*/ 11 w 21"/>
                  <a:gd name="T7" fmla="*/ 0 h 21"/>
                  <a:gd name="T8" fmla="*/ 9 w 21"/>
                  <a:gd name="T9" fmla="*/ 0 h 21"/>
                  <a:gd name="T10" fmla="*/ 9 w 21"/>
                  <a:gd name="T11" fmla="*/ 1 h 21"/>
                  <a:gd name="T12" fmla="*/ 9 w 21"/>
                  <a:gd name="T13" fmla="*/ 1 h 21"/>
                  <a:gd name="T14" fmla="*/ 10 w 21"/>
                  <a:gd name="T15" fmla="*/ 1 h 21"/>
                  <a:gd name="T16" fmla="*/ 11 w 21"/>
                  <a:gd name="T17" fmla="*/ 1 h 21"/>
                  <a:gd name="T18" fmla="*/ 14 w 21"/>
                  <a:gd name="T19" fmla="*/ 2 h 21"/>
                  <a:gd name="T20" fmla="*/ 18 w 21"/>
                  <a:gd name="T21" fmla="*/ 5 h 21"/>
                  <a:gd name="T22" fmla="*/ 18 w 21"/>
                  <a:gd name="T23" fmla="*/ 5 h 21"/>
                  <a:gd name="T24" fmla="*/ 19 w 21"/>
                  <a:gd name="T25" fmla="*/ 5 h 21"/>
                  <a:gd name="T26" fmla="*/ 18 w 21"/>
                  <a:gd name="T27" fmla="*/ 2 h 21"/>
                  <a:gd name="T28" fmla="*/ 14 w 21"/>
                  <a:gd name="T29" fmla="*/ 0 h 21"/>
                  <a:gd name="T30" fmla="*/ 1 w 21"/>
                  <a:gd name="T31" fmla="*/ 6 h 21"/>
                  <a:gd name="T32" fmla="*/ 1 w 21"/>
                  <a:gd name="T33" fmla="*/ 8 h 21"/>
                  <a:gd name="T34" fmla="*/ 0 w 21"/>
                  <a:gd name="T35" fmla="*/ 11 h 21"/>
                  <a:gd name="T36" fmla="*/ 1 w 21"/>
                  <a:gd name="T37" fmla="*/ 13 h 21"/>
                  <a:gd name="T38" fmla="*/ 2 w 21"/>
                  <a:gd name="T39" fmla="*/ 17 h 21"/>
                  <a:gd name="T40" fmla="*/ 4 w 21"/>
                  <a:gd name="T41" fmla="*/ 19 h 21"/>
                  <a:gd name="T42" fmla="*/ 6 w 21"/>
                  <a:gd name="T43" fmla="*/ 21 h 21"/>
                  <a:gd name="T44" fmla="*/ 10 w 21"/>
                  <a:gd name="T45" fmla="*/ 21 h 21"/>
                  <a:gd name="T46" fmla="*/ 12 w 21"/>
                  <a:gd name="T47" fmla="*/ 19 h 21"/>
                  <a:gd name="T48" fmla="*/ 12 w 21"/>
                  <a:gd name="T49" fmla="*/ 19 h 21"/>
                  <a:gd name="T50" fmla="*/ 12 w 21"/>
                  <a:gd name="T51" fmla="*/ 19 h 21"/>
                  <a:gd name="T52" fmla="*/ 11 w 21"/>
                  <a:gd name="T53" fmla="*/ 19 h 21"/>
                  <a:gd name="T54" fmla="*/ 11 w 21"/>
                  <a:gd name="T55" fmla="*/ 19 h 21"/>
                  <a:gd name="T56" fmla="*/ 8 w 21"/>
                  <a:gd name="T57" fmla="*/ 18 h 21"/>
                  <a:gd name="T58" fmla="*/ 5 w 21"/>
                  <a:gd name="T59" fmla="*/ 17 h 21"/>
                  <a:gd name="T60" fmla="*/ 3 w 21"/>
                  <a:gd name="T61" fmla="*/ 13 h 21"/>
                  <a:gd name="T62" fmla="*/ 3 w 21"/>
                  <a:gd name="T63" fmla="*/ 11 h 21"/>
                  <a:gd name="T64" fmla="*/ 3 w 21"/>
                  <a:gd name="T65" fmla="*/ 10 h 21"/>
                  <a:gd name="T66" fmla="*/ 3 w 21"/>
                  <a:gd name="T67" fmla="*/ 8 h 21"/>
                  <a:gd name="T68" fmla="*/ 3 w 21"/>
                  <a:gd name="T69" fmla="*/ 8 h 21"/>
                  <a:gd name="T70" fmla="*/ 3 w 21"/>
                  <a:gd name="T71" fmla="*/ 8 h 21"/>
                  <a:gd name="T72" fmla="*/ 2 w 21"/>
                  <a:gd name="T73" fmla="*/ 7 h 21"/>
                  <a:gd name="T74" fmla="*/ 1 w 21"/>
                  <a:gd name="T75" fmla="*/ 6 h 21"/>
                  <a:gd name="T76" fmla="*/ 19 w 21"/>
                  <a:gd name="T77" fmla="*/ 18 h 21"/>
                  <a:gd name="T78" fmla="*/ 20 w 21"/>
                  <a:gd name="T79" fmla="*/ 16 h 21"/>
                  <a:gd name="T80" fmla="*/ 21 w 21"/>
                  <a:gd name="T81" fmla="*/ 14 h 21"/>
                  <a:gd name="T82" fmla="*/ 20 w 21"/>
                  <a:gd name="T83" fmla="*/ 13 h 21"/>
                  <a:gd name="T84" fmla="*/ 20 w 21"/>
                  <a:gd name="T85" fmla="*/ 13 h 21"/>
                  <a:gd name="T86" fmla="*/ 19 w 21"/>
                  <a:gd name="T87" fmla="*/ 13 h 21"/>
                  <a:gd name="T88" fmla="*/ 19 w 21"/>
                  <a:gd name="T89" fmla="*/ 12 h 21"/>
                  <a:gd name="T90" fmla="*/ 18 w 21"/>
                  <a:gd name="T91" fmla="*/ 14 h 21"/>
                  <a:gd name="T92" fmla="*/ 15 w 21"/>
                  <a:gd name="T93" fmla="*/ 17 h 21"/>
                  <a:gd name="T94" fmla="*/ 18 w 21"/>
                  <a:gd name="T95" fmla="*/ 17 h 21"/>
                  <a:gd name="T96" fmla="*/ 19 w 21"/>
                  <a:gd name="T97" fmla="*/ 18 h 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"/>
                  <a:gd name="T148" fmla="*/ 0 h 21"/>
                  <a:gd name="T149" fmla="*/ 21 w 21"/>
                  <a:gd name="T150" fmla="*/ 21 h 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" h="21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8" y="2"/>
                    </a:lnTo>
                    <a:lnTo>
                      <a:pt x="14" y="0"/>
                    </a:lnTo>
                    <a:close/>
                    <a:moveTo>
                      <a:pt x="1" y="6"/>
                    </a:move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6"/>
                    </a:lnTo>
                    <a:close/>
                    <a:moveTo>
                      <a:pt x="19" y="18"/>
                    </a:moveTo>
                    <a:lnTo>
                      <a:pt x="20" y="16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8" y="14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FFF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5" name="Freeform 258"/>
              <p:cNvSpPr>
                <a:spLocks noEditPoints="1"/>
              </p:cNvSpPr>
              <p:nvPr/>
            </p:nvSpPr>
            <p:spPr bwMode="auto">
              <a:xfrm>
                <a:off x="2863" y="4007"/>
                <a:ext cx="19" cy="21"/>
              </a:xfrm>
              <a:custGeom>
                <a:avLst/>
                <a:gdLst>
                  <a:gd name="T0" fmla="*/ 17 w 19"/>
                  <a:gd name="T1" fmla="*/ 3 h 21"/>
                  <a:gd name="T2" fmla="*/ 14 w 19"/>
                  <a:gd name="T3" fmla="*/ 1 h 21"/>
                  <a:gd name="T4" fmla="*/ 10 w 19"/>
                  <a:gd name="T5" fmla="*/ 0 h 21"/>
                  <a:gd name="T6" fmla="*/ 9 w 19"/>
                  <a:gd name="T7" fmla="*/ 0 h 21"/>
                  <a:gd name="T8" fmla="*/ 8 w 19"/>
                  <a:gd name="T9" fmla="*/ 1 h 21"/>
                  <a:gd name="T10" fmla="*/ 8 w 19"/>
                  <a:gd name="T11" fmla="*/ 1 h 21"/>
                  <a:gd name="T12" fmla="*/ 9 w 19"/>
                  <a:gd name="T13" fmla="*/ 1 h 21"/>
                  <a:gd name="T14" fmla="*/ 9 w 19"/>
                  <a:gd name="T15" fmla="*/ 2 h 21"/>
                  <a:gd name="T16" fmla="*/ 8 w 19"/>
                  <a:gd name="T17" fmla="*/ 2 h 21"/>
                  <a:gd name="T18" fmla="*/ 9 w 19"/>
                  <a:gd name="T19" fmla="*/ 2 h 21"/>
                  <a:gd name="T20" fmla="*/ 10 w 19"/>
                  <a:gd name="T21" fmla="*/ 2 h 21"/>
                  <a:gd name="T22" fmla="*/ 12 w 19"/>
                  <a:gd name="T23" fmla="*/ 3 h 21"/>
                  <a:gd name="T24" fmla="*/ 14 w 19"/>
                  <a:gd name="T25" fmla="*/ 5 h 21"/>
                  <a:gd name="T26" fmla="*/ 17 w 19"/>
                  <a:gd name="T27" fmla="*/ 5 h 21"/>
                  <a:gd name="T28" fmla="*/ 18 w 19"/>
                  <a:gd name="T29" fmla="*/ 5 h 21"/>
                  <a:gd name="T30" fmla="*/ 17 w 19"/>
                  <a:gd name="T31" fmla="*/ 5 h 21"/>
                  <a:gd name="T32" fmla="*/ 17 w 19"/>
                  <a:gd name="T33" fmla="*/ 3 h 21"/>
                  <a:gd name="T34" fmla="*/ 1 w 19"/>
                  <a:gd name="T35" fmla="*/ 6 h 21"/>
                  <a:gd name="T36" fmla="*/ 1 w 19"/>
                  <a:gd name="T37" fmla="*/ 8 h 21"/>
                  <a:gd name="T38" fmla="*/ 0 w 19"/>
                  <a:gd name="T39" fmla="*/ 11 h 21"/>
                  <a:gd name="T40" fmla="*/ 1 w 19"/>
                  <a:gd name="T41" fmla="*/ 13 h 21"/>
                  <a:gd name="T42" fmla="*/ 2 w 19"/>
                  <a:gd name="T43" fmla="*/ 17 h 21"/>
                  <a:gd name="T44" fmla="*/ 5 w 19"/>
                  <a:gd name="T45" fmla="*/ 19 h 21"/>
                  <a:gd name="T46" fmla="*/ 8 w 19"/>
                  <a:gd name="T47" fmla="*/ 21 h 21"/>
                  <a:gd name="T48" fmla="*/ 10 w 19"/>
                  <a:gd name="T49" fmla="*/ 19 h 21"/>
                  <a:gd name="T50" fmla="*/ 11 w 19"/>
                  <a:gd name="T51" fmla="*/ 19 h 21"/>
                  <a:gd name="T52" fmla="*/ 11 w 19"/>
                  <a:gd name="T53" fmla="*/ 18 h 21"/>
                  <a:gd name="T54" fmla="*/ 12 w 19"/>
                  <a:gd name="T55" fmla="*/ 17 h 21"/>
                  <a:gd name="T56" fmla="*/ 11 w 19"/>
                  <a:gd name="T57" fmla="*/ 18 h 21"/>
                  <a:gd name="T58" fmla="*/ 10 w 19"/>
                  <a:gd name="T59" fmla="*/ 18 h 21"/>
                  <a:gd name="T60" fmla="*/ 7 w 19"/>
                  <a:gd name="T61" fmla="*/ 17 h 21"/>
                  <a:gd name="T62" fmla="*/ 4 w 19"/>
                  <a:gd name="T63" fmla="*/ 16 h 21"/>
                  <a:gd name="T64" fmla="*/ 3 w 19"/>
                  <a:gd name="T65" fmla="*/ 13 h 21"/>
                  <a:gd name="T66" fmla="*/ 3 w 19"/>
                  <a:gd name="T67" fmla="*/ 11 h 21"/>
                  <a:gd name="T68" fmla="*/ 3 w 19"/>
                  <a:gd name="T69" fmla="*/ 8 h 21"/>
                  <a:gd name="T70" fmla="*/ 3 w 19"/>
                  <a:gd name="T71" fmla="*/ 7 h 21"/>
                  <a:gd name="T72" fmla="*/ 2 w 19"/>
                  <a:gd name="T73" fmla="*/ 8 h 21"/>
                  <a:gd name="T74" fmla="*/ 2 w 19"/>
                  <a:gd name="T75" fmla="*/ 8 h 21"/>
                  <a:gd name="T76" fmla="*/ 2 w 19"/>
                  <a:gd name="T77" fmla="*/ 7 h 21"/>
                  <a:gd name="T78" fmla="*/ 1 w 19"/>
                  <a:gd name="T79" fmla="*/ 6 h 21"/>
                  <a:gd name="T80" fmla="*/ 17 w 19"/>
                  <a:gd name="T81" fmla="*/ 17 h 21"/>
                  <a:gd name="T82" fmla="*/ 18 w 19"/>
                  <a:gd name="T83" fmla="*/ 16 h 21"/>
                  <a:gd name="T84" fmla="*/ 19 w 19"/>
                  <a:gd name="T85" fmla="*/ 13 h 21"/>
                  <a:gd name="T86" fmla="*/ 19 w 19"/>
                  <a:gd name="T87" fmla="*/ 13 h 21"/>
                  <a:gd name="T88" fmla="*/ 19 w 19"/>
                  <a:gd name="T89" fmla="*/ 13 h 21"/>
                  <a:gd name="T90" fmla="*/ 18 w 19"/>
                  <a:gd name="T91" fmla="*/ 12 h 21"/>
                  <a:gd name="T92" fmla="*/ 17 w 19"/>
                  <a:gd name="T93" fmla="*/ 12 h 21"/>
                  <a:gd name="T94" fmla="*/ 16 w 19"/>
                  <a:gd name="T95" fmla="*/ 14 h 21"/>
                  <a:gd name="T96" fmla="*/ 13 w 19"/>
                  <a:gd name="T97" fmla="*/ 17 h 21"/>
                  <a:gd name="T98" fmla="*/ 14 w 19"/>
                  <a:gd name="T99" fmla="*/ 17 h 21"/>
                  <a:gd name="T100" fmla="*/ 17 w 19"/>
                  <a:gd name="T101" fmla="*/ 17 h 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"/>
                  <a:gd name="T154" fmla="*/ 0 h 21"/>
                  <a:gd name="T155" fmla="*/ 19 w 19"/>
                  <a:gd name="T156" fmla="*/ 21 h 2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" h="21">
                    <a:moveTo>
                      <a:pt x="17" y="3"/>
                    </a:moveTo>
                    <a:lnTo>
                      <a:pt x="14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3"/>
                    </a:lnTo>
                    <a:close/>
                    <a:moveTo>
                      <a:pt x="1" y="6"/>
                    </a:move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8" y="21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7"/>
                    </a:lnTo>
                    <a:lnTo>
                      <a:pt x="4" y="16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close/>
                    <a:moveTo>
                      <a:pt x="17" y="17"/>
                    </a:moveTo>
                    <a:lnTo>
                      <a:pt x="18" y="16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B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6" name="Freeform 259"/>
              <p:cNvSpPr>
                <a:spLocks noEditPoints="1"/>
              </p:cNvSpPr>
              <p:nvPr/>
            </p:nvSpPr>
            <p:spPr bwMode="auto">
              <a:xfrm>
                <a:off x="2865" y="4008"/>
                <a:ext cx="16" cy="18"/>
              </a:xfrm>
              <a:custGeom>
                <a:avLst/>
                <a:gdLst>
                  <a:gd name="T0" fmla="*/ 15 w 16"/>
                  <a:gd name="T1" fmla="*/ 4 h 18"/>
                  <a:gd name="T2" fmla="*/ 11 w 16"/>
                  <a:gd name="T3" fmla="*/ 1 h 18"/>
                  <a:gd name="T4" fmla="*/ 8 w 16"/>
                  <a:gd name="T5" fmla="*/ 0 h 18"/>
                  <a:gd name="T6" fmla="*/ 7 w 16"/>
                  <a:gd name="T7" fmla="*/ 0 h 18"/>
                  <a:gd name="T8" fmla="*/ 6 w 16"/>
                  <a:gd name="T9" fmla="*/ 0 h 18"/>
                  <a:gd name="T10" fmla="*/ 7 w 16"/>
                  <a:gd name="T11" fmla="*/ 0 h 18"/>
                  <a:gd name="T12" fmla="*/ 7 w 16"/>
                  <a:gd name="T13" fmla="*/ 0 h 18"/>
                  <a:gd name="T14" fmla="*/ 7 w 16"/>
                  <a:gd name="T15" fmla="*/ 1 h 18"/>
                  <a:gd name="T16" fmla="*/ 6 w 16"/>
                  <a:gd name="T17" fmla="*/ 4 h 18"/>
                  <a:gd name="T18" fmla="*/ 7 w 16"/>
                  <a:gd name="T19" fmla="*/ 2 h 18"/>
                  <a:gd name="T20" fmla="*/ 8 w 16"/>
                  <a:gd name="T21" fmla="*/ 2 h 18"/>
                  <a:gd name="T22" fmla="*/ 9 w 16"/>
                  <a:gd name="T23" fmla="*/ 4 h 18"/>
                  <a:gd name="T24" fmla="*/ 11 w 16"/>
                  <a:gd name="T25" fmla="*/ 4 h 18"/>
                  <a:gd name="T26" fmla="*/ 12 w 16"/>
                  <a:gd name="T27" fmla="*/ 4 h 18"/>
                  <a:gd name="T28" fmla="*/ 15 w 16"/>
                  <a:gd name="T29" fmla="*/ 4 h 18"/>
                  <a:gd name="T30" fmla="*/ 0 w 16"/>
                  <a:gd name="T31" fmla="*/ 7 h 18"/>
                  <a:gd name="T32" fmla="*/ 0 w 16"/>
                  <a:gd name="T33" fmla="*/ 9 h 18"/>
                  <a:gd name="T34" fmla="*/ 0 w 16"/>
                  <a:gd name="T35" fmla="*/ 10 h 18"/>
                  <a:gd name="T36" fmla="*/ 0 w 16"/>
                  <a:gd name="T37" fmla="*/ 12 h 18"/>
                  <a:gd name="T38" fmla="*/ 2 w 16"/>
                  <a:gd name="T39" fmla="*/ 16 h 18"/>
                  <a:gd name="T40" fmla="*/ 5 w 16"/>
                  <a:gd name="T41" fmla="*/ 17 h 18"/>
                  <a:gd name="T42" fmla="*/ 8 w 16"/>
                  <a:gd name="T43" fmla="*/ 18 h 18"/>
                  <a:gd name="T44" fmla="*/ 8 w 16"/>
                  <a:gd name="T45" fmla="*/ 18 h 18"/>
                  <a:gd name="T46" fmla="*/ 9 w 16"/>
                  <a:gd name="T47" fmla="*/ 18 h 18"/>
                  <a:gd name="T48" fmla="*/ 10 w 16"/>
                  <a:gd name="T49" fmla="*/ 16 h 18"/>
                  <a:gd name="T50" fmla="*/ 12 w 16"/>
                  <a:gd name="T51" fmla="*/ 16 h 18"/>
                  <a:gd name="T52" fmla="*/ 15 w 16"/>
                  <a:gd name="T53" fmla="*/ 13 h 18"/>
                  <a:gd name="T54" fmla="*/ 16 w 16"/>
                  <a:gd name="T55" fmla="*/ 11 h 18"/>
                  <a:gd name="T56" fmla="*/ 15 w 16"/>
                  <a:gd name="T57" fmla="*/ 10 h 18"/>
                  <a:gd name="T58" fmla="*/ 14 w 16"/>
                  <a:gd name="T59" fmla="*/ 10 h 18"/>
                  <a:gd name="T60" fmla="*/ 12 w 16"/>
                  <a:gd name="T61" fmla="*/ 12 h 18"/>
                  <a:gd name="T62" fmla="*/ 11 w 16"/>
                  <a:gd name="T63" fmla="*/ 13 h 18"/>
                  <a:gd name="T64" fmla="*/ 10 w 16"/>
                  <a:gd name="T65" fmla="*/ 15 h 18"/>
                  <a:gd name="T66" fmla="*/ 8 w 16"/>
                  <a:gd name="T67" fmla="*/ 16 h 18"/>
                  <a:gd name="T68" fmla="*/ 6 w 16"/>
                  <a:gd name="T69" fmla="*/ 15 h 18"/>
                  <a:gd name="T70" fmla="*/ 3 w 16"/>
                  <a:gd name="T71" fmla="*/ 13 h 18"/>
                  <a:gd name="T72" fmla="*/ 2 w 16"/>
                  <a:gd name="T73" fmla="*/ 12 h 18"/>
                  <a:gd name="T74" fmla="*/ 2 w 16"/>
                  <a:gd name="T75" fmla="*/ 10 h 18"/>
                  <a:gd name="T76" fmla="*/ 2 w 16"/>
                  <a:gd name="T77" fmla="*/ 7 h 18"/>
                  <a:gd name="T78" fmla="*/ 2 w 16"/>
                  <a:gd name="T79" fmla="*/ 6 h 18"/>
                  <a:gd name="T80" fmla="*/ 1 w 16"/>
                  <a:gd name="T81" fmla="*/ 6 h 18"/>
                  <a:gd name="T82" fmla="*/ 0 w 16"/>
                  <a:gd name="T83" fmla="*/ 7 h 1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"/>
                  <a:gd name="T127" fmla="*/ 0 h 18"/>
                  <a:gd name="T128" fmla="*/ 16 w 16"/>
                  <a:gd name="T129" fmla="*/ 18 h 1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" h="18">
                    <a:moveTo>
                      <a:pt x="15" y="4"/>
                    </a:moveTo>
                    <a:lnTo>
                      <a:pt x="11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5" y="4"/>
                    </a:lnTo>
                    <a:close/>
                    <a:moveTo>
                      <a:pt x="0" y="7"/>
                    </a:move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7" name="Freeform 260"/>
              <p:cNvSpPr>
                <a:spLocks noEditPoints="1"/>
              </p:cNvSpPr>
              <p:nvPr/>
            </p:nvSpPr>
            <p:spPr bwMode="auto">
              <a:xfrm>
                <a:off x="2866" y="4009"/>
                <a:ext cx="14" cy="16"/>
              </a:xfrm>
              <a:custGeom>
                <a:avLst/>
                <a:gdLst>
                  <a:gd name="T0" fmla="*/ 11 w 14"/>
                  <a:gd name="T1" fmla="*/ 3 h 16"/>
                  <a:gd name="T2" fmla="*/ 9 w 14"/>
                  <a:gd name="T3" fmla="*/ 1 h 16"/>
                  <a:gd name="T4" fmla="*/ 7 w 14"/>
                  <a:gd name="T5" fmla="*/ 0 h 16"/>
                  <a:gd name="T6" fmla="*/ 6 w 14"/>
                  <a:gd name="T7" fmla="*/ 0 h 16"/>
                  <a:gd name="T8" fmla="*/ 5 w 14"/>
                  <a:gd name="T9" fmla="*/ 0 h 16"/>
                  <a:gd name="T10" fmla="*/ 5 w 14"/>
                  <a:gd name="T11" fmla="*/ 3 h 16"/>
                  <a:gd name="T12" fmla="*/ 4 w 14"/>
                  <a:gd name="T13" fmla="*/ 5 h 16"/>
                  <a:gd name="T14" fmla="*/ 4 w 14"/>
                  <a:gd name="T15" fmla="*/ 4 h 16"/>
                  <a:gd name="T16" fmla="*/ 4 w 14"/>
                  <a:gd name="T17" fmla="*/ 4 h 16"/>
                  <a:gd name="T18" fmla="*/ 4 w 14"/>
                  <a:gd name="T19" fmla="*/ 4 h 16"/>
                  <a:gd name="T20" fmla="*/ 4 w 14"/>
                  <a:gd name="T21" fmla="*/ 4 h 16"/>
                  <a:gd name="T22" fmla="*/ 5 w 14"/>
                  <a:gd name="T23" fmla="*/ 4 h 16"/>
                  <a:gd name="T24" fmla="*/ 5 w 14"/>
                  <a:gd name="T25" fmla="*/ 4 h 16"/>
                  <a:gd name="T26" fmla="*/ 6 w 14"/>
                  <a:gd name="T27" fmla="*/ 4 h 16"/>
                  <a:gd name="T28" fmla="*/ 7 w 14"/>
                  <a:gd name="T29" fmla="*/ 3 h 16"/>
                  <a:gd name="T30" fmla="*/ 8 w 14"/>
                  <a:gd name="T31" fmla="*/ 3 h 16"/>
                  <a:gd name="T32" fmla="*/ 8 w 14"/>
                  <a:gd name="T33" fmla="*/ 4 h 16"/>
                  <a:gd name="T34" fmla="*/ 10 w 14"/>
                  <a:gd name="T35" fmla="*/ 3 h 16"/>
                  <a:gd name="T36" fmla="*/ 11 w 14"/>
                  <a:gd name="T37" fmla="*/ 3 h 16"/>
                  <a:gd name="T38" fmla="*/ 0 w 14"/>
                  <a:gd name="T39" fmla="*/ 5 h 16"/>
                  <a:gd name="T40" fmla="*/ 0 w 14"/>
                  <a:gd name="T41" fmla="*/ 6 h 16"/>
                  <a:gd name="T42" fmla="*/ 0 w 14"/>
                  <a:gd name="T43" fmla="*/ 9 h 16"/>
                  <a:gd name="T44" fmla="*/ 0 w 14"/>
                  <a:gd name="T45" fmla="*/ 11 h 16"/>
                  <a:gd name="T46" fmla="*/ 1 w 14"/>
                  <a:gd name="T47" fmla="*/ 14 h 16"/>
                  <a:gd name="T48" fmla="*/ 4 w 14"/>
                  <a:gd name="T49" fmla="*/ 15 h 16"/>
                  <a:gd name="T50" fmla="*/ 7 w 14"/>
                  <a:gd name="T51" fmla="*/ 16 h 16"/>
                  <a:gd name="T52" fmla="*/ 8 w 14"/>
                  <a:gd name="T53" fmla="*/ 16 h 16"/>
                  <a:gd name="T54" fmla="*/ 9 w 14"/>
                  <a:gd name="T55" fmla="*/ 15 h 16"/>
                  <a:gd name="T56" fmla="*/ 9 w 14"/>
                  <a:gd name="T57" fmla="*/ 15 h 16"/>
                  <a:gd name="T58" fmla="*/ 10 w 14"/>
                  <a:gd name="T59" fmla="*/ 15 h 16"/>
                  <a:gd name="T60" fmla="*/ 13 w 14"/>
                  <a:gd name="T61" fmla="*/ 12 h 16"/>
                  <a:gd name="T62" fmla="*/ 14 w 14"/>
                  <a:gd name="T63" fmla="*/ 10 h 16"/>
                  <a:gd name="T64" fmla="*/ 13 w 14"/>
                  <a:gd name="T65" fmla="*/ 9 h 16"/>
                  <a:gd name="T66" fmla="*/ 11 w 14"/>
                  <a:gd name="T67" fmla="*/ 9 h 16"/>
                  <a:gd name="T68" fmla="*/ 11 w 14"/>
                  <a:gd name="T69" fmla="*/ 10 h 16"/>
                  <a:gd name="T70" fmla="*/ 10 w 14"/>
                  <a:gd name="T71" fmla="*/ 12 h 16"/>
                  <a:gd name="T72" fmla="*/ 8 w 14"/>
                  <a:gd name="T73" fmla="*/ 12 h 16"/>
                  <a:gd name="T74" fmla="*/ 7 w 14"/>
                  <a:gd name="T75" fmla="*/ 14 h 16"/>
                  <a:gd name="T76" fmla="*/ 5 w 14"/>
                  <a:gd name="T77" fmla="*/ 12 h 16"/>
                  <a:gd name="T78" fmla="*/ 4 w 14"/>
                  <a:gd name="T79" fmla="*/ 11 h 16"/>
                  <a:gd name="T80" fmla="*/ 2 w 14"/>
                  <a:gd name="T81" fmla="*/ 10 h 16"/>
                  <a:gd name="T82" fmla="*/ 2 w 14"/>
                  <a:gd name="T83" fmla="*/ 9 h 16"/>
                  <a:gd name="T84" fmla="*/ 2 w 14"/>
                  <a:gd name="T85" fmla="*/ 6 h 16"/>
                  <a:gd name="T86" fmla="*/ 2 w 14"/>
                  <a:gd name="T87" fmla="*/ 5 h 16"/>
                  <a:gd name="T88" fmla="*/ 1 w 14"/>
                  <a:gd name="T89" fmla="*/ 5 h 16"/>
                  <a:gd name="T90" fmla="*/ 0 w 14"/>
                  <a:gd name="T91" fmla="*/ 5 h 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"/>
                  <a:gd name="T139" fmla="*/ 0 h 16"/>
                  <a:gd name="T140" fmla="*/ 14 w 14"/>
                  <a:gd name="T141" fmla="*/ 16 h 1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" h="16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1" y="3"/>
                    </a:lnTo>
                    <a:close/>
                    <a:moveTo>
                      <a:pt x="0" y="5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8" name="Freeform 261"/>
              <p:cNvSpPr>
                <a:spLocks/>
              </p:cNvSpPr>
              <p:nvPr/>
            </p:nvSpPr>
            <p:spPr bwMode="auto">
              <a:xfrm>
                <a:off x="2867" y="4010"/>
                <a:ext cx="12" cy="14"/>
              </a:xfrm>
              <a:custGeom>
                <a:avLst/>
                <a:gdLst>
                  <a:gd name="T0" fmla="*/ 9 w 12"/>
                  <a:gd name="T1" fmla="*/ 2 h 14"/>
                  <a:gd name="T2" fmla="*/ 7 w 12"/>
                  <a:gd name="T3" fmla="*/ 2 h 14"/>
                  <a:gd name="T4" fmla="*/ 6 w 12"/>
                  <a:gd name="T5" fmla="*/ 0 h 14"/>
                  <a:gd name="T6" fmla="*/ 5 w 12"/>
                  <a:gd name="T7" fmla="*/ 0 h 14"/>
                  <a:gd name="T8" fmla="*/ 4 w 12"/>
                  <a:gd name="T9" fmla="*/ 2 h 14"/>
                  <a:gd name="T10" fmla="*/ 3 w 12"/>
                  <a:gd name="T11" fmla="*/ 3 h 14"/>
                  <a:gd name="T12" fmla="*/ 3 w 12"/>
                  <a:gd name="T13" fmla="*/ 4 h 14"/>
                  <a:gd name="T14" fmla="*/ 1 w 12"/>
                  <a:gd name="T15" fmla="*/ 4 h 14"/>
                  <a:gd name="T16" fmla="*/ 0 w 12"/>
                  <a:gd name="T17" fmla="*/ 4 h 14"/>
                  <a:gd name="T18" fmla="*/ 0 w 12"/>
                  <a:gd name="T19" fmla="*/ 5 h 14"/>
                  <a:gd name="T20" fmla="*/ 0 w 12"/>
                  <a:gd name="T21" fmla="*/ 8 h 14"/>
                  <a:gd name="T22" fmla="*/ 0 w 12"/>
                  <a:gd name="T23" fmla="*/ 10 h 14"/>
                  <a:gd name="T24" fmla="*/ 1 w 12"/>
                  <a:gd name="T25" fmla="*/ 11 h 14"/>
                  <a:gd name="T26" fmla="*/ 4 w 12"/>
                  <a:gd name="T27" fmla="*/ 13 h 14"/>
                  <a:gd name="T28" fmla="*/ 6 w 12"/>
                  <a:gd name="T29" fmla="*/ 14 h 14"/>
                  <a:gd name="T30" fmla="*/ 8 w 12"/>
                  <a:gd name="T31" fmla="*/ 13 h 14"/>
                  <a:gd name="T32" fmla="*/ 9 w 12"/>
                  <a:gd name="T33" fmla="*/ 11 h 14"/>
                  <a:gd name="T34" fmla="*/ 10 w 12"/>
                  <a:gd name="T35" fmla="*/ 10 h 14"/>
                  <a:gd name="T36" fmla="*/ 12 w 12"/>
                  <a:gd name="T37" fmla="*/ 8 h 14"/>
                  <a:gd name="T38" fmla="*/ 10 w 12"/>
                  <a:gd name="T39" fmla="*/ 8 h 14"/>
                  <a:gd name="T40" fmla="*/ 9 w 12"/>
                  <a:gd name="T41" fmla="*/ 7 h 14"/>
                  <a:gd name="T42" fmla="*/ 9 w 12"/>
                  <a:gd name="T43" fmla="*/ 7 h 14"/>
                  <a:gd name="T44" fmla="*/ 9 w 12"/>
                  <a:gd name="T45" fmla="*/ 8 h 14"/>
                  <a:gd name="T46" fmla="*/ 8 w 12"/>
                  <a:gd name="T47" fmla="*/ 10 h 14"/>
                  <a:gd name="T48" fmla="*/ 6 w 12"/>
                  <a:gd name="T49" fmla="*/ 11 h 14"/>
                  <a:gd name="T50" fmla="*/ 4 w 12"/>
                  <a:gd name="T51" fmla="*/ 10 h 14"/>
                  <a:gd name="T52" fmla="*/ 3 w 12"/>
                  <a:gd name="T53" fmla="*/ 8 h 14"/>
                  <a:gd name="T54" fmla="*/ 3 w 12"/>
                  <a:gd name="T55" fmla="*/ 5 h 14"/>
                  <a:gd name="T56" fmla="*/ 4 w 12"/>
                  <a:gd name="T57" fmla="*/ 4 h 14"/>
                  <a:gd name="T58" fmla="*/ 4 w 12"/>
                  <a:gd name="T59" fmla="*/ 3 h 14"/>
                  <a:gd name="T60" fmla="*/ 3 w 12"/>
                  <a:gd name="T61" fmla="*/ 3 h 14"/>
                  <a:gd name="T62" fmla="*/ 6 w 12"/>
                  <a:gd name="T63" fmla="*/ 3 h 14"/>
                  <a:gd name="T64" fmla="*/ 9 w 12"/>
                  <a:gd name="T65" fmla="*/ 2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"/>
                  <a:gd name="T100" fmla="*/ 0 h 14"/>
                  <a:gd name="T101" fmla="*/ 12 w 12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" h="14">
                    <a:moveTo>
                      <a:pt x="9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FF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59" name="Freeform 262"/>
              <p:cNvSpPr>
                <a:spLocks noEditPoints="1"/>
              </p:cNvSpPr>
              <p:nvPr/>
            </p:nvSpPr>
            <p:spPr bwMode="auto">
              <a:xfrm>
                <a:off x="2868" y="4012"/>
                <a:ext cx="9" cy="11"/>
              </a:xfrm>
              <a:custGeom>
                <a:avLst/>
                <a:gdLst>
                  <a:gd name="T0" fmla="*/ 6 w 9"/>
                  <a:gd name="T1" fmla="*/ 1 h 11"/>
                  <a:gd name="T2" fmla="*/ 6 w 9"/>
                  <a:gd name="T3" fmla="*/ 0 h 11"/>
                  <a:gd name="T4" fmla="*/ 5 w 9"/>
                  <a:gd name="T5" fmla="*/ 0 h 11"/>
                  <a:gd name="T6" fmla="*/ 4 w 9"/>
                  <a:gd name="T7" fmla="*/ 1 h 11"/>
                  <a:gd name="T8" fmla="*/ 3 w 9"/>
                  <a:gd name="T9" fmla="*/ 1 h 11"/>
                  <a:gd name="T10" fmla="*/ 4 w 9"/>
                  <a:gd name="T11" fmla="*/ 1 h 11"/>
                  <a:gd name="T12" fmla="*/ 6 w 9"/>
                  <a:gd name="T13" fmla="*/ 1 h 11"/>
                  <a:gd name="T14" fmla="*/ 2 w 9"/>
                  <a:gd name="T15" fmla="*/ 1 h 11"/>
                  <a:gd name="T16" fmla="*/ 2 w 9"/>
                  <a:gd name="T17" fmla="*/ 1 h 11"/>
                  <a:gd name="T18" fmla="*/ 2 w 9"/>
                  <a:gd name="T19" fmla="*/ 2 h 11"/>
                  <a:gd name="T20" fmla="*/ 2 w 9"/>
                  <a:gd name="T21" fmla="*/ 2 h 11"/>
                  <a:gd name="T22" fmla="*/ 2 w 9"/>
                  <a:gd name="T23" fmla="*/ 2 h 11"/>
                  <a:gd name="T24" fmla="*/ 2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6 h 11"/>
                  <a:gd name="T32" fmla="*/ 0 w 9"/>
                  <a:gd name="T33" fmla="*/ 7 h 11"/>
                  <a:gd name="T34" fmla="*/ 2 w 9"/>
                  <a:gd name="T35" fmla="*/ 8 h 11"/>
                  <a:gd name="T36" fmla="*/ 3 w 9"/>
                  <a:gd name="T37" fmla="*/ 9 h 11"/>
                  <a:gd name="T38" fmla="*/ 5 w 9"/>
                  <a:gd name="T39" fmla="*/ 11 h 11"/>
                  <a:gd name="T40" fmla="*/ 6 w 9"/>
                  <a:gd name="T41" fmla="*/ 9 h 11"/>
                  <a:gd name="T42" fmla="*/ 8 w 9"/>
                  <a:gd name="T43" fmla="*/ 9 h 11"/>
                  <a:gd name="T44" fmla="*/ 9 w 9"/>
                  <a:gd name="T45" fmla="*/ 7 h 11"/>
                  <a:gd name="T46" fmla="*/ 9 w 9"/>
                  <a:gd name="T47" fmla="*/ 6 h 11"/>
                  <a:gd name="T48" fmla="*/ 8 w 9"/>
                  <a:gd name="T49" fmla="*/ 5 h 11"/>
                  <a:gd name="T50" fmla="*/ 7 w 9"/>
                  <a:gd name="T51" fmla="*/ 5 h 11"/>
                  <a:gd name="T52" fmla="*/ 7 w 9"/>
                  <a:gd name="T53" fmla="*/ 5 h 11"/>
                  <a:gd name="T54" fmla="*/ 7 w 9"/>
                  <a:gd name="T55" fmla="*/ 5 h 11"/>
                  <a:gd name="T56" fmla="*/ 7 w 9"/>
                  <a:gd name="T57" fmla="*/ 5 h 11"/>
                  <a:gd name="T58" fmla="*/ 7 w 9"/>
                  <a:gd name="T59" fmla="*/ 6 h 11"/>
                  <a:gd name="T60" fmla="*/ 6 w 9"/>
                  <a:gd name="T61" fmla="*/ 7 h 11"/>
                  <a:gd name="T62" fmla="*/ 5 w 9"/>
                  <a:gd name="T63" fmla="*/ 8 h 11"/>
                  <a:gd name="T64" fmla="*/ 3 w 9"/>
                  <a:gd name="T65" fmla="*/ 7 h 11"/>
                  <a:gd name="T66" fmla="*/ 3 w 9"/>
                  <a:gd name="T67" fmla="*/ 6 h 11"/>
                  <a:gd name="T68" fmla="*/ 3 w 9"/>
                  <a:gd name="T69" fmla="*/ 5 h 11"/>
                  <a:gd name="T70" fmla="*/ 4 w 9"/>
                  <a:gd name="T71" fmla="*/ 3 h 11"/>
                  <a:gd name="T72" fmla="*/ 3 w 9"/>
                  <a:gd name="T73" fmla="*/ 2 h 11"/>
                  <a:gd name="T74" fmla="*/ 2 w 9"/>
                  <a:gd name="T75" fmla="*/ 1 h 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"/>
                  <a:gd name="T115" fmla="*/ 0 h 11"/>
                  <a:gd name="T116" fmla="*/ 9 w 9"/>
                  <a:gd name="T117" fmla="*/ 11 h 1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" h="11">
                    <a:moveTo>
                      <a:pt x="6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0" name="Freeform 263"/>
              <p:cNvSpPr>
                <a:spLocks/>
              </p:cNvSpPr>
              <p:nvPr/>
            </p:nvSpPr>
            <p:spPr bwMode="auto">
              <a:xfrm>
                <a:off x="2870" y="4014"/>
                <a:ext cx="6" cy="7"/>
              </a:xfrm>
              <a:custGeom>
                <a:avLst/>
                <a:gdLst>
                  <a:gd name="T0" fmla="*/ 6 w 6"/>
                  <a:gd name="T1" fmla="*/ 4 h 7"/>
                  <a:gd name="T2" fmla="*/ 6 w 6"/>
                  <a:gd name="T3" fmla="*/ 3 h 7"/>
                  <a:gd name="T4" fmla="*/ 6 w 6"/>
                  <a:gd name="T5" fmla="*/ 3 h 7"/>
                  <a:gd name="T6" fmla="*/ 6 w 6"/>
                  <a:gd name="T7" fmla="*/ 3 h 7"/>
                  <a:gd name="T8" fmla="*/ 5 w 6"/>
                  <a:gd name="T9" fmla="*/ 3 h 7"/>
                  <a:gd name="T10" fmla="*/ 3 w 6"/>
                  <a:gd name="T11" fmla="*/ 3 h 7"/>
                  <a:gd name="T12" fmla="*/ 2 w 6"/>
                  <a:gd name="T13" fmla="*/ 3 h 7"/>
                  <a:gd name="T14" fmla="*/ 2 w 6"/>
                  <a:gd name="T15" fmla="*/ 1 h 7"/>
                  <a:gd name="T16" fmla="*/ 1 w 6"/>
                  <a:gd name="T17" fmla="*/ 0 h 7"/>
                  <a:gd name="T18" fmla="*/ 0 w 6"/>
                  <a:gd name="T19" fmla="*/ 1 h 7"/>
                  <a:gd name="T20" fmla="*/ 0 w 6"/>
                  <a:gd name="T21" fmla="*/ 4 h 7"/>
                  <a:gd name="T22" fmla="*/ 1 w 6"/>
                  <a:gd name="T23" fmla="*/ 6 h 7"/>
                  <a:gd name="T24" fmla="*/ 3 w 6"/>
                  <a:gd name="T25" fmla="*/ 7 h 7"/>
                  <a:gd name="T26" fmla="*/ 5 w 6"/>
                  <a:gd name="T27" fmla="*/ 6 h 7"/>
                  <a:gd name="T28" fmla="*/ 6 w 6"/>
                  <a:gd name="T29" fmla="*/ 4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7"/>
                  <a:gd name="T47" fmla="*/ 6 w 6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7">
                    <a:moveTo>
                      <a:pt x="6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1" name="Freeform 264"/>
              <p:cNvSpPr>
                <a:spLocks/>
              </p:cNvSpPr>
              <p:nvPr/>
            </p:nvSpPr>
            <p:spPr bwMode="auto">
              <a:xfrm>
                <a:off x="2871" y="4015"/>
                <a:ext cx="4" cy="5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2 h 5"/>
                  <a:gd name="T4" fmla="*/ 4 w 4"/>
                  <a:gd name="T5" fmla="*/ 2 h 5"/>
                  <a:gd name="T6" fmla="*/ 1 w 4"/>
                  <a:gd name="T7" fmla="*/ 2 h 5"/>
                  <a:gd name="T8" fmla="*/ 1 w 4"/>
                  <a:gd name="T9" fmla="*/ 0 h 5"/>
                  <a:gd name="T10" fmla="*/ 0 w 4"/>
                  <a:gd name="T11" fmla="*/ 2 h 5"/>
                  <a:gd name="T12" fmla="*/ 0 w 4"/>
                  <a:gd name="T13" fmla="*/ 3 h 5"/>
                  <a:gd name="T14" fmla="*/ 0 w 4"/>
                  <a:gd name="T15" fmla="*/ 4 h 5"/>
                  <a:gd name="T16" fmla="*/ 2 w 4"/>
                  <a:gd name="T17" fmla="*/ 5 h 5"/>
                  <a:gd name="T18" fmla="*/ 3 w 4"/>
                  <a:gd name="T19" fmla="*/ 4 h 5"/>
                  <a:gd name="T20" fmla="*/ 4 w 4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3"/>
                    </a:moveTo>
                    <a:lnTo>
                      <a:pt x="4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2" name="Freeform 265"/>
              <p:cNvSpPr>
                <a:spLocks/>
              </p:cNvSpPr>
              <p:nvPr/>
            </p:nvSpPr>
            <p:spPr bwMode="auto">
              <a:xfrm>
                <a:off x="2872" y="4017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1 h 2"/>
                  <a:gd name="T14" fmla="*/ 0 w 2"/>
                  <a:gd name="T15" fmla="*/ 1 h 2"/>
                  <a:gd name="T16" fmla="*/ 1 w 2"/>
                  <a:gd name="T17" fmla="*/ 2 h 2"/>
                  <a:gd name="T18" fmla="*/ 2 w 2"/>
                  <a:gd name="T19" fmla="*/ 1 h 2"/>
                  <a:gd name="T20" fmla="*/ 2 w 2"/>
                  <a:gd name="T21" fmla="*/ 1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3" name="Freeform 266"/>
              <p:cNvSpPr>
                <a:spLocks noEditPoints="1"/>
              </p:cNvSpPr>
              <p:nvPr/>
            </p:nvSpPr>
            <p:spPr bwMode="auto">
              <a:xfrm>
                <a:off x="2862" y="4005"/>
                <a:ext cx="9" cy="4"/>
              </a:xfrm>
              <a:custGeom>
                <a:avLst/>
                <a:gdLst>
                  <a:gd name="T0" fmla="*/ 9 w 9"/>
                  <a:gd name="T1" fmla="*/ 3 h 4"/>
                  <a:gd name="T2" fmla="*/ 6 w 9"/>
                  <a:gd name="T3" fmla="*/ 4 h 4"/>
                  <a:gd name="T4" fmla="*/ 6 w 9"/>
                  <a:gd name="T5" fmla="*/ 3 h 4"/>
                  <a:gd name="T6" fmla="*/ 6 w 9"/>
                  <a:gd name="T7" fmla="*/ 3 h 4"/>
                  <a:gd name="T8" fmla="*/ 6 w 9"/>
                  <a:gd name="T9" fmla="*/ 3 h 4"/>
                  <a:gd name="T10" fmla="*/ 6 w 9"/>
                  <a:gd name="T11" fmla="*/ 2 h 4"/>
                  <a:gd name="T12" fmla="*/ 5 w 9"/>
                  <a:gd name="T13" fmla="*/ 2 h 4"/>
                  <a:gd name="T14" fmla="*/ 8 w 9"/>
                  <a:gd name="T15" fmla="*/ 0 h 4"/>
                  <a:gd name="T16" fmla="*/ 9 w 9"/>
                  <a:gd name="T17" fmla="*/ 3 h 4"/>
                  <a:gd name="T18" fmla="*/ 2 w 9"/>
                  <a:gd name="T19" fmla="*/ 4 h 4"/>
                  <a:gd name="T20" fmla="*/ 1 w 9"/>
                  <a:gd name="T21" fmla="*/ 4 h 4"/>
                  <a:gd name="T22" fmla="*/ 1 w 9"/>
                  <a:gd name="T23" fmla="*/ 3 h 4"/>
                  <a:gd name="T24" fmla="*/ 0 w 9"/>
                  <a:gd name="T25" fmla="*/ 3 h 4"/>
                  <a:gd name="T26" fmla="*/ 0 w 9"/>
                  <a:gd name="T27" fmla="*/ 2 h 4"/>
                  <a:gd name="T28" fmla="*/ 2 w 9"/>
                  <a:gd name="T29" fmla="*/ 2 h 4"/>
                  <a:gd name="T30" fmla="*/ 2 w 9"/>
                  <a:gd name="T31" fmla="*/ 2 h 4"/>
                  <a:gd name="T32" fmla="*/ 2 w 9"/>
                  <a:gd name="T33" fmla="*/ 3 h 4"/>
                  <a:gd name="T34" fmla="*/ 2 w 9"/>
                  <a:gd name="T35" fmla="*/ 4 h 4"/>
                  <a:gd name="T36" fmla="*/ 2 w 9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9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3"/>
                    </a:lnTo>
                    <a:close/>
                    <a:moveTo>
                      <a:pt x="2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4" name="Freeform 267"/>
              <p:cNvSpPr>
                <a:spLocks/>
              </p:cNvSpPr>
              <p:nvPr/>
            </p:nvSpPr>
            <p:spPr bwMode="auto">
              <a:xfrm>
                <a:off x="2863" y="4005"/>
                <a:ext cx="7" cy="4"/>
              </a:xfrm>
              <a:custGeom>
                <a:avLst/>
                <a:gdLst>
                  <a:gd name="T0" fmla="*/ 7 w 7"/>
                  <a:gd name="T1" fmla="*/ 3 h 4"/>
                  <a:gd name="T2" fmla="*/ 7 w 7"/>
                  <a:gd name="T3" fmla="*/ 2 h 4"/>
                  <a:gd name="T4" fmla="*/ 5 w 7"/>
                  <a:gd name="T5" fmla="*/ 0 h 4"/>
                  <a:gd name="T6" fmla="*/ 0 w 7"/>
                  <a:gd name="T7" fmla="*/ 2 h 4"/>
                  <a:gd name="T8" fmla="*/ 0 w 7"/>
                  <a:gd name="T9" fmla="*/ 2 h 4"/>
                  <a:gd name="T10" fmla="*/ 0 w 7"/>
                  <a:gd name="T11" fmla="*/ 3 h 4"/>
                  <a:gd name="T12" fmla="*/ 0 w 7"/>
                  <a:gd name="T13" fmla="*/ 3 h 4"/>
                  <a:gd name="T14" fmla="*/ 0 w 7"/>
                  <a:gd name="T15" fmla="*/ 4 h 4"/>
                  <a:gd name="T16" fmla="*/ 0 w 7"/>
                  <a:gd name="T17" fmla="*/ 4 h 4"/>
                  <a:gd name="T18" fmla="*/ 0 w 7"/>
                  <a:gd name="T19" fmla="*/ 4 h 4"/>
                  <a:gd name="T20" fmla="*/ 0 w 7"/>
                  <a:gd name="T21" fmla="*/ 4 h 4"/>
                  <a:gd name="T22" fmla="*/ 2 w 7"/>
                  <a:gd name="T23" fmla="*/ 4 h 4"/>
                  <a:gd name="T24" fmla="*/ 2 w 7"/>
                  <a:gd name="T25" fmla="*/ 4 h 4"/>
                  <a:gd name="T26" fmla="*/ 2 w 7"/>
                  <a:gd name="T27" fmla="*/ 3 h 4"/>
                  <a:gd name="T28" fmla="*/ 2 w 7"/>
                  <a:gd name="T29" fmla="*/ 3 h 4"/>
                  <a:gd name="T30" fmla="*/ 2 w 7"/>
                  <a:gd name="T31" fmla="*/ 2 h 4"/>
                  <a:gd name="T32" fmla="*/ 3 w 7"/>
                  <a:gd name="T33" fmla="*/ 2 h 4"/>
                  <a:gd name="T34" fmla="*/ 4 w 7"/>
                  <a:gd name="T35" fmla="*/ 2 h 4"/>
                  <a:gd name="T36" fmla="*/ 4 w 7"/>
                  <a:gd name="T37" fmla="*/ 3 h 4"/>
                  <a:gd name="T38" fmla="*/ 4 w 7"/>
                  <a:gd name="T39" fmla="*/ 3 h 4"/>
                  <a:gd name="T40" fmla="*/ 4 w 7"/>
                  <a:gd name="T41" fmla="*/ 3 h 4"/>
                  <a:gd name="T42" fmla="*/ 5 w 7"/>
                  <a:gd name="T43" fmla="*/ 4 h 4"/>
                  <a:gd name="T44" fmla="*/ 7 w 7"/>
                  <a:gd name="T45" fmla="*/ 4 h 4"/>
                  <a:gd name="T46" fmla="*/ 7 w 7"/>
                  <a:gd name="T47" fmla="*/ 3 h 4"/>
                  <a:gd name="T48" fmla="*/ 7 w 7"/>
                  <a:gd name="T49" fmla="*/ 3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4"/>
                  <a:gd name="T77" fmla="*/ 7 w 7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4">
                    <a:moveTo>
                      <a:pt x="7" y="3"/>
                    </a:moveTo>
                    <a:lnTo>
                      <a:pt x="7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5" name="Freeform 268"/>
              <p:cNvSpPr>
                <a:spLocks/>
              </p:cNvSpPr>
              <p:nvPr/>
            </p:nvSpPr>
            <p:spPr bwMode="auto">
              <a:xfrm>
                <a:off x="2864" y="4007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0 h 2"/>
                  <a:gd name="T4" fmla="*/ 3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1 h 2"/>
                  <a:gd name="T12" fmla="*/ 0 w 4"/>
                  <a:gd name="T13" fmla="*/ 2 h 2"/>
                  <a:gd name="T14" fmla="*/ 0 w 4"/>
                  <a:gd name="T15" fmla="*/ 2 h 2"/>
                  <a:gd name="T16" fmla="*/ 1 w 4"/>
                  <a:gd name="T17" fmla="*/ 2 h 2"/>
                  <a:gd name="T18" fmla="*/ 1 w 4"/>
                  <a:gd name="T19" fmla="*/ 1 h 2"/>
                  <a:gd name="T20" fmla="*/ 3 w 4"/>
                  <a:gd name="T21" fmla="*/ 1 h 2"/>
                  <a:gd name="T22" fmla="*/ 3 w 4"/>
                  <a:gd name="T23" fmla="*/ 1 h 2"/>
                  <a:gd name="T24" fmla="*/ 4 w 4"/>
                  <a:gd name="T25" fmla="*/ 1 h 2"/>
                  <a:gd name="T26" fmla="*/ 4 w 4"/>
                  <a:gd name="T27" fmla="*/ 1 h 2"/>
                  <a:gd name="T28" fmla="*/ 4 w 4"/>
                  <a:gd name="T29" fmla="*/ 1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"/>
                  <a:gd name="T47" fmla="*/ 4 w 4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">
                    <a:moveTo>
                      <a:pt x="4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F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6" name="Freeform 269"/>
              <p:cNvSpPr>
                <a:spLocks/>
              </p:cNvSpPr>
              <p:nvPr/>
            </p:nvSpPr>
            <p:spPr bwMode="auto">
              <a:xfrm>
                <a:off x="2865" y="4007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  <a:gd name="T12" fmla="*/ 0 w 2"/>
                  <a:gd name="T13" fmla="*/ 2 h 2"/>
                  <a:gd name="T14" fmla="*/ 0 w 2"/>
                  <a:gd name="T15" fmla="*/ 1 h 2"/>
                  <a:gd name="T16" fmla="*/ 2 w 2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7" name="Freeform 270"/>
              <p:cNvSpPr>
                <a:spLocks/>
              </p:cNvSpPr>
              <p:nvPr/>
            </p:nvSpPr>
            <p:spPr bwMode="auto">
              <a:xfrm>
                <a:off x="2881" y="4008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8" name="Freeform 271"/>
              <p:cNvSpPr>
                <a:spLocks/>
              </p:cNvSpPr>
              <p:nvPr/>
            </p:nvSpPr>
            <p:spPr bwMode="auto">
              <a:xfrm>
                <a:off x="2881" y="40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1"/>
                  <a:gd name="T32" fmla="*/ 1 w 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69" name="Freeform 272"/>
              <p:cNvSpPr>
                <a:spLocks/>
              </p:cNvSpPr>
              <p:nvPr/>
            </p:nvSpPr>
            <p:spPr bwMode="auto">
              <a:xfrm>
                <a:off x="2539" y="3505"/>
                <a:ext cx="64" cy="423"/>
              </a:xfrm>
              <a:custGeom>
                <a:avLst/>
                <a:gdLst>
                  <a:gd name="T0" fmla="*/ 13 w 64"/>
                  <a:gd name="T1" fmla="*/ 8 h 423"/>
                  <a:gd name="T2" fmla="*/ 64 w 64"/>
                  <a:gd name="T3" fmla="*/ 280 h 423"/>
                  <a:gd name="T4" fmla="*/ 64 w 64"/>
                  <a:gd name="T5" fmla="*/ 423 h 423"/>
                  <a:gd name="T6" fmla="*/ 0 w 64"/>
                  <a:gd name="T7" fmla="*/ 422 h 423"/>
                  <a:gd name="T8" fmla="*/ 0 w 64"/>
                  <a:gd name="T9" fmla="*/ 26 h 423"/>
                  <a:gd name="T10" fmla="*/ 0 w 64"/>
                  <a:gd name="T11" fmla="*/ 15 h 423"/>
                  <a:gd name="T12" fmla="*/ 1 w 64"/>
                  <a:gd name="T13" fmla="*/ 7 h 423"/>
                  <a:gd name="T14" fmla="*/ 3 w 64"/>
                  <a:gd name="T15" fmla="*/ 2 h 423"/>
                  <a:gd name="T16" fmla="*/ 6 w 64"/>
                  <a:gd name="T17" fmla="*/ 0 h 423"/>
                  <a:gd name="T18" fmla="*/ 9 w 64"/>
                  <a:gd name="T19" fmla="*/ 0 h 423"/>
                  <a:gd name="T20" fmla="*/ 11 w 64"/>
                  <a:gd name="T21" fmla="*/ 2 h 423"/>
                  <a:gd name="T22" fmla="*/ 13 w 64"/>
                  <a:gd name="T23" fmla="*/ 4 h 423"/>
                  <a:gd name="T24" fmla="*/ 13 w 64"/>
                  <a:gd name="T25" fmla="*/ 8 h 4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423"/>
                  <a:gd name="T41" fmla="*/ 64 w 64"/>
                  <a:gd name="T42" fmla="*/ 423 h 4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423">
                    <a:moveTo>
                      <a:pt x="13" y="8"/>
                    </a:moveTo>
                    <a:lnTo>
                      <a:pt x="64" y="280"/>
                    </a:lnTo>
                    <a:lnTo>
                      <a:pt x="64" y="423"/>
                    </a:lnTo>
                    <a:lnTo>
                      <a:pt x="0" y="422"/>
                    </a:lnTo>
                    <a:lnTo>
                      <a:pt x="0" y="26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0" name="Freeform 273"/>
              <p:cNvSpPr>
                <a:spLocks/>
              </p:cNvSpPr>
              <p:nvPr/>
            </p:nvSpPr>
            <p:spPr bwMode="auto">
              <a:xfrm>
                <a:off x="2548" y="3512"/>
                <a:ext cx="59" cy="278"/>
              </a:xfrm>
              <a:custGeom>
                <a:avLst/>
                <a:gdLst>
                  <a:gd name="T0" fmla="*/ 59 w 59"/>
                  <a:gd name="T1" fmla="*/ 273 h 278"/>
                  <a:gd name="T2" fmla="*/ 59 w 59"/>
                  <a:gd name="T3" fmla="*/ 272 h 278"/>
                  <a:gd name="T4" fmla="*/ 10 w 59"/>
                  <a:gd name="T5" fmla="*/ 0 h 278"/>
                  <a:gd name="T6" fmla="*/ 0 w 59"/>
                  <a:gd name="T7" fmla="*/ 2 h 278"/>
                  <a:gd name="T8" fmla="*/ 50 w 59"/>
                  <a:gd name="T9" fmla="*/ 273 h 278"/>
                  <a:gd name="T10" fmla="*/ 59 w 59"/>
                  <a:gd name="T11" fmla="*/ 273 h 278"/>
                  <a:gd name="T12" fmla="*/ 50 w 59"/>
                  <a:gd name="T13" fmla="*/ 273 h 278"/>
                  <a:gd name="T14" fmla="*/ 50 w 59"/>
                  <a:gd name="T15" fmla="*/ 275 h 278"/>
                  <a:gd name="T16" fmla="*/ 51 w 59"/>
                  <a:gd name="T17" fmla="*/ 277 h 278"/>
                  <a:gd name="T18" fmla="*/ 54 w 59"/>
                  <a:gd name="T19" fmla="*/ 278 h 278"/>
                  <a:gd name="T20" fmla="*/ 55 w 59"/>
                  <a:gd name="T21" fmla="*/ 278 h 278"/>
                  <a:gd name="T22" fmla="*/ 57 w 59"/>
                  <a:gd name="T23" fmla="*/ 277 h 278"/>
                  <a:gd name="T24" fmla="*/ 58 w 59"/>
                  <a:gd name="T25" fmla="*/ 275 h 278"/>
                  <a:gd name="T26" fmla="*/ 59 w 59"/>
                  <a:gd name="T27" fmla="*/ 274 h 278"/>
                  <a:gd name="T28" fmla="*/ 59 w 59"/>
                  <a:gd name="T29" fmla="*/ 272 h 278"/>
                  <a:gd name="T30" fmla="*/ 59 w 59"/>
                  <a:gd name="T31" fmla="*/ 273 h 2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"/>
                  <a:gd name="T49" fmla="*/ 0 h 278"/>
                  <a:gd name="T50" fmla="*/ 59 w 59"/>
                  <a:gd name="T51" fmla="*/ 278 h 2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" h="278">
                    <a:moveTo>
                      <a:pt x="59" y="273"/>
                    </a:moveTo>
                    <a:lnTo>
                      <a:pt x="59" y="272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50" y="273"/>
                    </a:lnTo>
                    <a:lnTo>
                      <a:pt x="59" y="273"/>
                    </a:lnTo>
                    <a:lnTo>
                      <a:pt x="50" y="273"/>
                    </a:lnTo>
                    <a:lnTo>
                      <a:pt x="50" y="275"/>
                    </a:lnTo>
                    <a:lnTo>
                      <a:pt x="51" y="277"/>
                    </a:lnTo>
                    <a:lnTo>
                      <a:pt x="54" y="278"/>
                    </a:lnTo>
                    <a:lnTo>
                      <a:pt x="55" y="278"/>
                    </a:lnTo>
                    <a:lnTo>
                      <a:pt x="57" y="277"/>
                    </a:lnTo>
                    <a:lnTo>
                      <a:pt x="58" y="275"/>
                    </a:lnTo>
                    <a:lnTo>
                      <a:pt x="59" y="274"/>
                    </a:lnTo>
                    <a:lnTo>
                      <a:pt x="59" y="272"/>
                    </a:lnTo>
                    <a:lnTo>
                      <a:pt x="59" y="2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1" name="Freeform 274"/>
              <p:cNvSpPr>
                <a:spLocks/>
              </p:cNvSpPr>
              <p:nvPr/>
            </p:nvSpPr>
            <p:spPr bwMode="auto">
              <a:xfrm>
                <a:off x="2597" y="3785"/>
                <a:ext cx="10" cy="148"/>
              </a:xfrm>
              <a:custGeom>
                <a:avLst/>
                <a:gdLst>
                  <a:gd name="T0" fmla="*/ 6 w 10"/>
                  <a:gd name="T1" fmla="*/ 148 h 148"/>
                  <a:gd name="T2" fmla="*/ 10 w 10"/>
                  <a:gd name="T3" fmla="*/ 143 h 148"/>
                  <a:gd name="T4" fmla="*/ 10 w 10"/>
                  <a:gd name="T5" fmla="*/ 0 h 148"/>
                  <a:gd name="T6" fmla="*/ 0 w 10"/>
                  <a:gd name="T7" fmla="*/ 0 h 148"/>
                  <a:gd name="T8" fmla="*/ 0 w 10"/>
                  <a:gd name="T9" fmla="*/ 143 h 148"/>
                  <a:gd name="T10" fmla="*/ 6 w 10"/>
                  <a:gd name="T11" fmla="*/ 148 h 148"/>
                  <a:gd name="T12" fmla="*/ 0 w 10"/>
                  <a:gd name="T13" fmla="*/ 143 h 148"/>
                  <a:gd name="T14" fmla="*/ 1 w 10"/>
                  <a:gd name="T15" fmla="*/ 146 h 148"/>
                  <a:gd name="T16" fmla="*/ 2 w 10"/>
                  <a:gd name="T17" fmla="*/ 147 h 148"/>
                  <a:gd name="T18" fmla="*/ 4 w 10"/>
                  <a:gd name="T19" fmla="*/ 148 h 148"/>
                  <a:gd name="T20" fmla="*/ 6 w 10"/>
                  <a:gd name="T21" fmla="*/ 148 h 148"/>
                  <a:gd name="T22" fmla="*/ 7 w 10"/>
                  <a:gd name="T23" fmla="*/ 148 h 148"/>
                  <a:gd name="T24" fmla="*/ 9 w 10"/>
                  <a:gd name="T25" fmla="*/ 147 h 148"/>
                  <a:gd name="T26" fmla="*/ 10 w 10"/>
                  <a:gd name="T27" fmla="*/ 146 h 148"/>
                  <a:gd name="T28" fmla="*/ 10 w 10"/>
                  <a:gd name="T29" fmla="*/ 143 h 148"/>
                  <a:gd name="T30" fmla="*/ 6 w 10"/>
                  <a:gd name="T31" fmla="*/ 148 h 1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148"/>
                  <a:gd name="T50" fmla="*/ 10 w 10"/>
                  <a:gd name="T51" fmla="*/ 148 h 1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148">
                    <a:moveTo>
                      <a:pt x="6" y="148"/>
                    </a:moveTo>
                    <a:lnTo>
                      <a:pt x="10" y="14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0" y="143"/>
                    </a:lnTo>
                    <a:lnTo>
                      <a:pt x="1" y="146"/>
                    </a:lnTo>
                    <a:lnTo>
                      <a:pt x="2" y="147"/>
                    </a:lnTo>
                    <a:lnTo>
                      <a:pt x="4" y="148"/>
                    </a:lnTo>
                    <a:lnTo>
                      <a:pt x="6" y="148"/>
                    </a:lnTo>
                    <a:lnTo>
                      <a:pt x="7" y="148"/>
                    </a:lnTo>
                    <a:lnTo>
                      <a:pt x="9" y="147"/>
                    </a:lnTo>
                    <a:lnTo>
                      <a:pt x="10" y="146"/>
                    </a:lnTo>
                    <a:lnTo>
                      <a:pt x="10" y="143"/>
                    </a:lnTo>
                    <a:lnTo>
                      <a:pt x="6" y="1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2" name="Freeform 275"/>
              <p:cNvSpPr>
                <a:spLocks/>
              </p:cNvSpPr>
              <p:nvPr/>
            </p:nvSpPr>
            <p:spPr bwMode="auto">
              <a:xfrm>
                <a:off x="2533" y="3922"/>
                <a:ext cx="70" cy="11"/>
              </a:xfrm>
              <a:custGeom>
                <a:avLst/>
                <a:gdLst>
                  <a:gd name="T0" fmla="*/ 0 w 70"/>
                  <a:gd name="T1" fmla="*/ 5 h 11"/>
                  <a:gd name="T2" fmla="*/ 6 w 70"/>
                  <a:gd name="T3" fmla="*/ 10 h 11"/>
                  <a:gd name="T4" fmla="*/ 70 w 70"/>
                  <a:gd name="T5" fmla="*/ 11 h 11"/>
                  <a:gd name="T6" fmla="*/ 70 w 70"/>
                  <a:gd name="T7" fmla="*/ 1 h 11"/>
                  <a:gd name="T8" fmla="*/ 6 w 70"/>
                  <a:gd name="T9" fmla="*/ 0 h 11"/>
                  <a:gd name="T10" fmla="*/ 0 w 70"/>
                  <a:gd name="T11" fmla="*/ 5 h 11"/>
                  <a:gd name="T12" fmla="*/ 6 w 70"/>
                  <a:gd name="T13" fmla="*/ 0 h 11"/>
                  <a:gd name="T14" fmla="*/ 3 w 70"/>
                  <a:gd name="T15" fmla="*/ 0 h 11"/>
                  <a:gd name="T16" fmla="*/ 2 w 70"/>
                  <a:gd name="T17" fmla="*/ 1 h 11"/>
                  <a:gd name="T18" fmla="*/ 1 w 70"/>
                  <a:gd name="T19" fmla="*/ 4 h 11"/>
                  <a:gd name="T20" fmla="*/ 1 w 70"/>
                  <a:gd name="T21" fmla="*/ 5 h 11"/>
                  <a:gd name="T22" fmla="*/ 1 w 70"/>
                  <a:gd name="T23" fmla="*/ 7 h 11"/>
                  <a:gd name="T24" fmla="*/ 2 w 70"/>
                  <a:gd name="T25" fmla="*/ 9 h 11"/>
                  <a:gd name="T26" fmla="*/ 3 w 70"/>
                  <a:gd name="T27" fmla="*/ 10 h 11"/>
                  <a:gd name="T28" fmla="*/ 6 w 70"/>
                  <a:gd name="T29" fmla="*/ 10 h 11"/>
                  <a:gd name="T30" fmla="*/ 0 w 70"/>
                  <a:gd name="T31" fmla="*/ 5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11"/>
                  <a:gd name="T50" fmla="*/ 70 w 70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11">
                    <a:moveTo>
                      <a:pt x="0" y="5"/>
                    </a:moveTo>
                    <a:lnTo>
                      <a:pt x="6" y="10"/>
                    </a:lnTo>
                    <a:lnTo>
                      <a:pt x="70" y="11"/>
                    </a:lnTo>
                    <a:lnTo>
                      <a:pt x="70" y="1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3" name="Freeform 276"/>
              <p:cNvSpPr>
                <a:spLocks/>
              </p:cNvSpPr>
              <p:nvPr/>
            </p:nvSpPr>
            <p:spPr bwMode="auto">
              <a:xfrm>
                <a:off x="2533" y="3531"/>
                <a:ext cx="10" cy="396"/>
              </a:xfrm>
              <a:custGeom>
                <a:avLst/>
                <a:gdLst>
                  <a:gd name="T0" fmla="*/ 10 w 10"/>
                  <a:gd name="T1" fmla="*/ 0 h 396"/>
                  <a:gd name="T2" fmla="*/ 0 w 10"/>
                  <a:gd name="T3" fmla="*/ 0 h 396"/>
                  <a:gd name="T4" fmla="*/ 0 w 10"/>
                  <a:gd name="T5" fmla="*/ 396 h 396"/>
                  <a:gd name="T6" fmla="*/ 10 w 10"/>
                  <a:gd name="T7" fmla="*/ 396 h 396"/>
                  <a:gd name="T8" fmla="*/ 10 w 10"/>
                  <a:gd name="T9" fmla="*/ 0 h 396"/>
                  <a:gd name="T10" fmla="*/ 10 w 10"/>
                  <a:gd name="T11" fmla="*/ 0 h 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96"/>
                  <a:gd name="T20" fmla="*/ 10 w 10"/>
                  <a:gd name="T21" fmla="*/ 396 h 3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96">
                    <a:moveTo>
                      <a:pt x="10" y="0"/>
                    </a:moveTo>
                    <a:lnTo>
                      <a:pt x="0" y="0"/>
                    </a:lnTo>
                    <a:lnTo>
                      <a:pt x="0" y="396"/>
                    </a:lnTo>
                    <a:lnTo>
                      <a:pt x="10" y="39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4" name="Freeform 277"/>
              <p:cNvSpPr>
                <a:spLocks/>
              </p:cNvSpPr>
              <p:nvPr/>
            </p:nvSpPr>
            <p:spPr bwMode="auto">
              <a:xfrm>
                <a:off x="2533" y="3501"/>
                <a:ext cx="25" cy="30"/>
              </a:xfrm>
              <a:custGeom>
                <a:avLst/>
                <a:gdLst>
                  <a:gd name="T0" fmla="*/ 25 w 25"/>
                  <a:gd name="T1" fmla="*/ 11 h 30"/>
                  <a:gd name="T2" fmla="*/ 25 w 25"/>
                  <a:gd name="T3" fmla="*/ 11 h 30"/>
                  <a:gd name="T4" fmla="*/ 23 w 25"/>
                  <a:gd name="T5" fmla="*/ 6 h 30"/>
                  <a:gd name="T6" fmla="*/ 20 w 25"/>
                  <a:gd name="T7" fmla="*/ 2 h 30"/>
                  <a:gd name="T8" fmla="*/ 16 w 25"/>
                  <a:gd name="T9" fmla="*/ 0 h 30"/>
                  <a:gd name="T10" fmla="*/ 10 w 25"/>
                  <a:gd name="T11" fmla="*/ 0 h 30"/>
                  <a:gd name="T12" fmla="*/ 6 w 25"/>
                  <a:gd name="T13" fmla="*/ 3 h 30"/>
                  <a:gd name="T14" fmla="*/ 2 w 25"/>
                  <a:gd name="T15" fmla="*/ 9 h 30"/>
                  <a:gd name="T16" fmla="*/ 1 w 25"/>
                  <a:gd name="T17" fmla="*/ 18 h 30"/>
                  <a:gd name="T18" fmla="*/ 0 w 25"/>
                  <a:gd name="T19" fmla="*/ 30 h 30"/>
                  <a:gd name="T20" fmla="*/ 10 w 25"/>
                  <a:gd name="T21" fmla="*/ 30 h 30"/>
                  <a:gd name="T22" fmla="*/ 10 w 25"/>
                  <a:gd name="T23" fmla="*/ 19 h 30"/>
                  <a:gd name="T24" fmla="*/ 12 w 25"/>
                  <a:gd name="T25" fmla="*/ 13 h 30"/>
                  <a:gd name="T26" fmla="*/ 14 w 25"/>
                  <a:gd name="T27" fmla="*/ 9 h 30"/>
                  <a:gd name="T28" fmla="*/ 14 w 25"/>
                  <a:gd name="T29" fmla="*/ 9 h 30"/>
                  <a:gd name="T30" fmla="*/ 14 w 25"/>
                  <a:gd name="T31" fmla="*/ 9 h 30"/>
                  <a:gd name="T32" fmla="*/ 14 w 25"/>
                  <a:gd name="T33" fmla="*/ 9 h 30"/>
                  <a:gd name="T34" fmla="*/ 15 w 25"/>
                  <a:gd name="T35" fmla="*/ 11 h 30"/>
                  <a:gd name="T36" fmla="*/ 15 w 25"/>
                  <a:gd name="T37" fmla="*/ 13 h 30"/>
                  <a:gd name="T38" fmla="*/ 15 w 25"/>
                  <a:gd name="T39" fmla="*/ 13 h 30"/>
                  <a:gd name="T40" fmla="*/ 25 w 25"/>
                  <a:gd name="T41" fmla="*/ 11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30"/>
                  <a:gd name="T65" fmla="*/ 25 w 25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30">
                    <a:moveTo>
                      <a:pt x="25" y="11"/>
                    </a:moveTo>
                    <a:lnTo>
                      <a:pt x="25" y="11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1" y="18"/>
                    </a:lnTo>
                    <a:lnTo>
                      <a:pt x="0" y="30"/>
                    </a:lnTo>
                    <a:lnTo>
                      <a:pt x="10" y="30"/>
                    </a:lnTo>
                    <a:lnTo>
                      <a:pt x="10" y="19"/>
                    </a:lnTo>
                    <a:lnTo>
                      <a:pt x="12" y="1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5" name="Freeform 278"/>
              <p:cNvSpPr>
                <a:spLocks/>
              </p:cNvSpPr>
              <p:nvPr/>
            </p:nvSpPr>
            <p:spPr bwMode="auto">
              <a:xfrm>
                <a:off x="2539" y="3524"/>
                <a:ext cx="64" cy="404"/>
              </a:xfrm>
              <a:custGeom>
                <a:avLst/>
                <a:gdLst>
                  <a:gd name="T0" fmla="*/ 13 w 64"/>
                  <a:gd name="T1" fmla="*/ 6 h 404"/>
                  <a:gd name="T2" fmla="*/ 19 w 64"/>
                  <a:gd name="T3" fmla="*/ 33 h 404"/>
                  <a:gd name="T4" fmla="*/ 22 w 64"/>
                  <a:gd name="T5" fmla="*/ 55 h 404"/>
                  <a:gd name="T6" fmla="*/ 26 w 64"/>
                  <a:gd name="T7" fmla="*/ 73 h 404"/>
                  <a:gd name="T8" fmla="*/ 30 w 64"/>
                  <a:gd name="T9" fmla="*/ 93 h 404"/>
                  <a:gd name="T10" fmla="*/ 35 w 64"/>
                  <a:gd name="T11" fmla="*/ 117 h 404"/>
                  <a:gd name="T12" fmla="*/ 41 w 64"/>
                  <a:gd name="T13" fmla="*/ 152 h 404"/>
                  <a:gd name="T14" fmla="*/ 50 w 64"/>
                  <a:gd name="T15" fmla="*/ 200 h 404"/>
                  <a:gd name="T16" fmla="*/ 62 w 64"/>
                  <a:gd name="T17" fmla="*/ 266 h 404"/>
                  <a:gd name="T18" fmla="*/ 62 w 64"/>
                  <a:gd name="T19" fmla="*/ 291 h 404"/>
                  <a:gd name="T20" fmla="*/ 63 w 64"/>
                  <a:gd name="T21" fmla="*/ 311 h 404"/>
                  <a:gd name="T22" fmla="*/ 63 w 64"/>
                  <a:gd name="T23" fmla="*/ 343 h 404"/>
                  <a:gd name="T24" fmla="*/ 64 w 64"/>
                  <a:gd name="T25" fmla="*/ 404 h 404"/>
                  <a:gd name="T26" fmla="*/ 51 w 64"/>
                  <a:gd name="T27" fmla="*/ 404 h 404"/>
                  <a:gd name="T28" fmla="*/ 42 w 64"/>
                  <a:gd name="T29" fmla="*/ 404 h 404"/>
                  <a:gd name="T30" fmla="*/ 29 w 64"/>
                  <a:gd name="T31" fmla="*/ 403 h 404"/>
                  <a:gd name="T32" fmla="*/ 1 w 64"/>
                  <a:gd name="T33" fmla="*/ 403 h 404"/>
                  <a:gd name="T34" fmla="*/ 1 w 64"/>
                  <a:gd name="T35" fmla="*/ 363 h 404"/>
                  <a:gd name="T36" fmla="*/ 1 w 64"/>
                  <a:gd name="T37" fmla="*/ 332 h 404"/>
                  <a:gd name="T38" fmla="*/ 1 w 64"/>
                  <a:gd name="T39" fmla="*/ 306 h 404"/>
                  <a:gd name="T40" fmla="*/ 1 w 64"/>
                  <a:gd name="T41" fmla="*/ 277 h 404"/>
                  <a:gd name="T42" fmla="*/ 1 w 64"/>
                  <a:gd name="T43" fmla="*/ 241 h 404"/>
                  <a:gd name="T44" fmla="*/ 0 w 64"/>
                  <a:gd name="T45" fmla="*/ 191 h 404"/>
                  <a:gd name="T46" fmla="*/ 0 w 64"/>
                  <a:gd name="T47" fmla="*/ 121 h 404"/>
                  <a:gd name="T48" fmla="*/ 0 w 64"/>
                  <a:gd name="T49" fmla="*/ 26 h 404"/>
                  <a:gd name="T50" fmla="*/ 0 w 64"/>
                  <a:gd name="T51" fmla="*/ 14 h 404"/>
                  <a:gd name="T52" fmla="*/ 1 w 64"/>
                  <a:gd name="T53" fmla="*/ 7 h 404"/>
                  <a:gd name="T54" fmla="*/ 3 w 64"/>
                  <a:gd name="T55" fmla="*/ 2 h 404"/>
                  <a:gd name="T56" fmla="*/ 5 w 64"/>
                  <a:gd name="T57" fmla="*/ 0 h 404"/>
                  <a:gd name="T58" fmla="*/ 9 w 64"/>
                  <a:gd name="T59" fmla="*/ 0 h 404"/>
                  <a:gd name="T60" fmla="*/ 11 w 64"/>
                  <a:gd name="T61" fmla="*/ 1 h 404"/>
                  <a:gd name="T62" fmla="*/ 12 w 64"/>
                  <a:gd name="T63" fmla="*/ 3 h 404"/>
                  <a:gd name="T64" fmla="*/ 13 w 64"/>
                  <a:gd name="T65" fmla="*/ 6 h 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404"/>
                  <a:gd name="T101" fmla="*/ 64 w 64"/>
                  <a:gd name="T102" fmla="*/ 404 h 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404">
                    <a:moveTo>
                      <a:pt x="13" y="6"/>
                    </a:moveTo>
                    <a:lnTo>
                      <a:pt x="19" y="33"/>
                    </a:lnTo>
                    <a:lnTo>
                      <a:pt x="22" y="55"/>
                    </a:lnTo>
                    <a:lnTo>
                      <a:pt x="26" y="73"/>
                    </a:lnTo>
                    <a:lnTo>
                      <a:pt x="30" y="93"/>
                    </a:lnTo>
                    <a:lnTo>
                      <a:pt x="35" y="117"/>
                    </a:lnTo>
                    <a:lnTo>
                      <a:pt x="41" y="152"/>
                    </a:lnTo>
                    <a:lnTo>
                      <a:pt x="50" y="200"/>
                    </a:lnTo>
                    <a:lnTo>
                      <a:pt x="62" y="266"/>
                    </a:lnTo>
                    <a:lnTo>
                      <a:pt x="62" y="291"/>
                    </a:lnTo>
                    <a:lnTo>
                      <a:pt x="63" y="311"/>
                    </a:lnTo>
                    <a:lnTo>
                      <a:pt x="63" y="343"/>
                    </a:lnTo>
                    <a:lnTo>
                      <a:pt x="64" y="404"/>
                    </a:lnTo>
                    <a:lnTo>
                      <a:pt x="51" y="404"/>
                    </a:lnTo>
                    <a:lnTo>
                      <a:pt x="42" y="404"/>
                    </a:lnTo>
                    <a:lnTo>
                      <a:pt x="29" y="403"/>
                    </a:lnTo>
                    <a:lnTo>
                      <a:pt x="1" y="403"/>
                    </a:lnTo>
                    <a:lnTo>
                      <a:pt x="1" y="363"/>
                    </a:lnTo>
                    <a:lnTo>
                      <a:pt x="1" y="332"/>
                    </a:lnTo>
                    <a:lnTo>
                      <a:pt x="1" y="306"/>
                    </a:lnTo>
                    <a:lnTo>
                      <a:pt x="1" y="277"/>
                    </a:lnTo>
                    <a:lnTo>
                      <a:pt x="1" y="241"/>
                    </a:lnTo>
                    <a:lnTo>
                      <a:pt x="0" y="191"/>
                    </a:lnTo>
                    <a:lnTo>
                      <a:pt x="0" y="121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6" name="Freeform 279"/>
              <p:cNvSpPr>
                <a:spLocks/>
              </p:cNvSpPr>
              <p:nvPr/>
            </p:nvSpPr>
            <p:spPr bwMode="auto">
              <a:xfrm>
                <a:off x="2539" y="3543"/>
                <a:ext cx="64" cy="385"/>
              </a:xfrm>
              <a:custGeom>
                <a:avLst/>
                <a:gdLst>
                  <a:gd name="T0" fmla="*/ 13 w 64"/>
                  <a:gd name="T1" fmla="*/ 4 h 385"/>
                  <a:gd name="T2" fmla="*/ 18 w 64"/>
                  <a:gd name="T3" fmla="*/ 30 h 385"/>
                  <a:gd name="T4" fmla="*/ 22 w 64"/>
                  <a:gd name="T5" fmla="*/ 51 h 385"/>
                  <a:gd name="T6" fmla="*/ 26 w 64"/>
                  <a:gd name="T7" fmla="*/ 68 h 385"/>
                  <a:gd name="T8" fmla="*/ 29 w 64"/>
                  <a:gd name="T9" fmla="*/ 86 h 385"/>
                  <a:gd name="T10" fmla="*/ 33 w 64"/>
                  <a:gd name="T11" fmla="*/ 111 h 385"/>
                  <a:gd name="T12" fmla="*/ 39 w 64"/>
                  <a:gd name="T13" fmla="*/ 144 h 385"/>
                  <a:gd name="T14" fmla="*/ 48 w 64"/>
                  <a:gd name="T15" fmla="*/ 189 h 385"/>
                  <a:gd name="T16" fmla="*/ 59 w 64"/>
                  <a:gd name="T17" fmla="*/ 252 h 385"/>
                  <a:gd name="T18" fmla="*/ 60 w 64"/>
                  <a:gd name="T19" fmla="*/ 276 h 385"/>
                  <a:gd name="T20" fmla="*/ 62 w 64"/>
                  <a:gd name="T21" fmla="*/ 296 h 385"/>
                  <a:gd name="T22" fmla="*/ 62 w 64"/>
                  <a:gd name="T23" fmla="*/ 326 h 385"/>
                  <a:gd name="T24" fmla="*/ 64 w 64"/>
                  <a:gd name="T25" fmla="*/ 385 h 385"/>
                  <a:gd name="T26" fmla="*/ 53 w 64"/>
                  <a:gd name="T27" fmla="*/ 385 h 385"/>
                  <a:gd name="T28" fmla="*/ 44 w 64"/>
                  <a:gd name="T29" fmla="*/ 385 h 385"/>
                  <a:gd name="T30" fmla="*/ 29 w 64"/>
                  <a:gd name="T31" fmla="*/ 384 h 385"/>
                  <a:gd name="T32" fmla="*/ 3 w 64"/>
                  <a:gd name="T33" fmla="*/ 384 h 385"/>
                  <a:gd name="T34" fmla="*/ 3 w 64"/>
                  <a:gd name="T35" fmla="*/ 346 h 385"/>
                  <a:gd name="T36" fmla="*/ 3 w 64"/>
                  <a:gd name="T37" fmla="*/ 317 h 385"/>
                  <a:gd name="T38" fmla="*/ 3 w 64"/>
                  <a:gd name="T39" fmla="*/ 292 h 385"/>
                  <a:gd name="T40" fmla="*/ 2 w 64"/>
                  <a:gd name="T41" fmla="*/ 264 h 385"/>
                  <a:gd name="T42" fmla="*/ 2 w 64"/>
                  <a:gd name="T43" fmla="*/ 230 h 385"/>
                  <a:gd name="T44" fmla="*/ 1 w 64"/>
                  <a:gd name="T45" fmla="*/ 182 h 385"/>
                  <a:gd name="T46" fmla="*/ 0 w 64"/>
                  <a:gd name="T47" fmla="*/ 116 h 385"/>
                  <a:gd name="T48" fmla="*/ 0 w 64"/>
                  <a:gd name="T49" fmla="*/ 25 h 385"/>
                  <a:gd name="T50" fmla="*/ 0 w 64"/>
                  <a:gd name="T51" fmla="*/ 15 h 385"/>
                  <a:gd name="T52" fmla="*/ 1 w 64"/>
                  <a:gd name="T53" fmla="*/ 8 h 385"/>
                  <a:gd name="T54" fmla="*/ 3 w 64"/>
                  <a:gd name="T55" fmla="*/ 3 h 385"/>
                  <a:gd name="T56" fmla="*/ 5 w 64"/>
                  <a:gd name="T57" fmla="*/ 0 h 385"/>
                  <a:gd name="T58" fmla="*/ 8 w 64"/>
                  <a:gd name="T59" fmla="*/ 0 h 385"/>
                  <a:gd name="T60" fmla="*/ 10 w 64"/>
                  <a:gd name="T61" fmla="*/ 0 h 385"/>
                  <a:gd name="T62" fmla="*/ 12 w 64"/>
                  <a:gd name="T63" fmla="*/ 2 h 385"/>
                  <a:gd name="T64" fmla="*/ 13 w 64"/>
                  <a:gd name="T65" fmla="*/ 4 h 3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385"/>
                  <a:gd name="T101" fmla="*/ 64 w 64"/>
                  <a:gd name="T102" fmla="*/ 385 h 3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385">
                    <a:moveTo>
                      <a:pt x="13" y="4"/>
                    </a:moveTo>
                    <a:lnTo>
                      <a:pt x="18" y="30"/>
                    </a:lnTo>
                    <a:lnTo>
                      <a:pt x="22" y="51"/>
                    </a:lnTo>
                    <a:lnTo>
                      <a:pt x="26" y="68"/>
                    </a:lnTo>
                    <a:lnTo>
                      <a:pt x="29" y="86"/>
                    </a:lnTo>
                    <a:lnTo>
                      <a:pt x="33" y="111"/>
                    </a:lnTo>
                    <a:lnTo>
                      <a:pt x="39" y="144"/>
                    </a:lnTo>
                    <a:lnTo>
                      <a:pt x="48" y="189"/>
                    </a:lnTo>
                    <a:lnTo>
                      <a:pt x="59" y="252"/>
                    </a:lnTo>
                    <a:lnTo>
                      <a:pt x="60" y="276"/>
                    </a:lnTo>
                    <a:lnTo>
                      <a:pt x="62" y="296"/>
                    </a:lnTo>
                    <a:lnTo>
                      <a:pt x="62" y="326"/>
                    </a:lnTo>
                    <a:lnTo>
                      <a:pt x="64" y="385"/>
                    </a:lnTo>
                    <a:lnTo>
                      <a:pt x="53" y="385"/>
                    </a:lnTo>
                    <a:lnTo>
                      <a:pt x="44" y="385"/>
                    </a:lnTo>
                    <a:lnTo>
                      <a:pt x="29" y="384"/>
                    </a:lnTo>
                    <a:lnTo>
                      <a:pt x="3" y="384"/>
                    </a:lnTo>
                    <a:lnTo>
                      <a:pt x="3" y="346"/>
                    </a:lnTo>
                    <a:lnTo>
                      <a:pt x="3" y="317"/>
                    </a:lnTo>
                    <a:lnTo>
                      <a:pt x="3" y="292"/>
                    </a:lnTo>
                    <a:lnTo>
                      <a:pt x="2" y="264"/>
                    </a:lnTo>
                    <a:lnTo>
                      <a:pt x="2" y="230"/>
                    </a:lnTo>
                    <a:lnTo>
                      <a:pt x="1" y="182"/>
                    </a:lnTo>
                    <a:lnTo>
                      <a:pt x="0" y="116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7" name="Freeform 280"/>
              <p:cNvSpPr>
                <a:spLocks/>
              </p:cNvSpPr>
              <p:nvPr/>
            </p:nvSpPr>
            <p:spPr bwMode="auto">
              <a:xfrm>
                <a:off x="2539" y="3562"/>
                <a:ext cx="64" cy="366"/>
              </a:xfrm>
              <a:custGeom>
                <a:avLst/>
                <a:gdLst>
                  <a:gd name="T0" fmla="*/ 12 w 64"/>
                  <a:gd name="T1" fmla="*/ 1 h 366"/>
                  <a:gd name="T2" fmla="*/ 18 w 64"/>
                  <a:gd name="T3" fmla="*/ 27 h 366"/>
                  <a:gd name="T4" fmla="*/ 21 w 64"/>
                  <a:gd name="T5" fmla="*/ 46 h 366"/>
                  <a:gd name="T6" fmla="*/ 24 w 64"/>
                  <a:gd name="T7" fmla="*/ 62 h 366"/>
                  <a:gd name="T8" fmla="*/ 28 w 64"/>
                  <a:gd name="T9" fmla="*/ 81 h 366"/>
                  <a:gd name="T10" fmla="*/ 32 w 64"/>
                  <a:gd name="T11" fmla="*/ 104 h 366"/>
                  <a:gd name="T12" fmla="*/ 39 w 64"/>
                  <a:gd name="T13" fmla="*/ 135 h 366"/>
                  <a:gd name="T14" fmla="*/ 47 w 64"/>
                  <a:gd name="T15" fmla="*/ 178 h 366"/>
                  <a:gd name="T16" fmla="*/ 58 w 64"/>
                  <a:gd name="T17" fmla="*/ 238 h 366"/>
                  <a:gd name="T18" fmla="*/ 58 w 64"/>
                  <a:gd name="T19" fmla="*/ 261 h 366"/>
                  <a:gd name="T20" fmla="*/ 59 w 64"/>
                  <a:gd name="T21" fmla="*/ 280 h 366"/>
                  <a:gd name="T22" fmla="*/ 62 w 64"/>
                  <a:gd name="T23" fmla="*/ 310 h 366"/>
                  <a:gd name="T24" fmla="*/ 64 w 64"/>
                  <a:gd name="T25" fmla="*/ 366 h 366"/>
                  <a:gd name="T26" fmla="*/ 53 w 64"/>
                  <a:gd name="T27" fmla="*/ 366 h 366"/>
                  <a:gd name="T28" fmla="*/ 44 w 64"/>
                  <a:gd name="T29" fmla="*/ 366 h 366"/>
                  <a:gd name="T30" fmla="*/ 30 w 64"/>
                  <a:gd name="T31" fmla="*/ 365 h 366"/>
                  <a:gd name="T32" fmla="*/ 5 w 64"/>
                  <a:gd name="T33" fmla="*/ 365 h 366"/>
                  <a:gd name="T34" fmla="*/ 5 w 64"/>
                  <a:gd name="T35" fmla="*/ 329 h 366"/>
                  <a:gd name="T36" fmla="*/ 4 w 64"/>
                  <a:gd name="T37" fmla="*/ 301 h 366"/>
                  <a:gd name="T38" fmla="*/ 4 w 64"/>
                  <a:gd name="T39" fmla="*/ 278 h 366"/>
                  <a:gd name="T40" fmla="*/ 3 w 64"/>
                  <a:gd name="T41" fmla="*/ 252 h 366"/>
                  <a:gd name="T42" fmla="*/ 3 w 64"/>
                  <a:gd name="T43" fmla="*/ 219 h 366"/>
                  <a:gd name="T44" fmla="*/ 2 w 64"/>
                  <a:gd name="T45" fmla="*/ 174 h 366"/>
                  <a:gd name="T46" fmla="*/ 1 w 64"/>
                  <a:gd name="T47" fmla="*/ 111 h 366"/>
                  <a:gd name="T48" fmla="*/ 0 w 64"/>
                  <a:gd name="T49" fmla="*/ 26 h 366"/>
                  <a:gd name="T50" fmla="*/ 0 w 64"/>
                  <a:gd name="T51" fmla="*/ 14 h 366"/>
                  <a:gd name="T52" fmla="*/ 1 w 64"/>
                  <a:gd name="T53" fmla="*/ 7 h 366"/>
                  <a:gd name="T54" fmla="*/ 3 w 64"/>
                  <a:gd name="T55" fmla="*/ 3 h 366"/>
                  <a:gd name="T56" fmla="*/ 5 w 64"/>
                  <a:gd name="T57" fmla="*/ 1 h 366"/>
                  <a:gd name="T58" fmla="*/ 10 w 64"/>
                  <a:gd name="T59" fmla="*/ 0 h 366"/>
                  <a:gd name="T60" fmla="*/ 12 w 64"/>
                  <a:gd name="T61" fmla="*/ 1 h 3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366"/>
                  <a:gd name="T95" fmla="*/ 64 w 64"/>
                  <a:gd name="T96" fmla="*/ 366 h 3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366">
                    <a:moveTo>
                      <a:pt x="12" y="1"/>
                    </a:moveTo>
                    <a:lnTo>
                      <a:pt x="18" y="27"/>
                    </a:lnTo>
                    <a:lnTo>
                      <a:pt x="21" y="46"/>
                    </a:lnTo>
                    <a:lnTo>
                      <a:pt x="24" y="62"/>
                    </a:lnTo>
                    <a:lnTo>
                      <a:pt x="28" y="81"/>
                    </a:lnTo>
                    <a:lnTo>
                      <a:pt x="32" y="104"/>
                    </a:lnTo>
                    <a:lnTo>
                      <a:pt x="39" y="135"/>
                    </a:lnTo>
                    <a:lnTo>
                      <a:pt x="47" y="178"/>
                    </a:lnTo>
                    <a:lnTo>
                      <a:pt x="58" y="238"/>
                    </a:lnTo>
                    <a:lnTo>
                      <a:pt x="58" y="261"/>
                    </a:lnTo>
                    <a:lnTo>
                      <a:pt x="59" y="280"/>
                    </a:lnTo>
                    <a:lnTo>
                      <a:pt x="62" y="310"/>
                    </a:lnTo>
                    <a:lnTo>
                      <a:pt x="64" y="366"/>
                    </a:lnTo>
                    <a:lnTo>
                      <a:pt x="53" y="366"/>
                    </a:lnTo>
                    <a:lnTo>
                      <a:pt x="44" y="366"/>
                    </a:lnTo>
                    <a:lnTo>
                      <a:pt x="30" y="365"/>
                    </a:lnTo>
                    <a:lnTo>
                      <a:pt x="5" y="365"/>
                    </a:lnTo>
                    <a:lnTo>
                      <a:pt x="5" y="329"/>
                    </a:lnTo>
                    <a:lnTo>
                      <a:pt x="4" y="301"/>
                    </a:lnTo>
                    <a:lnTo>
                      <a:pt x="4" y="278"/>
                    </a:lnTo>
                    <a:lnTo>
                      <a:pt x="3" y="252"/>
                    </a:lnTo>
                    <a:lnTo>
                      <a:pt x="3" y="219"/>
                    </a:lnTo>
                    <a:lnTo>
                      <a:pt x="2" y="174"/>
                    </a:lnTo>
                    <a:lnTo>
                      <a:pt x="1" y="111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8" name="Freeform 281"/>
              <p:cNvSpPr>
                <a:spLocks/>
              </p:cNvSpPr>
              <p:nvPr/>
            </p:nvSpPr>
            <p:spPr bwMode="auto">
              <a:xfrm>
                <a:off x="2539" y="3580"/>
                <a:ext cx="64" cy="348"/>
              </a:xfrm>
              <a:custGeom>
                <a:avLst/>
                <a:gdLst>
                  <a:gd name="T0" fmla="*/ 12 w 64"/>
                  <a:gd name="T1" fmla="*/ 0 h 348"/>
                  <a:gd name="T2" fmla="*/ 17 w 64"/>
                  <a:gd name="T3" fmla="*/ 25 h 348"/>
                  <a:gd name="T4" fmla="*/ 21 w 64"/>
                  <a:gd name="T5" fmla="*/ 43 h 348"/>
                  <a:gd name="T6" fmla="*/ 24 w 64"/>
                  <a:gd name="T7" fmla="*/ 59 h 348"/>
                  <a:gd name="T8" fmla="*/ 28 w 64"/>
                  <a:gd name="T9" fmla="*/ 76 h 348"/>
                  <a:gd name="T10" fmla="*/ 31 w 64"/>
                  <a:gd name="T11" fmla="*/ 98 h 348"/>
                  <a:gd name="T12" fmla="*/ 38 w 64"/>
                  <a:gd name="T13" fmla="*/ 128 h 348"/>
                  <a:gd name="T14" fmla="*/ 45 w 64"/>
                  <a:gd name="T15" fmla="*/ 168 h 348"/>
                  <a:gd name="T16" fmla="*/ 56 w 64"/>
                  <a:gd name="T17" fmla="*/ 224 h 348"/>
                  <a:gd name="T18" fmla="*/ 57 w 64"/>
                  <a:gd name="T19" fmla="*/ 247 h 348"/>
                  <a:gd name="T20" fmla="*/ 58 w 64"/>
                  <a:gd name="T21" fmla="*/ 265 h 348"/>
                  <a:gd name="T22" fmla="*/ 60 w 64"/>
                  <a:gd name="T23" fmla="*/ 294 h 348"/>
                  <a:gd name="T24" fmla="*/ 64 w 64"/>
                  <a:gd name="T25" fmla="*/ 348 h 348"/>
                  <a:gd name="T26" fmla="*/ 53 w 64"/>
                  <a:gd name="T27" fmla="*/ 348 h 348"/>
                  <a:gd name="T28" fmla="*/ 44 w 64"/>
                  <a:gd name="T29" fmla="*/ 348 h 348"/>
                  <a:gd name="T30" fmla="*/ 31 w 64"/>
                  <a:gd name="T31" fmla="*/ 347 h 348"/>
                  <a:gd name="T32" fmla="*/ 8 w 64"/>
                  <a:gd name="T33" fmla="*/ 347 h 348"/>
                  <a:gd name="T34" fmla="*/ 6 w 64"/>
                  <a:gd name="T35" fmla="*/ 313 h 348"/>
                  <a:gd name="T36" fmla="*/ 6 w 64"/>
                  <a:gd name="T37" fmla="*/ 287 h 348"/>
                  <a:gd name="T38" fmla="*/ 5 w 64"/>
                  <a:gd name="T39" fmla="*/ 265 h 348"/>
                  <a:gd name="T40" fmla="*/ 4 w 64"/>
                  <a:gd name="T41" fmla="*/ 240 h 348"/>
                  <a:gd name="T42" fmla="*/ 3 w 64"/>
                  <a:gd name="T43" fmla="*/ 210 h 348"/>
                  <a:gd name="T44" fmla="*/ 2 w 64"/>
                  <a:gd name="T45" fmla="*/ 167 h 348"/>
                  <a:gd name="T46" fmla="*/ 1 w 64"/>
                  <a:gd name="T47" fmla="*/ 107 h 348"/>
                  <a:gd name="T48" fmla="*/ 0 w 64"/>
                  <a:gd name="T49" fmla="*/ 26 h 348"/>
                  <a:gd name="T50" fmla="*/ 0 w 64"/>
                  <a:gd name="T51" fmla="*/ 16 h 348"/>
                  <a:gd name="T52" fmla="*/ 1 w 64"/>
                  <a:gd name="T53" fmla="*/ 9 h 348"/>
                  <a:gd name="T54" fmla="*/ 3 w 64"/>
                  <a:gd name="T55" fmla="*/ 4 h 348"/>
                  <a:gd name="T56" fmla="*/ 5 w 64"/>
                  <a:gd name="T57" fmla="*/ 1 h 348"/>
                  <a:gd name="T58" fmla="*/ 9 w 64"/>
                  <a:gd name="T59" fmla="*/ 0 h 348"/>
                  <a:gd name="T60" fmla="*/ 12 w 64"/>
                  <a:gd name="T61" fmla="*/ 0 h 34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348"/>
                  <a:gd name="T95" fmla="*/ 64 w 64"/>
                  <a:gd name="T96" fmla="*/ 348 h 34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348">
                    <a:moveTo>
                      <a:pt x="12" y="0"/>
                    </a:moveTo>
                    <a:lnTo>
                      <a:pt x="17" y="25"/>
                    </a:lnTo>
                    <a:lnTo>
                      <a:pt x="21" y="43"/>
                    </a:lnTo>
                    <a:lnTo>
                      <a:pt x="24" y="59"/>
                    </a:lnTo>
                    <a:lnTo>
                      <a:pt x="28" y="76"/>
                    </a:lnTo>
                    <a:lnTo>
                      <a:pt x="31" y="98"/>
                    </a:lnTo>
                    <a:lnTo>
                      <a:pt x="38" y="128"/>
                    </a:lnTo>
                    <a:lnTo>
                      <a:pt x="45" y="168"/>
                    </a:lnTo>
                    <a:lnTo>
                      <a:pt x="56" y="224"/>
                    </a:lnTo>
                    <a:lnTo>
                      <a:pt x="57" y="247"/>
                    </a:lnTo>
                    <a:lnTo>
                      <a:pt x="58" y="265"/>
                    </a:lnTo>
                    <a:lnTo>
                      <a:pt x="60" y="294"/>
                    </a:lnTo>
                    <a:lnTo>
                      <a:pt x="64" y="348"/>
                    </a:lnTo>
                    <a:lnTo>
                      <a:pt x="53" y="348"/>
                    </a:lnTo>
                    <a:lnTo>
                      <a:pt x="44" y="348"/>
                    </a:lnTo>
                    <a:lnTo>
                      <a:pt x="31" y="347"/>
                    </a:lnTo>
                    <a:lnTo>
                      <a:pt x="8" y="347"/>
                    </a:lnTo>
                    <a:lnTo>
                      <a:pt x="6" y="313"/>
                    </a:lnTo>
                    <a:lnTo>
                      <a:pt x="6" y="287"/>
                    </a:lnTo>
                    <a:lnTo>
                      <a:pt x="5" y="265"/>
                    </a:lnTo>
                    <a:lnTo>
                      <a:pt x="4" y="240"/>
                    </a:lnTo>
                    <a:lnTo>
                      <a:pt x="3" y="210"/>
                    </a:lnTo>
                    <a:lnTo>
                      <a:pt x="2" y="167"/>
                    </a:lnTo>
                    <a:lnTo>
                      <a:pt x="1" y="107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79" name="Freeform 282"/>
              <p:cNvSpPr>
                <a:spLocks/>
              </p:cNvSpPr>
              <p:nvPr/>
            </p:nvSpPr>
            <p:spPr bwMode="auto">
              <a:xfrm>
                <a:off x="2539" y="3597"/>
                <a:ext cx="64" cy="331"/>
              </a:xfrm>
              <a:custGeom>
                <a:avLst/>
                <a:gdLst>
                  <a:gd name="T0" fmla="*/ 11 w 64"/>
                  <a:gd name="T1" fmla="*/ 0 h 331"/>
                  <a:gd name="T2" fmla="*/ 17 w 64"/>
                  <a:gd name="T3" fmla="*/ 24 h 331"/>
                  <a:gd name="T4" fmla="*/ 20 w 64"/>
                  <a:gd name="T5" fmla="*/ 41 h 331"/>
                  <a:gd name="T6" fmla="*/ 23 w 64"/>
                  <a:gd name="T7" fmla="*/ 57 h 331"/>
                  <a:gd name="T8" fmla="*/ 27 w 64"/>
                  <a:gd name="T9" fmla="*/ 73 h 331"/>
                  <a:gd name="T10" fmla="*/ 31 w 64"/>
                  <a:gd name="T11" fmla="*/ 92 h 331"/>
                  <a:gd name="T12" fmla="*/ 37 w 64"/>
                  <a:gd name="T13" fmla="*/ 120 h 331"/>
                  <a:gd name="T14" fmla="*/ 44 w 64"/>
                  <a:gd name="T15" fmla="*/ 160 h 331"/>
                  <a:gd name="T16" fmla="*/ 54 w 64"/>
                  <a:gd name="T17" fmla="*/ 212 h 331"/>
                  <a:gd name="T18" fmla="*/ 56 w 64"/>
                  <a:gd name="T19" fmla="*/ 234 h 331"/>
                  <a:gd name="T20" fmla="*/ 57 w 64"/>
                  <a:gd name="T21" fmla="*/ 252 h 331"/>
                  <a:gd name="T22" fmla="*/ 60 w 64"/>
                  <a:gd name="T23" fmla="*/ 280 h 331"/>
                  <a:gd name="T24" fmla="*/ 64 w 64"/>
                  <a:gd name="T25" fmla="*/ 331 h 331"/>
                  <a:gd name="T26" fmla="*/ 53 w 64"/>
                  <a:gd name="T27" fmla="*/ 331 h 331"/>
                  <a:gd name="T28" fmla="*/ 45 w 64"/>
                  <a:gd name="T29" fmla="*/ 331 h 331"/>
                  <a:gd name="T30" fmla="*/ 32 w 64"/>
                  <a:gd name="T31" fmla="*/ 330 h 331"/>
                  <a:gd name="T32" fmla="*/ 10 w 64"/>
                  <a:gd name="T33" fmla="*/ 330 h 331"/>
                  <a:gd name="T34" fmla="*/ 9 w 64"/>
                  <a:gd name="T35" fmla="*/ 298 h 331"/>
                  <a:gd name="T36" fmla="*/ 8 w 64"/>
                  <a:gd name="T37" fmla="*/ 274 h 331"/>
                  <a:gd name="T38" fmla="*/ 8 w 64"/>
                  <a:gd name="T39" fmla="*/ 253 h 331"/>
                  <a:gd name="T40" fmla="*/ 6 w 64"/>
                  <a:gd name="T41" fmla="*/ 230 h 331"/>
                  <a:gd name="T42" fmla="*/ 5 w 64"/>
                  <a:gd name="T43" fmla="*/ 200 h 331"/>
                  <a:gd name="T44" fmla="*/ 3 w 64"/>
                  <a:gd name="T45" fmla="*/ 161 h 331"/>
                  <a:gd name="T46" fmla="*/ 2 w 64"/>
                  <a:gd name="T47" fmla="*/ 105 h 331"/>
                  <a:gd name="T48" fmla="*/ 0 w 64"/>
                  <a:gd name="T49" fmla="*/ 29 h 331"/>
                  <a:gd name="T50" fmla="*/ 0 w 64"/>
                  <a:gd name="T51" fmla="*/ 19 h 331"/>
                  <a:gd name="T52" fmla="*/ 1 w 64"/>
                  <a:gd name="T53" fmla="*/ 11 h 331"/>
                  <a:gd name="T54" fmla="*/ 3 w 64"/>
                  <a:gd name="T55" fmla="*/ 6 h 331"/>
                  <a:gd name="T56" fmla="*/ 5 w 64"/>
                  <a:gd name="T57" fmla="*/ 4 h 331"/>
                  <a:gd name="T58" fmla="*/ 9 w 64"/>
                  <a:gd name="T59" fmla="*/ 2 h 331"/>
                  <a:gd name="T60" fmla="*/ 11 w 64"/>
                  <a:gd name="T61" fmla="*/ 0 h 3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331"/>
                  <a:gd name="T95" fmla="*/ 64 w 64"/>
                  <a:gd name="T96" fmla="*/ 331 h 3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331">
                    <a:moveTo>
                      <a:pt x="11" y="0"/>
                    </a:moveTo>
                    <a:lnTo>
                      <a:pt x="17" y="24"/>
                    </a:lnTo>
                    <a:lnTo>
                      <a:pt x="20" y="41"/>
                    </a:lnTo>
                    <a:lnTo>
                      <a:pt x="23" y="57"/>
                    </a:lnTo>
                    <a:lnTo>
                      <a:pt x="27" y="73"/>
                    </a:lnTo>
                    <a:lnTo>
                      <a:pt x="31" y="92"/>
                    </a:lnTo>
                    <a:lnTo>
                      <a:pt x="37" y="120"/>
                    </a:lnTo>
                    <a:lnTo>
                      <a:pt x="44" y="160"/>
                    </a:lnTo>
                    <a:lnTo>
                      <a:pt x="54" y="212"/>
                    </a:lnTo>
                    <a:lnTo>
                      <a:pt x="56" y="234"/>
                    </a:lnTo>
                    <a:lnTo>
                      <a:pt x="57" y="252"/>
                    </a:lnTo>
                    <a:lnTo>
                      <a:pt x="60" y="280"/>
                    </a:lnTo>
                    <a:lnTo>
                      <a:pt x="64" y="331"/>
                    </a:lnTo>
                    <a:lnTo>
                      <a:pt x="53" y="331"/>
                    </a:lnTo>
                    <a:lnTo>
                      <a:pt x="45" y="331"/>
                    </a:lnTo>
                    <a:lnTo>
                      <a:pt x="32" y="330"/>
                    </a:lnTo>
                    <a:lnTo>
                      <a:pt x="10" y="330"/>
                    </a:lnTo>
                    <a:lnTo>
                      <a:pt x="9" y="298"/>
                    </a:lnTo>
                    <a:lnTo>
                      <a:pt x="8" y="274"/>
                    </a:lnTo>
                    <a:lnTo>
                      <a:pt x="8" y="253"/>
                    </a:lnTo>
                    <a:lnTo>
                      <a:pt x="6" y="230"/>
                    </a:lnTo>
                    <a:lnTo>
                      <a:pt x="5" y="200"/>
                    </a:lnTo>
                    <a:lnTo>
                      <a:pt x="3" y="161"/>
                    </a:lnTo>
                    <a:lnTo>
                      <a:pt x="2" y="105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0" name="Freeform 283"/>
              <p:cNvSpPr>
                <a:spLocks/>
              </p:cNvSpPr>
              <p:nvPr/>
            </p:nvSpPr>
            <p:spPr bwMode="auto">
              <a:xfrm>
                <a:off x="2539" y="3614"/>
                <a:ext cx="64" cy="314"/>
              </a:xfrm>
              <a:custGeom>
                <a:avLst/>
                <a:gdLst>
                  <a:gd name="T0" fmla="*/ 11 w 64"/>
                  <a:gd name="T1" fmla="*/ 0 h 314"/>
                  <a:gd name="T2" fmla="*/ 15 w 64"/>
                  <a:gd name="T3" fmla="*/ 23 h 314"/>
                  <a:gd name="T4" fmla="*/ 19 w 64"/>
                  <a:gd name="T5" fmla="*/ 38 h 314"/>
                  <a:gd name="T6" fmla="*/ 22 w 64"/>
                  <a:gd name="T7" fmla="*/ 53 h 314"/>
                  <a:gd name="T8" fmla="*/ 26 w 64"/>
                  <a:gd name="T9" fmla="*/ 68 h 314"/>
                  <a:gd name="T10" fmla="*/ 30 w 64"/>
                  <a:gd name="T11" fmla="*/ 88 h 314"/>
                  <a:gd name="T12" fmla="*/ 36 w 64"/>
                  <a:gd name="T13" fmla="*/ 114 h 314"/>
                  <a:gd name="T14" fmla="*/ 42 w 64"/>
                  <a:gd name="T15" fmla="*/ 150 h 314"/>
                  <a:gd name="T16" fmla="*/ 53 w 64"/>
                  <a:gd name="T17" fmla="*/ 200 h 314"/>
                  <a:gd name="T18" fmla="*/ 54 w 64"/>
                  <a:gd name="T19" fmla="*/ 221 h 314"/>
                  <a:gd name="T20" fmla="*/ 56 w 64"/>
                  <a:gd name="T21" fmla="*/ 238 h 314"/>
                  <a:gd name="T22" fmla="*/ 59 w 64"/>
                  <a:gd name="T23" fmla="*/ 265 h 314"/>
                  <a:gd name="T24" fmla="*/ 64 w 64"/>
                  <a:gd name="T25" fmla="*/ 314 h 314"/>
                  <a:gd name="T26" fmla="*/ 53 w 64"/>
                  <a:gd name="T27" fmla="*/ 314 h 314"/>
                  <a:gd name="T28" fmla="*/ 45 w 64"/>
                  <a:gd name="T29" fmla="*/ 314 h 314"/>
                  <a:gd name="T30" fmla="*/ 33 w 64"/>
                  <a:gd name="T31" fmla="*/ 314 h 314"/>
                  <a:gd name="T32" fmla="*/ 12 w 64"/>
                  <a:gd name="T33" fmla="*/ 314 h 314"/>
                  <a:gd name="T34" fmla="*/ 11 w 64"/>
                  <a:gd name="T35" fmla="*/ 284 h 314"/>
                  <a:gd name="T36" fmla="*/ 10 w 64"/>
                  <a:gd name="T37" fmla="*/ 260 h 314"/>
                  <a:gd name="T38" fmla="*/ 9 w 64"/>
                  <a:gd name="T39" fmla="*/ 241 h 314"/>
                  <a:gd name="T40" fmla="*/ 8 w 64"/>
                  <a:gd name="T41" fmla="*/ 219 h 314"/>
                  <a:gd name="T42" fmla="*/ 5 w 64"/>
                  <a:gd name="T43" fmla="*/ 192 h 314"/>
                  <a:gd name="T44" fmla="*/ 4 w 64"/>
                  <a:gd name="T45" fmla="*/ 154 h 314"/>
                  <a:gd name="T46" fmla="*/ 2 w 64"/>
                  <a:gd name="T47" fmla="*/ 102 h 314"/>
                  <a:gd name="T48" fmla="*/ 0 w 64"/>
                  <a:gd name="T49" fmla="*/ 30 h 314"/>
                  <a:gd name="T50" fmla="*/ 0 w 64"/>
                  <a:gd name="T51" fmla="*/ 20 h 314"/>
                  <a:gd name="T52" fmla="*/ 1 w 64"/>
                  <a:gd name="T53" fmla="*/ 14 h 314"/>
                  <a:gd name="T54" fmla="*/ 3 w 64"/>
                  <a:gd name="T55" fmla="*/ 9 h 314"/>
                  <a:gd name="T56" fmla="*/ 4 w 64"/>
                  <a:gd name="T57" fmla="*/ 7 h 314"/>
                  <a:gd name="T58" fmla="*/ 8 w 64"/>
                  <a:gd name="T59" fmla="*/ 4 h 314"/>
                  <a:gd name="T60" fmla="*/ 11 w 64"/>
                  <a:gd name="T61" fmla="*/ 0 h 3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314"/>
                  <a:gd name="T95" fmla="*/ 64 w 64"/>
                  <a:gd name="T96" fmla="*/ 314 h 3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314">
                    <a:moveTo>
                      <a:pt x="11" y="0"/>
                    </a:moveTo>
                    <a:lnTo>
                      <a:pt x="15" y="23"/>
                    </a:lnTo>
                    <a:lnTo>
                      <a:pt x="19" y="38"/>
                    </a:lnTo>
                    <a:lnTo>
                      <a:pt x="22" y="53"/>
                    </a:lnTo>
                    <a:lnTo>
                      <a:pt x="26" y="68"/>
                    </a:lnTo>
                    <a:lnTo>
                      <a:pt x="30" y="88"/>
                    </a:lnTo>
                    <a:lnTo>
                      <a:pt x="36" y="114"/>
                    </a:lnTo>
                    <a:lnTo>
                      <a:pt x="42" y="150"/>
                    </a:lnTo>
                    <a:lnTo>
                      <a:pt x="53" y="200"/>
                    </a:lnTo>
                    <a:lnTo>
                      <a:pt x="54" y="221"/>
                    </a:lnTo>
                    <a:lnTo>
                      <a:pt x="56" y="238"/>
                    </a:lnTo>
                    <a:lnTo>
                      <a:pt x="59" y="265"/>
                    </a:lnTo>
                    <a:lnTo>
                      <a:pt x="64" y="314"/>
                    </a:lnTo>
                    <a:lnTo>
                      <a:pt x="53" y="314"/>
                    </a:lnTo>
                    <a:lnTo>
                      <a:pt x="45" y="314"/>
                    </a:lnTo>
                    <a:lnTo>
                      <a:pt x="33" y="314"/>
                    </a:lnTo>
                    <a:lnTo>
                      <a:pt x="12" y="314"/>
                    </a:lnTo>
                    <a:lnTo>
                      <a:pt x="11" y="284"/>
                    </a:lnTo>
                    <a:lnTo>
                      <a:pt x="10" y="260"/>
                    </a:lnTo>
                    <a:lnTo>
                      <a:pt x="9" y="241"/>
                    </a:lnTo>
                    <a:lnTo>
                      <a:pt x="8" y="219"/>
                    </a:lnTo>
                    <a:lnTo>
                      <a:pt x="5" y="192"/>
                    </a:lnTo>
                    <a:lnTo>
                      <a:pt x="4" y="154"/>
                    </a:lnTo>
                    <a:lnTo>
                      <a:pt x="2" y="102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1" name="Freeform 284"/>
              <p:cNvSpPr>
                <a:spLocks/>
              </p:cNvSpPr>
              <p:nvPr/>
            </p:nvSpPr>
            <p:spPr bwMode="auto">
              <a:xfrm>
                <a:off x="2539" y="3632"/>
                <a:ext cx="64" cy="296"/>
              </a:xfrm>
              <a:custGeom>
                <a:avLst/>
                <a:gdLst>
                  <a:gd name="T0" fmla="*/ 10 w 64"/>
                  <a:gd name="T1" fmla="*/ 0 h 296"/>
                  <a:gd name="T2" fmla="*/ 15 w 64"/>
                  <a:gd name="T3" fmla="*/ 20 h 296"/>
                  <a:gd name="T4" fmla="*/ 19 w 64"/>
                  <a:gd name="T5" fmla="*/ 35 h 296"/>
                  <a:gd name="T6" fmla="*/ 22 w 64"/>
                  <a:gd name="T7" fmla="*/ 50 h 296"/>
                  <a:gd name="T8" fmla="*/ 24 w 64"/>
                  <a:gd name="T9" fmla="*/ 63 h 296"/>
                  <a:gd name="T10" fmla="*/ 29 w 64"/>
                  <a:gd name="T11" fmla="*/ 82 h 296"/>
                  <a:gd name="T12" fmla="*/ 35 w 64"/>
                  <a:gd name="T13" fmla="*/ 106 h 296"/>
                  <a:gd name="T14" fmla="*/ 41 w 64"/>
                  <a:gd name="T15" fmla="*/ 141 h 296"/>
                  <a:gd name="T16" fmla="*/ 50 w 64"/>
                  <a:gd name="T17" fmla="*/ 187 h 296"/>
                  <a:gd name="T18" fmla="*/ 53 w 64"/>
                  <a:gd name="T19" fmla="*/ 207 h 296"/>
                  <a:gd name="T20" fmla="*/ 55 w 64"/>
                  <a:gd name="T21" fmla="*/ 224 h 296"/>
                  <a:gd name="T22" fmla="*/ 58 w 64"/>
                  <a:gd name="T23" fmla="*/ 248 h 296"/>
                  <a:gd name="T24" fmla="*/ 64 w 64"/>
                  <a:gd name="T25" fmla="*/ 296 h 296"/>
                  <a:gd name="T26" fmla="*/ 54 w 64"/>
                  <a:gd name="T27" fmla="*/ 296 h 296"/>
                  <a:gd name="T28" fmla="*/ 46 w 64"/>
                  <a:gd name="T29" fmla="*/ 296 h 296"/>
                  <a:gd name="T30" fmla="*/ 35 w 64"/>
                  <a:gd name="T31" fmla="*/ 296 h 296"/>
                  <a:gd name="T32" fmla="*/ 13 w 64"/>
                  <a:gd name="T33" fmla="*/ 296 h 296"/>
                  <a:gd name="T34" fmla="*/ 13 w 64"/>
                  <a:gd name="T35" fmla="*/ 267 h 296"/>
                  <a:gd name="T36" fmla="*/ 12 w 64"/>
                  <a:gd name="T37" fmla="*/ 246 h 296"/>
                  <a:gd name="T38" fmla="*/ 11 w 64"/>
                  <a:gd name="T39" fmla="*/ 228 h 296"/>
                  <a:gd name="T40" fmla="*/ 9 w 64"/>
                  <a:gd name="T41" fmla="*/ 207 h 296"/>
                  <a:gd name="T42" fmla="*/ 8 w 64"/>
                  <a:gd name="T43" fmla="*/ 182 h 296"/>
                  <a:gd name="T44" fmla="*/ 5 w 64"/>
                  <a:gd name="T45" fmla="*/ 147 h 296"/>
                  <a:gd name="T46" fmla="*/ 2 w 64"/>
                  <a:gd name="T47" fmla="*/ 98 h 296"/>
                  <a:gd name="T48" fmla="*/ 0 w 64"/>
                  <a:gd name="T49" fmla="*/ 30 h 296"/>
                  <a:gd name="T50" fmla="*/ 0 w 64"/>
                  <a:gd name="T51" fmla="*/ 22 h 296"/>
                  <a:gd name="T52" fmla="*/ 1 w 64"/>
                  <a:gd name="T53" fmla="*/ 14 h 296"/>
                  <a:gd name="T54" fmla="*/ 2 w 64"/>
                  <a:gd name="T55" fmla="*/ 11 h 296"/>
                  <a:gd name="T56" fmla="*/ 4 w 64"/>
                  <a:gd name="T57" fmla="*/ 7 h 296"/>
                  <a:gd name="T58" fmla="*/ 8 w 64"/>
                  <a:gd name="T59" fmla="*/ 5 h 296"/>
                  <a:gd name="T60" fmla="*/ 10 w 64"/>
                  <a:gd name="T61" fmla="*/ 0 h 2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296"/>
                  <a:gd name="T95" fmla="*/ 64 w 64"/>
                  <a:gd name="T96" fmla="*/ 296 h 2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296">
                    <a:moveTo>
                      <a:pt x="10" y="0"/>
                    </a:moveTo>
                    <a:lnTo>
                      <a:pt x="15" y="20"/>
                    </a:lnTo>
                    <a:lnTo>
                      <a:pt x="19" y="35"/>
                    </a:lnTo>
                    <a:lnTo>
                      <a:pt x="22" y="50"/>
                    </a:lnTo>
                    <a:lnTo>
                      <a:pt x="24" y="63"/>
                    </a:lnTo>
                    <a:lnTo>
                      <a:pt x="29" y="82"/>
                    </a:lnTo>
                    <a:lnTo>
                      <a:pt x="35" y="106"/>
                    </a:lnTo>
                    <a:lnTo>
                      <a:pt x="41" y="141"/>
                    </a:lnTo>
                    <a:lnTo>
                      <a:pt x="50" y="187"/>
                    </a:lnTo>
                    <a:lnTo>
                      <a:pt x="53" y="207"/>
                    </a:lnTo>
                    <a:lnTo>
                      <a:pt x="55" y="224"/>
                    </a:lnTo>
                    <a:lnTo>
                      <a:pt x="58" y="248"/>
                    </a:lnTo>
                    <a:lnTo>
                      <a:pt x="64" y="296"/>
                    </a:lnTo>
                    <a:lnTo>
                      <a:pt x="54" y="296"/>
                    </a:lnTo>
                    <a:lnTo>
                      <a:pt x="46" y="296"/>
                    </a:lnTo>
                    <a:lnTo>
                      <a:pt x="35" y="296"/>
                    </a:lnTo>
                    <a:lnTo>
                      <a:pt x="13" y="296"/>
                    </a:lnTo>
                    <a:lnTo>
                      <a:pt x="13" y="267"/>
                    </a:lnTo>
                    <a:lnTo>
                      <a:pt x="12" y="246"/>
                    </a:lnTo>
                    <a:lnTo>
                      <a:pt x="11" y="228"/>
                    </a:lnTo>
                    <a:lnTo>
                      <a:pt x="9" y="207"/>
                    </a:lnTo>
                    <a:lnTo>
                      <a:pt x="8" y="182"/>
                    </a:lnTo>
                    <a:lnTo>
                      <a:pt x="5" y="147"/>
                    </a:lnTo>
                    <a:lnTo>
                      <a:pt x="2" y="98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8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2" name="Freeform 285"/>
              <p:cNvSpPr>
                <a:spLocks/>
              </p:cNvSpPr>
              <p:nvPr/>
            </p:nvSpPr>
            <p:spPr bwMode="auto">
              <a:xfrm>
                <a:off x="2539" y="3649"/>
                <a:ext cx="64" cy="279"/>
              </a:xfrm>
              <a:custGeom>
                <a:avLst/>
                <a:gdLst>
                  <a:gd name="T0" fmla="*/ 10 w 64"/>
                  <a:gd name="T1" fmla="*/ 0 h 279"/>
                  <a:gd name="T2" fmla="*/ 14 w 64"/>
                  <a:gd name="T3" fmla="*/ 18 h 279"/>
                  <a:gd name="T4" fmla="*/ 18 w 64"/>
                  <a:gd name="T5" fmla="*/ 33 h 279"/>
                  <a:gd name="T6" fmla="*/ 21 w 64"/>
                  <a:gd name="T7" fmla="*/ 46 h 279"/>
                  <a:gd name="T8" fmla="*/ 24 w 64"/>
                  <a:gd name="T9" fmla="*/ 60 h 279"/>
                  <a:gd name="T10" fmla="*/ 28 w 64"/>
                  <a:gd name="T11" fmla="*/ 77 h 279"/>
                  <a:gd name="T12" fmla="*/ 33 w 64"/>
                  <a:gd name="T13" fmla="*/ 100 h 279"/>
                  <a:gd name="T14" fmla="*/ 39 w 64"/>
                  <a:gd name="T15" fmla="*/ 132 h 279"/>
                  <a:gd name="T16" fmla="*/ 48 w 64"/>
                  <a:gd name="T17" fmla="*/ 175 h 279"/>
                  <a:gd name="T18" fmla="*/ 50 w 64"/>
                  <a:gd name="T19" fmla="*/ 193 h 279"/>
                  <a:gd name="T20" fmla="*/ 54 w 64"/>
                  <a:gd name="T21" fmla="*/ 209 h 279"/>
                  <a:gd name="T22" fmla="*/ 58 w 64"/>
                  <a:gd name="T23" fmla="*/ 234 h 279"/>
                  <a:gd name="T24" fmla="*/ 64 w 64"/>
                  <a:gd name="T25" fmla="*/ 279 h 279"/>
                  <a:gd name="T26" fmla="*/ 54 w 64"/>
                  <a:gd name="T27" fmla="*/ 279 h 279"/>
                  <a:gd name="T28" fmla="*/ 46 w 64"/>
                  <a:gd name="T29" fmla="*/ 279 h 279"/>
                  <a:gd name="T30" fmla="*/ 35 w 64"/>
                  <a:gd name="T31" fmla="*/ 279 h 279"/>
                  <a:gd name="T32" fmla="*/ 15 w 64"/>
                  <a:gd name="T33" fmla="*/ 279 h 279"/>
                  <a:gd name="T34" fmla="*/ 14 w 64"/>
                  <a:gd name="T35" fmla="*/ 252 h 279"/>
                  <a:gd name="T36" fmla="*/ 13 w 64"/>
                  <a:gd name="T37" fmla="*/ 233 h 279"/>
                  <a:gd name="T38" fmla="*/ 12 w 64"/>
                  <a:gd name="T39" fmla="*/ 216 h 279"/>
                  <a:gd name="T40" fmla="*/ 10 w 64"/>
                  <a:gd name="T41" fmla="*/ 197 h 279"/>
                  <a:gd name="T42" fmla="*/ 8 w 64"/>
                  <a:gd name="T43" fmla="*/ 173 h 279"/>
                  <a:gd name="T44" fmla="*/ 5 w 64"/>
                  <a:gd name="T45" fmla="*/ 141 h 279"/>
                  <a:gd name="T46" fmla="*/ 3 w 64"/>
                  <a:gd name="T47" fmla="*/ 95 h 279"/>
                  <a:gd name="T48" fmla="*/ 0 w 64"/>
                  <a:gd name="T49" fmla="*/ 33 h 279"/>
                  <a:gd name="T50" fmla="*/ 0 w 64"/>
                  <a:gd name="T51" fmla="*/ 23 h 279"/>
                  <a:gd name="T52" fmla="*/ 1 w 64"/>
                  <a:gd name="T53" fmla="*/ 17 h 279"/>
                  <a:gd name="T54" fmla="*/ 2 w 64"/>
                  <a:gd name="T55" fmla="*/ 12 h 279"/>
                  <a:gd name="T56" fmla="*/ 4 w 64"/>
                  <a:gd name="T57" fmla="*/ 10 h 279"/>
                  <a:gd name="T58" fmla="*/ 8 w 64"/>
                  <a:gd name="T59" fmla="*/ 6 h 279"/>
                  <a:gd name="T60" fmla="*/ 10 w 64"/>
                  <a:gd name="T61" fmla="*/ 0 h 27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279"/>
                  <a:gd name="T95" fmla="*/ 64 w 64"/>
                  <a:gd name="T96" fmla="*/ 279 h 27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279">
                    <a:moveTo>
                      <a:pt x="10" y="0"/>
                    </a:moveTo>
                    <a:lnTo>
                      <a:pt x="14" y="18"/>
                    </a:lnTo>
                    <a:lnTo>
                      <a:pt x="18" y="33"/>
                    </a:lnTo>
                    <a:lnTo>
                      <a:pt x="21" y="46"/>
                    </a:lnTo>
                    <a:lnTo>
                      <a:pt x="24" y="60"/>
                    </a:lnTo>
                    <a:lnTo>
                      <a:pt x="28" y="77"/>
                    </a:lnTo>
                    <a:lnTo>
                      <a:pt x="33" y="100"/>
                    </a:lnTo>
                    <a:lnTo>
                      <a:pt x="39" y="132"/>
                    </a:lnTo>
                    <a:lnTo>
                      <a:pt x="48" y="175"/>
                    </a:lnTo>
                    <a:lnTo>
                      <a:pt x="50" y="193"/>
                    </a:lnTo>
                    <a:lnTo>
                      <a:pt x="54" y="209"/>
                    </a:lnTo>
                    <a:lnTo>
                      <a:pt x="58" y="234"/>
                    </a:lnTo>
                    <a:lnTo>
                      <a:pt x="64" y="279"/>
                    </a:lnTo>
                    <a:lnTo>
                      <a:pt x="54" y="279"/>
                    </a:lnTo>
                    <a:lnTo>
                      <a:pt x="46" y="279"/>
                    </a:lnTo>
                    <a:lnTo>
                      <a:pt x="35" y="279"/>
                    </a:lnTo>
                    <a:lnTo>
                      <a:pt x="15" y="279"/>
                    </a:lnTo>
                    <a:lnTo>
                      <a:pt x="14" y="252"/>
                    </a:lnTo>
                    <a:lnTo>
                      <a:pt x="13" y="233"/>
                    </a:lnTo>
                    <a:lnTo>
                      <a:pt x="12" y="216"/>
                    </a:lnTo>
                    <a:lnTo>
                      <a:pt x="10" y="197"/>
                    </a:lnTo>
                    <a:lnTo>
                      <a:pt x="8" y="173"/>
                    </a:lnTo>
                    <a:lnTo>
                      <a:pt x="5" y="141"/>
                    </a:lnTo>
                    <a:lnTo>
                      <a:pt x="3" y="95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3" name="Freeform 286"/>
              <p:cNvSpPr>
                <a:spLocks/>
              </p:cNvSpPr>
              <p:nvPr/>
            </p:nvSpPr>
            <p:spPr bwMode="auto">
              <a:xfrm>
                <a:off x="2539" y="3666"/>
                <a:ext cx="64" cy="262"/>
              </a:xfrm>
              <a:custGeom>
                <a:avLst/>
                <a:gdLst>
                  <a:gd name="T0" fmla="*/ 9 w 64"/>
                  <a:gd name="T1" fmla="*/ 0 h 262"/>
                  <a:gd name="T2" fmla="*/ 13 w 64"/>
                  <a:gd name="T3" fmla="*/ 17 h 262"/>
                  <a:gd name="T4" fmla="*/ 18 w 64"/>
                  <a:gd name="T5" fmla="*/ 32 h 262"/>
                  <a:gd name="T6" fmla="*/ 20 w 64"/>
                  <a:gd name="T7" fmla="*/ 43 h 262"/>
                  <a:gd name="T8" fmla="*/ 23 w 64"/>
                  <a:gd name="T9" fmla="*/ 56 h 262"/>
                  <a:gd name="T10" fmla="*/ 27 w 64"/>
                  <a:gd name="T11" fmla="*/ 72 h 262"/>
                  <a:gd name="T12" fmla="*/ 32 w 64"/>
                  <a:gd name="T13" fmla="*/ 93 h 262"/>
                  <a:gd name="T14" fmla="*/ 38 w 64"/>
                  <a:gd name="T15" fmla="*/ 123 h 262"/>
                  <a:gd name="T16" fmla="*/ 46 w 64"/>
                  <a:gd name="T17" fmla="*/ 163 h 262"/>
                  <a:gd name="T18" fmla="*/ 49 w 64"/>
                  <a:gd name="T19" fmla="*/ 181 h 262"/>
                  <a:gd name="T20" fmla="*/ 53 w 64"/>
                  <a:gd name="T21" fmla="*/ 196 h 262"/>
                  <a:gd name="T22" fmla="*/ 57 w 64"/>
                  <a:gd name="T23" fmla="*/ 219 h 262"/>
                  <a:gd name="T24" fmla="*/ 64 w 64"/>
                  <a:gd name="T25" fmla="*/ 262 h 262"/>
                  <a:gd name="T26" fmla="*/ 54 w 64"/>
                  <a:gd name="T27" fmla="*/ 262 h 262"/>
                  <a:gd name="T28" fmla="*/ 46 w 64"/>
                  <a:gd name="T29" fmla="*/ 262 h 262"/>
                  <a:gd name="T30" fmla="*/ 36 w 64"/>
                  <a:gd name="T31" fmla="*/ 262 h 262"/>
                  <a:gd name="T32" fmla="*/ 18 w 64"/>
                  <a:gd name="T33" fmla="*/ 262 h 262"/>
                  <a:gd name="T34" fmla="*/ 17 w 64"/>
                  <a:gd name="T35" fmla="*/ 238 h 262"/>
                  <a:gd name="T36" fmla="*/ 15 w 64"/>
                  <a:gd name="T37" fmla="*/ 219 h 262"/>
                  <a:gd name="T38" fmla="*/ 13 w 64"/>
                  <a:gd name="T39" fmla="*/ 203 h 262"/>
                  <a:gd name="T40" fmla="*/ 11 w 64"/>
                  <a:gd name="T41" fmla="*/ 186 h 262"/>
                  <a:gd name="T42" fmla="*/ 9 w 64"/>
                  <a:gd name="T43" fmla="*/ 164 h 262"/>
                  <a:gd name="T44" fmla="*/ 6 w 64"/>
                  <a:gd name="T45" fmla="*/ 134 h 262"/>
                  <a:gd name="T46" fmla="*/ 3 w 64"/>
                  <a:gd name="T47" fmla="*/ 92 h 262"/>
                  <a:gd name="T48" fmla="*/ 0 w 64"/>
                  <a:gd name="T49" fmla="*/ 36 h 262"/>
                  <a:gd name="T50" fmla="*/ 0 w 64"/>
                  <a:gd name="T51" fmla="*/ 26 h 262"/>
                  <a:gd name="T52" fmla="*/ 1 w 64"/>
                  <a:gd name="T53" fmla="*/ 20 h 262"/>
                  <a:gd name="T54" fmla="*/ 2 w 64"/>
                  <a:gd name="T55" fmla="*/ 15 h 262"/>
                  <a:gd name="T56" fmla="*/ 3 w 64"/>
                  <a:gd name="T57" fmla="*/ 12 h 262"/>
                  <a:gd name="T58" fmla="*/ 6 w 64"/>
                  <a:gd name="T59" fmla="*/ 7 h 262"/>
                  <a:gd name="T60" fmla="*/ 9 w 64"/>
                  <a:gd name="T61" fmla="*/ 0 h 2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262"/>
                  <a:gd name="T95" fmla="*/ 64 w 64"/>
                  <a:gd name="T96" fmla="*/ 262 h 2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262">
                    <a:moveTo>
                      <a:pt x="9" y="0"/>
                    </a:moveTo>
                    <a:lnTo>
                      <a:pt x="13" y="17"/>
                    </a:lnTo>
                    <a:lnTo>
                      <a:pt x="18" y="32"/>
                    </a:lnTo>
                    <a:lnTo>
                      <a:pt x="20" y="43"/>
                    </a:lnTo>
                    <a:lnTo>
                      <a:pt x="23" y="56"/>
                    </a:lnTo>
                    <a:lnTo>
                      <a:pt x="27" y="72"/>
                    </a:lnTo>
                    <a:lnTo>
                      <a:pt x="32" y="93"/>
                    </a:lnTo>
                    <a:lnTo>
                      <a:pt x="38" y="123"/>
                    </a:lnTo>
                    <a:lnTo>
                      <a:pt x="46" y="163"/>
                    </a:lnTo>
                    <a:lnTo>
                      <a:pt x="49" y="181"/>
                    </a:lnTo>
                    <a:lnTo>
                      <a:pt x="53" y="196"/>
                    </a:lnTo>
                    <a:lnTo>
                      <a:pt x="57" y="219"/>
                    </a:lnTo>
                    <a:lnTo>
                      <a:pt x="64" y="262"/>
                    </a:lnTo>
                    <a:lnTo>
                      <a:pt x="54" y="262"/>
                    </a:lnTo>
                    <a:lnTo>
                      <a:pt x="46" y="262"/>
                    </a:lnTo>
                    <a:lnTo>
                      <a:pt x="36" y="262"/>
                    </a:lnTo>
                    <a:lnTo>
                      <a:pt x="18" y="262"/>
                    </a:lnTo>
                    <a:lnTo>
                      <a:pt x="17" y="238"/>
                    </a:lnTo>
                    <a:lnTo>
                      <a:pt x="15" y="219"/>
                    </a:lnTo>
                    <a:lnTo>
                      <a:pt x="13" y="203"/>
                    </a:lnTo>
                    <a:lnTo>
                      <a:pt x="11" y="186"/>
                    </a:lnTo>
                    <a:lnTo>
                      <a:pt x="9" y="164"/>
                    </a:lnTo>
                    <a:lnTo>
                      <a:pt x="6" y="134"/>
                    </a:lnTo>
                    <a:lnTo>
                      <a:pt x="3" y="92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1" y="20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4" name="Freeform 287"/>
              <p:cNvSpPr>
                <a:spLocks/>
              </p:cNvSpPr>
              <p:nvPr/>
            </p:nvSpPr>
            <p:spPr bwMode="auto">
              <a:xfrm>
                <a:off x="2539" y="3683"/>
                <a:ext cx="64" cy="245"/>
              </a:xfrm>
              <a:custGeom>
                <a:avLst/>
                <a:gdLst>
                  <a:gd name="T0" fmla="*/ 9 w 64"/>
                  <a:gd name="T1" fmla="*/ 0 h 245"/>
                  <a:gd name="T2" fmla="*/ 17 w 64"/>
                  <a:gd name="T3" fmla="*/ 30 h 245"/>
                  <a:gd name="T4" fmla="*/ 23 w 64"/>
                  <a:gd name="T5" fmla="*/ 53 h 245"/>
                  <a:gd name="T6" fmla="*/ 31 w 64"/>
                  <a:gd name="T7" fmla="*/ 87 h 245"/>
                  <a:gd name="T8" fmla="*/ 45 w 64"/>
                  <a:gd name="T9" fmla="*/ 151 h 245"/>
                  <a:gd name="T10" fmla="*/ 47 w 64"/>
                  <a:gd name="T11" fmla="*/ 168 h 245"/>
                  <a:gd name="T12" fmla="*/ 50 w 64"/>
                  <a:gd name="T13" fmla="*/ 183 h 245"/>
                  <a:gd name="T14" fmla="*/ 56 w 64"/>
                  <a:gd name="T15" fmla="*/ 205 h 245"/>
                  <a:gd name="T16" fmla="*/ 64 w 64"/>
                  <a:gd name="T17" fmla="*/ 245 h 245"/>
                  <a:gd name="T18" fmla="*/ 54 w 64"/>
                  <a:gd name="T19" fmla="*/ 245 h 245"/>
                  <a:gd name="T20" fmla="*/ 47 w 64"/>
                  <a:gd name="T21" fmla="*/ 245 h 245"/>
                  <a:gd name="T22" fmla="*/ 37 w 64"/>
                  <a:gd name="T23" fmla="*/ 245 h 245"/>
                  <a:gd name="T24" fmla="*/ 20 w 64"/>
                  <a:gd name="T25" fmla="*/ 245 h 245"/>
                  <a:gd name="T26" fmla="*/ 19 w 64"/>
                  <a:gd name="T27" fmla="*/ 222 h 245"/>
                  <a:gd name="T28" fmla="*/ 17 w 64"/>
                  <a:gd name="T29" fmla="*/ 206 h 245"/>
                  <a:gd name="T30" fmla="*/ 15 w 64"/>
                  <a:gd name="T31" fmla="*/ 191 h 245"/>
                  <a:gd name="T32" fmla="*/ 13 w 64"/>
                  <a:gd name="T33" fmla="*/ 175 h 245"/>
                  <a:gd name="T34" fmla="*/ 10 w 64"/>
                  <a:gd name="T35" fmla="*/ 156 h 245"/>
                  <a:gd name="T36" fmla="*/ 8 w 64"/>
                  <a:gd name="T37" fmla="*/ 128 h 245"/>
                  <a:gd name="T38" fmla="*/ 3 w 64"/>
                  <a:gd name="T39" fmla="*/ 90 h 245"/>
                  <a:gd name="T40" fmla="*/ 0 w 64"/>
                  <a:gd name="T41" fmla="*/ 37 h 245"/>
                  <a:gd name="T42" fmla="*/ 0 w 64"/>
                  <a:gd name="T43" fmla="*/ 28 h 245"/>
                  <a:gd name="T44" fmla="*/ 1 w 64"/>
                  <a:gd name="T45" fmla="*/ 22 h 245"/>
                  <a:gd name="T46" fmla="*/ 2 w 64"/>
                  <a:gd name="T47" fmla="*/ 17 h 245"/>
                  <a:gd name="T48" fmla="*/ 3 w 64"/>
                  <a:gd name="T49" fmla="*/ 14 h 245"/>
                  <a:gd name="T50" fmla="*/ 6 w 64"/>
                  <a:gd name="T51" fmla="*/ 9 h 245"/>
                  <a:gd name="T52" fmla="*/ 9 w 64"/>
                  <a:gd name="T53" fmla="*/ 0 h 2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4"/>
                  <a:gd name="T82" fmla="*/ 0 h 245"/>
                  <a:gd name="T83" fmla="*/ 64 w 64"/>
                  <a:gd name="T84" fmla="*/ 245 h 2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4" h="245">
                    <a:moveTo>
                      <a:pt x="9" y="0"/>
                    </a:moveTo>
                    <a:lnTo>
                      <a:pt x="17" y="30"/>
                    </a:lnTo>
                    <a:lnTo>
                      <a:pt x="23" y="53"/>
                    </a:lnTo>
                    <a:lnTo>
                      <a:pt x="31" y="87"/>
                    </a:lnTo>
                    <a:lnTo>
                      <a:pt x="45" y="151"/>
                    </a:lnTo>
                    <a:lnTo>
                      <a:pt x="47" y="168"/>
                    </a:lnTo>
                    <a:lnTo>
                      <a:pt x="50" y="183"/>
                    </a:lnTo>
                    <a:lnTo>
                      <a:pt x="56" y="205"/>
                    </a:lnTo>
                    <a:lnTo>
                      <a:pt x="64" y="245"/>
                    </a:lnTo>
                    <a:lnTo>
                      <a:pt x="54" y="245"/>
                    </a:lnTo>
                    <a:lnTo>
                      <a:pt x="47" y="245"/>
                    </a:lnTo>
                    <a:lnTo>
                      <a:pt x="37" y="245"/>
                    </a:lnTo>
                    <a:lnTo>
                      <a:pt x="20" y="245"/>
                    </a:lnTo>
                    <a:lnTo>
                      <a:pt x="19" y="222"/>
                    </a:lnTo>
                    <a:lnTo>
                      <a:pt x="17" y="206"/>
                    </a:lnTo>
                    <a:lnTo>
                      <a:pt x="15" y="191"/>
                    </a:lnTo>
                    <a:lnTo>
                      <a:pt x="13" y="175"/>
                    </a:lnTo>
                    <a:lnTo>
                      <a:pt x="10" y="156"/>
                    </a:lnTo>
                    <a:lnTo>
                      <a:pt x="8" y="128"/>
                    </a:lnTo>
                    <a:lnTo>
                      <a:pt x="3" y="90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6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5" name="Freeform 288"/>
              <p:cNvSpPr>
                <a:spLocks/>
              </p:cNvSpPr>
              <p:nvPr/>
            </p:nvSpPr>
            <p:spPr bwMode="auto">
              <a:xfrm>
                <a:off x="2539" y="3699"/>
                <a:ext cx="64" cy="229"/>
              </a:xfrm>
              <a:custGeom>
                <a:avLst/>
                <a:gdLst>
                  <a:gd name="T0" fmla="*/ 9 w 64"/>
                  <a:gd name="T1" fmla="*/ 0 h 229"/>
                  <a:gd name="T2" fmla="*/ 15 w 64"/>
                  <a:gd name="T3" fmla="*/ 28 h 229"/>
                  <a:gd name="T4" fmla="*/ 22 w 64"/>
                  <a:gd name="T5" fmla="*/ 49 h 229"/>
                  <a:gd name="T6" fmla="*/ 30 w 64"/>
                  <a:gd name="T7" fmla="*/ 81 h 229"/>
                  <a:gd name="T8" fmla="*/ 42 w 64"/>
                  <a:gd name="T9" fmla="*/ 140 h 229"/>
                  <a:gd name="T10" fmla="*/ 46 w 64"/>
                  <a:gd name="T11" fmla="*/ 156 h 229"/>
                  <a:gd name="T12" fmla="*/ 49 w 64"/>
                  <a:gd name="T13" fmla="*/ 169 h 229"/>
                  <a:gd name="T14" fmla="*/ 56 w 64"/>
                  <a:gd name="T15" fmla="*/ 191 h 229"/>
                  <a:gd name="T16" fmla="*/ 64 w 64"/>
                  <a:gd name="T17" fmla="*/ 229 h 229"/>
                  <a:gd name="T18" fmla="*/ 55 w 64"/>
                  <a:gd name="T19" fmla="*/ 229 h 229"/>
                  <a:gd name="T20" fmla="*/ 47 w 64"/>
                  <a:gd name="T21" fmla="*/ 229 h 229"/>
                  <a:gd name="T22" fmla="*/ 38 w 64"/>
                  <a:gd name="T23" fmla="*/ 229 h 229"/>
                  <a:gd name="T24" fmla="*/ 22 w 64"/>
                  <a:gd name="T25" fmla="*/ 229 h 229"/>
                  <a:gd name="T26" fmla="*/ 20 w 64"/>
                  <a:gd name="T27" fmla="*/ 208 h 229"/>
                  <a:gd name="T28" fmla="*/ 19 w 64"/>
                  <a:gd name="T29" fmla="*/ 192 h 229"/>
                  <a:gd name="T30" fmla="*/ 17 w 64"/>
                  <a:gd name="T31" fmla="*/ 180 h 229"/>
                  <a:gd name="T32" fmla="*/ 14 w 64"/>
                  <a:gd name="T33" fmla="*/ 166 h 229"/>
                  <a:gd name="T34" fmla="*/ 11 w 64"/>
                  <a:gd name="T35" fmla="*/ 147 h 229"/>
                  <a:gd name="T36" fmla="*/ 8 w 64"/>
                  <a:gd name="T37" fmla="*/ 123 h 229"/>
                  <a:gd name="T38" fmla="*/ 4 w 64"/>
                  <a:gd name="T39" fmla="*/ 87 h 229"/>
                  <a:gd name="T40" fmla="*/ 0 w 64"/>
                  <a:gd name="T41" fmla="*/ 39 h 229"/>
                  <a:gd name="T42" fmla="*/ 0 w 64"/>
                  <a:gd name="T43" fmla="*/ 31 h 229"/>
                  <a:gd name="T44" fmla="*/ 1 w 64"/>
                  <a:gd name="T45" fmla="*/ 25 h 229"/>
                  <a:gd name="T46" fmla="*/ 2 w 64"/>
                  <a:gd name="T47" fmla="*/ 21 h 229"/>
                  <a:gd name="T48" fmla="*/ 3 w 64"/>
                  <a:gd name="T49" fmla="*/ 17 h 229"/>
                  <a:gd name="T50" fmla="*/ 6 w 64"/>
                  <a:gd name="T51" fmla="*/ 11 h 229"/>
                  <a:gd name="T52" fmla="*/ 9 w 64"/>
                  <a:gd name="T53" fmla="*/ 0 h 2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4"/>
                  <a:gd name="T82" fmla="*/ 0 h 229"/>
                  <a:gd name="T83" fmla="*/ 64 w 64"/>
                  <a:gd name="T84" fmla="*/ 229 h 2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4" h="229">
                    <a:moveTo>
                      <a:pt x="9" y="0"/>
                    </a:moveTo>
                    <a:lnTo>
                      <a:pt x="15" y="28"/>
                    </a:lnTo>
                    <a:lnTo>
                      <a:pt x="22" y="49"/>
                    </a:lnTo>
                    <a:lnTo>
                      <a:pt x="30" y="81"/>
                    </a:lnTo>
                    <a:lnTo>
                      <a:pt x="42" y="140"/>
                    </a:lnTo>
                    <a:lnTo>
                      <a:pt x="46" y="156"/>
                    </a:lnTo>
                    <a:lnTo>
                      <a:pt x="49" y="169"/>
                    </a:lnTo>
                    <a:lnTo>
                      <a:pt x="56" y="191"/>
                    </a:lnTo>
                    <a:lnTo>
                      <a:pt x="64" y="229"/>
                    </a:lnTo>
                    <a:lnTo>
                      <a:pt x="55" y="229"/>
                    </a:lnTo>
                    <a:lnTo>
                      <a:pt x="47" y="229"/>
                    </a:lnTo>
                    <a:lnTo>
                      <a:pt x="38" y="229"/>
                    </a:lnTo>
                    <a:lnTo>
                      <a:pt x="22" y="229"/>
                    </a:lnTo>
                    <a:lnTo>
                      <a:pt x="20" y="208"/>
                    </a:lnTo>
                    <a:lnTo>
                      <a:pt x="19" y="192"/>
                    </a:lnTo>
                    <a:lnTo>
                      <a:pt x="17" y="180"/>
                    </a:lnTo>
                    <a:lnTo>
                      <a:pt x="14" y="166"/>
                    </a:lnTo>
                    <a:lnTo>
                      <a:pt x="11" y="147"/>
                    </a:lnTo>
                    <a:lnTo>
                      <a:pt x="8" y="123"/>
                    </a:lnTo>
                    <a:lnTo>
                      <a:pt x="4" y="87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1" y="25"/>
                    </a:lnTo>
                    <a:lnTo>
                      <a:pt x="2" y="21"/>
                    </a:lnTo>
                    <a:lnTo>
                      <a:pt x="3" y="17"/>
                    </a:lnTo>
                    <a:lnTo>
                      <a:pt x="6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6" name="Freeform 289"/>
              <p:cNvSpPr>
                <a:spLocks/>
              </p:cNvSpPr>
              <p:nvPr/>
            </p:nvSpPr>
            <p:spPr bwMode="auto">
              <a:xfrm>
                <a:off x="2539" y="3716"/>
                <a:ext cx="64" cy="212"/>
              </a:xfrm>
              <a:custGeom>
                <a:avLst/>
                <a:gdLst>
                  <a:gd name="T0" fmla="*/ 8 w 64"/>
                  <a:gd name="T1" fmla="*/ 0 h 212"/>
                  <a:gd name="T2" fmla="*/ 15 w 64"/>
                  <a:gd name="T3" fmla="*/ 26 h 212"/>
                  <a:gd name="T4" fmla="*/ 21 w 64"/>
                  <a:gd name="T5" fmla="*/ 46 h 212"/>
                  <a:gd name="T6" fmla="*/ 29 w 64"/>
                  <a:gd name="T7" fmla="*/ 75 h 212"/>
                  <a:gd name="T8" fmla="*/ 40 w 64"/>
                  <a:gd name="T9" fmla="*/ 128 h 212"/>
                  <a:gd name="T10" fmla="*/ 44 w 64"/>
                  <a:gd name="T11" fmla="*/ 142 h 212"/>
                  <a:gd name="T12" fmla="*/ 48 w 64"/>
                  <a:gd name="T13" fmla="*/ 156 h 212"/>
                  <a:gd name="T14" fmla="*/ 55 w 64"/>
                  <a:gd name="T15" fmla="*/ 177 h 212"/>
                  <a:gd name="T16" fmla="*/ 64 w 64"/>
                  <a:gd name="T17" fmla="*/ 212 h 212"/>
                  <a:gd name="T18" fmla="*/ 55 w 64"/>
                  <a:gd name="T19" fmla="*/ 212 h 212"/>
                  <a:gd name="T20" fmla="*/ 48 w 64"/>
                  <a:gd name="T21" fmla="*/ 212 h 212"/>
                  <a:gd name="T22" fmla="*/ 39 w 64"/>
                  <a:gd name="T23" fmla="*/ 212 h 212"/>
                  <a:gd name="T24" fmla="*/ 23 w 64"/>
                  <a:gd name="T25" fmla="*/ 212 h 212"/>
                  <a:gd name="T26" fmla="*/ 22 w 64"/>
                  <a:gd name="T27" fmla="*/ 194 h 212"/>
                  <a:gd name="T28" fmla="*/ 20 w 64"/>
                  <a:gd name="T29" fmla="*/ 179 h 212"/>
                  <a:gd name="T30" fmla="*/ 18 w 64"/>
                  <a:gd name="T31" fmla="*/ 168 h 212"/>
                  <a:gd name="T32" fmla="*/ 15 w 64"/>
                  <a:gd name="T33" fmla="*/ 155 h 212"/>
                  <a:gd name="T34" fmla="*/ 12 w 64"/>
                  <a:gd name="T35" fmla="*/ 139 h 212"/>
                  <a:gd name="T36" fmla="*/ 9 w 64"/>
                  <a:gd name="T37" fmla="*/ 115 h 212"/>
                  <a:gd name="T38" fmla="*/ 4 w 64"/>
                  <a:gd name="T39" fmla="*/ 85 h 212"/>
                  <a:gd name="T40" fmla="*/ 0 w 64"/>
                  <a:gd name="T41" fmla="*/ 41 h 212"/>
                  <a:gd name="T42" fmla="*/ 1 w 64"/>
                  <a:gd name="T43" fmla="*/ 27 h 212"/>
                  <a:gd name="T44" fmla="*/ 3 w 64"/>
                  <a:gd name="T45" fmla="*/ 20 h 212"/>
                  <a:gd name="T46" fmla="*/ 5 w 64"/>
                  <a:gd name="T47" fmla="*/ 12 h 212"/>
                  <a:gd name="T48" fmla="*/ 8 w 64"/>
                  <a:gd name="T49" fmla="*/ 0 h 2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212"/>
                  <a:gd name="T77" fmla="*/ 64 w 64"/>
                  <a:gd name="T78" fmla="*/ 212 h 2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212">
                    <a:moveTo>
                      <a:pt x="8" y="0"/>
                    </a:moveTo>
                    <a:lnTo>
                      <a:pt x="15" y="26"/>
                    </a:lnTo>
                    <a:lnTo>
                      <a:pt x="21" y="46"/>
                    </a:lnTo>
                    <a:lnTo>
                      <a:pt x="29" y="75"/>
                    </a:lnTo>
                    <a:lnTo>
                      <a:pt x="40" y="128"/>
                    </a:lnTo>
                    <a:lnTo>
                      <a:pt x="44" y="142"/>
                    </a:lnTo>
                    <a:lnTo>
                      <a:pt x="48" y="156"/>
                    </a:lnTo>
                    <a:lnTo>
                      <a:pt x="55" y="177"/>
                    </a:lnTo>
                    <a:lnTo>
                      <a:pt x="64" y="212"/>
                    </a:lnTo>
                    <a:lnTo>
                      <a:pt x="55" y="212"/>
                    </a:lnTo>
                    <a:lnTo>
                      <a:pt x="48" y="212"/>
                    </a:lnTo>
                    <a:lnTo>
                      <a:pt x="39" y="212"/>
                    </a:lnTo>
                    <a:lnTo>
                      <a:pt x="23" y="212"/>
                    </a:lnTo>
                    <a:lnTo>
                      <a:pt x="22" y="194"/>
                    </a:lnTo>
                    <a:lnTo>
                      <a:pt x="20" y="179"/>
                    </a:lnTo>
                    <a:lnTo>
                      <a:pt x="18" y="168"/>
                    </a:lnTo>
                    <a:lnTo>
                      <a:pt x="15" y="155"/>
                    </a:lnTo>
                    <a:lnTo>
                      <a:pt x="12" y="139"/>
                    </a:lnTo>
                    <a:lnTo>
                      <a:pt x="9" y="115"/>
                    </a:lnTo>
                    <a:lnTo>
                      <a:pt x="4" y="85"/>
                    </a:lnTo>
                    <a:lnTo>
                      <a:pt x="0" y="41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5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7" name="Freeform 290"/>
              <p:cNvSpPr>
                <a:spLocks/>
              </p:cNvSpPr>
              <p:nvPr/>
            </p:nvSpPr>
            <p:spPr bwMode="auto">
              <a:xfrm>
                <a:off x="2539" y="3733"/>
                <a:ext cx="64" cy="195"/>
              </a:xfrm>
              <a:custGeom>
                <a:avLst/>
                <a:gdLst>
                  <a:gd name="T0" fmla="*/ 8 w 64"/>
                  <a:gd name="T1" fmla="*/ 0 h 195"/>
                  <a:gd name="T2" fmla="*/ 14 w 64"/>
                  <a:gd name="T3" fmla="*/ 24 h 195"/>
                  <a:gd name="T4" fmla="*/ 20 w 64"/>
                  <a:gd name="T5" fmla="*/ 41 h 195"/>
                  <a:gd name="T6" fmla="*/ 28 w 64"/>
                  <a:gd name="T7" fmla="*/ 68 h 195"/>
                  <a:gd name="T8" fmla="*/ 39 w 64"/>
                  <a:gd name="T9" fmla="*/ 116 h 195"/>
                  <a:gd name="T10" fmla="*/ 42 w 64"/>
                  <a:gd name="T11" fmla="*/ 129 h 195"/>
                  <a:gd name="T12" fmla="*/ 47 w 64"/>
                  <a:gd name="T13" fmla="*/ 143 h 195"/>
                  <a:gd name="T14" fmla="*/ 54 w 64"/>
                  <a:gd name="T15" fmla="*/ 162 h 195"/>
                  <a:gd name="T16" fmla="*/ 64 w 64"/>
                  <a:gd name="T17" fmla="*/ 195 h 195"/>
                  <a:gd name="T18" fmla="*/ 55 w 64"/>
                  <a:gd name="T19" fmla="*/ 195 h 195"/>
                  <a:gd name="T20" fmla="*/ 48 w 64"/>
                  <a:gd name="T21" fmla="*/ 195 h 195"/>
                  <a:gd name="T22" fmla="*/ 39 w 64"/>
                  <a:gd name="T23" fmla="*/ 195 h 195"/>
                  <a:gd name="T24" fmla="*/ 26 w 64"/>
                  <a:gd name="T25" fmla="*/ 195 h 195"/>
                  <a:gd name="T26" fmla="*/ 24 w 64"/>
                  <a:gd name="T27" fmla="*/ 178 h 195"/>
                  <a:gd name="T28" fmla="*/ 22 w 64"/>
                  <a:gd name="T29" fmla="*/ 166 h 195"/>
                  <a:gd name="T30" fmla="*/ 20 w 64"/>
                  <a:gd name="T31" fmla="*/ 156 h 195"/>
                  <a:gd name="T32" fmla="*/ 17 w 64"/>
                  <a:gd name="T33" fmla="*/ 144 h 195"/>
                  <a:gd name="T34" fmla="*/ 13 w 64"/>
                  <a:gd name="T35" fmla="*/ 129 h 195"/>
                  <a:gd name="T36" fmla="*/ 10 w 64"/>
                  <a:gd name="T37" fmla="*/ 109 h 195"/>
                  <a:gd name="T38" fmla="*/ 5 w 64"/>
                  <a:gd name="T39" fmla="*/ 81 h 195"/>
                  <a:gd name="T40" fmla="*/ 0 w 64"/>
                  <a:gd name="T41" fmla="*/ 43 h 195"/>
                  <a:gd name="T42" fmla="*/ 1 w 64"/>
                  <a:gd name="T43" fmla="*/ 29 h 195"/>
                  <a:gd name="T44" fmla="*/ 3 w 64"/>
                  <a:gd name="T45" fmla="*/ 21 h 195"/>
                  <a:gd name="T46" fmla="*/ 5 w 64"/>
                  <a:gd name="T47" fmla="*/ 14 h 195"/>
                  <a:gd name="T48" fmla="*/ 8 w 6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195"/>
                  <a:gd name="T77" fmla="*/ 64 w 6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195">
                    <a:moveTo>
                      <a:pt x="8" y="0"/>
                    </a:moveTo>
                    <a:lnTo>
                      <a:pt x="14" y="24"/>
                    </a:lnTo>
                    <a:lnTo>
                      <a:pt x="20" y="41"/>
                    </a:lnTo>
                    <a:lnTo>
                      <a:pt x="28" y="68"/>
                    </a:lnTo>
                    <a:lnTo>
                      <a:pt x="39" y="116"/>
                    </a:lnTo>
                    <a:lnTo>
                      <a:pt x="42" y="129"/>
                    </a:lnTo>
                    <a:lnTo>
                      <a:pt x="47" y="143"/>
                    </a:lnTo>
                    <a:lnTo>
                      <a:pt x="54" y="162"/>
                    </a:lnTo>
                    <a:lnTo>
                      <a:pt x="64" y="195"/>
                    </a:lnTo>
                    <a:lnTo>
                      <a:pt x="55" y="195"/>
                    </a:lnTo>
                    <a:lnTo>
                      <a:pt x="48" y="195"/>
                    </a:lnTo>
                    <a:lnTo>
                      <a:pt x="39" y="195"/>
                    </a:lnTo>
                    <a:lnTo>
                      <a:pt x="26" y="195"/>
                    </a:lnTo>
                    <a:lnTo>
                      <a:pt x="24" y="178"/>
                    </a:lnTo>
                    <a:lnTo>
                      <a:pt x="22" y="166"/>
                    </a:lnTo>
                    <a:lnTo>
                      <a:pt x="20" y="156"/>
                    </a:lnTo>
                    <a:lnTo>
                      <a:pt x="17" y="144"/>
                    </a:lnTo>
                    <a:lnTo>
                      <a:pt x="13" y="129"/>
                    </a:lnTo>
                    <a:lnTo>
                      <a:pt x="10" y="109"/>
                    </a:lnTo>
                    <a:lnTo>
                      <a:pt x="5" y="81"/>
                    </a:lnTo>
                    <a:lnTo>
                      <a:pt x="0" y="43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5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8" name="Freeform 291"/>
              <p:cNvSpPr>
                <a:spLocks/>
              </p:cNvSpPr>
              <p:nvPr/>
            </p:nvSpPr>
            <p:spPr bwMode="auto">
              <a:xfrm>
                <a:off x="2539" y="3751"/>
                <a:ext cx="64" cy="177"/>
              </a:xfrm>
              <a:custGeom>
                <a:avLst/>
                <a:gdLst>
                  <a:gd name="T0" fmla="*/ 6 w 64"/>
                  <a:gd name="T1" fmla="*/ 0 h 177"/>
                  <a:gd name="T2" fmla="*/ 14 w 64"/>
                  <a:gd name="T3" fmla="*/ 20 h 177"/>
                  <a:gd name="T4" fmla="*/ 20 w 64"/>
                  <a:gd name="T5" fmla="*/ 36 h 177"/>
                  <a:gd name="T6" fmla="*/ 27 w 64"/>
                  <a:gd name="T7" fmla="*/ 60 h 177"/>
                  <a:gd name="T8" fmla="*/ 37 w 64"/>
                  <a:gd name="T9" fmla="*/ 102 h 177"/>
                  <a:gd name="T10" fmla="*/ 40 w 64"/>
                  <a:gd name="T11" fmla="*/ 116 h 177"/>
                  <a:gd name="T12" fmla="*/ 46 w 64"/>
                  <a:gd name="T13" fmla="*/ 128 h 177"/>
                  <a:gd name="T14" fmla="*/ 54 w 64"/>
                  <a:gd name="T15" fmla="*/ 147 h 177"/>
                  <a:gd name="T16" fmla="*/ 64 w 64"/>
                  <a:gd name="T17" fmla="*/ 177 h 177"/>
                  <a:gd name="T18" fmla="*/ 55 w 64"/>
                  <a:gd name="T19" fmla="*/ 177 h 177"/>
                  <a:gd name="T20" fmla="*/ 48 w 64"/>
                  <a:gd name="T21" fmla="*/ 177 h 177"/>
                  <a:gd name="T22" fmla="*/ 40 w 64"/>
                  <a:gd name="T23" fmla="*/ 177 h 177"/>
                  <a:gd name="T24" fmla="*/ 28 w 64"/>
                  <a:gd name="T25" fmla="*/ 177 h 177"/>
                  <a:gd name="T26" fmla="*/ 26 w 64"/>
                  <a:gd name="T27" fmla="*/ 163 h 177"/>
                  <a:gd name="T28" fmla="*/ 23 w 64"/>
                  <a:gd name="T29" fmla="*/ 152 h 177"/>
                  <a:gd name="T30" fmla="*/ 21 w 64"/>
                  <a:gd name="T31" fmla="*/ 143 h 177"/>
                  <a:gd name="T32" fmla="*/ 18 w 64"/>
                  <a:gd name="T33" fmla="*/ 132 h 177"/>
                  <a:gd name="T34" fmla="*/ 14 w 64"/>
                  <a:gd name="T35" fmla="*/ 120 h 177"/>
                  <a:gd name="T36" fmla="*/ 10 w 64"/>
                  <a:gd name="T37" fmla="*/ 102 h 177"/>
                  <a:gd name="T38" fmla="*/ 5 w 64"/>
                  <a:gd name="T39" fmla="*/ 77 h 177"/>
                  <a:gd name="T40" fmla="*/ 0 w 64"/>
                  <a:gd name="T41" fmla="*/ 44 h 177"/>
                  <a:gd name="T42" fmla="*/ 1 w 64"/>
                  <a:gd name="T43" fmla="*/ 30 h 177"/>
                  <a:gd name="T44" fmla="*/ 2 w 64"/>
                  <a:gd name="T45" fmla="*/ 23 h 177"/>
                  <a:gd name="T46" fmla="*/ 4 w 64"/>
                  <a:gd name="T47" fmla="*/ 14 h 177"/>
                  <a:gd name="T48" fmla="*/ 6 w 64"/>
                  <a:gd name="T49" fmla="*/ 0 h 1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177"/>
                  <a:gd name="T77" fmla="*/ 64 w 64"/>
                  <a:gd name="T78" fmla="*/ 177 h 1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177">
                    <a:moveTo>
                      <a:pt x="6" y="0"/>
                    </a:moveTo>
                    <a:lnTo>
                      <a:pt x="14" y="20"/>
                    </a:lnTo>
                    <a:lnTo>
                      <a:pt x="20" y="36"/>
                    </a:lnTo>
                    <a:lnTo>
                      <a:pt x="27" y="60"/>
                    </a:lnTo>
                    <a:lnTo>
                      <a:pt x="37" y="102"/>
                    </a:lnTo>
                    <a:lnTo>
                      <a:pt x="40" y="116"/>
                    </a:lnTo>
                    <a:lnTo>
                      <a:pt x="46" y="128"/>
                    </a:lnTo>
                    <a:lnTo>
                      <a:pt x="54" y="147"/>
                    </a:lnTo>
                    <a:lnTo>
                      <a:pt x="64" y="177"/>
                    </a:lnTo>
                    <a:lnTo>
                      <a:pt x="55" y="177"/>
                    </a:lnTo>
                    <a:lnTo>
                      <a:pt x="48" y="177"/>
                    </a:lnTo>
                    <a:lnTo>
                      <a:pt x="40" y="177"/>
                    </a:lnTo>
                    <a:lnTo>
                      <a:pt x="28" y="177"/>
                    </a:lnTo>
                    <a:lnTo>
                      <a:pt x="26" y="163"/>
                    </a:lnTo>
                    <a:lnTo>
                      <a:pt x="23" y="152"/>
                    </a:lnTo>
                    <a:lnTo>
                      <a:pt x="21" y="143"/>
                    </a:lnTo>
                    <a:lnTo>
                      <a:pt x="18" y="132"/>
                    </a:lnTo>
                    <a:lnTo>
                      <a:pt x="14" y="120"/>
                    </a:lnTo>
                    <a:lnTo>
                      <a:pt x="10" y="102"/>
                    </a:lnTo>
                    <a:lnTo>
                      <a:pt x="5" y="77"/>
                    </a:lnTo>
                    <a:lnTo>
                      <a:pt x="0" y="44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89" name="Freeform 292"/>
              <p:cNvSpPr>
                <a:spLocks/>
              </p:cNvSpPr>
              <p:nvPr/>
            </p:nvSpPr>
            <p:spPr bwMode="auto">
              <a:xfrm>
                <a:off x="2539" y="3766"/>
                <a:ext cx="64" cy="162"/>
              </a:xfrm>
              <a:custGeom>
                <a:avLst/>
                <a:gdLst>
                  <a:gd name="T0" fmla="*/ 6 w 64"/>
                  <a:gd name="T1" fmla="*/ 0 h 162"/>
                  <a:gd name="T2" fmla="*/ 13 w 64"/>
                  <a:gd name="T3" fmla="*/ 20 h 162"/>
                  <a:gd name="T4" fmla="*/ 19 w 64"/>
                  <a:gd name="T5" fmla="*/ 35 h 162"/>
                  <a:gd name="T6" fmla="*/ 26 w 64"/>
                  <a:gd name="T7" fmla="*/ 56 h 162"/>
                  <a:gd name="T8" fmla="*/ 35 w 64"/>
                  <a:gd name="T9" fmla="*/ 92 h 162"/>
                  <a:gd name="T10" fmla="*/ 39 w 64"/>
                  <a:gd name="T11" fmla="*/ 105 h 162"/>
                  <a:gd name="T12" fmla="*/ 45 w 64"/>
                  <a:gd name="T13" fmla="*/ 116 h 162"/>
                  <a:gd name="T14" fmla="*/ 53 w 64"/>
                  <a:gd name="T15" fmla="*/ 133 h 162"/>
                  <a:gd name="T16" fmla="*/ 64 w 64"/>
                  <a:gd name="T17" fmla="*/ 162 h 162"/>
                  <a:gd name="T18" fmla="*/ 49 w 64"/>
                  <a:gd name="T19" fmla="*/ 162 h 162"/>
                  <a:gd name="T20" fmla="*/ 30 w 64"/>
                  <a:gd name="T21" fmla="*/ 162 h 162"/>
                  <a:gd name="T22" fmla="*/ 28 w 64"/>
                  <a:gd name="T23" fmla="*/ 150 h 162"/>
                  <a:gd name="T24" fmla="*/ 26 w 64"/>
                  <a:gd name="T25" fmla="*/ 140 h 162"/>
                  <a:gd name="T26" fmla="*/ 23 w 64"/>
                  <a:gd name="T27" fmla="*/ 133 h 162"/>
                  <a:gd name="T28" fmla="*/ 20 w 64"/>
                  <a:gd name="T29" fmla="*/ 124 h 162"/>
                  <a:gd name="T30" fmla="*/ 15 w 64"/>
                  <a:gd name="T31" fmla="*/ 113 h 162"/>
                  <a:gd name="T32" fmla="*/ 11 w 64"/>
                  <a:gd name="T33" fmla="*/ 97 h 162"/>
                  <a:gd name="T34" fmla="*/ 5 w 64"/>
                  <a:gd name="T35" fmla="*/ 76 h 162"/>
                  <a:gd name="T36" fmla="*/ 0 w 64"/>
                  <a:gd name="T37" fmla="*/ 48 h 162"/>
                  <a:gd name="T38" fmla="*/ 1 w 64"/>
                  <a:gd name="T39" fmla="*/ 35 h 162"/>
                  <a:gd name="T40" fmla="*/ 2 w 64"/>
                  <a:gd name="T41" fmla="*/ 26 h 162"/>
                  <a:gd name="T42" fmla="*/ 4 w 64"/>
                  <a:gd name="T43" fmla="*/ 18 h 162"/>
                  <a:gd name="T44" fmla="*/ 6 w 64"/>
                  <a:gd name="T45" fmla="*/ 0 h 1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"/>
                  <a:gd name="T70" fmla="*/ 0 h 162"/>
                  <a:gd name="T71" fmla="*/ 64 w 64"/>
                  <a:gd name="T72" fmla="*/ 162 h 1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" h="162">
                    <a:moveTo>
                      <a:pt x="6" y="0"/>
                    </a:moveTo>
                    <a:lnTo>
                      <a:pt x="13" y="20"/>
                    </a:lnTo>
                    <a:lnTo>
                      <a:pt x="19" y="35"/>
                    </a:lnTo>
                    <a:lnTo>
                      <a:pt x="26" y="56"/>
                    </a:lnTo>
                    <a:lnTo>
                      <a:pt x="35" y="92"/>
                    </a:lnTo>
                    <a:lnTo>
                      <a:pt x="39" y="105"/>
                    </a:lnTo>
                    <a:lnTo>
                      <a:pt x="45" y="116"/>
                    </a:lnTo>
                    <a:lnTo>
                      <a:pt x="53" y="133"/>
                    </a:lnTo>
                    <a:lnTo>
                      <a:pt x="64" y="162"/>
                    </a:lnTo>
                    <a:lnTo>
                      <a:pt x="49" y="162"/>
                    </a:lnTo>
                    <a:lnTo>
                      <a:pt x="30" y="162"/>
                    </a:lnTo>
                    <a:lnTo>
                      <a:pt x="28" y="150"/>
                    </a:lnTo>
                    <a:lnTo>
                      <a:pt x="26" y="140"/>
                    </a:lnTo>
                    <a:lnTo>
                      <a:pt x="23" y="133"/>
                    </a:lnTo>
                    <a:lnTo>
                      <a:pt x="20" y="124"/>
                    </a:lnTo>
                    <a:lnTo>
                      <a:pt x="15" y="113"/>
                    </a:lnTo>
                    <a:lnTo>
                      <a:pt x="11" y="97"/>
                    </a:lnTo>
                    <a:lnTo>
                      <a:pt x="5" y="76"/>
                    </a:lnTo>
                    <a:lnTo>
                      <a:pt x="0" y="48"/>
                    </a:lnTo>
                    <a:lnTo>
                      <a:pt x="1" y="35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0" name="Freeform 293"/>
              <p:cNvSpPr>
                <a:spLocks/>
              </p:cNvSpPr>
              <p:nvPr/>
            </p:nvSpPr>
            <p:spPr bwMode="auto">
              <a:xfrm>
                <a:off x="2539" y="3785"/>
                <a:ext cx="64" cy="143"/>
              </a:xfrm>
              <a:custGeom>
                <a:avLst/>
                <a:gdLst>
                  <a:gd name="T0" fmla="*/ 5 w 64"/>
                  <a:gd name="T1" fmla="*/ 0 h 143"/>
                  <a:gd name="T2" fmla="*/ 13 w 64"/>
                  <a:gd name="T3" fmla="*/ 16 h 143"/>
                  <a:gd name="T4" fmla="*/ 18 w 64"/>
                  <a:gd name="T5" fmla="*/ 29 h 143"/>
                  <a:gd name="T6" fmla="*/ 24 w 64"/>
                  <a:gd name="T7" fmla="*/ 46 h 143"/>
                  <a:gd name="T8" fmla="*/ 32 w 64"/>
                  <a:gd name="T9" fmla="*/ 78 h 143"/>
                  <a:gd name="T10" fmla="*/ 37 w 64"/>
                  <a:gd name="T11" fmla="*/ 89 h 143"/>
                  <a:gd name="T12" fmla="*/ 44 w 64"/>
                  <a:gd name="T13" fmla="*/ 100 h 143"/>
                  <a:gd name="T14" fmla="*/ 51 w 64"/>
                  <a:gd name="T15" fmla="*/ 116 h 143"/>
                  <a:gd name="T16" fmla="*/ 64 w 64"/>
                  <a:gd name="T17" fmla="*/ 143 h 143"/>
                  <a:gd name="T18" fmla="*/ 49 w 64"/>
                  <a:gd name="T19" fmla="*/ 143 h 143"/>
                  <a:gd name="T20" fmla="*/ 32 w 64"/>
                  <a:gd name="T21" fmla="*/ 143 h 143"/>
                  <a:gd name="T22" fmla="*/ 30 w 64"/>
                  <a:gd name="T23" fmla="*/ 132 h 143"/>
                  <a:gd name="T24" fmla="*/ 28 w 64"/>
                  <a:gd name="T25" fmla="*/ 125 h 143"/>
                  <a:gd name="T26" fmla="*/ 24 w 64"/>
                  <a:gd name="T27" fmla="*/ 119 h 143"/>
                  <a:gd name="T28" fmla="*/ 21 w 64"/>
                  <a:gd name="T29" fmla="*/ 111 h 143"/>
                  <a:gd name="T30" fmla="*/ 17 w 64"/>
                  <a:gd name="T31" fmla="*/ 102 h 143"/>
                  <a:gd name="T32" fmla="*/ 12 w 64"/>
                  <a:gd name="T33" fmla="*/ 89 h 143"/>
                  <a:gd name="T34" fmla="*/ 6 w 64"/>
                  <a:gd name="T35" fmla="*/ 72 h 143"/>
                  <a:gd name="T36" fmla="*/ 0 w 64"/>
                  <a:gd name="T37" fmla="*/ 48 h 143"/>
                  <a:gd name="T38" fmla="*/ 1 w 64"/>
                  <a:gd name="T39" fmla="*/ 35 h 143"/>
                  <a:gd name="T40" fmla="*/ 2 w 64"/>
                  <a:gd name="T41" fmla="*/ 27 h 143"/>
                  <a:gd name="T42" fmla="*/ 3 w 64"/>
                  <a:gd name="T43" fmla="*/ 17 h 143"/>
                  <a:gd name="T44" fmla="*/ 5 w 64"/>
                  <a:gd name="T45" fmla="*/ 0 h 1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"/>
                  <a:gd name="T70" fmla="*/ 0 h 143"/>
                  <a:gd name="T71" fmla="*/ 64 w 64"/>
                  <a:gd name="T72" fmla="*/ 143 h 14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" h="143">
                    <a:moveTo>
                      <a:pt x="5" y="0"/>
                    </a:moveTo>
                    <a:lnTo>
                      <a:pt x="13" y="16"/>
                    </a:lnTo>
                    <a:lnTo>
                      <a:pt x="18" y="29"/>
                    </a:lnTo>
                    <a:lnTo>
                      <a:pt x="24" y="46"/>
                    </a:lnTo>
                    <a:lnTo>
                      <a:pt x="32" y="78"/>
                    </a:lnTo>
                    <a:lnTo>
                      <a:pt x="37" y="89"/>
                    </a:lnTo>
                    <a:lnTo>
                      <a:pt x="44" y="100"/>
                    </a:lnTo>
                    <a:lnTo>
                      <a:pt x="51" y="116"/>
                    </a:lnTo>
                    <a:lnTo>
                      <a:pt x="64" y="143"/>
                    </a:lnTo>
                    <a:lnTo>
                      <a:pt x="49" y="143"/>
                    </a:lnTo>
                    <a:lnTo>
                      <a:pt x="32" y="143"/>
                    </a:lnTo>
                    <a:lnTo>
                      <a:pt x="30" y="132"/>
                    </a:lnTo>
                    <a:lnTo>
                      <a:pt x="28" y="125"/>
                    </a:lnTo>
                    <a:lnTo>
                      <a:pt x="24" y="119"/>
                    </a:lnTo>
                    <a:lnTo>
                      <a:pt x="21" y="111"/>
                    </a:lnTo>
                    <a:lnTo>
                      <a:pt x="17" y="102"/>
                    </a:lnTo>
                    <a:lnTo>
                      <a:pt x="12" y="89"/>
                    </a:lnTo>
                    <a:lnTo>
                      <a:pt x="6" y="72"/>
                    </a:lnTo>
                    <a:lnTo>
                      <a:pt x="0" y="48"/>
                    </a:lnTo>
                    <a:lnTo>
                      <a:pt x="1" y="35"/>
                    </a:lnTo>
                    <a:lnTo>
                      <a:pt x="2" y="27"/>
                    </a:lnTo>
                    <a:lnTo>
                      <a:pt x="3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1" name="Freeform 294"/>
              <p:cNvSpPr>
                <a:spLocks/>
              </p:cNvSpPr>
              <p:nvPr/>
            </p:nvSpPr>
            <p:spPr bwMode="auto">
              <a:xfrm>
                <a:off x="2539" y="3801"/>
                <a:ext cx="64" cy="127"/>
              </a:xfrm>
              <a:custGeom>
                <a:avLst/>
                <a:gdLst>
                  <a:gd name="T0" fmla="*/ 5 w 64"/>
                  <a:gd name="T1" fmla="*/ 0 h 127"/>
                  <a:gd name="T2" fmla="*/ 12 w 64"/>
                  <a:gd name="T3" fmla="*/ 14 h 127"/>
                  <a:gd name="T4" fmla="*/ 18 w 64"/>
                  <a:gd name="T5" fmla="*/ 27 h 127"/>
                  <a:gd name="T6" fmla="*/ 23 w 64"/>
                  <a:gd name="T7" fmla="*/ 41 h 127"/>
                  <a:gd name="T8" fmla="*/ 31 w 64"/>
                  <a:gd name="T9" fmla="*/ 67 h 127"/>
                  <a:gd name="T10" fmla="*/ 36 w 64"/>
                  <a:gd name="T11" fmla="*/ 77 h 127"/>
                  <a:gd name="T12" fmla="*/ 42 w 64"/>
                  <a:gd name="T13" fmla="*/ 88 h 127"/>
                  <a:gd name="T14" fmla="*/ 51 w 64"/>
                  <a:gd name="T15" fmla="*/ 103 h 127"/>
                  <a:gd name="T16" fmla="*/ 64 w 64"/>
                  <a:gd name="T17" fmla="*/ 127 h 127"/>
                  <a:gd name="T18" fmla="*/ 50 w 64"/>
                  <a:gd name="T19" fmla="*/ 127 h 127"/>
                  <a:gd name="T20" fmla="*/ 33 w 64"/>
                  <a:gd name="T21" fmla="*/ 127 h 127"/>
                  <a:gd name="T22" fmla="*/ 31 w 64"/>
                  <a:gd name="T23" fmla="*/ 119 h 127"/>
                  <a:gd name="T24" fmla="*/ 29 w 64"/>
                  <a:gd name="T25" fmla="*/ 113 h 127"/>
                  <a:gd name="T26" fmla="*/ 26 w 64"/>
                  <a:gd name="T27" fmla="*/ 108 h 127"/>
                  <a:gd name="T28" fmla="*/ 22 w 64"/>
                  <a:gd name="T29" fmla="*/ 102 h 127"/>
                  <a:gd name="T30" fmla="*/ 18 w 64"/>
                  <a:gd name="T31" fmla="*/ 94 h 127"/>
                  <a:gd name="T32" fmla="*/ 12 w 64"/>
                  <a:gd name="T33" fmla="*/ 84 h 127"/>
                  <a:gd name="T34" fmla="*/ 6 w 64"/>
                  <a:gd name="T35" fmla="*/ 70 h 127"/>
                  <a:gd name="T36" fmla="*/ 0 w 64"/>
                  <a:gd name="T37" fmla="*/ 50 h 127"/>
                  <a:gd name="T38" fmla="*/ 0 w 64"/>
                  <a:gd name="T39" fmla="*/ 38 h 127"/>
                  <a:gd name="T40" fmla="*/ 2 w 64"/>
                  <a:gd name="T41" fmla="*/ 30 h 127"/>
                  <a:gd name="T42" fmla="*/ 3 w 64"/>
                  <a:gd name="T43" fmla="*/ 19 h 127"/>
                  <a:gd name="T44" fmla="*/ 5 w 64"/>
                  <a:gd name="T45" fmla="*/ 0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"/>
                  <a:gd name="T70" fmla="*/ 0 h 127"/>
                  <a:gd name="T71" fmla="*/ 64 w 64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" h="127">
                    <a:moveTo>
                      <a:pt x="5" y="0"/>
                    </a:moveTo>
                    <a:lnTo>
                      <a:pt x="12" y="14"/>
                    </a:lnTo>
                    <a:lnTo>
                      <a:pt x="18" y="27"/>
                    </a:lnTo>
                    <a:lnTo>
                      <a:pt x="23" y="41"/>
                    </a:lnTo>
                    <a:lnTo>
                      <a:pt x="31" y="67"/>
                    </a:lnTo>
                    <a:lnTo>
                      <a:pt x="36" y="77"/>
                    </a:lnTo>
                    <a:lnTo>
                      <a:pt x="42" y="88"/>
                    </a:lnTo>
                    <a:lnTo>
                      <a:pt x="51" y="103"/>
                    </a:lnTo>
                    <a:lnTo>
                      <a:pt x="64" y="127"/>
                    </a:lnTo>
                    <a:lnTo>
                      <a:pt x="50" y="127"/>
                    </a:lnTo>
                    <a:lnTo>
                      <a:pt x="33" y="127"/>
                    </a:lnTo>
                    <a:lnTo>
                      <a:pt x="31" y="119"/>
                    </a:lnTo>
                    <a:lnTo>
                      <a:pt x="29" y="113"/>
                    </a:lnTo>
                    <a:lnTo>
                      <a:pt x="26" y="108"/>
                    </a:lnTo>
                    <a:lnTo>
                      <a:pt x="22" y="102"/>
                    </a:lnTo>
                    <a:lnTo>
                      <a:pt x="18" y="94"/>
                    </a:lnTo>
                    <a:lnTo>
                      <a:pt x="12" y="84"/>
                    </a:lnTo>
                    <a:lnTo>
                      <a:pt x="6" y="70"/>
                    </a:lnTo>
                    <a:lnTo>
                      <a:pt x="0" y="50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3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2" name="Freeform 295"/>
              <p:cNvSpPr>
                <a:spLocks/>
              </p:cNvSpPr>
              <p:nvPr/>
            </p:nvSpPr>
            <p:spPr bwMode="auto">
              <a:xfrm>
                <a:off x="2539" y="3818"/>
                <a:ext cx="64" cy="110"/>
              </a:xfrm>
              <a:custGeom>
                <a:avLst/>
                <a:gdLst>
                  <a:gd name="T0" fmla="*/ 4 w 64"/>
                  <a:gd name="T1" fmla="*/ 0 h 110"/>
                  <a:gd name="T2" fmla="*/ 11 w 64"/>
                  <a:gd name="T3" fmla="*/ 12 h 110"/>
                  <a:gd name="T4" fmla="*/ 17 w 64"/>
                  <a:gd name="T5" fmla="*/ 22 h 110"/>
                  <a:gd name="T6" fmla="*/ 22 w 64"/>
                  <a:gd name="T7" fmla="*/ 34 h 110"/>
                  <a:gd name="T8" fmla="*/ 29 w 64"/>
                  <a:gd name="T9" fmla="*/ 55 h 110"/>
                  <a:gd name="T10" fmla="*/ 33 w 64"/>
                  <a:gd name="T11" fmla="*/ 65 h 110"/>
                  <a:gd name="T12" fmla="*/ 41 w 64"/>
                  <a:gd name="T13" fmla="*/ 73 h 110"/>
                  <a:gd name="T14" fmla="*/ 50 w 64"/>
                  <a:gd name="T15" fmla="*/ 88 h 110"/>
                  <a:gd name="T16" fmla="*/ 64 w 64"/>
                  <a:gd name="T17" fmla="*/ 110 h 110"/>
                  <a:gd name="T18" fmla="*/ 50 w 64"/>
                  <a:gd name="T19" fmla="*/ 110 h 110"/>
                  <a:gd name="T20" fmla="*/ 36 w 64"/>
                  <a:gd name="T21" fmla="*/ 110 h 110"/>
                  <a:gd name="T22" fmla="*/ 33 w 64"/>
                  <a:gd name="T23" fmla="*/ 104 h 110"/>
                  <a:gd name="T24" fmla="*/ 31 w 64"/>
                  <a:gd name="T25" fmla="*/ 99 h 110"/>
                  <a:gd name="T26" fmla="*/ 28 w 64"/>
                  <a:gd name="T27" fmla="*/ 96 h 110"/>
                  <a:gd name="T28" fmla="*/ 23 w 64"/>
                  <a:gd name="T29" fmla="*/ 91 h 110"/>
                  <a:gd name="T30" fmla="*/ 19 w 64"/>
                  <a:gd name="T31" fmla="*/ 86 h 110"/>
                  <a:gd name="T32" fmla="*/ 13 w 64"/>
                  <a:gd name="T33" fmla="*/ 77 h 110"/>
                  <a:gd name="T34" fmla="*/ 6 w 64"/>
                  <a:gd name="T35" fmla="*/ 67 h 110"/>
                  <a:gd name="T36" fmla="*/ 0 w 64"/>
                  <a:gd name="T37" fmla="*/ 53 h 110"/>
                  <a:gd name="T38" fmla="*/ 1 w 64"/>
                  <a:gd name="T39" fmla="*/ 40 h 110"/>
                  <a:gd name="T40" fmla="*/ 2 w 64"/>
                  <a:gd name="T41" fmla="*/ 32 h 110"/>
                  <a:gd name="T42" fmla="*/ 3 w 64"/>
                  <a:gd name="T43" fmla="*/ 21 h 110"/>
                  <a:gd name="T44" fmla="*/ 4 w 64"/>
                  <a:gd name="T45" fmla="*/ 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"/>
                  <a:gd name="T70" fmla="*/ 0 h 110"/>
                  <a:gd name="T71" fmla="*/ 64 w 64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" h="110">
                    <a:moveTo>
                      <a:pt x="4" y="0"/>
                    </a:moveTo>
                    <a:lnTo>
                      <a:pt x="11" y="12"/>
                    </a:lnTo>
                    <a:lnTo>
                      <a:pt x="17" y="22"/>
                    </a:lnTo>
                    <a:lnTo>
                      <a:pt x="22" y="34"/>
                    </a:lnTo>
                    <a:lnTo>
                      <a:pt x="29" y="55"/>
                    </a:lnTo>
                    <a:lnTo>
                      <a:pt x="33" y="65"/>
                    </a:lnTo>
                    <a:lnTo>
                      <a:pt x="41" y="73"/>
                    </a:lnTo>
                    <a:lnTo>
                      <a:pt x="50" y="88"/>
                    </a:lnTo>
                    <a:lnTo>
                      <a:pt x="64" y="110"/>
                    </a:lnTo>
                    <a:lnTo>
                      <a:pt x="50" y="110"/>
                    </a:lnTo>
                    <a:lnTo>
                      <a:pt x="36" y="110"/>
                    </a:lnTo>
                    <a:lnTo>
                      <a:pt x="33" y="104"/>
                    </a:lnTo>
                    <a:lnTo>
                      <a:pt x="31" y="99"/>
                    </a:lnTo>
                    <a:lnTo>
                      <a:pt x="28" y="96"/>
                    </a:lnTo>
                    <a:lnTo>
                      <a:pt x="23" y="91"/>
                    </a:lnTo>
                    <a:lnTo>
                      <a:pt x="19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0" y="53"/>
                    </a:lnTo>
                    <a:lnTo>
                      <a:pt x="1" y="40"/>
                    </a:lnTo>
                    <a:lnTo>
                      <a:pt x="2" y="32"/>
                    </a:lnTo>
                    <a:lnTo>
                      <a:pt x="3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3" name="Freeform 296"/>
              <p:cNvSpPr>
                <a:spLocks/>
              </p:cNvSpPr>
              <p:nvPr/>
            </p:nvSpPr>
            <p:spPr bwMode="auto">
              <a:xfrm>
                <a:off x="2539" y="3835"/>
                <a:ext cx="64" cy="93"/>
              </a:xfrm>
              <a:custGeom>
                <a:avLst/>
                <a:gdLst>
                  <a:gd name="T0" fmla="*/ 4 w 64"/>
                  <a:gd name="T1" fmla="*/ 0 h 93"/>
                  <a:gd name="T2" fmla="*/ 11 w 64"/>
                  <a:gd name="T3" fmla="*/ 10 h 93"/>
                  <a:gd name="T4" fmla="*/ 15 w 64"/>
                  <a:gd name="T5" fmla="*/ 18 h 93"/>
                  <a:gd name="T6" fmla="*/ 21 w 64"/>
                  <a:gd name="T7" fmla="*/ 28 h 93"/>
                  <a:gd name="T8" fmla="*/ 27 w 64"/>
                  <a:gd name="T9" fmla="*/ 43 h 93"/>
                  <a:gd name="T10" fmla="*/ 32 w 64"/>
                  <a:gd name="T11" fmla="*/ 52 h 93"/>
                  <a:gd name="T12" fmla="*/ 40 w 64"/>
                  <a:gd name="T13" fmla="*/ 60 h 93"/>
                  <a:gd name="T14" fmla="*/ 50 w 64"/>
                  <a:gd name="T15" fmla="*/ 74 h 93"/>
                  <a:gd name="T16" fmla="*/ 64 w 64"/>
                  <a:gd name="T17" fmla="*/ 93 h 93"/>
                  <a:gd name="T18" fmla="*/ 50 w 64"/>
                  <a:gd name="T19" fmla="*/ 93 h 93"/>
                  <a:gd name="T20" fmla="*/ 38 w 64"/>
                  <a:gd name="T21" fmla="*/ 93 h 93"/>
                  <a:gd name="T22" fmla="*/ 36 w 64"/>
                  <a:gd name="T23" fmla="*/ 88 h 93"/>
                  <a:gd name="T24" fmla="*/ 32 w 64"/>
                  <a:gd name="T25" fmla="*/ 86 h 93"/>
                  <a:gd name="T26" fmla="*/ 29 w 64"/>
                  <a:gd name="T27" fmla="*/ 83 h 93"/>
                  <a:gd name="T28" fmla="*/ 24 w 64"/>
                  <a:gd name="T29" fmla="*/ 80 h 93"/>
                  <a:gd name="T30" fmla="*/ 20 w 64"/>
                  <a:gd name="T31" fmla="*/ 76 h 93"/>
                  <a:gd name="T32" fmla="*/ 14 w 64"/>
                  <a:gd name="T33" fmla="*/ 71 h 93"/>
                  <a:gd name="T34" fmla="*/ 8 w 64"/>
                  <a:gd name="T35" fmla="*/ 64 h 93"/>
                  <a:gd name="T36" fmla="*/ 0 w 64"/>
                  <a:gd name="T37" fmla="*/ 54 h 93"/>
                  <a:gd name="T38" fmla="*/ 0 w 64"/>
                  <a:gd name="T39" fmla="*/ 43 h 93"/>
                  <a:gd name="T40" fmla="*/ 1 w 64"/>
                  <a:gd name="T41" fmla="*/ 34 h 93"/>
                  <a:gd name="T42" fmla="*/ 2 w 64"/>
                  <a:gd name="T43" fmla="*/ 22 h 93"/>
                  <a:gd name="T44" fmla="*/ 4 w 64"/>
                  <a:gd name="T45" fmla="*/ 0 h 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"/>
                  <a:gd name="T70" fmla="*/ 0 h 93"/>
                  <a:gd name="T71" fmla="*/ 64 w 64"/>
                  <a:gd name="T72" fmla="*/ 93 h 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" h="93">
                    <a:moveTo>
                      <a:pt x="4" y="0"/>
                    </a:moveTo>
                    <a:lnTo>
                      <a:pt x="11" y="10"/>
                    </a:lnTo>
                    <a:lnTo>
                      <a:pt x="15" y="18"/>
                    </a:lnTo>
                    <a:lnTo>
                      <a:pt x="21" y="28"/>
                    </a:lnTo>
                    <a:lnTo>
                      <a:pt x="27" y="43"/>
                    </a:lnTo>
                    <a:lnTo>
                      <a:pt x="32" y="52"/>
                    </a:lnTo>
                    <a:lnTo>
                      <a:pt x="40" y="60"/>
                    </a:lnTo>
                    <a:lnTo>
                      <a:pt x="50" y="74"/>
                    </a:lnTo>
                    <a:lnTo>
                      <a:pt x="64" y="93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6" y="88"/>
                    </a:lnTo>
                    <a:lnTo>
                      <a:pt x="32" y="86"/>
                    </a:lnTo>
                    <a:lnTo>
                      <a:pt x="29" y="83"/>
                    </a:lnTo>
                    <a:lnTo>
                      <a:pt x="24" y="80"/>
                    </a:lnTo>
                    <a:lnTo>
                      <a:pt x="20" y="76"/>
                    </a:lnTo>
                    <a:lnTo>
                      <a:pt x="14" y="71"/>
                    </a:lnTo>
                    <a:lnTo>
                      <a:pt x="8" y="64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2" y="2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4" name="Freeform 297"/>
              <p:cNvSpPr>
                <a:spLocks/>
              </p:cNvSpPr>
              <p:nvPr/>
            </p:nvSpPr>
            <p:spPr bwMode="auto">
              <a:xfrm>
                <a:off x="2539" y="3852"/>
                <a:ext cx="64" cy="76"/>
              </a:xfrm>
              <a:custGeom>
                <a:avLst/>
                <a:gdLst>
                  <a:gd name="T0" fmla="*/ 3 w 64"/>
                  <a:gd name="T1" fmla="*/ 0 h 76"/>
                  <a:gd name="T2" fmla="*/ 10 w 64"/>
                  <a:gd name="T3" fmla="*/ 9 h 76"/>
                  <a:gd name="T4" fmla="*/ 15 w 64"/>
                  <a:gd name="T5" fmla="*/ 15 h 76"/>
                  <a:gd name="T6" fmla="*/ 20 w 64"/>
                  <a:gd name="T7" fmla="*/ 21 h 76"/>
                  <a:gd name="T8" fmla="*/ 24 w 64"/>
                  <a:gd name="T9" fmla="*/ 32 h 76"/>
                  <a:gd name="T10" fmla="*/ 31 w 64"/>
                  <a:gd name="T11" fmla="*/ 38 h 76"/>
                  <a:gd name="T12" fmla="*/ 38 w 64"/>
                  <a:gd name="T13" fmla="*/ 47 h 76"/>
                  <a:gd name="T14" fmla="*/ 49 w 64"/>
                  <a:gd name="T15" fmla="*/ 59 h 76"/>
                  <a:gd name="T16" fmla="*/ 64 w 64"/>
                  <a:gd name="T17" fmla="*/ 76 h 76"/>
                  <a:gd name="T18" fmla="*/ 51 w 64"/>
                  <a:gd name="T19" fmla="*/ 76 h 76"/>
                  <a:gd name="T20" fmla="*/ 40 w 64"/>
                  <a:gd name="T21" fmla="*/ 76 h 76"/>
                  <a:gd name="T22" fmla="*/ 35 w 64"/>
                  <a:gd name="T23" fmla="*/ 73 h 76"/>
                  <a:gd name="T24" fmla="*/ 26 w 64"/>
                  <a:gd name="T25" fmla="*/ 69 h 76"/>
                  <a:gd name="T26" fmla="*/ 14 w 64"/>
                  <a:gd name="T27" fmla="*/ 65 h 76"/>
                  <a:gd name="T28" fmla="*/ 0 w 64"/>
                  <a:gd name="T29" fmla="*/ 57 h 76"/>
                  <a:gd name="T30" fmla="*/ 0 w 64"/>
                  <a:gd name="T31" fmla="*/ 44 h 76"/>
                  <a:gd name="T32" fmla="*/ 1 w 64"/>
                  <a:gd name="T33" fmla="*/ 37 h 76"/>
                  <a:gd name="T34" fmla="*/ 2 w 64"/>
                  <a:gd name="T35" fmla="*/ 24 h 76"/>
                  <a:gd name="T36" fmla="*/ 3 w 64"/>
                  <a:gd name="T37" fmla="*/ 0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76"/>
                  <a:gd name="T59" fmla="*/ 64 w 64"/>
                  <a:gd name="T60" fmla="*/ 76 h 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76">
                    <a:moveTo>
                      <a:pt x="3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20" y="21"/>
                    </a:lnTo>
                    <a:lnTo>
                      <a:pt x="24" y="32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9" y="59"/>
                    </a:lnTo>
                    <a:lnTo>
                      <a:pt x="64" y="76"/>
                    </a:lnTo>
                    <a:lnTo>
                      <a:pt x="51" y="76"/>
                    </a:lnTo>
                    <a:lnTo>
                      <a:pt x="40" y="76"/>
                    </a:lnTo>
                    <a:lnTo>
                      <a:pt x="35" y="73"/>
                    </a:lnTo>
                    <a:lnTo>
                      <a:pt x="26" y="69"/>
                    </a:lnTo>
                    <a:lnTo>
                      <a:pt x="14" y="65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2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5" name="Freeform 298"/>
              <p:cNvSpPr>
                <a:spLocks/>
              </p:cNvSpPr>
              <p:nvPr/>
            </p:nvSpPr>
            <p:spPr bwMode="auto">
              <a:xfrm>
                <a:off x="2539" y="3869"/>
                <a:ext cx="64" cy="59"/>
              </a:xfrm>
              <a:custGeom>
                <a:avLst/>
                <a:gdLst>
                  <a:gd name="T0" fmla="*/ 3 w 64"/>
                  <a:gd name="T1" fmla="*/ 0 h 59"/>
                  <a:gd name="T2" fmla="*/ 64 w 64"/>
                  <a:gd name="T3" fmla="*/ 59 h 59"/>
                  <a:gd name="T4" fmla="*/ 0 w 64"/>
                  <a:gd name="T5" fmla="*/ 58 h 59"/>
                  <a:gd name="T6" fmla="*/ 3 w 64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59"/>
                  <a:gd name="T14" fmla="*/ 64 w 64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59">
                    <a:moveTo>
                      <a:pt x="3" y="0"/>
                    </a:moveTo>
                    <a:lnTo>
                      <a:pt x="64" y="59"/>
                    </a:lnTo>
                    <a:lnTo>
                      <a:pt x="0" y="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6" name="Freeform 299"/>
              <p:cNvSpPr>
                <a:spLocks/>
              </p:cNvSpPr>
              <p:nvPr/>
            </p:nvSpPr>
            <p:spPr bwMode="auto">
              <a:xfrm>
                <a:off x="2542" y="3514"/>
                <a:ext cx="56" cy="412"/>
              </a:xfrm>
              <a:custGeom>
                <a:avLst/>
                <a:gdLst>
                  <a:gd name="T0" fmla="*/ 0 w 56"/>
                  <a:gd name="T1" fmla="*/ 411 h 412"/>
                  <a:gd name="T2" fmla="*/ 0 w 56"/>
                  <a:gd name="T3" fmla="*/ 26 h 412"/>
                  <a:gd name="T4" fmla="*/ 0 w 56"/>
                  <a:gd name="T5" fmla="*/ 15 h 412"/>
                  <a:gd name="T6" fmla="*/ 1 w 56"/>
                  <a:gd name="T7" fmla="*/ 7 h 412"/>
                  <a:gd name="T8" fmla="*/ 2 w 56"/>
                  <a:gd name="T9" fmla="*/ 2 h 412"/>
                  <a:gd name="T10" fmla="*/ 3 w 56"/>
                  <a:gd name="T11" fmla="*/ 1 h 412"/>
                  <a:gd name="T12" fmla="*/ 6 w 56"/>
                  <a:gd name="T13" fmla="*/ 0 h 412"/>
                  <a:gd name="T14" fmla="*/ 7 w 56"/>
                  <a:gd name="T15" fmla="*/ 2 h 412"/>
                  <a:gd name="T16" fmla="*/ 8 w 56"/>
                  <a:gd name="T17" fmla="*/ 5 h 412"/>
                  <a:gd name="T18" fmla="*/ 9 w 56"/>
                  <a:gd name="T19" fmla="*/ 7 h 412"/>
                  <a:gd name="T20" fmla="*/ 56 w 56"/>
                  <a:gd name="T21" fmla="*/ 272 h 412"/>
                  <a:gd name="T22" fmla="*/ 56 w 56"/>
                  <a:gd name="T23" fmla="*/ 412 h 4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"/>
                  <a:gd name="T37" fmla="*/ 0 h 412"/>
                  <a:gd name="T38" fmla="*/ 56 w 56"/>
                  <a:gd name="T39" fmla="*/ 412 h 4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" h="412">
                    <a:moveTo>
                      <a:pt x="0" y="411"/>
                    </a:moveTo>
                    <a:lnTo>
                      <a:pt x="0" y="26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56" y="272"/>
                    </a:lnTo>
                    <a:lnTo>
                      <a:pt x="56" y="412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7" name="Freeform 300"/>
              <p:cNvSpPr>
                <a:spLocks/>
              </p:cNvSpPr>
              <p:nvPr/>
            </p:nvSpPr>
            <p:spPr bwMode="auto">
              <a:xfrm>
                <a:off x="1765" y="3942"/>
                <a:ext cx="852" cy="57"/>
              </a:xfrm>
              <a:custGeom>
                <a:avLst/>
                <a:gdLst>
                  <a:gd name="T0" fmla="*/ 0 w 852"/>
                  <a:gd name="T1" fmla="*/ 0 h 57"/>
                  <a:gd name="T2" fmla="*/ 852 w 852"/>
                  <a:gd name="T3" fmla="*/ 46 h 57"/>
                  <a:gd name="T4" fmla="*/ 850 w 852"/>
                  <a:gd name="T5" fmla="*/ 57 h 57"/>
                  <a:gd name="T6" fmla="*/ 0 w 852"/>
                  <a:gd name="T7" fmla="*/ 5 h 57"/>
                  <a:gd name="T8" fmla="*/ 0 w 852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2"/>
                  <a:gd name="T16" fmla="*/ 0 h 57"/>
                  <a:gd name="T17" fmla="*/ 852 w 85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2" h="57">
                    <a:moveTo>
                      <a:pt x="0" y="0"/>
                    </a:moveTo>
                    <a:lnTo>
                      <a:pt x="852" y="46"/>
                    </a:lnTo>
                    <a:lnTo>
                      <a:pt x="850" y="5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8" name="Freeform 301"/>
              <p:cNvSpPr>
                <a:spLocks/>
              </p:cNvSpPr>
              <p:nvPr/>
            </p:nvSpPr>
            <p:spPr bwMode="auto">
              <a:xfrm>
                <a:off x="1765" y="3942"/>
                <a:ext cx="852" cy="57"/>
              </a:xfrm>
              <a:custGeom>
                <a:avLst/>
                <a:gdLst>
                  <a:gd name="T0" fmla="*/ 0 w 852"/>
                  <a:gd name="T1" fmla="*/ 0 h 57"/>
                  <a:gd name="T2" fmla="*/ 852 w 852"/>
                  <a:gd name="T3" fmla="*/ 46 h 57"/>
                  <a:gd name="T4" fmla="*/ 850 w 852"/>
                  <a:gd name="T5" fmla="*/ 57 h 57"/>
                  <a:gd name="T6" fmla="*/ 0 w 852"/>
                  <a:gd name="T7" fmla="*/ 5 h 57"/>
                  <a:gd name="T8" fmla="*/ 0 w 852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2"/>
                  <a:gd name="T16" fmla="*/ 0 h 57"/>
                  <a:gd name="T17" fmla="*/ 852 w 85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2" h="57">
                    <a:moveTo>
                      <a:pt x="0" y="0"/>
                    </a:moveTo>
                    <a:lnTo>
                      <a:pt x="852" y="46"/>
                    </a:lnTo>
                    <a:lnTo>
                      <a:pt x="850" y="5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99" name="Freeform 302"/>
              <p:cNvSpPr>
                <a:spLocks/>
              </p:cNvSpPr>
              <p:nvPr/>
            </p:nvSpPr>
            <p:spPr bwMode="auto">
              <a:xfrm>
                <a:off x="2317" y="3470"/>
                <a:ext cx="205" cy="620"/>
              </a:xfrm>
              <a:custGeom>
                <a:avLst/>
                <a:gdLst>
                  <a:gd name="T0" fmla="*/ 0 w 205"/>
                  <a:gd name="T1" fmla="*/ 593 h 620"/>
                  <a:gd name="T2" fmla="*/ 0 w 205"/>
                  <a:gd name="T3" fmla="*/ 66 h 620"/>
                  <a:gd name="T4" fmla="*/ 205 w 205"/>
                  <a:gd name="T5" fmla="*/ 0 h 620"/>
                  <a:gd name="T6" fmla="*/ 205 w 205"/>
                  <a:gd name="T7" fmla="*/ 620 h 620"/>
                  <a:gd name="T8" fmla="*/ 0 w 205"/>
                  <a:gd name="T9" fmla="*/ 593 h 6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620"/>
                  <a:gd name="T17" fmla="*/ 205 w 205"/>
                  <a:gd name="T18" fmla="*/ 620 h 6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620">
                    <a:moveTo>
                      <a:pt x="0" y="593"/>
                    </a:moveTo>
                    <a:lnTo>
                      <a:pt x="0" y="66"/>
                    </a:lnTo>
                    <a:lnTo>
                      <a:pt x="205" y="0"/>
                    </a:lnTo>
                    <a:lnTo>
                      <a:pt x="205" y="620"/>
                    </a:lnTo>
                    <a:lnTo>
                      <a:pt x="0" y="59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0" name="Freeform 303"/>
              <p:cNvSpPr>
                <a:spLocks/>
              </p:cNvSpPr>
              <p:nvPr/>
            </p:nvSpPr>
            <p:spPr bwMode="auto">
              <a:xfrm>
                <a:off x="2317" y="3470"/>
                <a:ext cx="205" cy="620"/>
              </a:xfrm>
              <a:custGeom>
                <a:avLst/>
                <a:gdLst>
                  <a:gd name="T0" fmla="*/ 0 w 205"/>
                  <a:gd name="T1" fmla="*/ 593 h 620"/>
                  <a:gd name="T2" fmla="*/ 0 w 205"/>
                  <a:gd name="T3" fmla="*/ 66 h 620"/>
                  <a:gd name="T4" fmla="*/ 205 w 205"/>
                  <a:gd name="T5" fmla="*/ 0 h 620"/>
                  <a:gd name="T6" fmla="*/ 205 w 205"/>
                  <a:gd name="T7" fmla="*/ 620 h 620"/>
                  <a:gd name="T8" fmla="*/ 0 w 205"/>
                  <a:gd name="T9" fmla="*/ 593 h 6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620"/>
                  <a:gd name="T17" fmla="*/ 205 w 205"/>
                  <a:gd name="T18" fmla="*/ 620 h 6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620">
                    <a:moveTo>
                      <a:pt x="0" y="593"/>
                    </a:moveTo>
                    <a:lnTo>
                      <a:pt x="0" y="66"/>
                    </a:lnTo>
                    <a:lnTo>
                      <a:pt x="205" y="0"/>
                    </a:lnTo>
                    <a:lnTo>
                      <a:pt x="205" y="620"/>
                    </a:lnTo>
                    <a:lnTo>
                      <a:pt x="0" y="5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1" name="Freeform 304"/>
              <p:cNvSpPr>
                <a:spLocks noEditPoints="1"/>
              </p:cNvSpPr>
              <p:nvPr/>
            </p:nvSpPr>
            <p:spPr bwMode="auto">
              <a:xfrm>
                <a:off x="2327" y="3525"/>
                <a:ext cx="105" cy="54"/>
              </a:xfrm>
              <a:custGeom>
                <a:avLst/>
                <a:gdLst>
                  <a:gd name="T0" fmla="*/ 7 w 105"/>
                  <a:gd name="T1" fmla="*/ 50 h 54"/>
                  <a:gd name="T2" fmla="*/ 17 w 105"/>
                  <a:gd name="T3" fmla="*/ 39 h 54"/>
                  <a:gd name="T4" fmla="*/ 12 w 105"/>
                  <a:gd name="T5" fmla="*/ 28 h 54"/>
                  <a:gd name="T6" fmla="*/ 3 w 105"/>
                  <a:gd name="T7" fmla="*/ 33 h 54"/>
                  <a:gd name="T8" fmla="*/ 2 w 105"/>
                  <a:gd name="T9" fmla="*/ 51 h 54"/>
                  <a:gd name="T10" fmla="*/ 9 w 105"/>
                  <a:gd name="T11" fmla="*/ 54 h 54"/>
                  <a:gd name="T12" fmla="*/ 17 w 105"/>
                  <a:gd name="T13" fmla="*/ 43 h 54"/>
                  <a:gd name="T14" fmla="*/ 6 w 105"/>
                  <a:gd name="T15" fmla="*/ 36 h 54"/>
                  <a:gd name="T16" fmla="*/ 12 w 105"/>
                  <a:gd name="T17" fmla="*/ 33 h 54"/>
                  <a:gd name="T18" fmla="*/ 20 w 105"/>
                  <a:gd name="T19" fmla="*/ 49 h 54"/>
                  <a:gd name="T20" fmla="*/ 25 w 105"/>
                  <a:gd name="T21" fmla="*/ 29 h 54"/>
                  <a:gd name="T22" fmla="*/ 32 w 105"/>
                  <a:gd name="T23" fmla="*/ 27 h 54"/>
                  <a:gd name="T24" fmla="*/ 35 w 105"/>
                  <a:gd name="T25" fmla="*/ 45 h 54"/>
                  <a:gd name="T26" fmla="*/ 32 w 105"/>
                  <a:gd name="T27" fmla="*/ 22 h 54"/>
                  <a:gd name="T28" fmla="*/ 24 w 105"/>
                  <a:gd name="T29" fmla="*/ 25 h 54"/>
                  <a:gd name="T30" fmla="*/ 41 w 105"/>
                  <a:gd name="T31" fmla="*/ 43 h 54"/>
                  <a:gd name="T32" fmla="*/ 45 w 105"/>
                  <a:gd name="T33" fmla="*/ 43 h 54"/>
                  <a:gd name="T34" fmla="*/ 44 w 105"/>
                  <a:gd name="T35" fmla="*/ 39 h 54"/>
                  <a:gd name="T36" fmla="*/ 46 w 105"/>
                  <a:gd name="T37" fmla="*/ 22 h 54"/>
                  <a:gd name="T38" fmla="*/ 39 w 105"/>
                  <a:gd name="T39" fmla="*/ 13 h 54"/>
                  <a:gd name="T40" fmla="*/ 39 w 105"/>
                  <a:gd name="T41" fmla="*/ 23 h 54"/>
                  <a:gd name="T42" fmla="*/ 52 w 105"/>
                  <a:gd name="T43" fmla="*/ 26 h 54"/>
                  <a:gd name="T44" fmla="*/ 59 w 105"/>
                  <a:gd name="T45" fmla="*/ 18 h 54"/>
                  <a:gd name="T46" fmla="*/ 53 w 105"/>
                  <a:gd name="T47" fmla="*/ 18 h 54"/>
                  <a:gd name="T48" fmla="*/ 50 w 105"/>
                  <a:gd name="T49" fmla="*/ 40 h 54"/>
                  <a:gd name="T50" fmla="*/ 60 w 105"/>
                  <a:gd name="T51" fmla="*/ 34 h 54"/>
                  <a:gd name="T52" fmla="*/ 69 w 105"/>
                  <a:gd name="T53" fmla="*/ 34 h 54"/>
                  <a:gd name="T54" fmla="*/ 73 w 105"/>
                  <a:gd name="T55" fmla="*/ 34 h 54"/>
                  <a:gd name="T56" fmla="*/ 77 w 105"/>
                  <a:gd name="T57" fmla="*/ 29 h 54"/>
                  <a:gd name="T58" fmla="*/ 74 w 105"/>
                  <a:gd name="T59" fmla="*/ 28 h 54"/>
                  <a:gd name="T60" fmla="*/ 70 w 105"/>
                  <a:gd name="T61" fmla="*/ 11 h 54"/>
                  <a:gd name="T62" fmla="*/ 61 w 105"/>
                  <a:gd name="T63" fmla="*/ 18 h 54"/>
                  <a:gd name="T64" fmla="*/ 64 w 105"/>
                  <a:gd name="T65" fmla="*/ 16 h 54"/>
                  <a:gd name="T66" fmla="*/ 70 w 105"/>
                  <a:gd name="T67" fmla="*/ 15 h 54"/>
                  <a:gd name="T68" fmla="*/ 69 w 105"/>
                  <a:gd name="T69" fmla="*/ 21 h 54"/>
                  <a:gd name="T70" fmla="*/ 61 w 105"/>
                  <a:gd name="T71" fmla="*/ 26 h 54"/>
                  <a:gd name="T72" fmla="*/ 71 w 105"/>
                  <a:gd name="T73" fmla="*/ 26 h 54"/>
                  <a:gd name="T74" fmla="*/ 65 w 105"/>
                  <a:gd name="T75" fmla="*/ 33 h 54"/>
                  <a:gd name="T76" fmla="*/ 62 w 105"/>
                  <a:gd name="T77" fmla="*/ 31 h 54"/>
                  <a:gd name="T78" fmla="*/ 71 w 105"/>
                  <a:gd name="T79" fmla="*/ 22 h 54"/>
                  <a:gd name="T80" fmla="*/ 82 w 105"/>
                  <a:gd name="T81" fmla="*/ 32 h 54"/>
                  <a:gd name="T82" fmla="*/ 86 w 105"/>
                  <a:gd name="T83" fmla="*/ 27 h 54"/>
                  <a:gd name="T84" fmla="*/ 83 w 105"/>
                  <a:gd name="T85" fmla="*/ 26 h 54"/>
                  <a:gd name="T86" fmla="*/ 83 w 105"/>
                  <a:gd name="T87" fmla="*/ 6 h 54"/>
                  <a:gd name="T88" fmla="*/ 78 w 105"/>
                  <a:gd name="T89" fmla="*/ 9 h 54"/>
                  <a:gd name="T90" fmla="*/ 88 w 105"/>
                  <a:gd name="T91" fmla="*/ 23 h 54"/>
                  <a:gd name="T92" fmla="*/ 89 w 105"/>
                  <a:gd name="T93" fmla="*/ 27 h 54"/>
                  <a:gd name="T94" fmla="*/ 100 w 105"/>
                  <a:gd name="T95" fmla="*/ 22 h 54"/>
                  <a:gd name="T96" fmla="*/ 105 w 105"/>
                  <a:gd name="T97" fmla="*/ 23 h 54"/>
                  <a:gd name="T98" fmla="*/ 104 w 105"/>
                  <a:gd name="T99" fmla="*/ 21 h 54"/>
                  <a:gd name="T100" fmla="*/ 101 w 105"/>
                  <a:gd name="T101" fmla="*/ 2 h 54"/>
                  <a:gd name="T102" fmla="*/ 90 w 105"/>
                  <a:gd name="T103" fmla="*/ 6 h 54"/>
                  <a:gd name="T104" fmla="*/ 92 w 105"/>
                  <a:gd name="T105" fmla="*/ 10 h 54"/>
                  <a:gd name="T106" fmla="*/ 98 w 105"/>
                  <a:gd name="T107" fmla="*/ 5 h 54"/>
                  <a:gd name="T108" fmla="*/ 99 w 105"/>
                  <a:gd name="T109" fmla="*/ 11 h 54"/>
                  <a:gd name="T110" fmla="*/ 91 w 105"/>
                  <a:gd name="T111" fmla="*/ 16 h 54"/>
                  <a:gd name="T112" fmla="*/ 100 w 105"/>
                  <a:gd name="T113" fmla="*/ 13 h 54"/>
                  <a:gd name="T114" fmla="*/ 96 w 105"/>
                  <a:gd name="T115" fmla="*/ 23 h 54"/>
                  <a:gd name="T116" fmla="*/ 91 w 105"/>
                  <a:gd name="T117" fmla="*/ 23 h 54"/>
                  <a:gd name="T118" fmla="*/ 98 w 105"/>
                  <a:gd name="T119" fmla="*/ 15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"/>
                  <a:gd name="T181" fmla="*/ 0 h 54"/>
                  <a:gd name="T182" fmla="*/ 105 w 105"/>
                  <a:gd name="T183" fmla="*/ 54 h 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" h="54">
                    <a:moveTo>
                      <a:pt x="14" y="44"/>
                    </a:moveTo>
                    <a:lnTo>
                      <a:pt x="12" y="48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17" y="39"/>
                    </a:lnTo>
                    <a:lnTo>
                      <a:pt x="17" y="36"/>
                    </a:lnTo>
                    <a:lnTo>
                      <a:pt x="16" y="31"/>
                    </a:lnTo>
                    <a:lnTo>
                      <a:pt x="15" y="29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6" y="29"/>
                    </a:lnTo>
                    <a:lnTo>
                      <a:pt x="3" y="33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2" y="51"/>
                    </a:lnTo>
                    <a:lnTo>
                      <a:pt x="3" y="53"/>
                    </a:lnTo>
                    <a:lnTo>
                      <a:pt x="5" y="54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12" y="53"/>
                    </a:lnTo>
                    <a:lnTo>
                      <a:pt x="14" y="50"/>
                    </a:lnTo>
                    <a:lnTo>
                      <a:pt x="16" y="47"/>
                    </a:lnTo>
                    <a:lnTo>
                      <a:pt x="17" y="43"/>
                    </a:lnTo>
                    <a:lnTo>
                      <a:pt x="14" y="44"/>
                    </a:lnTo>
                    <a:close/>
                    <a:moveTo>
                      <a:pt x="3" y="40"/>
                    </a:moveTo>
                    <a:lnTo>
                      <a:pt x="5" y="38"/>
                    </a:lnTo>
                    <a:lnTo>
                      <a:pt x="6" y="36"/>
                    </a:lnTo>
                    <a:lnTo>
                      <a:pt x="7" y="33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3" y="40"/>
                    </a:lnTo>
                    <a:close/>
                    <a:moveTo>
                      <a:pt x="20" y="49"/>
                    </a:moveTo>
                    <a:lnTo>
                      <a:pt x="24" y="49"/>
                    </a:lnTo>
                    <a:lnTo>
                      <a:pt x="24" y="36"/>
                    </a:lnTo>
                    <a:lnTo>
                      <a:pt x="24" y="32"/>
                    </a:lnTo>
                    <a:lnTo>
                      <a:pt x="25" y="29"/>
                    </a:lnTo>
                    <a:lnTo>
                      <a:pt x="26" y="27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3" y="31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4" y="23"/>
                    </a:lnTo>
                    <a:lnTo>
                      <a:pt x="32" y="22"/>
                    </a:lnTo>
                    <a:lnTo>
                      <a:pt x="28" y="22"/>
                    </a:lnTo>
                    <a:lnTo>
                      <a:pt x="25" y="26"/>
                    </a:lnTo>
                    <a:lnTo>
                      <a:pt x="24" y="28"/>
                    </a:lnTo>
                    <a:lnTo>
                      <a:pt x="24" y="25"/>
                    </a:lnTo>
                    <a:lnTo>
                      <a:pt x="20" y="26"/>
                    </a:lnTo>
                    <a:lnTo>
                      <a:pt x="20" y="49"/>
                    </a:lnTo>
                    <a:close/>
                    <a:moveTo>
                      <a:pt x="39" y="40"/>
                    </a:move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5" y="43"/>
                    </a:lnTo>
                    <a:lnTo>
                      <a:pt x="46" y="43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3" y="22"/>
                    </a:lnTo>
                    <a:lnTo>
                      <a:pt x="46" y="22"/>
                    </a:lnTo>
                    <a:lnTo>
                      <a:pt x="46" y="17"/>
                    </a:lnTo>
                    <a:lnTo>
                      <a:pt x="43" y="18"/>
                    </a:lnTo>
                    <a:lnTo>
                      <a:pt x="43" y="12"/>
                    </a:lnTo>
                    <a:lnTo>
                      <a:pt x="39" y="13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40"/>
                    </a:lnTo>
                    <a:close/>
                    <a:moveTo>
                      <a:pt x="50" y="40"/>
                    </a:moveTo>
                    <a:lnTo>
                      <a:pt x="52" y="39"/>
                    </a:lnTo>
                    <a:lnTo>
                      <a:pt x="52" y="26"/>
                    </a:lnTo>
                    <a:lnTo>
                      <a:pt x="53" y="23"/>
                    </a:lnTo>
                    <a:lnTo>
                      <a:pt x="54" y="21"/>
                    </a:lnTo>
                    <a:lnTo>
                      <a:pt x="56" y="18"/>
                    </a:lnTo>
                    <a:lnTo>
                      <a:pt x="59" y="18"/>
                    </a:lnTo>
                    <a:lnTo>
                      <a:pt x="59" y="13"/>
                    </a:lnTo>
                    <a:lnTo>
                      <a:pt x="56" y="15"/>
                    </a:lnTo>
                    <a:lnTo>
                      <a:pt x="54" y="16"/>
                    </a:lnTo>
                    <a:lnTo>
                      <a:pt x="53" y="18"/>
                    </a:lnTo>
                    <a:lnTo>
                      <a:pt x="52" y="21"/>
                    </a:lnTo>
                    <a:lnTo>
                      <a:pt x="52" y="16"/>
                    </a:lnTo>
                    <a:lnTo>
                      <a:pt x="50" y="17"/>
                    </a:lnTo>
                    <a:lnTo>
                      <a:pt x="50" y="40"/>
                    </a:lnTo>
                    <a:close/>
                    <a:moveTo>
                      <a:pt x="59" y="31"/>
                    </a:moveTo>
                    <a:lnTo>
                      <a:pt x="59" y="32"/>
                    </a:lnTo>
                    <a:lnTo>
                      <a:pt x="60" y="34"/>
                    </a:lnTo>
                    <a:lnTo>
                      <a:pt x="61" y="36"/>
                    </a:lnTo>
                    <a:lnTo>
                      <a:pt x="63" y="37"/>
                    </a:lnTo>
                    <a:lnTo>
                      <a:pt x="65" y="37"/>
                    </a:lnTo>
                    <a:lnTo>
                      <a:pt x="69" y="34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7" y="29"/>
                    </a:lnTo>
                    <a:lnTo>
                      <a:pt x="75" y="31"/>
                    </a:lnTo>
                    <a:lnTo>
                      <a:pt x="74" y="29"/>
                    </a:lnTo>
                    <a:lnTo>
                      <a:pt x="74" y="28"/>
                    </a:lnTo>
                    <a:lnTo>
                      <a:pt x="74" y="15"/>
                    </a:lnTo>
                    <a:lnTo>
                      <a:pt x="74" y="12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4" y="12"/>
                    </a:lnTo>
                    <a:lnTo>
                      <a:pt x="62" y="16"/>
                    </a:lnTo>
                    <a:lnTo>
                      <a:pt x="61" y="18"/>
                    </a:lnTo>
                    <a:lnTo>
                      <a:pt x="60" y="21"/>
                    </a:lnTo>
                    <a:lnTo>
                      <a:pt x="63" y="21"/>
                    </a:lnTo>
                    <a:lnTo>
                      <a:pt x="63" y="18"/>
                    </a:lnTo>
                    <a:lnTo>
                      <a:pt x="64" y="16"/>
                    </a:lnTo>
                    <a:lnTo>
                      <a:pt x="65" y="15"/>
                    </a:lnTo>
                    <a:lnTo>
                      <a:pt x="68" y="15"/>
                    </a:lnTo>
                    <a:lnTo>
                      <a:pt x="69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1" y="20"/>
                    </a:lnTo>
                    <a:lnTo>
                      <a:pt x="69" y="21"/>
                    </a:lnTo>
                    <a:lnTo>
                      <a:pt x="68" y="21"/>
                    </a:lnTo>
                    <a:lnTo>
                      <a:pt x="65" y="22"/>
                    </a:lnTo>
                    <a:lnTo>
                      <a:pt x="62" y="25"/>
                    </a:lnTo>
                    <a:lnTo>
                      <a:pt x="61" y="26"/>
                    </a:lnTo>
                    <a:lnTo>
                      <a:pt x="60" y="28"/>
                    </a:lnTo>
                    <a:lnTo>
                      <a:pt x="59" y="31"/>
                    </a:lnTo>
                    <a:close/>
                    <a:moveTo>
                      <a:pt x="71" y="22"/>
                    </a:moveTo>
                    <a:lnTo>
                      <a:pt x="71" y="26"/>
                    </a:lnTo>
                    <a:lnTo>
                      <a:pt x="71" y="28"/>
                    </a:lnTo>
                    <a:lnTo>
                      <a:pt x="70" y="31"/>
                    </a:lnTo>
                    <a:lnTo>
                      <a:pt x="68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2" y="31"/>
                    </a:lnTo>
                    <a:lnTo>
                      <a:pt x="63" y="27"/>
                    </a:lnTo>
                    <a:lnTo>
                      <a:pt x="66" y="25"/>
                    </a:lnTo>
                    <a:lnTo>
                      <a:pt x="70" y="23"/>
                    </a:lnTo>
                    <a:lnTo>
                      <a:pt x="71" y="22"/>
                    </a:lnTo>
                    <a:close/>
                    <a:moveTo>
                      <a:pt x="80" y="28"/>
                    </a:moveTo>
                    <a:lnTo>
                      <a:pt x="80" y="31"/>
                    </a:lnTo>
                    <a:lnTo>
                      <a:pt x="81" y="31"/>
                    </a:lnTo>
                    <a:lnTo>
                      <a:pt x="82" y="32"/>
                    </a:lnTo>
                    <a:lnTo>
                      <a:pt x="83" y="31"/>
                    </a:lnTo>
                    <a:lnTo>
                      <a:pt x="84" y="31"/>
                    </a:lnTo>
                    <a:lnTo>
                      <a:pt x="86" y="31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3" y="26"/>
                    </a:lnTo>
                    <a:lnTo>
                      <a:pt x="83" y="11"/>
                    </a:lnTo>
                    <a:lnTo>
                      <a:pt x="86" y="10"/>
                    </a:lnTo>
                    <a:lnTo>
                      <a:pt x="86" y="6"/>
                    </a:lnTo>
                    <a:lnTo>
                      <a:pt x="83" y="6"/>
                    </a:lnTo>
                    <a:lnTo>
                      <a:pt x="83" y="0"/>
                    </a:lnTo>
                    <a:lnTo>
                      <a:pt x="80" y="1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78" y="12"/>
                    </a:lnTo>
                    <a:lnTo>
                      <a:pt x="80" y="11"/>
                    </a:lnTo>
                    <a:lnTo>
                      <a:pt x="80" y="28"/>
                    </a:lnTo>
                    <a:close/>
                    <a:moveTo>
                      <a:pt x="88" y="23"/>
                    </a:moveTo>
                    <a:lnTo>
                      <a:pt x="88" y="23"/>
                    </a:lnTo>
                    <a:lnTo>
                      <a:pt x="88" y="26"/>
                    </a:lnTo>
                    <a:lnTo>
                      <a:pt x="89" y="27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1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4" y="22"/>
                    </a:lnTo>
                    <a:lnTo>
                      <a:pt x="104" y="21"/>
                    </a:lnTo>
                    <a:lnTo>
                      <a:pt x="104" y="20"/>
                    </a:lnTo>
                    <a:lnTo>
                      <a:pt x="104" y="6"/>
                    </a:lnTo>
                    <a:lnTo>
                      <a:pt x="102" y="4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6" y="2"/>
                    </a:lnTo>
                    <a:lnTo>
                      <a:pt x="92" y="4"/>
                    </a:lnTo>
                    <a:lnTo>
                      <a:pt x="90" y="6"/>
                    </a:lnTo>
                    <a:lnTo>
                      <a:pt x="89" y="10"/>
                    </a:lnTo>
                    <a:lnTo>
                      <a:pt x="89" y="12"/>
                    </a:lnTo>
                    <a:lnTo>
                      <a:pt x="91" y="11"/>
                    </a:lnTo>
                    <a:lnTo>
                      <a:pt x="92" y="10"/>
                    </a:lnTo>
                    <a:lnTo>
                      <a:pt x="92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8" y="5"/>
                    </a:lnTo>
                    <a:lnTo>
                      <a:pt x="99" y="6"/>
                    </a:lnTo>
                    <a:lnTo>
                      <a:pt x="100" y="6"/>
                    </a:lnTo>
                    <a:lnTo>
                      <a:pt x="100" y="9"/>
                    </a:lnTo>
                    <a:lnTo>
                      <a:pt x="99" y="11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5" y="13"/>
                    </a:lnTo>
                    <a:lnTo>
                      <a:pt x="91" y="16"/>
                    </a:lnTo>
                    <a:lnTo>
                      <a:pt x="89" y="18"/>
                    </a:lnTo>
                    <a:lnTo>
                      <a:pt x="88" y="21"/>
                    </a:lnTo>
                    <a:lnTo>
                      <a:pt x="88" y="23"/>
                    </a:lnTo>
                    <a:close/>
                    <a:moveTo>
                      <a:pt x="100" y="13"/>
                    </a:moveTo>
                    <a:lnTo>
                      <a:pt x="100" y="17"/>
                    </a:lnTo>
                    <a:lnTo>
                      <a:pt x="99" y="20"/>
                    </a:lnTo>
                    <a:lnTo>
                      <a:pt x="98" y="22"/>
                    </a:lnTo>
                    <a:lnTo>
                      <a:pt x="96" y="23"/>
                    </a:lnTo>
                    <a:lnTo>
                      <a:pt x="95" y="25"/>
                    </a:lnTo>
                    <a:lnTo>
                      <a:pt x="93" y="25"/>
                    </a:lnTo>
                    <a:lnTo>
                      <a:pt x="92" y="25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18"/>
                    </a:lnTo>
                    <a:lnTo>
                      <a:pt x="95" y="16"/>
                    </a:lnTo>
                    <a:lnTo>
                      <a:pt x="98" y="15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2" name="Freeform 305"/>
              <p:cNvSpPr>
                <a:spLocks/>
              </p:cNvSpPr>
              <p:nvPr/>
            </p:nvSpPr>
            <p:spPr bwMode="auto">
              <a:xfrm>
                <a:off x="2320" y="3981"/>
                <a:ext cx="198" cy="104"/>
              </a:xfrm>
              <a:custGeom>
                <a:avLst/>
                <a:gdLst>
                  <a:gd name="T0" fmla="*/ 0 w 198"/>
                  <a:gd name="T1" fmla="*/ 0 h 104"/>
                  <a:gd name="T2" fmla="*/ 0 w 198"/>
                  <a:gd name="T3" fmla="*/ 78 h 104"/>
                  <a:gd name="T4" fmla="*/ 198 w 198"/>
                  <a:gd name="T5" fmla="*/ 104 h 104"/>
                  <a:gd name="T6" fmla="*/ 198 w 198"/>
                  <a:gd name="T7" fmla="*/ 12 h 104"/>
                  <a:gd name="T8" fmla="*/ 0 w 19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04"/>
                  <a:gd name="T17" fmla="*/ 198 w 19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04">
                    <a:moveTo>
                      <a:pt x="0" y="0"/>
                    </a:moveTo>
                    <a:lnTo>
                      <a:pt x="0" y="78"/>
                    </a:lnTo>
                    <a:lnTo>
                      <a:pt x="198" y="104"/>
                    </a:lnTo>
                    <a:lnTo>
                      <a:pt x="19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8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3" name="Freeform 306"/>
              <p:cNvSpPr>
                <a:spLocks/>
              </p:cNvSpPr>
              <p:nvPr/>
            </p:nvSpPr>
            <p:spPr bwMode="auto">
              <a:xfrm>
                <a:off x="2320" y="3981"/>
                <a:ext cx="198" cy="104"/>
              </a:xfrm>
              <a:custGeom>
                <a:avLst/>
                <a:gdLst>
                  <a:gd name="T0" fmla="*/ 0 w 198"/>
                  <a:gd name="T1" fmla="*/ 0 h 104"/>
                  <a:gd name="T2" fmla="*/ 0 w 198"/>
                  <a:gd name="T3" fmla="*/ 78 h 104"/>
                  <a:gd name="T4" fmla="*/ 198 w 198"/>
                  <a:gd name="T5" fmla="*/ 104 h 104"/>
                  <a:gd name="T6" fmla="*/ 198 w 198"/>
                  <a:gd name="T7" fmla="*/ 12 h 104"/>
                  <a:gd name="T8" fmla="*/ 0 w 19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04"/>
                  <a:gd name="T17" fmla="*/ 198 w 19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04">
                    <a:moveTo>
                      <a:pt x="0" y="0"/>
                    </a:moveTo>
                    <a:lnTo>
                      <a:pt x="0" y="78"/>
                    </a:lnTo>
                    <a:lnTo>
                      <a:pt x="198" y="104"/>
                    </a:lnTo>
                    <a:lnTo>
                      <a:pt x="198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4" name="Freeform 307"/>
              <p:cNvSpPr>
                <a:spLocks/>
              </p:cNvSpPr>
              <p:nvPr/>
            </p:nvSpPr>
            <p:spPr bwMode="auto">
              <a:xfrm>
                <a:off x="2320" y="3972"/>
                <a:ext cx="198" cy="21"/>
              </a:xfrm>
              <a:custGeom>
                <a:avLst/>
                <a:gdLst>
                  <a:gd name="T0" fmla="*/ 0 w 198"/>
                  <a:gd name="T1" fmla="*/ 0 h 21"/>
                  <a:gd name="T2" fmla="*/ 0 w 198"/>
                  <a:gd name="T3" fmla="*/ 9 h 21"/>
                  <a:gd name="T4" fmla="*/ 198 w 198"/>
                  <a:gd name="T5" fmla="*/ 21 h 21"/>
                  <a:gd name="T6" fmla="*/ 198 w 198"/>
                  <a:gd name="T7" fmla="*/ 10 h 21"/>
                  <a:gd name="T8" fmla="*/ 0 w 19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21"/>
                  <a:gd name="T17" fmla="*/ 198 w 19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21">
                    <a:moveTo>
                      <a:pt x="0" y="0"/>
                    </a:moveTo>
                    <a:lnTo>
                      <a:pt x="0" y="9"/>
                    </a:lnTo>
                    <a:lnTo>
                      <a:pt x="198" y="21"/>
                    </a:lnTo>
                    <a:lnTo>
                      <a:pt x="19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5" name="Freeform 308"/>
              <p:cNvSpPr>
                <a:spLocks/>
              </p:cNvSpPr>
              <p:nvPr/>
            </p:nvSpPr>
            <p:spPr bwMode="auto">
              <a:xfrm>
                <a:off x="2320" y="3972"/>
                <a:ext cx="198" cy="21"/>
              </a:xfrm>
              <a:custGeom>
                <a:avLst/>
                <a:gdLst>
                  <a:gd name="T0" fmla="*/ 0 w 198"/>
                  <a:gd name="T1" fmla="*/ 0 h 21"/>
                  <a:gd name="T2" fmla="*/ 0 w 198"/>
                  <a:gd name="T3" fmla="*/ 9 h 21"/>
                  <a:gd name="T4" fmla="*/ 198 w 198"/>
                  <a:gd name="T5" fmla="*/ 21 h 21"/>
                  <a:gd name="T6" fmla="*/ 198 w 198"/>
                  <a:gd name="T7" fmla="*/ 10 h 21"/>
                  <a:gd name="T8" fmla="*/ 0 w 19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21"/>
                  <a:gd name="T17" fmla="*/ 198 w 19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21">
                    <a:moveTo>
                      <a:pt x="0" y="0"/>
                    </a:moveTo>
                    <a:lnTo>
                      <a:pt x="0" y="9"/>
                    </a:lnTo>
                    <a:lnTo>
                      <a:pt x="198" y="21"/>
                    </a:lnTo>
                    <a:lnTo>
                      <a:pt x="198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6" name="Freeform 309"/>
              <p:cNvSpPr>
                <a:spLocks/>
              </p:cNvSpPr>
              <p:nvPr/>
            </p:nvSpPr>
            <p:spPr bwMode="auto">
              <a:xfrm>
                <a:off x="2320" y="3965"/>
                <a:ext cx="198" cy="17"/>
              </a:xfrm>
              <a:custGeom>
                <a:avLst/>
                <a:gdLst>
                  <a:gd name="T0" fmla="*/ 0 w 198"/>
                  <a:gd name="T1" fmla="*/ 0 h 17"/>
                  <a:gd name="T2" fmla="*/ 0 w 198"/>
                  <a:gd name="T3" fmla="*/ 6 h 17"/>
                  <a:gd name="T4" fmla="*/ 198 w 198"/>
                  <a:gd name="T5" fmla="*/ 17 h 17"/>
                  <a:gd name="T6" fmla="*/ 198 w 198"/>
                  <a:gd name="T7" fmla="*/ 11 h 17"/>
                  <a:gd name="T8" fmla="*/ 0 w 19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7"/>
                  <a:gd name="T17" fmla="*/ 198 w 19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7">
                    <a:moveTo>
                      <a:pt x="0" y="0"/>
                    </a:moveTo>
                    <a:lnTo>
                      <a:pt x="0" y="6"/>
                    </a:lnTo>
                    <a:lnTo>
                      <a:pt x="198" y="17"/>
                    </a:lnTo>
                    <a:lnTo>
                      <a:pt x="19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7" name="Freeform 310"/>
              <p:cNvSpPr>
                <a:spLocks/>
              </p:cNvSpPr>
              <p:nvPr/>
            </p:nvSpPr>
            <p:spPr bwMode="auto">
              <a:xfrm>
                <a:off x="2320" y="3965"/>
                <a:ext cx="198" cy="17"/>
              </a:xfrm>
              <a:custGeom>
                <a:avLst/>
                <a:gdLst>
                  <a:gd name="T0" fmla="*/ 0 w 198"/>
                  <a:gd name="T1" fmla="*/ 0 h 17"/>
                  <a:gd name="T2" fmla="*/ 0 w 198"/>
                  <a:gd name="T3" fmla="*/ 6 h 17"/>
                  <a:gd name="T4" fmla="*/ 198 w 198"/>
                  <a:gd name="T5" fmla="*/ 17 h 17"/>
                  <a:gd name="T6" fmla="*/ 198 w 198"/>
                  <a:gd name="T7" fmla="*/ 11 h 17"/>
                  <a:gd name="T8" fmla="*/ 0 w 19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7"/>
                  <a:gd name="T17" fmla="*/ 198 w 19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7">
                    <a:moveTo>
                      <a:pt x="0" y="0"/>
                    </a:moveTo>
                    <a:lnTo>
                      <a:pt x="0" y="6"/>
                    </a:lnTo>
                    <a:lnTo>
                      <a:pt x="198" y="17"/>
                    </a:lnTo>
                    <a:lnTo>
                      <a:pt x="198" y="1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8" name="Freeform 311"/>
              <p:cNvSpPr>
                <a:spLocks/>
              </p:cNvSpPr>
              <p:nvPr/>
            </p:nvSpPr>
            <p:spPr bwMode="auto">
              <a:xfrm>
                <a:off x="2329" y="3592"/>
                <a:ext cx="34" cy="369"/>
              </a:xfrm>
              <a:custGeom>
                <a:avLst/>
                <a:gdLst>
                  <a:gd name="T0" fmla="*/ 7 w 34"/>
                  <a:gd name="T1" fmla="*/ 7 h 369"/>
                  <a:gd name="T2" fmla="*/ 26 w 34"/>
                  <a:gd name="T3" fmla="*/ 2 h 369"/>
                  <a:gd name="T4" fmla="*/ 30 w 34"/>
                  <a:gd name="T5" fmla="*/ 0 h 369"/>
                  <a:gd name="T6" fmla="*/ 31 w 34"/>
                  <a:gd name="T7" fmla="*/ 2 h 369"/>
                  <a:gd name="T8" fmla="*/ 33 w 34"/>
                  <a:gd name="T9" fmla="*/ 2 h 369"/>
                  <a:gd name="T10" fmla="*/ 33 w 34"/>
                  <a:gd name="T11" fmla="*/ 3 h 369"/>
                  <a:gd name="T12" fmla="*/ 34 w 34"/>
                  <a:gd name="T13" fmla="*/ 5 h 369"/>
                  <a:gd name="T14" fmla="*/ 34 w 34"/>
                  <a:gd name="T15" fmla="*/ 9 h 369"/>
                  <a:gd name="T16" fmla="*/ 33 w 34"/>
                  <a:gd name="T17" fmla="*/ 363 h 369"/>
                  <a:gd name="T18" fmla="*/ 33 w 34"/>
                  <a:gd name="T19" fmla="*/ 366 h 369"/>
                  <a:gd name="T20" fmla="*/ 31 w 34"/>
                  <a:gd name="T21" fmla="*/ 368 h 369"/>
                  <a:gd name="T22" fmla="*/ 30 w 34"/>
                  <a:gd name="T23" fmla="*/ 369 h 369"/>
                  <a:gd name="T24" fmla="*/ 26 w 34"/>
                  <a:gd name="T25" fmla="*/ 369 h 369"/>
                  <a:gd name="T26" fmla="*/ 7 w 34"/>
                  <a:gd name="T27" fmla="*/ 369 h 369"/>
                  <a:gd name="T28" fmla="*/ 5 w 34"/>
                  <a:gd name="T29" fmla="*/ 368 h 369"/>
                  <a:gd name="T30" fmla="*/ 3 w 34"/>
                  <a:gd name="T31" fmla="*/ 367 h 369"/>
                  <a:gd name="T32" fmla="*/ 0 w 34"/>
                  <a:gd name="T33" fmla="*/ 364 h 369"/>
                  <a:gd name="T34" fmla="*/ 0 w 34"/>
                  <a:gd name="T35" fmla="*/ 362 h 369"/>
                  <a:gd name="T36" fmla="*/ 0 w 34"/>
                  <a:gd name="T37" fmla="*/ 14 h 369"/>
                  <a:gd name="T38" fmla="*/ 0 w 34"/>
                  <a:gd name="T39" fmla="*/ 11 h 369"/>
                  <a:gd name="T40" fmla="*/ 1 w 34"/>
                  <a:gd name="T41" fmla="*/ 9 h 369"/>
                  <a:gd name="T42" fmla="*/ 4 w 34"/>
                  <a:gd name="T43" fmla="*/ 8 h 369"/>
                  <a:gd name="T44" fmla="*/ 7 w 34"/>
                  <a:gd name="T45" fmla="*/ 7 h 3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369"/>
                  <a:gd name="T71" fmla="*/ 34 w 34"/>
                  <a:gd name="T72" fmla="*/ 369 h 3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369">
                    <a:moveTo>
                      <a:pt x="7" y="7"/>
                    </a:moveTo>
                    <a:lnTo>
                      <a:pt x="26" y="2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9"/>
                    </a:lnTo>
                    <a:lnTo>
                      <a:pt x="33" y="363"/>
                    </a:lnTo>
                    <a:lnTo>
                      <a:pt x="33" y="366"/>
                    </a:lnTo>
                    <a:lnTo>
                      <a:pt x="31" y="368"/>
                    </a:lnTo>
                    <a:lnTo>
                      <a:pt x="30" y="369"/>
                    </a:lnTo>
                    <a:lnTo>
                      <a:pt x="26" y="369"/>
                    </a:lnTo>
                    <a:lnTo>
                      <a:pt x="7" y="369"/>
                    </a:lnTo>
                    <a:lnTo>
                      <a:pt x="5" y="368"/>
                    </a:lnTo>
                    <a:lnTo>
                      <a:pt x="3" y="367"/>
                    </a:lnTo>
                    <a:lnTo>
                      <a:pt x="0" y="364"/>
                    </a:lnTo>
                    <a:lnTo>
                      <a:pt x="0" y="362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09" name="Freeform 312"/>
              <p:cNvSpPr>
                <a:spLocks/>
              </p:cNvSpPr>
              <p:nvPr/>
            </p:nvSpPr>
            <p:spPr bwMode="auto">
              <a:xfrm>
                <a:off x="2329" y="3594"/>
                <a:ext cx="34" cy="353"/>
              </a:xfrm>
              <a:custGeom>
                <a:avLst/>
                <a:gdLst>
                  <a:gd name="T0" fmla="*/ 7 w 34"/>
                  <a:gd name="T1" fmla="*/ 5 h 353"/>
                  <a:gd name="T2" fmla="*/ 14 w 34"/>
                  <a:gd name="T3" fmla="*/ 3 h 353"/>
                  <a:gd name="T4" fmla="*/ 26 w 34"/>
                  <a:gd name="T5" fmla="*/ 0 h 353"/>
                  <a:gd name="T6" fmla="*/ 31 w 34"/>
                  <a:gd name="T7" fmla="*/ 0 h 353"/>
                  <a:gd name="T8" fmla="*/ 33 w 34"/>
                  <a:gd name="T9" fmla="*/ 1 h 353"/>
                  <a:gd name="T10" fmla="*/ 34 w 34"/>
                  <a:gd name="T11" fmla="*/ 3 h 353"/>
                  <a:gd name="T12" fmla="*/ 34 w 34"/>
                  <a:gd name="T13" fmla="*/ 7 h 353"/>
                  <a:gd name="T14" fmla="*/ 34 w 34"/>
                  <a:gd name="T15" fmla="*/ 43 h 353"/>
                  <a:gd name="T16" fmla="*/ 34 w 34"/>
                  <a:gd name="T17" fmla="*/ 71 h 353"/>
                  <a:gd name="T18" fmla="*/ 34 w 34"/>
                  <a:gd name="T19" fmla="*/ 94 h 353"/>
                  <a:gd name="T20" fmla="*/ 34 w 34"/>
                  <a:gd name="T21" fmla="*/ 120 h 353"/>
                  <a:gd name="T22" fmla="*/ 34 w 34"/>
                  <a:gd name="T23" fmla="*/ 152 h 353"/>
                  <a:gd name="T24" fmla="*/ 33 w 34"/>
                  <a:gd name="T25" fmla="*/ 197 h 353"/>
                  <a:gd name="T26" fmla="*/ 33 w 34"/>
                  <a:gd name="T27" fmla="*/ 259 h 353"/>
                  <a:gd name="T28" fmla="*/ 33 w 34"/>
                  <a:gd name="T29" fmla="*/ 345 h 353"/>
                  <a:gd name="T30" fmla="*/ 33 w 34"/>
                  <a:gd name="T31" fmla="*/ 348 h 353"/>
                  <a:gd name="T32" fmla="*/ 31 w 34"/>
                  <a:gd name="T33" fmla="*/ 350 h 353"/>
                  <a:gd name="T34" fmla="*/ 28 w 34"/>
                  <a:gd name="T35" fmla="*/ 351 h 353"/>
                  <a:gd name="T36" fmla="*/ 26 w 34"/>
                  <a:gd name="T37" fmla="*/ 353 h 353"/>
                  <a:gd name="T38" fmla="*/ 19 w 34"/>
                  <a:gd name="T39" fmla="*/ 351 h 353"/>
                  <a:gd name="T40" fmla="*/ 7 w 34"/>
                  <a:gd name="T41" fmla="*/ 351 h 353"/>
                  <a:gd name="T42" fmla="*/ 5 w 34"/>
                  <a:gd name="T43" fmla="*/ 351 h 353"/>
                  <a:gd name="T44" fmla="*/ 3 w 34"/>
                  <a:gd name="T45" fmla="*/ 349 h 353"/>
                  <a:gd name="T46" fmla="*/ 0 w 34"/>
                  <a:gd name="T47" fmla="*/ 347 h 353"/>
                  <a:gd name="T48" fmla="*/ 0 w 34"/>
                  <a:gd name="T49" fmla="*/ 344 h 353"/>
                  <a:gd name="T50" fmla="*/ 0 w 34"/>
                  <a:gd name="T51" fmla="*/ 309 h 353"/>
                  <a:gd name="T52" fmla="*/ 0 w 34"/>
                  <a:gd name="T53" fmla="*/ 282 h 353"/>
                  <a:gd name="T54" fmla="*/ 0 w 34"/>
                  <a:gd name="T55" fmla="*/ 258 h 353"/>
                  <a:gd name="T56" fmla="*/ 0 w 34"/>
                  <a:gd name="T57" fmla="*/ 233 h 353"/>
                  <a:gd name="T58" fmla="*/ 0 w 34"/>
                  <a:gd name="T59" fmla="*/ 201 h 353"/>
                  <a:gd name="T60" fmla="*/ 0 w 34"/>
                  <a:gd name="T61" fmla="*/ 157 h 353"/>
                  <a:gd name="T62" fmla="*/ 0 w 34"/>
                  <a:gd name="T63" fmla="*/ 95 h 353"/>
                  <a:gd name="T64" fmla="*/ 0 w 34"/>
                  <a:gd name="T65" fmla="*/ 12 h 353"/>
                  <a:gd name="T66" fmla="*/ 0 w 34"/>
                  <a:gd name="T67" fmla="*/ 9 h 353"/>
                  <a:gd name="T68" fmla="*/ 1 w 34"/>
                  <a:gd name="T69" fmla="*/ 8 h 353"/>
                  <a:gd name="T70" fmla="*/ 3 w 34"/>
                  <a:gd name="T71" fmla="*/ 6 h 353"/>
                  <a:gd name="T72" fmla="*/ 7 w 34"/>
                  <a:gd name="T73" fmla="*/ 5 h 3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353"/>
                  <a:gd name="T113" fmla="*/ 34 w 34"/>
                  <a:gd name="T114" fmla="*/ 353 h 3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353">
                    <a:moveTo>
                      <a:pt x="7" y="5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4" y="43"/>
                    </a:lnTo>
                    <a:lnTo>
                      <a:pt x="34" y="71"/>
                    </a:lnTo>
                    <a:lnTo>
                      <a:pt x="34" y="94"/>
                    </a:lnTo>
                    <a:lnTo>
                      <a:pt x="34" y="120"/>
                    </a:lnTo>
                    <a:lnTo>
                      <a:pt x="34" y="152"/>
                    </a:lnTo>
                    <a:lnTo>
                      <a:pt x="33" y="197"/>
                    </a:lnTo>
                    <a:lnTo>
                      <a:pt x="33" y="259"/>
                    </a:lnTo>
                    <a:lnTo>
                      <a:pt x="33" y="345"/>
                    </a:lnTo>
                    <a:lnTo>
                      <a:pt x="33" y="348"/>
                    </a:lnTo>
                    <a:lnTo>
                      <a:pt x="31" y="350"/>
                    </a:lnTo>
                    <a:lnTo>
                      <a:pt x="28" y="351"/>
                    </a:lnTo>
                    <a:lnTo>
                      <a:pt x="26" y="353"/>
                    </a:lnTo>
                    <a:lnTo>
                      <a:pt x="19" y="351"/>
                    </a:lnTo>
                    <a:lnTo>
                      <a:pt x="7" y="351"/>
                    </a:lnTo>
                    <a:lnTo>
                      <a:pt x="5" y="351"/>
                    </a:lnTo>
                    <a:lnTo>
                      <a:pt x="3" y="349"/>
                    </a:lnTo>
                    <a:lnTo>
                      <a:pt x="0" y="347"/>
                    </a:lnTo>
                    <a:lnTo>
                      <a:pt x="0" y="344"/>
                    </a:lnTo>
                    <a:lnTo>
                      <a:pt x="0" y="309"/>
                    </a:lnTo>
                    <a:lnTo>
                      <a:pt x="0" y="282"/>
                    </a:lnTo>
                    <a:lnTo>
                      <a:pt x="0" y="258"/>
                    </a:lnTo>
                    <a:lnTo>
                      <a:pt x="0" y="233"/>
                    </a:lnTo>
                    <a:lnTo>
                      <a:pt x="0" y="201"/>
                    </a:lnTo>
                    <a:lnTo>
                      <a:pt x="0" y="157"/>
                    </a:lnTo>
                    <a:lnTo>
                      <a:pt x="0" y="9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0" name="Freeform 313"/>
              <p:cNvSpPr>
                <a:spLocks/>
              </p:cNvSpPr>
              <p:nvPr/>
            </p:nvSpPr>
            <p:spPr bwMode="auto">
              <a:xfrm>
                <a:off x="2329" y="3594"/>
                <a:ext cx="34" cy="337"/>
              </a:xfrm>
              <a:custGeom>
                <a:avLst/>
                <a:gdLst>
                  <a:gd name="T0" fmla="*/ 7 w 34"/>
                  <a:gd name="T1" fmla="*/ 5 h 337"/>
                  <a:gd name="T2" fmla="*/ 14 w 34"/>
                  <a:gd name="T3" fmla="*/ 3 h 337"/>
                  <a:gd name="T4" fmla="*/ 26 w 34"/>
                  <a:gd name="T5" fmla="*/ 0 h 337"/>
                  <a:gd name="T6" fmla="*/ 31 w 34"/>
                  <a:gd name="T7" fmla="*/ 0 h 337"/>
                  <a:gd name="T8" fmla="*/ 33 w 34"/>
                  <a:gd name="T9" fmla="*/ 1 h 337"/>
                  <a:gd name="T10" fmla="*/ 34 w 34"/>
                  <a:gd name="T11" fmla="*/ 3 h 337"/>
                  <a:gd name="T12" fmla="*/ 34 w 34"/>
                  <a:gd name="T13" fmla="*/ 7 h 337"/>
                  <a:gd name="T14" fmla="*/ 34 w 34"/>
                  <a:gd name="T15" fmla="*/ 41 h 337"/>
                  <a:gd name="T16" fmla="*/ 34 w 34"/>
                  <a:gd name="T17" fmla="*/ 67 h 337"/>
                  <a:gd name="T18" fmla="*/ 34 w 34"/>
                  <a:gd name="T19" fmla="*/ 90 h 337"/>
                  <a:gd name="T20" fmla="*/ 34 w 34"/>
                  <a:gd name="T21" fmla="*/ 115 h 337"/>
                  <a:gd name="T22" fmla="*/ 34 w 34"/>
                  <a:gd name="T23" fmla="*/ 146 h 337"/>
                  <a:gd name="T24" fmla="*/ 33 w 34"/>
                  <a:gd name="T25" fmla="*/ 188 h 337"/>
                  <a:gd name="T26" fmla="*/ 33 w 34"/>
                  <a:gd name="T27" fmla="*/ 248 h 337"/>
                  <a:gd name="T28" fmla="*/ 33 w 34"/>
                  <a:gd name="T29" fmla="*/ 329 h 337"/>
                  <a:gd name="T30" fmla="*/ 33 w 34"/>
                  <a:gd name="T31" fmla="*/ 332 h 337"/>
                  <a:gd name="T32" fmla="*/ 31 w 34"/>
                  <a:gd name="T33" fmla="*/ 334 h 337"/>
                  <a:gd name="T34" fmla="*/ 28 w 34"/>
                  <a:gd name="T35" fmla="*/ 335 h 337"/>
                  <a:gd name="T36" fmla="*/ 26 w 34"/>
                  <a:gd name="T37" fmla="*/ 337 h 337"/>
                  <a:gd name="T38" fmla="*/ 19 w 34"/>
                  <a:gd name="T39" fmla="*/ 335 h 337"/>
                  <a:gd name="T40" fmla="*/ 7 w 34"/>
                  <a:gd name="T41" fmla="*/ 335 h 337"/>
                  <a:gd name="T42" fmla="*/ 5 w 34"/>
                  <a:gd name="T43" fmla="*/ 335 h 337"/>
                  <a:gd name="T44" fmla="*/ 3 w 34"/>
                  <a:gd name="T45" fmla="*/ 333 h 337"/>
                  <a:gd name="T46" fmla="*/ 0 w 34"/>
                  <a:gd name="T47" fmla="*/ 332 h 337"/>
                  <a:gd name="T48" fmla="*/ 0 w 34"/>
                  <a:gd name="T49" fmla="*/ 328 h 337"/>
                  <a:gd name="T50" fmla="*/ 0 w 34"/>
                  <a:gd name="T51" fmla="*/ 295 h 337"/>
                  <a:gd name="T52" fmla="*/ 0 w 34"/>
                  <a:gd name="T53" fmla="*/ 269 h 337"/>
                  <a:gd name="T54" fmla="*/ 0 w 34"/>
                  <a:gd name="T55" fmla="*/ 247 h 337"/>
                  <a:gd name="T56" fmla="*/ 0 w 34"/>
                  <a:gd name="T57" fmla="*/ 223 h 337"/>
                  <a:gd name="T58" fmla="*/ 0 w 34"/>
                  <a:gd name="T59" fmla="*/ 192 h 337"/>
                  <a:gd name="T60" fmla="*/ 0 w 34"/>
                  <a:gd name="T61" fmla="*/ 150 h 337"/>
                  <a:gd name="T62" fmla="*/ 0 w 34"/>
                  <a:gd name="T63" fmla="*/ 92 h 337"/>
                  <a:gd name="T64" fmla="*/ 0 w 34"/>
                  <a:gd name="T65" fmla="*/ 12 h 337"/>
                  <a:gd name="T66" fmla="*/ 0 w 34"/>
                  <a:gd name="T67" fmla="*/ 9 h 337"/>
                  <a:gd name="T68" fmla="*/ 1 w 34"/>
                  <a:gd name="T69" fmla="*/ 8 h 337"/>
                  <a:gd name="T70" fmla="*/ 3 w 34"/>
                  <a:gd name="T71" fmla="*/ 6 h 337"/>
                  <a:gd name="T72" fmla="*/ 7 w 34"/>
                  <a:gd name="T73" fmla="*/ 5 h 3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337"/>
                  <a:gd name="T113" fmla="*/ 34 w 34"/>
                  <a:gd name="T114" fmla="*/ 337 h 33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337">
                    <a:moveTo>
                      <a:pt x="7" y="5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4" y="41"/>
                    </a:lnTo>
                    <a:lnTo>
                      <a:pt x="34" y="67"/>
                    </a:lnTo>
                    <a:lnTo>
                      <a:pt x="34" y="90"/>
                    </a:lnTo>
                    <a:lnTo>
                      <a:pt x="34" y="115"/>
                    </a:lnTo>
                    <a:lnTo>
                      <a:pt x="34" y="146"/>
                    </a:lnTo>
                    <a:lnTo>
                      <a:pt x="33" y="188"/>
                    </a:lnTo>
                    <a:lnTo>
                      <a:pt x="33" y="248"/>
                    </a:lnTo>
                    <a:lnTo>
                      <a:pt x="33" y="329"/>
                    </a:lnTo>
                    <a:lnTo>
                      <a:pt x="33" y="332"/>
                    </a:lnTo>
                    <a:lnTo>
                      <a:pt x="31" y="334"/>
                    </a:lnTo>
                    <a:lnTo>
                      <a:pt x="28" y="335"/>
                    </a:lnTo>
                    <a:lnTo>
                      <a:pt x="26" y="337"/>
                    </a:lnTo>
                    <a:lnTo>
                      <a:pt x="19" y="335"/>
                    </a:lnTo>
                    <a:lnTo>
                      <a:pt x="7" y="335"/>
                    </a:lnTo>
                    <a:lnTo>
                      <a:pt x="5" y="335"/>
                    </a:lnTo>
                    <a:lnTo>
                      <a:pt x="3" y="333"/>
                    </a:lnTo>
                    <a:lnTo>
                      <a:pt x="0" y="332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0" y="269"/>
                    </a:lnTo>
                    <a:lnTo>
                      <a:pt x="0" y="247"/>
                    </a:lnTo>
                    <a:lnTo>
                      <a:pt x="0" y="223"/>
                    </a:lnTo>
                    <a:lnTo>
                      <a:pt x="0" y="192"/>
                    </a:lnTo>
                    <a:lnTo>
                      <a:pt x="0" y="150"/>
                    </a:lnTo>
                    <a:lnTo>
                      <a:pt x="0" y="9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1" name="Freeform 314"/>
              <p:cNvSpPr>
                <a:spLocks/>
              </p:cNvSpPr>
              <p:nvPr/>
            </p:nvSpPr>
            <p:spPr bwMode="auto">
              <a:xfrm>
                <a:off x="2329" y="3594"/>
                <a:ext cx="34" cy="321"/>
              </a:xfrm>
              <a:custGeom>
                <a:avLst/>
                <a:gdLst>
                  <a:gd name="T0" fmla="*/ 7 w 34"/>
                  <a:gd name="T1" fmla="*/ 5 h 321"/>
                  <a:gd name="T2" fmla="*/ 14 w 34"/>
                  <a:gd name="T3" fmla="*/ 3 h 321"/>
                  <a:gd name="T4" fmla="*/ 26 w 34"/>
                  <a:gd name="T5" fmla="*/ 0 h 321"/>
                  <a:gd name="T6" fmla="*/ 31 w 34"/>
                  <a:gd name="T7" fmla="*/ 0 h 321"/>
                  <a:gd name="T8" fmla="*/ 33 w 34"/>
                  <a:gd name="T9" fmla="*/ 1 h 321"/>
                  <a:gd name="T10" fmla="*/ 34 w 34"/>
                  <a:gd name="T11" fmla="*/ 3 h 321"/>
                  <a:gd name="T12" fmla="*/ 34 w 34"/>
                  <a:gd name="T13" fmla="*/ 6 h 321"/>
                  <a:gd name="T14" fmla="*/ 34 w 34"/>
                  <a:gd name="T15" fmla="*/ 39 h 321"/>
                  <a:gd name="T16" fmla="*/ 34 w 34"/>
                  <a:gd name="T17" fmla="*/ 65 h 321"/>
                  <a:gd name="T18" fmla="*/ 34 w 34"/>
                  <a:gd name="T19" fmla="*/ 85 h 321"/>
                  <a:gd name="T20" fmla="*/ 34 w 34"/>
                  <a:gd name="T21" fmla="*/ 109 h 321"/>
                  <a:gd name="T22" fmla="*/ 34 w 34"/>
                  <a:gd name="T23" fmla="*/ 138 h 321"/>
                  <a:gd name="T24" fmla="*/ 33 w 34"/>
                  <a:gd name="T25" fmla="*/ 180 h 321"/>
                  <a:gd name="T26" fmla="*/ 33 w 34"/>
                  <a:gd name="T27" fmla="*/ 236 h 321"/>
                  <a:gd name="T28" fmla="*/ 33 w 34"/>
                  <a:gd name="T29" fmla="*/ 315 h 321"/>
                  <a:gd name="T30" fmla="*/ 33 w 34"/>
                  <a:gd name="T31" fmla="*/ 317 h 321"/>
                  <a:gd name="T32" fmla="*/ 31 w 34"/>
                  <a:gd name="T33" fmla="*/ 318 h 321"/>
                  <a:gd name="T34" fmla="*/ 28 w 34"/>
                  <a:gd name="T35" fmla="*/ 320 h 321"/>
                  <a:gd name="T36" fmla="*/ 26 w 34"/>
                  <a:gd name="T37" fmla="*/ 321 h 321"/>
                  <a:gd name="T38" fmla="*/ 19 w 34"/>
                  <a:gd name="T39" fmla="*/ 321 h 321"/>
                  <a:gd name="T40" fmla="*/ 7 w 34"/>
                  <a:gd name="T41" fmla="*/ 320 h 321"/>
                  <a:gd name="T42" fmla="*/ 5 w 34"/>
                  <a:gd name="T43" fmla="*/ 320 h 321"/>
                  <a:gd name="T44" fmla="*/ 3 w 34"/>
                  <a:gd name="T45" fmla="*/ 318 h 321"/>
                  <a:gd name="T46" fmla="*/ 0 w 34"/>
                  <a:gd name="T47" fmla="*/ 316 h 321"/>
                  <a:gd name="T48" fmla="*/ 0 w 34"/>
                  <a:gd name="T49" fmla="*/ 313 h 321"/>
                  <a:gd name="T50" fmla="*/ 0 w 34"/>
                  <a:gd name="T51" fmla="*/ 282 h 321"/>
                  <a:gd name="T52" fmla="*/ 0 w 34"/>
                  <a:gd name="T53" fmla="*/ 257 h 321"/>
                  <a:gd name="T54" fmla="*/ 0 w 34"/>
                  <a:gd name="T55" fmla="*/ 235 h 321"/>
                  <a:gd name="T56" fmla="*/ 0 w 34"/>
                  <a:gd name="T57" fmla="*/ 213 h 321"/>
                  <a:gd name="T58" fmla="*/ 0 w 34"/>
                  <a:gd name="T59" fmla="*/ 184 h 321"/>
                  <a:gd name="T60" fmla="*/ 0 w 34"/>
                  <a:gd name="T61" fmla="*/ 144 h 321"/>
                  <a:gd name="T62" fmla="*/ 0 w 34"/>
                  <a:gd name="T63" fmla="*/ 88 h 321"/>
                  <a:gd name="T64" fmla="*/ 0 w 34"/>
                  <a:gd name="T65" fmla="*/ 12 h 321"/>
                  <a:gd name="T66" fmla="*/ 0 w 34"/>
                  <a:gd name="T67" fmla="*/ 9 h 321"/>
                  <a:gd name="T68" fmla="*/ 1 w 34"/>
                  <a:gd name="T69" fmla="*/ 8 h 321"/>
                  <a:gd name="T70" fmla="*/ 3 w 34"/>
                  <a:gd name="T71" fmla="*/ 6 h 321"/>
                  <a:gd name="T72" fmla="*/ 7 w 34"/>
                  <a:gd name="T73" fmla="*/ 5 h 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321"/>
                  <a:gd name="T113" fmla="*/ 34 w 34"/>
                  <a:gd name="T114" fmla="*/ 321 h 3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321">
                    <a:moveTo>
                      <a:pt x="7" y="5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4" y="39"/>
                    </a:lnTo>
                    <a:lnTo>
                      <a:pt x="34" y="65"/>
                    </a:lnTo>
                    <a:lnTo>
                      <a:pt x="34" y="85"/>
                    </a:lnTo>
                    <a:lnTo>
                      <a:pt x="34" y="109"/>
                    </a:lnTo>
                    <a:lnTo>
                      <a:pt x="34" y="138"/>
                    </a:lnTo>
                    <a:lnTo>
                      <a:pt x="33" y="180"/>
                    </a:lnTo>
                    <a:lnTo>
                      <a:pt x="33" y="236"/>
                    </a:lnTo>
                    <a:lnTo>
                      <a:pt x="33" y="315"/>
                    </a:lnTo>
                    <a:lnTo>
                      <a:pt x="33" y="317"/>
                    </a:lnTo>
                    <a:lnTo>
                      <a:pt x="31" y="318"/>
                    </a:lnTo>
                    <a:lnTo>
                      <a:pt x="28" y="320"/>
                    </a:lnTo>
                    <a:lnTo>
                      <a:pt x="26" y="321"/>
                    </a:lnTo>
                    <a:lnTo>
                      <a:pt x="19" y="321"/>
                    </a:lnTo>
                    <a:lnTo>
                      <a:pt x="7" y="320"/>
                    </a:lnTo>
                    <a:lnTo>
                      <a:pt x="5" y="320"/>
                    </a:lnTo>
                    <a:lnTo>
                      <a:pt x="3" y="318"/>
                    </a:lnTo>
                    <a:lnTo>
                      <a:pt x="0" y="316"/>
                    </a:lnTo>
                    <a:lnTo>
                      <a:pt x="0" y="313"/>
                    </a:lnTo>
                    <a:lnTo>
                      <a:pt x="0" y="282"/>
                    </a:lnTo>
                    <a:lnTo>
                      <a:pt x="0" y="257"/>
                    </a:lnTo>
                    <a:lnTo>
                      <a:pt x="0" y="235"/>
                    </a:lnTo>
                    <a:lnTo>
                      <a:pt x="0" y="213"/>
                    </a:lnTo>
                    <a:lnTo>
                      <a:pt x="0" y="184"/>
                    </a:lnTo>
                    <a:lnTo>
                      <a:pt x="0" y="144"/>
                    </a:lnTo>
                    <a:lnTo>
                      <a:pt x="0" y="88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2" name="Freeform 315"/>
              <p:cNvSpPr>
                <a:spLocks/>
              </p:cNvSpPr>
              <p:nvPr/>
            </p:nvSpPr>
            <p:spPr bwMode="auto">
              <a:xfrm>
                <a:off x="2329" y="3594"/>
                <a:ext cx="34" cy="305"/>
              </a:xfrm>
              <a:custGeom>
                <a:avLst/>
                <a:gdLst>
                  <a:gd name="T0" fmla="*/ 7 w 34"/>
                  <a:gd name="T1" fmla="*/ 5 h 305"/>
                  <a:gd name="T2" fmla="*/ 14 w 34"/>
                  <a:gd name="T3" fmla="*/ 3 h 305"/>
                  <a:gd name="T4" fmla="*/ 26 w 34"/>
                  <a:gd name="T5" fmla="*/ 0 h 305"/>
                  <a:gd name="T6" fmla="*/ 31 w 34"/>
                  <a:gd name="T7" fmla="*/ 0 h 305"/>
                  <a:gd name="T8" fmla="*/ 33 w 34"/>
                  <a:gd name="T9" fmla="*/ 1 h 305"/>
                  <a:gd name="T10" fmla="*/ 34 w 34"/>
                  <a:gd name="T11" fmla="*/ 3 h 305"/>
                  <a:gd name="T12" fmla="*/ 34 w 34"/>
                  <a:gd name="T13" fmla="*/ 6 h 305"/>
                  <a:gd name="T14" fmla="*/ 34 w 34"/>
                  <a:gd name="T15" fmla="*/ 38 h 305"/>
                  <a:gd name="T16" fmla="*/ 34 w 34"/>
                  <a:gd name="T17" fmla="*/ 61 h 305"/>
                  <a:gd name="T18" fmla="*/ 34 w 34"/>
                  <a:gd name="T19" fmla="*/ 82 h 305"/>
                  <a:gd name="T20" fmla="*/ 34 w 34"/>
                  <a:gd name="T21" fmla="*/ 104 h 305"/>
                  <a:gd name="T22" fmla="*/ 34 w 34"/>
                  <a:gd name="T23" fmla="*/ 132 h 305"/>
                  <a:gd name="T24" fmla="*/ 33 w 34"/>
                  <a:gd name="T25" fmla="*/ 171 h 305"/>
                  <a:gd name="T26" fmla="*/ 33 w 34"/>
                  <a:gd name="T27" fmla="*/ 225 h 305"/>
                  <a:gd name="T28" fmla="*/ 33 w 34"/>
                  <a:gd name="T29" fmla="*/ 299 h 305"/>
                  <a:gd name="T30" fmla="*/ 33 w 34"/>
                  <a:gd name="T31" fmla="*/ 301 h 305"/>
                  <a:gd name="T32" fmla="*/ 31 w 34"/>
                  <a:gd name="T33" fmla="*/ 304 h 305"/>
                  <a:gd name="T34" fmla="*/ 28 w 34"/>
                  <a:gd name="T35" fmla="*/ 305 h 305"/>
                  <a:gd name="T36" fmla="*/ 26 w 34"/>
                  <a:gd name="T37" fmla="*/ 305 h 305"/>
                  <a:gd name="T38" fmla="*/ 19 w 34"/>
                  <a:gd name="T39" fmla="*/ 305 h 305"/>
                  <a:gd name="T40" fmla="*/ 7 w 34"/>
                  <a:gd name="T41" fmla="*/ 305 h 305"/>
                  <a:gd name="T42" fmla="*/ 5 w 34"/>
                  <a:gd name="T43" fmla="*/ 304 h 305"/>
                  <a:gd name="T44" fmla="*/ 3 w 34"/>
                  <a:gd name="T45" fmla="*/ 302 h 305"/>
                  <a:gd name="T46" fmla="*/ 1 w 34"/>
                  <a:gd name="T47" fmla="*/ 300 h 305"/>
                  <a:gd name="T48" fmla="*/ 0 w 34"/>
                  <a:gd name="T49" fmla="*/ 297 h 305"/>
                  <a:gd name="T50" fmla="*/ 0 w 34"/>
                  <a:gd name="T51" fmla="*/ 267 h 305"/>
                  <a:gd name="T52" fmla="*/ 0 w 34"/>
                  <a:gd name="T53" fmla="*/ 245 h 305"/>
                  <a:gd name="T54" fmla="*/ 0 w 34"/>
                  <a:gd name="T55" fmla="*/ 224 h 305"/>
                  <a:gd name="T56" fmla="*/ 0 w 34"/>
                  <a:gd name="T57" fmla="*/ 203 h 305"/>
                  <a:gd name="T58" fmla="*/ 0 w 34"/>
                  <a:gd name="T59" fmla="*/ 175 h 305"/>
                  <a:gd name="T60" fmla="*/ 0 w 34"/>
                  <a:gd name="T61" fmla="*/ 137 h 305"/>
                  <a:gd name="T62" fmla="*/ 0 w 34"/>
                  <a:gd name="T63" fmla="*/ 84 h 305"/>
                  <a:gd name="T64" fmla="*/ 0 w 34"/>
                  <a:gd name="T65" fmla="*/ 13 h 305"/>
                  <a:gd name="T66" fmla="*/ 0 w 34"/>
                  <a:gd name="T67" fmla="*/ 9 h 305"/>
                  <a:gd name="T68" fmla="*/ 1 w 34"/>
                  <a:gd name="T69" fmla="*/ 8 h 305"/>
                  <a:gd name="T70" fmla="*/ 3 w 34"/>
                  <a:gd name="T71" fmla="*/ 6 h 305"/>
                  <a:gd name="T72" fmla="*/ 7 w 34"/>
                  <a:gd name="T73" fmla="*/ 5 h 3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305"/>
                  <a:gd name="T113" fmla="*/ 34 w 34"/>
                  <a:gd name="T114" fmla="*/ 305 h 3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305">
                    <a:moveTo>
                      <a:pt x="7" y="5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4" y="38"/>
                    </a:lnTo>
                    <a:lnTo>
                      <a:pt x="34" y="61"/>
                    </a:lnTo>
                    <a:lnTo>
                      <a:pt x="34" y="82"/>
                    </a:lnTo>
                    <a:lnTo>
                      <a:pt x="34" y="104"/>
                    </a:lnTo>
                    <a:lnTo>
                      <a:pt x="34" y="132"/>
                    </a:lnTo>
                    <a:lnTo>
                      <a:pt x="33" y="171"/>
                    </a:lnTo>
                    <a:lnTo>
                      <a:pt x="33" y="225"/>
                    </a:lnTo>
                    <a:lnTo>
                      <a:pt x="33" y="299"/>
                    </a:lnTo>
                    <a:lnTo>
                      <a:pt x="33" y="301"/>
                    </a:lnTo>
                    <a:lnTo>
                      <a:pt x="31" y="304"/>
                    </a:lnTo>
                    <a:lnTo>
                      <a:pt x="28" y="305"/>
                    </a:lnTo>
                    <a:lnTo>
                      <a:pt x="26" y="305"/>
                    </a:lnTo>
                    <a:lnTo>
                      <a:pt x="19" y="305"/>
                    </a:lnTo>
                    <a:lnTo>
                      <a:pt x="7" y="305"/>
                    </a:lnTo>
                    <a:lnTo>
                      <a:pt x="5" y="304"/>
                    </a:lnTo>
                    <a:lnTo>
                      <a:pt x="3" y="302"/>
                    </a:lnTo>
                    <a:lnTo>
                      <a:pt x="1" y="300"/>
                    </a:lnTo>
                    <a:lnTo>
                      <a:pt x="0" y="297"/>
                    </a:lnTo>
                    <a:lnTo>
                      <a:pt x="0" y="267"/>
                    </a:lnTo>
                    <a:lnTo>
                      <a:pt x="0" y="245"/>
                    </a:lnTo>
                    <a:lnTo>
                      <a:pt x="0" y="224"/>
                    </a:lnTo>
                    <a:lnTo>
                      <a:pt x="0" y="203"/>
                    </a:lnTo>
                    <a:lnTo>
                      <a:pt x="0" y="175"/>
                    </a:lnTo>
                    <a:lnTo>
                      <a:pt x="0" y="137"/>
                    </a:lnTo>
                    <a:lnTo>
                      <a:pt x="0" y="8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3" name="Freeform 316"/>
              <p:cNvSpPr>
                <a:spLocks/>
              </p:cNvSpPr>
              <p:nvPr/>
            </p:nvSpPr>
            <p:spPr bwMode="auto">
              <a:xfrm>
                <a:off x="2329" y="3592"/>
                <a:ext cx="34" cy="291"/>
              </a:xfrm>
              <a:custGeom>
                <a:avLst/>
                <a:gdLst>
                  <a:gd name="T0" fmla="*/ 6 w 34"/>
                  <a:gd name="T1" fmla="*/ 8 h 291"/>
                  <a:gd name="T2" fmla="*/ 14 w 34"/>
                  <a:gd name="T3" fmla="*/ 5 h 291"/>
                  <a:gd name="T4" fmla="*/ 26 w 34"/>
                  <a:gd name="T5" fmla="*/ 2 h 291"/>
                  <a:gd name="T6" fmla="*/ 31 w 34"/>
                  <a:gd name="T7" fmla="*/ 0 h 291"/>
                  <a:gd name="T8" fmla="*/ 33 w 34"/>
                  <a:gd name="T9" fmla="*/ 3 h 291"/>
                  <a:gd name="T10" fmla="*/ 34 w 34"/>
                  <a:gd name="T11" fmla="*/ 5 h 291"/>
                  <a:gd name="T12" fmla="*/ 34 w 34"/>
                  <a:gd name="T13" fmla="*/ 8 h 291"/>
                  <a:gd name="T14" fmla="*/ 34 w 34"/>
                  <a:gd name="T15" fmla="*/ 37 h 291"/>
                  <a:gd name="T16" fmla="*/ 34 w 34"/>
                  <a:gd name="T17" fmla="*/ 60 h 291"/>
                  <a:gd name="T18" fmla="*/ 34 w 34"/>
                  <a:gd name="T19" fmla="*/ 79 h 291"/>
                  <a:gd name="T20" fmla="*/ 34 w 34"/>
                  <a:gd name="T21" fmla="*/ 101 h 291"/>
                  <a:gd name="T22" fmla="*/ 34 w 34"/>
                  <a:gd name="T23" fmla="*/ 127 h 291"/>
                  <a:gd name="T24" fmla="*/ 33 w 34"/>
                  <a:gd name="T25" fmla="*/ 163 h 291"/>
                  <a:gd name="T26" fmla="*/ 33 w 34"/>
                  <a:gd name="T27" fmla="*/ 215 h 291"/>
                  <a:gd name="T28" fmla="*/ 33 w 34"/>
                  <a:gd name="T29" fmla="*/ 285 h 291"/>
                  <a:gd name="T30" fmla="*/ 33 w 34"/>
                  <a:gd name="T31" fmla="*/ 287 h 291"/>
                  <a:gd name="T32" fmla="*/ 31 w 34"/>
                  <a:gd name="T33" fmla="*/ 290 h 291"/>
                  <a:gd name="T34" fmla="*/ 28 w 34"/>
                  <a:gd name="T35" fmla="*/ 291 h 291"/>
                  <a:gd name="T36" fmla="*/ 26 w 34"/>
                  <a:gd name="T37" fmla="*/ 291 h 291"/>
                  <a:gd name="T38" fmla="*/ 19 w 34"/>
                  <a:gd name="T39" fmla="*/ 291 h 291"/>
                  <a:gd name="T40" fmla="*/ 7 w 34"/>
                  <a:gd name="T41" fmla="*/ 291 h 291"/>
                  <a:gd name="T42" fmla="*/ 5 w 34"/>
                  <a:gd name="T43" fmla="*/ 290 h 291"/>
                  <a:gd name="T44" fmla="*/ 3 w 34"/>
                  <a:gd name="T45" fmla="*/ 288 h 291"/>
                  <a:gd name="T46" fmla="*/ 1 w 34"/>
                  <a:gd name="T47" fmla="*/ 287 h 291"/>
                  <a:gd name="T48" fmla="*/ 0 w 34"/>
                  <a:gd name="T49" fmla="*/ 285 h 291"/>
                  <a:gd name="T50" fmla="*/ 0 w 34"/>
                  <a:gd name="T51" fmla="*/ 255 h 291"/>
                  <a:gd name="T52" fmla="*/ 0 w 34"/>
                  <a:gd name="T53" fmla="*/ 233 h 291"/>
                  <a:gd name="T54" fmla="*/ 0 w 34"/>
                  <a:gd name="T55" fmla="*/ 215 h 291"/>
                  <a:gd name="T56" fmla="*/ 0 w 34"/>
                  <a:gd name="T57" fmla="*/ 194 h 291"/>
                  <a:gd name="T58" fmla="*/ 0 w 34"/>
                  <a:gd name="T59" fmla="*/ 168 h 291"/>
                  <a:gd name="T60" fmla="*/ 0 w 34"/>
                  <a:gd name="T61" fmla="*/ 133 h 291"/>
                  <a:gd name="T62" fmla="*/ 0 w 34"/>
                  <a:gd name="T63" fmla="*/ 83 h 291"/>
                  <a:gd name="T64" fmla="*/ 0 w 34"/>
                  <a:gd name="T65" fmla="*/ 15 h 291"/>
                  <a:gd name="T66" fmla="*/ 0 w 34"/>
                  <a:gd name="T67" fmla="*/ 13 h 291"/>
                  <a:gd name="T68" fmla="*/ 1 w 34"/>
                  <a:gd name="T69" fmla="*/ 10 h 291"/>
                  <a:gd name="T70" fmla="*/ 3 w 34"/>
                  <a:gd name="T71" fmla="*/ 9 h 291"/>
                  <a:gd name="T72" fmla="*/ 6 w 34"/>
                  <a:gd name="T73" fmla="*/ 8 h 2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91"/>
                  <a:gd name="T113" fmla="*/ 34 w 34"/>
                  <a:gd name="T114" fmla="*/ 291 h 2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91">
                    <a:moveTo>
                      <a:pt x="6" y="8"/>
                    </a:moveTo>
                    <a:lnTo>
                      <a:pt x="14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4" y="37"/>
                    </a:lnTo>
                    <a:lnTo>
                      <a:pt x="34" y="60"/>
                    </a:lnTo>
                    <a:lnTo>
                      <a:pt x="34" y="79"/>
                    </a:lnTo>
                    <a:lnTo>
                      <a:pt x="34" y="101"/>
                    </a:lnTo>
                    <a:lnTo>
                      <a:pt x="34" y="127"/>
                    </a:lnTo>
                    <a:lnTo>
                      <a:pt x="33" y="163"/>
                    </a:lnTo>
                    <a:lnTo>
                      <a:pt x="33" y="215"/>
                    </a:lnTo>
                    <a:lnTo>
                      <a:pt x="33" y="285"/>
                    </a:lnTo>
                    <a:lnTo>
                      <a:pt x="33" y="287"/>
                    </a:lnTo>
                    <a:lnTo>
                      <a:pt x="31" y="290"/>
                    </a:lnTo>
                    <a:lnTo>
                      <a:pt x="28" y="291"/>
                    </a:lnTo>
                    <a:lnTo>
                      <a:pt x="26" y="291"/>
                    </a:lnTo>
                    <a:lnTo>
                      <a:pt x="19" y="291"/>
                    </a:lnTo>
                    <a:lnTo>
                      <a:pt x="7" y="291"/>
                    </a:lnTo>
                    <a:lnTo>
                      <a:pt x="5" y="290"/>
                    </a:lnTo>
                    <a:lnTo>
                      <a:pt x="3" y="288"/>
                    </a:lnTo>
                    <a:lnTo>
                      <a:pt x="1" y="287"/>
                    </a:lnTo>
                    <a:lnTo>
                      <a:pt x="0" y="285"/>
                    </a:lnTo>
                    <a:lnTo>
                      <a:pt x="0" y="255"/>
                    </a:lnTo>
                    <a:lnTo>
                      <a:pt x="0" y="233"/>
                    </a:lnTo>
                    <a:lnTo>
                      <a:pt x="0" y="215"/>
                    </a:lnTo>
                    <a:lnTo>
                      <a:pt x="0" y="19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83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4" name="Freeform 317"/>
              <p:cNvSpPr>
                <a:spLocks/>
              </p:cNvSpPr>
              <p:nvPr/>
            </p:nvSpPr>
            <p:spPr bwMode="auto">
              <a:xfrm>
                <a:off x="2329" y="3594"/>
                <a:ext cx="34" cy="273"/>
              </a:xfrm>
              <a:custGeom>
                <a:avLst/>
                <a:gdLst>
                  <a:gd name="T0" fmla="*/ 6 w 34"/>
                  <a:gd name="T1" fmla="*/ 6 h 273"/>
                  <a:gd name="T2" fmla="*/ 14 w 34"/>
                  <a:gd name="T3" fmla="*/ 3 h 273"/>
                  <a:gd name="T4" fmla="*/ 26 w 34"/>
                  <a:gd name="T5" fmla="*/ 0 h 273"/>
                  <a:gd name="T6" fmla="*/ 31 w 34"/>
                  <a:gd name="T7" fmla="*/ 0 h 273"/>
                  <a:gd name="T8" fmla="*/ 33 w 34"/>
                  <a:gd name="T9" fmla="*/ 1 h 273"/>
                  <a:gd name="T10" fmla="*/ 33 w 34"/>
                  <a:gd name="T11" fmla="*/ 3 h 273"/>
                  <a:gd name="T12" fmla="*/ 34 w 34"/>
                  <a:gd name="T13" fmla="*/ 6 h 273"/>
                  <a:gd name="T14" fmla="*/ 34 w 34"/>
                  <a:gd name="T15" fmla="*/ 34 h 273"/>
                  <a:gd name="T16" fmla="*/ 33 w 34"/>
                  <a:gd name="T17" fmla="*/ 55 h 273"/>
                  <a:gd name="T18" fmla="*/ 33 w 34"/>
                  <a:gd name="T19" fmla="*/ 73 h 273"/>
                  <a:gd name="T20" fmla="*/ 33 w 34"/>
                  <a:gd name="T21" fmla="*/ 93 h 273"/>
                  <a:gd name="T22" fmla="*/ 33 w 34"/>
                  <a:gd name="T23" fmla="*/ 119 h 273"/>
                  <a:gd name="T24" fmla="*/ 33 w 34"/>
                  <a:gd name="T25" fmla="*/ 153 h 273"/>
                  <a:gd name="T26" fmla="*/ 33 w 34"/>
                  <a:gd name="T27" fmla="*/ 202 h 273"/>
                  <a:gd name="T28" fmla="*/ 33 w 34"/>
                  <a:gd name="T29" fmla="*/ 268 h 273"/>
                  <a:gd name="T30" fmla="*/ 33 w 34"/>
                  <a:gd name="T31" fmla="*/ 271 h 273"/>
                  <a:gd name="T32" fmla="*/ 31 w 34"/>
                  <a:gd name="T33" fmla="*/ 272 h 273"/>
                  <a:gd name="T34" fmla="*/ 28 w 34"/>
                  <a:gd name="T35" fmla="*/ 273 h 273"/>
                  <a:gd name="T36" fmla="*/ 26 w 34"/>
                  <a:gd name="T37" fmla="*/ 273 h 273"/>
                  <a:gd name="T38" fmla="*/ 19 w 34"/>
                  <a:gd name="T39" fmla="*/ 273 h 273"/>
                  <a:gd name="T40" fmla="*/ 7 w 34"/>
                  <a:gd name="T41" fmla="*/ 273 h 273"/>
                  <a:gd name="T42" fmla="*/ 5 w 34"/>
                  <a:gd name="T43" fmla="*/ 272 h 273"/>
                  <a:gd name="T44" fmla="*/ 3 w 34"/>
                  <a:gd name="T45" fmla="*/ 271 h 273"/>
                  <a:gd name="T46" fmla="*/ 1 w 34"/>
                  <a:gd name="T47" fmla="*/ 269 h 273"/>
                  <a:gd name="T48" fmla="*/ 0 w 34"/>
                  <a:gd name="T49" fmla="*/ 267 h 273"/>
                  <a:gd name="T50" fmla="*/ 0 w 34"/>
                  <a:gd name="T51" fmla="*/ 240 h 273"/>
                  <a:gd name="T52" fmla="*/ 0 w 34"/>
                  <a:gd name="T53" fmla="*/ 219 h 273"/>
                  <a:gd name="T54" fmla="*/ 0 w 34"/>
                  <a:gd name="T55" fmla="*/ 201 h 273"/>
                  <a:gd name="T56" fmla="*/ 0 w 34"/>
                  <a:gd name="T57" fmla="*/ 182 h 273"/>
                  <a:gd name="T58" fmla="*/ 0 w 34"/>
                  <a:gd name="T59" fmla="*/ 158 h 273"/>
                  <a:gd name="T60" fmla="*/ 0 w 34"/>
                  <a:gd name="T61" fmla="*/ 123 h 273"/>
                  <a:gd name="T62" fmla="*/ 0 w 34"/>
                  <a:gd name="T63" fmla="*/ 77 h 273"/>
                  <a:gd name="T64" fmla="*/ 0 w 34"/>
                  <a:gd name="T65" fmla="*/ 13 h 273"/>
                  <a:gd name="T66" fmla="*/ 0 w 34"/>
                  <a:gd name="T67" fmla="*/ 11 h 273"/>
                  <a:gd name="T68" fmla="*/ 1 w 34"/>
                  <a:gd name="T69" fmla="*/ 8 h 273"/>
                  <a:gd name="T70" fmla="*/ 3 w 34"/>
                  <a:gd name="T71" fmla="*/ 7 h 273"/>
                  <a:gd name="T72" fmla="*/ 6 w 34"/>
                  <a:gd name="T73" fmla="*/ 6 h 2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73"/>
                  <a:gd name="T113" fmla="*/ 34 w 34"/>
                  <a:gd name="T114" fmla="*/ 273 h 2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73">
                    <a:moveTo>
                      <a:pt x="6" y="6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6"/>
                    </a:lnTo>
                    <a:lnTo>
                      <a:pt x="34" y="34"/>
                    </a:lnTo>
                    <a:lnTo>
                      <a:pt x="33" y="55"/>
                    </a:lnTo>
                    <a:lnTo>
                      <a:pt x="33" y="73"/>
                    </a:lnTo>
                    <a:lnTo>
                      <a:pt x="33" y="93"/>
                    </a:lnTo>
                    <a:lnTo>
                      <a:pt x="33" y="119"/>
                    </a:lnTo>
                    <a:lnTo>
                      <a:pt x="33" y="153"/>
                    </a:lnTo>
                    <a:lnTo>
                      <a:pt x="33" y="202"/>
                    </a:lnTo>
                    <a:lnTo>
                      <a:pt x="33" y="268"/>
                    </a:lnTo>
                    <a:lnTo>
                      <a:pt x="33" y="271"/>
                    </a:lnTo>
                    <a:lnTo>
                      <a:pt x="31" y="272"/>
                    </a:lnTo>
                    <a:lnTo>
                      <a:pt x="28" y="273"/>
                    </a:lnTo>
                    <a:lnTo>
                      <a:pt x="26" y="273"/>
                    </a:lnTo>
                    <a:lnTo>
                      <a:pt x="19" y="273"/>
                    </a:lnTo>
                    <a:lnTo>
                      <a:pt x="7" y="273"/>
                    </a:lnTo>
                    <a:lnTo>
                      <a:pt x="5" y="272"/>
                    </a:lnTo>
                    <a:lnTo>
                      <a:pt x="3" y="271"/>
                    </a:lnTo>
                    <a:lnTo>
                      <a:pt x="1" y="269"/>
                    </a:lnTo>
                    <a:lnTo>
                      <a:pt x="0" y="267"/>
                    </a:lnTo>
                    <a:lnTo>
                      <a:pt x="0" y="240"/>
                    </a:lnTo>
                    <a:lnTo>
                      <a:pt x="0" y="219"/>
                    </a:lnTo>
                    <a:lnTo>
                      <a:pt x="0" y="201"/>
                    </a:lnTo>
                    <a:lnTo>
                      <a:pt x="0" y="182"/>
                    </a:lnTo>
                    <a:lnTo>
                      <a:pt x="0" y="158"/>
                    </a:lnTo>
                    <a:lnTo>
                      <a:pt x="0" y="123"/>
                    </a:lnTo>
                    <a:lnTo>
                      <a:pt x="0" y="7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5" name="Freeform 318"/>
              <p:cNvSpPr>
                <a:spLocks/>
              </p:cNvSpPr>
              <p:nvPr/>
            </p:nvSpPr>
            <p:spPr bwMode="auto">
              <a:xfrm>
                <a:off x="2329" y="3594"/>
                <a:ext cx="34" cy="257"/>
              </a:xfrm>
              <a:custGeom>
                <a:avLst/>
                <a:gdLst>
                  <a:gd name="T0" fmla="*/ 6 w 34"/>
                  <a:gd name="T1" fmla="*/ 6 h 257"/>
                  <a:gd name="T2" fmla="*/ 14 w 34"/>
                  <a:gd name="T3" fmla="*/ 3 h 257"/>
                  <a:gd name="T4" fmla="*/ 26 w 34"/>
                  <a:gd name="T5" fmla="*/ 0 h 257"/>
                  <a:gd name="T6" fmla="*/ 31 w 34"/>
                  <a:gd name="T7" fmla="*/ 0 h 257"/>
                  <a:gd name="T8" fmla="*/ 33 w 34"/>
                  <a:gd name="T9" fmla="*/ 1 h 257"/>
                  <a:gd name="T10" fmla="*/ 33 w 34"/>
                  <a:gd name="T11" fmla="*/ 3 h 257"/>
                  <a:gd name="T12" fmla="*/ 34 w 34"/>
                  <a:gd name="T13" fmla="*/ 6 h 257"/>
                  <a:gd name="T14" fmla="*/ 34 w 34"/>
                  <a:gd name="T15" fmla="*/ 32 h 257"/>
                  <a:gd name="T16" fmla="*/ 33 w 34"/>
                  <a:gd name="T17" fmla="*/ 52 h 257"/>
                  <a:gd name="T18" fmla="*/ 33 w 34"/>
                  <a:gd name="T19" fmla="*/ 70 h 257"/>
                  <a:gd name="T20" fmla="*/ 33 w 34"/>
                  <a:gd name="T21" fmla="*/ 88 h 257"/>
                  <a:gd name="T22" fmla="*/ 33 w 34"/>
                  <a:gd name="T23" fmla="*/ 111 h 257"/>
                  <a:gd name="T24" fmla="*/ 33 w 34"/>
                  <a:gd name="T25" fmla="*/ 144 h 257"/>
                  <a:gd name="T26" fmla="*/ 33 w 34"/>
                  <a:gd name="T27" fmla="*/ 190 h 257"/>
                  <a:gd name="T28" fmla="*/ 33 w 34"/>
                  <a:gd name="T29" fmla="*/ 252 h 257"/>
                  <a:gd name="T30" fmla="*/ 33 w 34"/>
                  <a:gd name="T31" fmla="*/ 255 h 257"/>
                  <a:gd name="T32" fmla="*/ 31 w 34"/>
                  <a:gd name="T33" fmla="*/ 256 h 257"/>
                  <a:gd name="T34" fmla="*/ 28 w 34"/>
                  <a:gd name="T35" fmla="*/ 257 h 257"/>
                  <a:gd name="T36" fmla="*/ 26 w 34"/>
                  <a:gd name="T37" fmla="*/ 257 h 257"/>
                  <a:gd name="T38" fmla="*/ 19 w 34"/>
                  <a:gd name="T39" fmla="*/ 257 h 257"/>
                  <a:gd name="T40" fmla="*/ 7 w 34"/>
                  <a:gd name="T41" fmla="*/ 257 h 257"/>
                  <a:gd name="T42" fmla="*/ 5 w 34"/>
                  <a:gd name="T43" fmla="*/ 257 h 257"/>
                  <a:gd name="T44" fmla="*/ 3 w 34"/>
                  <a:gd name="T45" fmla="*/ 256 h 257"/>
                  <a:gd name="T46" fmla="*/ 1 w 34"/>
                  <a:gd name="T47" fmla="*/ 253 h 257"/>
                  <a:gd name="T48" fmla="*/ 0 w 34"/>
                  <a:gd name="T49" fmla="*/ 252 h 257"/>
                  <a:gd name="T50" fmla="*/ 0 w 34"/>
                  <a:gd name="T51" fmla="*/ 226 h 257"/>
                  <a:gd name="T52" fmla="*/ 0 w 34"/>
                  <a:gd name="T53" fmla="*/ 207 h 257"/>
                  <a:gd name="T54" fmla="*/ 0 w 34"/>
                  <a:gd name="T55" fmla="*/ 190 h 257"/>
                  <a:gd name="T56" fmla="*/ 0 w 34"/>
                  <a:gd name="T57" fmla="*/ 171 h 257"/>
                  <a:gd name="T58" fmla="*/ 0 w 34"/>
                  <a:gd name="T59" fmla="*/ 149 h 257"/>
                  <a:gd name="T60" fmla="*/ 0 w 34"/>
                  <a:gd name="T61" fmla="*/ 117 h 257"/>
                  <a:gd name="T62" fmla="*/ 0 w 34"/>
                  <a:gd name="T63" fmla="*/ 73 h 257"/>
                  <a:gd name="T64" fmla="*/ 0 w 34"/>
                  <a:gd name="T65" fmla="*/ 13 h 257"/>
                  <a:gd name="T66" fmla="*/ 0 w 34"/>
                  <a:gd name="T67" fmla="*/ 11 h 257"/>
                  <a:gd name="T68" fmla="*/ 1 w 34"/>
                  <a:gd name="T69" fmla="*/ 8 h 257"/>
                  <a:gd name="T70" fmla="*/ 3 w 34"/>
                  <a:gd name="T71" fmla="*/ 7 h 257"/>
                  <a:gd name="T72" fmla="*/ 6 w 34"/>
                  <a:gd name="T73" fmla="*/ 6 h 2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57"/>
                  <a:gd name="T113" fmla="*/ 34 w 34"/>
                  <a:gd name="T114" fmla="*/ 257 h 2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57">
                    <a:moveTo>
                      <a:pt x="6" y="6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6"/>
                    </a:lnTo>
                    <a:lnTo>
                      <a:pt x="34" y="32"/>
                    </a:lnTo>
                    <a:lnTo>
                      <a:pt x="33" y="52"/>
                    </a:lnTo>
                    <a:lnTo>
                      <a:pt x="33" y="70"/>
                    </a:lnTo>
                    <a:lnTo>
                      <a:pt x="33" y="88"/>
                    </a:lnTo>
                    <a:lnTo>
                      <a:pt x="33" y="111"/>
                    </a:lnTo>
                    <a:lnTo>
                      <a:pt x="33" y="144"/>
                    </a:lnTo>
                    <a:lnTo>
                      <a:pt x="33" y="190"/>
                    </a:lnTo>
                    <a:lnTo>
                      <a:pt x="33" y="252"/>
                    </a:lnTo>
                    <a:lnTo>
                      <a:pt x="33" y="255"/>
                    </a:lnTo>
                    <a:lnTo>
                      <a:pt x="31" y="256"/>
                    </a:lnTo>
                    <a:lnTo>
                      <a:pt x="28" y="257"/>
                    </a:lnTo>
                    <a:lnTo>
                      <a:pt x="26" y="257"/>
                    </a:lnTo>
                    <a:lnTo>
                      <a:pt x="19" y="257"/>
                    </a:lnTo>
                    <a:lnTo>
                      <a:pt x="7" y="257"/>
                    </a:lnTo>
                    <a:lnTo>
                      <a:pt x="5" y="257"/>
                    </a:lnTo>
                    <a:lnTo>
                      <a:pt x="3" y="256"/>
                    </a:lnTo>
                    <a:lnTo>
                      <a:pt x="1" y="253"/>
                    </a:lnTo>
                    <a:lnTo>
                      <a:pt x="0" y="252"/>
                    </a:lnTo>
                    <a:lnTo>
                      <a:pt x="0" y="226"/>
                    </a:lnTo>
                    <a:lnTo>
                      <a:pt x="0" y="207"/>
                    </a:lnTo>
                    <a:lnTo>
                      <a:pt x="0" y="190"/>
                    </a:lnTo>
                    <a:lnTo>
                      <a:pt x="0" y="171"/>
                    </a:lnTo>
                    <a:lnTo>
                      <a:pt x="0" y="149"/>
                    </a:lnTo>
                    <a:lnTo>
                      <a:pt x="0" y="117"/>
                    </a:lnTo>
                    <a:lnTo>
                      <a:pt x="0" y="7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6" name="Freeform 319"/>
              <p:cNvSpPr>
                <a:spLocks/>
              </p:cNvSpPr>
              <p:nvPr/>
            </p:nvSpPr>
            <p:spPr bwMode="auto">
              <a:xfrm>
                <a:off x="2329" y="3594"/>
                <a:ext cx="34" cy="242"/>
              </a:xfrm>
              <a:custGeom>
                <a:avLst/>
                <a:gdLst>
                  <a:gd name="T0" fmla="*/ 6 w 34"/>
                  <a:gd name="T1" fmla="*/ 6 h 242"/>
                  <a:gd name="T2" fmla="*/ 14 w 34"/>
                  <a:gd name="T3" fmla="*/ 3 h 242"/>
                  <a:gd name="T4" fmla="*/ 26 w 34"/>
                  <a:gd name="T5" fmla="*/ 0 h 242"/>
                  <a:gd name="T6" fmla="*/ 31 w 34"/>
                  <a:gd name="T7" fmla="*/ 0 h 242"/>
                  <a:gd name="T8" fmla="*/ 33 w 34"/>
                  <a:gd name="T9" fmla="*/ 1 h 242"/>
                  <a:gd name="T10" fmla="*/ 33 w 34"/>
                  <a:gd name="T11" fmla="*/ 2 h 242"/>
                  <a:gd name="T12" fmla="*/ 34 w 34"/>
                  <a:gd name="T13" fmla="*/ 6 h 242"/>
                  <a:gd name="T14" fmla="*/ 34 w 34"/>
                  <a:gd name="T15" fmla="*/ 30 h 242"/>
                  <a:gd name="T16" fmla="*/ 33 w 34"/>
                  <a:gd name="T17" fmla="*/ 49 h 242"/>
                  <a:gd name="T18" fmla="*/ 33 w 34"/>
                  <a:gd name="T19" fmla="*/ 66 h 242"/>
                  <a:gd name="T20" fmla="*/ 33 w 34"/>
                  <a:gd name="T21" fmla="*/ 83 h 242"/>
                  <a:gd name="T22" fmla="*/ 33 w 34"/>
                  <a:gd name="T23" fmla="*/ 105 h 242"/>
                  <a:gd name="T24" fmla="*/ 33 w 34"/>
                  <a:gd name="T25" fmla="*/ 136 h 242"/>
                  <a:gd name="T26" fmla="*/ 33 w 34"/>
                  <a:gd name="T27" fmla="*/ 179 h 242"/>
                  <a:gd name="T28" fmla="*/ 33 w 34"/>
                  <a:gd name="T29" fmla="*/ 237 h 242"/>
                  <a:gd name="T30" fmla="*/ 33 w 34"/>
                  <a:gd name="T31" fmla="*/ 239 h 242"/>
                  <a:gd name="T32" fmla="*/ 31 w 34"/>
                  <a:gd name="T33" fmla="*/ 241 h 242"/>
                  <a:gd name="T34" fmla="*/ 28 w 34"/>
                  <a:gd name="T35" fmla="*/ 241 h 242"/>
                  <a:gd name="T36" fmla="*/ 26 w 34"/>
                  <a:gd name="T37" fmla="*/ 242 h 242"/>
                  <a:gd name="T38" fmla="*/ 19 w 34"/>
                  <a:gd name="T39" fmla="*/ 241 h 242"/>
                  <a:gd name="T40" fmla="*/ 7 w 34"/>
                  <a:gd name="T41" fmla="*/ 241 h 242"/>
                  <a:gd name="T42" fmla="*/ 5 w 34"/>
                  <a:gd name="T43" fmla="*/ 241 h 242"/>
                  <a:gd name="T44" fmla="*/ 3 w 34"/>
                  <a:gd name="T45" fmla="*/ 240 h 242"/>
                  <a:gd name="T46" fmla="*/ 1 w 34"/>
                  <a:gd name="T47" fmla="*/ 239 h 242"/>
                  <a:gd name="T48" fmla="*/ 0 w 34"/>
                  <a:gd name="T49" fmla="*/ 236 h 242"/>
                  <a:gd name="T50" fmla="*/ 0 w 34"/>
                  <a:gd name="T51" fmla="*/ 213 h 242"/>
                  <a:gd name="T52" fmla="*/ 0 w 34"/>
                  <a:gd name="T53" fmla="*/ 195 h 242"/>
                  <a:gd name="T54" fmla="*/ 0 w 34"/>
                  <a:gd name="T55" fmla="*/ 179 h 242"/>
                  <a:gd name="T56" fmla="*/ 0 w 34"/>
                  <a:gd name="T57" fmla="*/ 161 h 242"/>
                  <a:gd name="T58" fmla="*/ 0 w 34"/>
                  <a:gd name="T59" fmla="*/ 141 h 242"/>
                  <a:gd name="T60" fmla="*/ 0 w 34"/>
                  <a:gd name="T61" fmla="*/ 110 h 242"/>
                  <a:gd name="T62" fmla="*/ 0 w 34"/>
                  <a:gd name="T63" fmla="*/ 70 h 242"/>
                  <a:gd name="T64" fmla="*/ 0 w 34"/>
                  <a:gd name="T65" fmla="*/ 13 h 242"/>
                  <a:gd name="T66" fmla="*/ 0 w 34"/>
                  <a:gd name="T67" fmla="*/ 11 h 242"/>
                  <a:gd name="T68" fmla="*/ 1 w 34"/>
                  <a:gd name="T69" fmla="*/ 8 h 242"/>
                  <a:gd name="T70" fmla="*/ 3 w 34"/>
                  <a:gd name="T71" fmla="*/ 7 h 242"/>
                  <a:gd name="T72" fmla="*/ 6 w 34"/>
                  <a:gd name="T73" fmla="*/ 6 h 2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42"/>
                  <a:gd name="T113" fmla="*/ 34 w 34"/>
                  <a:gd name="T114" fmla="*/ 242 h 2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42">
                    <a:moveTo>
                      <a:pt x="6" y="6"/>
                    </a:moveTo>
                    <a:lnTo>
                      <a:pt x="14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6"/>
                    </a:lnTo>
                    <a:lnTo>
                      <a:pt x="34" y="30"/>
                    </a:lnTo>
                    <a:lnTo>
                      <a:pt x="33" y="49"/>
                    </a:lnTo>
                    <a:lnTo>
                      <a:pt x="33" y="66"/>
                    </a:lnTo>
                    <a:lnTo>
                      <a:pt x="33" y="83"/>
                    </a:lnTo>
                    <a:lnTo>
                      <a:pt x="33" y="105"/>
                    </a:lnTo>
                    <a:lnTo>
                      <a:pt x="33" y="136"/>
                    </a:lnTo>
                    <a:lnTo>
                      <a:pt x="33" y="179"/>
                    </a:lnTo>
                    <a:lnTo>
                      <a:pt x="33" y="237"/>
                    </a:lnTo>
                    <a:lnTo>
                      <a:pt x="33" y="239"/>
                    </a:lnTo>
                    <a:lnTo>
                      <a:pt x="31" y="241"/>
                    </a:lnTo>
                    <a:lnTo>
                      <a:pt x="28" y="241"/>
                    </a:lnTo>
                    <a:lnTo>
                      <a:pt x="26" y="242"/>
                    </a:lnTo>
                    <a:lnTo>
                      <a:pt x="19" y="241"/>
                    </a:lnTo>
                    <a:lnTo>
                      <a:pt x="7" y="241"/>
                    </a:lnTo>
                    <a:lnTo>
                      <a:pt x="5" y="241"/>
                    </a:lnTo>
                    <a:lnTo>
                      <a:pt x="3" y="240"/>
                    </a:lnTo>
                    <a:lnTo>
                      <a:pt x="1" y="239"/>
                    </a:lnTo>
                    <a:lnTo>
                      <a:pt x="0" y="236"/>
                    </a:lnTo>
                    <a:lnTo>
                      <a:pt x="0" y="213"/>
                    </a:lnTo>
                    <a:lnTo>
                      <a:pt x="0" y="195"/>
                    </a:lnTo>
                    <a:lnTo>
                      <a:pt x="0" y="179"/>
                    </a:lnTo>
                    <a:lnTo>
                      <a:pt x="0" y="161"/>
                    </a:lnTo>
                    <a:lnTo>
                      <a:pt x="0" y="141"/>
                    </a:lnTo>
                    <a:lnTo>
                      <a:pt x="0" y="110"/>
                    </a:lnTo>
                    <a:lnTo>
                      <a:pt x="0" y="70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7" name="Freeform 320"/>
              <p:cNvSpPr>
                <a:spLocks/>
              </p:cNvSpPr>
              <p:nvPr/>
            </p:nvSpPr>
            <p:spPr bwMode="auto">
              <a:xfrm>
                <a:off x="2329" y="3594"/>
                <a:ext cx="34" cy="226"/>
              </a:xfrm>
              <a:custGeom>
                <a:avLst/>
                <a:gdLst>
                  <a:gd name="T0" fmla="*/ 6 w 34"/>
                  <a:gd name="T1" fmla="*/ 6 h 226"/>
                  <a:gd name="T2" fmla="*/ 13 w 34"/>
                  <a:gd name="T3" fmla="*/ 3 h 226"/>
                  <a:gd name="T4" fmla="*/ 26 w 34"/>
                  <a:gd name="T5" fmla="*/ 0 h 226"/>
                  <a:gd name="T6" fmla="*/ 31 w 34"/>
                  <a:gd name="T7" fmla="*/ 0 h 226"/>
                  <a:gd name="T8" fmla="*/ 32 w 34"/>
                  <a:gd name="T9" fmla="*/ 1 h 226"/>
                  <a:gd name="T10" fmla="*/ 33 w 34"/>
                  <a:gd name="T11" fmla="*/ 2 h 226"/>
                  <a:gd name="T12" fmla="*/ 34 w 34"/>
                  <a:gd name="T13" fmla="*/ 5 h 226"/>
                  <a:gd name="T14" fmla="*/ 34 w 34"/>
                  <a:gd name="T15" fmla="*/ 28 h 226"/>
                  <a:gd name="T16" fmla="*/ 33 w 34"/>
                  <a:gd name="T17" fmla="*/ 46 h 226"/>
                  <a:gd name="T18" fmla="*/ 33 w 34"/>
                  <a:gd name="T19" fmla="*/ 61 h 226"/>
                  <a:gd name="T20" fmla="*/ 33 w 34"/>
                  <a:gd name="T21" fmla="*/ 77 h 226"/>
                  <a:gd name="T22" fmla="*/ 33 w 34"/>
                  <a:gd name="T23" fmla="*/ 98 h 226"/>
                  <a:gd name="T24" fmla="*/ 33 w 34"/>
                  <a:gd name="T25" fmla="*/ 127 h 226"/>
                  <a:gd name="T26" fmla="*/ 33 w 34"/>
                  <a:gd name="T27" fmla="*/ 166 h 226"/>
                  <a:gd name="T28" fmla="*/ 33 w 34"/>
                  <a:gd name="T29" fmla="*/ 221 h 226"/>
                  <a:gd name="T30" fmla="*/ 33 w 34"/>
                  <a:gd name="T31" fmla="*/ 224 h 226"/>
                  <a:gd name="T32" fmla="*/ 31 w 34"/>
                  <a:gd name="T33" fmla="*/ 225 h 226"/>
                  <a:gd name="T34" fmla="*/ 28 w 34"/>
                  <a:gd name="T35" fmla="*/ 226 h 226"/>
                  <a:gd name="T36" fmla="*/ 26 w 34"/>
                  <a:gd name="T37" fmla="*/ 226 h 226"/>
                  <a:gd name="T38" fmla="*/ 19 w 34"/>
                  <a:gd name="T39" fmla="*/ 226 h 226"/>
                  <a:gd name="T40" fmla="*/ 7 w 34"/>
                  <a:gd name="T41" fmla="*/ 226 h 226"/>
                  <a:gd name="T42" fmla="*/ 5 w 34"/>
                  <a:gd name="T43" fmla="*/ 225 h 226"/>
                  <a:gd name="T44" fmla="*/ 3 w 34"/>
                  <a:gd name="T45" fmla="*/ 224 h 226"/>
                  <a:gd name="T46" fmla="*/ 1 w 34"/>
                  <a:gd name="T47" fmla="*/ 223 h 226"/>
                  <a:gd name="T48" fmla="*/ 0 w 34"/>
                  <a:gd name="T49" fmla="*/ 220 h 226"/>
                  <a:gd name="T50" fmla="*/ 0 w 34"/>
                  <a:gd name="T51" fmla="*/ 198 h 226"/>
                  <a:gd name="T52" fmla="*/ 0 w 34"/>
                  <a:gd name="T53" fmla="*/ 182 h 226"/>
                  <a:gd name="T54" fmla="*/ 0 w 34"/>
                  <a:gd name="T55" fmla="*/ 168 h 226"/>
                  <a:gd name="T56" fmla="*/ 0 w 34"/>
                  <a:gd name="T57" fmla="*/ 152 h 226"/>
                  <a:gd name="T58" fmla="*/ 0 w 34"/>
                  <a:gd name="T59" fmla="*/ 132 h 226"/>
                  <a:gd name="T60" fmla="*/ 0 w 34"/>
                  <a:gd name="T61" fmla="*/ 104 h 226"/>
                  <a:gd name="T62" fmla="*/ 0 w 34"/>
                  <a:gd name="T63" fmla="*/ 65 h 226"/>
                  <a:gd name="T64" fmla="*/ 0 w 34"/>
                  <a:gd name="T65" fmla="*/ 13 h 226"/>
                  <a:gd name="T66" fmla="*/ 0 w 34"/>
                  <a:gd name="T67" fmla="*/ 11 h 226"/>
                  <a:gd name="T68" fmla="*/ 0 w 34"/>
                  <a:gd name="T69" fmla="*/ 8 h 226"/>
                  <a:gd name="T70" fmla="*/ 3 w 34"/>
                  <a:gd name="T71" fmla="*/ 7 h 226"/>
                  <a:gd name="T72" fmla="*/ 6 w 34"/>
                  <a:gd name="T73" fmla="*/ 6 h 2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26"/>
                  <a:gd name="T113" fmla="*/ 34 w 34"/>
                  <a:gd name="T114" fmla="*/ 226 h 2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26">
                    <a:moveTo>
                      <a:pt x="6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4" y="28"/>
                    </a:lnTo>
                    <a:lnTo>
                      <a:pt x="33" y="46"/>
                    </a:lnTo>
                    <a:lnTo>
                      <a:pt x="33" y="61"/>
                    </a:lnTo>
                    <a:lnTo>
                      <a:pt x="33" y="77"/>
                    </a:lnTo>
                    <a:lnTo>
                      <a:pt x="33" y="98"/>
                    </a:lnTo>
                    <a:lnTo>
                      <a:pt x="33" y="127"/>
                    </a:lnTo>
                    <a:lnTo>
                      <a:pt x="33" y="166"/>
                    </a:lnTo>
                    <a:lnTo>
                      <a:pt x="33" y="221"/>
                    </a:lnTo>
                    <a:lnTo>
                      <a:pt x="33" y="224"/>
                    </a:lnTo>
                    <a:lnTo>
                      <a:pt x="31" y="225"/>
                    </a:lnTo>
                    <a:lnTo>
                      <a:pt x="28" y="226"/>
                    </a:lnTo>
                    <a:lnTo>
                      <a:pt x="26" y="226"/>
                    </a:lnTo>
                    <a:lnTo>
                      <a:pt x="19" y="226"/>
                    </a:lnTo>
                    <a:lnTo>
                      <a:pt x="7" y="226"/>
                    </a:lnTo>
                    <a:lnTo>
                      <a:pt x="5" y="225"/>
                    </a:lnTo>
                    <a:lnTo>
                      <a:pt x="3" y="224"/>
                    </a:lnTo>
                    <a:lnTo>
                      <a:pt x="1" y="223"/>
                    </a:lnTo>
                    <a:lnTo>
                      <a:pt x="0" y="220"/>
                    </a:lnTo>
                    <a:lnTo>
                      <a:pt x="0" y="198"/>
                    </a:lnTo>
                    <a:lnTo>
                      <a:pt x="0" y="182"/>
                    </a:lnTo>
                    <a:lnTo>
                      <a:pt x="0" y="168"/>
                    </a:lnTo>
                    <a:lnTo>
                      <a:pt x="0" y="152"/>
                    </a:lnTo>
                    <a:lnTo>
                      <a:pt x="0" y="132"/>
                    </a:lnTo>
                    <a:lnTo>
                      <a:pt x="0" y="104"/>
                    </a:lnTo>
                    <a:lnTo>
                      <a:pt x="0" y="6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8" name="Freeform 321"/>
              <p:cNvSpPr>
                <a:spLocks/>
              </p:cNvSpPr>
              <p:nvPr/>
            </p:nvSpPr>
            <p:spPr bwMode="auto">
              <a:xfrm>
                <a:off x="2329" y="3594"/>
                <a:ext cx="34" cy="210"/>
              </a:xfrm>
              <a:custGeom>
                <a:avLst/>
                <a:gdLst>
                  <a:gd name="T0" fmla="*/ 6 w 34"/>
                  <a:gd name="T1" fmla="*/ 6 h 210"/>
                  <a:gd name="T2" fmla="*/ 13 w 34"/>
                  <a:gd name="T3" fmla="*/ 3 h 210"/>
                  <a:gd name="T4" fmla="*/ 26 w 34"/>
                  <a:gd name="T5" fmla="*/ 0 h 210"/>
                  <a:gd name="T6" fmla="*/ 31 w 34"/>
                  <a:gd name="T7" fmla="*/ 0 h 210"/>
                  <a:gd name="T8" fmla="*/ 32 w 34"/>
                  <a:gd name="T9" fmla="*/ 0 h 210"/>
                  <a:gd name="T10" fmla="*/ 33 w 34"/>
                  <a:gd name="T11" fmla="*/ 2 h 210"/>
                  <a:gd name="T12" fmla="*/ 34 w 34"/>
                  <a:gd name="T13" fmla="*/ 5 h 210"/>
                  <a:gd name="T14" fmla="*/ 34 w 34"/>
                  <a:gd name="T15" fmla="*/ 27 h 210"/>
                  <a:gd name="T16" fmla="*/ 33 w 34"/>
                  <a:gd name="T17" fmla="*/ 43 h 210"/>
                  <a:gd name="T18" fmla="*/ 33 w 34"/>
                  <a:gd name="T19" fmla="*/ 57 h 210"/>
                  <a:gd name="T20" fmla="*/ 33 w 34"/>
                  <a:gd name="T21" fmla="*/ 72 h 210"/>
                  <a:gd name="T22" fmla="*/ 33 w 34"/>
                  <a:gd name="T23" fmla="*/ 92 h 210"/>
                  <a:gd name="T24" fmla="*/ 33 w 34"/>
                  <a:gd name="T25" fmla="*/ 119 h 210"/>
                  <a:gd name="T26" fmla="*/ 33 w 34"/>
                  <a:gd name="T27" fmla="*/ 155 h 210"/>
                  <a:gd name="T28" fmla="*/ 33 w 34"/>
                  <a:gd name="T29" fmla="*/ 207 h 210"/>
                  <a:gd name="T30" fmla="*/ 33 w 34"/>
                  <a:gd name="T31" fmla="*/ 208 h 210"/>
                  <a:gd name="T32" fmla="*/ 31 w 34"/>
                  <a:gd name="T33" fmla="*/ 209 h 210"/>
                  <a:gd name="T34" fmla="*/ 28 w 34"/>
                  <a:gd name="T35" fmla="*/ 210 h 210"/>
                  <a:gd name="T36" fmla="*/ 26 w 34"/>
                  <a:gd name="T37" fmla="*/ 210 h 210"/>
                  <a:gd name="T38" fmla="*/ 19 w 34"/>
                  <a:gd name="T39" fmla="*/ 210 h 210"/>
                  <a:gd name="T40" fmla="*/ 7 w 34"/>
                  <a:gd name="T41" fmla="*/ 210 h 210"/>
                  <a:gd name="T42" fmla="*/ 3 w 34"/>
                  <a:gd name="T43" fmla="*/ 208 h 210"/>
                  <a:gd name="T44" fmla="*/ 0 w 34"/>
                  <a:gd name="T45" fmla="*/ 206 h 210"/>
                  <a:gd name="T46" fmla="*/ 0 w 34"/>
                  <a:gd name="T47" fmla="*/ 185 h 210"/>
                  <a:gd name="T48" fmla="*/ 0 w 34"/>
                  <a:gd name="T49" fmla="*/ 170 h 210"/>
                  <a:gd name="T50" fmla="*/ 0 w 34"/>
                  <a:gd name="T51" fmla="*/ 155 h 210"/>
                  <a:gd name="T52" fmla="*/ 0 w 34"/>
                  <a:gd name="T53" fmla="*/ 142 h 210"/>
                  <a:gd name="T54" fmla="*/ 0 w 34"/>
                  <a:gd name="T55" fmla="*/ 122 h 210"/>
                  <a:gd name="T56" fmla="*/ 0 w 34"/>
                  <a:gd name="T57" fmla="*/ 96 h 210"/>
                  <a:gd name="T58" fmla="*/ 0 w 34"/>
                  <a:gd name="T59" fmla="*/ 61 h 210"/>
                  <a:gd name="T60" fmla="*/ 0 w 34"/>
                  <a:gd name="T61" fmla="*/ 13 h 210"/>
                  <a:gd name="T62" fmla="*/ 0 w 34"/>
                  <a:gd name="T63" fmla="*/ 11 h 210"/>
                  <a:gd name="T64" fmla="*/ 0 w 34"/>
                  <a:gd name="T65" fmla="*/ 8 h 210"/>
                  <a:gd name="T66" fmla="*/ 3 w 34"/>
                  <a:gd name="T67" fmla="*/ 7 h 210"/>
                  <a:gd name="T68" fmla="*/ 6 w 34"/>
                  <a:gd name="T69" fmla="*/ 6 h 2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210"/>
                  <a:gd name="T107" fmla="*/ 34 w 34"/>
                  <a:gd name="T108" fmla="*/ 210 h 2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210">
                    <a:moveTo>
                      <a:pt x="6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4" y="27"/>
                    </a:lnTo>
                    <a:lnTo>
                      <a:pt x="33" y="43"/>
                    </a:lnTo>
                    <a:lnTo>
                      <a:pt x="33" y="57"/>
                    </a:lnTo>
                    <a:lnTo>
                      <a:pt x="33" y="72"/>
                    </a:lnTo>
                    <a:lnTo>
                      <a:pt x="33" y="92"/>
                    </a:lnTo>
                    <a:lnTo>
                      <a:pt x="33" y="119"/>
                    </a:lnTo>
                    <a:lnTo>
                      <a:pt x="33" y="155"/>
                    </a:lnTo>
                    <a:lnTo>
                      <a:pt x="33" y="207"/>
                    </a:lnTo>
                    <a:lnTo>
                      <a:pt x="33" y="208"/>
                    </a:lnTo>
                    <a:lnTo>
                      <a:pt x="31" y="209"/>
                    </a:lnTo>
                    <a:lnTo>
                      <a:pt x="28" y="210"/>
                    </a:lnTo>
                    <a:lnTo>
                      <a:pt x="26" y="210"/>
                    </a:lnTo>
                    <a:lnTo>
                      <a:pt x="19" y="210"/>
                    </a:lnTo>
                    <a:lnTo>
                      <a:pt x="7" y="210"/>
                    </a:lnTo>
                    <a:lnTo>
                      <a:pt x="3" y="208"/>
                    </a:lnTo>
                    <a:lnTo>
                      <a:pt x="0" y="206"/>
                    </a:lnTo>
                    <a:lnTo>
                      <a:pt x="0" y="185"/>
                    </a:lnTo>
                    <a:lnTo>
                      <a:pt x="0" y="170"/>
                    </a:lnTo>
                    <a:lnTo>
                      <a:pt x="0" y="155"/>
                    </a:lnTo>
                    <a:lnTo>
                      <a:pt x="0" y="142"/>
                    </a:lnTo>
                    <a:lnTo>
                      <a:pt x="0" y="122"/>
                    </a:lnTo>
                    <a:lnTo>
                      <a:pt x="0" y="96"/>
                    </a:lnTo>
                    <a:lnTo>
                      <a:pt x="0" y="61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19" name="Freeform 322"/>
              <p:cNvSpPr>
                <a:spLocks/>
              </p:cNvSpPr>
              <p:nvPr/>
            </p:nvSpPr>
            <p:spPr bwMode="auto">
              <a:xfrm>
                <a:off x="2329" y="3594"/>
                <a:ext cx="34" cy="195"/>
              </a:xfrm>
              <a:custGeom>
                <a:avLst/>
                <a:gdLst>
                  <a:gd name="T0" fmla="*/ 6 w 34"/>
                  <a:gd name="T1" fmla="*/ 6 h 195"/>
                  <a:gd name="T2" fmla="*/ 13 w 34"/>
                  <a:gd name="T3" fmla="*/ 3 h 195"/>
                  <a:gd name="T4" fmla="*/ 26 w 34"/>
                  <a:gd name="T5" fmla="*/ 0 h 195"/>
                  <a:gd name="T6" fmla="*/ 30 w 34"/>
                  <a:gd name="T7" fmla="*/ 0 h 195"/>
                  <a:gd name="T8" fmla="*/ 32 w 34"/>
                  <a:gd name="T9" fmla="*/ 0 h 195"/>
                  <a:gd name="T10" fmla="*/ 33 w 34"/>
                  <a:gd name="T11" fmla="*/ 2 h 195"/>
                  <a:gd name="T12" fmla="*/ 34 w 34"/>
                  <a:gd name="T13" fmla="*/ 5 h 195"/>
                  <a:gd name="T14" fmla="*/ 34 w 34"/>
                  <a:gd name="T15" fmla="*/ 24 h 195"/>
                  <a:gd name="T16" fmla="*/ 33 w 34"/>
                  <a:gd name="T17" fmla="*/ 40 h 195"/>
                  <a:gd name="T18" fmla="*/ 33 w 34"/>
                  <a:gd name="T19" fmla="*/ 52 h 195"/>
                  <a:gd name="T20" fmla="*/ 33 w 34"/>
                  <a:gd name="T21" fmla="*/ 67 h 195"/>
                  <a:gd name="T22" fmla="*/ 33 w 34"/>
                  <a:gd name="T23" fmla="*/ 84 h 195"/>
                  <a:gd name="T24" fmla="*/ 33 w 34"/>
                  <a:gd name="T25" fmla="*/ 109 h 195"/>
                  <a:gd name="T26" fmla="*/ 33 w 34"/>
                  <a:gd name="T27" fmla="*/ 144 h 195"/>
                  <a:gd name="T28" fmla="*/ 33 w 34"/>
                  <a:gd name="T29" fmla="*/ 191 h 195"/>
                  <a:gd name="T30" fmla="*/ 33 w 34"/>
                  <a:gd name="T31" fmla="*/ 192 h 195"/>
                  <a:gd name="T32" fmla="*/ 31 w 34"/>
                  <a:gd name="T33" fmla="*/ 193 h 195"/>
                  <a:gd name="T34" fmla="*/ 28 w 34"/>
                  <a:gd name="T35" fmla="*/ 195 h 195"/>
                  <a:gd name="T36" fmla="*/ 26 w 34"/>
                  <a:gd name="T37" fmla="*/ 195 h 195"/>
                  <a:gd name="T38" fmla="*/ 19 w 34"/>
                  <a:gd name="T39" fmla="*/ 195 h 195"/>
                  <a:gd name="T40" fmla="*/ 7 w 34"/>
                  <a:gd name="T41" fmla="*/ 195 h 195"/>
                  <a:gd name="T42" fmla="*/ 3 w 34"/>
                  <a:gd name="T43" fmla="*/ 193 h 195"/>
                  <a:gd name="T44" fmla="*/ 0 w 34"/>
                  <a:gd name="T45" fmla="*/ 191 h 195"/>
                  <a:gd name="T46" fmla="*/ 0 w 34"/>
                  <a:gd name="T47" fmla="*/ 171 h 195"/>
                  <a:gd name="T48" fmla="*/ 0 w 34"/>
                  <a:gd name="T49" fmla="*/ 157 h 195"/>
                  <a:gd name="T50" fmla="*/ 0 w 34"/>
                  <a:gd name="T51" fmla="*/ 144 h 195"/>
                  <a:gd name="T52" fmla="*/ 0 w 34"/>
                  <a:gd name="T53" fmla="*/ 131 h 195"/>
                  <a:gd name="T54" fmla="*/ 0 w 34"/>
                  <a:gd name="T55" fmla="*/ 114 h 195"/>
                  <a:gd name="T56" fmla="*/ 0 w 34"/>
                  <a:gd name="T57" fmla="*/ 90 h 195"/>
                  <a:gd name="T58" fmla="*/ 0 w 34"/>
                  <a:gd name="T59" fmla="*/ 57 h 195"/>
                  <a:gd name="T60" fmla="*/ 0 w 34"/>
                  <a:gd name="T61" fmla="*/ 13 h 195"/>
                  <a:gd name="T62" fmla="*/ 0 w 34"/>
                  <a:gd name="T63" fmla="*/ 11 h 195"/>
                  <a:gd name="T64" fmla="*/ 0 w 34"/>
                  <a:gd name="T65" fmla="*/ 8 h 195"/>
                  <a:gd name="T66" fmla="*/ 3 w 34"/>
                  <a:gd name="T67" fmla="*/ 7 h 195"/>
                  <a:gd name="T68" fmla="*/ 6 w 34"/>
                  <a:gd name="T69" fmla="*/ 6 h 1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195"/>
                  <a:gd name="T107" fmla="*/ 34 w 34"/>
                  <a:gd name="T108" fmla="*/ 195 h 1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195">
                    <a:moveTo>
                      <a:pt x="6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4" y="24"/>
                    </a:lnTo>
                    <a:lnTo>
                      <a:pt x="33" y="40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33" y="84"/>
                    </a:lnTo>
                    <a:lnTo>
                      <a:pt x="33" y="109"/>
                    </a:lnTo>
                    <a:lnTo>
                      <a:pt x="33" y="144"/>
                    </a:lnTo>
                    <a:lnTo>
                      <a:pt x="33" y="191"/>
                    </a:lnTo>
                    <a:lnTo>
                      <a:pt x="33" y="192"/>
                    </a:lnTo>
                    <a:lnTo>
                      <a:pt x="31" y="193"/>
                    </a:lnTo>
                    <a:lnTo>
                      <a:pt x="28" y="195"/>
                    </a:lnTo>
                    <a:lnTo>
                      <a:pt x="26" y="195"/>
                    </a:lnTo>
                    <a:lnTo>
                      <a:pt x="19" y="195"/>
                    </a:lnTo>
                    <a:lnTo>
                      <a:pt x="7" y="195"/>
                    </a:lnTo>
                    <a:lnTo>
                      <a:pt x="3" y="193"/>
                    </a:lnTo>
                    <a:lnTo>
                      <a:pt x="0" y="191"/>
                    </a:lnTo>
                    <a:lnTo>
                      <a:pt x="0" y="171"/>
                    </a:lnTo>
                    <a:lnTo>
                      <a:pt x="0" y="157"/>
                    </a:lnTo>
                    <a:lnTo>
                      <a:pt x="0" y="144"/>
                    </a:lnTo>
                    <a:lnTo>
                      <a:pt x="0" y="131"/>
                    </a:lnTo>
                    <a:lnTo>
                      <a:pt x="0" y="114"/>
                    </a:lnTo>
                    <a:lnTo>
                      <a:pt x="0" y="90"/>
                    </a:lnTo>
                    <a:lnTo>
                      <a:pt x="0" y="5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0" name="Freeform 323"/>
              <p:cNvSpPr>
                <a:spLocks/>
              </p:cNvSpPr>
              <p:nvPr/>
            </p:nvSpPr>
            <p:spPr bwMode="auto">
              <a:xfrm>
                <a:off x="2329" y="3594"/>
                <a:ext cx="34" cy="179"/>
              </a:xfrm>
              <a:custGeom>
                <a:avLst/>
                <a:gdLst>
                  <a:gd name="T0" fmla="*/ 6 w 34"/>
                  <a:gd name="T1" fmla="*/ 6 h 179"/>
                  <a:gd name="T2" fmla="*/ 13 w 34"/>
                  <a:gd name="T3" fmla="*/ 3 h 179"/>
                  <a:gd name="T4" fmla="*/ 26 w 34"/>
                  <a:gd name="T5" fmla="*/ 0 h 179"/>
                  <a:gd name="T6" fmla="*/ 30 w 34"/>
                  <a:gd name="T7" fmla="*/ 0 h 179"/>
                  <a:gd name="T8" fmla="*/ 32 w 34"/>
                  <a:gd name="T9" fmla="*/ 0 h 179"/>
                  <a:gd name="T10" fmla="*/ 33 w 34"/>
                  <a:gd name="T11" fmla="*/ 2 h 179"/>
                  <a:gd name="T12" fmla="*/ 34 w 34"/>
                  <a:gd name="T13" fmla="*/ 5 h 179"/>
                  <a:gd name="T14" fmla="*/ 34 w 34"/>
                  <a:gd name="T15" fmla="*/ 23 h 179"/>
                  <a:gd name="T16" fmla="*/ 33 w 34"/>
                  <a:gd name="T17" fmla="*/ 36 h 179"/>
                  <a:gd name="T18" fmla="*/ 33 w 34"/>
                  <a:gd name="T19" fmla="*/ 49 h 179"/>
                  <a:gd name="T20" fmla="*/ 33 w 34"/>
                  <a:gd name="T21" fmla="*/ 62 h 179"/>
                  <a:gd name="T22" fmla="*/ 33 w 34"/>
                  <a:gd name="T23" fmla="*/ 78 h 179"/>
                  <a:gd name="T24" fmla="*/ 33 w 34"/>
                  <a:gd name="T25" fmla="*/ 100 h 179"/>
                  <a:gd name="T26" fmla="*/ 33 w 34"/>
                  <a:gd name="T27" fmla="*/ 132 h 179"/>
                  <a:gd name="T28" fmla="*/ 33 w 34"/>
                  <a:gd name="T29" fmla="*/ 175 h 179"/>
                  <a:gd name="T30" fmla="*/ 31 w 34"/>
                  <a:gd name="T31" fmla="*/ 177 h 179"/>
                  <a:gd name="T32" fmla="*/ 26 w 34"/>
                  <a:gd name="T33" fmla="*/ 179 h 179"/>
                  <a:gd name="T34" fmla="*/ 19 w 34"/>
                  <a:gd name="T35" fmla="*/ 179 h 179"/>
                  <a:gd name="T36" fmla="*/ 7 w 34"/>
                  <a:gd name="T37" fmla="*/ 179 h 179"/>
                  <a:gd name="T38" fmla="*/ 3 w 34"/>
                  <a:gd name="T39" fmla="*/ 177 h 179"/>
                  <a:gd name="T40" fmla="*/ 0 w 34"/>
                  <a:gd name="T41" fmla="*/ 175 h 179"/>
                  <a:gd name="T42" fmla="*/ 0 w 34"/>
                  <a:gd name="T43" fmla="*/ 158 h 179"/>
                  <a:gd name="T44" fmla="*/ 0 w 34"/>
                  <a:gd name="T45" fmla="*/ 144 h 179"/>
                  <a:gd name="T46" fmla="*/ 0 w 34"/>
                  <a:gd name="T47" fmla="*/ 133 h 179"/>
                  <a:gd name="T48" fmla="*/ 0 w 34"/>
                  <a:gd name="T49" fmla="*/ 121 h 179"/>
                  <a:gd name="T50" fmla="*/ 0 w 34"/>
                  <a:gd name="T51" fmla="*/ 105 h 179"/>
                  <a:gd name="T52" fmla="*/ 0 w 34"/>
                  <a:gd name="T53" fmla="*/ 84 h 179"/>
                  <a:gd name="T54" fmla="*/ 0 w 34"/>
                  <a:gd name="T55" fmla="*/ 54 h 179"/>
                  <a:gd name="T56" fmla="*/ 0 w 34"/>
                  <a:gd name="T57" fmla="*/ 13 h 179"/>
                  <a:gd name="T58" fmla="*/ 0 w 34"/>
                  <a:gd name="T59" fmla="*/ 11 h 179"/>
                  <a:gd name="T60" fmla="*/ 0 w 34"/>
                  <a:gd name="T61" fmla="*/ 9 h 179"/>
                  <a:gd name="T62" fmla="*/ 3 w 34"/>
                  <a:gd name="T63" fmla="*/ 7 h 179"/>
                  <a:gd name="T64" fmla="*/ 6 w 34"/>
                  <a:gd name="T65" fmla="*/ 6 h 1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"/>
                  <a:gd name="T100" fmla="*/ 0 h 179"/>
                  <a:gd name="T101" fmla="*/ 34 w 34"/>
                  <a:gd name="T102" fmla="*/ 179 h 1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" h="179">
                    <a:moveTo>
                      <a:pt x="6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4" y="23"/>
                    </a:lnTo>
                    <a:lnTo>
                      <a:pt x="33" y="36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3" y="78"/>
                    </a:lnTo>
                    <a:lnTo>
                      <a:pt x="33" y="100"/>
                    </a:lnTo>
                    <a:lnTo>
                      <a:pt x="33" y="132"/>
                    </a:lnTo>
                    <a:lnTo>
                      <a:pt x="33" y="175"/>
                    </a:lnTo>
                    <a:lnTo>
                      <a:pt x="31" y="177"/>
                    </a:lnTo>
                    <a:lnTo>
                      <a:pt x="26" y="179"/>
                    </a:lnTo>
                    <a:lnTo>
                      <a:pt x="19" y="179"/>
                    </a:lnTo>
                    <a:lnTo>
                      <a:pt x="7" y="179"/>
                    </a:lnTo>
                    <a:lnTo>
                      <a:pt x="3" y="177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0" y="144"/>
                    </a:lnTo>
                    <a:lnTo>
                      <a:pt x="0" y="133"/>
                    </a:lnTo>
                    <a:lnTo>
                      <a:pt x="0" y="121"/>
                    </a:lnTo>
                    <a:lnTo>
                      <a:pt x="0" y="105"/>
                    </a:lnTo>
                    <a:lnTo>
                      <a:pt x="0" y="84"/>
                    </a:lnTo>
                    <a:lnTo>
                      <a:pt x="0" y="5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1" name="Freeform 324"/>
              <p:cNvSpPr>
                <a:spLocks/>
              </p:cNvSpPr>
              <p:nvPr/>
            </p:nvSpPr>
            <p:spPr bwMode="auto">
              <a:xfrm>
                <a:off x="2329" y="3592"/>
                <a:ext cx="34" cy="165"/>
              </a:xfrm>
              <a:custGeom>
                <a:avLst/>
                <a:gdLst>
                  <a:gd name="T0" fmla="*/ 6 w 34"/>
                  <a:gd name="T1" fmla="*/ 8 h 165"/>
                  <a:gd name="T2" fmla="*/ 13 w 34"/>
                  <a:gd name="T3" fmla="*/ 5 h 165"/>
                  <a:gd name="T4" fmla="*/ 26 w 34"/>
                  <a:gd name="T5" fmla="*/ 2 h 165"/>
                  <a:gd name="T6" fmla="*/ 30 w 34"/>
                  <a:gd name="T7" fmla="*/ 0 h 165"/>
                  <a:gd name="T8" fmla="*/ 32 w 34"/>
                  <a:gd name="T9" fmla="*/ 2 h 165"/>
                  <a:gd name="T10" fmla="*/ 33 w 34"/>
                  <a:gd name="T11" fmla="*/ 4 h 165"/>
                  <a:gd name="T12" fmla="*/ 34 w 34"/>
                  <a:gd name="T13" fmla="*/ 7 h 165"/>
                  <a:gd name="T14" fmla="*/ 34 w 34"/>
                  <a:gd name="T15" fmla="*/ 22 h 165"/>
                  <a:gd name="T16" fmla="*/ 33 w 34"/>
                  <a:gd name="T17" fmla="*/ 36 h 165"/>
                  <a:gd name="T18" fmla="*/ 33 w 34"/>
                  <a:gd name="T19" fmla="*/ 46 h 165"/>
                  <a:gd name="T20" fmla="*/ 33 w 34"/>
                  <a:gd name="T21" fmla="*/ 58 h 165"/>
                  <a:gd name="T22" fmla="*/ 33 w 34"/>
                  <a:gd name="T23" fmla="*/ 73 h 165"/>
                  <a:gd name="T24" fmla="*/ 33 w 34"/>
                  <a:gd name="T25" fmla="*/ 94 h 165"/>
                  <a:gd name="T26" fmla="*/ 33 w 34"/>
                  <a:gd name="T27" fmla="*/ 123 h 165"/>
                  <a:gd name="T28" fmla="*/ 33 w 34"/>
                  <a:gd name="T29" fmla="*/ 162 h 165"/>
                  <a:gd name="T30" fmla="*/ 31 w 34"/>
                  <a:gd name="T31" fmla="*/ 165 h 165"/>
                  <a:gd name="T32" fmla="*/ 26 w 34"/>
                  <a:gd name="T33" fmla="*/ 165 h 165"/>
                  <a:gd name="T34" fmla="*/ 19 w 34"/>
                  <a:gd name="T35" fmla="*/ 165 h 165"/>
                  <a:gd name="T36" fmla="*/ 7 w 34"/>
                  <a:gd name="T37" fmla="*/ 165 h 165"/>
                  <a:gd name="T38" fmla="*/ 3 w 34"/>
                  <a:gd name="T39" fmla="*/ 163 h 165"/>
                  <a:gd name="T40" fmla="*/ 0 w 34"/>
                  <a:gd name="T41" fmla="*/ 161 h 165"/>
                  <a:gd name="T42" fmla="*/ 0 w 34"/>
                  <a:gd name="T43" fmla="*/ 134 h 165"/>
                  <a:gd name="T44" fmla="*/ 0 w 34"/>
                  <a:gd name="T45" fmla="*/ 113 h 165"/>
                  <a:gd name="T46" fmla="*/ 0 w 34"/>
                  <a:gd name="T47" fmla="*/ 79 h 165"/>
                  <a:gd name="T48" fmla="*/ 0 w 34"/>
                  <a:gd name="T49" fmla="*/ 15 h 165"/>
                  <a:gd name="T50" fmla="*/ 0 w 34"/>
                  <a:gd name="T51" fmla="*/ 13 h 165"/>
                  <a:gd name="T52" fmla="*/ 0 w 34"/>
                  <a:gd name="T53" fmla="*/ 11 h 165"/>
                  <a:gd name="T54" fmla="*/ 3 w 34"/>
                  <a:gd name="T55" fmla="*/ 9 h 165"/>
                  <a:gd name="T56" fmla="*/ 6 w 34"/>
                  <a:gd name="T57" fmla="*/ 8 h 1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65"/>
                  <a:gd name="T89" fmla="*/ 34 w 34"/>
                  <a:gd name="T90" fmla="*/ 165 h 1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65">
                    <a:moveTo>
                      <a:pt x="6" y="8"/>
                    </a:moveTo>
                    <a:lnTo>
                      <a:pt x="13" y="5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4" y="22"/>
                    </a:lnTo>
                    <a:lnTo>
                      <a:pt x="33" y="36"/>
                    </a:lnTo>
                    <a:lnTo>
                      <a:pt x="33" y="46"/>
                    </a:lnTo>
                    <a:lnTo>
                      <a:pt x="33" y="58"/>
                    </a:lnTo>
                    <a:lnTo>
                      <a:pt x="33" y="73"/>
                    </a:lnTo>
                    <a:lnTo>
                      <a:pt x="33" y="94"/>
                    </a:lnTo>
                    <a:lnTo>
                      <a:pt x="33" y="123"/>
                    </a:lnTo>
                    <a:lnTo>
                      <a:pt x="33" y="162"/>
                    </a:lnTo>
                    <a:lnTo>
                      <a:pt x="31" y="165"/>
                    </a:lnTo>
                    <a:lnTo>
                      <a:pt x="26" y="165"/>
                    </a:lnTo>
                    <a:lnTo>
                      <a:pt x="19" y="165"/>
                    </a:lnTo>
                    <a:lnTo>
                      <a:pt x="7" y="165"/>
                    </a:lnTo>
                    <a:lnTo>
                      <a:pt x="3" y="163"/>
                    </a:lnTo>
                    <a:lnTo>
                      <a:pt x="0" y="161"/>
                    </a:lnTo>
                    <a:lnTo>
                      <a:pt x="0" y="134"/>
                    </a:lnTo>
                    <a:lnTo>
                      <a:pt x="0" y="113"/>
                    </a:lnTo>
                    <a:lnTo>
                      <a:pt x="0" y="7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2" name="Freeform 325"/>
              <p:cNvSpPr>
                <a:spLocks/>
              </p:cNvSpPr>
              <p:nvPr/>
            </p:nvSpPr>
            <p:spPr bwMode="auto">
              <a:xfrm>
                <a:off x="2329" y="3594"/>
                <a:ext cx="34" cy="148"/>
              </a:xfrm>
              <a:custGeom>
                <a:avLst/>
                <a:gdLst>
                  <a:gd name="T0" fmla="*/ 6 w 34"/>
                  <a:gd name="T1" fmla="*/ 6 h 148"/>
                  <a:gd name="T2" fmla="*/ 13 w 34"/>
                  <a:gd name="T3" fmla="*/ 3 h 148"/>
                  <a:gd name="T4" fmla="*/ 26 w 34"/>
                  <a:gd name="T5" fmla="*/ 0 h 148"/>
                  <a:gd name="T6" fmla="*/ 30 w 34"/>
                  <a:gd name="T7" fmla="*/ 0 h 148"/>
                  <a:gd name="T8" fmla="*/ 32 w 34"/>
                  <a:gd name="T9" fmla="*/ 0 h 148"/>
                  <a:gd name="T10" fmla="*/ 33 w 34"/>
                  <a:gd name="T11" fmla="*/ 2 h 148"/>
                  <a:gd name="T12" fmla="*/ 34 w 34"/>
                  <a:gd name="T13" fmla="*/ 3 h 148"/>
                  <a:gd name="T14" fmla="*/ 33 w 34"/>
                  <a:gd name="T15" fmla="*/ 30 h 148"/>
                  <a:gd name="T16" fmla="*/ 33 w 34"/>
                  <a:gd name="T17" fmla="*/ 51 h 148"/>
                  <a:gd name="T18" fmla="*/ 33 w 34"/>
                  <a:gd name="T19" fmla="*/ 83 h 148"/>
                  <a:gd name="T20" fmla="*/ 33 w 34"/>
                  <a:gd name="T21" fmla="*/ 146 h 148"/>
                  <a:gd name="T22" fmla="*/ 31 w 34"/>
                  <a:gd name="T23" fmla="*/ 147 h 148"/>
                  <a:gd name="T24" fmla="*/ 26 w 34"/>
                  <a:gd name="T25" fmla="*/ 148 h 148"/>
                  <a:gd name="T26" fmla="*/ 19 w 34"/>
                  <a:gd name="T27" fmla="*/ 148 h 148"/>
                  <a:gd name="T28" fmla="*/ 7 w 34"/>
                  <a:gd name="T29" fmla="*/ 148 h 148"/>
                  <a:gd name="T30" fmla="*/ 4 w 34"/>
                  <a:gd name="T31" fmla="*/ 147 h 148"/>
                  <a:gd name="T32" fmla="*/ 0 w 34"/>
                  <a:gd name="T33" fmla="*/ 144 h 148"/>
                  <a:gd name="T34" fmla="*/ 0 w 34"/>
                  <a:gd name="T35" fmla="*/ 120 h 148"/>
                  <a:gd name="T36" fmla="*/ 0 w 34"/>
                  <a:gd name="T37" fmla="*/ 100 h 148"/>
                  <a:gd name="T38" fmla="*/ 0 w 34"/>
                  <a:gd name="T39" fmla="*/ 71 h 148"/>
                  <a:gd name="T40" fmla="*/ 0 w 34"/>
                  <a:gd name="T41" fmla="*/ 13 h 148"/>
                  <a:gd name="T42" fmla="*/ 0 w 34"/>
                  <a:gd name="T43" fmla="*/ 12 h 148"/>
                  <a:gd name="T44" fmla="*/ 0 w 34"/>
                  <a:gd name="T45" fmla="*/ 9 h 148"/>
                  <a:gd name="T46" fmla="*/ 3 w 34"/>
                  <a:gd name="T47" fmla="*/ 7 h 148"/>
                  <a:gd name="T48" fmla="*/ 6 w 34"/>
                  <a:gd name="T49" fmla="*/ 6 h 1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148"/>
                  <a:gd name="T77" fmla="*/ 34 w 34"/>
                  <a:gd name="T78" fmla="*/ 148 h 1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148">
                    <a:moveTo>
                      <a:pt x="6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3" y="30"/>
                    </a:lnTo>
                    <a:lnTo>
                      <a:pt x="33" y="51"/>
                    </a:lnTo>
                    <a:lnTo>
                      <a:pt x="33" y="83"/>
                    </a:lnTo>
                    <a:lnTo>
                      <a:pt x="33" y="146"/>
                    </a:lnTo>
                    <a:lnTo>
                      <a:pt x="31" y="147"/>
                    </a:lnTo>
                    <a:lnTo>
                      <a:pt x="26" y="148"/>
                    </a:lnTo>
                    <a:lnTo>
                      <a:pt x="19" y="148"/>
                    </a:lnTo>
                    <a:lnTo>
                      <a:pt x="7" y="148"/>
                    </a:lnTo>
                    <a:lnTo>
                      <a:pt x="4" y="147"/>
                    </a:lnTo>
                    <a:lnTo>
                      <a:pt x="0" y="144"/>
                    </a:lnTo>
                    <a:lnTo>
                      <a:pt x="0" y="120"/>
                    </a:lnTo>
                    <a:lnTo>
                      <a:pt x="0" y="100"/>
                    </a:lnTo>
                    <a:lnTo>
                      <a:pt x="0" y="71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3" name="Freeform 326"/>
              <p:cNvSpPr>
                <a:spLocks/>
              </p:cNvSpPr>
              <p:nvPr/>
            </p:nvSpPr>
            <p:spPr bwMode="auto">
              <a:xfrm>
                <a:off x="2329" y="3594"/>
                <a:ext cx="34" cy="132"/>
              </a:xfrm>
              <a:custGeom>
                <a:avLst/>
                <a:gdLst>
                  <a:gd name="T0" fmla="*/ 6 w 34"/>
                  <a:gd name="T1" fmla="*/ 6 h 132"/>
                  <a:gd name="T2" fmla="*/ 13 w 34"/>
                  <a:gd name="T3" fmla="*/ 3 h 132"/>
                  <a:gd name="T4" fmla="*/ 26 w 34"/>
                  <a:gd name="T5" fmla="*/ 0 h 132"/>
                  <a:gd name="T6" fmla="*/ 30 w 34"/>
                  <a:gd name="T7" fmla="*/ 0 h 132"/>
                  <a:gd name="T8" fmla="*/ 32 w 34"/>
                  <a:gd name="T9" fmla="*/ 0 h 132"/>
                  <a:gd name="T10" fmla="*/ 33 w 34"/>
                  <a:gd name="T11" fmla="*/ 1 h 132"/>
                  <a:gd name="T12" fmla="*/ 34 w 34"/>
                  <a:gd name="T13" fmla="*/ 3 h 132"/>
                  <a:gd name="T14" fmla="*/ 33 w 34"/>
                  <a:gd name="T15" fmla="*/ 28 h 132"/>
                  <a:gd name="T16" fmla="*/ 33 w 34"/>
                  <a:gd name="T17" fmla="*/ 45 h 132"/>
                  <a:gd name="T18" fmla="*/ 33 w 34"/>
                  <a:gd name="T19" fmla="*/ 74 h 132"/>
                  <a:gd name="T20" fmla="*/ 33 w 34"/>
                  <a:gd name="T21" fmla="*/ 130 h 132"/>
                  <a:gd name="T22" fmla="*/ 31 w 34"/>
                  <a:gd name="T23" fmla="*/ 131 h 132"/>
                  <a:gd name="T24" fmla="*/ 26 w 34"/>
                  <a:gd name="T25" fmla="*/ 132 h 132"/>
                  <a:gd name="T26" fmla="*/ 19 w 34"/>
                  <a:gd name="T27" fmla="*/ 132 h 132"/>
                  <a:gd name="T28" fmla="*/ 7 w 34"/>
                  <a:gd name="T29" fmla="*/ 132 h 132"/>
                  <a:gd name="T30" fmla="*/ 4 w 34"/>
                  <a:gd name="T31" fmla="*/ 131 h 132"/>
                  <a:gd name="T32" fmla="*/ 0 w 34"/>
                  <a:gd name="T33" fmla="*/ 128 h 132"/>
                  <a:gd name="T34" fmla="*/ 0 w 34"/>
                  <a:gd name="T35" fmla="*/ 108 h 132"/>
                  <a:gd name="T36" fmla="*/ 0 w 34"/>
                  <a:gd name="T37" fmla="*/ 90 h 132"/>
                  <a:gd name="T38" fmla="*/ 0 w 34"/>
                  <a:gd name="T39" fmla="*/ 63 h 132"/>
                  <a:gd name="T40" fmla="*/ 0 w 34"/>
                  <a:gd name="T41" fmla="*/ 13 h 132"/>
                  <a:gd name="T42" fmla="*/ 0 w 34"/>
                  <a:gd name="T43" fmla="*/ 12 h 132"/>
                  <a:gd name="T44" fmla="*/ 0 w 34"/>
                  <a:gd name="T45" fmla="*/ 9 h 132"/>
                  <a:gd name="T46" fmla="*/ 3 w 34"/>
                  <a:gd name="T47" fmla="*/ 7 h 132"/>
                  <a:gd name="T48" fmla="*/ 6 w 34"/>
                  <a:gd name="T49" fmla="*/ 6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132"/>
                  <a:gd name="T77" fmla="*/ 34 w 34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132">
                    <a:moveTo>
                      <a:pt x="6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3"/>
                    </a:lnTo>
                    <a:lnTo>
                      <a:pt x="33" y="28"/>
                    </a:lnTo>
                    <a:lnTo>
                      <a:pt x="33" y="45"/>
                    </a:lnTo>
                    <a:lnTo>
                      <a:pt x="33" y="74"/>
                    </a:lnTo>
                    <a:lnTo>
                      <a:pt x="33" y="130"/>
                    </a:lnTo>
                    <a:lnTo>
                      <a:pt x="31" y="131"/>
                    </a:lnTo>
                    <a:lnTo>
                      <a:pt x="26" y="132"/>
                    </a:lnTo>
                    <a:lnTo>
                      <a:pt x="19" y="132"/>
                    </a:lnTo>
                    <a:lnTo>
                      <a:pt x="7" y="132"/>
                    </a:lnTo>
                    <a:lnTo>
                      <a:pt x="4" y="131"/>
                    </a:lnTo>
                    <a:lnTo>
                      <a:pt x="0" y="128"/>
                    </a:lnTo>
                    <a:lnTo>
                      <a:pt x="0" y="108"/>
                    </a:lnTo>
                    <a:lnTo>
                      <a:pt x="0" y="90"/>
                    </a:lnTo>
                    <a:lnTo>
                      <a:pt x="0" y="6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4" name="Freeform 327"/>
              <p:cNvSpPr>
                <a:spLocks/>
              </p:cNvSpPr>
              <p:nvPr/>
            </p:nvSpPr>
            <p:spPr bwMode="auto">
              <a:xfrm>
                <a:off x="2329" y="3594"/>
                <a:ext cx="33" cy="116"/>
              </a:xfrm>
              <a:custGeom>
                <a:avLst/>
                <a:gdLst>
                  <a:gd name="T0" fmla="*/ 5 w 33"/>
                  <a:gd name="T1" fmla="*/ 6 h 116"/>
                  <a:gd name="T2" fmla="*/ 13 w 33"/>
                  <a:gd name="T3" fmla="*/ 3 h 116"/>
                  <a:gd name="T4" fmla="*/ 26 w 33"/>
                  <a:gd name="T5" fmla="*/ 0 h 116"/>
                  <a:gd name="T6" fmla="*/ 30 w 33"/>
                  <a:gd name="T7" fmla="*/ 0 h 116"/>
                  <a:gd name="T8" fmla="*/ 32 w 33"/>
                  <a:gd name="T9" fmla="*/ 0 h 116"/>
                  <a:gd name="T10" fmla="*/ 33 w 33"/>
                  <a:gd name="T11" fmla="*/ 1 h 116"/>
                  <a:gd name="T12" fmla="*/ 33 w 33"/>
                  <a:gd name="T13" fmla="*/ 3 h 116"/>
                  <a:gd name="T14" fmla="*/ 33 w 33"/>
                  <a:gd name="T15" fmla="*/ 24 h 116"/>
                  <a:gd name="T16" fmla="*/ 33 w 33"/>
                  <a:gd name="T17" fmla="*/ 40 h 116"/>
                  <a:gd name="T18" fmla="*/ 33 w 33"/>
                  <a:gd name="T19" fmla="*/ 66 h 116"/>
                  <a:gd name="T20" fmla="*/ 33 w 33"/>
                  <a:gd name="T21" fmla="*/ 114 h 116"/>
                  <a:gd name="T22" fmla="*/ 31 w 33"/>
                  <a:gd name="T23" fmla="*/ 116 h 116"/>
                  <a:gd name="T24" fmla="*/ 26 w 33"/>
                  <a:gd name="T25" fmla="*/ 116 h 116"/>
                  <a:gd name="T26" fmla="*/ 19 w 33"/>
                  <a:gd name="T27" fmla="*/ 116 h 116"/>
                  <a:gd name="T28" fmla="*/ 7 w 33"/>
                  <a:gd name="T29" fmla="*/ 116 h 116"/>
                  <a:gd name="T30" fmla="*/ 4 w 33"/>
                  <a:gd name="T31" fmla="*/ 115 h 116"/>
                  <a:gd name="T32" fmla="*/ 0 w 33"/>
                  <a:gd name="T33" fmla="*/ 114 h 116"/>
                  <a:gd name="T34" fmla="*/ 0 w 33"/>
                  <a:gd name="T35" fmla="*/ 95 h 116"/>
                  <a:gd name="T36" fmla="*/ 0 w 33"/>
                  <a:gd name="T37" fmla="*/ 81 h 116"/>
                  <a:gd name="T38" fmla="*/ 0 w 33"/>
                  <a:gd name="T39" fmla="*/ 57 h 116"/>
                  <a:gd name="T40" fmla="*/ 0 w 33"/>
                  <a:gd name="T41" fmla="*/ 13 h 116"/>
                  <a:gd name="T42" fmla="*/ 0 w 33"/>
                  <a:gd name="T43" fmla="*/ 12 h 116"/>
                  <a:gd name="T44" fmla="*/ 0 w 33"/>
                  <a:gd name="T45" fmla="*/ 9 h 116"/>
                  <a:gd name="T46" fmla="*/ 3 w 33"/>
                  <a:gd name="T47" fmla="*/ 7 h 116"/>
                  <a:gd name="T48" fmla="*/ 5 w 33"/>
                  <a:gd name="T49" fmla="*/ 6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116"/>
                  <a:gd name="T77" fmla="*/ 33 w 33"/>
                  <a:gd name="T78" fmla="*/ 116 h 1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116">
                    <a:moveTo>
                      <a:pt x="5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24"/>
                    </a:lnTo>
                    <a:lnTo>
                      <a:pt x="33" y="40"/>
                    </a:lnTo>
                    <a:lnTo>
                      <a:pt x="33" y="66"/>
                    </a:lnTo>
                    <a:lnTo>
                      <a:pt x="33" y="114"/>
                    </a:lnTo>
                    <a:lnTo>
                      <a:pt x="31" y="116"/>
                    </a:lnTo>
                    <a:lnTo>
                      <a:pt x="26" y="116"/>
                    </a:lnTo>
                    <a:lnTo>
                      <a:pt x="19" y="116"/>
                    </a:lnTo>
                    <a:lnTo>
                      <a:pt x="7" y="116"/>
                    </a:lnTo>
                    <a:lnTo>
                      <a:pt x="4" y="115"/>
                    </a:lnTo>
                    <a:lnTo>
                      <a:pt x="0" y="114"/>
                    </a:lnTo>
                    <a:lnTo>
                      <a:pt x="0" y="95"/>
                    </a:lnTo>
                    <a:lnTo>
                      <a:pt x="0" y="81"/>
                    </a:lnTo>
                    <a:lnTo>
                      <a:pt x="0" y="57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5" name="Freeform 328"/>
              <p:cNvSpPr>
                <a:spLocks/>
              </p:cNvSpPr>
              <p:nvPr/>
            </p:nvSpPr>
            <p:spPr bwMode="auto">
              <a:xfrm>
                <a:off x="2329" y="3594"/>
                <a:ext cx="33" cy="100"/>
              </a:xfrm>
              <a:custGeom>
                <a:avLst/>
                <a:gdLst>
                  <a:gd name="T0" fmla="*/ 5 w 33"/>
                  <a:gd name="T1" fmla="*/ 6 h 100"/>
                  <a:gd name="T2" fmla="*/ 13 w 33"/>
                  <a:gd name="T3" fmla="*/ 3 h 100"/>
                  <a:gd name="T4" fmla="*/ 26 w 33"/>
                  <a:gd name="T5" fmla="*/ 0 h 100"/>
                  <a:gd name="T6" fmla="*/ 30 w 33"/>
                  <a:gd name="T7" fmla="*/ 0 h 100"/>
                  <a:gd name="T8" fmla="*/ 32 w 33"/>
                  <a:gd name="T9" fmla="*/ 0 h 100"/>
                  <a:gd name="T10" fmla="*/ 33 w 33"/>
                  <a:gd name="T11" fmla="*/ 1 h 100"/>
                  <a:gd name="T12" fmla="*/ 33 w 33"/>
                  <a:gd name="T13" fmla="*/ 3 h 100"/>
                  <a:gd name="T14" fmla="*/ 33 w 33"/>
                  <a:gd name="T15" fmla="*/ 22 h 100"/>
                  <a:gd name="T16" fmla="*/ 33 w 33"/>
                  <a:gd name="T17" fmla="*/ 35 h 100"/>
                  <a:gd name="T18" fmla="*/ 33 w 33"/>
                  <a:gd name="T19" fmla="*/ 57 h 100"/>
                  <a:gd name="T20" fmla="*/ 33 w 33"/>
                  <a:gd name="T21" fmla="*/ 99 h 100"/>
                  <a:gd name="T22" fmla="*/ 31 w 33"/>
                  <a:gd name="T23" fmla="*/ 100 h 100"/>
                  <a:gd name="T24" fmla="*/ 26 w 33"/>
                  <a:gd name="T25" fmla="*/ 100 h 100"/>
                  <a:gd name="T26" fmla="*/ 19 w 33"/>
                  <a:gd name="T27" fmla="*/ 100 h 100"/>
                  <a:gd name="T28" fmla="*/ 7 w 33"/>
                  <a:gd name="T29" fmla="*/ 100 h 100"/>
                  <a:gd name="T30" fmla="*/ 4 w 33"/>
                  <a:gd name="T31" fmla="*/ 100 h 100"/>
                  <a:gd name="T32" fmla="*/ 0 w 33"/>
                  <a:gd name="T33" fmla="*/ 99 h 100"/>
                  <a:gd name="T34" fmla="*/ 0 w 33"/>
                  <a:gd name="T35" fmla="*/ 82 h 100"/>
                  <a:gd name="T36" fmla="*/ 0 w 33"/>
                  <a:gd name="T37" fmla="*/ 70 h 100"/>
                  <a:gd name="T38" fmla="*/ 0 w 33"/>
                  <a:gd name="T39" fmla="*/ 50 h 100"/>
                  <a:gd name="T40" fmla="*/ 0 w 33"/>
                  <a:gd name="T41" fmla="*/ 13 h 100"/>
                  <a:gd name="T42" fmla="*/ 0 w 33"/>
                  <a:gd name="T43" fmla="*/ 12 h 100"/>
                  <a:gd name="T44" fmla="*/ 0 w 33"/>
                  <a:gd name="T45" fmla="*/ 9 h 100"/>
                  <a:gd name="T46" fmla="*/ 3 w 33"/>
                  <a:gd name="T47" fmla="*/ 7 h 100"/>
                  <a:gd name="T48" fmla="*/ 5 w 33"/>
                  <a:gd name="T49" fmla="*/ 6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100"/>
                  <a:gd name="T77" fmla="*/ 33 w 33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100">
                    <a:moveTo>
                      <a:pt x="5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22"/>
                    </a:lnTo>
                    <a:lnTo>
                      <a:pt x="33" y="35"/>
                    </a:lnTo>
                    <a:lnTo>
                      <a:pt x="33" y="57"/>
                    </a:lnTo>
                    <a:lnTo>
                      <a:pt x="33" y="99"/>
                    </a:lnTo>
                    <a:lnTo>
                      <a:pt x="31" y="100"/>
                    </a:lnTo>
                    <a:lnTo>
                      <a:pt x="26" y="100"/>
                    </a:lnTo>
                    <a:lnTo>
                      <a:pt x="1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0" y="99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50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6" name="Freeform 329"/>
              <p:cNvSpPr>
                <a:spLocks/>
              </p:cNvSpPr>
              <p:nvPr/>
            </p:nvSpPr>
            <p:spPr bwMode="auto">
              <a:xfrm>
                <a:off x="2329" y="3594"/>
                <a:ext cx="33" cy="85"/>
              </a:xfrm>
              <a:custGeom>
                <a:avLst/>
                <a:gdLst>
                  <a:gd name="T0" fmla="*/ 5 w 33"/>
                  <a:gd name="T1" fmla="*/ 6 h 85"/>
                  <a:gd name="T2" fmla="*/ 13 w 33"/>
                  <a:gd name="T3" fmla="*/ 3 h 85"/>
                  <a:gd name="T4" fmla="*/ 26 w 33"/>
                  <a:gd name="T5" fmla="*/ 0 h 85"/>
                  <a:gd name="T6" fmla="*/ 30 w 33"/>
                  <a:gd name="T7" fmla="*/ 0 h 85"/>
                  <a:gd name="T8" fmla="*/ 32 w 33"/>
                  <a:gd name="T9" fmla="*/ 0 h 85"/>
                  <a:gd name="T10" fmla="*/ 33 w 33"/>
                  <a:gd name="T11" fmla="*/ 1 h 85"/>
                  <a:gd name="T12" fmla="*/ 33 w 33"/>
                  <a:gd name="T13" fmla="*/ 3 h 85"/>
                  <a:gd name="T14" fmla="*/ 33 w 33"/>
                  <a:gd name="T15" fmla="*/ 18 h 85"/>
                  <a:gd name="T16" fmla="*/ 33 w 33"/>
                  <a:gd name="T17" fmla="*/ 30 h 85"/>
                  <a:gd name="T18" fmla="*/ 33 w 33"/>
                  <a:gd name="T19" fmla="*/ 47 h 85"/>
                  <a:gd name="T20" fmla="*/ 33 w 33"/>
                  <a:gd name="T21" fmla="*/ 83 h 85"/>
                  <a:gd name="T22" fmla="*/ 31 w 33"/>
                  <a:gd name="T23" fmla="*/ 84 h 85"/>
                  <a:gd name="T24" fmla="*/ 26 w 33"/>
                  <a:gd name="T25" fmla="*/ 85 h 85"/>
                  <a:gd name="T26" fmla="*/ 19 w 33"/>
                  <a:gd name="T27" fmla="*/ 85 h 85"/>
                  <a:gd name="T28" fmla="*/ 7 w 33"/>
                  <a:gd name="T29" fmla="*/ 84 h 85"/>
                  <a:gd name="T30" fmla="*/ 4 w 33"/>
                  <a:gd name="T31" fmla="*/ 84 h 85"/>
                  <a:gd name="T32" fmla="*/ 0 w 33"/>
                  <a:gd name="T33" fmla="*/ 83 h 85"/>
                  <a:gd name="T34" fmla="*/ 0 w 33"/>
                  <a:gd name="T35" fmla="*/ 70 h 85"/>
                  <a:gd name="T36" fmla="*/ 0 w 33"/>
                  <a:gd name="T37" fmla="*/ 60 h 85"/>
                  <a:gd name="T38" fmla="*/ 0 w 33"/>
                  <a:gd name="T39" fmla="*/ 44 h 85"/>
                  <a:gd name="T40" fmla="*/ 0 w 33"/>
                  <a:gd name="T41" fmla="*/ 13 h 85"/>
                  <a:gd name="T42" fmla="*/ 0 w 33"/>
                  <a:gd name="T43" fmla="*/ 12 h 85"/>
                  <a:gd name="T44" fmla="*/ 0 w 33"/>
                  <a:gd name="T45" fmla="*/ 9 h 85"/>
                  <a:gd name="T46" fmla="*/ 3 w 33"/>
                  <a:gd name="T47" fmla="*/ 7 h 85"/>
                  <a:gd name="T48" fmla="*/ 5 w 33"/>
                  <a:gd name="T49" fmla="*/ 6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85"/>
                  <a:gd name="T77" fmla="*/ 33 w 33"/>
                  <a:gd name="T78" fmla="*/ 85 h 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85">
                    <a:moveTo>
                      <a:pt x="5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18"/>
                    </a:lnTo>
                    <a:lnTo>
                      <a:pt x="33" y="30"/>
                    </a:lnTo>
                    <a:lnTo>
                      <a:pt x="33" y="47"/>
                    </a:lnTo>
                    <a:lnTo>
                      <a:pt x="33" y="83"/>
                    </a:lnTo>
                    <a:lnTo>
                      <a:pt x="31" y="84"/>
                    </a:lnTo>
                    <a:lnTo>
                      <a:pt x="26" y="85"/>
                    </a:lnTo>
                    <a:lnTo>
                      <a:pt x="19" y="85"/>
                    </a:lnTo>
                    <a:lnTo>
                      <a:pt x="7" y="84"/>
                    </a:lnTo>
                    <a:lnTo>
                      <a:pt x="4" y="84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7" name="Freeform 330"/>
              <p:cNvSpPr>
                <a:spLocks/>
              </p:cNvSpPr>
              <p:nvPr/>
            </p:nvSpPr>
            <p:spPr bwMode="auto">
              <a:xfrm>
                <a:off x="2329" y="3594"/>
                <a:ext cx="33" cy="70"/>
              </a:xfrm>
              <a:custGeom>
                <a:avLst/>
                <a:gdLst>
                  <a:gd name="T0" fmla="*/ 5 w 33"/>
                  <a:gd name="T1" fmla="*/ 6 h 70"/>
                  <a:gd name="T2" fmla="*/ 13 w 33"/>
                  <a:gd name="T3" fmla="*/ 3 h 70"/>
                  <a:gd name="T4" fmla="*/ 26 w 33"/>
                  <a:gd name="T5" fmla="*/ 0 h 70"/>
                  <a:gd name="T6" fmla="*/ 30 w 33"/>
                  <a:gd name="T7" fmla="*/ 0 h 70"/>
                  <a:gd name="T8" fmla="*/ 32 w 33"/>
                  <a:gd name="T9" fmla="*/ 0 h 70"/>
                  <a:gd name="T10" fmla="*/ 33 w 33"/>
                  <a:gd name="T11" fmla="*/ 1 h 70"/>
                  <a:gd name="T12" fmla="*/ 33 w 33"/>
                  <a:gd name="T13" fmla="*/ 3 h 70"/>
                  <a:gd name="T14" fmla="*/ 33 w 33"/>
                  <a:gd name="T15" fmla="*/ 16 h 70"/>
                  <a:gd name="T16" fmla="*/ 33 w 33"/>
                  <a:gd name="T17" fmla="*/ 24 h 70"/>
                  <a:gd name="T18" fmla="*/ 33 w 33"/>
                  <a:gd name="T19" fmla="*/ 39 h 70"/>
                  <a:gd name="T20" fmla="*/ 33 w 33"/>
                  <a:gd name="T21" fmla="*/ 67 h 70"/>
                  <a:gd name="T22" fmla="*/ 31 w 33"/>
                  <a:gd name="T23" fmla="*/ 68 h 70"/>
                  <a:gd name="T24" fmla="*/ 26 w 33"/>
                  <a:gd name="T25" fmla="*/ 70 h 70"/>
                  <a:gd name="T26" fmla="*/ 19 w 33"/>
                  <a:gd name="T27" fmla="*/ 70 h 70"/>
                  <a:gd name="T28" fmla="*/ 7 w 33"/>
                  <a:gd name="T29" fmla="*/ 68 h 70"/>
                  <a:gd name="T30" fmla="*/ 4 w 33"/>
                  <a:gd name="T31" fmla="*/ 68 h 70"/>
                  <a:gd name="T32" fmla="*/ 0 w 33"/>
                  <a:gd name="T33" fmla="*/ 67 h 70"/>
                  <a:gd name="T34" fmla="*/ 0 w 33"/>
                  <a:gd name="T35" fmla="*/ 57 h 70"/>
                  <a:gd name="T36" fmla="*/ 0 w 33"/>
                  <a:gd name="T37" fmla="*/ 50 h 70"/>
                  <a:gd name="T38" fmla="*/ 0 w 33"/>
                  <a:gd name="T39" fmla="*/ 36 h 70"/>
                  <a:gd name="T40" fmla="*/ 0 w 33"/>
                  <a:gd name="T41" fmla="*/ 13 h 70"/>
                  <a:gd name="T42" fmla="*/ 0 w 33"/>
                  <a:gd name="T43" fmla="*/ 12 h 70"/>
                  <a:gd name="T44" fmla="*/ 0 w 33"/>
                  <a:gd name="T45" fmla="*/ 9 h 70"/>
                  <a:gd name="T46" fmla="*/ 3 w 33"/>
                  <a:gd name="T47" fmla="*/ 7 h 70"/>
                  <a:gd name="T48" fmla="*/ 5 w 33"/>
                  <a:gd name="T49" fmla="*/ 6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70"/>
                  <a:gd name="T77" fmla="*/ 33 w 33"/>
                  <a:gd name="T78" fmla="*/ 70 h 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70">
                    <a:moveTo>
                      <a:pt x="5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16"/>
                    </a:lnTo>
                    <a:lnTo>
                      <a:pt x="33" y="24"/>
                    </a:lnTo>
                    <a:lnTo>
                      <a:pt x="33" y="39"/>
                    </a:lnTo>
                    <a:lnTo>
                      <a:pt x="33" y="67"/>
                    </a:lnTo>
                    <a:lnTo>
                      <a:pt x="31" y="68"/>
                    </a:lnTo>
                    <a:lnTo>
                      <a:pt x="26" y="70"/>
                    </a:lnTo>
                    <a:lnTo>
                      <a:pt x="19" y="70"/>
                    </a:lnTo>
                    <a:lnTo>
                      <a:pt x="7" y="68"/>
                    </a:lnTo>
                    <a:lnTo>
                      <a:pt x="4" y="68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36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8" name="Freeform 331"/>
              <p:cNvSpPr>
                <a:spLocks/>
              </p:cNvSpPr>
              <p:nvPr/>
            </p:nvSpPr>
            <p:spPr bwMode="auto">
              <a:xfrm>
                <a:off x="2329" y="3594"/>
                <a:ext cx="33" cy="54"/>
              </a:xfrm>
              <a:custGeom>
                <a:avLst/>
                <a:gdLst>
                  <a:gd name="T0" fmla="*/ 5 w 33"/>
                  <a:gd name="T1" fmla="*/ 6 h 54"/>
                  <a:gd name="T2" fmla="*/ 13 w 33"/>
                  <a:gd name="T3" fmla="*/ 3 h 54"/>
                  <a:gd name="T4" fmla="*/ 26 w 33"/>
                  <a:gd name="T5" fmla="*/ 0 h 54"/>
                  <a:gd name="T6" fmla="*/ 30 w 33"/>
                  <a:gd name="T7" fmla="*/ 0 h 54"/>
                  <a:gd name="T8" fmla="*/ 31 w 33"/>
                  <a:gd name="T9" fmla="*/ 0 h 54"/>
                  <a:gd name="T10" fmla="*/ 33 w 33"/>
                  <a:gd name="T11" fmla="*/ 1 h 54"/>
                  <a:gd name="T12" fmla="*/ 33 w 33"/>
                  <a:gd name="T13" fmla="*/ 2 h 54"/>
                  <a:gd name="T14" fmla="*/ 33 w 33"/>
                  <a:gd name="T15" fmla="*/ 12 h 54"/>
                  <a:gd name="T16" fmla="*/ 33 w 33"/>
                  <a:gd name="T17" fmla="*/ 19 h 54"/>
                  <a:gd name="T18" fmla="*/ 33 w 33"/>
                  <a:gd name="T19" fmla="*/ 30 h 54"/>
                  <a:gd name="T20" fmla="*/ 33 w 33"/>
                  <a:gd name="T21" fmla="*/ 52 h 54"/>
                  <a:gd name="T22" fmla="*/ 31 w 33"/>
                  <a:gd name="T23" fmla="*/ 54 h 54"/>
                  <a:gd name="T24" fmla="*/ 26 w 33"/>
                  <a:gd name="T25" fmla="*/ 54 h 54"/>
                  <a:gd name="T26" fmla="*/ 19 w 33"/>
                  <a:gd name="T27" fmla="*/ 54 h 54"/>
                  <a:gd name="T28" fmla="*/ 7 w 33"/>
                  <a:gd name="T29" fmla="*/ 54 h 54"/>
                  <a:gd name="T30" fmla="*/ 4 w 33"/>
                  <a:gd name="T31" fmla="*/ 52 h 54"/>
                  <a:gd name="T32" fmla="*/ 0 w 33"/>
                  <a:gd name="T33" fmla="*/ 52 h 54"/>
                  <a:gd name="T34" fmla="*/ 0 w 33"/>
                  <a:gd name="T35" fmla="*/ 45 h 54"/>
                  <a:gd name="T36" fmla="*/ 0 w 33"/>
                  <a:gd name="T37" fmla="*/ 39 h 54"/>
                  <a:gd name="T38" fmla="*/ 0 w 33"/>
                  <a:gd name="T39" fmla="*/ 30 h 54"/>
                  <a:gd name="T40" fmla="*/ 0 w 33"/>
                  <a:gd name="T41" fmla="*/ 13 h 54"/>
                  <a:gd name="T42" fmla="*/ 0 w 33"/>
                  <a:gd name="T43" fmla="*/ 12 h 54"/>
                  <a:gd name="T44" fmla="*/ 0 w 33"/>
                  <a:gd name="T45" fmla="*/ 9 h 54"/>
                  <a:gd name="T46" fmla="*/ 1 w 33"/>
                  <a:gd name="T47" fmla="*/ 7 h 54"/>
                  <a:gd name="T48" fmla="*/ 5 w 33"/>
                  <a:gd name="T49" fmla="*/ 6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54"/>
                  <a:gd name="T77" fmla="*/ 33 w 33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54">
                    <a:moveTo>
                      <a:pt x="5" y="6"/>
                    </a:moveTo>
                    <a:lnTo>
                      <a:pt x="13" y="3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3" y="12"/>
                    </a:lnTo>
                    <a:lnTo>
                      <a:pt x="33" y="19"/>
                    </a:lnTo>
                    <a:lnTo>
                      <a:pt x="33" y="30"/>
                    </a:lnTo>
                    <a:lnTo>
                      <a:pt x="33" y="52"/>
                    </a:lnTo>
                    <a:lnTo>
                      <a:pt x="31" y="54"/>
                    </a:lnTo>
                    <a:lnTo>
                      <a:pt x="26" y="54"/>
                    </a:lnTo>
                    <a:lnTo>
                      <a:pt x="19" y="54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0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29" name="Freeform 332"/>
              <p:cNvSpPr>
                <a:spLocks/>
              </p:cNvSpPr>
              <p:nvPr/>
            </p:nvSpPr>
            <p:spPr bwMode="auto">
              <a:xfrm>
                <a:off x="2329" y="3592"/>
                <a:ext cx="33" cy="40"/>
              </a:xfrm>
              <a:custGeom>
                <a:avLst/>
                <a:gdLst>
                  <a:gd name="T0" fmla="*/ 5 w 33"/>
                  <a:gd name="T1" fmla="*/ 8 h 40"/>
                  <a:gd name="T2" fmla="*/ 26 w 33"/>
                  <a:gd name="T3" fmla="*/ 2 h 40"/>
                  <a:gd name="T4" fmla="*/ 30 w 33"/>
                  <a:gd name="T5" fmla="*/ 0 h 40"/>
                  <a:gd name="T6" fmla="*/ 31 w 33"/>
                  <a:gd name="T7" fmla="*/ 2 h 40"/>
                  <a:gd name="T8" fmla="*/ 33 w 33"/>
                  <a:gd name="T9" fmla="*/ 2 h 40"/>
                  <a:gd name="T10" fmla="*/ 33 w 33"/>
                  <a:gd name="T11" fmla="*/ 4 h 40"/>
                  <a:gd name="T12" fmla="*/ 33 w 33"/>
                  <a:gd name="T13" fmla="*/ 38 h 40"/>
                  <a:gd name="T14" fmla="*/ 31 w 33"/>
                  <a:gd name="T15" fmla="*/ 40 h 40"/>
                  <a:gd name="T16" fmla="*/ 26 w 33"/>
                  <a:gd name="T17" fmla="*/ 40 h 40"/>
                  <a:gd name="T18" fmla="*/ 7 w 33"/>
                  <a:gd name="T19" fmla="*/ 40 h 40"/>
                  <a:gd name="T20" fmla="*/ 3 w 33"/>
                  <a:gd name="T21" fmla="*/ 40 h 40"/>
                  <a:gd name="T22" fmla="*/ 0 w 33"/>
                  <a:gd name="T23" fmla="*/ 38 h 40"/>
                  <a:gd name="T24" fmla="*/ 0 w 33"/>
                  <a:gd name="T25" fmla="*/ 15 h 40"/>
                  <a:gd name="T26" fmla="*/ 1 w 33"/>
                  <a:gd name="T27" fmla="*/ 11 h 40"/>
                  <a:gd name="T28" fmla="*/ 5 w 33"/>
                  <a:gd name="T29" fmla="*/ 8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40"/>
                  <a:gd name="T47" fmla="*/ 33 w 33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40">
                    <a:moveTo>
                      <a:pt x="5" y="8"/>
                    </a:moveTo>
                    <a:lnTo>
                      <a:pt x="26" y="2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3" y="38"/>
                    </a:lnTo>
                    <a:lnTo>
                      <a:pt x="31" y="40"/>
                    </a:lnTo>
                    <a:lnTo>
                      <a:pt x="26" y="40"/>
                    </a:lnTo>
                    <a:lnTo>
                      <a:pt x="7" y="40"/>
                    </a:lnTo>
                    <a:lnTo>
                      <a:pt x="3" y="40"/>
                    </a:lnTo>
                    <a:lnTo>
                      <a:pt x="0" y="38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0" name="Freeform 333"/>
              <p:cNvSpPr>
                <a:spLocks/>
              </p:cNvSpPr>
              <p:nvPr/>
            </p:nvSpPr>
            <p:spPr bwMode="auto">
              <a:xfrm>
                <a:off x="2375" y="3579"/>
                <a:ext cx="34" cy="385"/>
              </a:xfrm>
              <a:custGeom>
                <a:avLst/>
                <a:gdLst>
                  <a:gd name="T0" fmla="*/ 7 w 34"/>
                  <a:gd name="T1" fmla="*/ 6 h 385"/>
                  <a:gd name="T2" fmla="*/ 27 w 34"/>
                  <a:gd name="T3" fmla="*/ 0 h 385"/>
                  <a:gd name="T4" fmla="*/ 30 w 34"/>
                  <a:gd name="T5" fmla="*/ 0 h 385"/>
                  <a:gd name="T6" fmla="*/ 32 w 34"/>
                  <a:gd name="T7" fmla="*/ 0 h 385"/>
                  <a:gd name="T8" fmla="*/ 33 w 34"/>
                  <a:gd name="T9" fmla="*/ 0 h 385"/>
                  <a:gd name="T10" fmla="*/ 33 w 34"/>
                  <a:gd name="T11" fmla="*/ 1 h 385"/>
                  <a:gd name="T12" fmla="*/ 34 w 34"/>
                  <a:gd name="T13" fmla="*/ 5 h 385"/>
                  <a:gd name="T14" fmla="*/ 34 w 34"/>
                  <a:gd name="T15" fmla="*/ 9 h 385"/>
                  <a:gd name="T16" fmla="*/ 33 w 34"/>
                  <a:gd name="T17" fmla="*/ 377 h 385"/>
                  <a:gd name="T18" fmla="*/ 33 w 34"/>
                  <a:gd name="T19" fmla="*/ 380 h 385"/>
                  <a:gd name="T20" fmla="*/ 31 w 34"/>
                  <a:gd name="T21" fmla="*/ 382 h 385"/>
                  <a:gd name="T22" fmla="*/ 30 w 34"/>
                  <a:gd name="T23" fmla="*/ 385 h 385"/>
                  <a:gd name="T24" fmla="*/ 26 w 34"/>
                  <a:gd name="T25" fmla="*/ 385 h 385"/>
                  <a:gd name="T26" fmla="*/ 7 w 34"/>
                  <a:gd name="T27" fmla="*/ 384 h 385"/>
                  <a:gd name="T28" fmla="*/ 4 w 34"/>
                  <a:gd name="T29" fmla="*/ 384 h 385"/>
                  <a:gd name="T30" fmla="*/ 2 w 34"/>
                  <a:gd name="T31" fmla="*/ 381 h 385"/>
                  <a:gd name="T32" fmla="*/ 0 w 34"/>
                  <a:gd name="T33" fmla="*/ 379 h 385"/>
                  <a:gd name="T34" fmla="*/ 0 w 34"/>
                  <a:gd name="T35" fmla="*/ 376 h 385"/>
                  <a:gd name="T36" fmla="*/ 0 w 34"/>
                  <a:gd name="T37" fmla="*/ 13 h 385"/>
                  <a:gd name="T38" fmla="*/ 0 w 34"/>
                  <a:gd name="T39" fmla="*/ 11 h 385"/>
                  <a:gd name="T40" fmla="*/ 2 w 34"/>
                  <a:gd name="T41" fmla="*/ 9 h 385"/>
                  <a:gd name="T42" fmla="*/ 3 w 34"/>
                  <a:gd name="T43" fmla="*/ 7 h 385"/>
                  <a:gd name="T44" fmla="*/ 7 w 34"/>
                  <a:gd name="T45" fmla="*/ 6 h 38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385"/>
                  <a:gd name="T71" fmla="*/ 34 w 34"/>
                  <a:gd name="T72" fmla="*/ 385 h 38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385">
                    <a:moveTo>
                      <a:pt x="7" y="6"/>
                    </a:move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5"/>
                    </a:lnTo>
                    <a:lnTo>
                      <a:pt x="34" y="9"/>
                    </a:lnTo>
                    <a:lnTo>
                      <a:pt x="33" y="377"/>
                    </a:lnTo>
                    <a:lnTo>
                      <a:pt x="33" y="380"/>
                    </a:lnTo>
                    <a:lnTo>
                      <a:pt x="31" y="382"/>
                    </a:lnTo>
                    <a:lnTo>
                      <a:pt x="30" y="385"/>
                    </a:lnTo>
                    <a:lnTo>
                      <a:pt x="26" y="385"/>
                    </a:lnTo>
                    <a:lnTo>
                      <a:pt x="7" y="384"/>
                    </a:lnTo>
                    <a:lnTo>
                      <a:pt x="4" y="384"/>
                    </a:lnTo>
                    <a:lnTo>
                      <a:pt x="2" y="381"/>
                    </a:lnTo>
                    <a:lnTo>
                      <a:pt x="0" y="379"/>
                    </a:lnTo>
                    <a:lnTo>
                      <a:pt x="0" y="37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1" name="Freeform 334"/>
              <p:cNvSpPr>
                <a:spLocks/>
              </p:cNvSpPr>
              <p:nvPr/>
            </p:nvSpPr>
            <p:spPr bwMode="auto">
              <a:xfrm>
                <a:off x="2375" y="3579"/>
                <a:ext cx="34" cy="368"/>
              </a:xfrm>
              <a:custGeom>
                <a:avLst/>
                <a:gdLst>
                  <a:gd name="T0" fmla="*/ 7 w 34"/>
                  <a:gd name="T1" fmla="*/ 6 h 368"/>
                  <a:gd name="T2" fmla="*/ 13 w 34"/>
                  <a:gd name="T3" fmla="*/ 4 h 368"/>
                  <a:gd name="T4" fmla="*/ 27 w 34"/>
                  <a:gd name="T5" fmla="*/ 0 h 368"/>
                  <a:gd name="T6" fmla="*/ 30 w 34"/>
                  <a:gd name="T7" fmla="*/ 0 h 368"/>
                  <a:gd name="T8" fmla="*/ 32 w 34"/>
                  <a:gd name="T9" fmla="*/ 0 h 368"/>
                  <a:gd name="T10" fmla="*/ 33 w 34"/>
                  <a:gd name="T11" fmla="*/ 0 h 368"/>
                  <a:gd name="T12" fmla="*/ 33 w 34"/>
                  <a:gd name="T13" fmla="*/ 1 h 368"/>
                  <a:gd name="T14" fmla="*/ 34 w 34"/>
                  <a:gd name="T15" fmla="*/ 5 h 368"/>
                  <a:gd name="T16" fmla="*/ 34 w 34"/>
                  <a:gd name="T17" fmla="*/ 7 h 368"/>
                  <a:gd name="T18" fmla="*/ 34 w 34"/>
                  <a:gd name="T19" fmla="*/ 45 h 368"/>
                  <a:gd name="T20" fmla="*/ 34 w 34"/>
                  <a:gd name="T21" fmla="*/ 73 h 368"/>
                  <a:gd name="T22" fmla="*/ 33 w 34"/>
                  <a:gd name="T23" fmla="*/ 99 h 368"/>
                  <a:gd name="T24" fmla="*/ 33 w 34"/>
                  <a:gd name="T25" fmla="*/ 126 h 368"/>
                  <a:gd name="T26" fmla="*/ 33 w 34"/>
                  <a:gd name="T27" fmla="*/ 159 h 368"/>
                  <a:gd name="T28" fmla="*/ 33 w 34"/>
                  <a:gd name="T29" fmla="*/ 207 h 368"/>
                  <a:gd name="T30" fmla="*/ 33 w 34"/>
                  <a:gd name="T31" fmla="*/ 272 h 368"/>
                  <a:gd name="T32" fmla="*/ 33 w 34"/>
                  <a:gd name="T33" fmla="*/ 362 h 368"/>
                  <a:gd name="T34" fmla="*/ 33 w 34"/>
                  <a:gd name="T35" fmla="*/ 364 h 368"/>
                  <a:gd name="T36" fmla="*/ 31 w 34"/>
                  <a:gd name="T37" fmla="*/ 366 h 368"/>
                  <a:gd name="T38" fmla="*/ 30 w 34"/>
                  <a:gd name="T39" fmla="*/ 368 h 368"/>
                  <a:gd name="T40" fmla="*/ 26 w 34"/>
                  <a:gd name="T41" fmla="*/ 368 h 368"/>
                  <a:gd name="T42" fmla="*/ 20 w 34"/>
                  <a:gd name="T43" fmla="*/ 368 h 368"/>
                  <a:gd name="T44" fmla="*/ 7 w 34"/>
                  <a:gd name="T45" fmla="*/ 368 h 368"/>
                  <a:gd name="T46" fmla="*/ 4 w 34"/>
                  <a:gd name="T47" fmla="*/ 366 h 368"/>
                  <a:gd name="T48" fmla="*/ 2 w 34"/>
                  <a:gd name="T49" fmla="*/ 365 h 368"/>
                  <a:gd name="T50" fmla="*/ 0 w 34"/>
                  <a:gd name="T51" fmla="*/ 363 h 368"/>
                  <a:gd name="T52" fmla="*/ 0 w 34"/>
                  <a:gd name="T53" fmla="*/ 359 h 368"/>
                  <a:gd name="T54" fmla="*/ 0 w 34"/>
                  <a:gd name="T55" fmla="*/ 322 h 368"/>
                  <a:gd name="T56" fmla="*/ 0 w 34"/>
                  <a:gd name="T57" fmla="*/ 294 h 368"/>
                  <a:gd name="T58" fmla="*/ 0 w 34"/>
                  <a:gd name="T59" fmla="*/ 270 h 368"/>
                  <a:gd name="T60" fmla="*/ 0 w 34"/>
                  <a:gd name="T61" fmla="*/ 244 h 368"/>
                  <a:gd name="T62" fmla="*/ 0 w 34"/>
                  <a:gd name="T63" fmla="*/ 211 h 368"/>
                  <a:gd name="T64" fmla="*/ 0 w 34"/>
                  <a:gd name="T65" fmla="*/ 164 h 368"/>
                  <a:gd name="T66" fmla="*/ 0 w 34"/>
                  <a:gd name="T67" fmla="*/ 100 h 368"/>
                  <a:gd name="T68" fmla="*/ 0 w 34"/>
                  <a:gd name="T69" fmla="*/ 13 h 368"/>
                  <a:gd name="T70" fmla="*/ 0 w 34"/>
                  <a:gd name="T71" fmla="*/ 11 h 368"/>
                  <a:gd name="T72" fmla="*/ 2 w 34"/>
                  <a:gd name="T73" fmla="*/ 9 h 368"/>
                  <a:gd name="T74" fmla="*/ 3 w 34"/>
                  <a:gd name="T75" fmla="*/ 7 h 368"/>
                  <a:gd name="T76" fmla="*/ 7 w 34"/>
                  <a:gd name="T77" fmla="*/ 6 h 3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368"/>
                  <a:gd name="T119" fmla="*/ 34 w 34"/>
                  <a:gd name="T120" fmla="*/ 368 h 3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368">
                    <a:moveTo>
                      <a:pt x="7" y="6"/>
                    </a:moveTo>
                    <a:lnTo>
                      <a:pt x="13" y="4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45"/>
                    </a:lnTo>
                    <a:lnTo>
                      <a:pt x="34" y="73"/>
                    </a:lnTo>
                    <a:lnTo>
                      <a:pt x="33" y="99"/>
                    </a:lnTo>
                    <a:lnTo>
                      <a:pt x="33" y="126"/>
                    </a:lnTo>
                    <a:lnTo>
                      <a:pt x="33" y="159"/>
                    </a:lnTo>
                    <a:lnTo>
                      <a:pt x="33" y="207"/>
                    </a:lnTo>
                    <a:lnTo>
                      <a:pt x="33" y="272"/>
                    </a:lnTo>
                    <a:lnTo>
                      <a:pt x="33" y="362"/>
                    </a:lnTo>
                    <a:lnTo>
                      <a:pt x="33" y="364"/>
                    </a:lnTo>
                    <a:lnTo>
                      <a:pt x="31" y="366"/>
                    </a:lnTo>
                    <a:lnTo>
                      <a:pt x="30" y="368"/>
                    </a:lnTo>
                    <a:lnTo>
                      <a:pt x="26" y="368"/>
                    </a:lnTo>
                    <a:lnTo>
                      <a:pt x="20" y="368"/>
                    </a:lnTo>
                    <a:lnTo>
                      <a:pt x="7" y="368"/>
                    </a:lnTo>
                    <a:lnTo>
                      <a:pt x="4" y="366"/>
                    </a:lnTo>
                    <a:lnTo>
                      <a:pt x="2" y="365"/>
                    </a:lnTo>
                    <a:lnTo>
                      <a:pt x="0" y="363"/>
                    </a:lnTo>
                    <a:lnTo>
                      <a:pt x="0" y="359"/>
                    </a:lnTo>
                    <a:lnTo>
                      <a:pt x="0" y="322"/>
                    </a:lnTo>
                    <a:lnTo>
                      <a:pt x="0" y="294"/>
                    </a:lnTo>
                    <a:lnTo>
                      <a:pt x="0" y="270"/>
                    </a:lnTo>
                    <a:lnTo>
                      <a:pt x="0" y="244"/>
                    </a:lnTo>
                    <a:lnTo>
                      <a:pt x="0" y="211"/>
                    </a:lnTo>
                    <a:lnTo>
                      <a:pt x="0" y="164"/>
                    </a:lnTo>
                    <a:lnTo>
                      <a:pt x="0" y="100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2" name="Freeform 335"/>
              <p:cNvSpPr>
                <a:spLocks/>
              </p:cNvSpPr>
              <p:nvPr/>
            </p:nvSpPr>
            <p:spPr bwMode="auto">
              <a:xfrm>
                <a:off x="2375" y="3579"/>
                <a:ext cx="34" cy="352"/>
              </a:xfrm>
              <a:custGeom>
                <a:avLst/>
                <a:gdLst>
                  <a:gd name="T0" fmla="*/ 7 w 34"/>
                  <a:gd name="T1" fmla="*/ 6 h 352"/>
                  <a:gd name="T2" fmla="*/ 13 w 34"/>
                  <a:gd name="T3" fmla="*/ 4 h 352"/>
                  <a:gd name="T4" fmla="*/ 27 w 34"/>
                  <a:gd name="T5" fmla="*/ 0 h 352"/>
                  <a:gd name="T6" fmla="*/ 30 w 34"/>
                  <a:gd name="T7" fmla="*/ 0 h 352"/>
                  <a:gd name="T8" fmla="*/ 32 w 34"/>
                  <a:gd name="T9" fmla="*/ 0 h 352"/>
                  <a:gd name="T10" fmla="*/ 33 w 34"/>
                  <a:gd name="T11" fmla="*/ 0 h 352"/>
                  <a:gd name="T12" fmla="*/ 33 w 34"/>
                  <a:gd name="T13" fmla="*/ 1 h 352"/>
                  <a:gd name="T14" fmla="*/ 34 w 34"/>
                  <a:gd name="T15" fmla="*/ 5 h 352"/>
                  <a:gd name="T16" fmla="*/ 34 w 34"/>
                  <a:gd name="T17" fmla="*/ 7 h 352"/>
                  <a:gd name="T18" fmla="*/ 34 w 34"/>
                  <a:gd name="T19" fmla="*/ 44 h 352"/>
                  <a:gd name="T20" fmla="*/ 34 w 34"/>
                  <a:gd name="T21" fmla="*/ 71 h 352"/>
                  <a:gd name="T22" fmla="*/ 33 w 34"/>
                  <a:gd name="T23" fmla="*/ 94 h 352"/>
                  <a:gd name="T24" fmla="*/ 33 w 34"/>
                  <a:gd name="T25" fmla="*/ 120 h 352"/>
                  <a:gd name="T26" fmla="*/ 33 w 34"/>
                  <a:gd name="T27" fmla="*/ 153 h 352"/>
                  <a:gd name="T28" fmla="*/ 33 w 34"/>
                  <a:gd name="T29" fmla="*/ 197 h 352"/>
                  <a:gd name="T30" fmla="*/ 33 w 34"/>
                  <a:gd name="T31" fmla="*/ 260 h 352"/>
                  <a:gd name="T32" fmla="*/ 33 w 34"/>
                  <a:gd name="T33" fmla="*/ 344 h 352"/>
                  <a:gd name="T34" fmla="*/ 33 w 34"/>
                  <a:gd name="T35" fmla="*/ 348 h 352"/>
                  <a:gd name="T36" fmla="*/ 31 w 34"/>
                  <a:gd name="T37" fmla="*/ 349 h 352"/>
                  <a:gd name="T38" fmla="*/ 30 w 34"/>
                  <a:gd name="T39" fmla="*/ 352 h 352"/>
                  <a:gd name="T40" fmla="*/ 26 w 34"/>
                  <a:gd name="T41" fmla="*/ 352 h 352"/>
                  <a:gd name="T42" fmla="*/ 20 w 34"/>
                  <a:gd name="T43" fmla="*/ 352 h 352"/>
                  <a:gd name="T44" fmla="*/ 7 w 34"/>
                  <a:gd name="T45" fmla="*/ 350 h 352"/>
                  <a:gd name="T46" fmla="*/ 4 w 34"/>
                  <a:gd name="T47" fmla="*/ 350 h 352"/>
                  <a:gd name="T48" fmla="*/ 2 w 34"/>
                  <a:gd name="T49" fmla="*/ 348 h 352"/>
                  <a:gd name="T50" fmla="*/ 0 w 34"/>
                  <a:gd name="T51" fmla="*/ 347 h 352"/>
                  <a:gd name="T52" fmla="*/ 0 w 34"/>
                  <a:gd name="T53" fmla="*/ 343 h 352"/>
                  <a:gd name="T54" fmla="*/ 0 w 34"/>
                  <a:gd name="T55" fmla="*/ 309 h 352"/>
                  <a:gd name="T56" fmla="*/ 0 w 34"/>
                  <a:gd name="T57" fmla="*/ 282 h 352"/>
                  <a:gd name="T58" fmla="*/ 0 w 34"/>
                  <a:gd name="T59" fmla="*/ 259 h 352"/>
                  <a:gd name="T60" fmla="*/ 0 w 34"/>
                  <a:gd name="T61" fmla="*/ 233 h 352"/>
                  <a:gd name="T62" fmla="*/ 0 w 34"/>
                  <a:gd name="T63" fmla="*/ 201 h 352"/>
                  <a:gd name="T64" fmla="*/ 0 w 34"/>
                  <a:gd name="T65" fmla="*/ 158 h 352"/>
                  <a:gd name="T66" fmla="*/ 0 w 34"/>
                  <a:gd name="T67" fmla="*/ 97 h 352"/>
                  <a:gd name="T68" fmla="*/ 0 w 34"/>
                  <a:gd name="T69" fmla="*/ 13 h 352"/>
                  <a:gd name="T70" fmla="*/ 0 w 34"/>
                  <a:gd name="T71" fmla="*/ 11 h 352"/>
                  <a:gd name="T72" fmla="*/ 2 w 34"/>
                  <a:gd name="T73" fmla="*/ 9 h 352"/>
                  <a:gd name="T74" fmla="*/ 3 w 34"/>
                  <a:gd name="T75" fmla="*/ 7 h 352"/>
                  <a:gd name="T76" fmla="*/ 7 w 34"/>
                  <a:gd name="T77" fmla="*/ 6 h 3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352"/>
                  <a:gd name="T119" fmla="*/ 34 w 34"/>
                  <a:gd name="T120" fmla="*/ 352 h 3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352">
                    <a:moveTo>
                      <a:pt x="7" y="6"/>
                    </a:moveTo>
                    <a:lnTo>
                      <a:pt x="13" y="4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44"/>
                    </a:lnTo>
                    <a:lnTo>
                      <a:pt x="34" y="71"/>
                    </a:lnTo>
                    <a:lnTo>
                      <a:pt x="33" y="94"/>
                    </a:lnTo>
                    <a:lnTo>
                      <a:pt x="33" y="120"/>
                    </a:lnTo>
                    <a:lnTo>
                      <a:pt x="33" y="153"/>
                    </a:lnTo>
                    <a:lnTo>
                      <a:pt x="33" y="197"/>
                    </a:lnTo>
                    <a:lnTo>
                      <a:pt x="33" y="260"/>
                    </a:lnTo>
                    <a:lnTo>
                      <a:pt x="33" y="344"/>
                    </a:lnTo>
                    <a:lnTo>
                      <a:pt x="33" y="348"/>
                    </a:lnTo>
                    <a:lnTo>
                      <a:pt x="31" y="349"/>
                    </a:lnTo>
                    <a:lnTo>
                      <a:pt x="30" y="352"/>
                    </a:lnTo>
                    <a:lnTo>
                      <a:pt x="26" y="352"/>
                    </a:lnTo>
                    <a:lnTo>
                      <a:pt x="20" y="352"/>
                    </a:lnTo>
                    <a:lnTo>
                      <a:pt x="7" y="350"/>
                    </a:lnTo>
                    <a:lnTo>
                      <a:pt x="4" y="350"/>
                    </a:lnTo>
                    <a:lnTo>
                      <a:pt x="2" y="348"/>
                    </a:lnTo>
                    <a:lnTo>
                      <a:pt x="0" y="347"/>
                    </a:lnTo>
                    <a:lnTo>
                      <a:pt x="0" y="343"/>
                    </a:lnTo>
                    <a:lnTo>
                      <a:pt x="0" y="309"/>
                    </a:lnTo>
                    <a:lnTo>
                      <a:pt x="0" y="282"/>
                    </a:lnTo>
                    <a:lnTo>
                      <a:pt x="0" y="259"/>
                    </a:lnTo>
                    <a:lnTo>
                      <a:pt x="0" y="233"/>
                    </a:lnTo>
                    <a:lnTo>
                      <a:pt x="0" y="201"/>
                    </a:lnTo>
                    <a:lnTo>
                      <a:pt x="0" y="158"/>
                    </a:lnTo>
                    <a:lnTo>
                      <a:pt x="0" y="9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3" name="Freeform 336"/>
              <p:cNvSpPr>
                <a:spLocks/>
              </p:cNvSpPr>
              <p:nvPr/>
            </p:nvSpPr>
            <p:spPr bwMode="auto">
              <a:xfrm>
                <a:off x="2375" y="3579"/>
                <a:ext cx="34" cy="335"/>
              </a:xfrm>
              <a:custGeom>
                <a:avLst/>
                <a:gdLst>
                  <a:gd name="T0" fmla="*/ 6 w 34"/>
                  <a:gd name="T1" fmla="*/ 6 h 335"/>
                  <a:gd name="T2" fmla="*/ 13 w 34"/>
                  <a:gd name="T3" fmla="*/ 4 h 335"/>
                  <a:gd name="T4" fmla="*/ 27 w 34"/>
                  <a:gd name="T5" fmla="*/ 0 h 335"/>
                  <a:gd name="T6" fmla="*/ 30 w 34"/>
                  <a:gd name="T7" fmla="*/ 0 h 335"/>
                  <a:gd name="T8" fmla="*/ 32 w 34"/>
                  <a:gd name="T9" fmla="*/ 0 h 335"/>
                  <a:gd name="T10" fmla="*/ 33 w 34"/>
                  <a:gd name="T11" fmla="*/ 0 h 335"/>
                  <a:gd name="T12" fmla="*/ 33 w 34"/>
                  <a:gd name="T13" fmla="*/ 1 h 335"/>
                  <a:gd name="T14" fmla="*/ 34 w 34"/>
                  <a:gd name="T15" fmla="*/ 5 h 335"/>
                  <a:gd name="T16" fmla="*/ 34 w 34"/>
                  <a:gd name="T17" fmla="*/ 7 h 335"/>
                  <a:gd name="T18" fmla="*/ 34 w 34"/>
                  <a:gd name="T19" fmla="*/ 42 h 335"/>
                  <a:gd name="T20" fmla="*/ 34 w 34"/>
                  <a:gd name="T21" fmla="*/ 67 h 335"/>
                  <a:gd name="T22" fmla="*/ 33 w 34"/>
                  <a:gd name="T23" fmla="*/ 91 h 335"/>
                  <a:gd name="T24" fmla="*/ 33 w 34"/>
                  <a:gd name="T25" fmla="*/ 114 h 335"/>
                  <a:gd name="T26" fmla="*/ 33 w 34"/>
                  <a:gd name="T27" fmla="*/ 146 h 335"/>
                  <a:gd name="T28" fmla="*/ 33 w 34"/>
                  <a:gd name="T29" fmla="*/ 187 h 335"/>
                  <a:gd name="T30" fmla="*/ 33 w 34"/>
                  <a:gd name="T31" fmla="*/ 248 h 335"/>
                  <a:gd name="T32" fmla="*/ 33 w 34"/>
                  <a:gd name="T33" fmla="*/ 328 h 335"/>
                  <a:gd name="T34" fmla="*/ 33 w 34"/>
                  <a:gd name="T35" fmla="*/ 331 h 335"/>
                  <a:gd name="T36" fmla="*/ 31 w 34"/>
                  <a:gd name="T37" fmla="*/ 333 h 335"/>
                  <a:gd name="T38" fmla="*/ 30 w 34"/>
                  <a:gd name="T39" fmla="*/ 335 h 335"/>
                  <a:gd name="T40" fmla="*/ 26 w 34"/>
                  <a:gd name="T41" fmla="*/ 335 h 335"/>
                  <a:gd name="T42" fmla="*/ 20 w 34"/>
                  <a:gd name="T43" fmla="*/ 335 h 335"/>
                  <a:gd name="T44" fmla="*/ 7 w 34"/>
                  <a:gd name="T45" fmla="*/ 335 h 335"/>
                  <a:gd name="T46" fmla="*/ 4 w 34"/>
                  <a:gd name="T47" fmla="*/ 333 h 335"/>
                  <a:gd name="T48" fmla="*/ 2 w 34"/>
                  <a:gd name="T49" fmla="*/ 332 h 335"/>
                  <a:gd name="T50" fmla="*/ 0 w 34"/>
                  <a:gd name="T51" fmla="*/ 330 h 335"/>
                  <a:gd name="T52" fmla="*/ 0 w 34"/>
                  <a:gd name="T53" fmla="*/ 327 h 335"/>
                  <a:gd name="T54" fmla="*/ 0 w 34"/>
                  <a:gd name="T55" fmla="*/ 294 h 335"/>
                  <a:gd name="T56" fmla="*/ 0 w 34"/>
                  <a:gd name="T57" fmla="*/ 268 h 335"/>
                  <a:gd name="T58" fmla="*/ 0 w 34"/>
                  <a:gd name="T59" fmla="*/ 246 h 335"/>
                  <a:gd name="T60" fmla="*/ 0 w 34"/>
                  <a:gd name="T61" fmla="*/ 222 h 335"/>
                  <a:gd name="T62" fmla="*/ 0 w 34"/>
                  <a:gd name="T63" fmla="*/ 192 h 335"/>
                  <a:gd name="T64" fmla="*/ 0 w 34"/>
                  <a:gd name="T65" fmla="*/ 151 h 335"/>
                  <a:gd name="T66" fmla="*/ 0 w 34"/>
                  <a:gd name="T67" fmla="*/ 92 h 335"/>
                  <a:gd name="T68" fmla="*/ 0 w 34"/>
                  <a:gd name="T69" fmla="*/ 13 h 335"/>
                  <a:gd name="T70" fmla="*/ 0 w 34"/>
                  <a:gd name="T71" fmla="*/ 11 h 335"/>
                  <a:gd name="T72" fmla="*/ 2 w 34"/>
                  <a:gd name="T73" fmla="*/ 9 h 335"/>
                  <a:gd name="T74" fmla="*/ 3 w 34"/>
                  <a:gd name="T75" fmla="*/ 7 h 335"/>
                  <a:gd name="T76" fmla="*/ 6 w 34"/>
                  <a:gd name="T77" fmla="*/ 6 h 3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335"/>
                  <a:gd name="T119" fmla="*/ 34 w 34"/>
                  <a:gd name="T120" fmla="*/ 335 h 3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335">
                    <a:moveTo>
                      <a:pt x="6" y="6"/>
                    </a:moveTo>
                    <a:lnTo>
                      <a:pt x="13" y="4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42"/>
                    </a:lnTo>
                    <a:lnTo>
                      <a:pt x="34" y="67"/>
                    </a:lnTo>
                    <a:lnTo>
                      <a:pt x="33" y="91"/>
                    </a:lnTo>
                    <a:lnTo>
                      <a:pt x="33" y="114"/>
                    </a:lnTo>
                    <a:lnTo>
                      <a:pt x="33" y="146"/>
                    </a:lnTo>
                    <a:lnTo>
                      <a:pt x="33" y="187"/>
                    </a:lnTo>
                    <a:lnTo>
                      <a:pt x="33" y="248"/>
                    </a:lnTo>
                    <a:lnTo>
                      <a:pt x="33" y="328"/>
                    </a:lnTo>
                    <a:lnTo>
                      <a:pt x="33" y="331"/>
                    </a:lnTo>
                    <a:lnTo>
                      <a:pt x="31" y="333"/>
                    </a:lnTo>
                    <a:lnTo>
                      <a:pt x="30" y="335"/>
                    </a:lnTo>
                    <a:lnTo>
                      <a:pt x="26" y="335"/>
                    </a:lnTo>
                    <a:lnTo>
                      <a:pt x="20" y="335"/>
                    </a:lnTo>
                    <a:lnTo>
                      <a:pt x="7" y="335"/>
                    </a:lnTo>
                    <a:lnTo>
                      <a:pt x="4" y="333"/>
                    </a:lnTo>
                    <a:lnTo>
                      <a:pt x="2" y="332"/>
                    </a:lnTo>
                    <a:lnTo>
                      <a:pt x="0" y="330"/>
                    </a:lnTo>
                    <a:lnTo>
                      <a:pt x="0" y="327"/>
                    </a:lnTo>
                    <a:lnTo>
                      <a:pt x="0" y="294"/>
                    </a:lnTo>
                    <a:lnTo>
                      <a:pt x="0" y="268"/>
                    </a:lnTo>
                    <a:lnTo>
                      <a:pt x="0" y="246"/>
                    </a:lnTo>
                    <a:lnTo>
                      <a:pt x="0" y="222"/>
                    </a:lnTo>
                    <a:lnTo>
                      <a:pt x="0" y="192"/>
                    </a:lnTo>
                    <a:lnTo>
                      <a:pt x="0" y="151"/>
                    </a:lnTo>
                    <a:lnTo>
                      <a:pt x="0" y="92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4" name="Freeform 337"/>
              <p:cNvSpPr>
                <a:spLocks/>
              </p:cNvSpPr>
              <p:nvPr/>
            </p:nvSpPr>
            <p:spPr bwMode="auto">
              <a:xfrm>
                <a:off x="2375" y="3579"/>
                <a:ext cx="34" cy="319"/>
              </a:xfrm>
              <a:custGeom>
                <a:avLst/>
                <a:gdLst>
                  <a:gd name="T0" fmla="*/ 6 w 34"/>
                  <a:gd name="T1" fmla="*/ 6 h 319"/>
                  <a:gd name="T2" fmla="*/ 13 w 34"/>
                  <a:gd name="T3" fmla="*/ 4 h 319"/>
                  <a:gd name="T4" fmla="*/ 26 w 34"/>
                  <a:gd name="T5" fmla="*/ 0 h 319"/>
                  <a:gd name="T6" fmla="*/ 30 w 34"/>
                  <a:gd name="T7" fmla="*/ 0 h 319"/>
                  <a:gd name="T8" fmla="*/ 31 w 34"/>
                  <a:gd name="T9" fmla="*/ 0 h 319"/>
                  <a:gd name="T10" fmla="*/ 33 w 34"/>
                  <a:gd name="T11" fmla="*/ 0 h 319"/>
                  <a:gd name="T12" fmla="*/ 33 w 34"/>
                  <a:gd name="T13" fmla="*/ 1 h 319"/>
                  <a:gd name="T14" fmla="*/ 34 w 34"/>
                  <a:gd name="T15" fmla="*/ 5 h 319"/>
                  <a:gd name="T16" fmla="*/ 34 w 34"/>
                  <a:gd name="T17" fmla="*/ 7 h 319"/>
                  <a:gd name="T18" fmla="*/ 34 w 34"/>
                  <a:gd name="T19" fmla="*/ 40 h 319"/>
                  <a:gd name="T20" fmla="*/ 34 w 34"/>
                  <a:gd name="T21" fmla="*/ 65 h 319"/>
                  <a:gd name="T22" fmla="*/ 33 w 34"/>
                  <a:gd name="T23" fmla="*/ 86 h 319"/>
                  <a:gd name="T24" fmla="*/ 33 w 34"/>
                  <a:gd name="T25" fmla="*/ 109 h 319"/>
                  <a:gd name="T26" fmla="*/ 33 w 34"/>
                  <a:gd name="T27" fmla="*/ 138 h 319"/>
                  <a:gd name="T28" fmla="*/ 33 w 34"/>
                  <a:gd name="T29" fmla="*/ 179 h 319"/>
                  <a:gd name="T30" fmla="*/ 33 w 34"/>
                  <a:gd name="T31" fmla="*/ 235 h 319"/>
                  <a:gd name="T32" fmla="*/ 33 w 34"/>
                  <a:gd name="T33" fmla="*/ 312 h 319"/>
                  <a:gd name="T34" fmla="*/ 33 w 34"/>
                  <a:gd name="T35" fmla="*/ 315 h 319"/>
                  <a:gd name="T36" fmla="*/ 31 w 34"/>
                  <a:gd name="T37" fmla="*/ 316 h 319"/>
                  <a:gd name="T38" fmla="*/ 30 w 34"/>
                  <a:gd name="T39" fmla="*/ 319 h 319"/>
                  <a:gd name="T40" fmla="*/ 26 w 34"/>
                  <a:gd name="T41" fmla="*/ 319 h 319"/>
                  <a:gd name="T42" fmla="*/ 20 w 34"/>
                  <a:gd name="T43" fmla="*/ 319 h 319"/>
                  <a:gd name="T44" fmla="*/ 7 w 34"/>
                  <a:gd name="T45" fmla="*/ 317 h 319"/>
                  <a:gd name="T46" fmla="*/ 4 w 34"/>
                  <a:gd name="T47" fmla="*/ 317 h 319"/>
                  <a:gd name="T48" fmla="*/ 2 w 34"/>
                  <a:gd name="T49" fmla="*/ 316 h 319"/>
                  <a:gd name="T50" fmla="*/ 0 w 34"/>
                  <a:gd name="T51" fmla="*/ 314 h 319"/>
                  <a:gd name="T52" fmla="*/ 0 w 34"/>
                  <a:gd name="T53" fmla="*/ 311 h 319"/>
                  <a:gd name="T54" fmla="*/ 0 w 34"/>
                  <a:gd name="T55" fmla="*/ 279 h 319"/>
                  <a:gd name="T56" fmla="*/ 0 w 34"/>
                  <a:gd name="T57" fmla="*/ 255 h 319"/>
                  <a:gd name="T58" fmla="*/ 0 w 34"/>
                  <a:gd name="T59" fmla="*/ 234 h 319"/>
                  <a:gd name="T60" fmla="*/ 0 w 34"/>
                  <a:gd name="T61" fmla="*/ 212 h 319"/>
                  <a:gd name="T62" fmla="*/ 0 w 34"/>
                  <a:gd name="T63" fmla="*/ 183 h 319"/>
                  <a:gd name="T64" fmla="*/ 0 w 34"/>
                  <a:gd name="T65" fmla="*/ 143 h 319"/>
                  <a:gd name="T66" fmla="*/ 0 w 34"/>
                  <a:gd name="T67" fmla="*/ 88 h 319"/>
                  <a:gd name="T68" fmla="*/ 0 w 34"/>
                  <a:gd name="T69" fmla="*/ 12 h 319"/>
                  <a:gd name="T70" fmla="*/ 0 w 34"/>
                  <a:gd name="T71" fmla="*/ 11 h 319"/>
                  <a:gd name="T72" fmla="*/ 2 w 34"/>
                  <a:gd name="T73" fmla="*/ 9 h 319"/>
                  <a:gd name="T74" fmla="*/ 3 w 34"/>
                  <a:gd name="T75" fmla="*/ 7 h 319"/>
                  <a:gd name="T76" fmla="*/ 6 w 34"/>
                  <a:gd name="T77" fmla="*/ 6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319"/>
                  <a:gd name="T119" fmla="*/ 34 w 34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319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40"/>
                    </a:lnTo>
                    <a:lnTo>
                      <a:pt x="34" y="65"/>
                    </a:lnTo>
                    <a:lnTo>
                      <a:pt x="33" y="86"/>
                    </a:lnTo>
                    <a:lnTo>
                      <a:pt x="33" y="109"/>
                    </a:lnTo>
                    <a:lnTo>
                      <a:pt x="33" y="138"/>
                    </a:lnTo>
                    <a:lnTo>
                      <a:pt x="33" y="179"/>
                    </a:lnTo>
                    <a:lnTo>
                      <a:pt x="33" y="235"/>
                    </a:lnTo>
                    <a:lnTo>
                      <a:pt x="33" y="312"/>
                    </a:lnTo>
                    <a:lnTo>
                      <a:pt x="33" y="315"/>
                    </a:lnTo>
                    <a:lnTo>
                      <a:pt x="31" y="316"/>
                    </a:lnTo>
                    <a:lnTo>
                      <a:pt x="30" y="319"/>
                    </a:lnTo>
                    <a:lnTo>
                      <a:pt x="26" y="319"/>
                    </a:lnTo>
                    <a:lnTo>
                      <a:pt x="20" y="319"/>
                    </a:lnTo>
                    <a:lnTo>
                      <a:pt x="7" y="317"/>
                    </a:lnTo>
                    <a:lnTo>
                      <a:pt x="4" y="317"/>
                    </a:lnTo>
                    <a:lnTo>
                      <a:pt x="2" y="316"/>
                    </a:lnTo>
                    <a:lnTo>
                      <a:pt x="0" y="314"/>
                    </a:lnTo>
                    <a:lnTo>
                      <a:pt x="0" y="311"/>
                    </a:lnTo>
                    <a:lnTo>
                      <a:pt x="0" y="279"/>
                    </a:lnTo>
                    <a:lnTo>
                      <a:pt x="0" y="255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183"/>
                    </a:lnTo>
                    <a:lnTo>
                      <a:pt x="0" y="143"/>
                    </a:lnTo>
                    <a:lnTo>
                      <a:pt x="0" y="88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5" name="Freeform 338"/>
              <p:cNvSpPr>
                <a:spLocks/>
              </p:cNvSpPr>
              <p:nvPr/>
            </p:nvSpPr>
            <p:spPr bwMode="auto">
              <a:xfrm>
                <a:off x="2375" y="3579"/>
                <a:ext cx="34" cy="301"/>
              </a:xfrm>
              <a:custGeom>
                <a:avLst/>
                <a:gdLst>
                  <a:gd name="T0" fmla="*/ 6 w 34"/>
                  <a:gd name="T1" fmla="*/ 6 h 301"/>
                  <a:gd name="T2" fmla="*/ 13 w 34"/>
                  <a:gd name="T3" fmla="*/ 4 h 301"/>
                  <a:gd name="T4" fmla="*/ 26 w 34"/>
                  <a:gd name="T5" fmla="*/ 0 h 301"/>
                  <a:gd name="T6" fmla="*/ 30 w 34"/>
                  <a:gd name="T7" fmla="*/ 0 h 301"/>
                  <a:gd name="T8" fmla="*/ 31 w 34"/>
                  <a:gd name="T9" fmla="*/ 0 h 301"/>
                  <a:gd name="T10" fmla="*/ 32 w 34"/>
                  <a:gd name="T11" fmla="*/ 0 h 301"/>
                  <a:gd name="T12" fmla="*/ 33 w 34"/>
                  <a:gd name="T13" fmla="*/ 1 h 301"/>
                  <a:gd name="T14" fmla="*/ 34 w 34"/>
                  <a:gd name="T15" fmla="*/ 4 h 301"/>
                  <a:gd name="T16" fmla="*/ 34 w 34"/>
                  <a:gd name="T17" fmla="*/ 7 h 301"/>
                  <a:gd name="T18" fmla="*/ 34 w 34"/>
                  <a:gd name="T19" fmla="*/ 38 h 301"/>
                  <a:gd name="T20" fmla="*/ 34 w 34"/>
                  <a:gd name="T21" fmla="*/ 61 h 301"/>
                  <a:gd name="T22" fmla="*/ 33 w 34"/>
                  <a:gd name="T23" fmla="*/ 82 h 301"/>
                  <a:gd name="T24" fmla="*/ 33 w 34"/>
                  <a:gd name="T25" fmla="*/ 103 h 301"/>
                  <a:gd name="T26" fmla="*/ 33 w 34"/>
                  <a:gd name="T27" fmla="*/ 131 h 301"/>
                  <a:gd name="T28" fmla="*/ 33 w 34"/>
                  <a:gd name="T29" fmla="*/ 169 h 301"/>
                  <a:gd name="T30" fmla="*/ 33 w 34"/>
                  <a:gd name="T31" fmla="*/ 223 h 301"/>
                  <a:gd name="T32" fmla="*/ 33 w 34"/>
                  <a:gd name="T33" fmla="*/ 297 h 301"/>
                  <a:gd name="T34" fmla="*/ 33 w 34"/>
                  <a:gd name="T35" fmla="*/ 298 h 301"/>
                  <a:gd name="T36" fmla="*/ 31 w 34"/>
                  <a:gd name="T37" fmla="*/ 300 h 301"/>
                  <a:gd name="T38" fmla="*/ 30 w 34"/>
                  <a:gd name="T39" fmla="*/ 301 h 301"/>
                  <a:gd name="T40" fmla="*/ 26 w 34"/>
                  <a:gd name="T41" fmla="*/ 301 h 301"/>
                  <a:gd name="T42" fmla="*/ 20 w 34"/>
                  <a:gd name="T43" fmla="*/ 301 h 301"/>
                  <a:gd name="T44" fmla="*/ 7 w 34"/>
                  <a:gd name="T45" fmla="*/ 301 h 301"/>
                  <a:gd name="T46" fmla="*/ 4 w 34"/>
                  <a:gd name="T47" fmla="*/ 300 h 301"/>
                  <a:gd name="T48" fmla="*/ 2 w 34"/>
                  <a:gd name="T49" fmla="*/ 299 h 301"/>
                  <a:gd name="T50" fmla="*/ 0 w 34"/>
                  <a:gd name="T51" fmla="*/ 298 h 301"/>
                  <a:gd name="T52" fmla="*/ 0 w 34"/>
                  <a:gd name="T53" fmla="*/ 295 h 301"/>
                  <a:gd name="T54" fmla="*/ 0 w 34"/>
                  <a:gd name="T55" fmla="*/ 265 h 301"/>
                  <a:gd name="T56" fmla="*/ 0 w 34"/>
                  <a:gd name="T57" fmla="*/ 241 h 301"/>
                  <a:gd name="T58" fmla="*/ 0 w 34"/>
                  <a:gd name="T59" fmla="*/ 222 h 301"/>
                  <a:gd name="T60" fmla="*/ 0 w 34"/>
                  <a:gd name="T61" fmla="*/ 201 h 301"/>
                  <a:gd name="T62" fmla="*/ 0 w 34"/>
                  <a:gd name="T63" fmla="*/ 174 h 301"/>
                  <a:gd name="T64" fmla="*/ 0 w 34"/>
                  <a:gd name="T65" fmla="*/ 136 h 301"/>
                  <a:gd name="T66" fmla="*/ 0 w 34"/>
                  <a:gd name="T67" fmla="*/ 85 h 301"/>
                  <a:gd name="T68" fmla="*/ 0 w 34"/>
                  <a:gd name="T69" fmla="*/ 12 h 301"/>
                  <a:gd name="T70" fmla="*/ 0 w 34"/>
                  <a:gd name="T71" fmla="*/ 11 h 301"/>
                  <a:gd name="T72" fmla="*/ 2 w 34"/>
                  <a:gd name="T73" fmla="*/ 9 h 301"/>
                  <a:gd name="T74" fmla="*/ 3 w 34"/>
                  <a:gd name="T75" fmla="*/ 7 h 301"/>
                  <a:gd name="T76" fmla="*/ 6 w 34"/>
                  <a:gd name="T77" fmla="*/ 6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301"/>
                  <a:gd name="T119" fmla="*/ 34 w 34"/>
                  <a:gd name="T120" fmla="*/ 301 h 30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301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4" y="38"/>
                    </a:lnTo>
                    <a:lnTo>
                      <a:pt x="34" y="61"/>
                    </a:lnTo>
                    <a:lnTo>
                      <a:pt x="33" y="82"/>
                    </a:lnTo>
                    <a:lnTo>
                      <a:pt x="33" y="103"/>
                    </a:lnTo>
                    <a:lnTo>
                      <a:pt x="33" y="131"/>
                    </a:lnTo>
                    <a:lnTo>
                      <a:pt x="33" y="169"/>
                    </a:lnTo>
                    <a:lnTo>
                      <a:pt x="33" y="223"/>
                    </a:lnTo>
                    <a:lnTo>
                      <a:pt x="33" y="297"/>
                    </a:lnTo>
                    <a:lnTo>
                      <a:pt x="33" y="298"/>
                    </a:lnTo>
                    <a:lnTo>
                      <a:pt x="31" y="300"/>
                    </a:lnTo>
                    <a:lnTo>
                      <a:pt x="30" y="301"/>
                    </a:lnTo>
                    <a:lnTo>
                      <a:pt x="26" y="301"/>
                    </a:lnTo>
                    <a:lnTo>
                      <a:pt x="20" y="301"/>
                    </a:lnTo>
                    <a:lnTo>
                      <a:pt x="7" y="301"/>
                    </a:lnTo>
                    <a:lnTo>
                      <a:pt x="4" y="300"/>
                    </a:lnTo>
                    <a:lnTo>
                      <a:pt x="2" y="299"/>
                    </a:lnTo>
                    <a:lnTo>
                      <a:pt x="0" y="298"/>
                    </a:lnTo>
                    <a:lnTo>
                      <a:pt x="0" y="295"/>
                    </a:lnTo>
                    <a:lnTo>
                      <a:pt x="0" y="265"/>
                    </a:lnTo>
                    <a:lnTo>
                      <a:pt x="0" y="241"/>
                    </a:lnTo>
                    <a:lnTo>
                      <a:pt x="0" y="222"/>
                    </a:lnTo>
                    <a:lnTo>
                      <a:pt x="0" y="201"/>
                    </a:lnTo>
                    <a:lnTo>
                      <a:pt x="0" y="174"/>
                    </a:lnTo>
                    <a:lnTo>
                      <a:pt x="0" y="136"/>
                    </a:lnTo>
                    <a:lnTo>
                      <a:pt x="0" y="8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6" name="Freeform 339"/>
              <p:cNvSpPr>
                <a:spLocks/>
              </p:cNvSpPr>
              <p:nvPr/>
            </p:nvSpPr>
            <p:spPr bwMode="auto">
              <a:xfrm>
                <a:off x="2375" y="3579"/>
                <a:ext cx="34" cy="286"/>
              </a:xfrm>
              <a:custGeom>
                <a:avLst/>
                <a:gdLst>
                  <a:gd name="T0" fmla="*/ 6 w 34"/>
                  <a:gd name="T1" fmla="*/ 6 h 286"/>
                  <a:gd name="T2" fmla="*/ 13 w 34"/>
                  <a:gd name="T3" fmla="*/ 4 h 286"/>
                  <a:gd name="T4" fmla="*/ 26 w 34"/>
                  <a:gd name="T5" fmla="*/ 0 h 286"/>
                  <a:gd name="T6" fmla="*/ 30 w 34"/>
                  <a:gd name="T7" fmla="*/ 0 h 286"/>
                  <a:gd name="T8" fmla="*/ 31 w 34"/>
                  <a:gd name="T9" fmla="*/ 0 h 286"/>
                  <a:gd name="T10" fmla="*/ 32 w 34"/>
                  <a:gd name="T11" fmla="*/ 0 h 286"/>
                  <a:gd name="T12" fmla="*/ 33 w 34"/>
                  <a:gd name="T13" fmla="*/ 1 h 286"/>
                  <a:gd name="T14" fmla="*/ 34 w 34"/>
                  <a:gd name="T15" fmla="*/ 4 h 286"/>
                  <a:gd name="T16" fmla="*/ 34 w 34"/>
                  <a:gd name="T17" fmla="*/ 7 h 286"/>
                  <a:gd name="T18" fmla="*/ 34 w 34"/>
                  <a:gd name="T19" fmla="*/ 35 h 286"/>
                  <a:gd name="T20" fmla="*/ 34 w 34"/>
                  <a:gd name="T21" fmla="*/ 58 h 286"/>
                  <a:gd name="T22" fmla="*/ 33 w 34"/>
                  <a:gd name="T23" fmla="*/ 77 h 286"/>
                  <a:gd name="T24" fmla="*/ 33 w 34"/>
                  <a:gd name="T25" fmla="*/ 98 h 286"/>
                  <a:gd name="T26" fmla="*/ 33 w 34"/>
                  <a:gd name="T27" fmla="*/ 124 h 286"/>
                  <a:gd name="T28" fmla="*/ 33 w 34"/>
                  <a:gd name="T29" fmla="*/ 161 h 286"/>
                  <a:gd name="T30" fmla="*/ 33 w 34"/>
                  <a:gd name="T31" fmla="*/ 211 h 286"/>
                  <a:gd name="T32" fmla="*/ 33 w 34"/>
                  <a:gd name="T33" fmla="*/ 279 h 286"/>
                  <a:gd name="T34" fmla="*/ 33 w 34"/>
                  <a:gd name="T35" fmla="*/ 282 h 286"/>
                  <a:gd name="T36" fmla="*/ 31 w 34"/>
                  <a:gd name="T37" fmla="*/ 284 h 286"/>
                  <a:gd name="T38" fmla="*/ 30 w 34"/>
                  <a:gd name="T39" fmla="*/ 286 h 286"/>
                  <a:gd name="T40" fmla="*/ 26 w 34"/>
                  <a:gd name="T41" fmla="*/ 286 h 286"/>
                  <a:gd name="T42" fmla="*/ 20 w 34"/>
                  <a:gd name="T43" fmla="*/ 286 h 286"/>
                  <a:gd name="T44" fmla="*/ 7 w 34"/>
                  <a:gd name="T45" fmla="*/ 284 h 286"/>
                  <a:gd name="T46" fmla="*/ 4 w 34"/>
                  <a:gd name="T47" fmla="*/ 284 h 286"/>
                  <a:gd name="T48" fmla="*/ 2 w 34"/>
                  <a:gd name="T49" fmla="*/ 283 h 286"/>
                  <a:gd name="T50" fmla="*/ 0 w 34"/>
                  <a:gd name="T51" fmla="*/ 281 h 286"/>
                  <a:gd name="T52" fmla="*/ 0 w 34"/>
                  <a:gd name="T53" fmla="*/ 279 h 286"/>
                  <a:gd name="T54" fmla="*/ 0 w 34"/>
                  <a:gd name="T55" fmla="*/ 250 h 286"/>
                  <a:gd name="T56" fmla="*/ 0 w 34"/>
                  <a:gd name="T57" fmla="*/ 229 h 286"/>
                  <a:gd name="T58" fmla="*/ 0 w 34"/>
                  <a:gd name="T59" fmla="*/ 210 h 286"/>
                  <a:gd name="T60" fmla="*/ 0 w 34"/>
                  <a:gd name="T61" fmla="*/ 190 h 286"/>
                  <a:gd name="T62" fmla="*/ 0 w 34"/>
                  <a:gd name="T63" fmla="*/ 164 h 286"/>
                  <a:gd name="T64" fmla="*/ 0 w 34"/>
                  <a:gd name="T65" fmla="*/ 129 h 286"/>
                  <a:gd name="T66" fmla="*/ 0 w 34"/>
                  <a:gd name="T67" fmla="*/ 80 h 286"/>
                  <a:gd name="T68" fmla="*/ 0 w 34"/>
                  <a:gd name="T69" fmla="*/ 12 h 286"/>
                  <a:gd name="T70" fmla="*/ 0 w 34"/>
                  <a:gd name="T71" fmla="*/ 11 h 286"/>
                  <a:gd name="T72" fmla="*/ 2 w 34"/>
                  <a:gd name="T73" fmla="*/ 9 h 286"/>
                  <a:gd name="T74" fmla="*/ 3 w 34"/>
                  <a:gd name="T75" fmla="*/ 7 h 286"/>
                  <a:gd name="T76" fmla="*/ 6 w 34"/>
                  <a:gd name="T77" fmla="*/ 6 h 2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286"/>
                  <a:gd name="T119" fmla="*/ 34 w 34"/>
                  <a:gd name="T120" fmla="*/ 286 h 2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286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4" y="35"/>
                    </a:lnTo>
                    <a:lnTo>
                      <a:pt x="34" y="58"/>
                    </a:lnTo>
                    <a:lnTo>
                      <a:pt x="33" y="77"/>
                    </a:lnTo>
                    <a:lnTo>
                      <a:pt x="33" y="98"/>
                    </a:lnTo>
                    <a:lnTo>
                      <a:pt x="33" y="124"/>
                    </a:lnTo>
                    <a:lnTo>
                      <a:pt x="33" y="161"/>
                    </a:lnTo>
                    <a:lnTo>
                      <a:pt x="33" y="211"/>
                    </a:lnTo>
                    <a:lnTo>
                      <a:pt x="33" y="279"/>
                    </a:lnTo>
                    <a:lnTo>
                      <a:pt x="33" y="282"/>
                    </a:lnTo>
                    <a:lnTo>
                      <a:pt x="31" y="284"/>
                    </a:lnTo>
                    <a:lnTo>
                      <a:pt x="30" y="286"/>
                    </a:lnTo>
                    <a:lnTo>
                      <a:pt x="26" y="286"/>
                    </a:lnTo>
                    <a:lnTo>
                      <a:pt x="20" y="286"/>
                    </a:lnTo>
                    <a:lnTo>
                      <a:pt x="7" y="284"/>
                    </a:lnTo>
                    <a:lnTo>
                      <a:pt x="4" y="284"/>
                    </a:lnTo>
                    <a:lnTo>
                      <a:pt x="2" y="283"/>
                    </a:lnTo>
                    <a:lnTo>
                      <a:pt x="0" y="281"/>
                    </a:lnTo>
                    <a:lnTo>
                      <a:pt x="0" y="279"/>
                    </a:lnTo>
                    <a:lnTo>
                      <a:pt x="0" y="250"/>
                    </a:lnTo>
                    <a:lnTo>
                      <a:pt x="0" y="229"/>
                    </a:lnTo>
                    <a:lnTo>
                      <a:pt x="0" y="210"/>
                    </a:lnTo>
                    <a:lnTo>
                      <a:pt x="0" y="190"/>
                    </a:lnTo>
                    <a:lnTo>
                      <a:pt x="0" y="164"/>
                    </a:lnTo>
                    <a:lnTo>
                      <a:pt x="0" y="129"/>
                    </a:lnTo>
                    <a:lnTo>
                      <a:pt x="0" y="80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7" name="Freeform 340"/>
              <p:cNvSpPr>
                <a:spLocks/>
              </p:cNvSpPr>
              <p:nvPr/>
            </p:nvSpPr>
            <p:spPr bwMode="auto">
              <a:xfrm>
                <a:off x="2375" y="3579"/>
                <a:ext cx="34" cy="268"/>
              </a:xfrm>
              <a:custGeom>
                <a:avLst/>
                <a:gdLst>
                  <a:gd name="T0" fmla="*/ 6 w 34"/>
                  <a:gd name="T1" fmla="*/ 6 h 268"/>
                  <a:gd name="T2" fmla="*/ 13 w 34"/>
                  <a:gd name="T3" fmla="*/ 4 h 268"/>
                  <a:gd name="T4" fmla="*/ 26 w 34"/>
                  <a:gd name="T5" fmla="*/ 0 h 268"/>
                  <a:gd name="T6" fmla="*/ 30 w 34"/>
                  <a:gd name="T7" fmla="*/ 0 h 268"/>
                  <a:gd name="T8" fmla="*/ 31 w 34"/>
                  <a:gd name="T9" fmla="*/ 0 h 268"/>
                  <a:gd name="T10" fmla="*/ 32 w 34"/>
                  <a:gd name="T11" fmla="*/ 0 h 268"/>
                  <a:gd name="T12" fmla="*/ 33 w 34"/>
                  <a:gd name="T13" fmla="*/ 1 h 268"/>
                  <a:gd name="T14" fmla="*/ 34 w 34"/>
                  <a:gd name="T15" fmla="*/ 4 h 268"/>
                  <a:gd name="T16" fmla="*/ 34 w 34"/>
                  <a:gd name="T17" fmla="*/ 6 h 268"/>
                  <a:gd name="T18" fmla="*/ 34 w 34"/>
                  <a:gd name="T19" fmla="*/ 34 h 268"/>
                  <a:gd name="T20" fmla="*/ 34 w 34"/>
                  <a:gd name="T21" fmla="*/ 55 h 268"/>
                  <a:gd name="T22" fmla="*/ 33 w 34"/>
                  <a:gd name="T23" fmla="*/ 72 h 268"/>
                  <a:gd name="T24" fmla="*/ 33 w 34"/>
                  <a:gd name="T25" fmla="*/ 92 h 268"/>
                  <a:gd name="T26" fmla="*/ 33 w 34"/>
                  <a:gd name="T27" fmla="*/ 116 h 268"/>
                  <a:gd name="T28" fmla="*/ 33 w 34"/>
                  <a:gd name="T29" fmla="*/ 151 h 268"/>
                  <a:gd name="T30" fmla="*/ 33 w 34"/>
                  <a:gd name="T31" fmla="*/ 199 h 268"/>
                  <a:gd name="T32" fmla="*/ 33 w 34"/>
                  <a:gd name="T33" fmla="*/ 263 h 268"/>
                  <a:gd name="T34" fmla="*/ 33 w 34"/>
                  <a:gd name="T35" fmla="*/ 266 h 268"/>
                  <a:gd name="T36" fmla="*/ 31 w 34"/>
                  <a:gd name="T37" fmla="*/ 267 h 268"/>
                  <a:gd name="T38" fmla="*/ 30 w 34"/>
                  <a:gd name="T39" fmla="*/ 268 h 268"/>
                  <a:gd name="T40" fmla="*/ 26 w 34"/>
                  <a:gd name="T41" fmla="*/ 268 h 268"/>
                  <a:gd name="T42" fmla="*/ 20 w 34"/>
                  <a:gd name="T43" fmla="*/ 268 h 268"/>
                  <a:gd name="T44" fmla="*/ 7 w 34"/>
                  <a:gd name="T45" fmla="*/ 268 h 268"/>
                  <a:gd name="T46" fmla="*/ 4 w 34"/>
                  <a:gd name="T47" fmla="*/ 268 h 268"/>
                  <a:gd name="T48" fmla="*/ 2 w 34"/>
                  <a:gd name="T49" fmla="*/ 266 h 268"/>
                  <a:gd name="T50" fmla="*/ 0 w 34"/>
                  <a:gd name="T51" fmla="*/ 265 h 268"/>
                  <a:gd name="T52" fmla="*/ 0 w 34"/>
                  <a:gd name="T53" fmla="*/ 262 h 268"/>
                  <a:gd name="T54" fmla="*/ 0 w 34"/>
                  <a:gd name="T55" fmla="*/ 236 h 268"/>
                  <a:gd name="T56" fmla="*/ 0 w 34"/>
                  <a:gd name="T57" fmla="*/ 216 h 268"/>
                  <a:gd name="T58" fmla="*/ 0 w 34"/>
                  <a:gd name="T59" fmla="*/ 199 h 268"/>
                  <a:gd name="T60" fmla="*/ 0 w 34"/>
                  <a:gd name="T61" fmla="*/ 179 h 268"/>
                  <a:gd name="T62" fmla="*/ 0 w 34"/>
                  <a:gd name="T63" fmla="*/ 156 h 268"/>
                  <a:gd name="T64" fmla="*/ 0 w 34"/>
                  <a:gd name="T65" fmla="*/ 123 h 268"/>
                  <a:gd name="T66" fmla="*/ 0 w 34"/>
                  <a:gd name="T67" fmla="*/ 76 h 268"/>
                  <a:gd name="T68" fmla="*/ 0 w 34"/>
                  <a:gd name="T69" fmla="*/ 12 h 268"/>
                  <a:gd name="T70" fmla="*/ 0 w 34"/>
                  <a:gd name="T71" fmla="*/ 11 h 268"/>
                  <a:gd name="T72" fmla="*/ 0 w 34"/>
                  <a:gd name="T73" fmla="*/ 9 h 268"/>
                  <a:gd name="T74" fmla="*/ 3 w 34"/>
                  <a:gd name="T75" fmla="*/ 7 h 268"/>
                  <a:gd name="T76" fmla="*/ 6 w 34"/>
                  <a:gd name="T77" fmla="*/ 6 h 2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268"/>
                  <a:gd name="T119" fmla="*/ 34 w 34"/>
                  <a:gd name="T120" fmla="*/ 268 h 2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268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34"/>
                    </a:lnTo>
                    <a:lnTo>
                      <a:pt x="34" y="55"/>
                    </a:lnTo>
                    <a:lnTo>
                      <a:pt x="33" y="72"/>
                    </a:lnTo>
                    <a:lnTo>
                      <a:pt x="33" y="92"/>
                    </a:lnTo>
                    <a:lnTo>
                      <a:pt x="33" y="116"/>
                    </a:lnTo>
                    <a:lnTo>
                      <a:pt x="33" y="151"/>
                    </a:lnTo>
                    <a:lnTo>
                      <a:pt x="33" y="199"/>
                    </a:lnTo>
                    <a:lnTo>
                      <a:pt x="33" y="263"/>
                    </a:lnTo>
                    <a:lnTo>
                      <a:pt x="33" y="266"/>
                    </a:lnTo>
                    <a:lnTo>
                      <a:pt x="31" y="267"/>
                    </a:lnTo>
                    <a:lnTo>
                      <a:pt x="30" y="268"/>
                    </a:lnTo>
                    <a:lnTo>
                      <a:pt x="26" y="268"/>
                    </a:lnTo>
                    <a:lnTo>
                      <a:pt x="20" y="268"/>
                    </a:lnTo>
                    <a:lnTo>
                      <a:pt x="7" y="268"/>
                    </a:lnTo>
                    <a:lnTo>
                      <a:pt x="4" y="268"/>
                    </a:lnTo>
                    <a:lnTo>
                      <a:pt x="2" y="266"/>
                    </a:lnTo>
                    <a:lnTo>
                      <a:pt x="0" y="265"/>
                    </a:lnTo>
                    <a:lnTo>
                      <a:pt x="0" y="262"/>
                    </a:lnTo>
                    <a:lnTo>
                      <a:pt x="0" y="236"/>
                    </a:lnTo>
                    <a:lnTo>
                      <a:pt x="0" y="216"/>
                    </a:lnTo>
                    <a:lnTo>
                      <a:pt x="0" y="199"/>
                    </a:lnTo>
                    <a:lnTo>
                      <a:pt x="0" y="179"/>
                    </a:lnTo>
                    <a:lnTo>
                      <a:pt x="0" y="156"/>
                    </a:lnTo>
                    <a:lnTo>
                      <a:pt x="0" y="123"/>
                    </a:lnTo>
                    <a:lnTo>
                      <a:pt x="0" y="76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8" name="Freeform 341"/>
              <p:cNvSpPr>
                <a:spLocks/>
              </p:cNvSpPr>
              <p:nvPr/>
            </p:nvSpPr>
            <p:spPr bwMode="auto">
              <a:xfrm>
                <a:off x="2375" y="3579"/>
                <a:ext cx="34" cy="252"/>
              </a:xfrm>
              <a:custGeom>
                <a:avLst/>
                <a:gdLst>
                  <a:gd name="T0" fmla="*/ 6 w 34"/>
                  <a:gd name="T1" fmla="*/ 6 h 252"/>
                  <a:gd name="T2" fmla="*/ 13 w 34"/>
                  <a:gd name="T3" fmla="*/ 4 h 252"/>
                  <a:gd name="T4" fmla="*/ 26 w 34"/>
                  <a:gd name="T5" fmla="*/ 0 h 252"/>
                  <a:gd name="T6" fmla="*/ 31 w 34"/>
                  <a:gd name="T7" fmla="*/ 0 h 252"/>
                  <a:gd name="T8" fmla="*/ 33 w 34"/>
                  <a:gd name="T9" fmla="*/ 1 h 252"/>
                  <a:gd name="T10" fmla="*/ 34 w 34"/>
                  <a:gd name="T11" fmla="*/ 4 h 252"/>
                  <a:gd name="T12" fmla="*/ 34 w 34"/>
                  <a:gd name="T13" fmla="*/ 6 h 252"/>
                  <a:gd name="T14" fmla="*/ 34 w 34"/>
                  <a:gd name="T15" fmla="*/ 32 h 252"/>
                  <a:gd name="T16" fmla="*/ 34 w 34"/>
                  <a:gd name="T17" fmla="*/ 51 h 252"/>
                  <a:gd name="T18" fmla="*/ 33 w 34"/>
                  <a:gd name="T19" fmla="*/ 69 h 252"/>
                  <a:gd name="T20" fmla="*/ 33 w 34"/>
                  <a:gd name="T21" fmla="*/ 87 h 252"/>
                  <a:gd name="T22" fmla="*/ 33 w 34"/>
                  <a:gd name="T23" fmla="*/ 110 h 252"/>
                  <a:gd name="T24" fmla="*/ 33 w 34"/>
                  <a:gd name="T25" fmla="*/ 142 h 252"/>
                  <a:gd name="T26" fmla="*/ 33 w 34"/>
                  <a:gd name="T27" fmla="*/ 186 h 252"/>
                  <a:gd name="T28" fmla="*/ 33 w 34"/>
                  <a:gd name="T29" fmla="*/ 248 h 252"/>
                  <a:gd name="T30" fmla="*/ 33 w 34"/>
                  <a:gd name="T31" fmla="*/ 249 h 252"/>
                  <a:gd name="T32" fmla="*/ 31 w 34"/>
                  <a:gd name="T33" fmla="*/ 251 h 252"/>
                  <a:gd name="T34" fmla="*/ 30 w 34"/>
                  <a:gd name="T35" fmla="*/ 251 h 252"/>
                  <a:gd name="T36" fmla="*/ 26 w 34"/>
                  <a:gd name="T37" fmla="*/ 252 h 252"/>
                  <a:gd name="T38" fmla="*/ 20 w 34"/>
                  <a:gd name="T39" fmla="*/ 252 h 252"/>
                  <a:gd name="T40" fmla="*/ 7 w 34"/>
                  <a:gd name="T41" fmla="*/ 251 h 252"/>
                  <a:gd name="T42" fmla="*/ 4 w 34"/>
                  <a:gd name="T43" fmla="*/ 251 h 252"/>
                  <a:gd name="T44" fmla="*/ 2 w 34"/>
                  <a:gd name="T45" fmla="*/ 250 h 252"/>
                  <a:gd name="T46" fmla="*/ 0 w 34"/>
                  <a:gd name="T47" fmla="*/ 249 h 252"/>
                  <a:gd name="T48" fmla="*/ 0 w 34"/>
                  <a:gd name="T49" fmla="*/ 246 h 252"/>
                  <a:gd name="T50" fmla="*/ 0 w 34"/>
                  <a:gd name="T51" fmla="*/ 222 h 252"/>
                  <a:gd name="T52" fmla="*/ 0 w 34"/>
                  <a:gd name="T53" fmla="*/ 202 h 252"/>
                  <a:gd name="T54" fmla="*/ 0 w 34"/>
                  <a:gd name="T55" fmla="*/ 186 h 252"/>
                  <a:gd name="T56" fmla="*/ 0 w 34"/>
                  <a:gd name="T57" fmla="*/ 168 h 252"/>
                  <a:gd name="T58" fmla="*/ 0 w 34"/>
                  <a:gd name="T59" fmla="*/ 146 h 252"/>
                  <a:gd name="T60" fmla="*/ 0 w 34"/>
                  <a:gd name="T61" fmla="*/ 115 h 252"/>
                  <a:gd name="T62" fmla="*/ 0 w 34"/>
                  <a:gd name="T63" fmla="*/ 72 h 252"/>
                  <a:gd name="T64" fmla="*/ 0 w 34"/>
                  <a:gd name="T65" fmla="*/ 12 h 252"/>
                  <a:gd name="T66" fmla="*/ 0 w 34"/>
                  <a:gd name="T67" fmla="*/ 11 h 252"/>
                  <a:gd name="T68" fmla="*/ 0 w 34"/>
                  <a:gd name="T69" fmla="*/ 9 h 252"/>
                  <a:gd name="T70" fmla="*/ 3 w 34"/>
                  <a:gd name="T71" fmla="*/ 7 h 252"/>
                  <a:gd name="T72" fmla="*/ 6 w 34"/>
                  <a:gd name="T73" fmla="*/ 6 h 2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52"/>
                  <a:gd name="T113" fmla="*/ 34 w 34"/>
                  <a:gd name="T114" fmla="*/ 252 h 2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52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32"/>
                    </a:lnTo>
                    <a:lnTo>
                      <a:pt x="34" y="51"/>
                    </a:lnTo>
                    <a:lnTo>
                      <a:pt x="33" y="69"/>
                    </a:lnTo>
                    <a:lnTo>
                      <a:pt x="33" y="87"/>
                    </a:lnTo>
                    <a:lnTo>
                      <a:pt x="33" y="110"/>
                    </a:lnTo>
                    <a:lnTo>
                      <a:pt x="33" y="142"/>
                    </a:lnTo>
                    <a:lnTo>
                      <a:pt x="33" y="186"/>
                    </a:lnTo>
                    <a:lnTo>
                      <a:pt x="33" y="248"/>
                    </a:lnTo>
                    <a:lnTo>
                      <a:pt x="33" y="249"/>
                    </a:lnTo>
                    <a:lnTo>
                      <a:pt x="31" y="251"/>
                    </a:lnTo>
                    <a:lnTo>
                      <a:pt x="30" y="251"/>
                    </a:lnTo>
                    <a:lnTo>
                      <a:pt x="26" y="252"/>
                    </a:lnTo>
                    <a:lnTo>
                      <a:pt x="20" y="252"/>
                    </a:lnTo>
                    <a:lnTo>
                      <a:pt x="7" y="251"/>
                    </a:lnTo>
                    <a:lnTo>
                      <a:pt x="4" y="251"/>
                    </a:lnTo>
                    <a:lnTo>
                      <a:pt x="2" y="250"/>
                    </a:lnTo>
                    <a:lnTo>
                      <a:pt x="0" y="249"/>
                    </a:lnTo>
                    <a:lnTo>
                      <a:pt x="0" y="246"/>
                    </a:lnTo>
                    <a:lnTo>
                      <a:pt x="0" y="222"/>
                    </a:lnTo>
                    <a:lnTo>
                      <a:pt x="0" y="202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0" y="146"/>
                    </a:lnTo>
                    <a:lnTo>
                      <a:pt x="0" y="115"/>
                    </a:lnTo>
                    <a:lnTo>
                      <a:pt x="0" y="7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39" name="Freeform 342"/>
              <p:cNvSpPr>
                <a:spLocks/>
              </p:cNvSpPr>
              <p:nvPr/>
            </p:nvSpPr>
            <p:spPr bwMode="auto">
              <a:xfrm>
                <a:off x="2375" y="3579"/>
                <a:ext cx="34" cy="235"/>
              </a:xfrm>
              <a:custGeom>
                <a:avLst/>
                <a:gdLst>
                  <a:gd name="T0" fmla="*/ 6 w 34"/>
                  <a:gd name="T1" fmla="*/ 6 h 235"/>
                  <a:gd name="T2" fmla="*/ 13 w 34"/>
                  <a:gd name="T3" fmla="*/ 4 h 235"/>
                  <a:gd name="T4" fmla="*/ 26 w 34"/>
                  <a:gd name="T5" fmla="*/ 0 h 235"/>
                  <a:gd name="T6" fmla="*/ 31 w 34"/>
                  <a:gd name="T7" fmla="*/ 0 h 235"/>
                  <a:gd name="T8" fmla="*/ 33 w 34"/>
                  <a:gd name="T9" fmla="*/ 1 h 235"/>
                  <a:gd name="T10" fmla="*/ 34 w 34"/>
                  <a:gd name="T11" fmla="*/ 4 h 235"/>
                  <a:gd name="T12" fmla="*/ 34 w 34"/>
                  <a:gd name="T13" fmla="*/ 6 h 235"/>
                  <a:gd name="T14" fmla="*/ 34 w 34"/>
                  <a:gd name="T15" fmla="*/ 31 h 235"/>
                  <a:gd name="T16" fmla="*/ 34 w 34"/>
                  <a:gd name="T17" fmla="*/ 49 h 235"/>
                  <a:gd name="T18" fmla="*/ 33 w 34"/>
                  <a:gd name="T19" fmla="*/ 64 h 235"/>
                  <a:gd name="T20" fmla="*/ 33 w 34"/>
                  <a:gd name="T21" fmla="*/ 81 h 235"/>
                  <a:gd name="T22" fmla="*/ 33 w 34"/>
                  <a:gd name="T23" fmla="*/ 103 h 235"/>
                  <a:gd name="T24" fmla="*/ 33 w 34"/>
                  <a:gd name="T25" fmla="*/ 132 h 235"/>
                  <a:gd name="T26" fmla="*/ 33 w 34"/>
                  <a:gd name="T27" fmla="*/ 174 h 235"/>
                  <a:gd name="T28" fmla="*/ 33 w 34"/>
                  <a:gd name="T29" fmla="*/ 232 h 235"/>
                  <a:gd name="T30" fmla="*/ 33 w 34"/>
                  <a:gd name="T31" fmla="*/ 233 h 235"/>
                  <a:gd name="T32" fmla="*/ 31 w 34"/>
                  <a:gd name="T33" fmla="*/ 234 h 235"/>
                  <a:gd name="T34" fmla="*/ 30 w 34"/>
                  <a:gd name="T35" fmla="*/ 235 h 235"/>
                  <a:gd name="T36" fmla="*/ 26 w 34"/>
                  <a:gd name="T37" fmla="*/ 235 h 235"/>
                  <a:gd name="T38" fmla="*/ 20 w 34"/>
                  <a:gd name="T39" fmla="*/ 235 h 235"/>
                  <a:gd name="T40" fmla="*/ 7 w 34"/>
                  <a:gd name="T41" fmla="*/ 235 h 235"/>
                  <a:gd name="T42" fmla="*/ 4 w 34"/>
                  <a:gd name="T43" fmla="*/ 235 h 235"/>
                  <a:gd name="T44" fmla="*/ 2 w 34"/>
                  <a:gd name="T45" fmla="*/ 234 h 235"/>
                  <a:gd name="T46" fmla="*/ 0 w 34"/>
                  <a:gd name="T47" fmla="*/ 232 h 235"/>
                  <a:gd name="T48" fmla="*/ 0 w 34"/>
                  <a:gd name="T49" fmla="*/ 230 h 235"/>
                  <a:gd name="T50" fmla="*/ 0 w 34"/>
                  <a:gd name="T51" fmla="*/ 207 h 235"/>
                  <a:gd name="T52" fmla="*/ 0 w 34"/>
                  <a:gd name="T53" fmla="*/ 190 h 235"/>
                  <a:gd name="T54" fmla="*/ 0 w 34"/>
                  <a:gd name="T55" fmla="*/ 174 h 235"/>
                  <a:gd name="T56" fmla="*/ 0 w 34"/>
                  <a:gd name="T57" fmla="*/ 158 h 235"/>
                  <a:gd name="T58" fmla="*/ 0 w 34"/>
                  <a:gd name="T59" fmla="*/ 137 h 235"/>
                  <a:gd name="T60" fmla="*/ 0 w 34"/>
                  <a:gd name="T61" fmla="*/ 108 h 235"/>
                  <a:gd name="T62" fmla="*/ 0 w 34"/>
                  <a:gd name="T63" fmla="*/ 67 h 235"/>
                  <a:gd name="T64" fmla="*/ 0 w 34"/>
                  <a:gd name="T65" fmla="*/ 12 h 235"/>
                  <a:gd name="T66" fmla="*/ 0 w 34"/>
                  <a:gd name="T67" fmla="*/ 11 h 235"/>
                  <a:gd name="T68" fmla="*/ 0 w 34"/>
                  <a:gd name="T69" fmla="*/ 9 h 235"/>
                  <a:gd name="T70" fmla="*/ 3 w 34"/>
                  <a:gd name="T71" fmla="*/ 7 h 235"/>
                  <a:gd name="T72" fmla="*/ 6 w 34"/>
                  <a:gd name="T73" fmla="*/ 6 h 2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35"/>
                  <a:gd name="T113" fmla="*/ 34 w 34"/>
                  <a:gd name="T114" fmla="*/ 235 h 23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35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31"/>
                    </a:lnTo>
                    <a:lnTo>
                      <a:pt x="34" y="49"/>
                    </a:lnTo>
                    <a:lnTo>
                      <a:pt x="33" y="64"/>
                    </a:lnTo>
                    <a:lnTo>
                      <a:pt x="33" y="81"/>
                    </a:lnTo>
                    <a:lnTo>
                      <a:pt x="33" y="103"/>
                    </a:lnTo>
                    <a:lnTo>
                      <a:pt x="33" y="132"/>
                    </a:lnTo>
                    <a:lnTo>
                      <a:pt x="33" y="174"/>
                    </a:lnTo>
                    <a:lnTo>
                      <a:pt x="33" y="232"/>
                    </a:lnTo>
                    <a:lnTo>
                      <a:pt x="33" y="233"/>
                    </a:lnTo>
                    <a:lnTo>
                      <a:pt x="31" y="234"/>
                    </a:lnTo>
                    <a:lnTo>
                      <a:pt x="30" y="235"/>
                    </a:lnTo>
                    <a:lnTo>
                      <a:pt x="26" y="235"/>
                    </a:lnTo>
                    <a:lnTo>
                      <a:pt x="20" y="235"/>
                    </a:lnTo>
                    <a:lnTo>
                      <a:pt x="7" y="235"/>
                    </a:lnTo>
                    <a:lnTo>
                      <a:pt x="4" y="235"/>
                    </a:lnTo>
                    <a:lnTo>
                      <a:pt x="2" y="234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0" y="207"/>
                    </a:lnTo>
                    <a:lnTo>
                      <a:pt x="0" y="190"/>
                    </a:lnTo>
                    <a:lnTo>
                      <a:pt x="0" y="174"/>
                    </a:lnTo>
                    <a:lnTo>
                      <a:pt x="0" y="158"/>
                    </a:lnTo>
                    <a:lnTo>
                      <a:pt x="0" y="137"/>
                    </a:lnTo>
                    <a:lnTo>
                      <a:pt x="0" y="108"/>
                    </a:lnTo>
                    <a:lnTo>
                      <a:pt x="0" y="67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0" name="Freeform 343"/>
              <p:cNvSpPr>
                <a:spLocks/>
              </p:cNvSpPr>
              <p:nvPr/>
            </p:nvSpPr>
            <p:spPr bwMode="auto">
              <a:xfrm>
                <a:off x="2375" y="3579"/>
                <a:ext cx="34" cy="219"/>
              </a:xfrm>
              <a:custGeom>
                <a:avLst/>
                <a:gdLst>
                  <a:gd name="T0" fmla="*/ 6 w 34"/>
                  <a:gd name="T1" fmla="*/ 6 h 219"/>
                  <a:gd name="T2" fmla="*/ 13 w 34"/>
                  <a:gd name="T3" fmla="*/ 4 h 219"/>
                  <a:gd name="T4" fmla="*/ 26 w 34"/>
                  <a:gd name="T5" fmla="*/ 0 h 219"/>
                  <a:gd name="T6" fmla="*/ 31 w 34"/>
                  <a:gd name="T7" fmla="*/ 0 h 219"/>
                  <a:gd name="T8" fmla="*/ 33 w 34"/>
                  <a:gd name="T9" fmla="*/ 1 h 219"/>
                  <a:gd name="T10" fmla="*/ 34 w 34"/>
                  <a:gd name="T11" fmla="*/ 4 h 219"/>
                  <a:gd name="T12" fmla="*/ 34 w 34"/>
                  <a:gd name="T13" fmla="*/ 6 h 219"/>
                  <a:gd name="T14" fmla="*/ 34 w 34"/>
                  <a:gd name="T15" fmla="*/ 28 h 219"/>
                  <a:gd name="T16" fmla="*/ 34 w 34"/>
                  <a:gd name="T17" fmla="*/ 45 h 219"/>
                  <a:gd name="T18" fmla="*/ 33 w 34"/>
                  <a:gd name="T19" fmla="*/ 60 h 219"/>
                  <a:gd name="T20" fmla="*/ 33 w 34"/>
                  <a:gd name="T21" fmla="*/ 76 h 219"/>
                  <a:gd name="T22" fmla="*/ 33 w 34"/>
                  <a:gd name="T23" fmla="*/ 96 h 219"/>
                  <a:gd name="T24" fmla="*/ 33 w 34"/>
                  <a:gd name="T25" fmla="*/ 124 h 219"/>
                  <a:gd name="T26" fmla="*/ 33 w 34"/>
                  <a:gd name="T27" fmla="*/ 162 h 219"/>
                  <a:gd name="T28" fmla="*/ 33 w 34"/>
                  <a:gd name="T29" fmla="*/ 214 h 219"/>
                  <a:gd name="T30" fmla="*/ 33 w 34"/>
                  <a:gd name="T31" fmla="*/ 217 h 219"/>
                  <a:gd name="T32" fmla="*/ 31 w 34"/>
                  <a:gd name="T33" fmla="*/ 218 h 219"/>
                  <a:gd name="T34" fmla="*/ 30 w 34"/>
                  <a:gd name="T35" fmla="*/ 219 h 219"/>
                  <a:gd name="T36" fmla="*/ 26 w 34"/>
                  <a:gd name="T37" fmla="*/ 219 h 219"/>
                  <a:gd name="T38" fmla="*/ 20 w 34"/>
                  <a:gd name="T39" fmla="*/ 219 h 219"/>
                  <a:gd name="T40" fmla="*/ 7 w 34"/>
                  <a:gd name="T41" fmla="*/ 219 h 219"/>
                  <a:gd name="T42" fmla="*/ 4 w 34"/>
                  <a:gd name="T43" fmla="*/ 218 h 219"/>
                  <a:gd name="T44" fmla="*/ 2 w 34"/>
                  <a:gd name="T45" fmla="*/ 217 h 219"/>
                  <a:gd name="T46" fmla="*/ 0 w 34"/>
                  <a:gd name="T47" fmla="*/ 216 h 219"/>
                  <a:gd name="T48" fmla="*/ 0 w 34"/>
                  <a:gd name="T49" fmla="*/ 214 h 219"/>
                  <a:gd name="T50" fmla="*/ 0 w 34"/>
                  <a:gd name="T51" fmla="*/ 192 h 219"/>
                  <a:gd name="T52" fmla="*/ 0 w 34"/>
                  <a:gd name="T53" fmla="*/ 176 h 219"/>
                  <a:gd name="T54" fmla="*/ 0 w 34"/>
                  <a:gd name="T55" fmla="*/ 162 h 219"/>
                  <a:gd name="T56" fmla="*/ 0 w 34"/>
                  <a:gd name="T57" fmla="*/ 147 h 219"/>
                  <a:gd name="T58" fmla="*/ 0 w 34"/>
                  <a:gd name="T59" fmla="*/ 127 h 219"/>
                  <a:gd name="T60" fmla="*/ 0 w 34"/>
                  <a:gd name="T61" fmla="*/ 100 h 219"/>
                  <a:gd name="T62" fmla="*/ 0 w 34"/>
                  <a:gd name="T63" fmla="*/ 64 h 219"/>
                  <a:gd name="T64" fmla="*/ 0 w 34"/>
                  <a:gd name="T65" fmla="*/ 12 h 219"/>
                  <a:gd name="T66" fmla="*/ 0 w 34"/>
                  <a:gd name="T67" fmla="*/ 11 h 219"/>
                  <a:gd name="T68" fmla="*/ 0 w 34"/>
                  <a:gd name="T69" fmla="*/ 10 h 219"/>
                  <a:gd name="T70" fmla="*/ 3 w 34"/>
                  <a:gd name="T71" fmla="*/ 7 h 219"/>
                  <a:gd name="T72" fmla="*/ 6 w 34"/>
                  <a:gd name="T73" fmla="*/ 6 h 2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19"/>
                  <a:gd name="T113" fmla="*/ 34 w 34"/>
                  <a:gd name="T114" fmla="*/ 219 h 2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19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28"/>
                    </a:lnTo>
                    <a:lnTo>
                      <a:pt x="34" y="45"/>
                    </a:lnTo>
                    <a:lnTo>
                      <a:pt x="33" y="60"/>
                    </a:lnTo>
                    <a:lnTo>
                      <a:pt x="33" y="76"/>
                    </a:lnTo>
                    <a:lnTo>
                      <a:pt x="33" y="96"/>
                    </a:lnTo>
                    <a:lnTo>
                      <a:pt x="33" y="124"/>
                    </a:lnTo>
                    <a:lnTo>
                      <a:pt x="33" y="162"/>
                    </a:lnTo>
                    <a:lnTo>
                      <a:pt x="33" y="214"/>
                    </a:lnTo>
                    <a:lnTo>
                      <a:pt x="33" y="217"/>
                    </a:lnTo>
                    <a:lnTo>
                      <a:pt x="31" y="218"/>
                    </a:lnTo>
                    <a:lnTo>
                      <a:pt x="30" y="219"/>
                    </a:lnTo>
                    <a:lnTo>
                      <a:pt x="26" y="219"/>
                    </a:lnTo>
                    <a:lnTo>
                      <a:pt x="20" y="219"/>
                    </a:lnTo>
                    <a:lnTo>
                      <a:pt x="7" y="219"/>
                    </a:lnTo>
                    <a:lnTo>
                      <a:pt x="4" y="218"/>
                    </a:lnTo>
                    <a:lnTo>
                      <a:pt x="2" y="217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0" y="192"/>
                    </a:lnTo>
                    <a:lnTo>
                      <a:pt x="0" y="176"/>
                    </a:lnTo>
                    <a:lnTo>
                      <a:pt x="0" y="162"/>
                    </a:lnTo>
                    <a:lnTo>
                      <a:pt x="0" y="147"/>
                    </a:lnTo>
                    <a:lnTo>
                      <a:pt x="0" y="127"/>
                    </a:lnTo>
                    <a:lnTo>
                      <a:pt x="0" y="100"/>
                    </a:lnTo>
                    <a:lnTo>
                      <a:pt x="0" y="6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1" name="Freeform 344"/>
              <p:cNvSpPr>
                <a:spLocks/>
              </p:cNvSpPr>
              <p:nvPr/>
            </p:nvSpPr>
            <p:spPr bwMode="auto">
              <a:xfrm>
                <a:off x="2375" y="3579"/>
                <a:ext cx="34" cy="202"/>
              </a:xfrm>
              <a:custGeom>
                <a:avLst/>
                <a:gdLst>
                  <a:gd name="T0" fmla="*/ 6 w 34"/>
                  <a:gd name="T1" fmla="*/ 6 h 202"/>
                  <a:gd name="T2" fmla="*/ 13 w 34"/>
                  <a:gd name="T3" fmla="*/ 4 h 202"/>
                  <a:gd name="T4" fmla="*/ 26 w 34"/>
                  <a:gd name="T5" fmla="*/ 0 h 202"/>
                  <a:gd name="T6" fmla="*/ 31 w 34"/>
                  <a:gd name="T7" fmla="*/ 0 h 202"/>
                  <a:gd name="T8" fmla="*/ 33 w 34"/>
                  <a:gd name="T9" fmla="*/ 1 h 202"/>
                  <a:gd name="T10" fmla="*/ 34 w 34"/>
                  <a:gd name="T11" fmla="*/ 4 h 202"/>
                  <a:gd name="T12" fmla="*/ 34 w 34"/>
                  <a:gd name="T13" fmla="*/ 6 h 202"/>
                  <a:gd name="T14" fmla="*/ 34 w 34"/>
                  <a:gd name="T15" fmla="*/ 26 h 202"/>
                  <a:gd name="T16" fmla="*/ 34 w 34"/>
                  <a:gd name="T17" fmla="*/ 42 h 202"/>
                  <a:gd name="T18" fmla="*/ 33 w 34"/>
                  <a:gd name="T19" fmla="*/ 55 h 202"/>
                  <a:gd name="T20" fmla="*/ 33 w 34"/>
                  <a:gd name="T21" fmla="*/ 70 h 202"/>
                  <a:gd name="T22" fmla="*/ 33 w 34"/>
                  <a:gd name="T23" fmla="*/ 88 h 202"/>
                  <a:gd name="T24" fmla="*/ 33 w 34"/>
                  <a:gd name="T25" fmla="*/ 114 h 202"/>
                  <a:gd name="T26" fmla="*/ 33 w 34"/>
                  <a:gd name="T27" fmla="*/ 149 h 202"/>
                  <a:gd name="T28" fmla="*/ 33 w 34"/>
                  <a:gd name="T29" fmla="*/ 199 h 202"/>
                  <a:gd name="T30" fmla="*/ 33 w 34"/>
                  <a:gd name="T31" fmla="*/ 200 h 202"/>
                  <a:gd name="T32" fmla="*/ 31 w 34"/>
                  <a:gd name="T33" fmla="*/ 201 h 202"/>
                  <a:gd name="T34" fmla="*/ 30 w 34"/>
                  <a:gd name="T35" fmla="*/ 202 h 202"/>
                  <a:gd name="T36" fmla="*/ 26 w 34"/>
                  <a:gd name="T37" fmla="*/ 202 h 202"/>
                  <a:gd name="T38" fmla="*/ 20 w 34"/>
                  <a:gd name="T39" fmla="*/ 202 h 202"/>
                  <a:gd name="T40" fmla="*/ 7 w 34"/>
                  <a:gd name="T41" fmla="*/ 202 h 202"/>
                  <a:gd name="T42" fmla="*/ 4 w 34"/>
                  <a:gd name="T43" fmla="*/ 202 h 202"/>
                  <a:gd name="T44" fmla="*/ 2 w 34"/>
                  <a:gd name="T45" fmla="*/ 201 h 202"/>
                  <a:gd name="T46" fmla="*/ 0 w 34"/>
                  <a:gd name="T47" fmla="*/ 200 h 202"/>
                  <a:gd name="T48" fmla="*/ 0 w 34"/>
                  <a:gd name="T49" fmla="*/ 199 h 202"/>
                  <a:gd name="T50" fmla="*/ 0 w 34"/>
                  <a:gd name="T51" fmla="*/ 179 h 202"/>
                  <a:gd name="T52" fmla="*/ 0 w 34"/>
                  <a:gd name="T53" fmla="*/ 163 h 202"/>
                  <a:gd name="T54" fmla="*/ 0 w 34"/>
                  <a:gd name="T55" fmla="*/ 151 h 202"/>
                  <a:gd name="T56" fmla="*/ 0 w 34"/>
                  <a:gd name="T57" fmla="*/ 136 h 202"/>
                  <a:gd name="T58" fmla="*/ 0 w 34"/>
                  <a:gd name="T59" fmla="*/ 119 h 202"/>
                  <a:gd name="T60" fmla="*/ 0 w 34"/>
                  <a:gd name="T61" fmla="*/ 94 h 202"/>
                  <a:gd name="T62" fmla="*/ 0 w 34"/>
                  <a:gd name="T63" fmla="*/ 59 h 202"/>
                  <a:gd name="T64" fmla="*/ 0 w 34"/>
                  <a:gd name="T65" fmla="*/ 12 h 202"/>
                  <a:gd name="T66" fmla="*/ 0 w 34"/>
                  <a:gd name="T67" fmla="*/ 11 h 202"/>
                  <a:gd name="T68" fmla="*/ 0 w 34"/>
                  <a:gd name="T69" fmla="*/ 10 h 202"/>
                  <a:gd name="T70" fmla="*/ 3 w 34"/>
                  <a:gd name="T71" fmla="*/ 7 h 202"/>
                  <a:gd name="T72" fmla="*/ 6 w 34"/>
                  <a:gd name="T73" fmla="*/ 6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02"/>
                  <a:gd name="T113" fmla="*/ 34 w 34"/>
                  <a:gd name="T114" fmla="*/ 202 h 2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02">
                    <a:moveTo>
                      <a:pt x="6" y="6"/>
                    </a:moveTo>
                    <a:lnTo>
                      <a:pt x="13" y="4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26"/>
                    </a:lnTo>
                    <a:lnTo>
                      <a:pt x="34" y="42"/>
                    </a:lnTo>
                    <a:lnTo>
                      <a:pt x="33" y="55"/>
                    </a:lnTo>
                    <a:lnTo>
                      <a:pt x="33" y="70"/>
                    </a:lnTo>
                    <a:lnTo>
                      <a:pt x="33" y="88"/>
                    </a:lnTo>
                    <a:lnTo>
                      <a:pt x="33" y="114"/>
                    </a:lnTo>
                    <a:lnTo>
                      <a:pt x="33" y="14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1" y="201"/>
                    </a:lnTo>
                    <a:lnTo>
                      <a:pt x="30" y="202"/>
                    </a:lnTo>
                    <a:lnTo>
                      <a:pt x="26" y="202"/>
                    </a:lnTo>
                    <a:lnTo>
                      <a:pt x="20" y="202"/>
                    </a:lnTo>
                    <a:lnTo>
                      <a:pt x="7" y="202"/>
                    </a:lnTo>
                    <a:lnTo>
                      <a:pt x="4" y="202"/>
                    </a:lnTo>
                    <a:lnTo>
                      <a:pt x="2" y="201"/>
                    </a:lnTo>
                    <a:lnTo>
                      <a:pt x="0" y="200"/>
                    </a:lnTo>
                    <a:lnTo>
                      <a:pt x="0" y="199"/>
                    </a:lnTo>
                    <a:lnTo>
                      <a:pt x="0" y="179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0" y="136"/>
                    </a:lnTo>
                    <a:lnTo>
                      <a:pt x="0" y="119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2" name="Freeform 345"/>
              <p:cNvSpPr>
                <a:spLocks/>
              </p:cNvSpPr>
              <p:nvPr/>
            </p:nvSpPr>
            <p:spPr bwMode="auto">
              <a:xfrm>
                <a:off x="2375" y="3579"/>
                <a:ext cx="34" cy="186"/>
              </a:xfrm>
              <a:custGeom>
                <a:avLst/>
                <a:gdLst>
                  <a:gd name="T0" fmla="*/ 5 w 34"/>
                  <a:gd name="T1" fmla="*/ 6 h 186"/>
                  <a:gd name="T2" fmla="*/ 12 w 34"/>
                  <a:gd name="T3" fmla="*/ 4 h 186"/>
                  <a:gd name="T4" fmla="*/ 26 w 34"/>
                  <a:gd name="T5" fmla="*/ 0 h 186"/>
                  <a:gd name="T6" fmla="*/ 31 w 34"/>
                  <a:gd name="T7" fmla="*/ 0 h 186"/>
                  <a:gd name="T8" fmla="*/ 33 w 34"/>
                  <a:gd name="T9" fmla="*/ 1 h 186"/>
                  <a:gd name="T10" fmla="*/ 34 w 34"/>
                  <a:gd name="T11" fmla="*/ 4 h 186"/>
                  <a:gd name="T12" fmla="*/ 34 w 34"/>
                  <a:gd name="T13" fmla="*/ 5 h 186"/>
                  <a:gd name="T14" fmla="*/ 34 w 34"/>
                  <a:gd name="T15" fmla="*/ 24 h 186"/>
                  <a:gd name="T16" fmla="*/ 34 w 34"/>
                  <a:gd name="T17" fmla="*/ 38 h 186"/>
                  <a:gd name="T18" fmla="*/ 33 w 34"/>
                  <a:gd name="T19" fmla="*/ 51 h 186"/>
                  <a:gd name="T20" fmla="*/ 33 w 34"/>
                  <a:gd name="T21" fmla="*/ 65 h 186"/>
                  <a:gd name="T22" fmla="*/ 33 w 34"/>
                  <a:gd name="T23" fmla="*/ 82 h 186"/>
                  <a:gd name="T24" fmla="*/ 33 w 34"/>
                  <a:gd name="T25" fmla="*/ 105 h 186"/>
                  <a:gd name="T26" fmla="*/ 33 w 34"/>
                  <a:gd name="T27" fmla="*/ 137 h 186"/>
                  <a:gd name="T28" fmla="*/ 33 w 34"/>
                  <a:gd name="T29" fmla="*/ 183 h 186"/>
                  <a:gd name="T30" fmla="*/ 33 w 34"/>
                  <a:gd name="T31" fmla="*/ 184 h 186"/>
                  <a:gd name="T32" fmla="*/ 31 w 34"/>
                  <a:gd name="T33" fmla="*/ 185 h 186"/>
                  <a:gd name="T34" fmla="*/ 30 w 34"/>
                  <a:gd name="T35" fmla="*/ 186 h 186"/>
                  <a:gd name="T36" fmla="*/ 26 w 34"/>
                  <a:gd name="T37" fmla="*/ 186 h 186"/>
                  <a:gd name="T38" fmla="*/ 20 w 34"/>
                  <a:gd name="T39" fmla="*/ 186 h 186"/>
                  <a:gd name="T40" fmla="*/ 7 w 34"/>
                  <a:gd name="T41" fmla="*/ 186 h 186"/>
                  <a:gd name="T42" fmla="*/ 4 w 34"/>
                  <a:gd name="T43" fmla="*/ 185 h 186"/>
                  <a:gd name="T44" fmla="*/ 2 w 34"/>
                  <a:gd name="T45" fmla="*/ 185 h 186"/>
                  <a:gd name="T46" fmla="*/ 0 w 34"/>
                  <a:gd name="T47" fmla="*/ 183 h 186"/>
                  <a:gd name="T48" fmla="*/ 0 w 34"/>
                  <a:gd name="T49" fmla="*/ 181 h 186"/>
                  <a:gd name="T50" fmla="*/ 0 w 34"/>
                  <a:gd name="T51" fmla="*/ 163 h 186"/>
                  <a:gd name="T52" fmla="*/ 0 w 34"/>
                  <a:gd name="T53" fmla="*/ 149 h 186"/>
                  <a:gd name="T54" fmla="*/ 0 w 34"/>
                  <a:gd name="T55" fmla="*/ 138 h 186"/>
                  <a:gd name="T56" fmla="*/ 0 w 34"/>
                  <a:gd name="T57" fmla="*/ 125 h 186"/>
                  <a:gd name="T58" fmla="*/ 0 w 34"/>
                  <a:gd name="T59" fmla="*/ 109 h 186"/>
                  <a:gd name="T60" fmla="*/ 0 w 34"/>
                  <a:gd name="T61" fmla="*/ 87 h 186"/>
                  <a:gd name="T62" fmla="*/ 0 w 34"/>
                  <a:gd name="T63" fmla="*/ 55 h 186"/>
                  <a:gd name="T64" fmla="*/ 0 w 34"/>
                  <a:gd name="T65" fmla="*/ 12 h 186"/>
                  <a:gd name="T66" fmla="*/ 0 w 34"/>
                  <a:gd name="T67" fmla="*/ 11 h 186"/>
                  <a:gd name="T68" fmla="*/ 0 w 34"/>
                  <a:gd name="T69" fmla="*/ 10 h 186"/>
                  <a:gd name="T70" fmla="*/ 3 w 34"/>
                  <a:gd name="T71" fmla="*/ 7 h 186"/>
                  <a:gd name="T72" fmla="*/ 5 w 34"/>
                  <a:gd name="T73" fmla="*/ 6 h 1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186"/>
                  <a:gd name="T113" fmla="*/ 34 w 34"/>
                  <a:gd name="T114" fmla="*/ 186 h 1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186">
                    <a:moveTo>
                      <a:pt x="5" y="6"/>
                    </a:moveTo>
                    <a:lnTo>
                      <a:pt x="12" y="4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24"/>
                    </a:lnTo>
                    <a:lnTo>
                      <a:pt x="34" y="38"/>
                    </a:lnTo>
                    <a:lnTo>
                      <a:pt x="33" y="51"/>
                    </a:lnTo>
                    <a:lnTo>
                      <a:pt x="33" y="65"/>
                    </a:lnTo>
                    <a:lnTo>
                      <a:pt x="33" y="82"/>
                    </a:lnTo>
                    <a:lnTo>
                      <a:pt x="33" y="105"/>
                    </a:lnTo>
                    <a:lnTo>
                      <a:pt x="33" y="137"/>
                    </a:lnTo>
                    <a:lnTo>
                      <a:pt x="33" y="183"/>
                    </a:lnTo>
                    <a:lnTo>
                      <a:pt x="33" y="184"/>
                    </a:lnTo>
                    <a:lnTo>
                      <a:pt x="31" y="185"/>
                    </a:lnTo>
                    <a:lnTo>
                      <a:pt x="30" y="186"/>
                    </a:lnTo>
                    <a:lnTo>
                      <a:pt x="26" y="186"/>
                    </a:lnTo>
                    <a:lnTo>
                      <a:pt x="20" y="186"/>
                    </a:lnTo>
                    <a:lnTo>
                      <a:pt x="7" y="186"/>
                    </a:lnTo>
                    <a:lnTo>
                      <a:pt x="4" y="185"/>
                    </a:lnTo>
                    <a:lnTo>
                      <a:pt x="2" y="185"/>
                    </a:lnTo>
                    <a:lnTo>
                      <a:pt x="0" y="183"/>
                    </a:lnTo>
                    <a:lnTo>
                      <a:pt x="0" y="181"/>
                    </a:lnTo>
                    <a:lnTo>
                      <a:pt x="0" y="163"/>
                    </a:lnTo>
                    <a:lnTo>
                      <a:pt x="0" y="149"/>
                    </a:lnTo>
                    <a:lnTo>
                      <a:pt x="0" y="138"/>
                    </a:lnTo>
                    <a:lnTo>
                      <a:pt x="0" y="125"/>
                    </a:lnTo>
                    <a:lnTo>
                      <a:pt x="0" y="109"/>
                    </a:lnTo>
                    <a:lnTo>
                      <a:pt x="0" y="87"/>
                    </a:lnTo>
                    <a:lnTo>
                      <a:pt x="0" y="5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3" name="Freeform 346"/>
              <p:cNvSpPr>
                <a:spLocks/>
              </p:cNvSpPr>
              <p:nvPr/>
            </p:nvSpPr>
            <p:spPr bwMode="auto">
              <a:xfrm>
                <a:off x="2375" y="3579"/>
                <a:ext cx="34" cy="169"/>
              </a:xfrm>
              <a:custGeom>
                <a:avLst/>
                <a:gdLst>
                  <a:gd name="T0" fmla="*/ 5 w 34"/>
                  <a:gd name="T1" fmla="*/ 6 h 169"/>
                  <a:gd name="T2" fmla="*/ 12 w 34"/>
                  <a:gd name="T3" fmla="*/ 5 h 169"/>
                  <a:gd name="T4" fmla="*/ 26 w 34"/>
                  <a:gd name="T5" fmla="*/ 0 h 169"/>
                  <a:gd name="T6" fmla="*/ 31 w 34"/>
                  <a:gd name="T7" fmla="*/ 0 h 169"/>
                  <a:gd name="T8" fmla="*/ 33 w 34"/>
                  <a:gd name="T9" fmla="*/ 1 h 169"/>
                  <a:gd name="T10" fmla="*/ 34 w 34"/>
                  <a:gd name="T11" fmla="*/ 4 h 169"/>
                  <a:gd name="T12" fmla="*/ 34 w 34"/>
                  <a:gd name="T13" fmla="*/ 5 h 169"/>
                  <a:gd name="T14" fmla="*/ 34 w 34"/>
                  <a:gd name="T15" fmla="*/ 22 h 169"/>
                  <a:gd name="T16" fmla="*/ 34 w 34"/>
                  <a:gd name="T17" fmla="*/ 35 h 169"/>
                  <a:gd name="T18" fmla="*/ 33 w 34"/>
                  <a:gd name="T19" fmla="*/ 47 h 169"/>
                  <a:gd name="T20" fmla="*/ 33 w 34"/>
                  <a:gd name="T21" fmla="*/ 59 h 169"/>
                  <a:gd name="T22" fmla="*/ 33 w 34"/>
                  <a:gd name="T23" fmla="*/ 75 h 169"/>
                  <a:gd name="T24" fmla="*/ 33 w 34"/>
                  <a:gd name="T25" fmla="*/ 96 h 169"/>
                  <a:gd name="T26" fmla="*/ 33 w 34"/>
                  <a:gd name="T27" fmla="*/ 126 h 169"/>
                  <a:gd name="T28" fmla="*/ 33 w 34"/>
                  <a:gd name="T29" fmla="*/ 167 h 169"/>
                  <a:gd name="T30" fmla="*/ 31 w 34"/>
                  <a:gd name="T31" fmla="*/ 169 h 169"/>
                  <a:gd name="T32" fmla="*/ 26 w 34"/>
                  <a:gd name="T33" fmla="*/ 169 h 169"/>
                  <a:gd name="T34" fmla="*/ 20 w 34"/>
                  <a:gd name="T35" fmla="*/ 169 h 169"/>
                  <a:gd name="T36" fmla="*/ 7 w 34"/>
                  <a:gd name="T37" fmla="*/ 169 h 169"/>
                  <a:gd name="T38" fmla="*/ 4 w 34"/>
                  <a:gd name="T39" fmla="*/ 169 h 169"/>
                  <a:gd name="T40" fmla="*/ 2 w 34"/>
                  <a:gd name="T41" fmla="*/ 168 h 169"/>
                  <a:gd name="T42" fmla="*/ 0 w 34"/>
                  <a:gd name="T43" fmla="*/ 167 h 169"/>
                  <a:gd name="T44" fmla="*/ 0 w 34"/>
                  <a:gd name="T45" fmla="*/ 165 h 169"/>
                  <a:gd name="T46" fmla="*/ 0 w 34"/>
                  <a:gd name="T47" fmla="*/ 149 h 169"/>
                  <a:gd name="T48" fmla="*/ 0 w 34"/>
                  <a:gd name="T49" fmla="*/ 137 h 169"/>
                  <a:gd name="T50" fmla="*/ 0 w 34"/>
                  <a:gd name="T51" fmla="*/ 126 h 169"/>
                  <a:gd name="T52" fmla="*/ 0 w 34"/>
                  <a:gd name="T53" fmla="*/ 115 h 169"/>
                  <a:gd name="T54" fmla="*/ 0 w 34"/>
                  <a:gd name="T55" fmla="*/ 100 h 169"/>
                  <a:gd name="T56" fmla="*/ 0 w 34"/>
                  <a:gd name="T57" fmla="*/ 80 h 169"/>
                  <a:gd name="T58" fmla="*/ 0 w 34"/>
                  <a:gd name="T59" fmla="*/ 51 h 169"/>
                  <a:gd name="T60" fmla="*/ 0 w 34"/>
                  <a:gd name="T61" fmla="*/ 12 h 169"/>
                  <a:gd name="T62" fmla="*/ 0 w 34"/>
                  <a:gd name="T63" fmla="*/ 11 h 169"/>
                  <a:gd name="T64" fmla="*/ 0 w 34"/>
                  <a:gd name="T65" fmla="*/ 10 h 169"/>
                  <a:gd name="T66" fmla="*/ 3 w 34"/>
                  <a:gd name="T67" fmla="*/ 7 h 169"/>
                  <a:gd name="T68" fmla="*/ 5 w 34"/>
                  <a:gd name="T69" fmla="*/ 6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"/>
                  <a:gd name="T106" fmla="*/ 0 h 169"/>
                  <a:gd name="T107" fmla="*/ 34 w 34"/>
                  <a:gd name="T108" fmla="*/ 169 h 16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" h="169">
                    <a:moveTo>
                      <a:pt x="5" y="6"/>
                    </a:moveTo>
                    <a:lnTo>
                      <a:pt x="12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22"/>
                    </a:lnTo>
                    <a:lnTo>
                      <a:pt x="34" y="35"/>
                    </a:lnTo>
                    <a:lnTo>
                      <a:pt x="33" y="47"/>
                    </a:lnTo>
                    <a:lnTo>
                      <a:pt x="33" y="59"/>
                    </a:lnTo>
                    <a:lnTo>
                      <a:pt x="33" y="75"/>
                    </a:lnTo>
                    <a:lnTo>
                      <a:pt x="33" y="96"/>
                    </a:lnTo>
                    <a:lnTo>
                      <a:pt x="33" y="126"/>
                    </a:lnTo>
                    <a:lnTo>
                      <a:pt x="33" y="167"/>
                    </a:lnTo>
                    <a:lnTo>
                      <a:pt x="31" y="169"/>
                    </a:lnTo>
                    <a:lnTo>
                      <a:pt x="26" y="169"/>
                    </a:lnTo>
                    <a:lnTo>
                      <a:pt x="20" y="169"/>
                    </a:lnTo>
                    <a:lnTo>
                      <a:pt x="7" y="169"/>
                    </a:lnTo>
                    <a:lnTo>
                      <a:pt x="4" y="169"/>
                    </a:lnTo>
                    <a:lnTo>
                      <a:pt x="2" y="168"/>
                    </a:lnTo>
                    <a:lnTo>
                      <a:pt x="0" y="167"/>
                    </a:lnTo>
                    <a:lnTo>
                      <a:pt x="0" y="165"/>
                    </a:lnTo>
                    <a:lnTo>
                      <a:pt x="0" y="149"/>
                    </a:lnTo>
                    <a:lnTo>
                      <a:pt x="0" y="137"/>
                    </a:lnTo>
                    <a:lnTo>
                      <a:pt x="0" y="126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0" y="51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4" name="Freeform 347"/>
              <p:cNvSpPr>
                <a:spLocks/>
              </p:cNvSpPr>
              <p:nvPr/>
            </p:nvSpPr>
            <p:spPr bwMode="auto">
              <a:xfrm>
                <a:off x="2375" y="3579"/>
                <a:ext cx="34" cy="153"/>
              </a:xfrm>
              <a:custGeom>
                <a:avLst/>
                <a:gdLst>
                  <a:gd name="T0" fmla="*/ 5 w 34"/>
                  <a:gd name="T1" fmla="*/ 6 h 153"/>
                  <a:gd name="T2" fmla="*/ 12 w 34"/>
                  <a:gd name="T3" fmla="*/ 5 h 153"/>
                  <a:gd name="T4" fmla="*/ 26 w 34"/>
                  <a:gd name="T5" fmla="*/ 0 h 153"/>
                  <a:gd name="T6" fmla="*/ 31 w 34"/>
                  <a:gd name="T7" fmla="*/ 0 h 153"/>
                  <a:gd name="T8" fmla="*/ 33 w 34"/>
                  <a:gd name="T9" fmla="*/ 1 h 153"/>
                  <a:gd name="T10" fmla="*/ 34 w 34"/>
                  <a:gd name="T11" fmla="*/ 4 h 153"/>
                  <a:gd name="T12" fmla="*/ 34 w 34"/>
                  <a:gd name="T13" fmla="*/ 5 h 153"/>
                  <a:gd name="T14" fmla="*/ 34 w 34"/>
                  <a:gd name="T15" fmla="*/ 32 h 153"/>
                  <a:gd name="T16" fmla="*/ 33 w 34"/>
                  <a:gd name="T17" fmla="*/ 54 h 153"/>
                  <a:gd name="T18" fmla="*/ 33 w 34"/>
                  <a:gd name="T19" fmla="*/ 87 h 153"/>
                  <a:gd name="T20" fmla="*/ 33 w 34"/>
                  <a:gd name="T21" fmla="*/ 151 h 153"/>
                  <a:gd name="T22" fmla="*/ 31 w 34"/>
                  <a:gd name="T23" fmla="*/ 152 h 153"/>
                  <a:gd name="T24" fmla="*/ 26 w 34"/>
                  <a:gd name="T25" fmla="*/ 153 h 153"/>
                  <a:gd name="T26" fmla="*/ 20 w 34"/>
                  <a:gd name="T27" fmla="*/ 153 h 153"/>
                  <a:gd name="T28" fmla="*/ 7 w 34"/>
                  <a:gd name="T29" fmla="*/ 153 h 153"/>
                  <a:gd name="T30" fmla="*/ 2 w 34"/>
                  <a:gd name="T31" fmla="*/ 152 h 153"/>
                  <a:gd name="T32" fmla="*/ 0 w 34"/>
                  <a:gd name="T33" fmla="*/ 149 h 153"/>
                  <a:gd name="T34" fmla="*/ 0 w 34"/>
                  <a:gd name="T35" fmla="*/ 124 h 153"/>
                  <a:gd name="T36" fmla="*/ 0 w 34"/>
                  <a:gd name="T37" fmla="*/ 104 h 153"/>
                  <a:gd name="T38" fmla="*/ 0 w 34"/>
                  <a:gd name="T39" fmla="*/ 72 h 153"/>
                  <a:gd name="T40" fmla="*/ 0 w 34"/>
                  <a:gd name="T41" fmla="*/ 12 h 153"/>
                  <a:gd name="T42" fmla="*/ 0 w 34"/>
                  <a:gd name="T43" fmla="*/ 11 h 153"/>
                  <a:gd name="T44" fmla="*/ 0 w 34"/>
                  <a:gd name="T45" fmla="*/ 10 h 153"/>
                  <a:gd name="T46" fmla="*/ 3 w 34"/>
                  <a:gd name="T47" fmla="*/ 7 h 153"/>
                  <a:gd name="T48" fmla="*/ 5 w 34"/>
                  <a:gd name="T49" fmla="*/ 6 h 1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153"/>
                  <a:gd name="T77" fmla="*/ 34 w 34"/>
                  <a:gd name="T78" fmla="*/ 153 h 1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153">
                    <a:moveTo>
                      <a:pt x="5" y="6"/>
                    </a:moveTo>
                    <a:lnTo>
                      <a:pt x="12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32"/>
                    </a:lnTo>
                    <a:lnTo>
                      <a:pt x="33" y="54"/>
                    </a:lnTo>
                    <a:lnTo>
                      <a:pt x="33" y="87"/>
                    </a:lnTo>
                    <a:lnTo>
                      <a:pt x="33" y="151"/>
                    </a:lnTo>
                    <a:lnTo>
                      <a:pt x="31" y="152"/>
                    </a:lnTo>
                    <a:lnTo>
                      <a:pt x="26" y="153"/>
                    </a:lnTo>
                    <a:lnTo>
                      <a:pt x="20" y="153"/>
                    </a:lnTo>
                    <a:lnTo>
                      <a:pt x="7" y="153"/>
                    </a:lnTo>
                    <a:lnTo>
                      <a:pt x="2" y="152"/>
                    </a:lnTo>
                    <a:lnTo>
                      <a:pt x="0" y="149"/>
                    </a:lnTo>
                    <a:lnTo>
                      <a:pt x="0" y="124"/>
                    </a:lnTo>
                    <a:lnTo>
                      <a:pt x="0" y="104"/>
                    </a:lnTo>
                    <a:lnTo>
                      <a:pt x="0" y="7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5" name="Freeform 348"/>
              <p:cNvSpPr>
                <a:spLocks/>
              </p:cNvSpPr>
              <p:nvPr/>
            </p:nvSpPr>
            <p:spPr bwMode="auto">
              <a:xfrm>
                <a:off x="2375" y="3579"/>
                <a:ext cx="34" cy="137"/>
              </a:xfrm>
              <a:custGeom>
                <a:avLst/>
                <a:gdLst>
                  <a:gd name="T0" fmla="*/ 5 w 34"/>
                  <a:gd name="T1" fmla="*/ 6 h 137"/>
                  <a:gd name="T2" fmla="*/ 12 w 34"/>
                  <a:gd name="T3" fmla="*/ 5 h 137"/>
                  <a:gd name="T4" fmla="*/ 26 w 34"/>
                  <a:gd name="T5" fmla="*/ 0 h 137"/>
                  <a:gd name="T6" fmla="*/ 31 w 34"/>
                  <a:gd name="T7" fmla="*/ 0 h 137"/>
                  <a:gd name="T8" fmla="*/ 33 w 34"/>
                  <a:gd name="T9" fmla="*/ 1 h 137"/>
                  <a:gd name="T10" fmla="*/ 34 w 34"/>
                  <a:gd name="T11" fmla="*/ 2 h 137"/>
                  <a:gd name="T12" fmla="*/ 34 w 34"/>
                  <a:gd name="T13" fmla="*/ 5 h 137"/>
                  <a:gd name="T14" fmla="*/ 34 w 34"/>
                  <a:gd name="T15" fmla="*/ 29 h 137"/>
                  <a:gd name="T16" fmla="*/ 33 w 34"/>
                  <a:gd name="T17" fmla="*/ 48 h 137"/>
                  <a:gd name="T18" fmla="*/ 33 w 34"/>
                  <a:gd name="T19" fmla="*/ 77 h 137"/>
                  <a:gd name="T20" fmla="*/ 33 w 34"/>
                  <a:gd name="T21" fmla="*/ 135 h 137"/>
                  <a:gd name="T22" fmla="*/ 31 w 34"/>
                  <a:gd name="T23" fmla="*/ 136 h 137"/>
                  <a:gd name="T24" fmla="*/ 26 w 34"/>
                  <a:gd name="T25" fmla="*/ 137 h 137"/>
                  <a:gd name="T26" fmla="*/ 20 w 34"/>
                  <a:gd name="T27" fmla="*/ 137 h 137"/>
                  <a:gd name="T28" fmla="*/ 7 w 34"/>
                  <a:gd name="T29" fmla="*/ 136 h 137"/>
                  <a:gd name="T30" fmla="*/ 2 w 34"/>
                  <a:gd name="T31" fmla="*/ 135 h 137"/>
                  <a:gd name="T32" fmla="*/ 0 w 34"/>
                  <a:gd name="T33" fmla="*/ 134 h 137"/>
                  <a:gd name="T34" fmla="*/ 0 w 34"/>
                  <a:gd name="T35" fmla="*/ 110 h 137"/>
                  <a:gd name="T36" fmla="*/ 0 w 34"/>
                  <a:gd name="T37" fmla="*/ 93 h 137"/>
                  <a:gd name="T38" fmla="*/ 0 w 34"/>
                  <a:gd name="T39" fmla="*/ 65 h 137"/>
                  <a:gd name="T40" fmla="*/ 0 w 34"/>
                  <a:gd name="T41" fmla="*/ 12 h 137"/>
                  <a:gd name="T42" fmla="*/ 0 w 34"/>
                  <a:gd name="T43" fmla="*/ 11 h 137"/>
                  <a:gd name="T44" fmla="*/ 0 w 34"/>
                  <a:gd name="T45" fmla="*/ 10 h 137"/>
                  <a:gd name="T46" fmla="*/ 2 w 34"/>
                  <a:gd name="T47" fmla="*/ 7 h 137"/>
                  <a:gd name="T48" fmla="*/ 5 w 34"/>
                  <a:gd name="T49" fmla="*/ 6 h 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137"/>
                  <a:gd name="T77" fmla="*/ 34 w 34"/>
                  <a:gd name="T78" fmla="*/ 137 h 1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137">
                    <a:moveTo>
                      <a:pt x="5" y="6"/>
                    </a:moveTo>
                    <a:lnTo>
                      <a:pt x="12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4" y="29"/>
                    </a:lnTo>
                    <a:lnTo>
                      <a:pt x="33" y="48"/>
                    </a:lnTo>
                    <a:lnTo>
                      <a:pt x="33" y="77"/>
                    </a:lnTo>
                    <a:lnTo>
                      <a:pt x="33" y="135"/>
                    </a:lnTo>
                    <a:lnTo>
                      <a:pt x="31" y="136"/>
                    </a:lnTo>
                    <a:lnTo>
                      <a:pt x="26" y="137"/>
                    </a:lnTo>
                    <a:lnTo>
                      <a:pt x="20" y="137"/>
                    </a:lnTo>
                    <a:lnTo>
                      <a:pt x="7" y="136"/>
                    </a:lnTo>
                    <a:lnTo>
                      <a:pt x="2" y="135"/>
                    </a:lnTo>
                    <a:lnTo>
                      <a:pt x="0" y="134"/>
                    </a:lnTo>
                    <a:lnTo>
                      <a:pt x="0" y="110"/>
                    </a:lnTo>
                    <a:lnTo>
                      <a:pt x="0" y="93"/>
                    </a:lnTo>
                    <a:lnTo>
                      <a:pt x="0" y="6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6" name="Freeform 349"/>
              <p:cNvSpPr>
                <a:spLocks/>
              </p:cNvSpPr>
              <p:nvPr/>
            </p:nvSpPr>
            <p:spPr bwMode="auto">
              <a:xfrm>
                <a:off x="2375" y="3579"/>
                <a:ext cx="34" cy="120"/>
              </a:xfrm>
              <a:custGeom>
                <a:avLst/>
                <a:gdLst>
                  <a:gd name="T0" fmla="*/ 5 w 34"/>
                  <a:gd name="T1" fmla="*/ 6 h 120"/>
                  <a:gd name="T2" fmla="*/ 12 w 34"/>
                  <a:gd name="T3" fmla="*/ 5 h 120"/>
                  <a:gd name="T4" fmla="*/ 25 w 34"/>
                  <a:gd name="T5" fmla="*/ 0 h 120"/>
                  <a:gd name="T6" fmla="*/ 31 w 34"/>
                  <a:gd name="T7" fmla="*/ 0 h 120"/>
                  <a:gd name="T8" fmla="*/ 33 w 34"/>
                  <a:gd name="T9" fmla="*/ 1 h 120"/>
                  <a:gd name="T10" fmla="*/ 34 w 34"/>
                  <a:gd name="T11" fmla="*/ 2 h 120"/>
                  <a:gd name="T12" fmla="*/ 34 w 34"/>
                  <a:gd name="T13" fmla="*/ 5 h 120"/>
                  <a:gd name="T14" fmla="*/ 34 w 34"/>
                  <a:gd name="T15" fmla="*/ 26 h 120"/>
                  <a:gd name="T16" fmla="*/ 33 w 34"/>
                  <a:gd name="T17" fmla="*/ 42 h 120"/>
                  <a:gd name="T18" fmla="*/ 33 w 34"/>
                  <a:gd name="T19" fmla="*/ 69 h 120"/>
                  <a:gd name="T20" fmla="*/ 33 w 34"/>
                  <a:gd name="T21" fmla="*/ 118 h 120"/>
                  <a:gd name="T22" fmla="*/ 31 w 34"/>
                  <a:gd name="T23" fmla="*/ 119 h 120"/>
                  <a:gd name="T24" fmla="*/ 26 w 34"/>
                  <a:gd name="T25" fmla="*/ 120 h 120"/>
                  <a:gd name="T26" fmla="*/ 20 w 34"/>
                  <a:gd name="T27" fmla="*/ 120 h 120"/>
                  <a:gd name="T28" fmla="*/ 7 w 34"/>
                  <a:gd name="T29" fmla="*/ 120 h 120"/>
                  <a:gd name="T30" fmla="*/ 2 w 34"/>
                  <a:gd name="T31" fmla="*/ 119 h 120"/>
                  <a:gd name="T32" fmla="*/ 0 w 34"/>
                  <a:gd name="T33" fmla="*/ 118 h 120"/>
                  <a:gd name="T34" fmla="*/ 0 w 34"/>
                  <a:gd name="T35" fmla="*/ 98 h 120"/>
                  <a:gd name="T36" fmla="*/ 0 w 34"/>
                  <a:gd name="T37" fmla="*/ 82 h 120"/>
                  <a:gd name="T38" fmla="*/ 0 w 34"/>
                  <a:gd name="T39" fmla="*/ 58 h 120"/>
                  <a:gd name="T40" fmla="*/ 0 w 34"/>
                  <a:gd name="T41" fmla="*/ 12 h 120"/>
                  <a:gd name="T42" fmla="*/ 0 w 34"/>
                  <a:gd name="T43" fmla="*/ 11 h 120"/>
                  <a:gd name="T44" fmla="*/ 0 w 34"/>
                  <a:gd name="T45" fmla="*/ 10 h 120"/>
                  <a:gd name="T46" fmla="*/ 2 w 34"/>
                  <a:gd name="T47" fmla="*/ 7 h 120"/>
                  <a:gd name="T48" fmla="*/ 5 w 34"/>
                  <a:gd name="T49" fmla="*/ 6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120"/>
                  <a:gd name="T77" fmla="*/ 34 w 34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120">
                    <a:moveTo>
                      <a:pt x="5" y="6"/>
                    </a:moveTo>
                    <a:lnTo>
                      <a:pt x="12" y="5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4" y="26"/>
                    </a:lnTo>
                    <a:lnTo>
                      <a:pt x="33" y="42"/>
                    </a:lnTo>
                    <a:lnTo>
                      <a:pt x="33" y="69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6" y="120"/>
                    </a:lnTo>
                    <a:lnTo>
                      <a:pt x="20" y="120"/>
                    </a:lnTo>
                    <a:lnTo>
                      <a:pt x="7" y="120"/>
                    </a:lnTo>
                    <a:lnTo>
                      <a:pt x="2" y="119"/>
                    </a:lnTo>
                    <a:lnTo>
                      <a:pt x="0" y="118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0" y="58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7" name="Freeform 350"/>
              <p:cNvSpPr>
                <a:spLocks/>
              </p:cNvSpPr>
              <p:nvPr/>
            </p:nvSpPr>
            <p:spPr bwMode="auto">
              <a:xfrm>
                <a:off x="2375" y="3579"/>
                <a:ext cx="34" cy="104"/>
              </a:xfrm>
              <a:custGeom>
                <a:avLst/>
                <a:gdLst>
                  <a:gd name="T0" fmla="*/ 5 w 34"/>
                  <a:gd name="T1" fmla="*/ 7 h 104"/>
                  <a:gd name="T2" fmla="*/ 12 w 34"/>
                  <a:gd name="T3" fmla="*/ 5 h 104"/>
                  <a:gd name="T4" fmla="*/ 25 w 34"/>
                  <a:gd name="T5" fmla="*/ 0 h 104"/>
                  <a:gd name="T6" fmla="*/ 31 w 34"/>
                  <a:gd name="T7" fmla="*/ 0 h 104"/>
                  <a:gd name="T8" fmla="*/ 33 w 34"/>
                  <a:gd name="T9" fmla="*/ 1 h 104"/>
                  <a:gd name="T10" fmla="*/ 34 w 34"/>
                  <a:gd name="T11" fmla="*/ 2 h 104"/>
                  <a:gd name="T12" fmla="*/ 34 w 34"/>
                  <a:gd name="T13" fmla="*/ 5 h 104"/>
                  <a:gd name="T14" fmla="*/ 34 w 34"/>
                  <a:gd name="T15" fmla="*/ 22 h 104"/>
                  <a:gd name="T16" fmla="*/ 33 w 34"/>
                  <a:gd name="T17" fmla="*/ 37 h 104"/>
                  <a:gd name="T18" fmla="*/ 33 w 34"/>
                  <a:gd name="T19" fmla="*/ 59 h 104"/>
                  <a:gd name="T20" fmla="*/ 33 w 34"/>
                  <a:gd name="T21" fmla="*/ 102 h 104"/>
                  <a:gd name="T22" fmla="*/ 31 w 34"/>
                  <a:gd name="T23" fmla="*/ 103 h 104"/>
                  <a:gd name="T24" fmla="*/ 26 w 34"/>
                  <a:gd name="T25" fmla="*/ 104 h 104"/>
                  <a:gd name="T26" fmla="*/ 20 w 34"/>
                  <a:gd name="T27" fmla="*/ 104 h 104"/>
                  <a:gd name="T28" fmla="*/ 7 w 34"/>
                  <a:gd name="T29" fmla="*/ 103 h 104"/>
                  <a:gd name="T30" fmla="*/ 2 w 34"/>
                  <a:gd name="T31" fmla="*/ 103 h 104"/>
                  <a:gd name="T32" fmla="*/ 0 w 34"/>
                  <a:gd name="T33" fmla="*/ 102 h 104"/>
                  <a:gd name="T34" fmla="*/ 0 w 34"/>
                  <a:gd name="T35" fmla="*/ 85 h 104"/>
                  <a:gd name="T36" fmla="*/ 0 w 34"/>
                  <a:gd name="T37" fmla="*/ 71 h 104"/>
                  <a:gd name="T38" fmla="*/ 0 w 34"/>
                  <a:gd name="T39" fmla="*/ 51 h 104"/>
                  <a:gd name="T40" fmla="*/ 0 w 34"/>
                  <a:gd name="T41" fmla="*/ 12 h 104"/>
                  <a:gd name="T42" fmla="*/ 0 w 34"/>
                  <a:gd name="T43" fmla="*/ 11 h 104"/>
                  <a:gd name="T44" fmla="*/ 0 w 34"/>
                  <a:gd name="T45" fmla="*/ 10 h 104"/>
                  <a:gd name="T46" fmla="*/ 2 w 34"/>
                  <a:gd name="T47" fmla="*/ 9 h 104"/>
                  <a:gd name="T48" fmla="*/ 5 w 34"/>
                  <a:gd name="T49" fmla="*/ 7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104"/>
                  <a:gd name="T77" fmla="*/ 34 w 34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104">
                    <a:moveTo>
                      <a:pt x="5" y="7"/>
                    </a:moveTo>
                    <a:lnTo>
                      <a:pt x="12" y="5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4" y="22"/>
                    </a:lnTo>
                    <a:lnTo>
                      <a:pt x="33" y="37"/>
                    </a:lnTo>
                    <a:lnTo>
                      <a:pt x="33" y="59"/>
                    </a:lnTo>
                    <a:lnTo>
                      <a:pt x="33" y="102"/>
                    </a:lnTo>
                    <a:lnTo>
                      <a:pt x="31" y="103"/>
                    </a:lnTo>
                    <a:lnTo>
                      <a:pt x="26" y="104"/>
                    </a:lnTo>
                    <a:lnTo>
                      <a:pt x="20" y="104"/>
                    </a:lnTo>
                    <a:lnTo>
                      <a:pt x="7" y="103"/>
                    </a:lnTo>
                    <a:lnTo>
                      <a:pt x="2" y="103"/>
                    </a:lnTo>
                    <a:lnTo>
                      <a:pt x="0" y="102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8" name="Freeform 351"/>
              <p:cNvSpPr>
                <a:spLocks/>
              </p:cNvSpPr>
              <p:nvPr/>
            </p:nvSpPr>
            <p:spPr bwMode="auto">
              <a:xfrm>
                <a:off x="2375" y="3579"/>
                <a:ext cx="34" cy="87"/>
              </a:xfrm>
              <a:custGeom>
                <a:avLst/>
                <a:gdLst>
                  <a:gd name="T0" fmla="*/ 4 w 34"/>
                  <a:gd name="T1" fmla="*/ 7 h 87"/>
                  <a:gd name="T2" fmla="*/ 12 w 34"/>
                  <a:gd name="T3" fmla="*/ 5 h 87"/>
                  <a:gd name="T4" fmla="*/ 25 w 34"/>
                  <a:gd name="T5" fmla="*/ 0 h 87"/>
                  <a:gd name="T6" fmla="*/ 31 w 34"/>
                  <a:gd name="T7" fmla="*/ 0 h 87"/>
                  <a:gd name="T8" fmla="*/ 33 w 34"/>
                  <a:gd name="T9" fmla="*/ 1 h 87"/>
                  <a:gd name="T10" fmla="*/ 34 w 34"/>
                  <a:gd name="T11" fmla="*/ 2 h 87"/>
                  <a:gd name="T12" fmla="*/ 34 w 34"/>
                  <a:gd name="T13" fmla="*/ 4 h 87"/>
                  <a:gd name="T14" fmla="*/ 34 w 34"/>
                  <a:gd name="T15" fmla="*/ 20 h 87"/>
                  <a:gd name="T16" fmla="*/ 33 w 34"/>
                  <a:gd name="T17" fmla="*/ 31 h 87"/>
                  <a:gd name="T18" fmla="*/ 33 w 34"/>
                  <a:gd name="T19" fmla="*/ 50 h 87"/>
                  <a:gd name="T20" fmla="*/ 33 w 34"/>
                  <a:gd name="T21" fmla="*/ 86 h 87"/>
                  <a:gd name="T22" fmla="*/ 31 w 34"/>
                  <a:gd name="T23" fmla="*/ 87 h 87"/>
                  <a:gd name="T24" fmla="*/ 26 w 34"/>
                  <a:gd name="T25" fmla="*/ 87 h 87"/>
                  <a:gd name="T26" fmla="*/ 20 w 34"/>
                  <a:gd name="T27" fmla="*/ 87 h 87"/>
                  <a:gd name="T28" fmla="*/ 7 w 34"/>
                  <a:gd name="T29" fmla="*/ 87 h 87"/>
                  <a:gd name="T30" fmla="*/ 2 w 34"/>
                  <a:gd name="T31" fmla="*/ 86 h 87"/>
                  <a:gd name="T32" fmla="*/ 0 w 34"/>
                  <a:gd name="T33" fmla="*/ 85 h 87"/>
                  <a:gd name="T34" fmla="*/ 0 w 34"/>
                  <a:gd name="T35" fmla="*/ 71 h 87"/>
                  <a:gd name="T36" fmla="*/ 0 w 34"/>
                  <a:gd name="T37" fmla="*/ 60 h 87"/>
                  <a:gd name="T38" fmla="*/ 0 w 34"/>
                  <a:gd name="T39" fmla="*/ 44 h 87"/>
                  <a:gd name="T40" fmla="*/ 0 w 34"/>
                  <a:gd name="T41" fmla="*/ 11 h 87"/>
                  <a:gd name="T42" fmla="*/ 0 w 34"/>
                  <a:gd name="T43" fmla="*/ 10 h 87"/>
                  <a:gd name="T44" fmla="*/ 4 w 34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87"/>
                  <a:gd name="T71" fmla="*/ 34 w 34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87">
                    <a:moveTo>
                      <a:pt x="4" y="7"/>
                    </a:moveTo>
                    <a:lnTo>
                      <a:pt x="12" y="5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20"/>
                    </a:lnTo>
                    <a:lnTo>
                      <a:pt x="33" y="31"/>
                    </a:lnTo>
                    <a:lnTo>
                      <a:pt x="33" y="50"/>
                    </a:lnTo>
                    <a:lnTo>
                      <a:pt x="33" y="86"/>
                    </a:lnTo>
                    <a:lnTo>
                      <a:pt x="31" y="87"/>
                    </a:lnTo>
                    <a:lnTo>
                      <a:pt x="26" y="87"/>
                    </a:lnTo>
                    <a:lnTo>
                      <a:pt x="20" y="87"/>
                    </a:lnTo>
                    <a:lnTo>
                      <a:pt x="7" y="87"/>
                    </a:lnTo>
                    <a:lnTo>
                      <a:pt x="2" y="86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49" name="Freeform 352"/>
              <p:cNvSpPr>
                <a:spLocks/>
              </p:cNvSpPr>
              <p:nvPr/>
            </p:nvSpPr>
            <p:spPr bwMode="auto">
              <a:xfrm>
                <a:off x="2375" y="3579"/>
                <a:ext cx="34" cy="70"/>
              </a:xfrm>
              <a:custGeom>
                <a:avLst/>
                <a:gdLst>
                  <a:gd name="T0" fmla="*/ 4 w 34"/>
                  <a:gd name="T1" fmla="*/ 7 h 70"/>
                  <a:gd name="T2" fmla="*/ 12 w 34"/>
                  <a:gd name="T3" fmla="*/ 5 h 70"/>
                  <a:gd name="T4" fmla="*/ 25 w 34"/>
                  <a:gd name="T5" fmla="*/ 0 h 70"/>
                  <a:gd name="T6" fmla="*/ 31 w 34"/>
                  <a:gd name="T7" fmla="*/ 0 h 70"/>
                  <a:gd name="T8" fmla="*/ 33 w 34"/>
                  <a:gd name="T9" fmla="*/ 1 h 70"/>
                  <a:gd name="T10" fmla="*/ 34 w 34"/>
                  <a:gd name="T11" fmla="*/ 2 h 70"/>
                  <a:gd name="T12" fmla="*/ 34 w 34"/>
                  <a:gd name="T13" fmla="*/ 4 h 70"/>
                  <a:gd name="T14" fmla="*/ 34 w 34"/>
                  <a:gd name="T15" fmla="*/ 16 h 70"/>
                  <a:gd name="T16" fmla="*/ 33 w 34"/>
                  <a:gd name="T17" fmla="*/ 26 h 70"/>
                  <a:gd name="T18" fmla="*/ 33 w 34"/>
                  <a:gd name="T19" fmla="*/ 40 h 70"/>
                  <a:gd name="T20" fmla="*/ 33 w 34"/>
                  <a:gd name="T21" fmla="*/ 69 h 70"/>
                  <a:gd name="T22" fmla="*/ 31 w 34"/>
                  <a:gd name="T23" fmla="*/ 70 h 70"/>
                  <a:gd name="T24" fmla="*/ 26 w 34"/>
                  <a:gd name="T25" fmla="*/ 70 h 70"/>
                  <a:gd name="T26" fmla="*/ 20 w 34"/>
                  <a:gd name="T27" fmla="*/ 70 h 70"/>
                  <a:gd name="T28" fmla="*/ 7 w 34"/>
                  <a:gd name="T29" fmla="*/ 70 h 70"/>
                  <a:gd name="T30" fmla="*/ 2 w 34"/>
                  <a:gd name="T31" fmla="*/ 70 h 70"/>
                  <a:gd name="T32" fmla="*/ 0 w 34"/>
                  <a:gd name="T33" fmla="*/ 69 h 70"/>
                  <a:gd name="T34" fmla="*/ 0 w 34"/>
                  <a:gd name="T35" fmla="*/ 58 h 70"/>
                  <a:gd name="T36" fmla="*/ 0 w 34"/>
                  <a:gd name="T37" fmla="*/ 50 h 70"/>
                  <a:gd name="T38" fmla="*/ 0 w 34"/>
                  <a:gd name="T39" fmla="*/ 37 h 70"/>
                  <a:gd name="T40" fmla="*/ 0 w 34"/>
                  <a:gd name="T41" fmla="*/ 11 h 70"/>
                  <a:gd name="T42" fmla="*/ 0 w 34"/>
                  <a:gd name="T43" fmla="*/ 10 h 70"/>
                  <a:gd name="T44" fmla="*/ 4 w 34"/>
                  <a:gd name="T45" fmla="*/ 7 h 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70"/>
                  <a:gd name="T71" fmla="*/ 34 w 34"/>
                  <a:gd name="T72" fmla="*/ 70 h 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70">
                    <a:moveTo>
                      <a:pt x="4" y="7"/>
                    </a:moveTo>
                    <a:lnTo>
                      <a:pt x="12" y="5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16"/>
                    </a:lnTo>
                    <a:lnTo>
                      <a:pt x="33" y="26"/>
                    </a:lnTo>
                    <a:lnTo>
                      <a:pt x="33" y="40"/>
                    </a:lnTo>
                    <a:lnTo>
                      <a:pt x="33" y="69"/>
                    </a:lnTo>
                    <a:lnTo>
                      <a:pt x="31" y="70"/>
                    </a:lnTo>
                    <a:lnTo>
                      <a:pt x="26" y="70"/>
                    </a:lnTo>
                    <a:lnTo>
                      <a:pt x="20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50"/>
                    </a:lnTo>
                    <a:lnTo>
                      <a:pt x="0" y="37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0" name="Freeform 353"/>
              <p:cNvSpPr>
                <a:spLocks/>
              </p:cNvSpPr>
              <p:nvPr/>
            </p:nvSpPr>
            <p:spPr bwMode="auto">
              <a:xfrm>
                <a:off x="2375" y="3579"/>
                <a:ext cx="34" cy="54"/>
              </a:xfrm>
              <a:custGeom>
                <a:avLst/>
                <a:gdLst>
                  <a:gd name="T0" fmla="*/ 4 w 34"/>
                  <a:gd name="T1" fmla="*/ 7 h 54"/>
                  <a:gd name="T2" fmla="*/ 12 w 34"/>
                  <a:gd name="T3" fmla="*/ 5 h 54"/>
                  <a:gd name="T4" fmla="*/ 25 w 34"/>
                  <a:gd name="T5" fmla="*/ 0 h 54"/>
                  <a:gd name="T6" fmla="*/ 31 w 34"/>
                  <a:gd name="T7" fmla="*/ 0 h 54"/>
                  <a:gd name="T8" fmla="*/ 33 w 34"/>
                  <a:gd name="T9" fmla="*/ 1 h 54"/>
                  <a:gd name="T10" fmla="*/ 34 w 34"/>
                  <a:gd name="T11" fmla="*/ 2 h 54"/>
                  <a:gd name="T12" fmla="*/ 34 w 34"/>
                  <a:gd name="T13" fmla="*/ 4 h 54"/>
                  <a:gd name="T14" fmla="*/ 34 w 34"/>
                  <a:gd name="T15" fmla="*/ 12 h 54"/>
                  <a:gd name="T16" fmla="*/ 33 w 34"/>
                  <a:gd name="T17" fmla="*/ 20 h 54"/>
                  <a:gd name="T18" fmla="*/ 33 w 34"/>
                  <a:gd name="T19" fmla="*/ 32 h 54"/>
                  <a:gd name="T20" fmla="*/ 33 w 34"/>
                  <a:gd name="T21" fmla="*/ 53 h 54"/>
                  <a:gd name="T22" fmla="*/ 31 w 34"/>
                  <a:gd name="T23" fmla="*/ 54 h 54"/>
                  <a:gd name="T24" fmla="*/ 26 w 34"/>
                  <a:gd name="T25" fmla="*/ 54 h 54"/>
                  <a:gd name="T26" fmla="*/ 20 w 34"/>
                  <a:gd name="T27" fmla="*/ 54 h 54"/>
                  <a:gd name="T28" fmla="*/ 7 w 34"/>
                  <a:gd name="T29" fmla="*/ 54 h 54"/>
                  <a:gd name="T30" fmla="*/ 2 w 34"/>
                  <a:gd name="T31" fmla="*/ 54 h 54"/>
                  <a:gd name="T32" fmla="*/ 0 w 34"/>
                  <a:gd name="T33" fmla="*/ 53 h 54"/>
                  <a:gd name="T34" fmla="*/ 0 w 34"/>
                  <a:gd name="T35" fmla="*/ 45 h 54"/>
                  <a:gd name="T36" fmla="*/ 0 w 34"/>
                  <a:gd name="T37" fmla="*/ 39 h 54"/>
                  <a:gd name="T38" fmla="*/ 0 w 34"/>
                  <a:gd name="T39" fmla="*/ 29 h 54"/>
                  <a:gd name="T40" fmla="*/ 0 w 34"/>
                  <a:gd name="T41" fmla="*/ 11 h 54"/>
                  <a:gd name="T42" fmla="*/ 0 w 34"/>
                  <a:gd name="T43" fmla="*/ 10 h 54"/>
                  <a:gd name="T44" fmla="*/ 4 w 34"/>
                  <a:gd name="T45" fmla="*/ 7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54"/>
                  <a:gd name="T71" fmla="*/ 34 w 34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54">
                    <a:moveTo>
                      <a:pt x="4" y="7"/>
                    </a:moveTo>
                    <a:lnTo>
                      <a:pt x="12" y="5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12"/>
                    </a:lnTo>
                    <a:lnTo>
                      <a:pt x="33" y="20"/>
                    </a:lnTo>
                    <a:lnTo>
                      <a:pt x="33" y="32"/>
                    </a:lnTo>
                    <a:lnTo>
                      <a:pt x="33" y="53"/>
                    </a:lnTo>
                    <a:lnTo>
                      <a:pt x="31" y="54"/>
                    </a:lnTo>
                    <a:lnTo>
                      <a:pt x="26" y="54"/>
                    </a:lnTo>
                    <a:lnTo>
                      <a:pt x="20" y="54"/>
                    </a:lnTo>
                    <a:lnTo>
                      <a:pt x="7" y="54"/>
                    </a:lnTo>
                    <a:lnTo>
                      <a:pt x="2" y="54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1" name="Freeform 354"/>
              <p:cNvSpPr>
                <a:spLocks/>
              </p:cNvSpPr>
              <p:nvPr/>
            </p:nvSpPr>
            <p:spPr bwMode="auto">
              <a:xfrm>
                <a:off x="2375" y="3578"/>
                <a:ext cx="34" cy="38"/>
              </a:xfrm>
              <a:custGeom>
                <a:avLst/>
                <a:gdLst>
                  <a:gd name="T0" fmla="*/ 4 w 34"/>
                  <a:gd name="T1" fmla="*/ 8 h 38"/>
                  <a:gd name="T2" fmla="*/ 25 w 34"/>
                  <a:gd name="T3" fmla="*/ 1 h 38"/>
                  <a:gd name="T4" fmla="*/ 31 w 34"/>
                  <a:gd name="T5" fmla="*/ 0 h 38"/>
                  <a:gd name="T6" fmla="*/ 33 w 34"/>
                  <a:gd name="T7" fmla="*/ 0 h 38"/>
                  <a:gd name="T8" fmla="*/ 34 w 34"/>
                  <a:gd name="T9" fmla="*/ 2 h 38"/>
                  <a:gd name="T10" fmla="*/ 34 w 34"/>
                  <a:gd name="T11" fmla="*/ 5 h 38"/>
                  <a:gd name="T12" fmla="*/ 33 w 34"/>
                  <a:gd name="T13" fmla="*/ 38 h 38"/>
                  <a:gd name="T14" fmla="*/ 31 w 34"/>
                  <a:gd name="T15" fmla="*/ 38 h 38"/>
                  <a:gd name="T16" fmla="*/ 26 w 34"/>
                  <a:gd name="T17" fmla="*/ 38 h 38"/>
                  <a:gd name="T18" fmla="*/ 7 w 34"/>
                  <a:gd name="T19" fmla="*/ 38 h 38"/>
                  <a:gd name="T20" fmla="*/ 2 w 34"/>
                  <a:gd name="T21" fmla="*/ 38 h 38"/>
                  <a:gd name="T22" fmla="*/ 0 w 34"/>
                  <a:gd name="T23" fmla="*/ 38 h 38"/>
                  <a:gd name="T24" fmla="*/ 0 w 34"/>
                  <a:gd name="T25" fmla="*/ 12 h 38"/>
                  <a:gd name="T26" fmla="*/ 2 w 34"/>
                  <a:gd name="T27" fmla="*/ 11 h 38"/>
                  <a:gd name="T28" fmla="*/ 4 w 34"/>
                  <a:gd name="T29" fmla="*/ 8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8"/>
                  <a:gd name="T47" fmla="*/ 34 w 34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8">
                    <a:moveTo>
                      <a:pt x="4" y="8"/>
                    </a:moveTo>
                    <a:lnTo>
                      <a:pt x="25" y="1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26" y="38"/>
                    </a:lnTo>
                    <a:lnTo>
                      <a:pt x="7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2" name="Freeform 355"/>
              <p:cNvSpPr>
                <a:spLocks/>
              </p:cNvSpPr>
              <p:nvPr/>
            </p:nvSpPr>
            <p:spPr bwMode="auto">
              <a:xfrm>
                <a:off x="2424" y="3564"/>
                <a:ext cx="35" cy="401"/>
              </a:xfrm>
              <a:custGeom>
                <a:avLst/>
                <a:gdLst>
                  <a:gd name="T0" fmla="*/ 7 w 35"/>
                  <a:gd name="T1" fmla="*/ 8 h 401"/>
                  <a:gd name="T2" fmla="*/ 28 w 35"/>
                  <a:gd name="T3" fmla="*/ 0 h 401"/>
                  <a:gd name="T4" fmla="*/ 30 w 35"/>
                  <a:gd name="T5" fmla="*/ 0 h 401"/>
                  <a:gd name="T6" fmla="*/ 32 w 35"/>
                  <a:gd name="T7" fmla="*/ 0 h 401"/>
                  <a:gd name="T8" fmla="*/ 34 w 35"/>
                  <a:gd name="T9" fmla="*/ 1 h 401"/>
                  <a:gd name="T10" fmla="*/ 35 w 35"/>
                  <a:gd name="T11" fmla="*/ 3 h 401"/>
                  <a:gd name="T12" fmla="*/ 35 w 35"/>
                  <a:gd name="T13" fmla="*/ 5 h 401"/>
                  <a:gd name="T14" fmla="*/ 35 w 35"/>
                  <a:gd name="T15" fmla="*/ 9 h 401"/>
                  <a:gd name="T16" fmla="*/ 35 w 35"/>
                  <a:gd name="T17" fmla="*/ 394 h 401"/>
                  <a:gd name="T18" fmla="*/ 34 w 35"/>
                  <a:gd name="T19" fmla="*/ 397 h 401"/>
                  <a:gd name="T20" fmla="*/ 32 w 35"/>
                  <a:gd name="T21" fmla="*/ 400 h 401"/>
                  <a:gd name="T22" fmla="*/ 30 w 35"/>
                  <a:gd name="T23" fmla="*/ 401 h 401"/>
                  <a:gd name="T24" fmla="*/ 27 w 35"/>
                  <a:gd name="T25" fmla="*/ 401 h 401"/>
                  <a:gd name="T26" fmla="*/ 7 w 35"/>
                  <a:gd name="T27" fmla="*/ 401 h 401"/>
                  <a:gd name="T28" fmla="*/ 4 w 35"/>
                  <a:gd name="T29" fmla="*/ 400 h 401"/>
                  <a:gd name="T30" fmla="*/ 2 w 35"/>
                  <a:gd name="T31" fmla="*/ 399 h 401"/>
                  <a:gd name="T32" fmla="*/ 0 w 35"/>
                  <a:gd name="T33" fmla="*/ 395 h 401"/>
                  <a:gd name="T34" fmla="*/ 0 w 35"/>
                  <a:gd name="T35" fmla="*/ 392 h 401"/>
                  <a:gd name="T36" fmla="*/ 0 w 35"/>
                  <a:gd name="T37" fmla="*/ 15 h 401"/>
                  <a:gd name="T38" fmla="*/ 0 w 35"/>
                  <a:gd name="T39" fmla="*/ 12 h 401"/>
                  <a:gd name="T40" fmla="*/ 1 w 35"/>
                  <a:gd name="T41" fmla="*/ 10 h 401"/>
                  <a:gd name="T42" fmla="*/ 3 w 35"/>
                  <a:gd name="T43" fmla="*/ 8 h 401"/>
                  <a:gd name="T44" fmla="*/ 7 w 35"/>
                  <a:gd name="T45" fmla="*/ 8 h 4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401"/>
                  <a:gd name="T71" fmla="*/ 35 w 35"/>
                  <a:gd name="T72" fmla="*/ 401 h 4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401">
                    <a:moveTo>
                      <a:pt x="7" y="8"/>
                    </a:move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9"/>
                    </a:lnTo>
                    <a:lnTo>
                      <a:pt x="35" y="394"/>
                    </a:lnTo>
                    <a:lnTo>
                      <a:pt x="34" y="397"/>
                    </a:lnTo>
                    <a:lnTo>
                      <a:pt x="32" y="400"/>
                    </a:lnTo>
                    <a:lnTo>
                      <a:pt x="30" y="401"/>
                    </a:lnTo>
                    <a:lnTo>
                      <a:pt x="27" y="401"/>
                    </a:lnTo>
                    <a:lnTo>
                      <a:pt x="7" y="401"/>
                    </a:lnTo>
                    <a:lnTo>
                      <a:pt x="4" y="400"/>
                    </a:lnTo>
                    <a:lnTo>
                      <a:pt x="2" y="399"/>
                    </a:lnTo>
                    <a:lnTo>
                      <a:pt x="0" y="395"/>
                    </a:lnTo>
                    <a:lnTo>
                      <a:pt x="0" y="392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3" name="Freeform 356"/>
              <p:cNvSpPr>
                <a:spLocks/>
              </p:cNvSpPr>
              <p:nvPr/>
            </p:nvSpPr>
            <p:spPr bwMode="auto">
              <a:xfrm>
                <a:off x="2424" y="3564"/>
                <a:ext cx="35" cy="384"/>
              </a:xfrm>
              <a:custGeom>
                <a:avLst/>
                <a:gdLst>
                  <a:gd name="T0" fmla="*/ 7 w 35"/>
                  <a:gd name="T1" fmla="*/ 8 h 384"/>
                  <a:gd name="T2" fmla="*/ 13 w 35"/>
                  <a:gd name="T3" fmla="*/ 5 h 384"/>
                  <a:gd name="T4" fmla="*/ 28 w 35"/>
                  <a:gd name="T5" fmla="*/ 0 h 384"/>
                  <a:gd name="T6" fmla="*/ 30 w 35"/>
                  <a:gd name="T7" fmla="*/ 0 h 384"/>
                  <a:gd name="T8" fmla="*/ 32 w 35"/>
                  <a:gd name="T9" fmla="*/ 0 h 384"/>
                  <a:gd name="T10" fmla="*/ 34 w 35"/>
                  <a:gd name="T11" fmla="*/ 1 h 384"/>
                  <a:gd name="T12" fmla="*/ 35 w 35"/>
                  <a:gd name="T13" fmla="*/ 3 h 384"/>
                  <a:gd name="T14" fmla="*/ 35 w 35"/>
                  <a:gd name="T15" fmla="*/ 5 h 384"/>
                  <a:gd name="T16" fmla="*/ 35 w 35"/>
                  <a:gd name="T17" fmla="*/ 9 h 384"/>
                  <a:gd name="T18" fmla="*/ 35 w 35"/>
                  <a:gd name="T19" fmla="*/ 48 h 384"/>
                  <a:gd name="T20" fmla="*/ 35 w 35"/>
                  <a:gd name="T21" fmla="*/ 79 h 384"/>
                  <a:gd name="T22" fmla="*/ 35 w 35"/>
                  <a:gd name="T23" fmla="*/ 104 h 384"/>
                  <a:gd name="T24" fmla="*/ 35 w 35"/>
                  <a:gd name="T25" fmla="*/ 131 h 384"/>
                  <a:gd name="T26" fmla="*/ 35 w 35"/>
                  <a:gd name="T27" fmla="*/ 167 h 384"/>
                  <a:gd name="T28" fmla="*/ 35 w 35"/>
                  <a:gd name="T29" fmla="*/ 216 h 384"/>
                  <a:gd name="T30" fmla="*/ 35 w 35"/>
                  <a:gd name="T31" fmla="*/ 283 h 384"/>
                  <a:gd name="T32" fmla="*/ 35 w 35"/>
                  <a:gd name="T33" fmla="*/ 377 h 384"/>
                  <a:gd name="T34" fmla="*/ 34 w 35"/>
                  <a:gd name="T35" fmla="*/ 379 h 384"/>
                  <a:gd name="T36" fmla="*/ 32 w 35"/>
                  <a:gd name="T37" fmla="*/ 381 h 384"/>
                  <a:gd name="T38" fmla="*/ 30 w 35"/>
                  <a:gd name="T39" fmla="*/ 384 h 384"/>
                  <a:gd name="T40" fmla="*/ 27 w 35"/>
                  <a:gd name="T41" fmla="*/ 384 h 384"/>
                  <a:gd name="T42" fmla="*/ 20 w 35"/>
                  <a:gd name="T43" fmla="*/ 384 h 384"/>
                  <a:gd name="T44" fmla="*/ 7 w 35"/>
                  <a:gd name="T45" fmla="*/ 383 h 384"/>
                  <a:gd name="T46" fmla="*/ 4 w 35"/>
                  <a:gd name="T47" fmla="*/ 383 h 384"/>
                  <a:gd name="T48" fmla="*/ 2 w 35"/>
                  <a:gd name="T49" fmla="*/ 381 h 384"/>
                  <a:gd name="T50" fmla="*/ 0 w 35"/>
                  <a:gd name="T51" fmla="*/ 378 h 384"/>
                  <a:gd name="T52" fmla="*/ 0 w 35"/>
                  <a:gd name="T53" fmla="*/ 375 h 384"/>
                  <a:gd name="T54" fmla="*/ 0 w 35"/>
                  <a:gd name="T55" fmla="*/ 336 h 384"/>
                  <a:gd name="T56" fmla="*/ 0 w 35"/>
                  <a:gd name="T57" fmla="*/ 308 h 384"/>
                  <a:gd name="T58" fmla="*/ 0 w 35"/>
                  <a:gd name="T59" fmla="*/ 282 h 384"/>
                  <a:gd name="T60" fmla="*/ 0 w 35"/>
                  <a:gd name="T61" fmla="*/ 255 h 384"/>
                  <a:gd name="T62" fmla="*/ 0 w 35"/>
                  <a:gd name="T63" fmla="*/ 220 h 384"/>
                  <a:gd name="T64" fmla="*/ 0 w 35"/>
                  <a:gd name="T65" fmla="*/ 172 h 384"/>
                  <a:gd name="T66" fmla="*/ 0 w 35"/>
                  <a:gd name="T67" fmla="*/ 106 h 384"/>
                  <a:gd name="T68" fmla="*/ 0 w 35"/>
                  <a:gd name="T69" fmla="*/ 15 h 384"/>
                  <a:gd name="T70" fmla="*/ 0 w 35"/>
                  <a:gd name="T71" fmla="*/ 12 h 384"/>
                  <a:gd name="T72" fmla="*/ 1 w 35"/>
                  <a:gd name="T73" fmla="*/ 10 h 384"/>
                  <a:gd name="T74" fmla="*/ 3 w 35"/>
                  <a:gd name="T75" fmla="*/ 8 h 384"/>
                  <a:gd name="T76" fmla="*/ 7 w 35"/>
                  <a:gd name="T77" fmla="*/ 8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384"/>
                  <a:gd name="T119" fmla="*/ 35 w 35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384">
                    <a:moveTo>
                      <a:pt x="7" y="8"/>
                    </a:moveTo>
                    <a:lnTo>
                      <a:pt x="13" y="5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9"/>
                    </a:lnTo>
                    <a:lnTo>
                      <a:pt x="35" y="48"/>
                    </a:lnTo>
                    <a:lnTo>
                      <a:pt x="35" y="79"/>
                    </a:lnTo>
                    <a:lnTo>
                      <a:pt x="35" y="104"/>
                    </a:lnTo>
                    <a:lnTo>
                      <a:pt x="35" y="131"/>
                    </a:lnTo>
                    <a:lnTo>
                      <a:pt x="35" y="167"/>
                    </a:lnTo>
                    <a:lnTo>
                      <a:pt x="35" y="216"/>
                    </a:lnTo>
                    <a:lnTo>
                      <a:pt x="35" y="283"/>
                    </a:lnTo>
                    <a:lnTo>
                      <a:pt x="35" y="377"/>
                    </a:lnTo>
                    <a:lnTo>
                      <a:pt x="34" y="379"/>
                    </a:lnTo>
                    <a:lnTo>
                      <a:pt x="32" y="381"/>
                    </a:lnTo>
                    <a:lnTo>
                      <a:pt x="30" y="384"/>
                    </a:lnTo>
                    <a:lnTo>
                      <a:pt x="27" y="384"/>
                    </a:lnTo>
                    <a:lnTo>
                      <a:pt x="20" y="384"/>
                    </a:lnTo>
                    <a:lnTo>
                      <a:pt x="7" y="383"/>
                    </a:lnTo>
                    <a:lnTo>
                      <a:pt x="4" y="383"/>
                    </a:lnTo>
                    <a:lnTo>
                      <a:pt x="2" y="381"/>
                    </a:lnTo>
                    <a:lnTo>
                      <a:pt x="0" y="378"/>
                    </a:lnTo>
                    <a:lnTo>
                      <a:pt x="0" y="375"/>
                    </a:lnTo>
                    <a:lnTo>
                      <a:pt x="0" y="336"/>
                    </a:lnTo>
                    <a:lnTo>
                      <a:pt x="0" y="308"/>
                    </a:lnTo>
                    <a:lnTo>
                      <a:pt x="0" y="282"/>
                    </a:lnTo>
                    <a:lnTo>
                      <a:pt x="0" y="255"/>
                    </a:lnTo>
                    <a:lnTo>
                      <a:pt x="0" y="220"/>
                    </a:lnTo>
                    <a:lnTo>
                      <a:pt x="0" y="172"/>
                    </a:lnTo>
                    <a:lnTo>
                      <a:pt x="0" y="10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4" name="Freeform 357"/>
              <p:cNvSpPr>
                <a:spLocks/>
              </p:cNvSpPr>
              <p:nvPr/>
            </p:nvSpPr>
            <p:spPr bwMode="auto">
              <a:xfrm>
                <a:off x="2424" y="3564"/>
                <a:ext cx="35" cy="367"/>
              </a:xfrm>
              <a:custGeom>
                <a:avLst/>
                <a:gdLst>
                  <a:gd name="T0" fmla="*/ 7 w 35"/>
                  <a:gd name="T1" fmla="*/ 8 h 367"/>
                  <a:gd name="T2" fmla="*/ 13 w 35"/>
                  <a:gd name="T3" fmla="*/ 5 h 367"/>
                  <a:gd name="T4" fmla="*/ 28 w 35"/>
                  <a:gd name="T5" fmla="*/ 0 h 367"/>
                  <a:gd name="T6" fmla="*/ 30 w 35"/>
                  <a:gd name="T7" fmla="*/ 0 h 367"/>
                  <a:gd name="T8" fmla="*/ 32 w 35"/>
                  <a:gd name="T9" fmla="*/ 0 h 367"/>
                  <a:gd name="T10" fmla="*/ 34 w 35"/>
                  <a:gd name="T11" fmla="*/ 1 h 367"/>
                  <a:gd name="T12" fmla="*/ 34 w 35"/>
                  <a:gd name="T13" fmla="*/ 3 h 367"/>
                  <a:gd name="T14" fmla="*/ 35 w 35"/>
                  <a:gd name="T15" fmla="*/ 5 h 367"/>
                  <a:gd name="T16" fmla="*/ 35 w 35"/>
                  <a:gd name="T17" fmla="*/ 9 h 367"/>
                  <a:gd name="T18" fmla="*/ 35 w 35"/>
                  <a:gd name="T19" fmla="*/ 46 h 367"/>
                  <a:gd name="T20" fmla="*/ 35 w 35"/>
                  <a:gd name="T21" fmla="*/ 75 h 367"/>
                  <a:gd name="T22" fmla="*/ 35 w 35"/>
                  <a:gd name="T23" fmla="*/ 100 h 367"/>
                  <a:gd name="T24" fmla="*/ 35 w 35"/>
                  <a:gd name="T25" fmla="*/ 125 h 367"/>
                  <a:gd name="T26" fmla="*/ 35 w 35"/>
                  <a:gd name="T27" fmla="*/ 160 h 367"/>
                  <a:gd name="T28" fmla="*/ 35 w 35"/>
                  <a:gd name="T29" fmla="*/ 206 h 367"/>
                  <a:gd name="T30" fmla="*/ 35 w 35"/>
                  <a:gd name="T31" fmla="*/ 271 h 367"/>
                  <a:gd name="T32" fmla="*/ 35 w 35"/>
                  <a:gd name="T33" fmla="*/ 359 h 367"/>
                  <a:gd name="T34" fmla="*/ 34 w 35"/>
                  <a:gd name="T35" fmla="*/ 362 h 367"/>
                  <a:gd name="T36" fmla="*/ 32 w 35"/>
                  <a:gd name="T37" fmla="*/ 364 h 367"/>
                  <a:gd name="T38" fmla="*/ 30 w 35"/>
                  <a:gd name="T39" fmla="*/ 365 h 367"/>
                  <a:gd name="T40" fmla="*/ 27 w 35"/>
                  <a:gd name="T41" fmla="*/ 367 h 367"/>
                  <a:gd name="T42" fmla="*/ 20 w 35"/>
                  <a:gd name="T43" fmla="*/ 365 h 367"/>
                  <a:gd name="T44" fmla="*/ 7 w 35"/>
                  <a:gd name="T45" fmla="*/ 365 h 367"/>
                  <a:gd name="T46" fmla="*/ 4 w 35"/>
                  <a:gd name="T47" fmla="*/ 365 h 367"/>
                  <a:gd name="T48" fmla="*/ 2 w 35"/>
                  <a:gd name="T49" fmla="*/ 363 h 367"/>
                  <a:gd name="T50" fmla="*/ 0 w 35"/>
                  <a:gd name="T51" fmla="*/ 361 h 367"/>
                  <a:gd name="T52" fmla="*/ 0 w 35"/>
                  <a:gd name="T53" fmla="*/ 358 h 367"/>
                  <a:gd name="T54" fmla="*/ 0 w 35"/>
                  <a:gd name="T55" fmla="*/ 321 h 367"/>
                  <a:gd name="T56" fmla="*/ 0 w 35"/>
                  <a:gd name="T57" fmla="*/ 293 h 367"/>
                  <a:gd name="T58" fmla="*/ 0 w 35"/>
                  <a:gd name="T59" fmla="*/ 269 h 367"/>
                  <a:gd name="T60" fmla="*/ 0 w 35"/>
                  <a:gd name="T61" fmla="*/ 243 h 367"/>
                  <a:gd name="T62" fmla="*/ 0 w 35"/>
                  <a:gd name="T63" fmla="*/ 210 h 367"/>
                  <a:gd name="T64" fmla="*/ 0 w 35"/>
                  <a:gd name="T65" fmla="*/ 164 h 367"/>
                  <a:gd name="T66" fmla="*/ 0 w 35"/>
                  <a:gd name="T67" fmla="*/ 101 h 367"/>
                  <a:gd name="T68" fmla="*/ 0 w 35"/>
                  <a:gd name="T69" fmla="*/ 15 h 367"/>
                  <a:gd name="T70" fmla="*/ 0 w 35"/>
                  <a:gd name="T71" fmla="*/ 11 h 367"/>
                  <a:gd name="T72" fmla="*/ 1 w 35"/>
                  <a:gd name="T73" fmla="*/ 10 h 367"/>
                  <a:gd name="T74" fmla="*/ 3 w 35"/>
                  <a:gd name="T75" fmla="*/ 8 h 367"/>
                  <a:gd name="T76" fmla="*/ 7 w 35"/>
                  <a:gd name="T77" fmla="*/ 8 h 3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367"/>
                  <a:gd name="T119" fmla="*/ 35 w 35"/>
                  <a:gd name="T120" fmla="*/ 367 h 3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367">
                    <a:moveTo>
                      <a:pt x="7" y="8"/>
                    </a:moveTo>
                    <a:lnTo>
                      <a:pt x="13" y="5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5" y="5"/>
                    </a:lnTo>
                    <a:lnTo>
                      <a:pt x="35" y="9"/>
                    </a:lnTo>
                    <a:lnTo>
                      <a:pt x="35" y="46"/>
                    </a:lnTo>
                    <a:lnTo>
                      <a:pt x="35" y="75"/>
                    </a:lnTo>
                    <a:lnTo>
                      <a:pt x="35" y="100"/>
                    </a:lnTo>
                    <a:lnTo>
                      <a:pt x="35" y="125"/>
                    </a:lnTo>
                    <a:lnTo>
                      <a:pt x="35" y="160"/>
                    </a:lnTo>
                    <a:lnTo>
                      <a:pt x="35" y="206"/>
                    </a:lnTo>
                    <a:lnTo>
                      <a:pt x="35" y="271"/>
                    </a:lnTo>
                    <a:lnTo>
                      <a:pt x="35" y="359"/>
                    </a:lnTo>
                    <a:lnTo>
                      <a:pt x="34" y="362"/>
                    </a:lnTo>
                    <a:lnTo>
                      <a:pt x="32" y="364"/>
                    </a:lnTo>
                    <a:lnTo>
                      <a:pt x="30" y="365"/>
                    </a:lnTo>
                    <a:lnTo>
                      <a:pt x="27" y="367"/>
                    </a:lnTo>
                    <a:lnTo>
                      <a:pt x="20" y="365"/>
                    </a:lnTo>
                    <a:lnTo>
                      <a:pt x="7" y="365"/>
                    </a:lnTo>
                    <a:lnTo>
                      <a:pt x="4" y="365"/>
                    </a:lnTo>
                    <a:lnTo>
                      <a:pt x="2" y="363"/>
                    </a:lnTo>
                    <a:lnTo>
                      <a:pt x="0" y="361"/>
                    </a:lnTo>
                    <a:lnTo>
                      <a:pt x="0" y="358"/>
                    </a:lnTo>
                    <a:lnTo>
                      <a:pt x="0" y="321"/>
                    </a:lnTo>
                    <a:lnTo>
                      <a:pt x="0" y="293"/>
                    </a:lnTo>
                    <a:lnTo>
                      <a:pt x="0" y="269"/>
                    </a:lnTo>
                    <a:lnTo>
                      <a:pt x="0" y="243"/>
                    </a:lnTo>
                    <a:lnTo>
                      <a:pt x="0" y="210"/>
                    </a:lnTo>
                    <a:lnTo>
                      <a:pt x="0" y="164"/>
                    </a:lnTo>
                    <a:lnTo>
                      <a:pt x="0" y="10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5" name="Freeform 358"/>
              <p:cNvSpPr>
                <a:spLocks/>
              </p:cNvSpPr>
              <p:nvPr/>
            </p:nvSpPr>
            <p:spPr bwMode="auto">
              <a:xfrm>
                <a:off x="2423" y="3564"/>
                <a:ext cx="36" cy="348"/>
              </a:xfrm>
              <a:custGeom>
                <a:avLst/>
                <a:gdLst>
                  <a:gd name="T0" fmla="*/ 8 w 36"/>
                  <a:gd name="T1" fmla="*/ 8 h 348"/>
                  <a:gd name="T2" fmla="*/ 14 w 36"/>
                  <a:gd name="T3" fmla="*/ 5 h 348"/>
                  <a:gd name="T4" fmla="*/ 29 w 36"/>
                  <a:gd name="T5" fmla="*/ 0 h 348"/>
                  <a:gd name="T6" fmla="*/ 31 w 36"/>
                  <a:gd name="T7" fmla="*/ 0 h 348"/>
                  <a:gd name="T8" fmla="*/ 32 w 36"/>
                  <a:gd name="T9" fmla="*/ 0 h 348"/>
                  <a:gd name="T10" fmla="*/ 35 w 36"/>
                  <a:gd name="T11" fmla="*/ 1 h 348"/>
                  <a:gd name="T12" fmla="*/ 35 w 36"/>
                  <a:gd name="T13" fmla="*/ 3 h 348"/>
                  <a:gd name="T14" fmla="*/ 36 w 36"/>
                  <a:gd name="T15" fmla="*/ 5 h 348"/>
                  <a:gd name="T16" fmla="*/ 36 w 36"/>
                  <a:gd name="T17" fmla="*/ 9 h 348"/>
                  <a:gd name="T18" fmla="*/ 36 w 36"/>
                  <a:gd name="T19" fmla="*/ 44 h 348"/>
                  <a:gd name="T20" fmla="*/ 36 w 36"/>
                  <a:gd name="T21" fmla="*/ 71 h 348"/>
                  <a:gd name="T22" fmla="*/ 36 w 36"/>
                  <a:gd name="T23" fmla="*/ 95 h 348"/>
                  <a:gd name="T24" fmla="*/ 36 w 36"/>
                  <a:gd name="T25" fmla="*/ 120 h 348"/>
                  <a:gd name="T26" fmla="*/ 36 w 36"/>
                  <a:gd name="T27" fmla="*/ 152 h 348"/>
                  <a:gd name="T28" fmla="*/ 36 w 36"/>
                  <a:gd name="T29" fmla="*/ 196 h 348"/>
                  <a:gd name="T30" fmla="*/ 36 w 36"/>
                  <a:gd name="T31" fmla="*/ 258 h 348"/>
                  <a:gd name="T32" fmla="*/ 36 w 36"/>
                  <a:gd name="T33" fmla="*/ 342 h 348"/>
                  <a:gd name="T34" fmla="*/ 35 w 36"/>
                  <a:gd name="T35" fmla="*/ 345 h 348"/>
                  <a:gd name="T36" fmla="*/ 33 w 36"/>
                  <a:gd name="T37" fmla="*/ 347 h 348"/>
                  <a:gd name="T38" fmla="*/ 31 w 36"/>
                  <a:gd name="T39" fmla="*/ 348 h 348"/>
                  <a:gd name="T40" fmla="*/ 28 w 36"/>
                  <a:gd name="T41" fmla="*/ 348 h 348"/>
                  <a:gd name="T42" fmla="*/ 21 w 36"/>
                  <a:gd name="T43" fmla="*/ 348 h 348"/>
                  <a:gd name="T44" fmla="*/ 8 w 36"/>
                  <a:gd name="T45" fmla="*/ 348 h 348"/>
                  <a:gd name="T46" fmla="*/ 5 w 36"/>
                  <a:gd name="T47" fmla="*/ 347 h 348"/>
                  <a:gd name="T48" fmla="*/ 3 w 36"/>
                  <a:gd name="T49" fmla="*/ 346 h 348"/>
                  <a:gd name="T50" fmla="*/ 1 w 36"/>
                  <a:gd name="T51" fmla="*/ 343 h 348"/>
                  <a:gd name="T52" fmla="*/ 1 w 36"/>
                  <a:gd name="T53" fmla="*/ 341 h 348"/>
                  <a:gd name="T54" fmla="*/ 1 w 36"/>
                  <a:gd name="T55" fmla="*/ 305 h 348"/>
                  <a:gd name="T56" fmla="*/ 1 w 36"/>
                  <a:gd name="T57" fmla="*/ 280 h 348"/>
                  <a:gd name="T58" fmla="*/ 1 w 36"/>
                  <a:gd name="T59" fmla="*/ 256 h 348"/>
                  <a:gd name="T60" fmla="*/ 1 w 36"/>
                  <a:gd name="T61" fmla="*/ 232 h 348"/>
                  <a:gd name="T62" fmla="*/ 1 w 36"/>
                  <a:gd name="T63" fmla="*/ 200 h 348"/>
                  <a:gd name="T64" fmla="*/ 1 w 36"/>
                  <a:gd name="T65" fmla="*/ 157 h 348"/>
                  <a:gd name="T66" fmla="*/ 1 w 36"/>
                  <a:gd name="T67" fmla="*/ 97 h 348"/>
                  <a:gd name="T68" fmla="*/ 0 w 36"/>
                  <a:gd name="T69" fmla="*/ 15 h 348"/>
                  <a:gd name="T70" fmla="*/ 1 w 36"/>
                  <a:gd name="T71" fmla="*/ 12 h 348"/>
                  <a:gd name="T72" fmla="*/ 2 w 36"/>
                  <a:gd name="T73" fmla="*/ 10 h 348"/>
                  <a:gd name="T74" fmla="*/ 4 w 36"/>
                  <a:gd name="T75" fmla="*/ 9 h 348"/>
                  <a:gd name="T76" fmla="*/ 8 w 36"/>
                  <a:gd name="T77" fmla="*/ 8 h 3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"/>
                  <a:gd name="T118" fmla="*/ 0 h 348"/>
                  <a:gd name="T119" fmla="*/ 36 w 36"/>
                  <a:gd name="T120" fmla="*/ 348 h 3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" h="348">
                    <a:moveTo>
                      <a:pt x="8" y="8"/>
                    </a:moveTo>
                    <a:lnTo>
                      <a:pt x="14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36" y="44"/>
                    </a:lnTo>
                    <a:lnTo>
                      <a:pt x="36" y="71"/>
                    </a:lnTo>
                    <a:lnTo>
                      <a:pt x="36" y="95"/>
                    </a:lnTo>
                    <a:lnTo>
                      <a:pt x="36" y="120"/>
                    </a:lnTo>
                    <a:lnTo>
                      <a:pt x="36" y="152"/>
                    </a:lnTo>
                    <a:lnTo>
                      <a:pt x="36" y="196"/>
                    </a:lnTo>
                    <a:lnTo>
                      <a:pt x="36" y="258"/>
                    </a:lnTo>
                    <a:lnTo>
                      <a:pt x="36" y="342"/>
                    </a:lnTo>
                    <a:lnTo>
                      <a:pt x="35" y="345"/>
                    </a:lnTo>
                    <a:lnTo>
                      <a:pt x="33" y="347"/>
                    </a:lnTo>
                    <a:lnTo>
                      <a:pt x="31" y="348"/>
                    </a:lnTo>
                    <a:lnTo>
                      <a:pt x="28" y="348"/>
                    </a:lnTo>
                    <a:lnTo>
                      <a:pt x="21" y="348"/>
                    </a:lnTo>
                    <a:lnTo>
                      <a:pt x="8" y="348"/>
                    </a:lnTo>
                    <a:lnTo>
                      <a:pt x="5" y="347"/>
                    </a:lnTo>
                    <a:lnTo>
                      <a:pt x="3" y="346"/>
                    </a:lnTo>
                    <a:lnTo>
                      <a:pt x="1" y="343"/>
                    </a:lnTo>
                    <a:lnTo>
                      <a:pt x="1" y="341"/>
                    </a:lnTo>
                    <a:lnTo>
                      <a:pt x="1" y="305"/>
                    </a:lnTo>
                    <a:lnTo>
                      <a:pt x="1" y="280"/>
                    </a:lnTo>
                    <a:lnTo>
                      <a:pt x="1" y="256"/>
                    </a:lnTo>
                    <a:lnTo>
                      <a:pt x="1" y="232"/>
                    </a:lnTo>
                    <a:lnTo>
                      <a:pt x="1" y="200"/>
                    </a:lnTo>
                    <a:lnTo>
                      <a:pt x="1" y="157"/>
                    </a:lnTo>
                    <a:lnTo>
                      <a:pt x="1" y="9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6" name="Freeform 359"/>
              <p:cNvSpPr>
                <a:spLocks/>
              </p:cNvSpPr>
              <p:nvPr/>
            </p:nvSpPr>
            <p:spPr bwMode="auto">
              <a:xfrm>
                <a:off x="2423" y="3564"/>
                <a:ext cx="36" cy="331"/>
              </a:xfrm>
              <a:custGeom>
                <a:avLst/>
                <a:gdLst>
                  <a:gd name="T0" fmla="*/ 6 w 36"/>
                  <a:gd name="T1" fmla="*/ 8 h 331"/>
                  <a:gd name="T2" fmla="*/ 14 w 36"/>
                  <a:gd name="T3" fmla="*/ 5 h 331"/>
                  <a:gd name="T4" fmla="*/ 29 w 36"/>
                  <a:gd name="T5" fmla="*/ 0 h 331"/>
                  <a:gd name="T6" fmla="*/ 32 w 36"/>
                  <a:gd name="T7" fmla="*/ 0 h 331"/>
                  <a:gd name="T8" fmla="*/ 35 w 36"/>
                  <a:gd name="T9" fmla="*/ 3 h 331"/>
                  <a:gd name="T10" fmla="*/ 36 w 36"/>
                  <a:gd name="T11" fmla="*/ 5 h 331"/>
                  <a:gd name="T12" fmla="*/ 36 w 36"/>
                  <a:gd name="T13" fmla="*/ 9 h 331"/>
                  <a:gd name="T14" fmla="*/ 36 w 36"/>
                  <a:gd name="T15" fmla="*/ 42 h 331"/>
                  <a:gd name="T16" fmla="*/ 36 w 36"/>
                  <a:gd name="T17" fmla="*/ 68 h 331"/>
                  <a:gd name="T18" fmla="*/ 36 w 36"/>
                  <a:gd name="T19" fmla="*/ 90 h 331"/>
                  <a:gd name="T20" fmla="*/ 36 w 36"/>
                  <a:gd name="T21" fmla="*/ 114 h 331"/>
                  <a:gd name="T22" fmla="*/ 36 w 36"/>
                  <a:gd name="T23" fmla="*/ 144 h 331"/>
                  <a:gd name="T24" fmla="*/ 36 w 36"/>
                  <a:gd name="T25" fmla="*/ 187 h 331"/>
                  <a:gd name="T26" fmla="*/ 36 w 36"/>
                  <a:gd name="T27" fmla="*/ 245 h 331"/>
                  <a:gd name="T28" fmla="*/ 36 w 36"/>
                  <a:gd name="T29" fmla="*/ 325 h 331"/>
                  <a:gd name="T30" fmla="*/ 35 w 36"/>
                  <a:gd name="T31" fmla="*/ 327 h 331"/>
                  <a:gd name="T32" fmla="*/ 33 w 36"/>
                  <a:gd name="T33" fmla="*/ 330 h 331"/>
                  <a:gd name="T34" fmla="*/ 31 w 36"/>
                  <a:gd name="T35" fmla="*/ 331 h 331"/>
                  <a:gd name="T36" fmla="*/ 28 w 36"/>
                  <a:gd name="T37" fmla="*/ 331 h 331"/>
                  <a:gd name="T38" fmla="*/ 21 w 36"/>
                  <a:gd name="T39" fmla="*/ 331 h 331"/>
                  <a:gd name="T40" fmla="*/ 8 w 36"/>
                  <a:gd name="T41" fmla="*/ 331 h 331"/>
                  <a:gd name="T42" fmla="*/ 5 w 36"/>
                  <a:gd name="T43" fmla="*/ 330 h 331"/>
                  <a:gd name="T44" fmla="*/ 3 w 36"/>
                  <a:gd name="T45" fmla="*/ 329 h 331"/>
                  <a:gd name="T46" fmla="*/ 1 w 36"/>
                  <a:gd name="T47" fmla="*/ 326 h 331"/>
                  <a:gd name="T48" fmla="*/ 1 w 36"/>
                  <a:gd name="T49" fmla="*/ 324 h 331"/>
                  <a:gd name="T50" fmla="*/ 1 w 36"/>
                  <a:gd name="T51" fmla="*/ 291 h 331"/>
                  <a:gd name="T52" fmla="*/ 1 w 36"/>
                  <a:gd name="T53" fmla="*/ 265 h 331"/>
                  <a:gd name="T54" fmla="*/ 1 w 36"/>
                  <a:gd name="T55" fmla="*/ 244 h 331"/>
                  <a:gd name="T56" fmla="*/ 1 w 36"/>
                  <a:gd name="T57" fmla="*/ 221 h 331"/>
                  <a:gd name="T58" fmla="*/ 1 w 36"/>
                  <a:gd name="T59" fmla="*/ 190 h 331"/>
                  <a:gd name="T60" fmla="*/ 1 w 36"/>
                  <a:gd name="T61" fmla="*/ 150 h 331"/>
                  <a:gd name="T62" fmla="*/ 1 w 36"/>
                  <a:gd name="T63" fmla="*/ 92 h 331"/>
                  <a:gd name="T64" fmla="*/ 0 w 36"/>
                  <a:gd name="T65" fmla="*/ 15 h 331"/>
                  <a:gd name="T66" fmla="*/ 1 w 36"/>
                  <a:gd name="T67" fmla="*/ 12 h 331"/>
                  <a:gd name="T68" fmla="*/ 2 w 36"/>
                  <a:gd name="T69" fmla="*/ 10 h 331"/>
                  <a:gd name="T70" fmla="*/ 4 w 36"/>
                  <a:gd name="T71" fmla="*/ 9 h 331"/>
                  <a:gd name="T72" fmla="*/ 6 w 36"/>
                  <a:gd name="T73" fmla="*/ 8 h 3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331"/>
                  <a:gd name="T113" fmla="*/ 36 w 36"/>
                  <a:gd name="T114" fmla="*/ 331 h 3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331">
                    <a:moveTo>
                      <a:pt x="6" y="8"/>
                    </a:moveTo>
                    <a:lnTo>
                      <a:pt x="14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6" y="5"/>
                    </a:lnTo>
                    <a:lnTo>
                      <a:pt x="36" y="9"/>
                    </a:lnTo>
                    <a:lnTo>
                      <a:pt x="36" y="42"/>
                    </a:lnTo>
                    <a:lnTo>
                      <a:pt x="36" y="68"/>
                    </a:lnTo>
                    <a:lnTo>
                      <a:pt x="36" y="90"/>
                    </a:lnTo>
                    <a:lnTo>
                      <a:pt x="36" y="114"/>
                    </a:lnTo>
                    <a:lnTo>
                      <a:pt x="36" y="144"/>
                    </a:lnTo>
                    <a:lnTo>
                      <a:pt x="36" y="187"/>
                    </a:lnTo>
                    <a:lnTo>
                      <a:pt x="36" y="245"/>
                    </a:lnTo>
                    <a:lnTo>
                      <a:pt x="36" y="325"/>
                    </a:lnTo>
                    <a:lnTo>
                      <a:pt x="35" y="327"/>
                    </a:lnTo>
                    <a:lnTo>
                      <a:pt x="33" y="330"/>
                    </a:lnTo>
                    <a:lnTo>
                      <a:pt x="31" y="331"/>
                    </a:lnTo>
                    <a:lnTo>
                      <a:pt x="28" y="331"/>
                    </a:lnTo>
                    <a:lnTo>
                      <a:pt x="21" y="331"/>
                    </a:lnTo>
                    <a:lnTo>
                      <a:pt x="8" y="331"/>
                    </a:lnTo>
                    <a:lnTo>
                      <a:pt x="5" y="330"/>
                    </a:lnTo>
                    <a:lnTo>
                      <a:pt x="3" y="329"/>
                    </a:lnTo>
                    <a:lnTo>
                      <a:pt x="1" y="326"/>
                    </a:lnTo>
                    <a:lnTo>
                      <a:pt x="1" y="324"/>
                    </a:lnTo>
                    <a:lnTo>
                      <a:pt x="1" y="291"/>
                    </a:lnTo>
                    <a:lnTo>
                      <a:pt x="1" y="265"/>
                    </a:lnTo>
                    <a:lnTo>
                      <a:pt x="1" y="244"/>
                    </a:lnTo>
                    <a:lnTo>
                      <a:pt x="1" y="221"/>
                    </a:lnTo>
                    <a:lnTo>
                      <a:pt x="1" y="190"/>
                    </a:lnTo>
                    <a:lnTo>
                      <a:pt x="1" y="150"/>
                    </a:lnTo>
                    <a:lnTo>
                      <a:pt x="1" y="92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7" name="Freeform 360"/>
              <p:cNvSpPr>
                <a:spLocks/>
              </p:cNvSpPr>
              <p:nvPr/>
            </p:nvSpPr>
            <p:spPr bwMode="auto">
              <a:xfrm>
                <a:off x="2423" y="3564"/>
                <a:ext cx="36" cy="314"/>
              </a:xfrm>
              <a:custGeom>
                <a:avLst/>
                <a:gdLst>
                  <a:gd name="T0" fmla="*/ 6 w 36"/>
                  <a:gd name="T1" fmla="*/ 8 h 314"/>
                  <a:gd name="T2" fmla="*/ 14 w 36"/>
                  <a:gd name="T3" fmla="*/ 5 h 314"/>
                  <a:gd name="T4" fmla="*/ 29 w 36"/>
                  <a:gd name="T5" fmla="*/ 0 h 314"/>
                  <a:gd name="T6" fmla="*/ 32 w 36"/>
                  <a:gd name="T7" fmla="*/ 0 h 314"/>
                  <a:gd name="T8" fmla="*/ 35 w 36"/>
                  <a:gd name="T9" fmla="*/ 3 h 314"/>
                  <a:gd name="T10" fmla="*/ 36 w 36"/>
                  <a:gd name="T11" fmla="*/ 5 h 314"/>
                  <a:gd name="T12" fmla="*/ 36 w 36"/>
                  <a:gd name="T13" fmla="*/ 8 h 314"/>
                  <a:gd name="T14" fmla="*/ 36 w 36"/>
                  <a:gd name="T15" fmla="*/ 39 h 314"/>
                  <a:gd name="T16" fmla="*/ 36 w 36"/>
                  <a:gd name="T17" fmla="*/ 64 h 314"/>
                  <a:gd name="T18" fmla="*/ 36 w 36"/>
                  <a:gd name="T19" fmla="*/ 85 h 314"/>
                  <a:gd name="T20" fmla="*/ 36 w 36"/>
                  <a:gd name="T21" fmla="*/ 108 h 314"/>
                  <a:gd name="T22" fmla="*/ 36 w 36"/>
                  <a:gd name="T23" fmla="*/ 136 h 314"/>
                  <a:gd name="T24" fmla="*/ 36 w 36"/>
                  <a:gd name="T25" fmla="*/ 177 h 314"/>
                  <a:gd name="T26" fmla="*/ 36 w 36"/>
                  <a:gd name="T27" fmla="*/ 232 h 314"/>
                  <a:gd name="T28" fmla="*/ 36 w 36"/>
                  <a:gd name="T29" fmla="*/ 308 h 314"/>
                  <a:gd name="T30" fmla="*/ 35 w 36"/>
                  <a:gd name="T31" fmla="*/ 310 h 314"/>
                  <a:gd name="T32" fmla="*/ 33 w 36"/>
                  <a:gd name="T33" fmla="*/ 312 h 314"/>
                  <a:gd name="T34" fmla="*/ 31 w 36"/>
                  <a:gd name="T35" fmla="*/ 313 h 314"/>
                  <a:gd name="T36" fmla="*/ 28 w 36"/>
                  <a:gd name="T37" fmla="*/ 314 h 314"/>
                  <a:gd name="T38" fmla="*/ 21 w 36"/>
                  <a:gd name="T39" fmla="*/ 313 h 314"/>
                  <a:gd name="T40" fmla="*/ 8 w 36"/>
                  <a:gd name="T41" fmla="*/ 313 h 314"/>
                  <a:gd name="T42" fmla="*/ 5 w 36"/>
                  <a:gd name="T43" fmla="*/ 313 h 314"/>
                  <a:gd name="T44" fmla="*/ 3 w 36"/>
                  <a:gd name="T45" fmla="*/ 312 h 314"/>
                  <a:gd name="T46" fmla="*/ 1 w 36"/>
                  <a:gd name="T47" fmla="*/ 309 h 314"/>
                  <a:gd name="T48" fmla="*/ 1 w 36"/>
                  <a:gd name="T49" fmla="*/ 307 h 314"/>
                  <a:gd name="T50" fmla="*/ 1 w 36"/>
                  <a:gd name="T51" fmla="*/ 275 h 314"/>
                  <a:gd name="T52" fmla="*/ 1 w 36"/>
                  <a:gd name="T53" fmla="*/ 251 h 314"/>
                  <a:gd name="T54" fmla="*/ 1 w 36"/>
                  <a:gd name="T55" fmla="*/ 231 h 314"/>
                  <a:gd name="T56" fmla="*/ 1 w 36"/>
                  <a:gd name="T57" fmla="*/ 209 h 314"/>
                  <a:gd name="T58" fmla="*/ 1 w 36"/>
                  <a:gd name="T59" fmla="*/ 180 h 314"/>
                  <a:gd name="T60" fmla="*/ 1 w 36"/>
                  <a:gd name="T61" fmla="*/ 142 h 314"/>
                  <a:gd name="T62" fmla="*/ 1 w 36"/>
                  <a:gd name="T63" fmla="*/ 88 h 314"/>
                  <a:gd name="T64" fmla="*/ 0 w 36"/>
                  <a:gd name="T65" fmla="*/ 15 h 314"/>
                  <a:gd name="T66" fmla="*/ 1 w 36"/>
                  <a:gd name="T67" fmla="*/ 12 h 314"/>
                  <a:gd name="T68" fmla="*/ 2 w 36"/>
                  <a:gd name="T69" fmla="*/ 10 h 314"/>
                  <a:gd name="T70" fmla="*/ 4 w 36"/>
                  <a:gd name="T71" fmla="*/ 9 h 314"/>
                  <a:gd name="T72" fmla="*/ 6 w 36"/>
                  <a:gd name="T73" fmla="*/ 8 h 3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314"/>
                  <a:gd name="T113" fmla="*/ 36 w 36"/>
                  <a:gd name="T114" fmla="*/ 314 h 3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314">
                    <a:moveTo>
                      <a:pt x="6" y="8"/>
                    </a:moveTo>
                    <a:lnTo>
                      <a:pt x="14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6" y="5"/>
                    </a:lnTo>
                    <a:lnTo>
                      <a:pt x="36" y="8"/>
                    </a:lnTo>
                    <a:lnTo>
                      <a:pt x="36" y="39"/>
                    </a:lnTo>
                    <a:lnTo>
                      <a:pt x="36" y="64"/>
                    </a:lnTo>
                    <a:lnTo>
                      <a:pt x="36" y="85"/>
                    </a:lnTo>
                    <a:lnTo>
                      <a:pt x="36" y="108"/>
                    </a:lnTo>
                    <a:lnTo>
                      <a:pt x="36" y="136"/>
                    </a:lnTo>
                    <a:lnTo>
                      <a:pt x="36" y="177"/>
                    </a:lnTo>
                    <a:lnTo>
                      <a:pt x="36" y="232"/>
                    </a:lnTo>
                    <a:lnTo>
                      <a:pt x="36" y="308"/>
                    </a:lnTo>
                    <a:lnTo>
                      <a:pt x="35" y="310"/>
                    </a:lnTo>
                    <a:lnTo>
                      <a:pt x="33" y="312"/>
                    </a:lnTo>
                    <a:lnTo>
                      <a:pt x="31" y="313"/>
                    </a:lnTo>
                    <a:lnTo>
                      <a:pt x="28" y="314"/>
                    </a:lnTo>
                    <a:lnTo>
                      <a:pt x="21" y="313"/>
                    </a:lnTo>
                    <a:lnTo>
                      <a:pt x="8" y="313"/>
                    </a:lnTo>
                    <a:lnTo>
                      <a:pt x="5" y="313"/>
                    </a:lnTo>
                    <a:lnTo>
                      <a:pt x="3" y="312"/>
                    </a:lnTo>
                    <a:lnTo>
                      <a:pt x="1" y="309"/>
                    </a:lnTo>
                    <a:lnTo>
                      <a:pt x="1" y="307"/>
                    </a:lnTo>
                    <a:lnTo>
                      <a:pt x="1" y="275"/>
                    </a:lnTo>
                    <a:lnTo>
                      <a:pt x="1" y="251"/>
                    </a:lnTo>
                    <a:lnTo>
                      <a:pt x="1" y="231"/>
                    </a:lnTo>
                    <a:lnTo>
                      <a:pt x="1" y="209"/>
                    </a:lnTo>
                    <a:lnTo>
                      <a:pt x="1" y="180"/>
                    </a:lnTo>
                    <a:lnTo>
                      <a:pt x="1" y="142"/>
                    </a:lnTo>
                    <a:lnTo>
                      <a:pt x="1" y="88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8" name="Freeform 361"/>
              <p:cNvSpPr>
                <a:spLocks/>
              </p:cNvSpPr>
              <p:nvPr/>
            </p:nvSpPr>
            <p:spPr bwMode="auto">
              <a:xfrm>
                <a:off x="2423" y="3564"/>
                <a:ext cx="36" cy="296"/>
              </a:xfrm>
              <a:custGeom>
                <a:avLst/>
                <a:gdLst>
                  <a:gd name="T0" fmla="*/ 6 w 36"/>
                  <a:gd name="T1" fmla="*/ 8 h 296"/>
                  <a:gd name="T2" fmla="*/ 14 w 36"/>
                  <a:gd name="T3" fmla="*/ 5 h 296"/>
                  <a:gd name="T4" fmla="*/ 29 w 36"/>
                  <a:gd name="T5" fmla="*/ 0 h 296"/>
                  <a:gd name="T6" fmla="*/ 32 w 36"/>
                  <a:gd name="T7" fmla="*/ 0 h 296"/>
                  <a:gd name="T8" fmla="*/ 35 w 36"/>
                  <a:gd name="T9" fmla="*/ 3 h 296"/>
                  <a:gd name="T10" fmla="*/ 36 w 36"/>
                  <a:gd name="T11" fmla="*/ 5 h 296"/>
                  <a:gd name="T12" fmla="*/ 36 w 36"/>
                  <a:gd name="T13" fmla="*/ 8 h 296"/>
                  <a:gd name="T14" fmla="*/ 36 w 36"/>
                  <a:gd name="T15" fmla="*/ 38 h 296"/>
                  <a:gd name="T16" fmla="*/ 36 w 36"/>
                  <a:gd name="T17" fmla="*/ 60 h 296"/>
                  <a:gd name="T18" fmla="*/ 36 w 36"/>
                  <a:gd name="T19" fmla="*/ 81 h 296"/>
                  <a:gd name="T20" fmla="*/ 36 w 36"/>
                  <a:gd name="T21" fmla="*/ 102 h 296"/>
                  <a:gd name="T22" fmla="*/ 36 w 36"/>
                  <a:gd name="T23" fmla="*/ 129 h 296"/>
                  <a:gd name="T24" fmla="*/ 36 w 36"/>
                  <a:gd name="T25" fmla="*/ 167 h 296"/>
                  <a:gd name="T26" fmla="*/ 36 w 36"/>
                  <a:gd name="T27" fmla="*/ 218 h 296"/>
                  <a:gd name="T28" fmla="*/ 36 w 36"/>
                  <a:gd name="T29" fmla="*/ 289 h 296"/>
                  <a:gd name="T30" fmla="*/ 35 w 36"/>
                  <a:gd name="T31" fmla="*/ 292 h 296"/>
                  <a:gd name="T32" fmla="*/ 33 w 36"/>
                  <a:gd name="T33" fmla="*/ 294 h 296"/>
                  <a:gd name="T34" fmla="*/ 31 w 36"/>
                  <a:gd name="T35" fmla="*/ 296 h 296"/>
                  <a:gd name="T36" fmla="*/ 28 w 36"/>
                  <a:gd name="T37" fmla="*/ 296 h 296"/>
                  <a:gd name="T38" fmla="*/ 21 w 36"/>
                  <a:gd name="T39" fmla="*/ 296 h 296"/>
                  <a:gd name="T40" fmla="*/ 8 w 36"/>
                  <a:gd name="T41" fmla="*/ 296 h 296"/>
                  <a:gd name="T42" fmla="*/ 5 w 36"/>
                  <a:gd name="T43" fmla="*/ 294 h 296"/>
                  <a:gd name="T44" fmla="*/ 3 w 36"/>
                  <a:gd name="T45" fmla="*/ 293 h 296"/>
                  <a:gd name="T46" fmla="*/ 1 w 36"/>
                  <a:gd name="T47" fmla="*/ 292 h 296"/>
                  <a:gd name="T48" fmla="*/ 1 w 36"/>
                  <a:gd name="T49" fmla="*/ 289 h 296"/>
                  <a:gd name="T50" fmla="*/ 1 w 36"/>
                  <a:gd name="T51" fmla="*/ 260 h 296"/>
                  <a:gd name="T52" fmla="*/ 1 w 36"/>
                  <a:gd name="T53" fmla="*/ 238 h 296"/>
                  <a:gd name="T54" fmla="*/ 1 w 36"/>
                  <a:gd name="T55" fmla="*/ 218 h 296"/>
                  <a:gd name="T56" fmla="*/ 1 w 36"/>
                  <a:gd name="T57" fmla="*/ 198 h 296"/>
                  <a:gd name="T58" fmla="*/ 1 w 36"/>
                  <a:gd name="T59" fmla="*/ 171 h 296"/>
                  <a:gd name="T60" fmla="*/ 1 w 36"/>
                  <a:gd name="T61" fmla="*/ 135 h 296"/>
                  <a:gd name="T62" fmla="*/ 1 w 36"/>
                  <a:gd name="T63" fmla="*/ 84 h 296"/>
                  <a:gd name="T64" fmla="*/ 0 w 36"/>
                  <a:gd name="T65" fmla="*/ 15 h 296"/>
                  <a:gd name="T66" fmla="*/ 1 w 36"/>
                  <a:gd name="T67" fmla="*/ 12 h 296"/>
                  <a:gd name="T68" fmla="*/ 2 w 36"/>
                  <a:gd name="T69" fmla="*/ 10 h 296"/>
                  <a:gd name="T70" fmla="*/ 4 w 36"/>
                  <a:gd name="T71" fmla="*/ 9 h 296"/>
                  <a:gd name="T72" fmla="*/ 6 w 36"/>
                  <a:gd name="T73" fmla="*/ 8 h 2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296"/>
                  <a:gd name="T113" fmla="*/ 36 w 36"/>
                  <a:gd name="T114" fmla="*/ 296 h 2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296">
                    <a:moveTo>
                      <a:pt x="6" y="8"/>
                    </a:moveTo>
                    <a:lnTo>
                      <a:pt x="14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6" y="5"/>
                    </a:lnTo>
                    <a:lnTo>
                      <a:pt x="36" y="8"/>
                    </a:lnTo>
                    <a:lnTo>
                      <a:pt x="36" y="38"/>
                    </a:lnTo>
                    <a:lnTo>
                      <a:pt x="36" y="60"/>
                    </a:lnTo>
                    <a:lnTo>
                      <a:pt x="36" y="81"/>
                    </a:lnTo>
                    <a:lnTo>
                      <a:pt x="36" y="102"/>
                    </a:lnTo>
                    <a:lnTo>
                      <a:pt x="36" y="129"/>
                    </a:lnTo>
                    <a:lnTo>
                      <a:pt x="36" y="167"/>
                    </a:lnTo>
                    <a:lnTo>
                      <a:pt x="36" y="218"/>
                    </a:lnTo>
                    <a:lnTo>
                      <a:pt x="36" y="289"/>
                    </a:lnTo>
                    <a:lnTo>
                      <a:pt x="35" y="292"/>
                    </a:lnTo>
                    <a:lnTo>
                      <a:pt x="33" y="294"/>
                    </a:lnTo>
                    <a:lnTo>
                      <a:pt x="31" y="296"/>
                    </a:lnTo>
                    <a:lnTo>
                      <a:pt x="28" y="296"/>
                    </a:lnTo>
                    <a:lnTo>
                      <a:pt x="21" y="296"/>
                    </a:lnTo>
                    <a:lnTo>
                      <a:pt x="8" y="296"/>
                    </a:lnTo>
                    <a:lnTo>
                      <a:pt x="5" y="294"/>
                    </a:lnTo>
                    <a:lnTo>
                      <a:pt x="3" y="293"/>
                    </a:lnTo>
                    <a:lnTo>
                      <a:pt x="1" y="292"/>
                    </a:lnTo>
                    <a:lnTo>
                      <a:pt x="1" y="289"/>
                    </a:lnTo>
                    <a:lnTo>
                      <a:pt x="1" y="260"/>
                    </a:lnTo>
                    <a:lnTo>
                      <a:pt x="1" y="238"/>
                    </a:lnTo>
                    <a:lnTo>
                      <a:pt x="1" y="218"/>
                    </a:lnTo>
                    <a:lnTo>
                      <a:pt x="1" y="198"/>
                    </a:lnTo>
                    <a:lnTo>
                      <a:pt x="1" y="171"/>
                    </a:lnTo>
                    <a:lnTo>
                      <a:pt x="1" y="135"/>
                    </a:lnTo>
                    <a:lnTo>
                      <a:pt x="1" y="84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59" name="Freeform 362"/>
              <p:cNvSpPr>
                <a:spLocks/>
              </p:cNvSpPr>
              <p:nvPr/>
            </p:nvSpPr>
            <p:spPr bwMode="auto">
              <a:xfrm>
                <a:off x="2423" y="3564"/>
                <a:ext cx="36" cy="278"/>
              </a:xfrm>
              <a:custGeom>
                <a:avLst/>
                <a:gdLst>
                  <a:gd name="T0" fmla="*/ 6 w 36"/>
                  <a:gd name="T1" fmla="*/ 8 h 278"/>
                  <a:gd name="T2" fmla="*/ 14 w 36"/>
                  <a:gd name="T3" fmla="*/ 5 h 278"/>
                  <a:gd name="T4" fmla="*/ 29 w 36"/>
                  <a:gd name="T5" fmla="*/ 0 h 278"/>
                  <a:gd name="T6" fmla="*/ 32 w 36"/>
                  <a:gd name="T7" fmla="*/ 0 h 278"/>
                  <a:gd name="T8" fmla="*/ 35 w 36"/>
                  <a:gd name="T9" fmla="*/ 1 h 278"/>
                  <a:gd name="T10" fmla="*/ 36 w 36"/>
                  <a:gd name="T11" fmla="*/ 4 h 278"/>
                  <a:gd name="T12" fmla="*/ 36 w 36"/>
                  <a:gd name="T13" fmla="*/ 8 h 278"/>
                  <a:gd name="T14" fmla="*/ 36 w 36"/>
                  <a:gd name="T15" fmla="*/ 36 h 278"/>
                  <a:gd name="T16" fmla="*/ 36 w 36"/>
                  <a:gd name="T17" fmla="*/ 58 h 278"/>
                  <a:gd name="T18" fmla="*/ 36 w 36"/>
                  <a:gd name="T19" fmla="*/ 76 h 278"/>
                  <a:gd name="T20" fmla="*/ 36 w 36"/>
                  <a:gd name="T21" fmla="*/ 96 h 278"/>
                  <a:gd name="T22" fmla="*/ 36 w 36"/>
                  <a:gd name="T23" fmla="*/ 122 h 278"/>
                  <a:gd name="T24" fmla="*/ 36 w 36"/>
                  <a:gd name="T25" fmla="*/ 157 h 278"/>
                  <a:gd name="T26" fmla="*/ 36 w 36"/>
                  <a:gd name="T27" fmla="*/ 206 h 278"/>
                  <a:gd name="T28" fmla="*/ 36 w 36"/>
                  <a:gd name="T29" fmla="*/ 274 h 278"/>
                  <a:gd name="T30" fmla="*/ 35 w 36"/>
                  <a:gd name="T31" fmla="*/ 275 h 278"/>
                  <a:gd name="T32" fmla="*/ 33 w 36"/>
                  <a:gd name="T33" fmla="*/ 277 h 278"/>
                  <a:gd name="T34" fmla="*/ 31 w 36"/>
                  <a:gd name="T35" fmla="*/ 278 h 278"/>
                  <a:gd name="T36" fmla="*/ 28 w 36"/>
                  <a:gd name="T37" fmla="*/ 278 h 278"/>
                  <a:gd name="T38" fmla="*/ 21 w 36"/>
                  <a:gd name="T39" fmla="*/ 278 h 278"/>
                  <a:gd name="T40" fmla="*/ 8 w 36"/>
                  <a:gd name="T41" fmla="*/ 277 h 278"/>
                  <a:gd name="T42" fmla="*/ 5 w 36"/>
                  <a:gd name="T43" fmla="*/ 277 h 278"/>
                  <a:gd name="T44" fmla="*/ 3 w 36"/>
                  <a:gd name="T45" fmla="*/ 276 h 278"/>
                  <a:gd name="T46" fmla="*/ 1 w 36"/>
                  <a:gd name="T47" fmla="*/ 275 h 278"/>
                  <a:gd name="T48" fmla="*/ 1 w 36"/>
                  <a:gd name="T49" fmla="*/ 272 h 278"/>
                  <a:gd name="T50" fmla="*/ 1 w 36"/>
                  <a:gd name="T51" fmla="*/ 244 h 278"/>
                  <a:gd name="T52" fmla="*/ 1 w 36"/>
                  <a:gd name="T53" fmla="*/ 223 h 278"/>
                  <a:gd name="T54" fmla="*/ 1 w 36"/>
                  <a:gd name="T55" fmla="*/ 205 h 278"/>
                  <a:gd name="T56" fmla="*/ 1 w 36"/>
                  <a:gd name="T57" fmla="*/ 187 h 278"/>
                  <a:gd name="T58" fmla="*/ 1 w 36"/>
                  <a:gd name="T59" fmla="*/ 161 h 278"/>
                  <a:gd name="T60" fmla="*/ 1 w 36"/>
                  <a:gd name="T61" fmla="*/ 126 h 278"/>
                  <a:gd name="T62" fmla="*/ 1 w 36"/>
                  <a:gd name="T63" fmla="*/ 80 h 278"/>
                  <a:gd name="T64" fmla="*/ 0 w 36"/>
                  <a:gd name="T65" fmla="*/ 15 h 278"/>
                  <a:gd name="T66" fmla="*/ 1 w 36"/>
                  <a:gd name="T67" fmla="*/ 12 h 278"/>
                  <a:gd name="T68" fmla="*/ 2 w 36"/>
                  <a:gd name="T69" fmla="*/ 10 h 278"/>
                  <a:gd name="T70" fmla="*/ 4 w 36"/>
                  <a:gd name="T71" fmla="*/ 9 h 278"/>
                  <a:gd name="T72" fmla="*/ 6 w 36"/>
                  <a:gd name="T73" fmla="*/ 8 h 2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278"/>
                  <a:gd name="T113" fmla="*/ 36 w 36"/>
                  <a:gd name="T114" fmla="*/ 278 h 2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278">
                    <a:moveTo>
                      <a:pt x="6" y="8"/>
                    </a:moveTo>
                    <a:lnTo>
                      <a:pt x="14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6" y="36"/>
                    </a:lnTo>
                    <a:lnTo>
                      <a:pt x="36" y="58"/>
                    </a:lnTo>
                    <a:lnTo>
                      <a:pt x="36" y="76"/>
                    </a:lnTo>
                    <a:lnTo>
                      <a:pt x="36" y="96"/>
                    </a:lnTo>
                    <a:lnTo>
                      <a:pt x="36" y="122"/>
                    </a:lnTo>
                    <a:lnTo>
                      <a:pt x="36" y="157"/>
                    </a:lnTo>
                    <a:lnTo>
                      <a:pt x="36" y="206"/>
                    </a:lnTo>
                    <a:lnTo>
                      <a:pt x="36" y="274"/>
                    </a:lnTo>
                    <a:lnTo>
                      <a:pt x="35" y="275"/>
                    </a:lnTo>
                    <a:lnTo>
                      <a:pt x="33" y="277"/>
                    </a:lnTo>
                    <a:lnTo>
                      <a:pt x="31" y="278"/>
                    </a:lnTo>
                    <a:lnTo>
                      <a:pt x="28" y="278"/>
                    </a:lnTo>
                    <a:lnTo>
                      <a:pt x="21" y="278"/>
                    </a:lnTo>
                    <a:lnTo>
                      <a:pt x="8" y="277"/>
                    </a:lnTo>
                    <a:lnTo>
                      <a:pt x="5" y="277"/>
                    </a:lnTo>
                    <a:lnTo>
                      <a:pt x="3" y="276"/>
                    </a:lnTo>
                    <a:lnTo>
                      <a:pt x="1" y="275"/>
                    </a:lnTo>
                    <a:lnTo>
                      <a:pt x="1" y="272"/>
                    </a:lnTo>
                    <a:lnTo>
                      <a:pt x="1" y="244"/>
                    </a:lnTo>
                    <a:lnTo>
                      <a:pt x="1" y="223"/>
                    </a:lnTo>
                    <a:lnTo>
                      <a:pt x="1" y="205"/>
                    </a:lnTo>
                    <a:lnTo>
                      <a:pt x="1" y="187"/>
                    </a:lnTo>
                    <a:lnTo>
                      <a:pt x="1" y="161"/>
                    </a:lnTo>
                    <a:lnTo>
                      <a:pt x="1" y="126"/>
                    </a:lnTo>
                    <a:lnTo>
                      <a:pt x="1" y="80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0" name="Freeform 363"/>
              <p:cNvSpPr>
                <a:spLocks/>
              </p:cNvSpPr>
              <p:nvPr/>
            </p:nvSpPr>
            <p:spPr bwMode="auto">
              <a:xfrm>
                <a:off x="2423" y="3564"/>
                <a:ext cx="36" cy="261"/>
              </a:xfrm>
              <a:custGeom>
                <a:avLst/>
                <a:gdLst>
                  <a:gd name="T0" fmla="*/ 6 w 36"/>
                  <a:gd name="T1" fmla="*/ 8 h 261"/>
                  <a:gd name="T2" fmla="*/ 14 w 36"/>
                  <a:gd name="T3" fmla="*/ 5 h 261"/>
                  <a:gd name="T4" fmla="*/ 29 w 36"/>
                  <a:gd name="T5" fmla="*/ 0 h 261"/>
                  <a:gd name="T6" fmla="*/ 32 w 36"/>
                  <a:gd name="T7" fmla="*/ 0 h 261"/>
                  <a:gd name="T8" fmla="*/ 35 w 36"/>
                  <a:gd name="T9" fmla="*/ 1 h 261"/>
                  <a:gd name="T10" fmla="*/ 36 w 36"/>
                  <a:gd name="T11" fmla="*/ 4 h 261"/>
                  <a:gd name="T12" fmla="*/ 36 w 36"/>
                  <a:gd name="T13" fmla="*/ 8 h 261"/>
                  <a:gd name="T14" fmla="*/ 36 w 36"/>
                  <a:gd name="T15" fmla="*/ 33 h 261"/>
                  <a:gd name="T16" fmla="*/ 36 w 36"/>
                  <a:gd name="T17" fmla="*/ 54 h 261"/>
                  <a:gd name="T18" fmla="*/ 36 w 36"/>
                  <a:gd name="T19" fmla="*/ 71 h 261"/>
                  <a:gd name="T20" fmla="*/ 36 w 36"/>
                  <a:gd name="T21" fmla="*/ 90 h 261"/>
                  <a:gd name="T22" fmla="*/ 36 w 36"/>
                  <a:gd name="T23" fmla="*/ 114 h 261"/>
                  <a:gd name="T24" fmla="*/ 36 w 36"/>
                  <a:gd name="T25" fmla="*/ 147 h 261"/>
                  <a:gd name="T26" fmla="*/ 36 w 36"/>
                  <a:gd name="T27" fmla="*/ 193 h 261"/>
                  <a:gd name="T28" fmla="*/ 36 w 36"/>
                  <a:gd name="T29" fmla="*/ 256 h 261"/>
                  <a:gd name="T30" fmla="*/ 35 w 36"/>
                  <a:gd name="T31" fmla="*/ 258 h 261"/>
                  <a:gd name="T32" fmla="*/ 33 w 36"/>
                  <a:gd name="T33" fmla="*/ 259 h 261"/>
                  <a:gd name="T34" fmla="*/ 31 w 36"/>
                  <a:gd name="T35" fmla="*/ 260 h 261"/>
                  <a:gd name="T36" fmla="*/ 28 w 36"/>
                  <a:gd name="T37" fmla="*/ 261 h 261"/>
                  <a:gd name="T38" fmla="*/ 21 w 36"/>
                  <a:gd name="T39" fmla="*/ 261 h 261"/>
                  <a:gd name="T40" fmla="*/ 8 w 36"/>
                  <a:gd name="T41" fmla="*/ 260 h 261"/>
                  <a:gd name="T42" fmla="*/ 5 w 36"/>
                  <a:gd name="T43" fmla="*/ 260 h 261"/>
                  <a:gd name="T44" fmla="*/ 3 w 36"/>
                  <a:gd name="T45" fmla="*/ 259 h 261"/>
                  <a:gd name="T46" fmla="*/ 1 w 36"/>
                  <a:gd name="T47" fmla="*/ 258 h 261"/>
                  <a:gd name="T48" fmla="*/ 1 w 36"/>
                  <a:gd name="T49" fmla="*/ 255 h 261"/>
                  <a:gd name="T50" fmla="*/ 1 w 36"/>
                  <a:gd name="T51" fmla="*/ 229 h 261"/>
                  <a:gd name="T52" fmla="*/ 1 w 36"/>
                  <a:gd name="T53" fmla="*/ 210 h 261"/>
                  <a:gd name="T54" fmla="*/ 1 w 36"/>
                  <a:gd name="T55" fmla="*/ 193 h 261"/>
                  <a:gd name="T56" fmla="*/ 1 w 36"/>
                  <a:gd name="T57" fmla="*/ 174 h 261"/>
                  <a:gd name="T58" fmla="*/ 1 w 36"/>
                  <a:gd name="T59" fmla="*/ 151 h 261"/>
                  <a:gd name="T60" fmla="*/ 1 w 36"/>
                  <a:gd name="T61" fmla="*/ 119 h 261"/>
                  <a:gd name="T62" fmla="*/ 1 w 36"/>
                  <a:gd name="T63" fmla="*/ 75 h 261"/>
                  <a:gd name="T64" fmla="*/ 0 w 36"/>
                  <a:gd name="T65" fmla="*/ 14 h 261"/>
                  <a:gd name="T66" fmla="*/ 1 w 36"/>
                  <a:gd name="T67" fmla="*/ 12 h 261"/>
                  <a:gd name="T68" fmla="*/ 2 w 36"/>
                  <a:gd name="T69" fmla="*/ 10 h 261"/>
                  <a:gd name="T70" fmla="*/ 4 w 36"/>
                  <a:gd name="T71" fmla="*/ 9 h 261"/>
                  <a:gd name="T72" fmla="*/ 6 w 36"/>
                  <a:gd name="T73" fmla="*/ 8 h 2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261"/>
                  <a:gd name="T113" fmla="*/ 36 w 36"/>
                  <a:gd name="T114" fmla="*/ 261 h 2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261">
                    <a:moveTo>
                      <a:pt x="6" y="8"/>
                    </a:moveTo>
                    <a:lnTo>
                      <a:pt x="14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6" y="33"/>
                    </a:lnTo>
                    <a:lnTo>
                      <a:pt x="36" y="54"/>
                    </a:lnTo>
                    <a:lnTo>
                      <a:pt x="36" y="71"/>
                    </a:lnTo>
                    <a:lnTo>
                      <a:pt x="36" y="90"/>
                    </a:lnTo>
                    <a:lnTo>
                      <a:pt x="36" y="114"/>
                    </a:lnTo>
                    <a:lnTo>
                      <a:pt x="36" y="147"/>
                    </a:lnTo>
                    <a:lnTo>
                      <a:pt x="36" y="193"/>
                    </a:lnTo>
                    <a:lnTo>
                      <a:pt x="36" y="256"/>
                    </a:lnTo>
                    <a:lnTo>
                      <a:pt x="35" y="258"/>
                    </a:lnTo>
                    <a:lnTo>
                      <a:pt x="33" y="259"/>
                    </a:lnTo>
                    <a:lnTo>
                      <a:pt x="31" y="260"/>
                    </a:lnTo>
                    <a:lnTo>
                      <a:pt x="28" y="261"/>
                    </a:lnTo>
                    <a:lnTo>
                      <a:pt x="21" y="261"/>
                    </a:lnTo>
                    <a:lnTo>
                      <a:pt x="8" y="260"/>
                    </a:lnTo>
                    <a:lnTo>
                      <a:pt x="5" y="260"/>
                    </a:lnTo>
                    <a:lnTo>
                      <a:pt x="3" y="259"/>
                    </a:lnTo>
                    <a:lnTo>
                      <a:pt x="1" y="258"/>
                    </a:lnTo>
                    <a:lnTo>
                      <a:pt x="1" y="255"/>
                    </a:lnTo>
                    <a:lnTo>
                      <a:pt x="1" y="229"/>
                    </a:lnTo>
                    <a:lnTo>
                      <a:pt x="1" y="210"/>
                    </a:lnTo>
                    <a:lnTo>
                      <a:pt x="1" y="193"/>
                    </a:lnTo>
                    <a:lnTo>
                      <a:pt x="1" y="174"/>
                    </a:lnTo>
                    <a:lnTo>
                      <a:pt x="1" y="151"/>
                    </a:lnTo>
                    <a:lnTo>
                      <a:pt x="1" y="119"/>
                    </a:lnTo>
                    <a:lnTo>
                      <a:pt x="1" y="7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1" name="Freeform 364"/>
              <p:cNvSpPr>
                <a:spLocks/>
              </p:cNvSpPr>
              <p:nvPr/>
            </p:nvSpPr>
            <p:spPr bwMode="auto">
              <a:xfrm>
                <a:off x="2423" y="3564"/>
                <a:ext cx="36" cy="243"/>
              </a:xfrm>
              <a:custGeom>
                <a:avLst/>
                <a:gdLst>
                  <a:gd name="T0" fmla="*/ 6 w 36"/>
                  <a:gd name="T1" fmla="*/ 8 h 243"/>
                  <a:gd name="T2" fmla="*/ 14 w 36"/>
                  <a:gd name="T3" fmla="*/ 5 h 243"/>
                  <a:gd name="T4" fmla="*/ 29 w 36"/>
                  <a:gd name="T5" fmla="*/ 0 h 243"/>
                  <a:gd name="T6" fmla="*/ 32 w 36"/>
                  <a:gd name="T7" fmla="*/ 0 h 243"/>
                  <a:gd name="T8" fmla="*/ 35 w 36"/>
                  <a:gd name="T9" fmla="*/ 1 h 243"/>
                  <a:gd name="T10" fmla="*/ 36 w 36"/>
                  <a:gd name="T11" fmla="*/ 4 h 243"/>
                  <a:gd name="T12" fmla="*/ 36 w 36"/>
                  <a:gd name="T13" fmla="*/ 8 h 243"/>
                  <a:gd name="T14" fmla="*/ 36 w 36"/>
                  <a:gd name="T15" fmla="*/ 32 h 243"/>
                  <a:gd name="T16" fmla="*/ 36 w 36"/>
                  <a:gd name="T17" fmla="*/ 50 h 243"/>
                  <a:gd name="T18" fmla="*/ 36 w 36"/>
                  <a:gd name="T19" fmla="*/ 66 h 243"/>
                  <a:gd name="T20" fmla="*/ 36 w 36"/>
                  <a:gd name="T21" fmla="*/ 85 h 243"/>
                  <a:gd name="T22" fmla="*/ 36 w 36"/>
                  <a:gd name="T23" fmla="*/ 107 h 243"/>
                  <a:gd name="T24" fmla="*/ 36 w 36"/>
                  <a:gd name="T25" fmla="*/ 138 h 243"/>
                  <a:gd name="T26" fmla="*/ 36 w 36"/>
                  <a:gd name="T27" fmla="*/ 180 h 243"/>
                  <a:gd name="T28" fmla="*/ 36 w 36"/>
                  <a:gd name="T29" fmla="*/ 238 h 243"/>
                  <a:gd name="T30" fmla="*/ 35 w 36"/>
                  <a:gd name="T31" fmla="*/ 240 h 243"/>
                  <a:gd name="T32" fmla="*/ 33 w 36"/>
                  <a:gd name="T33" fmla="*/ 242 h 243"/>
                  <a:gd name="T34" fmla="*/ 31 w 36"/>
                  <a:gd name="T35" fmla="*/ 243 h 243"/>
                  <a:gd name="T36" fmla="*/ 28 w 36"/>
                  <a:gd name="T37" fmla="*/ 243 h 243"/>
                  <a:gd name="T38" fmla="*/ 21 w 36"/>
                  <a:gd name="T39" fmla="*/ 243 h 243"/>
                  <a:gd name="T40" fmla="*/ 8 w 36"/>
                  <a:gd name="T41" fmla="*/ 243 h 243"/>
                  <a:gd name="T42" fmla="*/ 5 w 36"/>
                  <a:gd name="T43" fmla="*/ 242 h 243"/>
                  <a:gd name="T44" fmla="*/ 3 w 36"/>
                  <a:gd name="T45" fmla="*/ 242 h 243"/>
                  <a:gd name="T46" fmla="*/ 1 w 36"/>
                  <a:gd name="T47" fmla="*/ 239 h 243"/>
                  <a:gd name="T48" fmla="*/ 1 w 36"/>
                  <a:gd name="T49" fmla="*/ 238 h 243"/>
                  <a:gd name="T50" fmla="*/ 1 w 36"/>
                  <a:gd name="T51" fmla="*/ 214 h 243"/>
                  <a:gd name="T52" fmla="*/ 1 w 36"/>
                  <a:gd name="T53" fmla="*/ 196 h 243"/>
                  <a:gd name="T54" fmla="*/ 1 w 36"/>
                  <a:gd name="T55" fmla="*/ 180 h 243"/>
                  <a:gd name="T56" fmla="*/ 1 w 36"/>
                  <a:gd name="T57" fmla="*/ 163 h 243"/>
                  <a:gd name="T58" fmla="*/ 1 w 36"/>
                  <a:gd name="T59" fmla="*/ 141 h 243"/>
                  <a:gd name="T60" fmla="*/ 1 w 36"/>
                  <a:gd name="T61" fmla="*/ 112 h 243"/>
                  <a:gd name="T62" fmla="*/ 1 w 36"/>
                  <a:gd name="T63" fmla="*/ 70 h 243"/>
                  <a:gd name="T64" fmla="*/ 0 w 36"/>
                  <a:gd name="T65" fmla="*/ 14 h 243"/>
                  <a:gd name="T66" fmla="*/ 1 w 36"/>
                  <a:gd name="T67" fmla="*/ 12 h 243"/>
                  <a:gd name="T68" fmla="*/ 2 w 36"/>
                  <a:gd name="T69" fmla="*/ 10 h 243"/>
                  <a:gd name="T70" fmla="*/ 4 w 36"/>
                  <a:gd name="T71" fmla="*/ 9 h 243"/>
                  <a:gd name="T72" fmla="*/ 6 w 36"/>
                  <a:gd name="T73" fmla="*/ 8 h 2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243"/>
                  <a:gd name="T113" fmla="*/ 36 w 36"/>
                  <a:gd name="T114" fmla="*/ 243 h 2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243">
                    <a:moveTo>
                      <a:pt x="6" y="8"/>
                    </a:moveTo>
                    <a:lnTo>
                      <a:pt x="14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6" y="32"/>
                    </a:lnTo>
                    <a:lnTo>
                      <a:pt x="36" y="50"/>
                    </a:lnTo>
                    <a:lnTo>
                      <a:pt x="36" y="66"/>
                    </a:lnTo>
                    <a:lnTo>
                      <a:pt x="36" y="85"/>
                    </a:lnTo>
                    <a:lnTo>
                      <a:pt x="36" y="107"/>
                    </a:lnTo>
                    <a:lnTo>
                      <a:pt x="36" y="138"/>
                    </a:lnTo>
                    <a:lnTo>
                      <a:pt x="36" y="180"/>
                    </a:lnTo>
                    <a:lnTo>
                      <a:pt x="36" y="238"/>
                    </a:lnTo>
                    <a:lnTo>
                      <a:pt x="35" y="240"/>
                    </a:lnTo>
                    <a:lnTo>
                      <a:pt x="33" y="242"/>
                    </a:lnTo>
                    <a:lnTo>
                      <a:pt x="31" y="243"/>
                    </a:lnTo>
                    <a:lnTo>
                      <a:pt x="28" y="243"/>
                    </a:lnTo>
                    <a:lnTo>
                      <a:pt x="21" y="243"/>
                    </a:lnTo>
                    <a:lnTo>
                      <a:pt x="8" y="243"/>
                    </a:lnTo>
                    <a:lnTo>
                      <a:pt x="5" y="242"/>
                    </a:lnTo>
                    <a:lnTo>
                      <a:pt x="3" y="242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14"/>
                    </a:lnTo>
                    <a:lnTo>
                      <a:pt x="1" y="196"/>
                    </a:lnTo>
                    <a:lnTo>
                      <a:pt x="1" y="180"/>
                    </a:lnTo>
                    <a:lnTo>
                      <a:pt x="1" y="163"/>
                    </a:lnTo>
                    <a:lnTo>
                      <a:pt x="1" y="141"/>
                    </a:lnTo>
                    <a:lnTo>
                      <a:pt x="1" y="112"/>
                    </a:lnTo>
                    <a:lnTo>
                      <a:pt x="1" y="70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2" name="Freeform 365"/>
              <p:cNvSpPr>
                <a:spLocks/>
              </p:cNvSpPr>
              <p:nvPr/>
            </p:nvSpPr>
            <p:spPr bwMode="auto">
              <a:xfrm>
                <a:off x="2423" y="3564"/>
                <a:ext cx="36" cy="226"/>
              </a:xfrm>
              <a:custGeom>
                <a:avLst/>
                <a:gdLst>
                  <a:gd name="T0" fmla="*/ 6 w 36"/>
                  <a:gd name="T1" fmla="*/ 8 h 226"/>
                  <a:gd name="T2" fmla="*/ 13 w 36"/>
                  <a:gd name="T3" fmla="*/ 5 h 226"/>
                  <a:gd name="T4" fmla="*/ 29 w 36"/>
                  <a:gd name="T5" fmla="*/ 0 h 226"/>
                  <a:gd name="T6" fmla="*/ 32 w 36"/>
                  <a:gd name="T7" fmla="*/ 0 h 226"/>
                  <a:gd name="T8" fmla="*/ 35 w 36"/>
                  <a:gd name="T9" fmla="*/ 1 h 226"/>
                  <a:gd name="T10" fmla="*/ 36 w 36"/>
                  <a:gd name="T11" fmla="*/ 4 h 226"/>
                  <a:gd name="T12" fmla="*/ 36 w 36"/>
                  <a:gd name="T13" fmla="*/ 6 h 226"/>
                  <a:gd name="T14" fmla="*/ 36 w 36"/>
                  <a:gd name="T15" fmla="*/ 30 h 226"/>
                  <a:gd name="T16" fmla="*/ 36 w 36"/>
                  <a:gd name="T17" fmla="*/ 47 h 226"/>
                  <a:gd name="T18" fmla="*/ 36 w 36"/>
                  <a:gd name="T19" fmla="*/ 63 h 226"/>
                  <a:gd name="T20" fmla="*/ 36 w 36"/>
                  <a:gd name="T21" fmla="*/ 79 h 226"/>
                  <a:gd name="T22" fmla="*/ 36 w 36"/>
                  <a:gd name="T23" fmla="*/ 100 h 226"/>
                  <a:gd name="T24" fmla="*/ 36 w 36"/>
                  <a:gd name="T25" fmla="*/ 128 h 226"/>
                  <a:gd name="T26" fmla="*/ 36 w 36"/>
                  <a:gd name="T27" fmla="*/ 167 h 226"/>
                  <a:gd name="T28" fmla="*/ 36 w 36"/>
                  <a:gd name="T29" fmla="*/ 222 h 226"/>
                  <a:gd name="T30" fmla="*/ 35 w 36"/>
                  <a:gd name="T31" fmla="*/ 223 h 226"/>
                  <a:gd name="T32" fmla="*/ 33 w 36"/>
                  <a:gd name="T33" fmla="*/ 225 h 226"/>
                  <a:gd name="T34" fmla="*/ 31 w 36"/>
                  <a:gd name="T35" fmla="*/ 226 h 226"/>
                  <a:gd name="T36" fmla="*/ 28 w 36"/>
                  <a:gd name="T37" fmla="*/ 226 h 226"/>
                  <a:gd name="T38" fmla="*/ 21 w 36"/>
                  <a:gd name="T39" fmla="*/ 226 h 226"/>
                  <a:gd name="T40" fmla="*/ 8 w 36"/>
                  <a:gd name="T41" fmla="*/ 226 h 226"/>
                  <a:gd name="T42" fmla="*/ 5 w 36"/>
                  <a:gd name="T43" fmla="*/ 225 h 226"/>
                  <a:gd name="T44" fmla="*/ 3 w 36"/>
                  <a:gd name="T45" fmla="*/ 225 h 226"/>
                  <a:gd name="T46" fmla="*/ 1 w 36"/>
                  <a:gd name="T47" fmla="*/ 222 h 226"/>
                  <a:gd name="T48" fmla="*/ 1 w 36"/>
                  <a:gd name="T49" fmla="*/ 221 h 226"/>
                  <a:gd name="T50" fmla="*/ 1 w 36"/>
                  <a:gd name="T51" fmla="*/ 199 h 226"/>
                  <a:gd name="T52" fmla="*/ 1 w 36"/>
                  <a:gd name="T53" fmla="*/ 182 h 226"/>
                  <a:gd name="T54" fmla="*/ 1 w 36"/>
                  <a:gd name="T55" fmla="*/ 168 h 226"/>
                  <a:gd name="T56" fmla="*/ 1 w 36"/>
                  <a:gd name="T57" fmla="*/ 152 h 226"/>
                  <a:gd name="T58" fmla="*/ 1 w 36"/>
                  <a:gd name="T59" fmla="*/ 133 h 226"/>
                  <a:gd name="T60" fmla="*/ 1 w 36"/>
                  <a:gd name="T61" fmla="*/ 104 h 226"/>
                  <a:gd name="T62" fmla="*/ 1 w 36"/>
                  <a:gd name="T63" fmla="*/ 66 h 226"/>
                  <a:gd name="T64" fmla="*/ 0 w 36"/>
                  <a:gd name="T65" fmla="*/ 14 h 226"/>
                  <a:gd name="T66" fmla="*/ 1 w 36"/>
                  <a:gd name="T67" fmla="*/ 12 h 226"/>
                  <a:gd name="T68" fmla="*/ 2 w 36"/>
                  <a:gd name="T69" fmla="*/ 10 h 226"/>
                  <a:gd name="T70" fmla="*/ 3 w 36"/>
                  <a:gd name="T71" fmla="*/ 9 h 226"/>
                  <a:gd name="T72" fmla="*/ 6 w 36"/>
                  <a:gd name="T73" fmla="*/ 8 h 2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226"/>
                  <a:gd name="T113" fmla="*/ 36 w 36"/>
                  <a:gd name="T114" fmla="*/ 226 h 2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226">
                    <a:moveTo>
                      <a:pt x="6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30"/>
                    </a:lnTo>
                    <a:lnTo>
                      <a:pt x="36" y="47"/>
                    </a:lnTo>
                    <a:lnTo>
                      <a:pt x="36" y="63"/>
                    </a:lnTo>
                    <a:lnTo>
                      <a:pt x="36" y="79"/>
                    </a:lnTo>
                    <a:lnTo>
                      <a:pt x="36" y="100"/>
                    </a:lnTo>
                    <a:lnTo>
                      <a:pt x="36" y="128"/>
                    </a:lnTo>
                    <a:lnTo>
                      <a:pt x="36" y="167"/>
                    </a:lnTo>
                    <a:lnTo>
                      <a:pt x="36" y="222"/>
                    </a:lnTo>
                    <a:lnTo>
                      <a:pt x="35" y="223"/>
                    </a:lnTo>
                    <a:lnTo>
                      <a:pt x="33" y="225"/>
                    </a:lnTo>
                    <a:lnTo>
                      <a:pt x="31" y="226"/>
                    </a:lnTo>
                    <a:lnTo>
                      <a:pt x="28" y="226"/>
                    </a:lnTo>
                    <a:lnTo>
                      <a:pt x="21" y="226"/>
                    </a:lnTo>
                    <a:lnTo>
                      <a:pt x="8" y="226"/>
                    </a:lnTo>
                    <a:lnTo>
                      <a:pt x="5" y="225"/>
                    </a:lnTo>
                    <a:lnTo>
                      <a:pt x="3" y="225"/>
                    </a:lnTo>
                    <a:lnTo>
                      <a:pt x="1" y="222"/>
                    </a:lnTo>
                    <a:lnTo>
                      <a:pt x="1" y="221"/>
                    </a:lnTo>
                    <a:lnTo>
                      <a:pt x="1" y="199"/>
                    </a:lnTo>
                    <a:lnTo>
                      <a:pt x="1" y="182"/>
                    </a:lnTo>
                    <a:lnTo>
                      <a:pt x="1" y="168"/>
                    </a:lnTo>
                    <a:lnTo>
                      <a:pt x="1" y="152"/>
                    </a:lnTo>
                    <a:lnTo>
                      <a:pt x="1" y="133"/>
                    </a:lnTo>
                    <a:lnTo>
                      <a:pt x="1" y="104"/>
                    </a:lnTo>
                    <a:lnTo>
                      <a:pt x="1" y="6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3" name="Freeform 366"/>
              <p:cNvSpPr>
                <a:spLocks/>
              </p:cNvSpPr>
              <p:nvPr/>
            </p:nvSpPr>
            <p:spPr bwMode="auto">
              <a:xfrm>
                <a:off x="2423" y="3564"/>
                <a:ext cx="36" cy="209"/>
              </a:xfrm>
              <a:custGeom>
                <a:avLst/>
                <a:gdLst>
                  <a:gd name="T0" fmla="*/ 6 w 36"/>
                  <a:gd name="T1" fmla="*/ 8 h 209"/>
                  <a:gd name="T2" fmla="*/ 13 w 36"/>
                  <a:gd name="T3" fmla="*/ 5 h 209"/>
                  <a:gd name="T4" fmla="*/ 29 w 36"/>
                  <a:gd name="T5" fmla="*/ 0 h 209"/>
                  <a:gd name="T6" fmla="*/ 32 w 36"/>
                  <a:gd name="T7" fmla="*/ 0 h 209"/>
                  <a:gd name="T8" fmla="*/ 35 w 36"/>
                  <a:gd name="T9" fmla="*/ 1 h 209"/>
                  <a:gd name="T10" fmla="*/ 36 w 36"/>
                  <a:gd name="T11" fmla="*/ 4 h 209"/>
                  <a:gd name="T12" fmla="*/ 36 w 36"/>
                  <a:gd name="T13" fmla="*/ 6 h 209"/>
                  <a:gd name="T14" fmla="*/ 36 w 36"/>
                  <a:gd name="T15" fmla="*/ 27 h 209"/>
                  <a:gd name="T16" fmla="*/ 36 w 36"/>
                  <a:gd name="T17" fmla="*/ 43 h 209"/>
                  <a:gd name="T18" fmla="*/ 36 w 36"/>
                  <a:gd name="T19" fmla="*/ 58 h 209"/>
                  <a:gd name="T20" fmla="*/ 36 w 36"/>
                  <a:gd name="T21" fmla="*/ 73 h 209"/>
                  <a:gd name="T22" fmla="*/ 36 w 36"/>
                  <a:gd name="T23" fmla="*/ 92 h 209"/>
                  <a:gd name="T24" fmla="*/ 36 w 36"/>
                  <a:gd name="T25" fmla="*/ 118 h 209"/>
                  <a:gd name="T26" fmla="*/ 36 w 36"/>
                  <a:gd name="T27" fmla="*/ 155 h 209"/>
                  <a:gd name="T28" fmla="*/ 36 w 36"/>
                  <a:gd name="T29" fmla="*/ 204 h 209"/>
                  <a:gd name="T30" fmla="*/ 35 w 36"/>
                  <a:gd name="T31" fmla="*/ 206 h 209"/>
                  <a:gd name="T32" fmla="*/ 33 w 36"/>
                  <a:gd name="T33" fmla="*/ 207 h 209"/>
                  <a:gd name="T34" fmla="*/ 31 w 36"/>
                  <a:gd name="T35" fmla="*/ 209 h 209"/>
                  <a:gd name="T36" fmla="*/ 28 w 36"/>
                  <a:gd name="T37" fmla="*/ 209 h 209"/>
                  <a:gd name="T38" fmla="*/ 21 w 36"/>
                  <a:gd name="T39" fmla="*/ 209 h 209"/>
                  <a:gd name="T40" fmla="*/ 8 w 36"/>
                  <a:gd name="T41" fmla="*/ 209 h 209"/>
                  <a:gd name="T42" fmla="*/ 5 w 36"/>
                  <a:gd name="T43" fmla="*/ 207 h 209"/>
                  <a:gd name="T44" fmla="*/ 3 w 36"/>
                  <a:gd name="T45" fmla="*/ 206 h 209"/>
                  <a:gd name="T46" fmla="*/ 1 w 36"/>
                  <a:gd name="T47" fmla="*/ 205 h 209"/>
                  <a:gd name="T48" fmla="*/ 1 w 36"/>
                  <a:gd name="T49" fmla="*/ 204 h 209"/>
                  <a:gd name="T50" fmla="*/ 1 w 36"/>
                  <a:gd name="T51" fmla="*/ 183 h 209"/>
                  <a:gd name="T52" fmla="*/ 1 w 36"/>
                  <a:gd name="T53" fmla="*/ 168 h 209"/>
                  <a:gd name="T54" fmla="*/ 1 w 36"/>
                  <a:gd name="T55" fmla="*/ 155 h 209"/>
                  <a:gd name="T56" fmla="*/ 1 w 36"/>
                  <a:gd name="T57" fmla="*/ 140 h 209"/>
                  <a:gd name="T58" fmla="*/ 1 w 36"/>
                  <a:gd name="T59" fmla="*/ 123 h 209"/>
                  <a:gd name="T60" fmla="*/ 1 w 36"/>
                  <a:gd name="T61" fmla="*/ 97 h 209"/>
                  <a:gd name="T62" fmla="*/ 0 w 36"/>
                  <a:gd name="T63" fmla="*/ 62 h 209"/>
                  <a:gd name="T64" fmla="*/ 0 w 36"/>
                  <a:gd name="T65" fmla="*/ 14 h 209"/>
                  <a:gd name="T66" fmla="*/ 1 w 36"/>
                  <a:gd name="T67" fmla="*/ 12 h 209"/>
                  <a:gd name="T68" fmla="*/ 2 w 36"/>
                  <a:gd name="T69" fmla="*/ 10 h 209"/>
                  <a:gd name="T70" fmla="*/ 3 w 36"/>
                  <a:gd name="T71" fmla="*/ 9 h 209"/>
                  <a:gd name="T72" fmla="*/ 6 w 36"/>
                  <a:gd name="T73" fmla="*/ 8 h 2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209"/>
                  <a:gd name="T113" fmla="*/ 36 w 36"/>
                  <a:gd name="T114" fmla="*/ 209 h 2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209">
                    <a:moveTo>
                      <a:pt x="6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27"/>
                    </a:lnTo>
                    <a:lnTo>
                      <a:pt x="36" y="43"/>
                    </a:lnTo>
                    <a:lnTo>
                      <a:pt x="36" y="58"/>
                    </a:lnTo>
                    <a:lnTo>
                      <a:pt x="36" y="73"/>
                    </a:lnTo>
                    <a:lnTo>
                      <a:pt x="36" y="92"/>
                    </a:lnTo>
                    <a:lnTo>
                      <a:pt x="36" y="118"/>
                    </a:lnTo>
                    <a:lnTo>
                      <a:pt x="36" y="155"/>
                    </a:lnTo>
                    <a:lnTo>
                      <a:pt x="36" y="204"/>
                    </a:lnTo>
                    <a:lnTo>
                      <a:pt x="35" y="206"/>
                    </a:lnTo>
                    <a:lnTo>
                      <a:pt x="33" y="207"/>
                    </a:lnTo>
                    <a:lnTo>
                      <a:pt x="31" y="209"/>
                    </a:lnTo>
                    <a:lnTo>
                      <a:pt x="28" y="209"/>
                    </a:lnTo>
                    <a:lnTo>
                      <a:pt x="21" y="209"/>
                    </a:lnTo>
                    <a:lnTo>
                      <a:pt x="8" y="209"/>
                    </a:lnTo>
                    <a:lnTo>
                      <a:pt x="5" y="207"/>
                    </a:lnTo>
                    <a:lnTo>
                      <a:pt x="3" y="206"/>
                    </a:lnTo>
                    <a:lnTo>
                      <a:pt x="1" y="205"/>
                    </a:lnTo>
                    <a:lnTo>
                      <a:pt x="1" y="204"/>
                    </a:lnTo>
                    <a:lnTo>
                      <a:pt x="1" y="183"/>
                    </a:lnTo>
                    <a:lnTo>
                      <a:pt x="1" y="168"/>
                    </a:lnTo>
                    <a:lnTo>
                      <a:pt x="1" y="155"/>
                    </a:lnTo>
                    <a:lnTo>
                      <a:pt x="1" y="140"/>
                    </a:lnTo>
                    <a:lnTo>
                      <a:pt x="1" y="123"/>
                    </a:lnTo>
                    <a:lnTo>
                      <a:pt x="1" y="97"/>
                    </a:lnTo>
                    <a:lnTo>
                      <a:pt x="0" y="62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4" name="Freeform 367"/>
              <p:cNvSpPr>
                <a:spLocks/>
              </p:cNvSpPr>
              <p:nvPr/>
            </p:nvSpPr>
            <p:spPr bwMode="auto">
              <a:xfrm>
                <a:off x="2423" y="3564"/>
                <a:ext cx="36" cy="190"/>
              </a:xfrm>
              <a:custGeom>
                <a:avLst/>
                <a:gdLst>
                  <a:gd name="T0" fmla="*/ 6 w 36"/>
                  <a:gd name="T1" fmla="*/ 8 h 190"/>
                  <a:gd name="T2" fmla="*/ 13 w 36"/>
                  <a:gd name="T3" fmla="*/ 5 h 190"/>
                  <a:gd name="T4" fmla="*/ 29 w 36"/>
                  <a:gd name="T5" fmla="*/ 0 h 190"/>
                  <a:gd name="T6" fmla="*/ 31 w 36"/>
                  <a:gd name="T7" fmla="*/ 0 h 190"/>
                  <a:gd name="T8" fmla="*/ 33 w 36"/>
                  <a:gd name="T9" fmla="*/ 1 h 190"/>
                  <a:gd name="T10" fmla="*/ 36 w 36"/>
                  <a:gd name="T11" fmla="*/ 4 h 190"/>
                  <a:gd name="T12" fmla="*/ 36 w 36"/>
                  <a:gd name="T13" fmla="*/ 6 h 190"/>
                  <a:gd name="T14" fmla="*/ 36 w 36"/>
                  <a:gd name="T15" fmla="*/ 26 h 190"/>
                  <a:gd name="T16" fmla="*/ 36 w 36"/>
                  <a:gd name="T17" fmla="*/ 41 h 190"/>
                  <a:gd name="T18" fmla="*/ 36 w 36"/>
                  <a:gd name="T19" fmla="*/ 53 h 190"/>
                  <a:gd name="T20" fmla="*/ 36 w 36"/>
                  <a:gd name="T21" fmla="*/ 66 h 190"/>
                  <a:gd name="T22" fmla="*/ 36 w 36"/>
                  <a:gd name="T23" fmla="*/ 84 h 190"/>
                  <a:gd name="T24" fmla="*/ 36 w 36"/>
                  <a:gd name="T25" fmla="*/ 108 h 190"/>
                  <a:gd name="T26" fmla="*/ 36 w 36"/>
                  <a:gd name="T27" fmla="*/ 141 h 190"/>
                  <a:gd name="T28" fmla="*/ 36 w 36"/>
                  <a:gd name="T29" fmla="*/ 187 h 190"/>
                  <a:gd name="T30" fmla="*/ 35 w 36"/>
                  <a:gd name="T31" fmla="*/ 188 h 190"/>
                  <a:gd name="T32" fmla="*/ 33 w 36"/>
                  <a:gd name="T33" fmla="*/ 189 h 190"/>
                  <a:gd name="T34" fmla="*/ 31 w 36"/>
                  <a:gd name="T35" fmla="*/ 190 h 190"/>
                  <a:gd name="T36" fmla="*/ 28 w 36"/>
                  <a:gd name="T37" fmla="*/ 190 h 190"/>
                  <a:gd name="T38" fmla="*/ 21 w 36"/>
                  <a:gd name="T39" fmla="*/ 190 h 190"/>
                  <a:gd name="T40" fmla="*/ 8 w 36"/>
                  <a:gd name="T41" fmla="*/ 190 h 190"/>
                  <a:gd name="T42" fmla="*/ 5 w 36"/>
                  <a:gd name="T43" fmla="*/ 190 h 190"/>
                  <a:gd name="T44" fmla="*/ 3 w 36"/>
                  <a:gd name="T45" fmla="*/ 189 h 190"/>
                  <a:gd name="T46" fmla="*/ 1 w 36"/>
                  <a:gd name="T47" fmla="*/ 188 h 190"/>
                  <a:gd name="T48" fmla="*/ 1 w 36"/>
                  <a:gd name="T49" fmla="*/ 187 h 190"/>
                  <a:gd name="T50" fmla="*/ 1 w 36"/>
                  <a:gd name="T51" fmla="*/ 168 h 190"/>
                  <a:gd name="T52" fmla="*/ 1 w 36"/>
                  <a:gd name="T53" fmla="*/ 155 h 190"/>
                  <a:gd name="T54" fmla="*/ 1 w 36"/>
                  <a:gd name="T55" fmla="*/ 142 h 190"/>
                  <a:gd name="T56" fmla="*/ 1 w 36"/>
                  <a:gd name="T57" fmla="*/ 129 h 190"/>
                  <a:gd name="T58" fmla="*/ 1 w 36"/>
                  <a:gd name="T59" fmla="*/ 113 h 190"/>
                  <a:gd name="T60" fmla="*/ 1 w 36"/>
                  <a:gd name="T61" fmla="*/ 90 h 190"/>
                  <a:gd name="T62" fmla="*/ 0 w 36"/>
                  <a:gd name="T63" fmla="*/ 58 h 190"/>
                  <a:gd name="T64" fmla="*/ 0 w 36"/>
                  <a:gd name="T65" fmla="*/ 14 h 190"/>
                  <a:gd name="T66" fmla="*/ 1 w 36"/>
                  <a:gd name="T67" fmla="*/ 12 h 190"/>
                  <a:gd name="T68" fmla="*/ 2 w 36"/>
                  <a:gd name="T69" fmla="*/ 10 h 190"/>
                  <a:gd name="T70" fmla="*/ 3 w 36"/>
                  <a:gd name="T71" fmla="*/ 9 h 190"/>
                  <a:gd name="T72" fmla="*/ 6 w 36"/>
                  <a:gd name="T73" fmla="*/ 8 h 1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190"/>
                  <a:gd name="T113" fmla="*/ 36 w 36"/>
                  <a:gd name="T114" fmla="*/ 190 h 1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190">
                    <a:moveTo>
                      <a:pt x="6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26"/>
                    </a:lnTo>
                    <a:lnTo>
                      <a:pt x="36" y="41"/>
                    </a:lnTo>
                    <a:lnTo>
                      <a:pt x="36" y="53"/>
                    </a:lnTo>
                    <a:lnTo>
                      <a:pt x="36" y="66"/>
                    </a:lnTo>
                    <a:lnTo>
                      <a:pt x="36" y="84"/>
                    </a:lnTo>
                    <a:lnTo>
                      <a:pt x="36" y="108"/>
                    </a:lnTo>
                    <a:lnTo>
                      <a:pt x="36" y="141"/>
                    </a:lnTo>
                    <a:lnTo>
                      <a:pt x="36" y="187"/>
                    </a:lnTo>
                    <a:lnTo>
                      <a:pt x="35" y="188"/>
                    </a:lnTo>
                    <a:lnTo>
                      <a:pt x="33" y="189"/>
                    </a:lnTo>
                    <a:lnTo>
                      <a:pt x="31" y="190"/>
                    </a:lnTo>
                    <a:lnTo>
                      <a:pt x="28" y="190"/>
                    </a:lnTo>
                    <a:lnTo>
                      <a:pt x="21" y="190"/>
                    </a:lnTo>
                    <a:lnTo>
                      <a:pt x="8" y="190"/>
                    </a:lnTo>
                    <a:lnTo>
                      <a:pt x="5" y="190"/>
                    </a:lnTo>
                    <a:lnTo>
                      <a:pt x="3" y="189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68"/>
                    </a:lnTo>
                    <a:lnTo>
                      <a:pt x="1" y="155"/>
                    </a:lnTo>
                    <a:lnTo>
                      <a:pt x="1" y="142"/>
                    </a:lnTo>
                    <a:lnTo>
                      <a:pt x="1" y="129"/>
                    </a:lnTo>
                    <a:lnTo>
                      <a:pt x="1" y="113"/>
                    </a:lnTo>
                    <a:lnTo>
                      <a:pt x="1" y="90"/>
                    </a:lnTo>
                    <a:lnTo>
                      <a:pt x="0" y="58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5" name="Freeform 368"/>
              <p:cNvSpPr>
                <a:spLocks/>
              </p:cNvSpPr>
              <p:nvPr/>
            </p:nvSpPr>
            <p:spPr bwMode="auto">
              <a:xfrm>
                <a:off x="2423" y="3564"/>
                <a:ext cx="36" cy="174"/>
              </a:xfrm>
              <a:custGeom>
                <a:avLst/>
                <a:gdLst>
                  <a:gd name="T0" fmla="*/ 5 w 36"/>
                  <a:gd name="T1" fmla="*/ 8 h 174"/>
                  <a:gd name="T2" fmla="*/ 13 w 36"/>
                  <a:gd name="T3" fmla="*/ 5 h 174"/>
                  <a:gd name="T4" fmla="*/ 29 w 36"/>
                  <a:gd name="T5" fmla="*/ 0 h 174"/>
                  <a:gd name="T6" fmla="*/ 31 w 36"/>
                  <a:gd name="T7" fmla="*/ 0 h 174"/>
                  <a:gd name="T8" fmla="*/ 33 w 36"/>
                  <a:gd name="T9" fmla="*/ 1 h 174"/>
                  <a:gd name="T10" fmla="*/ 36 w 36"/>
                  <a:gd name="T11" fmla="*/ 3 h 174"/>
                  <a:gd name="T12" fmla="*/ 36 w 36"/>
                  <a:gd name="T13" fmla="*/ 6 h 174"/>
                  <a:gd name="T14" fmla="*/ 36 w 36"/>
                  <a:gd name="T15" fmla="*/ 24 h 174"/>
                  <a:gd name="T16" fmla="*/ 36 w 36"/>
                  <a:gd name="T17" fmla="*/ 37 h 174"/>
                  <a:gd name="T18" fmla="*/ 36 w 36"/>
                  <a:gd name="T19" fmla="*/ 48 h 174"/>
                  <a:gd name="T20" fmla="*/ 36 w 36"/>
                  <a:gd name="T21" fmla="*/ 60 h 174"/>
                  <a:gd name="T22" fmla="*/ 36 w 36"/>
                  <a:gd name="T23" fmla="*/ 76 h 174"/>
                  <a:gd name="T24" fmla="*/ 36 w 36"/>
                  <a:gd name="T25" fmla="*/ 98 h 174"/>
                  <a:gd name="T26" fmla="*/ 36 w 36"/>
                  <a:gd name="T27" fmla="*/ 129 h 174"/>
                  <a:gd name="T28" fmla="*/ 36 w 36"/>
                  <a:gd name="T29" fmla="*/ 169 h 174"/>
                  <a:gd name="T30" fmla="*/ 35 w 36"/>
                  <a:gd name="T31" fmla="*/ 172 h 174"/>
                  <a:gd name="T32" fmla="*/ 33 w 36"/>
                  <a:gd name="T33" fmla="*/ 173 h 174"/>
                  <a:gd name="T34" fmla="*/ 31 w 36"/>
                  <a:gd name="T35" fmla="*/ 173 h 174"/>
                  <a:gd name="T36" fmla="*/ 28 w 36"/>
                  <a:gd name="T37" fmla="*/ 174 h 174"/>
                  <a:gd name="T38" fmla="*/ 21 w 36"/>
                  <a:gd name="T39" fmla="*/ 173 h 174"/>
                  <a:gd name="T40" fmla="*/ 8 w 36"/>
                  <a:gd name="T41" fmla="*/ 173 h 174"/>
                  <a:gd name="T42" fmla="*/ 5 w 36"/>
                  <a:gd name="T43" fmla="*/ 173 h 174"/>
                  <a:gd name="T44" fmla="*/ 3 w 36"/>
                  <a:gd name="T45" fmla="*/ 172 h 174"/>
                  <a:gd name="T46" fmla="*/ 1 w 36"/>
                  <a:gd name="T47" fmla="*/ 171 h 174"/>
                  <a:gd name="T48" fmla="*/ 1 w 36"/>
                  <a:gd name="T49" fmla="*/ 169 h 174"/>
                  <a:gd name="T50" fmla="*/ 1 w 36"/>
                  <a:gd name="T51" fmla="*/ 152 h 174"/>
                  <a:gd name="T52" fmla="*/ 1 w 36"/>
                  <a:gd name="T53" fmla="*/ 140 h 174"/>
                  <a:gd name="T54" fmla="*/ 1 w 36"/>
                  <a:gd name="T55" fmla="*/ 129 h 174"/>
                  <a:gd name="T56" fmla="*/ 1 w 36"/>
                  <a:gd name="T57" fmla="*/ 118 h 174"/>
                  <a:gd name="T58" fmla="*/ 1 w 36"/>
                  <a:gd name="T59" fmla="*/ 103 h 174"/>
                  <a:gd name="T60" fmla="*/ 1 w 36"/>
                  <a:gd name="T61" fmla="*/ 82 h 174"/>
                  <a:gd name="T62" fmla="*/ 0 w 36"/>
                  <a:gd name="T63" fmla="*/ 53 h 174"/>
                  <a:gd name="T64" fmla="*/ 0 w 36"/>
                  <a:gd name="T65" fmla="*/ 14 h 174"/>
                  <a:gd name="T66" fmla="*/ 1 w 36"/>
                  <a:gd name="T67" fmla="*/ 12 h 174"/>
                  <a:gd name="T68" fmla="*/ 2 w 36"/>
                  <a:gd name="T69" fmla="*/ 10 h 174"/>
                  <a:gd name="T70" fmla="*/ 3 w 36"/>
                  <a:gd name="T71" fmla="*/ 9 h 174"/>
                  <a:gd name="T72" fmla="*/ 5 w 36"/>
                  <a:gd name="T73" fmla="*/ 8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174"/>
                  <a:gd name="T113" fmla="*/ 36 w 36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174">
                    <a:moveTo>
                      <a:pt x="5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6" y="6"/>
                    </a:lnTo>
                    <a:lnTo>
                      <a:pt x="36" y="24"/>
                    </a:lnTo>
                    <a:lnTo>
                      <a:pt x="36" y="37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36" y="76"/>
                    </a:lnTo>
                    <a:lnTo>
                      <a:pt x="36" y="98"/>
                    </a:lnTo>
                    <a:lnTo>
                      <a:pt x="36" y="129"/>
                    </a:lnTo>
                    <a:lnTo>
                      <a:pt x="36" y="169"/>
                    </a:lnTo>
                    <a:lnTo>
                      <a:pt x="35" y="172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28" y="174"/>
                    </a:lnTo>
                    <a:lnTo>
                      <a:pt x="21" y="173"/>
                    </a:lnTo>
                    <a:lnTo>
                      <a:pt x="8" y="173"/>
                    </a:lnTo>
                    <a:lnTo>
                      <a:pt x="5" y="173"/>
                    </a:lnTo>
                    <a:lnTo>
                      <a:pt x="3" y="172"/>
                    </a:lnTo>
                    <a:lnTo>
                      <a:pt x="1" y="171"/>
                    </a:lnTo>
                    <a:lnTo>
                      <a:pt x="1" y="169"/>
                    </a:lnTo>
                    <a:lnTo>
                      <a:pt x="1" y="152"/>
                    </a:lnTo>
                    <a:lnTo>
                      <a:pt x="1" y="140"/>
                    </a:lnTo>
                    <a:lnTo>
                      <a:pt x="1" y="129"/>
                    </a:lnTo>
                    <a:lnTo>
                      <a:pt x="1" y="118"/>
                    </a:lnTo>
                    <a:lnTo>
                      <a:pt x="1" y="103"/>
                    </a:lnTo>
                    <a:lnTo>
                      <a:pt x="1" y="82"/>
                    </a:lnTo>
                    <a:lnTo>
                      <a:pt x="0" y="53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6" name="Freeform 369"/>
              <p:cNvSpPr>
                <a:spLocks/>
              </p:cNvSpPr>
              <p:nvPr/>
            </p:nvSpPr>
            <p:spPr bwMode="auto">
              <a:xfrm>
                <a:off x="2423" y="3564"/>
                <a:ext cx="36" cy="156"/>
              </a:xfrm>
              <a:custGeom>
                <a:avLst/>
                <a:gdLst>
                  <a:gd name="T0" fmla="*/ 5 w 36"/>
                  <a:gd name="T1" fmla="*/ 8 h 156"/>
                  <a:gd name="T2" fmla="*/ 13 w 36"/>
                  <a:gd name="T3" fmla="*/ 5 h 156"/>
                  <a:gd name="T4" fmla="*/ 29 w 36"/>
                  <a:gd name="T5" fmla="*/ 0 h 156"/>
                  <a:gd name="T6" fmla="*/ 31 w 36"/>
                  <a:gd name="T7" fmla="*/ 0 h 156"/>
                  <a:gd name="T8" fmla="*/ 33 w 36"/>
                  <a:gd name="T9" fmla="*/ 1 h 156"/>
                  <a:gd name="T10" fmla="*/ 36 w 36"/>
                  <a:gd name="T11" fmla="*/ 3 h 156"/>
                  <a:gd name="T12" fmla="*/ 36 w 36"/>
                  <a:gd name="T13" fmla="*/ 6 h 156"/>
                  <a:gd name="T14" fmla="*/ 36 w 36"/>
                  <a:gd name="T15" fmla="*/ 33 h 156"/>
                  <a:gd name="T16" fmla="*/ 36 w 36"/>
                  <a:gd name="T17" fmla="*/ 55 h 156"/>
                  <a:gd name="T18" fmla="*/ 36 w 36"/>
                  <a:gd name="T19" fmla="*/ 88 h 156"/>
                  <a:gd name="T20" fmla="*/ 36 w 36"/>
                  <a:gd name="T21" fmla="*/ 153 h 156"/>
                  <a:gd name="T22" fmla="*/ 33 w 36"/>
                  <a:gd name="T23" fmla="*/ 155 h 156"/>
                  <a:gd name="T24" fmla="*/ 28 w 36"/>
                  <a:gd name="T25" fmla="*/ 156 h 156"/>
                  <a:gd name="T26" fmla="*/ 21 w 36"/>
                  <a:gd name="T27" fmla="*/ 156 h 156"/>
                  <a:gd name="T28" fmla="*/ 8 w 36"/>
                  <a:gd name="T29" fmla="*/ 156 h 156"/>
                  <a:gd name="T30" fmla="*/ 3 w 36"/>
                  <a:gd name="T31" fmla="*/ 155 h 156"/>
                  <a:gd name="T32" fmla="*/ 1 w 36"/>
                  <a:gd name="T33" fmla="*/ 152 h 156"/>
                  <a:gd name="T34" fmla="*/ 1 w 36"/>
                  <a:gd name="T35" fmla="*/ 126 h 156"/>
                  <a:gd name="T36" fmla="*/ 1 w 36"/>
                  <a:gd name="T37" fmla="*/ 106 h 156"/>
                  <a:gd name="T38" fmla="*/ 1 w 36"/>
                  <a:gd name="T39" fmla="*/ 74 h 156"/>
                  <a:gd name="T40" fmla="*/ 0 w 36"/>
                  <a:gd name="T41" fmla="*/ 14 h 156"/>
                  <a:gd name="T42" fmla="*/ 1 w 36"/>
                  <a:gd name="T43" fmla="*/ 12 h 156"/>
                  <a:gd name="T44" fmla="*/ 2 w 36"/>
                  <a:gd name="T45" fmla="*/ 10 h 156"/>
                  <a:gd name="T46" fmla="*/ 3 w 36"/>
                  <a:gd name="T47" fmla="*/ 9 h 156"/>
                  <a:gd name="T48" fmla="*/ 5 w 36"/>
                  <a:gd name="T49" fmla="*/ 8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156"/>
                  <a:gd name="T77" fmla="*/ 36 w 36"/>
                  <a:gd name="T78" fmla="*/ 156 h 1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156">
                    <a:moveTo>
                      <a:pt x="5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6" y="6"/>
                    </a:lnTo>
                    <a:lnTo>
                      <a:pt x="36" y="33"/>
                    </a:lnTo>
                    <a:lnTo>
                      <a:pt x="36" y="55"/>
                    </a:lnTo>
                    <a:lnTo>
                      <a:pt x="36" y="88"/>
                    </a:lnTo>
                    <a:lnTo>
                      <a:pt x="36" y="153"/>
                    </a:lnTo>
                    <a:lnTo>
                      <a:pt x="33" y="155"/>
                    </a:lnTo>
                    <a:lnTo>
                      <a:pt x="28" y="156"/>
                    </a:lnTo>
                    <a:lnTo>
                      <a:pt x="21" y="156"/>
                    </a:lnTo>
                    <a:lnTo>
                      <a:pt x="8" y="156"/>
                    </a:lnTo>
                    <a:lnTo>
                      <a:pt x="3" y="155"/>
                    </a:lnTo>
                    <a:lnTo>
                      <a:pt x="1" y="152"/>
                    </a:lnTo>
                    <a:lnTo>
                      <a:pt x="1" y="126"/>
                    </a:lnTo>
                    <a:lnTo>
                      <a:pt x="1" y="106"/>
                    </a:lnTo>
                    <a:lnTo>
                      <a:pt x="1" y="74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7" name="Freeform 370"/>
              <p:cNvSpPr>
                <a:spLocks/>
              </p:cNvSpPr>
              <p:nvPr/>
            </p:nvSpPr>
            <p:spPr bwMode="auto">
              <a:xfrm>
                <a:off x="2423" y="3564"/>
                <a:ext cx="36" cy="139"/>
              </a:xfrm>
              <a:custGeom>
                <a:avLst/>
                <a:gdLst>
                  <a:gd name="T0" fmla="*/ 5 w 36"/>
                  <a:gd name="T1" fmla="*/ 8 h 139"/>
                  <a:gd name="T2" fmla="*/ 13 w 36"/>
                  <a:gd name="T3" fmla="*/ 5 h 139"/>
                  <a:gd name="T4" fmla="*/ 29 w 36"/>
                  <a:gd name="T5" fmla="*/ 0 h 139"/>
                  <a:gd name="T6" fmla="*/ 31 w 36"/>
                  <a:gd name="T7" fmla="*/ 0 h 139"/>
                  <a:gd name="T8" fmla="*/ 33 w 36"/>
                  <a:gd name="T9" fmla="*/ 1 h 139"/>
                  <a:gd name="T10" fmla="*/ 36 w 36"/>
                  <a:gd name="T11" fmla="*/ 3 h 139"/>
                  <a:gd name="T12" fmla="*/ 36 w 36"/>
                  <a:gd name="T13" fmla="*/ 5 h 139"/>
                  <a:gd name="T14" fmla="*/ 36 w 36"/>
                  <a:gd name="T15" fmla="*/ 30 h 139"/>
                  <a:gd name="T16" fmla="*/ 36 w 36"/>
                  <a:gd name="T17" fmla="*/ 49 h 139"/>
                  <a:gd name="T18" fmla="*/ 36 w 36"/>
                  <a:gd name="T19" fmla="*/ 79 h 139"/>
                  <a:gd name="T20" fmla="*/ 36 w 36"/>
                  <a:gd name="T21" fmla="*/ 135 h 139"/>
                  <a:gd name="T22" fmla="*/ 33 w 36"/>
                  <a:gd name="T23" fmla="*/ 138 h 139"/>
                  <a:gd name="T24" fmla="*/ 28 w 36"/>
                  <a:gd name="T25" fmla="*/ 139 h 139"/>
                  <a:gd name="T26" fmla="*/ 21 w 36"/>
                  <a:gd name="T27" fmla="*/ 139 h 139"/>
                  <a:gd name="T28" fmla="*/ 8 w 36"/>
                  <a:gd name="T29" fmla="*/ 139 h 139"/>
                  <a:gd name="T30" fmla="*/ 3 w 36"/>
                  <a:gd name="T31" fmla="*/ 138 h 139"/>
                  <a:gd name="T32" fmla="*/ 1 w 36"/>
                  <a:gd name="T33" fmla="*/ 135 h 139"/>
                  <a:gd name="T34" fmla="*/ 1 w 36"/>
                  <a:gd name="T35" fmla="*/ 113 h 139"/>
                  <a:gd name="T36" fmla="*/ 0 w 36"/>
                  <a:gd name="T37" fmla="*/ 95 h 139"/>
                  <a:gd name="T38" fmla="*/ 0 w 36"/>
                  <a:gd name="T39" fmla="*/ 66 h 139"/>
                  <a:gd name="T40" fmla="*/ 0 w 36"/>
                  <a:gd name="T41" fmla="*/ 14 h 139"/>
                  <a:gd name="T42" fmla="*/ 2 w 36"/>
                  <a:gd name="T43" fmla="*/ 10 h 139"/>
                  <a:gd name="T44" fmla="*/ 5 w 36"/>
                  <a:gd name="T45" fmla="*/ 8 h 1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139"/>
                  <a:gd name="T71" fmla="*/ 36 w 36"/>
                  <a:gd name="T72" fmla="*/ 139 h 1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139">
                    <a:moveTo>
                      <a:pt x="5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30"/>
                    </a:lnTo>
                    <a:lnTo>
                      <a:pt x="36" y="49"/>
                    </a:lnTo>
                    <a:lnTo>
                      <a:pt x="36" y="79"/>
                    </a:lnTo>
                    <a:lnTo>
                      <a:pt x="36" y="135"/>
                    </a:lnTo>
                    <a:lnTo>
                      <a:pt x="33" y="138"/>
                    </a:lnTo>
                    <a:lnTo>
                      <a:pt x="28" y="139"/>
                    </a:lnTo>
                    <a:lnTo>
                      <a:pt x="21" y="139"/>
                    </a:lnTo>
                    <a:lnTo>
                      <a:pt x="8" y="139"/>
                    </a:lnTo>
                    <a:lnTo>
                      <a:pt x="3" y="138"/>
                    </a:lnTo>
                    <a:lnTo>
                      <a:pt x="1" y="135"/>
                    </a:lnTo>
                    <a:lnTo>
                      <a:pt x="1" y="113"/>
                    </a:lnTo>
                    <a:lnTo>
                      <a:pt x="0" y="95"/>
                    </a:lnTo>
                    <a:lnTo>
                      <a:pt x="0" y="66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8" name="Freeform 371"/>
              <p:cNvSpPr>
                <a:spLocks/>
              </p:cNvSpPr>
              <p:nvPr/>
            </p:nvSpPr>
            <p:spPr bwMode="auto">
              <a:xfrm>
                <a:off x="2423" y="3564"/>
                <a:ext cx="36" cy="120"/>
              </a:xfrm>
              <a:custGeom>
                <a:avLst/>
                <a:gdLst>
                  <a:gd name="T0" fmla="*/ 5 w 36"/>
                  <a:gd name="T1" fmla="*/ 8 h 120"/>
                  <a:gd name="T2" fmla="*/ 13 w 36"/>
                  <a:gd name="T3" fmla="*/ 5 h 120"/>
                  <a:gd name="T4" fmla="*/ 29 w 36"/>
                  <a:gd name="T5" fmla="*/ 0 h 120"/>
                  <a:gd name="T6" fmla="*/ 31 w 36"/>
                  <a:gd name="T7" fmla="*/ 0 h 120"/>
                  <a:gd name="T8" fmla="*/ 33 w 36"/>
                  <a:gd name="T9" fmla="*/ 1 h 120"/>
                  <a:gd name="T10" fmla="*/ 36 w 36"/>
                  <a:gd name="T11" fmla="*/ 3 h 120"/>
                  <a:gd name="T12" fmla="*/ 36 w 36"/>
                  <a:gd name="T13" fmla="*/ 5 h 120"/>
                  <a:gd name="T14" fmla="*/ 36 w 36"/>
                  <a:gd name="T15" fmla="*/ 26 h 120"/>
                  <a:gd name="T16" fmla="*/ 36 w 36"/>
                  <a:gd name="T17" fmla="*/ 43 h 120"/>
                  <a:gd name="T18" fmla="*/ 36 w 36"/>
                  <a:gd name="T19" fmla="*/ 69 h 120"/>
                  <a:gd name="T20" fmla="*/ 36 w 36"/>
                  <a:gd name="T21" fmla="*/ 118 h 120"/>
                  <a:gd name="T22" fmla="*/ 33 w 36"/>
                  <a:gd name="T23" fmla="*/ 120 h 120"/>
                  <a:gd name="T24" fmla="*/ 28 w 36"/>
                  <a:gd name="T25" fmla="*/ 120 h 120"/>
                  <a:gd name="T26" fmla="*/ 21 w 36"/>
                  <a:gd name="T27" fmla="*/ 120 h 120"/>
                  <a:gd name="T28" fmla="*/ 8 w 36"/>
                  <a:gd name="T29" fmla="*/ 120 h 120"/>
                  <a:gd name="T30" fmla="*/ 3 w 36"/>
                  <a:gd name="T31" fmla="*/ 119 h 120"/>
                  <a:gd name="T32" fmla="*/ 1 w 36"/>
                  <a:gd name="T33" fmla="*/ 118 h 120"/>
                  <a:gd name="T34" fmla="*/ 1 w 36"/>
                  <a:gd name="T35" fmla="*/ 98 h 120"/>
                  <a:gd name="T36" fmla="*/ 0 w 36"/>
                  <a:gd name="T37" fmla="*/ 84 h 120"/>
                  <a:gd name="T38" fmla="*/ 0 w 36"/>
                  <a:gd name="T39" fmla="*/ 59 h 120"/>
                  <a:gd name="T40" fmla="*/ 0 w 36"/>
                  <a:gd name="T41" fmla="*/ 14 h 120"/>
                  <a:gd name="T42" fmla="*/ 2 w 36"/>
                  <a:gd name="T43" fmla="*/ 10 h 120"/>
                  <a:gd name="T44" fmla="*/ 5 w 36"/>
                  <a:gd name="T45" fmla="*/ 8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120"/>
                  <a:gd name="T71" fmla="*/ 36 w 36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120">
                    <a:moveTo>
                      <a:pt x="5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26"/>
                    </a:lnTo>
                    <a:lnTo>
                      <a:pt x="36" y="43"/>
                    </a:lnTo>
                    <a:lnTo>
                      <a:pt x="36" y="69"/>
                    </a:lnTo>
                    <a:lnTo>
                      <a:pt x="36" y="118"/>
                    </a:lnTo>
                    <a:lnTo>
                      <a:pt x="33" y="120"/>
                    </a:lnTo>
                    <a:lnTo>
                      <a:pt x="28" y="120"/>
                    </a:lnTo>
                    <a:lnTo>
                      <a:pt x="21" y="120"/>
                    </a:lnTo>
                    <a:lnTo>
                      <a:pt x="8" y="120"/>
                    </a:lnTo>
                    <a:lnTo>
                      <a:pt x="3" y="119"/>
                    </a:lnTo>
                    <a:lnTo>
                      <a:pt x="1" y="118"/>
                    </a:lnTo>
                    <a:lnTo>
                      <a:pt x="1" y="98"/>
                    </a:lnTo>
                    <a:lnTo>
                      <a:pt x="0" y="84"/>
                    </a:lnTo>
                    <a:lnTo>
                      <a:pt x="0" y="59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69" name="Freeform 372"/>
              <p:cNvSpPr>
                <a:spLocks/>
              </p:cNvSpPr>
              <p:nvPr/>
            </p:nvSpPr>
            <p:spPr bwMode="auto">
              <a:xfrm>
                <a:off x="2423" y="3564"/>
                <a:ext cx="36" cy="103"/>
              </a:xfrm>
              <a:custGeom>
                <a:avLst/>
                <a:gdLst>
                  <a:gd name="T0" fmla="*/ 5 w 36"/>
                  <a:gd name="T1" fmla="*/ 8 h 103"/>
                  <a:gd name="T2" fmla="*/ 13 w 36"/>
                  <a:gd name="T3" fmla="*/ 5 h 103"/>
                  <a:gd name="T4" fmla="*/ 29 w 36"/>
                  <a:gd name="T5" fmla="*/ 0 h 103"/>
                  <a:gd name="T6" fmla="*/ 31 w 36"/>
                  <a:gd name="T7" fmla="*/ 0 h 103"/>
                  <a:gd name="T8" fmla="*/ 33 w 36"/>
                  <a:gd name="T9" fmla="*/ 1 h 103"/>
                  <a:gd name="T10" fmla="*/ 36 w 36"/>
                  <a:gd name="T11" fmla="*/ 3 h 103"/>
                  <a:gd name="T12" fmla="*/ 36 w 36"/>
                  <a:gd name="T13" fmla="*/ 5 h 103"/>
                  <a:gd name="T14" fmla="*/ 36 w 36"/>
                  <a:gd name="T15" fmla="*/ 24 h 103"/>
                  <a:gd name="T16" fmla="*/ 36 w 36"/>
                  <a:gd name="T17" fmla="*/ 37 h 103"/>
                  <a:gd name="T18" fmla="*/ 36 w 36"/>
                  <a:gd name="T19" fmla="*/ 59 h 103"/>
                  <a:gd name="T20" fmla="*/ 36 w 36"/>
                  <a:gd name="T21" fmla="*/ 101 h 103"/>
                  <a:gd name="T22" fmla="*/ 33 w 36"/>
                  <a:gd name="T23" fmla="*/ 102 h 103"/>
                  <a:gd name="T24" fmla="*/ 28 w 36"/>
                  <a:gd name="T25" fmla="*/ 103 h 103"/>
                  <a:gd name="T26" fmla="*/ 21 w 36"/>
                  <a:gd name="T27" fmla="*/ 103 h 103"/>
                  <a:gd name="T28" fmla="*/ 8 w 36"/>
                  <a:gd name="T29" fmla="*/ 103 h 103"/>
                  <a:gd name="T30" fmla="*/ 3 w 36"/>
                  <a:gd name="T31" fmla="*/ 102 h 103"/>
                  <a:gd name="T32" fmla="*/ 1 w 36"/>
                  <a:gd name="T33" fmla="*/ 101 h 103"/>
                  <a:gd name="T34" fmla="*/ 1 w 36"/>
                  <a:gd name="T35" fmla="*/ 85 h 103"/>
                  <a:gd name="T36" fmla="*/ 0 w 36"/>
                  <a:gd name="T37" fmla="*/ 71 h 103"/>
                  <a:gd name="T38" fmla="*/ 0 w 36"/>
                  <a:gd name="T39" fmla="*/ 52 h 103"/>
                  <a:gd name="T40" fmla="*/ 0 w 36"/>
                  <a:gd name="T41" fmla="*/ 14 h 103"/>
                  <a:gd name="T42" fmla="*/ 2 w 36"/>
                  <a:gd name="T43" fmla="*/ 10 h 103"/>
                  <a:gd name="T44" fmla="*/ 5 w 36"/>
                  <a:gd name="T45" fmla="*/ 8 h 1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103"/>
                  <a:gd name="T71" fmla="*/ 36 w 36"/>
                  <a:gd name="T72" fmla="*/ 103 h 1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103">
                    <a:moveTo>
                      <a:pt x="5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24"/>
                    </a:lnTo>
                    <a:lnTo>
                      <a:pt x="36" y="37"/>
                    </a:lnTo>
                    <a:lnTo>
                      <a:pt x="36" y="59"/>
                    </a:lnTo>
                    <a:lnTo>
                      <a:pt x="36" y="101"/>
                    </a:lnTo>
                    <a:lnTo>
                      <a:pt x="33" y="102"/>
                    </a:lnTo>
                    <a:lnTo>
                      <a:pt x="28" y="103"/>
                    </a:lnTo>
                    <a:lnTo>
                      <a:pt x="21" y="103"/>
                    </a:lnTo>
                    <a:lnTo>
                      <a:pt x="8" y="103"/>
                    </a:lnTo>
                    <a:lnTo>
                      <a:pt x="3" y="102"/>
                    </a:lnTo>
                    <a:lnTo>
                      <a:pt x="1" y="101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0" y="5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0" name="Freeform 373"/>
              <p:cNvSpPr>
                <a:spLocks/>
              </p:cNvSpPr>
              <p:nvPr/>
            </p:nvSpPr>
            <p:spPr bwMode="auto">
              <a:xfrm>
                <a:off x="2423" y="3564"/>
                <a:ext cx="36" cy="86"/>
              </a:xfrm>
              <a:custGeom>
                <a:avLst/>
                <a:gdLst>
                  <a:gd name="T0" fmla="*/ 5 w 36"/>
                  <a:gd name="T1" fmla="*/ 8 h 86"/>
                  <a:gd name="T2" fmla="*/ 13 w 36"/>
                  <a:gd name="T3" fmla="*/ 5 h 86"/>
                  <a:gd name="T4" fmla="*/ 29 w 36"/>
                  <a:gd name="T5" fmla="*/ 0 h 86"/>
                  <a:gd name="T6" fmla="*/ 31 w 36"/>
                  <a:gd name="T7" fmla="*/ 0 h 86"/>
                  <a:gd name="T8" fmla="*/ 33 w 36"/>
                  <a:gd name="T9" fmla="*/ 1 h 86"/>
                  <a:gd name="T10" fmla="*/ 36 w 36"/>
                  <a:gd name="T11" fmla="*/ 1 h 86"/>
                  <a:gd name="T12" fmla="*/ 36 w 36"/>
                  <a:gd name="T13" fmla="*/ 4 h 86"/>
                  <a:gd name="T14" fmla="*/ 36 w 36"/>
                  <a:gd name="T15" fmla="*/ 20 h 86"/>
                  <a:gd name="T16" fmla="*/ 36 w 36"/>
                  <a:gd name="T17" fmla="*/ 31 h 86"/>
                  <a:gd name="T18" fmla="*/ 36 w 36"/>
                  <a:gd name="T19" fmla="*/ 49 h 86"/>
                  <a:gd name="T20" fmla="*/ 36 w 36"/>
                  <a:gd name="T21" fmla="*/ 84 h 86"/>
                  <a:gd name="T22" fmla="*/ 33 w 36"/>
                  <a:gd name="T23" fmla="*/ 85 h 86"/>
                  <a:gd name="T24" fmla="*/ 28 w 36"/>
                  <a:gd name="T25" fmla="*/ 86 h 86"/>
                  <a:gd name="T26" fmla="*/ 21 w 36"/>
                  <a:gd name="T27" fmla="*/ 85 h 86"/>
                  <a:gd name="T28" fmla="*/ 8 w 36"/>
                  <a:gd name="T29" fmla="*/ 85 h 86"/>
                  <a:gd name="T30" fmla="*/ 3 w 36"/>
                  <a:gd name="T31" fmla="*/ 85 h 86"/>
                  <a:gd name="T32" fmla="*/ 1 w 36"/>
                  <a:gd name="T33" fmla="*/ 84 h 86"/>
                  <a:gd name="T34" fmla="*/ 1 w 36"/>
                  <a:gd name="T35" fmla="*/ 70 h 86"/>
                  <a:gd name="T36" fmla="*/ 0 w 36"/>
                  <a:gd name="T37" fmla="*/ 60 h 86"/>
                  <a:gd name="T38" fmla="*/ 0 w 36"/>
                  <a:gd name="T39" fmla="*/ 44 h 86"/>
                  <a:gd name="T40" fmla="*/ 0 w 36"/>
                  <a:gd name="T41" fmla="*/ 14 h 86"/>
                  <a:gd name="T42" fmla="*/ 1 w 36"/>
                  <a:gd name="T43" fmla="*/ 10 h 86"/>
                  <a:gd name="T44" fmla="*/ 5 w 36"/>
                  <a:gd name="T45" fmla="*/ 8 h 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86"/>
                  <a:gd name="T71" fmla="*/ 36 w 36"/>
                  <a:gd name="T72" fmla="*/ 86 h 8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86">
                    <a:moveTo>
                      <a:pt x="5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6" y="4"/>
                    </a:lnTo>
                    <a:lnTo>
                      <a:pt x="36" y="20"/>
                    </a:lnTo>
                    <a:lnTo>
                      <a:pt x="36" y="31"/>
                    </a:lnTo>
                    <a:lnTo>
                      <a:pt x="36" y="49"/>
                    </a:lnTo>
                    <a:lnTo>
                      <a:pt x="36" y="84"/>
                    </a:lnTo>
                    <a:lnTo>
                      <a:pt x="33" y="85"/>
                    </a:lnTo>
                    <a:lnTo>
                      <a:pt x="28" y="86"/>
                    </a:lnTo>
                    <a:lnTo>
                      <a:pt x="21" y="85"/>
                    </a:lnTo>
                    <a:lnTo>
                      <a:pt x="8" y="85"/>
                    </a:lnTo>
                    <a:lnTo>
                      <a:pt x="3" y="85"/>
                    </a:lnTo>
                    <a:lnTo>
                      <a:pt x="1" y="84"/>
                    </a:lnTo>
                    <a:lnTo>
                      <a:pt x="1" y="70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1" name="Freeform 374"/>
              <p:cNvSpPr>
                <a:spLocks/>
              </p:cNvSpPr>
              <p:nvPr/>
            </p:nvSpPr>
            <p:spPr bwMode="auto">
              <a:xfrm>
                <a:off x="2423" y="3564"/>
                <a:ext cx="36" cy="68"/>
              </a:xfrm>
              <a:custGeom>
                <a:avLst/>
                <a:gdLst>
                  <a:gd name="T0" fmla="*/ 5 w 36"/>
                  <a:gd name="T1" fmla="*/ 8 h 68"/>
                  <a:gd name="T2" fmla="*/ 13 w 36"/>
                  <a:gd name="T3" fmla="*/ 5 h 68"/>
                  <a:gd name="T4" fmla="*/ 29 w 36"/>
                  <a:gd name="T5" fmla="*/ 0 h 68"/>
                  <a:gd name="T6" fmla="*/ 31 w 36"/>
                  <a:gd name="T7" fmla="*/ 0 h 68"/>
                  <a:gd name="T8" fmla="*/ 33 w 36"/>
                  <a:gd name="T9" fmla="*/ 0 h 68"/>
                  <a:gd name="T10" fmla="*/ 35 w 36"/>
                  <a:gd name="T11" fmla="*/ 1 h 68"/>
                  <a:gd name="T12" fmla="*/ 36 w 36"/>
                  <a:gd name="T13" fmla="*/ 4 h 68"/>
                  <a:gd name="T14" fmla="*/ 36 w 36"/>
                  <a:gd name="T15" fmla="*/ 16 h 68"/>
                  <a:gd name="T16" fmla="*/ 36 w 36"/>
                  <a:gd name="T17" fmla="*/ 25 h 68"/>
                  <a:gd name="T18" fmla="*/ 36 w 36"/>
                  <a:gd name="T19" fmla="*/ 39 h 68"/>
                  <a:gd name="T20" fmla="*/ 36 w 36"/>
                  <a:gd name="T21" fmla="*/ 66 h 68"/>
                  <a:gd name="T22" fmla="*/ 33 w 36"/>
                  <a:gd name="T23" fmla="*/ 68 h 68"/>
                  <a:gd name="T24" fmla="*/ 28 w 36"/>
                  <a:gd name="T25" fmla="*/ 68 h 68"/>
                  <a:gd name="T26" fmla="*/ 21 w 36"/>
                  <a:gd name="T27" fmla="*/ 68 h 68"/>
                  <a:gd name="T28" fmla="*/ 8 w 36"/>
                  <a:gd name="T29" fmla="*/ 68 h 68"/>
                  <a:gd name="T30" fmla="*/ 3 w 36"/>
                  <a:gd name="T31" fmla="*/ 68 h 68"/>
                  <a:gd name="T32" fmla="*/ 1 w 36"/>
                  <a:gd name="T33" fmla="*/ 66 h 68"/>
                  <a:gd name="T34" fmla="*/ 1 w 36"/>
                  <a:gd name="T35" fmla="*/ 57 h 68"/>
                  <a:gd name="T36" fmla="*/ 0 w 36"/>
                  <a:gd name="T37" fmla="*/ 49 h 68"/>
                  <a:gd name="T38" fmla="*/ 0 w 36"/>
                  <a:gd name="T39" fmla="*/ 37 h 68"/>
                  <a:gd name="T40" fmla="*/ 0 w 36"/>
                  <a:gd name="T41" fmla="*/ 14 h 68"/>
                  <a:gd name="T42" fmla="*/ 1 w 36"/>
                  <a:gd name="T43" fmla="*/ 11 h 68"/>
                  <a:gd name="T44" fmla="*/ 5 w 36"/>
                  <a:gd name="T45" fmla="*/ 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68"/>
                  <a:gd name="T71" fmla="*/ 36 w 36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68">
                    <a:moveTo>
                      <a:pt x="5" y="8"/>
                    </a:moveTo>
                    <a:lnTo>
                      <a:pt x="13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6" y="4"/>
                    </a:lnTo>
                    <a:lnTo>
                      <a:pt x="36" y="16"/>
                    </a:lnTo>
                    <a:lnTo>
                      <a:pt x="36" y="25"/>
                    </a:lnTo>
                    <a:lnTo>
                      <a:pt x="36" y="39"/>
                    </a:lnTo>
                    <a:lnTo>
                      <a:pt x="36" y="66"/>
                    </a:lnTo>
                    <a:lnTo>
                      <a:pt x="33" y="68"/>
                    </a:lnTo>
                    <a:lnTo>
                      <a:pt x="28" y="68"/>
                    </a:lnTo>
                    <a:lnTo>
                      <a:pt x="21" y="68"/>
                    </a:lnTo>
                    <a:lnTo>
                      <a:pt x="8" y="68"/>
                    </a:lnTo>
                    <a:lnTo>
                      <a:pt x="3" y="68"/>
                    </a:lnTo>
                    <a:lnTo>
                      <a:pt x="1" y="66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2" name="Freeform 375"/>
              <p:cNvSpPr>
                <a:spLocks/>
              </p:cNvSpPr>
              <p:nvPr/>
            </p:nvSpPr>
            <p:spPr bwMode="auto">
              <a:xfrm>
                <a:off x="2423" y="3564"/>
                <a:ext cx="36" cy="50"/>
              </a:xfrm>
              <a:custGeom>
                <a:avLst/>
                <a:gdLst>
                  <a:gd name="T0" fmla="*/ 4 w 36"/>
                  <a:gd name="T1" fmla="*/ 9 h 50"/>
                  <a:gd name="T2" fmla="*/ 13 w 36"/>
                  <a:gd name="T3" fmla="*/ 6 h 50"/>
                  <a:gd name="T4" fmla="*/ 29 w 36"/>
                  <a:gd name="T5" fmla="*/ 0 h 50"/>
                  <a:gd name="T6" fmla="*/ 31 w 36"/>
                  <a:gd name="T7" fmla="*/ 0 h 50"/>
                  <a:gd name="T8" fmla="*/ 33 w 36"/>
                  <a:gd name="T9" fmla="*/ 0 h 50"/>
                  <a:gd name="T10" fmla="*/ 35 w 36"/>
                  <a:gd name="T11" fmla="*/ 1 h 50"/>
                  <a:gd name="T12" fmla="*/ 36 w 36"/>
                  <a:gd name="T13" fmla="*/ 4 h 50"/>
                  <a:gd name="T14" fmla="*/ 36 w 36"/>
                  <a:gd name="T15" fmla="*/ 12 h 50"/>
                  <a:gd name="T16" fmla="*/ 36 w 36"/>
                  <a:gd name="T17" fmla="*/ 20 h 50"/>
                  <a:gd name="T18" fmla="*/ 36 w 36"/>
                  <a:gd name="T19" fmla="*/ 30 h 50"/>
                  <a:gd name="T20" fmla="*/ 36 w 36"/>
                  <a:gd name="T21" fmla="*/ 49 h 50"/>
                  <a:gd name="T22" fmla="*/ 33 w 36"/>
                  <a:gd name="T23" fmla="*/ 50 h 50"/>
                  <a:gd name="T24" fmla="*/ 28 w 36"/>
                  <a:gd name="T25" fmla="*/ 50 h 50"/>
                  <a:gd name="T26" fmla="*/ 21 w 36"/>
                  <a:gd name="T27" fmla="*/ 50 h 50"/>
                  <a:gd name="T28" fmla="*/ 8 w 36"/>
                  <a:gd name="T29" fmla="*/ 50 h 50"/>
                  <a:gd name="T30" fmla="*/ 3 w 36"/>
                  <a:gd name="T31" fmla="*/ 50 h 50"/>
                  <a:gd name="T32" fmla="*/ 1 w 36"/>
                  <a:gd name="T33" fmla="*/ 49 h 50"/>
                  <a:gd name="T34" fmla="*/ 1 w 36"/>
                  <a:gd name="T35" fmla="*/ 43 h 50"/>
                  <a:gd name="T36" fmla="*/ 0 w 36"/>
                  <a:gd name="T37" fmla="*/ 37 h 50"/>
                  <a:gd name="T38" fmla="*/ 0 w 36"/>
                  <a:gd name="T39" fmla="*/ 30 h 50"/>
                  <a:gd name="T40" fmla="*/ 0 w 36"/>
                  <a:gd name="T41" fmla="*/ 14 h 50"/>
                  <a:gd name="T42" fmla="*/ 1 w 36"/>
                  <a:gd name="T43" fmla="*/ 11 h 50"/>
                  <a:gd name="T44" fmla="*/ 4 w 36"/>
                  <a:gd name="T45" fmla="*/ 9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50"/>
                  <a:gd name="T71" fmla="*/ 36 w 36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50">
                    <a:moveTo>
                      <a:pt x="4" y="9"/>
                    </a:moveTo>
                    <a:lnTo>
                      <a:pt x="13" y="6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6" y="4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49"/>
                    </a:lnTo>
                    <a:lnTo>
                      <a:pt x="33" y="50"/>
                    </a:lnTo>
                    <a:lnTo>
                      <a:pt x="28" y="50"/>
                    </a:lnTo>
                    <a:lnTo>
                      <a:pt x="21" y="50"/>
                    </a:lnTo>
                    <a:lnTo>
                      <a:pt x="8" y="50"/>
                    </a:lnTo>
                    <a:lnTo>
                      <a:pt x="3" y="50"/>
                    </a:lnTo>
                    <a:lnTo>
                      <a:pt x="1" y="49"/>
                    </a:lnTo>
                    <a:lnTo>
                      <a:pt x="1" y="43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3" name="Freeform 376"/>
              <p:cNvSpPr>
                <a:spLocks/>
              </p:cNvSpPr>
              <p:nvPr/>
            </p:nvSpPr>
            <p:spPr bwMode="auto">
              <a:xfrm>
                <a:off x="2423" y="3564"/>
                <a:ext cx="36" cy="33"/>
              </a:xfrm>
              <a:custGeom>
                <a:avLst/>
                <a:gdLst>
                  <a:gd name="T0" fmla="*/ 4 w 36"/>
                  <a:gd name="T1" fmla="*/ 9 h 33"/>
                  <a:gd name="T2" fmla="*/ 29 w 36"/>
                  <a:gd name="T3" fmla="*/ 0 h 33"/>
                  <a:gd name="T4" fmla="*/ 31 w 36"/>
                  <a:gd name="T5" fmla="*/ 0 h 33"/>
                  <a:gd name="T6" fmla="*/ 33 w 36"/>
                  <a:gd name="T7" fmla="*/ 0 h 33"/>
                  <a:gd name="T8" fmla="*/ 36 w 36"/>
                  <a:gd name="T9" fmla="*/ 0 h 33"/>
                  <a:gd name="T10" fmla="*/ 36 w 36"/>
                  <a:gd name="T11" fmla="*/ 4 h 33"/>
                  <a:gd name="T12" fmla="*/ 36 w 36"/>
                  <a:gd name="T13" fmla="*/ 32 h 33"/>
                  <a:gd name="T14" fmla="*/ 33 w 36"/>
                  <a:gd name="T15" fmla="*/ 32 h 33"/>
                  <a:gd name="T16" fmla="*/ 28 w 36"/>
                  <a:gd name="T17" fmla="*/ 33 h 33"/>
                  <a:gd name="T18" fmla="*/ 8 w 36"/>
                  <a:gd name="T19" fmla="*/ 33 h 33"/>
                  <a:gd name="T20" fmla="*/ 3 w 36"/>
                  <a:gd name="T21" fmla="*/ 32 h 33"/>
                  <a:gd name="T22" fmla="*/ 1 w 36"/>
                  <a:gd name="T23" fmla="*/ 32 h 33"/>
                  <a:gd name="T24" fmla="*/ 0 w 36"/>
                  <a:gd name="T25" fmla="*/ 14 h 33"/>
                  <a:gd name="T26" fmla="*/ 1 w 36"/>
                  <a:gd name="T27" fmla="*/ 11 h 33"/>
                  <a:gd name="T28" fmla="*/ 4 w 36"/>
                  <a:gd name="T29" fmla="*/ 9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33"/>
                  <a:gd name="T47" fmla="*/ 36 w 36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33">
                    <a:moveTo>
                      <a:pt x="4" y="9"/>
                    </a:move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6" y="4"/>
                    </a:lnTo>
                    <a:lnTo>
                      <a:pt x="36" y="32"/>
                    </a:lnTo>
                    <a:lnTo>
                      <a:pt x="33" y="32"/>
                    </a:lnTo>
                    <a:lnTo>
                      <a:pt x="28" y="33"/>
                    </a:lnTo>
                    <a:lnTo>
                      <a:pt x="8" y="33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4" name="Freeform 377"/>
              <p:cNvSpPr>
                <a:spLocks/>
              </p:cNvSpPr>
              <p:nvPr/>
            </p:nvSpPr>
            <p:spPr bwMode="auto">
              <a:xfrm>
                <a:off x="2473" y="3550"/>
                <a:ext cx="38" cy="417"/>
              </a:xfrm>
              <a:custGeom>
                <a:avLst/>
                <a:gdLst>
                  <a:gd name="T0" fmla="*/ 8 w 38"/>
                  <a:gd name="T1" fmla="*/ 6 h 417"/>
                  <a:gd name="T2" fmla="*/ 30 w 38"/>
                  <a:gd name="T3" fmla="*/ 0 h 417"/>
                  <a:gd name="T4" fmla="*/ 33 w 38"/>
                  <a:gd name="T5" fmla="*/ 0 h 417"/>
                  <a:gd name="T6" fmla="*/ 35 w 38"/>
                  <a:gd name="T7" fmla="*/ 0 h 417"/>
                  <a:gd name="T8" fmla="*/ 36 w 38"/>
                  <a:gd name="T9" fmla="*/ 0 h 417"/>
                  <a:gd name="T10" fmla="*/ 38 w 38"/>
                  <a:gd name="T11" fmla="*/ 1 h 417"/>
                  <a:gd name="T12" fmla="*/ 38 w 38"/>
                  <a:gd name="T13" fmla="*/ 4 h 417"/>
                  <a:gd name="T14" fmla="*/ 38 w 38"/>
                  <a:gd name="T15" fmla="*/ 8 h 417"/>
                  <a:gd name="T16" fmla="*/ 38 w 38"/>
                  <a:gd name="T17" fmla="*/ 409 h 417"/>
                  <a:gd name="T18" fmla="*/ 38 w 38"/>
                  <a:gd name="T19" fmla="*/ 413 h 417"/>
                  <a:gd name="T20" fmla="*/ 35 w 38"/>
                  <a:gd name="T21" fmla="*/ 415 h 417"/>
                  <a:gd name="T22" fmla="*/ 33 w 38"/>
                  <a:gd name="T23" fmla="*/ 416 h 417"/>
                  <a:gd name="T24" fmla="*/ 30 w 38"/>
                  <a:gd name="T25" fmla="*/ 417 h 417"/>
                  <a:gd name="T26" fmla="*/ 8 w 38"/>
                  <a:gd name="T27" fmla="*/ 416 h 417"/>
                  <a:gd name="T28" fmla="*/ 5 w 38"/>
                  <a:gd name="T29" fmla="*/ 416 h 417"/>
                  <a:gd name="T30" fmla="*/ 3 w 38"/>
                  <a:gd name="T31" fmla="*/ 414 h 417"/>
                  <a:gd name="T32" fmla="*/ 2 w 38"/>
                  <a:gd name="T33" fmla="*/ 411 h 417"/>
                  <a:gd name="T34" fmla="*/ 0 w 38"/>
                  <a:gd name="T35" fmla="*/ 408 h 417"/>
                  <a:gd name="T36" fmla="*/ 0 w 38"/>
                  <a:gd name="T37" fmla="*/ 14 h 417"/>
                  <a:gd name="T38" fmla="*/ 0 w 38"/>
                  <a:gd name="T39" fmla="*/ 11 h 417"/>
                  <a:gd name="T40" fmla="*/ 2 w 38"/>
                  <a:gd name="T41" fmla="*/ 9 h 417"/>
                  <a:gd name="T42" fmla="*/ 4 w 38"/>
                  <a:gd name="T43" fmla="*/ 7 h 417"/>
                  <a:gd name="T44" fmla="*/ 8 w 38"/>
                  <a:gd name="T45" fmla="*/ 6 h 4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417"/>
                  <a:gd name="T71" fmla="*/ 38 w 38"/>
                  <a:gd name="T72" fmla="*/ 417 h 4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417">
                    <a:moveTo>
                      <a:pt x="8" y="6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8"/>
                    </a:lnTo>
                    <a:lnTo>
                      <a:pt x="38" y="409"/>
                    </a:lnTo>
                    <a:lnTo>
                      <a:pt x="38" y="413"/>
                    </a:lnTo>
                    <a:lnTo>
                      <a:pt x="35" y="415"/>
                    </a:lnTo>
                    <a:lnTo>
                      <a:pt x="33" y="416"/>
                    </a:lnTo>
                    <a:lnTo>
                      <a:pt x="30" y="417"/>
                    </a:lnTo>
                    <a:lnTo>
                      <a:pt x="8" y="416"/>
                    </a:lnTo>
                    <a:lnTo>
                      <a:pt x="5" y="416"/>
                    </a:lnTo>
                    <a:lnTo>
                      <a:pt x="3" y="414"/>
                    </a:lnTo>
                    <a:lnTo>
                      <a:pt x="2" y="411"/>
                    </a:lnTo>
                    <a:lnTo>
                      <a:pt x="0" y="40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5" name="Freeform 378"/>
              <p:cNvSpPr>
                <a:spLocks/>
              </p:cNvSpPr>
              <p:nvPr/>
            </p:nvSpPr>
            <p:spPr bwMode="auto">
              <a:xfrm>
                <a:off x="2473" y="3550"/>
                <a:ext cx="38" cy="399"/>
              </a:xfrm>
              <a:custGeom>
                <a:avLst/>
                <a:gdLst>
                  <a:gd name="T0" fmla="*/ 8 w 38"/>
                  <a:gd name="T1" fmla="*/ 6 h 399"/>
                  <a:gd name="T2" fmla="*/ 15 w 38"/>
                  <a:gd name="T3" fmla="*/ 3 h 399"/>
                  <a:gd name="T4" fmla="*/ 31 w 38"/>
                  <a:gd name="T5" fmla="*/ 0 h 399"/>
                  <a:gd name="T6" fmla="*/ 33 w 38"/>
                  <a:gd name="T7" fmla="*/ 0 h 399"/>
                  <a:gd name="T8" fmla="*/ 35 w 38"/>
                  <a:gd name="T9" fmla="*/ 0 h 399"/>
                  <a:gd name="T10" fmla="*/ 36 w 38"/>
                  <a:gd name="T11" fmla="*/ 0 h 399"/>
                  <a:gd name="T12" fmla="*/ 38 w 38"/>
                  <a:gd name="T13" fmla="*/ 1 h 399"/>
                  <a:gd name="T14" fmla="*/ 38 w 38"/>
                  <a:gd name="T15" fmla="*/ 4 h 399"/>
                  <a:gd name="T16" fmla="*/ 38 w 38"/>
                  <a:gd name="T17" fmla="*/ 8 h 399"/>
                  <a:gd name="T18" fmla="*/ 38 w 38"/>
                  <a:gd name="T19" fmla="*/ 49 h 399"/>
                  <a:gd name="T20" fmla="*/ 38 w 38"/>
                  <a:gd name="T21" fmla="*/ 80 h 399"/>
                  <a:gd name="T22" fmla="*/ 38 w 38"/>
                  <a:gd name="T23" fmla="*/ 107 h 399"/>
                  <a:gd name="T24" fmla="*/ 38 w 38"/>
                  <a:gd name="T25" fmla="*/ 136 h 399"/>
                  <a:gd name="T26" fmla="*/ 38 w 38"/>
                  <a:gd name="T27" fmla="*/ 174 h 399"/>
                  <a:gd name="T28" fmla="*/ 38 w 38"/>
                  <a:gd name="T29" fmla="*/ 224 h 399"/>
                  <a:gd name="T30" fmla="*/ 38 w 38"/>
                  <a:gd name="T31" fmla="*/ 295 h 399"/>
                  <a:gd name="T32" fmla="*/ 38 w 38"/>
                  <a:gd name="T33" fmla="*/ 392 h 399"/>
                  <a:gd name="T34" fmla="*/ 38 w 38"/>
                  <a:gd name="T35" fmla="*/ 394 h 399"/>
                  <a:gd name="T36" fmla="*/ 35 w 38"/>
                  <a:gd name="T37" fmla="*/ 397 h 399"/>
                  <a:gd name="T38" fmla="*/ 33 w 38"/>
                  <a:gd name="T39" fmla="*/ 399 h 399"/>
                  <a:gd name="T40" fmla="*/ 30 w 38"/>
                  <a:gd name="T41" fmla="*/ 399 h 399"/>
                  <a:gd name="T42" fmla="*/ 23 w 38"/>
                  <a:gd name="T43" fmla="*/ 399 h 399"/>
                  <a:gd name="T44" fmla="*/ 8 w 38"/>
                  <a:gd name="T45" fmla="*/ 399 h 399"/>
                  <a:gd name="T46" fmla="*/ 5 w 38"/>
                  <a:gd name="T47" fmla="*/ 398 h 399"/>
                  <a:gd name="T48" fmla="*/ 3 w 38"/>
                  <a:gd name="T49" fmla="*/ 397 h 399"/>
                  <a:gd name="T50" fmla="*/ 2 w 38"/>
                  <a:gd name="T51" fmla="*/ 394 h 399"/>
                  <a:gd name="T52" fmla="*/ 0 w 38"/>
                  <a:gd name="T53" fmla="*/ 391 h 399"/>
                  <a:gd name="T54" fmla="*/ 0 w 38"/>
                  <a:gd name="T55" fmla="*/ 350 h 399"/>
                  <a:gd name="T56" fmla="*/ 0 w 38"/>
                  <a:gd name="T57" fmla="*/ 319 h 399"/>
                  <a:gd name="T58" fmla="*/ 0 w 38"/>
                  <a:gd name="T59" fmla="*/ 294 h 399"/>
                  <a:gd name="T60" fmla="*/ 0 w 38"/>
                  <a:gd name="T61" fmla="*/ 264 h 399"/>
                  <a:gd name="T62" fmla="*/ 0 w 38"/>
                  <a:gd name="T63" fmla="*/ 229 h 399"/>
                  <a:gd name="T64" fmla="*/ 0 w 38"/>
                  <a:gd name="T65" fmla="*/ 178 h 399"/>
                  <a:gd name="T66" fmla="*/ 0 w 38"/>
                  <a:gd name="T67" fmla="*/ 109 h 399"/>
                  <a:gd name="T68" fmla="*/ 0 w 38"/>
                  <a:gd name="T69" fmla="*/ 14 h 399"/>
                  <a:gd name="T70" fmla="*/ 0 w 38"/>
                  <a:gd name="T71" fmla="*/ 11 h 399"/>
                  <a:gd name="T72" fmla="*/ 2 w 38"/>
                  <a:gd name="T73" fmla="*/ 9 h 399"/>
                  <a:gd name="T74" fmla="*/ 4 w 38"/>
                  <a:gd name="T75" fmla="*/ 7 h 399"/>
                  <a:gd name="T76" fmla="*/ 8 w 38"/>
                  <a:gd name="T77" fmla="*/ 6 h 3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99"/>
                  <a:gd name="T119" fmla="*/ 38 w 38"/>
                  <a:gd name="T120" fmla="*/ 399 h 3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99">
                    <a:moveTo>
                      <a:pt x="8" y="6"/>
                    </a:moveTo>
                    <a:lnTo>
                      <a:pt x="15" y="3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8"/>
                    </a:lnTo>
                    <a:lnTo>
                      <a:pt x="38" y="49"/>
                    </a:lnTo>
                    <a:lnTo>
                      <a:pt x="38" y="80"/>
                    </a:lnTo>
                    <a:lnTo>
                      <a:pt x="38" y="107"/>
                    </a:lnTo>
                    <a:lnTo>
                      <a:pt x="38" y="136"/>
                    </a:lnTo>
                    <a:lnTo>
                      <a:pt x="38" y="174"/>
                    </a:lnTo>
                    <a:lnTo>
                      <a:pt x="38" y="224"/>
                    </a:lnTo>
                    <a:lnTo>
                      <a:pt x="38" y="295"/>
                    </a:lnTo>
                    <a:lnTo>
                      <a:pt x="38" y="392"/>
                    </a:lnTo>
                    <a:lnTo>
                      <a:pt x="38" y="394"/>
                    </a:lnTo>
                    <a:lnTo>
                      <a:pt x="35" y="397"/>
                    </a:lnTo>
                    <a:lnTo>
                      <a:pt x="33" y="399"/>
                    </a:lnTo>
                    <a:lnTo>
                      <a:pt x="30" y="399"/>
                    </a:lnTo>
                    <a:lnTo>
                      <a:pt x="23" y="399"/>
                    </a:lnTo>
                    <a:lnTo>
                      <a:pt x="8" y="399"/>
                    </a:lnTo>
                    <a:lnTo>
                      <a:pt x="5" y="398"/>
                    </a:lnTo>
                    <a:lnTo>
                      <a:pt x="3" y="397"/>
                    </a:lnTo>
                    <a:lnTo>
                      <a:pt x="2" y="394"/>
                    </a:lnTo>
                    <a:lnTo>
                      <a:pt x="0" y="391"/>
                    </a:lnTo>
                    <a:lnTo>
                      <a:pt x="0" y="350"/>
                    </a:lnTo>
                    <a:lnTo>
                      <a:pt x="0" y="319"/>
                    </a:lnTo>
                    <a:lnTo>
                      <a:pt x="0" y="294"/>
                    </a:lnTo>
                    <a:lnTo>
                      <a:pt x="0" y="264"/>
                    </a:lnTo>
                    <a:lnTo>
                      <a:pt x="0" y="229"/>
                    </a:lnTo>
                    <a:lnTo>
                      <a:pt x="0" y="178"/>
                    </a:lnTo>
                    <a:lnTo>
                      <a:pt x="0" y="109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6" name="Freeform 379"/>
              <p:cNvSpPr>
                <a:spLocks/>
              </p:cNvSpPr>
              <p:nvPr/>
            </p:nvSpPr>
            <p:spPr bwMode="auto">
              <a:xfrm>
                <a:off x="2473" y="3550"/>
                <a:ext cx="38" cy="382"/>
              </a:xfrm>
              <a:custGeom>
                <a:avLst/>
                <a:gdLst>
                  <a:gd name="T0" fmla="*/ 8 w 38"/>
                  <a:gd name="T1" fmla="*/ 6 h 382"/>
                  <a:gd name="T2" fmla="*/ 15 w 38"/>
                  <a:gd name="T3" fmla="*/ 3 h 382"/>
                  <a:gd name="T4" fmla="*/ 31 w 38"/>
                  <a:gd name="T5" fmla="*/ 0 h 382"/>
                  <a:gd name="T6" fmla="*/ 33 w 38"/>
                  <a:gd name="T7" fmla="*/ 0 h 382"/>
                  <a:gd name="T8" fmla="*/ 35 w 38"/>
                  <a:gd name="T9" fmla="*/ 0 h 382"/>
                  <a:gd name="T10" fmla="*/ 36 w 38"/>
                  <a:gd name="T11" fmla="*/ 0 h 382"/>
                  <a:gd name="T12" fmla="*/ 38 w 38"/>
                  <a:gd name="T13" fmla="*/ 1 h 382"/>
                  <a:gd name="T14" fmla="*/ 38 w 38"/>
                  <a:gd name="T15" fmla="*/ 4 h 382"/>
                  <a:gd name="T16" fmla="*/ 38 w 38"/>
                  <a:gd name="T17" fmla="*/ 8 h 382"/>
                  <a:gd name="T18" fmla="*/ 38 w 38"/>
                  <a:gd name="T19" fmla="*/ 47 h 382"/>
                  <a:gd name="T20" fmla="*/ 38 w 38"/>
                  <a:gd name="T21" fmla="*/ 77 h 382"/>
                  <a:gd name="T22" fmla="*/ 38 w 38"/>
                  <a:gd name="T23" fmla="*/ 102 h 382"/>
                  <a:gd name="T24" fmla="*/ 38 w 38"/>
                  <a:gd name="T25" fmla="*/ 131 h 382"/>
                  <a:gd name="T26" fmla="*/ 38 w 38"/>
                  <a:gd name="T27" fmla="*/ 165 h 382"/>
                  <a:gd name="T28" fmla="*/ 38 w 38"/>
                  <a:gd name="T29" fmla="*/ 214 h 382"/>
                  <a:gd name="T30" fmla="*/ 38 w 38"/>
                  <a:gd name="T31" fmla="*/ 281 h 382"/>
                  <a:gd name="T32" fmla="*/ 38 w 38"/>
                  <a:gd name="T33" fmla="*/ 375 h 382"/>
                  <a:gd name="T34" fmla="*/ 38 w 38"/>
                  <a:gd name="T35" fmla="*/ 377 h 382"/>
                  <a:gd name="T36" fmla="*/ 35 w 38"/>
                  <a:gd name="T37" fmla="*/ 379 h 382"/>
                  <a:gd name="T38" fmla="*/ 33 w 38"/>
                  <a:gd name="T39" fmla="*/ 382 h 382"/>
                  <a:gd name="T40" fmla="*/ 30 w 38"/>
                  <a:gd name="T41" fmla="*/ 382 h 382"/>
                  <a:gd name="T42" fmla="*/ 23 w 38"/>
                  <a:gd name="T43" fmla="*/ 382 h 382"/>
                  <a:gd name="T44" fmla="*/ 8 w 38"/>
                  <a:gd name="T45" fmla="*/ 382 h 382"/>
                  <a:gd name="T46" fmla="*/ 5 w 38"/>
                  <a:gd name="T47" fmla="*/ 381 h 382"/>
                  <a:gd name="T48" fmla="*/ 3 w 38"/>
                  <a:gd name="T49" fmla="*/ 379 h 382"/>
                  <a:gd name="T50" fmla="*/ 2 w 38"/>
                  <a:gd name="T51" fmla="*/ 377 h 382"/>
                  <a:gd name="T52" fmla="*/ 0 w 38"/>
                  <a:gd name="T53" fmla="*/ 373 h 382"/>
                  <a:gd name="T54" fmla="*/ 0 w 38"/>
                  <a:gd name="T55" fmla="*/ 335 h 382"/>
                  <a:gd name="T56" fmla="*/ 0 w 38"/>
                  <a:gd name="T57" fmla="*/ 306 h 382"/>
                  <a:gd name="T58" fmla="*/ 0 w 38"/>
                  <a:gd name="T59" fmla="*/ 280 h 382"/>
                  <a:gd name="T60" fmla="*/ 0 w 38"/>
                  <a:gd name="T61" fmla="*/ 253 h 382"/>
                  <a:gd name="T62" fmla="*/ 0 w 38"/>
                  <a:gd name="T63" fmla="*/ 219 h 382"/>
                  <a:gd name="T64" fmla="*/ 0 w 38"/>
                  <a:gd name="T65" fmla="*/ 171 h 382"/>
                  <a:gd name="T66" fmla="*/ 0 w 38"/>
                  <a:gd name="T67" fmla="*/ 105 h 382"/>
                  <a:gd name="T68" fmla="*/ 0 w 38"/>
                  <a:gd name="T69" fmla="*/ 14 h 382"/>
                  <a:gd name="T70" fmla="*/ 0 w 38"/>
                  <a:gd name="T71" fmla="*/ 11 h 382"/>
                  <a:gd name="T72" fmla="*/ 2 w 38"/>
                  <a:gd name="T73" fmla="*/ 9 h 382"/>
                  <a:gd name="T74" fmla="*/ 4 w 38"/>
                  <a:gd name="T75" fmla="*/ 7 h 382"/>
                  <a:gd name="T76" fmla="*/ 8 w 38"/>
                  <a:gd name="T77" fmla="*/ 6 h 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82"/>
                  <a:gd name="T119" fmla="*/ 38 w 38"/>
                  <a:gd name="T120" fmla="*/ 382 h 3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82">
                    <a:moveTo>
                      <a:pt x="8" y="6"/>
                    </a:moveTo>
                    <a:lnTo>
                      <a:pt x="15" y="3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8"/>
                    </a:lnTo>
                    <a:lnTo>
                      <a:pt x="38" y="47"/>
                    </a:lnTo>
                    <a:lnTo>
                      <a:pt x="38" y="77"/>
                    </a:lnTo>
                    <a:lnTo>
                      <a:pt x="38" y="102"/>
                    </a:lnTo>
                    <a:lnTo>
                      <a:pt x="38" y="131"/>
                    </a:lnTo>
                    <a:lnTo>
                      <a:pt x="38" y="165"/>
                    </a:lnTo>
                    <a:lnTo>
                      <a:pt x="38" y="214"/>
                    </a:lnTo>
                    <a:lnTo>
                      <a:pt x="38" y="281"/>
                    </a:lnTo>
                    <a:lnTo>
                      <a:pt x="38" y="375"/>
                    </a:lnTo>
                    <a:lnTo>
                      <a:pt x="38" y="377"/>
                    </a:lnTo>
                    <a:lnTo>
                      <a:pt x="35" y="379"/>
                    </a:lnTo>
                    <a:lnTo>
                      <a:pt x="33" y="382"/>
                    </a:lnTo>
                    <a:lnTo>
                      <a:pt x="30" y="382"/>
                    </a:lnTo>
                    <a:lnTo>
                      <a:pt x="23" y="382"/>
                    </a:lnTo>
                    <a:lnTo>
                      <a:pt x="8" y="382"/>
                    </a:lnTo>
                    <a:lnTo>
                      <a:pt x="5" y="381"/>
                    </a:lnTo>
                    <a:lnTo>
                      <a:pt x="3" y="379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0" y="335"/>
                    </a:lnTo>
                    <a:lnTo>
                      <a:pt x="0" y="306"/>
                    </a:lnTo>
                    <a:lnTo>
                      <a:pt x="0" y="280"/>
                    </a:lnTo>
                    <a:lnTo>
                      <a:pt x="0" y="253"/>
                    </a:lnTo>
                    <a:lnTo>
                      <a:pt x="0" y="219"/>
                    </a:lnTo>
                    <a:lnTo>
                      <a:pt x="0" y="171"/>
                    </a:lnTo>
                    <a:lnTo>
                      <a:pt x="0" y="10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7" name="Freeform 380"/>
              <p:cNvSpPr>
                <a:spLocks/>
              </p:cNvSpPr>
              <p:nvPr/>
            </p:nvSpPr>
            <p:spPr bwMode="auto">
              <a:xfrm>
                <a:off x="2473" y="3550"/>
                <a:ext cx="38" cy="365"/>
              </a:xfrm>
              <a:custGeom>
                <a:avLst/>
                <a:gdLst>
                  <a:gd name="T0" fmla="*/ 8 w 38"/>
                  <a:gd name="T1" fmla="*/ 6 h 365"/>
                  <a:gd name="T2" fmla="*/ 15 w 38"/>
                  <a:gd name="T3" fmla="*/ 3 h 365"/>
                  <a:gd name="T4" fmla="*/ 31 w 38"/>
                  <a:gd name="T5" fmla="*/ 0 h 365"/>
                  <a:gd name="T6" fmla="*/ 33 w 38"/>
                  <a:gd name="T7" fmla="*/ 0 h 365"/>
                  <a:gd name="T8" fmla="*/ 35 w 38"/>
                  <a:gd name="T9" fmla="*/ 0 h 365"/>
                  <a:gd name="T10" fmla="*/ 36 w 38"/>
                  <a:gd name="T11" fmla="*/ 0 h 365"/>
                  <a:gd name="T12" fmla="*/ 36 w 38"/>
                  <a:gd name="T13" fmla="*/ 1 h 365"/>
                  <a:gd name="T14" fmla="*/ 38 w 38"/>
                  <a:gd name="T15" fmla="*/ 4 h 365"/>
                  <a:gd name="T16" fmla="*/ 38 w 38"/>
                  <a:gd name="T17" fmla="*/ 8 h 365"/>
                  <a:gd name="T18" fmla="*/ 38 w 38"/>
                  <a:gd name="T19" fmla="*/ 45 h 365"/>
                  <a:gd name="T20" fmla="*/ 38 w 38"/>
                  <a:gd name="T21" fmla="*/ 73 h 365"/>
                  <a:gd name="T22" fmla="*/ 38 w 38"/>
                  <a:gd name="T23" fmla="*/ 98 h 365"/>
                  <a:gd name="T24" fmla="*/ 38 w 38"/>
                  <a:gd name="T25" fmla="*/ 125 h 365"/>
                  <a:gd name="T26" fmla="*/ 38 w 38"/>
                  <a:gd name="T27" fmla="*/ 158 h 365"/>
                  <a:gd name="T28" fmla="*/ 38 w 38"/>
                  <a:gd name="T29" fmla="*/ 204 h 365"/>
                  <a:gd name="T30" fmla="*/ 38 w 38"/>
                  <a:gd name="T31" fmla="*/ 269 h 365"/>
                  <a:gd name="T32" fmla="*/ 38 w 38"/>
                  <a:gd name="T33" fmla="*/ 357 h 365"/>
                  <a:gd name="T34" fmla="*/ 38 w 38"/>
                  <a:gd name="T35" fmla="*/ 360 h 365"/>
                  <a:gd name="T36" fmla="*/ 35 w 38"/>
                  <a:gd name="T37" fmla="*/ 362 h 365"/>
                  <a:gd name="T38" fmla="*/ 33 w 38"/>
                  <a:gd name="T39" fmla="*/ 364 h 365"/>
                  <a:gd name="T40" fmla="*/ 30 w 38"/>
                  <a:gd name="T41" fmla="*/ 365 h 365"/>
                  <a:gd name="T42" fmla="*/ 23 w 38"/>
                  <a:gd name="T43" fmla="*/ 364 h 365"/>
                  <a:gd name="T44" fmla="*/ 8 w 38"/>
                  <a:gd name="T45" fmla="*/ 364 h 365"/>
                  <a:gd name="T46" fmla="*/ 5 w 38"/>
                  <a:gd name="T47" fmla="*/ 364 h 365"/>
                  <a:gd name="T48" fmla="*/ 3 w 38"/>
                  <a:gd name="T49" fmla="*/ 361 h 365"/>
                  <a:gd name="T50" fmla="*/ 2 w 38"/>
                  <a:gd name="T51" fmla="*/ 359 h 365"/>
                  <a:gd name="T52" fmla="*/ 0 w 38"/>
                  <a:gd name="T53" fmla="*/ 356 h 365"/>
                  <a:gd name="T54" fmla="*/ 0 w 38"/>
                  <a:gd name="T55" fmla="*/ 319 h 365"/>
                  <a:gd name="T56" fmla="*/ 0 w 38"/>
                  <a:gd name="T57" fmla="*/ 291 h 365"/>
                  <a:gd name="T58" fmla="*/ 0 w 38"/>
                  <a:gd name="T59" fmla="*/ 268 h 365"/>
                  <a:gd name="T60" fmla="*/ 0 w 38"/>
                  <a:gd name="T61" fmla="*/ 242 h 365"/>
                  <a:gd name="T62" fmla="*/ 0 w 38"/>
                  <a:gd name="T63" fmla="*/ 209 h 365"/>
                  <a:gd name="T64" fmla="*/ 0 w 38"/>
                  <a:gd name="T65" fmla="*/ 164 h 365"/>
                  <a:gd name="T66" fmla="*/ 0 w 38"/>
                  <a:gd name="T67" fmla="*/ 100 h 365"/>
                  <a:gd name="T68" fmla="*/ 0 w 38"/>
                  <a:gd name="T69" fmla="*/ 14 h 365"/>
                  <a:gd name="T70" fmla="*/ 0 w 38"/>
                  <a:gd name="T71" fmla="*/ 11 h 365"/>
                  <a:gd name="T72" fmla="*/ 2 w 38"/>
                  <a:gd name="T73" fmla="*/ 9 h 365"/>
                  <a:gd name="T74" fmla="*/ 4 w 38"/>
                  <a:gd name="T75" fmla="*/ 7 h 365"/>
                  <a:gd name="T76" fmla="*/ 8 w 38"/>
                  <a:gd name="T77" fmla="*/ 6 h 3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65"/>
                  <a:gd name="T119" fmla="*/ 38 w 38"/>
                  <a:gd name="T120" fmla="*/ 365 h 3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65">
                    <a:moveTo>
                      <a:pt x="8" y="6"/>
                    </a:moveTo>
                    <a:lnTo>
                      <a:pt x="15" y="3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8" y="4"/>
                    </a:lnTo>
                    <a:lnTo>
                      <a:pt x="38" y="8"/>
                    </a:lnTo>
                    <a:lnTo>
                      <a:pt x="38" y="45"/>
                    </a:lnTo>
                    <a:lnTo>
                      <a:pt x="38" y="73"/>
                    </a:lnTo>
                    <a:lnTo>
                      <a:pt x="38" y="98"/>
                    </a:lnTo>
                    <a:lnTo>
                      <a:pt x="38" y="125"/>
                    </a:lnTo>
                    <a:lnTo>
                      <a:pt x="38" y="158"/>
                    </a:lnTo>
                    <a:lnTo>
                      <a:pt x="38" y="204"/>
                    </a:lnTo>
                    <a:lnTo>
                      <a:pt x="38" y="269"/>
                    </a:lnTo>
                    <a:lnTo>
                      <a:pt x="38" y="357"/>
                    </a:lnTo>
                    <a:lnTo>
                      <a:pt x="38" y="360"/>
                    </a:lnTo>
                    <a:lnTo>
                      <a:pt x="35" y="362"/>
                    </a:lnTo>
                    <a:lnTo>
                      <a:pt x="33" y="364"/>
                    </a:lnTo>
                    <a:lnTo>
                      <a:pt x="30" y="365"/>
                    </a:lnTo>
                    <a:lnTo>
                      <a:pt x="23" y="364"/>
                    </a:lnTo>
                    <a:lnTo>
                      <a:pt x="8" y="364"/>
                    </a:lnTo>
                    <a:lnTo>
                      <a:pt x="5" y="364"/>
                    </a:lnTo>
                    <a:lnTo>
                      <a:pt x="3" y="361"/>
                    </a:lnTo>
                    <a:lnTo>
                      <a:pt x="2" y="359"/>
                    </a:lnTo>
                    <a:lnTo>
                      <a:pt x="0" y="356"/>
                    </a:lnTo>
                    <a:lnTo>
                      <a:pt x="0" y="319"/>
                    </a:lnTo>
                    <a:lnTo>
                      <a:pt x="0" y="291"/>
                    </a:lnTo>
                    <a:lnTo>
                      <a:pt x="0" y="268"/>
                    </a:lnTo>
                    <a:lnTo>
                      <a:pt x="0" y="242"/>
                    </a:lnTo>
                    <a:lnTo>
                      <a:pt x="0" y="209"/>
                    </a:lnTo>
                    <a:lnTo>
                      <a:pt x="0" y="164"/>
                    </a:lnTo>
                    <a:lnTo>
                      <a:pt x="0" y="100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8" name="Freeform 381"/>
              <p:cNvSpPr>
                <a:spLocks/>
              </p:cNvSpPr>
              <p:nvPr/>
            </p:nvSpPr>
            <p:spPr bwMode="auto">
              <a:xfrm>
                <a:off x="2473" y="3548"/>
                <a:ext cx="38" cy="348"/>
              </a:xfrm>
              <a:custGeom>
                <a:avLst/>
                <a:gdLst>
                  <a:gd name="T0" fmla="*/ 8 w 38"/>
                  <a:gd name="T1" fmla="*/ 8 h 348"/>
                  <a:gd name="T2" fmla="*/ 15 w 38"/>
                  <a:gd name="T3" fmla="*/ 5 h 348"/>
                  <a:gd name="T4" fmla="*/ 31 w 38"/>
                  <a:gd name="T5" fmla="*/ 2 h 348"/>
                  <a:gd name="T6" fmla="*/ 33 w 38"/>
                  <a:gd name="T7" fmla="*/ 0 h 348"/>
                  <a:gd name="T8" fmla="*/ 35 w 38"/>
                  <a:gd name="T9" fmla="*/ 2 h 348"/>
                  <a:gd name="T10" fmla="*/ 36 w 38"/>
                  <a:gd name="T11" fmla="*/ 2 h 348"/>
                  <a:gd name="T12" fmla="*/ 36 w 38"/>
                  <a:gd name="T13" fmla="*/ 3 h 348"/>
                  <a:gd name="T14" fmla="*/ 38 w 38"/>
                  <a:gd name="T15" fmla="*/ 6 h 348"/>
                  <a:gd name="T16" fmla="*/ 38 w 38"/>
                  <a:gd name="T17" fmla="*/ 10 h 348"/>
                  <a:gd name="T18" fmla="*/ 38 w 38"/>
                  <a:gd name="T19" fmla="*/ 46 h 348"/>
                  <a:gd name="T20" fmla="*/ 38 w 38"/>
                  <a:gd name="T21" fmla="*/ 73 h 348"/>
                  <a:gd name="T22" fmla="*/ 38 w 38"/>
                  <a:gd name="T23" fmla="*/ 96 h 348"/>
                  <a:gd name="T24" fmla="*/ 38 w 38"/>
                  <a:gd name="T25" fmla="*/ 120 h 348"/>
                  <a:gd name="T26" fmla="*/ 38 w 38"/>
                  <a:gd name="T27" fmla="*/ 152 h 348"/>
                  <a:gd name="T28" fmla="*/ 38 w 38"/>
                  <a:gd name="T29" fmla="*/ 196 h 348"/>
                  <a:gd name="T30" fmla="*/ 38 w 38"/>
                  <a:gd name="T31" fmla="*/ 258 h 348"/>
                  <a:gd name="T32" fmla="*/ 38 w 38"/>
                  <a:gd name="T33" fmla="*/ 342 h 348"/>
                  <a:gd name="T34" fmla="*/ 38 w 38"/>
                  <a:gd name="T35" fmla="*/ 345 h 348"/>
                  <a:gd name="T36" fmla="*/ 35 w 38"/>
                  <a:gd name="T37" fmla="*/ 347 h 348"/>
                  <a:gd name="T38" fmla="*/ 33 w 38"/>
                  <a:gd name="T39" fmla="*/ 348 h 348"/>
                  <a:gd name="T40" fmla="*/ 30 w 38"/>
                  <a:gd name="T41" fmla="*/ 348 h 348"/>
                  <a:gd name="T42" fmla="*/ 23 w 38"/>
                  <a:gd name="T43" fmla="*/ 348 h 348"/>
                  <a:gd name="T44" fmla="*/ 8 w 38"/>
                  <a:gd name="T45" fmla="*/ 348 h 348"/>
                  <a:gd name="T46" fmla="*/ 5 w 38"/>
                  <a:gd name="T47" fmla="*/ 347 h 348"/>
                  <a:gd name="T48" fmla="*/ 3 w 38"/>
                  <a:gd name="T49" fmla="*/ 346 h 348"/>
                  <a:gd name="T50" fmla="*/ 2 w 38"/>
                  <a:gd name="T51" fmla="*/ 343 h 348"/>
                  <a:gd name="T52" fmla="*/ 0 w 38"/>
                  <a:gd name="T53" fmla="*/ 341 h 348"/>
                  <a:gd name="T54" fmla="*/ 0 w 38"/>
                  <a:gd name="T55" fmla="*/ 305 h 348"/>
                  <a:gd name="T56" fmla="*/ 0 w 38"/>
                  <a:gd name="T57" fmla="*/ 280 h 348"/>
                  <a:gd name="T58" fmla="*/ 0 w 38"/>
                  <a:gd name="T59" fmla="*/ 256 h 348"/>
                  <a:gd name="T60" fmla="*/ 0 w 38"/>
                  <a:gd name="T61" fmla="*/ 232 h 348"/>
                  <a:gd name="T62" fmla="*/ 0 w 38"/>
                  <a:gd name="T63" fmla="*/ 201 h 348"/>
                  <a:gd name="T64" fmla="*/ 0 w 38"/>
                  <a:gd name="T65" fmla="*/ 157 h 348"/>
                  <a:gd name="T66" fmla="*/ 0 w 38"/>
                  <a:gd name="T67" fmla="*/ 97 h 348"/>
                  <a:gd name="T68" fmla="*/ 0 w 38"/>
                  <a:gd name="T69" fmla="*/ 15 h 348"/>
                  <a:gd name="T70" fmla="*/ 0 w 38"/>
                  <a:gd name="T71" fmla="*/ 13 h 348"/>
                  <a:gd name="T72" fmla="*/ 2 w 38"/>
                  <a:gd name="T73" fmla="*/ 11 h 348"/>
                  <a:gd name="T74" fmla="*/ 4 w 38"/>
                  <a:gd name="T75" fmla="*/ 9 h 348"/>
                  <a:gd name="T76" fmla="*/ 8 w 38"/>
                  <a:gd name="T77" fmla="*/ 8 h 3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48"/>
                  <a:gd name="T119" fmla="*/ 38 w 38"/>
                  <a:gd name="T120" fmla="*/ 348 h 3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48">
                    <a:moveTo>
                      <a:pt x="8" y="8"/>
                    </a:moveTo>
                    <a:lnTo>
                      <a:pt x="15" y="5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10"/>
                    </a:lnTo>
                    <a:lnTo>
                      <a:pt x="38" y="46"/>
                    </a:lnTo>
                    <a:lnTo>
                      <a:pt x="38" y="73"/>
                    </a:lnTo>
                    <a:lnTo>
                      <a:pt x="38" y="96"/>
                    </a:lnTo>
                    <a:lnTo>
                      <a:pt x="38" y="120"/>
                    </a:lnTo>
                    <a:lnTo>
                      <a:pt x="38" y="152"/>
                    </a:lnTo>
                    <a:lnTo>
                      <a:pt x="38" y="196"/>
                    </a:lnTo>
                    <a:lnTo>
                      <a:pt x="38" y="258"/>
                    </a:lnTo>
                    <a:lnTo>
                      <a:pt x="38" y="342"/>
                    </a:lnTo>
                    <a:lnTo>
                      <a:pt x="38" y="345"/>
                    </a:lnTo>
                    <a:lnTo>
                      <a:pt x="35" y="347"/>
                    </a:lnTo>
                    <a:lnTo>
                      <a:pt x="33" y="348"/>
                    </a:lnTo>
                    <a:lnTo>
                      <a:pt x="30" y="348"/>
                    </a:lnTo>
                    <a:lnTo>
                      <a:pt x="23" y="348"/>
                    </a:lnTo>
                    <a:lnTo>
                      <a:pt x="8" y="348"/>
                    </a:lnTo>
                    <a:lnTo>
                      <a:pt x="5" y="347"/>
                    </a:lnTo>
                    <a:lnTo>
                      <a:pt x="3" y="346"/>
                    </a:lnTo>
                    <a:lnTo>
                      <a:pt x="2" y="343"/>
                    </a:lnTo>
                    <a:lnTo>
                      <a:pt x="0" y="341"/>
                    </a:lnTo>
                    <a:lnTo>
                      <a:pt x="0" y="305"/>
                    </a:lnTo>
                    <a:lnTo>
                      <a:pt x="0" y="280"/>
                    </a:lnTo>
                    <a:lnTo>
                      <a:pt x="0" y="256"/>
                    </a:lnTo>
                    <a:lnTo>
                      <a:pt x="0" y="232"/>
                    </a:lnTo>
                    <a:lnTo>
                      <a:pt x="0" y="201"/>
                    </a:lnTo>
                    <a:lnTo>
                      <a:pt x="0" y="157"/>
                    </a:lnTo>
                    <a:lnTo>
                      <a:pt x="0" y="9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79" name="Freeform 382"/>
              <p:cNvSpPr>
                <a:spLocks/>
              </p:cNvSpPr>
              <p:nvPr/>
            </p:nvSpPr>
            <p:spPr bwMode="auto">
              <a:xfrm>
                <a:off x="2473" y="3548"/>
                <a:ext cx="38" cy="331"/>
              </a:xfrm>
              <a:custGeom>
                <a:avLst/>
                <a:gdLst>
                  <a:gd name="T0" fmla="*/ 7 w 38"/>
                  <a:gd name="T1" fmla="*/ 8 h 331"/>
                  <a:gd name="T2" fmla="*/ 15 w 38"/>
                  <a:gd name="T3" fmla="*/ 5 h 331"/>
                  <a:gd name="T4" fmla="*/ 31 w 38"/>
                  <a:gd name="T5" fmla="*/ 2 h 331"/>
                  <a:gd name="T6" fmla="*/ 33 w 38"/>
                  <a:gd name="T7" fmla="*/ 0 h 331"/>
                  <a:gd name="T8" fmla="*/ 35 w 38"/>
                  <a:gd name="T9" fmla="*/ 2 h 331"/>
                  <a:gd name="T10" fmla="*/ 36 w 38"/>
                  <a:gd name="T11" fmla="*/ 2 h 331"/>
                  <a:gd name="T12" fmla="*/ 36 w 38"/>
                  <a:gd name="T13" fmla="*/ 3 h 331"/>
                  <a:gd name="T14" fmla="*/ 38 w 38"/>
                  <a:gd name="T15" fmla="*/ 6 h 331"/>
                  <a:gd name="T16" fmla="*/ 38 w 38"/>
                  <a:gd name="T17" fmla="*/ 10 h 331"/>
                  <a:gd name="T18" fmla="*/ 38 w 38"/>
                  <a:gd name="T19" fmla="*/ 43 h 331"/>
                  <a:gd name="T20" fmla="*/ 38 w 38"/>
                  <a:gd name="T21" fmla="*/ 69 h 331"/>
                  <a:gd name="T22" fmla="*/ 38 w 38"/>
                  <a:gd name="T23" fmla="*/ 91 h 331"/>
                  <a:gd name="T24" fmla="*/ 38 w 38"/>
                  <a:gd name="T25" fmla="*/ 114 h 331"/>
                  <a:gd name="T26" fmla="*/ 38 w 38"/>
                  <a:gd name="T27" fmla="*/ 145 h 331"/>
                  <a:gd name="T28" fmla="*/ 38 w 38"/>
                  <a:gd name="T29" fmla="*/ 187 h 331"/>
                  <a:gd name="T30" fmla="*/ 38 w 38"/>
                  <a:gd name="T31" fmla="*/ 245 h 331"/>
                  <a:gd name="T32" fmla="*/ 38 w 38"/>
                  <a:gd name="T33" fmla="*/ 325 h 331"/>
                  <a:gd name="T34" fmla="*/ 38 w 38"/>
                  <a:gd name="T35" fmla="*/ 328 h 331"/>
                  <a:gd name="T36" fmla="*/ 35 w 38"/>
                  <a:gd name="T37" fmla="*/ 329 h 331"/>
                  <a:gd name="T38" fmla="*/ 33 w 38"/>
                  <a:gd name="T39" fmla="*/ 331 h 331"/>
                  <a:gd name="T40" fmla="*/ 30 w 38"/>
                  <a:gd name="T41" fmla="*/ 331 h 331"/>
                  <a:gd name="T42" fmla="*/ 23 w 38"/>
                  <a:gd name="T43" fmla="*/ 331 h 331"/>
                  <a:gd name="T44" fmla="*/ 8 w 38"/>
                  <a:gd name="T45" fmla="*/ 330 h 331"/>
                  <a:gd name="T46" fmla="*/ 5 w 38"/>
                  <a:gd name="T47" fmla="*/ 330 h 331"/>
                  <a:gd name="T48" fmla="*/ 3 w 38"/>
                  <a:gd name="T49" fmla="*/ 329 h 331"/>
                  <a:gd name="T50" fmla="*/ 2 w 38"/>
                  <a:gd name="T51" fmla="*/ 326 h 331"/>
                  <a:gd name="T52" fmla="*/ 0 w 38"/>
                  <a:gd name="T53" fmla="*/ 324 h 331"/>
                  <a:gd name="T54" fmla="*/ 0 w 38"/>
                  <a:gd name="T55" fmla="*/ 291 h 331"/>
                  <a:gd name="T56" fmla="*/ 0 w 38"/>
                  <a:gd name="T57" fmla="*/ 265 h 331"/>
                  <a:gd name="T58" fmla="*/ 0 w 38"/>
                  <a:gd name="T59" fmla="*/ 244 h 331"/>
                  <a:gd name="T60" fmla="*/ 0 w 38"/>
                  <a:gd name="T61" fmla="*/ 221 h 331"/>
                  <a:gd name="T62" fmla="*/ 0 w 38"/>
                  <a:gd name="T63" fmla="*/ 192 h 331"/>
                  <a:gd name="T64" fmla="*/ 0 w 38"/>
                  <a:gd name="T65" fmla="*/ 150 h 331"/>
                  <a:gd name="T66" fmla="*/ 0 w 38"/>
                  <a:gd name="T67" fmla="*/ 93 h 331"/>
                  <a:gd name="T68" fmla="*/ 0 w 38"/>
                  <a:gd name="T69" fmla="*/ 15 h 331"/>
                  <a:gd name="T70" fmla="*/ 0 w 38"/>
                  <a:gd name="T71" fmla="*/ 13 h 331"/>
                  <a:gd name="T72" fmla="*/ 2 w 38"/>
                  <a:gd name="T73" fmla="*/ 11 h 331"/>
                  <a:gd name="T74" fmla="*/ 4 w 38"/>
                  <a:gd name="T75" fmla="*/ 9 h 331"/>
                  <a:gd name="T76" fmla="*/ 7 w 38"/>
                  <a:gd name="T77" fmla="*/ 8 h 3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31"/>
                  <a:gd name="T119" fmla="*/ 38 w 38"/>
                  <a:gd name="T120" fmla="*/ 331 h 3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31">
                    <a:moveTo>
                      <a:pt x="7" y="8"/>
                    </a:moveTo>
                    <a:lnTo>
                      <a:pt x="15" y="5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10"/>
                    </a:lnTo>
                    <a:lnTo>
                      <a:pt x="38" y="43"/>
                    </a:lnTo>
                    <a:lnTo>
                      <a:pt x="38" y="69"/>
                    </a:lnTo>
                    <a:lnTo>
                      <a:pt x="38" y="91"/>
                    </a:lnTo>
                    <a:lnTo>
                      <a:pt x="38" y="114"/>
                    </a:lnTo>
                    <a:lnTo>
                      <a:pt x="38" y="145"/>
                    </a:lnTo>
                    <a:lnTo>
                      <a:pt x="38" y="187"/>
                    </a:lnTo>
                    <a:lnTo>
                      <a:pt x="38" y="245"/>
                    </a:lnTo>
                    <a:lnTo>
                      <a:pt x="38" y="325"/>
                    </a:lnTo>
                    <a:lnTo>
                      <a:pt x="38" y="328"/>
                    </a:lnTo>
                    <a:lnTo>
                      <a:pt x="35" y="329"/>
                    </a:lnTo>
                    <a:lnTo>
                      <a:pt x="33" y="331"/>
                    </a:lnTo>
                    <a:lnTo>
                      <a:pt x="30" y="331"/>
                    </a:lnTo>
                    <a:lnTo>
                      <a:pt x="23" y="331"/>
                    </a:lnTo>
                    <a:lnTo>
                      <a:pt x="8" y="330"/>
                    </a:lnTo>
                    <a:lnTo>
                      <a:pt x="5" y="330"/>
                    </a:lnTo>
                    <a:lnTo>
                      <a:pt x="3" y="329"/>
                    </a:lnTo>
                    <a:lnTo>
                      <a:pt x="2" y="326"/>
                    </a:lnTo>
                    <a:lnTo>
                      <a:pt x="0" y="324"/>
                    </a:lnTo>
                    <a:lnTo>
                      <a:pt x="0" y="291"/>
                    </a:lnTo>
                    <a:lnTo>
                      <a:pt x="0" y="265"/>
                    </a:lnTo>
                    <a:lnTo>
                      <a:pt x="0" y="244"/>
                    </a:lnTo>
                    <a:lnTo>
                      <a:pt x="0" y="221"/>
                    </a:lnTo>
                    <a:lnTo>
                      <a:pt x="0" y="192"/>
                    </a:lnTo>
                    <a:lnTo>
                      <a:pt x="0" y="150"/>
                    </a:lnTo>
                    <a:lnTo>
                      <a:pt x="0" y="93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0" name="Freeform 383"/>
              <p:cNvSpPr>
                <a:spLocks/>
              </p:cNvSpPr>
              <p:nvPr/>
            </p:nvSpPr>
            <p:spPr bwMode="auto">
              <a:xfrm>
                <a:off x="2473" y="3548"/>
                <a:ext cx="38" cy="313"/>
              </a:xfrm>
              <a:custGeom>
                <a:avLst/>
                <a:gdLst>
                  <a:gd name="T0" fmla="*/ 7 w 38"/>
                  <a:gd name="T1" fmla="*/ 8 h 313"/>
                  <a:gd name="T2" fmla="*/ 15 w 38"/>
                  <a:gd name="T3" fmla="*/ 5 h 313"/>
                  <a:gd name="T4" fmla="*/ 31 w 38"/>
                  <a:gd name="T5" fmla="*/ 2 h 313"/>
                  <a:gd name="T6" fmla="*/ 33 w 38"/>
                  <a:gd name="T7" fmla="*/ 0 h 313"/>
                  <a:gd name="T8" fmla="*/ 35 w 38"/>
                  <a:gd name="T9" fmla="*/ 2 h 313"/>
                  <a:gd name="T10" fmla="*/ 36 w 38"/>
                  <a:gd name="T11" fmla="*/ 2 h 313"/>
                  <a:gd name="T12" fmla="*/ 36 w 38"/>
                  <a:gd name="T13" fmla="*/ 3 h 313"/>
                  <a:gd name="T14" fmla="*/ 38 w 38"/>
                  <a:gd name="T15" fmla="*/ 6 h 313"/>
                  <a:gd name="T16" fmla="*/ 38 w 38"/>
                  <a:gd name="T17" fmla="*/ 10 h 313"/>
                  <a:gd name="T18" fmla="*/ 38 w 38"/>
                  <a:gd name="T19" fmla="*/ 41 h 313"/>
                  <a:gd name="T20" fmla="*/ 38 w 38"/>
                  <a:gd name="T21" fmla="*/ 65 h 313"/>
                  <a:gd name="T22" fmla="*/ 38 w 38"/>
                  <a:gd name="T23" fmla="*/ 86 h 313"/>
                  <a:gd name="T24" fmla="*/ 38 w 38"/>
                  <a:gd name="T25" fmla="*/ 109 h 313"/>
                  <a:gd name="T26" fmla="*/ 38 w 38"/>
                  <a:gd name="T27" fmla="*/ 138 h 313"/>
                  <a:gd name="T28" fmla="*/ 38 w 38"/>
                  <a:gd name="T29" fmla="*/ 177 h 313"/>
                  <a:gd name="T30" fmla="*/ 38 w 38"/>
                  <a:gd name="T31" fmla="*/ 232 h 313"/>
                  <a:gd name="T32" fmla="*/ 38 w 38"/>
                  <a:gd name="T33" fmla="*/ 307 h 313"/>
                  <a:gd name="T34" fmla="*/ 38 w 38"/>
                  <a:gd name="T35" fmla="*/ 309 h 313"/>
                  <a:gd name="T36" fmla="*/ 35 w 38"/>
                  <a:gd name="T37" fmla="*/ 312 h 313"/>
                  <a:gd name="T38" fmla="*/ 33 w 38"/>
                  <a:gd name="T39" fmla="*/ 313 h 313"/>
                  <a:gd name="T40" fmla="*/ 30 w 38"/>
                  <a:gd name="T41" fmla="*/ 313 h 313"/>
                  <a:gd name="T42" fmla="*/ 23 w 38"/>
                  <a:gd name="T43" fmla="*/ 313 h 313"/>
                  <a:gd name="T44" fmla="*/ 8 w 38"/>
                  <a:gd name="T45" fmla="*/ 313 h 313"/>
                  <a:gd name="T46" fmla="*/ 5 w 38"/>
                  <a:gd name="T47" fmla="*/ 313 h 313"/>
                  <a:gd name="T48" fmla="*/ 3 w 38"/>
                  <a:gd name="T49" fmla="*/ 310 h 313"/>
                  <a:gd name="T50" fmla="*/ 2 w 38"/>
                  <a:gd name="T51" fmla="*/ 309 h 313"/>
                  <a:gd name="T52" fmla="*/ 0 w 38"/>
                  <a:gd name="T53" fmla="*/ 307 h 313"/>
                  <a:gd name="T54" fmla="*/ 0 w 38"/>
                  <a:gd name="T55" fmla="*/ 275 h 313"/>
                  <a:gd name="T56" fmla="*/ 0 w 38"/>
                  <a:gd name="T57" fmla="*/ 252 h 313"/>
                  <a:gd name="T58" fmla="*/ 0 w 38"/>
                  <a:gd name="T59" fmla="*/ 231 h 313"/>
                  <a:gd name="T60" fmla="*/ 0 w 38"/>
                  <a:gd name="T61" fmla="*/ 209 h 313"/>
                  <a:gd name="T62" fmla="*/ 0 w 38"/>
                  <a:gd name="T63" fmla="*/ 182 h 313"/>
                  <a:gd name="T64" fmla="*/ 0 w 38"/>
                  <a:gd name="T65" fmla="*/ 142 h 313"/>
                  <a:gd name="T66" fmla="*/ 0 w 38"/>
                  <a:gd name="T67" fmla="*/ 89 h 313"/>
                  <a:gd name="T68" fmla="*/ 0 w 38"/>
                  <a:gd name="T69" fmla="*/ 15 h 313"/>
                  <a:gd name="T70" fmla="*/ 0 w 38"/>
                  <a:gd name="T71" fmla="*/ 13 h 313"/>
                  <a:gd name="T72" fmla="*/ 2 w 38"/>
                  <a:gd name="T73" fmla="*/ 11 h 313"/>
                  <a:gd name="T74" fmla="*/ 4 w 38"/>
                  <a:gd name="T75" fmla="*/ 9 h 313"/>
                  <a:gd name="T76" fmla="*/ 7 w 38"/>
                  <a:gd name="T77" fmla="*/ 8 h 3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13"/>
                  <a:gd name="T119" fmla="*/ 38 w 38"/>
                  <a:gd name="T120" fmla="*/ 313 h 3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13">
                    <a:moveTo>
                      <a:pt x="7" y="8"/>
                    </a:moveTo>
                    <a:lnTo>
                      <a:pt x="15" y="5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10"/>
                    </a:lnTo>
                    <a:lnTo>
                      <a:pt x="38" y="41"/>
                    </a:lnTo>
                    <a:lnTo>
                      <a:pt x="38" y="65"/>
                    </a:lnTo>
                    <a:lnTo>
                      <a:pt x="38" y="86"/>
                    </a:lnTo>
                    <a:lnTo>
                      <a:pt x="38" y="109"/>
                    </a:lnTo>
                    <a:lnTo>
                      <a:pt x="38" y="138"/>
                    </a:lnTo>
                    <a:lnTo>
                      <a:pt x="38" y="177"/>
                    </a:lnTo>
                    <a:lnTo>
                      <a:pt x="38" y="232"/>
                    </a:lnTo>
                    <a:lnTo>
                      <a:pt x="38" y="307"/>
                    </a:lnTo>
                    <a:lnTo>
                      <a:pt x="38" y="309"/>
                    </a:lnTo>
                    <a:lnTo>
                      <a:pt x="35" y="312"/>
                    </a:lnTo>
                    <a:lnTo>
                      <a:pt x="33" y="313"/>
                    </a:lnTo>
                    <a:lnTo>
                      <a:pt x="30" y="313"/>
                    </a:lnTo>
                    <a:lnTo>
                      <a:pt x="23" y="313"/>
                    </a:lnTo>
                    <a:lnTo>
                      <a:pt x="8" y="313"/>
                    </a:lnTo>
                    <a:lnTo>
                      <a:pt x="5" y="313"/>
                    </a:lnTo>
                    <a:lnTo>
                      <a:pt x="3" y="310"/>
                    </a:lnTo>
                    <a:lnTo>
                      <a:pt x="2" y="309"/>
                    </a:lnTo>
                    <a:lnTo>
                      <a:pt x="0" y="307"/>
                    </a:lnTo>
                    <a:lnTo>
                      <a:pt x="0" y="275"/>
                    </a:lnTo>
                    <a:lnTo>
                      <a:pt x="0" y="252"/>
                    </a:lnTo>
                    <a:lnTo>
                      <a:pt x="0" y="231"/>
                    </a:lnTo>
                    <a:lnTo>
                      <a:pt x="0" y="209"/>
                    </a:lnTo>
                    <a:lnTo>
                      <a:pt x="0" y="182"/>
                    </a:lnTo>
                    <a:lnTo>
                      <a:pt x="0" y="142"/>
                    </a:lnTo>
                    <a:lnTo>
                      <a:pt x="0" y="8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1" name="Freeform 384"/>
              <p:cNvSpPr>
                <a:spLocks/>
              </p:cNvSpPr>
              <p:nvPr/>
            </p:nvSpPr>
            <p:spPr bwMode="auto">
              <a:xfrm>
                <a:off x="2473" y="3548"/>
                <a:ext cx="38" cy="296"/>
              </a:xfrm>
              <a:custGeom>
                <a:avLst/>
                <a:gdLst>
                  <a:gd name="T0" fmla="*/ 7 w 38"/>
                  <a:gd name="T1" fmla="*/ 8 h 296"/>
                  <a:gd name="T2" fmla="*/ 15 w 38"/>
                  <a:gd name="T3" fmla="*/ 5 h 296"/>
                  <a:gd name="T4" fmla="*/ 31 w 38"/>
                  <a:gd name="T5" fmla="*/ 2 h 296"/>
                  <a:gd name="T6" fmla="*/ 33 w 38"/>
                  <a:gd name="T7" fmla="*/ 0 h 296"/>
                  <a:gd name="T8" fmla="*/ 35 w 38"/>
                  <a:gd name="T9" fmla="*/ 2 h 296"/>
                  <a:gd name="T10" fmla="*/ 36 w 38"/>
                  <a:gd name="T11" fmla="*/ 2 h 296"/>
                  <a:gd name="T12" fmla="*/ 36 w 38"/>
                  <a:gd name="T13" fmla="*/ 3 h 296"/>
                  <a:gd name="T14" fmla="*/ 38 w 38"/>
                  <a:gd name="T15" fmla="*/ 6 h 296"/>
                  <a:gd name="T16" fmla="*/ 38 w 38"/>
                  <a:gd name="T17" fmla="*/ 10 h 296"/>
                  <a:gd name="T18" fmla="*/ 38 w 38"/>
                  <a:gd name="T19" fmla="*/ 40 h 296"/>
                  <a:gd name="T20" fmla="*/ 38 w 38"/>
                  <a:gd name="T21" fmla="*/ 62 h 296"/>
                  <a:gd name="T22" fmla="*/ 38 w 38"/>
                  <a:gd name="T23" fmla="*/ 81 h 296"/>
                  <a:gd name="T24" fmla="*/ 38 w 38"/>
                  <a:gd name="T25" fmla="*/ 103 h 296"/>
                  <a:gd name="T26" fmla="*/ 38 w 38"/>
                  <a:gd name="T27" fmla="*/ 130 h 296"/>
                  <a:gd name="T28" fmla="*/ 38 w 38"/>
                  <a:gd name="T29" fmla="*/ 167 h 296"/>
                  <a:gd name="T30" fmla="*/ 38 w 38"/>
                  <a:gd name="T31" fmla="*/ 220 h 296"/>
                  <a:gd name="T32" fmla="*/ 38 w 38"/>
                  <a:gd name="T33" fmla="*/ 290 h 296"/>
                  <a:gd name="T34" fmla="*/ 38 w 38"/>
                  <a:gd name="T35" fmla="*/ 292 h 296"/>
                  <a:gd name="T36" fmla="*/ 35 w 38"/>
                  <a:gd name="T37" fmla="*/ 294 h 296"/>
                  <a:gd name="T38" fmla="*/ 33 w 38"/>
                  <a:gd name="T39" fmla="*/ 296 h 296"/>
                  <a:gd name="T40" fmla="*/ 30 w 38"/>
                  <a:gd name="T41" fmla="*/ 296 h 296"/>
                  <a:gd name="T42" fmla="*/ 23 w 38"/>
                  <a:gd name="T43" fmla="*/ 296 h 296"/>
                  <a:gd name="T44" fmla="*/ 8 w 38"/>
                  <a:gd name="T45" fmla="*/ 294 h 296"/>
                  <a:gd name="T46" fmla="*/ 5 w 38"/>
                  <a:gd name="T47" fmla="*/ 294 h 296"/>
                  <a:gd name="T48" fmla="*/ 3 w 38"/>
                  <a:gd name="T49" fmla="*/ 293 h 296"/>
                  <a:gd name="T50" fmla="*/ 2 w 38"/>
                  <a:gd name="T51" fmla="*/ 291 h 296"/>
                  <a:gd name="T52" fmla="*/ 0 w 38"/>
                  <a:gd name="T53" fmla="*/ 290 h 296"/>
                  <a:gd name="T54" fmla="*/ 0 w 38"/>
                  <a:gd name="T55" fmla="*/ 260 h 296"/>
                  <a:gd name="T56" fmla="*/ 0 w 38"/>
                  <a:gd name="T57" fmla="*/ 238 h 296"/>
                  <a:gd name="T58" fmla="*/ 0 w 38"/>
                  <a:gd name="T59" fmla="*/ 218 h 296"/>
                  <a:gd name="T60" fmla="*/ 0 w 38"/>
                  <a:gd name="T61" fmla="*/ 198 h 296"/>
                  <a:gd name="T62" fmla="*/ 0 w 38"/>
                  <a:gd name="T63" fmla="*/ 172 h 296"/>
                  <a:gd name="T64" fmla="*/ 0 w 38"/>
                  <a:gd name="T65" fmla="*/ 135 h 296"/>
                  <a:gd name="T66" fmla="*/ 0 w 38"/>
                  <a:gd name="T67" fmla="*/ 85 h 296"/>
                  <a:gd name="T68" fmla="*/ 0 w 38"/>
                  <a:gd name="T69" fmla="*/ 15 h 296"/>
                  <a:gd name="T70" fmla="*/ 0 w 38"/>
                  <a:gd name="T71" fmla="*/ 13 h 296"/>
                  <a:gd name="T72" fmla="*/ 2 w 38"/>
                  <a:gd name="T73" fmla="*/ 11 h 296"/>
                  <a:gd name="T74" fmla="*/ 4 w 38"/>
                  <a:gd name="T75" fmla="*/ 9 h 296"/>
                  <a:gd name="T76" fmla="*/ 7 w 38"/>
                  <a:gd name="T77" fmla="*/ 8 h 2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296"/>
                  <a:gd name="T119" fmla="*/ 38 w 38"/>
                  <a:gd name="T120" fmla="*/ 296 h 2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296">
                    <a:moveTo>
                      <a:pt x="7" y="8"/>
                    </a:moveTo>
                    <a:lnTo>
                      <a:pt x="15" y="5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10"/>
                    </a:lnTo>
                    <a:lnTo>
                      <a:pt x="38" y="40"/>
                    </a:lnTo>
                    <a:lnTo>
                      <a:pt x="38" y="62"/>
                    </a:lnTo>
                    <a:lnTo>
                      <a:pt x="38" y="81"/>
                    </a:lnTo>
                    <a:lnTo>
                      <a:pt x="38" y="103"/>
                    </a:lnTo>
                    <a:lnTo>
                      <a:pt x="38" y="130"/>
                    </a:lnTo>
                    <a:lnTo>
                      <a:pt x="38" y="167"/>
                    </a:lnTo>
                    <a:lnTo>
                      <a:pt x="38" y="220"/>
                    </a:lnTo>
                    <a:lnTo>
                      <a:pt x="38" y="290"/>
                    </a:lnTo>
                    <a:lnTo>
                      <a:pt x="38" y="292"/>
                    </a:lnTo>
                    <a:lnTo>
                      <a:pt x="35" y="294"/>
                    </a:lnTo>
                    <a:lnTo>
                      <a:pt x="33" y="296"/>
                    </a:lnTo>
                    <a:lnTo>
                      <a:pt x="30" y="296"/>
                    </a:lnTo>
                    <a:lnTo>
                      <a:pt x="23" y="296"/>
                    </a:lnTo>
                    <a:lnTo>
                      <a:pt x="8" y="294"/>
                    </a:lnTo>
                    <a:lnTo>
                      <a:pt x="5" y="294"/>
                    </a:lnTo>
                    <a:lnTo>
                      <a:pt x="3" y="293"/>
                    </a:lnTo>
                    <a:lnTo>
                      <a:pt x="2" y="291"/>
                    </a:lnTo>
                    <a:lnTo>
                      <a:pt x="0" y="290"/>
                    </a:lnTo>
                    <a:lnTo>
                      <a:pt x="0" y="260"/>
                    </a:lnTo>
                    <a:lnTo>
                      <a:pt x="0" y="238"/>
                    </a:lnTo>
                    <a:lnTo>
                      <a:pt x="0" y="218"/>
                    </a:lnTo>
                    <a:lnTo>
                      <a:pt x="0" y="198"/>
                    </a:lnTo>
                    <a:lnTo>
                      <a:pt x="0" y="172"/>
                    </a:lnTo>
                    <a:lnTo>
                      <a:pt x="0" y="135"/>
                    </a:lnTo>
                    <a:lnTo>
                      <a:pt x="0" y="8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2" name="Freeform 385"/>
              <p:cNvSpPr>
                <a:spLocks/>
              </p:cNvSpPr>
              <p:nvPr/>
            </p:nvSpPr>
            <p:spPr bwMode="auto">
              <a:xfrm>
                <a:off x="2473" y="3548"/>
                <a:ext cx="38" cy="279"/>
              </a:xfrm>
              <a:custGeom>
                <a:avLst/>
                <a:gdLst>
                  <a:gd name="T0" fmla="*/ 7 w 38"/>
                  <a:gd name="T1" fmla="*/ 8 h 279"/>
                  <a:gd name="T2" fmla="*/ 15 w 38"/>
                  <a:gd name="T3" fmla="*/ 5 h 279"/>
                  <a:gd name="T4" fmla="*/ 31 w 38"/>
                  <a:gd name="T5" fmla="*/ 2 h 279"/>
                  <a:gd name="T6" fmla="*/ 33 w 38"/>
                  <a:gd name="T7" fmla="*/ 0 h 279"/>
                  <a:gd name="T8" fmla="*/ 35 w 38"/>
                  <a:gd name="T9" fmla="*/ 2 h 279"/>
                  <a:gd name="T10" fmla="*/ 36 w 38"/>
                  <a:gd name="T11" fmla="*/ 2 h 279"/>
                  <a:gd name="T12" fmla="*/ 36 w 38"/>
                  <a:gd name="T13" fmla="*/ 3 h 279"/>
                  <a:gd name="T14" fmla="*/ 38 w 38"/>
                  <a:gd name="T15" fmla="*/ 6 h 279"/>
                  <a:gd name="T16" fmla="*/ 38 w 38"/>
                  <a:gd name="T17" fmla="*/ 9 h 279"/>
                  <a:gd name="T18" fmla="*/ 38 w 38"/>
                  <a:gd name="T19" fmla="*/ 37 h 279"/>
                  <a:gd name="T20" fmla="*/ 38 w 38"/>
                  <a:gd name="T21" fmla="*/ 59 h 279"/>
                  <a:gd name="T22" fmla="*/ 38 w 38"/>
                  <a:gd name="T23" fmla="*/ 78 h 279"/>
                  <a:gd name="T24" fmla="*/ 38 w 38"/>
                  <a:gd name="T25" fmla="*/ 97 h 279"/>
                  <a:gd name="T26" fmla="*/ 38 w 38"/>
                  <a:gd name="T27" fmla="*/ 123 h 279"/>
                  <a:gd name="T28" fmla="*/ 38 w 38"/>
                  <a:gd name="T29" fmla="*/ 157 h 279"/>
                  <a:gd name="T30" fmla="*/ 38 w 38"/>
                  <a:gd name="T31" fmla="*/ 206 h 279"/>
                  <a:gd name="T32" fmla="*/ 38 w 38"/>
                  <a:gd name="T33" fmla="*/ 272 h 279"/>
                  <a:gd name="T34" fmla="*/ 38 w 38"/>
                  <a:gd name="T35" fmla="*/ 275 h 279"/>
                  <a:gd name="T36" fmla="*/ 35 w 38"/>
                  <a:gd name="T37" fmla="*/ 276 h 279"/>
                  <a:gd name="T38" fmla="*/ 33 w 38"/>
                  <a:gd name="T39" fmla="*/ 277 h 279"/>
                  <a:gd name="T40" fmla="*/ 30 w 38"/>
                  <a:gd name="T41" fmla="*/ 279 h 279"/>
                  <a:gd name="T42" fmla="*/ 23 w 38"/>
                  <a:gd name="T43" fmla="*/ 277 h 279"/>
                  <a:gd name="T44" fmla="*/ 8 w 38"/>
                  <a:gd name="T45" fmla="*/ 277 h 279"/>
                  <a:gd name="T46" fmla="*/ 5 w 38"/>
                  <a:gd name="T47" fmla="*/ 277 h 279"/>
                  <a:gd name="T48" fmla="*/ 3 w 38"/>
                  <a:gd name="T49" fmla="*/ 276 h 279"/>
                  <a:gd name="T50" fmla="*/ 2 w 38"/>
                  <a:gd name="T51" fmla="*/ 274 h 279"/>
                  <a:gd name="T52" fmla="*/ 0 w 38"/>
                  <a:gd name="T53" fmla="*/ 272 h 279"/>
                  <a:gd name="T54" fmla="*/ 0 w 38"/>
                  <a:gd name="T55" fmla="*/ 244 h 279"/>
                  <a:gd name="T56" fmla="*/ 0 w 38"/>
                  <a:gd name="T57" fmla="*/ 223 h 279"/>
                  <a:gd name="T58" fmla="*/ 0 w 38"/>
                  <a:gd name="T59" fmla="*/ 206 h 279"/>
                  <a:gd name="T60" fmla="*/ 0 w 38"/>
                  <a:gd name="T61" fmla="*/ 187 h 279"/>
                  <a:gd name="T62" fmla="*/ 0 w 38"/>
                  <a:gd name="T63" fmla="*/ 162 h 279"/>
                  <a:gd name="T64" fmla="*/ 0 w 38"/>
                  <a:gd name="T65" fmla="*/ 128 h 279"/>
                  <a:gd name="T66" fmla="*/ 0 w 38"/>
                  <a:gd name="T67" fmla="*/ 80 h 279"/>
                  <a:gd name="T68" fmla="*/ 0 w 38"/>
                  <a:gd name="T69" fmla="*/ 15 h 279"/>
                  <a:gd name="T70" fmla="*/ 0 w 38"/>
                  <a:gd name="T71" fmla="*/ 13 h 279"/>
                  <a:gd name="T72" fmla="*/ 2 w 38"/>
                  <a:gd name="T73" fmla="*/ 11 h 279"/>
                  <a:gd name="T74" fmla="*/ 4 w 38"/>
                  <a:gd name="T75" fmla="*/ 9 h 279"/>
                  <a:gd name="T76" fmla="*/ 7 w 38"/>
                  <a:gd name="T77" fmla="*/ 8 h 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279"/>
                  <a:gd name="T119" fmla="*/ 38 w 38"/>
                  <a:gd name="T120" fmla="*/ 279 h 2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279">
                    <a:moveTo>
                      <a:pt x="7" y="8"/>
                    </a:moveTo>
                    <a:lnTo>
                      <a:pt x="15" y="5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37"/>
                    </a:lnTo>
                    <a:lnTo>
                      <a:pt x="38" y="59"/>
                    </a:lnTo>
                    <a:lnTo>
                      <a:pt x="38" y="78"/>
                    </a:lnTo>
                    <a:lnTo>
                      <a:pt x="38" y="97"/>
                    </a:lnTo>
                    <a:lnTo>
                      <a:pt x="38" y="123"/>
                    </a:lnTo>
                    <a:lnTo>
                      <a:pt x="38" y="157"/>
                    </a:lnTo>
                    <a:lnTo>
                      <a:pt x="38" y="206"/>
                    </a:lnTo>
                    <a:lnTo>
                      <a:pt x="38" y="272"/>
                    </a:lnTo>
                    <a:lnTo>
                      <a:pt x="38" y="275"/>
                    </a:lnTo>
                    <a:lnTo>
                      <a:pt x="35" y="276"/>
                    </a:lnTo>
                    <a:lnTo>
                      <a:pt x="33" y="277"/>
                    </a:lnTo>
                    <a:lnTo>
                      <a:pt x="30" y="279"/>
                    </a:lnTo>
                    <a:lnTo>
                      <a:pt x="23" y="277"/>
                    </a:lnTo>
                    <a:lnTo>
                      <a:pt x="8" y="277"/>
                    </a:lnTo>
                    <a:lnTo>
                      <a:pt x="5" y="277"/>
                    </a:lnTo>
                    <a:lnTo>
                      <a:pt x="3" y="276"/>
                    </a:lnTo>
                    <a:lnTo>
                      <a:pt x="2" y="274"/>
                    </a:lnTo>
                    <a:lnTo>
                      <a:pt x="0" y="272"/>
                    </a:lnTo>
                    <a:lnTo>
                      <a:pt x="0" y="244"/>
                    </a:lnTo>
                    <a:lnTo>
                      <a:pt x="0" y="223"/>
                    </a:lnTo>
                    <a:lnTo>
                      <a:pt x="0" y="206"/>
                    </a:lnTo>
                    <a:lnTo>
                      <a:pt x="0" y="187"/>
                    </a:lnTo>
                    <a:lnTo>
                      <a:pt x="0" y="162"/>
                    </a:lnTo>
                    <a:lnTo>
                      <a:pt x="0" y="128"/>
                    </a:lnTo>
                    <a:lnTo>
                      <a:pt x="0" y="80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3" name="Freeform 386"/>
              <p:cNvSpPr>
                <a:spLocks/>
              </p:cNvSpPr>
              <p:nvPr/>
            </p:nvSpPr>
            <p:spPr bwMode="auto">
              <a:xfrm>
                <a:off x="2473" y="3548"/>
                <a:ext cx="38" cy="260"/>
              </a:xfrm>
              <a:custGeom>
                <a:avLst/>
                <a:gdLst>
                  <a:gd name="T0" fmla="*/ 7 w 38"/>
                  <a:gd name="T1" fmla="*/ 8 h 260"/>
                  <a:gd name="T2" fmla="*/ 15 w 38"/>
                  <a:gd name="T3" fmla="*/ 6 h 260"/>
                  <a:gd name="T4" fmla="*/ 31 w 38"/>
                  <a:gd name="T5" fmla="*/ 2 h 260"/>
                  <a:gd name="T6" fmla="*/ 33 w 38"/>
                  <a:gd name="T7" fmla="*/ 0 h 260"/>
                  <a:gd name="T8" fmla="*/ 35 w 38"/>
                  <a:gd name="T9" fmla="*/ 2 h 260"/>
                  <a:gd name="T10" fmla="*/ 36 w 38"/>
                  <a:gd name="T11" fmla="*/ 2 h 260"/>
                  <a:gd name="T12" fmla="*/ 36 w 38"/>
                  <a:gd name="T13" fmla="*/ 3 h 260"/>
                  <a:gd name="T14" fmla="*/ 38 w 38"/>
                  <a:gd name="T15" fmla="*/ 6 h 260"/>
                  <a:gd name="T16" fmla="*/ 38 w 38"/>
                  <a:gd name="T17" fmla="*/ 9 h 260"/>
                  <a:gd name="T18" fmla="*/ 38 w 38"/>
                  <a:gd name="T19" fmla="*/ 36 h 260"/>
                  <a:gd name="T20" fmla="*/ 38 w 38"/>
                  <a:gd name="T21" fmla="*/ 55 h 260"/>
                  <a:gd name="T22" fmla="*/ 38 w 38"/>
                  <a:gd name="T23" fmla="*/ 73 h 260"/>
                  <a:gd name="T24" fmla="*/ 38 w 38"/>
                  <a:gd name="T25" fmla="*/ 91 h 260"/>
                  <a:gd name="T26" fmla="*/ 38 w 38"/>
                  <a:gd name="T27" fmla="*/ 116 h 260"/>
                  <a:gd name="T28" fmla="*/ 38 w 38"/>
                  <a:gd name="T29" fmla="*/ 147 h 260"/>
                  <a:gd name="T30" fmla="*/ 38 w 38"/>
                  <a:gd name="T31" fmla="*/ 193 h 260"/>
                  <a:gd name="T32" fmla="*/ 38 w 38"/>
                  <a:gd name="T33" fmla="*/ 255 h 260"/>
                  <a:gd name="T34" fmla="*/ 38 w 38"/>
                  <a:gd name="T35" fmla="*/ 258 h 260"/>
                  <a:gd name="T36" fmla="*/ 35 w 38"/>
                  <a:gd name="T37" fmla="*/ 259 h 260"/>
                  <a:gd name="T38" fmla="*/ 33 w 38"/>
                  <a:gd name="T39" fmla="*/ 260 h 260"/>
                  <a:gd name="T40" fmla="*/ 30 w 38"/>
                  <a:gd name="T41" fmla="*/ 260 h 260"/>
                  <a:gd name="T42" fmla="*/ 23 w 38"/>
                  <a:gd name="T43" fmla="*/ 260 h 260"/>
                  <a:gd name="T44" fmla="*/ 8 w 38"/>
                  <a:gd name="T45" fmla="*/ 260 h 260"/>
                  <a:gd name="T46" fmla="*/ 5 w 38"/>
                  <a:gd name="T47" fmla="*/ 259 h 260"/>
                  <a:gd name="T48" fmla="*/ 3 w 38"/>
                  <a:gd name="T49" fmla="*/ 259 h 260"/>
                  <a:gd name="T50" fmla="*/ 2 w 38"/>
                  <a:gd name="T51" fmla="*/ 256 h 260"/>
                  <a:gd name="T52" fmla="*/ 0 w 38"/>
                  <a:gd name="T53" fmla="*/ 254 h 260"/>
                  <a:gd name="T54" fmla="*/ 0 w 38"/>
                  <a:gd name="T55" fmla="*/ 230 h 260"/>
                  <a:gd name="T56" fmla="*/ 0 w 38"/>
                  <a:gd name="T57" fmla="*/ 210 h 260"/>
                  <a:gd name="T58" fmla="*/ 0 w 38"/>
                  <a:gd name="T59" fmla="*/ 193 h 260"/>
                  <a:gd name="T60" fmla="*/ 0 w 38"/>
                  <a:gd name="T61" fmla="*/ 174 h 260"/>
                  <a:gd name="T62" fmla="*/ 0 w 38"/>
                  <a:gd name="T63" fmla="*/ 152 h 260"/>
                  <a:gd name="T64" fmla="*/ 0 w 38"/>
                  <a:gd name="T65" fmla="*/ 120 h 260"/>
                  <a:gd name="T66" fmla="*/ 0 w 38"/>
                  <a:gd name="T67" fmla="*/ 76 h 260"/>
                  <a:gd name="T68" fmla="*/ 0 w 38"/>
                  <a:gd name="T69" fmla="*/ 15 h 260"/>
                  <a:gd name="T70" fmla="*/ 0 w 38"/>
                  <a:gd name="T71" fmla="*/ 13 h 260"/>
                  <a:gd name="T72" fmla="*/ 2 w 38"/>
                  <a:gd name="T73" fmla="*/ 11 h 260"/>
                  <a:gd name="T74" fmla="*/ 4 w 38"/>
                  <a:gd name="T75" fmla="*/ 9 h 260"/>
                  <a:gd name="T76" fmla="*/ 7 w 38"/>
                  <a:gd name="T77" fmla="*/ 8 h 2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260"/>
                  <a:gd name="T119" fmla="*/ 38 w 38"/>
                  <a:gd name="T120" fmla="*/ 260 h 2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260">
                    <a:moveTo>
                      <a:pt x="7" y="8"/>
                    </a:moveTo>
                    <a:lnTo>
                      <a:pt x="15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36"/>
                    </a:lnTo>
                    <a:lnTo>
                      <a:pt x="38" y="55"/>
                    </a:lnTo>
                    <a:lnTo>
                      <a:pt x="38" y="73"/>
                    </a:lnTo>
                    <a:lnTo>
                      <a:pt x="38" y="91"/>
                    </a:lnTo>
                    <a:lnTo>
                      <a:pt x="38" y="116"/>
                    </a:lnTo>
                    <a:lnTo>
                      <a:pt x="38" y="147"/>
                    </a:lnTo>
                    <a:lnTo>
                      <a:pt x="38" y="193"/>
                    </a:lnTo>
                    <a:lnTo>
                      <a:pt x="38" y="255"/>
                    </a:lnTo>
                    <a:lnTo>
                      <a:pt x="38" y="258"/>
                    </a:lnTo>
                    <a:lnTo>
                      <a:pt x="35" y="259"/>
                    </a:lnTo>
                    <a:lnTo>
                      <a:pt x="33" y="260"/>
                    </a:lnTo>
                    <a:lnTo>
                      <a:pt x="30" y="260"/>
                    </a:lnTo>
                    <a:lnTo>
                      <a:pt x="23" y="260"/>
                    </a:lnTo>
                    <a:lnTo>
                      <a:pt x="8" y="260"/>
                    </a:lnTo>
                    <a:lnTo>
                      <a:pt x="5" y="259"/>
                    </a:lnTo>
                    <a:lnTo>
                      <a:pt x="3" y="259"/>
                    </a:lnTo>
                    <a:lnTo>
                      <a:pt x="2" y="256"/>
                    </a:lnTo>
                    <a:lnTo>
                      <a:pt x="0" y="254"/>
                    </a:lnTo>
                    <a:lnTo>
                      <a:pt x="0" y="230"/>
                    </a:lnTo>
                    <a:lnTo>
                      <a:pt x="0" y="210"/>
                    </a:lnTo>
                    <a:lnTo>
                      <a:pt x="0" y="193"/>
                    </a:lnTo>
                    <a:lnTo>
                      <a:pt x="0" y="174"/>
                    </a:lnTo>
                    <a:lnTo>
                      <a:pt x="0" y="152"/>
                    </a:lnTo>
                    <a:lnTo>
                      <a:pt x="0" y="120"/>
                    </a:lnTo>
                    <a:lnTo>
                      <a:pt x="0" y="7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4" name="Freeform 387"/>
              <p:cNvSpPr>
                <a:spLocks/>
              </p:cNvSpPr>
              <p:nvPr/>
            </p:nvSpPr>
            <p:spPr bwMode="auto">
              <a:xfrm>
                <a:off x="2473" y="3548"/>
                <a:ext cx="38" cy="243"/>
              </a:xfrm>
              <a:custGeom>
                <a:avLst/>
                <a:gdLst>
                  <a:gd name="T0" fmla="*/ 7 w 38"/>
                  <a:gd name="T1" fmla="*/ 8 h 243"/>
                  <a:gd name="T2" fmla="*/ 15 w 38"/>
                  <a:gd name="T3" fmla="*/ 6 h 243"/>
                  <a:gd name="T4" fmla="*/ 31 w 38"/>
                  <a:gd name="T5" fmla="*/ 2 h 243"/>
                  <a:gd name="T6" fmla="*/ 33 w 38"/>
                  <a:gd name="T7" fmla="*/ 0 h 243"/>
                  <a:gd name="T8" fmla="*/ 35 w 38"/>
                  <a:gd name="T9" fmla="*/ 2 h 243"/>
                  <a:gd name="T10" fmla="*/ 36 w 38"/>
                  <a:gd name="T11" fmla="*/ 2 h 243"/>
                  <a:gd name="T12" fmla="*/ 36 w 38"/>
                  <a:gd name="T13" fmla="*/ 3 h 243"/>
                  <a:gd name="T14" fmla="*/ 38 w 38"/>
                  <a:gd name="T15" fmla="*/ 6 h 243"/>
                  <a:gd name="T16" fmla="*/ 38 w 38"/>
                  <a:gd name="T17" fmla="*/ 9 h 243"/>
                  <a:gd name="T18" fmla="*/ 38 w 38"/>
                  <a:gd name="T19" fmla="*/ 33 h 243"/>
                  <a:gd name="T20" fmla="*/ 38 w 38"/>
                  <a:gd name="T21" fmla="*/ 52 h 243"/>
                  <a:gd name="T22" fmla="*/ 38 w 38"/>
                  <a:gd name="T23" fmla="*/ 68 h 243"/>
                  <a:gd name="T24" fmla="*/ 38 w 38"/>
                  <a:gd name="T25" fmla="*/ 86 h 243"/>
                  <a:gd name="T26" fmla="*/ 38 w 38"/>
                  <a:gd name="T27" fmla="*/ 108 h 243"/>
                  <a:gd name="T28" fmla="*/ 38 w 38"/>
                  <a:gd name="T29" fmla="*/ 138 h 243"/>
                  <a:gd name="T30" fmla="*/ 38 w 38"/>
                  <a:gd name="T31" fmla="*/ 180 h 243"/>
                  <a:gd name="T32" fmla="*/ 38 w 38"/>
                  <a:gd name="T33" fmla="*/ 238 h 243"/>
                  <a:gd name="T34" fmla="*/ 38 w 38"/>
                  <a:gd name="T35" fmla="*/ 239 h 243"/>
                  <a:gd name="T36" fmla="*/ 35 w 38"/>
                  <a:gd name="T37" fmla="*/ 242 h 243"/>
                  <a:gd name="T38" fmla="*/ 33 w 38"/>
                  <a:gd name="T39" fmla="*/ 242 h 243"/>
                  <a:gd name="T40" fmla="*/ 30 w 38"/>
                  <a:gd name="T41" fmla="*/ 243 h 243"/>
                  <a:gd name="T42" fmla="*/ 23 w 38"/>
                  <a:gd name="T43" fmla="*/ 243 h 243"/>
                  <a:gd name="T44" fmla="*/ 8 w 38"/>
                  <a:gd name="T45" fmla="*/ 242 h 243"/>
                  <a:gd name="T46" fmla="*/ 5 w 38"/>
                  <a:gd name="T47" fmla="*/ 242 h 243"/>
                  <a:gd name="T48" fmla="*/ 3 w 38"/>
                  <a:gd name="T49" fmla="*/ 241 h 243"/>
                  <a:gd name="T50" fmla="*/ 2 w 38"/>
                  <a:gd name="T51" fmla="*/ 239 h 243"/>
                  <a:gd name="T52" fmla="*/ 0 w 38"/>
                  <a:gd name="T53" fmla="*/ 237 h 243"/>
                  <a:gd name="T54" fmla="*/ 0 w 38"/>
                  <a:gd name="T55" fmla="*/ 214 h 243"/>
                  <a:gd name="T56" fmla="*/ 0 w 38"/>
                  <a:gd name="T57" fmla="*/ 195 h 243"/>
                  <a:gd name="T58" fmla="*/ 0 w 38"/>
                  <a:gd name="T59" fmla="*/ 180 h 243"/>
                  <a:gd name="T60" fmla="*/ 0 w 38"/>
                  <a:gd name="T61" fmla="*/ 163 h 243"/>
                  <a:gd name="T62" fmla="*/ 0 w 38"/>
                  <a:gd name="T63" fmla="*/ 142 h 243"/>
                  <a:gd name="T64" fmla="*/ 0 w 38"/>
                  <a:gd name="T65" fmla="*/ 113 h 243"/>
                  <a:gd name="T66" fmla="*/ 0 w 38"/>
                  <a:gd name="T67" fmla="*/ 71 h 243"/>
                  <a:gd name="T68" fmla="*/ 0 w 38"/>
                  <a:gd name="T69" fmla="*/ 15 h 243"/>
                  <a:gd name="T70" fmla="*/ 0 w 38"/>
                  <a:gd name="T71" fmla="*/ 13 h 243"/>
                  <a:gd name="T72" fmla="*/ 2 w 38"/>
                  <a:gd name="T73" fmla="*/ 11 h 243"/>
                  <a:gd name="T74" fmla="*/ 4 w 38"/>
                  <a:gd name="T75" fmla="*/ 9 h 243"/>
                  <a:gd name="T76" fmla="*/ 7 w 38"/>
                  <a:gd name="T77" fmla="*/ 8 h 2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243"/>
                  <a:gd name="T119" fmla="*/ 38 w 38"/>
                  <a:gd name="T120" fmla="*/ 243 h 2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243">
                    <a:moveTo>
                      <a:pt x="7" y="8"/>
                    </a:moveTo>
                    <a:lnTo>
                      <a:pt x="15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33"/>
                    </a:lnTo>
                    <a:lnTo>
                      <a:pt x="38" y="52"/>
                    </a:lnTo>
                    <a:lnTo>
                      <a:pt x="38" y="68"/>
                    </a:lnTo>
                    <a:lnTo>
                      <a:pt x="38" y="86"/>
                    </a:lnTo>
                    <a:lnTo>
                      <a:pt x="38" y="108"/>
                    </a:lnTo>
                    <a:lnTo>
                      <a:pt x="38" y="138"/>
                    </a:lnTo>
                    <a:lnTo>
                      <a:pt x="38" y="180"/>
                    </a:lnTo>
                    <a:lnTo>
                      <a:pt x="38" y="238"/>
                    </a:lnTo>
                    <a:lnTo>
                      <a:pt x="38" y="239"/>
                    </a:lnTo>
                    <a:lnTo>
                      <a:pt x="35" y="242"/>
                    </a:lnTo>
                    <a:lnTo>
                      <a:pt x="33" y="242"/>
                    </a:lnTo>
                    <a:lnTo>
                      <a:pt x="30" y="243"/>
                    </a:lnTo>
                    <a:lnTo>
                      <a:pt x="23" y="243"/>
                    </a:lnTo>
                    <a:lnTo>
                      <a:pt x="8" y="242"/>
                    </a:lnTo>
                    <a:lnTo>
                      <a:pt x="5" y="242"/>
                    </a:lnTo>
                    <a:lnTo>
                      <a:pt x="3" y="241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14"/>
                    </a:lnTo>
                    <a:lnTo>
                      <a:pt x="0" y="195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0" y="142"/>
                    </a:lnTo>
                    <a:lnTo>
                      <a:pt x="0" y="113"/>
                    </a:lnTo>
                    <a:lnTo>
                      <a:pt x="0" y="71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5" name="Freeform 388"/>
              <p:cNvSpPr>
                <a:spLocks/>
              </p:cNvSpPr>
              <p:nvPr/>
            </p:nvSpPr>
            <p:spPr bwMode="auto">
              <a:xfrm>
                <a:off x="2473" y="3548"/>
                <a:ext cx="38" cy="226"/>
              </a:xfrm>
              <a:custGeom>
                <a:avLst/>
                <a:gdLst>
                  <a:gd name="T0" fmla="*/ 7 w 38"/>
                  <a:gd name="T1" fmla="*/ 8 h 226"/>
                  <a:gd name="T2" fmla="*/ 15 w 38"/>
                  <a:gd name="T3" fmla="*/ 6 h 226"/>
                  <a:gd name="T4" fmla="*/ 31 w 38"/>
                  <a:gd name="T5" fmla="*/ 2 h 226"/>
                  <a:gd name="T6" fmla="*/ 33 w 38"/>
                  <a:gd name="T7" fmla="*/ 0 h 226"/>
                  <a:gd name="T8" fmla="*/ 35 w 38"/>
                  <a:gd name="T9" fmla="*/ 2 h 226"/>
                  <a:gd name="T10" fmla="*/ 36 w 38"/>
                  <a:gd name="T11" fmla="*/ 3 h 226"/>
                  <a:gd name="T12" fmla="*/ 36 w 38"/>
                  <a:gd name="T13" fmla="*/ 4 h 226"/>
                  <a:gd name="T14" fmla="*/ 38 w 38"/>
                  <a:gd name="T15" fmla="*/ 6 h 226"/>
                  <a:gd name="T16" fmla="*/ 38 w 38"/>
                  <a:gd name="T17" fmla="*/ 9 h 226"/>
                  <a:gd name="T18" fmla="*/ 38 w 38"/>
                  <a:gd name="T19" fmla="*/ 32 h 226"/>
                  <a:gd name="T20" fmla="*/ 38 w 38"/>
                  <a:gd name="T21" fmla="*/ 49 h 226"/>
                  <a:gd name="T22" fmla="*/ 38 w 38"/>
                  <a:gd name="T23" fmla="*/ 64 h 226"/>
                  <a:gd name="T24" fmla="*/ 38 w 38"/>
                  <a:gd name="T25" fmla="*/ 80 h 226"/>
                  <a:gd name="T26" fmla="*/ 38 w 38"/>
                  <a:gd name="T27" fmla="*/ 100 h 226"/>
                  <a:gd name="T28" fmla="*/ 38 w 38"/>
                  <a:gd name="T29" fmla="*/ 128 h 226"/>
                  <a:gd name="T30" fmla="*/ 38 w 38"/>
                  <a:gd name="T31" fmla="*/ 167 h 226"/>
                  <a:gd name="T32" fmla="*/ 38 w 38"/>
                  <a:gd name="T33" fmla="*/ 221 h 226"/>
                  <a:gd name="T34" fmla="*/ 38 w 38"/>
                  <a:gd name="T35" fmla="*/ 222 h 226"/>
                  <a:gd name="T36" fmla="*/ 35 w 38"/>
                  <a:gd name="T37" fmla="*/ 223 h 226"/>
                  <a:gd name="T38" fmla="*/ 33 w 38"/>
                  <a:gd name="T39" fmla="*/ 225 h 226"/>
                  <a:gd name="T40" fmla="*/ 30 w 38"/>
                  <a:gd name="T41" fmla="*/ 226 h 226"/>
                  <a:gd name="T42" fmla="*/ 23 w 38"/>
                  <a:gd name="T43" fmla="*/ 225 h 226"/>
                  <a:gd name="T44" fmla="*/ 8 w 38"/>
                  <a:gd name="T45" fmla="*/ 225 h 226"/>
                  <a:gd name="T46" fmla="*/ 5 w 38"/>
                  <a:gd name="T47" fmla="*/ 225 h 226"/>
                  <a:gd name="T48" fmla="*/ 3 w 38"/>
                  <a:gd name="T49" fmla="*/ 223 h 226"/>
                  <a:gd name="T50" fmla="*/ 2 w 38"/>
                  <a:gd name="T51" fmla="*/ 222 h 226"/>
                  <a:gd name="T52" fmla="*/ 0 w 38"/>
                  <a:gd name="T53" fmla="*/ 220 h 226"/>
                  <a:gd name="T54" fmla="*/ 0 w 38"/>
                  <a:gd name="T55" fmla="*/ 199 h 226"/>
                  <a:gd name="T56" fmla="*/ 0 w 38"/>
                  <a:gd name="T57" fmla="*/ 182 h 226"/>
                  <a:gd name="T58" fmla="*/ 0 w 38"/>
                  <a:gd name="T59" fmla="*/ 167 h 226"/>
                  <a:gd name="T60" fmla="*/ 0 w 38"/>
                  <a:gd name="T61" fmla="*/ 152 h 226"/>
                  <a:gd name="T62" fmla="*/ 0 w 38"/>
                  <a:gd name="T63" fmla="*/ 133 h 226"/>
                  <a:gd name="T64" fmla="*/ 0 w 38"/>
                  <a:gd name="T65" fmla="*/ 104 h 226"/>
                  <a:gd name="T66" fmla="*/ 0 w 38"/>
                  <a:gd name="T67" fmla="*/ 68 h 226"/>
                  <a:gd name="T68" fmla="*/ 0 w 38"/>
                  <a:gd name="T69" fmla="*/ 15 h 226"/>
                  <a:gd name="T70" fmla="*/ 0 w 38"/>
                  <a:gd name="T71" fmla="*/ 13 h 226"/>
                  <a:gd name="T72" fmla="*/ 2 w 38"/>
                  <a:gd name="T73" fmla="*/ 11 h 226"/>
                  <a:gd name="T74" fmla="*/ 4 w 38"/>
                  <a:gd name="T75" fmla="*/ 9 h 226"/>
                  <a:gd name="T76" fmla="*/ 7 w 38"/>
                  <a:gd name="T77" fmla="*/ 8 h 2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226"/>
                  <a:gd name="T119" fmla="*/ 38 w 38"/>
                  <a:gd name="T120" fmla="*/ 226 h 2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226">
                    <a:moveTo>
                      <a:pt x="7" y="8"/>
                    </a:moveTo>
                    <a:lnTo>
                      <a:pt x="15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32"/>
                    </a:lnTo>
                    <a:lnTo>
                      <a:pt x="38" y="49"/>
                    </a:lnTo>
                    <a:lnTo>
                      <a:pt x="38" y="64"/>
                    </a:lnTo>
                    <a:lnTo>
                      <a:pt x="38" y="80"/>
                    </a:lnTo>
                    <a:lnTo>
                      <a:pt x="38" y="100"/>
                    </a:lnTo>
                    <a:lnTo>
                      <a:pt x="38" y="128"/>
                    </a:lnTo>
                    <a:lnTo>
                      <a:pt x="38" y="167"/>
                    </a:lnTo>
                    <a:lnTo>
                      <a:pt x="38" y="221"/>
                    </a:lnTo>
                    <a:lnTo>
                      <a:pt x="38" y="222"/>
                    </a:lnTo>
                    <a:lnTo>
                      <a:pt x="35" y="223"/>
                    </a:lnTo>
                    <a:lnTo>
                      <a:pt x="33" y="225"/>
                    </a:lnTo>
                    <a:lnTo>
                      <a:pt x="30" y="226"/>
                    </a:lnTo>
                    <a:lnTo>
                      <a:pt x="23" y="225"/>
                    </a:lnTo>
                    <a:lnTo>
                      <a:pt x="8" y="225"/>
                    </a:lnTo>
                    <a:lnTo>
                      <a:pt x="5" y="225"/>
                    </a:lnTo>
                    <a:lnTo>
                      <a:pt x="3" y="223"/>
                    </a:lnTo>
                    <a:lnTo>
                      <a:pt x="2" y="222"/>
                    </a:lnTo>
                    <a:lnTo>
                      <a:pt x="0" y="220"/>
                    </a:lnTo>
                    <a:lnTo>
                      <a:pt x="0" y="199"/>
                    </a:lnTo>
                    <a:lnTo>
                      <a:pt x="0" y="182"/>
                    </a:lnTo>
                    <a:lnTo>
                      <a:pt x="0" y="167"/>
                    </a:lnTo>
                    <a:lnTo>
                      <a:pt x="0" y="152"/>
                    </a:lnTo>
                    <a:lnTo>
                      <a:pt x="0" y="133"/>
                    </a:lnTo>
                    <a:lnTo>
                      <a:pt x="0" y="104"/>
                    </a:lnTo>
                    <a:lnTo>
                      <a:pt x="0" y="6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6" name="Freeform 389"/>
              <p:cNvSpPr>
                <a:spLocks/>
              </p:cNvSpPr>
              <p:nvPr/>
            </p:nvSpPr>
            <p:spPr bwMode="auto">
              <a:xfrm>
                <a:off x="2473" y="3548"/>
                <a:ext cx="38" cy="207"/>
              </a:xfrm>
              <a:custGeom>
                <a:avLst/>
                <a:gdLst>
                  <a:gd name="T0" fmla="*/ 6 w 38"/>
                  <a:gd name="T1" fmla="*/ 9 h 207"/>
                  <a:gd name="T2" fmla="*/ 15 w 38"/>
                  <a:gd name="T3" fmla="*/ 6 h 207"/>
                  <a:gd name="T4" fmla="*/ 31 w 38"/>
                  <a:gd name="T5" fmla="*/ 2 h 207"/>
                  <a:gd name="T6" fmla="*/ 33 w 38"/>
                  <a:gd name="T7" fmla="*/ 0 h 207"/>
                  <a:gd name="T8" fmla="*/ 35 w 38"/>
                  <a:gd name="T9" fmla="*/ 2 h 207"/>
                  <a:gd name="T10" fmla="*/ 36 w 38"/>
                  <a:gd name="T11" fmla="*/ 3 h 207"/>
                  <a:gd name="T12" fmla="*/ 36 w 38"/>
                  <a:gd name="T13" fmla="*/ 4 h 207"/>
                  <a:gd name="T14" fmla="*/ 38 w 38"/>
                  <a:gd name="T15" fmla="*/ 6 h 207"/>
                  <a:gd name="T16" fmla="*/ 38 w 38"/>
                  <a:gd name="T17" fmla="*/ 9 h 207"/>
                  <a:gd name="T18" fmla="*/ 38 w 38"/>
                  <a:gd name="T19" fmla="*/ 30 h 207"/>
                  <a:gd name="T20" fmla="*/ 38 w 38"/>
                  <a:gd name="T21" fmla="*/ 46 h 207"/>
                  <a:gd name="T22" fmla="*/ 38 w 38"/>
                  <a:gd name="T23" fmla="*/ 59 h 207"/>
                  <a:gd name="T24" fmla="*/ 38 w 38"/>
                  <a:gd name="T25" fmla="*/ 74 h 207"/>
                  <a:gd name="T26" fmla="*/ 38 w 38"/>
                  <a:gd name="T27" fmla="*/ 92 h 207"/>
                  <a:gd name="T28" fmla="*/ 38 w 38"/>
                  <a:gd name="T29" fmla="*/ 118 h 207"/>
                  <a:gd name="T30" fmla="*/ 38 w 38"/>
                  <a:gd name="T31" fmla="*/ 155 h 207"/>
                  <a:gd name="T32" fmla="*/ 38 w 38"/>
                  <a:gd name="T33" fmla="*/ 204 h 207"/>
                  <a:gd name="T34" fmla="*/ 38 w 38"/>
                  <a:gd name="T35" fmla="*/ 205 h 207"/>
                  <a:gd name="T36" fmla="*/ 35 w 38"/>
                  <a:gd name="T37" fmla="*/ 206 h 207"/>
                  <a:gd name="T38" fmla="*/ 33 w 38"/>
                  <a:gd name="T39" fmla="*/ 207 h 207"/>
                  <a:gd name="T40" fmla="*/ 30 w 38"/>
                  <a:gd name="T41" fmla="*/ 207 h 207"/>
                  <a:gd name="T42" fmla="*/ 23 w 38"/>
                  <a:gd name="T43" fmla="*/ 207 h 207"/>
                  <a:gd name="T44" fmla="*/ 8 w 38"/>
                  <a:gd name="T45" fmla="*/ 207 h 207"/>
                  <a:gd name="T46" fmla="*/ 5 w 38"/>
                  <a:gd name="T47" fmla="*/ 206 h 207"/>
                  <a:gd name="T48" fmla="*/ 3 w 38"/>
                  <a:gd name="T49" fmla="*/ 206 h 207"/>
                  <a:gd name="T50" fmla="*/ 2 w 38"/>
                  <a:gd name="T51" fmla="*/ 205 h 207"/>
                  <a:gd name="T52" fmla="*/ 0 w 38"/>
                  <a:gd name="T53" fmla="*/ 203 h 207"/>
                  <a:gd name="T54" fmla="*/ 0 w 38"/>
                  <a:gd name="T55" fmla="*/ 183 h 207"/>
                  <a:gd name="T56" fmla="*/ 0 w 38"/>
                  <a:gd name="T57" fmla="*/ 168 h 207"/>
                  <a:gd name="T58" fmla="*/ 0 w 38"/>
                  <a:gd name="T59" fmla="*/ 155 h 207"/>
                  <a:gd name="T60" fmla="*/ 0 w 38"/>
                  <a:gd name="T61" fmla="*/ 140 h 207"/>
                  <a:gd name="T62" fmla="*/ 0 w 38"/>
                  <a:gd name="T63" fmla="*/ 123 h 207"/>
                  <a:gd name="T64" fmla="*/ 0 w 38"/>
                  <a:gd name="T65" fmla="*/ 97 h 207"/>
                  <a:gd name="T66" fmla="*/ 0 w 38"/>
                  <a:gd name="T67" fmla="*/ 63 h 207"/>
                  <a:gd name="T68" fmla="*/ 0 w 38"/>
                  <a:gd name="T69" fmla="*/ 15 h 207"/>
                  <a:gd name="T70" fmla="*/ 0 w 38"/>
                  <a:gd name="T71" fmla="*/ 14 h 207"/>
                  <a:gd name="T72" fmla="*/ 2 w 38"/>
                  <a:gd name="T73" fmla="*/ 11 h 207"/>
                  <a:gd name="T74" fmla="*/ 3 w 38"/>
                  <a:gd name="T75" fmla="*/ 10 h 207"/>
                  <a:gd name="T76" fmla="*/ 6 w 38"/>
                  <a:gd name="T77" fmla="*/ 9 h 2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207"/>
                  <a:gd name="T119" fmla="*/ 38 w 38"/>
                  <a:gd name="T120" fmla="*/ 207 h 2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207">
                    <a:moveTo>
                      <a:pt x="6" y="9"/>
                    </a:moveTo>
                    <a:lnTo>
                      <a:pt x="15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30"/>
                    </a:lnTo>
                    <a:lnTo>
                      <a:pt x="38" y="46"/>
                    </a:lnTo>
                    <a:lnTo>
                      <a:pt x="38" y="59"/>
                    </a:lnTo>
                    <a:lnTo>
                      <a:pt x="38" y="74"/>
                    </a:lnTo>
                    <a:lnTo>
                      <a:pt x="38" y="92"/>
                    </a:lnTo>
                    <a:lnTo>
                      <a:pt x="38" y="118"/>
                    </a:lnTo>
                    <a:lnTo>
                      <a:pt x="38" y="155"/>
                    </a:lnTo>
                    <a:lnTo>
                      <a:pt x="38" y="204"/>
                    </a:lnTo>
                    <a:lnTo>
                      <a:pt x="38" y="205"/>
                    </a:lnTo>
                    <a:lnTo>
                      <a:pt x="35" y="206"/>
                    </a:lnTo>
                    <a:lnTo>
                      <a:pt x="33" y="207"/>
                    </a:lnTo>
                    <a:lnTo>
                      <a:pt x="30" y="207"/>
                    </a:lnTo>
                    <a:lnTo>
                      <a:pt x="23" y="207"/>
                    </a:lnTo>
                    <a:lnTo>
                      <a:pt x="8" y="207"/>
                    </a:lnTo>
                    <a:lnTo>
                      <a:pt x="5" y="206"/>
                    </a:lnTo>
                    <a:lnTo>
                      <a:pt x="3" y="206"/>
                    </a:lnTo>
                    <a:lnTo>
                      <a:pt x="2" y="205"/>
                    </a:lnTo>
                    <a:lnTo>
                      <a:pt x="0" y="203"/>
                    </a:lnTo>
                    <a:lnTo>
                      <a:pt x="0" y="183"/>
                    </a:lnTo>
                    <a:lnTo>
                      <a:pt x="0" y="168"/>
                    </a:lnTo>
                    <a:lnTo>
                      <a:pt x="0" y="155"/>
                    </a:lnTo>
                    <a:lnTo>
                      <a:pt x="0" y="140"/>
                    </a:lnTo>
                    <a:lnTo>
                      <a:pt x="0" y="123"/>
                    </a:lnTo>
                    <a:lnTo>
                      <a:pt x="0" y="97"/>
                    </a:lnTo>
                    <a:lnTo>
                      <a:pt x="0" y="63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7" name="Freeform 390"/>
              <p:cNvSpPr>
                <a:spLocks/>
              </p:cNvSpPr>
              <p:nvPr/>
            </p:nvSpPr>
            <p:spPr bwMode="auto">
              <a:xfrm>
                <a:off x="2473" y="3548"/>
                <a:ext cx="38" cy="190"/>
              </a:xfrm>
              <a:custGeom>
                <a:avLst/>
                <a:gdLst>
                  <a:gd name="T0" fmla="*/ 6 w 38"/>
                  <a:gd name="T1" fmla="*/ 9 h 190"/>
                  <a:gd name="T2" fmla="*/ 15 w 38"/>
                  <a:gd name="T3" fmla="*/ 6 h 190"/>
                  <a:gd name="T4" fmla="*/ 31 w 38"/>
                  <a:gd name="T5" fmla="*/ 2 h 190"/>
                  <a:gd name="T6" fmla="*/ 33 w 38"/>
                  <a:gd name="T7" fmla="*/ 0 h 190"/>
                  <a:gd name="T8" fmla="*/ 35 w 38"/>
                  <a:gd name="T9" fmla="*/ 2 h 190"/>
                  <a:gd name="T10" fmla="*/ 36 w 38"/>
                  <a:gd name="T11" fmla="*/ 3 h 190"/>
                  <a:gd name="T12" fmla="*/ 36 w 38"/>
                  <a:gd name="T13" fmla="*/ 4 h 190"/>
                  <a:gd name="T14" fmla="*/ 38 w 38"/>
                  <a:gd name="T15" fmla="*/ 6 h 190"/>
                  <a:gd name="T16" fmla="*/ 38 w 38"/>
                  <a:gd name="T17" fmla="*/ 9 h 190"/>
                  <a:gd name="T18" fmla="*/ 38 w 38"/>
                  <a:gd name="T19" fmla="*/ 27 h 190"/>
                  <a:gd name="T20" fmla="*/ 38 w 38"/>
                  <a:gd name="T21" fmla="*/ 42 h 190"/>
                  <a:gd name="T22" fmla="*/ 38 w 38"/>
                  <a:gd name="T23" fmla="*/ 54 h 190"/>
                  <a:gd name="T24" fmla="*/ 38 w 38"/>
                  <a:gd name="T25" fmla="*/ 68 h 190"/>
                  <a:gd name="T26" fmla="*/ 38 w 38"/>
                  <a:gd name="T27" fmla="*/ 85 h 190"/>
                  <a:gd name="T28" fmla="*/ 38 w 38"/>
                  <a:gd name="T29" fmla="*/ 108 h 190"/>
                  <a:gd name="T30" fmla="*/ 38 w 38"/>
                  <a:gd name="T31" fmla="*/ 141 h 190"/>
                  <a:gd name="T32" fmla="*/ 38 w 38"/>
                  <a:gd name="T33" fmla="*/ 187 h 190"/>
                  <a:gd name="T34" fmla="*/ 38 w 38"/>
                  <a:gd name="T35" fmla="*/ 188 h 190"/>
                  <a:gd name="T36" fmla="*/ 35 w 38"/>
                  <a:gd name="T37" fmla="*/ 189 h 190"/>
                  <a:gd name="T38" fmla="*/ 33 w 38"/>
                  <a:gd name="T39" fmla="*/ 190 h 190"/>
                  <a:gd name="T40" fmla="*/ 30 w 38"/>
                  <a:gd name="T41" fmla="*/ 190 h 190"/>
                  <a:gd name="T42" fmla="*/ 23 w 38"/>
                  <a:gd name="T43" fmla="*/ 190 h 190"/>
                  <a:gd name="T44" fmla="*/ 8 w 38"/>
                  <a:gd name="T45" fmla="*/ 190 h 190"/>
                  <a:gd name="T46" fmla="*/ 5 w 38"/>
                  <a:gd name="T47" fmla="*/ 189 h 190"/>
                  <a:gd name="T48" fmla="*/ 3 w 38"/>
                  <a:gd name="T49" fmla="*/ 189 h 190"/>
                  <a:gd name="T50" fmla="*/ 2 w 38"/>
                  <a:gd name="T51" fmla="*/ 188 h 190"/>
                  <a:gd name="T52" fmla="*/ 0 w 38"/>
                  <a:gd name="T53" fmla="*/ 185 h 190"/>
                  <a:gd name="T54" fmla="*/ 0 w 38"/>
                  <a:gd name="T55" fmla="*/ 168 h 190"/>
                  <a:gd name="T56" fmla="*/ 0 w 38"/>
                  <a:gd name="T57" fmla="*/ 154 h 190"/>
                  <a:gd name="T58" fmla="*/ 0 w 38"/>
                  <a:gd name="T59" fmla="*/ 141 h 190"/>
                  <a:gd name="T60" fmla="*/ 0 w 38"/>
                  <a:gd name="T61" fmla="*/ 129 h 190"/>
                  <a:gd name="T62" fmla="*/ 0 w 38"/>
                  <a:gd name="T63" fmla="*/ 113 h 190"/>
                  <a:gd name="T64" fmla="*/ 0 w 38"/>
                  <a:gd name="T65" fmla="*/ 90 h 190"/>
                  <a:gd name="T66" fmla="*/ 0 w 38"/>
                  <a:gd name="T67" fmla="*/ 58 h 190"/>
                  <a:gd name="T68" fmla="*/ 0 w 38"/>
                  <a:gd name="T69" fmla="*/ 15 h 190"/>
                  <a:gd name="T70" fmla="*/ 0 w 38"/>
                  <a:gd name="T71" fmla="*/ 14 h 190"/>
                  <a:gd name="T72" fmla="*/ 2 w 38"/>
                  <a:gd name="T73" fmla="*/ 11 h 190"/>
                  <a:gd name="T74" fmla="*/ 3 w 38"/>
                  <a:gd name="T75" fmla="*/ 9 h 190"/>
                  <a:gd name="T76" fmla="*/ 6 w 38"/>
                  <a:gd name="T77" fmla="*/ 9 h 1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190"/>
                  <a:gd name="T119" fmla="*/ 38 w 38"/>
                  <a:gd name="T120" fmla="*/ 190 h 1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190">
                    <a:moveTo>
                      <a:pt x="6" y="9"/>
                    </a:moveTo>
                    <a:lnTo>
                      <a:pt x="15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27"/>
                    </a:lnTo>
                    <a:lnTo>
                      <a:pt x="38" y="42"/>
                    </a:lnTo>
                    <a:lnTo>
                      <a:pt x="38" y="54"/>
                    </a:lnTo>
                    <a:lnTo>
                      <a:pt x="38" y="68"/>
                    </a:lnTo>
                    <a:lnTo>
                      <a:pt x="38" y="85"/>
                    </a:lnTo>
                    <a:lnTo>
                      <a:pt x="38" y="108"/>
                    </a:lnTo>
                    <a:lnTo>
                      <a:pt x="38" y="141"/>
                    </a:lnTo>
                    <a:lnTo>
                      <a:pt x="38" y="187"/>
                    </a:lnTo>
                    <a:lnTo>
                      <a:pt x="38" y="188"/>
                    </a:lnTo>
                    <a:lnTo>
                      <a:pt x="35" y="189"/>
                    </a:lnTo>
                    <a:lnTo>
                      <a:pt x="33" y="190"/>
                    </a:lnTo>
                    <a:lnTo>
                      <a:pt x="30" y="190"/>
                    </a:lnTo>
                    <a:lnTo>
                      <a:pt x="23" y="190"/>
                    </a:lnTo>
                    <a:lnTo>
                      <a:pt x="8" y="190"/>
                    </a:lnTo>
                    <a:lnTo>
                      <a:pt x="5" y="189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0" y="185"/>
                    </a:lnTo>
                    <a:lnTo>
                      <a:pt x="0" y="168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0" y="129"/>
                    </a:lnTo>
                    <a:lnTo>
                      <a:pt x="0" y="113"/>
                    </a:lnTo>
                    <a:lnTo>
                      <a:pt x="0" y="90"/>
                    </a:lnTo>
                    <a:lnTo>
                      <a:pt x="0" y="5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8" name="Freeform 391"/>
              <p:cNvSpPr>
                <a:spLocks/>
              </p:cNvSpPr>
              <p:nvPr/>
            </p:nvSpPr>
            <p:spPr bwMode="auto">
              <a:xfrm>
                <a:off x="2473" y="3548"/>
                <a:ext cx="38" cy="172"/>
              </a:xfrm>
              <a:custGeom>
                <a:avLst/>
                <a:gdLst>
                  <a:gd name="T0" fmla="*/ 6 w 38"/>
                  <a:gd name="T1" fmla="*/ 9 h 172"/>
                  <a:gd name="T2" fmla="*/ 14 w 38"/>
                  <a:gd name="T3" fmla="*/ 6 h 172"/>
                  <a:gd name="T4" fmla="*/ 31 w 38"/>
                  <a:gd name="T5" fmla="*/ 2 h 172"/>
                  <a:gd name="T6" fmla="*/ 33 w 38"/>
                  <a:gd name="T7" fmla="*/ 0 h 172"/>
                  <a:gd name="T8" fmla="*/ 35 w 38"/>
                  <a:gd name="T9" fmla="*/ 2 h 172"/>
                  <a:gd name="T10" fmla="*/ 35 w 38"/>
                  <a:gd name="T11" fmla="*/ 3 h 172"/>
                  <a:gd name="T12" fmla="*/ 36 w 38"/>
                  <a:gd name="T13" fmla="*/ 4 h 172"/>
                  <a:gd name="T14" fmla="*/ 38 w 38"/>
                  <a:gd name="T15" fmla="*/ 6 h 172"/>
                  <a:gd name="T16" fmla="*/ 38 w 38"/>
                  <a:gd name="T17" fmla="*/ 9 h 172"/>
                  <a:gd name="T18" fmla="*/ 38 w 38"/>
                  <a:gd name="T19" fmla="*/ 26 h 172"/>
                  <a:gd name="T20" fmla="*/ 38 w 38"/>
                  <a:gd name="T21" fmla="*/ 38 h 172"/>
                  <a:gd name="T22" fmla="*/ 38 w 38"/>
                  <a:gd name="T23" fmla="*/ 51 h 172"/>
                  <a:gd name="T24" fmla="*/ 38 w 38"/>
                  <a:gd name="T25" fmla="*/ 62 h 172"/>
                  <a:gd name="T26" fmla="*/ 38 w 38"/>
                  <a:gd name="T27" fmla="*/ 78 h 172"/>
                  <a:gd name="T28" fmla="*/ 38 w 38"/>
                  <a:gd name="T29" fmla="*/ 98 h 172"/>
                  <a:gd name="T30" fmla="*/ 38 w 38"/>
                  <a:gd name="T31" fmla="*/ 129 h 172"/>
                  <a:gd name="T32" fmla="*/ 38 w 38"/>
                  <a:gd name="T33" fmla="*/ 169 h 172"/>
                  <a:gd name="T34" fmla="*/ 38 w 38"/>
                  <a:gd name="T35" fmla="*/ 171 h 172"/>
                  <a:gd name="T36" fmla="*/ 35 w 38"/>
                  <a:gd name="T37" fmla="*/ 172 h 172"/>
                  <a:gd name="T38" fmla="*/ 33 w 38"/>
                  <a:gd name="T39" fmla="*/ 172 h 172"/>
                  <a:gd name="T40" fmla="*/ 30 w 38"/>
                  <a:gd name="T41" fmla="*/ 172 h 172"/>
                  <a:gd name="T42" fmla="*/ 23 w 38"/>
                  <a:gd name="T43" fmla="*/ 172 h 172"/>
                  <a:gd name="T44" fmla="*/ 8 w 38"/>
                  <a:gd name="T45" fmla="*/ 172 h 172"/>
                  <a:gd name="T46" fmla="*/ 5 w 38"/>
                  <a:gd name="T47" fmla="*/ 172 h 172"/>
                  <a:gd name="T48" fmla="*/ 3 w 38"/>
                  <a:gd name="T49" fmla="*/ 171 h 172"/>
                  <a:gd name="T50" fmla="*/ 2 w 38"/>
                  <a:gd name="T51" fmla="*/ 169 h 172"/>
                  <a:gd name="T52" fmla="*/ 0 w 38"/>
                  <a:gd name="T53" fmla="*/ 168 h 172"/>
                  <a:gd name="T54" fmla="*/ 0 w 38"/>
                  <a:gd name="T55" fmla="*/ 152 h 172"/>
                  <a:gd name="T56" fmla="*/ 0 w 38"/>
                  <a:gd name="T57" fmla="*/ 140 h 172"/>
                  <a:gd name="T58" fmla="*/ 0 w 38"/>
                  <a:gd name="T59" fmla="*/ 129 h 172"/>
                  <a:gd name="T60" fmla="*/ 0 w 38"/>
                  <a:gd name="T61" fmla="*/ 118 h 172"/>
                  <a:gd name="T62" fmla="*/ 0 w 38"/>
                  <a:gd name="T63" fmla="*/ 102 h 172"/>
                  <a:gd name="T64" fmla="*/ 0 w 38"/>
                  <a:gd name="T65" fmla="*/ 82 h 172"/>
                  <a:gd name="T66" fmla="*/ 0 w 38"/>
                  <a:gd name="T67" fmla="*/ 54 h 172"/>
                  <a:gd name="T68" fmla="*/ 0 w 38"/>
                  <a:gd name="T69" fmla="*/ 15 h 172"/>
                  <a:gd name="T70" fmla="*/ 0 w 38"/>
                  <a:gd name="T71" fmla="*/ 14 h 172"/>
                  <a:gd name="T72" fmla="*/ 2 w 38"/>
                  <a:gd name="T73" fmla="*/ 11 h 172"/>
                  <a:gd name="T74" fmla="*/ 3 w 38"/>
                  <a:gd name="T75" fmla="*/ 9 h 172"/>
                  <a:gd name="T76" fmla="*/ 6 w 38"/>
                  <a:gd name="T77" fmla="*/ 9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172"/>
                  <a:gd name="T119" fmla="*/ 38 w 38"/>
                  <a:gd name="T120" fmla="*/ 172 h 1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172">
                    <a:moveTo>
                      <a:pt x="6" y="9"/>
                    </a:moveTo>
                    <a:lnTo>
                      <a:pt x="14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26"/>
                    </a:lnTo>
                    <a:lnTo>
                      <a:pt x="38" y="38"/>
                    </a:lnTo>
                    <a:lnTo>
                      <a:pt x="38" y="51"/>
                    </a:lnTo>
                    <a:lnTo>
                      <a:pt x="38" y="62"/>
                    </a:lnTo>
                    <a:lnTo>
                      <a:pt x="38" y="78"/>
                    </a:lnTo>
                    <a:lnTo>
                      <a:pt x="38" y="98"/>
                    </a:lnTo>
                    <a:lnTo>
                      <a:pt x="38" y="129"/>
                    </a:lnTo>
                    <a:lnTo>
                      <a:pt x="38" y="169"/>
                    </a:lnTo>
                    <a:lnTo>
                      <a:pt x="38" y="171"/>
                    </a:lnTo>
                    <a:lnTo>
                      <a:pt x="35" y="172"/>
                    </a:lnTo>
                    <a:lnTo>
                      <a:pt x="33" y="172"/>
                    </a:lnTo>
                    <a:lnTo>
                      <a:pt x="30" y="172"/>
                    </a:lnTo>
                    <a:lnTo>
                      <a:pt x="23" y="172"/>
                    </a:lnTo>
                    <a:lnTo>
                      <a:pt x="8" y="172"/>
                    </a:lnTo>
                    <a:lnTo>
                      <a:pt x="5" y="172"/>
                    </a:lnTo>
                    <a:lnTo>
                      <a:pt x="3" y="171"/>
                    </a:lnTo>
                    <a:lnTo>
                      <a:pt x="2" y="169"/>
                    </a:lnTo>
                    <a:lnTo>
                      <a:pt x="0" y="168"/>
                    </a:lnTo>
                    <a:lnTo>
                      <a:pt x="0" y="152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0" y="118"/>
                    </a:lnTo>
                    <a:lnTo>
                      <a:pt x="0" y="102"/>
                    </a:lnTo>
                    <a:lnTo>
                      <a:pt x="0" y="82"/>
                    </a:lnTo>
                    <a:lnTo>
                      <a:pt x="0" y="5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89" name="Freeform 392"/>
              <p:cNvSpPr>
                <a:spLocks/>
              </p:cNvSpPr>
              <p:nvPr/>
            </p:nvSpPr>
            <p:spPr bwMode="auto">
              <a:xfrm>
                <a:off x="2473" y="3548"/>
                <a:ext cx="38" cy="155"/>
              </a:xfrm>
              <a:custGeom>
                <a:avLst/>
                <a:gdLst>
                  <a:gd name="T0" fmla="*/ 6 w 38"/>
                  <a:gd name="T1" fmla="*/ 9 h 155"/>
                  <a:gd name="T2" fmla="*/ 14 w 38"/>
                  <a:gd name="T3" fmla="*/ 6 h 155"/>
                  <a:gd name="T4" fmla="*/ 31 w 38"/>
                  <a:gd name="T5" fmla="*/ 2 h 155"/>
                  <a:gd name="T6" fmla="*/ 33 w 38"/>
                  <a:gd name="T7" fmla="*/ 0 h 155"/>
                  <a:gd name="T8" fmla="*/ 35 w 38"/>
                  <a:gd name="T9" fmla="*/ 2 h 155"/>
                  <a:gd name="T10" fmla="*/ 35 w 38"/>
                  <a:gd name="T11" fmla="*/ 3 h 155"/>
                  <a:gd name="T12" fmla="*/ 36 w 38"/>
                  <a:gd name="T13" fmla="*/ 4 h 155"/>
                  <a:gd name="T14" fmla="*/ 38 w 38"/>
                  <a:gd name="T15" fmla="*/ 6 h 155"/>
                  <a:gd name="T16" fmla="*/ 38 w 38"/>
                  <a:gd name="T17" fmla="*/ 9 h 155"/>
                  <a:gd name="T18" fmla="*/ 38 w 38"/>
                  <a:gd name="T19" fmla="*/ 36 h 155"/>
                  <a:gd name="T20" fmla="*/ 38 w 38"/>
                  <a:gd name="T21" fmla="*/ 57 h 155"/>
                  <a:gd name="T22" fmla="*/ 38 w 38"/>
                  <a:gd name="T23" fmla="*/ 89 h 155"/>
                  <a:gd name="T24" fmla="*/ 38 w 38"/>
                  <a:gd name="T25" fmla="*/ 151 h 155"/>
                  <a:gd name="T26" fmla="*/ 35 w 38"/>
                  <a:gd name="T27" fmla="*/ 154 h 155"/>
                  <a:gd name="T28" fmla="*/ 30 w 38"/>
                  <a:gd name="T29" fmla="*/ 155 h 155"/>
                  <a:gd name="T30" fmla="*/ 23 w 38"/>
                  <a:gd name="T31" fmla="*/ 155 h 155"/>
                  <a:gd name="T32" fmla="*/ 8 w 38"/>
                  <a:gd name="T33" fmla="*/ 155 h 155"/>
                  <a:gd name="T34" fmla="*/ 5 w 38"/>
                  <a:gd name="T35" fmla="*/ 155 h 155"/>
                  <a:gd name="T36" fmla="*/ 3 w 38"/>
                  <a:gd name="T37" fmla="*/ 154 h 155"/>
                  <a:gd name="T38" fmla="*/ 2 w 38"/>
                  <a:gd name="T39" fmla="*/ 152 h 155"/>
                  <a:gd name="T40" fmla="*/ 0 w 38"/>
                  <a:gd name="T41" fmla="*/ 151 h 155"/>
                  <a:gd name="T42" fmla="*/ 0 w 38"/>
                  <a:gd name="T43" fmla="*/ 125 h 155"/>
                  <a:gd name="T44" fmla="*/ 0 w 38"/>
                  <a:gd name="T45" fmla="*/ 106 h 155"/>
                  <a:gd name="T46" fmla="*/ 0 w 38"/>
                  <a:gd name="T47" fmla="*/ 75 h 155"/>
                  <a:gd name="T48" fmla="*/ 0 w 38"/>
                  <a:gd name="T49" fmla="*/ 15 h 155"/>
                  <a:gd name="T50" fmla="*/ 0 w 38"/>
                  <a:gd name="T51" fmla="*/ 13 h 155"/>
                  <a:gd name="T52" fmla="*/ 2 w 38"/>
                  <a:gd name="T53" fmla="*/ 11 h 155"/>
                  <a:gd name="T54" fmla="*/ 3 w 38"/>
                  <a:gd name="T55" fmla="*/ 9 h 155"/>
                  <a:gd name="T56" fmla="*/ 6 w 38"/>
                  <a:gd name="T57" fmla="*/ 9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155"/>
                  <a:gd name="T89" fmla="*/ 38 w 38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155">
                    <a:moveTo>
                      <a:pt x="6" y="9"/>
                    </a:moveTo>
                    <a:lnTo>
                      <a:pt x="14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36"/>
                    </a:lnTo>
                    <a:lnTo>
                      <a:pt x="38" y="57"/>
                    </a:lnTo>
                    <a:lnTo>
                      <a:pt x="38" y="89"/>
                    </a:lnTo>
                    <a:lnTo>
                      <a:pt x="38" y="151"/>
                    </a:lnTo>
                    <a:lnTo>
                      <a:pt x="35" y="154"/>
                    </a:lnTo>
                    <a:lnTo>
                      <a:pt x="30" y="155"/>
                    </a:lnTo>
                    <a:lnTo>
                      <a:pt x="23" y="155"/>
                    </a:lnTo>
                    <a:lnTo>
                      <a:pt x="8" y="155"/>
                    </a:lnTo>
                    <a:lnTo>
                      <a:pt x="5" y="155"/>
                    </a:lnTo>
                    <a:lnTo>
                      <a:pt x="3" y="154"/>
                    </a:lnTo>
                    <a:lnTo>
                      <a:pt x="2" y="152"/>
                    </a:lnTo>
                    <a:lnTo>
                      <a:pt x="0" y="151"/>
                    </a:lnTo>
                    <a:lnTo>
                      <a:pt x="0" y="125"/>
                    </a:lnTo>
                    <a:lnTo>
                      <a:pt x="0" y="106"/>
                    </a:lnTo>
                    <a:lnTo>
                      <a:pt x="0" y="7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90" name="Freeform 393"/>
              <p:cNvSpPr>
                <a:spLocks/>
              </p:cNvSpPr>
              <p:nvPr/>
            </p:nvSpPr>
            <p:spPr bwMode="auto">
              <a:xfrm>
                <a:off x="2473" y="3548"/>
                <a:ext cx="38" cy="138"/>
              </a:xfrm>
              <a:custGeom>
                <a:avLst/>
                <a:gdLst>
                  <a:gd name="T0" fmla="*/ 6 w 38"/>
                  <a:gd name="T1" fmla="*/ 9 h 138"/>
                  <a:gd name="T2" fmla="*/ 14 w 38"/>
                  <a:gd name="T3" fmla="*/ 6 h 138"/>
                  <a:gd name="T4" fmla="*/ 31 w 38"/>
                  <a:gd name="T5" fmla="*/ 2 h 138"/>
                  <a:gd name="T6" fmla="*/ 33 w 38"/>
                  <a:gd name="T7" fmla="*/ 0 h 138"/>
                  <a:gd name="T8" fmla="*/ 35 w 38"/>
                  <a:gd name="T9" fmla="*/ 2 h 138"/>
                  <a:gd name="T10" fmla="*/ 35 w 38"/>
                  <a:gd name="T11" fmla="*/ 3 h 138"/>
                  <a:gd name="T12" fmla="*/ 36 w 38"/>
                  <a:gd name="T13" fmla="*/ 4 h 138"/>
                  <a:gd name="T14" fmla="*/ 38 w 38"/>
                  <a:gd name="T15" fmla="*/ 6 h 138"/>
                  <a:gd name="T16" fmla="*/ 38 w 38"/>
                  <a:gd name="T17" fmla="*/ 9 h 138"/>
                  <a:gd name="T18" fmla="*/ 38 w 38"/>
                  <a:gd name="T19" fmla="*/ 32 h 138"/>
                  <a:gd name="T20" fmla="*/ 38 w 38"/>
                  <a:gd name="T21" fmla="*/ 51 h 138"/>
                  <a:gd name="T22" fmla="*/ 38 w 38"/>
                  <a:gd name="T23" fmla="*/ 79 h 138"/>
                  <a:gd name="T24" fmla="*/ 38 w 38"/>
                  <a:gd name="T25" fmla="*/ 134 h 138"/>
                  <a:gd name="T26" fmla="*/ 35 w 38"/>
                  <a:gd name="T27" fmla="*/ 136 h 138"/>
                  <a:gd name="T28" fmla="*/ 30 w 38"/>
                  <a:gd name="T29" fmla="*/ 138 h 138"/>
                  <a:gd name="T30" fmla="*/ 23 w 38"/>
                  <a:gd name="T31" fmla="*/ 138 h 138"/>
                  <a:gd name="T32" fmla="*/ 8 w 38"/>
                  <a:gd name="T33" fmla="*/ 138 h 138"/>
                  <a:gd name="T34" fmla="*/ 3 w 38"/>
                  <a:gd name="T35" fmla="*/ 136 h 138"/>
                  <a:gd name="T36" fmla="*/ 0 w 38"/>
                  <a:gd name="T37" fmla="*/ 134 h 138"/>
                  <a:gd name="T38" fmla="*/ 0 w 38"/>
                  <a:gd name="T39" fmla="*/ 112 h 138"/>
                  <a:gd name="T40" fmla="*/ 0 w 38"/>
                  <a:gd name="T41" fmla="*/ 95 h 138"/>
                  <a:gd name="T42" fmla="*/ 2 w 38"/>
                  <a:gd name="T43" fmla="*/ 68 h 138"/>
                  <a:gd name="T44" fmla="*/ 2 w 38"/>
                  <a:gd name="T45" fmla="*/ 15 h 138"/>
                  <a:gd name="T46" fmla="*/ 2 w 38"/>
                  <a:gd name="T47" fmla="*/ 14 h 138"/>
                  <a:gd name="T48" fmla="*/ 2 w 38"/>
                  <a:gd name="T49" fmla="*/ 11 h 138"/>
                  <a:gd name="T50" fmla="*/ 3 w 38"/>
                  <a:gd name="T51" fmla="*/ 10 h 138"/>
                  <a:gd name="T52" fmla="*/ 6 w 38"/>
                  <a:gd name="T53" fmla="*/ 9 h 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138"/>
                  <a:gd name="T83" fmla="*/ 38 w 38"/>
                  <a:gd name="T84" fmla="*/ 138 h 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138">
                    <a:moveTo>
                      <a:pt x="6" y="9"/>
                    </a:moveTo>
                    <a:lnTo>
                      <a:pt x="14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38" y="32"/>
                    </a:lnTo>
                    <a:lnTo>
                      <a:pt x="38" y="51"/>
                    </a:lnTo>
                    <a:lnTo>
                      <a:pt x="38" y="79"/>
                    </a:lnTo>
                    <a:lnTo>
                      <a:pt x="38" y="134"/>
                    </a:lnTo>
                    <a:lnTo>
                      <a:pt x="35" y="136"/>
                    </a:lnTo>
                    <a:lnTo>
                      <a:pt x="30" y="138"/>
                    </a:lnTo>
                    <a:lnTo>
                      <a:pt x="23" y="138"/>
                    </a:lnTo>
                    <a:lnTo>
                      <a:pt x="8" y="138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0" y="95"/>
                    </a:lnTo>
                    <a:lnTo>
                      <a:pt x="2" y="68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91" name="Freeform 394"/>
              <p:cNvSpPr>
                <a:spLocks/>
              </p:cNvSpPr>
              <p:nvPr/>
            </p:nvSpPr>
            <p:spPr bwMode="auto">
              <a:xfrm>
                <a:off x="2473" y="3548"/>
                <a:ext cx="38" cy="119"/>
              </a:xfrm>
              <a:custGeom>
                <a:avLst/>
                <a:gdLst>
                  <a:gd name="T0" fmla="*/ 6 w 38"/>
                  <a:gd name="T1" fmla="*/ 9 h 119"/>
                  <a:gd name="T2" fmla="*/ 14 w 38"/>
                  <a:gd name="T3" fmla="*/ 6 h 119"/>
                  <a:gd name="T4" fmla="*/ 31 w 38"/>
                  <a:gd name="T5" fmla="*/ 2 h 119"/>
                  <a:gd name="T6" fmla="*/ 33 w 38"/>
                  <a:gd name="T7" fmla="*/ 0 h 119"/>
                  <a:gd name="T8" fmla="*/ 35 w 38"/>
                  <a:gd name="T9" fmla="*/ 2 h 119"/>
                  <a:gd name="T10" fmla="*/ 35 w 38"/>
                  <a:gd name="T11" fmla="*/ 3 h 119"/>
                  <a:gd name="T12" fmla="*/ 36 w 38"/>
                  <a:gd name="T13" fmla="*/ 4 h 119"/>
                  <a:gd name="T14" fmla="*/ 38 w 38"/>
                  <a:gd name="T15" fmla="*/ 6 h 119"/>
                  <a:gd name="T16" fmla="*/ 38 w 38"/>
                  <a:gd name="T17" fmla="*/ 8 h 119"/>
                  <a:gd name="T18" fmla="*/ 38 w 38"/>
                  <a:gd name="T19" fmla="*/ 28 h 119"/>
                  <a:gd name="T20" fmla="*/ 38 w 38"/>
                  <a:gd name="T21" fmla="*/ 44 h 119"/>
                  <a:gd name="T22" fmla="*/ 38 w 38"/>
                  <a:gd name="T23" fmla="*/ 69 h 119"/>
                  <a:gd name="T24" fmla="*/ 38 w 38"/>
                  <a:gd name="T25" fmla="*/ 117 h 119"/>
                  <a:gd name="T26" fmla="*/ 35 w 38"/>
                  <a:gd name="T27" fmla="*/ 119 h 119"/>
                  <a:gd name="T28" fmla="*/ 30 w 38"/>
                  <a:gd name="T29" fmla="*/ 119 h 119"/>
                  <a:gd name="T30" fmla="*/ 23 w 38"/>
                  <a:gd name="T31" fmla="*/ 119 h 119"/>
                  <a:gd name="T32" fmla="*/ 8 w 38"/>
                  <a:gd name="T33" fmla="*/ 119 h 119"/>
                  <a:gd name="T34" fmla="*/ 3 w 38"/>
                  <a:gd name="T35" fmla="*/ 118 h 119"/>
                  <a:gd name="T36" fmla="*/ 0 w 38"/>
                  <a:gd name="T37" fmla="*/ 117 h 119"/>
                  <a:gd name="T38" fmla="*/ 0 w 38"/>
                  <a:gd name="T39" fmla="*/ 97 h 119"/>
                  <a:gd name="T40" fmla="*/ 0 w 38"/>
                  <a:gd name="T41" fmla="*/ 82 h 119"/>
                  <a:gd name="T42" fmla="*/ 2 w 38"/>
                  <a:gd name="T43" fmla="*/ 59 h 119"/>
                  <a:gd name="T44" fmla="*/ 2 w 38"/>
                  <a:gd name="T45" fmla="*/ 15 h 119"/>
                  <a:gd name="T46" fmla="*/ 2 w 38"/>
                  <a:gd name="T47" fmla="*/ 14 h 119"/>
                  <a:gd name="T48" fmla="*/ 2 w 38"/>
                  <a:gd name="T49" fmla="*/ 11 h 119"/>
                  <a:gd name="T50" fmla="*/ 3 w 38"/>
                  <a:gd name="T51" fmla="*/ 10 h 119"/>
                  <a:gd name="T52" fmla="*/ 6 w 38"/>
                  <a:gd name="T53" fmla="*/ 9 h 1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119"/>
                  <a:gd name="T83" fmla="*/ 38 w 38"/>
                  <a:gd name="T84" fmla="*/ 119 h 11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119">
                    <a:moveTo>
                      <a:pt x="6" y="9"/>
                    </a:moveTo>
                    <a:lnTo>
                      <a:pt x="14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28"/>
                    </a:lnTo>
                    <a:lnTo>
                      <a:pt x="38" y="44"/>
                    </a:lnTo>
                    <a:lnTo>
                      <a:pt x="38" y="69"/>
                    </a:lnTo>
                    <a:lnTo>
                      <a:pt x="38" y="117"/>
                    </a:lnTo>
                    <a:lnTo>
                      <a:pt x="35" y="119"/>
                    </a:lnTo>
                    <a:lnTo>
                      <a:pt x="30" y="119"/>
                    </a:lnTo>
                    <a:lnTo>
                      <a:pt x="23" y="119"/>
                    </a:lnTo>
                    <a:lnTo>
                      <a:pt x="8" y="119"/>
                    </a:lnTo>
                    <a:lnTo>
                      <a:pt x="3" y="118"/>
                    </a:lnTo>
                    <a:lnTo>
                      <a:pt x="0" y="117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2" y="59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92" name="Freeform 395"/>
              <p:cNvSpPr>
                <a:spLocks/>
              </p:cNvSpPr>
              <p:nvPr/>
            </p:nvSpPr>
            <p:spPr bwMode="auto">
              <a:xfrm>
                <a:off x="2473" y="3548"/>
                <a:ext cx="38" cy="102"/>
              </a:xfrm>
              <a:custGeom>
                <a:avLst/>
                <a:gdLst>
                  <a:gd name="T0" fmla="*/ 6 w 38"/>
                  <a:gd name="T1" fmla="*/ 9 h 102"/>
                  <a:gd name="T2" fmla="*/ 14 w 38"/>
                  <a:gd name="T3" fmla="*/ 6 h 102"/>
                  <a:gd name="T4" fmla="*/ 31 w 38"/>
                  <a:gd name="T5" fmla="*/ 2 h 102"/>
                  <a:gd name="T6" fmla="*/ 33 w 38"/>
                  <a:gd name="T7" fmla="*/ 0 h 102"/>
                  <a:gd name="T8" fmla="*/ 35 w 38"/>
                  <a:gd name="T9" fmla="*/ 2 h 102"/>
                  <a:gd name="T10" fmla="*/ 35 w 38"/>
                  <a:gd name="T11" fmla="*/ 3 h 102"/>
                  <a:gd name="T12" fmla="*/ 36 w 38"/>
                  <a:gd name="T13" fmla="*/ 4 h 102"/>
                  <a:gd name="T14" fmla="*/ 38 w 38"/>
                  <a:gd name="T15" fmla="*/ 6 h 102"/>
                  <a:gd name="T16" fmla="*/ 38 w 38"/>
                  <a:gd name="T17" fmla="*/ 8 h 102"/>
                  <a:gd name="T18" fmla="*/ 38 w 38"/>
                  <a:gd name="T19" fmla="*/ 25 h 102"/>
                  <a:gd name="T20" fmla="*/ 38 w 38"/>
                  <a:gd name="T21" fmla="*/ 38 h 102"/>
                  <a:gd name="T22" fmla="*/ 38 w 38"/>
                  <a:gd name="T23" fmla="*/ 60 h 102"/>
                  <a:gd name="T24" fmla="*/ 38 w 38"/>
                  <a:gd name="T25" fmla="*/ 100 h 102"/>
                  <a:gd name="T26" fmla="*/ 35 w 38"/>
                  <a:gd name="T27" fmla="*/ 101 h 102"/>
                  <a:gd name="T28" fmla="*/ 30 w 38"/>
                  <a:gd name="T29" fmla="*/ 102 h 102"/>
                  <a:gd name="T30" fmla="*/ 23 w 38"/>
                  <a:gd name="T31" fmla="*/ 102 h 102"/>
                  <a:gd name="T32" fmla="*/ 8 w 38"/>
                  <a:gd name="T33" fmla="*/ 102 h 102"/>
                  <a:gd name="T34" fmla="*/ 3 w 38"/>
                  <a:gd name="T35" fmla="*/ 101 h 102"/>
                  <a:gd name="T36" fmla="*/ 0 w 38"/>
                  <a:gd name="T37" fmla="*/ 100 h 102"/>
                  <a:gd name="T38" fmla="*/ 0 w 38"/>
                  <a:gd name="T39" fmla="*/ 84 h 102"/>
                  <a:gd name="T40" fmla="*/ 0 w 38"/>
                  <a:gd name="T41" fmla="*/ 71 h 102"/>
                  <a:gd name="T42" fmla="*/ 2 w 38"/>
                  <a:gd name="T43" fmla="*/ 52 h 102"/>
                  <a:gd name="T44" fmla="*/ 2 w 38"/>
                  <a:gd name="T45" fmla="*/ 15 h 102"/>
                  <a:gd name="T46" fmla="*/ 2 w 38"/>
                  <a:gd name="T47" fmla="*/ 14 h 102"/>
                  <a:gd name="T48" fmla="*/ 2 w 38"/>
                  <a:gd name="T49" fmla="*/ 11 h 102"/>
                  <a:gd name="T50" fmla="*/ 3 w 38"/>
                  <a:gd name="T51" fmla="*/ 10 h 102"/>
                  <a:gd name="T52" fmla="*/ 6 w 38"/>
                  <a:gd name="T53" fmla="*/ 9 h 1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102"/>
                  <a:gd name="T83" fmla="*/ 38 w 38"/>
                  <a:gd name="T84" fmla="*/ 102 h 10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102">
                    <a:moveTo>
                      <a:pt x="6" y="9"/>
                    </a:moveTo>
                    <a:lnTo>
                      <a:pt x="14" y="6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25"/>
                    </a:lnTo>
                    <a:lnTo>
                      <a:pt x="38" y="38"/>
                    </a:lnTo>
                    <a:lnTo>
                      <a:pt x="38" y="60"/>
                    </a:lnTo>
                    <a:lnTo>
                      <a:pt x="38" y="100"/>
                    </a:lnTo>
                    <a:lnTo>
                      <a:pt x="35" y="101"/>
                    </a:lnTo>
                    <a:lnTo>
                      <a:pt x="30" y="102"/>
                    </a:lnTo>
                    <a:lnTo>
                      <a:pt x="23" y="102"/>
                    </a:lnTo>
                    <a:lnTo>
                      <a:pt x="8" y="102"/>
                    </a:lnTo>
                    <a:lnTo>
                      <a:pt x="3" y="101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2" y="52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93" name="Freeform 396"/>
              <p:cNvSpPr>
                <a:spLocks/>
              </p:cNvSpPr>
              <p:nvPr/>
            </p:nvSpPr>
            <p:spPr bwMode="auto">
              <a:xfrm>
                <a:off x="2473" y="3548"/>
                <a:ext cx="38" cy="85"/>
              </a:xfrm>
              <a:custGeom>
                <a:avLst/>
                <a:gdLst>
                  <a:gd name="T0" fmla="*/ 5 w 38"/>
                  <a:gd name="T1" fmla="*/ 9 h 85"/>
                  <a:gd name="T2" fmla="*/ 14 w 38"/>
                  <a:gd name="T3" fmla="*/ 6 h 85"/>
                  <a:gd name="T4" fmla="*/ 32 w 38"/>
                  <a:gd name="T5" fmla="*/ 2 h 85"/>
                  <a:gd name="T6" fmla="*/ 33 w 38"/>
                  <a:gd name="T7" fmla="*/ 0 h 85"/>
                  <a:gd name="T8" fmla="*/ 35 w 38"/>
                  <a:gd name="T9" fmla="*/ 2 h 85"/>
                  <a:gd name="T10" fmla="*/ 35 w 38"/>
                  <a:gd name="T11" fmla="*/ 3 h 85"/>
                  <a:gd name="T12" fmla="*/ 36 w 38"/>
                  <a:gd name="T13" fmla="*/ 4 h 85"/>
                  <a:gd name="T14" fmla="*/ 38 w 38"/>
                  <a:gd name="T15" fmla="*/ 6 h 85"/>
                  <a:gd name="T16" fmla="*/ 38 w 38"/>
                  <a:gd name="T17" fmla="*/ 8 h 85"/>
                  <a:gd name="T18" fmla="*/ 38 w 38"/>
                  <a:gd name="T19" fmla="*/ 22 h 85"/>
                  <a:gd name="T20" fmla="*/ 38 w 38"/>
                  <a:gd name="T21" fmla="*/ 33 h 85"/>
                  <a:gd name="T22" fmla="*/ 38 w 38"/>
                  <a:gd name="T23" fmla="*/ 51 h 85"/>
                  <a:gd name="T24" fmla="*/ 38 w 38"/>
                  <a:gd name="T25" fmla="*/ 82 h 85"/>
                  <a:gd name="T26" fmla="*/ 35 w 38"/>
                  <a:gd name="T27" fmla="*/ 84 h 85"/>
                  <a:gd name="T28" fmla="*/ 30 w 38"/>
                  <a:gd name="T29" fmla="*/ 85 h 85"/>
                  <a:gd name="T30" fmla="*/ 23 w 38"/>
                  <a:gd name="T31" fmla="*/ 85 h 85"/>
                  <a:gd name="T32" fmla="*/ 8 w 38"/>
                  <a:gd name="T33" fmla="*/ 85 h 85"/>
                  <a:gd name="T34" fmla="*/ 3 w 38"/>
                  <a:gd name="T35" fmla="*/ 84 h 85"/>
                  <a:gd name="T36" fmla="*/ 0 w 38"/>
                  <a:gd name="T37" fmla="*/ 82 h 85"/>
                  <a:gd name="T38" fmla="*/ 0 w 38"/>
                  <a:gd name="T39" fmla="*/ 70 h 85"/>
                  <a:gd name="T40" fmla="*/ 0 w 38"/>
                  <a:gd name="T41" fmla="*/ 60 h 85"/>
                  <a:gd name="T42" fmla="*/ 2 w 38"/>
                  <a:gd name="T43" fmla="*/ 44 h 85"/>
                  <a:gd name="T44" fmla="*/ 2 w 38"/>
                  <a:gd name="T45" fmla="*/ 15 h 85"/>
                  <a:gd name="T46" fmla="*/ 2 w 38"/>
                  <a:gd name="T47" fmla="*/ 14 h 85"/>
                  <a:gd name="T48" fmla="*/ 2 w 38"/>
                  <a:gd name="T49" fmla="*/ 11 h 85"/>
                  <a:gd name="T50" fmla="*/ 3 w 38"/>
                  <a:gd name="T51" fmla="*/ 10 h 85"/>
                  <a:gd name="T52" fmla="*/ 5 w 38"/>
                  <a:gd name="T53" fmla="*/ 9 h 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85"/>
                  <a:gd name="T83" fmla="*/ 38 w 38"/>
                  <a:gd name="T84" fmla="*/ 85 h 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85">
                    <a:moveTo>
                      <a:pt x="5" y="9"/>
                    </a:moveTo>
                    <a:lnTo>
                      <a:pt x="14" y="6"/>
                    </a:lnTo>
                    <a:lnTo>
                      <a:pt x="32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22"/>
                    </a:lnTo>
                    <a:lnTo>
                      <a:pt x="38" y="33"/>
                    </a:lnTo>
                    <a:lnTo>
                      <a:pt x="38" y="51"/>
                    </a:lnTo>
                    <a:lnTo>
                      <a:pt x="38" y="82"/>
                    </a:lnTo>
                    <a:lnTo>
                      <a:pt x="35" y="84"/>
                    </a:lnTo>
                    <a:lnTo>
                      <a:pt x="30" y="85"/>
                    </a:lnTo>
                    <a:lnTo>
                      <a:pt x="23" y="85"/>
                    </a:lnTo>
                    <a:lnTo>
                      <a:pt x="8" y="85"/>
                    </a:lnTo>
                    <a:lnTo>
                      <a:pt x="3" y="84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2" y="44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94" name="Freeform 397"/>
              <p:cNvSpPr>
                <a:spLocks/>
              </p:cNvSpPr>
              <p:nvPr/>
            </p:nvSpPr>
            <p:spPr bwMode="auto">
              <a:xfrm>
                <a:off x="2473" y="3548"/>
                <a:ext cx="38" cy="66"/>
              </a:xfrm>
              <a:custGeom>
                <a:avLst/>
                <a:gdLst>
                  <a:gd name="T0" fmla="*/ 5 w 38"/>
                  <a:gd name="T1" fmla="*/ 9 h 66"/>
                  <a:gd name="T2" fmla="*/ 14 w 38"/>
                  <a:gd name="T3" fmla="*/ 6 h 66"/>
                  <a:gd name="T4" fmla="*/ 32 w 38"/>
                  <a:gd name="T5" fmla="*/ 2 h 66"/>
                  <a:gd name="T6" fmla="*/ 33 w 38"/>
                  <a:gd name="T7" fmla="*/ 0 h 66"/>
                  <a:gd name="T8" fmla="*/ 35 w 38"/>
                  <a:gd name="T9" fmla="*/ 2 h 66"/>
                  <a:gd name="T10" fmla="*/ 35 w 38"/>
                  <a:gd name="T11" fmla="*/ 3 h 66"/>
                  <a:gd name="T12" fmla="*/ 36 w 38"/>
                  <a:gd name="T13" fmla="*/ 4 h 66"/>
                  <a:gd name="T14" fmla="*/ 38 w 38"/>
                  <a:gd name="T15" fmla="*/ 6 h 66"/>
                  <a:gd name="T16" fmla="*/ 38 w 38"/>
                  <a:gd name="T17" fmla="*/ 8 h 66"/>
                  <a:gd name="T18" fmla="*/ 38 w 38"/>
                  <a:gd name="T19" fmla="*/ 19 h 66"/>
                  <a:gd name="T20" fmla="*/ 38 w 38"/>
                  <a:gd name="T21" fmla="*/ 27 h 66"/>
                  <a:gd name="T22" fmla="*/ 38 w 38"/>
                  <a:gd name="T23" fmla="*/ 41 h 66"/>
                  <a:gd name="T24" fmla="*/ 38 w 38"/>
                  <a:gd name="T25" fmla="*/ 65 h 66"/>
                  <a:gd name="T26" fmla="*/ 35 w 38"/>
                  <a:gd name="T27" fmla="*/ 66 h 66"/>
                  <a:gd name="T28" fmla="*/ 30 w 38"/>
                  <a:gd name="T29" fmla="*/ 66 h 66"/>
                  <a:gd name="T30" fmla="*/ 23 w 38"/>
                  <a:gd name="T31" fmla="*/ 66 h 66"/>
                  <a:gd name="T32" fmla="*/ 8 w 38"/>
                  <a:gd name="T33" fmla="*/ 66 h 66"/>
                  <a:gd name="T34" fmla="*/ 3 w 38"/>
                  <a:gd name="T35" fmla="*/ 66 h 66"/>
                  <a:gd name="T36" fmla="*/ 0 w 38"/>
                  <a:gd name="T37" fmla="*/ 65 h 66"/>
                  <a:gd name="T38" fmla="*/ 0 w 38"/>
                  <a:gd name="T39" fmla="*/ 55 h 66"/>
                  <a:gd name="T40" fmla="*/ 0 w 38"/>
                  <a:gd name="T41" fmla="*/ 48 h 66"/>
                  <a:gd name="T42" fmla="*/ 2 w 38"/>
                  <a:gd name="T43" fmla="*/ 37 h 66"/>
                  <a:gd name="T44" fmla="*/ 2 w 38"/>
                  <a:gd name="T45" fmla="*/ 15 h 66"/>
                  <a:gd name="T46" fmla="*/ 2 w 38"/>
                  <a:gd name="T47" fmla="*/ 14 h 66"/>
                  <a:gd name="T48" fmla="*/ 2 w 38"/>
                  <a:gd name="T49" fmla="*/ 11 h 66"/>
                  <a:gd name="T50" fmla="*/ 3 w 38"/>
                  <a:gd name="T51" fmla="*/ 10 h 66"/>
                  <a:gd name="T52" fmla="*/ 5 w 38"/>
                  <a:gd name="T53" fmla="*/ 9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66"/>
                  <a:gd name="T83" fmla="*/ 38 w 38"/>
                  <a:gd name="T84" fmla="*/ 66 h 6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66">
                    <a:moveTo>
                      <a:pt x="5" y="9"/>
                    </a:moveTo>
                    <a:lnTo>
                      <a:pt x="14" y="6"/>
                    </a:lnTo>
                    <a:lnTo>
                      <a:pt x="32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9"/>
                    </a:lnTo>
                    <a:lnTo>
                      <a:pt x="38" y="27"/>
                    </a:lnTo>
                    <a:lnTo>
                      <a:pt x="38" y="41"/>
                    </a:lnTo>
                    <a:lnTo>
                      <a:pt x="38" y="65"/>
                    </a:lnTo>
                    <a:lnTo>
                      <a:pt x="35" y="66"/>
                    </a:lnTo>
                    <a:lnTo>
                      <a:pt x="30" y="66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3" y="66"/>
                    </a:lnTo>
                    <a:lnTo>
                      <a:pt x="0" y="65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2" y="3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95" name="Freeform 398"/>
              <p:cNvSpPr>
                <a:spLocks/>
              </p:cNvSpPr>
              <p:nvPr/>
            </p:nvSpPr>
            <p:spPr bwMode="auto">
              <a:xfrm>
                <a:off x="2473" y="3550"/>
                <a:ext cx="38" cy="47"/>
              </a:xfrm>
              <a:custGeom>
                <a:avLst/>
                <a:gdLst>
                  <a:gd name="T0" fmla="*/ 5 w 38"/>
                  <a:gd name="T1" fmla="*/ 7 h 47"/>
                  <a:gd name="T2" fmla="*/ 32 w 38"/>
                  <a:gd name="T3" fmla="*/ 0 h 47"/>
                  <a:gd name="T4" fmla="*/ 34 w 38"/>
                  <a:gd name="T5" fmla="*/ 0 h 47"/>
                  <a:gd name="T6" fmla="*/ 35 w 38"/>
                  <a:gd name="T7" fmla="*/ 1 h 47"/>
                  <a:gd name="T8" fmla="*/ 36 w 38"/>
                  <a:gd name="T9" fmla="*/ 3 h 47"/>
                  <a:gd name="T10" fmla="*/ 38 w 38"/>
                  <a:gd name="T11" fmla="*/ 6 h 47"/>
                  <a:gd name="T12" fmla="*/ 38 w 38"/>
                  <a:gd name="T13" fmla="*/ 46 h 47"/>
                  <a:gd name="T14" fmla="*/ 35 w 38"/>
                  <a:gd name="T15" fmla="*/ 46 h 47"/>
                  <a:gd name="T16" fmla="*/ 30 w 38"/>
                  <a:gd name="T17" fmla="*/ 47 h 47"/>
                  <a:gd name="T18" fmla="*/ 8 w 38"/>
                  <a:gd name="T19" fmla="*/ 47 h 47"/>
                  <a:gd name="T20" fmla="*/ 3 w 38"/>
                  <a:gd name="T21" fmla="*/ 46 h 47"/>
                  <a:gd name="T22" fmla="*/ 0 w 38"/>
                  <a:gd name="T23" fmla="*/ 46 h 47"/>
                  <a:gd name="T24" fmla="*/ 2 w 38"/>
                  <a:gd name="T25" fmla="*/ 13 h 47"/>
                  <a:gd name="T26" fmla="*/ 0 w 38"/>
                  <a:gd name="T27" fmla="*/ 11 h 47"/>
                  <a:gd name="T28" fmla="*/ 0 w 38"/>
                  <a:gd name="T29" fmla="*/ 9 h 47"/>
                  <a:gd name="T30" fmla="*/ 2 w 38"/>
                  <a:gd name="T31" fmla="*/ 8 h 47"/>
                  <a:gd name="T32" fmla="*/ 5 w 38"/>
                  <a:gd name="T33" fmla="*/ 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7"/>
                  <a:gd name="T53" fmla="*/ 38 w 38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7">
                    <a:moveTo>
                      <a:pt x="5" y="7"/>
                    </a:moveTo>
                    <a:lnTo>
                      <a:pt x="32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8" y="46"/>
                    </a:lnTo>
                    <a:lnTo>
                      <a:pt x="35" y="46"/>
                    </a:lnTo>
                    <a:lnTo>
                      <a:pt x="30" y="47"/>
                    </a:lnTo>
                    <a:lnTo>
                      <a:pt x="8" y="47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796" name="Line 399"/>
              <p:cNvSpPr>
                <a:spLocks noChangeShapeType="1"/>
              </p:cNvSpPr>
              <p:nvPr/>
            </p:nvSpPr>
            <p:spPr bwMode="auto">
              <a:xfrm flipV="1">
                <a:off x="2318" y="3535"/>
                <a:ext cx="203" cy="6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97" name="Line 400"/>
              <p:cNvSpPr>
                <a:spLocks noChangeShapeType="1"/>
              </p:cNvSpPr>
              <p:nvPr/>
            </p:nvSpPr>
            <p:spPr bwMode="auto">
              <a:xfrm>
                <a:off x="2467" y="3554"/>
                <a:ext cx="1" cy="417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98" name="Line 401"/>
              <p:cNvSpPr>
                <a:spLocks noChangeShapeType="1"/>
              </p:cNvSpPr>
              <p:nvPr/>
            </p:nvSpPr>
            <p:spPr bwMode="auto">
              <a:xfrm>
                <a:off x="2369" y="3583"/>
                <a:ext cx="1" cy="382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99" name="Freeform 402"/>
              <p:cNvSpPr>
                <a:spLocks/>
              </p:cNvSpPr>
              <p:nvPr/>
            </p:nvSpPr>
            <p:spPr bwMode="auto">
              <a:xfrm>
                <a:off x="2321" y="3597"/>
                <a:ext cx="4" cy="361"/>
              </a:xfrm>
              <a:custGeom>
                <a:avLst/>
                <a:gdLst>
                  <a:gd name="T0" fmla="*/ 0 w 4"/>
                  <a:gd name="T1" fmla="*/ 361 h 361"/>
                  <a:gd name="T2" fmla="*/ 0 w 4"/>
                  <a:gd name="T3" fmla="*/ 4 h 361"/>
                  <a:gd name="T4" fmla="*/ 0 w 4"/>
                  <a:gd name="T5" fmla="*/ 3 h 361"/>
                  <a:gd name="T6" fmla="*/ 2 w 4"/>
                  <a:gd name="T7" fmla="*/ 2 h 361"/>
                  <a:gd name="T8" fmla="*/ 3 w 4"/>
                  <a:gd name="T9" fmla="*/ 0 h 361"/>
                  <a:gd name="T10" fmla="*/ 4 w 4"/>
                  <a:gd name="T11" fmla="*/ 0 h 3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61"/>
                  <a:gd name="T20" fmla="*/ 4 w 4"/>
                  <a:gd name="T21" fmla="*/ 361 h 3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61">
                    <a:moveTo>
                      <a:pt x="0" y="36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00" name="Freeform 403"/>
              <p:cNvSpPr>
                <a:spLocks/>
              </p:cNvSpPr>
              <p:nvPr/>
            </p:nvSpPr>
            <p:spPr bwMode="auto">
              <a:xfrm>
                <a:off x="2509" y="3542"/>
                <a:ext cx="8" cy="428"/>
              </a:xfrm>
              <a:custGeom>
                <a:avLst/>
                <a:gdLst>
                  <a:gd name="T0" fmla="*/ 8 w 8"/>
                  <a:gd name="T1" fmla="*/ 428 h 428"/>
                  <a:gd name="T2" fmla="*/ 8 w 8"/>
                  <a:gd name="T3" fmla="*/ 4 h 428"/>
                  <a:gd name="T4" fmla="*/ 8 w 8"/>
                  <a:gd name="T5" fmla="*/ 1 h 428"/>
                  <a:gd name="T6" fmla="*/ 6 w 8"/>
                  <a:gd name="T7" fmla="*/ 0 h 428"/>
                  <a:gd name="T8" fmla="*/ 3 w 8"/>
                  <a:gd name="T9" fmla="*/ 0 h 428"/>
                  <a:gd name="T10" fmla="*/ 0 w 8"/>
                  <a:gd name="T11" fmla="*/ 0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28"/>
                  <a:gd name="T20" fmla="*/ 8 w 8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28">
                    <a:moveTo>
                      <a:pt x="8" y="428"/>
                    </a:move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01" name="Freeform 404"/>
              <p:cNvSpPr>
                <a:spLocks/>
              </p:cNvSpPr>
              <p:nvPr/>
            </p:nvSpPr>
            <p:spPr bwMode="auto">
              <a:xfrm>
                <a:off x="2410" y="3573"/>
                <a:ext cx="6" cy="392"/>
              </a:xfrm>
              <a:custGeom>
                <a:avLst/>
                <a:gdLst>
                  <a:gd name="T0" fmla="*/ 6 w 6"/>
                  <a:gd name="T1" fmla="*/ 392 h 392"/>
                  <a:gd name="T2" fmla="*/ 6 w 6"/>
                  <a:gd name="T3" fmla="*/ 3 h 392"/>
                  <a:gd name="T4" fmla="*/ 5 w 6"/>
                  <a:gd name="T5" fmla="*/ 1 h 392"/>
                  <a:gd name="T6" fmla="*/ 4 w 6"/>
                  <a:gd name="T7" fmla="*/ 0 h 392"/>
                  <a:gd name="T8" fmla="*/ 1 w 6"/>
                  <a:gd name="T9" fmla="*/ 0 h 392"/>
                  <a:gd name="T10" fmla="*/ 0 w 6"/>
                  <a:gd name="T11" fmla="*/ 0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92"/>
                  <a:gd name="T20" fmla="*/ 6 w 6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92">
                    <a:moveTo>
                      <a:pt x="6" y="392"/>
                    </a:move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02" name="Freeform 405"/>
              <p:cNvSpPr>
                <a:spLocks/>
              </p:cNvSpPr>
              <p:nvPr/>
            </p:nvSpPr>
            <p:spPr bwMode="auto">
              <a:xfrm>
                <a:off x="2416" y="3570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2 h 5"/>
                  <a:gd name="T4" fmla="*/ 3 w 3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0" y="5"/>
                    </a:move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03" name="Line 406"/>
              <p:cNvSpPr>
                <a:spLocks noChangeShapeType="1"/>
              </p:cNvSpPr>
              <p:nvPr/>
            </p:nvSpPr>
            <p:spPr bwMode="auto">
              <a:xfrm>
                <a:off x="2369" y="3967"/>
                <a:ext cx="1" cy="96"/>
              </a:xfrm>
              <a:prstGeom prst="line">
                <a:avLst/>
              </a:pr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04" name="Line 407"/>
              <p:cNvSpPr>
                <a:spLocks noChangeShapeType="1"/>
              </p:cNvSpPr>
              <p:nvPr/>
            </p:nvSpPr>
            <p:spPr bwMode="auto">
              <a:xfrm>
                <a:off x="2368" y="3969"/>
                <a:ext cx="1" cy="9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05" name="Line 408"/>
              <p:cNvSpPr>
                <a:spLocks noChangeShapeType="1"/>
              </p:cNvSpPr>
              <p:nvPr/>
            </p:nvSpPr>
            <p:spPr bwMode="auto">
              <a:xfrm>
                <a:off x="2467" y="3972"/>
                <a:ext cx="1" cy="106"/>
              </a:xfrm>
              <a:prstGeom prst="line">
                <a:avLst/>
              </a:pr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06" name="Line 409"/>
              <p:cNvSpPr>
                <a:spLocks noChangeShapeType="1"/>
              </p:cNvSpPr>
              <p:nvPr/>
            </p:nvSpPr>
            <p:spPr bwMode="auto">
              <a:xfrm>
                <a:off x="2465" y="3972"/>
                <a:ext cx="1" cy="10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07" name="Line 410"/>
              <p:cNvSpPr>
                <a:spLocks noChangeShapeType="1"/>
              </p:cNvSpPr>
              <p:nvPr/>
            </p:nvSpPr>
            <p:spPr bwMode="auto">
              <a:xfrm>
                <a:off x="2411" y="3970"/>
                <a:ext cx="1" cy="10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08" name="Freeform 411"/>
              <p:cNvSpPr>
                <a:spLocks/>
              </p:cNvSpPr>
              <p:nvPr/>
            </p:nvSpPr>
            <p:spPr bwMode="auto">
              <a:xfrm>
                <a:off x="2411" y="3970"/>
                <a:ext cx="9" cy="103"/>
              </a:xfrm>
              <a:custGeom>
                <a:avLst/>
                <a:gdLst>
                  <a:gd name="T0" fmla="*/ 0 w 9"/>
                  <a:gd name="T1" fmla="*/ 0 h 103"/>
                  <a:gd name="T2" fmla="*/ 9 w 9"/>
                  <a:gd name="T3" fmla="*/ 0 h 103"/>
                  <a:gd name="T4" fmla="*/ 9 w 9"/>
                  <a:gd name="T5" fmla="*/ 103 h 103"/>
                  <a:gd name="T6" fmla="*/ 0 w 9"/>
                  <a:gd name="T7" fmla="*/ 102 h 103"/>
                  <a:gd name="T8" fmla="*/ 0 w 9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3"/>
                  <a:gd name="T17" fmla="*/ 9 w 9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3">
                    <a:moveTo>
                      <a:pt x="0" y="0"/>
                    </a:moveTo>
                    <a:lnTo>
                      <a:pt x="9" y="0"/>
                    </a:lnTo>
                    <a:lnTo>
                      <a:pt x="9" y="103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09" name="Freeform 412"/>
              <p:cNvSpPr>
                <a:spLocks/>
              </p:cNvSpPr>
              <p:nvPr/>
            </p:nvSpPr>
            <p:spPr bwMode="auto">
              <a:xfrm>
                <a:off x="1967" y="3603"/>
                <a:ext cx="143" cy="431"/>
              </a:xfrm>
              <a:custGeom>
                <a:avLst/>
                <a:gdLst>
                  <a:gd name="T0" fmla="*/ 0 w 143"/>
                  <a:gd name="T1" fmla="*/ 412 h 431"/>
                  <a:gd name="T2" fmla="*/ 0 w 143"/>
                  <a:gd name="T3" fmla="*/ 46 h 431"/>
                  <a:gd name="T4" fmla="*/ 143 w 143"/>
                  <a:gd name="T5" fmla="*/ 0 h 431"/>
                  <a:gd name="T6" fmla="*/ 143 w 143"/>
                  <a:gd name="T7" fmla="*/ 431 h 431"/>
                  <a:gd name="T8" fmla="*/ 0 w 143"/>
                  <a:gd name="T9" fmla="*/ 412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431"/>
                  <a:gd name="T17" fmla="*/ 143 w 143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431">
                    <a:moveTo>
                      <a:pt x="0" y="412"/>
                    </a:moveTo>
                    <a:lnTo>
                      <a:pt x="0" y="46"/>
                    </a:lnTo>
                    <a:lnTo>
                      <a:pt x="143" y="0"/>
                    </a:lnTo>
                    <a:lnTo>
                      <a:pt x="143" y="431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0" name="Freeform 413"/>
              <p:cNvSpPr>
                <a:spLocks/>
              </p:cNvSpPr>
              <p:nvPr/>
            </p:nvSpPr>
            <p:spPr bwMode="auto">
              <a:xfrm>
                <a:off x="1967" y="3603"/>
                <a:ext cx="143" cy="431"/>
              </a:xfrm>
              <a:custGeom>
                <a:avLst/>
                <a:gdLst>
                  <a:gd name="T0" fmla="*/ 0 w 143"/>
                  <a:gd name="T1" fmla="*/ 412 h 431"/>
                  <a:gd name="T2" fmla="*/ 0 w 143"/>
                  <a:gd name="T3" fmla="*/ 46 h 431"/>
                  <a:gd name="T4" fmla="*/ 143 w 143"/>
                  <a:gd name="T5" fmla="*/ 0 h 431"/>
                  <a:gd name="T6" fmla="*/ 143 w 143"/>
                  <a:gd name="T7" fmla="*/ 431 h 431"/>
                  <a:gd name="T8" fmla="*/ 0 w 143"/>
                  <a:gd name="T9" fmla="*/ 412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431"/>
                  <a:gd name="T17" fmla="*/ 143 w 143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431">
                    <a:moveTo>
                      <a:pt x="0" y="412"/>
                    </a:moveTo>
                    <a:lnTo>
                      <a:pt x="0" y="46"/>
                    </a:lnTo>
                    <a:lnTo>
                      <a:pt x="143" y="0"/>
                    </a:lnTo>
                    <a:lnTo>
                      <a:pt x="143" y="431"/>
                    </a:lnTo>
                    <a:lnTo>
                      <a:pt x="0" y="4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1" name="Freeform 414"/>
              <p:cNvSpPr>
                <a:spLocks noEditPoints="1"/>
              </p:cNvSpPr>
              <p:nvPr/>
            </p:nvSpPr>
            <p:spPr bwMode="auto">
              <a:xfrm>
                <a:off x="1976" y="3645"/>
                <a:ext cx="60" cy="34"/>
              </a:xfrm>
              <a:custGeom>
                <a:avLst/>
                <a:gdLst>
                  <a:gd name="T0" fmla="*/ 1 w 60"/>
                  <a:gd name="T1" fmla="*/ 34 h 34"/>
                  <a:gd name="T2" fmla="*/ 5 w 60"/>
                  <a:gd name="T3" fmla="*/ 33 h 34"/>
                  <a:gd name="T4" fmla="*/ 10 w 60"/>
                  <a:gd name="T5" fmla="*/ 32 h 34"/>
                  <a:gd name="T6" fmla="*/ 8 w 60"/>
                  <a:gd name="T7" fmla="*/ 26 h 34"/>
                  <a:gd name="T8" fmla="*/ 4 w 60"/>
                  <a:gd name="T9" fmla="*/ 32 h 34"/>
                  <a:gd name="T10" fmla="*/ 1 w 60"/>
                  <a:gd name="T11" fmla="*/ 30 h 34"/>
                  <a:gd name="T12" fmla="*/ 0 w 60"/>
                  <a:gd name="T13" fmla="*/ 31 h 34"/>
                  <a:gd name="T14" fmla="*/ 21 w 60"/>
                  <a:gd name="T15" fmla="*/ 14 h 34"/>
                  <a:gd name="T16" fmla="*/ 16 w 60"/>
                  <a:gd name="T17" fmla="*/ 14 h 34"/>
                  <a:gd name="T18" fmla="*/ 12 w 60"/>
                  <a:gd name="T19" fmla="*/ 20 h 34"/>
                  <a:gd name="T20" fmla="*/ 16 w 60"/>
                  <a:gd name="T21" fmla="*/ 23 h 34"/>
                  <a:gd name="T22" fmla="*/ 20 w 60"/>
                  <a:gd name="T23" fmla="*/ 25 h 34"/>
                  <a:gd name="T24" fmla="*/ 16 w 60"/>
                  <a:gd name="T25" fmla="*/ 28 h 34"/>
                  <a:gd name="T26" fmla="*/ 14 w 60"/>
                  <a:gd name="T27" fmla="*/ 26 h 34"/>
                  <a:gd name="T28" fmla="*/ 12 w 60"/>
                  <a:gd name="T29" fmla="*/ 30 h 34"/>
                  <a:gd name="T30" fmla="*/ 19 w 60"/>
                  <a:gd name="T31" fmla="*/ 30 h 34"/>
                  <a:gd name="T32" fmla="*/ 22 w 60"/>
                  <a:gd name="T33" fmla="*/ 23 h 34"/>
                  <a:gd name="T34" fmla="*/ 18 w 60"/>
                  <a:gd name="T35" fmla="*/ 20 h 34"/>
                  <a:gd name="T36" fmla="*/ 14 w 60"/>
                  <a:gd name="T37" fmla="*/ 19 h 34"/>
                  <a:gd name="T38" fmla="*/ 19 w 60"/>
                  <a:gd name="T39" fmla="*/ 16 h 34"/>
                  <a:gd name="T40" fmla="*/ 24 w 60"/>
                  <a:gd name="T41" fmla="*/ 19 h 34"/>
                  <a:gd name="T42" fmla="*/ 25 w 60"/>
                  <a:gd name="T43" fmla="*/ 25 h 34"/>
                  <a:gd name="T44" fmla="*/ 29 w 60"/>
                  <a:gd name="T45" fmla="*/ 27 h 34"/>
                  <a:gd name="T46" fmla="*/ 34 w 60"/>
                  <a:gd name="T47" fmla="*/ 22 h 34"/>
                  <a:gd name="T48" fmla="*/ 31 w 60"/>
                  <a:gd name="T49" fmla="*/ 23 h 34"/>
                  <a:gd name="T50" fmla="*/ 27 w 60"/>
                  <a:gd name="T51" fmla="*/ 23 h 34"/>
                  <a:gd name="T52" fmla="*/ 26 w 60"/>
                  <a:gd name="T53" fmla="*/ 17 h 34"/>
                  <a:gd name="T54" fmla="*/ 29 w 60"/>
                  <a:gd name="T55" fmla="*/ 12 h 34"/>
                  <a:gd name="T56" fmla="*/ 35 w 60"/>
                  <a:gd name="T57" fmla="*/ 14 h 34"/>
                  <a:gd name="T58" fmla="*/ 31 w 60"/>
                  <a:gd name="T59" fmla="*/ 9 h 34"/>
                  <a:gd name="T60" fmla="*/ 26 w 60"/>
                  <a:gd name="T61" fmla="*/ 12 h 34"/>
                  <a:gd name="T62" fmla="*/ 37 w 60"/>
                  <a:gd name="T63" fmla="*/ 1 h 34"/>
                  <a:gd name="T64" fmla="*/ 38 w 60"/>
                  <a:gd name="T65" fmla="*/ 1 h 34"/>
                  <a:gd name="T66" fmla="*/ 37 w 60"/>
                  <a:gd name="T67" fmla="*/ 25 h 34"/>
                  <a:gd name="T68" fmla="*/ 37 w 60"/>
                  <a:gd name="T69" fmla="*/ 7 h 34"/>
                  <a:gd name="T70" fmla="*/ 45 w 60"/>
                  <a:gd name="T71" fmla="*/ 22 h 34"/>
                  <a:gd name="T72" fmla="*/ 46 w 60"/>
                  <a:gd name="T73" fmla="*/ 20 h 34"/>
                  <a:gd name="T74" fmla="*/ 45 w 60"/>
                  <a:gd name="T75" fmla="*/ 20 h 34"/>
                  <a:gd name="T76" fmla="*/ 46 w 60"/>
                  <a:gd name="T77" fmla="*/ 7 h 34"/>
                  <a:gd name="T78" fmla="*/ 44 w 60"/>
                  <a:gd name="T79" fmla="*/ 0 h 34"/>
                  <a:gd name="T80" fmla="*/ 40 w 60"/>
                  <a:gd name="T81" fmla="*/ 6 h 34"/>
                  <a:gd name="T82" fmla="*/ 42 w 60"/>
                  <a:gd name="T83" fmla="*/ 21 h 34"/>
                  <a:gd name="T84" fmla="*/ 48 w 60"/>
                  <a:gd name="T85" fmla="*/ 20 h 34"/>
                  <a:gd name="T86" fmla="*/ 54 w 60"/>
                  <a:gd name="T87" fmla="*/ 19 h 34"/>
                  <a:gd name="T88" fmla="*/ 58 w 60"/>
                  <a:gd name="T89" fmla="*/ 17 h 34"/>
                  <a:gd name="T90" fmla="*/ 60 w 60"/>
                  <a:gd name="T91" fmla="*/ 15 h 34"/>
                  <a:gd name="T92" fmla="*/ 58 w 60"/>
                  <a:gd name="T93" fmla="*/ 15 h 34"/>
                  <a:gd name="T94" fmla="*/ 57 w 60"/>
                  <a:gd name="T95" fmla="*/ 4 h 34"/>
                  <a:gd name="T96" fmla="*/ 53 w 60"/>
                  <a:gd name="T97" fmla="*/ 3 h 34"/>
                  <a:gd name="T98" fmla="*/ 48 w 60"/>
                  <a:gd name="T99" fmla="*/ 7 h 34"/>
                  <a:gd name="T100" fmla="*/ 51 w 60"/>
                  <a:gd name="T101" fmla="*/ 6 h 34"/>
                  <a:gd name="T102" fmla="*/ 55 w 60"/>
                  <a:gd name="T103" fmla="*/ 4 h 34"/>
                  <a:gd name="T104" fmla="*/ 54 w 60"/>
                  <a:gd name="T105" fmla="*/ 9 h 34"/>
                  <a:gd name="T106" fmla="*/ 48 w 60"/>
                  <a:gd name="T107" fmla="*/ 14 h 34"/>
                  <a:gd name="T108" fmla="*/ 56 w 60"/>
                  <a:gd name="T109" fmla="*/ 10 h 34"/>
                  <a:gd name="T110" fmla="*/ 52 w 60"/>
                  <a:gd name="T111" fmla="*/ 17 h 34"/>
                  <a:gd name="T112" fmla="*/ 53 w 60"/>
                  <a:gd name="T113" fmla="*/ 12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34"/>
                  <a:gd name="T173" fmla="*/ 60 w 60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34">
                    <a:moveTo>
                      <a:pt x="0" y="31"/>
                    </a:moveTo>
                    <a:lnTo>
                      <a:pt x="0" y="33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5" y="33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2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  <a:moveTo>
                      <a:pt x="21" y="16"/>
                    </a:moveTo>
                    <a:lnTo>
                      <a:pt x="21" y="16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22" y="23"/>
                    </a:lnTo>
                    <a:lnTo>
                      <a:pt x="21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1" y="16"/>
                    </a:lnTo>
                    <a:close/>
                    <a:moveTo>
                      <a:pt x="24" y="19"/>
                    </a:moveTo>
                    <a:lnTo>
                      <a:pt x="24" y="20"/>
                    </a:lnTo>
                    <a:lnTo>
                      <a:pt x="25" y="25"/>
                    </a:lnTo>
                    <a:lnTo>
                      <a:pt x="26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1" y="26"/>
                    </a:lnTo>
                    <a:lnTo>
                      <a:pt x="33" y="25"/>
                    </a:lnTo>
                    <a:lnTo>
                      <a:pt x="34" y="22"/>
                    </a:lnTo>
                    <a:lnTo>
                      <a:pt x="35" y="19"/>
                    </a:lnTo>
                    <a:lnTo>
                      <a:pt x="33" y="20"/>
                    </a:lnTo>
                    <a:lnTo>
                      <a:pt x="31" y="23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3" y="15"/>
                    </a:lnTo>
                    <a:lnTo>
                      <a:pt x="35" y="14"/>
                    </a:lnTo>
                    <a:lnTo>
                      <a:pt x="34" y="11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6" y="12"/>
                    </a:lnTo>
                    <a:lnTo>
                      <a:pt x="25" y="15"/>
                    </a:lnTo>
                    <a:lnTo>
                      <a:pt x="24" y="19"/>
                    </a:lnTo>
                    <a:close/>
                    <a:moveTo>
                      <a:pt x="37" y="1"/>
                    </a:moveTo>
                    <a:lnTo>
                      <a:pt x="37" y="5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7" y="1"/>
                    </a:lnTo>
                    <a:close/>
                    <a:moveTo>
                      <a:pt x="37" y="7"/>
                    </a:moveTo>
                    <a:lnTo>
                      <a:pt x="37" y="25"/>
                    </a:lnTo>
                    <a:lnTo>
                      <a:pt x="38" y="23"/>
                    </a:lnTo>
                    <a:lnTo>
                      <a:pt x="38" y="7"/>
                    </a:lnTo>
                    <a:lnTo>
                      <a:pt x="37" y="7"/>
                    </a:lnTo>
                    <a:close/>
                    <a:moveTo>
                      <a:pt x="42" y="21"/>
                    </a:moveTo>
                    <a:lnTo>
                      <a:pt x="43" y="22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1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2" y="9"/>
                    </a:lnTo>
                    <a:lnTo>
                      <a:pt x="42" y="21"/>
                    </a:lnTo>
                    <a:close/>
                    <a:moveTo>
                      <a:pt x="47" y="16"/>
                    </a:moveTo>
                    <a:lnTo>
                      <a:pt x="47" y="19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54" y="19"/>
                    </a:lnTo>
                    <a:lnTo>
                      <a:pt x="56" y="16"/>
                    </a:lnTo>
                    <a:lnTo>
                      <a:pt x="57" y="19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8" y="15"/>
                    </a:lnTo>
                    <a:lnTo>
                      <a:pt x="58" y="5"/>
                    </a:lnTo>
                    <a:lnTo>
                      <a:pt x="57" y="4"/>
                    </a:lnTo>
                    <a:lnTo>
                      <a:pt x="56" y="3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49" y="5"/>
                    </a:lnTo>
                    <a:lnTo>
                      <a:pt x="48" y="7"/>
                    </a:lnTo>
                    <a:lnTo>
                      <a:pt x="48" y="10"/>
                    </a:lnTo>
                    <a:lnTo>
                      <a:pt x="51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4" y="9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7" y="16"/>
                    </a:lnTo>
                    <a:close/>
                    <a:moveTo>
                      <a:pt x="56" y="10"/>
                    </a:moveTo>
                    <a:lnTo>
                      <a:pt x="56" y="12"/>
                    </a:lnTo>
                    <a:lnTo>
                      <a:pt x="55" y="16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6"/>
                    </a:lnTo>
                    <a:lnTo>
                      <a:pt x="53" y="12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2" name="Freeform 415"/>
              <p:cNvSpPr>
                <a:spLocks/>
              </p:cNvSpPr>
              <p:nvPr/>
            </p:nvSpPr>
            <p:spPr bwMode="auto">
              <a:xfrm>
                <a:off x="1969" y="3958"/>
                <a:ext cx="139" cy="72"/>
              </a:xfrm>
              <a:custGeom>
                <a:avLst/>
                <a:gdLst>
                  <a:gd name="T0" fmla="*/ 0 w 139"/>
                  <a:gd name="T1" fmla="*/ 0 h 72"/>
                  <a:gd name="T2" fmla="*/ 0 w 139"/>
                  <a:gd name="T3" fmla="*/ 54 h 72"/>
                  <a:gd name="T4" fmla="*/ 139 w 139"/>
                  <a:gd name="T5" fmla="*/ 72 h 72"/>
                  <a:gd name="T6" fmla="*/ 139 w 139"/>
                  <a:gd name="T7" fmla="*/ 8 h 72"/>
                  <a:gd name="T8" fmla="*/ 0 w 13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72"/>
                  <a:gd name="T17" fmla="*/ 139 w 13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72">
                    <a:moveTo>
                      <a:pt x="0" y="0"/>
                    </a:moveTo>
                    <a:lnTo>
                      <a:pt x="0" y="54"/>
                    </a:lnTo>
                    <a:lnTo>
                      <a:pt x="139" y="72"/>
                    </a:lnTo>
                    <a:lnTo>
                      <a:pt x="13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8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3" name="Freeform 416"/>
              <p:cNvSpPr>
                <a:spLocks/>
              </p:cNvSpPr>
              <p:nvPr/>
            </p:nvSpPr>
            <p:spPr bwMode="auto">
              <a:xfrm>
                <a:off x="1969" y="3958"/>
                <a:ext cx="139" cy="72"/>
              </a:xfrm>
              <a:custGeom>
                <a:avLst/>
                <a:gdLst>
                  <a:gd name="T0" fmla="*/ 0 w 139"/>
                  <a:gd name="T1" fmla="*/ 0 h 72"/>
                  <a:gd name="T2" fmla="*/ 0 w 139"/>
                  <a:gd name="T3" fmla="*/ 54 h 72"/>
                  <a:gd name="T4" fmla="*/ 139 w 139"/>
                  <a:gd name="T5" fmla="*/ 72 h 72"/>
                  <a:gd name="T6" fmla="*/ 139 w 139"/>
                  <a:gd name="T7" fmla="*/ 8 h 72"/>
                  <a:gd name="T8" fmla="*/ 0 w 13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72"/>
                  <a:gd name="T17" fmla="*/ 139 w 13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72">
                    <a:moveTo>
                      <a:pt x="0" y="0"/>
                    </a:moveTo>
                    <a:lnTo>
                      <a:pt x="0" y="54"/>
                    </a:lnTo>
                    <a:lnTo>
                      <a:pt x="139" y="72"/>
                    </a:lnTo>
                    <a:lnTo>
                      <a:pt x="139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4" name="Freeform 417"/>
              <p:cNvSpPr>
                <a:spLocks/>
              </p:cNvSpPr>
              <p:nvPr/>
            </p:nvSpPr>
            <p:spPr bwMode="auto">
              <a:xfrm>
                <a:off x="1969" y="3952"/>
                <a:ext cx="139" cy="14"/>
              </a:xfrm>
              <a:custGeom>
                <a:avLst/>
                <a:gdLst>
                  <a:gd name="T0" fmla="*/ 0 w 139"/>
                  <a:gd name="T1" fmla="*/ 0 h 14"/>
                  <a:gd name="T2" fmla="*/ 0 w 139"/>
                  <a:gd name="T3" fmla="*/ 6 h 14"/>
                  <a:gd name="T4" fmla="*/ 139 w 139"/>
                  <a:gd name="T5" fmla="*/ 14 h 14"/>
                  <a:gd name="T6" fmla="*/ 139 w 139"/>
                  <a:gd name="T7" fmla="*/ 7 h 14"/>
                  <a:gd name="T8" fmla="*/ 0 w 13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4"/>
                  <a:gd name="T17" fmla="*/ 139 w 13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4">
                    <a:moveTo>
                      <a:pt x="0" y="0"/>
                    </a:moveTo>
                    <a:lnTo>
                      <a:pt x="0" y="6"/>
                    </a:lnTo>
                    <a:lnTo>
                      <a:pt x="139" y="14"/>
                    </a:lnTo>
                    <a:lnTo>
                      <a:pt x="13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5" name="Freeform 418"/>
              <p:cNvSpPr>
                <a:spLocks/>
              </p:cNvSpPr>
              <p:nvPr/>
            </p:nvSpPr>
            <p:spPr bwMode="auto">
              <a:xfrm>
                <a:off x="1969" y="3952"/>
                <a:ext cx="139" cy="14"/>
              </a:xfrm>
              <a:custGeom>
                <a:avLst/>
                <a:gdLst>
                  <a:gd name="T0" fmla="*/ 0 w 139"/>
                  <a:gd name="T1" fmla="*/ 0 h 14"/>
                  <a:gd name="T2" fmla="*/ 0 w 139"/>
                  <a:gd name="T3" fmla="*/ 6 h 14"/>
                  <a:gd name="T4" fmla="*/ 139 w 139"/>
                  <a:gd name="T5" fmla="*/ 14 h 14"/>
                  <a:gd name="T6" fmla="*/ 139 w 139"/>
                  <a:gd name="T7" fmla="*/ 7 h 14"/>
                  <a:gd name="T8" fmla="*/ 0 w 13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4"/>
                  <a:gd name="T17" fmla="*/ 139 w 13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4">
                    <a:moveTo>
                      <a:pt x="0" y="0"/>
                    </a:moveTo>
                    <a:lnTo>
                      <a:pt x="0" y="6"/>
                    </a:lnTo>
                    <a:lnTo>
                      <a:pt x="139" y="14"/>
                    </a:lnTo>
                    <a:lnTo>
                      <a:pt x="139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6" name="Freeform 419"/>
              <p:cNvSpPr>
                <a:spLocks/>
              </p:cNvSpPr>
              <p:nvPr/>
            </p:nvSpPr>
            <p:spPr bwMode="auto">
              <a:xfrm>
                <a:off x="1969" y="3947"/>
                <a:ext cx="139" cy="12"/>
              </a:xfrm>
              <a:custGeom>
                <a:avLst/>
                <a:gdLst>
                  <a:gd name="T0" fmla="*/ 0 w 139"/>
                  <a:gd name="T1" fmla="*/ 0 h 12"/>
                  <a:gd name="T2" fmla="*/ 0 w 139"/>
                  <a:gd name="T3" fmla="*/ 5 h 12"/>
                  <a:gd name="T4" fmla="*/ 139 w 139"/>
                  <a:gd name="T5" fmla="*/ 12 h 12"/>
                  <a:gd name="T6" fmla="*/ 139 w 139"/>
                  <a:gd name="T7" fmla="*/ 7 h 12"/>
                  <a:gd name="T8" fmla="*/ 0 w 13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2"/>
                  <a:gd name="T17" fmla="*/ 139 w 13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2">
                    <a:moveTo>
                      <a:pt x="0" y="0"/>
                    </a:moveTo>
                    <a:lnTo>
                      <a:pt x="0" y="5"/>
                    </a:lnTo>
                    <a:lnTo>
                      <a:pt x="139" y="12"/>
                    </a:lnTo>
                    <a:lnTo>
                      <a:pt x="13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7" name="Freeform 420"/>
              <p:cNvSpPr>
                <a:spLocks/>
              </p:cNvSpPr>
              <p:nvPr/>
            </p:nvSpPr>
            <p:spPr bwMode="auto">
              <a:xfrm>
                <a:off x="1969" y="3947"/>
                <a:ext cx="139" cy="12"/>
              </a:xfrm>
              <a:custGeom>
                <a:avLst/>
                <a:gdLst>
                  <a:gd name="T0" fmla="*/ 0 w 139"/>
                  <a:gd name="T1" fmla="*/ 0 h 12"/>
                  <a:gd name="T2" fmla="*/ 0 w 139"/>
                  <a:gd name="T3" fmla="*/ 5 h 12"/>
                  <a:gd name="T4" fmla="*/ 139 w 139"/>
                  <a:gd name="T5" fmla="*/ 12 h 12"/>
                  <a:gd name="T6" fmla="*/ 139 w 139"/>
                  <a:gd name="T7" fmla="*/ 7 h 12"/>
                  <a:gd name="T8" fmla="*/ 0 w 13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2"/>
                  <a:gd name="T17" fmla="*/ 139 w 13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2">
                    <a:moveTo>
                      <a:pt x="0" y="0"/>
                    </a:moveTo>
                    <a:lnTo>
                      <a:pt x="0" y="5"/>
                    </a:lnTo>
                    <a:lnTo>
                      <a:pt x="139" y="12"/>
                    </a:lnTo>
                    <a:lnTo>
                      <a:pt x="139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8" name="Freeform 421"/>
              <p:cNvSpPr>
                <a:spLocks/>
              </p:cNvSpPr>
              <p:nvPr/>
            </p:nvSpPr>
            <p:spPr bwMode="auto">
              <a:xfrm>
                <a:off x="1976" y="3690"/>
                <a:ext cx="24" cy="255"/>
              </a:xfrm>
              <a:custGeom>
                <a:avLst/>
                <a:gdLst>
                  <a:gd name="T0" fmla="*/ 4 w 24"/>
                  <a:gd name="T1" fmla="*/ 4 h 255"/>
                  <a:gd name="T2" fmla="*/ 18 w 24"/>
                  <a:gd name="T3" fmla="*/ 0 h 255"/>
                  <a:gd name="T4" fmla="*/ 21 w 24"/>
                  <a:gd name="T5" fmla="*/ 0 h 255"/>
                  <a:gd name="T6" fmla="*/ 24 w 24"/>
                  <a:gd name="T7" fmla="*/ 2 h 255"/>
                  <a:gd name="T8" fmla="*/ 24 w 24"/>
                  <a:gd name="T9" fmla="*/ 4 h 255"/>
                  <a:gd name="T10" fmla="*/ 24 w 24"/>
                  <a:gd name="T11" fmla="*/ 5 h 255"/>
                  <a:gd name="T12" fmla="*/ 22 w 24"/>
                  <a:gd name="T13" fmla="*/ 251 h 255"/>
                  <a:gd name="T14" fmla="*/ 22 w 24"/>
                  <a:gd name="T15" fmla="*/ 253 h 255"/>
                  <a:gd name="T16" fmla="*/ 21 w 24"/>
                  <a:gd name="T17" fmla="*/ 254 h 255"/>
                  <a:gd name="T18" fmla="*/ 20 w 24"/>
                  <a:gd name="T19" fmla="*/ 255 h 255"/>
                  <a:gd name="T20" fmla="*/ 18 w 24"/>
                  <a:gd name="T21" fmla="*/ 255 h 255"/>
                  <a:gd name="T22" fmla="*/ 4 w 24"/>
                  <a:gd name="T23" fmla="*/ 255 h 255"/>
                  <a:gd name="T24" fmla="*/ 3 w 24"/>
                  <a:gd name="T25" fmla="*/ 254 h 255"/>
                  <a:gd name="T26" fmla="*/ 1 w 24"/>
                  <a:gd name="T27" fmla="*/ 253 h 255"/>
                  <a:gd name="T28" fmla="*/ 0 w 24"/>
                  <a:gd name="T29" fmla="*/ 252 h 255"/>
                  <a:gd name="T30" fmla="*/ 0 w 24"/>
                  <a:gd name="T31" fmla="*/ 251 h 255"/>
                  <a:gd name="T32" fmla="*/ 0 w 24"/>
                  <a:gd name="T33" fmla="*/ 9 h 255"/>
                  <a:gd name="T34" fmla="*/ 0 w 24"/>
                  <a:gd name="T35" fmla="*/ 8 h 255"/>
                  <a:gd name="T36" fmla="*/ 0 w 24"/>
                  <a:gd name="T37" fmla="*/ 7 h 255"/>
                  <a:gd name="T38" fmla="*/ 2 w 24"/>
                  <a:gd name="T39" fmla="*/ 5 h 255"/>
                  <a:gd name="T40" fmla="*/ 4 w 24"/>
                  <a:gd name="T41" fmla="*/ 4 h 2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55"/>
                  <a:gd name="T65" fmla="*/ 24 w 24"/>
                  <a:gd name="T66" fmla="*/ 255 h 2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55">
                    <a:moveTo>
                      <a:pt x="4" y="4"/>
                    </a:moveTo>
                    <a:lnTo>
                      <a:pt x="18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2" y="251"/>
                    </a:lnTo>
                    <a:lnTo>
                      <a:pt x="22" y="253"/>
                    </a:lnTo>
                    <a:lnTo>
                      <a:pt x="21" y="254"/>
                    </a:lnTo>
                    <a:lnTo>
                      <a:pt x="20" y="255"/>
                    </a:lnTo>
                    <a:lnTo>
                      <a:pt x="18" y="255"/>
                    </a:lnTo>
                    <a:lnTo>
                      <a:pt x="4" y="255"/>
                    </a:lnTo>
                    <a:lnTo>
                      <a:pt x="3" y="254"/>
                    </a:lnTo>
                    <a:lnTo>
                      <a:pt x="1" y="253"/>
                    </a:lnTo>
                    <a:lnTo>
                      <a:pt x="0" y="252"/>
                    </a:lnTo>
                    <a:lnTo>
                      <a:pt x="0" y="25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19" name="Freeform 422"/>
              <p:cNvSpPr>
                <a:spLocks/>
              </p:cNvSpPr>
              <p:nvPr/>
            </p:nvSpPr>
            <p:spPr bwMode="auto">
              <a:xfrm>
                <a:off x="1976" y="3689"/>
                <a:ext cx="24" cy="245"/>
              </a:xfrm>
              <a:custGeom>
                <a:avLst/>
                <a:gdLst>
                  <a:gd name="T0" fmla="*/ 4 w 24"/>
                  <a:gd name="T1" fmla="*/ 5 h 245"/>
                  <a:gd name="T2" fmla="*/ 9 w 24"/>
                  <a:gd name="T3" fmla="*/ 4 h 245"/>
                  <a:gd name="T4" fmla="*/ 18 w 24"/>
                  <a:gd name="T5" fmla="*/ 0 h 245"/>
                  <a:gd name="T6" fmla="*/ 21 w 24"/>
                  <a:gd name="T7" fmla="*/ 0 h 245"/>
                  <a:gd name="T8" fmla="*/ 22 w 24"/>
                  <a:gd name="T9" fmla="*/ 1 h 245"/>
                  <a:gd name="T10" fmla="*/ 24 w 24"/>
                  <a:gd name="T11" fmla="*/ 4 h 245"/>
                  <a:gd name="T12" fmla="*/ 24 w 24"/>
                  <a:gd name="T13" fmla="*/ 6 h 245"/>
                  <a:gd name="T14" fmla="*/ 24 w 24"/>
                  <a:gd name="T15" fmla="*/ 32 h 245"/>
                  <a:gd name="T16" fmla="*/ 24 w 24"/>
                  <a:gd name="T17" fmla="*/ 51 h 245"/>
                  <a:gd name="T18" fmla="*/ 24 w 24"/>
                  <a:gd name="T19" fmla="*/ 66 h 245"/>
                  <a:gd name="T20" fmla="*/ 24 w 24"/>
                  <a:gd name="T21" fmla="*/ 85 h 245"/>
                  <a:gd name="T22" fmla="*/ 24 w 24"/>
                  <a:gd name="T23" fmla="*/ 107 h 245"/>
                  <a:gd name="T24" fmla="*/ 24 w 24"/>
                  <a:gd name="T25" fmla="*/ 138 h 245"/>
                  <a:gd name="T26" fmla="*/ 24 w 24"/>
                  <a:gd name="T27" fmla="*/ 180 h 245"/>
                  <a:gd name="T28" fmla="*/ 22 w 24"/>
                  <a:gd name="T29" fmla="*/ 239 h 245"/>
                  <a:gd name="T30" fmla="*/ 22 w 24"/>
                  <a:gd name="T31" fmla="*/ 242 h 245"/>
                  <a:gd name="T32" fmla="*/ 21 w 24"/>
                  <a:gd name="T33" fmla="*/ 244 h 245"/>
                  <a:gd name="T34" fmla="*/ 20 w 24"/>
                  <a:gd name="T35" fmla="*/ 245 h 245"/>
                  <a:gd name="T36" fmla="*/ 18 w 24"/>
                  <a:gd name="T37" fmla="*/ 245 h 245"/>
                  <a:gd name="T38" fmla="*/ 13 w 24"/>
                  <a:gd name="T39" fmla="*/ 245 h 245"/>
                  <a:gd name="T40" fmla="*/ 4 w 24"/>
                  <a:gd name="T41" fmla="*/ 244 h 245"/>
                  <a:gd name="T42" fmla="*/ 3 w 24"/>
                  <a:gd name="T43" fmla="*/ 243 h 245"/>
                  <a:gd name="T44" fmla="*/ 1 w 24"/>
                  <a:gd name="T45" fmla="*/ 243 h 245"/>
                  <a:gd name="T46" fmla="*/ 0 w 24"/>
                  <a:gd name="T47" fmla="*/ 242 h 245"/>
                  <a:gd name="T48" fmla="*/ 0 w 24"/>
                  <a:gd name="T49" fmla="*/ 239 h 245"/>
                  <a:gd name="T50" fmla="*/ 0 w 24"/>
                  <a:gd name="T51" fmla="*/ 215 h 245"/>
                  <a:gd name="T52" fmla="*/ 0 w 24"/>
                  <a:gd name="T53" fmla="*/ 196 h 245"/>
                  <a:gd name="T54" fmla="*/ 0 w 24"/>
                  <a:gd name="T55" fmla="*/ 180 h 245"/>
                  <a:gd name="T56" fmla="*/ 0 w 24"/>
                  <a:gd name="T57" fmla="*/ 163 h 245"/>
                  <a:gd name="T58" fmla="*/ 0 w 24"/>
                  <a:gd name="T59" fmla="*/ 141 h 245"/>
                  <a:gd name="T60" fmla="*/ 0 w 24"/>
                  <a:gd name="T61" fmla="*/ 111 h 245"/>
                  <a:gd name="T62" fmla="*/ 0 w 24"/>
                  <a:gd name="T63" fmla="*/ 68 h 245"/>
                  <a:gd name="T64" fmla="*/ 0 w 24"/>
                  <a:gd name="T65" fmla="*/ 10 h 245"/>
                  <a:gd name="T66" fmla="*/ 0 w 24"/>
                  <a:gd name="T67" fmla="*/ 8 h 245"/>
                  <a:gd name="T68" fmla="*/ 0 w 24"/>
                  <a:gd name="T69" fmla="*/ 8 h 245"/>
                  <a:gd name="T70" fmla="*/ 2 w 24"/>
                  <a:gd name="T71" fmla="*/ 6 h 245"/>
                  <a:gd name="T72" fmla="*/ 4 w 24"/>
                  <a:gd name="T73" fmla="*/ 5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45"/>
                  <a:gd name="T113" fmla="*/ 24 w 24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45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32"/>
                    </a:lnTo>
                    <a:lnTo>
                      <a:pt x="24" y="51"/>
                    </a:lnTo>
                    <a:lnTo>
                      <a:pt x="24" y="66"/>
                    </a:lnTo>
                    <a:lnTo>
                      <a:pt x="24" y="85"/>
                    </a:lnTo>
                    <a:lnTo>
                      <a:pt x="24" y="107"/>
                    </a:lnTo>
                    <a:lnTo>
                      <a:pt x="24" y="138"/>
                    </a:lnTo>
                    <a:lnTo>
                      <a:pt x="24" y="180"/>
                    </a:lnTo>
                    <a:lnTo>
                      <a:pt x="22" y="239"/>
                    </a:lnTo>
                    <a:lnTo>
                      <a:pt x="22" y="242"/>
                    </a:lnTo>
                    <a:lnTo>
                      <a:pt x="21" y="244"/>
                    </a:lnTo>
                    <a:lnTo>
                      <a:pt x="20" y="245"/>
                    </a:lnTo>
                    <a:lnTo>
                      <a:pt x="18" y="245"/>
                    </a:lnTo>
                    <a:lnTo>
                      <a:pt x="13" y="245"/>
                    </a:lnTo>
                    <a:lnTo>
                      <a:pt x="4" y="244"/>
                    </a:lnTo>
                    <a:lnTo>
                      <a:pt x="3" y="243"/>
                    </a:lnTo>
                    <a:lnTo>
                      <a:pt x="1" y="243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0" y="215"/>
                    </a:lnTo>
                    <a:lnTo>
                      <a:pt x="0" y="196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0" y="141"/>
                    </a:lnTo>
                    <a:lnTo>
                      <a:pt x="0" y="111"/>
                    </a:lnTo>
                    <a:lnTo>
                      <a:pt x="0" y="6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0" name="Freeform 423"/>
              <p:cNvSpPr>
                <a:spLocks/>
              </p:cNvSpPr>
              <p:nvPr/>
            </p:nvSpPr>
            <p:spPr bwMode="auto">
              <a:xfrm>
                <a:off x="1976" y="3689"/>
                <a:ext cx="24" cy="234"/>
              </a:xfrm>
              <a:custGeom>
                <a:avLst/>
                <a:gdLst>
                  <a:gd name="T0" fmla="*/ 4 w 24"/>
                  <a:gd name="T1" fmla="*/ 5 h 234"/>
                  <a:gd name="T2" fmla="*/ 9 w 24"/>
                  <a:gd name="T3" fmla="*/ 4 h 234"/>
                  <a:gd name="T4" fmla="*/ 18 w 24"/>
                  <a:gd name="T5" fmla="*/ 0 h 234"/>
                  <a:gd name="T6" fmla="*/ 21 w 24"/>
                  <a:gd name="T7" fmla="*/ 0 h 234"/>
                  <a:gd name="T8" fmla="*/ 22 w 24"/>
                  <a:gd name="T9" fmla="*/ 1 h 234"/>
                  <a:gd name="T10" fmla="*/ 24 w 24"/>
                  <a:gd name="T11" fmla="*/ 4 h 234"/>
                  <a:gd name="T12" fmla="*/ 24 w 24"/>
                  <a:gd name="T13" fmla="*/ 6 h 234"/>
                  <a:gd name="T14" fmla="*/ 24 w 24"/>
                  <a:gd name="T15" fmla="*/ 30 h 234"/>
                  <a:gd name="T16" fmla="*/ 24 w 24"/>
                  <a:gd name="T17" fmla="*/ 48 h 234"/>
                  <a:gd name="T18" fmla="*/ 24 w 24"/>
                  <a:gd name="T19" fmla="*/ 64 h 234"/>
                  <a:gd name="T20" fmla="*/ 24 w 24"/>
                  <a:gd name="T21" fmla="*/ 80 h 234"/>
                  <a:gd name="T22" fmla="*/ 24 w 24"/>
                  <a:gd name="T23" fmla="*/ 102 h 234"/>
                  <a:gd name="T24" fmla="*/ 24 w 24"/>
                  <a:gd name="T25" fmla="*/ 131 h 234"/>
                  <a:gd name="T26" fmla="*/ 24 w 24"/>
                  <a:gd name="T27" fmla="*/ 172 h 234"/>
                  <a:gd name="T28" fmla="*/ 22 w 24"/>
                  <a:gd name="T29" fmla="*/ 228 h 234"/>
                  <a:gd name="T30" fmla="*/ 22 w 24"/>
                  <a:gd name="T31" fmla="*/ 231 h 234"/>
                  <a:gd name="T32" fmla="*/ 21 w 24"/>
                  <a:gd name="T33" fmla="*/ 232 h 234"/>
                  <a:gd name="T34" fmla="*/ 20 w 24"/>
                  <a:gd name="T35" fmla="*/ 233 h 234"/>
                  <a:gd name="T36" fmla="*/ 18 w 24"/>
                  <a:gd name="T37" fmla="*/ 234 h 234"/>
                  <a:gd name="T38" fmla="*/ 13 w 24"/>
                  <a:gd name="T39" fmla="*/ 233 h 234"/>
                  <a:gd name="T40" fmla="*/ 4 w 24"/>
                  <a:gd name="T41" fmla="*/ 232 h 234"/>
                  <a:gd name="T42" fmla="*/ 3 w 24"/>
                  <a:gd name="T43" fmla="*/ 232 h 234"/>
                  <a:gd name="T44" fmla="*/ 1 w 24"/>
                  <a:gd name="T45" fmla="*/ 232 h 234"/>
                  <a:gd name="T46" fmla="*/ 0 w 24"/>
                  <a:gd name="T47" fmla="*/ 229 h 234"/>
                  <a:gd name="T48" fmla="*/ 0 w 24"/>
                  <a:gd name="T49" fmla="*/ 228 h 234"/>
                  <a:gd name="T50" fmla="*/ 0 w 24"/>
                  <a:gd name="T51" fmla="*/ 205 h 234"/>
                  <a:gd name="T52" fmla="*/ 0 w 24"/>
                  <a:gd name="T53" fmla="*/ 187 h 234"/>
                  <a:gd name="T54" fmla="*/ 0 w 24"/>
                  <a:gd name="T55" fmla="*/ 172 h 234"/>
                  <a:gd name="T56" fmla="*/ 0 w 24"/>
                  <a:gd name="T57" fmla="*/ 155 h 234"/>
                  <a:gd name="T58" fmla="*/ 0 w 24"/>
                  <a:gd name="T59" fmla="*/ 134 h 234"/>
                  <a:gd name="T60" fmla="*/ 0 w 24"/>
                  <a:gd name="T61" fmla="*/ 106 h 234"/>
                  <a:gd name="T62" fmla="*/ 0 w 24"/>
                  <a:gd name="T63" fmla="*/ 65 h 234"/>
                  <a:gd name="T64" fmla="*/ 0 w 24"/>
                  <a:gd name="T65" fmla="*/ 10 h 234"/>
                  <a:gd name="T66" fmla="*/ 0 w 24"/>
                  <a:gd name="T67" fmla="*/ 9 h 234"/>
                  <a:gd name="T68" fmla="*/ 0 w 24"/>
                  <a:gd name="T69" fmla="*/ 8 h 234"/>
                  <a:gd name="T70" fmla="*/ 1 w 24"/>
                  <a:gd name="T71" fmla="*/ 6 h 234"/>
                  <a:gd name="T72" fmla="*/ 4 w 24"/>
                  <a:gd name="T73" fmla="*/ 5 h 2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34"/>
                  <a:gd name="T113" fmla="*/ 24 w 24"/>
                  <a:gd name="T114" fmla="*/ 234 h 2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34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30"/>
                    </a:lnTo>
                    <a:lnTo>
                      <a:pt x="24" y="48"/>
                    </a:lnTo>
                    <a:lnTo>
                      <a:pt x="24" y="64"/>
                    </a:lnTo>
                    <a:lnTo>
                      <a:pt x="24" y="80"/>
                    </a:lnTo>
                    <a:lnTo>
                      <a:pt x="24" y="102"/>
                    </a:lnTo>
                    <a:lnTo>
                      <a:pt x="24" y="131"/>
                    </a:lnTo>
                    <a:lnTo>
                      <a:pt x="24" y="172"/>
                    </a:lnTo>
                    <a:lnTo>
                      <a:pt x="22" y="228"/>
                    </a:lnTo>
                    <a:lnTo>
                      <a:pt x="22" y="231"/>
                    </a:lnTo>
                    <a:lnTo>
                      <a:pt x="21" y="232"/>
                    </a:lnTo>
                    <a:lnTo>
                      <a:pt x="20" y="233"/>
                    </a:lnTo>
                    <a:lnTo>
                      <a:pt x="18" y="234"/>
                    </a:lnTo>
                    <a:lnTo>
                      <a:pt x="13" y="233"/>
                    </a:lnTo>
                    <a:lnTo>
                      <a:pt x="4" y="232"/>
                    </a:lnTo>
                    <a:lnTo>
                      <a:pt x="3" y="232"/>
                    </a:lnTo>
                    <a:lnTo>
                      <a:pt x="1" y="232"/>
                    </a:lnTo>
                    <a:lnTo>
                      <a:pt x="0" y="229"/>
                    </a:lnTo>
                    <a:lnTo>
                      <a:pt x="0" y="228"/>
                    </a:lnTo>
                    <a:lnTo>
                      <a:pt x="0" y="205"/>
                    </a:lnTo>
                    <a:lnTo>
                      <a:pt x="0" y="187"/>
                    </a:lnTo>
                    <a:lnTo>
                      <a:pt x="0" y="172"/>
                    </a:lnTo>
                    <a:lnTo>
                      <a:pt x="0" y="155"/>
                    </a:lnTo>
                    <a:lnTo>
                      <a:pt x="0" y="134"/>
                    </a:lnTo>
                    <a:lnTo>
                      <a:pt x="0" y="106"/>
                    </a:lnTo>
                    <a:lnTo>
                      <a:pt x="0" y="6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1" name="Freeform 424"/>
              <p:cNvSpPr>
                <a:spLocks/>
              </p:cNvSpPr>
              <p:nvPr/>
            </p:nvSpPr>
            <p:spPr bwMode="auto">
              <a:xfrm>
                <a:off x="1976" y="3689"/>
                <a:ext cx="24" cy="222"/>
              </a:xfrm>
              <a:custGeom>
                <a:avLst/>
                <a:gdLst>
                  <a:gd name="T0" fmla="*/ 4 w 24"/>
                  <a:gd name="T1" fmla="*/ 5 h 222"/>
                  <a:gd name="T2" fmla="*/ 9 w 24"/>
                  <a:gd name="T3" fmla="*/ 4 h 222"/>
                  <a:gd name="T4" fmla="*/ 18 w 24"/>
                  <a:gd name="T5" fmla="*/ 0 h 222"/>
                  <a:gd name="T6" fmla="*/ 21 w 24"/>
                  <a:gd name="T7" fmla="*/ 0 h 222"/>
                  <a:gd name="T8" fmla="*/ 22 w 24"/>
                  <a:gd name="T9" fmla="*/ 1 h 222"/>
                  <a:gd name="T10" fmla="*/ 24 w 24"/>
                  <a:gd name="T11" fmla="*/ 4 h 222"/>
                  <a:gd name="T12" fmla="*/ 24 w 24"/>
                  <a:gd name="T13" fmla="*/ 6 h 222"/>
                  <a:gd name="T14" fmla="*/ 24 w 24"/>
                  <a:gd name="T15" fmla="*/ 28 h 222"/>
                  <a:gd name="T16" fmla="*/ 24 w 24"/>
                  <a:gd name="T17" fmla="*/ 46 h 222"/>
                  <a:gd name="T18" fmla="*/ 24 w 24"/>
                  <a:gd name="T19" fmla="*/ 60 h 222"/>
                  <a:gd name="T20" fmla="*/ 24 w 24"/>
                  <a:gd name="T21" fmla="*/ 76 h 222"/>
                  <a:gd name="T22" fmla="*/ 24 w 24"/>
                  <a:gd name="T23" fmla="*/ 97 h 222"/>
                  <a:gd name="T24" fmla="*/ 24 w 24"/>
                  <a:gd name="T25" fmla="*/ 125 h 222"/>
                  <a:gd name="T26" fmla="*/ 24 w 24"/>
                  <a:gd name="T27" fmla="*/ 164 h 222"/>
                  <a:gd name="T28" fmla="*/ 22 w 24"/>
                  <a:gd name="T29" fmla="*/ 217 h 222"/>
                  <a:gd name="T30" fmla="*/ 22 w 24"/>
                  <a:gd name="T31" fmla="*/ 218 h 222"/>
                  <a:gd name="T32" fmla="*/ 21 w 24"/>
                  <a:gd name="T33" fmla="*/ 221 h 222"/>
                  <a:gd name="T34" fmla="*/ 20 w 24"/>
                  <a:gd name="T35" fmla="*/ 222 h 222"/>
                  <a:gd name="T36" fmla="*/ 18 w 24"/>
                  <a:gd name="T37" fmla="*/ 222 h 222"/>
                  <a:gd name="T38" fmla="*/ 13 w 24"/>
                  <a:gd name="T39" fmla="*/ 222 h 222"/>
                  <a:gd name="T40" fmla="*/ 4 w 24"/>
                  <a:gd name="T41" fmla="*/ 221 h 222"/>
                  <a:gd name="T42" fmla="*/ 3 w 24"/>
                  <a:gd name="T43" fmla="*/ 221 h 222"/>
                  <a:gd name="T44" fmla="*/ 1 w 24"/>
                  <a:gd name="T45" fmla="*/ 220 h 222"/>
                  <a:gd name="T46" fmla="*/ 0 w 24"/>
                  <a:gd name="T47" fmla="*/ 218 h 222"/>
                  <a:gd name="T48" fmla="*/ 0 w 24"/>
                  <a:gd name="T49" fmla="*/ 217 h 222"/>
                  <a:gd name="T50" fmla="*/ 0 w 24"/>
                  <a:gd name="T51" fmla="*/ 195 h 222"/>
                  <a:gd name="T52" fmla="*/ 0 w 24"/>
                  <a:gd name="T53" fmla="*/ 178 h 222"/>
                  <a:gd name="T54" fmla="*/ 0 w 24"/>
                  <a:gd name="T55" fmla="*/ 163 h 222"/>
                  <a:gd name="T56" fmla="*/ 0 w 24"/>
                  <a:gd name="T57" fmla="*/ 147 h 222"/>
                  <a:gd name="T58" fmla="*/ 0 w 24"/>
                  <a:gd name="T59" fmla="*/ 128 h 222"/>
                  <a:gd name="T60" fmla="*/ 0 w 24"/>
                  <a:gd name="T61" fmla="*/ 101 h 222"/>
                  <a:gd name="T62" fmla="*/ 0 w 24"/>
                  <a:gd name="T63" fmla="*/ 62 h 222"/>
                  <a:gd name="T64" fmla="*/ 0 w 24"/>
                  <a:gd name="T65" fmla="*/ 10 h 222"/>
                  <a:gd name="T66" fmla="*/ 0 w 24"/>
                  <a:gd name="T67" fmla="*/ 9 h 222"/>
                  <a:gd name="T68" fmla="*/ 0 w 24"/>
                  <a:gd name="T69" fmla="*/ 8 h 222"/>
                  <a:gd name="T70" fmla="*/ 1 w 24"/>
                  <a:gd name="T71" fmla="*/ 6 h 222"/>
                  <a:gd name="T72" fmla="*/ 4 w 24"/>
                  <a:gd name="T73" fmla="*/ 5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22"/>
                  <a:gd name="T113" fmla="*/ 24 w 24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22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28"/>
                    </a:lnTo>
                    <a:lnTo>
                      <a:pt x="24" y="46"/>
                    </a:lnTo>
                    <a:lnTo>
                      <a:pt x="24" y="60"/>
                    </a:lnTo>
                    <a:lnTo>
                      <a:pt x="24" y="76"/>
                    </a:lnTo>
                    <a:lnTo>
                      <a:pt x="24" y="97"/>
                    </a:lnTo>
                    <a:lnTo>
                      <a:pt x="24" y="125"/>
                    </a:lnTo>
                    <a:lnTo>
                      <a:pt x="24" y="164"/>
                    </a:lnTo>
                    <a:lnTo>
                      <a:pt x="22" y="217"/>
                    </a:lnTo>
                    <a:lnTo>
                      <a:pt x="22" y="218"/>
                    </a:lnTo>
                    <a:lnTo>
                      <a:pt x="21" y="221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3" y="222"/>
                    </a:lnTo>
                    <a:lnTo>
                      <a:pt x="4" y="221"/>
                    </a:lnTo>
                    <a:lnTo>
                      <a:pt x="3" y="221"/>
                    </a:lnTo>
                    <a:lnTo>
                      <a:pt x="1" y="220"/>
                    </a:lnTo>
                    <a:lnTo>
                      <a:pt x="0" y="218"/>
                    </a:lnTo>
                    <a:lnTo>
                      <a:pt x="0" y="217"/>
                    </a:lnTo>
                    <a:lnTo>
                      <a:pt x="0" y="195"/>
                    </a:lnTo>
                    <a:lnTo>
                      <a:pt x="0" y="178"/>
                    </a:lnTo>
                    <a:lnTo>
                      <a:pt x="0" y="163"/>
                    </a:lnTo>
                    <a:lnTo>
                      <a:pt x="0" y="147"/>
                    </a:lnTo>
                    <a:lnTo>
                      <a:pt x="0" y="128"/>
                    </a:lnTo>
                    <a:lnTo>
                      <a:pt x="0" y="101"/>
                    </a:lnTo>
                    <a:lnTo>
                      <a:pt x="0" y="6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2" name="Freeform 425"/>
              <p:cNvSpPr>
                <a:spLocks/>
              </p:cNvSpPr>
              <p:nvPr/>
            </p:nvSpPr>
            <p:spPr bwMode="auto">
              <a:xfrm>
                <a:off x="1976" y="3689"/>
                <a:ext cx="24" cy="211"/>
              </a:xfrm>
              <a:custGeom>
                <a:avLst/>
                <a:gdLst>
                  <a:gd name="T0" fmla="*/ 4 w 24"/>
                  <a:gd name="T1" fmla="*/ 5 h 211"/>
                  <a:gd name="T2" fmla="*/ 9 w 24"/>
                  <a:gd name="T3" fmla="*/ 4 h 211"/>
                  <a:gd name="T4" fmla="*/ 18 w 24"/>
                  <a:gd name="T5" fmla="*/ 0 h 211"/>
                  <a:gd name="T6" fmla="*/ 21 w 24"/>
                  <a:gd name="T7" fmla="*/ 0 h 211"/>
                  <a:gd name="T8" fmla="*/ 22 w 24"/>
                  <a:gd name="T9" fmla="*/ 1 h 211"/>
                  <a:gd name="T10" fmla="*/ 24 w 24"/>
                  <a:gd name="T11" fmla="*/ 4 h 211"/>
                  <a:gd name="T12" fmla="*/ 24 w 24"/>
                  <a:gd name="T13" fmla="*/ 6 h 211"/>
                  <a:gd name="T14" fmla="*/ 24 w 24"/>
                  <a:gd name="T15" fmla="*/ 27 h 211"/>
                  <a:gd name="T16" fmla="*/ 24 w 24"/>
                  <a:gd name="T17" fmla="*/ 43 h 211"/>
                  <a:gd name="T18" fmla="*/ 24 w 24"/>
                  <a:gd name="T19" fmla="*/ 58 h 211"/>
                  <a:gd name="T20" fmla="*/ 24 w 24"/>
                  <a:gd name="T21" fmla="*/ 73 h 211"/>
                  <a:gd name="T22" fmla="*/ 24 w 24"/>
                  <a:gd name="T23" fmla="*/ 92 h 211"/>
                  <a:gd name="T24" fmla="*/ 24 w 24"/>
                  <a:gd name="T25" fmla="*/ 118 h 211"/>
                  <a:gd name="T26" fmla="*/ 24 w 24"/>
                  <a:gd name="T27" fmla="*/ 156 h 211"/>
                  <a:gd name="T28" fmla="*/ 22 w 24"/>
                  <a:gd name="T29" fmla="*/ 206 h 211"/>
                  <a:gd name="T30" fmla="*/ 22 w 24"/>
                  <a:gd name="T31" fmla="*/ 207 h 211"/>
                  <a:gd name="T32" fmla="*/ 21 w 24"/>
                  <a:gd name="T33" fmla="*/ 209 h 211"/>
                  <a:gd name="T34" fmla="*/ 20 w 24"/>
                  <a:gd name="T35" fmla="*/ 210 h 211"/>
                  <a:gd name="T36" fmla="*/ 18 w 24"/>
                  <a:gd name="T37" fmla="*/ 211 h 211"/>
                  <a:gd name="T38" fmla="*/ 13 w 24"/>
                  <a:gd name="T39" fmla="*/ 210 h 211"/>
                  <a:gd name="T40" fmla="*/ 4 w 24"/>
                  <a:gd name="T41" fmla="*/ 210 h 211"/>
                  <a:gd name="T42" fmla="*/ 3 w 24"/>
                  <a:gd name="T43" fmla="*/ 210 h 211"/>
                  <a:gd name="T44" fmla="*/ 1 w 24"/>
                  <a:gd name="T45" fmla="*/ 209 h 211"/>
                  <a:gd name="T46" fmla="*/ 0 w 24"/>
                  <a:gd name="T47" fmla="*/ 207 h 211"/>
                  <a:gd name="T48" fmla="*/ 0 w 24"/>
                  <a:gd name="T49" fmla="*/ 206 h 211"/>
                  <a:gd name="T50" fmla="*/ 0 w 24"/>
                  <a:gd name="T51" fmla="*/ 184 h 211"/>
                  <a:gd name="T52" fmla="*/ 0 w 24"/>
                  <a:gd name="T53" fmla="*/ 169 h 211"/>
                  <a:gd name="T54" fmla="*/ 0 w 24"/>
                  <a:gd name="T55" fmla="*/ 155 h 211"/>
                  <a:gd name="T56" fmla="*/ 0 w 24"/>
                  <a:gd name="T57" fmla="*/ 140 h 211"/>
                  <a:gd name="T58" fmla="*/ 0 w 24"/>
                  <a:gd name="T59" fmla="*/ 122 h 211"/>
                  <a:gd name="T60" fmla="*/ 0 w 24"/>
                  <a:gd name="T61" fmla="*/ 96 h 211"/>
                  <a:gd name="T62" fmla="*/ 0 w 24"/>
                  <a:gd name="T63" fmla="*/ 59 h 211"/>
                  <a:gd name="T64" fmla="*/ 0 w 24"/>
                  <a:gd name="T65" fmla="*/ 10 h 211"/>
                  <a:gd name="T66" fmla="*/ 0 w 24"/>
                  <a:gd name="T67" fmla="*/ 9 h 211"/>
                  <a:gd name="T68" fmla="*/ 0 w 24"/>
                  <a:gd name="T69" fmla="*/ 8 h 211"/>
                  <a:gd name="T70" fmla="*/ 1 w 24"/>
                  <a:gd name="T71" fmla="*/ 6 h 211"/>
                  <a:gd name="T72" fmla="*/ 4 w 24"/>
                  <a:gd name="T73" fmla="*/ 5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11"/>
                  <a:gd name="T113" fmla="*/ 24 w 24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11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27"/>
                    </a:lnTo>
                    <a:lnTo>
                      <a:pt x="24" y="43"/>
                    </a:lnTo>
                    <a:lnTo>
                      <a:pt x="24" y="58"/>
                    </a:lnTo>
                    <a:lnTo>
                      <a:pt x="24" y="73"/>
                    </a:lnTo>
                    <a:lnTo>
                      <a:pt x="24" y="92"/>
                    </a:lnTo>
                    <a:lnTo>
                      <a:pt x="24" y="118"/>
                    </a:lnTo>
                    <a:lnTo>
                      <a:pt x="24" y="156"/>
                    </a:lnTo>
                    <a:lnTo>
                      <a:pt x="22" y="206"/>
                    </a:lnTo>
                    <a:lnTo>
                      <a:pt x="22" y="207"/>
                    </a:lnTo>
                    <a:lnTo>
                      <a:pt x="21" y="209"/>
                    </a:lnTo>
                    <a:lnTo>
                      <a:pt x="20" y="210"/>
                    </a:lnTo>
                    <a:lnTo>
                      <a:pt x="18" y="211"/>
                    </a:lnTo>
                    <a:lnTo>
                      <a:pt x="13" y="210"/>
                    </a:lnTo>
                    <a:lnTo>
                      <a:pt x="4" y="210"/>
                    </a:lnTo>
                    <a:lnTo>
                      <a:pt x="3" y="210"/>
                    </a:lnTo>
                    <a:lnTo>
                      <a:pt x="1" y="209"/>
                    </a:lnTo>
                    <a:lnTo>
                      <a:pt x="0" y="207"/>
                    </a:lnTo>
                    <a:lnTo>
                      <a:pt x="0" y="206"/>
                    </a:lnTo>
                    <a:lnTo>
                      <a:pt x="0" y="184"/>
                    </a:lnTo>
                    <a:lnTo>
                      <a:pt x="0" y="169"/>
                    </a:lnTo>
                    <a:lnTo>
                      <a:pt x="0" y="155"/>
                    </a:lnTo>
                    <a:lnTo>
                      <a:pt x="0" y="140"/>
                    </a:lnTo>
                    <a:lnTo>
                      <a:pt x="0" y="122"/>
                    </a:lnTo>
                    <a:lnTo>
                      <a:pt x="0" y="96"/>
                    </a:lnTo>
                    <a:lnTo>
                      <a:pt x="0" y="5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3" name="Freeform 426"/>
              <p:cNvSpPr>
                <a:spLocks/>
              </p:cNvSpPr>
              <p:nvPr/>
            </p:nvSpPr>
            <p:spPr bwMode="auto">
              <a:xfrm>
                <a:off x="1976" y="3689"/>
                <a:ext cx="24" cy="199"/>
              </a:xfrm>
              <a:custGeom>
                <a:avLst/>
                <a:gdLst>
                  <a:gd name="T0" fmla="*/ 4 w 24"/>
                  <a:gd name="T1" fmla="*/ 5 h 199"/>
                  <a:gd name="T2" fmla="*/ 9 w 24"/>
                  <a:gd name="T3" fmla="*/ 4 h 199"/>
                  <a:gd name="T4" fmla="*/ 18 w 24"/>
                  <a:gd name="T5" fmla="*/ 0 h 199"/>
                  <a:gd name="T6" fmla="*/ 21 w 24"/>
                  <a:gd name="T7" fmla="*/ 0 h 199"/>
                  <a:gd name="T8" fmla="*/ 22 w 24"/>
                  <a:gd name="T9" fmla="*/ 1 h 199"/>
                  <a:gd name="T10" fmla="*/ 24 w 24"/>
                  <a:gd name="T11" fmla="*/ 4 h 199"/>
                  <a:gd name="T12" fmla="*/ 24 w 24"/>
                  <a:gd name="T13" fmla="*/ 6 h 199"/>
                  <a:gd name="T14" fmla="*/ 24 w 24"/>
                  <a:gd name="T15" fmla="*/ 26 h 199"/>
                  <a:gd name="T16" fmla="*/ 24 w 24"/>
                  <a:gd name="T17" fmla="*/ 41 h 199"/>
                  <a:gd name="T18" fmla="*/ 24 w 24"/>
                  <a:gd name="T19" fmla="*/ 54 h 199"/>
                  <a:gd name="T20" fmla="*/ 24 w 24"/>
                  <a:gd name="T21" fmla="*/ 69 h 199"/>
                  <a:gd name="T22" fmla="*/ 24 w 24"/>
                  <a:gd name="T23" fmla="*/ 87 h 199"/>
                  <a:gd name="T24" fmla="*/ 24 w 24"/>
                  <a:gd name="T25" fmla="*/ 112 h 199"/>
                  <a:gd name="T26" fmla="*/ 24 w 24"/>
                  <a:gd name="T27" fmla="*/ 147 h 199"/>
                  <a:gd name="T28" fmla="*/ 22 w 24"/>
                  <a:gd name="T29" fmla="*/ 195 h 199"/>
                  <a:gd name="T30" fmla="*/ 21 w 24"/>
                  <a:gd name="T31" fmla="*/ 198 h 199"/>
                  <a:gd name="T32" fmla="*/ 18 w 24"/>
                  <a:gd name="T33" fmla="*/ 199 h 199"/>
                  <a:gd name="T34" fmla="*/ 13 w 24"/>
                  <a:gd name="T35" fmla="*/ 199 h 199"/>
                  <a:gd name="T36" fmla="*/ 4 w 24"/>
                  <a:gd name="T37" fmla="*/ 198 h 199"/>
                  <a:gd name="T38" fmla="*/ 1 w 24"/>
                  <a:gd name="T39" fmla="*/ 198 h 199"/>
                  <a:gd name="T40" fmla="*/ 0 w 24"/>
                  <a:gd name="T41" fmla="*/ 195 h 199"/>
                  <a:gd name="T42" fmla="*/ 0 w 24"/>
                  <a:gd name="T43" fmla="*/ 174 h 199"/>
                  <a:gd name="T44" fmla="*/ 0 w 24"/>
                  <a:gd name="T45" fmla="*/ 160 h 199"/>
                  <a:gd name="T46" fmla="*/ 0 w 24"/>
                  <a:gd name="T47" fmla="*/ 147 h 199"/>
                  <a:gd name="T48" fmla="*/ 0 w 24"/>
                  <a:gd name="T49" fmla="*/ 133 h 199"/>
                  <a:gd name="T50" fmla="*/ 0 w 24"/>
                  <a:gd name="T51" fmla="*/ 115 h 199"/>
                  <a:gd name="T52" fmla="*/ 0 w 24"/>
                  <a:gd name="T53" fmla="*/ 91 h 199"/>
                  <a:gd name="T54" fmla="*/ 0 w 24"/>
                  <a:gd name="T55" fmla="*/ 57 h 199"/>
                  <a:gd name="T56" fmla="*/ 0 w 24"/>
                  <a:gd name="T57" fmla="*/ 10 h 199"/>
                  <a:gd name="T58" fmla="*/ 0 w 24"/>
                  <a:gd name="T59" fmla="*/ 9 h 199"/>
                  <a:gd name="T60" fmla="*/ 0 w 24"/>
                  <a:gd name="T61" fmla="*/ 8 h 199"/>
                  <a:gd name="T62" fmla="*/ 1 w 24"/>
                  <a:gd name="T63" fmla="*/ 6 h 199"/>
                  <a:gd name="T64" fmla="*/ 4 w 24"/>
                  <a:gd name="T65" fmla="*/ 5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99"/>
                  <a:gd name="T101" fmla="*/ 24 w 24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99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26"/>
                    </a:lnTo>
                    <a:lnTo>
                      <a:pt x="24" y="41"/>
                    </a:lnTo>
                    <a:lnTo>
                      <a:pt x="24" y="54"/>
                    </a:lnTo>
                    <a:lnTo>
                      <a:pt x="24" y="69"/>
                    </a:lnTo>
                    <a:lnTo>
                      <a:pt x="24" y="87"/>
                    </a:lnTo>
                    <a:lnTo>
                      <a:pt x="24" y="112"/>
                    </a:lnTo>
                    <a:lnTo>
                      <a:pt x="24" y="147"/>
                    </a:lnTo>
                    <a:lnTo>
                      <a:pt x="22" y="195"/>
                    </a:lnTo>
                    <a:lnTo>
                      <a:pt x="21" y="198"/>
                    </a:lnTo>
                    <a:lnTo>
                      <a:pt x="18" y="199"/>
                    </a:lnTo>
                    <a:lnTo>
                      <a:pt x="13" y="199"/>
                    </a:lnTo>
                    <a:lnTo>
                      <a:pt x="4" y="198"/>
                    </a:lnTo>
                    <a:lnTo>
                      <a:pt x="1" y="198"/>
                    </a:lnTo>
                    <a:lnTo>
                      <a:pt x="0" y="195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7"/>
                    </a:lnTo>
                    <a:lnTo>
                      <a:pt x="0" y="133"/>
                    </a:lnTo>
                    <a:lnTo>
                      <a:pt x="0" y="115"/>
                    </a:lnTo>
                    <a:lnTo>
                      <a:pt x="0" y="91"/>
                    </a:lnTo>
                    <a:lnTo>
                      <a:pt x="0" y="5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24" name="Freeform 427"/>
              <p:cNvSpPr>
                <a:spLocks/>
              </p:cNvSpPr>
              <p:nvPr/>
            </p:nvSpPr>
            <p:spPr bwMode="auto">
              <a:xfrm>
                <a:off x="1976" y="3689"/>
                <a:ext cx="24" cy="188"/>
              </a:xfrm>
              <a:custGeom>
                <a:avLst/>
                <a:gdLst>
                  <a:gd name="T0" fmla="*/ 4 w 24"/>
                  <a:gd name="T1" fmla="*/ 5 h 188"/>
                  <a:gd name="T2" fmla="*/ 9 w 24"/>
                  <a:gd name="T3" fmla="*/ 4 h 188"/>
                  <a:gd name="T4" fmla="*/ 18 w 24"/>
                  <a:gd name="T5" fmla="*/ 0 h 188"/>
                  <a:gd name="T6" fmla="*/ 21 w 24"/>
                  <a:gd name="T7" fmla="*/ 0 h 188"/>
                  <a:gd name="T8" fmla="*/ 22 w 24"/>
                  <a:gd name="T9" fmla="*/ 1 h 188"/>
                  <a:gd name="T10" fmla="*/ 24 w 24"/>
                  <a:gd name="T11" fmla="*/ 4 h 188"/>
                  <a:gd name="T12" fmla="*/ 24 w 24"/>
                  <a:gd name="T13" fmla="*/ 6 h 188"/>
                  <a:gd name="T14" fmla="*/ 24 w 24"/>
                  <a:gd name="T15" fmla="*/ 25 h 188"/>
                  <a:gd name="T16" fmla="*/ 24 w 24"/>
                  <a:gd name="T17" fmla="*/ 39 h 188"/>
                  <a:gd name="T18" fmla="*/ 24 w 24"/>
                  <a:gd name="T19" fmla="*/ 52 h 188"/>
                  <a:gd name="T20" fmla="*/ 24 w 24"/>
                  <a:gd name="T21" fmla="*/ 65 h 188"/>
                  <a:gd name="T22" fmla="*/ 24 w 24"/>
                  <a:gd name="T23" fmla="*/ 82 h 188"/>
                  <a:gd name="T24" fmla="*/ 24 w 24"/>
                  <a:gd name="T25" fmla="*/ 106 h 188"/>
                  <a:gd name="T26" fmla="*/ 24 w 24"/>
                  <a:gd name="T27" fmla="*/ 139 h 188"/>
                  <a:gd name="T28" fmla="*/ 22 w 24"/>
                  <a:gd name="T29" fmla="*/ 183 h 188"/>
                  <a:gd name="T30" fmla="*/ 22 w 24"/>
                  <a:gd name="T31" fmla="*/ 185 h 188"/>
                  <a:gd name="T32" fmla="*/ 21 w 24"/>
                  <a:gd name="T33" fmla="*/ 187 h 188"/>
                  <a:gd name="T34" fmla="*/ 20 w 24"/>
                  <a:gd name="T35" fmla="*/ 188 h 188"/>
                  <a:gd name="T36" fmla="*/ 18 w 24"/>
                  <a:gd name="T37" fmla="*/ 188 h 188"/>
                  <a:gd name="T38" fmla="*/ 13 w 24"/>
                  <a:gd name="T39" fmla="*/ 188 h 188"/>
                  <a:gd name="T40" fmla="*/ 4 w 24"/>
                  <a:gd name="T41" fmla="*/ 187 h 188"/>
                  <a:gd name="T42" fmla="*/ 3 w 24"/>
                  <a:gd name="T43" fmla="*/ 187 h 188"/>
                  <a:gd name="T44" fmla="*/ 1 w 24"/>
                  <a:gd name="T45" fmla="*/ 185 h 188"/>
                  <a:gd name="T46" fmla="*/ 0 w 24"/>
                  <a:gd name="T47" fmla="*/ 185 h 188"/>
                  <a:gd name="T48" fmla="*/ 0 w 24"/>
                  <a:gd name="T49" fmla="*/ 183 h 188"/>
                  <a:gd name="T50" fmla="*/ 0 w 24"/>
                  <a:gd name="T51" fmla="*/ 164 h 188"/>
                  <a:gd name="T52" fmla="*/ 0 w 24"/>
                  <a:gd name="T53" fmla="*/ 151 h 188"/>
                  <a:gd name="T54" fmla="*/ 0 w 24"/>
                  <a:gd name="T55" fmla="*/ 139 h 188"/>
                  <a:gd name="T56" fmla="*/ 0 w 24"/>
                  <a:gd name="T57" fmla="*/ 125 h 188"/>
                  <a:gd name="T58" fmla="*/ 0 w 24"/>
                  <a:gd name="T59" fmla="*/ 109 h 188"/>
                  <a:gd name="T60" fmla="*/ 0 w 24"/>
                  <a:gd name="T61" fmla="*/ 86 h 188"/>
                  <a:gd name="T62" fmla="*/ 0 w 24"/>
                  <a:gd name="T63" fmla="*/ 54 h 188"/>
                  <a:gd name="T64" fmla="*/ 0 w 24"/>
                  <a:gd name="T65" fmla="*/ 10 h 188"/>
                  <a:gd name="T66" fmla="*/ 0 w 24"/>
                  <a:gd name="T67" fmla="*/ 9 h 188"/>
                  <a:gd name="T68" fmla="*/ 0 w 24"/>
                  <a:gd name="T69" fmla="*/ 8 h 188"/>
                  <a:gd name="T70" fmla="*/ 1 w 24"/>
                  <a:gd name="T71" fmla="*/ 6 h 188"/>
                  <a:gd name="T72" fmla="*/ 4 w 24"/>
                  <a:gd name="T73" fmla="*/ 5 h 1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188"/>
                  <a:gd name="T113" fmla="*/ 24 w 24"/>
                  <a:gd name="T114" fmla="*/ 188 h 1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188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25"/>
                    </a:lnTo>
                    <a:lnTo>
                      <a:pt x="24" y="39"/>
                    </a:lnTo>
                    <a:lnTo>
                      <a:pt x="24" y="52"/>
                    </a:lnTo>
                    <a:lnTo>
                      <a:pt x="24" y="65"/>
                    </a:lnTo>
                    <a:lnTo>
                      <a:pt x="24" y="82"/>
                    </a:lnTo>
                    <a:lnTo>
                      <a:pt x="24" y="106"/>
                    </a:lnTo>
                    <a:lnTo>
                      <a:pt x="24" y="139"/>
                    </a:lnTo>
                    <a:lnTo>
                      <a:pt x="22" y="183"/>
                    </a:lnTo>
                    <a:lnTo>
                      <a:pt x="22" y="185"/>
                    </a:lnTo>
                    <a:lnTo>
                      <a:pt x="21" y="187"/>
                    </a:lnTo>
                    <a:lnTo>
                      <a:pt x="20" y="188"/>
                    </a:lnTo>
                    <a:lnTo>
                      <a:pt x="18" y="188"/>
                    </a:lnTo>
                    <a:lnTo>
                      <a:pt x="13" y="188"/>
                    </a:lnTo>
                    <a:lnTo>
                      <a:pt x="4" y="187"/>
                    </a:lnTo>
                    <a:lnTo>
                      <a:pt x="3" y="187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3"/>
                    </a:lnTo>
                    <a:lnTo>
                      <a:pt x="0" y="164"/>
                    </a:lnTo>
                    <a:lnTo>
                      <a:pt x="0" y="151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09"/>
                    </a:lnTo>
                    <a:lnTo>
                      <a:pt x="0" y="86"/>
                    </a:lnTo>
                    <a:lnTo>
                      <a:pt x="0" y="54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1121" name="Group 428"/>
            <p:cNvGrpSpPr>
              <a:grpSpLocks/>
            </p:cNvGrpSpPr>
            <p:nvPr/>
          </p:nvGrpSpPr>
          <p:grpSpPr bwMode="auto">
            <a:xfrm>
              <a:off x="1781" y="3649"/>
              <a:ext cx="328" cy="376"/>
              <a:chOff x="1781" y="3649"/>
              <a:chExt cx="328" cy="376"/>
            </a:xfrm>
          </p:grpSpPr>
          <p:sp>
            <p:nvSpPr>
              <p:cNvPr id="1425" name="Freeform 429"/>
              <p:cNvSpPr>
                <a:spLocks/>
              </p:cNvSpPr>
              <p:nvPr/>
            </p:nvSpPr>
            <p:spPr bwMode="auto">
              <a:xfrm>
                <a:off x="1976" y="3689"/>
                <a:ext cx="24" cy="177"/>
              </a:xfrm>
              <a:custGeom>
                <a:avLst/>
                <a:gdLst>
                  <a:gd name="T0" fmla="*/ 4 w 24"/>
                  <a:gd name="T1" fmla="*/ 5 h 177"/>
                  <a:gd name="T2" fmla="*/ 9 w 24"/>
                  <a:gd name="T3" fmla="*/ 4 h 177"/>
                  <a:gd name="T4" fmla="*/ 18 w 24"/>
                  <a:gd name="T5" fmla="*/ 0 h 177"/>
                  <a:gd name="T6" fmla="*/ 21 w 24"/>
                  <a:gd name="T7" fmla="*/ 0 h 177"/>
                  <a:gd name="T8" fmla="*/ 22 w 24"/>
                  <a:gd name="T9" fmla="*/ 1 h 177"/>
                  <a:gd name="T10" fmla="*/ 24 w 24"/>
                  <a:gd name="T11" fmla="*/ 4 h 177"/>
                  <a:gd name="T12" fmla="*/ 24 w 24"/>
                  <a:gd name="T13" fmla="*/ 5 h 177"/>
                  <a:gd name="T14" fmla="*/ 24 w 24"/>
                  <a:gd name="T15" fmla="*/ 24 h 177"/>
                  <a:gd name="T16" fmla="*/ 24 w 24"/>
                  <a:gd name="T17" fmla="*/ 37 h 177"/>
                  <a:gd name="T18" fmla="*/ 24 w 24"/>
                  <a:gd name="T19" fmla="*/ 48 h 177"/>
                  <a:gd name="T20" fmla="*/ 24 w 24"/>
                  <a:gd name="T21" fmla="*/ 62 h 177"/>
                  <a:gd name="T22" fmla="*/ 24 w 24"/>
                  <a:gd name="T23" fmla="*/ 77 h 177"/>
                  <a:gd name="T24" fmla="*/ 24 w 24"/>
                  <a:gd name="T25" fmla="*/ 100 h 177"/>
                  <a:gd name="T26" fmla="*/ 24 w 24"/>
                  <a:gd name="T27" fmla="*/ 130 h 177"/>
                  <a:gd name="T28" fmla="*/ 22 w 24"/>
                  <a:gd name="T29" fmla="*/ 172 h 177"/>
                  <a:gd name="T30" fmla="*/ 21 w 24"/>
                  <a:gd name="T31" fmla="*/ 176 h 177"/>
                  <a:gd name="T32" fmla="*/ 18 w 24"/>
                  <a:gd name="T33" fmla="*/ 177 h 177"/>
                  <a:gd name="T34" fmla="*/ 13 w 24"/>
                  <a:gd name="T35" fmla="*/ 176 h 177"/>
                  <a:gd name="T36" fmla="*/ 4 w 24"/>
                  <a:gd name="T37" fmla="*/ 176 h 177"/>
                  <a:gd name="T38" fmla="*/ 1 w 24"/>
                  <a:gd name="T39" fmla="*/ 174 h 177"/>
                  <a:gd name="T40" fmla="*/ 0 w 24"/>
                  <a:gd name="T41" fmla="*/ 172 h 177"/>
                  <a:gd name="T42" fmla="*/ 0 w 24"/>
                  <a:gd name="T43" fmla="*/ 155 h 177"/>
                  <a:gd name="T44" fmla="*/ 0 w 24"/>
                  <a:gd name="T45" fmla="*/ 141 h 177"/>
                  <a:gd name="T46" fmla="*/ 0 w 24"/>
                  <a:gd name="T47" fmla="*/ 130 h 177"/>
                  <a:gd name="T48" fmla="*/ 0 w 24"/>
                  <a:gd name="T49" fmla="*/ 118 h 177"/>
                  <a:gd name="T50" fmla="*/ 0 w 24"/>
                  <a:gd name="T51" fmla="*/ 102 h 177"/>
                  <a:gd name="T52" fmla="*/ 0 w 24"/>
                  <a:gd name="T53" fmla="*/ 81 h 177"/>
                  <a:gd name="T54" fmla="*/ 0 w 24"/>
                  <a:gd name="T55" fmla="*/ 51 h 177"/>
                  <a:gd name="T56" fmla="*/ 0 w 24"/>
                  <a:gd name="T57" fmla="*/ 10 h 177"/>
                  <a:gd name="T58" fmla="*/ 0 w 24"/>
                  <a:gd name="T59" fmla="*/ 9 h 177"/>
                  <a:gd name="T60" fmla="*/ 0 w 24"/>
                  <a:gd name="T61" fmla="*/ 8 h 177"/>
                  <a:gd name="T62" fmla="*/ 1 w 24"/>
                  <a:gd name="T63" fmla="*/ 6 h 177"/>
                  <a:gd name="T64" fmla="*/ 4 w 24"/>
                  <a:gd name="T65" fmla="*/ 5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7"/>
                  <a:gd name="T101" fmla="*/ 24 w 24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7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24"/>
                    </a:lnTo>
                    <a:lnTo>
                      <a:pt x="24" y="37"/>
                    </a:lnTo>
                    <a:lnTo>
                      <a:pt x="24" y="48"/>
                    </a:lnTo>
                    <a:lnTo>
                      <a:pt x="24" y="62"/>
                    </a:lnTo>
                    <a:lnTo>
                      <a:pt x="24" y="77"/>
                    </a:lnTo>
                    <a:lnTo>
                      <a:pt x="24" y="100"/>
                    </a:lnTo>
                    <a:lnTo>
                      <a:pt x="24" y="130"/>
                    </a:lnTo>
                    <a:lnTo>
                      <a:pt x="22" y="172"/>
                    </a:lnTo>
                    <a:lnTo>
                      <a:pt x="21" y="176"/>
                    </a:lnTo>
                    <a:lnTo>
                      <a:pt x="18" y="177"/>
                    </a:lnTo>
                    <a:lnTo>
                      <a:pt x="13" y="176"/>
                    </a:lnTo>
                    <a:lnTo>
                      <a:pt x="4" y="176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5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0" y="102"/>
                    </a:lnTo>
                    <a:lnTo>
                      <a:pt x="0" y="81"/>
                    </a:lnTo>
                    <a:lnTo>
                      <a:pt x="0" y="5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6" name="Freeform 430"/>
              <p:cNvSpPr>
                <a:spLocks/>
              </p:cNvSpPr>
              <p:nvPr/>
            </p:nvSpPr>
            <p:spPr bwMode="auto">
              <a:xfrm>
                <a:off x="1976" y="3689"/>
                <a:ext cx="24" cy="164"/>
              </a:xfrm>
              <a:custGeom>
                <a:avLst/>
                <a:gdLst>
                  <a:gd name="T0" fmla="*/ 4 w 24"/>
                  <a:gd name="T1" fmla="*/ 5 h 164"/>
                  <a:gd name="T2" fmla="*/ 9 w 24"/>
                  <a:gd name="T3" fmla="*/ 4 h 164"/>
                  <a:gd name="T4" fmla="*/ 18 w 24"/>
                  <a:gd name="T5" fmla="*/ 0 h 164"/>
                  <a:gd name="T6" fmla="*/ 21 w 24"/>
                  <a:gd name="T7" fmla="*/ 0 h 164"/>
                  <a:gd name="T8" fmla="*/ 22 w 24"/>
                  <a:gd name="T9" fmla="*/ 1 h 164"/>
                  <a:gd name="T10" fmla="*/ 24 w 24"/>
                  <a:gd name="T11" fmla="*/ 4 h 164"/>
                  <a:gd name="T12" fmla="*/ 24 w 24"/>
                  <a:gd name="T13" fmla="*/ 5 h 164"/>
                  <a:gd name="T14" fmla="*/ 24 w 24"/>
                  <a:gd name="T15" fmla="*/ 22 h 164"/>
                  <a:gd name="T16" fmla="*/ 24 w 24"/>
                  <a:gd name="T17" fmla="*/ 35 h 164"/>
                  <a:gd name="T18" fmla="*/ 24 w 24"/>
                  <a:gd name="T19" fmla="*/ 46 h 164"/>
                  <a:gd name="T20" fmla="*/ 24 w 24"/>
                  <a:gd name="T21" fmla="*/ 58 h 164"/>
                  <a:gd name="T22" fmla="*/ 24 w 24"/>
                  <a:gd name="T23" fmla="*/ 73 h 164"/>
                  <a:gd name="T24" fmla="*/ 24 w 24"/>
                  <a:gd name="T25" fmla="*/ 93 h 164"/>
                  <a:gd name="T26" fmla="*/ 24 w 24"/>
                  <a:gd name="T27" fmla="*/ 122 h 164"/>
                  <a:gd name="T28" fmla="*/ 22 w 24"/>
                  <a:gd name="T29" fmla="*/ 161 h 164"/>
                  <a:gd name="T30" fmla="*/ 21 w 24"/>
                  <a:gd name="T31" fmla="*/ 163 h 164"/>
                  <a:gd name="T32" fmla="*/ 18 w 24"/>
                  <a:gd name="T33" fmla="*/ 164 h 164"/>
                  <a:gd name="T34" fmla="*/ 13 w 24"/>
                  <a:gd name="T35" fmla="*/ 164 h 164"/>
                  <a:gd name="T36" fmla="*/ 4 w 24"/>
                  <a:gd name="T37" fmla="*/ 163 h 164"/>
                  <a:gd name="T38" fmla="*/ 1 w 24"/>
                  <a:gd name="T39" fmla="*/ 163 h 164"/>
                  <a:gd name="T40" fmla="*/ 0 w 24"/>
                  <a:gd name="T41" fmla="*/ 161 h 164"/>
                  <a:gd name="T42" fmla="*/ 0 w 24"/>
                  <a:gd name="T43" fmla="*/ 133 h 164"/>
                  <a:gd name="T44" fmla="*/ 0 w 24"/>
                  <a:gd name="T45" fmla="*/ 111 h 164"/>
                  <a:gd name="T46" fmla="*/ 0 w 24"/>
                  <a:gd name="T47" fmla="*/ 76 h 164"/>
                  <a:gd name="T48" fmla="*/ 0 w 24"/>
                  <a:gd name="T49" fmla="*/ 10 h 164"/>
                  <a:gd name="T50" fmla="*/ 0 w 24"/>
                  <a:gd name="T51" fmla="*/ 9 h 164"/>
                  <a:gd name="T52" fmla="*/ 0 w 24"/>
                  <a:gd name="T53" fmla="*/ 8 h 164"/>
                  <a:gd name="T54" fmla="*/ 1 w 24"/>
                  <a:gd name="T55" fmla="*/ 6 h 164"/>
                  <a:gd name="T56" fmla="*/ 4 w 24"/>
                  <a:gd name="T57" fmla="*/ 5 h 1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164"/>
                  <a:gd name="T89" fmla="*/ 24 w 24"/>
                  <a:gd name="T90" fmla="*/ 164 h 1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164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22"/>
                    </a:lnTo>
                    <a:lnTo>
                      <a:pt x="24" y="35"/>
                    </a:lnTo>
                    <a:lnTo>
                      <a:pt x="24" y="46"/>
                    </a:lnTo>
                    <a:lnTo>
                      <a:pt x="24" y="58"/>
                    </a:lnTo>
                    <a:lnTo>
                      <a:pt x="24" y="73"/>
                    </a:lnTo>
                    <a:lnTo>
                      <a:pt x="24" y="93"/>
                    </a:lnTo>
                    <a:lnTo>
                      <a:pt x="24" y="122"/>
                    </a:lnTo>
                    <a:lnTo>
                      <a:pt x="22" y="161"/>
                    </a:lnTo>
                    <a:lnTo>
                      <a:pt x="21" y="163"/>
                    </a:lnTo>
                    <a:lnTo>
                      <a:pt x="18" y="164"/>
                    </a:lnTo>
                    <a:lnTo>
                      <a:pt x="13" y="164"/>
                    </a:lnTo>
                    <a:lnTo>
                      <a:pt x="4" y="163"/>
                    </a:lnTo>
                    <a:lnTo>
                      <a:pt x="1" y="163"/>
                    </a:lnTo>
                    <a:lnTo>
                      <a:pt x="0" y="161"/>
                    </a:lnTo>
                    <a:lnTo>
                      <a:pt x="0" y="133"/>
                    </a:lnTo>
                    <a:lnTo>
                      <a:pt x="0" y="111"/>
                    </a:lnTo>
                    <a:lnTo>
                      <a:pt x="0" y="76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7" name="Freeform 431"/>
              <p:cNvSpPr>
                <a:spLocks/>
              </p:cNvSpPr>
              <p:nvPr/>
            </p:nvSpPr>
            <p:spPr bwMode="auto">
              <a:xfrm>
                <a:off x="1976" y="3689"/>
                <a:ext cx="24" cy="153"/>
              </a:xfrm>
              <a:custGeom>
                <a:avLst/>
                <a:gdLst>
                  <a:gd name="T0" fmla="*/ 4 w 24"/>
                  <a:gd name="T1" fmla="*/ 5 h 153"/>
                  <a:gd name="T2" fmla="*/ 9 w 24"/>
                  <a:gd name="T3" fmla="*/ 4 h 153"/>
                  <a:gd name="T4" fmla="*/ 18 w 24"/>
                  <a:gd name="T5" fmla="*/ 0 h 153"/>
                  <a:gd name="T6" fmla="*/ 21 w 24"/>
                  <a:gd name="T7" fmla="*/ 0 h 153"/>
                  <a:gd name="T8" fmla="*/ 22 w 24"/>
                  <a:gd name="T9" fmla="*/ 1 h 153"/>
                  <a:gd name="T10" fmla="*/ 24 w 24"/>
                  <a:gd name="T11" fmla="*/ 4 h 153"/>
                  <a:gd name="T12" fmla="*/ 24 w 24"/>
                  <a:gd name="T13" fmla="*/ 5 h 153"/>
                  <a:gd name="T14" fmla="*/ 24 w 24"/>
                  <a:gd name="T15" fmla="*/ 32 h 153"/>
                  <a:gd name="T16" fmla="*/ 24 w 24"/>
                  <a:gd name="T17" fmla="*/ 54 h 153"/>
                  <a:gd name="T18" fmla="*/ 24 w 24"/>
                  <a:gd name="T19" fmla="*/ 87 h 153"/>
                  <a:gd name="T20" fmla="*/ 22 w 24"/>
                  <a:gd name="T21" fmla="*/ 150 h 153"/>
                  <a:gd name="T22" fmla="*/ 21 w 24"/>
                  <a:gd name="T23" fmla="*/ 152 h 153"/>
                  <a:gd name="T24" fmla="*/ 18 w 24"/>
                  <a:gd name="T25" fmla="*/ 153 h 153"/>
                  <a:gd name="T26" fmla="*/ 13 w 24"/>
                  <a:gd name="T27" fmla="*/ 153 h 153"/>
                  <a:gd name="T28" fmla="*/ 4 w 24"/>
                  <a:gd name="T29" fmla="*/ 152 h 153"/>
                  <a:gd name="T30" fmla="*/ 1 w 24"/>
                  <a:gd name="T31" fmla="*/ 152 h 153"/>
                  <a:gd name="T32" fmla="*/ 0 w 24"/>
                  <a:gd name="T33" fmla="*/ 150 h 153"/>
                  <a:gd name="T34" fmla="*/ 0 w 24"/>
                  <a:gd name="T35" fmla="*/ 124 h 153"/>
                  <a:gd name="T36" fmla="*/ 0 w 24"/>
                  <a:gd name="T37" fmla="*/ 103 h 153"/>
                  <a:gd name="T38" fmla="*/ 0 w 24"/>
                  <a:gd name="T39" fmla="*/ 71 h 153"/>
                  <a:gd name="T40" fmla="*/ 0 w 24"/>
                  <a:gd name="T41" fmla="*/ 10 h 153"/>
                  <a:gd name="T42" fmla="*/ 0 w 24"/>
                  <a:gd name="T43" fmla="*/ 9 h 153"/>
                  <a:gd name="T44" fmla="*/ 0 w 24"/>
                  <a:gd name="T45" fmla="*/ 8 h 153"/>
                  <a:gd name="T46" fmla="*/ 1 w 24"/>
                  <a:gd name="T47" fmla="*/ 6 h 153"/>
                  <a:gd name="T48" fmla="*/ 4 w 24"/>
                  <a:gd name="T49" fmla="*/ 5 h 1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53"/>
                  <a:gd name="T77" fmla="*/ 24 w 24"/>
                  <a:gd name="T78" fmla="*/ 153 h 1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53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32"/>
                    </a:lnTo>
                    <a:lnTo>
                      <a:pt x="24" y="54"/>
                    </a:lnTo>
                    <a:lnTo>
                      <a:pt x="24" y="87"/>
                    </a:lnTo>
                    <a:lnTo>
                      <a:pt x="22" y="150"/>
                    </a:lnTo>
                    <a:lnTo>
                      <a:pt x="21" y="152"/>
                    </a:lnTo>
                    <a:lnTo>
                      <a:pt x="18" y="153"/>
                    </a:lnTo>
                    <a:lnTo>
                      <a:pt x="13" y="153"/>
                    </a:lnTo>
                    <a:lnTo>
                      <a:pt x="4" y="152"/>
                    </a:lnTo>
                    <a:lnTo>
                      <a:pt x="1" y="152"/>
                    </a:lnTo>
                    <a:lnTo>
                      <a:pt x="0" y="150"/>
                    </a:lnTo>
                    <a:lnTo>
                      <a:pt x="0" y="124"/>
                    </a:lnTo>
                    <a:lnTo>
                      <a:pt x="0" y="103"/>
                    </a:lnTo>
                    <a:lnTo>
                      <a:pt x="0" y="7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8" name="Freeform 432"/>
              <p:cNvSpPr>
                <a:spLocks/>
              </p:cNvSpPr>
              <p:nvPr/>
            </p:nvSpPr>
            <p:spPr bwMode="auto">
              <a:xfrm>
                <a:off x="1976" y="3689"/>
                <a:ext cx="24" cy="141"/>
              </a:xfrm>
              <a:custGeom>
                <a:avLst/>
                <a:gdLst>
                  <a:gd name="T0" fmla="*/ 4 w 24"/>
                  <a:gd name="T1" fmla="*/ 5 h 141"/>
                  <a:gd name="T2" fmla="*/ 9 w 24"/>
                  <a:gd name="T3" fmla="*/ 4 h 141"/>
                  <a:gd name="T4" fmla="*/ 18 w 24"/>
                  <a:gd name="T5" fmla="*/ 0 h 141"/>
                  <a:gd name="T6" fmla="*/ 21 w 24"/>
                  <a:gd name="T7" fmla="*/ 0 h 141"/>
                  <a:gd name="T8" fmla="*/ 22 w 24"/>
                  <a:gd name="T9" fmla="*/ 1 h 141"/>
                  <a:gd name="T10" fmla="*/ 24 w 24"/>
                  <a:gd name="T11" fmla="*/ 3 h 141"/>
                  <a:gd name="T12" fmla="*/ 24 w 24"/>
                  <a:gd name="T13" fmla="*/ 5 h 141"/>
                  <a:gd name="T14" fmla="*/ 24 w 24"/>
                  <a:gd name="T15" fmla="*/ 31 h 141"/>
                  <a:gd name="T16" fmla="*/ 24 w 24"/>
                  <a:gd name="T17" fmla="*/ 49 h 141"/>
                  <a:gd name="T18" fmla="*/ 24 w 24"/>
                  <a:gd name="T19" fmla="*/ 80 h 141"/>
                  <a:gd name="T20" fmla="*/ 22 w 24"/>
                  <a:gd name="T21" fmla="*/ 139 h 141"/>
                  <a:gd name="T22" fmla="*/ 21 w 24"/>
                  <a:gd name="T23" fmla="*/ 141 h 141"/>
                  <a:gd name="T24" fmla="*/ 18 w 24"/>
                  <a:gd name="T25" fmla="*/ 141 h 141"/>
                  <a:gd name="T26" fmla="*/ 13 w 24"/>
                  <a:gd name="T27" fmla="*/ 141 h 141"/>
                  <a:gd name="T28" fmla="*/ 4 w 24"/>
                  <a:gd name="T29" fmla="*/ 141 h 141"/>
                  <a:gd name="T30" fmla="*/ 1 w 24"/>
                  <a:gd name="T31" fmla="*/ 140 h 141"/>
                  <a:gd name="T32" fmla="*/ 0 w 24"/>
                  <a:gd name="T33" fmla="*/ 139 h 141"/>
                  <a:gd name="T34" fmla="*/ 0 w 24"/>
                  <a:gd name="T35" fmla="*/ 114 h 141"/>
                  <a:gd name="T36" fmla="*/ 0 w 24"/>
                  <a:gd name="T37" fmla="*/ 96 h 141"/>
                  <a:gd name="T38" fmla="*/ 0 w 24"/>
                  <a:gd name="T39" fmla="*/ 66 h 141"/>
                  <a:gd name="T40" fmla="*/ 0 w 24"/>
                  <a:gd name="T41" fmla="*/ 10 h 141"/>
                  <a:gd name="T42" fmla="*/ 0 w 24"/>
                  <a:gd name="T43" fmla="*/ 9 h 141"/>
                  <a:gd name="T44" fmla="*/ 0 w 24"/>
                  <a:gd name="T45" fmla="*/ 8 h 141"/>
                  <a:gd name="T46" fmla="*/ 1 w 24"/>
                  <a:gd name="T47" fmla="*/ 6 h 141"/>
                  <a:gd name="T48" fmla="*/ 4 w 24"/>
                  <a:gd name="T49" fmla="*/ 5 h 1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41"/>
                  <a:gd name="T77" fmla="*/ 24 w 24"/>
                  <a:gd name="T78" fmla="*/ 141 h 1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41">
                    <a:moveTo>
                      <a:pt x="4" y="5"/>
                    </a:moveTo>
                    <a:lnTo>
                      <a:pt x="9" y="4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31"/>
                    </a:lnTo>
                    <a:lnTo>
                      <a:pt x="24" y="49"/>
                    </a:lnTo>
                    <a:lnTo>
                      <a:pt x="24" y="80"/>
                    </a:lnTo>
                    <a:lnTo>
                      <a:pt x="22" y="139"/>
                    </a:lnTo>
                    <a:lnTo>
                      <a:pt x="21" y="141"/>
                    </a:lnTo>
                    <a:lnTo>
                      <a:pt x="18" y="141"/>
                    </a:lnTo>
                    <a:lnTo>
                      <a:pt x="13" y="141"/>
                    </a:lnTo>
                    <a:lnTo>
                      <a:pt x="4" y="141"/>
                    </a:lnTo>
                    <a:lnTo>
                      <a:pt x="1" y="140"/>
                    </a:lnTo>
                    <a:lnTo>
                      <a:pt x="0" y="139"/>
                    </a:lnTo>
                    <a:lnTo>
                      <a:pt x="0" y="114"/>
                    </a:lnTo>
                    <a:lnTo>
                      <a:pt x="0" y="96"/>
                    </a:lnTo>
                    <a:lnTo>
                      <a:pt x="0" y="66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9" name="Freeform 433"/>
              <p:cNvSpPr>
                <a:spLocks/>
              </p:cNvSpPr>
              <p:nvPr/>
            </p:nvSpPr>
            <p:spPr bwMode="auto">
              <a:xfrm>
                <a:off x="1976" y="3689"/>
                <a:ext cx="24" cy="130"/>
              </a:xfrm>
              <a:custGeom>
                <a:avLst/>
                <a:gdLst>
                  <a:gd name="T0" fmla="*/ 3 w 24"/>
                  <a:gd name="T1" fmla="*/ 5 h 130"/>
                  <a:gd name="T2" fmla="*/ 9 w 24"/>
                  <a:gd name="T3" fmla="*/ 4 h 130"/>
                  <a:gd name="T4" fmla="*/ 19 w 24"/>
                  <a:gd name="T5" fmla="*/ 0 h 130"/>
                  <a:gd name="T6" fmla="*/ 21 w 24"/>
                  <a:gd name="T7" fmla="*/ 0 h 130"/>
                  <a:gd name="T8" fmla="*/ 22 w 24"/>
                  <a:gd name="T9" fmla="*/ 1 h 130"/>
                  <a:gd name="T10" fmla="*/ 24 w 24"/>
                  <a:gd name="T11" fmla="*/ 3 h 130"/>
                  <a:gd name="T12" fmla="*/ 24 w 24"/>
                  <a:gd name="T13" fmla="*/ 5 h 130"/>
                  <a:gd name="T14" fmla="*/ 24 w 24"/>
                  <a:gd name="T15" fmla="*/ 28 h 130"/>
                  <a:gd name="T16" fmla="*/ 24 w 24"/>
                  <a:gd name="T17" fmla="*/ 46 h 130"/>
                  <a:gd name="T18" fmla="*/ 24 w 24"/>
                  <a:gd name="T19" fmla="*/ 74 h 130"/>
                  <a:gd name="T20" fmla="*/ 22 w 24"/>
                  <a:gd name="T21" fmla="*/ 126 h 130"/>
                  <a:gd name="T22" fmla="*/ 21 w 24"/>
                  <a:gd name="T23" fmla="*/ 129 h 130"/>
                  <a:gd name="T24" fmla="*/ 18 w 24"/>
                  <a:gd name="T25" fmla="*/ 130 h 130"/>
                  <a:gd name="T26" fmla="*/ 13 w 24"/>
                  <a:gd name="T27" fmla="*/ 130 h 130"/>
                  <a:gd name="T28" fmla="*/ 4 w 24"/>
                  <a:gd name="T29" fmla="*/ 129 h 130"/>
                  <a:gd name="T30" fmla="*/ 1 w 24"/>
                  <a:gd name="T31" fmla="*/ 129 h 130"/>
                  <a:gd name="T32" fmla="*/ 0 w 24"/>
                  <a:gd name="T33" fmla="*/ 126 h 130"/>
                  <a:gd name="T34" fmla="*/ 0 w 24"/>
                  <a:gd name="T35" fmla="*/ 106 h 130"/>
                  <a:gd name="T36" fmla="*/ 0 w 24"/>
                  <a:gd name="T37" fmla="*/ 89 h 130"/>
                  <a:gd name="T38" fmla="*/ 0 w 24"/>
                  <a:gd name="T39" fmla="*/ 62 h 130"/>
                  <a:gd name="T40" fmla="*/ 0 w 24"/>
                  <a:gd name="T41" fmla="*/ 10 h 130"/>
                  <a:gd name="T42" fmla="*/ 0 w 24"/>
                  <a:gd name="T43" fmla="*/ 9 h 130"/>
                  <a:gd name="T44" fmla="*/ 0 w 24"/>
                  <a:gd name="T45" fmla="*/ 8 h 130"/>
                  <a:gd name="T46" fmla="*/ 1 w 24"/>
                  <a:gd name="T47" fmla="*/ 6 h 130"/>
                  <a:gd name="T48" fmla="*/ 3 w 24"/>
                  <a:gd name="T49" fmla="*/ 5 h 1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30"/>
                  <a:gd name="T77" fmla="*/ 24 w 24"/>
                  <a:gd name="T78" fmla="*/ 130 h 1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30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8"/>
                    </a:lnTo>
                    <a:lnTo>
                      <a:pt x="24" y="46"/>
                    </a:lnTo>
                    <a:lnTo>
                      <a:pt x="24" y="74"/>
                    </a:lnTo>
                    <a:lnTo>
                      <a:pt x="22" y="126"/>
                    </a:lnTo>
                    <a:lnTo>
                      <a:pt x="21" y="129"/>
                    </a:lnTo>
                    <a:lnTo>
                      <a:pt x="18" y="130"/>
                    </a:lnTo>
                    <a:lnTo>
                      <a:pt x="13" y="130"/>
                    </a:lnTo>
                    <a:lnTo>
                      <a:pt x="4" y="129"/>
                    </a:lnTo>
                    <a:lnTo>
                      <a:pt x="1" y="129"/>
                    </a:lnTo>
                    <a:lnTo>
                      <a:pt x="0" y="126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0" y="6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0" name="Freeform 434"/>
              <p:cNvSpPr>
                <a:spLocks/>
              </p:cNvSpPr>
              <p:nvPr/>
            </p:nvSpPr>
            <p:spPr bwMode="auto">
              <a:xfrm>
                <a:off x="1976" y="3689"/>
                <a:ext cx="24" cy="119"/>
              </a:xfrm>
              <a:custGeom>
                <a:avLst/>
                <a:gdLst>
                  <a:gd name="T0" fmla="*/ 3 w 24"/>
                  <a:gd name="T1" fmla="*/ 5 h 119"/>
                  <a:gd name="T2" fmla="*/ 9 w 24"/>
                  <a:gd name="T3" fmla="*/ 4 h 119"/>
                  <a:gd name="T4" fmla="*/ 19 w 24"/>
                  <a:gd name="T5" fmla="*/ 0 h 119"/>
                  <a:gd name="T6" fmla="*/ 21 w 24"/>
                  <a:gd name="T7" fmla="*/ 0 h 119"/>
                  <a:gd name="T8" fmla="*/ 22 w 24"/>
                  <a:gd name="T9" fmla="*/ 1 h 119"/>
                  <a:gd name="T10" fmla="*/ 24 w 24"/>
                  <a:gd name="T11" fmla="*/ 3 h 119"/>
                  <a:gd name="T12" fmla="*/ 24 w 24"/>
                  <a:gd name="T13" fmla="*/ 5 h 119"/>
                  <a:gd name="T14" fmla="*/ 24 w 24"/>
                  <a:gd name="T15" fmla="*/ 26 h 119"/>
                  <a:gd name="T16" fmla="*/ 24 w 24"/>
                  <a:gd name="T17" fmla="*/ 42 h 119"/>
                  <a:gd name="T18" fmla="*/ 24 w 24"/>
                  <a:gd name="T19" fmla="*/ 68 h 119"/>
                  <a:gd name="T20" fmla="*/ 22 w 24"/>
                  <a:gd name="T21" fmla="*/ 115 h 119"/>
                  <a:gd name="T22" fmla="*/ 21 w 24"/>
                  <a:gd name="T23" fmla="*/ 118 h 119"/>
                  <a:gd name="T24" fmla="*/ 18 w 24"/>
                  <a:gd name="T25" fmla="*/ 119 h 119"/>
                  <a:gd name="T26" fmla="*/ 13 w 24"/>
                  <a:gd name="T27" fmla="*/ 118 h 119"/>
                  <a:gd name="T28" fmla="*/ 4 w 24"/>
                  <a:gd name="T29" fmla="*/ 118 h 119"/>
                  <a:gd name="T30" fmla="*/ 2 w 24"/>
                  <a:gd name="T31" fmla="*/ 118 h 119"/>
                  <a:gd name="T32" fmla="*/ 0 w 24"/>
                  <a:gd name="T33" fmla="*/ 115 h 119"/>
                  <a:gd name="T34" fmla="*/ 0 w 24"/>
                  <a:gd name="T35" fmla="*/ 96 h 119"/>
                  <a:gd name="T36" fmla="*/ 0 w 24"/>
                  <a:gd name="T37" fmla="*/ 81 h 119"/>
                  <a:gd name="T38" fmla="*/ 0 w 24"/>
                  <a:gd name="T39" fmla="*/ 57 h 119"/>
                  <a:gd name="T40" fmla="*/ 0 w 24"/>
                  <a:gd name="T41" fmla="*/ 10 h 119"/>
                  <a:gd name="T42" fmla="*/ 0 w 24"/>
                  <a:gd name="T43" fmla="*/ 9 h 119"/>
                  <a:gd name="T44" fmla="*/ 0 w 24"/>
                  <a:gd name="T45" fmla="*/ 8 h 119"/>
                  <a:gd name="T46" fmla="*/ 1 w 24"/>
                  <a:gd name="T47" fmla="*/ 6 h 119"/>
                  <a:gd name="T48" fmla="*/ 3 w 24"/>
                  <a:gd name="T49" fmla="*/ 5 h 1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19"/>
                  <a:gd name="T77" fmla="*/ 24 w 24"/>
                  <a:gd name="T78" fmla="*/ 119 h 1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19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6"/>
                    </a:lnTo>
                    <a:lnTo>
                      <a:pt x="24" y="42"/>
                    </a:lnTo>
                    <a:lnTo>
                      <a:pt x="24" y="68"/>
                    </a:lnTo>
                    <a:lnTo>
                      <a:pt x="22" y="115"/>
                    </a:lnTo>
                    <a:lnTo>
                      <a:pt x="21" y="118"/>
                    </a:lnTo>
                    <a:lnTo>
                      <a:pt x="18" y="119"/>
                    </a:lnTo>
                    <a:lnTo>
                      <a:pt x="13" y="118"/>
                    </a:lnTo>
                    <a:lnTo>
                      <a:pt x="4" y="118"/>
                    </a:lnTo>
                    <a:lnTo>
                      <a:pt x="2" y="118"/>
                    </a:lnTo>
                    <a:lnTo>
                      <a:pt x="0" y="115"/>
                    </a:lnTo>
                    <a:lnTo>
                      <a:pt x="0" y="96"/>
                    </a:lnTo>
                    <a:lnTo>
                      <a:pt x="0" y="81"/>
                    </a:lnTo>
                    <a:lnTo>
                      <a:pt x="0" y="5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1" name="Freeform 435"/>
              <p:cNvSpPr>
                <a:spLocks/>
              </p:cNvSpPr>
              <p:nvPr/>
            </p:nvSpPr>
            <p:spPr bwMode="auto">
              <a:xfrm>
                <a:off x="1976" y="3689"/>
                <a:ext cx="24" cy="107"/>
              </a:xfrm>
              <a:custGeom>
                <a:avLst/>
                <a:gdLst>
                  <a:gd name="T0" fmla="*/ 3 w 24"/>
                  <a:gd name="T1" fmla="*/ 5 h 107"/>
                  <a:gd name="T2" fmla="*/ 9 w 24"/>
                  <a:gd name="T3" fmla="*/ 4 h 107"/>
                  <a:gd name="T4" fmla="*/ 19 w 24"/>
                  <a:gd name="T5" fmla="*/ 0 h 107"/>
                  <a:gd name="T6" fmla="*/ 21 w 24"/>
                  <a:gd name="T7" fmla="*/ 0 h 107"/>
                  <a:gd name="T8" fmla="*/ 22 w 24"/>
                  <a:gd name="T9" fmla="*/ 1 h 107"/>
                  <a:gd name="T10" fmla="*/ 24 w 24"/>
                  <a:gd name="T11" fmla="*/ 3 h 107"/>
                  <a:gd name="T12" fmla="*/ 24 w 24"/>
                  <a:gd name="T13" fmla="*/ 5 h 107"/>
                  <a:gd name="T14" fmla="*/ 24 w 24"/>
                  <a:gd name="T15" fmla="*/ 24 h 107"/>
                  <a:gd name="T16" fmla="*/ 24 w 24"/>
                  <a:gd name="T17" fmla="*/ 38 h 107"/>
                  <a:gd name="T18" fmla="*/ 24 w 24"/>
                  <a:gd name="T19" fmla="*/ 62 h 107"/>
                  <a:gd name="T20" fmla="*/ 22 w 24"/>
                  <a:gd name="T21" fmla="*/ 104 h 107"/>
                  <a:gd name="T22" fmla="*/ 21 w 24"/>
                  <a:gd name="T23" fmla="*/ 107 h 107"/>
                  <a:gd name="T24" fmla="*/ 18 w 24"/>
                  <a:gd name="T25" fmla="*/ 107 h 107"/>
                  <a:gd name="T26" fmla="*/ 13 w 24"/>
                  <a:gd name="T27" fmla="*/ 107 h 107"/>
                  <a:gd name="T28" fmla="*/ 4 w 24"/>
                  <a:gd name="T29" fmla="*/ 107 h 107"/>
                  <a:gd name="T30" fmla="*/ 2 w 24"/>
                  <a:gd name="T31" fmla="*/ 106 h 107"/>
                  <a:gd name="T32" fmla="*/ 0 w 24"/>
                  <a:gd name="T33" fmla="*/ 104 h 107"/>
                  <a:gd name="T34" fmla="*/ 0 w 24"/>
                  <a:gd name="T35" fmla="*/ 87 h 107"/>
                  <a:gd name="T36" fmla="*/ 0 w 24"/>
                  <a:gd name="T37" fmla="*/ 73 h 107"/>
                  <a:gd name="T38" fmla="*/ 0 w 24"/>
                  <a:gd name="T39" fmla="*/ 52 h 107"/>
                  <a:gd name="T40" fmla="*/ 0 w 24"/>
                  <a:gd name="T41" fmla="*/ 10 h 107"/>
                  <a:gd name="T42" fmla="*/ 0 w 24"/>
                  <a:gd name="T43" fmla="*/ 8 h 107"/>
                  <a:gd name="T44" fmla="*/ 3 w 24"/>
                  <a:gd name="T45" fmla="*/ 5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107"/>
                  <a:gd name="T71" fmla="*/ 24 w 24"/>
                  <a:gd name="T72" fmla="*/ 107 h 1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107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4"/>
                    </a:lnTo>
                    <a:lnTo>
                      <a:pt x="24" y="38"/>
                    </a:lnTo>
                    <a:lnTo>
                      <a:pt x="24" y="62"/>
                    </a:lnTo>
                    <a:lnTo>
                      <a:pt x="22" y="104"/>
                    </a:lnTo>
                    <a:lnTo>
                      <a:pt x="21" y="107"/>
                    </a:lnTo>
                    <a:lnTo>
                      <a:pt x="18" y="107"/>
                    </a:lnTo>
                    <a:lnTo>
                      <a:pt x="13" y="107"/>
                    </a:lnTo>
                    <a:lnTo>
                      <a:pt x="4" y="107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0" y="5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2" name="Freeform 436"/>
              <p:cNvSpPr>
                <a:spLocks/>
              </p:cNvSpPr>
              <p:nvPr/>
            </p:nvSpPr>
            <p:spPr bwMode="auto">
              <a:xfrm>
                <a:off x="1976" y="3689"/>
                <a:ext cx="24" cy="96"/>
              </a:xfrm>
              <a:custGeom>
                <a:avLst/>
                <a:gdLst>
                  <a:gd name="T0" fmla="*/ 3 w 24"/>
                  <a:gd name="T1" fmla="*/ 5 h 96"/>
                  <a:gd name="T2" fmla="*/ 9 w 24"/>
                  <a:gd name="T3" fmla="*/ 4 h 96"/>
                  <a:gd name="T4" fmla="*/ 19 w 24"/>
                  <a:gd name="T5" fmla="*/ 0 h 96"/>
                  <a:gd name="T6" fmla="*/ 21 w 24"/>
                  <a:gd name="T7" fmla="*/ 0 h 96"/>
                  <a:gd name="T8" fmla="*/ 22 w 24"/>
                  <a:gd name="T9" fmla="*/ 1 h 96"/>
                  <a:gd name="T10" fmla="*/ 24 w 24"/>
                  <a:gd name="T11" fmla="*/ 3 h 96"/>
                  <a:gd name="T12" fmla="*/ 24 w 24"/>
                  <a:gd name="T13" fmla="*/ 5 h 96"/>
                  <a:gd name="T14" fmla="*/ 24 w 24"/>
                  <a:gd name="T15" fmla="*/ 21 h 96"/>
                  <a:gd name="T16" fmla="*/ 24 w 24"/>
                  <a:gd name="T17" fmla="*/ 35 h 96"/>
                  <a:gd name="T18" fmla="*/ 24 w 24"/>
                  <a:gd name="T19" fmla="*/ 54 h 96"/>
                  <a:gd name="T20" fmla="*/ 22 w 24"/>
                  <a:gd name="T21" fmla="*/ 93 h 96"/>
                  <a:gd name="T22" fmla="*/ 21 w 24"/>
                  <a:gd name="T23" fmla="*/ 95 h 96"/>
                  <a:gd name="T24" fmla="*/ 18 w 24"/>
                  <a:gd name="T25" fmla="*/ 96 h 96"/>
                  <a:gd name="T26" fmla="*/ 13 w 24"/>
                  <a:gd name="T27" fmla="*/ 96 h 96"/>
                  <a:gd name="T28" fmla="*/ 4 w 24"/>
                  <a:gd name="T29" fmla="*/ 96 h 96"/>
                  <a:gd name="T30" fmla="*/ 2 w 24"/>
                  <a:gd name="T31" fmla="*/ 95 h 96"/>
                  <a:gd name="T32" fmla="*/ 0 w 24"/>
                  <a:gd name="T33" fmla="*/ 93 h 96"/>
                  <a:gd name="T34" fmla="*/ 0 w 24"/>
                  <a:gd name="T35" fmla="*/ 77 h 96"/>
                  <a:gd name="T36" fmla="*/ 0 w 24"/>
                  <a:gd name="T37" fmla="*/ 65 h 96"/>
                  <a:gd name="T38" fmla="*/ 0 w 24"/>
                  <a:gd name="T39" fmla="*/ 47 h 96"/>
                  <a:gd name="T40" fmla="*/ 0 w 24"/>
                  <a:gd name="T41" fmla="*/ 10 h 96"/>
                  <a:gd name="T42" fmla="*/ 0 w 24"/>
                  <a:gd name="T43" fmla="*/ 9 h 96"/>
                  <a:gd name="T44" fmla="*/ 0 w 24"/>
                  <a:gd name="T45" fmla="*/ 8 h 96"/>
                  <a:gd name="T46" fmla="*/ 1 w 24"/>
                  <a:gd name="T47" fmla="*/ 6 h 96"/>
                  <a:gd name="T48" fmla="*/ 3 w 24"/>
                  <a:gd name="T49" fmla="*/ 5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96"/>
                  <a:gd name="T77" fmla="*/ 24 w 24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96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1"/>
                    </a:lnTo>
                    <a:lnTo>
                      <a:pt x="24" y="35"/>
                    </a:lnTo>
                    <a:lnTo>
                      <a:pt x="24" y="54"/>
                    </a:lnTo>
                    <a:lnTo>
                      <a:pt x="22" y="93"/>
                    </a:lnTo>
                    <a:lnTo>
                      <a:pt x="21" y="95"/>
                    </a:lnTo>
                    <a:lnTo>
                      <a:pt x="18" y="96"/>
                    </a:lnTo>
                    <a:lnTo>
                      <a:pt x="13" y="96"/>
                    </a:lnTo>
                    <a:lnTo>
                      <a:pt x="4" y="96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4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3" name="Freeform 437"/>
              <p:cNvSpPr>
                <a:spLocks/>
              </p:cNvSpPr>
              <p:nvPr/>
            </p:nvSpPr>
            <p:spPr bwMode="auto">
              <a:xfrm>
                <a:off x="1976" y="3689"/>
                <a:ext cx="24" cy="85"/>
              </a:xfrm>
              <a:custGeom>
                <a:avLst/>
                <a:gdLst>
                  <a:gd name="T0" fmla="*/ 3 w 24"/>
                  <a:gd name="T1" fmla="*/ 5 h 85"/>
                  <a:gd name="T2" fmla="*/ 9 w 24"/>
                  <a:gd name="T3" fmla="*/ 4 h 85"/>
                  <a:gd name="T4" fmla="*/ 19 w 24"/>
                  <a:gd name="T5" fmla="*/ 0 h 85"/>
                  <a:gd name="T6" fmla="*/ 21 w 24"/>
                  <a:gd name="T7" fmla="*/ 0 h 85"/>
                  <a:gd name="T8" fmla="*/ 22 w 24"/>
                  <a:gd name="T9" fmla="*/ 1 h 85"/>
                  <a:gd name="T10" fmla="*/ 24 w 24"/>
                  <a:gd name="T11" fmla="*/ 3 h 85"/>
                  <a:gd name="T12" fmla="*/ 24 w 24"/>
                  <a:gd name="T13" fmla="*/ 5 h 85"/>
                  <a:gd name="T14" fmla="*/ 24 w 24"/>
                  <a:gd name="T15" fmla="*/ 20 h 85"/>
                  <a:gd name="T16" fmla="*/ 24 w 24"/>
                  <a:gd name="T17" fmla="*/ 31 h 85"/>
                  <a:gd name="T18" fmla="*/ 24 w 24"/>
                  <a:gd name="T19" fmla="*/ 48 h 85"/>
                  <a:gd name="T20" fmla="*/ 22 w 24"/>
                  <a:gd name="T21" fmla="*/ 82 h 85"/>
                  <a:gd name="T22" fmla="*/ 21 w 24"/>
                  <a:gd name="T23" fmla="*/ 84 h 85"/>
                  <a:gd name="T24" fmla="*/ 18 w 24"/>
                  <a:gd name="T25" fmla="*/ 85 h 85"/>
                  <a:gd name="T26" fmla="*/ 13 w 24"/>
                  <a:gd name="T27" fmla="*/ 84 h 85"/>
                  <a:gd name="T28" fmla="*/ 4 w 24"/>
                  <a:gd name="T29" fmla="*/ 84 h 85"/>
                  <a:gd name="T30" fmla="*/ 2 w 24"/>
                  <a:gd name="T31" fmla="*/ 84 h 85"/>
                  <a:gd name="T32" fmla="*/ 0 w 24"/>
                  <a:gd name="T33" fmla="*/ 82 h 85"/>
                  <a:gd name="T34" fmla="*/ 0 w 24"/>
                  <a:gd name="T35" fmla="*/ 69 h 85"/>
                  <a:gd name="T36" fmla="*/ 0 w 24"/>
                  <a:gd name="T37" fmla="*/ 58 h 85"/>
                  <a:gd name="T38" fmla="*/ 0 w 24"/>
                  <a:gd name="T39" fmla="*/ 42 h 85"/>
                  <a:gd name="T40" fmla="*/ 0 w 24"/>
                  <a:gd name="T41" fmla="*/ 10 h 85"/>
                  <a:gd name="T42" fmla="*/ 0 w 24"/>
                  <a:gd name="T43" fmla="*/ 9 h 85"/>
                  <a:gd name="T44" fmla="*/ 0 w 24"/>
                  <a:gd name="T45" fmla="*/ 8 h 85"/>
                  <a:gd name="T46" fmla="*/ 1 w 24"/>
                  <a:gd name="T47" fmla="*/ 6 h 85"/>
                  <a:gd name="T48" fmla="*/ 3 w 24"/>
                  <a:gd name="T49" fmla="*/ 5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85"/>
                  <a:gd name="T77" fmla="*/ 24 w 24"/>
                  <a:gd name="T78" fmla="*/ 85 h 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85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0"/>
                    </a:lnTo>
                    <a:lnTo>
                      <a:pt x="24" y="31"/>
                    </a:lnTo>
                    <a:lnTo>
                      <a:pt x="24" y="48"/>
                    </a:lnTo>
                    <a:lnTo>
                      <a:pt x="22" y="82"/>
                    </a:lnTo>
                    <a:lnTo>
                      <a:pt x="21" y="84"/>
                    </a:lnTo>
                    <a:lnTo>
                      <a:pt x="18" y="85"/>
                    </a:lnTo>
                    <a:lnTo>
                      <a:pt x="13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0" y="82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4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4" name="Freeform 438"/>
              <p:cNvSpPr>
                <a:spLocks/>
              </p:cNvSpPr>
              <p:nvPr/>
            </p:nvSpPr>
            <p:spPr bwMode="auto">
              <a:xfrm>
                <a:off x="1976" y="3689"/>
                <a:ext cx="24" cy="73"/>
              </a:xfrm>
              <a:custGeom>
                <a:avLst/>
                <a:gdLst>
                  <a:gd name="T0" fmla="*/ 3 w 24"/>
                  <a:gd name="T1" fmla="*/ 5 h 73"/>
                  <a:gd name="T2" fmla="*/ 9 w 24"/>
                  <a:gd name="T3" fmla="*/ 4 h 73"/>
                  <a:gd name="T4" fmla="*/ 19 w 24"/>
                  <a:gd name="T5" fmla="*/ 0 h 73"/>
                  <a:gd name="T6" fmla="*/ 21 w 24"/>
                  <a:gd name="T7" fmla="*/ 0 h 73"/>
                  <a:gd name="T8" fmla="*/ 22 w 24"/>
                  <a:gd name="T9" fmla="*/ 1 h 73"/>
                  <a:gd name="T10" fmla="*/ 24 w 24"/>
                  <a:gd name="T11" fmla="*/ 3 h 73"/>
                  <a:gd name="T12" fmla="*/ 24 w 24"/>
                  <a:gd name="T13" fmla="*/ 4 h 73"/>
                  <a:gd name="T14" fmla="*/ 24 w 24"/>
                  <a:gd name="T15" fmla="*/ 17 h 73"/>
                  <a:gd name="T16" fmla="*/ 24 w 24"/>
                  <a:gd name="T17" fmla="*/ 27 h 73"/>
                  <a:gd name="T18" fmla="*/ 24 w 24"/>
                  <a:gd name="T19" fmla="*/ 42 h 73"/>
                  <a:gd name="T20" fmla="*/ 22 w 24"/>
                  <a:gd name="T21" fmla="*/ 70 h 73"/>
                  <a:gd name="T22" fmla="*/ 21 w 24"/>
                  <a:gd name="T23" fmla="*/ 73 h 73"/>
                  <a:gd name="T24" fmla="*/ 18 w 24"/>
                  <a:gd name="T25" fmla="*/ 73 h 73"/>
                  <a:gd name="T26" fmla="*/ 13 w 24"/>
                  <a:gd name="T27" fmla="*/ 73 h 73"/>
                  <a:gd name="T28" fmla="*/ 4 w 24"/>
                  <a:gd name="T29" fmla="*/ 73 h 73"/>
                  <a:gd name="T30" fmla="*/ 2 w 24"/>
                  <a:gd name="T31" fmla="*/ 73 h 73"/>
                  <a:gd name="T32" fmla="*/ 0 w 24"/>
                  <a:gd name="T33" fmla="*/ 70 h 73"/>
                  <a:gd name="T34" fmla="*/ 0 w 24"/>
                  <a:gd name="T35" fmla="*/ 59 h 73"/>
                  <a:gd name="T36" fmla="*/ 0 w 24"/>
                  <a:gd name="T37" fmla="*/ 51 h 73"/>
                  <a:gd name="T38" fmla="*/ 0 w 24"/>
                  <a:gd name="T39" fmla="*/ 37 h 73"/>
                  <a:gd name="T40" fmla="*/ 0 w 24"/>
                  <a:gd name="T41" fmla="*/ 10 h 73"/>
                  <a:gd name="T42" fmla="*/ 0 w 24"/>
                  <a:gd name="T43" fmla="*/ 8 h 73"/>
                  <a:gd name="T44" fmla="*/ 3 w 24"/>
                  <a:gd name="T45" fmla="*/ 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73"/>
                  <a:gd name="T71" fmla="*/ 24 w 24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73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17"/>
                    </a:lnTo>
                    <a:lnTo>
                      <a:pt x="24" y="27"/>
                    </a:lnTo>
                    <a:lnTo>
                      <a:pt x="24" y="42"/>
                    </a:lnTo>
                    <a:lnTo>
                      <a:pt x="22" y="70"/>
                    </a:lnTo>
                    <a:lnTo>
                      <a:pt x="21" y="73"/>
                    </a:lnTo>
                    <a:lnTo>
                      <a:pt x="18" y="73"/>
                    </a:lnTo>
                    <a:lnTo>
                      <a:pt x="13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" name="Freeform 439"/>
              <p:cNvSpPr>
                <a:spLocks/>
              </p:cNvSpPr>
              <p:nvPr/>
            </p:nvSpPr>
            <p:spPr bwMode="auto">
              <a:xfrm>
                <a:off x="1976" y="3689"/>
                <a:ext cx="24" cy="62"/>
              </a:xfrm>
              <a:custGeom>
                <a:avLst/>
                <a:gdLst>
                  <a:gd name="T0" fmla="*/ 3 w 24"/>
                  <a:gd name="T1" fmla="*/ 5 h 62"/>
                  <a:gd name="T2" fmla="*/ 9 w 24"/>
                  <a:gd name="T3" fmla="*/ 4 h 62"/>
                  <a:gd name="T4" fmla="*/ 19 w 24"/>
                  <a:gd name="T5" fmla="*/ 0 h 62"/>
                  <a:gd name="T6" fmla="*/ 21 w 24"/>
                  <a:gd name="T7" fmla="*/ 0 h 62"/>
                  <a:gd name="T8" fmla="*/ 22 w 24"/>
                  <a:gd name="T9" fmla="*/ 1 h 62"/>
                  <a:gd name="T10" fmla="*/ 24 w 24"/>
                  <a:gd name="T11" fmla="*/ 3 h 62"/>
                  <a:gd name="T12" fmla="*/ 24 w 24"/>
                  <a:gd name="T13" fmla="*/ 4 h 62"/>
                  <a:gd name="T14" fmla="*/ 24 w 24"/>
                  <a:gd name="T15" fmla="*/ 15 h 62"/>
                  <a:gd name="T16" fmla="*/ 24 w 24"/>
                  <a:gd name="T17" fmla="*/ 22 h 62"/>
                  <a:gd name="T18" fmla="*/ 24 w 24"/>
                  <a:gd name="T19" fmla="*/ 36 h 62"/>
                  <a:gd name="T20" fmla="*/ 22 w 24"/>
                  <a:gd name="T21" fmla="*/ 60 h 62"/>
                  <a:gd name="T22" fmla="*/ 21 w 24"/>
                  <a:gd name="T23" fmla="*/ 60 h 62"/>
                  <a:gd name="T24" fmla="*/ 18 w 24"/>
                  <a:gd name="T25" fmla="*/ 62 h 62"/>
                  <a:gd name="T26" fmla="*/ 13 w 24"/>
                  <a:gd name="T27" fmla="*/ 62 h 62"/>
                  <a:gd name="T28" fmla="*/ 4 w 24"/>
                  <a:gd name="T29" fmla="*/ 60 h 62"/>
                  <a:gd name="T30" fmla="*/ 2 w 24"/>
                  <a:gd name="T31" fmla="*/ 60 h 62"/>
                  <a:gd name="T32" fmla="*/ 0 w 24"/>
                  <a:gd name="T33" fmla="*/ 60 h 62"/>
                  <a:gd name="T34" fmla="*/ 0 w 24"/>
                  <a:gd name="T35" fmla="*/ 51 h 62"/>
                  <a:gd name="T36" fmla="*/ 0 w 24"/>
                  <a:gd name="T37" fmla="*/ 43 h 62"/>
                  <a:gd name="T38" fmla="*/ 0 w 24"/>
                  <a:gd name="T39" fmla="*/ 32 h 62"/>
                  <a:gd name="T40" fmla="*/ 0 w 24"/>
                  <a:gd name="T41" fmla="*/ 10 h 62"/>
                  <a:gd name="T42" fmla="*/ 0 w 24"/>
                  <a:gd name="T43" fmla="*/ 8 h 62"/>
                  <a:gd name="T44" fmla="*/ 3 w 24"/>
                  <a:gd name="T45" fmla="*/ 5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62"/>
                  <a:gd name="T71" fmla="*/ 24 w 24"/>
                  <a:gd name="T72" fmla="*/ 62 h 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62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15"/>
                    </a:lnTo>
                    <a:lnTo>
                      <a:pt x="24" y="22"/>
                    </a:lnTo>
                    <a:lnTo>
                      <a:pt x="24" y="36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18" y="62"/>
                    </a:lnTo>
                    <a:lnTo>
                      <a:pt x="13" y="62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" name="Freeform 440"/>
              <p:cNvSpPr>
                <a:spLocks/>
              </p:cNvSpPr>
              <p:nvPr/>
            </p:nvSpPr>
            <p:spPr bwMode="auto">
              <a:xfrm>
                <a:off x="1976" y="3689"/>
                <a:ext cx="24" cy="51"/>
              </a:xfrm>
              <a:custGeom>
                <a:avLst/>
                <a:gdLst>
                  <a:gd name="T0" fmla="*/ 3 w 24"/>
                  <a:gd name="T1" fmla="*/ 5 h 51"/>
                  <a:gd name="T2" fmla="*/ 9 w 24"/>
                  <a:gd name="T3" fmla="*/ 4 h 51"/>
                  <a:gd name="T4" fmla="*/ 19 w 24"/>
                  <a:gd name="T5" fmla="*/ 0 h 51"/>
                  <a:gd name="T6" fmla="*/ 21 w 24"/>
                  <a:gd name="T7" fmla="*/ 0 h 51"/>
                  <a:gd name="T8" fmla="*/ 22 w 24"/>
                  <a:gd name="T9" fmla="*/ 1 h 51"/>
                  <a:gd name="T10" fmla="*/ 24 w 24"/>
                  <a:gd name="T11" fmla="*/ 3 h 51"/>
                  <a:gd name="T12" fmla="*/ 24 w 24"/>
                  <a:gd name="T13" fmla="*/ 4 h 51"/>
                  <a:gd name="T14" fmla="*/ 24 w 24"/>
                  <a:gd name="T15" fmla="*/ 13 h 51"/>
                  <a:gd name="T16" fmla="*/ 24 w 24"/>
                  <a:gd name="T17" fmla="*/ 19 h 51"/>
                  <a:gd name="T18" fmla="*/ 24 w 24"/>
                  <a:gd name="T19" fmla="*/ 30 h 51"/>
                  <a:gd name="T20" fmla="*/ 22 w 24"/>
                  <a:gd name="T21" fmla="*/ 49 h 51"/>
                  <a:gd name="T22" fmla="*/ 20 w 24"/>
                  <a:gd name="T23" fmla="*/ 49 h 51"/>
                  <a:gd name="T24" fmla="*/ 18 w 24"/>
                  <a:gd name="T25" fmla="*/ 51 h 51"/>
                  <a:gd name="T26" fmla="*/ 13 w 24"/>
                  <a:gd name="T27" fmla="*/ 51 h 51"/>
                  <a:gd name="T28" fmla="*/ 4 w 24"/>
                  <a:gd name="T29" fmla="*/ 49 h 51"/>
                  <a:gd name="T30" fmla="*/ 2 w 24"/>
                  <a:gd name="T31" fmla="*/ 49 h 51"/>
                  <a:gd name="T32" fmla="*/ 0 w 24"/>
                  <a:gd name="T33" fmla="*/ 49 h 51"/>
                  <a:gd name="T34" fmla="*/ 0 w 24"/>
                  <a:gd name="T35" fmla="*/ 42 h 51"/>
                  <a:gd name="T36" fmla="*/ 0 w 24"/>
                  <a:gd name="T37" fmla="*/ 36 h 51"/>
                  <a:gd name="T38" fmla="*/ 0 w 24"/>
                  <a:gd name="T39" fmla="*/ 27 h 51"/>
                  <a:gd name="T40" fmla="*/ 0 w 24"/>
                  <a:gd name="T41" fmla="*/ 10 h 51"/>
                  <a:gd name="T42" fmla="*/ 0 w 24"/>
                  <a:gd name="T43" fmla="*/ 8 h 51"/>
                  <a:gd name="T44" fmla="*/ 3 w 24"/>
                  <a:gd name="T45" fmla="*/ 5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51"/>
                  <a:gd name="T71" fmla="*/ 24 w 24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51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4" y="30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8" y="51"/>
                    </a:lnTo>
                    <a:lnTo>
                      <a:pt x="13" y="51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" name="Freeform 441"/>
              <p:cNvSpPr>
                <a:spLocks/>
              </p:cNvSpPr>
              <p:nvPr/>
            </p:nvSpPr>
            <p:spPr bwMode="auto">
              <a:xfrm>
                <a:off x="1976" y="3689"/>
                <a:ext cx="24" cy="38"/>
              </a:xfrm>
              <a:custGeom>
                <a:avLst/>
                <a:gdLst>
                  <a:gd name="T0" fmla="*/ 3 w 24"/>
                  <a:gd name="T1" fmla="*/ 5 h 38"/>
                  <a:gd name="T2" fmla="*/ 9 w 24"/>
                  <a:gd name="T3" fmla="*/ 4 h 38"/>
                  <a:gd name="T4" fmla="*/ 19 w 24"/>
                  <a:gd name="T5" fmla="*/ 0 h 38"/>
                  <a:gd name="T6" fmla="*/ 21 w 24"/>
                  <a:gd name="T7" fmla="*/ 0 h 38"/>
                  <a:gd name="T8" fmla="*/ 22 w 24"/>
                  <a:gd name="T9" fmla="*/ 0 h 38"/>
                  <a:gd name="T10" fmla="*/ 24 w 24"/>
                  <a:gd name="T11" fmla="*/ 1 h 38"/>
                  <a:gd name="T12" fmla="*/ 24 w 24"/>
                  <a:gd name="T13" fmla="*/ 4 h 38"/>
                  <a:gd name="T14" fmla="*/ 24 w 24"/>
                  <a:gd name="T15" fmla="*/ 10 h 38"/>
                  <a:gd name="T16" fmla="*/ 24 w 24"/>
                  <a:gd name="T17" fmla="*/ 15 h 38"/>
                  <a:gd name="T18" fmla="*/ 24 w 24"/>
                  <a:gd name="T19" fmla="*/ 24 h 38"/>
                  <a:gd name="T20" fmla="*/ 22 w 24"/>
                  <a:gd name="T21" fmla="*/ 38 h 38"/>
                  <a:gd name="T22" fmla="*/ 20 w 24"/>
                  <a:gd name="T23" fmla="*/ 38 h 38"/>
                  <a:gd name="T24" fmla="*/ 18 w 24"/>
                  <a:gd name="T25" fmla="*/ 38 h 38"/>
                  <a:gd name="T26" fmla="*/ 13 w 24"/>
                  <a:gd name="T27" fmla="*/ 38 h 38"/>
                  <a:gd name="T28" fmla="*/ 4 w 24"/>
                  <a:gd name="T29" fmla="*/ 38 h 38"/>
                  <a:gd name="T30" fmla="*/ 2 w 24"/>
                  <a:gd name="T31" fmla="*/ 38 h 38"/>
                  <a:gd name="T32" fmla="*/ 0 w 24"/>
                  <a:gd name="T33" fmla="*/ 38 h 38"/>
                  <a:gd name="T34" fmla="*/ 0 w 24"/>
                  <a:gd name="T35" fmla="*/ 28 h 38"/>
                  <a:gd name="T36" fmla="*/ 0 w 24"/>
                  <a:gd name="T37" fmla="*/ 10 h 38"/>
                  <a:gd name="T38" fmla="*/ 0 w 24"/>
                  <a:gd name="T39" fmla="*/ 8 h 38"/>
                  <a:gd name="T40" fmla="*/ 3 w 24"/>
                  <a:gd name="T41" fmla="*/ 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38"/>
                  <a:gd name="T65" fmla="*/ 24 w 24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38">
                    <a:moveTo>
                      <a:pt x="3" y="5"/>
                    </a:moveTo>
                    <a:lnTo>
                      <a:pt x="9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24" y="15"/>
                    </a:lnTo>
                    <a:lnTo>
                      <a:pt x="24" y="24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8" name="Freeform 442"/>
              <p:cNvSpPr>
                <a:spLocks/>
              </p:cNvSpPr>
              <p:nvPr/>
            </p:nvSpPr>
            <p:spPr bwMode="auto">
              <a:xfrm>
                <a:off x="1976" y="3689"/>
                <a:ext cx="24" cy="27"/>
              </a:xfrm>
              <a:custGeom>
                <a:avLst/>
                <a:gdLst>
                  <a:gd name="T0" fmla="*/ 3 w 24"/>
                  <a:gd name="T1" fmla="*/ 5 h 27"/>
                  <a:gd name="T2" fmla="*/ 8 w 24"/>
                  <a:gd name="T3" fmla="*/ 4 h 27"/>
                  <a:gd name="T4" fmla="*/ 19 w 24"/>
                  <a:gd name="T5" fmla="*/ 0 h 27"/>
                  <a:gd name="T6" fmla="*/ 20 w 24"/>
                  <a:gd name="T7" fmla="*/ 0 h 27"/>
                  <a:gd name="T8" fmla="*/ 22 w 24"/>
                  <a:gd name="T9" fmla="*/ 0 h 27"/>
                  <a:gd name="T10" fmla="*/ 24 w 24"/>
                  <a:gd name="T11" fmla="*/ 1 h 27"/>
                  <a:gd name="T12" fmla="*/ 24 w 24"/>
                  <a:gd name="T13" fmla="*/ 4 h 27"/>
                  <a:gd name="T14" fmla="*/ 24 w 24"/>
                  <a:gd name="T15" fmla="*/ 11 h 27"/>
                  <a:gd name="T16" fmla="*/ 22 w 24"/>
                  <a:gd name="T17" fmla="*/ 26 h 27"/>
                  <a:gd name="T18" fmla="*/ 20 w 24"/>
                  <a:gd name="T19" fmla="*/ 27 h 27"/>
                  <a:gd name="T20" fmla="*/ 18 w 24"/>
                  <a:gd name="T21" fmla="*/ 27 h 27"/>
                  <a:gd name="T22" fmla="*/ 13 w 24"/>
                  <a:gd name="T23" fmla="*/ 27 h 27"/>
                  <a:gd name="T24" fmla="*/ 4 w 24"/>
                  <a:gd name="T25" fmla="*/ 27 h 27"/>
                  <a:gd name="T26" fmla="*/ 2 w 24"/>
                  <a:gd name="T27" fmla="*/ 27 h 27"/>
                  <a:gd name="T28" fmla="*/ 0 w 24"/>
                  <a:gd name="T29" fmla="*/ 26 h 27"/>
                  <a:gd name="T30" fmla="*/ 0 w 24"/>
                  <a:gd name="T31" fmla="*/ 21 h 27"/>
                  <a:gd name="T32" fmla="*/ 0 w 24"/>
                  <a:gd name="T33" fmla="*/ 10 h 27"/>
                  <a:gd name="T34" fmla="*/ 0 w 24"/>
                  <a:gd name="T35" fmla="*/ 8 h 27"/>
                  <a:gd name="T36" fmla="*/ 3 w 24"/>
                  <a:gd name="T37" fmla="*/ 5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27"/>
                  <a:gd name="T59" fmla="*/ 24 w 24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27">
                    <a:moveTo>
                      <a:pt x="3" y="5"/>
                    </a:moveTo>
                    <a:lnTo>
                      <a:pt x="8" y="4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4" y="4"/>
                    </a:lnTo>
                    <a:lnTo>
                      <a:pt x="24" y="11"/>
                    </a:lnTo>
                    <a:lnTo>
                      <a:pt x="22" y="26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9" name="Freeform 443"/>
              <p:cNvSpPr>
                <a:spLocks/>
              </p:cNvSpPr>
              <p:nvPr/>
            </p:nvSpPr>
            <p:spPr bwMode="auto">
              <a:xfrm>
                <a:off x="1976" y="3689"/>
                <a:ext cx="24" cy="15"/>
              </a:xfrm>
              <a:custGeom>
                <a:avLst/>
                <a:gdLst>
                  <a:gd name="T0" fmla="*/ 3 w 24"/>
                  <a:gd name="T1" fmla="*/ 5 h 15"/>
                  <a:gd name="T2" fmla="*/ 19 w 24"/>
                  <a:gd name="T3" fmla="*/ 0 h 15"/>
                  <a:gd name="T4" fmla="*/ 22 w 24"/>
                  <a:gd name="T5" fmla="*/ 0 h 15"/>
                  <a:gd name="T6" fmla="*/ 24 w 24"/>
                  <a:gd name="T7" fmla="*/ 0 h 15"/>
                  <a:gd name="T8" fmla="*/ 24 w 24"/>
                  <a:gd name="T9" fmla="*/ 1 h 15"/>
                  <a:gd name="T10" fmla="*/ 24 w 24"/>
                  <a:gd name="T11" fmla="*/ 4 h 15"/>
                  <a:gd name="T12" fmla="*/ 22 w 24"/>
                  <a:gd name="T13" fmla="*/ 15 h 15"/>
                  <a:gd name="T14" fmla="*/ 21 w 24"/>
                  <a:gd name="T15" fmla="*/ 15 h 15"/>
                  <a:gd name="T16" fmla="*/ 18 w 24"/>
                  <a:gd name="T17" fmla="*/ 15 h 15"/>
                  <a:gd name="T18" fmla="*/ 4 w 24"/>
                  <a:gd name="T19" fmla="*/ 15 h 15"/>
                  <a:gd name="T20" fmla="*/ 1 w 24"/>
                  <a:gd name="T21" fmla="*/ 15 h 15"/>
                  <a:gd name="T22" fmla="*/ 0 w 24"/>
                  <a:gd name="T23" fmla="*/ 15 h 15"/>
                  <a:gd name="T24" fmla="*/ 0 w 24"/>
                  <a:gd name="T25" fmla="*/ 10 h 15"/>
                  <a:gd name="T26" fmla="*/ 1 w 24"/>
                  <a:gd name="T27" fmla="*/ 8 h 15"/>
                  <a:gd name="T28" fmla="*/ 3 w 24"/>
                  <a:gd name="T29" fmla="*/ 5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15"/>
                  <a:gd name="T47" fmla="*/ 24 w 24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15">
                    <a:moveTo>
                      <a:pt x="3" y="5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4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4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0" name="Freeform 444"/>
              <p:cNvSpPr>
                <a:spLocks/>
              </p:cNvSpPr>
              <p:nvPr/>
            </p:nvSpPr>
            <p:spPr bwMode="auto">
              <a:xfrm>
                <a:off x="2007" y="3679"/>
                <a:ext cx="24" cy="266"/>
              </a:xfrm>
              <a:custGeom>
                <a:avLst/>
                <a:gdLst>
                  <a:gd name="T0" fmla="*/ 6 w 24"/>
                  <a:gd name="T1" fmla="*/ 4 h 266"/>
                  <a:gd name="T2" fmla="*/ 20 w 24"/>
                  <a:gd name="T3" fmla="*/ 0 h 266"/>
                  <a:gd name="T4" fmla="*/ 23 w 24"/>
                  <a:gd name="T5" fmla="*/ 0 h 266"/>
                  <a:gd name="T6" fmla="*/ 24 w 24"/>
                  <a:gd name="T7" fmla="*/ 2 h 266"/>
                  <a:gd name="T8" fmla="*/ 24 w 24"/>
                  <a:gd name="T9" fmla="*/ 3 h 266"/>
                  <a:gd name="T10" fmla="*/ 24 w 24"/>
                  <a:gd name="T11" fmla="*/ 5 h 266"/>
                  <a:gd name="T12" fmla="*/ 24 w 24"/>
                  <a:gd name="T13" fmla="*/ 262 h 266"/>
                  <a:gd name="T14" fmla="*/ 23 w 24"/>
                  <a:gd name="T15" fmla="*/ 264 h 266"/>
                  <a:gd name="T16" fmla="*/ 23 w 24"/>
                  <a:gd name="T17" fmla="*/ 265 h 266"/>
                  <a:gd name="T18" fmla="*/ 21 w 24"/>
                  <a:gd name="T19" fmla="*/ 266 h 266"/>
                  <a:gd name="T20" fmla="*/ 20 w 24"/>
                  <a:gd name="T21" fmla="*/ 266 h 266"/>
                  <a:gd name="T22" fmla="*/ 6 w 24"/>
                  <a:gd name="T23" fmla="*/ 266 h 266"/>
                  <a:gd name="T24" fmla="*/ 4 w 24"/>
                  <a:gd name="T25" fmla="*/ 266 h 266"/>
                  <a:gd name="T26" fmla="*/ 3 w 24"/>
                  <a:gd name="T27" fmla="*/ 265 h 266"/>
                  <a:gd name="T28" fmla="*/ 2 w 24"/>
                  <a:gd name="T29" fmla="*/ 263 h 266"/>
                  <a:gd name="T30" fmla="*/ 0 w 24"/>
                  <a:gd name="T31" fmla="*/ 262 h 266"/>
                  <a:gd name="T32" fmla="*/ 0 w 24"/>
                  <a:gd name="T33" fmla="*/ 10 h 266"/>
                  <a:gd name="T34" fmla="*/ 2 w 24"/>
                  <a:gd name="T35" fmla="*/ 8 h 266"/>
                  <a:gd name="T36" fmla="*/ 2 w 24"/>
                  <a:gd name="T37" fmla="*/ 7 h 266"/>
                  <a:gd name="T38" fmla="*/ 3 w 24"/>
                  <a:gd name="T39" fmla="*/ 5 h 266"/>
                  <a:gd name="T40" fmla="*/ 6 w 24"/>
                  <a:gd name="T41" fmla="*/ 4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66"/>
                  <a:gd name="T65" fmla="*/ 24 w 24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66">
                    <a:moveTo>
                      <a:pt x="6" y="4"/>
                    </a:move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62"/>
                    </a:lnTo>
                    <a:lnTo>
                      <a:pt x="23" y="264"/>
                    </a:lnTo>
                    <a:lnTo>
                      <a:pt x="23" y="265"/>
                    </a:lnTo>
                    <a:lnTo>
                      <a:pt x="21" y="266"/>
                    </a:lnTo>
                    <a:lnTo>
                      <a:pt x="20" y="266"/>
                    </a:lnTo>
                    <a:lnTo>
                      <a:pt x="6" y="266"/>
                    </a:lnTo>
                    <a:lnTo>
                      <a:pt x="4" y="266"/>
                    </a:lnTo>
                    <a:lnTo>
                      <a:pt x="3" y="265"/>
                    </a:lnTo>
                    <a:lnTo>
                      <a:pt x="2" y="263"/>
                    </a:lnTo>
                    <a:lnTo>
                      <a:pt x="0" y="26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1" name="Freeform 445"/>
              <p:cNvSpPr>
                <a:spLocks/>
              </p:cNvSpPr>
              <p:nvPr/>
            </p:nvSpPr>
            <p:spPr bwMode="auto">
              <a:xfrm>
                <a:off x="2007" y="3679"/>
                <a:ext cx="24" cy="255"/>
              </a:xfrm>
              <a:custGeom>
                <a:avLst/>
                <a:gdLst>
                  <a:gd name="T0" fmla="*/ 6 w 24"/>
                  <a:gd name="T1" fmla="*/ 4 h 255"/>
                  <a:gd name="T2" fmla="*/ 11 w 24"/>
                  <a:gd name="T3" fmla="*/ 3 h 255"/>
                  <a:gd name="T4" fmla="*/ 20 w 24"/>
                  <a:gd name="T5" fmla="*/ 0 h 255"/>
                  <a:gd name="T6" fmla="*/ 23 w 24"/>
                  <a:gd name="T7" fmla="*/ 0 h 255"/>
                  <a:gd name="T8" fmla="*/ 24 w 24"/>
                  <a:gd name="T9" fmla="*/ 2 h 255"/>
                  <a:gd name="T10" fmla="*/ 24 w 24"/>
                  <a:gd name="T11" fmla="*/ 3 h 255"/>
                  <a:gd name="T12" fmla="*/ 24 w 24"/>
                  <a:gd name="T13" fmla="*/ 5 h 255"/>
                  <a:gd name="T14" fmla="*/ 24 w 24"/>
                  <a:gd name="T15" fmla="*/ 32 h 255"/>
                  <a:gd name="T16" fmla="*/ 24 w 24"/>
                  <a:gd name="T17" fmla="*/ 52 h 255"/>
                  <a:gd name="T18" fmla="*/ 24 w 24"/>
                  <a:gd name="T19" fmla="*/ 69 h 255"/>
                  <a:gd name="T20" fmla="*/ 24 w 24"/>
                  <a:gd name="T21" fmla="*/ 87 h 255"/>
                  <a:gd name="T22" fmla="*/ 24 w 24"/>
                  <a:gd name="T23" fmla="*/ 111 h 255"/>
                  <a:gd name="T24" fmla="*/ 24 w 24"/>
                  <a:gd name="T25" fmla="*/ 144 h 255"/>
                  <a:gd name="T26" fmla="*/ 24 w 24"/>
                  <a:gd name="T27" fmla="*/ 188 h 255"/>
                  <a:gd name="T28" fmla="*/ 24 w 24"/>
                  <a:gd name="T29" fmla="*/ 250 h 255"/>
                  <a:gd name="T30" fmla="*/ 23 w 24"/>
                  <a:gd name="T31" fmla="*/ 252 h 255"/>
                  <a:gd name="T32" fmla="*/ 23 w 24"/>
                  <a:gd name="T33" fmla="*/ 254 h 255"/>
                  <a:gd name="T34" fmla="*/ 21 w 24"/>
                  <a:gd name="T35" fmla="*/ 255 h 255"/>
                  <a:gd name="T36" fmla="*/ 20 w 24"/>
                  <a:gd name="T37" fmla="*/ 255 h 255"/>
                  <a:gd name="T38" fmla="*/ 15 w 24"/>
                  <a:gd name="T39" fmla="*/ 255 h 255"/>
                  <a:gd name="T40" fmla="*/ 6 w 24"/>
                  <a:gd name="T41" fmla="*/ 255 h 255"/>
                  <a:gd name="T42" fmla="*/ 4 w 24"/>
                  <a:gd name="T43" fmla="*/ 254 h 255"/>
                  <a:gd name="T44" fmla="*/ 3 w 24"/>
                  <a:gd name="T45" fmla="*/ 253 h 255"/>
                  <a:gd name="T46" fmla="*/ 2 w 24"/>
                  <a:gd name="T47" fmla="*/ 252 h 255"/>
                  <a:gd name="T48" fmla="*/ 0 w 24"/>
                  <a:gd name="T49" fmla="*/ 249 h 255"/>
                  <a:gd name="T50" fmla="*/ 0 w 24"/>
                  <a:gd name="T51" fmla="*/ 224 h 255"/>
                  <a:gd name="T52" fmla="*/ 0 w 24"/>
                  <a:gd name="T53" fmla="*/ 204 h 255"/>
                  <a:gd name="T54" fmla="*/ 0 w 24"/>
                  <a:gd name="T55" fmla="*/ 188 h 255"/>
                  <a:gd name="T56" fmla="*/ 2 w 24"/>
                  <a:gd name="T57" fmla="*/ 170 h 255"/>
                  <a:gd name="T58" fmla="*/ 2 w 24"/>
                  <a:gd name="T59" fmla="*/ 146 h 255"/>
                  <a:gd name="T60" fmla="*/ 2 w 24"/>
                  <a:gd name="T61" fmla="*/ 114 h 255"/>
                  <a:gd name="T62" fmla="*/ 0 w 24"/>
                  <a:gd name="T63" fmla="*/ 70 h 255"/>
                  <a:gd name="T64" fmla="*/ 0 w 24"/>
                  <a:gd name="T65" fmla="*/ 10 h 255"/>
                  <a:gd name="T66" fmla="*/ 2 w 24"/>
                  <a:gd name="T67" fmla="*/ 8 h 255"/>
                  <a:gd name="T68" fmla="*/ 2 w 24"/>
                  <a:gd name="T69" fmla="*/ 7 h 255"/>
                  <a:gd name="T70" fmla="*/ 3 w 24"/>
                  <a:gd name="T71" fmla="*/ 5 h 255"/>
                  <a:gd name="T72" fmla="*/ 6 w 24"/>
                  <a:gd name="T73" fmla="*/ 4 h 2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55"/>
                  <a:gd name="T113" fmla="*/ 24 w 24"/>
                  <a:gd name="T114" fmla="*/ 255 h 2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55">
                    <a:moveTo>
                      <a:pt x="6" y="4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32"/>
                    </a:lnTo>
                    <a:lnTo>
                      <a:pt x="24" y="52"/>
                    </a:lnTo>
                    <a:lnTo>
                      <a:pt x="24" y="69"/>
                    </a:lnTo>
                    <a:lnTo>
                      <a:pt x="24" y="87"/>
                    </a:lnTo>
                    <a:lnTo>
                      <a:pt x="24" y="111"/>
                    </a:lnTo>
                    <a:lnTo>
                      <a:pt x="24" y="144"/>
                    </a:lnTo>
                    <a:lnTo>
                      <a:pt x="24" y="188"/>
                    </a:lnTo>
                    <a:lnTo>
                      <a:pt x="24" y="250"/>
                    </a:lnTo>
                    <a:lnTo>
                      <a:pt x="23" y="252"/>
                    </a:lnTo>
                    <a:lnTo>
                      <a:pt x="23" y="254"/>
                    </a:lnTo>
                    <a:lnTo>
                      <a:pt x="21" y="255"/>
                    </a:lnTo>
                    <a:lnTo>
                      <a:pt x="20" y="255"/>
                    </a:lnTo>
                    <a:lnTo>
                      <a:pt x="15" y="255"/>
                    </a:lnTo>
                    <a:lnTo>
                      <a:pt x="6" y="255"/>
                    </a:lnTo>
                    <a:lnTo>
                      <a:pt x="4" y="254"/>
                    </a:lnTo>
                    <a:lnTo>
                      <a:pt x="3" y="253"/>
                    </a:lnTo>
                    <a:lnTo>
                      <a:pt x="2" y="252"/>
                    </a:lnTo>
                    <a:lnTo>
                      <a:pt x="0" y="249"/>
                    </a:lnTo>
                    <a:lnTo>
                      <a:pt x="0" y="224"/>
                    </a:lnTo>
                    <a:lnTo>
                      <a:pt x="0" y="204"/>
                    </a:lnTo>
                    <a:lnTo>
                      <a:pt x="0" y="188"/>
                    </a:lnTo>
                    <a:lnTo>
                      <a:pt x="2" y="170"/>
                    </a:lnTo>
                    <a:lnTo>
                      <a:pt x="2" y="146"/>
                    </a:lnTo>
                    <a:lnTo>
                      <a:pt x="2" y="114"/>
                    </a:lnTo>
                    <a:lnTo>
                      <a:pt x="0" y="7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2" name="Freeform 446"/>
              <p:cNvSpPr>
                <a:spLocks/>
              </p:cNvSpPr>
              <p:nvPr/>
            </p:nvSpPr>
            <p:spPr bwMode="auto">
              <a:xfrm>
                <a:off x="2007" y="3679"/>
                <a:ext cx="24" cy="244"/>
              </a:xfrm>
              <a:custGeom>
                <a:avLst/>
                <a:gdLst>
                  <a:gd name="T0" fmla="*/ 6 w 24"/>
                  <a:gd name="T1" fmla="*/ 4 h 244"/>
                  <a:gd name="T2" fmla="*/ 11 w 24"/>
                  <a:gd name="T3" fmla="*/ 3 h 244"/>
                  <a:gd name="T4" fmla="*/ 20 w 24"/>
                  <a:gd name="T5" fmla="*/ 0 h 244"/>
                  <a:gd name="T6" fmla="*/ 23 w 24"/>
                  <a:gd name="T7" fmla="*/ 0 h 244"/>
                  <a:gd name="T8" fmla="*/ 24 w 24"/>
                  <a:gd name="T9" fmla="*/ 2 h 244"/>
                  <a:gd name="T10" fmla="*/ 24 w 24"/>
                  <a:gd name="T11" fmla="*/ 3 h 244"/>
                  <a:gd name="T12" fmla="*/ 24 w 24"/>
                  <a:gd name="T13" fmla="*/ 5 h 244"/>
                  <a:gd name="T14" fmla="*/ 24 w 24"/>
                  <a:gd name="T15" fmla="*/ 31 h 244"/>
                  <a:gd name="T16" fmla="*/ 24 w 24"/>
                  <a:gd name="T17" fmla="*/ 49 h 244"/>
                  <a:gd name="T18" fmla="*/ 24 w 24"/>
                  <a:gd name="T19" fmla="*/ 65 h 244"/>
                  <a:gd name="T20" fmla="*/ 24 w 24"/>
                  <a:gd name="T21" fmla="*/ 84 h 244"/>
                  <a:gd name="T22" fmla="*/ 24 w 24"/>
                  <a:gd name="T23" fmla="*/ 106 h 244"/>
                  <a:gd name="T24" fmla="*/ 24 w 24"/>
                  <a:gd name="T25" fmla="*/ 136 h 244"/>
                  <a:gd name="T26" fmla="*/ 24 w 24"/>
                  <a:gd name="T27" fmla="*/ 179 h 244"/>
                  <a:gd name="T28" fmla="*/ 24 w 24"/>
                  <a:gd name="T29" fmla="*/ 239 h 244"/>
                  <a:gd name="T30" fmla="*/ 23 w 24"/>
                  <a:gd name="T31" fmla="*/ 241 h 244"/>
                  <a:gd name="T32" fmla="*/ 22 w 24"/>
                  <a:gd name="T33" fmla="*/ 242 h 244"/>
                  <a:gd name="T34" fmla="*/ 21 w 24"/>
                  <a:gd name="T35" fmla="*/ 243 h 244"/>
                  <a:gd name="T36" fmla="*/ 20 w 24"/>
                  <a:gd name="T37" fmla="*/ 244 h 244"/>
                  <a:gd name="T38" fmla="*/ 15 w 24"/>
                  <a:gd name="T39" fmla="*/ 243 h 244"/>
                  <a:gd name="T40" fmla="*/ 6 w 24"/>
                  <a:gd name="T41" fmla="*/ 243 h 244"/>
                  <a:gd name="T42" fmla="*/ 4 w 24"/>
                  <a:gd name="T43" fmla="*/ 243 h 244"/>
                  <a:gd name="T44" fmla="*/ 3 w 24"/>
                  <a:gd name="T45" fmla="*/ 242 h 244"/>
                  <a:gd name="T46" fmla="*/ 2 w 24"/>
                  <a:gd name="T47" fmla="*/ 241 h 244"/>
                  <a:gd name="T48" fmla="*/ 0 w 24"/>
                  <a:gd name="T49" fmla="*/ 238 h 244"/>
                  <a:gd name="T50" fmla="*/ 0 w 24"/>
                  <a:gd name="T51" fmla="*/ 214 h 244"/>
                  <a:gd name="T52" fmla="*/ 0 w 24"/>
                  <a:gd name="T53" fmla="*/ 195 h 244"/>
                  <a:gd name="T54" fmla="*/ 0 w 24"/>
                  <a:gd name="T55" fmla="*/ 179 h 244"/>
                  <a:gd name="T56" fmla="*/ 2 w 24"/>
                  <a:gd name="T57" fmla="*/ 162 h 244"/>
                  <a:gd name="T58" fmla="*/ 2 w 24"/>
                  <a:gd name="T59" fmla="*/ 140 h 244"/>
                  <a:gd name="T60" fmla="*/ 2 w 24"/>
                  <a:gd name="T61" fmla="*/ 110 h 244"/>
                  <a:gd name="T62" fmla="*/ 0 w 24"/>
                  <a:gd name="T63" fmla="*/ 68 h 244"/>
                  <a:gd name="T64" fmla="*/ 0 w 24"/>
                  <a:gd name="T65" fmla="*/ 10 h 244"/>
                  <a:gd name="T66" fmla="*/ 2 w 24"/>
                  <a:gd name="T67" fmla="*/ 8 h 244"/>
                  <a:gd name="T68" fmla="*/ 2 w 24"/>
                  <a:gd name="T69" fmla="*/ 7 h 244"/>
                  <a:gd name="T70" fmla="*/ 3 w 24"/>
                  <a:gd name="T71" fmla="*/ 5 h 244"/>
                  <a:gd name="T72" fmla="*/ 6 w 24"/>
                  <a:gd name="T73" fmla="*/ 4 h 2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44"/>
                  <a:gd name="T113" fmla="*/ 24 w 24"/>
                  <a:gd name="T114" fmla="*/ 244 h 2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44">
                    <a:moveTo>
                      <a:pt x="6" y="4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31"/>
                    </a:lnTo>
                    <a:lnTo>
                      <a:pt x="24" y="49"/>
                    </a:lnTo>
                    <a:lnTo>
                      <a:pt x="24" y="65"/>
                    </a:lnTo>
                    <a:lnTo>
                      <a:pt x="24" y="84"/>
                    </a:lnTo>
                    <a:lnTo>
                      <a:pt x="24" y="106"/>
                    </a:lnTo>
                    <a:lnTo>
                      <a:pt x="24" y="136"/>
                    </a:lnTo>
                    <a:lnTo>
                      <a:pt x="24" y="179"/>
                    </a:lnTo>
                    <a:lnTo>
                      <a:pt x="24" y="239"/>
                    </a:lnTo>
                    <a:lnTo>
                      <a:pt x="23" y="241"/>
                    </a:lnTo>
                    <a:lnTo>
                      <a:pt x="22" y="242"/>
                    </a:lnTo>
                    <a:lnTo>
                      <a:pt x="21" y="243"/>
                    </a:lnTo>
                    <a:lnTo>
                      <a:pt x="20" y="244"/>
                    </a:lnTo>
                    <a:lnTo>
                      <a:pt x="15" y="243"/>
                    </a:lnTo>
                    <a:lnTo>
                      <a:pt x="6" y="243"/>
                    </a:lnTo>
                    <a:lnTo>
                      <a:pt x="4" y="243"/>
                    </a:lnTo>
                    <a:lnTo>
                      <a:pt x="3" y="242"/>
                    </a:lnTo>
                    <a:lnTo>
                      <a:pt x="2" y="241"/>
                    </a:lnTo>
                    <a:lnTo>
                      <a:pt x="0" y="238"/>
                    </a:lnTo>
                    <a:lnTo>
                      <a:pt x="0" y="214"/>
                    </a:lnTo>
                    <a:lnTo>
                      <a:pt x="0" y="195"/>
                    </a:lnTo>
                    <a:lnTo>
                      <a:pt x="0" y="179"/>
                    </a:lnTo>
                    <a:lnTo>
                      <a:pt x="2" y="162"/>
                    </a:lnTo>
                    <a:lnTo>
                      <a:pt x="2" y="140"/>
                    </a:lnTo>
                    <a:lnTo>
                      <a:pt x="2" y="110"/>
                    </a:lnTo>
                    <a:lnTo>
                      <a:pt x="0" y="68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3" name="Freeform 447"/>
              <p:cNvSpPr>
                <a:spLocks/>
              </p:cNvSpPr>
              <p:nvPr/>
            </p:nvSpPr>
            <p:spPr bwMode="auto">
              <a:xfrm>
                <a:off x="2007" y="3679"/>
                <a:ext cx="24" cy="232"/>
              </a:xfrm>
              <a:custGeom>
                <a:avLst/>
                <a:gdLst>
                  <a:gd name="T0" fmla="*/ 6 w 24"/>
                  <a:gd name="T1" fmla="*/ 4 h 232"/>
                  <a:gd name="T2" fmla="*/ 11 w 24"/>
                  <a:gd name="T3" fmla="*/ 3 h 232"/>
                  <a:gd name="T4" fmla="*/ 20 w 24"/>
                  <a:gd name="T5" fmla="*/ 0 h 232"/>
                  <a:gd name="T6" fmla="*/ 23 w 24"/>
                  <a:gd name="T7" fmla="*/ 0 h 232"/>
                  <a:gd name="T8" fmla="*/ 24 w 24"/>
                  <a:gd name="T9" fmla="*/ 2 h 232"/>
                  <a:gd name="T10" fmla="*/ 24 w 24"/>
                  <a:gd name="T11" fmla="*/ 3 h 232"/>
                  <a:gd name="T12" fmla="*/ 24 w 24"/>
                  <a:gd name="T13" fmla="*/ 5 h 232"/>
                  <a:gd name="T14" fmla="*/ 24 w 24"/>
                  <a:gd name="T15" fmla="*/ 30 h 232"/>
                  <a:gd name="T16" fmla="*/ 24 w 24"/>
                  <a:gd name="T17" fmla="*/ 47 h 232"/>
                  <a:gd name="T18" fmla="*/ 24 w 24"/>
                  <a:gd name="T19" fmla="*/ 63 h 232"/>
                  <a:gd name="T20" fmla="*/ 24 w 24"/>
                  <a:gd name="T21" fmla="*/ 80 h 232"/>
                  <a:gd name="T22" fmla="*/ 24 w 24"/>
                  <a:gd name="T23" fmla="*/ 101 h 232"/>
                  <a:gd name="T24" fmla="*/ 24 w 24"/>
                  <a:gd name="T25" fmla="*/ 130 h 232"/>
                  <a:gd name="T26" fmla="*/ 24 w 24"/>
                  <a:gd name="T27" fmla="*/ 172 h 232"/>
                  <a:gd name="T28" fmla="*/ 24 w 24"/>
                  <a:gd name="T29" fmla="*/ 228 h 232"/>
                  <a:gd name="T30" fmla="*/ 23 w 24"/>
                  <a:gd name="T31" fmla="*/ 230 h 232"/>
                  <a:gd name="T32" fmla="*/ 22 w 24"/>
                  <a:gd name="T33" fmla="*/ 231 h 232"/>
                  <a:gd name="T34" fmla="*/ 21 w 24"/>
                  <a:gd name="T35" fmla="*/ 232 h 232"/>
                  <a:gd name="T36" fmla="*/ 20 w 24"/>
                  <a:gd name="T37" fmla="*/ 232 h 232"/>
                  <a:gd name="T38" fmla="*/ 15 w 24"/>
                  <a:gd name="T39" fmla="*/ 232 h 232"/>
                  <a:gd name="T40" fmla="*/ 6 w 24"/>
                  <a:gd name="T41" fmla="*/ 232 h 232"/>
                  <a:gd name="T42" fmla="*/ 4 w 24"/>
                  <a:gd name="T43" fmla="*/ 232 h 232"/>
                  <a:gd name="T44" fmla="*/ 3 w 24"/>
                  <a:gd name="T45" fmla="*/ 231 h 232"/>
                  <a:gd name="T46" fmla="*/ 2 w 24"/>
                  <a:gd name="T47" fmla="*/ 228 h 232"/>
                  <a:gd name="T48" fmla="*/ 0 w 24"/>
                  <a:gd name="T49" fmla="*/ 227 h 232"/>
                  <a:gd name="T50" fmla="*/ 0 w 24"/>
                  <a:gd name="T51" fmla="*/ 204 h 232"/>
                  <a:gd name="T52" fmla="*/ 0 w 24"/>
                  <a:gd name="T53" fmla="*/ 187 h 232"/>
                  <a:gd name="T54" fmla="*/ 0 w 24"/>
                  <a:gd name="T55" fmla="*/ 171 h 232"/>
                  <a:gd name="T56" fmla="*/ 2 w 24"/>
                  <a:gd name="T57" fmla="*/ 155 h 232"/>
                  <a:gd name="T58" fmla="*/ 2 w 24"/>
                  <a:gd name="T59" fmla="*/ 134 h 232"/>
                  <a:gd name="T60" fmla="*/ 2 w 24"/>
                  <a:gd name="T61" fmla="*/ 105 h 232"/>
                  <a:gd name="T62" fmla="*/ 0 w 24"/>
                  <a:gd name="T63" fmla="*/ 64 h 232"/>
                  <a:gd name="T64" fmla="*/ 0 w 24"/>
                  <a:gd name="T65" fmla="*/ 10 h 232"/>
                  <a:gd name="T66" fmla="*/ 2 w 24"/>
                  <a:gd name="T67" fmla="*/ 8 h 232"/>
                  <a:gd name="T68" fmla="*/ 2 w 24"/>
                  <a:gd name="T69" fmla="*/ 7 h 232"/>
                  <a:gd name="T70" fmla="*/ 3 w 24"/>
                  <a:gd name="T71" fmla="*/ 5 h 232"/>
                  <a:gd name="T72" fmla="*/ 6 w 24"/>
                  <a:gd name="T73" fmla="*/ 4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32"/>
                  <a:gd name="T113" fmla="*/ 24 w 24"/>
                  <a:gd name="T114" fmla="*/ 232 h 2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32">
                    <a:moveTo>
                      <a:pt x="6" y="4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30"/>
                    </a:lnTo>
                    <a:lnTo>
                      <a:pt x="24" y="47"/>
                    </a:lnTo>
                    <a:lnTo>
                      <a:pt x="24" y="63"/>
                    </a:lnTo>
                    <a:lnTo>
                      <a:pt x="24" y="80"/>
                    </a:lnTo>
                    <a:lnTo>
                      <a:pt x="24" y="101"/>
                    </a:lnTo>
                    <a:lnTo>
                      <a:pt x="24" y="130"/>
                    </a:lnTo>
                    <a:lnTo>
                      <a:pt x="24" y="172"/>
                    </a:lnTo>
                    <a:lnTo>
                      <a:pt x="24" y="228"/>
                    </a:lnTo>
                    <a:lnTo>
                      <a:pt x="23" y="230"/>
                    </a:lnTo>
                    <a:lnTo>
                      <a:pt x="22" y="231"/>
                    </a:lnTo>
                    <a:lnTo>
                      <a:pt x="21" y="232"/>
                    </a:lnTo>
                    <a:lnTo>
                      <a:pt x="20" y="232"/>
                    </a:lnTo>
                    <a:lnTo>
                      <a:pt x="15" y="232"/>
                    </a:lnTo>
                    <a:lnTo>
                      <a:pt x="6" y="232"/>
                    </a:lnTo>
                    <a:lnTo>
                      <a:pt x="4" y="232"/>
                    </a:lnTo>
                    <a:lnTo>
                      <a:pt x="3" y="231"/>
                    </a:lnTo>
                    <a:lnTo>
                      <a:pt x="2" y="228"/>
                    </a:lnTo>
                    <a:lnTo>
                      <a:pt x="0" y="227"/>
                    </a:lnTo>
                    <a:lnTo>
                      <a:pt x="0" y="204"/>
                    </a:lnTo>
                    <a:lnTo>
                      <a:pt x="0" y="187"/>
                    </a:lnTo>
                    <a:lnTo>
                      <a:pt x="0" y="171"/>
                    </a:lnTo>
                    <a:lnTo>
                      <a:pt x="2" y="155"/>
                    </a:lnTo>
                    <a:lnTo>
                      <a:pt x="2" y="134"/>
                    </a:lnTo>
                    <a:lnTo>
                      <a:pt x="2" y="105"/>
                    </a:lnTo>
                    <a:lnTo>
                      <a:pt x="0" y="6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4" name="Freeform 448"/>
              <p:cNvSpPr>
                <a:spLocks/>
              </p:cNvSpPr>
              <p:nvPr/>
            </p:nvSpPr>
            <p:spPr bwMode="auto">
              <a:xfrm>
                <a:off x="2007" y="3679"/>
                <a:ext cx="24" cy="221"/>
              </a:xfrm>
              <a:custGeom>
                <a:avLst/>
                <a:gdLst>
                  <a:gd name="T0" fmla="*/ 5 w 24"/>
                  <a:gd name="T1" fmla="*/ 4 h 221"/>
                  <a:gd name="T2" fmla="*/ 11 w 24"/>
                  <a:gd name="T3" fmla="*/ 3 h 221"/>
                  <a:gd name="T4" fmla="*/ 20 w 24"/>
                  <a:gd name="T5" fmla="*/ 0 h 221"/>
                  <a:gd name="T6" fmla="*/ 23 w 24"/>
                  <a:gd name="T7" fmla="*/ 0 h 221"/>
                  <a:gd name="T8" fmla="*/ 24 w 24"/>
                  <a:gd name="T9" fmla="*/ 2 h 221"/>
                  <a:gd name="T10" fmla="*/ 24 w 24"/>
                  <a:gd name="T11" fmla="*/ 3 h 221"/>
                  <a:gd name="T12" fmla="*/ 24 w 24"/>
                  <a:gd name="T13" fmla="*/ 5 h 221"/>
                  <a:gd name="T14" fmla="*/ 24 w 24"/>
                  <a:gd name="T15" fmla="*/ 29 h 221"/>
                  <a:gd name="T16" fmla="*/ 24 w 24"/>
                  <a:gd name="T17" fmla="*/ 45 h 221"/>
                  <a:gd name="T18" fmla="*/ 24 w 24"/>
                  <a:gd name="T19" fmla="*/ 61 h 221"/>
                  <a:gd name="T20" fmla="*/ 24 w 24"/>
                  <a:gd name="T21" fmla="*/ 75 h 221"/>
                  <a:gd name="T22" fmla="*/ 24 w 24"/>
                  <a:gd name="T23" fmla="*/ 96 h 221"/>
                  <a:gd name="T24" fmla="*/ 24 w 24"/>
                  <a:gd name="T25" fmla="*/ 124 h 221"/>
                  <a:gd name="T26" fmla="*/ 24 w 24"/>
                  <a:gd name="T27" fmla="*/ 163 h 221"/>
                  <a:gd name="T28" fmla="*/ 24 w 24"/>
                  <a:gd name="T29" fmla="*/ 216 h 221"/>
                  <a:gd name="T30" fmla="*/ 23 w 24"/>
                  <a:gd name="T31" fmla="*/ 219 h 221"/>
                  <a:gd name="T32" fmla="*/ 22 w 24"/>
                  <a:gd name="T33" fmla="*/ 220 h 221"/>
                  <a:gd name="T34" fmla="*/ 21 w 24"/>
                  <a:gd name="T35" fmla="*/ 220 h 221"/>
                  <a:gd name="T36" fmla="*/ 20 w 24"/>
                  <a:gd name="T37" fmla="*/ 221 h 221"/>
                  <a:gd name="T38" fmla="*/ 15 w 24"/>
                  <a:gd name="T39" fmla="*/ 221 h 221"/>
                  <a:gd name="T40" fmla="*/ 6 w 24"/>
                  <a:gd name="T41" fmla="*/ 221 h 221"/>
                  <a:gd name="T42" fmla="*/ 3 w 24"/>
                  <a:gd name="T43" fmla="*/ 219 h 221"/>
                  <a:gd name="T44" fmla="*/ 0 w 24"/>
                  <a:gd name="T45" fmla="*/ 216 h 221"/>
                  <a:gd name="T46" fmla="*/ 0 w 24"/>
                  <a:gd name="T47" fmla="*/ 194 h 221"/>
                  <a:gd name="T48" fmla="*/ 0 w 24"/>
                  <a:gd name="T49" fmla="*/ 177 h 221"/>
                  <a:gd name="T50" fmla="*/ 0 w 24"/>
                  <a:gd name="T51" fmla="*/ 162 h 221"/>
                  <a:gd name="T52" fmla="*/ 2 w 24"/>
                  <a:gd name="T53" fmla="*/ 148 h 221"/>
                  <a:gd name="T54" fmla="*/ 2 w 24"/>
                  <a:gd name="T55" fmla="*/ 128 h 221"/>
                  <a:gd name="T56" fmla="*/ 2 w 24"/>
                  <a:gd name="T57" fmla="*/ 100 h 221"/>
                  <a:gd name="T58" fmla="*/ 0 w 24"/>
                  <a:gd name="T59" fmla="*/ 62 h 221"/>
                  <a:gd name="T60" fmla="*/ 0 w 24"/>
                  <a:gd name="T61" fmla="*/ 10 h 221"/>
                  <a:gd name="T62" fmla="*/ 2 w 24"/>
                  <a:gd name="T63" fmla="*/ 8 h 221"/>
                  <a:gd name="T64" fmla="*/ 2 w 24"/>
                  <a:gd name="T65" fmla="*/ 7 h 221"/>
                  <a:gd name="T66" fmla="*/ 3 w 24"/>
                  <a:gd name="T67" fmla="*/ 5 h 221"/>
                  <a:gd name="T68" fmla="*/ 5 w 24"/>
                  <a:gd name="T69" fmla="*/ 4 h 2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21"/>
                  <a:gd name="T107" fmla="*/ 24 w 24"/>
                  <a:gd name="T108" fmla="*/ 221 h 2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21">
                    <a:moveTo>
                      <a:pt x="5" y="4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9"/>
                    </a:lnTo>
                    <a:lnTo>
                      <a:pt x="24" y="45"/>
                    </a:lnTo>
                    <a:lnTo>
                      <a:pt x="24" y="61"/>
                    </a:lnTo>
                    <a:lnTo>
                      <a:pt x="24" y="75"/>
                    </a:lnTo>
                    <a:lnTo>
                      <a:pt x="24" y="96"/>
                    </a:lnTo>
                    <a:lnTo>
                      <a:pt x="24" y="124"/>
                    </a:lnTo>
                    <a:lnTo>
                      <a:pt x="24" y="163"/>
                    </a:lnTo>
                    <a:lnTo>
                      <a:pt x="24" y="216"/>
                    </a:lnTo>
                    <a:lnTo>
                      <a:pt x="23" y="219"/>
                    </a:lnTo>
                    <a:lnTo>
                      <a:pt x="22" y="220"/>
                    </a:lnTo>
                    <a:lnTo>
                      <a:pt x="21" y="220"/>
                    </a:lnTo>
                    <a:lnTo>
                      <a:pt x="20" y="221"/>
                    </a:lnTo>
                    <a:lnTo>
                      <a:pt x="15" y="221"/>
                    </a:lnTo>
                    <a:lnTo>
                      <a:pt x="6" y="221"/>
                    </a:lnTo>
                    <a:lnTo>
                      <a:pt x="3" y="219"/>
                    </a:lnTo>
                    <a:lnTo>
                      <a:pt x="0" y="216"/>
                    </a:lnTo>
                    <a:lnTo>
                      <a:pt x="0" y="194"/>
                    </a:lnTo>
                    <a:lnTo>
                      <a:pt x="0" y="177"/>
                    </a:lnTo>
                    <a:lnTo>
                      <a:pt x="0" y="162"/>
                    </a:lnTo>
                    <a:lnTo>
                      <a:pt x="2" y="148"/>
                    </a:lnTo>
                    <a:lnTo>
                      <a:pt x="2" y="128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5" name="Freeform 449"/>
              <p:cNvSpPr>
                <a:spLocks/>
              </p:cNvSpPr>
              <p:nvPr/>
            </p:nvSpPr>
            <p:spPr bwMode="auto">
              <a:xfrm>
                <a:off x="2007" y="3679"/>
                <a:ext cx="24" cy="209"/>
              </a:xfrm>
              <a:custGeom>
                <a:avLst/>
                <a:gdLst>
                  <a:gd name="T0" fmla="*/ 5 w 24"/>
                  <a:gd name="T1" fmla="*/ 4 h 209"/>
                  <a:gd name="T2" fmla="*/ 11 w 24"/>
                  <a:gd name="T3" fmla="*/ 3 h 209"/>
                  <a:gd name="T4" fmla="*/ 20 w 24"/>
                  <a:gd name="T5" fmla="*/ 0 h 209"/>
                  <a:gd name="T6" fmla="*/ 23 w 24"/>
                  <a:gd name="T7" fmla="*/ 0 h 209"/>
                  <a:gd name="T8" fmla="*/ 24 w 24"/>
                  <a:gd name="T9" fmla="*/ 2 h 209"/>
                  <a:gd name="T10" fmla="*/ 24 w 24"/>
                  <a:gd name="T11" fmla="*/ 3 h 209"/>
                  <a:gd name="T12" fmla="*/ 24 w 24"/>
                  <a:gd name="T13" fmla="*/ 5 h 209"/>
                  <a:gd name="T14" fmla="*/ 24 w 24"/>
                  <a:gd name="T15" fmla="*/ 26 h 209"/>
                  <a:gd name="T16" fmla="*/ 24 w 24"/>
                  <a:gd name="T17" fmla="*/ 43 h 209"/>
                  <a:gd name="T18" fmla="*/ 24 w 24"/>
                  <a:gd name="T19" fmla="*/ 57 h 209"/>
                  <a:gd name="T20" fmla="*/ 24 w 24"/>
                  <a:gd name="T21" fmla="*/ 72 h 209"/>
                  <a:gd name="T22" fmla="*/ 24 w 24"/>
                  <a:gd name="T23" fmla="*/ 91 h 209"/>
                  <a:gd name="T24" fmla="*/ 24 w 24"/>
                  <a:gd name="T25" fmla="*/ 118 h 209"/>
                  <a:gd name="T26" fmla="*/ 24 w 24"/>
                  <a:gd name="T27" fmla="*/ 155 h 209"/>
                  <a:gd name="T28" fmla="*/ 24 w 24"/>
                  <a:gd name="T29" fmla="*/ 205 h 209"/>
                  <a:gd name="T30" fmla="*/ 23 w 24"/>
                  <a:gd name="T31" fmla="*/ 206 h 209"/>
                  <a:gd name="T32" fmla="*/ 22 w 24"/>
                  <a:gd name="T33" fmla="*/ 208 h 209"/>
                  <a:gd name="T34" fmla="*/ 21 w 24"/>
                  <a:gd name="T35" fmla="*/ 209 h 209"/>
                  <a:gd name="T36" fmla="*/ 20 w 24"/>
                  <a:gd name="T37" fmla="*/ 209 h 209"/>
                  <a:gd name="T38" fmla="*/ 15 w 24"/>
                  <a:gd name="T39" fmla="*/ 209 h 209"/>
                  <a:gd name="T40" fmla="*/ 6 w 24"/>
                  <a:gd name="T41" fmla="*/ 209 h 209"/>
                  <a:gd name="T42" fmla="*/ 3 w 24"/>
                  <a:gd name="T43" fmla="*/ 208 h 209"/>
                  <a:gd name="T44" fmla="*/ 0 w 24"/>
                  <a:gd name="T45" fmla="*/ 205 h 209"/>
                  <a:gd name="T46" fmla="*/ 0 w 24"/>
                  <a:gd name="T47" fmla="*/ 184 h 209"/>
                  <a:gd name="T48" fmla="*/ 0 w 24"/>
                  <a:gd name="T49" fmla="*/ 168 h 209"/>
                  <a:gd name="T50" fmla="*/ 0 w 24"/>
                  <a:gd name="T51" fmla="*/ 155 h 209"/>
                  <a:gd name="T52" fmla="*/ 2 w 24"/>
                  <a:gd name="T53" fmla="*/ 140 h 209"/>
                  <a:gd name="T54" fmla="*/ 2 w 24"/>
                  <a:gd name="T55" fmla="*/ 121 h 209"/>
                  <a:gd name="T56" fmla="*/ 2 w 24"/>
                  <a:gd name="T57" fmla="*/ 95 h 209"/>
                  <a:gd name="T58" fmla="*/ 0 w 24"/>
                  <a:gd name="T59" fmla="*/ 59 h 209"/>
                  <a:gd name="T60" fmla="*/ 0 w 24"/>
                  <a:gd name="T61" fmla="*/ 10 h 209"/>
                  <a:gd name="T62" fmla="*/ 2 w 24"/>
                  <a:gd name="T63" fmla="*/ 9 h 209"/>
                  <a:gd name="T64" fmla="*/ 2 w 24"/>
                  <a:gd name="T65" fmla="*/ 7 h 209"/>
                  <a:gd name="T66" fmla="*/ 3 w 24"/>
                  <a:gd name="T67" fmla="*/ 5 h 209"/>
                  <a:gd name="T68" fmla="*/ 5 w 24"/>
                  <a:gd name="T69" fmla="*/ 4 h 2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09"/>
                  <a:gd name="T107" fmla="*/ 24 w 24"/>
                  <a:gd name="T108" fmla="*/ 209 h 2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09">
                    <a:moveTo>
                      <a:pt x="5" y="4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6"/>
                    </a:lnTo>
                    <a:lnTo>
                      <a:pt x="24" y="43"/>
                    </a:lnTo>
                    <a:lnTo>
                      <a:pt x="24" y="57"/>
                    </a:lnTo>
                    <a:lnTo>
                      <a:pt x="24" y="72"/>
                    </a:lnTo>
                    <a:lnTo>
                      <a:pt x="24" y="91"/>
                    </a:lnTo>
                    <a:lnTo>
                      <a:pt x="24" y="118"/>
                    </a:lnTo>
                    <a:lnTo>
                      <a:pt x="24" y="155"/>
                    </a:lnTo>
                    <a:lnTo>
                      <a:pt x="24" y="205"/>
                    </a:lnTo>
                    <a:lnTo>
                      <a:pt x="23" y="206"/>
                    </a:lnTo>
                    <a:lnTo>
                      <a:pt x="22" y="208"/>
                    </a:lnTo>
                    <a:lnTo>
                      <a:pt x="21" y="209"/>
                    </a:lnTo>
                    <a:lnTo>
                      <a:pt x="20" y="209"/>
                    </a:lnTo>
                    <a:lnTo>
                      <a:pt x="15" y="209"/>
                    </a:lnTo>
                    <a:lnTo>
                      <a:pt x="6" y="209"/>
                    </a:lnTo>
                    <a:lnTo>
                      <a:pt x="3" y="208"/>
                    </a:lnTo>
                    <a:lnTo>
                      <a:pt x="0" y="205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0" y="155"/>
                    </a:lnTo>
                    <a:lnTo>
                      <a:pt x="2" y="140"/>
                    </a:lnTo>
                    <a:lnTo>
                      <a:pt x="2" y="121"/>
                    </a:lnTo>
                    <a:lnTo>
                      <a:pt x="2" y="95"/>
                    </a:lnTo>
                    <a:lnTo>
                      <a:pt x="0" y="59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6" name="Freeform 450"/>
              <p:cNvSpPr>
                <a:spLocks/>
              </p:cNvSpPr>
              <p:nvPr/>
            </p:nvSpPr>
            <p:spPr bwMode="auto">
              <a:xfrm>
                <a:off x="2007" y="3679"/>
                <a:ext cx="24" cy="198"/>
              </a:xfrm>
              <a:custGeom>
                <a:avLst/>
                <a:gdLst>
                  <a:gd name="T0" fmla="*/ 5 w 24"/>
                  <a:gd name="T1" fmla="*/ 4 h 198"/>
                  <a:gd name="T2" fmla="*/ 11 w 24"/>
                  <a:gd name="T3" fmla="*/ 3 h 198"/>
                  <a:gd name="T4" fmla="*/ 20 w 24"/>
                  <a:gd name="T5" fmla="*/ 0 h 198"/>
                  <a:gd name="T6" fmla="*/ 23 w 24"/>
                  <a:gd name="T7" fmla="*/ 0 h 198"/>
                  <a:gd name="T8" fmla="*/ 24 w 24"/>
                  <a:gd name="T9" fmla="*/ 2 h 198"/>
                  <a:gd name="T10" fmla="*/ 24 w 24"/>
                  <a:gd name="T11" fmla="*/ 3 h 198"/>
                  <a:gd name="T12" fmla="*/ 24 w 24"/>
                  <a:gd name="T13" fmla="*/ 5 h 198"/>
                  <a:gd name="T14" fmla="*/ 24 w 24"/>
                  <a:gd name="T15" fmla="*/ 26 h 198"/>
                  <a:gd name="T16" fmla="*/ 24 w 24"/>
                  <a:gd name="T17" fmla="*/ 41 h 198"/>
                  <a:gd name="T18" fmla="*/ 24 w 24"/>
                  <a:gd name="T19" fmla="*/ 54 h 198"/>
                  <a:gd name="T20" fmla="*/ 24 w 24"/>
                  <a:gd name="T21" fmla="*/ 68 h 198"/>
                  <a:gd name="T22" fmla="*/ 24 w 24"/>
                  <a:gd name="T23" fmla="*/ 86 h 198"/>
                  <a:gd name="T24" fmla="*/ 24 w 24"/>
                  <a:gd name="T25" fmla="*/ 112 h 198"/>
                  <a:gd name="T26" fmla="*/ 24 w 24"/>
                  <a:gd name="T27" fmla="*/ 146 h 198"/>
                  <a:gd name="T28" fmla="*/ 24 w 24"/>
                  <a:gd name="T29" fmla="*/ 194 h 198"/>
                  <a:gd name="T30" fmla="*/ 22 w 24"/>
                  <a:gd name="T31" fmla="*/ 197 h 198"/>
                  <a:gd name="T32" fmla="*/ 20 w 24"/>
                  <a:gd name="T33" fmla="*/ 198 h 198"/>
                  <a:gd name="T34" fmla="*/ 15 w 24"/>
                  <a:gd name="T35" fmla="*/ 198 h 198"/>
                  <a:gd name="T36" fmla="*/ 6 w 24"/>
                  <a:gd name="T37" fmla="*/ 198 h 198"/>
                  <a:gd name="T38" fmla="*/ 4 w 24"/>
                  <a:gd name="T39" fmla="*/ 198 h 198"/>
                  <a:gd name="T40" fmla="*/ 3 w 24"/>
                  <a:gd name="T41" fmla="*/ 197 h 198"/>
                  <a:gd name="T42" fmla="*/ 2 w 24"/>
                  <a:gd name="T43" fmla="*/ 195 h 198"/>
                  <a:gd name="T44" fmla="*/ 0 w 24"/>
                  <a:gd name="T45" fmla="*/ 193 h 198"/>
                  <a:gd name="T46" fmla="*/ 0 w 24"/>
                  <a:gd name="T47" fmla="*/ 173 h 198"/>
                  <a:gd name="T48" fmla="*/ 0 w 24"/>
                  <a:gd name="T49" fmla="*/ 159 h 198"/>
                  <a:gd name="T50" fmla="*/ 0 w 24"/>
                  <a:gd name="T51" fmla="*/ 146 h 198"/>
                  <a:gd name="T52" fmla="*/ 2 w 24"/>
                  <a:gd name="T53" fmla="*/ 132 h 198"/>
                  <a:gd name="T54" fmla="*/ 2 w 24"/>
                  <a:gd name="T55" fmla="*/ 114 h 198"/>
                  <a:gd name="T56" fmla="*/ 2 w 24"/>
                  <a:gd name="T57" fmla="*/ 90 h 198"/>
                  <a:gd name="T58" fmla="*/ 0 w 24"/>
                  <a:gd name="T59" fmla="*/ 57 h 198"/>
                  <a:gd name="T60" fmla="*/ 0 w 24"/>
                  <a:gd name="T61" fmla="*/ 10 h 198"/>
                  <a:gd name="T62" fmla="*/ 0 w 24"/>
                  <a:gd name="T63" fmla="*/ 9 h 198"/>
                  <a:gd name="T64" fmla="*/ 2 w 24"/>
                  <a:gd name="T65" fmla="*/ 7 h 198"/>
                  <a:gd name="T66" fmla="*/ 3 w 24"/>
                  <a:gd name="T67" fmla="*/ 5 h 198"/>
                  <a:gd name="T68" fmla="*/ 5 w 24"/>
                  <a:gd name="T69" fmla="*/ 4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198"/>
                  <a:gd name="T107" fmla="*/ 24 w 24"/>
                  <a:gd name="T108" fmla="*/ 198 h 1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198">
                    <a:moveTo>
                      <a:pt x="5" y="4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6"/>
                    </a:lnTo>
                    <a:lnTo>
                      <a:pt x="24" y="41"/>
                    </a:lnTo>
                    <a:lnTo>
                      <a:pt x="24" y="54"/>
                    </a:lnTo>
                    <a:lnTo>
                      <a:pt x="24" y="68"/>
                    </a:lnTo>
                    <a:lnTo>
                      <a:pt x="24" y="86"/>
                    </a:lnTo>
                    <a:lnTo>
                      <a:pt x="24" y="112"/>
                    </a:lnTo>
                    <a:lnTo>
                      <a:pt x="24" y="146"/>
                    </a:lnTo>
                    <a:lnTo>
                      <a:pt x="24" y="194"/>
                    </a:lnTo>
                    <a:lnTo>
                      <a:pt x="22" y="197"/>
                    </a:lnTo>
                    <a:lnTo>
                      <a:pt x="20" y="198"/>
                    </a:lnTo>
                    <a:lnTo>
                      <a:pt x="15" y="198"/>
                    </a:lnTo>
                    <a:lnTo>
                      <a:pt x="6" y="198"/>
                    </a:lnTo>
                    <a:lnTo>
                      <a:pt x="4" y="198"/>
                    </a:lnTo>
                    <a:lnTo>
                      <a:pt x="3" y="197"/>
                    </a:lnTo>
                    <a:lnTo>
                      <a:pt x="2" y="195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0" y="159"/>
                    </a:lnTo>
                    <a:lnTo>
                      <a:pt x="0" y="146"/>
                    </a:lnTo>
                    <a:lnTo>
                      <a:pt x="2" y="132"/>
                    </a:lnTo>
                    <a:lnTo>
                      <a:pt x="2" y="114"/>
                    </a:lnTo>
                    <a:lnTo>
                      <a:pt x="2" y="90"/>
                    </a:lnTo>
                    <a:lnTo>
                      <a:pt x="0" y="5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7" name="Freeform 451"/>
              <p:cNvSpPr>
                <a:spLocks/>
              </p:cNvSpPr>
              <p:nvPr/>
            </p:nvSpPr>
            <p:spPr bwMode="auto">
              <a:xfrm>
                <a:off x="2007" y="3679"/>
                <a:ext cx="24" cy="187"/>
              </a:xfrm>
              <a:custGeom>
                <a:avLst/>
                <a:gdLst>
                  <a:gd name="T0" fmla="*/ 5 w 24"/>
                  <a:gd name="T1" fmla="*/ 4 h 187"/>
                  <a:gd name="T2" fmla="*/ 9 w 24"/>
                  <a:gd name="T3" fmla="*/ 3 h 187"/>
                  <a:gd name="T4" fmla="*/ 20 w 24"/>
                  <a:gd name="T5" fmla="*/ 0 h 187"/>
                  <a:gd name="T6" fmla="*/ 23 w 24"/>
                  <a:gd name="T7" fmla="*/ 0 h 187"/>
                  <a:gd name="T8" fmla="*/ 24 w 24"/>
                  <a:gd name="T9" fmla="*/ 0 h 187"/>
                  <a:gd name="T10" fmla="*/ 24 w 24"/>
                  <a:gd name="T11" fmla="*/ 3 h 187"/>
                  <a:gd name="T12" fmla="*/ 24 w 24"/>
                  <a:gd name="T13" fmla="*/ 5 h 187"/>
                  <a:gd name="T14" fmla="*/ 24 w 24"/>
                  <a:gd name="T15" fmla="*/ 25 h 187"/>
                  <a:gd name="T16" fmla="*/ 24 w 24"/>
                  <a:gd name="T17" fmla="*/ 38 h 187"/>
                  <a:gd name="T18" fmla="*/ 24 w 24"/>
                  <a:gd name="T19" fmla="*/ 51 h 187"/>
                  <a:gd name="T20" fmla="*/ 24 w 24"/>
                  <a:gd name="T21" fmla="*/ 64 h 187"/>
                  <a:gd name="T22" fmla="*/ 24 w 24"/>
                  <a:gd name="T23" fmla="*/ 81 h 187"/>
                  <a:gd name="T24" fmla="*/ 24 w 24"/>
                  <a:gd name="T25" fmla="*/ 105 h 187"/>
                  <a:gd name="T26" fmla="*/ 24 w 24"/>
                  <a:gd name="T27" fmla="*/ 138 h 187"/>
                  <a:gd name="T28" fmla="*/ 24 w 24"/>
                  <a:gd name="T29" fmla="*/ 183 h 187"/>
                  <a:gd name="T30" fmla="*/ 22 w 24"/>
                  <a:gd name="T31" fmla="*/ 186 h 187"/>
                  <a:gd name="T32" fmla="*/ 20 w 24"/>
                  <a:gd name="T33" fmla="*/ 187 h 187"/>
                  <a:gd name="T34" fmla="*/ 15 w 24"/>
                  <a:gd name="T35" fmla="*/ 187 h 187"/>
                  <a:gd name="T36" fmla="*/ 6 w 24"/>
                  <a:gd name="T37" fmla="*/ 186 h 187"/>
                  <a:gd name="T38" fmla="*/ 3 w 24"/>
                  <a:gd name="T39" fmla="*/ 186 h 187"/>
                  <a:gd name="T40" fmla="*/ 0 w 24"/>
                  <a:gd name="T41" fmla="*/ 182 h 187"/>
                  <a:gd name="T42" fmla="*/ 0 w 24"/>
                  <a:gd name="T43" fmla="*/ 163 h 187"/>
                  <a:gd name="T44" fmla="*/ 0 w 24"/>
                  <a:gd name="T45" fmla="*/ 150 h 187"/>
                  <a:gd name="T46" fmla="*/ 0 w 24"/>
                  <a:gd name="T47" fmla="*/ 138 h 187"/>
                  <a:gd name="T48" fmla="*/ 2 w 24"/>
                  <a:gd name="T49" fmla="*/ 124 h 187"/>
                  <a:gd name="T50" fmla="*/ 2 w 24"/>
                  <a:gd name="T51" fmla="*/ 108 h 187"/>
                  <a:gd name="T52" fmla="*/ 2 w 24"/>
                  <a:gd name="T53" fmla="*/ 85 h 187"/>
                  <a:gd name="T54" fmla="*/ 0 w 24"/>
                  <a:gd name="T55" fmla="*/ 53 h 187"/>
                  <a:gd name="T56" fmla="*/ 0 w 24"/>
                  <a:gd name="T57" fmla="*/ 10 h 187"/>
                  <a:gd name="T58" fmla="*/ 0 w 24"/>
                  <a:gd name="T59" fmla="*/ 9 h 187"/>
                  <a:gd name="T60" fmla="*/ 2 w 24"/>
                  <a:gd name="T61" fmla="*/ 7 h 187"/>
                  <a:gd name="T62" fmla="*/ 3 w 24"/>
                  <a:gd name="T63" fmla="*/ 5 h 187"/>
                  <a:gd name="T64" fmla="*/ 5 w 24"/>
                  <a:gd name="T65" fmla="*/ 4 h 1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87"/>
                  <a:gd name="T101" fmla="*/ 24 w 24"/>
                  <a:gd name="T102" fmla="*/ 187 h 1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87">
                    <a:moveTo>
                      <a:pt x="5" y="4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5"/>
                    </a:lnTo>
                    <a:lnTo>
                      <a:pt x="24" y="38"/>
                    </a:lnTo>
                    <a:lnTo>
                      <a:pt x="24" y="51"/>
                    </a:lnTo>
                    <a:lnTo>
                      <a:pt x="24" y="64"/>
                    </a:lnTo>
                    <a:lnTo>
                      <a:pt x="24" y="81"/>
                    </a:lnTo>
                    <a:lnTo>
                      <a:pt x="24" y="105"/>
                    </a:lnTo>
                    <a:lnTo>
                      <a:pt x="24" y="138"/>
                    </a:lnTo>
                    <a:lnTo>
                      <a:pt x="24" y="183"/>
                    </a:lnTo>
                    <a:lnTo>
                      <a:pt x="22" y="186"/>
                    </a:lnTo>
                    <a:lnTo>
                      <a:pt x="20" y="187"/>
                    </a:lnTo>
                    <a:lnTo>
                      <a:pt x="15" y="187"/>
                    </a:lnTo>
                    <a:lnTo>
                      <a:pt x="6" y="186"/>
                    </a:lnTo>
                    <a:lnTo>
                      <a:pt x="3" y="186"/>
                    </a:lnTo>
                    <a:lnTo>
                      <a:pt x="0" y="182"/>
                    </a:lnTo>
                    <a:lnTo>
                      <a:pt x="0" y="163"/>
                    </a:lnTo>
                    <a:lnTo>
                      <a:pt x="0" y="150"/>
                    </a:lnTo>
                    <a:lnTo>
                      <a:pt x="0" y="138"/>
                    </a:lnTo>
                    <a:lnTo>
                      <a:pt x="2" y="124"/>
                    </a:lnTo>
                    <a:lnTo>
                      <a:pt x="2" y="108"/>
                    </a:lnTo>
                    <a:lnTo>
                      <a:pt x="2" y="85"/>
                    </a:lnTo>
                    <a:lnTo>
                      <a:pt x="0" y="5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8" name="Freeform 452"/>
              <p:cNvSpPr>
                <a:spLocks/>
              </p:cNvSpPr>
              <p:nvPr/>
            </p:nvSpPr>
            <p:spPr bwMode="auto">
              <a:xfrm>
                <a:off x="2007" y="3679"/>
                <a:ext cx="24" cy="174"/>
              </a:xfrm>
              <a:custGeom>
                <a:avLst/>
                <a:gdLst>
                  <a:gd name="T0" fmla="*/ 5 w 24"/>
                  <a:gd name="T1" fmla="*/ 4 h 174"/>
                  <a:gd name="T2" fmla="*/ 9 w 24"/>
                  <a:gd name="T3" fmla="*/ 3 h 174"/>
                  <a:gd name="T4" fmla="*/ 20 w 24"/>
                  <a:gd name="T5" fmla="*/ 0 h 174"/>
                  <a:gd name="T6" fmla="*/ 23 w 24"/>
                  <a:gd name="T7" fmla="*/ 0 h 174"/>
                  <a:gd name="T8" fmla="*/ 24 w 24"/>
                  <a:gd name="T9" fmla="*/ 2 h 174"/>
                  <a:gd name="T10" fmla="*/ 24 w 24"/>
                  <a:gd name="T11" fmla="*/ 3 h 174"/>
                  <a:gd name="T12" fmla="*/ 24 w 24"/>
                  <a:gd name="T13" fmla="*/ 5 h 174"/>
                  <a:gd name="T14" fmla="*/ 24 w 24"/>
                  <a:gd name="T15" fmla="*/ 24 h 174"/>
                  <a:gd name="T16" fmla="*/ 24 w 24"/>
                  <a:gd name="T17" fmla="*/ 36 h 174"/>
                  <a:gd name="T18" fmla="*/ 24 w 24"/>
                  <a:gd name="T19" fmla="*/ 48 h 174"/>
                  <a:gd name="T20" fmla="*/ 24 w 24"/>
                  <a:gd name="T21" fmla="*/ 61 h 174"/>
                  <a:gd name="T22" fmla="*/ 24 w 24"/>
                  <a:gd name="T23" fmla="*/ 76 h 174"/>
                  <a:gd name="T24" fmla="*/ 24 w 24"/>
                  <a:gd name="T25" fmla="*/ 99 h 174"/>
                  <a:gd name="T26" fmla="*/ 24 w 24"/>
                  <a:gd name="T27" fmla="*/ 129 h 174"/>
                  <a:gd name="T28" fmla="*/ 24 w 24"/>
                  <a:gd name="T29" fmla="*/ 172 h 174"/>
                  <a:gd name="T30" fmla="*/ 22 w 24"/>
                  <a:gd name="T31" fmla="*/ 174 h 174"/>
                  <a:gd name="T32" fmla="*/ 20 w 24"/>
                  <a:gd name="T33" fmla="*/ 174 h 174"/>
                  <a:gd name="T34" fmla="*/ 15 w 24"/>
                  <a:gd name="T35" fmla="*/ 174 h 174"/>
                  <a:gd name="T36" fmla="*/ 6 w 24"/>
                  <a:gd name="T37" fmla="*/ 174 h 174"/>
                  <a:gd name="T38" fmla="*/ 3 w 24"/>
                  <a:gd name="T39" fmla="*/ 173 h 174"/>
                  <a:gd name="T40" fmla="*/ 0 w 24"/>
                  <a:gd name="T41" fmla="*/ 171 h 174"/>
                  <a:gd name="T42" fmla="*/ 0 w 24"/>
                  <a:gd name="T43" fmla="*/ 154 h 174"/>
                  <a:gd name="T44" fmla="*/ 0 w 24"/>
                  <a:gd name="T45" fmla="*/ 140 h 174"/>
                  <a:gd name="T46" fmla="*/ 0 w 24"/>
                  <a:gd name="T47" fmla="*/ 129 h 174"/>
                  <a:gd name="T48" fmla="*/ 2 w 24"/>
                  <a:gd name="T49" fmla="*/ 117 h 174"/>
                  <a:gd name="T50" fmla="*/ 2 w 24"/>
                  <a:gd name="T51" fmla="*/ 102 h 174"/>
                  <a:gd name="T52" fmla="*/ 2 w 24"/>
                  <a:gd name="T53" fmla="*/ 80 h 174"/>
                  <a:gd name="T54" fmla="*/ 0 w 24"/>
                  <a:gd name="T55" fmla="*/ 51 h 174"/>
                  <a:gd name="T56" fmla="*/ 0 w 24"/>
                  <a:gd name="T57" fmla="*/ 10 h 174"/>
                  <a:gd name="T58" fmla="*/ 0 w 24"/>
                  <a:gd name="T59" fmla="*/ 9 h 174"/>
                  <a:gd name="T60" fmla="*/ 2 w 24"/>
                  <a:gd name="T61" fmla="*/ 8 h 174"/>
                  <a:gd name="T62" fmla="*/ 3 w 24"/>
                  <a:gd name="T63" fmla="*/ 5 h 174"/>
                  <a:gd name="T64" fmla="*/ 5 w 24"/>
                  <a:gd name="T65" fmla="*/ 4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174"/>
                  <a:gd name="T101" fmla="*/ 24 w 24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174">
                    <a:moveTo>
                      <a:pt x="5" y="4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24" y="48"/>
                    </a:lnTo>
                    <a:lnTo>
                      <a:pt x="24" y="61"/>
                    </a:lnTo>
                    <a:lnTo>
                      <a:pt x="24" y="76"/>
                    </a:lnTo>
                    <a:lnTo>
                      <a:pt x="24" y="99"/>
                    </a:lnTo>
                    <a:lnTo>
                      <a:pt x="24" y="129"/>
                    </a:lnTo>
                    <a:lnTo>
                      <a:pt x="24" y="172"/>
                    </a:lnTo>
                    <a:lnTo>
                      <a:pt x="22" y="174"/>
                    </a:lnTo>
                    <a:lnTo>
                      <a:pt x="20" y="174"/>
                    </a:lnTo>
                    <a:lnTo>
                      <a:pt x="15" y="174"/>
                    </a:lnTo>
                    <a:lnTo>
                      <a:pt x="6" y="174"/>
                    </a:lnTo>
                    <a:lnTo>
                      <a:pt x="3" y="173"/>
                    </a:lnTo>
                    <a:lnTo>
                      <a:pt x="0" y="171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" y="117"/>
                    </a:lnTo>
                    <a:lnTo>
                      <a:pt x="2" y="102"/>
                    </a:lnTo>
                    <a:lnTo>
                      <a:pt x="2" y="80"/>
                    </a:lnTo>
                    <a:lnTo>
                      <a:pt x="0" y="5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49" name="Freeform 453"/>
              <p:cNvSpPr>
                <a:spLocks/>
              </p:cNvSpPr>
              <p:nvPr/>
            </p:nvSpPr>
            <p:spPr bwMode="auto">
              <a:xfrm>
                <a:off x="2007" y="3679"/>
                <a:ext cx="24" cy="163"/>
              </a:xfrm>
              <a:custGeom>
                <a:avLst/>
                <a:gdLst>
                  <a:gd name="T0" fmla="*/ 5 w 24"/>
                  <a:gd name="T1" fmla="*/ 5 h 163"/>
                  <a:gd name="T2" fmla="*/ 9 w 24"/>
                  <a:gd name="T3" fmla="*/ 3 h 163"/>
                  <a:gd name="T4" fmla="*/ 20 w 24"/>
                  <a:gd name="T5" fmla="*/ 0 h 163"/>
                  <a:gd name="T6" fmla="*/ 22 w 24"/>
                  <a:gd name="T7" fmla="*/ 0 h 163"/>
                  <a:gd name="T8" fmla="*/ 24 w 24"/>
                  <a:gd name="T9" fmla="*/ 2 h 163"/>
                  <a:gd name="T10" fmla="*/ 24 w 24"/>
                  <a:gd name="T11" fmla="*/ 3 h 163"/>
                  <a:gd name="T12" fmla="*/ 24 w 24"/>
                  <a:gd name="T13" fmla="*/ 5 h 163"/>
                  <a:gd name="T14" fmla="*/ 24 w 24"/>
                  <a:gd name="T15" fmla="*/ 21 h 163"/>
                  <a:gd name="T16" fmla="*/ 24 w 24"/>
                  <a:gd name="T17" fmla="*/ 35 h 163"/>
                  <a:gd name="T18" fmla="*/ 24 w 24"/>
                  <a:gd name="T19" fmla="*/ 46 h 163"/>
                  <a:gd name="T20" fmla="*/ 24 w 24"/>
                  <a:gd name="T21" fmla="*/ 57 h 163"/>
                  <a:gd name="T22" fmla="*/ 24 w 24"/>
                  <a:gd name="T23" fmla="*/ 72 h 163"/>
                  <a:gd name="T24" fmla="*/ 24 w 24"/>
                  <a:gd name="T25" fmla="*/ 92 h 163"/>
                  <a:gd name="T26" fmla="*/ 24 w 24"/>
                  <a:gd name="T27" fmla="*/ 121 h 163"/>
                  <a:gd name="T28" fmla="*/ 24 w 24"/>
                  <a:gd name="T29" fmla="*/ 160 h 163"/>
                  <a:gd name="T30" fmla="*/ 22 w 24"/>
                  <a:gd name="T31" fmla="*/ 162 h 163"/>
                  <a:gd name="T32" fmla="*/ 20 w 24"/>
                  <a:gd name="T33" fmla="*/ 163 h 163"/>
                  <a:gd name="T34" fmla="*/ 15 w 24"/>
                  <a:gd name="T35" fmla="*/ 163 h 163"/>
                  <a:gd name="T36" fmla="*/ 6 w 24"/>
                  <a:gd name="T37" fmla="*/ 163 h 163"/>
                  <a:gd name="T38" fmla="*/ 3 w 24"/>
                  <a:gd name="T39" fmla="*/ 162 h 163"/>
                  <a:gd name="T40" fmla="*/ 0 w 24"/>
                  <a:gd name="T41" fmla="*/ 160 h 163"/>
                  <a:gd name="T42" fmla="*/ 0 w 24"/>
                  <a:gd name="T43" fmla="*/ 132 h 163"/>
                  <a:gd name="T44" fmla="*/ 2 w 24"/>
                  <a:gd name="T45" fmla="*/ 110 h 163"/>
                  <a:gd name="T46" fmla="*/ 2 w 24"/>
                  <a:gd name="T47" fmla="*/ 75 h 163"/>
                  <a:gd name="T48" fmla="*/ 0 w 24"/>
                  <a:gd name="T49" fmla="*/ 10 h 163"/>
                  <a:gd name="T50" fmla="*/ 0 w 24"/>
                  <a:gd name="T51" fmla="*/ 9 h 163"/>
                  <a:gd name="T52" fmla="*/ 2 w 24"/>
                  <a:gd name="T53" fmla="*/ 8 h 163"/>
                  <a:gd name="T54" fmla="*/ 3 w 24"/>
                  <a:gd name="T55" fmla="*/ 7 h 163"/>
                  <a:gd name="T56" fmla="*/ 5 w 24"/>
                  <a:gd name="T57" fmla="*/ 5 h 1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163"/>
                  <a:gd name="T89" fmla="*/ 24 w 24"/>
                  <a:gd name="T90" fmla="*/ 163 h 1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163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1"/>
                    </a:lnTo>
                    <a:lnTo>
                      <a:pt x="24" y="35"/>
                    </a:lnTo>
                    <a:lnTo>
                      <a:pt x="24" y="46"/>
                    </a:lnTo>
                    <a:lnTo>
                      <a:pt x="24" y="57"/>
                    </a:lnTo>
                    <a:lnTo>
                      <a:pt x="24" y="72"/>
                    </a:lnTo>
                    <a:lnTo>
                      <a:pt x="24" y="92"/>
                    </a:lnTo>
                    <a:lnTo>
                      <a:pt x="24" y="121"/>
                    </a:lnTo>
                    <a:lnTo>
                      <a:pt x="24" y="160"/>
                    </a:lnTo>
                    <a:lnTo>
                      <a:pt x="22" y="162"/>
                    </a:lnTo>
                    <a:lnTo>
                      <a:pt x="20" y="163"/>
                    </a:lnTo>
                    <a:lnTo>
                      <a:pt x="15" y="163"/>
                    </a:lnTo>
                    <a:lnTo>
                      <a:pt x="6" y="163"/>
                    </a:lnTo>
                    <a:lnTo>
                      <a:pt x="3" y="162"/>
                    </a:lnTo>
                    <a:lnTo>
                      <a:pt x="0" y="160"/>
                    </a:lnTo>
                    <a:lnTo>
                      <a:pt x="0" y="132"/>
                    </a:lnTo>
                    <a:lnTo>
                      <a:pt x="2" y="110"/>
                    </a:lnTo>
                    <a:lnTo>
                      <a:pt x="2" y="7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0" name="Freeform 454"/>
              <p:cNvSpPr>
                <a:spLocks/>
              </p:cNvSpPr>
              <p:nvPr/>
            </p:nvSpPr>
            <p:spPr bwMode="auto">
              <a:xfrm>
                <a:off x="2007" y="3679"/>
                <a:ext cx="24" cy="152"/>
              </a:xfrm>
              <a:custGeom>
                <a:avLst/>
                <a:gdLst>
                  <a:gd name="T0" fmla="*/ 5 w 24"/>
                  <a:gd name="T1" fmla="*/ 5 h 152"/>
                  <a:gd name="T2" fmla="*/ 9 w 24"/>
                  <a:gd name="T3" fmla="*/ 3 h 152"/>
                  <a:gd name="T4" fmla="*/ 20 w 24"/>
                  <a:gd name="T5" fmla="*/ 0 h 152"/>
                  <a:gd name="T6" fmla="*/ 22 w 24"/>
                  <a:gd name="T7" fmla="*/ 0 h 152"/>
                  <a:gd name="T8" fmla="*/ 24 w 24"/>
                  <a:gd name="T9" fmla="*/ 2 h 152"/>
                  <a:gd name="T10" fmla="*/ 24 w 24"/>
                  <a:gd name="T11" fmla="*/ 3 h 152"/>
                  <a:gd name="T12" fmla="*/ 24 w 24"/>
                  <a:gd name="T13" fmla="*/ 5 h 152"/>
                  <a:gd name="T14" fmla="*/ 24 w 24"/>
                  <a:gd name="T15" fmla="*/ 32 h 152"/>
                  <a:gd name="T16" fmla="*/ 24 w 24"/>
                  <a:gd name="T17" fmla="*/ 53 h 152"/>
                  <a:gd name="T18" fmla="*/ 24 w 24"/>
                  <a:gd name="T19" fmla="*/ 86 h 152"/>
                  <a:gd name="T20" fmla="*/ 24 w 24"/>
                  <a:gd name="T21" fmla="*/ 149 h 152"/>
                  <a:gd name="T22" fmla="*/ 22 w 24"/>
                  <a:gd name="T23" fmla="*/ 151 h 152"/>
                  <a:gd name="T24" fmla="*/ 20 w 24"/>
                  <a:gd name="T25" fmla="*/ 152 h 152"/>
                  <a:gd name="T26" fmla="*/ 15 w 24"/>
                  <a:gd name="T27" fmla="*/ 152 h 152"/>
                  <a:gd name="T28" fmla="*/ 6 w 24"/>
                  <a:gd name="T29" fmla="*/ 151 h 152"/>
                  <a:gd name="T30" fmla="*/ 3 w 24"/>
                  <a:gd name="T31" fmla="*/ 151 h 152"/>
                  <a:gd name="T32" fmla="*/ 0 w 24"/>
                  <a:gd name="T33" fmla="*/ 149 h 152"/>
                  <a:gd name="T34" fmla="*/ 0 w 24"/>
                  <a:gd name="T35" fmla="*/ 123 h 152"/>
                  <a:gd name="T36" fmla="*/ 2 w 24"/>
                  <a:gd name="T37" fmla="*/ 102 h 152"/>
                  <a:gd name="T38" fmla="*/ 2 w 24"/>
                  <a:gd name="T39" fmla="*/ 70 h 152"/>
                  <a:gd name="T40" fmla="*/ 0 w 24"/>
                  <a:gd name="T41" fmla="*/ 10 h 152"/>
                  <a:gd name="T42" fmla="*/ 0 w 24"/>
                  <a:gd name="T43" fmla="*/ 9 h 152"/>
                  <a:gd name="T44" fmla="*/ 2 w 24"/>
                  <a:gd name="T45" fmla="*/ 8 h 152"/>
                  <a:gd name="T46" fmla="*/ 3 w 24"/>
                  <a:gd name="T47" fmla="*/ 7 h 152"/>
                  <a:gd name="T48" fmla="*/ 5 w 24"/>
                  <a:gd name="T49" fmla="*/ 5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52"/>
                  <a:gd name="T77" fmla="*/ 24 w 24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52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32"/>
                    </a:lnTo>
                    <a:lnTo>
                      <a:pt x="24" y="53"/>
                    </a:lnTo>
                    <a:lnTo>
                      <a:pt x="24" y="86"/>
                    </a:lnTo>
                    <a:lnTo>
                      <a:pt x="24" y="149"/>
                    </a:lnTo>
                    <a:lnTo>
                      <a:pt x="22" y="151"/>
                    </a:lnTo>
                    <a:lnTo>
                      <a:pt x="20" y="152"/>
                    </a:lnTo>
                    <a:lnTo>
                      <a:pt x="15" y="152"/>
                    </a:lnTo>
                    <a:lnTo>
                      <a:pt x="6" y="151"/>
                    </a:lnTo>
                    <a:lnTo>
                      <a:pt x="3" y="151"/>
                    </a:lnTo>
                    <a:lnTo>
                      <a:pt x="0" y="149"/>
                    </a:lnTo>
                    <a:lnTo>
                      <a:pt x="0" y="123"/>
                    </a:lnTo>
                    <a:lnTo>
                      <a:pt x="2" y="102"/>
                    </a:lnTo>
                    <a:lnTo>
                      <a:pt x="2" y="7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1" name="Freeform 455"/>
              <p:cNvSpPr>
                <a:spLocks/>
              </p:cNvSpPr>
              <p:nvPr/>
            </p:nvSpPr>
            <p:spPr bwMode="auto">
              <a:xfrm>
                <a:off x="2007" y="3679"/>
                <a:ext cx="24" cy="140"/>
              </a:xfrm>
              <a:custGeom>
                <a:avLst/>
                <a:gdLst>
                  <a:gd name="T0" fmla="*/ 5 w 24"/>
                  <a:gd name="T1" fmla="*/ 5 h 140"/>
                  <a:gd name="T2" fmla="*/ 9 w 24"/>
                  <a:gd name="T3" fmla="*/ 3 h 140"/>
                  <a:gd name="T4" fmla="*/ 20 w 24"/>
                  <a:gd name="T5" fmla="*/ 0 h 140"/>
                  <a:gd name="T6" fmla="*/ 23 w 24"/>
                  <a:gd name="T7" fmla="*/ 0 h 140"/>
                  <a:gd name="T8" fmla="*/ 24 w 24"/>
                  <a:gd name="T9" fmla="*/ 0 h 140"/>
                  <a:gd name="T10" fmla="*/ 24 w 24"/>
                  <a:gd name="T11" fmla="*/ 3 h 140"/>
                  <a:gd name="T12" fmla="*/ 24 w 24"/>
                  <a:gd name="T13" fmla="*/ 5 h 140"/>
                  <a:gd name="T14" fmla="*/ 24 w 24"/>
                  <a:gd name="T15" fmla="*/ 30 h 140"/>
                  <a:gd name="T16" fmla="*/ 24 w 24"/>
                  <a:gd name="T17" fmla="*/ 49 h 140"/>
                  <a:gd name="T18" fmla="*/ 24 w 24"/>
                  <a:gd name="T19" fmla="*/ 80 h 140"/>
                  <a:gd name="T20" fmla="*/ 24 w 24"/>
                  <a:gd name="T21" fmla="*/ 138 h 140"/>
                  <a:gd name="T22" fmla="*/ 22 w 24"/>
                  <a:gd name="T23" fmla="*/ 140 h 140"/>
                  <a:gd name="T24" fmla="*/ 20 w 24"/>
                  <a:gd name="T25" fmla="*/ 140 h 140"/>
                  <a:gd name="T26" fmla="*/ 15 w 24"/>
                  <a:gd name="T27" fmla="*/ 140 h 140"/>
                  <a:gd name="T28" fmla="*/ 6 w 24"/>
                  <a:gd name="T29" fmla="*/ 140 h 140"/>
                  <a:gd name="T30" fmla="*/ 3 w 24"/>
                  <a:gd name="T31" fmla="*/ 139 h 140"/>
                  <a:gd name="T32" fmla="*/ 0 w 24"/>
                  <a:gd name="T33" fmla="*/ 138 h 140"/>
                  <a:gd name="T34" fmla="*/ 0 w 24"/>
                  <a:gd name="T35" fmla="*/ 113 h 140"/>
                  <a:gd name="T36" fmla="*/ 2 w 24"/>
                  <a:gd name="T37" fmla="*/ 95 h 140"/>
                  <a:gd name="T38" fmla="*/ 2 w 24"/>
                  <a:gd name="T39" fmla="*/ 65 h 140"/>
                  <a:gd name="T40" fmla="*/ 0 w 24"/>
                  <a:gd name="T41" fmla="*/ 10 h 140"/>
                  <a:gd name="T42" fmla="*/ 0 w 24"/>
                  <a:gd name="T43" fmla="*/ 9 h 140"/>
                  <a:gd name="T44" fmla="*/ 2 w 24"/>
                  <a:gd name="T45" fmla="*/ 8 h 140"/>
                  <a:gd name="T46" fmla="*/ 3 w 24"/>
                  <a:gd name="T47" fmla="*/ 7 h 140"/>
                  <a:gd name="T48" fmla="*/ 5 w 24"/>
                  <a:gd name="T49" fmla="*/ 5 h 1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40"/>
                  <a:gd name="T77" fmla="*/ 24 w 24"/>
                  <a:gd name="T78" fmla="*/ 140 h 1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40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30"/>
                    </a:lnTo>
                    <a:lnTo>
                      <a:pt x="24" y="49"/>
                    </a:lnTo>
                    <a:lnTo>
                      <a:pt x="24" y="80"/>
                    </a:lnTo>
                    <a:lnTo>
                      <a:pt x="24" y="138"/>
                    </a:lnTo>
                    <a:lnTo>
                      <a:pt x="22" y="140"/>
                    </a:lnTo>
                    <a:lnTo>
                      <a:pt x="20" y="140"/>
                    </a:lnTo>
                    <a:lnTo>
                      <a:pt x="15" y="140"/>
                    </a:lnTo>
                    <a:lnTo>
                      <a:pt x="6" y="140"/>
                    </a:lnTo>
                    <a:lnTo>
                      <a:pt x="3" y="139"/>
                    </a:lnTo>
                    <a:lnTo>
                      <a:pt x="0" y="138"/>
                    </a:lnTo>
                    <a:lnTo>
                      <a:pt x="0" y="113"/>
                    </a:lnTo>
                    <a:lnTo>
                      <a:pt x="2" y="95"/>
                    </a:lnTo>
                    <a:lnTo>
                      <a:pt x="2" y="6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2" name="Freeform 456"/>
              <p:cNvSpPr>
                <a:spLocks/>
              </p:cNvSpPr>
              <p:nvPr/>
            </p:nvSpPr>
            <p:spPr bwMode="auto">
              <a:xfrm>
                <a:off x="2007" y="3679"/>
                <a:ext cx="24" cy="129"/>
              </a:xfrm>
              <a:custGeom>
                <a:avLst/>
                <a:gdLst>
                  <a:gd name="T0" fmla="*/ 5 w 24"/>
                  <a:gd name="T1" fmla="*/ 5 h 129"/>
                  <a:gd name="T2" fmla="*/ 9 w 24"/>
                  <a:gd name="T3" fmla="*/ 3 h 129"/>
                  <a:gd name="T4" fmla="*/ 20 w 24"/>
                  <a:gd name="T5" fmla="*/ 0 h 129"/>
                  <a:gd name="T6" fmla="*/ 23 w 24"/>
                  <a:gd name="T7" fmla="*/ 0 h 129"/>
                  <a:gd name="T8" fmla="*/ 24 w 24"/>
                  <a:gd name="T9" fmla="*/ 0 h 129"/>
                  <a:gd name="T10" fmla="*/ 24 w 24"/>
                  <a:gd name="T11" fmla="*/ 3 h 129"/>
                  <a:gd name="T12" fmla="*/ 24 w 24"/>
                  <a:gd name="T13" fmla="*/ 5 h 129"/>
                  <a:gd name="T14" fmla="*/ 24 w 24"/>
                  <a:gd name="T15" fmla="*/ 27 h 129"/>
                  <a:gd name="T16" fmla="*/ 24 w 24"/>
                  <a:gd name="T17" fmla="*/ 46 h 129"/>
                  <a:gd name="T18" fmla="*/ 24 w 24"/>
                  <a:gd name="T19" fmla="*/ 73 h 129"/>
                  <a:gd name="T20" fmla="*/ 24 w 24"/>
                  <a:gd name="T21" fmla="*/ 127 h 129"/>
                  <a:gd name="T22" fmla="*/ 22 w 24"/>
                  <a:gd name="T23" fmla="*/ 128 h 129"/>
                  <a:gd name="T24" fmla="*/ 20 w 24"/>
                  <a:gd name="T25" fmla="*/ 129 h 129"/>
                  <a:gd name="T26" fmla="*/ 15 w 24"/>
                  <a:gd name="T27" fmla="*/ 129 h 129"/>
                  <a:gd name="T28" fmla="*/ 6 w 24"/>
                  <a:gd name="T29" fmla="*/ 129 h 129"/>
                  <a:gd name="T30" fmla="*/ 3 w 24"/>
                  <a:gd name="T31" fmla="*/ 128 h 129"/>
                  <a:gd name="T32" fmla="*/ 0 w 24"/>
                  <a:gd name="T33" fmla="*/ 125 h 129"/>
                  <a:gd name="T34" fmla="*/ 0 w 24"/>
                  <a:gd name="T35" fmla="*/ 105 h 129"/>
                  <a:gd name="T36" fmla="*/ 2 w 24"/>
                  <a:gd name="T37" fmla="*/ 87 h 129"/>
                  <a:gd name="T38" fmla="*/ 2 w 24"/>
                  <a:gd name="T39" fmla="*/ 61 h 129"/>
                  <a:gd name="T40" fmla="*/ 0 w 24"/>
                  <a:gd name="T41" fmla="*/ 10 h 129"/>
                  <a:gd name="T42" fmla="*/ 2 w 24"/>
                  <a:gd name="T43" fmla="*/ 8 h 129"/>
                  <a:gd name="T44" fmla="*/ 5 w 24"/>
                  <a:gd name="T45" fmla="*/ 5 h 1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129"/>
                  <a:gd name="T71" fmla="*/ 24 w 24"/>
                  <a:gd name="T72" fmla="*/ 129 h 1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129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7"/>
                    </a:lnTo>
                    <a:lnTo>
                      <a:pt x="24" y="46"/>
                    </a:lnTo>
                    <a:lnTo>
                      <a:pt x="24" y="73"/>
                    </a:lnTo>
                    <a:lnTo>
                      <a:pt x="24" y="127"/>
                    </a:lnTo>
                    <a:lnTo>
                      <a:pt x="22" y="128"/>
                    </a:lnTo>
                    <a:lnTo>
                      <a:pt x="20" y="129"/>
                    </a:lnTo>
                    <a:lnTo>
                      <a:pt x="15" y="129"/>
                    </a:lnTo>
                    <a:lnTo>
                      <a:pt x="6" y="129"/>
                    </a:lnTo>
                    <a:lnTo>
                      <a:pt x="3" y="128"/>
                    </a:lnTo>
                    <a:lnTo>
                      <a:pt x="0" y="125"/>
                    </a:lnTo>
                    <a:lnTo>
                      <a:pt x="0" y="105"/>
                    </a:lnTo>
                    <a:lnTo>
                      <a:pt x="2" y="87"/>
                    </a:lnTo>
                    <a:lnTo>
                      <a:pt x="2" y="61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3" name="Freeform 457"/>
              <p:cNvSpPr>
                <a:spLocks/>
              </p:cNvSpPr>
              <p:nvPr/>
            </p:nvSpPr>
            <p:spPr bwMode="auto">
              <a:xfrm>
                <a:off x="2007" y="3679"/>
                <a:ext cx="24" cy="118"/>
              </a:xfrm>
              <a:custGeom>
                <a:avLst/>
                <a:gdLst>
                  <a:gd name="T0" fmla="*/ 5 w 24"/>
                  <a:gd name="T1" fmla="*/ 5 h 118"/>
                  <a:gd name="T2" fmla="*/ 9 w 24"/>
                  <a:gd name="T3" fmla="*/ 3 h 118"/>
                  <a:gd name="T4" fmla="*/ 20 w 24"/>
                  <a:gd name="T5" fmla="*/ 0 h 118"/>
                  <a:gd name="T6" fmla="*/ 22 w 24"/>
                  <a:gd name="T7" fmla="*/ 0 h 118"/>
                  <a:gd name="T8" fmla="*/ 24 w 24"/>
                  <a:gd name="T9" fmla="*/ 0 h 118"/>
                  <a:gd name="T10" fmla="*/ 24 w 24"/>
                  <a:gd name="T11" fmla="*/ 3 h 118"/>
                  <a:gd name="T12" fmla="*/ 24 w 24"/>
                  <a:gd name="T13" fmla="*/ 5 h 118"/>
                  <a:gd name="T14" fmla="*/ 24 w 24"/>
                  <a:gd name="T15" fmla="*/ 26 h 118"/>
                  <a:gd name="T16" fmla="*/ 24 w 24"/>
                  <a:gd name="T17" fmla="*/ 42 h 118"/>
                  <a:gd name="T18" fmla="*/ 24 w 24"/>
                  <a:gd name="T19" fmla="*/ 67 h 118"/>
                  <a:gd name="T20" fmla="*/ 24 w 24"/>
                  <a:gd name="T21" fmla="*/ 116 h 118"/>
                  <a:gd name="T22" fmla="*/ 22 w 24"/>
                  <a:gd name="T23" fmla="*/ 117 h 118"/>
                  <a:gd name="T24" fmla="*/ 20 w 24"/>
                  <a:gd name="T25" fmla="*/ 118 h 118"/>
                  <a:gd name="T26" fmla="*/ 15 w 24"/>
                  <a:gd name="T27" fmla="*/ 118 h 118"/>
                  <a:gd name="T28" fmla="*/ 6 w 24"/>
                  <a:gd name="T29" fmla="*/ 118 h 118"/>
                  <a:gd name="T30" fmla="*/ 3 w 24"/>
                  <a:gd name="T31" fmla="*/ 117 h 118"/>
                  <a:gd name="T32" fmla="*/ 0 w 24"/>
                  <a:gd name="T33" fmla="*/ 114 h 118"/>
                  <a:gd name="T34" fmla="*/ 0 w 24"/>
                  <a:gd name="T35" fmla="*/ 95 h 118"/>
                  <a:gd name="T36" fmla="*/ 2 w 24"/>
                  <a:gd name="T37" fmla="*/ 80 h 118"/>
                  <a:gd name="T38" fmla="*/ 2 w 24"/>
                  <a:gd name="T39" fmla="*/ 56 h 118"/>
                  <a:gd name="T40" fmla="*/ 0 w 24"/>
                  <a:gd name="T41" fmla="*/ 11 h 118"/>
                  <a:gd name="T42" fmla="*/ 0 w 24"/>
                  <a:gd name="T43" fmla="*/ 9 h 118"/>
                  <a:gd name="T44" fmla="*/ 2 w 24"/>
                  <a:gd name="T45" fmla="*/ 8 h 118"/>
                  <a:gd name="T46" fmla="*/ 3 w 24"/>
                  <a:gd name="T47" fmla="*/ 7 h 118"/>
                  <a:gd name="T48" fmla="*/ 5 w 24"/>
                  <a:gd name="T49" fmla="*/ 5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18"/>
                  <a:gd name="T77" fmla="*/ 24 w 24"/>
                  <a:gd name="T78" fmla="*/ 118 h 1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18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6"/>
                    </a:lnTo>
                    <a:lnTo>
                      <a:pt x="24" y="42"/>
                    </a:lnTo>
                    <a:lnTo>
                      <a:pt x="24" y="67"/>
                    </a:lnTo>
                    <a:lnTo>
                      <a:pt x="24" y="116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18"/>
                    </a:lnTo>
                    <a:lnTo>
                      <a:pt x="6" y="118"/>
                    </a:lnTo>
                    <a:lnTo>
                      <a:pt x="3" y="117"/>
                    </a:lnTo>
                    <a:lnTo>
                      <a:pt x="0" y="114"/>
                    </a:lnTo>
                    <a:lnTo>
                      <a:pt x="0" y="95"/>
                    </a:lnTo>
                    <a:lnTo>
                      <a:pt x="2" y="80"/>
                    </a:lnTo>
                    <a:lnTo>
                      <a:pt x="2" y="56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4" name="Freeform 458"/>
              <p:cNvSpPr>
                <a:spLocks/>
              </p:cNvSpPr>
              <p:nvPr/>
            </p:nvSpPr>
            <p:spPr bwMode="auto">
              <a:xfrm>
                <a:off x="2007" y="3679"/>
                <a:ext cx="24" cy="106"/>
              </a:xfrm>
              <a:custGeom>
                <a:avLst/>
                <a:gdLst>
                  <a:gd name="T0" fmla="*/ 5 w 24"/>
                  <a:gd name="T1" fmla="*/ 5 h 106"/>
                  <a:gd name="T2" fmla="*/ 9 w 24"/>
                  <a:gd name="T3" fmla="*/ 3 h 106"/>
                  <a:gd name="T4" fmla="*/ 20 w 24"/>
                  <a:gd name="T5" fmla="*/ 0 h 106"/>
                  <a:gd name="T6" fmla="*/ 22 w 24"/>
                  <a:gd name="T7" fmla="*/ 0 h 106"/>
                  <a:gd name="T8" fmla="*/ 24 w 24"/>
                  <a:gd name="T9" fmla="*/ 0 h 106"/>
                  <a:gd name="T10" fmla="*/ 24 w 24"/>
                  <a:gd name="T11" fmla="*/ 3 h 106"/>
                  <a:gd name="T12" fmla="*/ 24 w 24"/>
                  <a:gd name="T13" fmla="*/ 4 h 106"/>
                  <a:gd name="T14" fmla="*/ 24 w 24"/>
                  <a:gd name="T15" fmla="*/ 24 h 106"/>
                  <a:gd name="T16" fmla="*/ 24 w 24"/>
                  <a:gd name="T17" fmla="*/ 38 h 106"/>
                  <a:gd name="T18" fmla="*/ 24 w 24"/>
                  <a:gd name="T19" fmla="*/ 61 h 106"/>
                  <a:gd name="T20" fmla="*/ 24 w 24"/>
                  <a:gd name="T21" fmla="*/ 103 h 106"/>
                  <a:gd name="T22" fmla="*/ 22 w 24"/>
                  <a:gd name="T23" fmla="*/ 106 h 106"/>
                  <a:gd name="T24" fmla="*/ 20 w 24"/>
                  <a:gd name="T25" fmla="*/ 106 h 106"/>
                  <a:gd name="T26" fmla="*/ 15 w 24"/>
                  <a:gd name="T27" fmla="*/ 106 h 106"/>
                  <a:gd name="T28" fmla="*/ 6 w 24"/>
                  <a:gd name="T29" fmla="*/ 106 h 106"/>
                  <a:gd name="T30" fmla="*/ 3 w 24"/>
                  <a:gd name="T31" fmla="*/ 105 h 106"/>
                  <a:gd name="T32" fmla="*/ 0 w 24"/>
                  <a:gd name="T33" fmla="*/ 103 h 106"/>
                  <a:gd name="T34" fmla="*/ 0 w 24"/>
                  <a:gd name="T35" fmla="*/ 86 h 106"/>
                  <a:gd name="T36" fmla="*/ 2 w 24"/>
                  <a:gd name="T37" fmla="*/ 73 h 106"/>
                  <a:gd name="T38" fmla="*/ 2 w 24"/>
                  <a:gd name="T39" fmla="*/ 52 h 106"/>
                  <a:gd name="T40" fmla="*/ 0 w 24"/>
                  <a:gd name="T41" fmla="*/ 11 h 106"/>
                  <a:gd name="T42" fmla="*/ 0 w 24"/>
                  <a:gd name="T43" fmla="*/ 10 h 106"/>
                  <a:gd name="T44" fmla="*/ 2 w 24"/>
                  <a:gd name="T45" fmla="*/ 8 h 106"/>
                  <a:gd name="T46" fmla="*/ 3 w 24"/>
                  <a:gd name="T47" fmla="*/ 7 h 106"/>
                  <a:gd name="T48" fmla="*/ 5 w 24"/>
                  <a:gd name="T49" fmla="*/ 5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06"/>
                  <a:gd name="T77" fmla="*/ 24 w 24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06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24"/>
                    </a:lnTo>
                    <a:lnTo>
                      <a:pt x="24" y="38"/>
                    </a:lnTo>
                    <a:lnTo>
                      <a:pt x="24" y="61"/>
                    </a:lnTo>
                    <a:lnTo>
                      <a:pt x="24" y="103"/>
                    </a:lnTo>
                    <a:lnTo>
                      <a:pt x="22" y="106"/>
                    </a:lnTo>
                    <a:lnTo>
                      <a:pt x="20" y="106"/>
                    </a:lnTo>
                    <a:lnTo>
                      <a:pt x="15" y="106"/>
                    </a:lnTo>
                    <a:lnTo>
                      <a:pt x="6" y="106"/>
                    </a:lnTo>
                    <a:lnTo>
                      <a:pt x="3" y="105"/>
                    </a:lnTo>
                    <a:lnTo>
                      <a:pt x="0" y="103"/>
                    </a:lnTo>
                    <a:lnTo>
                      <a:pt x="0" y="86"/>
                    </a:lnTo>
                    <a:lnTo>
                      <a:pt x="2" y="73"/>
                    </a:lnTo>
                    <a:lnTo>
                      <a:pt x="2" y="5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5" name="Freeform 459"/>
              <p:cNvSpPr>
                <a:spLocks/>
              </p:cNvSpPr>
              <p:nvPr/>
            </p:nvSpPr>
            <p:spPr bwMode="auto">
              <a:xfrm>
                <a:off x="2007" y="3679"/>
                <a:ext cx="24" cy="95"/>
              </a:xfrm>
              <a:custGeom>
                <a:avLst/>
                <a:gdLst>
                  <a:gd name="T0" fmla="*/ 5 w 24"/>
                  <a:gd name="T1" fmla="*/ 5 h 95"/>
                  <a:gd name="T2" fmla="*/ 9 w 24"/>
                  <a:gd name="T3" fmla="*/ 3 h 95"/>
                  <a:gd name="T4" fmla="*/ 20 w 24"/>
                  <a:gd name="T5" fmla="*/ 0 h 95"/>
                  <a:gd name="T6" fmla="*/ 22 w 24"/>
                  <a:gd name="T7" fmla="*/ 0 h 95"/>
                  <a:gd name="T8" fmla="*/ 24 w 24"/>
                  <a:gd name="T9" fmla="*/ 0 h 95"/>
                  <a:gd name="T10" fmla="*/ 24 w 24"/>
                  <a:gd name="T11" fmla="*/ 3 h 95"/>
                  <a:gd name="T12" fmla="*/ 24 w 24"/>
                  <a:gd name="T13" fmla="*/ 4 h 95"/>
                  <a:gd name="T14" fmla="*/ 24 w 24"/>
                  <a:gd name="T15" fmla="*/ 21 h 95"/>
                  <a:gd name="T16" fmla="*/ 24 w 24"/>
                  <a:gd name="T17" fmla="*/ 34 h 95"/>
                  <a:gd name="T18" fmla="*/ 24 w 24"/>
                  <a:gd name="T19" fmla="*/ 54 h 95"/>
                  <a:gd name="T20" fmla="*/ 24 w 24"/>
                  <a:gd name="T21" fmla="*/ 92 h 95"/>
                  <a:gd name="T22" fmla="*/ 22 w 24"/>
                  <a:gd name="T23" fmla="*/ 94 h 95"/>
                  <a:gd name="T24" fmla="*/ 20 w 24"/>
                  <a:gd name="T25" fmla="*/ 95 h 95"/>
                  <a:gd name="T26" fmla="*/ 15 w 24"/>
                  <a:gd name="T27" fmla="*/ 95 h 95"/>
                  <a:gd name="T28" fmla="*/ 6 w 24"/>
                  <a:gd name="T29" fmla="*/ 95 h 95"/>
                  <a:gd name="T30" fmla="*/ 3 w 24"/>
                  <a:gd name="T31" fmla="*/ 94 h 95"/>
                  <a:gd name="T32" fmla="*/ 0 w 24"/>
                  <a:gd name="T33" fmla="*/ 92 h 95"/>
                  <a:gd name="T34" fmla="*/ 0 w 24"/>
                  <a:gd name="T35" fmla="*/ 78 h 95"/>
                  <a:gd name="T36" fmla="*/ 2 w 24"/>
                  <a:gd name="T37" fmla="*/ 65 h 95"/>
                  <a:gd name="T38" fmla="*/ 2 w 24"/>
                  <a:gd name="T39" fmla="*/ 47 h 95"/>
                  <a:gd name="T40" fmla="*/ 0 w 24"/>
                  <a:gd name="T41" fmla="*/ 11 h 95"/>
                  <a:gd name="T42" fmla="*/ 0 w 24"/>
                  <a:gd name="T43" fmla="*/ 10 h 95"/>
                  <a:gd name="T44" fmla="*/ 2 w 24"/>
                  <a:gd name="T45" fmla="*/ 8 h 95"/>
                  <a:gd name="T46" fmla="*/ 3 w 24"/>
                  <a:gd name="T47" fmla="*/ 7 h 95"/>
                  <a:gd name="T48" fmla="*/ 5 w 24"/>
                  <a:gd name="T49" fmla="*/ 5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95"/>
                  <a:gd name="T77" fmla="*/ 24 w 24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95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21"/>
                    </a:lnTo>
                    <a:lnTo>
                      <a:pt x="24" y="34"/>
                    </a:lnTo>
                    <a:lnTo>
                      <a:pt x="24" y="54"/>
                    </a:lnTo>
                    <a:lnTo>
                      <a:pt x="24" y="92"/>
                    </a:lnTo>
                    <a:lnTo>
                      <a:pt x="22" y="94"/>
                    </a:lnTo>
                    <a:lnTo>
                      <a:pt x="20" y="95"/>
                    </a:lnTo>
                    <a:lnTo>
                      <a:pt x="15" y="95"/>
                    </a:lnTo>
                    <a:lnTo>
                      <a:pt x="6" y="95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78"/>
                    </a:lnTo>
                    <a:lnTo>
                      <a:pt x="2" y="65"/>
                    </a:lnTo>
                    <a:lnTo>
                      <a:pt x="2" y="47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6" name="Freeform 460"/>
              <p:cNvSpPr>
                <a:spLocks/>
              </p:cNvSpPr>
              <p:nvPr/>
            </p:nvSpPr>
            <p:spPr bwMode="auto">
              <a:xfrm>
                <a:off x="2007" y="3679"/>
                <a:ext cx="24" cy="84"/>
              </a:xfrm>
              <a:custGeom>
                <a:avLst/>
                <a:gdLst>
                  <a:gd name="T0" fmla="*/ 4 w 24"/>
                  <a:gd name="T1" fmla="*/ 5 h 84"/>
                  <a:gd name="T2" fmla="*/ 9 w 24"/>
                  <a:gd name="T3" fmla="*/ 3 h 84"/>
                  <a:gd name="T4" fmla="*/ 20 w 24"/>
                  <a:gd name="T5" fmla="*/ 0 h 84"/>
                  <a:gd name="T6" fmla="*/ 22 w 24"/>
                  <a:gd name="T7" fmla="*/ 0 h 84"/>
                  <a:gd name="T8" fmla="*/ 23 w 24"/>
                  <a:gd name="T9" fmla="*/ 0 h 84"/>
                  <a:gd name="T10" fmla="*/ 24 w 24"/>
                  <a:gd name="T11" fmla="*/ 3 h 84"/>
                  <a:gd name="T12" fmla="*/ 24 w 24"/>
                  <a:gd name="T13" fmla="*/ 4 h 84"/>
                  <a:gd name="T14" fmla="*/ 24 w 24"/>
                  <a:gd name="T15" fmla="*/ 19 h 84"/>
                  <a:gd name="T16" fmla="*/ 24 w 24"/>
                  <a:gd name="T17" fmla="*/ 30 h 84"/>
                  <a:gd name="T18" fmla="*/ 24 w 24"/>
                  <a:gd name="T19" fmla="*/ 48 h 84"/>
                  <a:gd name="T20" fmla="*/ 24 w 24"/>
                  <a:gd name="T21" fmla="*/ 81 h 84"/>
                  <a:gd name="T22" fmla="*/ 22 w 24"/>
                  <a:gd name="T23" fmla="*/ 83 h 84"/>
                  <a:gd name="T24" fmla="*/ 20 w 24"/>
                  <a:gd name="T25" fmla="*/ 84 h 84"/>
                  <a:gd name="T26" fmla="*/ 15 w 24"/>
                  <a:gd name="T27" fmla="*/ 84 h 84"/>
                  <a:gd name="T28" fmla="*/ 6 w 24"/>
                  <a:gd name="T29" fmla="*/ 83 h 84"/>
                  <a:gd name="T30" fmla="*/ 3 w 24"/>
                  <a:gd name="T31" fmla="*/ 83 h 84"/>
                  <a:gd name="T32" fmla="*/ 0 w 24"/>
                  <a:gd name="T33" fmla="*/ 81 h 84"/>
                  <a:gd name="T34" fmla="*/ 0 w 24"/>
                  <a:gd name="T35" fmla="*/ 68 h 84"/>
                  <a:gd name="T36" fmla="*/ 2 w 24"/>
                  <a:gd name="T37" fmla="*/ 58 h 84"/>
                  <a:gd name="T38" fmla="*/ 2 w 24"/>
                  <a:gd name="T39" fmla="*/ 42 h 84"/>
                  <a:gd name="T40" fmla="*/ 0 w 24"/>
                  <a:gd name="T41" fmla="*/ 11 h 84"/>
                  <a:gd name="T42" fmla="*/ 2 w 24"/>
                  <a:gd name="T43" fmla="*/ 8 h 84"/>
                  <a:gd name="T44" fmla="*/ 4 w 24"/>
                  <a:gd name="T45" fmla="*/ 5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84"/>
                  <a:gd name="T71" fmla="*/ 24 w 24"/>
                  <a:gd name="T72" fmla="*/ 84 h 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84">
                    <a:moveTo>
                      <a:pt x="4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19"/>
                    </a:lnTo>
                    <a:lnTo>
                      <a:pt x="24" y="30"/>
                    </a:lnTo>
                    <a:lnTo>
                      <a:pt x="24" y="48"/>
                    </a:lnTo>
                    <a:lnTo>
                      <a:pt x="24" y="81"/>
                    </a:lnTo>
                    <a:lnTo>
                      <a:pt x="22" y="83"/>
                    </a:lnTo>
                    <a:lnTo>
                      <a:pt x="20" y="84"/>
                    </a:lnTo>
                    <a:lnTo>
                      <a:pt x="15" y="84"/>
                    </a:lnTo>
                    <a:lnTo>
                      <a:pt x="6" y="83"/>
                    </a:lnTo>
                    <a:lnTo>
                      <a:pt x="3" y="83"/>
                    </a:lnTo>
                    <a:lnTo>
                      <a:pt x="0" y="81"/>
                    </a:lnTo>
                    <a:lnTo>
                      <a:pt x="0" y="68"/>
                    </a:lnTo>
                    <a:lnTo>
                      <a:pt x="2" y="58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7" name="Freeform 461"/>
              <p:cNvSpPr>
                <a:spLocks/>
              </p:cNvSpPr>
              <p:nvPr/>
            </p:nvSpPr>
            <p:spPr bwMode="auto">
              <a:xfrm>
                <a:off x="2007" y="3679"/>
                <a:ext cx="24" cy="72"/>
              </a:xfrm>
              <a:custGeom>
                <a:avLst/>
                <a:gdLst>
                  <a:gd name="T0" fmla="*/ 4 w 24"/>
                  <a:gd name="T1" fmla="*/ 5 h 72"/>
                  <a:gd name="T2" fmla="*/ 9 w 24"/>
                  <a:gd name="T3" fmla="*/ 3 h 72"/>
                  <a:gd name="T4" fmla="*/ 20 w 24"/>
                  <a:gd name="T5" fmla="*/ 0 h 72"/>
                  <a:gd name="T6" fmla="*/ 22 w 24"/>
                  <a:gd name="T7" fmla="*/ 0 h 72"/>
                  <a:gd name="T8" fmla="*/ 23 w 24"/>
                  <a:gd name="T9" fmla="*/ 0 h 72"/>
                  <a:gd name="T10" fmla="*/ 24 w 24"/>
                  <a:gd name="T11" fmla="*/ 3 h 72"/>
                  <a:gd name="T12" fmla="*/ 24 w 24"/>
                  <a:gd name="T13" fmla="*/ 4 h 72"/>
                  <a:gd name="T14" fmla="*/ 24 w 24"/>
                  <a:gd name="T15" fmla="*/ 16 h 72"/>
                  <a:gd name="T16" fmla="*/ 24 w 24"/>
                  <a:gd name="T17" fmla="*/ 26 h 72"/>
                  <a:gd name="T18" fmla="*/ 24 w 24"/>
                  <a:gd name="T19" fmla="*/ 41 h 72"/>
                  <a:gd name="T20" fmla="*/ 24 w 24"/>
                  <a:gd name="T21" fmla="*/ 70 h 72"/>
                  <a:gd name="T22" fmla="*/ 22 w 24"/>
                  <a:gd name="T23" fmla="*/ 72 h 72"/>
                  <a:gd name="T24" fmla="*/ 20 w 24"/>
                  <a:gd name="T25" fmla="*/ 72 h 72"/>
                  <a:gd name="T26" fmla="*/ 15 w 24"/>
                  <a:gd name="T27" fmla="*/ 72 h 72"/>
                  <a:gd name="T28" fmla="*/ 6 w 24"/>
                  <a:gd name="T29" fmla="*/ 72 h 72"/>
                  <a:gd name="T30" fmla="*/ 3 w 24"/>
                  <a:gd name="T31" fmla="*/ 72 h 72"/>
                  <a:gd name="T32" fmla="*/ 0 w 24"/>
                  <a:gd name="T33" fmla="*/ 70 h 72"/>
                  <a:gd name="T34" fmla="*/ 0 w 24"/>
                  <a:gd name="T35" fmla="*/ 59 h 72"/>
                  <a:gd name="T36" fmla="*/ 2 w 24"/>
                  <a:gd name="T37" fmla="*/ 51 h 72"/>
                  <a:gd name="T38" fmla="*/ 2 w 24"/>
                  <a:gd name="T39" fmla="*/ 37 h 72"/>
                  <a:gd name="T40" fmla="*/ 0 w 24"/>
                  <a:gd name="T41" fmla="*/ 11 h 72"/>
                  <a:gd name="T42" fmla="*/ 2 w 24"/>
                  <a:gd name="T43" fmla="*/ 8 h 72"/>
                  <a:gd name="T44" fmla="*/ 4 w 24"/>
                  <a:gd name="T45" fmla="*/ 5 h 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72"/>
                  <a:gd name="T71" fmla="*/ 24 w 24"/>
                  <a:gd name="T72" fmla="*/ 72 h 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72">
                    <a:moveTo>
                      <a:pt x="4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16"/>
                    </a:lnTo>
                    <a:lnTo>
                      <a:pt x="24" y="26"/>
                    </a:lnTo>
                    <a:lnTo>
                      <a:pt x="24" y="41"/>
                    </a:lnTo>
                    <a:lnTo>
                      <a:pt x="24" y="70"/>
                    </a:lnTo>
                    <a:lnTo>
                      <a:pt x="22" y="72"/>
                    </a:lnTo>
                    <a:lnTo>
                      <a:pt x="20" y="72"/>
                    </a:lnTo>
                    <a:lnTo>
                      <a:pt x="15" y="72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2" y="51"/>
                    </a:lnTo>
                    <a:lnTo>
                      <a:pt x="2" y="37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8" name="Freeform 462"/>
              <p:cNvSpPr>
                <a:spLocks/>
              </p:cNvSpPr>
              <p:nvPr/>
            </p:nvSpPr>
            <p:spPr bwMode="auto">
              <a:xfrm>
                <a:off x="2007" y="3679"/>
                <a:ext cx="24" cy="61"/>
              </a:xfrm>
              <a:custGeom>
                <a:avLst/>
                <a:gdLst>
                  <a:gd name="T0" fmla="*/ 4 w 24"/>
                  <a:gd name="T1" fmla="*/ 5 h 61"/>
                  <a:gd name="T2" fmla="*/ 9 w 24"/>
                  <a:gd name="T3" fmla="*/ 3 h 61"/>
                  <a:gd name="T4" fmla="*/ 20 w 24"/>
                  <a:gd name="T5" fmla="*/ 0 h 61"/>
                  <a:gd name="T6" fmla="*/ 22 w 24"/>
                  <a:gd name="T7" fmla="*/ 0 h 61"/>
                  <a:gd name="T8" fmla="*/ 23 w 24"/>
                  <a:gd name="T9" fmla="*/ 0 h 61"/>
                  <a:gd name="T10" fmla="*/ 24 w 24"/>
                  <a:gd name="T11" fmla="*/ 2 h 61"/>
                  <a:gd name="T12" fmla="*/ 24 w 24"/>
                  <a:gd name="T13" fmla="*/ 4 h 61"/>
                  <a:gd name="T14" fmla="*/ 24 w 24"/>
                  <a:gd name="T15" fmla="*/ 15 h 61"/>
                  <a:gd name="T16" fmla="*/ 24 w 24"/>
                  <a:gd name="T17" fmla="*/ 23 h 61"/>
                  <a:gd name="T18" fmla="*/ 24 w 24"/>
                  <a:gd name="T19" fmla="*/ 35 h 61"/>
                  <a:gd name="T20" fmla="*/ 24 w 24"/>
                  <a:gd name="T21" fmla="*/ 59 h 61"/>
                  <a:gd name="T22" fmla="*/ 22 w 24"/>
                  <a:gd name="T23" fmla="*/ 61 h 61"/>
                  <a:gd name="T24" fmla="*/ 20 w 24"/>
                  <a:gd name="T25" fmla="*/ 61 h 61"/>
                  <a:gd name="T26" fmla="*/ 15 w 24"/>
                  <a:gd name="T27" fmla="*/ 61 h 61"/>
                  <a:gd name="T28" fmla="*/ 6 w 24"/>
                  <a:gd name="T29" fmla="*/ 61 h 61"/>
                  <a:gd name="T30" fmla="*/ 3 w 24"/>
                  <a:gd name="T31" fmla="*/ 61 h 61"/>
                  <a:gd name="T32" fmla="*/ 0 w 24"/>
                  <a:gd name="T33" fmla="*/ 59 h 61"/>
                  <a:gd name="T34" fmla="*/ 0 w 24"/>
                  <a:gd name="T35" fmla="*/ 51 h 61"/>
                  <a:gd name="T36" fmla="*/ 2 w 24"/>
                  <a:gd name="T37" fmla="*/ 43 h 61"/>
                  <a:gd name="T38" fmla="*/ 2 w 24"/>
                  <a:gd name="T39" fmla="*/ 32 h 61"/>
                  <a:gd name="T40" fmla="*/ 0 w 24"/>
                  <a:gd name="T41" fmla="*/ 11 h 61"/>
                  <a:gd name="T42" fmla="*/ 0 w 24"/>
                  <a:gd name="T43" fmla="*/ 10 h 61"/>
                  <a:gd name="T44" fmla="*/ 0 w 24"/>
                  <a:gd name="T45" fmla="*/ 9 h 61"/>
                  <a:gd name="T46" fmla="*/ 2 w 24"/>
                  <a:gd name="T47" fmla="*/ 7 h 61"/>
                  <a:gd name="T48" fmla="*/ 4 w 24"/>
                  <a:gd name="T49" fmla="*/ 5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61"/>
                  <a:gd name="T77" fmla="*/ 24 w 24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61">
                    <a:moveTo>
                      <a:pt x="4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15"/>
                    </a:lnTo>
                    <a:lnTo>
                      <a:pt x="24" y="23"/>
                    </a:lnTo>
                    <a:lnTo>
                      <a:pt x="24" y="35"/>
                    </a:lnTo>
                    <a:lnTo>
                      <a:pt x="24" y="59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5" y="61"/>
                    </a:lnTo>
                    <a:lnTo>
                      <a:pt x="6" y="61"/>
                    </a:lnTo>
                    <a:lnTo>
                      <a:pt x="3" y="61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2" y="43"/>
                    </a:lnTo>
                    <a:lnTo>
                      <a:pt x="2" y="3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59" name="Freeform 463"/>
              <p:cNvSpPr>
                <a:spLocks/>
              </p:cNvSpPr>
              <p:nvPr/>
            </p:nvSpPr>
            <p:spPr bwMode="auto">
              <a:xfrm>
                <a:off x="2007" y="3679"/>
                <a:ext cx="24" cy="49"/>
              </a:xfrm>
              <a:custGeom>
                <a:avLst/>
                <a:gdLst>
                  <a:gd name="T0" fmla="*/ 4 w 24"/>
                  <a:gd name="T1" fmla="*/ 5 h 49"/>
                  <a:gd name="T2" fmla="*/ 9 w 24"/>
                  <a:gd name="T3" fmla="*/ 4 h 49"/>
                  <a:gd name="T4" fmla="*/ 20 w 24"/>
                  <a:gd name="T5" fmla="*/ 0 h 49"/>
                  <a:gd name="T6" fmla="*/ 22 w 24"/>
                  <a:gd name="T7" fmla="*/ 0 h 49"/>
                  <a:gd name="T8" fmla="*/ 23 w 24"/>
                  <a:gd name="T9" fmla="*/ 0 h 49"/>
                  <a:gd name="T10" fmla="*/ 24 w 24"/>
                  <a:gd name="T11" fmla="*/ 2 h 49"/>
                  <a:gd name="T12" fmla="*/ 24 w 24"/>
                  <a:gd name="T13" fmla="*/ 4 h 49"/>
                  <a:gd name="T14" fmla="*/ 24 w 24"/>
                  <a:gd name="T15" fmla="*/ 13 h 49"/>
                  <a:gd name="T16" fmla="*/ 24 w 24"/>
                  <a:gd name="T17" fmla="*/ 19 h 49"/>
                  <a:gd name="T18" fmla="*/ 24 w 24"/>
                  <a:gd name="T19" fmla="*/ 29 h 49"/>
                  <a:gd name="T20" fmla="*/ 24 w 24"/>
                  <a:gd name="T21" fmla="*/ 48 h 49"/>
                  <a:gd name="T22" fmla="*/ 22 w 24"/>
                  <a:gd name="T23" fmla="*/ 48 h 49"/>
                  <a:gd name="T24" fmla="*/ 20 w 24"/>
                  <a:gd name="T25" fmla="*/ 49 h 49"/>
                  <a:gd name="T26" fmla="*/ 15 w 24"/>
                  <a:gd name="T27" fmla="*/ 49 h 49"/>
                  <a:gd name="T28" fmla="*/ 6 w 24"/>
                  <a:gd name="T29" fmla="*/ 49 h 49"/>
                  <a:gd name="T30" fmla="*/ 3 w 24"/>
                  <a:gd name="T31" fmla="*/ 48 h 49"/>
                  <a:gd name="T32" fmla="*/ 0 w 24"/>
                  <a:gd name="T33" fmla="*/ 48 h 49"/>
                  <a:gd name="T34" fmla="*/ 0 w 24"/>
                  <a:gd name="T35" fmla="*/ 41 h 49"/>
                  <a:gd name="T36" fmla="*/ 2 w 24"/>
                  <a:gd name="T37" fmla="*/ 36 h 49"/>
                  <a:gd name="T38" fmla="*/ 2 w 24"/>
                  <a:gd name="T39" fmla="*/ 27 h 49"/>
                  <a:gd name="T40" fmla="*/ 0 w 24"/>
                  <a:gd name="T41" fmla="*/ 11 h 49"/>
                  <a:gd name="T42" fmla="*/ 0 w 24"/>
                  <a:gd name="T43" fmla="*/ 10 h 49"/>
                  <a:gd name="T44" fmla="*/ 0 w 24"/>
                  <a:gd name="T45" fmla="*/ 9 h 49"/>
                  <a:gd name="T46" fmla="*/ 2 w 24"/>
                  <a:gd name="T47" fmla="*/ 7 h 49"/>
                  <a:gd name="T48" fmla="*/ 4 w 24"/>
                  <a:gd name="T49" fmla="*/ 5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49"/>
                  <a:gd name="T77" fmla="*/ 24 w 24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49">
                    <a:moveTo>
                      <a:pt x="4" y="5"/>
                    </a:moveTo>
                    <a:lnTo>
                      <a:pt x="9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4" y="29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6" y="49"/>
                    </a:lnTo>
                    <a:lnTo>
                      <a:pt x="3" y="48"/>
                    </a:lnTo>
                    <a:lnTo>
                      <a:pt x="0" y="48"/>
                    </a:lnTo>
                    <a:lnTo>
                      <a:pt x="0" y="41"/>
                    </a:lnTo>
                    <a:lnTo>
                      <a:pt x="2" y="36"/>
                    </a:lnTo>
                    <a:lnTo>
                      <a:pt x="2" y="27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0" name="Freeform 464"/>
              <p:cNvSpPr>
                <a:spLocks/>
              </p:cNvSpPr>
              <p:nvPr/>
            </p:nvSpPr>
            <p:spPr bwMode="auto">
              <a:xfrm>
                <a:off x="2007" y="3679"/>
                <a:ext cx="24" cy="37"/>
              </a:xfrm>
              <a:custGeom>
                <a:avLst/>
                <a:gdLst>
                  <a:gd name="T0" fmla="*/ 4 w 24"/>
                  <a:gd name="T1" fmla="*/ 5 h 37"/>
                  <a:gd name="T2" fmla="*/ 9 w 24"/>
                  <a:gd name="T3" fmla="*/ 4 h 37"/>
                  <a:gd name="T4" fmla="*/ 20 w 24"/>
                  <a:gd name="T5" fmla="*/ 0 h 37"/>
                  <a:gd name="T6" fmla="*/ 22 w 24"/>
                  <a:gd name="T7" fmla="*/ 0 h 37"/>
                  <a:gd name="T8" fmla="*/ 23 w 24"/>
                  <a:gd name="T9" fmla="*/ 0 h 37"/>
                  <a:gd name="T10" fmla="*/ 24 w 24"/>
                  <a:gd name="T11" fmla="*/ 2 h 37"/>
                  <a:gd name="T12" fmla="*/ 24 w 24"/>
                  <a:gd name="T13" fmla="*/ 4 h 37"/>
                  <a:gd name="T14" fmla="*/ 24 w 24"/>
                  <a:gd name="T15" fmla="*/ 10 h 37"/>
                  <a:gd name="T16" fmla="*/ 24 w 24"/>
                  <a:gd name="T17" fmla="*/ 15 h 37"/>
                  <a:gd name="T18" fmla="*/ 24 w 24"/>
                  <a:gd name="T19" fmla="*/ 23 h 37"/>
                  <a:gd name="T20" fmla="*/ 24 w 24"/>
                  <a:gd name="T21" fmla="*/ 37 h 37"/>
                  <a:gd name="T22" fmla="*/ 22 w 24"/>
                  <a:gd name="T23" fmla="*/ 37 h 37"/>
                  <a:gd name="T24" fmla="*/ 20 w 24"/>
                  <a:gd name="T25" fmla="*/ 37 h 37"/>
                  <a:gd name="T26" fmla="*/ 15 w 24"/>
                  <a:gd name="T27" fmla="*/ 37 h 37"/>
                  <a:gd name="T28" fmla="*/ 6 w 24"/>
                  <a:gd name="T29" fmla="*/ 37 h 37"/>
                  <a:gd name="T30" fmla="*/ 3 w 24"/>
                  <a:gd name="T31" fmla="*/ 37 h 37"/>
                  <a:gd name="T32" fmla="*/ 0 w 24"/>
                  <a:gd name="T33" fmla="*/ 37 h 37"/>
                  <a:gd name="T34" fmla="*/ 2 w 24"/>
                  <a:gd name="T35" fmla="*/ 29 h 37"/>
                  <a:gd name="T36" fmla="*/ 0 w 24"/>
                  <a:gd name="T37" fmla="*/ 11 h 37"/>
                  <a:gd name="T38" fmla="*/ 0 w 24"/>
                  <a:gd name="T39" fmla="*/ 9 h 37"/>
                  <a:gd name="T40" fmla="*/ 4 w 24"/>
                  <a:gd name="T41" fmla="*/ 5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37"/>
                  <a:gd name="T65" fmla="*/ 24 w 2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37">
                    <a:moveTo>
                      <a:pt x="4" y="5"/>
                    </a:moveTo>
                    <a:lnTo>
                      <a:pt x="9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10"/>
                    </a:lnTo>
                    <a:lnTo>
                      <a:pt x="24" y="15"/>
                    </a:lnTo>
                    <a:lnTo>
                      <a:pt x="24" y="23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5" y="37"/>
                    </a:lnTo>
                    <a:lnTo>
                      <a:pt x="6" y="37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1" name="Freeform 465"/>
              <p:cNvSpPr>
                <a:spLocks/>
              </p:cNvSpPr>
              <p:nvPr/>
            </p:nvSpPr>
            <p:spPr bwMode="auto">
              <a:xfrm>
                <a:off x="2007" y="3678"/>
                <a:ext cx="25" cy="27"/>
              </a:xfrm>
              <a:custGeom>
                <a:avLst/>
                <a:gdLst>
                  <a:gd name="T0" fmla="*/ 4 w 25"/>
                  <a:gd name="T1" fmla="*/ 6 h 27"/>
                  <a:gd name="T2" fmla="*/ 20 w 25"/>
                  <a:gd name="T3" fmla="*/ 1 h 27"/>
                  <a:gd name="T4" fmla="*/ 24 w 25"/>
                  <a:gd name="T5" fmla="*/ 0 h 27"/>
                  <a:gd name="T6" fmla="*/ 25 w 25"/>
                  <a:gd name="T7" fmla="*/ 1 h 27"/>
                  <a:gd name="T8" fmla="*/ 24 w 25"/>
                  <a:gd name="T9" fmla="*/ 3 h 27"/>
                  <a:gd name="T10" fmla="*/ 24 w 25"/>
                  <a:gd name="T11" fmla="*/ 5 h 27"/>
                  <a:gd name="T12" fmla="*/ 24 w 25"/>
                  <a:gd name="T13" fmla="*/ 27 h 27"/>
                  <a:gd name="T14" fmla="*/ 23 w 25"/>
                  <a:gd name="T15" fmla="*/ 27 h 27"/>
                  <a:gd name="T16" fmla="*/ 20 w 25"/>
                  <a:gd name="T17" fmla="*/ 27 h 27"/>
                  <a:gd name="T18" fmla="*/ 6 w 25"/>
                  <a:gd name="T19" fmla="*/ 27 h 27"/>
                  <a:gd name="T20" fmla="*/ 3 w 25"/>
                  <a:gd name="T21" fmla="*/ 27 h 27"/>
                  <a:gd name="T22" fmla="*/ 0 w 25"/>
                  <a:gd name="T23" fmla="*/ 27 h 27"/>
                  <a:gd name="T24" fmla="*/ 0 w 25"/>
                  <a:gd name="T25" fmla="*/ 12 h 27"/>
                  <a:gd name="T26" fmla="*/ 2 w 25"/>
                  <a:gd name="T27" fmla="*/ 10 h 27"/>
                  <a:gd name="T28" fmla="*/ 4 w 25"/>
                  <a:gd name="T29" fmla="*/ 6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7"/>
                  <a:gd name="T47" fmla="*/ 25 w 2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7">
                    <a:moveTo>
                      <a:pt x="4" y="6"/>
                    </a:moveTo>
                    <a:lnTo>
                      <a:pt x="20" y="1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0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2" name="Freeform 466"/>
              <p:cNvSpPr>
                <a:spLocks/>
              </p:cNvSpPr>
              <p:nvPr/>
            </p:nvSpPr>
            <p:spPr bwMode="auto">
              <a:xfrm>
                <a:off x="2041" y="3670"/>
                <a:ext cx="25" cy="277"/>
              </a:xfrm>
              <a:custGeom>
                <a:avLst/>
                <a:gdLst>
                  <a:gd name="T0" fmla="*/ 6 w 25"/>
                  <a:gd name="T1" fmla="*/ 3 h 277"/>
                  <a:gd name="T2" fmla="*/ 20 w 25"/>
                  <a:gd name="T3" fmla="*/ 0 h 277"/>
                  <a:gd name="T4" fmla="*/ 24 w 25"/>
                  <a:gd name="T5" fmla="*/ 0 h 277"/>
                  <a:gd name="T6" fmla="*/ 25 w 25"/>
                  <a:gd name="T7" fmla="*/ 1 h 277"/>
                  <a:gd name="T8" fmla="*/ 25 w 25"/>
                  <a:gd name="T9" fmla="*/ 3 h 277"/>
                  <a:gd name="T10" fmla="*/ 25 w 25"/>
                  <a:gd name="T11" fmla="*/ 6 h 277"/>
                  <a:gd name="T12" fmla="*/ 25 w 25"/>
                  <a:gd name="T13" fmla="*/ 272 h 277"/>
                  <a:gd name="T14" fmla="*/ 24 w 25"/>
                  <a:gd name="T15" fmla="*/ 274 h 277"/>
                  <a:gd name="T16" fmla="*/ 24 w 25"/>
                  <a:gd name="T17" fmla="*/ 275 h 277"/>
                  <a:gd name="T18" fmla="*/ 22 w 25"/>
                  <a:gd name="T19" fmla="*/ 277 h 277"/>
                  <a:gd name="T20" fmla="*/ 19 w 25"/>
                  <a:gd name="T21" fmla="*/ 277 h 277"/>
                  <a:gd name="T22" fmla="*/ 6 w 25"/>
                  <a:gd name="T23" fmla="*/ 277 h 277"/>
                  <a:gd name="T24" fmla="*/ 4 w 25"/>
                  <a:gd name="T25" fmla="*/ 277 h 277"/>
                  <a:gd name="T26" fmla="*/ 2 w 25"/>
                  <a:gd name="T27" fmla="*/ 275 h 277"/>
                  <a:gd name="T28" fmla="*/ 1 w 25"/>
                  <a:gd name="T29" fmla="*/ 273 h 277"/>
                  <a:gd name="T30" fmla="*/ 0 w 25"/>
                  <a:gd name="T31" fmla="*/ 271 h 277"/>
                  <a:gd name="T32" fmla="*/ 0 w 25"/>
                  <a:gd name="T33" fmla="*/ 9 h 277"/>
                  <a:gd name="T34" fmla="*/ 1 w 25"/>
                  <a:gd name="T35" fmla="*/ 7 h 277"/>
                  <a:gd name="T36" fmla="*/ 1 w 25"/>
                  <a:gd name="T37" fmla="*/ 6 h 277"/>
                  <a:gd name="T38" fmla="*/ 4 w 25"/>
                  <a:gd name="T39" fmla="*/ 5 h 277"/>
                  <a:gd name="T40" fmla="*/ 6 w 25"/>
                  <a:gd name="T41" fmla="*/ 3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77"/>
                  <a:gd name="T65" fmla="*/ 25 w 25"/>
                  <a:gd name="T66" fmla="*/ 277 h 2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77">
                    <a:moveTo>
                      <a:pt x="6" y="3"/>
                    </a:move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5" y="272"/>
                    </a:lnTo>
                    <a:lnTo>
                      <a:pt x="24" y="274"/>
                    </a:lnTo>
                    <a:lnTo>
                      <a:pt x="24" y="275"/>
                    </a:lnTo>
                    <a:lnTo>
                      <a:pt x="22" y="277"/>
                    </a:lnTo>
                    <a:lnTo>
                      <a:pt x="19" y="277"/>
                    </a:lnTo>
                    <a:lnTo>
                      <a:pt x="6" y="277"/>
                    </a:lnTo>
                    <a:lnTo>
                      <a:pt x="4" y="277"/>
                    </a:lnTo>
                    <a:lnTo>
                      <a:pt x="2" y="275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3" name="Freeform 467"/>
              <p:cNvSpPr>
                <a:spLocks/>
              </p:cNvSpPr>
              <p:nvPr/>
            </p:nvSpPr>
            <p:spPr bwMode="auto">
              <a:xfrm>
                <a:off x="2041" y="3670"/>
                <a:ext cx="25" cy="264"/>
              </a:xfrm>
              <a:custGeom>
                <a:avLst/>
                <a:gdLst>
                  <a:gd name="T0" fmla="*/ 6 w 25"/>
                  <a:gd name="T1" fmla="*/ 3 h 264"/>
                  <a:gd name="T2" fmla="*/ 10 w 25"/>
                  <a:gd name="T3" fmla="*/ 2 h 264"/>
                  <a:gd name="T4" fmla="*/ 20 w 25"/>
                  <a:gd name="T5" fmla="*/ 0 h 264"/>
                  <a:gd name="T6" fmla="*/ 24 w 25"/>
                  <a:gd name="T7" fmla="*/ 0 h 264"/>
                  <a:gd name="T8" fmla="*/ 25 w 25"/>
                  <a:gd name="T9" fmla="*/ 1 h 264"/>
                  <a:gd name="T10" fmla="*/ 25 w 25"/>
                  <a:gd name="T11" fmla="*/ 3 h 264"/>
                  <a:gd name="T12" fmla="*/ 25 w 25"/>
                  <a:gd name="T13" fmla="*/ 6 h 264"/>
                  <a:gd name="T14" fmla="*/ 25 w 25"/>
                  <a:gd name="T15" fmla="*/ 33 h 264"/>
                  <a:gd name="T16" fmla="*/ 25 w 25"/>
                  <a:gd name="T17" fmla="*/ 54 h 264"/>
                  <a:gd name="T18" fmla="*/ 25 w 25"/>
                  <a:gd name="T19" fmla="*/ 71 h 264"/>
                  <a:gd name="T20" fmla="*/ 25 w 25"/>
                  <a:gd name="T21" fmla="*/ 90 h 264"/>
                  <a:gd name="T22" fmla="*/ 25 w 25"/>
                  <a:gd name="T23" fmla="*/ 115 h 264"/>
                  <a:gd name="T24" fmla="*/ 25 w 25"/>
                  <a:gd name="T25" fmla="*/ 149 h 264"/>
                  <a:gd name="T26" fmla="*/ 25 w 25"/>
                  <a:gd name="T27" fmla="*/ 196 h 264"/>
                  <a:gd name="T28" fmla="*/ 25 w 25"/>
                  <a:gd name="T29" fmla="*/ 261 h 264"/>
                  <a:gd name="T30" fmla="*/ 24 w 25"/>
                  <a:gd name="T31" fmla="*/ 262 h 264"/>
                  <a:gd name="T32" fmla="*/ 24 w 25"/>
                  <a:gd name="T33" fmla="*/ 264 h 264"/>
                  <a:gd name="T34" fmla="*/ 22 w 25"/>
                  <a:gd name="T35" fmla="*/ 264 h 264"/>
                  <a:gd name="T36" fmla="*/ 19 w 25"/>
                  <a:gd name="T37" fmla="*/ 264 h 264"/>
                  <a:gd name="T38" fmla="*/ 15 w 25"/>
                  <a:gd name="T39" fmla="*/ 264 h 264"/>
                  <a:gd name="T40" fmla="*/ 6 w 25"/>
                  <a:gd name="T41" fmla="*/ 264 h 264"/>
                  <a:gd name="T42" fmla="*/ 4 w 25"/>
                  <a:gd name="T43" fmla="*/ 264 h 264"/>
                  <a:gd name="T44" fmla="*/ 2 w 25"/>
                  <a:gd name="T45" fmla="*/ 263 h 264"/>
                  <a:gd name="T46" fmla="*/ 1 w 25"/>
                  <a:gd name="T47" fmla="*/ 261 h 264"/>
                  <a:gd name="T48" fmla="*/ 0 w 25"/>
                  <a:gd name="T49" fmla="*/ 259 h 264"/>
                  <a:gd name="T50" fmla="*/ 0 w 25"/>
                  <a:gd name="T51" fmla="*/ 233 h 264"/>
                  <a:gd name="T52" fmla="*/ 0 w 25"/>
                  <a:gd name="T53" fmla="*/ 212 h 264"/>
                  <a:gd name="T54" fmla="*/ 1 w 25"/>
                  <a:gd name="T55" fmla="*/ 195 h 264"/>
                  <a:gd name="T56" fmla="*/ 1 w 25"/>
                  <a:gd name="T57" fmla="*/ 176 h 264"/>
                  <a:gd name="T58" fmla="*/ 1 w 25"/>
                  <a:gd name="T59" fmla="*/ 152 h 264"/>
                  <a:gd name="T60" fmla="*/ 1 w 25"/>
                  <a:gd name="T61" fmla="*/ 119 h 264"/>
                  <a:gd name="T62" fmla="*/ 1 w 25"/>
                  <a:gd name="T63" fmla="*/ 73 h 264"/>
                  <a:gd name="T64" fmla="*/ 0 w 25"/>
                  <a:gd name="T65" fmla="*/ 11 h 264"/>
                  <a:gd name="T66" fmla="*/ 1 w 25"/>
                  <a:gd name="T67" fmla="*/ 8 h 264"/>
                  <a:gd name="T68" fmla="*/ 1 w 25"/>
                  <a:gd name="T69" fmla="*/ 7 h 264"/>
                  <a:gd name="T70" fmla="*/ 2 w 25"/>
                  <a:gd name="T71" fmla="*/ 5 h 264"/>
                  <a:gd name="T72" fmla="*/ 6 w 25"/>
                  <a:gd name="T73" fmla="*/ 3 h 2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264"/>
                  <a:gd name="T113" fmla="*/ 25 w 25"/>
                  <a:gd name="T114" fmla="*/ 264 h 2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264">
                    <a:moveTo>
                      <a:pt x="6" y="3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5" y="33"/>
                    </a:lnTo>
                    <a:lnTo>
                      <a:pt x="25" y="54"/>
                    </a:lnTo>
                    <a:lnTo>
                      <a:pt x="25" y="71"/>
                    </a:lnTo>
                    <a:lnTo>
                      <a:pt x="25" y="90"/>
                    </a:lnTo>
                    <a:lnTo>
                      <a:pt x="25" y="115"/>
                    </a:lnTo>
                    <a:lnTo>
                      <a:pt x="25" y="149"/>
                    </a:lnTo>
                    <a:lnTo>
                      <a:pt x="25" y="196"/>
                    </a:lnTo>
                    <a:lnTo>
                      <a:pt x="25" y="261"/>
                    </a:lnTo>
                    <a:lnTo>
                      <a:pt x="24" y="262"/>
                    </a:lnTo>
                    <a:lnTo>
                      <a:pt x="24" y="264"/>
                    </a:lnTo>
                    <a:lnTo>
                      <a:pt x="22" y="264"/>
                    </a:lnTo>
                    <a:lnTo>
                      <a:pt x="19" y="264"/>
                    </a:lnTo>
                    <a:lnTo>
                      <a:pt x="15" y="264"/>
                    </a:lnTo>
                    <a:lnTo>
                      <a:pt x="6" y="264"/>
                    </a:lnTo>
                    <a:lnTo>
                      <a:pt x="4" y="264"/>
                    </a:lnTo>
                    <a:lnTo>
                      <a:pt x="2" y="263"/>
                    </a:lnTo>
                    <a:lnTo>
                      <a:pt x="1" y="261"/>
                    </a:lnTo>
                    <a:lnTo>
                      <a:pt x="0" y="259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1" y="195"/>
                    </a:lnTo>
                    <a:lnTo>
                      <a:pt x="1" y="176"/>
                    </a:lnTo>
                    <a:lnTo>
                      <a:pt x="1" y="152"/>
                    </a:lnTo>
                    <a:lnTo>
                      <a:pt x="1" y="119"/>
                    </a:lnTo>
                    <a:lnTo>
                      <a:pt x="1" y="7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4" name="Freeform 468"/>
              <p:cNvSpPr>
                <a:spLocks/>
              </p:cNvSpPr>
              <p:nvPr/>
            </p:nvSpPr>
            <p:spPr bwMode="auto">
              <a:xfrm>
                <a:off x="2041" y="3670"/>
                <a:ext cx="25" cy="253"/>
              </a:xfrm>
              <a:custGeom>
                <a:avLst/>
                <a:gdLst>
                  <a:gd name="T0" fmla="*/ 6 w 25"/>
                  <a:gd name="T1" fmla="*/ 3 h 253"/>
                  <a:gd name="T2" fmla="*/ 10 w 25"/>
                  <a:gd name="T3" fmla="*/ 2 h 253"/>
                  <a:gd name="T4" fmla="*/ 20 w 25"/>
                  <a:gd name="T5" fmla="*/ 0 h 253"/>
                  <a:gd name="T6" fmla="*/ 23 w 25"/>
                  <a:gd name="T7" fmla="*/ 0 h 253"/>
                  <a:gd name="T8" fmla="*/ 25 w 25"/>
                  <a:gd name="T9" fmla="*/ 1 h 253"/>
                  <a:gd name="T10" fmla="*/ 25 w 25"/>
                  <a:gd name="T11" fmla="*/ 3 h 253"/>
                  <a:gd name="T12" fmla="*/ 25 w 25"/>
                  <a:gd name="T13" fmla="*/ 6 h 253"/>
                  <a:gd name="T14" fmla="*/ 25 w 25"/>
                  <a:gd name="T15" fmla="*/ 32 h 253"/>
                  <a:gd name="T16" fmla="*/ 25 w 25"/>
                  <a:gd name="T17" fmla="*/ 51 h 253"/>
                  <a:gd name="T18" fmla="*/ 25 w 25"/>
                  <a:gd name="T19" fmla="*/ 68 h 253"/>
                  <a:gd name="T20" fmla="*/ 25 w 25"/>
                  <a:gd name="T21" fmla="*/ 87 h 253"/>
                  <a:gd name="T22" fmla="*/ 25 w 25"/>
                  <a:gd name="T23" fmla="*/ 110 h 253"/>
                  <a:gd name="T24" fmla="*/ 25 w 25"/>
                  <a:gd name="T25" fmla="*/ 142 h 253"/>
                  <a:gd name="T26" fmla="*/ 25 w 25"/>
                  <a:gd name="T27" fmla="*/ 187 h 253"/>
                  <a:gd name="T28" fmla="*/ 25 w 25"/>
                  <a:gd name="T29" fmla="*/ 248 h 253"/>
                  <a:gd name="T30" fmla="*/ 24 w 25"/>
                  <a:gd name="T31" fmla="*/ 250 h 253"/>
                  <a:gd name="T32" fmla="*/ 24 w 25"/>
                  <a:gd name="T33" fmla="*/ 252 h 253"/>
                  <a:gd name="T34" fmla="*/ 22 w 25"/>
                  <a:gd name="T35" fmla="*/ 253 h 253"/>
                  <a:gd name="T36" fmla="*/ 19 w 25"/>
                  <a:gd name="T37" fmla="*/ 252 h 253"/>
                  <a:gd name="T38" fmla="*/ 15 w 25"/>
                  <a:gd name="T39" fmla="*/ 252 h 253"/>
                  <a:gd name="T40" fmla="*/ 6 w 25"/>
                  <a:gd name="T41" fmla="*/ 252 h 253"/>
                  <a:gd name="T42" fmla="*/ 4 w 25"/>
                  <a:gd name="T43" fmla="*/ 252 h 253"/>
                  <a:gd name="T44" fmla="*/ 2 w 25"/>
                  <a:gd name="T45" fmla="*/ 251 h 253"/>
                  <a:gd name="T46" fmla="*/ 1 w 25"/>
                  <a:gd name="T47" fmla="*/ 250 h 253"/>
                  <a:gd name="T48" fmla="*/ 0 w 25"/>
                  <a:gd name="T49" fmla="*/ 247 h 253"/>
                  <a:gd name="T50" fmla="*/ 0 w 25"/>
                  <a:gd name="T51" fmla="*/ 221 h 253"/>
                  <a:gd name="T52" fmla="*/ 0 w 25"/>
                  <a:gd name="T53" fmla="*/ 203 h 253"/>
                  <a:gd name="T54" fmla="*/ 1 w 25"/>
                  <a:gd name="T55" fmla="*/ 186 h 253"/>
                  <a:gd name="T56" fmla="*/ 1 w 25"/>
                  <a:gd name="T57" fmla="*/ 168 h 253"/>
                  <a:gd name="T58" fmla="*/ 1 w 25"/>
                  <a:gd name="T59" fmla="*/ 145 h 253"/>
                  <a:gd name="T60" fmla="*/ 1 w 25"/>
                  <a:gd name="T61" fmla="*/ 114 h 253"/>
                  <a:gd name="T62" fmla="*/ 1 w 25"/>
                  <a:gd name="T63" fmla="*/ 70 h 253"/>
                  <a:gd name="T64" fmla="*/ 0 w 25"/>
                  <a:gd name="T65" fmla="*/ 11 h 253"/>
                  <a:gd name="T66" fmla="*/ 1 w 25"/>
                  <a:gd name="T67" fmla="*/ 8 h 253"/>
                  <a:gd name="T68" fmla="*/ 1 w 25"/>
                  <a:gd name="T69" fmla="*/ 7 h 253"/>
                  <a:gd name="T70" fmla="*/ 2 w 25"/>
                  <a:gd name="T71" fmla="*/ 5 h 253"/>
                  <a:gd name="T72" fmla="*/ 6 w 25"/>
                  <a:gd name="T73" fmla="*/ 3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253"/>
                  <a:gd name="T113" fmla="*/ 25 w 25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253">
                    <a:moveTo>
                      <a:pt x="6" y="3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5" y="32"/>
                    </a:lnTo>
                    <a:lnTo>
                      <a:pt x="25" y="51"/>
                    </a:lnTo>
                    <a:lnTo>
                      <a:pt x="25" y="68"/>
                    </a:lnTo>
                    <a:lnTo>
                      <a:pt x="25" y="87"/>
                    </a:lnTo>
                    <a:lnTo>
                      <a:pt x="25" y="110"/>
                    </a:lnTo>
                    <a:lnTo>
                      <a:pt x="25" y="142"/>
                    </a:lnTo>
                    <a:lnTo>
                      <a:pt x="25" y="187"/>
                    </a:lnTo>
                    <a:lnTo>
                      <a:pt x="25" y="248"/>
                    </a:lnTo>
                    <a:lnTo>
                      <a:pt x="24" y="250"/>
                    </a:lnTo>
                    <a:lnTo>
                      <a:pt x="24" y="252"/>
                    </a:lnTo>
                    <a:lnTo>
                      <a:pt x="22" y="253"/>
                    </a:lnTo>
                    <a:lnTo>
                      <a:pt x="19" y="252"/>
                    </a:lnTo>
                    <a:lnTo>
                      <a:pt x="15" y="252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2" y="251"/>
                    </a:lnTo>
                    <a:lnTo>
                      <a:pt x="1" y="250"/>
                    </a:lnTo>
                    <a:lnTo>
                      <a:pt x="0" y="247"/>
                    </a:lnTo>
                    <a:lnTo>
                      <a:pt x="0" y="221"/>
                    </a:lnTo>
                    <a:lnTo>
                      <a:pt x="0" y="203"/>
                    </a:lnTo>
                    <a:lnTo>
                      <a:pt x="1" y="186"/>
                    </a:lnTo>
                    <a:lnTo>
                      <a:pt x="1" y="168"/>
                    </a:lnTo>
                    <a:lnTo>
                      <a:pt x="1" y="145"/>
                    </a:lnTo>
                    <a:lnTo>
                      <a:pt x="1" y="114"/>
                    </a:lnTo>
                    <a:lnTo>
                      <a:pt x="1" y="70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5" name="Freeform 469"/>
              <p:cNvSpPr>
                <a:spLocks/>
              </p:cNvSpPr>
              <p:nvPr/>
            </p:nvSpPr>
            <p:spPr bwMode="auto">
              <a:xfrm>
                <a:off x="2041" y="3670"/>
                <a:ext cx="25" cy="241"/>
              </a:xfrm>
              <a:custGeom>
                <a:avLst/>
                <a:gdLst>
                  <a:gd name="T0" fmla="*/ 6 w 25"/>
                  <a:gd name="T1" fmla="*/ 3 h 241"/>
                  <a:gd name="T2" fmla="*/ 10 w 25"/>
                  <a:gd name="T3" fmla="*/ 2 h 241"/>
                  <a:gd name="T4" fmla="*/ 20 w 25"/>
                  <a:gd name="T5" fmla="*/ 0 h 241"/>
                  <a:gd name="T6" fmla="*/ 23 w 25"/>
                  <a:gd name="T7" fmla="*/ 0 h 241"/>
                  <a:gd name="T8" fmla="*/ 25 w 25"/>
                  <a:gd name="T9" fmla="*/ 1 h 241"/>
                  <a:gd name="T10" fmla="*/ 25 w 25"/>
                  <a:gd name="T11" fmla="*/ 3 h 241"/>
                  <a:gd name="T12" fmla="*/ 25 w 25"/>
                  <a:gd name="T13" fmla="*/ 6 h 241"/>
                  <a:gd name="T14" fmla="*/ 25 w 25"/>
                  <a:gd name="T15" fmla="*/ 30 h 241"/>
                  <a:gd name="T16" fmla="*/ 25 w 25"/>
                  <a:gd name="T17" fmla="*/ 49 h 241"/>
                  <a:gd name="T18" fmla="*/ 25 w 25"/>
                  <a:gd name="T19" fmla="*/ 65 h 241"/>
                  <a:gd name="T20" fmla="*/ 25 w 25"/>
                  <a:gd name="T21" fmla="*/ 82 h 241"/>
                  <a:gd name="T22" fmla="*/ 25 w 25"/>
                  <a:gd name="T23" fmla="*/ 105 h 241"/>
                  <a:gd name="T24" fmla="*/ 25 w 25"/>
                  <a:gd name="T25" fmla="*/ 136 h 241"/>
                  <a:gd name="T26" fmla="*/ 25 w 25"/>
                  <a:gd name="T27" fmla="*/ 177 h 241"/>
                  <a:gd name="T28" fmla="*/ 25 w 25"/>
                  <a:gd name="T29" fmla="*/ 236 h 241"/>
                  <a:gd name="T30" fmla="*/ 24 w 25"/>
                  <a:gd name="T31" fmla="*/ 237 h 241"/>
                  <a:gd name="T32" fmla="*/ 24 w 25"/>
                  <a:gd name="T33" fmla="*/ 240 h 241"/>
                  <a:gd name="T34" fmla="*/ 22 w 25"/>
                  <a:gd name="T35" fmla="*/ 241 h 241"/>
                  <a:gd name="T36" fmla="*/ 19 w 25"/>
                  <a:gd name="T37" fmla="*/ 241 h 241"/>
                  <a:gd name="T38" fmla="*/ 15 w 25"/>
                  <a:gd name="T39" fmla="*/ 240 h 241"/>
                  <a:gd name="T40" fmla="*/ 6 w 25"/>
                  <a:gd name="T41" fmla="*/ 241 h 241"/>
                  <a:gd name="T42" fmla="*/ 4 w 25"/>
                  <a:gd name="T43" fmla="*/ 240 h 241"/>
                  <a:gd name="T44" fmla="*/ 2 w 25"/>
                  <a:gd name="T45" fmla="*/ 239 h 241"/>
                  <a:gd name="T46" fmla="*/ 1 w 25"/>
                  <a:gd name="T47" fmla="*/ 237 h 241"/>
                  <a:gd name="T48" fmla="*/ 0 w 25"/>
                  <a:gd name="T49" fmla="*/ 235 h 241"/>
                  <a:gd name="T50" fmla="*/ 0 w 25"/>
                  <a:gd name="T51" fmla="*/ 212 h 241"/>
                  <a:gd name="T52" fmla="*/ 0 w 25"/>
                  <a:gd name="T53" fmla="*/ 193 h 241"/>
                  <a:gd name="T54" fmla="*/ 1 w 25"/>
                  <a:gd name="T55" fmla="*/ 177 h 241"/>
                  <a:gd name="T56" fmla="*/ 1 w 25"/>
                  <a:gd name="T57" fmla="*/ 160 h 241"/>
                  <a:gd name="T58" fmla="*/ 1 w 25"/>
                  <a:gd name="T59" fmla="*/ 138 h 241"/>
                  <a:gd name="T60" fmla="*/ 1 w 25"/>
                  <a:gd name="T61" fmla="*/ 109 h 241"/>
                  <a:gd name="T62" fmla="*/ 1 w 25"/>
                  <a:gd name="T63" fmla="*/ 67 h 241"/>
                  <a:gd name="T64" fmla="*/ 0 w 25"/>
                  <a:gd name="T65" fmla="*/ 11 h 241"/>
                  <a:gd name="T66" fmla="*/ 1 w 25"/>
                  <a:gd name="T67" fmla="*/ 8 h 241"/>
                  <a:gd name="T68" fmla="*/ 1 w 25"/>
                  <a:gd name="T69" fmla="*/ 7 h 241"/>
                  <a:gd name="T70" fmla="*/ 2 w 25"/>
                  <a:gd name="T71" fmla="*/ 5 h 241"/>
                  <a:gd name="T72" fmla="*/ 6 w 25"/>
                  <a:gd name="T73" fmla="*/ 3 h 2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241"/>
                  <a:gd name="T113" fmla="*/ 25 w 25"/>
                  <a:gd name="T114" fmla="*/ 241 h 2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241">
                    <a:moveTo>
                      <a:pt x="6" y="3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5" y="30"/>
                    </a:lnTo>
                    <a:lnTo>
                      <a:pt x="25" y="49"/>
                    </a:lnTo>
                    <a:lnTo>
                      <a:pt x="25" y="65"/>
                    </a:lnTo>
                    <a:lnTo>
                      <a:pt x="25" y="82"/>
                    </a:lnTo>
                    <a:lnTo>
                      <a:pt x="25" y="105"/>
                    </a:lnTo>
                    <a:lnTo>
                      <a:pt x="25" y="136"/>
                    </a:lnTo>
                    <a:lnTo>
                      <a:pt x="25" y="177"/>
                    </a:lnTo>
                    <a:lnTo>
                      <a:pt x="25" y="236"/>
                    </a:lnTo>
                    <a:lnTo>
                      <a:pt x="24" y="237"/>
                    </a:lnTo>
                    <a:lnTo>
                      <a:pt x="24" y="240"/>
                    </a:lnTo>
                    <a:lnTo>
                      <a:pt x="22" y="241"/>
                    </a:lnTo>
                    <a:lnTo>
                      <a:pt x="19" y="241"/>
                    </a:lnTo>
                    <a:lnTo>
                      <a:pt x="15" y="240"/>
                    </a:lnTo>
                    <a:lnTo>
                      <a:pt x="6" y="241"/>
                    </a:lnTo>
                    <a:lnTo>
                      <a:pt x="4" y="240"/>
                    </a:lnTo>
                    <a:lnTo>
                      <a:pt x="2" y="239"/>
                    </a:lnTo>
                    <a:lnTo>
                      <a:pt x="1" y="237"/>
                    </a:lnTo>
                    <a:lnTo>
                      <a:pt x="0" y="235"/>
                    </a:lnTo>
                    <a:lnTo>
                      <a:pt x="0" y="212"/>
                    </a:lnTo>
                    <a:lnTo>
                      <a:pt x="0" y="193"/>
                    </a:lnTo>
                    <a:lnTo>
                      <a:pt x="1" y="177"/>
                    </a:lnTo>
                    <a:lnTo>
                      <a:pt x="1" y="160"/>
                    </a:lnTo>
                    <a:lnTo>
                      <a:pt x="1" y="138"/>
                    </a:lnTo>
                    <a:lnTo>
                      <a:pt x="1" y="109"/>
                    </a:lnTo>
                    <a:lnTo>
                      <a:pt x="1" y="67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6" name="Freeform 470"/>
              <p:cNvSpPr>
                <a:spLocks/>
              </p:cNvSpPr>
              <p:nvPr/>
            </p:nvSpPr>
            <p:spPr bwMode="auto">
              <a:xfrm>
                <a:off x="2041" y="3670"/>
                <a:ext cx="25" cy="229"/>
              </a:xfrm>
              <a:custGeom>
                <a:avLst/>
                <a:gdLst>
                  <a:gd name="T0" fmla="*/ 6 w 25"/>
                  <a:gd name="T1" fmla="*/ 3 h 229"/>
                  <a:gd name="T2" fmla="*/ 10 w 25"/>
                  <a:gd name="T3" fmla="*/ 2 h 229"/>
                  <a:gd name="T4" fmla="*/ 20 w 25"/>
                  <a:gd name="T5" fmla="*/ 0 h 229"/>
                  <a:gd name="T6" fmla="*/ 23 w 25"/>
                  <a:gd name="T7" fmla="*/ 0 h 229"/>
                  <a:gd name="T8" fmla="*/ 25 w 25"/>
                  <a:gd name="T9" fmla="*/ 1 h 229"/>
                  <a:gd name="T10" fmla="*/ 25 w 25"/>
                  <a:gd name="T11" fmla="*/ 3 h 229"/>
                  <a:gd name="T12" fmla="*/ 25 w 25"/>
                  <a:gd name="T13" fmla="*/ 6 h 229"/>
                  <a:gd name="T14" fmla="*/ 25 w 25"/>
                  <a:gd name="T15" fmla="*/ 29 h 229"/>
                  <a:gd name="T16" fmla="*/ 25 w 25"/>
                  <a:gd name="T17" fmla="*/ 46 h 229"/>
                  <a:gd name="T18" fmla="*/ 25 w 25"/>
                  <a:gd name="T19" fmla="*/ 62 h 229"/>
                  <a:gd name="T20" fmla="*/ 25 w 25"/>
                  <a:gd name="T21" fmla="*/ 78 h 229"/>
                  <a:gd name="T22" fmla="*/ 25 w 25"/>
                  <a:gd name="T23" fmla="*/ 99 h 229"/>
                  <a:gd name="T24" fmla="*/ 25 w 25"/>
                  <a:gd name="T25" fmla="*/ 128 h 229"/>
                  <a:gd name="T26" fmla="*/ 25 w 25"/>
                  <a:gd name="T27" fmla="*/ 169 h 229"/>
                  <a:gd name="T28" fmla="*/ 25 w 25"/>
                  <a:gd name="T29" fmla="*/ 224 h 229"/>
                  <a:gd name="T30" fmla="*/ 24 w 25"/>
                  <a:gd name="T31" fmla="*/ 226 h 229"/>
                  <a:gd name="T32" fmla="*/ 24 w 25"/>
                  <a:gd name="T33" fmla="*/ 228 h 229"/>
                  <a:gd name="T34" fmla="*/ 22 w 25"/>
                  <a:gd name="T35" fmla="*/ 229 h 229"/>
                  <a:gd name="T36" fmla="*/ 19 w 25"/>
                  <a:gd name="T37" fmla="*/ 229 h 229"/>
                  <a:gd name="T38" fmla="*/ 15 w 25"/>
                  <a:gd name="T39" fmla="*/ 229 h 229"/>
                  <a:gd name="T40" fmla="*/ 6 w 25"/>
                  <a:gd name="T41" fmla="*/ 229 h 229"/>
                  <a:gd name="T42" fmla="*/ 4 w 25"/>
                  <a:gd name="T43" fmla="*/ 228 h 229"/>
                  <a:gd name="T44" fmla="*/ 2 w 25"/>
                  <a:gd name="T45" fmla="*/ 226 h 229"/>
                  <a:gd name="T46" fmla="*/ 1 w 25"/>
                  <a:gd name="T47" fmla="*/ 225 h 229"/>
                  <a:gd name="T48" fmla="*/ 0 w 25"/>
                  <a:gd name="T49" fmla="*/ 224 h 229"/>
                  <a:gd name="T50" fmla="*/ 0 w 25"/>
                  <a:gd name="T51" fmla="*/ 201 h 229"/>
                  <a:gd name="T52" fmla="*/ 0 w 25"/>
                  <a:gd name="T53" fmla="*/ 183 h 229"/>
                  <a:gd name="T54" fmla="*/ 1 w 25"/>
                  <a:gd name="T55" fmla="*/ 168 h 229"/>
                  <a:gd name="T56" fmla="*/ 1 w 25"/>
                  <a:gd name="T57" fmla="*/ 152 h 229"/>
                  <a:gd name="T58" fmla="*/ 1 w 25"/>
                  <a:gd name="T59" fmla="*/ 132 h 229"/>
                  <a:gd name="T60" fmla="*/ 1 w 25"/>
                  <a:gd name="T61" fmla="*/ 104 h 229"/>
                  <a:gd name="T62" fmla="*/ 1 w 25"/>
                  <a:gd name="T63" fmla="*/ 63 h 229"/>
                  <a:gd name="T64" fmla="*/ 0 w 25"/>
                  <a:gd name="T65" fmla="*/ 11 h 229"/>
                  <a:gd name="T66" fmla="*/ 1 w 25"/>
                  <a:gd name="T67" fmla="*/ 8 h 229"/>
                  <a:gd name="T68" fmla="*/ 1 w 25"/>
                  <a:gd name="T69" fmla="*/ 7 h 229"/>
                  <a:gd name="T70" fmla="*/ 2 w 25"/>
                  <a:gd name="T71" fmla="*/ 5 h 229"/>
                  <a:gd name="T72" fmla="*/ 6 w 25"/>
                  <a:gd name="T73" fmla="*/ 3 h 2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229"/>
                  <a:gd name="T113" fmla="*/ 25 w 25"/>
                  <a:gd name="T114" fmla="*/ 229 h 2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229">
                    <a:moveTo>
                      <a:pt x="6" y="3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5" y="29"/>
                    </a:lnTo>
                    <a:lnTo>
                      <a:pt x="25" y="46"/>
                    </a:lnTo>
                    <a:lnTo>
                      <a:pt x="25" y="62"/>
                    </a:lnTo>
                    <a:lnTo>
                      <a:pt x="25" y="78"/>
                    </a:lnTo>
                    <a:lnTo>
                      <a:pt x="25" y="99"/>
                    </a:lnTo>
                    <a:lnTo>
                      <a:pt x="25" y="128"/>
                    </a:lnTo>
                    <a:lnTo>
                      <a:pt x="25" y="169"/>
                    </a:lnTo>
                    <a:lnTo>
                      <a:pt x="25" y="224"/>
                    </a:lnTo>
                    <a:lnTo>
                      <a:pt x="24" y="226"/>
                    </a:lnTo>
                    <a:lnTo>
                      <a:pt x="24" y="228"/>
                    </a:lnTo>
                    <a:lnTo>
                      <a:pt x="22" y="229"/>
                    </a:lnTo>
                    <a:lnTo>
                      <a:pt x="19" y="229"/>
                    </a:lnTo>
                    <a:lnTo>
                      <a:pt x="15" y="229"/>
                    </a:lnTo>
                    <a:lnTo>
                      <a:pt x="6" y="229"/>
                    </a:lnTo>
                    <a:lnTo>
                      <a:pt x="4" y="228"/>
                    </a:lnTo>
                    <a:lnTo>
                      <a:pt x="2" y="226"/>
                    </a:lnTo>
                    <a:lnTo>
                      <a:pt x="1" y="225"/>
                    </a:lnTo>
                    <a:lnTo>
                      <a:pt x="0" y="224"/>
                    </a:lnTo>
                    <a:lnTo>
                      <a:pt x="0" y="201"/>
                    </a:lnTo>
                    <a:lnTo>
                      <a:pt x="0" y="183"/>
                    </a:lnTo>
                    <a:lnTo>
                      <a:pt x="1" y="168"/>
                    </a:lnTo>
                    <a:lnTo>
                      <a:pt x="1" y="152"/>
                    </a:lnTo>
                    <a:lnTo>
                      <a:pt x="1" y="132"/>
                    </a:lnTo>
                    <a:lnTo>
                      <a:pt x="1" y="104"/>
                    </a:lnTo>
                    <a:lnTo>
                      <a:pt x="1" y="6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7" name="Freeform 471"/>
              <p:cNvSpPr>
                <a:spLocks/>
              </p:cNvSpPr>
              <p:nvPr/>
            </p:nvSpPr>
            <p:spPr bwMode="auto">
              <a:xfrm>
                <a:off x="2041" y="3670"/>
                <a:ext cx="25" cy="217"/>
              </a:xfrm>
              <a:custGeom>
                <a:avLst/>
                <a:gdLst>
                  <a:gd name="T0" fmla="*/ 6 w 25"/>
                  <a:gd name="T1" fmla="*/ 3 h 217"/>
                  <a:gd name="T2" fmla="*/ 10 w 25"/>
                  <a:gd name="T3" fmla="*/ 2 h 217"/>
                  <a:gd name="T4" fmla="*/ 20 w 25"/>
                  <a:gd name="T5" fmla="*/ 0 h 217"/>
                  <a:gd name="T6" fmla="*/ 23 w 25"/>
                  <a:gd name="T7" fmla="*/ 0 h 217"/>
                  <a:gd name="T8" fmla="*/ 25 w 25"/>
                  <a:gd name="T9" fmla="*/ 1 h 217"/>
                  <a:gd name="T10" fmla="*/ 25 w 25"/>
                  <a:gd name="T11" fmla="*/ 3 h 217"/>
                  <a:gd name="T12" fmla="*/ 25 w 25"/>
                  <a:gd name="T13" fmla="*/ 5 h 217"/>
                  <a:gd name="T14" fmla="*/ 25 w 25"/>
                  <a:gd name="T15" fmla="*/ 28 h 217"/>
                  <a:gd name="T16" fmla="*/ 25 w 25"/>
                  <a:gd name="T17" fmla="*/ 44 h 217"/>
                  <a:gd name="T18" fmla="*/ 25 w 25"/>
                  <a:gd name="T19" fmla="*/ 58 h 217"/>
                  <a:gd name="T20" fmla="*/ 25 w 25"/>
                  <a:gd name="T21" fmla="*/ 74 h 217"/>
                  <a:gd name="T22" fmla="*/ 25 w 25"/>
                  <a:gd name="T23" fmla="*/ 94 h 217"/>
                  <a:gd name="T24" fmla="*/ 25 w 25"/>
                  <a:gd name="T25" fmla="*/ 122 h 217"/>
                  <a:gd name="T26" fmla="*/ 25 w 25"/>
                  <a:gd name="T27" fmla="*/ 160 h 217"/>
                  <a:gd name="T28" fmla="*/ 25 w 25"/>
                  <a:gd name="T29" fmla="*/ 213 h 217"/>
                  <a:gd name="T30" fmla="*/ 24 w 25"/>
                  <a:gd name="T31" fmla="*/ 214 h 217"/>
                  <a:gd name="T32" fmla="*/ 24 w 25"/>
                  <a:gd name="T33" fmla="*/ 215 h 217"/>
                  <a:gd name="T34" fmla="*/ 22 w 25"/>
                  <a:gd name="T35" fmla="*/ 217 h 217"/>
                  <a:gd name="T36" fmla="*/ 19 w 25"/>
                  <a:gd name="T37" fmla="*/ 217 h 217"/>
                  <a:gd name="T38" fmla="*/ 15 w 25"/>
                  <a:gd name="T39" fmla="*/ 217 h 217"/>
                  <a:gd name="T40" fmla="*/ 6 w 25"/>
                  <a:gd name="T41" fmla="*/ 217 h 217"/>
                  <a:gd name="T42" fmla="*/ 4 w 25"/>
                  <a:gd name="T43" fmla="*/ 215 h 217"/>
                  <a:gd name="T44" fmla="*/ 2 w 25"/>
                  <a:gd name="T45" fmla="*/ 214 h 217"/>
                  <a:gd name="T46" fmla="*/ 1 w 25"/>
                  <a:gd name="T47" fmla="*/ 213 h 217"/>
                  <a:gd name="T48" fmla="*/ 0 w 25"/>
                  <a:gd name="T49" fmla="*/ 212 h 217"/>
                  <a:gd name="T50" fmla="*/ 0 w 25"/>
                  <a:gd name="T51" fmla="*/ 190 h 217"/>
                  <a:gd name="T52" fmla="*/ 0 w 25"/>
                  <a:gd name="T53" fmla="*/ 174 h 217"/>
                  <a:gd name="T54" fmla="*/ 1 w 25"/>
                  <a:gd name="T55" fmla="*/ 159 h 217"/>
                  <a:gd name="T56" fmla="*/ 1 w 25"/>
                  <a:gd name="T57" fmla="*/ 144 h 217"/>
                  <a:gd name="T58" fmla="*/ 1 w 25"/>
                  <a:gd name="T59" fmla="*/ 125 h 217"/>
                  <a:gd name="T60" fmla="*/ 1 w 25"/>
                  <a:gd name="T61" fmla="*/ 98 h 217"/>
                  <a:gd name="T62" fmla="*/ 1 w 25"/>
                  <a:gd name="T63" fmla="*/ 61 h 217"/>
                  <a:gd name="T64" fmla="*/ 0 w 25"/>
                  <a:gd name="T65" fmla="*/ 11 h 217"/>
                  <a:gd name="T66" fmla="*/ 1 w 25"/>
                  <a:gd name="T67" fmla="*/ 8 h 217"/>
                  <a:gd name="T68" fmla="*/ 1 w 25"/>
                  <a:gd name="T69" fmla="*/ 7 h 217"/>
                  <a:gd name="T70" fmla="*/ 2 w 25"/>
                  <a:gd name="T71" fmla="*/ 5 h 217"/>
                  <a:gd name="T72" fmla="*/ 6 w 25"/>
                  <a:gd name="T73" fmla="*/ 3 h 2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217"/>
                  <a:gd name="T113" fmla="*/ 25 w 25"/>
                  <a:gd name="T114" fmla="*/ 217 h 2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217">
                    <a:moveTo>
                      <a:pt x="6" y="3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5" y="28"/>
                    </a:lnTo>
                    <a:lnTo>
                      <a:pt x="25" y="44"/>
                    </a:lnTo>
                    <a:lnTo>
                      <a:pt x="25" y="58"/>
                    </a:lnTo>
                    <a:lnTo>
                      <a:pt x="25" y="74"/>
                    </a:lnTo>
                    <a:lnTo>
                      <a:pt x="25" y="94"/>
                    </a:lnTo>
                    <a:lnTo>
                      <a:pt x="25" y="122"/>
                    </a:lnTo>
                    <a:lnTo>
                      <a:pt x="25" y="160"/>
                    </a:lnTo>
                    <a:lnTo>
                      <a:pt x="25" y="213"/>
                    </a:lnTo>
                    <a:lnTo>
                      <a:pt x="24" y="214"/>
                    </a:lnTo>
                    <a:lnTo>
                      <a:pt x="24" y="215"/>
                    </a:lnTo>
                    <a:lnTo>
                      <a:pt x="22" y="217"/>
                    </a:lnTo>
                    <a:lnTo>
                      <a:pt x="19" y="217"/>
                    </a:lnTo>
                    <a:lnTo>
                      <a:pt x="15" y="217"/>
                    </a:lnTo>
                    <a:lnTo>
                      <a:pt x="6" y="217"/>
                    </a:lnTo>
                    <a:lnTo>
                      <a:pt x="4" y="215"/>
                    </a:lnTo>
                    <a:lnTo>
                      <a:pt x="2" y="214"/>
                    </a:lnTo>
                    <a:lnTo>
                      <a:pt x="1" y="213"/>
                    </a:lnTo>
                    <a:lnTo>
                      <a:pt x="0" y="212"/>
                    </a:lnTo>
                    <a:lnTo>
                      <a:pt x="0" y="190"/>
                    </a:lnTo>
                    <a:lnTo>
                      <a:pt x="0" y="174"/>
                    </a:lnTo>
                    <a:lnTo>
                      <a:pt x="1" y="159"/>
                    </a:lnTo>
                    <a:lnTo>
                      <a:pt x="1" y="144"/>
                    </a:lnTo>
                    <a:lnTo>
                      <a:pt x="1" y="125"/>
                    </a:lnTo>
                    <a:lnTo>
                      <a:pt x="1" y="98"/>
                    </a:lnTo>
                    <a:lnTo>
                      <a:pt x="1" y="6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8" name="Freeform 472"/>
              <p:cNvSpPr>
                <a:spLocks/>
              </p:cNvSpPr>
              <p:nvPr/>
            </p:nvSpPr>
            <p:spPr bwMode="auto">
              <a:xfrm>
                <a:off x="2041" y="3670"/>
                <a:ext cx="25" cy="204"/>
              </a:xfrm>
              <a:custGeom>
                <a:avLst/>
                <a:gdLst>
                  <a:gd name="T0" fmla="*/ 5 w 25"/>
                  <a:gd name="T1" fmla="*/ 3 h 204"/>
                  <a:gd name="T2" fmla="*/ 10 w 25"/>
                  <a:gd name="T3" fmla="*/ 2 h 204"/>
                  <a:gd name="T4" fmla="*/ 20 w 25"/>
                  <a:gd name="T5" fmla="*/ 0 h 204"/>
                  <a:gd name="T6" fmla="*/ 23 w 25"/>
                  <a:gd name="T7" fmla="*/ 0 h 204"/>
                  <a:gd name="T8" fmla="*/ 25 w 25"/>
                  <a:gd name="T9" fmla="*/ 1 h 204"/>
                  <a:gd name="T10" fmla="*/ 25 w 25"/>
                  <a:gd name="T11" fmla="*/ 3 h 204"/>
                  <a:gd name="T12" fmla="*/ 25 w 25"/>
                  <a:gd name="T13" fmla="*/ 5 h 204"/>
                  <a:gd name="T14" fmla="*/ 25 w 25"/>
                  <a:gd name="T15" fmla="*/ 25 h 204"/>
                  <a:gd name="T16" fmla="*/ 25 w 25"/>
                  <a:gd name="T17" fmla="*/ 41 h 204"/>
                  <a:gd name="T18" fmla="*/ 25 w 25"/>
                  <a:gd name="T19" fmla="*/ 56 h 204"/>
                  <a:gd name="T20" fmla="*/ 25 w 25"/>
                  <a:gd name="T21" fmla="*/ 71 h 204"/>
                  <a:gd name="T22" fmla="*/ 25 w 25"/>
                  <a:gd name="T23" fmla="*/ 89 h 204"/>
                  <a:gd name="T24" fmla="*/ 25 w 25"/>
                  <a:gd name="T25" fmla="*/ 115 h 204"/>
                  <a:gd name="T26" fmla="*/ 25 w 25"/>
                  <a:gd name="T27" fmla="*/ 152 h 204"/>
                  <a:gd name="T28" fmla="*/ 25 w 25"/>
                  <a:gd name="T29" fmla="*/ 201 h 204"/>
                  <a:gd name="T30" fmla="*/ 24 w 25"/>
                  <a:gd name="T31" fmla="*/ 202 h 204"/>
                  <a:gd name="T32" fmla="*/ 24 w 25"/>
                  <a:gd name="T33" fmla="*/ 203 h 204"/>
                  <a:gd name="T34" fmla="*/ 22 w 25"/>
                  <a:gd name="T35" fmla="*/ 204 h 204"/>
                  <a:gd name="T36" fmla="*/ 19 w 25"/>
                  <a:gd name="T37" fmla="*/ 204 h 204"/>
                  <a:gd name="T38" fmla="*/ 15 w 25"/>
                  <a:gd name="T39" fmla="*/ 204 h 204"/>
                  <a:gd name="T40" fmla="*/ 6 w 25"/>
                  <a:gd name="T41" fmla="*/ 204 h 204"/>
                  <a:gd name="T42" fmla="*/ 4 w 25"/>
                  <a:gd name="T43" fmla="*/ 203 h 204"/>
                  <a:gd name="T44" fmla="*/ 2 w 25"/>
                  <a:gd name="T45" fmla="*/ 203 h 204"/>
                  <a:gd name="T46" fmla="*/ 1 w 25"/>
                  <a:gd name="T47" fmla="*/ 202 h 204"/>
                  <a:gd name="T48" fmla="*/ 0 w 25"/>
                  <a:gd name="T49" fmla="*/ 199 h 204"/>
                  <a:gd name="T50" fmla="*/ 0 w 25"/>
                  <a:gd name="T51" fmla="*/ 180 h 204"/>
                  <a:gd name="T52" fmla="*/ 0 w 25"/>
                  <a:gd name="T53" fmla="*/ 164 h 204"/>
                  <a:gd name="T54" fmla="*/ 1 w 25"/>
                  <a:gd name="T55" fmla="*/ 150 h 204"/>
                  <a:gd name="T56" fmla="*/ 1 w 25"/>
                  <a:gd name="T57" fmla="*/ 136 h 204"/>
                  <a:gd name="T58" fmla="*/ 1 w 25"/>
                  <a:gd name="T59" fmla="*/ 119 h 204"/>
                  <a:gd name="T60" fmla="*/ 1 w 25"/>
                  <a:gd name="T61" fmla="*/ 93 h 204"/>
                  <a:gd name="T62" fmla="*/ 1 w 25"/>
                  <a:gd name="T63" fmla="*/ 58 h 204"/>
                  <a:gd name="T64" fmla="*/ 0 w 25"/>
                  <a:gd name="T65" fmla="*/ 11 h 204"/>
                  <a:gd name="T66" fmla="*/ 1 w 25"/>
                  <a:gd name="T67" fmla="*/ 8 h 204"/>
                  <a:gd name="T68" fmla="*/ 1 w 25"/>
                  <a:gd name="T69" fmla="*/ 7 h 204"/>
                  <a:gd name="T70" fmla="*/ 2 w 25"/>
                  <a:gd name="T71" fmla="*/ 5 h 204"/>
                  <a:gd name="T72" fmla="*/ 5 w 25"/>
                  <a:gd name="T73" fmla="*/ 3 h 2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204"/>
                  <a:gd name="T113" fmla="*/ 25 w 25"/>
                  <a:gd name="T114" fmla="*/ 204 h 2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204">
                    <a:moveTo>
                      <a:pt x="5" y="3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5" y="25"/>
                    </a:lnTo>
                    <a:lnTo>
                      <a:pt x="25" y="41"/>
                    </a:lnTo>
                    <a:lnTo>
                      <a:pt x="25" y="56"/>
                    </a:lnTo>
                    <a:lnTo>
                      <a:pt x="25" y="71"/>
                    </a:lnTo>
                    <a:lnTo>
                      <a:pt x="25" y="89"/>
                    </a:lnTo>
                    <a:lnTo>
                      <a:pt x="25" y="115"/>
                    </a:lnTo>
                    <a:lnTo>
                      <a:pt x="25" y="152"/>
                    </a:lnTo>
                    <a:lnTo>
                      <a:pt x="25" y="201"/>
                    </a:lnTo>
                    <a:lnTo>
                      <a:pt x="24" y="202"/>
                    </a:lnTo>
                    <a:lnTo>
                      <a:pt x="24" y="203"/>
                    </a:lnTo>
                    <a:lnTo>
                      <a:pt x="22" y="204"/>
                    </a:lnTo>
                    <a:lnTo>
                      <a:pt x="19" y="204"/>
                    </a:lnTo>
                    <a:lnTo>
                      <a:pt x="15" y="204"/>
                    </a:lnTo>
                    <a:lnTo>
                      <a:pt x="6" y="204"/>
                    </a:lnTo>
                    <a:lnTo>
                      <a:pt x="4" y="203"/>
                    </a:lnTo>
                    <a:lnTo>
                      <a:pt x="2" y="203"/>
                    </a:lnTo>
                    <a:lnTo>
                      <a:pt x="1" y="202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64"/>
                    </a:lnTo>
                    <a:lnTo>
                      <a:pt x="1" y="150"/>
                    </a:lnTo>
                    <a:lnTo>
                      <a:pt x="1" y="136"/>
                    </a:lnTo>
                    <a:lnTo>
                      <a:pt x="1" y="119"/>
                    </a:lnTo>
                    <a:lnTo>
                      <a:pt x="1" y="93"/>
                    </a:lnTo>
                    <a:lnTo>
                      <a:pt x="1" y="58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69" name="Freeform 473"/>
              <p:cNvSpPr>
                <a:spLocks/>
              </p:cNvSpPr>
              <p:nvPr/>
            </p:nvSpPr>
            <p:spPr bwMode="auto">
              <a:xfrm>
                <a:off x="2041" y="3670"/>
                <a:ext cx="25" cy="192"/>
              </a:xfrm>
              <a:custGeom>
                <a:avLst/>
                <a:gdLst>
                  <a:gd name="T0" fmla="*/ 5 w 25"/>
                  <a:gd name="T1" fmla="*/ 5 h 192"/>
                  <a:gd name="T2" fmla="*/ 10 w 25"/>
                  <a:gd name="T3" fmla="*/ 2 h 192"/>
                  <a:gd name="T4" fmla="*/ 20 w 25"/>
                  <a:gd name="T5" fmla="*/ 0 h 192"/>
                  <a:gd name="T6" fmla="*/ 23 w 25"/>
                  <a:gd name="T7" fmla="*/ 0 h 192"/>
                  <a:gd name="T8" fmla="*/ 24 w 25"/>
                  <a:gd name="T9" fmla="*/ 1 h 192"/>
                  <a:gd name="T10" fmla="*/ 25 w 25"/>
                  <a:gd name="T11" fmla="*/ 2 h 192"/>
                  <a:gd name="T12" fmla="*/ 25 w 25"/>
                  <a:gd name="T13" fmla="*/ 5 h 192"/>
                  <a:gd name="T14" fmla="*/ 25 w 25"/>
                  <a:gd name="T15" fmla="*/ 24 h 192"/>
                  <a:gd name="T16" fmla="*/ 25 w 25"/>
                  <a:gd name="T17" fmla="*/ 40 h 192"/>
                  <a:gd name="T18" fmla="*/ 25 w 25"/>
                  <a:gd name="T19" fmla="*/ 52 h 192"/>
                  <a:gd name="T20" fmla="*/ 25 w 25"/>
                  <a:gd name="T21" fmla="*/ 66 h 192"/>
                  <a:gd name="T22" fmla="*/ 25 w 25"/>
                  <a:gd name="T23" fmla="*/ 84 h 192"/>
                  <a:gd name="T24" fmla="*/ 25 w 25"/>
                  <a:gd name="T25" fmla="*/ 109 h 192"/>
                  <a:gd name="T26" fmla="*/ 25 w 25"/>
                  <a:gd name="T27" fmla="*/ 142 h 192"/>
                  <a:gd name="T28" fmla="*/ 25 w 25"/>
                  <a:gd name="T29" fmla="*/ 188 h 192"/>
                  <a:gd name="T30" fmla="*/ 24 w 25"/>
                  <a:gd name="T31" fmla="*/ 190 h 192"/>
                  <a:gd name="T32" fmla="*/ 24 w 25"/>
                  <a:gd name="T33" fmla="*/ 191 h 192"/>
                  <a:gd name="T34" fmla="*/ 22 w 25"/>
                  <a:gd name="T35" fmla="*/ 192 h 192"/>
                  <a:gd name="T36" fmla="*/ 19 w 25"/>
                  <a:gd name="T37" fmla="*/ 192 h 192"/>
                  <a:gd name="T38" fmla="*/ 15 w 25"/>
                  <a:gd name="T39" fmla="*/ 192 h 192"/>
                  <a:gd name="T40" fmla="*/ 6 w 25"/>
                  <a:gd name="T41" fmla="*/ 192 h 192"/>
                  <a:gd name="T42" fmla="*/ 4 w 25"/>
                  <a:gd name="T43" fmla="*/ 192 h 192"/>
                  <a:gd name="T44" fmla="*/ 2 w 25"/>
                  <a:gd name="T45" fmla="*/ 191 h 192"/>
                  <a:gd name="T46" fmla="*/ 1 w 25"/>
                  <a:gd name="T47" fmla="*/ 190 h 192"/>
                  <a:gd name="T48" fmla="*/ 0 w 25"/>
                  <a:gd name="T49" fmla="*/ 187 h 192"/>
                  <a:gd name="T50" fmla="*/ 0 w 25"/>
                  <a:gd name="T51" fmla="*/ 169 h 192"/>
                  <a:gd name="T52" fmla="*/ 0 w 25"/>
                  <a:gd name="T53" fmla="*/ 154 h 192"/>
                  <a:gd name="T54" fmla="*/ 1 w 25"/>
                  <a:gd name="T55" fmla="*/ 142 h 192"/>
                  <a:gd name="T56" fmla="*/ 1 w 25"/>
                  <a:gd name="T57" fmla="*/ 128 h 192"/>
                  <a:gd name="T58" fmla="*/ 1 w 25"/>
                  <a:gd name="T59" fmla="*/ 111 h 192"/>
                  <a:gd name="T60" fmla="*/ 1 w 25"/>
                  <a:gd name="T61" fmla="*/ 88 h 192"/>
                  <a:gd name="T62" fmla="*/ 1 w 25"/>
                  <a:gd name="T63" fmla="*/ 55 h 192"/>
                  <a:gd name="T64" fmla="*/ 0 w 25"/>
                  <a:gd name="T65" fmla="*/ 11 h 192"/>
                  <a:gd name="T66" fmla="*/ 1 w 25"/>
                  <a:gd name="T67" fmla="*/ 8 h 192"/>
                  <a:gd name="T68" fmla="*/ 1 w 25"/>
                  <a:gd name="T69" fmla="*/ 7 h 192"/>
                  <a:gd name="T70" fmla="*/ 2 w 25"/>
                  <a:gd name="T71" fmla="*/ 6 h 192"/>
                  <a:gd name="T72" fmla="*/ 5 w 25"/>
                  <a:gd name="T73" fmla="*/ 5 h 1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192"/>
                  <a:gd name="T113" fmla="*/ 25 w 25"/>
                  <a:gd name="T114" fmla="*/ 192 h 1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192">
                    <a:moveTo>
                      <a:pt x="5" y="5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5" y="24"/>
                    </a:lnTo>
                    <a:lnTo>
                      <a:pt x="25" y="40"/>
                    </a:lnTo>
                    <a:lnTo>
                      <a:pt x="25" y="52"/>
                    </a:lnTo>
                    <a:lnTo>
                      <a:pt x="25" y="66"/>
                    </a:lnTo>
                    <a:lnTo>
                      <a:pt x="25" y="84"/>
                    </a:lnTo>
                    <a:lnTo>
                      <a:pt x="25" y="109"/>
                    </a:lnTo>
                    <a:lnTo>
                      <a:pt x="25" y="142"/>
                    </a:lnTo>
                    <a:lnTo>
                      <a:pt x="25" y="188"/>
                    </a:lnTo>
                    <a:lnTo>
                      <a:pt x="24" y="190"/>
                    </a:lnTo>
                    <a:lnTo>
                      <a:pt x="24" y="191"/>
                    </a:lnTo>
                    <a:lnTo>
                      <a:pt x="22" y="192"/>
                    </a:lnTo>
                    <a:lnTo>
                      <a:pt x="19" y="192"/>
                    </a:lnTo>
                    <a:lnTo>
                      <a:pt x="15" y="192"/>
                    </a:lnTo>
                    <a:lnTo>
                      <a:pt x="6" y="192"/>
                    </a:lnTo>
                    <a:lnTo>
                      <a:pt x="4" y="192"/>
                    </a:lnTo>
                    <a:lnTo>
                      <a:pt x="2" y="191"/>
                    </a:lnTo>
                    <a:lnTo>
                      <a:pt x="1" y="190"/>
                    </a:lnTo>
                    <a:lnTo>
                      <a:pt x="0" y="187"/>
                    </a:lnTo>
                    <a:lnTo>
                      <a:pt x="0" y="169"/>
                    </a:lnTo>
                    <a:lnTo>
                      <a:pt x="0" y="154"/>
                    </a:lnTo>
                    <a:lnTo>
                      <a:pt x="1" y="142"/>
                    </a:lnTo>
                    <a:lnTo>
                      <a:pt x="1" y="128"/>
                    </a:lnTo>
                    <a:lnTo>
                      <a:pt x="1" y="111"/>
                    </a:lnTo>
                    <a:lnTo>
                      <a:pt x="1" y="88"/>
                    </a:lnTo>
                    <a:lnTo>
                      <a:pt x="1" y="5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0" name="Freeform 474"/>
              <p:cNvSpPr>
                <a:spLocks/>
              </p:cNvSpPr>
              <p:nvPr/>
            </p:nvSpPr>
            <p:spPr bwMode="auto">
              <a:xfrm>
                <a:off x="2041" y="3670"/>
                <a:ext cx="25" cy="180"/>
              </a:xfrm>
              <a:custGeom>
                <a:avLst/>
                <a:gdLst>
                  <a:gd name="T0" fmla="*/ 5 w 25"/>
                  <a:gd name="T1" fmla="*/ 5 h 180"/>
                  <a:gd name="T2" fmla="*/ 10 w 25"/>
                  <a:gd name="T3" fmla="*/ 2 h 180"/>
                  <a:gd name="T4" fmla="*/ 20 w 25"/>
                  <a:gd name="T5" fmla="*/ 0 h 180"/>
                  <a:gd name="T6" fmla="*/ 23 w 25"/>
                  <a:gd name="T7" fmla="*/ 0 h 180"/>
                  <a:gd name="T8" fmla="*/ 24 w 25"/>
                  <a:gd name="T9" fmla="*/ 1 h 180"/>
                  <a:gd name="T10" fmla="*/ 25 w 25"/>
                  <a:gd name="T11" fmla="*/ 2 h 180"/>
                  <a:gd name="T12" fmla="*/ 25 w 25"/>
                  <a:gd name="T13" fmla="*/ 5 h 180"/>
                  <a:gd name="T14" fmla="*/ 25 w 25"/>
                  <a:gd name="T15" fmla="*/ 23 h 180"/>
                  <a:gd name="T16" fmla="*/ 25 w 25"/>
                  <a:gd name="T17" fmla="*/ 38 h 180"/>
                  <a:gd name="T18" fmla="*/ 25 w 25"/>
                  <a:gd name="T19" fmla="*/ 49 h 180"/>
                  <a:gd name="T20" fmla="*/ 25 w 25"/>
                  <a:gd name="T21" fmla="*/ 62 h 180"/>
                  <a:gd name="T22" fmla="*/ 25 w 25"/>
                  <a:gd name="T23" fmla="*/ 79 h 180"/>
                  <a:gd name="T24" fmla="*/ 25 w 25"/>
                  <a:gd name="T25" fmla="*/ 101 h 180"/>
                  <a:gd name="T26" fmla="*/ 25 w 25"/>
                  <a:gd name="T27" fmla="*/ 133 h 180"/>
                  <a:gd name="T28" fmla="*/ 25 w 25"/>
                  <a:gd name="T29" fmla="*/ 176 h 180"/>
                  <a:gd name="T30" fmla="*/ 24 w 25"/>
                  <a:gd name="T31" fmla="*/ 177 h 180"/>
                  <a:gd name="T32" fmla="*/ 24 w 25"/>
                  <a:gd name="T33" fmla="*/ 179 h 180"/>
                  <a:gd name="T34" fmla="*/ 22 w 25"/>
                  <a:gd name="T35" fmla="*/ 180 h 180"/>
                  <a:gd name="T36" fmla="*/ 19 w 25"/>
                  <a:gd name="T37" fmla="*/ 180 h 180"/>
                  <a:gd name="T38" fmla="*/ 15 w 25"/>
                  <a:gd name="T39" fmla="*/ 180 h 180"/>
                  <a:gd name="T40" fmla="*/ 6 w 25"/>
                  <a:gd name="T41" fmla="*/ 180 h 180"/>
                  <a:gd name="T42" fmla="*/ 4 w 25"/>
                  <a:gd name="T43" fmla="*/ 180 h 180"/>
                  <a:gd name="T44" fmla="*/ 2 w 25"/>
                  <a:gd name="T45" fmla="*/ 179 h 180"/>
                  <a:gd name="T46" fmla="*/ 1 w 25"/>
                  <a:gd name="T47" fmla="*/ 177 h 180"/>
                  <a:gd name="T48" fmla="*/ 0 w 25"/>
                  <a:gd name="T49" fmla="*/ 176 h 180"/>
                  <a:gd name="T50" fmla="*/ 0 w 25"/>
                  <a:gd name="T51" fmla="*/ 158 h 180"/>
                  <a:gd name="T52" fmla="*/ 0 w 25"/>
                  <a:gd name="T53" fmla="*/ 144 h 180"/>
                  <a:gd name="T54" fmla="*/ 1 w 25"/>
                  <a:gd name="T55" fmla="*/ 133 h 180"/>
                  <a:gd name="T56" fmla="*/ 1 w 25"/>
                  <a:gd name="T57" fmla="*/ 120 h 180"/>
                  <a:gd name="T58" fmla="*/ 1 w 25"/>
                  <a:gd name="T59" fmla="*/ 104 h 180"/>
                  <a:gd name="T60" fmla="*/ 1 w 25"/>
                  <a:gd name="T61" fmla="*/ 83 h 180"/>
                  <a:gd name="T62" fmla="*/ 1 w 25"/>
                  <a:gd name="T63" fmla="*/ 52 h 180"/>
                  <a:gd name="T64" fmla="*/ 0 w 25"/>
                  <a:gd name="T65" fmla="*/ 11 h 180"/>
                  <a:gd name="T66" fmla="*/ 1 w 25"/>
                  <a:gd name="T67" fmla="*/ 8 h 180"/>
                  <a:gd name="T68" fmla="*/ 1 w 25"/>
                  <a:gd name="T69" fmla="*/ 7 h 180"/>
                  <a:gd name="T70" fmla="*/ 2 w 25"/>
                  <a:gd name="T71" fmla="*/ 6 h 180"/>
                  <a:gd name="T72" fmla="*/ 5 w 25"/>
                  <a:gd name="T73" fmla="*/ 5 h 1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180"/>
                  <a:gd name="T113" fmla="*/ 25 w 25"/>
                  <a:gd name="T114" fmla="*/ 180 h 1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180">
                    <a:moveTo>
                      <a:pt x="5" y="5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5" y="23"/>
                    </a:lnTo>
                    <a:lnTo>
                      <a:pt x="25" y="38"/>
                    </a:lnTo>
                    <a:lnTo>
                      <a:pt x="25" y="49"/>
                    </a:lnTo>
                    <a:lnTo>
                      <a:pt x="25" y="62"/>
                    </a:lnTo>
                    <a:lnTo>
                      <a:pt x="25" y="79"/>
                    </a:lnTo>
                    <a:lnTo>
                      <a:pt x="25" y="101"/>
                    </a:lnTo>
                    <a:lnTo>
                      <a:pt x="25" y="133"/>
                    </a:lnTo>
                    <a:lnTo>
                      <a:pt x="25" y="176"/>
                    </a:lnTo>
                    <a:lnTo>
                      <a:pt x="24" y="177"/>
                    </a:lnTo>
                    <a:lnTo>
                      <a:pt x="24" y="179"/>
                    </a:lnTo>
                    <a:lnTo>
                      <a:pt x="22" y="180"/>
                    </a:lnTo>
                    <a:lnTo>
                      <a:pt x="19" y="180"/>
                    </a:lnTo>
                    <a:lnTo>
                      <a:pt x="15" y="180"/>
                    </a:lnTo>
                    <a:lnTo>
                      <a:pt x="6" y="180"/>
                    </a:lnTo>
                    <a:lnTo>
                      <a:pt x="4" y="180"/>
                    </a:lnTo>
                    <a:lnTo>
                      <a:pt x="2" y="179"/>
                    </a:lnTo>
                    <a:lnTo>
                      <a:pt x="1" y="177"/>
                    </a:lnTo>
                    <a:lnTo>
                      <a:pt x="0" y="176"/>
                    </a:lnTo>
                    <a:lnTo>
                      <a:pt x="0" y="158"/>
                    </a:lnTo>
                    <a:lnTo>
                      <a:pt x="0" y="144"/>
                    </a:lnTo>
                    <a:lnTo>
                      <a:pt x="1" y="133"/>
                    </a:lnTo>
                    <a:lnTo>
                      <a:pt x="1" y="120"/>
                    </a:lnTo>
                    <a:lnTo>
                      <a:pt x="1" y="104"/>
                    </a:lnTo>
                    <a:lnTo>
                      <a:pt x="1" y="83"/>
                    </a:lnTo>
                    <a:lnTo>
                      <a:pt x="1" y="52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1" name="Freeform 475"/>
              <p:cNvSpPr>
                <a:spLocks/>
              </p:cNvSpPr>
              <p:nvPr/>
            </p:nvSpPr>
            <p:spPr bwMode="auto">
              <a:xfrm>
                <a:off x="2041" y="3670"/>
                <a:ext cx="25" cy="168"/>
              </a:xfrm>
              <a:custGeom>
                <a:avLst/>
                <a:gdLst>
                  <a:gd name="T0" fmla="*/ 5 w 25"/>
                  <a:gd name="T1" fmla="*/ 5 h 168"/>
                  <a:gd name="T2" fmla="*/ 10 w 25"/>
                  <a:gd name="T3" fmla="*/ 2 h 168"/>
                  <a:gd name="T4" fmla="*/ 20 w 25"/>
                  <a:gd name="T5" fmla="*/ 0 h 168"/>
                  <a:gd name="T6" fmla="*/ 23 w 25"/>
                  <a:gd name="T7" fmla="*/ 0 h 168"/>
                  <a:gd name="T8" fmla="*/ 24 w 25"/>
                  <a:gd name="T9" fmla="*/ 1 h 168"/>
                  <a:gd name="T10" fmla="*/ 25 w 25"/>
                  <a:gd name="T11" fmla="*/ 2 h 168"/>
                  <a:gd name="T12" fmla="*/ 25 w 25"/>
                  <a:gd name="T13" fmla="*/ 5 h 168"/>
                  <a:gd name="T14" fmla="*/ 25 w 25"/>
                  <a:gd name="T15" fmla="*/ 22 h 168"/>
                  <a:gd name="T16" fmla="*/ 25 w 25"/>
                  <a:gd name="T17" fmla="*/ 35 h 168"/>
                  <a:gd name="T18" fmla="*/ 25 w 25"/>
                  <a:gd name="T19" fmla="*/ 46 h 168"/>
                  <a:gd name="T20" fmla="*/ 25 w 25"/>
                  <a:gd name="T21" fmla="*/ 58 h 168"/>
                  <a:gd name="T22" fmla="*/ 25 w 25"/>
                  <a:gd name="T23" fmla="*/ 73 h 168"/>
                  <a:gd name="T24" fmla="*/ 25 w 25"/>
                  <a:gd name="T25" fmla="*/ 95 h 168"/>
                  <a:gd name="T26" fmla="*/ 25 w 25"/>
                  <a:gd name="T27" fmla="*/ 125 h 168"/>
                  <a:gd name="T28" fmla="*/ 25 w 25"/>
                  <a:gd name="T29" fmla="*/ 165 h 168"/>
                  <a:gd name="T30" fmla="*/ 24 w 25"/>
                  <a:gd name="T31" fmla="*/ 166 h 168"/>
                  <a:gd name="T32" fmla="*/ 24 w 25"/>
                  <a:gd name="T33" fmla="*/ 166 h 168"/>
                  <a:gd name="T34" fmla="*/ 22 w 25"/>
                  <a:gd name="T35" fmla="*/ 168 h 168"/>
                  <a:gd name="T36" fmla="*/ 19 w 25"/>
                  <a:gd name="T37" fmla="*/ 168 h 168"/>
                  <a:gd name="T38" fmla="*/ 15 w 25"/>
                  <a:gd name="T39" fmla="*/ 168 h 168"/>
                  <a:gd name="T40" fmla="*/ 6 w 25"/>
                  <a:gd name="T41" fmla="*/ 168 h 168"/>
                  <a:gd name="T42" fmla="*/ 4 w 25"/>
                  <a:gd name="T43" fmla="*/ 168 h 168"/>
                  <a:gd name="T44" fmla="*/ 2 w 25"/>
                  <a:gd name="T45" fmla="*/ 166 h 168"/>
                  <a:gd name="T46" fmla="*/ 1 w 25"/>
                  <a:gd name="T47" fmla="*/ 165 h 168"/>
                  <a:gd name="T48" fmla="*/ 0 w 25"/>
                  <a:gd name="T49" fmla="*/ 164 h 168"/>
                  <a:gd name="T50" fmla="*/ 0 w 25"/>
                  <a:gd name="T51" fmla="*/ 148 h 168"/>
                  <a:gd name="T52" fmla="*/ 0 w 25"/>
                  <a:gd name="T53" fmla="*/ 134 h 168"/>
                  <a:gd name="T54" fmla="*/ 1 w 25"/>
                  <a:gd name="T55" fmla="*/ 125 h 168"/>
                  <a:gd name="T56" fmla="*/ 1 w 25"/>
                  <a:gd name="T57" fmla="*/ 112 h 168"/>
                  <a:gd name="T58" fmla="*/ 1 w 25"/>
                  <a:gd name="T59" fmla="*/ 98 h 168"/>
                  <a:gd name="T60" fmla="*/ 1 w 25"/>
                  <a:gd name="T61" fmla="*/ 78 h 168"/>
                  <a:gd name="T62" fmla="*/ 1 w 25"/>
                  <a:gd name="T63" fmla="*/ 49 h 168"/>
                  <a:gd name="T64" fmla="*/ 0 w 25"/>
                  <a:gd name="T65" fmla="*/ 11 h 168"/>
                  <a:gd name="T66" fmla="*/ 1 w 25"/>
                  <a:gd name="T67" fmla="*/ 9 h 168"/>
                  <a:gd name="T68" fmla="*/ 1 w 25"/>
                  <a:gd name="T69" fmla="*/ 7 h 168"/>
                  <a:gd name="T70" fmla="*/ 2 w 25"/>
                  <a:gd name="T71" fmla="*/ 6 h 168"/>
                  <a:gd name="T72" fmla="*/ 5 w 25"/>
                  <a:gd name="T73" fmla="*/ 5 h 1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168"/>
                  <a:gd name="T113" fmla="*/ 25 w 25"/>
                  <a:gd name="T114" fmla="*/ 168 h 1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168">
                    <a:moveTo>
                      <a:pt x="5" y="5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5" y="22"/>
                    </a:lnTo>
                    <a:lnTo>
                      <a:pt x="25" y="35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3"/>
                    </a:lnTo>
                    <a:lnTo>
                      <a:pt x="25" y="95"/>
                    </a:lnTo>
                    <a:lnTo>
                      <a:pt x="25" y="125"/>
                    </a:lnTo>
                    <a:lnTo>
                      <a:pt x="25" y="165"/>
                    </a:lnTo>
                    <a:lnTo>
                      <a:pt x="24" y="166"/>
                    </a:lnTo>
                    <a:lnTo>
                      <a:pt x="22" y="168"/>
                    </a:lnTo>
                    <a:lnTo>
                      <a:pt x="19" y="168"/>
                    </a:lnTo>
                    <a:lnTo>
                      <a:pt x="15" y="168"/>
                    </a:lnTo>
                    <a:lnTo>
                      <a:pt x="6" y="168"/>
                    </a:lnTo>
                    <a:lnTo>
                      <a:pt x="4" y="168"/>
                    </a:lnTo>
                    <a:lnTo>
                      <a:pt x="2" y="166"/>
                    </a:lnTo>
                    <a:lnTo>
                      <a:pt x="1" y="165"/>
                    </a:lnTo>
                    <a:lnTo>
                      <a:pt x="0" y="164"/>
                    </a:lnTo>
                    <a:lnTo>
                      <a:pt x="0" y="148"/>
                    </a:lnTo>
                    <a:lnTo>
                      <a:pt x="0" y="134"/>
                    </a:lnTo>
                    <a:lnTo>
                      <a:pt x="1" y="125"/>
                    </a:lnTo>
                    <a:lnTo>
                      <a:pt x="1" y="112"/>
                    </a:lnTo>
                    <a:lnTo>
                      <a:pt x="1" y="98"/>
                    </a:lnTo>
                    <a:lnTo>
                      <a:pt x="1" y="78"/>
                    </a:lnTo>
                    <a:lnTo>
                      <a:pt x="1" y="49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2" name="Freeform 476"/>
              <p:cNvSpPr>
                <a:spLocks/>
              </p:cNvSpPr>
              <p:nvPr/>
            </p:nvSpPr>
            <p:spPr bwMode="auto">
              <a:xfrm>
                <a:off x="2041" y="3670"/>
                <a:ext cx="25" cy="155"/>
              </a:xfrm>
              <a:custGeom>
                <a:avLst/>
                <a:gdLst>
                  <a:gd name="T0" fmla="*/ 5 w 25"/>
                  <a:gd name="T1" fmla="*/ 5 h 155"/>
                  <a:gd name="T2" fmla="*/ 10 w 25"/>
                  <a:gd name="T3" fmla="*/ 2 h 155"/>
                  <a:gd name="T4" fmla="*/ 20 w 25"/>
                  <a:gd name="T5" fmla="*/ 0 h 155"/>
                  <a:gd name="T6" fmla="*/ 23 w 25"/>
                  <a:gd name="T7" fmla="*/ 0 h 155"/>
                  <a:gd name="T8" fmla="*/ 24 w 25"/>
                  <a:gd name="T9" fmla="*/ 1 h 155"/>
                  <a:gd name="T10" fmla="*/ 25 w 25"/>
                  <a:gd name="T11" fmla="*/ 2 h 155"/>
                  <a:gd name="T12" fmla="*/ 25 w 25"/>
                  <a:gd name="T13" fmla="*/ 5 h 155"/>
                  <a:gd name="T14" fmla="*/ 25 w 25"/>
                  <a:gd name="T15" fmla="*/ 33 h 155"/>
                  <a:gd name="T16" fmla="*/ 25 w 25"/>
                  <a:gd name="T17" fmla="*/ 54 h 155"/>
                  <a:gd name="T18" fmla="*/ 25 w 25"/>
                  <a:gd name="T19" fmla="*/ 88 h 155"/>
                  <a:gd name="T20" fmla="*/ 25 w 25"/>
                  <a:gd name="T21" fmla="*/ 153 h 155"/>
                  <a:gd name="T22" fmla="*/ 24 w 25"/>
                  <a:gd name="T23" fmla="*/ 154 h 155"/>
                  <a:gd name="T24" fmla="*/ 19 w 25"/>
                  <a:gd name="T25" fmla="*/ 155 h 155"/>
                  <a:gd name="T26" fmla="*/ 15 w 25"/>
                  <a:gd name="T27" fmla="*/ 155 h 155"/>
                  <a:gd name="T28" fmla="*/ 6 w 25"/>
                  <a:gd name="T29" fmla="*/ 155 h 155"/>
                  <a:gd name="T30" fmla="*/ 2 w 25"/>
                  <a:gd name="T31" fmla="*/ 154 h 155"/>
                  <a:gd name="T32" fmla="*/ 0 w 25"/>
                  <a:gd name="T33" fmla="*/ 152 h 155"/>
                  <a:gd name="T34" fmla="*/ 0 w 25"/>
                  <a:gd name="T35" fmla="*/ 125 h 155"/>
                  <a:gd name="T36" fmla="*/ 1 w 25"/>
                  <a:gd name="T37" fmla="*/ 105 h 155"/>
                  <a:gd name="T38" fmla="*/ 1 w 25"/>
                  <a:gd name="T39" fmla="*/ 72 h 155"/>
                  <a:gd name="T40" fmla="*/ 0 w 25"/>
                  <a:gd name="T41" fmla="*/ 11 h 155"/>
                  <a:gd name="T42" fmla="*/ 1 w 25"/>
                  <a:gd name="T43" fmla="*/ 9 h 155"/>
                  <a:gd name="T44" fmla="*/ 1 w 25"/>
                  <a:gd name="T45" fmla="*/ 7 h 155"/>
                  <a:gd name="T46" fmla="*/ 2 w 25"/>
                  <a:gd name="T47" fmla="*/ 6 h 155"/>
                  <a:gd name="T48" fmla="*/ 5 w 25"/>
                  <a:gd name="T49" fmla="*/ 5 h 1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155"/>
                  <a:gd name="T77" fmla="*/ 25 w 25"/>
                  <a:gd name="T78" fmla="*/ 155 h 1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155">
                    <a:moveTo>
                      <a:pt x="5" y="5"/>
                    </a:moveTo>
                    <a:lnTo>
                      <a:pt x="10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5" y="33"/>
                    </a:lnTo>
                    <a:lnTo>
                      <a:pt x="25" y="54"/>
                    </a:lnTo>
                    <a:lnTo>
                      <a:pt x="25" y="88"/>
                    </a:lnTo>
                    <a:lnTo>
                      <a:pt x="25" y="153"/>
                    </a:lnTo>
                    <a:lnTo>
                      <a:pt x="24" y="154"/>
                    </a:lnTo>
                    <a:lnTo>
                      <a:pt x="19" y="155"/>
                    </a:lnTo>
                    <a:lnTo>
                      <a:pt x="15" y="155"/>
                    </a:lnTo>
                    <a:lnTo>
                      <a:pt x="6" y="155"/>
                    </a:lnTo>
                    <a:lnTo>
                      <a:pt x="2" y="154"/>
                    </a:lnTo>
                    <a:lnTo>
                      <a:pt x="0" y="152"/>
                    </a:lnTo>
                    <a:lnTo>
                      <a:pt x="0" y="125"/>
                    </a:lnTo>
                    <a:lnTo>
                      <a:pt x="1" y="105"/>
                    </a:lnTo>
                    <a:lnTo>
                      <a:pt x="1" y="7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3" name="Freeform 477"/>
              <p:cNvSpPr>
                <a:spLocks/>
              </p:cNvSpPr>
              <p:nvPr/>
            </p:nvSpPr>
            <p:spPr bwMode="auto">
              <a:xfrm>
                <a:off x="2041" y="3670"/>
                <a:ext cx="25" cy="143"/>
              </a:xfrm>
              <a:custGeom>
                <a:avLst/>
                <a:gdLst>
                  <a:gd name="T0" fmla="*/ 5 w 25"/>
                  <a:gd name="T1" fmla="*/ 5 h 143"/>
                  <a:gd name="T2" fmla="*/ 10 w 25"/>
                  <a:gd name="T3" fmla="*/ 3 h 143"/>
                  <a:gd name="T4" fmla="*/ 20 w 25"/>
                  <a:gd name="T5" fmla="*/ 0 h 143"/>
                  <a:gd name="T6" fmla="*/ 23 w 25"/>
                  <a:gd name="T7" fmla="*/ 0 h 143"/>
                  <a:gd name="T8" fmla="*/ 24 w 25"/>
                  <a:gd name="T9" fmla="*/ 1 h 143"/>
                  <a:gd name="T10" fmla="*/ 25 w 25"/>
                  <a:gd name="T11" fmla="*/ 2 h 143"/>
                  <a:gd name="T12" fmla="*/ 25 w 25"/>
                  <a:gd name="T13" fmla="*/ 5 h 143"/>
                  <a:gd name="T14" fmla="*/ 25 w 25"/>
                  <a:gd name="T15" fmla="*/ 30 h 143"/>
                  <a:gd name="T16" fmla="*/ 25 w 25"/>
                  <a:gd name="T17" fmla="*/ 50 h 143"/>
                  <a:gd name="T18" fmla="*/ 25 w 25"/>
                  <a:gd name="T19" fmla="*/ 81 h 143"/>
                  <a:gd name="T20" fmla="*/ 25 w 25"/>
                  <a:gd name="T21" fmla="*/ 141 h 143"/>
                  <a:gd name="T22" fmla="*/ 24 w 25"/>
                  <a:gd name="T23" fmla="*/ 142 h 143"/>
                  <a:gd name="T24" fmla="*/ 24 w 25"/>
                  <a:gd name="T25" fmla="*/ 143 h 143"/>
                  <a:gd name="T26" fmla="*/ 22 w 25"/>
                  <a:gd name="T27" fmla="*/ 143 h 143"/>
                  <a:gd name="T28" fmla="*/ 19 w 25"/>
                  <a:gd name="T29" fmla="*/ 143 h 143"/>
                  <a:gd name="T30" fmla="*/ 15 w 25"/>
                  <a:gd name="T31" fmla="*/ 143 h 143"/>
                  <a:gd name="T32" fmla="*/ 6 w 25"/>
                  <a:gd name="T33" fmla="*/ 143 h 143"/>
                  <a:gd name="T34" fmla="*/ 2 w 25"/>
                  <a:gd name="T35" fmla="*/ 142 h 143"/>
                  <a:gd name="T36" fmla="*/ 0 w 25"/>
                  <a:gd name="T37" fmla="*/ 141 h 143"/>
                  <a:gd name="T38" fmla="*/ 0 w 25"/>
                  <a:gd name="T39" fmla="*/ 116 h 143"/>
                  <a:gd name="T40" fmla="*/ 1 w 25"/>
                  <a:gd name="T41" fmla="*/ 96 h 143"/>
                  <a:gd name="T42" fmla="*/ 1 w 25"/>
                  <a:gd name="T43" fmla="*/ 67 h 143"/>
                  <a:gd name="T44" fmla="*/ 0 w 25"/>
                  <a:gd name="T45" fmla="*/ 11 h 143"/>
                  <a:gd name="T46" fmla="*/ 1 w 25"/>
                  <a:gd name="T47" fmla="*/ 9 h 143"/>
                  <a:gd name="T48" fmla="*/ 1 w 25"/>
                  <a:gd name="T49" fmla="*/ 7 h 143"/>
                  <a:gd name="T50" fmla="*/ 2 w 25"/>
                  <a:gd name="T51" fmla="*/ 6 h 143"/>
                  <a:gd name="T52" fmla="*/ 5 w 25"/>
                  <a:gd name="T53" fmla="*/ 5 h 1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"/>
                  <a:gd name="T82" fmla="*/ 0 h 143"/>
                  <a:gd name="T83" fmla="*/ 25 w 25"/>
                  <a:gd name="T84" fmla="*/ 143 h 1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" h="143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5" y="30"/>
                    </a:lnTo>
                    <a:lnTo>
                      <a:pt x="25" y="50"/>
                    </a:lnTo>
                    <a:lnTo>
                      <a:pt x="25" y="81"/>
                    </a:lnTo>
                    <a:lnTo>
                      <a:pt x="25" y="141"/>
                    </a:lnTo>
                    <a:lnTo>
                      <a:pt x="24" y="142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19" y="143"/>
                    </a:lnTo>
                    <a:lnTo>
                      <a:pt x="15" y="143"/>
                    </a:lnTo>
                    <a:lnTo>
                      <a:pt x="6" y="143"/>
                    </a:lnTo>
                    <a:lnTo>
                      <a:pt x="2" y="142"/>
                    </a:lnTo>
                    <a:lnTo>
                      <a:pt x="0" y="141"/>
                    </a:lnTo>
                    <a:lnTo>
                      <a:pt x="0" y="116"/>
                    </a:lnTo>
                    <a:lnTo>
                      <a:pt x="1" y="96"/>
                    </a:lnTo>
                    <a:lnTo>
                      <a:pt x="1" y="67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4" name="Freeform 478"/>
              <p:cNvSpPr>
                <a:spLocks/>
              </p:cNvSpPr>
              <p:nvPr/>
            </p:nvSpPr>
            <p:spPr bwMode="auto">
              <a:xfrm>
                <a:off x="2041" y="3670"/>
                <a:ext cx="25" cy="131"/>
              </a:xfrm>
              <a:custGeom>
                <a:avLst/>
                <a:gdLst>
                  <a:gd name="T0" fmla="*/ 5 w 25"/>
                  <a:gd name="T1" fmla="*/ 5 h 131"/>
                  <a:gd name="T2" fmla="*/ 10 w 25"/>
                  <a:gd name="T3" fmla="*/ 3 h 131"/>
                  <a:gd name="T4" fmla="*/ 20 w 25"/>
                  <a:gd name="T5" fmla="*/ 0 h 131"/>
                  <a:gd name="T6" fmla="*/ 23 w 25"/>
                  <a:gd name="T7" fmla="*/ 0 h 131"/>
                  <a:gd name="T8" fmla="*/ 24 w 25"/>
                  <a:gd name="T9" fmla="*/ 1 h 131"/>
                  <a:gd name="T10" fmla="*/ 25 w 25"/>
                  <a:gd name="T11" fmla="*/ 2 h 131"/>
                  <a:gd name="T12" fmla="*/ 25 w 25"/>
                  <a:gd name="T13" fmla="*/ 5 h 131"/>
                  <a:gd name="T14" fmla="*/ 25 w 25"/>
                  <a:gd name="T15" fmla="*/ 28 h 131"/>
                  <a:gd name="T16" fmla="*/ 25 w 25"/>
                  <a:gd name="T17" fmla="*/ 46 h 131"/>
                  <a:gd name="T18" fmla="*/ 25 w 25"/>
                  <a:gd name="T19" fmla="*/ 74 h 131"/>
                  <a:gd name="T20" fmla="*/ 25 w 25"/>
                  <a:gd name="T21" fmla="*/ 128 h 131"/>
                  <a:gd name="T22" fmla="*/ 24 w 25"/>
                  <a:gd name="T23" fmla="*/ 131 h 131"/>
                  <a:gd name="T24" fmla="*/ 19 w 25"/>
                  <a:gd name="T25" fmla="*/ 131 h 131"/>
                  <a:gd name="T26" fmla="*/ 15 w 25"/>
                  <a:gd name="T27" fmla="*/ 131 h 131"/>
                  <a:gd name="T28" fmla="*/ 6 w 25"/>
                  <a:gd name="T29" fmla="*/ 131 h 131"/>
                  <a:gd name="T30" fmla="*/ 2 w 25"/>
                  <a:gd name="T31" fmla="*/ 130 h 131"/>
                  <a:gd name="T32" fmla="*/ 0 w 25"/>
                  <a:gd name="T33" fmla="*/ 128 h 131"/>
                  <a:gd name="T34" fmla="*/ 0 w 25"/>
                  <a:gd name="T35" fmla="*/ 106 h 131"/>
                  <a:gd name="T36" fmla="*/ 1 w 25"/>
                  <a:gd name="T37" fmla="*/ 89 h 131"/>
                  <a:gd name="T38" fmla="*/ 1 w 25"/>
                  <a:gd name="T39" fmla="*/ 62 h 131"/>
                  <a:gd name="T40" fmla="*/ 0 w 25"/>
                  <a:gd name="T41" fmla="*/ 11 h 131"/>
                  <a:gd name="T42" fmla="*/ 1 w 25"/>
                  <a:gd name="T43" fmla="*/ 9 h 131"/>
                  <a:gd name="T44" fmla="*/ 1 w 25"/>
                  <a:gd name="T45" fmla="*/ 7 h 131"/>
                  <a:gd name="T46" fmla="*/ 2 w 25"/>
                  <a:gd name="T47" fmla="*/ 6 h 131"/>
                  <a:gd name="T48" fmla="*/ 5 w 25"/>
                  <a:gd name="T49" fmla="*/ 5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131"/>
                  <a:gd name="T77" fmla="*/ 25 w 25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131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5" y="28"/>
                    </a:lnTo>
                    <a:lnTo>
                      <a:pt x="25" y="46"/>
                    </a:lnTo>
                    <a:lnTo>
                      <a:pt x="25" y="74"/>
                    </a:lnTo>
                    <a:lnTo>
                      <a:pt x="25" y="128"/>
                    </a:lnTo>
                    <a:lnTo>
                      <a:pt x="24" y="131"/>
                    </a:lnTo>
                    <a:lnTo>
                      <a:pt x="19" y="131"/>
                    </a:lnTo>
                    <a:lnTo>
                      <a:pt x="15" y="131"/>
                    </a:lnTo>
                    <a:lnTo>
                      <a:pt x="6" y="131"/>
                    </a:lnTo>
                    <a:lnTo>
                      <a:pt x="2" y="130"/>
                    </a:lnTo>
                    <a:lnTo>
                      <a:pt x="0" y="128"/>
                    </a:lnTo>
                    <a:lnTo>
                      <a:pt x="0" y="106"/>
                    </a:lnTo>
                    <a:lnTo>
                      <a:pt x="1" y="89"/>
                    </a:lnTo>
                    <a:lnTo>
                      <a:pt x="1" y="6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5" name="Freeform 479"/>
              <p:cNvSpPr>
                <a:spLocks/>
              </p:cNvSpPr>
              <p:nvPr/>
            </p:nvSpPr>
            <p:spPr bwMode="auto">
              <a:xfrm>
                <a:off x="2041" y="3670"/>
                <a:ext cx="25" cy="119"/>
              </a:xfrm>
              <a:custGeom>
                <a:avLst/>
                <a:gdLst>
                  <a:gd name="T0" fmla="*/ 5 w 25"/>
                  <a:gd name="T1" fmla="*/ 5 h 119"/>
                  <a:gd name="T2" fmla="*/ 9 w 25"/>
                  <a:gd name="T3" fmla="*/ 3 h 119"/>
                  <a:gd name="T4" fmla="*/ 20 w 25"/>
                  <a:gd name="T5" fmla="*/ 0 h 119"/>
                  <a:gd name="T6" fmla="*/ 23 w 25"/>
                  <a:gd name="T7" fmla="*/ 0 h 119"/>
                  <a:gd name="T8" fmla="*/ 24 w 25"/>
                  <a:gd name="T9" fmla="*/ 1 h 119"/>
                  <a:gd name="T10" fmla="*/ 25 w 25"/>
                  <a:gd name="T11" fmla="*/ 2 h 119"/>
                  <a:gd name="T12" fmla="*/ 25 w 25"/>
                  <a:gd name="T13" fmla="*/ 5 h 119"/>
                  <a:gd name="T14" fmla="*/ 25 w 25"/>
                  <a:gd name="T15" fmla="*/ 25 h 119"/>
                  <a:gd name="T16" fmla="*/ 25 w 25"/>
                  <a:gd name="T17" fmla="*/ 41 h 119"/>
                  <a:gd name="T18" fmla="*/ 25 w 25"/>
                  <a:gd name="T19" fmla="*/ 67 h 119"/>
                  <a:gd name="T20" fmla="*/ 25 w 25"/>
                  <a:gd name="T21" fmla="*/ 117 h 119"/>
                  <a:gd name="T22" fmla="*/ 24 w 25"/>
                  <a:gd name="T23" fmla="*/ 119 h 119"/>
                  <a:gd name="T24" fmla="*/ 19 w 25"/>
                  <a:gd name="T25" fmla="*/ 119 h 119"/>
                  <a:gd name="T26" fmla="*/ 15 w 25"/>
                  <a:gd name="T27" fmla="*/ 119 h 119"/>
                  <a:gd name="T28" fmla="*/ 6 w 25"/>
                  <a:gd name="T29" fmla="*/ 119 h 119"/>
                  <a:gd name="T30" fmla="*/ 2 w 25"/>
                  <a:gd name="T31" fmla="*/ 119 h 119"/>
                  <a:gd name="T32" fmla="*/ 0 w 25"/>
                  <a:gd name="T33" fmla="*/ 116 h 119"/>
                  <a:gd name="T34" fmla="*/ 0 w 25"/>
                  <a:gd name="T35" fmla="*/ 96 h 119"/>
                  <a:gd name="T36" fmla="*/ 1 w 25"/>
                  <a:gd name="T37" fmla="*/ 81 h 119"/>
                  <a:gd name="T38" fmla="*/ 1 w 25"/>
                  <a:gd name="T39" fmla="*/ 56 h 119"/>
                  <a:gd name="T40" fmla="*/ 0 w 25"/>
                  <a:gd name="T41" fmla="*/ 11 h 119"/>
                  <a:gd name="T42" fmla="*/ 1 w 25"/>
                  <a:gd name="T43" fmla="*/ 7 h 119"/>
                  <a:gd name="T44" fmla="*/ 5 w 25"/>
                  <a:gd name="T45" fmla="*/ 5 h 1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19"/>
                  <a:gd name="T71" fmla="*/ 25 w 25"/>
                  <a:gd name="T72" fmla="*/ 119 h 1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19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5" y="25"/>
                    </a:lnTo>
                    <a:lnTo>
                      <a:pt x="25" y="41"/>
                    </a:lnTo>
                    <a:lnTo>
                      <a:pt x="25" y="67"/>
                    </a:lnTo>
                    <a:lnTo>
                      <a:pt x="25" y="117"/>
                    </a:lnTo>
                    <a:lnTo>
                      <a:pt x="24" y="119"/>
                    </a:lnTo>
                    <a:lnTo>
                      <a:pt x="19" y="119"/>
                    </a:lnTo>
                    <a:lnTo>
                      <a:pt x="15" y="119"/>
                    </a:lnTo>
                    <a:lnTo>
                      <a:pt x="6" y="119"/>
                    </a:lnTo>
                    <a:lnTo>
                      <a:pt x="2" y="119"/>
                    </a:lnTo>
                    <a:lnTo>
                      <a:pt x="0" y="116"/>
                    </a:lnTo>
                    <a:lnTo>
                      <a:pt x="0" y="96"/>
                    </a:lnTo>
                    <a:lnTo>
                      <a:pt x="1" y="81"/>
                    </a:lnTo>
                    <a:lnTo>
                      <a:pt x="1" y="5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6" name="Freeform 480"/>
              <p:cNvSpPr>
                <a:spLocks/>
              </p:cNvSpPr>
              <p:nvPr/>
            </p:nvSpPr>
            <p:spPr bwMode="auto">
              <a:xfrm>
                <a:off x="2041" y="3670"/>
                <a:ext cx="25" cy="106"/>
              </a:xfrm>
              <a:custGeom>
                <a:avLst/>
                <a:gdLst>
                  <a:gd name="T0" fmla="*/ 5 w 25"/>
                  <a:gd name="T1" fmla="*/ 5 h 106"/>
                  <a:gd name="T2" fmla="*/ 9 w 25"/>
                  <a:gd name="T3" fmla="*/ 3 h 106"/>
                  <a:gd name="T4" fmla="*/ 20 w 25"/>
                  <a:gd name="T5" fmla="*/ 0 h 106"/>
                  <a:gd name="T6" fmla="*/ 23 w 25"/>
                  <a:gd name="T7" fmla="*/ 0 h 106"/>
                  <a:gd name="T8" fmla="*/ 24 w 25"/>
                  <a:gd name="T9" fmla="*/ 0 h 106"/>
                  <a:gd name="T10" fmla="*/ 25 w 25"/>
                  <a:gd name="T11" fmla="*/ 2 h 106"/>
                  <a:gd name="T12" fmla="*/ 25 w 25"/>
                  <a:gd name="T13" fmla="*/ 3 h 106"/>
                  <a:gd name="T14" fmla="*/ 25 w 25"/>
                  <a:gd name="T15" fmla="*/ 23 h 106"/>
                  <a:gd name="T16" fmla="*/ 25 w 25"/>
                  <a:gd name="T17" fmla="*/ 38 h 106"/>
                  <a:gd name="T18" fmla="*/ 25 w 25"/>
                  <a:gd name="T19" fmla="*/ 61 h 106"/>
                  <a:gd name="T20" fmla="*/ 25 w 25"/>
                  <a:gd name="T21" fmla="*/ 105 h 106"/>
                  <a:gd name="T22" fmla="*/ 24 w 25"/>
                  <a:gd name="T23" fmla="*/ 106 h 106"/>
                  <a:gd name="T24" fmla="*/ 19 w 25"/>
                  <a:gd name="T25" fmla="*/ 106 h 106"/>
                  <a:gd name="T26" fmla="*/ 15 w 25"/>
                  <a:gd name="T27" fmla="*/ 106 h 106"/>
                  <a:gd name="T28" fmla="*/ 6 w 25"/>
                  <a:gd name="T29" fmla="*/ 106 h 106"/>
                  <a:gd name="T30" fmla="*/ 2 w 25"/>
                  <a:gd name="T31" fmla="*/ 106 h 106"/>
                  <a:gd name="T32" fmla="*/ 0 w 25"/>
                  <a:gd name="T33" fmla="*/ 104 h 106"/>
                  <a:gd name="T34" fmla="*/ 0 w 25"/>
                  <a:gd name="T35" fmla="*/ 87 h 106"/>
                  <a:gd name="T36" fmla="*/ 1 w 25"/>
                  <a:gd name="T37" fmla="*/ 73 h 106"/>
                  <a:gd name="T38" fmla="*/ 1 w 25"/>
                  <a:gd name="T39" fmla="*/ 51 h 106"/>
                  <a:gd name="T40" fmla="*/ 0 w 25"/>
                  <a:gd name="T41" fmla="*/ 11 h 106"/>
                  <a:gd name="T42" fmla="*/ 0 w 25"/>
                  <a:gd name="T43" fmla="*/ 9 h 106"/>
                  <a:gd name="T44" fmla="*/ 1 w 25"/>
                  <a:gd name="T45" fmla="*/ 7 h 106"/>
                  <a:gd name="T46" fmla="*/ 2 w 25"/>
                  <a:gd name="T47" fmla="*/ 6 h 106"/>
                  <a:gd name="T48" fmla="*/ 5 w 25"/>
                  <a:gd name="T49" fmla="*/ 5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106"/>
                  <a:gd name="T77" fmla="*/ 25 w 25"/>
                  <a:gd name="T78" fmla="*/ 106 h 1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106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23"/>
                    </a:lnTo>
                    <a:lnTo>
                      <a:pt x="25" y="38"/>
                    </a:lnTo>
                    <a:lnTo>
                      <a:pt x="25" y="61"/>
                    </a:lnTo>
                    <a:lnTo>
                      <a:pt x="25" y="105"/>
                    </a:lnTo>
                    <a:lnTo>
                      <a:pt x="24" y="106"/>
                    </a:lnTo>
                    <a:lnTo>
                      <a:pt x="19" y="106"/>
                    </a:lnTo>
                    <a:lnTo>
                      <a:pt x="15" y="106"/>
                    </a:lnTo>
                    <a:lnTo>
                      <a:pt x="6" y="106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1" y="73"/>
                    </a:lnTo>
                    <a:lnTo>
                      <a:pt x="1" y="5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7" name="Freeform 481"/>
              <p:cNvSpPr>
                <a:spLocks/>
              </p:cNvSpPr>
              <p:nvPr/>
            </p:nvSpPr>
            <p:spPr bwMode="auto">
              <a:xfrm>
                <a:off x="2041" y="3670"/>
                <a:ext cx="25" cy="94"/>
              </a:xfrm>
              <a:custGeom>
                <a:avLst/>
                <a:gdLst>
                  <a:gd name="T0" fmla="*/ 5 w 25"/>
                  <a:gd name="T1" fmla="*/ 5 h 94"/>
                  <a:gd name="T2" fmla="*/ 9 w 25"/>
                  <a:gd name="T3" fmla="*/ 3 h 94"/>
                  <a:gd name="T4" fmla="*/ 20 w 25"/>
                  <a:gd name="T5" fmla="*/ 0 h 94"/>
                  <a:gd name="T6" fmla="*/ 23 w 25"/>
                  <a:gd name="T7" fmla="*/ 0 h 94"/>
                  <a:gd name="T8" fmla="*/ 24 w 25"/>
                  <a:gd name="T9" fmla="*/ 0 h 94"/>
                  <a:gd name="T10" fmla="*/ 25 w 25"/>
                  <a:gd name="T11" fmla="*/ 2 h 94"/>
                  <a:gd name="T12" fmla="*/ 25 w 25"/>
                  <a:gd name="T13" fmla="*/ 3 h 94"/>
                  <a:gd name="T14" fmla="*/ 25 w 25"/>
                  <a:gd name="T15" fmla="*/ 20 h 94"/>
                  <a:gd name="T16" fmla="*/ 25 w 25"/>
                  <a:gd name="T17" fmla="*/ 34 h 94"/>
                  <a:gd name="T18" fmla="*/ 25 w 25"/>
                  <a:gd name="T19" fmla="*/ 54 h 94"/>
                  <a:gd name="T20" fmla="*/ 25 w 25"/>
                  <a:gd name="T21" fmla="*/ 93 h 94"/>
                  <a:gd name="T22" fmla="*/ 24 w 25"/>
                  <a:gd name="T23" fmla="*/ 94 h 94"/>
                  <a:gd name="T24" fmla="*/ 19 w 25"/>
                  <a:gd name="T25" fmla="*/ 94 h 94"/>
                  <a:gd name="T26" fmla="*/ 15 w 25"/>
                  <a:gd name="T27" fmla="*/ 94 h 94"/>
                  <a:gd name="T28" fmla="*/ 6 w 25"/>
                  <a:gd name="T29" fmla="*/ 94 h 94"/>
                  <a:gd name="T30" fmla="*/ 2 w 25"/>
                  <a:gd name="T31" fmla="*/ 94 h 94"/>
                  <a:gd name="T32" fmla="*/ 0 w 25"/>
                  <a:gd name="T33" fmla="*/ 93 h 94"/>
                  <a:gd name="T34" fmla="*/ 0 w 25"/>
                  <a:gd name="T35" fmla="*/ 77 h 94"/>
                  <a:gd name="T36" fmla="*/ 1 w 25"/>
                  <a:gd name="T37" fmla="*/ 66 h 94"/>
                  <a:gd name="T38" fmla="*/ 1 w 25"/>
                  <a:gd name="T39" fmla="*/ 46 h 94"/>
                  <a:gd name="T40" fmla="*/ 0 w 25"/>
                  <a:gd name="T41" fmla="*/ 11 h 94"/>
                  <a:gd name="T42" fmla="*/ 1 w 25"/>
                  <a:gd name="T43" fmla="*/ 7 h 94"/>
                  <a:gd name="T44" fmla="*/ 5 w 25"/>
                  <a:gd name="T45" fmla="*/ 5 h 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94"/>
                  <a:gd name="T71" fmla="*/ 25 w 25"/>
                  <a:gd name="T72" fmla="*/ 94 h 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94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20"/>
                    </a:lnTo>
                    <a:lnTo>
                      <a:pt x="25" y="34"/>
                    </a:lnTo>
                    <a:lnTo>
                      <a:pt x="25" y="54"/>
                    </a:lnTo>
                    <a:lnTo>
                      <a:pt x="25" y="93"/>
                    </a:lnTo>
                    <a:lnTo>
                      <a:pt x="24" y="94"/>
                    </a:lnTo>
                    <a:lnTo>
                      <a:pt x="19" y="94"/>
                    </a:lnTo>
                    <a:lnTo>
                      <a:pt x="15" y="94"/>
                    </a:lnTo>
                    <a:lnTo>
                      <a:pt x="6" y="94"/>
                    </a:lnTo>
                    <a:lnTo>
                      <a:pt x="2" y="94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1" y="66"/>
                    </a:lnTo>
                    <a:lnTo>
                      <a:pt x="1" y="4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8" name="Freeform 482"/>
              <p:cNvSpPr>
                <a:spLocks/>
              </p:cNvSpPr>
              <p:nvPr/>
            </p:nvSpPr>
            <p:spPr bwMode="auto">
              <a:xfrm>
                <a:off x="2041" y="3670"/>
                <a:ext cx="25" cy="83"/>
              </a:xfrm>
              <a:custGeom>
                <a:avLst/>
                <a:gdLst>
                  <a:gd name="T0" fmla="*/ 5 w 25"/>
                  <a:gd name="T1" fmla="*/ 5 h 83"/>
                  <a:gd name="T2" fmla="*/ 9 w 25"/>
                  <a:gd name="T3" fmla="*/ 3 h 83"/>
                  <a:gd name="T4" fmla="*/ 20 w 25"/>
                  <a:gd name="T5" fmla="*/ 0 h 83"/>
                  <a:gd name="T6" fmla="*/ 23 w 25"/>
                  <a:gd name="T7" fmla="*/ 0 h 83"/>
                  <a:gd name="T8" fmla="*/ 24 w 25"/>
                  <a:gd name="T9" fmla="*/ 0 h 83"/>
                  <a:gd name="T10" fmla="*/ 25 w 25"/>
                  <a:gd name="T11" fmla="*/ 2 h 83"/>
                  <a:gd name="T12" fmla="*/ 25 w 25"/>
                  <a:gd name="T13" fmla="*/ 3 h 83"/>
                  <a:gd name="T14" fmla="*/ 25 w 25"/>
                  <a:gd name="T15" fmla="*/ 18 h 83"/>
                  <a:gd name="T16" fmla="*/ 25 w 25"/>
                  <a:gd name="T17" fmla="*/ 29 h 83"/>
                  <a:gd name="T18" fmla="*/ 25 w 25"/>
                  <a:gd name="T19" fmla="*/ 47 h 83"/>
                  <a:gd name="T20" fmla="*/ 25 w 25"/>
                  <a:gd name="T21" fmla="*/ 81 h 83"/>
                  <a:gd name="T22" fmla="*/ 24 w 25"/>
                  <a:gd name="T23" fmla="*/ 82 h 83"/>
                  <a:gd name="T24" fmla="*/ 19 w 25"/>
                  <a:gd name="T25" fmla="*/ 83 h 83"/>
                  <a:gd name="T26" fmla="*/ 15 w 25"/>
                  <a:gd name="T27" fmla="*/ 82 h 83"/>
                  <a:gd name="T28" fmla="*/ 6 w 25"/>
                  <a:gd name="T29" fmla="*/ 83 h 83"/>
                  <a:gd name="T30" fmla="*/ 2 w 25"/>
                  <a:gd name="T31" fmla="*/ 82 h 83"/>
                  <a:gd name="T32" fmla="*/ 0 w 25"/>
                  <a:gd name="T33" fmla="*/ 81 h 83"/>
                  <a:gd name="T34" fmla="*/ 0 w 25"/>
                  <a:gd name="T35" fmla="*/ 67 h 83"/>
                  <a:gd name="T36" fmla="*/ 1 w 25"/>
                  <a:gd name="T37" fmla="*/ 57 h 83"/>
                  <a:gd name="T38" fmla="*/ 1 w 25"/>
                  <a:gd name="T39" fmla="*/ 41 h 83"/>
                  <a:gd name="T40" fmla="*/ 0 w 25"/>
                  <a:gd name="T41" fmla="*/ 11 h 83"/>
                  <a:gd name="T42" fmla="*/ 1 w 25"/>
                  <a:gd name="T43" fmla="*/ 7 h 83"/>
                  <a:gd name="T44" fmla="*/ 5 w 25"/>
                  <a:gd name="T45" fmla="*/ 5 h 8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83"/>
                  <a:gd name="T71" fmla="*/ 25 w 25"/>
                  <a:gd name="T72" fmla="*/ 83 h 8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83">
                    <a:moveTo>
                      <a:pt x="5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18"/>
                    </a:lnTo>
                    <a:lnTo>
                      <a:pt x="25" y="29"/>
                    </a:lnTo>
                    <a:lnTo>
                      <a:pt x="25" y="47"/>
                    </a:lnTo>
                    <a:lnTo>
                      <a:pt x="25" y="81"/>
                    </a:lnTo>
                    <a:lnTo>
                      <a:pt x="24" y="82"/>
                    </a:lnTo>
                    <a:lnTo>
                      <a:pt x="19" y="83"/>
                    </a:lnTo>
                    <a:lnTo>
                      <a:pt x="15" y="82"/>
                    </a:lnTo>
                    <a:lnTo>
                      <a:pt x="6" y="83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1" y="41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79" name="Freeform 483"/>
              <p:cNvSpPr>
                <a:spLocks/>
              </p:cNvSpPr>
              <p:nvPr/>
            </p:nvSpPr>
            <p:spPr bwMode="auto">
              <a:xfrm>
                <a:off x="2041" y="3670"/>
                <a:ext cx="25" cy="71"/>
              </a:xfrm>
              <a:custGeom>
                <a:avLst/>
                <a:gdLst>
                  <a:gd name="T0" fmla="*/ 4 w 25"/>
                  <a:gd name="T1" fmla="*/ 5 h 71"/>
                  <a:gd name="T2" fmla="*/ 9 w 25"/>
                  <a:gd name="T3" fmla="*/ 3 h 71"/>
                  <a:gd name="T4" fmla="*/ 20 w 25"/>
                  <a:gd name="T5" fmla="*/ 0 h 71"/>
                  <a:gd name="T6" fmla="*/ 23 w 25"/>
                  <a:gd name="T7" fmla="*/ 0 h 71"/>
                  <a:gd name="T8" fmla="*/ 24 w 25"/>
                  <a:gd name="T9" fmla="*/ 0 h 71"/>
                  <a:gd name="T10" fmla="*/ 25 w 25"/>
                  <a:gd name="T11" fmla="*/ 1 h 71"/>
                  <a:gd name="T12" fmla="*/ 25 w 25"/>
                  <a:gd name="T13" fmla="*/ 3 h 71"/>
                  <a:gd name="T14" fmla="*/ 25 w 25"/>
                  <a:gd name="T15" fmla="*/ 16 h 71"/>
                  <a:gd name="T16" fmla="*/ 25 w 25"/>
                  <a:gd name="T17" fmla="*/ 25 h 71"/>
                  <a:gd name="T18" fmla="*/ 25 w 25"/>
                  <a:gd name="T19" fmla="*/ 40 h 71"/>
                  <a:gd name="T20" fmla="*/ 25 w 25"/>
                  <a:gd name="T21" fmla="*/ 70 h 71"/>
                  <a:gd name="T22" fmla="*/ 24 w 25"/>
                  <a:gd name="T23" fmla="*/ 71 h 71"/>
                  <a:gd name="T24" fmla="*/ 19 w 25"/>
                  <a:gd name="T25" fmla="*/ 71 h 71"/>
                  <a:gd name="T26" fmla="*/ 15 w 25"/>
                  <a:gd name="T27" fmla="*/ 71 h 71"/>
                  <a:gd name="T28" fmla="*/ 6 w 25"/>
                  <a:gd name="T29" fmla="*/ 71 h 71"/>
                  <a:gd name="T30" fmla="*/ 2 w 25"/>
                  <a:gd name="T31" fmla="*/ 70 h 71"/>
                  <a:gd name="T32" fmla="*/ 0 w 25"/>
                  <a:gd name="T33" fmla="*/ 70 h 71"/>
                  <a:gd name="T34" fmla="*/ 0 w 25"/>
                  <a:gd name="T35" fmla="*/ 58 h 71"/>
                  <a:gd name="T36" fmla="*/ 1 w 25"/>
                  <a:gd name="T37" fmla="*/ 50 h 71"/>
                  <a:gd name="T38" fmla="*/ 1 w 25"/>
                  <a:gd name="T39" fmla="*/ 36 h 71"/>
                  <a:gd name="T40" fmla="*/ 0 w 25"/>
                  <a:gd name="T41" fmla="*/ 11 h 71"/>
                  <a:gd name="T42" fmla="*/ 1 w 25"/>
                  <a:gd name="T43" fmla="*/ 7 h 71"/>
                  <a:gd name="T44" fmla="*/ 4 w 25"/>
                  <a:gd name="T45" fmla="*/ 5 h 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71"/>
                  <a:gd name="T71" fmla="*/ 25 w 25"/>
                  <a:gd name="T72" fmla="*/ 71 h 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71">
                    <a:moveTo>
                      <a:pt x="4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0"/>
                    </a:lnTo>
                    <a:lnTo>
                      <a:pt x="25" y="70"/>
                    </a:lnTo>
                    <a:lnTo>
                      <a:pt x="24" y="71"/>
                    </a:lnTo>
                    <a:lnTo>
                      <a:pt x="19" y="71"/>
                    </a:lnTo>
                    <a:lnTo>
                      <a:pt x="15" y="71"/>
                    </a:lnTo>
                    <a:lnTo>
                      <a:pt x="6" y="71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1" y="50"/>
                    </a:lnTo>
                    <a:lnTo>
                      <a:pt x="1" y="3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0" name="Freeform 484"/>
              <p:cNvSpPr>
                <a:spLocks/>
              </p:cNvSpPr>
              <p:nvPr/>
            </p:nvSpPr>
            <p:spPr bwMode="auto">
              <a:xfrm>
                <a:off x="2041" y="3670"/>
                <a:ext cx="25" cy="58"/>
              </a:xfrm>
              <a:custGeom>
                <a:avLst/>
                <a:gdLst>
                  <a:gd name="T0" fmla="*/ 4 w 25"/>
                  <a:gd name="T1" fmla="*/ 5 h 58"/>
                  <a:gd name="T2" fmla="*/ 9 w 25"/>
                  <a:gd name="T3" fmla="*/ 3 h 58"/>
                  <a:gd name="T4" fmla="*/ 20 w 25"/>
                  <a:gd name="T5" fmla="*/ 0 h 58"/>
                  <a:gd name="T6" fmla="*/ 23 w 25"/>
                  <a:gd name="T7" fmla="*/ 0 h 58"/>
                  <a:gd name="T8" fmla="*/ 24 w 25"/>
                  <a:gd name="T9" fmla="*/ 0 h 58"/>
                  <a:gd name="T10" fmla="*/ 25 w 25"/>
                  <a:gd name="T11" fmla="*/ 1 h 58"/>
                  <a:gd name="T12" fmla="*/ 25 w 25"/>
                  <a:gd name="T13" fmla="*/ 3 h 58"/>
                  <a:gd name="T14" fmla="*/ 25 w 25"/>
                  <a:gd name="T15" fmla="*/ 13 h 58"/>
                  <a:gd name="T16" fmla="*/ 25 w 25"/>
                  <a:gd name="T17" fmla="*/ 22 h 58"/>
                  <a:gd name="T18" fmla="*/ 25 w 25"/>
                  <a:gd name="T19" fmla="*/ 34 h 58"/>
                  <a:gd name="T20" fmla="*/ 25 w 25"/>
                  <a:gd name="T21" fmla="*/ 57 h 58"/>
                  <a:gd name="T22" fmla="*/ 24 w 25"/>
                  <a:gd name="T23" fmla="*/ 58 h 58"/>
                  <a:gd name="T24" fmla="*/ 19 w 25"/>
                  <a:gd name="T25" fmla="*/ 58 h 58"/>
                  <a:gd name="T26" fmla="*/ 15 w 25"/>
                  <a:gd name="T27" fmla="*/ 58 h 58"/>
                  <a:gd name="T28" fmla="*/ 6 w 25"/>
                  <a:gd name="T29" fmla="*/ 58 h 58"/>
                  <a:gd name="T30" fmla="*/ 2 w 25"/>
                  <a:gd name="T31" fmla="*/ 58 h 58"/>
                  <a:gd name="T32" fmla="*/ 0 w 25"/>
                  <a:gd name="T33" fmla="*/ 57 h 58"/>
                  <a:gd name="T34" fmla="*/ 0 w 25"/>
                  <a:gd name="T35" fmla="*/ 49 h 58"/>
                  <a:gd name="T36" fmla="*/ 1 w 25"/>
                  <a:gd name="T37" fmla="*/ 41 h 58"/>
                  <a:gd name="T38" fmla="*/ 1 w 25"/>
                  <a:gd name="T39" fmla="*/ 30 h 58"/>
                  <a:gd name="T40" fmla="*/ 0 w 25"/>
                  <a:gd name="T41" fmla="*/ 11 h 58"/>
                  <a:gd name="T42" fmla="*/ 1 w 25"/>
                  <a:gd name="T43" fmla="*/ 8 h 58"/>
                  <a:gd name="T44" fmla="*/ 4 w 25"/>
                  <a:gd name="T45" fmla="*/ 5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58"/>
                  <a:gd name="T71" fmla="*/ 25 w 25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58">
                    <a:moveTo>
                      <a:pt x="4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13"/>
                    </a:lnTo>
                    <a:lnTo>
                      <a:pt x="25" y="22"/>
                    </a:lnTo>
                    <a:lnTo>
                      <a:pt x="25" y="34"/>
                    </a:lnTo>
                    <a:lnTo>
                      <a:pt x="25" y="57"/>
                    </a:lnTo>
                    <a:lnTo>
                      <a:pt x="24" y="58"/>
                    </a:lnTo>
                    <a:lnTo>
                      <a:pt x="19" y="58"/>
                    </a:lnTo>
                    <a:lnTo>
                      <a:pt x="15" y="58"/>
                    </a:lnTo>
                    <a:lnTo>
                      <a:pt x="6" y="58"/>
                    </a:lnTo>
                    <a:lnTo>
                      <a:pt x="2" y="58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1" y="30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1" name="Freeform 485"/>
              <p:cNvSpPr>
                <a:spLocks/>
              </p:cNvSpPr>
              <p:nvPr/>
            </p:nvSpPr>
            <p:spPr bwMode="auto">
              <a:xfrm>
                <a:off x="2041" y="3670"/>
                <a:ext cx="25" cy="46"/>
              </a:xfrm>
              <a:custGeom>
                <a:avLst/>
                <a:gdLst>
                  <a:gd name="T0" fmla="*/ 4 w 25"/>
                  <a:gd name="T1" fmla="*/ 5 h 46"/>
                  <a:gd name="T2" fmla="*/ 9 w 25"/>
                  <a:gd name="T3" fmla="*/ 3 h 46"/>
                  <a:gd name="T4" fmla="*/ 20 w 25"/>
                  <a:gd name="T5" fmla="*/ 0 h 46"/>
                  <a:gd name="T6" fmla="*/ 23 w 25"/>
                  <a:gd name="T7" fmla="*/ 0 h 46"/>
                  <a:gd name="T8" fmla="*/ 24 w 25"/>
                  <a:gd name="T9" fmla="*/ 0 h 46"/>
                  <a:gd name="T10" fmla="*/ 25 w 25"/>
                  <a:gd name="T11" fmla="*/ 1 h 46"/>
                  <a:gd name="T12" fmla="*/ 25 w 25"/>
                  <a:gd name="T13" fmla="*/ 3 h 46"/>
                  <a:gd name="T14" fmla="*/ 25 w 25"/>
                  <a:gd name="T15" fmla="*/ 11 h 46"/>
                  <a:gd name="T16" fmla="*/ 25 w 25"/>
                  <a:gd name="T17" fmla="*/ 17 h 46"/>
                  <a:gd name="T18" fmla="*/ 25 w 25"/>
                  <a:gd name="T19" fmla="*/ 27 h 46"/>
                  <a:gd name="T20" fmla="*/ 25 w 25"/>
                  <a:gd name="T21" fmla="*/ 45 h 46"/>
                  <a:gd name="T22" fmla="*/ 24 w 25"/>
                  <a:gd name="T23" fmla="*/ 46 h 46"/>
                  <a:gd name="T24" fmla="*/ 19 w 25"/>
                  <a:gd name="T25" fmla="*/ 46 h 46"/>
                  <a:gd name="T26" fmla="*/ 15 w 25"/>
                  <a:gd name="T27" fmla="*/ 46 h 46"/>
                  <a:gd name="T28" fmla="*/ 6 w 25"/>
                  <a:gd name="T29" fmla="*/ 46 h 46"/>
                  <a:gd name="T30" fmla="*/ 2 w 25"/>
                  <a:gd name="T31" fmla="*/ 46 h 46"/>
                  <a:gd name="T32" fmla="*/ 0 w 25"/>
                  <a:gd name="T33" fmla="*/ 45 h 46"/>
                  <a:gd name="T34" fmla="*/ 0 w 25"/>
                  <a:gd name="T35" fmla="*/ 39 h 46"/>
                  <a:gd name="T36" fmla="*/ 1 w 25"/>
                  <a:gd name="T37" fmla="*/ 34 h 46"/>
                  <a:gd name="T38" fmla="*/ 1 w 25"/>
                  <a:gd name="T39" fmla="*/ 25 h 46"/>
                  <a:gd name="T40" fmla="*/ 0 w 25"/>
                  <a:gd name="T41" fmla="*/ 11 h 46"/>
                  <a:gd name="T42" fmla="*/ 1 w 25"/>
                  <a:gd name="T43" fmla="*/ 8 h 46"/>
                  <a:gd name="T44" fmla="*/ 4 w 25"/>
                  <a:gd name="T45" fmla="*/ 5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46"/>
                  <a:gd name="T71" fmla="*/ 25 w 25"/>
                  <a:gd name="T72" fmla="*/ 46 h 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46">
                    <a:moveTo>
                      <a:pt x="4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11"/>
                    </a:lnTo>
                    <a:lnTo>
                      <a:pt x="25" y="17"/>
                    </a:lnTo>
                    <a:lnTo>
                      <a:pt x="25" y="27"/>
                    </a:lnTo>
                    <a:lnTo>
                      <a:pt x="25" y="45"/>
                    </a:lnTo>
                    <a:lnTo>
                      <a:pt x="24" y="46"/>
                    </a:lnTo>
                    <a:lnTo>
                      <a:pt x="19" y="46"/>
                    </a:lnTo>
                    <a:lnTo>
                      <a:pt x="15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1" y="34"/>
                    </a:lnTo>
                    <a:lnTo>
                      <a:pt x="1" y="2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2" name="Freeform 486"/>
              <p:cNvSpPr>
                <a:spLocks/>
              </p:cNvSpPr>
              <p:nvPr/>
            </p:nvSpPr>
            <p:spPr bwMode="auto">
              <a:xfrm>
                <a:off x="2041" y="3670"/>
                <a:ext cx="25" cy="34"/>
              </a:xfrm>
              <a:custGeom>
                <a:avLst/>
                <a:gdLst>
                  <a:gd name="T0" fmla="*/ 4 w 25"/>
                  <a:gd name="T1" fmla="*/ 5 h 34"/>
                  <a:gd name="T2" fmla="*/ 9 w 25"/>
                  <a:gd name="T3" fmla="*/ 3 h 34"/>
                  <a:gd name="T4" fmla="*/ 20 w 25"/>
                  <a:gd name="T5" fmla="*/ 0 h 34"/>
                  <a:gd name="T6" fmla="*/ 23 w 25"/>
                  <a:gd name="T7" fmla="*/ 0 h 34"/>
                  <a:gd name="T8" fmla="*/ 24 w 25"/>
                  <a:gd name="T9" fmla="*/ 0 h 34"/>
                  <a:gd name="T10" fmla="*/ 25 w 25"/>
                  <a:gd name="T11" fmla="*/ 1 h 34"/>
                  <a:gd name="T12" fmla="*/ 25 w 25"/>
                  <a:gd name="T13" fmla="*/ 3 h 34"/>
                  <a:gd name="T14" fmla="*/ 25 w 25"/>
                  <a:gd name="T15" fmla="*/ 8 h 34"/>
                  <a:gd name="T16" fmla="*/ 25 w 25"/>
                  <a:gd name="T17" fmla="*/ 13 h 34"/>
                  <a:gd name="T18" fmla="*/ 25 w 25"/>
                  <a:gd name="T19" fmla="*/ 20 h 34"/>
                  <a:gd name="T20" fmla="*/ 25 w 25"/>
                  <a:gd name="T21" fmla="*/ 34 h 34"/>
                  <a:gd name="T22" fmla="*/ 24 w 25"/>
                  <a:gd name="T23" fmla="*/ 34 h 34"/>
                  <a:gd name="T24" fmla="*/ 19 w 25"/>
                  <a:gd name="T25" fmla="*/ 34 h 34"/>
                  <a:gd name="T26" fmla="*/ 15 w 25"/>
                  <a:gd name="T27" fmla="*/ 34 h 34"/>
                  <a:gd name="T28" fmla="*/ 6 w 25"/>
                  <a:gd name="T29" fmla="*/ 34 h 34"/>
                  <a:gd name="T30" fmla="*/ 2 w 25"/>
                  <a:gd name="T31" fmla="*/ 34 h 34"/>
                  <a:gd name="T32" fmla="*/ 0 w 25"/>
                  <a:gd name="T33" fmla="*/ 33 h 34"/>
                  <a:gd name="T34" fmla="*/ 1 w 25"/>
                  <a:gd name="T35" fmla="*/ 25 h 34"/>
                  <a:gd name="T36" fmla="*/ 0 w 25"/>
                  <a:gd name="T37" fmla="*/ 11 h 34"/>
                  <a:gd name="T38" fmla="*/ 1 w 25"/>
                  <a:gd name="T39" fmla="*/ 8 h 34"/>
                  <a:gd name="T40" fmla="*/ 4 w 25"/>
                  <a:gd name="T41" fmla="*/ 5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34"/>
                  <a:gd name="T65" fmla="*/ 25 w 25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34">
                    <a:moveTo>
                      <a:pt x="4" y="5"/>
                    </a:moveTo>
                    <a:lnTo>
                      <a:pt x="9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8"/>
                    </a:lnTo>
                    <a:lnTo>
                      <a:pt x="25" y="13"/>
                    </a:lnTo>
                    <a:lnTo>
                      <a:pt x="25" y="20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19" y="34"/>
                    </a:lnTo>
                    <a:lnTo>
                      <a:pt x="15" y="34"/>
                    </a:lnTo>
                    <a:lnTo>
                      <a:pt x="6" y="34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3" name="Freeform 487"/>
              <p:cNvSpPr>
                <a:spLocks/>
              </p:cNvSpPr>
              <p:nvPr/>
            </p:nvSpPr>
            <p:spPr bwMode="auto">
              <a:xfrm>
                <a:off x="2041" y="3668"/>
                <a:ext cx="26" cy="24"/>
              </a:xfrm>
              <a:custGeom>
                <a:avLst/>
                <a:gdLst>
                  <a:gd name="T0" fmla="*/ 4 w 26"/>
                  <a:gd name="T1" fmla="*/ 7 h 24"/>
                  <a:gd name="T2" fmla="*/ 20 w 26"/>
                  <a:gd name="T3" fmla="*/ 2 h 24"/>
                  <a:gd name="T4" fmla="*/ 25 w 26"/>
                  <a:gd name="T5" fmla="*/ 0 h 24"/>
                  <a:gd name="T6" fmla="*/ 26 w 26"/>
                  <a:gd name="T7" fmla="*/ 0 h 24"/>
                  <a:gd name="T8" fmla="*/ 26 w 26"/>
                  <a:gd name="T9" fmla="*/ 2 h 24"/>
                  <a:gd name="T10" fmla="*/ 25 w 26"/>
                  <a:gd name="T11" fmla="*/ 5 h 24"/>
                  <a:gd name="T12" fmla="*/ 25 w 26"/>
                  <a:gd name="T13" fmla="*/ 24 h 24"/>
                  <a:gd name="T14" fmla="*/ 24 w 26"/>
                  <a:gd name="T15" fmla="*/ 24 h 24"/>
                  <a:gd name="T16" fmla="*/ 19 w 26"/>
                  <a:gd name="T17" fmla="*/ 24 h 24"/>
                  <a:gd name="T18" fmla="*/ 6 w 26"/>
                  <a:gd name="T19" fmla="*/ 24 h 24"/>
                  <a:gd name="T20" fmla="*/ 2 w 26"/>
                  <a:gd name="T21" fmla="*/ 24 h 24"/>
                  <a:gd name="T22" fmla="*/ 0 w 26"/>
                  <a:gd name="T23" fmla="*/ 24 h 24"/>
                  <a:gd name="T24" fmla="*/ 0 w 26"/>
                  <a:gd name="T25" fmla="*/ 13 h 24"/>
                  <a:gd name="T26" fmla="*/ 1 w 26"/>
                  <a:gd name="T27" fmla="*/ 10 h 24"/>
                  <a:gd name="T28" fmla="*/ 4 w 26"/>
                  <a:gd name="T29" fmla="*/ 7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24"/>
                  <a:gd name="T47" fmla="*/ 26 w 26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24">
                    <a:moveTo>
                      <a:pt x="4" y="7"/>
                    </a:moveTo>
                    <a:lnTo>
                      <a:pt x="20" y="2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5" y="5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19" y="24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4" name="Freeform 488"/>
              <p:cNvSpPr>
                <a:spLocks/>
              </p:cNvSpPr>
              <p:nvPr/>
            </p:nvSpPr>
            <p:spPr bwMode="auto">
              <a:xfrm>
                <a:off x="2076" y="3659"/>
                <a:ext cx="26" cy="289"/>
              </a:xfrm>
              <a:custGeom>
                <a:avLst/>
                <a:gdLst>
                  <a:gd name="T0" fmla="*/ 6 w 26"/>
                  <a:gd name="T1" fmla="*/ 5 h 289"/>
                  <a:gd name="T2" fmla="*/ 20 w 26"/>
                  <a:gd name="T3" fmla="*/ 0 h 289"/>
                  <a:gd name="T4" fmla="*/ 24 w 26"/>
                  <a:gd name="T5" fmla="*/ 0 h 289"/>
                  <a:gd name="T6" fmla="*/ 26 w 26"/>
                  <a:gd name="T7" fmla="*/ 1 h 289"/>
                  <a:gd name="T8" fmla="*/ 26 w 26"/>
                  <a:gd name="T9" fmla="*/ 3 h 289"/>
                  <a:gd name="T10" fmla="*/ 26 w 26"/>
                  <a:gd name="T11" fmla="*/ 6 h 289"/>
                  <a:gd name="T12" fmla="*/ 26 w 26"/>
                  <a:gd name="T13" fmla="*/ 284 h 289"/>
                  <a:gd name="T14" fmla="*/ 26 w 26"/>
                  <a:gd name="T15" fmla="*/ 286 h 289"/>
                  <a:gd name="T16" fmla="*/ 24 w 26"/>
                  <a:gd name="T17" fmla="*/ 288 h 289"/>
                  <a:gd name="T18" fmla="*/ 23 w 26"/>
                  <a:gd name="T19" fmla="*/ 289 h 289"/>
                  <a:gd name="T20" fmla="*/ 20 w 26"/>
                  <a:gd name="T21" fmla="*/ 289 h 289"/>
                  <a:gd name="T22" fmla="*/ 6 w 26"/>
                  <a:gd name="T23" fmla="*/ 289 h 289"/>
                  <a:gd name="T24" fmla="*/ 3 w 26"/>
                  <a:gd name="T25" fmla="*/ 289 h 289"/>
                  <a:gd name="T26" fmla="*/ 2 w 26"/>
                  <a:gd name="T27" fmla="*/ 288 h 289"/>
                  <a:gd name="T28" fmla="*/ 1 w 26"/>
                  <a:gd name="T29" fmla="*/ 285 h 289"/>
                  <a:gd name="T30" fmla="*/ 0 w 26"/>
                  <a:gd name="T31" fmla="*/ 283 h 289"/>
                  <a:gd name="T32" fmla="*/ 0 w 26"/>
                  <a:gd name="T33" fmla="*/ 11 h 289"/>
                  <a:gd name="T34" fmla="*/ 0 w 26"/>
                  <a:gd name="T35" fmla="*/ 8 h 289"/>
                  <a:gd name="T36" fmla="*/ 1 w 26"/>
                  <a:gd name="T37" fmla="*/ 7 h 289"/>
                  <a:gd name="T38" fmla="*/ 2 w 26"/>
                  <a:gd name="T39" fmla="*/ 6 h 289"/>
                  <a:gd name="T40" fmla="*/ 6 w 26"/>
                  <a:gd name="T41" fmla="*/ 5 h 2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89"/>
                  <a:gd name="T65" fmla="*/ 26 w 26"/>
                  <a:gd name="T66" fmla="*/ 289 h 2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89">
                    <a:moveTo>
                      <a:pt x="6" y="5"/>
                    </a:moveTo>
                    <a:lnTo>
                      <a:pt x="20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284"/>
                    </a:lnTo>
                    <a:lnTo>
                      <a:pt x="26" y="286"/>
                    </a:lnTo>
                    <a:lnTo>
                      <a:pt x="24" y="288"/>
                    </a:lnTo>
                    <a:lnTo>
                      <a:pt x="23" y="289"/>
                    </a:lnTo>
                    <a:lnTo>
                      <a:pt x="20" y="289"/>
                    </a:lnTo>
                    <a:lnTo>
                      <a:pt x="6" y="289"/>
                    </a:lnTo>
                    <a:lnTo>
                      <a:pt x="3" y="289"/>
                    </a:lnTo>
                    <a:lnTo>
                      <a:pt x="2" y="288"/>
                    </a:lnTo>
                    <a:lnTo>
                      <a:pt x="1" y="285"/>
                    </a:lnTo>
                    <a:lnTo>
                      <a:pt x="0" y="28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5" name="Freeform 489"/>
              <p:cNvSpPr>
                <a:spLocks/>
              </p:cNvSpPr>
              <p:nvPr/>
            </p:nvSpPr>
            <p:spPr bwMode="auto">
              <a:xfrm>
                <a:off x="2076" y="3659"/>
                <a:ext cx="26" cy="278"/>
              </a:xfrm>
              <a:custGeom>
                <a:avLst/>
                <a:gdLst>
                  <a:gd name="T0" fmla="*/ 6 w 26"/>
                  <a:gd name="T1" fmla="*/ 5 h 278"/>
                  <a:gd name="T2" fmla="*/ 11 w 26"/>
                  <a:gd name="T3" fmla="*/ 3 h 278"/>
                  <a:gd name="T4" fmla="*/ 20 w 26"/>
                  <a:gd name="T5" fmla="*/ 0 h 278"/>
                  <a:gd name="T6" fmla="*/ 24 w 26"/>
                  <a:gd name="T7" fmla="*/ 0 h 278"/>
                  <a:gd name="T8" fmla="*/ 26 w 26"/>
                  <a:gd name="T9" fmla="*/ 1 h 278"/>
                  <a:gd name="T10" fmla="*/ 26 w 26"/>
                  <a:gd name="T11" fmla="*/ 3 h 278"/>
                  <a:gd name="T12" fmla="*/ 26 w 26"/>
                  <a:gd name="T13" fmla="*/ 6 h 278"/>
                  <a:gd name="T14" fmla="*/ 26 w 26"/>
                  <a:gd name="T15" fmla="*/ 34 h 278"/>
                  <a:gd name="T16" fmla="*/ 26 w 26"/>
                  <a:gd name="T17" fmla="*/ 56 h 278"/>
                  <a:gd name="T18" fmla="*/ 26 w 26"/>
                  <a:gd name="T19" fmla="*/ 74 h 278"/>
                  <a:gd name="T20" fmla="*/ 26 w 26"/>
                  <a:gd name="T21" fmla="*/ 94 h 278"/>
                  <a:gd name="T22" fmla="*/ 26 w 26"/>
                  <a:gd name="T23" fmla="*/ 120 h 278"/>
                  <a:gd name="T24" fmla="*/ 26 w 26"/>
                  <a:gd name="T25" fmla="*/ 155 h 278"/>
                  <a:gd name="T26" fmla="*/ 26 w 26"/>
                  <a:gd name="T27" fmla="*/ 204 h 278"/>
                  <a:gd name="T28" fmla="*/ 26 w 26"/>
                  <a:gd name="T29" fmla="*/ 272 h 278"/>
                  <a:gd name="T30" fmla="*/ 26 w 26"/>
                  <a:gd name="T31" fmla="*/ 274 h 278"/>
                  <a:gd name="T32" fmla="*/ 24 w 26"/>
                  <a:gd name="T33" fmla="*/ 275 h 278"/>
                  <a:gd name="T34" fmla="*/ 23 w 26"/>
                  <a:gd name="T35" fmla="*/ 277 h 278"/>
                  <a:gd name="T36" fmla="*/ 20 w 26"/>
                  <a:gd name="T37" fmla="*/ 278 h 278"/>
                  <a:gd name="T38" fmla="*/ 16 w 26"/>
                  <a:gd name="T39" fmla="*/ 278 h 278"/>
                  <a:gd name="T40" fmla="*/ 6 w 26"/>
                  <a:gd name="T41" fmla="*/ 277 h 278"/>
                  <a:gd name="T42" fmla="*/ 3 w 26"/>
                  <a:gd name="T43" fmla="*/ 277 h 278"/>
                  <a:gd name="T44" fmla="*/ 2 w 26"/>
                  <a:gd name="T45" fmla="*/ 275 h 278"/>
                  <a:gd name="T46" fmla="*/ 1 w 26"/>
                  <a:gd name="T47" fmla="*/ 273 h 278"/>
                  <a:gd name="T48" fmla="*/ 0 w 26"/>
                  <a:gd name="T49" fmla="*/ 272 h 278"/>
                  <a:gd name="T50" fmla="*/ 0 w 26"/>
                  <a:gd name="T51" fmla="*/ 244 h 278"/>
                  <a:gd name="T52" fmla="*/ 0 w 26"/>
                  <a:gd name="T53" fmla="*/ 223 h 278"/>
                  <a:gd name="T54" fmla="*/ 0 w 26"/>
                  <a:gd name="T55" fmla="*/ 204 h 278"/>
                  <a:gd name="T56" fmla="*/ 0 w 26"/>
                  <a:gd name="T57" fmla="*/ 183 h 278"/>
                  <a:gd name="T58" fmla="*/ 0 w 26"/>
                  <a:gd name="T59" fmla="*/ 159 h 278"/>
                  <a:gd name="T60" fmla="*/ 0 w 26"/>
                  <a:gd name="T61" fmla="*/ 125 h 278"/>
                  <a:gd name="T62" fmla="*/ 0 w 26"/>
                  <a:gd name="T63" fmla="*/ 76 h 278"/>
                  <a:gd name="T64" fmla="*/ 0 w 26"/>
                  <a:gd name="T65" fmla="*/ 11 h 278"/>
                  <a:gd name="T66" fmla="*/ 0 w 26"/>
                  <a:gd name="T67" fmla="*/ 8 h 278"/>
                  <a:gd name="T68" fmla="*/ 1 w 26"/>
                  <a:gd name="T69" fmla="*/ 7 h 278"/>
                  <a:gd name="T70" fmla="*/ 2 w 26"/>
                  <a:gd name="T71" fmla="*/ 6 h 278"/>
                  <a:gd name="T72" fmla="*/ 6 w 26"/>
                  <a:gd name="T73" fmla="*/ 5 h 2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278"/>
                  <a:gd name="T113" fmla="*/ 26 w 26"/>
                  <a:gd name="T114" fmla="*/ 278 h 2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278">
                    <a:moveTo>
                      <a:pt x="6" y="5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34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4"/>
                    </a:lnTo>
                    <a:lnTo>
                      <a:pt x="26" y="120"/>
                    </a:lnTo>
                    <a:lnTo>
                      <a:pt x="26" y="155"/>
                    </a:lnTo>
                    <a:lnTo>
                      <a:pt x="26" y="204"/>
                    </a:lnTo>
                    <a:lnTo>
                      <a:pt x="26" y="272"/>
                    </a:lnTo>
                    <a:lnTo>
                      <a:pt x="26" y="274"/>
                    </a:lnTo>
                    <a:lnTo>
                      <a:pt x="24" y="275"/>
                    </a:lnTo>
                    <a:lnTo>
                      <a:pt x="23" y="277"/>
                    </a:lnTo>
                    <a:lnTo>
                      <a:pt x="20" y="278"/>
                    </a:lnTo>
                    <a:lnTo>
                      <a:pt x="16" y="278"/>
                    </a:lnTo>
                    <a:lnTo>
                      <a:pt x="6" y="277"/>
                    </a:lnTo>
                    <a:lnTo>
                      <a:pt x="3" y="277"/>
                    </a:lnTo>
                    <a:lnTo>
                      <a:pt x="2" y="275"/>
                    </a:lnTo>
                    <a:lnTo>
                      <a:pt x="1" y="273"/>
                    </a:lnTo>
                    <a:lnTo>
                      <a:pt x="0" y="272"/>
                    </a:lnTo>
                    <a:lnTo>
                      <a:pt x="0" y="244"/>
                    </a:lnTo>
                    <a:lnTo>
                      <a:pt x="0" y="223"/>
                    </a:lnTo>
                    <a:lnTo>
                      <a:pt x="0" y="204"/>
                    </a:lnTo>
                    <a:lnTo>
                      <a:pt x="0" y="183"/>
                    </a:lnTo>
                    <a:lnTo>
                      <a:pt x="0" y="159"/>
                    </a:lnTo>
                    <a:lnTo>
                      <a:pt x="0" y="125"/>
                    </a:lnTo>
                    <a:lnTo>
                      <a:pt x="0" y="76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6" name="Freeform 490"/>
              <p:cNvSpPr>
                <a:spLocks/>
              </p:cNvSpPr>
              <p:nvPr/>
            </p:nvSpPr>
            <p:spPr bwMode="auto">
              <a:xfrm>
                <a:off x="2076" y="3659"/>
                <a:ext cx="26" cy="266"/>
              </a:xfrm>
              <a:custGeom>
                <a:avLst/>
                <a:gdLst>
                  <a:gd name="T0" fmla="*/ 6 w 26"/>
                  <a:gd name="T1" fmla="*/ 5 h 266"/>
                  <a:gd name="T2" fmla="*/ 11 w 26"/>
                  <a:gd name="T3" fmla="*/ 3 h 266"/>
                  <a:gd name="T4" fmla="*/ 20 w 26"/>
                  <a:gd name="T5" fmla="*/ 0 h 266"/>
                  <a:gd name="T6" fmla="*/ 24 w 26"/>
                  <a:gd name="T7" fmla="*/ 0 h 266"/>
                  <a:gd name="T8" fmla="*/ 26 w 26"/>
                  <a:gd name="T9" fmla="*/ 1 h 266"/>
                  <a:gd name="T10" fmla="*/ 26 w 26"/>
                  <a:gd name="T11" fmla="*/ 3 h 266"/>
                  <a:gd name="T12" fmla="*/ 26 w 26"/>
                  <a:gd name="T13" fmla="*/ 6 h 266"/>
                  <a:gd name="T14" fmla="*/ 26 w 26"/>
                  <a:gd name="T15" fmla="*/ 33 h 266"/>
                  <a:gd name="T16" fmla="*/ 26 w 26"/>
                  <a:gd name="T17" fmla="*/ 54 h 266"/>
                  <a:gd name="T18" fmla="*/ 26 w 26"/>
                  <a:gd name="T19" fmla="*/ 71 h 266"/>
                  <a:gd name="T20" fmla="*/ 26 w 26"/>
                  <a:gd name="T21" fmla="*/ 90 h 266"/>
                  <a:gd name="T22" fmla="*/ 26 w 26"/>
                  <a:gd name="T23" fmla="*/ 115 h 266"/>
                  <a:gd name="T24" fmla="*/ 26 w 26"/>
                  <a:gd name="T25" fmla="*/ 149 h 266"/>
                  <a:gd name="T26" fmla="*/ 26 w 26"/>
                  <a:gd name="T27" fmla="*/ 196 h 266"/>
                  <a:gd name="T28" fmla="*/ 26 w 26"/>
                  <a:gd name="T29" fmla="*/ 261 h 266"/>
                  <a:gd name="T30" fmla="*/ 26 w 26"/>
                  <a:gd name="T31" fmla="*/ 263 h 266"/>
                  <a:gd name="T32" fmla="*/ 24 w 26"/>
                  <a:gd name="T33" fmla="*/ 264 h 266"/>
                  <a:gd name="T34" fmla="*/ 23 w 26"/>
                  <a:gd name="T35" fmla="*/ 266 h 266"/>
                  <a:gd name="T36" fmla="*/ 20 w 26"/>
                  <a:gd name="T37" fmla="*/ 266 h 266"/>
                  <a:gd name="T38" fmla="*/ 16 w 26"/>
                  <a:gd name="T39" fmla="*/ 266 h 266"/>
                  <a:gd name="T40" fmla="*/ 6 w 26"/>
                  <a:gd name="T41" fmla="*/ 266 h 266"/>
                  <a:gd name="T42" fmla="*/ 3 w 26"/>
                  <a:gd name="T43" fmla="*/ 264 h 266"/>
                  <a:gd name="T44" fmla="*/ 2 w 26"/>
                  <a:gd name="T45" fmla="*/ 263 h 266"/>
                  <a:gd name="T46" fmla="*/ 1 w 26"/>
                  <a:gd name="T47" fmla="*/ 262 h 266"/>
                  <a:gd name="T48" fmla="*/ 0 w 26"/>
                  <a:gd name="T49" fmla="*/ 259 h 266"/>
                  <a:gd name="T50" fmla="*/ 0 w 26"/>
                  <a:gd name="T51" fmla="*/ 232 h 266"/>
                  <a:gd name="T52" fmla="*/ 0 w 26"/>
                  <a:gd name="T53" fmla="*/ 213 h 266"/>
                  <a:gd name="T54" fmla="*/ 0 w 26"/>
                  <a:gd name="T55" fmla="*/ 194 h 266"/>
                  <a:gd name="T56" fmla="*/ 0 w 26"/>
                  <a:gd name="T57" fmla="*/ 176 h 266"/>
                  <a:gd name="T58" fmla="*/ 0 w 26"/>
                  <a:gd name="T59" fmla="*/ 153 h 266"/>
                  <a:gd name="T60" fmla="*/ 0 w 26"/>
                  <a:gd name="T61" fmla="*/ 120 h 266"/>
                  <a:gd name="T62" fmla="*/ 0 w 26"/>
                  <a:gd name="T63" fmla="*/ 73 h 266"/>
                  <a:gd name="T64" fmla="*/ 0 w 26"/>
                  <a:gd name="T65" fmla="*/ 11 h 266"/>
                  <a:gd name="T66" fmla="*/ 0 w 26"/>
                  <a:gd name="T67" fmla="*/ 8 h 266"/>
                  <a:gd name="T68" fmla="*/ 1 w 26"/>
                  <a:gd name="T69" fmla="*/ 7 h 266"/>
                  <a:gd name="T70" fmla="*/ 2 w 26"/>
                  <a:gd name="T71" fmla="*/ 6 h 266"/>
                  <a:gd name="T72" fmla="*/ 6 w 26"/>
                  <a:gd name="T73" fmla="*/ 5 h 2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266"/>
                  <a:gd name="T113" fmla="*/ 26 w 26"/>
                  <a:gd name="T114" fmla="*/ 266 h 2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266">
                    <a:moveTo>
                      <a:pt x="6" y="5"/>
                    </a:moveTo>
                    <a:lnTo>
                      <a:pt x="11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33"/>
                    </a:lnTo>
                    <a:lnTo>
                      <a:pt x="26" y="54"/>
                    </a:lnTo>
                    <a:lnTo>
                      <a:pt x="26" y="71"/>
                    </a:lnTo>
                    <a:lnTo>
                      <a:pt x="26" y="90"/>
                    </a:lnTo>
                    <a:lnTo>
                      <a:pt x="26" y="115"/>
                    </a:lnTo>
                    <a:lnTo>
                      <a:pt x="26" y="149"/>
                    </a:lnTo>
                    <a:lnTo>
                      <a:pt x="26" y="196"/>
                    </a:lnTo>
                    <a:lnTo>
                      <a:pt x="26" y="261"/>
                    </a:lnTo>
                    <a:lnTo>
                      <a:pt x="26" y="263"/>
                    </a:lnTo>
                    <a:lnTo>
                      <a:pt x="24" y="264"/>
                    </a:lnTo>
                    <a:lnTo>
                      <a:pt x="23" y="266"/>
                    </a:lnTo>
                    <a:lnTo>
                      <a:pt x="20" y="266"/>
                    </a:lnTo>
                    <a:lnTo>
                      <a:pt x="16" y="266"/>
                    </a:lnTo>
                    <a:lnTo>
                      <a:pt x="6" y="266"/>
                    </a:lnTo>
                    <a:lnTo>
                      <a:pt x="3" y="264"/>
                    </a:lnTo>
                    <a:lnTo>
                      <a:pt x="2" y="263"/>
                    </a:lnTo>
                    <a:lnTo>
                      <a:pt x="1" y="262"/>
                    </a:lnTo>
                    <a:lnTo>
                      <a:pt x="0" y="259"/>
                    </a:lnTo>
                    <a:lnTo>
                      <a:pt x="0" y="232"/>
                    </a:lnTo>
                    <a:lnTo>
                      <a:pt x="0" y="213"/>
                    </a:lnTo>
                    <a:lnTo>
                      <a:pt x="0" y="194"/>
                    </a:lnTo>
                    <a:lnTo>
                      <a:pt x="0" y="176"/>
                    </a:lnTo>
                    <a:lnTo>
                      <a:pt x="0" y="153"/>
                    </a:lnTo>
                    <a:lnTo>
                      <a:pt x="0" y="120"/>
                    </a:lnTo>
                    <a:lnTo>
                      <a:pt x="0" y="7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7" name="Freeform 491"/>
              <p:cNvSpPr>
                <a:spLocks/>
              </p:cNvSpPr>
              <p:nvPr/>
            </p:nvSpPr>
            <p:spPr bwMode="auto">
              <a:xfrm>
                <a:off x="2076" y="3659"/>
                <a:ext cx="26" cy="253"/>
              </a:xfrm>
              <a:custGeom>
                <a:avLst/>
                <a:gdLst>
                  <a:gd name="T0" fmla="*/ 6 w 26"/>
                  <a:gd name="T1" fmla="*/ 5 h 253"/>
                  <a:gd name="T2" fmla="*/ 10 w 26"/>
                  <a:gd name="T3" fmla="*/ 3 h 253"/>
                  <a:gd name="T4" fmla="*/ 20 w 26"/>
                  <a:gd name="T5" fmla="*/ 0 h 253"/>
                  <a:gd name="T6" fmla="*/ 24 w 26"/>
                  <a:gd name="T7" fmla="*/ 0 h 253"/>
                  <a:gd name="T8" fmla="*/ 25 w 26"/>
                  <a:gd name="T9" fmla="*/ 1 h 253"/>
                  <a:gd name="T10" fmla="*/ 26 w 26"/>
                  <a:gd name="T11" fmla="*/ 3 h 253"/>
                  <a:gd name="T12" fmla="*/ 26 w 26"/>
                  <a:gd name="T13" fmla="*/ 6 h 253"/>
                  <a:gd name="T14" fmla="*/ 26 w 26"/>
                  <a:gd name="T15" fmla="*/ 31 h 253"/>
                  <a:gd name="T16" fmla="*/ 26 w 26"/>
                  <a:gd name="T17" fmla="*/ 51 h 253"/>
                  <a:gd name="T18" fmla="*/ 26 w 26"/>
                  <a:gd name="T19" fmla="*/ 68 h 253"/>
                  <a:gd name="T20" fmla="*/ 26 w 26"/>
                  <a:gd name="T21" fmla="*/ 87 h 253"/>
                  <a:gd name="T22" fmla="*/ 26 w 26"/>
                  <a:gd name="T23" fmla="*/ 110 h 253"/>
                  <a:gd name="T24" fmla="*/ 26 w 26"/>
                  <a:gd name="T25" fmla="*/ 143 h 253"/>
                  <a:gd name="T26" fmla="*/ 26 w 26"/>
                  <a:gd name="T27" fmla="*/ 187 h 253"/>
                  <a:gd name="T28" fmla="*/ 26 w 26"/>
                  <a:gd name="T29" fmla="*/ 248 h 253"/>
                  <a:gd name="T30" fmla="*/ 25 w 26"/>
                  <a:gd name="T31" fmla="*/ 251 h 253"/>
                  <a:gd name="T32" fmla="*/ 24 w 26"/>
                  <a:gd name="T33" fmla="*/ 252 h 253"/>
                  <a:gd name="T34" fmla="*/ 23 w 26"/>
                  <a:gd name="T35" fmla="*/ 253 h 253"/>
                  <a:gd name="T36" fmla="*/ 20 w 26"/>
                  <a:gd name="T37" fmla="*/ 253 h 253"/>
                  <a:gd name="T38" fmla="*/ 16 w 26"/>
                  <a:gd name="T39" fmla="*/ 253 h 253"/>
                  <a:gd name="T40" fmla="*/ 6 w 26"/>
                  <a:gd name="T41" fmla="*/ 253 h 253"/>
                  <a:gd name="T42" fmla="*/ 3 w 26"/>
                  <a:gd name="T43" fmla="*/ 253 h 253"/>
                  <a:gd name="T44" fmla="*/ 2 w 26"/>
                  <a:gd name="T45" fmla="*/ 252 h 253"/>
                  <a:gd name="T46" fmla="*/ 1 w 26"/>
                  <a:gd name="T47" fmla="*/ 250 h 253"/>
                  <a:gd name="T48" fmla="*/ 0 w 26"/>
                  <a:gd name="T49" fmla="*/ 248 h 253"/>
                  <a:gd name="T50" fmla="*/ 0 w 26"/>
                  <a:gd name="T51" fmla="*/ 223 h 253"/>
                  <a:gd name="T52" fmla="*/ 0 w 26"/>
                  <a:gd name="T53" fmla="*/ 203 h 253"/>
                  <a:gd name="T54" fmla="*/ 0 w 26"/>
                  <a:gd name="T55" fmla="*/ 187 h 253"/>
                  <a:gd name="T56" fmla="*/ 0 w 26"/>
                  <a:gd name="T57" fmla="*/ 169 h 253"/>
                  <a:gd name="T58" fmla="*/ 0 w 26"/>
                  <a:gd name="T59" fmla="*/ 145 h 253"/>
                  <a:gd name="T60" fmla="*/ 0 w 26"/>
                  <a:gd name="T61" fmla="*/ 114 h 253"/>
                  <a:gd name="T62" fmla="*/ 0 w 26"/>
                  <a:gd name="T63" fmla="*/ 71 h 253"/>
                  <a:gd name="T64" fmla="*/ 0 w 26"/>
                  <a:gd name="T65" fmla="*/ 11 h 253"/>
                  <a:gd name="T66" fmla="*/ 0 w 26"/>
                  <a:gd name="T67" fmla="*/ 8 h 253"/>
                  <a:gd name="T68" fmla="*/ 1 w 26"/>
                  <a:gd name="T69" fmla="*/ 7 h 253"/>
                  <a:gd name="T70" fmla="*/ 2 w 26"/>
                  <a:gd name="T71" fmla="*/ 6 h 253"/>
                  <a:gd name="T72" fmla="*/ 6 w 26"/>
                  <a:gd name="T73" fmla="*/ 5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253"/>
                  <a:gd name="T113" fmla="*/ 26 w 26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253">
                    <a:moveTo>
                      <a:pt x="6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31"/>
                    </a:lnTo>
                    <a:lnTo>
                      <a:pt x="26" y="51"/>
                    </a:lnTo>
                    <a:lnTo>
                      <a:pt x="26" y="68"/>
                    </a:lnTo>
                    <a:lnTo>
                      <a:pt x="26" y="87"/>
                    </a:lnTo>
                    <a:lnTo>
                      <a:pt x="26" y="110"/>
                    </a:lnTo>
                    <a:lnTo>
                      <a:pt x="26" y="143"/>
                    </a:lnTo>
                    <a:lnTo>
                      <a:pt x="26" y="187"/>
                    </a:lnTo>
                    <a:lnTo>
                      <a:pt x="26" y="248"/>
                    </a:lnTo>
                    <a:lnTo>
                      <a:pt x="25" y="251"/>
                    </a:lnTo>
                    <a:lnTo>
                      <a:pt x="24" y="252"/>
                    </a:lnTo>
                    <a:lnTo>
                      <a:pt x="23" y="253"/>
                    </a:lnTo>
                    <a:lnTo>
                      <a:pt x="20" y="253"/>
                    </a:lnTo>
                    <a:lnTo>
                      <a:pt x="16" y="253"/>
                    </a:lnTo>
                    <a:lnTo>
                      <a:pt x="6" y="253"/>
                    </a:lnTo>
                    <a:lnTo>
                      <a:pt x="3" y="253"/>
                    </a:lnTo>
                    <a:lnTo>
                      <a:pt x="2" y="252"/>
                    </a:lnTo>
                    <a:lnTo>
                      <a:pt x="1" y="250"/>
                    </a:lnTo>
                    <a:lnTo>
                      <a:pt x="0" y="248"/>
                    </a:lnTo>
                    <a:lnTo>
                      <a:pt x="0" y="223"/>
                    </a:lnTo>
                    <a:lnTo>
                      <a:pt x="0" y="203"/>
                    </a:lnTo>
                    <a:lnTo>
                      <a:pt x="0" y="187"/>
                    </a:lnTo>
                    <a:lnTo>
                      <a:pt x="0" y="169"/>
                    </a:lnTo>
                    <a:lnTo>
                      <a:pt x="0" y="145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8" name="Freeform 492"/>
              <p:cNvSpPr>
                <a:spLocks/>
              </p:cNvSpPr>
              <p:nvPr/>
            </p:nvSpPr>
            <p:spPr bwMode="auto">
              <a:xfrm>
                <a:off x="2076" y="3659"/>
                <a:ext cx="26" cy="242"/>
              </a:xfrm>
              <a:custGeom>
                <a:avLst/>
                <a:gdLst>
                  <a:gd name="T0" fmla="*/ 6 w 26"/>
                  <a:gd name="T1" fmla="*/ 5 h 242"/>
                  <a:gd name="T2" fmla="*/ 10 w 26"/>
                  <a:gd name="T3" fmla="*/ 3 h 242"/>
                  <a:gd name="T4" fmla="*/ 20 w 26"/>
                  <a:gd name="T5" fmla="*/ 0 h 242"/>
                  <a:gd name="T6" fmla="*/ 24 w 26"/>
                  <a:gd name="T7" fmla="*/ 0 h 242"/>
                  <a:gd name="T8" fmla="*/ 25 w 26"/>
                  <a:gd name="T9" fmla="*/ 1 h 242"/>
                  <a:gd name="T10" fmla="*/ 26 w 26"/>
                  <a:gd name="T11" fmla="*/ 3 h 242"/>
                  <a:gd name="T12" fmla="*/ 26 w 26"/>
                  <a:gd name="T13" fmla="*/ 6 h 242"/>
                  <a:gd name="T14" fmla="*/ 26 w 26"/>
                  <a:gd name="T15" fmla="*/ 30 h 242"/>
                  <a:gd name="T16" fmla="*/ 26 w 26"/>
                  <a:gd name="T17" fmla="*/ 49 h 242"/>
                  <a:gd name="T18" fmla="*/ 26 w 26"/>
                  <a:gd name="T19" fmla="*/ 66 h 242"/>
                  <a:gd name="T20" fmla="*/ 26 w 26"/>
                  <a:gd name="T21" fmla="*/ 83 h 242"/>
                  <a:gd name="T22" fmla="*/ 26 w 26"/>
                  <a:gd name="T23" fmla="*/ 105 h 242"/>
                  <a:gd name="T24" fmla="*/ 26 w 26"/>
                  <a:gd name="T25" fmla="*/ 136 h 242"/>
                  <a:gd name="T26" fmla="*/ 26 w 26"/>
                  <a:gd name="T27" fmla="*/ 179 h 242"/>
                  <a:gd name="T28" fmla="*/ 26 w 26"/>
                  <a:gd name="T29" fmla="*/ 237 h 242"/>
                  <a:gd name="T30" fmla="*/ 25 w 26"/>
                  <a:gd name="T31" fmla="*/ 240 h 242"/>
                  <a:gd name="T32" fmla="*/ 24 w 26"/>
                  <a:gd name="T33" fmla="*/ 241 h 242"/>
                  <a:gd name="T34" fmla="*/ 23 w 26"/>
                  <a:gd name="T35" fmla="*/ 242 h 242"/>
                  <a:gd name="T36" fmla="*/ 20 w 26"/>
                  <a:gd name="T37" fmla="*/ 242 h 242"/>
                  <a:gd name="T38" fmla="*/ 16 w 26"/>
                  <a:gd name="T39" fmla="*/ 242 h 242"/>
                  <a:gd name="T40" fmla="*/ 6 w 26"/>
                  <a:gd name="T41" fmla="*/ 241 h 242"/>
                  <a:gd name="T42" fmla="*/ 3 w 26"/>
                  <a:gd name="T43" fmla="*/ 241 h 242"/>
                  <a:gd name="T44" fmla="*/ 2 w 26"/>
                  <a:gd name="T45" fmla="*/ 240 h 242"/>
                  <a:gd name="T46" fmla="*/ 1 w 26"/>
                  <a:gd name="T47" fmla="*/ 239 h 242"/>
                  <a:gd name="T48" fmla="*/ 0 w 26"/>
                  <a:gd name="T49" fmla="*/ 236 h 242"/>
                  <a:gd name="T50" fmla="*/ 0 w 26"/>
                  <a:gd name="T51" fmla="*/ 213 h 242"/>
                  <a:gd name="T52" fmla="*/ 0 w 26"/>
                  <a:gd name="T53" fmla="*/ 194 h 242"/>
                  <a:gd name="T54" fmla="*/ 0 w 26"/>
                  <a:gd name="T55" fmla="*/ 179 h 242"/>
                  <a:gd name="T56" fmla="*/ 0 w 26"/>
                  <a:gd name="T57" fmla="*/ 161 h 242"/>
                  <a:gd name="T58" fmla="*/ 0 w 26"/>
                  <a:gd name="T59" fmla="*/ 139 h 242"/>
                  <a:gd name="T60" fmla="*/ 0 w 26"/>
                  <a:gd name="T61" fmla="*/ 109 h 242"/>
                  <a:gd name="T62" fmla="*/ 0 w 26"/>
                  <a:gd name="T63" fmla="*/ 67 h 242"/>
                  <a:gd name="T64" fmla="*/ 0 w 26"/>
                  <a:gd name="T65" fmla="*/ 11 h 242"/>
                  <a:gd name="T66" fmla="*/ 0 w 26"/>
                  <a:gd name="T67" fmla="*/ 8 h 242"/>
                  <a:gd name="T68" fmla="*/ 1 w 26"/>
                  <a:gd name="T69" fmla="*/ 7 h 242"/>
                  <a:gd name="T70" fmla="*/ 2 w 26"/>
                  <a:gd name="T71" fmla="*/ 6 h 242"/>
                  <a:gd name="T72" fmla="*/ 6 w 26"/>
                  <a:gd name="T73" fmla="*/ 5 h 2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242"/>
                  <a:gd name="T113" fmla="*/ 26 w 26"/>
                  <a:gd name="T114" fmla="*/ 242 h 2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242">
                    <a:moveTo>
                      <a:pt x="6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30"/>
                    </a:lnTo>
                    <a:lnTo>
                      <a:pt x="26" y="49"/>
                    </a:lnTo>
                    <a:lnTo>
                      <a:pt x="26" y="66"/>
                    </a:lnTo>
                    <a:lnTo>
                      <a:pt x="26" y="83"/>
                    </a:lnTo>
                    <a:lnTo>
                      <a:pt x="26" y="105"/>
                    </a:lnTo>
                    <a:lnTo>
                      <a:pt x="26" y="136"/>
                    </a:lnTo>
                    <a:lnTo>
                      <a:pt x="26" y="179"/>
                    </a:lnTo>
                    <a:lnTo>
                      <a:pt x="26" y="237"/>
                    </a:lnTo>
                    <a:lnTo>
                      <a:pt x="25" y="240"/>
                    </a:lnTo>
                    <a:lnTo>
                      <a:pt x="24" y="241"/>
                    </a:lnTo>
                    <a:lnTo>
                      <a:pt x="23" y="242"/>
                    </a:lnTo>
                    <a:lnTo>
                      <a:pt x="20" y="242"/>
                    </a:lnTo>
                    <a:lnTo>
                      <a:pt x="16" y="242"/>
                    </a:lnTo>
                    <a:lnTo>
                      <a:pt x="6" y="241"/>
                    </a:lnTo>
                    <a:lnTo>
                      <a:pt x="3" y="241"/>
                    </a:lnTo>
                    <a:lnTo>
                      <a:pt x="2" y="240"/>
                    </a:lnTo>
                    <a:lnTo>
                      <a:pt x="1" y="239"/>
                    </a:lnTo>
                    <a:lnTo>
                      <a:pt x="0" y="236"/>
                    </a:lnTo>
                    <a:lnTo>
                      <a:pt x="0" y="213"/>
                    </a:lnTo>
                    <a:lnTo>
                      <a:pt x="0" y="194"/>
                    </a:lnTo>
                    <a:lnTo>
                      <a:pt x="0" y="179"/>
                    </a:lnTo>
                    <a:lnTo>
                      <a:pt x="0" y="161"/>
                    </a:lnTo>
                    <a:lnTo>
                      <a:pt x="0" y="139"/>
                    </a:lnTo>
                    <a:lnTo>
                      <a:pt x="0" y="109"/>
                    </a:lnTo>
                    <a:lnTo>
                      <a:pt x="0" y="67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89" name="Freeform 493"/>
              <p:cNvSpPr>
                <a:spLocks/>
              </p:cNvSpPr>
              <p:nvPr/>
            </p:nvSpPr>
            <p:spPr bwMode="auto">
              <a:xfrm>
                <a:off x="2076" y="3659"/>
                <a:ext cx="26" cy="230"/>
              </a:xfrm>
              <a:custGeom>
                <a:avLst/>
                <a:gdLst>
                  <a:gd name="T0" fmla="*/ 6 w 26"/>
                  <a:gd name="T1" fmla="*/ 5 h 230"/>
                  <a:gd name="T2" fmla="*/ 10 w 26"/>
                  <a:gd name="T3" fmla="*/ 3 h 230"/>
                  <a:gd name="T4" fmla="*/ 20 w 26"/>
                  <a:gd name="T5" fmla="*/ 0 h 230"/>
                  <a:gd name="T6" fmla="*/ 24 w 26"/>
                  <a:gd name="T7" fmla="*/ 0 h 230"/>
                  <a:gd name="T8" fmla="*/ 25 w 26"/>
                  <a:gd name="T9" fmla="*/ 1 h 230"/>
                  <a:gd name="T10" fmla="*/ 26 w 26"/>
                  <a:gd name="T11" fmla="*/ 2 h 230"/>
                  <a:gd name="T12" fmla="*/ 26 w 26"/>
                  <a:gd name="T13" fmla="*/ 5 h 230"/>
                  <a:gd name="T14" fmla="*/ 26 w 26"/>
                  <a:gd name="T15" fmla="*/ 29 h 230"/>
                  <a:gd name="T16" fmla="*/ 26 w 26"/>
                  <a:gd name="T17" fmla="*/ 46 h 230"/>
                  <a:gd name="T18" fmla="*/ 26 w 26"/>
                  <a:gd name="T19" fmla="*/ 62 h 230"/>
                  <a:gd name="T20" fmla="*/ 26 w 26"/>
                  <a:gd name="T21" fmla="*/ 79 h 230"/>
                  <a:gd name="T22" fmla="*/ 26 w 26"/>
                  <a:gd name="T23" fmla="*/ 100 h 230"/>
                  <a:gd name="T24" fmla="*/ 26 w 26"/>
                  <a:gd name="T25" fmla="*/ 130 h 230"/>
                  <a:gd name="T26" fmla="*/ 26 w 26"/>
                  <a:gd name="T27" fmla="*/ 170 h 230"/>
                  <a:gd name="T28" fmla="*/ 26 w 26"/>
                  <a:gd name="T29" fmla="*/ 226 h 230"/>
                  <a:gd name="T30" fmla="*/ 25 w 26"/>
                  <a:gd name="T31" fmla="*/ 228 h 230"/>
                  <a:gd name="T32" fmla="*/ 24 w 26"/>
                  <a:gd name="T33" fmla="*/ 229 h 230"/>
                  <a:gd name="T34" fmla="*/ 23 w 26"/>
                  <a:gd name="T35" fmla="*/ 230 h 230"/>
                  <a:gd name="T36" fmla="*/ 20 w 26"/>
                  <a:gd name="T37" fmla="*/ 230 h 230"/>
                  <a:gd name="T38" fmla="*/ 16 w 26"/>
                  <a:gd name="T39" fmla="*/ 230 h 230"/>
                  <a:gd name="T40" fmla="*/ 6 w 26"/>
                  <a:gd name="T41" fmla="*/ 230 h 230"/>
                  <a:gd name="T42" fmla="*/ 3 w 26"/>
                  <a:gd name="T43" fmla="*/ 230 h 230"/>
                  <a:gd name="T44" fmla="*/ 2 w 26"/>
                  <a:gd name="T45" fmla="*/ 229 h 230"/>
                  <a:gd name="T46" fmla="*/ 1 w 26"/>
                  <a:gd name="T47" fmla="*/ 226 h 230"/>
                  <a:gd name="T48" fmla="*/ 0 w 26"/>
                  <a:gd name="T49" fmla="*/ 225 h 230"/>
                  <a:gd name="T50" fmla="*/ 0 w 26"/>
                  <a:gd name="T51" fmla="*/ 202 h 230"/>
                  <a:gd name="T52" fmla="*/ 0 w 26"/>
                  <a:gd name="T53" fmla="*/ 185 h 230"/>
                  <a:gd name="T54" fmla="*/ 0 w 26"/>
                  <a:gd name="T55" fmla="*/ 170 h 230"/>
                  <a:gd name="T56" fmla="*/ 0 w 26"/>
                  <a:gd name="T57" fmla="*/ 153 h 230"/>
                  <a:gd name="T58" fmla="*/ 0 w 26"/>
                  <a:gd name="T59" fmla="*/ 132 h 230"/>
                  <a:gd name="T60" fmla="*/ 0 w 26"/>
                  <a:gd name="T61" fmla="*/ 104 h 230"/>
                  <a:gd name="T62" fmla="*/ 0 w 26"/>
                  <a:gd name="T63" fmla="*/ 65 h 230"/>
                  <a:gd name="T64" fmla="*/ 0 w 26"/>
                  <a:gd name="T65" fmla="*/ 11 h 230"/>
                  <a:gd name="T66" fmla="*/ 0 w 26"/>
                  <a:gd name="T67" fmla="*/ 8 h 230"/>
                  <a:gd name="T68" fmla="*/ 1 w 26"/>
                  <a:gd name="T69" fmla="*/ 7 h 230"/>
                  <a:gd name="T70" fmla="*/ 2 w 26"/>
                  <a:gd name="T71" fmla="*/ 6 h 230"/>
                  <a:gd name="T72" fmla="*/ 6 w 26"/>
                  <a:gd name="T73" fmla="*/ 5 h 2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230"/>
                  <a:gd name="T113" fmla="*/ 26 w 26"/>
                  <a:gd name="T114" fmla="*/ 230 h 2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230">
                    <a:moveTo>
                      <a:pt x="6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29"/>
                    </a:lnTo>
                    <a:lnTo>
                      <a:pt x="26" y="46"/>
                    </a:lnTo>
                    <a:lnTo>
                      <a:pt x="26" y="62"/>
                    </a:lnTo>
                    <a:lnTo>
                      <a:pt x="26" y="79"/>
                    </a:lnTo>
                    <a:lnTo>
                      <a:pt x="26" y="100"/>
                    </a:lnTo>
                    <a:lnTo>
                      <a:pt x="26" y="130"/>
                    </a:lnTo>
                    <a:lnTo>
                      <a:pt x="26" y="170"/>
                    </a:lnTo>
                    <a:lnTo>
                      <a:pt x="26" y="226"/>
                    </a:lnTo>
                    <a:lnTo>
                      <a:pt x="25" y="228"/>
                    </a:lnTo>
                    <a:lnTo>
                      <a:pt x="24" y="229"/>
                    </a:lnTo>
                    <a:lnTo>
                      <a:pt x="23" y="230"/>
                    </a:lnTo>
                    <a:lnTo>
                      <a:pt x="20" y="230"/>
                    </a:lnTo>
                    <a:lnTo>
                      <a:pt x="16" y="230"/>
                    </a:lnTo>
                    <a:lnTo>
                      <a:pt x="6" y="230"/>
                    </a:lnTo>
                    <a:lnTo>
                      <a:pt x="3" y="230"/>
                    </a:lnTo>
                    <a:lnTo>
                      <a:pt x="2" y="229"/>
                    </a:lnTo>
                    <a:lnTo>
                      <a:pt x="1" y="226"/>
                    </a:lnTo>
                    <a:lnTo>
                      <a:pt x="0" y="225"/>
                    </a:lnTo>
                    <a:lnTo>
                      <a:pt x="0" y="202"/>
                    </a:lnTo>
                    <a:lnTo>
                      <a:pt x="0" y="185"/>
                    </a:lnTo>
                    <a:lnTo>
                      <a:pt x="0" y="170"/>
                    </a:lnTo>
                    <a:lnTo>
                      <a:pt x="0" y="153"/>
                    </a:lnTo>
                    <a:lnTo>
                      <a:pt x="0" y="132"/>
                    </a:lnTo>
                    <a:lnTo>
                      <a:pt x="0" y="104"/>
                    </a:lnTo>
                    <a:lnTo>
                      <a:pt x="0" y="6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0" name="Freeform 494"/>
              <p:cNvSpPr>
                <a:spLocks/>
              </p:cNvSpPr>
              <p:nvPr/>
            </p:nvSpPr>
            <p:spPr bwMode="auto">
              <a:xfrm>
                <a:off x="2076" y="3659"/>
                <a:ext cx="26" cy="219"/>
              </a:xfrm>
              <a:custGeom>
                <a:avLst/>
                <a:gdLst>
                  <a:gd name="T0" fmla="*/ 6 w 26"/>
                  <a:gd name="T1" fmla="*/ 5 h 219"/>
                  <a:gd name="T2" fmla="*/ 10 w 26"/>
                  <a:gd name="T3" fmla="*/ 3 h 219"/>
                  <a:gd name="T4" fmla="*/ 20 w 26"/>
                  <a:gd name="T5" fmla="*/ 0 h 219"/>
                  <a:gd name="T6" fmla="*/ 24 w 26"/>
                  <a:gd name="T7" fmla="*/ 0 h 219"/>
                  <a:gd name="T8" fmla="*/ 25 w 26"/>
                  <a:gd name="T9" fmla="*/ 1 h 219"/>
                  <a:gd name="T10" fmla="*/ 26 w 26"/>
                  <a:gd name="T11" fmla="*/ 2 h 219"/>
                  <a:gd name="T12" fmla="*/ 26 w 26"/>
                  <a:gd name="T13" fmla="*/ 5 h 219"/>
                  <a:gd name="T14" fmla="*/ 26 w 26"/>
                  <a:gd name="T15" fmla="*/ 28 h 219"/>
                  <a:gd name="T16" fmla="*/ 26 w 26"/>
                  <a:gd name="T17" fmla="*/ 45 h 219"/>
                  <a:gd name="T18" fmla="*/ 26 w 26"/>
                  <a:gd name="T19" fmla="*/ 60 h 219"/>
                  <a:gd name="T20" fmla="*/ 26 w 26"/>
                  <a:gd name="T21" fmla="*/ 74 h 219"/>
                  <a:gd name="T22" fmla="*/ 26 w 26"/>
                  <a:gd name="T23" fmla="*/ 95 h 219"/>
                  <a:gd name="T24" fmla="*/ 26 w 26"/>
                  <a:gd name="T25" fmla="*/ 122 h 219"/>
                  <a:gd name="T26" fmla="*/ 26 w 26"/>
                  <a:gd name="T27" fmla="*/ 161 h 219"/>
                  <a:gd name="T28" fmla="*/ 26 w 26"/>
                  <a:gd name="T29" fmla="*/ 214 h 219"/>
                  <a:gd name="T30" fmla="*/ 25 w 26"/>
                  <a:gd name="T31" fmla="*/ 215 h 219"/>
                  <a:gd name="T32" fmla="*/ 24 w 26"/>
                  <a:gd name="T33" fmla="*/ 218 h 219"/>
                  <a:gd name="T34" fmla="*/ 23 w 26"/>
                  <a:gd name="T35" fmla="*/ 218 h 219"/>
                  <a:gd name="T36" fmla="*/ 20 w 26"/>
                  <a:gd name="T37" fmla="*/ 219 h 219"/>
                  <a:gd name="T38" fmla="*/ 16 w 26"/>
                  <a:gd name="T39" fmla="*/ 218 h 219"/>
                  <a:gd name="T40" fmla="*/ 6 w 26"/>
                  <a:gd name="T41" fmla="*/ 218 h 219"/>
                  <a:gd name="T42" fmla="*/ 3 w 26"/>
                  <a:gd name="T43" fmla="*/ 218 h 219"/>
                  <a:gd name="T44" fmla="*/ 2 w 26"/>
                  <a:gd name="T45" fmla="*/ 217 h 219"/>
                  <a:gd name="T46" fmla="*/ 1 w 26"/>
                  <a:gd name="T47" fmla="*/ 215 h 219"/>
                  <a:gd name="T48" fmla="*/ 0 w 26"/>
                  <a:gd name="T49" fmla="*/ 214 h 219"/>
                  <a:gd name="T50" fmla="*/ 0 w 26"/>
                  <a:gd name="T51" fmla="*/ 192 h 219"/>
                  <a:gd name="T52" fmla="*/ 0 w 26"/>
                  <a:gd name="T53" fmla="*/ 175 h 219"/>
                  <a:gd name="T54" fmla="*/ 0 w 26"/>
                  <a:gd name="T55" fmla="*/ 161 h 219"/>
                  <a:gd name="T56" fmla="*/ 0 w 26"/>
                  <a:gd name="T57" fmla="*/ 145 h 219"/>
                  <a:gd name="T58" fmla="*/ 0 w 26"/>
                  <a:gd name="T59" fmla="*/ 126 h 219"/>
                  <a:gd name="T60" fmla="*/ 0 w 26"/>
                  <a:gd name="T61" fmla="*/ 99 h 219"/>
                  <a:gd name="T62" fmla="*/ 0 w 26"/>
                  <a:gd name="T63" fmla="*/ 61 h 219"/>
                  <a:gd name="T64" fmla="*/ 0 w 26"/>
                  <a:gd name="T65" fmla="*/ 9 h 219"/>
                  <a:gd name="T66" fmla="*/ 0 w 26"/>
                  <a:gd name="T67" fmla="*/ 8 h 219"/>
                  <a:gd name="T68" fmla="*/ 1 w 26"/>
                  <a:gd name="T69" fmla="*/ 7 h 219"/>
                  <a:gd name="T70" fmla="*/ 2 w 26"/>
                  <a:gd name="T71" fmla="*/ 6 h 219"/>
                  <a:gd name="T72" fmla="*/ 6 w 26"/>
                  <a:gd name="T73" fmla="*/ 5 h 2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219"/>
                  <a:gd name="T113" fmla="*/ 26 w 26"/>
                  <a:gd name="T114" fmla="*/ 219 h 2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219">
                    <a:moveTo>
                      <a:pt x="6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28"/>
                    </a:lnTo>
                    <a:lnTo>
                      <a:pt x="26" y="45"/>
                    </a:lnTo>
                    <a:lnTo>
                      <a:pt x="26" y="60"/>
                    </a:lnTo>
                    <a:lnTo>
                      <a:pt x="26" y="74"/>
                    </a:lnTo>
                    <a:lnTo>
                      <a:pt x="26" y="95"/>
                    </a:lnTo>
                    <a:lnTo>
                      <a:pt x="26" y="122"/>
                    </a:lnTo>
                    <a:lnTo>
                      <a:pt x="26" y="161"/>
                    </a:lnTo>
                    <a:lnTo>
                      <a:pt x="26" y="214"/>
                    </a:lnTo>
                    <a:lnTo>
                      <a:pt x="25" y="215"/>
                    </a:lnTo>
                    <a:lnTo>
                      <a:pt x="24" y="218"/>
                    </a:lnTo>
                    <a:lnTo>
                      <a:pt x="23" y="218"/>
                    </a:lnTo>
                    <a:lnTo>
                      <a:pt x="20" y="219"/>
                    </a:lnTo>
                    <a:lnTo>
                      <a:pt x="1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7"/>
                    </a:lnTo>
                    <a:lnTo>
                      <a:pt x="1" y="215"/>
                    </a:lnTo>
                    <a:lnTo>
                      <a:pt x="0" y="214"/>
                    </a:lnTo>
                    <a:lnTo>
                      <a:pt x="0" y="192"/>
                    </a:lnTo>
                    <a:lnTo>
                      <a:pt x="0" y="175"/>
                    </a:lnTo>
                    <a:lnTo>
                      <a:pt x="0" y="161"/>
                    </a:lnTo>
                    <a:lnTo>
                      <a:pt x="0" y="145"/>
                    </a:lnTo>
                    <a:lnTo>
                      <a:pt x="0" y="126"/>
                    </a:lnTo>
                    <a:lnTo>
                      <a:pt x="0" y="99"/>
                    </a:lnTo>
                    <a:lnTo>
                      <a:pt x="0" y="6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1" name="Freeform 495"/>
              <p:cNvSpPr>
                <a:spLocks/>
              </p:cNvSpPr>
              <p:nvPr/>
            </p:nvSpPr>
            <p:spPr bwMode="auto">
              <a:xfrm>
                <a:off x="2076" y="3659"/>
                <a:ext cx="26" cy="207"/>
              </a:xfrm>
              <a:custGeom>
                <a:avLst/>
                <a:gdLst>
                  <a:gd name="T0" fmla="*/ 6 w 26"/>
                  <a:gd name="T1" fmla="*/ 5 h 207"/>
                  <a:gd name="T2" fmla="*/ 10 w 26"/>
                  <a:gd name="T3" fmla="*/ 3 h 207"/>
                  <a:gd name="T4" fmla="*/ 20 w 26"/>
                  <a:gd name="T5" fmla="*/ 0 h 207"/>
                  <a:gd name="T6" fmla="*/ 24 w 26"/>
                  <a:gd name="T7" fmla="*/ 0 h 207"/>
                  <a:gd name="T8" fmla="*/ 25 w 26"/>
                  <a:gd name="T9" fmla="*/ 1 h 207"/>
                  <a:gd name="T10" fmla="*/ 26 w 26"/>
                  <a:gd name="T11" fmla="*/ 2 h 207"/>
                  <a:gd name="T12" fmla="*/ 26 w 26"/>
                  <a:gd name="T13" fmla="*/ 5 h 207"/>
                  <a:gd name="T14" fmla="*/ 26 w 26"/>
                  <a:gd name="T15" fmla="*/ 27 h 207"/>
                  <a:gd name="T16" fmla="*/ 26 w 26"/>
                  <a:gd name="T17" fmla="*/ 43 h 207"/>
                  <a:gd name="T18" fmla="*/ 26 w 26"/>
                  <a:gd name="T19" fmla="*/ 56 h 207"/>
                  <a:gd name="T20" fmla="*/ 26 w 26"/>
                  <a:gd name="T21" fmla="*/ 71 h 207"/>
                  <a:gd name="T22" fmla="*/ 26 w 26"/>
                  <a:gd name="T23" fmla="*/ 90 h 207"/>
                  <a:gd name="T24" fmla="*/ 26 w 26"/>
                  <a:gd name="T25" fmla="*/ 116 h 207"/>
                  <a:gd name="T26" fmla="*/ 26 w 26"/>
                  <a:gd name="T27" fmla="*/ 153 h 207"/>
                  <a:gd name="T28" fmla="*/ 26 w 26"/>
                  <a:gd name="T29" fmla="*/ 203 h 207"/>
                  <a:gd name="T30" fmla="*/ 24 w 26"/>
                  <a:gd name="T31" fmla="*/ 206 h 207"/>
                  <a:gd name="T32" fmla="*/ 20 w 26"/>
                  <a:gd name="T33" fmla="*/ 207 h 207"/>
                  <a:gd name="T34" fmla="*/ 16 w 26"/>
                  <a:gd name="T35" fmla="*/ 207 h 207"/>
                  <a:gd name="T36" fmla="*/ 6 w 26"/>
                  <a:gd name="T37" fmla="*/ 207 h 207"/>
                  <a:gd name="T38" fmla="*/ 2 w 26"/>
                  <a:gd name="T39" fmla="*/ 206 h 207"/>
                  <a:gd name="T40" fmla="*/ 0 w 26"/>
                  <a:gd name="T41" fmla="*/ 202 h 207"/>
                  <a:gd name="T42" fmla="*/ 0 w 26"/>
                  <a:gd name="T43" fmla="*/ 182 h 207"/>
                  <a:gd name="T44" fmla="*/ 0 w 26"/>
                  <a:gd name="T45" fmla="*/ 166 h 207"/>
                  <a:gd name="T46" fmla="*/ 0 w 26"/>
                  <a:gd name="T47" fmla="*/ 153 h 207"/>
                  <a:gd name="T48" fmla="*/ 0 w 26"/>
                  <a:gd name="T49" fmla="*/ 138 h 207"/>
                  <a:gd name="T50" fmla="*/ 0 w 26"/>
                  <a:gd name="T51" fmla="*/ 120 h 207"/>
                  <a:gd name="T52" fmla="*/ 0 w 26"/>
                  <a:gd name="T53" fmla="*/ 94 h 207"/>
                  <a:gd name="T54" fmla="*/ 0 w 26"/>
                  <a:gd name="T55" fmla="*/ 58 h 207"/>
                  <a:gd name="T56" fmla="*/ 0 w 26"/>
                  <a:gd name="T57" fmla="*/ 9 h 207"/>
                  <a:gd name="T58" fmla="*/ 0 w 26"/>
                  <a:gd name="T59" fmla="*/ 8 h 207"/>
                  <a:gd name="T60" fmla="*/ 1 w 26"/>
                  <a:gd name="T61" fmla="*/ 7 h 207"/>
                  <a:gd name="T62" fmla="*/ 2 w 26"/>
                  <a:gd name="T63" fmla="*/ 6 h 207"/>
                  <a:gd name="T64" fmla="*/ 6 w 26"/>
                  <a:gd name="T65" fmla="*/ 5 h 2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207"/>
                  <a:gd name="T101" fmla="*/ 26 w 26"/>
                  <a:gd name="T102" fmla="*/ 207 h 2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207">
                    <a:moveTo>
                      <a:pt x="6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27"/>
                    </a:lnTo>
                    <a:lnTo>
                      <a:pt x="26" y="43"/>
                    </a:lnTo>
                    <a:lnTo>
                      <a:pt x="26" y="56"/>
                    </a:lnTo>
                    <a:lnTo>
                      <a:pt x="26" y="71"/>
                    </a:lnTo>
                    <a:lnTo>
                      <a:pt x="26" y="90"/>
                    </a:lnTo>
                    <a:lnTo>
                      <a:pt x="26" y="116"/>
                    </a:lnTo>
                    <a:lnTo>
                      <a:pt x="26" y="153"/>
                    </a:lnTo>
                    <a:lnTo>
                      <a:pt x="26" y="203"/>
                    </a:lnTo>
                    <a:lnTo>
                      <a:pt x="24" y="206"/>
                    </a:lnTo>
                    <a:lnTo>
                      <a:pt x="20" y="207"/>
                    </a:lnTo>
                    <a:lnTo>
                      <a:pt x="16" y="207"/>
                    </a:lnTo>
                    <a:lnTo>
                      <a:pt x="6" y="207"/>
                    </a:lnTo>
                    <a:lnTo>
                      <a:pt x="2" y="206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0" y="166"/>
                    </a:lnTo>
                    <a:lnTo>
                      <a:pt x="0" y="153"/>
                    </a:lnTo>
                    <a:lnTo>
                      <a:pt x="0" y="138"/>
                    </a:lnTo>
                    <a:lnTo>
                      <a:pt x="0" y="120"/>
                    </a:lnTo>
                    <a:lnTo>
                      <a:pt x="0" y="94"/>
                    </a:lnTo>
                    <a:lnTo>
                      <a:pt x="0" y="5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2" name="Freeform 496"/>
              <p:cNvSpPr>
                <a:spLocks/>
              </p:cNvSpPr>
              <p:nvPr/>
            </p:nvSpPr>
            <p:spPr bwMode="auto">
              <a:xfrm>
                <a:off x="2076" y="3659"/>
                <a:ext cx="26" cy="194"/>
              </a:xfrm>
              <a:custGeom>
                <a:avLst/>
                <a:gdLst>
                  <a:gd name="T0" fmla="*/ 6 w 26"/>
                  <a:gd name="T1" fmla="*/ 5 h 194"/>
                  <a:gd name="T2" fmla="*/ 10 w 26"/>
                  <a:gd name="T3" fmla="*/ 3 h 194"/>
                  <a:gd name="T4" fmla="*/ 20 w 26"/>
                  <a:gd name="T5" fmla="*/ 0 h 194"/>
                  <a:gd name="T6" fmla="*/ 24 w 26"/>
                  <a:gd name="T7" fmla="*/ 0 h 194"/>
                  <a:gd name="T8" fmla="*/ 25 w 26"/>
                  <a:gd name="T9" fmla="*/ 1 h 194"/>
                  <a:gd name="T10" fmla="*/ 26 w 26"/>
                  <a:gd name="T11" fmla="*/ 2 h 194"/>
                  <a:gd name="T12" fmla="*/ 26 w 26"/>
                  <a:gd name="T13" fmla="*/ 5 h 194"/>
                  <a:gd name="T14" fmla="*/ 26 w 26"/>
                  <a:gd name="T15" fmla="*/ 24 h 194"/>
                  <a:gd name="T16" fmla="*/ 26 w 26"/>
                  <a:gd name="T17" fmla="*/ 40 h 194"/>
                  <a:gd name="T18" fmla="*/ 26 w 26"/>
                  <a:gd name="T19" fmla="*/ 52 h 194"/>
                  <a:gd name="T20" fmla="*/ 26 w 26"/>
                  <a:gd name="T21" fmla="*/ 67 h 194"/>
                  <a:gd name="T22" fmla="*/ 26 w 26"/>
                  <a:gd name="T23" fmla="*/ 85 h 194"/>
                  <a:gd name="T24" fmla="*/ 26 w 26"/>
                  <a:gd name="T25" fmla="*/ 110 h 194"/>
                  <a:gd name="T26" fmla="*/ 26 w 26"/>
                  <a:gd name="T27" fmla="*/ 144 h 194"/>
                  <a:gd name="T28" fmla="*/ 26 w 26"/>
                  <a:gd name="T29" fmla="*/ 191 h 194"/>
                  <a:gd name="T30" fmla="*/ 24 w 26"/>
                  <a:gd name="T31" fmla="*/ 194 h 194"/>
                  <a:gd name="T32" fmla="*/ 20 w 26"/>
                  <a:gd name="T33" fmla="*/ 194 h 194"/>
                  <a:gd name="T34" fmla="*/ 16 w 26"/>
                  <a:gd name="T35" fmla="*/ 194 h 194"/>
                  <a:gd name="T36" fmla="*/ 6 w 26"/>
                  <a:gd name="T37" fmla="*/ 194 h 194"/>
                  <a:gd name="T38" fmla="*/ 2 w 26"/>
                  <a:gd name="T39" fmla="*/ 193 h 194"/>
                  <a:gd name="T40" fmla="*/ 0 w 26"/>
                  <a:gd name="T41" fmla="*/ 191 h 194"/>
                  <a:gd name="T42" fmla="*/ 0 w 26"/>
                  <a:gd name="T43" fmla="*/ 171 h 194"/>
                  <a:gd name="T44" fmla="*/ 0 w 26"/>
                  <a:gd name="T45" fmla="*/ 156 h 194"/>
                  <a:gd name="T46" fmla="*/ 0 w 26"/>
                  <a:gd name="T47" fmla="*/ 144 h 194"/>
                  <a:gd name="T48" fmla="*/ 0 w 26"/>
                  <a:gd name="T49" fmla="*/ 131 h 194"/>
                  <a:gd name="T50" fmla="*/ 0 w 26"/>
                  <a:gd name="T51" fmla="*/ 112 h 194"/>
                  <a:gd name="T52" fmla="*/ 0 w 26"/>
                  <a:gd name="T53" fmla="*/ 89 h 194"/>
                  <a:gd name="T54" fmla="*/ 0 w 26"/>
                  <a:gd name="T55" fmla="*/ 56 h 194"/>
                  <a:gd name="T56" fmla="*/ 0 w 26"/>
                  <a:gd name="T57" fmla="*/ 9 h 194"/>
                  <a:gd name="T58" fmla="*/ 0 w 26"/>
                  <a:gd name="T59" fmla="*/ 8 h 194"/>
                  <a:gd name="T60" fmla="*/ 1 w 26"/>
                  <a:gd name="T61" fmla="*/ 7 h 194"/>
                  <a:gd name="T62" fmla="*/ 2 w 26"/>
                  <a:gd name="T63" fmla="*/ 6 h 194"/>
                  <a:gd name="T64" fmla="*/ 6 w 26"/>
                  <a:gd name="T65" fmla="*/ 5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94"/>
                  <a:gd name="T101" fmla="*/ 26 w 26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94">
                    <a:moveTo>
                      <a:pt x="6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24"/>
                    </a:lnTo>
                    <a:lnTo>
                      <a:pt x="26" y="40"/>
                    </a:lnTo>
                    <a:lnTo>
                      <a:pt x="26" y="52"/>
                    </a:lnTo>
                    <a:lnTo>
                      <a:pt x="26" y="67"/>
                    </a:lnTo>
                    <a:lnTo>
                      <a:pt x="26" y="85"/>
                    </a:lnTo>
                    <a:lnTo>
                      <a:pt x="26" y="110"/>
                    </a:lnTo>
                    <a:lnTo>
                      <a:pt x="26" y="144"/>
                    </a:lnTo>
                    <a:lnTo>
                      <a:pt x="26" y="191"/>
                    </a:lnTo>
                    <a:lnTo>
                      <a:pt x="24" y="194"/>
                    </a:lnTo>
                    <a:lnTo>
                      <a:pt x="20" y="194"/>
                    </a:lnTo>
                    <a:lnTo>
                      <a:pt x="16" y="194"/>
                    </a:lnTo>
                    <a:lnTo>
                      <a:pt x="6" y="194"/>
                    </a:lnTo>
                    <a:lnTo>
                      <a:pt x="2" y="193"/>
                    </a:lnTo>
                    <a:lnTo>
                      <a:pt x="0" y="191"/>
                    </a:lnTo>
                    <a:lnTo>
                      <a:pt x="0" y="171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1"/>
                    </a:lnTo>
                    <a:lnTo>
                      <a:pt x="0" y="112"/>
                    </a:lnTo>
                    <a:lnTo>
                      <a:pt x="0" y="89"/>
                    </a:lnTo>
                    <a:lnTo>
                      <a:pt x="0" y="56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3" name="Freeform 497"/>
              <p:cNvSpPr>
                <a:spLocks/>
              </p:cNvSpPr>
              <p:nvPr/>
            </p:nvSpPr>
            <p:spPr bwMode="auto">
              <a:xfrm>
                <a:off x="2076" y="3659"/>
                <a:ext cx="26" cy="183"/>
              </a:xfrm>
              <a:custGeom>
                <a:avLst/>
                <a:gdLst>
                  <a:gd name="T0" fmla="*/ 5 w 26"/>
                  <a:gd name="T1" fmla="*/ 5 h 183"/>
                  <a:gd name="T2" fmla="*/ 10 w 26"/>
                  <a:gd name="T3" fmla="*/ 3 h 183"/>
                  <a:gd name="T4" fmla="*/ 20 w 26"/>
                  <a:gd name="T5" fmla="*/ 0 h 183"/>
                  <a:gd name="T6" fmla="*/ 24 w 26"/>
                  <a:gd name="T7" fmla="*/ 0 h 183"/>
                  <a:gd name="T8" fmla="*/ 25 w 26"/>
                  <a:gd name="T9" fmla="*/ 1 h 183"/>
                  <a:gd name="T10" fmla="*/ 26 w 26"/>
                  <a:gd name="T11" fmla="*/ 2 h 183"/>
                  <a:gd name="T12" fmla="*/ 26 w 26"/>
                  <a:gd name="T13" fmla="*/ 5 h 183"/>
                  <a:gd name="T14" fmla="*/ 26 w 26"/>
                  <a:gd name="T15" fmla="*/ 23 h 183"/>
                  <a:gd name="T16" fmla="*/ 26 w 26"/>
                  <a:gd name="T17" fmla="*/ 38 h 183"/>
                  <a:gd name="T18" fmla="*/ 26 w 26"/>
                  <a:gd name="T19" fmla="*/ 50 h 183"/>
                  <a:gd name="T20" fmla="*/ 26 w 26"/>
                  <a:gd name="T21" fmla="*/ 63 h 183"/>
                  <a:gd name="T22" fmla="*/ 26 w 26"/>
                  <a:gd name="T23" fmla="*/ 79 h 183"/>
                  <a:gd name="T24" fmla="*/ 26 w 26"/>
                  <a:gd name="T25" fmla="*/ 103 h 183"/>
                  <a:gd name="T26" fmla="*/ 26 w 26"/>
                  <a:gd name="T27" fmla="*/ 136 h 183"/>
                  <a:gd name="T28" fmla="*/ 26 w 26"/>
                  <a:gd name="T29" fmla="*/ 180 h 183"/>
                  <a:gd name="T30" fmla="*/ 24 w 26"/>
                  <a:gd name="T31" fmla="*/ 182 h 183"/>
                  <a:gd name="T32" fmla="*/ 20 w 26"/>
                  <a:gd name="T33" fmla="*/ 183 h 183"/>
                  <a:gd name="T34" fmla="*/ 16 w 26"/>
                  <a:gd name="T35" fmla="*/ 183 h 183"/>
                  <a:gd name="T36" fmla="*/ 6 w 26"/>
                  <a:gd name="T37" fmla="*/ 182 h 183"/>
                  <a:gd name="T38" fmla="*/ 2 w 26"/>
                  <a:gd name="T39" fmla="*/ 182 h 183"/>
                  <a:gd name="T40" fmla="*/ 0 w 26"/>
                  <a:gd name="T41" fmla="*/ 179 h 183"/>
                  <a:gd name="T42" fmla="*/ 0 w 26"/>
                  <a:gd name="T43" fmla="*/ 161 h 183"/>
                  <a:gd name="T44" fmla="*/ 0 w 26"/>
                  <a:gd name="T45" fmla="*/ 148 h 183"/>
                  <a:gd name="T46" fmla="*/ 0 w 26"/>
                  <a:gd name="T47" fmla="*/ 136 h 183"/>
                  <a:gd name="T48" fmla="*/ 0 w 26"/>
                  <a:gd name="T49" fmla="*/ 122 h 183"/>
                  <a:gd name="T50" fmla="*/ 0 w 26"/>
                  <a:gd name="T51" fmla="*/ 106 h 183"/>
                  <a:gd name="T52" fmla="*/ 0 w 26"/>
                  <a:gd name="T53" fmla="*/ 84 h 183"/>
                  <a:gd name="T54" fmla="*/ 0 w 26"/>
                  <a:gd name="T55" fmla="*/ 52 h 183"/>
                  <a:gd name="T56" fmla="*/ 0 w 26"/>
                  <a:gd name="T57" fmla="*/ 9 h 183"/>
                  <a:gd name="T58" fmla="*/ 0 w 26"/>
                  <a:gd name="T59" fmla="*/ 8 h 183"/>
                  <a:gd name="T60" fmla="*/ 1 w 26"/>
                  <a:gd name="T61" fmla="*/ 7 h 183"/>
                  <a:gd name="T62" fmla="*/ 2 w 26"/>
                  <a:gd name="T63" fmla="*/ 6 h 183"/>
                  <a:gd name="T64" fmla="*/ 5 w 26"/>
                  <a:gd name="T65" fmla="*/ 5 h 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83"/>
                  <a:gd name="T101" fmla="*/ 26 w 26"/>
                  <a:gd name="T102" fmla="*/ 183 h 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83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23"/>
                    </a:lnTo>
                    <a:lnTo>
                      <a:pt x="26" y="38"/>
                    </a:lnTo>
                    <a:lnTo>
                      <a:pt x="26" y="50"/>
                    </a:lnTo>
                    <a:lnTo>
                      <a:pt x="26" y="63"/>
                    </a:lnTo>
                    <a:lnTo>
                      <a:pt x="26" y="79"/>
                    </a:lnTo>
                    <a:lnTo>
                      <a:pt x="26" y="103"/>
                    </a:lnTo>
                    <a:lnTo>
                      <a:pt x="26" y="136"/>
                    </a:lnTo>
                    <a:lnTo>
                      <a:pt x="26" y="180"/>
                    </a:lnTo>
                    <a:lnTo>
                      <a:pt x="24" y="182"/>
                    </a:lnTo>
                    <a:lnTo>
                      <a:pt x="20" y="183"/>
                    </a:lnTo>
                    <a:lnTo>
                      <a:pt x="16" y="183"/>
                    </a:lnTo>
                    <a:lnTo>
                      <a:pt x="6" y="182"/>
                    </a:lnTo>
                    <a:lnTo>
                      <a:pt x="2" y="182"/>
                    </a:lnTo>
                    <a:lnTo>
                      <a:pt x="0" y="179"/>
                    </a:lnTo>
                    <a:lnTo>
                      <a:pt x="0" y="161"/>
                    </a:lnTo>
                    <a:lnTo>
                      <a:pt x="0" y="148"/>
                    </a:lnTo>
                    <a:lnTo>
                      <a:pt x="0" y="136"/>
                    </a:lnTo>
                    <a:lnTo>
                      <a:pt x="0" y="122"/>
                    </a:lnTo>
                    <a:lnTo>
                      <a:pt x="0" y="106"/>
                    </a:lnTo>
                    <a:lnTo>
                      <a:pt x="0" y="84"/>
                    </a:lnTo>
                    <a:lnTo>
                      <a:pt x="0" y="5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4" name="Freeform 498"/>
              <p:cNvSpPr>
                <a:spLocks/>
              </p:cNvSpPr>
              <p:nvPr/>
            </p:nvSpPr>
            <p:spPr bwMode="auto">
              <a:xfrm>
                <a:off x="2076" y="3659"/>
                <a:ext cx="26" cy="171"/>
              </a:xfrm>
              <a:custGeom>
                <a:avLst/>
                <a:gdLst>
                  <a:gd name="T0" fmla="*/ 5 w 26"/>
                  <a:gd name="T1" fmla="*/ 5 h 171"/>
                  <a:gd name="T2" fmla="*/ 10 w 26"/>
                  <a:gd name="T3" fmla="*/ 3 h 171"/>
                  <a:gd name="T4" fmla="*/ 20 w 26"/>
                  <a:gd name="T5" fmla="*/ 0 h 171"/>
                  <a:gd name="T6" fmla="*/ 23 w 26"/>
                  <a:gd name="T7" fmla="*/ 0 h 171"/>
                  <a:gd name="T8" fmla="*/ 25 w 26"/>
                  <a:gd name="T9" fmla="*/ 1 h 171"/>
                  <a:gd name="T10" fmla="*/ 26 w 26"/>
                  <a:gd name="T11" fmla="*/ 2 h 171"/>
                  <a:gd name="T12" fmla="*/ 26 w 26"/>
                  <a:gd name="T13" fmla="*/ 5 h 171"/>
                  <a:gd name="T14" fmla="*/ 26 w 26"/>
                  <a:gd name="T15" fmla="*/ 22 h 171"/>
                  <a:gd name="T16" fmla="*/ 26 w 26"/>
                  <a:gd name="T17" fmla="*/ 35 h 171"/>
                  <a:gd name="T18" fmla="*/ 26 w 26"/>
                  <a:gd name="T19" fmla="*/ 46 h 171"/>
                  <a:gd name="T20" fmla="*/ 26 w 26"/>
                  <a:gd name="T21" fmla="*/ 58 h 171"/>
                  <a:gd name="T22" fmla="*/ 26 w 26"/>
                  <a:gd name="T23" fmla="*/ 74 h 171"/>
                  <a:gd name="T24" fmla="*/ 26 w 26"/>
                  <a:gd name="T25" fmla="*/ 96 h 171"/>
                  <a:gd name="T26" fmla="*/ 26 w 26"/>
                  <a:gd name="T27" fmla="*/ 127 h 171"/>
                  <a:gd name="T28" fmla="*/ 26 w 26"/>
                  <a:gd name="T29" fmla="*/ 168 h 171"/>
                  <a:gd name="T30" fmla="*/ 24 w 26"/>
                  <a:gd name="T31" fmla="*/ 170 h 171"/>
                  <a:gd name="T32" fmla="*/ 20 w 26"/>
                  <a:gd name="T33" fmla="*/ 171 h 171"/>
                  <a:gd name="T34" fmla="*/ 16 w 26"/>
                  <a:gd name="T35" fmla="*/ 171 h 171"/>
                  <a:gd name="T36" fmla="*/ 6 w 26"/>
                  <a:gd name="T37" fmla="*/ 171 h 171"/>
                  <a:gd name="T38" fmla="*/ 2 w 26"/>
                  <a:gd name="T39" fmla="*/ 170 h 171"/>
                  <a:gd name="T40" fmla="*/ 0 w 26"/>
                  <a:gd name="T41" fmla="*/ 168 h 171"/>
                  <a:gd name="T42" fmla="*/ 0 w 26"/>
                  <a:gd name="T43" fmla="*/ 150 h 171"/>
                  <a:gd name="T44" fmla="*/ 0 w 26"/>
                  <a:gd name="T45" fmla="*/ 138 h 171"/>
                  <a:gd name="T46" fmla="*/ 0 w 26"/>
                  <a:gd name="T47" fmla="*/ 127 h 171"/>
                  <a:gd name="T48" fmla="*/ 0 w 26"/>
                  <a:gd name="T49" fmla="*/ 115 h 171"/>
                  <a:gd name="T50" fmla="*/ 0 w 26"/>
                  <a:gd name="T51" fmla="*/ 100 h 171"/>
                  <a:gd name="T52" fmla="*/ 0 w 26"/>
                  <a:gd name="T53" fmla="*/ 79 h 171"/>
                  <a:gd name="T54" fmla="*/ 0 w 26"/>
                  <a:gd name="T55" fmla="*/ 50 h 171"/>
                  <a:gd name="T56" fmla="*/ 0 w 26"/>
                  <a:gd name="T57" fmla="*/ 9 h 171"/>
                  <a:gd name="T58" fmla="*/ 0 w 26"/>
                  <a:gd name="T59" fmla="*/ 8 h 171"/>
                  <a:gd name="T60" fmla="*/ 1 w 26"/>
                  <a:gd name="T61" fmla="*/ 7 h 171"/>
                  <a:gd name="T62" fmla="*/ 2 w 26"/>
                  <a:gd name="T63" fmla="*/ 6 h 171"/>
                  <a:gd name="T64" fmla="*/ 5 w 26"/>
                  <a:gd name="T65" fmla="*/ 5 h 1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71"/>
                  <a:gd name="T101" fmla="*/ 26 w 26"/>
                  <a:gd name="T102" fmla="*/ 171 h 1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71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22"/>
                    </a:lnTo>
                    <a:lnTo>
                      <a:pt x="26" y="35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74"/>
                    </a:lnTo>
                    <a:lnTo>
                      <a:pt x="26" y="96"/>
                    </a:lnTo>
                    <a:lnTo>
                      <a:pt x="26" y="127"/>
                    </a:lnTo>
                    <a:lnTo>
                      <a:pt x="26" y="168"/>
                    </a:lnTo>
                    <a:lnTo>
                      <a:pt x="24" y="170"/>
                    </a:lnTo>
                    <a:lnTo>
                      <a:pt x="20" y="171"/>
                    </a:lnTo>
                    <a:lnTo>
                      <a:pt x="16" y="171"/>
                    </a:lnTo>
                    <a:lnTo>
                      <a:pt x="6" y="171"/>
                    </a:lnTo>
                    <a:lnTo>
                      <a:pt x="2" y="170"/>
                    </a:lnTo>
                    <a:lnTo>
                      <a:pt x="0" y="168"/>
                    </a:lnTo>
                    <a:lnTo>
                      <a:pt x="0" y="150"/>
                    </a:lnTo>
                    <a:lnTo>
                      <a:pt x="0" y="138"/>
                    </a:lnTo>
                    <a:lnTo>
                      <a:pt x="0" y="127"/>
                    </a:lnTo>
                    <a:lnTo>
                      <a:pt x="0" y="115"/>
                    </a:lnTo>
                    <a:lnTo>
                      <a:pt x="0" y="100"/>
                    </a:lnTo>
                    <a:lnTo>
                      <a:pt x="0" y="79"/>
                    </a:lnTo>
                    <a:lnTo>
                      <a:pt x="0" y="5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5" name="Freeform 499"/>
              <p:cNvSpPr>
                <a:spLocks/>
              </p:cNvSpPr>
              <p:nvPr/>
            </p:nvSpPr>
            <p:spPr bwMode="auto">
              <a:xfrm>
                <a:off x="2076" y="3659"/>
                <a:ext cx="26" cy="159"/>
              </a:xfrm>
              <a:custGeom>
                <a:avLst/>
                <a:gdLst>
                  <a:gd name="T0" fmla="*/ 5 w 26"/>
                  <a:gd name="T1" fmla="*/ 5 h 159"/>
                  <a:gd name="T2" fmla="*/ 10 w 26"/>
                  <a:gd name="T3" fmla="*/ 3 h 159"/>
                  <a:gd name="T4" fmla="*/ 20 w 26"/>
                  <a:gd name="T5" fmla="*/ 0 h 159"/>
                  <a:gd name="T6" fmla="*/ 23 w 26"/>
                  <a:gd name="T7" fmla="*/ 0 h 159"/>
                  <a:gd name="T8" fmla="*/ 25 w 26"/>
                  <a:gd name="T9" fmla="*/ 1 h 159"/>
                  <a:gd name="T10" fmla="*/ 26 w 26"/>
                  <a:gd name="T11" fmla="*/ 2 h 159"/>
                  <a:gd name="T12" fmla="*/ 26 w 26"/>
                  <a:gd name="T13" fmla="*/ 5 h 159"/>
                  <a:gd name="T14" fmla="*/ 26 w 26"/>
                  <a:gd name="T15" fmla="*/ 20 h 159"/>
                  <a:gd name="T16" fmla="*/ 26 w 26"/>
                  <a:gd name="T17" fmla="*/ 33 h 159"/>
                  <a:gd name="T18" fmla="*/ 26 w 26"/>
                  <a:gd name="T19" fmla="*/ 44 h 159"/>
                  <a:gd name="T20" fmla="*/ 26 w 26"/>
                  <a:gd name="T21" fmla="*/ 55 h 159"/>
                  <a:gd name="T22" fmla="*/ 26 w 26"/>
                  <a:gd name="T23" fmla="*/ 69 h 159"/>
                  <a:gd name="T24" fmla="*/ 26 w 26"/>
                  <a:gd name="T25" fmla="*/ 90 h 159"/>
                  <a:gd name="T26" fmla="*/ 26 w 26"/>
                  <a:gd name="T27" fmla="*/ 119 h 159"/>
                  <a:gd name="T28" fmla="*/ 26 w 26"/>
                  <a:gd name="T29" fmla="*/ 156 h 159"/>
                  <a:gd name="T30" fmla="*/ 24 w 26"/>
                  <a:gd name="T31" fmla="*/ 159 h 159"/>
                  <a:gd name="T32" fmla="*/ 20 w 26"/>
                  <a:gd name="T33" fmla="*/ 159 h 159"/>
                  <a:gd name="T34" fmla="*/ 16 w 26"/>
                  <a:gd name="T35" fmla="*/ 159 h 159"/>
                  <a:gd name="T36" fmla="*/ 6 w 26"/>
                  <a:gd name="T37" fmla="*/ 159 h 159"/>
                  <a:gd name="T38" fmla="*/ 2 w 26"/>
                  <a:gd name="T39" fmla="*/ 159 h 159"/>
                  <a:gd name="T40" fmla="*/ 0 w 26"/>
                  <a:gd name="T41" fmla="*/ 156 h 159"/>
                  <a:gd name="T42" fmla="*/ 0 w 26"/>
                  <a:gd name="T43" fmla="*/ 128 h 159"/>
                  <a:gd name="T44" fmla="*/ 0 w 26"/>
                  <a:gd name="T45" fmla="*/ 107 h 159"/>
                  <a:gd name="T46" fmla="*/ 0 w 26"/>
                  <a:gd name="T47" fmla="*/ 73 h 159"/>
                  <a:gd name="T48" fmla="*/ 0 w 26"/>
                  <a:gd name="T49" fmla="*/ 9 h 159"/>
                  <a:gd name="T50" fmla="*/ 0 w 26"/>
                  <a:gd name="T51" fmla="*/ 8 h 159"/>
                  <a:gd name="T52" fmla="*/ 1 w 26"/>
                  <a:gd name="T53" fmla="*/ 7 h 159"/>
                  <a:gd name="T54" fmla="*/ 2 w 26"/>
                  <a:gd name="T55" fmla="*/ 6 h 159"/>
                  <a:gd name="T56" fmla="*/ 5 w 26"/>
                  <a:gd name="T57" fmla="*/ 5 h 1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159"/>
                  <a:gd name="T89" fmla="*/ 26 w 26"/>
                  <a:gd name="T90" fmla="*/ 159 h 1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159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20"/>
                    </a:lnTo>
                    <a:lnTo>
                      <a:pt x="26" y="33"/>
                    </a:lnTo>
                    <a:lnTo>
                      <a:pt x="26" y="44"/>
                    </a:lnTo>
                    <a:lnTo>
                      <a:pt x="26" y="55"/>
                    </a:lnTo>
                    <a:lnTo>
                      <a:pt x="26" y="69"/>
                    </a:lnTo>
                    <a:lnTo>
                      <a:pt x="26" y="90"/>
                    </a:lnTo>
                    <a:lnTo>
                      <a:pt x="26" y="119"/>
                    </a:lnTo>
                    <a:lnTo>
                      <a:pt x="26" y="156"/>
                    </a:lnTo>
                    <a:lnTo>
                      <a:pt x="24" y="159"/>
                    </a:lnTo>
                    <a:lnTo>
                      <a:pt x="20" y="159"/>
                    </a:lnTo>
                    <a:lnTo>
                      <a:pt x="16" y="159"/>
                    </a:lnTo>
                    <a:lnTo>
                      <a:pt x="6" y="159"/>
                    </a:lnTo>
                    <a:lnTo>
                      <a:pt x="2" y="159"/>
                    </a:lnTo>
                    <a:lnTo>
                      <a:pt x="0" y="156"/>
                    </a:lnTo>
                    <a:lnTo>
                      <a:pt x="0" y="128"/>
                    </a:lnTo>
                    <a:lnTo>
                      <a:pt x="0" y="107"/>
                    </a:lnTo>
                    <a:lnTo>
                      <a:pt x="0" y="7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6" name="Freeform 500"/>
              <p:cNvSpPr>
                <a:spLocks/>
              </p:cNvSpPr>
              <p:nvPr/>
            </p:nvSpPr>
            <p:spPr bwMode="auto">
              <a:xfrm>
                <a:off x="2076" y="3659"/>
                <a:ext cx="26" cy="148"/>
              </a:xfrm>
              <a:custGeom>
                <a:avLst/>
                <a:gdLst>
                  <a:gd name="T0" fmla="*/ 5 w 26"/>
                  <a:gd name="T1" fmla="*/ 5 h 148"/>
                  <a:gd name="T2" fmla="*/ 10 w 26"/>
                  <a:gd name="T3" fmla="*/ 3 h 148"/>
                  <a:gd name="T4" fmla="*/ 20 w 26"/>
                  <a:gd name="T5" fmla="*/ 0 h 148"/>
                  <a:gd name="T6" fmla="*/ 23 w 26"/>
                  <a:gd name="T7" fmla="*/ 0 h 148"/>
                  <a:gd name="T8" fmla="*/ 25 w 26"/>
                  <a:gd name="T9" fmla="*/ 1 h 148"/>
                  <a:gd name="T10" fmla="*/ 26 w 26"/>
                  <a:gd name="T11" fmla="*/ 2 h 148"/>
                  <a:gd name="T12" fmla="*/ 26 w 26"/>
                  <a:gd name="T13" fmla="*/ 5 h 148"/>
                  <a:gd name="T14" fmla="*/ 26 w 26"/>
                  <a:gd name="T15" fmla="*/ 30 h 148"/>
                  <a:gd name="T16" fmla="*/ 26 w 26"/>
                  <a:gd name="T17" fmla="*/ 51 h 148"/>
                  <a:gd name="T18" fmla="*/ 26 w 26"/>
                  <a:gd name="T19" fmla="*/ 83 h 148"/>
                  <a:gd name="T20" fmla="*/ 26 w 26"/>
                  <a:gd name="T21" fmla="*/ 144 h 148"/>
                  <a:gd name="T22" fmla="*/ 24 w 26"/>
                  <a:gd name="T23" fmla="*/ 147 h 148"/>
                  <a:gd name="T24" fmla="*/ 20 w 26"/>
                  <a:gd name="T25" fmla="*/ 148 h 148"/>
                  <a:gd name="T26" fmla="*/ 16 w 26"/>
                  <a:gd name="T27" fmla="*/ 148 h 148"/>
                  <a:gd name="T28" fmla="*/ 6 w 26"/>
                  <a:gd name="T29" fmla="*/ 148 h 148"/>
                  <a:gd name="T30" fmla="*/ 2 w 26"/>
                  <a:gd name="T31" fmla="*/ 147 h 148"/>
                  <a:gd name="T32" fmla="*/ 0 w 26"/>
                  <a:gd name="T33" fmla="*/ 144 h 148"/>
                  <a:gd name="T34" fmla="*/ 0 w 26"/>
                  <a:gd name="T35" fmla="*/ 119 h 148"/>
                  <a:gd name="T36" fmla="*/ 0 w 26"/>
                  <a:gd name="T37" fmla="*/ 99 h 148"/>
                  <a:gd name="T38" fmla="*/ 0 w 26"/>
                  <a:gd name="T39" fmla="*/ 68 h 148"/>
                  <a:gd name="T40" fmla="*/ 0 w 26"/>
                  <a:gd name="T41" fmla="*/ 9 h 148"/>
                  <a:gd name="T42" fmla="*/ 0 w 26"/>
                  <a:gd name="T43" fmla="*/ 8 h 148"/>
                  <a:gd name="T44" fmla="*/ 1 w 26"/>
                  <a:gd name="T45" fmla="*/ 7 h 148"/>
                  <a:gd name="T46" fmla="*/ 2 w 26"/>
                  <a:gd name="T47" fmla="*/ 6 h 148"/>
                  <a:gd name="T48" fmla="*/ 5 w 26"/>
                  <a:gd name="T49" fmla="*/ 5 h 1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148"/>
                  <a:gd name="T77" fmla="*/ 26 w 26"/>
                  <a:gd name="T78" fmla="*/ 148 h 1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148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6" y="30"/>
                    </a:lnTo>
                    <a:lnTo>
                      <a:pt x="26" y="51"/>
                    </a:lnTo>
                    <a:lnTo>
                      <a:pt x="26" y="83"/>
                    </a:lnTo>
                    <a:lnTo>
                      <a:pt x="26" y="144"/>
                    </a:lnTo>
                    <a:lnTo>
                      <a:pt x="24" y="147"/>
                    </a:lnTo>
                    <a:lnTo>
                      <a:pt x="20" y="148"/>
                    </a:lnTo>
                    <a:lnTo>
                      <a:pt x="16" y="148"/>
                    </a:lnTo>
                    <a:lnTo>
                      <a:pt x="6" y="148"/>
                    </a:lnTo>
                    <a:lnTo>
                      <a:pt x="2" y="147"/>
                    </a:lnTo>
                    <a:lnTo>
                      <a:pt x="0" y="144"/>
                    </a:lnTo>
                    <a:lnTo>
                      <a:pt x="0" y="119"/>
                    </a:lnTo>
                    <a:lnTo>
                      <a:pt x="0" y="99"/>
                    </a:lnTo>
                    <a:lnTo>
                      <a:pt x="0" y="6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7" name="Freeform 501"/>
              <p:cNvSpPr>
                <a:spLocks/>
              </p:cNvSpPr>
              <p:nvPr/>
            </p:nvSpPr>
            <p:spPr bwMode="auto">
              <a:xfrm>
                <a:off x="2076" y="3659"/>
                <a:ext cx="26" cy="136"/>
              </a:xfrm>
              <a:custGeom>
                <a:avLst/>
                <a:gdLst>
                  <a:gd name="T0" fmla="*/ 5 w 26"/>
                  <a:gd name="T1" fmla="*/ 5 h 136"/>
                  <a:gd name="T2" fmla="*/ 10 w 26"/>
                  <a:gd name="T3" fmla="*/ 3 h 136"/>
                  <a:gd name="T4" fmla="*/ 20 w 26"/>
                  <a:gd name="T5" fmla="*/ 0 h 136"/>
                  <a:gd name="T6" fmla="*/ 23 w 26"/>
                  <a:gd name="T7" fmla="*/ 0 h 136"/>
                  <a:gd name="T8" fmla="*/ 25 w 26"/>
                  <a:gd name="T9" fmla="*/ 0 h 136"/>
                  <a:gd name="T10" fmla="*/ 26 w 26"/>
                  <a:gd name="T11" fmla="*/ 2 h 136"/>
                  <a:gd name="T12" fmla="*/ 26 w 26"/>
                  <a:gd name="T13" fmla="*/ 3 h 136"/>
                  <a:gd name="T14" fmla="*/ 26 w 26"/>
                  <a:gd name="T15" fmla="*/ 28 h 136"/>
                  <a:gd name="T16" fmla="*/ 26 w 26"/>
                  <a:gd name="T17" fmla="*/ 47 h 136"/>
                  <a:gd name="T18" fmla="*/ 26 w 26"/>
                  <a:gd name="T19" fmla="*/ 77 h 136"/>
                  <a:gd name="T20" fmla="*/ 26 w 26"/>
                  <a:gd name="T21" fmla="*/ 133 h 136"/>
                  <a:gd name="T22" fmla="*/ 24 w 26"/>
                  <a:gd name="T23" fmla="*/ 136 h 136"/>
                  <a:gd name="T24" fmla="*/ 20 w 26"/>
                  <a:gd name="T25" fmla="*/ 136 h 136"/>
                  <a:gd name="T26" fmla="*/ 16 w 26"/>
                  <a:gd name="T27" fmla="*/ 136 h 136"/>
                  <a:gd name="T28" fmla="*/ 6 w 26"/>
                  <a:gd name="T29" fmla="*/ 136 h 136"/>
                  <a:gd name="T30" fmla="*/ 2 w 26"/>
                  <a:gd name="T31" fmla="*/ 134 h 136"/>
                  <a:gd name="T32" fmla="*/ 0 w 26"/>
                  <a:gd name="T33" fmla="*/ 133 h 136"/>
                  <a:gd name="T34" fmla="*/ 0 w 26"/>
                  <a:gd name="T35" fmla="*/ 110 h 136"/>
                  <a:gd name="T36" fmla="*/ 0 w 26"/>
                  <a:gd name="T37" fmla="*/ 92 h 136"/>
                  <a:gd name="T38" fmla="*/ 0 w 26"/>
                  <a:gd name="T39" fmla="*/ 63 h 136"/>
                  <a:gd name="T40" fmla="*/ 0 w 26"/>
                  <a:gd name="T41" fmla="*/ 9 h 136"/>
                  <a:gd name="T42" fmla="*/ 0 w 26"/>
                  <a:gd name="T43" fmla="*/ 8 h 136"/>
                  <a:gd name="T44" fmla="*/ 1 w 26"/>
                  <a:gd name="T45" fmla="*/ 7 h 136"/>
                  <a:gd name="T46" fmla="*/ 2 w 26"/>
                  <a:gd name="T47" fmla="*/ 6 h 136"/>
                  <a:gd name="T48" fmla="*/ 5 w 26"/>
                  <a:gd name="T49" fmla="*/ 5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136"/>
                  <a:gd name="T77" fmla="*/ 26 w 26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136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28"/>
                    </a:lnTo>
                    <a:lnTo>
                      <a:pt x="26" y="47"/>
                    </a:lnTo>
                    <a:lnTo>
                      <a:pt x="26" y="77"/>
                    </a:lnTo>
                    <a:lnTo>
                      <a:pt x="26" y="133"/>
                    </a:lnTo>
                    <a:lnTo>
                      <a:pt x="24" y="136"/>
                    </a:lnTo>
                    <a:lnTo>
                      <a:pt x="20" y="136"/>
                    </a:lnTo>
                    <a:lnTo>
                      <a:pt x="16" y="136"/>
                    </a:lnTo>
                    <a:lnTo>
                      <a:pt x="6" y="136"/>
                    </a:lnTo>
                    <a:lnTo>
                      <a:pt x="2" y="134"/>
                    </a:lnTo>
                    <a:lnTo>
                      <a:pt x="0" y="133"/>
                    </a:lnTo>
                    <a:lnTo>
                      <a:pt x="0" y="110"/>
                    </a:lnTo>
                    <a:lnTo>
                      <a:pt x="0" y="92"/>
                    </a:lnTo>
                    <a:lnTo>
                      <a:pt x="0" y="6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8" name="Freeform 502"/>
              <p:cNvSpPr>
                <a:spLocks/>
              </p:cNvSpPr>
              <p:nvPr/>
            </p:nvSpPr>
            <p:spPr bwMode="auto">
              <a:xfrm>
                <a:off x="2076" y="3659"/>
                <a:ext cx="26" cy="125"/>
              </a:xfrm>
              <a:custGeom>
                <a:avLst/>
                <a:gdLst>
                  <a:gd name="T0" fmla="*/ 5 w 26"/>
                  <a:gd name="T1" fmla="*/ 5 h 125"/>
                  <a:gd name="T2" fmla="*/ 10 w 26"/>
                  <a:gd name="T3" fmla="*/ 3 h 125"/>
                  <a:gd name="T4" fmla="*/ 20 w 26"/>
                  <a:gd name="T5" fmla="*/ 0 h 125"/>
                  <a:gd name="T6" fmla="*/ 23 w 26"/>
                  <a:gd name="T7" fmla="*/ 0 h 125"/>
                  <a:gd name="T8" fmla="*/ 25 w 26"/>
                  <a:gd name="T9" fmla="*/ 0 h 125"/>
                  <a:gd name="T10" fmla="*/ 26 w 26"/>
                  <a:gd name="T11" fmla="*/ 2 h 125"/>
                  <a:gd name="T12" fmla="*/ 26 w 26"/>
                  <a:gd name="T13" fmla="*/ 3 h 125"/>
                  <a:gd name="T14" fmla="*/ 26 w 26"/>
                  <a:gd name="T15" fmla="*/ 27 h 125"/>
                  <a:gd name="T16" fmla="*/ 26 w 26"/>
                  <a:gd name="T17" fmla="*/ 44 h 125"/>
                  <a:gd name="T18" fmla="*/ 26 w 26"/>
                  <a:gd name="T19" fmla="*/ 71 h 125"/>
                  <a:gd name="T20" fmla="*/ 26 w 26"/>
                  <a:gd name="T21" fmla="*/ 122 h 125"/>
                  <a:gd name="T22" fmla="*/ 24 w 26"/>
                  <a:gd name="T23" fmla="*/ 123 h 125"/>
                  <a:gd name="T24" fmla="*/ 20 w 26"/>
                  <a:gd name="T25" fmla="*/ 125 h 125"/>
                  <a:gd name="T26" fmla="*/ 16 w 26"/>
                  <a:gd name="T27" fmla="*/ 125 h 125"/>
                  <a:gd name="T28" fmla="*/ 6 w 26"/>
                  <a:gd name="T29" fmla="*/ 123 h 125"/>
                  <a:gd name="T30" fmla="*/ 2 w 26"/>
                  <a:gd name="T31" fmla="*/ 123 h 125"/>
                  <a:gd name="T32" fmla="*/ 0 w 26"/>
                  <a:gd name="T33" fmla="*/ 121 h 125"/>
                  <a:gd name="T34" fmla="*/ 0 w 26"/>
                  <a:gd name="T35" fmla="*/ 100 h 125"/>
                  <a:gd name="T36" fmla="*/ 0 w 26"/>
                  <a:gd name="T37" fmla="*/ 84 h 125"/>
                  <a:gd name="T38" fmla="*/ 0 w 26"/>
                  <a:gd name="T39" fmla="*/ 58 h 125"/>
                  <a:gd name="T40" fmla="*/ 0 w 26"/>
                  <a:gd name="T41" fmla="*/ 9 h 125"/>
                  <a:gd name="T42" fmla="*/ 0 w 26"/>
                  <a:gd name="T43" fmla="*/ 8 h 125"/>
                  <a:gd name="T44" fmla="*/ 1 w 26"/>
                  <a:gd name="T45" fmla="*/ 7 h 125"/>
                  <a:gd name="T46" fmla="*/ 2 w 26"/>
                  <a:gd name="T47" fmla="*/ 6 h 125"/>
                  <a:gd name="T48" fmla="*/ 5 w 26"/>
                  <a:gd name="T49" fmla="*/ 5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125"/>
                  <a:gd name="T77" fmla="*/ 26 w 2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125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27"/>
                    </a:lnTo>
                    <a:lnTo>
                      <a:pt x="26" y="44"/>
                    </a:lnTo>
                    <a:lnTo>
                      <a:pt x="26" y="71"/>
                    </a:lnTo>
                    <a:lnTo>
                      <a:pt x="26" y="122"/>
                    </a:lnTo>
                    <a:lnTo>
                      <a:pt x="24" y="123"/>
                    </a:lnTo>
                    <a:lnTo>
                      <a:pt x="20" y="125"/>
                    </a:lnTo>
                    <a:lnTo>
                      <a:pt x="16" y="125"/>
                    </a:lnTo>
                    <a:lnTo>
                      <a:pt x="6" y="123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5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99" name="Freeform 503"/>
              <p:cNvSpPr>
                <a:spLocks/>
              </p:cNvSpPr>
              <p:nvPr/>
            </p:nvSpPr>
            <p:spPr bwMode="auto">
              <a:xfrm>
                <a:off x="2076" y="3659"/>
                <a:ext cx="26" cy="112"/>
              </a:xfrm>
              <a:custGeom>
                <a:avLst/>
                <a:gdLst>
                  <a:gd name="T0" fmla="*/ 5 w 26"/>
                  <a:gd name="T1" fmla="*/ 5 h 112"/>
                  <a:gd name="T2" fmla="*/ 10 w 26"/>
                  <a:gd name="T3" fmla="*/ 3 h 112"/>
                  <a:gd name="T4" fmla="*/ 20 w 26"/>
                  <a:gd name="T5" fmla="*/ 0 h 112"/>
                  <a:gd name="T6" fmla="*/ 23 w 26"/>
                  <a:gd name="T7" fmla="*/ 0 h 112"/>
                  <a:gd name="T8" fmla="*/ 25 w 26"/>
                  <a:gd name="T9" fmla="*/ 0 h 112"/>
                  <a:gd name="T10" fmla="*/ 26 w 26"/>
                  <a:gd name="T11" fmla="*/ 1 h 112"/>
                  <a:gd name="T12" fmla="*/ 26 w 26"/>
                  <a:gd name="T13" fmla="*/ 3 h 112"/>
                  <a:gd name="T14" fmla="*/ 26 w 26"/>
                  <a:gd name="T15" fmla="*/ 24 h 112"/>
                  <a:gd name="T16" fmla="*/ 26 w 26"/>
                  <a:gd name="T17" fmla="*/ 39 h 112"/>
                  <a:gd name="T18" fmla="*/ 26 w 26"/>
                  <a:gd name="T19" fmla="*/ 63 h 112"/>
                  <a:gd name="T20" fmla="*/ 26 w 26"/>
                  <a:gd name="T21" fmla="*/ 110 h 112"/>
                  <a:gd name="T22" fmla="*/ 24 w 26"/>
                  <a:gd name="T23" fmla="*/ 112 h 112"/>
                  <a:gd name="T24" fmla="*/ 20 w 26"/>
                  <a:gd name="T25" fmla="*/ 112 h 112"/>
                  <a:gd name="T26" fmla="*/ 16 w 26"/>
                  <a:gd name="T27" fmla="*/ 112 h 112"/>
                  <a:gd name="T28" fmla="*/ 6 w 26"/>
                  <a:gd name="T29" fmla="*/ 112 h 112"/>
                  <a:gd name="T30" fmla="*/ 2 w 26"/>
                  <a:gd name="T31" fmla="*/ 111 h 112"/>
                  <a:gd name="T32" fmla="*/ 0 w 26"/>
                  <a:gd name="T33" fmla="*/ 110 h 112"/>
                  <a:gd name="T34" fmla="*/ 0 w 26"/>
                  <a:gd name="T35" fmla="*/ 92 h 112"/>
                  <a:gd name="T36" fmla="*/ 0 w 26"/>
                  <a:gd name="T37" fmla="*/ 77 h 112"/>
                  <a:gd name="T38" fmla="*/ 0 w 26"/>
                  <a:gd name="T39" fmla="*/ 54 h 112"/>
                  <a:gd name="T40" fmla="*/ 0 w 26"/>
                  <a:gd name="T41" fmla="*/ 9 h 112"/>
                  <a:gd name="T42" fmla="*/ 0 w 26"/>
                  <a:gd name="T43" fmla="*/ 8 h 112"/>
                  <a:gd name="T44" fmla="*/ 1 w 26"/>
                  <a:gd name="T45" fmla="*/ 7 h 112"/>
                  <a:gd name="T46" fmla="*/ 2 w 26"/>
                  <a:gd name="T47" fmla="*/ 6 h 112"/>
                  <a:gd name="T48" fmla="*/ 5 w 26"/>
                  <a:gd name="T49" fmla="*/ 5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112"/>
                  <a:gd name="T77" fmla="*/ 26 w 26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112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24"/>
                    </a:lnTo>
                    <a:lnTo>
                      <a:pt x="26" y="39"/>
                    </a:lnTo>
                    <a:lnTo>
                      <a:pt x="26" y="63"/>
                    </a:lnTo>
                    <a:lnTo>
                      <a:pt x="26" y="110"/>
                    </a:lnTo>
                    <a:lnTo>
                      <a:pt x="24" y="112"/>
                    </a:lnTo>
                    <a:lnTo>
                      <a:pt x="20" y="112"/>
                    </a:lnTo>
                    <a:lnTo>
                      <a:pt x="16" y="112"/>
                    </a:lnTo>
                    <a:lnTo>
                      <a:pt x="6" y="112"/>
                    </a:lnTo>
                    <a:lnTo>
                      <a:pt x="2" y="111"/>
                    </a:lnTo>
                    <a:lnTo>
                      <a:pt x="0" y="110"/>
                    </a:lnTo>
                    <a:lnTo>
                      <a:pt x="0" y="92"/>
                    </a:lnTo>
                    <a:lnTo>
                      <a:pt x="0" y="77"/>
                    </a:lnTo>
                    <a:lnTo>
                      <a:pt x="0" y="54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00" name="Freeform 504"/>
              <p:cNvSpPr>
                <a:spLocks/>
              </p:cNvSpPr>
              <p:nvPr/>
            </p:nvSpPr>
            <p:spPr bwMode="auto">
              <a:xfrm>
                <a:off x="2076" y="3659"/>
                <a:ext cx="26" cy="100"/>
              </a:xfrm>
              <a:custGeom>
                <a:avLst/>
                <a:gdLst>
                  <a:gd name="T0" fmla="*/ 5 w 26"/>
                  <a:gd name="T1" fmla="*/ 5 h 100"/>
                  <a:gd name="T2" fmla="*/ 10 w 26"/>
                  <a:gd name="T3" fmla="*/ 3 h 100"/>
                  <a:gd name="T4" fmla="*/ 20 w 26"/>
                  <a:gd name="T5" fmla="*/ 0 h 100"/>
                  <a:gd name="T6" fmla="*/ 23 w 26"/>
                  <a:gd name="T7" fmla="*/ 0 h 100"/>
                  <a:gd name="T8" fmla="*/ 24 w 26"/>
                  <a:gd name="T9" fmla="*/ 0 h 100"/>
                  <a:gd name="T10" fmla="*/ 26 w 26"/>
                  <a:gd name="T11" fmla="*/ 1 h 100"/>
                  <a:gd name="T12" fmla="*/ 26 w 26"/>
                  <a:gd name="T13" fmla="*/ 3 h 100"/>
                  <a:gd name="T14" fmla="*/ 26 w 26"/>
                  <a:gd name="T15" fmla="*/ 22 h 100"/>
                  <a:gd name="T16" fmla="*/ 26 w 26"/>
                  <a:gd name="T17" fmla="*/ 35 h 100"/>
                  <a:gd name="T18" fmla="*/ 26 w 26"/>
                  <a:gd name="T19" fmla="*/ 57 h 100"/>
                  <a:gd name="T20" fmla="*/ 26 w 26"/>
                  <a:gd name="T21" fmla="*/ 99 h 100"/>
                  <a:gd name="T22" fmla="*/ 24 w 26"/>
                  <a:gd name="T23" fmla="*/ 100 h 100"/>
                  <a:gd name="T24" fmla="*/ 20 w 26"/>
                  <a:gd name="T25" fmla="*/ 100 h 100"/>
                  <a:gd name="T26" fmla="*/ 16 w 26"/>
                  <a:gd name="T27" fmla="*/ 100 h 100"/>
                  <a:gd name="T28" fmla="*/ 6 w 26"/>
                  <a:gd name="T29" fmla="*/ 100 h 100"/>
                  <a:gd name="T30" fmla="*/ 2 w 26"/>
                  <a:gd name="T31" fmla="*/ 100 h 100"/>
                  <a:gd name="T32" fmla="*/ 0 w 26"/>
                  <a:gd name="T33" fmla="*/ 99 h 100"/>
                  <a:gd name="T34" fmla="*/ 0 w 26"/>
                  <a:gd name="T35" fmla="*/ 82 h 100"/>
                  <a:gd name="T36" fmla="*/ 0 w 26"/>
                  <a:gd name="T37" fmla="*/ 69 h 100"/>
                  <a:gd name="T38" fmla="*/ 0 w 26"/>
                  <a:gd name="T39" fmla="*/ 49 h 100"/>
                  <a:gd name="T40" fmla="*/ 0 w 26"/>
                  <a:gd name="T41" fmla="*/ 9 h 100"/>
                  <a:gd name="T42" fmla="*/ 0 w 26"/>
                  <a:gd name="T43" fmla="*/ 8 h 100"/>
                  <a:gd name="T44" fmla="*/ 1 w 26"/>
                  <a:gd name="T45" fmla="*/ 7 h 100"/>
                  <a:gd name="T46" fmla="*/ 2 w 26"/>
                  <a:gd name="T47" fmla="*/ 6 h 100"/>
                  <a:gd name="T48" fmla="*/ 5 w 26"/>
                  <a:gd name="T49" fmla="*/ 5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100"/>
                  <a:gd name="T77" fmla="*/ 26 w 26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100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22"/>
                    </a:lnTo>
                    <a:lnTo>
                      <a:pt x="26" y="35"/>
                    </a:lnTo>
                    <a:lnTo>
                      <a:pt x="26" y="57"/>
                    </a:lnTo>
                    <a:lnTo>
                      <a:pt x="26" y="99"/>
                    </a:lnTo>
                    <a:lnTo>
                      <a:pt x="24" y="100"/>
                    </a:lnTo>
                    <a:lnTo>
                      <a:pt x="20" y="100"/>
                    </a:lnTo>
                    <a:lnTo>
                      <a:pt x="16" y="100"/>
                    </a:lnTo>
                    <a:lnTo>
                      <a:pt x="6" y="100"/>
                    </a:lnTo>
                    <a:lnTo>
                      <a:pt x="2" y="100"/>
                    </a:lnTo>
                    <a:lnTo>
                      <a:pt x="0" y="99"/>
                    </a:lnTo>
                    <a:lnTo>
                      <a:pt x="0" y="82"/>
                    </a:lnTo>
                    <a:lnTo>
                      <a:pt x="0" y="69"/>
                    </a:lnTo>
                    <a:lnTo>
                      <a:pt x="0" y="4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01" name="Freeform 505"/>
              <p:cNvSpPr>
                <a:spLocks/>
              </p:cNvSpPr>
              <p:nvPr/>
            </p:nvSpPr>
            <p:spPr bwMode="auto">
              <a:xfrm>
                <a:off x="2076" y="3659"/>
                <a:ext cx="26" cy="89"/>
              </a:xfrm>
              <a:custGeom>
                <a:avLst/>
                <a:gdLst>
                  <a:gd name="T0" fmla="*/ 5 w 26"/>
                  <a:gd name="T1" fmla="*/ 5 h 89"/>
                  <a:gd name="T2" fmla="*/ 10 w 26"/>
                  <a:gd name="T3" fmla="*/ 3 h 89"/>
                  <a:gd name="T4" fmla="*/ 20 w 26"/>
                  <a:gd name="T5" fmla="*/ 0 h 89"/>
                  <a:gd name="T6" fmla="*/ 23 w 26"/>
                  <a:gd name="T7" fmla="*/ 0 h 89"/>
                  <a:gd name="T8" fmla="*/ 24 w 26"/>
                  <a:gd name="T9" fmla="*/ 0 h 89"/>
                  <a:gd name="T10" fmla="*/ 26 w 26"/>
                  <a:gd name="T11" fmla="*/ 1 h 89"/>
                  <a:gd name="T12" fmla="*/ 26 w 26"/>
                  <a:gd name="T13" fmla="*/ 3 h 89"/>
                  <a:gd name="T14" fmla="*/ 26 w 26"/>
                  <a:gd name="T15" fmla="*/ 19 h 89"/>
                  <a:gd name="T16" fmla="*/ 26 w 26"/>
                  <a:gd name="T17" fmla="*/ 31 h 89"/>
                  <a:gd name="T18" fmla="*/ 26 w 26"/>
                  <a:gd name="T19" fmla="*/ 51 h 89"/>
                  <a:gd name="T20" fmla="*/ 26 w 26"/>
                  <a:gd name="T21" fmla="*/ 87 h 89"/>
                  <a:gd name="T22" fmla="*/ 24 w 26"/>
                  <a:gd name="T23" fmla="*/ 89 h 89"/>
                  <a:gd name="T24" fmla="*/ 20 w 26"/>
                  <a:gd name="T25" fmla="*/ 89 h 89"/>
                  <a:gd name="T26" fmla="*/ 16 w 26"/>
                  <a:gd name="T27" fmla="*/ 89 h 89"/>
                  <a:gd name="T28" fmla="*/ 6 w 26"/>
                  <a:gd name="T29" fmla="*/ 89 h 89"/>
                  <a:gd name="T30" fmla="*/ 2 w 26"/>
                  <a:gd name="T31" fmla="*/ 88 h 89"/>
                  <a:gd name="T32" fmla="*/ 0 w 26"/>
                  <a:gd name="T33" fmla="*/ 87 h 89"/>
                  <a:gd name="T34" fmla="*/ 0 w 26"/>
                  <a:gd name="T35" fmla="*/ 73 h 89"/>
                  <a:gd name="T36" fmla="*/ 0 w 26"/>
                  <a:gd name="T37" fmla="*/ 61 h 89"/>
                  <a:gd name="T38" fmla="*/ 0 w 26"/>
                  <a:gd name="T39" fmla="*/ 44 h 89"/>
                  <a:gd name="T40" fmla="*/ 0 w 26"/>
                  <a:gd name="T41" fmla="*/ 9 h 89"/>
                  <a:gd name="T42" fmla="*/ 1 w 26"/>
                  <a:gd name="T43" fmla="*/ 7 h 89"/>
                  <a:gd name="T44" fmla="*/ 5 w 26"/>
                  <a:gd name="T45" fmla="*/ 5 h 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89"/>
                  <a:gd name="T71" fmla="*/ 26 w 26"/>
                  <a:gd name="T72" fmla="*/ 89 h 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89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19"/>
                    </a:lnTo>
                    <a:lnTo>
                      <a:pt x="26" y="31"/>
                    </a:lnTo>
                    <a:lnTo>
                      <a:pt x="26" y="51"/>
                    </a:lnTo>
                    <a:lnTo>
                      <a:pt x="26" y="87"/>
                    </a:lnTo>
                    <a:lnTo>
                      <a:pt x="24" y="89"/>
                    </a:lnTo>
                    <a:lnTo>
                      <a:pt x="20" y="89"/>
                    </a:lnTo>
                    <a:lnTo>
                      <a:pt x="16" y="89"/>
                    </a:lnTo>
                    <a:lnTo>
                      <a:pt x="6" y="89"/>
                    </a:lnTo>
                    <a:lnTo>
                      <a:pt x="2" y="88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02" name="Freeform 506"/>
              <p:cNvSpPr>
                <a:spLocks/>
              </p:cNvSpPr>
              <p:nvPr/>
            </p:nvSpPr>
            <p:spPr bwMode="auto">
              <a:xfrm>
                <a:off x="2076" y="3659"/>
                <a:ext cx="26" cy="78"/>
              </a:xfrm>
              <a:custGeom>
                <a:avLst/>
                <a:gdLst>
                  <a:gd name="T0" fmla="*/ 5 w 26"/>
                  <a:gd name="T1" fmla="*/ 5 h 78"/>
                  <a:gd name="T2" fmla="*/ 10 w 26"/>
                  <a:gd name="T3" fmla="*/ 3 h 78"/>
                  <a:gd name="T4" fmla="*/ 20 w 26"/>
                  <a:gd name="T5" fmla="*/ 0 h 78"/>
                  <a:gd name="T6" fmla="*/ 23 w 26"/>
                  <a:gd name="T7" fmla="*/ 0 h 78"/>
                  <a:gd name="T8" fmla="*/ 24 w 26"/>
                  <a:gd name="T9" fmla="*/ 0 h 78"/>
                  <a:gd name="T10" fmla="*/ 25 w 26"/>
                  <a:gd name="T11" fmla="*/ 1 h 78"/>
                  <a:gd name="T12" fmla="*/ 26 w 26"/>
                  <a:gd name="T13" fmla="*/ 3 h 78"/>
                  <a:gd name="T14" fmla="*/ 26 w 26"/>
                  <a:gd name="T15" fmla="*/ 17 h 78"/>
                  <a:gd name="T16" fmla="*/ 26 w 26"/>
                  <a:gd name="T17" fmla="*/ 28 h 78"/>
                  <a:gd name="T18" fmla="*/ 26 w 26"/>
                  <a:gd name="T19" fmla="*/ 44 h 78"/>
                  <a:gd name="T20" fmla="*/ 26 w 26"/>
                  <a:gd name="T21" fmla="*/ 76 h 78"/>
                  <a:gd name="T22" fmla="*/ 24 w 26"/>
                  <a:gd name="T23" fmla="*/ 77 h 78"/>
                  <a:gd name="T24" fmla="*/ 20 w 26"/>
                  <a:gd name="T25" fmla="*/ 78 h 78"/>
                  <a:gd name="T26" fmla="*/ 16 w 26"/>
                  <a:gd name="T27" fmla="*/ 78 h 78"/>
                  <a:gd name="T28" fmla="*/ 6 w 26"/>
                  <a:gd name="T29" fmla="*/ 78 h 78"/>
                  <a:gd name="T30" fmla="*/ 2 w 26"/>
                  <a:gd name="T31" fmla="*/ 77 h 78"/>
                  <a:gd name="T32" fmla="*/ 0 w 26"/>
                  <a:gd name="T33" fmla="*/ 76 h 78"/>
                  <a:gd name="T34" fmla="*/ 0 w 26"/>
                  <a:gd name="T35" fmla="*/ 63 h 78"/>
                  <a:gd name="T36" fmla="*/ 0 w 26"/>
                  <a:gd name="T37" fmla="*/ 54 h 78"/>
                  <a:gd name="T38" fmla="*/ 0 w 26"/>
                  <a:gd name="T39" fmla="*/ 39 h 78"/>
                  <a:gd name="T40" fmla="*/ 0 w 26"/>
                  <a:gd name="T41" fmla="*/ 9 h 78"/>
                  <a:gd name="T42" fmla="*/ 1 w 26"/>
                  <a:gd name="T43" fmla="*/ 7 h 78"/>
                  <a:gd name="T44" fmla="*/ 5 w 26"/>
                  <a:gd name="T45" fmla="*/ 5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78"/>
                  <a:gd name="T71" fmla="*/ 26 w 26"/>
                  <a:gd name="T72" fmla="*/ 78 h 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78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6" y="17"/>
                    </a:lnTo>
                    <a:lnTo>
                      <a:pt x="26" y="28"/>
                    </a:lnTo>
                    <a:lnTo>
                      <a:pt x="26" y="44"/>
                    </a:lnTo>
                    <a:lnTo>
                      <a:pt x="26" y="76"/>
                    </a:lnTo>
                    <a:lnTo>
                      <a:pt x="24" y="77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6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0" y="3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03" name="Freeform 507"/>
              <p:cNvSpPr>
                <a:spLocks/>
              </p:cNvSpPr>
              <p:nvPr/>
            </p:nvSpPr>
            <p:spPr bwMode="auto">
              <a:xfrm>
                <a:off x="2076" y="3659"/>
                <a:ext cx="26" cy="66"/>
              </a:xfrm>
              <a:custGeom>
                <a:avLst/>
                <a:gdLst>
                  <a:gd name="T0" fmla="*/ 5 w 26"/>
                  <a:gd name="T1" fmla="*/ 5 h 66"/>
                  <a:gd name="T2" fmla="*/ 10 w 26"/>
                  <a:gd name="T3" fmla="*/ 3 h 66"/>
                  <a:gd name="T4" fmla="*/ 20 w 26"/>
                  <a:gd name="T5" fmla="*/ 0 h 66"/>
                  <a:gd name="T6" fmla="*/ 23 w 26"/>
                  <a:gd name="T7" fmla="*/ 0 h 66"/>
                  <a:gd name="T8" fmla="*/ 24 w 26"/>
                  <a:gd name="T9" fmla="*/ 0 h 66"/>
                  <a:gd name="T10" fmla="*/ 25 w 26"/>
                  <a:gd name="T11" fmla="*/ 1 h 66"/>
                  <a:gd name="T12" fmla="*/ 26 w 26"/>
                  <a:gd name="T13" fmla="*/ 3 h 66"/>
                  <a:gd name="T14" fmla="*/ 26 w 26"/>
                  <a:gd name="T15" fmla="*/ 14 h 66"/>
                  <a:gd name="T16" fmla="*/ 26 w 26"/>
                  <a:gd name="T17" fmla="*/ 24 h 66"/>
                  <a:gd name="T18" fmla="*/ 26 w 26"/>
                  <a:gd name="T19" fmla="*/ 38 h 66"/>
                  <a:gd name="T20" fmla="*/ 26 w 26"/>
                  <a:gd name="T21" fmla="*/ 65 h 66"/>
                  <a:gd name="T22" fmla="*/ 24 w 26"/>
                  <a:gd name="T23" fmla="*/ 66 h 66"/>
                  <a:gd name="T24" fmla="*/ 20 w 26"/>
                  <a:gd name="T25" fmla="*/ 66 h 66"/>
                  <a:gd name="T26" fmla="*/ 16 w 26"/>
                  <a:gd name="T27" fmla="*/ 66 h 66"/>
                  <a:gd name="T28" fmla="*/ 6 w 26"/>
                  <a:gd name="T29" fmla="*/ 66 h 66"/>
                  <a:gd name="T30" fmla="*/ 2 w 26"/>
                  <a:gd name="T31" fmla="*/ 65 h 66"/>
                  <a:gd name="T32" fmla="*/ 0 w 26"/>
                  <a:gd name="T33" fmla="*/ 65 h 66"/>
                  <a:gd name="T34" fmla="*/ 0 w 26"/>
                  <a:gd name="T35" fmla="*/ 54 h 66"/>
                  <a:gd name="T36" fmla="*/ 0 w 26"/>
                  <a:gd name="T37" fmla="*/ 46 h 66"/>
                  <a:gd name="T38" fmla="*/ 0 w 26"/>
                  <a:gd name="T39" fmla="*/ 34 h 66"/>
                  <a:gd name="T40" fmla="*/ 0 w 26"/>
                  <a:gd name="T41" fmla="*/ 9 h 66"/>
                  <a:gd name="T42" fmla="*/ 1 w 26"/>
                  <a:gd name="T43" fmla="*/ 7 h 66"/>
                  <a:gd name="T44" fmla="*/ 5 w 26"/>
                  <a:gd name="T45" fmla="*/ 5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66"/>
                  <a:gd name="T71" fmla="*/ 26 w 2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66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6" y="14"/>
                    </a:lnTo>
                    <a:lnTo>
                      <a:pt x="26" y="24"/>
                    </a:lnTo>
                    <a:lnTo>
                      <a:pt x="26" y="38"/>
                    </a:lnTo>
                    <a:lnTo>
                      <a:pt x="26" y="65"/>
                    </a:lnTo>
                    <a:lnTo>
                      <a:pt x="24" y="66"/>
                    </a:lnTo>
                    <a:lnTo>
                      <a:pt x="20" y="66"/>
                    </a:lnTo>
                    <a:lnTo>
                      <a:pt x="16" y="66"/>
                    </a:lnTo>
                    <a:lnTo>
                      <a:pt x="6" y="66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04" name="Freeform 508"/>
              <p:cNvSpPr>
                <a:spLocks/>
              </p:cNvSpPr>
              <p:nvPr/>
            </p:nvSpPr>
            <p:spPr bwMode="auto">
              <a:xfrm>
                <a:off x="2076" y="3659"/>
                <a:ext cx="26" cy="55"/>
              </a:xfrm>
              <a:custGeom>
                <a:avLst/>
                <a:gdLst>
                  <a:gd name="T0" fmla="*/ 5 w 26"/>
                  <a:gd name="T1" fmla="*/ 5 h 55"/>
                  <a:gd name="T2" fmla="*/ 10 w 26"/>
                  <a:gd name="T3" fmla="*/ 3 h 55"/>
                  <a:gd name="T4" fmla="*/ 20 w 26"/>
                  <a:gd name="T5" fmla="*/ 0 h 55"/>
                  <a:gd name="T6" fmla="*/ 23 w 26"/>
                  <a:gd name="T7" fmla="*/ 0 h 55"/>
                  <a:gd name="T8" fmla="*/ 24 w 26"/>
                  <a:gd name="T9" fmla="*/ 0 h 55"/>
                  <a:gd name="T10" fmla="*/ 25 w 26"/>
                  <a:gd name="T11" fmla="*/ 1 h 55"/>
                  <a:gd name="T12" fmla="*/ 26 w 26"/>
                  <a:gd name="T13" fmla="*/ 3 h 55"/>
                  <a:gd name="T14" fmla="*/ 26 w 26"/>
                  <a:gd name="T15" fmla="*/ 12 h 55"/>
                  <a:gd name="T16" fmla="*/ 26 w 26"/>
                  <a:gd name="T17" fmla="*/ 19 h 55"/>
                  <a:gd name="T18" fmla="*/ 26 w 26"/>
                  <a:gd name="T19" fmla="*/ 31 h 55"/>
                  <a:gd name="T20" fmla="*/ 26 w 26"/>
                  <a:gd name="T21" fmla="*/ 52 h 55"/>
                  <a:gd name="T22" fmla="*/ 24 w 26"/>
                  <a:gd name="T23" fmla="*/ 54 h 55"/>
                  <a:gd name="T24" fmla="*/ 20 w 26"/>
                  <a:gd name="T25" fmla="*/ 55 h 55"/>
                  <a:gd name="T26" fmla="*/ 16 w 26"/>
                  <a:gd name="T27" fmla="*/ 54 h 55"/>
                  <a:gd name="T28" fmla="*/ 6 w 26"/>
                  <a:gd name="T29" fmla="*/ 54 h 55"/>
                  <a:gd name="T30" fmla="*/ 2 w 26"/>
                  <a:gd name="T31" fmla="*/ 54 h 55"/>
                  <a:gd name="T32" fmla="*/ 0 w 26"/>
                  <a:gd name="T33" fmla="*/ 52 h 55"/>
                  <a:gd name="T34" fmla="*/ 0 w 26"/>
                  <a:gd name="T35" fmla="*/ 45 h 55"/>
                  <a:gd name="T36" fmla="*/ 0 w 26"/>
                  <a:gd name="T37" fmla="*/ 39 h 55"/>
                  <a:gd name="T38" fmla="*/ 0 w 26"/>
                  <a:gd name="T39" fmla="*/ 29 h 55"/>
                  <a:gd name="T40" fmla="*/ 0 w 26"/>
                  <a:gd name="T41" fmla="*/ 9 h 55"/>
                  <a:gd name="T42" fmla="*/ 1 w 26"/>
                  <a:gd name="T43" fmla="*/ 7 h 55"/>
                  <a:gd name="T44" fmla="*/ 5 w 26"/>
                  <a:gd name="T45" fmla="*/ 5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"/>
                  <a:gd name="T70" fmla="*/ 0 h 55"/>
                  <a:gd name="T71" fmla="*/ 26 w 26"/>
                  <a:gd name="T72" fmla="*/ 55 h 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" h="55">
                    <a:moveTo>
                      <a:pt x="5" y="5"/>
                    </a:moveTo>
                    <a:lnTo>
                      <a:pt x="1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6" y="12"/>
                    </a:lnTo>
                    <a:lnTo>
                      <a:pt x="26" y="19"/>
                    </a:lnTo>
                    <a:lnTo>
                      <a:pt x="26" y="31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5"/>
                    </a:lnTo>
                    <a:lnTo>
                      <a:pt x="16" y="54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05" name="Freeform 509"/>
              <p:cNvSpPr>
                <a:spLocks/>
              </p:cNvSpPr>
              <p:nvPr/>
            </p:nvSpPr>
            <p:spPr bwMode="auto">
              <a:xfrm>
                <a:off x="2076" y="3657"/>
                <a:ext cx="26" cy="45"/>
              </a:xfrm>
              <a:custGeom>
                <a:avLst/>
                <a:gdLst>
                  <a:gd name="T0" fmla="*/ 5 w 26"/>
                  <a:gd name="T1" fmla="*/ 7 h 45"/>
                  <a:gd name="T2" fmla="*/ 20 w 26"/>
                  <a:gd name="T3" fmla="*/ 2 h 45"/>
                  <a:gd name="T4" fmla="*/ 25 w 26"/>
                  <a:gd name="T5" fmla="*/ 0 h 45"/>
                  <a:gd name="T6" fmla="*/ 26 w 26"/>
                  <a:gd name="T7" fmla="*/ 0 h 45"/>
                  <a:gd name="T8" fmla="*/ 26 w 26"/>
                  <a:gd name="T9" fmla="*/ 3 h 45"/>
                  <a:gd name="T10" fmla="*/ 26 w 26"/>
                  <a:gd name="T11" fmla="*/ 5 h 45"/>
                  <a:gd name="T12" fmla="*/ 26 w 26"/>
                  <a:gd name="T13" fmla="*/ 43 h 45"/>
                  <a:gd name="T14" fmla="*/ 24 w 26"/>
                  <a:gd name="T15" fmla="*/ 45 h 45"/>
                  <a:gd name="T16" fmla="*/ 20 w 26"/>
                  <a:gd name="T17" fmla="*/ 45 h 45"/>
                  <a:gd name="T18" fmla="*/ 6 w 26"/>
                  <a:gd name="T19" fmla="*/ 45 h 45"/>
                  <a:gd name="T20" fmla="*/ 2 w 26"/>
                  <a:gd name="T21" fmla="*/ 45 h 45"/>
                  <a:gd name="T22" fmla="*/ 0 w 26"/>
                  <a:gd name="T23" fmla="*/ 43 h 45"/>
                  <a:gd name="T24" fmla="*/ 0 w 26"/>
                  <a:gd name="T25" fmla="*/ 11 h 45"/>
                  <a:gd name="T26" fmla="*/ 1 w 26"/>
                  <a:gd name="T27" fmla="*/ 9 h 45"/>
                  <a:gd name="T28" fmla="*/ 5 w 26"/>
                  <a:gd name="T29" fmla="*/ 7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45"/>
                  <a:gd name="T47" fmla="*/ 26 w 26"/>
                  <a:gd name="T48" fmla="*/ 45 h 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45">
                    <a:moveTo>
                      <a:pt x="5" y="7"/>
                    </a:moveTo>
                    <a:lnTo>
                      <a:pt x="20" y="2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43"/>
                    </a:lnTo>
                    <a:lnTo>
                      <a:pt x="24" y="45"/>
                    </a:lnTo>
                    <a:lnTo>
                      <a:pt x="20" y="45"/>
                    </a:lnTo>
                    <a:lnTo>
                      <a:pt x="6" y="45"/>
                    </a:lnTo>
                    <a:lnTo>
                      <a:pt x="2" y="45"/>
                    </a:lnTo>
                    <a:lnTo>
                      <a:pt x="0" y="4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06" name="Line 510"/>
              <p:cNvSpPr>
                <a:spLocks noChangeShapeType="1"/>
              </p:cNvSpPr>
              <p:nvPr/>
            </p:nvSpPr>
            <p:spPr bwMode="auto">
              <a:xfrm flipV="1">
                <a:off x="1968" y="3649"/>
                <a:ext cx="141" cy="4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7" name="Line 511"/>
              <p:cNvSpPr>
                <a:spLocks noChangeShapeType="1"/>
              </p:cNvSpPr>
              <p:nvPr/>
            </p:nvSpPr>
            <p:spPr bwMode="auto">
              <a:xfrm>
                <a:off x="2072" y="3662"/>
                <a:ext cx="1" cy="29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8" name="Line 512"/>
              <p:cNvSpPr>
                <a:spLocks noChangeShapeType="1"/>
              </p:cNvSpPr>
              <p:nvPr/>
            </p:nvSpPr>
            <p:spPr bwMode="auto">
              <a:xfrm>
                <a:off x="2004" y="3682"/>
                <a:ext cx="1" cy="265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9" name="Freeform 513"/>
              <p:cNvSpPr>
                <a:spLocks/>
              </p:cNvSpPr>
              <p:nvPr/>
            </p:nvSpPr>
            <p:spPr bwMode="auto">
              <a:xfrm>
                <a:off x="1970" y="3692"/>
                <a:ext cx="2" cy="250"/>
              </a:xfrm>
              <a:custGeom>
                <a:avLst/>
                <a:gdLst>
                  <a:gd name="T0" fmla="*/ 0 w 2"/>
                  <a:gd name="T1" fmla="*/ 250 h 250"/>
                  <a:gd name="T2" fmla="*/ 0 w 2"/>
                  <a:gd name="T3" fmla="*/ 3 h 250"/>
                  <a:gd name="T4" fmla="*/ 1 w 2"/>
                  <a:gd name="T5" fmla="*/ 1 h 250"/>
                  <a:gd name="T6" fmla="*/ 2 w 2"/>
                  <a:gd name="T7" fmla="*/ 0 h 2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50"/>
                  <a:gd name="T14" fmla="*/ 2 w 2"/>
                  <a:gd name="T15" fmla="*/ 250 h 2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50">
                    <a:moveTo>
                      <a:pt x="0" y="25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10" name="Freeform 514"/>
              <p:cNvSpPr>
                <a:spLocks/>
              </p:cNvSpPr>
              <p:nvPr/>
            </p:nvSpPr>
            <p:spPr bwMode="auto">
              <a:xfrm>
                <a:off x="2101" y="3654"/>
                <a:ext cx="5" cy="296"/>
              </a:xfrm>
              <a:custGeom>
                <a:avLst/>
                <a:gdLst>
                  <a:gd name="T0" fmla="*/ 5 w 5"/>
                  <a:gd name="T1" fmla="*/ 296 h 296"/>
                  <a:gd name="T2" fmla="*/ 5 w 5"/>
                  <a:gd name="T3" fmla="*/ 3 h 296"/>
                  <a:gd name="T4" fmla="*/ 5 w 5"/>
                  <a:gd name="T5" fmla="*/ 1 h 296"/>
                  <a:gd name="T6" fmla="*/ 4 w 5"/>
                  <a:gd name="T7" fmla="*/ 0 h 296"/>
                  <a:gd name="T8" fmla="*/ 2 w 5"/>
                  <a:gd name="T9" fmla="*/ 0 h 296"/>
                  <a:gd name="T10" fmla="*/ 0 w 5"/>
                  <a:gd name="T11" fmla="*/ 1 h 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96"/>
                  <a:gd name="T20" fmla="*/ 5 w 5"/>
                  <a:gd name="T21" fmla="*/ 296 h 2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96">
                    <a:moveTo>
                      <a:pt x="5" y="296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11" name="Freeform 515"/>
              <p:cNvSpPr>
                <a:spLocks/>
              </p:cNvSpPr>
              <p:nvPr/>
            </p:nvSpPr>
            <p:spPr bwMode="auto">
              <a:xfrm>
                <a:off x="2032" y="3675"/>
                <a:ext cx="5" cy="272"/>
              </a:xfrm>
              <a:custGeom>
                <a:avLst/>
                <a:gdLst>
                  <a:gd name="T0" fmla="*/ 4 w 5"/>
                  <a:gd name="T1" fmla="*/ 272 h 272"/>
                  <a:gd name="T2" fmla="*/ 5 w 5"/>
                  <a:gd name="T3" fmla="*/ 2 h 272"/>
                  <a:gd name="T4" fmla="*/ 2 w 5"/>
                  <a:gd name="T5" fmla="*/ 0 h 272"/>
                  <a:gd name="T6" fmla="*/ 0 w 5"/>
                  <a:gd name="T7" fmla="*/ 0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72"/>
                  <a:gd name="T14" fmla="*/ 5 w 5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72">
                    <a:moveTo>
                      <a:pt x="4" y="272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12" name="Freeform 516"/>
              <p:cNvSpPr>
                <a:spLocks/>
              </p:cNvSpPr>
              <p:nvPr/>
            </p:nvSpPr>
            <p:spPr bwMode="auto">
              <a:xfrm>
                <a:off x="2037" y="367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13" name="Line 517"/>
              <p:cNvSpPr>
                <a:spLocks noChangeShapeType="1"/>
              </p:cNvSpPr>
              <p:nvPr/>
            </p:nvSpPr>
            <p:spPr bwMode="auto">
              <a:xfrm>
                <a:off x="2004" y="3949"/>
                <a:ext cx="1" cy="66"/>
              </a:xfrm>
              <a:prstGeom prst="line">
                <a:avLst/>
              </a:pr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4" name="Line 518"/>
              <p:cNvSpPr>
                <a:spLocks noChangeShapeType="1"/>
              </p:cNvSpPr>
              <p:nvPr/>
            </p:nvSpPr>
            <p:spPr bwMode="auto">
              <a:xfrm>
                <a:off x="2003" y="3949"/>
                <a:ext cx="1" cy="66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5" name="Line 519"/>
              <p:cNvSpPr>
                <a:spLocks noChangeShapeType="1"/>
              </p:cNvSpPr>
              <p:nvPr/>
            </p:nvSpPr>
            <p:spPr bwMode="auto">
              <a:xfrm>
                <a:off x="2072" y="3953"/>
                <a:ext cx="1" cy="72"/>
              </a:xfrm>
              <a:prstGeom prst="line">
                <a:avLst/>
              </a:pr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6" name="Line 520"/>
              <p:cNvSpPr>
                <a:spLocks noChangeShapeType="1"/>
              </p:cNvSpPr>
              <p:nvPr/>
            </p:nvSpPr>
            <p:spPr bwMode="auto">
              <a:xfrm>
                <a:off x="2070" y="3953"/>
                <a:ext cx="1" cy="72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7" name="Line 521"/>
              <p:cNvSpPr>
                <a:spLocks noChangeShapeType="1"/>
              </p:cNvSpPr>
              <p:nvPr/>
            </p:nvSpPr>
            <p:spPr bwMode="auto">
              <a:xfrm>
                <a:off x="2033" y="3950"/>
                <a:ext cx="1" cy="7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8" name="Freeform 522"/>
              <p:cNvSpPr>
                <a:spLocks/>
              </p:cNvSpPr>
              <p:nvPr/>
            </p:nvSpPr>
            <p:spPr bwMode="auto">
              <a:xfrm>
                <a:off x="2034" y="3950"/>
                <a:ext cx="6" cy="71"/>
              </a:xfrm>
              <a:custGeom>
                <a:avLst/>
                <a:gdLst>
                  <a:gd name="T0" fmla="*/ 0 w 6"/>
                  <a:gd name="T1" fmla="*/ 0 h 71"/>
                  <a:gd name="T2" fmla="*/ 6 w 6"/>
                  <a:gd name="T3" fmla="*/ 2 h 71"/>
                  <a:gd name="T4" fmla="*/ 6 w 6"/>
                  <a:gd name="T5" fmla="*/ 71 h 71"/>
                  <a:gd name="T6" fmla="*/ 0 w 6"/>
                  <a:gd name="T7" fmla="*/ 70 h 71"/>
                  <a:gd name="T8" fmla="*/ 0 w 6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1"/>
                  <a:gd name="T17" fmla="*/ 6 w 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1">
                    <a:moveTo>
                      <a:pt x="0" y="0"/>
                    </a:moveTo>
                    <a:lnTo>
                      <a:pt x="6" y="2"/>
                    </a:lnTo>
                    <a:lnTo>
                      <a:pt x="6" y="71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19" name="Freeform 523"/>
              <p:cNvSpPr>
                <a:spLocks/>
              </p:cNvSpPr>
              <p:nvPr/>
            </p:nvSpPr>
            <p:spPr bwMode="auto">
              <a:xfrm>
                <a:off x="1781" y="3692"/>
                <a:ext cx="55" cy="311"/>
              </a:xfrm>
              <a:custGeom>
                <a:avLst/>
                <a:gdLst>
                  <a:gd name="T0" fmla="*/ 0 w 55"/>
                  <a:gd name="T1" fmla="*/ 302 h 311"/>
                  <a:gd name="T2" fmla="*/ 0 w 55"/>
                  <a:gd name="T3" fmla="*/ 17 h 311"/>
                  <a:gd name="T4" fmla="*/ 55 w 55"/>
                  <a:gd name="T5" fmla="*/ 0 h 311"/>
                  <a:gd name="T6" fmla="*/ 55 w 55"/>
                  <a:gd name="T7" fmla="*/ 311 h 311"/>
                  <a:gd name="T8" fmla="*/ 0 w 55"/>
                  <a:gd name="T9" fmla="*/ 302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311"/>
                  <a:gd name="T17" fmla="*/ 55 w 5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311">
                    <a:moveTo>
                      <a:pt x="0" y="302"/>
                    </a:moveTo>
                    <a:lnTo>
                      <a:pt x="0" y="17"/>
                    </a:lnTo>
                    <a:lnTo>
                      <a:pt x="55" y="0"/>
                    </a:lnTo>
                    <a:lnTo>
                      <a:pt x="55" y="311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0" name="Freeform 524"/>
              <p:cNvSpPr>
                <a:spLocks/>
              </p:cNvSpPr>
              <p:nvPr/>
            </p:nvSpPr>
            <p:spPr bwMode="auto">
              <a:xfrm>
                <a:off x="1781" y="3692"/>
                <a:ext cx="55" cy="311"/>
              </a:xfrm>
              <a:custGeom>
                <a:avLst/>
                <a:gdLst>
                  <a:gd name="T0" fmla="*/ 0 w 55"/>
                  <a:gd name="T1" fmla="*/ 302 h 311"/>
                  <a:gd name="T2" fmla="*/ 0 w 55"/>
                  <a:gd name="T3" fmla="*/ 17 h 311"/>
                  <a:gd name="T4" fmla="*/ 55 w 55"/>
                  <a:gd name="T5" fmla="*/ 0 h 311"/>
                  <a:gd name="T6" fmla="*/ 55 w 55"/>
                  <a:gd name="T7" fmla="*/ 311 h 311"/>
                  <a:gd name="T8" fmla="*/ 0 w 55"/>
                  <a:gd name="T9" fmla="*/ 302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311"/>
                  <a:gd name="T17" fmla="*/ 55 w 55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311">
                    <a:moveTo>
                      <a:pt x="0" y="302"/>
                    </a:moveTo>
                    <a:lnTo>
                      <a:pt x="0" y="17"/>
                    </a:lnTo>
                    <a:lnTo>
                      <a:pt x="55" y="0"/>
                    </a:lnTo>
                    <a:lnTo>
                      <a:pt x="55" y="311"/>
                    </a:lnTo>
                    <a:lnTo>
                      <a:pt x="0" y="3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1" name="Freeform 525"/>
              <p:cNvSpPr>
                <a:spLocks noEditPoints="1"/>
              </p:cNvSpPr>
              <p:nvPr/>
            </p:nvSpPr>
            <p:spPr bwMode="auto">
              <a:xfrm>
                <a:off x="1785" y="3711"/>
                <a:ext cx="28" cy="24"/>
              </a:xfrm>
              <a:custGeom>
                <a:avLst/>
                <a:gdLst>
                  <a:gd name="T0" fmla="*/ 2 w 28"/>
                  <a:gd name="T1" fmla="*/ 21 h 24"/>
                  <a:gd name="T2" fmla="*/ 4 w 28"/>
                  <a:gd name="T3" fmla="*/ 16 h 24"/>
                  <a:gd name="T4" fmla="*/ 3 w 28"/>
                  <a:gd name="T5" fmla="*/ 10 h 24"/>
                  <a:gd name="T6" fmla="*/ 0 w 28"/>
                  <a:gd name="T7" fmla="*/ 11 h 24"/>
                  <a:gd name="T8" fmla="*/ 0 w 28"/>
                  <a:gd name="T9" fmla="*/ 20 h 24"/>
                  <a:gd name="T10" fmla="*/ 2 w 28"/>
                  <a:gd name="T11" fmla="*/ 24 h 24"/>
                  <a:gd name="T12" fmla="*/ 3 w 28"/>
                  <a:gd name="T13" fmla="*/ 20 h 24"/>
                  <a:gd name="T14" fmla="*/ 1 w 28"/>
                  <a:gd name="T15" fmla="*/ 16 h 24"/>
                  <a:gd name="T16" fmla="*/ 3 w 28"/>
                  <a:gd name="T17" fmla="*/ 13 h 24"/>
                  <a:gd name="T18" fmla="*/ 4 w 28"/>
                  <a:gd name="T19" fmla="*/ 21 h 24"/>
                  <a:gd name="T20" fmla="*/ 5 w 28"/>
                  <a:gd name="T21" fmla="*/ 11 h 24"/>
                  <a:gd name="T22" fmla="*/ 7 w 28"/>
                  <a:gd name="T23" fmla="*/ 13 h 24"/>
                  <a:gd name="T24" fmla="*/ 9 w 28"/>
                  <a:gd name="T25" fmla="*/ 11 h 24"/>
                  <a:gd name="T26" fmla="*/ 5 w 28"/>
                  <a:gd name="T27" fmla="*/ 9 h 24"/>
                  <a:gd name="T28" fmla="*/ 4 w 28"/>
                  <a:gd name="T29" fmla="*/ 9 h 24"/>
                  <a:gd name="T30" fmla="*/ 10 w 28"/>
                  <a:gd name="T31" fmla="*/ 20 h 24"/>
                  <a:gd name="T32" fmla="*/ 12 w 28"/>
                  <a:gd name="T33" fmla="*/ 20 h 24"/>
                  <a:gd name="T34" fmla="*/ 11 w 28"/>
                  <a:gd name="T35" fmla="*/ 19 h 24"/>
                  <a:gd name="T36" fmla="*/ 11 w 28"/>
                  <a:gd name="T37" fmla="*/ 9 h 24"/>
                  <a:gd name="T38" fmla="*/ 11 w 28"/>
                  <a:gd name="T39" fmla="*/ 6 h 24"/>
                  <a:gd name="T40" fmla="*/ 10 w 28"/>
                  <a:gd name="T41" fmla="*/ 8 h 24"/>
                  <a:gd name="T42" fmla="*/ 10 w 28"/>
                  <a:gd name="T43" fmla="*/ 9 h 24"/>
                  <a:gd name="T44" fmla="*/ 13 w 28"/>
                  <a:gd name="T45" fmla="*/ 19 h 24"/>
                  <a:gd name="T46" fmla="*/ 15 w 28"/>
                  <a:gd name="T47" fmla="*/ 8 h 24"/>
                  <a:gd name="T48" fmla="*/ 13 w 28"/>
                  <a:gd name="T49" fmla="*/ 9 h 24"/>
                  <a:gd name="T50" fmla="*/ 12 w 28"/>
                  <a:gd name="T51" fmla="*/ 19 h 24"/>
                  <a:gd name="T52" fmla="*/ 15 w 28"/>
                  <a:gd name="T53" fmla="*/ 15 h 24"/>
                  <a:gd name="T54" fmla="*/ 18 w 28"/>
                  <a:gd name="T55" fmla="*/ 17 h 24"/>
                  <a:gd name="T56" fmla="*/ 19 w 28"/>
                  <a:gd name="T57" fmla="*/ 17 h 24"/>
                  <a:gd name="T58" fmla="*/ 20 w 28"/>
                  <a:gd name="T59" fmla="*/ 15 h 24"/>
                  <a:gd name="T60" fmla="*/ 20 w 28"/>
                  <a:gd name="T61" fmla="*/ 15 h 24"/>
                  <a:gd name="T62" fmla="*/ 19 w 28"/>
                  <a:gd name="T63" fmla="*/ 5 h 24"/>
                  <a:gd name="T64" fmla="*/ 15 w 28"/>
                  <a:gd name="T65" fmla="*/ 9 h 24"/>
                  <a:gd name="T66" fmla="*/ 18 w 28"/>
                  <a:gd name="T67" fmla="*/ 6 h 24"/>
                  <a:gd name="T68" fmla="*/ 18 w 28"/>
                  <a:gd name="T69" fmla="*/ 10 h 24"/>
                  <a:gd name="T70" fmla="*/ 15 w 28"/>
                  <a:gd name="T71" fmla="*/ 15 h 24"/>
                  <a:gd name="T72" fmla="*/ 18 w 28"/>
                  <a:gd name="T73" fmla="*/ 15 h 24"/>
                  <a:gd name="T74" fmla="*/ 16 w 28"/>
                  <a:gd name="T75" fmla="*/ 15 h 24"/>
                  <a:gd name="T76" fmla="*/ 21 w 28"/>
                  <a:gd name="T77" fmla="*/ 15 h 24"/>
                  <a:gd name="T78" fmla="*/ 22 w 28"/>
                  <a:gd name="T79" fmla="*/ 16 h 24"/>
                  <a:gd name="T80" fmla="*/ 22 w 28"/>
                  <a:gd name="T81" fmla="*/ 15 h 24"/>
                  <a:gd name="T82" fmla="*/ 22 w 28"/>
                  <a:gd name="T83" fmla="*/ 14 h 24"/>
                  <a:gd name="T84" fmla="*/ 22 w 28"/>
                  <a:gd name="T85" fmla="*/ 3 h 24"/>
                  <a:gd name="T86" fmla="*/ 21 w 28"/>
                  <a:gd name="T87" fmla="*/ 0 h 24"/>
                  <a:gd name="T88" fmla="*/ 20 w 28"/>
                  <a:gd name="T89" fmla="*/ 6 h 24"/>
                  <a:gd name="T90" fmla="*/ 23 w 28"/>
                  <a:gd name="T91" fmla="*/ 13 h 24"/>
                  <a:gd name="T92" fmla="*/ 23 w 28"/>
                  <a:gd name="T93" fmla="*/ 15 h 24"/>
                  <a:gd name="T94" fmla="*/ 27 w 28"/>
                  <a:gd name="T95" fmla="*/ 14 h 24"/>
                  <a:gd name="T96" fmla="*/ 28 w 28"/>
                  <a:gd name="T97" fmla="*/ 15 h 24"/>
                  <a:gd name="T98" fmla="*/ 28 w 28"/>
                  <a:gd name="T99" fmla="*/ 13 h 24"/>
                  <a:gd name="T100" fmla="*/ 27 w 28"/>
                  <a:gd name="T101" fmla="*/ 11 h 24"/>
                  <a:gd name="T102" fmla="*/ 25 w 28"/>
                  <a:gd name="T103" fmla="*/ 3 h 24"/>
                  <a:gd name="T104" fmla="*/ 24 w 28"/>
                  <a:gd name="T105" fmla="*/ 6 h 24"/>
                  <a:gd name="T106" fmla="*/ 25 w 28"/>
                  <a:gd name="T107" fmla="*/ 4 h 24"/>
                  <a:gd name="T108" fmla="*/ 24 w 28"/>
                  <a:gd name="T109" fmla="*/ 8 h 24"/>
                  <a:gd name="T110" fmla="*/ 27 w 28"/>
                  <a:gd name="T111" fmla="*/ 8 h 24"/>
                  <a:gd name="T112" fmla="*/ 24 w 28"/>
                  <a:gd name="T113" fmla="*/ 14 h 24"/>
                  <a:gd name="T114" fmla="*/ 24 w 28"/>
                  <a:gd name="T115" fmla="*/ 10 h 2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"/>
                  <a:gd name="T175" fmla="*/ 0 h 24"/>
                  <a:gd name="T176" fmla="*/ 28 w 28"/>
                  <a:gd name="T177" fmla="*/ 24 h 2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" h="24">
                    <a:moveTo>
                      <a:pt x="3" y="19"/>
                    </a:moveTo>
                    <a:lnTo>
                      <a:pt x="3" y="20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3" y="19"/>
                    </a:lnTo>
                    <a:close/>
                    <a:moveTo>
                      <a:pt x="1" y="16"/>
                    </a:moveTo>
                    <a:lnTo>
                      <a:pt x="1" y="13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1" y="16"/>
                    </a:lnTo>
                    <a:close/>
                    <a:moveTo>
                      <a:pt x="4" y="21"/>
                    </a:moveTo>
                    <a:lnTo>
                      <a:pt x="5" y="21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21"/>
                    </a:lnTo>
                    <a:lnTo>
                      <a:pt x="9" y="20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21"/>
                    </a:lnTo>
                    <a:close/>
                    <a:moveTo>
                      <a:pt x="10" y="19"/>
                    </a:move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9"/>
                    </a:lnTo>
                    <a:close/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9"/>
                    </a:lnTo>
                    <a:close/>
                    <a:moveTo>
                      <a:pt x="15" y="15"/>
                    </a:moveTo>
                    <a:lnTo>
                      <a:pt x="15" y="15"/>
                    </a:lnTo>
                    <a:lnTo>
                      <a:pt x="15" y="17"/>
                    </a:lnTo>
                    <a:lnTo>
                      <a:pt x="16" y="19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5" y="15"/>
                    </a:lnTo>
                    <a:close/>
                    <a:moveTo>
                      <a:pt x="19" y="10"/>
                    </a:moveTo>
                    <a:lnTo>
                      <a:pt x="19" y="14"/>
                    </a:lnTo>
                    <a:lnTo>
                      <a:pt x="18" y="15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9" y="10"/>
                    </a:lnTo>
                    <a:close/>
                    <a:moveTo>
                      <a:pt x="21" y="15"/>
                    </a:moveTo>
                    <a:lnTo>
                      <a:pt x="21" y="16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15"/>
                    </a:lnTo>
                    <a:close/>
                    <a:moveTo>
                      <a:pt x="23" y="13"/>
                    </a:moveTo>
                    <a:lnTo>
                      <a:pt x="23" y="13"/>
                    </a:lnTo>
                    <a:lnTo>
                      <a:pt x="23" y="15"/>
                    </a:lnTo>
                    <a:lnTo>
                      <a:pt x="24" y="16"/>
                    </a:lnTo>
                    <a:lnTo>
                      <a:pt x="25" y="15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10"/>
                    </a:lnTo>
                    <a:lnTo>
                      <a:pt x="23" y="13"/>
                    </a:lnTo>
                    <a:close/>
                    <a:moveTo>
                      <a:pt x="27" y="8"/>
                    </a:moveTo>
                    <a:lnTo>
                      <a:pt x="27" y="10"/>
                    </a:lnTo>
                    <a:lnTo>
                      <a:pt x="25" y="13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4" y="1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2" name="Freeform 526"/>
              <p:cNvSpPr>
                <a:spLocks/>
              </p:cNvSpPr>
              <p:nvPr/>
            </p:nvSpPr>
            <p:spPr bwMode="auto">
              <a:xfrm>
                <a:off x="1782" y="3948"/>
                <a:ext cx="54" cy="51"/>
              </a:xfrm>
              <a:custGeom>
                <a:avLst/>
                <a:gdLst>
                  <a:gd name="T0" fmla="*/ 0 w 54"/>
                  <a:gd name="T1" fmla="*/ 0 h 51"/>
                  <a:gd name="T2" fmla="*/ 0 w 54"/>
                  <a:gd name="T3" fmla="*/ 44 h 51"/>
                  <a:gd name="T4" fmla="*/ 54 w 54"/>
                  <a:gd name="T5" fmla="*/ 51 h 51"/>
                  <a:gd name="T6" fmla="*/ 54 w 54"/>
                  <a:gd name="T7" fmla="*/ 4 h 51"/>
                  <a:gd name="T8" fmla="*/ 0 w 5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1"/>
                  <a:gd name="T17" fmla="*/ 54 w 5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1">
                    <a:moveTo>
                      <a:pt x="0" y="0"/>
                    </a:moveTo>
                    <a:lnTo>
                      <a:pt x="0" y="44"/>
                    </a:lnTo>
                    <a:lnTo>
                      <a:pt x="54" y="51"/>
                    </a:lnTo>
                    <a:lnTo>
                      <a:pt x="5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8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3" name="Freeform 527"/>
              <p:cNvSpPr>
                <a:spLocks/>
              </p:cNvSpPr>
              <p:nvPr/>
            </p:nvSpPr>
            <p:spPr bwMode="auto">
              <a:xfrm>
                <a:off x="1782" y="3948"/>
                <a:ext cx="54" cy="51"/>
              </a:xfrm>
              <a:custGeom>
                <a:avLst/>
                <a:gdLst>
                  <a:gd name="T0" fmla="*/ 0 w 54"/>
                  <a:gd name="T1" fmla="*/ 0 h 51"/>
                  <a:gd name="T2" fmla="*/ 0 w 54"/>
                  <a:gd name="T3" fmla="*/ 44 h 51"/>
                  <a:gd name="T4" fmla="*/ 54 w 54"/>
                  <a:gd name="T5" fmla="*/ 51 h 51"/>
                  <a:gd name="T6" fmla="*/ 54 w 54"/>
                  <a:gd name="T7" fmla="*/ 4 h 51"/>
                  <a:gd name="T8" fmla="*/ 0 w 5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1"/>
                  <a:gd name="T17" fmla="*/ 54 w 5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1">
                    <a:moveTo>
                      <a:pt x="0" y="0"/>
                    </a:moveTo>
                    <a:lnTo>
                      <a:pt x="0" y="44"/>
                    </a:lnTo>
                    <a:lnTo>
                      <a:pt x="54" y="51"/>
                    </a:lnTo>
                    <a:lnTo>
                      <a:pt x="5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4" name="Freeform 528"/>
              <p:cNvSpPr>
                <a:spLocks/>
              </p:cNvSpPr>
              <p:nvPr/>
            </p:nvSpPr>
            <p:spPr bwMode="auto">
              <a:xfrm>
                <a:off x="1782" y="3943"/>
                <a:ext cx="54" cy="9"/>
              </a:xfrm>
              <a:custGeom>
                <a:avLst/>
                <a:gdLst>
                  <a:gd name="T0" fmla="*/ 0 w 54"/>
                  <a:gd name="T1" fmla="*/ 0 h 9"/>
                  <a:gd name="T2" fmla="*/ 0 w 54"/>
                  <a:gd name="T3" fmla="*/ 5 h 9"/>
                  <a:gd name="T4" fmla="*/ 54 w 54"/>
                  <a:gd name="T5" fmla="*/ 9 h 9"/>
                  <a:gd name="T6" fmla="*/ 54 w 54"/>
                  <a:gd name="T7" fmla="*/ 4 h 9"/>
                  <a:gd name="T8" fmla="*/ 0 w 5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"/>
                  <a:gd name="T17" fmla="*/ 54 w 5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">
                    <a:moveTo>
                      <a:pt x="0" y="0"/>
                    </a:moveTo>
                    <a:lnTo>
                      <a:pt x="0" y="5"/>
                    </a:lnTo>
                    <a:lnTo>
                      <a:pt x="54" y="9"/>
                    </a:lnTo>
                    <a:lnTo>
                      <a:pt x="5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5" name="Freeform 529"/>
              <p:cNvSpPr>
                <a:spLocks/>
              </p:cNvSpPr>
              <p:nvPr/>
            </p:nvSpPr>
            <p:spPr bwMode="auto">
              <a:xfrm>
                <a:off x="1782" y="3943"/>
                <a:ext cx="54" cy="9"/>
              </a:xfrm>
              <a:custGeom>
                <a:avLst/>
                <a:gdLst>
                  <a:gd name="T0" fmla="*/ 0 w 54"/>
                  <a:gd name="T1" fmla="*/ 0 h 9"/>
                  <a:gd name="T2" fmla="*/ 0 w 54"/>
                  <a:gd name="T3" fmla="*/ 5 h 9"/>
                  <a:gd name="T4" fmla="*/ 54 w 54"/>
                  <a:gd name="T5" fmla="*/ 9 h 9"/>
                  <a:gd name="T6" fmla="*/ 54 w 54"/>
                  <a:gd name="T7" fmla="*/ 4 h 9"/>
                  <a:gd name="T8" fmla="*/ 0 w 5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9"/>
                  <a:gd name="T17" fmla="*/ 54 w 5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9">
                    <a:moveTo>
                      <a:pt x="0" y="0"/>
                    </a:moveTo>
                    <a:lnTo>
                      <a:pt x="0" y="5"/>
                    </a:lnTo>
                    <a:lnTo>
                      <a:pt x="54" y="9"/>
                    </a:lnTo>
                    <a:lnTo>
                      <a:pt x="54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6" name="Freeform 530"/>
              <p:cNvSpPr>
                <a:spLocks/>
              </p:cNvSpPr>
              <p:nvPr/>
            </p:nvSpPr>
            <p:spPr bwMode="auto">
              <a:xfrm>
                <a:off x="1782" y="3941"/>
                <a:ext cx="54" cy="4"/>
              </a:xfrm>
              <a:custGeom>
                <a:avLst/>
                <a:gdLst>
                  <a:gd name="T0" fmla="*/ 0 w 54"/>
                  <a:gd name="T1" fmla="*/ 0 h 4"/>
                  <a:gd name="T2" fmla="*/ 0 w 54"/>
                  <a:gd name="T3" fmla="*/ 2 h 4"/>
                  <a:gd name="T4" fmla="*/ 53 w 54"/>
                  <a:gd name="T5" fmla="*/ 4 h 4"/>
                  <a:gd name="T6" fmla="*/ 54 w 54"/>
                  <a:gd name="T7" fmla="*/ 2 h 4"/>
                  <a:gd name="T8" fmla="*/ 0 w 5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"/>
                  <a:gd name="T17" fmla="*/ 54 w 5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">
                    <a:moveTo>
                      <a:pt x="0" y="0"/>
                    </a:moveTo>
                    <a:lnTo>
                      <a:pt x="0" y="2"/>
                    </a:lnTo>
                    <a:lnTo>
                      <a:pt x="53" y="4"/>
                    </a:lnTo>
                    <a:lnTo>
                      <a:pt x="5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7" name="Freeform 531"/>
              <p:cNvSpPr>
                <a:spLocks/>
              </p:cNvSpPr>
              <p:nvPr/>
            </p:nvSpPr>
            <p:spPr bwMode="auto">
              <a:xfrm>
                <a:off x="1782" y="3941"/>
                <a:ext cx="54" cy="4"/>
              </a:xfrm>
              <a:custGeom>
                <a:avLst/>
                <a:gdLst>
                  <a:gd name="T0" fmla="*/ 0 w 54"/>
                  <a:gd name="T1" fmla="*/ 0 h 4"/>
                  <a:gd name="T2" fmla="*/ 0 w 54"/>
                  <a:gd name="T3" fmla="*/ 2 h 4"/>
                  <a:gd name="T4" fmla="*/ 53 w 54"/>
                  <a:gd name="T5" fmla="*/ 4 h 4"/>
                  <a:gd name="T6" fmla="*/ 54 w 54"/>
                  <a:gd name="T7" fmla="*/ 2 h 4"/>
                  <a:gd name="T8" fmla="*/ 0 w 5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"/>
                  <a:gd name="T17" fmla="*/ 54 w 5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">
                    <a:moveTo>
                      <a:pt x="0" y="0"/>
                    </a:moveTo>
                    <a:lnTo>
                      <a:pt x="0" y="2"/>
                    </a:lnTo>
                    <a:lnTo>
                      <a:pt x="53" y="4"/>
                    </a:lnTo>
                    <a:lnTo>
                      <a:pt x="5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8" name="Freeform 532"/>
              <p:cNvSpPr>
                <a:spLocks/>
              </p:cNvSpPr>
              <p:nvPr/>
            </p:nvSpPr>
            <p:spPr bwMode="auto">
              <a:xfrm>
                <a:off x="1785" y="3743"/>
                <a:ext cx="9" cy="198"/>
              </a:xfrm>
              <a:custGeom>
                <a:avLst/>
                <a:gdLst>
                  <a:gd name="T0" fmla="*/ 2 w 9"/>
                  <a:gd name="T1" fmla="*/ 3 h 198"/>
                  <a:gd name="T2" fmla="*/ 6 w 9"/>
                  <a:gd name="T3" fmla="*/ 0 h 198"/>
                  <a:gd name="T4" fmla="*/ 9 w 9"/>
                  <a:gd name="T5" fmla="*/ 1 h 198"/>
                  <a:gd name="T6" fmla="*/ 9 w 9"/>
                  <a:gd name="T7" fmla="*/ 5 h 198"/>
                  <a:gd name="T8" fmla="*/ 9 w 9"/>
                  <a:gd name="T9" fmla="*/ 194 h 198"/>
                  <a:gd name="T10" fmla="*/ 9 w 9"/>
                  <a:gd name="T11" fmla="*/ 196 h 198"/>
                  <a:gd name="T12" fmla="*/ 6 w 9"/>
                  <a:gd name="T13" fmla="*/ 198 h 198"/>
                  <a:gd name="T14" fmla="*/ 2 w 9"/>
                  <a:gd name="T15" fmla="*/ 196 h 198"/>
                  <a:gd name="T16" fmla="*/ 0 w 9"/>
                  <a:gd name="T17" fmla="*/ 196 h 198"/>
                  <a:gd name="T18" fmla="*/ 0 w 9"/>
                  <a:gd name="T19" fmla="*/ 193 h 198"/>
                  <a:gd name="T20" fmla="*/ 0 w 9"/>
                  <a:gd name="T21" fmla="*/ 5 h 198"/>
                  <a:gd name="T22" fmla="*/ 0 w 9"/>
                  <a:gd name="T23" fmla="*/ 3 h 198"/>
                  <a:gd name="T24" fmla="*/ 2 w 9"/>
                  <a:gd name="T25" fmla="*/ 3 h 1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98"/>
                  <a:gd name="T41" fmla="*/ 9 w 9"/>
                  <a:gd name="T42" fmla="*/ 198 h 1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98">
                    <a:moveTo>
                      <a:pt x="2" y="3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194"/>
                    </a:lnTo>
                    <a:lnTo>
                      <a:pt x="9" y="196"/>
                    </a:lnTo>
                    <a:lnTo>
                      <a:pt x="6" y="198"/>
                    </a:lnTo>
                    <a:lnTo>
                      <a:pt x="2" y="196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29" name="Freeform 533"/>
              <p:cNvSpPr>
                <a:spLocks/>
              </p:cNvSpPr>
              <p:nvPr/>
            </p:nvSpPr>
            <p:spPr bwMode="auto">
              <a:xfrm>
                <a:off x="1785" y="3743"/>
                <a:ext cx="9" cy="188"/>
              </a:xfrm>
              <a:custGeom>
                <a:avLst/>
                <a:gdLst>
                  <a:gd name="T0" fmla="*/ 2 w 9"/>
                  <a:gd name="T1" fmla="*/ 3 h 188"/>
                  <a:gd name="T2" fmla="*/ 3 w 9"/>
                  <a:gd name="T3" fmla="*/ 1 h 188"/>
                  <a:gd name="T4" fmla="*/ 6 w 9"/>
                  <a:gd name="T5" fmla="*/ 0 h 188"/>
                  <a:gd name="T6" fmla="*/ 9 w 9"/>
                  <a:gd name="T7" fmla="*/ 1 h 188"/>
                  <a:gd name="T8" fmla="*/ 9 w 9"/>
                  <a:gd name="T9" fmla="*/ 5 h 188"/>
                  <a:gd name="T10" fmla="*/ 9 w 9"/>
                  <a:gd name="T11" fmla="*/ 23 h 188"/>
                  <a:gd name="T12" fmla="*/ 9 w 9"/>
                  <a:gd name="T13" fmla="*/ 38 h 188"/>
                  <a:gd name="T14" fmla="*/ 9 w 9"/>
                  <a:gd name="T15" fmla="*/ 52 h 188"/>
                  <a:gd name="T16" fmla="*/ 9 w 9"/>
                  <a:gd name="T17" fmla="*/ 65 h 188"/>
                  <a:gd name="T18" fmla="*/ 9 w 9"/>
                  <a:gd name="T19" fmla="*/ 82 h 188"/>
                  <a:gd name="T20" fmla="*/ 9 w 9"/>
                  <a:gd name="T21" fmla="*/ 106 h 188"/>
                  <a:gd name="T22" fmla="*/ 9 w 9"/>
                  <a:gd name="T23" fmla="*/ 140 h 188"/>
                  <a:gd name="T24" fmla="*/ 9 w 9"/>
                  <a:gd name="T25" fmla="*/ 185 h 188"/>
                  <a:gd name="T26" fmla="*/ 9 w 9"/>
                  <a:gd name="T27" fmla="*/ 188 h 188"/>
                  <a:gd name="T28" fmla="*/ 6 w 9"/>
                  <a:gd name="T29" fmla="*/ 188 h 188"/>
                  <a:gd name="T30" fmla="*/ 5 w 9"/>
                  <a:gd name="T31" fmla="*/ 188 h 188"/>
                  <a:gd name="T32" fmla="*/ 2 w 9"/>
                  <a:gd name="T33" fmla="*/ 188 h 188"/>
                  <a:gd name="T34" fmla="*/ 0 w 9"/>
                  <a:gd name="T35" fmla="*/ 186 h 188"/>
                  <a:gd name="T36" fmla="*/ 0 w 9"/>
                  <a:gd name="T37" fmla="*/ 185 h 188"/>
                  <a:gd name="T38" fmla="*/ 0 w 9"/>
                  <a:gd name="T39" fmla="*/ 166 h 188"/>
                  <a:gd name="T40" fmla="*/ 0 w 9"/>
                  <a:gd name="T41" fmla="*/ 151 h 188"/>
                  <a:gd name="T42" fmla="*/ 0 w 9"/>
                  <a:gd name="T43" fmla="*/ 139 h 188"/>
                  <a:gd name="T44" fmla="*/ 0 w 9"/>
                  <a:gd name="T45" fmla="*/ 125 h 188"/>
                  <a:gd name="T46" fmla="*/ 0 w 9"/>
                  <a:gd name="T47" fmla="*/ 107 h 188"/>
                  <a:gd name="T48" fmla="*/ 0 w 9"/>
                  <a:gd name="T49" fmla="*/ 84 h 188"/>
                  <a:gd name="T50" fmla="*/ 0 w 9"/>
                  <a:gd name="T51" fmla="*/ 50 h 188"/>
                  <a:gd name="T52" fmla="*/ 0 w 9"/>
                  <a:gd name="T53" fmla="*/ 5 h 188"/>
                  <a:gd name="T54" fmla="*/ 0 w 9"/>
                  <a:gd name="T55" fmla="*/ 3 h 188"/>
                  <a:gd name="T56" fmla="*/ 2 w 9"/>
                  <a:gd name="T57" fmla="*/ 3 h 1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88"/>
                  <a:gd name="T89" fmla="*/ 9 w 9"/>
                  <a:gd name="T90" fmla="*/ 188 h 1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88">
                    <a:moveTo>
                      <a:pt x="2" y="3"/>
                    </a:moveTo>
                    <a:lnTo>
                      <a:pt x="3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23"/>
                    </a:lnTo>
                    <a:lnTo>
                      <a:pt x="9" y="38"/>
                    </a:lnTo>
                    <a:lnTo>
                      <a:pt x="9" y="52"/>
                    </a:lnTo>
                    <a:lnTo>
                      <a:pt x="9" y="65"/>
                    </a:lnTo>
                    <a:lnTo>
                      <a:pt x="9" y="82"/>
                    </a:lnTo>
                    <a:lnTo>
                      <a:pt x="9" y="106"/>
                    </a:lnTo>
                    <a:lnTo>
                      <a:pt x="9" y="140"/>
                    </a:lnTo>
                    <a:lnTo>
                      <a:pt x="9" y="185"/>
                    </a:lnTo>
                    <a:lnTo>
                      <a:pt x="9" y="188"/>
                    </a:lnTo>
                    <a:lnTo>
                      <a:pt x="6" y="188"/>
                    </a:lnTo>
                    <a:lnTo>
                      <a:pt x="5" y="188"/>
                    </a:lnTo>
                    <a:lnTo>
                      <a:pt x="2" y="188"/>
                    </a:lnTo>
                    <a:lnTo>
                      <a:pt x="0" y="186"/>
                    </a:lnTo>
                    <a:lnTo>
                      <a:pt x="0" y="185"/>
                    </a:lnTo>
                    <a:lnTo>
                      <a:pt x="0" y="166"/>
                    </a:lnTo>
                    <a:lnTo>
                      <a:pt x="0" y="151"/>
                    </a:lnTo>
                    <a:lnTo>
                      <a:pt x="0" y="139"/>
                    </a:lnTo>
                    <a:lnTo>
                      <a:pt x="0" y="125"/>
                    </a:lnTo>
                    <a:lnTo>
                      <a:pt x="0" y="107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0" name="Freeform 534"/>
              <p:cNvSpPr>
                <a:spLocks/>
              </p:cNvSpPr>
              <p:nvPr/>
            </p:nvSpPr>
            <p:spPr bwMode="auto">
              <a:xfrm>
                <a:off x="1785" y="3743"/>
                <a:ext cx="9" cy="179"/>
              </a:xfrm>
              <a:custGeom>
                <a:avLst/>
                <a:gdLst>
                  <a:gd name="T0" fmla="*/ 2 w 9"/>
                  <a:gd name="T1" fmla="*/ 3 h 179"/>
                  <a:gd name="T2" fmla="*/ 3 w 9"/>
                  <a:gd name="T3" fmla="*/ 1 h 179"/>
                  <a:gd name="T4" fmla="*/ 6 w 9"/>
                  <a:gd name="T5" fmla="*/ 0 h 179"/>
                  <a:gd name="T6" fmla="*/ 9 w 9"/>
                  <a:gd name="T7" fmla="*/ 1 h 179"/>
                  <a:gd name="T8" fmla="*/ 9 w 9"/>
                  <a:gd name="T9" fmla="*/ 5 h 179"/>
                  <a:gd name="T10" fmla="*/ 9 w 9"/>
                  <a:gd name="T11" fmla="*/ 23 h 179"/>
                  <a:gd name="T12" fmla="*/ 9 w 9"/>
                  <a:gd name="T13" fmla="*/ 37 h 179"/>
                  <a:gd name="T14" fmla="*/ 9 w 9"/>
                  <a:gd name="T15" fmla="*/ 49 h 179"/>
                  <a:gd name="T16" fmla="*/ 9 w 9"/>
                  <a:gd name="T17" fmla="*/ 61 h 179"/>
                  <a:gd name="T18" fmla="*/ 9 w 9"/>
                  <a:gd name="T19" fmla="*/ 79 h 179"/>
                  <a:gd name="T20" fmla="*/ 9 w 9"/>
                  <a:gd name="T21" fmla="*/ 101 h 179"/>
                  <a:gd name="T22" fmla="*/ 9 w 9"/>
                  <a:gd name="T23" fmla="*/ 133 h 179"/>
                  <a:gd name="T24" fmla="*/ 9 w 9"/>
                  <a:gd name="T25" fmla="*/ 177 h 179"/>
                  <a:gd name="T26" fmla="*/ 9 w 9"/>
                  <a:gd name="T27" fmla="*/ 178 h 179"/>
                  <a:gd name="T28" fmla="*/ 6 w 9"/>
                  <a:gd name="T29" fmla="*/ 179 h 179"/>
                  <a:gd name="T30" fmla="*/ 5 w 9"/>
                  <a:gd name="T31" fmla="*/ 179 h 179"/>
                  <a:gd name="T32" fmla="*/ 2 w 9"/>
                  <a:gd name="T33" fmla="*/ 179 h 179"/>
                  <a:gd name="T34" fmla="*/ 0 w 9"/>
                  <a:gd name="T35" fmla="*/ 178 h 179"/>
                  <a:gd name="T36" fmla="*/ 0 w 9"/>
                  <a:gd name="T37" fmla="*/ 175 h 179"/>
                  <a:gd name="T38" fmla="*/ 0 w 9"/>
                  <a:gd name="T39" fmla="*/ 157 h 179"/>
                  <a:gd name="T40" fmla="*/ 0 w 9"/>
                  <a:gd name="T41" fmla="*/ 144 h 179"/>
                  <a:gd name="T42" fmla="*/ 0 w 9"/>
                  <a:gd name="T43" fmla="*/ 131 h 179"/>
                  <a:gd name="T44" fmla="*/ 0 w 9"/>
                  <a:gd name="T45" fmla="*/ 119 h 179"/>
                  <a:gd name="T46" fmla="*/ 0 w 9"/>
                  <a:gd name="T47" fmla="*/ 102 h 179"/>
                  <a:gd name="T48" fmla="*/ 0 w 9"/>
                  <a:gd name="T49" fmla="*/ 80 h 179"/>
                  <a:gd name="T50" fmla="*/ 0 w 9"/>
                  <a:gd name="T51" fmla="*/ 48 h 179"/>
                  <a:gd name="T52" fmla="*/ 0 w 9"/>
                  <a:gd name="T53" fmla="*/ 5 h 179"/>
                  <a:gd name="T54" fmla="*/ 0 w 9"/>
                  <a:gd name="T55" fmla="*/ 3 h 179"/>
                  <a:gd name="T56" fmla="*/ 2 w 9"/>
                  <a:gd name="T57" fmla="*/ 3 h 1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79"/>
                  <a:gd name="T89" fmla="*/ 9 w 9"/>
                  <a:gd name="T90" fmla="*/ 179 h 1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79">
                    <a:moveTo>
                      <a:pt x="2" y="3"/>
                    </a:moveTo>
                    <a:lnTo>
                      <a:pt x="3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23"/>
                    </a:lnTo>
                    <a:lnTo>
                      <a:pt x="9" y="37"/>
                    </a:lnTo>
                    <a:lnTo>
                      <a:pt x="9" y="49"/>
                    </a:lnTo>
                    <a:lnTo>
                      <a:pt x="9" y="61"/>
                    </a:lnTo>
                    <a:lnTo>
                      <a:pt x="9" y="79"/>
                    </a:lnTo>
                    <a:lnTo>
                      <a:pt x="9" y="101"/>
                    </a:lnTo>
                    <a:lnTo>
                      <a:pt x="9" y="133"/>
                    </a:lnTo>
                    <a:lnTo>
                      <a:pt x="9" y="177"/>
                    </a:lnTo>
                    <a:lnTo>
                      <a:pt x="9" y="178"/>
                    </a:lnTo>
                    <a:lnTo>
                      <a:pt x="6" y="179"/>
                    </a:lnTo>
                    <a:lnTo>
                      <a:pt x="5" y="179"/>
                    </a:lnTo>
                    <a:lnTo>
                      <a:pt x="2" y="179"/>
                    </a:lnTo>
                    <a:lnTo>
                      <a:pt x="0" y="178"/>
                    </a:lnTo>
                    <a:lnTo>
                      <a:pt x="0" y="175"/>
                    </a:lnTo>
                    <a:lnTo>
                      <a:pt x="0" y="157"/>
                    </a:lnTo>
                    <a:lnTo>
                      <a:pt x="0" y="144"/>
                    </a:lnTo>
                    <a:lnTo>
                      <a:pt x="0" y="131"/>
                    </a:lnTo>
                    <a:lnTo>
                      <a:pt x="0" y="119"/>
                    </a:lnTo>
                    <a:lnTo>
                      <a:pt x="0" y="102"/>
                    </a:lnTo>
                    <a:lnTo>
                      <a:pt x="0" y="80"/>
                    </a:lnTo>
                    <a:lnTo>
                      <a:pt x="0" y="4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1" name="Freeform 535"/>
              <p:cNvSpPr>
                <a:spLocks/>
              </p:cNvSpPr>
              <p:nvPr/>
            </p:nvSpPr>
            <p:spPr bwMode="auto">
              <a:xfrm>
                <a:off x="1785" y="3743"/>
                <a:ext cx="9" cy="169"/>
              </a:xfrm>
              <a:custGeom>
                <a:avLst/>
                <a:gdLst>
                  <a:gd name="T0" fmla="*/ 2 w 9"/>
                  <a:gd name="T1" fmla="*/ 3 h 169"/>
                  <a:gd name="T2" fmla="*/ 3 w 9"/>
                  <a:gd name="T3" fmla="*/ 1 h 169"/>
                  <a:gd name="T4" fmla="*/ 6 w 9"/>
                  <a:gd name="T5" fmla="*/ 0 h 169"/>
                  <a:gd name="T6" fmla="*/ 9 w 9"/>
                  <a:gd name="T7" fmla="*/ 1 h 169"/>
                  <a:gd name="T8" fmla="*/ 9 w 9"/>
                  <a:gd name="T9" fmla="*/ 5 h 169"/>
                  <a:gd name="T10" fmla="*/ 9 w 9"/>
                  <a:gd name="T11" fmla="*/ 22 h 169"/>
                  <a:gd name="T12" fmla="*/ 9 w 9"/>
                  <a:gd name="T13" fmla="*/ 35 h 169"/>
                  <a:gd name="T14" fmla="*/ 9 w 9"/>
                  <a:gd name="T15" fmla="*/ 47 h 169"/>
                  <a:gd name="T16" fmla="*/ 9 w 9"/>
                  <a:gd name="T17" fmla="*/ 59 h 169"/>
                  <a:gd name="T18" fmla="*/ 9 w 9"/>
                  <a:gd name="T19" fmla="*/ 74 h 169"/>
                  <a:gd name="T20" fmla="*/ 9 w 9"/>
                  <a:gd name="T21" fmla="*/ 96 h 169"/>
                  <a:gd name="T22" fmla="*/ 9 w 9"/>
                  <a:gd name="T23" fmla="*/ 126 h 169"/>
                  <a:gd name="T24" fmla="*/ 9 w 9"/>
                  <a:gd name="T25" fmla="*/ 167 h 169"/>
                  <a:gd name="T26" fmla="*/ 9 w 9"/>
                  <a:gd name="T27" fmla="*/ 169 h 169"/>
                  <a:gd name="T28" fmla="*/ 6 w 9"/>
                  <a:gd name="T29" fmla="*/ 169 h 169"/>
                  <a:gd name="T30" fmla="*/ 5 w 9"/>
                  <a:gd name="T31" fmla="*/ 169 h 169"/>
                  <a:gd name="T32" fmla="*/ 2 w 9"/>
                  <a:gd name="T33" fmla="*/ 169 h 169"/>
                  <a:gd name="T34" fmla="*/ 0 w 9"/>
                  <a:gd name="T35" fmla="*/ 169 h 169"/>
                  <a:gd name="T36" fmla="*/ 0 w 9"/>
                  <a:gd name="T37" fmla="*/ 167 h 169"/>
                  <a:gd name="T38" fmla="*/ 0 w 9"/>
                  <a:gd name="T39" fmla="*/ 150 h 169"/>
                  <a:gd name="T40" fmla="*/ 0 w 9"/>
                  <a:gd name="T41" fmla="*/ 136 h 169"/>
                  <a:gd name="T42" fmla="*/ 0 w 9"/>
                  <a:gd name="T43" fmla="*/ 125 h 169"/>
                  <a:gd name="T44" fmla="*/ 0 w 9"/>
                  <a:gd name="T45" fmla="*/ 113 h 169"/>
                  <a:gd name="T46" fmla="*/ 0 w 9"/>
                  <a:gd name="T47" fmla="*/ 97 h 169"/>
                  <a:gd name="T48" fmla="*/ 0 w 9"/>
                  <a:gd name="T49" fmla="*/ 76 h 169"/>
                  <a:gd name="T50" fmla="*/ 0 w 9"/>
                  <a:gd name="T51" fmla="*/ 46 h 169"/>
                  <a:gd name="T52" fmla="*/ 0 w 9"/>
                  <a:gd name="T53" fmla="*/ 5 h 169"/>
                  <a:gd name="T54" fmla="*/ 0 w 9"/>
                  <a:gd name="T55" fmla="*/ 3 h 169"/>
                  <a:gd name="T56" fmla="*/ 2 w 9"/>
                  <a:gd name="T57" fmla="*/ 3 h 1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69"/>
                  <a:gd name="T89" fmla="*/ 9 w 9"/>
                  <a:gd name="T90" fmla="*/ 169 h 1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69">
                    <a:moveTo>
                      <a:pt x="2" y="3"/>
                    </a:moveTo>
                    <a:lnTo>
                      <a:pt x="3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22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9"/>
                    </a:lnTo>
                    <a:lnTo>
                      <a:pt x="9" y="74"/>
                    </a:lnTo>
                    <a:lnTo>
                      <a:pt x="9" y="96"/>
                    </a:lnTo>
                    <a:lnTo>
                      <a:pt x="9" y="126"/>
                    </a:lnTo>
                    <a:lnTo>
                      <a:pt x="9" y="167"/>
                    </a:lnTo>
                    <a:lnTo>
                      <a:pt x="9" y="169"/>
                    </a:lnTo>
                    <a:lnTo>
                      <a:pt x="6" y="169"/>
                    </a:lnTo>
                    <a:lnTo>
                      <a:pt x="5" y="169"/>
                    </a:lnTo>
                    <a:lnTo>
                      <a:pt x="2" y="169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0" y="150"/>
                    </a:lnTo>
                    <a:lnTo>
                      <a:pt x="0" y="136"/>
                    </a:lnTo>
                    <a:lnTo>
                      <a:pt x="0" y="125"/>
                    </a:lnTo>
                    <a:lnTo>
                      <a:pt x="0" y="113"/>
                    </a:lnTo>
                    <a:lnTo>
                      <a:pt x="0" y="97"/>
                    </a:lnTo>
                    <a:lnTo>
                      <a:pt x="0" y="76"/>
                    </a:lnTo>
                    <a:lnTo>
                      <a:pt x="0" y="4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2" name="Freeform 536"/>
              <p:cNvSpPr>
                <a:spLocks/>
              </p:cNvSpPr>
              <p:nvPr/>
            </p:nvSpPr>
            <p:spPr bwMode="auto">
              <a:xfrm>
                <a:off x="1785" y="3743"/>
                <a:ext cx="9" cy="161"/>
              </a:xfrm>
              <a:custGeom>
                <a:avLst/>
                <a:gdLst>
                  <a:gd name="T0" fmla="*/ 2 w 9"/>
                  <a:gd name="T1" fmla="*/ 3 h 161"/>
                  <a:gd name="T2" fmla="*/ 3 w 9"/>
                  <a:gd name="T3" fmla="*/ 1 h 161"/>
                  <a:gd name="T4" fmla="*/ 7 w 9"/>
                  <a:gd name="T5" fmla="*/ 0 h 161"/>
                  <a:gd name="T6" fmla="*/ 9 w 9"/>
                  <a:gd name="T7" fmla="*/ 1 h 161"/>
                  <a:gd name="T8" fmla="*/ 9 w 9"/>
                  <a:gd name="T9" fmla="*/ 5 h 161"/>
                  <a:gd name="T10" fmla="*/ 9 w 9"/>
                  <a:gd name="T11" fmla="*/ 21 h 161"/>
                  <a:gd name="T12" fmla="*/ 9 w 9"/>
                  <a:gd name="T13" fmla="*/ 33 h 161"/>
                  <a:gd name="T14" fmla="*/ 9 w 9"/>
                  <a:gd name="T15" fmla="*/ 44 h 161"/>
                  <a:gd name="T16" fmla="*/ 9 w 9"/>
                  <a:gd name="T17" fmla="*/ 55 h 161"/>
                  <a:gd name="T18" fmla="*/ 9 w 9"/>
                  <a:gd name="T19" fmla="*/ 70 h 161"/>
                  <a:gd name="T20" fmla="*/ 9 w 9"/>
                  <a:gd name="T21" fmla="*/ 91 h 161"/>
                  <a:gd name="T22" fmla="*/ 9 w 9"/>
                  <a:gd name="T23" fmla="*/ 119 h 161"/>
                  <a:gd name="T24" fmla="*/ 9 w 9"/>
                  <a:gd name="T25" fmla="*/ 158 h 161"/>
                  <a:gd name="T26" fmla="*/ 9 w 9"/>
                  <a:gd name="T27" fmla="*/ 161 h 161"/>
                  <a:gd name="T28" fmla="*/ 6 w 9"/>
                  <a:gd name="T29" fmla="*/ 161 h 161"/>
                  <a:gd name="T30" fmla="*/ 5 w 9"/>
                  <a:gd name="T31" fmla="*/ 161 h 161"/>
                  <a:gd name="T32" fmla="*/ 2 w 9"/>
                  <a:gd name="T33" fmla="*/ 161 h 161"/>
                  <a:gd name="T34" fmla="*/ 0 w 9"/>
                  <a:gd name="T35" fmla="*/ 161 h 161"/>
                  <a:gd name="T36" fmla="*/ 0 w 9"/>
                  <a:gd name="T37" fmla="*/ 158 h 161"/>
                  <a:gd name="T38" fmla="*/ 0 w 9"/>
                  <a:gd name="T39" fmla="*/ 141 h 161"/>
                  <a:gd name="T40" fmla="*/ 0 w 9"/>
                  <a:gd name="T41" fmla="*/ 129 h 161"/>
                  <a:gd name="T42" fmla="*/ 0 w 9"/>
                  <a:gd name="T43" fmla="*/ 119 h 161"/>
                  <a:gd name="T44" fmla="*/ 0 w 9"/>
                  <a:gd name="T45" fmla="*/ 107 h 161"/>
                  <a:gd name="T46" fmla="*/ 0 w 9"/>
                  <a:gd name="T47" fmla="*/ 92 h 161"/>
                  <a:gd name="T48" fmla="*/ 0 w 9"/>
                  <a:gd name="T49" fmla="*/ 72 h 161"/>
                  <a:gd name="T50" fmla="*/ 0 w 9"/>
                  <a:gd name="T51" fmla="*/ 43 h 161"/>
                  <a:gd name="T52" fmla="*/ 0 w 9"/>
                  <a:gd name="T53" fmla="*/ 5 h 161"/>
                  <a:gd name="T54" fmla="*/ 0 w 9"/>
                  <a:gd name="T55" fmla="*/ 3 h 161"/>
                  <a:gd name="T56" fmla="*/ 2 w 9"/>
                  <a:gd name="T57" fmla="*/ 3 h 1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61"/>
                  <a:gd name="T89" fmla="*/ 9 w 9"/>
                  <a:gd name="T90" fmla="*/ 161 h 16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61">
                    <a:moveTo>
                      <a:pt x="2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21"/>
                    </a:lnTo>
                    <a:lnTo>
                      <a:pt x="9" y="33"/>
                    </a:lnTo>
                    <a:lnTo>
                      <a:pt x="9" y="44"/>
                    </a:lnTo>
                    <a:lnTo>
                      <a:pt x="9" y="55"/>
                    </a:lnTo>
                    <a:lnTo>
                      <a:pt x="9" y="70"/>
                    </a:lnTo>
                    <a:lnTo>
                      <a:pt x="9" y="91"/>
                    </a:lnTo>
                    <a:lnTo>
                      <a:pt x="9" y="119"/>
                    </a:lnTo>
                    <a:lnTo>
                      <a:pt x="9" y="158"/>
                    </a:lnTo>
                    <a:lnTo>
                      <a:pt x="9" y="161"/>
                    </a:lnTo>
                    <a:lnTo>
                      <a:pt x="6" y="161"/>
                    </a:lnTo>
                    <a:lnTo>
                      <a:pt x="5" y="161"/>
                    </a:lnTo>
                    <a:lnTo>
                      <a:pt x="2" y="161"/>
                    </a:lnTo>
                    <a:lnTo>
                      <a:pt x="0" y="161"/>
                    </a:lnTo>
                    <a:lnTo>
                      <a:pt x="0" y="158"/>
                    </a:lnTo>
                    <a:lnTo>
                      <a:pt x="0" y="141"/>
                    </a:lnTo>
                    <a:lnTo>
                      <a:pt x="0" y="129"/>
                    </a:lnTo>
                    <a:lnTo>
                      <a:pt x="0" y="119"/>
                    </a:lnTo>
                    <a:lnTo>
                      <a:pt x="0" y="107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0" y="4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3" name="Freeform 537"/>
              <p:cNvSpPr>
                <a:spLocks/>
              </p:cNvSpPr>
              <p:nvPr/>
            </p:nvSpPr>
            <p:spPr bwMode="auto">
              <a:xfrm>
                <a:off x="1785" y="3743"/>
                <a:ext cx="9" cy="152"/>
              </a:xfrm>
              <a:custGeom>
                <a:avLst/>
                <a:gdLst>
                  <a:gd name="T0" fmla="*/ 2 w 9"/>
                  <a:gd name="T1" fmla="*/ 3 h 152"/>
                  <a:gd name="T2" fmla="*/ 3 w 9"/>
                  <a:gd name="T3" fmla="*/ 1 h 152"/>
                  <a:gd name="T4" fmla="*/ 7 w 9"/>
                  <a:gd name="T5" fmla="*/ 0 h 152"/>
                  <a:gd name="T6" fmla="*/ 9 w 9"/>
                  <a:gd name="T7" fmla="*/ 1 h 152"/>
                  <a:gd name="T8" fmla="*/ 9 w 9"/>
                  <a:gd name="T9" fmla="*/ 4 h 152"/>
                  <a:gd name="T10" fmla="*/ 9 w 9"/>
                  <a:gd name="T11" fmla="*/ 32 h 152"/>
                  <a:gd name="T12" fmla="*/ 9 w 9"/>
                  <a:gd name="T13" fmla="*/ 53 h 152"/>
                  <a:gd name="T14" fmla="*/ 9 w 9"/>
                  <a:gd name="T15" fmla="*/ 86 h 152"/>
                  <a:gd name="T16" fmla="*/ 9 w 9"/>
                  <a:gd name="T17" fmla="*/ 150 h 152"/>
                  <a:gd name="T18" fmla="*/ 9 w 9"/>
                  <a:gd name="T19" fmla="*/ 151 h 152"/>
                  <a:gd name="T20" fmla="*/ 6 w 9"/>
                  <a:gd name="T21" fmla="*/ 152 h 152"/>
                  <a:gd name="T22" fmla="*/ 5 w 9"/>
                  <a:gd name="T23" fmla="*/ 152 h 152"/>
                  <a:gd name="T24" fmla="*/ 2 w 9"/>
                  <a:gd name="T25" fmla="*/ 152 h 152"/>
                  <a:gd name="T26" fmla="*/ 0 w 9"/>
                  <a:gd name="T27" fmla="*/ 151 h 152"/>
                  <a:gd name="T28" fmla="*/ 0 w 9"/>
                  <a:gd name="T29" fmla="*/ 150 h 152"/>
                  <a:gd name="T30" fmla="*/ 0 w 9"/>
                  <a:gd name="T31" fmla="*/ 122 h 152"/>
                  <a:gd name="T32" fmla="*/ 0 w 9"/>
                  <a:gd name="T33" fmla="*/ 101 h 152"/>
                  <a:gd name="T34" fmla="*/ 0 w 9"/>
                  <a:gd name="T35" fmla="*/ 68 h 152"/>
                  <a:gd name="T36" fmla="*/ 0 w 9"/>
                  <a:gd name="T37" fmla="*/ 5 h 152"/>
                  <a:gd name="T38" fmla="*/ 0 w 9"/>
                  <a:gd name="T39" fmla="*/ 3 h 152"/>
                  <a:gd name="T40" fmla="*/ 2 w 9"/>
                  <a:gd name="T41" fmla="*/ 3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52"/>
                  <a:gd name="T65" fmla="*/ 9 w 9"/>
                  <a:gd name="T66" fmla="*/ 152 h 1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52">
                    <a:moveTo>
                      <a:pt x="2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32"/>
                    </a:lnTo>
                    <a:lnTo>
                      <a:pt x="9" y="53"/>
                    </a:lnTo>
                    <a:lnTo>
                      <a:pt x="9" y="86"/>
                    </a:lnTo>
                    <a:lnTo>
                      <a:pt x="9" y="150"/>
                    </a:lnTo>
                    <a:lnTo>
                      <a:pt x="9" y="151"/>
                    </a:lnTo>
                    <a:lnTo>
                      <a:pt x="6" y="152"/>
                    </a:lnTo>
                    <a:lnTo>
                      <a:pt x="5" y="152"/>
                    </a:lnTo>
                    <a:lnTo>
                      <a:pt x="2" y="152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6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4" name="Freeform 538"/>
              <p:cNvSpPr>
                <a:spLocks/>
              </p:cNvSpPr>
              <p:nvPr/>
            </p:nvSpPr>
            <p:spPr bwMode="auto">
              <a:xfrm>
                <a:off x="1785" y="3743"/>
                <a:ext cx="9" cy="144"/>
              </a:xfrm>
              <a:custGeom>
                <a:avLst/>
                <a:gdLst>
                  <a:gd name="T0" fmla="*/ 2 w 9"/>
                  <a:gd name="T1" fmla="*/ 3 h 144"/>
                  <a:gd name="T2" fmla="*/ 3 w 9"/>
                  <a:gd name="T3" fmla="*/ 1 h 144"/>
                  <a:gd name="T4" fmla="*/ 7 w 9"/>
                  <a:gd name="T5" fmla="*/ 0 h 144"/>
                  <a:gd name="T6" fmla="*/ 9 w 9"/>
                  <a:gd name="T7" fmla="*/ 1 h 144"/>
                  <a:gd name="T8" fmla="*/ 9 w 9"/>
                  <a:gd name="T9" fmla="*/ 4 h 144"/>
                  <a:gd name="T10" fmla="*/ 9 w 9"/>
                  <a:gd name="T11" fmla="*/ 30 h 144"/>
                  <a:gd name="T12" fmla="*/ 9 w 9"/>
                  <a:gd name="T13" fmla="*/ 49 h 144"/>
                  <a:gd name="T14" fmla="*/ 9 w 9"/>
                  <a:gd name="T15" fmla="*/ 81 h 144"/>
                  <a:gd name="T16" fmla="*/ 9 w 9"/>
                  <a:gd name="T17" fmla="*/ 141 h 144"/>
                  <a:gd name="T18" fmla="*/ 9 w 9"/>
                  <a:gd name="T19" fmla="*/ 142 h 144"/>
                  <a:gd name="T20" fmla="*/ 6 w 9"/>
                  <a:gd name="T21" fmla="*/ 144 h 144"/>
                  <a:gd name="T22" fmla="*/ 5 w 9"/>
                  <a:gd name="T23" fmla="*/ 142 h 144"/>
                  <a:gd name="T24" fmla="*/ 2 w 9"/>
                  <a:gd name="T25" fmla="*/ 142 h 144"/>
                  <a:gd name="T26" fmla="*/ 0 w 9"/>
                  <a:gd name="T27" fmla="*/ 142 h 144"/>
                  <a:gd name="T28" fmla="*/ 0 w 9"/>
                  <a:gd name="T29" fmla="*/ 141 h 144"/>
                  <a:gd name="T30" fmla="*/ 0 w 9"/>
                  <a:gd name="T31" fmla="*/ 115 h 144"/>
                  <a:gd name="T32" fmla="*/ 0 w 9"/>
                  <a:gd name="T33" fmla="*/ 96 h 144"/>
                  <a:gd name="T34" fmla="*/ 0 w 9"/>
                  <a:gd name="T35" fmla="*/ 64 h 144"/>
                  <a:gd name="T36" fmla="*/ 0 w 9"/>
                  <a:gd name="T37" fmla="*/ 5 h 144"/>
                  <a:gd name="T38" fmla="*/ 0 w 9"/>
                  <a:gd name="T39" fmla="*/ 3 h 144"/>
                  <a:gd name="T40" fmla="*/ 2 w 9"/>
                  <a:gd name="T41" fmla="*/ 3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44"/>
                  <a:gd name="T65" fmla="*/ 9 w 9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44">
                    <a:moveTo>
                      <a:pt x="2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30"/>
                    </a:lnTo>
                    <a:lnTo>
                      <a:pt x="9" y="49"/>
                    </a:lnTo>
                    <a:lnTo>
                      <a:pt x="9" y="81"/>
                    </a:lnTo>
                    <a:lnTo>
                      <a:pt x="9" y="141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5" y="142"/>
                    </a:lnTo>
                    <a:lnTo>
                      <a:pt x="2" y="142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15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5" name="Freeform 539"/>
              <p:cNvSpPr>
                <a:spLocks/>
              </p:cNvSpPr>
              <p:nvPr/>
            </p:nvSpPr>
            <p:spPr bwMode="auto">
              <a:xfrm>
                <a:off x="1785" y="3743"/>
                <a:ext cx="9" cy="134"/>
              </a:xfrm>
              <a:custGeom>
                <a:avLst/>
                <a:gdLst>
                  <a:gd name="T0" fmla="*/ 2 w 9"/>
                  <a:gd name="T1" fmla="*/ 3 h 134"/>
                  <a:gd name="T2" fmla="*/ 3 w 9"/>
                  <a:gd name="T3" fmla="*/ 1 h 134"/>
                  <a:gd name="T4" fmla="*/ 7 w 9"/>
                  <a:gd name="T5" fmla="*/ 0 h 134"/>
                  <a:gd name="T6" fmla="*/ 9 w 9"/>
                  <a:gd name="T7" fmla="*/ 1 h 134"/>
                  <a:gd name="T8" fmla="*/ 9 w 9"/>
                  <a:gd name="T9" fmla="*/ 4 h 134"/>
                  <a:gd name="T10" fmla="*/ 9 w 9"/>
                  <a:gd name="T11" fmla="*/ 28 h 134"/>
                  <a:gd name="T12" fmla="*/ 9 w 9"/>
                  <a:gd name="T13" fmla="*/ 47 h 134"/>
                  <a:gd name="T14" fmla="*/ 9 w 9"/>
                  <a:gd name="T15" fmla="*/ 76 h 134"/>
                  <a:gd name="T16" fmla="*/ 9 w 9"/>
                  <a:gd name="T17" fmla="*/ 133 h 134"/>
                  <a:gd name="T18" fmla="*/ 9 w 9"/>
                  <a:gd name="T19" fmla="*/ 134 h 134"/>
                  <a:gd name="T20" fmla="*/ 6 w 9"/>
                  <a:gd name="T21" fmla="*/ 134 h 134"/>
                  <a:gd name="T22" fmla="*/ 5 w 9"/>
                  <a:gd name="T23" fmla="*/ 134 h 134"/>
                  <a:gd name="T24" fmla="*/ 2 w 9"/>
                  <a:gd name="T25" fmla="*/ 134 h 134"/>
                  <a:gd name="T26" fmla="*/ 0 w 9"/>
                  <a:gd name="T27" fmla="*/ 134 h 134"/>
                  <a:gd name="T28" fmla="*/ 0 w 9"/>
                  <a:gd name="T29" fmla="*/ 131 h 134"/>
                  <a:gd name="T30" fmla="*/ 0 w 9"/>
                  <a:gd name="T31" fmla="*/ 108 h 134"/>
                  <a:gd name="T32" fmla="*/ 0 w 9"/>
                  <a:gd name="T33" fmla="*/ 90 h 134"/>
                  <a:gd name="T34" fmla="*/ 0 w 9"/>
                  <a:gd name="T35" fmla="*/ 60 h 134"/>
                  <a:gd name="T36" fmla="*/ 0 w 9"/>
                  <a:gd name="T37" fmla="*/ 5 h 134"/>
                  <a:gd name="T38" fmla="*/ 0 w 9"/>
                  <a:gd name="T39" fmla="*/ 4 h 134"/>
                  <a:gd name="T40" fmla="*/ 2 w 9"/>
                  <a:gd name="T41" fmla="*/ 3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34"/>
                  <a:gd name="T65" fmla="*/ 9 w 9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34">
                    <a:moveTo>
                      <a:pt x="2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8"/>
                    </a:lnTo>
                    <a:lnTo>
                      <a:pt x="9" y="47"/>
                    </a:lnTo>
                    <a:lnTo>
                      <a:pt x="9" y="76"/>
                    </a:lnTo>
                    <a:lnTo>
                      <a:pt x="9" y="133"/>
                    </a:lnTo>
                    <a:lnTo>
                      <a:pt x="9" y="134"/>
                    </a:lnTo>
                    <a:lnTo>
                      <a:pt x="6" y="134"/>
                    </a:lnTo>
                    <a:lnTo>
                      <a:pt x="5" y="134"/>
                    </a:lnTo>
                    <a:lnTo>
                      <a:pt x="2" y="134"/>
                    </a:lnTo>
                    <a:lnTo>
                      <a:pt x="0" y="134"/>
                    </a:lnTo>
                    <a:lnTo>
                      <a:pt x="0" y="131"/>
                    </a:lnTo>
                    <a:lnTo>
                      <a:pt x="0" y="108"/>
                    </a:lnTo>
                    <a:lnTo>
                      <a:pt x="0" y="90"/>
                    </a:lnTo>
                    <a:lnTo>
                      <a:pt x="0" y="60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6" name="Freeform 540"/>
              <p:cNvSpPr>
                <a:spLocks/>
              </p:cNvSpPr>
              <p:nvPr/>
            </p:nvSpPr>
            <p:spPr bwMode="auto">
              <a:xfrm>
                <a:off x="1785" y="3743"/>
                <a:ext cx="9" cy="125"/>
              </a:xfrm>
              <a:custGeom>
                <a:avLst/>
                <a:gdLst>
                  <a:gd name="T0" fmla="*/ 2 w 9"/>
                  <a:gd name="T1" fmla="*/ 3 h 125"/>
                  <a:gd name="T2" fmla="*/ 3 w 9"/>
                  <a:gd name="T3" fmla="*/ 1 h 125"/>
                  <a:gd name="T4" fmla="*/ 7 w 9"/>
                  <a:gd name="T5" fmla="*/ 0 h 125"/>
                  <a:gd name="T6" fmla="*/ 9 w 9"/>
                  <a:gd name="T7" fmla="*/ 1 h 125"/>
                  <a:gd name="T8" fmla="*/ 9 w 9"/>
                  <a:gd name="T9" fmla="*/ 4 h 125"/>
                  <a:gd name="T10" fmla="*/ 9 w 9"/>
                  <a:gd name="T11" fmla="*/ 26 h 125"/>
                  <a:gd name="T12" fmla="*/ 9 w 9"/>
                  <a:gd name="T13" fmla="*/ 43 h 125"/>
                  <a:gd name="T14" fmla="*/ 9 w 9"/>
                  <a:gd name="T15" fmla="*/ 71 h 125"/>
                  <a:gd name="T16" fmla="*/ 9 w 9"/>
                  <a:gd name="T17" fmla="*/ 123 h 125"/>
                  <a:gd name="T18" fmla="*/ 9 w 9"/>
                  <a:gd name="T19" fmla="*/ 125 h 125"/>
                  <a:gd name="T20" fmla="*/ 6 w 9"/>
                  <a:gd name="T21" fmla="*/ 125 h 125"/>
                  <a:gd name="T22" fmla="*/ 5 w 9"/>
                  <a:gd name="T23" fmla="*/ 125 h 125"/>
                  <a:gd name="T24" fmla="*/ 2 w 9"/>
                  <a:gd name="T25" fmla="*/ 125 h 125"/>
                  <a:gd name="T26" fmla="*/ 0 w 9"/>
                  <a:gd name="T27" fmla="*/ 124 h 125"/>
                  <a:gd name="T28" fmla="*/ 0 w 9"/>
                  <a:gd name="T29" fmla="*/ 123 h 125"/>
                  <a:gd name="T30" fmla="*/ 0 w 9"/>
                  <a:gd name="T31" fmla="*/ 101 h 125"/>
                  <a:gd name="T32" fmla="*/ 0 w 9"/>
                  <a:gd name="T33" fmla="*/ 84 h 125"/>
                  <a:gd name="T34" fmla="*/ 0 w 9"/>
                  <a:gd name="T35" fmla="*/ 57 h 125"/>
                  <a:gd name="T36" fmla="*/ 0 w 9"/>
                  <a:gd name="T37" fmla="*/ 5 h 125"/>
                  <a:gd name="T38" fmla="*/ 0 w 9"/>
                  <a:gd name="T39" fmla="*/ 4 h 125"/>
                  <a:gd name="T40" fmla="*/ 2 w 9"/>
                  <a:gd name="T41" fmla="*/ 3 h 1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25"/>
                  <a:gd name="T65" fmla="*/ 9 w 9"/>
                  <a:gd name="T66" fmla="*/ 125 h 1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25">
                    <a:moveTo>
                      <a:pt x="2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6"/>
                    </a:lnTo>
                    <a:lnTo>
                      <a:pt x="9" y="43"/>
                    </a:lnTo>
                    <a:lnTo>
                      <a:pt x="9" y="71"/>
                    </a:lnTo>
                    <a:lnTo>
                      <a:pt x="9" y="123"/>
                    </a:lnTo>
                    <a:lnTo>
                      <a:pt x="9" y="125"/>
                    </a:lnTo>
                    <a:lnTo>
                      <a:pt x="6" y="125"/>
                    </a:lnTo>
                    <a:lnTo>
                      <a:pt x="5" y="125"/>
                    </a:lnTo>
                    <a:lnTo>
                      <a:pt x="2" y="125"/>
                    </a:lnTo>
                    <a:lnTo>
                      <a:pt x="0" y="124"/>
                    </a:lnTo>
                    <a:lnTo>
                      <a:pt x="0" y="123"/>
                    </a:lnTo>
                    <a:lnTo>
                      <a:pt x="0" y="101"/>
                    </a:lnTo>
                    <a:lnTo>
                      <a:pt x="0" y="84"/>
                    </a:lnTo>
                    <a:lnTo>
                      <a:pt x="0" y="5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7" name="Freeform 541"/>
              <p:cNvSpPr>
                <a:spLocks/>
              </p:cNvSpPr>
              <p:nvPr/>
            </p:nvSpPr>
            <p:spPr bwMode="auto">
              <a:xfrm>
                <a:off x="1785" y="3743"/>
                <a:ext cx="9" cy="117"/>
              </a:xfrm>
              <a:custGeom>
                <a:avLst/>
                <a:gdLst>
                  <a:gd name="T0" fmla="*/ 2 w 9"/>
                  <a:gd name="T1" fmla="*/ 3 h 117"/>
                  <a:gd name="T2" fmla="*/ 3 w 9"/>
                  <a:gd name="T3" fmla="*/ 1 h 117"/>
                  <a:gd name="T4" fmla="*/ 7 w 9"/>
                  <a:gd name="T5" fmla="*/ 0 h 117"/>
                  <a:gd name="T6" fmla="*/ 9 w 9"/>
                  <a:gd name="T7" fmla="*/ 1 h 117"/>
                  <a:gd name="T8" fmla="*/ 9 w 9"/>
                  <a:gd name="T9" fmla="*/ 4 h 117"/>
                  <a:gd name="T10" fmla="*/ 9 w 9"/>
                  <a:gd name="T11" fmla="*/ 25 h 117"/>
                  <a:gd name="T12" fmla="*/ 9 w 9"/>
                  <a:gd name="T13" fmla="*/ 41 h 117"/>
                  <a:gd name="T14" fmla="*/ 9 w 9"/>
                  <a:gd name="T15" fmla="*/ 66 h 117"/>
                  <a:gd name="T16" fmla="*/ 9 w 9"/>
                  <a:gd name="T17" fmla="*/ 114 h 117"/>
                  <a:gd name="T18" fmla="*/ 9 w 9"/>
                  <a:gd name="T19" fmla="*/ 115 h 117"/>
                  <a:gd name="T20" fmla="*/ 6 w 9"/>
                  <a:gd name="T21" fmla="*/ 117 h 117"/>
                  <a:gd name="T22" fmla="*/ 5 w 9"/>
                  <a:gd name="T23" fmla="*/ 117 h 117"/>
                  <a:gd name="T24" fmla="*/ 2 w 9"/>
                  <a:gd name="T25" fmla="*/ 117 h 117"/>
                  <a:gd name="T26" fmla="*/ 0 w 9"/>
                  <a:gd name="T27" fmla="*/ 115 h 117"/>
                  <a:gd name="T28" fmla="*/ 0 w 9"/>
                  <a:gd name="T29" fmla="*/ 114 h 117"/>
                  <a:gd name="T30" fmla="*/ 0 w 9"/>
                  <a:gd name="T31" fmla="*/ 93 h 117"/>
                  <a:gd name="T32" fmla="*/ 0 w 9"/>
                  <a:gd name="T33" fmla="*/ 77 h 117"/>
                  <a:gd name="T34" fmla="*/ 0 w 9"/>
                  <a:gd name="T35" fmla="*/ 53 h 117"/>
                  <a:gd name="T36" fmla="*/ 0 w 9"/>
                  <a:gd name="T37" fmla="*/ 5 h 117"/>
                  <a:gd name="T38" fmla="*/ 0 w 9"/>
                  <a:gd name="T39" fmla="*/ 4 h 117"/>
                  <a:gd name="T40" fmla="*/ 2 w 9"/>
                  <a:gd name="T41" fmla="*/ 3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17"/>
                  <a:gd name="T65" fmla="*/ 9 w 9"/>
                  <a:gd name="T66" fmla="*/ 117 h 1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17">
                    <a:moveTo>
                      <a:pt x="2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5"/>
                    </a:lnTo>
                    <a:lnTo>
                      <a:pt x="9" y="41"/>
                    </a:lnTo>
                    <a:lnTo>
                      <a:pt x="9" y="66"/>
                    </a:lnTo>
                    <a:lnTo>
                      <a:pt x="9" y="114"/>
                    </a:lnTo>
                    <a:lnTo>
                      <a:pt x="9" y="115"/>
                    </a:lnTo>
                    <a:lnTo>
                      <a:pt x="6" y="117"/>
                    </a:lnTo>
                    <a:lnTo>
                      <a:pt x="5" y="117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53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8" name="Freeform 542"/>
              <p:cNvSpPr>
                <a:spLocks/>
              </p:cNvSpPr>
              <p:nvPr/>
            </p:nvSpPr>
            <p:spPr bwMode="auto">
              <a:xfrm>
                <a:off x="1785" y="3743"/>
                <a:ext cx="9" cy="107"/>
              </a:xfrm>
              <a:custGeom>
                <a:avLst/>
                <a:gdLst>
                  <a:gd name="T0" fmla="*/ 2 w 9"/>
                  <a:gd name="T1" fmla="*/ 3 h 107"/>
                  <a:gd name="T2" fmla="*/ 3 w 9"/>
                  <a:gd name="T3" fmla="*/ 1 h 107"/>
                  <a:gd name="T4" fmla="*/ 7 w 9"/>
                  <a:gd name="T5" fmla="*/ 0 h 107"/>
                  <a:gd name="T6" fmla="*/ 9 w 9"/>
                  <a:gd name="T7" fmla="*/ 1 h 107"/>
                  <a:gd name="T8" fmla="*/ 9 w 9"/>
                  <a:gd name="T9" fmla="*/ 4 h 107"/>
                  <a:gd name="T10" fmla="*/ 9 w 9"/>
                  <a:gd name="T11" fmla="*/ 22 h 107"/>
                  <a:gd name="T12" fmla="*/ 9 w 9"/>
                  <a:gd name="T13" fmla="*/ 37 h 107"/>
                  <a:gd name="T14" fmla="*/ 9 w 9"/>
                  <a:gd name="T15" fmla="*/ 60 h 107"/>
                  <a:gd name="T16" fmla="*/ 9 w 9"/>
                  <a:gd name="T17" fmla="*/ 106 h 107"/>
                  <a:gd name="T18" fmla="*/ 9 w 9"/>
                  <a:gd name="T19" fmla="*/ 107 h 107"/>
                  <a:gd name="T20" fmla="*/ 6 w 9"/>
                  <a:gd name="T21" fmla="*/ 107 h 107"/>
                  <a:gd name="T22" fmla="*/ 5 w 9"/>
                  <a:gd name="T23" fmla="*/ 107 h 107"/>
                  <a:gd name="T24" fmla="*/ 2 w 9"/>
                  <a:gd name="T25" fmla="*/ 107 h 107"/>
                  <a:gd name="T26" fmla="*/ 0 w 9"/>
                  <a:gd name="T27" fmla="*/ 107 h 107"/>
                  <a:gd name="T28" fmla="*/ 0 w 9"/>
                  <a:gd name="T29" fmla="*/ 106 h 107"/>
                  <a:gd name="T30" fmla="*/ 0 w 9"/>
                  <a:gd name="T31" fmla="*/ 86 h 107"/>
                  <a:gd name="T32" fmla="*/ 0 w 9"/>
                  <a:gd name="T33" fmla="*/ 71 h 107"/>
                  <a:gd name="T34" fmla="*/ 0 w 9"/>
                  <a:gd name="T35" fmla="*/ 49 h 107"/>
                  <a:gd name="T36" fmla="*/ 0 w 9"/>
                  <a:gd name="T37" fmla="*/ 5 h 107"/>
                  <a:gd name="T38" fmla="*/ 0 w 9"/>
                  <a:gd name="T39" fmla="*/ 4 h 107"/>
                  <a:gd name="T40" fmla="*/ 2 w 9"/>
                  <a:gd name="T41" fmla="*/ 3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07"/>
                  <a:gd name="T65" fmla="*/ 9 w 9"/>
                  <a:gd name="T66" fmla="*/ 107 h 1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07">
                    <a:moveTo>
                      <a:pt x="2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2"/>
                    </a:lnTo>
                    <a:lnTo>
                      <a:pt x="9" y="37"/>
                    </a:lnTo>
                    <a:lnTo>
                      <a:pt x="9" y="60"/>
                    </a:lnTo>
                    <a:lnTo>
                      <a:pt x="9" y="106"/>
                    </a:lnTo>
                    <a:lnTo>
                      <a:pt x="9" y="107"/>
                    </a:lnTo>
                    <a:lnTo>
                      <a:pt x="6" y="107"/>
                    </a:lnTo>
                    <a:lnTo>
                      <a:pt x="5" y="107"/>
                    </a:lnTo>
                    <a:lnTo>
                      <a:pt x="2" y="107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86"/>
                    </a:lnTo>
                    <a:lnTo>
                      <a:pt x="0" y="71"/>
                    </a:lnTo>
                    <a:lnTo>
                      <a:pt x="0" y="49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39" name="Freeform 543"/>
              <p:cNvSpPr>
                <a:spLocks/>
              </p:cNvSpPr>
              <p:nvPr/>
            </p:nvSpPr>
            <p:spPr bwMode="auto">
              <a:xfrm>
                <a:off x="1785" y="3743"/>
                <a:ext cx="9" cy="98"/>
              </a:xfrm>
              <a:custGeom>
                <a:avLst/>
                <a:gdLst>
                  <a:gd name="T0" fmla="*/ 1 w 9"/>
                  <a:gd name="T1" fmla="*/ 3 h 98"/>
                  <a:gd name="T2" fmla="*/ 3 w 9"/>
                  <a:gd name="T3" fmla="*/ 1 h 98"/>
                  <a:gd name="T4" fmla="*/ 7 w 9"/>
                  <a:gd name="T5" fmla="*/ 0 h 98"/>
                  <a:gd name="T6" fmla="*/ 9 w 9"/>
                  <a:gd name="T7" fmla="*/ 1 h 98"/>
                  <a:gd name="T8" fmla="*/ 9 w 9"/>
                  <a:gd name="T9" fmla="*/ 4 h 98"/>
                  <a:gd name="T10" fmla="*/ 9 w 9"/>
                  <a:gd name="T11" fmla="*/ 21 h 98"/>
                  <a:gd name="T12" fmla="*/ 9 w 9"/>
                  <a:gd name="T13" fmla="*/ 35 h 98"/>
                  <a:gd name="T14" fmla="*/ 9 w 9"/>
                  <a:gd name="T15" fmla="*/ 55 h 98"/>
                  <a:gd name="T16" fmla="*/ 9 w 9"/>
                  <a:gd name="T17" fmla="*/ 97 h 98"/>
                  <a:gd name="T18" fmla="*/ 9 w 9"/>
                  <a:gd name="T19" fmla="*/ 98 h 98"/>
                  <a:gd name="T20" fmla="*/ 6 w 9"/>
                  <a:gd name="T21" fmla="*/ 98 h 98"/>
                  <a:gd name="T22" fmla="*/ 5 w 9"/>
                  <a:gd name="T23" fmla="*/ 98 h 98"/>
                  <a:gd name="T24" fmla="*/ 2 w 9"/>
                  <a:gd name="T25" fmla="*/ 98 h 98"/>
                  <a:gd name="T26" fmla="*/ 0 w 9"/>
                  <a:gd name="T27" fmla="*/ 98 h 98"/>
                  <a:gd name="T28" fmla="*/ 0 w 9"/>
                  <a:gd name="T29" fmla="*/ 97 h 98"/>
                  <a:gd name="T30" fmla="*/ 0 w 9"/>
                  <a:gd name="T31" fmla="*/ 80 h 98"/>
                  <a:gd name="T32" fmla="*/ 0 w 9"/>
                  <a:gd name="T33" fmla="*/ 66 h 98"/>
                  <a:gd name="T34" fmla="*/ 0 w 9"/>
                  <a:gd name="T35" fmla="*/ 44 h 98"/>
                  <a:gd name="T36" fmla="*/ 0 w 9"/>
                  <a:gd name="T37" fmla="*/ 5 h 98"/>
                  <a:gd name="T38" fmla="*/ 0 w 9"/>
                  <a:gd name="T39" fmla="*/ 4 h 98"/>
                  <a:gd name="T40" fmla="*/ 1 w 9"/>
                  <a:gd name="T41" fmla="*/ 3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98"/>
                  <a:gd name="T65" fmla="*/ 9 w 9"/>
                  <a:gd name="T66" fmla="*/ 98 h 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98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1"/>
                    </a:lnTo>
                    <a:lnTo>
                      <a:pt x="9" y="35"/>
                    </a:lnTo>
                    <a:lnTo>
                      <a:pt x="9" y="5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6" y="98"/>
                    </a:lnTo>
                    <a:lnTo>
                      <a:pt x="5" y="98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4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0" name="Freeform 544"/>
              <p:cNvSpPr>
                <a:spLocks/>
              </p:cNvSpPr>
              <p:nvPr/>
            </p:nvSpPr>
            <p:spPr bwMode="auto">
              <a:xfrm>
                <a:off x="1785" y="3743"/>
                <a:ext cx="9" cy="90"/>
              </a:xfrm>
              <a:custGeom>
                <a:avLst/>
                <a:gdLst>
                  <a:gd name="T0" fmla="*/ 1 w 9"/>
                  <a:gd name="T1" fmla="*/ 3 h 90"/>
                  <a:gd name="T2" fmla="*/ 3 w 9"/>
                  <a:gd name="T3" fmla="*/ 1 h 90"/>
                  <a:gd name="T4" fmla="*/ 7 w 9"/>
                  <a:gd name="T5" fmla="*/ 0 h 90"/>
                  <a:gd name="T6" fmla="*/ 9 w 9"/>
                  <a:gd name="T7" fmla="*/ 1 h 90"/>
                  <a:gd name="T8" fmla="*/ 9 w 9"/>
                  <a:gd name="T9" fmla="*/ 4 h 90"/>
                  <a:gd name="T10" fmla="*/ 9 w 9"/>
                  <a:gd name="T11" fmla="*/ 20 h 90"/>
                  <a:gd name="T12" fmla="*/ 9 w 9"/>
                  <a:gd name="T13" fmla="*/ 32 h 90"/>
                  <a:gd name="T14" fmla="*/ 9 w 9"/>
                  <a:gd name="T15" fmla="*/ 50 h 90"/>
                  <a:gd name="T16" fmla="*/ 9 w 9"/>
                  <a:gd name="T17" fmla="*/ 87 h 90"/>
                  <a:gd name="T18" fmla="*/ 9 w 9"/>
                  <a:gd name="T19" fmla="*/ 88 h 90"/>
                  <a:gd name="T20" fmla="*/ 6 w 9"/>
                  <a:gd name="T21" fmla="*/ 90 h 90"/>
                  <a:gd name="T22" fmla="*/ 5 w 9"/>
                  <a:gd name="T23" fmla="*/ 90 h 90"/>
                  <a:gd name="T24" fmla="*/ 2 w 9"/>
                  <a:gd name="T25" fmla="*/ 90 h 90"/>
                  <a:gd name="T26" fmla="*/ 0 w 9"/>
                  <a:gd name="T27" fmla="*/ 88 h 90"/>
                  <a:gd name="T28" fmla="*/ 0 w 9"/>
                  <a:gd name="T29" fmla="*/ 87 h 90"/>
                  <a:gd name="T30" fmla="*/ 0 w 9"/>
                  <a:gd name="T31" fmla="*/ 72 h 90"/>
                  <a:gd name="T32" fmla="*/ 0 w 9"/>
                  <a:gd name="T33" fmla="*/ 60 h 90"/>
                  <a:gd name="T34" fmla="*/ 0 w 9"/>
                  <a:gd name="T35" fmla="*/ 41 h 90"/>
                  <a:gd name="T36" fmla="*/ 0 w 9"/>
                  <a:gd name="T37" fmla="*/ 5 h 90"/>
                  <a:gd name="T38" fmla="*/ 0 w 9"/>
                  <a:gd name="T39" fmla="*/ 4 h 90"/>
                  <a:gd name="T40" fmla="*/ 1 w 9"/>
                  <a:gd name="T41" fmla="*/ 3 h 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90"/>
                  <a:gd name="T65" fmla="*/ 9 w 9"/>
                  <a:gd name="T66" fmla="*/ 90 h 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90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0"/>
                    </a:lnTo>
                    <a:lnTo>
                      <a:pt x="9" y="32"/>
                    </a:lnTo>
                    <a:lnTo>
                      <a:pt x="9" y="50"/>
                    </a:lnTo>
                    <a:lnTo>
                      <a:pt x="9" y="87"/>
                    </a:lnTo>
                    <a:lnTo>
                      <a:pt x="9" y="88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2" y="90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1" name="Freeform 545"/>
              <p:cNvSpPr>
                <a:spLocks/>
              </p:cNvSpPr>
              <p:nvPr/>
            </p:nvSpPr>
            <p:spPr bwMode="auto">
              <a:xfrm>
                <a:off x="1785" y="3743"/>
                <a:ext cx="9" cy="80"/>
              </a:xfrm>
              <a:custGeom>
                <a:avLst/>
                <a:gdLst>
                  <a:gd name="T0" fmla="*/ 1 w 9"/>
                  <a:gd name="T1" fmla="*/ 3 h 80"/>
                  <a:gd name="T2" fmla="*/ 3 w 9"/>
                  <a:gd name="T3" fmla="*/ 1 h 80"/>
                  <a:gd name="T4" fmla="*/ 7 w 9"/>
                  <a:gd name="T5" fmla="*/ 0 h 80"/>
                  <a:gd name="T6" fmla="*/ 9 w 9"/>
                  <a:gd name="T7" fmla="*/ 1 h 80"/>
                  <a:gd name="T8" fmla="*/ 9 w 9"/>
                  <a:gd name="T9" fmla="*/ 4 h 80"/>
                  <a:gd name="T10" fmla="*/ 9 w 9"/>
                  <a:gd name="T11" fmla="*/ 17 h 80"/>
                  <a:gd name="T12" fmla="*/ 9 w 9"/>
                  <a:gd name="T13" fmla="*/ 28 h 80"/>
                  <a:gd name="T14" fmla="*/ 9 w 9"/>
                  <a:gd name="T15" fmla="*/ 46 h 80"/>
                  <a:gd name="T16" fmla="*/ 9 w 9"/>
                  <a:gd name="T17" fmla="*/ 80 h 80"/>
                  <a:gd name="T18" fmla="*/ 9 w 9"/>
                  <a:gd name="T19" fmla="*/ 80 h 80"/>
                  <a:gd name="T20" fmla="*/ 6 w 9"/>
                  <a:gd name="T21" fmla="*/ 80 h 80"/>
                  <a:gd name="T22" fmla="*/ 5 w 9"/>
                  <a:gd name="T23" fmla="*/ 80 h 80"/>
                  <a:gd name="T24" fmla="*/ 2 w 9"/>
                  <a:gd name="T25" fmla="*/ 80 h 80"/>
                  <a:gd name="T26" fmla="*/ 0 w 9"/>
                  <a:gd name="T27" fmla="*/ 80 h 80"/>
                  <a:gd name="T28" fmla="*/ 0 w 9"/>
                  <a:gd name="T29" fmla="*/ 79 h 80"/>
                  <a:gd name="T30" fmla="*/ 0 w 9"/>
                  <a:gd name="T31" fmla="*/ 65 h 80"/>
                  <a:gd name="T32" fmla="*/ 0 w 9"/>
                  <a:gd name="T33" fmla="*/ 54 h 80"/>
                  <a:gd name="T34" fmla="*/ 0 w 9"/>
                  <a:gd name="T35" fmla="*/ 37 h 80"/>
                  <a:gd name="T36" fmla="*/ 0 w 9"/>
                  <a:gd name="T37" fmla="*/ 5 h 80"/>
                  <a:gd name="T38" fmla="*/ 0 w 9"/>
                  <a:gd name="T39" fmla="*/ 4 h 80"/>
                  <a:gd name="T40" fmla="*/ 1 w 9"/>
                  <a:gd name="T41" fmla="*/ 3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80"/>
                  <a:gd name="T65" fmla="*/ 9 w 9"/>
                  <a:gd name="T66" fmla="*/ 80 h 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80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17"/>
                    </a:lnTo>
                    <a:lnTo>
                      <a:pt x="9" y="28"/>
                    </a:lnTo>
                    <a:lnTo>
                      <a:pt x="9" y="46"/>
                    </a:lnTo>
                    <a:lnTo>
                      <a:pt x="9" y="80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2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65"/>
                    </a:lnTo>
                    <a:lnTo>
                      <a:pt x="0" y="54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2" name="Freeform 546"/>
              <p:cNvSpPr>
                <a:spLocks/>
              </p:cNvSpPr>
              <p:nvPr/>
            </p:nvSpPr>
            <p:spPr bwMode="auto">
              <a:xfrm>
                <a:off x="1785" y="3743"/>
                <a:ext cx="9" cy="71"/>
              </a:xfrm>
              <a:custGeom>
                <a:avLst/>
                <a:gdLst>
                  <a:gd name="T0" fmla="*/ 1 w 9"/>
                  <a:gd name="T1" fmla="*/ 3 h 71"/>
                  <a:gd name="T2" fmla="*/ 3 w 9"/>
                  <a:gd name="T3" fmla="*/ 1 h 71"/>
                  <a:gd name="T4" fmla="*/ 7 w 9"/>
                  <a:gd name="T5" fmla="*/ 0 h 71"/>
                  <a:gd name="T6" fmla="*/ 9 w 9"/>
                  <a:gd name="T7" fmla="*/ 1 h 71"/>
                  <a:gd name="T8" fmla="*/ 9 w 9"/>
                  <a:gd name="T9" fmla="*/ 3 h 71"/>
                  <a:gd name="T10" fmla="*/ 9 w 9"/>
                  <a:gd name="T11" fmla="*/ 16 h 71"/>
                  <a:gd name="T12" fmla="*/ 9 w 9"/>
                  <a:gd name="T13" fmla="*/ 26 h 71"/>
                  <a:gd name="T14" fmla="*/ 9 w 9"/>
                  <a:gd name="T15" fmla="*/ 41 h 71"/>
                  <a:gd name="T16" fmla="*/ 9 w 9"/>
                  <a:gd name="T17" fmla="*/ 70 h 71"/>
                  <a:gd name="T18" fmla="*/ 9 w 9"/>
                  <a:gd name="T19" fmla="*/ 71 h 71"/>
                  <a:gd name="T20" fmla="*/ 6 w 9"/>
                  <a:gd name="T21" fmla="*/ 71 h 71"/>
                  <a:gd name="T22" fmla="*/ 5 w 9"/>
                  <a:gd name="T23" fmla="*/ 71 h 71"/>
                  <a:gd name="T24" fmla="*/ 2 w 9"/>
                  <a:gd name="T25" fmla="*/ 71 h 71"/>
                  <a:gd name="T26" fmla="*/ 0 w 9"/>
                  <a:gd name="T27" fmla="*/ 71 h 71"/>
                  <a:gd name="T28" fmla="*/ 0 w 9"/>
                  <a:gd name="T29" fmla="*/ 70 h 71"/>
                  <a:gd name="T30" fmla="*/ 0 w 9"/>
                  <a:gd name="T31" fmla="*/ 58 h 71"/>
                  <a:gd name="T32" fmla="*/ 0 w 9"/>
                  <a:gd name="T33" fmla="*/ 48 h 71"/>
                  <a:gd name="T34" fmla="*/ 0 w 9"/>
                  <a:gd name="T35" fmla="*/ 33 h 71"/>
                  <a:gd name="T36" fmla="*/ 0 w 9"/>
                  <a:gd name="T37" fmla="*/ 5 h 71"/>
                  <a:gd name="T38" fmla="*/ 0 w 9"/>
                  <a:gd name="T39" fmla="*/ 4 h 71"/>
                  <a:gd name="T40" fmla="*/ 1 w 9"/>
                  <a:gd name="T41" fmla="*/ 3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1"/>
                  <a:gd name="T65" fmla="*/ 9 w 9"/>
                  <a:gd name="T66" fmla="*/ 71 h 7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1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6"/>
                    </a:lnTo>
                    <a:lnTo>
                      <a:pt x="9" y="26"/>
                    </a:lnTo>
                    <a:lnTo>
                      <a:pt x="9" y="41"/>
                    </a:lnTo>
                    <a:lnTo>
                      <a:pt x="9" y="70"/>
                    </a:lnTo>
                    <a:lnTo>
                      <a:pt x="9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3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3" name="Freeform 547"/>
              <p:cNvSpPr>
                <a:spLocks/>
              </p:cNvSpPr>
              <p:nvPr/>
            </p:nvSpPr>
            <p:spPr bwMode="auto">
              <a:xfrm>
                <a:off x="1785" y="3743"/>
                <a:ext cx="9" cy="63"/>
              </a:xfrm>
              <a:custGeom>
                <a:avLst/>
                <a:gdLst>
                  <a:gd name="T0" fmla="*/ 1 w 9"/>
                  <a:gd name="T1" fmla="*/ 3 h 63"/>
                  <a:gd name="T2" fmla="*/ 3 w 9"/>
                  <a:gd name="T3" fmla="*/ 1 h 63"/>
                  <a:gd name="T4" fmla="*/ 7 w 9"/>
                  <a:gd name="T5" fmla="*/ 0 h 63"/>
                  <a:gd name="T6" fmla="*/ 9 w 9"/>
                  <a:gd name="T7" fmla="*/ 1 h 63"/>
                  <a:gd name="T8" fmla="*/ 9 w 9"/>
                  <a:gd name="T9" fmla="*/ 3 h 63"/>
                  <a:gd name="T10" fmla="*/ 9 w 9"/>
                  <a:gd name="T11" fmla="*/ 14 h 63"/>
                  <a:gd name="T12" fmla="*/ 9 w 9"/>
                  <a:gd name="T13" fmla="*/ 22 h 63"/>
                  <a:gd name="T14" fmla="*/ 9 w 9"/>
                  <a:gd name="T15" fmla="*/ 36 h 63"/>
                  <a:gd name="T16" fmla="*/ 9 w 9"/>
                  <a:gd name="T17" fmla="*/ 61 h 63"/>
                  <a:gd name="T18" fmla="*/ 9 w 9"/>
                  <a:gd name="T19" fmla="*/ 63 h 63"/>
                  <a:gd name="T20" fmla="*/ 6 w 9"/>
                  <a:gd name="T21" fmla="*/ 63 h 63"/>
                  <a:gd name="T22" fmla="*/ 5 w 9"/>
                  <a:gd name="T23" fmla="*/ 63 h 63"/>
                  <a:gd name="T24" fmla="*/ 2 w 9"/>
                  <a:gd name="T25" fmla="*/ 63 h 63"/>
                  <a:gd name="T26" fmla="*/ 0 w 9"/>
                  <a:gd name="T27" fmla="*/ 63 h 63"/>
                  <a:gd name="T28" fmla="*/ 0 w 9"/>
                  <a:gd name="T29" fmla="*/ 61 h 63"/>
                  <a:gd name="T30" fmla="*/ 0 w 9"/>
                  <a:gd name="T31" fmla="*/ 50 h 63"/>
                  <a:gd name="T32" fmla="*/ 0 w 9"/>
                  <a:gd name="T33" fmla="*/ 42 h 63"/>
                  <a:gd name="T34" fmla="*/ 0 w 9"/>
                  <a:gd name="T35" fmla="*/ 30 h 63"/>
                  <a:gd name="T36" fmla="*/ 0 w 9"/>
                  <a:gd name="T37" fmla="*/ 5 h 63"/>
                  <a:gd name="T38" fmla="*/ 0 w 9"/>
                  <a:gd name="T39" fmla="*/ 4 h 63"/>
                  <a:gd name="T40" fmla="*/ 1 w 9"/>
                  <a:gd name="T41" fmla="*/ 3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63"/>
                  <a:gd name="T65" fmla="*/ 9 w 9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63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4"/>
                    </a:lnTo>
                    <a:lnTo>
                      <a:pt x="9" y="22"/>
                    </a:lnTo>
                    <a:lnTo>
                      <a:pt x="9" y="36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6" y="63"/>
                    </a:lnTo>
                    <a:lnTo>
                      <a:pt x="5" y="63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4" name="Freeform 548"/>
              <p:cNvSpPr>
                <a:spLocks/>
              </p:cNvSpPr>
              <p:nvPr/>
            </p:nvSpPr>
            <p:spPr bwMode="auto">
              <a:xfrm>
                <a:off x="1785" y="3743"/>
                <a:ext cx="9" cy="54"/>
              </a:xfrm>
              <a:custGeom>
                <a:avLst/>
                <a:gdLst>
                  <a:gd name="T0" fmla="*/ 1 w 9"/>
                  <a:gd name="T1" fmla="*/ 3 h 54"/>
                  <a:gd name="T2" fmla="*/ 3 w 9"/>
                  <a:gd name="T3" fmla="*/ 1 h 54"/>
                  <a:gd name="T4" fmla="*/ 7 w 9"/>
                  <a:gd name="T5" fmla="*/ 0 h 54"/>
                  <a:gd name="T6" fmla="*/ 9 w 9"/>
                  <a:gd name="T7" fmla="*/ 1 h 54"/>
                  <a:gd name="T8" fmla="*/ 9 w 9"/>
                  <a:gd name="T9" fmla="*/ 3 h 54"/>
                  <a:gd name="T10" fmla="*/ 9 w 9"/>
                  <a:gd name="T11" fmla="*/ 12 h 54"/>
                  <a:gd name="T12" fmla="*/ 9 w 9"/>
                  <a:gd name="T13" fmla="*/ 20 h 54"/>
                  <a:gd name="T14" fmla="*/ 9 w 9"/>
                  <a:gd name="T15" fmla="*/ 31 h 54"/>
                  <a:gd name="T16" fmla="*/ 9 w 9"/>
                  <a:gd name="T17" fmla="*/ 53 h 54"/>
                  <a:gd name="T18" fmla="*/ 9 w 9"/>
                  <a:gd name="T19" fmla="*/ 53 h 54"/>
                  <a:gd name="T20" fmla="*/ 6 w 9"/>
                  <a:gd name="T21" fmla="*/ 54 h 54"/>
                  <a:gd name="T22" fmla="*/ 5 w 9"/>
                  <a:gd name="T23" fmla="*/ 54 h 54"/>
                  <a:gd name="T24" fmla="*/ 2 w 9"/>
                  <a:gd name="T25" fmla="*/ 54 h 54"/>
                  <a:gd name="T26" fmla="*/ 0 w 9"/>
                  <a:gd name="T27" fmla="*/ 53 h 54"/>
                  <a:gd name="T28" fmla="*/ 0 w 9"/>
                  <a:gd name="T29" fmla="*/ 53 h 54"/>
                  <a:gd name="T30" fmla="*/ 0 w 9"/>
                  <a:gd name="T31" fmla="*/ 43 h 54"/>
                  <a:gd name="T32" fmla="*/ 0 w 9"/>
                  <a:gd name="T33" fmla="*/ 37 h 54"/>
                  <a:gd name="T34" fmla="*/ 0 w 9"/>
                  <a:gd name="T35" fmla="*/ 26 h 54"/>
                  <a:gd name="T36" fmla="*/ 0 w 9"/>
                  <a:gd name="T37" fmla="*/ 5 h 54"/>
                  <a:gd name="T38" fmla="*/ 0 w 9"/>
                  <a:gd name="T39" fmla="*/ 4 h 54"/>
                  <a:gd name="T40" fmla="*/ 1 w 9"/>
                  <a:gd name="T41" fmla="*/ 3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54"/>
                  <a:gd name="T65" fmla="*/ 9 w 9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54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2"/>
                    </a:lnTo>
                    <a:lnTo>
                      <a:pt x="9" y="20"/>
                    </a:lnTo>
                    <a:lnTo>
                      <a:pt x="9" y="31"/>
                    </a:lnTo>
                    <a:lnTo>
                      <a:pt x="9" y="53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2" y="54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5" name="Freeform 549"/>
              <p:cNvSpPr>
                <a:spLocks/>
              </p:cNvSpPr>
              <p:nvPr/>
            </p:nvSpPr>
            <p:spPr bwMode="auto">
              <a:xfrm>
                <a:off x="1785" y="3743"/>
                <a:ext cx="9" cy="44"/>
              </a:xfrm>
              <a:custGeom>
                <a:avLst/>
                <a:gdLst>
                  <a:gd name="T0" fmla="*/ 1 w 9"/>
                  <a:gd name="T1" fmla="*/ 3 h 44"/>
                  <a:gd name="T2" fmla="*/ 3 w 9"/>
                  <a:gd name="T3" fmla="*/ 1 h 44"/>
                  <a:gd name="T4" fmla="*/ 7 w 9"/>
                  <a:gd name="T5" fmla="*/ 0 h 44"/>
                  <a:gd name="T6" fmla="*/ 9 w 9"/>
                  <a:gd name="T7" fmla="*/ 1 h 44"/>
                  <a:gd name="T8" fmla="*/ 9 w 9"/>
                  <a:gd name="T9" fmla="*/ 3 h 44"/>
                  <a:gd name="T10" fmla="*/ 9 w 9"/>
                  <a:gd name="T11" fmla="*/ 10 h 44"/>
                  <a:gd name="T12" fmla="*/ 9 w 9"/>
                  <a:gd name="T13" fmla="*/ 16 h 44"/>
                  <a:gd name="T14" fmla="*/ 9 w 9"/>
                  <a:gd name="T15" fmla="*/ 26 h 44"/>
                  <a:gd name="T16" fmla="*/ 9 w 9"/>
                  <a:gd name="T17" fmla="*/ 44 h 44"/>
                  <a:gd name="T18" fmla="*/ 9 w 9"/>
                  <a:gd name="T19" fmla="*/ 44 h 44"/>
                  <a:gd name="T20" fmla="*/ 6 w 9"/>
                  <a:gd name="T21" fmla="*/ 44 h 44"/>
                  <a:gd name="T22" fmla="*/ 5 w 9"/>
                  <a:gd name="T23" fmla="*/ 44 h 44"/>
                  <a:gd name="T24" fmla="*/ 2 w 9"/>
                  <a:gd name="T25" fmla="*/ 44 h 44"/>
                  <a:gd name="T26" fmla="*/ 0 w 9"/>
                  <a:gd name="T27" fmla="*/ 44 h 44"/>
                  <a:gd name="T28" fmla="*/ 0 w 9"/>
                  <a:gd name="T29" fmla="*/ 44 h 44"/>
                  <a:gd name="T30" fmla="*/ 0 w 9"/>
                  <a:gd name="T31" fmla="*/ 37 h 44"/>
                  <a:gd name="T32" fmla="*/ 0 w 9"/>
                  <a:gd name="T33" fmla="*/ 31 h 44"/>
                  <a:gd name="T34" fmla="*/ 0 w 9"/>
                  <a:gd name="T35" fmla="*/ 22 h 44"/>
                  <a:gd name="T36" fmla="*/ 0 w 9"/>
                  <a:gd name="T37" fmla="*/ 5 h 44"/>
                  <a:gd name="T38" fmla="*/ 0 w 9"/>
                  <a:gd name="T39" fmla="*/ 4 h 44"/>
                  <a:gd name="T40" fmla="*/ 1 w 9"/>
                  <a:gd name="T41" fmla="*/ 3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44"/>
                  <a:gd name="T65" fmla="*/ 9 w 9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44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0"/>
                    </a:lnTo>
                    <a:lnTo>
                      <a:pt x="9" y="16"/>
                    </a:lnTo>
                    <a:lnTo>
                      <a:pt x="9" y="26"/>
                    </a:lnTo>
                    <a:lnTo>
                      <a:pt x="9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6" name="Freeform 550"/>
              <p:cNvSpPr>
                <a:spLocks/>
              </p:cNvSpPr>
              <p:nvPr/>
            </p:nvSpPr>
            <p:spPr bwMode="auto">
              <a:xfrm>
                <a:off x="1785" y="3743"/>
                <a:ext cx="9" cy="36"/>
              </a:xfrm>
              <a:custGeom>
                <a:avLst/>
                <a:gdLst>
                  <a:gd name="T0" fmla="*/ 1 w 9"/>
                  <a:gd name="T1" fmla="*/ 3 h 36"/>
                  <a:gd name="T2" fmla="*/ 3 w 9"/>
                  <a:gd name="T3" fmla="*/ 1 h 36"/>
                  <a:gd name="T4" fmla="*/ 7 w 9"/>
                  <a:gd name="T5" fmla="*/ 0 h 36"/>
                  <a:gd name="T6" fmla="*/ 9 w 9"/>
                  <a:gd name="T7" fmla="*/ 1 h 36"/>
                  <a:gd name="T8" fmla="*/ 9 w 9"/>
                  <a:gd name="T9" fmla="*/ 3 h 36"/>
                  <a:gd name="T10" fmla="*/ 9 w 9"/>
                  <a:gd name="T11" fmla="*/ 9 h 36"/>
                  <a:gd name="T12" fmla="*/ 9 w 9"/>
                  <a:gd name="T13" fmla="*/ 14 h 36"/>
                  <a:gd name="T14" fmla="*/ 9 w 9"/>
                  <a:gd name="T15" fmla="*/ 21 h 36"/>
                  <a:gd name="T16" fmla="*/ 9 w 9"/>
                  <a:gd name="T17" fmla="*/ 35 h 36"/>
                  <a:gd name="T18" fmla="*/ 9 w 9"/>
                  <a:gd name="T19" fmla="*/ 36 h 36"/>
                  <a:gd name="T20" fmla="*/ 6 w 9"/>
                  <a:gd name="T21" fmla="*/ 36 h 36"/>
                  <a:gd name="T22" fmla="*/ 5 w 9"/>
                  <a:gd name="T23" fmla="*/ 36 h 36"/>
                  <a:gd name="T24" fmla="*/ 2 w 9"/>
                  <a:gd name="T25" fmla="*/ 36 h 36"/>
                  <a:gd name="T26" fmla="*/ 0 w 9"/>
                  <a:gd name="T27" fmla="*/ 36 h 36"/>
                  <a:gd name="T28" fmla="*/ 0 w 9"/>
                  <a:gd name="T29" fmla="*/ 35 h 36"/>
                  <a:gd name="T30" fmla="*/ 0 w 9"/>
                  <a:gd name="T31" fmla="*/ 30 h 36"/>
                  <a:gd name="T32" fmla="*/ 0 w 9"/>
                  <a:gd name="T33" fmla="*/ 25 h 36"/>
                  <a:gd name="T34" fmla="*/ 0 w 9"/>
                  <a:gd name="T35" fmla="*/ 19 h 36"/>
                  <a:gd name="T36" fmla="*/ 0 w 9"/>
                  <a:gd name="T37" fmla="*/ 5 h 36"/>
                  <a:gd name="T38" fmla="*/ 0 w 9"/>
                  <a:gd name="T39" fmla="*/ 4 h 36"/>
                  <a:gd name="T40" fmla="*/ 1 w 9"/>
                  <a:gd name="T41" fmla="*/ 3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6"/>
                  <a:gd name="T65" fmla="*/ 9 w 9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6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21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7" name="Freeform 551"/>
              <p:cNvSpPr>
                <a:spLocks/>
              </p:cNvSpPr>
              <p:nvPr/>
            </p:nvSpPr>
            <p:spPr bwMode="auto">
              <a:xfrm>
                <a:off x="1785" y="3743"/>
                <a:ext cx="9" cy="27"/>
              </a:xfrm>
              <a:custGeom>
                <a:avLst/>
                <a:gdLst>
                  <a:gd name="T0" fmla="*/ 1 w 9"/>
                  <a:gd name="T1" fmla="*/ 3 h 27"/>
                  <a:gd name="T2" fmla="*/ 3 w 9"/>
                  <a:gd name="T3" fmla="*/ 1 h 27"/>
                  <a:gd name="T4" fmla="*/ 7 w 9"/>
                  <a:gd name="T5" fmla="*/ 0 h 27"/>
                  <a:gd name="T6" fmla="*/ 9 w 9"/>
                  <a:gd name="T7" fmla="*/ 1 h 27"/>
                  <a:gd name="T8" fmla="*/ 9 w 9"/>
                  <a:gd name="T9" fmla="*/ 3 h 27"/>
                  <a:gd name="T10" fmla="*/ 9 w 9"/>
                  <a:gd name="T11" fmla="*/ 10 h 27"/>
                  <a:gd name="T12" fmla="*/ 9 w 9"/>
                  <a:gd name="T13" fmla="*/ 26 h 27"/>
                  <a:gd name="T14" fmla="*/ 9 w 9"/>
                  <a:gd name="T15" fmla="*/ 27 h 27"/>
                  <a:gd name="T16" fmla="*/ 6 w 9"/>
                  <a:gd name="T17" fmla="*/ 26 h 27"/>
                  <a:gd name="T18" fmla="*/ 5 w 9"/>
                  <a:gd name="T19" fmla="*/ 26 h 27"/>
                  <a:gd name="T20" fmla="*/ 2 w 9"/>
                  <a:gd name="T21" fmla="*/ 26 h 27"/>
                  <a:gd name="T22" fmla="*/ 0 w 9"/>
                  <a:gd name="T23" fmla="*/ 26 h 27"/>
                  <a:gd name="T24" fmla="*/ 0 w 9"/>
                  <a:gd name="T25" fmla="*/ 26 h 27"/>
                  <a:gd name="T26" fmla="*/ 0 w 9"/>
                  <a:gd name="T27" fmla="*/ 19 h 27"/>
                  <a:gd name="T28" fmla="*/ 0 w 9"/>
                  <a:gd name="T29" fmla="*/ 5 h 27"/>
                  <a:gd name="T30" fmla="*/ 0 w 9"/>
                  <a:gd name="T31" fmla="*/ 4 h 27"/>
                  <a:gd name="T32" fmla="*/ 1 w 9"/>
                  <a:gd name="T33" fmla="*/ 3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27"/>
                  <a:gd name="T53" fmla="*/ 9 w 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27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0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8" name="Freeform 552"/>
              <p:cNvSpPr>
                <a:spLocks/>
              </p:cNvSpPr>
              <p:nvPr/>
            </p:nvSpPr>
            <p:spPr bwMode="auto">
              <a:xfrm>
                <a:off x="1785" y="3743"/>
                <a:ext cx="9" cy="17"/>
              </a:xfrm>
              <a:custGeom>
                <a:avLst/>
                <a:gdLst>
                  <a:gd name="T0" fmla="*/ 1 w 9"/>
                  <a:gd name="T1" fmla="*/ 3 h 17"/>
                  <a:gd name="T2" fmla="*/ 3 w 9"/>
                  <a:gd name="T3" fmla="*/ 1 h 17"/>
                  <a:gd name="T4" fmla="*/ 7 w 9"/>
                  <a:gd name="T5" fmla="*/ 0 h 17"/>
                  <a:gd name="T6" fmla="*/ 9 w 9"/>
                  <a:gd name="T7" fmla="*/ 1 h 17"/>
                  <a:gd name="T8" fmla="*/ 9 w 9"/>
                  <a:gd name="T9" fmla="*/ 3 h 17"/>
                  <a:gd name="T10" fmla="*/ 9 w 9"/>
                  <a:gd name="T11" fmla="*/ 8 h 17"/>
                  <a:gd name="T12" fmla="*/ 9 w 9"/>
                  <a:gd name="T13" fmla="*/ 17 h 17"/>
                  <a:gd name="T14" fmla="*/ 9 w 9"/>
                  <a:gd name="T15" fmla="*/ 17 h 17"/>
                  <a:gd name="T16" fmla="*/ 6 w 9"/>
                  <a:gd name="T17" fmla="*/ 17 h 17"/>
                  <a:gd name="T18" fmla="*/ 5 w 9"/>
                  <a:gd name="T19" fmla="*/ 17 h 17"/>
                  <a:gd name="T20" fmla="*/ 2 w 9"/>
                  <a:gd name="T21" fmla="*/ 17 h 17"/>
                  <a:gd name="T22" fmla="*/ 0 w 9"/>
                  <a:gd name="T23" fmla="*/ 17 h 17"/>
                  <a:gd name="T24" fmla="*/ 0 w 9"/>
                  <a:gd name="T25" fmla="*/ 17 h 17"/>
                  <a:gd name="T26" fmla="*/ 0 w 9"/>
                  <a:gd name="T27" fmla="*/ 14 h 17"/>
                  <a:gd name="T28" fmla="*/ 0 w 9"/>
                  <a:gd name="T29" fmla="*/ 4 h 17"/>
                  <a:gd name="T30" fmla="*/ 0 w 9"/>
                  <a:gd name="T31" fmla="*/ 4 h 17"/>
                  <a:gd name="T32" fmla="*/ 1 w 9"/>
                  <a:gd name="T33" fmla="*/ 3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7"/>
                  <a:gd name="T53" fmla="*/ 9 w 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7">
                    <a:moveTo>
                      <a:pt x="1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49" name="Freeform 553"/>
              <p:cNvSpPr>
                <a:spLocks/>
              </p:cNvSpPr>
              <p:nvPr/>
            </p:nvSpPr>
            <p:spPr bwMode="auto">
              <a:xfrm>
                <a:off x="1785" y="3743"/>
                <a:ext cx="9" cy="9"/>
              </a:xfrm>
              <a:custGeom>
                <a:avLst/>
                <a:gdLst>
                  <a:gd name="T0" fmla="*/ 1 w 9"/>
                  <a:gd name="T1" fmla="*/ 3 h 9"/>
                  <a:gd name="T2" fmla="*/ 7 w 9"/>
                  <a:gd name="T3" fmla="*/ 0 h 9"/>
                  <a:gd name="T4" fmla="*/ 9 w 9"/>
                  <a:gd name="T5" fmla="*/ 1 h 9"/>
                  <a:gd name="T6" fmla="*/ 9 w 9"/>
                  <a:gd name="T7" fmla="*/ 3 h 9"/>
                  <a:gd name="T8" fmla="*/ 9 w 9"/>
                  <a:gd name="T9" fmla="*/ 9 h 9"/>
                  <a:gd name="T10" fmla="*/ 9 w 9"/>
                  <a:gd name="T11" fmla="*/ 9 h 9"/>
                  <a:gd name="T12" fmla="*/ 6 w 9"/>
                  <a:gd name="T13" fmla="*/ 9 h 9"/>
                  <a:gd name="T14" fmla="*/ 2 w 9"/>
                  <a:gd name="T15" fmla="*/ 9 h 9"/>
                  <a:gd name="T16" fmla="*/ 0 w 9"/>
                  <a:gd name="T17" fmla="*/ 9 h 9"/>
                  <a:gd name="T18" fmla="*/ 0 w 9"/>
                  <a:gd name="T19" fmla="*/ 9 h 9"/>
                  <a:gd name="T20" fmla="*/ 0 w 9"/>
                  <a:gd name="T21" fmla="*/ 4 h 9"/>
                  <a:gd name="T22" fmla="*/ 0 w 9"/>
                  <a:gd name="T23" fmla="*/ 4 h 9"/>
                  <a:gd name="T24" fmla="*/ 1 w 9"/>
                  <a:gd name="T25" fmla="*/ 3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9"/>
                  <a:gd name="T41" fmla="*/ 9 w 9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9">
                    <a:moveTo>
                      <a:pt x="1" y="3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0" name="Freeform 554"/>
              <p:cNvSpPr>
                <a:spLocks/>
              </p:cNvSpPr>
              <p:nvPr/>
            </p:nvSpPr>
            <p:spPr bwMode="auto">
              <a:xfrm>
                <a:off x="1797" y="3740"/>
                <a:ext cx="10" cy="201"/>
              </a:xfrm>
              <a:custGeom>
                <a:avLst/>
                <a:gdLst>
                  <a:gd name="T0" fmla="*/ 2 w 10"/>
                  <a:gd name="T1" fmla="*/ 1 h 201"/>
                  <a:gd name="T2" fmla="*/ 8 w 10"/>
                  <a:gd name="T3" fmla="*/ 0 h 201"/>
                  <a:gd name="T4" fmla="*/ 9 w 10"/>
                  <a:gd name="T5" fmla="*/ 1 h 201"/>
                  <a:gd name="T6" fmla="*/ 10 w 10"/>
                  <a:gd name="T7" fmla="*/ 4 h 201"/>
                  <a:gd name="T8" fmla="*/ 10 w 10"/>
                  <a:gd name="T9" fmla="*/ 28 h 201"/>
                  <a:gd name="T10" fmla="*/ 10 w 10"/>
                  <a:gd name="T11" fmla="*/ 52 h 201"/>
                  <a:gd name="T12" fmla="*/ 10 w 10"/>
                  <a:gd name="T13" fmla="*/ 77 h 201"/>
                  <a:gd name="T14" fmla="*/ 10 w 10"/>
                  <a:gd name="T15" fmla="*/ 100 h 201"/>
                  <a:gd name="T16" fmla="*/ 10 w 10"/>
                  <a:gd name="T17" fmla="*/ 125 h 201"/>
                  <a:gd name="T18" fmla="*/ 10 w 10"/>
                  <a:gd name="T19" fmla="*/ 149 h 201"/>
                  <a:gd name="T20" fmla="*/ 10 w 10"/>
                  <a:gd name="T21" fmla="*/ 172 h 201"/>
                  <a:gd name="T22" fmla="*/ 10 w 10"/>
                  <a:gd name="T23" fmla="*/ 197 h 201"/>
                  <a:gd name="T24" fmla="*/ 9 w 10"/>
                  <a:gd name="T25" fmla="*/ 199 h 201"/>
                  <a:gd name="T26" fmla="*/ 8 w 10"/>
                  <a:gd name="T27" fmla="*/ 201 h 201"/>
                  <a:gd name="T28" fmla="*/ 2 w 10"/>
                  <a:gd name="T29" fmla="*/ 201 h 201"/>
                  <a:gd name="T30" fmla="*/ 1 w 10"/>
                  <a:gd name="T31" fmla="*/ 199 h 201"/>
                  <a:gd name="T32" fmla="*/ 0 w 10"/>
                  <a:gd name="T33" fmla="*/ 197 h 201"/>
                  <a:gd name="T34" fmla="*/ 0 w 10"/>
                  <a:gd name="T35" fmla="*/ 4 h 201"/>
                  <a:gd name="T36" fmla="*/ 1 w 10"/>
                  <a:gd name="T37" fmla="*/ 2 h 201"/>
                  <a:gd name="T38" fmla="*/ 2 w 10"/>
                  <a:gd name="T39" fmla="*/ 1 h 2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201"/>
                  <a:gd name="T62" fmla="*/ 10 w 10"/>
                  <a:gd name="T63" fmla="*/ 201 h 2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201">
                    <a:moveTo>
                      <a:pt x="2" y="1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0" y="28"/>
                    </a:lnTo>
                    <a:lnTo>
                      <a:pt x="10" y="52"/>
                    </a:lnTo>
                    <a:lnTo>
                      <a:pt x="10" y="77"/>
                    </a:lnTo>
                    <a:lnTo>
                      <a:pt x="10" y="100"/>
                    </a:lnTo>
                    <a:lnTo>
                      <a:pt x="10" y="125"/>
                    </a:lnTo>
                    <a:lnTo>
                      <a:pt x="10" y="149"/>
                    </a:lnTo>
                    <a:lnTo>
                      <a:pt x="10" y="172"/>
                    </a:lnTo>
                    <a:lnTo>
                      <a:pt x="10" y="197"/>
                    </a:lnTo>
                    <a:lnTo>
                      <a:pt x="9" y="199"/>
                    </a:lnTo>
                    <a:lnTo>
                      <a:pt x="8" y="201"/>
                    </a:lnTo>
                    <a:lnTo>
                      <a:pt x="2" y="201"/>
                    </a:lnTo>
                    <a:lnTo>
                      <a:pt x="1" y="199"/>
                    </a:lnTo>
                    <a:lnTo>
                      <a:pt x="0" y="19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1" name="Freeform 555"/>
              <p:cNvSpPr>
                <a:spLocks/>
              </p:cNvSpPr>
              <p:nvPr/>
            </p:nvSpPr>
            <p:spPr bwMode="auto">
              <a:xfrm>
                <a:off x="1797" y="3740"/>
                <a:ext cx="10" cy="191"/>
              </a:xfrm>
              <a:custGeom>
                <a:avLst/>
                <a:gdLst>
                  <a:gd name="T0" fmla="*/ 2 w 10"/>
                  <a:gd name="T1" fmla="*/ 1 h 191"/>
                  <a:gd name="T2" fmla="*/ 4 w 10"/>
                  <a:gd name="T3" fmla="*/ 1 h 191"/>
                  <a:gd name="T4" fmla="*/ 8 w 10"/>
                  <a:gd name="T5" fmla="*/ 0 h 191"/>
                  <a:gd name="T6" fmla="*/ 9 w 10"/>
                  <a:gd name="T7" fmla="*/ 1 h 191"/>
                  <a:gd name="T8" fmla="*/ 10 w 10"/>
                  <a:gd name="T9" fmla="*/ 4 h 191"/>
                  <a:gd name="T10" fmla="*/ 10 w 10"/>
                  <a:gd name="T11" fmla="*/ 26 h 191"/>
                  <a:gd name="T12" fmla="*/ 10 w 10"/>
                  <a:gd name="T13" fmla="*/ 50 h 191"/>
                  <a:gd name="T14" fmla="*/ 10 w 10"/>
                  <a:gd name="T15" fmla="*/ 73 h 191"/>
                  <a:gd name="T16" fmla="*/ 10 w 10"/>
                  <a:gd name="T17" fmla="*/ 96 h 191"/>
                  <a:gd name="T18" fmla="*/ 10 w 10"/>
                  <a:gd name="T19" fmla="*/ 118 h 191"/>
                  <a:gd name="T20" fmla="*/ 10 w 10"/>
                  <a:gd name="T21" fmla="*/ 142 h 191"/>
                  <a:gd name="T22" fmla="*/ 10 w 10"/>
                  <a:gd name="T23" fmla="*/ 165 h 191"/>
                  <a:gd name="T24" fmla="*/ 10 w 10"/>
                  <a:gd name="T25" fmla="*/ 188 h 191"/>
                  <a:gd name="T26" fmla="*/ 9 w 10"/>
                  <a:gd name="T27" fmla="*/ 191 h 191"/>
                  <a:gd name="T28" fmla="*/ 8 w 10"/>
                  <a:gd name="T29" fmla="*/ 191 h 191"/>
                  <a:gd name="T30" fmla="*/ 6 w 10"/>
                  <a:gd name="T31" fmla="*/ 191 h 191"/>
                  <a:gd name="T32" fmla="*/ 2 w 10"/>
                  <a:gd name="T33" fmla="*/ 191 h 191"/>
                  <a:gd name="T34" fmla="*/ 1 w 10"/>
                  <a:gd name="T35" fmla="*/ 189 h 191"/>
                  <a:gd name="T36" fmla="*/ 0 w 10"/>
                  <a:gd name="T37" fmla="*/ 188 h 191"/>
                  <a:gd name="T38" fmla="*/ 0 w 10"/>
                  <a:gd name="T39" fmla="*/ 167 h 191"/>
                  <a:gd name="T40" fmla="*/ 0 w 10"/>
                  <a:gd name="T41" fmla="*/ 153 h 191"/>
                  <a:gd name="T42" fmla="*/ 1 w 10"/>
                  <a:gd name="T43" fmla="*/ 140 h 191"/>
                  <a:gd name="T44" fmla="*/ 1 w 10"/>
                  <a:gd name="T45" fmla="*/ 127 h 191"/>
                  <a:gd name="T46" fmla="*/ 1 w 10"/>
                  <a:gd name="T47" fmla="*/ 109 h 191"/>
                  <a:gd name="T48" fmla="*/ 0 w 10"/>
                  <a:gd name="T49" fmla="*/ 84 h 191"/>
                  <a:gd name="T50" fmla="*/ 0 w 10"/>
                  <a:gd name="T51" fmla="*/ 51 h 191"/>
                  <a:gd name="T52" fmla="*/ 0 w 10"/>
                  <a:gd name="T53" fmla="*/ 4 h 191"/>
                  <a:gd name="T54" fmla="*/ 1 w 10"/>
                  <a:gd name="T55" fmla="*/ 2 h 191"/>
                  <a:gd name="T56" fmla="*/ 2 w 10"/>
                  <a:gd name="T57" fmla="*/ 1 h 1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"/>
                  <a:gd name="T88" fmla="*/ 0 h 191"/>
                  <a:gd name="T89" fmla="*/ 10 w 10"/>
                  <a:gd name="T90" fmla="*/ 191 h 19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" h="191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0" y="26"/>
                    </a:lnTo>
                    <a:lnTo>
                      <a:pt x="10" y="50"/>
                    </a:lnTo>
                    <a:lnTo>
                      <a:pt x="10" y="73"/>
                    </a:lnTo>
                    <a:lnTo>
                      <a:pt x="10" y="96"/>
                    </a:lnTo>
                    <a:lnTo>
                      <a:pt x="10" y="118"/>
                    </a:lnTo>
                    <a:lnTo>
                      <a:pt x="10" y="142"/>
                    </a:lnTo>
                    <a:lnTo>
                      <a:pt x="10" y="165"/>
                    </a:lnTo>
                    <a:lnTo>
                      <a:pt x="10" y="188"/>
                    </a:lnTo>
                    <a:lnTo>
                      <a:pt x="9" y="191"/>
                    </a:lnTo>
                    <a:lnTo>
                      <a:pt x="8" y="191"/>
                    </a:lnTo>
                    <a:lnTo>
                      <a:pt x="6" y="191"/>
                    </a:lnTo>
                    <a:lnTo>
                      <a:pt x="2" y="191"/>
                    </a:lnTo>
                    <a:lnTo>
                      <a:pt x="1" y="189"/>
                    </a:lnTo>
                    <a:lnTo>
                      <a:pt x="0" y="188"/>
                    </a:lnTo>
                    <a:lnTo>
                      <a:pt x="0" y="167"/>
                    </a:lnTo>
                    <a:lnTo>
                      <a:pt x="0" y="153"/>
                    </a:lnTo>
                    <a:lnTo>
                      <a:pt x="1" y="140"/>
                    </a:lnTo>
                    <a:lnTo>
                      <a:pt x="1" y="127"/>
                    </a:lnTo>
                    <a:lnTo>
                      <a:pt x="1" y="109"/>
                    </a:lnTo>
                    <a:lnTo>
                      <a:pt x="0" y="84"/>
                    </a:lnTo>
                    <a:lnTo>
                      <a:pt x="0" y="51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2" name="Freeform 556"/>
              <p:cNvSpPr>
                <a:spLocks/>
              </p:cNvSpPr>
              <p:nvPr/>
            </p:nvSpPr>
            <p:spPr bwMode="auto">
              <a:xfrm>
                <a:off x="1797" y="3740"/>
                <a:ext cx="10" cy="182"/>
              </a:xfrm>
              <a:custGeom>
                <a:avLst/>
                <a:gdLst>
                  <a:gd name="T0" fmla="*/ 2 w 10"/>
                  <a:gd name="T1" fmla="*/ 1 h 182"/>
                  <a:gd name="T2" fmla="*/ 4 w 10"/>
                  <a:gd name="T3" fmla="*/ 1 h 182"/>
                  <a:gd name="T4" fmla="*/ 8 w 10"/>
                  <a:gd name="T5" fmla="*/ 0 h 182"/>
                  <a:gd name="T6" fmla="*/ 9 w 10"/>
                  <a:gd name="T7" fmla="*/ 1 h 182"/>
                  <a:gd name="T8" fmla="*/ 10 w 10"/>
                  <a:gd name="T9" fmla="*/ 4 h 182"/>
                  <a:gd name="T10" fmla="*/ 10 w 10"/>
                  <a:gd name="T11" fmla="*/ 47 h 182"/>
                  <a:gd name="T12" fmla="*/ 10 w 10"/>
                  <a:gd name="T13" fmla="*/ 91 h 182"/>
                  <a:gd name="T14" fmla="*/ 10 w 10"/>
                  <a:gd name="T15" fmla="*/ 136 h 182"/>
                  <a:gd name="T16" fmla="*/ 10 w 10"/>
                  <a:gd name="T17" fmla="*/ 178 h 182"/>
                  <a:gd name="T18" fmla="*/ 9 w 10"/>
                  <a:gd name="T19" fmla="*/ 181 h 182"/>
                  <a:gd name="T20" fmla="*/ 8 w 10"/>
                  <a:gd name="T21" fmla="*/ 182 h 182"/>
                  <a:gd name="T22" fmla="*/ 6 w 10"/>
                  <a:gd name="T23" fmla="*/ 182 h 182"/>
                  <a:gd name="T24" fmla="*/ 2 w 10"/>
                  <a:gd name="T25" fmla="*/ 182 h 182"/>
                  <a:gd name="T26" fmla="*/ 1 w 10"/>
                  <a:gd name="T27" fmla="*/ 181 h 182"/>
                  <a:gd name="T28" fmla="*/ 0 w 10"/>
                  <a:gd name="T29" fmla="*/ 178 h 182"/>
                  <a:gd name="T30" fmla="*/ 0 w 10"/>
                  <a:gd name="T31" fmla="*/ 160 h 182"/>
                  <a:gd name="T32" fmla="*/ 0 w 10"/>
                  <a:gd name="T33" fmla="*/ 145 h 182"/>
                  <a:gd name="T34" fmla="*/ 1 w 10"/>
                  <a:gd name="T35" fmla="*/ 133 h 182"/>
                  <a:gd name="T36" fmla="*/ 1 w 10"/>
                  <a:gd name="T37" fmla="*/ 121 h 182"/>
                  <a:gd name="T38" fmla="*/ 1 w 10"/>
                  <a:gd name="T39" fmla="*/ 104 h 182"/>
                  <a:gd name="T40" fmla="*/ 0 w 10"/>
                  <a:gd name="T41" fmla="*/ 80 h 182"/>
                  <a:gd name="T42" fmla="*/ 0 w 10"/>
                  <a:gd name="T43" fmla="*/ 49 h 182"/>
                  <a:gd name="T44" fmla="*/ 0 w 10"/>
                  <a:gd name="T45" fmla="*/ 4 h 182"/>
                  <a:gd name="T46" fmla="*/ 1 w 10"/>
                  <a:gd name="T47" fmla="*/ 2 h 182"/>
                  <a:gd name="T48" fmla="*/ 2 w 10"/>
                  <a:gd name="T49" fmla="*/ 1 h 1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182"/>
                  <a:gd name="T77" fmla="*/ 10 w 10"/>
                  <a:gd name="T78" fmla="*/ 182 h 1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18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0" y="47"/>
                    </a:lnTo>
                    <a:lnTo>
                      <a:pt x="10" y="91"/>
                    </a:lnTo>
                    <a:lnTo>
                      <a:pt x="10" y="136"/>
                    </a:lnTo>
                    <a:lnTo>
                      <a:pt x="10" y="178"/>
                    </a:lnTo>
                    <a:lnTo>
                      <a:pt x="9" y="181"/>
                    </a:lnTo>
                    <a:lnTo>
                      <a:pt x="8" y="182"/>
                    </a:lnTo>
                    <a:lnTo>
                      <a:pt x="6" y="182"/>
                    </a:lnTo>
                    <a:lnTo>
                      <a:pt x="2" y="182"/>
                    </a:lnTo>
                    <a:lnTo>
                      <a:pt x="1" y="181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1" y="133"/>
                    </a:lnTo>
                    <a:lnTo>
                      <a:pt x="1" y="121"/>
                    </a:lnTo>
                    <a:lnTo>
                      <a:pt x="1" y="104"/>
                    </a:lnTo>
                    <a:lnTo>
                      <a:pt x="0" y="80"/>
                    </a:lnTo>
                    <a:lnTo>
                      <a:pt x="0" y="4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3" name="Freeform 557"/>
              <p:cNvSpPr>
                <a:spLocks/>
              </p:cNvSpPr>
              <p:nvPr/>
            </p:nvSpPr>
            <p:spPr bwMode="auto">
              <a:xfrm>
                <a:off x="1797" y="3740"/>
                <a:ext cx="10" cy="172"/>
              </a:xfrm>
              <a:custGeom>
                <a:avLst/>
                <a:gdLst>
                  <a:gd name="T0" fmla="*/ 2 w 10"/>
                  <a:gd name="T1" fmla="*/ 1 h 172"/>
                  <a:gd name="T2" fmla="*/ 4 w 10"/>
                  <a:gd name="T3" fmla="*/ 1 h 172"/>
                  <a:gd name="T4" fmla="*/ 8 w 10"/>
                  <a:gd name="T5" fmla="*/ 0 h 172"/>
                  <a:gd name="T6" fmla="*/ 9 w 10"/>
                  <a:gd name="T7" fmla="*/ 1 h 172"/>
                  <a:gd name="T8" fmla="*/ 10 w 10"/>
                  <a:gd name="T9" fmla="*/ 3 h 172"/>
                  <a:gd name="T10" fmla="*/ 10 w 10"/>
                  <a:gd name="T11" fmla="*/ 45 h 172"/>
                  <a:gd name="T12" fmla="*/ 10 w 10"/>
                  <a:gd name="T13" fmla="*/ 87 h 172"/>
                  <a:gd name="T14" fmla="*/ 10 w 10"/>
                  <a:gd name="T15" fmla="*/ 128 h 172"/>
                  <a:gd name="T16" fmla="*/ 10 w 10"/>
                  <a:gd name="T17" fmla="*/ 170 h 172"/>
                  <a:gd name="T18" fmla="*/ 9 w 10"/>
                  <a:gd name="T19" fmla="*/ 172 h 172"/>
                  <a:gd name="T20" fmla="*/ 8 w 10"/>
                  <a:gd name="T21" fmla="*/ 172 h 172"/>
                  <a:gd name="T22" fmla="*/ 6 w 10"/>
                  <a:gd name="T23" fmla="*/ 172 h 172"/>
                  <a:gd name="T24" fmla="*/ 2 w 10"/>
                  <a:gd name="T25" fmla="*/ 172 h 172"/>
                  <a:gd name="T26" fmla="*/ 1 w 10"/>
                  <a:gd name="T27" fmla="*/ 171 h 172"/>
                  <a:gd name="T28" fmla="*/ 0 w 10"/>
                  <a:gd name="T29" fmla="*/ 170 h 172"/>
                  <a:gd name="T30" fmla="*/ 0 w 10"/>
                  <a:gd name="T31" fmla="*/ 153 h 172"/>
                  <a:gd name="T32" fmla="*/ 0 w 10"/>
                  <a:gd name="T33" fmla="*/ 139 h 172"/>
                  <a:gd name="T34" fmla="*/ 1 w 10"/>
                  <a:gd name="T35" fmla="*/ 127 h 172"/>
                  <a:gd name="T36" fmla="*/ 1 w 10"/>
                  <a:gd name="T37" fmla="*/ 115 h 172"/>
                  <a:gd name="T38" fmla="*/ 1 w 10"/>
                  <a:gd name="T39" fmla="*/ 99 h 172"/>
                  <a:gd name="T40" fmla="*/ 0 w 10"/>
                  <a:gd name="T41" fmla="*/ 77 h 172"/>
                  <a:gd name="T42" fmla="*/ 0 w 10"/>
                  <a:gd name="T43" fmla="*/ 46 h 172"/>
                  <a:gd name="T44" fmla="*/ 0 w 10"/>
                  <a:gd name="T45" fmla="*/ 4 h 172"/>
                  <a:gd name="T46" fmla="*/ 1 w 10"/>
                  <a:gd name="T47" fmla="*/ 2 h 172"/>
                  <a:gd name="T48" fmla="*/ 2 w 10"/>
                  <a:gd name="T49" fmla="*/ 1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172"/>
                  <a:gd name="T77" fmla="*/ 10 w 10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17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0" y="45"/>
                    </a:lnTo>
                    <a:lnTo>
                      <a:pt x="10" y="87"/>
                    </a:lnTo>
                    <a:lnTo>
                      <a:pt x="10" y="128"/>
                    </a:lnTo>
                    <a:lnTo>
                      <a:pt x="10" y="170"/>
                    </a:lnTo>
                    <a:lnTo>
                      <a:pt x="9" y="172"/>
                    </a:lnTo>
                    <a:lnTo>
                      <a:pt x="8" y="172"/>
                    </a:lnTo>
                    <a:lnTo>
                      <a:pt x="6" y="172"/>
                    </a:lnTo>
                    <a:lnTo>
                      <a:pt x="2" y="172"/>
                    </a:lnTo>
                    <a:lnTo>
                      <a:pt x="1" y="171"/>
                    </a:lnTo>
                    <a:lnTo>
                      <a:pt x="0" y="170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7"/>
                    </a:lnTo>
                    <a:lnTo>
                      <a:pt x="1" y="115"/>
                    </a:lnTo>
                    <a:lnTo>
                      <a:pt x="1" y="99"/>
                    </a:lnTo>
                    <a:lnTo>
                      <a:pt x="0" y="77"/>
                    </a:lnTo>
                    <a:lnTo>
                      <a:pt x="0" y="4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4" name="Freeform 558"/>
              <p:cNvSpPr>
                <a:spLocks/>
              </p:cNvSpPr>
              <p:nvPr/>
            </p:nvSpPr>
            <p:spPr bwMode="auto">
              <a:xfrm>
                <a:off x="1797" y="3740"/>
                <a:ext cx="10" cy="164"/>
              </a:xfrm>
              <a:custGeom>
                <a:avLst/>
                <a:gdLst>
                  <a:gd name="T0" fmla="*/ 2 w 10"/>
                  <a:gd name="T1" fmla="*/ 1 h 164"/>
                  <a:gd name="T2" fmla="*/ 3 w 10"/>
                  <a:gd name="T3" fmla="*/ 1 h 164"/>
                  <a:gd name="T4" fmla="*/ 8 w 10"/>
                  <a:gd name="T5" fmla="*/ 0 h 164"/>
                  <a:gd name="T6" fmla="*/ 9 w 10"/>
                  <a:gd name="T7" fmla="*/ 1 h 164"/>
                  <a:gd name="T8" fmla="*/ 10 w 10"/>
                  <a:gd name="T9" fmla="*/ 3 h 164"/>
                  <a:gd name="T10" fmla="*/ 10 w 10"/>
                  <a:gd name="T11" fmla="*/ 42 h 164"/>
                  <a:gd name="T12" fmla="*/ 10 w 10"/>
                  <a:gd name="T13" fmla="*/ 82 h 164"/>
                  <a:gd name="T14" fmla="*/ 10 w 10"/>
                  <a:gd name="T15" fmla="*/ 121 h 164"/>
                  <a:gd name="T16" fmla="*/ 10 w 10"/>
                  <a:gd name="T17" fmla="*/ 161 h 164"/>
                  <a:gd name="T18" fmla="*/ 9 w 10"/>
                  <a:gd name="T19" fmla="*/ 163 h 164"/>
                  <a:gd name="T20" fmla="*/ 8 w 10"/>
                  <a:gd name="T21" fmla="*/ 164 h 164"/>
                  <a:gd name="T22" fmla="*/ 6 w 10"/>
                  <a:gd name="T23" fmla="*/ 164 h 164"/>
                  <a:gd name="T24" fmla="*/ 2 w 10"/>
                  <a:gd name="T25" fmla="*/ 164 h 164"/>
                  <a:gd name="T26" fmla="*/ 1 w 10"/>
                  <a:gd name="T27" fmla="*/ 163 h 164"/>
                  <a:gd name="T28" fmla="*/ 0 w 10"/>
                  <a:gd name="T29" fmla="*/ 160 h 164"/>
                  <a:gd name="T30" fmla="*/ 0 w 10"/>
                  <a:gd name="T31" fmla="*/ 144 h 164"/>
                  <a:gd name="T32" fmla="*/ 0 w 10"/>
                  <a:gd name="T33" fmla="*/ 132 h 164"/>
                  <a:gd name="T34" fmla="*/ 1 w 10"/>
                  <a:gd name="T35" fmla="*/ 121 h 164"/>
                  <a:gd name="T36" fmla="*/ 1 w 10"/>
                  <a:gd name="T37" fmla="*/ 109 h 164"/>
                  <a:gd name="T38" fmla="*/ 1 w 10"/>
                  <a:gd name="T39" fmla="*/ 94 h 164"/>
                  <a:gd name="T40" fmla="*/ 0 w 10"/>
                  <a:gd name="T41" fmla="*/ 73 h 164"/>
                  <a:gd name="T42" fmla="*/ 0 w 10"/>
                  <a:gd name="T43" fmla="*/ 44 h 164"/>
                  <a:gd name="T44" fmla="*/ 0 w 10"/>
                  <a:gd name="T45" fmla="*/ 4 h 164"/>
                  <a:gd name="T46" fmla="*/ 1 w 10"/>
                  <a:gd name="T47" fmla="*/ 2 h 164"/>
                  <a:gd name="T48" fmla="*/ 2 w 10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164"/>
                  <a:gd name="T77" fmla="*/ 10 w 10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164">
                    <a:moveTo>
                      <a:pt x="2" y="1"/>
                    </a:moveTo>
                    <a:lnTo>
                      <a:pt x="3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0" y="42"/>
                    </a:lnTo>
                    <a:lnTo>
                      <a:pt x="10" y="82"/>
                    </a:lnTo>
                    <a:lnTo>
                      <a:pt x="10" y="121"/>
                    </a:lnTo>
                    <a:lnTo>
                      <a:pt x="10" y="161"/>
                    </a:lnTo>
                    <a:lnTo>
                      <a:pt x="9" y="163"/>
                    </a:lnTo>
                    <a:lnTo>
                      <a:pt x="8" y="164"/>
                    </a:lnTo>
                    <a:lnTo>
                      <a:pt x="6" y="164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1" y="121"/>
                    </a:lnTo>
                    <a:lnTo>
                      <a:pt x="1" y="109"/>
                    </a:lnTo>
                    <a:lnTo>
                      <a:pt x="1" y="94"/>
                    </a:lnTo>
                    <a:lnTo>
                      <a:pt x="0" y="73"/>
                    </a:lnTo>
                    <a:lnTo>
                      <a:pt x="0" y="4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5" name="Freeform 559"/>
              <p:cNvSpPr>
                <a:spLocks/>
              </p:cNvSpPr>
              <p:nvPr/>
            </p:nvSpPr>
            <p:spPr bwMode="auto">
              <a:xfrm>
                <a:off x="1797" y="3740"/>
                <a:ext cx="10" cy="155"/>
              </a:xfrm>
              <a:custGeom>
                <a:avLst/>
                <a:gdLst>
                  <a:gd name="T0" fmla="*/ 2 w 10"/>
                  <a:gd name="T1" fmla="*/ 1 h 155"/>
                  <a:gd name="T2" fmla="*/ 3 w 10"/>
                  <a:gd name="T3" fmla="*/ 1 h 155"/>
                  <a:gd name="T4" fmla="*/ 8 w 10"/>
                  <a:gd name="T5" fmla="*/ 0 h 155"/>
                  <a:gd name="T6" fmla="*/ 9 w 10"/>
                  <a:gd name="T7" fmla="*/ 0 h 155"/>
                  <a:gd name="T8" fmla="*/ 9 w 10"/>
                  <a:gd name="T9" fmla="*/ 1 h 155"/>
                  <a:gd name="T10" fmla="*/ 10 w 10"/>
                  <a:gd name="T11" fmla="*/ 2 h 155"/>
                  <a:gd name="T12" fmla="*/ 10 w 10"/>
                  <a:gd name="T13" fmla="*/ 3 h 155"/>
                  <a:gd name="T14" fmla="*/ 10 w 10"/>
                  <a:gd name="T15" fmla="*/ 40 h 155"/>
                  <a:gd name="T16" fmla="*/ 10 w 10"/>
                  <a:gd name="T17" fmla="*/ 78 h 155"/>
                  <a:gd name="T18" fmla="*/ 10 w 10"/>
                  <a:gd name="T19" fmla="*/ 115 h 155"/>
                  <a:gd name="T20" fmla="*/ 10 w 10"/>
                  <a:gd name="T21" fmla="*/ 151 h 155"/>
                  <a:gd name="T22" fmla="*/ 9 w 10"/>
                  <a:gd name="T23" fmla="*/ 154 h 155"/>
                  <a:gd name="T24" fmla="*/ 8 w 10"/>
                  <a:gd name="T25" fmla="*/ 155 h 155"/>
                  <a:gd name="T26" fmla="*/ 6 w 10"/>
                  <a:gd name="T27" fmla="*/ 154 h 155"/>
                  <a:gd name="T28" fmla="*/ 2 w 10"/>
                  <a:gd name="T29" fmla="*/ 154 h 155"/>
                  <a:gd name="T30" fmla="*/ 1 w 10"/>
                  <a:gd name="T31" fmla="*/ 154 h 155"/>
                  <a:gd name="T32" fmla="*/ 0 w 10"/>
                  <a:gd name="T33" fmla="*/ 151 h 155"/>
                  <a:gd name="T34" fmla="*/ 0 w 10"/>
                  <a:gd name="T35" fmla="*/ 125 h 155"/>
                  <a:gd name="T36" fmla="*/ 1 w 10"/>
                  <a:gd name="T37" fmla="*/ 102 h 155"/>
                  <a:gd name="T38" fmla="*/ 0 w 10"/>
                  <a:gd name="T39" fmla="*/ 69 h 155"/>
                  <a:gd name="T40" fmla="*/ 0 w 10"/>
                  <a:gd name="T41" fmla="*/ 4 h 155"/>
                  <a:gd name="T42" fmla="*/ 1 w 10"/>
                  <a:gd name="T43" fmla="*/ 2 h 155"/>
                  <a:gd name="T44" fmla="*/ 2 w 10"/>
                  <a:gd name="T45" fmla="*/ 1 h 1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55"/>
                  <a:gd name="T71" fmla="*/ 10 w 10"/>
                  <a:gd name="T72" fmla="*/ 155 h 1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55">
                    <a:moveTo>
                      <a:pt x="2" y="1"/>
                    </a:move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0"/>
                    </a:lnTo>
                    <a:lnTo>
                      <a:pt x="10" y="78"/>
                    </a:lnTo>
                    <a:lnTo>
                      <a:pt x="10" y="115"/>
                    </a:lnTo>
                    <a:lnTo>
                      <a:pt x="10" y="151"/>
                    </a:lnTo>
                    <a:lnTo>
                      <a:pt x="9" y="154"/>
                    </a:lnTo>
                    <a:lnTo>
                      <a:pt x="8" y="155"/>
                    </a:lnTo>
                    <a:lnTo>
                      <a:pt x="6" y="154"/>
                    </a:lnTo>
                    <a:lnTo>
                      <a:pt x="2" y="154"/>
                    </a:lnTo>
                    <a:lnTo>
                      <a:pt x="1" y="154"/>
                    </a:lnTo>
                    <a:lnTo>
                      <a:pt x="0" y="151"/>
                    </a:lnTo>
                    <a:lnTo>
                      <a:pt x="0" y="125"/>
                    </a:lnTo>
                    <a:lnTo>
                      <a:pt x="1" y="102"/>
                    </a:lnTo>
                    <a:lnTo>
                      <a:pt x="0" y="6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6" name="Freeform 560"/>
              <p:cNvSpPr>
                <a:spLocks/>
              </p:cNvSpPr>
              <p:nvPr/>
            </p:nvSpPr>
            <p:spPr bwMode="auto">
              <a:xfrm>
                <a:off x="1797" y="3740"/>
                <a:ext cx="10" cy="145"/>
              </a:xfrm>
              <a:custGeom>
                <a:avLst/>
                <a:gdLst>
                  <a:gd name="T0" fmla="*/ 2 w 10"/>
                  <a:gd name="T1" fmla="*/ 1 h 145"/>
                  <a:gd name="T2" fmla="*/ 3 w 10"/>
                  <a:gd name="T3" fmla="*/ 1 h 145"/>
                  <a:gd name="T4" fmla="*/ 8 w 10"/>
                  <a:gd name="T5" fmla="*/ 0 h 145"/>
                  <a:gd name="T6" fmla="*/ 9 w 10"/>
                  <a:gd name="T7" fmla="*/ 1 h 145"/>
                  <a:gd name="T8" fmla="*/ 9 w 10"/>
                  <a:gd name="T9" fmla="*/ 3 h 145"/>
                  <a:gd name="T10" fmla="*/ 9 w 10"/>
                  <a:gd name="T11" fmla="*/ 38 h 145"/>
                  <a:gd name="T12" fmla="*/ 10 w 10"/>
                  <a:gd name="T13" fmla="*/ 73 h 145"/>
                  <a:gd name="T14" fmla="*/ 10 w 10"/>
                  <a:gd name="T15" fmla="*/ 107 h 145"/>
                  <a:gd name="T16" fmla="*/ 10 w 10"/>
                  <a:gd name="T17" fmla="*/ 143 h 145"/>
                  <a:gd name="T18" fmla="*/ 9 w 10"/>
                  <a:gd name="T19" fmla="*/ 144 h 145"/>
                  <a:gd name="T20" fmla="*/ 8 w 10"/>
                  <a:gd name="T21" fmla="*/ 145 h 145"/>
                  <a:gd name="T22" fmla="*/ 6 w 10"/>
                  <a:gd name="T23" fmla="*/ 145 h 145"/>
                  <a:gd name="T24" fmla="*/ 2 w 10"/>
                  <a:gd name="T25" fmla="*/ 145 h 145"/>
                  <a:gd name="T26" fmla="*/ 1 w 10"/>
                  <a:gd name="T27" fmla="*/ 144 h 145"/>
                  <a:gd name="T28" fmla="*/ 0 w 10"/>
                  <a:gd name="T29" fmla="*/ 143 h 145"/>
                  <a:gd name="T30" fmla="*/ 0 w 10"/>
                  <a:gd name="T31" fmla="*/ 117 h 145"/>
                  <a:gd name="T32" fmla="*/ 1 w 10"/>
                  <a:gd name="T33" fmla="*/ 96 h 145"/>
                  <a:gd name="T34" fmla="*/ 0 w 10"/>
                  <a:gd name="T35" fmla="*/ 64 h 145"/>
                  <a:gd name="T36" fmla="*/ 0 w 10"/>
                  <a:gd name="T37" fmla="*/ 4 h 145"/>
                  <a:gd name="T38" fmla="*/ 1 w 10"/>
                  <a:gd name="T39" fmla="*/ 2 h 145"/>
                  <a:gd name="T40" fmla="*/ 2 w 10"/>
                  <a:gd name="T41" fmla="*/ 1 h 1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45"/>
                  <a:gd name="T65" fmla="*/ 10 w 10"/>
                  <a:gd name="T66" fmla="*/ 145 h 1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45">
                    <a:moveTo>
                      <a:pt x="2" y="1"/>
                    </a:moveTo>
                    <a:lnTo>
                      <a:pt x="3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8"/>
                    </a:lnTo>
                    <a:lnTo>
                      <a:pt x="10" y="73"/>
                    </a:lnTo>
                    <a:lnTo>
                      <a:pt x="10" y="107"/>
                    </a:lnTo>
                    <a:lnTo>
                      <a:pt x="10" y="143"/>
                    </a:lnTo>
                    <a:lnTo>
                      <a:pt x="9" y="144"/>
                    </a:lnTo>
                    <a:lnTo>
                      <a:pt x="8" y="145"/>
                    </a:lnTo>
                    <a:lnTo>
                      <a:pt x="6" y="145"/>
                    </a:lnTo>
                    <a:lnTo>
                      <a:pt x="2" y="145"/>
                    </a:lnTo>
                    <a:lnTo>
                      <a:pt x="1" y="144"/>
                    </a:lnTo>
                    <a:lnTo>
                      <a:pt x="0" y="143"/>
                    </a:lnTo>
                    <a:lnTo>
                      <a:pt x="0" y="117"/>
                    </a:lnTo>
                    <a:lnTo>
                      <a:pt x="1" y="96"/>
                    </a:lnTo>
                    <a:lnTo>
                      <a:pt x="0" y="6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7" name="Freeform 561"/>
              <p:cNvSpPr>
                <a:spLocks/>
              </p:cNvSpPr>
              <p:nvPr/>
            </p:nvSpPr>
            <p:spPr bwMode="auto">
              <a:xfrm>
                <a:off x="1797" y="3740"/>
                <a:ext cx="10" cy="136"/>
              </a:xfrm>
              <a:custGeom>
                <a:avLst/>
                <a:gdLst>
                  <a:gd name="T0" fmla="*/ 2 w 10"/>
                  <a:gd name="T1" fmla="*/ 1 h 136"/>
                  <a:gd name="T2" fmla="*/ 3 w 10"/>
                  <a:gd name="T3" fmla="*/ 1 h 136"/>
                  <a:gd name="T4" fmla="*/ 8 w 10"/>
                  <a:gd name="T5" fmla="*/ 0 h 136"/>
                  <a:gd name="T6" fmla="*/ 9 w 10"/>
                  <a:gd name="T7" fmla="*/ 1 h 136"/>
                  <a:gd name="T8" fmla="*/ 9 w 10"/>
                  <a:gd name="T9" fmla="*/ 3 h 136"/>
                  <a:gd name="T10" fmla="*/ 9 w 10"/>
                  <a:gd name="T11" fmla="*/ 36 h 136"/>
                  <a:gd name="T12" fmla="*/ 10 w 10"/>
                  <a:gd name="T13" fmla="*/ 68 h 136"/>
                  <a:gd name="T14" fmla="*/ 10 w 10"/>
                  <a:gd name="T15" fmla="*/ 101 h 136"/>
                  <a:gd name="T16" fmla="*/ 10 w 10"/>
                  <a:gd name="T17" fmla="*/ 134 h 136"/>
                  <a:gd name="T18" fmla="*/ 9 w 10"/>
                  <a:gd name="T19" fmla="*/ 136 h 136"/>
                  <a:gd name="T20" fmla="*/ 8 w 10"/>
                  <a:gd name="T21" fmla="*/ 136 h 136"/>
                  <a:gd name="T22" fmla="*/ 6 w 10"/>
                  <a:gd name="T23" fmla="*/ 136 h 136"/>
                  <a:gd name="T24" fmla="*/ 2 w 10"/>
                  <a:gd name="T25" fmla="*/ 136 h 136"/>
                  <a:gd name="T26" fmla="*/ 1 w 10"/>
                  <a:gd name="T27" fmla="*/ 136 h 136"/>
                  <a:gd name="T28" fmla="*/ 0 w 10"/>
                  <a:gd name="T29" fmla="*/ 134 h 136"/>
                  <a:gd name="T30" fmla="*/ 0 w 10"/>
                  <a:gd name="T31" fmla="*/ 110 h 136"/>
                  <a:gd name="T32" fmla="*/ 1 w 10"/>
                  <a:gd name="T33" fmla="*/ 90 h 136"/>
                  <a:gd name="T34" fmla="*/ 0 w 10"/>
                  <a:gd name="T35" fmla="*/ 61 h 136"/>
                  <a:gd name="T36" fmla="*/ 0 w 10"/>
                  <a:gd name="T37" fmla="*/ 4 h 136"/>
                  <a:gd name="T38" fmla="*/ 1 w 10"/>
                  <a:gd name="T39" fmla="*/ 2 h 136"/>
                  <a:gd name="T40" fmla="*/ 2 w 10"/>
                  <a:gd name="T41" fmla="*/ 1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36"/>
                  <a:gd name="T65" fmla="*/ 10 w 10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36">
                    <a:moveTo>
                      <a:pt x="2" y="1"/>
                    </a:moveTo>
                    <a:lnTo>
                      <a:pt x="3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6"/>
                    </a:lnTo>
                    <a:lnTo>
                      <a:pt x="10" y="68"/>
                    </a:lnTo>
                    <a:lnTo>
                      <a:pt x="10" y="101"/>
                    </a:lnTo>
                    <a:lnTo>
                      <a:pt x="10" y="134"/>
                    </a:lnTo>
                    <a:lnTo>
                      <a:pt x="9" y="136"/>
                    </a:lnTo>
                    <a:lnTo>
                      <a:pt x="8" y="136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1" y="136"/>
                    </a:lnTo>
                    <a:lnTo>
                      <a:pt x="0" y="134"/>
                    </a:lnTo>
                    <a:lnTo>
                      <a:pt x="0" y="110"/>
                    </a:lnTo>
                    <a:lnTo>
                      <a:pt x="1" y="90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8" name="Freeform 562"/>
              <p:cNvSpPr>
                <a:spLocks/>
              </p:cNvSpPr>
              <p:nvPr/>
            </p:nvSpPr>
            <p:spPr bwMode="auto">
              <a:xfrm>
                <a:off x="1797" y="3740"/>
                <a:ext cx="10" cy="127"/>
              </a:xfrm>
              <a:custGeom>
                <a:avLst/>
                <a:gdLst>
                  <a:gd name="T0" fmla="*/ 2 w 10"/>
                  <a:gd name="T1" fmla="*/ 1 h 127"/>
                  <a:gd name="T2" fmla="*/ 3 w 10"/>
                  <a:gd name="T3" fmla="*/ 1 h 127"/>
                  <a:gd name="T4" fmla="*/ 8 w 10"/>
                  <a:gd name="T5" fmla="*/ 0 h 127"/>
                  <a:gd name="T6" fmla="*/ 9 w 10"/>
                  <a:gd name="T7" fmla="*/ 1 h 127"/>
                  <a:gd name="T8" fmla="*/ 9 w 10"/>
                  <a:gd name="T9" fmla="*/ 3 h 127"/>
                  <a:gd name="T10" fmla="*/ 9 w 10"/>
                  <a:gd name="T11" fmla="*/ 34 h 127"/>
                  <a:gd name="T12" fmla="*/ 10 w 10"/>
                  <a:gd name="T13" fmla="*/ 64 h 127"/>
                  <a:gd name="T14" fmla="*/ 10 w 10"/>
                  <a:gd name="T15" fmla="*/ 94 h 127"/>
                  <a:gd name="T16" fmla="*/ 10 w 10"/>
                  <a:gd name="T17" fmla="*/ 125 h 127"/>
                  <a:gd name="T18" fmla="*/ 9 w 10"/>
                  <a:gd name="T19" fmla="*/ 127 h 127"/>
                  <a:gd name="T20" fmla="*/ 8 w 10"/>
                  <a:gd name="T21" fmla="*/ 127 h 127"/>
                  <a:gd name="T22" fmla="*/ 6 w 10"/>
                  <a:gd name="T23" fmla="*/ 127 h 127"/>
                  <a:gd name="T24" fmla="*/ 2 w 10"/>
                  <a:gd name="T25" fmla="*/ 127 h 127"/>
                  <a:gd name="T26" fmla="*/ 1 w 10"/>
                  <a:gd name="T27" fmla="*/ 126 h 127"/>
                  <a:gd name="T28" fmla="*/ 0 w 10"/>
                  <a:gd name="T29" fmla="*/ 125 h 127"/>
                  <a:gd name="T30" fmla="*/ 0 w 10"/>
                  <a:gd name="T31" fmla="*/ 102 h 127"/>
                  <a:gd name="T32" fmla="*/ 1 w 10"/>
                  <a:gd name="T33" fmla="*/ 84 h 127"/>
                  <a:gd name="T34" fmla="*/ 0 w 10"/>
                  <a:gd name="T35" fmla="*/ 57 h 127"/>
                  <a:gd name="T36" fmla="*/ 0 w 10"/>
                  <a:gd name="T37" fmla="*/ 4 h 127"/>
                  <a:gd name="T38" fmla="*/ 1 w 10"/>
                  <a:gd name="T39" fmla="*/ 2 h 127"/>
                  <a:gd name="T40" fmla="*/ 2 w 10"/>
                  <a:gd name="T41" fmla="*/ 1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27"/>
                  <a:gd name="T65" fmla="*/ 10 w 10"/>
                  <a:gd name="T66" fmla="*/ 127 h 1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27">
                    <a:moveTo>
                      <a:pt x="2" y="1"/>
                    </a:moveTo>
                    <a:lnTo>
                      <a:pt x="3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4"/>
                    </a:lnTo>
                    <a:lnTo>
                      <a:pt x="10" y="64"/>
                    </a:lnTo>
                    <a:lnTo>
                      <a:pt x="10" y="94"/>
                    </a:lnTo>
                    <a:lnTo>
                      <a:pt x="10" y="125"/>
                    </a:lnTo>
                    <a:lnTo>
                      <a:pt x="9" y="127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2" y="127"/>
                    </a:lnTo>
                    <a:lnTo>
                      <a:pt x="1" y="126"/>
                    </a:lnTo>
                    <a:lnTo>
                      <a:pt x="0" y="125"/>
                    </a:lnTo>
                    <a:lnTo>
                      <a:pt x="0" y="102"/>
                    </a:lnTo>
                    <a:lnTo>
                      <a:pt x="1" y="84"/>
                    </a:lnTo>
                    <a:lnTo>
                      <a:pt x="0" y="5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59" name="Freeform 563"/>
              <p:cNvSpPr>
                <a:spLocks/>
              </p:cNvSpPr>
              <p:nvPr/>
            </p:nvSpPr>
            <p:spPr bwMode="auto">
              <a:xfrm>
                <a:off x="1797" y="3740"/>
                <a:ext cx="10" cy="118"/>
              </a:xfrm>
              <a:custGeom>
                <a:avLst/>
                <a:gdLst>
                  <a:gd name="T0" fmla="*/ 2 w 10"/>
                  <a:gd name="T1" fmla="*/ 1 h 118"/>
                  <a:gd name="T2" fmla="*/ 3 w 10"/>
                  <a:gd name="T3" fmla="*/ 1 h 118"/>
                  <a:gd name="T4" fmla="*/ 8 w 10"/>
                  <a:gd name="T5" fmla="*/ 0 h 118"/>
                  <a:gd name="T6" fmla="*/ 9 w 10"/>
                  <a:gd name="T7" fmla="*/ 1 h 118"/>
                  <a:gd name="T8" fmla="*/ 9 w 10"/>
                  <a:gd name="T9" fmla="*/ 3 h 118"/>
                  <a:gd name="T10" fmla="*/ 9 w 10"/>
                  <a:gd name="T11" fmla="*/ 31 h 118"/>
                  <a:gd name="T12" fmla="*/ 10 w 10"/>
                  <a:gd name="T13" fmla="*/ 60 h 118"/>
                  <a:gd name="T14" fmla="*/ 10 w 10"/>
                  <a:gd name="T15" fmla="*/ 88 h 118"/>
                  <a:gd name="T16" fmla="*/ 10 w 10"/>
                  <a:gd name="T17" fmla="*/ 116 h 118"/>
                  <a:gd name="T18" fmla="*/ 9 w 10"/>
                  <a:gd name="T19" fmla="*/ 117 h 118"/>
                  <a:gd name="T20" fmla="*/ 8 w 10"/>
                  <a:gd name="T21" fmla="*/ 118 h 118"/>
                  <a:gd name="T22" fmla="*/ 6 w 10"/>
                  <a:gd name="T23" fmla="*/ 118 h 118"/>
                  <a:gd name="T24" fmla="*/ 2 w 10"/>
                  <a:gd name="T25" fmla="*/ 118 h 118"/>
                  <a:gd name="T26" fmla="*/ 1 w 10"/>
                  <a:gd name="T27" fmla="*/ 117 h 118"/>
                  <a:gd name="T28" fmla="*/ 0 w 10"/>
                  <a:gd name="T29" fmla="*/ 116 h 118"/>
                  <a:gd name="T30" fmla="*/ 0 w 10"/>
                  <a:gd name="T31" fmla="*/ 95 h 118"/>
                  <a:gd name="T32" fmla="*/ 1 w 10"/>
                  <a:gd name="T33" fmla="*/ 78 h 118"/>
                  <a:gd name="T34" fmla="*/ 0 w 10"/>
                  <a:gd name="T35" fmla="*/ 53 h 118"/>
                  <a:gd name="T36" fmla="*/ 0 w 10"/>
                  <a:gd name="T37" fmla="*/ 4 h 118"/>
                  <a:gd name="T38" fmla="*/ 1 w 10"/>
                  <a:gd name="T39" fmla="*/ 2 h 118"/>
                  <a:gd name="T40" fmla="*/ 2 w 10"/>
                  <a:gd name="T41" fmla="*/ 1 h 1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18"/>
                  <a:gd name="T65" fmla="*/ 10 w 10"/>
                  <a:gd name="T66" fmla="*/ 118 h 1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18">
                    <a:moveTo>
                      <a:pt x="2" y="1"/>
                    </a:moveTo>
                    <a:lnTo>
                      <a:pt x="3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1"/>
                    </a:lnTo>
                    <a:lnTo>
                      <a:pt x="10" y="60"/>
                    </a:lnTo>
                    <a:lnTo>
                      <a:pt x="10" y="88"/>
                    </a:lnTo>
                    <a:lnTo>
                      <a:pt x="10" y="116"/>
                    </a:lnTo>
                    <a:lnTo>
                      <a:pt x="9" y="117"/>
                    </a:lnTo>
                    <a:lnTo>
                      <a:pt x="8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1" y="117"/>
                    </a:lnTo>
                    <a:lnTo>
                      <a:pt x="0" y="116"/>
                    </a:lnTo>
                    <a:lnTo>
                      <a:pt x="0" y="95"/>
                    </a:lnTo>
                    <a:lnTo>
                      <a:pt x="1" y="78"/>
                    </a:lnTo>
                    <a:lnTo>
                      <a:pt x="0" y="5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0" name="Freeform 564"/>
              <p:cNvSpPr>
                <a:spLocks/>
              </p:cNvSpPr>
              <p:nvPr/>
            </p:nvSpPr>
            <p:spPr bwMode="auto">
              <a:xfrm>
                <a:off x="1797" y="3740"/>
                <a:ext cx="10" cy="109"/>
              </a:xfrm>
              <a:custGeom>
                <a:avLst/>
                <a:gdLst>
                  <a:gd name="T0" fmla="*/ 2 w 10"/>
                  <a:gd name="T1" fmla="*/ 1 h 109"/>
                  <a:gd name="T2" fmla="*/ 3 w 10"/>
                  <a:gd name="T3" fmla="*/ 1 h 109"/>
                  <a:gd name="T4" fmla="*/ 8 w 10"/>
                  <a:gd name="T5" fmla="*/ 0 h 109"/>
                  <a:gd name="T6" fmla="*/ 9 w 10"/>
                  <a:gd name="T7" fmla="*/ 0 h 109"/>
                  <a:gd name="T8" fmla="*/ 9 w 10"/>
                  <a:gd name="T9" fmla="*/ 3 h 109"/>
                  <a:gd name="T10" fmla="*/ 9 w 10"/>
                  <a:gd name="T11" fmla="*/ 29 h 109"/>
                  <a:gd name="T12" fmla="*/ 10 w 10"/>
                  <a:gd name="T13" fmla="*/ 55 h 109"/>
                  <a:gd name="T14" fmla="*/ 10 w 10"/>
                  <a:gd name="T15" fmla="*/ 80 h 109"/>
                  <a:gd name="T16" fmla="*/ 10 w 10"/>
                  <a:gd name="T17" fmla="*/ 107 h 109"/>
                  <a:gd name="T18" fmla="*/ 9 w 10"/>
                  <a:gd name="T19" fmla="*/ 109 h 109"/>
                  <a:gd name="T20" fmla="*/ 8 w 10"/>
                  <a:gd name="T21" fmla="*/ 109 h 109"/>
                  <a:gd name="T22" fmla="*/ 6 w 10"/>
                  <a:gd name="T23" fmla="*/ 109 h 109"/>
                  <a:gd name="T24" fmla="*/ 2 w 10"/>
                  <a:gd name="T25" fmla="*/ 109 h 109"/>
                  <a:gd name="T26" fmla="*/ 1 w 10"/>
                  <a:gd name="T27" fmla="*/ 109 h 109"/>
                  <a:gd name="T28" fmla="*/ 0 w 10"/>
                  <a:gd name="T29" fmla="*/ 107 h 109"/>
                  <a:gd name="T30" fmla="*/ 0 w 10"/>
                  <a:gd name="T31" fmla="*/ 88 h 109"/>
                  <a:gd name="T32" fmla="*/ 1 w 10"/>
                  <a:gd name="T33" fmla="*/ 73 h 109"/>
                  <a:gd name="T34" fmla="*/ 0 w 10"/>
                  <a:gd name="T35" fmla="*/ 50 h 109"/>
                  <a:gd name="T36" fmla="*/ 0 w 10"/>
                  <a:gd name="T37" fmla="*/ 4 h 109"/>
                  <a:gd name="T38" fmla="*/ 1 w 10"/>
                  <a:gd name="T39" fmla="*/ 2 h 109"/>
                  <a:gd name="T40" fmla="*/ 2 w 10"/>
                  <a:gd name="T41" fmla="*/ 1 h 1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09"/>
                  <a:gd name="T65" fmla="*/ 10 w 10"/>
                  <a:gd name="T66" fmla="*/ 109 h 1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09">
                    <a:moveTo>
                      <a:pt x="2" y="1"/>
                    </a:move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29"/>
                    </a:lnTo>
                    <a:lnTo>
                      <a:pt x="10" y="55"/>
                    </a:lnTo>
                    <a:lnTo>
                      <a:pt x="10" y="80"/>
                    </a:lnTo>
                    <a:lnTo>
                      <a:pt x="10" y="107"/>
                    </a:lnTo>
                    <a:lnTo>
                      <a:pt x="9" y="109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2" y="109"/>
                    </a:lnTo>
                    <a:lnTo>
                      <a:pt x="1" y="109"/>
                    </a:lnTo>
                    <a:lnTo>
                      <a:pt x="0" y="107"/>
                    </a:lnTo>
                    <a:lnTo>
                      <a:pt x="0" y="88"/>
                    </a:lnTo>
                    <a:lnTo>
                      <a:pt x="1" y="73"/>
                    </a:lnTo>
                    <a:lnTo>
                      <a:pt x="0" y="50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1" name="Freeform 565"/>
              <p:cNvSpPr>
                <a:spLocks/>
              </p:cNvSpPr>
              <p:nvPr/>
            </p:nvSpPr>
            <p:spPr bwMode="auto">
              <a:xfrm>
                <a:off x="1797" y="3740"/>
                <a:ext cx="10" cy="100"/>
              </a:xfrm>
              <a:custGeom>
                <a:avLst/>
                <a:gdLst>
                  <a:gd name="T0" fmla="*/ 2 w 10"/>
                  <a:gd name="T1" fmla="*/ 1 h 100"/>
                  <a:gd name="T2" fmla="*/ 3 w 10"/>
                  <a:gd name="T3" fmla="*/ 1 h 100"/>
                  <a:gd name="T4" fmla="*/ 7 w 10"/>
                  <a:gd name="T5" fmla="*/ 0 h 100"/>
                  <a:gd name="T6" fmla="*/ 9 w 10"/>
                  <a:gd name="T7" fmla="*/ 0 h 100"/>
                  <a:gd name="T8" fmla="*/ 9 w 10"/>
                  <a:gd name="T9" fmla="*/ 0 h 100"/>
                  <a:gd name="T10" fmla="*/ 9 w 10"/>
                  <a:gd name="T11" fmla="*/ 1 h 100"/>
                  <a:gd name="T12" fmla="*/ 9 w 10"/>
                  <a:gd name="T13" fmla="*/ 2 h 100"/>
                  <a:gd name="T14" fmla="*/ 9 w 10"/>
                  <a:gd name="T15" fmla="*/ 26 h 100"/>
                  <a:gd name="T16" fmla="*/ 10 w 10"/>
                  <a:gd name="T17" fmla="*/ 50 h 100"/>
                  <a:gd name="T18" fmla="*/ 10 w 10"/>
                  <a:gd name="T19" fmla="*/ 74 h 100"/>
                  <a:gd name="T20" fmla="*/ 10 w 10"/>
                  <a:gd name="T21" fmla="*/ 98 h 100"/>
                  <a:gd name="T22" fmla="*/ 9 w 10"/>
                  <a:gd name="T23" fmla="*/ 99 h 100"/>
                  <a:gd name="T24" fmla="*/ 8 w 10"/>
                  <a:gd name="T25" fmla="*/ 100 h 100"/>
                  <a:gd name="T26" fmla="*/ 6 w 10"/>
                  <a:gd name="T27" fmla="*/ 99 h 100"/>
                  <a:gd name="T28" fmla="*/ 2 w 10"/>
                  <a:gd name="T29" fmla="*/ 99 h 100"/>
                  <a:gd name="T30" fmla="*/ 1 w 10"/>
                  <a:gd name="T31" fmla="*/ 99 h 100"/>
                  <a:gd name="T32" fmla="*/ 0 w 10"/>
                  <a:gd name="T33" fmla="*/ 98 h 100"/>
                  <a:gd name="T34" fmla="*/ 0 w 10"/>
                  <a:gd name="T35" fmla="*/ 80 h 100"/>
                  <a:gd name="T36" fmla="*/ 1 w 10"/>
                  <a:gd name="T37" fmla="*/ 67 h 100"/>
                  <a:gd name="T38" fmla="*/ 0 w 10"/>
                  <a:gd name="T39" fmla="*/ 45 h 100"/>
                  <a:gd name="T40" fmla="*/ 0 w 10"/>
                  <a:gd name="T41" fmla="*/ 4 h 100"/>
                  <a:gd name="T42" fmla="*/ 1 w 10"/>
                  <a:gd name="T43" fmla="*/ 2 h 100"/>
                  <a:gd name="T44" fmla="*/ 2 w 10"/>
                  <a:gd name="T45" fmla="*/ 1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00"/>
                  <a:gd name="T71" fmla="*/ 10 w 10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00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6"/>
                    </a:lnTo>
                    <a:lnTo>
                      <a:pt x="10" y="50"/>
                    </a:lnTo>
                    <a:lnTo>
                      <a:pt x="10" y="74"/>
                    </a:lnTo>
                    <a:lnTo>
                      <a:pt x="10" y="98"/>
                    </a:lnTo>
                    <a:lnTo>
                      <a:pt x="9" y="99"/>
                    </a:lnTo>
                    <a:lnTo>
                      <a:pt x="8" y="100"/>
                    </a:lnTo>
                    <a:lnTo>
                      <a:pt x="6" y="99"/>
                    </a:lnTo>
                    <a:lnTo>
                      <a:pt x="2" y="99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1" y="67"/>
                    </a:lnTo>
                    <a:lnTo>
                      <a:pt x="0" y="4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2" name="Freeform 566"/>
              <p:cNvSpPr>
                <a:spLocks/>
              </p:cNvSpPr>
              <p:nvPr/>
            </p:nvSpPr>
            <p:spPr bwMode="auto">
              <a:xfrm>
                <a:off x="1797" y="3740"/>
                <a:ext cx="10" cy="90"/>
              </a:xfrm>
              <a:custGeom>
                <a:avLst/>
                <a:gdLst>
                  <a:gd name="T0" fmla="*/ 2 w 10"/>
                  <a:gd name="T1" fmla="*/ 1 h 90"/>
                  <a:gd name="T2" fmla="*/ 3 w 10"/>
                  <a:gd name="T3" fmla="*/ 1 h 90"/>
                  <a:gd name="T4" fmla="*/ 7 w 10"/>
                  <a:gd name="T5" fmla="*/ 0 h 90"/>
                  <a:gd name="T6" fmla="*/ 9 w 10"/>
                  <a:gd name="T7" fmla="*/ 0 h 90"/>
                  <a:gd name="T8" fmla="*/ 9 w 10"/>
                  <a:gd name="T9" fmla="*/ 0 h 90"/>
                  <a:gd name="T10" fmla="*/ 9 w 10"/>
                  <a:gd name="T11" fmla="*/ 1 h 90"/>
                  <a:gd name="T12" fmla="*/ 9 w 10"/>
                  <a:gd name="T13" fmla="*/ 2 h 90"/>
                  <a:gd name="T14" fmla="*/ 9 w 10"/>
                  <a:gd name="T15" fmla="*/ 24 h 90"/>
                  <a:gd name="T16" fmla="*/ 10 w 10"/>
                  <a:gd name="T17" fmla="*/ 46 h 90"/>
                  <a:gd name="T18" fmla="*/ 10 w 10"/>
                  <a:gd name="T19" fmla="*/ 67 h 90"/>
                  <a:gd name="T20" fmla="*/ 10 w 10"/>
                  <a:gd name="T21" fmla="*/ 89 h 90"/>
                  <a:gd name="T22" fmla="*/ 9 w 10"/>
                  <a:gd name="T23" fmla="*/ 90 h 90"/>
                  <a:gd name="T24" fmla="*/ 8 w 10"/>
                  <a:gd name="T25" fmla="*/ 90 h 90"/>
                  <a:gd name="T26" fmla="*/ 6 w 10"/>
                  <a:gd name="T27" fmla="*/ 90 h 90"/>
                  <a:gd name="T28" fmla="*/ 2 w 10"/>
                  <a:gd name="T29" fmla="*/ 90 h 90"/>
                  <a:gd name="T30" fmla="*/ 1 w 10"/>
                  <a:gd name="T31" fmla="*/ 90 h 90"/>
                  <a:gd name="T32" fmla="*/ 0 w 10"/>
                  <a:gd name="T33" fmla="*/ 89 h 90"/>
                  <a:gd name="T34" fmla="*/ 0 w 10"/>
                  <a:gd name="T35" fmla="*/ 73 h 90"/>
                  <a:gd name="T36" fmla="*/ 1 w 10"/>
                  <a:gd name="T37" fmla="*/ 61 h 90"/>
                  <a:gd name="T38" fmla="*/ 0 w 10"/>
                  <a:gd name="T39" fmla="*/ 41 h 90"/>
                  <a:gd name="T40" fmla="*/ 0 w 10"/>
                  <a:gd name="T41" fmla="*/ 4 h 90"/>
                  <a:gd name="T42" fmla="*/ 1 w 10"/>
                  <a:gd name="T43" fmla="*/ 2 h 90"/>
                  <a:gd name="T44" fmla="*/ 2 w 10"/>
                  <a:gd name="T45" fmla="*/ 1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90"/>
                  <a:gd name="T71" fmla="*/ 10 w 10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90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4"/>
                    </a:lnTo>
                    <a:lnTo>
                      <a:pt x="10" y="46"/>
                    </a:lnTo>
                    <a:lnTo>
                      <a:pt x="10" y="67"/>
                    </a:lnTo>
                    <a:lnTo>
                      <a:pt x="10" y="89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2" y="90"/>
                    </a:lnTo>
                    <a:lnTo>
                      <a:pt x="1" y="90"/>
                    </a:lnTo>
                    <a:lnTo>
                      <a:pt x="0" y="89"/>
                    </a:lnTo>
                    <a:lnTo>
                      <a:pt x="0" y="73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3" name="Freeform 567"/>
              <p:cNvSpPr>
                <a:spLocks/>
              </p:cNvSpPr>
              <p:nvPr/>
            </p:nvSpPr>
            <p:spPr bwMode="auto">
              <a:xfrm>
                <a:off x="1797" y="3740"/>
                <a:ext cx="10" cy="82"/>
              </a:xfrm>
              <a:custGeom>
                <a:avLst/>
                <a:gdLst>
                  <a:gd name="T0" fmla="*/ 2 w 10"/>
                  <a:gd name="T1" fmla="*/ 1 h 82"/>
                  <a:gd name="T2" fmla="*/ 3 w 10"/>
                  <a:gd name="T3" fmla="*/ 1 h 82"/>
                  <a:gd name="T4" fmla="*/ 7 w 10"/>
                  <a:gd name="T5" fmla="*/ 0 h 82"/>
                  <a:gd name="T6" fmla="*/ 9 w 10"/>
                  <a:gd name="T7" fmla="*/ 0 h 82"/>
                  <a:gd name="T8" fmla="*/ 9 w 10"/>
                  <a:gd name="T9" fmla="*/ 2 h 82"/>
                  <a:gd name="T10" fmla="*/ 9 w 10"/>
                  <a:gd name="T11" fmla="*/ 22 h 82"/>
                  <a:gd name="T12" fmla="*/ 10 w 10"/>
                  <a:gd name="T13" fmla="*/ 41 h 82"/>
                  <a:gd name="T14" fmla="*/ 10 w 10"/>
                  <a:gd name="T15" fmla="*/ 61 h 82"/>
                  <a:gd name="T16" fmla="*/ 10 w 10"/>
                  <a:gd name="T17" fmla="*/ 80 h 82"/>
                  <a:gd name="T18" fmla="*/ 9 w 10"/>
                  <a:gd name="T19" fmla="*/ 82 h 82"/>
                  <a:gd name="T20" fmla="*/ 8 w 10"/>
                  <a:gd name="T21" fmla="*/ 82 h 82"/>
                  <a:gd name="T22" fmla="*/ 6 w 10"/>
                  <a:gd name="T23" fmla="*/ 82 h 82"/>
                  <a:gd name="T24" fmla="*/ 2 w 10"/>
                  <a:gd name="T25" fmla="*/ 82 h 82"/>
                  <a:gd name="T26" fmla="*/ 1 w 10"/>
                  <a:gd name="T27" fmla="*/ 80 h 82"/>
                  <a:gd name="T28" fmla="*/ 0 w 10"/>
                  <a:gd name="T29" fmla="*/ 80 h 82"/>
                  <a:gd name="T30" fmla="*/ 0 w 10"/>
                  <a:gd name="T31" fmla="*/ 66 h 82"/>
                  <a:gd name="T32" fmla="*/ 1 w 10"/>
                  <a:gd name="T33" fmla="*/ 55 h 82"/>
                  <a:gd name="T34" fmla="*/ 0 w 10"/>
                  <a:gd name="T35" fmla="*/ 38 h 82"/>
                  <a:gd name="T36" fmla="*/ 0 w 10"/>
                  <a:gd name="T37" fmla="*/ 4 h 82"/>
                  <a:gd name="T38" fmla="*/ 1 w 10"/>
                  <a:gd name="T39" fmla="*/ 2 h 82"/>
                  <a:gd name="T40" fmla="*/ 2 w 10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82"/>
                  <a:gd name="T65" fmla="*/ 10 w 10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82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2"/>
                    </a:lnTo>
                    <a:lnTo>
                      <a:pt x="10" y="41"/>
                    </a:lnTo>
                    <a:lnTo>
                      <a:pt x="10" y="61"/>
                    </a:lnTo>
                    <a:lnTo>
                      <a:pt x="10" y="80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2" y="82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1" y="55"/>
                    </a:lnTo>
                    <a:lnTo>
                      <a:pt x="0" y="3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4" name="Freeform 568"/>
              <p:cNvSpPr>
                <a:spLocks/>
              </p:cNvSpPr>
              <p:nvPr/>
            </p:nvSpPr>
            <p:spPr bwMode="auto">
              <a:xfrm>
                <a:off x="1797" y="3740"/>
                <a:ext cx="10" cy="72"/>
              </a:xfrm>
              <a:custGeom>
                <a:avLst/>
                <a:gdLst>
                  <a:gd name="T0" fmla="*/ 2 w 10"/>
                  <a:gd name="T1" fmla="*/ 1 h 72"/>
                  <a:gd name="T2" fmla="*/ 3 w 10"/>
                  <a:gd name="T3" fmla="*/ 1 h 72"/>
                  <a:gd name="T4" fmla="*/ 7 w 10"/>
                  <a:gd name="T5" fmla="*/ 0 h 72"/>
                  <a:gd name="T6" fmla="*/ 9 w 10"/>
                  <a:gd name="T7" fmla="*/ 0 h 72"/>
                  <a:gd name="T8" fmla="*/ 9 w 10"/>
                  <a:gd name="T9" fmla="*/ 2 h 72"/>
                  <a:gd name="T10" fmla="*/ 9 w 10"/>
                  <a:gd name="T11" fmla="*/ 19 h 72"/>
                  <a:gd name="T12" fmla="*/ 10 w 10"/>
                  <a:gd name="T13" fmla="*/ 36 h 72"/>
                  <a:gd name="T14" fmla="*/ 10 w 10"/>
                  <a:gd name="T15" fmla="*/ 53 h 72"/>
                  <a:gd name="T16" fmla="*/ 10 w 10"/>
                  <a:gd name="T17" fmla="*/ 71 h 72"/>
                  <a:gd name="T18" fmla="*/ 9 w 10"/>
                  <a:gd name="T19" fmla="*/ 72 h 72"/>
                  <a:gd name="T20" fmla="*/ 8 w 10"/>
                  <a:gd name="T21" fmla="*/ 72 h 72"/>
                  <a:gd name="T22" fmla="*/ 6 w 10"/>
                  <a:gd name="T23" fmla="*/ 72 h 72"/>
                  <a:gd name="T24" fmla="*/ 2 w 10"/>
                  <a:gd name="T25" fmla="*/ 72 h 72"/>
                  <a:gd name="T26" fmla="*/ 1 w 10"/>
                  <a:gd name="T27" fmla="*/ 72 h 72"/>
                  <a:gd name="T28" fmla="*/ 0 w 10"/>
                  <a:gd name="T29" fmla="*/ 71 h 72"/>
                  <a:gd name="T30" fmla="*/ 0 w 10"/>
                  <a:gd name="T31" fmla="*/ 58 h 72"/>
                  <a:gd name="T32" fmla="*/ 1 w 10"/>
                  <a:gd name="T33" fmla="*/ 49 h 72"/>
                  <a:gd name="T34" fmla="*/ 0 w 10"/>
                  <a:gd name="T35" fmla="*/ 34 h 72"/>
                  <a:gd name="T36" fmla="*/ 0 w 10"/>
                  <a:gd name="T37" fmla="*/ 4 h 72"/>
                  <a:gd name="T38" fmla="*/ 1 w 10"/>
                  <a:gd name="T39" fmla="*/ 2 h 72"/>
                  <a:gd name="T40" fmla="*/ 2 w 10"/>
                  <a:gd name="T41" fmla="*/ 1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72"/>
                  <a:gd name="T65" fmla="*/ 10 w 10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72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19"/>
                    </a:lnTo>
                    <a:lnTo>
                      <a:pt x="10" y="36"/>
                    </a:lnTo>
                    <a:lnTo>
                      <a:pt x="10" y="53"/>
                    </a:lnTo>
                    <a:lnTo>
                      <a:pt x="10" y="71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6" y="72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1" y="49"/>
                    </a:lnTo>
                    <a:lnTo>
                      <a:pt x="0" y="3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5" name="Freeform 569"/>
              <p:cNvSpPr>
                <a:spLocks/>
              </p:cNvSpPr>
              <p:nvPr/>
            </p:nvSpPr>
            <p:spPr bwMode="auto">
              <a:xfrm>
                <a:off x="1797" y="3740"/>
                <a:ext cx="10" cy="63"/>
              </a:xfrm>
              <a:custGeom>
                <a:avLst/>
                <a:gdLst>
                  <a:gd name="T0" fmla="*/ 2 w 10"/>
                  <a:gd name="T1" fmla="*/ 1 h 63"/>
                  <a:gd name="T2" fmla="*/ 3 w 10"/>
                  <a:gd name="T3" fmla="*/ 1 h 63"/>
                  <a:gd name="T4" fmla="*/ 7 w 10"/>
                  <a:gd name="T5" fmla="*/ 0 h 63"/>
                  <a:gd name="T6" fmla="*/ 8 w 10"/>
                  <a:gd name="T7" fmla="*/ 0 h 63"/>
                  <a:gd name="T8" fmla="*/ 9 w 10"/>
                  <a:gd name="T9" fmla="*/ 0 h 63"/>
                  <a:gd name="T10" fmla="*/ 9 w 10"/>
                  <a:gd name="T11" fmla="*/ 1 h 63"/>
                  <a:gd name="T12" fmla="*/ 9 w 10"/>
                  <a:gd name="T13" fmla="*/ 2 h 63"/>
                  <a:gd name="T14" fmla="*/ 9 w 10"/>
                  <a:gd name="T15" fmla="*/ 17 h 63"/>
                  <a:gd name="T16" fmla="*/ 10 w 10"/>
                  <a:gd name="T17" fmla="*/ 31 h 63"/>
                  <a:gd name="T18" fmla="*/ 10 w 10"/>
                  <a:gd name="T19" fmla="*/ 47 h 63"/>
                  <a:gd name="T20" fmla="*/ 10 w 10"/>
                  <a:gd name="T21" fmla="*/ 62 h 63"/>
                  <a:gd name="T22" fmla="*/ 9 w 10"/>
                  <a:gd name="T23" fmla="*/ 62 h 63"/>
                  <a:gd name="T24" fmla="*/ 8 w 10"/>
                  <a:gd name="T25" fmla="*/ 63 h 63"/>
                  <a:gd name="T26" fmla="*/ 6 w 10"/>
                  <a:gd name="T27" fmla="*/ 63 h 63"/>
                  <a:gd name="T28" fmla="*/ 2 w 10"/>
                  <a:gd name="T29" fmla="*/ 63 h 63"/>
                  <a:gd name="T30" fmla="*/ 1 w 10"/>
                  <a:gd name="T31" fmla="*/ 62 h 63"/>
                  <a:gd name="T32" fmla="*/ 0 w 10"/>
                  <a:gd name="T33" fmla="*/ 62 h 63"/>
                  <a:gd name="T34" fmla="*/ 0 w 10"/>
                  <a:gd name="T35" fmla="*/ 51 h 63"/>
                  <a:gd name="T36" fmla="*/ 1 w 10"/>
                  <a:gd name="T37" fmla="*/ 42 h 63"/>
                  <a:gd name="T38" fmla="*/ 0 w 10"/>
                  <a:gd name="T39" fmla="*/ 29 h 63"/>
                  <a:gd name="T40" fmla="*/ 0 w 10"/>
                  <a:gd name="T41" fmla="*/ 4 h 63"/>
                  <a:gd name="T42" fmla="*/ 1 w 10"/>
                  <a:gd name="T43" fmla="*/ 3 h 63"/>
                  <a:gd name="T44" fmla="*/ 2 w 10"/>
                  <a:gd name="T45" fmla="*/ 1 h 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63"/>
                  <a:gd name="T71" fmla="*/ 10 w 10"/>
                  <a:gd name="T72" fmla="*/ 63 h 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63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10" y="47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51"/>
                    </a:lnTo>
                    <a:lnTo>
                      <a:pt x="1" y="42"/>
                    </a:lnTo>
                    <a:lnTo>
                      <a:pt x="0" y="29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6" name="Freeform 570"/>
              <p:cNvSpPr>
                <a:spLocks/>
              </p:cNvSpPr>
              <p:nvPr/>
            </p:nvSpPr>
            <p:spPr bwMode="auto">
              <a:xfrm>
                <a:off x="1797" y="3740"/>
                <a:ext cx="10" cy="53"/>
              </a:xfrm>
              <a:custGeom>
                <a:avLst/>
                <a:gdLst>
                  <a:gd name="T0" fmla="*/ 2 w 10"/>
                  <a:gd name="T1" fmla="*/ 1 h 53"/>
                  <a:gd name="T2" fmla="*/ 3 w 10"/>
                  <a:gd name="T3" fmla="*/ 1 h 53"/>
                  <a:gd name="T4" fmla="*/ 7 w 10"/>
                  <a:gd name="T5" fmla="*/ 0 h 53"/>
                  <a:gd name="T6" fmla="*/ 8 w 10"/>
                  <a:gd name="T7" fmla="*/ 0 h 53"/>
                  <a:gd name="T8" fmla="*/ 9 w 10"/>
                  <a:gd name="T9" fmla="*/ 0 h 53"/>
                  <a:gd name="T10" fmla="*/ 9 w 10"/>
                  <a:gd name="T11" fmla="*/ 1 h 53"/>
                  <a:gd name="T12" fmla="*/ 9 w 10"/>
                  <a:gd name="T13" fmla="*/ 2 h 53"/>
                  <a:gd name="T14" fmla="*/ 9 w 10"/>
                  <a:gd name="T15" fmla="*/ 14 h 53"/>
                  <a:gd name="T16" fmla="*/ 10 w 10"/>
                  <a:gd name="T17" fmla="*/ 28 h 53"/>
                  <a:gd name="T18" fmla="*/ 10 w 10"/>
                  <a:gd name="T19" fmla="*/ 40 h 53"/>
                  <a:gd name="T20" fmla="*/ 10 w 10"/>
                  <a:gd name="T21" fmla="*/ 53 h 53"/>
                  <a:gd name="T22" fmla="*/ 9 w 10"/>
                  <a:gd name="T23" fmla="*/ 53 h 53"/>
                  <a:gd name="T24" fmla="*/ 8 w 10"/>
                  <a:gd name="T25" fmla="*/ 53 h 53"/>
                  <a:gd name="T26" fmla="*/ 6 w 10"/>
                  <a:gd name="T27" fmla="*/ 53 h 53"/>
                  <a:gd name="T28" fmla="*/ 2 w 10"/>
                  <a:gd name="T29" fmla="*/ 53 h 53"/>
                  <a:gd name="T30" fmla="*/ 1 w 10"/>
                  <a:gd name="T31" fmla="*/ 53 h 53"/>
                  <a:gd name="T32" fmla="*/ 0 w 10"/>
                  <a:gd name="T33" fmla="*/ 53 h 53"/>
                  <a:gd name="T34" fmla="*/ 0 w 10"/>
                  <a:gd name="T35" fmla="*/ 44 h 53"/>
                  <a:gd name="T36" fmla="*/ 1 w 10"/>
                  <a:gd name="T37" fmla="*/ 36 h 53"/>
                  <a:gd name="T38" fmla="*/ 0 w 10"/>
                  <a:gd name="T39" fmla="*/ 25 h 53"/>
                  <a:gd name="T40" fmla="*/ 0 w 10"/>
                  <a:gd name="T41" fmla="*/ 4 h 53"/>
                  <a:gd name="T42" fmla="*/ 1 w 10"/>
                  <a:gd name="T43" fmla="*/ 3 h 53"/>
                  <a:gd name="T44" fmla="*/ 2 w 10"/>
                  <a:gd name="T45" fmla="*/ 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53"/>
                  <a:gd name="T71" fmla="*/ 10 w 10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53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14"/>
                    </a:lnTo>
                    <a:lnTo>
                      <a:pt x="10" y="28"/>
                    </a:lnTo>
                    <a:lnTo>
                      <a:pt x="10" y="40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0" y="2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7" name="Freeform 571"/>
              <p:cNvSpPr>
                <a:spLocks/>
              </p:cNvSpPr>
              <p:nvPr/>
            </p:nvSpPr>
            <p:spPr bwMode="auto">
              <a:xfrm>
                <a:off x="1797" y="3740"/>
                <a:ext cx="10" cy="45"/>
              </a:xfrm>
              <a:custGeom>
                <a:avLst/>
                <a:gdLst>
                  <a:gd name="T0" fmla="*/ 2 w 10"/>
                  <a:gd name="T1" fmla="*/ 1 h 45"/>
                  <a:gd name="T2" fmla="*/ 3 w 10"/>
                  <a:gd name="T3" fmla="*/ 1 h 45"/>
                  <a:gd name="T4" fmla="*/ 7 w 10"/>
                  <a:gd name="T5" fmla="*/ 0 h 45"/>
                  <a:gd name="T6" fmla="*/ 8 w 10"/>
                  <a:gd name="T7" fmla="*/ 0 h 45"/>
                  <a:gd name="T8" fmla="*/ 9 w 10"/>
                  <a:gd name="T9" fmla="*/ 0 h 45"/>
                  <a:gd name="T10" fmla="*/ 9 w 10"/>
                  <a:gd name="T11" fmla="*/ 1 h 45"/>
                  <a:gd name="T12" fmla="*/ 9 w 10"/>
                  <a:gd name="T13" fmla="*/ 2 h 45"/>
                  <a:gd name="T14" fmla="*/ 9 w 10"/>
                  <a:gd name="T15" fmla="*/ 12 h 45"/>
                  <a:gd name="T16" fmla="*/ 10 w 10"/>
                  <a:gd name="T17" fmla="*/ 23 h 45"/>
                  <a:gd name="T18" fmla="*/ 10 w 10"/>
                  <a:gd name="T19" fmla="*/ 33 h 45"/>
                  <a:gd name="T20" fmla="*/ 10 w 10"/>
                  <a:gd name="T21" fmla="*/ 44 h 45"/>
                  <a:gd name="T22" fmla="*/ 9 w 10"/>
                  <a:gd name="T23" fmla="*/ 45 h 45"/>
                  <a:gd name="T24" fmla="*/ 8 w 10"/>
                  <a:gd name="T25" fmla="*/ 45 h 45"/>
                  <a:gd name="T26" fmla="*/ 6 w 10"/>
                  <a:gd name="T27" fmla="*/ 45 h 45"/>
                  <a:gd name="T28" fmla="*/ 2 w 10"/>
                  <a:gd name="T29" fmla="*/ 45 h 45"/>
                  <a:gd name="T30" fmla="*/ 1 w 10"/>
                  <a:gd name="T31" fmla="*/ 45 h 45"/>
                  <a:gd name="T32" fmla="*/ 0 w 10"/>
                  <a:gd name="T33" fmla="*/ 44 h 45"/>
                  <a:gd name="T34" fmla="*/ 0 w 10"/>
                  <a:gd name="T35" fmla="*/ 36 h 45"/>
                  <a:gd name="T36" fmla="*/ 1 w 10"/>
                  <a:gd name="T37" fmla="*/ 30 h 45"/>
                  <a:gd name="T38" fmla="*/ 0 w 10"/>
                  <a:gd name="T39" fmla="*/ 22 h 45"/>
                  <a:gd name="T40" fmla="*/ 0 w 10"/>
                  <a:gd name="T41" fmla="*/ 4 h 45"/>
                  <a:gd name="T42" fmla="*/ 1 w 10"/>
                  <a:gd name="T43" fmla="*/ 3 h 45"/>
                  <a:gd name="T44" fmla="*/ 2 w 10"/>
                  <a:gd name="T45" fmla="*/ 1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45"/>
                  <a:gd name="T71" fmla="*/ 10 w 10"/>
                  <a:gd name="T72" fmla="*/ 45 h 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45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12"/>
                    </a:lnTo>
                    <a:lnTo>
                      <a:pt x="10" y="23"/>
                    </a:lnTo>
                    <a:lnTo>
                      <a:pt x="10" y="33"/>
                    </a:lnTo>
                    <a:lnTo>
                      <a:pt x="10" y="44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8" name="Freeform 572"/>
              <p:cNvSpPr>
                <a:spLocks/>
              </p:cNvSpPr>
              <p:nvPr/>
            </p:nvSpPr>
            <p:spPr bwMode="auto">
              <a:xfrm>
                <a:off x="1797" y="3740"/>
                <a:ext cx="10" cy="35"/>
              </a:xfrm>
              <a:custGeom>
                <a:avLst/>
                <a:gdLst>
                  <a:gd name="T0" fmla="*/ 2 w 10"/>
                  <a:gd name="T1" fmla="*/ 1 h 35"/>
                  <a:gd name="T2" fmla="*/ 3 w 10"/>
                  <a:gd name="T3" fmla="*/ 1 h 35"/>
                  <a:gd name="T4" fmla="*/ 7 w 10"/>
                  <a:gd name="T5" fmla="*/ 0 h 35"/>
                  <a:gd name="T6" fmla="*/ 8 w 10"/>
                  <a:gd name="T7" fmla="*/ 0 h 35"/>
                  <a:gd name="T8" fmla="*/ 9 w 10"/>
                  <a:gd name="T9" fmla="*/ 0 h 35"/>
                  <a:gd name="T10" fmla="*/ 9 w 10"/>
                  <a:gd name="T11" fmla="*/ 0 h 35"/>
                  <a:gd name="T12" fmla="*/ 9 w 10"/>
                  <a:gd name="T13" fmla="*/ 2 h 35"/>
                  <a:gd name="T14" fmla="*/ 10 w 10"/>
                  <a:gd name="T15" fmla="*/ 18 h 35"/>
                  <a:gd name="T16" fmla="*/ 10 w 10"/>
                  <a:gd name="T17" fmla="*/ 35 h 35"/>
                  <a:gd name="T18" fmla="*/ 9 w 10"/>
                  <a:gd name="T19" fmla="*/ 35 h 35"/>
                  <a:gd name="T20" fmla="*/ 8 w 10"/>
                  <a:gd name="T21" fmla="*/ 35 h 35"/>
                  <a:gd name="T22" fmla="*/ 6 w 10"/>
                  <a:gd name="T23" fmla="*/ 35 h 35"/>
                  <a:gd name="T24" fmla="*/ 2 w 10"/>
                  <a:gd name="T25" fmla="*/ 35 h 35"/>
                  <a:gd name="T26" fmla="*/ 1 w 10"/>
                  <a:gd name="T27" fmla="*/ 35 h 35"/>
                  <a:gd name="T28" fmla="*/ 0 w 10"/>
                  <a:gd name="T29" fmla="*/ 35 h 35"/>
                  <a:gd name="T30" fmla="*/ 0 w 10"/>
                  <a:gd name="T31" fmla="*/ 29 h 35"/>
                  <a:gd name="T32" fmla="*/ 1 w 10"/>
                  <a:gd name="T33" fmla="*/ 24 h 35"/>
                  <a:gd name="T34" fmla="*/ 0 w 10"/>
                  <a:gd name="T35" fmla="*/ 18 h 35"/>
                  <a:gd name="T36" fmla="*/ 0 w 10"/>
                  <a:gd name="T37" fmla="*/ 4 h 35"/>
                  <a:gd name="T38" fmla="*/ 1 w 10"/>
                  <a:gd name="T39" fmla="*/ 3 h 35"/>
                  <a:gd name="T40" fmla="*/ 2 w 10"/>
                  <a:gd name="T41" fmla="*/ 1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5"/>
                  <a:gd name="T65" fmla="*/ 10 w 10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5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18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69" name="Freeform 573"/>
              <p:cNvSpPr>
                <a:spLocks/>
              </p:cNvSpPr>
              <p:nvPr/>
            </p:nvSpPr>
            <p:spPr bwMode="auto">
              <a:xfrm>
                <a:off x="1797" y="3740"/>
                <a:ext cx="10" cy="26"/>
              </a:xfrm>
              <a:custGeom>
                <a:avLst/>
                <a:gdLst>
                  <a:gd name="T0" fmla="*/ 2 w 10"/>
                  <a:gd name="T1" fmla="*/ 1 h 26"/>
                  <a:gd name="T2" fmla="*/ 3 w 10"/>
                  <a:gd name="T3" fmla="*/ 1 h 26"/>
                  <a:gd name="T4" fmla="*/ 7 w 10"/>
                  <a:gd name="T5" fmla="*/ 0 h 26"/>
                  <a:gd name="T6" fmla="*/ 8 w 10"/>
                  <a:gd name="T7" fmla="*/ 0 h 26"/>
                  <a:gd name="T8" fmla="*/ 9 w 10"/>
                  <a:gd name="T9" fmla="*/ 0 h 26"/>
                  <a:gd name="T10" fmla="*/ 9 w 10"/>
                  <a:gd name="T11" fmla="*/ 0 h 26"/>
                  <a:gd name="T12" fmla="*/ 9 w 10"/>
                  <a:gd name="T13" fmla="*/ 1 h 26"/>
                  <a:gd name="T14" fmla="*/ 10 w 10"/>
                  <a:gd name="T15" fmla="*/ 13 h 26"/>
                  <a:gd name="T16" fmla="*/ 10 w 10"/>
                  <a:gd name="T17" fmla="*/ 26 h 26"/>
                  <a:gd name="T18" fmla="*/ 9 w 10"/>
                  <a:gd name="T19" fmla="*/ 26 h 26"/>
                  <a:gd name="T20" fmla="*/ 8 w 10"/>
                  <a:gd name="T21" fmla="*/ 26 h 26"/>
                  <a:gd name="T22" fmla="*/ 6 w 10"/>
                  <a:gd name="T23" fmla="*/ 26 h 26"/>
                  <a:gd name="T24" fmla="*/ 2 w 10"/>
                  <a:gd name="T25" fmla="*/ 26 h 26"/>
                  <a:gd name="T26" fmla="*/ 1 w 10"/>
                  <a:gd name="T27" fmla="*/ 26 h 26"/>
                  <a:gd name="T28" fmla="*/ 0 w 10"/>
                  <a:gd name="T29" fmla="*/ 26 h 26"/>
                  <a:gd name="T30" fmla="*/ 1 w 10"/>
                  <a:gd name="T31" fmla="*/ 19 h 26"/>
                  <a:gd name="T32" fmla="*/ 0 w 10"/>
                  <a:gd name="T33" fmla="*/ 4 h 26"/>
                  <a:gd name="T34" fmla="*/ 1 w 10"/>
                  <a:gd name="T35" fmla="*/ 3 h 26"/>
                  <a:gd name="T36" fmla="*/ 2 w 10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26"/>
                  <a:gd name="T59" fmla="*/ 10 w 10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26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3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0" name="Freeform 574"/>
              <p:cNvSpPr>
                <a:spLocks/>
              </p:cNvSpPr>
              <p:nvPr/>
            </p:nvSpPr>
            <p:spPr bwMode="auto">
              <a:xfrm>
                <a:off x="1797" y="3740"/>
                <a:ext cx="10" cy="17"/>
              </a:xfrm>
              <a:custGeom>
                <a:avLst/>
                <a:gdLst>
                  <a:gd name="T0" fmla="*/ 2 w 10"/>
                  <a:gd name="T1" fmla="*/ 1 h 17"/>
                  <a:gd name="T2" fmla="*/ 3 w 10"/>
                  <a:gd name="T3" fmla="*/ 1 h 17"/>
                  <a:gd name="T4" fmla="*/ 7 w 10"/>
                  <a:gd name="T5" fmla="*/ 0 h 17"/>
                  <a:gd name="T6" fmla="*/ 8 w 10"/>
                  <a:gd name="T7" fmla="*/ 0 h 17"/>
                  <a:gd name="T8" fmla="*/ 9 w 10"/>
                  <a:gd name="T9" fmla="*/ 0 h 17"/>
                  <a:gd name="T10" fmla="*/ 9 w 10"/>
                  <a:gd name="T11" fmla="*/ 0 h 17"/>
                  <a:gd name="T12" fmla="*/ 9 w 10"/>
                  <a:gd name="T13" fmla="*/ 1 h 17"/>
                  <a:gd name="T14" fmla="*/ 10 w 10"/>
                  <a:gd name="T15" fmla="*/ 9 h 17"/>
                  <a:gd name="T16" fmla="*/ 10 w 10"/>
                  <a:gd name="T17" fmla="*/ 17 h 17"/>
                  <a:gd name="T18" fmla="*/ 9 w 10"/>
                  <a:gd name="T19" fmla="*/ 17 h 17"/>
                  <a:gd name="T20" fmla="*/ 8 w 10"/>
                  <a:gd name="T21" fmla="*/ 17 h 17"/>
                  <a:gd name="T22" fmla="*/ 6 w 10"/>
                  <a:gd name="T23" fmla="*/ 17 h 17"/>
                  <a:gd name="T24" fmla="*/ 2 w 10"/>
                  <a:gd name="T25" fmla="*/ 17 h 17"/>
                  <a:gd name="T26" fmla="*/ 1 w 10"/>
                  <a:gd name="T27" fmla="*/ 17 h 17"/>
                  <a:gd name="T28" fmla="*/ 0 w 10"/>
                  <a:gd name="T29" fmla="*/ 17 h 17"/>
                  <a:gd name="T30" fmla="*/ 1 w 10"/>
                  <a:gd name="T31" fmla="*/ 13 h 17"/>
                  <a:gd name="T32" fmla="*/ 0 w 10"/>
                  <a:gd name="T33" fmla="*/ 4 h 17"/>
                  <a:gd name="T34" fmla="*/ 1 w 10"/>
                  <a:gd name="T35" fmla="*/ 3 h 17"/>
                  <a:gd name="T36" fmla="*/ 2 w 10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7"/>
                  <a:gd name="T59" fmla="*/ 10 w 10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7">
                    <a:moveTo>
                      <a:pt x="2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9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1" name="Freeform 575"/>
              <p:cNvSpPr>
                <a:spLocks/>
              </p:cNvSpPr>
              <p:nvPr/>
            </p:nvSpPr>
            <p:spPr bwMode="auto">
              <a:xfrm>
                <a:off x="1797" y="3740"/>
                <a:ext cx="10" cy="8"/>
              </a:xfrm>
              <a:custGeom>
                <a:avLst/>
                <a:gdLst>
                  <a:gd name="T0" fmla="*/ 2 w 10"/>
                  <a:gd name="T1" fmla="*/ 1 h 8"/>
                  <a:gd name="T2" fmla="*/ 7 w 10"/>
                  <a:gd name="T3" fmla="*/ 0 h 8"/>
                  <a:gd name="T4" fmla="*/ 9 w 10"/>
                  <a:gd name="T5" fmla="*/ 0 h 8"/>
                  <a:gd name="T6" fmla="*/ 9 w 10"/>
                  <a:gd name="T7" fmla="*/ 1 h 8"/>
                  <a:gd name="T8" fmla="*/ 10 w 10"/>
                  <a:gd name="T9" fmla="*/ 4 h 8"/>
                  <a:gd name="T10" fmla="*/ 10 w 10"/>
                  <a:gd name="T11" fmla="*/ 8 h 8"/>
                  <a:gd name="T12" fmla="*/ 9 w 10"/>
                  <a:gd name="T13" fmla="*/ 8 h 8"/>
                  <a:gd name="T14" fmla="*/ 8 w 10"/>
                  <a:gd name="T15" fmla="*/ 8 h 8"/>
                  <a:gd name="T16" fmla="*/ 2 w 10"/>
                  <a:gd name="T17" fmla="*/ 8 h 8"/>
                  <a:gd name="T18" fmla="*/ 1 w 10"/>
                  <a:gd name="T19" fmla="*/ 8 h 8"/>
                  <a:gd name="T20" fmla="*/ 0 w 10"/>
                  <a:gd name="T21" fmla="*/ 8 h 8"/>
                  <a:gd name="T22" fmla="*/ 0 w 10"/>
                  <a:gd name="T23" fmla="*/ 4 h 8"/>
                  <a:gd name="T24" fmla="*/ 1 w 10"/>
                  <a:gd name="T25" fmla="*/ 3 h 8"/>
                  <a:gd name="T26" fmla="*/ 2 w 10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8"/>
                  <a:gd name="T44" fmla="*/ 10 w 10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8">
                    <a:moveTo>
                      <a:pt x="2" y="1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2" name="Freeform 576"/>
              <p:cNvSpPr>
                <a:spLocks/>
              </p:cNvSpPr>
              <p:nvPr/>
            </p:nvSpPr>
            <p:spPr bwMode="auto">
              <a:xfrm>
                <a:off x="1810" y="3736"/>
                <a:ext cx="9" cy="206"/>
              </a:xfrm>
              <a:custGeom>
                <a:avLst/>
                <a:gdLst>
                  <a:gd name="T0" fmla="*/ 2 w 9"/>
                  <a:gd name="T1" fmla="*/ 1 h 206"/>
                  <a:gd name="T2" fmla="*/ 8 w 9"/>
                  <a:gd name="T3" fmla="*/ 0 h 206"/>
                  <a:gd name="T4" fmla="*/ 9 w 9"/>
                  <a:gd name="T5" fmla="*/ 0 h 206"/>
                  <a:gd name="T6" fmla="*/ 9 w 9"/>
                  <a:gd name="T7" fmla="*/ 1 h 206"/>
                  <a:gd name="T8" fmla="*/ 9 w 9"/>
                  <a:gd name="T9" fmla="*/ 2 h 206"/>
                  <a:gd name="T10" fmla="*/ 9 w 9"/>
                  <a:gd name="T11" fmla="*/ 5 h 206"/>
                  <a:gd name="T12" fmla="*/ 9 w 9"/>
                  <a:gd name="T13" fmla="*/ 202 h 206"/>
                  <a:gd name="T14" fmla="*/ 9 w 9"/>
                  <a:gd name="T15" fmla="*/ 205 h 206"/>
                  <a:gd name="T16" fmla="*/ 7 w 9"/>
                  <a:gd name="T17" fmla="*/ 206 h 206"/>
                  <a:gd name="T18" fmla="*/ 2 w 9"/>
                  <a:gd name="T19" fmla="*/ 206 h 206"/>
                  <a:gd name="T20" fmla="*/ 0 w 9"/>
                  <a:gd name="T21" fmla="*/ 205 h 206"/>
                  <a:gd name="T22" fmla="*/ 0 w 9"/>
                  <a:gd name="T23" fmla="*/ 202 h 206"/>
                  <a:gd name="T24" fmla="*/ 0 w 9"/>
                  <a:gd name="T25" fmla="*/ 5 h 206"/>
                  <a:gd name="T26" fmla="*/ 0 w 9"/>
                  <a:gd name="T27" fmla="*/ 2 h 206"/>
                  <a:gd name="T28" fmla="*/ 2 w 9"/>
                  <a:gd name="T29" fmla="*/ 1 h 2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06"/>
                  <a:gd name="T47" fmla="*/ 9 w 9"/>
                  <a:gd name="T48" fmla="*/ 206 h 2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06">
                    <a:moveTo>
                      <a:pt x="2" y="1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202"/>
                    </a:lnTo>
                    <a:lnTo>
                      <a:pt x="9" y="205"/>
                    </a:lnTo>
                    <a:lnTo>
                      <a:pt x="7" y="206"/>
                    </a:lnTo>
                    <a:lnTo>
                      <a:pt x="2" y="206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3" name="Freeform 577"/>
              <p:cNvSpPr>
                <a:spLocks/>
              </p:cNvSpPr>
              <p:nvPr/>
            </p:nvSpPr>
            <p:spPr bwMode="auto">
              <a:xfrm>
                <a:off x="1810" y="3736"/>
                <a:ext cx="9" cy="196"/>
              </a:xfrm>
              <a:custGeom>
                <a:avLst/>
                <a:gdLst>
                  <a:gd name="T0" fmla="*/ 2 w 9"/>
                  <a:gd name="T1" fmla="*/ 1 h 196"/>
                  <a:gd name="T2" fmla="*/ 4 w 9"/>
                  <a:gd name="T3" fmla="*/ 1 h 196"/>
                  <a:gd name="T4" fmla="*/ 8 w 9"/>
                  <a:gd name="T5" fmla="*/ 0 h 196"/>
                  <a:gd name="T6" fmla="*/ 9 w 9"/>
                  <a:gd name="T7" fmla="*/ 1 h 196"/>
                  <a:gd name="T8" fmla="*/ 9 w 9"/>
                  <a:gd name="T9" fmla="*/ 5 h 196"/>
                  <a:gd name="T10" fmla="*/ 9 w 9"/>
                  <a:gd name="T11" fmla="*/ 24 h 196"/>
                  <a:gd name="T12" fmla="*/ 9 w 9"/>
                  <a:gd name="T13" fmla="*/ 39 h 196"/>
                  <a:gd name="T14" fmla="*/ 9 w 9"/>
                  <a:gd name="T15" fmla="*/ 53 h 196"/>
                  <a:gd name="T16" fmla="*/ 9 w 9"/>
                  <a:gd name="T17" fmla="*/ 67 h 196"/>
                  <a:gd name="T18" fmla="*/ 9 w 9"/>
                  <a:gd name="T19" fmla="*/ 86 h 196"/>
                  <a:gd name="T20" fmla="*/ 9 w 9"/>
                  <a:gd name="T21" fmla="*/ 110 h 196"/>
                  <a:gd name="T22" fmla="*/ 9 w 9"/>
                  <a:gd name="T23" fmla="*/ 146 h 196"/>
                  <a:gd name="T24" fmla="*/ 9 w 9"/>
                  <a:gd name="T25" fmla="*/ 193 h 196"/>
                  <a:gd name="T26" fmla="*/ 9 w 9"/>
                  <a:gd name="T27" fmla="*/ 196 h 196"/>
                  <a:gd name="T28" fmla="*/ 7 w 9"/>
                  <a:gd name="T29" fmla="*/ 196 h 196"/>
                  <a:gd name="T30" fmla="*/ 6 w 9"/>
                  <a:gd name="T31" fmla="*/ 196 h 196"/>
                  <a:gd name="T32" fmla="*/ 2 w 9"/>
                  <a:gd name="T33" fmla="*/ 196 h 196"/>
                  <a:gd name="T34" fmla="*/ 0 w 9"/>
                  <a:gd name="T35" fmla="*/ 195 h 196"/>
                  <a:gd name="T36" fmla="*/ 0 w 9"/>
                  <a:gd name="T37" fmla="*/ 192 h 196"/>
                  <a:gd name="T38" fmla="*/ 0 w 9"/>
                  <a:gd name="T39" fmla="*/ 173 h 196"/>
                  <a:gd name="T40" fmla="*/ 0 w 9"/>
                  <a:gd name="T41" fmla="*/ 157 h 196"/>
                  <a:gd name="T42" fmla="*/ 0 w 9"/>
                  <a:gd name="T43" fmla="*/ 144 h 196"/>
                  <a:gd name="T44" fmla="*/ 0 w 9"/>
                  <a:gd name="T45" fmla="*/ 130 h 196"/>
                  <a:gd name="T46" fmla="*/ 0 w 9"/>
                  <a:gd name="T47" fmla="*/ 111 h 196"/>
                  <a:gd name="T48" fmla="*/ 0 w 9"/>
                  <a:gd name="T49" fmla="*/ 87 h 196"/>
                  <a:gd name="T50" fmla="*/ 0 w 9"/>
                  <a:gd name="T51" fmla="*/ 53 h 196"/>
                  <a:gd name="T52" fmla="*/ 0 w 9"/>
                  <a:gd name="T53" fmla="*/ 5 h 196"/>
                  <a:gd name="T54" fmla="*/ 0 w 9"/>
                  <a:gd name="T55" fmla="*/ 2 h 196"/>
                  <a:gd name="T56" fmla="*/ 2 w 9"/>
                  <a:gd name="T57" fmla="*/ 1 h 1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96"/>
                  <a:gd name="T89" fmla="*/ 9 w 9"/>
                  <a:gd name="T90" fmla="*/ 196 h 19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96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24"/>
                    </a:lnTo>
                    <a:lnTo>
                      <a:pt x="9" y="39"/>
                    </a:lnTo>
                    <a:lnTo>
                      <a:pt x="9" y="53"/>
                    </a:lnTo>
                    <a:lnTo>
                      <a:pt x="9" y="67"/>
                    </a:lnTo>
                    <a:lnTo>
                      <a:pt x="9" y="86"/>
                    </a:lnTo>
                    <a:lnTo>
                      <a:pt x="9" y="110"/>
                    </a:lnTo>
                    <a:lnTo>
                      <a:pt x="9" y="146"/>
                    </a:lnTo>
                    <a:lnTo>
                      <a:pt x="9" y="193"/>
                    </a:lnTo>
                    <a:lnTo>
                      <a:pt x="9" y="196"/>
                    </a:lnTo>
                    <a:lnTo>
                      <a:pt x="7" y="196"/>
                    </a:lnTo>
                    <a:lnTo>
                      <a:pt x="6" y="196"/>
                    </a:lnTo>
                    <a:lnTo>
                      <a:pt x="2" y="196"/>
                    </a:lnTo>
                    <a:lnTo>
                      <a:pt x="0" y="195"/>
                    </a:lnTo>
                    <a:lnTo>
                      <a:pt x="0" y="19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0" y="144"/>
                    </a:lnTo>
                    <a:lnTo>
                      <a:pt x="0" y="130"/>
                    </a:lnTo>
                    <a:lnTo>
                      <a:pt x="0" y="111"/>
                    </a:lnTo>
                    <a:lnTo>
                      <a:pt x="0" y="87"/>
                    </a:lnTo>
                    <a:lnTo>
                      <a:pt x="0" y="5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4" name="Freeform 578"/>
              <p:cNvSpPr>
                <a:spLocks/>
              </p:cNvSpPr>
              <p:nvPr/>
            </p:nvSpPr>
            <p:spPr bwMode="auto">
              <a:xfrm>
                <a:off x="1810" y="3736"/>
                <a:ext cx="9" cy="187"/>
              </a:xfrm>
              <a:custGeom>
                <a:avLst/>
                <a:gdLst>
                  <a:gd name="T0" fmla="*/ 2 w 9"/>
                  <a:gd name="T1" fmla="*/ 1 h 187"/>
                  <a:gd name="T2" fmla="*/ 4 w 9"/>
                  <a:gd name="T3" fmla="*/ 1 h 187"/>
                  <a:gd name="T4" fmla="*/ 8 w 9"/>
                  <a:gd name="T5" fmla="*/ 0 h 187"/>
                  <a:gd name="T6" fmla="*/ 9 w 9"/>
                  <a:gd name="T7" fmla="*/ 1 h 187"/>
                  <a:gd name="T8" fmla="*/ 9 w 9"/>
                  <a:gd name="T9" fmla="*/ 5 h 187"/>
                  <a:gd name="T10" fmla="*/ 9 w 9"/>
                  <a:gd name="T11" fmla="*/ 23 h 187"/>
                  <a:gd name="T12" fmla="*/ 9 w 9"/>
                  <a:gd name="T13" fmla="*/ 38 h 187"/>
                  <a:gd name="T14" fmla="*/ 9 w 9"/>
                  <a:gd name="T15" fmla="*/ 50 h 187"/>
                  <a:gd name="T16" fmla="*/ 9 w 9"/>
                  <a:gd name="T17" fmla="*/ 64 h 187"/>
                  <a:gd name="T18" fmla="*/ 9 w 9"/>
                  <a:gd name="T19" fmla="*/ 81 h 187"/>
                  <a:gd name="T20" fmla="*/ 9 w 9"/>
                  <a:gd name="T21" fmla="*/ 105 h 187"/>
                  <a:gd name="T22" fmla="*/ 9 w 9"/>
                  <a:gd name="T23" fmla="*/ 138 h 187"/>
                  <a:gd name="T24" fmla="*/ 9 w 9"/>
                  <a:gd name="T25" fmla="*/ 184 h 187"/>
                  <a:gd name="T26" fmla="*/ 9 w 9"/>
                  <a:gd name="T27" fmla="*/ 186 h 187"/>
                  <a:gd name="T28" fmla="*/ 7 w 9"/>
                  <a:gd name="T29" fmla="*/ 187 h 187"/>
                  <a:gd name="T30" fmla="*/ 6 w 9"/>
                  <a:gd name="T31" fmla="*/ 186 h 187"/>
                  <a:gd name="T32" fmla="*/ 2 w 9"/>
                  <a:gd name="T33" fmla="*/ 186 h 187"/>
                  <a:gd name="T34" fmla="*/ 0 w 9"/>
                  <a:gd name="T35" fmla="*/ 186 h 187"/>
                  <a:gd name="T36" fmla="*/ 0 w 9"/>
                  <a:gd name="T37" fmla="*/ 184 h 187"/>
                  <a:gd name="T38" fmla="*/ 0 w 9"/>
                  <a:gd name="T39" fmla="*/ 164 h 187"/>
                  <a:gd name="T40" fmla="*/ 0 w 9"/>
                  <a:gd name="T41" fmla="*/ 149 h 187"/>
                  <a:gd name="T42" fmla="*/ 0 w 9"/>
                  <a:gd name="T43" fmla="*/ 137 h 187"/>
                  <a:gd name="T44" fmla="*/ 0 w 9"/>
                  <a:gd name="T45" fmla="*/ 124 h 187"/>
                  <a:gd name="T46" fmla="*/ 0 w 9"/>
                  <a:gd name="T47" fmla="*/ 106 h 187"/>
                  <a:gd name="T48" fmla="*/ 0 w 9"/>
                  <a:gd name="T49" fmla="*/ 83 h 187"/>
                  <a:gd name="T50" fmla="*/ 0 w 9"/>
                  <a:gd name="T51" fmla="*/ 50 h 187"/>
                  <a:gd name="T52" fmla="*/ 0 w 9"/>
                  <a:gd name="T53" fmla="*/ 5 h 187"/>
                  <a:gd name="T54" fmla="*/ 0 w 9"/>
                  <a:gd name="T55" fmla="*/ 2 h 187"/>
                  <a:gd name="T56" fmla="*/ 2 w 9"/>
                  <a:gd name="T57" fmla="*/ 1 h 1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87"/>
                  <a:gd name="T89" fmla="*/ 9 w 9"/>
                  <a:gd name="T90" fmla="*/ 187 h 1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87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23"/>
                    </a:lnTo>
                    <a:lnTo>
                      <a:pt x="9" y="38"/>
                    </a:lnTo>
                    <a:lnTo>
                      <a:pt x="9" y="50"/>
                    </a:lnTo>
                    <a:lnTo>
                      <a:pt x="9" y="64"/>
                    </a:lnTo>
                    <a:lnTo>
                      <a:pt x="9" y="81"/>
                    </a:lnTo>
                    <a:lnTo>
                      <a:pt x="9" y="105"/>
                    </a:lnTo>
                    <a:lnTo>
                      <a:pt x="9" y="138"/>
                    </a:lnTo>
                    <a:lnTo>
                      <a:pt x="9" y="184"/>
                    </a:lnTo>
                    <a:lnTo>
                      <a:pt x="9" y="186"/>
                    </a:lnTo>
                    <a:lnTo>
                      <a:pt x="7" y="187"/>
                    </a:lnTo>
                    <a:lnTo>
                      <a:pt x="6" y="186"/>
                    </a:lnTo>
                    <a:lnTo>
                      <a:pt x="2" y="186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0" y="164"/>
                    </a:lnTo>
                    <a:lnTo>
                      <a:pt x="0" y="149"/>
                    </a:lnTo>
                    <a:lnTo>
                      <a:pt x="0" y="137"/>
                    </a:lnTo>
                    <a:lnTo>
                      <a:pt x="0" y="124"/>
                    </a:lnTo>
                    <a:lnTo>
                      <a:pt x="0" y="106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5" name="Freeform 579"/>
              <p:cNvSpPr>
                <a:spLocks/>
              </p:cNvSpPr>
              <p:nvPr/>
            </p:nvSpPr>
            <p:spPr bwMode="auto">
              <a:xfrm>
                <a:off x="1810" y="3736"/>
                <a:ext cx="9" cy="178"/>
              </a:xfrm>
              <a:custGeom>
                <a:avLst/>
                <a:gdLst>
                  <a:gd name="T0" fmla="*/ 2 w 9"/>
                  <a:gd name="T1" fmla="*/ 1 h 178"/>
                  <a:gd name="T2" fmla="*/ 4 w 9"/>
                  <a:gd name="T3" fmla="*/ 1 h 178"/>
                  <a:gd name="T4" fmla="*/ 8 w 9"/>
                  <a:gd name="T5" fmla="*/ 0 h 178"/>
                  <a:gd name="T6" fmla="*/ 9 w 9"/>
                  <a:gd name="T7" fmla="*/ 1 h 178"/>
                  <a:gd name="T8" fmla="*/ 9 w 9"/>
                  <a:gd name="T9" fmla="*/ 4 h 178"/>
                  <a:gd name="T10" fmla="*/ 9 w 9"/>
                  <a:gd name="T11" fmla="*/ 22 h 178"/>
                  <a:gd name="T12" fmla="*/ 9 w 9"/>
                  <a:gd name="T13" fmla="*/ 35 h 178"/>
                  <a:gd name="T14" fmla="*/ 9 w 9"/>
                  <a:gd name="T15" fmla="*/ 48 h 178"/>
                  <a:gd name="T16" fmla="*/ 9 w 9"/>
                  <a:gd name="T17" fmla="*/ 61 h 178"/>
                  <a:gd name="T18" fmla="*/ 9 w 9"/>
                  <a:gd name="T19" fmla="*/ 77 h 178"/>
                  <a:gd name="T20" fmla="*/ 9 w 9"/>
                  <a:gd name="T21" fmla="*/ 100 h 178"/>
                  <a:gd name="T22" fmla="*/ 9 w 9"/>
                  <a:gd name="T23" fmla="*/ 131 h 178"/>
                  <a:gd name="T24" fmla="*/ 9 w 9"/>
                  <a:gd name="T25" fmla="*/ 175 h 178"/>
                  <a:gd name="T26" fmla="*/ 9 w 9"/>
                  <a:gd name="T27" fmla="*/ 176 h 178"/>
                  <a:gd name="T28" fmla="*/ 7 w 9"/>
                  <a:gd name="T29" fmla="*/ 178 h 178"/>
                  <a:gd name="T30" fmla="*/ 6 w 9"/>
                  <a:gd name="T31" fmla="*/ 178 h 178"/>
                  <a:gd name="T32" fmla="*/ 2 w 9"/>
                  <a:gd name="T33" fmla="*/ 178 h 178"/>
                  <a:gd name="T34" fmla="*/ 0 w 9"/>
                  <a:gd name="T35" fmla="*/ 176 h 178"/>
                  <a:gd name="T36" fmla="*/ 0 w 9"/>
                  <a:gd name="T37" fmla="*/ 174 h 178"/>
                  <a:gd name="T38" fmla="*/ 0 w 9"/>
                  <a:gd name="T39" fmla="*/ 157 h 178"/>
                  <a:gd name="T40" fmla="*/ 0 w 9"/>
                  <a:gd name="T41" fmla="*/ 142 h 178"/>
                  <a:gd name="T42" fmla="*/ 0 w 9"/>
                  <a:gd name="T43" fmla="*/ 131 h 178"/>
                  <a:gd name="T44" fmla="*/ 0 w 9"/>
                  <a:gd name="T45" fmla="*/ 117 h 178"/>
                  <a:gd name="T46" fmla="*/ 0 w 9"/>
                  <a:gd name="T47" fmla="*/ 102 h 178"/>
                  <a:gd name="T48" fmla="*/ 0 w 9"/>
                  <a:gd name="T49" fmla="*/ 78 h 178"/>
                  <a:gd name="T50" fmla="*/ 0 w 9"/>
                  <a:gd name="T51" fmla="*/ 48 h 178"/>
                  <a:gd name="T52" fmla="*/ 0 w 9"/>
                  <a:gd name="T53" fmla="*/ 5 h 178"/>
                  <a:gd name="T54" fmla="*/ 0 w 9"/>
                  <a:gd name="T55" fmla="*/ 2 h 178"/>
                  <a:gd name="T56" fmla="*/ 2 w 9"/>
                  <a:gd name="T57" fmla="*/ 1 h 17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78"/>
                  <a:gd name="T89" fmla="*/ 9 w 9"/>
                  <a:gd name="T90" fmla="*/ 178 h 17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78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2"/>
                    </a:lnTo>
                    <a:lnTo>
                      <a:pt x="9" y="35"/>
                    </a:lnTo>
                    <a:lnTo>
                      <a:pt x="9" y="48"/>
                    </a:lnTo>
                    <a:lnTo>
                      <a:pt x="9" y="61"/>
                    </a:lnTo>
                    <a:lnTo>
                      <a:pt x="9" y="77"/>
                    </a:lnTo>
                    <a:lnTo>
                      <a:pt x="9" y="100"/>
                    </a:lnTo>
                    <a:lnTo>
                      <a:pt x="9" y="131"/>
                    </a:lnTo>
                    <a:lnTo>
                      <a:pt x="9" y="175"/>
                    </a:lnTo>
                    <a:lnTo>
                      <a:pt x="9" y="176"/>
                    </a:lnTo>
                    <a:lnTo>
                      <a:pt x="7" y="178"/>
                    </a:lnTo>
                    <a:lnTo>
                      <a:pt x="6" y="178"/>
                    </a:lnTo>
                    <a:lnTo>
                      <a:pt x="2" y="178"/>
                    </a:lnTo>
                    <a:lnTo>
                      <a:pt x="0" y="176"/>
                    </a:lnTo>
                    <a:lnTo>
                      <a:pt x="0" y="174"/>
                    </a:lnTo>
                    <a:lnTo>
                      <a:pt x="0" y="157"/>
                    </a:lnTo>
                    <a:lnTo>
                      <a:pt x="0" y="142"/>
                    </a:lnTo>
                    <a:lnTo>
                      <a:pt x="0" y="131"/>
                    </a:lnTo>
                    <a:lnTo>
                      <a:pt x="0" y="117"/>
                    </a:lnTo>
                    <a:lnTo>
                      <a:pt x="0" y="102"/>
                    </a:lnTo>
                    <a:lnTo>
                      <a:pt x="0" y="78"/>
                    </a:lnTo>
                    <a:lnTo>
                      <a:pt x="0" y="4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6" name="Freeform 580"/>
              <p:cNvSpPr>
                <a:spLocks/>
              </p:cNvSpPr>
              <p:nvPr/>
            </p:nvSpPr>
            <p:spPr bwMode="auto">
              <a:xfrm>
                <a:off x="1810" y="3736"/>
                <a:ext cx="9" cy="169"/>
              </a:xfrm>
              <a:custGeom>
                <a:avLst/>
                <a:gdLst>
                  <a:gd name="T0" fmla="*/ 2 w 9"/>
                  <a:gd name="T1" fmla="*/ 1 h 169"/>
                  <a:gd name="T2" fmla="*/ 4 w 9"/>
                  <a:gd name="T3" fmla="*/ 1 h 169"/>
                  <a:gd name="T4" fmla="*/ 8 w 9"/>
                  <a:gd name="T5" fmla="*/ 0 h 169"/>
                  <a:gd name="T6" fmla="*/ 9 w 9"/>
                  <a:gd name="T7" fmla="*/ 1 h 169"/>
                  <a:gd name="T8" fmla="*/ 9 w 9"/>
                  <a:gd name="T9" fmla="*/ 4 h 169"/>
                  <a:gd name="T10" fmla="*/ 9 w 9"/>
                  <a:gd name="T11" fmla="*/ 21 h 169"/>
                  <a:gd name="T12" fmla="*/ 9 w 9"/>
                  <a:gd name="T13" fmla="*/ 34 h 169"/>
                  <a:gd name="T14" fmla="*/ 9 w 9"/>
                  <a:gd name="T15" fmla="*/ 45 h 169"/>
                  <a:gd name="T16" fmla="*/ 9 w 9"/>
                  <a:gd name="T17" fmla="*/ 57 h 169"/>
                  <a:gd name="T18" fmla="*/ 9 w 9"/>
                  <a:gd name="T19" fmla="*/ 73 h 169"/>
                  <a:gd name="T20" fmla="*/ 9 w 9"/>
                  <a:gd name="T21" fmla="*/ 94 h 169"/>
                  <a:gd name="T22" fmla="*/ 9 w 9"/>
                  <a:gd name="T23" fmla="*/ 125 h 169"/>
                  <a:gd name="T24" fmla="*/ 9 w 9"/>
                  <a:gd name="T25" fmla="*/ 165 h 169"/>
                  <a:gd name="T26" fmla="*/ 9 w 9"/>
                  <a:gd name="T27" fmla="*/ 168 h 169"/>
                  <a:gd name="T28" fmla="*/ 7 w 9"/>
                  <a:gd name="T29" fmla="*/ 169 h 169"/>
                  <a:gd name="T30" fmla="*/ 6 w 9"/>
                  <a:gd name="T31" fmla="*/ 168 h 169"/>
                  <a:gd name="T32" fmla="*/ 2 w 9"/>
                  <a:gd name="T33" fmla="*/ 168 h 169"/>
                  <a:gd name="T34" fmla="*/ 0 w 9"/>
                  <a:gd name="T35" fmla="*/ 168 h 169"/>
                  <a:gd name="T36" fmla="*/ 0 w 9"/>
                  <a:gd name="T37" fmla="*/ 165 h 169"/>
                  <a:gd name="T38" fmla="*/ 0 w 9"/>
                  <a:gd name="T39" fmla="*/ 148 h 169"/>
                  <a:gd name="T40" fmla="*/ 0 w 9"/>
                  <a:gd name="T41" fmla="*/ 135 h 169"/>
                  <a:gd name="T42" fmla="*/ 0 w 9"/>
                  <a:gd name="T43" fmla="*/ 124 h 169"/>
                  <a:gd name="T44" fmla="*/ 0 w 9"/>
                  <a:gd name="T45" fmla="*/ 111 h 169"/>
                  <a:gd name="T46" fmla="*/ 0 w 9"/>
                  <a:gd name="T47" fmla="*/ 97 h 169"/>
                  <a:gd name="T48" fmla="*/ 0 w 9"/>
                  <a:gd name="T49" fmla="*/ 75 h 169"/>
                  <a:gd name="T50" fmla="*/ 0 w 9"/>
                  <a:gd name="T51" fmla="*/ 45 h 169"/>
                  <a:gd name="T52" fmla="*/ 0 w 9"/>
                  <a:gd name="T53" fmla="*/ 5 h 169"/>
                  <a:gd name="T54" fmla="*/ 0 w 9"/>
                  <a:gd name="T55" fmla="*/ 2 h 169"/>
                  <a:gd name="T56" fmla="*/ 2 w 9"/>
                  <a:gd name="T57" fmla="*/ 1 h 1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69"/>
                  <a:gd name="T89" fmla="*/ 9 w 9"/>
                  <a:gd name="T90" fmla="*/ 169 h 1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69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1"/>
                    </a:lnTo>
                    <a:lnTo>
                      <a:pt x="9" y="34"/>
                    </a:lnTo>
                    <a:lnTo>
                      <a:pt x="9" y="45"/>
                    </a:lnTo>
                    <a:lnTo>
                      <a:pt x="9" y="57"/>
                    </a:lnTo>
                    <a:lnTo>
                      <a:pt x="9" y="73"/>
                    </a:lnTo>
                    <a:lnTo>
                      <a:pt x="9" y="94"/>
                    </a:lnTo>
                    <a:lnTo>
                      <a:pt x="9" y="125"/>
                    </a:lnTo>
                    <a:lnTo>
                      <a:pt x="9" y="165"/>
                    </a:lnTo>
                    <a:lnTo>
                      <a:pt x="9" y="168"/>
                    </a:lnTo>
                    <a:lnTo>
                      <a:pt x="7" y="169"/>
                    </a:lnTo>
                    <a:lnTo>
                      <a:pt x="6" y="168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0" y="165"/>
                    </a:lnTo>
                    <a:lnTo>
                      <a:pt x="0" y="148"/>
                    </a:lnTo>
                    <a:lnTo>
                      <a:pt x="0" y="135"/>
                    </a:lnTo>
                    <a:lnTo>
                      <a:pt x="0" y="124"/>
                    </a:lnTo>
                    <a:lnTo>
                      <a:pt x="0" y="111"/>
                    </a:lnTo>
                    <a:lnTo>
                      <a:pt x="0" y="97"/>
                    </a:lnTo>
                    <a:lnTo>
                      <a:pt x="0" y="75"/>
                    </a:lnTo>
                    <a:lnTo>
                      <a:pt x="0" y="4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7" name="Freeform 581"/>
              <p:cNvSpPr>
                <a:spLocks/>
              </p:cNvSpPr>
              <p:nvPr/>
            </p:nvSpPr>
            <p:spPr bwMode="auto">
              <a:xfrm>
                <a:off x="1810" y="3736"/>
                <a:ext cx="9" cy="159"/>
              </a:xfrm>
              <a:custGeom>
                <a:avLst/>
                <a:gdLst>
                  <a:gd name="T0" fmla="*/ 2 w 9"/>
                  <a:gd name="T1" fmla="*/ 1 h 159"/>
                  <a:gd name="T2" fmla="*/ 4 w 9"/>
                  <a:gd name="T3" fmla="*/ 1 h 159"/>
                  <a:gd name="T4" fmla="*/ 8 w 9"/>
                  <a:gd name="T5" fmla="*/ 0 h 159"/>
                  <a:gd name="T6" fmla="*/ 9 w 9"/>
                  <a:gd name="T7" fmla="*/ 1 h 159"/>
                  <a:gd name="T8" fmla="*/ 9 w 9"/>
                  <a:gd name="T9" fmla="*/ 4 h 159"/>
                  <a:gd name="T10" fmla="*/ 9 w 9"/>
                  <a:gd name="T11" fmla="*/ 19 h 159"/>
                  <a:gd name="T12" fmla="*/ 9 w 9"/>
                  <a:gd name="T13" fmla="*/ 32 h 159"/>
                  <a:gd name="T14" fmla="*/ 9 w 9"/>
                  <a:gd name="T15" fmla="*/ 43 h 159"/>
                  <a:gd name="T16" fmla="*/ 9 w 9"/>
                  <a:gd name="T17" fmla="*/ 54 h 159"/>
                  <a:gd name="T18" fmla="*/ 9 w 9"/>
                  <a:gd name="T19" fmla="*/ 70 h 159"/>
                  <a:gd name="T20" fmla="*/ 9 w 9"/>
                  <a:gd name="T21" fmla="*/ 89 h 159"/>
                  <a:gd name="T22" fmla="*/ 9 w 9"/>
                  <a:gd name="T23" fmla="*/ 117 h 159"/>
                  <a:gd name="T24" fmla="*/ 9 w 9"/>
                  <a:gd name="T25" fmla="*/ 157 h 159"/>
                  <a:gd name="T26" fmla="*/ 9 w 9"/>
                  <a:gd name="T27" fmla="*/ 159 h 159"/>
                  <a:gd name="T28" fmla="*/ 7 w 9"/>
                  <a:gd name="T29" fmla="*/ 159 h 159"/>
                  <a:gd name="T30" fmla="*/ 6 w 9"/>
                  <a:gd name="T31" fmla="*/ 159 h 159"/>
                  <a:gd name="T32" fmla="*/ 2 w 9"/>
                  <a:gd name="T33" fmla="*/ 159 h 159"/>
                  <a:gd name="T34" fmla="*/ 0 w 9"/>
                  <a:gd name="T35" fmla="*/ 158 h 159"/>
                  <a:gd name="T36" fmla="*/ 0 w 9"/>
                  <a:gd name="T37" fmla="*/ 157 h 159"/>
                  <a:gd name="T38" fmla="*/ 0 w 9"/>
                  <a:gd name="T39" fmla="*/ 140 h 159"/>
                  <a:gd name="T40" fmla="*/ 0 w 9"/>
                  <a:gd name="T41" fmla="*/ 127 h 159"/>
                  <a:gd name="T42" fmla="*/ 0 w 9"/>
                  <a:gd name="T43" fmla="*/ 117 h 159"/>
                  <a:gd name="T44" fmla="*/ 0 w 9"/>
                  <a:gd name="T45" fmla="*/ 105 h 159"/>
                  <a:gd name="T46" fmla="*/ 0 w 9"/>
                  <a:gd name="T47" fmla="*/ 91 h 159"/>
                  <a:gd name="T48" fmla="*/ 0 w 9"/>
                  <a:gd name="T49" fmla="*/ 71 h 159"/>
                  <a:gd name="T50" fmla="*/ 0 w 9"/>
                  <a:gd name="T51" fmla="*/ 43 h 159"/>
                  <a:gd name="T52" fmla="*/ 0 w 9"/>
                  <a:gd name="T53" fmla="*/ 5 h 159"/>
                  <a:gd name="T54" fmla="*/ 0 w 9"/>
                  <a:gd name="T55" fmla="*/ 2 h 159"/>
                  <a:gd name="T56" fmla="*/ 2 w 9"/>
                  <a:gd name="T57" fmla="*/ 1 h 1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59"/>
                  <a:gd name="T89" fmla="*/ 9 w 9"/>
                  <a:gd name="T90" fmla="*/ 159 h 1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59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19"/>
                    </a:lnTo>
                    <a:lnTo>
                      <a:pt x="9" y="32"/>
                    </a:lnTo>
                    <a:lnTo>
                      <a:pt x="9" y="43"/>
                    </a:lnTo>
                    <a:lnTo>
                      <a:pt x="9" y="54"/>
                    </a:lnTo>
                    <a:lnTo>
                      <a:pt x="9" y="70"/>
                    </a:lnTo>
                    <a:lnTo>
                      <a:pt x="9" y="89"/>
                    </a:lnTo>
                    <a:lnTo>
                      <a:pt x="9" y="117"/>
                    </a:lnTo>
                    <a:lnTo>
                      <a:pt x="9" y="157"/>
                    </a:lnTo>
                    <a:lnTo>
                      <a:pt x="9" y="159"/>
                    </a:lnTo>
                    <a:lnTo>
                      <a:pt x="7" y="159"/>
                    </a:lnTo>
                    <a:lnTo>
                      <a:pt x="6" y="159"/>
                    </a:lnTo>
                    <a:lnTo>
                      <a:pt x="2" y="159"/>
                    </a:lnTo>
                    <a:lnTo>
                      <a:pt x="0" y="158"/>
                    </a:lnTo>
                    <a:lnTo>
                      <a:pt x="0" y="157"/>
                    </a:lnTo>
                    <a:lnTo>
                      <a:pt x="0" y="140"/>
                    </a:lnTo>
                    <a:lnTo>
                      <a:pt x="0" y="127"/>
                    </a:lnTo>
                    <a:lnTo>
                      <a:pt x="0" y="117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0" y="71"/>
                    </a:lnTo>
                    <a:lnTo>
                      <a:pt x="0" y="4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8" name="Freeform 582"/>
              <p:cNvSpPr>
                <a:spLocks/>
              </p:cNvSpPr>
              <p:nvPr/>
            </p:nvSpPr>
            <p:spPr bwMode="auto">
              <a:xfrm>
                <a:off x="1810" y="3736"/>
                <a:ext cx="9" cy="151"/>
              </a:xfrm>
              <a:custGeom>
                <a:avLst/>
                <a:gdLst>
                  <a:gd name="T0" fmla="*/ 2 w 9"/>
                  <a:gd name="T1" fmla="*/ 1 h 151"/>
                  <a:gd name="T2" fmla="*/ 4 w 9"/>
                  <a:gd name="T3" fmla="*/ 1 h 151"/>
                  <a:gd name="T4" fmla="*/ 8 w 9"/>
                  <a:gd name="T5" fmla="*/ 0 h 151"/>
                  <a:gd name="T6" fmla="*/ 9 w 9"/>
                  <a:gd name="T7" fmla="*/ 1 h 151"/>
                  <a:gd name="T8" fmla="*/ 9 w 9"/>
                  <a:gd name="T9" fmla="*/ 4 h 151"/>
                  <a:gd name="T10" fmla="*/ 9 w 9"/>
                  <a:gd name="T11" fmla="*/ 30 h 151"/>
                  <a:gd name="T12" fmla="*/ 9 w 9"/>
                  <a:gd name="T13" fmla="*/ 51 h 151"/>
                  <a:gd name="T14" fmla="*/ 9 w 9"/>
                  <a:gd name="T15" fmla="*/ 84 h 151"/>
                  <a:gd name="T16" fmla="*/ 9 w 9"/>
                  <a:gd name="T17" fmla="*/ 148 h 151"/>
                  <a:gd name="T18" fmla="*/ 9 w 9"/>
                  <a:gd name="T19" fmla="*/ 149 h 151"/>
                  <a:gd name="T20" fmla="*/ 7 w 9"/>
                  <a:gd name="T21" fmla="*/ 151 h 151"/>
                  <a:gd name="T22" fmla="*/ 6 w 9"/>
                  <a:gd name="T23" fmla="*/ 149 h 151"/>
                  <a:gd name="T24" fmla="*/ 2 w 9"/>
                  <a:gd name="T25" fmla="*/ 149 h 151"/>
                  <a:gd name="T26" fmla="*/ 0 w 9"/>
                  <a:gd name="T27" fmla="*/ 149 h 151"/>
                  <a:gd name="T28" fmla="*/ 0 w 9"/>
                  <a:gd name="T29" fmla="*/ 147 h 151"/>
                  <a:gd name="T30" fmla="*/ 0 w 9"/>
                  <a:gd name="T31" fmla="*/ 120 h 151"/>
                  <a:gd name="T32" fmla="*/ 0 w 9"/>
                  <a:gd name="T33" fmla="*/ 99 h 151"/>
                  <a:gd name="T34" fmla="*/ 0 w 9"/>
                  <a:gd name="T35" fmla="*/ 67 h 151"/>
                  <a:gd name="T36" fmla="*/ 0 w 9"/>
                  <a:gd name="T37" fmla="*/ 5 h 151"/>
                  <a:gd name="T38" fmla="*/ 0 w 9"/>
                  <a:gd name="T39" fmla="*/ 2 h 151"/>
                  <a:gd name="T40" fmla="*/ 2 w 9"/>
                  <a:gd name="T41" fmla="*/ 1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51"/>
                  <a:gd name="T65" fmla="*/ 9 w 9"/>
                  <a:gd name="T66" fmla="*/ 151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51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30"/>
                    </a:lnTo>
                    <a:lnTo>
                      <a:pt x="9" y="51"/>
                    </a:lnTo>
                    <a:lnTo>
                      <a:pt x="9" y="84"/>
                    </a:lnTo>
                    <a:lnTo>
                      <a:pt x="9" y="148"/>
                    </a:lnTo>
                    <a:lnTo>
                      <a:pt x="9" y="149"/>
                    </a:lnTo>
                    <a:lnTo>
                      <a:pt x="7" y="151"/>
                    </a:lnTo>
                    <a:lnTo>
                      <a:pt x="6" y="149"/>
                    </a:lnTo>
                    <a:lnTo>
                      <a:pt x="2" y="149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20"/>
                    </a:lnTo>
                    <a:lnTo>
                      <a:pt x="0" y="99"/>
                    </a:lnTo>
                    <a:lnTo>
                      <a:pt x="0" y="6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79" name="Freeform 583"/>
              <p:cNvSpPr>
                <a:spLocks/>
              </p:cNvSpPr>
              <p:nvPr/>
            </p:nvSpPr>
            <p:spPr bwMode="auto">
              <a:xfrm>
                <a:off x="1810" y="3736"/>
                <a:ext cx="9" cy="141"/>
              </a:xfrm>
              <a:custGeom>
                <a:avLst/>
                <a:gdLst>
                  <a:gd name="T0" fmla="*/ 2 w 9"/>
                  <a:gd name="T1" fmla="*/ 1 h 141"/>
                  <a:gd name="T2" fmla="*/ 4 w 9"/>
                  <a:gd name="T3" fmla="*/ 1 h 141"/>
                  <a:gd name="T4" fmla="*/ 8 w 9"/>
                  <a:gd name="T5" fmla="*/ 0 h 141"/>
                  <a:gd name="T6" fmla="*/ 9 w 9"/>
                  <a:gd name="T7" fmla="*/ 1 h 141"/>
                  <a:gd name="T8" fmla="*/ 9 w 9"/>
                  <a:gd name="T9" fmla="*/ 4 h 141"/>
                  <a:gd name="T10" fmla="*/ 9 w 9"/>
                  <a:gd name="T11" fmla="*/ 28 h 141"/>
                  <a:gd name="T12" fmla="*/ 9 w 9"/>
                  <a:gd name="T13" fmla="*/ 48 h 141"/>
                  <a:gd name="T14" fmla="*/ 9 w 9"/>
                  <a:gd name="T15" fmla="*/ 79 h 141"/>
                  <a:gd name="T16" fmla="*/ 9 w 9"/>
                  <a:gd name="T17" fmla="*/ 138 h 141"/>
                  <a:gd name="T18" fmla="*/ 9 w 9"/>
                  <a:gd name="T19" fmla="*/ 140 h 141"/>
                  <a:gd name="T20" fmla="*/ 7 w 9"/>
                  <a:gd name="T21" fmla="*/ 141 h 141"/>
                  <a:gd name="T22" fmla="*/ 6 w 9"/>
                  <a:gd name="T23" fmla="*/ 141 h 141"/>
                  <a:gd name="T24" fmla="*/ 2 w 9"/>
                  <a:gd name="T25" fmla="*/ 141 h 141"/>
                  <a:gd name="T26" fmla="*/ 0 w 9"/>
                  <a:gd name="T27" fmla="*/ 140 h 141"/>
                  <a:gd name="T28" fmla="*/ 0 w 9"/>
                  <a:gd name="T29" fmla="*/ 138 h 141"/>
                  <a:gd name="T30" fmla="*/ 0 w 9"/>
                  <a:gd name="T31" fmla="*/ 113 h 141"/>
                  <a:gd name="T32" fmla="*/ 0 w 9"/>
                  <a:gd name="T33" fmla="*/ 93 h 141"/>
                  <a:gd name="T34" fmla="*/ 0 w 9"/>
                  <a:gd name="T35" fmla="*/ 62 h 141"/>
                  <a:gd name="T36" fmla="*/ 0 w 9"/>
                  <a:gd name="T37" fmla="*/ 5 h 141"/>
                  <a:gd name="T38" fmla="*/ 0 w 9"/>
                  <a:gd name="T39" fmla="*/ 2 h 141"/>
                  <a:gd name="T40" fmla="*/ 2 w 9"/>
                  <a:gd name="T41" fmla="*/ 1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41"/>
                  <a:gd name="T65" fmla="*/ 9 w 9"/>
                  <a:gd name="T66" fmla="*/ 141 h 1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41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8"/>
                    </a:lnTo>
                    <a:lnTo>
                      <a:pt x="9" y="48"/>
                    </a:lnTo>
                    <a:lnTo>
                      <a:pt x="9" y="79"/>
                    </a:lnTo>
                    <a:lnTo>
                      <a:pt x="9" y="138"/>
                    </a:lnTo>
                    <a:lnTo>
                      <a:pt x="9" y="140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2" y="141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13"/>
                    </a:lnTo>
                    <a:lnTo>
                      <a:pt x="0" y="93"/>
                    </a:lnTo>
                    <a:lnTo>
                      <a:pt x="0" y="6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0" name="Freeform 584"/>
              <p:cNvSpPr>
                <a:spLocks/>
              </p:cNvSpPr>
              <p:nvPr/>
            </p:nvSpPr>
            <p:spPr bwMode="auto">
              <a:xfrm>
                <a:off x="1810" y="3736"/>
                <a:ext cx="9" cy="132"/>
              </a:xfrm>
              <a:custGeom>
                <a:avLst/>
                <a:gdLst>
                  <a:gd name="T0" fmla="*/ 2 w 9"/>
                  <a:gd name="T1" fmla="*/ 1 h 132"/>
                  <a:gd name="T2" fmla="*/ 4 w 9"/>
                  <a:gd name="T3" fmla="*/ 1 h 132"/>
                  <a:gd name="T4" fmla="*/ 8 w 9"/>
                  <a:gd name="T5" fmla="*/ 0 h 132"/>
                  <a:gd name="T6" fmla="*/ 9 w 9"/>
                  <a:gd name="T7" fmla="*/ 1 h 132"/>
                  <a:gd name="T8" fmla="*/ 9 w 9"/>
                  <a:gd name="T9" fmla="*/ 4 h 132"/>
                  <a:gd name="T10" fmla="*/ 9 w 9"/>
                  <a:gd name="T11" fmla="*/ 27 h 132"/>
                  <a:gd name="T12" fmla="*/ 9 w 9"/>
                  <a:gd name="T13" fmla="*/ 45 h 132"/>
                  <a:gd name="T14" fmla="*/ 9 w 9"/>
                  <a:gd name="T15" fmla="*/ 73 h 132"/>
                  <a:gd name="T16" fmla="*/ 9 w 9"/>
                  <a:gd name="T17" fmla="*/ 129 h 132"/>
                  <a:gd name="T18" fmla="*/ 9 w 9"/>
                  <a:gd name="T19" fmla="*/ 131 h 132"/>
                  <a:gd name="T20" fmla="*/ 7 w 9"/>
                  <a:gd name="T21" fmla="*/ 132 h 132"/>
                  <a:gd name="T22" fmla="*/ 6 w 9"/>
                  <a:gd name="T23" fmla="*/ 131 h 132"/>
                  <a:gd name="T24" fmla="*/ 2 w 9"/>
                  <a:gd name="T25" fmla="*/ 131 h 132"/>
                  <a:gd name="T26" fmla="*/ 0 w 9"/>
                  <a:gd name="T27" fmla="*/ 131 h 132"/>
                  <a:gd name="T28" fmla="*/ 0 w 9"/>
                  <a:gd name="T29" fmla="*/ 129 h 132"/>
                  <a:gd name="T30" fmla="*/ 0 w 9"/>
                  <a:gd name="T31" fmla="*/ 105 h 132"/>
                  <a:gd name="T32" fmla="*/ 0 w 9"/>
                  <a:gd name="T33" fmla="*/ 87 h 132"/>
                  <a:gd name="T34" fmla="*/ 0 w 9"/>
                  <a:gd name="T35" fmla="*/ 59 h 132"/>
                  <a:gd name="T36" fmla="*/ 0 w 9"/>
                  <a:gd name="T37" fmla="*/ 5 h 132"/>
                  <a:gd name="T38" fmla="*/ 0 w 9"/>
                  <a:gd name="T39" fmla="*/ 2 h 132"/>
                  <a:gd name="T40" fmla="*/ 2 w 9"/>
                  <a:gd name="T41" fmla="*/ 1 h 1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32"/>
                  <a:gd name="T65" fmla="*/ 9 w 9"/>
                  <a:gd name="T66" fmla="*/ 132 h 1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3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7"/>
                    </a:lnTo>
                    <a:lnTo>
                      <a:pt x="9" y="45"/>
                    </a:lnTo>
                    <a:lnTo>
                      <a:pt x="9" y="73"/>
                    </a:lnTo>
                    <a:lnTo>
                      <a:pt x="9" y="129"/>
                    </a:lnTo>
                    <a:lnTo>
                      <a:pt x="9" y="131"/>
                    </a:lnTo>
                    <a:lnTo>
                      <a:pt x="7" y="132"/>
                    </a:lnTo>
                    <a:lnTo>
                      <a:pt x="6" y="131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05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1" name="Freeform 585"/>
              <p:cNvSpPr>
                <a:spLocks/>
              </p:cNvSpPr>
              <p:nvPr/>
            </p:nvSpPr>
            <p:spPr bwMode="auto">
              <a:xfrm>
                <a:off x="1810" y="3736"/>
                <a:ext cx="9" cy="122"/>
              </a:xfrm>
              <a:custGeom>
                <a:avLst/>
                <a:gdLst>
                  <a:gd name="T0" fmla="*/ 2 w 9"/>
                  <a:gd name="T1" fmla="*/ 1 h 122"/>
                  <a:gd name="T2" fmla="*/ 4 w 9"/>
                  <a:gd name="T3" fmla="*/ 1 h 122"/>
                  <a:gd name="T4" fmla="*/ 8 w 9"/>
                  <a:gd name="T5" fmla="*/ 0 h 122"/>
                  <a:gd name="T6" fmla="*/ 9 w 9"/>
                  <a:gd name="T7" fmla="*/ 1 h 122"/>
                  <a:gd name="T8" fmla="*/ 9 w 9"/>
                  <a:gd name="T9" fmla="*/ 4 h 122"/>
                  <a:gd name="T10" fmla="*/ 9 w 9"/>
                  <a:gd name="T11" fmla="*/ 24 h 122"/>
                  <a:gd name="T12" fmla="*/ 9 w 9"/>
                  <a:gd name="T13" fmla="*/ 42 h 122"/>
                  <a:gd name="T14" fmla="*/ 9 w 9"/>
                  <a:gd name="T15" fmla="*/ 68 h 122"/>
                  <a:gd name="T16" fmla="*/ 9 w 9"/>
                  <a:gd name="T17" fmla="*/ 120 h 122"/>
                  <a:gd name="T18" fmla="*/ 9 w 9"/>
                  <a:gd name="T19" fmla="*/ 121 h 122"/>
                  <a:gd name="T20" fmla="*/ 7 w 9"/>
                  <a:gd name="T21" fmla="*/ 122 h 122"/>
                  <a:gd name="T22" fmla="*/ 6 w 9"/>
                  <a:gd name="T23" fmla="*/ 122 h 122"/>
                  <a:gd name="T24" fmla="*/ 2 w 9"/>
                  <a:gd name="T25" fmla="*/ 122 h 122"/>
                  <a:gd name="T26" fmla="*/ 0 w 9"/>
                  <a:gd name="T27" fmla="*/ 121 h 122"/>
                  <a:gd name="T28" fmla="*/ 0 w 9"/>
                  <a:gd name="T29" fmla="*/ 120 h 122"/>
                  <a:gd name="T30" fmla="*/ 0 w 9"/>
                  <a:gd name="T31" fmla="*/ 98 h 122"/>
                  <a:gd name="T32" fmla="*/ 0 w 9"/>
                  <a:gd name="T33" fmla="*/ 81 h 122"/>
                  <a:gd name="T34" fmla="*/ 0 w 9"/>
                  <a:gd name="T35" fmla="*/ 55 h 122"/>
                  <a:gd name="T36" fmla="*/ 0 w 9"/>
                  <a:gd name="T37" fmla="*/ 5 h 122"/>
                  <a:gd name="T38" fmla="*/ 0 w 9"/>
                  <a:gd name="T39" fmla="*/ 2 h 122"/>
                  <a:gd name="T40" fmla="*/ 2 w 9"/>
                  <a:gd name="T41" fmla="*/ 1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22"/>
                  <a:gd name="T65" fmla="*/ 9 w 9"/>
                  <a:gd name="T66" fmla="*/ 122 h 1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2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24"/>
                    </a:lnTo>
                    <a:lnTo>
                      <a:pt x="9" y="42"/>
                    </a:lnTo>
                    <a:lnTo>
                      <a:pt x="9" y="68"/>
                    </a:lnTo>
                    <a:lnTo>
                      <a:pt x="9" y="120"/>
                    </a:lnTo>
                    <a:lnTo>
                      <a:pt x="9" y="121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2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98"/>
                    </a:lnTo>
                    <a:lnTo>
                      <a:pt x="0" y="81"/>
                    </a:lnTo>
                    <a:lnTo>
                      <a:pt x="0" y="5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2" name="Freeform 586"/>
              <p:cNvSpPr>
                <a:spLocks/>
              </p:cNvSpPr>
              <p:nvPr/>
            </p:nvSpPr>
            <p:spPr bwMode="auto">
              <a:xfrm>
                <a:off x="1810" y="3736"/>
                <a:ext cx="9" cy="113"/>
              </a:xfrm>
              <a:custGeom>
                <a:avLst/>
                <a:gdLst>
                  <a:gd name="T0" fmla="*/ 2 w 9"/>
                  <a:gd name="T1" fmla="*/ 1 h 113"/>
                  <a:gd name="T2" fmla="*/ 4 w 9"/>
                  <a:gd name="T3" fmla="*/ 1 h 113"/>
                  <a:gd name="T4" fmla="*/ 8 w 9"/>
                  <a:gd name="T5" fmla="*/ 0 h 113"/>
                  <a:gd name="T6" fmla="*/ 9 w 9"/>
                  <a:gd name="T7" fmla="*/ 1 h 113"/>
                  <a:gd name="T8" fmla="*/ 9 w 9"/>
                  <a:gd name="T9" fmla="*/ 2 h 113"/>
                  <a:gd name="T10" fmla="*/ 9 w 9"/>
                  <a:gd name="T11" fmla="*/ 23 h 113"/>
                  <a:gd name="T12" fmla="*/ 9 w 9"/>
                  <a:gd name="T13" fmla="*/ 39 h 113"/>
                  <a:gd name="T14" fmla="*/ 9 w 9"/>
                  <a:gd name="T15" fmla="*/ 64 h 113"/>
                  <a:gd name="T16" fmla="*/ 9 w 9"/>
                  <a:gd name="T17" fmla="*/ 111 h 113"/>
                  <a:gd name="T18" fmla="*/ 9 w 9"/>
                  <a:gd name="T19" fmla="*/ 113 h 113"/>
                  <a:gd name="T20" fmla="*/ 7 w 9"/>
                  <a:gd name="T21" fmla="*/ 113 h 113"/>
                  <a:gd name="T22" fmla="*/ 6 w 9"/>
                  <a:gd name="T23" fmla="*/ 113 h 113"/>
                  <a:gd name="T24" fmla="*/ 2 w 9"/>
                  <a:gd name="T25" fmla="*/ 113 h 113"/>
                  <a:gd name="T26" fmla="*/ 0 w 9"/>
                  <a:gd name="T27" fmla="*/ 113 h 113"/>
                  <a:gd name="T28" fmla="*/ 0 w 9"/>
                  <a:gd name="T29" fmla="*/ 111 h 113"/>
                  <a:gd name="T30" fmla="*/ 0 w 9"/>
                  <a:gd name="T31" fmla="*/ 91 h 113"/>
                  <a:gd name="T32" fmla="*/ 0 w 9"/>
                  <a:gd name="T33" fmla="*/ 75 h 113"/>
                  <a:gd name="T34" fmla="*/ 0 w 9"/>
                  <a:gd name="T35" fmla="*/ 50 h 113"/>
                  <a:gd name="T36" fmla="*/ 0 w 9"/>
                  <a:gd name="T37" fmla="*/ 5 h 113"/>
                  <a:gd name="T38" fmla="*/ 0 w 9"/>
                  <a:gd name="T39" fmla="*/ 2 h 113"/>
                  <a:gd name="T40" fmla="*/ 2 w 9"/>
                  <a:gd name="T41" fmla="*/ 1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13"/>
                  <a:gd name="T65" fmla="*/ 9 w 9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13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3"/>
                    </a:lnTo>
                    <a:lnTo>
                      <a:pt x="9" y="39"/>
                    </a:lnTo>
                    <a:lnTo>
                      <a:pt x="9" y="64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6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91"/>
                    </a:lnTo>
                    <a:lnTo>
                      <a:pt x="0" y="75"/>
                    </a:lnTo>
                    <a:lnTo>
                      <a:pt x="0" y="5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3" name="Freeform 587"/>
              <p:cNvSpPr>
                <a:spLocks/>
              </p:cNvSpPr>
              <p:nvPr/>
            </p:nvSpPr>
            <p:spPr bwMode="auto">
              <a:xfrm>
                <a:off x="1810" y="3735"/>
                <a:ext cx="9" cy="105"/>
              </a:xfrm>
              <a:custGeom>
                <a:avLst/>
                <a:gdLst>
                  <a:gd name="T0" fmla="*/ 2 w 9"/>
                  <a:gd name="T1" fmla="*/ 2 h 105"/>
                  <a:gd name="T2" fmla="*/ 4 w 9"/>
                  <a:gd name="T3" fmla="*/ 2 h 105"/>
                  <a:gd name="T4" fmla="*/ 8 w 9"/>
                  <a:gd name="T5" fmla="*/ 0 h 105"/>
                  <a:gd name="T6" fmla="*/ 9 w 9"/>
                  <a:gd name="T7" fmla="*/ 1 h 105"/>
                  <a:gd name="T8" fmla="*/ 9 w 9"/>
                  <a:gd name="T9" fmla="*/ 3 h 105"/>
                  <a:gd name="T10" fmla="*/ 9 w 9"/>
                  <a:gd name="T11" fmla="*/ 22 h 105"/>
                  <a:gd name="T12" fmla="*/ 9 w 9"/>
                  <a:gd name="T13" fmla="*/ 36 h 105"/>
                  <a:gd name="T14" fmla="*/ 9 w 9"/>
                  <a:gd name="T15" fmla="*/ 60 h 105"/>
                  <a:gd name="T16" fmla="*/ 9 w 9"/>
                  <a:gd name="T17" fmla="*/ 103 h 105"/>
                  <a:gd name="T18" fmla="*/ 9 w 9"/>
                  <a:gd name="T19" fmla="*/ 104 h 105"/>
                  <a:gd name="T20" fmla="*/ 7 w 9"/>
                  <a:gd name="T21" fmla="*/ 105 h 105"/>
                  <a:gd name="T22" fmla="*/ 6 w 9"/>
                  <a:gd name="T23" fmla="*/ 105 h 105"/>
                  <a:gd name="T24" fmla="*/ 2 w 9"/>
                  <a:gd name="T25" fmla="*/ 105 h 105"/>
                  <a:gd name="T26" fmla="*/ 0 w 9"/>
                  <a:gd name="T27" fmla="*/ 104 h 105"/>
                  <a:gd name="T28" fmla="*/ 0 w 9"/>
                  <a:gd name="T29" fmla="*/ 103 h 105"/>
                  <a:gd name="T30" fmla="*/ 0 w 9"/>
                  <a:gd name="T31" fmla="*/ 84 h 105"/>
                  <a:gd name="T32" fmla="*/ 0 w 9"/>
                  <a:gd name="T33" fmla="*/ 71 h 105"/>
                  <a:gd name="T34" fmla="*/ 0 w 9"/>
                  <a:gd name="T35" fmla="*/ 47 h 105"/>
                  <a:gd name="T36" fmla="*/ 0 w 9"/>
                  <a:gd name="T37" fmla="*/ 6 h 105"/>
                  <a:gd name="T38" fmla="*/ 0 w 9"/>
                  <a:gd name="T39" fmla="*/ 3 h 105"/>
                  <a:gd name="T40" fmla="*/ 2 w 9"/>
                  <a:gd name="T41" fmla="*/ 2 h 1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05"/>
                  <a:gd name="T65" fmla="*/ 9 w 9"/>
                  <a:gd name="T66" fmla="*/ 105 h 1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05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22"/>
                    </a:lnTo>
                    <a:lnTo>
                      <a:pt x="9" y="36"/>
                    </a:lnTo>
                    <a:lnTo>
                      <a:pt x="9" y="60"/>
                    </a:lnTo>
                    <a:lnTo>
                      <a:pt x="9" y="103"/>
                    </a:lnTo>
                    <a:lnTo>
                      <a:pt x="9" y="104"/>
                    </a:lnTo>
                    <a:lnTo>
                      <a:pt x="7" y="105"/>
                    </a:lnTo>
                    <a:lnTo>
                      <a:pt x="6" y="105"/>
                    </a:lnTo>
                    <a:lnTo>
                      <a:pt x="2" y="105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4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4" name="Freeform 588"/>
              <p:cNvSpPr>
                <a:spLocks/>
              </p:cNvSpPr>
              <p:nvPr/>
            </p:nvSpPr>
            <p:spPr bwMode="auto">
              <a:xfrm>
                <a:off x="1810" y="3735"/>
                <a:ext cx="9" cy="95"/>
              </a:xfrm>
              <a:custGeom>
                <a:avLst/>
                <a:gdLst>
                  <a:gd name="T0" fmla="*/ 2 w 9"/>
                  <a:gd name="T1" fmla="*/ 2 h 95"/>
                  <a:gd name="T2" fmla="*/ 4 w 9"/>
                  <a:gd name="T3" fmla="*/ 2 h 95"/>
                  <a:gd name="T4" fmla="*/ 8 w 9"/>
                  <a:gd name="T5" fmla="*/ 0 h 95"/>
                  <a:gd name="T6" fmla="*/ 9 w 9"/>
                  <a:gd name="T7" fmla="*/ 1 h 95"/>
                  <a:gd name="T8" fmla="*/ 9 w 9"/>
                  <a:gd name="T9" fmla="*/ 3 h 95"/>
                  <a:gd name="T10" fmla="*/ 9 w 9"/>
                  <a:gd name="T11" fmla="*/ 20 h 95"/>
                  <a:gd name="T12" fmla="*/ 9 w 9"/>
                  <a:gd name="T13" fmla="*/ 33 h 95"/>
                  <a:gd name="T14" fmla="*/ 9 w 9"/>
                  <a:gd name="T15" fmla="*/ 54 h 95"/>
                  <a:gd name="T16" fmla="*/ 9 w 9"/>
                  <a:gd name="T17" fmla="*/ 94 h 95"/>
                  <a:gd name="T18" fmla="*/ 9 w 9"/>
                  <a:gd name="T19" fmla="*/ 95 h 95"/>
                  <a:gd name="T20" fmla="*/ 7 w 9"/>
                  <a:gd name="T21" fmla="*/ 95 h 95"/>
                  <a:gd name="T22" fmla="*/ 6 w 9"/>
                  <a:gd name="T23" fmla="*/ 95 h 95"/>
                  <a:gd name="T24" fmla="*/ 2 w 9"/>
                  <a:gd name="T25" fmla="*/ 95 h 95"/>
                  <a:gd name="T26" fmla="*/ 0 w 9"/>
                  <a:gd name="T27" fmla="*/ 95 h 95"/>
                  <a:gd name="T28" fmla="*/ 0 w 9"/>
                  <a:gd name="T29" fmla="*/ 94 h 95"/>
                  <a:gd name="T30" fmla="*/ 0 w 9"/>
                  <a:gd name="T31" fmla="*/ 77 h 95"/>
                  <a:gd name="T32" fmla="*/ 0 w 9"/>
                  <a:gd name="T33" fmla="*/ 65 h 95"/>
                  <a:gd name="T34" fmla="*/ 0 w 9"/>
                  <a:gd name="T35" fmla="*/ 44 h 95"/>
                  <a:gd name="T36" fmla="*/ 0 w 9"/>
                  <a:gd name="T37" fmla="*/ 5 h 95"/>
                  <a:gd name="T38" fmla="*/ 0 w 9"/>
                  <a:gd name="T39" fmla="*/ 3 h 95"/>
                  <a:gd name="T40" fmla="*/ 2 w 9"/>
                  <a:gd name="T41" fmla="*/ 2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95"/>
                  <a:gd name="T65" fmla="*/ 9 w 9"/>
                  <a:gd name="T66" fmla="*/ 95 h 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95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20"/>
                    </a:lnTo>
                    <a:lnTo>
                      <a:pt x="9" y="33"/>
                    </a:lnTo>
                    <a:lnTo>
                      <a:pt x="9" y="54"/>
                    </a:lnTo>
                    <a:lnTo>
                      <a:pt x="9" y="94"/>
                    </a:lnTo>
                    <a:lnTo>
                      <a:pt x="9" y="95"/>
                    </a:lnTo>
                    <a:lnTo>
                      <a:pt x="7" y="95"/>
                    </a:lnTo>
                    <a:lnTo>
                      <a:pt x="6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4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5" name="Freeform 589"/>
              <p:cNvSpPr>
                <a:spLocks/>
              </p:cNvSpPr>
              <p:nvPr/>
            </p:nvSpPr>
            <p:spPr bwMode="auto">
              <a:xfrm>
                <a:off x="1810" y="3735"/>
                <a:ext cx="9" cy="87"/>
              </a:xfrm>
              <a:custGeom>
                <a:avLst/>
                <a:gdLst>
                  <a:gd name="T0" fmla="*/ 2 w 9"/>
                  <a:gd name="T1" fmla="*/ 2 h 87"/>
                  <a:gd name="T2" fmla="*/ 4 w 9"/>
                  <a:gd name="T3" fmla="*/ 2 h 87"/>
                  <a:gd name="T4" fmla="*/ 8 w 9"/>
                  <a:gd name="T5" fmla="*/ 0 h 87"/>
                  <a:gd name="T6" fmla="*/ 9 w 9"/>
                  <a:gd name="T7" fmla="*/ 1 h 87"/>
                  <a:gd name="T8" fmla="*/ 9 w 9"/>
                  <a:gd name="T9" fmla="*/ 3 h 87"/>
                  <a:gd name="T10" fmla="*/ 9 w 9"/>
                  <a:gd name="T11" fmla="*/ 18 h 87"/>
                  <a:gd name="T12" fmla="*/ 9 w 9"/>
                  <a:gd name="T13" fmla="*/ 30 h 87"/>
                  <a:gd name="T14" fmla="*/ 9 w 9"/>
                  <a:gd name="T15" fmla="*/ 49 h 87"/>
                  <a:gd name="T16" fmla="*/ 9 w 9"/>
                  <a:gd name="T17" fmla="*/ 85 h 87"/>
                  <a:gd name="T18" fmla="*/ 9 w 9"/>
                  <a:gd name="T19" fmla="*/ 85 h 87"/>
                  <a:gd name="T20" fmla="*/ 7 w 9"/>
                  <a:gd name="T21" fmla="*/ 87 h 87"/>
                  <a:gd name="T22" fmla="*/ 6 w 9"/>
                  <a:gd name="T23" fmla="*/ 87 h 87"/>
                  <a:gd name="T24" fmla="*/ 2 w 9"/>
                  <a:gd name="T25" fmla="*/ 87 h 87"/>
                  <a:gd name="T26" fmla="*/ 0 w 9"/>
                  <a:gd name="T27" fmla="*/ 85 h 87"/>
                  <a:gd name="T28" fmla="*/ 0 w 9"/>
                  <a:gd name="T29" fmla="*/ 85 h 87"/>
                  <a:gd name="T30" fmla="*/ 0 w 9"/>
                  <a:gd name="T31" fmla="*/ 69 h 87"/>
                  <a:gd name="T32" fmla="*/ 0 w 9"/>
                  <a:gd name="T33" fmla="*/ 58 h 87"/>
                  <a:gd name="T34" fmla="*/ 0 w 9"/>
                  <a:gd name="T35" fmla="*/ 40 h 87"/>
                  <a:gd name="T36" fmla="*/ 0 w 9"/>
                  <a:gd name="T37" fmla="*/ 5 h 87"/>
                  <a:gd name="T38" fmla="*/ 0 w 9"/>
                  <a:gd name="T39" fmla="*/ 3 h 87"/>
                  <a:gd name="T40" fmla="*/ 2 w 9"/>
                  <a:gd name="T41" fmla="*/ 2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87"/>
                  <a:gd name="T65" fmla="*/ 9 w 9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87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8"/>
                    </a:lnTo>
                    <a:lnTo>
                      <a:pt x="9" y="30"/>
                    </a:lnTo>
                    <a:lnTo>
                      <a:pt x="9" y="49"/>
                    </a:lnTo>
                    <a:lnTo>
                      <a:pt x="9" y="85"/>
                    </a:lnTo>
                    <a:lnTo>
                      <a:pt x="7" y="87"/>
                    </a:lnTo>
                    <a:lnTo>
                      <a:pt x="6" y="87"/>
                    </a:lnTo>
                    <a:lnTo>
                      <a:pt x="2" y="87"/>
                    </a:lnTo>
                    <a:lnTo>
                      <a:pt x="0" y="85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6" name="Freeform 590"/>
              <p:cNvSpPr>
                <a:spLocks/>
              </p:cNvSpPr>
              <p:nvPr/>
            </p:nvSpPr>
            <p:spPr bwMode="auto">
              <a:xfrm>
                <a:off x="1810" y="3735"/>
                <a:ext cx="9" cy="77"/>
              </a:xfrm>
              <a:custGeom>
                <a:avLst/>
                <a:gdLst>
                  <a:gd name="T0" fmla="*/ 2 w 9"/>
                  <a:gd name="T1" fmla="*/ 2 h 77"/>
                  <a:gd name="T2" fmla="*/ 4 w 9"/>
                  <a:gd name="T3" fmla="*/ 2 h 77"/>
                  <a:gd name="T4" fmla="*/ 8 w 9"/>
                  <a:gd name="T5" fmla="*/ 0 h 77"/>
                  <a:gd name="T6" fmla="*/ 9 w 9"/>
                  <a:gd name="T7" fmla="*/ 1 h 77"/>
                  <a:gd name="T8" fmla="*/ 9 w 9"/>
                  <a:gd name="T9" fmla="*/ 3 h 77"/>
                  <a:gd name="T10" fmla="*/ 9 w 9"/>
                  <a:gd name="T11" fmla="*/ 17 h 77"/>
                  <a:gd name="T12" fmla="*/ 9 w 9"/>
                  <a:gd name="T13" fmla="*/ 27 h 77"/>
                  <a:gd name="T14" fmla="*/ 9 w 9"/>
                  <a:gd name="T15" fmla="*/ 44 h 77"/>
                  <a:gd name="T16" fmla="*/ 9 w 9"/>
                  <a:gd name="T17" fmla="*/ 76 h 77"/>
                  <a:gd name="T18" fmla="*/ 9 w 9"/>
                  <a:gd name="T19" fmla="*/ 77 h 77"/>
                  <a:gd name="T20" fmla="*/ 7 w 9"/>
                  <a:gd name="T21" fmla="*/ 77 h 77"/>
                  <a:gd name="T22" fmla="*/ 6 w 9"/>
                  <a:gd name="T23" fmla="*/ 77 h 77"/>
                  <a:gd name="T24" fmla="*/ 2 w 9"/>
                  <a:gd name="T25" fmla="*/ 77 h 77"/>
                  <a:gd name="T26" fmla="*/ 0 w 9"/>
                  <a:gd name="T27" fmla="*/ 77 h 77"/>
                  <a:gd name="T28" fmla="*/ 0 w 9"/>
                  <a:gd name="T29" fmla="*/ 76 h 77"/>
                  <a:gd name="T30" fmla="*/ 0 w 9"/>
                  <a:gd name="T31" fmla="*/ 62 h 77"/>
                  <a:gd name="T32" fmla="*/ 0 w 9"/>
                  <a:gd name="T33" fmla="*/ 52 h 77"/>
                  <a:gd name="T34" fmla="*/ 0 w 9"/>
                  <a:gd name="T35" fmla="*/ 35 h 77"/>
                  <a:gd name="T36" fmla="*/ 0 w 9"/>
                  <a:gd name="T37" fmla="*/ 5 h 77"/>
                  <a:gd name="T38" fmla="*/ 0 w 9"/>
                  <a:gd name="T39" fmla="*/ 3 h 77"/>
                  <a:gd name="T40" fmla="*/ 2 w 9"/>
                  <a:gd name="T41" fmla="*/ 2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7"/>
                  <a:gd name="T65" fmla="*/ 9 w 9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7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7"/>
                    </a:lnTo>
                    <a:lnTo>
                      <a:pt x="9" y="27"/>
                    </a:lnTo>
                    <a:lnTo>
                      <a:pt x="9" y="44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52"/>
                    </a:lnTo>
                    <a:lnTo>
                      <a:pt x="0" y="3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7" name="Freeform 591"/>
              <p:cNvSpPr>
                <a:spLocks/>
              </p:cNvSpPr>
              <p:nvPr/>
            </p:nvSpPr>
            <p:spPr bwMode="auto">
              <a:xfrm>
                <a:off x="1810" y="3735"/>
                <a:ext cx="9" cy="67"/>
              </a:xfrm>
              <a:custGeom>
                <a:avLst/>
                <a:gdLst>
                  <a:gd name="T0" fmla="*/ 2 w 9"/>
                  <a:gd name="T1" fmla="*/ 2 h 67"/>
                  <a:gd name="T2" fmla="*/ 4 w 9"/>
                  <a:gd name="T3" fmla="*/ 2 h 67"/>
                  <a:gd name="T4" fmla="*/ 8 w 9"/>
                  <a:gd name="T5" fmla="*/ 0 h 67"/>
                  <a:gd name="T6" fmla="*/ 9 w 9"/>
                  <a:gd name="T7" fmla="*/ 1 h 67"/>
                  <a:gd name="T8" fmla="*/ 9 w 9"/>
                  <a:gd name="T9" fmla="*/ 3 h 67"/>
                  <a:gd name="T10" fmla="*/ 9 w 9"/>
                  <a:gd name="T11" fmla="*/ 14 h 67"/>
                  <a:gd name="T12" fmla="*/ 9 w 9"/>
                  <a:gd name="T13" fmla="*/ 24 h 67"/>
                  <a:gd name="T14" fmla="*/ 9 w 9"/>
                  <a:gd name="T15" fmla="*/ 39 h 67"/>
                  <a:gd name="T16" fmla="*/ 9 w 9"/>
                  <a:gd name="T17" fmla="*/ 67 h 67"/>
                  <a:gd name="T18" fmla="*/ 9 w 9"/>
                  <a:gd name="T19" fmla="*/ 67 h 67"/>
                  <a:gd name="T20" fmla="*/ 7 w 9"/>
                  <a:gd name="T21" fmla="*/ 67 h 67"/>
                  <a:gd name="T22" fmla="*/ 6 w 9"/>
                  <a:gd name="T23" fmla="*/ 67 h 67"/>
                  <a:gd name="T24" fmla="*/ 2 w 9"/>
                  <a:gd name="T25" fmla="*/ 67 h 67"/>
                  <a:gd name="T26" fmla="*/ 0 w 9"/>
                  <a:gd name="T27" fmla="*/ 67 h 67"/>
                  <a:gd name="T28" fmla="*/ 0 w 9"/>
                  <a:gd name="T29" fmla="*/ 67 h 67"/>
                  <a:gd name="T30" fmla="*/ 0 w 9"/>
                  <a:gd name="T31" fmla="*/ 55 h 67"/>
                  <a:gd name="T32" fmla="*/ 0 w 9"/>
                  <a:gd name="T33" fmla="*/ 46 h 67"/>
                  <a:gd name="T34" fmla="*/ 0 w 9"/>
                  <a:gd name="T35" fmla="*/ 31 h 67"/>
                  <a:gd name="T36" fmla="*/ 0 w 9"/>
                  <a:gd name="T37" fmla="*/ 5 h 67"/>
                  <a:gd name="T38" fmla="*/ 0 w 9"/>
                  <a:gd name="T39" fmla="*/ 3 h 67"/>
                  <a:gd name="T40" fmla="*/ 2 w 9"/>
                  <a:gd name="T41" fmla="*/ 2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67"/>
                  <a:gd name="T65" fmla="*/ 9 w 9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67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4"/>
                    </a:lnTo>
                    <a:lnTo>
                      <a:pt x="9" y="24"/>
                    </a:lnTo>
                    <a:lnTo>
                      <a:pt x="9" y="39"/>
                    </a:lnTo>
                    <a:lnTo>
                      <a:pt x="9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8" name="Freeform 592"/>
              <p:cNvSpPr>
                <a:spLocks/>
              </p:cNvSpPr>
              <p:nvPr/>
            </p:nvSpPr>
            <p:spPr bwMode="auto">
              <a:xfrm>
                <a:off x="1810" y="3735"/>
                <a:ext cx="9" cy="58"/>
              </a:xfrm>
              <a:custGeom>
                <a:avLst/>
                <a:gdLst>
                  <a:gd name="T0" fmla="*/ 2 w 9"/>
                  <a:gd name="T1" fmla="*/ 2 h 58"/>
                  <a:gd name="T2" fmla="*/ 4 w 9"/>
                  <a:gd name="T3" fmla="*/ 2 h 58"/>
                  <a:gd name="T4" fmla="*/ 8 w 9"/>
                  <a:gd name="T5" fmla="*/ 0 h 58"/>
                  <a:gd name="T6" fmla="*/ 9 w 9"/>
                  <a:gd name="T7" fmla="*/ 1 h 58"/>
                  <a:gd name="T8" fmla="*/ 9 w 9"/>
                  <a:gd name="T9" fmla="*/ 3 h 58"/>
                  <a:gd name="T10" fmla="*/ 9 w 9"/>
                  <a:gd name="T11" fmla="*/ 13 h 58"/>
                  <a:gd name="T12" fmla="*/ 9 w 9"/>
                  <a:gd name="T13" fmla="*/ 20 h 58"/>
                  <a:gd name="T14" fmla="*/ 9 w 9"/>
                  <a:gd name="T15" fmla="*/ 34 h 58"/>
                  <a:gd name="T16" fmla="*/ 9 w 9"/>
                  <a:gd name="T17" fmla="*/ 57 h 58"/>
                  <a:gd name="T18" fmla="*/ 9 w 9"/>
                  <a:gd name="T19" fmla="*/ 58 h 58"/>
                  <a:gd name="T20" fmla="*/ 7 w 9"/>
                  <a:gd name="T21" fmla="*/ 58 h 58"/>
                  <a:gd name="T22" fmla="*/ 6 w 9"/>
                  <a:gd name="T23" fmla="*/ 58 h 58"/>
                  <a:gd name="T24" fmla="*/ 2 w 9"/>
                  <a:gd name="T25" fmla="*/ 58 h 58"/>
                  <a:gd name="T26" fmla="*/ 0 w 9"/>
                  <a:gd name="T27" fmla="*/ 58 h 58"/>
                  <a:gd name="T28" fmla="*/ 0 w 9"/>
                  <a:gd name="T29" fmla="*/ 57 h 58"/>
                  <a:gd name="T30" fmla="*/ 0 w 9"/>
                  <a:gd name="T31" fmla="*/ 47 h 58"/>
                  <a:gd name="T32" fmla="*/ 0 w 9"/>
                  <a:gd name="T33" fmla="*/ 40 h 58"/>
                  <a:gd name="T34" fmla="*/ 0 w 9"/>
                  <a:gd name="T35" fmla="*/ 28 h 58"/>
                  <a:gd name="T36" fmla="*/ 0 w 9"/>
                  <a:gd name="T37" fmla="*/ 5 h 58"/>
                  <a:gd name="T38" fmla="*/ 0 w 9"/>
                  <a:gd name="T39" fmla="*/ 3 h 58"/>
                  <a:gd name="T40" fmla="*/ 2 w 9"/>
                  <a:gd name="T41" fmla="*/ 2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58"/>
                  <a:gd name="T65" fmla="*/ 9 w 9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58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3"/>
                    </a:lnTo>
                    <a:lnTo>
                      <a:pt x="9" y="20"/>
                    </a:lnTo>
                    <a:lnTo>
                      <a:pt x="9" y="34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89" name="Freeform 593"/>
              <p:cNvSpPr>
                <a:spLocks/>
              </p:cNvSpPr>
              <p:nvPr/>
            </p:nvSpPr>
            <p:spPr bwMode="auto">
              <a:xfrm>
                <a:off x="1810" y="3735"/>
                <a:ext cx="9" cy="50"/>
              </a:xfrm>
              <a:custGeom>
                <a:avLst/>
                <a:gdLst>
                  <a:gd name="T0" fmla="*/ 2 w 9"/>
                  <a:gd name="T1" fmla="*/ 2 h 50"/>
                  <a:gd name="T2" fmla="*/ 4 w 9"/>
                  <a:gd name="T3" fmla="*/ 2 h 50"/>
                  <a:gd name="T4" fmla="*/ 8 w 9"/>
                  <a:gd name="T5" fmla="*/ 0 h 50"/>
                  <a:gd name="T6" fmla="*/ 9 w 9"/>
                  <a:gd name="T7" fmla="*/ 1 h 50"/>
                  <a:gd name="T8" fmla="*/ 9 w 9"/>
                  <a:gd name="T9" fmla="*/ 3 h 50"/>
                  <a:gd name="T10" fmla="*/ 9 w 9"/>
                  <a:gd name="T11" fmla="*/ 11 h 50"/>
                  <a:gd name="T12" fmla="*/ 9 w 9"/>
                  <a:gd name="T13" fmla="*/ 18 h 50"/>
                  <a:gd name="T14" fmla="*/ 9 w 9"/>
                  <a:gd name="T15" fmla="*/ 28 h 50"/>
                  <a:gd name="T16" fmla="*/ 9 w 9"/>
                  <a:gd name="T17" fmla="*/ 49 h 50"/>
                  <a:gd name="T18" fmla="*/ 9 w 9"/>
                  <a:gd name="T19" fmla="*/ 49 h 50"/>
                  <a:gd name="T20" fmla="*/ 7 w 9"/>
                  <a:gd name="T21" fmla="*/ 50 h 50"/>
                  <a:gd name="T22" fmla="*/ 6 w 9"/>
                  <a:gd name="T23" fmla="*/ 50 h 50"/>
                  <a:gd name="T24" fmla="*/ 2 w 9"/>
                  <a:gd name="T25" fmla="*/ 50 h 50"/>
                  <a:gd name="T26" fmla="*/ 0 w 9"/>
                  <a:gd name="T27" fmla="*/ 49 h 50"/>
                  <a:gd name="T28" fmla="*/ 0 w 9"/>
                  <a:gd name="T29" fmla="*/ 49 h 50"/>
                  <a:gd name="T30" fmla="*/ 0 w 9"/>
                  <a:gd name="T31" fmla="*/ 40 h 50"/>
                  <a:gd name="T32" fmla="*/ 0 w 9"/>
                  <a:gd name="T33" fmla="*/ 34 h 50"/>
                  <a:gd name="T34" fmla="*/ 0 w 9"/>
                  <a:gd name="T35" fmla="*/ 24 h 50"/>
                  <a:gd name="T36" fmla="*/ 0 w 9"/>
                  <a:gd name="T37" fmla="*/ 5 h 50"/>
                  <a:gd name="T38" fmla="*/ 0 w 9"/>
                  <a:gd name="T39" fmla="*/ 3 h 50"/>
                  <a:gd name="T40" fmla="*/ 2 w 9"/>
                  <a:gd name="T41" fmla="*/ 2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50"/>
                  <a:gd name="T65" fmla="*/ 9 w 9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50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1"/>
                    </a:lnTo>
                    <a:lnTo>
                      <a:pt x="9" y="18"/>
                    </a:lnTo>
                    <a:lnTo>
                      <a:pt x="9" y="28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0" name="Freeform 594"/>
              <p:cNvSpPr>
                <a:spLocks/>
              </p:cNvSpPr>
              <p:nvPr/>
            </p:nvSpPr>
            <p:spPr bwMode="auto">
              <a:xfrm>
                <a:off x="1810" y="3735"/>
                <a:ext cx="9" cy="40"/>
              </a:xfrm>
              <a:custGeom>
                <a:avLst/>
                <a:gdLst>
                  <a:gd name="T0" fmla="*/ 2 w 9"/>
                  <a:gd name="T1" fmla="*/ 2 h 40"/>
                  <a:gd name="T2" fmla="*/ 4 w 9"/>
                  <a:gd name="T3" fmla="*/ 2 h 40"/>
                  <a:gd name="T4" fmla="*/ 8 w 9"/>
                  <a:gd name="T5" fmla="*/ 0 h 40"/>
                  <a:gd name="T6" fmla="*/ 9 w 9"/>
                  <a:gd name="T7" fmla="*/ 1 h 40"/>
                  <a:gd name="T8" fmla="*/ 9 w 9"/>
                  <a:gd name="T9" fmla="*/ 2 h 40"/>
                  <a:gd name="T10" fmla="*/ 9 w 9"/>
                  <a:gd name="T11" fmla="*/ 9 h 40"/>
                  <a:gd name="T12" fmla="*/ 9 w 9"/>
                  <a:gd name="T13" fmla="*/ 14 h 40"/>
                  <a:gd name="T14" fmla="*/ 9 w 9"/>
                  <a:gd name="T15" fmla="*/ 23 h 40"/>
                  <a:gd name="T16" fmla="*/ 9 w 9"/>
                  <a:gd name="T17" fmla="*/ 39 h 40"/>
                  <a:gd name="T18" fmla="*/ 9 w 9"/>
                  <a:gd name="T19" fmla="*/ 40 h 40"/>
                  <a:gd name="T20" fmla="*/ 7 w 9"/>
                  <a:gd name="T21" fmla="*/ 40 h 40"/>
                  <a:gd name="T22" fmla="*/ 6 w 9"/>
                  <a:gd name="T23" fmla="*/ 40 h 40"/>
                  <a:gd name="T24" fmla="*/ 2 w 9"/>
                  <a:gd name="T25" fmla="*/ 40 h 40"/>
                  <a:gd name="T26" fmla="*/ 0 w 9"/>
                  <a:gd name="T27" fmla="*/ 40 h 40"/>
                  <a:gd name="T28" fmla="*/ 0 w 9"/>
                  <a:gd name="T29" fmla="*/ 39 h 40"/>
                  <a:gd name="T30" fmla="*/ 0 w 9"/>
                  <a:gd name="T31" fmla="*/ 33 h 40"/>
                  <a:gd name="T32" fmla="*/ 0 w 9"/>
                  <a:gd name="T33" fmla="*/ 28 h 40"/>
                  <a:gd name="T34" fmla="*/ 0 w 9"/>
                  <a:gd name="T35" fmla="*/ 19 h 40"/>
                  <a:gd name="T36" fmla="*/ 0 w 9"/>
                  <a:gd name="T37" fmla="*/ 5 h 40"/>
                  <a:gd name="T38" fmla="*/ 0 w 9"/>
                  <a:gd name="T39" fmla="*/ 3 h 40"/>
                  <a:gd name="T40" fmla="*/ 2 w 9"/>
                  <a:gd name="T41" fmla="*/ 2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40"/>
                  <a:gd name="T65" fmla="*/ 9 w 9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40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9" y="23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1" name="Freeform 595"/>
              <p:cNvSpPr>
                <a:spLocks/>
              </p:cNvSpPr>
              <p:nvPr/>
            </p:nvSpPr>
            <p:spPr bwMode="auto">
              <a:xfrm>
                <a:off x="1810" y="3735"/>
                <a:ext cx="9" cy="30"/>
              </a:xfrm>
              <a:custGeom>
                <a:avLst/>
                <a:gdLst>
                  <a:gd name="T0" fmla="*/ 2 w 9"/>
                  <a:gd name="T1" fmla="*/ 2 h 30"/>
                  <a:gd name="T2" fmla="*/ 4 w 9"/>
                  <a:gd name="T3" fmla="*/ 2 h 30"/>
                  <a:gd name="T4" fmla="*/ 8 w 9"/>
                  <a:gd name="T5" fmla="*/ 0 h 30"/>
                  <a:gd name="T6" fmla="*/ 9 w 9"/>
                  <a:gd name="T7" fmla="*/ 1 h 30"/>
                  <a:gd name="T8" fmla="*/ 9 w 9"/>
                  <a:gd name="T9" fmla="*/ 2 h 30"/>
                  <a:gd name="T10" fmla="*/ 9 w 9"/>
                  <a:gd name="T11" fmla="*/ 12 h 30"/>
                  <a:gd name="T12" fmla="*/ 9 w 9"/>
                  <a:gd name="T13" fmla="*/ 30 h 30"/>
                  <a:gd name="T14" fmla="*/ 9 w 9"/>
                  <a:gd name="T15" fmla="*/ 30 h 30"/>
                  <a:gd name="T16" fmla="*/ 7 w 9"/>
                  <a:gd name="T17" fmla="*/ 30 h 30"/>
                  <a:gd name="T18" fmla="*/ 6 w 9"/>
                  <a:gd name="T19" fmla="*/ 30 h 30"/>
                  <a:gd name="T20" fmla="*/ 2 w 9"/>
                  <a:gd name="T21" fmla="*/ 30 h 30"/>
                  <a:gd name="T22" fmla="*/ 0 w 9"/>
                  <a:gd name="T23" fmla="*/ 30 h 30"/>
                  <a:gd name="T24" fmla="*/ 0 w 9"/>
                  <a:gd name="T25" fmla="*/ 30 h 30"/>
                  <a:gd name="T26" fmla="*/ 0 w 9"/>
                  <a:gd name="T27" fmla="*/ 22 h 30"/>
                  <a:gd name="T28" fmla="*/ 0 w 9"/>
                  <a:gd name="T29" fmla="*/ 5 h 30"/>
                  <a:gd name="T30" fmla="*/ 0 w 9"/>
                  <a:gd name="T31" fmla="*/ 3 h 30"/>
                  <a:gd name="T32" fmla="*/ 2 w 9"/>
                  <a:gd name="T33" fmla="*/ 2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30"/>
                  <a:gd name="T53" fmla="*/ 9 w 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30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1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2" name="Freeform 596"/>
              <p:cNvSpPr>
                <a:spLocks/>
              </p:cNvSpPr>
              <p:nvPr/>
            </p:nvSpPr>
            <p:spPr bwMode="auto">
              <a:xfrm>
                <a:off x="1810" y="3735"/>
                <a:ext cx="9" cy="22"/>
              </a:xfrm>
              <a:custGeom>
                <a:avLst/>
                <a:gdLst>
                  <a:gd name="T0" fmla="*/ 2 w 9"/>
                  <a:gd name="T1" fmla="*/ 2 h 22"/>
                  <a:gd name="T2" fmla="*/ 4 w 9"/>
                  <a:gd name="T3" fmla="*/ 2 h 22"/>
                  <a:gd name="T4" fmla="*/ 8 w 9"/>
                  <a:gd name="T5" fmla="*/ 0 h 22"/>
                  <a:gd name="T6" fmla="*/ 9 w 9"/>
                  <a:gd name="T7" fmla="*/ 1 h 22"/>
                  <a:gd name="T8" fmla="*/ 9 w 9"/>
                  <a:gd name="T9" fmla="*/ 2 h 22"/>
                  <a:gd name="T10" fmla="*/ 9 w 9"/>
                  <a:gd name="T11" fmla="*/ 8 h 22"/>
                  <a:gd name="T12" fmla="*/ 9 w 9"/>
                  <a:gd name="T13" fmla="*/ 22 h 22"/>
                  <a:gd name="T14" fmla="*/ 9 w 9"/>
                  <a:gd name="T15" fmla="*/ 22 h 22"/>
                  <a:gd name="T16" fmla="*/ 7 w 9"/>
                  <a:gd name="T17" fmla="*/ 22 h 22"/>
                  <a:gd name="T18" fmla="*/ 6 w 9"/>
                  <a:gd name="T19" fmla="*/ 22 h 22"/>
                  <a:gd name="T20" fmla="*/ 2 w 9"/>
                  <a:gd name="T21" fmla="*/ 22 h 22"/>
                  <a:gd name="T22" fmla="*/ 0 w 9"/>
                  <a:gd name="T23" fmla="*/ 22 h 22"/>
                  <a:gd name="T24" fmla="*/ 0 w 9"/>
                  <a:gd name="T25" fmla="*/ 22 h 22"/>
                  <a:gd name="T26" fmla="*/ 0 w 9"/>
                  <a:gd name="T27" fmla="*/ 16 h 22"/>
                  <a:gd name="T28" fmla="*/ 0 w 9"/>
                  <a:gd name="T29" fmla="*/ 5 h 22"/>
                  <a:gd name="T30" fmla="*/ 0 w 9"/>
                  <a:gd name="T31" fmla="*/ 3 h 22"/>
                  <a:gd name="T32" fmla="*/ 2 w 9"/>
                  <a:gd name="T33" fmla="*/ 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22"/>
                  <a:gd name="T53" fmla="*/ 9 w 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22">
                    <a:moveTo>
                      <a:pt x="2" y="2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3" name="Freeform 597"/>
              <p:cNvSpPr>
                <a:spLocks/>
              </p:cNvSpPr>
              <p:nvPr/>
            </p:nvSpPr>
            <p:spPr bwMode="auto">
              <a:xfrm>
                <a:off x="1810" y="3735"/>
                <a:ext cx="9" cy="12"/>
              </a:xfrm>
              <a:custGeom>
                <a:avLst/>
                <a:gdLst>
                  <a:gd name="T0" fmla="*/ 2 w 9"/>
                  <a:gd name="T1" fmla="*/ 2 h 12"/>
                  <a:gd name="T2" fmla="*/ 8 w 9"/>
                  <a:gd name="T3" fmla="*/ 0 h 12"/>
                  <a:gd name="T4" fmla="*/ 9 w 9"/>
                  <a:gd name="T5" fmla="*/ 0 h 12"/>
                  <a:gd name="T6" fmla="*/ 9 w 9"/>
                  <a:gd name="T7" fmla="*/ 0 h 12"/>
                  <a:gd name="T8" fmla="*/ 9 w 9"/>
                  <a:gd name="T9" fmla="*/ 1 h 12"/>
                  <a:gd name="T10" fmla="*/ 9 w 9"/>
                  <a:gd name="T11" fmla="*/ 2 h 12"/>
                  <a:gd name="T12" fmla="*/ 9 w 9"/>
                  <a:gd name="T13" fmla="*/ 12 h 12"/>
                  <a:gd name="T14" fmla="*/ 9 w 9"/>
                  <a:gd name="T15" fmla="*/ 12 h 12"/>
                  <a:gd name="T16" fmla="*/ 7 w 9"/>
                  <a:gd name="T17" fmla="*/ 12 h 12"/>
                  <a:gd name="T18" fmla="*/ 2 w 9"/>
                  <a:gd name="T19" fmla="*/ 12 h 12"/>
                  <a:gd name="T20" fmla="*/ 0 w 9"/>
                  <a:gd name="T21" fmla="*/ 12 h 12"/>
                  <a:gd name="T22" fmla="*/ 0 w 9"/>
                  <a:gd name="T23" fmla="*/ 12 h 12"/>
                  <a:gd name="T24" fmla="*/ 0 w 9"/>
                  <a:gd name="T25" fmla="*/ 5 h 12"/>
                  <a:gd name="T26" fmla="*/ 2 w 9"/>
                  <a:gd name="T27" fmla="*/ 3 h 12"/>
                  <a:gd name="T28" fmla="*/ 2 w 9"/>
                  <a:gd name="T29" fmla="*/ 2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2"/>
                  <a:gd name="T47" fmla="*/ 9 w 9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2">
                    <a:moveTo>
                      <a:pt x="2" y="2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4" name="Freeform 598"/>
              <p:cNvSpPr>
                <a:spLocks/>
              </p:cNvSpPr>
              <p:nvPr/>
            </p:nvSpPr>
            <p:spPr bwMode="auto">
              <a:xfrm>
                <a:off x="1824" y="3732"/>
                <a:ext cx="10" cy="210"/>
              </a:xfrm>
              <a:custGeom>
                <a:avLst/>
                <a:gdLst>
                  <a:gd name="T0" fmla="*/ 2 w 10"/>
                  <a:gd name="T1" fmla="*/ 1 h 210"/>
                  <a:gd name="T2" fmla="*/ 8 w 10"/>
                  <a:gd name="T3" fmla="*/ 0 h 210"/>
                  <a:gd name="T4" fmla="*/ 9 w 10"/>
                  <a:gd name="T5" fmla="*/ 0 h 210"/>
                  <a:gd name="T6" fmla="*/ 10 w 10"/>
                  <a:gd name="T7" fmla="*/ 1 h 210"/>
                  <a:gd name="T8" fmla="*/ 10 w 10"/>
                  <a:gd name="T9" fmla="*/ 3 h 210"/>
                  <a:gd name="T10" fmla="*/ 10 w 10"/>
                  <a:gd name="T11" fmla="*/ 5 h 210"/>
                  <a:gd name="T12" fmla="*/ 10 w 10"/>
                  <a:gd name="T13" fmla="*/ 206 h 210"/>
                  <a:gd name="T14" fmla="*/ 10 w 10"/>
                  <a:gd name="T15" fmla="*/ 209 h 210"/>
                  <a:gd name="T16" fmla="*/ 8 w 10"/>
                  <a:gd name="T17" fmla="*/ 210 h 210"/>
                  <a:gd name="T18" fmla="*/ 2 w 10"/>
                  <a:gd name="T19" fmla="*/ 210 h 210"/>
                  <a:gd name="T20" fmla="*/ 1 w 10"/>
                  <a:gd name="T21" fmla="*/ 207 h 210"/>
                  <a:gd name="T22" fmla="*/ 0 w 10"/>
                  <a:gd name="T23" fmla="*/ 205 h 210"/>
                  <a:gd name="T24" fmla="*/ 0 w 10"/>
                  <a:gd name="T25" fmla="*/ 5 h 210"/>
                  <a:gd name="T26" fmla="*/ 0 w 10"/>
                  <a:gd name="T27" fmla="*/ 3 h 210"/>
                  <a:gd name="T28" fmla="*/ 2 w 10"/>
                  <a:gd name="T29" fmla="*/ 1 h 2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10"/>
                  <a:gd name="T47" fmla="*/ 10 w 10"/>
                  <a:gd name="T48" fmla="*/ 210 h 2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10">
                    <a:moveTo>
                      <a:pt x="2" y="1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206"/>
                    </a:lnTo>
                    <a:lnTo>
                      <a:pt x="10" y="209"/>
                    </a:lnTo>
                    <a:lnTo>
                      <a:pt x="8" y="210"/>
                    </a:lnTo>
                    <a:lnTo>
                      <a:pt x="2" y="210"/>
                    </a:lnTo>
                    <a:lnTo>
                      <a:pt x="1" y="207"/>
                    </a:lnTo>
                    <a:lnTo>
                      <a:pt x="0" y="20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5" name="Freeform 599"/>
              <p:cNvSpPr>
                <a:spLocks/>
              </p:cNvSpPr>
              <p:nvPr/>
            </p:nvSpPr>
            <p:spPr bwMode="auto">
              <a:xfrm>
                <a:off x="1824" y="3732"/>
                <a:ext cx="10" cy="200"/>
              </a:xfrm>
              <a:custGeom>
                <a:avLst/>
                <a:gdLst>
                  <a:gd name="T0" fmla="*/ 2 w 10"/>
                  <a:gd name="T1" fmla="*/ 1 h 200"/>
                  <a:gd name="T2" fmla="*/ 4 w 10"/>
                  <a:gd name="T3" fmla="*/ 1 h 200"/>
                  <a:gd name="T4" fmla="*/ 8 w 10"/>
                  <a:gd name="T5" fmla="*/ 0 h 200"/>
                  <a:gd name="T6" fmla="*/ 9 w 10"/>
                  <a:gd name="T7" fmla="*/ 0 h 200"/>
                  <a:gd name="T8" fmla="*/ 10 w 10"/>
                  <a:gd name="T9" fmla="*/ 1 h 200"/>
                  <a:gd name="T10" fmla="*/ 10 w 10"/>
                  <a:gd name="T11" fmla="*/ 3 h 200"/>
                  <a:gd name="T12" fmla="*/ 10 w 10"/>
                  <a:gd name="T13" fmla="*/ 5 h 200"/>
                  <a:gd name="T14" fmla="*/ 10 w 10"/>
                  <a:gd name="T15" fmla="*/ 25 h 200"/>
                  <a:gd name="T16" fmla="*/ 10 w 10"/>
                  <a:gd name="T17" fmla="*/ 41 h 200"/>
                  <a:gd name="T18" fmla="*/ 10 w 10"/>
                  <a:gd name="T19" fmla="*/ 54 h 200"/>
                  <a:gd name="T20" fmla="*/ 10 w 10"/>
                  <a:gd name="T21" fmla="*/ 69 h 200"/>
                  <a:gd name="T22" fmla="*/ 10 w 10"/>
                  <a:gd name="T23" fmla="*/ 87 h 200"/>
                  <a:gd name="T24" fmla="*/ 10 w 10"/>
                  <a:gd name="T25" fmla="*/ 113 h 200"/>
                  <a:gd name="T26" fmla="*/ 10 w 10"/>
                  <a:gd name="T27" fmla="*/ 148 h 200"/>
                  <a:gd name="T28" fmla="*/ 10 w 10"/>
                  <a:gd name="T29" fmla="*/ 196 h 200"/>
                  <a:gd name="T30" fmla="*/ 10 w 10"/>
                  <a:gd name="T31" fmla="*/ 199 h 200"/>
                  <a:gd name="T32" fmla="*/ 8 w 10"/>
                  <a:gd name="T33" fmla="*/ 200 h 200"/>
                  <a:gd name="T34" fmla="*/ 7 w 10"/>
                  <a:gd name="T35" fmla="*/ 200 h 200"/>
                  <a:gd name="T36" fmla="*/ 2 w 10"/>
                  <a:gd name="T37" fmla="*/ 200 h 200"/>
                  <a:gd name="T38" fmla="*/ 1 w 10"/>
                  <a:gd name="T39" fmla="*/ 197 h 200"/>
                  <a:gd name="T40" fmla="*/ 0 w 10"/>
                  <a:gd name="T41" fmla="*/ 196 h 200"/>
                  <a:gd name="T42" fmla="*/ 0 w 10"/>
                  <a:gd name="T43" fmla="*/ 175 h 200"/>
                  <a:gd name="T44" fmla="*/ 0 w 10"/>
                  <a:gd name="T45" fmla="*/ 159 h 200"/>
                  <a:gd name="T46" fmla="*/ 0 w 10"/>
                  <a:gd name="T47" fmla="*/ 146 h 200"/>
                  <a:gd name="T48" fmla="*/ 0 w 10"/>
                  <a:gd name="T49" fmla="*/ 131 h 200"/>
                  <a:gd name="T50" fmla="*/ 0 w 10"/>
                  <a:gd name="T51" fmla="*/ 114 h 200"/>
                  <a:gd name="T52" fmla="*/ 0 w 10"/>
                  <a:gd name="T53" fmla="*/ 88 h 200"/>
                  <a:gd name="T54" fmla="*/ 0 w 10"/>
                  <a:gd name="T55" fmla="*/ 53 h 200"/>
                  <a:gd name="T56" fmla="*/ 0 w 10"/>
                  <a:gd name="T57" fmla="*/ 5 h 200"/>
                  <a:gd name="T58" fmla="*/ 0 w 10"/>
                  <a:gd name="T59" fmla="*/ 3 h 200"/>
                  <a:gd name="T60" fmla="*/ 2 w 10"/>
                  <a:gd name="T61" fmla="*/ 1 h 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200"/>
                  <a:gd name="T95" fmla="*/ 10 w 10"/>
                  <a:gd name="T96" fmla="*/ 200 h 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200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25"/>
                    </a:lnTo>
                    <a:lnTo>
                      <a:pt x="10" y="41"/>
                    </a:lnTo>
                    <a:lnTo>
                      <a:pt x="10" y="54"/>
                    </a:lnTo>
                    <a:lnTo>
                      <a:pt x="10" y="69"/>
                    </a:lnTo>
                    <a:lnTo>
                      <a:pt x="10" y="87"/>
                    </a:lnTo>
                    <a:lnTo>
                      <a:pt x="10" y="113"/>
                    </a:lnTo>
                    <a:lnTo>
                      <a:pt x="10" y="148"/>
                    </a:lnTo>
                    <a:lnTo>
                      <a:pt x="10" y="196"/>
                    </a:lnTo>
                    <a:lnTo>
                      <a:pt x="10" y="199"/>
                    </a:lnTo>
                    <a:lnTo>
                      <a:pt x="8" y="200"/>
                    </a:lnTo>
                    <a:lnTo>
                      <a:pt x="7" y="200"/>
                    </a:lnTo>
                    <a:lnTo>
                      <a:pt x="2" y="200"/>
                    </a:lnTo>
                    <a:lnTo>
                      <a:pt x="1" y="197"/>
                    </a:lnTo>
                    <a:lnTo>
                      <a:pt x="0" y="196"/>
                    </a:lnTo>
                    <a:lnTo>
                      <a:pt x="0" y="175"/>
                    </a:lnTo>
                    <a:lnTo>
                      <a:pt x="0" y="159"/>
                    </a:lnTo>
                    <a:lnTo>
                      <a:pt x="0" y="146"/>
                    </a:lnTo>
                    <a:lnTo>
                      <a:pt x="0" y="131"/>
                    </a:lnTo>
                    <a:lnTo>
                      <a:pt x="0" y="114"/>
                    </a:lnTo>
                    <a:lnTo>
                      <a:pt x="0" y="88"/>
                    </a:lnTo>
                    <a:lnTo>
                      <a:pt x="0" y="5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6" name="Freeform 600"/>
              <p:cNvSpPr>
                <a:spLocks/>
              </p:cNvSpPr>
              <p:nvPr/>
            </p:nvSpPr>
            <p:spPr bwMode="auto">
              <a:xfrm>
                <a:off x="1824" y="3732"/>
                <a:ext cx="10" cy="190"/>
              </a:xfrm>
              <a:custGeom>
                <a:avLst/>
                <a:gdLst>
                  <a:gd name="T0" fmla="*/ 2 w 10"/>
                  <a:gd name="T1" fmla="*/ 1 h 190"/>
                  <a:gd name="T2" fmla="*/ 4 w 10"/>
                  <a:gd name="T3" fmla="*/ 1 h 190"/>
                  <a:gd name="T4" fmla="*/ 8 w 10"/>
                  <a:gd name="T5" fmla="*/ 0 h 190"/>
                  <a:gd name="T6" fmla="*/ 9 w 10"/>
                  <a:gd name="T7" fmla="*/ 0 h 190"/>
                  <a:gd name="T8" fmla="*/ 10 w 10"/>
                  <a:gd name="T9" fmla="*/ 1 h 190"/>
                  <a:gd name="T10" fmla="*/ 10 w 10"/>
                  <a:gd name="T11" fmla="*/ 3 h 190"/>
                  <a:gd name="T12" fmla="*/ 10 w 10"/>
                  <a:gd name="T13" fmla="*/ 5 h 190"/>
                  <a:gd name="T14" fmla="*/ 10 w 10"/>
                  <a:gd name="T15" fmla="*/ 25 h 190"/>
                  <a:gd name="T16" fmla="*/ 10 w 10"/>
                  <a:gd name="T17" fmla="*/ 39 h 190"/>
                  <a:gd name="T18" fmla="*/ 10 w 10"/>
                  <a:gd name="T19" fmla="*/ 52 h 190"/>
                  <a:gd name="T20" fmla="*/ 10 w 10"/>
                  <a:gd name="T21" fmla="*/ 65 h 190"/>
                  <a:gd name="T22" fmla="*/ 10 w 10"/>
                  <a:gd name="T23" fmla="*/ 83 h 190"/>
                  <a:gd name="T24" fmla="*/ 10 w 10"/>
                  <a:gd name="T25" fmla="*/ 107 h 190"/>
                  <a:gd name="T26" fmla="*/ 10 w 10"/>
                  <a:gd name="T27" fmla="*/ 141 h 190"/>
                  <a:gd name="T28" fmla="*/ 10 w 10"/>
                  <a:gd name="T29" fmla="*/ 188 h 190"/>
                  <a:gd name="T30" fmla="*/ 10 w 10"/>
                  <a:gd name="T31" fmla="*/ 190 h 190"/>
                  <a:gd name="T32" fmla="*/ 8 w 10"/>
                  <a:gd name="T33" fmla="*/ 190 h 190"/>
                  <a:gd name="T34" fmla="*/ 7 w 10"/>
                  <a:gd name="T35" fmla="*/ 190 h 190"/>
                  <a:gd name="T36" fmla="*/ 2 w 10"/>
                  <a:gd name="T37" fmla="*/ 190 h 190"/>
                  <a:gd name="T38" fmla="*/ 1 w 10"/>
                  <a:gd name="T39" fmla="*/ 189 h 190"/>
                  <a:gd name="T40" fmla="*/ 0 w 10"/>
                  <a:gd name="T41" fmla="*/ 186 h 190"/>
                  <a:gd name="T42" fmla="*/ 0 w 10"/>
                  <a:gd name="T43" fmla="*/ 167 h 190"/>
                  <a:gd name="T44" fmla="*/ 0 w 10"/>
                  <a:gd name="T45" fmla="*/ 152 h 190"/>
                  <a:gd name="T46" fmla="*/ 0 w 10"/>
                  <a:gd name="T47" fmla="*/ 140 h 190"/>
                  <a:gd name="T48" fmla="*/ 0 w 10"/>
                  <a:gd name="T49" fmla="*/ 126 h 190"/>
                  <a:gd name="T50" fmla="*/ 0 w 10"/>
                  <a:gd name="T51" fmla="*/ 108 h 190"/>
                  <a:gd name="T52" fmla="*/ 0 w 10"/>
                  <a:gd name="T53" fmla="*/ 85 h 190"/>
                  <a:gd name="T54" fmla="*/ 0 w 10"/>
                  <a:gd name="T55" fmla="*/ 50 h 190"/>
                  <a:gd name="T56" fmla="*/ 0 w 10"/>
                  <a:gd name="T57" fmla="*/ 5 h 190"/>
                  <a:gd name="T58" fmla="*/ 0 w 10"/>
                  <a:gd name="T59" fmla="*/ 3 h 190"/>
                  <a:gd name="T60" fmla="*/ 2 w 10"/>
                  <a:gd name="T61" fmla="*/ 1 h 1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190"/>
                  <a:gd name="T95" fmla="*/ 10 w 10"/>
                  <a:gd name="T96" fmla="*/ 190 h 19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190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25"/>
                    </a:lnTo>
                    <a:lnTo>
                      <a:pt x="10" y="39"/>
                    </a:lnTo>
                    <a:lnTo>
                      <a:pt x="10" y="52"/>
                    </a:lnTo>
                    <a:lnTo>
                      <a:pt x="10" y="65"/>
                    </a:lnTo>
                    <a:lnTo>
                      <a:pt x="10" y="83"/>
                    </a:lnTo>
                    <a:lnTo>
                      <a:pt x="10" y="107"/>
                    </a:lnTo>
                    <a:lnTo>
                      <a:pt x="10" y="141"/>
                    </a:lnTo>
                    <a:lnTo>
                      <a:pt x="10" y="188"/>
                    </a:lnTo>
                    <a:lnTo>
                      <a:pt x="10" y="190"/>
                    </a:lnTo>
                    <a:lnTo>
                      <a:pt x="8" y="190"/>
                    </a:lnTo>
                    <a:lnTo>
                      <a:pt x="7" y="190"/>
                    </a:lnTo>
                    <a:lnTo>
                      <a:pt x="2" y="190"/>
                    </a:lnTo>
                    <a:lnTo>
                      <a:pt x="1" y="189"/>
                    </a:lnTo>
                    <a:lnTo>
                      <a:pt x="0" y="186"/>
                    </a:lnTo>
                    <a:lnTo>
                      <a:pt x="0" y="167"/>
                    </a:lnTo>
                    <a:lnTo>
                      <a:pt x="0" y="152"/>
                    </a:lnTo>
                    <a:lnTo>
                      <a:pt x="0" y="140"/>
                    </a:lnTo>
                    <a:lnTo>
                      <a:pt x="0" y="126"/>
                    </a:lnTo>
                    <a:lnTo>
                      <a:pt x="0" y="108"/>
                    </a:lnTo>
                    <a:lnTo>
                      <a:pt x="0" y="85"/>
                    </a:lnTo>
                    <a:lnTo>
                      <a:pt x="0" y="5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7" name="Freeform 601"/>
              <p:cNvSpPr>
                <a:spLocks/>
              </p:cNvSpPr>
              <p:nvPr/>
            </p:nvSpPr>
            <p:spPr bwMode="auto">
              <a:xfrm>
                <a:off x="1824" y="3732"/>
                <a:ext cx="10" cy="180"/>
              </a:xfrm>
              <a:custGeom>
                <a:avLst/>
                <a:gdLst>
                  <a:gd name="T0" fmla="*/ 2 w 10"/>
                  <a:gd name="T1" fmla="*/ 1 h 180"/>
                  <a:gd name="T2" fmla="*/ 4 w 10"/>
                  <a:gd name="T3" fmla="*/ 1 h 180"/>
                  <a:gd name="T4" fmla="*/ 8 w 10"/>
                  <a:gd name="T5" fmla="*/ 0 h 180"/>
                  <a:gd name="T6" fmla="*/ 10 w 10"/>
                  <a:gd name="T7" fmla="*/ 1 h 180"/>
                  <a:gd name="T8" fmla="*/ 10 w 10"/>
                  <a:gd name="T9" fmla="*/ 5 h 180"/>
                  <a:gd name="T10" fmla="*/ 10 w 10"/>
                  <a:gd name="T11" fmla="*/ 23 h 180"/>
                  <a:gd name="T12" fmla="*/ 10 w 10"/>
                  <a:gd name="T13" fmla="*/ 37 h 180"/>
                  <a:gd name="T14" fmla="*/ 10 w 10"/>
                  <a:gd name="T15" fmla="*/ 49 h 180"/>
                  <a:gd name="T16" fmla="*/ 10 w 10"/>
                  <a:gd name="T17" fmla="*/ 61 h 180"/>
                  <a:gd name="T18" fmla="*/ 10 w 10"/>
                  <a:gd name="T19" fmla="*/ 79 h 180"/>
                  <a:gd name="T20" fmla="*/ 10 w 10"/>
                  <a:gd name="T21" fmla="*/ 102 h 180"/>
                  <a:gd name="T22" fmla="*/ 10 w 10"/>
                  <a:gd name="T23" fmla="*/ 134 h 180"/>
                  <a:gd name="T24" fmla="*/ 10 w 10"/>
                  <a:gd name="T25" fmla="*/ 178 h 180"/>
                  <a:gd name="T26" fmla="*/ 10 w 10"/>
                  <a:gd name="T27" fmla="*/ 180 h 180"/>
                  <a:gd name="T28" fmla="*/ 8 w 10"/>
                  <a:gd name="T29" fmla="*/ 180 h 180"/>
                  <a:gd name="T30" fmla="*/ 7 w 10"/>
                  <a:gd name="T31" fmla="*/ 180 h 180"/>
                  <a:gd name="T32" fmla="*/ 2 w 10"/>
                  <a:gd name="T33" fmla="*/ 180 h 180"/>
                  <a:gd name="T34" fmla="*/ 1 w 10"/>
                  <a:gd name="T35" fmla="*/ 179 h 180"/>
                  <a:gd name="T36" fmla="*/ 0 w 10"/>
                  <a:gd name="T37" fmla="*/ 177 h 180"/>
                  <a:gd name="T38" fmla="*/ 0 w 10"/>
                  <a:gd name="T39" fmla="*/ 158 h 180"/>
                  <a:gd name="T40" fmla="*/ 0 w 10"/>
                  <a:gd name="T41" fmla="*/ 145 h 180"/>
                  <a:gd name="T42" fmla="*/ 0 w 10"/>
                  <a:gd name="T43" fmla="*/ 133 h 180"/>
                  <a:gd name="T44" fmla="*/ 0 w 10"/>
                  <a:gd name="T45" fmla="*/ 119 h 180"/>
                  <a:gd name="T46" fmla="*/ 0 w 10"/>
                  <a:gd name="T47" fmla="*/ 103 h 180"/>
                  <a:gd name="T48" fmla="*/ 0 w 10"/>
                  <a:gd name="T49" fmla="*/ 80 h 180"/>
                  <a:gd name="T50" fmla="*/ 0 w 10"/>
                  <a:gd name="T51" fmla="*/ 49 h 180"/>
                  <a:gd name="T52" fmla="*/ 0 w 10"/>
                  <a:gd name="T53" fmla="*/ 5 h 180"/>
                  <a:gd name="T54" fmla="*/ 0 w 10"/>
                  <a:gd name="T55" fmla="*/ 3 h 180"/>
                  <a:gd name="T56" fmla="*/ 2 w 10"/>
                  <a:gd name="T57" fmla="*/ 1 h 1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"/>
                  <a:gd name="T88" fmla="*/ 0 h 180"/>
                  <a:gd name="T89" fmla="*/ 10 w 10"/>
                  <a:gd name="T90" fmla="*/ 180 h 1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" h="180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5"/>
                    </a:lnTo>
                    <a:lnTo>
                      <a:pt x="10" y="23"/>
                    </a:lnTo>
                    <a:lnTo>
                      <a:pt x="10" y="37"/>
                    </a:lnTo>
                    <a:lnTo>
                      <a:pt x="10" y="49"/>
                    </a:lnTo>
                    <a:lnTo>
                      <a:pt x="10" y="61"/>
                    </a:lnTo>
                    <a:lnTo>
                      <a:pt x="10" y="79"/>
                    </a:lnTo>
                    <a:lnTo>
                      <a:pt x="10" y="102"/>
                    </a:lnTo>
                    <a:lnTo>
                      <a:pt x="10" y="134"/>
                    </a:lnTo>
                    <a:lnTo>
                      <a:pt x="10" y="178"/>
                    </a:lnTo>
                    <a:lnTo>
                      <a:pt x="10" y="180"/>
                    </a:lnTo>
                    <a:lnTo>
                      <a:pt x="8" y="180"/>
                    </a:lnTo>
                    <a:lnTo>
                      <a:pt x="7" y="180"/>
                    </a:lnTo>
                    <a:lnTo>
                      <a:pt x="2" y="180"/>
                    </a:lnTo>
                    <a:lnTo>
                      <a:pt x="1" y="179"/>
                    </a:lnTo>
                    <a:lnTo>
                      <a:pt x="0" y="177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0" y="133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0" y="80"/>
                    </a:lnTo>
                    <a:lnTo>
                      <a:pt x="0" y="4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8" name="Freeform 602"/>
              <p:cNvSpPr>
                <a:spLocks/>
              </p:cNvSpPr>
              <p:nvPr/>
            </p:nvSpPr>
            <p:spPr bwMode="auto">
              <a:xfrm>
                <a:off x="1824" y="3732"/>
                <a:ext cx="10" cy="172"/>
              </a:xfrm>
              <a:custGeom>
                <a:avLst/>
                <a:gdLst>
                  <a:gd name="T0" fmla="*/ 2 w 10"/>
                  <a:gd name="T1" fmla="*/ 1 h 172"/>
                  <a:gd name="T2" fmla="*/ 4 w 10"/>
                  <a:gd name="T3" fmla="*/ 1 h 172"/>
                  <a:gd name="T4" fmla="*/ 8 w 10"/>
                  <a:gd name="T5" fmla="*/ 0 h 172"/>
                  <a:gd name="T6" fmla="*/ 10 w 10"/>
                  <a:gd name="T7" fmla="*/ 1 h 172"/>
                  <a:gd name="T8" fmla="*/ 10 w 10"/>
                  <a:gd name="T9" fmla="*/ 5 h 172"/>
                  <a:gd name="T10" fmla="*/ 10 w 10"/>
                  <a:gd name="T11" fmla="*/ 22 h 172"/>
                  <a:gd name="T12" fmla="*/ 10 w 10"/>
                  <a:gd name="T13" fmla="*/ 34 h 172"/>
                  <a:gd name="T14" fmla="*/ 10 w 10"/>
                  <a:gd name="T15" fmla="*/ 47 h 172"/>
                  <a:gd name="T16" fmla="*/ 10 w 10"/>
                  <a:gd name="T17" fmla="*/ 59 h 172"/>
                  <a:gd name="T18" fmla="*/ 10 w 10"/>
                  <a:gd name="T19" fmla="*/ 75 h 172"/>
                  <a:gd name="T20" fmla="*/ 10 w 10"/>
                  <a:gd name="T21" fmla="*/ 96 h 172"/>
                  <a:gd name="T22" fmla="*/ 10 w 10"/>
                  <a:gd name="T23" fmla="*/ 126 h 172"/>
                  <a:gd name="T24" fmla="*/ 10 w 10"/>
                  <a:gd name="T25" fmla="*/ 168 h 172"/>
                  <a:gd name="T26" fmla="*/ 10 w 10"/>
                  <a:gd name="T27" fmla="*/ 171 h 172"/>
                  <a:gd name="T28" fmla="*/ 8 w 10"/>
                  <a:gd name="T29" fmla="*/ 172 h 172"/>
                  <a:gd name="T30" fmla="*/ 7 w 10"/>
                  <a:gd name="T31" fmla="*/ 172 h 172"/>
                  <a:gd name="T32" fmla="*/ 2 w 10"/>
                  <a:gd name="T33" fmla="*/ 172 h 172"/>
                  <a:gd name="T34" fmla="*/ 1 w 10"/>
                  <a:gd name="T35" fmla="*/ 171 h 172"/>
                  <a:gd name="T36" fmla="*/ 0 w 10"/>
                  <a:gd name="T37" fmla="*/ 168 h 172"/>
                  <a:gd name="T38" fmla="*/ 0 w 10"/>
                  <a:gd name="T39" fmla="*/ 151 h 172"/>
                  <a:gd name="T40" fmla="*/ 0 w 10"/>
                  <a:gd name="T41" fmla="*/ 137 h 172"/>
                  <a:gd name="T42" fmla="*/ 0 w 10"/>
                  <a:gd name="T43" fmla="*/ 126 h 172"/>
                  <a:gd name="T44" fmla="*/ 0 w 10"/>
                  <a:gd name="T45" fmla="*/ 113 h 172"/>
                  <a:gd name="T46" fmla="*/ 0 w 10"/>
                  <a:gd name="T47" fmla="*/ 98 h 172"/>
                  <a:gd name="T48" fmla="*/ 0 w 10"/>
                  <a:gd name="T49" fmla="*/ 76 h 172"/>
                  <a:gd name="T50" fmla="*/ 0 w 10"/>
                  <a:gd name="T51" fmla="*/ 47 h 172"/>
                  <a:gd name="T52" fmla="*/ 0 w 10"/>
                  <a:gd name="T53" fmla="*/ 5 h 172"/>
                  <a:gd name="T54" fmla="*/ 0 w 10"/>
                  <a:gd name="T55" fmla="*/ 3 h 172"/>
                  <a:gd name="T56" fmla="*/ 2 w 10"/>
                  <a:gd name="T57" fmla="*/ 1 h 1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"/>
                  <a:gd name="T88" fmla="*/ 0 h 172"/>
                  <a:gd name="T89" fmla="*/ 10 w 10"/>
                  <a:gd name="T90" fmla="*/ 172 h 1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" h="17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5"/>
                    </a:lnTo>
                    <a:lnTo>
                      <a:pt x="10" y="22"/>
                    </a:lnTo>
                    <a:lnTo>
                      <a:pt x="10" y="34"/>
                    </a:lnTo>
                    <a:lnTo>
                      <a:pt x="10" y="47"/>
                    </a:lnTo>
                    <a:lnTo>
                      <a:pt x="10" y="59"/>
                    </a:lnTo>
                    <a:lnTo>
                      <a:pt x="10" y="75"/>
                    </a:lnTo>
                    <a:lnTo>
                      <a:pt x="10" y="96"/>
                    </a:lnTo>
                    <a:lnTo>
                      <a:pt x="10" y="126"/>
                    </a:lnTo>
                    <a:lnTo>
                      <a:pt x="10" y="168"/>
                    </a:lnTo>
                    <a:lnTo>
                      <a:pt x="10" y="171"/>
                    </a:lnTo>
                    <a:lnTo>
                      <a:pt x="8" y="172"/>
                    </a:lnTo>
                    <a:lnTo>
                      <a:pt x="7" y="172"/>
                    </a:lnTo>
                    <a:lnTo>
                      <a:pt x="2" y="172"/>
                    </a:lnTo>
                    <a:lnTo>
                      <a:pt x="1" y="171"/>
                    </a:lnTo>
                    <a:lnTo>
                      <a:pt x="0" y="168"/>
                    </a:lnTo>
                    <a:lnTo>
                      <a:pt x="0" y="151"/>
                    </a:lnTo>
                    <a:lnTo>
                      <a:pt x="0" y="137"/>
                    </a:lnTo>
                    <a:lnTo>
                      <a:pt x="0" y="126"/>
                    </a:lnTo>
                    <a:lnTo>
                      <a:pt x="0" y="113"/>
                    </a:lnTo>
                    <a:lnTo>
                      <a:pt x="0" y="98"/>
                    </a:lnTo>
                    <a:lnTo>
                      <a:pt x="0" y="76"/>
                    </a:lnTo>
                    <a:lnTo>
                      <a:pt x="0" y="4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599" name="Freeform 603"/>
              <p:cNvSpPr>
                <a:spLocks/>
              </p:cNvSpPr>
              <p:nvPr/>
            </p:nvSpPr>
            <p:spPr bwMode="auto">
              <a:xfrm>
                <a:off x="1824" y="3732"/>
                <a:ext cx="10" cy="162"/>
              </a:xfrm>
              <a:custGeom>
                <a:avLst/>
                <a:gdLst>
                  <a:gd name="T0" fmla="*/ 2 w 10"/>
                  <a:gd name="T1" fmla="*/ 1 h 162"/>
                  <a:gd name="T2" fmla="*/ 4 w 10"/>
                  <a:gd name="T3" fmla="*/ 1 h 162"/>
                  <a:gd name="T4" fmla="*/ 8 w 10"/>
                  <a:gd name="T5" fmla="*/ 0 h 162"/>
                  <a:gd name="T6" fmla="*/ 10 w 10"/>
                  <a:gd name="T7" fmla="*/ 1 h 162"/>
                  <a:gd name="T8" fmla="*/ 10 w 10"/>
                  <a:gd name="T9" fmla="*/ 5 h 162"/>
                  <a:gd name="T10" fmla="*/ 10 w 10"/>
                  <a:gd name="T11" fmla="*/ 21 h 162"/>
                  <a:gd name="T12" fmla="*/ 10 w 10"/>
                  <a:gd name="T13" fmla="*/ 33 h 162"/>
                  <a:gd name="T14" fmla="*/ 10 w 10"/>
                  <a:gd name="T15" fmla="*/ 44 h 162"/>
                  <a:gd name="T16" fmla="*/ 10 w 10"/>
                  <a:gd name="T17" fmla="*/ 55 h 162"/>
                  <a:gd name="T18" fmla="*/ 10 w 10"/>
                  <a:gd name="T19" fmla="*/ 71 h 162"/>
                  <a:gd name="T20" fmla="*/ 10 w 10"/>
                  <a:gd name="T21" fmla="*/ 91 h 162"/>
                  <a:gd name="T22" fmla="*/ 10 w 10"/>
                  <a:gd name="T23" fmla="*/ 120 h 162"/>
                  <a:gd name="T24" fmla="*/ 10 w 10"/>
                  <a:gd name="T25" fmla="*/ 159 h 162"/>
                  <a:gd name="T26" fmla="*/ 10 w 10"/>
                  <a:gd name="T27" fmla="*/ 161 h 162"/>
                  <a:gd name="T28" fmla="*/ 8 w 10"/>
                  <a:gd name="T29" fmla="*/ 162 h 162"/>
                  <a:gd name="T30" fmla="*/ 7 w 10"/>
                  <a:gd name="T31" fmla="*/ 162 h 162"/>
                  <a:gd name="T32" fmla="*/ 2 w 10"/>
                  <a:gd name="T33" fmla="*/ 162 h 162"/>
                  <a:gd name="T34" fmla="*/ 1 w 10"/>
                  <a:gd name="T35" fmla="*/ 161 h 162"/>
                  <a:gd name="T36" fmla="*/ 0 w 10"/>
                  <a:gd name="T37" fmla="*/ 158 h 162"/>
                  <a:gd name="T38" fmla="*/ 0 w 10"/>
                  <a:gd name="T39" fmla="*/ 142 h 162"/>
                  <a:gd name="T40" fmla="*/ 0 w 10"/>
                  <a:gd name="T41" fmla="*/ 130 h 162"/>
                  <a:gd name="T42" fmla="*/ 0 w 10"/>
                  <a:gd name="T43" fmla="*/ 119 h 162"/>
                  <a:gd name="T44" fmla="*/ 0 w 10"/>
                  <a:gd name="T45" fmla="*/ 107 h 162"/>
                  <a:gd name="T46" fmla="*/ 0 w 10"/>
                  <a:gd name="T47" fmla="*/ 92 h 162"/>
                  <a:gd name="T48" fmla="*/ 0 w 10"/>
                  <a:gd name="T49" fmla="*/ 72 h 162"/>
                  <a:gd name="T50" fmla="*/ 0 w 10"/>
                  <a:gd name="T51" fmla="*/ 43 h 162"/>
                  <a:gd name="T52" fmla="*/ 0 w 10"/>
                  <a:gd name="T53" fmla="*/ 5 h 162"/>
                  <a:gd name="T54" fmla="*/ 0 w 10"/>
                  <a:gd name="T55" fmla="*/ 3 h 162"/>
                  <a:gd name="T56" fmla="*/ 2 w 10"/>
                  <a:gd name="T57" fmla="*/ 1 h 1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"/>
                  <a:gd name="T88" fmla="*/ 0 h 162"/>
                  <a:gd name="T89" fmla="*/ 10 w 10"/>
                  <a:gd name="T90" fmla="*/ 162 h 1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" h="16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10" y="33"/>
                    </a:lnTo>
                    <a:lnTo>
                      <a:pt x="10" y="44"/>
                    </a:lnTo>
                    <a:lnTo>
                      <a:pt x="10" y="55"/>
                    </a:lnTo>
                    <a:lnTo>
                      <a:pt x="10" y="71"/>
                    </a:lnTo>
                    <a:lnTo>
                      <a:pt x="10" y="91"/>
                    </a:lnTo>
                    <a:lnTo>
                      <a:pt x="10" y="120"/>
                    </a:lnTo>
                    <a:lnTo>
                      <a:pt x="10" y="159"/>
                    </a:lnTo>
                    <a:lnTo>
                      <a:pt x="10" y="161"/>
                    </a:lnTo>
                    <a:lnTo>
                      <a:pt x="8" y="162"/>
                    </a:lnTo>
                    <a:lnTo>
                      <a:pt x="7" y="162"/>
                    </a:lnTo>
                    <a:lnTo>
                      <a:pt x="2" y="162"/>
                    </a:lnTo>
                    <a:lnTo>
                      <a:pt x="1" y="161"/>
                    </a:lnTo>
                    <a:lnTo>
                      <a:pt x="0" y="158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0" y="107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0" y="4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0" name="Freeform 604"/>
              <p:cNvSpPr>
                <a:spLocks/>
              </p:cNvSpPr>
              <p:nvPr/>
            </p:nvSpPr>
            <p:spPr bwMode="auto">
              <a:xfrm>
                <a:off x="1824" y="3732"/>
                <a:ext cx="10" cy="152"/>
              </a:xfrm>
              <a:custGeom>
                <a:avLst/>
                <a:gdLst>
                  <a:gd name="T0" fmla="*/ 2 w 10"/>
                  <a:gd name="T1" fmla="*/ 1 h 152"/>
                  <a:gd name="T2" fmla="*/ 4 w 10"/>
                  <a:gd name="T3" fmla="*/ 1 h 152"/>
                  <a:gd name="T4" fmla="*/ 8 w 10"/>
                  <a:gd name="T5" fmla="*/ 0 h 152"/>
                  <a:gd name="T6" fmla="*/ 10 w 10"/>
                  <a:gd name="T7" fmla="*/ 1 h 152"/>
                  <a:gd name="T8" fmla="*/ 10 w 10"/>
                  <a:gd name="T9" fmla="*/ 4 h 152"/>
                  <a:gd name="T10" fmla="*/ 10 w 10"/>
                  <a:gd name="T11" fmla="*/ 31 h 152"/>
                  <a:gd name="T12" fmla="*/ 10 w 10"/>
                  <a:gd name="T13" fmla="*/ 53 h 152"/>
                  <a:gd name="T14" fmla="*/ 10 w 10"/>
                  <a:gd name="T15" fmla="*/ 86 h 152"/>
                  <a:gd name="T16" fmla="*/ 10 w 10"/>
                  <a:gd name="T17" fmla="*/ 150 h 152"/>
                  <a:gd name="T18" fmla="*/ 10 w 10"/>
                  <a:gd name="T19" fmla="*/ 152 h 152"/>
                  <a:gd name="T20" fmla="*/ 8 w 10"/>
                  <a:gd name="T21" fmla="*/ 152 h 152"/>
                  <a:gd name="T22" fmla="*/ 7 w 10"/>
                  <a:gd name="T23" fmla="*/ 152 h 152"/>
                  <a:gd name="T24" fmla="*/ 2 w 10"/>
                  <a:gd name="T25" fmla="*/ 152 h 152"/>
                  <a:gd name="T26" fmla="*/ 1 w 10"/>
                  <a:gd name="T27" fmla="*/ 151 h 152"/>
                  <a:gd name="T28" fmla="*/ 0 w 10"/>
                  <a:gd name="T29" fmla="*/ 150 h 152"/>
                  <a:gd name="T30" fmla="*/ 0 w 10"/>
                  <a:gd name="T31" fmla="*/ 121 h 152"/>
                  <a:gd name="T32" fmla="*/ 0 w 10"/>
                  <a:gd name="T33" fmla="*/ 101 h 152"/>
                  <a:gd name="T34" fmla="*/ 0 w 10"/>
                  <a:gd name="T35" fmla="*/ 68 h 152"/>
                  <a:gd name="T36" fmla="*/ 0 w 10"/>
                  <a:gd name="T37" fmla="*/ 5 h 152"/>
                  <a:gd name="T38" fmla="*/ 0 w 10"/>
                  <a:gd name="T39" fmla="*/ 3 h 152"/>
                  <a:gd name="T40" fmla="*/ 2 w 10"/>
                  <a:gd name="T41" fmla="*/ 1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52"/>
                  <a:gd name="T65" fmla="*/ 10 w 10"/>
                  <a:gd name="T66" fmla="*/ 152 h 1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5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0" y="31"/>
                    </a:lnTo>
                    <a:lnTo>
                      <a:pt x="10" y="53"/>
                    </a:lnTo>
                    <a:lnTo>
                      <a:pt x="10" y="86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8" y="152"/>
                    </a:lnTo>
                    <a:lnTo>
                      <a:pt x="7" y="152"/>
                    </a:lnTo>
                    <a:lnTo>
                      <a:pt x="2" y="152"/>
                    </a:lnTo>
                    <a:lnTo>
                      <a:pt x="1" y="151"/>
                    </a:lnTo>
                    <a:lnTo>
                      <a:pt x="0" y="150"/>
                    </a:lnTo>
                    <a:lnTo>
                      <a:pt x="0" y="121"/>
                    </a:lnTo>
                    <a:lnTo>
                      <a:pt x="0" y="101"/>
                    </a:lnTo>
                    <a:lnTo>
                      <a:pt x="0" y="6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1" name="Freeform 605"/>
              <p:cNvSpPr>
                <a:spLocks/>
              </p:cNvSpPr>
              <p:nvPr/>
            </p:nvSpPr>
            <p:spPr bwMode="auto">
              <a:xfrm>
                <a:off x="1824" y="3732"/>
                <a:ext cx="10" cy="142"/>
              </a:xfrm>
              <a:custGeom>
                <a:avLst/>
                <a:gdLst>
                  <a:gd name="T0" fmla="*/ 2 w 10"/>
                  <a:gd name="T1" fmla="*/ 1 h 142"/>
                  <a:gd name="T2" fmla="*/ 4 w 10"/>
                  <a:gd name="T3" fmla="*/ 1 h 142"/>
                  <a:gd name="T4" fmla="*/ 8 w 10"/>
                  <a:gd name="T5" fmla="*/ 0 h 142"/>
                  <a:gd name="T6" fmla="*/ 10 w 10"/>
                  <a:gd name="T7" fmla="*/ 1 h 142"/>
                  <a:gd name="T8" fmla="*/ 10 w 10"/>
                  <a:gd name="T9" fmla="*/ 4 h 142"/>
                  <a:gd name="T10" fmla="*/ 10 w 10"/>
                  <a:gd name="T11" fmla="*/ 30 h 142"/>
                  <a:gd name="T12" fmla="*/ 10 w 10"/>
                  <a:gd name="T13" fmla="*/ 49 h 142"/>
                  <a:gd name="T14" fmla="*/ 10 w 10"/>
                  <a:gd name="T15" fmla="*/ 81 h 142"/>
                  <a:gd name="T16" fmla="*/ 10 w 10"/>
                  <a:gd name="T17" fmla="*/ 140 h 142"/>
                  <a:gd name="T18" fmla="*/ 10 w 10"/>
                  <a:gd name="T19" fmla="*/ 142 h 142"/>
                  <a:gd name="T20" fmla="*/ 8 w 10"/>
                  <a:gd name="T21" fmla="*/ 142 h 142"/>
                  <a:gd name="T22" fmla="*/ 7 w 10"/>
                  <a:gd name="T23" fmla="*/ 142 h 142"/>
                  <a:gd name="T24" fmla="*/ 2 w 10"/>
                  <a:gd name="T25" fmla="*/ 142 h 142"/>
                  <a:gd name="T26" fmla="*/ 1 w 10"/>
                  <a:gd name="T27" fmla="*/ 142 h 142"/>
                  <a:gd name="T28" fmla="*/ 0 w 10"/>
                  <a:gd name="T29" fmla="*/ 140 h 142"/>
                  <a:gd name="T30" fmla="*/ 0 w 10"/>
                  <a:gd name="T31" fmla="*/ 114 h 142"/>
                  <a:gd name="T32" fmla="*/ 0 w 10"/>
                  <a:gd name="T33" fmla="*/ 95 h 142"/>
                  <a:gd name="T34" fmla="*/ 0 w 10"/>
                  <a:gd name="T35" fmla="*/ 64 h 142"/>
                  <a:gd name="T36" fmla="*/ 0 w 10"/>
                  <a:gd name="T37" fmla="*/ 5 h 142"/>
                  <a:gd name="T38" fmla="*/ 0 w 10"/>
                  <a:gd name="T39" fmla="*/ 3 h 142"/>
                  <a:gd name="T40" fmla="*/ 2 w 10"/>
                  <a:gd name="T41" fmla="*/ 1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42"/>
                  <a:gd name="T65" fmla="*/ 10 w 10"/>
                  <a:gd name="T66" fmla="*/ 142 h 1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42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0" y="30"/>
                    </a:lnTo>
                    <a:lnTo>
                      <a:pt x="10" y="49"/>
                    </a:lnTo>
                    <a:lnTo>
                      <a:pt x="10" y="81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8" y="142"/>
                    </a:lnTo>
                    <a:lnTo>
                      <a:pt x="7" y="142"/>
                    </a:lnTo>
                    <a:lnTo>
                      <a:pt x="2" y="142"/>
                    </a:lnTo>
                    <a:lnTo>
                      <a:pt x="1" y="142"/>
                    </a:lnTo>
                    <a:lnTo>
                      <a:pt x="0" y="140"/>
                    </a:lnTo>
                    <a:lnTo>
                      <a:pt x="0" y="114"/>
                    </a:lnTo>
                    <a:lnTo>
                      <a:pt x="0" y="95"/>
                    </a:lnTo>
                    <a:lnTo>
                      <a:pt x="0" y="64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2" name="Freeform 606"/>
              <p:cNvSpPr>
                <a:spLocks/>
              </p:cNvSpPr>
              <p:nvPr/>
            </p:nvSpPr>
            <p:spPr bwMode="auto">
              <a:xfrm>
                <a:off x="1824" y="3732"/>
                <a:ext cx="10" cy="134"/>
              </a:xfrm>
              <a:custGeom>
                <a:avLst/>
                <a:gdLst>
                  <a:gd name="T0" fmla="*/ 2 w 10"/>
                  <a:gd name="T1" fmla="*/ 1 h 134"/>
                  <a:gd name="T2" fmla="*/ 4 w 10"/>
                  <a:gd name="T3" fmla="*/ 1 h 134"/>
                  <a:gd name="T4" fmla="*/ 8 w 10"/>
                  <a:gd name="T5" fmla="*/ 0 h 134"/>
                  <a:gd name="T6" fmla="*/ 10 w 10"/>
                  <a:gd name="T7" fmla="*/ 1 h 134"/>
                  <a:gd name="T8" fmla="*/ 10 w 10"/>
                  <a:gd name="T9" fmla="*/ 4 h 134"/>
                  <a:gd name="T10" fmla="*/ 10 w 10"/>
                  <a:gd name="T11" fmla="*/ 27 h 134"/>
                  <a:gd name="T12" fmla="*/ 10 w 10"/>
                  <a:gd name="T13" fmla="*/ 46 h 134"/>
                  <a:gd name="T14" fmla="*/ 10 w 10"/>
                  <a:gd name="T15" fmla="*/ 75 h 134"/>
                  <a:gd name="T16" fmla="*/ 10 w 10"/>
                  <a:gd name="T17" fmla="*/ 131 h 134"/>
                  <a:gd name="T18" fmla="*/ 10 w 10"/>
                  <a:gd name="T19" fmla="*/ 133 h 134"/>
                  <a:gd name="T20" fmla="*/ 8 w 10"/>
                  <a:gd name="T21" fmla="*/ 134 h 134"/>
                  <a:gd name="T22" fmla="*/ 7 w 10"/>
                  <a:gd name="T23" fmla="*/ 133 h 134"/>
                  <a:gd name="T24" fmla="*/ 2 w 10"/>
                  <a:gd name="T25" fmla="*/ 133 h 134"/>
                  <a:gd name="T26" fmla="*/ 1 w 10"/>
                  <a:gd name="T27" fmla="*/ 133 h 134"/>
                  <a:gd name="T28" fmla="*/ 0 w 10"/>
                  <a:gd name="T29" fmla="*/ 130 h 134"/>
                  <a:gd name="T30" fmla="*/ 0 w 10"/>
                  <a:gd name="T31" fmla="*/ 107 h 134"/>
                  <a:gd name="T32" fmla="*/ 0 w 10"/>
                  <a:gd name="T33" fmla="*/ 88 h 134"/>
                  <a:gd name="T34" fmla="*/ 0 w 10"/>
                  <a:gd name="T35" fmla="*/ 60 h 134"/>
                  <a:gd name="T36" fmla="*/ 0 w 10"/>
                  <a:gd name="T37" fmla="*/ 5 h 134"/>
                  <a:gd name="T38" fmla="*/ 0 w 10"/>
                  <a:gd name="T39" fmla="*/ 3 h 134"/>
                  <a:gd name="T40" fmla="*/ 2 w 10"/>
                  <a:gd name="T41" fmla="*/ 1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34"/>
                  <a:gd name="T65" fmla="*/ 10 w 10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34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0" y="27"/>
                    </a:lnTo>
                    <a:lnTo>
                      <a:pt x="10" y="46"/>
                    </a:lnTo>
                    <a:lnTo>
                      <a:pt x="10" y="75"/>
                    </a:lnTo>
                    <a:lnTo>
                      <a:pt x="10" y="131"/>
                    </a:lnTo>
                    <a:lnTo>
                      <a:pt x="10" y="133"/>
                    </a:lnTo>
                    <a:lnTo>
                      <a:pt x="8" y="134"/>
                    </a:lnTo>
                    <a:lnTo>
                      <a:pt x="7" y="133"/>
                    </a:lnTo>
                    <a:lnTo>
                      <a:pt x="2" y="133"/>
                    </a:lnTo>
                    <a:lnTo>
                      <a:pt x="1" y="133"/>
                    </a:lnTo>
                    <a:lnTo>
                      <a:pt x="0" y="130"/>
                    </a:lnTo>
                    <a:lnTo>
                      <a:pt x="0" y="107"/>
                    </a:lnTo>
                    <a:lnTo>
                      <a:pt x="0" y="88"/>
                    </a:lnTo>
                    <a:lnTo>
                      <a:pt x="0" y="6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3" name="Freeform 607"/>
              <p:cNvSpPr>
                <a:spLocks/>
              </p:cNvSpPr>
              <p:nvPr/>
            </p:nvSpPr>
            <p:spPr bwMode="auto">
              <a:xfrm>
                <a:off x="1824" y="3732"/>
                <a:ext cx="10" cy="124"/>
              </a:xfrm>
              <a:custGeom>
                <a:avLst/>
                <a:gdLst>
                  <a:gd name="T0" fmla="*/ 2 w 10"/>
                  <a:gd name="T1" fmla="*/ 1 h 124"/>
                  <a:gd name="T2" fmla="*/ 4 w 10"/>
                  <a:gd name="T3" fmla="*/ 1 h 124"/>
                  <a:gd name="T4" fmla="*/ 8 w 10"/>
                  <a:gd name="T5" fmla="*/ 0 h 124"/>
                  <a:gd name="T6" fmla="*/ 10 w 10"/>
                  <a:gd name="T7" fmla="*/ 1 h 124"/>
                  <a:gd name="T8" fmla="*/ 10 w 10"/>
                  <a:gd name="T9" fmla="*/ 4 h 124"/>
                  <a:gd name="T10" fmla="*/ 10 w 10"/>
                  <a:gd name="T11" fmla="*/ 26 h 124"/>
                  <a:gd name="T12" fmla="*/ 10 w 10"/>
                  <a:gd name="T13" fmla="*/ 43 h 124"/>
                  <a:gd name="T14" fmla="*/ 10 w 10"/>
                  <a:gd name="T15" fmla="*/ 70 h 124"/>
                  <a:gd name="T16" fmla="*/ 10 w 10"/>
                  <a:gd name="T17" fmla="*/ 121 h 124"/>
                  <a:gd name="T18" fmla="*/ 10 w 10"/>
                  <a:gd name="T19" fmla="*/ 123 h 124"/>
                  <a:gd name="T20" fmla="*/ 8 w 10"/>
                  <a:gd name="T21" fmla="*/ 124 h 124"/>
                  <a:gd name="T22" fmla="*/ 7 w 10"/>
                  <a:gd name="T23" fmla="*/ 124 h 124"/>
                  <a:gd name="T24" fmla="*/ 2 w 10"/>
                  <a:gd name="T25" fmla="*/ 124 h 124"/>
                  <a:gd name="T26" fmla="*/ 1 w 10"/>
                  <a:gd name="T27" fmla="*/ 123 h 124"/>
                  <a:gd name="T28" fmla="*/ 0 w 10"/>
                  <a:gd name="T29" fmla="*/ 121 h 124"/>
                  <a:gd name="T30" fmla="*/ 0 w 10"/>
                  <a:gd name="T31" fmla="*/ 99 h 124"/>
                  <a:gd name="T32" fmla="*/ 0 w 10"/>
                  <a:gd name="T33" fmla="*/ 82 h 124"/>
                  <a:gd name="T34" fmla="*/ 0 w 10"/>
                  <a:gd name="T35" fmla="*/ 55 h 124"/>
                  <a:gd name="T36" fmla="*/ 0 w 10"/>
                  <a:gd name="T37" fmla="*/ 5 h 124"/>
                  <a:gd name="T38" fmla="*/ 0 w 10"/>
                  <a:gd name="T39" fmla="*/ 3 h 124"/>
                  <a:gd name="T40" fmla="*/ 2 w 10"/>
                  <a:gd name="T41" fmla="*/ 1 h 1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24"/>
                  <a:gd name="T65" fmla="*/ 10 w 10"/>
                  <a:gd name="T66" fmla="*/ 124 h 1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24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0" y="26"/>
                    </a:lnTo>
                    <a:lnTo>
                      <a:pt x="10" y="43"/>
                    </a:lnTo>
                    <a:lnTo>
                      <a:pt x="10" y="70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8" y="124"/>
                    </a:lnTo>
                    <a:lnTo>
                      <a:pt x="7" y="124"/>
                    </a:lnTo>
                    <a:lnTo>
                      <a:pt x="2" y="124"/>
                    </a:lnTo>
                    <a:lnTo>
                      <a:pt x="1" y="123"/>
                    </a:lnTo>
                    <a:lnTo>
                      <a:pt x="0" y="121"/>
                    </a:lnTo>
                    <a:lnTo>
                      <a:pt x="0" y="99"/>
                    </a:lnTo>
                    <a:lnTo>
                      <a:pt x="0" y="82"/>
                    </a:lnTo>
                    <a:lnTo>
                      <a:pt x="0" y="5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4" name="Freeform 608"/>
              <p:cNvSpPr>
                <a:spLocks/>
              </p:cNvSpPr>
              <p:nvPr/>
            </p:nvSpPr>
            <p:spPr bwMode="auto">
              <a:xfrm>
                <a:off x="1824" y="3732"/>
                <a:ext cx="10" cy="114"/>
              </a:xfrm>
              <a:custGeom>
                <a:avLst/>
                <a:gdLst>
                  <a:gd name="T0" fmla="*/ 2 w 10"/>
                  <a:gd name="T1" fmla="*/ 1 h 114"/>
                  <a:gd name="T2" fmla="*/ 4 w 10"/>
                  <a:gd name="T3" fmla="*/ 1 h 114"/>
                  <a:gd name="T4" fmla="*/ 8 w 10"/>
                  <a:gd name="T5" fmla="*/ 0 h 114"/>
                  <a:gd name="T6" fmla="*/ 10 w 10"/>
                  <a:gd name="T7" fmla="*/ 1 h 114"/>
                  <a:gd name="T8" fmla="*/ 10 w 10"/>
                  <a:gd name="T9" fmla="*/ 4 h 114"/>
                  <a:gd name="T10" fmla="*/ 10 w 10"/>
                  <a:gd name="T11" fmla="*/ 23 h 114"/>
                  <a:gd name="T12" fmla="*/ 10 w 10"/>
                  <a:gd name="T13" fmla="*/ 39 h 114"/>
                  <a:gd name="T14" fmla="*/ 10 w 10"/>
                  <a:gd name="T15" fmla="*/ 65 h 114"/>
                  <a:gd name="T16" fmla="*/ 10 w 10"/>
                  <a:gd name="T17" fmla="*/ 113 h 114"/>
                  <a:gd name="T18" fmla="*/ 10 w 10"/>
                  <a:gd name="T19" fmla="*/ 114 h 114"/>
                  <a:gd name="T20" fmla="*/ 8 w 10"/>
                  <a:gd name="T21" fmla="*/ 114 h 114"/>
                  <a:gd name="T22" fmla="*/ 7 w 10"/>
                  <a:gd name="T23" fmla="*/ 114 h 114"/>
                  <a:gd name="T24" fmla="*/ 2 w 10"/>
                  <a:gd name="T25" fmla="*/ 114 h 114"/>
                  <a:gd name="T26" fmla="*/ 1 w 10"/>
                  <a:gd name="T27" fmla="*/ 113 h 114"/>
                  <a:gd name="T28" fmla="*/ 0 w 10"/>
                  <a:gd name="T29" fmla="*/ 112 h 114"/>
                  <a:gd name="T30" fmla="*/ 0 w 10"/>
                  <a:gd name="T31" fmla="*/ 92 h 114"/>
                  <a:gd name="T32" fmla="*/ 0 w 10"/>
                  <a:gd name="T33" fmla="*/ 76 h 114"/>
                  <a:gd name="T34" fmla="*/ 0 w 10"/>
                  <a:gd name="T35" fmla="*/ 52 h 114"/>
                  <a:gd name="T36" fmla="*/ 0 w 10"/>
                  <a:gd name="T37" fmla="*/ 5 h 114"/>
                  <a:gd name="T38" fmla="*/ 0 w 10"/>
                  <a:gd name="T39" fmla="*/ 3 h 114"/>
                  <a:gd name="T40" fmla="*/ 2 w 10"/>
                  <a:gd name="T41" fmla="*/ 1 h 1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14"/>
                  <a:gd name="T65" fmla="*/ 10 w 10"/>
                  <a:gd name="T66" fmla="*/ 114 h 1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14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0" y="23"/>
                    </a:lnTo>
                    <a:lnTo>
                      <a:pt x="10" y="39"/>
                    </a:lnTo>
                    <a:lnTo>
                      <a:pt x="10" y="65"/>
                    </a:lnTo>
                    <a:lnTo>
                      <a:pt x="10" y="113"/>
                    </a:lnTo>
                    <a:lnTo>
                      <a:pt x="10" y="114"/>
                    </a:lnTo>
                    <a:lnTo>
                      <a:pt x="8" y="114"/>
                    </a:lnTo>
                    <a:lnTo>
                      <a:pt x="7" y="114"/>
                    </a:lnTo>
                    <a:lnTo>
                      <a:pt x="2" y="114"/>
                    </a:lnTo>
                    <a:lnTo>
                      <a:pt x="1" y="113"/>
                    </a:lnTo>
                    <a:lnTo>
                      <a:pt x="0" y="112"/>
                    </a:lnTo>
                    <a:lnTo>
                      <a:pt x="0" y="92"/>
                    </a:lnTo>
                    <a:lnTo>
                      <a:pt x="0" y="76"/>
                    </a:lnTo>
                    <a:lnTo>
                      <a:pt x="0" y="5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5" name="Freeform 609"/>
              <p:cNvSpPr>
                <a:spLocks/>
              </p:cNvSpPr>
              <p:nvPr/>
            </p:nvSpPr>
            <p:spPr bwMode="auto">
              <a:xfrm>
                <a:off x="1824" y="3732"/>
                <a:ext cx="10" cy="104"/>
              </a:xfrm>
              <a:custGeom>
                <a:avLst/>
                <a:gdLst>
                  <a:gd name="T0" fmla="*/ 2 w 10"/>
                  <a:gd name="T1" fmla="*/ 1 h 104"/>
                  <a:gd name="T2" fmla="*/ 4 w 10"/>
                  <a:gd name="T3" fmla="*/ 1 h 104"/>
                  <a:gd name="T4" fmla="*/ 8 w 10"/>
                  <a:gd name="T5" fmla="*/ 0 h 104"/>
                  <a:gd name="T6" fmla="*/ 10 w 10"/>
                  <a:gd name="T7" fmla="*/ 1 h 104"/>
                  <a:gd name="T8" fmla="*/ 10 w 10"/>
                  <a:gd name="T9" fmla="*/ 3 h 104"/>
                  <a:gd name="T10" fmla="*/ 10 w 10"/>
                  <a:gd name="T11" fmla="*/ 22 h 104"/>
                  <a:gd name="T12" fmla="*/ 10 w 10"/>
                  <a:gd name="T13" fmla="*/ 36 h 104"/>
                  <a:gd name="T14" fmla="*/ 10 w 10"/>
                  <a:gd name="T15" fmla="*/ 59 h 104"/>
                  <a:gd name="T16" fmla="*/ 10 w 10"/>
                  <a:gd name="T17" fmla="*/ 103 h 104"/>
                  <a:gd name="T18" fmla="*/ 10 w 10"/>
                  <a:gd name="T19" fmla="*/ 104 h 104"/>
                  <a:gd name="T20" fmla="*/ 8 w 10"/>
                  <a:gd name="T21" fmla="*/ 104 h 104"/>
                  <a:gd name="T22" fmla="*/ 7 w 10"/>
                  <a:gd name="T23" fmla="*/ 104 h 104"/>
                  <a:gd name="T24" fmla="*/ 2 w 10"/>
                  <a:gd name="T25" fmla="*/ 104 h 104"/>
                  <a:gd name="T26" fmla="*/ 1 w 10"/>
                  <a:gd name="T27" fmla="*/ 104 h 104"/>
                  <a:gd name="T28" fmla="*/ 0 w 10"/>
                  <a:gd name="T29" fmla="*/ 103 h 104"/>
                  <a:gd name="T30" fmla="*/ 0 w 10"/>
                  <a:gd name="T31" fmla="*/ 85 h 104"/>
                  <a:gd name="T32" fmla="*/ 0 w 10"/>
                  <a:gd name="T33" fmla="*/ 70 h 104"/>
                  <a:gd name="T34" fmla="*/ 0 w 10"/>
                  <a:gd name="T35" fmla="*/ 47 h 104"/>
                  <a:gd name="T36" fmla="*/ 0 w 10"/>
                  <a:gd name="T37" fmla="*/ 5 h 104"/>
                  <a:gd name="T38" fmla="*/ 0 w 10"/>
                  <a:gd name="T39" fmla="*/ 3 h 104"/>
                  <a:gd name="T40" fmla="*/ 2 w 10"/>
                  <a:gd name="T41" fmla="*/ 1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04"/>
                  <a:gd name="T65" fmla="*/ 10 w 10"/>
                  <a:gd name="T66" fmla="*/ 104 h 1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04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22"/>
                    </a:lnTo>
                    <a:lnTo>
                      <a:pt x="10" y="36"/>
                    </a:lnTo>
                    <a:lnTo>
                      <a:pt x="10" y="59"/>
                    </a:lnTo>
                    <a:lnTo>
                      <a:pt x="10" y="103"/>
                    </a:lnTo>
                    <a:lnTo>
                      <a:pt x="10" y="104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2" y="104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6" name="Freeform 610"/>
              <p:cNvSpPr>
                <a:spLocks/>
              </p:cNvSpPr>
              <p:nvPr/>
            </p:nvSpPr>
            <p:spPr bwMode="auto">
              <a:xfrm>
                <a:off x="1824" y="3732"/>
                <a:ext cx="10" cy="96"/>
              </a:xfrm>
              <a:custGeom>
                <a:avLst/>
                <a:gdLst>
                  <a:gd name="T0" fmla="*/ 2 w 10"/>
                  <a:gd name="T1" fmla="*/ 1 h 96"/>
                  <a:gd name="T2" fmla="*/ 4 w 10"/>
                  <a:gd name="T3" fmla="*/ 1 h 96"/>
                  <a:gd name="T4" fmla="*/ 8 w 10"/>
                  <a:gd name="T5" fmla="*/ 0 h 96"/>
                  <a:gd name="T6" fmla="*/ 10 w 10"/>
                  <a:gd name="T7" fmla="*/ 1 h 96"/>
                  <a:gd name="T8" fmla="*/ 10 w 10"/>
                  <a:gd name="T9" fmla="*/ 3 h 96"/>
                  <a:gd name="T10" fmla="*/ 10 w 10"/>
                  <a:gd name="T11" fmla="*/ 20 h 96"/>
                  <a:gd name="T12" fmla="*/ 10 w 10"/>
                  <a:gd name="T13" fmla="*/ 33 h 96"/>
                  <a:gd name="T14" fmla="*/ 10 w 10"/>
                  <a:gd name="T15" fmla="*/ 54 h 96"/>
                  <a:gd name="T16" fmla="*/ 10 w 10"/>
                  <a:gd name="T17" fmla="*/ 93 h 96"/>
                  <a:gd name="T18" fmla="*/ 10 w 10"/>
                  <a:gd name="T19" fmla="*/ 95 h 96"/>
                  <a:gd name="T20" fmla="*/ 8 w 10"/>
                  <a:gd name="T21" fmla="*/ 96 h 96"/>
                  <a:gd name="T22" fmla="*/ 7 w 10"/>
                  <a:gd name="T23" fmla="*/ 96 h 96"/>
                  <a:gd name="T24" fmla="*/ 2 w 10"/>
                  <a:gd name="T25" fmla="*/ 96 h 96"/>
                  <a:gd name="T26" fmla="*/ 1 w 10"/>
                  <a:gd name="T27" fmla="*/ 95 h 96"/>
                  <a:gd name="T28" fmla="*/ 0 w 10"/>
                  <a:gd name="T29" fmla="*/ 93 h 96"/>
                  <a:gd name="T30" fmla="*/ 0 w 10"/>
                  <a:gd name="T31" fmla="*/ 76 h 96"/>
                  <a:gd name="T32" fmla="*/ 0 w 10"/>
                  <a:gd name="T33" fmla="*/ 64 h 96"/>
                  <a:gd name="T34" fmla="*/ 0 w 10"/>
                  <a:gd name="T35" fmla="*/ 43 h 96"/>
                  <a:gd name="T36" fmla="*/ 0 w 10"/>
                  <a:gd name="T37" fmla="*/ 5 h 96"/>
                  <a:gd name="T38" fmla="*/ 0 w 10"/>
                  <a:gd name="T39" fmla="*/ 3 h 96"/>
                  <a:gd name="T40" fmla="*/ 2 w 10"/>
                  <a:gd name="T41" fmla="*/ 1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96"/>
                  <a:gd name="T65" fmla="*/ 10 w 1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96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20"/>
                    </a:lnTo>
                    <a:lnTo>
                      <a:pt x="10" y="33"/>
                    </a:lnTo>
                    <a:lnTo>
                      <a:pt x="10" y="54"/>
                    </a:lnTo>
                    <a:lnTo>
                      <a:pt x="10" y="93"/>
                    </a:lnTo>
                    <a:lnTo>
                      <a:pt x="10" y="95"/>
                    </a:lnTo>
                    <a:lnTo>
                      <a:pt x="8" y="96"/>
                    </a:lnTo>
                    <a:lnTo>
                      <a:pt x="7" y="96"/>
                    </a:lnTo>
                    <a:lnTo>
                      <a:pt x="2" y="96"/>
                    </a:lnTo>
                    <a:lnTo>
                      <a:pt x="1" y="95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0" y="4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7" name="Freeform 611"/>
              <p:cNvSpPr>
                <a:spLocks/>
              </p:cNvSpPr>
              <p:nvPr/>
            </p:nvSpPr>
            <p:spPr bwMode="auto">
              <a:xfrm>
                <a:off x="1824" y="3732"/>
                <a:ext cx="10" cy="86"/>
              </a:xfrm>
              <a:custGeom>
                <a:avLst/>
                <a:gdLst>
                  <a:gd name="T0" fmla="*/ 2 w 10"/>
                  <a:gd name="T1" fmla="*/ 1 h 86"/>
                  <a:gd name="T2" fmla="*/ 4 w 10"/>
                  <a:gd name="T3" fmla="*/ 1 h 86"/>
                  <a:gd name="T4" fmla="*/ 8 w 10"/>
                  <a:gd name="T5" fmla="*/ 0 h 86"/>
                  <a:gd name="T6" fmla="*/ 10 w 10"/>
                  <a:gd name="T7" fmla="*/ 0 h 86"/>
                  <a:gd name="T8" fmla="*/ 10 w 10"/>
                  <a:gd name="T9" fmla="*/ 3 h 86"/>
                  <a:gd name="T10" fmla="*/ 10 w 10"/>
                  <a:gd name="T11" fmla="*/ 19 h 86"/>
                  <a:gd name="T12" fmla="*/ 10 w 10"/>
                  <a:gd name="T13" fmla="*/ 30 h 86"/>
                  <a:gd name="T14" fmla="*/ 10 w 10"/>
                  <a:gd name="T15" fmla="*/ 49 h 86"/>
                  <a:gd name="T16" fmla="*/ 10 w 10"/>
                  <a:gd name="T17" fmla="*/ 85 h 86"/>
                  <a:gd name="T18" fmla="*/ 10 w 10"/>
                  <a:gd name="T19" fmla="*/ 86 h 86"/>
                  <a:gd name="T20" fmla="*/ 8 w 10"/>
                  <a:gd name="T21" fmla="*/ 86 h 86"/>
                  <a:gd name="T22" fmla="*/ 7 w 10"/>
                  <a:gd name="T23" fmla="*/ 86 h 86"/>
                  <a:gd name="T24" fmla="*/ 2 w 10"/>
                  <a:gd name="T25" fmla="*/ 86 h 86"/>
                  <a:gd name="T26" fmla="*/ 1 w 10"/>
                  <a:gd name="T27" fmla="*/ 85 h 86"/>
                  <a:gd name="T28" fmla="*/ 0 w 10"/>
                  <a:gd name="T29" fmla="*/ 83 h 86"/>
                  <a:gd name="T30" fmla="*/ 0 w 10"/>
                  <a:gd name="T31" fmla="*/ 69 h 86"/>
                  <a:gd name="T32" fmla="*/ 0 w 10"/>
                  <a:gd name="T33" fmla="*/ 58 h 86"/>
                  <a:gd name="T34" fmla="*/ 0 w 10"/>
                  <a:gd name="T35" fmla="*/ 39 h 86"/>
                  <a:gd name="T36" fmla="*/ 0 w 10"/>
                  <a:gd name="T37" fmla="*/ 5 h 86"/>
                  <a:gd name="T38" fmla="*/ 0 w 10"/>
                  <a:gd name="T39" fmla="*/ 3 h 86"/>
                  <a:gd name="T40" fmla="*/ 2 w 10"/>
                  <a:gd name="T41" fmla="*/ 1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86"/>
                  <a:gd name="T65" fmla="*/ 10 w 10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86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19"/>
                    </a:lnTo>
                    <a:lnTo>
                      <a:pt x="10" y="30"/>
                    </a:lnTo>
                    <a:lnTo>
                      <a:pt x="10" y="49"/>
                    </a:lnTo>
                    <a:lnTo>
                      <a:pt x="10" y="85"/>
                    </a:lnTo>
                    <a:lnTo>
                      <a:pt x="10" y="86"/>
                    </a:lnTo>
                    <a:lnTo>
                      <a:pt x="8" y="86"/>
                    </a:lnTo>
                    <a:lnTo>
                      <a:pt x="7" y="86"/>
                    </a:lnTo>
                    <a:lnTo>
                      <a:pt x="2" y="86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3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8" name="Freeform 612"/>
              <p:cNvSpPr>
                <a:spLocks/>
              </p:cNvSpPr>
              <p:nvPr/>
            </p:nvSpPr>
            <p:spPr bwMode="auto">
              <a:xfrm>
                <a:off x="1824" y="3732"/>
                <a:ext cx="10" cy="76"/>
              </a:xfrm>
              <a:custGeom>
                <a:avLst/>
                <a:gdLst>
                  <a:gd name="T0" fmla="*/ 2 w 10"/>
                  <a:gd name="T1" fmla="*/ 1 h 76"/>
                  <a:gd name="T2" fmla="*/ 4 w 10"/>
                  <a:gd name="T3" fmla="*/ 1 h 76"/>
                  <a:gd name="T4" fmla="*/ 8 w 10"/>
                  <a:gd name="T5" fmla="*/ 0 h 76"/>
                  <a:gd name="T6" fmla="*/ 9 w 10"/>
                  <a:gd name="T7" fmla="*/ 0 h 76"/>
                  <a:gd name="T8" fmla="*/ 10 w 10"/>
                  <a:gd name="T9" fmla="*/ 3 h 76"/>
                  <a:gd name="T10" fmla="*/ 10 w 10"/>
                  <a:gd name="T11" fmla="*/ 16 h 76"/>
                  <a:gd name="T12" fmla="*/ 10 w 10"/>
                  <a:gd name="T13" fmla="*/ 27 h 76"/>
                  <a:gd name="T14" fmla="*/ 10 w 10"/>
                  <a:gd name="T15" fmla="*/ 43 h 76"/>
                  <a:gd name="T16" fmla="*/ 10 w 10"/>
                  <a:gd name="T17" fmla="*/ 75 h 76"/>
                  <a:gd name="T18" fmla="*/ 10 w 10"/>
                  <a:gd name="T19" fmla="*/ 76 h 76"/>
                  <a:gd name="T20" fmla="*/ 8 w 10"/>
                  <a:gd name="T21" fmla="*/ 76 h 76"/>
                  <a:gd name="T22" fmla="*/ 7 w 10"/>
                  <a:gd name="T23" fmla="*/ 76 h 76"/>
                  <a:gd name="T24" fmla="*/ 2 w 10"/>
                  <a:gd name="T25" fmla="*/ 76 h 76"/>
                  <a:gd name="T26" fmla="*/ 1 w 10"/>
                  <a:gd name="T27" fmla="*/ 76 h 76"/>
                  <a:gd name="T28" fmla="*/ 0 w 10"/>
                  <a:gd name="T29" fmla="*/ 75 h 76"/>
                  <a:gd name="T30" fmla="*/ 0 w 10"/>
                  <a:gd name="T31" fmla="*/ 61 h 76"/>
                  <a:gd name="T32" fmla="*/ 0 w 10"/>
                  <a:gd name="T33" fmla="*/ 52 h 76"/>
                  <a:gd name="T34" fmla="*/ 0 w 10"/>
                  <a:gd name="T35" fmla="*/ 36 h 76"/>
                  <a:gd name="T36" fmla="*/ 0 w 10"/>
                  <a:gd name="T37" fmla="*/ 5 h 76"/>
                  <a:gd name="T38" fmla="*/ 0 w 10"/>
                  <a:gd name="T39" fmla="*/ 3 h 76"/>
                  <a:gd name="T40" fmla="*/ 2 w 10"/>
                  <a:gd name="T41" fmla="*/ 1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76"/>
                  <a:gd name="T65" fmla="*/ 10 w 10"/>
                  <a:gd name="T66" fmla="*/ 76 h 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76">
                    <a:moveTo>
                      <a:pt x="2" y="1"/>
                    </a:move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10" y="16"/>
                    </a:lnTo>
                    <a:lnTo>
                      <a:pt x="10" y="27"/>
                    </a:lnTo>
                    <a:lnTo>
                      <a:pt x="10" y="43"/>
                    </a:lnTo>
                    <a:lnTo>
                      <a:pt x="10" y="75"/>
                    </a:lnTo>
                    <a:lnTo>
                      <a:pt x="10" y="76"/>
                    </a:lnTo>
                    <a:lnTo>
                      <a:pt x="8" y="76"/>
                    </a:lnTo>
                    <a:lnTo>
                      <a:pt x="7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61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09" name="Freeform 613"/>
              <p:cNvSpPr>
                <a:spLocks/>
              </p:cNvSpPr>
              <p:nvPr/>
            </p:nvSpPr>
            <p:spPr bwMode="auto">
              <a:xfrm>
                <a:off x="1824" y="3732"/>
                <a:ext cx="10" cy="66"/>
              </a:xfrm>
              <a:custGeom>
                <a:avLst/>
                <a:gdLst>
                  <a:gd name="T0" fmla="*/ 2 w 10"/>
                  <a:gd name="T1" fmla="*/ 1 h 66"/>
                  <a:gd name="T2" fmla="*/ 4 w 10"/>
                  <a:gd name="T3" fmla="*/ 1 h 66"/>
                  <a:gd name="T4" fmla="*/ 9 w 10"/>
                  <a:gd name="T5" fmla="*/ 0 h 66"/>
                  <a:gd name="T6" fmla="*/ 9 w 10"/>
                  <a:gd name="T7" fmla="*/ 0 h 66"/>
                  <a:gd name="T8" fmla="*/ 10 w 10"/>
                  <a:gd name="T9" fmla="*/ 3 h 66"/>
                  <a:gd name="T10" fmla="*/ 10 w 10"/>
                  <a:gd name="T11" fmla="*/ 15 h 66"/>
                  <a:gd name="T12" fmla="*/ 10 w 10"/>
                  <a:gd name="T13" fmla="*/ 23 h 66"/>
                  <a:gd name="T14" fmla="*/ 10 w 10"/>
                  <a:gd name="T15" fmla="*/ 38 h 66"/>
                  <a:gd name="T16" fmla="*/ 10 w 10"/>
                  <a:gd name="T17" fmla="*/ 66 h 66"/>
                  <a:gd name="T18" fmla="*/ 10 w 10"/>
                  <a:gd name="T19" fmla="*/ 66 h 66"/>
                  <a:gd name="T20" fmla="*/ 8 w 10"/>
                  <a:gd name="T21" fmla="*/ 66 h 66"/>
                  <a:gd name="T22" fmla="*/ 7 w 10"/>
                  <a:gd name="T23" fmla="*/ 66 h 66"/>
                  <a:gd name="T24" fmla="*/ 2 w 10"/>
                  <a:gd name="T25" fmla="*/ 66 h 66"/>
                  <a:gd name="T26" fmla="*/ 1 w 10"/>
                  <a:gd name="T27" fmla="*/ 66 h 66"/>
                  <a:gd name="T28" fmla="*/ 0 w 10"/>
                  <a:gd name="T29" fmla="*/ 65 h 66"/>
                  <a:gd name="T30" fmla="*/ 0 w 10"/>
                  <a:gd name="T31" fmla="*/ 54 h 66"/>
                  <a:gd name="T32" fmla="*/ 0 w 10"/>
                  <a:gd name="T33" fmla="*/ 46 h 66"/>
                  <a:gd name="T34" fmla="*/ 0 w 10"/>
                  <a:gd name="T35" fmla="*/ 31 h 66"/>
                  <a:gd name="T36" fmla="*/ 0 w 10"/>
                  <a:gd name="T37" fmla="*/ 5 h 66"/>
                  <a:gd name="T38" fmla="*/ 0 w 10"/>
                  <a:gd name="T39" fmla="*/ 3 h 66"/>
                  <a:gd name="T40" fmla="*/ 2 w 10"/>
                  <a:gd name="T41" fmla="*/ 1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66"/>
                  <a:gd name="T65" fmla="*/ 10 w 10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66">
                    <a:moveTo>
                      <a:pt x="2" y="1"/>
                    </a:moveTo>
                    <a:lnTo>
                      <a:pt x="4" y="1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10" y="15"/>
                    </a:lnTo>
                    <a:lnTo>
                      <a:pt x="10" y="23"/>
                    </a:lnTo>
                    <a:lnTo>
                      <a:pt x="10" y="38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10" name="Freeform 614"/>
              <p:cNvSpPr>
                <a:spLocks/>
              </p:cNvSpPr>
              <p:nvPr/>
            </p:nvSpPr>
            <p:spPr bwMode="auto">
              <a:xfrm>
                <a:off x="1824" y="3732"/>
                <a:ext cx="10" cy="58"/>
              </a:xfrm>
              <a:custGeom>
                <a:avLst/>
                <a:gdLst>
                  <a:gd name="T0" fmla="*/ 2 w 10"/>
                  <a:gd name="T1" fmla="*/ 1 h 58"/>
                  <a:gd name="T2" fmla="*/ 4 w 10"/>
                  <a:gd name="T3" fmla="*/ 1 h 58"/>
                  <a:gd name="T4" fmla="*/ 9 w 10"/>
                  <a:gd name="T5" fmla="*/ 0 h 58"/>
                  <a:gd name="T6" fmla="*/ 9 w 10"/>
                  <a:gd name="T7" fmla="*/ 0 h 58"/>
                  <a:gd name="T8" fmla="*/ 10 w 10"/>
                  <a:gd name="T9" fmla="*/ 3 h 58"/>
                  <a:gd name="T10" fmla="*/ 10 w 10"/>
                  <a:gd name="T11" fmla="*/ 12 h 58"/>
                  <a:gd name="T12" fmla="*/ 10 w 10"/>
                  <a:gd name="T13" fmla="*/ 20 h 58"/>
                  <a:gd name="T14" fmla="*/ 10 w 10"/>
                  <a:gd name="T15" fmla="*/ 33 h 58"/>
                  <a:gd name="T16" fmla="*/ 10 w 10"/>
                  <a:gd name="T17" fmla="*/ 57 h 58"/>
                  <a:gd name="T18" fmla="*/ 10 w 10"/>
                  <a:gd name="T19" fmla="*/ 57 h 58"/>
                  <a:gd name="T20" fmla="*/ 8 w 10"/>
                  <a:gd name="T21" fmla="*/ 58 h 58"/>
                  <a:gd name="T22" fmla="*/ 7 w 10"/>
                  <a:gd name="T23" fmla="*/ 58 h 58"/>
                  <a:gd name="T24" fmla="*/ 2 w 10"/>
                  <a:gd name="T25" fmla="*/ 58 h 58"/>
                  <a:gd name="T26" fmla="*/ 1 w 10"/>
                  <a:gd name="T27" fmla="*/ 57 h 58"/>
                  <a:gd name="T28" fmla="*/ 0 w 10"/>
                  <a:gd name="T29" fmla="*/ 57 h 58"/>
                  <a:gd name="T30" fmla="*/ 0 w 10"/>
                  <a:gd name="T31" fmla="*/ 47 h 58"/>
                  <a:gd name="T32" fmla="*/ 0 w 10"/>
                  <a:gd name="T33" fmla="*/ 39 h 58"/>
                  <a:gd name="T34" fmla="*/ 0 w 10"/>
                  <a:gd name="T35" fmla="*/ 27 h 58"/>
                  <a:gd name="T36" fmla="*/ 0 w 10"/>
                  <a:gd name="T37" fmla="*/ 5 h 58"/>
                  <a:gd name="T38" fmla="*/ 0 w 10"/>
                  <a:gd name="T39" fmla="*/ 3 h 58"/>
                  <a:gd name="T40" fmla="*/ 2 w 10"/>
                  <a:gd name="T41" fmla="*/ 1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58"/>
                  <a:gd name="T65" fmla="*/ 10 w 1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58">
                    <a:moveTo>
                      <a:pt x="2" y="1"/>
                    </a:moveTo>
                    <a:lnTo>
                      <a:pt x="4" y="1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10" y="12"/>
                    </a:lnTo>
                    <a:lnTo>
                      <a:pt x="10" y="20"/>
                    </a:lnTo>
                    <a:lnTo>
                      <a:pt x="10" y="33"/>
                    </a:lnTo>
                    <a:lnTo>
                      <a:pt x="10" y="57"/>
                    </a:lnTo>
                    <a:lnTo>
                      <a:pt x="8" y="58"/>
                    </a:lnTo>
                    <a:lnTo>
                      <a:pt x="7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11" name="Freeform 615"/>
              <p:cNvSpPr>
                <a:spLocks/>
              </p:cNvSpPr>
              <p:nvPr/>
            </p:nvSpPr>
            <p:spPr bwMode="auto">
              <a:xfrm>
                <a:off x="1824" y="3732"/>
                <a:ext cx="10" cy="48"/>
              </a:xfrm>
              <a:custGeom>
                <a:avLst/>
                <a:gdLst>
                  <a:gd name="T0" fmla="*/ 2 w 10"/>
                  <a:gd name="T1" fmla="*/ 1 h 48"/>
                  <a:gd name="T2" fmla="*/ 4 w 10"/>
                  <a:gd name="T3" fmla="*/ 1 h 48"/>
                  <a:gd name="T4" fmla="*/ 9 w 10"/>
                  <a:gd name="T5" fmla="*/ 0 h 48"/>
                  <a:gd name="T6" fmla="*/ 9 w 10"/>
                  <a:gd name="T7" fmla="*/ 0 h 48"/>
                  <a:gd name="T8" fmla="*/ 10 w 10"/>
                  <a:gd name="T9" fmla="*/ 3 h 48"/>
                  <a:gd name="T10" fmla="*/ 10 w 10"/>
                  <a:gd name="T11" fmla="*/ 11 h 48"/>
                  <a:gd name="T12" fmla="*/ 10 w 10"/>
                  <a:gd name="T13" fmla="*/ 17 h 48"/>
                  <a:gd name="T14" fmla="*/ 10 w 10"/>
                  <a:gd name="T15" fmla="*/ 27 h 48"/>
                  <a:gd name="T16" fmla="*/ 10 w 10"/>
                  <a:gd name="T17" fmla="*/ 47 h 48"/>
                  <a:gd name="T18" fmla="*/ 10 w 10"/>
                  <a:gd name="T19" fmla="*/ 48 h 48"/>
                  <a:gd name="T20" fmla="*/ 8 w 10"/>
                  <a:gd name="T21" fmla="*/ 48 h 48"/>
                  <a:gd name="T22" fmla="*/ 7 w 10"/>
                  <a:gd name="T23" fmla="*/ 48 h 48"/>
                  <a:gd name="T24" fmla="*/ 2 w 10"/>
                  <a:gd name="T25" fmla="*/ 48 h 48"/>
                  <a:gd name="T26" fmla="*/ 1 w 10"/>
                  <a:gd name="T27" fmla="*/ 48 h 48"/>
                  <a:gd name="T28" fmla="*/ 0 w 10"/>
                  <a:gd name="T29" fmla="*/ 47 h 48"/>
                  <a:gd name="T30" fmla="*/ 0 w 10"/>
                  <a:gd name="T31" fmla="*/ 38 h 48"/>
                  <a:gd name="T32" fmla="*/ 0 w 10"/>
                  <a:gd name="T33" fmla="*/ 32 h 48"/>
                  <a:gd name="T34" fmla="*/ 0 w 10"/>
                  <a:gd name="T35" fmla="*/ 22 h 48"/>
                  <a:gd name="T36" fmla="*/ 0 w 10"/>
                  <a:gd name="T37" fmla="*/ 4 h 48"/>
                  <a:gd name="T38" fmla="*/ 0 w 10"/>
                  <a:gd name="T39" fmla="*/ 3 h 48"/>
                  <a:gd name="T40" fmla="*/ 2 w 10"/>
                  <a:gd name="T41" fmla="*/ 1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48"/>
                  <a:gd name="T65" fmla="*/ 10 w 10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48">
                    <a:moveTo>
                      <a:pt x="2" y="1"/>
                    </a:moveTo>
                    <a:lnTo>
                      <a:pt x="4" y="1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10" y="11"/>
                    </a:lnTo>
                    <a:lnTo>
                      <a:pt x="10" y="17"/>
                    </a:lnTo>
                    <a:lnTo>
                      <a:pt x="10" y="2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12" name="Freeform 616"/>
              <p:cNvSpPr>
                <a:spLocks/>
              </p:cNvSpPr>
              <p:nvPr/>
            </p:nvSpPr>
            <p:spPr bwMode="auto">
              <a:xfrm>
                <a:off x="1824" y="3732"/>
                <a:ext cx="10" cy="38"/>
              </a:xfrm>
              <a:custGeom>
                <a:avLst/>
                <a:gdLst>
                  <a:gd name="T0" fmla="*/ 2 w 10"/>
                  <a:gd name="T1" fmla="*/ 1 h 38"/>
                  <a:gd name="T2" fmla="*/ 4 w 10"/>
                  <a:gd name="T3" fmla="*/ 1 h 38"/>
                  <a:gd name="T4" fmla="*/ 9 w 10"/>
                  <a:gd name="T5" fmla="*/ 0 h 38"/>
                  <a:gd name="T6" fmla="*/ 9 w 10"/>
                  <a:gd name="T7" fmla="*/ 0 h 38"/>
                  <a:gd name="T8" fmla="*/ 10 w 10"/>
                  <a:gd name="T9" fmla="*/ 3 h 38"/>
                  <a:gd name="T10" fmla="*/ 10 w 10"/>
                  <a:gd name="T11" fmla="*/ 9 h 38"/>
                  <a:gd name="T12" fmla="*/ 10 w 10"/>
                  <a:gd name="T13" fmla="*/ 14 h 38"/>
                  <a:gd name="T14" fmla="*/ 10 w 10"/>
                  <a:gd name="T15" fmla="*/ 22 h 38"/>
                  <a:gd name="T16" fmla="*/ 10 w 10"/>
                  <a:gd name="T17" fmla="*/ 38 h 38"/>
                  <a:gd name="T18" fmla="*/ 10 w 10"/>
                  <a:gd name="T19" fmla="*/ 38 h 38"/>
                  <a:gd name="T20" fmla="*/ 8 w 10"/>
                  <a:gd name="T21" fmla="*/ 38 h 38"/>
                  <a:gd name="T22" fmla="*/ 7 w 10"/>
                  <a:gd name="T23" fmla="*/ 38 h 38"/>
                  <a:gd name="T24" fmla="*/ 2 w 10"/>
                  <a:gd name="T25" fmla="*/ 38 h 38"/>
                  <a:gd name="T26" fmla="*/ 1 w 10"/>
                  <a:gd name="T27" fmla="*/ 38 h 38"/>
                  <a:gd name="T28" fmla="*/ 0 w 10"/>
                  <a:gd name="T29" fmla="*/ 38 h 38"/>
                  <a:gd name="T30" fmla="*/ 0 w 10"/>
                  <a:gd name="T31" fmla="*/ 31 h 38"/>
                  <a:gd name="T32" fmla="*/ 0 w 10"/>
                  <a:gd name="T33" fmla="*/ 26 h 38"/>
                  <a:gd name="T34" fmla="*/ 0 w 10"/>
                  <a:gd name="T35" fmla="*/ 19 h 38"/>
                  <a:gd name="T36" fmla="*/ 0 w 10"/>
                  <a:gd name="T37" fmla="*/ 4 h 38"/>
                  <a:gd name="T38" fmla="*/ 0 w 10"/>
                  <a:gd name="T39" fmla="*/ 3 h 38"/>
                  <a:gd name="T40" fmla="*/ 2 w 10"/>
                  <a:gd name="T41" fmla="*/ 1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8"/>
                  <a:gd name="T65" fmla="*/ 10 w 10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8">
                    <a:moveTo>
                      <a:pt x="2" y="1"/>
                    </a:moveTo>
                    <a:lnTo>
                      <a:pt x="4" y="1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10" y="22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13" name="Freeform 617"/>
              <p:cNvSpPr>
                <a:spLocks/>
              </p:cNvSpPr>
              <p:nvPr/>
            </p:nvSpPr>
            <p:spPr bwMode="auto">
              <a:xfrm>
                <a:off x="1824" y="3732"/>
                <a:ext cx="10" cy="30"/>
              </a:xfrm>
              <a:custGeom>
                <a:avLst/>
                <a:gdLst>
                  <a:gd name="T0" fmla="*/ 2 w 10"/>
                  <a:gd name="T1" fmla="*/ 1 h 30"/>
                  <a:gd name="T2" fmla="*/ 4 w 10"/>
                  <a:gd name="T3" fmla="*/ 1 h 30"/>
                  <a:gd name="T4" fmla="*/ 9 w 10"/>
                  <a:gd name="T5" fmla="*/ 0 h 30"/>
                  <a:gd name="T6" fmla="*/ 9 w 10"/>
                  <a:gd name="T7" fmla="*/ 0 h 30"/>
                  <a:gd name="T8" fmla="*/ 10 w 10"/>
                  <a:gd name="T9" fmla="*/ 1 h 30"/>
                  <a:gd name="T10" fmla="*/ 10 w 10"/>
                  <a:gd name="T11" fmla="*/ 11 h 30"/>
                  <a:gd name="T12" fmla="*/ 10 w 10"/>
                  <a:gd name="T13" fmla="*/ 28 h 30"/>
                  <a:gd name="T14" fmla="*/ 10 w 10"/>
                  <a:gd name="T15" fmla="*/ 28 h 30"/>
                  <a:gd name="T16" fmla="*/ 8 w 10"/>
                  <a:gd name="T17" fmla="*/ 30 h 30"/>
                  <a:gd name="T18" fmla="*/ 7 w 10"/>
                  <a:gd name="T19" fmla="*/ 30 h 30"/>
                  <a:gd name="T20" fmla="*/ 2 w 10"/>
                  <a:gd name="T21" fmla="*/ 30 h 30"/>
                  <a:gd name="T22" fmla="*/ 1 w 10"/>
                  <a:gd name="T23" fmla="*/ 28 h 30"/>
                  <a:gd name="T24" fmla="*/ 0 w 10"/>
                  <a:gd name="T25" fmla="*/ 28 h 30"/>
                  <a:gd name="T26" fmla="*/ 0 w 10"/>
                  <a:gd name="T27" fmla="*/ 20 h 30"/>
                  <a:gd name="T28" fmla="*/ 0 w 10"/>
                  <a:gd name="T29" fmla="*/ 4 h 30"/>
                  <a:gd name="T30" fmla="*/ 0 w 10"/>
                  <a:gd name="T31" fmla="*/ 3 h 30"/>
                  <a:gd name="T32" fmla="*/ 2 w 10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30"/>
                  <a:gd name="T53" fmla="*/ 10 w 1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30">
                    <a:moveTo>
                      <a:pt x="2" y="1"/>
                    </a:moveTo>
                    <a:lnTo>
                      <a:pt x="4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11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14" name="Freeform 618"/>
              <p:cNvSpPr>
                <a:spLocks/>
              </p:cNvSpPr>
              <p:nvPr/>
            </p:nvSpPr>
            <p:spPr bwMode="auto">
              <a:xfrm>
                <a:off x="1824" y="3732"/>
                <a:ext cx="10" cy="20"/>
              </a:xfrm>
              <a:custGeom>
                <a:avLst/>
                <a:gdLst>
                  <a:gd name="T0" fmla="*/ 2 w 10"/>
                  <a:gd name="T1" fmla="*/ 1 h 20"/>
                  <a:gd name="T2" fmla="*/ 4 w 10"/>
                  <a:gd name="T3" fmla="*/ 1 h 20"/>
                  <a:gd name="T4" fmla="*/ 9 w 10"/>
                  <a:gd name="T5" fmla="*/ 0 h 20"/>
                  <a:gd name="T6" fmla="*/ 9 w 10"/>
                  <a:gd name="T7" fmla="*/ 0 h 20"/>
                  <a:gd name="T8" fmla="*/ 10 w 10"/>
                  <a:gd name="T9" fmla="*/ 1 h 20"/>
                  <a:gd name="T10" fmla="*/ 10 w 10"/>
                  <a:gd name="T11" fmla="*/ 8 h 20"/>
                  <a:gd name="T12" fmla="*/ 10 w 10"/>
                  <a:gd name="T13" fmla="*/ 19 h 20"/>
                  <a:gd name="T14" fmla="*/ 10 w 10"/>
                  <a:gd name="T15" fmla="*/ 20 h 20"/>
                  <a:gd name="T16" fmla="*/ 8 w 10"/>
                  <a:gd name="T17" fmla="*/ 20 h 20"/>
                  <a:gd name="T18" fmla="*/ 7 w 10"/>
                  <a:gd name="T19" fmla="*/ 20 h 20"/>
                  <a:gd name="T20" fmla="*/ 2 w 10"/>
                  <a:gd name="T21" fmla="*/ 20 h 20"/>
                  <a:gd name="T22" fmla="*/ 1 w 10"/>
                  <a:gd name="T23" fmla="*/ 20 h 20"/>
                  <a:gd name="T24" fmla="*/ 0 w 10"/>
                  <a:gd name="T25" fmla="*/ 19 h 20"/>
                  <a:gd name="T26" fmla="*/ 0 w 10"/>
                  <a:gd name="T27" fmla="*/ 14 h 20"/>
                  <a:gd name="T28" fmla="*/ 0 w 10"/>
                  <a:gd name="T29" fmla="*/ 4 h 20"/>
                  <a:gd name="T30" fmla="*/ 0 w 10"/>
                  <a:gd name="T31" fmla="*/ 3 h 20"/>
                  <a:gd name="T32" fmla="*/ 2 w 10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0"/>
                  <a:gd name="T53" fmla="*/ 10 w 1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0">
                    <a:moveTo>
                      <a:pt x="2" y="1"/>
                    </a:moveTo>
                    <a:lnTo>
                      <a:pt x="4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15" name="Freeform 619"/>
              <p:cNvSpPr>
                <a:spLocks/>
              </p:cNvSpPr>
              <p:nvPr/>
            </p:nvSpPr>
            <p:spPr bwMode="auto">
              <a:xfrm>
                <a:off x="1824" y="3731"/>
                <a:ext cx="10" cy="11"/>
              </a:xfrm>
              <a:custGeom>
                <a:avLst/>
                <a:gdLst>
                  <a:gd name="T0" fmla="*/ 2 w 10"/>
                  <a:gd name="T1" fmla="*/ 2 h 11"/>
                  <a:gd name="T2" fmla="*/ 9 w 10"/>
                  <a:gd name="T3" fmla="*/ 1 h 11"/>
                  <a:gd name="T4" fmla="*/ 10 w 10"/>
                  <a:gd name="T5" fmla="*/ 0 h 11"/>
                  <a:gd name="T6" fmla="*/ 10 w 10"/>
                  <a:gd name="T7" fmla="*/ 2 h 11"/>
                  <a:gd name="T8" fmla="*/ 10 w 10"/>
                  <a:gd name="T9" fmla="*/ 11 h 11"/>
                  <a:gd name="T10" fmla="*/ 10 w 10"/>
                  <a:gd name="T11" fmla="*/ 11 h 11"/>
                  <a:gd name="T12" fmla="*/ 8 w 10"/>
                  <a:gd name="T13" fmla="*/ 11 h 11"/>
                  <a:gd name="T14" fmla="*/ 2 w 10"/>
                  <a:gd name="T15" fmla="*/ 11 h 11"/>
                  <a:gd name="T16" fmla="*/ 1 w 10"/>
                  <a:gd name="T17" fmla="*/ 11 h 11"/>
                  <a:gd name="T18" fmla="*/ 0 w 10"/>
                  <a:gd name="T19" fmla="*/ 11 h 11"/>
                  <a:gd name="T20" fmla="*/ 0 w 10"/>
                  <a:gd name="T21" fmla="*/ 5 h 11"/>
                  <a:gd name="T22" fmla="*/ 1 w 10"/>
                  <a:gd name="T23" fmla="*/ 4 h 11"/>
                  <a:gd name="T24" fmla="*/ 2 w 10"/>
                  <a:gd name="T25" fmla="*/ 2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1"/>
                  <a:gd name="T41" fmla="*/ 10 w 10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1">
                    <a:moveTo>
                      <a:pt x="2" y="2"/>
                    </a:moveTo>
                    <a:lnTo>
                      <a:pt x="9" y="1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16" name="Line 620"/>
              <p:cNvSpPr>
                <a:spLocks noChangeShapeType="1"/>
              </p:cNvSpPr>
              <p:nvPr/>
            </p:nvSpPr>
            <p:spPr bwMode="auto">
              <a:xfrm flipV="1">
                <a:off x="1782" y="3725"/>
                <a:ext cx="54" cy="16"/>
              </a:xfrm>
              <a:prstGeom prst="line">
                <a:avLst/>
              </a:pr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7" name="Line 621"/>
              <p:cNvSpPr>
                <a:spLocks noChangeShapeType="1"/>
              </p:cNvSpPr>
              <p:nvPr/>
            </p:nvSpPr>
            <p:spPr bwMode="auto">
              <a:xfrm>
                <a:off x="1822" y="3731"/>
                <a:ext cx="1" cy="211"/>
              </a:xfrm>
              <a:prstGeom prst="line">
                <a:avLst/>
              </a:pr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8" name="Line 622"/>
              <p:cNvSpPr>
                <a:spLocks noChangeShapeType="1"/>
              </p:cNvSpPr>
              <p:nvPr/>
            </p:nvSpPr>
            <p:spPr bwMode="auto">
              <a:xfrm>
                <a:off x="1796" y="3740"/>
                <a:ext cx="1" cy="201"/>
              </a:xfrm>
              <a:prstGeom prst="line">
                <a:avLst/>
              </a:pr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9" name="Freeform 623"/>
              <p:cNvSpPr>
                <a:spLocks/>
              </p:cNvSpPr>
              <p:nvPr/>
            </p:nvSpPr>
            <p:spPr bwMode="auto">
              <a:xfrm>
                <a:off x="1782" y="3743"/>
                <a:ext cx="1" cy="195"/>
              </a:xfrm>
              <a:custGeom>
                <a:avLst/>
                <a:gdLst>
                  <a:gd name="T0" fmla="*/ 0 w 1"/>
                  <a:gd name="T1" fmla="*/ 195 h 195"/>
                  <a:gd name="T2" fmla="*/ 0 w 1"/>
                  <a:gd name="T3" fmla="*/ 3 h 195"/>
                  <a:gd name="T4" fmla="*/ 0 w 1"/>
                  <a:gd name="T5" fmla="*/ 1 h 195"/>
                  <a:gd name="T6" fmla="*/ 1 w 1"/>
                  <a:gd name="T7" fmla="*/ 0 h 1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95"/>
                  <a:gd name="T14" fmla="*/ 1 w 1"/>
                  <a:gd name="T15" fmla="*/ 195 h 1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95">
                    <a:moveTo>
                      <a:pt x="0" y="19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0" name="Freeform 624"/>
              <p:cNvSpPr>
                <a:spLocks/>
              </p:cNvSpPr>
              <p:nvPr/>
            </p:nvSpPr>
            <p:spPr bwMode="auto">
              <a:xfrm>
                <a:off x="1834" y="3727"/>
                <a:ext cx="1" cy="215"/>
              </a:xfrm>
              <a:custGeom>
                <a:avLst/>
                <a:gdLst>
                  <a:gd name="T0" fmla="*/ 1 w 1"/>
                  <a:gd name="T1" fmla="*/ 215 h 215"/>
                  <a:gd name="T2" fmla="*/ 1 w 1"/>
                  <a:gd name="T3" fmla="*/ 3 h 215"/>
                  <a:gd name="T4" fmla="*/ 1 w 1"/>
                  <a:gd name="T5" fmla="*/ 0 h 215"/>
                  <a:gd name="T6" fmla="*/ 0 w 1"/>
                  <a:gd name="T7" fmla="*/ 0 h 2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15"/>
                  <a:gd name="T14" fmla="*/ 1 w 1"/>
                  <a:gd name="T15" fmla="*/ 215 h 2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15">
                    <a:moveTo>
                      <a:pt x="1" y="215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1" name="Freeform 625"/>
              <p:cNvSpPr>
                <a:spLocks/>
              </p:cNvSpPr>
              <p:nvPr/>
            </p:nvSpPr>
            <p:spPr bwMode="auto">
              <a:xfrm>
                <a:off x="1807" y="3737"/>
                <a:ext cx="1" cy="204"/>
              </a:xfrm>
              <a:custGeom>
                <a:avLst/>
                <a:gdLst>
                  <a:gd name="T0" fmla="*/ 1 w 1"/>
                  <a:gd name="T1" fmla="*/ 204 h 204"/>
                  <a:gd name="T2" fmla="*/ 1 w 1"/>
                  <a:gd name="T3" fmla="*/ 3 h 204"/>
                  <a:gd name="T4" fmla="*/ 0 w 1"/>
                  <a:gd name="T5" fmla="*/ 0 h 204"/>
                  <a:gd name="T6" fmla="*/ 0 w 1"/>
                  <a:gd name="T7" fmla="*/ 0 h 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04"/>
                  <a:gd name="T14" fmla="*/ 1 w 1"/>
                  <a:gd name="T15" fmla="*/ 204 h 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04">
                    <a:moveTo>
                      <a:pt x="1" y="204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2" name="Freeform 626"/>
              <p:cNvSpPr>
                <a:spLocks/>
              </p:cNvSpPr>
              <p:nvPr/>
            </p:nvSpPr>
            <p:spPr bwMode="auto">
              <a:xfrm>
                <a:off x="1808" y="373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23" name="Line 627"/>
              <p:cNvSpPr>
                <a:spLocks noChangeShapeType="1"/>
              </p:cNvSpPr>
              <p:nvPr/>
            </p:nvSpPr>
            <p:spPr bwMode="auto">
              <a:xfrm>
                <a:off x="1796" y="3942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4" name="Line 628"/>
              <p:cNvSpPr>
                <a:spLocks noChangeShapeType="1"/>
              </p:cNvSpPr>
              <p:nvPr/>
            </p:nvSpPr>
            <p:spPr bwMode="auto">
              <a:xfrm>
                <a:off x="1796" y="3943"/>
                <a:ext cx="1" cy="5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122" name="Group 629"/>
            <p:cNvGrpSpPr>
              <a:grpSpLocks/>
            </p:cNvGrpSpPr>
            <p:nvPr/>
          </p:nvGrpSpPr>
          <p:grpSpPr bwMode="auto">
            <a:xfrm>
              <a:off x="1764" y="3409"/>
              <a:ext cx="819" cy="690"/>
              <a:chOff x="1764" y="3409"/>
              <a:chExt cx="819" cy="690"/>
            </a:xfrm>
          </p:grpSpPr>
          <p:sp>
            <p:nvSpPr>
              <p:cNvPr id="1225" name="Line 630"/>
              <p:cNvSpPr>
                <a:spLocks noChangeShapeType="1"/>
              </p:cNvSpPr>
              <p:nvPr/>
            </p:nvSpPr>
            <p:spPr bwMode="auto">
              <a:xfrm>
                <a:off x="1823" y="3944"/>
                <a:ext cx="1" cy="53"/>
              </a:xfrm>
              <a:prstGeom prst="line">
                <a:avLst/>
              </a:pr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6" name="Line 631"/>
              <p:cNvSpPr>
                <a:spLocks noChangeShapeType="1"/>
              </p:cNvSpPr>
              <p:nvPr/>
            </p:nvSpPr>
            <p:spPr bwMode="auto">
              <a:xfrm>
                <a:off x="1822" y="3944"/>
                <a:ext cx="1" cy="52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7" name="Line 632"/>
              <p:cNvSpPr>
                <a:spLocks noChangeShapeType="1"/>
              </p:cNvSpPr>
              <p:nvPr/>
            </p:nvSpPr>
            <p:spPr bwMode="auto">
              <a:xfrm>
                <a:off x="1807" y="3943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8" name="Rectangle 633"/>
              <p:cNvSpPr>
                <a:spLocks noChangeArrowheads="1"/>
              </p:cNvSpPr>
              <p:nvPr/>
            </p:nvSpPr>
            <p:spPr bwMode="auto">
              <a:xfrm>
                <a:off x="1808" y="3943"/>
                <a:ext cx="2" cy="5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29" name="Freeform 634"/>
              <p:cNvSpPr>
                <a:spLocks/>
              </p:cNvSpPr>
              <p:nvPr/>
            </p:nvSpPr>
            <p:spPr bwMode="auto">
              <a:xfrm>
                <a:off x="2195" y="3901"/>
                <a:ext cx="111" cy="172"/>
              </a:xfrm>
              <a:custGeom>
                <a:avLst/>
                <a:gdLst>
                  <a:gd name="T0" fmla="*/ 0 w 111"/>
                  <a:gd name="T1" fmla="*/ 155 h 172"/>
                  <a:gd name="T2" fmla="*/ 0 w 111"/>
                  <a:gd name="T3" fmla="*/ 41 h 172"/>
                  <a:gd name="T4" fmla="*/ 1 w 111"/>
                  <a:gd name="T5" fmla="*/ 35 h 172"/>
                  <a:gd name="T6" fmla="*/ 3 w 111"/>
                  <a:gd name="T7" fmla="*/ 27 h 172"/>
                  <a:gd name="T8" fmla="*/ 6 w 111"/>
                  <a:gd name="T9" fmla="*/ 21 h 172"/>
                  <a:gd name="T10" fmla="*/ 9 w 111"/>
                  <a:gd name="T11" fmla="*/ 16 h 172"/>
                  <a:gd name="T12" fmla="*/ 15 w 111"/>
                  <a:gd name="T13" fmla="*/ 10 h 172"/>
                  <a:gd name="T14" fmla="*/ 19 w 111"/>
                  <a:gd name="T15" fmla="*/ 6 h 172"/>
                  <a:gd name="T16" fmla="*/ 25 w 111"/>
                  <a:gd name="T17" fmla="*/ 4 h 172"/>
                  <a:gd name="T18" fmla="*/ 31 w 111"/>
                  <a:gd name="T19" fmla="*/ 2 h 172"/>
                  <a:gd name="T20" fmla="*/ 42 w 111"/>
                  <a:gd name="T21" fmla="*/ 0 h 172"/>
                  <a:gd name="T22" fmla="*/ 56 w 111"/>
                  <a:gd name="T23" fmla="*/ 0 h 172"/>
                  <a:gd name="T24" fmla="*/ 69 w 111"/>
                  <a:gd name="T25" fmla="*/ 2 h 172"/>
                  <a:gd name="T26" fmla="*/ 80 w 111"/>
                  <a:gd name="T27" fmla="*/ 5 h 172"/>
                  <a:gd name="T28" fmla="*/ 87 w 111"/>
                  <a:gd name="T29" fmla="*/ 8 h 172"/>
                  <a:gd name="T30" fmla="*/ 93 w 111"/>
                  <a:gd name="T31" fmla="*/ 13 h 172"/>
                  <a:gd name="T32" fmla="*/ 98 w 111"/>
                  <a:gd name="T33" fmla="*/ 17 h 172"/>
                  <a:gd name="T34" fmla="*/ 103 w 111"/>
                  <a:gd name="T35" fmla="*/ 24 h 172"/>
                  <a:gd name="T36" fmla="*/ 106 w 111"/>
                  <a:gd name="T37" fmla="*/ 31 h 172"/>
                  <a:gd name="T38" fmla="*/ 108 w 111"/>
                  <a:gd name="T39" fmla="*/ 41 h 172"/>
                  <a:gd name="T40" fmla="*/ 111 w 111"/>
                  <a:gd name="T41" fmla="*/ 52 h 172"/>
                  <a:gd name="T42" fmla="*/ 111 w 111"/>
                  <a:gd name="T43" fmla="*/ 64 h 172"/>
                  <a:gd name="T44" fmla="*/ 111 w 111"/>
                  <a:gd name="T45" fmla="*/ 172 h 172"/>
                  <a:gd name="T46" fmla="*/ 0 w 111"/>
                  <a:gd name="T47" fmla="*/ 155 h 1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1"/>
                  <a:gd name="T73" fmla="*/ 0 h 172"/>
                  <a:gd name="T74" fmla="*/ 111 w 111"/>
                  <a:gd name="T75" fmla="*/ 172 h 1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1" h="172">
                    <a:moveTo>
                      <a:pt x="0" y="155"/>
                    </a:moveTo>
                    <a:lnTo>
                      <a:pt x="0" y="41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6" y="21"/>
                    </a:lnTo>
                    <a:lnTo>
                      <a:pt x="9" y="16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5" y="4"/>
                    </a:lnTo>
                    <a:lnTo>
                      <a:pt x="31" y="2"/>
                    </a:lnTo>
                    <a:lnTo>
                      <a:pt x="42" y="0"/>
                    </a:lnTo>
                    <a:lnTo>
                      <a:pt x="56" y="0"/>
                    </a:lnTo>
                    <a:lnTo>
                      <a:pt x="69" y="2"/>
                    </a:lnTo>
                    <a:lnTo>
                      <a:pt x="80" y="5"/>
                    </a:lnTo>
                    <a:lnTo>
                      <a:pt x="87" y="8"/>
                    </a:lnTo>
                    <a:lnTo>
                      <a:pt x="93" y="13"/>
                    </a:lnTo>
                    <a:lnTo>
                      <a:pt x="98" y="17"/>
                    </a:lnTo>
                    <a:lnTo>
                      <a:pt x="103" y="24"/>
                    </a:lnTo>
                    <a:lnTo>
                      <a:pt x="106" y="31"/>
                    </a:lnTo>
                    <a:lnTo>
                      <a:pt x="108" y="41"/>
                    </a:lnTo>
                    <a:lnTo>
                      <a:pt x="111" y="52"/>
                    </a:lnTo>
                    <a:lnTo>
                      <a:pt x="111" y="64"/>
                    </a:lnTo>
                    <a:lnTo>
                      <a:pt x="111" y="172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0" name="Freeform 635"/>
              <p:cNvSpPr>
                <a:spLocks/>
              </p:cNvSpPr>
              <p:nvPr/>
            </p:nvSpPr>
            <p:spPr bwMode="auto">
              <a:xfrm>
                <a:off x="1846" y="3900"/>
                <a:ext cx="65" cy="114"/>
              </a:xfrm>
              <a:custGeom>
                <a:avLst/>
                <a:gdLst>
                  <a:gd name="T0" fmla="*/ 0 w 65"/>
                  <a:gd name="T1" fmla="*/ 104 h 114"/>
                  <a:gd name="T2" fmla="*/ 0 w 65"/>
                  <a:gd name="T3" fmla="*/ 28 h 114"/>
                  <a:gd name="T4" fmla="*/ 2 w 65"/>
                  <a:gd name="T5" fmla="*/ 23 h 114"/>
                  <a:gd name="T6" fmla="*/ 3 w 65"/>
                  <a:gd name="T7" fmla="*/ 20 h 114"/>
                  <a:gd name="T8" fmla="*/ 4 w 65"/>
                  <a:gd name="T9" fmla="*/ 15 h 114"/>
                  <a:gd name="T10" fmla="*/ 6 w 65"/>
                  <a:gd name="T11" fmla="*/ 11 h 114"/>
                  <a:gd name="T12" fmla="*/ 9 w 65"/>
                  <a:gd name="T13" fmla="*/ 7 h 114"/>
                  <a:gd name="T14" fmla="*/ 13 w 65"/>
                  <a:gd name="T15" fmla="*/ 5 h 114"/>
                  <a:gd name="T16" fmla="*/ 15 w 65"/>
                  <a:gd name="T17" fmla="*/ 3 h 114"/>
                  <a:gd name="T18" fmla="*/ 18 w 65"/>
                  <a:gd name="T19" fmla="*/ 1 h 114"/>
                  <a:gd name="T20" fmla="*/ 25 w 65"/>
                  <a:gd name="T21" fmla="*/ 1 h 114"/>
                  <a:gd name="T22" fmla="*/ 33 w 65"/>
                  <a:gd name="T23" fmla="*/ 0 h 114"/>
                  <a:gd name="T24" fmla="*/ 41 w 65"/>
                  <a:gd name="T25" fmla="*/ 1 h 114"/>
                  <a:gd name="T26" fmla="*/ 47 w 65"/>
                  <a:gd name="T27" fmla="*/ 4 h 114"/>
                  <a:gd name="T28" fmla="*/ 51 w 65"/>
                  <a:gd name="T29" fmla="*/ 5 h 114"/>
                  <a:gd name="T30" fmla="*/ 54 w 65"/>
                  <a:gd name="T31" fmla="*/ 9 h 114"/>
                  <a:gd name="T32" fmla="*/ 57 w 65"/>
                  <a:gd name="T33" fmla="*/ 11 h 114"/>
                  <a:gd name="T34" fmla="*/ 59 w 65"/>
                  <a:gd name="T35" fmla="*/ 16 h 114"/>
                  <a:gd name="T36" fmla="*/ 61 w 65"/>
                  <a:gd name="T37" fmla="*/ 21 h 114"/>
                  <a:gd name="T38" fmla="*/ 63 w 65"/>
                  <a:gd name="T39" fmla="*/ 27 h 114"/>
                  <a:gd name="T40" fmla="*/ 63 w 65"/>
                  <a:gd name="T41" fmla="*/ 34 h 114"/>
                  <a:gd name="T42" fmla="*/ 65 w 65"/>
                  <a:gd name="T43" fmla="*/ 43 h 114"/>
                  <a:gd name="T44" fmla="*/ 65 w 65"/>
                  <a:gd name="T45" fmla="*/ 114 h 114"/>
                  <a:gd name="T46" fmla="*/ 0 w 65"/>
                  <a:gd name="T47" fmla="*/ 104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5"/>
                  <a:gd name="T73" fmla="*/ 0 h 114"/>
                  <a:gd name="T74" fmla="*/ 65 w 65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5" h="114">
                    <a:moveTo>
                      <a:pt x="0" y="104"/>
                    </a:moveTo>
                    <a:lnTo>
                      <a:pt x="0" y="28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4" y="9"/>
                    </a:lnTo>
                    <a:lnTo>
                      <a:pt x="57" y="11"/>
                    </a:lnTo>
                    <a:lnTo>
                      <a:pt x="59" y="16"/>
                    </a:lnTo>
                    <a:lnTo>
                      <a:pt x="61" y="21"/>
                    </a:lnTo>
                    <a:lnTo>
                      <a:pt x="63" y="27"/>
                    </a:lnTo>
                    <a:lnTo>
                      <a:pt x="63" y="34"/>
                    </a:lnTo>
                    <a:lnTo>
                      <a:pt x="65" y="43"/>
                    </a:lnTo>
                    <a:lnTo>
                      <a:pt x="65" y="11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1" name="Freeform 636"/>
              <p:cNvSpPr>
                <a:spLocks/>
              </p:cNvSpPr>
              <p:nvPr/>
            </p:nvSpPr>
            <p:spPr bwMode="auto">
              <a:xfrm>
                <a:off x="2185" y="3914"/>
                <a:ext cx="120" cy="185"/>
              </a:xfrm>
              <a:custGeom>
                <a:avLst/>
                <a:gdLst>
                  <a:gd name="T0" fmla="*/ 72 w 120"/>
                  <a:gd name="T1" fmla="*/ 0 h 185"/>
                  <a:gd name="T2" fmla="*/ 79 w 120"/>
                  <a:gd name="T3" fmla="*/ 0 h 185"/>
                  <a:gd name="T4" fmla="*/ 86 w 120"/>
                  <a:gd name="T5" fmla="*/ 2 h 185"/>
                  <a:gd name="T6" fmla="*/ 93 w 120"/>
                  <a:gd name="T7" fmla="*/ 3 h 185"/>
                  <a:gd name="T8" fmla="*/ 98 w 120"/>
                  <a:gd name="T9" fmla="*/ 7 h 185"/>
                  <a:gd name="T10" fmla="*/ 104 w 120"/>
                  <a:gd name="T11" fmla="*/ 11 h 185"/>
                  <a:gd name="T12" fmla="*/ 109 w 120"/>
                  <a:gd name="T13" fmla="*/ 14 h 185"/>
                  <a:gd name="T14" fmla="*/ 114 w 120"/>
                  <a:gd name="T15" fmla="*/ 19 h 185"/>
                  <a:gd name="T16" fmla="*/ 118 w 120"/>
                  <a:gd name="T17" fmla="*/ 25 h 185"/>
                  <a:gd name="T18" fmla="*/ 120 w 120"/>
                  <a:gd name="T19" fmla="*/ 156 h 185"/>
                  <a:gd name="T20" fmla="*/ 111 w 120"/>
                  <a:gd name="T21" fmla="*/ 169 h 185"/>
                  <a:gd name="T22" fmla="*/ 102 w 120"/>
                  <a:gd name="T23" fmla="*/ 177 h 185"/>
                  <a:gd name="T24" fmla="*/ 97 w 120"/>
                  <a:gd name="T25" fmla="*/ 181 h 185"/>
                  <a:gd name="T26" fmla="*/ 90 w 120"/>
                  <a:gd name="T27" fmla="*/ 183 h 185"/>
                  <a:gd name="T28" fmla="*/ 82 w 120"/>
                  <a:gd name="T29" fmla="*/ 185 h 185"/>
                  <a:gd name="T30" fmla="*/ 72 w 120"/>
                  <a:gd name="T31" fmla="*/ 185 h 185"/>
                  <a:gd name="T32" fmla="*/ 67 w 120"/>
                  <a:gd name="T33" fmla="*/ 185 h 185"/>
                  <a:gd name="T34" fmla="*/ 61 w 120"/>
                  <a:gd name="T35" fmla="*/ 183 h 185"/>
                  <a:gd name="T36" fmla="*/ 54 w 120"/>
                  <a:gd name="T37" fmla="*/ 181 h 185"/>
                  <a:gd name="T38" fmla="*/ 49 w 120"/>
                  <a:gd name="T39" fmla="*/ 177 h 185"/>
                  <a:gd name="T40" fmla="*/ 43 w 120"/>
                  <a:gd name="T41" fmla="*/ 174 h 185"/>
                  <a:gd name="T42" fmla="*/ 36 w 120"/>
                  <a:gd name="T43" fmla="*/ 169 h 185"/>
                  <a:gd name="T44" fmla="*/ 31 w 120"/>
                  <a:gd name="T45" fmla="*/ 164 h 185"/>
                  <a:gd name="T46" fmla="*/ 25 w 120"/>
                  <a:gd name="T47" fmla="*/ 158 h 185"/>
                  <a:gd name="T48" fmla="*/ 20 w 120"/>
                  <a:gd name="T49" fmla="*/ 152 h 185"/>
                  <a:gd name="T50" fmla="*/ 15 w 120"/>
                  <a:gd name="T51" fmla="*/ 144 h 185"/>
                  <a:gd name="T52" fmla="*/ 11 w 120"/>
                  <a:gd name="T53" fmla="*/ 137 h 185"/>
                  <a:gd name="T54" fmla="*/ 7 w 120"/>
                  <a:gd name="T55" fmla="*/ 128 h 185"/>
                  <a:gd name="T56" fmla="*/ 5 w 120"/>
                  <a:gd name="T57" fmla="*/ 120 h 185"/>
                  <a:gd name="T58" fmla="*/ 2 w 120"/>
                  <a:gd name="T59" fmla="*/ 111 h 185"/>
                  <a:gd name="T60" fmla="*/ 1 w 120"/>
                  <a:gd name="T61" fmla="*/ 101 h 185"/>
                  <a:gd name="T62" fmla="*/ 0 w 120"/>
                  <a:gd name="T63" fmla="*/ 93 h 185"/>
                  <a:gd name="T64" fmla="*/ 1 w 120"/>
                  <a:gd name="T65" fmla="*/ 83 h 185"/>
                  <a:gd name="T66" fmla="*/ 1 w 120"/>
                  <a:gd name="T67" fmla="*/ 74 h 185"/>
                  <a:gd name="T68" fmla="*/ 4 w 120"/>
                  <a:gd name="T69" fmla="*/ 65 h 185"/>
                  <a:gd name="T70" fmla="*/ 6 w 120"/>
                  <a:gd name="T71" fmla="*/ 56 h 185"/>
                  <a:gd name="T72" fmla="*/ 9 w 120"/>
                  <a:gd name="T73" fmla="*/ 49 h 185"/>
                  <a:gd name="T74" fmla="*/ 13 w 120"/>
                  <a:gd name="T75" fmla="*/ 41 h 185"/>
                  <a:gd name="T76" fmla="*/ 17 w 120"/>
                  <a:gd name="T77" fmla="*/ 34 h 185"/>
                  <a:gd name="T78" fmla="*/ 22 w 120"/>
                  <a:gd name="T79" fmla="*/ 27 h 185"/>
                  <a:gd name="T80" fmla="*/ 26 w 120"/>
                  <a:gd name="T81" fmla="*/ 20 h 185"/>
                  <a:gd name="T82" fmla="*/ 32 w 120"/>
                  <a:gd name="T83" fmla="*/ 15 h 185"/>
                  <a:gd name="T84" fmla="*/ 38 w 120"/>
                  <a:gd name="T85" fmla="*/ 11 h 185"/>
                  <a:gd name="T86" fmla="*/ 44 w 120"/>
                  <a:gd name="T87" fmla="*/ 7 h 185"/>
                  <a:gd name="T88" fmla="*/ 51 w 120"/>
                  <a:gd name="T89" fmla="*/ 4 h 185"/>
                  <a:gd name="T90" fmla="*/ 58 w 120"/>
                  <a:gd name="T91" fmla="*/ 2 h 185"/>
                  <a:gd name="T92" fmla="*/ 64 w 120"/>
                  <a:gd name="T93" fmla="*/ 1 h 185"/>
                  <a:gd name="T94" fmla="*/ 72 w 120"/>
                  <a:gd name="T95" fmla="*/ 0 h 1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185"/>
                  <a:gd name="T146" fmla="*/ 120 w 120"/>
                  <a:gd name="T147" fmla="*/ 185 h 1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185">
                    <a:moveTo>
                      <a:pt x="72" y="0"/>
                    </a:moveTo>
                    <a:lnTo>
                      <a:pt x="79" y="0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8" y="7"/>
                    </a:lnTo>
                    <a:lnTo>
                      <a:pt x="104" y="11"/>
                    </a:lnTo>
                    <a:lnTo>
                      <a:pt x="109" y="14"/>
                    </a:lnTo>
                    <a:lnTo>
                      <a:pt x="114" y="19"/>
                    </a:lnTo>
                    <a:lnTo>
                      <a:pt x="118" y="25"/>
                    </a:lnTo>
                    <a:lnTo>
                      <a:pt x="120" y="156"/>
                    </a:lnTo>
                    <a:lnTo>
                      <a:pt x="111" y="169"/>
                    </a:lnTo>
                    <a:lnTo>
                      <a:pt x="102" y="177"/>
                    </a:lnTo>
                    <a:lnTo>
                      <a:pt x="97" y="181"/>
                    </a:lnTo>
                    <a:lnTo>
                      <a:pt x="90" y="183"/>
                    </a:lnTo>
                    <a:lnTo>
                      <a:pt x="82" y="185"/>
                    </a:lnTo>
                    <a:lnTo>
                      <a:pt x="72" y="185"/>
                    </a:lnTo>
                    <a:lnTo>
                      <a:pt x="67" y="185"/>
                    </a:lnTo>
                    <a:lnTo>
                      <a:pt x="61" y="183"/>
                    </a:lnTo>
                    <a:lnTo>
                      <a:pt x="54" y="181"/>
                    </a:lnTo>
                    <a:lnTo>
                      <a:pt x="49" y="177"/>
                    </a:lnTo>
                    <a:lnTo>
                      <a:pt x="43" y="174"/>
                    </a:lnTo>
                    <a:lnTo>
                      <a:pt x="36" y="169"/>
                    </a:lnTo>
                    <a:lnTo>
                      <a:pt x="31" y="164"/>
                    </a:lnTo>
                    <a:lnTo>
                      <a:pt x="25" y="158"/>
                    </a:lnTo>
                    <a:lnTo>
                      <a:pt x="20" y="152"/>
                    </a:lnTo>
                    <a:lnTo>
                      <a:pt x="15" y="144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5" y="120"/>
                    </a:lnTo>
                    <a:lnTo>
                      <a:pt x="2" y="111"/>
                    </a:lnTo>
                    <a:lnTo>
                      <a:pt x="1" y="101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1" y="74"/>
                    </a:lnTo>
                    <a:lnTo>
                      <a:pt x="4" y="65"/>
                    </a:lnTo>
                    <a:lnTo>
                      <a:pt x="6" y="56"/>
                    </a:lnTo>
                    <a:lnTo>
                      <a:pt x="9" y="49"/>
                    </a:lnTo>
                    <a:lnTo>
                      <a:pt x="13" y="41"/>
                    </a:lnTo>
                    <a:lnTo>
                      <a:pt x="17" y="34"/>
                    </a:lnTo>
                    <a:lnTo>
                      <a:pt x="22" y="27"/>
                    </a:lnTo>
                    <a:lnTo>
                      <a:pt x="26" y="20"/>
                    </a:lnTo>
                    <a:lnTo>
                      <a:pt x="32" y="15"/>
                    </a:lnTo>
                    <a:lnTo>
                      <a:pt x="38" y="11"/>
                    </a:lnTo>
                    <a:lnTo>
                      <a:pt x="44" y="7"/>
                    </a:lnTo>
                    <a:lnTo>
                      <a:pt x="51" y="4"/>
                    </a:lnTo>
                    <a:lnTo>
                      <a:pt x="58" y="2"/>
                    </a:lnTo>
                    <a:lnTo>
                      <a:pt x="64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2" name="Freeform 637"/>
              <p:cNvSpPr>
                <a:spLocks/>
              </p:cNvSpPr>
              <p:nvPr/>
            </p:nvSpPr>
            <p:spPr bwMode="auto">
              <a:xfrm>
                <a:off x="2185" y="3914"/>
                <a:ext cx="120" cy="185"/>
              </a:xfrm>
              <a:custGeom>
                <a:avLst/>
                <a:gdLst>
                  <a:gd name="T0" fmla="*/ 72 w 120"/>
                  <a:gd name="T1" fmla="*/ 0 h 185"/>
                  <a:gd name="T2" fmla="*/ 79 w 120"/>
                  <a:gd name="T3" fmla="*/ 0 h 185"/>
                  <a:gd name="T4" fmla="*/ 86 w 120"/>
                  <a:gd name="T5" fmla="*/ 2 h 185"/>
                  <a:gd name="T6" fmla="*/ 93 w 120"/>
                  <a:gd name="T7" fmla="*/ 3 h 185"/>
                  <a:gd name="T8" fmla="*/ 98 w 120"/>
                  <a:gd name="T9" fmla="*/ 7 h 185"/>
                  <a:gd name="T10" fmla="*/ 104 w 120"/>
                  <a:gd name="T11" fmla="*/ 11 h 185"/>
                  <a:gd name="T12" fmla="*/ 109 w 120"/>
                  <a:gd name="T13" fmla="*/ 14 h 185"/>
                  <a:gd name="T14" fmla="*/ 114 w 120"/>
                  <a:gd name="T15" fmla="*/ 19 h 185"/>
                  <a:gd name="T16" fmla="*/ 118 w 120"/>
                  <a:gd name="T17" fmla="*/ 25 h 185"/>
                  <a:gd name="T18" fmla="*/ 120 w 120"/>
                  <a:gd name="T19" fmla="*/ 156 h 185"/>
                  <a:gd name="T20" fmla="*/ 111 w 120"/>
                  <a:gd name="T21" fmla="*/ 169 h 185"/>
                  <a:gd name="T22" fmla="*/ 102 w 120"/>
                  <a:gd name="T23" fmla="*/ 177 h 185"/>
                  <a:gd name="T24" fmla="*/ 97 w 120"/>
                  <a:gd name="T25" fmla="*/ 181 h 185"/>
                  <a:gd name="T26" fmla="*/ 90 w 120"/>
                  <a:gd name="T27" fmla="*/ 183 h 185"/>
                  <a:gd name="T28" fmla="*/ 82 w 120"/>
                  <a:gd name="T29" fmla="*/ 185 h 185"/>
                  <a:gd name="T30" fmla="*/ 72 w 120"/>
                  <a:gd name="T31" fmla="*/ 185 h 185"/>
                  <a:gd name="T32" fmla="*/ 67 w 120"/>
                  <a:gd name="T33" fmla="*/ 185 h 185"/>
                  <a:gd name="T34" fmla="*/ 61 w 120"/>
                  <a:gd name="T35" fmla="*/ 183 h 185"/>
                  <a:gd name="T36" fmla="*/ 54 w 120"/>
                  <a:gd name="T37" fmla="*/ 181 h 185"/>
                  <a:gd name="T38" fmla="*/ 49 w 120"/>
                  <a:gd name="T39" fmla="*/ 177 h 185"/>
                  <a:gd name="T40" fmla="*/ 43 w 120"/>
                  <a:gd name="T41" fmla="*/ 174 h 185"/>
                  <a:gd name="T42" fmla="*/ 36 w 120"/>
                  <a:gd name="T43" fmla="*/ 169 h 185"/>
                  <a:gd name="T44" fmla="*/ 31 w 120"/>
                  <a:gd name="T45" fmla="*/ 164 h 185"/>
                  <a:gd name="T46" fmla="*/ 25 w 120"/>
                  <a:gd name="T47" fmla="*/ 158 h 185"/>
                  <a:gd name="T48" fmla="*/ 20 w 120"/>
                  <a:gd name="T49" fmla="*/ 152 h 185"/>
                  <a:gd name="T50" fmla="*/ 15 w 120"/>
                  <a:gd name="T51" fmla="*/ 144 h 185"/>
                  <a:gd name="T52" fmla="*/ 11 w 120"/>
                  <a:gd name="T53" fmla="*/ 137 h 185"/>
                  <a:gd name="T54" fmla="*/ 7 w 120"/>
                  <a:gd name="T55" fmla="*/ 128 h 185"/>
                  <a:gd name="T56" fmla="*/ 5 w 120"/>
                  <a:gd name="T57" fmla="*/ 120 h 185"/>
                  <a:gd name="T58" fmla="*/ 2 w 120"/>
                  <a:gd name="T59" fmla="*/ 111 h 185"/>
                  <a:gd name="T60" fmla="*/ 1 w 120"/>
                  <a:gd name="T61" fmla="*/ 101 h 185"/>
                  <a:gd name="T62" fmla="*/ 0 w 120"/>
                  <a:gd name="T63" fmla="*/ 93 h 185"/>
                  <a:gd name="T64" fmla="*/ 1 w 120"/>
                  <a:gd name="T65" fmla="*/ 83 h 185"/>
                  <a:gd name="T66" fmla="*/ 1 w 120"/>
                  <a:gd name="T67" fmla="*/ 74 h 185"/>
                  <a:gd name="T68" fmla="*/ 4 w 120"/>
                  <a:gd name="T69" fmla="*/ 65 h 185"/>
                  <a:gd name="T70" fmla="*/ 6 w 120"/>
                  <a:gd name="T71" fmla="*/ 56 h 185"/>
                  <a:gd name="T72" fmla="*/ 9 w 120"/>
                  <a:gd name="T73" fmla="*/ 49 h 185"/>
                  <a:gd name="T74" fmla="*/ 13 w 120"/>
                  <a:gd name="T75" fmla="*/ 41 h 185"/>
                  <a:gd name="T76" fmla="*/ 17 w 120"/>
                  <a:gd name="T77" fmla="*/ 34 h 185"/>
                  <a:gd name="T78" fmla="*/ 22 w 120"/>
                  <a:gd name="T79" fmla="*/ 27 h 185"/>
                  <a:gd name="T80" fmla="*/ 26 w 120"/>
                  <a:gd name="T81" fmla="*/ 20 h 185"/>
                  <a:gd name="T82" fmla="*/ 32 w 120"/>
                  <a:gd name="T83" fmla="*/ 15 h 185"/>
                  <a:gd name="T84" fmla="*/ 38 w 120"/>
                  <a:gd name="T85" fmla="*/ 11 h 185"/>
                  <a:gd name="T86" fmla="*/ 44 w 120"/>
                  <a:gd name="T87" fmla="*/ 7 h 185"/>
                  <a:gd name="T88" fmla="*/ 51 w 120"/>
                  <a:gd name="T89" fmla="*/ 4 h 185"/>
                  <a:gd name="T90" fmla="*/ 58 w 120"/>
                  <a:gd name="T91" fmla="*/ 2 h 185"/>
                  <a:gd name="T92" fmla="*/ 64 w 120"/>
                  <a:gd name="T93" fmla="*/ 1 h 185"/>
                  <a:gd name="T94" fmla="*/ 72 w 120"/>
                  <a:gd name="T95" fmla="*/ 0 h 1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185"/>
                  <a:gd name="T146" fmla="*/ 120 w 120"/>
                  <a:gd name="T147" fmla="*/ 185 h 1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185">
                    <a:moveTo>
                      <a:pt x="72" y="0"/>
                    </a:moveTo>
                    <a:lnTo>
                      <a:pt x="79" y="0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8" y="7"/>
                    </a:lnTo>
                    <a:lnTo>
                      <a:pt x="104" y="11"/>
                    </a:lnTo>
                    <a:lnTo>
                      <a:pt x="109" y="14"/>
                    </a:lnTo>
                    <a:lnTo>
                      <a:pt x="114" y="19"/>
                    </a:lnTo>
                    <a:lnTo>
                      <a:pt x="118" y="25"/>
                    </a:lnTo>
                    <a:lnTo>
                      <a:pt x="120" y="156"/>
                    </a:lnTo>
                    <a:lnTo>
                      <a:pt x="111" y="169"/>
                    </a:lnTo>
                    <a:lnTo>
                      <a:pt x="102" y="177"/>
                    </a:lnTo>
                    <a:lnTo>
                      <a:pt x="97" y="181"/>
                    </a:lnTo>
                    <a:lnTo>
                      <a:pt x="90" y="183"/>
                    </a:lnTo>
                    <a:lnTo>
                      <a:pt x="82" y="185"/>
                    </a:lnTo>
                    <a:lnTo>
                      <a:pt x="72" y="185"/>
                    </a:lnTo>
                    <a:lnTo>
                      <a:pt x="67" y="185"/>
                    </a:lnTo>
                    <a:lnTo>
                      <a:pt x="61" y="183"/>
                    </a:lnTo>
                    <a:lnTo>
                      <a:pt x="54" y="181"/>
                    </a:lnTo>
                    <a:lnTo>
                      <a:pt x="49" y="177"/>
                    </a:lnTo>
                    <a:lnTo>
                      <a:pt x="43" y="174"/>
                    </a:lnTo>
                    <a:lnTo>
                      <a:pt x="36" y="169"/>
                    </a:lnTo>
                    <a:lnTo>
                      <a:pt x="31" y="164"/>
                    </a:lnTo>
                    <a:lnTo>
                      <a:pt x="25" y="158"/>
                    </a:lnTo>
                    <a:lnTo>
                      <a:pt x="20" y="152"/>
                    </a:lnTo>
                    <a:lnTo>
                      <a:pt x="15" y="144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5" y="120"/>
                    </a:lnTo>
                    <a:lnTo>
                      <a:pt x="2" y="111"/>
                    </a:lnTo>
                    <a:lnTo>
                      <a:pt x="1" y="101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1" y="74"/>
                    </a:lnTo>
                    <a:lnTo>
                      <a:pt x="4" y="65"/>
                    </a:lnTo>
                    <a:lnTo>
                      <a:pt x="6" y="56"/>
                    </a:lnTo>
                    <a:lnTo>
                      <a:pt x="9" y="49"/>
                    </a:lnTo>
                    <a:lnTo>
                      <a:pt x="13" y="41"/>
                    </a:lnTo>
                    <a:lnTo>
                      <a:pt x="17" y="34"/>
                    </a:lnTo>
                    <a:lnTo>
                      <a:pt x="22" y="27"/>
                    </a:lnTo>
                    <a:lnTo>
                      <a:pt x="26" y="20"/>
                    </a:lnTo>
                    <a:lnTo>
                      <a:pt x="32" y="15"/>
                    </a:lnTo>
                    <a:lnTo>
                      <a:pt x="38" y="11"/>
                    </a:lnTo>
                    <a:lnTo>
                      <a:pt x="44" y="7"/>
                    </a:lnTo>
                    <a:lnTo>
                      <a:pt x="51" y="4"/>
                    </a:lnTo>
                    <a:lnTo>
                      <a:pt x="58" y="2"/>
                    </a:lnTo>
                    <a:lnTo>
                      <a:pt x="64" y="1"/>
                    </a:lnTo>
                    <a:lnTo>
                      <a:pt x="72" y="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3" name="Freeform 638"/>
              <p:cNvSpPr>
                <a:spLocks/>
              </p:cNvSpPr>
              <p:nvPr/>
            </p:nvSpPr>
            <p:spPr bwMode="auto">
              <a:xfrm>
                <a:off x="2196" y="3914"/>
                <a:ext cx="106" cy="45"/>
              </a:xfrm>
              <a:custGeom>
                <a:avLst/>
                <a:gdLst>
                  <a:gd name="T0" fmla="*/ 0 w 106"/>
                  <a:gd name="T1" fmla="*/ 45 h 45"/>
                  <a:gd name="T2" fmla="*/ 5 w 106"/>
                  <a:gd name="T3" fmla="*/ 35 h 45"/>
                  <a:gd name="T4" fmla="*/ 11 w 106"/>
                  <a:gd name="T5" fmla="*/ 27 h 45"/>
                  <a:gd name="T6" fmla="*/ 16 w 106"/>
                  <a:gd name="T7" fmla="*/ 20 h 45"/>
                  <a:gd name="T8" fmla="*/ 23 w 106"/>
                  <a:gd name="T9" fmla="*/ 14 h 45"/>
                  <a:gd name="T10" fmla="*/ 30 w 106"/>
                  <a:gd name="T11" fmla="*/ 9 h 45"/>
                  <a:gd name="T12" fmla="*/ 38 w 106"/>
                  <a:gd name="T13" fmla="*/ 4 h 45"/>
                  <a:gd name="T14" fmla="*/ 44 w 106"/>
                  <a:gd name="T15" fmla="*/ 2 h 45"/>
                  <a:gd name="T16" fmla="*/ 52 w 106"/>
                  <a:gd name="T17" fmla="*/ 1 h 45"/>
                  <a:gd name="T18" fmla="*/ 60 w 106"/>
                  <a:gd name="T19" fmla="*/ 0 h 45"/>
                  <a:gd name="T20" fmla="*/ 67 w 106"/>
                  <a:gd name="T21" fmla="*/ 0 h 45"/>
                  <a:gd name="T22" fmla="*/ 75 w 106"/>
                  <a:gd name="T23" fmla="*/ 2 h 45"/>
                  <a:gd name="T24" fmla="*/ 82 w 106"/>
                  <a:gd name="T25" fmla="*/ 4 h 45"/>
                  <a:gd name="T26" fmla="*/ 88 w 106"/>
                  <a:gd name="T27" fmla="*/ 8 h 45"/>
                  <a:gd name="T28" fmla="*/ 95 w 106"/>
                  <a:gd name="T29" fmla="*/ 13 h 45"/>
                  <a:gd name="T30" fmla="*/ 102 w 106"/>
                  <a:gd name="T31" fmla="*/ 18 h 45"/>
                  <a:gd name="T32" fmla="*/ 106 w 106"/>
                  <a:gd name="T33" fmla="*/ 25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45"/>
                  <a:gd name="T53" fmla="*/ 106 w 10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45">
                    <a:moveTo>
                      <a:pt x="0" y="45"/>
                    </a:moveTo>
                    <a:lnTo>
                      <a:pt x="5" y="35"/>
                    </a:lnTo>
                    <a:lnTo>
                      <a:pt x="11" y="27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30" y="9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5" y="2"/>
                    </a:lnTo>
                    <a:lnTo>
                      <a:pt x="82" y="4"/>
                    </a:lnTo>
                    <a:lnTo>
                      <a:pt x="88" y="8"/>
                    </a:lnTo>
                    <a:lnTo>
                      <a:pt x="95" y="13"/>
                    </a:lnTo>
                    <a:lnTo>
                      <a:pt x="102" y="18"/>
                    </a:lnTo>
                    <a:lnTo>
                      <a:pt x="106" y="25"/>
                    </a:lnTo>
                  </a:path>
                </a:pathLst>
              </a:custGeom>
              <a:noFill/>
              <a:ln w="1588">
                <a:solidFill>
                  <a:srgbClr val="9695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4" name="Freeform 639"/>
              <p:cNvSpPr>
                <a:spLocks/>
              </p:cNvSpPr>
              <p:nvPr/>
            </p:nvSpPr>
            <p:spPr bwMode="auto">
              <a:xfrm>
                <a:off x="2114" y="3562"/>
                <a:ext cx="198" cy="224"/>
              </a:xfrm>
              <a:custGeom>
                <a:avLst/>
                <a:gdLst>
                  <a:gd name="T0" fmla="*/ 0 w 198"/>
                  <a:gd name="T1" fmla="*/ 60 h 224"/>
                  <a:gd name="T2" fmla="*/ 0 w 198"/>
                  <a:gd name="T3" fmla="*/ 224 h 224"/>
                  <a:gd name="T4" fmla="*/ 198 w 198"/>
                  <a:gd name="T5" fmla="*/ 193 h 224"/>
                  <a:gd name="T6" fmla="*/ 198 w 198"/>
                  <a:gd name="T7" fmla="*/ 0 h 224"/>
                  <a:gd name="T8" fmla="*/ 0 w 198"/>
                  <a:gd name="T9" fmla="*/ 6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224"/>
                  <a:gd name="T17" fmla="*/ 198 w 198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224">
                    <a:moveTo>
                      <a:pt x="0" y="60"/>
                    </a:moveTo>
                    <a:lnTo>
                      <a:pt x="0" y="224"/>
                    </a:lnTo>
                    <a:lnTo>
                      <a:pt x="198" y="193"/>
                    </a:lnTo>
                    <a:lnTo>
                      <a:pt x="198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5" name="Freeform 640"/>
              <p:cNvSpPr>
                <a:spLocks/>
              </p:cNvSpPr>
              <p:nvPr/>
            </p:nvSpPr>
            <p:spPr bwMode="auto">
              <a:xfrm>
                <a:off x="2210" y="3575"/>
                <a:ext cx="97" cy="188"/>
              </a:xfrm>
              <a:custGeom>
                <a:avLst/>
                <a:gdLst>
                  <a:gd name="T0" fmla="*/ 10 w 97"/>
                  <a:gd name="T1" fmla="*/ 22 h 188"/>
                  <a:gd name="T2" fmla="*/ 87 w 97"/>
                  <a:gd name="T3" fmla="*/ 0 h 188"/>
                  <a:gd name="T4" fmla="*/ 90 w 97"/>
                  <a:gd name="T5" fmla="*/ 0 h 188"/>
                  <a:gd name="T6" fmla="*/ 93 w 97"/>
                  <a:gd name="T7" fmla="*/ 1 h 188"/>
                  <a:gd name="T8" fmla="*/ 96 w 97"/>
                  <a:gd name="T9" fmla="*/ 5 h 188"/>
                  <a:gd name="T10" fmla="*/ 97 w 97"/>
                  <a:gd name="T11" fmla="*/ 10 h 188"/>
                  <a:gd name="T12" fmla="*/ 97 w 97"/>
                  <a:gd name="T13" fmla="*/ 165 h 188"/>
                  <a:gd name="T14" fmla="*/ 96 w 97"/>
                  <a:gd name="T15" fmla="*/ 168 h 188"/>
                  <a:gd name="T16" fmla="*/ 93 w 97"/>
                  <a:gd name="T17" fmla="*/ 172 h 188"/>
                  <a:gd name="T18" fmla="*/ 90 w 97"/>
                  <a:gd name="T19" fmla="*/ 174 h 188"/>
                  <a:gd name="T20" fmla="*/ 87 w 97"/>
                  <a:gd name="T21" fmla="*/ 177 h 188"/>
                  <a:gd name="T22" fmla="*/ 10 w 97"/>
                  <a:gd name="T23" fmla="*/ 188 h 188"/>
                  <a:gd name="T24" fmla="*/ 7 w 97"/>
                  <a:gd name="T25" fmla="*/ 188 h 188"/>
                  <a:gd name="T26" fmla="*/ 3 w 97"/>
                  <a:gd name="T27" fmla="*/ 185 h 188"/>
                  <a:gd name="T28" fmla="*/ 1 w 97"/>
                  <a:gd name="T29" fmla="*/ 183 h 188"/>
                  <a:gd name="T30" fmla="*/ 0 w 97"/>
                  <a:gd name="T31" fmla="*/ 178 h 188"/>
                  <a:gd name="T32" fmla="*/ 0 w 97"/>
                  <a:gd name="T33" fmla="*/ 35 h 188"/>
                  <a:gd name="T34" fmla="*/ 1 w 97"/>
                  <a:gd name="T35" fmla="*/ 30 h 188"/>
                  <a:gd name="T36" fmla="*/ 3 w 97"/>
                  <a:gd name="T37" fmla="*/ 26 h 188"/>
                  <a:gd name="T38" fmla="*/ 7 w 97"/>
                  <a:gd name="T39" fmla="*/ 24 h 188"/>
                  <a:gd name="T40" fmla="*/ 10 w 97"/>
                  <a:gd name="T41" fmla="*/ 22 h 1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188"/>
                  <a:gd name="T65" fmla="*/ 97 w 97"/>
                  <a:gd name="T66" fmla="*/ 188 h 1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188">
                    <a:moveTo>
                      <a:pt x="10" y="22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1"/>
                    </a:lnTo>
                    <a:lnTo>
                      <a:pt x="96" y="5"/>
                    </a:lnTo>
                    <a:lnTo>
                      <a:pt x="97" y="10"/>
                    </a:lnTo>
                    <a:lnTo>
                      <a:pt x="97" y="165"/>
                    </a:lnTo>
                    <a:lnTo>
                      <a:pt x="96" y="168"/>
                    </a:lnTo>
                    <a:lnTo>
                      <a:pt x="93" y="172"/>
                    </a:lnTo>
                    <a:lnTo>
                      <a:pt x="90" y="174"/>
                    </a:lnTo>
                    <a:lnTo>
                      <a:pt x="87" y="177"/>
                    </a:lnTo>
                    <a:lnTo>
                      <a:pt x="10" y="188"/>
                    </a:lnTo>
                    <a:lnTo>
                      <a:pt x="7" y="188"/>
                    </a:lnTo>
                    <a:lnTo>
                      <a:pt x="3" y="185"/>
                    </a:lnTo>
                    <a:lnTo>
                      <a:pt x="1" y="183"/>
                    </a:lnTo>
                    <a:lnTo>
                      <a:pt x="0" y="178"/>
                    </a:lnTo>
                    <a:lnTo>
                      <a:pt x="0" y="35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7" y="24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6" name="Freeform 641"/>
              <p:cNvSpPr>
                <a:spLocks/>
              </p:cNvSpPr>
              <p:nvPr/>
            </p:nvSpPr>
            <p:spPr bwMode="auto">
              <a:xfrm>
                <a:off x="2210" y="3575"/>
                <a:ext cx="97" cy="188"/>
              </a:xfrm>
              <a:custGeom>
                <a:avLst/>
                <a:gdLst>
                  <a:gd name="T0" fmla="*/ 10 w 97"/>
                  <a:gd name="T1" fmla="*/ 22 h 188"/>
                  <a:gd name="T2" fmla="*/ 87 w 97"/>
                  <a:gd name="T3" fmla="*/ 0 h 188"/>
                  <a:gd name="T4" fmla="*/ 90 w 97"/>
                  <a:gd name="T5" fmla="*/ 0 h 188"/>
                  <a:gd name="T6" fmla="*/ 93 w 97"/>
                  <a:gd name="T7" fmla="*/ 1 h 188"/>
                  <a:gd name="T8" fmla="*/ 96 w 97"/>
                  <a:gd name="T9" fmla="*/ 5 h 188"/>
                  <a:gd name="T10" fmla="*/ 97 w 97"/>
                  <a:gd name="T11" fmla="*/ 10 h 188"/>
                  <a:gd name="T12" fmla="*/ 97 w 97"/>
                  <a:gd name="T13" fmla="*/ 165 h 188"/>
                  <a:gd name="T14" fmla="*/ 96 w 97"/>
                  <a:gd name="T15" fmla="*/ 168 h 188"/>
                  <a:gd name="T16" fmla="*/ 93 w 97"/>
                  <a:gd name="T17" fmla="*/ 172 h 188"/>
                  <a:gd name="T18" fmla="*/ 90 w 97"/>
                  <a:gd name="T19" fmla="*/ 174 h 188"/>
                  <a:gd name="T20" fmla="*/ 87 w 97"/>
                  <a:gd name="T21" fmla="*/ 177 h 188"/>
                  <a:gd name="T22" fmla="*/ 10 w 97"/>
                  <a:gd name="T23" fmla="*/ 188 h 188"/>
                  <a:gd name="T24" fmla="*/ 7 w 97"/>
                  <a:gd name="T25" fmla="*/ 188 h 188"/>
                  <a:gd name="T26" fmla="*/ 3 w 97"/>
                  <a:gd name="T27" fmla="*/ 185 h 188"/>
                  <a:gd name="T28" fmla="*/ 1 w 97"/>
                  <a:gd name="T29" fmla="*/ 183 h 188"/>
                  <a:gd name="T30" fmla="*/ 0 w 97"/>
                  <a:gd name="T31" fmla="*/ 178 h 188"/>
                  <a:gd name="T32" fmla="*/ 0 w 97"/>
                  <a:gd name="T33" fmla="*/ 35 h 188"/>
                  <a:gd name="T34" fmla="*/ 1 w 97"/>
                  <a:gd name="T35" fmla="*/ 30 h 188"/>
                  <a:gd name="T36" fmla="*/ 3 w 97"/>
                  <a:gd name="T37" fmla="*/ 26 h 188"/>
                  <a:gd name="T38" fmla="*/ 7 w 97"/>
                  <a:gd name="T39" fmla="*/ 24 h 188"/>
                  <a:gd name="T40" fmla="*/ 10 w 97"/>
                  <a:gd name="T41" fmla="*/ 22 h 1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188"/>
                  <a:gd name="T65" fmla="*/ 97 w 97"/>
                  <a:gd name="T66" fmla="*/ 188 h 1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188">
                    <a:moveTo>
                      <a:pt x="10" y="22"/>
                    </a:moveTo>
                    <a:lnTo>
                      <a:pt x="87" y="0"/>
                    </a:lnTo>
                    <a:lnTo>
                      <a:pt x="90" y="0"/>
                    </a:lnTo>
                    <a:lnTo>
                      <a:pt x="93" y="1"/>
                    </a:lnTo>
                    <a:lnTo>
                      <a:pt x="96" y="5"/>
                    </a:lnTo>
                    <a:lnTo>
                      <a:pt x="97" y="10"/>
                    </a:lnTo>
                    <a:lnTo>
                      <a:pt x="97" y="165"/>
                    </a:lnTo>
                    <a:lnTo>
                      <a:pt x="96" y="168"/>
                    </a:lnTo>
                    <a:lnTo>
                      <a:pt x="93" y="172"/>
                    </a:lnTo>
                    <a:lnTo>
                      <a:pt x="90" y="174"/>
                    </a:lnTo>
                    <a:lnTo>
                      <a:pt x="87" y="177"/>
                    </a:lnTo>
                    <a:lnTo>
                      <a:pt x="10" y="188"/>
                    </a:lnTo>
                    <a:lnTo>
                      <a:pt x="7" y="188"/>
                    </a:lnTo>
                    <a:lnTo>
                      <a:pt x="3" y="185"/>
                    </a:lnTo>
                    <a:lnTo>
                      <a:pt x="1" y="183"/>
                    </a:lnTo>
                    <a:lnTo>
                      <a:pt x="0" y="178"/>
                    </a:lnTo>
                    <a:lnTo>
                      <a:pt x="0" y="35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7" y="24"/>
                    </a:lnTo>
                    <a:lnTo>
                      <a:pt x="10" y="22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7" name="Freeform 642"/>
              <p:cNvSpPr>
                <a:spLocks/>
              </p:cNvSpPr>
              <p:nvPr/>
            </p:nvSpPr>
            <p:spPr bwMode="auto">
              <a:xfrm>
                <a:off x="2213" y="3575"/>
                <a:ext cx="94" cy="182"/>
              </a:xfrm>
              <a:custGeom>
                <a:avLst/>
                <a:gdLst>
                  <a:gd name="T0" fmla="*/ 10 w 94"/>
                  <a:gd name="T1" fmla="*/ 21 h 182"/>
                  <a:gd name="T2" fmla="*/ 24 w 94"/>
                  <a:gd name="T3" fmla="*/ 17 h 182"/>
                  <a:gd name="T4" fmla="*/ 35 w 94"/>
                  <a:gd name="T5" fmla="*/ 14 h 182"/>
                  <a:gd name="T6" fmla="*/ 52 w 94"/>
                  <a:gd name="T7" fmla="*/ 9 h 182"/>
                  <a:gd name="T8" fmla="*/ 84 w 94"/>
                  <a:gd name="T9" fmla="*/ 0 h 182"/>
                  <a:gd name="T10" fmla="*/ 87 w 94"/>
                  <a:gd name="T11" fmla="*/ 0 h 182"/>
                  <a:gd name="T12" fmla="*/ 90 w 94"/>
                  <a:gd name="T13" fmla="*/ 1 h 182"/>
                  <a:gd name="T14" fmla="*/ 93 w 94"/>
                  <a:gd name="T15" fmla="*/ 5 h 182"/>
                  <a:gd name="T16" fmla="*/ 94 w 94"/>
                  <a:gd name="T17" fmla="*/ 9 h 182"/>
                  <a:gd name="T18" fmla="*/ 94 w 94"/>
                  <a:gd name="T19" fmla="*/ 37 h 182"/>
                  <a:gd name="T20" fmla="*/ 94 w 94"/>
                  <a:gd name="T21" fmla="*/ 59 h 182"/>
                  <a:gd name="T22" fmla="*/ 94 w 94"/>
                  <a:gd name="T23" fmla="*/ 93 h 182"/>
                  <a:gd name="T24" fmla="*/ 94 w 94"/>
                  <a:gd name="T25" fmla="*/ 158 h 182"/>
                  <a:gd name="T26" fmla="*/ 93 w 94"/>
                  <a:gd name="T27" fmla="*/ 163 h 182"/>
                  <a:gd name="T28" fmla="*/ 90 w 94"/>
                  <a:gd name="T29" fmla="*/ 167 h 182"/>
                  <a:gd name="T30" fmla="*/ 87 w 94"/>
                  <a:gd name="T31" fmla="*/ 169 h 182"/>
                  <a:gd name="T32" fmla="*/ 84 w 94"/>
                  <a:gd name="T33" fmla="*/ 171 h 182"/>
                  <a:gd name="T34" fmla="*/ 70 w 94"/>
                  <a:gd name="T35" fmla="*/ 173 h 182"/>
                  <a:gd name="T36" fmla="*/ 59 w 94"/>
                  <a:gd name="T37" fmla="*/ 174 h 182"/>
                  <a:gd name="T38" fmla="*/ 42 w 94"/>
                  <a:gd name="T39" fmla="*/ 177 h 182"/>
                  <a:gd name="T40" fmla="*/ 10 w 94"/>
                  <a:gd name="T41" fmla="*/ 182 h 182"/>
                  <a:gd name="T42" fmla="*/ 6 w 94"/>
                  <a:gd name="T43" fmla="*/ 182 h 182"/>
                  <a:gd name="T44" fmla="*/ 4 w 94"/>
                  <a:gd name="T45" fmla="*/ 179 h 182"/>
                  <a:gd name="T46" fmla="*/ 1 w 94"/>
                  <a:gd name="T47" fmla="*/ 177 h 182"/>
                  <a:gd name="T48" fmla="*/ 0 w 94"/>
                  <a:gd name="T49" fmla="*/ 172 h 182"/>
                  <a:gd name="T50" fmla="*/ 0 w 94"/>
                  <a:gd name="T51" fmla="*/ 146 h 182"/>
                  <a:gd name="T52" fmla="*/ 0 w 94"/>
                  <a:gd name="T53" fmla="*/ 127 h 182"/>
                  <a:gd name="T54" fmla="*/ 0 w 94"/>
                  <a:gd name="T55" fmla="*/ 95 h 182"/>
                  <a:gd name="T56" fmla="*/ 0 w 94"/>
                  <a:gd name="T57" fmla="*/ 33 h 182"/>
                  <a:gd name="T58" fmla="*/ 1 w 94"/>
                  <a:gd name="T59" fmla="*/ 28 h 182"/>
                  <a:gd name="T60" fmla="*/ 4 w 94"/>
                  <a:gd name="T61" fmla="*/ 26 h 182"/>
                  <a:gd name="T62" fmla="*/ 6 w 94"/>
                  <a:gd name="T63" fmla="*/ 22 h 182"/>
                  <a:gd name="T64" fmla="*/ 10 w 94"/>
                  <a:gd name="T65" fmla="*/ 21 h 1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182"/>
                  <a:gd name="T101" fmla="*/ 94 w 94"/>
                  <a:gd name="T102" fmla="*/ 182 h 1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182">
                    <a:moveTo>
                      <a:pt x="10" y="21"/>
                    </a:moveTo>
                    <a:lnTo>
                      <a:pt x="24" y="17"/>
                    </a:lnTo>
                    <a:lnTo>
                      <a:pt x="35" y="14"/>
                    </a:lnTo>
                    <a:lnTo>
                      <a:pt x="52" y="9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90" y="1"/>
                    </a:lnTo>
                    <a:lnTo>
                      <a:pt x="93" y="5"/>
                    </a:lnTo>
                    <a:lnTo>
                      <a:pt x="94" y="9"/>
                    </a:lnTo>
                    <a:lnTo>
                      <a:pt x="94" y="37"/>
                    </a:lnTo>
                    <a:lnTo>
                      <a:pt x="94" y="59"/>
                    </a:lnTo>
                    <a:lnTo>
                      <a:pt x="94" y="93"/>
                    </a:lnTo>
                    <a:lnTo>
                      <a:pt x="94" y="158"/>
                    </a:lnTo>
                    <a:lnTo>
                      <a:pt x="93" y="163"/>
                    </a:lnTo>
                    <a:lnTo>
                      <a:pt x="90" y="167"/>
                    </a:lnTo>
                    <a:lnTo>
                      <a:pt x="87" y="169"/>
                    </a:lnTo>
                    <a:lnTo>
                      <a:pt x="84" y="171"/>
                    </a:lnTo>
                    <a:lnTo>
                      <a:pt x="70" y="173"/>
                    </a:lnTo>
                    <a:lnTo>
                      <a:pt x="59" y="174"/>
                    </a:lnTo>
                    <a:lnTo>
                      <a:pt x="42" y="177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79"/>
                    </a:lnTo>
                    <a:lnTo>
                      <a:pt x="1" y="177"/>
                    </a:lnTo>
                    <a:lnTo>
                      <a:pt x="0" y="172"/>
                    </a:lnTo>
                    <a:lnTo>
                      <a:pt x="0" y="146"/>
                    </a:lnTo>
                    <a:lnTo>
                      <a:pt x="0" y="127"/>
                    </a:lnTo>
                    <a:lnTo>
                      <a:pt x="0" y="95"/>
                    </a:lnTo>
                    <a:lnTo>
                      <a:pt x="0" y="33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6" y="22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8" name="Freeform 643"/>
              <p:cNvSpPr>
                <a:spLocks/>
              </p:cNvSpPr>
              <p:nvPr/>
            </p:nvSpPr>
            <p:spPr bwMode="auto">
              <a:xfrm>
                <a:off x="2217" y="3575"/>
                <a:ext cx="90" cy="176"/>
              </a:xfrm>
              <a:custGeom>
                <a:avLst/>
                <a:gdLst>
                  <a:gd name="T0" fmla="*/ 9 w 90"/>
                  <a:gd name="T1" fmla="*/ 20 h 176"/>
                  <a:gd name="T2" fmla="*/ 22 w 90"/>
                  <a:gd name="T3" fmla="*/ 16 h 176"/>
                  <a:gd name="T4" fmla="*/ 32 w 90"/>
                  <a:gd name="T5" fmla="*/ 14 h 176"/>
                  <a:gd name="T6" fmla="*/ 49 w 90"/>
                  <a:gd name="T7" fmla="*/ 9 h 176"/>
                  <a:gd name="T8" fmla="*/ 80 w 90"/>
                  <a:gd name="T9" fmla="*/ 0 h 176"/>
                  <a:gd name="T10" fmla="*/ 83 w 90"/>
                  <a:gd name="T11" fmla="*/ 0 h 176"/>
                  <a:gd name="T12" fmla="*/ 86 w 90"/>
                  <a:gd name="T13" fmla="*/ 1 h 176"/>
                  <a:gd name="T14" fmla="*/ 89 w 90"/>
                  <a:gd name="T15" fmla="*/ 5 h 176"/>
                  <a:gd name="T16" fmla="*/ 90 w 90"/>
                  <a:gd name="T17" fmla="*/ 9 h 176"/>
                  <a:gd name="T18" fmla="*/ 90 w 90"/>
                  <a:gd name="T19" fmla="*/ 36 h 176"/>
                  <a:gd name="T20" fmla="*/ 90 w 90"/>
                  <a:gd name="T21" fmla="*/ 57 h 176"/>
                  <a:gd name="T22" fmla="*/ 90 w 90"/>
                  <a:gd name="T23" fmla="*/ 90 h 176"/>
                  <a:gd name="T24" fmla="*/ 90 w 90"/>
                  <a:gd name="T25" fmla="*/ 153 h 176"/>
                  <a:gd name="T26" fmla="*/ 89 w 90"/>
                  <a:gd name="T27" fmla="*/ 157 h 176"/>
                  <a:gd name="T28" fmla="*/ 86 w 90"/>
                  <a:gd name="T29" fmla="*/ 161 h 176"/>
                  <a:gd name="T30" fmla="*/ 83 w 90"/>
                  <a:gd name="T31" fmla="*/ 163 h 176"/>
                  <a:gd name="T32" fmla="*/ 80 w 90"/>
                  <a:gd name="T33" fmla="*/ 165 h 176"/>
                  <a:gd name="T34" fmla="*/ 67 w 90"/>
                  <a:gd name="T35" fmla="*/ 167 h 176"/>
                  <a:gd name="T36" fmla="*/ 56 w 90"/>
                  <a:gd name="T37" fmla="*/ 168 h 176"/>
                  <a:gd name="T38" fmla="*/ 40 w 90"/>
                  <a:gd name="T39" fmla="*/ 171 h 176"/>
                  <a:gd name="T40" fmla="*/ 9 w 90"/>
                  <a:gd name="T41" fmla="*/ 176 h 176"/>
                  <a:gd name="T42" fmla="*/ 5 w 90"/>
                  <a:gd name="T43" fmla="*/ 174 h 176"/>
                  <a:gd name="T44" fmla="*/ 2 w 90"/>
                  <a:gd name="T45" fmla="*/ 173 h 176"/>
                  <a:gd name="T46" fmla="*/ 1 w 90"/>
                  <a:gd name="T47" fmla="*/ 171 h 176"/>
                  <a:gd name="T48" fmla="*/ 0 w 90"/>
                  <a:gd name="T49" fmla="*/ 167 h 176"/>
                  <a:gd name="T50" fmla="*/ 0 w 90"/>
                  <a:gd name="T51" fmla="*/ 141 h 176"/>
                  <a:gd name="T52" fmla="*/ 0 w 90"/>
                  <a:gd name="T53" fmla="*/ 122 h 176"/>
                  <a:gd name="T54" fmla="*/ 0 w 90"/>
                  <a:gd name="T55" fmla="*/ 91 h 176"/>
                  <a:gd name="T56" fmla="*/ 0 w 90"/>
                  <a:gd name="T57" fmla="*/ 32 h 176"/>
                  <a:gd name="T58" fmla="*/ 1 w 90"/>
                  <a:gd name="T59" fmla="*/ 28 h 176"/>
                  <a:gd name="T60" fmla="*/ 3 w 90"/>
                  <a:gd name="T61" fmla="*/ 25 h 176"/>
                  <a:gd name="T62" fmla="*/ 5 w 90"/>
                  <a:gd name="T63" fmla="*/ 22 h 176"/>
                  <a:gd name="T64" fmla="*/ 9 w 90"/>
                  <a:gd name="T65" fmla="*/ 20 h 1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176"/>
                  <a:gd name="T101" fmla="*/ 90 w 90"/>
                  <a:gd name="T102" fmla="*/ 176 h 1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176">
                    <a:moveTo>
                      <a:pt x="9" y="20"/>
                    </a:moveTo>
                    <a:lnTo>
                      <a:pt x="22" y="16"/>
                    </a:lnTo>
                    <a:lnTo>
                      <a:pt x="32" y="14"/>
                    </a:lnTo>
                    <a:lnTo>
                      <a:pt x="49" y="9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9" y="5"/>
                    </a:lnTo>
                    <a:lnTo>
                      <a:pt x="90" y="9"/>
                    </a:lnTo>
                    <a:lnTo>
                      <a:pt x="90" y="36"/>
                    </a:lnTo>
                    <a:lnTo>
                      <a:pt x="90" y="57"/>
                    </a:lnTo>
                    <a:lnTo>
                      <a:pt x="90" y="90"/>
                    </a:lnTo>
                    <a:lnTo>
                      <a:pt x="90" y="153"/>
                    </a:lnTo>
                    <a:lnTo>
                      <a:pt x="89" y="157"/>
                    </a:lnTo>
                    <a:lnTo>
                      <a:pt x="86" y="161"/>
                    </a:lnTo>
                    <a:lnTo>
                      <a:pt x="83" y="163"/>
                    </a:lnTo>
                    <a:lnTo>
                      <a:pt x="80" y="165"/>
                    </a:lnTo>
                    <a:lnTo>
                      <a:pt x="67" y="167"/>
                    </a:lnTo>
                    <a:lnTo>
                      <a:pt x="56" y="168"/>
                    </a:lnTo>
                    <a:lnTo>
                      <a:pt x="40" y="171"/>
                    </a:lnTo>
                    <a:lnTo>
                      <a:pt x="9" y="176"/>
                    </a:lnTo>
                    <a:lnTo>
                      <a:pt x="5" y="174"/>
                    </a:lnTo>
                    <a:lnTo>
                      <a:pt x="2" y="173"/>
                    </a:lnTo>
                    <a:lnTo>
                      <a:pt x="1" y="171"/>
                    </a:lnTo>
                    <a:lnTo>
                      <a:pt x="0" y="167"/>
                    </a:lnTo>
                    <a:lnTo>
                      <a:pt x="0" y="141"/>
                    </a:lnTo>
                    <a:lnTo>
                      <a:pt x="0" y="122"/>
                    </a:lnTo>
                    <a:lnTo>
                      <a:pt x="0" y="91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39" name="Freeform 644"/>
              <p:cNvSpPr>
                <a:spLocks/>
              </p:cNvSpPr>
              <p:nvPr/>
            </p:nvSpPr>
            <p:spPr bwMode="auto">
              <a:xfrm>
                <a:off x="2220" y="3575"/>
                <a:ext cx="87" cy="169"/>
              </a:xfrm>
              <a:custGeom>
                <a:avLst/>
                <a:gdLst>
                  <a:gd name="T0" fmla="*/ 9 w 87"/>
                  <a:gd name="T1" fmla="*/ 20 h 169"/>
                  <a:gd name="T2" fmla="*/ 22 w 87"/>
                  <a:gd name="T3" fmla="*/ 16 h 169"/>
                  <a:gd name="T4" fmla="*/ 32 w 87"/>
                  <a:gd name="T5" fmla="*/ 13 h 169"/>
                  <a:gd name="T6" fmla="*/ 47 w 87"/>
                  <a:gd name="T7" fmla="*/ 9 h 169"/>
                  <a:gd name="T8" fmla="*/ 78 w 87"/>
                  <a:gd name="T9" fmla="*/ 0 h 169"/>
                  <a:gd name="T10" fmla="*/ 81 w 87"/>
                  <a:gd name="T11" fmla="*/ 0 h 169"/>
                  <a:gd name="T12" fmla="*/ 83 w 87"/>
                  <a:gd name="T13" fmla="*/ 1 h 169"/>
                  <a:gd name="T14" fmla="*/ 86 w 87"/>
                  <a:gd name="T15" fmla="*/ 5 h 169"/>
                  <a:gd name="T16" fmla="*/ 87 w 87"/>
                  <a:gd name="T17" fmla="*/ 9 h 169"/>
                  <a:gd name="T18" fmla="*/ 87 w 87"/>
                  <a:gd name="T19" fmla="*/ 35 h 169"/>
                  <a:gd name="T20" fmla="*/ 87 w 87"/>
                  <a:gd name="T21" fmla="*/ 54 h 169"/>
                  <a:gd name="T22" fmla="*/ 87 w 87"/>
                  <a:gd name="T23" fmla="*/ 86 h 169"/>
                  <a:gd name="T24" fmla="*/ 87 w 87"/>
                  <a:gd name="T25" fmla="*/ 147 h 169"/>
                  <a:gd name="T26" fmla="*/ 86 w 87"/>
                  <a:gd name="T27" fmla="*/ 151 h 169"/>
                  <a:gd name="T28" fmla="*/ 83 w 87"/>
                  <a:gd name="T29" fmla="*/ 155 h 169"/>
                  <a:gd name="T30" fmla="*/ 81 w 87"/>
                  <a:gd name="T31" fmla="*/ 157 h 169"/>
                  <a:gd name="T32" fmla="*/ 78 w 87"/>
                  <a:gd name="T33" fmla="*/ 158 h 169"/>
                  <a:gd name="T34" fmla="*/ 64 w 87"/>
                  <a:gd name="T35" fmla="*/ 161 h 169"/>
                  <a:gd name="T36" fmla="*/ 55 w 87"/>
                  <a:gd name="T37" fmla="*/ 162 h 169"/>
                  <a:gd name="T38" fmla="*/ 40 w 87"/>
                  <a:gd name="T39" fmla="*/ 165 h 169"/>
                  <a:gd name="T40" fmla="*/ 9 w 87"/>
                  <a:gd name="T41" fmla="*/ 169 h 169"/>
                  <a:gd name="T42" fmla="*/ 6 w 87"/>
                  <a:gd name="T43" fmla="*/ 169 h 169"/>
                  <a:gd name="T44" fmla="*/ 2 w 87"/>
                  <a:gd name="T45" fmla="*/ 167 h 169"/>
                  <a:gd name="T46" fmla="*/ 1 w 87"/>
                  <a:gd name="T47" fmla="*/ 165 h 169"/>
                  <a:gd name="T48" fmla="*/ 0 w 87"/>
                  <a:gd name="T49" fmla="*/ 160 h 169"/>
                  <a:gd name="T50" fmla="*/ 0 w 87"/>
                  <a:gd name="T51" fmla="*/ 136 h 169"/>
                  <a:gd name="T52" fmla="*/ 0 w 87"/>
                  <a:gd name="T53" fmla="*/ 117 h 169"/>
                  <a:gd name="T54" fmla="*/ 0 w 87"/>
                  <a:gd name="T55" fmla="*/ 87 h 169"/>
                  <a:gd name="T56" fmla="*/ 0 w 87"/>
                  <a:gd name="T57" fmla="*/ 31 h 169"/>
                  <a:gd name="T58" fmla="*/ 1 w 87"/>
                  <a:gd name="T59" fmla="*/ 27 h 169"/>
                  <a:gd name="T60" fmla="*/ 2 w 87"/>
                  <a:gd name="T61" fmla="*/ 24 h 169"/>
                  <a:gd name="T62" fmla="*/ 6 w 87"/>
                  <a:gd name="T63" fmla="*/ 21 h 169"/>
                  <a:gd name="T64" fmla="*/ 9 w 87"/>
                  <a:gd name="T65" fmla="*/ 2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7"/>
                  <a:gd name="T100" fmla="*/ 0 h 169"/>
                  <a:gd name="T101" fmla="*/ 87 w 87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7" h="169">
                    <a:moveTo>
                      <a:pt x="9" y="20"/>
                    </a:moveTo>
                    <a:lnTo>
                      <a:pt x="22" y="16"/>
                    </a:lnTo>
                    <a:lnTo>
                      <a:pt x="32" y="13"/>
                    </a:lnTo>
                    <a:lnTo>
                      <a:pt x="47" y="9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86" y="5"/>
                    </a:lnTo>
                    <a:lnTo>
                      <a:pt x="87" y="9"/>
                    </a:lnTo>
                    <a:lnTo>
                      <a:pt x="87" y="35"/>
                    </a:lnTo>
                    <a:lnTo>
                      <a:pt x="87" y="54"/>
                    </a:lnTo>
                    <a:lnTo>
                      <a:pt x="87" y="86"/>
                    </a:lnTo>
                    <a:lnTo>
                      <a:pt x="87" y="147"/>
                    </a:lnTo>
                    <a:lnTo>
                      <a:pt x="86" y="151"/>
                    </a:lnTo>
                    <a:lnTo>
                      <a:pt x="83" y="155"/>
                    </a:lnTo>
                    <a:lnTo>
                      <a:pt x="81" y="157"/>
                    </a:lnTo>
                    <a:lnTo>
                      <a:pt x="78" y="158"/>
                    </a:lnTo>
                    <a:lnTo>
                      <a:pt x="64" y="161"/>
                    </a:lnTo>
                    <a:lnTo>
                      <a:pt x="55" y="162"/>
                    </a:lnTo>
                    <a:lnTo>
                      <a:pt x="40" y="165"/>
                    </a:lnTo>
                    <a:lnTo>
                      <a:pt x="9" y="169"/>
                    </a:lnTo>
                    <a:lnTo>
                      <a:pt x="6" y="169"/>
                    </a:lnTo>
                    <a:lnTo>
                      <a:pt x="2" y="167"/>
                    </a:lnTo>
                    <a:lnTo>
                      <a:pt x="1" y="165"/>
                    </a:lnTo>
                    <a:lnTo>
                      <a:pt x="0" y="160"/>
                    </a:lnTo>
                    <a:lnTo>
                      <a:pt x="0" y="136"/>
                    </a:lnTo>
                    <a:lnTo>
                      <a:pt x="0" y="117"/>
                    </a:lnTo>
                    <a:lnTo>
                      <a:pt x="0" y="87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4"/>
                    </a:lnTo>
                    <a:lnTo>
                      <a:pt x="6" y="21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0" name="Freeform 645"/>
              <p:cNvSpPr>
                <a:spLocks/>
              </p:cNvSpPr>
              <p:nvPr/>
            </p:nvSpPr>
            <p:spPr bwMode="auto">
              <a:xfrm>
                <a:off x="2223" y="3575"/>
                <a:ext cx="84" cy="163"/>
              </a:xfrm>
              <a:custGeom>
                <a:avLst/>
                <a:gdLst>
                  <a:gd name="T0" fmla="*/ 8 w 84"/>
                  <a:gd name="T1" fmla="*/ 19 h 163"/>
                  <a:gd name="T2" fmla="*/ 21 w 84"/>
                  <a:gd name="T3" fmla="*/ 15 h 163"/>
                  <a:gd name="T4" fmla="*/ 31 w 84"/>
                  <a:gd name="T5" fmla="*/ 13 h 163"/>
                  <a:gd name="T6" fmla="*/ 46 w 84"/>
                  <a:gd name="T7" fmla="*/ 8 h 163"/>
                  <a:gd name="T8" fmla="*/ 75 w 84"/>
                  <a:gd name="T9" fmla="*/ 0 h 163"/>
                  <a:gd name="T10" fmla="*/ 78 w 84"/>
                  <a:gd name="T11" fmla="*/ 0 h 163"/>
                  <a:gd name="T12" fmla="*/ 80 w 84"/>
                  <a:gd name="T13" fmla="*/ 1 h 163"/>
                  <a:gd name="T14" fmla="*/ 83 w 84"/>
                  <a:gd name="T15" fmla="*/ 4 h 163"/>
                  <a:gd name="T16" fmla="*/ 84 w 84"/>
                  <a:gd name="T17" fmla="*/ 9 h 163"/>
                  <a:gd name="T18" fmla="*/ 84 w 84"/>
                  <a:gd name="T19" fmla="*/ 33 h 163"/>
                  <a:gd name="T20" fmla="*/ 84 w 84"/>
                  <a:gd name="T21" fmla="*/ 53 h 163"/>
                  <a:gd name="T22" fmla="*/ 84 w 84"/>
                  <a:gd name="T23" fmla="*/ 84 h 163"/>
                  <a:gd name="T24" fmla="*/ 84 w 84"/>
                  <a:gd name="T25" fmla="*/ 141 h 163"/>
                  <a:gd name="T26" fmla="*/ 83 w 84"/>
                  <a:gd name="T27" fmla="*/ 146 h 163"/>
                  <a:gd name="T28" fmla="*/ 80 w 84"/>
                  <a:gd name="T29" fmla="*/ 149 h 163"/>
                  <a:gd name="T30" fmla="*/ 78 w 84"/>
                  <a:gd name="T31" fmla="*/ 151 h 163"/>
                  <a:gd name="T32" fmla="*/ 75 w 84"/>
                  <a:gd name="T33" fmla="*/ 153 h 163"/>
                  <a:gd name="T34" fmla="*/ 62 w 84"/>
                  <a:gd name="T35" fmla="*/ 155 h 163"/>
                  <a:gd name="T36" fmla="*/ 53 w 84"/>
                  <a:gd name="T37" fmla="*/ 156 h 163"/>
                  <a:gd name="T38" fmla="*/ 38 w 84"/>
                  <a:gd name="T39" fmla="*/ 158 h 163"/>
                  <a:gd name="T40" fmla="*/ 8 w 84"/>
                  <a:gd name="T41" fmla="*/ 163 h 163"/>
                  <a:gd name="T42" fmla="*/ 5 w 84"/>
                  <a:gd name="T43" fmla="*/ 162 h 163"/>
                  <a:gd name="T44" fmla="*/ 3 w 84"/>
                  <a:gd name="T45" fmla="*/ 161 h 163"/>
                  <a:gd name="T46" fmla="*/ 0 w 84"/>
                  <a:gd name="T47" fmla="*/ 158 h 163"/>
                  <a:gd name="T48" fmla="*/ 0 w 84"/>
                  <a:gd name="T49" fmla="*/ 155 h 163"/>
                  <a:gd name="T50" fmla="*/ 0 w 84"/>
                  <a:gd name="T51" fmla="*/ 131 h 163"/>
                  <a:gd name="T52" fmla="*/ 0 w 84"/>
                  <a:gd name="T53" fmla="*/ 113 h 163"/>
                  <a:gd name="T54" fmla="*/ 0 w 84"/>
                  <a:gd name="T55" fmla="*/ 84 h 163"/>
                  <a:gd name="T56" fmla="*/ 0 w 84"/>
                  <a:gd name="T57" fmla="*/ 30 h 163"/>
                  <a:gd name="T58" fmla="*/ 0 w 84"/>
                  <a:gd name="T59" fmla="*/ 26 h 163"/>
                  <a:gd name="T60" fmla="*/ 3 w 84"/>
                  <a:gd name="T61" fmla="*/ 22 h 163"/>
                  <a:gd name="T62" fmla="*/ 5 w 84"/>
                  <a:gd name="T63" fmla="*/ 20 h 163"/>
                  <a:gd name="T64" fmla="*/ 8 w 84"/>
                  <a:gd name="T65" fmla="*/ 19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163"/>
                  <a:gd name="T101" fmla="*/ 84 w 84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163">
                    <a:moveTo>
                      <a:pt x="8" y="19"/>
                    </a:moveTo>
                    <a:lnTo>
                      <a:pt x="21" y="15"/>
                    </a:lnTo>
                    <a:lnTo>
                      <a:pt x="31" y="13"/>
                    </a:lnTo>
                    <a:lnTo>
                      <a:pt x="46" y="8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80" y="1"/>
                    </a:lnTo>
                    <a:lnTo>
                      <a:pt x="83" y="4"/>
                    </a:lnTo>
                    <a:lnTo>
                      <a:pt x="84" y="9"/>
                    </a:lnTo>
                    <a:lnTo>
                      <a:pt x="84" y="33"/>
                    </a:lnTo>
                    <a:lnTo>
                      <a:pt x="84" y="53"/>
                    </a:lnTo>
                    <a:lnTo>
                      <a:pt x="84" y="84"/>
                    </a:lnTo>
                    <a:lnTo>
                      <a:pt x="84" y="141"/>
                    </a:lnTo>
                    <a:lnTo>
                      <a:pt x="83" y="146"/>
                    </a:lnTo>
                    <a:lnTo>
                      <a:pt x="80" y="149"/>
                    </a:lnTo>
                    <a:lnTo>
                      <a:pt x="78" y="151"/>
                    </a:lnTo>
                    <a:lnTo>
                      <a:pt x="75" y="153"/>
                    </a:lnTo>
                    <a:lnTo>
                      <a:pt x="62" y="155"/>
                    </a:lnTo>
                    <a:lnTo>
                      <a:pt x="53" y="156"/>
                    </a:lnTo>
                    <a:lnTo>
                      <a:pt x="38" y="158"/>
                    </a:lnTo>
                    <a:lnTo>
                      <a:pt x="8" y="163"/>
                    </a:lnTo>
                    <a:lnTo>
                      <a:pt x="5" y="162"/>
                    </a:lnTo>
                    <a:lnTo>
                      <a:pt x="3" y="161"/>
                    </a:lnTo>
                    <a:lnTo>
                      <a:pt x="0" y="158"/>
                    </a:lnTo>
                    <a:lnTo>
                      <a:pt x="0" y="155"/>
                    </a:lnTo>
                    <a:lnTo>
                      <a:pt x="0" y="131"/>
                    </a:lnTo>
                    <a:lnTo>
                      <a:pt x="0" y="113"/>
                    </a:lnTo>
                    <a:lnTo>
                      <a:pt x="0" y="8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1" name="Freeform 646"/>
              <p:cNvSpPr>
                <a:spLocks/>
              </p:cNvSpPr>
              <p:nvPr/>
            </p:nvSpPr>
            <p:spPr bwMode="auto">
              <a:xfrm>
                <a:off x="2227" y="3574"/>
                <a:ext cx="80" cy="157"/>
              </a:xfrm>
              <a:custGeom>
                <a:avLst/>
                <a:gdLst>
                  <a:gd name="T0" fmla="*/ 8 w 80"/>
                  <a:gd name="T1" fmla="*/ 18 h 157"/>
                  <a:gd name="T2" fmla="*/ 20 w 80"/>
                  <a:gd name="T3" fmla="*/ 15 h 157"/>
                  <a:gd name="T4" fmla="*/ 29 w 80"/>
                  <a:gd name="T5" fmla="*/ 12 h 157"/>
                  <a:gd name="T6" fmla="*/ 44 w 80"/>
                  <a:gd name="T7" fmla="*/ 9 h 157"/>
                  <a:gd name="T8" fmla="*/ 71 w 80"/>
                  <a:gd name="T9" fmla="*/ 0 h 157"/>
                  <a:gd name="T10" fmla="*/ 74 w 80"/>
                  <a:gd name="T11" fmla="*/ 0 h 157"/>
                  <a:gd name="T12" fmla="*/ 76 w 80"/>
                  <a:gd name="T13" fmla="*/ 2 h 157"/>
                  <a:gd name="T14" fmla="*/ 79 w 80"/>
                  <a:gd name="T15" fmla="*/ 5 h 157"/>
                  <a:gd name="T16" fmla="*/ 80 w 80"/>
                  <a:gd name="T17" fmla="*/ 9 h 157"/>
                  <a:gd name="T18" fmla="*/ 80 w 80"/>
                  <a:gd name="T19" fmla="*/ 33 h 157"/>
                  <a:gd name="T20" fmla="*/ 80 w 80"/>
                  <a:gd name="T21" fmla="*/ 52 h 157"/>
                  <a:gd name="T22" fmla="*/ 80 w 80"/>
                  <a:gd name="T23" fmla="*/ 81 h 157"/>
                  <a:gd name="T24" fmla="*/ 80 w 80"/>
                  <a:gd name="T25" fmla="*/ 137 h 157"/>
                  <a:gd name="T26" fmla="*/ 79 w 80"/>
                  <a:gd name="T27" fmla="*/ 141 h 157"/>
                  <a:gd name="T28" fmla="*/ 76 w 80"/>
                  <a:gd name="T29" fmla="*/ 145 h 157"/>
                  <a:gd name="T30" fmla="*/ 74 w 80"/>
                  <a:gd name="T31" fmla="*/ 147 h 157"/>
                  <a:gd name="T32" fmla="*/ 71 w 80"/>
                  <a:gd name="T33" fmla="*/ 147 h 157"/>
                  <a:gd name="T34" fmla="*/ 60 w 80"/>
                  <a:gd name="T35" fmla="*/ 150 h 157"/>
                  <a:gd name="T36" fmla="*/ 51 w 80"/>
                  <a:gd name="T37" fmla="*/ 151 h 157"/>
                  <a:gd name="T38" fmla="*/ 36 w 80"/>
                  <a:gd name="T39" fmla="*/ 153 h 157"/>
                  <a:gd name="T40" fmla="*/ 8 w 80"/>
                  <a:gd name="T41" fmla="*/ 157 h 157"/>
                  <a:gd name="T42" fmla="*/ 4 w 80"/>
                  <a:gd name="T43" fmla="*/ 157 h 157"/>
                  <a:gd name="T44" fmla="*/ 2 w 80"/>
                  <a:gd name="T45" fmla="*/ 156 h 157"/>
                  <a:gd name="T46" fmla="*/ 0 w 80"/>
                  <a:gd name="T47" fmla="*/ 153 h 157"/>
                  <a:gd name="T48" fmla="*/ 0 w 80"/>
                  <a:gd name="T49" fmla="*/ 150 h 157"/>
                  <a:gd name="T50" fmla="*/ 0 w 80"/>
                  <a:gd name="T51" fmla="*/ 128 h 157"/>
                  <a:gd name="T52" fmla="*/ 0 w 80"/>
                  <a:gd name="T53" fmla="*/ 109 h 157"/>
                  <a:gd name="T54" fmla="*/ 0 w 80"/>
                  <a:gd name="T55" fmla="*/ 82 h 157"/>
                  <a:gd name="T56" fmla="*/ 0 w 80"/>
                  <a:gd name="T57" fmla="*/ 29 h 157"/>
                  <a:gd name="T58" fmla="*/ 0 w 80"/>
                  <a:gd name="T59" fmla="*/ 26 h 157"/>
                  <a:gd name="T60" fmla="*/ 2 w 80"/>
                  <a:gd name="T61" fmla="*/ 22 h 157"/>
                  <a:gd name="T62" fmla="*/ 4 w 80"/>
                  <a:gd name="T63" fmla="*/ 20 h 157"/>
                  <a:gd name="T64" fmla="*/ 8 w 80"/>
                  <a:gd name="T65" fmla="*/ 18 h 1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0"/>
                  <a:gd name="T100" fmla="*/ 0 h 157"/>
                  <a:gd name="T101" fmla="*/ 80 w 80"/>
                  <a:gd name="T102" fmla="*/ 157 h 1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0" h="157">
                    <a:moveTo>
                      <a:pt x="8" y="18"/>
                    </a:moveTo>
                    <a:lnTo>
                      <a:pt x="20" y="15"/>
                    </a:lnTo>
                    <a:lnTo>
                      <a:pt x="29" y="12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0" y="9"/>
                    </a:lnTo>
                    <a:lnTo>
                      <a:pt x="80" y="33"/>
                    </a:lnTo>
                    <a:lnTo>
                      <a:pt x="80" y="52"/>
                    </a:lnTo>
                    <a:lnTo>
                      <a:pt x="80" y="81"/>
                    </a:lnTo>
                    <a:lnTo>
                      <a:pt x="80" y="137"/>
                    </a:lnTo>
                    <a:lnTo>
                      <a:pt x="79" y="141"/>
                    </a:lnTo>
                    <a:lnTo>
                      <a:pt x="76" y="145"/>
                    </a:lnTo>
                    <a:lnTo>
                      <a:pt x="74" y="147"/>
                    </a:lnTo>
                    <a:lnTo>
                      <a:pt x="71" y="147"/>
                    </a:lnTo>
                    <a:lnTo>
                      <a:pt x="60" y="150"/>
                    </a:lnTo>
                    <a:lnTo>
                      <a:pt x="51" y="151"/>
                    </a:lnTo>
                    <a:lnTo>
                      <a:pt x="36" y="153"/>
                    </a:lnTo>
                    <a:lnTo>
                      <a:pt x="8" y="157"/>
                    </a:lnTo>
                    <a:lnTo>
                      <a:pt x="4" y="157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28"/>
                    </a:lnTo>
                    <a:lnTo>
                      <a:pt x="0" y="109"/>
                    </a:lnTo>
                    <a:lnTo>
                      <a:pt x="0" y="82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2" name="Freeform 647"/>
              <p:cNvSpPr>
                <a:spLocks/>
              </p:cNvSpPr>
              <p:nvPr/>
            </p:nvSpPr>
            <p:spPr bwMode="auto">
              <a:xfrm>
                <a:off x="2230" y="3574"/>
                <a:ext cx="77" cy="151"/>
              </a:xfrm>
              <a:custGeom>
                <a:avLst/>
                <a:gdLst>
                  <a:gd name="T0" fmla="*/ 7 w 77"/>
                  <a:gd name="T1" fmla="*/ 17 h 151"/>
                  <a:gd name="T2" fmla="*/ 19 w 77"/>
                  <a:gd name="T3" fmla="*/ 15 h 151"/>
                  <a:gd name="T4" fmla="*/ 28 w 77"/>
                  <a:gd name="T5" fmla="*/ 12 h 151"/>
                  <a:gd name="T6" fmla="*/ 42 w 77"/>
                  <a:gd name="T7" fmla="*/ 9 h 151"/>
                  <a:gd name="T8" fmla="*/ 69 w 77"/>
                  <a:gd name="T9" fmla="*/ 0 h 151"/>
                  <a:gd name="T10" fmla="*/ 71 w 77"/>
                  <a:gd name="T11" fmla="*/ 0 h 151"/>
                  <a:gd name="T12" fmla="*/ 73 w 77"/>
                  <a:gd name="T13" fmla="*/ 2 h 151"/>
                  <a:gd name="T14" fmla="*/ 76 w 77"/>
                  <a:gd name="T15" fmla="*/ 5 h 151"/>
                  <a:gd name="T16" fmla="*/ 77 w 77"/>
                  <a:gd name="T17" fmla="*/ 9 h 151"/>
                  <a:gd name="T18" fmla="*/ 77 w 77"/>
                  <a:gd name="T19" fmla="*/ 32 h 151"/>
                  <a:gd name="T20" fmla="*/ 77 w 77"/>
                  <a:gd name="T21" fmla="*/ 49 h 151"/>
                  <a:gd name="T22" fmla="*/ 77 w 77"/>
                  <a:gd name="T23" fmla="*/ 77 h 151"/>
                  <a:gd name="T24" fmla="*/ 77 w 77"/>
                  <a:gd name="T25" fmla="*/ 131 h 151"/>
                  <a:gd name="T26" fmla="*/ 76 w 77"/>
                  <a:gd name="T27" fmla="*/ 135 h 151"/>
                  <a:gd name="T28" fmla="*/ 75 w 77"/>
                  <a:gd name="T29" fmla="*/ 139 h 151"/>
                  <a:gd name="T30" fmla="*/ 71 w 77"/>
                  <a:gd name="T31" fmla="*/ 141 h 151"/>
                  <a:gd name="T32" fmla="*/ 69 w 77"/>
                  <a:gd name="T33" fmla="*/ 142 h 151"/>
                  <a:gd name="T34" fmla="*/ 58 w 77"/>
                  <a:gd name="T35" fmla="*/ 143 h 151"/>
                  <a:gd name="T36" fmla="*/ 49 w 77"/>
                  <a:gd name="T37" fmla="*/ 145 h 151"/>
                  <a:gd name="T38" fmla="*/ 34 w 77"/>
                  <a:gd name="T39" fmla="*/ 147 h 151"/>
                  <a:gd name="T40" fmla="*/ 7 w 77"/>
                  <a:gd name="T41" fmla="*/ 151 h 151"/>
                  <a:gd name="T42" fmla="*/ 5 w 77"/>
                  <a:gd name="T43" fmla="*/ 151 h 151"/>
                  <a:gd name="T44" fmla="*/ 2 w 77"/>
                  <a:gd name="T45" fmla="*/ 150 h 151"/>
                  <a:gd name="T46" fmla="*/ 0 w 77"/>
                  <a:gd name="T47" fmla="*/ 147 h 151"/>
                  <a:gd name="T48" fmla="*/ 0 w 77"/>
                  <a:gd name="T49" fmla="*/ 143 h 151"/>
                  <a:gd name="T50" fmla="*/ 0 w 77"/>
                  <a:gd name="T51" fmla="*/ 121 h 151"/>
                  <a:gd name="T52" fmla="*/ 0 w 77"/>
                  <a:gd name="T53" fmla="*/ 105 h 151"/>
                  <a:gd name="T54" fmla="*/ 0 w 77"/>
                  <a:gd name="T55" fmla="*/ 78 h 151"/>
                  <a:gd name="T56" fmla="*/ 0 w 77"/>
                  <a:gd name="T57" fmla="*/ 28 h 151"/>
                  <a:gd name="T58" fmla="*/ 0 w 77"/>
                  <a:gd name="T59" fmla="*/ 25 h 151"/>
                  <a:gd name="T60" fmla="*/ 2 w 77"/>
                  <a:gd name="T61" fmla="*/ 22 h 151"/>
                  <a:gd name="T62" fmla="*/ 5 w 77"/>
                  <a:gd name="T63" fmla="*/ 20 h 151"/>
                  <a:gd name="T64" fmla="*/ 7 w 77"/>
                  <a:gd name="T65" fmla="*/ 17 h 1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"/>
                  <a:gd name="T100" fmla="*/ 0 h 151"/>
                  <a:gd name="T101" fmla="*/ 77 w 77"/>
                  <a:gd name="T102" fmla="*/ 151 h 1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" h="151">
                    <a:moveTo>
                      <a:pt x="7" y="17"/>
                    </a:moveTo>
                    <a:lnTo>
                      <a:pt x="19" y="15"/>
                    </a:lnTo>
                    <a:lnTo>
                      <a:pt x="28" y="12"/>
                    </a:lnTo>
                    <a:lnTo>
                      <a:pt x="42" y="9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6" y="5"/>
                    </a:lnTo>
                    <a:lnTo>
                      <a:pt x="77" y="9"/>
                    </a:lnTo>
                    <a:lnTo>
                      <a:pt x="77" y="32"/>
                    </a:lnTo>
                    <a:lnTo>
                      <a:pt x="77" y="49"/>
                    </a:lnTo>
                    <a:lnTo>
                      <a:pt x="77" y="77"/>
                    </a:lnTo>
                    <a:lnTo>
                      <a:pt x="77" y="131"/>
                    </a:lnTo>
                    <a:lnTo>
                      <a:pt x="76" y="135"/>
                    </a:lnTo>
                    <a:lnTo>
                      <a:pt x="75" y="139"/>
                    </a:lnTo>
                    <a:lnTo>
                      <a:pt x="71" y="141"/>
                    </a:lnTo>
                    <a:lnTo>
                      <a:pt x="69" y="142"/>
                    </a:lnTo>
                    <a:lnTo>
                      <a:pt x="58" y="143"/>
                    </a:lnTo>
                    <a:lnTo>
                      <a:pt x="49" y="145"/>
                    </a:lnTo>
                    <a:lnTo>
                      <a:pt x="34" y="147"/>
                    </a:lnTo>
                    <a:lnTo>
                      <a:pt x="7" y="151"/>
                    </a:lnTo>
                    <a:lnTo>
                      <a:pt x="5" y="151"/>
                    </a:lnTo>
                    <a:lnTo>
                      <a:pt x="2" y="150"/>
                    </a:lnTo>
                    <a:lnTo>
                      <a:pt x="0" y="147"/>
                    </a:lnTo>
                    <a:lnTo>
                      <a:pt x="0" y="143"/>
                    </a:lnTo>
                    <a:lnTo>
                      <a:pt x="0" y="121"/>
                    </a:lnTo>
                    <a:lnTo>
                      <a:pt x="0" y="105"/>
                    </a:lnTo>
                    <a:lnTo>
                      <a:pt x="0" y="7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5" y="20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3" name="Freeform 648"/>
              <p:cNvSpPr>
                <a:spLocks/>
              </p:cNvSpPr>
              <p:nvPr/>
            </p:nvSpPr>
            <p:spPr bwMode="auto">
              <a:xfrm>
                <a:off x="2232" y="3574"/>
                <a:ext cx="75" cy="145"/>
              </a:xfrm>
              <a:custGeom>
                <a:avLst/>
                <a:gdLst>
                  <a:gd name="T0" fmla="*/ 8 w 75"/>
                  <a:gd name="T1" fmla="*/ 17 h 145"/>
                  <a:gd name="T2" fmla="*/ 20 w 75"/>
                  <a:gd name="T3" fmla="*/ 14 h 145"/>
                  <a:gd name="T4" fmla="*/ 28 w 75"/>
                  <a:gd name="T5" fmla="*/ 11 h 145"/>
                  <a:gd name="T6" fmla="*/ 41 w 75"/>
                  <a:gd name="T7" fmla="*/ 7 h 145"/>
                  <a:gd name="T8" fmla="*/ 67 w 75"/>
                  <a:gd name="T9" fmla="*/ 0 h 145"/>
                  <a:gd name="T10" fmla="*/ 69 w 75"/>
                  <a:gd name="T11" fmla="*/ 0 h 145"/>
                  <a:gd name="T12" fmla="*/ 73 w 75"/>
                  <a:gd name="T13" fmla="*/ 2 h 145"/>
                  <a:gd name="T14" fmla="*/ 74 w 75"/>
                  <a:gd name="T15" fmla="*/ 5 h 145"/>
                  <a:gd name="T16" fmla="*/ 75 w 75"/>
                  <a:gd name="T17" fmla="*/ 9 h 145"/>
                  <a:gd name="T18" fmla="*/ 75 w 75"/>
                  <a:gd name="T19" fmla="*/ 31 h 145"/>
                  <a:gd name="T20" fmla="*/ 75 w 75"/>
                  <a:gd name="T21" fmla="*/ 48 h 145"/>
                  <a:gd name="T22" fmla="*/ 75 w 75"/>
                  <a:gd name="T23" fmla="*/ 75 h 145"/>
                  <a:gd name="T24" fmla="*/ 75 w 75"/>
                  <a:gd name="T25" fmla="*/ 126 h 145"/>
                  <a:gd name="T26" fmla="*/ 74 w 75"/>
                  <a:gd name="T27" fmla="*/ 130 h 145"/>
                  <a:gd name="T28" fmla="*/ 73 w 75"/>
                  <a:gd name="T29" fmla="*/ 132 h 145"/>
                  <a:gd name="T30" fmla="*/ 69 w 75"/>
                  <a:gd name="T31" fmla="*/ 135 h 145"/>
                  <a:gd name="T32" fmla="*/ 67 w 75"/>
                  <a:gd name="T33" fmla="*/ 136 h 145"/>
                  <a:gd name="T34" fmla="*/ 56 w 75"/>
                  <a:gd name="T35" fmla="*/ 137 h 145"/>
                  <a:gd name="T36" fmla="*/ 48 w 75"/>
                  <a:gd name="T37" fmla="*/ 139 h 145"/>
                  <a:gd name="T38" fmla="*/ 34 w 75"/>
                  <a:gd name="T39" fmla="*/ 141 h 145"/>
                  <a:gd name="T40" fmla="*/ 8 w 75"/>
                  <a:gd name="T41" fmla="*/ 145 h 145"/>
                  <a:gd name="T42" fmla="*/ 5 w 75"/>
                  <a:gd name="T43" fmla="*/ 145 h 145"/>
                  <a:gd name="T44" fmla="*/ 3 w 75"/>
                  <a:gd name="T45" fmla="*/ 142 h 145"/>
                  <a:gd name="T46" fmla="*/ 2 w 75"/>
                  <a:gd name="T47" fmla="*/ 140 h 145"/>
                  <a:gd name="T48" fmla="*/ 0 w 75"/>
                  <a:gd name="T49" fmla="*/ 137 h 145"/>
                  <a:gd name="T50" fmla="*/ 2 w 75"/>
                  <a:gd name="T51" fmla="*/ 116 h 145"/>
                  <a:gd name="T52" fmla="*/ 2 w 75"/>
                  <a:gd name="T53" fmla="*/ 101 h 145"/>
                  <a:gd name="T54" fmla="*/ 2 w 75"/>
                  <a:gd name="T55" fmla="*/ 75 h 145"/>
                  <a:gd name="T56" fmla="*/ 0 w 75"/>
                  <a:gd name="T57" fmla="*/ 27 h 145"/>
                  <a:gd name="T58" fmla="*/ 2 w 75"/>
                  <a:gd name="T59" fmla="*/ 23 h 145"/>
                  <a:gd name="T60" fmla="*/ 3 w 75"/>
                  <a:gd name="T61" fmla="*/ 21 h 145"/>
                  <a:gd name="T62" fmla="*/ 5 w 75"/>
                  <a:gd name="T63" fmla="*/ 18 h 145"/>
                  <a:gd name="T64" fmla="*/ 8 w 75"/>
                  <a:gd name="T65" fmla="*/ 17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145"/>
                  <a:gd name="T101" fmla="*/ 75 w 75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145">
                    <a:moveTo>
                      <a:pt x="8" y="17"/>
                    </a:moveTo>
                    <a:lnTo>
                      <a:pt x="20" y="14"/>
                    </a:lnTo>
                    <a:lnTo>
                      <a:pt x="28" y="11"/>
                    </a:lnTo>
                    <a:lnTo>
                      <a:pt x="41" y="7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3" y="2"/>
                    </a:lnTo>
                    <a:lnTo>
                      <a:pt x="74" y="5"/>
                    </a:lnTo>
                    <a:lnTo>
                      <a:pt x="75" y="9"/>
                    </a:lnTo>
                    <a:lnTo>
                      <a:pt x="75" y="31"/>
                    </a:lnTo>
                    <a:lnTo>
                      <a:pt x="75" y="48"/>
                    </a:lnTo>
                    <a:lnTo>
                      <a:pt x="75" y="75"/>
                    </a:lnTo>
                    <a:lnTo>
                      <a:pt x="75" y="126"/>
                    </a:lnTo>
                    <a:lnTo>
                      <a:pt x="74" y="130"/>
                    </a:lnTo>
                    <a:lnTo>
                      <a:pt x="73" y="132"/>
                    </a:lnTo>
                    <a:lnTo>
                      <a:pt x="69" y="135"/>
                    </a:lnTo>
                    <a:lnTo>
                      <a:pt x="67" y="136"/>
                    </a:lnTo>
                    <a:lnTo>
                      <a:pt x="56" y="137"/>
                    </a:lnTo>
                    <a:lnTo>
                      <a:pt x="48" y="139"/>
                    </a:lnTo>
                    <a:lnTo>
                      <a:pt x="34" y="141"/>
                    </a:lnTo>
                    <a:lnTo>
                      <a:pt x="8" y="145"/>
                    </a:lnTo>
                    <a:lnTo>
                      <a:pt x="5" y="145"/>
                    </a:lnTo>
                    <a:lnTo>
                      <a:pt x="3" y="142"/>
                    </a:lnTo>
                    <a:lnTo>
                      <a:pt x="2" y="140"/>
                    </a:lnTo>
                    <a:lnTo>
                      <a:pt x="0" y="137"/>
                    </a:lnTo>
                    <a:lnTo>
                      <a:pt x="2" y="116"/>
                    </a:lnTo>
                    <a:lnTo>
                      <a:pt x="2" y="101"/>
                    </a:lnTo>
                    <a:lnTo>
                      <a:pt x="2" y="75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5" y="1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4" name="Freeform 649"/>
              <p:cNvSpPr>
                <a:spLocks/>
              </p:cNvSpPr>
              <p:nvPr/>
            </p:nvSpPr>
            <p:spPr bwMode="auto">
              <a:xfrm>
                <a:off x="2236" y="3574"/>
                <a:ext cx="71" cy="139"/>
              </a:xfrm>
              <a:custGeom>
                <a:avLst/>
                <a:gdLst>
                  <a:gd name="T0" fmla="*/ 8 w 71"/>
                  <a:gd name="T1" fmla="*/ 16 h 139"/>
                  <a:gd name="T2" fmla="*/ 18 w 71"/>
                  <a:gd name="T3" fmla="*/ 14 h 139"/>
                  <a:gd name="T4" fmla="*/ 26 w 71"/>
                  <a:gd name="T5" fmla="*/ 11 h 139"/>
                  <a:gd name="T6" fmla="*/ 39 w 71"/>
                  <a:gd name="T7" fmla="*/ 7 h 139"/>
                  <a:gd name="T8" fmla="*/ 63 w 71"/>
                  <a:gd name="T9" fmla="*/ 0 h 139"/>
                  <a:gd name="T10" fmla="*/ 66 w 71"/>
                  <a:gd name="T11" fmla="*/ 0 h 139"/>
                  <a:gd name="T12" fmla="*/ 69 w 71"/>
                  <a:gd name="T13" fmla="*/ 2 h 139"/>
                  <a:gd name="T14" fmla="*/ 70 w 71"/>
                  <a:gd name="T15" fmla="*/ 5 h 139"/>
                  <a:gd name="T16" fmla="*/ 71 w 71"/>
                  <a:gd name="T17" fmla="*/ 7 h 139"/>
                  <a:gd name="T18" fmla="*/ 71 w 71"/>
                  <a:gd name="T19" fmla="*/ 28 h 139"/>
                  <a:gd name="T20" fmla="*/ 71 w 71"/>
                  <a:gd name="T21" fmla="*/ 45 h 139"/>
                  <a:gd name="T22" fmla="*/ 71 w 71"/>
                  <a:gd name="T23" fmla="*/ 71 h 139"/>
                  <a:gd name="T24" fmla="*/ 71 w 71"/>
                  <a:gd name="T25" fmla="*/ 120 h 139"/>
                  <a:gd name="T26" fmla="*/ 70 w 71"/>
                  <a:gd name="T27" fmla="*/ 124 h 139"/>
                  <a:gd name="T28" fmla="*/ 69 w 71"/>
                  <a:gd name="T29" fmla="*/ 126 h 139"/>
                  <a:gd name="T30" fmla="*/ 66 w 71"/>
                  <a:gd name="T31" fmla="*/ 129 h 139"/>
                  <a:gd name="T32" fmla="*/ 63 w 71"/>
                  <a:gd name="T33" fmla="*/ 130 h 139"/>
                  <a:gd name="T34" fmla="*/ 53 w 71"/>
                  <a:gd name="T35" fmla="*/ 131 h 139"/>
                  <a:gd name="T36" fmla="*/ 45 w 71"/>
                  <a:gd name="T37" fmla="*/ 132 h 139"/>
                  <a:gd name="T38" fmla="*/ 31 w 71"/>
                  <a:gd name="T39" fmla="*/ 135 h 139"/>
                  <a:gd name="T40" fmla="*/ 8 w 71"/>
                  <a:gd name="T41" fmla="*/ 139 h 139"/>
                  <a:gd name="T42" fmla="*/ 4 w 71"/>
                  <a:gd name="T43" fmla="*/ 139 h 139"/>
                  <a:gd name="T44" fmla="*/ 2 w 71"/>
                  <a:gd name="T45" fmla="*/ 136 h 139"/>
                  <a:gd name="T46" fmla="*/ 1 w 71"/>
                  <a:gd name="T47" fmla="*/ 134 h 139"/>
                  <a:gd name="T48" fmla="*/ 0 w 71"/>
                  <a:gd name="T49" fmla="*/ 131 h 139"/>
                  <a:gd name="T50" fmla="*/ 0 w 71"/>
                  <a:gd name="T51" fmla="*/ 112 h 139"/>
                  <a:gd name="T52" fmla="*/ 0 w 71"/>
                  <a:gd name="T53" fmla="*/ 96 h 139"/>
                  <a:gd name="T54" fmla="*/ 0 w 71"/>
                  <a:gd name="T55" fmla="*/ 72 h 139"/>
                  <a:gd name="T56" fmla="*/ 0 w 71"/>
                  <a:gd name="T57" fmla="*/ 26 h 139"/>
                  <a:gd name="T58" fmla="*/ 1 w 71"/>
                  <a:gd name="T59" fmla="*/ 22 h 139"/>
                  <a:gd name="T60" fmla="*/ 2 w 71"/>
                  <a:gd name="T61" fmla="*/ 20 h 139"/>
                  <a:gd name="T62" fmla="*/ 4 w 71"/>
                  <a:gd name="T63" fmla="*/ 17 h 139"/>
                  <a:gd name="T64" fmla="*/ 8 w 71"/>
                  <a:gd name="T65" fmla="*/ 16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139"/>
                  <a:gd name="T101" fmla="*/ 71 w 71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139">
                    <a:moveTo>
                      <a:pt x="8" y="16"/>
                    </a:moveTo>
                    <a:lnTo>
                      <a:pt x="18" y="14"/>
                    </a:lnTo>
                    <a:lnTo>
                      <a:pt x="26" y="11"/>
                    </a:lnTo>
                    <a:lnTo>
                      <a:pt x="39" y="7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9" y="2"/>
                    </a:lnTo>
                    <a:lnTo>
                      <a:pt x="70" y="5"/>
                    </a:lnTo>
                    <a:lnTo>
                      <a:pt x="71" y="7"/>
                    </a:lnTo>
                    <a:lnTo>
                      <a:pt x="71" y="28"/>
                    </a:lnTo>
                    <a:lnTo>
                      <a:pt x="71" y="45"/>
                    </a:lnTo>
                    <a:lnTo>
                      <a:pt x="71" y="71"/>
                    </a:lnTo>
                    <a:lnTo>
                      <a:pt x="71" y="120"/>
                    </a:lnTo>
                    <a:lnTo>
                      <a:pt x="70" y="124"/>
                    </a:lnTo>
                    <a:lnTo>
                      <a:pt x="69" y="126"/>
                    </a:lnTo>
                    <a:lnTo>
                      <a:pt x="66" y="129"/>
                    </a:lnTo>
                    <a:lnTo>
                      <a:pt x="63" y="130"/>
                    </a:lnTo>
                    <a:lnTo>
                      <a:pt x="53" y="131"/>
                    </a:lnTo>
                    <a:lnTo>
                      <a:pt x="45" y="132"/>
                    </a:lnTo>
                    <a:lnTo>
                      <a:pt x="31" y="135"/>
                    </a:lnTo>
                    <a:lnTo>
                      <a:pt x="8" y="139"/>
                    </a:lnTo>
                    <a:lnTo>
                      <a:pt x="4" y="139"/>
                    </a:lnTo>
                    <a:lnTo>
                      <a:pt x="2" y="136"/>
                    </a:lnTo>
                    <a:lnTo>
                      <a:pt x="1" y="134"/>
                    </a:lnTo>
                    <a:lnTo>
                      <a:pt x="0" y="131"/>
                    </a:lnTo>
                    <a:lnTo>
                      <a:pt x="0" y="112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0" y="26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5" name="Freeform 650"/>
              <p:cNvSpPr>
                <a:spLocks/>
              </p:cNvSpPr>
              <p:nvPr/>
            </p:nvSpPr>
            <p:spPr bwMode="auto">
              <a:xfrm>
                <a:off x="2239" y="3574"/>
                <a:ext cx="68" cy="131"/>
              </a:xfrm>
              <a:custGeom>
                <a:avLst/>
                <a:gdLst>
                  <a:gd name="T0" fmla="*/ 7 w 68"/>
                  <a:gd name="T1" fmla="*/ 16 h 131"/>
                  <a:gd name="T2" fmla="*/ 17 w 68"/>
                  <a:gd name="T3" fmla="*/ 12 h 131"/>
                  <a:gd name="T4" fmla="*/ 25 w 68"/>
                  <a:gd name="T5" fmla="*/ 11 h 131"/>
                  <a:gd name="T6" fmla="*/ 37 w 68"/>
                  <a:gd name="T7" fmla="*/ 7 h 131"/>
                  <a:gd name="T8" fmla="*/ 61 w 68"/>
                  <a:gd name="T9" fmla="*/ 0 h 131"/>
                  <a:gd name="T10" fmla="*/ 63 w 68"/>
                  <a:gd name="T11" fmla="*/ 0 h 131"/>
                  <a:gd name="T12" fmla="*/ 66 w 68"/>
                  <a:gd name="T13" fmla="*/ 2 h 131"/>
                  <a:gd name="T14" fmla="*/ 67 w 68"/>
                  <a:gd name="T15" fmla="*/ 4 h 131"/>
                  <a:gd name="T16" fmla="*/ 68 w 68"/>
                  <a:gd name="T17" fmla="*/ 7 h 131"/>
                  <a:gd name="T18" fmla="*/ 68 w 68"/>
                  <a:gd name="T19" fmla="*/ 27 h 131"/>
                  <a:gd name="T20" fmla="*/ 68 w 68"/>
                  <a:gd name="T21" fmla="*/ 43 h 131"/>
                  <a:gd name="T22" fmla="*/ 68 w 68"/>
                  <a:gd name="T23" fmla="*/ 67 h 131"/>
                  <a:gd name="T24" fmla="*/ 68 w 68"/>
                  <a:gd name="T25" fmla="*/ 115 h 131"/>
                  <a:gd name="T26" fmla="*/ 67 w 68"/>
                  <a:gd name="T27" fmla="*/ 118 h 131"/>
                  <a:gd name="T28" fmla="*/ 66 w 68"/>
                  <a:gd name="T29" fmla="*/ 120 h 131"/>
                  <a:gd name="T30" fmla="*/ 63 w 68"/>
                  <a:gd name="T31" fmla="*/ 123 h 131"/>
                  <a:gd name="T32" fmla="*/ 61 w 68"/>
                  <a:gd name="T33" fmla="*/ 124 h 131"/>
                  <a:gd name="T34" fmla="*/ 51 w 68"/>
                  <a:gd name="T35" fmla="*/ 125 h 131"/>
                  <a:gd name="T36" fmla="*/ 43 w 68"/>
                  <a:gd name="T37" fmla="*/ 126 h 131"/>
                  <a:gd name="T38" fmla="*/ 31 w 68"/>
                  <a:gd name="T39" fmla="*/ 129 h 131"/>
                  <a:gd name="T40" fmla="*/ 7 w 68"/>
                  <a:gd name="T41" fmla="*/ 131 h 131"/>
                  <a:gd name="T42" fmla="*/ 5 w 68"/>
                  <a:gd name="T43" fmla="*/ 131 h 131"/>
                  <a:gd name="T44" fmla="*/ 3 w 68"/>
                  <a:gd name="T45" fmla="*/ 130 h 131"/>
                  <a:gd name="T46" fmla="*/ 1 w 68"/>
                  <a:gd name="T47" fmla="*/ 128 h 131"/>
                  <a:gd name="T48" fmla="*/ 0 w 68"/>
                  <a:gd name="T49" fmla="*/ 125 h 131"/>
                  <a:gd name="T50" fmla="*/ 0 w 68"/>
                  <a:gd name="T51" fmla="*/ 105 h 131"/>
                  <a:gd name="T52" fmla="*/ 0 w 68"/>
                  <a:gd name="T53" fmla="*/ 92 h 131"/>
                  <a:gd name="T54" fmla="*/ 0 w 68"/>
                  <a:gd name="T55" fmla="*/ 69 h 131"/>
                  <a:gd name="T56" fmla="*/ 0 w 68"/>
                  <a:gd name="T57" fmla="*/ 25 h 131"/>
                  <a:gd name="T58" fmla="*/ 1 w 68"/>
                  <a:gd name="T59" fmla="*/ 21 h 131"/>
                  <a:gd name="T60" fmla="*/ 3 w 68"/>
                  <a:gd name="T61" fmla="*/ 18 h 131"/>
                  <a:gd name="T62" fmla="*/ 5 w 68"/>
                  <a:gd name="T63" fmla="*/ 17 h 131"/>
                  <a:gd name="T64" fmla="*/ 7 w 68"/>
                  <a:gd name="T65" fmla="*/ 16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131"/>
                  <a:gd name="T101" fmla="*/ 68 w 68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131">
                    <a:moveTo>
                      <a:pt x="7" y="16"/>
                    </a:moveTo>
                    <a:lnTo>
                      <a:pt x="17" y="12"/>
                    </a:lnTo>
                    <a:lnTo>
                      <a:pt x="25" y="11"/>
                    </a:lnTo>
                    <a:lnTo>
                      <a:pt x="37" y="7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2"/>
                    </a:lnTo>
                    <a:lnTo>
                      <a:pt x="67" y="4"/>
                    </a:lnTo>
                    <a:lnTo>
                      <a:pt x="68" y="7"/>
                    </a:lnTo>
                    <a:lnTo>
                      <a:pt x="68" y="27"/>
                    </a:lnTo>
                    <a:lnTo>
                      <a:pt x="68" y="43"/>
                    </a:lnTo>
                    <a:lnTo>
                      <a:pt x="68" y="67"/>
                    </a:lnTo>
                    <a:lnTo>
                      <a:pt x="68" y="115"/>
                    </a:lnTo>
                    <a:lnTo>
                      <a:pt x="67" y="118"/>
                    </a:lnTo>
                    <a:lnTo>
                      <a:pt x="66" y="120"/>
                    </a:lnTo>
                    <a:lnTo>
                      <a:pt x="63" y="123"/>
                    </a:lnTo>
                    <a:lnTo>
                      <a:pt x="61" y="124"/>
                    </a:lnTo>
                    <a:lnTo>
                      <a:pt x="51" y="125"/>
                    </a:lnTo>
                    <a:lnTo>
                      <a:pt x="43" y="126"/>
                    </a:lnTo>
                    <a:lnTo>
                      <a:pt x="31" y="129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1" y="128"/>
                    </a:lnTo>
                    <a:lnTo>
                      <a:pt x="0" y="125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69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6" name="Freeform 651"/>
              <p:cNvSpPr>
                <a:spLocks/>
              </p:cNvSpPr>
              <p:nvPr/>
            </p:nvSpPr>
            <p:spPr bwMode="auto">
              <a:xfrm>
                <a:off x="2243" y="3574"/>
                <a:ext cx="64" cy="125"/>
              </a:xfrm>
              <a:custGeom>
                <a:avLst/>
                <a:gdLst>
                  <a:gd name="T0" fmla="*/ 6 w 64"/>
                  <a:gd name="T1" fmla="*/ 15 h 125"/>
                  <a:gd name="T2" fmla="*/ 15 w 64"/>
                  <a:gd name="T3" fmla="*/ 12 h 125"/>
                  <a:gd name="T4" fmla="*/ 23 w 64"/>
                  <a:gd name="T5" fmla="*/ 10 h 125"/>
                  <a:gd name="T6" fmla="*/ 35 w 64"/>
                  <a:gd name="T7" fmla="*/ 6 h 125"/>
                  <a:gd name="T8" fmla="*/ 57 w 64"/>
                  <a:gd name="T9" fmla="*/ 0 h 125"/>
                  <a:gd name="T10" fmla="*/ 59 w 64"/>
                  <a:gd name="T11" fmla="*/ 0 h 125"/>
                  <a:gd name="T12" fmla="*/ 62 w 64"/>
                  <a:gd name="T13" fmla="*/ 1 h 125"/>
                  <a:gd name="T14" fmla="*/ 63 w 64"/>
                  <a:gd name="T15" fmla="*/ 4 h 125"/>
                  <a:gd name="T16" fmla="*/ 64 w 64"/>
                  <a:gd name="T17" fmla="*/ 6 h 125"/>
                  <a:gd name="T18" fmla="*/ 64 w 64"/>
                  <a:gd name="T19" fmla="*/ 26 h 125"/>
                  <a:gd name="T20" fmla="*/ 64 w 64"/>
                  <a:gd name="T21" fmla="*/ 40 h 125"/>
                  <a:gd name="T22" fmla="*/ 64 w 64"/>
                  <a:gd name="T23" fmla="*/ 65 h 125"/>
                  <a:gd name="T24" fmla="*/ 64 w 64"/>
                  <a:gd name="T25" fmla="*/ 109 h 125"/>
                  <a:gd name="T26" fmla="*/ 63 w 64"/>
                  <a:gd name="T27" fmla="*/ 113 h 125"/>
                  <a:gd name="T28" fmla="*/ 62 w 64"/>
                  <a:gd name="T29" fmla="*/ 115 h 125"/>
                  <a:gd name="T30" fmla="*/ 59 w 64"/>
                  <a:gd name="T31" fmla="*/ 116 h 125"/>
                  <a:gd name="T32" fmla="*/ 57 w 64"/>
                  <a:gd name="T33" fmla="*/ 118 h 125"/>
                  <a:gd name="T34" fmla="*/ 47 w 64"/>
                  <a:gd name="T35" fmla="*/ 119 h 125"/>
                  <a:gd name="T36" fmla="*/ 40 w 64"/>
                  <a:gd name="T37" fmla="*/ 120 h 125"/>
                  <a:gd name="T38" fmla="*/ 29 w 64"/>
                  <a:gd name="T39" fmla="*/ 121 h 125"/>
                  <a:gd name="T40" fmla="*/ 6 w 64"/>
                  <a:gd name="T41" fmla="*/ 125 h 125"/>
                  <a:gd name="T42" fmla="*/ 4 w 64"/>
                  <a:gd name="T43" fmla="*/ 125 h 125"/>
                  <a:gd name="T44" fmla="*/ 2 w 64"/>
                  <a:gd name="T45" fmla="*/ 124 h 125"/>
                  <a:gd name="T46" fmla="*/ 0 w 64"/>
                  <a:gd name="T47" fmla="*/ 121 h 125"/>
                  <a:gd name="T48" fmla="*/ 0 w 64"/>
                  <a:gd name="T49" fmla="*/ 119 h 125"/>
                  <a:gd name="T50" fmla="*/ 0 w 64"/>
                  <a:gd name="T51" fmla="*/ 101 h 125"/>
                  <a:gd name="T52" fmla="*/ 0 w 64"/>
                  <a:gd name="T53" fmla="*/ 87 h 125"/>
                  <a:gd name="T54" fmla="*/ 0 w 64"/>
                  <a:gd name="T55" fmla="*/ 65 h 125"/>
                  <a:gd name="T56" fmla="*/ 0 w 64"/>
                  <a:gd name="T57" fmla="*/ 23 h 125"/>
                  <a:gd name="T58" fmla="*/ 0 w 64"/>
                  <a:gd name="T59" fmla="*/ 21 h 125"/>
                  <a:gd name="T60" fmla="*/ 2 w 64"/>
                  <a:gd name="T61" fmla="*/ 18 h 125"/>
                  <a:gd name="T62" fmla="*/ 4 w 64"/>
                  <a:gd name="T63" fmla="*/ 16 h 125"/>
                  <a:gd name="T64" fmla="*/ 6 w 64"/>
                  <a:gd name="T65" fmla="*/ 15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125"/>
                  <a:gd name="T101" fmla="*/ 64 w 64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125">
                    <a:moveTo>
                      <a:pt x="6" y="15"/>
                    </a:moveTo>
                    <a:lnTo>
                      <a:pt x="15" y="12"/>
                    </a:lnTo>
                    <a:lnTo>
                      <a:pt x="23" y="10"/>
                    </a:lnTo>
                    <a:lnTo>
                      <a:pt x="35" y="6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2" y="1"/>
                    </a:lnTo>
                    <a:lnTo>
                      <a:pt x="63" y="4"/>
                    </a:lnTo>
                    <a:lnTo>
                      <a:pt x="64" y="6"/>
                    </a:lnTo>
                    <a:lnTo>
                      <a:pt x="64" y="26"/>
                    </a:lnTo>
                    <a:lnTo>
                      <a:pt x="64" y="40"/>
                    </a:lnTo>
                    <a:lnTo>
                      <a:pt x="64" y="65"/>
                    </a:lnTo>
                    <a:lnTo>
                      <a:pt x="64" y="109"/>
                    </a:lnTo>
                    <a:lnTo>
                      <a:pt x="63" y="113"/>
                    </a:lnTo>
                    <a:lnTo>
                      <a:pt x="62" y="115"/>
                    </a:lnTo>
                    <a:lnTo>
                      <a:pt x="59" y="116"/>
                    </a:lnTo>
                    <a:lnTo>
                      <a:pt x="57" y="118"/>
                    </a:lnTo>
                    <a:lnTo>
                      <a:pt x="47" y="119"/>
                    </a:lnTo>
                    <a:lnTo>
                      <a:pt x="40" y="120"/>
                    </a:lnTo>
                    <a:lnTo>
                      <a:pt x="29" y="121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2" y="124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01"/>
                    </a:lnTo>
                    <a:lnTo>
                      <a:pt x="0" y="87"/>
                    </a:lnTo>
                    <a:lnTo>
                      <a:pt x="0" y="6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7" name="Freeform 652"/>
              <p:cNvSpPr>
                <a:spLocks/>
              </p:cNvSpPr>
              <p:nvPr/>
            </p:nvSpPr>
            <p:spPr bwMode="auto">
              <a:xfrm>
                <a:off x="2246" y="3574"/>
                <a:ext cx="61" cy="119"/>
              </a:xfrm>
              <a:custGeom>
                <a:avLst/>
                <a:gdLst>
                  <a:gd name="T0" fmla="*/ 6 w 61"/>
                  <a:gd name="T1" fmla="*/ 14 h 119"/>
                  <a:gd name="T2" fmla="*/ 15 w 61"/>
                  <a:gd name="T3" fmla="*/ 11 h 119"/>
                  <a:gd name="T4" fmla="*/ 23 w 61"/>
                  <a:gd name="T5" fmla="*/ 10 h 119"/>
                  <a:gd name="T6" fmla="*/ 33 w 61"/>
                  <a:gd name="T7" fmla="*/ 6 h 119"/>
                  <a:gd name="T8" fmla="*/ 54 w 61"/>
                  <a:gd name="T9" fmla="*/ 0 h 119"/>
                  <a:gd name="T10" fmla="*/ 56 w 61"/>
                  <a:gd name="T11" fmla="*/ 0 h 119"/>
                  <a:gd name="T12" fmla="*/ 59 w 61"/>
                  <a:gd name="T13" fmla="*/ 1 h 119"/>
                  <a:gd name="T14" fmla="*/ 60 w 61"/>
                  <a:gd name="T15" fmla="*/ 4 h 119"/>
                  <a:gd name="T16" fmla="*/ 61 w 61"/>
                  <a:gd name="T17" fmla="*/ 6 h 119"/>
                  <a:gd name="T18" fmla="*/ 61 w 61"/>
                  <a:gd name="T19" fmla="*/ 25 h 119"/>
                  <a:gd name="T20" fmla="*/ 61 w 61"/>
                  <a:gd name="T21" fmla="*/ 39 h 119"/>
                  <a:gd name="T22" fmla="*/ 61 w 61"/>
                  <a:gd name="T23" fmla="*/ 61 h 119"/>
                  <a:gd name="T24" fmla="*/ 61 w 61"/>
                  <a:gd name="T25" fmla="*/ 104 h 119"/>
                  <a:gd name="T26" fmla="*/ 60 w 61"/>
                  <a:gd name="T27" fmla="*/ 107 h 119"/>
                  <a:gd name="T28" fmla="*/ 59 w 61"/>
                  <a:gd name="T29" fmla="*/ 109 h 119"/>
                  <a:gd name="T30" fmla="*/ 56 w 61"/>
                  <a:gd name="T31" fmla="*/ 110 h 119"/>
                  <a:gd name="T32" fmla="*/ 54 w 61"/>
                  <a:gd name="T33" fmla="*/ 112 h 119"/>
                  <a:gd name="T34" fmla="*/ 45 w 61"/>
                  <a:gd name="T35" fmla="*/ 113 h 119"/>
                  <a:gd name="T36" fmla="*/ 38 w 61"/>
                  <a:gd name="T37" fmla="*/ 114 h 119"/>
                  <a:gd name="T38" fmla="*/ 27 w 61"/>
                  <a:gd name="T39" fmla="*/ 116 h 119"/>
                  <a:gd name="T40" fmla="*/ 6 w 61"/>
                  <a:gd name="T41" fmla="*/ 119 h 119"/>
                  <a:gd name="T42" fmla="*/ 3 w 61"/>
                  <a:gd name="T43" fmla="*/ 119 h 119"/>
                  <a:gd name="T44" fmla="*/ 2 w 61"/>
                  <a:gd name="T45" fmla="*/ 118 h 119"/>
                  <a:gd name="T46" fmla="*/ 0 w 61"/>
                  <a:gd name="T47" fmla="*/ 115 h 119"/>
                  <a:gd name="T48" fmla="*/ 0 w 61"/>
                  <a:gd name="T49" fmla="*/ 113 h 119"/>
                  <a:gd name="T50" fmla="*/ 0 w 61"/>
                  <a:gd name="T51" fmla="*/ 96 h 119"/>
                  <a:gd name="T52" fmla="*/ 0 w 61"/>
                  <a:gd name="T53" fmla="*/ 82 h 119"/>
                  <a:gd name="T54" fmla="*/ 0 w 61"/>
                  <a:gd name="T55" fmla="*/ 61 h 119"/>
                  <a:gd name="T56" fmla="*/ 0 w 61"/>
                  <a:gd name="T57" fmla="*/ 22 h 119"/>
                  <a:gd name="T58" fmla="*/ 0 w 61"/>
                  <a:gd name="T59" fmla="*/ 20 h 119"/>
                  <a:gd name="T60" fmla="*/ 2 w 61"/>
                  <a:gd name="T61" fmla="*/ 17 h 119"/>
                  <a:gd name="T62" fmla="*/ 3 w 61"/>
                  <a:gd name="T63" fmla="*/ 15 h 119"/>
                  <a:gd name="T64" fmla="*/ 6 w 61"/>
                  <a:gd name="T65" fmla="*/ 14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119"/>
                  <a:gd name="T101" fmla="*/ 61 w 61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119">
                    <a:moveTo>
                      <a:pt x="6" y="14"/>
                    </a:moveTo>
                    <a:lnTo>
                      <a:pt x="15" y="11"/>
                    </a:lnTo>
                    <a:lnTo>
                      <a:pt x="23" y="10"/>
                    </a:lnTo>
                    <a:lnTo>
                      <a:pt x="33" y="6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1"/>
                    </a:lnTo>
                    <a:lnTo>
                      <a:pt x="60" y="4"/>
                    </a:lnTo>
                    <a:lnTo>
                      <a:pt x="61" y="6"/>
                    </a:lnTo>
                    <a:lnTo>
                      <a:pt x="61" y="25"/>
                    </a:lnTo>
                    <a:lnTo>
                      <a:pt x="61" y="39"/>
                    </a:lnTo>
                    <a:lnTo>
                      <a:pt x="61" y="61"/>
                    </a:lnTo>
                    <a:lnTo>
                      <a:pt x="61" y="104"/>
                    </a:lnTo>
                    <a:lnTo>
                      <a:pt x="60" y="107"/>
                    </a:lnTo>
                    <a:lnTo>
                      <a:pt x="59" y="109"/>
                    </a:lnTo>
                    <a:lnTo>
                      <a:pt x="56" y="110"/>
                    </a:lnTo>
                    <a:lnTo>
                      <a:pt x="54" y="112"/>
                    </a:lnTo>
                    <a:lnTo>
                      <a:pt x="45" y="113"/>
                    </a:lnTo>
                    <a:lnTo>
                      <a:pt x="38" y="114"/>
                    </a:lnTo>
                    <a:lnTo>
                      <a:pt x="27" y="116"/>
                    </a:lnTo>
                    <a:lnTo>
                      <a:pt x="6" y="119"/>
                    </a:lnTo>
                    <a:lnTo>
                      <a:pt x="3" y="119"/>
                    </a:lnTo>
                    <a:lnTo>
                      <a:pt x="2" y="118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96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8" name="Freeform 653"/>
              <p:cNvSpPr>
                <a:spLocks/>
              </p:cNvSpPr>
              <p:nvPr/>
            </p:nvSpPr>
            <p:spPr bwMode="auto">
              <a:xfrm>
                <a:off x="2249" y="3574"/>
                <a:ext cx="58" cy="113"/>
              </a:xfrm>
              <a:custGeom>
                <a:avLst/>
                <a:gdLst>
                  <a:gd name="T0" fmla="*/ 6 w 58"/>
                  <a:gd name="T1" fmla="*/ 14 h 113"/>
                  <a:gd name="T2" fmla="*/ 15 w 58"/>
                  <a:gd name="T3" fmla="*/ 11 h 113"/>
                  <a:gd name="T4" fmla="*/ 21 w 58"/>
                  <a:gd name="T5" fmla="*/ 9 h 113"/>
                  <a:gd name="T6" fmla="*/ 32 w 58"/>
                  <a:gd name="T7" fmla="*/ 6 h 113"/>
                  <a:gd name="T8" fmla="*/ 51 w 58"/>
                  <a:gd name="T9" fmla="*/ 0 h 113"/>
                  <a:gd name="T10" fmla="*/ 53 w 58"/>
                  <a:gd name="T11" fmla="*/ 0 h 113"/>
                  <a:gd name="T12" fmla="*/ 56 w 58"/>
                  <a:gd name="T13" fmla="*/ 1 h 113"/>
                  <a:gd name="T14" fmla="*/ 57 w 58"/>
                  <a:gd name="T15" fmla="*/ 4 h 113"/>
                  <a:gd name="T16" fmla="*/ 58 w 58"/>
                  <a:gd name="T17" fmla="*/ 6 h 113"/>
                  <a:gd name="T18" fmla="*/ 58 w 58"/>
                  <a:gd name="T19" fmla="*/ 23 h 113"/>
                  <a:gd name="T20" fmla="*/ 58 w 58"/>
                  <a:gd name="T21" fmla="*/ 37 h 113"/>
                  <a:gd name="T22" fmla="*/ 58 w 58"/>
                  <a:gd name="T23" fmla="*/ 58 h 113"/>
                  <a:gd name="T24" fmla="*/ 58 w 58"/>
                  <a:gd name="T25" fmla="*/ 98 h 113"/>
                  <a:gd name="T26" fmla="*/ 57 w 58"/>
                  <a:gd name="T27" fmla="*/ 101 h 113"/>
                  <a:gd name="T28" fmla="*/ 56 w 58"/>
                  <a:gd name="T29" fmla="*/ 103 h 113"/>
                  <a:gd name="T30" fmla="*/ 53 w 58"/>
                  <a:gd name="T31" fmla="*/ 105 h 113"/>
                  <a:gd name="T32" fmla="*/ 51 w 58"/>
                  <a:gd name="T33" fmla="*/ 105 h 113"/>
                  <a:gd name="T34" fmla="*/ 43 w 58"/>
                  <a:gd name="T35" fmla="*/ 107 h 113"/>
                  <a:gd name="T36" fmla="*/ 36 w 58"/>
                  <a:gd name="T37" fmla="*/ 108 h 113"/>
                  <a:gd name="T38" fmla="*/ 26 w 58"/>
                  <a:gd name="T39" fmla="*/ 109 h 113"/>
                  <a:gd name="T40" fmla="*/ 6 w 58"/>
                  <a:gd name="T41" fmla="*/ 113 h 113"/>
                  <a:gd name="T42" fmla="*/ 4 w 58"/>
                  <a:gd name="T43" fmla="*/ 113 h 113"/>
                  <a:gd name="T44" fmla="*/ 2 w 58"/>
                  <a:gd name="T45" fmla="*/ 112 h 113"/>
                  <a:gd name="T46" fmla="*/ 0 w 58"/>
                  <a:gd name="T47" fmla="*/ 109 h 113"/>
                  <a:gd name="T48" fmla="*/ 0 w 58"/>
                  <a:gd name="T49" fmla="*/ 107 h 113"/>
                  <a:gd name="T50" fmla="*/ 0 w 58"/>
                  <a:gd name="T51" fmla="*/ 91 h 113"/>
                  <a:gd name="T52" fmla="*/ 0 w 58"/>
                  <a:gd name="T53" fmla="*/ 78 h 113"/>
                  <a:gd name="T54" fmla="*/ 0 w 58"/>
                  <a:gd name="T55" fmla="*/ 59 h 113"/>
                  <a:gd name="T56" fmla="*/ 0 w 58"/>
                  <a:gd name="T57" fmla="*/ 21 h 113"/>
                  <a:gd name="T58" fmla="*/ 0 w 58"/>
                  <a:gd name="T59" fmla="*/ 18 h 113"/>
                  <a:gd name="T60" fmla="*/ 2 w 58"/>
                  <a:gd name="T61" fmla="*/ 16 h 113"/>
                  <a:gd name="T62" fmla="*/ 4 w 58"/>
                  <a:gd name="T63" fmla="*/ 15 h 113"/>
                  <a:gd name="T64" fmla="*/ 6 w 58"/>
                  <a:gd name="T65" fmla="*/ 14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"/>
                  <a:gd name="T100" fmla="*/ 0 h 113"/>
                  <a:gd name="T101" fmla="*/ 58 w 58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" h="113">
                    <a:moveTo>
                      <a:pt x="6" y="14"/>
                    </a:moveTo>
                    <a:lnTo>
                      <a:pt x="15" y="11"/>
                    </a:lnTo>
                    <a:lnTo>
                      <a:pt x="21" y="9"/>
                    </a:lnTo>
                    <a:lnTo>
                      <a:pt x="32" y="6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7" y="4"/>
                    </a:lnTo>
                    <a:lnTo>
                      <a:pt x="58" y="6"/>
                    </a:lnTo>
                    <a:lnTo>
                      <a:pt x="58" y="23"/>
                    </a:lnTo>
                    <a:lnTo>
                      <a:pt x="58" y="37"/>
                    </a:lnTo>
                    <a:lnTo>
                      <a:pt x="58" y="58"/>
                    </a:lnTo>
                    <a:lnTo>
                      <a:pt x="58" y="98"/>
                    </a:lnTo>
                    <a:lnTo>
                      <a:pt x="57" y="101"/>
                    </a:lnTo>
                    <a:lnTo>
                      <a:pt x="56" y="103"/>
                    </a:lnTo>
                    <a:lnTo>
                      <a:pt x="53" y="105"/>
                    </a:lnTo>
                    <a:lnTo>
                      <a:pt x="51" y="105"/>
                    </a:lnTo>
                    <a:lnTo>
                      <a:pt x="43" y="107"/>
                    </a:lnTo>
                    <a:lnTo>
                      <a:pt x="36" y="108"/>
                    </a:lnTo>
                    <a:lnTo>
                      <a:pt x="26" y="109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0" y="91"/>
                    </a:lnTo>
                    <a:lnTo>
                      <a:pt x="0" y="78"/>
                    </a:lnTo>
                    <a:lnTo>
                      <a:pt x="0" y="5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49" name="Freeform 654"/>
              <p:cNvSpPr>
                <a:spLocks/>
              </p:cNvSpPr>
              <p:nvPr/>
            </p:nvSpPr>
            <p:spPr bwMode="auto">
              <a:xfrm>
                <a:off x="2253" y="3574"/>
                <a:ext cx="54" cy="107"/>
              </a:xfrm>
              <a:custGeom>
                <a:avLst/>
                <a:gdLst>
                  <a:gd name="T0" fmla="*/ 4 w 54"/>
                  <a:gd name="T1" fmla="*/ 12 h 107"/>
                  <a:gd name="T2" fmla="*/ 13 w 54"/>
                  <a:gd name="T3" fmla="*/ 10 h 107"/>
                  <a:gd name="T4" fmla="*/ 19 w 54"/>
                  <a:gd name="T5" fmla="*/ 9 h 107"/>
                  <a:gd name="T6" fmla="*/ 29 w 54"/>
                  <a:gd name="T7" fmla="*/ 6 h 107"/>
                  <a:gd name="T8" fmla="*/ 48 w 54"/>
                  <a:gd name="T9" fmla="*/ 0 h 107"/>
                  <a:gd name="T10" fmla="*/ 50 w 54"/>
                  <a:gd name="T11" fmla="*/ 0 h 107"/>
                  <a:gd name="T12" fmla="*/ 52 w 54"/>
                  <a:gd name="T13" fmla="*/ 1 h 107"/>
                  <a:gd name="T14" fmla="*/ 53 w 54"/>
                  <a:gd name="T15" fmla="*/ 4 h 107"/>
                  <a:gd name="T16" fmla="*/ 54 w 54"/>
                  <a:gd name="T17" fmla="*/ 6 h 107"/>
                  <a:gd name="T18" fmla="*/ 54 w 54"/>
                  <a:gd name="T19" fmla="*/ 22 h 107"/>
                  <a:gd name="T20" fmla="*/ 54 w 54"/>
                  <a:gd name="T21" fmla="*/ 34 h 107"/>
                  <a:gd name="T22" fmla="*/ 54 w 54"/>
                  <a:gd name="T23" fmla="*/ 55 h 107"/>
                  <a:gd name="T24" fmla="*/ 54 w 54"/>
                  <a:gd name="T25" fmla="*/ 93 h 107"/>
                  <a:gd name="T26" fmla="*/ 53 w 54"/>
                  <a:gd name="T27" fmla="*/ 96 h 107"/>
                  <a:gd name="T28" fmla="*/ 52 w 54"/>
                  <a:gd name="T29" fmla="*/ 97 h 107"/>
                  <a:gd name="T30" fmla="*/ 50 w 54"/>
                  <a:gd name="T31" fmla="*/ 99 h 107"/>
                  <a:gd name="T32" fmla="*/ 48 w 54"/>
                  <a:gd name="T33" fmla="*/ 99 h 107"/>
                  <a:gd name="T34" fmla="*/ 40 w 54"/>
                  <a:gd name="T35" fmla="*/ 101 h 107"/>
                  <a:gd name="T36" fmla="*/ 34 w 54"/>
                  <a:gd name="T37" fmla="*/ 102 h 107"/>
                  <a:gd name="T38" fmla="*/ 23 w 54"/>
                  <a:gd name="T39" fmla="*/ 103 h 107"/>
                  <a:gd name="T40" fmla="*/ 4 w 54"/>
                  <a:gd name="T41" fmla="*/ 107 h 107"/>
                  <a:gd name="T42" fmla="*/ 3 w 54"/>
                  <a:gd name="T43" fmla="*/ 105 h 107"/>
                  <a:gd name="T44" fmla="*/ 1 w 54"/>
                  <a:gd name="T45" fmla="*/ 105 h 107"/>
                  <a:gd name="T46" fmla="*/ 0 w 54"/>
                  <a:gd name="T47" fmla="*/ 103 h 107"/>
                  <a:gd name="T48" fmla="*/ 0 w 54"/>
                  <a:gd name="T49" fmla="*/ 101 h 107"/>
                  <a:gd name="T50" fmla="*/ 0 w 54"/>
                  <a:gd name="T51" fmla="*/ 86 h 107"/>
                  <a:gd name="T52" fmla="*/ 0 w 54"/>
                  <a:gd name="T53" fmla="*/ 74 h 107"/>
                  <a:gd name="T54" fmla="*/ 0 w 54"/>
                  <a:gd name="T55" fmla="*/ 55 h 107"/>
                  <a:gd name="T56" fmla="*/ 0 w 54"/>
                  <a:gd name="T57" fmla="*/ 20 h 107"/>
                  <a:gd name="T58" fmla="*/ 0 w 54"/>
                  <a:gd name="T59" fmla="*/ 17 h 107"/>
                  <a:gd name="T60" fmla="*/ 1 w 54"/>
                  <a:gd name="T61" fmla="*/ 15 h 107"/>
                  <a:gd name="T62" fmla="*/ 3 w 54"/>
                  <a:gd name="T63" fmla="*/ 14 h 107"/>
                  <a:gd name="T64" fmla="*/ 4 w 54"/>
                  <a:gd name="T65" fmla="*/ 12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107"/>
                  <a:gd name="T101" fmla="*/ 54 w 54"/>
                  <a:gd name="T102" fmla="*/ 107 h 1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107">
                    <a:moveTo>
                      <a:pt x="4" y="12"/>
                    </a:moveTo>
                    <a:lnTo>
                      <a:pt x="13" y="10"/>
                    </a:lnTo>
                    <a:lnTo>
                      <a:pt x="19" y="9"/>
                    </a:lnTo>
                    <a:lnTo>
                      <a:pt x="29" y="6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3" y="4"/>
                    </a:lnTo>
                    <a:lnTo>
                      <a:pt x="54" y="6"/>
                    </a:lnTo>
                    <a:lnTo>
                      <a:pt x="54" y="22"/>
                    </a:lnTo>
                    <a:lnTo>
                      <a:pt x="54" y="34"/>
                    </a:lnTo>
                    <a:lnTo>
                      <a:pt x="54" y="55"/>
                    </a:lnTo>
                    <a:lnTo>
                      <a:pt x="54" y="93"/>
                    </a:lnTo>
                    <a:lnTo>
                      <a:pt x="53" y="96"/>
                    </a:lnTo>
                    <a:lnTo>
                      <a:pt x="52" y="97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0" y="101"/>
                    </a:lnTo>
                    <a:lnTo>
                      <a:pt x="34" y="102"/>
                    </a:lnTo>
                    <a:lnTo>
                      <a:pt x="23" y="103"/>
                    </a:lnTo>
                    <a:lnTo>
                      <a:pt x="4" y="107"/>
                    </a:lnTo>
                    <a:lnTo>
                      <a:pt x="3" y="105"/>
                    </a:lnTo>
                    <a:lnTo>
                      <a:pt x="1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0" name="Freeform 655"/>
              <p:cNvSpPr>
                <a:spLocks/>
              </p:cNvSpPr>
              <p:nvPr/>
            </p:nvSpPr>
            <p:spPr bwMode="auto">
              <a:xfrm>
                <a:off x="2255" y="3574"/>
                <a:ext cx="52" cy="99"/>
              </a:xfrm>
              <a:custGeom>
                <a:avLst/>
                <a:gdLst>
                  <a:gd name="T0" fmla="*/ 6 w 52"/>
                  <a:gd name="T1" fmla="*/ 12 h 99"/>
                  <a:gd name="T2" fmla="*/ 14 w 52"/>
                  <a:gd name="T3" fmla="*/ 10 h 99"/>
                  <a:gd name="T4" fmla="*/ 19 w 52"/>
                  <a:gd name="T5" fmla="*/ 7 h 99"/>
                  <a:gd name="T6" fmla="*/ 28 w 52"/>
                  <a:gd name="T7" fmla="*/ 5 h 99"/>
                  <a:gd name="T8" fmla="*/ 46 w 52"/>
                  <a:gd name="T9" fmla="*/ 0 h 99"/>
                  <a:gd name="T10" fmla="*/ 48 w 52"/>
                  <a:gd name="T11" fmla="*/ 0 h 99"/>
                  <a:gd name="T12" fmla="*/ 50 w 52"/>
                  <a:gd name="T13" fmla="*/ 1 h 99"/>
                  <a:gd name="T14" fmla="*/ 51 w 52"/>
                  <a:gd name="T15" fmla="*/ 4 h 99"/>
                  <a:gd name="T16" fmla="*/ 52 w 52"/>
                  <a:gd name="T17" fmla="*/ 5 h 99"/>
                  <a:gd name="T18" fmla="*/ 52 w 52"/>
                  <a:gd name="T19" fmla="*/ 21 h 99"/>
                  <a:gd name="T20" fmla="*/ 52 w 52"/>
                  <a:gd name="T21" fmla="*/ 32 h 99"/>
                  <a:gd name="T22" fmla="*/ 52 w 52"/>
                  <a:gd name="T23" fmla="*/ 52 h 99"/>
                  <a:gd name="T24" fmla="*/ 52 w 52"/>
                  <a:gd name="T25" fmla="*/ 87 h 99"/>
                  <a:gd name="T26" fmla="*/ 51 w 52"/>
                  <a:gd name="T27" fmla="*/ 90 h 99"/>
                  <a:gd name="T28" fmla="*/ 50 w 52"/>
                  <a:gd name="T29" fmla="*/ 91 h 99"/>
                  <a:gd name="T30" fmla="*/ 48 w 52"/>
                  <a:gd name="T31" fmla="*/ 93 h 99"/>
                  <a:gd name="T32" fmla="*/ 46 w 52"/>
                  <a:gd name="T33" fmla="*/ 94 h 99"/>
                  <a:gd name="T34" fmla="*/ 38 w 52"/>
                  <a:gd name="T35" fmla="*/ 94 h 99"/>
                  <a:gd name="T36" fmla="*/ 33 w 52"/>
                  <a:gd name="T37" fmla="*/ 96 h 99"/>
                  <a:gd name="T38" fmla="*/ 24 w 52"/>
                  <a:gd name="T39" fmla="*/ 97 h 99"/>
                  <a:gd name="T40" fmla="*/ 6 w 52"/>
                  <a:gd name="T41" fmla="*/ 99 h 99"/>
                  <a:gd name="T42" fmla="*/ 3 w 52"/>
                  <a:gd name="T43" fmla="*/ 99 h 99"/>
                  <a:gd name="T44" fmla="*/ 2 w 52"/>
                  <a:gd name="T45" fmla="*/ 99 h 99"/>
                  <a:gd name="T46" fmla="*/ 1 w 52"/>
                  <a:gd name="T47" fmla="*/ 97 h 99"/>
                  <a:gd name="T48" fmla="*/ 0 w 52"/>
                  <a:gd name="T49" fmla="*/ 94 h 99"/>
                  <a:gd name="T50" fmla="*/ 1 w 52"/>
                  <a:gd name="T51" fmla="*/ 81 h 99"/>
                  <a:gd name="T52" fmla="*/ 1 w 52"/>
                  <a:gd name="T53" fmla="*/ 70 h 99"/>
                  <a:gd name="T54" fmla="*/ 1 w 52"/>
                  <a:gd name="T55" fmla="*/ 52 h 99"/>
                  <a:gd name="T56" fmla="*/ 0 w 52"/>
                  <a:gd name="T57" fmla="*/ 18 h 99"/>
                  <a:gd name="T58" fmla="*/ 1 w 52"/>
                  <a:gd name="T59" fmla="*/ 16 h 99"/>
                  <a:gd name="T60" fmla="*/ 2 w 52"/>
                  <a:gd name="T61" fmla="*/ 15 h 99"/>
                  <a:gd name="T62" fmla="*/ 3 w 52"/>
                  <a:gd name="T63" fmla="*/ 12 h 99"/>
                  <a:gd name="T64" fmla="*/ 6 w 52"/>
                  <a:gd name="T65" fmla="*/ 12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99"/>
                  <a:gd name="T101" fmla="*/ 52 w 52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99">
                    <a:moveTo>
                      <a:pt x="6" y="12"/>
                    </a:moveTo>
                    <a:lnTo>
                      <a:pt x="14" y="10"/>
                    </a:lnTo>
                    <a:lnTo>
                      <a:pt x="19" y="7"/>
                    </a:lnTo>
                    <a:lnTo>
                      <a:pt x="28" y="5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21"/>
                    </a:lnTo>
                    <a:lnTo>
                      <a:pt x="52" y="32"/>
                    </a:lnTo>
                    <a:lnTo>
                      <a:pt x="52" y="52"/>
                    </a:lnTo>
                    <a:lnTo>
                      <a:pt x="52" y="87"/>
                    </a:lnTo>
                    <a:lnTo>
                      <a:pt x="51" y="90"/>
                    </a:lnTo>
                    <a:lnTo>
                      <a:pt x="50" y="91"/>
                    </a:lnTo>
                    <a:lnTo>
                      <a:pt x="48" y="93"/>
                    </a:lnTo>
                    <a:lnTo>
                      <a:pt x="46" y="94"/>
                    </a:lnTo>
                    <a:lnTo>
                      <a:pt x="38" y="94"/>
                    </a:lnTo>
                    <a:lnTo>
                      <a:pt x="33" y="96"/>
                    </a:lnTo>
                    <a:lnTo>
                      <a:pt x="24" y="97"/>
                    </a:lnTo>
                    <a:lnTo>
                      <a:pt x="6" y="99"/>
                    </a:lnTo>
                    <a:lnTo>
                      <a:pt x="3" y="99"/>
                    </a:lnTo>
                    <a:lnTo>
                      <a:pt x="2" y="99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1" y="70"/>
                    </a:lnTo>
                    <a:lnTo>
                      <a:pt x="1" y="52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1" name="Freeform 656"/>
              <p:cNvSpPr>
                <a:spLocks/>
              </p:cNvSpPr>
              <p:nvPr/>
            </p:nvSpPr>
            <p:spPr bwMode="auto">
              <a:xfrm>
                <a:off x="2258" y="3574"/>
                <a:ext cx="49" cy="93"/>
              </a:xfrm>
              <a:custGeom>
                <a:avLst/>
                <a:gdLst>
                  <a:gd name="T0" fmla="*/ 6 w 49"/>
                  <a:gd name="T1" fmla="*/ 11 h 93"/>
                  <a:gd name="T2" fmla="*/ 13 w 49"/>
                  <a:gd name="T3" fmla="*/ 9 h 93"/>
                  <a:gd name="T4" fmla="*/ 18 w 49"/>
                  <a:gd name="T5" fmla="*/ 7 h 93"/>
                  <a:gd name="T6" fmla="*/ 27 w 49"/>
                  <a:gd name="T7" fmla="*/ 5 h 93"/>
                  <a:gd name="T8" fmla="*/ 43 w 49"/>
                  <a:gd name="T9" fmla="*/ 0 h 93"/>
                  <a:gd name="T10" fmla="*/ 45 w 49"/>
                  <a:gd name="T11" fmla="*/ 0 h 93"/>
                  <a:gd name="T12" fmla="*/ 47 w 49"/>
                  <a:gd name="T13" fmla="*/ 1 h 93"/>
                  <a:gd name="T14" fmla="*/ 48 w 49"/>
                  <a:gd name="T15" fmla="*/ 2 h 93"/>
                  <a:gd name="T16" fmla="*/ 49 w 49"/>
                  <a:gd name="T17" fmla="*/ 5 h 93"/>
                  <a:gd name="T18" fmla="*/ 49 w 49"/>
                  <a:gd name="T19" fmla="*/ 20 h 93"/>
                  <a:gd name="T20" fmla="*/ 49 w 49"/>
                  <a:gd name="T21" fmla="*/ 31 h 93"/>
                  <a:gd name="T22" fmla="*/ 49 w 49"/>
                  <a:gd name="T23" fmla="*/ 48 h 93"/>
                  <a:gd name="T24" fmla="*/ 49 w 49"/>
                  <a:gd name="T25" fmla="*/ 81 h 93"/>
                  <a:gd name="T26" fmla="*/ 48 w 49"/>
                  <a:gd name="T27" fmla="*/ 83 h 93"/>
                  <a:gd name="T28" fmla="*/ 47 w 49"/>
                  <a:gd name="T29" fmla="*/ 86 h 93"/>
                  <a:gd name="T30" fmla="*/ 45 w 49"/>
                  <a:gd name="T31" fmla="*/ 87 h 93"/>
                  <a:gd name="T32" fmla="*/ 43 w 49"/>
                  <a:gd name="T33" fmla="*/ 87 h 93"/>
                  <a:gd name="T34" fmla="*/ 36 w 49"/>
                  <a:gd name="T35" fmla="*/ 88 h 93"/>
                  <a:gd name="T36" fmla="*/ 31 w 49"/>
                  <a:gd name="T37" fmla="*/ 90 h 93"/>
                  <a:gd name="T38" fmla="*/ 22 w 49"/>
                  <a:gd name="T39" fmla="*/ 91 h 93"/>
                  <a:gd name="T40" fmla="*/ 6 w 49"/>
                  <a:gd name="T41" fmla="*/ 93 h 93"/>
                  <a:gd name="T42" fmla="*/ 4 w 49"/>
                  <a:gd name="T43" fmla="*/ 93 h 93"/>
                  <a:gd name="T44" fmla="*/ 3 w 49"/>
                  <a:gd name="T45" fmla="*/ 92 h 93"/>
                  <a:gd name="T46" fmla="*/ 2 w 49"/>
                  <a:gd name="T47" fmla="*/ 91 h 93"/>
                  <a:gd name="T48" fmla="*/ 0 w 49"/>
                  <a:gd name="T49" fmla="*/ 88 h 93"/>
                  <a:gd name="T50" fmla="*/ 0 w 49"/>
                  <a:gd name="T51" fmla="*/ 75 h 93"/>
                  <a:gd name="T52" fmla="*/ 0 w 49"/>
                  <a:gd name="T53" fmla="*/ 65 h 93"/>
                  <a:gd name="T54" fmla="*/ 0 w 49"/>
                  <a:gd name="T55" fmla="*/ 49 h 93"/>
                  <a:gd name="T56" fmla="*/ 0 w 49"/>
                  <a:gd name="T57" fmla="*/ 17 h 93"/>
                  <a:gd name="T58" fmla="*/ 2 w 49"/>
                  <a:gd name="T59" fmla="*/ 15 h 93"/>
                  <a:gd name="T60" fmla="*/ 3 w 49"/>
                  <a:gd name="T61" fmla="*/ 14 h 93"/>
                  <a:gd name="T62" fmla="*/ 4 w 49"/>
                  <a:gd name="T63" fmla="*/ 12 h 93"/>
                  <a:gd name="T64" fmla="*/ 6 w 49"/>
                  <a:gd name="T65" fmla="*/ 11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"/>
                  <a:gd name="T100" fmla="*/ 0 h 93"/>
                  <a:gd name="T101" fmla="*/ 49 w 49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" h="93">
                    <a:moveTo>
                      <a:pt x="6" y="11"/>
                    </a:moveTo>
                    <a:lnTo>
                      <a:pt x="13" y="9"/>
                    </a:lnTo>
                    <a:lnTo>
                      <a:pt x="18" y="7"/>
                    </a:lnTo>
                    <a:lnTo>
                      <a:pt x="27" y="5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8" y="2"/>
                    </a:lnTo>
                    <a:lnTo>
                      <a:pt x="49" y="5"/>
                    </a:lnTo>
                    <a:lnTo>
                      <a:pt x="49" y="20"/>
                    </a:lnTo>
                    <a:lnTo>
                      <a:pt x="49" y="31"/>
                    </a:lnTo>
                    <a:lnTo>
                      <a:pt x="49" y="48"/>
                    </a:lnTo>
                    <a:lnTo>
                      <a:pt x="49" y="81"/>
                    </a:lnTo>
                    <a:lnTo>
                      <a:pt x="48" y="83"/>
                    </a:lnTo>
                    <a:lnTo>
                      <a:pt x="47" y="86"/>
                    </a:lnTo>
                    <a:lnTo>
                      <a:pt x="45" y="87"/>
                    </a:lnTo>
                    <a:lnTo>
                      <a:pt x="43" y="87"/>
                    </a:lnTo>
                    <a:lnTo>
                      <a:pt x="36" y="88"/>
                    </a:lnTo>
                    <a:lnTo>
                      <a:pt x="31" y="90"/>
                    </a:lnTo>
                    <a:lnTo>
                      <a:pt x="22" y="91"/>
                    </a:lnTo>
                    <a:lnTo>
                      <a:pt x="6" y="93"/>
                    </a:lnTo>
                    <a:lnTo>
                      <a:pt x="4" y="93"/>
                    </a:lnTo>
                    <a:lnTo>
                      <a:pt x="3" y="92"/>
                    </a:lnTo>
                    <a:lnTo>
                      <a:pt x="2" y="91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65"/>
                    </a:lnTo>
                    <a:lnTo>
                      <a:pt x="0" y="49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2" name="Freeform 657"/>
              <p:cNvSpPr>
                <a:spLocks/>
              </p:cNvSpPr>
              <p:nvPr/>
            </p:nvSpPr>
            <p:spPr bwMode="auto">
              <a:xfrm>
                <a:off x="2262" y="3574"/>
                <a:ext cx="45" cy="87"/>
              </a:xfrm>
              <a:custGeom>
                <a:avLst/>
                <a:gdLst>
                  <a:gd name="T0" fmla="*/ 4 w 45"/>
                  <a:gd name="T1" fmla="*/ 10 h 87"/>
                  <a:gd name="T2" fmla="*/ 11 w 45"/>
                  <a:gd name="T3" fmla="*/ 9 h 87"/>
                  <a:gd name="T4" fmla="*/ 17 w 45"/>
                  <a:gd name="T5" fmla="*/ 7 h 87"/>
                  <a:gd name="T6" fmla="*/ 25 w 45"/>
                  <a:gd name="T7" fmla="*/ 5 h 87"/>
                  <a:gd name="T8" fmla="*/ 39 w 45"/>
                  <a:gd name="T9" fmla="*/ 0 h 87"/>
                  <a:gd name="T10" fmla="*/ 41 w 45"/>
                  <a:gd name="T11" fmla="*/ 0 h 87"/>
                  <a:gd name="T12" fmla="*/ 43 w 45"/>
                  <a:gd name="T13" fmla="*/ 1 h 87"/>
                  <a:gd name="T14" fmla="*/ 44 w 45"/>
                  <a:gd name="T15" fmla="*/ 2 h 87"/>
                  <a:gd name="T16" fmla="*/ 45 w 45"/>
                  <a:gd name="T17" fmla="*/ 5 h 87"/>
                  <a:gd name="T18" fmla="*/ 45 w 45"/>
                  <a:gd name="T19" fmla="*/ 18 h 87"/>
                  <a:gd name="T20" fmla="*/ 45 w 45"/>
                  <a:gd name="T21" fmla="*/ 28 h 87"/>
                  <a:gd name="T22" fmla="*/ 45 w 45"/>
                  <a:gd name="T23" fmla="*/ 44 h 87"/>
                  <a:gd name="T24" fmla="*/ 45 w 45"/>
                  <a:gd name="T25" fmla="*/ 76 h 87"/>
                  <a:gd name="T26" fmla="*/ 44 w 45"/>
                  <a:gd name="T27" fmla="*/ 77 h 87"/>
                  <a:gd name="T28" fmla="*/ 43 w 45"/>
                  <a:gd name="T29" fmla="*/ 80 h 87"/>
                  <a:gd name="T30" fmla="*/ 41 w 45"/>
                  <a:gd name="T31" fmla="*/ 81 h 87"/>
                  <a:gd name="T32" fmla="*/ 39 w 45"/>
                  <a:gd name="T33" fmla="*/ 82 h 87"/>
                  <a:gd name="T34" fmla="*/ 34 w 45"/>
                  <a:gd name="T35" fmla="*/ 82 h 87"/>
                  <a:gd name="T36" fmla="*/ 28 w 45"/>
                  <a:gd name="T37" fmla="*/ 83 h 87"/>
                  <a:gd name="T38" fmla="*/ 20 w 45"/>
                  <a:gd name="T39" fmla="*/ 85 h 87"/>
                  <a:gd name="T40" fmla="*/ 4 w 45"/>
                  <a:gd name="T41" fmla="*/ 87 h 87"/>
                  <a:gd name="T42" fmla="*/ 3 w 45"/>
                  <a:gd name="T43" fmla="*/ 87 h 87"/>
                  <a:gd name="T44" fmla="*/ 1 w 45"/>
                  <a:gd name="T45" fmla="*/ 86 h 87"/>
                  <a:gd name="T46" fmla="*/ 1 w 45"/>
                  <a:gd name="T47" fmla="*/ 85 h 87"/>
                  <a:gd name="T48" fmla="*/ 0 w 45"/>
                  <a:gd name="T49" fmla="*/ 82 h 87"/>
                  <a:gd name="T50" fmla="*/ 0 w 45"/>
                  <a:gd name="T51" fmla="*/ 70 h 87"/>
                  <a:gd name="T52" fmla="*/ 0 w 45"/>
                  <a:gd name="T53" fmla="*/ 60 h 87"/>
                  <a:gd name="T54" fmla="*/ 0 w 45"/>
                  <a:gd name="T55" fmla="*/ 45 h 87"/>
                  <a:gd name="T56" fmla="*/ 0 w 45"/>
                  <a:gd name="T57" fmla="*/ 16 h 87"/>
                  <a:gd name="T58" fmla="*/ 1 w 45"/>
                  <a:gd name="T59" fmla="*/ 15 h 87"/>
                  <a:gd name="T60" fmla="*/ 2 w 45"/>
                  <a:gd name="T61" fmla="*/ 12 h 87"/>
                  <a:gd name="T62" fmla="*/ 3 w 45"/>
                  <a:gd name="T63" fmla="*/ 11 h 87"/>
                  <a:gd name="T64" fmla="*/ 4 w 45"/>
                  <a:gd name="T65" fmla="*/ 10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87"/>
                  <a:gd name="T101" fmla="*/ 45 w 45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87">
                    <a:moveTo>
                      <a:pt x="4" y="10"/>
                    </a:moveTo>
                    <a:lnTo>
                      <a:pt x="11" y="9"/>
                    </a:lnTo>
                    <a:lnTo>
                      <a:pt x="17" y="7"/>
                    </a:lnTo>
                    <a:lnTo>
                      <a:pt x="25" y="5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5"/>
                    </a:lnTo>
                    <a:lnTo>
                      <a:pt x="45" y="18"/>
                    </a:lnTo>
                    <a:lnTo>
                      <a:pt x="45" y="28"/>
                    </a:lnTo>
                    <a:lnTo>
                      <a:pt x="45" y="44"/>
                    </a:lnTo>
                    <a:lnTo>
                      <a:pt x="45" y="76"/>
                    </a:lnTo>
                    <a:lnTo>
                      <a:pt x="44" y="77"/>
                    </a:lnTo>
                    <a:lnTo>
                      <a:pt x="43" y="80"/>
                    </a:lnTo>
                    <a:lnTo>
                      <a:pt x="41" y="81"/>
                    </a:lnTo>
                    <a:lnTo>
                      <a:pt x="39" y="82"/>
                    </a:lnTo>
                    <a:lnTo>
                      <a:pt x="34" y="82"/>
                    </a:lnTo>
                    <a:lnTo>
                      <a:pt x="28" y="83"/>
                    </a:lnTo>
                    <a:lnTo>
                      <a:pt x="20" y="85"/>
                    </a:lnTo>
                    <a:lnTo>
                      <a:pt x="4" y="87"/>
                    </a:lnTo>
                    <a:lnTo>
                      <a:pt x="3" y="87"/>
                    </a:lnTo>
                    <a:lnTo>
                      <a:pt x="1" y="86"/>
                    </a:lnTo>
                    <a:lnTo>
                      <a:pt x="1" y="85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0" y="45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3" name="Freeform 658"/>
              <p:cNvSpPr>
                <a:spLocks/>
              </p:cNvSpPr>
              <p:nvPr/>
            </p:nvSpPr>
            <p:spPr bwMode="auto">
              <a:xfrm>
                <a:off x="2265" y="3574"/>
                <a:ext cx="42" cy="81"/>
              </a:xfrm>
              <a:custGeom>
                <a:avLst/>
                <a:gdLst>
                  <a:gd name="T0" fmla="*/ 5 w 42"/>
                  <a:gd name="T1" fmla="*/ 10 h 81"/>
                  <a:gd name="T2" fmla="*/ 10 w 42"/>
                  <a:gd name="T3" fmla="*/ 7 h 81"/>
                  <a:gd name="T4" fmla="*/ 16 w 42"/>
                  <a:gd name="T5" fmla="*/ 6 h 81"/>
                  <a:gd name="T6" fmla="*/ 23 w 42"/>
                  <a:gd name="T7" fmla="*/ 4 h 81"/>
                  <a:gd name="T8" fmla="*/ 37 w 42"/>
                  <a:gd name="T9" fmla="*/ 0 h 81"/>
                  <a:gd name="T10" fmla="*/ 38 w 42"/>
                  <a:gd name="T11" fmla="*/ 0 h 81"/>
                  <a:gd name="T12" fmla="*/ 40 w 42"/>
                  <a:gd name="T13" fmla="*/ 1 h 81"/>
                  <a:gd name="T14" fmla="*/ 41 w 42"/>
                  <a:gd name="T15" fmla="*/ 2 h 81"/>
                  <a:gd name="T16" fmla="*/ 42 w 42"/>
                  <a:gd name="T17" fmla="*/ 4 h 81"/>
                  <a:gd name="T18" fmla="*/ 42 w 42"/>
                  <a:gd name="T19" fmla="*/ 16 h 81"/>
                  <a:gd name="T20" fmla="*/ 42 w 42"/>
                  <a:gd name="T21" fmla="*/ 26 h 81"/>
                  <a:gd name="T22" fmla="*/ 42 w 42"/>
                  <a:gd name="T23" fmla="*/ 42 h 81"/>
                  <a:gd name="T24" fmla="*/ 42 w 42"/>
                  <a:gd name="T25" fmla="*/ 70 h 81"/>
                  <a:gd name="T26" fmla="*/ 41 w 42"/>
                  <a:gd name="T27" fmla="*/ 72 h 81"/>
                  <a:gd name="T28" fmla="*/ 40 w 42"/>
                  <a:gd name="T29" fmla="*/ 74 h 81"/>
                  <a:gd name="T30" fmla="*/ 38 w 42"/>
                  <a:gd name="T31" fmla="*/ 75 h 81"/>
                  <a:gd name="T32" fmla="*/ 37 w 42"/>
                  <a:gd name="T33" fmla="*/ 76 h 81"/>
                  <a:gd name="T34" fmla="*/ 32 w 42"/>
                  <a:gd name="T35" fmla="*/ 77 h 81"/>
                  <a:gd name="T36" fmla="*/ 26 w 42"/>
                  <a:gd name="T37" fmla="*/ 77 h 81"/>
                  <a:gd name="T38" fmla="*/ 19 w 42"/>
                  <a:gd name="T39" fmla="*/ 78 h 81"/>
                  <a:gd name="T40" fmla="*/ 5 w 42"/>
                  <a:gd name="T41" fmla="*/ 81 h 81"/>
                  <a:gd name="T42" fmla="*/ 2 w 42"/>
                  <a:gd name="T43" fmla="*/ 81 h 81"/>
                  <a:gd name="T44" fmla="*/ 1 w 42"/>
                  <a:gd name="T45" fmla="*/ 80 h 81"/>
                  <a:gd name="T46" fmla="*/ 1 w 42"/>
                  <a:gd name="T47" fmla="*/ 78 h 81"/>
                  <a:gd name="T48" fmla="*/ 0 w 42"/>
                  <a:gd name="T49" fmla="*/ 76 h 81"/>
                  <a:gd name="T50" fmla="*/ 0 w 42"/>
                  <a:gd name="T51" fmla="*/ 65 h 81"/>
                  <a:gd name="T52" fmla="*/ 0 w 42"/>
                  <a:gd name="T53" fmla="*/ 56 h 81"/>
                  <a:gd name="T54" fmla="*/ 0 w 42"/>
                  <a:gd name="T55" fmla="*/ 42 h 81"/>
                  <a:gd name="T56" fmla="*/ 0 w 42"/>
                  <a:gd name="T57" fmla="*/ 15 h 81"/>
                  <a:gd name="T58" fmla="*/ 1 w 42"/>
                  <a:gd name="T59" fmla="*/ 11 h 81"/>
                  <a:gd name="T60" fmla="*/ 5 w 42"/>
                  <a:gd name="T61" fmla="*/ 10 h 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2"/>
                  <a:gd name="T94" fmla="*/ 0 h 81"/>
                  <a:gd name="T95" fmla="*/ 42 w 42"/>
                  <a:gd name="T96" fmla="*/ 81 h 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2" h="81">
                    <a:moveTo>
                      <a:pt x="5" y="10"/>
                    </a:moveTo>
                    <a:lnTo>
                      <a:pt x="10" y="7"/>
                    </a:lnTo>
                    <a:lnTo>
                      <a:pt x="16" y="6"/>
                    </a:lnTo>
                    <a:lnTo>
                      <a:pt x="23" y="4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4"/>
                    </a:lnTo>
                    <a:lnTo>
                      <a:pt x="42" y="16"/>
                    </a:lnTo>
                    <a:lnTo>
                      <a:pt x="42" y="26"/>
                    </a:lnTo>
                    <a:lnTo>
                      <a:pt x="42" y="42"/>
                    </a:lnTo>
                    <a:lnTo>
                      <a:pt x="42" y="70"/>
                    </a:lnTo>
                    <a:lnTo>
                      <a:pt x="41" y="72"/>
                    </a:lnTo>
                    <a:lnTo>
                      <a:pt x="40" y="74"/>
                    </a:lnTo>
                    <a:lnTo>
                      <a:pt x="38" y="75"/>
                    </a:lnTo>
                    <a:lnTo>
                      <a:pt x="37" y="76"/>
                    </a:lnTo>
                    <a:lnTo>
                      <a:pt x="32" y="77"/>
                    </a:lnTo>
                    <a:lnTo>
                      <a:pt x="26" y="77"/>
                    </a:lnTo>
                    <a:lnTo>
                      <a:pt x="19" y="78"/>
                    </a:lnTo>
                    <a:lnTo>
                      <a:pt x="5" y="81"/>
                    </a:lnTo>
                    <a:lnTo>
                      <a:pt x="2" y="81"/>
                    </a:lnTo>
                    <a:lnTo>
                      <a:pt x="1" y="80"/>
                    </a:lnTo>
                    <a:lnTo>
                      <a:pt x="1" y="78"/>
                    </a:lnTo>
                    <a:lnTo>
                      <a:pt x="0" y="76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4" name="Freeform 659"/>
              <p:cNvSpPr>
                <a:spLocks/>
              </p:cNvSpPr>
              <p:nvPr/>
            </p:nvSpPr>
            <p:spPr bwMode="auto">
              <a:xfrm>
                <a:off x="2269" y="3574"/>
                <a:ext cx="38" cy="75"/>
              </a:xfrm>
              <a:custGeom>
                <a:avLst/>
                <a:gdLst>
                  <a:gd name="T0" fmla="*/ 4 w 38"/>
                  <a:gd name="T1" fmla="*/ 9 h 75"/>
                  <a:gd name="T2" fmla="*/ 10 w 38"/>
                  <a:gd name="T3" fmla="*/ 7 h 75"/>
                  <a:gd name="T4" fmla="*/ 13 w 38"/>
                  <a:gd name="T5" fmla="*/ 6 h 75"/>
                  <a:gd name="T6" fmla="*/ 20 w 38"/>
                  <a:gd name="T7" fmla="*/ 4 h 75"/>
                  <a:gd name="T8" fmla="*/ 33 w 38"/>
                  <a:gd name="T9" fmla="*/ 0 h 75"/>
                  <a:gd name="T10" fmla="*/ 34 w 38"/>
                  <a:gd name="T11" fmla="*/ 0 h 75"/>
                  <a:gd name="T12" fmla="*/ 36 w 38"/>
                  <a:gd name="T13" fmla="*/ 1 h 75"/>
                  <a:gd name="T14" fmla="*/ 37 w 38"/>
                  <a:gd name="T15" fmla="*/ 2 h 75"/>
                  <a:gd name="T16" fmla="*/ 38 w 38"/>
                  <a:gd name="T17" fmla="*/ 4 h 75"/>
                  <a:gd name="T18" fmla="*/ 38 w 38"/>
                  <a:gd name="T19" fmla="*/ 15 h 75"/>
                  <a:gd name="T20" fmla="*/ 38 w 38"/>
                  <a:gd name="T21" fmla="*/ 25 h 75"/>
                  <a:gd name="T22" fmla="*/ 38 w 38"/>
                  <a:gd name="T23" fmla="*/ 38 h 75"/>
                  <a:gd name="T24" fmla="*/ 38 w 38"/>
                  <a:gd name="T25" fmla="*/ 65 h 75"/>
                  <a:gd name="T26" fmla="*/ 36 w 38"/>
                  <a:gd name="T27" fmla="*/ 67 h 75"/>
                  <a:gd name="T28" fmla="*/ 33 w 38"/>
                  <a:gd name="T29" fmla="*/ 70 h 75"/>
                  <a:gd name="T30" fmla="*/ 28 w 38"/>
                  <a:gd name="T31" fmla="*/ 71 h 75"/>
                  <a:gd name="T32" fmla="*/ 23 w 38"/>
                  <a:gd name="T33" fmla="*/ 71 h 75"/>
                  <a:gd name="T34" fmla="*/ 16 w 38"/>
                  <a:gd name="T35" fmla="*/ 72 h 75"/>
                  <a:gd name="T36" fmla="*/ 4 w 38"/>
                  <a:gd name="T37" fmla="*/ 75 h 75"/>
                  <a:gd name="T38" fmla="*/ 2 w 38"/>
                  <a:gd name="T39" fmla="*/ 74 h 75"/>
                  <a:gd name="T40" fmla="*/ 1 w 38"/>
                  <a:gd name="T41" fmla="*/ 74 h 75"/>
                  <a:gd name="T42" fmla="*/ 0 w 38"/>
                  <a:gd name="T43" fmla="*/ 72 h 75"/>
                  <a:gd name="T44" fmla="*/ 0 w 38"/>
                  <a:gd name="T45" fmla="*/ 71 h 75"/>
                  <a:gd name="T46" fmla="*/ 0 w 38"/>
                  <a:gd name="T47" fmla="*/ 60 h 75"/>
                  <a:gd name="T48" fmla="*/ 0 w 38"/>
                  <a:gd name="T49" fmla="*/ 52 h 75"/>
                  <a:gd name="T50" fmla="*/ 0 w 38"/>
                  <a:gd name="T51" fmla="*/ 39 h 75"/>
                  <a:gd name="T52" fmla="*/ 0 w 38"/>
                  <a:gd name="T53" fmla="*/ 14 h 75"/>
                  <a:gd name="T54" fmla="*/ 1 w 38"/>
                  <a:gd name="T55" fmla="*/ 11 h 75"/>
                  <a:gd name="T56" fmla="*/ 4 w 38"/>
                  <a:gd name="T57" fmla="*/ 9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75"/>
                  <a:gd name="T89" fmla="*/ 38 w 38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75">
                    <a:moveTo>
                      <a:pt x="4" y="9"/>
                    </a:moveTo>
                    <a:lnTo>
                      <a:pt x="10" y="7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4"/>
                    </a:lnTo>
                    <a:lnTo>
                      <a:pt x="38" y="15"/>
                    </a:lnTo>
                    <a:lnTo>
                      <a:pt x="38" y="25"/>
                    </a:lnTo>
                    <a:lnTo>
                      <a:pt x="38" y="38"/>
                    </a:lnTo>
                    <a:lnTo>
                      <a:pt x="38" y="65"/>
                    </a:lnTo>
                    <a:lnTo>
                      <a:pt x="36" y="67"/>
                    </a:lnTo>
                    <a:lnTo>
                      <a:pt x="33" y="70"/>
                    </a:lnTo>
                    <a:lnTo>
                      <a:pt x="28" y="71"/>
                    </a:lnTo>
                    <a:lnTo>
                      <a:pt x="23" y="71"/>
                    </a:lnTo>
                    <a:lnTo>
                      <a:pt x="16" y="72"/>
                    </a:lnTo>
                    <a:lnTo>
                      <a:pt x="4" y="75"/>
                    </a:lnTo>
                    <a:lnTo>
                      <a:pt x="2" y="74"/>
                    </a:lnTo>
                    <a:lnTo>
                      <a:pt x="1" y="74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39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5" name="Freeform 660"/>
              <p:cNvSpPr>
                <a:spLocks/>
              </p:cNvSpPr>
              <p:nvPr/>
            </p:nvSpPr>
            <p:spPr bwMode="auto">
              <a:xfrm>
                <a:off x="2272" y="3574"/>
                <a:ext cx="35" cy="67"/>
              </a:xfrm>
              <a:custGeom>
                <a:avLst/>
                <a:gdLst>
                  <a:gd name="T0" fmla="*/ 3 w 35"/>
                  <a:gd name="T1" fmla="*/ 9 h 67"/>
                  <a:gd name="T2" fmla="*/ 9 w 35"/>
                  <a:gd name="T3" fmla="*/ 6 h 67"/>
                  <a:gd name="T4" fmla="*/ 12 w 35"/>
                  <a:gd name="T5" fmla="*/ 5 h 67"/>
                  <a:gd name="T6" fmla="*/ 19 w 35"/>
                  <a:gd name="T7" fmla="*/ 4 h 67"/>
                  <a:gd name="T8" fmla="*/ 30 w 35"/>
                  <a:gd name="T9" fmla="*/ 0 h 67"/>
                  <a:gd name="T10" fmla="*/ 33 w 35"/>
                  <a:gd name="T11" fmla="*/ 0 h 67"/>
                  <a:gd name="T12" fmla="*/ 34 w 35"/>
                  <a:gd name="T13" fmla="*/ 1 h 67"/>
                  <a:gd name="T14" fmla="*/ 34 w 35"/>
                  <a:gd name="T15" fmla="*/ 2 h 67"/>
                  <a:gd name="T16" fmla="*/ 35 w 35"/>
                  <a:gd name="T17" fmla="*/ 4 h 67"/>
                  <a:gd name="T18" fmla="*/ 35 w 35"/>
                  <a:gd name="T19" fmla="*/ 14 h 67"/>
                  <a:gd name="T20" fmla="*/ 35 w 35"/>
                  <a:gd name="T21" fmla="*/ 22 h 67"/>
                  <a:gd name="T22" fmla="*/ 35 w 35"/>
                  <a:gd name="T23" fmla="*/ 34 h 67"/>
                  <a:gd name="T24" fmla="*/ 35 w 35"/>
                  <a:gd name="T25" fmla="*/ 59 h 67"/>
                  <a:gd name="T26" fmla="*/ 34 w 35"/>
                  <a:gd name="T27" fmla="*/ 63 h 67"/>
                  <a:gd name="T28" fmla="*/ 30 w 35"/>
                  <a:gd name="T29" fmla="*/ 64 h 67"/>
                  <a:gd name="T30" fmla="*/ 26 w 35"/>
                  <a:gd name="T31" fmla="*/ 65 h 67"/>
                  <a:gd name="T32" fmla="*/ 21 w 35"/>
                  <a:gd name="T33" fmla="*/ 65 h 67"/>
                  <a:gd name="T34" fmla="*/ 16 w 35"/>
                  <a:gd name="T35" fmla="*/ 66 h 67"/>
                  <a:gd name="T36" fmla="*/ 3 w 35"/>
                  <a:gd name="T37" fmla="*/ 67 h 67"/>
                  <a:gd name="T38" fmla="*/ 2 w 35"/>
                  <a:gd name="T39" fmla="*/ 67 h 67"/>
                  <a:gd name="T40" fmla="*/ 1 w 35"/>
                  <a:gd name="T41" fmla="*/ 67 h 67"/>
                  <a:gd name="T42" fmla="*/ 0 w 35"/>
                  <a:gd name="T43" fmla="*/ 66 h 67"/>
                  <a:gd name="T44" fmla="*/ 0 w 35"/>
                  <a:gd name="T45" fmla="*/ 64 h 67"/>
                  <a:gd name="T46" fmla="*/ 0 w 35"/>
                  <a:gd name="T47" fmla="*/ 54 h 67"/>
                  <a:gd name="T48" fmla="*/ 0 w 35"/>
                  <a:gd name="T49" fmla="*/ 47 h 67"/>
                  <a:gd name="T50" fmla="*/ 0 w 35"/>
                  <a:gd name="T51" fmla="*/ 36 h 67"/>
                  <a:gd name="T52" fmla="*/ 0 w 35"/>
                  <a:gd name="T53" fmla="*/ 12 h 67"/>
                  <a:gd name="T54" fmla="*/ 1 w 35"/>
                  <a:gd name="T55" fmla="*/ 10 h 67"/>
                  <a:gd name="T56" fmla="*/ 3 w 35"/>
                  <a:gd name="T57" fmla="*/ 9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5"/>
                  <a:gd name="T88" fmla="*/ 0 h 67"/>
                  <a:gd name="T89" fmla="*/ 35 w 35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5" h="67">
                    <a:moveTo>
                      <a:pt x="3" y="9"/>
                    </a:moveTo>
                    <a:lnTo>
                      <a:pt x="9" y="6"/>
                    </a:lnTo>
                    <a:lnTo>
                      <a:pt x="12" y="5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5" y="14"/>
                    </a:lnTo>
                    <a:lnTo>
                      <a:pt x="35" y="22"/>
                    </a:lnTo>
                    <a:lnTo>
                      <a:pt x="35" y="34"/>
                    </a:lnTo>
                    <a:lnTo>
                      <a:pt x="35" y="59"/>
                    </a:lnTo>
                    <a:lnTo>
                      <a:pt x="34" y="63"/>
                    </a:lnTo>
                    <a:lnTo>
                      <a:pt x="30" y="64"/>
                    </a:lnTo>
                    <a:lnTo>
                      <a:pt x="26" y="65"/>
                    </a:lnTo>
                    <a:lnTo>
                      <a:pt x="21" y="65"/>
                    </a:lnTo>
                    <a:lnTo>
                      <a:pt x="16" y="66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6" name="Freeform 661"/>
              <p:cNvSpPr>
                <a:spLocks/>
              </p:cNvSpPr>
              <p:nvPr/>
            </p:nvSpPr>
            <p:spPr bwMode="auto">
              <a:xfrm>
                <a:off x="2275" y="3574"/>
                <a:ext cx="32" cy="61"/>
              </a:xfrm>
              <a:custGeom>
                <a:avLst/>
                <a:gdLst>
                  <a:gd name="T0" fmla="*/ 4 w 32"/>
                  <a:gd name="T1" fmla="*/ 7 h 61"/>
                  <a:gd name="T2" fmla="*/ 12 w 32"/>
                  <a:gd name="T3" fmla="*/ 5 h 61"/>
                  <a:gd name="T4" fmla="*/ 28 w 32"/>
                  <a:gd name="T5" fmla="*/ 0 h 61"/>
                  <a:gd name="T6" fmla="*/ 31 w 32"/>
                  <a:gd name="T7" fmla="*/ 1 h 61"/>
                  <a:gd name="T8" fmla="*/ 32 w 32"/>
                  <a:gd name="T9" fmla="*/ 2 h 61"/>
                  <a:gd name="T10" fmla="*/ 32 w 32"/>
                  <a:gd name="T11" fmla="*/ 12 h 61"/>
                  <a:gd name="T12" fmla="*/ 32 w 32"/>
                  <a:gd name="T13" fmla="*/ 20 h 61"/>
                  <a:gd name="T14" fmla="*/ 32 w 32"/>
                  <a:gd name="T15" fmla="*/ 31 h 61"/>
                  <a:gd name="T16" fmla="*/ 32 w 32"/>
                  <a:gd name="T17" fmla="*/ 53 h 61"/>
                  <a:gd name="T18" fmla="*/ 31 w 32"/>
                  <a:gd name="T19" fmla="*/ 56 h 61"/>
                  <a:gd name="T20" fmla="*/ 28 w 32"/>
                  <a:gd name="T21" fmla="*/ 58 h 61"/>
                  <a:gd name="T22" fmla="*/ 21 w 32"/>
                  <a:gd name="T23" fmla="*/ 59 h 61"/>
                  <a:gd name="T24" fmla="*/ 4 w 32"/>
                  <a:gd name="T25" fmla="*/ 61 h 61"/>
                  <a:gd name="T26" fmla="*/ 1 w 32"/>
                  <a:gd name="T27" fmla="*/ 60 h 61"/>
                  <a:gd name="T28" fmla="*/ 0 w 32"/>
                  <a:gd name="T29" fmla="*/ 59 h 61"/>
                  <a:gd name="T30" fmla="*/ 0 w 32"/>
                  <a:gd name="T31" fmla="*/ 49 h 61"/>
                  <a:gd name="T32" fmla="*/ 0 w 32"/>
                  <a:gd name="T33" fmla="*/ 43 h 61"/>
                  <a:gd name="T34" fmla="*/ 0 w 32"/>
                  <a:gd name="T35" fmla="*/ 32 h 61"/>
                  <a:gd name="T36" fmla="*/ 0 w 32"/>
                  <a:gd name="T37" fmla="*/ 11 h 61"/>
                  <a:gd name="T38" fmla="*/ 1 w 32"/>
                  <a:gd name="T39" fmla="*/ 9 h 61"/>
                  <a:gd name="T40" fmla="*/ 4 w 32"/>
                  <a:gd name="T41" fmla="*/ 7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61"/>
                  <a:gd name="T65" fmla="*/ 32 w 32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61">
                    <a:moveTo>
                      <a:pt x="4" y="7"/>
                    </a:moveTo>
                    <a:lnTo>
                      <a:pt x="12" y="5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2" y="12"/>
                    </a:lnTo>
                    <a:lnTo>
                      <a:pt x="32" y="20"/>
                    </a:lnTo>
                    <a:lnTo>
                      <a:pt x="32" y="31"/>
                    </a:lnTo>
                    <a:lnTo>
                      <a:pt x="32" y="53"/>
                    </a:lnTo>
                    <a:lnTo>
                      <a:pt x="31" y="56"/>
                    </a:lnTo>
                    <a:lnTo>
                      <a:pt x="28" y="58"/>
                    </a:lnTo>
                    <a:lnTo>
                      <a:pt x="21" y="59"/>
                    </a:lnTo>
                    <a:lnTo>
                      <a:pt x="4" y="61"/>
                    </a:lnTo>
                    <a:lnTo>
                      <a:pt x="1" y="60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7" name="Freeform 662"/>
              <p:cNvSpPr>
                <a:spLocks/>
              </p:cNvSpPr>
              <p:nvPr/>
            </p:nvSpPr>
            <p:spPr bwMode="auto">
              <a:xfrm>
                <a:off x="2279" y="3574"/>
                <a:ext cx="28" cy="55"/>
              </a:xfrm>
              <a:custGeom>
                <a:avLst/>
                <a:gdLst>
                  <a:gd name="T0" fmla="*/ 2 w 28"/>
                  <a:gd name="T1" fmla="*/ 6 h 55"/>
                  <a:gd name="T2" fmla="*/ 24 w 28"/>
                  <a:gd name="T3" fmla="*/ 0 h 55"/>
                  <a:gd name="T4" fmla="*/ 27 w 28"/>
                  <a:gd name="T5" fmla="*/ 0 h 55"/>
                  <a:gd name="T6" fmla="*/ 28 w 28"/>
                  <a:gd name="T7" fmla="*/ 2 h 55"/>
                  <a:gd name="T8" fmla="*/ 28 w 28"/>
                  <a:gd name="T9" fmla="*/ 48 h 55"/>
                  <a:gd name="T10" fmla="*/ 27 w 28"/>
                  <a:gd name="T11" fmla="*/ 50 h 55"/>
                  <a:gd name="T12" fmla="*/ 24 w 28"/>
                  <a:gd name="T13" fmla="*/ 52 h 55"/>
                  <a:gd name="T14" fmla="*/ 2 w 28"/>
                  <a:gd name="T15" fmla="*/ 55 h 55"/>
                  <a:gd name="T16" fmla="*/ 0 w 28"/>
                  <a:gd name="T17" fmla="*/ 54 h 55"/>
                  <a:gd name="T18" fmla="*/ 0 w 28"/>
                  <a:gd name="T19" fmla="*/ 52 h 55"/>
                  <a:gd name="T20" fmla="*/ 0 w 28"/>
                  <a:gd name="T21" fmla="*/ 10 h 55"/>
                  <a:gd name="T22" fmla="*/ 0 w 28"/>
                  <a:gd name="T23" fmla="*/ 7 h 55"/>
                  <a:gd name="T24" fmla="*/ 2 w 28"/>
                  <a:gd name="T25" fmla="*/ 6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55"/>
                  <a:gd name="T41" fmla="*/ 28 w 28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55">
                    <a:moveTo>
                      <a:pt x="2" y="6"/>
                    </a:moveTo>
                    <a:lnTo>
                      <a:pt x="24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28" y="48"/>
                    </a:lnTo>
                    <a:lnTo>
                      <a:pt x="27" y="50"/>
                    </a:lnTo>
                    <a:lnTo>
                      <a:pt x="24" y="52"/>
                    </a:lnTo>
                    <a:lnTo>
                      <a:pt x="2" y="55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8" name="Freeform 663"/>
              <p:cNvSpPr>
                <a:spLocks/>
              </p:cNvSpPr>
              <p:nvPr/>
            </p:nvSpPr>
            <p:spPr bwMode="auto">
              <a:xfrm>
                <a:off x="2119" y="3606"/>
                <a:ext cx="83" cy="170"/>
              </a:xfrm>
              <a:custGeom>
                <a:avLst/>
                <a:gdLst>
                  <a:gd name="T0" fmla="*/ 9 w 83"/>
                  <a:gd name="T1" fmla="*/ 20 h 170"/>
                  <a:gd name="T2" fmla="*/ 75 w 83"/>
                  <a:gd name="T3" fmla="*/ 0 h 170"/>
                  <a:gd name="T4" fmla="*/ 79 w 83"/>
                  <a:gd name="T5" fmla="*/ 0 h 170"/>
                  <a:gd name="T6" fmla="*/ 81 w 83"/>
                  <a:gd name="T7" fmla="*/ 2 h 170"/>
                  <a:gd name="T8" fmla="*/ 83 w 83"/>
                  <a:gd name="T9" fmla="*/ 5 h 170"/>
                  <a:gd name="T10" fmla="*/ 83 w 83"/>
                  <a:gd name="T11" fmla="*/ 10 h 170"/>
                  <a:gd name="T12" fmla="*/ 83 w 83"/>
                  <a:gd name="T13" fmla="*/ 148 h 170"/>
                  <a:gd name="T14" fmla="*/ 83 w 83"/>
                  <a:gd name="T15" fmla="*/ 153 h 170"/>
                  <a:gd name="T16" fmla="*/ 81 w 83"/>
                  <a:gd name="T17" fmla="*/ 157 h 170"/>
                  <a:gd name="T18" fmla="*/ 79 w 83"/>
                  <a:gd name="T19" fmla="*/ 159 h 170"/>
                  <a:gd name="T20" fmla="*/ 75 w 83"/>
                  <a:gd name="T21" fmla="*/ 160 h 170"/>
                  <a:gd name="T22" fmla="*/ 9 w 83"/>
                  <a:gd name="T23" fmla="*/ 170 h 170"/>
                  <a:gd name="T24" fmla="*/ 5 w 83"/>
                  <a:gd name="T25" fmla="*/ 170 h 170"/>
                  <a:gd name="T26" fmla="*/ 2 w 83"/>
                  <a:gd name="T27" fmla="*/ 169 h 170"/>
                  <a:gd name="T28" fmla="*/ 1 w 83"/>
                  <a:gd name="T29" fmla="*/ 165 h 170"/>
                  <a:gd name="T30" fmla="*/ 0 w 83"/>
                  <a:gd name="T31" fmla="*/ 162 h 170"/>
                  <a:gd name="T32" fmla="*/ 0 w 83"/>
                  <a:gd name="T33" fmla="*/ 32 h 170"/>
                  <a:gd name="T34" fmla="*/ 1 w 83"/>
                  <a:gd name="T35" fmla="*/ 28 h 170"/>
                  <a:gd name="T36" fmla="*/ 2 w 83"/>
                  <a:gd name="T37" fmla="*/ 24 h 170"/>
                  <a:gd name="T38" fmla="*/ 5 w 83"/>
                  <a:gd name="T39" fmla="*/ 22 h 170"/>
                  <a:gd name="T40" fmla="*/ 9 w 83"/>
                  <a:gd name="T41" fmla="*/ 20 h 1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170"/>
                  <a:gd name="T65" fmla="*/ 83 w 83"/>
                  <a:gd name="T66" fmla="*/ 170 h 1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170">
                    <a:moveTo>
                      <a:pt x="9" y="20"/>
                    </a:moveTo>
                    <a:lnTo>
                      <a:pt x="75" y="0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3" y="148"/>
                    </a:lnTo>
                    <a:lnTo>
                      <a:pt x="83" y="153"/>
                    </a:lnTo>
                    <a:lnTo>
                      <a:pt x="81" y="157"/>
                    </a:lnTo>
                    <a:lnTo>
                      <a:pt x="79" y="159"/>
                    </a:lnTo>
                    <a:lnTo>
                      <a:pt x="75" y="160"/>
                    </a:lnTo>
                    <a:lnTo>
                      <a:pt x="9" y="170"/>
                    </a:lnTo>
                    <a:lnTo>
                      <a:pt x="5" y="170"/>
                    </a:lnTo>
                    <a:lnTo>
                      <a:pt x="2" y="169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59" name="Freeform 664"/>
              <p:cNvSpPr>
                <a:spLocks/>
              </p:cNvSpPr>
              <p:nvPr/>
            </p:nvSpPr>
            <p:spPr bwMode="auto">
              <a:xfrm>
                <a:off x="2119" y="3606"/>
                <a:ext cx="83" cy="170"/>
              </a:xfrm>
              <a:custGeom>
                <a:avLst/>
                <a:gdLst>
                  <a:gd name="T0" fmla="*/ 9 w 83"/>
                  <a:gd name="T1" fmla="*/ 20 h 170"/>
                  <a:gd name="T2" fmla="*/ 75 w 83"/>
                  <a:gd name="T3" fmla="*/ 0 h 170"/>
                  <a:gd name="T4" fmla="*/ 79 w 83"/>
                  <a:gd name="T5" fmla="*/ 0 h 170"/>
                  <a:gd name="T6" fmla="*/ 81 w 83"/>
                  <a:gd name="T7" fmla="*/ 2 h 170"/>
                  <a:gd name="T8" fmla="*/ 83 w 83"/>
                  <a:gd name="T9" fmla="*/ 5 h 170"/>
                  <a:gd name="T10" fmla="*/ 83 w 83"/>
                  <a:gd name="T11" fmla="*/ 10 h 170"/>
                  <a:gd name="T12" fmla="*/ 83 w 83"/>
                  <a:gd name="T13" fmla="*/ 148 h 170"/>
                  <a:gd name="T14" fmla="*/ 83 w 83"/>
                  <a:gd name="T15" fmla="*/ 153 h 170"/>
                  <a:gd name="T16" fmla="*/ 81 w 83"/>
                  <a:gd name="T17" fmla="*/ 157 h 170"/>
                  <a:gd name="T18" fmla="*/ 79 w 83"/>
                  <a:gd name="T19" fmla="*/ 159 h 170"/>
                  <a:gd name="T20" fmla="*/ 75 w 83"/>
                  <a:gd name="T21" fmla="*/ 160 h 170"/>
                  <a:gd name="T22" fmla="*/ 9 w 83"/>
                  <a:gd name="T23" fmla="*/ 170 h 170"/>
                  <a:gd name="T24" fmla="*/ 5 w 83"/>
                  <a:gd name="T25" fmla="*/ 170 h 170"/>
                  <a:gd name="T26" fmla="*/ 2 w 83"/>
                  <a:gd name="T27" fmla="*/ 169 h 170"/>
                  <a:gd name="T28" fmla="*/ 1 w 83"/>
                  <a:gd name="T29" fmla="*/ 165 h 170"/>
                  <a:gd name="T30" fmla="*/ 0 w 83"/>
                  <a:gd name="T31" fmla="*/ 162 h 170"/>
                  <a:gd name="T32" fmla="*/ 0 w 83"/>
                  <a:gd name="T33" fmla="*/ 32 h 170"/>
                  <a:gd name="T34" fmla="*/ 1 w 83"/>
                  <a:gd name="T35" fmla="*/ 28 h 170"/>
                  <a:gd name="T36" fmla="*/ 2 w 83"/>
                  <a:gd name="T37" fmla="*/ 24 h 170"/>
                  <a:gd name="T38" fmla="*/ 5 w 83"/>
                  <a:gd name="T39" fmla="*/ 22 h 170"/>
                  <a:gd name="T40" fmla="*/ 9 w 83"/>
                  <a:gd name="T41" fmla="*/ 20 h 1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170"/>
                  <a:gd name="T65" fmla="*/ 83 w 83"/>
                  <a:gd name="T66" fmla="*/ 170 h 1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170">
                    <a:moveTo>
                      <a:pt x="9" y="20"/>
                    </a:moveTo>
                    <a:lnTo>
                      <a:pt x="75" y="0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3" y="148"/>
                    </a:lnTo>
                    <a:lnTo>
                      <a:pt x="83" y="153"/>
                    </a:lnTo>
                    <a:lnTo>
                      <a:pt x="81" y="157"/>
                    </a:lnTo>
                    <a:lnTo>
                      <a:pt x="79" y="159"/>
                    </a:lnTo>
                    <a:lnTo>
                      <a:pt x="75" y="160"/>
                    </a:lnTo>
                    <a:lnTo>
                      <a:pt x="9" y="170"/>
                    </a:lnTo>
                    <a:lnTo>
                      <a:pt x="5" y="170"/>
                    </a:lnTo>
                    <a:lnTo>
                      <a:pt x="2" y="169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5" y="22"/>
                    </a:lnTo>
                    <a:lnTo>
                      <a:pt x="9" y="20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0" name="Freeform 665"/>
              <p:cNvSpPr>
                <a:spLocks/>
              </p:cNvSpPr>
              <p:nvPr/>
            </p:nvSpPr>
            <p:spPr bwMode="auto">
              <a:xfrm>
                <a:off x="2122" y="3606"/>
                <a:ext cx="80" cy="164"/>
              </a:xfrm>
              <a:custGeom>
                <a:avLst/>
                <a:gdLst>
                  <a:gd name="T0" fmla="*/ 8 w 80"/>
                  <a:gd name="T1" fmla="*/ 20 h 164"/>
                  <a:gd name="T2" fmla="*/ 20 w 80"/>
                  <a:gd name="T3" fmla="*/ 16 h 164"/>
                  <a:gd name="T4" fmla="*/ 29 w 80"/>
                  <a:gd name="T5" fmla="*/ 13 h 164"/>
                  <a:gd name="T6" fmla="*/ 44 w 80"/>
                  <a:gd name="T7" fmla="*/ 8 h 164"/>
                  <a:gd name="T8" fmla="*/ 72 w 80"/>
                  <a:gd name="T9" fmla="*/ 0 h 164"/>
                  <a:gd name="T10" fmla="*/ 76 w 80"/>
                  <a:gd name="T11" fmla="*/ 0 h 164"/>
                  <a:gd name="T12" fmla="*/ 78 w 80"/>
                  <a:gd name="T13" fmla="*/ 2 h 164"/>
                  <a:gd name="T14" fmla="*/ 80 w 80"/>
                  <a:gd name="T15" fmla="*/ 5 h 164"/>
                  <a:gd name="T16" fmla="*/ 80 w 80"/>
                  <a:gd name="T17" fmla="*/ 8 h 164"/>
                  <a:gd name="T18" fmla="*/ 80 w 80"/>
                  <a:gd name="T19" fmla="*/ 34 h 164"/>
                  <a:gd name="T20" fmla="*/ 80 w 80"/>
                  <a:gd name="T21" fmla="*/ 54 h 164"/>
                  <a:gd name="T22" fmla="*/ 80 w 80"/>
                  <a:gd name="T23" fmla="*/ 84 h 164"/>
                  <a:gd name="T24" fmla="*/ 80 w 80"/>
                  <a:gd name="T25" fmla="*/ 143 h 164"/>
                  <a:gd name="T26" fmla="*/ 80 w 80"/>
                  <a:gd name="T27" fmla="*/ 147 h 164"/>
                  <a:gd name="T28" fmla="*/ 78 w 80"/>
                  <a:gd name="T29" fmla="*/ 151 h 164"/>
                  <a:gd name="T30" fmla="*/ 76 w 80"/>
                  <a:gd name="T31" fmla="*/ 153 h 164"/>
                  <a:gd name="T32" fmla="*/ 72 w 80"/>
                  <a:gd name="T33" fmla="*/ 154 h 164"/>
                  <a:gd name="T34" fmla="*/ 60 w 80"/>
                  <a:gd name="T35" fmla="*/ 157 h 164"/>
                  <a:gd name="T36" fmla="*/ 51 w 80"/>
                  <a:gd name="T37" fmla="*/ 158 h 164"/>
                  <a:gd name="T38" fmla="*/ 36 w 80"/>
                  <a:gd name="T39" fmla="*/ 160 h 164"/>
                  <a:gd name="T40" fmla="*/ 8 w 80"/>
                  <a:gd name="T41" fmla="*/ 164 h 164"/>
                  <a:gd name="T42" fmla="*/ 5 w 80"/>
                  <a:gd name="T43" fmla="*/ 164 h 164"/>
                  <a:gd name="T44" fmla="*/ 2 w 80"/>
                  <a:gd name="T45" fmla="*/ 163 h 164"/>
                  <a:gd name="T46" fmla="*/ 0 w 80"/>
                  <a:gd name="T47" fmla="*/ 160 h 164"/>
                  <a:gd name="T48" fmla="*/ 0 w 80"/>
                  <a:gd name="T49" fmla="*/ 157 h 164"/>
                  <a:gd name="T50" fmla="*/ 0 w 80"/>
                  <a:gd name="T51" fmla="*/ 132 h 164"/>
                  <a:gd name="T52" fmla="*/ 0 w 80"/>
                  <a:gd name="T53" fmla="*/ 115 h 164"/>
                  <a:gd name="T54" fmla="*/ 0 w 80"/>
                  <a:gd name="T55" fmla="*/ 86 h 164"/>
                  <a:gd name="T56" fmla="*/ 0 w 80"/>
                  <a:gd name="T57" fmla="*/ 31 h 164"/>
                  <a:gd name="T58" fmla="*/ 0 w 80"/>
                  <a:gd name="T59" fmla="*/ 27 h 164"/>
                  <a:gd name="T60" fmla="*/ 2 w 80"/>
                  <a:gd name="T61" fmla="*/ 23 h 164"/>
                  <a:gd name="T62" fmla="*/ 5 w 80"/>
                  <a:gd name="T63" fmla="*/ 21 h 164"/>
                  <a:gd name="T64" fmla="*/ 8 w 80"/>
                  <a:gd name="T65" fmla="*/ 2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0"/>
                  <a:gd name="T100" fmla="*/ 0 h 164"/>
                  <a:gd name="T101" fmla="*/ 80 w 80"/>
                  <a:gd name="T102" fmla="*/ 164 h 1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0" h="164">
                    <a:moveTo>
                      <a:pt x="8" y="20"/>
                    </a:moveTo>
                    <a:lnTo>
                      <a:pt x="20" y="16"/>
                    </a:lnTo>
                    <a:lnTo>
                      <a:pt x="29" y="13"/>
                    </a:lnTo>
                    <a:lnTo>
                      <a:pt x="44" y="8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5"/>
                    </a:lnTo>
                    <a:lnTo>
                      <a:pt x="80" y="8"/>
                    </a:lnTo>
                    <a:lnTo>
                      <a:pt x="80" y="34"/>
                    </a:lnTo>
                    <a:lnTo>
                      <a:pt x="80" y="54"/>
                    </a:lnTo>
                    <a:lnTo>
                      <a:pt x="80" y="84"/>
                    </a:lnTo>
                    <a:lnTo>
                      <a:pt x="80" y="143"/>
                    </a:lnTo>
                    <a:lnTo>
                      <a:pt x="80" y="147"/>
                    </a:lnTo>
                    <a:lnTo>
                      <a:pt x="78" y="151"/>
                    </a:lnTo>
                    <a:lnTo>
                      <a:pt x="76" y="153"/>
                    </a:lnTo>
                    <a:lnTo>
                      <a:pt x="72" y="154"/>
                    </a:lnTo>
                    <a:lnTo>
                      <a:pt x="60" y="157"/>
                    </a:lnTo>
                    <a:lnTo>
                      <a:pt x="51" y="158"/>
                    </a:lnTo>
                    <a:lnTo>
                      <a:pt x="36" y="160"/>
                    </a:lnTo>
                    <a:lnTo>
                      <a:pt x="8" y="164"/>
                    </a:lnTo>
                    <a:lnTo>
                      <a:pt x="5" y="164"/>
                    </a:lnTo>
                    <a:lnTo>
                      <a:pt x="2" y="163"/>
                    </a:lnTo>
                    <a:lnTo>
                      <a:pt x="0" y="160"/>
                    </a:lnTo>
                    <a:lnTo>
                      <a:pt x="0" y="157"/>
                    </a:lnTo>
                    <a:lnTo>
                      <a:pt x="0" y="132"/>
                    </a:lnTo>
                    <a:lnTo>
                      <a:pt x="0" y="115"/>
                    </a:lnTo>
                    <a:lnTo>
                      <a:pt x="0" y="86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5" y="21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1" name="Freeform 666"/>
              <p:cNvSpPr>
                <a:spLocks/>
              </p:cNvSpPr>
              <p:nvPr/>
            </p:nvSpPr>
            <p:spPr bwMode="auto">
              <a:xfrm>
                <a:off x="2124" y="3606"/>
                <a:ext cx="78" cy="159"/>
              </a:xfrm>
              <a:custGeom>
                <a:avLst/>
                <a:gdLst>
                  <a:gd name="T0" fmla="*/ 8 w 78"/>
                  <a:gd name="T1" fmla="*/ 18 h 159"/>
                  <a:gd name="T2" fmla="*/ 21 w 78"/>
                  <a:gd name="T3" fmla="*/ 15 h 159"/>
                  <a:gd name="T4" fmla="*/ 30 w 78"/>
                  <a:gd name="T5" fmla="*/ 12 h 159"/>
                  <a:gd name="T6" fmla="*/ 43 w 78"/>
                  <a:gd name="T7" fmla="*/ 8 h 159"/>
                  <a:gd name="T8" fmla="*/ 70 w 78"/>
                  <a:gd name="T9" fmla="*/ 0 h 159"/>
                  <a:gd name="T10" fmla="*/ 74 w 78"/>
                  <a:gd name="T11" fmla="*/ 0 h 159"/>
                  <a:gd name="T12" fmla="*/ 76 w 78"/>
                  <a:gd name="T13" fmla="*/ 2 h 159"/>
                  <a:gd name="T14" fmla="*/ 78 w 78"/>
                  <a:gd name="T15" fmla="*/ 5 h 159"/>
                  <a:gd name="T16" fmla="*/ 78 w 78"/>
                  <a:gd name="T17" fmla="*/ 8 h 159"/>
                  <a:gd name="T18" fmla="*/ 78 w 78"/>
                  <a:gd name="T19" fmla="*/ 33 h 159"/>
                  <a:gd name="T20" fmla="*/ 78 w 78"/>
                  <a:gd name="T21" fmla="*/ 51 h 159"/>
                  <a:gd name="T22" fmla="*/ 78 w 78"/>
                  <a:gd name="T23" fmla="*/ 82 h 159"/>
                  <a:gd name="T24" fmla="*/ 78 w 78"/>
                  <a:gd name="T25" fmla="*/ 138 h 159"/>
                  <a:gd name="T26" fmla="*/ 78 w 78"/>
                  <a:gd name="T27" fmla="*/ 142 h 159"/>
                  <a:gd name="T28" fmla="*/ 76 w 78"/>
                  <a:gd name="T29" fmla="*/ 146 h 159"/>
                  <a:gd name="T30" fmla="*/ 74 w 78"/>
                  <a:gd name="T31" fmla="*/ 147 h 159"/>
                  <a:gd name="T32" fmla="*/ 70 w 78"/>
                  <a:gd name="T33" fmla="*/ 148 h 159"/>
                  <a:gd name="T34" fmla="*/ 59 w 78"/>
                  <a:gd name="T35" fmla="*/ 151 h 159"/>
                  <a:gd name="T36" fmla="*/ 50 w 78"/>
                  <a:gd name="T37" fmla="*/ 152 h 159"/>
                  <a:gd name="T38" fmla="*/ 35 w 78"/>
                  <a:gd name="T39" fmla="*/ 154 h 159"/>
                  <a:gd name="T40" fmla="*/ 8 w 78"/>
                  <a:gd name="T41" fmla="*/ 159 h 159"/>
                  <a:gd name="T42" fmla="*/ 6 w 78"/>
                  <a:gd name="T43" fmla="*/ 158 h 159"/>
                  <a:gd name="T44" fmla="*/ 3 w 78"/>
                  <a:gd name="T45" fmla="*/ 157 h 159"/>
                  <a:gd name="T46" fmla="*/ 2 w 78"/>
                  <a:gd name="T47" fmla="*/ 154 h 159"/>
                  <a:gd name="T48" fmla="*/ 0 w 78"/>
                  <a:gd name="T49" fmla="*/ 151 h 159"/>
                  <a:gd name="T50" fmla="*/ 0 w 78"/>
                  <a:gd name="T51" fmla="*/ 127 h 159"/>
                  <a:gd name="T52" fmla="*/ 0 w 78"/>
                  <a:gd name="T53" fmla="*/ 110 h 159"/>
                  <a:gd name="T54" fmla="*/ 0 w 78"/>
                  <a:gd name="T55" fmla="*/ 82 h 159"/>
                  <a:gd name="T56" fmla="*/ 0 w 78"/>
                  <a:gd name="T57" fmla="*/ 29 h 159"/>
                  <a:gd name="T58" fmla="*/ 2 w 78"/>
                  <a:gd name="T59" fmla="*/ 26 h 159"/>
                  <a:gd name="T60" fmla="*/ 3 w 78"/>
                  <a:gd name="T61" fmla="*/ 22 h 159"/>
                  <a:gd name="T62" fmla="*/ 6 w 78"/>
                  <a:gd name="T63" fmla="*/ 20 h 159"/>
                  <a:gd name="T64" fmla="*/ 8 w 78"/>
                  <a:gd name="T65" fmla="*/ 18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159"/>
                  <a:gd name="T101" fmla="*/ 78 w 78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159">
                    <a:moveTo>
                      <a:pt x="8" y="18"/>
                    </a:moveTo>
                    <a:lnTo>
                      <a:pt x="21" y="15"/>
                    </a:lnTo>
                    <a:lnTo>
                      <a:pt x="30" y="12"/>
                    </a:lnTo>
                    <a:lnTo>
                      <a:pt x="43" y="8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6" y="2"/>
                    </a:lnTo>
                    <a:lnTo>
                      <a:pt x="78" y="5"/>
                    </a:lnTo>
                    <a:lnTo>
                      <a:pt x="78" y="8"/>
                    </a:lnTo>
                    <a:lnTo>
                      <a:pt x="78" y="33"/>
                    </a:lnTo>
                    <a:lnTo>
                      <a:pt x="78" y="51"/>
                    </a:lnTo>
                    <a:lnTo>
                      <a:pt x="78" y="82"/>
                    </a:lnTo>
                    <a:lnTo>
                      <a:pt x="78" y="138"/>
                    </a:lnTo>
                    <a:lnTo>
                      <a:pt x="78" y="142"/>
                    </a:lnTo>
                    <a:lnTo>
                      <a:pt x="76" y="146"/>
                    </a:lnTo>
                    <a:lnTo>
                      <a:pt x="74" y="147"/>
                    </a:lnTo>
                    <a:lnTo>
                      <a:pt x="70" y="148"/>
                    </a:lnTo>
                    <a:lnTo>
                      <a:pt x="59" y="151"/>
                    </a:lnTo>
                    <a:lnTo>
                      <a:pt x="50" y="152"/>
                    </a:lnTo>
                    <a:lnTo>
                      <a:pt x="35" y="154"/>
                    </a:lnTo>
                    <a:lnTo>
                      <a:pt x="8" y="159"/>
                    </a:lnTo>
                    <a:lnTo>
                      <a:pt x="6" y="158"/>
                    </a:lnTo>
                    <a:lnTo>
                      <a:pt x="3" y="157"/>
                    </a:lnTo>
                    <a:lnTo>
                      <a:pt x="2" y="154"/>
                    </a:lnTo>
                    <a:lnTo>
                      <a:pt x="0" y="151"/>
                    </a:lnTo>
                    <a:lnTo>
                      <a:pt x="0" y="127"/>
                    </a:lnTo>
                    <a:lnTo>
                      <a:pt x="0" y="110"/>
                    </a:lnTo>
                    <a:lnTo>
                      <a:pt x="0" y="82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3" y="22"/>
                    </a:lnTo>
                    <a:lnTo>
                      <a:pt x="6" y="2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2" name="Freeform 667"/>
              <p:cNvSpPr>
                <a:spLocks/>
              </p:cNvSpPr>
              <p:nvPr/>
            </p:nvSpPr>
            <p:spPr bwMode="auto">
              <a:xfrm>
                <a:off x="2128" y="3606"/>
                <a:ext cx="74" cy="152"/>
              </a:xfrm>
              <a:custGeom>
                <a:avLst/>
                <a:gdLst>
                  <a:gd name="T0" fmla="*/ 8 w 74"/>
                  <a:gd name="T1" fmla="*/ 18 h 152"/>
                  <a:gd name="T2" fmla="*/ 19 w 74"/>
                  <a:gd name="T3" fmla="*/ 15 h 152"/>
                  <a:gd name="T4" fmla="*/ 27 w 74"/>
                  <a:gd name="T5" fmla="*/ 12 h 152"/>
                  <a:gd name="T6" fmla="*/ 41 w 74"/>
                  <a:gd name="T7" fmla="*/ 8 h 152"/>
                  <a:gd name="T8" fmla="*/ 66 w 74"/>
                  <a:gd name="T9" fmla="*/ 0 h 152"/>
                  <a:gd name="T10" fmla="*/ 70 w 74"/>
                  <a:gd name="T11" fmla="*/ 0 h 152"/>
                  <a:gd name="T12" fmla="*/ 72 w 74"/>
                  <a:gd name="T13" fmla="*/ 2 h 152"/>
                  <a:gd name="T14" fmla="*/ 74 w 74"/>
                  <a:gd name="T15" fmla="*/ 5 h 152"/>
                  <a:gd name="T16" fmla="*/ 74 w 74"/>
                  <a:gd name="T17" fmla="*/ 8 h 152"/>
                  <a:gd name="T18" fmla="*/ 74 w 74"/>
                  <a:gd name="T19" fmla="*/ 32 h 152"/>
                  <a:gd name="T20" fmla="*/ 74 w 74"/>
                  <a:gd name="T21" fmla="*/ 50 h 152"/>
                  <a:gd name="T22" fmla="*/ 74 w 74"/>
                  <a:gd name="T23" fmla="*/ 78 h 152"/>
                  <a:gd name="T24" fmla="*/ 74 w 74"/>
                  <a:gd name="T25" fmla="*/ 134 h 152"/>
                  <a:gd name="T26" fmla="*/ 74 w 74"/>
                  <a:gd name="T27" fmla="*/ 137 h 152"/>
                  <a:gd name="T28" fmla="*/ 72 w 74"/>
                  <a:gd name="T29" fmla="*/ 140 h 152"/>
                  <a:gd name="T30" fmla="*/ 70 w 74"/>
                  <a:gd name="T31" fmla="*/ 142 h 152"/>
                  <a:gd name="T32" fmla="*/ 66 w 74"/>
                  <a:gd name="T33" fmla="*/ 143 h 152"/>
                  <a:gd name="T34" fmla="*/ 56 w 74"/>
                  <a:gd name="T35" fmla="*/ 145 h 152"/>
                  <a:gd name="T36" fmla="*/ 47 w 74"/>
                  <a:gd name="T37" fmla="*/ 146 h 152"/>
                  <a:gd name="T38" fmla="*/ 34 w 74"/>
                  <a:gd name="T39" fmla="*/ 148 h 152"/>
                  <a:gd name="T40" fmla="*/ 8 w 74"/>
                  <a:gd name="T41" fmla="*/ 152 h 152"/>
                  <a:gd name="T42" fmla="*/ 4 w 74"/>
                  <a:gd name="T43" fmla="*/ 152 h 152"/>
                  <a:gd name="T44" fmla="*/ 2 w 74"/>
                  <a:gd name="T45" fmla="*/ 151 h 152"/>
                  <a:gd name="T46" fmla="*/ 1 w 74"/>
                  <a:gd name="T47" fmla="*/ 148 h 152"/>
                  <a:gd name="T48" fmla="*/ 0 w 74"/>
                  <a:gd name="T49" fmla="*/ 145 h 152"/>
                  <a:gd name="T50" fmla="*/ 0 w 74"/>
                  <a:gd name="T51" fmla="*/ 124 h 152"/>
                  <a:gd name="T52" fmla="*/ 0 w 74"/>
                  <a:gd name="T53" fmla="*/ 107 h 152"/>
                  <a:gd name="T54" fmla="*/ 0 w 74"/>
                  <a:gd name="T55" fmla="*/ 80 h 152"/>
                  <a:gd name="T56" fmla="*/ 0 w 74"/>
                  <a:gd name="T57" fmla="*/ 28 h 152"/>
                  <a:gd name="T58" fmla="*/ 1 w 74"/>
                  <a:gd name="T59" fmla="*/ 24 h 152"/>
                  <a:gd name="T60" fmla="*/ 2 w 74"/>
                  <a:gd name="T61" fmla="*/ 22 h 152"/>
                  <a:gd name="T62" fmla="*/ 4 w 74"/>
                  <a:gd name="T63" fmla="*/ 20 h 152"/>
                  <a:gd name="T64" fmla="*/ 8 w 74"/>
                  <a:gd name="T65" fmla="*/ 18 h 1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152"/>
                  <a:gd name="T101" fmla="*/ 74 w 74"/>
                  <a:gd name="T102" fmla="*/ 152 h 1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152">
                    <a:moveTo>
                      <a:pt x="8" y="18"/>
                    </a:moveTo>
                    <a:lnTo>
                      <a:pt x="19" y="15"/>
                    </a:lnTo>
                    <a:lnTo>
                      <a:pt x="27" y="12"/>
                    </a:lnTo>
                    <a:lnTo>
                      <a:pt x="41" y="8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2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4" y="32"/>
                    </a:lnTo>
                    <a:lnTo>
                      <a:pt x="74" y="50"/>
                    </a:lnTo>
                    <a:lnTo>
                      <a:pt x="74" y="78"/>
                    </a:lnTo>
                    <a:lnTo>
                      <a:pt x="74" y="134"/>
                    </a:lnTo>
                    <a:lnTo>
                      <a:pt x="74" y="137"/>
                    </a:lnTo>
                    <a:lnTo>
                      <a:pt x="72" y="140"/>
                    </a:lnTo>
                    <a:lnTo>
                      <a:pt x="70" y="142"/>
                    </a:lnTo>
                    <a:lnTo>
                      <a:pt x="66" y="143"/>
                    </a:lnTo>
                    <a:lnTo>
                      <a:pt x="56" y="145"/>
                    </a:lnTo>
                    <a:lnTo>
                      <a:pt x="47" y="146"/>
                    </a:lnTo>
                    <a:lnTo>
                      <a:pt x="34" y="148"/>
                    </a:lnTo>
                    <a:lnTo>
                      <a:pt x="8" y="152"/>
                    </a:lnTo>
                    <a:lnTo>
                      <a:pt x="4" y="152"/>
                    </a:lnTo>
                    <a:lnTo>
                      <a:pt x="2" y="151"/>
                    </a:lnTo>
                    <a:lnTo>
                      <a:pt x="1" y="148"/>
                    </a:lnTo>
                    <a:lnTo>
                      <a:pt x="0" y="145"/>
                    </a:lnTo>
                    <a:lnTo>
                      <a:pt x="0" y="124"/>
                    </a:lnTo>
                    <a:lnTo>
                      <a:pt x="0" y="107"/>
                    </a:lnTo>
                    <a:lnTo>
                      <a:pt x="0" y="80"/>
                    </a:lnTo>
                    <a:lnTo>
                      <a:pt x="0" y="28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3" name="Freeform 668"/>
              <p:cNvSpPr>
                <a:spLocks/>
              </p:cNvSpPr>
              <p:nvPr/>
            </p:nvSpPr>
            <p:spPr bwMode="auto">
              <a:xfrm>
                <a:off x="2131" y="3606"/>
                <a:ext cx="71" cy="147"/>
              </a:xfrm>
              <a:custGeom>
                <a:avLst/>
                <a:gdLst>
                  <a:gd name="T0" fmla="*/ 7 w 71"/>
                  <a:gd name="T1" fmla="*/ 17 h 147"/>
                  <a:gd name="T2" fmla="*/ 18 w 71"/>
                  <a:gd name="T3" fmla="*/ 13 h 147"/>
                  <a:gd name="T4" fmla="*/ 26 w 71"/>
                  <a:gd name="T5" fmla="*/ 11 h 147"/>
                  <a:gd name="T6" fmla="*/ 40 w 71"/>
                  <a:gd name="T7" fmla="*/ 7 h 147"/>
                  <a:gd name="T8" fmla="*/ 64 w 71"/>
                  <a:gd name="T9" fmla="*/ 0 h 147"/>
                  <a:gd name="T10" fmla="*/ 67 w 71"/>
                  <a:gd name="T11" fmla="*/ 0 h 147"/>
                  <a:gd name="T12" fmla="*/ 69 w 71"/>
                  <a:gd name="T13" fmla="*/ 1 h 147"/>
                  <a:gd name="T14" fmla="*/ 71 w 71"/>
                  <a:gd name="T15" fmla="*/ 5 h 147"/>
                  <a:gd name="T16" fmla="*/ 71 w 71"/>
                  <a:gd name="T17" fmla="*/ 7 h 147"/>
                  <a:gd name="T18" fmla="*/ 71 w 71"/>
                  <a:gd name="T19" fmla="*/ 31 h 147"/>
                  <a:gd name="T20" fmla="*/ 71 w 71"/>
                  <a:gd name="T21" fmla="*/ 48 h 147"/>
                  <a:gd name="T22" fmla="*/ 71 w 71"/>
                  <a:gd name="T23" fmla="*/ 76 h 147"/>
                  <a:gd name="T24" fmla="*/ 71 w 71"/>
                  <a:gd name="T25" fmla="*/ 127 h 147"/>
                  <a:gd name="T26" fmla="*/ 71 w 71"/>
                  <a:gd name="T27" fmla="*/ 131 h 147"/>
                  <a:gd name="T28" fmla="*/ 69 w 71"/>
                  <a:gd name="T29" fmla="*/ 135 h 147"/>
                  <a:gd name="T30" fmla="*/ 67 w 71"/>
                  <a:gd name="T31" fmla="*/ 137 h 147"/>
                  <a:gd name="T32" fmla="*/ 64 w 71"/>
                  <a:gd name="T33" fmla="*/ 138 h 147"/>
                  <a:gd name="T34" fmla="*/ 53 w 71"/>
                  <a:gd name="T35" fmla="*/ 140 h 147"/>
                  <a:gd name="T36" fmla="*/ 45 w 71"/>
                  <a:gd name="T37" fmla="*/ 141 h 147"/>
                  <a:gd name="T38" fmla="*/ 32 w 71"/>
                  <a:gd name="T39" fmla="*/ 143 h 147"/>
                  <a:gd name="T40" fmla="*/ 7 w 71"/>
                  <a:gd name="T41" fmla="*/ 147 h 147"/>
                  <a:gd name="T42" fmla="*/ 4 w 71"/>
                  <a:gd name="T43" fmla="*/ 146 h 147"/>
                  <a:gd name="T44" fmla="*/ 1 w 71"/>
                  <a:gd name="T45" fmla="*/ 145 h 147"/>
                  <a:gd name="T46" fmla="*/ 0 w 71"/>
                  <a:gd name="T47" fmla="*/ 142 h 147"/>
                  <a:gd name="T48" fmla="*/ 0 w 71"/>
                  <a:gd name="T49" fmla="*/ 140 h 147"/>
                  <a:gd name="T50" fmla="*/ 0 w 71"/>
                  <a:gd name="T51" fmla="*/ 119 h 147"/>
                  <a:gd name="T52" fmla="*/ 0 w 71"/>
                  <a:gd name="T53" fmla="*/ 102 h 147"/>
                  <a:gd name="T54" fmla="*/ 0 w 71"/>
                  <a:gd name="T55" fmla="*/ 76 h 147"/>
                  <a:gd name="T56" fmla="*/ 0 w 71"/>
                  <a:gd name="T57" fmla="*/ 27 h 147"/>
                  <a:gd name="T58" fmla="*/ 0 w 71"/>
                  <a:gd name="T59" fmla="*/ 24 h 147"/>
                  <a:gd name="T60" fmla="*/ 1 w 71"/>
                  <a:gd name="T61" fmla="*/ 21 h 147"/>
                  <a:gd name="T62" fmla="*/ 5 w 71"/>
                  <a:gd name="T63" fmla="*/ 18 h 147"/>
                  <a:gd name="T64" fmla="*/ 7 w 71"/>
                  <a:gd name="T65" fmla="*/ 17 h 1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147"/>
                  <a:gd name="T101" fmla="*/ 71 w 71"/>
                  <a:gd name="T102" fmla="*/ 147 h 1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147">
                    <a:moveTo>
                      <a:pt x="7" y="17"/>
                    </a:moveTo>
                    <a:lnTo>
                      <a:pt x="18" y="13"/>
                    </a:lnTo>
                    <a:lnTo>
                      <a:pt x="26" y="11"/>
                    </a:lnTo>
                    <a:lnTo>
                      <a:pt x="40" y="7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1" y="31"/>
                    </a:lnTo>
                    <a:lnTo>
                      <a:pt x="71" y="48"/>
                    </a:lnTo>
                    <a:lnTo>
                      <a:pt x="71" y="76"/>
                    </a:lnTo>
                    <a:lnTo>
                      <a:pt x="71" y="127"/>
                    </a:lnTo>
                    <a:lnTo>
                      <a:pt x="71" y="131"/>
                    </a:lnTo>
                    <a:lnTo>
                      <a:pt x="69" y="135"/>
                    </a:lnTo>
                    <a:lnTo>
                      <a:pt x="67" y="137"/>
                    </a:lnTo>
                    <a:lnTo>
                      <a:pt x="64" y="138"/>
                    </a:lnTo>
                    <a:lnTo>
                      <a:pt x="53" y="140"/>
                    </a:lnTo>
                    <a:lnTo>
                      <a:pt x="45" y="141"/>
                    </a:lnTo>
                    <a:lnTo>
                      <a:pt x="32" y="143"/>
                    </a:lnTo>
                    <a:lnTo>
                      <a:pt x="7" y="147"/>
                    </a:lnTo>
                    <a:lnTo>
                      <a:pt x="4" y="146"/>
                    </a:lnTo>
                    <a:lnTo>
                      <a:pt x="1" y="145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19"/>
                    </a:lnTo>
                    <a:lnTo>
                      <a:pt x="0" y="102"/>
                    </a:lnTo>
                    <a:lnTo>
                      <a:pt x="0" y="76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8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4" name="Freeform 669"/>
              <p:cNvSpPr>
                <a:spLocks/>
              </p:cNvSpPr>
              <p:nvPr/>
            </p:nvSpPr>
            <p:spPr bwMode="auto">
              <a:xfrm>
                <a:off x="2133" y="3606"/>
                <a:ext cx="69" cy="141"/>
              </a:xfrm>
              <a:custGeom>
                <a:avLst/>
                <a:gdLst>
                  <a:gd name="T0" fmla="*/ 7 w 69"/>
                  <a:gd name="T1" fmla="*/ 17 h 141"/>
                  <a:gd name="T2" fmla="*/ 18 w 69"/>
                  <a:gd name="T3" fmla="*/ 13 h 141"/>
                  <a:gd name="T4" fmla="*/ 26 w 69"/>
                  <a:gd name="T5" fmla="*/ 11 h 141"/>
                  <a:gd name="T6" fmla="*/ 39 w 69"/>
                  <a:gd name="T7" fmla="*/ 7 h 141"/>
                  <a:gd name="T8" fmla="*/ 62 w 69"/>
                  <a:gd name="T9" fmla="*/ 0 h 141"/>
                  <a:gd name="T10" fmla="*/ 65 w 69"/>
                  <a:gd name="T11" fmla="*/ 0 h 141"/>
                  <a:gd name="T12" fmla="*/ 67 w 69"/>
                  <a:gd name="T13" fmla="*/ 1 h 141"/>
                  <a:gd name="T14" fmla="*/ 69 w 69"/>
                  <a:gd name="T15" fmla="*/ 4 h 141"/>
                  <a:gd name="T16" fmla="*/ 69 w 69"/>
                  <a:gd name="T17" fmla="*/ 7 h 141"/>
                  <a:gd name="T18" fmla="*/ 69 w 69"/>
                  <a:gd name="T19" fmla="*/ 29 h 141"/>
                  <a:gd name="T20" fmla="*/ 69 w 69"/>
                  <a:gd name="T21" fmla="*/ 46 h 141"/>
                  <a:gd name="T22" fmla="*/ 69 w 69"/>
                  <a:gd name="T23" fmla="*/ 72 h 141"/>
                  <a:gd name="T24" fmla="*/ 69 w 69"/>
                  <a:gd name="T25" fmla="*/ 122 h 141"/>
                  <a:gd name="T26" fmla="*/ 69 w 69"/>
                  <a:gd name="T27" fmla="*/ 126 h 141"/>
                  <a:gd name="T28" fmla="*/ 67 w 69"/>
                  <a:gd name="T29" fmla="*/ 129 h 141"/>
                  <a:gd name="T30" fmla="*/ 65 w 69"/>
                  <a:gd name="T31" fmla="*/ 131 h 141"/>
                  <a:gd name="T32" fmla="*/ 62 w 69"/>
                  <a:gd name="T33" fmla="*/ 132 h 141"/>
                  <a:gd name="T34" fmla="*/ 52 w 69"/>
                  <a:gd name="T35" fmla="*/ 134 h 141"/>
                  <a:gd name="T36" fmla="*/ 44 w 69"/>
                  <a:gd name="T37" fmla="*/ 135 h 141"/>
                  <a:gd name="T38" fmla="*/ 32 w 69"/>
                  <a:gd name="T39" fmla="*/ 137 h 141"/>
                  <a:gd name="T40" fmla="*/ 7 w 69"/>
                  <a:gd name="T41" fmla="*/ 141 h 141"/>
                  <a:gd name="T42" fmla="*/ 5 w 69"/>
                  <a:gd name="T43" fmla="*/ 141 h 141"/>
                  <a:gd name="T44" fmla="*/ 3 w 69"/>
                  <a:gd name="T45" fmla="*/ 140 h 141"/>
                  <a:gd name="T46" fmla="*/ 2 w 69"/>
                  <a:gd name="T47" fmla="*/ 137 h 141"/>
                  <a:gd name="T48" fmla="*/ 0 w 69"/>
                  <a:gd name="T49" fmla="*/ 134 h 141"/>
                  <a:gd name="T50" fmla="*/ 0 w 69"/>
                  <a:gd name="T51" fmla="*/ 114 h 141"/>
                  <a:gd name="T52" fmla="*/ 0 w 69"/>
                  <a:gd name="T53" fmla="*/ 98 h 141"/>
                  <a:gd name="T54" fmla="*/ 0 w 69"/>
                  <a:gd name="T55" fmla="*/ 73 h 141"/>
                  <a:gd name="T56" fmla="*/ 0 w 69"/>
                  <a:gd name="T57" fmla="*/ 27 h 141"/>
                  <a:gd name="T58" fmla="*/ 2 w 69"/>
                  <a:gd name="T59" fmla="*/ 23 h 141"/>
                  <a:gd name="T60" fmla="*/ 3 w 69"/>
                  <a:gd name="T61" fmla="*/ 20 h 141"/>
                  <a:gd name="T62" fmla="*/ 5 w 69"/>
                  <a:gd name="T63" fmla="*/ 18 h 141"/>
                  <a:gd name="T64" fmla="*/ 7 w 69"/>
                  <a:gd name="T65" fmla="*/ 17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141"/>
                  <a:gd name="T101" fmla="*/ 69 w 69"/>
                  <a:gd name="T102" fmla="*/ 141 h 1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141">
                    <a:moveTo>
                      <a:pt x="7" y="17"/>
                    </a:moveTo>
                    <a:lnTo>
                      <a:pt x="18" y="13"/>
                    </a:lnTo>
                    <a:lnTo>
                      <a:pt x="26" y="11"/>
                    </a:lnTo>
                    <a:lnTo>
                      <a:pt x="39" y="7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69" y="4"/>
                    </a:lnTo>
                    <a:lnTo>
                      <a:pt x="69" y="7"/>
                    </a:lnTo>
                    <a:lnTo>
                      <a:pt x="69" y="29"/>
                    </a:lnTo>
                    <a:lnTo>
                      <a:pt x="69" y="46"/>
                    </a:lnTo>
                    <a:lnTo>
                      <a:pt x="69" y="72"/>
                    </a:lnTo>
                    <a:lnTo>
                      <a:pt x="69" y="122"/>
                    </a:lnTo>
                    <a:lnTo>
                      <a:pt x="69" y="126"/>
                    </a:lnTo>
                    <a:lnTo>
                      <a:pt x="67" y="129"/>
                    </a:lnTo>
                    <a:lnTo>
                      <a:pt x="65" y="131"/>
                    </a:lnTo>
                    <a:lnTo>
                      <a:pt x="62" y="132"/>
                    </a:lnTo>
                    <a:lnTo>
                      <a:pt x="52" y="134"/>
                    </a:lnTo>
                    <a:lnTo>
                      <a:pt x="44" y="135"/>
                    </a:lnTo>
                    <a:lnTo>
                      <a:pt x="32" y="137"/>
                    </a:lnTo>
                    <a:lnTo>
                      <a:pt x="7" y="141"/>
                    </a:lnTo>
                    <a:lnTo>
                      <a:pt x="5" y="141"/>
                    </a:lnTo>
                    <a:lnTo>
                      <a:pt x="3" y="140"/>
                    </a:lnTo>
                    <a:lnTo>
                      <a:pt x="2" y="137"/>
                    </a:lnTo>
                    <a:lnTo>
                      <a:pt x="0" y="134"/>
                    </a:lnTo>
                    <a:lnTo>
                      <a:pt x="0" y="114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5" name="Freeform 670"/>
              <p:cNvSpPr>
                <a:spLocks/>
              </p:cNvSpPr>
              <p:nvPr/>
            </p:nvSpPr>
            <p:spPr bwMode="auto">
              <a:xfrm>
                <a:off x="2137" y="3606"/>
                <a:ext cx="65" cy="135"/>
              </a:xfrm>
              <a:custGeom>
                <a:avLst/>
                <a:gdLst>
                  <a:gd name="T0" fmla="*/ 7 w 65"/>
                  <a:gd name="T1" fmla="*/ 16 h 135"/>
                  <a:gd name="T2" fmla="*/ 16 w 65"/>
                  <a:gd name="T3" fmla="*/ 12 h 135"/>
                  <a:gd name="T4" fmla="*/ 23 w 65"/>
                  <a:gd name="T5" fmla="*/ 11 h 135"/>
                  <a:gd name="T6" fmla="*/ 36 w 65"/>
                  <a:gd name="T7" fmla="*/ 7 h 135"/>
                  <a:gd name="T8" fmla="*/ 58 w 65"/>
                  <a:gd name="T9" fmla="*/ 0 h 135"/>
                  <a:gd name="T10" fmla="*/ 61 w 65"/>
                  <a:gd name="T11" fmla="*/ 0 h 135"/>
                  <a:gd name="T12" fmla="*/ 63 w 65"/>
                  <a:gd name="T13" fmla="*/ 1 h 135"/>
                  <a:gd name="T14" fmla="*/ 65 w 65"/>
                  <a:gd name="T15" fmla="*/ 4 h 135"/>
                  <a:gd name="T16" fmla="*/ 65 w 65"/>
                  <a:gd name="T17" fmla="*/ 7 h 135"/>
                  <a:gd name="T18" fmla="*/ 65 w 65"/>
                  <a:gd name="T19" fmla="*/ 28 h 135"/>
                  <a:gd name="T20" fmla="*/ 65 w 65"/>
                  <a:gd name="T21" fmla="*/ 44 h 135"/>
                  <a:gd name="T22" fmla="*/ 65 w 65"/>
                  <a:gd name="T23" fmla="*/ 69 h 135"/>
                  <a:gd name="T24" fmla="*/ 65 w 65"/>
                  <a:gd name="T25" fmla="*/ 118 h 135"/>
                  <a:gd name="T26" fmla="*/ 65 w 65"/>
                  <a:gd name="T27" fmla="*/ 121 h 135"/>
                  <a:gd name="T28" fmla="*/ 64 w 65"/>
                  <a:gd name="T29" fmla="*/ 124 h 135"/>
                  <a:gd name="T30" fmla="*/ 62 w 65"/>
                  <a:gd name="T31" fmla="*/ 125 h 135"/>
                  <a:gd name="T32" fmla="*/ 58 w 65"/>
                  <a:gd name="T33" fmla="*/ 126 h 135"/>
                  <a:gd name="T34" fmla="*/ 49 w 65"/>
                  <a:gd name="T35" fmla="*/ 129 h 135"/>
                  <a:gd name="T36" fmla="*/ 41 w 65"/>
                  <a:gd name="T37" fmla="*/ 130 h 135"/>
                  <a:gd name="T38" fmla="*/ 29 w 65"/>
                  <a:gd name="T39" fmla="*/ 131 h 135"/>
                  <a:gd name="T40" fmla="*/ 7 w 65"/>
                  <a:gd name="T41" fmla="*/ 135 h 135"/>
                  <a:gd name="T42" fmla="*/ 3 w 65"/>
                  <a:gd name="T43" fmla="*/ 135 h 135"/>
                  <a:gd name="T44" fmla="*/ 1 w 65"/>
                  <a:gd name="T45" fmla="*/ 134 h 135"/>
                  <a:gd name="T46" fmla="*/ 0 w 65"/>
                  <a:gd name="T47" fmla="*/ 131 h 135"/>
                  <a:gd name="T48" fmla="*/ 0 w 65"/>
                  <a:gd name="T49" fmla="*/ 127 h 135"/>
                  <a:gd name="T50" fmla="*/ 0 w 65"/>
                  <a:gd name="T51" fmla="*/ 109 h 135"/>
                  <a:gd name="T52" fmla="*/ 0 w 65"/>
                  <a:gd name="T53" fmla="*/ 93 h 135"/>
                  <a:gd name="T54" fmla="*/ 0 w 65"/>
                  <a:gd name="T55" fmla="*/ 70 h 135"/>
                  <a:gd name="T56" fmla="*/ 0 w 65"/>
                  <a:gd name="T57" fmla="*/ 26 h 135"/>
                  <a:gd name="T58" fmla="*/ 0 w 65"/>
                  <a:gd name="T59" fmla="*/ 22 h 135"/>
                  <a:gd name="T60" fmla="*/ 1 w 65"/>
                  <a:gd name="T61" fmla="*/ 20 h 135"/>
                  <a:gd name="T62" fmla="*/ 3 w 65"/>
                  <a:gd name="T63" fmla="*/ 17 h 135"/>
                  <a:gd name="T64" fmla="*/ 7 w 65"/>
                  <a:gd name="T65" fmla="*/ 16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135"/>
                  <a:gd name="T101" fmla="*/ 65 w 65"/>
                  <a:gd name="T102" fmla="*/ 135 h 1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135">
                    <a:moveTo>
                      <a:pt x="7" y="16"/>
                    </a:moveTo>
                    <a:lnTo>
                      <a:pt x="16" y="12"/>
                    </a:lnTo>
                    <a:lnTo>
                      <a:pt x="23" y="11"/>
                    </a:lnTo>
                    <a:lnTo>
                      <a:pt x="36" y="7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4"/>
                    </a:lnTo>
                    <a:lnTo>
                      <a:pt x="65" y="7"/>
                    </a:lnTo>
                    <a:lnTo>
                      <a:pt x="65" y="28"/>
                    </a:lnTo>
                    <a:lnTo>
                      <a:pt x="65" y="44"/>
                    </a:lnTo>
                    <a:lnTo>
                      <a:pt x="65" y="69"/>
                    </a:lnTo>
                    <a:lnTo>
                      <a:pt x="65" y="118"/>
                    </a:lnTo>
                    <a:lnTo>
                      <a:pt x="65" y="121"/>
                    </a:lnTo>
                    <a:lnTo>
                      <a:pt x="64" y="124"/>
                    </a:lnTo>
                    <a:lnTo>
                      <a:pt x="62" y="125"/>
                    </a:lnTo>
                    <a:lnTo>
                      <a:pt x="58" y="126"/>
                    </a:lnTo>
                    <a:lnTo>
                      <a:pt x="49" y="129"/>
                    </a:lnTo>
                    <a:lnTo>
                      <a:pt x="41" y="130"/>
                    </a:lnTo>
                    <a:lnTo>
                      <a:pt x="29" y="131"/>
                    </a:lnTo>
                    <a:lnTo>
                      <a:pt x="7" y="135"/>
                    </a:lnTo>
                    <a:lnTo>
                      <a:pt x="3" y="135"/>
                    </a:lnTo>
                    <a:lnTo>
                      <a:pt x="1" y="134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0" y="109"/>
                    </a:lnTo>
                    <a:lnTo>
                      <a:pt x="0" y="93"/>
                    </a:lnTo>
                    <a:lnTo>
                      <a:pt x="0" y="7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6" name="Freeform 671"/>
              <p:cNvSpPr>
                <a:spLocks/>
              </p:cNvSpPr>
              <p:nvPr/>
            </p:nvSpPr>
            <p:spPr bwMode="auto">
              <a:xfrm>
                <a:off x="2139" y="3606"/>
                <a:ext cx="63" cy="129"/>
              </a:xfrm>
              <a:custGeom>
                <a:avLst/>
                <a:gdLst>
                  <a:gd name="T0" fmla="*/ 7 w 63"/>
                  <a:gd name="T1" fmla="*/ 15 h 129"/>
                  <a:gd name="T2" fmla="*/ 16 w 63"/>
                  <a:gd name="T3" fmla="*/ 12 h 129"/>
                  <a:gd name="T4" fmla="*/ 24 w 63"/>
                  <a:gd name="T5" fmla="*/ 10 h 129"/>
                  <a:gd name="T6" fmla="*/ 35 w 63"/>
                  <a:gd name="T7" fmla="*/ 6 h 129"/>
                  <a:gd name="T8" fmla="*/ 57 w 63"/>
                  <a:gd name="T9" fmla="*/ 0 h 129"/>
                  <a:gd name="T10" fmla="*/ 60 w 63"/>
                  <a:gd name="T11" fmla="*/ 0 h 129"/>
                  <a:gd name="T12" fmla="*/ 62 w 63"/>
                  <a:gd name="T13" fmla="*/ 1 h 129"/>
                  <a:gd name="T14" fmla="*/ 63 w 63"/>
                  <a:gd name="T15" fmla="*/ 4 h 129"/>
                  <a:gd name="T16" fmla="*/ 63 w 63"/>
                  <a:gd name="T17" fmla="*/ 6 h 129"/>
                  <a:gd name="T18" fmla="*/ 63 w 63"/>
                  <a:gd name="T19" fmla="*/ 27 h 129"/>
                  <a:gd name="T20" fmla="*/ 63 w 63"/>
                  <a:gd name="T21" fmla="*/ 42 h 129"/>
                  <a:gd name="T22" fmla="*/ 63 w 63"/>
                  <a:gd name="T23" fmla="*/ 66 h 129"/>
                  <a:gd name="T24" fmla="*/ 63 w 63"/>
                  <a:gd name="T25" fmla="*/ 113 h 129"/>
                  <a:gd name="T26" fmla="*/ 63 w 63"/>
                  <a:gd name="T27" fmla="*/ 115 h 129"/>
                  <a:gd name="T28" fmla="*/ 62 w 63"/>
                  <a:gd name="T29" fmla="*/ 118 h 129"/>
                  <a:gd name="T30" fmla="*/ 60 w 63"/>
                  <a:gd name="T31" fmla="*/ 120 h 129"/>
                  <a:gd name="T32" fmla="*/ 57 w 63"/>
                  <a:gd name="T33" fmla="*/ 121 h 129"/>
                  <a:gd name="T34" fmla="*/ 47 w 63"/>
                  <a:gd name="T35" fmla="*/ 122 h 129"/>
                  <a:gd name="T36" fmla="*/ 41 w 63"/>
                  <a:gd name="T37" fmla="*/ 124 h 129"/>
                  <a:gd name="T38" fmla="*/ 29 w 63"/>
                  <a:gd name="T39" fmla="*/ 125 h 129"/>
                  <a:gd name="T40" fmla="*/ 7 w 63"/>
                  <a:gd name="T41" fmla="*/ 129 h 129"/>
                  <a:gd name="T42" fmla="*/ 5 w 63"/>
                  <a:gd name="T43" fmla="*/ 129 h 129"/>
                  <a:gd name="T44" fmla="*/ 2 w 63"/>
                  <a:gd name="T45" fmla="*/ 127 h 129"/>
                  <a:gd name="T46" fmla="*/ 1 w 63"/>
                  <a:gd name="T47" fmla="*/ 125 h 129"/>
                  <a:gd name="T48" fmla="*/ 0 w 63"/>
                  <a:gd name="T49" fmla="*/ 122 h 129"/>
                  <a:gd name="T50" fmla="*/ 0 w 63"/>
                  <a:gd name="T51" fmla="*/ 104 h 129"/>
                  <a:gd name="T52" fmla="*/ 0 w 63"/>
                  <a:gd name="T53" fmla="*/ 89 h 129"/>
                  <a:gd name="T54" fmla="*/ 0 w 63"/>
                  <a:gd name="T55" fmla="*/ 67 h 129"/>
                  <a:gd name="T56" fmla="*/ 0 w 63"/>
                  <a:gd name="T57" fmla="*/ 24 h 129"/>
                  <a:gd name="T58" fmla="*/ 1 w 63"/>
                  <a:gd name="T59" fmla="*/ 21 h 129"/>
                  <a:gd name="T60" fmla="*/ 2 w 63"/>
                  <a:gd name="T61" fmla="*/ 18 h 129"/>
                  <a:gd name="T62" fmla="*/ 5 w 63"/>
                  <a:gd name="T63" fmla="*/ 16 h 129"/>
                  <a:gd name="T64" fmla="*/ 7 w 63"/>
                  <a:gd name="T65" fmla="*/ 15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29"/>
                  <a:gd name="T101" fmla="*/ 63 w 63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29">
                    <a:moveTo>
                      <a:pt x="7" y="15"/>
                    </a:moveTo>
                    <a:lnTo>
                      <a:pt x="16" y="12"/>
                    </a:lnTo>
                    <a:lnTo>
                      <a:pt x="24" y="10"/>
                    </a:lnTo>
                    <a:lnTo>
                      <a:pt x="35" y="6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3" y="4"/>
                    </a:lnTo>
                    <a:lnTo>
                      <a:pt x="63" y="6"/>
                    </a:lnTo>
                    <a:lnTo>
                      <a:pt x="63" y="27"/>
                    </a:lnTo>
                    <a:lnTo>
                      <a:pt x="63" y="42"/>
                    </a:lnTo>
                    <a:lnTo>
                      <a:pt x="63" y="66"/>
                    </a:lnTo>
                    <a:lnTo>
                      <a:pt x="63" y="113"/>
                    </a:lnTo>
                    <a:lnTo>
                      <a:pt x="63" y="115"/>
                    </a:lnTo>
                    <a:lnTo>
                      <a:pt x="62" y="118"/>
                    </a:lnTo>
                    <a:lnTo>
                      <a:pt x="60" y="120"/>
                    </a:lnTo>
                    <a:lnTo>
                      <a:pt x="57" y="121"/>
                    </a:lnTo>
                    <a:lnTo>
                      <a:pt x="47" y="122"/>
                    </a:lnTo>
                    <a:lnTo>
                      <a:pt x="41" y="124"/>
                    </a:lnTo>
                    <a:lnTo>
                      <a:pt x="29" y="125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27"/>
                    </a:lnTo>
                    <a:lnTo>
                      <a:pt x="1" y="125"/>
                    </a:lnTo>
                    <a:lnTo>
                      <a:pt x="0" y="122"/>
                    </a:lnTo>
                    <a:lnTo>
                      <a:pt x="0" y="104"/>
                    </a:lnTo>
                    <a:lnTo>
                      <a:pt x="0" y="89"/>
                    </a:lnTo>
                    <a:lnTo>
                      <a:pt x="0" y="6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5" y="16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7" name="Freeform 672"/>
              <p:cNvSpPr>
                <a:spLocks/>
              </p:cNvSpPr>
              <p:nvPr/>
            </p:nvSpPr>
            <p:spPr bwMode="auto">
              <a:xfrm>
                <a:off x="2142" y="3606"/>
                <a:ext cx="60" cy="122"/>
              </a:xfrm>
              <a:custGeom>
                <a:avLst/>
                <a:gdLst>
                  <a:gd name="T0" fmla="*/ 6 w 60"/>
                  <a:gd name="T1" fmla="*/ 15 h 122"/>
                  <a:gd name="T2" fmla="*/ 15 w 60"/>
                  <a:gd name="T3" fmla="*/ 11 h 122"/>
                  <a:gd name="T4" fmla="*/ 23 w 60"/>
                  <a:gd name="T5" fmla="*/ 10 h 122"/>
                  <a:gd name="T6" fmla="*/ 33 w 60"/>
                  <a:gd name="T7" fmla="*/ 6 h 122"/>
                  <a:gd name="T8" fmla="*/ 54 w 60"/>
                  <a:gd name="T9" fmla="*/ 0 h 122"/>
                  <a:gd name="T10" fmla="*/ 57 w 60"/>
                  <a:gd name="T11" fmla="*/ 0 h 122"/>
                  <a:gd name="T12" fmla="*/ 59 w 60"/>
                  <a:gd name="T13" fmla="*/ 1 h 122"/>
                  <a:gd name="T14" fmla="*/ 60 w 60"/>
                  <a:gd name="T15" fmla="*/ 4 h 122"/>
                  <a:gd name="T16" fmla="*/ 60 w 60"/>
                  <a:gd name="T17" fmla="*/ 6 h 122"/>
                  <a:gd name="T18" fmla="*/ 60 w 60"/>
                  <a:gd name="T19" fmla="*/ 26 h 122"/>
                  <a:gd name="T20" fmla="*/ 60 w 60"/>
                  <a:gd name="T21" fmla="*/ 40 h 122"/>
                  <a:gd name="T22" fmla="*/ 60 w 60"/>
                  <a:gd name="T23" fmla="*/ 62 h 122"/>
                  <a:gd name="T24" fmla="*/ 60 w 60"/>
                  <a:gd name="T25" fmla="*/ 107 h 122"/>
                  <a:gd name="T26" fmla="*/ 60 w 60"/>
                  <a:gd name="T27" fmla="*/ 110 h 122"/>
                  <a:gd name="T28" fmla="*/ 59 w 60"/>
                  <a:gd name="T29" fmla="*/ 113 h 122"/>
                  <a:gd name="T30" fmla="*/ 57 w 60"/>
                  <a:gd name="T31" fmla="*/ 114 h 122"/>
                  <a:gd name="T32" fmla="*/ 54 w 60"/>
                  <a:gd name="T33" fmla="*/ 115 h 122"/>
                  <a:gd name="T34" fmla="*/ 45 w 60"/>
                  <a:gd name="T35" fmla="*/ 116 h 122"/>
                  <a:gd name="T36" fmla="*/ 39 w 60"/>
                  <a:gd name="T37" fmla="*/ 118 h 122"/>
                  <a:gd name="T38" fmla="*/ 27 w 60"/>
                  <a:gd name="T39" fmla="*/ 120 h 122"/>
                  <a:gd name="T40" fmla="*/ 6 w 60"/>
                  <a:gd name="T41" fmla="*/ 122 h 122"/>
                  <a:gd name="T42" fmla="*/ 4 w 60"/>
                  <a:gd name="T43" fmla="*/ 122 h 122"/>
                  <a:gd name="T44" fmla="*/ 2 w 60"/>
                  <a:gd name="T45" fmla="*/ 121 h 122"/>
                  <a:gd name="T46" fmla="*/ 0 w 60"/>
                  <a:gd name="T47" fmla="*/ 119 h 122"/>
                  <a:gd name="T48" fmla="*/ 0 w 60"/>
                  <a:gd name="T49" fmla="*/ 116 h 122"/>
                  <a:gd name="T50" fmla="*/ 0 w 60"/>
                  <a:gd name="T51" fmla="*/ 99 h 122"/>
                  <a:gd name="T52" fmla="*/ 0 w 60"/>
                  <a:gd name="T53" fmla="*/ 84 h 122"/>
                  <a:gd name="T54" fmla="*/ 0 w 60"/>
                  <a:gd name="T55" fmla="*/ 64 h 122"/>
                  <a:gd name="T56" fmla="*/ 0 w 60"/>
                  <a:gd name="T57" fmla="*/ 22 h 122"/>
                  <a:gd name="T58" fmla="*/ 0 w 60"/>
                  <a:gd name="T59" fmla="*/ 20 h 122"/>
                  <a:gd name="T60" fmla="*/ 3 w 60"/>
                  <a:gd name="T61" fmla="*/ 17 h 122"/>
                  <a:gd name="T62" fmla="*/ 4 w 60"/>
                  <a:gd name="T63" fmla="*/ 15 h 122"/>
                  <a:gd name="T64" fmla="*/ 6 w 60"/>
                  <a:gd name="T65" fmla="*/ 15 h 1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122"/>
                  <a:gd name="T101" fmla="*/ 60 w 60"/>
                  <a:gd name="T102" fmla="*/ 122 h 1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122">
                    <a:moveTo>
                      <a:pt x="6" y="15"/>
                    </a:moveTo>
                    <a:lnTo>
                      <a:pt x="15" y="11"/>
                    </a:lnTo>
                    <a:lnTo>
                      <a:pt x="23" y="10"/>
                    </a:lnTo>
                    <a:lnTo>
                      <a:pt x="33" y="6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0" y="26"/>
                    </a:lnTo>
                    <a:lnTo>
                      <a:pt x="60" y="40"/>
                    </a:lnTo>
                    <a:lnTo>
                      <a:pt x="60" y="62"/>
                    </a:lnTo>
                    <a:lnTo>
                      <a:pt x="60" y="107"/>
                    </a:lnTo>
                    <a:lnTo>
                      <a:pt x="60" y="110"/>
                    </a:lnTo>
                    <a:lnTo>
                      <a:pt x="59" y="113"/>
                    </a:lnTo>
                    <a:lnTo>
                      <a:pt x="57" y="114"/>
                    </a:lnTo>
                    <a:lnTo>
                      <a:pt x="54" y="115"/>
                    </a:lnTo>
                    <a:lnTo>
                      <a:pt x="45" y="116"/>
                    </a:lnTo>
                    <a:lnTo>
                      <a:pt x="39" y="118"/>
                    </a:lnTo>
                    <a:lnTo>
                      <a:pt x="27" y="120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0" y="116"/>
                    </a:lnTo>
                    <a:lnTo>
                      <a:pt x="0" y="99"/>
                    </a:lnTo>
                    <a:lnTo>
                      <a:pt x="0" y="84"/>
                    </a:lnTo>
                    <a:lnTo>
                      <a:pt x="0" y="6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8" name="Freeform 673"/>
              <p:cNvSpPr>
                <a:spLocks/>
              </p:cNvSpPr>
              <p:nvPr/>
            </p:nvSpPr>
            <p:spPr bwMode="auto">
              <a:xfrm>
                <a:off x="2146" y="3606"/>
                <a:ext cx="56" cy="116"/>
              </a:xfrm>
              <a:custGeom>
                <a:avLst/>
                <a:gdLst>
                  <a:gd name="T0" fmla="*/ 5 w 56"/>
                  <a:gd name="T1" fmla="*/ 13 h 116"/>
                  <a:gd name="T2" fmla="*/ 13 w 56"/>
                  <a:gd name="T3" fmla="*/ 11 h 116"/>
                  <a:gd name="T4" fmla="*/ 20 w 56"/>
                  <a:gd name="T5" fmla="*/ 8 h 116"/>
                  <a:gd name="T6" fmla="*/ 30 w 56"/>
                  <a:gd name="T7" fmla="*/ 6 h 116"/>
                  <a:gd name="T8" fmla="*/ 50 w 56"/>
                  <a:gd name="T9" fmla="*/ 0 h 116"/>
                  <a:gd name="T10" fmla="*/ 53 w 56"/>
                  <a:gd name="T11" fmla="*/ 0 h 116"/>
                  <a:gd name="T12" fmla="*/ 55 w 56"/>
                  <a:gd name="T13" fmla="*/ 1 h 116"/>
                  <a:gd name="T14" fmla="*/ 56 w 56"/>
                  <a:gd name="T15" fmla="*/ 4 h 116"/>
                  <a:gd name="T16" fmla="*/ 56 w 56"/>
                  <a:gd name="T17" fmla="*/ 6 h 116"/>
                  <a:gd name="T18" fmla="*/ 56 w 56"/>
                  <a:gd name="T19" fmla="*/ 24 h 116"/>
                  <a:gd name="T20" fmla="*/ 56 w 56"/>
                  <a:gd name="T21" fmla="*/ 38 h 116"/>
                  <a:gd name="T22" fmla="*/ 56 w 56"/>
                  <a:gd name="T23" fmla="*/ 60 h 116"/>
                  <a:gd name="T24" fmla="*/ 56 w 56"/>
                  <a:gd name="T25" fmla="*/ 102 h 116"/>
                  <a:gd name="T26" fmla="*/ 56 w 56"/>
                  <a:gd name="T27" fmla="*/ 104 h 116"/>
                  <a:gd name="T28" fmla="*/ 55 w 56"/>
                  <a:gd name="T29" fmla="*/ 107 h 116"/>
                  <a:gd name="T30" fmla="*/ 53 w 56"/>
                  <a:gd name="T31" fmla="*/ 109 h 116"/>
                  <a:gd name="T32" fmla="*/ 50 w 56"/>
                  <a:gd name="T33" fmla="*/ 109 h 116"/>
                  <a:gd name="T34" fmla="*/ 41 w 56"/>
                  <a:gd name="T35" fmla="*/ 110 h 116"/>
                  <a:gd name="T36" fmla="*/ 36 w 56"/>
                  <a:gd name="T37" fmla="*/ 111 h 116"/>
                  <a:gd name="T38" fmla="*/ 25 w 56"/>
                  <a:gd name="T39" fmla="*/ 114 h 116"/>
                  <a:gd name="T40" fmla="*/ 5 w 56"/>
                  <a:gd name="T41" fmla="*/ 116 h 116"/>
                  <a:gd name="T42" fmla="*/ 3 w 56"/>
                  <a:gd name="T43" fmla="*/ 116 h 116"/>
                  <a:gd name="T44" fmla="*/ 1 w 56"/>
                  <a:gd name="T45" fmla="*/ 115 h 116"/>
                  <a:gd name="T46" fmla="*/ 0 w 56"/>
                  <a:gd name="T47" fmla="*/ 114 h 116"/>
                  <a:gd name="T48" fmla="*/ 0 w 56"/>
                  <a:gd name="T49" fmla="*/ 111 h 116"/>
                  <a:gd name="T50" fmla="*/ 0 w 56"/>
                  <a:gd name="T51" fmla="*/ 94 h 116"/>
                  <a:gd name="T52" fmla="*/ 0 w 56"/>
                  <a:gd name="T53" fmla="*/ 81 h 116"/>
                  <a:gd name="T54" fmla="*/ 0 w 56"/>
                  <a:gd name="T55" fmla="*/ 61 h 116"/>
                  <a:gd name="T56" fmla="*/ 0 w 56"/>
                  <a:gd name="T57" fmla="*/ 22 h 116"/>
                  <a:gd name="T58" fmla="*/ 0 w 56"/>
                  <a:gd name="T59" fmla="*/ 18 h 116"/>
                  <a:gd name="T60" fmla="*/ 1 w 56"/>
                  <a:gd name="T61" fmla="*/ 16 h 116"/>
                  <a:gd name="T62" fmla="*/ 3 w 56"/>
                  <a:gd name="T63" fmla="*/ 15 h 116"/>
                  <a:gd name="T64" fmla="*/ 5 w 56"/>
                  <a:gd name="T65" fmla="*/ 13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"/>
                  <a:gd name="T100" fmla="*/ 0 h 116"/>
                  <a:gd name="T101" fmla="*/ 56 w 56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" h="116">
                    <a:moveTo>
                      <a:pt x="5" y="13"/>
                    </a:moveTo>
                    <a:lnTo>
                      <a:pt x="13" y="11"/>
                    </a:lnTo>
                    <a:lnTo>
                      <a:pt x="20" y="8"/>
                    </a:lnTo>
                    <a:lnTo>
                      <a:pt x="30" y="6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24"/>
                    </a:lnTo>
                    <a:lnTo>
                      <a:pt x="56" y="38"/>
                    </a:lnTo>
                    <a:lnTo>
                      <a:pt x="56" y="60"/>
                    </a:lnTo>
                    <a:lnTo>
                      <a:pt x="56" y="102"/>
                    </a:lnTo>
                    <a:lnTo>
                      <a:pt x="56" y="104"/>
                    </a:lnTo>
                    <a:lnTo>
                      <a:pt x="55" y="107"/>
                    </a:lnTo>
                    <a:lnTo>
                      <a:pt x="53" y="109"/>
                    </a:lnTo>
                    <a:lnTo>
                      <a:pt x="50" y="109"/>
                    </a:lnTo>
                    <a:lnTo>
                      <a:pt x="41" y="110"/>
                    </a:lnTo>
                    <a:lnTo>
                      <a:pt x="36" y="111"/>
                    </a:lnTo>
                    <a:lnTo>
                      <a:pt x="25" y="114"/>
                    </a:lnTo>
                    <a:lnTo>
                      <a:pt x="5" y="116"/>
                    </a:lnTo>
                    <a:lnTo>
                      <a:pt x="3" y="116"/>
                    </a:lnTo>
                    <a:lnTo>
                      <a:pt x="1" y="115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0" y="94"/>
                    </a:lnTo>
                    <a:lnTo>
                      <a:pt x="0" y="81"/>
                    </a:lnTo>
                    <a:lnTo>
                      <a:pt x="0" y="61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69" name="Freeform 674"/>
              <p:cNvSpPr>
                <a:spLocks/>
              </p:cNvSpPr>
              <p:nvPr/>
            </p:nvSpPr>
            <p:spPr bwMode="auto">
              <a:xfrm>
                <a:off x="2148" y="3606"/>
                <a:ext cx="54" cy="111"/>
              </a:xfrm>
              <a:custGeom>
                <a:avLst/>
                <a:gdLst>
                  <a:gd name="T0" fmla="*/ 6 w 54"/>
                  <a:gd name="T1" fmla="*/ 13 h 111"/>
                  <a:gd name="T2" fmla="*/ 14 w 54"/>
                  <a:gd name="T3" fmla="*/ 10 h 111"/>
                  <a:gd name="T4" fmla="*/ 20 w 54"/>
                  <a:gd name="T5" fmla="*/ 8 h 111"/>
                  <a:gd name="T6" fmla="*/ 30 w 54"/>
                  <a:gd name="T7" fmla="*/ 5 h 111"/>
                  <a:gd name="T8" fmla="*/ 48 w 54"/>
                  <a:gd name="T9" fmla="*/ 0 h 111"/>
                  <a:gd name="T10" fmla="*/ 51 w 54"/>
                  <a:gd name="T11" fmla="*/ 0 h 111"/>
                  <a:gd name="T12" fmla="*/ 53 w 54"/>
                  <a:gd name="T13" fmla="*/ 1 h 111"/>
                  <a:gd name="T14" fmla="*/ 54 w 54"/>
                  <a:gd name="T15" fmla="*/ 4 h 111"/>
                  <a:gd name="T16" fmla="*/ 54 w 54"/>
                  <a:gd name="T17" fmla="*/ 6 h 111"/>
                  <a:gd name="T18" fmla="*/ 54 w 54"/>
                  <a:gd name="T19" fmla="*/ 23 h 111"/>
                  <a:gd name="T20" fmla="*/ 54 w 54"/>
                  <a:gd name="T21" fmla="*/ 35 h 111"/>
                  <a:gd name="T22" fmla="*/ 54 w 54"/>
                  <a:gd name="T23" fmla="*/ 56 h 111"/>
                  <a:gd name="T24" fmla="*/ 54 w 54"/>
                  <a:gd name="T25" fmla="*/ 97 h 111"/>
                  <a:gd name="T26" fmla="*/ 54 w 54"/>
                  <a:gd name="T27" fmla="*/ 99 h 111"/>
                  <a:gd name="T28" fmla="*/ 53 w 54"/>
                  <a:gd name="T29" fmla="*/ 102 h 111"/>
                  <a:gd name="T30" fmla="*/ 51 w 54"/>
                  <a:gd name="T31" fmla="*/ 103 h 111"/>
                  <a:gd name="T32" fmla="*/ 48 w 54"/>
                  <a:gd name="T33" fmla="*/ 104 h 111"/>
                  <a:gd name="T34" fmla="*/ 41 w 54"/>
                  <a:gd name="T35" fmla="*/ 105 h 111"/>
                  <a:gd name="T36" fmla="*/ 35 w 54"/>
                  <a:gd name="T37" fmla="*/ 107 h 111"/>
                  <a:gd name="T38" fmla="*/ 25 w 54"/>
                  <a:gd name="T39" fmla="*/ 108 h 111"/>
                  <a:gd name="T40" fmla="*/ 6 w 54"/>
                  <a:gd name="T41" fmla="*/ 111 h 111"/>
                  <a:gd name="T42" fmla="*/ 3 w 54"/>
                  <a:gd name="T43" fmla="*/ 110 h 111"/>
                  <a:gd name="T44" fmla="*/ 1 w 54"/>
                  <a:gd name="T45" fmla="*/ 109 h 111"/>
                  <a:gd name="T46" fmla="*/ 0 w 54"/>
                  <a:gd name="T47" fmla="*/ 108 h 111"/>
                  <a:gd name="T48" fmla="*/ 0 w 54"/>
                  <a:gd name="T49" fmla="*/ 105 h 111"/>
                  <a:gd name="T50" fmla="*/ 0 w 54"/>
                  <a:gd name="T51" fmla="*/ 89 h 111"/>
                  <a:gd name="T52" fmla="*/ 0 w 54"/>
                  <a:gd name="T53" fmla="*/ 77 h 111"/>
                  <a:gd name="T54" fmla="*/ 0 w 54"/>
                  <a:gd name="T55" fmla="*/ 58 h 111"/>
                  <a:gd name="T56" fmla="*/ 0 w 54"/>
                  <a:gd name="T57" fmla="*/ 21 h 111"/>
                  <a:gd name="T58" fmla="*/ 0 w 54"/>
                  <a:gd name="T59" fmla="*/ 18 h 111"/>
                  <a:gd name="T60" fmla="*/ 2 w 54"/>
                  <a:gd name="T61" fmla="*/ 16 h 111"/>
                  <a:gd name="T62" fmla="*/ 3 w 54"/>
                  <a:gd name="T63" fmla="*/ 13 h 111"/>
                  <a:gd name="T64" fmla="*/ 6 w 54"/>
                  <a:gd name="T65" fmla="*/ 13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111"/>
                  <a:gd name="T101" fmla="*/ 54 w 54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111">
                    <a:moveTo>
                      <a:pt x="6" y="13"/>
                    </a:moveTo>
                    <a:lnTo>
                      <a:pt x="14" y="10"/>
                    </a:lnTo>
                    <a:lnTo>
                      <a:pt x="20" y="8"/>
                    </a:lnTo>
                    <a:lnTo>
                      <a:pt x="30" y="5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23"/>
                    </a:lnTo>
                    <a:lnTo>
                      <a:pt x="54" y="35"/>
                    </a:lnTo>
                    <a:lnTo>
                      <a:pt x="54" y="56"/>
                    </a:lnTo>
                    <a:lnTo>
                      <a:pt x="54" y="97"/>
                    </a:lnTo>
                    <a:lnTo>
                      <a:pt x="54" y="99"/>
                    </a:lnTo>
                    <a:lnTo>
                      <a:pt x="53" y="102"/>
                    </a:lnTo>
                    <a:lnTo>
                      <a:pt x="51" y="103"/>
                    </a:lnTo>
                    <a:lnTo>
                      <a:pt x="48" y="104"/>
                    </a:lnTo>
                    <a:lnTo>
                      <a:pt x="41" y="105"/>
                    </a:lnTo>
                    <a:lnTo>
                      <a:pt x="35" y="107"/>
                    </a:lnTo>
                    <a:lnTo>
                      <a:pt x="25" y="108"/>
                    </a:lnTo>
                    <a:lnTo>
                      <a:pt x="6" y="111"/>
                    </a:lnTo>
                    <a:lnTo>
                      <a:pt x="3" y="110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0" y="77"/>
                    </a:lnTo>
                    <a:lnTo>
                      <a:pt x="0" y="5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0" name="Freeform 675"/>
              <p:cNvSpPr>
                <a:spLocks/>
              </p:cNvSpPr>
              <p:nvPr/>
            </p:nvSpPr>
            <p:spPr bwMode="auto">
              <a:xfrm>
                <a:off x="2151" y="3606"/>
                <a:ext cx="51" cy="104"/>
              </a:xfrm>
              <a:custGeom>
                <a:avLst/>
                <a:gdLst>
                  <a:gd name="T0" fmla="*/ 5 w 51"/>
                  <a:gd name="T1" fmla="*/ 12 h 104"/>
                  <a:gd name="T2" fmla="*/ 13 w 51"/>
                  <a:gd name="T3" fmla="*/ 10 h 104"/>
                  <a:gd name="T4" fmla="*/ 18 w 51"/>
                  <a:gd name="T5" fmla="*/ 7 h 104"/>
                  <a:gd name="T6" fmla="*/ 29 w 51"/>
                  <a:gd name="T7" fmla="*/ 5 h 104"/>
                  <a:gd name="T8" fmla="*/ 47 w 51"/>
                  <a:gd name="T9" fmla="*/ 0 h 104"/>
                  <a:gd name="T10" fmla="*/ 48 w 51"/>
                  <a:gd name="T11" fmla="*/ 0 h 104"/>
                  <a:gd name="T12" fmla="*/ 50 w 51"/>
                  <a:gd name="T13" fmla="*/ 1 h 104"/>
                  <a:gd name="T14" fmla="*/ 51 w 51"/>
                  <a:gd name="T15" fmla="*/ 2 h 104"/>
                  <a:gd name="T16" fmla="*/ 51 w 51"/>
                  <a:gd name="T17" fmla="*/ 5 h 104"/>
                  <a:gd name="T18" fmla="*/ 51 w 51"/>
                  <a:gd name="T19" fmla="*/ 22 h 104"/>
                  <a:gd name="T20" fmla="*/ 51 w 51"/>
                  <a:gd name="T21" fmla="*/ 34 h 104"/>
                  <a:gd name="T22" fmla="*/ 51 w 51"/>
                  <a:gd name="T23" fmla="*/ 54 h 104"/>
                  <a:gd name="T24" fmla="*/ 51 w 51"/>
                  <a:gd name="T25" fmla="*/ 91 h 104"/>
                  <a:gd name="T26" fmla="*/ 51 w 51"/>
                  <a:gd name="T27" fmla="*/ 93 h 104"/>
                  <a:gd name="T28" fmla="*/ 50 w 51"/>
                  <a:gd name="T29" fmla="*/ 96 h 104"/>
                  <a:gd name="T30" fmla="*/ 48 w 51"/>
                  <a:gd name="T31" fmla="*/ 98 h 104"/>
                  <a:gd name="T32" fmla="*/ 47 w 51"/>
                  <a:gd name="T33" fmla="*/ 98 h 104"/>
                  <a:gd name="T34" fmla="*/ 39 w 51"/>
                  <a:gd name="T35" fmla="*/ 99 h 104"/>
                  <a:gd name="T36" fmla="*/ 33 w 51"/>
                  <a:gd name="T37" fmla="*/ 100 h 104"/>
                  <a:gd name="T38" fmla="*/ 23 w 51"/>
                  <a:gd name="T39" fmla="*/ 102 h 104"/>
                  <a:gd name="T40" fmla="*/ 5 w 51"/>
                  <a:gd name="T41" fmla="*/ 104 h 104"/>
                  <a:gd name="T42" fmla="*/ 4 w 51"/>
                  <a:gd name="T43" fmla="*/ 104 h 104"/>
                  <a:gd name="T44" fmla="*/ 2 w 51"/>
                  <a:gd name="T45" fmla="*/ 104 h 104"/>
                  <a:gd name="T46" fmla="*/ 0 w 51"/>
                  <a:gd name="T47" fmla="*/ 102 h 104"/>
                  <a:gd name="T48" fmla="*/ 0 w 51"/>
                  <a:gd name="T49" fmla="*/ 99 h 104"/>
                  <a:gd name="T50" fmla="*/ 0 w 51"/>
                  <a:gd name="T51" fmla="*/ 84 h 104"/>
                  <a:gd name="T52" fmla="*/ 0 w 51"/>
                  <a:gd name="T53" fmla="*/ 72 h 104"/>
                  <a:gd name="T54" fmla="*/ 0 w 51"/>
                  <a:gd name="T55" fmla="*/ 54 h 104"/>
                  <a:gd name="T56" fmla="*/ 0 w 51"/>
                  <a:gd name="T57" fmla="*/ 20 h 104"/>
                  <a:gd name="T58" fmla="*/ 0 w 51"/>
                  <a:gd name="T59" fmla="*/ 17 h 104"/>
                  <a:gd name="T60" fmla="*/ 2 w 51"/>
                  <a:gd name="T61" fmla="*/ 15 h 104"/>
                  <a:gd name="T62" fmla="*/ 4 w 51"/>
                  <a:gd name="T63" fmla="*/ 13 h 104"/>
                  <a:gd name="T64" fmla="*/ 5 w 51"/>
                  <a:gd name="T65" fmla="*/ 12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04"/>
                  <a:gd name="T101" fmla="*/ 51 w 51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04">
                    <a:moveTo>
                      <a:pt x="5" y="12"/>
                    </a:moveTo>
                    <a:lnTo>
                      <a:pt x="13" y="10"/>
                    </a:lnTo>
                    <a:lnTo>
                      <a:pt x="18" y="7"/>
                    </a:lnTo>
                    <a:lnTo>
                      <a:pt x="29" y="5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5"/>
                    </a:lnTo>
                    <a:lnTo>
                      <a:pt x="51" y="22"/>
                    </a:lnTo>
                    <a:lnTo>
                      <a:pt x="51" y="34"/>
                    </a:lnTo>
                    <a:lnTo>
                      <a:pt x="51" y="54"/>
                    </a:lnTo>
                    <a:lnTo>
                      <a:pt x="51" y="91"/>
                    </a:lnTo>
                    <a:lnTo>
                      <a:pt x="51" y="93"/>
                    </a:lnTo>
                    <a:lnTo>
                      <a:pt x="50" y="96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39" y="99"/>
                    </a:lnTo>
                    <a:lnTo>
                      <a:pt x="33" y="100"/>
                    </a:lnTo>
                    <a:lnTo>
                      <a:pt x="23" y="102"/>
                    </a:lnTo>
                    <a:lnTo>
                      <a:pt x="5" y="10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1" name="Freeform 676"/>
              <p:cNvSpPr>
                <a:spLocks/>
              </p:cNvSpPr>
              <p:nvPr/>
            </p:nvSpPr>
            <p:spPr bwMode="auto">
              <a:xfrm>
                <a:off x="2155" y="3606"/>
                <a:ext cx="47" cy="99"/>
              </a:xfrm>
              <a:custGeom>
                <a:avLst/>
                <a:gdLst>
                  <a:gd name="T0" fmla="*/ 4 w 47"/>
                  <a:gd name="T1" fmla="*/ 11 h 99"/>
                  <a:gd name="T2" fmla="*/ 11 w 47"/>
                  <a:gd name="T3" fmla="*/ 8 h 99"/>
                  <a:gd name="T4" fmla="*/ 17 w 47"/>
                  <a:gd name="T5" fmla="*/ 7 h 99"/>
                  <a:gd name="T6" fmla="*/ 26 w 47"/>
                  <a:gd name="T7" fmla="*/ 5 h 99"/>
                  <a:gd name="T8" fmla="*/ 43 w 47"/>
                  <a:gd name="T9" fmla="*/ 0 h 99"/>
                  <a:gd name="T10" fmla="*/ 45 w 47"/>
                  <a:gd name="T11" fmla="*/ 0 h 99"/>
                  <a:gd name="T12" fmla="*/ 46 w 47"/>
                  <a:gd name="T13" fmla="*/ 1 h 99"/>
                  <a:gd name="T14" fmla="*/ 47 w 47"/>
                  <a:gd name="T15" fmla="*/ 2 h 99"/>
                  <a:gd name="T16" fmla="*/ 47 w 47"/>
                  <a:gd name="T17" fmla="*/ 5 h 99"/>
                  <a:gd name="T18" fmla="*/ 47 w 47"/>
                  <a:gd name="T19" fmla="*/ 20 h 99"/>
                  <a:gd name="T20" fmla="*/ 47 w 47"/>
                  <a:gd name="T21" fmla="*/ 32 h 99"/>
                  <a:gd name="T22" fmla="*/ 47 w 47"/>
                  <a:gd name="T23" fmla="*/ 50 h 99"/>
                  <a:gd name="T24" fmla="*/ 47 w 47"/>
                  <a:gd name="T25" fmla="*/ 86 h 99"/>
                  <a:gd name="T26" fmla="*/ 47 w 47"/>
                  <a:gd name="T27" fmla="*/ 88 h 99"/>
                  <a:gd name="T28" fmla="*/ 46 w 47"/>
                  <a:gd name="T29" fmla="*/ 91 h 99"/>
                  <a:gd name="T30" fmla="*/ 45 w 47"/>
                  <a:gd name="T31" fmla="*/ 92 h 99"/>
                  <a:gd name="T32" fmla="*/ 43 w 47"/>
                  <a:gd name="T33" fmla="*/ 92 h 99"/>
                  <a:gd name="T34" fmla="*/ 35 w 47"/>
                  <a:gd name="T35" fmla="*/ 93 h 99"/>
                  <a:gd name="T36" fmla="*/ 29 w 47"/>
                  <a:gd name="T37" fmla="*/ 94 h 99"/>
                  <a:gd name="T38" fmla="*/ 21 w 47"/>
                  <a:gd name="T39" fmla="*/ 96 h 99"/>
                  <a:gd name="T40" fmla="*/ 4 w 47"/>
                  <a:gd name="T41" fmla="*/ 99 h 99"/>
                  <a:gd name="T42" fmla="*/ 2 w 47"/>
                  <a:gd name="T43" fmla="*/ 98 h 99"/>
                  <a:gd name="T44" fmla="*/ 1 w 47"/>
                  <a:gd name="T45" fmla="*/ 98 h 99"/>
                  <a:gd name="T46" fmla="*/ 0 w 47"/>
                  <a:gd name="T47" fmla="*/ 96 h 99"/>
                  <a:gd name="T48" fmla="*/ 0 w 47"/>
                  <a:gd name="T49" fmla="*/ 93 h 99"/>
                  <a:gd name="T50" fmla="*/ 0 w 47"/>
                  <a:gd name="T51" fmla="*/ 80 h 99"/>
                  <a:gd name="T52" fmla="*/ 0 w 47"/>
                  <a:gd name="T53" fmla="*/ 69 h 99"/>
                  <a:gd name="T54" fmla="*/ 0 w 47"/>
                  <a:gd name="T55" fmla="*/ 51 h 99"/>
                  <a:gd name="T56" fmla="*/ 0 w 47"/>
                  <a:gd name="T57" fmla="*/ 18 h 99"/>
                  <a:gd name="T58" fmla="*/ 0 w 47"/>
                  <a:gd name="T59" fmla="*/ 16 h 99"/>
                  <a:gd name="T60" fmla="*/ 1 w 47"/>
                  <a:gd name="T61" fmla="*/ 13 h 99"/>
                  <a:gd name="T62" fmla="*/ 2 w 47"/>
                  <a:gd name="T63" fmla="*/ 12 h 99"/>
                  <a:gd name="T64" fmla="*/ 4 w 47"/>
                  <a:gd name="T65" fmla="*/ 1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99"/>
                  <a:gd name="T101" fmla="*/ 47 w 47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99">
                    <a:moveTo>
                      <a:pt x="4" y="11"/>
                    </a:moveTo>
                    <a:lnTo>
                      <a:pt x="11" y="8"/>
                    </a:lnTo>
                    <a:lnTo>
                      <a:pt x="17" y="7"/>
                    </a:lnTo>
                    <a:lnTo>
                      <a:pt x="26" y="5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7" y="5"/>
                    </a:lnTo>
                    <a:lnTo>
                      <a:pt x="47" y="20"/>
                    </a:lnTo>
                    <a:lnTo>
                      <a:pt x="47" y="32"/>
                    </a:lnTo>
                    <a:lnTo>
                      <a:pt x="47" y="50"/>
                    </a:lnTo>
                    <a:lnTo>
                      <a:pt x="47" y="86"/>
                    </a:lnTo>
                    <a:lnTo>
                      <a:pt x="47" y="88"/>
                    </a:lnTo>
                    <a:lnTo>
                      <a:pt x="46" y="91"/>
                    </a:lnTo>
                    <a:lnTo>
                      <a:pt x="45" y="92"/>
                    </a:lnTo>
                    <a:lnTo>
                      <a:pt x="43" y="92"/>
                    </a:lnTo>
                    <a:lnTo>
                      <a:pt x="35" y="93"/>
                    </a:lnTo>
                    <a:lnTo>
                      <a:pt x="29" y="94"/>
                    </a:lnTo>
                    <a:lnTo>
                      <a:pt x="21" y="96"/>
                    </a:lnTo>
                    <a:lnTo>
                      <a:pt x="4" y="99"/>
                    </a:lnTo>
                    <a:lnTo>
                      <a:pt x="2" y="98"/>
                    </a:lnTo>
                    <a:lnTo>
                      <a:pt x="1" y="98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9"/>
                    </a:lnTo>
                    <a:lnTo>
                      <a:pt x="0" y="5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2" name="Freeform 677"/>
              <p:cNvSpPr>
                <a:spLocks/>
              </p:cNvSpPr>
              <p:nvPr/>
            </p:nvSpPr>
            <p:spPr bwMode="auto">
              <a:xfrm>
                <a:off x="2157" y="3606"/>
                <a:ext cx="45" cy="93"/>
              </a:xfrm>
              <a:custGeom>
                <a:avLst/>
                <a:gdLst>
                  <a:gd name="T0" fmla="*/ 5 w 45"/>
                  <a:gd name="T1" fmla="*/ 10 h 93"/>
                  <a:gd name="T2" fmla="*/ 11 w 45"/>
                  <a:gd name="T3" fmla="*/ 8 h 93"/>
                  <a:gd name="T4" fmla="*/ 17 w 45"/>
                  <a:gd name="T5" fmla="*/ 7 h 93"/>
                  <a:gd name="T6" fmla="*/ 25 w 45"/>
                  <a:gd name="T7" fmla="*/ 5 h 93"/>
                  <a:gd name="T8" fmla="*/ 41 w 45"/>
                  <a:gd name="T9" fmla="*/ 0 h 93"/>
                  <a:gd name="T10" fmla="*/ 43 w 45"/>
                  <a:gd name="T11" fmla="*/ 0 h 93"/>
                  <a:gd name="T12" fmla="*/ 44 w 45"/>
                  <a:gd name="T13" fmla="*/ 1 h 93"/>
                  <a:gd name="T14" fmla="*/ 45 w 45"/>
                  <a:gd name="T15" fmla="*/ 2 h 93"/>
                  <a:gd name="T16" fmla="*/ 45 w 45"/>
                  <a:gd name="T17" fmla="*/ 5 h 93"/>
                  <a:gd name="T18" fmla="*/ 45 w 45"/>
                  <a:gd name="T19" fmla="*/ 18 h 93"/>
                  <a:gd name="T20" fmla="*/ 45 w 45"/>
                  <a:gd name="T21" fmla="*/ 29 h 93"/>
                  <a:gd name="T22" fmla="*/ 45 w 45"/>
                  <a:gd name="T23" fmla="*/ 48 h 93"/>
                  <a:gd name="T24" fmla="*/ 45 w 45"/>
                  <a:gd name="T25" fmla="*/ 81 h 93"/>
                  <a:gd name="T26" fmla="*/ 45 w 45"/>
                  <a:gd name="T27" fmla="*/ 83 h 93"/>
                  <a:gd name="T28" fmla="*/ 44 w 45"/>
                  <a:gd name="T29" fmla="*/ 84 h 93"/>
                  <a:gd name="T30" fmla="*/ 43 w 45"/>
                  <a:gd name="T31" fmla="*/ 86 h 93"/>
                  <a:gd name="T32" fmla="*/ 41 w 45"/>
                  <a:gd name="T33" fmla="*/ 87 h 93"/>
                  <a:gd name="T34" fmla="*/ 34 w 45"/>
                  <a:gd name="T35" fmla="*/ 88 h 93"/>
                  <a:gd name="T36" fmla="*/ 29 w 45"/>
                  <a:gd name="T37" fmla="*/ 88 h 93"/>
                  <a:gd name="T38" fmla="*/ 20 w 45"/>
                  <a:gd name="T39" fmla="*/ 91 h 93"/>
                  <a:gd name="T40" fmla="*/ 5 w 45"/>
                  <a:gd name="T41" fmla="*/ 93 h 93"/>
                  <a:gd name="T42" fmla="*/ 2 w 45"/>
                  <a:gd name="T43" fmla="*/ 93 h 93"/>
                  <a:gd name="T44" fmla="*/ 1 w 45"/>
                  <a:gd name="T45" fmla="*/ 92 h 93"/>
                  <a:gd name="T46" fmla="*/ 0 w 45"/>
                  <a:gd name="T47" fmla="*/ 91 h 93"/>
                  <a:gd name="T48" fmla="*/ 0 w 45"/>
                  <a:gd name="T49" fmla="*/ 88 h 93"/>
                  <a:gd name="T50" fmla="*/ 0 w 45"/>
                  <a:gd name="T51" fmla="*/ 75 h 93"/>
                  <a:gd name="T52" fmla="*/ 0 w 45"/>
                  <a:gd name="T53" fmla="*/ 64 h 93"/>
                  <a:gd name="T54" fmla="*/ 0 w 45"/>
                  <a:gd name="T55" fmla="*/ 48 h 93"/>
                  <a:gd name="T56" fmla="*/ 0 w 45"/>
                  <a:gd name="T57" fmla="*/ 17 h 93"/>
                  <a:gd name="T58" fmla="*/ 0 w 45"/>
                  <a:gd name="T59" fmla="*/ 15 h 93"/>
                  <a:gd name="T60" fmla="*/ 1 w 45"/>
                  <a:gd name="T61" fmla="*/ 12 h 93"/>
                  <a:gd name="T62" fmla="*/ 2 w 45"/>
                  <a:gd name="T63" fmla="*/ 11 h 93"/>
                  <a:gd name="T64" fmla="*/ 5 w 45"/>
                  <a:gd name="T65" fmla="*/ 10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93"/>
                  <a:gd name="T101" fmla="*/ 45 w 45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93">
                    <a:moveTo>
                      <a:pt x="5" y="10"/>
                    </a:moveTo>
                    <a:lnTo>
                      <a:pt x="11" y="8"/>
                    </a:lnTo>
                    <a:lnTo>
                      <a:pt x="17" y="7"/>
                    </a:lnTo>
                    <a:lnTo>
                      <a:pt x="25" y="5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5" y="18"/>
                    </a:lnTo>
                    <a:lnTo>
                      <a:pt x="45" y="29"/>
                    </a:lnTo>
                    <a:lnTo>
                      <a:pt x="45" y="48"/>
                    </a:lnTo>
                    <a:lnTo>
                      <a:pt x="45" y="81"/>
                    </a:lnTo>
                    <a:lnTo>
                      <a:pt x="45" y="83"/>
                    </a:lnTo>
                    <a:lnTo>
                      <a:pt x="44" y="84"/>
                    </a:lnTo>
                    <a:lnTo>
                      <a:pt x="43" y="86"/>
                    </a:lnTo>
                    <a:lnTo>
                      <a:pt x="41" y="87"/>
                    </a:lnTo>
                    <a:lnTo>
                      <a:pt x="34" y="88"/>
                    </a:lnTo>
                    <a:lnTo>
                      <a:pt x="29" y="88"/>
                    </a:lnTo>
                    <a:lnTo>
                      <a:pt x="20" y="91"/>
                    </a:lnTo>
                    <a:lnTo>
                      <a:pt x="5" y="93"/>
                    </a:lnTo>
                    <a:lnTo>
                      <a:pt x="2" y="93"/>
                    </a:lnTo>
                    <a:lnTo>
                      <a:pt x="1" y="92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3" name="Freeform 678"/>
              <p:cNvSpPr>
                <a:spLocks/>
              </p:cNvSpPr>
              <p:nvPr/>
            </p:nvSpPr>
            <p:spPr bwMode="auto">
              <a:xfrm>
                <a:off x="2159" y="3606"/>
                <a:ext cx="43" cy="87"/>
              </a:xfrm>
              <a:custGeom>
                <a:avLst/>
                <a:gdLst>
                  <a:gd name="T0" fmla="*/ 6 w 43"/>
                  <a:gd name="T1" fmla="*/ 10 h 87"/>
                  <a:gd name="T2" fmla="*/ 12 w 43"/>
                  <a:gd name="T3" fmla="*/ 7 h 87"/>
                  <a:gd name="T4" fmla="*/ 16 w 43"/>
                  <a:gd name="T5" fmla="*/ 6 h 87"/>
                  <a:gd name="T6" fmla="*/ 24 w 43"/>
                  <a:gd name="T7" fmla="*/ 4 h 87"/>
                  <a:gd name="T8" fmla="*/ 39 w 43"/>
                  <a:gd name="T9" fmla="*/ 0 h 87"/>
                  <a:gd name="T10" fmla="*/ 41 w 43"/>
                  <a:gd name="T11" fmla="*/ 0 h 87"/>
                  <a:gd name="T12" fmla="*/ 42 w 43"/>
                  <a:gd name="T13" fmla="*/ 1 h 87"/>
                  <a:gd name="T14" fmla="*/ 43 w 43"/>
                  <a:gd name="T15" fmla="*/ 2 h 87"/>
                  <a:gd name="T16" fmla="*/ 43 w 43"/>
                  <a:gd name="T17" fmla="*/ 5 h 87"/>
                  <a:gd name="T18" fmla="*/ 43 w 43"/>
                  <a:gd name="T19" fmla="*/ 18 h 87"/>
                  <a:gd name="T20" fmla="*/ 43 w 43"/>
                  <a:gd name="T21" fmla="*/ 28 h 87"/>
                  <a:gd name="T22" fmla="*/ 43 w 43"/>
                  <a:gd name="T23" fmla="*/ 44 h 87"/>
                  <a:gd name="T24" fmla="*/ 43 w 43"/>
                  <a:gd name="T25" fmla="*/ 75 h 87"/>
                  <a:gd name="T26" fmla="*/ 43 w 43"/>
                  <a:gd name="T27" fmla="*/ 77 h 87"/>
                  <a:gd name="T28" fmla="*/ 42 w 43"/>
                  <a:gd name="T29" fmla="*/ 80 h 87"/>
                  <a:gd name="T30" fmla="*/ 41 w 43"/>
                  <a:gd name="T31" fmla="*/ 81 h 87"/>
                  <a:gd name="T32" fmla="*/ 39 w 43"/>
                  <a:gd name="T33" fmla="*/ 81 h 87"/>
                  <a:gd name="T34" fmla="*/ 33 w 43"/>
                  <a:gd name="T35" fmla="*/ 82 h 87"/>
                  <a:gd name="T36" fmla="*/ 28 w 43"/>
                  <a:gd name="T37" fmla="*/ 83 h 87"/>
                  <a:gd name="T38" fmla="*/ 21 w 43"/>
                  <a:gd name="T39" fmla="*/ 84 h 87"/>
                  <a:gd name="T40" fmla="*/ 6 w 43"/>
                  <a:gd name="T41" fmla="*/ 87 h 87"/>
                  <a:gd name="T42" fmla="*/ 4 w 43"/>
                  <a:gd name="T43" fmla="*/ 87 h 87"/>
                  <a:gd name="T44" fmla="*/ 3 w 43"/>
                  <a:gd name="T45" fmla="*/ 86 h 87"/>
                  <a:gd name="T46" fmla="*/ 1 w 43"/>
                  <a:gd name="T47" fmla="*/ 84 h 87"/>
                  <a:gd name="T48" fmla="*/ 0 w 43"/>
                  <a:gd name="T49" fmla="*/ 82 h 87"/>
                  <a:gd name="T50" fmla="*/ 1 w 43"/>
                  <a:gd name="T51" fmla="*/ 70 h 87"/>
                  <a:gd name="T52" fmla="*/ 1 w 43"/>
                  <a:gd name="T53" fmla="*/ 60 h 87"/>
                  <a:gd name="T54" fmla="*/ 1 w 43"/>
                  <a:gd name="T55" fmla="*/ 45 h 87"/>
                  <a:gd name="T56" fmla="*/ 0 w 43"/>
                  <a:gd name="T57" fmla="*/ 16 h 87"/>
                  <a:gd name="T58" fmla="*/ 1 w 43"/>
                  <a:gd name="T59" fmla="*/ 13 h 87"/>
                  <a:gd name="T60" fmla="*/ 3 w 43"/>
                  <a:gd name="T61" fmla="*/ 12 h 87"/>
                  <a:gd name="T62" fmla="*/ 4 w 43"/>
                  <a:gd name="T63" fmla="*/ 11 h 87"/>
                  <a:gd name="T64" fmla="*/ 6 w 43"/>
                  <a:gd name="T65" fmla="*/ 10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87"/>
                  <a:gd name="T101" fmla="*/ 43 w 43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87">
                    <a:moveTo>
                      <a:pt x="6" y="10"/>
                    </a:moveTo>
                    <a:lnTo>
                      <a:pt x="12" y="7"/>
                    </a:lnTo>
                    <a:lnTo>
                      <a:pt x="16" y="6"/>
                    </a:lnTo>
                    <a:lnTo>
                      <a:pt x="24" y="4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44"/>
                    </a:lnTo>
                    <a:lnTo>
                      <a:pt x="43" y="75"/>
                    </a:lnTo>
                    <a:lnTo>
                      <a:pt x="43" y="77"/>
                    </a:lnTo>
                    <a:lnTo>
                      <a:pt x="42" y="80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3" y="82"/>
                    </a:lnTo>
                    <a:lnTo>
                      <a:pt x="28" y="83"/>
                    </a:lnTo>
                    <a:lnTo>
                      <a:pt x="21" y="84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2"/>
                    </a:lnTo>
                    <a:lnTo>
                      <a:pt x="1" y="70"/>
                    </a:lnTo>
                    <a:lnTo>
                      <a:pt x="1" y="60"/>
                    </a:lnTo>
                    <a:lnTo>
                      <a:pt x="1" y="45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4" name="Freeform 679"/>
              <p:cNvSpPr>
                <a:spLocks/>
              </p:cNvSpPr>
              <p:nvPr/>
            </p:nvSpPr>
            <p:spPr bwMode="auto">
              <a:xfrm>
                <a:off x="2163" y="3606"/>
                <a:ext cx="39" cy="81"/>
              </a:xfrm>
              <a:custGeom>
                <a:avLst/>
                <a:gdLst>
                  <a:gd name="T0" fmla="*/ 4 w 39"/>
                  <a:gd name="T1" fmla="*/ 8 h 81"/>
                  <a:gd name="T2" fmla="*/ 10 w 39"/>
                  <a:gd name="T3" fmla="*/ 7 h 81"/>
                  <a:gd name="T4" fmla="*/ 14 w 39"/>
                  <a:gd name="T5" fmla="*/ 6 h 81"/>
                  <a:gd name="T6" fmla="*/ 21 w 39"/>
                  <a:gd name="T7" fmla="*/ 4 h 81"/>
                  <a:gd name="T8" fmla="*/ 36 w 39"/>
                  <a:gd name="T9" fmla="*/ 0 h 81"/>
                  <a:gd name="T10" fmla="*/ 37 w 39"/>
                  <a:gd name="T11" fmla="*/ 0 h 81"/>
                  <a:gd name="T12" fmla="*/ 38 w 39"/>
                  <a:gd name="T13" fmla="*/ 0 h 81"/>
                  <a:gd name="T14" fmla="*/ 39 w 39"/>
                  <a:gd name="T15" fmla="*/ 2 h 81"/>
                  <a:gd name="T16" fmla="*/ 39 w 39"/>
                  <a:gd name="T17" fmla="*/ 4 h 81"/>
                  <a:gd name="T18" fmla="*/ 39 w 39"/>
                  <a:gd name="T19" fmla="*/ 16 h 81"/>
                  <a:gd name="T20" fmla="*/ 39 w 39"/>
                  <a:gd name="T21" fmla="*/ 26 h 81"/>
                  <a:gd name="T22" fmla="*/ 39 w 39"/>
                  <a:gd name="T23" fmla="*/ 42 h 81"/>
                  <a:gd name="T24" fmla="*/ 39 w 39"/>
                  <a:gd name="T25" fmla="*/ 70 h 81"/>
                  <a:gd name="T26" fmla="*/ 39 w 39"/>
                  <a:gd name="T27" fmla="*/ 72 h 81"/>
                  <a:gd name="T28" fmla="*/ 38 w 39"/>
                  <a:gd name="T29" fmla="*/ 73 h 81"/>
                  <a:gd name="T30" fmla="*/ 37 w 39"/>
                  <a:gd name="T31" fmla="*/ 75 h 81"/>
                  <a:gd name="T32" fmla="*/ 36 w 39"/>
                  <a:gd name="T33" fmla="*/ 76 h 81"/>
                  <a:gd name="T34" fmla="*/ 29 w 39"/>
                  <a:gd name="T35" fmla="*/ 76 h 81"/>
                  <a:gd name="T36" fmla="*/ 24 w 39"/>
                  <a:gd name="T37" fmla="*/ 77 h 81"/>
                  <a:gd name="T38" fmla="*/ 18 w 39"/>
                  <a:gd name="T39" fmla="*/ 78 h 81"/>
                  <a:gd name="T40" fmla="*/ 4 w 39"/>
                  <a:gd name="T41" fmla="*/ 81 h 81"/>
                  <a:gd name="T42" fmla="*/ 2 w 39"/>
                  <a:gd name="T43" fmla="*/ 81 h 81"/>
                  <a:gd name="T44" fmla="*/ 1 w 39"/>
                  <a:gd name="T45" fmla="*/ 80 h 81"/>
                  <a:gd name="T46" fmla="*/ 0 w 39"/>
                  <a:gd name="T47" fmla="*/ 78 h 81"/>
                  <a:gd name="T48" fmla="*/ 0 w 39"/>
                  <a:gd name="T49" fmla="*/ 76 h 81"/>
                  <a:gd name="T50" fmla="*/ 0 w 39"/>
                  <a:gd name="T51" fmla="*/ 65 h 81"/>
                  <a:gd name="T52" fmla="*/ 0 w 39"/>
                  <a:gd name="T53" fmla="*/ 56 h 81"/>
                  <a:gd name="T54" fmla="*/ 0 w 39"/>
                  <a:gd name="T55" fmla="*/ 42 h 81"/>
                  <a:gd name="T56" fmla="*/ 0 w 39"/>
                  <a:gd name="T57" fmla="*/ 15 h 81"/>
                  <a:gd name="T58" fmla="*/ 1 w 39"/>
                  <a:gd name="T59" fmla="*/ 11 h 81"/>
                  <a:gd name="T60" fmla="*/ 4 w 39"/>
                  <a:gd name="T61" fmla="*/ 8 h 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"/>
                  <a:gd name="T94" fmla="*/ 0 h 81"/>
                  <a:gd name="T95" fmla="*/ 39 w 39"/>
                  <a:gd name="T96" fmla="*/ 81 h 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" h="81">
                    <a:moveTo>
                      <a:pt x="4" y="8"/>
                    </a:moveTo>
                    <a:lnTo>
                      <a:pt x="10" y="7"/>
                    </a:lnTo>
                    <a:lnTo>
                      <a:pt x="14" y="6"/>
                    </a:lnTo>
                    <a:lnTo>
                      <a:pt x="21" y="4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6"/>
                    </a:lnTo>
                    <a:lnTo>
                      <a:pt x="39" y="26"/>
                    </a:lnTo>
                    <a:lnTo>
                      <a:pt x="39" y="42"/>
                    </a:lnTo>
                    <a:lnTo>
                      <a:pt x="39" y="70"/>
                    </a:lnTo>
                    <a:lnTo>
                      <a:pt x="39" y="72"/>
                    </a:lnTo>
                    <a:lnTo>
                      <a:pt x="38" y="73"/>
                    </a:lnTo>
                    <a:lnTo>
                      <a:pt x="37" y="75"/>
                    </a:lnTo>
                    <a:lnTo>
                      <a:pt x="36" y="76"/>
                    </a:lnTo>
                    <a:lnTo>
                      <a:pt x="29" y="76"/>
                    </a:lnTo>
                    <a:lnTo>
                      <a:pt x="24" y="77"/>
                    </a:lnTo>
                    <a:lnTo>
                      <a:pt x="18" y="78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1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5" name="Freeform 680"/>
              <p:cNvSpPr>
                <a:spLocks/>
              </p:cNvSpPr>
              <p:nvPr/>
            </p:nvSpPr>
            <p:spPr bwMode="auto">
              <a:xfrm>
                <a:off x="2166" y="3606"/>
                <a:ext cx="36" cy="75"/>
              </a:xfrm>
              <a:custGeom>
                <a:avLst/>
                <a:gdLst>
                  <a:gd name="T0" fmla="*/ 3 w 36"/>
                  <a:gd name="T1" fmla="*/ 8 h 75"/>
                  <a:gd name="T2" fmla="*/ 9 w 36"/>
                  <a:gd name="T3" fmla="*/ 6 h 75"/>
                  <a:gd name="T4" fmla="*/ 14 w 36"/>
                  <a:gd name="T5" fmla="*/ 5 h 75"/>
                  <a:gd name="T6" fmla="*/ 20 w 36"/>
                  <a:gd name="T7" fmla="*/ 4 h 75"/>
                  <a:gd name="T8" fmla="*/ 33 w 36"/>
                  <a:gd name="T9" fmla="*/ 0 h 75"/>
                  <a:gd name="T10" fmla="*/ 34 w 36"/>
                  <a:gd name="T11" fmla="*/ 0 h 75"/>
                  <a:gd name="T12" fmla="*/ 35 w 36"/>
                  <a:gd name="T13" fmla="*/ 0 h 75"/>
                  <a:gd name="T14" fmla="*/ 36 w 36"/>
                  <a:gd name="T15" fmla="*/ 2 h 75"/>
                  <a:gd name="T16" fmla="*/ 36 w 36"/>
                  <a:gd name="T17" fmla="*/ 4 h 75"/>
                  <a:gd name="T18" fmla="*/ 36 w 36"/>
                  <a:gd name="T19" fmla="*/ 15 h 75"/>
                  <a:gd name="T20" fmla="*/ 36 w 36"/>
                  <a:gd name="T21" fmla="*/ 24 h 75"/>
                  <a:gd name="T22" fmla="*/ 36 w 36"/>
                  <a:gd name="T23" fmla="*/ 38 h 75"/>
                  <a:gd name="T24" fmla="*/ 36 w 36"/>
                  <a:gd name="T25" fmla="*/ 65 h 75"/>
                  <a:gd name="T26" fmla="*/ 35 w 36"/>
                  <a:gd name="T27" fmla="*/ 69 h 75"/>
                  <a:gd name="T28" fmla="*/ 33 w 36"/>
                  <a:gd name="T29" fmla="*/ 70 h 75"/>
                  <a:gd name="T30" fmla="*/ 27 w 36"/>
                  <a:gd name="T31" fmla="*/ 71 h 75"/>
                  <a:gd name="T32" fmla="*/ 23 w 36"/>
                  <a:gd name="T33" fmla="*/ 71 h 75"/>
                  <a:gd name="T34" fmla="*/ 16 w 36"/>
                  <a:gd name="T35" fmla="*/ 72 h 75"/>
                  <a:gd name="T36" fmla="*/ 3 w 36"/>
                  <a:gd name="T37" fmla="*/ 75 h 75"/>
                  <a:gd name="T38" fmla="*/ 2 w 36"/>
                  <a:gd name="T39" fmla="*/ 75 h 75"/>
                  <a:gd name="T40" fmla="*/ 1 w 36"/>
                  <a:gd name="T41" fmla="*/ 73 h 75"/>
                  <a:gd name="T42" fmla="*/ 0 w 36"/>
                  <a:gd name="T43" fmla="*/ 72 h 75"/>
                  <a:gd name="T44" fmla="*/ 0 w 36"/>
                  <a:gd name="T45" fmla="*/ 71 h 75"/>
                  <a:gd name="T46" fmla="*/ 0 w 36"/>
                  <a:gd name="T47" fmla="*/ 60 h 75"/>
                  <a:gd name="T48" fmla="*/ 0 w 36"/>
                  <a:gd name="T49" fmla="*/ 51 h 75"/>
                  <a:gd name="T50" fmla="*/ 0 w 36"/>
                  <a:gd name="T51" fmla="*/ 38 h 75"/>
                  <a:gd name="T52" fmla="*/ 0 w 36"/>
                  <a:gd name="T53" fmla="*/ 13 h 75"/>
                  <a:gd name="T54" fmla="*/ 1 w 36"/>
                  <a:gd name="T55" fmla="*/ 10 h 75"/>
                  <a:gd name="T56" fmla="*/ 3 w 36"/>
                  <a:gd name="T57" fmla="*/ 8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75"/>
                  <a:gd name="T89" fmla="*/ 36 w 36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75">
                    <a:moveTo>
                      <a:pt x="3" y="8"/>
                    </a:moveTo>
                    <a:lnTo>
                      <a:pt x="9" y="6"/>
                    </a:lnTo>
                    <a:lnTo>
                      <a:pt x="14" y="5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15"/>
                    </a:lnTo>
                    <a:lnTo>
                      <a:pt x="36" y="24"/>
                    </a:lnTo>
                    <a:lnTo>
                      <a:pt x="36" y="38"/>
                    </a:lnTo>
                    <a:lnTo>
                      <a:pt x="36" y="65"/>
                    </a:lnTo>
                    <a:lnTo>
                      <a:pt x="35" y="69"/>
                    </a:lnTo>
                    <a:lnTo>
                      <a:pt x="33" y="70"/>
                    </a:lnTo>
                    <a:lnTo>
                      <a:pt x="27" y="71"/>
                    </a:lnTo>
                    <a:lnTo>
                      <a:pt x="23" y="71"/>
                    </a:lnTo>
                    <a:lnTo>
                      <a:pt x="16" y="72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3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6" name="Freeform 681"/>
              <p:cNvSpPr>
                <a:spLocks/>
              </p:cNvSpPr>
              <p:nvPr/>
            </p:nvSpPr>
            <p:spPr bwMode="auto">
              <a:xfrm>
                <a:off x="2168" y="3606"/>
                <a:ext cx="34" cy="69"/>
              </a:xfrm>
              <a:custGeom>
                <a:avLst/>
                <a:gdLst>
                  <a:gd name="T0" fmla="*/ 4 w 34"/>
                  <a:gd name="T1" fmla="*/ 7 h 69"/>
                  <a:gd name="T2" fmla="*/ 13 w 34"/>
                  <a:gd name="T3" fmla="*/ 5 h 69"/>
                  <a:gd name="T4" fmla="*/ 31 w 34"/>
                  <a:gd name="T5" fmla="*/ 0 h 69"/>
                  <a:gd name="T6" fmla="*/ 33 w 34"/>
                  <a:gd name="T7" fmla="*/ 0 h 69"/>
                  <a:gd name="T8" fmla="*/ 34 w 34"/>
                  <a:gd name="T9" fmla="*/ 4 h 69"/>
                  <a:gd name="T10" fmla="*/ 34 w 34"/>
                  <a:gd name="T11" fmla="*/ 13 h 69"/>
                  <a:gd name="T12" fmla="*/ 34 w 34"/>
                  <a:gd name="T13" fmla="*/ 22 h 69"/>
                  <a:gd name="T14" fmla="*/ 34 w 34"/>
                  <a:gd name="T15" fmla="*/ 35 h 69"/>
                  <a:gd name="T16" fmla="*/ 34 w 34"/>
                  <a:gd name="T17" fmla="*/ 60 h 69"/>
                  <a:gd name="T18" fmla="*/ 33 w 34"/>
                  <a:gd name="T19" fmla="*/ 62 h 69"/>
                  <a:gd name="T20" fmla="*/ 31 w 34"/>
                  <a:gd name="T21" fmla="*/ 64 h 69"/>
                  <a:gd name="T22" fmla="*/ 22 w 34"/>
                  <a:gd name="T23" fmla="*/ 66 h 69"/>
                  <a:gd name="T24" fmla="*/ 4 w 34"/>
                  <a:gd name="T25" fmla="*/ 69 h 69"/>
                  <a:gd name="T26" fmla="*/ 3 w 34"/>
                  <a:gd name="T27" fmla="*/ 69 h 69"/>
                  <a:gd name="T28" fmla="*/ 1 w 34"/>
                  <a:gd name="T29" fmla="*/ 67 h 69"/>
                  <a:gd name="T30" fmla="*/ 1 w 34"/>
                  <a:gd name="T31" fmla="*/ 66 h 69"/>
                  <a:gd name="T32" fmla="*/ 0 w 34"/>
                  <a:gd name="T33" fmla="*/ 65 h 69"/>
                  <a:gd name="T34" fmla="*/ 0 w 34"/>
                  <a:gd name="T35" fmla="*/ 55 h 69"/>
                  <a:gd name="T36" fmla="*/ 0 w 34"/>
                  <a:gd name="T37" fmla="*/ 48 h 69"/>
                  <a:gd name="T38" fmla="*/ 0 w 34"/>
                  <a:gd name="T39" fmla="*/ 35 h 69"/>
                  <a:gd name="T40" fmla="*/ 0 w 34"/>
                  <a:gd name="T41" fmla="*/ 12 h 69"/>
                  <a:gd name="T42" fmla="*/ 1 w 34"/>
                  <a:gd name="T43" fmla="*/ 10 h 69"/>
                  <a:gd name="T44" fmla="*/ 4 w 34"/>
                  <a:gd name="T45" fmla="*/ 7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69"/>
                  <a:gd name="T71" fmla="*/ 34 w 34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69">
                    <a:moveTo>
                      <a:pt x="4" y="7"/>
                    </a:moveTo>
                    <a:lnTo>
                      <a:pt x="13" y="5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4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4" y="35"/>
                    </a:lnTo>
                    <a:lnTo>
                      <a:pt x="34" y="60"/>
                    </a:lnTo>
                    <a:lnTo>
                      <a:pt x="33" y="62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0" y="3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7" name="Freeform 682"/>
              <p:cNvSpPr>
                <a:spLocks/>
              </p:cNvSpPr>
              <p:nvPr/>
            </p:nvSpPr>
            <p:spPr bwMode="auto">
              <a:xfrm>
                <a:off x="2172" y="3606"/>
                <a:ext cx="30" cy="62"/>
              </a:xfrm>
              <a:custGeom>
                <a:avLst/>
                <a:gdLst>
                  <a:gd name="T0" fmla="*/ 3 w 30"/>
                  <a:gd name="T1" fmla="*/ 6 h 62"/>
                  <a:gd name="T2" fmla="*/ 11 w 30"/>
                  <a:gd name="T3" fmla="*/ 5 h 62"/>
                  <a:gd name="T4" fmla="*/ 27 w 30"/>
                  <a:gd name="T5" fmla="*/ 0 h 62"/>
                  <a:gd name="T6" fmla="*/ 28 w 30"/>
                  <a:gd name="T7" fmla="*/ 0 h 62"/>
                  <a:gd name="T8" fmla="*/ 29 w 30"/>
                  <a:gd name="T9" fmla="*/ 0 h 62"/>
                  <a:gd name="T10" fmla="*/ 30 w 30"/>
                  <a:gd name="T11" fmla="*/ 1 h 62"/>
                  <a:gd name="T12" fmla="*/ 30 w 30"/>
                  <a:gd name="T13" fmla="*/ 2 h 62"/>
                  <a:gd name="T14" fmla="*/ 30 w 30"/>
                  <a:gd name="T15" fmla="*/ 12 h 62"/>
                  <a:gd name="T16" fmla="*/ 30 w 30"/>
                  <a:gd name="T17" fmla="*/ 20 h 62"/>
                  <a:gd name="T18" fmla="*/ 30 w 30"/>
                  <a:gd name="T19" fmla="*/ 32 h 62"/>
                  <a:gd name="T20" fmla="*/ 30 w 30"/>
                  <a:gd name="T21" fmla="*/ 54 h 62"/>
                  <a:gd name="T22" fmla="*/ 29 w 30"/>
                  <a:gd name="T23" fmla="*/ 58 h 62"/>
                  <a:gd name="T24" fmla="*/ 27 w 30"/>
                  <a:gd name="T25" fmla="*/ 59 h 62"/>
                  <a:gd name="T26" fmla="*/ 19 w 30"/>
                  <a:gd name="T27" fmla="*/ 60 h 62"/>
                  <a:gd name="T28" fmla="*/ 3 w 30"/>
                  <a:gd name="T29" fmla="*/ 62 h 62"/>
                  <a:gd name="T30" fmla="*/ 2 w 30"/>
                  <a:gd name="T31" fmla="*/ 62 h 62"/>
                  <a:gd name="T32" fmla="*/ 1 w 30"/>
                  <a:gd name="T33" fmla="*/ 61 h 62"/>
                  <a:gd name="T34" fmla="*/ 0 w 30"/>
                  <a:gd name="T35" fmla="*/ 60 h 62"/>
                  <a:gd name="T36" fmla="*/ 0 w 30"/>
                  <a:gd name="T37" fmla="*/ 59 h 62"/>
                  <a:gd name="T38" fmla="*/ 0 w 30"/>
                  <a:gd name="T39" fmla="*/ 50 h 62"/>
                  <a:gd name="T40" fmla="*/ 0 w 30"/>
                  <a:gd name="T41" fmla="*/ 43 h 62"/>
                  <a:gd name="T42" fmla="*/ 0 w 30"/>
                  <a:gd name="T43" fmla="*/ 32 h 62"/>
                  <a:gd name="T44" fmla="*/ 0 w 30"/>
                  <a:gd name="T45" fmla="*/ 11 h 62"/>
                  <a:gd name="T46" fmla="*/ 1 w 30"/>
                  <a:gd name="T47" fmla="*/ 8 h 62"/>
                  <a:gd name="T48" fmla="*/ 3 w 30"/>
                  <a:gd name="T49" fmla="*/ 6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62"/>
                  <a:gd name="T77" fmla="*/ 30 w 30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62">
                    <a:moveTo>
                      <a:pt x="3" y="6"/>
                    </a:moveTo>
                    <a:lnTo>
                      <a:pt x="11" y="5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12"/>
                    </a:lnTo>
                    <a:lnTo>
                      <a:pt x="30" y="20"/>
                    </a:lnTo>
                    <a:lnTo>
                      <a:pt x="30" y="32"/>
                    </a:lnTo>
                    <a:lnTo>
                      <a:pt x="30" y="54"/>
                    </a:lnTo>
                    <a:lnTo>
                      <a:pt x="29" y="58"/>
                    </a:lnTo>
                    <a:lnTo>
                      <a:pt x="27" y="59"/>
                    </a:lnTo>
                    <a:lnTo>
                      <a:pt x="19" y="60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8" name="Freeform 683"/>
              <p:cNvSpPr>
                <a:spLocks/>
              </p:cNvSpPr>
              <p:nvPr/>
            </p:nvSpPr>
            <p:spPr bwMode="auto">
              <a:xfrm>
                <a:off x="2175" y="3606"/>
                <a:ext cx="27" cy="56"/>
              </a:xfrm>
              <a:custGeom>
                <a:avLst/>
                <a:gdLst>
                  <a:gd name="T0" fmla="*/ 2 w 27"/>
                  <a:gd name="T1" fmla="*/ 6 h 56"/>
                  <a:gd name="T2" fmla="*/ 10 w 27"/>
                  <a:gd name="T3" fmla="*/ 4 h 56"/>
                  <a:gd name="T4" fmla="*/ 25 w 27"/>
                  <a:gd name="T5" fmla="*/ 0 h 56"/>
                  <a:gd name="T6" fmla="*/ 27 w 27"/>
                  <a:gd name="T7" fmla="*/ 0 h 56"/>
                  <a:gd name="T8" fmla="*/ 27 w 27"/>
                  <a:gd name="T9" fmla="*/ 2 h 56"/>
                  <a:gd name="T10" fmla="*/ 27 w 27"/>
                  <a:gd name="T11" fmla="*/ 11 h 56"/>
                  <a:gd name="T12" fmla="*/ 27 w 27"/>
                  <a:gd name="T13" fmla="*/ 18 h 56"/>
                  <a:gd name="T14" fmla="*/ 27 w 27"/>
                  <a:gd name="T15" fmla="*/ 28 h 56"/>
                  <a:gd name="T16" fmla="*/ 27 w 27"/>
                  <a:gd name="T17" fmla="*/ 49 h 56"/>
                  <a:gd name="T18" fmla="*/ 27 w 27"/>
                  <a:gd name="T19" fmla="*/ 51 h 56"/>
                  <a:gd name="T20" fmla="*/ 25 w 27"/>
                  <a:gd name="T21" fmla="*/ 53 h 56"/>
                  <a:gd name="T22" fmla="*/ 17 w 27"/>
                  <a:gd name="T23" fmla="*/ 54 h 56"/>
                  <a:gd name="T24" fmla="*/ 2 w 27"/>
                  <a:gd name="T25" fmla="*/ 56 h 56"/>
                  <a:gd name="T26" fmla="*/ 0 w 27"/>
                  <a:gd name="T27" fmla="*/ 55 h 56"/>
                  <a:gd name="T28" fmla="*/ 0 w 27"/>
                  <a:gd name="T29" fmla="*/ 54 h 56"/>
                  <a:gd name="T30" fmla="*/ 0 w 27"/>
                  <a:gd name="T31" fmla="*/ 45 h 56"/>
                  <a:gd name="T32" fmla="*/ 0 w 27"/>
                  <a:gd name="T33" fmla="*/ 39 h 56"/>
                  <a:gd name="T34" fmla="*/ 0 w 27"/>
                  <a:gd name="T35" fmla="*/ 29 h 56"/>
                  <a:gd name="T36" fmla="*/ 0 w 27"/>
                  <a:gd name="T37" fmla="*/ 10 h 56"/>
                  <a:gd name="T38" fmla="*/ 0 w 27"/>
                  <a:gd name="T39" fmla="*/ 7 h 56"/>
                  <a:gd name="T40" fmla="*/ 2 w 27"/>
                  <a:gd name="T41" fmla="*/ 6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56"/>
                  <a:gd name="T65" fmla="*/ 27 w 27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56">
                    <a:moveTo>
                      <a:pt x="2" y="6"/>
                    </a:moveTo>
                    <a:lnTo>
                      <a:pt x="10" y="4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11"/>
                    </a:lnTo>
                    <a:lnTo>
                      <a:pt x="27" y="18"/>
                    </a:lnTo>
                    <a:lnTo>
                      <a:pt x="27" y="2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17" y="54"/>
                    </a:lnTo>
                    <a:lnTo>
                      <a:pt x="2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79" name="Freeform 684"/>
              <p:cNvSpPr>
                <a:spLocks/>
              </p:cNvSpPr>
              <p:nvPr/>
            </p:nvSpPr>
            <p:spPr bwMode="auto">
              <a:xfrm>
                <a:off x="2177" y="3606"/>
                <a:ext cx="25" cy="50"/>
              </a:xfrm>
              <a:custGeom>
                <a:avLst/>
                <a:gdLst>
                  <a:gd name="T0" fmla="*/ 3 w 25"/>
                  <a:gd name="T1" fmla="*/ 5 h 50"/>
                  <a:gd name="T2" fmla="*/ 9 w 25"/>
                  <a:gd name="T3" fmla="*/ 4 h 50"/>
                  <a:gd name="T4" fmla="*/ 23 w 25"/>
                  <a:gd name="T5" fmla="*/ 0 h 50"/>
                  <a:gd name="T6" fmla="*/ 25 w 25"/>
                  <a:gd name="T7" fmla="*/ 0 h 50"/>
                  <a:gd name="T8" fmla="*/ 25 w 25"/>
                  <a:gd name="T9" fmla="*/ 2 h 50"/>
                  <a:gd name="T10" fmla="*/ 25 w 25"/>
                  <a:gd name="T11" fmla="*/ 10 h 50"/>
                  <a:gd name="T12" fmla="*/ 25 w 25"/>
                  <a:gd name="T13" fmla="*/ 16 h 50"/>
                  <a:gd name="T14" fmla="*/ 25 w 25"/>
                  <a:gd name="T15" fmla="*/ 26 h 50"/>
                  <a:gd name="T16" fmla="*/ 25 w 25"/>
                  <a:gd name="T17" fmla="*/ 44 h 50"/>
                  <a:gd name="T18" fmla="*/ 25 w 25"/>
                  <a:gd name="T19" fmla="*/ 46 h 50"/>
                  <a:gd name="T20" fmla="*/ 23 w 25"/>
                  <a:gd name="T21" fmla="*/ 48 h 50"/>
                  <a:gd name="T22" fmla="*/ 16 w 25"/>
                  <a:gd name="T23" fmla="*/ 49 h 50"/>
                  <a:gd name="T24" fmla="*/ 3 w 25"/>
                  <a:gd name="T25" fmla="*/ 50 h 50"/>
                  <a:gd name="T26" fmla="*/ 1 w 25"/>
                  <a:gd name="T27" fmla="*/ 50 h 50"/>
                  <a:gd name="T28" fmla="*/ 0 w 25"/>
                  <a:gd name="T29" fmla="*/ 48 h 50"/>
                  <a:gd name="T30" fmla="*/ 0 w 25"/>
                  <a:gd name="T31" fmla="*/ 40 h 50"/>
                  <a:gd name="T32" fmla="*/ 0 w 25"/>
                  <a:gd name="T33" fmla="*/ 34 h 50"/>
                  <a:gd name="T34" fmla="*/ 0 w 25"/>
                  <a:gd name="T35" fmla="*/ 26 h 50"/>
                  <a:gd name="T36" fmla="*/ 0 w 25"/>
                  <a:gd name="T37" fmla="*/ 8 h 50"/>
                  <a:gd name="T38" fmla="*/ 1 w 25"/>
                  <a:gd name="T39" fmla="*/ 6 h 50"/>
                  <a:gd name="T40" fmla="*/ 3 w 25"/>
                  <a:gd name="T41" fmla="*/ 5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50"/>
                  <a:gd name="T65" fmla="*/ 25 w 25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50">
                    <a:moveTo>
                      <a:pt x="3" y="5"/>
                    </a:moveTo>
                    <a:lnTo>
                      <a:pt x="9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5" y="26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3" y="48"/>
                    </a:lnTo>
                    <a:lnTo>
                      <a:pt x="16" y="49"/>
                    </a:lnTo>
                    <a:lnTo>
                      <a:pt x="3" y="50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0" name="Freeform 685"/>
              <p:cNvSpPr>
                <a:spLocks/>
              </p:cNvSpPr>
              <p:nvPr/>
            </p:nvSpPr>
            <p:spPr bwMode="auto">
              <a:xfrm>
                <a:off x="2181" y="3606"/>
                <a:ext cx="21" cy="44"/>
              </a:xfrm>
              <a:custGeom>
                <a:avLst/>
                <a:gdLst>
                  <a:gd name="T0" fmla="*/ 2 w 21"/>
                  <a:gd name="T1" fmla="*/ 5 h 44"/>
                  <a:gd name="T2" fmla="*/ 19 w 21"/>
                  <a:gd name="T3" fmla="*/ 0 h 44"/>
                  <a:gd name="T4" fmla="*/ 21 w 21"/>
                  <a:gd name="T5" fmla="*/ 0 h 44"/>
                  <a:gd name="T6" fmla="*/ 21 w 21"/>
                  <a:gd name="T7" fmla="*/ 2 h 44"/>
                  <a:gd name="T8" fmla="*/ 21 w 21"/>
                  <a:gd name="T9" fmla="*/ 39 h 44"/>
                  <a:gd name="T10" fmla="*/ 21 w 21"/>
                  <a:gd name="T11" fmla="*/ 40 h 44"/>
                  <a:gd name="T12" fmla="*/ 19 w 21"/>
                  <a:gd name="T13" fmla="*/ 42 h 44"/>
                  <a:gd name="T14" fmla="*/ 2 w 21"/>
                  <a:gd name="T15" fmla="*/ 44 h 44"/>
                  <a:gd name="T16" fmla="*/ 0 w 21"/>
                  <a:gd name="T17" fmla="*/ 44 h 44"/>
                  <a:gd name="T18" fmla="*/ 0 w 21"/>
                  <a:gd name="T19" fmla="*/ 42 h 44"/>
                  <a:gd name="T20" fmla="*/ 0 w 21"/>
                  <a:gd name="T21" fmla="*/ 7 h 44"/>
                  <a:gd name="T22" fmla="*/ 0 w 21"/>
                  <a:gd name="T23" fmla="*/ 6 h 44"/>
                  <a:gd name="T24" fmla="*/ 2 w 21"/>
                  <a:gd name="T25" fmla="*/ 5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44"/>
                  <a:gd name="T41" fmla="*/ 21 w 2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44">
                    <a:moveTo>
                      <a:pt x="2" y="5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19" y="4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1" name="Line 686"/>
              <p:cNvSpPr>
                <a:spLocks noChangeShapeType="1"/>
              </p:cNvSpPr>
              <p:nvPr/>
            </p:nvSpPr>
            <p:spPr bwMode="auto">
              <a:xfrm>
                <a:off x="2207" y="3599"/>
                <a:ext cx="1" cy="169"/>
              </a:xfrm>
              <a:prstGeom prst="line">
                <a:avLst/>
              </a:pr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2" name="Freeform 687"/>
              <p:cNvSpPr>
                <a:spLocks/>
              </p:cNvSpPr>
              <p:nvPr/>
            </p:nvSpPr>
            <p:spPr bwMode="auto">
              <a:xfrm>
                <a:off x="1836" y="3665"/>
                <a:ext cx="127" cy="160"/>
              </a:xfrm>
              <a:custGeom>
                <a:avLst/>
                <a:gdLst>
                  <a:gd name="T0" fmla="*/ 0 w 127"/>
                  <a:gd name="T1" fmla="*/ 41 h 160"/>
                  <a:gd name="T2" fmla="*/ 0 w 127"/>
                  <a:gd name="T3" fmla="*/ 160 h 160"/>
                  <a:gd name="T4" fmla="*/ 127 w 127"/>
                  <a:gd name="T5" fmla="*/ 141 h 160"/>
                  <a:gd name="T6" fmla="*/ 127 w 127"/>
                  <a:gd name="T7" fmla="*/ 0 h 160"/>
                  <a:gd name="T8" fmla="*/ 0 w 127"/>
                  <a:gd name="T9" fmla="*/ 4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60"/>
                  <a:gd name="T17" fmla="*/ 127 w 127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60">
                    <a:moveTo>
                      <a:pt x="0" y="41"/>
                    </a:moveTo>
                    <a:lnTo>
                      <a:pt x="0" y="160"/>
                    </a:lnTo>
                    <a:lnTo>
                      <a:pt x="127" y="141"/>
                    </a:lnTo>
                    <a:lnTo>
                      <a:pt x="127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3" name="Freeform 688"/>
              <p:cNvSpPr>
                <a:spLocks/>
              </p:cNvSpPr>
              <p:nvPr/>
            </p:nvSpPr>
            <p:spPr bwMode="auto">
              <a:xfrm>
                <a:off x="1898" y="3675"/>
                <a:ext cx="61" cy="136"/>
              </a:xfrm>
              <a:custGeom>
                <a:avLst/>
                <a:gdLst>
                  <a:gd name="T0" fmla="*/ 7 w 61"/>
                  <a:gd name="T1" fmla="*/ 14 h 136"/>
                  <a:gd name="T2" fmla="*/ 55 w 61"/>
                  <a:gd name="T3" fmla="*/ 0 h 136"/>
                  <a:gd name="T4" fmla="*/ 58 w 61"/>
                  <a:gd name="T5" fmla="*/ 0 h 136"/>
                  <a:gd name="T6" fmla="*/ 60 w 61"/>
                  <a:gd name="T7" fmla="*/ 1 h 136"/>
                  <a:gd name="T8" fmla="*/ 61 w 61"/>
                  <a:gd name="T9" fmla="*/ 3 h 136"/>
                  <a:gd name="T10" fmla="*/ 61 w 61"/>
                  <a:gd name="T11" fmla="*/ 7 h 136"/>
                  <a:gd name="T12" fmla="*/ 61 w 61"/>
                  <a:gd name="T13" fmla="*/ 117 h 136"/>
                  <a:gd name="T14" fmla="*/ 61 w 61"/>
                  <a:gd name="T15" fmla="*/ 121 h 136"/>
                  <a:gd name="T16" fmla="*/ 60 w 61"/>
                  <a:gd name="T17" fmla="*/ 123 h 136"/>
                  <a:gd name="T18" fmla="*/ 58 w 61"/>
                  <a:gd name="T19" fmla="*/ 126 h 136"/>
                  <a:gd name="T20" fmla="*/ 55 w 61"/>
                  <a:gd name="T21" fmla="*/ 127 h 136"/>
                  <a:gd name="T22" fmla="*/ 7 w 61"/>
                  <a:gd name="T23" fmla="*/ 136 h 136"/>
                  <a:gd name="T24" fmla="*/ 4 w 61"/>
                  <a:gd name="T25" fmla="*/ 134 h 136"/>
                  <a:gd name="T26" fmla="*/ 1 w 61"/>
                  <a:gd name="T27" fmla="*/ 133 h 136"/>
                  <a:gd name="T28" fmla="*/ 0 w 61"/>
                  <a:gd name="T29" fmla="*/ 131 h 136"/>
                  <a:gd name="T30" fmla="*/ 0 w 61"/>
                  <a:gd name="T31" fmla="*/ 128 h 136"/>
                  <a:gd name="T32" fmla="*/ 0 w 61"/>
                  <a:gd name="T33" fmla="*/ 24 h 136"/>
                  <a:gd name="T34" fmla="*/ 0 w 61"/>
                  <a:gd name="T35" fmla="*/ 20 h 136"/>
                  <a:gd name="T36" fmla="*/ 1 w 61"/>
                  <a:gd name="T37" fmla="*/ 18 h 136"/>
                  <a:gd name="T38" fmla="*/ 4 w 61"/>
                  <a:gd name="T39" fmla="*/ 15 h 136"/>
                  <a:gd name="T40" fmla="*/ 7 w 61"/>
                  <a:gd name="T41" fmla="*/ 14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136"/>
                  <a:gd name="T65" fmla="*/ 61 w 61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136">
                    <a:moveTo>
                      <a:pt x="7" y="14"/>
                    </a:moveTo>
                    <a:lnTo>
                      <a:pt x="55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1" y="3"/>
                    </a:lnTo>
                    <a:lnTo>
                      <a:pt x="61" y="7"/>
                    </a:lnTo>
                    <a:lnTo>
                      <a:pt x="61" y="117"/>
                    </a:lnTo>
                    <a:lnTo>
                      <a:pt x="61" y="121"/>
                    </a:lnTo>
                    <a:lnTo>
                      <a:pt x="60" y="123"/>
                    </a:lnTo>
                    <a:lnTo>
                      <a:pt x="58" y="126"/>
                    </a:lnTo>
                    <a:lnTo>
                      <a:pt x="55" y="127"/>
                    </a:lnTo>
                    <a:lnTo>
                      <a:pt x="7" y="136"/>
                    </a:lnTo>
                    <a:lnTo>
                      <a:pt x="4" y="134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4" y="15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4" name="Freeform 689"/>
              <p:cNvSpPr>
                <a:spLocks/>
              </p:cNvSpPr>
              <p:nvPr/>
            </p:nvSpPr>
            <p:spPr bwMode="auto">
              <a:xfrm>
                <a:off x="1898" y="3675"/>
                <a:ext cx="61" cy="136"/>
              </a:xfrm>
              <a:custGeom>
                <a:avLst/>
                <a:gdLst>
                  <a:gd name="T0" fmla="*/ 7 w 61"/>
                  <a:gd name="T1" fmla="*/ 14 h 136"/>
                  <a:gd name="T2" fmla="*/ 55 w 61"/>
                  <a:gd name="T3" fmla="*/ 0 h 136"/>
                  <a:gd name="T4" fmla="*/ 58 w 61"/>
                  <a:gd name="T5" fmla="*/ 0 h 136"/>
                  <a:gd name="T6" fmla="*/ 60 w 61"/>
                  <a:gd name="T7" fmla="*/ 1 h 136"/>
                  <a:gd name="T8" fmla="*/ 61 w 61"/>
                  <a:gd name="T9" fmla="*/ 3 h 136"/>
                  <a:gd name="T10" fmla="*/ 61 w 61"/>
                  <a:gd name="T11" fmla="*/ 7 h 136"/>
                  <a:gd name="T12" fmla="*/ 61 w 61"/>
                  <a:gd name="T13" fmla="*/ 117 h 136"/>
                  <a:gd name="T14" fmla="*/ 61 w 61"/>
                  <a:gd name="T15" fmla="*/ 121 h 136"/>
                  <a:gd name="T16" fmla="*/ 60 w 61"/>
                  <a:gd name="T17" fmla="*/ 123 h 136"/>
                  <a:gd name="T18" fmla="*/ 58 w 61"/>
                  <a:gd name="T19" fmla="*/ 126 h 136"/>
                  <a:gd name="T20" fmla="*/ 55 w 61"/>
                  <a:gd name="T21" fmla="*/ 127 h 136"/>
                  <a:gd name="T22" fmla="*/ 7 w 61"/>
                  <a:gd name="T23" fmla="*/ 136 h 136"/>
                  <a:gd name="T24" fmla="*/ 4 w 61"/>
                  <a:gd name="T25" fmla="*/ 134 h 136"/>
                  <a:gd name="T26" fmla="*/ 1 w 61"/>
                  <a:gd name="T27" fmla="*/ 133 h 136"/>
                  <a:gd name="T28" fmla="*/ 0 w 61"/>
                  <a:gd name="T29" fmla="*/ 131 h 136"/>
                  <a:gd name="T30" fmla="*/ 0 w 61"/>
                  <a:gd name="T31" fmla="*/ 128 h 136"/>
                  <a:gd name="T32" fmla="*/ 0 w 61"/>
                  <a:gd name="T33" fmla="*/ 24 h 136"/>
                  <a:gd name="T34" fmla="*/ 0 w 61"/>
                  <a:gd name="T35" fmla="*/ 20 h 136"/>
                  <a:gd name="T36" fmla="*/ 1 w 61"/>
                  <a:gd name="T37" fmla="*/ 18 h 136"/>
                  <a:gd name="T38" fmla="*/ 4 w 61"/>
                  <a:gd name="T39" fmla="*/ 15 h 136"/>
                  <a:gd name="T40" fmla="*/ 7 w 61"/>
                  <a:gd name="T41" fmla="*/ 14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136"/>
                  <a:gd name="T65" fmla="*/ 61 w 61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136">
                    <a:moveTo>
                      <a:pt x="7" y="14"/>
                    </a:moveTo>
                    <a:lnTo>
                      <a:pt x="55" y="0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1" y="3"/>
                    </a:lnTo>
                    <a:lnTo>
                      <a:pt x="61" y="7"/>
                    </a:lnTo>
                    <a:lnTo>
                      <a:pt x="61" y="117"/>
                    </a:lnTo>
                    <a:lnTo>
                      <a:pt x="61" y="121"/>
                    </a:lnTo>
                    <a:lnTo>
                      <a:pt x="60" y="123"/>
                    </a:lnTo>
                    <a:lnTo>
                      <a:pt x="58" y="126"/>
                    </a:lnTo>
                    <a:lnTo>
                      <a:pt x="55" y="127"/>
                    </a:lnTo>
                    <a:lnTo>
                      <a:pt x="7" y="136"/>
                    </a:lnTo>
                    <a:lnTo>
                      <a:pt x="4" y="134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4" y="15"/>
                    </a:lnTo>
                    <a:lnTo>
                      <a:pt x="7" y="14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5" name="Freeform 690"/>
              <p:cNvSpPr>
                <a:spLocks/>
              </p:cNvSpPr>
              <p:nvPr/>
            </p:nvSpPr>
            <p:spPr bwMode="auto">
              <a:xfrm>
                <a:off x="1900" y="3675"/>
                <a:ext cx="59" cy="131"/>
              </a:xfrm>
              <a:custGeom>
                <a:avLst/>
                <a:gdLst>
                  <a:gd name="T0" fmla="*/ 6 w 59"/>
                  <a:gd name="T1" fmla="*/ 14 h 131"/>
                  <a:gd name="T2" fmla="*/ 15 w 59"/>
                  <a:gd name="T3" fmla="*/ 12 h 131"/>
                  <a:gd name="T4" fmla="*/ 22 w 59"/>
                  <a:gd name="T5" fmla="*/ 9 h 131"/>
                  <a:gd name="T6" fmla="*/ 33 w 59"/>
                  <a:gd name="T7" fmla="*/ 6 h 131"/>
                  <a:gd name="T8" fmla="*/ 53 w 59"/>
                  <a:gd name="T9" fmla="*/ 0 h 131"/>
                  <a:gd name="T10" fmla="*/ 56 w 59"/>
                  <a:gd name="T11" fmla="*/ 0 h 131"/>
                  <a:gd name="T12" fmla="*/ 58 w 59"/>
                  <a:gd name="T13" fmla="*/ 1 h 131"/>
                  <a:gd name="T14" fmla="*/ 59 w 59"/>
                  <a:gd name="T15" fmla="*/ 3 h 131"/>
                  <a:gd name="T16" fmla="*/ 59 w 59"/>
                  <a:gd name="T17" fmla="*/ 7 h 131"/>
                  <a:gd name="T18" fmla="*/ 59 w 59"/>
                  <a:gd name="T19" fmla="*/ 27 h 131"/>
                  <a:gd name="T20" fmla="*/ 59 w 59"/>
                  <a:gd name="T21" fmla="*/ 42 h 131"/>
                  <a:gd name="T22" fmla="*/ 59 w 59"/>
                  <a:gd name="T23" fmla="*/ 67 h 131"/>
                  <a:gd name="T24" fmla="*/ 59 w 59"/>
                  <a:gd name="T25" fmla="*/ 114 h 131"/>
                  <a:gd name="T26" fmla="*/ 59 w 59"/>
                  <a:gd name="T27" fmla="*/ 117 h 131"/>
                  <a:gd name="T28" fmla="*/ 58 w 59"/>
                  <a:gd name="T29" fmla="*/ 120 h 131"/>
                  <a:gd name="T30" fmla="*/ 56 w 59"/>
                  <a:gd name="T31" fmla="*/ 121 h 131"/>
                  <a:gd name="T32" fmla="*/ 53 w 59"/>
                  <a:gd name="T33" fmla="*/ 122 h 131"/>
                  <a:gd name="T34" fmla="*/ 44 w 59"/>
                  <a:gd name="T35" fmla="*/ 123 h 131"/>
                  <a:gd name="T36" fmla="*/ 38 w 59"/>
                  <a:gd name="T37" fmla="*/ 125 h 131"/>
                  <a:gd name="T38" fmla="*/ 26 w 59"/>
                  <a:gd name="T39" fmla="*/ 127 h 131"/>
                  <a:gd name="T40" fmla="*/ 6 w 59"/>
                  <a:gd name="T41" fmla="*/ 131 h 131"/>
                  <a:gd name="T42" fmla="*/ 4 w 59"/>
                  <a:gd name="T43" fmla="*/ 131 h 131"/>
                  <a:gd name="T44" fmla="*/ 2 w 59"/>
                  <a:gd name="T45" fmla="*/ 129 h 131"/>
                  <a:gd name="T46" fmla="*/ 0 w 59"/>
                  <a:gd name="T47" fmla="*/ 127 h 131"/>
                  <a:gd name="T48" fmla="*/ 0 w 59"/>
                  <a:gd name="T49" fmla="*/ 123 h 131"/>
                  <a:gd name="T50" fmla="*/ 0 w 59"/>
                  <a:gd name="T51" fmla="*/ 105 h 131"/>
                  <a:gd name="T52" fmla="*/ 0 w 59"/>
                  <a:gd name="T53" fmla="*/ 90 h 131"/>
                  <a:gd name="T54" fmla="*/ 0 w 59"/>
                  <a:gd name="T55" fmla="*/ 67 h 131"/>
                  <a:gd name="T56" fmla="*/ 0 w 59"/>
                  <a:gd name="T57" fmla="*/ 23 h 131"/>
                  <a:gd name="T58" fmla="*/ 0 w 59"/>
                  <a:gd name="T59" fmla="*/ 20 h 131"/>
                  <a:gd name="T60" fmla="*/ 2 w 59"/>
                  <a:gd name="T61" fmla="*/ 17 h 131"/>
                  <a:gd name="T62" fmla="*/ 4 w 59"/>
                  <a:gd name="T63" fmla="*/ 15 h 131"/>
                  <a:gd name="T64" fmla="*/ 6 w 59"/>
                  <a:gd name="T65" fmla="*/ 14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131"/>
                  <a:gd name="T101" fmla="*/ 59 w 59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131">
                    <a:moveTo>
                      <a:pt x="6" y="14"/>
                    </a:moveTo>
                    <a:lnTo>
                      <a:pt x="15" y="12"/>
                    </a:lnTo>
                    <a:lnTo>
                      <a:pt x="22" y="9"/>
                    </a:lnTo>
                    <a:lnTo>
                      <a:pt x="33" y="6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8" y="1"/>
                    </a:lnTo>
                    <a:lnTo>
                      <a:pt x="59" y="3"/>
                    </a:lnTo>
                    <a:lnTo>
                      <a:pt x="59" y="7"/>
                    </a:lnTo>
                    <a:lnTo>
                      <a:pt x="59" y="27"/>
                    </a:lnTo>
                    <a:lnTo>
                      <a:pt x="59" y="42"/>
                    </a:lnTo>
                    <a:lnTo>
                      <a:pt x="59" y="67"/>
                    </a:lnTo>
                    <a:lnTo>
                      <a:pt x="59" y="114"/>
                    </a:lnTo>
                    <a:lnTo>
                      <a:pt x="59" y="117"/>
                    </a:lnTo>
                    <a:lnTo>
                      <a:pt x="58" y="120"/>
                    </a:lnTo>
                    <a:lnTo>
                      <a:pt x="56" y="121"/>
                    </a:lnTo>
                    <a:lnTo>
                      <a:pt x="53" y="122"/>
                    </a:lnTo>
                    <a:lnTo>
                      <a:pt x="44" y="123"/>
                    </a:lnTo>
                    <a:lnTo>
                      <a:pt x="38" y="125"/>
                    </a:lnTo>
                    <a:lnTo>
                      <a:pt x="26" y="127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2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0" y="105"/>
                    </a:lnTo>
                    <a:lnTo>
                      <a:pt x="0" y="90"/>
                    </a:lnTo>
                    <a:lnTo>
                      <a:pt x="0" y="6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6" name="Freeform 691"/>
              <p:cNvSpPr>
                <a:spLocks/>
              </p:cNvSpPr>
              <p:nvPr/>
            </p:nvSpPr>
            <p:spPr bwMode="auto">
              <a:xfrm>
                <a:off x="1902" y="3675"/>
                <a:ext cx="57" cy="126"/>
              </a:xfrm>
              <a:custGeom>
                <a:avLst/>
                <a:gdLst>
                  <a:gd name="T0" fmla="*/ 6 w 57"/>
                  <a:gd name="T1" fmla="*/ 14 h 126"/>
                  <a:gd name="T2" fmla="*/ 14 w 57"/>
                  <a:gd name="T3" fmla="*/ 11 h 126"/>
                  <a:gd name="T4" fmla="*/ 21 w 57"/>
                  <a:gd name="T5" fmla="*/ 9 h 126"/>
                  <a:gd name="T6" fmla="*/ 31 w 57"/>
                  <a:gd name="T7" fmla="*/ 6 h 126"/>
                  <a:gd name="T8" fmla="*/ 51 w 57"/>
                  <a:gd name="T9" fmla="*/ 0 h 126"/>
                  <a:gd name="T10" fmla="*/ 54 w 57"/>
                  <a:gd name="T11" fmla="*/ 0 h 126"/>
                  <a:gd name="T12" fmla="*/ 56 w 57"/>
                  <a:gd name="T13" fmla="*/ 1 h 126"/>
                  <a:gd name="T14" fmla="*/ 57 w 57"/>
                  <a:gd name="T15" fmla="*/ 3 h 126"/>
                  <a:gd name="T16" fmla="*/ 57 w 57"/>
                  <a:gd name="T17" fmla="*/ 6 h 126"/>
                  <a:gd name="T18" fmla="*/ 57 w 57"/>
                  <a:gd name="T19" fmla="*/ 25 h 126"/>
                  <a:gd name="T20" fmla="*/ 57 w 57"/>
                  <a:gd name="T21" fmla="*/ 41 h 126"/>
                  <a:gd name="T22" fmla="*/ 57 w 57"/>
                  <a:gd name="T23" fmla="*/ 65 h 126"/>
                  <a:gd name="T24" fmla="*/ 57 w 57"/>
                  <a:gd name="T25" fmla="*/ 110 h 126"/>
                  <a:gd name="T26" fmla="*/ 57 w 57"/>
                  <a:gd name="T27" fmla="*/ 112 h 126"/>
                  <a:gd name="T28" fmla="*/ 56 w 57"/>
                  <a:gd name="T29" fmla="*/ 115 h 126"/>
                  <a:gd name="T30" fmla="*/ 54 w 57"/>
                  <a:gd name="T31" fmla="*/ 117 h 126"/>
                  <a:gd name="T32" fmla="*/ 51 w 57"/>
                  <a:gd name="T33" fmla="*/ 118 h 126"/>
                  <a:gd name="T34" fmla="*/ 42 w 57"/>
                  <a:gd name="T35" fmla="*/ 120 h 126"/>
                  <a:gd name="T36" fmla="*/ 37 w 57"/>
                  <a:gd name="T37" fmla="*/ 121 h 126"/>
                  <a:gd name="T38" fmla="*/ 25 w 57"/>
                  <a:gd name="T39" fmla="*/ 122 h 126"/>
                  <a:gd name="T40" fmla="*/ 6 w 57"/>
                  <a:gd name="T41" fmla="*/ 126 h 126"/>
                  <a:gd name="T42" fmla="*/ 4 w 57"/>
                  <a:gd name="T43" fmla="*/ 126 h 126"/>
                  <a:gd name="T44" fmla="*/ 2 w 57"/>
                  <a:gd name="T45" fmla="*/ 125 h 126"/>
                  <a:gd name="T46" fmla="*/ 1 w 57"/>
                  <a:gd name="T47" fmla="*/ 122 h 126"/>
                  <a:gd name="T48" fmla="*/ 0 w 57"/>
                  <a:gd name="T49" fmla="*/ 118 h 126"/>
                  <a:gd name="T50" fmla="*/ 1 w 57"/>
                  <a:gd name="T51" fmla="*/ 101 h 126"/>
                  <a:gd name="T52" fmla="*/ 1 w 57"/>
                  <a:gd name="T53" fmla="*/ 87 h 126"/>
                  <a:gd name="T54" fmla="*/ 1 w 57"/>
                  <a:gd name="T55" fmla="*/ 65 h 126"/>
                  <a:gd name="T56" fmla="*/ 0 w 57"/>
                  <a:gd name="T57" fmla="*/ 22 h 126"/>
                  <a:gd name="T58" fmla="*/ 1 w 57"/>
                  <a:gd name="T59" fmla="*/ 19 h 126"/>
                  <a:gd name="T60" fmla="*/ 2 w 57"/>
                  <a:gd name="T61" fmla="*/ 17 h 126"/>
                  <a:gd name="T62" fmla="*/ 4 w 57"/>
                  <a:gd name="T63" fmla="*/ 14 h 126"/>
                  <a:gd name="T64" fmla="*/ 6 w 57"/>
                  <a:gd name="T65" fmla="*/ 14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126"/>
                  <a:gd name="T101" fmla="*/ 57 w 57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126">
                    <a:moveTo>
                      <a:pt x="6" y="14"/>
                    </a:moveTo>
                    <a:lnTo>
                      <a:pt x="14" y="11"/>
                    </a:lnTo>
                    <a:lnTo>
                      <a:pt x="21" y="9"/>
                    </a:lnTo>
                    <a:lnTo>
                      <a:pt x="31" y="6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6" y="1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25"/>
                    </a:lnTo>
                    <a:lnTo>
                      <a:pt x="57" y="41"/>
                    </a:lnTo>
                    <a:lnTo>
                      <a:pt x="57" y="65"/>
                    </a:lnTo>
                    <a:lnTo>
                      <a:pt x="57" y="110"/>
                    </a:lnTo>
                    <a:lnTo>
                      <a:pt x="57" y="112"/>
                    </a:lnTo>
                    <a:lnTo>
                      <a:pt x="56" y="115"/>
                    </a:lnTo>
                    <a:lnTo>
                      <a:pt x="54" y="117"/>
                    </a:lnTo>
                    <a:lnTo>
                      <a:pt x="51" y="118"/>
                    </a:lnTo>
                    <a:lnTo>
                      <a:pt x="42" y="120"/>
                    </a:lnTo>
                    <a:lnTo>
                      <a:pt x="37" y="121"/>
                    </a:lnTo>
                    <a:lnTo>
                      <a:pt x="25" y="122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2" y="125"/>
                    </a:lnTo>
                    <a:lnTo>
                      <a:pt x="1" y="122"/>
                    </a:lnTo>
                    <a:lnTo>
                      <a:pt x="0" y="118"/>
                    </a:lnTo>
                    <a:lnTo>
                      <a:pt x="1" y="101"/>
                    </a:lnTo>
                    <a:lnTo>
                      <a:pt x="1" y="87"/>
                    </a:lnTo>
                    <a:lnTo>
                      <a:pt x="1" y="65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7" name="Freeform 692"/>
              <p:cNvSpPr>
                <a:spLocks/>
              </p:cNvSpPr>
              <p:nvPr/>
            </p:nvSpPr>
            <p:spPr bwMode="auto">
              <a:xfrm>
                <a:off x="1905" y="3675"/>
                <a:ext cx="54" cy="121"/>
              </a:xfrm>
              <a:custGeom>
                <a:avLst/>
                <a:gdLst>
                  <a:gd name="T0" fmla="*/ 4 w 54"/>
                  <a:gd name="T1" fmla="*/ 13 h 121"/>
                  <a:gd name="T2" fmla="*/ 13 w 54"/>
                  <a:gd name="T3" fmla="*/ 11 h 121"/>
                  <a:gd name="T4" fmla="*/ 19 w 54"/>
                  <a:gd name="T5" fmla="*/ 8 h 121"/>
                  <a:gd name="T6" fmla="*/ 29 w 54"/>
                  <a:gd name="T7" fmla="*/ 6 h 121"/>
                  <a:gd name="T8" fmla="*/ 48 w 54"/>
                  <a:gd name="T9" fmla="*/ 0 h 121"/>
                  <a:gd name="T10" fmla="*/ 51 w 54"/>
                  <a:gd name="T11" fmla="*/ 0 h 121"/>
                  <a:gd name="T12" fmla="*/ 53 w 54"/>
                  <a:gd name="T13" fmla="*/ 1 h 121"/>
                  <a:gd name="T14" fmla="*/ 54 w 54"/>
                  <a:gd name="T15" fmla="*/ 3 h 121"/>
                  <a:gd name="T16" fmla="*/ 54 w 54"/>
                  <a:gd name="T17" fmla="*/ 6 h 121"/>
                  <a:gd name="T18" fmla="*/ 54 w 54"/>
                  <a:gd name="T19" fmla="*/ 24 h 121"/>
                  <a:gd name="T20" fmla="*/ 54 w 54"/>
                  <a:gd name="T21" fmla="*/ 39 h 121"/>
                  <a:gd name="T22" fmla="*/ 54 w 54"/>
                  <a:gd name="T23" fmla="*/ 62 h 121"/>
                  <a:gd name="T24" fmla="*/ 54 w 54"/>
                  <a:gd name="T25" fmla="*/ 105 h 121"/>
                  <a:gd name="T26" fmla="*/ 54 w 54"/>
                  <a:gd name="T27" fmla="*/ 109 h 121"/>
                  <a:gd name="T28" fmla="*/ 53 w 54"/>
                  <a:gd name="T29" fmla="*/ 111 h 121"/>
                  <a:gd name="T30" fmla="*/ 51 w 54"/>
                  <a:gd name="T31" fmla="*/ 112 h 121"/>
                  <a:gd name="T32" fmla="*/ 48 w 54"/>
                  <a:gd name="T33" fmla="*/ 114 h 121"/>
                  <a:gd name="T34" fmla="*/ 40 w 54"/>
                  <a:gd name="T35" fmla="*/ 115 h 121"/>
                  <a:gd name="T36" fmla="*/ 34 w 54"/>
                  <a:gd name="T37" fmla="*/ 116 h 121"/>
                  <a:gd name="T38" fmla="*/ 24 w 54"/>
                  <a:gd name="T39" fmla="*/ 117 h 121"/>
                  <a:gd name="T40" fmla="*/ 4 w 54"/>
                  <a:gd name="T41" fmla="*/ 121 h 121"/>
                  <a:gd name="T42" fmla="*/ 2 w 54"/>
                  <a:gd name="T43" fmla="*/ 121 h 121"/>
                  <a:gd name="T44" fmla="*/ 1 w 54"/>
                  <a:gd name="T45" fmla="*/ 120 h 121"/>
                  <a:gd name="T46" fmla="*/ 0 w 54"/>
                  <a:gd name="T47" fmla="*/ 117 h 121"/>
                  <a:gd name="T48" fmla="*/ 0 w 54"/>
                  <a:gd name="T49" fmla="*/ 115 h 121"/>
                  <a:gd name="T50" fmla="*/ 0 w 54"/>
                  <a:gd name="T51" fmla="*/ 98 h 121"/>
                  <a:gd name="T52" fmla="*/ 0 w 54"/>
                  <a:gd name="T53" fmla="*/ 83 h 121"/>
                  <a:gd name="T54" fmla="*/ 0 w 54"/>
                  <a:gd name="T55" fmla="*/ 62 h 121"/>
                  <a:gd name="T56" fmla="*/ 0 w 54"/>
                  <a:gd name="T57" fmla="*/ 22 h 121"/>
                  <a:gd name="T58" fmla="*/ 0 w 54"/>
                  <a:gd name="T59" fmla="*/ 18 h 121"/>
                  <a:gd name="T60" fmla="*/ 1 w 54"/>
                  <a:gd name="T61" fmla="*/ 15 h 121"/>
                  <a:gd name="T62" fmla="*/ 2 w 54"/>
                  <a:gd name="T63" fmla="*/ 14 h 121"/>
                  <a:gd name="T64" fmla="*/ 4 w 54"/>
                  <a:gd name="T65" fmla="*/ 13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121"/>
                  <a:gd name="T101" fmla="*/ 54 w 54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121">
                    <a:moveTo>
                      <a:pt x="4" y="13"/>
                    </a:moveTo>
                    <a:lnTo>
                      <a:pt x="13" y="11"/>
                    </a:lnTo>
                    <a:lnTo>
                      <a:pt x="19" y="8"/>
                    </a:lnTo>
                    <a:lnTo>
                      <a:pt x="29" y="6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4" y="3"/>
                    </a:lnTo>
                    <a:lnTo>
                      <a:pt x="54" y="6"/>
                    </a:lnTo>
                    <a:lnTo>
                      <a:pt x="54" y="24"/>
                    </a:lnTo>
                    <a:lnTo>
                      <a:pt x="54" y="39"/>
                    </a:lnTo>
                    <a:lnTo>
                      <a:pt x="54" y="62"/>
                    </a:lnTo>
                    <a:lnTo>
                      <a:pt x="54" y="105"/>
                    </a:lnTo>
                    <a:lnTo>
                      <a:pt x="54" y="109"/>
                    </a:lnTo>
                    <a:lnTo>
                      <a:pt x="53" y="111"/>
                    </a:lnTo>
                    <a:lnTo>
                      <a:pt x="51" y="112"/>
                    </a:lnTo>
                    <a:lnTo>
                      <a:pt x="48" y="114"/>
                    </a:lnTo>
                    <a:lnTo>
                      <a:pt x="40" y="115"/>
                    </a:lnTo>
                    <a:lnTo>
                      <a:pt x="34" y="116"/>
                    </a:lnTo>
                    <a:lnTo>
                      <a:pt x="24" y="117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1" y="120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0" y="98"/>
                    </a:lnTo>
                    <a:lnTo>
                      <a:pt x="0" y="83"/>
                    </a:lnTo>
                    <a:lnTo>
                      <a:pt x="0" y="6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8" name="Freeform 693"/>
              <p:cNvSpPr>
                <a:spLocks/>
              </p:cNvSpPr>
              <p:nvPr/>
            </p:nvSpPr>
            <p:spPr bwMode="auto">
              <a:xfrm>
                <a:off x="1906" y="3675"/>
                <a:ext cx="53" cy="116"/>
              </a:xfrm>
              <a:custGeom>
                <a:avLst/>
                <a:gdLst>
                  <a:gd name="T0" fmla="*/ 6 w 53"/>
                  <a:gd name="T1" fmla="*/ 12 h 116"/>
                  <a:gd name="T2" fmla="*/ 14 w 53"/>
                  <a:gd name="T3" fmla="*/ 11 h 116"/>
                  <a:gd name="T4" fmla="*/ 20 w 53"/>
                  <a:gd name="T5" fmla="*/ 8 h 116"/>
                  <a:gd name="T6" fmla="*/ 29 w 53"/>
                  <a:gd name="T7" fmla="*/ 4 h 116"/>
                  <a:gd name="T8" fmla="*/ 47 w 53"/>
                  <a:gd name="T9" fmla="*/ 0 h 116"/>
                  <a:gd name="T10" fmla="*/ 50 w 53"/>
                  <a:gd name="T11" fmla="*/ 0 h 116"/>
                  <a:gd name="T12" fmla="*/ 52 w 53"/>
                  <a:gd name="T13" fmla="*/ 1 h 116"/>
                  <a:gd name="T14" fmla="*/ 53 w 53"/>
                  <a:gd name="T15" fmla="*/ 3 h 116"/>
                  <a:gd name="T16" fmla="*/ 53 w 53"/>
                  <a:gd name="T17" fmla="*/ 6 h 116"/>
                  <a:gd name="T18" fmla="*/ 53 w 53"/>
                  <a:gd name="T19" fmla="*/ 24 h 116"/>
                  <a:gd name="T20" fmla="*/ 53 w 53"/>
                  <a:gd name="T21" fmla="*/ 38 h 116"/>
                  <a:gd name="T22" fmla="*/ 53 w 53"/>
                  <a:gd name="T23" fmla="*/ 60 h 116"/>
                  <a:gd name="T24" fmla="*/ 53 w 53"/>
                  <a:gd name="T25" fmla="*/ 101 h 116"/>
                  <a:gd name="T26" fmla="*/ 53 w 53"/>
                  <a:gd name="T27" fmla="*/ 104 h 116"/>
                  <a:gd name="T28" fmla="*/ 52 w 53"/>
                  <a:gd name="T29" fmla="*/ 106 h 116"/>
                  <a:gd name="T30" fmla="*/ 50 w 53"/>
                  <a:gd name="T31" fmla="*/ 109 h 116"/>
                  <a:gd name="T32" fmla="*/ 47 w 53"/>
                  <a:gd name="T33" fmla="*/ 110 h 116"/>
                  <a:gd name="T34" fmla="*/ 39 w 53"/>
                  <a:gd name="T35" fmla="*/ 111 h 116"/>
                  <a:gd name="T36" fmla="*/ 34 w 53"/>
                  <a:gd name="T37" fmla="*/ 111 h 116"/>
                  <a:gd name="T38" fmla="*/ 24 w 53"/>
                  <a:gd name="T39" fmla="*/ 114 h 116"/>
                  <a:gd name="T40" fmla="*/ 6 w 53"/>
                  <a:gd name="T41" fmla="*/ 116 h 116"/>
                  <a:gd name="T42" fmla="*/ 3 w 53"/>
                  <a:gd name="T43" fmla="*/ 116 h 116"/>
                  <a:gd name="T44" fmla="*/ 2 w 53"/>
                  <a:gd name="T45" fmla="*/ 115 h 116"/>
                  <a:gd name="T46" fmla="*/ 1 w 53"/>
                  <a:gd name="T47" fmla="*/ 114 h 116"/>
                  <a:gd name="T48" fmla="*/ 0 w 53"/>
                  <a:gd name="T49" fmla="*/ 110 h 116"/>
                  <a:gd name="T50" fmla="*/ 0 w 53"/>
                  <a:gd name="T51" fmla="*/ 93 h 116"/>
                  <a:gd name="T52" fmla="*/ 0 w 53"/>
                  <a:gd name="T53" fmla="*/ 80 h 116"/>
                  <a:gd name="T54" fmla="*/ 0 w 53"/>
                  <a:gd name="T55" fmla="*/ 60 h 116"/>
                  <a:gd name="T56" fmla="*/ 0 w 53"/>
                  <a:gd name="T57" fmla="*/ 20 h 116"/>
                  <a:gd name="T58" fmla="*/ 1 w 53"/>
                  <a:gd name="T59" fmla="*/ 18 h 116"/>
                  <a:gd name="T60" fmla="*/ 2 w 53"/>
                  <a:gd name="T61" fmla="*/ 15 h 116"/>
                  <a:gd name="T62" fmla="*/ 3 w 53"/>
                  <a:gd name="T63" fmla="*/ 13 h 116"/>
                  <a:gd name="T64" fmla="*/ 6 w 53"/>
                  <a:gd name="T65" fmla="*/ 12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16"/>
                  <a:gd name="T101" fmla="*/ 53 w 53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16">
                    <a:moveTo>
                      <a:pt x="6" y="12"/>
                    </a:moveTo>
                    <a:lnTo>
                      <a:pt x="14" y="11"/>
                    </a:lnTo>
                    <a:lnTo>
                      <a:pt x="20" y="8"/>
                    </a:lnTo>
                    <a:lnTo>
                      <a:pt x="29" y="4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3" y="3"/>
                    </a:lnTo>
                    <a:lnTo>
                      <a:pt x="53" y="6"/>
                    </a:lnTo>
                    <a:lnTo>
                      <a:pt x="53" y="24"/>
                    </a:lnTo>
                    <a:lnTo>
                      <a:pt x="53" y="38"/>
                    </a:lnTo>
                    <a:lnTo>
                      <a:pt x="53" y="60"/>
                    </a:lnTo>
                    <a:lnTo>
                      <a:pt x="53" y="101"/>
                    </a:lnTo>
                    <a:lnTo>
                      <a:pt x="53" y="104"/>
                    </a:lnTo>
                    <a:lnTo>
                      <a:pt x="52" y="106"/>
                    </a:lnTo>
                    <a:lnTo>
                      <a:pt x="50" y="109"/>
                    </a:lnTo>
                    <a:lnTo>
                      <a:pt x="47" y="110"/>
                    </a:lnTo>
                    <a:lnTo>
                      <a:pt x="39" y="111"/>
                    </a:lnTo>
                    <a:lnTo>
                      <a:pt x="34" y="111"/>
                    </a:lnTo>
                    <a:lnTo>
                      <a:pt x="24" y="114"/>
                    </a:lnTo>
                    <a:lnTo>
                      <a:pt x="6" y="116"/>
                    </a:lnTo>
                    <a:lnTo>
                      <a:pt x="3" y="116"/>
                    </a:lnTo>
                    <a:lnTo>
                      <a:pt x="2" y="115"/>
                    </a:lnTo>
                    <a:lnTo>
                      <a:pt x="1" y="114"/>
                    </a:lnTo>
                    <a:lnTo>
                      <a:pt x="0" y="110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0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89" name="Freeform 694"/>
              <p:cNvSpPr>
                <a:spLocks/>
              </p:cNvSpPr>
              <p:nvPr/>
            </p:nvSpPr>
            <p:spPr bwMode="auto">
              <a:xfrm>
                <a:off x="1908" y="3675"/>
                <a:ext cx="51" cy="112"/>
              </a:xfrm>
              <a:custGeom>
                <a:avLst/>
                <a:gdLst>
                  <a:gd name="T0" fmla="*/ 6 w 51"/>
                  <a:gd name="T1" fmla="*/ 12 h 112"/>
                  <a:gd name="T2" fmla="*/ 13 w 51"/>
                  <a:gd name="T3" fmla="*/ 9 h 112"/>
                  <a:gd name="T4" fmla="*/ 19 w 51"/>
                  <a:gd name="T5" fmla="*/ 8 h 112"/>
                  <a:gd name="T6" fmla="*/ 28 w 51"/>
                  <a:gd name="T7" fmla="*/ 4 h 112"/>
                  <a:gd name="T8" fmla="*/ 45 w 51"/>
                  <a:gd name="T9" fmla="*/ 0 h 112"/>
                  <a:gd name="T10" fmla="*/ 48 w 51"/>
                  <a:gd name="T11" fmla="*/ 0 h 112"/>
                  <a:gd name="T12" fmla="*/ 50 w 51"/>
                  <a:gd name="T13" fmla="*/ 1 h 112"/>
                  <a:gd name="T14" fmla="*/ 51 w 51"/>
                  <a:gd name="T15" fmla="*/ 3 h 112"/>
                  <a:gd name="T16" fmla="*/ 51 w 51"/>
                  <a:gd name="T17" fmla="*/ 6 h 112"/>
                  <a:gd name="T18" fmla="*/ 51 w 51"/>
                  <a:gd name="T19" fmla="*/ 23 h 112"/>
                  <a:gd name="T20" fmla="*/ 51 w 51"/>
                  <a:gd name="T21" fmla="*/ 36 h 112"/>
                  <a:gd name="T22" fmla="*/ 51 w 51"/>
                  <a:gd name="T23" fmla="*/ 57 h 112"/>
                  <a:gd name="T24" fmla="*/ 51 w 51"/>
                  <a:gd name="T25" fmla="*/ 98 h 112"/>
                  <a:gd name="T26" fmla="*/ 51 w 51"/>
                  <a:gd name="T27" fmla="*/ 100 h 112"/>
                  <a:gd name="T28" fmla="*/ 50 w 51"/>
                  <a:gd name="T29" fmla="*/ 103 h 112"/>
                  <a:gd name="T30" fmla="*/ 48 w 51"/>
                  <a:gd name="T31" fmla="*/ 104 h 112"/>
                  <a:gd name="T32" fmla="*/ 45 w 51"/>
                  <a:gd name="T33" fmla="*/ 105 h 112"/>
                  <a:gd name="T34" fmla="*/ 39 w 51"/>
                  <a:gd name="T35" fmla="*/ 106 h 112"/>
                  <a:gd name="T36" fmla="*/ 33 w 51"/>
                  <a:gd name="T37" fmla="*/ 107 h 112"/>
                  <a:gd name="T38" fmla="*/ 24 w 51"/>
                  <a:gd name="T39" fmla="*/ 109 h 112"/>
                  <a:gd name="T40" fmla="*/ 6 w 51"/>
                  <a:gd name="T41" fmla="*/ 112 h 112"/>
                  <a:gd name="T42" fmla="*/ 4 w 51"/>
                  <a:gd name="T43" fmla="*/ 111 h 112"/>
                  <a:gd name="T44" fmla="*/ 1 w 51"/>
                  <a:gd name="T45" fmla="*/ 110 h 112"/>
                  <a:gd name="T46" fmla="*/ 0 w 51"/>
                  <a:gd name="T47" fmla="*/ 109 h 112"/>
                  <a:gd name="T48" fmla="*/ 0 w 51"/>
                  <a:gd name="T49" fmla="*/ 106 h 112"/>
                  <a:gd name="T50" fmla="*/ 0 w 51"/>
                  <a:gd name="T51" fmla="*/ 89 h 112"/>
                  <a:gd name="T52" fmla="*/ 0 w 51"/>
                  <a:gd name="T53" fmla="*/ 77 h 112"/>
                  <a:gd name="T54" fmla="*/ 0 w 51"/>
                  <a:gd name="T55" fmla="*/ 57 h 112"/>
                  <a:gd name="T56" fmla="*/ 0 w 51"/>
                  <a:gd name="T57" fmla="*/ 19 h 112"/>
                  <a:gd name="T58" fmla="*/ 0 w 51"/>
                  <a:gd name="T59" fmla="*/ 17 h 112"/>
                  <a:gd name="T60" fmla="*/ 3 w 51"/>
                  <a:gd name="T61" fmla="*/ 14 h 112"/>
                  <a:gd name="T62" fmla="*/ 4 w 51"/>
                  <a:gd name="T63" fmla="*/ 13 h 112"/>
                  <a:gd name="T64" fmla="*/ 6 w 51"/>
                  <a:gd name="T65" fmla="*/ 1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12"/>
                  <a:gd name="T101" fmla="*/ 51 w 51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12">
                    <a:moveTo>
                      <a:pt x="6" y="12"/>
                    </a:moveTo>
                    <a:lnTo>
                      <a:pt x="13" y="9"/>
                    </a:lnTo>
                    <a:lnTo>
                      <a:pt x="19" y="8"/>
                    </a:lnTo>
                    <a:lnTo>
                      <a:pt x="28" y="4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1" y="6"/>
                    </a:lnTo>
                    <a:lnTo>
                      <a:pt x="51" y="23"/>
                    </a:lnTo>
                    <a:lnTo>
                      <a:pt x="51" y="36"/>
                    </a:lnTo>
                    <a:lnTo>
                      <a:pt x="51" y="57"/>
                    </a:lnTo>
                    <a:lnTo>
                      <a:pt x="51" y="98"/>
                    </a:lnTo>
                    <a:lnTo>
                      <a:pt x="51" y="100"/>
                    </a:lnTo>
                    <a:lnTo>
                      <a:pt x="50" y="103"/>
                    </a:lnTo>
                    <a:lnTo>
                      <a:pt x="48" y="104"/>
                    </a:lnTo>
                    <a:lnTo>
                      <a:pt x="45" y="105"/>
                    </a:lnTo>
                    <a:lnTo>
                      <a:pt x="39" y="106"/>
                    </a:lnTo>
                    <a:lnTo>
                      <a:pt x="33" y="107"/>
                    </a:lnTo>
                    <a:lnTo>
                      <a:pt x="24" y="109"/>
                    </a:lnTo>
                    <a:lnTo>
                      <a:pt x="6" y="112"/>
                    </a:lnTo>
                    <a:lnTo>
                      <a:pt x="4" y="111"/>
                    </a:lnTo>
                    <a:lnTo>
                      <a:pt x="1" y="110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0" y="77"/>
                    </a:lnTo>
                    <a:lnTo>
                      <a:pt x="0" y="57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0" name="Freeform 695"/>
              <p:cNvSpPr>
                <a:spLocks/>
              </p:cNvSpPr>
              <p:nvPr/>
            </p:nvSpPr>
            <p:spPr bwMode="auto">
              <a:xfrm>
                <a:off x="1911" y="3675"/>
                <a:ext cx="48" cy="107"/>
              </a:xfrm>
              <a:custGeom>
                <a:avLst/>
                <a:gdLst>
                  <a:gd name="T0" fmla="*/ 4 w 48"/>
                  <a:gd name="T1" fmla="*/ 12 h 107"/>
                  <a:gd name="T2" fmla="*/ 12 w 48"/>
                  <a:gd name="T3" fmla="*/ 9 h 107"/>
                  <a:gd name="T4" fmla="*/ 18 w 48"/>
                  <a:gd name="T5" fmla="*/ 7 h 107"/>
                  <a:gd name="T6" fmla="*/ 27 w 48"/>
                  <a:gd name="T7" fmla="*/ 4 h 107"/>
                  <a:gd name="T8" fmla="*/ 43 w 48"/>
                  <a:gd name="T9" fmla="*/ 0 h 107"/>
                  <a:gd name="T10" fmla="*/ 45 w 48"/>
                  <a:gd name="T11" fmla="*/ 0 h 107"/>
                  <a:gd name="T12" fmla="*/ 47 w 48"/>
                  <a:gd name="T13" fmla="*/ 1 h 107"/>
                  <a:gd name="T14" fmla="*/ 48 w 48"/>
                  <a:gd name="T15" fmla="*/ 3 h 107"/>
                  <a:gd name="T16" fmla="*/ 48 w 48"/>
                  <a:gd name="T17" fmla="*/ 6 h 107"/>
                  <a:gd name="T18" fmla="*/ 48 w 48"/>
                  <a:gd name="T19" fmla="*/ 22 h 107"/>
                  <a:gd name="T20" fmla="*/ 48 w 48"/>
                  <a:gd name="T21" fmla="*/ 34 h 107"/>
                  <a:gd name="T22" fmla="*/ 48 w 48"/>
                  <a:gd name="T23" fmla="*/ 55 h 107"/>
                  <a:gd name="T24" fmla="*/ 48 w 48"/>
                  <a:gd name="T25" fmla="*/ 93 h 107"/>
                  <a:gd name="T26" fmla="*/ 48 w 48"/>
                  <a:gd name="T27" fmla="*/ 95 h 107"/>
                  <a:gd name="T28" fmla="*/ 47 w 48"/>
                  <a:gd name="T29" fmla="*/ 98 h 107"/>
                  <a:gd name="T30" fmla="*/ 45 w 48"/>
                  <a:gd name="T31" fmla="*/ 100 h 107"/>
                  <a:gd name="T32" fmla="*/ 43 w 48"/>
                  <a:gd name="T33" fmla="*/ 100 h 107"/>
                  <a:gd name="T34" fmla="*/ 36 w 48"/>
                  <a:gd name="T35" fmla="*/ 101 h 107"/>
                  <a:gd name="T36" fmla="*/ 30 w 48"/>
                  <a:gd name="T37" fmla="*/ 103 h 107"/>
                  <a:gd name="T38" fmla="*/ 21 w 48"/>
                  <a:gd name="T39" fmla="*/ 104 h 107"/>
                  <a:gd name="T40" fmla="*/ 4 w 48"/>
                  <a:gd name="T41" fmla="*/ 107 h 107"/>
                  <a:gd name="T42" fmla="*/ 3 w 48"/>
                  <a:gd name="T43" fmla="*/ 107 h 107"/>
                  <a:gd name="T44" fmla="*/ 1 w 48"/>
                  <a:gd name="T45" fmla="*/ 106 h 107"/>
                  <a:gd name="T46" fmla="*/ 0 w 48"/>
                  <a:gd name="T47" fmla="*/ 104 h 107"/>
                  <a:gd name="T48" fmla="*/ 0 w 48"/>
                  <a:gd name="T49" fmla="*/ 101 h 107"/>
                  <a:gd name="T50" fmla="*/ 0 w 48"/>
                  <a:gd name="T51" fmla="*/ 85 h 107"/>
                  <a:gd name="T52" fmla="*/ 0 w 48"/>
                  <a:gd name="T53" fmla="*/ 74 h 107"/>
                  <a:gd name="T54" fmla="*/ 0 w 48"/>
                  <a:gd name="T55" fmla="*/ 55 h 107"/>
                  <a:gd name="T56" fmla="*/ 0 w 48"/>
                  <a:gd name="T57" fmla="*/ 19 h 107"/>
                  <a:gd name="T58" fmla="*/ 0 w 48"/>
                  <a:gd name="T59" fmla="*/ 15 h 107"/>
                  <a:gd name="T60" fmla="*/ 1 w 48"/>
                  <a:gd name="T61" fmla="*/ 14 h 107"/>
                  <a:gd name="T62" fmla="*/ 3 w 48"/>
                  <a:gd name="T63" fmla="*/ 12 h 107"/>
                  <a:gd name="T64" fmla="*/ 4 w 48"/>
                  <a:gd name="T65" fmla="*/ 12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"/>
                  <a:gd name="T100" fmla="*/ 0 h 107"/>
                  <a:gd name="T101" fmla="*/ 48 w 48"/>
                  <a:gd name="T102" fmla="*/ 107 h 1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" h="107">
                    <a:moveTo>
                      <a:pt x="4" y="12"/>
                    </a:moveTo>
                    <a:lnTo>
                      <a:pt x="12" y="9"/>
                    </a:lnTo>
                    <a:lnTo>
                      <a:pt x="18" y="7"/>
                    </a:lnTo>
                    <a:lnTo>
                      <a:pt x="27" y="4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1"/>
                    </a:lnTo>
                    <a:lnTo>
                      <a:pt x="48" y="3"/>
                    </a:lnTo>
                    <a:lnTo>
                      <a:pt x="48" y="6"/>
                    </a:lnTo>
                    <a:lnTo>
                      <a:pt x="48" y="22"/>
                    </a:lnTo>
                    <a:lnTo>
                      <a:pt x="48" y="34"/>
                    </a:lnTo>
                    <a:lnTo>
                      <a:pt x="48" y="55"/>
                    </a:lnTo>
                    <a:lnTo>
                      <a:pt x="48" y="93"/>
                    </a:lnTo>
                    <a:lnTo>
                      <a:pt x="48" y="95"/>
                    </a:lnTo>
                    <a:lnTo>
                      <a:pt x="47" y="98"/>
                    </a:lnTo>
                    <a:lnTo>
                      <a:pt x="45" y="100"/>
                    </a:lnTo>
                    <a:lnTo>
                      <a:pt x="43" y="100"/>
                    </a:lnTo>
                    <a:lnTo>
                      <a:pt x="36" y="101"/>
                    </a:lnTo>
                    <a:lnTo>
                      <a:pt x="30" y="103"/>
                    </a:lnTo>
                    <a:lnTo>
                      <a:pt x="21" y="104"/>
                    </a:lnTo>
                    <a:lnTo>
                      <a:pt x="4" y="107"/>
                    </a:lnTo>
                    <a:lnTo>
                      <a:pt x="3" y="107"/>
                    </a:lnTo>
                    <a:lnTo>
                      <a:pt x="1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85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1" name="Freeform 696"/>
              <p:cNvSpPr>
                <a:spLocks/>
              </p:cNvSpPr>
              <p:nvPr/>
            </p:nvSpPr>
            <p:spPr bwMode="auto">
              <a:xfrm>
                <a:off x="1913" y="3675"/>
                <a:ext cx="46" cy="103"/>
              </a:xfrm>
              <a:custGeom>
                <a:avLst/>
                <a:gdLst>
                  <a:gd name="T0" fmla="*/ 4 w 46"/>
                  <a:gd name="T1" fmla="*/ 11 h 103"/>
                  <a:gd name="T2" fmla="*/ 11 w 46"/>
                  <a:gd name="T3" fmla="*/ 8 h 103"/>
                  <a:gd name="T4" fmla="*/ 17 w 46"/>
                  <a:gd name="T5" fmla="*/ 7 h 103"/>
                  <a:gd name="T6" fmla="*/ 26 w 46"/>
                  <a:gd name="T7" fmla="*/ 4 h 103"/>
                  <a:gd name="T8" fmla="*/ 41 w 46"/>
                  <a:gd name="T9" fmla="*/ 0 h 103"/>
                  <a:gd name="T10" fmla="*/ 43 w 46"/>
                  <a:gd name="T11" fmla="*/ 0 h 103"/>
                  <a:gd name="T12" fmla="*/ 45 w 46"/>
                  <a:gd name="T13" fmla="*/ 1 h 103"/>
                  <a:gd name="T14" fmla="*/ 46 w 46"/>
                  <a:gd name="T15" fmla="*/ 2 h 103"/>
                  <a:gd name="T16" fmla="*/ 46 w 46"/>
                  <a:gd name="T17" fmla="*/ 4 h 103"/>
                  <a:gd name="T18" fmla="*/ 46 w 46"/>
                  <a:gd name="T19" fmla="*/ 20 h 103"/>
                  <a:gd name="T20" fmla="*/ 46 w 46"/>
                  <a:gd name="T21" fmla="*/ 33 h 103"/>
                  <a:gd name="T22" fmla="*/ 46 w 46"/>
                  <a:gd name="T23" fmla="*/ 52 h 103"/>
                  <a:gd name="T24" fmla="*/ 46 w 46"/>
                  <a:gd name="T25" fmla="*/ 89 h 103"/>
                  <a:gd name="T26" fmla="*/ 46 w 46"/>
                  <a:gd name="T27" fmla="*/ 91 h 103"/>
                  <a:gd name="T28" fmla="*/ 45 w 46"/>
                  <a:gd name="T29" fmla="*/ 94 h 103"/>
                  <a:gd name="T30" fmla="*/ 43 w 46"/>
                  <a:gd name="T31" fmla="*/ 95 h 103"/>
                  <a:gd name="T32" fmla="*/ 41 w 46"/>
                  <a:gd name="T33" fmla="*/ 96 h 103"/>
                  <a:gd name="T34" fmla="*/ 35 w 46"/>
                  <a:gd name="T35" fmla="*/ 98 h 103"/>
                  <a:gd name="T36" fmla="*/ 29 w 46"/>
                  <a:gd name="T37" fmla="*/ 98 h 103"/>
                  <a:gd name="T38" fmla="*/ 20 w 46"/>
                  <a:gd name="T39" fmla="*/ 100 h 103"/>
                  <a:gd name="T40" fmla="*/ 4 w 46"/>
                  <a:gd name="T41" fmla="*/ 103 h 103"/>
                  <a:gd name="T42" fmla="*/ 2 w 46"/>
                  <a:gd name="T43" fmla="*/ 103 h 103"/>
                  <a:gd name="T44" fmla="*/ 1 w 46"/>
                  <a:gd name="T45" fmla="*/ 101 h 103"/>
                  <a:gd name="T46" fmla="*/ 0 w 46"/>
                  <a:gd name="T47" fmla="*/ 99 h 103"/>
                  <a:gd name="T48" fmla="*/ 0 w 46"/>
                  <a:gd name="T49" fmla="*/ 98 h 103"/>
                  <a:gd name="T50" fmla="*/ 0 w 46"/>
                  <a:gd name="T51" fmla="*/ 82 h 103"/>
                  <a:gd name="T52" fmla="*/ 0 w 46"/>
                  <a:gd name="T53" fmla="*/ 71 h 103"/>
                  <a:gd name="T54" fmla="*/ 0 w 46"/>
                  <a:gd name="T55" fmla="*/ 52 h 103"/>
                  <a:gd name="T56" fmla="*/ 0 w 46"/>
                  <a:gd name="T57" fmla="*/ 18 h 103"/>
                  <a:gd name="T58" fmla="*/ 0 w 46"/>
                  <a:gd name="T59" fmla="*/ 15 h 103"/>
                  <a:gd name="T60" fmla="*/ 1 w 46"/>
                  <a:gd name="T61" fmla="*/ 13 h 103"/>
                  <a:gd name="T62" fmla="*/ 2 w 46"/>
                  <a:gd name="T63" fmla="*/ 12 h 103"/>
                  <a:gd name="T64" fmla="*/ 4 w 46"/>
                  <a:gd name="T65" fmla="*/ 11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03"/>
                  <a:gd name="T101" fmla="*/ 46 w 46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03">
                    <a:moveTo>
                      <a:pt x="4" y="11"/>
                    </a:moveTo>
                    <a:lnTo>
                      <a:pt x="11" y="8"/>
                    </a:lnTo>
                    <a:lnTo>
                      <a:pt x="17" y="7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0"/>
                    </a:lnTo>
                    <a:lnTo>
                      <a:pt x="46" y="33"/>
                    </a:lnTo>
                    <a:lnTo>
                      <a:pt x="46" y="52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5" y="94"/>
                    </a:lnTo>
                    <a:lnTo>
                      <a:pt x="43" y="95"/>
                    </a:lnTo>
                    <a:lnTo>
                      <a:pt x="41" y="96"/>
                    </a:lnTo>
                    <a:lnTo>
                      <a:pt x="35" y="98"/>
                    </a:lnTo>
                    <a:lnTo>
                      <a:pt x="29" y="98"/>
                    </a:lnTo>
                    <a:lnTo>
                      <a:pt x="20" y="100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1" y="101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0" y="5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2" name="Freeform 697"/>
              <p:cNvSpPr>
                <a:spLocks/>
              </p:cNvSpPr>
              <p:nvPr/>
            </p:nvSpPr>
            <p:spPr bwMode="auto">
              <a:xfrm>
                <a:off x="1915" y="3675"/>
                <a:ext cx="44" cy="98"/>
              </a:xfrm>
              <a:custGeom>
                <a:avLst/>
                <a:gdLst>
                  <a:gd name="T0" fmla="*/ 5 w 44"/>
                  <a:gd name="T1" fmla="*/ 11 h 98"/>
                  <a:gd name="T2" fmla="*/ 11 w 44"/>
                  <a:gd name="T3" fmla="*/ 8 h 98"/>
                  <a:gd name="T4" fmla="*/ 16 w 44"/>
                  <a:gd name="T5" fmla="*/ 7 h 98"/>
                  <a:gd name="T6" fmla="*/ 24 w 44"/>
                  <a:gd name="T7" fmla="*/ 4 h 98"/>
                  <a:gd name="T8" fmla="*/ 39 w 44"/>
                  <a:gd name="T9" fmla="*/ 0 h 98"/>
                  <a:gd name="T10" fmla="*/ 42 w 44"/>
                  <a:gd name="T11" fmla="*/ 0 h 98"/>
                  <a:gd name="T12" fmla="*/ 43 w 44"/>
                  <a:gd name="T13" fmla="*/ 1 h 98"/>
                  <a:gd name="T14" fmla="*/ 44 w 44"/>
                  <a:gd name="T15" fmla="*/ 2 h 98"/>
                  <a:gd name="T16" fmla="*/ 44 w 44"/>
                  <a:gd name="T17" fmla="*/ 4 h 98"/>
                  <a:gd name="T18" fmla="*/ 44 w 44"/>
                  <a:gd name="T19" fmla="*/ 19 h 98"/>
                  <a:gd name="T20" fmla="*/ 44 w 44"/>
                  <a:gd name="T21" fmla="*/ 31 h 98"/>
                  <a:gd name="T22" fmla="*/ 44 w 44"/>
                  <a:gd name="T23" fmla="*/ 50 h 98"/>
                  <a:gd name="T24" fmla="*/ 44 w 44"/>
                  <a:gd name="T25" fmla="*/ 85 h 98"/>
                  <a:gd name="T26" fmla="*/ 44 w 44"/>
                  <a:gd name="T27" fmla="*/ 88 h 98"/>
                  <a:gd name="T28" fmla="*/ 43 w 44"/>
                  <a:gd name="T29" fmla="*/ 89 h 98"/>
                  <a:gd name="T30" fmla="*/ 42 w 44"/>
                  <a:gd name="T31" fmla="*/ 91 h 98"/>
                  <a:gd name="T32" fmla="*/ 39 w 44"/>
                  <a:gd name="T33" fmla="*/ 91 h 98"/>
                  <a:gd name="T34" fmla="*/ 33 w 44"/>
                  <a:gd name="T35" fmla="*/ 93 h 98"/>
                  <a:gd name="T36" fmla="*/ 28 w 44"/>
                  <a:gd name="T37" fmla="*/ 94 h 98"/>
                  <a:gd name="T38" fmla="*/ 19 w 44"/>
                  <a:gd name="T39" fmla="*/ 95 h 98"/>
                  <a:gd name="T40" fmla="*/ 5 w 44"/>
                  <a:gd name="T41" fmla="*/ 98 h 98"/>
                  <a:gd name="T42" fmla="*/ 2 w 44"/>
                  <a:gd name="T43" fmla="*/ 98 h 98"/>
                  <a:gd name="T44" fmla="*/ 1 w 44"/>
                  <a:gd name="T45" fmla="*/ 96 h 98"/>
                  <a:gd name="T46" fmla="*/ 0 w 44"/>
                  <a:gd name="T47" fmla="*/ 95 h 98"/>
                  <a:gd name="T48" fmla="*/ 0 w 44"/>
                  <a:gd name="T49" fmla="*/ 93 h 98"/>
                  <a:gd name="T50" fmla="*/ 0 w 44"/>
                  <a:gd name="T51" fmla="*/ 78 h 98"/>
                  <a:gd name="T52" fmla="*/ 0 w 44"/>
                  <a:gd name="T53" fmla="*/ 67 h 98"/>
                  <a:gd name="T54" fmla="*/ 0 w 44"/>
                  <a:gd name="T55" fmla="*/ 50 h 98"/>
                  <a:gd name="T56" fmla="*/ 0 w 44"/>
                  <a:gd name="T57" fmla="*/ 17 h 98"/>
                  <a:gd name="T58" fmla="*/ 0 w 44"/>
                  <a:gd name="T59" fmla="*/ 14 h 98"/>
                  <a:gd name="T60" fmla="*/ 1 w 44"/>
                  <a:gd name="T61" fmla="*/ 13 h 98"/>
                  <a:gd name="T62" fmla="*/ 2 w 44"/>
                  <a:gd name="T63" fmla="*/ 12 h 98"/>
                  <a:gd name="T64" fmla="*/ 5 w 44"/>
                  <a:gd name="T65" fmla="*/ 11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98"/>
                  <a:gd name="T101" fmla="*/ 44 w 44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98">
                    <a:moveTo>
                      <a:pt x="5" y="11"/>
                    </a:moveTo>
                    <a:lnTo>
                      <a:pt x="11" y="8"/>
                    </a:lnTo>
                    <a:lnTo>
                      <a:pt x="16" y="7"/>
                    </a:lnTo>
                    <a:lnTo>
                      <a:pt x="24" y="4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19"/>
                    </a:lnTo>
                    <a:lnTo>
                      <a:pt x="44" y="31"/>
                    </a:lnTo>
                    <a:lnTo>
                      <a:pt x="44" y="50"/>
                    </a:lnTo>
                    <a:lnTo>
                      <a:pt x="44" y="85"/>
                    </a:lnTo>
                    <a:lnTo>
                      <a:pt x="44" y="88"/>
                    </a:lnTo>
                    <a:lnTo>
                      <a:pt x="43" y="89"/>
                    </a:lnTo>
                    <a:lnTo>
                      <a:pt x="42" y="91"/>
                    </a:lnTo>
                    <a:lnTo>
                      <a:pt x="39" y="91"/>
                    </a:lnTo>
                    <a:lnTo>
                      <a:pt x="33" y="93"/>
                    </a:lnTo>
                    <a:lnTo>
                      <a:pt x="28" y="94"/>
                    </a:lnTo>
                    <a:lnTo>
                      <a:pt x="19" y="95"/>
                    </a:lnTo>
                    <a:lnTo>
                      <a:pt x="5" y="98"/>
                    </a:lnTo>
                    <a:lnTo>
                      <a:pt x="2" y="98"/>
                    </a:lnTo>
                    <a:lnTo>
                      <a:pt x="1" y="96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3" name="Freeform 698"/>
              <p:cNvSpPr>
                <a:spLocks/>
              </p:cNvSpPr>
              <p:nvPr/>
            </p:nvSpPr>
            <p:spPr bwMode="auto">
              <a:xfrm>
                <a:off x="1917" y="3675"/>
                <a:ext cx="42" cy="93"/>
              </a:xfrm>
              <a:custGeom>
                <a:avLst/>
                <a:gdLst>
                  <a:gd name="T0" fmla="*/ 4 w 42"/>
                  <a:gd name="T1" fmla="*/ 9 h 93"/>
                  <a:gd name="T2" fmla="*/ 10 w 42"/>
                  <a:gd name="T3" fmla="*/ 8 h 93"/>
                  <a:gd name="T4" fmla="*/ 15 w 42"/>
                  <a:gd name="T5" fmla="*/ 6 h 93"/>
                  <a:gd name="T6" fmla="*/ 23 w 42"/>
                  <a:gd name="T7" fmla="*/ 3 h 93"/>
                  <a:gd name="T8" fmla="*/ 37 w 42"/>
                  <a:gd name="T9" fmla="*/ 0 h 93"/>
                  <a:gd name="T10" fmla="*/ 40 w 42"/>
                  <a:gd name="T11" fmla="*/ 0 h 93"/>
                  <a:gd name="T12" fmla="*/ 41 w 42"/>
                  <a:gd name="T13" fmla="*/ 1 h 93"/>
                  <a:gd name="T14" fmla="*/ 42 w 42"/>
                  <a:gd name="T15" fmla="*/ 2 h 93"/>
                  <a:gd name="T16" fmla="*/ 42 w 42"/>
                  <a:gd name="T17" fmla="*/ 4 h 93"/>
                  <a:gd name="T18" fmla="*/ 42 w 42"/>
                  <a:gd name="T19" fmla="*/ 19 h 93"/>
                  <a:gd name="T20" fmla="*/ 42 w 42"/>
                  <a:gd name="T21" fmla="*/ 30 h 93"/>
                  <a:gd name="T22" fmla="*/ 42 w 42"/>
                  <a:gd name="T23" fmla="*/ 47 h 93"/>
                  <a:gd name="T24" fmla="*/ 42 w 42"/>
                  <a:gd name="T25" fmla="*/ 80 h 93"/>
                  <a:gd name="T26" fmla="*/ 42 w 42"/>
                  <a:gd name="T27" fmla="*/ 83 h 93"/>
                  <a:gd name="T28" fmla="*/ 41 w 42"/>
                  <a:gd name="T29" fmla="*/ 85 h 93"/>
                  <a:gd name="T30" fmla="*/ 40 w 42"/>
                  <a:gd name="T31" fmla="*/ 87 h 93"/>
                  <a:gd name="T32" fmla="*/ 37 w 42"/>
                  <a:gd name="T33" fmla="*/ 88 h 93"/>
                  <a:gd name="T34" fmla="*/ 32 w 42"/>
                  <a:gd name="T35" fmla="*/ 89 h 93"/>
                  <a:gd name="T36" fmla="*/ 26 w 42"/>
                  <a:gd name="T37" fmla="*/ 89 h 93"/>
                  <a:gd name="T38" fmla="*/ 19 w 42"/>
                  <a:gd name="T39" fmla="*/ 90 h 93"/>
                  <a:gd name="T40" fmla="*/ 4 w 42"/>
                  <a:gd name="T41" fmla="*/ 93 h 93"/>
                  <a:gd name="T42" fmla="*/ 3 w 42"/>
                  <a:gd name="T43" fmla="*/ 93 h 93"/>
                  <a:gd name="T44" fmla="*/ 1 w 42"/>
                  <a:gd name="T45" fmla="*/ 91 h 93"/>
                  <a:gd name="T46" fmla="*/ 0 w 42"/>
                  <a:gd name="T47" fmla="*/ 90 h 93"/>
                  <a:gd name="T48" fmla="*/ 0 w 42"/>
                  <a:gd name="T49" fmla="*/ 88 h 93"/>
                  <a:gd name="T50" fmla="*/ 0 w 42"/>
                  <a:gd name="T51" fmla="*/ 74 h 93"/>
                  <a:gd name="T52" fmla="*/ 0 w 42"/>
                  <a:gd name="T53" fmla="*/ 65 h 93"/>
                  <a:gd name="T54" fmla="*/ 0 w 42"/>
                  <a:gd name="T55" fmla="*/ 47 h 93"/>
                  <a:gd name="T56" fmla="*/ 0 w 42"/>
                  <a:gd name="T57" fmla="*/ 17 h 93"/>
                  <a:gd name="T58" fmla="*/ 0 w 42"/>
                  <a:gd name="T59" fmla="*/ 14 h 93"/>
                  <a:gd name="T60" fmla="*/ 1 w 42"/>
                  <a:gd name="T61" fmla="*/ 12 h 93"/>
                  <a:gd name="T62" fmla="*/ 3 w 42"/>
                  <a:gd name="T63" fmla="*/ 11 h 93"/>
                  <a:gd name="T64" fmla="*/ 4 w 42"/>
                  <a:gd name="T65" fmla="*/ 9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93"/>
                  <a:gd name="T101" fmla="*/ 42 w 42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93">
                    <a:moveTo>
                      <a:pt x="4" y="9"/>
                    </a:moveTo>
                    <a:lnTo>
                      <a:pt x="10" y="8"/>
                    </a:lnTo>
                    <a:lnTo>
                      <a:pt x="15" y="6"/>
                    </a:lnTo>
                    <a:lnTo>
                      <a:pt x="23" y="3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19"/>
                    </a:lnTo>
                    <a:lnTo>
                      <a:pt x="42" y="30"/>
                    </a:lnTo>
                    <a:lnTo>
                      <a:pt x="42" y="47"/>
                    </a:lnTo>
                    <a:lnTo>
                      <a:pt x="42" y="80"/>
                    </a:lnTo>
                    <a:lnTo>
                      <a:pt x="42" y="83"/>
                    </a:lnTo>
                    <a:lnTo>
                      <a:pt x="41" y="85"/>
                    </a:lnTo>
                    <a:lnTo>
                      <a:pt x="40" y="87"/>
                    </a:lnTo>
                    <a:lnTo>
                      <a:pt x="37" y="88"/>
                    </a:lnTo>
                    <a:lnTo>
                      <a:pt x="32" y="89"/>
                    </a:lnTo>
                    <a:lnTo>
                      <a:pt x="26" y="89"/>
                    </a:lnTo>
                    <a:lnTo>
                      <a:pt x="19" y="90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1" y="91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4" name="Freeform 699"/>
              <p:cNvSpPr>
                <a:spLocks/>
              </p:cNvSpPr>
              <p:nvPr/>
            </p:nvSpPr>
            <p:spPr bwMode="auto">
              <a:xfrm>
                <a:off x="1918" y="3675"/>
                <a:ext cx="41" cy="89"/>
              </a:xfrm>
              <a:custGeom>
                <a:avLst/>
                <a:gdLst>
                  <a:gd name="T0" fmla="*/ 5 w 41"/>
                  <a:gd name="T1" fmla="*/ 9 h 89"/>
                  <a:gd name="T2" fmla="*/ 11 w 41"/>
                  <a:gd name="T3" fmla="*/ 7 h 89"/>
                  <a:gd name="T4" fmla="*/ 16 w 41"/>
                  <a:gd name="T5" fmla="*/ 6 h 89"/>
                  <a:gd name="T6" fmla="*/ 23 w 41"/>
                  <a:gd name="T7" fmla="*/ 3 h 89"/>
                  <a:gd name="T8" fmla="*/ 36 w 41"/>
                  <a:gd name="T9" fmla="*/ 0 h 89"/>
                  <a:gd name="T10" fmla="*/ 39 w 41"/>
                  <a:gd name="T11" fmla="*/ 0 h 89"/>
                  <a:gd name="T12" fmla="*/ 40 w 41"/>
                  <a:gd name="T13" fmla="*/ 1 h 89"/>
                  <a:gd name="T14" fmla="*/ 41 w 41"/>
                  <a:gd name="T15" fmla="*/ 2 h 89"/>
                  <a:gd name="T16" fmla="*/ 41 w 41"/>
                  <a:gd name="T17" fmla="*/ 4 h 89"/>
                  <a:gd name="T18" fmla="*/ 41 w 41"/>
                  <a:gd name="T19" fmla="*/ 18 h 89"/>
                  <a:gd name="T20" fmla="*/ 41 w 41"/>
                  <a:gd name="T21" fmla="*/ 29 h 89"/>
                  <a:gd name="T22" fmla="*/ 41 w 41"/>
                  <a:gd name="T23" fmla="*/ 45 h 89"/>
                  <a:gd name="T24" fmla="*/ 41 w 41"/>
                  <a:gd name="T25" fmla="*/ 77 h 89"/>
                  <a:gd name="T26" fmla="*/ 41 w 41"/>
                  <a:gd name="T27" fmla="*/ 79 h 89"/>
                  <a:gd name="T28" fmla="*/ 40 w 41"/>
                  <a:gd name="T29" fmla="*/ 80 h 89"/>
                  <a:gd name="T30" fmla="*/ 39 w 41"/>
                  <a:gd name="T31" fmla="*/ 83 h 89"/>
                  <a:gd name="T32" fmla="*/ 36 w 41"/>
                  <a:gd name="T33" fmla="*/ 83 h 89"/>
                  <a:gd name="T34" fmla="*/ 31 w 41"/>
                  <a:gd name="T35" fmla="*/ 84 h 89"/>
                  <a:gd name="T36" fmla="*/ 26 w 41"/>
                  <a:gd name="T37" fmla="*/ 85 h 89"/>
                  <a:gd name="T38" fmla="*/ 20 w 41"/>
                  <a:gd name="T39" fmla="*/ 87 h 89"/>
                  <a:gd name="T40" fmla="*/ 5 w 41"/>
                  <a:gd name="T41" fmla="*/ 89 h 89"/>
                  <a:gd name="T42" fmla="*/ 4 w 41"/>
                  <a:gd name="T43" fmla="*/ 88 h 89"/>
                  <a:gd name="T44" fmla="*/ 2 w 41"/>
                  <a:gd name="T45" fmla="*/ 88 h 89"/>
                  <a:gd name="T46" fmla="*/ 2 w 41"/>
                  <a:gd name="T47" fmla="*/ 85 h 89"/>
                  <a:gd name="T48" fmla="*/ 0 w 41"/>
                  <a:gd name="T49" fmla="*/ 84 h 89"/>
                  <a:gd name="T50" fmla="*/ 0 w 41"/>
                  <a:gd name="T51" fmla="*/ 71 h 89"/>
                  <a:gd name="T52" fmla="*/ 0 w 41"/>
                  <a:gd name="T53" fmla="*/ 61 h 89"/>
                  <a:gd name="T54" fmla="*/ 0 w 41"/>
                  <a:gd name="T55" fmla="*/ 45 h 89"/>
                  <a:gd name="T56" fmla="*/ 0 w 41"/>
                  <a:gd name="T57" fmla="*/ 15 h 89"/>
                  <a:gd name="T58" fmla="*/ 2 w 41"/>
                  <a:gd name="T59" fmla="*/ 13 h 89"/>
                  <a:gd name="T60" fmla="*/ 2 w 41"/>
                  <a:gd name="T61" fmla="*/ 12 h 89"/>
                  <a:gd name="T62" fmla="*/ 4 w 41"/>
                  <a:gd name="T63" fmla="*/ 11 h 89"/>
                  <a:gd name="T64" fmla="*/ 5 w 41"/>
                  <a:gd name="T65" fmla="*/ 9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89"/>
                  <a:gd name="T101" fmla="*/ 41 w 41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89">
                    <a:moveTo>
                      <a:pt x="5" y="9"/>
                    </a:moveTo>
                    <a:lnTo>
                      <a:pt x="11" y="7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18"/>
                    </a:lnTo>
                    <a:lnTo>
                      <a:pt x="41" y="29"/>
                    </a:lnTo>
                    <a:lnTo>
                      <a:pt x="41" y="45"/>
                    </a:lnTo>
                    <a:lnTo>
                      <a:pt x="41" y="77"/>
                    </a:lnTo>
                    <a:lnTo>
                      <a:pt x="41" y="79"/>
                    </a:lnTo>
                    <a:lnTo>
                      <a:pt x="40" y="80"/>
                    </a:lnTo>
                    <a:lnTo>
                      <a:pt x="39" y="83"/>
                    </a:lnTo>
                    <a:lnTo>
                      <a:pt x="36" y="83"/>
                    </a:lnTo>
                    <a:lnTo>
                      <a:pt x="31" y="84"/>
                    </a:lnTo>
                    <a:lnTo>
                      <a:pt x="26" y="85"/>
                    </a:lnTo>
                    <a:lnTo>
                      <a:pt x="20" y="87"/>
                    </a:lnTo>
                    <a:lnTo>
                      <a:pt x="5" y="89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0" y="45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4" y="11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5" name="Freeform 700"/>
              <p:cNvSpPr>
                <a:spLocks/>
              </p:cNvSpPr>
              <p:nvPr/>
            </p:nvSpPr>
            <p:spPr bwMode="auto">
              <a:xfrm>
                <a:off x="1921" y="3675"/>
                <a:ext cx="38" cy="84"/>
              </a:xfrm>
              <a:custGeom>
                <a:avLst/>
                <a:gdLst>
                  <a:gd name="T0" fmla="*/ 4 w 38"/>
                  <a:gd name="T1" fmla="*/ 8 h 84"/>
                  <a:gd name="T2" fmla="*/ 10 w 38"/>
                  <a:gd name="T3" fmla="*/ 7 h 84"/>
                  <a:gd name="T4" fmla="*/ 14 w 38"/>
                  <a:gd name="T5" fmla="*/ 6 h 84"/>
                  <a:gd name="T6" fmla="*/ 21 w 38"/>
                  <a:gd name="T7" fmla="*/ 3 h 84"/>
                  <a:gd name="T8" fmla="*/ 35 w 38"/>
                  <a:gd name="T9" fmla="*/ 0 h 84"/>
                  <a:gd name="T10" fmla="*/ 36 w 38"/>
                  <a:gd name="T11" fmla="*/ 0 h 84"/>
                  <a:gd name="T12" fmla="*/ 37 w 38"/>
                  <a:gd name="T13" fmla="*/ 0 h 84"/>
                  <a:gd name="T14" fmla="*/ 38 w 38"/>
                  <a:gd name="T15" fmla="*/ 2 h 84"/>
                  <a:gd name="T16" fmla="*/ 38 w 38"/>
                  <a:gd name="T17" fmla="*/ 3 h 84"/>
                  <a:gd name="T18" fmla="*/ 38 w 38"/>
                  <a:gd name="T19" fmla="*/ 17 h 84"/>
                  <a:gd name="T20" fmla="*/ 38 w 38"/>
                  <a:gd name="T21" fmla="*/ 27 h 84"/>
                  <a:gd name="T22" fmla="*/ 38 w 38"/>
                  <a:gd name="T23" fmla="*/ 42 h 84"/>
                  <a:gd name="T24" fmla="*/ 38 w 38"/>
                  <a:gd name="T25" fmla="*/ 73 h 84"/>
                  <a:gd name="T26" fmla="*/ 37 w 38"/>
                  <a:gd name="T27" fmla="*/ 77 h 84"/>
                  <a:gd name="T28" fmla="*/ 35 w 38"/>
                  <a:gd name="T29" fmla="*/ 79 h 84"/>
                  <a:gd name="T30" fmla="*/ 29 w 38"/>
                  <a:gd name="T31" fmla="*/ 79 h 84"/>
                  <a:gd name="T32" fmla="*/ 24 w 38"/>
                  <a:gd name="T33" fmla="*/ 80 h 84"/>
                  <a:gd name="T34" fmla="*/ 18 w 38"/>
                  <a:gd name="T35" fmla="*/ 82 h 84"/>
                  <a:gd name="T36" fmla="*/ 4 w 38"/>
                  <a:gd name="T37" fmla="*/ 84 h 84"/>
                  <a:gd name="T38" fmla="*/ 2 w 38"/>
                  <a:gd name="T39" fmla="*/ 84 h 84"/>
                  <a:gd name="T40" fmla="*/ 1 w 38"/>
                  <a:gd name="T41" fmla="*/ 83 h 84"/>
                  <a:gd name="T42" fmla="*/ 0 w 38"/>
                  <a:gd name="T43" fmla="*/ 82 h 84"/>
                  <a:gd name="T44" fmla="*/ 0 w 38"/>
                  <a:gd name="T45" fmla="*/ 79 h 84"/>
                  <a:gd name="T46" fmla="*/ 0 w 38"/>
                  <a:gd name="T47" fmla="*/ 67 h 84"/>
                  <a:gd name="T48" fmla="*/ 0 w 38"/>
                  <a:gd name="T49" fmla="*/ 58 h 84"/>
                  <a:gd name="T50" fmla="*/ 0 w 38"/>
                  <a:gd name="T51" fmla="*/ 42 h 84"/>
                  <a:gd name="T52" fmla="*/ 0 w 38"/>
                  <a:gd name="T53" fmla="*/ 14 h 84"/>
                  <a:gd name="T54" fmla="*/ 1 w 38"/>
                  <a:gd name="T55" fmla="*/ 11 h 84"/>
                  <a:gd name="T56" fmla="*/ 4 w 38"/>
                  <a:gd name="T57" fmla="*/ 8 h 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84"/>
                  <a:gd name="T89" fmla="*/ 38 w 38"/>
                  <a:gd name="T90" fmla="*/ 84 h 8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84">
                    <a:moveTo>
                      <a:pt x="4" y="8"/>
                    </a:moveTo>
                    <a:lnTo>
                      <a:pt x="10" y="7"/>
                    </a:lnTo>
                    <a:lnTo>
                      <a:pt x="14" y="6"/>
                    </a:lnTo>
                    <a:lnTo>
                      <a:pt x="21" y="3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17"/>
                    </a:lnTo>
                    <a:lnTo>
                      <a:pt x="38" y="27"/>
                    </a:lnTo>
                    <a:lnTo>
                      <a:pt x="38" y="42"/>
                    </a:lnTo>
                    <a:lnTo>
                      <a:pt x="38" y="73"/>
                    </a:lnTo>
                    <a:lnTo>
                      <a:pt x="37" y="77"/>
                    </a:lnTo>
                    <a:lnTo>
                      <a:pt x="35" y="79"/>
                    </a:lnTo>
                    <a:lnTo>
                      <a:pt x="29" y="79"/>
                    </a:lnTo>
                    <a:lnTo>
                      <a:pt x="24" y="80"/>
                    </a:lnTo>
                    <a:lnTo>
                      <a:pt x="18" y="82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1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0" y="42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6" name="Freeform 701"/>
              <p:cNvSpPr>
                <a:spLocks/>
              </p:cNvSpPr>
              <p:nvPr/>
            </p:nvSpPr>
            <p:spPr bwMode="auto">
              <a:xfrm>
                <a:off x="1923" y="3675"/>
                <a:ext cx="36" cy="79"/>
              </a:xfrm>
              <a:custGeom>
                <a:avLst/>
                <a:gdLst>
                  <a:gd name="T0" fmla="*/ 3 w 36"/>
                  <a:gd name="T1" fmla="*/ 8 h 79"/>
                  <a:gd name="T2" fmla="*/ 9 w 36"/>
                  <a:gd name="T3" fmla="*/ 7 h 79"/>
                  <a:gd name="T4" fmla="*/ 13 w 36"/>
                  <a:gd name="T5" fmla="*/ 6 h 79"/>
                  <a:gd name="T6" fmla="*/ 20 w 36"/>
                  <a:gd name="T7" fmla="*/ 3 h 79"/>
                  <a:gd name="T8" fmla="*/ 33 w 36"/>
                  <a:gd name="T9" fmla="*/ 0 h 79"/>
                  <a:gd name="T10" fmla="*/ 34 w 36"/>
                  <a:gd name="T11" fmla="*/ 0 h 79"/>
                  <a:gd name="T12" fmla="*/ 35 w 36"/>
                  <a:gd name="T13" fmla="*/ 0 h 79"/>
                  <a:gd name="T14" fmla="*/ 36 w 36"/>
                  <a:gd name="T15" fmla="*/ 2 h 79"/>
                  <a:gd name="T16" fmla="*/ 36 w 36"/>
                  <a:gd name="T17" fmla="*/ 3 h 79"/>
                  <a:gd name="T18" fmla="*/ 36 w 36"/>
                  <a:gd name="T19" fmla="*/ 15 h 79"/>
                  <a:gd name="T20" fmla="*/ 36 w 36"/>
                  <a:gd name="T21" fmla="*/ 25 h 79"/>
                  <a:gd name="T22" fmla="*/ 36 w 36"/>
                  <a:gd name="T23" fmla="*/ 40 h 79"/>
                  <a:gd name="T24" fmla="*/ 36 w 36"/>
                  <a:gd name="T25" fmla="*/ 69 h 79"/>
                  <a:gd name="T26" fmla="*/ 36 w 36"/>
                  <a:gd name="T27" fmla="*/ 71 h 79"/>
                  <a:gd name="T28" fmla="*/ 35 w 36"/>
                  <a:gd name="T29" fmla="*/ 73 h 79"/>
                  <a:gd name="T30" fmla="*/ 34 w 36"/>
                  <a:gd name="T31" fmla="*/ 74 h 79"/>
                  <a:gd name="T32" fmla="*/ 33 w 36"/>
                  <a:gd name="T33" fmla="*/ 74 h 79"/>
                  <a:gd name="T34" fmla="*/ 27 w 36"/>
                  <a:gd name="T35" fmla="*/ 76 h 79"/>
                  <a:gd name="T36" fmla="*/ 22 w 36"/>
                  <a:gd name="T37" fmla="*/ 76 h 79"/>
                  <a:gd name="T38" fmla="*/ 17 w 36"/>
                  <a:gd name="T39" fmla="*/ 77 h 79"/>
                  <a:gd name="T40" fmla="*/ 3 w 36"/>
                  <a:gd name="T41" fmla="*/ 79 h 79"/>
                  <a:gd name="T42" fmla="*/ 2 w 36"/>
                  <a:gd name="T43" fmla="*/ 79 h 79"/>
                  <a:gd name="T44" fmla="*/ 1 w 36"/>
                  <a:gd name="T45" fmla="*/ 78 h 79"/>
                  <a:gd name="T46" fmla="*/ 0 w 36"/>
                  <a:gd name="T47" fmla="*/ 77 h 79"/>
                  <a:gd name="T48" fmla="*/ 0 w 36"/>
                  <a:gd name="T49" fmla="*/ 76 h 79"/>
                  <a:gd name="T50" fmla="*/ 0 w 36"/>
                  <a:gd name="T51" fmla="*/ 63 h 79"/>
                  <a:gd name="T52" fmla="*/ 0 w 36"/>
                  <a:gd name="T53" fmla="*/ 55 h 79"/>
                  <a:gd name="T54" fmla="*/ 0 w 36"/>
                  <a:gd name="T55" fmla="*/ 40 h 79"/>
                  <a:gd name="T56" fmla="*/ 0 w 36"/>
                  <a:gd name="T57" fmla="*/ 14 h 79"/>
                  <a:gd name="T58" fmla="*/ 1 w 36"/>
                  <a:gd name="T59" fmla="*/ 9 h 79"/>
                  <a:gd name="T60" fmla="*/ 3 w 36"/>
                  <a:gd name="T61" fmla="*/ 8 h 7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"/>
                  <a:gd name="T94" fmla="*/ 0 h 79"/>
                  <a:gd name="T95" fmla="*/ 36 w 36"/>
                  <a:gd name="T96" fmla="*/ 79 h 7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" h="79">
                    <a:moveTo>
                      <a:pt x="3" y="8"/>
                    </a:moveTo>
                    <a:lnTo>
                      <a:pt x="9" y="7"/>
                    </a:lnTo>
                    <a:lnTo>
                      <a:pt x="13" y="6"/>
                    </a:lnTo>
                    <a:lnTo>
                      <a:pt x="20" y="3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15"/>
                    </a:lnTo>
                    <a:lnTo>
                      <a:pt x="36" y="25"/>
                    </a:lnTo>
                    <a:lnTo>
                      <a:pt x="36" y="40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5" y="73"/>
                    </a:lnTo>
                    <a:lnTo>
                      <a:pt x="34" y="74"/>
                    </a:lnTo>
                    <a:lnTo>
                      <a:pt x="33" y="74"/>
                    </a:lnTo>
                    <a:lnTo>
                      <a:pt x="27" y="76"/>
                    </a:lnTo>
                    <a:lnTo>
                      <a:pt x="22" y="76"/>
                    </a:lnTo>
                    <a:lnTo>
                      <a:pt x="17" y="77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1" y="78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0" y="40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7" name="Freeform 702"/>
              <p:cNvSpPr>
                <a:spLocks/>
              </p:cNvSpPr>
              <p:nvPr/>
            </p:nvSpPr>
            <p:spPr bwMode="auto">
              <a:xfrm>
                <a:off x="1925" y="3675"/>
                <a:ext cx="34" cy="74"/>
              </a:xfrm>
              <a:custGeom>
                <a:avLst/>
                <a:gdLst>
                  <a:gd name="T0" fmla="*/ 4 w 34"/>
                  <a:gd name="T1" fmla="*/ 7 h 74"/>
                  <a:gd name="T2" fmla="*/ 13 w 34"/>
                  <a:gd name="T3" fmla="*/ 4 h 74"/>
                  <a:gd name="T4" fmla="*/ 31 w 34"/>
                  <a:gd name="T5" fmla="*/ 0 h 74"/>
                  <a:gd name="T6" fmla="*/ 32 w 34"/>
                  <a:gd name="T7" fmla="*/ 0 h 74"/>
                  <a:gd name="T8" fmla="*/ 33 w 34"/>
                  <a:gd name="T9" fmla="*/ 0 h 74"/>
                  <a:gd name="T10" fmla="*/ 34 w 34"/>
                  <a:gd name="T11" fmla="*/ 1 h 74"/>
                  <a:gd name="T12" fmla="*/ 34 w 34"/>
                  <a:gd name="T13" fmla="*/ 3 h 74"/>
                  <a:gd name="T14" fmla="*/ 34 w 34"/>
                  <a:gd name="T15" fmla="*/ 14 h 74"/>
                  <a:gd name="T16" fmla="*/ 34 w 34"/>
                  <a:gd name="T17" fmla="*/ 24 h 74"/>
                  <a:gd name="T18" fmla="*/ 34 w 34"/>
                  <a:gd name="T19" fmla="*/ 38 h 74"/>
                  <a:gd name="T20" fmla="*/ 34 w 34"/>
                  <a:gd name="T21" fmla="*/ 66 h 74"/>
                  <a:gd name="T22" fmla="*/ 33 w 34"/>
                  <a:gd name="T23" fmla="*/ 68 h 74"/>
                  <a:gd name="T24" fmla="*/ 31 w 34"/>
                  <a:gd name="T25" fmla="*/ 71 h 74"/>
                  <a:gd name="T26" fmla="*/ 22 w 34"/>
                  <a:gd name="T27" fmla="*/ 72 h 74"/>
                  <a:gd name="T28" fmla="*/ 4 w 34"/>
                  <a:gd name="T29" fmla="*/ 74 h 74"/>
                  <a:gd name="T30" fmla="*/ 1 w 34"/>
                  <a:gd name="T31" fmla="*/ 73 h 74"/>
                  <a:gd name="T32" fmla="*/ 0 w 34"/>
                  <a:gd name="T33" fmla="*/ 71 h 74"/>
                  <a:gd name="T34" fmla="*/ 0 w 34"/>
                  <a:gd name="T35" fmla="*/ 60 h 74"/>
                  <a:gd name="T36" fmla="*/ 0 w 34"/>
                  <a:gd name="T37" fmla="*/ 51 h 74"/>
                  <a:gd name="T38" fmla="*/ 0 w 34"/>
                  <a:gd name="T39" fmla="*/ 39 h 74"/>
                  <a:gd name="T40" fmla="*/ 0 w 34"/>
                  <a:gd name="T41" fmla="*/ 13 h 74"/>
                  <a:gd name="T42" fmla="*/ 1 w 34"/>
                  <a:gd name="T43" fmla="*/ 9 h 74"/>
                  <a:gd name="T44" fmla="*/ 4 w 34"/>
                  <a:gd name="T45" fmla="*/ 7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74"/>
                  <a:gd name="T71" fmla="*/ 34 w 34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74">
                    <a:moveTo>
                      <a:pt x="4" y="7"/>
                    </a:moveTo>
                    <a:lnTo>
                      <a:pt x="13" y="4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4"/>
                    </a:lnTo>
                    <a:lnTo>
                      <a:pt x="34" y="24"/>
                    </a:lnTo>
                    <a:lnTo>
                      <a:pt x="34" y="38"/>
                    </a:lnTo>
                    <a:lnTo>
                      <a:pt x="34" y="66"/>
                    </a:lnTo>
                    <a:lnTo>
                      <a:pt x="33" y="68"/>
                    </a:lnTo>
                    <a:lnTo>
                      <a:pt x="31" y="71"/>
                    </a:lnTo>
                    <a:lnTo>
                      <a:pt x="22" y="72"/>
                    </a:lnTo>
                    <a:lnTo>
                      <a:pt x="4" y="74"/>
                    </a:lnTo>
                    <a:lnTo>
                      <a:pt x="1" y="73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39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8" name="Freeform 703"/>
              <p:cNvSpPr>
                <a:spLocks/>
              </p:cNvSpPr>
              <p:nvPr/>
            </p:nvSpPr>
            <p:spPr bwMode="auto">
              <a:xfrm>
                <a:off x="1927" y="3675"/>
                <a:ext cx="32" cy="71"/>
              </a:xfrm>
              <a:custGeom>
                <a:avLst/>
                <a:gdLst>
                  <a:gd name="T0" fmla="*/ 4 w 32"/>
                  <a:gd name="T1" fmla="*/ 7 h 71"/>
                  <a:gd name="T2" fmla="*/ 12 w 32"/>
                  <a:gd name="T3" fmla="*/ 4 h 71"/>
                  <a:gd name="T4" fmla="*/ 29 w 32"/>
                  <a:gd name="T5" fmla="*/ 0 h 71"/>
                  <a:gd name="T6" fmla="*/ 30 w 32"/>
                  <a:gd name="T7" fmla="*/ 0 h 71"/>
                  <a:gd name="T8" fmla="*/ 31 w 32"/>
                  <a:gd name="T9" fmla="*/ 0 h 71"/>
                  <a:gd name="T10" fmla="*/ 32 w 32"/>
                  <a:gd name="T11" fmla="*/ 1 h 71"/>
                  <a:gd name="T12" fmla="*/ 32 w 32"/>
                  <a:gd name="T13" fmla="*/ 3 h 71"/>
                  <a:gd name="T14" fmla="*/ 32 w 32"/>
                  <a:gd name="T15" fmla="*/ 13 h 71"/>
                  <a:gd name="T16" fmla="*/ 32 w 32"/>
                  <a:gd name="T17" fmla="*/ 22 h 71"/>
                  <a:gd name="T18" fmla="*/ 32 w 32"/>
                  <a:gd name="T19" fmla="*/ 35 h 71"/>
                  <a:gd name="T20" fmla="*/ 32 w 32"/>
                  <a:gd name="T21" fmla="*/ 61 h 71"/>
                  <a:gd name="T22" fmla="*/ 31 w 32"/>
                  <a:gd name="T23" fmla="*/ 65 h 71"/>
                  <a:gd name="T24" fmla="*/ 29 w 32"/>
                  <a:gd name="T25" fmla="*/ 66 h 71"/>
                  <a:gd name="T26" fmla="*/ 21 w 32"/>
                  <a:gd name="T27" fmla="*/ 67 h 71"/>
                  <a:gd name="T28" fmla="*/ 4 w 32"/>
                  <a:gd name="T29" fmla="*/ 71 h 71"/>
                  <a:gd name="T30" fmla="*/ 2 w 32"/>
                  <a:gd name="T31" fmla="*/ 71 h 71"/>
                  <a:gd name="T32" fmla="*/ 0 w 32"/>
                  <a:gd name="T33" fmla="*/ 69 h 71"/>
                  <a:gd name="T34" fmla="*/ 0 w 32"/>
                  <a:gd name="T35" fmla="*/ 68 h 71"/>
                  <a:gd name="T36" fmla="*/ 0 w 32"/>
                  <a:gd name="T37" fmla="*/ 67 h 71"/>
                  <a:gd name="T38" fmla="*/ 0 w 32"/>
                  <a:gd name="T39" fmla="*/ 56 h 71"/>
                  <a:gd name="T40" fmla="*/ 0 w 32"/>
                  <a:gd name="T41" fmla="*/ 49 h 71"/>
                  <a:gd name="T42" fmla="*/ 0 w 32"/>
                  <a:gd name="T43" fmla="*/ 36 h 71"/>
                  <a:gd name="T44" fmla="*/ 0 w 32"/>
                  <a:gd name="T45" fmla="*/ 12 h 71"/>
                  <a:gd name="T46" fmla="*/ 0 w 32"/>
                  <a:gd name="T47" fmla="*/ 8 h 71"/>
                  <a:gd name="T48" fmla="*/ 4 w 32"/>
                  <a:gd name="T49" fmla="*/ 7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"/>
                  <a:gd name="T76" fmla="*/ 0 h 71"/>
                  <a:gd name="T77" fmla="*/ 32 w 32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" h="71">
                    <a:moveTo>
                      <a:pt x="4" y="7"/>
                    </a:moveTo>
                    <a:lnTo>
                      <a:pt x="12" y="4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2" y="13"/>
                    </a:lnTo>
                    <a:lnTo>
                      <a:pt x="32" y="22"/>
                    </a:lnTo>
                    <a:lnTo>
                      <a:pt x="32" y="35"/>
                    </a:lnTo>
                    <a:lnTo>
                      <a:pt x="32" y="61"/>
                    </a:lnTo>
                    <a:lnTo>
                      <a:pt x="31" y="65"/>
                    </a:lnTo>
                    <a:lnTo>
                      <a:pt x="29" y="66"/>
                    </a:lnTo>
                    <a:lnTo>
                      <a:pt x="21" y="67"/>
                    </a:lnTo>
                    <a:lnTo>
                      <a:pt x="4" y="71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299" name="Freeform 704"/>
              <p:cNvSpPr>
                <a:spLocks/>
              </p:cNvSpPr>
              <p:nvPr/>
            </p:nvSpPr>
            <p:spPr bwMode="auto">
              <a:xfrm>
                <a:off x="1930" y="3673"/>
                <a:ext cx="29" cy="68"/>
              </a:xfrm>
              <a:custGeom>
                <a:avLst/>
                <a:gdLst>
                  <a:gd name="T0" fmla="*/ 2 w 29"/>
                  <a:gd name="T1" fmla="*/ 9 h 68"/>
                  <a:gd name="T2" fmla="*/ 10 w 29"/>
                  <a:gd name="T3" fmla="*/ 6 h 68"/>
                  <a:gd name="T4" fmla="*/ 26 w 29"/>
                  <a:gd name="T5" fmla="*/ 0 h 68"/>
                  <a:gd name="T6" fmla="*/ 28 w 29"/>
                  <a:gd name="T7" fmla="*/ 2 h 68"/>
                  <a:gd name="T8" fmla="*/ 29 w 29"/>
                  <a:gd name="T9" fmla="*/ 5 h 68"/>
                  <a:gd name="T10" fmla="*/ 29 w 29"/>
                  <a:gd name="T11" fmla="*/ 15 h 68"/>
                  <a:gd name="T12" fmla="*/ 29 w 29"/>
                  <a:gd name="T13" fmla="*/ 22 h 68"/>
                  <a:gd name="T14" fmla="*/ 29 w 29"/>
                  <a:gd name="T15" fmla="*/ 35 h 68"/>
                  <a:gd name="T16" fmla="*/ 29 w 29"/>
                  <a:gd name="T17" fmla="*/ 59 h 68"/>
                  <a:gd name="T18" fmla="*/ 28 w 29"/>
                  <a:gd name="T19" fmla="*/ 62 h 68"/>
                  <a:gd name="T20" fmla="*/ 26 w 29"/>
                  <a:gd name="T21" fmla="*/ 64 h 68"/>
                  <a:gd name="T22" fmla="*/ 19 w 29"/>
                  <a:gd name="T23" fmla="*/ 65 h 68"/>
                  <a:gd name="T24" fmla="*/ 2 w 29"/>
                  <a:gd name="T25" fmla="*/ 68 h 68"/>
                  <a:gd name="T26" fmla="*/ 1 w 29"/>
                  <a:gd name="T27" fmla="*/ 67 h 68"/>
                  <a:gd name="T28" fmla="*/ 0 w 29"/>
                  <a:gd name="T29" fmla="*/ 64 h 68"/>
                  <a:gd name="T30" fmla="*/ 0 w 29"/>
                  <a:gd name="T31" fmla="*/ 54 h 68"/>
                  <a:gd name="T32" fmla="*/ 0 w 29"/>
                  <a:gd name="T33" fmla="*/ 47 h 68"/>
                  <a:gd name="T34" fmla="*/ 0 w 29"/>
                  <a:gd name="T35" fmla="*/ 36 h 68"/>
                  <a:gd name="T36" fmla="*/ 0 w 29"/>
                  <a:gd name="T37" fmla="*/ 13 h 68"/>
                  <a:gd name="T38" fmla="*/ 1 w 29"/>
                  <a:gd name="T39" fmla="*/ 10 h 68"/>
                  <a:gd name="T40" fmla="*/ 2 w 29"/>
                  <a:gd name="T41" fmla="*/ 9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68"/>
                  <a:gd name="T65" fmla="*/ 29 w 29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68">
                    <a:moveTo>
                      <a:pt x="2" y="9"/>
                    </a:moveTo>
                    <a:lnTo>
                      <a:pt x="10" y="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9" y="5"/>
                    </a:lnTo>
                    <a:lnTo>
                      <a:pt x="29" y="15"/>
                    </a:lnTo>
                    <a:lnTo>
                      <a:pt x="29" y="22"/>
                    </a:lnTo>
                    <a:lnTo>
                      <a:pt x="29" y="35"/>
                    </a:lnTo>
                    <a:lnTo>
                      <a:pt x="29" y="59"/>
                    </a:lnTo>
                    <a:lnTo>
                      <a:pt x="28" y="62"/>
                    </a:lnTo>
                    <a:lnTo>
                      <a:pt x="26" y="64"/>
                    </a:lnTo>
                    <a:lnTo>
                      <a:pt x="19" y="65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0" name="Freeform 705"/>
              <p:cNvSpPr>
                <a:spLocks/>
              </p:cNvSpPr>
              <p:nvPr/>
            </p:nvSpPr>
            <p:spPr bwMode="auto">
              <a:xfrm>
                <a:off x="1931" y="3673"/>
                <a:ext cx="28" cy="63"/>
              </a:xfrm>
              <a:custGeom>
                <a:avLst/>
                <a:gdLst>
                  <a:gd name="T0" fmla="*/ 3 w 28"/>
                  <a:gd name="T1" fmla="*/ 8 h 63"/>
                  <a:gd name="T2" fmla="*/ 11 w 28"/>
                  <a:gd name="T3" fmla="*/ 5 h 63"/>
                  <a:gd name="T4" fmla="*/ 25 w 28"/>
                  <a:gd name="T5" fmla="*/ 0 h 63"/>
                  <a:gd name="T6" fmla="*/ 27 w 28"/>
                  <a:gd name="T7" fmla="*/ 2 h 63"/>
                  <a:gd name="T8" fmla="*/ 28 w 28"/>
                  <a:gd name="T9" fmla="*/ 4 h 63"/>
                  <a:gd name="T10" fmla="*/ 28 w 28"/>
                  <a:gd name="T11" fmla="*/ 14 h 63"/>
                  <a:gd name="T12" fmla="*/ 28 w 28"/>
                  <a:gd name="T13" fmla="*/ 21 h 63"/>
                  <a:gd name="T14" fmla="*/ 28 w 28"/>
                  <a:gd name="T15" fmla="*/ 33 h 63"/>
                  <a:gd name="T16" fmla="*/ 28 w 28"/>
                  <a:gd name="T17" fmla="*/ 55 h 63"/>
                  <a:gd name="T18" fmla="*/ 27 w 28"/>
                  <a:gd name="T19" fmla="*/ 58 h 63"/>
                  <a:gd name="T20" fmla="*/ 25 w 28"/>
                  <a:gd name="T21" fmla="*/ 59 h 63"/>
                  <a:gd name="T22" fmla="*/ 18 w 28"/>
                  <a:gd name="T23" fmla="*/ 60 h 63"/>
                  <a:gd name="T24" fmla="*/ 3 w 28"/>
                  <a:gd name="T25" fmla="*/ 63 h 63"/>
                  <a:gd name="T26" fmla="*/ 1 w 28"/>
                  <a:gd name="T27" fmla="*/ 62 h 63"/>
                  <a:gd name="T28" fmla="*/ 0 w 28"/>
                  <a:gd name="T29" fmla="*/ 59 h 63"/>
                  <a:gd name="T30" fmla="*/ 0 w 28"/>
                  <a:gd name="T31" fmla="*/ 51 h 63"/>
                  <a:gd name="T32" fmla="*/ 1 w 28"/>
                  <a:gd name="T33" fmla="*/ 44 h 63"/>
                  <a:gd name="T34" fmla="*/ 1 w 28"/>
                  <a:gd name="T35" fmla="*/ 33 h 63"/>
                  <a:gd name="T36" fmla="*/ 0 w 28"/>
                  <a:gd name="T37" fmla="*/ 13 h 63"/>
                  <a:gd name="T38" fmla="*/ 1 w 28"/>
                  <a:gd name="T39" fmla="*/ 9 h 63"/>
                  <a:gd name="T40" fmla="*/ 3 w 28"/>
                  <a:gd name="T41" fmla="*/ 8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63"/>
                  <a:gd name="T65" fmla="*/ 28 w 28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63">
                    <a:moveTo>
                      <a:pt x="3" y="8"/>
                    </a:moveTo>
                    <a:lnTo>
                      <a:pt x="11" y="5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28" y="14"/>
                    </a:lnTo>
                    <a:lnTo>
                      <a:pt x="28" y="21"/>
                    </a:lnTo>
                    <a:lnTo>
                      <a:pt x="28" y="33"/>
                    </a:lnTo>
                    <a:lnTo>
                      <a:pt x="28" y="55"/>
                    </a:lnTo>
                    <a:lnTo>
                      <a:pt x="27" y="58"/>
                    </a:lnTo>
                    <a:lnTo>
                      <a:pt x="25" y="59"/>
                    </a:lnTo>
                    <a:lnTo>
                      <a:pt x="18" y="60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1" y="44"/>
                    </a:lnTo>
                    <a:lnTo>
                      <a:pt x="1" y="33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1" name="Freeform 706"/>
              <p:cNvSpPr>
                <a:spLocks/>
              </p:cNvSpPr>
              <p:nvPr/>
            </p:nvSpPr>
            <p:spPr bwMode="auto">
              <a:xfrm>
                <a:off x="1933" y="3673"/>
                <a:ext cx="26" cy="58"/>
              </a:xfrm>
              <a:custGeom>
                <a:avLst/>
                <a:gdLst>
                  <a:gd name="T0" fmla="*/ 3 w 26"/>
                  <a:gd name="T1" fmla="*/ 8 h 58"/>
                  <a:gd name="T2" fmla="*/ 10 w 26"/>
                  <a:gd name="T3" fmla="*/ 5 h 58"/>
                  <a:gd name="T4" fmla="*/ 24 w 26"/>
                  <a:gd name="T5" fmla="*/ 0 h 58"/>
                  <a:gd name="T6" fmla="*/ 25 w 26"/>
                  <a:gd name="T7" fmla="*/ 2 h 58"/>
                  <a:gd name="T8" fmla="*/ 26 w 26"/>
                  <a:gd name="T9" fmla="*/ 4 h 58"/>
                  <a:gd name="T10" fmla="*/ 26 w 26"/>
                  <a:gd name="T11" fmla="*/ 13 h 58"/>
                  <a:gd name="T12" fmla="*/ 26 w 26"/>
                  <a:gd name="T13" fmla="*/ 20 h 58"/>
                  <a:gd name="T14" fmla="*/ 26 w 26"/>
                  <a:gd name="T15" fmla="*/ 30 h 58"/>
                  <a:gd name="T16" fmla="*/ 26 w 26"/>
                  <a:gd name="T17" fmla="*/ 51 h 58"/>
                  <a:gd name="T18" fmla="*/ 26 w 26"/>
                  <a:gd name="T19" fmla="*/ 53 h 58"/>
                  <a:gd name="T20" fmla="*/ 24 w 26"/>
                  <a:gd name="T21" fmla="*/ 54 h 58"/>
                  <a:gd name="T22" fmla="*/ 17 w 26"/>
                  <a:gd name="T23" fmla="*/ 55 h 58"/>
                  <a:gd name="T24" fmla="*/ 3 w 26"/>
                  <a:gd name="T25" fmla="*/ 58 h 58"/>
                  <a:gd name="T26" fmla="*/ 1 w 26"/>
                  <a:gd name="T27" fmla="*/ 58 h 58"/>
                  <a:gd name="T28" fmla="*/ 0 w 26"/>
                  <a:gd name="T29" fmla="*/ 55 h 58"/>
                  <a:gd name="T30" fmla="*/ 0 w 26"/>
                  <a:gd name="T31" fmla="*/ 47 h 58"/>
                  <a:gd name="T32" fmla="*/ 0 w 26"/>
                  <a:gd name="T33" fmla="*/ 41 h 58"/>
                  <a:gd name="T34" fmla="*/ 0 w 26"/>
                  <a:gd name="T35" fmla="*/ 31 h 58"/>
                  <a:gd name="T36" fmla="*/ 0 w 26"/>
                  <a:gd name="T37" fmla="*/ 11 h 58"/>
                  <a:gd name="T38" fmla="*/ 1 w 26"/>
                  <a:gd name="T39" fmla="*/ 9 h 58"/>
                  <a:gd name="T40" fmla="*/ 3 w 26"/>
                  <a:gd name="T41" fmla="*/ 8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58"/>
                  <a:gd name="T65" fmla="*/ 26 w 26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58">
                    <a:moveTo>
                      <a:pt x="3" y="8"/>
                    </a:moveTo>
                    <a:lnTo>
                      <a:pt x="10" y="5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6" y="13"/>
                    </a:lnTo>
                    <a:lnTo>
                      <a:pt x="26" y="20"/>
                    </a:lnTo>
                    <a:lnTo>
                      <a:pt x="26" y="30"/>
                    </a:lnTo>
                    <a:lnTo>
                      <a:pt x="26" y="51"/>
                    </a:lnTo>
                    <a:lnTo>
                      <a:pt x="26" y="53"/>
                    </a:lnTo>
                    <a:lnTo>
                      <a:pt x="24" y="54"/>
                    </a:lnTo>
                    <a:lnTo>
                      <a:pt x="17" y="55"/>
                    </a:lnTo>
                    <a:lnTo>
                      <a:pt x="3" y="58"/>
                    </a:lnTo>
                    <a:lnTo>
                      <a:pt x="1" y="58"/>
                    </a:lnTo>
                    <a:lnTo>
                      <a:pt x="0" y="55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2" name="Freeform 707"/>
              <p:cNvSpPr>
                <a:spLocks/>
              </p:cNvSpPr>
              <p:nvPr/>
            </p:nvSpPr>
            <p:spPr bwMode="auto">
              <a:xfrm>
                <a:off x="1935" y="3673"/>
                <a:ext cx="24" cy="54"/>
              </a:xfrm>
              <a:custGeom>
                <a:avLst/>
                <a:gdLst>
                  <a:gd name="T0" fmla="*/ 3 w 24"/>
                  <a:gd name="T1" fmla="*/ 6 h 54"/>
                  <a:gd name="T2" fmla="*/ 9 w 24"/>
                  <a:gd name="T3" fmla="*/ 5 h 54"/>
                  <a:gd name="T4" fmla="*/ 22 w 24"/>
                  <a:gd name="T5" fmla="*/ 0 h 54"/>
                  <a:gd name="T6" fmla="*/ 23 w 24"/>
                  <a:gd name="T7" fmla="*/ 2 h 54"/>
                  <a:gd name="T8" fmla="*/ 24 w 24"/>
                  <a:gd name="T9" fmla="*/ 4 h 54"/>
                  <a:gd name="T10" fmla="*/ 24 w 24"/>
                  <a:gd name="T11" fmla="*/ 11 h 54"/>
                  <a:gd name="T12" fmla="*/ 24 w 24"/>
                  <a:gd name="T13" fmla="*/ 17 h 54"/>
                  <a:gd name="T14" fmla="*/ 24 w 24"/>
                  <a:gd name="T15" fmla="*/ 29 h 54"/>
                  <a:gd name="T16" fmla="*/ 24 w 24"/>
                  <a:gd name="T17" fmla="*/ 47 h 54"/>
                  <a:gd name="T18" fmla="*/ 24 w 24"/>
                  <a:gd name="T19" fmla="*/ 49 h 54"/>
                  <a:gd name="T20" fmla="*/ 22 w 24"/>
                  <a:gd name="T21" fmla="*/ 51 h 54"/>
                  <a:gd name="T22" fmla="*/ 16 w 24"/>
                  <a:gd name="T23" fmla="*/ 52 h 54"/>
                  <a:gd name="T24" fmla="*/ 3 w 24"/>
                  <a:gd name="T25" fmla="*/ 54 h 54"/>
                  <a:gd name="T26" fmla="*/ 1 w 24"/>
                  <a:gd name="T27" fmla="*/ 53 h 54"/>
                  <a:gd name="T28" fmla="*/ 0 w 24"/>
                  <a:gd name="T29" fmla="*/ 51 h 54"/>
                  <a:gd name="T30" fmla="*/ 0 w 24"/>
                  <a:gd name="T31" fmla="*/ 43 h 54"/>
                  <a:gd name="T32" fmla="*/ 0 w 24"/>
                  <a:gd name="T33" fmla="*/ 37 h 54"/>
                  <a:gd name="T34" fmla="*/ 0 w 24"/>
                  <a:gd name="T35" fmla="*/ 29 h 54"/>
                  <a:gd name="T36" fmla="*/ 0 w 24"/>
                  <a:gd name="T37" fmla="*/ 10 h 54"/>
                  <a:gd name="T38" fmla="*/ 1 w 24"/>
                  <a:gd name="T39" fmla="*/ 8 h 54"/>
                  <a:gd name="T40" fmla="*/ 3 w 24"/>
                  <a:gd name="T41" fmla="*/ 6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54"/>
                  <a:gd name="T65" fmla="*/ 24 w 24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54">
                    <a:moveTo>
                      <a:pt x="3" y="6"/>
                    </a:moveTo>
                    <a:lnTo>
                      <a:pt x="9" y="5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4" y="11"/>
                    </a:lnTo>
                    <a:lnTo>
                      <a:pt x="24" y="17"/>
                    </a:lnTo>
                    <a:lnTo>
                      <a:pt x="24" y="29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2" y="51"/>
                    </a:lnTo>
                    <a:lnTo>
                      <a:pt x="16" y="52"/>
                    </a:lnTo>
                    <a:lnTo>
                      <a:pt x="3" y="54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3" name="Freeform 708"/>
              <p:cNvSpPr>
                <a:spLocks/>
              </p:cNvSpPr>
              <p:nvPr/>
            </p:nvSpPr>
            <p:spPr bwMode="auto">
              <a:xfrm>
                <a:off x="1938" y="3673"/>
                <a:ext cx="21" cy="48"/>
              </a:xfrm>
              <a:custGeom>
                <a:avLst/>
                <a:gdLst>
                  <a:gd name="T0" fmla="*/ 2 w 21"/>
                  <a:gd name="T1" fmla="*/ 6 h 48"/>
                  <a:gd name="T2" fmla="*/ 7 w 21"/>
                  <a:gd name="T3" fmla="*/ 4 h 48"/>
                  <a:gd name="T4" fmla="*/ 19 w 21"/>
                  <a:gd name="T5" fmla="*/ 0 h 48"/>
                  <a:gd name="T6" fmla="*/ 21 w 21"/>
                  <a:gd name="T7" fmla="*/ 2 h 48"/>
                  <a:gd name="T8" fmla="*/ 21 w 21"/>
                  <a:gd name="T9" fmla="*/ 3 h 48"/>
                  <a:gd name="T10" fmla="*/ 21 w 21"/>
                  <a:gd name="T11" fmla="*/ 11 h 48"/>
                  <a:gd name="T12" fmla="*/ 21 w 21"/>
                  <a:gd name="T13" fmla="*/ 16 h 48"/>
                  <a:gd name="T14" fmla="*/ 21 w 21"/>
                  <a:gd name="T15" fmla="*/ 26 h 48"/>
                  <a:gd name="T16" fmla="*/ 21 w 21"/>
                  <a:gd name="T17" fmla="*/ 43 h 48"/>
                  <a:gd name="T18" fmla="*/ 21 w 21"/>
                  <a:gd name="T19" fmla="*/ 44 h 48"/>
                  <a:gd name="T20" fmla="*/ 19 w 21"/>
                  <a:gd name="T21" fmla="*/ 46 h 48"/>
                  <a:gd name="T22" fmla="*/ 13 w 21"/>
                  <a:gd name="T23" fmla="*/ 47 h 48"/>
                  <a:gd name="T24" fmla="*/ 2 w 21"/>
                  <a:gd name="T25" fmla="*/ 48 h 48"/>
                  <a:gd name="T26" fmla="*/ 1 w 21"/>
                  <a:gd name="T27" fmla="*/ 48 h 48"/>
                  <a:gd name="T28" fmla="*/ 0 w 21"/>
                  <a:gd name="T29" fmla="*/ 47 h 48"/>
                  <a:gd name="T30" fmla="*/ 0 w 21"/>
                  <a:gd name="T31" fmla="*/ 40 h 48"/>
                  <a:gd name="T32" fmla="*/ 0 w 21"/>
                  <a:gd name="T33" fmla="*/ 33 h 48"/>
                  <a:gd name="T34" fmla="*/ 0 w 21"/>
                  <a:gd name="T35" fmla="*/ 26 h 48"/>
                  <a:gd name="T36" fmla="*/ 0 w 21"/>
                  <a:gd name="T37" fmla="*/ 10 h 48"/>
                  <a:gd name="T38" fmla="*/ 1 w 21"/>
                  <a:gd name="T39" fmla="*/ 8 h 48"/>
                  <a:gd name="T40" fmla="*/ 2 w 21"/>
                  <a:gd name="T41" fmla="*/ 6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48"/>
                  <a:gd name="T65" fmla="*/ 21 w 21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48">
                    <a:moveTo>
                      <a:pt x="2" y="6"/>
                    </a:moveTo>
                    <a:lnTo>
                      <a:pt x="7" y="4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11"/>
                    </a:lnTo>
                    <a:lnTo>
                      <a:pt x="21" y="16"/>
                    </a:lnTo>
                    <a:lnTo>
                      <a:pt x="21" y="26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19" y="46"/>
                    </a:lnTo>
                    <a:lnTo>
                      <a:pt x="13" y="47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4" name="Freeform 709"/>
              <p:cNvSpPr>
                <a:spLocks/>
              </p:cNvSpPr>
              <p:nvPr/>
            </p:nvSpPr>
            <p:spPr bwMode="auto">
              <a:xfrm>
                <a:off x="1940" y="3673"/>
                <a:ext cx="19" cy="44"/>
              </a:xfrm>
              <a:custGeom>
                <a:avLst/>
                <a:gdLst>
                  <a:gd name="T0" fmla="*/ 2 w 19"/>
                  <a:gd name="T1" fmla="*/ 5 h 44"/>
                  <a:gd name="T2" fmla="*/ 7 w 19"/>
                  <a:gd name="T3" fmla="*/ 4 h 44"/>
                  <a:gd name="T4" fmla="*/ 17 w 19"/>
                  <a:gd name="T5" fmla="*/ 0 h 44"/>
                  <a:gd name="T6" fmla="*/ 19 w 19"/>
                  <a:gd name="T7" fmla="*/ 2 h 44"/>
                  <a:gd name="T8" fmla="*/ 19 w 19"/>
                  <a:gd name="T9" fmla="*/ 3 h 44"/>
                  <a:gd name="T10" fmla="*/ 19 w 19"/>
                  <a:gd name="T11" fmla="*/ 10 h 44"/>
                  <a:gd name="T12" fmla="*/ 19 w 19"/>
                  <a:gd name="T13" fmla="*/ 15 h 44"/>
                  <a:gd name="T14" fmla="*/ 19 w 19"/>
                  <a:gd name="T15" fmla="*/ 24 h 44"/>
                  <a:gd name="T16" fmla="*/ 19 w 19"/>
                  <a:gd name="T17" fmla="*/ 38 h 44"/>
                  <a:gd name="T18" fmla="*/ 19 w 19"/>
                  <a:gd name="T19" fmla="*/ 41 h 44"/>
                  <a:gd name="T20" fmla="*/ 17 w 19"/>
                  <a:gd name="T21" fmla="*/ 42 h 44"/>
                  <a:gd name="T22" fmla="*/ 12 w 19"/>
                  <a:gd name="T23" fmla="*/ 43 h 44"/>
                  <a:gd name="T24" fmla="*/ 2 w 19"/>
                  <a:gd name="T25" fmla="*/ 44 h 44"/>
                  <a:gd name="T26" fmla="*/ 0 w 19"/>
                  <a:gd name="T27" fmla="*/ 43 h 44"/>
                  <a:gd name="T28" fmla="*/ 0 w 19"/>
                  <a:gd name="T29" fmla="*/ 42 h 44"/>
                  <a:gd name="T30" fmla="*/ 0 w 19"/>
                  <a:gd name="T31" fmla="*/ 36 h 44"/>
                  <a:gd name="T32" fmla="*/ 0 w 19"/>
                  <a:gd name="T33" fmla="*/ 31 h 44"/>
                  <a:gd name="T34" fmla="*/ 0 w 19"/>
                  <a:gd name="T35" fmla="*/ 24 h 44"/>
                  <a:gd name="T36" fmla="*/ 0 w 19"/>
                  <a:gd name="T37" fmla="*/ 9 h 44"/>
                  <a:gd name="T38" fmla="*/ 0 w 19"/>
                  <a:gd name="T39" fmla="*/ 6 h 44"/>
                  <a:gd name="T40" fmla="*/ 2 w 19"/>
                  <a:gd name="T41" fmla="*/ 5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44"/>
                  <a:gd name="T65" fmla="*/ 19 w 19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44">
                    <a:moveTo>
                      <a:pt x="2" y="5"/>
                    </a:moveTo>
                    <a:lnTo>
                      <a:pt x="7" y="4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9" y="24"/>
                    </a:lnTo>
                    <a:lnTo>
                      <a:pt x="19" y="38"/>
                    </a:lnTo>
                    <a:lnTo>
                      <a:pt x="19" y="41"/>
                    </a:lnTo>
                    <a:lnTo>
                      <a:pt x="17" y="42"/>
                    </a:lnTo>
                    <a:lnTo>
                      <a:pt x="12" y="43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5" name="Freeform 710"/>
              <p:cNvSpPr>
                <a:spLocks/>
              </p:cNvSpPr>
              <p:nvPr/>
            </p:nvSpPr>
            <p:spPr bwMode="auto">
              <a:xfrm>
                <a:off x="1942" y="3673"/>
                <a:ext cx="17" cy="40"/>
              </a:xfrm>
              <a:custGeom>
                <a:avLst/>
                <a:gdLst>
                  <a:gd name="T0" fmla="*/ 1 w 17"/>
                  <a:gd name="T1" fmla="*/ 5 h 40"/>
                  <a:gd name="T2" fmla="*/ 16 w 17"/>
                  <a:gd name="T3" fmla="*/ 0 h 40"/>
                  <a:gd name="T4" fmla="*/ 17 w 17"/>
                  <a:gd name="T5" fmla="*/ 2 h 40"/>
                  <a:gd name="T6" fmla="*/ 17 w 17"/>
                  <a:gd name="T7" fmla="*/ 3 h 40"/>
                  <a:gd name="T8" fmla="*/ 17 w 17"/>
                  <a:gd name="T9" fmla="*/ 35 h 40"/>
                  <a:gd name="T10" fmla="*/ 17 w 17"/>
                  <a:gd name="T11" fmla="*/ 36 h 40"/>
                  <a:gd name="T12" fmla="*/ 16 w 17"/>
                  <a:gd name="T13" fmla="*/ 37 h 40"/>
                  <a:gd name="T14" fmla="*/ 1 w 17"/>
                  <a:gd name="T15" fmla="*/ 40 h 40"/>
                  <a:gd name="T16" fmla="*/ 0 w 17"/>
                  <a:gd name="T17" fmla="*/ 40 h 40"/>
                  <a:gd name="T18" fmla="*/ 0 w 17"/>
                  <a:gd name="T19" fmla="*/ 37 h 40"/>
                  <a:gd name="T20" fmla="*/ 0 w 17"/>
                  <a:gd name="T21" fmla="*/ 8 h 40"/>
                  <a:gd name="T22" fmla="*/ 0 w 17"/>
                  <a:gd name="T23" fmla="*/ 6 h 40"/>
                  <a:gd name="T24" fmla="*/ 1 w 17"/>
                  <a:gd name="T25" fmla="*/ 5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40"/>
                  <a:gd name="T41" fmla="*/ 17 w 17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40">
                    <a:moveTo>
                      <a:pt x="1" y="5"/>
                    </a:move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6" name="Freeform 711"/>
              <p:cNvSpPr>
                <a:spLocks/>
              </p:cNvSpPr>
              <p:nvPr/>
            </p:nvSpPr>
            <p:spPr bwMode="auto">
              <a:xfrm>
                <a:off x="1840" y="3694"/>
                <a:ext cx="54" cy="124"/>
              </a:xfrm>
              <a:custGeom>
                <a:avLst/>
                <a:gdLst>
                  <a:gd name="T0" fmla="*/ 4 w 54"/>
                  <a:gd name="T1" fmla="*/ 14 h 124"/>
                  <a:gd name="T2" fmla="*/ 48 w 54"/>
                  <a:gd name="T3" fmla="*/ 0 h 124"/>
                  <a:gd name="T4" fmla="*/ 50 w 54"/>
                  <a:gd name="T5" fmla="*/ 0 h 124"/>
                  <a:gd name="T6" fmla="*/ 51 w 54"/>
                  <a:gd name="T7" fmla="*/ 1 h 124"/>
                  <a:gd name="T8" fmla="*/ 53 w 54"/>
                  <a:gd name="T9" fmla="*/ 4 h 124"/>
                  <a:gd name="T10" fmla="*/ 54 w 54"/>
                  <a:gd name="T11" fmla="*/ 8 h 124"/>
                  <a:gd name="T12" fmla="*/ 54 w 54"/>
                  <a:gd name="T13" fmla="*/ 109 h 124"/>
                  <a:gd name="T14" fmla="*/ 54 w 54"/>
                  <a:gd name="T15" fmla="*/ 112 h 124"/>
                  <a:gd name="T16" fmla="*/ 53 w 54"/>
                  <a:gd name="T17" fmla="*/ 114 h 124"/>
                  <a:gd name="T18" fmla="*/ 50 w 54"/>
                  <a:gd name="T19" fmla="*/ 117 h 124"/>
                  <a:gd name="T20" fmla="*/ 48 w 54"/>
                  <a:gd name="T21" fmla="*/ 118 h 124"/>
                  <a:gd name="T22" fmla="*/ 4 w 54"/>
                  <a:gd name="T23" fmla="*/ 124 h 124"/>
                  <a:gd name="T24" fmla="*/ 2 w 54"/>
                  <a:gd name="T25" fmla="*/ 124 h 124"/>
                  <a:gd name="T26" fmla="*/ 1 w 54"/>
                  <a:gd name="T27" fmla="*/ 123 h 124"/>
                  <a:gd name="T28" fmla="*/ 0 w 54"/>
                  <a:gd name="T29" fmla="*/ 120 h 124"/>
                  <a:gd name="T30" fmla="*/ 0 w 54"/>
                  <a:gd name="T31" fmla="*/ 118 h 124"/>
                  <a:gd name="T32" fmla="*/ 0 w 54"/>
                  <a:gd name="T33" fmla="*/ 22 h 124"/>
                  <a:gd name="T34" fmla="*/ 0 w 54"/>
                  <a:gd name="T35" fmla="*/ 20 h 124"/>
                  <a:gd name="T36" fmla="*/ 1 w 54"/>
                  <a:gd name="T37" fmla="*/ 17 h 124"/>
                  <a:gd name="T38" fmla="*/ 3 w 54"/>
                  <a:gd name="T39" fmla="*/ 15 h 124"/>
                  <a:gd name="T40" fmla="*/ 4 w 54"/>
                  <a:gd name="T41" fmla="*/ 14 h 1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124"/>
                  <a:gd name="T65" fmla="*/ 54 w 54"/>
                  <a:gd name="T66" fmla="*/ 124 h 1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124">
                    <a:moveTo>
                      <a:pt x="4" y="14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4"/>
                    </a:lnTo>
                    <a:lnTo>
                      <a:pt x="54" y="8"/>
                    </a:lnTo>
                    <a:lnTo>
                      <a:pt x="54" y="109"/>
                    </a:lnTo>
                    <a:lnTo>
                      <a:pt x="54" y="112"/>
                    </a:lnTo>
                    <a:lnTo>
                      <a:pt x="53" y="114"/>
                    </a:lnTo>
                    <a:lnTo>
                      <a:pt x="50" y="117"/>
                    </a:lnTo>
                    <a:lnTo>
                      <a:pt x="48" y="118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1" y="123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7" name="Freeform 712"/>
              <p:cNvSpPr>
                <a:spLocks/>
              </p:cNvSpPr>
              <p:nvPr/>
            </p:nvSpPr>
            <p:spPr bwMode="auto">
              <a:xfrm>
                <a:off x="1840" y="3694"/>
                <a:ext cx="54" cy="124"/>
              </a:xfrm>
              <a:custGeom>
                <a:avLst/>
                <a:gdLst>
                  <a:gd name="T0" fmla="*/ 4 w 54"/>
                  <a:gd name="T1" fmla="*/ 14 h 124"/>
                  <a:gd name="T2" fmla="*/ 48 w 54"/>
                  <a:gd name="T3" fmla="*/ 0 h 124"/>
                  <a:gd name="T4" fmla="*/ 50 w 54"/>
                  <a:gd name="T5" fmla="*/ 0 h 124"/>
                  <a:gd name="T6" fmla="*/ 51 w 54"/>
                  <a:gd name="T7" fmla="*/ 1 h 124"/>
                  <a:gd name="T8" fmla="*/ 53 w 54"/>
                  <a:gd name="T9" fmla="*/ 4 h 124"/>
                  <a:gd name="T10" fmla="*/ 54 w 54"/>
                  <a:gd name="T11" fmla="*/ 8 h 124"/>
                  <a:gd name="T12" fmla="*/ 54 w 54"/>
                  <a:gd name="T13" fmla="*/ 109 h 124"/>
                  <a:gd name="T14" fmla="*/ 54 w 54"/>
                  <a:gd name="T15" fmla="*/ 112 h 124"/>
                  <a:gd name="T16" fmla="*/ 53 w 54"/>
                  <a:gd name="T17" fmla="*/ 114 h 124"/>
                  <a:gd name="T18" fmla="*/ 50 w 54"/>
                  <a:gd name="T19" fmla="*/ 117 h 124"/>
                  <a:gd name="T20" fmla="*/ 48 w 54"/>
                  <a:gd name="T21" fmla="*/ 118 h 124"/>
                  <a:gd name="T22" fmla="*/ 4 w 54"/>
                  <a:gd name="T23" fmla="*/ 124 h 124"/>
                  <a:gd name="T24" fmla="*/ 2 w 54"/>
                  <a:gd name="T25" fmla="*/ 124 h 124"/>
                  <a:gd name="T26" fmla="*/ 1 w 54"/>
                  <a:gd name="T27" fmla="*/ 123 h 124"/>
                  <a:gd name="T28" fmla="*/ 0 w 54"/>
                  <a:gd name="T29" fmla="*/ 120 h 124"/>
                  <a:gd name="T30" fmla="*/ 0 w 54"/>
                  <a:gd name="T31" fmla="*/ 118 h 124"/>
                  <a:gd name="T32" fmla="*/ 0 w 54"/>
                  <a:gd name="T33" fmla="*/ 22 h 124"/>
                  <a:gd name="T34" fmla="*/ 0 w 54"/>
                  <a:gd name="T35" fmla="*/ 20 h 124"/>
                  <a:gd name="T36" fmla="*/ 1 w 54"/>
                  <a:gd name="T37" fmla="*/ 17 h 124"/>
                  <a:gd name="T38" fmla="*/ 3 w 54"/>
                  <a:gd name="T39" fmla="*/ 15 h 124"/>
                  <a:gd name="T40" fmla="*/ 4 w 54"/>
                  <a:gd name="T41" fmla="*/ 14 h 1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124"/>
                  <a:gd name="T65" fmla="*/ 54 w 54"/>
                  <a:gd name="T66" fmla="*/ 124 h 1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124">
                    <a:moveTo>
                      <a:pt x="4" y="14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3" y="4"/>
                    </a:lnTo>
                    <a:lnTo>
                      <a:pt x="54" y="8"/>
                    </a:lnTo>
                    <a:lnTo>
                      <a:pt x="54" y="109"/>
                    </a:lnTo>
                    <a:lnTo>
                      <a:pt x="54" y="112"/>
                    </a:lnTo>
                    <a:lnTo>
                      <a:pt x="53" y="114"/>
                    </a:lnTo>
                    <a:lnTo>
                      <a:pt x="50" y="117"/>
                    </a:lnTo>
                    <a:lnTo>
                      <a:pt x="48" y="118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1" y="123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4" y="14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8" name="Freeform 713"/>
              <p:cNvSpPr>
                <a:spLocks/>
              </p:cNvSpPr>
              <p:nvPr/>
            </p:nvSpPr>
            <p:spPr bwMode="auto">
              <a:xfrm>
                <a:off x="1841" y="3694"/>
                <a:ext cx="53" cy="120"/>
              </a:xfrm>
              <a:custGeom>
                <a:avLst/>
                <a:gdLst>
                  <a:gd name="T0" fmla="*/ 5 w 53"/>
                  <a:gd name="T1" fmla="*/ 14 h 120"/>
                  <a:gd name="T2" fmla="*/ 13 w 53"/>
                  <a:gd name="T3" fmla="*/ 11 h 120"/>
                  <a:gd name="T4" fmla="*/ 19 w 53"/>
                  <a:gd name="T5" fmla="*/ 9 h 120"/>
                  <a:gd name="T6" fmla="*/ 29 w 53"/>
                  <a:gd name="T7" fmla="*/ 6 h 120"/>
                  <a:gd name="T8" fmla="*/ 47 w 53"/>
                  <a:gd name="T9" fmla="*/ 0 h 120"/>
                  <a:gd name="T10" fmla="*/ 49 w 53"/>
                  <a:gd name="T11" fmla="*/ 0 h 120"/>
                  <a:gd name="T12" fmla="*/ 52 w 53"/>
                  <a:gd name="T13" fmla="*/ 1 h 120"/>
                  <a:gd name="T14" fmla="*/ 53 w 53"/>
                  <a:gd name="T15" fmla="*/ 4 h 120"/>
                  <a:gd name="T16" fmla="*/ 53 w 53"/>
                  <a:gd name="T17" fmla="*/ 6 h 120"/>
                  <a:gd name="T18" fmla="*/ 53 w 53"/>
                  <a:gd name="T19" fmla="*/ 25 h 120"/>
                  <a:gd name="T20" fmla="*/ 53 w 53"/>
                  <a:gd name="T21" fmla="*/ 39 h 120"/>
                  <a:gd name="T22" fmla="*/ 53 w 53"/>
                  <a:gd name="T23" fmla="*/ 63 h 120"/>
                  <a:gd name="T24" fmla="*/ 53 w 53"/>
                  <a:gd name="T25" fmla="*/ 106 h 120"/>
                  <a:gd name="T26" fmla="*/ 53 w 53"/>
                  <a:gd name="T27" fmla="*/ 108 h 120"/>
                  <a:gd name="T28" fmla="*/ 52 w 53"/>
                  <a:gd name="T29" fmla="*/ 110 h 120"/>
                  <a:gd name="T30" fmla="*/ 49 w 53"/>
                  <a:gd name="T31" fmla="*/ 113 h 120"/>
                  <a:gd name="T32" fmla="*/ 47 w 53"/>
                  <a:gd name="T33" fmla="*/ 114 h 120"/>
                  <a:gd name="T34" fmla="*/ 39 w 53"/>
                  <a:gd name="T35" fmla="*/ 115 h 120"/>
                  <a:gd name="T36" fmla="*/ 34 w 53"/>
                  <a:gd name="T37" fmla="*/ 117 h 120"/>
                  <a:gd name="T38" fmla="*/ 23 w 53"/>
                  <a:gd name="T39" fmla="*/ 118 h 120"/>
                  <a:gd name="T40" fmla="*/ 5 w 53"/>
                  <a:gd name="T41" fmla="*/ 120 h 120"/>
                  <a:gd name="T42" fmla="*/ 3 w 53"/>
                  <a:gd name="T43" fmla="*/ 120 h 120"/>
                  <a:gd name="T44" fmla="*/ 2 w 53"/>
                  <a:gd name="T45" fmla="*/ 119 h 120"/>
                  <a:gd name="T46" fmla="*/ 1 w 53"/>
                  <a:gd name="T47" fmla="*/ 117 h 120"/>
                  <a:gd name="T48" fmla="*/ 0 w 53"/>
                  <a:gd name="T49" fmla="*/ 114 h 120"/>
                  <a:gd name="T50" fmla="*/ 0 w 53"/>
                  <a:gd name="T51" fmla="*/ 97 h 120"/>
                  <a:gd name="T52" fmla="*/ 0 w 53"/>
                  <a:gd name="T53" fmla="*/ 84 h 120"/>
                  <a:gd name="T54" fmla="*/ 0 w 53"/>
                  <a:gd name="T55" fmla="*/ 63 h 120"/>
                  <a:gd name="T56" fmla="*/ 0 w 53"/>
                  <a:gd name="T57" fmla="*/ 22 h 120"/>
                  <a:gd name="T58" fmla="*/ 1 w 53"/>
                  <a:gd name="T59" fmla="*/ 19 h 120"/>
                  <a:gd name="T60" fmla="*/ 2 w 53"/>
                  <a:gd name="T61" fmla="*/ 16 h 120"/>
                  <a:gd name="T62" fmla="*/ 3 w 53"/>
                  <a:gd name="T63" fmla="*/ 15 h 120"/>
                  <a:gd name="T64" fmla="*/ 5 w 53"/>
                  <a:gd name="T65" fmla="*/ 14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0"/>
                  <a:gd name="T101" fmla="*/ 53 w 53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0">
                    <a:moveTo>
                      <a:pt x="5" y="14"/>
                    </a:moveTo>
                    <a:lnTo>
                      <a:pt x="13" y="11"/>
                    </a:lnTo>
                    <a:lnTo>
                      <a:pt x="19" y="9"/>
                    </a:lnTo>
                    <a:lnTo>
                      <a:pt x="29" y="6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3" y="25"/>
                    </a:lnTo>
                    <a:lnTo>
                      <a:pt x="53" y="39"/>
                    </a:lnTo>
                    <a:lnTo>
                      <a:pt x="53" y="63"/>
                    </a:lnTo>
                    <a:lnTo>
                      <a:pt x="53" y="106"/>
                    </a:lnTo>
                    <a:lnTo>
                      <a:pt x="53" y="108"/>
                    </a:lnTo>
                    <a:lnTo>
                      <a:pt x="52" y="110"/>
                    </a:lnTo>
                    <a:lnTo>
                      <a:pt x="49" y="113"/>
                    </a:lnTo>
                    <a:lnTo>
                      <a:pt x="47" y="114"/>
                    </a:lnTo>
                    <a:lnTo>
                      <a:pt x="39" y="115"/>
                    </a:lnTo>
                    <a:lnTo>
                      <a:pt x="34" y="117"/>
                    </a:lnTo>
                    <a:lnTo>
                      <a:pt x="23" y="118"/>
                    </a:lnTo>
                    <a:lnTo>
                      <a:pt x="5" y="120"/>
                    </a:lnTo>
                    <a:lnTo>
                      <a:pt x="3" y="120"/>
                    </a:lnTo>
                    <a:lnTo>
                      <a:pt x="2" y="119"/>
                    </a:lnTo>
                    <a:lnTo>
                      <a:pt x="1" y="117"/>
                    </a:lnTo>
                    <a:lnTo>
                      <a:pt x="0" y="114"/>
                    </a:lnTo>
                    <a:lnTo>
                      <a:pt x="0" y="97"/>
                    </a:lnTo>
                    <a:lnTo>
                      <a:pt x="0" y="84"/>
                    </a:lnTo>
                    <a:lnTo>
                      <a:pt x="0" y="63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09" name="Freeform 714"/>
              <p:cNvSpPr>
                <a:spLocks/>
              </p:cNvSpPr>
              <p:nvPr/>
            </p:nvSpPr>
            <p:spPr bwMode="auto">
              <a:xfrm>
                <a:off x="1843" y="3694"/>
                <a:ext cx="51" cy="117"/>
              </a:xfrm>
              <a:custGeom>
                <a:avLst/>
                <a:gdLst>
                  <a:gd name="T0" fmla="*/ 5 w 51"/>
                  <a:gd name="T1" fmla="*/ 12 h 117"/>
                  <a:gd name="T2" fmla="*/ 12 w 51"/>
                  <a:gd name="T3" fmla="*/ 10 h 117"/>
                  <a:gd name="T4" fmla="*/ 18 w 51"/>
                  <a:gd name="T5" fmla="*/ 9 h 117"/>
                  <a:gd name="T6" fmla="*/ 28 w 51"/>
                  <a:gd name="T7" fmla="*/ 6 h 117"/>
                  <a:gd name="T8" fmla="*/ 45 w 51"/>
                  <a:gd name="T9" fmla="*/ 0 h 117"/>
                  <a:gd name="T10" fmla="*/ 47 w 51"/>
                  <a:gd name="T11" fmla="*/ 0 h 117"/>
                  <a:gd name="T12" fmla="*/ 50 w 51"/>
                  <a:gd name="T13" fmla="*/ 1 h 117"/>
                  <a:gd name="T14" fmla="*/ 51 w 51"/>
                  <a:gd name="T15" fmla="*/ 4 h 117"/>
                  <a:gd name="T16" fmla="*/ 51 w 51"/>
                  <a:gd name="T17" fmla="*/ 6 h 117"/>
                  <a:gd name="T18" fmla="*/ 51 w 51"/>
                  <a:gd name="T19" fmla="*/ 25 h 117"/>
                  <a:gd name="T20" fmla="*/ 51 w 51"/>
                  <a:gd name="T21" fmla="*/ 38 h 117"/>
                  <a:gd name="T22" fmla="*/ 51 w 51"/>
                  <a:gd name="T23" fmla="*/ 60 h 117"/>
                  <a:gd name="T24" fmla="*/ 51 w 51"/>
                  <a:gd name="T25" fmla="*/ 102 h 117"/>
                  <a:gd name="T26" fmla="*/ 51 w 51"/>
                  <a:gd name="T27" fmla="*/ 104 h 117"/>
                  <a:gd name="T28" fmla="*/ 50 w 51"/>
                  <a:gd name="T29" fmla="*/ 107 h 117"/>
                  <a:gd name="T30" fmla="*/ 47 w 51"/>
                  <a:gd name="T31" fmla="*/ 109 h 117"/>
                  <a:gd name="T32" fmla="*/ 45 w 51"/>
                  <a:gd name="T33" fmla="*/ 110 h 117"/>
                  <a:gd name="T34" fmla="*/ 38 w 51"/>
                  <a:gd name="T35" fmla="*/ 112 h 117"/>
                  <a:gd name="T36" fmla="*/ 32 w 51"/>
                  <a:gd name="T37" fmla="*/ 112 h 117"/>
                  <a:gd name="T38" fmla="*/ 23 w 51"/>
                  <a:gd name="T39" fmla="*/ 114 h 117"/>
                  <a:gd name="T40" fmla="*/ 5 w 51"/>
                  <a:gd name="T41" fmla="*/ 117 h 117"/>
                  <a:gd name="T42" fmla="*/ 2 w 51"/>
                  <a:gd name="T43" fmla="*/ 117 h 117"/>
                  <a:gd name="T44" fmla="*/ 1 w 51"/>
                  <a:gd name="T45" fmla="*/ 115 h 117"/>
                  <a:gd name="T46" fmla="*/ 0 w 51"/>
                  <a:gd name="T47" fmla="*/ 113 h 117"/>
                  <a:gd name="T48" fmla="*/ 0 w 51"/>
                  <a:gd name="T49" fmla="*/ 110 h 117"/>
                  <a:gd name="T50" fmla="*/ 0 w 51"/>
                  <a:gd name="T51" fmla="*/ 93 h 117"/>
                  <a:gd name="T52" fmla="*/ 0 w 51"/>
                  <a:gd name="T53" fmla="*/ 81 h 117"/>
                  <a:gd name="T54" fmla="*/ 0 w 51"/>
                  <a:gd name="T55" fmla="*/ 60 h 117"/>
                  <a:gd name="T56" fmla="*/ 0 w 51"/>
                  <a:gd name="T57" fmla="*/ 21 h 117"/>
                  <a:gd name="T58" fmla="*/ 0 w 51"/>
                  <a:gd name="T59" fmla="*/ 19 h 117"/>
                  <a:gd name="T60" fmla="*/ 1 w 51"/>
                  <a:gd name="T61" fmla="*/ 16 h 117"/>
                  <a:gd name="T62" fmla="*/ 2 w 51"/>
                  <a:gd name="T63" fmla="*/ 14 h 117"/>
                  <a:gd name="T64" fmla="*/ 5 w 51"/>
                  <a:gd name="T65" fmla="*/ 12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17"/>
                  <a:gd name="T101" fmla="*/ 51 w 51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17">
                    <a:moveTo>
                      <a:pt x="5" y="12"/>
                    </a:moveTo>
                    <a:lnTo>
                      <a:pt x="12" y="10"/>
                    </a:lnTo>
                    <a:lnTo>
                      <a:pt x="18" y="9"/>
                    </a:lnTo>
                    <a:lnTo>
                      <a:pt x="28" y="6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4"/>
                    </a:lnTo>
                    <a:lnTo>
                      <a:pt x="51" y="6"/>
                    </a:lnTo>
                    <a:lnTo>
                      <a:pt x="51" y="25"/>
                    </a:lnTo>
                    <a:lnTo>
                      <a:pt x="51" y="38"/>
                    </a:lnTo>
                    <a:lnTo>
                      <a:pt x="51" y="60"/>
                    </a:lnTo>
                    <a:lnTo>
                      <a:pt x="51" y="102"/>
                    </a:lnTo>
                    <a:lnTo>
                      <a:pt x="51" y="104"/>
                    </a:lnTo>
                    <a:lnTo>
                      <a:pt x="50" y="107"/>
                    </a:lnTo>
                    <a:lnTo>
                      <a:pt x="47" y="109"/>
                    </a:lnTo>
                    <a:lnTo>
                      <a:pt x="45" y="110"/>
                    </a:lnTo>
                    <a:lnTo>
                      <a:pt x="38" y="112"/>
                    </a:lnTo>
                    <a:lnTo>
                      <a:pt x="32" y="112"/>
                    </a:lnTo>
                    <a:lnTo>
                      <a:pt x="23" y="114"/>
                    </a:lnTo>
                    <a:lnTo>
                      <a:pt x="5" y="117"/>
                    </a:lnTo>
                    <a:lnTo>
                      <a:pt x="2" y="117"/>
                    </a:lnTo>
                    <a:lnTo>
                      <a:pt x="1" y="115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93"/>
                    </a:lnTo>
                    <a:lnTo>
                      <a:pt x="0" y="81"/>
                    </a:lnTo>
                    <a:lnTo>
                      <a:pt x="0" y="60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0" name="Freeform 715"/>
              <p:cNvSpPr>
                <a:spLocks/>
              </p:cNvSpPr>
              <p:nvPr/>
            </p:nvSpPr>
            <p:spPr bwMode="auto">
              <a:xfrm>
                <a:off x="1844" y="3694"/>
                <a:ext cx="50" cy="113"/>
              </a:xfrm>
              <a:custGeom>
                <a:avLst/>
                <a:gdLst>
                  <a:gd name="T0" fmla="*/ 6 w 50"/>
                  <a:gd name="T1" fmla="*/ 12 h 113"/>
                  <a:gd name="T2" fmla="*/ 13 w 50"/>
                  <a:gd name="T3" fmla="*/ 10 h 113"/>
                  <a:gd name="T4" fmla="*/ 18 w 50"/>
                  <a:gd name="T5" fmla="*/ 9 h 113"/>
                  <a:gd name="T6" fmla="*/ 27 w 50"/>
                  <a:gd name="T7" fmla="*/ 5 h 113"/>
                  <a:gd name="T8" fmla="*/ 44 w 50"/>
                  <a:gd name="T9" fmla="*/ 0 h 113"/>
                  <a:gd name="T10" fmla="*/ 46 w 50"/>
                  <a:gd name="T11" fmla="*/ 0 h 113"/>
                  <a:gd name="T12" fmla="*/ 49 w 50"/>
                  <a:gd name="T13" fmla="*/ 1 h 113"/>
                  <a:gd name="T14" fmla="*/ 50 w 50"/>
                  <a:gd name="T15" fmla="*/ 4 h 113"/>
                  <a:gd name="T16" fmla="*/ 50 w 50"/>
                  <a:gd name="T17" fmla="*/ 6 h 113"/>
                  <a:gd name="T18" fmla="*/ 50 w 50"/>
                  <a:gd name="T19" fmla="*/ 23 h 113"/>
                  <a:gd name="T20" fmla="*/ 50 w 50"/>
                  <a:gd name="T21" fmla="*/ 37 h 113"/>
                  <a:gd name="T22" fmla="*/ 50 w 50"/>
                  <a:gd name="T23" fmla="*/ 58 h 113"/>
                  <a:gd name="T24" fmla="*/ 50 w 50"/>
                  <a:gd name="T25" fmla="*/ 98 h 113"/>
                  <a:gd name="T26" fmla="*/ 50 w 50"/>
                  <a:gd name="T27" fmla="*/ 101 h 113"/>
                  <a:gd name="T28" fmla="*/ 49 w 50"/>
                  <a:gd name="T29" fmla="*/ 103 h 113"/>
                  <a:gd name="T30" fmla="*/ 46 w 50"/>
                  <a:gd name="T31" fmla="*/ 106 h 113"/>
                  <a:gd name="T32" fmla="*/ 44 w 50"/>
                  <a:gd name="T33" fmla="*/ 107 h 113"/>
                  <a:gd name="T34" fmla="*/ 37 w 50"/>
                  <a:gd name="T35" fmla="*/ 107 h 113"/>
                  <a:gd name="T36" fmla="*/ 32 w 50"/>
                  <a:gd name="T37" fmla="*/ 108 h 113"/>
                  <a:gd name="T38" fmla="*/ 23 w 50"/>
                  <a:gd name="T39" fmla="*/ 109 h 113"/>
                  <a:gd name="T40" fmla="*/ 6 w 50"/>
                  <a:gd name="T41" fmla="*/ 113 h 113"/>
                  <a:gd name="T42" fmla="*/ 4 w 50"/>
                  <a:gd name="T43" fmla="*/ 113 h 113"/>
                  <a:gd name="T44" fmla="*/ 2 w 50"/>
                  <a:gd name="T45" fmla="*/ 112 h 113"/>
                  <a:gd name="T46" fmla="*/ 1 w 50"/>
                  <a:gd name="T47" fmla="*/ 109 h 113"/>
                  <a:gd name="T48" fmla="*/ 0 w 50"/>
                  <a:gd name="T49" fmla="*/ 107 h 113"/>
                  <a:gd name="T50" fmla="*/ 0 w 50"/>
                  <a:gd name="T51" fmla="*/ 91 h 113"/>
                  <a:gd name="T52" fmla="*/ 0 w 50"/>
                  <a:gd name="T53" fmla="*/ 77 h 113"/>
                  <a:gd name="T54" fmla="*/ 0 w 50"/>
                  <a:gd name="T55" fmla="*/ 58 h 113"/>
                  <a:gd name="T56" fmla="*/ 0 w 50"/>
                  <a:gd name="T57" fmla="*/ 20 h 113"/>
                  <a:gd name="T58" fmla="*/ 1 w 50"/>
                  <a:gd name="T59" fmla="*/ 17 h 113"/>
                  <a:gd name="T60" fmla="*/ 2 w 50"/>
                  <a:gd name="T61" fmla="*/ 15 h 113"/>
                  <a:gd name="T62" fmla="*/ 4 w 50"/>
                  <a:gd name="T63" fmla="*/ 14 h 113"/>
                  <a:gd name="T64" fmla="*/ 6 w 50"/>
                  <a:gd name="T65" fmla="*/ 12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113"/>
                  <a:gd name="T101" fmla="*/ 50 w 50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113">
                    <a:moveTo>
                      <a:pt x="6" y="12"/>
                    </a:moveTo>
                    <a:lnTo>
                      <a:pt x="13" y="10"/>
                    </a:lnTo>
                    <a:lnTo>
                      <a:pt x="18" y="9"/>
                    </a:lnTo>
                    <a:lnTo>
                      <a:pt x="27" y="5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0" y="23"/>
                    </a:lnTo>
                    <a:lnTo>
                      <a:pt x="50" y="37"/>
                    </a:lnTo>
                    <a:lnTo>
                      <a:pt x="50" y="58"/>
                    </a:lnTo>
                    <a:lnTo>
                      <a:pt x="50" y="98"/>
                    </a:lnTo>
                    <a:lnTo>
                      <a:pt x="50" y="101"/>
                    </a:lnTo>
                    <a:lnTo>
                      <a:pt x="49" y="103"/>
                    </a:lnTo>
                    <a:lnTo>
                      <a:pt x="46" y="106"/>
                    </a:lnTo>
                    <a:lnTo>
                      <a:pt x="44" y="107"/>
                    </a:lnTo>
                    <a:lnTo>
                      <a:pt x="37" y="107"/>
                    </a:lnTo>
                    <a:lnTo>
                      <a:pt x="32" y="108"/>
                    </a:lnTo>
                    <a:lnTo>
                      <a:pt x="23" y="109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2" y="112"/>
                    </a:lnTo>
                    <a:lnTo>
                      <a:pt x="1" y="109"/>
                    </a:lnTo>
                    <a:lnTo>
                      <a:pt x="0" y="107"/>
                    </a:lnTo>
                    <a:lnTo>
                      <a:pt x="0" y="91"/>
                    </a:lnTo>
                    <a:lnTo>
                      <a:pt x="0" y="77"/>
                    </a:lnTo>
                    <a:lnTo>
                      <a:pt x="0" y="58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4" y="1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1" name="Freeform 716"/>
              <p:cNvSpPr>
                <a:spLocks/>
              </p:cNvSpPr>
              <p:nvPr/>
            </p:nvSpPr>
            <p:spPr bwMode="auto">
              <a:xfrm>
                <a:off x="1846" y="3694"/>
                <a:ext cx="48" cy="108"/>
              </a:xfrm>
              <a:custGeom>
                <a:avLst/>
                <a:gdLst>
                  <a:gd name="T0" fmla="*/ 5 w 48"/>
                  <a:gd name="T1" fmla="*/ 12 h 108"/>
                  <a:gd name="T2" fmla="*/ 12 w 48"/>
                  <a:gd name="T3" fmla="*/ 10 h 108"/>
                  <a:gd name="T4" fmla="*/ 17 w 48"/>
                  <a:gd name="T5" fmla="*/ 8 h 108"/>
                  <a:gd name="T6" fmla="*/ 26 w 48"/>
                  <a:gd name="T7" fmla="*/ 5 h 108"/>
                  <a:gd name="T8" fmla="*/ 43 w 48"/>
                  <a:gd name="T9" fmla="*/ 0 h 108"/>
                  <a:gd name="T10" fmla="*/ 44 w 48"/>
                  <a:gd name="T11" fmla="*/ 0 h 108"/>
                  <a:gd name="T12" fmla="*/ 47 w 48"/>
                  <a:gd name="T13" fmla="*/ 1 h 108"/>
                  <a:gd name="T14" fmla="*/ 48 w 48"/>
                  <a:gd name="T15" fmla="*/ 4 h 108"/>
                  <a:gd name="T16" fmla="*/ 48 w 48"/>
                  <a:gd name="T17" fmla="*/ 5 h 108"/>
                  <a:gd name="T18" fmla="*/ 48 w 48"/>
                  <a:gd name="T19" fmla="*/ 22 h 108"/>
                  <a:gd name="T20" fmla="*/ 48 w 48"/>
                  <a:gd name="T21" fmla="*/ 36 h 108"/>
                  <a:gd name="T22" fmla="*/ 48 w 48"/>
                  <a:gd name="T23" fmla="*/ 55 h 108"/>
                  <a:gd name="T24" fmla="*/ 48 w 48"/>
                  <a:gd name="T25" fmla="*/ 95 h 108"/>
                  <a:gd name="T26" fmla="*/ 48 w 48"/>
                  <a:gd name="T27" fmla="*/ 97 h 108"/>
                  <a:gd name="T28" fmla="*/ 47 w 48"/>
                  <a:gd name="T29" fmla="*/ 99 h 108"/>
                  <a:gd name="T30" fmla="*/ 44 w 48"/>
                  <a:gd name="T31" fmla="*/ 102 h 108"/>
                  <a:gd name="T32" fmla="*/ 43 w 48"/>
                  <a:gd name="T33" fmla="*/ 103 h 108"/>
                  <a:gd name="T34" fmla="*/ 36 w 48"/>
                  <a:gd name="T35" fmla="*/ 103 h 108"/>
                  <a:gd name="T36" fmla="*/ 31 w 48"/>
                  <a:gd name="T37" fmla="*/ 104 h 108"/>
                  <a:gd name="T38" fmla="*/ 22 w 48"/>
                  <a:gd name="T39" fmla="*/ 106 h 108"/>
                  <a:gd name="T40" fmla="*/ 5 w 48"/>
                  <a:gd name="T41" fmla="*/ 108 h 108"/>
                  <a:gd name="T42" fmla="*/ 3 w 48"/>
                  <a:gd name="T43" fmla="*/ 108 h 108"/>
                  <a:gd name="T44" fmla="*/ 2 w 48"/>
                  <a:gd name="T45" fmla="*/ 107 h 108"/>
                  <a:gd name="T46" fmla="*/ 0 w 48"/>
                  <a:gd name="T47" fmla="*/ 106 h 108"/>
                  <a:gd name="T48" fmla="*/ 0 w 48"/>
                  <a:gd name="T49" fmla="*/ 103 h 108"/>
                  <a:gd name="T50" fmla="*/ 0 w 48"/>
                  <a:gd name="T51" fmla="*/ 87 h 108"/>
                  <a:gd name="T52" fmla="*/ 0 w 48"/>
                  <a:gd name="T53" fmla="*/ 75 h 108"/>
                  <a:gd name="T54" fmla="*/ 0 w 48"/>
                  <a:gd name="T55" fmla="*/ 55 h 108"/>
                  <a:gd name="T56" fmla="*/ 0 w 48"/>
                  <a:gd name="T57" fmla="*/ 20 h 108"/>
                  <a:gd name="T58" fmla="*/ 0 w 48"/>
                  <a:gd name="T59" fmla="*/ 17 h 108"/>
                  <a:gd name="T60" fmla="*/ 2 w 48"/>
                  <a:gd name="T61" fmla="*/ 15 h 108"/>
                  <a:gd name="T62" fmla="*/ 3 w 48"/>
                  <a:gd name="T63" fmla="*/ 12 h 108"/>
                  <a:gd name="T64" fmla="*/ 5 w 48"/>
                  <a:gd name="T65" fmla="*/ 12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"/>
                  <a:gd name="T100" fmla="*/ 0 h 108"/>
                  <a:gd name="T101" fmla="*/ 48 w 48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" h="108">
                    <a:moveTo>
                      <a:pt x="5" y="12"/>
                    </a:moveTo>
                    <a:lnTo>
                      <a:pt x="12" y="10"/>
                    </a:lnTo>
                    <a:lnTo>
                      <a:pt x="17" y="8"/>
                    </a:lnTo>
                    <a:lnTo>
                      <a:pt x="26" y="5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1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8" y="22"/>
                    </a:lnTo>
                    <a:lnTo>
                      <a:pt x="48" y="36"/>
                    </a:lnTo>
                    <a:lnTo>
                      <a:pt x="48" y="55"/>
                    </a:lnTo>
                    <a:lnTo>
                      <a:pt x="48" y="95"/>
                    </a:lnTo>
                    <a:lnTo>
                      <a:pt x="48" y="97"/>
                    </a:lnTo>
                    <a:lnTo>
                      <a:pt x="47" y="99"/>
                    </a:lnTo>
                    <a:lnTo>
                      <a:pt x="44" y="102"/>
                    </a:lnTo>
                    <a:lnTo>
                      <a:pt x="43" y="103"/>
                    </a:lnTo>
                    <a:lnTo>
                      <a:pt x="36" y="103"/>
                    </a:lnTo>
                    <a:lnTo>
                      <a:pt x="31" y="104"/>
                    </a:lnTo>
                    <a:lnTo>
                      <a:pt x="22" y="106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2" y="107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0" y="87"/>
                    </a:lnTo>
                    <a:lnTo>
                      <a:pt x="0" y="75"/>
                    </a:lnTo>
                    <a:lnTo>
                      <a:pt x="0" y="5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2" name="Freeform 717"/>
              <p:cNvSpPr>
                <a:spLocks/>
              </p:cNvSpPr>
              <p:nvPr/>
            </p:nvSpPr>
            <p:spPr bwMode="auto">
              <a:xfrm>
                <a:off x="1848" y="3694"/>
                <a:ext cx="46" cy="104"/>
              </a:xfrm>
              <a:custGeom>
                <a:avLst/>
                <a:gdLst>
                  <a:gd name="T0" fmla="*/ 4 w 46"/>
                  <a:gd name="T1" fmla="*/ 11 h 104"/>
                  <a:gd name="T2" fmla="*/ 12 w 46"/>
                  <a:gd name="T3" fmla="*/ 10 h 104"/>
                  <a:gd name="T4" fmla="*/ 16 w 46"/>
                  <a:gd name="T5" fmla="*/ 8 h 104"/>
                  <a:gd name="T6" fmla="*/ 25 w 46"/>
                  <a:gd name="T7" fmla="*/ 5 h 104"/>
                  <a:gd name="T8" fmla="*/ 41 w 46"/>
                  <a:gd name="T9" fmla="*/ 0 h 104"/>
                  <a:gd name="T10" fmla="*/ 42 w 46"/>
                  <a:gd name="T11" fmla="*/ 0 h 104"/>
                  <a:gd name="T12" fmla="*/ 45 w 46"/>
                  <a:gd name="T13" fmla="*/ 1 h 104"/>
                  <a:gd name="T14" fmla="*/ 46 w 46"/>
                  <a:gd name="T15" fmla="*/ 4 h 104"/>
                  <a:gd name="T16" fmla="*/ 46 w 46"/>
                  <a:gd name="T17" fmla="*/ 5 h 104"/>
                  <a:gd name="T18" fmla="*/ 46 w 46"/>
                  <a:gd name="T19" fmla="*/ 22 h 104"/>
                  <a:gd name="T20" fmla="*/ 46 w 46"/>
                  <a:gd name="T21" fmla="*/ 34 h 104"/>
                  <a:gd name="T22" fmla="*/ 46 w 46"/>
                  <a:gd name="T23" fmla="*/ 54 h 104"/>
                  <a:gd name="T24" fmla="*/ 46 w 46"/>
                  <a:gd name="T25" fmla="*/ 92 h 104"/>
                  <a:gd name="T26" fmla="*/ 46 w 46"/>
                  <a:gd name="T27" fmla="*/ 95 h 104"/>
                  <a:gd name="T28" fmla="*/ 45 w 46"/>
                  <a:gd name="T29" fmla="*/ 96 h 104"/>
                  <a:gd name="T30" fmla="*/ 42 w 46"/>
                  <a:gd name="T31" fmla="*/ 98 h 104"/>
                  <a:gd name="T32" fmla="*/ 41 w 46"/>
                  <a:gd name="T33" fmla="*/ 98 h 104"/>
                  <a:gd name="T34" fmla="*/ 34 w 46"/>
                  <a:gd name="T35" fmla="*/ 99 h 104"/>
                  <a:gd name="T36" fmla="*/ 29 w 46"/>
                  <a:gd name="T37" fmla="*/ 101 h 104"/>
                  <a:gd name="T38" fmla="*/ 21 w 46"/>
                  <a:gd name="T39" fmla="*/ 102 h 104"/>
                  <a:gd name="T40" fmla="*/ 4 w 46"/>
                  <a:gd name="T41" fmla="*/ 104 h 104"/>
                  <a:gd name="T42" fmla="*/ 3 w 46"/>
                  <a:gd name="T43" fmla="*/ 104 h 104"/>
                  <a:gd name="T44" fmla="*/ 2 w 46"/>
                  <a:gd name="T45" fmla="*/ 103 h 104"/>
                  <a:gd name="T46" fmla="*/ 1 w 46"/>
                  <a:gd name="T47" fmla="*/ 102 h 104"/>
                  <a:gd name="T48" fmla="*/ 0 w 46"/>
                  <a:gd name="T49" fmla="*/ 99 h 104"/>
                  <a:gd name="T50" fmla="*/ 0 w 46"/>
                  <a:gd name="T51" fmla="*/ 84 h 104"/>
                  <a:gd name="T52" fmla="*/ 0 w 46"/>
                  <a:gd name="T53" fmla="*/ 72 h 104"/>
                  <a:gd name="T54" fmla="*/ 0 w 46"/>
                  <a:gd name="T55" fmla="*/ 54 h 104"/>
                  <a:gd name="T56" fmla="*/ 0 w 46"/>
                  <a:gd name="T57" fmla="*/ 19 h 104"/>
                  <a:gd name="T58" fmla="*/ 1 w 46"/>
                  <a:gd name="T59" fmla="*/ 16 h 104"/>
                  <a:gd name="T60" fmla="*/ 2 w 46"/>
                  <a:gd name="T61" fmla="*/ 14 h 104"/>
                  <a:gd name="T62" fmla="*/ 3 w 46"/>
                  <a:gd name="T63" fmla="*/ 12 h 104"/>
                  <a:gd name="T64" fmla="*/ 4 w 46"/>
                  <a:gd name="T65" fmla="*/ 11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04"/>
                  <a:gd name="T101" fmla="*/ 46 w 46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04">
                    <a:moveTo>
                      <a:pt x="4" y="11"/>
                    </a:moveTo>
                    <a:lnTo>
                      <a:pt x="12" y="10"/>
                    </a:lnTo>
                    <a:lnTo>
                      <a:pt x="16" y="8"/>
                    </a:lnTo>
                    <a:lnTo>
                      <a:pt x="25" y="5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5" y="1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22"/>
                    </a:lnTo>
                    <a:lnTo>
                      <a:pt x="46" y="34"/>
                    </a:lnTo>
                    <a:lnTo>
                      <a:pt x="46" y="54"/>
                    </a:lnTo>
                    <a:lnTo>
                      <a:pt x="46" y="92"/>
                    </a:lnTo>
                    <a:lnTo>
                      <a:pt x="46" y="95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1" y="98"/>
                    </a:lnTo>
                    <a:lnTo>
                      <a:pt x="34" y="99"/>
                    </a:lnTo>
                    <a:lnTo>
                      <a:pt x="29" y="101"/>
                    </a:lnTo>
                    <a:lnTo>
                      <a:pt x="21" y="102"/>
                    </a:lnTo>
                    <a:lnTo>
                      <a:pt x="4" y="104"/>
                    </a:lnTo>
                    <a:lnTo>
                      <a:pt x="3" y="104"/>
                    </a:lnTo>
                    <a:lnTo>
                      <a:pt x="2" y="103"/>
                    </a:lnTo>
                    <a:lnTo>
                      <a:pt x="1" y="102"/>
                    </a:lnTo>
                    <a:lnTo>
                      <a:pt x="0" y="99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3" name="Freeform 718"/>
              <p:cNvSpPr>
                <a:spLocks/>
              </p:cNvSpPr>
              <p:nvPr/>
            </p:nvSpPr>
            <p:spPr bwMode="auto">
              <a:xfrm>
                <a:off x="1850" y="3694"/>
                <a:ext cx="44" cy="101"/>
              </a:xfrm>
              <a:custGeom>
                <a:avLst/>
                <a:gdLst>
                  <a:gd name="T0" fmla="*/ 4 w 44"/>
                  <a:gd name="T1" fmla="*/ 11 h 101"/>
                  <a:gd name="T2" fmla="*/ 11 w 44"/>
                  <a:gd name="T3" fmla="*/ 9 h 101"/>
                  <a:gd name="T4" fmla="*/ 16 w 44"/>
                  <a:gd name="T5" fmla="*/ 8 h 101"/>
                  <a:gd name="T6" fmla="*/ 23 w 44"/>
                  <a:gd name="T7" fmla="*/ 5 h 101"/>
                  <a:gd name="T8" fmla="*/ 39 w 44"/>
                  <a:gd name="T9" fmla="*/ 0 h 101"/>
                  <a:gd name="T10" fmla="*/ 41 w 44"/>
                  <a:gd name="T11" fmla="*/ 0 h 101"/>
                  <a:gd name="T12" fmla="*/ 43 w 44"/>
                  <a:gd name="T13" fmla="*/ 1 h 101"/>
                  <a:gd name="T14" fmla="*/ 44 w 44"/>
                  <a:gd name="T15" fmla="*/ 3 h 101"/>
                  <a:gd name="T16" fmla="*/ 44 w 44"/>
                  <a:gd name="T17" fmla="*/ 5 h 101"/>
                  <a:gd name="T18" fmla="*/ 44 w 44"/>
                  <a:gd name="T19" fmla="*/ 21 h 101"/>
                  <a:gd name="T20" fmla="*/ 44 w 44"/>
                  <a:gd name="T21" fmla="*/ 33 h 101"/>
                  <a:gd name="T22" fmla="*/ 44 w 44"/>
                  <a:gd name="T23" fmla="*/ 52 h 101"/>
                  <a:gd name="T24" fmla="*/ 44 w 44"/>
                  <a:gd name="T25" fmla="*/ 88 h 101"/>
                  <a:gd name="T26" fmla="*/ 44 w 44"/>
                  <a:gd name="T27" fmla="*/ 91 h 101"/>
                  <a:gd name="T28" fmla="*/ 43 w 44"/>
                  <a:gd name="T29" fmla="*/ 92 h 101"/>
                  <a:gd name="T30" fmla="*/ 41 w 44"/>
                  <a:gd name="T31" fmla="*/ 95 h 101"/>
                  <a:gd name="T32" fmla="*/ 39 w 44"/>
                  <a:gd name="T33" fmla="*/ 95 h 101"/>
                  <a:gd name="T34" fmla="*/ 32 w 44"/>
                  <a:gd name="T35" fmla="*/ 96 h 101"/>
                  <a:gd name="T36" fmla="*/ 28 w 44"/>
                  <a:gd name="T37" fmla="*/ 97 h 101"/>
                  <a:gd name="T38" fmla="*/ 19 w 44"/>
                  <a:gd name="T39" fmla="*/ 98 h 101"/>
                  <a:gd name="T40" fmla="*/ 4 w 44"/>
                  <a:gd name="T41" fmla="*/ 101 h 101"/>
                  <a:gd name="T42" fmla="*/ 2 w 44"/>
                  <a:gd name="T43" fmla="*/ 101 h 101"/>
                  <a:gd name="T44" fmla="*/ 1 w 44"/>
                  <a:gd name="T45" fmla="*/ 99 h 101"/>
                  <a:gd name="T46" fmla="*/ 0 w 44"/>
                  <a:gd name="T47" fmla="*/ 97 h 101"/>
                  <a:gd name="T48" fmla="*/ 0 w 44"/>
                  <a:gd name="T49" fmla="*/ 95 h 101"/>
                  <a:gd name="T50" fmla="*/ 0 w 44"/>
                  <a:gd name="T51" fmla="*/ 81 h 101"/>
                  <a:gd name="T52" fmla="*/ 0 w 44"/>
                  <a:gd name="T53" fmla="*/ 69 h 101"/>
                  <a:gd name="T54" fmla="*/ 0 w 44"/>
                  <a:gd name="T55" fmla="*/ 52 h 101"/>
                  <a:gd name="T56" fmla="*/ 0 w 44"/>
                  <a:gd name="T57" fmla="*/ 17 h 101"/>
                  <a:gd name="T58" fmla="*/ 1 w 44"/>
                  <a:gd name="T59" fmla="*/ 14 h 101"/>
                  <a:gd name="T60" fmla="*/ 4 w 44"/>
                  <a:gd name="T61" fmla="*/ 11 h 10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4"/>
                  <a:gd name="T94" fmla="*/ 0 h 101"/>
                  <a:gd name="T95" fmla="*/ 44 w 44"/>
                  <a:gd name="T96" fmla="*/ 101 h 10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4" h="101">
                    <a:moveTo>
                      <a:pt x="4" y="11"/>
                    </a:moveTo>
                    <a:lnTo>
                      <a:pt x="11" y="9"/>
                    </a:lnTo>
                    <a:lnTo>
                      <a:pt x="16" y="8"/>
                    </a:lnTo>
                    <a:lnTo>
                      <a:pt x="23" y="5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4" y="21"/>
                    </a:lnTo>
                    <a:lnTo>
                      <a:pt x="44" y="33"/>
                    </a:lnTo>
                    <a:lnTo>
                      <a:pt x="44" y="52"/>
                    </a:lnTo>
                    <a:lnTo>
                      <a:pt x="44" y="88"/>
                    </a:lnTo>
                    <a:lnTo>
                      <a:pt x="44" y="91"/>
                    </a:lnTo>
                    <a:lnTo>
                      <a:pt x="43" y="92"/>
                    </a:lnTo>
                    <a:lnTo>
                      <a:pt x="41" y="95"/>
                    </a:lnTo>
                    <a:lnTo>
                      <a:pt x="39" y="95"/>
                    </a:lnTo>
                    <a:lnTo>
                      <a:pt x="32" y="96"/>
                    </a:lnTo>
                    <a:lnTo>
                      <a:pt x="28" y="97"/>
                    </a:lnTo>
                    <a:lnTo>
                      <a:pt x="19" y="98"/>
                    </a:lnTo>
                    <a:lnTo>
                      <a:pt x="4" y="101"/>
                    </a:lnTo>
                    <a:lnTo>
                      <a:pt x="2" y="101"/>
                    </a:lnTo>
                    <a:lnTo>
                      <a:pt x="1" y="99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0" y="52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4" name="Freeform 719"/>
              <p:cNvSpPr>
                <a:spLocks/>
              </p:cNvSpPr>
              <p:nvPr/>
            </p:nvSpPr>
            <p:spPr bwMode="auto">
              <a:xfrm>
                <a:off x="1852" y="3694"/>
                <a:ext cx="42" cy="96"/>
              </a:xfrm>
              <a:custGeom>
                <a:avLst/>
                <a:gdLst>
                  <a:gd name="T0" fmla="*/ 3 w 42"/>
                  <a:gd name="T1" fmla="*/ 11 h 96"/>
                  <a:gd name="T2" fmla="*/ 10 w 42"/>
                  <a:gd name="T3" fmla="*/ 9 h 96"/>
                  <a:gd name="T4" fmla="*/ 15 w 42"/>
                  <a:gd name="T5" fmla="*/ 8 h 96"/>
                  <a:gd name="T6" fmla="*/ 23 w 42"/>
                  <a:gd name="T7" fmla="*/ 5 h 96"/>
                  <a:gd name="T8" fmla="*/ 37 w 42"/>
                  <a:gd name="T9" fmla="*/ 0 h 96"/>
                  <a:gd name="T10" fmla="*/ 39 w 42"/>
                  <a:gd name="T11" fmla="*/ 0 h 96"/>
                  <a:gd name="T12" fmla="*/ 41 w 42"/>
                  <a:gd name="T13" fmla="*/ 1 h 96"/>
                  <a:gd name="T14" fmla="*/ 42 w 42"/>
                  <a:gd name="T15" fmla="*/ 3 h 96"/>
                  <a:gd name="T16" fmla="*/ 42 w 42"/>
                  <a:gd name="T17" fmla="*/ 5 h 96"/>
                  <a:gd name="T18" fmla="*/ 42 w 42"/>
                  <a:gd name="T19" fmla="*/ 20 h 96"/>
                  <a:gd name="T20" fmla="*/ 42 w 42"/>
                  <a:gd name="T21" fmla="*/ 32 h 96"/>
                  <a:gd name="T22" fmla="*/ 42 w 42"/>
                  <a:gd name="T23" fmla="*/ 50 h 96"/>
                  <a:gd name="T24" fmla="*/ 42 w 42"/>
                  <a:gd name="T25" fmla="*/ 85 h 96"/>
                  <a:gd name="T26" fmla="*/ 42 w 42"/>
                  <a:gd name="T27" fmla="*/ 87 h 96"/>
                  <a:gd name="T28" fmla="*/ 41 w 42"/>
                  <a:gd name="T29" fmla="*/ 88 h 96"/>
                  <a:gd name="T30" fmla="*/ 39 w 42"/>
                  <a:gd name="T31" fmla="*/ 91 h 96"/>
                  <a:gd name="T32" fmla="*/ 37 w 42"/>
                  <a:gd name="T33" fmla="*/ 91 h 96"/>
                  <a:gd name="T34" fmla="*/ 32 w 42"/>
                  <a:gd name="T35" fmla="*/ 92 h 96"/>
                  <a:gd name="T36" fmla="*/ 26 w 42"/>
                  <a:gd name="T37" fmla="*/ 92 h 96"/>
                  <a:gd name="T38" fmla="*/ 18 w 42"/>
                  <a:gd name="T39" fmla="*/ 93 h 96"/>
                  <a:gd name="T40" fmla="*/ 3 w 42"/>
                  <a:gd name="T41" fmla="*/ 96 h 96"/>
                  <a:gd name="T42" fmla="*/ 2 w 42"/>
                  <a:gd name="T43" fmla="*/ 96 h 96"/>
                  <a:gd name="T44" fmla="*/ 1 w 42"/>
                  <a:gd name="T45" fmla="*/ 95 h 96"/>
                  <a:gd name="T46" fmla="*/ 0 w 42"/>
                  <a:gd name="T47" fmla="*/ 93 h 96"/>
                  <a:gd name="T48" fmla="*/ 0 w 42"/>
                  <a:gd name="T49" fmla="*/ 91 h 96"/>
                  <a:gd name="T50" fmla="*/ 0 w 42"/>
                  <a:gd name="T51" fmla="*/ 77 h 96"/>
                  <a:gd name="T52" fmla="*/ 0 w 42"/>
                  <a:gd name="T53" fmla="*/ 66 h 96"/>
                  <a:gd name="T54" fmla="*/ 0 w 42"/>
                  <a:gd name="T55" fmla="*/ 49 h 96"/>
                  <a:gd name="T56" fmla="*/ 0 w 42"/>
                  <a:gd name="T57" fmla="*/ 17 h 96"/>
                  <a:gd name="T58" fmla="*/ 0 w 42"/>
                  <a:gd name="T59" fmla="*/ 15 h 96"/>
                  <a:gd name="T60" fmla="*/ 1 w 42"/>
                  <a:gd name="T61" fmla="*/ 14 h 96"/>
                  <a:gd name="T62" fmla="*/ 2 w 42"/>
                  <a:gd name="T63" fmla="*/ 11 h 96"/>
                  <a:gd name="T64" fmla="*/ 3 w 42"/>
                  <a:gd name="T65" fmla="*/ 11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96"/>
                  <a:gd name="T101" fmla="*/ 42 w 42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96">
                    <a:moveTo>
                      <a:pt x="3" y="11"/>
                    </a:moveTo>
                    <a:lnTo>
                      <a:pt x="10" y="9"/>
                    </a:lnTo>
                    <a:lnTo>
                      <a:pt x="15" y="8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20"/>
                    </a:lnTo>
                    <a:lnTo>
                      <a:pt x="42" y="32"/>
                    </a:lnTo>
                    <a:lnTo>
                      <a:pt x="42" y="50"/>
                    </a:lnTo>
                    <a:lnTo>
                      <a:pt x="42" y="85"/>
                    </a:lnTo>
                    <a:lnTo>
                      <a:pt x="42" y="87"/>
                    </a:lnTo>
                    <a:lnTo>
                      <a:pt x="41" y="88"/>
                    </a:lnTo>
                    <a:lnTo>
                      <a:pt x="39" y="91"/>
                    </a:lnTo>
                    <a:lnTo>
                      <a:pt x="37" y="91"/>
                    </a:lnTo>
                    <a:lnTo>
                      <a:pt x="32" y="92"/>
                    </a:lnTo>
                    <a:lnTo>
                      <a:pt x="26" y="92"/>
                    </a:lnTo>
                    <a:lnTo>
                      <a:pt x="18" y="93"/>
                    </a:lnTo>
                    <a:lnTo>
                      <a:pt x="3" y="96"/>
                    </a:lnTo>
                    <a:lnTo>
                      <a:pt x="2" y="96"/>
                    </a:lnTo>
                    <a:lnTo>
                      <a:pt x="1" y="95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5" name="Freeform 720"/>
              <p:cNvSpPr>
                <a:spLocks/>
              </p:cNvSpPr>
              <p:nvPr/>
            </p:nvSpPr>
            <p:spPr bwMode="auto">
              <a:xfrm>
                <a:off x="1853" y="3694"/>
                <a:ext cx="41" cy="92"/>
              </a:xfrm>
              <a:custGeom>
                <a:avLst/>
                <a:gdLst>
                  <a:gd name="T0" fmla="*/ 5 w 41"/>
                  <a:gd name="T1" fmla="*/ 10 h 92"/>
                  <a:gd name="T2" fmla="*/ 10 w 41"/>
                  <a:gd name="T3" fmla="*/ 9 h 92"/>
                  <a:gd name="T4" fmla="*/ 15 w 41"/>
                  <a:gd name="T5" fmla="*/ 6 h 92"/>
                  <a:gd name="T6" fmla="*/ 23 w 41"/>
                  <a:gd name="T7" fmla="*/ 4 h 92"/>
                  <a:gd name="T8" fmla="*/ 36 w 41"/>
                  <a:gd name="T9" fmla="*/ 0 h 92"/>
                  <a:gd name="T10" fmla="*/ 38 w 41"/>
                  <a:gd name="T11" fmla="*/ 0 h 92"/>
                  <a:gd name="T12" fmla="*/ 40 w 41"/>
                  <a:gd name="T13" fmla="*/ 1 h 92"/>
                  <a:gd name="T14" fmla="*/ 41 w 41"/>
                  <a:gd name="T15" fmla="*/ 3 h 92"/>
                  <a:gd name="T16" fmla="*/ 41 w 41"/>
                  <a:gd name="T17" fmla="*/ 5 h 92"/>
                  <a:gd name="T18" fmla="*/ 41 w 41"/>
                  <a:gd name="T19" fmla="*/ 19 h 92"/>
                  <a:gd name="T20" fmla="*/ 41 w 41"/>
                  <a:gd name="T21" fmla="*/ 31 h 92"/>
                  <a:gd name="T22" fmla="*/ 41 w 41"/>
                  <a:gd name="T23" fmla="*/ 48 h 92"/>
                  <a:gd name="T24" fmla="*/ 41 w 41"/>
                  <a:gd name="T25" fmla="*/ 81 h 92"/>
                  <a:gd name="T26" fmla="*/ 40 w 41"/>
                  <a:gd name="T27" fmla="*/ 85 h 92"/>
                  <a:gd name="T28" fmla="*/ 36 w 41"/>
                  <a:gd name="T29" fmla="*/ 87 h 92"/>
                  <a:gd name="T30" fmla="*/ 31 w 41"/>
                  <a:gd name="T31" fmla="*/ 88 h 92"/>
                  <a:gd name="T32" fmla="*/ 26 w 41"/>
                  <a:gd name="T33" fmla="*/ 88 h 92"/>
                  <a:gd name="T34" fmla="*/ 18 w 41"/>
                  <a:gd name="T35" fmla="*/ 90 h 92"/>
                  <a:gd name="T36" fmla="*/ 5 w 41"/>
                  <a:gd name="T37" fmla="*/ 92 h 92"/>
                  <a:gd name="T38" fmla="*/ 2 w 41"/>
                  <a:gd name="T39" fmla="*/ 92 h 92"/>
                  <a:gd name="T40" fmla="*/ 1 w 41"/>
                  <a:gd name="T41" fmla="*/ 91 h 92"/>
                  <a:gd name="T42" fmla="*/ 0 w 41"/>
                  <a:gd name="T43" fmla="*/ 90 h 92"/>
                  <a:gd name="T44" fmla="*/ 0 w 41"/>
                  <a:gd name="T45" fmla="*/ 87 h 92"/>
                  <a:gd name="T46" fmla="*/ 0 w 41"/>
                  <a:gd name="T47" fmla="*/ 74 h 92"/>
                  <a:gd name="T48" fmla="*/ 0 w 41"/>
                  <a:gd name="T49" fmla="*/ 64 h 92"/>
                  <a:gd name="T50" fmla="*/ 0 w 41"/>
                  <a:gd name="T51" fmla="*/ 48 h 92"/>
                  <a:gd name="T52" fmla="*/ 0 w 41"/>
                  <a:gd name="T53" fmla="*/ 16 h 92"/>
                  <a:gd name="T54" fmla="*/ 0 w 41"/>
                  <a:gd name="T55" fmla="*/ 14 h 92"/>
                  <a:gd name="T56" fmla="*/ 1 w 41"/>
                  <a:gd name="T57" fmla="*/ 12 h 92"/>
                  <a:gd name="T58" fmla="*/ 2 w 41"/>
                  <a:gd name="T59" fmla="*/ 11 h 92"/>
                  <a:gd name="T60" fmla="*/ 5 w 41"/>
                  <a:gd name="T61" fmla="*/ 10 h 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92"/>
                  <a:gd name="T95" fmla="*/ 41 w 41"/>
                  <a:gd name="T96" fmla="*/ 92 h 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92">
                    <a:moveTo>
                      <a:pt x="5" y="10"/>
                    </a:moveTo>
                    <a:lnTo>
                      <a:pt x="10" y="9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1" y="19"/>
                    </a:lnTo>
                    <a:lnTo>
                      <a:pt x="41" y="31"/>
                    </a:lnTo>
                    <a:lnTo>
                      <a:pt x="41" y="48"/>
                    </a:lnTo>
                    <a:lnTo>
                      <a:pt x="41" y="81"/>
                    </a:lnTo>
                    <a:lnTo>
                      <a:pt x="40" y="85"/>
                    </a:lnTo>
                    <a:lnTo>
                      <a:pt x="36" y="87"/>
                    </a:lnTo>
                    <a:lnTo>
                      <a:pt x="31" y="88"/>
                    </a:lnTo>
                    <a:lnTo>
                      <a:pt x="26" y="88"/>
                    </a:lnTo>
                    <a:lnTo>
                      <a:pt x="18" y="90"/>
                    </a:lnTo>
                    <a:lnTo>
                      <a:pt x="5" y="92"/>
                    </a:lnTo>
                    <a:lnTo>
                      <a:pt x="2" y="92"/>
                    </a:lnTo>
                    <a:lnTo>
                      <a:pt x="1" y="91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74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A8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6" name="Freeform 721"/>
              <p:cNvSpPr>
                <a:spLocks/>
              </p:cNvSpPr>
              <p:nvPr/>
            </p:nvSpPr>
            <p:spPr bwMode="auto">
              <a:xfrm>
                <a:off x="1855" y="3694"/>
                <a:ext cx="39" cy="88"/>
              </a:xfrm>
              <a:custGeom>
                <a:avLst/>
                <a:gdLst>
                  <a:gd name="T0" fmla="*/ 4 w 39"/>
                  <a:gd name="T1" fmla="*/ 10 h 88"/>
                  <a:gd name="T2" fmla="*/ 9 w 39"/>
                  <a:gd name="T3" fmla="*/ 8 h 88"/>
                  <a:gd name="T4" fmla="*/ 14 w 39"/>
                  <a:gd name="T5" fmla="*/ 6 h 88"/>
                  <a:gd name="T6" fmla="*/ 22 w 39"/>
                  <a:gd name="T7" fmla="*/ 4 h 88"/>
                  <a:gd name="T8" fmla="*/ 34 w 39"/>
                  <a:gd name="T9" fmla="*/ 0 h 88"/>
                  <a:gd name="T10" fmla="*/ 36 w 39"/>
                  <a:gd name="T11" fmla="*/ 0 h 88"/>
                  <a:gd name="T12" fmla="*/ 38 w 39"/>
                  <a:gd name="T13" fmla="*/ 1 h 88"/>
                  <a:gd name="T14" fmla="*/ 39 w 39"/>
                  <a:gd name="T15" fmla="*/ 3 h 88"/>
                  <a:gd name="T16" fmla="*/ 39 w 39"/>
                  <a:gd name="T17" fmla="*/ 4 h 88"/>
                  <a:gd name="T18" fmla="*/ 39 w 39"/>
                  <a:gd name="T19" fmla="*/ 19 h 88"/>
                  <a:gd name="T20" fmla="*/ 39 w 39"/>
                  <a:gd name="T21" fmla="*/ 28 h 88"/>
                  <a:gd name="T22" fmla="*/ 39 w 39"/>
                  <a:gd name="T23" fmla="*/ 46 h 88"/>
                  <a:gd name="T24" fmla="*/ 39 w 39"/>
                  <a:gd name="T25" fmla="*/ 77 h 88"/>
                  <a:gd name="T26" fmla="*/ 39 w 39"/>
                  <a:gd name="T27" fmla="*/ 80 h 88"/>
                  <a:gd name="T28" fmla="*/ 38 w 39"/>
                  <a:gd name="T29" fmla="*/ 81 h 88"/>
                  <a:gd name="T30" fmla="*/ 36 w 39"/>
                  <a:gd name="T31" fmla="*/ 82 h 88"/>
                  <a:gd name="T32" fmla="*/ 34 w 39"/>
                  <a:gd name="T33" fmla="*/ 84 h 88"/>
                  <a:gd name="T34" fmla="*/ 29 w 39"/>
                  <a:gd name="T35" fmla="*/ 85 h 88"/>
                  <a:gd name="T36" fmla="*/ 24 w 39"/>
                  <a:gd name="T37" fmla="*/ 85 h 88"/>
                  <a:gd name="T38" fmla="*/ 17 w 39"/>
                  <a:gd name="T39" fmla="*/ 86 h 88"/>
                  <a:gd name="T40" fmla="*/ 4 w 39"/>
                  <a:gd name="T41" fmla="*/ 88 h 88"/>
                  <a:gd name="T42" fmla="*/ 3 w 39"/>
                  <a:gd name="T43" fmla="*/ 88 h 88"/>
                  <a:gd name="T44" fmla="*/ 2 w 39"/>
                  <a:gd name="T45" fmla="*/ 87 h 88"/>
                  <a:gd name="T46" fmla="*/ 0 w 39"/>
                  <a:gd name="T47" fmla="*/ 86 h 88"/>
                  <a:gd name="T48" fmla="*/ 0 w 39"/>
                  <a:gd name="T49" fmla="*/ 84 h 88"/>
                  <a:gd name="T50" fmla="*/ 0 w 39"/>
                  <a:gd name="T51" fmla="*/ 71 h 88"/>
                  <a:gd name="T52" fmla="*/ 0 w 39"/>
                  <a:gd name="T53" fmla="*/ 60 h 88"/>
                  <a:gd name="T54" fmla="*/ 0 w 39"/>
                  <a:gd name="T55" fmla="*/ 46 h 88"/>
                  <a:gd name="T56" fmla="*/ 0 w 39"/>
                  <a:gd name="T57" fmla="*/ 16 h 88"/>
                  <a:gd name="T58" fmla="*/ 0 w 39"/>
                  <a:gd name="T59" fmla="*/ 14 h 88"/>
                  <a:gd name="T60" fmla="*/ 2 w 39"/>
                  <a:gd name="T61" fmla="*/ 12 h 88"/>
                  <a:gd name="T62" fmla="*/ 3 w 39"/>
                  <a:gd name="T63" fmla="*/ 10 h 88"/>
                  <a:gd name="T64" fmla="*/ 4 w 39"/>
                  <a:gd name="T65" fmla="*/ 10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88"/>
                  <a:gd name="T101" fmla="*/ 39 w 39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88">
                    <a:moveTo>
                      <a:pt x="4" y="10"/>
                    </a:moveTo>
                    <a:lnTo>
                      <a:pt x="9" y="8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39" y="46"/>
                    </a:lnTo>
                    <a:lnTo>
                      <a:pt x="39" y="77"/>
                    </a:lnTo>
                    <a:lnTo>
                      <a:pt x="39" y="80"/>
                    </a:lnTo>
                    <a:lnTo>
                      <a:pt x="38" y="81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9" y="85"/>
                    </a:lnTo>
                    <a:lnTo>
                      <a:pt x="24" y="85"/>
                    </a:lnTo>
                    <a:lnTo>
                      <a:pt x="17" y="86"/>
                    </a:lnTo>
                    <a:lnTo>
                      <a:pt x="4" y="88"/>
                    </a:lnTo>
                    <a:lnTo>
                      <a:pt x="3" y="88"/>
                    </a:lnTo>
                    <a:lnTo>
                      <a:pt x="2" y="87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4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AC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7" name="Freeform 722"/>
              <p:cNvSpPr>
                <a:spLocks/>
              </p:cNvSpPr>
              <p:nvPr/>
            </p:nvSpPr>
            <p:spPr bwMode="auto">
              <a:xfrm>
                <a:off x="1857" y="3694"/>
                <a:ext cx="37" cy="85"/>
              </a:xfrm>
              <a:custGeom>
                <a:avLst/>
                <a:gdLst>
                  <a:gd name="T0" fmla="*/ 4 w 37"/>
                  <a:gd name="T1" fmla="*/ 9 h 85"/>
                  <a:gd name="T2" fmla="*/ 10 w 37"/>
                  <a:gd name="T3" fmla="*/ 8 h 85"/>
                  <a:gd name="T4" fmla="*/ 13 w 37"/>
                  <a:gd name="T5" fmla="*/ 6 h 85"/>
                  <a:gd name="T6" fmla="*/ 20 w 37"/>
                  <a:gd name="T7" fmla="*/ 4 h 85"/>
                  <a:gd name="T8" fmla="*/ 32 w 37"/>
                  <a:gd name="T9" fmla="*/ 0 h 85"/>
                  <a:gd name="T10" fmla="*/ 34 w 37"/>
                  <a:gd name="T11" fmla="*/ 0 h 85"/>
                  <a:gd name="T12" fmla="*/ 36 w 37"/>
                  <a:gd name="T13" fmla="*/ 1 h 85"/>
                  <a:gd name="T14" fmla="*/ 37 w 37"/>
                  <a:gd name="T15" fmla="*/ 3 h 85"/>
                  <a:gd name="T16" fmla="*/ 37 w 37"/>
                  <a:gd name="T17" fmla="*/ 4 h 85"/>
                  <a:gd name="T18" fmla="*/ 37 w 37"/>
                  <a:gd name="T19" fmla="*/ 17 h 85"/>
                  <a:gd name="T20" fmla="*/ 37 w 37"/>
                  <a:gd name="T21" fmla="*/ 27 h 85"/>
                  <a:gd name="T22" fmla="*/ 37 w 37"/>
                  <a:gd name="T23" fmla="*/ 43 h 85"/>
                  <a:gd name="T24" fmla="*/ 37 w 37"/>
                  <a:gd name="T25" fmla="*/ 74 h 85"/>
                  <a:gd name="T26" fmla="*/ 37 w 37"/>
                  <a:gd name="T27" fmla="*/ 76 h 85"/>
                  <a:gd name="T28" fmla="*/ 36 w 37"/>
                  <a:gd name="T29" fmla="*/ 77 h 85"/>
                  <a:gd name="T30" fmla="*/ 34 w 37"/>
                  <a:gd name="T31" fmla="*/ 79 h 85"/>
                  <a:gd name="T32" fmla="*/ 32 w 37"/>
                  <a:gd name="T33" fmla="*/ 80 h 85"/>
                  <a:gd name="T34" fmla="*/ 28 w 37"/>
                  <a:gd name="T35" fmla="*/ 80 h 85"/>
                  <a:gd name="T36" fmla="*/ 23 w 37"/>
                  <a:gd name="T37" fmla="*/ 81 h 85"/>
                  <a:gd name="T38" fmla="*/ 16 w 37"/>
                  <a:gd name="T39" fmla="*/ 82 h 85"/>
                  <a:gd name="T40" fmla="*/ 4 w 37"/>
                  <a:gd name="T41" fmla="*/ 85 h 85"/>
                  <a:gd name="T42" fmla="*/ 2 w 37"/>
                  <a:gd name="T43" fmla="*/ 84 h 85"/>
                  <a:gd name="T44" fmla="*/ 1 w 37"/>
                  <a:gd name="T45" fmla="*/ 84 h 85"/>
                  <a:gd name="T46" fmla="*/ 0 w 37"/>
                  <a:gd name="T47" fmla="*/ 81 h 85"/>
                  <a:gd name="T48" fmla="*/ 0 w 37"/>
                  <a:gd name="T49" fmla="*/ 80 h 85"/>
                  <a:gd name="T50" fmla="*/ 0 w 37"/>
                  <a:gd name="T51" fmla="*/ 68 h 85"/>
                  <a:gd name="T52" fmla="*/ 0 w 37"/>
                  <a:gd name="T53" fmla="*/ 58 h 85"/>
                  <a:gd name="T54" fmla="*/ 0 w 37"/>
                  <a:gd name="T55" fmla="*/ 43 h 85"/>
                  <a:gd name="T56" fmla="*/ 0 w 37"/>
                  <a:gd name="T57" fmla="*/ 15 h 85"/>
                  <a:gd name="T58" fmla="*/ 1 w 37"/>
                  <a:gd name="T59" fmla="*/ 11 h 85"/>
                  <a:gd name="T60" fmla="*/ 4 w 37"/>
                  <a:gd name="T61" fmla="*/ 9 h 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7"/>
                  <a:gd name="T94" fmla="*/ 0 h 85"/>
                  <a:gd name="T95" fmla="*/ 37 w 37"/>
                  <a:gd name="T96" fmla="*/ 85 h 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7" h="85">
                    <a:moveTo>
                      <a:pt x="4" y="9"/>
                    </a:moveTo>
                    <a:lnTo>
                      <a:pt x="10" y="8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17"/>
                    </a:lnTo>
                    <a:lnTo>
                      <a:pt x="37" y="27"/>
                    </a:lnTo>
                    <a:lnTo>
                      <a:pt x="37" y="4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6" y="77"/>
                    </a:lnTo>
                    <a:lnTo>
                      <a:pt x="34" y="79"/>
                    </a:lnTo>
                    <a:lnTo>
                      <a:pt x="32" y="80"/>
                    </a:lnTo>
                    <a:lnTo>
                      <a:pt x="28" y="80"/>
                    </a:lnTo>
                    <a:lnTo>
                      <a:pt x="23" y="81"/>
                    </a:lnTo>
                    <a:lnTo>
                      <a:pt x="16" y="82"/>
                    </a:lnTo>
                    <a:lnTo>
                      <a:pt x="4" y="85"/>
                    </a:lnTo>
                    <a:lnTo>
                      <a:pt x="2" y="84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8"/>
                    </a:lnTo>
                    <a:lnTo>
                      <a:pt x="0" y="43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B4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8" name="Freeform 723"/>
              <p:cNvSpPr>
                <a:spLocks/>
              </p:cNvSpPr>
              <p:nvPr/>
            </p:nvSpPr>
            <p:spPr bwMode="auto">
              <a:xfrm>
                <a:off x="1858" y="3694"/>
                <a:ext cx="36" cy="80"/>
              </a:xfrm>
              <a:custGeom>
                <a:avLst/>
                <a:gdLst>
                  <a:gd name="T0" fmla="*/ 4 w 36"/>
                  <a:gd name="T1" fmla="*/ 9 h 80"/>
                  <a:gd name="T2" fmla="*/ 10 w 36"/>
                  <a:gd name="T3" fmla="*/ 8 h 80"/>
                  <a:gd name="T4" fmla="*/ 13 w 36"/>
                  <a:gd name="T5" fmla="*/ 6 h 80"/>
                  <a:gd name="T6" fmla="*/ 20 w 36"/>
                  <a:gd name="T7" fmla="*/ 4 h 80"/>
                  <a:gd name="T8" fmla="*/ 32 w 36"/>
                  <a:gd name="T9" fmla="*/ 0 h 80"/>
                  <a:gd name="T10" fmla="*/ 33 w 36"/>
                  <a:gd name="T11" fmla="*/ 0 h 80"/>
                  <a:gd name="T12" fmla="*/ 35 w 36"/>
                  <a:gd name="T13" fmla="*/ 0 h 80"/>
                  <a:gd name="T14" fmla="*/ 36 w 36"/>
                  <a:gd name="T15" fmla="*/ 3 h 80"/>
                  <a:gd name="T16" fmla="*/ 36 w 36"/>
                  <a:gd name="T17" fmla="*/ 4 h 80"/>
                  <a:gd name="T18" fmla="*/ 36 w 36"/>
                  <a:gd name="T19" fmla="*/ 16 h 80"/>
                  <a:gd name="T20" fmla="*/ 36 w 36"/>
                  <a:gd name="T21" fmla="*/ 26 h 80"/>
                  <a:gd name="T22" fmla="*/ 36 w 36"/>
                  <a:gd name="T23" fmla="*/ 41 h 80"/>
                  <a:gd name="T24" fmla="*/ 36 w 36"/>
                  <a:gd name="T25" fmla="*/ 70 h 80"/>
                  <a:gd name="T26" fmla="*/ 35 w 36"/>
                  <a:gd name="T27" fmla="*/ 74 h 80"/>
                  <a:gd name="T28" fmla="*/ 32 w 36"/>
                  <a:gd name="T29" fmla="*/ 76 h 80"/>
                  <a:gd name="T30" fmla="*/ 27 w 36"/>
                  <a:gd name="T31" fmla="*/ 76 h 80"/>
                  <a:gd name="T32" fmla="*/ 22 w 36"/>
                  <a:gd name="T33" fmla="*/ 77 h 80"/>
                  <a:gd name="T34" fmla="*/ 17 w 36"/>
                  <a:gd name="T35" fmla="*/ 79 h 80"/>
                  <a:gd name="T36" fmla="*/ 4 w 36"/>
                  <a:gd name="T37" fmla="*/ 80 h 80"/>
                  <a:gd name="T38" fmla="*/ 3 w 36"/>
                  <a:gd name="T39" fmla="*/ 80 h 80"/>
                  <a:gd name="T40" fmla="*/ 2 w 36"/>
                  <a:gd name="T41" fmla="*/ 79 h 80"/>
                  <a:gd name="T42" fmla="*/ 1 w 36"/>
                  <a:gd name="T43" fmla="*/ 77 h 80"/>
                  <a:gd name="T44" fmla="*/ 0 w 36"/>
                  <a:gd name="T45" fmla="*/ 76 h 80"/>
                  <a:gd name="T46" fmla="*/ 1 w 36"/>
                  <a:gd name="T47" fmla="*/ 64 h 80"/>
                  <a:gd name="T48" fmla="*/ 1 w 36"/>
                  <a:gd name="T49" fmla="*/ 55 h 80"/>
                  <a:gd name="T50" fmla="*/ 1 w 36"/>
                  <a:gd name="T51" fmla="*/ 41 h 80"/>
                  <a:gd name="T52" fmla="*/ 0 w 36"/>
                  <a:gd name="T53" fmla="*/ 14 h 80"/>
                  <a:gd name="T54" fmla="*/ 2 w 36"/>
                  <a:gd name="T55" fmla="*/ 11 h 80"/>
                  <a:gd name="T56" fmla="*/ 4 w 36"/>
                  <a:gd name="T57" fmla="*/ 9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80"/>
                  <a:gd name="T89" fmla="*/ 36 w 36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80">
                    <a:moveTo>
                      <a:pt x="4" y="9"/>
                    </a:moveTo>
                    <a:lnTo>
                      <a:pt x="10" y="8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16"/>
                    </a:lnTo>
                    <a:lnTo>
                      <a:pt x="36" y="26"/>
                    </a:lnTo>
                    <a:lnTo>
                      <a:pt x="36" y="41"/>
                    </a:lnTo>
                    <a:lnTo>
                      <a:pt x="36" y="70"/>
                    </a:lnTo>
                    <a:lnTo>
                      <a:pt x="35" y="74"/>
                    </a:lnTo>
                    <a:lnTo>
                      <a:pt x="32" y="76"/>
                    </a:lnTo>
                    <a:lnTo>
                      <a:pt x="27" y="76"/>
                    </a:lnTo>
                    <a:lnTo>
                      <a:pt x="22" y="77"/>
                    </a:lnTo>
                    <a:lnTo>
                      <a:pt x="17" y="79"/>
                    </a:lnTo>
                    <a:lnTo>
                      <a:pt x="4" y="80"/>
                    </a:lnTo>
                    <a:lnTo>
                      <a:pt x="3" y="80"/>
                    </a:lnTo>
                    <a:lnTo>
                      <a:pt x="2" y="79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1" y="64"/>
                    </a:lnTo>
                    <a:lnTo>
                      <a:pt x="1" y="55"/>
                    </a:lnTo>
                    <a:lnTo>
                      <a:pt x="1" y="41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19" name="Freeform 724"/>
              <p:cNvSpPr>
                <a:spLocks/>
              </p:cNvSpPr>
              <p:nvPr/>
            </p:nvSpPr>
            <p:spPr bwMode="auto">
              <a:xfrm>
                <a:off x="1860" y="3694"/>
                <a:ext cx="34" cy="76"/>
              </a:xfrm>
              <a:custGeom>
                <a:avLst/>
                <a:gdLst>
                  <a:gd name="T0" fmla="*/ 3 w 34"/>
                  <a:gd name="T1" fmla="*/ 9 h 76"/>
                  <a:gd name="T2" fmla="*/ 12 w 34"/>
                  <a:gd name="T3" fmla="*/ 5 h 76"/>
                  <a:gd name="T4" fmla="*/ 30 w 34"/>
                  <a:gd name="T5" fmla="*/ 0 h 76"/>
                  <a:gd name="T6" fmla="*/ 31 w 34"/>
                  <a:gd name="T7" fmla="*/ 0 h 76"/>
                  <a:gd name="T8" fmla="*/ 33 w 34"/>
                  <a:gd name="T9" fmla="*/ 0 h 76"/>
                  <a:gd name="T10" fmla="*/ 34 w 34"/>
                  <a:gd name="T11" fmla="*/ 3 h 76"/>
                  <a:gd name="T12" fmla="*/ 34 w 34"/>
                  <a:gd name="T13" fmla="*/ 4 h 76"/>
                  <a:gd name="T14" fmla="*/ 34 w 34"/>
                  <a:gd name="T15" fmla="*/ 16 h 76"/>
                  <a:gd name="T16" fmla="*/ 34 w 34"/>
                  <a:gd name="T17" fmla="*/ 25 h 76"/>
                  <a:gd name="T18" fmla="*/ 34 w 34"/>
                  <a:gd name="T19" fmla="*/ 39 h 76"/>
                  <a:gd name="T20" fmla="*/ 34 w 34"/>
                  <a:gd name="T21" fmla="*/ 66 h 76"/>
                  <a:gd name="T22" fmla="*/ 33 w 34"/>
                  <a:gd name="T23" fmla="*/ 70 h 76"/>
                  <a:gd name="T24" fmla="*/ 30 w 34"/>
                  <a:gd name="T25" fmla="*/ 72 h 76"/>
                  <a:gd name="T26" fmla="*/ 21 w 34"/>
                  <a:gd name="T27" fmla="*/ 74 h 76"/>
                  <a:gd name="T28" fmla="*/ 3 w 34"/>
                  <a:gd name="T29" fmla="*/ 76 h 76"/>
                  <a:gd name="T30" fmla="*/ 2 w 34"/>
                  <a:gd name="T31" fmla="*/ 76 h 76"/>
                  <a:gd name="T32" fmla="*/ 1 w 34"/>
                  <a:gd name="T33" fmla="*/ 75 h 76"/>
                  <a:gd name="T34" fmla="*/ 0 w 34"/>
                  <a:gd name="T35" fmla="*/ 74 h 76"/>
                  <a:gd name="T36" fmla="*/ 0 w 34"/>
                  <a:gd name="T37" fmla="*/ 72 h 76"/>
                  <a:gd name="T38" fmla="*/ 0 w 34"/>
                  <a:gd name="T39" fmla="*/ 61 h 76"/>
                  <a:gd name="T40" fmla="*/ 0 w 34"/>
                  <a:gd name="T41" fmla="*/ 53 h 76"/>
                  <a:gd name="T42" fmla="*/ 0 w 34"/>
                  <a:gd name="T43" fmla="*/ 39 h 76"/>
                  <a:gd name="T44" fmla="*/ 0 w 34"/>
                  <a:gd name="T45" fmla="*/ 14 h 76"/>
                  <a:gd name="T46" fmla="*/ 1 w 34"/>
                  <a:gd name="T47" fmla="*/ 10 h 76"/>
                  <a:gd name="T48" fmla="*/ 3 w 34"/>
                  <a:gd name="T49" fmla="*/ 9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"/>
                  <a:gd name="T76" fmla="*/ 0 h 76"/>
                  <a:gd name="T77" fmla="*/ 34 w 34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" h="76">
                    <a:moveTo>
                      <a:pt x="3" y="9"/>
                    </a:moveTo>
                    <a:lnTo>
                      <a:pt x="12" y="5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4" y="16"/>
                    </a:lnTo>
                    <a:lnTo>
                      <a:pt x="34" y="25"/>
                    </a:lnTo>
                    <a:lnTo>
                      <a:pt x="34" y="39"/>
                    </a:lnTo>
                    <a:lnTo>
                      <a:pt x="34" y="66"/>
                    </a:lnTo>
                    <a:lnTo>
                      <a:pt x="33" y="70"/>
                    </a:lnTo>
                    <a:lnTo>
                      <a:pt x="30" y="72"/>
                    </a:lnTo>
                    <a:lnTo>
                      <a:pt x="21" y="74"/>
                    </a:lnTo>
                    <a:lnTo>
                      <a:pt x="3" y="76"/>
                    </a:lnTo>
                    <a:lnTo>
                      <a:pt x="2" y="76"/>
                    </a:lnTo>
                    <a:lnTo>
                      <a:pt x="1" y="75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0" y="39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C0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0" name="Freeform 725"/>
              <p:cNvSpPr>
                <a:spLocks/>
              </p:cNvSpPr>
              <p:nvPr/>
            </p:nvSpPr>
            <p:spPr bwMode="auto">
              <a:xfrm>
                <a:off x="1862" y="3694"/>
                <a:ext cx="32" cy="72"/>
              </a:xfrm>
              <a:custGeom>
                <a:avLst/>
                <a:gdLst>
                  <a:gd name="T0" fmla="*/ 4 w 32"/>
                  <a:gd name="T1" fmla="*/ 8 h 72"/>
                  <a:gd name="T2" fmla="*/ 11 w 32"/>
                  <a:gd name="T3" fmla="*/ 5 h 72"/>
                  <a:gd name="T4" fmla="*/ 28 w 32"/>
                  <a:gd name="T5" fmla="*/ 0 h 72"/>
                  <a:gd name="T6" fmla="*/ 31 w 32"/>
                  <a:gd name="T7" fmla="*/ 0 h 72"/>
                  <a:gd name="T8" fmla="*/ 32 w 32"/>
                  <a:gd name="T9" fmla="*/ 4 h 72"/>
                  <a:gd name="T10" fmla="*/ 32 w 32"/>
                  <a:gd name="T11" fmla="*/ 15 h 72"/>
                  <a:gd name="T12" fmla="*/ 32 w 32"/>
                  <a:gd name="T13" fmla="*/ 23 h 72"/>
                  <a:gd name="T14" fmla="*/ 32 w 32"/>
                  <a:gd name="T15" fmla="*/ 37 h 72"/>
                  <a:gd name="T16" fmla="*/ 32 w 32"/>
                  <a:gd name="T17" fmla="*/ 63 h 72"/>
                  <a:gd name="T18" fmla="*/ 31 w 32"/>
                  <a:gd name="T19" fmla="*/ 66 h 72"/>
                  <a:gd name="T20" fmla="*/ 28 w 32"/>
                  <a:gd name="T21" fmla="*/ 68 h 72"/>
                  <a:gd name="T22" fmla="*/ 20 w 32"/>
                  <a:gd name="T23" fmla="*/ 69 h 72"/>
                  <a:gd name="T24" fmla="*/ 4 w 32"/>
                  <a:gd name="T25" fmla="*/ 72 h 72"/>
                  <a:gd name="T26" fmla="*/ 1 w 32"/>
                  <a:gd name="T27" fmla="*/ 71 h 72"/>
                  <a:gd name="T28" fmla="*/ 0 w 32"/>
                  <a:gd name="T29" fmla="*/ 71 h 72"/>
                  <a:gd name="T30" fmla="*/ 0 w 32"/>
                  <a:gd name="T31" fmla="*/ 70 h 72"/>
                  <a:gd name="T32" fmla="*/ 0 w 32"/>
                  <a:gd name="T33" fmla="*/ 69 h 72"/>
                  <a:gd name="T34" fmla="*/ 0 w 32"/>
                  <a:gd name="T35" fmla="*/ 58 h 72"/>
                  <a:gd name="T36" fmla="*/ 0 w 32"/>
                  <a:gd name="T37" fmla="*/ 49 h 72"/>
                  <a:gd name="T38" fmla="*/ 0 w 32"/>
                  <a:gd name="T39" fmla="*/ 37 h 72"/>
                  <a:gd name="T40" fmla="*/ 0 w 32"/>
                  <a:gd name="T41" fmla="*/ 12 h 72"/>
                  <a:gd name="T42" fmla="*/ 1 w 32"/>
                  <a:gd name="T43" fmla="*/ 10 h 72"/>
                  <a:gd name="T44" fmla="*/ 4 w 32"/>
                  <a:gd name="T45" fmla="*/ 8 h 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72"/>
                  <a:gd name="T71" fmla="*/ 32 w 32"/>
                  <a:gd name="T72" fmla="*/ 72 h 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72">
                    <a:moveTo>
                      <a:pt x="4" y="8"/>
                    </a:moveTo>
                    <a:lnTo>
                      <a:pt x="11" y="5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2" y="4"/>
                    </a:lnTo>
                    <a:lnTo>
                      <a:pt x="32" y="15"/>
                    </a:lnTo>
                    <a:lnTo>
                      <a:pt x="32" y="23"/>
                    </a:lnTo>
                    <a:lnTo>
                      <a:pt x="32" y="37"/>
                    </a:lnTo>
                    <a:lnTo>
                      <a:pt x="32" y="63"/>
                    </a:lnTo>
                    <a:lnTo>
                      <a:pt x="31" y="66"/>
                    </a:lnTo>
                    <a:lnTo>
                      <a:pt x="28" y="68"/>
                    </a:lnTo>
                    <a:lnTo>
                      <a:pt x="20" y="69"/>
                    </a:lnTo>
                    <a:lnTo>
                      <a:pt x="4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1" name="Freeform 726"/>
              <p:cNvSpPr>
                <a:spLocks/>
              </p:cNvSpPr>
              <p:nvPr/>
            </p:nvSpPr>
            <p:spPr bwMode="auto">
              <a:xfrm>
                <a:off x="1863" y="3694"/>
                <a:ext cx="31" cy="68"/>
              </a:xfrm>
              <a:custGeom>
                <a:avLst/>
                <a:gdLst>
                  <a:gd name="T0" fmla="*/ 4 w 31"/>
                  <a:gd name="T1" fmla="*/ 8 h 68"/>
                  <a:gd name="T2" fmla="*/ 12 w 31"/>
                  <a:gd name="T3" fmla="*/ 5 h 68"/>
                  <a:gd name="T4" fmla="*/ 27 w 31"/>
                  <a:gd name="T5" fmla="*/ 0 h 68"/>
                  <a:gd name="T6" fmla="*/ 30 w 31"/>
                  <a:gd name="T7" fmla="*/ 0 h 68"/>
                  <a:gd name="T8" fmla="*/ 31 w 31"/>
                  <a:gd name="T9" fmla="*/ 4 h 68"/>
                  <a:gd name="T10" fmla="*/ 31 w 31"/>
                  <a:gd name="T11" fmla="*/ 14 h 68"/>
                  <a:gd name="T12" fmla="*/ 31 w 31"/>
                  <a:gd name="T13" fmla="*/ 22 h 68"/>
                  <a:gd name="T14" fmla="*/ 31 w 31"/>
                  <a:gd name="T15" fmla="*/ 34 h 68"/>
                  <a:gd name="T16" fmla="*/ 31 w 31"/>
                  <a:gd name="T17" fmla="*/ 59 h 68"/>
                  <a:gd name="T18" fmla="*/ 30 w 31"/>
                  <a:gd name="T19" fmla="*/ 63 h 68"/>
                  <a:gd name="T20" fmla="*/ 27 w 31"/>
                  <a:gd name="T21" fmla="*/ 64 h 68"/>
                  <a:gd name="T22" fmla="*/ 19 w 31"/>
                  <a:gd name="T23" fmla="*/ 65 h 68"/>
                  <a:gd name="T24" fmla="*/ 4 w 31"/>
                  <a:gd name="T25" fmla="*/ 68 h 68"/>
                  <a:gd name="T26" fmla="*/ 1 w 31"/>
                  <a:gd name="T27" fmla="*/ 68 h 68"/>
                  <a:gd name="T28" fmla="*/ 0 w 31"/>
                  <a:gd name="T29" fmla="*/ 64 h 68"/>
                  <a:gd name="T30" fmla="*/ 0 w 31"/>
                  <a:gd name="T31" fmla="*/ 55 h 68"/>
                  <a:gd name="T32" fmla="*/ 0 w 31"/>
                  <a:gd name="T33" fmla="*/ 47 h 68"/>
                  <a:gd name="T34" fmla="*/ 0 w 31"/>
                  <a:gd name="T35" fmla="*/ 34 h 68"/>
                  <a:gd name="T36" fmla="*/ 0 w 31"/>
                  <a:gd name="T37" fmla="*/ 12 h 68"/>
                  <a:gd name="T38" fmla="*/ 1 w 31"/>
                  <a:gd name="T39" fmla="*/ 9 h 68"/>
                  <a:gd name="T40" fmla="*/ 4 w 31"/>
                  <a:gd name="T41" fmla="*/ 8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68"/>
                  <a:gd name="T65" fmla="*/ 31 w 31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68">
                    <a:moveTo>
                      <a:pt x="4" y="8"/>
                    </a:moveTo>
                    <a:lnTo>
                      <a:pt x="12" y="5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1" y="14"/>
                    </a:lnTo>
                    <a:lnTo>
                      <a:pt x="31" y="22"/>
                    </a:lnTo>
                    <a:lnTo>
                      <a:pt x="31" y="34"/>
                    </a:lnTo>
                    <a:lnTo>
                      <a:pt x="31" y="59"/>
                    </a:lnTo>
                    <a:lnTo>
                      <a:pt x="30" y="63"/>
                    </a:lnTo>
                    <a:lnTo>
                      <a:pt x="27" y="64"/>
                    </a:lnTo>
                    <a:lnTo>
                      <a:pt x="19" y="65"/>
                    </a:lnTo>
                    <a:lnTo>
                      <a:pt x="4" y="68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0" y="47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2" name="Freeform 727"/>
              <p:cNvSpPr>
                <a:spLocks/>
              </p:cNvSpPr>
              <p:nvPr/>
            </p:nvSpPr>
            <p:spPr bwMode="auto">
              <a:xfrm>
                <a:off x="1866" y="3694"/>
                <a:ext cx="28" cy="64"/>
              </a:xfrm>
              <a:custGeom>
                <a:avLst/>
                <a:gdLst>
                  <a:gd name="T0" fmla="*/ 2 w 28"/>
                  <a:gd name="T1" fmla="*/ 8 h 64"/>
                  <a:gd name="T2" fmla="*/ 10 w 28"/>
                  <a:gd name="T3" fmla="*/ 4 h 64"/>
                  <a:gd name="T4" fmla="*/ 24 w 28"/>
                  <a:gd name="T5" fmla="*/ 0 h 64"/>
                  <a:gd name="T6" fmla="*/ 27 w 28"/>
                  <a:gd name="T7" fmla="*/ 0 h 64"/>
                  <a:gd name="T8" fmla="*/ 28 w 28"/>
                  <a:gd name="T9" fmla="*/ 3 h 64"/>
                  <a:gd name="T10" fmla="*/ 28 w 28"/>
                  <a:gd name="T11" fmla="*/ 14 h 64"/>
                  <a:gd name="T12" fmla="*/ 28 w 28"/>
                  <a:gd name="T13" fmla="*/ 21 h 64"/>
                  <a:gd name="T14" fmla="*/ 28 w 28"/>
                  <a:gd name="T15" fmla="*/ 33 h 64"/>
                  <a:gd name="T16" fmla="*/ 28 w 28"/>
                  <a:gd name="T17" fmla="*/ 57 h 64"/>
                  <a:gd name="T18" fmla="*/ 27 w 28"/>
                  <a:gd name="T19" fmla="*/ 59 h 64"/>
                  <a:gd name="T20" fmla="*/ 24 w 28"/>
                  <a:gd name="T21" fmla="*/ 60 h 64"/>
                  <a:gd name="T22" fmla="*/ 18 w 28"/>
                  <a:gd name="T23" fmla="*/ 61 h 64"/>
                  <a:gd name="T24" fmla="*/ 2 w 28"/>
                  <a:gd name="T25" fmla="*/ 64 h 64"/>
                  <a:gd name="T26" fmla="*/ 1 w 28"/>
                  <a:gd name="T27" fmla="*/ 63 h 64"/>
                  <a:gd name="T28" fmla="*/ 0 w 28"/>
                  <a:gd name="T29" fmla="*/ 60 h 64"/>
                  <a:gd name="T30" fmla="*/ 0 w 28"/>
                  <a:gd name="T31" fmla="*/ 52 h 64"/>
                  <a:gd name="T32" fmla="*/ 0 w 28"/>
                  <a:gd name="T33" fmla="*/ 44 h 64"/>
                  <a:gd name="T34" fmla="*/ 0 w 28"/>
                  <a:gd name="T35" fmla="*/ 33 h 64"/>
                  <a:gd name="T36" fmla="*/ 0 w 28"/>
                  <a:gd name="T37" fmla="*/ 11 h 64"/>
                  <a:gd name="T38" fmla="*/ 1 w 28"/>
                  <a:gd name="T39" fmla="*/ 9 h 64"/>
                  <a:gd name="T40" fmla="*/ 2 w 28"/>
                  <a:gd name="T41" fmla="*/ 8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64"/>
                  <a:gd name="T65" fmla="*/ 28 w 28"/>
                  <a:gd name="T66" fmla="*/ 64 h 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64">
                    <a:moveTo>
                      <a:pt x="2" y="8"/>
                    </a:moveTo>
                    <a:lnTo>
                      <a:pt x="10" y="4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28" y="21"/>
                    </a:lnTo>
                    <a:lnTo>
                      <a:pt x="28" y="33"/>
                    </a:lnTo>
                    <a:lnTo>
                      <a:pt x="28" y="57"/>
                    </a:lnTo>
                    <a:lnTo>
                      <a:pt x="27" y="59"/>
                    </a:lnTo>
                    <a:lnTo>
                      <a:pt x="24" y="60"/>
                    </a:lnTo>
                    <a:lnTo>
                      <a:pt x="18" y="61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3" name="Freeform 728"/>
              <p:cNvSpPr>
                <a:spLocks/>
              </p:cNvSpPr>
              <p:nvPr/>
            </p:nvSpPr>
            <p:spPr bwMode="auto">
              <a:xfrm>
                <a:off x="1867" y="3694"/>
                <a:ext cx="27" cy="60"/>
              </a:xfrm>
              <a:custGeom>
                <a:avLst/>
                <a:gdLst>
                  <a:gd name="T0" fmla="*/ 3 w 27"/>
                  <a:gd name="T1" fmla="*/ 6 h 60"/>
                  <a:gd name="T2" fmla="*/ 10 w 27"/>
                  <a:gd name="T3" fmla="*/ 4 h 60"/>
                  <a:gd name="T4" fmla="*/ 23 w 27"/>
                  <a:gd name="T5" fmla="*/ 0 h 60"/>
                  <a:gd name="T6" fmla="*/ 26 w 27"/>
                  <a:gd name="T7" fmla="*/ 0 h 60"/>
                  <a:gd name="T8" fmla="*/ 27 w 27"/>
                  <a:gd name="T9" fmla="*/ 3 h 60"/>
                  <a:gd name="T10" fmla="*/ 27 w 27"/>
                  <a:gd name="T11" fmla="*/ 12 h 60"/>
                  <a:gd name="T12" fmla="*/ 27 w 27"/>
                  <a:gd name="T13" fmla="*/ 20 h 60"/>
                  <a:gd name="T14" fmla="*/ 27 w 27"/>
                  <a:gd name="T15" fmla="*/ 31 h 60"/>
                  <a:gd name="T16" fmla="*/ 27 w 27"/>
                  <a:gd name="T17" fmla="*/ 53 h 60"/>
                  <a:gd name="T18" fmla="*/ 26 w 27"/>
                  <a:gd name="T19" fmla="*/ 55 h 60"/>
                  <a:gd name="T20" fmla="*/ 23 w 27"/>
                  <a:gd name="T21" fmla="*/ 57 h 60"/>
                  <a:gd name="T22" fmla="*/ 17 w 27"/>
                  <a:gd name="T23" fmla="*/ 58 h 60"/>
                  <a:gd name="T24" fmla="*/ 3 w 27"/>
                  <a:gd name="T25" fmla="*/ 60 h 60"/>
                  <a:gd name="T26" fmla="*/ 1 w 27"/>
                  <a:gd name="T27" fmla="*/ 59 h 60"/>
                  <a:gd name="T28" fmla="*/ 0 w 27"/>
                  <a:gd name="T29" fmla="*/ 57 h 60"/>
                  <a:gd name="T30" fmla="*/ 0 w 27"/>
                  <a:gd name="T31" fmla="*/ 48 h 60"/>
                  <a:gd name="T32" fmla="*/ 1 w 27"/>
                  <a:gd name="T33" fmla="*/ 42 h 60"/>
                  <a:gd name="T34" fmla="*/ 1 w 27"/>
                  <a:gd name="T35" fmla="*/ 31 h 60"/>
                  <a:gd name="T36" fmla="*/ 0 w 27"/>
                  <a:gd name="T37" fmla="*/ 10 h 60"/>
                  <a:gd name="T38" fmla="*/ 1 w 27"/>
                  <a:gd name="T39" fmla="*/ 8 h 60"/>
                  <a:gd name="T40" fmla="*/ 3 w 27"/>
                  <a:gd name="T41" fmla="*/ 6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60"/>
                  <a:gd name="T65" fmla="*/ 27 w 27"/>
                  <a:gd name="T66" fmla="*/ 60 h 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60">
                    <a:moveTo>
                      <a:pt x="3" y="6"/>
                    </a:moveTo>
                    <a:lnTo>
                      <a:pt x="10" y="4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3"/>
                    </a:lnTo>
                    <a:lnTo>
                      <a:pt x="27" y="12"/>
                    </a:lnTo>
                    <a:lnTo>
                      <a:pt x="27" y="20"/>
                    </a:lnTo>
                    <a:lnTo>
                      <a:pt x="27" y="31"/>
                    </a:lnTo>
                    <a:lnTo>
                      <a:pt x="27" y="53"/>
                    </a:lnTo>
                    <a:lnTo>
                      <a:pt x="26" y="55"/>
                    </a:lnTo>
                    <a:lnTo>
                      <a:pt x="23" y="57"/>
                    </a:lnTo>
                    <a:lnTo>
                      <a:pt x="17" y="58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4" name="Freeform 729"/>
              <p:cNvSpPr>
                <a:spLocks/>
              </p:cNvSpPr>
              <p:nvPr/>
            </p:nvSpPr>
            <p:spPr bwMode="auto">
              <a:xfrm>
                <a:off x="1869" y="3694"/>
                <a:ext cx="25" cy="57"/>
              </a:xfrm>
              <a:custGeom>
                <a:avLst/>
                <a:gdLst>
                  <a:gd name="T0" fmla="*/ 2 w 25"/>
                  <a:gd name="T1" fmla="*/ 6 h 57"/>
                  <a:gd name="T2" fmla="*/ 9 w 25"/>
                  <a:gd name="T3" fmla="*/ 4 h 57"/>
                  <a:gd name="T4" fmla="*/ 22 w 25"/>
                  <a:gd name="T5" fmla="*/ 0 h 57"/>
                  <a:gd name="T6" fmla="*/ 24 w 25"/>
                  <a:gd name="T7" fmla="*/ 0 h 57"/>
                  <a:gd name="T8" fmla="*/ 25 w 25"/>
                  <a:gd name="T9" fmla="*/ 3 h 57"/>
                  <a:gd name="T10" fmla="*/ 25 w 25"/>
                  <a:gd name="T11" fmla="*/ 11 h 57"/>
                  <a:gd name="T12" fmla="*/ 25 w 25"/>
                  <a:gd name="T13" fmla="*/ 19 h 57"/>
                  <a:gd name="T14" fmla="*/ 25 w 25"/>
                  <a:gd name="T15" fmla="*/ 30 h 57"/>
                  <a:gd name="T16" fmla="*/ 25 w 25"/>
                  <a:gd name="T17" fmla="*/ 49 h 57"/>
                  <a:gd name="T18" fmla="*/ 24 w 25"/>
                  <a:gd name="T19" fmla="*/ 52 h 57"/>
                  <a:gd name="T20" fmla="*/ 22 w 25"/>
                  <a:gd name="T21" fmla="*/ 53 h 57"/>
                  <a:gd name="T22" fmla="*/ 16 w 25"/>
                  <a:gd name="T23" fmla="*/ 54 h 57"/>
                  <a:gd name="T24" fmla="*/ 2 w 25"/>
                  <a:gd name="T25" fmla="*/ 57 h 57"/>
                  <a:gd name="T26" fmla="*/ 1 w 25"/>
                  <a:gd name="T27" fmla="*/ 55 h 57"/>
                  <a:gd name="T28" fmla="*/ 0 w 25"/>
                  <a:gd name="T29" fmla="*/ 53 h 57"/>
                  <a:gd name="T30" fmla="*/ 0 w 25"/>
                  <a:gd name="T31" fmla="*/ 46 h 57"/>
                  <a:gd name="T32" fmla="*/ 0 w 25"/>
                  <a:gd name="T33" fmla="*/ 39 h 57"/>
                  <a:gd name="T34" fmla="*/ 0 w 25"/>
                  <a:gd name="T35" fmla="*/ 28 h 57"/>
                  <a:gd name="T36" fmla="*/ 0 w 25"/>
                  <a:gd name="T37" fmla="*/ 10 h 57"/>
                  <a:gd name="T38" fmla="*/ 1 w 25"/>
                  <a:gd name="T39" fmla="*/ 8 h 57"/>
                  <a:gd name="T40" fmla="*/ 2 w 25"/>
                  <a:gd name="T41" fmla="*/ 6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57"/>
                  <a:gd name="T65" fmla="*/ 25 w 2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57">
                    <a:moveTo>
                      <a:pt x="2" y="6"/>
                    </a:moveTo>
                    <a:lnTo>
                      <a:pt x="9" y="4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3"/>
                    </a:lnTo>
                    <a:lnTo>
                      <a:pt x="25" y="11"/>
                    </a:lnTo>
                    <a:lnTo>
                      <a:pt x="25" y="19"/>
                    </a:lnTo>
                    <a:lnTo>
                      <a:pt x="25" y="30"/>
                    </a:lnTo>
                    <a:lnTo>
                      <a:pt x="25" y="49"/>
                    </a:lnTo>
                    <a:lnTo>
                      <a:pt x="24" y="52"/>
                    </a:lnTo>
                    <a:lnTo>
                      <a:pt x="22" y="53"/>
                    </a:lnTo>
                    <a:lnTo>
                      <a:pt x="16" y="54"/>
                    </a:lnTo>
                    <a:lnTo>
                      <a:pt x="2" y="57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5" name="Freeform 730"/>
              <p:cNvSpPr>
                <a:spLocks/>
              </p:cNvSpPr>
              <p:nvPr/>
            </p:nvSpPr>
            <p:spPr bwMode="auto">
              <a:xfrm>
                <a:off x="1871" y="3694"/>
                <a:ext cx="23" cy="52"/>
              </a:xfrm>
              <a:custGeom>
                <a:avLst/>
                <a:gdLst>
                  <a:gd name="T0" fmla="*/ 2 w 23"/>
                  <a:gd name="T1" fmla="*/ 5 h 52"/>
                  <a:gd name="T2" fmla="*/ 8 w 23"/>
                  <a:gd name="T3" fmla="*/ 4 h 52"/>
                  <a:gd name="T4" fmla="*/ 20 w 23"/>
                  <a:gd name="T5" fmla="*/ 0 h 52"/>
                  <a:gd name="T6" fmla="*/ 22 w 23"/>
                  <a:gd name="T7" fmla="*/ 0 h 52"/>
                  <a:gd name="T8" fmla="*/ 23 w 23"/>
                  <a:gd name="T9" fmla="*/ 3 h 52"/>
                  <a:gd name="T10" fmla="*/ 23 w 23"/>
                  <a:gd name="T11" fmla="*/ 10 h 52"/>
                  <a:gd name="T12" fmla="*/ 23 w 23"/>
                  <a:gd name="T13" fmla="*/ 17 h 52"/>
                  <a:gd name="T14" fmla="*/ 23 w 23"/>
                  <a:gd name="T15" fmla="*/ 27 h 52"/>
                  <a:gd name="T16" fmla="*/ 23 w 23"/>
                  <a:gd name="T17" fmla="*/ 46 h 52"/>
                  <a:gd name="T18" fmla="*/ 22 w 23"/>
                  <a:gd name="T19" fmla="*/ 48 h 52"/>
                  <a:gd name="T20" fmla="*/ 20 w 23"/>
                  <a:gd name="T21" fmla="*/ 49 h 52"/>
                  <a:gd name="T22" fmla="*/ 15 w 23"/>
                  <a:gd name="T23" fmla="*/ 50 h 52"/>
                  <a:gd name="T24" fmla="*/ 2 w 23"/>
                  <a:gd name="T25" fmla="*/ 52 h 52"/>
                  <a:gd name="T26" fmla="*/ 0 w 23"/>
                  <a:gd name="T27" fmla="*/ 52 h 52"/>
                  <a:gd name="T28" fmla="*/ 0 w 23"/>
                  <a:gd name="T29" fmla="*/ 49 h 52"/>
                  <a:gd name="T30" fmla="*/ 0 w 23"/>
                  <a:gd name="T31" fmla="*/ 42 h 52"/>
                  <a:gd name="T32" fmla="*/ 0 w 23"/>
                  <a:gd name="T33" fmla="*/ 36 h 52"/>
                  <a:gd name="T34" fmla="*/ 0 w 23"/>
                  <a:gd name="T35" fmla="*/ 27 h 52"/>
                  <a:gd name="T36" fmla="*/ 0 w 23"/>
                  <a:gd name="T37" fmla="*/ 9 h 52"/>
                  <a:gd name="T38" fmla="*/ 0 w 23"/>
                  <a:gd name="T39" fmla="*/ 6 h 52"/>
                  <a:gd name="T40" fmla="*/ 2 w 23"/>
                  <a:gd name="T41" fmla="*/ 5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52"/>
                  <a:gd name="T65" fmla="*/ 23 w 23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52">
                    <a:moveTo>
                      <a:pt x="2" y="5"/>
                    </a:moveTo>
                    <a:lnTo>
                      <a:pt x="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3" y="10"/>
                    </a:lnTo>
                    <a:lnTo>
                      <a:pt x="23" y="17"/>
                    </a:lnTo>
                    <a:lnTo>
                      <a:pt x="23" y="27"/>
                    </a:lnTo>
                    <a:lnTo>
                      <a:pt x="23" y="46"/>
                    </a:lnTo>
                    <a:lnTo>
                      <a:pt x="22" y="48"/>
                    </a:lnTo>
                    <a:lnTo>
                      <a:pt x="20" y="49"/>
                    </a:lnTo>
                    <a:lnTo>
                      <a:pt x="15" y="50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6" name="Freeform 731"/>
              <p:cNvSpPr>
                <a:spLocks/>
              </p:cNvSpPr>
              <p:nvPr/>
            </p:nvSpPr>
            <p:spPr bwMode="auto">
              <a:xfrm>
                <a:off x="1872" y="3693"/>
                <a:ext cx="22" cy="49"/>
              </a:xfrm>
              <a:custGeom>
                <a:avLst/>
                <a:gdLst>
                  <a:gd name="T0" fmla="*/ 3 w 22"/>
                  <a:gd name="T1" fmla="*/ 6 h 49"/>
                  <a:gd name="T2" fmla="*/ 8 w 22"/>
                  <a:gd name="T3" fmla="*/ 4 h 49"/>
                  <a:gd name="T4" fmla="*/ 19 w 22"/>
                  <a:gd name="T5" fmla="*/ 0 h 49"/>
                  <a:gd name="T6" fmla="*/ 21 w 22"/>
                  <a:gd name="T7" fmla="*/ 1 h 49"/>
                  <a:gd name="T8" fmla="*/ 22 w 22"/>
                  <a:gd name="T9" fmla="*/ 4 h 49"/>
                  <a:gd name="T10" fmla="*/ 22 w 22"/>
                  <a:gd name="T11" fmla="*/ 11 h 49"/>
                  <a:gd name="T12" fmla="*/ 22 w 22"/>
                  <a:gd name="T13" fmla="*/ 17 h 49"/>
                  <a:gd name="T14" fmla="*/ 22 w 22"/>
                  <a:gd name="T15" fmla="*/ 26 h 49"/>
                  <a:gd name="T16" fmla="*/ 22 w 22"/>
                  <a:gd name="T17" fmla="*/ 43 h 49"/>
                  <a:gd name="T18" fmla="*/ 21 w 22"/>
                  <a:gd name="T19" fmla="*/ 45 h 49"/>
                  <a:gd name="T20" fmla="*/ 19 w 22"/>
                  <a:gd name="T21" fmla="*/ 47 h 49"/>
                  <a:gd name="T22" fmla="*/ 14 w 22"/>
                  <a:gd name="T23" fmla="*/ 48 h 49"/>
                  <a:gd name="T24" fmla="*/ 3 w 22"/>
                  <a:gd name="T25" fmla="*/ 49 h 49"/>
                  <a:gd name="T26" fmla="*/ 1 w 22"/>
                  <a:gd name="T27" fmla="*/ 49 h 49"/>
                  <a:gd name="T28" fmla="*/ 0 w 22"/>
                  <a:gd name="T29" fmla="*/ 47 h 49"/>
                  <a:gd name="T30" fmla="*/ 0 w 22"/>
                  <a:gd name="T31" fmla="*/ 39 h 49"/>
                  <a:gd name="T32" fmla="*/ 0 w 22"/>
                  <a:gd name="T33" fmla="*/ 34 h 49"/>
                  <a:gd name="T34" fmla="*/ 0 w 22"/>
                  <a:gd name="T35" fmla="*/ 26 h 49"/>
                  <a:gd name="T36" fmla="*/ 0 w 22"/>
                  <a:gd name="T37" fmla="*/ 10 h 49"/>
                  <a:gd name="T38" fmla="*/ 1 w 22"/>
                  <a:gd name="T39" fmla="*/ 7 h 49"/>
                  <a:gd name="T40" fmla="*/ 3 w 22"/>
                  <a:gd name="T41" fmla="*/ 6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"/>
                  <a:gd name="T64" fmla="*/ 0 h 49"/>
                  <a:gd name="T65" fmla="*/ 22 w 22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" h="49">
                    <a:moveTo>
                      <a:pt x="3" y="6"/>
                    </a:moveTo>
                    <a:lnTo>
                      <a:pt x="8" y="4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4"/>
                    </a:lnTo>
                    <a:lnTo>
                      <a:pt x="22" y="11"/>
                    </a:lnTo>
                    <a:lnTo>
                      <a:pt x="22" y="17"/>
                    </a:lnTo>
                    <a:lnTo>
                      <a:pt x="22" y="26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9" y="47"/>
                    </a:lnTo>
                    <a:lnTo>
                      <a:pt x="14" y="48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7" name="Freeform 732"/>
              <p:cNvSpPr>
                <a:spLocks/>
              </p:cNvSpPr>
              <p:nvPr/>
            </p:nvSpPr>
            <p:spPr bwMode="auto">
              <a:xfrm>
                <a:off x="1875" y="3693"/>
                <a:ext cx="19" cy="45"/>
              </a:xfrm>
              <a:custGeom>
                <a:avLst/>
                <a:gdLst>
                  <a:gd name="T0" fmla="*/ 1 w 19"/>
                  <a:gd name="T1" fmla="*/ 5 h 45"/>
                  <a:gd name="T2" fmla="*/ 6 w 19"/>
                  <a:gd name="T3" fmla="*/ 4 h 45"/>
                  <a:gd name="T4" fmla="*/ 16 w 19"/>
                  <a:gd name="T5" fmla="*/ 0 h 45"/>
                  <a:gd name="T6" fmla="*/ 18 w 19"/>
                  <a:gd name="T7" fmla="*/ 1 h 45"/>
                  <a:gd name="T8" fmla="*/ 19 w 19"/>
                  <a:gd name="T9" fmla="*/ 2 h 45"/>
                  <a:gd name="T10" fmla="*/ 19 w 19"/>
                  <a:gd name="T11" fmla="*/ 10 h 45"/>
                  <a:gd name="T12" fmla="*/ 19 w 19"/>
                  <a:gd name="T13" fmla="*/ 15 h 45"/>
                  <a:gd name="T14" fmla="*/ 19 w 19"/>
                  <a:gd name="T15" fmla="*/ 23 h 45"/>
                  <a:gd name="T16" fmla="*/ 19 w 19"/>
                  <a:gd name="T17" fmla="*/ 39 h 45"/>
                  <a:gd name="T18" fmla="*/ 18 w 19"/>
                  <a:gd name="T19" fmla="*/ 42 h 45"/>
                  <a:gd name="T20" fmla="*/ 16 w 19"/>
                  <a:gd name="T21" fmla="*/ 43 h 45"/>
                  <a:gd name="T22" fmla="*/ 12 w 19"/>
                  <a:gd name="T23" fmla="*/ 43 h 45"/>
                  <a:gd name="T24" fmla="*/ 1 w 19"/>
                  <a:gd name="T25" fmla="*/ 45 h 45"/>
                  <a:gd name="T26" fmla="*/ 0 w 19"/>
                  <a:gd name="T27" fmla="*/ 44 h 45"/>
                  <a:gd name="T28" fmla="*/ 0 w 19"/>
                  <a:gd name="T29" fmla="*/ 43 h 45"/>
                  <a:gd name="T30" fmla="*/ 0 w 19"/>
                  <a:gd name="T31" fmla="*/ 37 h 45"/>
                  <a:gd name="T32" fmla="*/ 0 w 19"/>
                  <a:gd name="T33" fmla="*/ 32 h 45"/>
                  <a:gd name="T34" fmla="*/ 0 w 19"/>
                  <a:gd name="T35" fmla="*/ 23 h 45"/>
                  <a:gd name="T36" fmla="*/ 0 w 19"/>
                  <a:gd name="T37" fmla="*/ 9 h 45"/>
                  <a:gd name="T38" fmla="*/ 0 w 19"/>
                  <a:gd name="T39" fmla="*/ 6 h 45"/>
                  <a:gd name="T40" fmla="*/ 1 w 19"/>
                  <a:gd name="T41" fmla="*/ 5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45"/>
                  <a:gd name="T65" fmla="*/ 19 w 19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45">
                    <a:moveTo>
                      <a:pt x="1" y="5"/>
                    </a:moveTo>
                    <a:lnTo>
                      <a:pt x="6" y="4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9" y="23"/>
                    </a:lnTo>
                    <a:lnTo>
                      <a:pt x="19" y="39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3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8" name="Freeform 733"/>
              <p:cNvSpPr>
                <a:spLocks/>
              </p:cNvSpPr>
              <p:nvPr/>
            </p:nvSpPr>
            <p:spPr bwMode="auto">
              <a:xfrm>
                <a:off x="1876" y="3694"/>
                <a:ext cx="18" cy="41"/>
              </a:xfrm>
              <a:custGeom>
                <a:avLst/>
                <a:gdLst>
                  <a:gd name="T0" fmla="*/ 2 w 18"/>
                  <a:gd name="T1" fmla="*/ 4 h 41"/>
                  <a:gd name="T2" fmla="*/ 15 w 18"/>
                  <a:gd name="T3" fmla="*/ 0 h 41"/>
                  <a:gd name="T4" fmla="*/ 17 w 18"/>
                  <a:gd name="T5" fmla="*/ 0 h 41"/>
                  <a:gd name="T6" fmla="*/ 18 w 18"/>
                  <a:gd name="T7" fmla="*/ 1 h 41"/>
                  <a:gd name="T8" fmla="*/ 18 w 18"/>
                  <a:gd name="T9" fmla="*/ 36 h 41"/>
                  <a:gd name="T10" fmla="*/ 17 w 18"/>
                  <a:gd name="T11" fmla="*/ 37 h 41"/>
                  <a:gd name="T12" fmla="*/ 15 w 18"/>
                  <a:gd name="T13" fmla="*/ 38 h 41"/>
                  <a:gd name="T14" fmla="*/ 2 w 18"/>
                  <a:gd name="T15" fmla="*/ 41 h 41"/>
                  <a:gd name="T16" fmla="*/ 0 w 18"/>
                  <a:gd name="T17" fmla="*/ 39 h 41"/>
                  <a:gd name="T18" fmla="*/ 0 w 18"/>
                  <a:gd name="T19" fmla="*/ 38 h 41"/>
                  <a:gd name="T20" fmla="*/ 0 w 18"/>
                  <a:gd name="T21" fmla="*/ 8 h 41"/>
                  <a:gd name="T22" fmla="*/ 1 w 18"/>
                  <a:gd name="T23" fmla="*/ 5 h 41"/>
                  <a:gd name="T24" fmla="*/ 2 w 18"/>
                  <a:gd name="T25" fmla="*/ 4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1"/>
                  <a:gd name="T41" fmla="*/ 18 w 18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1">
                    <a:moveTo>
                      <a:pt x="2" y="4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5" y="38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29" name="Line 734"/>
              <p:cNvSpPr>
                <a:spLocks noChangeShapeType="1"/>
              </p:cNvSpPr>
              <p:nvPr/>
            </p:nvSpPr>
            <p:spPr bwMode="auto">
              <a:xfrm>
                <a:off x="1896" y="3690"/>
                <a:ext cx="1" cy="123"/>
              </a:xfrm>
              <a:prstGeom prst="line">
                <a:avLst/>
              </a:pr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0" name="Line 735"/>
              <p:cNvSpPr>
                <a:spLocks noChangeShapeType="1"/>
              </p:cNvSpPr>
              <p:nvPr/>
            </p:nvSpPr>
            <p:spPr bwMode="auto">
              <a:xfrm flipV="1">
                <a:off x="2110" y="3822"/>
                <a:ext cx="206" cy="18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1" name="Line 736"/>
              <p:cNvSpPr>
                <a:spLocks noChangeShapeType="1"/>
              </p:cNvSpPr>
              <p:nvPr/>
            </p:nvSpPr>
            <p:spPr bwMode="auto">
              <a:xfrm flipV="1">
                <a:off x="1837" y="3852"/>
                <a:ext cx="130" cy="11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" name="Line 737"/>
              <p:cNvSpPr>
                <a:spLocks noChangeShapeType="1"/>
              </p:cNvSpPr>
              <p:nvPr/>
            </p:nvSpPr>
            <p:spPr bwMode="auto">
              <a:xfrm flipV="1">
                <a:off x="1767" y="3869"/>
                <a:ext cx="13" cy="2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3" name="Line 738"/>
              <p:cNvSpPr>
                <a:spLocks noChangeShapeType="1"/>
              </p:cNvSpPr>
              <p:nvPr/>
            </p:nvSpPr>
            <p:spPr bwMode="auto">
              <a:xfrm flipV="1">
                <a:off x="1764" y="3450"/>
                <a:ext cx="788" cy="259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4" name="Freeform 739"/>
              <p:cNvSpPr>
                <a:spLocks/>
              </p:cNvSpPr>
              <p:nvPr/>
            </p:nvSpPr>
            <p:spPr bwMode="auto">
              <a:xfrm>
                <a:off x="1765" y="3409"/>
                <a:ext cx="818" cy="293"/>
              </a:xfrm>
              <a:custGeom>
                <a:avLst/>
                <a:gdLst>
                  <a:gd name="T0" fmla="*/ 15 w 818"/>
                  <a:gd name="T1" fmla="*/ 274 h 293"/>
                  <a:gd name="T2" fmla="*/ 777 w 818"/>
                  <a:gd name="T3" fmla="*/ 11 h 293"/>
                  <a:gd name="T4" fmla="*/ 783 w 818"/>
                  <a:gd name="T5" fmla="*/ 9 h 293"/>
                  <a:gd name="T6" fmla="*/ 794 w 818"/>
                  <a:gd name="T7" fmla="*/ 6 h 293"/>
                  <a:gd name="T8" fmla="*/ 806 w 818"/>
                  <a:gd name="T9" fmla="*/ 2 h 293"/>
                  <a:gd name="T10" fmla="*/ 818 w 818"/>
                  <a:gd name="T11" fmla="*/ 0 h 293"/>
                  <a:gd name="T12" fmla="*/ 811 w 818"/>
                  <a:gd name="T13" fmla="*/ 3 h 293"/>
                  <a:gd name="T14" fmla="*/ 805 w 818"/>
                  <a:gd name="T15" fmla="*/ 7 h 293"/>
                  <a:gd name="T16" fmla="*/ 802 w 818"/>
                  <a:gd name="T17" fmla="*/ 11 h 293"/>
                  <a:gd name="T18" fmla="*/ 798 w 818"/>
                  <a:gd name="T19" fmla="*/ 16 h 293"/>
                  <a:gd name="T20" fmla="*/ 796 w 818"/>
                  <a:gd name="T21" fmla="*/ 23 h 293"/>
                  <a:gd name="T22" fmla="*/ 795 w 818"/>
                  <a:gd name="T23" fmla="*/ 29 h 293"/>
                  <a:gd name="T24" fmla="*/ 0 w 818"/>
                  <a:gd name="T25" fmla="*/ 293 h 293"/>
                  <a:gd name="T26" fmla="*/ 3 w 818"/>
                  <a:gd name="T27" fmla="*/ 285 h 293"/>
                  <a:gd name="T28" fmla="*/ 7 w 818"/>
                  <a:gd name="T29" fmla="*/ 280 h 293"/>
                  <a:gd name="T30" fmla="*/ 12 w 818"/>
                  <a:gd name="T31" fmla="*/ 277 h 293"/>
                  <a:gd name="T32" fmla="*/ 15 w 818"/>
                  <a:gd name="T33" fmla="*/ 274 h 2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8"/>
                  <a:gd name="T52" fmla="*/ 0 h 293"/>
                  <a:gd name="T53" fmla="*/ 818 w 818"/>
                  <a:gd name="T54" fmla="*/ 293 h 2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8" h="293">
                    <a:moveTo>
                      <a:pt x="15" y="274"/>
                    </a:moveTo>
                    <a:lnTo>
                      <a:pt x="777" y="11"/>
                    </a:lnTo>
                    <a:lnTo>
                      <a:pt x="783" y="9"/>
                    </a:lnTo>
                    <a:lnTo>
                      <a:pt x="794" y="6"/>
                    </a:lnTo>
                    <a:lnTo>
                      <a:pt x="806" y="2"/>
                    </a:lnTo>
                    <a:lnTo>
                      <a:pt x="818" y="0"/>
                    </a:lnTo>
                    <a:lnTo>
                      <a:pt x="811" y="3"/>
                    </a:lnTo>
                    <a:lnTo>
                      <a:pt x="805" y="7"/>
                    </a:lnTo>
                    <a:lnTo>
                      <a:pt x="802" y="11"/>
                    </a:lnTo>
                    <a:lnTo>
                      <a:pt x="798" y="16"/>
                    </a:lnTo>
                    <a:lnTo>
                      <a:pt x="796" y="23"/>
                    </a:lnTo>
                    <a:lnTo>
                      <a:pt x="795" y="29"/>
                    </a:lnTo>
                    <a:lnTo>
                      <a:pt x="0" y="293"/>
                    </a:lnTo>
                    <a:lnTo>
                      <a:pt x="3" y="285"/>
                    </a:lnTo>
                    <a:lnTo>
                      <a:pt x="7" y="280"/>
                    </a:lnTo>
                    <a:lnTo>
                      <a:pt x="12" y="277"/>
                    </a:lnTo>
                    <a:lnTo>
                      <a:pt x="15" y="274"/>
                    </a:lnTo>
                    <a:close/>
                  </a:path>
                </a:pathLst>
              </a:custGeom>
              <a:solidFill>
                <a:srgbClr val="E77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35" name="Freeform 740"/>
              <p:cNvSpPr>
                <a:spLocks/>
              </p:cNvSpPr>
              <p:nvPr/>
            </p:nvSpPr>
            <p:spPr bwMode="auto">
              <a:xfrm>
                <a:off x="1854" y="3907"/>
                <a:ext cx="54" cy="128"/>
              </a:xfrm>
              <a:custGeom>
                <a:avLst/>
                <a:gdLst>
                  <a:gd name="T0" fmla="*/ 25 w 54"/>
                  <a:gd name="T1" fmla="*/ 0 h 128"/>
                  <a:gd name="T2" fmla="*/ 31 w 54"/>
                  <a:gd name="T3" fmla="*/ 2 h 128"/>
                  <a:gd name="T4" fmla="*/ 36 w 54"/>
                  <a:gd name="T5" fmla="*/ 5 h 128"/>
                  <a:gd name="T6" fmla="*/ 41 w 54"/>
                  <a:gd name="T7" fmla="*/ 11 h 128"/>
                  <a:gd name="T8" fmla="*/ 45 w 54"/>
                  <a:gd name="T9" fmla="*/ 19 h 128"/>
                  <a:gd name="T10" fmla="*/ 49 w 54"/>
                  <a:gd name="T11" fmla="*/ 29 h 128"/>
                  <a:gd name="T12" fmla="*/ 51 w 54"/>
                  <a:gd name="T13" fmla="*/ 38 h 128"/>
                  <a:gd name="T14" fmla="*/ 53 w 54"/>
                  <a:gd name="T15" fmla="*/ 51 h 128"/>
                  <a:gd name="T16" fmla="*/ 54 w 54"/>
                  <a:gd name="T17" fmla="*/ 63 h 128"/>
                  <a:gd name="T18" fmla="*/ 54 w 54"/>
                  <a:gd name="T19" fmla="*/ 76 h 128"/>
                  <a:gd name="T20" fmla="*/ 53 w 54"/>
                  <a:gd name="T21" fmla="*/ 89 h 128"/>
                  <a:gd name="T22" fmla="*/ 51 w 54"/>
                  <a:gd name="T23" fmla="*/ 98 h 128"/>
                  <a:gd name="T24" fmla="*/ 48 w 54"/>
                  <a:gd name="T25" fmla="*/ 108 h 128"/>
                  <a:gd name="T26" fmla="*/ 44 w 54"/>
                  <a:gd name="T27" fmla="*/ 117 h 128"/>
                  <a:gd name="T28" fmla="*/ 40 w 54"/>
                  <a:gd name="T29" fmla="*/ 123 h 128"/>
                  <a:gd name="T30" fmla="*/ 35 w 54"/>
                  <a:gd name="T31" fmla="*/ 127 h 128"/>
                  <a:gd name="T32" fmla="*/ 30 w 54"/>
                  <a:gd name="T33" fmla="*/ 128 h 128"/>
                  <a:gd name="T34" fmla="*/ 24 w 54"/>
                  <a:gd name="T35" fmla="*/ 127 h 128"/>
                  <a:gd name="T36" fmla="*/ 18 w 54"/>
                  <a:gd name="T37" fmla="*/ 123 h 128"/>
                  <a:gd name="T38" fmla="*/ 14 w 54"/>
                  <a:gd name="T39" fmla="*/ 118 h 128"/>
                  <a:gd name="T40" fmla="*/ 9 w 54"/>
                  <a:gd name="T41" fmla="*/ 110 h 128"/>
                  <a:gd name="T42" fmla="*/ 6 w 54"/>
                  <a:gd name="T43" fmla="*/ 101 h 128"/>
                  <a:gd name="T44" fmla="*/ 4 w 54"/>
                  <a:gd name="T45" fmla="*/ 90 h 128"/>
                  <a:gd name="T46" fmla="*/ 1 w 54"/>
                  <a:gd name="T47" fmla="*/ 79 h 128"/>
                  <a:gd name="T48" fmla="*/ 0 w 54"/>
                  <a:gd name="T49" fmla="*/ 65 h 128"/>
                  <a:gd name="T50" fmla="*/ 0 w 54"/>
                  <a:gd name="T51" fmla="*/ 53 h 128"/>
                  <a:gd name="T52" fmla="*/ 1 w 54"/>
                  <a:gd name="T53" fmla="*/ 41 h 128"/>
                  <a:gd name="T54" fmla="*/ 4 w 54"/>
                  <a:gd name="T55" fmla="*/ 30 h 128"/>
                  <a:gd name="T56" fmla="*/ 7 w 54"/>
                  <a:gd name="T57" fmla="*/ 20 h 128"/>
                  <a:gd name="T58" fmla="*/ 10 w 54"/>
                  <a:gd name="T59" fmla="*/ 13 h 128"/>
                  <a:gd name="T60" fmla="*/ 15 w 54"/>
                  <a:gd name="T61" fmla="*/ 7 h 128"/>
                  <a:gd name="T62" fmla="*/ 21 w 54"/>
                  <a:gd name="T63" fmla="*/ 3 h 128"/>
                  <a:gd name="T64" fmla="*/ 25 w 54"/>
                  <a:gd name="T65" fmla="*/ 0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128"/>
                  <a:gd name="T101" fmla="*/ 54 w 54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128">
                    <a:moveTo>
                      <a:pt x="25" y="0"/>
                    </a:moveTo>
                    <a:lnTo>
                      <a:pt x="31" y="2"/>
                    </a:lnTo>
                    <a:lnTo>
                      <a:pt x="36" y="5"/>
                    </a:lnTo>
                    <a:lnTo>
                      <a:pt x="41" y="11"/>
                    </a:lnTo>
                    <a:lnTo>
                      <a:pt x="45" y="19"/>
                    </a:lnTo>
                    <a:lnTo>
                      <a:pt x="49" y="29"/>
                    </a:lnTo>
                    <a:lnTo>
                      <a:pt x="51" y="38"/>
                    </a:lnTo>
                    <a:lnTo>
                      <a:pt x="53" y="51"/>
                    </a:lnTo>
                    <a:lnTo>
                      <a:pt x="54" y="63"/>
                    </a:lnTo>
                    <a:lnTo>
                      <a:pt x="54" y="76"/>
                    </a:lnTo>
                    <a:lnTo>
                      <a:pt x="53" y="89"/>
                    </a:lnTo>
                    <a:lnTo>
                      <a:pt x="51" y="98"/>
                    </a:lnTo>
                    <a:lnTo>
                      <a:pt x="48" y="108"/>
                    </a:lnTo>
                    <a:lnTo>
                      <a:pt x="44" y="117"/>
                    </a:lnTo>
                    <a:lnTo>
                      <a:pt x="40" y="123"/>
                    </a:lnTo>
                    <a:lnTo>
                      <a:pt x="35" y="127"/>
                    </a:lnTo>
                    <a:lnTo>
                      <a:pt x="30" y="128"/>
                    </a:lnTo>
                    <a:lnTo>
                      <a:pt x="24" y="127"/>
                    </a:lnTo>
                    <a:lnTo>
                      <a:pt x="18" y="123"/>
                    </a:lnTo>
                    <a:lnTo>
                      <a:pt x="14" y="118"/>
                    </a:lnTo>
                    <a:lnTo>
                      <a:pt x="9" y="110"/>
                    </a:lnTo>
                    <a:lnTo>
                      <a:pt x="6" y="101"/>
                    </a:lnTo>
                    <a:lnTo>
                      <a:pt x="4" y="90"/>
                    </a:lnTo>
                    <a:lnTo>
                      <a:pt x="1" y="79"/>
                    </a:lnTo>
                    <a:lnTo>
                      <a:pt x="0" y="65"/>
                    </a:lnTo>
                    <a:lnTo>
                      <a:pt x="0" y="53"/>
                    </a:lnTo>
                    <a:lnTo>
                      <a:pt x="1" y="41"/>
                    </a:lnTo>
                    <a:lnTo>
                      <a:pt x="4" y="30"/>
                    </a:lnTo>
                    <a:lnTo>
                      <a:pt x="7" y="20"/>
                    </a:lnTo>
                    <a:lnTo>
                      <a:pt x="10" y="13"/>
                    </a:lnTo>
                    <a:lnTo>
                      <a:pt x="15" y="7"/>
                    </a:lnTo>
                    <a:lnTo>
                      <a:pt x="21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36" name="Freeform 741"/>
              <p:cNvSpPr>
                <a:spLocks/>
              </p:cNvSpPr>
              <p:nvPr/>
            </p:nvSpPr>
            <p:spPr bwMode="auto">
              <a:xfrm>
                <a:off x="1854" y="3907"/>
                <a:ext cx="54" cy="128"/>
              </a:xfrm>
              <a:custGeom>
                <a:avLst/>
                <a:gdLst>
                  <a:gd name="T0" fmla="*/ 25 w 54"/>
                  <a:gd name="T1" fmla="*/ 0 h 128"/>
                  <a:gd name="T2" fmla="*/ 31 w 54"/>
                  <a:gd name="T3" fmla="*/ 2 h 128"/>
                  <a:gd name="T4" fmla="*/ 36 w 54"/>
                  <a:gd name="T5" fmla="*/ 5 h 128"/>
                  <a:gd name="T6" fmla="*/ 41 w 54"/>
                  <a:gd name="T7" fmla="*/ 11 h 128"/>
                  <a:gd name="T8" fmla="*/ 45 w 54"/>
                  <a:gd name="T9" fmla="*/ 19 h 128"/>
                  <a:gd name="T10" fmla="*/ 49 w 54"/>
                  <a:gd name="T11" fmla="*/ 29 h 128"/>
                  <a:gd name="T12" fmla="*/ 51 w 54"/>
                  <a:gd name="T13" fmla="*/ 38 h 128"/>
                  <a:gd name="T14" fmla="*/ 53 w 54"/>
                  <a:gd name="T15" fmla="*/ 51 h 128"/>
                  <a:gd name="T16" fmla="*/ 54 w 54"/>
                  <a:gd name="T17" fmla="*/ 63 h 128"/>
                  <a:gd name="T18" fmla="*/ 54 w 54"/>
                  <a:gd name="T19" fmla="*/ 76 h 128"/>
                  <a:gd name="T20" fmla="*/ 53 w 54"/>
                  <a:gd name="T21" fmla="*/ 89 h 128"/>
                  <a:gd name="T22" fmla="*/ 51 w 54"/>
                  <a:gd name="T23" fmla="*/ 98 h 128"/>
                  <a:gd name="T24" fmla="*/ 48 w 54"/>
                  <a:gd name="T25" fmla="*/ 108 h 128"/>
                  <a:gd name="T26" fmla="*/ 44 w 54"/>
                  <a:gd name="T27" fmla="*/ 117 h 128"/>
                  <a:gd name="T28" fmla="*/ 40 w 54"/>
                  <a:gd name="T29" fmla="*/ 123 h 128"/>
                  <a:gd name="T30" fmla="*/ 35 w 54"/>
                  <a:gd name="T31" fmla="*/ 127 h 128"/>
                  <a:gd name="T32" fmla="*/ 30 w 54"/>
                  <a:gd name="T33" fmla="*/ 128 h 128"/>
                  <a:gd name="T34" fmla="*/ 24 w 54"/>
                  <a:gd name="T35" fmla="*/ 127 h 128"/>
                  <a:gd name="T36" fmla="*/ 18 w 54"/>
                  <a:gd name="T37" fmla="*/ 123 h 128"/>
                  <a:gd name="T38" fmla="*/ 14 w 54"/>
                  <a:gd name="T39" fmla="*/ 118 h 128"/>
                  <a:gd name="T40" fmla="*/ 9 w 54"/>
                  <a:gd name="T41" fmla="*/ 110 h 128"/>
                  <a:gd name="T42" fmla="*/ 6 w 54"/>
                  <a:gd name="T43" fmla="*/ 101 h 128"/>
                  <a:gd name="T44" fmla="*/ 4 w 54"/>
                  <a:gd name="T45" fmla="*/ 90 h 128"/>
                  <a:gd name="T46" fmla="*/ 1 w 54"/>
                  <a:gd name="T47" fmla="*/ 79 h 128"/>
                  <a:gd name="T48" fmla="*/ 0 w 54"/>
                  <a:gd name="T49" fmla="*/ 65 h 128"/>
                  <a:gd name="T50" fmla="*/ 0 w 54"/>
                  <a:gd name="T51" fmla="*/ 53 h 128"/>
                  <a:gd name="T52" fmla="*/ 1 w 54"/>
                  <a:gd name="T53" fmla="*/ 41 h 128"/>
                  <a:gd name="T54" fmla="*/ 4 w 54"/>
                  <a:gd name="T55" fmla="*/ 30 h 128"/>
                  <a:gd name="T56" fmla="*/ 7 w 54"/>
                  <a:gd name="T57" fmla="*/ 20 h 128"/>
                  <a:gd name="T58" fmla="*/ 10 w 54"/>
                  <a:gd name="T59" fmla="*/ 13 h 128"/>
                  <a:gd name="T60" fmla="*/ 15 w 54"/>
                  <a:gd name="T61" fmla="*/ 7 h 128"/>
                  <a:gd name="T62" fmla="*/ 21 w 54"/>
                  <a:gd name="T63" fmla="*/ 3 h 128"/>
                  <a:gd name="T64" fmla="*/ 25 w 54"/>
                  <a:gd name="T65" fmla="*/ 0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128"/>
                  <a:gd name="T101" fmla="*/ 54 w 54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128">
                    <a:moveTo>
                      <a:pt x="25" y="0"/>
                    </a:moveTo>
                    <a:lnTo>
                      <a:pt x="31" y="2"/>
                    </a:lnTo>
                    <a:lnTo>
                      <a:pt x="36" y="5"/>
                    </a:lnTo>
                    <a:lnTo>
                      <a:pt x="41" y="11"/>
                    </a:lnTo>
                    <a:lnTo>
                      <a:pt x="45" y="19"/>
                    </a:lnTo>
                    <a:lnTo>
                      <a:pt x="49" y="29"/>
                    </a:lnTo>
                    <a:lnTo>
                      <a:pt x="51" y="38"/>
                    </a:lnTo>
                    <a:lnTo>
                      <a:pt x="53" y="51"/>
                    </a:lnTo>
                    <a:lnTo>
                      <a:pt x="54" y="63"/>
                    </a:lnTo>
                    <a:lnTo>
                      <a:pt x="54" y="76"/>
                    </a:lnTo>
                    <a:lnTo>
                      <a:pt x="53" y="89"/>
                    </a:lnTo>
                    <a:lnTo>
                      <a:pt x="51" y="98"/>
                    </a:lnTo>
                    <a:lnTo>
                      <a:pt x="48" y="108"/>
                    </a:lnTo>
                    <a:lnTo>
                      <a:pt x="44" y="117"/>
                    </a:lnTo>
                    <a:lnTo>
                      <a:pt x="40" y="123"/>
                    </a:lnTo>
                    <a:lnTo>
                      <a:pt x="35" y="127"/>
                    </a:lnTo>
                    <a:lnTo>
                      <a:pt x="30" y="128"/>
                    </a:lnTo>
                    <a:lnTo>
                      <a:pt x="24" y="127"/>
                    </a:lnTo>
                    <a:lnTo>
                      <a:pt x="18" y="123"/>
                    </a:lnTo>
                    <a:lnTo>
                      <a:pt x="14" y="118"/>
                    </a:lnTo>
                    <a:lnTo>
                      <a:pt x="9" y="110"/>
                    </a:lnTo>
                    <a:lnTo>
                      <a:pt x="6" y="101"/>
                    </a:lnTo>
                    <a:lnTo>
                      <a:pt x="4" y="90"/>
                    </a:lnTo>
                    <a:lnTo>
                      <a:pt x="1" y="79"/>
                    </a:lnTo>
                    <a:lnTo>
                      <a:pt x="0" y="65"/>
                    </a:lnTo>
                    <a:lnTo>
                      <a:pt x="0" y="53"/>
                    </a:lnTo>
                    <a:lnTo>
                      <a:pt x="1" y="41"/>
                    </a:lnTo>
                    <a:lnTo>
                      <a:pt x="4" y="30"/>
                    </a:lnTo>
                    <a:lnTo>
                      <a:pt x="7" y="20"/>
                    </a:lnTo>
                    <a:lnTo>
                      <a:pt x="10" y="13"/>
                    </a:lnTo>
                    <a:lnTo>
                      <a:pt x="15" y="7"/>
                    </a:lnTo>
                    <a:lnTo>
                      <a:pt x="21" y="3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9695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37" name="Freeform 742"/>
              <p:cNvSpPr>
                <a:spLocks/>
              </p:cNvSpPr>
              <p:nvPr/>
            </p:nvSpPr>
            <p:spPr bwMode="auto">
              <a:xfrm>
                <a:off x="1886" y="4013"/>
                <a:ext cx="44" cy="22"/>
              </a:xfrm>
              <a:custGeom>
                <a:avLst/>
                <a:gdLst>
                  <a:gd name="T0" fmla="*/ 0 w 44"/>
                  <a:gd name="T1" fmla="*/ 22 h 22"/>
                  <a:gd name="T2" fmla="*/ 35 w 44"/>
                  <a:gd name="T3" fmla="*/ 18 h 22"/>
                  <a:gd name="T4" fmla="*/ 38 w 44"/>
                  <a:gd name="T5" fmla="*/ 16 h 22"/>
                  <a:gd name="T6" fmla="*/ 40 w 44"/>
                  <a:gd name="T7" fmla="*/ 12 h 22"/>
                  <a:gd name="T8" fmla="*/ 43 w 44"/>
                  <a:gd name="T9" fmla="*/ 7 h 22"/>
                  <a:gd name="T10" fmla="*/ 44 w 44"/>
                  <a:gd name="T11" fmla="*/ 4 h 22"/>
                  <a:gd name="T12" fmla="*/ 18 w 44"/>
                  <a:gd name="T13" fmla="*/ 0 h 22"/>
                  <a:gd name="T14" fmla="*/ 14 w 44"/>
                  <a:gd name="T15" fmla="*/ 7 h 22"/>
                  <a:gd name="T16" fmla="*/ 11 w 44"/>
                  <a:gd name="T17" fmla="*/ 15 h 22"/>
                  <a:gd name="T18" fmla="*/ 9 w 44"/>
                  <a:gd name="T19" fmla="*/ 17 h 22"/>
                  <a:gd name="T20" fmla="*/ 7 w 44"/>
                  <a:gd name="T21" fmla="*/ 19 h 22"/>
                  <a:gd name="T22" fmla="*/ 3 w 44"/>
                  <a:gd name="T23" fmla="*/ 21 h 22"/>
                  <a:gd name="T24" fmla="*/ 0 w 44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22"/>
                  <a:gd name="T41" fmla="*/ 44 w 4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22">
                    <a:moveTo>
                      <a:pt x="0" y="22"/>
                    </a:moveTo>
                    <a:lnTo>
                      <a:pt x="35" y="18"/>
                    </a:lnTo>
                    <a:lnTo>
                      <a:pt x="38" y="16"/>
                    </a:lnTo>
                    <a:lnTo>
                      <a:pt x="40" y="12"/>
                    </a:lnTo>
                    <a:lnTo>
                      <a:pt x="43" y="7"/>
                    </a:lnTo>
                    <a:lnTo>
                      <a:pt x="44" y="4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38" name="Freeform 743"/>
              <p:cNvSpPr>
                <a:spLocks/>
              </p:cNvSpPr>
              <p:nvPr/>
            </p:nvSpPr>
            <p:spPr bwMode="auto">
              <a:xfrm>
                <a:off x="1886" y="4013"/>
                <a:ext cx="44" cy="22"/>
              </a:xfrm>
              <a:custGeom>
                <a:avLst/>
                <a:gdLst>
                  <a:gd name="T0" fmla="*/ 0 w 44"/>
                  <a:gd name="T1" fmla="*/ 22 h 22"/>
                  <a:gd name="T2" fmla="*/ 35 w 44"/>
                  <a:gd name="T3" fmla="*/ 18 h 22"/>
                  <a:gd name="T4" fmla="*/ 38 w 44"/>
                  <a:gd name="T5" fmla="*/ 16 h 22"/>
                  <a:gd name="T6" fmla="*/ 40 w 44"/>
                  <a:gd name="T7" fmla="*/ 12 h 22"/>
                  <a:gd name="T8" fmla="*/ 43 w 44"/>
                  <a:gd name="T9" fmla="*/ 7 h 22"/>
                  <a:gd name="T10" fmla="*/ 44 w 44"/>
                  <a:gd name="T11" fmla="*/ 4 h 22"/>
                  <a:gd name="T12" fmla="*/ 18 w 44"/>
                  <a:gd name="T13" fmla="*/ 0 h 22"/>
                  <a:gd name="T14" fmla="*/ 14 w 44"/>
                  <a:gd name="T15" fmla="*/ 7 h 22"/>
                  <a:gd name="T16" fmla="*/ 11 w 44"/>
                  <a:gd name="T17" fmla="*/ 15 h 22"/>
                  <a:gd name="T18" fmla="*/ 9 w 44"/>
                  <a:gd name="T19" fmla="*/ 17 h 22"/>
                  <a:gd name="T20" fmla="*/ 7 w 44"/>
                  <a:gd name="T21" fmla="*/ 19 h 22"/>
                  <a:gd name="T22" fmla="*/ 3 w 44"/>
                  <a:gd name="T23" fmla="*/ 21 h 22"/>
                  <a:gd name="T24" fmla="*/ 0 w 44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22"/>
                  <a:gd name="T41" fmla="*/ 44 w 4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22">
                    <a:moveTo>
                      <a:pt x="0" y="22"/>
                    </a:moveTo>
                    <a:lnTo>
                      <a:pt x="35" y="18"/>
                    </a:lnTo>
                    <a:lnTo>
                      <a:pt x="38" y="16"/>
                    </a:lnTo>
                    <a:lnTo>
                      <a:pt x="40" y="12"/>
                    </a:lnTo>
                    <a:lnTo>
                      <a:pt x="43" y="7"/>
                    </a:lnTo>
                    <a:lnTo>
                      <a:pt x="44" y="4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3" y="21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39" name="Freeform 744"/>
              <p:cNvSpPr>
                <a:spLocks/>
              </p:cNvSpPr>
              <p:nvPr/>
            </p:nvSpPr>
            <p:spPr bwMode="auto">
              <a:xfrm>
                <a:off x="1921" y="4017"/>
                <a:ext cx="35" cy="14"/>
              </a:xfrm>
              <a:custGeom>
                <a:avLst/>
                <a:gdLst>
                  <a:gd name="T0" fmla="*/ 0 w 35"/>
                  <a:gd name="T1" fmla="*/ 14 h 14"/>
                  <a:gd name="T2" fmla="*/ 28 w 35"/>
                  <a:gd name="T3" fmla="*/ 11 h 14"/>
                  <a:gd name="T4" fmla="*/ 32 w 35"/>
                  <a:gd name="T5" fmla="*/ 7 h 14"/>
                  <a:gd name="T6" fmla="*/ 35 w 35"/>
                  <a:gd name="T7" fmla="*/ 3 h 14"/>
                  <a:gd name="T8" fmla="*/ 11 w 35"/>
                  <a:gd name="T9" fmla="*/ 0 h 14"/>
                  <a:gd name="T10" fmla="*/ 9 w 35"/>
                  <a:gd name="T11" fmla="*/ 4 h 14"/>
                  <a:gd name="T12" fmla="*/ 6 w 35"/>
                  <a:gd name="T13" fmla="*/ 8 h 14"/>
                  <a:gd name="T14" fmla="*/ 4 w 35"/>
                  <a:gd name="T15" fmla="*/ 12 h 14"/>
                  <a:gd name="T16" fmla="*/ 0 w 35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14"/>
                  <a:gd name="T29" fmla="*/ 35 w 3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14">
                    <a:moveTo>
                      <a:pt x="0" y="14"/>
                    </a:moveTo>
                    <a:lnTo>
                      <a:pt x="28" y="11"/>
                    </a:lnTo>
                    <a:lnTo>
                      <a:pt x="32" y="7"/>
                    </a:lnTo>
                    <a:lnTo>
                      <a:pt x="35" y="3"/>
                    </a:lnTo>
                    <a:lnTo>
                      <a:pt x="11" y="0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0" name="Freeform 745"/>
              <p:cNvSpPr>
                <a:spLocks/>
              </p:cNvSpPr>
              <p:nvPr/>
            </p:nvSpPr>
            <p:spPr bwMode="auto">
              <a:xfrm>
                <a:off x="1921" y="4017"/>
                <a:ext cx="35" cy="14"/>
              </a:xfrm>
              <a:custGeom>
                <a:avLst/>
                <a:gdLst>
                  <a:gd name="T0" fmla="*/ 0 w 35"/>
                  <a:gd name="T1" fmla="*/ 14 h 14"/>
                  <a:gd name="T2" fmla="*/ 28 w 35"/>
                  <a:gd name="T3" fmla="*/ 11 h 14"/>
                  <a:gd name="T4" fmla="*/ 32 w 35"/>
                  <a:gd name="T5" fmla="*/ 7 h 14"/>
                  <a:gd name="T6" fmla="*/ 35 w 35"/>
                  <a:gd name="T7" fmla="*/ 3 h 14"/>
                  <a:gd name="T8" fmla="*/ 11 w 35"/>
                  <a:gd name="T9" fmla="*/ 0 h 14"/>
                  <a:gd name="T10" fmla="*/ 9 w 35"/>
                  <a:gd name="T11" fmla="*/ 4 h 14"/>
                  <a:gd name="T12" fmla="*/ 6 w 35"/>
                  <a:gd name="T13" fmla="*/ 8 h 14"/>
                  <a:gd name="T14" fmla="*/ 4 w 35"/>
                  <a:gd name="T15" fmla="*/ 12 h 14"/>
                  <a:gd name="T16" fmla="*/ 0 w 35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14"/>
                  <a:gd name="T29" fmla="*/ 35 w 3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14">
                    <a:moveTo>
                      <a:pt x="0" y="14"/>
                    </a:moveTo>
                    <a:lnTo>
                      <a:pt x="28" y="11"/>
                    </a:lnTo>
                    <a:lnTo>
                      <a:pt x="32" y="7"/>
                    </a:lnTo>
                    <a:lnTo>
                      <a:pt x="35" y="3"/>
                    </a:lnTo>
                    <a:lnTo>
                      <a:pt x="11" y="0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1" name="Freeform 746"/>
              <p:cNvSpPr>
                <a:spLocks/>
              </p:cNvSpPr>
              <p:nvPr/>
            </p:nvSpPr>
            <p:spPr bwMode="auto">
              <a:xfrm>
                <a:off x="2266" y="4073"/>
                <a:ext cx="67" cy="26"/>
              </a:xfrm>
              <a:custGeom>
                <a:avLst/>
                <a:gdLst>
                  <a:gd name="T0" fmla="*/ 39 w 67"/>
                  <a:gd name="T1" fmla="*/ 0 h 26"/>
                  <a:gd name="T2" fmla="*/ 33 w 67"/>
                  <a:gd name="T3" fmla="*/ 7 h 26"/>
                  <a:gd name="T4" fmla="*/ 25 w 67"/>
                  <a:gd name="T5" fmla="*/ 16 h 26"/>
                  <a:gd name="T6" fmla="*/ 21 w 67"/>
                  <a:gd name="T7" fmla="*/ 19 h 26"/>
                  <a:gd name="T8" fmla="*/ 16 w 67"/>
                  <a:gd name="T9" fmla="*/ 22 h 26"/>
                  <a:gd name="T10" fmla="*/ 9 w 67"/>
                  <a:gd name="T11" fmla="*/ 24 h 26"/>
                  <a:gd name="T12" fmla="*/ 0 w 67"/>
                  <a:gd name="T13" fmla="*/ 26 h 26"/>
                  <a:gd name="T14" fmla="*/ 50 w 67"/>
                  <a:gd name="T15" fmla="*/ 16 h 26"/>
                  <a:gd name="T16" fmla="*/ 54 w 67"/>
                  <a:gd name="T17" fmla="*/ 15 h 26"/>
                  <a:gd name="T18" fmla="*/ 59 w 67"/>
                  <a:gd name="T19" fmla="*/ 12 h 26"/>
                  <a:gd name="T20" fmla="*/ 63 w 67"/>
                  <a:gd name="T21" fmla="*/ 8 h 26"/>
                  <a:gd name="T22" fmla="*/ 67 w 67"/>
                  <a:gd name="T23" fmla="*/ 4 h 26"/>
                  <a:gd name="T24" fmla="*/ 39 w 67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26"/>
                  <a:gd name="T41" fmla="*/ 67 w 67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26">
                    <a:moveTo>
                      <a:pt x="39" y="0"/>
                    </a:moveTo>
                    <a:lnTo>
                      <a:pt x="33" y="7"/>
                    </a:lnTo>
                    <a:lnTo>
                      <a:pt x="25" y="16"/>
                    </a:lnTo>
                    <a:lnTo>
                      <a:pt x="21" y="19"/>
                    </a:lnTo>
                    <a:lnTo>
                      <a:pt x="16" y="22"/>
                    </a:lnTo>
                    <a:lnTo>
                      <a:pt x="9" y="24"/>
                    </a:lnTo>
                    <a:lnTo>
                      <a:pt x="0" y="26"/>
                    </a:lnTo>
                    <a:lnTo>
                      <a:pt x="50" y="16"/>
                    </a:lnTo>
                    <a:lnTo>
                      <a:pt x="54" y="15"/>
                    </a:lnTo>
                    <a:lnTo>
                      <a:pt x="59" y="12"/>
                    </a:lnTo>
                    <a:lnTo>
                      <a:pt x="63" y="8"/>
                    </a:lnTo>
                    <a:lnTo>
                      <a:pt x="67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2" name="Freeform 747"/>
              <p:cNvSpPr>
                <a:spLocks/>
              </p:cNvSpPr>
              <p:nvPr/>
            </p:nvSpPr>
            <p:spPr bwMode="auto">
              <a:xfrm>
                <a:off x="2266" y="4073"/>
                <a:ext cx="67" cy="26"/>
              </a:xfrm>
              <a:custGeom>
                <a:avLst/>
                <a:gdLst>
                  <a:gd name="T0" fmla="*/ 39 w 67"/>
                  <a:gd name="T1" fmla="*/ 0 h 26"/>
                  <a:gd name="T2" fmla="*/ 33 w 67"/>
                  <a:gd name="T3" fmla="*/ 7 h 26"/>
                  <a:gd name="T4" fmla="*/ 25 w 67"/>
                  <a:gd name="T5" fmla="*/ 16 h 26"/>
                  <a:gd name="T6" fmla="*/ 21 w 67"/>
                  <a:gd name="T7" fmla="*/ 19 h 26"/>
                  <a:gd name="T8" fmla="*/ 16 w 67"/>
                  <a:gd name="T9" fmla="*/ 22 h 26"/>
                  <a:gd name="T10" fmla="*/ 9 w 67"/>
                  <a:gd name="T11" fmla="*/ 24 h 26"/>
                  <a:gd name="T12" fmla="*/ 0 w 67"/>
                  <a:gd name="T13" fmla="*/ 26 h 26"/>
                  <a:gd name="T14" fmla="*/ 50 w 67"/>
                  <a:gd name="T15" fmla="*/ 16 h 26"/>
                  <a:gd name="T16" fmla="*/ 54 w 67"/>
                  <a:gd name="T17" fmla="*/ 15 h 26"/>
                  <a:gd name="T18" fmla="*/ 59 w 67"/>
                  <a:gd name="T19" fmla="*/ 12 h 26"/>
                  <a:gd name="T20" fmla="*/ 63 w 67"/>
                  <a:gd name="T21" fmla="*/ 8 h 26"/>
                  <a:gd name="T22" fmla="*/ 67 w 67"/>
                  <a:gd name="T23" fmla="*/ 4 h 26"/>
                  <a:gd name="T24" fmla="*/ 39 w 67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26"/>
                  <a:gd name="T41" fmla="*/ 67 w 67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26">
                    <a:moveTo>
                      <a:pt x="39" y="0"/>
                    </a:moveTo>
                    <a:lnTo>
                      <a:pt x="33" y="7"/>
                    </a:lnTo>
                    <a:lnTo>
                      <a:pt x="25" y="16"/>
                    </a:lnTo>
                    <a:lnTo>
                      <a:pt x="21" y="19"/>
                    </a:lnTo>
                    <a:lnTo>
                      <a:pt x="16" y="22"/>
                    </a:lnTo>
                    <a:lnTo>
                      <a:pt x="9" y="24"/>
                    </a:lnTo>
                    <a:lnTo>
                      <a:pt x="0" y="26"/>
                    </a:lnTo>
                    <a:lnTo>
                      <a:pt x="50" y="16"/>
                    </a:lnTo>
                    <a:lnTo>
                      <a:pt x="54" y="15"/>
                    </a:lnTo>
                    <a:lnTo>
                      <a:pt x="59" y="12"/>
                    </a:lnTo>
                    <a:lnTo>
                      <a:pt x="63" y="8"/>
                    </a:lnTo>
                    <a:lnTo>
                      <a:pt x="67" y="4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3" name="Freeform 748"/>
              <p:cNvSpPr>
                <a:spLocks/>
              </p:cNvSpPr>
              <p:nvPr/>
            </p:nvSpPr>
            <p:spPr bwMode="auto">
              <a:xfrm>
                <a:off x="2218" y="3956"/>
                <a:ext cx="79" cy="108"/>
              </a:xfrm>
              <a:custGeom>
                <a:avLst/>
                <a:gdLst>
                  <a:gd name="T0" fmla="*/ 35 w 79"/>
                  <a:gd name="T1" fmla="*/ 0 h 108"/>
                  <a:gd name="T2" fmla="*/ 43 w 79"/>
                  <a:gd name="T3" fmla="*/ 2 h 108"/>
                  <a:gd name="T4" fmla="*/ 51 w 79"/>
                  <a:gd name="T5" fmla="*/ 5 h 108"/>
                  <a:gd name="T6" fmla="*/ 57 w 79"/>
                  <a:gd name="T7" fmla="*/ 10 h 108"/>
                  <a:gd name="T8" fmla="*/ 64 w 79"/>
                  <a:gd name="T9" fmla="*/ 16 h 108"/>
                  <a:gd name="T10" fmla="*/ 70 w 79"/>
                  <a:gd name="T11" fmla="*/ 25 h 108"/>
                  <a:gd name="T12" fmla="*/ 73 w 79"/>
                  <a:gd name="T13" fmla="*/ 34 h 108"/>
                  <a:gd name="T14" fmla="*/ 76 w 79"/>
                  <a:gd name="T15" fmla="*/ 43 h 108"/>
                  <a:gd name="T16" fmla="*/ 79 w 79"/>
                  <a:gd name="T17" fmla="*/ 54 h 108"/>
                  <a:gd name="T18" fmla="*/ 79 w 79"/>
                  <a:gd name="T19" fmla="*/ 65 h 108"/>
                  <a:gd name="T20" fmla="*/ 76 w 79"/>
                  <a:gd name="T21" fmla="*/ 75 h 108"/>
                  <a:gd name="T22" fmla="*/ 74 w 79"/>
                  <a:gd name="T23" fmla="*/ 84 h 108"/>
                  <a:gd name="T24" fmla="*/ 70 w 79"/>
                  <a:gd name="T25" fmla="*/ 92 h 108"/>
                  <a:gd name="T26" fmla="*/ 65 w 79"/>
                  <a:gd name="T27" fmla="*/ 99 h 108"/>
                  <a:gd name="T28" fmla="*/ 58 w 79"/>
                  <a:gd name="T29" fmla="*/ 103 h 108"/>
                  <a:gd name="T30" fmla="*/ 52 w 79"/>
                  <a:gd name="T31" fmla="*/ 107 h 108"/>
                  <a:gd name="T32" fmla="*/ 44 w 79"/>
                  <a:gd name="T33" fmla="*/ 108 h 108"/>
                  <a:gd name="T34" fmla="*/ 36 w 79"/>
                  <a:gd name="T35" fmla="*/ 107 h 108"/>
                  <a:gd name="T36" fmla="*/ 28 w 79"/>
                  <a:gd name="T37" fmla="*/ 103 h 108"/>
                  <a:gd name="T38" fmla="*/ 21 w 79"/>
                  <a:gd name="T39" fmla="*/ 99 h 108"/>
                  <a:gd name="T40" fmla="*/ 16 w 79"/>
                  <a:gd name="T41" fmla="*/ 92 h 108"/>
                  <a:gd name="T42" fmla="*/ 10 w 79"/>
                  <a:gd name="T43" fmla="*/ 84 h 108"/>
                  <a:gd name="T44" fmla="*/ 5 w 79"/>
                  <a:gd name="T45" fmla="*/ 75 h 108"/>
                  <a:gd name="T46" fmla="*/ 2 w 79"/>
                  <a:gd name="T47" fmla="*/ 65 h 108"/>
                  <a:gd name="T48" fmla="*/ 1 w 79"/>
                  <a:gd name="T49" fmla="*/ 54 h 108"/>
                  <a:gd name="T50" fmla="*/ 0 w 79"/>
                  <a:gd name="T51" fmla="*/ 43 h 108"/>
                  <a:gd name="T52" fmla="*/ 2 w 79"/>
                  <a:gd name="T53" fmla="*/ 34 h 108"/>
                  <a:gd name="T54" fmla="*/ 4 w 79"/>
                  <a:gd name="T55" fmla="*/ 25 h 108"/>
                  <a:gd name="T56" fmla="*/ 9 w 79"/>
                  <a:gd name="T57" fmla="*/ 16 h 108"/>
                  <a:gd name="T58" fmla="*/ 14 w 79"/>
                  <a:gd name="T59" fmla="*/ 10 h 108"/>
                  <a:gd name="T60" fmla="*/ 20 w 79"/>
                  <a:gd name="T61" fmla="*/ 5 h 108"/>
                  <a:gd name="T62" fmla="*/ 27 w 79"/>
                  <a:gd name="T63" fmla="*/ 2 h 108"/>
                  <a:gd name="T64" fmla="*/ 35 w 79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108"/>
                  <a:gd name="T101" fmla="*/ 79 w 79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108">
                    <a:moveTo>
                      <a:pt x="35" y="0"/>
                    </a:moveTo>
                    <a:lnTo>
                      <a:pt x="43" y="2"/>
                    </a:lnTo>
                    <a:lnTo>
                      <a:pt x="51" y="5"/>
                    </a:lnTo>
                    <a:lnTo>
                      <a:pt x="57" y="10"/>
                    </a:lnTo>
                    <a:lnTo>
                      <a:pt x="64" y="16"/>
                    </a:lnTo>
                    <a:lnTo>
                      <a:pt x="70" y="25"/>
                    </a:lnTo>
                    <a:lnTo>
                      <a:pt x="73" y="34"/>
                    </a:lnTo>
                    <a:lnTo>
                      <a:pt x="76" y="43"/>
                    </a:lnTo>
                    <a:lnTo>
                      <a:pt x="79" y="54"/>
                    </a:lnTo>
                    <a:lnTo>
                      <a:pt x="79" y="65"/>
                    </a:lnTo>
                    <a:lnTo>
                      <a:pt x="76" y="75"/>
                    </a:lnTo>
                    <a:lnTo>
                      <a:pt x="74" y="84"/>
                    </a:lnTo>
                    <a:lnTo>
                      <a:pt x="70" y="92"/>
                    </a:lnTo>
                    <a:lnTo>
                      <a:pt x="65" y="99"/>
                    </a:lnTo>
                    <a:lnTo>
                      <a:pt x="58" y="103"/>
                    </a:lnTo>
                    <a:lnTo>
                      <a:pt x="52" y="107"/>
                    </a:lnTo>
                    <a:lnTo>
                      <a:pt x="44" y="108"/>
                    </a:lnTo>
                    <a:lnTo>
                      <a:pt x="36" y="107"/>
                    </a:lnTo>
                    <a:lnTo>
                      <a:pt x="28" y="103"/>
                    </a:lnTo>
                    <a:lnTo>
                      <a:pt x="21" y="99"/>
                    </a:lnTo>
                    <a:lnTo>
                      <a:pt x="16" y="92"/>
                    </a:lnTo>
                    <a:lnTo>
                      <a:pt x="10" y="84"/>
                    </a:lnTo>
                    <a:lnTo>
                      <a:pt x="5" y="75"/>
                    </a:lnTo>
                    <a:lnTo>
                      <a:pt x="2" y="65"/>
                    </a:lnTo>
                    <a:lnTo>
                      <a:pt x="1" y="54"/>
                    </a:lnTo>
                    <a:lnTo>
                      <a:pt x="0" y="43"/>
                    </a:lnTo>
                    <a:lnTo>
                      <a:pt x="2" y="34"/>
                    </a:lnTo>
                    <a:lnTo>
                      <a:pt x="4" y="25"/>
                    </a:lnTo>
                    <a:lnTo>
                      <a:pt x="9" y="16"/>
                    </a:lnTo>
                    <a:lnTo>
                      <a:pt x="14" y="10"/>
                    </a:lnTo>
                    <a:lnTo>
                      <a:pt x="20" y="5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AA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4" name="Freeform 749"/>
              <p:cNvSpPr>
                <a:spLocks/>
              </p:cNvSpPr>
              <p:nvPr/>
            </p:nvSpPr>
            <p:spPr bwMode="auto">
              <a:xfrm>
                <a:off x="2219" y="3958"/>
                <a:ext cx="77" cy="105"/>
              </a:xfrm>
              <a:custGeom>
                <a:avLst/>
                <a:gdLst>
                  <a:gd name="T0" fmla="*/ 34 w 77"/>
                  <a:gd name="T1" fmla="*/ 0 h 105"/>
                  <a:gd name="T2" fmla="*/ 42 w 77"/>
                  <a:gd name="T3" fmla="*/ 1 h 105"/>
                  <a:gd name="T4" fmla="*/ 50 w 77"/>
                  <a:gd name="T5" fmla="*/ 5 h 105"/>
                  <a:gd name="T6" fmla="*/ 56 w 77"/>
                  <a:gd name="T7" fmla="*/ 9 h 105"/>
                  <a:gd name="T8" fmla="*/ 62 w 77"/>
                  <a:gd name="T9" fmla="*/ 16 h 105"/>
                  <a:gd name="T10" fmla="*/ 68 w 77"/>
                  <a:gd name="T11" fmla="*/ 23 h 105"/>
                  <a:gd name="T12" fmla="*/ 72 w 77"/>
                  <a:gd name="T13" fmla="*/ 32 h 105"/>
                  <a:gd name="T14" fmla="*/ 74 w 77"/>
                  <a:gd name="T15" fmla="*/ 41 h 105"/>
                  <a:gd name="T16" fmla="*/ 77 w 77"/>
                  <a:gd name="T17" fmla="*/ 52 h 105"/>
                  <a:gd name="T18" fmla="*/ 77 w 77"/>
                  <a:gd name="T19" fmla="*/ 63 h 105"/>
                  <a:gd name="T20" fmla="*/ 75 w 77"/>
                  <a:gd name="T21" fmla="*/ 73 h 105"/>
                  <a:gd name="T22" fmla="*/ 72 w 77"/>
                  <a:gd name="T23" fmla="*/ 82 h 105"/>
                  <a:gd name="T24" fmla="*/ 69 w 77"/>
                  <a:gd name="T25" fmla="*/ 89 h 105"/>
                  <a:gd name="T26" fmla="*/ 63 w 77"/>
                  <a:gd name="T27" fmla="*/ 95 h 105"/>
                  <a:gd name="T28" fmla="*/ 57 w 77"/>
                  <a:gd name="T29" fmla="*/ 100 h 105"/>
                  <a:gd name="T30" fmla="*/ 51 w 77"/>
                  <a:gd name="T31" fmla="*/ 104 h 105"/>
                  <a:gd name="T32" fmla="*/ 43 w 77"/>
                  <a:gd name="T33" fmla="*/ 105 h 105"/>
                  <a:gd name="T34" fmla="*/ 35 w 77"/>
                  <a:gd name="T35" fmla="*/ 104 h 105"/>
                  <a:gd name="T36" fmla="*/ 27 w 77"/>
                  <a:gd name="T37" fmla="*/ 100 h 105"/>
                  <a:gd name="T38" fmla="*/ 20 w 77"/>
                  <a:gd name="T39" fmla="*/ 95 h 105"/>
                  <a:gd name="T40" fmla="*/ 15 w 77"/>
                  <a:gd name="T41" fmla="*/ 89 h 105"/>
                  <a:gd name="T42" fmla="*/ 9 w 77"/>
                  <a:gd name="T43" fmla="*/ 82 h 105"/>
                  <a:gd name="T44" fmla="*/ 4 w 77"/>
                  <a:gd name="T45" fmla="*/ 73 h 105"/>
                  <a:gd name="T46" fmla="*/ 2 w 77"/>
                  <a:gd name="T47" fmla="*/ 63 h 105"/>
                  <a:gd name="T48" fmla="*/ 0 w 77"/>
                  <a:gd name="T49" fmla="*/ 52 h 105"/>
                  <a:gd name="T50" fmla="*/ 0 w 77"/>
                  <a:gd name="T51" fmla="*/ 41 h 105"/>
                  <a:gd name="T52" fmla="*/ 1 w 77"/>
                  <a:gd name="T53" fmla="*/ 32 h 105"/>
                  <a:gd name="T54" fmla="*/ 4 w 77"/>
                  <a:gd name="T55" fmla="*/ 23 h 105"/>
                  <a:gd name="T56" fmla="*/ 8 w 77"/>
                  <a:gd name="T57" fmla="*/ 16 h 105"/>
                  <a:gd name="T58" fmla="*/ 13 w 77"/>
                  <a:gd name="T59" fmla="*/ 9 h 105"/>
                  <a:gd name="T60" fmla="*/ 19 w 77"/>
                  <a:gd name="T61" fmla="*/ 5 h 105"/>
                  <a:gd name="T62" fmla="*/ 27 w 77"/>
                  <a:gd name="T63" fmla="*/ 1 h 105"/>
                  <a:gd name="T64" fmla="*/ 34 w 77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"/>
                  <a:gd name="T100" fmla="*/ 0 h 105"/>
                  <a:gd name="T101" fmla="*/ 77 w 77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" h="105">
                    <a:moveTo>
                      <a:pt x="34" y="0"/>
                    </a:moveTo>
                    <a:lnTo>
                      <a:pt x="42" y="1"/>
                    </a:lnTo>
                    <a:lnTo>
                      <a:pt x="50" y="5"/>
                    </a:lnTo>
                    <a:lnTo>
                      <a:pt x="56" y="9"/>
                    </a:lnTo>
                    <a:lnTo>
                      <a:pt x="62" y="16"/>
                    </a:lnTo>
                    <a:lnTo>
                      <a:pt x="68" y="23"/>
                    </a:lnTo>
                    <a:lnTo>
                      <a:pt x="72" y="32"/>
                    </a:lnTo>
                    <a:lnTo>
                      <a:pt x="74" y="41"/>
                    </a:lnTo>
                    <a:lnTo>
                      <a:pt x="77" y="52"/>
                    </a:lnTo>
                    <a:lnTo>
                      <a:pt x="77" y="63"/>
                    </a:lnTo>
                    <a:lnTo>
                      <a:pt x="75" y="73"/>
                    </a:lnTo>
                    <a:lnTo>
                      <a:pt x="72" y="82"/>
                    </a:lnTo>
                    <a:lnTo>
                      <a:pt x="69" y="89"/>
                    </a:lnTo>
                    <a:lnTo>
                      <a:pt x="63" y="95"/>
                    </a:lnTo>
                    <a:lnTo>
                      <a:pt x="57" y="100"/>
                    </a:lnTo>
                    <a:lnTo>
                      <a:pt x="51" y="104"/>
                    </a:lnTo>
                    <a:lnTo>
                      <a:pt x="43" y="105"/>
                    </a:lnTo>
                    <a:lnTo>
                      <a:pt x="35" y="104"/>
                    </a:lnTo>
                    <a:lnTo>
                      <a:pt x="27" y="100"/>
                    </a:lnTo>
                    <a:lnTo>
                      <a:pt x="20" y="95"/>
                    </a:lnTo>
                    <a:lnTo>
                      <a:pt x="15" y="89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2" y="63"/>
                    </a:lnTo>
                    <a:lnTo>
                      <a:pt x="0" y="52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4" y="23"/>
                    </a:lnTo>
                    <a:lnTo>
                      <a:pt x="8" y="16"/>
                    </a:lnTo>
                    <a:lnTo>
                      <a:pt x="13" y="9"/>
                    </a:lnTo>
                    <a:lnTo>
                      <a:pt x="19" y="5"/>
                    </a:lnTo>
                    <a:lnTo>
                      <a:pt x="27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3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5" name="Freeform 750"/>
              <p:cNvSpPr>
                <a:spLocks/>
              </p:cNvSpPr>
              <p:nvPr/>
            </p:nvSpPr>
            <p:spPr bwMode="auto">
              <a:xfrm>
                <a:off x="2221" y="3961"/>
                <a:ext cx="72" cy="98"/>
              </a:xfrm>
              <a:custGeom>
                <a:avLst/>
                <a:gdLst>
                  <a:gd name="T0" fmla="*/ 33 w 72"/>
                  <a:gd name="T1" fmla="*/ 0 h 98"/>
                  <a:gd name="T2" fmla="*/ 40 w 72"/>
                  <a:gd name="T3" fmla="*/ 2 h 98"/>
                  <a:gd name="T4" fmla="*/ 46 w 72"/>
                  <a:gd name="T5" fmla="*/ 4 h 98"/>
                  <a:gd name="T6" fmla="*/ 53 w 72"/>
                  <a:gd name="T7" fmla="*/ 9 h 98"/>
                  <a:gd name="T8" fmla="*/ 59 w 72"/>
                  <a:gd name="T9" fmla="*/ 15 h 98"/>
                  <a:gd name="T10" fmla="*/ 64 w 72"/>
                  <a:gd name="T11" fmla="*/ 22 h 98"/>
                  <a:gd name="T12" fmla="*/ 68 w 72"/>
                  <a:gd name="T13" fmla="*/ 30 h 98"/>
                  <a:gd name="T14" fmla="*/ 71 w 72"/>
                  <a:gd name="T15" fmla="*/ 40 h 98"/>
                  <a:gd name="T16" fmla="*/ 72 w 72"/>
                  <a:gd name="T17" fmla="*/ 49 h 98"/>
                  <a:gd name="T18" fmla="*/ 72 w 72"/>
                  <a:gd name="T19" fmla="*/ 59 h 98"/>
                  <a:gd name="T20" fmla="*/ 71 w 72"/>
                  <a:gd name="T21" fmla="*/ 69 h 98"/>
                  <a:gd name="T22" fmla="*/ 68 w 72"/>
                  <a:gd name="T23" fmla="*/ 78 h 98"/>
                  <a:gd name="T24" fmla="*/ 64 w 72"/>
                  <a:gd name="T25" fmla="*/ 84 h 98"/>
                  <a:gd name="T26" fmla="*/ 60 w 72"/>
                  <a:gd name="T27" fmla="*/ 90 h 98"/>
                  <a:gd name="T28" fmla="*/ 54 w 72"/>
                  <a:gd name="T29" fmla="*/ 95 h 98"/>
                  <a:gd name="T30" fmla="*/ 48 w 72"/>
                  <a:gd name="T31" fmla="*/ 97 h 98"/>
                  <a:gd name="T32" fmla="*/ 41 w 72"/>
                  <a:gd name="T33" fmla="*/ 98 h 98"/>
                  <a:gd name="T34" fmla="*/ 33 w 72"/>
                  <a:gd name="T35" fmla="*/ 97 h 98"/>
                  <a:gd name="T36" fmla="*/ 26 w 72"/>
                  <a:gd name="T37" fmla="*/ 95 h 98"/>
                  <a:gd name="T38" fmla="*/ 19 w 72"/>
                  <a:gd name="T39" fmla="*/ 90 h 98"/>
                  <a:gd name="T40" fmla="*/ 14 w 72"/>
                  <a:gd name="T41" fmla="*/ 84 h 98"/>
                  <a:gd name="T42" fmla="*/ 9 w 72"/>
                  <a:gd name="T43" fmla="*/ 78 h 98"/>
                  <a:gd name="T44" fmla="*/ 5 w 72"/>
                  <a:gd name="T45" fmla="*/ 69 h 98"/>
                  <a:gd name="T46" fmla="*/ 2 w 72"/>
                  <a:gd name="T47" fmla="*/ 59 h 98"/>
                  <a:gd name="T48" fmla="*/ 0 w 72"/>
                  <a:gd name="T49" fmla="*/ 49 h 98"/>
                  <a:gd name="T50" fmla="*/ 0 w 72"/>
                  <a:gd name="T51" fmla="*/ 40 h 98"/>
                  <a:gd name="T52" fmla="*/ 1 w 72"/>
                  <a:gd name="T53" fmla="*/ 30 h 98"/>
                  <a:gd name="T54" fmla="*/ 5 w 72"/>
                  <a:gd name="T55" fmla="*/ 22 h 98"/>
                  <a:gd name="T56" fmla="*/ 8 w 72"/>
                  <a:gd name="T57" fmla="*/ 15 h 98"/>
                  <a:gd name="T58" fmla="*/ 13 w 72"/>
                  <a:gd name="T59" fmla="*/ 9 h 98"/>
                  <a:gd name="T60" fmla="*/ 18 w 72"/>
                  <a:gd name="T61" fmla="*/ 4 h 98"/>
                  <a:gd name="T62" fmla="*/ 25 w 72"/>
                  <a:gd name="T63" fmla="*/ 2 h 98"/>
                  <a:gd name="T64" fmla="*/ 33 w 72"/>
                  <a:gd name="T65" fmla="*/ 0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98"/>
                  <a:gd name="T101" fmla="*/ 72 w 72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98">
                    <a:moveTo>
                      <a:pt x="33" y="0"/>
                    </a:moveTo>
                    <a:lnTo>
                      <a:pt x="40" y="2"/>
                    </a:lnTo>
                    <a:lnTo>
                      <a:pt x="46" y="4"/>
                    </a:lnTo>
                    <a:lnTo>
                      <a:pt x="53" y="9"/>
                    </a:lnTo>
                    <a:lnTo>
                      <a:pt x="59" y="15"/>
                    </a:lnTo>
                    <a:lnTo>
                      <a:pt x="64" y="22"/>
                    </a:lnTo>
                    <a:lnTo>
                      <a:pt x="68" y="30"/>
                    </a:lnTo>
                    <a:lnTo>
                      <a:pt x="71" y="40"/>
                    </a:lnTo>
                    <a:lnTo>
                      <a:pt x="72" y="49"/>
                    </a:lnTo>
                    <a:lnTo>
                      <a:pt x="72" y="59"/>
                    </a:lnTo>
                    <a:lnTo>
                      <a:pt x="71" y="69"/>
                    </a:lnTo>
                    <a:lnTo>
                      <a:pt x="68" y="78"/>
                    </a:lnTo>
                    <a:lnTo>
                      <a:pt x="64" y="84"/>
                    </a:lnTo>
                    <a:lnTo>
                      <a:pt x="60" y="90"/>
                    </a:lnTo>
                    <a:lnTo>
                      <a:pt x="54" y="95"/>
                    </a:lnTo>
                    <a:lnTo>
                      <a:pt x="48" y="97"/>
                    </a:lnTo>
                    <a:lnTo>
                      <a:pt x="41" y="98"/>
                    </a:lnTo>
                    <a:lnTo>
                      <a:pt x="33" y="97"/>
                    </a:lnTo>
                    <a:lnTo>
                      <a:pt x="26" y="95"/>
                    </a:lnTo>
                    <a:lnTo>
                      <a:pt x="19" y="90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0"/>
                    </a:lnTo>
                    <a:lnTo>
                      <a:pt x="1" y="30"/>
                    </a:lnTo>
                    <a:lnTo>
                      <a:pt x="5" y="22"/>
                    </a:lnTo>
                    <a:lnTo>
                      <a:pt x="8" y="15"/>
                    </a:lnTo>
                    <a:lnTo>
                      <a:pt x="13" y="9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6" name="Freeform 751"/>
              <p:cNvSpPr>
                <a:spLocks/>
              </p:cNvSpPr>
              <p:nvPr/>
            </p:nvSpPr>
            <p:spPr bwMode="auto">
              <a:xfrm>
                <a:off x="2227" y="3969"/>
                <a:ext cx="61" cy="83"/>
              </a:xfrm>
              <a:custGeom>
                <a:avLst/>
                <a:gdLst>
                  <a:gd name="T0" fmla="*/ 27 w 61"/>
                  <a:gd name="T1" fmla="*/ 0 h 83"/>
                  <a:gd name="T2" fmla="*/ 33 w 61"/>
                  <a:gd name="T3" fmla="*/ 0 h 83"/>
                  <a:gd name="T4" fmla="*/ 39 w 61"/>
                  <a:gd name="T5" fmla="*/ 2 h 83"/>
                  <a:gd name="T6" fmla="*/ 45 w 61"/>
                  <a:gd name="T7" fmla="*/ 7 h 83"/>
                  <a:gd name="T8" fmla="*/ 49 w 61"/>
                  <a:gd name="T9" fmla="*/ 12 h 83"/>
                  <a:gd name="T10" fmla="*/ 54 w 61"/>
                  <a:gd name="T11" fmla="*/ 18 h 83"/>
                  <a:gd name="T12" fmla="*/ 57 w 61"/>
                  <a:gd name="T13" fmla="*/ 25 h 83"/>
                  <a:gd name="T14" fmla="*/ 60 w 61"/>
                  <a:gd name="T15" fmla="*/ 33 h 83"/>
                  <a:gd name="T16" fmla="*/ 61 w 61"/>
                  <a:gd name="T17" fmla="*/ 41 h 83"/>
                  <a:gd name="T18" fmla="*/ 61 w 61"/>
                  <a:gd name="T19" fmla="*/ 50 h 83"/>
                  <a:gd name="T20" fmla="*/ 60 w 61"/>
                  <a:gd name="T21" fmla="*/ 57 h 83"/>
                  <a:gd name="T22" fmla="*/ 57 w 61"/>
                  <a:gd name="T23" fmla="*/ 65 h 83"/>
                  <a:gd name="T24" fmla="*/ 54 w 61"/>
                  <a:gd name="T25" fmla="*/ 71 h 83"/>
                  <a:gd name="T26" fmla="*/ 51 w 61"/>
                  <a:gd name="T27" fmla="*/ 76 h 83"/>
                  <a:gd name="T28" fmla="*/ 45 w 61"/>
                  <a:gd name="T29" fmla="*/ 81 h 83"/>
                  <a:gd name="T30" fmla="*/ 40 w 61"/>
                  <a:gd name="T31" fmla="*/ 83 h 83"/>
                  <a:gd name="T32" fmla="*/ 34 w 61"/>
                  <a:gd name="T33" fmla="*/ 83 h 83"/>
                  <a:gd name="T34" fmla="*/ 28 w 61"/>
                  <a:gd name="T35" fmla="*/ 83 h 83"/>
                  <a:gd name="T36" fmla="*/ 21 w 61"/>
                  <a:gd name="T37" fmla="*/ 81 h 83"/>
                  <a:gd name="T38" fmla="*/ 16 w 61"/>
                  <a:gd name="T39" fmla="*/ 76 h 83"/>
                  <a:gd name="T40" fmla="*/ 11 w 61"/>
                  <a:gd name="T41" fmla="*/ 71 h 83"/>
                  <a:gd name="T42" fmla="*/ 7 w 61"/>
                  <a:gd name="T43" fmla="*/ 65 h 83"/>
                  <a:gd name="T44" fmla="*/ 3 w 61"/>
                  <a:gd name="T45" fmla="*/ 57 h 83"/>
                  <a:gd name="T46" fmla="*/ 1 w 61"/>
                  <a:gd name="T47" fmla="*/ 50 h 83"/>
                  <a:gd name="T48" fmla="*/ 0 w 61"/>
                  <a:gd name="T49" fmla="*/ 41 h 83"/>
                  <a:gd name="T50" fmla="*/ 0 w 61"/>
                  <a:gd name="T51" fmla="*/ 33 h 83"/>
                  <a:gd name="T52" fmla="*/ 1 w 61"/>
                  <a:gd name="T53" fmla="*/ 25 h 83"/>
                  <a:gd name="T54" fmla="*/ 3 w 61"/>
                  <a:gd name="T55" fmla="*/ 18 h 83"/>
                  <a:gd name="T56" fmla="*/ 7 w 61"/>
                  <a:gd name="T57" fmla="*/ 12 h 83"/>
                  <a:gd name="T58" fmla="*/ 10 w 61"/>
                  <a:gd name="T59" fmla="*/ 7 h 83"/>
                  <a:gd name="T60" fmla="*/ 16 w 61"/>
                  <a:gd name="T61" fmla="*/ 2 h 83"/>
                  <a:gd name="T62" fmla="*/ 21 w 61"/>
                  <a:gd name="T63" fmla="*/ 0 h 83"/>
                  <a:gd name="T64" fmla="*/ 27 w 61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83"/>
                  <a:gd name="T101" fmla="*/ 61 w 61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83">
                    <a:moveTo>
                      <a:pt x="27" y="0"/>
                    </a:moveTo>
                    <a:lnTo>
                      <a:pt x="33" y="0"/>
                    </a:lnTo>
                    <a:lnTo>
                      <a:pt x="39" y="2"/>
                    </a:lnTo>
                    <a:lnTo>
                      <a:pt x="45" y="7"/>
                    </a:lnTo>
                    <a:lnTo>
                      <a:pt x="49" y="12"/>
                    </a:lnTo>
                    <a:lnTo>
                      <a:pt x="54" y="18"/>
                    </a:lnTo>
                    <a:lnTo>
                      <a:pt x="57" y="25"/>
                    </a:lnTo>
                    <a:lnTo>
                      <a:pt x="60" y="33"/>
                    </a:lnTo>
                    <a:lnTo>
                      <a:pt x="61" y="41"/>
                    </a:lnTo>
                    <a:lnTo>
                      <a:pt x="61" y="50"/>
                    </a:lnTo>
                    <a:lnTo>
                      <a:pt x="60" y="57"/>
                    </a:lnTo>
                    <a:lnTo>
                      <a:pt x="57" y="65"/>
                    </a:lnTo>
                    <a:lnTo>
                      <a:pt x="54" y="71"/>
                    </a:lnTo>
                    <a:lnTo>
                      <a:pt x="51" y="76"/>
                    </a:lnTo>
                    <a:lnTo>
                      <a:pt x="45" y="81"/>
                    </a:lnTo>
                    <a:lnTo>
                      <a:pt x="40" y="83"/>
                    </a:lnTo>
                    <a:lnTo>
                      <a:pt x="34" y="83"/>
                    </a:lnTo>
                    <a:lnTo>
                      <a:pt x="28" y="83"/>
                    </a:lnTo>
                    <a:lnTo>
                      <a:pt x="21" y="81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3" y="18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7" name="Freeform 752"/>
              <p:cNvSpPr>
                <a:spLocks/>
              </p:cNvSpPr>
              <p:nvPr/>
            </p:nvSpPr>
            <p:spPr bwMode="auto">
              <a:xfrm>
                <a:off x="2234" y="3977"/>
                <a:ext cx="47" cy="66"/>
              </a:xfrm>
              <a:custGeom>
                <a:avLst/>
                <a:gdLst>
                  <a:gd name="T0" fmla="*/ 21 w 47"/>
                  <a:gd name="T1" fmla="*/ 0 h 66"/>
                  <a:gd name="T2" fmla="*/ 26 w 47"/>
                  <a:gd name="T3" fmla="*/ 2 h 66"/>
                  <a:gd name="T4" fmla="*/ 30 w 47"/>
                  <a:gd name="T5" fmla="*/ 3 h 66"/>
                  <a:gd name="T6" fmla="*/ 35 w 47"/>
                  <a:gd name="T7" fmla="*/ 6 h 66"/>
                  <a:gd name="T8" fmla="*/ 38 w 47"/>
                  <a:gd name="T9" fmla="*/ 10 h 66"/>
                  <a:gd name="T10" fmla="*/ 41 w 47"/>
                  <a:gd name="T11" fmla="*/ 15 h 66"/>
                  <a:gd name="T12" fmla="*/ 45 w 47"/>
                  <a:gd name="T13" fmla="*/ 21 h 66"/>
                  <a:gd name="T14" fmla="*/ 46 w 47"/>
                  <a:gd name="T15" fmla="*/ 27 h 66"/>
                  <a:gd name="T16" fmla="*/ 47 w 47"/>
                  <a:gd name="T17" fmla="*/ 33 h 66"/>
                  <a:gd name="T18" fmla="*/ 47 w 47"/>
                  <a:gd name="T19" fmla="*/ 40 h 66"/>
                  <a:gd name="T20" fmla="*/ 46 w 47"/>
                  <a:gd name="T21" fmla="*/ 46 h 66"/>
                  <a:gd name="T22" fmla="*/ 45 w 47"/>
                  <a:gd name="T23" fmla="*/ 52 h 66"/>
                  <a:gd name="T24" fmla="*/ 42 w 47"/>
                  <a:gd name="T25" fmla="*/ 57 h 66"/>
                  <a:gd name="T26" fmla="*/ 39 w 47"/>
                  <a:gd name="T27" fmla="*/ 60 h 66"/>
                  <a:gd name="T28" fmla="*/ 36 w 47"/>
                  <a:gd name="T29" fmla="*/ 64 h 66"/>
                  <a:gd name="T30" fmla="*/ 31 w 47"/>
                  <a:gd name="T31" fmla="*/ 65 h 66"/>
                  <a:gd name="T32" fmla="*/ 26 w 47"/>
                  <a:gd name="T33" fmla="*/ 66 h 66"/>
                  <a:gd name="T34" fmla="*/ 21 w 47"/>
                  <a:gd name="T35" fmla="*/ 65 h 66"/>
                  <a:gd name="T36" fmla="*/ 17 w 47"/>
                  <a:gd name="T37" fmla="*/ 64 h 66"/>
                  <a:gd name="T38" fmla="*/ 12 w 47"/>
                  <a:gd name="T39" fmla="*/ 60 h 66"/>
                  <a:gd name="T40" fmla="*/ 9 w 47"/>
                  <a:gd name="T41" fmla="*/ 57 h 66"/>
                  <a:gd name="T42" fmla="*/ 5 w 47"/>
                  <a:gd name="T43" fmla="*/ 52 h 66"/>
                  <a:gd name="T44" fmla="*/ 2 w 47"/>
                  <a:gd name="T45" fmla="*/ 46 h 66"/>
                  <a:gd name="T46" fmla="*/ 1 w 47"/>
                  <a:gd name="T47" fmla="*/ 40 h 66"/>
                  <a:gd name="T48" fmla="*/ 0 w 47"/>
                  <a:gd name="T49" fmla="*/ 33 h 66"/>
                  <a:gd name="T50" fmla="*/ 0 w 47"/>
                  <a:gd name="T51" fmla="*/ 27 h 66"/>
                  <a:gd name="T52" fmla="*/ 1 w 47"/>
                  <a:gd name="T53" fmla="*/ 21 h 66"/>
                  <a:gd name="T54" fmla="*/ 2 w 47"/>
                  <a:gd name="T55" fmla="*/ 15 h 66"/>
                  <a:gd name="T56" fmla="*/ 4 w 47"/>
                  <a:gd name="T57" fmla="*/ 10 h 66"/>
                  <a:gd name="T58" fmla="*/ 8 w 47"/>
                  <a:gd name="T59" fmla="*/ 6 h 66"/>
                  <a:gd name="T60" fmla="*/ 12 w 47"/>
                  <a:gd name="T61" fmla="*/ 3 h 66"/>
                  <a:gd name="T62" fmla="*/ 15 w 47"/>
                  <a:gd name="T63" fmla="*/ 2 h 66"/>
                  <a:gd name="T64" fmla="*/ 21 w 47"/>
                  <a:gd name="T65" fmla="*/ 0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66"/>
                  <a:gd name="T101" fmla="*/ 47 w 47"/>
                  <a:gd name="T102" fmla="*/ 66 h 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66">
                    <a:moveTo>
                      <a:pt x="21" y="0"/>
                    </a:moveTo>
                    <a:lnTo>
                      <a:pt x="26" y="2"/>
                    </a:lnTo>
                    <a:lnTo>
                      <a:pt x="30" y="3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41" y="15"/>
                    </a:lnTo>
                    <a:lnTo>
                      <a:pt x="45" y="21"/>
                    </a:lnTo>
                    <a:lnTo>
                      <a:pt x="46" y="27"/>
                    </a:lnTo>
                    <a:lnTo>
                      <a:pt x="47" y="33"/>
                    </a:lnTo>
                    <a:lnTo>
                      <a:pt x="47" y="40"/>
                    </a:lnTo>
                    <a:lnTo>
                      <a:pt x="46" y="46"/>
                    </a:lnTo>
                    <a:lnTo>
                      <a:pt x="45" y="52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36" y="64"/>
                    </a:lnTo>
                    <a:lnTo>
                      <a:pt x="31" y="65"/>
                    </a:lnTo>
                    <a:lnTo>
                      <a:pt x="26" y="66"/>
                    </a:lnTo>
                    <a:lnTo>
                      <a:pt x="21" y="65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1" y="21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8" name="Freeform 753"/>
              <p:cNvSpPr>
                <a:spLocks/>
              </p:cNvSpPr>
              <p:nvPr/>
            </p:nvSpPr>
            <p:spPr bwMode="auto">
              <a:xfrm>
                <a:off x="2234" y="3979"/>
                <a:ext cx="47" cy="63"/>
              </a:xfrm>
              <a:custGeom>
                <a:avLst/>
                <a:gdLst>
                  <a:gd name="T0" fmla="*/ 21 w 47"/>
                  <a:gd name="T1" fmla="*/ 0 h 63"/>
                  <a:gd name="T2" fmla="*/ 26 w 47"/>
                  <a:gd name="T3" fmla="*/ 0 h 63"/>
                  <a:gd name="T4" fmla="*/ 30 w 47"/>
                  <a:gd name="T5" fmla="*/ 2 h 63"/>
                  <a:gd name="T6" fmla="*/ 35 w 47"/>
                  <a:gd name="T7" fmla="*/ 4 h 63"/>
                  <a:gd name="T8" fmla="*/ 38 w 47"/>
                  <a:gd name="T9" fmla="*/ 9 h 63"/>
                  <a:gd name="T10" fmla="*/ 41 w 47"/>
                  <a:gd name="T11" fmla="*/ 14 h 63"/>
                  <a:gd name="T12" fmla="*/ 44 w 47"/>
                  <a:gd name="T13" fmla="*/ 19 h 63"/>
                  <a:gd name="T14" fmla="*/ 46 w 47"/>
                  <a:gd name="T15" fmla="*/ 25 h 63"/>
                  <a:gd name="T16" fmla="*/ 47 w 47"/>
                  <a:gd name="T17" fmla="*/ 31 h 63"/>
                  <a:gd name="T18" fmla="*/ 47 w 47"/>
                  <a:gd name="T19" fmla="*/ 38 h 63"/>
                  <a:gd name="T20" fmla="*/ 46 w 47"/>
                  <a:gd name="T21" fmla="*/ 44 h 63"/>
                  <a:gd name="T22" fmla="*/ 45 w 47"/>
                  <a:gd name="T23" fmla="*/ 50 h 63"/>
                  <a:gd name="T24" fmla="*/ 41 w 47"/>
                  <a:gd name="T25" fmla="*/ 53 h 63"/>
                  <a:gd name="T26" fmla="*/ 39 w 47"/>
                  <a:gd name="T27" fmla="*/ 58 h 63"/>
                  <a:gd name="T28" fmla="*/ 35 w 47"/>
                  <a:gd name="T29" fmla="*/ 61 h 63"/>
                  <a:gd name="T30" fmla="*/ 31 w 47"/>
                  <a:gd name="T31" fmla="*/ 63 h 63"/>
                  <a:gd name="T32" fmla="*/ 26 w 47"/>
                  <a:gd name="T33" fmla="*/ 63 h 63"/>
                  <a:gd name="T34" fmla="*/ 21 w 47"/>
                  <a:gd name="T35" fmla="*/ 63 h 63"/>
                  <a:gd name="T36" fmla="*/ 17 w 47"/>
                  <a:gd name="T37" fmla="*/ 61 h 63"/>
                  <a:gd name="T38" fmla="*/ 13 w 47"/>
                  <a:gd name="T39" fmla="*/ 58 h 63"/>
                  <a:gd name="T40" fmla="*/ 9 w 47"/>
                  <a:gd name="T41" fmla="*/ 53 h 63"/>
                  <a:gd name="T42" fmla="*/ 5 w 47"/>
                  <a:gd name="T43" fmla="*/ 50 h 63"/>
                  <a:gd name="T44" fmla="*/ 3 w 47"/>
                  <a:gd name="T45" fmla="*/ 44 h 63"/>
                  <a:gd name="T46" fmla="*/ 1 w 47"/>
                  <a:gd name="T47" fmla="*/ 38 h 63"/>
                  <a:gd name="T48" fmla="*/ 0 w 47"/>
                  <a:gd name="T49" fmla="*/ 31 h 63"/>
                  <a:gd name="T50" fmla="*/ 0 w 47"/>
                  <a:gd name="T51" fmla="*/ 25 h 63"/>
                  <a:gd name="T52" fmla="*/ 1 w 47"/>
                  <a:gd name="T53" fmla="*/ 19 h 63"/>
                  <a:gd name="T54" fmla="*/ 3 w 47"/>
                  <a:gd name="T55" fmla="*/ 14 h 63"/>
                  <a:gd name="T56" fmla="*/ 5 w 47"/>
                  <a:gd name="T57" fmla="*/ 9 h 63"/>
                  <a:gd name="T58" fmla="*/ 9 w 47"/>
                  <a:gd name="T59" fmla="*/ 4 h 63"/>
                  <a:gd name="T60" fmla="*/ 12 w 47"/>
                  <a:gd name="T61" fmla="*/ 2 h 63"/>
                  <a:gd name="T62" fmla="*/ 17 w 47"/>
                  <a:gd name="T63" fmla="*/ 0 h 63"/>
                  <a:gd name="T64" fmla="*/ 21 w 4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63"/>
                  <a:gd name="T101" fmla="*/ 47 w 4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63">
                    <a:moveTo>
                      <a:pt x="21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4" y="19"/>
                    </a:lnTo>
                    <a:lnTo>
                      <a:pt x="46" y="25"/>
                    </a:lnTo>
                    <a:lnTo>
                      <a:pt x="47" y="31"/>
                    </a:lnTo>
                    <a:lnTo>
                      <a:pt x="47" y="38"/>
                    </a:lnTo>
                    <a:lnTo>
                      <a:pt x="46" y="44"/>
                    </a:lnTo>
                    <a:lnTo>
                      <a:pt x="45" y="50"/>
                    </a:lnTo>
                    <a:lnTo>
                      <a:pt x="41" y="53"/>
                    </a:lnTo>
                    <a:lnTo>
                      <a:pt x="39" y="58"/>
                    </a:lnTo>
                    <a:lnTo>
                      <a:pt x="35" y="61"/>
                    </a:lnTo>
                    <a:lnTo>
                      <a:pt x="31" y="63"/>
                    </a:lnTo>
                    <a:lnTo>
                      <a:pt x="26" y="63"/>
                    </a:lnTo>
                    <a:lnTo>
                      <a:pt x="21" y="63"/>
                    </a:lnTo>
                    <a:lnTo>
                      <a:pt x="17" y="61"/>
                    </a:lnTo>
                    <a:lnTo>
                      <a:pt x="13" y="58"/>
                    </a:lnTo>
                    <a:lnTo>
                      <a:pt x="9" y="53"/>
                    </a:lnTo>
                    <a:lnTo>
                      <a:pt x="5" y="50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49" name="Freeform 754"/>
              <p:cNvSpPr>
                <a:spLocks/>
              </p:cNvSpPr>
              <p:nvPr/>
            </p:nvSpPr>
            <p:spPr bwMode="auto">
              <a:xfrm>
                <a:off x="2245" y="4013"/>
                <a:ext cx="7" cy="8"/>
              </a:xfrm>
              <a:custGeom>
                <a:avLst/>
                <a:gdLst>
                  <a:gd name="T0" fmla="*/ 3 w 7"/>
                  <a:gd name="T1" fmla="*/ 0 h 8"/>
                  <a:gd name="T2" fmla="*/ 6 w 7"/>
                  <a:gd name="T3" fmla="*/ 2 h 8"/>
                  <a:gd name="T4" fmla="*/ 7 w 7"/>
                  <a:gd name="T5" fmla="*/ 6 h 8"/>
                  <a:gd name="T6" fmla="*/ 6 w 7"/>
                  <a:gd name="T7" fmla="*/ 7 h 8"/>
                  <a:gd name="T8" fmla="*/ 6 w 7"/>
                  <a:gd name="T9" fmla="*/ 8 h 8"/>
                  <a:gd name="T10" fmla="*/ 4 w 7"/>
                  <a:gd name="T11" fmla="*/ 8 h 8"/>
                  <a:gd name="T12" fmla="*/ 2 w 7"/>
                  <a:gd name="T13" fmla="*/ 8 h 8"/>
                  <a:gd name="T14" fmla="*/ 0 w 7"/>
                  <a:gd name="T15" fmla="*/ 7 h 8"/>
                  <a:gd name="T16" fmla="*/ 0 w 7"/>
                  <a:gd name="T17" fmla="*/ 4 h 8"/>
                  <a:gd name="T18" fmla="*/ 1 w 7"/>
                  <a:gd name="T19" fmla="*/ 1 h 8"/>
                  <a:gd name="T20" fmla="*/ 1 w 7"/>
                  <a:gd name="T21" fmla="*/ 0 h 8"/>
                  <a:gd name="T22" fmla="*/ 2 w 7"/>
                  <a:gd name="T23" fmla="*/ 0 h 8"/>
                  <a:gd name="T24" fmla="*/ 3 w 7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8"/>
                  <a:gd name="T41" fmla="*/ 7 w 7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8">
                    <a:moveTo>
                      <a:pt x="3" y="0"/>
                    </a:moveTo>
                    <a:lnTo>
                      <a:pt x="6" y="2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0" name="Freeform 755"/>
              <p:cNvSpPr>
                <a:spLocks/>
              </p:cNvSpPr>
              <p:nvPr/>
            </p:nvSpPr>
            <p:spPr bwMode="auto">
              <a:xfrm>
                <a:off x="2245" y="4014"/>
                <a:ext cx="6" cy="7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6 h 7"/>
                  <a:gd name="T4" fmla="*/ 6 w 6"/>
                  <a:gd name="T5" fmla="*/ 3 h 7"/>
                  <a:gd name="T6" fmla="*/ 4 w 6"/>
                  <a:gd name="T7" fmla="*/ 0 h 7"/>
                  <a:gd name="T8" fmla="*/ 2 w 6"/>
                  <a:gd name="T9" fmla="*/ 0 h 7"/>
                  <a:gd name="T10" fmla="*/ 0 w 6"/>
                  <a:gd name="T11" fmla="*/ 1 h 7"/>
                  <a:gd name="T12" fmla="*/ 0 w 6"/>
                  <a:gd name="T13" fmla="*/ 4 h 7"/>
                  <a:gd name="T14" fmla="*/ 2 w 6"/>
                  <a:gd name="T15" fmla="*/ 6 h 7"/>
                  <a:gd name="T16" fmla="*/ 4 w 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4" y="7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1" name="Freeform 756"/>
              <p:cNvSpPr>
                <a:spLocks/>
              </p:cNvSpPr>
              <p:nvPr/>
            </p:nvSpPr>
            <p:spPr bwMode="auto">
              <a:xfrm>
                <a:off x="2246" y="4014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5 w 5"/>
                  <a:gd name="T3" fmla="*/ 5 h 7"/>
                  <a:gd name="T4" fmla="*/ 5 w 5"/>
                  <a:gd name="T5" fmla="*/ 3 h 7"/>
                  <a:gd name="T6" fmla="*/ 3 w 5"/>
                  <a:gd name="T7" fmla="*/ 0 h 7"/>
                  <a:gd name="T8" fmla="*/ 1 w 5"/>
                  <a:gd name="T9" fmla="*/ 0 h 7"/>
                  <a:gd name="T10" fmla="*/ 0 w 5"/>
                  <a:gd name="T11" fmla="*/ 1 h 7"/>
                  <a:gd name="T12" fmla="*/ 0 w 5"/>
                  <a:gd name="T13" fmla="*/ 4 h 7"/>
                  <a:gd name="T14" fmla="*/ 1 w 5"/>
                  <a:gd name="T15" fmla="*/ 6 h 7"/>
                  <a:gd name="T16" fmla="*/ 3 w 5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3" y="7"/>
                    </a:moveTo>
                    <a:lnTo>
                      <a:pt x="5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2" name="Freeform 757"/>
              <p:cNvSpPr>
                <a:spLocks/>
              </p:cNvSpPr>
              <p:nvPr/>
            </p:nvSpPr>
            <p:spPr bwMode="auto">
              <a:xfrm>
                <a:off x="2245" y="3997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6 w 7"/>
                  <a:gd name="T3" fmla="*/ 2 h 10"/>
                  <a:gd name="T4" fmla="*/ 7 w 7"/>
                  <a:gd name="T5" fmla="*/ 6 h 10"/>
                  <a:gd name="T6" fmla="*/ 4 w 7"/>
                  <a:gd name="T7" fmla="*/ 8 h 10"/>
                  <a:gd name="T8" fmla="*/ 2 w 7"/>
                  <a:gd name="T9" fmla="*/ 10 h 10"/>
                  <a:gd name="T10" fmla="*/ 0 w 7"/>
                  <a:gd name="T11" fmla="*/ 7 h 10"/>
                  <a:gd name="T12" fmla="*/ 0 w 7"/>
                  <a:gd name="T13" fmla="*/ 4 h 10"/>
                  <a:gd name="T14" fmla="*/ 0 w 7"/>
                  <a:gd name="T15" fmla="*/ 2 h 10"/>
                  <a:gd name="T16" fmla="*/ 1 w 7"/>
                  <a:gd name="T17" fmla="*/ 1 h 10"/>
                  <a:gd name="T18" fmla="*/ 2 w 7"/>
                  <a:gd name="T19" fmla="*/ 0 h 10"/>
                  <a:gd name="T20" fmla="*/ 3 w 7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0"/>
                  <a:gd name="T35" fmla="*/ 7 w 7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0">
                    <a:moveTo>
                      <a:pt x="3" y="0"/>
                    </a:moveTo>
                    <a:lnTo>
                      <a:pt x="6" y="2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3" name="Freeform 758"/>
              <p:cNvSpPr>
                <a:spLocks/>
              </p:cNvSpPr>
              <p:nvPr/>
            </p:nvSpPr>
            <p:spPr bwMode="auto">
              <a:xfrm>
                <a:off x="2245" y="3998"/>
                <a:ext cx="6" cy="7"/>
              </a:xfrm>
              <a:custGeom>
                <a:avLst/>
                <a:gdLst>
                  <a:gd name="T0" fmla="*/ 3 w 6"/>
                  <a:gd name="T1" fmla="*/ 7 h 7"/>
                  <a:gd name="T2" fmla="*/ 6 w 6"/>
                  <a:gd name="T3" fmla="*/ 6 h 7"/>
                  <a:gd name="T4" fmla="*/ 6 w 6"/>
                  <a:gd name="T5" fmla="*/ 4 h 7"/>
                  <a:gd name="T6" fmla="*/ 3 w 6"/>
                  <a:gd name="T7" fmla="*/ 1 h 7"/>
                  <a:gd name="T8" fmla="*/ 1 w 6"/>
                  <a:gd name="T9" fmla="*/ 0 h 7"/>
                  <a:gd name="T10" fmla="*/ 0 w 6"/>
                  <a:gd name="T11" fmla="*/ 3 h 7"/>
                  <a:gd name="T12" fmla="*/ 0 w 6"/>
                  <a:gd name="T13" fmla="*/ 5 h 7"/>
                  <a:gd name="T14" fmla="*/ 1 w 6"/>
                  <a:gd name="T15" fmla="*/ 7 h 7"/>
                  <a:gd name="T16" fmla="*/ 3 w 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3" y="7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4" name="Freeform 759"/>
              <p:cNvSpPr>
                <a:spLocks/>
              </p:cNvSpPr>
              <p:nvPr/>
            </p:nvSpPr>
            <p:spPr bwMode="auto">
              <a:xfrm>
                <a:off x="2245" y="3998"/>
                <a:ext cx="6" cy="7"/>
              </a:xfrm>
              <a:custGeom>
                <a:avLst/>
                <a:gdLst>
                  <a:gd name="T0" fmla="*/ 3 w 6"/>
                  <a:gd name="T1" fmla="*/ 7 h 7"/>
                  <a:gd name="T2" fmla="*/ 6 w 6"/>
                  <a:gd name="T3" fmla="*/ 6 h 7"/>
                  <a:gd name="T4" fmla="*/ 6 w 6"/>
                  <a:gd name="T5" fmla="*/ 4 h 7"/>
                  <a:gd name="T6" fmla="*/ 3 w 6"/>
                  <a:gd name="T7" fmla="*/ 1 h 7"/>
                  <a:gd name="T8" fmla="*/ 2 w 6"/>
                  <a:gd name="T9" fmla="*/ 0 h 7"/>
                  <a:gd name="T10" fmla="*/ 0 w 6"/>
                  <a:gd name="T11" fmla="*/ 3 h 7"/>
                  <a:gd name="T12" fmla="*/ 0 w 6"/>
                  <a:gd name="T13" fmla="*/ 5 h 7"/>
                  <a:gd name="T14" fmla="*/ 1 w 6"/>
                  <a:gd name="T15" fmla="*/ 7 h 7"/>
                  <a:gd name="T16" fmla="*/ 3 w 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3" y="7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5" name="Freeform 760"/>
              <p:cNvSpPr>
                <a:spLocks/>
              </p:cNvSpPr>
              <p:nvPr/>
            </p:nvSpPr>
            <p:spPr bwMode="auto">
              <a:xfrm>
                <a:off x="2255" y="4021"/>
                <a:ext cx="7" cy="9"/>
              </a:xfrm>
              <a:custGeom>
                <a:avLst/>
                <a:gdLst>
                  <a:gd name="T0" fmla="*/ 3 w 7"/>
                  <a:gd name="T1" fmla="*/ 0 h 9"/>
                  <a:gd name="T2" fmla="*/ 6 w 7"/>
                  <a:gd name="T3" fmla="*/ 3 h 9"/>
                  <a:gd name="T4" fmla="*/ 7 w 7"/>
                  <a:gd name="T5" fmla="*/ 5 h 9"/>
                  <a:gd name="T6" fmla="*/ 5 w 7"/>
                  <a:gd name="T7" fmla="*/ 9 h 9"/>
                  <a:gd name="T8" fmla="*/ 2 w 7"/>
                  <a:gd name="T9" fmla="*/ 9 h 9"/>
                  <a:gd name="T10" fmla="*/ 0 w 7"/>
                  <a:gd name="T11" fmla="*/ 7 h 9"/>
                  <a:gd name="T12" fmla="*/ 0 w 7"/>
                  <a:gd name="T13" fmla="*/ 3 h 9"/>
                  <a:gd name="T14" fmla="*/ 0 w 7"/>
                  <a:gd name="T15" fmla="*/ 2 h 9"/>
                  <a:gd name="T16" fmla="*/ 1 w 7"/>
                  <a:gd name="T17" fmla="*/ 0 h 9"/>
                  <a:gd name="T18" fmla="*/ 2 w 7"/>
                  <a:gd name="T19" fmla="*/ 0 h 9"/>
                  <a:gd name="T20" fmla="*/ 3 w 7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9"/>
                  <a:gd name="T35" fmla="*/ 7 w 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9">
                    <a:moveTo>
                      <a:pt x="3" y="0"/>
                    </a:moveTo>
                    <a:lnTo>
                      <a:pt x="6" y="3"/>
                    </a:lnTo>
                    <a:lnTo>
                      <a:pt x="7" y="5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6" name="Freeform 761"/>
              <p:cNvSpPr>
                <a:spLocks/>
              </p:cNvSpPr>
              <p:nvPr/>
            </p:nvSpPr>
            <p:spPr bwMode="auto">
              <a:xfrm>
                <a:off x="2255" y="4021"/>
                <a:ext cx="5" cy="9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7 h 9"/>
                  <a:gd name="T4" fmla="*/ 5 w 5"/>
                  <a:gd name="T5" fmla="*/ 4 h 9"/>
                  <a:gd name="T6" fmla="*/ 3 w 5"/>
                  <a:gd name="T7" fmla="*/ 2 h 9"/>
                  <a:gd name="T8" fmla="*/ 1 w 5"/>
                  <a:gd name="T9" fmla="*/ 0 h 9"/>
                  <a:gd name="T10" fmla="*/ 0 w 5"/>
                  <a:gd name="T11" fmla="*/ 3 h 9"/>
                  <a:gd name="T12" fmla="*/ 0 w 5"/>
                  <a:gd name="T13" fmla="*/ 5 h 9"/>
                  <a:gd name="T14" fmla="*/ 1 w 5"/>
                  <a:gd name="T15" fmla="*/ 8 h 9"/>
                  <a:gd name="T16" fmla="*/ 3 w 5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3" y="9"/>
                    </a:moveTo>
                    <a:lnTo>
                      <a:pt x="5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7" name="Freeform 762"/>
              <p:cNvSpPr>
                <a:spLocks/>
              </p:cNvSpPr>
              <p:nvPr/>
            </p:nvSpPr>
            <p:spPr bwMode="auto">
              <a:xfrm>
                <a:off x="2255" y="4021"/>
                <a:ext cx="5" cy="8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7 h 8"/>
                  <a:gd name="T4" fmla="*/ 5 w 5"/>
                  <a:gd name="T5" fmla="*/ 4 h 8"/>
                  <a:gd name="T6" fmla="*/ 3 w 5"/>
                  <a:gd name="T7" fmla="*/ 2 h 8"/>
                  <a:gd name="T8" fmla="*/ 1 w 5"/>
                  <a:gd name="T9" fmla="*/ 0 h 8"/>
                  <a:gd name="T10" fmla="*/ 0 w 5"/>
                  <a:gd name="T11" fmla="*/ 3 h 8"/>
                  <a:gd name="T12" fmla="*/ 0 w 5"/>
                  <a:gd name="T13" fmla="*/ 5 h 8"/>
                  <a:gd name="T14" fmla="*/ 1 w 5"/>
                  <a:gd name="T15" fmla="*/ 8 h 8"/>
                  <a:gd name="T16" fmla="*/ 3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3" y="8"/>
                    </a:moveTo>
                    <a:lnTo>
                      <a:pt x="5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8" name="Freeform 763"/>
              <p:cNvSpPr>
                <a:spLocks/>
              </p:cNvSpPr>
              <p:nvPr/>
            </p:nvSpPr>
            <p:spPr bwMode="auto">
              <a:xfrm>
                <a:off x="2264" y="4013"/>
                <a:ext cx="7" cy="10"/>
              </a:xfrm>
              <a:custGeom>
                <a:avLst/>
                <a:gdLst>
                  <a:gd name="T0" fmla="*/ 5 w 7"/>
                  <a:gd name="T1" fmla="*/ 0 h 10"/>
                  <a:gd name="T2" fmla="*/ 7 w 7"/>
                  <a:gd name="T3" fmla="*/ 2 h 10"/>
                  <a:gd name="T4" fmla="*/ 7 w 7"/>
                  <a:gd name="T5" fmla="*/ 6 h 10"/>
                  <a:gd name="T6" fmla="*/ 7 w 7"/>
                  <a:gd name="T7" fmla="*/ 7 h 10"/>
                  <a:gd name="T8" fmla="*/ 6 w 7"/>
                  <a:gd name="T9" fmla="*/ 8 h 10"/>
                  <a:gd name="T10" fmla="*/ 5 w 7"/>
                  <a:gd name="T11" fmla="*/ 10 h 10"/>
                  <a:gd name="T12" fmla="*/ 3 w 7"/>
                  <a:gd name="T13" fmla="*/ 8 h 10"/>
                  <a:gd name="T14" fmla="*/ 1 w 7"/>
                  <a:gd name="T15" fmla="*/ 7 h 10"/>
                  <a:gd name="T16" fmla="*/ 0 w 7"/>
                  <a:gd name="T17" fmla="*/ 4 h 10"/>
                  <a:gd name="T18" fmla="*/ 2 w 7"/>
                  <a:gd name="T19" fmla="*/ 1 h 10"/>
                  <a:gd name="T20" fmla="*/ 5 w 7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0"/>
                  <a:gd name="T35" fmla="*/ 7 w 7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0">
                    <a:moveTo>
                      <a:pt x="5" y="0"/>
                    </a:moveTo>
                    <a:lnTo>
                      <a:pt x="7" y="2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59" name="Freeform 764"/>
              <p:cNvSpPr>
                <a:spLocks/>
              </p:cNvSpPr>
              <p:nvPr/>
            </p:nvSpPr>
            <p:spPr bwMode="auto">
              <a:xfrm>
                <a:off x="2265" y="4014"/>
                <a:ext cx="6" cy="7"/>
              </a:xfrm>
              <a:custGeom>
                <a:avLst/>
                <a:gdLst>
                  <a:gd name="T0" fmla="*/ 2 w 6"/>
                  <a:gd name="T1" fmla="*/ 7 h 7"/>
                  <a:gd name="T2" fmla="*/ 5 w 6"/>
                  <a:gd name="T3" fmla="*/ 7 h 7"/>
                  <a:gd name="T4" fmla="*/ 6 w 6"/>
                  <a:gd name="T5" fmla="*/ 5 h 7"/>
                  <a:gd name="T6" fmla="*/ 5 w 6"/>
                  <a:gd name="T7" fmla="*/ 1 h 7"/>
                  <a:gd name="T8" fmla="*/ 2 w 6"/>
                  <a:gd name="T9" fmla="*/ 0 h 7"/>
                  <a:gd name="T10" fmla="*/ 1 w 6"/>
                  <a:gd name="T11" fmla="*/ 0 h 7"/>
                  <a:gd name="T12" fmla="*/ 0 w 6"/>
                  <a:gd name="T13" fmla="*/ 3 h 7"/>
                  <a:gd name="T14" fmla="*/ 0 w 6"/>
                  <a:gd name="T15" fmla="*/ 6 h 7"/>
                  <a:gd name="T16" fmla="*/ 2 w 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2" y="7"/>
                    </a:moveTo>
                    <a:lnTo>
                      <a:pt x="5" y="7"/>
                    </a:lnTo>
                    <a:lnTo>
                      <a:pt x="6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0" name="Freeform 765"/>
              <p:cNvSpPr>
                <a:spLocks/>
              </p:cNvSpPr>
              <p:nvPr/>
            </p:nvSpPr>
            <p:spPr bwMode="auto">
              <a:xfrm>
                <a:off x="2265" y="401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5 w 5"/>
                  <a:gd name="T3" fmla="*/ 6 h 7"/>
                  <a:gd name="T4" fmla="*/ 5 w 5"/>
                  <a:gd name="T5" fmla="*/ 4 h 7"/>
                  <a:gd name="T6" fmla="*/ 5 w 5"/>
                  <a:gd name="T7" fmla="*/ 1 h 7"/>
                  <a:gd name="T8" fmla="*/ 2 w 5"/>
                  <a:gd name="T9" fmla="*/ 0 h 7"/>
                  <a:gd name="T10" fmla="*/ 1 w 5"/>
                  <a:gd name="T11" fmla="*/ 1 h 7"/>
                  <a:gd name="T12" fmla="*/ 0 w 5"/>
                  <a:gd name="T13" fmla="*/ 3 h 7"/>
                  <a:gd name="T14" fmla="*/ 1 w 5"/>
                  <a:gd name="T15" fmla="*/ 6 h 7"/>
                  <a:gd name="T16" fmla="*/ 2 w 5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2" y="7"/>
                    </a:moveTo>
                    <a:lnTo>
                      <a:pt x="5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1" name="Freeform 766"/>
              <p:cNvSpPr>
                <a:spLocks/>
              </p:cNvSpPr>
              <p:nvPr/>
            </p:nvSpPr>
            <p:spPr bwMode="auto">
              <a:xfrm>
                <a:off x="2264" y="3999"/>
                <a:ext cx="6" cy="9"/>
              </a:xfrm>
              <a:custGeom>
                <a:avLst/>
                <a:gdLst>
                  <a:gd name="T0" fmla="*/ 3 w 6"/>
                  <a:gd name="T1" fmla="*/ 0 h 9"/>
                  <a:gd name="T2" fmla="*/ 6 w 6"/>
                  <a:gd name="T3" fmla="*/ 3 h 9"/>
                  <a:gd name="T4" fmla="*/ 6 w 6"/>
                  <a:gd name="T5" fmla="*/ 5 h 9"/>
                  <a:gd name="T6" fmla="*/ 6 w 6"/>
                  <a:gd name="T7" fmla="*/ 8 h 9"/>
                  <a:gd name="T8" fmla="*/ 5 w 6"/>
                  <a:gd name="T9" fmla="*/ 9 h 9"/>
                  <a:gd name="T10" fmla="*/ 3 w 6"/>
                  <a:gd name="T11" fmla="*/ 9 h 9"/>
                  <a:gd name="T12" fmla="*/ 2 w 6"/>
                  <a:gd name="T13" fmla="*/ 9 h 9"/>
                  <a:gd name="T14" fmla="*/ 0 w 6"/>
                  <a:gd name="T15" fmla="*/ 6 h 9"/>
                  <a:gd name="T16" fmla="*/ 0 w 6"/>
                  <a:gd name="T17" fmla="*/ 3 h 9"/>
                  <a:gd name="T18" fmla="*/ 0 w 6"/>
                  <a:gd name="T19" fmla="*/ 2 h 9"/>
                  <a:gd name="T20" fmla="*/ 1 w 6"/>
                  <a:gd name="T21" fmla="*/ 0 h 9"/>
                  <a:gd name="T22" fmla="*/ 2 w 6"/>
                  <a:gd name="T23" fmla="*/ 0 h 9"/>
                  <a:gd name="T24" fmla="*/ 3 w 6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9"/>
                  <a:gd name="T41" fmla="*/ 6 w 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9">
                    <a:moveTo>
                      <a:pt x="3" y="0"/>
                    </a:moveTo>
                    <a:lnTo>
                      <a:pt x="6" y="3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2" name="Freeform 767"/>
              <p:cNvSpPr>
                <a:spLocks/>
              </p:cNvSpPr>
              <p:nvPr/>
            </p:nvSpPr>
            <p:spPr bwMode="auto">
              <a:xfrm>
                <a:off x="2264" y="3999"/>
                <a:ext cx="6" cy="9"/>
              </a:xfrm>
              <a:custGeom>
                <a:avLst/>
                <a:gdLst>
                  <a:gd name="T0" fmla="*/ 1 w 6"/>
                  <a:gd name="T1" fmla="*/ 6 h 9"/>
                  <a:gd name="T2" fmla="*/ 2 w 6"/>
                  <a:gd name="T3" fmla="*/ 9 h 9"/>
                  <a:gd name="T4" fmla="*/ 5 w 6"/>
                  <a:gd name="T5" fmla="*/ 8 h 9"/>
                  <a:gd name="T6" fmla="*/ 6 w 6"/>
                  <a:gd name="T7" fmla="*/ 5 h 9"/>
                  <a:gd name="T8" fmla="*/ 5 w 6"/>
                  <a:gd name="T9" fmla="*/ 3 h 9"/>
                  <a:gd name="T10" fmla="*/ 2 w 6"/>
                  <a:gd name="T11" fmla="*/ 0 h 9"/>
                  <a:gd name="T12" fmla="*/ 1 w 6"/>
                  <a:gd name="T13" fmla="*/ 2 h 9"/>
                  <a:gd name="T14" fmla="*/ 0 w 6"/>
                  <a:gd name="T15" fmla="*/ 4 h 9"/>
                  <a:gd name="T16" fmla="*/ 1 w 6"/>
                  <a:gd name="T17" fmla="*/ 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9"/>
                  <a:gd name="T29" fmla="*/ 6 w 6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9">
                    <a:moveTo>
                      <a:pt x="1" y="6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3" name="Freeform 768"/>
              <p:cNvSpPr>
                <a:spLocks/>
              </p:cNvSpPr>
              <p:nvPr/>
            </p:nvSpPr>
            <p:spPr bwMode="auto">
              <a:xfrm>
                <a:off x="2264" y="4001"/>
                <a:ext cx="6" cy="6"/>
              </a:xfrm>
              <a:custGeom>
                <a:avLst/>
                <a:gdLst>
                  <a:gd name="T0" fmla="*/ 1 w 6"/>
                  <a:gd name="T1" fmla="*/ 4 h 6"/>
                  <a:gd name="T2" fmla="*/ 2 w 6"/>
                  <a:gd name="T3" fmla="*/ 6 h 6"/>
                  <a:gd name="T4" fmla="*/ 5 w 6"/>
                  <a:gd name="T5" fmla="*/ 6 h 6"/>
                  <a:gd name="T6" fmla="*/ 6 w 6"/>
                  <a:gd name="T7" fmla="*/ 3 h 6"/>
                  <a:gd name="T8" fmla="*/ 5 w 6"/>
                  <a:gd name="T9" fmla="*/ 1 h 6"/>
                  <a:gd name="T10" fmla="*/ 2 w 6"/>
                  <a:gd name="T11" fmla="*/ 0 h 6"/>
                  <a:gd name="T12" fmla="*/ 1 w 6"/>
                  <a:gd name="T13" fmla="*/ 0 h 6"/>
                  <a:gd name="T14" fmla="*/ 0 w 6"/>
                  <a:gd name="T15" fmla="*/ 2 h 6"/>
                  <a:gd name="T16" fmla="*/ 1 w 6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1" y="4"/>
                    </a:moveTo>
                    <a:lnTo>
                      <a:pt x="2" y="6"/>
                    </a:lnTo>
                    <a:lnTo>
                      <a:pt x="5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4" name="Freeform 769"/>
              <p:cNvSpPr>
                <a:spLocks/>
              </p:cNvSpPr>
              <p:nvPr/>
            </p:nvSpPr>
            <p:spPr bwMode="auto">
              <a:xfrm>
                <a:off x="2255" y="3991"/>
                <a:ext cx="7" cy="10"/>
              </a:xfrm>
              <a:custGeom>
                <a:avLst/>
                <a:gdLst>
                  <a:gd name="T0" fmla="*/ 3 w 7"/>
                  <a:gd name="T1" fmla="*/ 0 h 10"/>
                  <a:gd name="T2" fmla="*/ 6 w 7"/>
                  <a:gd name="T3" fmla="*/ 2 h 10"/>
                  <a:gd name="T4" fmla="*/ 7 w 7"/>
                  <a:gd name="T5" fmla="*/ 6 h 10"/>
                  <a:gd name="T6" fmla="*/ 5 w 7"/>
                  <a:gd name="T7" fmla="*/ 8 h 10"/>
                  <a:gd name="T8" fmla="*/ 2 w 7"/>
                  <a:gd name="T9" fmla="*/ 10 h 10"/>
                  <a:gd name="T10" fmla="*/ 0 w 7"/>
                  <a:gd name="T11" fmla="*/ 7 h 10"/>
                  <a:gd name="T12" fmla="*/ 0 w 7"/>
                  <a:gd name="T13" fmla="*/ 3 h 10"/>
                  <a:gd name="T14" fmla="*/ 0 w 7"/>
                  <a:gd name="T15" fmla="*/ 1 h 10"/>
                  <a:gd name="T16" fmla="*/ 1 w 7"/>
                  <a:gd name="T17" fmla="*/ 0 h 10"/>
                  <a:gd name="T18" fmla="*/ 2 w 7"/>
                  <a:gd name="T19" fmla="*/ 0 h 10"/>
                  <a:gd name="T20" fmla="*/ 3 w 7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0"/>
                  <a:gd name="T35" fmla="*/ 7 w 7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0">
                    <a:moveTo>
                      <a:pt x="3" y="0"/>
                    </a:moveTo>
                    <a:lnTo>
                      <a:pt x="6" y="2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5" name="Freeform 770"/>
              <p:cNvSpPr>
                <a:spLocks/>
              </p:cNvSpPr>
              <p:nvPr/>
            </p:nvSpPr>
            <p:spPr bwMode="auto">
              <a:xfrm>
                <a:off x="2255" y="3992"/>
                <a:ext cx="6" cy="7"/>
              </a:xfrm>
              <a:custGeom>
                <a:avLst/>
                <a:gdLst>
                  <a:gd name="T0" fmla="*/ 0 w 6"/>
                  <a:gd name="T1" fmla="*/ 5 h 7"/>
                  <a:gd name="T2" fmla="*/ 1 w 6"/>
                  <a:gd name="T3" fmla="*/ 7 h 7"/>
                  <a:gd name="T4" fmla="*/ 3 w 6"/>
                  <a:gd name="T5" fmla="*/ 7 h 7"/>
                  <a:gd name="T6" fmla="*/ 6 w 6"/>
                  <a:gd name="T7" fmla="*/ 5 h 7"/>
                  <a:gd name="T8" fmla="*/ 6 w 6"/>
                  <a:gd name="T9" fmla="*/ 2 h 7"/>
                  <a:gd name="T10" fmla="*/ 3 w 6"/>
                  <a:gd name="T11" fmla="*/ 0 h 7"/>
                  <a:gd name="T12" fmla="*/ 1 w 6"/>
                  <a:gd name="T13" fmla="*/ 0 h 7"/>
                  <a:gd name="T14" fmla="*/ 0 w 6"/>
                  <a:gd name="T15" fmla="*/ 1 h 7"/>
                  <a:gd name="T16" fmla="*/ 0 w 6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0" y="5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6" name="Freeform 771"/>
              <p:cNvSpPr>
                <a:spLocks/>
              </p:cNvSpPr>
              <p:nvPr/>
            </p:nvSpPr>
            <p:spPr bwMode="auto">
              <a:xfrm>
                <a:off x="2255" y="3992"/>
                <a:ext cx="5" cy="7"/>
              </a:xfrm>
              <a:custGeom>
                <a:avLst/>
                <a:gdLst>
                  <a:gd name="T0" fmla="*/ 0 w 5"/>
                  <a:gd name="T1" fmla="*/ 5 h 7"/>
                  <a:gd name="T2" fmla="*/ 1 w 5"/>
                  <a:gd name="T3" fmla="*/ 7 h 7"/>
                  <a:gd name="T4" fmla="*/ 3 w 5"/>
                  <a:gd name="T5" fmla="*/ 7 h 7"/>
                  <a:gd name="T6" fmla="*/ 5 w 5"/>
                  <a:gd name="T7" fmla="*/ 5 h 7"/>
                  <a:gd name="T8" fmla="*/ 5 w 5"/>
                  <a:gd name="T9" fmla="*/ 2 h 7"/>
                  <a:gd name="T10" fmla="*/ 3 w 5"/>
                  <a:gd name="T11" fmla="*/ 0 h 7"/>
                  <a:gd name="T12" fmla="*/ 2 w 5"/>
                  <a:gd name="T13" fmla="*/ 0 h 7"/>
                  <a:gd name="T14" fmla="*/ 0 w 5"/>
                  <a:gd name="T15" fmla="*/ 1 h 7"/>
                  <a:gd name="T16" fmla="*/ 0 w 5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0" y="5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7" name="Freeform 772"/>
              <p:cNvSpPr>
                <a:spLocks/>
              </p:cNvSpPr>
              <p:nvPr/>
            </p:nvSpPr>
            <p:spPr bwMode="auto">
              <a:xfrm>
                <a:off x="2252" y="4002"/>
                <a:ext cx="11" cy="17"/>
              </a:xfrm>
              <a:custGeom>
                <a:avLst/>
                <a:gdLst>
                  <a:gd name="T0" fmla="*/ 4 w 11"/>
                  <a:gd name="T1" fmla="*/ 0 h 17"/>
                  <a:gd name="T2" fmla="*/ 8 w 11"/>
                  <a:gd name="T3" fmla="*/ 1 h 17"/>
                  <a:gd name="T4" fmla="*/ 9 w 11"/>
                  <a:gd name="T5" fmla="*/ 2 h 17"/>
                  <a:gd name="T6" fmla="*/ 11 w 11"/>
                  <a:gd name="T7" fmla="*/ 5 h 17"/>
                  <a:gd name="T8" fmla="*/ 11 w 11"/>
                  <a:gd name="T9" fmla="*/ 8 h 17"/>
                  <a:gd name="T10" fmla="*/ 11 w 11"/>
                  <a:gd name="T11" fmla="*/ 12 h 17"/>
                  <a:gd name="T12" fmla="*/ 10 w 11"/>
                  <a:gd name="T13" fmla="*/ 15 h 17"/>
                  <a:gd name="T14" fmla="*/ 9 w 11"/>
                  <a:gd name="T15" fmla="*/ 16 h 17"/>
                  <a:gd name="T16" fmla="*/ 6 w 11"/>
                  <a:gd name="T17" fmla="*/ 17 h 17"/>
                  <a:gd name="T18" fmla="*/ 4 w 11"/>
                  <a:gd name="T19" fmla="*/ 16 h 17"/>
                  <a:gd name="T20" fmla="*/ 2 w 11"/>
                  <a:gd name="T21" fmla="*/ 15 h 17"/>
                  <a:gd name="T22" fmla="*/ 1 w 11"/>
                  <a:gd name="T23" fmla="*/ 12 h 17"/>
                  <a:gd name="T24" fmla="*/ 0 w 11"/>
                  <a:gd name="T25" fmla="*/ 8 h 17"/>
                  <a:gd name="T26" fmla="*/ 0 w 11"/>
                  <a:gd name="T27" fmla="*/ 5 h 17"/>
                  <a:gd name="T28" fmla="*/ 1 w 11"/>
                  <a:gd name="T29" fmla="*/ 2 h 17"/>
                  <a:gd name="T30" fmla="*/ 2 w 11"/>
                  <a:gd name="T31" fmla="*/ 1 h 17"/>
                  <a:gd name="T32" fmla="*/ 4 w 11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7"/>
                  <a:gd name="T53" fmla="*/ 11 w 11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7">
                    <a:moveTo>
                      <a:pt x="4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8" name="Freeform 773"/>
              <p:cNvSpPr>
                <a:spLocks/>
              </p:cNvSpPr>
              <p:nvPr/>
            </p:nvSpPr>
            <p:spPr bwMode="auto">
              <a:xfrm>
                <a:off x="2261" y="3964"/>
                <a:ext cx="5" cy="23"/>
              </a:xfrm>
              <a:custGeom>
                <a:avLst/>
                <a:gdLst>
                  <a:gd name="T0" fmla="*/ 0 w 5"/>
                  <a:gd name="T1" fmla="*/ 19 h 23"/>
                  <a:gd name="T2" fmla="*/ 3 w 5"/>
                  <a:gd name="T3" fmla="*/ 0 h 23"/>
                  <a:gd name="T4" fmla="*/ 4 w 5"/>
                  <a:gd name="T5" fmla="*/ 1 h 23"/>
                  <a:gd name="T6" fmla="*/ 5 w 5"/>
                  <a:gd name="T7" fmla="*/ 1 h 23"/>
                  <a:gd name="T8" fmla="*/ 2 w 5"/>
                  <a:gd name="T9" fmla="*/ 21 h 23"/>
                  <a:gd name="T10" fmla="*/ 1 w 5"/>
                  <a:gd name="T11" fmla="*/ 23 h 23"/>
                  <a:gd name="T12" fmla="*/ 0 w 5"/>
                  <a:gd name="T13" fmla="*/ 19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3"/>
                  <a:gd name="T23" fmla="*/ 5 w 5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3">
                    <a:moveTo>
                      <a:pt x="0" y="19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69" name="Freeform 774"/>
              <p:cNvSpPr>
                <a:spLocks/>
              </p:cNvSpPr>
              <p:nvPr/>
            </p:nvSpPr>
            <p:spPr bwMode="auto">
              <a:xfrm>
                <a:off x="2262" y="3965"/>
                <a:ext cx="4" cy="21"/>
              </a:xfrm>
              <a:custGeom>
                <a:avLst/>
                <a:gdLst>
                  <a:gd name="T0" fmla="*/ 0 w 4"/>
                  <a:gd name="T1" fmla="*/ 18 h 21"/>
                  <a:gd name="T2" fmla="*/ 3 w 4"/>
                  <a:gd name="T3" fmla="*/ 0 h 21"/>
                  <a:gd name="T4" fmla="*/ 4 w 4"/>
                  <a:gd name="T5" fmla="*/ 0 h 21"/>
                  <a:gd name="T6" fmla="*/ 1 w 4"/>
                  <a:gd name="T7" fmla="*/ 18 h 21"/>
                  <a:gd name="T8" fmla="*/ 0 w 4"/>
                  <a:gd name="T9" fmla="*/ 21 h 21"/>
                  <a:gd name="T10" fmla="*/ 0 w 4"/>
                  <a:gd name="T11" fmla="*/ 18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1"/>
                  <a:gd name="T20" fmla="*/ 4 w 4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1">
                    <a:moveTo>
                      <a:pt x="0" y="18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0" name="Freeform 775"/>
              <p:cNvSpPr>
                <a:spLocks/>
              </p:cNvSpPr>
              <p:nvPr/>
            </p:nvSpPr>
            <p:spPr bwMode="auto">
              <a:xfrm>
                <a:off x="2262" y="3960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4 h 6"/>
                  <a:gd name="T4" fmla="*/ 7 w 8"/>
                  <a:gd name="T5" fmla="*/ 3 h 6"/>
                  <a:gd name="T6" fmla="*/ 5 w 8"/>
                  <a:gd name="T7" fmla="*/ 1 h 6"/>
                  <a:gd name="T8" fmla="*/ 4 w 8"/>
                  <a:gd name="T9" fmla="*/ 1 h 6"/>
                  <a:gd name="T10" fmla="*/ 3 w 8"/>
                  <a:gd name="T11" fmla="*/ 0 h 6"/>
                  <a:gd name="T12" fmla="*/ 1 w 8"/>
                  <a:gd name="T13" fmla="*/ 1 h 6"/>
                  <a:gd name="T14" fmla="*/ 1 w 8"/>
                  <a:gd name="T15" fmla="*/ 3 h 6"/>
                  <a:gd name="T16" fmla="*/ 0 w 8"/>
                  <a:gd name="T17" fmla="*/ 4 h 6"/>
                  <a:gd name="T18" fmla="*/ 8 w 8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1" name="Freeform 776"/>
              <p:cNvSpPr>
                <a:spLocks/>
              </p:cNvSpPr>
              <p:nvPr/>
            </p:nvSpPr>
            <p:spPr bwMode="auto">
              <a:xfrm>
                <a:off x="2258" y="3964"/>
                <a:ext cx="12" cy="22"/>
              </a:xfrm>
              <a:custGeom>
                <a:avLst/>
                <a:gdLst>
                  <a:gd name="T0" fmla="*/ 8 w 12"/>
                  <a:gd name="T1" fmla="*/ 22 h 22"/>
                  <a:gd name="T2" fmla="*/ 12 w 12"/>
                  <a:gd name="T3" fmla="*/ 2 h 22"/>
                  <a:gd name="T4" fmla="*/ 4 w 12"/>
                  <a:gd name="T5" fmla="*/ 0 h 22"/>
                  <a:gd name="T6" fmla="*/ 0 w 12"/>
                  <a:gd name="T7" fmla="*/ 19 h 22"/>
                  <a:gd name="T8" fmla="*/ 8 w 12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2"/>
                  <a:gd name="T17" fmla="*/ 12 w 1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2">
                    <a:moveTo>
                      <a:pt x="8" y="22"/>
                    </a:moveTo>
                    <a:lnTo>
                      <a:pt x="12" y="2"/>
                    </a:lnTo>
                    <a:lnTo>
                      <a:pt x="4" y="0"/>
                    </a:lnTo>
                    <a:lnTo>
                      <a:pt x="0" y="19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2" name="Freeform 777"/>
              <p:cNvSpPr>
                <a:spLocks/>
              </p:cNvSpPr>
              <p:nvPr/>
            </p:nvSpPr>
            <p:spPr bwMode="auto">
              <a:xfrm>
                <a:off x="2258" y="398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3 h 7"/>
                  <a:gd name="T4" fmla="*/ 0 w 8"/>
                  <a:gd name="T5" fmla="*/ 4 h 7"/>
                  <a:gd name="T6" fmla="*/ 2 w 8"/>
                  <a:gd name="T7" fmla="*/ 5 h 7"/>
                  <a:gd name="T8" fmla="*/ 4 w 8"/>
                  <a:gd name="T9" fmla="*/ 5 h 7"/>
                  <a:gd name="T10" fmla="*/ 5 w 8"/>
                  <a:gd name="T11" fmla="*/ 7 h 7"/>
                  <a:gd name="T12" fmla="*/ 6 w 8"/>
                  <a:gd name="T13" fmla="*/ 5 h 7"/>
                  <a:gd name="T14" fmla="*/ 7 w 8"/>
                  <a:gd name="T15" fmla="*/ 4 h 7"/>
                  <a:gd name="T16" fmla="*/ 8 w 8"/>
                  <a:gd name="T17" fmla="*/ 3 h 7"/>
                  <a:gd name="T18" fmla="*/ 0 w 8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7"/>
                  <a:gd name="T32" fmla="*/ 8 w 8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3" name="Freeform 778"/>
              <p:cNvSpPr>
                <a:spLocks/>
              </p:cNvSpPr>
              <p:nvPr/>
            </p:nvSpPr>
            <p:spPr bwMode="auto">
              <a:xfrm>
                <a:off x="2248" y="3961"/>
                <a:ext cx="6" cy="25"/>
              </a:xfrm>
              <a:custGeom>
                <a:avLst/>
                <a:gdLst>
                  <a:gd name="T0" fmla="*/ 3 w 6"/>
                  <a:gd name="T1" fmla="*/ 21 h 25"/>
                  <a:gd name="T2" fmla="*/ 0 w 6"/>
                  <a:gd name="T3" fmla="*/ 0 h 25"/>
                  <a:gd name="T4" fmla="*/ 1 w 6"/>
                  <a:gd name="T5" fmla="*/ 0 h 25"/>
                  <a:gd name="T6" fmla="*/ 3 w 6"/>
                  <a:gd name="T7" fmla="*/ 0 h 25"/>
                  <a:gd name="T8" fmla="*/ 6 w 6"/>
                  <a:gd name="T9" fmla="*/ 21 h 25"/>
                  <a:gd name="T10" fmla="*/ 5 w 6"/>
                  <a:gd name="T11" fmla="*/ 25 h 25"/>
                  <a:gd name="T12" fmla="*/ 3 w 6"/>
                  <a:gd name="T13" fmla="*/ 2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5"/>
                  <a:gd name="T23" fmla="*/ 6 w 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5">
                    <a:moveTo>
                      <a:pt x="3" y="2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21"/>
                    </a:lnTo>
                    <a:lnTo>
                      <a:pt x="5" y="25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4" name="Freeform 779"/>
              <p:cNvSpPr>
                <a:spLocks/>
              </p:cNvSpPr>
              <p:nvPr/>
            </p:nvSpPr>
            <p:spPr bwMode="auto">
              <a:xfrm>
                <a:off x="2248" y="3961"/>
                <a:ext cx="5" cy="24"/>
              </a:xfrm>
              <a:custGeom>
                <a:avLst/>
                <a:gdLst>
                  <a:gd name="T0" fmla="*/ 4 w 5"/>
                  <a:gd name="T1" fmla="*/ 21 h 24"/>
                  <a:gd name="T2" fmla="*/ 0 w 5"/>
                  <a:gd name="T3" fmla="*/ 0 h 24"/>
                  <a:gd name="T4" fmla="*/ 3 w 5"/>
                  <a:gd name="T5" fmla="*/ 0 h 24"/>
                  <a:gd name="T6" fmla="*/ 5 w 5"/>
                  <a:gd name="T7" fmla="*/ 21 h 24"/>
                  <a:gd name="T8" fmla="*/ 5 w 5"/>
                  <a:gd name="T9" fmla="*/ 24 h 24"/>
                  <a:gd name="T10" fmla="*/ 4 w 5"/>
                  <a:gd name="T11" fmla="*/ 2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4"/>
                  <a:gd name="T20" fmla="*/ 5 w 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4">
                    <a:moveTo>
                      <a:pt x="4" y="2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5" name="Freeform 780"/>
              <p:cNvSpPr>
                <a:spLocks/>
              </p:cNvSpPr>
              <p:nvPr/>
            </p:nvSpPr>
            <p:spPr bwMode="auto">
              <a:xfrm>
                <a:off x="2246" y="3959"/>
                <a:ext cx="8" cy="5"/>
              </a:xfrm>
              <a:custGeom>
                <a:avLst/>
                <a:gdLst>
                  <a:gd name="T0" fmla="*/ 8 w 8"/>
                  <a:gd name="T1" fmla="*/ 4 h 5"/>
                  <a:gd name="T2" fmla="*/ 7 w 8"/>
                  <a:gd name="T3" fmla="*/ 1 h 5"/>
                  <a:gd name="T4" fmla="*/ 6 w 8"/>
                  <a:gd name="T5" fmla="*/ 0 h 5"/>
                  <a:gd name="T6" fmla="*/ 5 w 8"/>
                  <a:gd name="T7" fmla="*/ 0 h 5"/>
                  <a:gd name="T8" fmla="*/ 3 w 8"/>
                  <a:gd name="T9" fmla="*/ 0 h 5"/>
                  <a:gd name="T10" fmla="*/ 2 w 8"/>
                  <a:gd name="T11" fmla="*/ 0 h 5"/>
                  <a:gd name="T12" fmla="*/ 1 w 8"/>
                  <a:gd name="T13" fmla="*/ 1 h 5"/>
                  <a:gd name="T14" fmla="*/ 0 w 8"/>
                  <a:gd name="T15" fmla="*/ 2 h 5"/>
                  <a:gd name="T16" fmla="*/ 0 w 8"/>
                  <a:gd name="T17" fmla="*/ 5 h 5"/>
                  <a:gd name="T18" fmla="*/ 8 w 8"/>
                  <a:gd name="T19" fmla="*/ 4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5"/>
                  <a:gd name="T32" fmla="*/ 8 w 8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5">
                    <a:moveTo>
                      <a:pt x="8" y="4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6" name="Freeform 781"/>
              <p:cNvSpPr>
                <a:spLocks/>
              </p:cNvSpPr>
              <p:nvPr/>
            </p:nvSpPr>
            <p:spPr bwMode="auto">
              <a:xfrm>
                <a:off x="2246" y="3963"/>
                <a:ext cx="10" cy="22"/>
              </a:xfrm>
              <a:custGeom>
                <a:avLst/>
                <a:gdLst>
                  <a:gd name="T0" fmla="*/ 10 w 10"/>
                  <a:gd name="T1" fmla="*/ 20 h 22"/>
                  <a:gd name="T2" fmla="*/ 8 w 10"/>
                  <a:gd name="T3" fmla="*/ 0 h 22"/>
                  <a:gd name="T4" fmla="*/ 0 w 10"/>
                  <a:gd name="T5" fmla="*/ 1 h 22"/>
                  <a:gd name="T6" fmla="*/ 2 w 10"/>
                  <a:gd name="T7" fmla="*/ 22 h 22"/>
                  <a:gd name="T8" fmla="*/ 10 w 10"/>
                  <a:gd name="T9" fmla="*/ 2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10" y="2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2" y="22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7" name="Freeform 782"/>
              <p:cNvSpPr>
                <a:spLocks/>
              </p:cNvSpPr>
              <p:nvPr/>
            </p:nvSpPr>
            <p:spPr bwMode="auto">
              <a:xfrm>
                <a:off x="2248" y="3983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0 w 8"/>
                  <a:gd name="T3" fmla="*/ 3 h 5"/>
                  <a:gd name="T4" fmla="*/ 1 w 8"/>
                  <a:gd name="T5" fmla="*/ 4 h 5"/>
                  <a:gd name="T6" fmla="*/ 3 w 8"/>
                  <a:gd name="T7" fmla="*/ 5 h 5"/>
                  <a:gd name="T8" fmla="*/ 5 w 8"/>
                  <a:gd name="T9" fmla="*/ 5 h 5"/>
                  <a:gd name="T10" fmla="*/ 6 w 8"/>
                  <a:gd name="T11" fmla="*/ 4 h 5"/>
                  <a:gd name="T12" fmla="*/ 7 w 8"/>
                  <a:gd name="T13" fmla="*/ 4 h 5"/>
                  <a:gd name="T14" fmla="*/ 8 w 8"/>
                  <a:gd name="T15" fmla="*/ 3 h 5"/>
                  <a:gd name="T16" fmla="*/ 8 w 8"/>
                  <a:gd name="T17" fmla="*/ 0 h 5"/>
                  <a:gd name="T18" fmla="*/ 0 w 8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5"/>
                  <a:gd name="T32" fmla="*/ 8 w 8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5">
                    <a:moveTo>
                      <a:pt x="0" y="2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8" name="Freeform 783"/>
              <p:cNvSpPr>
                <a:spLocks/>
              </p:cNvSpPr>
              <p:nvPr/>
            </p:nvSpPr>
            <p:spPr bwMode="auto">
              <a:xfrm>
                <a:off x="2234" y="3967"/>
                <a:ext cx="12" cy="24"/>
              </a:xfrm>
              <a:custGeom>
                <a:avLst/>
                <a:gdLst>
                  <a:gd name="T0" fmla="*/ 10 w 12"/>
                  <a:gd name="T1" fmla="*/ 21 h 24"/>
                  <a:gd name="T2" fmla="*/ 0 w 12"/>
                  <a:gd name="T3" fmla="*/ 3 h 24"/>
                  <a:gd name="T4" fmla="*/ 1 w 12"/>
                  <a:gd name="T5" fmla="*/ 2 h 24"/>
                  <a:gd name="T6" fmla="*/ 2 w 12"/>
                  <a:gd name="T7" fmla="*/ 0 h 24"/>
                  <a:gd name="T8" fmla="*/ 12 w 12"/>
                  <a:gd name="T9" fmla="*/ 20 h 24"/>
                  <a:gd name="T10" fmla="*/ 12 w 12"/>
                  <a:gd name="T11" fmla="*/ 24 h 24"/>
                  <a:gd name="T12" fmla="*/ 10 w 12"/>
                  <a:gd name="T13" fmla="*/ 2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4"/>
                  <a:gd name="T23" fmla="*/ 12 w 1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4">
                    <a:moveTo>
                      <a:pt x="10" y="21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79" name="Freeform 784"/>
              <p:cNvSpPr>
                <a:spLocks/>
              </p:cNvSpPr>
              <p:nvPr/>
            </p:nvSpPr>
            <p:spPr bwMode="auto">
              <a:xfrm>
                <a:off x="2235" y="3969"/>
                <a:ext cx="10" cy="21"/>
              </a:xfrm>
              <a:custGeom>
                <a:avLst/>
                <a:gdLst>
                  <a:gd name="T0" fmla="*/ 9 w 10"/>
                  <a:gd name="T1" fmla="*/ 18 h 21"/>
                  <a:gd name="T2" fmla="*/ 0 w 10"/>
                  <a:gd name="T3" fmla="*/ 1 h 21"/>
                  <a:gd name="T4" fmla="*/ 1 w 10"/>
                  <a:gd name="T5" fmla="*/ 0 h 21"/>
                  <a:gd name="T6" fmla="*/ 10 w 10"/>
                  <a:gd name="T7" fmla="*/ 18 h 21"/>
                  <a:gd name="T8" fmla="*/ 10 w 10"/>
                  <a:gd name="T9" fmla="*/ 21 h 21"/>
                  <a:gd name="T10" fmla="*/ 9 w 10"/>
                  <a:gd name="T11" fmla="*/ 18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1"/>
                  <a:gd name="T20" fmla="*/ 10 w 1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1">
                    <a:moveTo>
                      <a:pt x="9" y="1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0" name="Freeform 785"/>
              <p:cNvSpPr>
                <a:spLocks/>
              </p:cNvSpPr>
              <p:nvPr/>
            </p:nvSpPr>
            <p:spPr bwMode="auto">
              <a:xfrm>
                <a:off x="2231" y="3965"/>
                <a:ext cx="8" cy="6"/>
              </a:xfrm>
              <a:custGeom>
                <a:avLst/>
                <a:gdLst>
                  <a:gd name="T0" fmla="*/ 8 w 8"/>
                  <a:gd name="T1" fmla="*/ 2 h 6"/>
                  <a:gd name="T2" fmla="*/ 7 w 8"/>
                  <a:gd name="T3" fmla="*/ 1 h 6"/>
                  <a:gd name="T4" fmla="*/ 6 w 8"/>
                  <a:gd name="T5" fmla="*/ 0 h 6"/>
                  <a:gd name="T6" fmla="*/ 4 w 8"/>
                  <a:gd name="T7" fmla="*/ 0 h 6"/>
                  <a:gd name="T8" fmla="*/ 3 w 8"/>
                  <a:gd name="T9" fmla="*/ 1 h 6"/>
                  <a:gd name="T10" fmla="*/ 1 w 8"/>
                  <a:gd name="T11" fmla="*/ 1 h 6"/>
                  <a:gd name="T12" fmla="*/ 0 w 8"/>
                  <a:gd name="T13" fmla="*/ 4 h 6"/>
                  <a:gd name="T14" fmla="*/ 0 w 8"/>
                  <a:gd name="T15" fmla="*/ 5 h 6"/>
                  <a:gd name="T16" fmla="*/ 1 w 8"/>
                  <a:gd name="T17" fmla="*/ 6 h 6"/>
                  <a:gd name="T18" fmla="*/ 8 w 8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8" y="2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1" name="Freeform 786"/>
              <p:cNvSpPr>
                <a:spLocks/>
              </p:cNvSpPr>
              <p:nvPr/>
            </p:nvSpPr>
            <p:spPr bwMode="auto">
              <a:xfrm>
                <a:off x="2232" y="3967"/>
                <a:ext cx="16" cy="24"/>
              </a:xfrm>
              <a:custGeom>
                <a:avLst/>
                <a:gdLst>
                  <a:gd name="T0" fmla="*/ 16 w 16"/>
                  <a:gd name="T1" fmla="*/ 20 h 24"/>
                  <a:gd name="T2" fmla="*/ 7 w 16"/>
                  <a:gd name="T3" fmla="*/ 0 h 24"/>
                  <a:gd name="T4" fmla="*/ 0 w 16"/>
                  <a:gd name="T5" fmla="*/ 4 h 24"/>
                  <a:gd name="T6" fmla="*/ 10 w 16"/>
                  <a:gd name="T7" fmla="*/ 24 h 24"/>
                  <a:gd name="T8" fmla="*/ 16 w 16"/>
                  <a:gd name="T9" fmla="*/ 2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16" y="20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2" name="Freeform 787"/>
              <p:cNvSpPr>
                <a:spLocks/>
              </p:cNvSpPr>
              <p:nvPr/>
            </p:nvSpPr>
            <p:spPr bwMode="auto">
              <a:xfrm>
                <a:off x="2242" y="3987"/>
                <a:ext cx="7" cy="6"/>
              </a:xfrm>
              <a:custGeom>
                <a:avLst/>
                <a:gdLst>
                  <a:gd name="T0" fmla="*/ 0 w 7"/>
                  <a:gd name="T1" fmla="*/ 4 h 6"/>
                  <a:gd name="T2" fmla="*/ 1 w 7"/>
                  <a:gd name="T3" fmla="*/ 5 h 6"/>
                  <a:gd name="T4" fmla="*/ 3 w 7"/>
                  <a:gd name="T5" fmla="*/ 6 h 6"/>
                  <a:gd name="T6" fmla="*/ 4 w 7"/>
                  <a:gd name="T7" fmla="*/ 6 h 6"/>
                  <a:gd name="T8" fmla="*/ 5 w 7"/>
                  <a:gd name="T9" fmla="*/ 5 h 6"/>
                  <a:gd name="T10" fmla="*/ 6 w 7"/>
                  <a:gd name="T11" fmla="*/ 4 h 6"/>
                  <a:gd name="T12" fmla="*/ 7 w 7"/>
                  <a:gd name="T13" fmla="*/ 3 h 6"/>
                  <a:gd name="T14" fmla="*/ 7 w 7"/>
                  <a:gd name="T15" fmla="*/ 1 h 6"/>
                  <a:gd name="T16" fmla="*/ 6 w 7"/>
                  <a:gd name="T17" fmla="*/ 0 h 6"/>
                  <a:gd name="T18" fmla="*/ 0 w 7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6"/>
                  <a:gd name="T32" fmla="*/ 7 w 7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6">
                    <a:moveTo>
                      <a:pt x="0" y="4"/>
                    </a:move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3" name="Freeform 788"/>
              <p:cNvSpPr>
                <a:spLocks/>
              </p:cNvSpPr>
              <p:nvPr/>
            </p:nvSpPr>
            <p:spPr bwMode="auto">
              <a:xfrm>
                <a:off x="2266" y="3974"/>
                <a:ext cx="14" cy="17"/>
              </a:xfrm>
              <a:custGeom>
                <a:avLst/>
                <a:gdLst>
                  <a:gd name="T0" fmla="*/ 1 w 14"/>
                  <a:gd name="T1" fmla="*/ 13 h 17"/>
                  <a:gd name="T2" fmla="*/ 12 w 14"/>
                  <a:gd name="T3" fmla="*/ 0 h 17"/>
                  <a:gd name="T4" fmla="*/ 13 w 14"/>
                  <a:gd name="T5" fmla="*/ 1 h 17"/>
                  <a:gd name="T6" fmla="*/ 14 w 14"/>
                  <a:gd name="T7" fmla="*/ 2 h 17"/>
                  <a:gd name="T8" fmla="*/ 4 w 14"/>
                  <a:gd name="T9" fmla="*/ 16 h 17"/>
                  <a:gd name="T10" fmla="*/ 0 w 14"/>
                  <a:gd name="T11" fmla="*/ 17 h 17"/>
                  <a:gd name="T12" fmla="*/ 1 w 14"/>
                  <a:gd name="T13" fmla="*/ 1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7"/>
                  <a:gd name="T23" fmla="*/ 14 w 14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7">
                    <a:moveTo>
                      <a:pt x="1" y="13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4" y="16"/>
                    </a:lnTo>
                    <a:lnTo>
                      <a:pt x="0" y="1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4" name="Freeform 789"/>
              <p:cNvSpPr>
                <a:spLocks/>
              </p:cNvSpPr>
              <p:nvPr/>
            </p:nvSpPr>
            <p:spPr bwMode="auto">
              <a:xfrm>
                <a:off x="2267" y="3974"/>
                <a:ext cx="12" cy="16"/>
              </a:xfrm>
              <a:custGeom>
                <a:avLst/>
                <a:gdLst>
                  <a:gd name="T0" fmla="*/ 2 w 12"/>
                  <a:gd name="T1" fmla="*/ 13 h 16"/>
                  <a:gd name="T2" fmla="*/ 11 w 12"/>
                  <a:gd name="T3" fmla="*/ 0 h 16"/>
                  <a:gd name="T4" fmla="*/ 12 w 12"/>
                  <a:gd name="T5" fmla="*/ 2 h 16"/>
                  <a:gd name="T6" fmla="*/ 3 w 12"/>
                  <a:gd name="T7" fmla="*/ 16 h 16"/>
                  <a:gd name="T8" fmla="*/ 0 w 12"/>
                  <a:gd name="T9" fmla="*/ 16 h 16"/>
                  <a:gd name="T10" fmla="*/ 2 w 12"/>
                  <a:gd name="T11" fmla="*/ 13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6"/>
                  <a:gd name="T20" fmla="*/ 12 w 1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6">
                    <a:moveTo>
                      <a:pt x="2" y="13"/>
                    </a:moveTo>
                    <a:lnTo>
                      <a:pt x="11" y="0"/>
                    </a:lnTo>
                    <a:lnTo>
                      <a:pt x="12" y="2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5" name="Freeform 790"/>
              <p:cNvSpPr>
                <a:spLocks/>
              </p:cNvSpPr>
              <p:nvPr/>
            </p:nvSpPr>
            <p:spPr bwMode="auto">
              <a:xfrm>
                <a:off x="2275" y="3971"/>
                <a:ext cx="7" cy="8"/>
              </a:xfrm>
              <a:custGeom>
                <a:avLst/>
                <a:gdLst>
                  <a:gd name="T0" fmla="*/ 6 w 7"/>
                  <a:gd name="T1" fmla="*/ 8 h 8"/>
                  <a:gd name="T2" fmla="*/ 7 w 7"/>
                  <a:gd name="T3" fmla="*/ 5 h 8"/>
                  <a:gd name="T4" fmla="*/ 7 w 7"/>
                  <a:gd name="T5" fmla="*/ 4 h 8"/>
                  <a:gd name="T6" fmla="*/ 7 w 7"/>
                  <a:gd name="T7" fmla="*/ 3 h 8"/>
                  <a:gd name="T8" fmla="*/ 6 w 7"/>
                  <a:gd name="T9" fmla="*/ 1 h 8"/>
                  <a:gd name="T10" fmla="*/ 5 w 7"/>
                  <a:gd name="T11" fmla="*/ 0 h 8"/>
                  <a:gd name="T12" fmla="*/ 3 w 7"/>
                  <a:gd name="T13" fmla="*/ 0 h 8"/>
                  <a:gd name="T14" fmla="*/ 1 w 7"/>
                  <a:gd name="T15" fmla="*/ 0 h 8"/>
                  <a:gd name="T16" fmla="*/ 0 w 7"/>
                  <a:gd name="T17" fmla="*/ 1 h 8"/>
                  <a:gd name="T18" fmla="*/ 6 w 7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8"/>
                  <a:gd name="T32" fmla="*/ 7 w 7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8">
                    <a:moveTo>
                      <a:pt x="6" y="8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6" name="Freeform 791"/>
              <p:cNvSpPr>
                <a:spLocks/>
              </p:cNvSpPr>
              <p:nvPr/>
            </p:nvSpPr>
            <p:spPr bwMode="auto">
              <a:xfrm>
                <a:off x="2265" y="3972"/>
                <a:ext cx="16" cy="20"/>
              </a:xfrm>
              <a:custGeom>
                <a:avLst/>
                <a:gdLst>
                  <a:gd name="T0" fmla="*/ 7 w 16"/>
                  <a:gd name="T1" fmla="*/ 20 h 20"/>
                  <a:gd name="T2" fmla="*/ 16 w 16"/>
                  <a:gd name="T3" fmla="*/ 7 h 20"/>
                  <a:gd name="T4" fmla="*/ 10 w 16"/>
                  <a:gd name="T5" fmla="*/ 0 h 20"/>
                  <a:gd name="T6" fmla="*/ 0 w 16"/>
                  <a:gd name="T7" fmla="*/ 14 h 20"/>
                  <a:gd name="T8" fmla="*/ 7 w 16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7" y="20"/>
                    </a:moveTo>
                    <a:lnTo>
                      <a:pt x="16" y="7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7" name="Freeform 792"/>
              <p:cNvSpPr>
                <a:spLocks/>
              </p:cNvSpPr>
              <p:nvPr/>
            </p:nvSpPr>
            <p:spPr bwMode="auto">
              <a:xfrm>
                <a:off x="2265" y="398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2 h 7"/>
                  <a:gd name="T4" fmla="*/ 0 w 7"/>
                  <a:gd name="T5" fmla="*/ 4 h 7"/>
                  <a:gd name="T6" fmla="*/ 0 w 7"/>
                  <a:gd name="T7" fmla="*/ 5 h 7"/>
                  <a:gd name="T8" fmla="*/ 1 w 7"/>
                  <a:gd name="T9" fmla="*/ 6 h 7"/>
                  <a:gd name="T10" fmla="*/ 2 w 7"/>
                  <a:gd name="T11" fmla="*/ 7 h 7"/>
                  <a:gd name="T12" fmla="*/ 4 w 7"/>
                  <a:gd name="T13" fmla="*/ 7 h 7"/>
                  <a:gd name="T14" fmla="*/ 6 w 7"/>
                  <a:gd name="T15" fmla="*/ 7 h 7"/>
                  <a:gd name="T16" fmla="*/ 7 w 7"/>
                  <a:gd name="T17" fmla="*/ 6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8" name="Freeform 793"/>
              <p:cNvSpPr>
                <a:spLocks/>
              </p:cNvSpPr>
              <p:nvPr/>
            </p:nvSpPr>
            <p:spPr bwMode="auto">
              <a:xfrm>
                <a:off x="2273" y="3990"/>
                <a:ext cx="17" cy="11"/>
              </a:xfrm>
              <a:custGeom>
                <a:avLst/>
                <a:gdLst>
                  <a:gd name="T0" fmla="*/ 1 w 17"/>
                  <a:gd name="T1" fmla="*/ 7 h 11"/>
                  <a:gd name="T2" fmla="*/ 15 w 17"/>
                  <a:gd name="T3" fmla="*/ 0 h 11"/>
                  <a:gd name="T4" fmla="*/ 16 w 17"/>
                  <a:gd name="T5" fmla="*/ 1 h 11"/>
                  <a:gd name="T6" fmla="*/ 17 w 17"/>
                  <a:gd name="T7" fmla="*/ 2 h 11"/>
                  <a:gd name="T8" fmla="*/ 3 w 17"/>
                  <a:gd name="T9" fmla="*/ 11 h 11"/>
                  <a:gd name="T10" fmla="*/ 0 w 17"/>
                  <a:gd name="T11" fmla="*/ 11 h 11"/>
                  <a:gd name="T12" fmla="*/ 1 w 17"/>
                  <a:gd name="T13" fmla="*/ 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1"/>
                  <a:gd name="T23" fmla="*/ 17 w 17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1">
                    <a:moveTo>
                      <a:pt x="1" y="7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89" name="Freeform 794"/>
              <p:cNvSpPr>
                <a:spLocks/>
              </p:cNvSpPr>
              <p:nvPr/>
            </p:nvSpPr>
            <p:spPr bwMode="auto">
              <a:xfrm>
                <a:off x="2274" y="3990"/>
                <a:ext cx="15" cy="11"/>
              </a:xfrm>
              <a:custGeom>
                <a:avLst/>
                <a:gdLst>
                  <a:gd name="T0" fmla="*/ 1 w 15"/>
                  <a:gd name="T1" fmla="*/ 8 h 11"/>
                  <a:gd name="T2" fmla="*/ 14 w 15"/>
                  <a:gd name="T3" fmla="*/ 0 h 11"/>
                  <a:gd name="T4" fmla="*/ 15 w 15"/>
                  <a:gd name="T5" fmla="*/ 2 h 11"/>
                  <a:gd name="T6" fmla="*/ 1 w 15"/>
                  <a:gd name="T7" fmla="*/ 11 h 11"/>
                  <a:gd name="T8" fmla="*/ 0 w 15"/>
                  <a:gd name="T9" fmla="*/ 11 h 11"/>
                  <a:gd name="T10" fmla="*/ 1 w 15"/>
                  <a:gd name="T11" fmla="*/ 8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1"/>
                  <a:gd name="T20" fmla="*/ 15 w 1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1">
                    <a:moveTo>
                      <a:pt x="1" y="8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0" name="Freeform 795"/>
              <p:cNvSpPr>
                <a:spLocks/>
              </p:cNvSpPr>
              <p:nvPr/>
            </p:nvSpPr>
            <p:spPr bwMode="auto">
              <a:xfrm>
                <a:off x="2285" y="3987"/>
                <a:ext cx="6" cy="7"/>
              </a:xfrm>
              <a:custGeom>
                <a:avLst/>
                <a:gdLst>
                  <a:gd name="T0" fmla="*/ 5 w 6"/>
                  <a:gd name="T1" fmla="*/ 7 h 7"/>
                  <a:gd name="T2" fmla="*/ 6 w 6"/>
                  <a:gd name="T3" fmla="*/ 6 h 7"/>
                  <a:gd name="T4" fmla="*/ 6 w 6"/>
                  <a:gd name="T5" fmla="*/ 5 h 7"/>
                  <a:gd name="T6" fmla="*/ 6 w 6"/>
                  <a:gd name="T7" fmla="*/ 4 h 7"/>
                  <a:gd name="T8" fmla="*/ 6 w 6"/>
                  <a:gd name="T9" fmla="*/ 3 h 7"/>
                  <a:gd name="T10" fmla="*/ 5 w 6"/>
                  <a:gd name="T11" fmla="*/ 1 h 7"/>
                  <a:gd name="T12" fmla="*/ 4 w 6"/>
                  <a:gd name="T13" fmla="*/ 0 h 7"/>
                  <a:gd name="T14" fmla="*/ 3 w 6"/>
                  <a:gd name="T15" fmla="*/ 0 h 7"/>
                  <a:gd name="T16" fmla="*/ 0 w 6"/>
                  <a:gd name="T17" fmla="*/ 0 h 7"/>
                  <a:gd name="T18" fmla="*/ 5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5" y="7"/>
                    </a:moveTo>
                    <a:lnTo>
                      <a:pt x="6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1" name="Freeform 796"/>
              <p:cNvSpPr>
                <a:spLocks/>
              </p:cNvSpPr>
              <p:nvPr/>
            </p:nvSpPr>
            <p:spPr bwMode="auto">
              <a:xfrm>
                <a:off x="2273" y="3987"/>
                <a:ext cx="17" cy="16"/>
              </a:xfrm>
              <a:custGeom>
                <a:avLst/>
                <a:gdLst>
                  <a:gd name="T0" fmla="*/ 3 w 17"/>
                  <a:gd name="T1" fmla="*/ 16 h 16"/>
                  <a:gd name="T2" fmla="*/ 17 w 17"/>
                  <a:gd name="T3" fmla="*/ 7 h 16"/>
                  <a:gd name="T4" fmla="*/ 12 w 17"/>
                  <a:gd name="T5" fmla="*/ 0 h 16"/>
                  <a:gd name="T6" fmla="*/ 0 w 17"/>
                  <a:gd name="T7" fmla="*/ 9 h 16"/>
                  <a:gd name="T8" fmla="*/ 3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3" y="16"/>
                    </a:moveTo>
                    <a:lnTo>
                      <a:pt x="17" y="7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2" name="Freeform 797"/>
              <p:cNvSpPr>
                <a:spLocks/>
              </p:cNvSpPr>
              <p:nvPr/>
            </p:nvSpPr>
            <p:spPr bwMode="auto">
              <a:xfrm>
                <a:off x="2271" y="3996"/>
                <a:ext cx="5" cy="8"/>
              </a:xfrm>
              <a:custGeom>
                <a:avLst/>
                <a:gdLst>
                  <a:gd name="T0" fmla="*/ 2 w 5"/>
                  <a:gd name="T1" fmla="*/ 0 h 8"/>
                  <a:gd name="T2" fmla="*/ 0 w 5"/>
                  <a:gd name="T3" fmla="*/ 1 h 8"/>
                  <a:gd name="T4" fmla="*/ 0 w 5"/>
                  <a:gd name="T5" fmla="*/ 2 h 8"/>
                  <a:gd name="T6" fmla="*/ 0 w 5"/>
                  <a:gd name="T7" fmla="*/ 5 h 8"/>
                  <a:gd name="T8" fmla="*/ 0 w 5"/>
                  <a:gd name="T9" fmla="*/ 6 h 8"/>
                  <a:gd name="T10" fmla="*/ 1 w 5"/>
                  <a:gd name="T11" fmla="*/ 7 h 8"/>
                  <a:gd name="T12" fmla="*/ 2 w 5"/>
                  <a:gd name="T13" fmla="*/ 8 h 8"/>
                  <a:gd name="T14" fmla="*/ 4 w 5"/>
                  <a:gd name="T15" fmla="*/ 8 h 8"/>
                  <a:gd name="T16" fmla="*/ 5 w 5"/>
                  <a:gd name="T17" fmla="*/ 7 h 8"/>
                  <a:gd name="T18" fmla="*/ 2 w 5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2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3" name="Freeform 798"/>
              <p:cNvSpPr>
                <a:spLocks/>
              </p:cNvSpPr>
              <p:nvPr/>
            </p:nvSpPr>
            <p:spPr bwMode="auto">
              <a:xfrm>
                <a:off x="2274" y="4009"/>
                <a:ext cx="20" cy="4"/>
              </a:xfrm>
              <a:custGeom>
                <a:avLst/>
                <a:gdLst>
                  <a:gd name="T0" fmla="*/ 4 w 20"/>
                  <a:gd name="T1" fmla="*/ 0 h 4"/>
                  <a:gd name="T2" fmla="*/ 19 w 20"/>
                  <a:gd name="T3" fmla="*/ 0 h 4"/>
                  <a:gd name="T4" fmla="*/ 19 w 20"/>
                  <a:gd name="T5" fmla="*/ 3 h 4"/>
                  <a:gd name="T6" fmla="*/ 20 w 20"/>
                  <a:gd name="T7" fmla="*/ 4 h 4"/>
                  <a:gd name="T8" fmla="*/ 4 w 20"/>
                  <a:gd name="T9" fmla="*/ 4 h 4"/>
                  <a:gd name="T10" fmla="*/ 0 w 20"/>
                  <a:gd name="T11" fmla="*/ 1 h 4"/>
                  <a:gd name="T12" fmla="*/ 4 w 20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"/>
                  <a:gd name="T23" fmla="*/ 20 w 2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">
                    <a:moveTo>
                      <a:pt x="4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4" name="Freeform 799"/>
              <p:cNvSpPr>
                <a:spLocks/>
              </p:cNvSpPr>
              <p:nvPr/>
            </p:nvSpPr>
            <p:spPr bwMode="auto">
              <a:xfrm>
                <a:off x="2275" y="4009"/>
                <a:ext cx="18" cy="4"/>
              </a:xfrm>
              <a:custGeom>
                <a:avLst/>
                <a:gdLst>
                  <a:gd name="T0" fmla="*/ 3 w 18"/>
                  <a:gd name="T1" fmla="*/ 0 h 4"/>
                  <a:gd name="T2" fmla="*/ 18 w 18"/>
                  <a:gd name="T3" fmla="*/ 1 h 4"/>
                  <a:gd name="T4" fmla="*/ 18 w 18"/>
                  <a:gd name="T5" fmla="*/ 4 h 4"/>
                  <a:gd name="T6" fmla="*/ 3 w 18"/>
                  <a:gd name="T7" fmla="*/ 3 h 4"/>
                  <a:gd name="T8" fmla="*/ 0 w 18"/>
                  <a:gd name="T9" fmla="*/ 1 h 4"/>
                  <a:gd name="T10" fmla="*/ 3 w 1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"/>
                  <a:gd name="T20" fmla="*/ 18 w 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">
                    <a:moveTo>
                      <a:pt x="3" y="0"/>
                    </a:moveTo>
                    <a:lnTo>
                      <a:pt x="18" y="1"/>
                    </a:lnTo>
                    <a:lnTo>
                      <a:pt x="18" y="4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5" name="Freeform 800"/>
              <p:cNvSpPr>
                <a:spLocks/>
              </p:cNvSpPr>
              <p:nvPr/>
            </p:nvSpPr>
            <p:spPr bwMode="auto">
              <a:xfrm>
                <a:off x="2292" y="4007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1 w 5"/>
                  <a:gd name="T3" fmla="*/ 8 h 8"/>
                  <a:gd name="T4" fmla="*/ 4 w 5"/>
                  <a:gd name="T5" fmla="*/ 7 h 8"/>
                  <a:gd name="T6" fmla="*/ 4 w 5"/>
                  <a:gd name="T7" fmla="*/ 6 h 8"/>
                  <a:gd name="T8" fmla="*/ 5 w 5"/>
                  <a:gd name="T9" fmla="*/ 5 h 8"/>
                  <a:gd name="T10" fmla="*/ 4 w 5"/>
                  <a:gd name="T11" fmla="*/ 3 h 8"/>
                  <a:gd name="T12" fmla="*/ 4 w 5"/>
                  <a:gd name="T13" fmla="*/ 2 h 8"/>
                  <a:gd name="T14" fmla="*/ 2 w 5"/>
                  <a:gd name="T15" fmla="*/ 1 h 8"/>
                  <a:gd name="T16" fmla="*/ 0 w 5"/>
                  <a:gd name="T17" fmla="*/ 0 h 8"/>
                  <a:gd name="T18" fmla="*/ 0 w 5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0" y="8"/>
                    </a:moveTo>
                    <a:lnTo>
                      <a:pt x="1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6" name="Rectangle 801"/>
              <p:cNvSpPr>
                <a:spLocks noChangeArrowheads="1"/>
              </p:cNvSpPr>
              <p:nvPr/>
            </p:nvSpPr>
            <p:spPr bwMode="auto">
              <a:xfrm>
                <a:off x="2276" y="4007"/>
                <a:ext cx="16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7" name="Freeform 802"/>
              <p:cNvSpPr>
                <a:spLocks/>
              </p:cNvSpPr>
              <p:nvPr/>
            </p:nvSpPr>
            <p:spPr bwMode="auto">
              <a:xfrm>
                <a:off x="2273" y="4007"/>
                <a:ext cx="3" cy="8"/>
              </a:xfrm>
              <a:custGeom>
                <a:avLst/>
                <a:gdLst>
                  <a:gd name="T0" fmla="*/ 3 w 3"/>
                  <a:gd name="T1" fmla="*/ 0 h 8"/>
                  <a:gd name="T2" fmla="*/ 2 w 3"/>
                  <a:gd name="T3" fmla="*/ 0 h 8"/>
                  <a:gd name="T4" fmla="*/ 1 w 3"/>
                  <a:gd name="T5" fmla="*/ 1 h 8"/>
                  <a:gd name="T6" fmla="*/ 0 w 3"/>
                  <a:gd name="T7" fmla="*/ 2 h 8"/>
                  <a:gd name="T8" fmla="*/ 0 w 3"/>
                  <a:gd name="T9" fmla="*/ 3 h 8"/>
                  <a:gd name="T10" fmla="*/ 0 w 3"/>
                  <a:gd name="T11" fmla="*/ 5 h 8"/>
                  <a:gd name="T12" fmla="*/ 1 w 3"/>
                  <a:gd name="T13" fmla="*/ 6 h 8"/>
                  <a:gd name="T14" fmla="*/ 2 w 3"/>
                  <a:gd name="T15" fmla="*/ 7 h 8"/>
                  <a:gd name="T16" fmla="*/ 3 w 3"/>
                  <a:gd name="T17" fmla="*/ 8 h 8"/>
                  <a:gd name="T18" fmla="*/ 3 w 3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8"/>
                  <a:gd name="T32" fmla="*/ 3 w 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8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8" name="Freeform 803"/>
              <p:cNvSpPr>
                <a:spLocks/>
              </p:cNvSpPr>
              <p:nvPr/>
            </p:nvSpPr>
            <p:spPr bwMode="auto">
              <a:xfrm>
                <a:off x="2274" y="4020"/>
                <a:ext cx="18" cy="12"/>
              </a:xfrm>
              <a:custGeom>
                <a:avLst/>
                <a:gdLst>
                  <a:gd name="T0" fmla="*/ 2 w 18"/>
                  <a:gd name="T1" fmla="*/ 0 h 12"/>
                  <a:gd name="T2" fmla="*/ 18 w 18"/>
                  <a:gd name="T3" fmla="*/ 10 h 12"/>
                  <a:gd name="T4" fmla="*/ 18 w 18"/>
                  <a:gd name="T5" fmla="*/ 11 h 12"/>
                  <a:gd name="T6" fmla="*/ 17 w 18"/>
                  <a:gd name="T7" fmla="*/ 12 h 12"/>
                  <a:gd name="T8" fmla="*/ 2 w 18"/>
                  <a:gd name="T9" fmla="*/ 4 h 12"/>
                  <a:gd name="T10" fmla="*/ 0 w 18"/>
                  <a:gd name="T11" fmla="*/ 0 h 12"/>
                  <a:gd name="T12" fmla="*/ 2 w 1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2"/>
                  <a:gd name="T23" fmla="*/ 18 w 1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2">
                    <a:moveTo>
                      <a:pt x="2" y="0"/>
                    </a:moveTo>
                    <a:lnTo>
                      <a:pt x="18" y="10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399" name="Freeform 804"/>
              <p:cNvSpPr>
                <a:spLocks/>
              </p:cNvSpPr>
              <p:nvPr/>
            </p:nvSpPr>
            <p:spPr bwMode="auto">
              <a:xfrm>
                <a:off x="2275" y="4020"/>
                <a:ext cx="16" cy="11"/>
              </a:xfrm>
              <a:custGeom>
                <a:avLst/>
                <a:gdLst>
                  <a:gd name="T0" fmla="*/ 3 w 16"/>
                  <a:gd name="T1" fmla="*/ 1 h 11"/>
                  <a:gd name="T2" fmla="*/ 16 w 16"/>
                  <a:gd name="T3" fmla="*/ 10 h 11"/>
                  <a:gd name="T4" fmla="*/ 16 w 16"/>
                  <a:gd name="T5" fmla="*/ 11 h 11"/>
                  <a:gd name="T6" fmla="*/ 1 w 16"/>
                  <a:gd name="T7" fmla="*/ 3 h 11"/>
                  <a:gd name="T8" fmla="*/ 0 w 16"/>
                  <a:gd name="T9" fmla="*/ 0 h 11"/>
                  <a:gd name="T10" fmla="*/ 3 w 16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3" y="1"/>
                    </a:moveTo>
                    <a:lnTo>
                      <a:pt x="16" y="10"/>
                    </a:lnTo>
                    <a:lnTo>
                      <a:pt x="16" y="11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0" name="Freeform 805"/>
              <p:cNvSpPr>
                <a:spLocks/>
              </p:cNvSpPr>
              <p:nvPr/>
            </p:nvSpPr>
            <p:spPr bwMode="auto">
              <a:xfrm>
                <a:off x="2289" y="4026"/>
                <a:ext cx="5" cy="9"/>
              </a:xfrm>
              <a:custGeom>
                <a:avLst/>
                <a:gdLst>
                  <a:gd name="T0" fmla="*/ 0 w 5"/>
                  <a:gd name="T1" fmla="*/ 8 h 9"/>
                  <a:gd name="T2" fmla="*/ 2 w 5"/>
                  <a:gd name="T3" fmla="*/ 9 h 9"/>
                  <a:gd name="T4" fmla="*/ 3 w 5"/>
                  <a:gd name="T5" fmla="*/ 9 h 9"/>
                  <a:gd name="T6" fmla="*/ 4 w 5"/>
                  <a:gd name="T7" fmla="*/ 8 h 9"/>
                  <a:gd name="T8" fmla="*/ 5 w 5"/>
                  <a:gd name="T9" fmla="*/ 6 h 9"/>
                  <a:gd name="T10" fmla="*/ 5 w 5"/>
                  <a:gd name="T11" fmla="*/ 5 h 9"/>
                  <a:gd name="T12" fmla="*/ 5 w 5"/>
                  <a:gd name="T13" fmla="*/ 4 h 9"/>
                  <a:gd name="T14" fmla="*/ 5 w 5"/>
                  <a:gd name="T15" fmla="*/ 2 h 9"/>
                  <a:gd name="T16" fmla="*/ 3 w 5"/>
                  <a:gd name="T17" fmla="*/ 0 h 9"/>
                  <a:gd name="T18" fmla="*/ 0 w 5"/>
                  <a:gd name="T19" fmla="*/ 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0" y="8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1" name="Freeform 806"/>
              <p:cNvSpPr>
                <a:spLocks/>
              </p:cNvSpPr>
              <p:nvPr/>
            </p:nvSpPr>
            <p:spPr bwMode="auto">
              <a:xfrm>
                <a:off x="2274" y="4018"/>
                <a:ext cx="18" cy="16"/>
              </a:xfrm>
              <a:custGeom>
                <a:avLst/>
                <a:gdLst>
                  <a:gd name="T0" fmla="*/ 0 w 18"/>
                  <a:gd name="T1" fmla="*/ 7 h 16"/>
                  <a:gd name="T2" fmla="*/ 15 w 18"/>
                  <a:gd name="T3" fmla="*/ 16 h 16"/>
                  <a:gd name="T4" fmla="*/ 18 w 18"/>
                  <a:gd name="T5" fmla="*/ 8 h 16"/>
                  <a:gd name="T6" fmla="*/ 4 w 18"/>
                  <a:gd name="T7" fmla="*/ 0 h 16"/>
                  <a:gd name="T8" fmla="*/ 0 w 18"/>
                  <a:gd name="T9" fmla="*/ 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6"/>
                  <a:gd name="T17" fmla="*/ 18 w 1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6">
                    <a:moveTo>
                      <a:pt x="0" y="7"/>
                    </a:moveTo>
                    <a:lnTo>
                      <a:pt x="15" y="16"/>
                    </a:lnTo>
                    <a:lnTo>
                      <a:pt x="18" y="8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2" name="Freeform 807"/>
              <p:cNvSpPr>
                <a:spLocks/>
              </p:cNvSpPr>
              <p:nvPr/>
            </p:nvSpPr>
            <p:spPr bwMode="auto">
              <a:xfrm>
                <a:off x="2272" y="4018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3 w 6"/>
                  <a:gd name="T3" fmla="*/ 0 h 7"/>
                  <a:gd name="T4" fmla="*/ 2 w 6"/>
                  <a:gd name="T5" fmla="*/ 0 h 7"/>
                  <a:gd name="T6" fmla="*/ 1 w 6"/>
                  <a:gd name="T7" fmla="*/ 1 h 7"/>
                  <a:gd name="T8" fmla="*/ 0 w 6"/>
                  <a:gd name="T9" fmla="*/ 2 h 7"/>
                  <a:gd name="T10" fmla="*/ 0 w 6"/>
                  <a:gd name="T11" fmla="*/ 3 h 7"/>
                  <a:gd name="T12" fmla="*/ 0 w 6"/>
                  <a:gd name="T13" fmla="*/ 5 h 7"/>
                  <a:gd name="T14" fmla="*/ 0 w 6"/>
                  <a:gd name="T15" fmla="*/ 6 h 7"/>
                  <a:gd name="T16" fmla="*/ 2 w 6"/>
                  <a:gd name="T17" fmla="*/ 7 h 7"/>
                  <a:gd name="T18" fmla="*/ 6 w 6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3" name="Freeform 808"/>
              <p:cNvSpPr>
                <a:spLocks/>
              </p:cNvSpPr>
              <p:nvPr/>
            </p:nvSpPr>
            <p:spPr bwMode="auto">
              <a:xfrm>
                <a:off x="2267" y="4029"/>
                <a:ext cx="17" cy="21"/>
              </a:xfrm>
              <a:custGeom>
                <a:avLst/>
                <a:gdLst>
                  <a:gd name="T0" fmla="*/ 4 w 17"/>
                  <a:gd name="T1" fmla="*/ 2 h 21"/>
                  <a:gd name="T2" fmla="*/ 17 w 17"/>
                  <a:gd name="T3" fmla="*/ 18 h 21"/>
                  <a:gd name="T4" fmla="*/ 17 w 17"/>
                  <a:gd name="T5" fmla="*/ 19 h 21"/>
                  <a:gd name="T6" fmla="*/ 16 w 17"/>
                  <a:gd name="T7" fmla="*/ 21 h 21"/>
                  <a:gd name="T8" fmla="*/ 2 w 17"/>
                  <a:gd name="T9" fmla="*/ 5 h 21"/>
                  <a:gd name="T10" fmla="*/ 0 w 17"/>
                  <a:gd name="T11" fmla="*/ 0 h 21"/>
                  <a:gd name="T12" fmla="*/ 4 w 17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1"/>
                  <a:gd name="T23" fmla="*/ 17 w 1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1">
                    <a:moveTo>
                      <a:pt x="4" y="2"/>
                    </a:moveTo>
                    <a:lnTo>
                      <a:pt x="17" y="18"/>
                    </a:lnTo>
                    <a:lnTo>
                      <a:pt x="17" y="19"/>
                    </a:lnTo>
                    <a:lnTo>
                      <a:pt x="16" y="21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4" name="Freeform 809"/>
              <p:cNvSpPr>
                <a:spLocks/>
              </p:cNvSpPr>
              <p:nvPr/>
            </p:nvSpPr>
            <p:spPr bwMode="auto">
              <a:xfrm>
                <a:off x="2269" y="4030"/>
                <a:ext cx="15" cy="18"/>
              </a:xfrm>
              <a:custGeom>
                <a:avLst/>
                <a:gdLst>
                  <a:gd name="T0" fmla="*/ 2 w 15"/>
                  <a:gd name="T1" fmla="*/ 2 h 18"/>
                  <a:gd name="T2" fmla="*/ 15 w 15"/>
                  <a:gd name="T3" fmla="*/ 17 h 18"/>
                  <a:gd name="T4" fmla="*/ 14 w 15"/>
                  <a:gd name="T5" fmla="*/ 18 h 18"/>
                  <a:gd name="T6" fmla="*/ 1 w 15"/>
                  <a:gd name="T7" fmla="*/ 2 h 18"/>
                  <a:gd name="T8" fmla="*/ 0 w 15"/>
                  <a:gd name="T9" fmla="*/ 0 h 18"/>
                  <a:gd name="T10" fmla="*/ 2 w 15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8"/>
                  <a:gd name="T20" fmla="*/ 15 w 1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8">
                    <a:moveTo>
                      <a:pt x="2" y="2"/>
                    </a:moveTo>
                    <a:lnTo>
                      <a:pt x="15" y="17"/>
                    </a:lnTo>
                    <a:lnTo>
                      <a:pt x="14" y="18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5" name="Freeform 810"/>
              <p:cNvSpPr>
                <a:spLocks/>
              </p:cNvSpPr>
              <p:nvPr/>
            </p:nvSpPr>
            <p:spPr bwMode="auto">
              <a:xfrm>
                <a:off x="2280" y="4043"/>
                <a:ext cx="7" cy="8"/>
              </a:xfrm>
              <a:custGeom>
                <a:avLst/>
                <a:gdLst>
                  <a:gd name="T0" fmla="*/ 0 w 7"/>
                  <a:gd name="T1" fmla="*/ 7 h 8"/>
                  <a:gd name="T2" fmla="*/ 2 w 7"/>
                  <a:gd name="T3" fmla="*/ 8 h 8"/>
                  <a:gd name="T4" fmla="*/ 3 w 7"/>
                  <a:gd name="T5" fmla="*/ 8 h 8"/>
                  <a:gd name="T6" fmla="*/ 4 w 7"/>
                  <a:gd name="T7" fmla="*/ 8 h 8"/>
                  <a:gd name="T8" fmla="*/ 5 w 7"/>
                  <a:gd name="T9" fmla="*/ 7 h 8"/>
                  <a:gd name="T10" fmla="*/ 7 w 7"/>
                  <a:gd name="T11" fmla="*/ 5 h 8"/>
                  <a:gd name="T12" fmla="*/ 7 w 7"/>
                  <a:gd name="T13" fmla="*/ 4 h 8"/>
                  <a:gd name="T14" fmla="*/ 7 w 7"/>
                  <a:gd name="T15" fmla="*/ 3 h 8"/>
                  <a:gd name="T16" fmla="*/ 5 w 7"/>
                  <a:gd name="T17" fmla="*/ 0 h 8"/>
                  <a:gd name="T18" fmla="*/ 0 w 7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8"/>
                  <a:gd name="T32" fmla="*/ 7 w 7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8">
                    <a:moveTo>
                      <a:pt x="0" y="7"/>
                    </a:move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6" name="Freeform 811"/>
              <p:cNvSpPr>
                <a:spLocks/>
              </p:cNvSpPr>
              <p:nvPr/>
            </p:nvSpPr>
            <p:spPr bwMode="auto">
              <a:xfrm>
                <a:off x="2266" y="4029"/>
                <a:ext cx="19" cy="21"/>
              </a:xfrm>
              <a:custGeom>
                <a:avLst/>
                <a:gdLst>
                  <a:gd name="T0" fmla="*/ 0 w 19"/>
                  <a:gd name="T1" fmla="*/ 5 h 21"/>
                  <a:gd name="T2" fmla="*/ 14 w 19"/>
                  <a:gd name="T3" fmla="*/ 21 h 21"/>
                  <a:gd name="T4" fmla="*/ 19 w 19"/>
                  <a:gd name="T5" fmla="*/ 14 h 21"/>
                  <a:gd name="T6" fmla="*/ 6 w 19"/>
                  <a:gd name="T7" fmla="*/ 0 h 21"/>
                  <a:gd name="T8" fmla="*/ 0 w 19"/>
                  <a:gd name="T9" fmla="*/ 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5"/>
                    </a:moveTo>
                    <a:lnTo>
                      <a:pt x="14" y="21"/>
                    </a:lnTo>
                    <a:lnTo>
                      <a:pt x="19" y="14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7" name="Freeform 812"/>
              <p:cNvSpPr>
                <a:spLocks/>
              </p:cNvSpPr>
              <p:nvPr/>
            </p:nvSpPr>
            <p:spPr bwMode="auto">
              <a:xfrm>
                <a:off x="2265" y="4028"/>
                <a:ext cx="7" cy="6"/>
              </a:xfrm>
              <a:custGeom>
                <a:avLst/>
                <a:gdLst>
                  <a:gd name="T0" fmla="*/ 7 w 7"/>
                  <a:gd name="T1" fmla="*/ 1 h 6"/>
                  <a:gd name="T2" fmla="*/ 6 w 7"/>
                  <a:gd name="T3" fmla="*/ 0 h 6"/>
                  <a:gd name="T4" fmla="*/ 4 w 7"/>
                  <a:gd name="T5" fmla="*/ 0 h 6"/>
                  <a:gd name="T6" fmla="*/ 2 w 7"/>
                  <a:gd name="T7" fmla="*/ 0 h 6"/>
                  <a:gd name="T8" fmla="*/ 1 w 7"/>
                  <a:gd name="T9" fmla="*/ 1 h 6"/>
                  <a:gd name="T10" fmla="*/ 0 w 7"/>
                  <a:gd name="T11" fmla="*/ 2 h 6"/>
                  <a:gd name="T12" fmla="*/ 0 w 7"/>
                  <a:gd name="T13" fmla="*/ 3 h 6"/>
                  <a:gd name="T14" fmla="*/ 0 w 7"/>
                  <a:gd name="T15" fmla="*/ 4 h 6"/>
                  <a:gd name="T16" fmla="*/ 1 w 7"/>
                  <a:gd name="T17" fmla="*/ 6 h 6"/>
                  <a:gd name="T18" fmla="*/ 7 w 7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6"/>
                  <a:gd name="T32" fmla="*/ 7 w 7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6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8" name="Freeform 813"/>
              <p:cNvSpPr>
                <a:spLocks/>
              </p:cNvSpPr>
              <p:nvPr/>
            </p:nvSpPr>
            <p:spPr bwMode="auto">
              <a:xfrm>
                <a:off x="2263" y="4034"/>
                <a:ext cx="7" cy="25"/>
              </a:xfrm>
              <a:custGeom>
                <a:avLst/>
                <a:gdLst>
                  <a:gd name="T0" fmla="*/ 2 w 7"/>
                  <a:gd name="T1" fmla="*/ 5 h 25"/>
                  <a:gd name="T2" fmla="*/ 7 w 7"/>
                  <a:gd name="T3" fmla="*/ 24 h 25"/>
                  <a:gd name="T4" fmla="*/ 6 w 7"/>
                  <a:gd name="T5" fmla="*/ 25 h 25"/>
                  <a:gd name="T6" fmla="*/ 4 w 7"/>
                  <a:gd name="T7" fmla="*/ 25 h 25"/>
                  <a:gd name="T8" fmla="*/ 0 w 7"/>
                  <a:gd name="T9" fmla="*/ 5 h 25"/>
                  <a:gd name="T10" fmla="*/ 1 w 7"/>
                  <a:gd name="T11" fmla="*/ 0 h 25"/>
                  <a:gd name="T12" fmla="*/ 2 w 7"/>
                  <a:gd name="T13" fmla="*/ 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5"/>
                  <a:gd name="T23" fmla="*/ 7 w 7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5">
                    <a:moveTo>
                      <a:pt x="2" y="5"/>
                    </a:moveTo>
                    <a:lnTo>
                      <a:pt x="7" y="24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09" name="Freeform 814"/>
              <p:cNvSpPr>
                <a:spLocks/>
              </p:cNvSpPr>
              <p:nvPr/>
            </p:nvSpPr>
            <p:spPr bwMode="auto">
              <a:xfrm>
                <a:off x="2263" y="4036"/>
                <a:ext cx="7" cy="23"/>
              </a:xfrm>
              <a:custGeom>
                <a:avLst/>
                <a:gdLst>
                  <a:gd name="T0" fmla="*/ 2 w 7"/>
                  <a:gd name="T1" fmla="*/ 3 h 23"/>
                  <a:gd name="T2" fmla="*/ 7 w 7"/>
                  <a:gd name="T3" fmla="*/ 22 h 23"/>
                  <a:gd name="T4" fmla="*/ 6 w 7"/>
                  <a:gd name="T5" fmla="*/ 23 h 23"/>
                  <a:gd name="T6" fmla="*/ 0 w 7"/>
                  <a:gd name="T7" fmla="*/ 3 h 23"/>
                  <a:gd name="T8" fmla="*/ 1 w 7"/>
                  <a:gd name="T9" fmla="*/ 0 h 23"/>
                  <a:gd name="T10" fmla="*/ 2 w 7"/>
                  <a:gd name="T11" fmla="*/ 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3"/>
                  <a:gd name="T20" fmla="*/ 7 w 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3">
                    <a:moveTo>
                      <a:pt x="2" y="3"/>
                    </a:moveTo>
                    <a:lnTo>
                      <a:pt x="7" y="22"/>
                    </a:lnTo>
                    <a:lnTo>
                      <a:pt x="6" y="2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0" name="Freeform 815"/>
              <p:cNvSpPr>
                <a:spLocks/>
              </p:cNvSpPr>
              <p:nvPr/>
            </p:nvSpPr>
            <p:spPr bwMode="auto">
              <a:xfrm>
                <a:off x="2265" y="4057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4 h 5"/>
                  <a:gd name="T4" fmla="*/ 1 w 7"/>
                  <a:gd name="T5" fmla="*/ 5 h 5"/>
                  <a:gd name="T6" fmla="*/ 4 w 7"/>
                  <a:gd name="T7" fmla="*/ 5 h 5"/>
                  <a:gd name="T8" fmla="*/ 5 w 7"/>
                  <a:gd name="T9" fmla="*/ 5 h 5"/>
                  <a:gd name="T10" fmla="*/ 6 w 7"/>
                  <a:gd name="T11" fmla="*/ 5 h 5"/>
                  <a:gd name="T12" fmla="*/ 7 w 7"/>
                  <a:gd name="T13" fmla="*/ 4 h 5"/>
                  <a:gd name="T14" fmla="*/ 7 w 7"/>
                  <a:gd name="T15" fmla="*/ 2 h 5"/>
                  <a:gd name="T16" fmla="*/ 7 w 7"/>
                  <a:gd name="T17" fmla="*/ 0 h 5"/>
                  <a:gd name="T18" fmla="*/ 0 w 7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0" y="2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1" name="Freeform 816"/>
              <p:cNvSpPr>
                <a:spLocks/>
              </p:cNvSpPr>
              <p:nvPr/>
            </p:nvSpPr>
            <p:spPr bwMode="auto">
              <a:xfrm>
                <a:off x="2261" y="4036"/>
                <a:ext cx="11" cy="23"/>
              </a:xfrm>
              <a:custGeom>
                <a:avLst/>
                <a:gdLst>
                  <a:gd name="T0" fmla="*/ 0 w 11"/>
                  <a:gd name="T1" fmla="*/ 3 h 23"/>
                  <a:gd name="T2" fmla="*/ 4 w 11"/>
                  <a:gd name="T3" fmla="*/ 23 h 23"/>
                  <a:gd name="T4" fmla="*/ 11 w 11"/>
                  <a:gd name="T5" fmla="*/ 21 h 23"/>
                  <a:gd name="T6" fmla="*/ 6 w 11"/>
                  <a:gd name="T7" fmla="*/ 0 h 23"/>
                  <a:gd name="T8" fmla="*/ 0 w 11"/>
                  <a:gd name="T9" fmla="*/ 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3"/>
                  <a:gd name="T17" fmla="*/ 11 w 1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3">
                    <a:moveTo>
                      <a:pt x="0" y="3"/>
                    </a:moveTo>
                    <a:lnTo>
                      <a:pt x="4" y="23"/>
                    </a:lnTo>
                    <a:lnTo>
                      <a:pt x="11" y="21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2" name="Freeform 817"/>
              <p:cNvSpPr>
                <a:spLocks/>
              </p:cNvSpPr>
              <p:nvPr/>
            </p:nvSpPr>
            <p:spPr bwMode="auto">
              <a:xfrm>
                <a:off x="2261" y="4032"/>
                <a:ext cx="6" cy="7"/>
              </a:xfrm>
              <a:custGeom>
                <a:avLst/>
                <a:gdLst>
                  <a:gd name="T0" fmla="*/ 6 w 6"/>
                  <a:gd name="T1" fmla="*/ 4 h 7"/>
                  <a:gd name="T2" fmla="*/ 6 w 6"/>
                  <a:gd name="T3" fmla="*/ 3 h 7"/>
                  <a:gd name="T4" fmla="*/ 5 w 6"/>
                  <a:gd name="T5" fmla="*/ 2 h 7"/>
                  <a:gd name="T6" fmla="*/ 3 w 6"/>
                  <a:gd name="T7" fmla="*/ 0 h 7"/>
                  <a:gd name="T8" fmla="*/ 2 w 6"/>
                  <a:gd name="T9" fmla="*/ 2 h 7"/>
                  <a:gd name="T10" fmla="*/ 1 w 6"/>
                  <a:gd name="T11" fmla="*/ 2 h 7"/>
                  <a:gd name="T12" fmla="*/ 0 w 6"/>
                  <a:gd name="T13" fmla="*/ 3 h 7"/>
                  <a:gd name="T14" fmla="*/ 0 w 6"/>
                  <a:gd name="T15" fmla="*/ 4 h 7"/>
                  <a:gd name="T16" fmla="*/ 0 w 6"/>
                  <a:gd name="T17" fmla="*/ 7 h 7"/>
                  <a:gd name="T18" fmla="*/ 6 w 6"/>
                  <a:gd name="T19" fmla="*/ 4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4"/>
                    </a:moveTo>
                    <a:lnTo>
                      <a:pt x="6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3" name="Freeform 818"/>
              <p:cNvSpPr>
                <a:spLocks/>
              </p:cNvSpPr>
              <p:nvPr/>
            </p:nvSpPr>
            <p:spPr bwMode="auto">
              <a:xfrm>
                <a:off x="2252" y="4034"/>
                <a:ext cx="4" cy="24"/>
              </a:xfrm>
              <a:custGeom>
                <a:avLst/>
                <a:gdLst>
                  <a:gd name="T0" fmla="*/ 4 w 4"/>
                  <a:gd name="T1" fmla="*/ 5 h 24"/>
                  <a:gd name="T2" fmla="*/ 2 w 4"/>
                  <a:gd name="T3" fmla="*/ 24 h 24"/>
                  <a:gd name="T4" fmla="*/ 1 w 4"/>
                  <a:gd name="T5" fmla="*/ 24 h 24"/>
                  <a:gd name="T6" fmla="*/ 0 w 4"/>
                  <a:gd name="T7" fmla="*/ 24 h 24"/>
                  <a:gd name="T8" fmla="*/ 2 w 4"/>
                  <a:gd name="T9" fmla="*/ 3 h 24"/>
                  <a:gd name="T10" fmla="*/ 4 w 4"/>
                  <a:gd name="T11" fmla="*/ 0 h 24"/>
                  <a:gd name="T12" fmla="*/ 4 w 4"/>
                  <a:gd name="T13" fmla="*/ 5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4"/>
                  <a:gd name="T23" fmla="*/ 4 w 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4">
                    <a:moveTo>
                      <a:pt x="4" y="5"/>
                    </a:moveTo>
                    <a:lnTo>
                      <a:pt x="2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4" name="Freeform 819"/>
              <p:cNvSpPr>
                <a:spLocks/>
              </p:cNvSpPr>
              <p:nvPr/>
            </p:nvSpPr>
            <p:spPr bwMode="auto">
              <a:xfrm>
                <a:off x="2253" y="4036"/>
                <a:ext cx="3" cy="21"/>
              </a:xfrm>
              <a:custGeom>
                <a:avLst/>
                <a:gdLst>
                  <a:gd name="T0" fmla="*/ 3 w 3"/>
                  <a:gd name="T1" fmla="*/ 3 h 21"/>
                  <a:gd name="T2" fmla="*/ 1 w 3"/>
                  <a:gd name="T3" fmla="*/ 21 h 21"/>
                  <a:gd name="T4" fmla="*/ 0 w 3"/>
                  <a:gd name="T5" fmla="*/ 21 h 21"/>
                  <a:gd name="T6" fmla="*/ 2 w 3"/>
                  <a:gd name="T7" fmla="*/ 1 h 21"/>
                  <a:gd name="T8" fmla="*/ 3 w 3"/>
                  <a:gd name="T9" fmla="*/ 0 h 21"/>
                  <a:gd name="T10" fmla="*/ 3 w 3"/>
                  <a:gd name="T11" fmla="*/ 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1"/>
                  <a:gd name="T20" fmla="*/ 3 w 3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1">
                    <a:moveTo>
                      <a:pt x="3" y="3"/>
                    </a:moveTo>
                    <a:lnTo>
                      <a:pt x="1" y="21"/>
                    </a:lnTo>
                    <a:lnTo>
                      <a:pt x="0" y="2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5" name="Freeform 820"/>
              <p:cNvSpPr>
                <a:spLocks/>
              </p:cNvSpPr>
              <p:nvPr/>
            </p:nvSpPr>
            <p:spPr bwMode="auto">
              <a:xfrm>
                <a:off x="2249" y="4057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1 h 5"/>
                  <a:gd name="T4" fmla="*/ 2 w 8"/>
                  <a:gd name="T5" fmla="*/ 2 h 5"/>
                  <a:gd name="T6" fmla="*/ 3 w 8"/>
                  <a:gd name="T7" fmla="*/ 4 h 5"/>
                  <a:gd name="T8" fmla="*/ 4 w 8"/>
                  <a:gd name="T9" fmla="*/ 5 h 5"/>
                  <a:gd name="T10" fmla="*/ 5 w 8"/>
                  <a:gd name="T11" fmla="*/ 4 h 5"/>
                  <a:gd name="T12" fmla="*/ 6 w 8"/>
                  <a:gd name="T13" fmla="*/ 4 h 5"/>
                  <a:gd name="T14" fmla="*/ 7 w 8"/>
                  <a:gd name="T15" fmla="*/ 2 h 5"/>
                  <a:gd name="T16" fmla="*/ 8 w 8"/>
                  <a:gd name="T17" fmla="*/ 1 h 5"/>
                  <a:gd name="T18" fmla="*/ 0 w 8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5"/>
                  <a:gd name="T32" fmla="*/ 8 w 8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5">
                    <a:moveTo>
                      <a:pt x="0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6" name="Freeform 821"/>
              <p:cNvSpPr>
                <a:spLocks/>
              </p:cNvSpPr>
              <p:nvPr/>
            </p:nvSpPr>
            <p:spPr bwMode="auto">
              <a:xfrm>
                <a:off x="2249" y="4036"/>
                <a:ext cx="11" cy="22"/>
              </a:xfrm>
              <a:custGeom>
                <a:avLst/>
                <a:gdLst>
                  <a:gd name="T0" fmla="*/ 3 w 11"/>
                  <a:gd name="T1" fmla="*/ 0 h 22"/>
                  <a:gd name="T2" fmla="*/ 0 w 11"/>
                  <a:gd name="T3" fmla="*/ 21 h 22"/>
                  <a:gd name="T4" fmla="*/ 8 w 11"/>
                  <a:gd name="T5" fmla="*/ 22 h 22"/>
                  <a:gd name="T6" fmla="*/ 11 w 11"/>
                  <a:gd name="T7" fmla="*/ 1 h 22"/>
                  <a:gd name="T8" fmla="*/ 3 w 1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3" y="0"/>
                    </a:moveTo>
                    <a:lnTo>
                      <a:pt x="0" y="21"/>
                    </a:lnTo>
                    <a:lnTo>
                      <a:pt x="8" y="22"/>
                    </a:lnTo>
                    <a:lnTo>
                      <a:pt x="1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7" name="Freeform 822"/>
              <p:cNvSpPr>
                <a:spLocks/>
              </p:cNvSpPr>
              <p:nvPr/>
            </p:nvSpPr>
            <p:spPr bwMode="auto">
              <a:xfrm>
                <a:off x="2252" y="4034"/>
                <a:ext cx="8" cy="3"/>
              </a:xfrm>
              <a:custGeom>
                <a:avLst/>
                <a:gdLst>
                  <a:gd name="T0" fmla="*/ 8 w 8"/>
                  <a:gd name="T1" fmla="*/ 3 h 3"/>
                  <a:gd name="T2" fmla="*/ 8 w 8"/>
                  <a:gd name="T3" fmla="*/ 2 h 3"/>
                  <a:gd name="T4" fmla="*/ 6 w 8"/>
                  <a:gd name="T5" fmla="*/ 1 h 3"/>
                  <a:gd name="T6" fmla="*/ 5 w 8"/>
                  <a:gd name="T7" fmla="*/ 0 h 3"/>
                  <a:gd name="T8" fmla="*/ 4 w 8"/>
                  <a:gd name="T9" fmla="*/ 0 h 3"/>
                  <a:gd name="T10" fmla="*/ 2 w 8"/>
                  <a:gd name="T11" fmla="*/ 0 h 3"/>
                  <a:gd name="T12" fmla="*/ 1 w 8"/>
                  <a:gd name="T13" fmla="*/ 0 h 3"/>
                  <a:gd name="T14" fmla="*/ 0 w 8"/>
                  <a:gd name="T15" fmla="*/ 1 h 3"/>
                  <a:gd name="T16" fmla="*/ 0 w 8"/>
                  <a:gd name="T17" fmla="*/ 2 h 3"/>
                  <a:gd name="T18" fmla="*/ 8 w 8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3"/>
                  <a:gd name="T32" fmla="*/ 8 w 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3">
                    <a:moveTo>
                      <a:pt x="8" y="3"/>
                    </a:move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8" name="Freeform 823"/>
              <p:cNvSpPr>
                <a:spLocks/>
              </p:cNvSpPr>
              <p:nvPr/>
            </p:nvSpPr>
            <p:spPr bwMode="auto">
              <a:xfrm>
                <a:off x="2236" y="4030"/>
                <a:ext cx="12" cy="20"/>
              </a:xfrm>
              <a:custGeom>
                <a:avLst/>
                <a:gdLst>
                  <a:gd name="T0" fmla="*/ 11 w 12"/>
                  <a:gd name="T1" fmla="*/ 4 h 20"/>
                  <a:gd name="T2" fmla="*/ 2 w 12"/>
                  <a:gd name="T3" fmla="*/ 20 h 20"/>
                  <a:gd name="T4" fmla="*/ 1 w 12"/>
                  <a:gd name="T5" fmla="*/ 18 h 20"/>
                  <a:gd name="T6" fmla="*/ 0 w 12"/>
                  <a:gd name="T7" fmla="*/ 17 h 20"/>
                  <a:gd name="T8" fmla="*/ 9 w 12"/>
                  <a:gd name="T9" fmla="*/ 1 h 20"/>
                  <a:gd name="T10" fmla="*/ 12 w 12"/>
                  <a:gd name="T11" fmla="*/ 0 h 20"/>
                  <a:gd name="T12" fmla="*/ 11 w 12"/>
                  <a:gd name="T13" fmla="*/ 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0"/>
                  <a:gd name="T23" fmla="*/ 12 w 12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0">
                    <a:moveTo>
                      <a:pt x="11" y="4"/>
                    </a:moveTo>
                    <a:lnTo>
                      <a:pt x="2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19" name="Freeform 824"/>
              <p:cNvSpPr>
                <a:spLocks/>
              </p:cNvSpPr>
              <p:nvPr/>
            </p:nvSpPr>
            <p:spPr bwMode="auto">
              <a:xfrm>
                <a:off x="2237" y="4031"/>
                <a:ext cx="10" cy="17"/>
              </a:xfrm>
              <a:custGeom>
                <a:avLst/>
                <a:gdLst>
                  <a:gd name="T0" fmla="*/ 10 w 10"/>
                  <a:gd name="T1" fmla="*/ 3 h 17"/>
                  <a:gd name="T2" fmla="*/ 1 w 10"/>
                  <a:gd name="T3" fmla="*/ 17 h 17"/>
                  <a:gd name="T4" fmla="*/ 0 w 10"/>
                  <a:gd name="T5" fmla="*/ 16 h 17"/>
                  <a:gd name="T6" fmla="*/ 9 w 10"/>
                  <a:gd name="T7" fmla="*/ 1 h 17"/>
                  <a:gd name="T8" fmla="*/ 10 w 10"/>
                  <a:gd name="T9" fmla="*/ 0 h 17"/>
                  <a:gd name="T10" fmla="*/ 10 w 10"/>
                  <a:gd name="T11" fmla="*/ 3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7"/>
                  <a:gd name="T20" fmla="*/ 10 w 1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7">
                    <a:moveTo>
                      <a:pt x="10" y="3"/>
                    </a:moveTo>
                    <a:lnTo>
                      <a:pt x="1" y="17"/>
                    </a:lnTo>
                    <a:lnTo>
                      <a:pt x="0" y="16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0" name="Freeform 825"/>
              <p:cNvSpPr>
                <a:spLocks/>
              </p:cNvSpPr>
              <p:nvPr/>
            </p:nvSpPr>
            <p:spPr bwMode="auto">
              <a:xfrm>
                <a:off x="2234" y="4045"/>
                <a:ext cx="8" cy="7"/>
              </a:xfrm>
              <a:custGeom>
                <a:avLst/>
                <a:gdLst>
                  <a:gd name="T0" fmla="*/ 1 w 8"/>
                  <a:gd name="T1" fmla="*/ 0 h 7"/>
                  <a:gd name="T2" fmla="*/ 0 w 8"/>
                  <a:gd name="T3" fmla="*/ 2 h 7"/>
                  <a:gd name="T4" fmla="*/ 0 w 8"/>
                  <a:gd name="T5" fmla="*/ 3 h 7"/>
                  <a:gd name="T6" fmla="*/ 1 w 8"/>
                  <a:gd name="T7" fmla="*/ 5 h 7"/>
                  <a:gd name="T8" fmla="*/ 2 w 8"/>
                  <a:gd name="T9" fmla="*/ 6 h 7"/>
                  <a:gd name="T10" fmla="*/ 3 w 8"/>
                  <a:gd name="T11" fmla="*/ 7 h 7"/>
                  <a:gd name="T12" fmla="*/ 4 w 8"/>
                  <a:gd name="T13" fmla="*/ 7 h 7"/>
                  <a:gd name="T14" fmla="*/ 6 w 8"/>
                  <a:gd name="T15" fmla="*/ 6 h 7"/>
                  <a:gd name="T16" fmla="*/ 8 w 8"/>
                  <a:gd name="T17" fmla="*/ 5 h 7"/>
                  <a:gd name="T18" fmla="*/ 1 w 8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7"/>
                  <a:gd name="T32" fmla="*/ 8 w 8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7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1" name="Freeform 826"/>
              <p:cNvSpPr>
                <a:spLocks/>
              </p:cNvSpPr>
              <p:nvPr/>
            </p:nvSpPr>
            <p:spPr bwMode="auto">
              <a:xfrm>
                <a:off x="2235" y="4030"/>
                <a:ext cx="16" cy="20"/>
              </a:xfrm>
              <a:custGeom>
                <a:avLst/>
                <a:gdLst>
                  <a:gd name="T0" fmla="*/ 9 w 16"/>
                  <a:gd name="T1" fmla="*/ 0 h 20"/>
                  <a:gd name="T2" fmla="*/ 0 w 16"/>
                  <a:gd name="T3" fmla="*/ 15 h 20"/>
                  <a:gd name="T4" fmla="*/ 7 w 16"/>
                  <a:gd name="T5" fmla="*/ 20 h 20"/>
                  <a:gd name="T6" fmla="*/ 16 w 16"/>
                  <a:gd name="T7" fmla="*/ 5 h 20"/>
                  <a:gd name="T8" fmla="*/ 9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9" y="0"/>
                    </a:moveTo>
                    <a:lnTo>
                      <a:pt x="0" y="15"/>
                    </a:lnTo>
                    <a:lnTo>
                      <a:pt x="7" y="20"/>
                    </a:lnTo>
                    <a:lnTo>
                      <a:pt x="16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2" name="Freeform 827"/>
              <p:cNvSpPr>
                <a:spLocks/>
              </p:cNvSpPr>
              <p:nvPr/>
            </p:nvSpPr>
            <p:spPr bwMode="auto">
              <a:xfrm>
                <a:off x="2244" y="4028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4 h 7"/>
                  <a:gd name="T4" fmla="*/ 7 w 7"/>
                  <a:gd name="T5" fmla="*/ 3 h 7"/>
                  <a:gd name="T6" fmla="*/ 7 w 7"/>
                  <a:gd name="T7" fmla="*/ 2 h 7"/>
                  <a:gd name="T8" fmla="*/ 5 w 7"/>
                  <a:gd name="T9" fmla="*/ 1 h 7"/>
                  <a:gd name="T10" fmla="*/ 3 w 7"/>
                  <a:gd name="T11" fmla="*/ 0 h 7"/>
                  <a:gd name="T12" fmla="*/ 2 w 7"/>
                  <a:gd name="T13" fmla="*/ 0 h 7"/>
                  <a:gd name="T14" fmla="*/ 1 w 7"/>
                  <a:gd name="T15" fmla="*/ 1 h 7"/>
                  <a:gd name="T16" fmla="*/ 0 w 7"/>
                  <a:gd name="T17" fmla="*/ 2 h 7"/>
                  <a:gd name="T18" fmla="*/ 7 w 7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3" name="Freeform 828"/>
              <p:cNvSpPr>
                <a:spLocks/>
              </p:cNvSpPr>
              <p:nvPr/>
            </p:nvSpPr>
            <p:spPr bwMode="auto">
              <a:xfrm>
                <a:off x="2225" y="4021"/>
                <a:ext cx="19" cy="10"/>
              </a:xfrm>
              <a:custGeom>
                <a:avLst/>
                <a:gdLst>
                  <a:gd name="T0" fmla="*/ 17 w 19"/>
                  <a:gd name="T1" fmla="*/ 4 h 10"/>
                  <a:gd name="T2" fmla="*/ 2 w 19"/>
                  <a:gd name="T3" fmla="*/ 10 h 10"/>
                  <a:gd name="T4" fmla="*/ 1 w 19"/>
                  <a:gd name="T5" fmla="*/ 9 h 10"/>
                  <a:gd name="T6" fmla="*/ 0 w 19"/>
                  <a:gd name="T7" fmla="*/ 8 h 10"/>
                  <a:gd name="T8" fmla="*/ 15 w 19"/>
                  <a:gd name="T9" fmla="*/ 0 h 10"/>
                  <a:gd name="T10" fmla="*/ 19 w 19"/>
                  <a:gd name="T11" fmla="*/ 0 h 10"/>
                  <a:gd name="T12" fmla="*/ 17 w 19"/>
                  <a:gd name="T13" fmla="*/ 4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0"/>
                  <a:gd name="T23" fmla="*/ 19 w 1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0">
                    <a:moveTo>
                      <a:pt x="17" y="4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24" name="Freeform 829"/>
              <p:cNvSpPr>
                <a:spLocks/>
              </p:cNvSpPr>
              <p:nvPr/>
            </p:nvSpPr>
            <p:spPr bwMode="auto">
              <a:xfrm>
                <a:off x="2226" y="4021"/>
                <a:ext cx="17" cy="9"/>
              </a:xfrm>
              <a:custGeom>
                <a:avLst/>
                <a:gdLst>
                  <a:gd name="T0" fmla="*/ 14 w 17"/>
                  <a:gd name="T1" fmla="*/ 3 h 9"/>
                  <a:gd name="T2" fmla="*/ 1 w 17"/>
                  <a:gd name="T3" fmla="*/ 9 h 9"/>
                  <a:gd name="T4" fmla="*/ 0 w 17"/>
                  <a:gd name="T5" fmla="*/ 8 h 9"/>
                  <a:gd name="T6" fmla="*/ 14 w 17"/>
                  <a:gd name="T7" fmla="*/ 0 h 9"/>
                  <a:gd name="T8" fmla="*/ 17 w 17"/>
                  <a:gd name="T9" fmla="*/ 2 h 9"/>
                  <a:gd name="T10" fmla="*/ 14 w 17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4" y="3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123" name="Freeform 830"/>
            <p:cNvSpPr>
              <a:spLocks/>
            </p:cNvSpPr>
            <p:nvPr/>
          </p:nvSpPr>
          <p:spPr bwMode="auto">
            <a:xfrm>
              <a:off x="2222" y="4026"/>
              <a:ext cx="6" cy="8"/>
            </a:xfrm>
            <a:custGeom>
              <a:avLst/>
              <a:gdLst>
                <a:gd name="T0" fmla="*/ 3 w 6"/>
                <a:gd name="T1" fmla="*/ 0 h 8"/>
                <a:gd name="T2" fmla="*/ 1 w 6"/>
                <a:gd name="T3" fmla="*/ 0 h 8"/>
                <a:gd name="T4" fmla="*/ 0 w 6"/>
                <a:gd name="T5" fmla="*/ 3 h 8"/>
                <a:gd name="T6" fmla="*/ 0 w 6"/>
                <a:gd name="T7" fmla="*/ 4 h 8"/>
                <a:gd name="T8" fmla="*/ 1 w 6"/>
                <a:gd name="T9" fmla="*/ 5 h 8"/>
                <a:gd name="T10" fmla="*/ 1 w 6"/>
                <a:gd name="T11" fmla="*/ 6 h 8"/>
                <a:gd name="T12" fmla="*/ 3 w 6"/>
                <a:gd name="T13" fmla="*/ 8 h 8"/>
                <a:gd name="T14" fmla="*/ 5 w 6"/>
                <a:gd name="T15" fmla="*/ 8 h 8"/>
                <a:gd name="T16" fmla="*/ 6 w 6"/>
                <a:gd name="T17" fmla="*/ 8 h 8"/>
                <a:gd name="T18" fmla="*/ 3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3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24" name="Freeform 831"/>
            <p:cNvSpPr>
              <a:spLocks/>
            </p:cNvSpPr>
            <p:nvPr/>
          </p:nvSpPr>
          <p:spPr bwMode="auto">
            <a:xfrm>
              <a:off x="2225" y="4019"/>
              <a:ext cx="18" cy="15"/>
            </a:xfrm>
            <a:custGeom>
              <a:avLst/>
              <a:gdLst>
                <a:gd name="T0" fmla="*/ 15 w 18"/>
                <a:gd name="T1" fmla="*/ 0 h 15"/>
                <a:gd name="T2" fmla="*/ 0 w 18"/>
                <a:gd name="T3" fmla="*/ 7 h 15"/>
                <a:gd name="T4" fmla="*/ 3 w 18"/>
                <a:gd name="T5" fmla="*/ 15 h 15"/>
                <a:gd name="T6" fmla="*/ 18 w 18"/>
                <a:gd name="T7" fmla="*/ 7 h 15"/>
                <a:gd name="T8" fmla="*/ 15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15" y="0"/>
                  </a:moveTo>
                  <a:lnTo>
                    <a:pt x="0" y="7"/>
                  </a:lnTo>
                  <a:lnTo>
                    <a:pt x="3" y="15"/>
                  </a:lnTo>
                  <a:lnTo>
                    <a:pt x="18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25" name="Freeform 832"/>
            <p:cNvSpPr>
              <a:spLocks/>
            </p:cNvSpPr>
            <p:nvPr/>
          </p:nvSpPr>
          <p:spPr bwMode="auto">
            <a:xfrm>
              <a:off x="2240" y="4019"/>
              <a:ext cx="5" cy="7"/>
            </a:xfrm>
            <a:custGeom>
              <a:avLst/>
              <a:gdLst>
                <a:gd name="T0" fmla="*/ 3 w 5"/>
                <a:gd name="T1" fmla="*/ 7 h 7"/>
                <a:gd name="T2" fmla="*/ 5 w 5"/>
                <a:gd name="T3" fmla="*/ 6 h 7"/>
                <a:gd name="T4" fmla="*/ 5 w 5"/>
                <a:gd name="T5" fmla="*/ 5 h 7"/>
                <a:gd name="T6" fmla="*/ 5 w 5"/>
                <a:gd name="T7" fmla="*/ 4 h 7"/>
                <a:gd name="T8" fmla="*/ 5 w 5"/>
                <a:gd name="T9" fmla="*/ 2 h 7"/>
                <a:gd name="T10" fmla="*/ 4 w 5"/>
                <a:gd name="T11" fmla="*/ 1 h 7"/>
                <a:gd name="T12" fmla="*/ 3 w 5"/>
                <a:gd name="T13" fmla="*/ 0 h 7"/>
                <a:gd name="T14" fmla="*/ 2 w 5"/>
                <a:gd name="T15" fmla="*/ 0 h 7"/>
                <a:gd name="T16" fmla="*/ 0 w 5"/>
                <a:gd name="T17" fmla="*/ 0 h 7"/>
                <a:gd name="T18" fmla="*/ 3 w 5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26" name="Freeform 833"/>
            <p:cNvSpPr>
              <a:spLocks/>
            </p:cNvSpPr>
            <p:nvPr/>
          </p:nvSpPr>
          <p:spPr bwMode="auto">
            <a:xfrm>
              <a:off x="2221" y="4004"/>
              <a:ext cx="21" cy="8"/>
            </a:xfrm>
            <a:custGeom>
              <a:avLst/>
              <a:gdLst>
                <a:gd name="T0" fmla="*/ 17 w 21"/>
                <a:gd name="T1" fmla="*/ 8 h 8"/>
                <a:gd name="T2" fmla="*/ 1 w 21"/>
                <a:gd name="T3" fmla="*/ 4 h 8"/>
                <a:gd name="T4" fmla="*/ 0 w 21"/>
                <a:gd name="T5" fmla="*/ 3 h 8"/>
                <a:gd name="T6" fmla="*/ 0 w 21"/>
                <a:gd name="T7" fmla="*/ 0 h 8"/>
                <a:gd name="T8" fmla="*/ 17 w 21"/>
                <a:gd name="T9" fmla="*/ 5 h 8"/>
                <a:gd name="T10" fmla="*/ 21 w 21"/>
                <a:gd name="T11" fmla="*/ 8 h 8"/>
                <a:gd name="T12" fmla="*/ 17 w 21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8"/>
                <a:gd name="T23" fmla="*/ 21 w 2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8">
                  <a:moveTo>
                    <a:pt x="17" y="8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5"/>
                  </a:lnTo>
                  <a:lnTo>
                    <a:pt x="21" y="8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27" name="Freeform 834"/>
            <p:cNvSpPr>
              <a:spLocks/>
            </p:cNvSpPr>
            <p:nvPr/>
          </p:nvSpPr>
          <p:spPr bwMode="auto">
            <a:xfrm>
              <a:off x="2221" y="4005"/>
              <a:ext cx="19" cy="7"/>
            </a:xfrm>
            <a:custGeom>
              <a:avLst/>
              <a:gdLst>
                <a:gd name="T0" fmla="*/ 17 w 19"/>
                <a:gd name="T1" fmla="*/ 7 h 7"/>
                <a:gd name="T2" fmla="*/ 1 w 19"/>
                <a:gd name="T3" fmla="*/ 3 h 7"/>
                <a:gd name="T4" fmla="*/ 0 w 19"/>
                <a:gd name="T5" fmla="*/ 0 h 7"/>
                <a:gd name="T6" fmla="*/ 17 w 19"/>
                <a:gd name="T7" fmla="*/ 4 h 7"/>
                <a:gd name="T8" fmla="*/ 19 w 19"/>
                <a:gd name="T9" fmla="*/ 7 h 7"/>
                <a:gd name="T10" fmla="*/ 17 w 19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7"/>
                <a:gd name="T20" fmla="*/ 19 w 1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7">
                  <a:moveTo>
                    <a:pt x="17" y="7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28" name="Freeform 835"/>
            <p:cNvSpPr>
              <a:spLocks/>
            </p:cNvSpPr>
            <p:nvPr/>
          </p:nvSpPr>
          <p:spPr bwMode="auto">
            <a:xfrm>
              <a:off x="2219" y="4003"/>
              <a:ext cx="4" cy="7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0 h 7"/>
                <a:gd name="T4" fmla="*/ 1 w 4"/>
                <a:gd name="T5" fmla="*/ 0 h 7"/>
                <a:gd name="T6" fmla="*/ 0 w 4"/>
                <a:gd name="T7" fmla="*/ 1 h 7"/>
                <a:gd name="T8" fmla="*/ 0 w 4"/>
                <a:gd name="T9" fmla="*/ 2 h 7"/>
                <a:gd name="T10" fmla="*/ 0 w 4"/>
                <a:gd name="T11" fmla="*/ 5 h 7"/>
                <a:gd name="T12" fmla="*/ 0 w 4"/>
                <a:gd name="T13" fmla="*/ 6 h 7"/>
                <a:gd name="T14" fmla="*/ 1 w 4"/>
                <a:gd name="T15" fmla="*/ 7 h 7"/>
                <a:gd name="T16" fmla="*/ 2 w 4"/>
                <a:gd name="T17" fmla="*/ 7 h 7"/>
                <a:gd name="T18" fmla="*/ 4 w 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29" name="Freeform 836"/>
            <p:cNvSpPr>
              <a:spLocks/>
            </p:cNvSpPr>
            <p:nvPr/>
          </p:nvSpPr>
          <p:spPr bwMode="auto">
            <a:xfrm>
              <a:off x="2221" y="4003"/>
              <a:ext cx="19" cy="12"/>
            </a:xfrm>
            <a:custGeom>
              <a:avLst/>
              <a:gdLst>
                <a:gd name="T0" fmla="*/ 19 w 19"/>
                <a:gd name="T1" fmla="*/ 4 h 12"/>
                <a:gd name="T2" fmla="*/ 2 w 19"/>
                <a:gd name="T3" fmla="*/ 0 h 12"/>
                <a:gd name="T4" fmla="*/ 0 w 19"/>
                <a:gd name="T5" fmla="*/ 7 h 12"/>
                <a:gd name="T6" fmla="*/ 17 w 19"/>
                <a:gd name="T7" fmla="*/ 12 h 12"/>
                <a:gd name="T8" fmla="*/ 19 w 19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4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7" y="1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0" name="Freeform 837"/>
            <p:cNvSpPr>
              <a:spLocks/>
            </p:cNvSpPr>
            <p:nvPr/>
          </p:nvSpPr>
          <p:spPr bwMode="auto">
            <a:xfrm>
              <a:off x="2238" y="4007"/>
              <a:ext cx="6" cy="8"/>
            </a:xfrm>
            <a:custGeom>
              <a:avLst/>
              <a:gdLst>
                <a:gd name="T0" fmla="*/ 0 w 6"/>
                <a:gd name="T1" fmla="*/ 8 h 8"/>
                <a:gd name="T2" fmla="*/ 2 w 6"/>
                <a:gd name="T3" fmla="*/ 8 h 8"/>
                <a:gd name="T4" fmla="*/ 4 w 6"/>
                <a:gd name="T5" fmla="*/ 7 h 8"/>
                <a:gd name="T6" fmla="*/ 5 w 6"/>
                <a:gd name="T7" fmla="*/ 6 h 8"/>
                <a:gd name="T8" fmla="*/ 6 w 6"/>
                <a:gd name="T9" fmla="*/ 5 h 8"/>
                <a:gd name="T10" fmla="*/ 6 w 6"/>
                <a:gd name="T11" fmla="*/ 3 h 8"/>
                <a:gd name="T12" fmla="*/ 5 w 6"/>
                <a:gd name="T13" fmla="*/ 1 h 8"/>
                <a:gd name="T14" fmla="*/ 4 w 6"/>
                <a:gd name="T15" fmla="*/ 0 h 8"/>
                <a:gd name="T16" fmla="*/ 2 w 6"/>
                <a:gd name="T17" fmla="*/ 0 h 8"/>
                <a:gd name="T18" fmla="*/ 0 w 6"/>
                <a:gd name="T19" fmla="*/ 8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8"/>
                  </a:moveTo>
                  <a:lnTo>
                    <a:pt x="2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1" name="Freeform 838"/>
            <p:cNvSpPr>
              <a:spLocks/>
            </p:cNvSpPr>
            <p:nvPr/>
          </p:nvSpPr>
          <p:spPr bwMode="auto">
            <a:xfrm>
              <a:off x="2225" y="3981"/>
              <a:ext cx="17" cy="18"/>
            </a:xfrm>
            <a:custGeom>
              <a:avLst/>
              <a:gdLst>
                <a:gd name="T0" fmla="*/ 13 w 17"/>
                <a:gd name="T1" fmla="*/ 16 h 18"/>
                <a:gd name="T2" fmla="*/ 0 w 17"/>
                <a:gd name="T3" fmla="*/ 4 h 18"/>
                <a:gd name="T4" fmla="*/ 1 w 17"/>
                <a:gd name="T5" fmla="*/ 2 h 18"/>
                <a:gd name="T6" fmla="*/ 1 w 17"/>
                <a:gd name="T7" fmla="*/ 0 h 18"/>
                <a:gd name="T8" fmla="*/ 15 w 17"/>
                <a:gd name="T9" fmla="*/ 13 h 18"/>
                <a:gd name="T10" fmla="*/ 17 w 17"/>
                <a:gd name="T11" fmla="*/ 18 h 18"/>
                <a:gd name="T12" fmla="*/ 13 w 17"/>
                <a:gd name="T13" fmla="*/ 1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3" y="1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15" y="13"/>
                  </a:lnTo>
                  <a:lnTo>
                    <a:pt x="17" y="18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2" name="Freeform 839"/>
            <p:cNvSpPr>
              <a:spLocks/>
            </p:cNvSpPr>
            <p:nvPr/>
          </p:nvSpPr>
          <p:spPr bwMode="auto">
            <a:xfrm>
              <a:off x="2226" y="3982"/>
              <a:ext cx="16" cy="16"/>
            </a:xfrm>
            <a:custGeom>
              <a:avLst/>
              <a:gdLst>
                <a:gd name="T0" fmla="*/ 12 w 16"/>
                <a:gd name="T1" fmla="*/ 15 h 16"/>
                <a:gd name="T2" fmla="*/ 0 w 16"/>
                <a:gd name="T3" fmla="*/ 1 h 16"/>
                <a:gd name="T4" fmla="*/ 0 w 16"/>
                <a:gd name="T5" fmla="*/ 0 h 16"/>
                <a:gd name="T6" fmla="*/ 14 w 16"/>
                <a:gd name="T7" fmla="*/ 14 h 16"/>
                <a:gd name="T8" fmla="*/ 16 w 16"/>
                <a:gd name="T9" fmla="*/ 16 h 16"/>
                <a:gd name="T10" fmla="*/ 12 w 16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2" y="1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3" name="Freeform 840"/>
            <p:cNvSpPr>
              <a:spLocks/>
            </p:cNvSpPr>
            <p:nvPr/>
          </p:nvSpPr>
          <p:spPr bwMode="auto">
            <a:xfrm>
              <a:off x="2222" y="3980"/>
              <a:ext cx="7" cy="7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0 h 7"/>
                <a:gd name="T4" fmla="*/ 4 w 7"/>
                <a:gd name="T5" fmla="*/ 0 h 7"/>
                <a:gd name="T6" fmla="*/ 3 w 7"/>
                <a:gd name="T7" fmla="*/ 0 h 7"/>
                <a:gd name="T8" fmla="*/ 1 w 7"/>
                <a:gd name="T9" fmla="*/ 1 h 7"/>
                <a:gd name="T10" fmla="*/ 0 w 7"/>
                <a:gd name="T11" fmla="*/ 2 h 7"/>
                <a:gd name="T12" fmla="*/ 0 w 7"/>
                <a:gd name="T13" fmla="*/ 5 h 7"/>
                <a:gd name="T14" fmla="*/ 0 w 7"/>
                <a:gd name="T15" fmla="*/ 6 h 7"/>
                <a:gd name="T16" fmla="*/ 1 w 7"/>
                <a:gd name="T17" fmla="*/ 7 h 7"/>
                <a:gd name="T18" fmla="*/ 7 w 7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4" name="Freeform 841"/>
            <p:cNvSpPr>
              <a:spLocks/>
            </p:cNvSpPr>
            <p:nvPr/>
          </p:nvSpPr>
          <p:spPr bwMode="auto">
            <a:xfrm>
              <a:off x="2223" y="3981"/>
              <a:ext cx="20" cy="20"/>
            </a:xfrm>
            <a:custGeom>
              <a:avLst/>
              <a:gdLst>
                <a:gd name="T0" fmla="*/ 20 w 20"/>
                <a:gd name="T1" fmla="*/ 13 h 20"/>
                <a:gd name="T2" fmla="*/ 6 w 20"/>
                <a:gd name="T3" fmla="*/ 0 h 20"/>
                <a:gd name="T4" fmla="*/ 0 w 20"/>
                <a:gd name="T5" fmla="*/ 6 h 20"/>
                <a:gd name="T6" fmla="*/ 15 w 20"/>
                <a:gd name="T7" fmla="*/ 20 h 20"/>
                <a:gd name="T8" fmla="*/ 20 w 20"/>
                <a:gd name="T9" fmla="*/ 1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20" y="13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5" y="20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5" name="Freeform 842"/>
            <p:cNvSpPr>
              <a:spLocks/>
            </p:cNvSpPr>
            <p:nvPr/>
          </p:nvSpPr>
          <p:spPr bwMode="auto">
            <a:xfrm>
              <a:off x="2238" y="3994"/>
              <a:ext cx="6" cy="8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2 w 6"/>
                <a:gd name="T5" fmla="*/ 8 h 8"/>
                <a:gd name="T6" fmla="*/ 4 w 6"/>
                <a:gd name="T7" fmla="*/ 7 h 8"/>
                <a:gd name="T8" fmla="*/ 5 w 6"/>
                <a:gd name="T9" fmla="*/ 5 h 8"/>
                <a:gd name="T10" fmla="*/ 6 w 6"/>
                <a:gd name="T11" fmla="*/ 4 h 8"/>
                <a:gd name="T12" fmla="*/ 6 w 6"/>
                <a:gd name="T13" fmla="*/ 3 h 8"/>
                <a:gd name="T14" fmla="*/ 6 w 6"/>
                <a:gd name="T15" fmla="*/ 2 h 8"/>
                <a:gd name="T16" fmla="*/ 5 w 6"/>
                <a:gd name="T17" fmla="*/ 0 h 8"/>
                <a:gd name="T18" fmla="*/ 0 w 6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7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6" name="Freeform 843"/>
            <p:cNvSpPr>
              <a:spLocks/>
            </p:cNvSpPr>
            <p:nvPr/>
          </p:nvSpPr>
          <p:spPr bwMode="auto">
            <a:xfrm>
              <a:off x="1866" y="3938"/>
              <a:ext cx="29" cy="67"/>
            </a:xfrm>
            <a:custGeom>
              <a:avLst/>
              <a:gdLst>
                <a:gd name="T0" fmla="*/ 12 w 29"/>
                <a:gd name="T1" fmla="*/ 0 h 67"/>
                <a:gd name="T2" fmla="*/ 15 w 29"/>
                <a:gd name="T3" fmla="*/ 0 h 67"/>
                <a:gd name="T4" fmla="*/ 19 w 29"/>
                <a:gd name="T5" fmla="*/ 3 h 67"/>
                <a:gd name="T6" fmla="*/ 21 w 29"/>
                <a:gd name="T7" fmla="*/ 6 h 67"/>
                <a:gd name="T8" fmla="*/ 23 w 29"/>
                <a:gd name="T9" fmla="*/ 10 h 67"/>
                <a:gd name="T10" fmla="*/ 25 w 29"/>
                <a:gd name="T11" fmla="*/ 15 h 67"/>
                <a:gd name="T12" fmla="*/ 27 w 29"/>
                <a:gd name="T13" fmla="*/ 21 h 67"/>
                <a:gd name="T14" fmla="*/ 28 w 29"/>
                <a:gd name="T15" fmla="*/ 27 h 67"/>
                <a:gd name="T16" fmla="*/ 29 w 29"/>
                <a:gd name="T17" fmla="*/ 33 h 67"/>
                <a:gd name="T18" fmla="*/ 29 w 29"/>
                <a:gd name="T19" fmla="*/ 41 h 67"/>
                <a:gd name="T20" fmla="*/ 29 w 29"/>
                <a:gd name="T21" fmla="*/ 47 h 67"/>
                <a:gd name="T22" fmla="*/ 28 w 29"/>
                <a:gd name="T23" fmla="*/ 53 h 67"/>
                <a:gd name="T24" fmla="*/ 25 w 29"/>
                <a:gd name="T25" fmla="*/ 58 h 67"/>
                <a:gd name="T26" fmla="*/ 23 w 29"/>
                <a:gd name="T27" fmla="*/ 63 h 67"/>
                <a:gd name="T28" fmla="*/ 21 w 29"/>
                <a:gd name="T29" fmla="*/ 65 h 67"/>
                <a:gd name="T30" fmla="*/ 19 w 29"/>
                <a:gd name="T31" fmla="*/ 67 h 67"/>
                <a:gd name="T32" fmla="*/ 16 w 29"/>
                <a:gd name="T33" fmla="*/ 67 h 67"/>
                <a:gd name="T34" fmla="*/ 13 w 29"/>
                <a:gd name="T35" fmla="*/ 67 h 67"/>
                <a:gd name="T36" fmla="*/ 10 w 29"/>
                <a:gd name="T37" fmla="*/ 65 h 67"/>
                <a:gd name="T38" fmla="*/ 7 w 29"/>
                <a:gd name="T39" fmla="*/ 63 h 67"/>
                <a:gd name="T40" fmla="*/ 5 w 29"/>
                <a:gd name="T41" fmla="*/ 58 h 67"/>
                <a:gd name="T42" fmla="*/ 3 w 29"/>
                <a:gd name="T43" fmla="*/ 53 h 67"/>
                <a:gd name="T44" fmla="*/ 2 w 29"/>
                <a:gd name="T45" fmla="*/ 47 h 67"/>
                <a:gd name="T46" fmla="*/ 1 w 29"/>
                <a:gd name="T47" fmla="*/ 41 h 67"/>
                <a:gd name="T48" fmla="*/ 0 w 29"/>
                <a:gd name="T49" fmla="*/ 33 h 67"/>
                <a:gd name="T50" fmla="*/ 0 w 29"/>
                <a:gd name="T51" fmla="*/ 27 h 67"/>
                <a:gd name="T52" fmla="*/ 0 w 29"/>
                <a:gd name="T53" fmla="*/ 21 h 67"/>
                <a:gd name="T54" fmla="*/ 1 w 29"/>
                <a:gd name="T55" fmla="*/ 15 h 67"/>
                <a:gd name="T56" fmla="*/ 3 w 29"/>
                <a:gd name="T57" fmla="*/ 10 h 67"/>
                <a:gd name="T58" fmla="*/ 5 w 29"/>
                <a:gd name="T59" fmla="*/ 6 h 67"/>
                <a:gd name="T60" fmla="*/ 7 w 29"/>
                <a:gd name="T61" fmla="*/ 3 h 67"/>
                <a:gd name="T62" fmla="*/ 10 w 29"/>
                <a:gd name="T63" fmla="*/ 0 h 67"/>
                <a:gd name="T64" fmla="*/ 12 w 29"/>
                <a:gd name="T65" fmla="*/ 0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67"/>
                <a:gd name="T101" fmla="*/ 29 w 29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67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8" y="27"/>
                  </a:lnTo>
                  <a:lnTo>
                    <a:pt x="29" y="33"/>
                  </a:lnTo>
                  <a:lnTo>
                    <a:pt x="29" y="41"/>
                  </a:lnTo>
                  <a:lnTo>
                    <a:pt x="29" y="47"/>
                  </a:lnTo>
                  <a:lnTo>
                    <a:pt x="28" y="53"/>
                  </a:lnTo>
                  <a:lnTo>
                    <a:pt x="25" y="58"/>
                  </a:lnTo>
                  <a:lnTo>
                    <a:pt x="23" y="63"/>
                  </a:lnTo>
                  <a:lnTo>
                    <a:pt x="21" y="65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3" y="67"/>
                  </a:lnTo>
                  <a:lnTo>
                    <a:pt x="10" y="65"/>
                  </a:lnTo>
                  <a:lnTo>
                    <a:pt x="7" y="63"/>
                  </a:lnTo>
                  <a:lnTo>
                    <a:pt x="5" y="58"/>
                  </a:lnTo>
                  <a:lnTo>
                    <a:pt x="3" y="53"/>
                  </a:lnTo>
                  <a:lnTo>
                    <a:pt x="2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AA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7" name="Freeform 844"/>
            <p:cNvSpPr>
              <a:spLocks/>
            </p:cNvSpPr>
            <p:nvPr/>
          </p:nvSpPr>
          <p:spPr bwMode="auto">
            <a:xfrm>
              <a:off x="1866" y="3938"/>
              <a:ext cx="29" cy="67"/>
            </a:xfrm>
            <a:custGeom>
              <a:avLst/>
              <a:gdLst>
                <a:gd name="T0" fmla="*/ 13 w 29"/>
                <a:gd name="T1" fmla="*/ 0 h 67"/>
                <a:gd name="T2" fmla="*/ 15 w 29"/>
                <a:gd name="T3" fmla="*/ 1 h 67"/>
                <a:gd name="T4" fmla="*/ 19 w 29"/>
                <a:gd name="T5" fmla="*/ 3 h 67"/>
                <a:gd name="T6" fmla="*/ 21 w 29"/>
                <a:gd name="T7" fmla="*/ 6 h 67"/>
                <a:gd name="T8" fmla="*/ 23 w 29"/>
                <a:gd name="T9" fmla="*/ 10 h 67"/>
                <a:gd name="T10" fmla="*/ 25 w 29"/>
                <a:gd name="T11" fmla="*/ 15 h 67"/>
                <a:gd name="T12" fmla="*/ 27 w 29"/>
                <a:gd name="T13" fmla="*/ 21 h 67"/>
                <a:gd name="T14" fmla="*/ 28 w 29"/>
                <a:gd name="T15" fmla="*/ 27 h 67"/>
                <a:gd name="T16" fmla="*/ 29 w 29"/>
                <a:gd name="T17" fmla="*/ 33 h 67"/>
                <a:gd name="T18" fmla="*/ 29 w 29"/>
                <a:gd name="T19" fmla="*/ 41 h 67"/>
                <a:gd name="T20" fmla="*/ 28 w 29"/>
                <a:gd name="T21" fmla="*/ 47 h 67"/>
                <a:gd name="T22" fmla="*/ 27 w 29"/>
                <a:gd name="T23" fmla="*/ 53 h 67"/>
                <a:gd name="T24" fmla="*/ 25 w 29"/>
                <a:gd name="T25" fmla="*/ 58 h 67"/>
                <a:gd name="T26" fmla="*/ 23 w 29"/>
                <a:gd name="T27" fmla="*/ 61 h 67"/>
                <a:gd name="T28" fmla="*/ 21 w 29"/>
                <a:gd name="T29" fmla="*/ 65 h 67"/>
                <a:gd name="T30" fmla="*/ 19 w 29"/>
                <a:gd name="T31" fmla="*/ 66 h 67"/>
                <a:gd name="T32" fmla="*/ 16 w 29"/>
                <a:gd name="T33" fmla="*/ 67 h 67"/>
                <a:gd name="T34" fmla="*/ 13 w 29"/>
                <a:gd name="T35" fmla="*/ 66 h 67"/>
                <a:gd name="T36" fmla="*/ 10 w 29"/>
                <a:gd name="T37" fmla="*/ 65 h 67"/>
                <a:gd name="T38" fmla="*/ 7 w 29"/>
                <a:gd name="T39" fmla="*/ 61 h 67"/>
                <a:gd name="T40" fmla="*/ 5 w 29"/>
                <a:gd name="T41" fmla="*/ 58 h 67"/>
                <a:gd name="T42" fmla="*/ 3 w 29"/>
                <a:gd name="T43" fmla="*/ 53 h 67"/>
                <a:gd name="T44" fmla="*/ 2 w 29"/>
                <a:gd name="T45" fmla="*/ 47 h 67"/>
                <a:gd name="T46" fmla="*/ 1 w 29"/>
                <a:gd name="T47" fmla="*/ 41 h 67"/>
                <a:gd name="T48" fmla="*/ 0 w 29"/>
                <a:gd name="T49" fmla="*/ 33 h 67"/>
                <a:gd name="T50" fmla="*/ 0 w 29"/>
                <a:gd name="T51" fmla="*/ 27 h 67"/>
                <a:gd name="T52" fmla="*/ 1 w 29"/>
                <a:gd name="T53" fmla="*/ 21 h 67"/>
                <a:gd name="T54" fmla="*/ 2 w 29"/>
                <a:gd name="T55" fmla="*/ 15 h 67"/>
                <a:gd name="T56" fmla="*/ 3 w 29"/>
                <a:gd name="T57" fmla="*/ 10 h 67"/>
                <a:gd name="T58" fmla="*/ 5 w 29"/>
                <a:gd name="T59" fmla="*/ 6 h 67"/>
                <a:gd name="T60" fmla="*/ 7 w 29"/>
                <a:gd name="T61" fmla="*/ 3 h 67"/>
                <a:gd name="T62" fmla="*/ 10 w 29"/>
                <a:gd name="T63" fmla="*/ 1 h 67"/>
                <a:gd name="T64" fmla="*/ 13 w 29"/>
                <a:gd name="T65" fmla="*/ 0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67"/>
                <a:gd name="T101" fmla="*/ 29 w 29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67">
                  <a:moveTo>
                    <a:pt x="13" y="0"/>
                  </a:moveTo>
                  <a:lnTo>
                    <a:pt x="15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8" y="27"/>
                  </a:lnTo>
                  <a:lnTo>
                    <a:pt x="29" y="33"/>
                  </a:lnTo>
                  <a:lnTo>
                    <a:pt x="29" y="41"/>
                  </a:lnTo>
                  <a:lnTo>
                    <a:pt x="28" y="47"/>
                  </a:lnTo>
                  <a:lnTo>
                    <a:pt x="27" y="53"/>
                  </a:lnTo>
                  <a:lnTo>
                    <a:pt x="25" y="58"/>
                  </a:lnTo>
                  <a:lnTo>
                    <a:pt x="23" y="61"/>
                  </a:lnTo>
                  <a:lnTo>
                    <a:pt x="21" y="65"/>
                  </a:lnTo>
                  <a:lnTo>
                    <a:pt x="19" y="66"/>
                  </a:lnTo>
                  <a:lnTo>
                    <a:pt x="16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1"/>
                  </a:lnTo>
                  <a:lnTo>
                    <a:pt x="5" y="58"/>
                  </a:lnTo>
                  <a:lnTo>
                    <a:pt x="3" y="53"/>
                  </a:lnTo>
                  <a:lnTo>
                    <a:pt x="2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B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8" name="Freeform 845"/>
            <p:cNvSpPr>
              <a:spLocks/>
            </p:cNvSpPr>
            <p:nvPr/>
          </p:nvSpPr>
          <p:spPr bwMode="auto">
            <a:xfrm>
              <a:off x="1867" y="3941"/>
              <a:ext cx="27" cy="62"/>
            </a:xfrm>
            <a:custGeom>
              <a:avLst/>
              <a:gdLst>
                <a:gd name="T0" fmla="*/ 12 w 27"/>
                <a:gd name="T1" fmla="*/ 0 h 62"/>
                <a:gd name="T2" fmla="*/ 14 w 27"/>
                <a:gd name="T3" fmla="*/ 0 h 62"/>
                <a:gd name="T4" fmla="*/ 17 w 27"/>
                <a:gd name="T5" fmla="*/ 2 h 62"/>
                <a:gd name="T6" fmla="*/ 20 w 27"/>
                <a:gd name="T7" fmla="*/ 4 h 62"/>
                <a:gd name="T8" fmla="*/ 22 w 27"/>
                <a:gd name="T9" fmla="*/ 8 h 62"/>
                <a:gd name="T10" fmla="*/ 24 w 27"/>
                <a:gd name="T11" fmla="*/ 18 h 62"/>
                <a:gd name="T12" fmla="*/ 27 w 27"/>
                <a:gd name="T13" fmla="*/ 30 h 62"/>
                <a:gd name="T14" fmla="*/ 26 w 27"/>
                <a:gd name="T15" fmla="*/ 42 h 62"/>
                <a:gd name="T16" fmla="*/ 23 w 27"/>
                <a:gd name="T17" fmla="*/ 53 h 62"/>
                <a:gd name="T18" fmla="*/ 22 w 27"/>
                <a:gd name="T19" fmla="*/ 57 h 62"/>
                <a:gd name="T20" fmla="*/ 20 w 27"/>
                <a:gd name="T21" fmla="*/ 60 h 62"/>
                <a:gd name="T22" fmla="*/ 18 w 27"/>
                <a:gd name="T23" fmla="*/ 62 h 62"/>
                <a:gd name="T24" fmla="*/ 14 w 27"/>
                <a:gd name="T25" fmla="*/ 62 h 62"/>
                <a:gd name="T26" fmla="*/ 12 w 27"/>
                <a:gd name="T27" fmla="*/ 62 h 62"/>
                <a:gd name="T28" fmla="*/ 9 w 27"/>
                <a:gd name="T29" fmla="*/ 60 h 62"/>
                <a:gd name="T30" fmla="*/ 6 w 27"/>
                <a:gd name="T31" fmla="*/ 57 h 62"/>
                <a:gd name="T32" fmla="*/ 4 w 27"/>
                <a:gd name="T33" fmla="*/ 53 h 62"/>
                <a:gd name="T34" fmla="*/ 1 w 27"/>
                <a:gd name="T35" fmla="*/ 42 h 62"/>
                <a:gd name="T36" fmla="*/ 0 w 27"/>
                <a:gd name="T37" fmla="*/ 30 h 62"/>
                <a:gd name="T38" fmla="*/ 0 w 27"/>
                <a:gd name="T39" fmla="*/ 24 h 62"/>
                <a:gd name="T40" fmla="*/ 0 w 27"/>
                <a:gd name="T41" fmla="*/ 18 h 62"/>
                <a:gd name="T42" fmla="*/ 1 w 27"/>
                <a:gd name="T43" fmla="*/ 13 h 62"/>
                <a:gd name="T44" fmla="*/ 2 w 27"/>
                <a:gd name="T45" fmla="*/ 8 h 62"/>
                <a:gd name="T46" fmla="*/ 4 w 27"/>
                <a:gd name="T47" fmla="*/ 4 h 62"/>
                <a:gd name="T48" fmla="*/ 6 w 27"/>
                <a:gd name="T49" fmla="*/ 2 h 62"/>
                <a:gd name="T50" fmla="*/ 9 w 27"/>
                <a:gd name="T51" fmla="*/ 0 h 62"/>
                <a:gd name="T52" fmla="*/ 12 w 27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"/>
                <a:gd name="T82" fmla="*/ 0 h 62"/>
                <a:gd name="T83" fmla="*/ 27 w 27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" h="62">
                  <a:moveTo>
                    <a:pt x="12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8"/>
                  </a:lnTo>
                  <a:lnTo>
                    <a:pt x="27" y="30"/>
                  </a:lnTo>
                  <a:lnTo>
                    <a:pt x="26" y="42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9" y="60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1" y="4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39" name="Freeform 846"/>
            <p:cNvSpPr>
              <a:spLocks/>
            </p:cNvSpPr>
            <p:nvPr/>
          </p:nvSpPr>
          <p:spPr bwMode="auto">
            <a:xfrm>
              <a:off x="1869" y="3945"/>
              <a:ext cx="22" cy="53"/>
            </a:xfrm>
            <a:custGeom>
              <a:avLst/>
              <a:gdLst>
                <a:gd name="T0" fmla="*/ 10 w 22"/>
                <a:gd name="T1" fmla="*/ 0 h 53"/>
                <a:gd name="T2" fmla="*/ 12 w 22"/>
                <a:gd name="T3" fmla="*/ 0 h 53"/>
                <a:gd name="T4" fmla="*/ 15 w 22"/>
                <a:gd name="T5" fmla="*/ 2 h 53"/>
                <a:gd name="T6" fmla="*/ 17 w 22"/>
                <a:gd name="T7" fmla="*/ 4 h 53"/>
                <a:gd name="T8" fmla="*/ 18 w 22"/>
                <a:gd name="T9" fmla="*/ 8 h 53"/>
                <a:gd name="T10" fmla="*/ 21 w 22"/>
                <a:gd name="T11" fmla="*/ 16 h 53"/>
                <a:gd name="T12" fmla="*/ 22 w 22"/>
                <a:gd name="T13" fmla="*/ 26 h 53"/>
                <a:gd name="T14" fmla="*/ 22 w 22"/>
                <a:gd name="T15" fmla="*/ 37 h 53"/>
                <a:gd name="T16" fmla="*/ 20 w 22"/>
                <a:gd name="T17" fmla="*/ 46 h 53"/>
                <a:gd name="T18" fmla="*/ 19 w 22"/>
                <a:gd name="T19" fmla="*/ 48 h 53"/>
                <a:gd name="T20" fmla="*/ 17 w 22"/>
                <a:gd name="T21" fmla="*/ 51 h 53"/>
                <a:gd name="T22" fmla="*/ 15 w 22"/>
                <a:gd name="T23" fmla="*/ 53 h 53"/>
                <a:gd name="T24" fmla="*/ 12 w 22"/>
                <a:gd name="T25" fmla="*/ 53 h 53"/>
                <a:gd name="T26" fmla="*/ 10 w 22"/>
                <a:gd name="T27" fmla="*/ 53 h 53"/>
                <a:gd name="T28" fmla="*/ 8 w 22"/>
                <a:gd name="T29" fmla="*/ 51 h 53"/>
                <a:gd name="T30" fmla="*/ 6 w 22"/>
                <a:gd name="T31" fmla="*/ 48 h 53"/>
                <a:gd name="T32" fmla="*/ 4 w 22"/>
                <a:gd name="T33" fmla="*/ 46 h 53"/>
                <a:gd name="T34" fmla="*/ 1 w 22"/>
                <a:gd name="T35" fmla="*/ 37 h 53"/>
                <a:gd name="T36" fmla="*/ 0 w 22"/>
                <a:gd name="T37" fmla="*/ 26 h 53"/>
                <a:gd name="T38" fmla="*/ 0 w 22"/>
                <a:gd name="T39" fmla="*/ 16 h 53"/>
                <a:gd name="T40" fmla="*/ 2 w 22"/>
                <a:gd name="T41" fmla="*/ 8 h 53"/>
                <a:gd name="T42" fmla="*/ 3 w 22"/>
                <a:gd name="T43" fmla="*/ 4 h 53"/>
                <a:gd name="T44" fmla="*/ 6 w 22"/>
                <a:gd name="T45" fmla="*/ 2 h 53"/>
                <a:gd name="T46" fmla="*/ 8 w 22"/>
                <a:gd name="T47" fmla="*/ 0 h 53"/>
                <a:gd name="T48" fmla="*/ 10 w 22"/>
                <a:gd name="T49" fmla="*/ 0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53"/>
                <a:gd name="T77" fmla="*/ 22 w 22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53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21" y="16"/>
                  </a:lnTo>
                  <a:lnTo>
                    <a:pt x="22" y="26"/>
                  </a:lnTo>
                  <a:lnTo>
                    <a:pt x="22" y="37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1" y="37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0" name="Freeform 847"/>
            <p:cNvSpPr>
              <a:spLocks/>
            </p:cNvSpPr>
            <p:nvPr/>
          </p:nvSpPr>
          <p:spPr bwMode="auto">
            <a:xfrm>
              <a:off x="1871" y="3952"/>
              <a:ext cx="18" cy="41"/>
            </a:xfrm>
            <a:custGeom>
              <a:avLst/>
              <a:gdLst>
                <a:gd name="T0" fmla="*/ 8 w 18"/>
                <a:gd name="T1" fmla="*/ 0 h 41"/>
                <a:gd name="T2" fmla="*/ 10 w 18"/>
                <a:gd name="T3" fmla="*/ 0 h 41"/>
                <a:gd name="T4" fmla="*/ 11 w 18"/>
                <a:gd name="T5" fmla="*/ 1 h 41"/>
                <a:gd name="T6" fmla="*/ 14 w 18"/>
                <a:gd name="T7" fmla="*/ 2 h 41"/>
                <a:gd name="T8" fmla="*/ 15 w 18"/>
                <a:gd name="T9" fmla="*/ 4 h 41"/>
                <a:gd name="T10" fmla="*/ 17 w 18"/>
                <a:gd name="T11" fmla="*/ 12 h 41"/>
                <a:gd name="T12" fmla="*/ 18 w 18"/>
                <a:gd name="T13" fmla="*/ 19 h 41"/>
                <a:gd name="T14" fmla="*/ 18 w 18"/>
                <a:gd name="T15" fmla="*/ 28 h 41"/>
                <a:gd name="T16" fmla="*/ 16 w 18"/>
                <a:gd name="T17" fmla="*/ 35 h 41"/>
                <a:gd name="T18" fmla="*/ 15 w 18"/>
                <a:gd name="T19" fmla="*/ 38 h 41"/>
                <a:gd name="T20" fmla="*/ 14 w 18"/>
                <a:gd name="T21" fmla="*/ 39 h 41"/>
                <a:gd name="T22" fmla="*/ 11 w 18"/>
                <a:gd name="T23" fmla="*/ 40 h 41"/>
                <a:gd name="T24" fmla="*/ 10 w 18"/>
                <a:gd name="T25" fmla="*/ 41 h 41"/>
                <a:gd name="T26" fmla="*/ 8 w 18"/>
                <a:gd name="T27" fmla="*/ 40 h 41"/>
                <a:gd name="T28" fmla="*/ 7 w 18"/>
                <a:gd name="T29" fmla="*/ 39 h 41"/>
                <a:gd name="T30" fmla="*/ 5 w 18"/>
                <a:gd name="T31" fmla="*/ 38 h 41"/>
                <a:gd name="T32" fmla="*/ 4 w 18"/>
                <a:gd name="T33" fmla="*/ 35 h 41"/>
                <a:gd name="T34" fmla="*/ 1 w 18"/>
                <a:gd name="T35" fmla="*/ 28 h 41"/>
                <a:gd name="T36" fmla="*/ 0 w 18"/>
                <a:gd name="T37" fmla="*/ 19 h 41"/>
                <a:gd name="T38" fmla="*/ 0 w 18"/>
                <a:gd name="T39" fmla="*/ 12 h 41"/>
                <a:gd name="T40" fmla="*/ 2 w 18"/>
                <a:gd name="T41" fmla="*/ 4 h 41"/>
                <a:gd name="T42" fmla="*/ 4 w 18"/>
                <a:gd name="T43" fmla="*/ 2 h 41"/>
                <a:gd name="T44" fmla="*/ 5 w 18"/>
                <a:gd name="T45" fmla="*/ 1 h 41"/>
                <a:gd name="T46" fmla="*/ 6 w 18"/>
                <a:gd name="T47" fmla="*/ 0 h 41"/>
                <a:gd name="T48" fmla="*/ 8 w 18"/>
                <a:gd name="T49" fmla="*/ 0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41"/>
                <a:gd name="T77" fmla="*/ 18 w 18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41">
                  <a:moveTo>
                    <a:pt x="8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8" y="19"/>
                  </a:lnTo>
                  <a:lnTo>
                    <a:pt x="18" y="28"/>
                  </a:lnTo>
                  <a:lnTo>
                    <a:pt x="16" y="35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1" y="40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1" name="Freeform 848"/>
            <p:cNvSpPr>
              <a:spLocks/>
            </p:cNvSpPr>
            <p:nvPr/>
          </p:nvSpPr>
          <p:spPr bwMode="auto">
            <a:xfrm>
              <a:off x="1871" y="3952"/>
              <a:ext cx="18" cy="40"/>
            </a:xfrm>
            <a:custGeom>
              <a:avLst/>
              <a:gdLst>
                <a:gd name="T0" fmla="*/ 8 w 18"/>
                <a:gd name="T1" fmla="*/ 0 h 40"/>
                <a:gd name="T2" fmla="*/ 10 w 18"/>
                <a:gd name="T3" fmla="*/ 0 h 40"/>
                <a:gd name="T4" fmla="*/ 11 w 18"/>
                <a:gd name="T5" fmla="*/ 1 h 40"/>
                <a:gd name="T6" fmla="*/ 14 w 18"/>
                <a:gd name="T7" fmla="*/ 3 h 40"/>
                <a:gd name="T8" fmla="*/ 15 w 18"/>
                <a:gd name="T9" fmla="*/ 6 h 40"/>
                <a:gd name="T10" fmla="*/ 17 w 18"/>
                <a:gd name="T11" fmla="*/ 12 h 40"/>
                <a:gd name="T12" fmla="*/ 18 w 18"/>
                <a:gd name="T13" fmla="*/ 19 h 40"/>
                <a:gd name="T14" fmla="*/ 18 w 18"/>
                <a:gd name="T15" fmla="*/ 28 h 40"/>
                <a:gd name="T16" fmla="*/ 16 w 18"/>
                <a:gd name="T17" fmla="*/ 34 h 40"/>
                <a:gd name="T18" fmla="*/ 15 w 18"/>
                <a:gd name="T19" fmla="*/ 36 h 40"/>
                <a:gd name="T20" fmla="*/ 14 w 18"/>
                <a:gd name="T21" fmla="*/ 39 h 40"/>
                <a:gd name="T22" fmla="*/ 11 w 18"/>
                <a:gd name="T23" fmla="*/ 40 h 40"/>
                <a:gd name="T24" fmla="*/ 10 w 18"/>
                <a:gd name="T25" fmla="*/ 40 h 40"/>
                <a:gd name="T26" fmla="*/ 7 w 18"/>
                <a:gd name="T27" fmla="*/ 39 h 40"/>
                <a:gd name="T28" fmla="*/ 4 w 18"/>
                <a:gd name="T29" fmla="*/ 34 h 40"/>
                <a:gd name="T30" fmla="*/ 1 w 18"/>
                <a:gd name="T31" fmla="*/ 28 h 40"/>
                <a:gd name="T32" fmla="*/ 0 w 18"/>
                <a:gd name="T33" fmla="*/ 19 h 40"/>
                <a:gd name="T34" fmla="*/ 1 w 18"/>
                <a:gd name="T35" fmla="*/ 12 h 40"/>
                <a:gd name="T36" fmla="*/ 2 w 18"/>
                <a:gd name="T37" fmla="*/ 6 h 40"/>
                <a:gd name="T38" fmla="*/ 4 w 18"/>
                <a:gd name="T39" fmla="*/ 3 h 40"/>
                <a:gd name="T40" fmla="*/ 5 w 18"/>
                <a:gd name="T41" fmla="*/ 1 h 40"/>
                <a:gd name="T42" fmla="*/ 7 w 18"/>
                <a:gd name="T43" fmla="*/ 0 h 40"/>
                <a:gd name="T44" fmla="*/ 8 w 18"/>
                <a:gd name="T45" fmla="*/ 0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40"/>
                <a:gd name="T71" fmla="*/ 18 w 18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40">
                  <a:moveTo>
                    <a:pt x="8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12"/>
                  </a:lnTo>
                  <a:lnTo>
                    <a:pt x="18" y="19"/>
                  </a:lnTo>
                  <a:lnTo>
                    <a:pt x="18" y="28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4" y="39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4" y="3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2" name="Freeform 849"/>
            <p:cNvSpPr>
              <a:spLocks/>
            </p:cNvSpPr>
            <p:nvPr/>
          </p:nvSpPr>
          <p:spPr bwMode="auto">
            <a:xfrm>
              <a:off x="1876" y="3974"/>
              <a:ext cx="2" cy="5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1 h 5"/>
                <a:gd name="T4" fmla="*/ 2 w 2"/>
                <a:gd name="T5" fmla="*/ 3 h 5"/>
                <a:gd name="T6" fmla="*/ 2 w 2"/>
                <a:gd name="T7" fmla="*/ 5 h 5"/>
                <a:gd name="T8" fmla="*/ 1 w 2"/>
                <a:gd name="T9" fmla="*/ 5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0 h 5"/>
                <a:gd name="T16" fmla="*/ 1 w 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3" name="Freeform 850"/>
            <p:cNvSpPr>
              <a:spLocks/>
            </p:cNvSpPr>
            <p:nvPr/>
          </p:nvSpPr>
          <p:spPr bwMode="auto">
            <a:xfrm>
              <a:off x="1876" y="3974"/>
              <a:ext cx="2" cy="5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3 h 5"/>
                <a:gd name="T4" fmla="*/ 2 w 2"/>
                <a:gd name="T5" fmla="*/ 2 h 5"/>
                <a:gd name="T6" fmla="*/ 1 w 2"/>
                <a:gd name="T7" fmla="*/ 0 h 5"/>
                <a:gd name="T8" fmla="*/ 1 w 2"/>
                <a:gd name="T9" fmla="*/ 0 h 5"/>
                <a:gd name="T10" fmla="*/ 0 w 2"/>
                <a:gd name="T11" fmla="*/ 1 h 5"/>
                <a:gd name="T12" fmla="*/ 0 w 2"/>
                <a:gd name="T13" fmla="*/ 3 h 5"/>
                <a:gd name="T14" fmla="*/ 0 w 2"/>
                <a:gd name="T15" fmla="*/ 5 h 5"/>
                <a:gd name="T16" fmla="*/ 1 w 2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1" y="5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4" name="Freeform 851"/>
            <p:cNvSpPr>
              <a:spLocks/>
            </p:cNvSpPr>
            <p:nvPr/>
          </p:nvSpPr>
          <p:spPr bwMode="auto">
            <a:xfrm>
              <a:off x="1876" y="3974"/>
              <a:ext cx="2" cy="5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3 h 5"/>
                <a:gd name="T4" fmla="*/ 2 w 2"/>
                <a:gd name="T5" fmla="*/ 2 h 5"/>
                <a:gd name="T6" fmla="*/ 1 w 2"/>
                <a:gd name="T7" fmla="*/ 0 h 5"/>
                <a:gd name="T8" fmla="*/ 1 w 2"/>
                <a:gd name="T9" fmla="*/ 0 h 5"/>
                <a:gd name="T10" fmla="*/ 0 w 2"/>
                <a:gd name="T11" fmla="*/ 1 h 5"/>
                <a:gd name="T12" fmla="*/ 0 w 2"/>
                <a:gd name="T13" fmla="*/ 3 h 5"/>
                <a:gd name="T14" fmla="*/ 0 w 2"/>
                <a:gd name="T15" fmla="*/ 5 h 5"/>
                <a:gd name="T16" fmla="*/ 1 w 2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1" y="5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5" name="Freeform 852"/>
            <p:cNvSpPr>
              <a:spLocks/>
            </p:cNvSpPr>
            <p:nvPr/>
          </p:nvSpPr>
          <p:spPr bwMode="auto">
            <a:xfrm>
              <a:off x="1876" y="3964"/>
              <a:ext cx="2" cy="5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1 h 5"/>
                <a:gd name="T4" fmla="*/ 2 w 2"/>
                <a:gd name="T5" fmla="*/ 3 h 5"/>
                <a:gd name="T6" fmla="*/ 2 w 2"/>
                <a:gd name="T7" fmla="*/ 5 h 5"/>
                <a:gd name="T8" fmla="*/ 1 w 2"/>
                <a:gd name="T9" fmla="*/ 5 h 5"/>
                <a:gd name="T10" fmla="*/ 0 w 2"/>
                <a:gd name="T11" fmla="*/ 3 h 5"/>
                <a:gd name="T12" fmla="*/ 0 w 2"/>
                <a:gd name="T13" fmla="*/ 1 h 5"/>
                <a:gd name="T14" fmla="*/ 0 w 2"/>
                <a:gd name="T15" fmla="*/ 0 h 5"/>
                <a:gd name="T16" fmla="*/ 1 w 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6" name="Freeform 853"/>
            <p:cNvSpPr>
              <a:spLocks/>
            </p:cNvSpPr>
            <p:nvPr/>
          </p:nvSpPr>
          <p:spPr bwMode="auto">
            <a:xfrm>
              <a:off x="1876" y="3964"/>
              <a:ext cx="2" cy="5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3 h 5"/>
                <a:gd name="T4" fmla="*/ 2 w 2"/>
                <a:gd name="T5" fmla="*/ 2 h 5"/>
                <a:gd name="T6" fmla="*/ 1 w 2"/>
                <a:gd name="T7" fmla="*/ 1 h 5"/>
                <a:gd name="T8" fmla="*/ 0 w 2"/>
                <a:gd name="T9" fmla="*/ 0 h 5"/>
                <a:gd name="T10" fmla="*/ 0 w 2"/>
                <a:gd name="T11" fmla="*/ 1 h 5"/>
                <a:gd name="T12" fmla="*/ 0 w 2"/>
                <a:gd name="T13" fmla="*/ 3 h 5"/>
                <a:gd name="T14" fmla="*/ 0 w 2"/>
                <a:gd name="T15" fmla="*/ 5 h 5"/>
                <a:gd name="T16" fmla="*/ 1 w 2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1" y="5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7" name="Freeform 854"/>
            <p:cNvSpPr>
              <a:spLocks/>
            </p:cNvSpPr>
            <p:nvPr/>
          </p:nvSpPr>
          <p:spPr bwMode="auto">
            <a:xfrm>
              <a:off x="1876" y="3964"/>
              <a:ext cx="2" cy="5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3 h 5"/>
                <a:gd name="T4" fmla="*/ 2 w 2"/>
                <a:gd name="T5" fmla="*/ 2 h 5"/>
                <a:gd name="T6" fmla="*/ 1 w 2"/>
                <a:gd name="T7" fmla="*/ 1 h 5"/>
                <a:gd name="T8" fmla="*/ 0 w 2"/>
                <a:gd name="T9" fmla="*/ 0 h 5"/>
                <a:gd name="T10" fmla="*/ 0 w 2"/>
                <a:gd name="T11" fmla="*/ 1 h 5"/>
                <a:gd name="T12" fmla="*/ 0 w 2"/>
                <a:gd name="T13" fmla="*/ 3 h 5"/>
                <a:gd name="T14" fmla="*/ 0 w 2"/>
                <a:gd name="T15" fmla="*/ 5 h 5"/>
                <a:gd name="T16" fmla="*/ 1 w 2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1" y="5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8" name="Freeform 855"/>
            <p:cNvSpPr>
              <a:spLocks/>
            </p:cNvSpPr>
            <p:nvPr/>
          </p:nvSpPr>
          <p:spPr bwMode="auto">
            <a:xfrm>
              <a:off x="1879" y="3979"/>
              <a:ext cx="3" cy="6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1 h 6"/>
                <a:gd name="T4" fmla="*/ 3 w 3"/>
                <a:gd name="T5" fmla="*/ 3 h 6"/>
                <a:gd name="T6" fmla="*/ 2 w 3"/>
                <a:gd name="T7" fmla="*/ 6 h 6"/>
                <a:gd name="T8" fmla="*/ 1 w 3"/>
                <a:gd name="T9" fmla="*/ 6 h 6"/>
                <a:gd name="T10" fmla="*/ 0 w 3"/>
                <a:gd name="T11" fmla="*/ 4 h 6"/>
                <a:gd name="T12" fmla="*/ 0 w 3"/>
                <a:gd name="T13" fmla="*/ 2 h 6"/>
                <a:gd name="T14" fmla="*/ 1 w 3"/>
                <a:gd name="T15" fmla="*/ 0 h 6"/>
                <a:gd name="T16" fmla="*/ 1 w 3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6"/>
                <a:gd name="T29" fmla="*/ 3 w 3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6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49" name="Freeform 856"/>
            <p:cNvSpPr>
              <a:spLocks/>
            </p:cNvSpPr>
            <p:nvPr/>
          </p:nvSpPr>
          <p:spPr bwMode="auto">
            <a:xfrm>
              <a:off x="1879" y="3979"/>
              <a:ext cx="2" cy="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2 w 2"/>
                <a:gd name="T5" fmla="*/ 2 h 4"/>
                <a:gd name="T6" fmla="*/ 1 w 2"/>
                <a:gd name="T7" fmla="*/ 1 h 4"/>
                <a:gd name="T8" fmla="*/ 1 w 2"/>
                <a:gd name="T9" fmla="*/ 0 h 4"/>
                <a:gd name="T10" fmla="*/ 0 w 2"/>
                <a:gd name="T11" fmla="*/ 1 h 4"/>
                <a:gd name="T12" fmla="*/ 0 w 2"/>
                <a:gd name="T13" fmla="*/ 3 h 4"/>
                <a:gd name="T14" fmla="*/ 1 w 2"/>
                <a:gd name="T15" fmla="*/ 4 h 4"/>
                <a:gd name="T16" fmla="*/ 1 w 2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0" name="Freeform 857"/>
            <p:cNvSpPr>
              <a:spLocks/>
            </p:cNvSpPr>
            <p:nvPr/>
          </p:nvSpPr>
          <p:spPr bwMode="auto">
            <a:xfrm>
              <a:off x="1879" y="3980"/>
              <a:ext cx="2" cy="3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2 w 2"/>
                <a:gd name="T5" fmla="*/ 1 h 3"/>
                <a:gd name="T6" fmla="*/ 1 w 2"/>
                <a:gd name="T7" fmla="*/ 0 h 3"/>
                <a:gd name="T8" fmla="*/ 1 w 2"/>
                <a:gd name="T9" fmla="*/ 0 h 3"/>
                <a:gd name="T10" fmla="*/ 0 w 2"/>
                <a:gd name="T11" fmla="*/ 0 h 3"/>
                <a:gd name="T12" fmla="*/ 0 w 2"/>
                <a:gd name="T13" fmla="*/ 2 h 3"/>
                <a:gd name="T14" fmla="*/ 1 w 2"/>
                <a:gd name="T15" fmla="*/ 3 h 3"/>
                <a:gd name="T16" fmla="*/ 1 w 2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"/>
                <a:gd name="T29" fmla="*/ 2 w 2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">
                  <a:moveTo>
                    <a:pt x="1" y="3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1" name="Freeform 858"/>
            <p:cNvSpPr>
              <a:spLocks/>
            </p:cNvSpPr>
            <p:nvPr/>
          </p:nvSpPr>
          <p:spPr bwMode="auto">
            <a:xfrm>
              <a:off x="1884" y="3974"/>
              <a:ext cx="2" cy="6"/>
            </a:xfrm>
            <a:custGeom>
              <a:avLst/>
              <a:gdLst>
                <a:gd name="T0" fmla="*/ 1 w 2"/>
                <a:gd name="T1" fmla="*/ 0 h 6"/>
                <a:gd name="T2" fmla="*/ 2 w 2"/>
                <a:gd name="T3" fmla="*/ 1 h 6"/>
                <a:gd name="T4" fmla="*/ 2 w 2"/>
                <a:gd name="T5" fmla="*/ 3 h 6"/>
                <a:gd name="T6" fmla="*/ 1 w 2"/>
                <a:gd name="T7" fmla="*/ 5 h 6"/>
                <a:gd name="T8" fmla="*/ 0 w 2"/>
                <a:gd name="T9" fmla="*/ 6 h 6"/>
                <a:gd name="T10" fmla="*/ 0 w 2"/>
                <a:gd name="T11" fmla="*/ 3 h 6"/>
                <a:gd name="T12" fmla="*/ 0 w 2"/>
                <a:gd name="T13" fmla="*/ 2 h 6"/>
                <a:gd name="T14" fmla="*/ 0 w 2"/>
                <a:gd name="T15" fmla="*/ 0 h 6"/>
                <a:gd name="T16" fmla="*/ 1 w 2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2" name="Freeform 859"/>
            <p:cNvSpPr>
              <a:spLocks/>
            </p:cNvSpPr>
            <p:nvPr/>
          </p:nvSpPr>
          <p:spPr bwMode="auto">
            <a:xfrm>
              <a:off x="1884" y="3974"/>
              <a:ext cx="1" cy="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5 h 5"/>
                <a:gd name="T4" fmla="*/ 1 w 1"/>
                <a:gd name="T5" fmla="*/ 3 h 5"/>
                <a:gd name="T6" fmla="*/ 1 w 1"/>
                <a:gd name="T7" fmla="*/ 1 h 5"/>
                <a:gd name="T8" fmla="*/ 1 w 1"/>
                <a:gd name="T9" fmla="*/ 0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5 h 5"/>
                <a:gd name="T16" fmla="*/ 1 w 1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5"/>
                <a:gd name="T29" fmla="*/ 1 w 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5">
                  <a:moveTo>
                    <a:pt x="1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3" name="Freeform 860"/>
            <p:cNvSpPr>
              <a:spLocks/>
            </p:cNvSpPr>
            <p:nvPr/>
          </p:nvSpPr>
          <p:spPr bwMode="auto">
            <a:xfrm>
              <a:off x="1884" y="3974"/>
              <a:ext cx="1" cy="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5 h 5"/>
                <a:gd name="T4" fmla="*/ 1 w 1"/>
                <a:gd name="T5" fmla="*/ 3 h 5"/>
                <a:gd name="T6" fmla="*/ 1 w 1"/>
                <a:gd name="T7" fmla="*/ 1 h 5"/>
                <a:gd name="T8" fmla="*/ 1 w 1"/>
                <a:gd name="T9" fmla="*/ 0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3 h 5"/>
                <a:gd name="T16" fmla="*/ 1 w 1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5"/>
                <a:gd name="T29" fmla="*/ 1 w 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5">
                  <a:moveTo>
                    <a:pt x="1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4" name="Freeform 861"/>
            <p:cNvSpPr>
              <a:spLocks/>
            </p:cNvSpPr>
            <p:nvPr/>
          </p:nvSpPr>
          <p:spPr bwMode="auto">
            <a:xfrm>
              <a:off x="1882" y="3965"/>
              <a:ext cx="3" cy="5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1 h 5"/>
                <a:gd name="T4" fmla="*/ 3 w 3"/>
                <a:gd name="T5" fmla="*/ 4 h 5"/>
                <a:gd name="T6" fmla="*/ 3 w 3"/>
                <a:gd name="T7" fmla="*/ 5 h 5"/>
                <a:gd name="T8" fmla="*/ 2 w 3"/>
                <a:gd name="T9" fmla="*/ 5 h 5"/>
                <a:gd name="T10" fmla="*/ 0 w 3"/>
                <a:gd name="T11" fmla="*/ 4 h 5"/>
                <a:gd name="T12" fmla="*/ 0 w 3"/>
                <a:gd name="T13" fmla="*/ 1 h 5"/>
                <a:gd name="T14" fmla="*/ 2 w 3"/>
                <a:gd name="T15" fmla="*/ 0 h 5"/>
                <a:gd name="T16" fmla="*/ 3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3" y="0"/>
                  </a:moveTo>
                  <a:lnTo>
                    <a:pt x="3" y="1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5" name="Freeform 862"/>
            <p:cNvSpPr>
              <a:spLocks/>
            </p:cNvSpPr>
            <p:nvPr/>
          </p:nvSpPr>
          <p:spPr bwMode="auto">
            <a:xfrm>
              <a:off x="1882" y="3965"/>
              <a:ext cx="3" cy="5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5 h 5"/>
                <a:gd name="T4" fmla="*/ 3 w 3"/>
                <a:gd name="T5" fmla="*/ 4 h 5"/>
                <a:gd name="T6" fmla="*/ 3 w 3"/>
                <a:gd name="T7" fmla="*/ 2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2 h 5"/>
                <a:gd name="T16" fmla="*/ 2 w 3"/>
                <a:gd name="T17" fmla="*/ 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2" y="4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6" name="Freeform 863"/>
            <p:cNvSpPr>
              <a:spLocks/>
            </p:cNvSpPr>
            <p:nvPr/>
          </p:nvSpPr>
          <p:spPr bwMode="auto">
            <a:xfrm>
              <a:off x="1882" y="3965"/>
              <a:ext cx="3" cy="5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5 h 5"/>
                <a:gd name="T4" fmla="*/ 3 w 3"/>
                <a:gd name="T5" fmla="*/ 4 h 5"/>
                <a:gd name="T6" fmla="*/ 3 w 3"/>
                <a:gd name="T7" fmla="*/ 2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2 h 5"/>
                <a:gd name="T16" fmla="*/ 2 w 3"/>
                <a:gd name="T17" fmla="*/ 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2" y="4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7" name="Freeform 864"/>
            <p:cNvSpPr>
              <a:spLocks/>
            </p:cNvSpPr>
            <p:nvPr/>
          </p:nvSpPr>
          <p:spPr bwMode="auto">
            <a:xfrm>
              <a:off x="1879" y="3959"/>
              <a:ext cx="3" cy="6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2 h 6"/>
                <a:gd name="T4" fmla="*/ 3 w 3"/>
                <a:gd name="T5" fmla="*/ 5 h 6"/>
                <a:gd name="T6" fmla="*/ 2 w 3"/>
                <a:gd name="T7" fmla="*/ 6 h 6"/>
                <a:gd name="T8" fmla="*/ 1 w 3"/>
                <a:gd name="T9" fmla="*/ 6 h 6"/>
                <a:gd name="T10" fmla="*/ 0 w 3"/>
                <a:gd name="T11" fmla="*/ 5 h 6"/>
                <a:gd name="T12" fmla="*/ 0 w 3"/>
                <a:gd name="T13" fmla="*/ 2 h 6"/>
                <a:gd name="T14" fmla="*/ 1 w 3"/>
                <a:gd name="T15" fmla="*/ 1 h 6"/>
                <a:gd name="T16" fmla="*/ 1 w 3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6"/>
                <a:gd name="T29" fmla="*/ 3 w 3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6">
                  <a:moveTo>
                    <a:pt x="1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8" name="Freeform 865"/>
            <p:cNvSpPr>
              <a:spLocks/>
            </p:cNvSpPr>
            <p:nvPr/>
          </p:nvSpPr>
          <p:spPr bwMode="auto">
            <a:xfrm>
              <a:off x="1879" y="3960"/>
              <a:ext cx="2" cy="5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5 h 5"/>
                <a:gd name="T4" fmla="*/ 1 w 2"/>
                <a:gd name="T5" fmla="*/ 5 h 5"/>
                <a:gd name="T6" fmla="*/ 2 w 2"/>
                <a:gd name="T7" fmla="*/ 4 h 5"/>
                <a:gd name="T8" fmla="*/ 2 w 2"/>
                <a:gd name="T9" fmla="*/ 1 h 5"/>
                <a:gd name="T10" fmla="*/ 1 w 2"/>
                <a:gd name="T11" fmla="*/ 0 h 5"/>
                <a:gd name="T12" fmla="*/ 1 w 2"/>
                <a:gd name="T13" fmla="*/ 0 h 5"/>
                <a:gd name="T14" fmla="*/ 0 w 2"/>
                <a:gd name="T15" fmla="*/ 1 h 5"/>
                <a:gd name="T16" fmla="*/ 0 w 2"/>
                <a:gd name="T17" fmla="*/ 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0" y="4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59" name="Freeform 866"/>
            <p:cNvSpPr>
              <a:spLocks/>
            </p:cNvSpPr>
            <p:nvPr/>
          </p:nvSpPr>
          <p:spPr bwMode="auto">
            <a:xfrm>
              <a:off x="1879" y="3960"/>
              <a:ext cx="2" cy="5"/>
            </a:xfrm>
            <a:custGeom>
              <a:avLst/>
              <a:gdLst>
                <a:gd name="T0" fmla="*/ 0 w 2"/>
                <a:gd name="T1" fmla="*/ 3 h 5"/>
                <a:gd name="T2" fmla="*/ 1 w 2"/>
                <a:gd name="T3" fmla="*/ 5 h 5"/>
                <a:gd name="T4" fmla="*/ 1 w 2"/>
                <a:gd name="T5" fmla="*/ 5 h 5"/>
                <a:gd name="T6" fmla="*/ 2 w 2"/>
                <a:gd name="T7" fmla="*/ 4 h 5"/>
                <a:gd name="T8" fmla="*/ 2 w 2"/>
                <a:gd name="T9" fmla="*/ 1 h 5"/>
                <a:gd name="T10" fmla="*/ 1 w 2"/>
                <a:gd name="T11" fmla="*/ 0 h 5"/>
                <a:gd name="T12" fmla="*/ 1 w 2"/>
                <a:gd name="T13" fmla="*/ 0 h 5"/>
                <a:gd name="T14" fmla="*/ 0 w 2"/>
                <a:gd name="T15" fmla="*/ 1 h 5"/>
                <a:gd name="T16" fmla="*/ 0 w 2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0" y="3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0" name="Freeform 867"/>
            <p:cNvSpPr>
              <a:spLocks/>
            </p:cNvSpPr>
            <p:nvPr/>
          </p:nvSpPr>
          <p:spPr bwMode="auto">
            <a:xfrm>
              <a:off x="1878" y="3966"/>
              <a:ext cx="4" cy="11"/>
            </a:xfrm>
            <a:custGeom>
              <a:avLst/>
              <a:gdLst>
                <a:gd name="T0" fmla="*/ 2 w 4"/>
                <a:gd name="T1" fmla="*/ 0 h 11"/>
                <a:gd name="T2" fmla="*/ 3 w 4"/>
                <a:gd name="T3" fmla="*/ 1 h 11"/>
                <a:gd name="T4" fmla="*/ 4 w 4"/>
                <a:gd name="T5" fmla="*/ 5 h 11"/>
                <a:gd name="T6" fmla="*/ 4 w 4"/>
                <a:gd name="T7" fmla="*/ 9 h 11"/>
                <a:gd name="T8" fmla="*/ 2 w 4"/>
                <a:gd name="T9" fmla="*/ 11 h 11"/>
                <a:gd name="T10" fmla="*/ 1 w 4"/>
                <a:gd name="T11" fmla="*/ 9 h 11"/>
                <a:gd name="T12" fmla="*/ 0 w 4"/>
                <a:gd name="T13" fmla="*/ 5 h 11"/>
                <a:gd name="T14" fmla="*/ 1 w 4"/>
                <a:gd name="T15" fmla="*/ 1 h 11"/>
                <a:gd name="T16" fmla="*/ 2 w 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1"/>
                <a:gd name="T29" fmla="*/ 4 w 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1">
                  <a:moveTo>
                    <a:pt x="2" y="0"/>
                  </a:moveTo>
                  <a:lnTo>
                    <a:pt x="3" y="1"/>
                  </a:lnTo>
                  <a:lnTo>
                    <a:pt x="4" y="5"/>
                  </a:lnTo>
                  <a:lnTo>
                    <a:pt x="4" y="9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1" name="Freeform 868"/>
            <p:cNvSpPr>
              <a:spLocks/>
            </p:cNvSpPr>
            <p:nvPr/>
          </p:nvSpPr>
          <p:spPr bwMode="auto">
            <a:xfrm>
              <a:off x="1881" y="3942"/>
              <a:ext cx="3" cy="14"/>
            </a:xfrm>
            <a:custGeom>
              <a:avLst/>
              <a:gdLst>
                <a:gd name="T0" fmla="*/ 0 w 3"/>
                <a:gd name="T1" fmla="*/ 12 h 14"/>
                <a:gd name="T2" fmla="*/ 1 w 3"/>
                <a:gd name="T3" fmla="*/ 0 h 14"/>
                <a:gd name="T4" fmla="*/ 3 w 3"/>
                <a:gd name="T5" fmla="*/ 1 h 14"/>
                <a:gd name="T6" fmla="*/ 3 w 3"/>
                <a:gd name="T7" fmla="*/ 1 h 14"/>
                <a:gd name="T8" fmla="*/ 1 w 3"/>
                <a:gd name="T9" fmla="*/ 13 h 14"/>
                <a:gd name="T10" fmla="*/ 1 w 3"/>
                <a:gd name="T11" fmla="*/ 14 h 14"/>
                <a:gd name="T12" fmla="*/ 0 w 3"/>
                <a:gd name="T13" fmla="*/ 1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4"/>
                <a:gd name="T23" fmla="*/ 3 w 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4">
                  <a:moveTo>
                    <a:pt x="0" y="12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2" name="Freeform 869"/>
            <p:cNvSpPr>
              <a:spLocks/>
            </p:cNvSpPr>
            <p:nvPr/>
          </p:nvSpPr>
          <p:spPr bwMode="auto">
            <a:xfrm>
              <a:off x="1882" y="3943"/>
              <a:ext cx="2" cy="13"/>
            </a:xfrm>
            <a:custGeom>
              <a:avLst/>
              <a:gdLst>
                <a:gd name="T0" fmla="*/ 0 w 2"/>
                <a:gd name="T1" fmla="*/ 11 h 13"/>
                <a:gd name="T2" fmla="*/ 2 w 2"/>
                <a:gd name="T3" fmla="*/ 0 h 13"/>
                <a:gd name="T4" fmla="*/ 2 w 2"/>
                <a:gd name="T5" fmla="*/ 0 h 13"/>
                <a:gd name="T6" fmla="*/ 0 w 2"/>
                <a:gd name="T7" fmla="*/ 12 h 13"/>
                <a:gd name="T8" fmla="*/ 0 w 2"/>
                <a:gd name="T9" fmla="*/ 13 h 13"/>
                <a:gd name="T10" fmla="*/ 0 w 2"/>
                <a:gd name="T11" fmla="*/ 1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3"/>
                <a:gd name="T20" fmla="*/ 2 w 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3">
                  <a:moveTo>
                    <a:pt x="0" y="11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3" name="Freeform 870"/>
            <p:cNvSpPr>
              <a:spLocks/>
            </p:cNvSpPr>
            <p:nvPr/>
          </p:nvSpPr>
          <p:spPr bwMode="auto">
            <a:xfrm>
              <a:off x="1877" y="3941"/>
              <a:ext cx="2" cy="15"/>
            </a:xfrm>
            <a:custGeom>
              <a:avLst/>
              <a:gdLst>
                <a:gd name="T0" fmla="*/ 1 w 2"/>
                <a:gd name="T1" fmla="*/ 13 h 15"/>
                <a:gd name="T2" fmla="*/ 0 w 2"/>
                <a:gd name="T3" fmla="*/ 0 h 15"/>
                <a:gd name="T4" fmla="*/ 0 w 2"/>
                <a:gd name="T5" fmla="*/ 0 h 15"/>
                <a:gd name="T6" fmla="*/ 1 w 2"/>
                <a:gd name="T7" fmla="*/ 0 h 15"/>
                <a:gd name="T8" fmla="*/ 2 w 2"/>
                <a:gd name="T9" fmla="*/ 13 h 15"/>
                <a:gd name="T10" fmla="*/ 1 w 2"/>
                <a:gd name="T11" fmla="*/ 15 h 15"/>
                <a:gd name="T12" fmla="*/ 1 w 2"/>
                <a:gd name="T13" fmla="*/ 13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5"/>
                <a:gd name="T23" fmla="*/ 2 w 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5">
                  <a:moveTo>
                    <a:pt x="1" y="1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4" name="Freeform 871"/>
            <p:cNvSpPr>
              <a:spLocks/>
            </p:cNvSpPr>
            <p:nvPr/>
          </p:nvSpPr>
          <p:spPr bwMode="auto">
            <a:xfrm>
              <a:off x="1877" y="3941"/>
              <a:ext cx="2" cy="14"/>
            </a:xfrm>
            <a:custGeom>
              <a:avLst/>
              <a:gdLst>
                <a:gd name="T0" fmla="*/ 1 w 2"/>
                <a:gd name="T1" fmla="*/ 13 h 14"/>
                <a:gd name="T2" fmla="*/ 0 w 2"/>
                <a:gd name="T3" fmla="*/ 0 h 14"/>
                <a:gd name="T4" fmla="*/ 1 w 2"/>
                <a:gd name="T5" fmla="*/ 0 h 14"/>
                <a:gd name="T6" fmla="*/ 2 w 2"/>
                <a:gd name="T7" fmla="*/ 13 h 14"/>
                <a:gd name="T8" fmla="*/ 1 w 2"/>
                <a:gd name="T9" fmla="*/ 14 h 14"/>
                <a:gd name="T10" fmla="*/ 1 w 2"/>
                <a:gd name="T11" fmla="*/ 1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4"/>
                <a:gd name="T20" fmla="*/ 2 w 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4">
                  <a:moveTo>
                    <a:pt x="1" y="1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5" name="Freeform 872"/>
            <p:cNvSpPr>
              <a:spLocks/>
            </p:cNvSpPr>
            <p:nvPr/>
          </p:nvSpPr>
          <p:spPr bwMode="auto">
            <a:xfrm>
              <a:off x="1871" y="3944"/>
              <a:ext cx="5" cy="15"/>
            </a:xfrm>
            <a:custGeom>
              <a:avLst/>
              <a:gdLst>
                <a:gd name="T0" fmla="*/ 4 w 5"/>
                <a:gd name="T1" fmla="*/ 14 h 15"/>
                <a:gd name="T2" fmla="*/ 0 w 5"/>
                <a:gd name="T3" fmla="*/ 1 h 15"/>
                <a:gd name="T4" fmla="*/ 1 w 5"/>
                <a:gd name="T5" fmla="*/ 1 h 15"/>
                <a:gd name="T6" fmla="*/ 1 w 5"/>
                <a:gd name="T7" fmla="*/ 0 h 15"/>
                <a:gd name="T8" fmla="*/ 5 w 5"/>
                <a:gd name="T9" fmla="*/ 12 h 15"/>
                <a:gd name="T10" fmla="*/ 5 w 5"/>
                <a:gd name="T11" fmla="*/ 15 h 15"/>
                <a:gd name="T12" fmla="*/ 4 w 5"/>
                <a:gd name="T13" fmla="*/ 1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5"/>
                <a:gd name="T23" fmla="*/ 5 w 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5">
                  <a:moveTo>
                    <a:pt x="4" y="1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6" name="Freeform 873"/>
            <p:cNvSpPr>
              <a:spLocks/>
            </p:cNvSpPr>
            <p:nvPr/>
          </p:nvSpPr>
          <p:spPr bwMode="auto">
            <a:xfrm>
              <a:off x="1872" y="3945"/>
              <a:ext cx="4" cy="14"/>
            </a:xfrm>
            <a:custGeom>
              <a:avLst/>
              <a:gdLst>
                <a:gd name="T0" fmla="*/ 4 w 4"/>
                <a:gd name="T1" fmla="*/ 11 h 14"/>
                <a:gd name="T2" fmla="*/ 0 w 4"/>
                <a:gd name="T3" fmla="*/ 0 h 14"/>
                <a:gd name="T4" fmla="*/ 0 w 4"/>
                <a:gd name="T5" fmla="*/ 0 h 14"/>
                <a:gd name="T6" fmla="*/ 4 w 4"/>
                <a:gd name="T7" fmla="*/ 11 h 14"/>
                <a:gd name="T8" fmla="*/ 4 w 4"/>
                <a:gd name="T9" fmla="*/ 14 h 14"/>
                <a:gd name="T10" fmla="*/ 4 w 4"/>
                <a:gd name="T11" fmla="*/ 1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4"/>
                <a:gd name="T20" fmla="*/ 4 w 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4">
                  <a:moveTo>
                    <a:pt x="4" y="11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7" name="Freeform 874"/>
            <p:cNvSpPr>
              <a:spLocks/>
            </p:cNvSpPr>
            <p:nvPr/>
          </p:nvSpPr>
          <p:spPr bwMode="auto">
            <a:xfrm>
              <a:off x="1884" y="3948"/>
              <a:ext cx="5" cy="11"/>
            </a:xfrm>
            <a:custGeom>
              <a:avLst/>
              <a:gdLst>
                <a:gd name="T0" fmla="*/ 1 w 5"/>
                <a:gd name="T1" fmla="*/ 8 h 11"/>
                <a:gd name="T2" fmla="*/ 4 w 5"/>
                <a:gd name="T3" fmla="*/ 0 h 11"/>
                <a:gd name="T4" fmla="*/ 4 w 5"/>
                <a:gd name="T5" fmla="*/ 1 h 11"/>
                <a:gd name="T6" fmla="*/ 5 w 5"/>
                <a:gd name="T7" fmla="*/ 1 h 11"/>
                <a:gd name="T8" fmla="*/ 1 w 5"/>
                <a:gd name="T9" fmla="*/ 11 h 11"/>
                <a:gd name="T10" fmla="*/ 0 w 5"/>
                <a:gd name="T11" fmla="*/ 11 h 11"/>
                <a:gd name="T12" fmla="*/ 1 w 5"/>
                <a:gd name="T13" fmla="*/ 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1" y="8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8" name="Freeform 875"/>
            <p:cNvSpPr>
              <a:spLocks/>
            </p:cNvSpPr>
            <p:nvPr/>
          </p:nvSpPr>
          <p:spPr bwMode="auto">
            <a:xfrm>
              <a:off x="1885" y="3949"/>
              <a:ext cx="3" cy="10"/>
            </a:xfrm>
            <a:custGeom>
              <a:avLst/>
              <a:gdLst>
                <a:gd name="T0" fmla="*/ 0 w 3"/>
                <a:gd name="T1" fmla="*/ 7 h 10"/>
                <a:gd name="T2" fmla="*/ 3 w 3"/>
                <a:gd name="T3" fmla="*/ 0 h 10"/>
                <a:gd name="T4" fmla="*/ 3 w 3"/>
                <a:gd name="T5" fmla="*/ 0 h 10"/>
                <a:gd name="T6" fmla="*/ 0 w 3"/>
                <a:gd name="T7" fmla="*/ 9 h 10"/>
                <a:gd name="T8" fmla="*/ 0 w 3"/>
                <a:gd name="T9" fmla="*/ 10 h 10"/>
                <a:gd name="T10" fmla="*/ 0 w 3"/>
                <a:gd name="T11" fmla="*/ 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0"/>
                <a:gd name="T20" fmla="*/ 3 w 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0">
                  <a:moveTo>
                    <a:pt x="0" y="7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69" name="Freeform 876"/>
            <p:cNvSpPr>
              <a:spLocks/>
            </p:cNvSpPr>
            <p:nvPr/>
          </p:nvSpPr>
          <p:spPr bwMode="auto">
            <a:xfrm>
              <a:off x="1886" y="3958"/>
              <a:ext cx="7" cy="8"/>
            </a:xfrm>
            <a:custGeom>
              <a:avLst/>
              <a:gdLst>
                <a:gd name="T0" fmla="*/ 1 w 7"/>
                <a:gd name="T1" fmla="*/ 6 h 8"/>
                <a:gd name="T2" fmla="*/ 5 w 7"/>
                <a:gd name="T3" fmla="*/ 0 h 8"/>
                <a:gd name="T4" fmla="*/ 7 w 7"/>
                <a:gd name="T5" fmla="*/ 1 h 8"/>
                <a:gd name="T6" fmla="*/ 7 w 7"/>
                <a:gd name="T7" fmla="*/ 2 h 8"/>
                <a:gd name="T8" fmla="*/ 1 w 7"/>
                <a:gd name="T9" fmla="*/ 8 h 8"/>
                <a:gd name="T10" fmla="*/ 0 w 7"/>
                <a:gd name="T11" fmla="*/ 7 h 8"/>
                <a:gd name="T12" fmla="*/ 1 w 7"/>
                <a:gd name="T13" fmla="*/ 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1" y="6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0" name="Freeform 877"/>
            <p:cNvSpPr>
              <a:spLocks/>
            </p:cNvSpPr>
            <p:nvPr/>
          </p:nvSpPr>
          <p:spPr bwMode="auto">
            <a:xfrm>
              <a:off x="1887" y="3959"/>
              <a:ext cx="6" cy="6"/>
            </a:xfrm>
            <a:custGeom>
              <a:avLst/>
              <a:gdLst>
                <a:gd name="T0" fmla="*/ 0 w 6"/>
                <a:gd name="T1" fmla="*/ 5 h 6"/>
                <a:gd name="T2" fmla="*/ 4 w 6"/>
                <a:gd name="T3" fmla="*/ 0 h 6"/>
                <a:gd name="T4" fmla="*/ 6 w 6"/>
                <a:gd name="T5" fmla="*/ 1 h 6"/>
                <a:gd name="T6" fmla="*/ 0 w 6"/>
                <a:gd name="T7" fmla="*/ 6 h 6"/>
                <a:gd name="T8" fmla="*/ 0 w 6"/>
                <a:gd name="T9" fmla="*/ 6 h 6"/>
                <a:gd name="T10" fmla="*/ 0 w 6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5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1" name="Freeform 878"/>
            <p:cNvSpPr>
              <a:spLocks/>
            </p:cNvSpPr>
            <p:nvPr/>
          </p:nvSpPr>
          <p:spPr bwMode="auto">
            <a:xfrm>
              <a:off x="1887" y="3971"/>
              <a:ext cx="7" cy="3"/>
            </a:xfrm>
            <a:custGeom>
              <a:avLst/>
              <a:gdLst>
                <a:gd name="T0" fmla="*/ 1 w 7"/>
                <a:gd name="T1" fmla="*/ 0 h 3"/>
                <a:gd name="T2" fmla="*/ 7 w 7"/>
                <a:gd name="T3" fmla="*/ 0 h 3"/>
                <a:gd name="T4" fmla="*/ 7 w 7"/>
                <a:gd name="T5" fmla="*/ 1 h 3"/>
                <a:gd name="T6" fmla="*/ 7 w 7"/>
                <a:gd name="T7" fmla="*/ 3 h 3"/>
                <a:gd name="T8" fmla="*/ 1 w 7"/>
                <a:gd name="T9" fmla="*/ 1 h 3"/>
                <a:gd name="T10" fmla="*/ 0 w 7"/>
                <a:gd name="T11" fmla="*/ 0 h 3"/>
                <a:gd name="T12" fmla="*/ 1 w 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1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2" name="Freeform 879"/>
            <p:cNvSpPr>
              <a:spLocks/>
            </p:cNvSpPr>
            <p:nvPr/>
          </p:nvSpPr>
          <p:spPr bwMode="auto">
            <a:xfrm>
              <a:off x="1887" y="3971"/>
              <a:ext cx="7" cy="1"/>
            </a:xfrm>
            <a:custGeom>
              <a:avLst/>
              <a:gdLst>
                <a:gd name="T0" fmla="*/ 1 w 7"/>
                <a:gd name="T1" fmla="*/ 0 h 1"/>
                <a:gd name="T2" fmla="*/ 7 w 7"/>
                <a:gd name="T3" fmla="*/ 0 h 1"/>
                <a:gd name="T4" fmla="*/ 7 w 7"/>
                <a:gd name="T5" fmla="*/ 1 h 1"/>
                <a:gd name="T6" fmla="*/ 1 w 7"/>
                <a:gd name="T7" fmla="*/ 1 h 1"/>
                <a:gd name="T8" fmla="*/ 0 w 7"/>
                <a:gd name="T9" fmla="*/ 0 h 1"/>
                <a:gd name="T10" fmla="*/ 1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1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3" name="Freeform 880"/>
            <p:cNvSpPr>
              <a:spLocks/>
            </p:cNvSpPr>
            <p:nvPr/>
          </p:nvSpPr>
          <p:spPr bwMode="auto">
            <a:xfrm>
              <a:off x="1887" y="3977"/>
              <a:ext cx="7" cy="9"/>
            </a:xfrm>
            <a:custGeom>
              <a:avLst/>
              <a:gdLst>
                <a:gd name="T0" fmla="*/ 1 w 7"/>
                <a:gd name="T1" fmla="*/ 2 h 9"/>
                <a:gd name="T2" fmla="*/ 7 w 7"/>
                <a:gd name="T3" fmla="*/ 6 h 9"/>
                <a:gd name="T4" fmla="*/ 7 w 7"/>
                <a:gd name="T5" fmla="*/ 8 h 9"/>
                <a:gd name="T6" fmla="*/ 7 w 7"/>
                <a:gd name="T7" fmla="*/ 9 h 9"/>
                <a:gd name="T8" fmla="*/ 0 w 7"/>
                <a:gd name="T9" fmla="*/ 3 h 9"/>
                <a:gd name="T10" fmla="*/ 0 w 7"/>
                <a:gd name="T11" fmla="*/ 0 h 9"/>
                <a:gd name="T12" fmla="*/ 1 w 7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"/>
                <a:gd name="T23" fmla="*/ 7 w 7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">
                  <a:moveTo>
                    <a:pt x="1" y="2"/>
                  </a:move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4" name="Freeform 881"/>
            <p:cNvSpPr>
              <a:spLocks/>
            </p:cNvSpPr>
            <p:nvPr/>
          </p:nvSpPr>
          <p:spPr bwMode="auto">
            <a:xfrm>
              <a:off x="1887" y="3979"/>
              <a:ext cx="7" cy="6"/>
            </a:xfrm>
            <a:custGeom>
              <a:avLst/>
              <a:gdLst>
                <a:gd name="T0" fmla="*/ 1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1 h 6"/>
                <a:gd name="T8" fmla="*/ 0 w 7"/>
                <a:gd name="T9" fmla="*/ 0 h 6"/>
                <a:gd name="T10" fmla="*/ 1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1" y="0"/>
                  </a:moveTo>
                  <a:lnTo>
                    <a:pt x="7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5" name="Freeform 882"/>
            <p:cNvSpPr>
              <a:spLocks/>
            </p:cNvSpPr>
            <p:nvPr/>
          </p:nvSpPr>
          <p:spPr bwMode="auto">
            <a:xfrm>
              <a:off x="1885" y="3983"/>
              <a:ext cx="5" cy="14"/>
            </a:xfrm>
            <a:custGeom>
              <a:avLst/>
              <a:gdLst>
                <a:gd name="T0" fmla="*/ 1 w 5"/>
                <a:gd name="T1" fmla="*/ 2 h 14"/>
                <a:gd name="T2" fmla="*/ 5 w 5"/>
                <a:gd name="T3" fmla="*/ 11 h 14"/>
                <a:gd name="T4" fmla="*/ 5 w 5"/>
                <a:gd name="T5" fmla="*/ 13 h 14"/>
                <a:gd name="T6" fmla="*/ 5 w 5"/>
                <a:gd name="T7" fmla="*/ 14 h 14"/>
                <a:gd name="T8" fmla="*/ 0 w 5"/>
                <a:gd name="T9" fmla="*/ 3 h 14"/>
                <a:gd name="T10" fmla="*/ 0 w 5"/>
                <a:gd name="T11" fmla="*/ 0 h 14"/>
                <a:gd name="T12" fmla="*/ 1 w 5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4"/>
                <a:gd name="T23" fmla="*/ 5 w 5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4">
                  <a:moveTo>
                    <a:pt x="1" y="2"/>
                  </a:moveTo>
                  <a:lnTo>
                    <a:pt x="5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6" name="Freeform 883"/>
            <p:cNvSpPr>
              <a:spLocks/>
            </p:cNvSpPr>
            <p:nvPr/>
          </p:nvSpPr>
          <p:spPr bwMode="auto">
            <a:xfrm>
              <a:off x="1885" y="3985"/>
              <a:ext cx="5" cy="11"/>
            </a:xfrm>
            <a:custGeom>
              <a:avLst/>
              <a:gdLst>
                <a:gd name="T0" fmla="*/ 1 w 5"/>
                <a:gd name="T1" fmla="*/ 1 h 11"/>
                <a:gd name="T2" fmla="*/ 5 w 5"/>
                <a:gd name="T3" fmla="*/ 9 h 11"/>
                <a:gd name="T4" fmla="*/ 5 w 5"/>
                <a:gd name="T5" fmla="*/ 11 h 11"/>
                <a:gd name="T6" fmla="*/ 0 w 5"/>
                <a:gd name="T7" fmla="*/ 1 h 11"/>
                <a:gd name="T8" fmla="*/ 0 w 5"/>
                <a:gd name="T9" fmla="*/ 0 h 11"/>
                <a:gd name="T10" fmla="*/ 1 w 5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1" y="1"/>
                  </a:moveTo>
                  <a:lnTo>
                    <a:pt x="5" y="9"/>
                  </a:lnTo>
                  <a:lnTo>
                    <a:pt x="5" y="1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7" name="Freeform 884"/>
            <p:cNvSpPr>
              <a:spLocks/>
            </p:cNvSpPr>
            <p:nvPr/>
          </p:nvSpPr>
          <p:spPr bwMode="auto">
            <a:xfrm>
              <a:off x="1882" y="3987"/>
              <a:ext cx="3" cy="16"/>
            </a:xfrm>
            <a:custGeom>
              <a:avLst/>
              <a:gdLst>
                <a:gd name="T0" fmla="*/ 2 w 3"/>
                <a:gd name="T1" fmla="*/ 3 h 16"/>
                <a:gd name="T2" fmla="*/ 3 w 3"/>
                <a:gd name="T3" fmla="*/ 15 h 16"/>
                <a:gd name="T4" fmla="*/ 3 w 3"/>
                <a:gd name="T5" fmla="*/ 16 h 16"/>
                <a:gd name="T6" fmla="*/ 3 w 3"/>
                <a:gd name="T7" fmla="*/ 16 h 16"/>
                <a:gd name="T8" fmla="*/ 0 w 3"/>
                <a:gd name="T9" fmla="*/ 3 h 16"/>
                <a:gd name="T10" fmla="*/ 0 w 3"/>
                <a:gd name="T11" fmla="*/ 0 h 16"/>
                <a:gd name="T12" fmla="*/ 2 w 3"/>
                <a:gd name="T13" fmla="*/ 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6"/>
                <a:gd name="T23" fmla="*/ 3 w 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6">
                  <a:moveTo>
                    <a:pt x="2" y="3"/>
                  </a:moveTo>
                  <a:lnTo>
                    <a:pt x="3" y="15"/>
                  </a:lnTo>
                  <a:lnTo>
                    <a:pt x="3" y="1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8" name="Freeform 885"/>
            <p:cNvSpPr>
              <a:spLocks/>
            </p:cNvSpPr>
            <p:nvPr/>
          </p:nvSpPr>
          <p:spPr bwMode="auto">
            <a:xfrm>
              <a:off x="1882" y="3988"/>
              <a:ext cx="3" cy="15"/>
            </a:xfrm>
            <a:custGeom>
              <a:avLst/>
              <a:gdLst>
                <a:gd name="T0" fmla="*/ 2 w 3"/>
                <a:gd name="T1" fmla="*/ 2 h 15"/>
                <a:gd name="T2" fmla="*/ 3 w 3"/>
                <a:gd name="T3" fmla="*/ 14 h 15"/>
                <a:gd name="T4" fmla="*/ 3 w 3"/>
                <a:gd name="T5" fmla="*/ 15 h 15"/>
                <a:gd name="T6" fmla="*/ 0 w 3"/>
                <a:gd name="T7" fmla="*/ 2 h 15"/>
                <a:gd name="T8" fmla="*/ 0 w 3"/>
                <a:gd name="T9" fmla="*/ 0 h 15"/>
                <a:gd name="T10" fmla="*/ 2 w 3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5"/>
                <a:gd name="T20" fmla="*/ 3 w 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5">
                  <a:moveTo>
                    <a:pt x="2" y="2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79" name="Freeform 886"/>
            <p:cNvSpPr>
              <a:spLocks/>
            </p:cNvSpPr>
            <p:nvPr/>
          </p:nvSpPr>
          <p:spPr bwMode="auto">
            <a:xfrm>
              <a:off x="1878" y="3987"/>
              <a:ext cx="2" cy="15"/>
            </a:xfrm>
            <a:custGeom>
              <a:avLst/>
              <a:gdLst>
                <a:gd name="T0" fmla="*/ 2 w 2"/>
                <a:gd name="T1" fmla="*/ 3 h 15"/>
                <a:gd name="T2" fmla="*/ 1 w 2"/>
                <a:gd name="T3" fmla="*/ 15 h 15"/>
                <a:gd name="T4" fmla="*/ 1 w 2"/>
                <a:gd name="T5" fmla="*/ 15 h 15"/>
                <a:gd name="T6" fmla="*/ 0 w 2"/>
                <a:gd name="T7" fmla="*/ 15 h 15"/>
                <a:gd name="T8" fmla="*/ 1 w 2"/>
                <a:gd name="T9" fmla="*/ 3 h 15"/>
                <a:gd name="T10" fmla="*/ 2 w 2"/>
                <a:gd name="T11" fmla="*/ 0 h 15"/>
                <a:gd name="T12" fmla="*/ 2 w 2"/>
                <a:gd name="T13" fmla="*/ 3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5"/>
                <a:gd name="T23" fmla="*/ 2 w 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5">
                  <a:moveTo>
                    <a:pt x="2" y="3"/>
                  </a:moveTo>
                  <a:lnTo>
                    <a:pt x="1" y="15"/>
                  </a:lnTo>
                  <a:lnTo>
                    <a:pt x="0" y="15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0" name="Freeform 887"/>
            <p:cNvSpPr>
              <a:spLocks/>
            </p:cNvSpPr>
            <p:nvPr/>
          </p:nvSpPr>
          <p:spPr bwMode="auto">
            <a:xfrm>
              <a:off x="1878" y="3988"/>
              <a:ext cx="2" cy="14"/>
            </a:xfrm>
            <a:custGeom>
              <a:avLst/>
              <a:gdLst>
                <a:gd name="T0" fmla="*/ 2 w 2"/>
                <a:gd name="T1" fmla="*/ 2 h 14"/>
                <a:gd name="T2" fmla="*/ 1 w 2"/>
                <a:gd name="T3" fmla="*/ 14 h 14"/>
                <a:gd name="T4" fmla="*/ 0 w 2"/>
                <a:gd name="T5" fmla="*/ 14 h 14"/>
                <a:gd name="T6" fmla="*/ 1 w 2"/>
                <a:gd name="T7" fmla="*/ 2 h 14"/>
                <a:gd name="T8" fmla="*/ 1 w 2"/>
                <a:gd name="T9" fmla="*/ 0 h 14"/>
                <a:gd name="T10" fmla="*/ 2 w 2"/>
                <a:gd name="T11" fmla="*/ 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4"/>
                <a:gd name="T20" fmla="*/ 2 w 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4">
                  <a:moveTo>
                    <a:pt x="2" y="2"/>
                  </a:moveTo>
                  <a:lnTo>
                    <a:pt x="1" y="14"/>
                  </a:lnTo>
                  <a:lnTo>
                    <a:pt x="0" y="1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1" name="Freeform 888"/>
            <p:cNvSpPr>
              <a:spLocks/>
            </p:cNvSpPr>
            <p:nvPr/>
          </p:nvSpPr>
          <p:spPr bwMode="auto">
            <a:xfrm>
              <a:off x="1872" y="3985"/>
              <a:ext cx="5" cy="11"/>
            </a:xfrm>
            <a:custGeom>
              <a:avLst/>
              <a:gdLst>
                <a:gd name="T0" fmla="*/ 5 w 5"/>
                <a:gd name="T1" fmla="*/ 2 h 11"/>
                <a:gd name="T2" fmla="*/ 1 w 5"/>
                <a:gd name="T3" fmla="*/ 11 h 11"/>
                <a:gd name="T4" fmla="*/ 0 w 5"/>
                <a:gd name="T5" fmla="*/ 11 h 11"/>
                <a:gd name="T6" fmla="*/ 0 w 5"/>
                <a:gd name="T7" fmla="*/ 11 h 11"/>
                <a:gd name="T8" fmla="*/ 4 w 5"/>
                <a:gd name="T9" fmla="*/ 0 h 11"/>
                <a:gd name="T10" fmla="*/ 5 w 5"/>
                <a:gd name="T11" fmla="*/ 0 h 11"/>
                <a:gd name="T12" fmla="*/ 5 w 5"/>
                <a:gd name="T13" fmla="*/ 2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5" y="2"/>
                  </a:moveTo>
                  <a:lnTo>
                    <a:pt x="1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2" name="Freeform 889"/>
            <p:cNvSpPr>
              <a:spLocks/>
            </p:cNvSpPr>
            <p:nvPr/>
          </p:nvSpPr>
          <p:spPr bwMode="auto">
            <a:xfrm>
              <a:off x="1872" y="3985"/>
              <a:ext cx="5" cy="11"/>
            </a:xfrm>
            <a:custGeom>
              <a:avLst/>
              <a:gdLst>
                <a:gd name="T0" fmla="*/ 5 w 5"/>
                <a:gd name="T1" fmla="*/ 2 h 11"/>
                <a:gd name="T2" fmla="*/ 1 w 5"/>
                <a:gd name="T3" fmla="*/ 11 h 11"/>
                <a:gd name="T4" fmla="*/ 0 w 5"/>
                <a:gd name="T5" fmla="*/ 11 h 11"/>
                <a:gd name="T6" fmla="*/ 4 w 5"/>
                <a:gd name="T7" fmla="*/ 1 h 11"/>
                <a:gd name="T8" fmla="*/ 5 w 5"/>
                <a:gd name="T9" fmla="*/ 0 h 11"/>
                <a:gd name="T10" fmla="*/ 5 w 5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2"/>
                  </a:moveTo>
                  <a:lnTo>
                    <a:pt x="1" y="11"/>
                  </a:lnTo>
                  <a:lnTo>
                    <a:pt x="0" y="1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3" name="Freeform 890"/>
            <p:cNvSpPr>
              <a:spLocks/>
            </p:cNvSpPr>
            <p:nvPr/>
          </p:nvSpPr>
          <p:spPr bwMode="auto">
            <a:xfrm>
              <a:off x="1868" y="3979"/>
              <a:ext cx="7" cy="6"/>
            </a:xfrm>
            <a:custGeom>
              <a:avLst/>
              <a:gdLst>
                <a:gd name="T0" fmla="*/ 7 w 7"/>
                <a:gd name="T1" fmla="*/ 2 h 6"/>
                <a:gd name="T2" fmla="*/ 1 w 7"/>
                <a:gd name="T3" fmla="*/ 6 h 6"/>
                <a:gd name="T4" fmla="*/ 0 w 7"/>
                <a:gd name="T5" fmla="*/ 6 h 6"/>
                <a:gd name="T6" fmla="*/ 0 w 7"/>
                <a:gd name="T7" fmla="*/ 4 h 6"/>
                <a:gd name="T8" fmla="*/ 5 w 7"/>
                <a:gd name="T9" fmla="*/ 0 h 6"/>
                <a:gd name="T10" fmla="*/ 7 w 7"/>
                <a:gd name="T11" fmla="*/ 1 h 6"/>
                <a:gd name="T12" fmla="*/ 7 w 7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"/>
                <a:gd name="T23" fmla="*/ 7 w 7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">
                  <a:moveTo>
                    <a:pt x="7" y="2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4" name="Freeform 891"/>
            <p:cNvSpPr>
              <a:spLocks/>
            </p:cNvSpPr>
            <p:nvPr/>
          </p:nvSpPr>
          <p:spPr bwMode="auto">
            <a:xfrm>
              <a:off x="1868" y="3980"/>
              <a:ext cx="7" cy="5"/>
            </a:xfrm>
            <a:custGeom>
              <a:avLst/>
              <a:gdLst>
                <a:gd name="T0" fmla="*/ 5 w 7"/>
                <a:gd name="T1" fmla="*/ 1 h 5"/>
                <a:gd name="T2" fmla="*/ 1 w 7"/>
                <a:gd name="T3" fmla="*/ 5 h 5"/>
                <a:gd name="T4" fmla="*/ 0 w 7"/>
                <a:gd name="T5" fmla="*/ 3 h 5"/>
                <a:gd name="T6" fmla="*/ 5 w 7"/>
                <a:gd name="T7" fmla="*/ 0 h 5"/>
                <a:gd name="T8" fmla="*/ 7 w 7"/>
                <a:gd name="T9" fmla="*/ 0 h 5"/>
                <a:gd name="T10" fmla="*/ 5 w 7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5" y="1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5" name="Freeform 892"/>
            <p:cNvSpPr>
              <a:spLocks/>
            </p:cNvSpPr>
            <p:nvPr/>
          </p:nvSpPr>
          <p:spPr bwMode="auto">
            <a:xfrm>
              <a:off x="1867" y="3969"/>
              <a:ext cx="8" cy="3"/>
            </a:xfrm>
            <a:custGeom>
              <a:avLst/>
              <a:gdLst>
                <a:gd name="T0" fmla="*/ 6 w 8"/>
                <a:gd name="T1" fmla="*/ 3 h 3"/>
                <a:gd name="T2" fmla="*/ 0 w 8"/>
                <a:gd name="T3" fmla="*/ 1 h 3"/>
                <a:gd name="T4" fmla="*/ 0 w 8"/>
                <a:gd name="T5" fmla="*/ 0 h 3"/>
                <a:gd name="T6" fmla="*/ 0 w 8"/>
                <a:gd name="T7" fmla="*/ 0 h 3"/>
                <a:gd name="T8" fmla="*/ 6 w 8"/>
                <a:gd name="T9" fmla="*/ 2 h 3"/>
                <a:gd name="T10" fmla="*/ 8 w 8"/>
                <a:gd name="T11" fmla="*/ 3 h 3"/>
                <a:gd name="T12" fmla="*/ 6 w 8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"/>
                <a:gd name="T23" fmla="*/ 8 w 8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">
                  <a:moveTo>
                    <a:pt x="6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6" name="Freeform 893"/>
            <p:cNvSpPr>
              <a:spLocks/>
            </p:cNvSpPr>
            <p:nvPr/>
          </p:nvSpPr>
          <p:spPr bwMode="auto">
            <a:xfrm>
              <a:off x="1867" y="3969"/>
              <a:ext cx="6" cy="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6 w 6"/>
                <a:gd name="T7" fmla="*/ 2 h 3"/>
                <a:gd name="T8" fmla="*/ 6 w 6"/>
                <a:gd name="T9" fmla="*/ 3 h 3"/>
                <a:gd name="T10" fmla="*/ 6 w 6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6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7" name="Freeform 894"/>
            <p:cNvSpPr>
              <a:spLocks/>
            </p:cNvSpPr>
            <p:nvPr/>
          </p:nvSpPr>
          <p:spPr bwMode="auto">
            <a:xfrm>
              <a:off x="1868" y="3953"/>
              <a:ext cx="7" cy="12"/>
            </a:xfrm>
            <a:custGeom>
              <a:avLst/>
              <a:gdLst>
                <a:gd name="T0" fmla="*/ 5 w 7"/>
                <a:gd name="T1" fmla="*/ 11 h 12"/>
                <a:gd name="T2" fmla="*/ 0 w 7"/>
                <a:gd name="T3" fmla="*/ 2 h 12"/>
                <a:gd name="T4" fmla="*/ 0 w 7"/>
                <a:gd name="T5" fmla="*/ 1 h 12"/>
                <a:gd name="T6" fmla="*/ 0 w 7"/>
                <a:gd name="T7" fmla="*/ 0 h 12"/>
                <a:gd name="T8" fmla="*/ 5 w 7"/>
                <a:gd name="T9" fmla="*/ 8 h 12"/>
                <a:gd name="T10" fmla="*/ 7 w 7"/>
                <a:gd name="T11" fmla="*/ 12 h 12"/>
                <a:gd name="T12" fmla="*/ 5 w 7"/>
                <a:gd name="T13" fmla="*/ 1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5" y="1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8"/>
                  </a:lnTo>
                  <a:lnTo>
                    <a:pt x="7" y="12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8" name="Freeform 895"/>
            <p:cNvSpPr>
              <a:spLocks/>
            </p:cNvSpPr>
            <p:nvPr/>
          </p:nvSpPr>
          <p:spPr bwMode="auto">
            <a:xfrm>
              <a:off x="1868" y="3954"/>
              <a:ext cx="7" cy="10"/>
            </a:xfrm>
            <a:custGeom>
              <a:avLst/>
              <a:gdLst>
                <a:gd name="T0" fmla="*/ 5 w 7"/>
                <a:gd name="T1" fmla="*/ 9 h 10"/>
                <a:gd name="T2" fmla="*/ 0 w 7"/>
                <a:gd name="T3" fmla="*/ 1 h 10"/>
                <a:gd name="T4" fmla="*/ 0 w 7"/>
                <a:gd name="T5" fmla="*/ 0 h 10"/>
                <a:gd name="T6" fmla="*/ 5 w 7"/>
                <a:gd name="T7" fmla="*/ 9 h 10"/>
                <a:gd name="T8" fmla="*/ 7 w 7"/>
                <a:gd name="T9" fmla="*/ 10 h 10"/>
                <a:gd name="T10" fmla="*/ 5 w 7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0"/>
                <a:gd name="T20" fmla="*/ 7 w 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0">
                  <a:moveTo>
                    <a:pt x="5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5" y="9"/>
                  </a:lnTo>
                  <a:lnTo>
                    <a:pt x="7" y="1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89" name="Freeform 896"/>
            <p:cNvSpPr>
              <a:spLocks/>
            </p:cNvSpPr>
            <p:nvPr/>
          </p:nvSpPr>
          <p:spPr bwMode="auto">
            <a:xfrm>
              <a:off x="2575" y="3444"/>
              <a:ext cx="278" cy="96"/>
            </a:xfrm>
            <a:custGeom>
              <a:avLst/>
              <a:gdLst>
                <a:gd name="T0" fmla="*/ 5 w 278"/>
                <a:gd name="T1" fmla="*/ 0 h 96"/>
                <a:gd name="T2" fmla="*/ 268 w 278"/>
                <a:gd name="T3" fmla="*/ 65 h 96"/>
                <a:gd name="T4" fmla="*/ 269 w 278"/>
                <a:gd name="T5" fmla="*/ 66 h 96"/>
                <a:gd name="T6" fmla="*/ 271 w 278"/>
                <a:gd name="T7" fmla="*/ 68 h 96"/>
                <a:gd name="T8" fmla="*/ 272 w 278"/>
                <a:gd name="T9" fmla="*/ 70 h 96"/>
                <a:gd name="T10" fmla="*/ 273 w 278"/>
                <a:gd name="T11" fmla="*/ 74 h 96"/>
                <a:gd name="T12" fmla="*/ 278 w 278"/>
                <a:gd name="T13" fmla="*/ 90 h 96"/>
                <a:gd name="T14" fmla="*/ 278 w 278"/>
                <a:gd name="T15" fmla="*/ 92 h 96"/>
                <a:gd name="T16" fmla="*/ 277 w 278"/>
                <a:gd name="T17" fmla="*/ 94 h 96"/>
                <a:gd name="T18" fmla="*/ 274 w 278"/>
                <a:gd name="T19" fmla="*/ 96 h 96"/>
                <a:gd name="T20" fmla="*/ 273 w 278"/>
                <a:gd name="T21" fmla="*/ 96 h 96"/>
                <a:gd name="T22" fmla="*/ 11 w 278"/>
                <a:gd name="T23" fmla="*/ 39 h 96"/>
                <a:gd name="T24" fmla="*/ 9 w 278"/>
                <a:gd name="T25" fmla="*/ 39 h 96"/>
                <a:gd name="T26" fmla="*/ 6 w 278"/>
                <a:gd name="T27" fmla="*/ 37 h 96"/>
                <a:gd name="T28" fmla="*/ 5 w 278"/>
                <a:gd name="T29" fmla="*/ 34 h 96"/>
                <a:gd name="T30" fmla="*/ 4 w 278"/>
                <a:gd name="T31" fmla="*/ 32 h 96"/>
                <a:gd name="T32" fmla="*/ 0 w 278"/>
                <a:gd name="T33" fmla="*/ 6 h 96"/>
                <a:gd name="T34" fmla="*/ 0 w 278"/>
                <a:gd name="T35" fmla="*/ 4 h 96"/>
                <a:gd name="T36" fmla="*/ 1 w 278"/>
                <a:gd name="T37" fmla="*/ 1 h 96"/>
                <a:gd name="T38" fmla="*/ 3 w 278"/>
                <a:gd name="T39" fmla="*/ 0 h 96"/>
                <a:gd name="T40" fmla="*/ 5 w 278"/>
                <a:gd name="T41" fmla="*/ 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96"/>
                <a:gd name="T65" fmla="*/ 278 w 278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96">
                  <a:moveTo>
                    <a:pt x="5" y="0"/>
                  </a:moveTo>
                  <a:lnTo>
                    <a:pt x="268" y="65"/>
                  </a:lnTo>
                  <a:lnTo>
                    <a:pt x="269" y="66"/>
                  </a:lnTo>
                  <a:lnTo>
                    <a:pt x="271" y="68"/>
                  </a:lnTo>
                  <a:lnTo>
                    <a:pt x="272" y="70"/>
                  </a:lnTo>
                  <a:lnTo>
                    <a:pt x="273" y="74"/>
                  </a:lnTo>
                  <a:lnTo>
                    <a:pt x="278" y="90"/>
                  </a:lnTo>
                  <a:lnTo>
                    <a:pt x="278" y="92"/>
                  </a:lnTo>
                  <a:lnTo>
                    <a:pt x="277" y="94"/>
                  </a:lnTo>
                  <a:lnTo>
                    <a:pt x="274" y="96"/>
                  </a:lnTo>
                  <a:lnTo>
                    <a:pt x="273" y="96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0" name="Freeform 897"/>
            <p:cNvSpPr>
              <a:spLocks/>
            </p:cNvSpPr>
            <p:nvPr/>
          </p:nvSpPr>
          <p:spPr bwMode="auto">
            <a:xfrm>
              <a:off x="2575" y="3444"/>
              <a:ext cx="266" cy="93"/>
            </a:xfrm>
            <a:custGeom>
              <a:avLst/>
              <a:gdLst>
                <a:gd name="T0" fmla="*/ 5 w 266"/>
                <a:gd name="T1" fmla="*/ 0 h 93"/>
                <a:gd name="T2" fmla="*/ 31 w 266"/>
                <a:gd name="T3" fmla="*/ 7 h 93"/>
                <a:gd name="T4" fmla="*/ 51 w 266"/>
                <a:gd name="T5" fmla="*/ 12 h 93"/>
                <a:gd name="T6" fmla="*/ 69 w 266"/>
                <a:gd name="T7" fmla="*/ 16 h 93"/>
                <a:gd name="T8" fmla="*/ 89 w 266"/>
                <a:gd name="T9" fmla="*/ 21 h 93"/>
                <a:gd name="T10" fmla="*/ 112 w 266"/>
                <a:gd name="T11" fmla="*/ 27 h 93"/>
                <a:gd name="T12" fmla="*/ 146 w 266"/>
                <a:gd name="T13" fmla="*/ 36 h 93"/>
                <a:gd name="T14" fmla="*/ 192 w 266"/>
                <a:gd name="T15" fmla="*/ 47 h 93"/>
                <a:gd name="T16" fmla="*/ 255 w 266"/>
                <a:gd name="T17" fmla="*/ 63 h 93"/>
                <a:gd name="T18" fmla="*/ 257 w 266"/>
                <a:gd name="T19" fmla="*/ 64 h 93"/>
                <a:gd name="T20" fmla="*/ 259 w 266"/>
                <a:gd name="T21" fmla="*/ 65 h 93"/>
                <a:gd name="T22" fmla="*/ 261 w 266"/>
                <a:gd name="T23" fmla="*/ 69 h 93"/>
                <a:gd name="T24" fmla="*/ 262 w 266"/>
                <a:gd name="T25" fmla="*/ 71 h 93"/>
                <a:gd name="T26" fmla="*/ 263 w 266"/>
                <a:gd name="T27" fmla="*/ 76 h 93"/>
                <a:gd name="T28" fmla="*/ 266 w 266"/>
                <a:gd name="T29" fmla="*/ 87 h 93"/>
                <a:gd name="T30" fmla="*/ 265 w 266"/>
                <a:gd name="T31" fmla="*/ 90 h 93"/>
                <a:gd name="T32" fmla="*/ 264 w 266"/>
                <a:gd name="T33" fmla="*/ 92 h 93"/>
                <a:gd name="T34" fmla="*/ 263 w 266"/>
                <a:gd name="T35" fmla="*/ 93 h 93"/>
                <a:gd name="T36" fmla="*/ 261 w 266"/>
                <a:gd name="T37" fmla="*/ 93 h 93"/>
                <a:gd name="T38" fmla="*/ 234 w 266"/>
                <a:gd name="T39" fmla="*/ 87 h 93"/>
                <a:gd name="T40" fmla="*/ 215 w 266"/>
                <a:gd name="T41" fmla="*/ 83 h 93"/>
                <a:gd name="T42" fmla="*/ 197 w 266"/>
                <a:gd name="T43" fmla="*/ 80 h 93"/>
                <a:gd name="T44" fmla="*/ 178 w 266"/>
                <a:gd name="T45" fmla="*/ 75 h 93"/>
                <a:gd name="T46" fmla="*/ 154 w 266"/>
                <a:gd name="T47" fmla="*/ 70 h 93"/>
                <a:gd name="T48" fmla="*/ 120 w 266"/>
                <a:gd name="T49" fmla="*/ 63 h 93"/>
                <a:gd name="T50" fmla="*/ 74 w 266"/>
                <a:gd name="T51" fmla="*/ 53 h 93"/>
                <a:gd name="T52" fmla="*/ 11 w 266"/>
                <a:gd name="T53" fmla="*/ 39 h 93"/>
                <a:gd name="T54" fmla="*/ 9 w 266"/>
                <a:gd name="T55" fmla="*/ 39 h 93"/>
                <a:gd name="T56" fmla="*/ 6 w 266"/>
                <a:gd name="T57" fmla="*/ 37 h 93"/>
                <a:gd name="T58" fmla="*/ 5 w 266"/>
                <a:gd name="T59" fmla="*/ 34 h 93"/>
                <a:gd name="T60" fmla="*/ 4 w 266"/>
                <a:gd name="T61" fmla="*/ 32 h 93"/>
                <a:gd name="T62" fmla="*/ 3 w 266"/>
                <a:gd name="T63" fmla="*/ 23 h 93"/>
                <a:gd name="T64" fmla="*/ 0 w 266"/>
                <a:gd name="T65" fmla="*/ 6 h 93"/>
                <a:gd name="T66" fmla="*/ 0 w 266"/>
                <a:gd name="T67" fmla="*/ 4 h 93"/>
                <a:gd name="T68" fmla="*/ 1 w 266"/>
                <a:gd name="T69" fmla="*/ 1 h 93"/>
                <a:gd name="T70" fmla="*/ 3 w 266"/>
                <a:gd name="T71" fmla="*/ 0 h 93"/>
                <a:gd name="T72" fmla="*/ 5 w 266"/>
                <a:gd name="T73" fmla="*/ 0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93"/>
                <a:gd name="T113" fmla="*/ 266 w 266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93">
                  <a:moveTo>
                    <a:pt x="5" y="0"/>
                  </a:moveTo>
                  <a:lnTo>
                    <a:pt x="31" y="7"/>
                  </a:lnTo>
                  <a:lnTo>
                    <a:pt x="51" y="12"/>
                  </a:lnTo>
                  <a:lnTo>
                    <a:pt x="69" y="16"/>
                  </a:lnTo>
                  <a:lnTo>
                    <a:pt x="89" y="21"/>
                  </a:lnTo>
                  <a:lnTo>
                    <a:pt x="112" y="27"/>
                  </a:lnTo>
                  <a:lnTo>
                    <a:pt x="146" y="36"/>
                  </a:lnTo>
                  <a:lnTo>
                    <a:pt x="192" y="47"/>
                  </a:lnTo>
                  <a:lnTo>
                    <a:pt x="255" y="63"/>
                  </a:lnTo>
                  <a:lnTo>
                    <a:pt x="257" y="64"/>
                  </a:lnTo>
                  <a:lnTo>
                    <a:pt x="259" y="65"/>
                  </a:lnTo>
                  <a:lnTo>
                    <a:pt x="261" y="69"/>
                  </a:lnTo>
                  <a:lnTo>
                    <a:pt x="262" y="71"/>
                  </a:lnTo>
                  <a:lnTo>
                    <a:pt x="263" y="76"/>
                  </a:lnTo>
                  <a:lnTo>
                    <a:pt x="266" y="87"/>
                  </a:lnTo>
                  <a:lnTo>
                    <a:pt x="265" y="90"/>
                  </a:lnTo>
                  <a:lnTo>
                    <a:pt x="264" y="92"/>
                  </a:lnTo>
                  <a:lnTo>
                    <a:pt x="263" y="93"/>
                  </a:lnTo>
                  <a:lnTo>
                    <a:pt x="261" y="93"/>
                  </a:lnTo>
                  <a:lnTo>
                    <a:pt x="234" y="87"/>
                  </a:lnTo>
                  <a:lnTo>
                    <a:pt x="215" y="83"/>
                  </a:lnTo>
                  <a:lnTo>
                    <a:pt x="197" y="80"/>
                  </a:lnTo>
                  <a:lnTo>
                    <a:pt x="178" y="75"/>
                  </a:lnTo>
                  <a:lnTo>
                    <a:pt x="154" y="70"/>
                  </a:lnTo>
                  <a:lnTo>
                    <a:pt x="120" y="63"/>
                  </a:lnTo>
                  <a:lnTo>
                    <a:pt x="74" y="53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1" name="Freeform 898"/>
            <p:cNvSpPr>
              <a:spLocks/>
            </p:cNvSpPr>
            <p:nvPr/>
          </p:nvSpPr>
          <p:spPr bwMode="auto">
            <a:xfrm>
              <a:off x="2575" y="3444"/>
              <a:ext cx="255" cy="91"/>
            </a:xfrm>
            <a:custGeom>
              <a:avLst/>
              <a:gdLst>
                <a:gd name="T0" fmla="*/ 5 w 255"/>
                <a:gd name="T1" fmla="*/ 0 h 91"/>
                <a:gd name="T2" fmla="*/ 30 w 255"/>
                <a:gd name="T3" fmla="*/ 6 h 91"/>
                <a:gd name="T4" fmla="*/ 49 w 255"/>
                <a:gd name="T5" fmla="*/ 11 h 91"/>
                <a:gd name="T6" fmla="*/ 66 w 255"/>
                <a:gd name="T7" fmla="*/ 16 h 91"/>
                <a:gd name="T8" fmla="*/ 84 w 255"/>
                <a:gd name="T9" fmla="*/ 21 h 91"/>
                <a:gd name="T10" fmla="*/ 108 w 255"/>
                <a:gd name="T11" fmla="*/ 26 h 91"/>
                <a:gd name="T12" fmla="*/ 139 w 255"/>
                <a:gd name="T13" fmla="*/ 34 h 91"/>
                <a:gd name="T14" fmla="*/ 183 w 255"/>
                <a:gd name="T15" fmla="*/ 45 h 91"/>
                <a:gd name="T16" fmla="*/ 243 w 255"/>
                <a:gd name="T17" fmla="*/ 60 h 91"/>
                <a:gd name="T18" fmla="*/ 247 w 255"/>
                <a:gd name="T19" fmla="*/ 64 h 91"/>
                <a:gd name="T20" fmla="*/ 250 w 255"/>
                <a:gd name="T21" fmla="*/ 69 h 91"/>
                <a:gd name="T22" fmla="*/ 252 w 255"/>
                <a:gd name="T23" fmla="*/ 75 h 91"/>
                <a:gd name="T24" fmla="*/ 255 w 255"/>
                <a:gd name="T25" fmla="*/ 86 h 91"/>
                <a:gd name="T26" fmla="*/ 254 w 255"/>
                <a:gd name="T27" fmla="*/ 87 h 91"/>
                <a:gd name="T28" fmla="*/ 253 w 255"/>
                <a:gd name="T29" fmla="*/ 90 h 91"/>
                <a:gd name="T30" fmla="*/ 252 w 255"/>
                <a:gd name="T31" fmla="*/ 91 h 91"/>
                <a:gd name="T32" fmla="*/ 250 w 255"/>
                <a:gd name="T33" fmla="*/ 91 h 91"/>
                <a:gd name="T34" fmla="*/ 224 w 255"/>
                <a:gd name="T35" fmla="*/ 85 h 91"/>
                <a:gd name="T36" fmla="*/ 205 w 255"/>
                <a:gd name="T37" fmla="*/ 81 h 91"/>
                <a:gd name="T38" fmla="*/ 188 w 255"/>
                <a:gd name="T39" fmla="*/ 77 h 91"/>
                <a:gd name="T40" fmla="*/ 170 w 255"/>
                <a:gd name="T41" fmla="*/ 74 h 91"/>
                <a:gd name="T42" fmla="*/ 147 w 255"/>
                <a:gd name="T43" fmla="*/ 69 h 91"/>
                <a:gd name="T44" fmla="*/ 116 w 255"/>
                <a:gd name="T45" fmla="*/ 63 h 91"/>
                <a:gd name="T46" fmla="*/ 71 w 255"/>
                <a:gd name="T47" fmla="*/ 53 h 91"/>
                <a:gd name="T48" fmla="*/ 11 w 255"/>
                <a:gd name="T49" fmla="*/ 39 h 91"/>
                <a:gd name="T50" fmla="*/ 9 w 255"/>
                <a:gd name="T51" fmla="*/ 39 h 91"/>
                <a:gd name="T52" fmla="*/ 6 w 255"/>
                <a:gd name="T53" fmla="*/ 37 h 91"/>
                <a:gd name="T54" fmla="*/ 5 w 255"/>
                <a:gd name="T55" fmla="*/ 34 h 91"/>
                <a:gd name="T56" fmla="*/ 4 w 255"/>
                <a:gd name="T57" fmla="*/ 32 h 91"/>
                <a:gd name="T58" fmla="*/ 3 w 255"/>
                <a:gd name="T59" fmla="*/ 23 h 91"/>
                <a:gd name="T60" fmla="*/ 0 w 255"/>
                <a:gd name="T61" fmla="*/ 6 h 91"/>
                <a:gd name="T62" fmla="*/ 0 w 255"/>
                <a:gd name="T63" fmla="*/ 4 h 91"/>
                <a:gd name="T64" fmla="*/ 1 w 255"/>
                <a:gd name="T65" fmla="*/ 1 h 91"/>
                <a:gd name="T66" fmla="*/ 3 w 255"/>
                <a:gd name="T67" fmla="*/ 0 h 91"/>
                <a:gd name="T68" fmla="*/ 5 w 255"/>
                <a:gd name="T69" fmla="*/ 0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5"/>
                <a:gd name="T106" fmla="*/ 0 h 91"/>
                <a:gd name="T107" fmla="*/ 255 w 255"/>
                <a:gd name="T108" fmla="*/ 91 h 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5" h="91">
                  <a:moveTo>
                    <a:pt x="5" y="0"/>
                  </a:moveTo>
                  <a:lnTo>
                    <a:pt x="30" y="6"/>
                  </a:lnTo>
                  <a:lnTo>
                    <a:pt x="49" y="11"/>
                  </a:lnTo>
                  <a:lnTo>
                    <a:pt x="66" y="16"/>
                  </a:lnTo>
                  <a:lnTo>
                    <a:pt x="84" y="21"/>
                  </a:lnTo>
                  <a:lnTo>
                    <a:pt x="108" y="26"/>
                  </a:lnTo>
                  <a:lnTo>
                    <a:pt x="139" y="34"/>
                  </a:lnTo>
                  <a:lnTo>
                    <a:pt x="183" y="45"/>
                  </a:lnTo>
                  <a:lnTo>
                    <a:pt x="243" y="60"/>
                  </a:lnTo>
                  <a:lnTo>
                    <a:pt x="247" y="64"/>
                  </a:lnTo>
                  <a:lnTo>
                    <a:pt x="250" y="69"/>
                  </a:lnTo>
                  <a:lnTo>
                    <a:pt x="252" y="75"/>
                  </a:lnTo>
                  <a:lnTo>
                    <a:pt x="255" y="86"/>
                  </a:lnTo>
                  <a:lnTo>
                    <a:pt x="254" y="87"/>
                  </a:lnTo>
                  <a:lnTo>
                    <a:pt x="253" y="90"/>
                  </a:lnTo>
                  <a:lnTo>
                    <a:pt x="252" y="91"/>
                  </a:lnTo>
                  <a:lnTo>
                    <a:pt x="250" y="91"/>
                  </a:lnTo>
                  <a:lnTo>
                    <a:pt x="224" y="85"/>
                  </a:lnTo>
                  <a:lnTo>
                    <a:pt x="205" y="81"/>
                  </a:lnTo>
                  <a:lnTo>
                    <a:pt x="188" y="77"/>
                  </a:lnTo>
                  <a:lnTo>
                    <a:pt x="170" y="74"/>
                  </a:lnTo>
                  <a:lnTo>
                    <a:pt x="147" y="69"/>
                  </a:lnTo>
                  <a:lnTo>
                    <a:pt x="116" y="63"/>
                  </a:lnTo>
                  <a:lnTo>
                    <a:pt x="71" y="53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2" name="Freeform 899"/>
            <p:cNvSpPr>
              <a:spLocks/>
            </p:cNvSpPr>
            <p:nvPr/>
          </p:nvSpPr>
          <p:spPr bwMode="auto">
            <a:xfrm>
              <a:off x="2575" y="3444"/>
              <a:ext cx="244" cy="88"/>
            </a:xfrm>
            <a:custGeom>
              <a:avLst/>
              <a:gdLst>
                <a:gd name="T0" fmla="*/ 5 w 244"/>
                <a:gd name="T1" fmla="*/ 0 h 88"/>
                <a:gd name="T2" fmla="*/ 29 w 244"/>
                <a:gd name="T3" fmla="*/ 6 h 88"/>
                <a:gd name="T4" fmla="*/ 48 w 244"/>
                <a:gd name="T5" fmla="*/ 11 h 88"/>
                <a:gd name="T6" fmla="*/ 64 w 244"/>
                <a:gd name="T7" fmla="*/ 15 h 88"/>
                <a:gd name="T8" fmla="*/ 81 w 244"/>
                <a:gd name="T9" fmla="*/ 20 h 88"/>
                <a:gd name="T10" fmla="*/ 102 w 244"/>
                <a:gd name="T11" fmla="*/ 26 h 88"/>
                <a:gd name="T12" fmla="*/ 133 w 244"/>
                <a:gd name="T13" fmla="*/ 33 h 88"/>
                <a:gd name="T14" fmla="*/ 174 w 244"/>
                <a:gd name="T15" fmla="*/ 44 h 88"/>
                <a:gd name="T16" fmla="*/ 232 w 244"/>
                <a:gd name="T17" fmla="*/ 58 h 88"/>
                <a:gd name="T18" fmla="*/ 235 w 244"/>
                <a:gd name="T19" fmla="*/ 61 h 88"/>
                <a:gd name="T20" fmla="*/ 238 w 244"/>
                <a:gd name="T21" fmla="*/ 66 h 88"/>
                <a:gd name="T22" fmla="*/ 241 w 244"/>
                <a:gd name="T23" fmla="*/ 72 h 88"/>
                <a:gd name="T24" fmla="*/ 244 w 244"/>
                <a:gd name="T25" fmla="*/ 83 h 88"/>
                <a:gd name="T26" fmla="*/ 243 w 244"/>
                <a:gd name="T27" fmla="*/ 86 h 88"/>
                <a:gd name="T28" fmla="*/ 242 w 244"/>
                <a:gd name="T29" fmla="*/ 87 h 88"/>
                <a:gd name="T30" fmla="*/ 241 w 244"/>
                <a:gd name="T31" fmla="*/ 88 h 88"/>
                <a:gd name="T32" fmla="*/ 238 w 244"/>
                <a:gd name="T33" fmla="*/ 88 h 88"/>
                <a:gd name="T34" fmla="*/ 214 w 244"/>
                <a:gd name="T35" fmla="*/ 83 h 88"/>
                <a:gd name="T36" fmla="*/ 196 w 244"/>
                <a:gd name="T37" fmla="*/ 79 h 88"/>
                <a:gd name="T38" fmla="*/ 180 w 244"/>
                <a:gd name="T39" fmla="*/ 76 h 88"/>
                <a:gd name="T40" fmla="*/ 162 w 244"/>
                <a:gd name="T41" fmla="*/ 72 h 88"/>
                <a:gd name="T42" fmla="*/ 140 w 244"/>
                <a:gd name="T43" fmla="*/ 68 h 88"/>
                <a:gd name="T44" fmla="*/ 110 w 244"/>
                <a:gd name="T45" fmla="*/ 61 h 88"/>
                <a:gd name="T46" fmla="*/ 68 w 244"/>
                <a:gd name="T47" fmla="*/ 52 h 88"/>
                <a:gd name="T48" fmla="*/ 11 w 244"/>
                <a:gd name="T49" fmla="*/ 39 h 88"/>
                <a:gd name="T50" fmla="*/ 9 w 244"/>
                <a:gd name="T51" fmla="*/ 39 h 88"/>
                <a:gd name="T52" fmla="*/ 6 w 244"/>
                <a:gd name="T53" fmla="*/ 37 h 88"/>
                <a:gd name="T54" fmla="*/ 5 w 244"/>
                <a:gd name="T55" fmla="*/ 34 h 88"/>
                <a:gd name="T56" fmla="*/ 4 w 244"/>
                <a:gd name="T57" fmla="*/ 32 h 88"/>
                <a:gd name="T58" fmla="*/ 3 w 244"/>
                <a:gd name="T59" fmla="*/ 23 h 88"/>
                <a:gd name="T60" fmla="*/ 0 w 244"/>
                <a:gd name="T61" fmla="*/ 6 h 88"/>
                <a:gd name="T62" fmla="*/ 0 w 244"/>
                <a:gd name="T63" fmla="*/ 4 h 88"/>
                <a:gd name="T64" fmla="*/ 1 w 244"/>
                <a:gd name="T65" fmla="*/ 1 h 88"/>
                <a:gd name="T66" fmla="*/ 3 w 244"/>
                <a:gd name="T67" fmla="*/ 0 h 88"/>
                <a:gd name="T68" fmla="*/ 5 w 244"/>
                <a:gd name="T69" fmla="*/ 0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4"/>
                <a:gd name="T106" fmla="*/ 0 h 88"/>
                <a:gd name="T107" fmla="*/ 244 w 24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4" h="88">
                  <a:moveTo>
                    <a:pt x="5" y="0"/>
                  </a:moveTo>
                  <a:lnTo>
                    <a:pt x="29" y="6"/>
                  </a:lnTo>
                  <a:lnTo>
                    <a:pt x="48" y="11"/>
                  </a:lnTo>
                  <a:lnTo>
                    <a:pt x="64" y="15"/>
                  </a:lnTo>
                  <a:lnTo>
                    <a:pt x="81" y="20"/>
                  </a:lnTo>
                  <a:lnTo>
                    <a:pt x="102" y="26"/>
                  </a:lnTo>
                  <a:lnTo>
                    <a:pt x="133" y="33"/>
                  </a:lnTo>
                  <a:lnTo>
                    <a:pt x="174" y="44"/>
                  </a:lnTo>
                  <a:lnTo>
                    <a:pt x="232" y="58"/>
                  </a:lnTo>
                  <a:lnTo>
                    <a:pt x="235" y="61"/>
                  </a:lnTo>
                  <a:lnTo>
                    <a:pt x="238" y="66"/>
                  </a:lnTo>
                  <a:lnTo>
                    <a:pt x="241" y="72"/>
                  </a:lnTo>
                  <a:lnTo>
                    <a:pt x="244" y="83"/>
                  </a:lnTo>
                  <a:lnTo>
                    <a:pt x="243" y="86"/>
                  </a:lnTo>
                  <a:lnTo>
                    <a:pt x="242" y="87"/>
                  </a:lnTo>
                  <a:lnTo>
                    <a:pt x="241" y="88"/>
                  </a:lnTo>
                  <a:lnTo>
                    <a:pt x="238" y="88"/>
                  </a:lnTo>
                  <a:lnTo>
                    <a:pt x="214" y="83"/>
                  </a:lnTo>
                  <a:lnTo>
                    <a:pt x="196" y="79"/>
                  </a:lnTo>
                  <a:lnTo>
                    <a:pt x="180" y="76"/>
                  </a:lnTo>
                  <a:lnTo>
                    <a:pt x="162" y="72"/>
                  </a:lnTo>
                  <a:lnTo>
                    <a:pt x="140" y="68"/>
                  </a:lnTo>
                  <a:lnTo>
                    <a:pt x="110" y="61"/>
                  </a:lnTo>
                  <a:lnTo>
                    <a:pt x="68" y="52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3" name="Freeform 900"/>
            <p:cNvSpPr>
              <a:spLocks/>
            </p:cNvSpPr>
            <p:nvPr/>
          </p:nvSpPr>
          <p:spPr bwMode="auto">
            <a:xfrm>
              <a:off x="2575" y="3444"/>
              <a:ext cx="233" cy="86"/>
            </a:xfrm>
            <a:custGeom>
              <a:avLst/>
              <a:gdLst>
                <a:gd name="T0" fmla="*/ 5 w 233"/>
                <a:gd name="T1" fmla="*/ 0 h 86"/>
                <a:gd name="T2" fmla="*/ 28 w 233"/>
                <a:gd name="T3" fmla="*/ 6 h 86"/>
                <a:gd name="T4" fmla="*/ 46 w 233"/>
                <a:gd name="T5" fmla="*/ 11 h 86"/>
                <a:gd name="T6" fmla="*/ 60 w 233"/>
                <a:gd name="T7" fmla="*/ 15 h 86"/>
                <a:gd name="T8" fmla="*/ 77 w 233"/>
                <a:gd name="T9" fmla="*/ 20 h 86"/>
                <a:gd name="T10" fmla="*/ 98 w 233"/>
                <a:gd name="T11" fmla="*/ 25 h 86"/>
                <a:gd name="T12" fmla="*/ 126 w 233"/>
                <a:gd name="T13" fmla="*/ 32 h 86"/>
                <a:gd name="T14" fmla="*/ 165 w 233"/>
                <a:gd name="T15" fmla="*/ 42 h 86"/>
                <a:gd name="T16" fmla="*/ 219 w 233"/>
                <a:gd name="T17" fmla="*/ 55 h 86"/>
                <a:gd name="T18" fmla="*/ 224 w 233"/>
                <a:gd name="T19" fmla="*/ 59 h 86"/>
                <a:gd name="T20" fmla="*/ 226 w 233"/>
                <a:gd name="T21" fmla="*/ 64 h 86"/>
                <a:gd name="T22" fmla="*/ 228 w 233"/>
                <a:gd name="T23" fmla="*/ 70 h 86"/>
                <a:gd name="T24" fmla="*/ 233 w 233"/>
                <a:gd name="T25" fmla="*/ 81 h 86"/>
                <a:gd name="T26" fmla="*/ 232 w 233"/>
                <a:gd name="T27" fmla="*/ 83 h 86"/>
                <a:gd name="T28" fmla="*/ 230 w 233"/>
                <a:gd name="T29" fmla="*/ 85 h 86"/>
                <a:gd name="T30" fmla="*/ 228 w 233"/>
                <a:gd name="T31" fmla="*/ 86 h 86"/>
                <a:gd name="T32" fmla="*/ 226 w 233"/>
                <a:gd name="T33" fmla="*/ 86 h 86"/>
                <a:gd name="T34" fmla="*/ 203 w 233"/>
                <a:gd name="T35" fmla="*/ 81 h 86"/>
                <a:gd name="T36" fmla="*/ 187 w 233"/>
                <a:gd name="T37" fmla="*/ 77 h 86"/>
                <a:gd name="T38" fmla="*/ 171 w 233"/>
                <a:gd name="T39" fmla="*/ 74 h 86"/>
                <a:gd name="T40" fmla="*/ 154 w 233"/>
                <a:gd name="T41" fmla="*/ 70 h 86"/>
                <a:gd name="T42" fmla="*/ 134 w 233"/>
                <a:gd name="T43" fmla="*/ 66 h 86"/>
                <a:gd name="T44" fmla="*/ 104 w 233"/>
                <a:gd name="T45" fmla="*/ 60 h 86"/>
                <a:gd name="T46" fmla="*/ 65 w 233"/>
                <a:gd name="T47" fmla="*/ 52 h 86"/>
                <a:gd name="T48" fmla="*/ 11 w 233"/>
                <a:gd name="T49" fmla="*/ 39 h 86"/>
                <a:gd name="T50" fmla="*/ 9 w 233"/>
                <a:gd name="T51" fmla="*/ 39 h 86"/>
                <a:gd name="T52" fmla="*/ 6 w 233"/>
                <a:gd name="T53" fmla="*/ 37 h 86"/>
                <a:gd name="T54" fmla="*/ 5 w 233"/>
                <a:gd name="T55" fmla="*/ 34 h 86"/>
                <a:gd name="T56" fmla="*/ 4 w 233"/>
                <a:gd name="T57" fmla="*/ 32 h 86"/>
                <a:gd name="T58" fmla="*/ 3 w 233"/>
                <a:gd name="T59" fmla="*/ 23 h 86"/>
                <a:gd name="T60" fmla="*/ 0 w 233"/>
                <a:gd name="T61" fmla="*/ 6 h 86"/>
                <a:gd name="T62" fmla="*/ 0 w 233"/>
                <a:gd name="T63" fmla="*/ 4 h 86"/>
                <a:gd name="T64" fmla="*/ 1 w 233"/>
                <a:gd name="T65" fmla="*/ 1 h 86"/>
                <a:gd name="T66" fmla="*/ 3 w 233"/>
                <a:gd name="T67" fmla="*/ 0 h 86"/>
                <a:gd name="T68" fmla="*/ 5 w 233"/>
                <a:gd name="T69" fmla="*/ 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3"/>
                <a:gd name="T106" fmla="*/ 0 h 86"/>
                <a:gd name="T107" fmla="*/ 233 w 233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3" h="86">
                  <a:moveTo>
                    <a:pt x="5" y="0"/>
                  </a:moveTo>
                  <a:lnTo>
                    <a:pt x="28" y="6"/>
                  </a:lnTo>
                  <a:lnTo>
                    <a:pt x="46" y="11"/>
                  </a:lnTo>
                  <a:lnTo>
                    <a:pt x="60" y="15"/>
                  </a:lnTo>
                  <a:lnTo>
                    <a:pt x="77" y="20"/>
                  </a:lnTo>
                  <a:lnTo>
                    <a:pt x="98" y="25"/>
                  </a:lnTo>
                  <a:lnTo>
                    <a:pt x="126" y="32"/>
                  </a:lnTo>
                  <a:lnTo>
                    <a:pt x="165" y="42"/>
                  </a:lnTo>
                  <a:lnTo>
                    <a:pt x="219" y="55"/>
                  </a:lnTo>
                  <a:lnTo>
                    <a:pt x="224" y="59"/>
                  </a:lnTo>
                  <a:lnTo>
                    <a:pt x="226" y="64"/>
                  </a:lnTo>
                  <a:lnTo>
                    <a:pt x="228" y="70"/>
                  </a:lnTo>
                  <a:lnTo>
                    <a:pt x="233" y="81"/>
                  </a:lnTo>
                  <a:lnTo>
                    <a:pt x="232" y="83"/>
                  </a:lnTo>
                  <a:lnTo>
                    <a:pt x="230" y="85"/>
                  </a:lnTo>
                  <a:lnTo>
                    <a:pt x="228" y="86"/>
                  </a:lnTo>
                  <a:lnTo>
                    <a:pt x="226" y="86"/>
                  </a:lnTo>
                  <a:lnTo>
                    <a:pt x="203" y="81"/>
                  </a:lnTo>
                  <a:lnTo>
                    <a:pt x="187" y="77"/>
                  </a:lnTo>
                  <a:lnTo>
                    <a:pt x="171" y="74"/>
                  </a:lnTo>
                  <a:lnTo>
                    <a:pt x="154" y="70"/>
                  </a:lnTo>
                  <a:lnTo>
                    <a:pt x="134" y="66"/>
                  </a:lnTo>
                  <a:lnTo>
                    <a:pt x="104" y="60"/>
                  </a:lnTo>
                  <a:lnTo>
                    <a:pt x="65" y="52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4" name="Freeform 901"/>
            <p:cNvSpPr>
              <a:spLocks/>
            </p:cNvSpPr>
            <p:nvPr/>
          </p:nvSpPr>
          <p:spPr bwMode="auto">
            <a:xfrm>
              <a:off x="2575" y="3444"/>
              <a:ext cx="221" cy="83"/>
            </a:xfrm>
            <a:custGeom>
              <a:avLst/>
              <a:gdLst>
                <a:gd name="T0" fmla="*/ 5 w 221"/>
                <a:gd name="T1" fmla="*/ 0 h 83"/>
                <a:gd name="T2" fmla="*/ 27 w 221"/>
                <a:gd name="T3" fmla="*/ 6 h 83"/>
                <a:gd name="T4" fmla="*/ 44 w 221"/>
                <a:gd name="T5" fmla="*/ 11 h 83"/>
                <a:gd name="T6" fmla="*/ 58 w 221"/>
                <a:gd name="T7" fmla="*/ 15 h 83"/>
                <a:gd name="T8" fmla="*/ 73 w 221"/>
                <a:gd name="T9" fmla="*/ 19 h 83"/>
                <a:gd name="T10" fmla="*/ 93 w 221"/>
                <a:gd name="T11" fmla="*/ 23 h 83"/>
                <a:gd name="T12" fmla="*/ 119 w 221"/>
                <a:gd name="T13" fmla="*/ 31 h 83"/>
                <a:gd name="T14" fmla="*/ 156 w 221"/>
                <a:gd name="T15" fmla="*/ 41 h 83"/>
                <a:gd name="T16" fmla="*/ 208 w 221"/>
                <a:gd name="T17" fmla="*/ 53 h 83"/>
                <a:gd name="T18" fmla="*/ 211 w 221"/>
                <a:gd name="T19" fmla="*/ 57 h 83"/>
                <a:gd name="T20" fmla="*/ 214 w 221"/>
                <a:gd name="T21" fmla="*/ 61 h 83"/>
                <a:gd name="T22" fmla="*/ 217 w 221"/>
                <a:gd name="T23" fmla="*/ 68 h 83"/>
                <a:gd name="T24" fmla="*/ 221 w 221"/>
                <a:gd name="T25" fmla="*/ 80 h 83"/>
                <a:gd name="T26" fmla="*/ 220 w 221"/>
                <a:gd name="T27" fmla="*/ 81 h 83"/>
                <a:gd name="T28" fmla="*/ 219 w 221"/>
                <a:gd name="T29" fmla="*/ 82 h 83"/>
                <a:gd name="T30" fmla="*/ 217 w 221"/>
                <a:gd name="T31" fmla="*/ 83 h 83"/>
                <a:gd name="T32" fmla="*/ 215 w 221"/>
                <a:gd name="T33" fmla="*/ 83 h 83"/>
                <a:gd name="T34" fmla="*/ 193 w 221"/>
                <a:gd name="T35" fmla="*/ 79 h 83"/>
                <a:gd name="T36" fmla="*/ 176 w 221"/>
                <a:gd name="T37" fmla="*/ 75 h 83"/>
                <a:gd name="T38" fmla="*/ 162 w 221"/>
                <a:gd name="T39" fmla="*/ 72 h 83"/>
                <a:gd name="T40" fmla="*/ 147 w 221"/>
                <a:gd name="T41" fmla="*/ 69 h 83"/>
                <a:gd name="T42" fmla="*/ 127 w 221"/>
                <a:gd name="T43" fmla="*/ 64 h 83"/>
                <a:gd name="T44" fmla="*/ 100 w 221"/>
                <a:gd name="T45" fmla="*/ 59 h 83"/>
                <a:gd name="T46" fmla="*/ 62 w 221"/>
                <a:gd name="T47" fmla="*/ 50 h 83"/>
                <a:gd name="T48" fmla="*/ 11 w 221"/>
                <a:gd name="T49" fmla="*/ 39 h 83"/>
                <a:gd name="T50" fmla="*/ 9 w 221"/>
                <a:gd name="T51" fmla="*/ 39 h 83"/>
                <a:gd name="T52" fmla="*/ 6 w 221"/>
                <a:gd name="T53" fmla="*/ 37 h 83"/>
                <a:gd name="T54" fmla="*/ 5 w 221"/>
                <a:gd name="T55" fmla="*/ 34 h 83"/>
                <a:gd name="T56" fmla="*/ 4 w 221"/>
                <a:gd name="T57" fmla="*/ 32 h 83"/>
                <a:gd name="T58" fmla="*/ 3 w 221"/>
                <a:gd name="T59" fmla="*/ 23 h 83"/>
                <a:gd name="T60" fmla="*/ 0 w 221"/>
                <a:gd name="T61" fmla="*/ 6 h 83"/>
                <a:gd name="T62" fmla="*/ 0 w 221"/>
                <a:gd name="T63" fmla="*/ 4 h 83"/>
                <a:gd name="T64" fmla="*/ 1 w 221"/>
                <a:gd name="T65" fmla="*/ 1 h 83"/>
                <a:gd name="T66" fmla="*/ 3 w 221"/>
                <a:gd name="T67" fmla="*/ 0 h 83"/>
                <a:gd name="T68" fmla="*/ 5 w 221"/>
                <a:gd name="T69" fmla="*/ 0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1"/>
                <a:gd name="T106" fmla="*/ 0 h 83"/>
                <a:gd name="T107" fmla="*/ 221 w 221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1" h="83">
                  <a:moveTo>
                    <a:pt x="5" y="0"/>
                  </a:moveTo>
                  <a:lnTo>
                    <a:pt x="27" y="6"/>
                  </a:lnTo>
                  <a:lnTo>
                    <a:pt x="44" y="11"/>
                  </a:lnTo>
                  <a:lnTo>
                    <a:pt x="58" y="15"/>
                  </a:lnTo>
                  <a:lnTo>
                    <a:pt x="73" y="19"/>
                  </a:lnTo>
                  <a:lnTo>
                    <a:pt x="93" y="23"/>
                  </a:lnTo>
                  <a:lnTo>
                    <a:pt x="119" y="31"/>
                  </a:lnTo>
                  <a:lnTo>
                    <a:pt x="156" y="41"/>
                  </a:lnTo>
                  <a:lnTo>
                    <a:pt x="208" y="53"/>
                  </a:lnTo>
                  <a:lnTo>
                    <a:pt x="211" y="57"/>
                  </a:lnTo>
                  <a:lnTo>
                    <a:pt x="214" y="61"/>
                  </a:lnTo>
                  <a:lnTo>
                    <a:pt x="217" y="68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9" y="82"/>
                  </a:lnTo>
                  <a:lnTo>
                    <a:pt x="217" y="83"/>
                  </a:lnTo>
                  <a:lnTo>
                    <a:pt x="215" y="83"/>
                  </a:lnTo>
                  <a:lnTo>
                    <a:pt x="193" y="79"/>
                  </a:lnTo>
                  <a:lnTo>
                    <a:pt x="176" y="75"/>
                  </a:lnTo>
                  <a:lnTo>
                    <a:pt x="162" y="72"/>
                  </a:lnTo>
                  <a:lnTo>
                    <a:pt x="147" y="69"/>
                  </a:lnTo>
                  <a:lnTo>
                    <a:pt x="127" y="64"/>
                  </a:lnTo>
                  <a:lnTo>
                    <a:pt x="100" y="59"/>
                  </a:lnTo>
                  <a:lnTo>
                    <a:pt x="62" y="50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5" name="Freeform 902"/>
            <p:cNvSpPr>
              <a:spLocks/>
            </p:cNvSpPr>
            <p:nvPr/>
          </p:nvSpPr>
          <p:spPr bwMode="auto">
            <a:xfrm>
              <a:off x="2575" y="3444"/>
              <a:ext cx="210" cy="81"/>
            </a:xfrm>
            <a:custGeom>
              <a:avLst/>
              <a:gdLst>
                <a:gd name="T0" fmla="*/ 5 w 210"/>
                <a:gd name="T1" fmla="*/ 0 h 81"/>
                <a:gd name="T2" fmla="*/ 26 w 210"/>
                <a:gd name="T3" fmla="*/ 6 h 81"/>
                <a:gd name="T4" fmla="*/ 41 w 210"/>
                <a:gd name="T5" fmla="*/ 10 h 81"/>
                <a:gd name="T6" fmla="*/ 55 w 210"/>
                <a:gd name="T7" fmla="*/ 14 h 81"/>
                <a:gd name="T8" fmla="*/ 69 w 210"/>
                <a:gd name="T9" fmla="*/ 19 h 81"/>
                <a:gd name="T10" fmla="*/ 87 w 210"/>
                <a:gd name="T11" fmla="*/ 23 h 81"/>
                <a:gd name="T12" fmla="*/ 112 w 210"/>
                <a:gd name="T13" fmla="*/ 30 h 81"/>
                <a:gd name="T14" fmla="*/ 147 w 210"/>
                <a:gd name="T15" fmla="*/ 38 h 81"/>
                <a:gd name="T16" fmla="*/ 196 w 210"/>
                <a:gd name="T17" fmla="*/ 50 h 81"/>
                <a:gd name="T18" fmla="*/ 199 w 210"/>
                <a:gd name="T19" fmla="*/ 54 h 81"/>
                <a:gd name="T20" fmla="*/ 202 w 210"/>
                <a:gd name="T21" fmla="*/ 59 h 81"/>
                <a:gd name="T22" fmla="*/ 206 w 210"/>
                <a:gd name="T23" fmla="*/ 66 h 81"/>
                <a:gd name="T24" fmla="*/ 210 w 210"/>
                <a:gd name="T25" fmla="*/ 77 h 81"/>
                <a:gd name="T26" fmla="*/ 209 w 210"/>
                <a:gd name="T27" fmla="*/ 79 h 81"/>
                <a:gd name="T28" fmla="*/ 207 w 210"/>
                <a:gd name="T29" fmla="*/ 80 h 81"/>
                <a:gd name="T30" fmla="*/ 206 w 210"/>
                <a:gd name="T31" fmla="*/ 81 h 81"/>
                <a:gd name="T32" fmla="*/ 203 w 210"/>
                <a:gd name="T33" fmla="*/ 81 h 81"/>
                <a:gd name="T34" fmla="*/ 183 w 210"/>
                <a:gd name="T35" fmla="*/ 76 h 81"/>
                <a:gd name="T36" fmla="*/ 167 w 210"/>
                <a:gd name="T37" fmla="*/ 72 h 81"/>
                <a:gd name="T38" fmla="*/ 154 w 210"/>
                <a:gd name="T39" fmla="*/ 70 h 81"/>
                <a:gd name="T40" fmla="*/ 139 w 210"/>
                <a:gd name="T41" fmla="*/ 66 h 81"/>
                <a:gd name="T42" fmla="*/ 120 w 210"/>
                <a:gd name="T43" fmla="*/ 63 h 81"/>
                <a:gd name="T44" fmla="*/ 94 w 210"/>
                <a:gd name="T45" fmla="*/ 58 h 81"/>
                <a:gd name="T46" fmla="*/ 59 w 210"/>
                <a:gd name="T47" fmla="*/ 50 h 81"/>
                <a:gd name="T48" fmla="*/ 11 w 210"/>
                <a:gd name="T49" fmla="*/ 39 h 81"/>
                <a:gd name="T50" fmla="*/ 9 w 210"/>
                <a:gd name="T51" fmla="*/ 39 h 81"/>
                <a:gd name="T52" fmla="*/ 6 w 210"/>
                <a:gd name="T53" fmla="*/ 37 h 81"/>
                <a:gd name="T54" fmla="*/ 5 w 210"/>
                <a:gd name="T55" fmla="*/ 34 h 81"/>
                <a:gd name="T56" fmla="*/ 4 w 210"/>
                <a:gd name="T57" fmla="*/ 32 h 81"/>
                <a:gd name="T58" fmla="*/ 3 w 210"/>
                <a:gd name="T59" fmla="*/ 23 h 81"/>
                <a:gd name="T60" fmla="*/ 0 w 210"/>
                <a:gd name="T61" fmla="*/ 6 h 81"/>
                <a:gd name="T62" fmla="*/ 0 w 210"/>
                <a:gd name="T63" fmla="*/ 4 h 81"/>
                <a:gd name="T64" fmla="*/ 1 w 210"/>
                <a:gd name="T65" fmla="*/ 1 h 81"/>
                <a:gd name="T66" fmla="*/ 3 w 210"/>
                <a:gd name="T67" fmla="*/ 0 h 81"/>
                <a:gd name="T68" fmla="*/ 5 w 210"/>
                <a:gd name="T69" fmla="*/ 0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0"/>
                <a:gd name="T106" fmla="*/ 0 h 81"/>
                <a:gd name="T107" fmla="*/ 210 w 210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0" h="81">
                  <a:moveTo>
                    <a:pt x="5" y="0"/>
                  </a:moveTo>
                  <a:lnTo>
                    <a:pt x="26" y="6"/>
                  </a:lnTo>
                  <a:lnTo>
                    <a:pt x="41" y="10"/>
                  </a:lnTo>
                  <a:lnTo>
                    <a:pt x="55" y="14"/>
                  </a:lnTo>
                  <a:lnTo>
                    <a:pt x="69" y="19"/>
                  </a:lnTo>
                  <a:lnTo>
                    <a:pt x="87" y="23"/>
                  </a:lnTo>
                  <a:lnTo>
                    <a:pt x="112" y="30"/>
                  </a:lnTo>
                  <a:lnTo>
                    <a:pt x="147" y="38"/>
                  </a:lnTo>
                  <a:lnTo>
                    <a:pt x="196" y="50"/>
                  </a:lnTo>
                  <a:lnTo>
                    <a:pt x="199" y="54"/>
                  </a:lnTo>
                  <a:lnTo>
                    <a:pt x="202" y="59"/>
                  </a:lnTo>
                  <a:lnTo>
                    <a:pt x="206" y="66"/>
                  </a:lnTo>
                  <a:lnTo>
                    <a:pt x="210" y="77"/>
                  </a:lnTo>
                  <a:lnTo>
                    <a:pt x="209" y="79"/>
                  </a:lnTo>
                  <a:lnTo>
                    <a:pt x="207" y="80"/>
                  </a:lnTo>
                  <a:lnTo>
                    <a:pt x="206" y="81"/>
                  </a:lnTo>
                  <a:lnTo>
                    <a:pt x="203" y="81"/>
                  </a:lnTo>
                  <a:lnTo>
                    <a:pt x="183" y="76"/>
                  </a:lnTo>
                  <a:lnTo>
                    <a:pt x="167" y="72"/>
                  </a:lnTo>
                  <a:lnTo>
                    <a:pt x="154" y="70"/>
                  </a:lnTo>
                  <a:lnTo>
                    <a:pt x="139" y="66"/>
                  </a:lnTo>
                  <a:lnTo>
                    <a:pt x="120" y="63"/>
                  </a:lnTo>
                  <a:lnTo>
                    <a:pt x="94" y="58"/>
                  </a:lnTo>
                  <a:lnTo>
                    <a:pt x="59" y="50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6" name="Freeform 903"/>
            <p:cNvSpPr>
              <a:spLocks/>
            </p:cNvSpPr>
            <p:nvPr/>
          </p:nvSpPr>
          <p:spPr bwMode="auto">
            <a:xfrm>
              <a:off x="2575" y="3444"/>
              <a:ext cx="198" cy="79"/>
            </a:xfrm>
            <a:custGeom>
              <a:avLst/>
              <a:gdLst>
                <a:gd name="T0" fmla="*/ 5 w 198"/>
                <a:gd name="T1" fmla="*/ 0 h 79"/>
                <a:gd name="T2" fmla="*/ 24 w 198"/>
                <a:gd name="T3" fmla="*/ 5 h 79"/>
                <a:gd name="T4" fmla="*/ 39 w 198"/>
                <a:gd name="T5" fmla="*/ 10 h 79"/>
                <a:gd name="T6" fmla="*/ 51 w 198"/>
                <a:gd name="T7" fmla="*/ 14 h 79"/>
                <a:gd name="T8" fmla="*/ 65 w 198"/>
                <a:gd name="T9" fmla="*/ 17 h 79"/>
                <a:gd name="T10" fmla="*/ 83 w 198"/>
                <a:gd name="T11" fmla="*/ 22 h 79"/>
                <a:gd name="T12" fmla="*/ 107 w 198"/>
                <a:gd name="T13" fmla="*/ 28 h 79"/>
                <a:gd name="T14" fmla="*/ 139 w 198"/>
                <a:gd name="T15" fmla="*/ 37 h 79"/>
                <a:gd name="T16" fmla="*/ 183 w 198"/>
                <a:gd name="T17" fmla="*/ 48 h 79"/>
                <a:gd name="T18" fmla="*/ 188 w 198"/>
                <a:gd name="T19" fmla="*/ 52 h 79"/>
                <a:gd name="T20" fmla="*/ 190 w 198"/>
                <a:gd name="T21" fmla="*/ 58 h 79"/>
                <a:gd name="T22" fmla="*/ 193 w 198"/>
                <a:gd name="T23" fmla="*/ 64 h 79"/>
                <a:gd name="T24" fmla="*/ 198 w 198"/>
                <a:gd name="T25" fmla="*/ 75 h 79"/>
                <a:gd name="T26" fmla="*/ 196 w 198"/>
                <a:gd name="T27" fmla="*/ 77 h 79"/>
                <a:gd name="T28" fmla="*/ 192 w 198"/>
                <a:gd name="T29" fmla="*/ 79 h 79"/>
                <a:gd name="T30" fmla="*/ 173 w 198"/>
                <a:gd name="T31" fmla="*/ 74 h 79"/>
                <a:gd name="T32" fmla="*/ 158 w 198"/>
                <a:gd name="T33" fmla="*/ 71 h 79"/>
                <a:gd name="T34" fmla="*/ 145 w 198"/>
                <a:gd name="T35" fmla="*/ 69 h 79"/>
                <a:gd name="T36" fmla="*/ 131 w 198"/>
                <a:gd name="T37" fmla="*/ 65 h 79"/>
                <a:gd name="T38" fmla="*/ 113 w 198"/>
                <a:gd name="T39" fmla="*/ 61 h 79"/>
                <a:gd name="T40" fmla="*/ 90 w 198"/>
                <a:gd name="T41" fmla="*/ 57 h 79"/>
                <a:gd name="T42" fmla="*/ 56 w 198"/>
                <a:gd name="T43" fmla="*/ 49 h 79"/>
                <a:gd name="T44" fmla="*/ 11 w 198"/>
                <a:gd name="T45" fmla="*/ 39 h 79"/>
                <a:gd name="T46" fmla="*/ 9 w 198"/>
                <a:gd name="T47" fmla="*/ 39 h 79"/>
                <a:gd name="T48" fmla="*/ 6 w 198"/>
                <a:gd name="T49" fmla="*/ 37 h 79"/>
                <a:gd name="T50" fmla="*/ 5 w 198"/>
                <a:gd name="T51" fmla="*/ 34 h 79"/>
                <a:gd name="T52" fmla="*/ 4 w 198"/>
                <a:gd name="T53" fmla="*/ 32 h 79"/>
                <a:gd name="T54" fmla="*/ 3 w 198"/>
                <a:gd name="T55" fmla="*/ 23 h 79"/>
                <a:gd name="T56" fmla="*/ 0 w 198"/>
                <a:gd name="T57" fmla="*/ 6 h 79"/>
                <a:gd name="T58" fmla="*/ 0 w 198"/>
                <a:gd name="T59" fmla="*/ 4 h 79"/>
                <a:gd name="T60" fmla="*/ 1 w 198"/>
                <a:gd name="T61" fmla="*/ 1 h 79"/>
                <a:gd name="T62" fmla="*/ 3 w 198"/>
                <a:gd name="T63" fmla="*/ 0 h 79"/>
                <a:gd name="T64" fmla="*/ 5 w 198"/>
                <a:gd name="T65" fmla="*/ 0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79"/>
                <a:gd name="T101" fmla="*/ 198 w 198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79">
                  <a:moveTo>
                    <a:pt x="5" y="0"/>
                  </a:moveTo>
                  <a:lnTo>
                    <a:pt x="24" y="5"/>
                  </a:lnTo>
                  <a:lnTo>
                    <a:pt x="39" y="10"/>
                  </a:lnTo>
                  <a:lnTo>
                    <a:pt x="51" y="14"/>
                  </a:lnTo>
                  <a:lnTo>
                    <a:pt x="65" y="17"/>
                  </a:lnTo>
                  <a:lnTo>
                    <a:pt x="83" y="22"/>
                  </a:lnTo>
                  <a:lnTo>
                    <a:pt x="107" y="28"/>
                  </a:lnTo>
                  <a:lnTo>
                    <a:pt x="139" y="37"/>
                  </a:lnTo>
                  <a:lnTo>
                    <a:pt x="183" y="48"/>
                  </a:lnTo>
                  <a:lnTo>
                    <a:pt x="188" y="52"/>
                  </a:lnTo>
                  <a:lnTo>
                    <a:pt x="190" y="58"/>
                  </a:lnTo>
                  <a:lnTo>
                    <a:pt x="193" y="64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2" y="79"/>
                  </a:lnTo>
                  <a:lnTo>
                    <a:pt x="173" y="74"/>
                  </a:lnTo>
                  <a:lnTo>
                    <a:pt x="158" y="71"/>
                  </a:lnTo>
                  <a:lnTo>
                    <a:pt x="145" y="69"/>
                  </a:lnTo>
                  <a:lnTo>
                    <a:pt x="131" y="65"/>
                  </a:lnTo>
                  <a:lnTo>
                    <a:pt x="113" y="61"/>
                  </a:lnTo>
                  <a:lnTo>
                    <a:pt x="90" y="57"/>
                  </a:lnTo>
                  <a:lnTo>
                    <a:pt x="56" y="49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7" name="Freeform 904"/>
            <p:cNvSpPr>
              <a:spLocks/>
            </p:cNvSpPr>
            <p:nvPr/>
          </p:nvSpPr>
          <p:spPr bwMode="auto">
            <a:xfrm>
              <a:off x="2575" y="3444"/>
              <a:ext cx="187" cy="75"/>
            </a:xfrm>
            <a:custGeom>
              <a:avLst/>
              <a:gdLst>
                <a:gd name="T0" fmla="*/ 5 w 187"/>
                <a:gd name="T1" fmla="*/ 0 h 75"/>
                <a:gd name="T2" fmla="*/ 23 w 187"/>
                <a:gd name="T3" fmla="*/ 5 h 75"/>
                <a:gd name="T4" fmla="*/ 37 w 187"/>
                <a:gd name="T5" fmla="*/ 10 h 75"/>
                <a:gd name="T6" fmla="*/ 49 w 187"/>
                <a:gd name="T7" fmla="*/ 12 h 75"/>
                <a:gd name="T8" fmla="*/ 62 w 187"/>
                <a:gd name="T9" fmla="*/ 17 h 75"/>
                <a:gd name="T10" fmla="*/ 77 w 187"/>
                <a:gd name="T11" fmla="*/ 21 h 75"/>
                <a:gd name="T12" fmla="*/ 100 w 187"/>
                <a:gd name="T13" fmla="*/ 27 h 75"/>
                <a:gd name="T14" fmla="*/ 130 w 187"/>
                <a:gd name="T15" fmla="*/ 36 h 75"/>
                <a:gd name="T16" fmla="*/ 172 w 187"/>
                <a:gd name="T17" fmla="*/ 47 h 75"/>
                <a:gd name="T18" fmla="*/ 175 w 187"/>
                <a:gd name="T19" fmla="*/ 49 h 75"/>
                <a:gd name="T20" fmla="*/ 179 w 187"/>
                <a:gd name="T21" fmla="*/ 55 h 75"/>
                <a:gd name="T22" fmla="*/ 182 w 187"/>
                <a:gd name="T23" fmla="*/ 61 h 75"/>
                <a:gd name="T24" fmla="*/ 187 w 187"/>
                <a:gd name="T25" fmla="*/ 72 h 75"/>
                <a:gd name="T26" fmla="*/ 184 w 187"/>
                <a:gd name="T27" fmla="*/ 75 h 75"/>
                <a:gd name="T28" fmla="*/ 180 w 187"/>
                <a:gd name="T29" fmla="*/ 75 h 75"/>
                <a:gd name="T30" fmla="*/ 163 w 187"/>
                <a:gd name="T31" fmla="*/ 71 h 75"/>
                <a:gd name="T32" fmla="*/ 148 w 187"/>
                <a:gd name="T33" fmla="*/ 69 h 75"/>
                <a:gd name="T34" fmla="*/ 137 w 187"/>
                <a:gd name="T35" fmla="*/ 66 h 75"/>
                <a:gd name="T36" fmla="*/ 123 w 187"/>
                <a:gd name="T37" fmla="*/ 64 h 75"/>
                <a:gd name="T38" fmla="*/ 107 w 187"/>
                <a:gd name="T39" fmla="*/ 60 h 75"/>
                <a:gd name="T40" fmla="*/ 84 w 187"/>
                <a:gd name="T41" fmla="*/ 55 h 75"/>
                <a:gd name="T42" fmla="*/ 53 w 187"/>
                <a:gd name="T43" fmla="*/ 49 h 75"/>
                <a:gd name="T44" fmla="*/ 11 w 187"/>
                <a:gd name="T45" fmla="*/ 39 h 75"/>
                <a:gd name="T46" fmla="*/ 9 w 187"/>
                <a:gd name="T47" fmla="*/ 39 h 75"/>
                <a:gd name="T48" fmla="*/ 6 w 187"/>
                <a:gd name="T49" fmla="*/ 37 h 75"/>
                <a:gd name="T50" fmla="*/ 5 w 187"/>
                <a:gd name="T51" fmla="*/ 34 h 75"/>
                <a:gd name="T52" fmla="*/ 4 w 187"/>
                <a:gd name="T53" fmla="*/ 32 h 75"/>
                <a:gd name="T54" fmla="*/ 3 w 187"/>
                <a:gd name="T55" fmla="*/ 23 h 75"/>
                <a:gd name="T56" fmla="*/ 0 w 187"/>
                <a:gd name="T57" fmla="*/ 6 h 75"/>
                <a:gd name="T58" fmla="*/ 0 w 187"/>
                <a:gd name="T59" fmla="*/ 4 h 75"/>
                <a:gd name="T60" fmla="*/ 1 w 187"/>
                <a:gd name="T61" fmla="*/ 1 h 75"/>
                <a:gd name="T62" fmla="*/ 3 w 187"/>
                <a:gd name="T63" fmla="*/ 0 h 75"/>
                <a:gd name="T64" fmla="*/ 5 w 187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75"/>
                <a:gd name="T101" fmla="*/ 187 w 187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75">
                  <a:moveTo>
                    <a:pt x="5" y="0"/>
                  </a:moveTo>
                  <a:lnTo>
                    <a:pt x="23" y="5"/>
                  </a:lnTo>
                  <a:lnTo>
                    <a:pt x="37" y="10"/>
                  </a:lnTo>
                  <a:lnTo>
                    <a:pt x="49" y="12"/>
                  </a:lnTo>
                  <a:lnTo>
                    <a:pt x="62" y="17"/>
                  </a:lnTo>
                  <a:lnTo>
                    <a:pt x="77" y="21"/>
                  </a:lnTo>
                  <a:lnTo>
                    <a:pt x="100" y="27"/>
                  </a:lnTo>
                  <a:lnTo>
                    <a:pt x="130" y="36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79" y="55"/>
                  </a:lnTo>
                  <a:lnTo>
                    <a:pt x="182" y="61"/>
                  </a:lnTo>
                  <a:lnTo>
                    <a:pt x="187" y="72"/>
                  </a:lnTo>
                  <a:lnTo>
                    <a:pt x="184" y="75"/>
                  </a:lnTo>
                  <a:lnTo>
                    <a:pt x="180" y="75"/>
                  </a:lnTo>
                  <a:lnTo>
                    <a:pt x="163" y="71"/>
                  </a:lnTo>
                  <a:lnTo>
                    <a:pt x="148" y="69"/>
                  </a:lnTo>
                  <a:lnTo>
                    <a:pt x="137" y="66"/>
                  </a:lnTo>
                  <a:lnTo>
                    <a:pt x="123" y="64"/>
                  </a:lnTo>
                  <a:lnTo>
                    <a:pt x="107" y="60"/>
                  </a:lnTo>
                  <a:lnTo>
                    <a:pt x="84" y="55"/>
                  </a:lnTo>
                  <a:lnTo>
                    <a:pt x="53" y="49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8" name="Freeform 905"/>
            <p:cNvSpPr>
              <a:spLocks/>
            </p:cNvSpPr>
            <p:nvPr/>
          </p:nvSpPr>
          <p:spPr bwMode="auto">
            <a:xfrm>
              <a:off x="2575" y="3444"/>
              <a:ext cx="175" cy="74"/>
            </a:xfrm>
            <a:custGeom>
              <a:avLst/>
              <a:gdLst>
                <a:gd name="T0" fmla="*/ 5 w 175"/>
                <a:gd name="T1" fmla="*/ 0 h 74"/>
                <a:gd name="T2" fmla="*/ 22 w 175"/>
                <a:gd name="T3" fmla="*/ 5 h 74"/>
                <a:gd name="T4" fmla="*/ 35 w 175"/>
                <a:gd name="T5" fmla="*/ 9 h 74"/>
                <a:gd name="T6" fmla="*/ 46 w 175"/>
                <a:gd name="T7" fmla="*/ 12 h 74"/>
                <a:gd name="T8" fmla="*/ 57 w 175"/>
                <a:gd name="T9" fmla="*/ 16 h 74"/>
                <a:gd name="T10" fmla="*/ 73 w 175"/>
                <a:gd name="T11" fmla="*/ 21 h 74"/>
                <a:gd name="T12" fmla="*/ 93 w 175"/>
                <a:gd name="T13" fmla="*/ 26 h 74"/>
                <a:gd name="T14" fmla="*/ 121 w 175"/>
                <a:gd name="T15" fmla="*/ 33 h 74"/>
                <a:gd name="T16" fmla="*/ 160 w 175"/>
                <a:gd name="T17" fmla="*/ 44 h 74"/>
                <a:gd name="T18" fmla="*/ 163 w 175"/>
                <a:gd name="T19" fmla="*/ 47 h 74"/>
                <a:gd name="T20" fmla="*/ 167 w 175"/>
                <a:gd name="T21" fmla="*/ 53 h 74"/>
                <a:gd name="T22" fmla="*/ 171 w 175"/>
                <a:gd name="T23" fmla="*/ 59 h 74"/>
                <a:gd name="T24" fmla="*/ 175 w 175"/>
                <a:gd name="T25" fmla="*/ 71 h 74"/>
                <a:gd name="T26" fmla="*/ 173 w 175"/>
                <a:gd name="T27" fmla="*/ 72 h 74"/>
                <a:gd name="T28" fmla="*/ 169 w 175"/>
                <a:gd name="T29" fmla="*/ 74 h 74"/>
                <a:gd name="T30" fmla="*/ 152 w 175"/>
                <a:gd name="T31" fmla="*/ 70 h 74"/>
                <a:gd name="T32" fmla="*/ 139 w 175"/>
                <a:gd name="T33" fmla="*/ 68 h 74"/>
                <a:gd name="T34" fmla="*/ 128 w 175"/>
                <a:gd name="T35" fmla="*/ 65 h 74"/>
                <a:gd name="T36" fmla="*/ 116 w 175"/>
                <a:gd name="T37" fmla="*/ 61 h 74"/>
                <a:gd name="T38" fmla="*/ 100 w 175"/>
                <a:gd name="T39" fmla="*/ 59 h 74"/>
                <a:gd name="T40" fmla="*/ 80 w 175"/>
                <a:gd name="T41" fmla="*/ 54 h 74"/>
                <a:gd name="T42" fmla="*/ 50 w 175"/>
                <a:gd name="T43" fmla="*/ 48 h 74"/>
                <a:gd name="T44" fmla="*/ 11 w 175"/>
                <a:gd name="T45" fmla="*/ 39 h 74"/>
                <a:gd name="T46" fmla="*/ 9 w 175"/>
                <a:gd name="T47" fmla="*/ 39 h 74"/>
                <a:gd name="T48" fmla="*/ 6 w 175"/>
                <a:gd name="T49" fmla="*/ 37 h 74"/>
                <a:gd name="T50" fmla="*/ 5 w 175"/>
                <a:gd name="T51" fmla="*/ 34 h 74"/>
                <a:gd name="T52" fmla="*/ 4 w 175"/>
                <a:gd name="T53" fmla="*/ 32 h 74"/>
                <a:gd name="T54" fmla="*/ 3 w 175"/>
                <a:gd name="T55" fmla="*/ 23 h 74"/>
                <a:gd name="T56" fmla="*/ 0 w 175"/>
                <a:gd name="T57" fmla="*/ 6 h 74"/>
                <a:gd name="T58" fmla="*/ 0 w 175"/>
                <a:gd name="T59" fmla="*/ 4 h 74"/>
                <a:gd name="T60" fmla="*/ 1 w 175"/>
                <a:gd name="T61" fmla="*/ 1 h 74"/>
                <a:gd name="T62" fmla="*/ 3 w 175"/>
                <a:gd name="T63" fmla="*/ 0 h 74"/>
                <a:gd name="T64" fmla="*/ 5 w 175"/>
                <a:gd name="T65" fmla="*/ 0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74"/>
                <a:gd name="T101" fmla="*/ 175 w 175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74">
                  <a:moveTo>
                    <a:pt x="5" y="0"/>
                  </a:moveTo>
                  <a:lnTo>
                    <a:pt x="22" y="5"/>
                  </a:lnTo>
                  <a:lnTo>
                    <a:pt x="35" y="9"/>
                  </a:lnTo>
                  <a:lnTo>
                    <a:pt x="46" y="12"/>
                  </a:lnTo>
                  <a:lnTo>
                    <a:pt x="57" y="16"/>
                  </a:lnTo>
                  <a:lnTo>
                    <a:pt x="73" y="21"/>
                  </a:lnTo>
                  <a:lnTo>
                    <a:pt x="93" y="26"/>
                  </a:lnTo>
                  <a:lnTo>
                    <a:pt x="121" y="33"/>
                  </a:lnTo>
                  <a:lnTo>
                    <a:pt x="160" y="44"/>
                  </a:lnTo>
                  <a:lnTo>
                    <a:pt x="163" y="47"/>
                  </a:lnTo>
                  <a:lnTo>
                    <a:pt x="167" y="53"/>
                  </a:lnTo>
                  <a:lnTo>
                    <a:pt x="171" y="59"/>
                  </a:lnTo>
                  <a:lnTo>
                    <a:pt x="175" y="71"/>
                  </a:lnTo>
                  <a:lnTo>
                    <a:pt x="173" y="72"/>
                  </a:lnTo>
                  <a:lnTo>
                    <a:pt x="169" y="74"/>
                  </a:lnTo>
                  <a:lnTo>
                    <a:pt x="152" y="70"/>
                  </a:lnTo>
                  <a:lnTo>
                    <a:pt x="139" y="68"/>
                  </a:lnTo>
                  <a:lnTo>
                    <a:pt x="128" y="65"/>
                  </a:lnTo>
                  <a:lnTo>
                    <a:pt x="116" y="61"/>
                  </a:lnTo>
                  <a:lnTo>
                    <a:pt x="100" y="59"/>
                  </a:lnTo>
                  <a:lnTo>
                    <a:pt x="80" y="54"/>
                  </a:lnTo>
                  <a:lnTo>
                    <a:pt x="50" y="48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4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99" name="Freeform 906"/>
            <p:cNvSpPr>
              <a:spLocks/>
            </p:cNvSpPr>
            <p:nvPr/>
          </p:nvSpPr>
          <p:spPr bwMode="auto">
            <a:xfrm>
              <a:off x="2575" y="3444"/>
              <a:ext cx="164" cy="71"/>
            </a:xfrm>
            <a:custGeom>
              <a:avLst/>
              <a:gdLst>
                <a:gd name="T0" fmla="*/ 5 w 164"/>
                <a:gd name="T1" fmla="*/ 0 h 71"/>
                <a:gd name="T2" fmla="*/ 21 w 164"/>
                <a:gd name="T3" fmla="*/ 5 h 71"/>
                <a:gd name="T4" fmla="*/ 32 w 164"/>
                <a:gd name="T5" fmla="*/ 9 h 71"/>
                <a:gd name="T6" fmla="*/ 42 w 164"/>
                <a:gd name="T7" fmla="*/ 12 h 71"/>
                <a:gd name="T8" fmla="*/ 54 w 164"/>
                <a:gd name="T9" fmla="*/ 15 h 71"/>
                <a:gd name="T10" fmla="*/ 67 w 164"/>
                <a:gd name="T11" fmla="*/ 20 h 71"/>
                <a:gd name="T12" fmla="*/ 86 w 164"/>
                <a:gd name="T13" fmla="*/ 25 h 71"/>
                <a:gd name="T14" fmla="*/ 112 w 164"/>
                <a:gd name="T15" fmla="*/ 32 h 71"/>
                <a:gd name="T16" fmla="*/ 148 w 164"/>
                <a:gd name="T17" fmla="*/ 41 h 71"/>
                <a:gd name="T18" fmla="*/ 152 w 164"/>
                <a:gd name="T19" fmla="*/ 44 h 71"/>
                <a:gd name="T20" fmla="*/ 155 w 164"/>
                <a:gd name="T21" fmla="*/ 50 h 71"/>
                <a:gd name="T22" fmla="*/ 158 w 164"/>
                <a:gd name="T23" fmla="*/ 58 h 71"/>
                <a:gd name="T24" fmla="*/ 164 w 164"/>
                <a:gd name="T25" fmla="*/ 69 h 71"/>
                <a:gd name="T26" fmla="*/ 161 w 164"/>
                <a:gd name="T27" fmla="*/ 70 h 71"/>
                <a:gd name="T28" fmla="*/ 157 w 164"/>
                <a:gd name="T29" fmla="*/ 71 h 71"/>
                <a:gd name="T30" fmla="*/ 142 w 164"/>
                <a:gd name="T31" fmla="*/ 68 h 71"/>
                <a:gd name="T32" fmla="*/ 130 w 164"/>
                <a:gd name="T33" fmla="*/ 65 h 71"/>
                <a:gd name="T34" fmla="*/ 120 w 164"/>
                <a:gd name="T35" fmla="*/ 63 h 71"/>
                <a:gd name="T36" fmla="*/ 108 w 164"/>
                <a:gd name="T37" fmla="*/ 60 h 71"/>
                <a:gd name="T38" fmla="*/ 94 w 164"/>
                <a:gd name="T39" fmla="*/ 58 h 71"/>
                <a:gd name="T40" fmla="*/ 74 w 164"/>
                <a:gd name="T41" fmla="*/ 53 h 71"/>
                <a:gd name="T42" fmla="*/ 47 w 164"/>
                <a:gd name="T43" fmla="*/ 48 h 71"/>
                <a:gd name="T44" fmla="*/ 11 w 164"/>
                <a:gd name="T45" fmla="*/ 39 h 71"/>
                <a:gd name="T46" fmla="*/ 9 w 164"/>
                <a:gd name="T47" fmla="*/ 39 h 71"/>
                <a:gd name="T48" fmla="*/ 6 w 164"/>
                <a:gd name="T49" fmla="*/ 37 h 71"/>
                <a:gd name="T50" fmla="*/ 5 w 164"/>
                <a:gd name="T51" fmla="*/ 34 h 71"/>
                <a:gd name="T52" fmla="*/ 4 w 164"/>
                <a:gd name="T53" fmla="*/ 32 h 71"/>
                <a:gd name="T54" fmla="*/ 3 w 164"/>
                <a:gd name="T55" fmla="*/ 23 h 71"/>
                <a:gd name="T56" fmla="*/ 0 w 164"/>
                <a:gd name="T57" fmla="*/ 6 h 71"/>
                <a:gd name="T58" fmla="*/ 0 w 164"/>
                <a:gd name="T59" fmla="*/ 4 h 71"/>
                <a:gd name="T60" fmla="*/ 1 w 164"/>
                <a:gd name="T61" fmla="*/ 1 h 71"/>
                <a:gd name="T62" fmla="*/ 3 w 164"/>
                <a:gd name="T63" fmla="*/ 0 h 71"/>
                <a:gd name="T64" fmla="*/ 5 w 164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1"/>
                <a:gd name="T101" fmla="*/ 164 w 164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1">
                  <a:moveTo>
                    <a:pt x="5" y="0"/>
                  </a:moveTo>
                  <a:lnTo>
                    <a:pt x="21" y="5"/>
                  </a:lnTo>
                  <a:lnTo>
                    <a:pt x="32" y="9"/>
                  </a:lnTo>
                  <a:lnTo>
                    <a:pt x="42" y="12"/>
                  </a:lnTo>
                  <a:lnTo>
                    <a:pt x="54" y="15"/>
                  </a:lnTo>
                  <a:lnTo>
                    <a:pt x="67" y="20"/>
                  </a:lnTo>
                  <a:lnTo>
                    <a:pt x="86" y="25"/>
                  </a:lnTo>
                  <a:lnTo>
                    <a:pt x="112" y="32"/>
                  </a:lnTo>
                  <a:lnTo>
                    <a:pt x="148" y="41"/>
                  </a:lnTo>
                  <a:lnTo>
                    <a:pt x="152" y="44"/>
                  </a:lnTo>
                  <a:lnTo>
                    <a:pt x="155" y="50"/>
                  </a:lnTo>
                  <a:lnTo>
                    <a:pt x="158" y="58"/>
                  </a:lnTo>
                  <a:lnTo>
                    <a:pt x="164" y="69"/>
                  </a:lnTo>
                  <a:lnTo>
                    <a:pt x="161" y="70"/>
                  </a:lnTo>
                  <a:lnTo>
                    <a:pt x="157" y="71"/>
                  </a:lnTo>
                  <a:lnTo>
                    <a:pt x="142" y="68"/>
                  </a:lnTo>
                  <a:lnTo>
                    <a:pt x="130" y="65"/>
                  </a:lnTo>
                  <a:lnTo>
                    <a:pt x="120" y="63"/>
                  </a:lnTo>
                  <a:lnTo>
                    <a:pt x="108" y="60"/>
                  </a:lnTo>
                  <a:lnTo>
                    <a:pt x="94" y="58"/>
                  </a:lnTo>
                  <a:lnTo>
                    <a:pt x="74" y="53"/>
                  </a:lnTo>
                  <a:lnTo>
                    <a:pt x="47" y="48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0" name="Freeform 907"/>
            <p:cNvSpPr>
              <a:spLocks/>
            </p:cNvSpPr>
            <p:nvPr/>
          </p:nvSpPr>
          <p:spPr bwMode="auto">
            <a:xfrm>
              <a:off x="2575" y="3444"/>
              <a:ext cx="153" cy="69"/>
            </a:xfrm>
            <a:custGeom>
              <a:avLst/>
              <a:gdLst>
                <a:gd name="T0" fmla="*/ 5 w 153"/>
                <a:gd name="T1" fmla="*/ 0 h 69"/>
                <a:gd name="T2" fmla="*/ 30 w 153"/>
                <a:gd name="T3" fmla="*/ 9 h 69"/>
                <a:gd name="T4" fmla="*/ 50 w 153"/>
                <a:gd name="T5" fmla="*/ 15 h 69"/>
                <a:gd name="T6" fmla="*/ 80 w 153"/>
                <a:gd name="T7" fmla="*/ 23 h 69"/>
                <a:gd name="T8" fmla="*/ 136 w 153"/>
                <a:gd name="T9" fmla="*/ 38 h 69"/>
                <a:gd name="T10" fmla="*/ 139 w 153"/>
                <a:gd name="T11" fmla="*/ 43 h 69"/>
                <a:gd name="T12" fmla="*/ 143 w 153"/>
                <a:gd name="T13" fmla="*/ 48 h 69"/>
                <a:gd name="T14" fmla="*/ 147 w 153"/>
                <a:gd name="T15" fmla="*/ 55 h 69"/>
                <a:gd name="T16" fmla="*/ 153 w 153"/>
                <a:gd name="T17" fmla="*/ 66 h 69"/>
                <a:gd name="T18" fmla="*/ 149 w 153"/>
                <a:gd name="T19" fmla="*/ 68 h 69"/>
                <a:gd name="T20" fmla="*/ 146 w 153"/>
                <a:gd name="T21" fmla="*/ 69 h 69"/>
                <a:gd name="T22" fmla="*/ 120 w 153"/>
                <a:gd name="T23" fmla="*/ 63 h 69"/>
                <a:gd name="T24" fmla="*/ 101 w 153"/>
                <a:gd name="T25" fmla="*/ 59 h 69"/>
                <a:gd name="T26" fmla="*/ 69 w 153"/>
                <a:gd name="T27" fmla="*/ 52 h 69"/>
                <a:gd name="T28" fmla="*/ 11 w 153"/>
                <a:gd name="T29" fmla="*/ 39 h 69"/>
                <a:gd name="T30" fmla="*/ 9 w 153"/>
                <a:gd name="T31" fmla="*/ 39 h 69"/>
                <a:gd name="T32" fmla="*/ 6 w 153"/>
                <a:gd name="T33" fmla="*/ 37 h 69"/>
                <a:gd name="T34" fmla="*/ 5 w 153"/>
                <a:gd name="T35" fmla="*/ 34 h 69"/>
                <a:gd name="T36" fmla="*/ 4 w 153"/>
                <a:gd name="T37" fmla="*/ 32 h 69"/>
                <a:gd name="T38" fmla="*/ 3 w 153"/>
                <a:gd name="T39" fmla="*/ 23 h 69"/>
                <a:gd name="T40" fmla="*/ 0 w 153"/>
                <a:gd name="T41" fmla="*/ 6 h 69"/>
                <a:gd name="T42" fmla="*/ 0 w 153"/>
                <a:gd name="T43" fmla="*/ 4 h 69"/>
                <a:gd name="T44" fmla="*/ 1 w 153"/>
                <a:gd name="T45" fmla="*/ 1 h 69"/>
                <a:gd name="T46" fmla="*/ 3 w 153"/>
                <a:gd name="T47" fmla="*/ 0 h 69"/>
                <a:gd name="T48" fmla="*/ 5 w 153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69"/>
                <a:gd name="T77" fmla="*/ 153 w 15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69">
                  <a:moveTo>
                    <a:pt x="5" y="0"/>
                  </a:moveTo>
                  <a:lnTo>
                    <a:pt x="30" y="9"/>
                  </a:lnTo>
                  <a:lnTo>
                    <a:pt x="50" y="15"/>
                  </a:lnTo>
                  <a:lnTo>
                    <a:pt x="80" y="23"/>
                  </a:lnTo>
                  <a:lnTo>
                    <a:pt x="136" y="38"/>
                  </a:lnTo>
                  <a:lnTo>
                    <a:pt x="139" y="43"/>
                  </a:lnTo>
                  <a:lnTo>
                    <a:pt x="143" y="48"/>
                  </a:lnTo>
                  <a:lnTo>
                    <a:pt x="147" y="55"/>
                  </a:lnTo>
                  <a:lnTo>
                    <a:pt x="153" y="66"/>
                  </a:lnTo>
                  <a:lnTo>
                    <a:pt x="149" y="68"/>
                  </a:lnTo>
                  <a:lnTo>
                    <a:pt x="146" y="69"/>
                  </a:lnTo>
                  <a:lnTo>
                    <a:pt x="120" y="63"/>
                  </a:lnTo>
                  <a:lnTo>
                    <a:pt x="101" y="59"/>
                  </a:lnTo>
                  <a:lnTo>
                    <a:pt x="69" y="52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1" name="Freeform 908"/>
            <p:cNvSpPr>
              <a:spLocks/>
            </p:cNvSpPr>
            <p:nvPr/>
          </p:nvSpPr>
          <p:spPr bwMode="auto">
            <a:xfrm>
              <a:off x="2575" y="3444"/>
              <a:ext cx="142" cy="66"/>
            </a:xfrm>
            <a:custGeom>
              <a:avLst/>
              <a:gdLst>
                <a:gd name="T0" fmla="*/ 5 w 142"/>
                <a:gd name="T1" fmla="*/ 0 h 66"/>
                <a:gd name="T2" fmla="*/ 28 w 142"/>
                <a:gd name="T3" fmla="*/ 7 h 66"/>
                <a:gd name="T4" fmla="*/ 46 w 142"/>
                <a:gd name="T5" fmla="*/ 14 h 66"/>
                <a:gd name="T6" fmla="*/ 73 w 142"/>
                <a:gd name="T7" fmla="*/ 22 h 66"/>
                <a:gd name="T8" fmla="*/ 123 w 142"/>
                <a:gd name="T9" fmla="*/ 37 h 66"/>
                <a:gd name="T10" fmla="*/ 128 w 142"/>
                <a:gd name="T11" fmla="*/ 41 h 66"/>
                <a:gd name="T12" fmla="*/ 131 w 142"/>
                <a:gd name="T13" fmla="*/ 45 h 66"/>
                <a:gd name="T14" fmla="*/ 136 w 142"/>
                <a:gd name="T15" fmla="*/ 53 h 66"/>
                <a:gd name="T16" fmla="*/ 142 w 142"/>
                <a:gd name="T17" fmla="*/ 64 h 66"/>
                <a:gd name="T18" fmla="*/ 138 w 142"/>
                <a:gd name="T19" fmla="*/ 65 h 66"/>
                <a:gd name="T20" fmla="*/ 134 w 142"/>
                <a:gd name="T21" fmla="*/ 66 h 66"/>
                <a:gd name="T22" fmla="*/ 111 w 142"/>
                <a:gd name="T23" fmla="*/ 61 h 66"/>
                <a:gd name="T24" fmla="*/ 93 w 142"/>
                <a:gd name="T25" fmla="*/ 57 h 66"/>
                <a:gd name="T26" fmla="*/ 64 w 142"/>
                <a:gd name="T27" fmla="*/ 52 h 66"/>
                <a:gd name="T28" fmla="*/ 11 w 142"/>
                <a:gd name="T29" fmla="*/ 39 h 66"/>
                <a:gd name="T30" fmla="*/ 9 w 142"/>
                <a:gd name="T31" fmla="*/ 39 h 66"/>
                <a:gd name="T32" fmla="*/ 6 w 142"/>
                <a:gd name="T33" fmla="*/ 37 h 66"/>
                <a:gd name="T34" fmla="*/ 5 w 142"/>
                <a:gd name="T35" fmla="*/ 34 h 66"/>
                <a:gd name="T36" fmla="*/ 4 w 142"/>
                <a:gd name="T37" fmla="*/ 32 h 66"/>
                <a:gd name="T38" fmla="*/ 3 w 142"/>
                <a:gd name="T39" fmla="*/ 23 h 66"/>
                <a:gd name="T40" fmla="*/ 0 w 142"/>
                <a:gd name="T41" fmla="*/ 6 h 66"/>
                <a:gd name="T42" fmla="*/ 0 w 142"/>
                <a:gd name="T43" fmla="*/ 4 h 66"/>
                <a:gd name="T44" fmla="*/ 1 w 142"/>
                <a:gd name="T45" fmla="*/ 1 h 66"/>
                <a:gd name="T46" fmla="*/ 3 w 142"/>
                <a:gd name="T47" fmla="*/ 0 h 66"/>
                <a:gd name="T48" fmla="*/ 5 w 142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66"/>
                <a:gd name="T77" fmla="*/ 142 w 142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66">
                  <a:moveTo>
                    <a:pt x="5" y="0"/>
                  </a:moveTo>
                  <a:lnTo>
                    <a:pt x="28" y="7"/>
                  </a:lnTo>
                  <a:lnTo>
                    <a:pt x="46" y="14"/>
                  </a:lnTo>
                  <a:lnTo>
                    <a:pt x="73" y="22"/>
                  </a:lnTo>
                  <a:lnTo>
                    <a:pt x="123" y="37"/>
                  </a:lnTo>
                  <a:lnTo>
                    <a:pt x="128" y="41"/>
                  </a:lnTo>
                  <a:lnTo>
                    <a:pt x="131" y="45"/>
                  </a:lnTo>
                  <a:lnTo>
                    <a:pt x="136" y="53"/>
                  </a:lnTo>
                  <a:lnTo>
                    <a:pt x="142" y="64"/>
                  </a:lnTo>
                  <a:lnTo>
                    <a:pt x="138" y="65"/>
                  </a:lnTo>
                  <a:lnTo>
                    <a:pt x="134" y="66"/>
                  </a:lnTo>
                  <a:lnTo>
                    <a:pt x="111" y="61"/>
                  </a:lnTo>
                  <a:lnTo>
                    <a:pt x="93" y="57"/>
                  </a:lnTo>
                  <a:lnTo>
                    <a:pt x="64" y="52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2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2" name="Freeform 909"/>
            <p:cNvSpPr>
              <a:spLocks/>
            </p:cNvSpPr>
            <p:nvPr/>
          </p:nvSpPr>
          <p:spPr bwMode="auto">
            <a:xfrm>
              <a:off x="2575" y="3444"/>
              <a:ext cx="130" cy="63"/>
            </a:xfrm>
            <a:custGeom>
              <a:avLst/>
              <a:gdLst>
                <a:gd name="T0" fmla="*/ 5 w 130"/>
                <a:gd name="T1" fmla="*/ 0 h 63"/>
                <a:gd name="T2" fmla="*/ 26 w 130"/>
                <a:gd name="T3" fmla="*/ 7 h 63"/>
                <a:gd name="T4" fmla="*/ 42 w 130"/>
                <a:gd name="T5" fmla="*/ 14 h 63"/>
                <a:gd name="T6" fmla="*/ 66 w 130"/>
                <a:gd name="T7" fmla="*/ 21 h 63"/>
                <a:gd name="T8" fmla="*/ 112 w 130"/>
                <a:gd name="T9" fmla="*/ 34 h 63"/>
                <a:gd name="T10" fmla="*/ 116 w 130"/>
                <a:gd name="T11" fmla="*/ 38 h 63"/>
                <a:gd name="T12" fmla="*/ 119 w 130"/>
                <a:gd name="T13" fmla="*/ 44 h 63"/>
                <a:gd name="T14" fmla="*/ 123 w 130"/>
                <a:gd name="T15" fmla="*/ 50 h 63"/>
                <a:gd name="T16" fmla="*/ 130 w 130"/>
                <a:gd name="T17" fmla="*/ 61 h 63"/>
                <a:gd name="T18" fmla="*/ 127 w 130"/>
                <a:gd name="T19" fmla="*/ 63 h 63"/>
                <a:gd name="T20" fmla="*/ 122 w 130"/>
                <a:gd name="T21" fmla="*/ 63 h 63"/>
                <a:gd name="T22" fmla="*/ 102 w 130"/>
                <a:gd name="T23" fmla="*/ 59 h 63"/>
                <a:gd name="T24" fmla="*/ 85 w 130"/>
                <a:gd name="T25" fmla="*/ 55 h 63"/>
                <a:gd name="T26" fmla="*/ 59 w 130"/>
                <a:gd name="T27" fmla="*/ 50 h 63"/>
                <a:gd name="T28" fmla="*/ 11 w 130"/>
                <a:gd name="T29" fmla="*/ 39 h 63"/>
                <a:gd name="T30" fmla="*/ 9 w 130"/>
                <a:gd name="T31" fmla="*/ 39 h 63"/>
                <a:gd name="T32" fmla="*/ 6 w 130"/>
                <a:gd name="T33" fmla="*/ 37 h 63"/>
                <a:gd name="T34" fmla="*/ 5 w 130"/>
                <a:gd name="T35" fmla="*/ 34 h 63"/>
                <a:gd name="T36" fmla="*/ 4 w 130"/>
                <a:gd name="T37" fmla="*/ 32 h 63"/>
                <a:gd name="T38" fmla="*/ 3 w 130"/>
                <a:gd name="T39" fmla="*/ 23 h 63"/>
                <a:gd name="T40" fmla="*/ 0 w 130"/>
                <a:gd name="T41" fmla="*/ 6 h 63"/>
                <a:gd name="T42" fmla="*/ 0 w 130"/>
                <a:gd name="T43" fmla="*/ 4 h 63"/>
                <a:gd name="T44" fmla="*/ 1 w 130"/>
                <a:gd name="T45" fmla="*/ 1 h 63"/>
                <a:gd name="T46" fmla="*/ 3 w 130"/>
                <a:gd name="T47" fmla="*/ 0 h 63"/>
                <a:gd name="T48" fmla="*/ 5 w 130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0"/>
                <a:gd name="T76" fmla="*/ 0 h 63"/>
                <a:gd name="T77" fmla="*/ 130 w 130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0" h="63">
                  <a:moveTo>
                    <a:pt x="5" y="0"/>
                  </a:moveTo>
                  <a:lnTo>
                    <a:pt x="26" y="7"/>
                  </a:lnTo>
                  <a:lnTo>
                    <a:pt x="42" y="14"/>
                  </a:lnTo>
                  <a:lnTo>
                    <a:pt x="66" y="21"/>
                  </a:lnTo>
                  <a:lnTo>
                    <a:pt x="112" y="34"/>
                  </a:lnTo>
                  <a:lnTo>
                    <a:pt x="116" y="38"/>
                  </a:lnTo>
                  <a:lnTo>
                    <a:pt x="119" y="44"/>
                  </a:lnTo>
                  <a:lnTo>
                    <a:pt x="123" y="50"/>
                  </a:lnTo>
                  <a:lnTo>
                    <a:pt x="130" y="61"/>
                  </a:lnTo>
                  <a:lnTo>
                    <a:pt x="127" y="63"/>
                  </a:lnTo>
                  <a:lnTo>
                    <a:pt x="122" y="63"/>
                  </a:lnTo>
                  <a:lnTo>
                    <a:pt x="102" y="59"/>
                  </a:lnTo>
                  <a:lnTo>
                    <a:pt x="85" y="55"/>
                  </a:lnTo>
                  <a:lnTo>
                    <a:pt x="59" y="50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D9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3" name="Freeform 910"/>
            <p:cNvSpPr>
              <a:spLocks/>
            </p:cNvSpPr>
            <p:nvPr/>
          </p:nvSpPr>
          <p:spPr bwMode="auto">
            <a:xfrm>
              <a:off x="2575" y="3444"/>
              <a:ext cx="119" cy="61"/>
            </a:xfrm>
            <a:custGeom>
              <a:avLst/>
              <a:gdLst>
                <a:gd name="T0" fmla="*/ 5 w 119"/>
                <a:gd name="T1" fmla="*/ 0 h 61"/>
                <a:gd name="T2" fmla="*/ 23 w 119"/>
                <a:gd name="T3" fmla="*/ 7 h 61"/>
                <a:gd name="T4" fmla="*/ 38 w 119"/>
                <a:gd name="T5" fmla="*/ 12 h 61"/>
                <a:gd name="T6" fmla="*/ 60 w 119"/>
                <a:gd name="T7" fmla="*/ 20 h 61"/>
                <a:gd name="T8" fmla="*/ 100 w 119"/>
                <a:gd name="T9" fmla="*/ 32 h 61"/>
                <a:gd name="T10" fmla="*/ 103 w 119"/>
                <a:gd name="T11" fmla="*/ 36 h 61"/>
                <a:gd name="T12" fmla="*/ 108 w 119"/>
                <a:gd name="T13" fmla="*/ 41 h 61"/>
                <a:gd name="T14" fmla="*/ 112 w 119"/>
                <a:gd name="T15" fmla="*/ 49 h 61"/>
                <a:gd name="T16" fmla="*/ 119 w 119"/>
                <a:gd name="T17" fmla="*/ 60 h 61"/>
                <a:gd name="T18" fmla="*/ 116 w 119"/>
                <a:gd name="T19" fmla="*/ 61 h 61"/>
                <a:gd name="T20" fmla="*/ 111 w 119"/>
                <a:gd name="T21" fmla="*/ 60 h 61"/>
                <a:gd name="T22" fmla="*/ 93 w 119"/>
                <a:gd name="T23" fmla="*/ 57 h 61"/>
                <a:gd name="T24" fmla="*/ 77 w 119"/>
                <a:gd name="T25" fmla="*/ 54 h 61"/>
                <a:gd name="T26" fmla="*/ 54 w 119"/>
                <a:gd name="T27" fmla="*/ 49 h 61"/>
                <a:gd name="T28" fmla="*/ 11 w 119"/>
                <a:gd name="T29" fmla="*/ 39 h 61"/>
                <a:gd name="T30" fmla="*/ 9 w 119"/>
                <a:gd name="T31" fmla="*/ 39 h 61"/>
                <a:gd name="T32" fmla="*/ 6 w 119"/>
                <a:gd name="T33" fmla="*/ 37 h 61"/>
                <a:gd name="T34" fmla="*/ 5 w 119"/>
                <a:gd name="T35" fmla="*/ 34 h 61"/>
                <a:gd name="T36" fmla="*/ 4 w 119"/>
                <a:gd name="T37" fmla="*/ 32 h 61"/>
                <a:gd name="T38" fmla="*/ 3 w 119"/>
                <a:gd name="T39" fmla="*/ 23 h 61"/>
                <a:gd name="T40" fmla="*/ 0 w 119"/>
                <a:gd name="T41" fmla="*/ 6 h 61"/>
                <a:gd name="T42" fmla="*/ 0 w 119"/>
                <a:gd name="T43" fmla="*/ 4 h 61"/>
                <a:gd name="T44" fmla="*/ 1 w 119"/>
                <a:gd name="T45" fmla="*/ 1 h 61"/>
                <a:gd name="T46" fmla="*/ 3 w 119"/>
                <a:gd name="T47" fmla="*/ 0 h 61"/>
                <a:gd name="T48" fmla="*/ 5 w 119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61"/>
                <a:gd name="T77" fmla="*/ 119 w 119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61">
                  <a:moveTo>
                    <a:pt x="5" y="0"/>
                  </a:moveTo>
                  <a:lnTo>
                    <a:pt x="23" y="7"/>
                  </a:lnTo>
                  <a:lnTo>
                    <a:pt x="38" y="12"/>
                  </a:lnTo>
                  <a:lnTo>
                    <a:pt x="60" y="20"/>
                  </a:lnTo>
                  <a:lnTo>
                    <a:pt x="100" y="32"/>
                  </a:lnTo>
                  <a:lnTo>
                    <a:pt x="103" y="36"/>
                  </a:lnTo>
                  <a:lnTo>
                    <a:pt x="108" y="41"/>
                  </a:lnTo>
                  <a:lnTo>
                    <a:pt x="112" y="49"/>
                  </a:lnTo>
                  <a:lnTo>
                    <a:pt x="119" y="60"/>
                  </a:lnTo>
                  <a:lnTo>
                    <a:pt x="116" y="61"/>
                  </a:lnTo>
                  <a:lnTo>
                    <a:pt x="111" y="60"/>
                  </a:lnTo>
                  <a:lnTo>
                    <a:pt x="93" y="57"/>
                  </a:lnTo>
                  <a:lnTo>
                    <a:pt x="77" y="54"/>
                  </a:lnTo>
                  <a:lnTo>
                    <a:pt x="54" y="49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4" name="Freeform 911"/>
            <p:cNvSpPr>
              <a:spLocks/>
            </p:cNvSpPr>
            <p:nvPr/>
          </p:nvSpPr>
          <p:spPr bwMode="auto">
            <a:xfrm>
              <a:off x="2575" y="3444"/>
              <a:ext cx="108" cy="59"/>
            </a:xfrm>
            <a:custGeom>
              <a:avLst/>
              <a:gdLst>
                <a:gd name="T0" fmla="*/ 5 w 108"/>
                <a:gd name="T1" fmla="*/ 0 h 59"/>
                <a:gd name="T2" fmla="*/ 21 w 108"/>
                <a:gd name="T3" fmla="*/ 7 h 59"/>
                <a:gd name="T4" fmla="*/ 35 w 108"/>
                <a:gd name="T5" fmla="*/ 12 h 59"/>
                <a:gd name="T6" fmla="*/ 54 w 108"/>
                <a:gd name="T7" fmla="*/ 19 h 59"/>
                <a:gd name="T8" fmla="*/ 89 w 108"/>
                <a:gd name="T9" fmla="*/ 30 h 59"/>
                <a:gd name="T10" fmla="*/ 92 w 108"/>
                <a:gd name="T11" fmla="*/ 33 h 59"/>
                <a:gd name="T12" fmla="*/ 95 w 108"/>
                <a:gd name="T13" fmla="*/ 39 h 59"/>
                <a:gd name="T14" fmla="*/ 101 w 108"/>
                <a:gd name="T15" fmla="*/ 47 h 59"/>
                <a:gd name="T16" fmla="*/ 108 w 108"/>
                <a:gd name="T17" fmla="*/ 58 h 59"/>
                <a:gd name="T18" fmla="*/ 103 w 108"/>
                <a:gd name="T19" fmla="*/ 59 h 59"/>
                <a:gd name="T20" fmla="*/ 100 w 108"/>
                <a:gd name="T21" fmla="*/ 58 h 59"/>
                <a:gd name="T22" fmla="*/ 83 w 108"/>
                <a:gd name="T23" fmla="*/ 55 h 59"/>
                <a:gd name="T24" fmla="*/ 69 w 108"/>
                <a:gd name="T25" fmla="*/ 52 h 59"/>
                <a:gd name="T26" fmla="*/ 48 w 108"/>
                <a:gd name="T27" fmla="*/ 48 h 59"/>
                <a:gd name="T28" fmla="*/ 11 w 108"/>
                <a:gd name="T29" fmla="*/ 39 h 59"/>
                <a:gd name="T30" fmla="*/ 9 w 108"/>
                <a:gd name="T31" fmla="*/ 39 h 59"/>
                <a:gd name="T32" fmla="*/ 6 w 108"/>
                <a:gd name="T33" fmla="*/ 37 h 59"/>
                <a:gd name="T34" fmla="*/ 5 w 108"/>
                <a:gd name="T35" fmla="*/ 34 h 59"/>
                <a:gd name="T36" fmla="*/ 4 w 108"/>
                <a:gd name="T37" fmla="*/ 32 h 59"/>
                <a:gd name="T38" fmla="*/ 3 w 108"/>
                <a:gd name="T39" fmla="*/ 23 h 59"/>
                <a:gd name="T40" fmla="*/ 0 w 108"/>
                <a:gd name="T41" fmla="*/ 6 h 59"/>
                <a:gd name="T42" fmla="*/ 0 w 108"/>
                <a:gd name="T43" fmla="*/ 4 h 59"/>
                <a:gd name="T44" fmla="*/ 1 w 108"/>
                <a:gd name="T45" fmla="*/ 1 h 59"/>
                <a:gd name="T46" fmla="*/ 3 w 108"/>
                <a:gd name="T47" fmla="*/ 0 h 59"/>
                <a:gd name="T48" fmla="*/ 5 w 108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59"/>
                <a:gd name="T77" fmla="*/ 108 w 10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59">
                  <a:moveTo>
                    <a:pt x="5" y="0"/>
                  </a:moveTo>
                  <a:lnTo>
                    <a:pt x="21" y="7"/>
                  </a:lnTo>
                  <a:lnTo>
                    <a:pt x="35" y="12"/>
                  </a:lnTo>
                  <a:lnTo>
                    <a:pt x="54" y="19"/>
                  </a:lnTo>
                  <a:lnTo>
                    <a:pt x="89" y="30"/>
                  </a:lnTo>
                  <a:lnTo>
                    <a:pt x="92" y="33"/>
                  </a:lnTo>
                  <a:lnTo>
                    <a:pt x="95" y="39"/>
                  </a:lnTo>
                  <a:lnTo>
                    <a:pt x="101" y="47"/>
                  </a:lnTo>
                  <a:lnTo>
                    <a:pt x="108" y="58"/>
                  </a:lnTo>
                  <a:lnTo>
                    <a:pt x="103" y="59"/>
                  </a:lnTo>
                  <a:lnTo>
                    <a:pt x="100" y="58"/>
                  </a:lnTo>
                  <a:lnTo>
                    <a:pt x="83" y="55"/>
                  </a:lnTo>
                  <a:lnTo>
                    <a:pt x="69" y="52"/>
                  </a:lnTo>
                  <a:lnTo>
                    <a:pt x="48" y="48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0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5" name="Freeform 912"/>
            <p:cNvSpPr>
              <a:spLocks/>
            </p:cNvSpPr>
            <p:nvPr/>
          </p:nvSpPr>
          <p:spPr bwMode="auto">
            <a:xfrm>
              <a:off x="2575" y="3444"/>
              <a:ext cx="96" cy="57"/>
            </a:xfrm>
            <a:custGeom>
              <a:avLst/>
              <a:gdLst>
                <a:gd name="T0" fmla="*/ 5 w 96"/>
                <a:gd name="T1" fmla="*/ 0 h 57"/>
                <a:gd name="T2" fmla="*/ 20 w 96"/>
                <a:gd name="T3" fmla="*/ 6 h 57"/>
                <a:gd name="T4" fmla="*/ 31 w 96"/>
                <a:gd name="T5" fmla="*/ 11 h 57"/>
                <a:gd name="T6" fmla="*/ 47 w 96"/>
                <a:gd name="T7" fmla="*/ 17 h 57"/>
                <a:gd name="T8" fmla="*/ 76 w 96"/>
                <a:gd name="T9" fmla="*/ 27 h 57"/>
                <a:gd name="T10" fmla="*/ 80 w 96"/>
                <a:gd name="T11" fmla="*/ 31 h 57"/>
                <a:gd name="T12" fmla="*/ 84 w 96"/>
                <a:gd name="T13" fmla="*/ 37 h 57"/>
                <a:gd name="T14" fmla="*/ 89 w 96"/>
                <a:gd name="T15" fmla="*/ 44 h 57"/>
                <a:gd name="T16" fmla="*/ 96 w 96"/>
                <a:gd name="T17" fmla="*/ 55 h 57"/>
                <a:gd name="T18" fmla="*/ 92 w 96"/>
                <a:gd name="T19" fmla="*/ 57 h 57"/>
                <a:gd name="T20" fmla="*/ 87 w 96"/>
                <a:gd name="T21" fmla="*/ 55 h 57"/>
                <a:gd name="T22" fmla="*/ 74 w 96"/>
                <a:gd name="T23" fmla="*/ 53 h 57"/>
                <a:gd name="T24" fmla="*/ 62 w 96"/>
                <a:gd name="T25" fmla="*/ 50 h 57"/>
                <a:gd name="T26" fmla="*/ 44 w 96"/>
                <a:gd name="T27" fmla="*/ 47 h 57"/>
                <a:gd name="T28" fmla="*/ 11 w 96"/>
                <a:gd name="T29" fmla="*/ 39 h 57"/>
                <a:gd name="T30" fmla="*/ 9 w 96"/>
                <a:gd name="T31" fmla="*/ 39 h 57"/>
                <a:gd name="T32" fmla="*/ 6 w 96"/>
                <a:gd name="T33" fmla="*/ 37 h 57"/>
                <a:gd name="T34" fmla="*/ 5 w 96"/>
                <a:gd name="T35" fmla="*/ 34 h 57"/>
                <a:gd name="T36" fmla="*/ 4 w 96"/>
                <a:gd name="T37" fmla="*/ 32 h 57"/>
                <a:gd name="T38" fmla="*/ 3 w 96"/>
                <a:gd name="T39" fmla="*/ 23 h 57"/>
                <a:gd name="T40" fmla="*/ 0 w 96"/>
                <a:gd name="T41" fmla="*/ 6 h 57"/>
                <a:gd name="T42" fmla="*/ 0 w 96"/>
                <a:gd name="T43" fmla="*/ 4 h 57"/>
                <a:gd name="T44" fmla="*/ 1 w 96"/>
                <a:gd name="T45" fmla="*/ 1 h 57"/>
                <a:gd name="T46" fmla="*/ 3 w 96"/>
                <a:gd name="T47" fmla="*/ 0 h 57"/>
                <a:gd name="T48" fmla="*/ 5 w 96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57"/>
                <a:gd name="T77" fmla="*/ 96 w 96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57">
                  <a:moveTo>
                    <a:pt x="5" y="0"/>
                  </a:moveTo>
                  <a:lnTo>
                    <a:pt x="20" y="6"/>
                  </a:lnTo>
                  <a:lnTo>
                    <a:pt x="31" y="11"/>
                  </a:lnTo>
                  <a:lnTo>
                    <a:pt x="47" y="17"/>
                  </a:lnTo>
                  <a:lnTo>
                    <a:pt x="76" y="27"/>
                  </a:lnTo>
                  <a:lnTo>
                    <a:pt x="80" y="31"/>
                  </a:lnTo>
                  <a:lnTo>
                    <a:pt x="84" y="37"/>
                  </a:lnTo>
                  <a:lnTo>
                    <a:pt x="89" y="44"/>
                  </a:lnTo>
                  <a:lnTo>
                    <a:pt x="96" y="55"/>
                  </a:lnTo>
                  <a:lnTo>
                    <a:pt x="92" y="57"/>
                  </a:lnTo>
                  <a:lnTo>
                    <a:pt x="87" y="55"/>
                  </a:lnTo>
                  <a:lnTo>
                    <a:pt x="74" y="53"/>
                  </a:lnTo>
                  <a:lnTo>
                    <a:pt x="62" y="50"/>
                  </a:lnTo>
                  <a:lnTo>
                    <a:pt x="44" y="47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6" name="Freeform 913"/>
            <p:cNvSpPr>
              <a:spLocks/>
            </p:cNvSpPr>
            <p:nvPr/>
          </p:nvSpPr>
          <p:spPr bwMode="auto">
            <a:xfrm>
              <a:off x="2575" y="3444"/>
              <a:ext cx="85" cy="54"/>
            </a:xfrm>
            <a:custGeom>
              <a:avLst/>
              <a:gdLst>
                <a:gd name="T0" fmla="*/ 5 w 85"/>
                <a:gd name="T1" fmla="*/ 0 h 54"/>
                <a:gd name="T2" fmla="*/ 18 w 85"/>
                <a:gd name="T3" fmla="*/ 6 h 54"/>
                <a:gd name="T4" fmla="*/ 27 w 85"/>
                <a:gd name="T5" fmla="*/ 11 h 54"/>
                <a:gd name="T6" fmla="*/ 40 w 85"/>
                <a:gd name="T7" fmla="*/ 16 h 54"/>
                <a:gd name="T8" fmla="*/ 64 w 85"/>
                <a:gd name="T9" fmla="*/ 25 h 54"/>
                <a:gd name="T10" fmla="*/ 67 w 85"/>
                <a:gd name="T11" fmla="*/ 28 h 54"/>
                <a:gd name="T12" fmla="*/ 72 w 85"/>
                <a:gd name="T13" fmla="*/ 34 h 54"/>
                <a:gd name="T14" fmla="*/ 77 w 85"/>
                <a:gd name="T15" fmla="*/ 42 h 54"/>
                <a:gd name="T16" fmla="*/ 85 w 85"/>
                <a:gd name="T17" fmla="*/ 53 h 54"/>
                <a:gd name="T18" fmla="*/ 81 w 85"/>
                <a:gd name="T19" fmla="*/ 54 h 54"/>
                <a:gd name="T20" fmla="*/ 76 w 85"/>
                <a:gd name="T21" fmla="*/ 53 h 54"/>
                <a:gd name="T22" fmla="*/ 65 w 85"/>
                <a:gd name="T23" fmla="*/ 50 h 54"/>
                <a:gd name="T24" fmla="*/ 54 w 85"/>
                <a:gd name="T25" fmla="*/ 49 h 54"/>
                <a:gd name="T26" fmla="*/ 38 w 85"/>
                <a:gd name="T27" fmla="*/ 45 h 54"/>
                <a:gd name="T28" fmla="*/ 11 w 85"/>
                <a:gd name="T29" fmla="*/ 39 h 54"/>
                <a:gd name="T30" fmla="*/ 9 w 85"/>
                <a:gd name="T31" fmla="*/ 39 h 54"/>
                <a:gd name="T32" fmla="*/ 6 w 85"/>
                <a:gd name="T33" fmla="*/ 37 h 54"/>
                <a:gd name="T34" fmla="*/ 5 w 85"/>
                <a:gd name="T35" fmla="*/ 34 h 54"/>
                <a:gd name="T36" fmla="*/ 4 w 85"/>
                <a:gd name="T37" fmla="*/ 32 h 54"/>
                <a:gd name="T38" fmla="*/ 3 w 85"/>
                <a:gd name="T39" fmla="*/ 23 h 54"/>
                <a:gd name="T40" fmla="*/ 0 w 85"/>
                <a:gd name="T41" fmla="*/ 6 h 54"/>
                <a:gd name="T42" fmla="*/ 0 w 85"/>
                <a:gd name="T43" fmla="*/ 4 h 54"/>
                <a:gd name="T44" fmla="*/ 1 w 85"/>
                <a:gd name="T45" fmla="*/ 1 h 54"/>
                <a:gd name="T46" fmla="*/ 3 w 85"/>
                <a:gd name="T47" fmla="*/ 0 h 54"/>
                <a:gd name="T48" fmla="*/ 5 w 85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54"/>
                <a:gd name="T77" fmla="*/ 85 w 85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54">
                  <a:moveTo>
                    <a:pt x="5" y="0"/>
                  </a:moveTo>
                  <a:lnTo>
                    <a:pt x="18" y="6"/>
                  </a:lnTo>
                  <a:lnTo>
                    <a:pt x="27" y="11"/>
                  </a:lnTo>
                  <a:lnTo>
                    <a:pt x="40" y="16"/>
                  </a:lnTo>
                  <a:lnTo>
                    <a:pt x="64" y="25"/>
                  </a:lnTo>
                  <a:lnTo>
                    <a:pt x="67" y="28"/>
                  </a:lnTo>
                  <a:lnTo>
                    <a:pt x="72" y="34"/>
                  </a:lnTo>
                  <a:lnTo>
                    <a:pt x="77" y="42"/>
                  </a:lnTo>
                  <a:lnTo>
                    <a:pt x="85" y="53"/>
                  </a:lnTo>
                  <a:lnTo>
                    <a:pt x="81" y="54"/>
                  </a:lnTo>
                  <a:lnTo>
                    <a:pt x="76" y="53"/>
                  </a:lnTo>
                  <a:lnTo>
                    <a:pt x="65" y="50"/>
                  </a:lnTo>
                  <a:lnTo>
                    <a:pt x="54" y="49"/>
                  </a:lnTo>
                  <a:lnTo>
                    <a:pt x="38" y="45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68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7" name="Freeform 914"/>
            <p:cNvSpPr>
              <a:spLocks/>
            </p:cNvSpPr>
            <p:nvPr/>
          </p:nvSpPr>
          <p:spPr bwMode="auto">
            <a:xfrm>
              <a:off x="2575" y="3444"/>
              <a:ext cx="74" cy="52"/>
            </a:xfrm>
            <a:custGeom>
              <a:avLst/>
              <a:gdLst>
                <a:gd name="T0" fmla="*/ 5 w 74"/>
                <a:gd name="T1" fmla="*/ 0 h 52"/>
                <a:gd name="T2" fmla="*/ 15 w 74"/>
                <a:gd name="T3" fmla="*/ 6 h 52"/>
                <a:gd name="T4" fmla="*/ 23 w 74"/>
                <a:gd name="T5" fmla="*/ 10 h 52"/>
                <a:gd name="T6" fmla="*/ 33 w 74"/>
                <a:gd name="T7" fmla="*/ 15 h 52"/>
                <a:gd name="T8" fmla="*/ 53 w 74"/>
                <a:gd name="T9" fmla="*/ 22 h 52"/>
                <a:gd name="T10" fmla="*/ 56 w 74"/>
                <a:gd name="T11" fmla="*/ 26 h 52"/>
                <a:gd name="T12" fmla="*/ 60 w 74"/>
                <a:gd name="T13" fmla="*/ 32 h 52"/>
                <a:gd name="T14" fmla="*/ 66 w 74"/>
                <a:gd name="T15" fmla="*/ 41 h 52"/>
                <a:gd name="T16" fmla="*/ 74 w 74"/>
                <a:gd name="T17" fmla="*/ 52 h 52"/>
                <a:gd name="T18" fmla="*/ 69 w 74"/>
                <a:gd name="T19" fmla="*/ 52 h 52"/>
                <a:gd name="T20" fmla="*/ 65 w 74"/>
                <a:gd name="T21" fmla="*/ 50 h 52"/>
                <a:gd name="T22" fmla="*/ 55 w 74"/>
                <a:gd name="T23" fmla="*/ 49 h 52"/>
                <a:gd name="T24" fmla="*/ 47 w 74"/>
                <a:gd name="T25" fmla="*/ 47 h 52"/>
                <a:gd name="T26" fmla="*/ 33 w 74"/>
                <a:gd name="T27" fmla="*/ 44 h 52"/>
                <a:gd name="T28" fmla="*/ 11 w 74"/>
                <a:gd name="T29" fmla="*/ 39 h 52"/>
                <a:gd name="T30" fmla="*/ 9 w 74"/>
                <a:gd name="T31" fmla="*/ 39 h 52"/>
                <a:gd name="T32" fmla="*/ 6 w 74"/>
                <a:gd name="T33" fmla="*/ 37 h 52"/>
                <a:gd name="T34" fmla="*/ 5 w 74"/>
                <a:gd name="T35" fmla="*/ 34 h 52"/>
                <a:gd name="T36" fmla="*/ 4 w 74"/>
                <a:gd name="T37" fmla="*/ 32 h 52"/>
                <a:gd name="T38" fmla="*/ 3 w 74"/>
                <a:gd name="T39" fmla="*/ 23 h 52"/>
                <a:gd name="T40" fmla="*/ 0 w 74"/>
                <a:gd name="T41" fmla="*/ 6 h 52"/>
                <a:gd name="T42" fmla="*/ 0 w 74"/>
                <a:gd name="T43" fmla="*/ 4 h 52"/>
                <a:gd name="T44" fmla="*/ 1 w 74"/>
                <a:gd name="T45" fmla="*/ 1 h 52"/>
                <a:gd name="T46" fmla="*/ 3 w 74"/>
                <a:gd name="T47" fmla="*/ 0 h 52"/>
                <a:gd name="T48" fmla="*/ 5 w 74"/>
                <a:gd name="T49" fmla="*/ 0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52"/>
                <a:gd name="T77" fmla="*/ 74 w 74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52">
                  <a:moveTo>
                    <a:pt x="5" y="0"/>
                  </a:moveTo>
                  <a:lnTo>
                    <a:pt x="15" y="6"/>
                  </a:lnTo>
                  <a:lnTo>
                    <a:pt x="23" y="10"/>
                  </a:lnTo>
                  <a:lnTo>
                    <a:pt x="33" y="15"/>
                  </a:lnTo>
                  <a:lnTo>
                    <a:pt x="53" y="22"/>
                  </a:lnTo>
                  <a:lnTo>
                    <a:pt x="56" y="26"/>
                  </a:lnTo>
                  <a:lnTo>
                    <a:pt x="60" y="32"/>
                  </a:lnTo>
                  <a:lnTo>
                    <a:pt x="66" y="41"/>
                  </a:lnTo>
                  <a:lnTo>
                    <a:pt x="74" y="52"/>
                  </a:lnTo>
                  <a:lnTo>
                    <a:pt x="69" y="52"/>
                  </a:lnTo>
                  <a:lnTo>
                    <a:pt x="65" y="50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33" y="44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28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8" name="Freeform 915"/>
            <p:cNvSpPr>
              <a:spLocks/>
            </p:cNvSpPr>
            <p:nvPr/>
          </p:nvSpPr>
          <p:spPr bwMode="auto">
            <a:xfrm>
              <a:off x="2575" y="3444"/>
              <a:ext cx="63" cy="49"/>
            </a:xfrm>
            <a:custGeom>
              <a:avLst/>
              <a:gdLst>
                <a:gd name="T0" fmla="*/ 5 w 63"/>
                <a:gd name="T1" fmla="*/ 0 h 49"/>
                <a:gd name="T2" fmla="*/ 13 w 63"/>
                <a:gd name="T3" fmla="*/ 6 h 49"/>
                <a:gd name="T4" fmla="*/ 19 w 63"/>
                <a:gd name="T5" fmla="*/ 10 h 49"/>
                <a:gd name="T6" fmla="*/ 27 w 63"/>
                <a:gd name="T7" fmla="*/ 15 h 49"/>
                <a:gd name="T8" fmla="*/ 40 w 63"/>
                <a:gd name="T9" fmla="*/ 20 h 49"/>
                <a:gd name="T10" fmla="*/ 44 w 63"/>
                <a:gd name="T11" fmla="*/ 25 h 49"/>
                <a:gd name="T12" fmla="*/ 48 w 63"/>
                <a:gd name="T13" fmla="*/ 30 h 49"/>
                <a:gd name="T14" fmla="*/ 55 w 63"/>
                <a:gd name="T15" fmla="*/ 38 h 49"/>
                <a:gd name="T16" fmla="*/ 63 w 63"/>
                <a:gd name="T17" fmla="*/ 49 h 49"/>
                <a:gd name="T18" fmla="*/ 57 w 63"/>
                <a:gd name="T19" fmla="*/ 49 h 49"/>
                <a:gd name="T20" fmla="*/ 53 w 63"/>
                <a:gd name="T21" fmla="*/ 48 h 49"/>
                <a:gd name="T22" fmla="*/ 46 w 63"/>
                <a:gd name="T23" fmla="*/ 47 h 49"/>
                <a:gd name="T24" fmla="*/ 39 w 63"/>
                <a:gd name="T25" fmla="*/ 45 h 49"/>
                <a:gd name="T26" fmla="*/ 28 w 63"/>
                <a:gd name="T27" fmla="*/ 43 h 49"/>
                <a:gd name="T28" fmla="*/ 11 w 63"/>
                <a:gd name="T29" fmla="*/ 39 h 49"/>
                <a:gd name="T30" fmla="*/ 6 w 63"/>
                <a:gd name="T31" fmla="*/ 37 h 49"/>
                <a:gd name="T32" fmla="*/ 4 w 63"/>
                <a:gd name="T33" fmla="*/ 32 h 49"/>
                <a:gd name="T34" fmla="*/ 3 w 63"/>
                <a:gd name="T35" fmla="*/ 23 h 49"/>
                <a:gd name="T36" fmla="*/ 0 w 63"/>
                <a:gd name="T37" fmla="*/ 6 h 49"/>
                <a:gd name="T38" fmla="*/ 0 w 63"/>
                <a:gd name="T39" fmla="*/ 4 h 49"/>
                <a:gd name="T40" fmla="*/ 1 w 63"/>
                <a:gd name="T41" fmla="*/ 1 h 49"/>
                <a:gd name="T42" fmla="*/ 3 w 63"/>
                <a:gd name="T43" fmla="*/ 0 h 49"/>
                <a:gd name="T44" fmla="*/ 5 w 63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49"/>
                <a:gd name="T71" fmla="*/ 63 w 63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49">
                  <a:moveTo>
                    <a:pt x="5" y="0"/>
                  </a:moveTo>
                  <a:lnTo>
                    <a:pt x="13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40" y="20"/>
                  </a:lnTo>
                  <a:lnTo>
                    <a:pt x="44" y="25"/>
                  </a:lnTo>
                  <a:lnTo>
                    <a:pt x="48" y="30"/>
                  </a:lnTo>
                  <a:lnTo>
                    <a:pt x="55" y="38"/>
                  </a:lnTo>
                  <a:lnTo>
                    <a:pt x="63" y="49"/>
                  </a:lnTo>
                  <a:lnTo>
                    <a:pt x="57" y="49"/>
                  </a:lnTo>
                  <a:lnTo>
                    <a:pt x="53" y="48"/>
                  </a:lnTo>
                  <a:lnTo>
                    <a:pt x="46" y="47"/>
                  </a:lnTo>
                  <a:lnTo>
                    <a:pt x="39" y="45"/>
                  </a:lnTo>
                  <a:lnTo>
                    <a:pt x="28" y="43"/>
                  </a:lnTo>
                  <a:lnTo>
                    <a:pt x="11" y="39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09" name="Freeform 916"/>
            <p:cNvSpPr>
              <a:spLocks/>
            </p:cNvSpPr>
            <p:nvPr/>
          </p:nvSpPr>
          <p:spPr bwMode="auto">
            <a:xfrm>
              <a:off x="2575" y="3444"/>
              <a:ext cx="51" cy="47"/>
            </a:xfrm>
            <a:custGeom>
              <a:avLst/>
              <a:gdLst>
                <a:gd name="T0" fmla="*/ 5 w 51"/>
                <a:gd name="T1" fmla="*/ 0 h 47"/>
                <a:gd name="T2" fmla="*/ 15 w 51"/>
                <a:gd name="T3" fmla="*/ 9 h 47"/>
                <a:gd name="T4" fmla="*/ 28 w 51"/>
                <a:gd name="T5" fmla="*/ 17 h 47"/>
                <a:gd name="T6" fmla="*/ 32 w 51"/>
                <a:gd name="T7" fmla="*/ 22 h 47"/>
                <a:gd name="T8" fmla="*/ 37 w 51"/>
                <a:gd name="T9" fmla="*/ 27 h 47"/>
                <a:gd name="T10" fmla="*/ 42 w 51"/>
                <a:gd name="T11" fmla="*/ 36 h 47"/>
                <a:gd name="T12" fmla="*/ 51 w 51"/>
                <a:gd name="T13" fmla="*/ 47 h 47"/>
                <a:gd name="T14" fmla="*/ 46 w 51"/>
                <a:gd name="T15" fmla="*/ 47 h 47"/>
                <a:gd name="T16" fmla="*/ 41 w 51"/>
                <a:gd name="T17" fmla="*/ 45 h 47"/>
                <a:gd name="T18" fmla="*/ 31 w 51"/>
                <a:gd name="T19" fmla="*/ 44 h 47"/>
                <a:gd name="T20" fmla="*/ 11 w 51"/>
                <a:gd name="T21" fmla="*/ 39 h 47"/>
                <a:gd name="T22" fmla="*/ 6 w 51"/>
                <a:gd name="T23" fmla="*/ 37 h 47"/>
                <a:gd name="T24" fmla="*/ 4 w 51"/>
                <a:gd name="T25" fmla="*/ 32 h 47"/>
                <a:gd name="T26" fmla="*/ 3 w 51"/>
                <a:gd name="T27" fmla="*/ 23 h 47"/>
                <a:gd name="T28" fmla="*/ 0 w 51"/>
                <a:gd name="T29" fmla="*/ 6 h 47"/>
                <a:gd name="T30" fmla="*/ 0 w 51"/>
                <a:gd name="T31" fmla="*/ 4 h 47"/>
                <a:gd name="T32" fmla="*/ 1 w 51"/>
                <a:gd name="T33" fmla="*/ 1 h 47"/>
                <a:gd name="T34" fmla="*/ 3 w 51"/>
                <a:gd name="T35" fmla="*/ 0 h 47"/>
                <a:gd name="T36" fmla="*/ 5 w 51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47"/>
                <a:gd name="T59" fmla="*/ 51 w 5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47">
                  <a:moveTo>
                    <a:pt x="5" y="0"/>
                  </a:moveTo>
                  <a:lnTo>
                    <a:pt x="15" y="9"/>
                  </a:lnTo>
                  <a:lnTo>
                    <a:pt x="28" y="17"/>
                  </a:lnTo>
                  <a:lnTo>
                    <a:pt x="32" y="22"/>
                  </a:lnTo>
                  <a:lnTo>
                    <a:pt x="37" y="27"/>
                  </a:lnTo>
                  <a:lnTo>
                    <a:pt x="42" y="36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1" y="45"/>
                  </a:lnTo>
                  <a:lnTo>
                    <a:pt x="31" y="44"/>
                  </a:lnTo>
                  <a:lnTo>
                    <a:pt x="11" y="39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77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0" name="Freeform 917"/>
            <p:cNvSpPr>
              <a:spLocks/>
            </p:cNvSpPr>
            <p:nvPr/>
          </p:nvSpPr>
          <p:spPr bwMode="auto">
            <a:xfrm>
              <a:off x="2575" y="3444"/>
              <a:ext cx="40" cy="45"/>
            </a:xfrm>
            <a:custGeom>
              <a:avLst/>
              <a:gdLst>
                <a:gd name="T0" fmla="*/ 5 w 40"/>
                <a:gd name="T1" fmla="*/ 0 h 45"/>
                <a:gd name="T2" fmla="*/ 40 w 40"/>
                <a:gd name="T3" fmla="*/ 45 h 45"/>
                <a:gd name="T4" fmla="*/ 11 w 40"/>
                <a:gd name="T5" fmla="*/ 39 h 45"/>
                <a:gd name="T6" fmla="*/ 6 w 40"/>
                <a:gd name="T7" fmla="*/ 37 h 45"/>
                <a:gd name="T8" fmla="*/ 4 w 40"/>
                <a:gd name="T9" fmla="*/ 32 h 45"/>
                <a:gd name="T10" fmla="*/ 0 w 40"/>
                <a:gd name="T11" fmla="*/ 6 h 45"/>
                <a:gd name="T12" fmla="*/ 0 w 40"/>
                <a:gd name="T13" fmla="*/ 4 h 45"/>
                <a:gd name="T14" fmla="*/ 1 w 40"/>
                <a:gd name="T15" fmla="*/ 1 h 45"/>
                <a:gd name="T16" fmla="*/ 3 w 40"/>
                <a:gd name="T17" fmla="*/ 0 h 45"/>
                <a:gd name="T18" fmla="*/ 5 w 40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5"/>
                <a:gd name="T32" fmla="*/ 40 w 40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5">
                  <a:moveTo>
                    <a:pt x="5" y="0"/>
                  </a:moveTo>
                  <a:lnTo>
                    <a:pt x="40" y="45"/>
                  </a:lnTo>
                  <a:lnTo>
                    <a:pt x="11" y="39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1" name="Freeform 918"/>
            <p:cNvSpPr>
              <a:spLocks noEditPoints="1"/>
            </p:cNvSpPr>
            <p:nvPr/>
          </p:nvSpPr>
          <p:spPr bwMode="auto">
            <a:xfrm>
              <a:off x="2583" y="3453"/>
              <a:ext cx="41" cy="34"/>
            </a:xfrm>
            <a:custGeom>
              <a:avLst/>
              <a:gdLst>
                <a:gd name="T0" fmla="*/ 2 w 41"/>
                <a:gd name="T1" fmla="*/ 21 h 34"/>
                <a:gd name="T2" fmla="*/ 7 w 41"/>
                <a:gd name="T3" fmla="*/ 27 h 34"/>
                <a:gd name="T4" fmla="*/ 16 w 41"/>
                <a:gd name="T5" fmla="*/ 29 h 34"/>
                <a:gd name="T6" fmla="*/ 20 w 41"/>
                <a:gd name="T7" fmla="*/ 24 h 34"/>
                <a:gd name="T8" fmla="*/ 19 w 41"/>
                <a:gd name="T9" fmla="*/ 17 h 34"/>
                <a:gd name="T10" fmla="*/ 14 w 41"/>
                <a:gd name="T11" fmla="*/ 13 h 34"/>
                <a:gd name="T12" fmla="*/ 16 w 41"/>
                <a:gd name="T13" fmla="*/ 12 h 34"/>
                <a:gd name="T14" fmla="*/ 15 w 41"/>
                <a:gd name="T15" fmla="*/ 7 h 34"/>
                <a:gd name="T16" fmla="*/ 11 w 41"/>
                <a:gd name="T17" fmla="*/ 1 h 34"/>
                <a:gd name="T18" fmla="*/ 2 w 41"/>
                <a:gd name="T19" fmla="*/ 0 h 34"/>
                <a:gd name="T20" fmla="*/ 0 w 41"/>
                <a:gd name="T21" fmla="*/ 3 h 34"/>
                <a:gd name="T22" fmla="*/ 4 w 41"/>
                <a:gd name="T23" fmla="*/ 7 h 34"/>
                <a:gd name="T24" fmla="*/ 5 w 41"/>
                <a:gd name="T25" fmla="*/ 5 h 34"/>
                <a:gd name="T26" fmla="*/ 7 w 41"/>
                <a:gd name="T27" fmla="*/ 3 h 34"/>
                <a:gd name="T28" fmla="*/ 10 w 41"/>
                <a:gd name="T29" fmla="*/ 6 h 34"/>
                <a:gd name="T30" fmla="*/ 11 w 41"/>
                <a:gd name="T31" fmla="*/ 10 h 34"/>
                <a:gd name="T32" fmla="*/ 11 w 41"/>
                <a:gd name="T33" fmla="*/ 11 h 34"/>
                <a:gd name="T34" fmla="*/ 6 w 41"/>
                <a:gd name="T35" fmla="*/ 11 h 34"/>
                <a:gd name="T36" fmla="*/ 7 w 41"/>
                <a:gd name="T37" fmla="*/ 14 h 34"/>
                <a:gd name="T38" fmla="*/ 11 w 41"/>
                <a:gd name="T39" fmla="*/ 16 h 34"/>
                <a:gd name="T40" fmla="*/ 13 w 41"/>
                <a:gd name="T41" fmla="*/ 18 h 34"/>
                <a:gd name="T42" fmla="*/ 14 w 41"/>
                <a:gd name="T43" fmla="*/ 23 h 34"/>
                <a:gd name="T44" fmla="*/ 12 w 41"/>
                <a:gd name="T45" fmla="*/ 24 h 34"/>
                <a:gd name="T46" fmla="*/ 10 w 41"/>
                <a:gd name="T47" fmla="*/ 23 h 34"/>
                <a:gd name="T48" fmla="*/ 6 w 41"/>
                <a:gd name="T49" fmla="*/ 21 h 34"/>
                <a:gd name="T50" fmla="*/ 1 w 41"/>
                <a:gd name="T51" fmla="*/ 17 h 34"/>
                <a:gd name="T52" fmla="*/ 41 w 41"/>
                <a:gd name="T53" fmla="*/ 34 h 34"/>
                <a:gd name="T54" fmla="*/ 29 w 41"/>
                <a:gd name="T55" fmla="*/ 27 h 34"/>
                <a:gd name="T56" fmla="*/ 34 w 41"/>
                <a:gd name="T57" fmla="*/ 23 h 34"/>
                <a:gd name="T58" fmla="*/ 38 w 41"/>
                <a:gd name="T59" fmla="*/ 19 h 34"/>
                <a:gd name="T60" fmla="*/ 38 w 41"/>
                <a:gd name="T61" fmla="*/ 14 h 34"/>
                <a:gd name="T62" fmla="*/ 33 w 41"/>
                <a:gd name="T63" fmla="*/ 7 h 34"/>
                <a:gd name="T64" fmla="*/ 27 w 41"/>
                <a:gd name="T65" fmla="*/ 3 h 34"/>
                <a:gd name="T66" fmla="*/ 21 w 41"/>
                <a:gd name="T67" fmla="*/ 5 h 34"/>
                <a:gd name="T68" fmla="*/ 20 w 41"/>
                <a:gd name="T69" fmla="*/ 12 h 34"/>
                <a:gd name="T70" fmla="*/ 25 w 41"/>
                <a:gd name="T71" fmla="*/ 12 h 34"/>
                <a:gd name="T72" fmla="*/ 25 w 41"/>
                <a:gd name="T73" fmla="*/ 8 h 34"/>
                <a:gd name="T74" fmla="*/ 31 w 41"/>
                <a:gd name="T75" fmla="*/ 11 h 34"/>
                <a:gd name="T76" fmla="*/ 32 w 41"/>
                <a:gd name="T77" fmla="*/ 16 h 34"/>
                <a:gd name="T78" fmla="*/ 30 w 41"/>
                <a:gd name="T79" fmla="*/ 18 h 34"/>
                <a:gd name="T80" fmla="*/ 25 w 41"/>
                <a:gd name="T81" fmla="*/ 22 h 34"/>
                <a:gd name="T82" fmla="*/ 23 w 41"/>
                <a:gd name="T83" fmla="*/ 27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4"/>
                <a:gd name="T128" fmla="*/ 41 w 41"/>
                <a:gd name="T129" fmla="*/ 34 h 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4">
                  <a:moveTo>
                    <a:pt x="1" y="17"/>
                  </a:moveTo>
                  <a:lnTo>
                    <a:pt x="2" y="21"/>
                  </a:lnTo>
                  <a:lnTo>
                    <a:pt x="4" y="24"/>
                  </a:lnTo>
                  <a:lnTo>
                    <a:pt x="7" y="27"/>
                  </a:lnTo>
                  <a:lnTo>
                    <a:pt x="12" y="29"/>
                  </a:lnTo>
                  <a:lnTo>
                    <a:pt x="16" y="29"/>
                  </a:lnTo>
                  <a:lnTo>
                    <a:pt x="19" y="27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1" y="17"/>
                  </a:lnTo>
                  <a:close/>
                  <a:moveTo>
                    <a:pt x="23" y="30"/>
                  </a:moveTo>
                  <a:lnTo>
                    <a:pt x="41" y="34"/>
                  </a:lnTo>
                  <a:lnTo>
                    <a:pt x="41" y="29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3"/>
                  </a:lnTo>
                  <a:lnTo>
                    <a:pt x="37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2" y="16"/>
                  </a:lnTo>
                  <a:lnTo>
                    <a:pt x="31" y="17"/>
                  </a:lnTo>
                  <a:lnTo>
                    <a:pt x="30" y="18"/>
                  </a:lnTo>
                  <a:lnTo>
                    <a:pt x="28" y="21"/>
                  </a:lnTo>
                  <a:lnTo>
                    <a:pt x="25" y="22"/>
                  </a:lnTo>
                  <a:lnTo>
                    <a:pt x="24" y="24"/>
                  </a:lnTo>
                  <a:lnTo>
                    <a:pt x="23" y="27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2" name="Freeform 919"/>
            <p:cNvSpPr>
              <a:spLocks noEditPoints="1"/>
            </p:cNvSpPr>
            <p:nvPr/>
          </p:nvSpPr>
          <p:spPr bwMode="auto">
            <a:xfrm>
              <a:off x="2629" y="3469"/>
              <a:ext cx="95" cy="38"/>
            </a:xfrm>
            <a:custGeom>
              <a:avLst/>
              <a:gdLst>
                <a:gd name="T0" fmla="*/ 2 w 95"/>
                <a:gd name="T1" fmla="*/ 14 h 38"/>
                <a:gd name="T2" fmla="*/ 10 w 95"/>
                <a:gd name="T3" fmla="*/ 19 h 38"/>
                <a:gd name="T4" fmla="*/ 10 w 95"/>
                <a:gd name="T5" fmla="*/ 13 h 38"/>
                <a:gd name="T6" fmla="*/ 3 w 95"/>
                <a:gd name="T7" fmla="*/ 11 h 38"/>
                <a:gd name="T8" fmla="*/ 5 w 95"/>
                <a:gd name="T9" fmla="*/ 6 h 38"/>
                <a:gd name="T10" fmla="*/ 10 w 95"/>
                <a:gd name="T11" fmla="*/ 7 h 38"/>
                <a:gd name="T12" fmla="*/ 3 w 95"/>
                <a:gd name="T13" fmla="*/ 3 h 38"/>
                <a:gd name="T14" fmla="*/ 11 w 95"/>
                <a:gd name="T15" fmla="*/ 0 h 38"/>
                <a:gd name="T16" fmla="*/ 11 w 95"/>
                <a:gd name="T17" fmla="*/ 0 h 38"/>
                <a:gd name="T18" fmla="*/ 14 w 95"/>
                <a:gd name="T19" fmla="*/ 6 h 38"/>
                <a:gd name="T20" fmla="*/ 21 w 95"/>
                <a:gd name="T21" fmla="*/ 13 h 38"/>
                <a:gd name="T22" fmla="*/ 26 w 95"/>
                <a:gd name="T23" fmla="*/ 11 h 38"/>
                <a:gd name="T24" fmla="*/ 20 w 95"/>
                <a:gd name="T25" fmla="*/ 7 h 38"/>
                <a:gd name="T26" fmla="*/ 27 w 95"/>
                <a:gd name="T27" fmla="*/ 16 h 38"/>
                <a:gd name="T28" fmla="*/ 32 w 95"/>
                <a:gd name="T29" fmla="*/ 24 h 38"/>
                <a:gd name="T30" fmla="*/ 39 w 95"/>
                <a:gd name="T31" fmla="*/ 23 h 38"/>
                <a:gd name="T32" fmla="*/ 35 w 95"/>
                <a:gd name="T33" fmla="*/ 22 h 38"/>
                <a:gd name="T34" fmla="*/ 29 w 95"/>
                <a:gd name="T35" fmla="*/ 17 h 38"/>
                <a:gd name="T36" fmla="*/ 31 w 95"/>
                <a:gd name="T37" fmla="*/ 12 h 38"/>
                <a:gd name="T38" fmla="*/ 37 w 95"/>
                <a:gd name="T39" fmla="*/ 13 h 38"/>
                <a:gd name="T40" fmla="*/ 29 w 95"/>
                <a:gd name="T41" fmla="*/ 9 h 38"/>
                <a:gd name="T42" fmla="*/ 39 w 95"/>
                <a:gd name="T43" fmla="*/ 18 h 38"/>
                <a:gd name="T44" fmla="*/ 48 w 95"/>
                <a:gd name="T45" fmla="*/ 28 h 38"/>
                <a:gd name="T46" fmla="*/ 53 w 95"/>
                <a:gd name="T47" fmla="*/ 22 h 38"/>
                <a:gd name="T48" fmla="*/ 45 w 95"/>
                <a:gd name="T49" fmla="*/ 12 h 38"/>
                <a:gd name="T50" fmla="*/ 39 w 95"/>
                <a:gd name="T51" fmla="*/ 18 h 38"/>
                <a:gd name="T52" fmla="*/ 42 w 95"/>
                <a:gd name="T53" fmla="*/ 14 h 38"/>
                <a:gd name="T54" fmla="*/ 49 w 95"/>
                <a:gd name="T55" fmla="*/ 19 h 38"/>
                <a:gd name="T56" fmla="*/ 49 w 95"/>
                <a:gd name="T57" fmla="*/ 25 h 38"/>
                <a:gd name="T58" fmla="*/ 42 w 95"/>
                <a:gd name="T59" fmla="*/ 20 h 38"/>
                <a:gd name="T60" fmla="*/ 56 w 95"/>
                <a:gd name="T61" fmla="*/ 29 h 38"/>
                <a:gd name="T62" fmla="*/ 62 w 95"/>
                <a:gd name="T63" fmla="*/ 29 h 38"/>
                <a:gd name="T64" fmla="*/ 71 w 95"/>
                <a:gd name="T65" fmla="*/ 32 h 38"/>
                <a:gd name="T66" fmla="*/ 74 w 95"/>
                <a:gd name="T67" fmla="*/ 32 h 38"/>
                <a:gd name="T68" fmla="*/ 72 w 95"/>
                <a:gd name="T69" fmla="*/ 30 h 38"/>
                <a:gd name="T70" fmla="*/ 66 w 95"/>
                <a:gd name="T71" fmla="*/ 17 h 38"/>
                <a:gd name="T72" fmla="*/ 59 w 95"/>
                <a:gd name="T73" fmla="*/ 18 h 38"/>
                <a:gd name="T74" fmla="*/ 63 w 95"/>
                <a:gd name="T75" fmla="*/ 19 h 38"/>
                <a:gd name="T76" fmla="*/ 68 w 95"/>
                <a:gd name="T77" fmla="*/ 22 h 38"/>
                <a:gd name="T78" fmla="*/ 60 w 95"/>
                <a:gd name="T79" fmla="*/ 24 h 38"/>
                <a:gd name="T80" fmla="*/ 69 w 95"/>
                <a:gd name="T81" fmla="*/ 27 h 38"/>
                <a:gd name="T82" fmla="*/ 65 w 95"/>
                <a:gd name="T83" fmla="*/ 30 h 38"/>
                <a:gd name="T84" fmla="*/ 68 w 95"/>
                <a:gd name="T85" fmla="*/ 24 h 38"/>
                <a:gd name="T86" fmla="*/ 77 w 95"/>
                <a:gd name="T87" fmla="*/ 24 h 38"/>
                <a:gd name="T88" fmla="*/ 80 w 95"/>
                <a:gd name="T89" fmla="*/ 20 h 38"/>
                <a:gd name="T90" fmla="*/ 73 w 95"/>
                <a:gd name="T91" fmla="*/ 19 h 38"/>
                <a:gd name="T92" fmla="*/ 90 w 95"/>
                <a:gd name="T93" fmla="*/ 35 h 38"/>
                <a:gd name="T94" fmla="*/ 85 w 95"/>
                <a:gd name="T95" fmla="*/ 29 h 38"/>
                <a:gd name="T96" fmla="*/ 90 w 95"/>
                <a:gd name="T97" fmla="*/ 23 h 38"/>
                <a:gd name="T98" fmla="*/ 82 w 95"/>
                <a:gd name="T99" fmla="*/ 25 h 38"/>
                <a:gd name="T100" fmla="*/ 88 w 95"/>
                <a:gd name="T101" fmla="*/ 35 h 38"/>
                <a:gd name="T102" fmla="*/ 95 w 95"/>
                <a:gd name="T103" fmla="*/ 35 h 38"/>
                <a:gd name="T104" fmla="*/ 84 w 95"/>
                <a:gd name="T105" fmla="*/ 25 h 38"/>
                <a:gd name="T106" fmla="*/ 91 w 95"/>
                <a:gd name="T107" fmla="*/ 25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"/>
                <a:gd name="T163" fmla="*/ 0 h 38"/>
                <a:gd name="T164" fmla="*/ 95 w 95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" h="38">
                  <a:moveTo>
                    <a:pt x="0" y="8"/>
                  </a:moveTo>
                  <a:lnTo>
                    <a:pt x="0" y="9"/>
                  </a:lnTo>
                  <a:lnTo>
                    <a:pt x="2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7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9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close/>
                  <a:moveTo>
                    <a:pt x="11" y="0"/>
                  </a:moveTo>
                  <a:lnTo>
                    <a:pt x="12" y="2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1" y="0"/>
                  </a:lnTo>
                  <a:close/>
                  <a:moveTo>
                    <a:pt x="12" y="6"/>
                  </a:moveTo>
                  <a:lnTo>
                    <a:pt x="15" y="20"/>
                  </a:lnTo>
                  <a:lnTo>
                    <a:pt x="18" y="20"/>
                  </a:lnTo>
                  <a:lnTo>
                    <a:pt x="14" y="6"/>
                  </a:lnTo>
                  <a:lnTo>
                    <a:pt x="12" y="6"/>
                  </a:lnTo>
                  <a:close/>
                  <a:moveTo>
                    <a:pt x="21" y="22"/>
                  </a:moveTo>
                  <a:lnTo>
                    <a:pt x="23" y="22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9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21" y="22"/>
                  </a:lnTo>
                  <a:close/>
                  <a:moveTo>
                    <a:pt x="27" y="14"/>
                  </a:moveTo>
                  <a:lnTo>
                    <a:pt x="27" y="16"/>
                  </a:lnTo>
                  <a:lnTo>
                    <a:pt x="29" y="20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7" y="20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2" y="22"/>
                  </a:lnTo>
                  <a:lnTo>
                    <a:pt x="31" y="20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7" y="13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7" y="14"/>
                  </a:lnTo>
                  <a:close/>
                  <a:moveTo>
                    <a:pt x="39" y="18"/>
                  </a:move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1" y="18"/>
                  </a:lnTo>
                  <a:lnTo>
                    <a:pt x="50" y="16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39" y="16"/>
                  </a:lnTo>
                  <a:lnTo>
                    <a:pt x="39" y="18"/>
                  </a:lnTo>
                  <a:close/>
                  <a:moveTo>
                    <a:pt x="41" y="19"/>
                  </a:moveTo>
                  <a:lnTo>
                    <a:pt x="41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7" y="25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2" y="20"/>
                  </a:lnTo>
                  <a:lnTo>
                    <a:pt x="41" y="19"/>
                  </a:lnTo>
                  <a:close/>
                  <a:moveTo>
                    <a:pt x="55" y="9"/>
                  </a:moveTo>
                  <a:lnTo>
                    <a:pt x="53" y="9"/>
                  </a:lnTo>
                  <a:lnTo>
                    <a:pt x="56" y="29"/>
                  </a:lnTo>
                  <a:lnTo>
                    <a:pt x="58" y="30"/>
                  </a:lnTo>
                  <a:lnTo>
                    <a:pt x="55" y="9"/>
                  </a:lnTo>
                  <a:close/>
                  <a:moveTo>
                    <a:pt x="60" y="27"/>
                  </a:moveTo>
                  <a:lnTo>
                    <a:pt x="62" y="29"/>
                  </a:lnTo>
                  <a:lnTo>
                    <a:pt x="65" y="32"/>
                  </a:lnTo>
                  <a:lnTo>
                    <a:pt x="67" y="32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2"/>
                  </a:lnTo>
                  <a:lnTo>
                    <a:pt x="73" y="32"/>
                  </a:lnTo>
                  <a:lnTo>
                    <a:pt x="72" y="30"/>
                  </a:lnTo>
                  <a:lnTo>
                    <a:pt x="71" y="22"/>
                  </a:lnTo>
                  <a:lnTo>
                    <a:pt x="69" y="19"/>
                  </a:lnTo>
                  <a:lnTo>
                    <a:pt x="68" y="18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8" y="22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0" y="24"/>
                  </a:lnTo>
                  <a:lnTo>
                    <a:pt x="60" y="25"/>
                  </a:lnTo>
                  <a:lnTo>
                    <a:pt x="60" y="27"/>
                  </a:lnTo>
                  <a:close/>
                  <a:moveTo>
                    <a:pt x="68" y="24"/>
                  </a:moveTo>
                  <a:lnTo>
                    <a:pt x="69" y="27"/>
                  </a:lnTo>
                  <a:lnTo>
                    <a:pt x="68" y="29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65" y="24"/>
                  </a:lnTo>
                  <a:lnTo>
                    <a:pt x="68" y="24"/>
                  </a:lnTo>
                  <a:close/>
                  <a:moveTo>
                    <a:pt x="76" y="34"/>
                  </a:moveTo>
                  <a:lnTo>
                    <a:pt x="79" y="34"/>
                  </a:lnTo>
                  <a:lnTo>
                    <a:pt x="77" y="25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0" y="20"/>
                  </a:lnTo>
                  <a:lnTo>
                    <a:pt x="77" y="20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6" y="34"/>
                  </a:lnTo>
                  <a:close/>
                  <a:moveTo>
                    <a:pt x="93" y="33"/>
                  </a:moveTo>
                  <a:lnTo>
                    <a:pt x="92" y="34"/>
                  </a:lnTo>
                  <a:lnTo>
                    <a:pt x="90" y="35"/>
                  </a:lnTo>
                  <a:lnTo>
                    <a:pt x="89" y="34"/>
                  </a:lnTo>
                  <a:lnTo>
                    <a:pt x="86" y="33"/>
                  </a:lnTo>
                  <a:lnTo>
                    <a:pt x="85" y="32"/>
                  </a:lnTo>
                  <a:lnTo>
                    <a:pt x="85" y="29"/>
                  </a:lnTo>
                  <a:lnTo>
                    <a:pt x="95" y="32"/>
                  </a:lnTo>
                  <a:lnTo>
                    <a:pt x="94" y="28"/>
                  </a:lnTo>
                  <a:lnTo>
                    <a:pt x="93" y="25"/>
                  </a:lnTo>
                  <a:lnTo>
                    <a:pt x="90" y="23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3" y="32"/>
                  </a:lnTo>
                  <a:lnTo>
                    <a:pt x="84" y="33"/>
                  </a:lnTo>
                  <a:lnTo>
                    <a:pt x="88" y="35"/>
                  </a:lnTo>
                  <a:lnTo>
                    <a:pt x="90" y="36"/>
                  </a:lnTo>
                  <a:lnTo>
                    <a:pt x="92" y="38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4"/>
                  </a:lnTo>
                  <a:lnTo>
                    <a:pt x="93" y="33"/>
                  </a:lnTo>
                  <a:close/>
                  <a:moveTo>
                    <a:pt x="84" y="27"/>
                  </a:moveTo>
                  <a:lnTo>
                    <a:pt x="84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91" y="25"/>
                  </a:lnTo>
                  <a:lnTo>
                    <a:pt x="92" y="29"/>
                  </a:lnTo>
                  <a:lnTo>
                    <a:pt x="84" y="2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3" name="Freeform 920"/>
            <p:cNvSpPr>
              <a:spLocks noEditPoints="1"/>
            </p:cNvSpPr>
            <p:nvPr/>
          </p:nvSpPr>
          <p:spPr bwMode="auto">
            <a:xfrm>
              <a:off x="2844" y="3872"/>
              <a:ext cx="37" cy="23"/>
            </a:xfrm>
            <a:custGeom>
              <a:avLst/>
              <a:gdLst>
                <a:gd name="T0" fmla="*/ 14 w 37"/>
                <a:gd name="T1" fmla="*/ 23 h 23"/>
                <a:gd name="T2" fmla="*/ 10 w 37"/>
                <a:gd name="T3" fmla="*/ 0 h 23"/>
                <a:gd name="T4" fmla="*/ 4 w 37"/>
                <a:gd name="T5" fmla="*/ 1 h 23"/>
                <a:gd name="T6" fmla="*/ 0 w 37"/>
                <a:gd name="T7" fmla="*/ 23 h 23"/>
                <a:gd name="T8" fmla="*/ 5 w 37"/>
                <a:gd name="T9" fmla="*/ 23 h 23"/>
                <a:gd name="T10" fmla="*/ 5 w 37"/>
                <a:gd name="T11" fmla="*/ 21 h 23"/>
                <a:gd name="T12" fmla="*/ 9 w 37"/>
                <a:gd name="T13" fmla="*/ 19 h 23"/>
                <a:gd name="T14" fmla="*/ 9 w 37"/>
                <a:gd name="T15" fmla="*/ 23 h 23"/>
                <a:gd name="T16" fmla="*/ 14 w 37"/>
                <a:gd name="T17" fmla="*/ 23 h 23"/>
                <a:gd name="T18" fmla="*/ 6 w 37"/>
                <a:gd name="T19" fmla="*/ 16 h 23"/>
                <a:gd name="T20" fmla="*/ 8 w 37"/>
                <a:gd name="T21" fmla="*/ 6 h 23"/>
                <a:gd name="T22" fmla="*/ 8 w 37"/>
                <a:gd name="T23" fmla="*/ 16 h 23"/>
                <a:gd name="T24" fmla="*/ 6 w 37"/>
                <a:gd name="T25" fmla="*/ 16 h 23"/>
                <a:gd name="T26" fmla="*/ 21 w 37"/>
                <a:gd name="T27" fmla="*/ 23 h 23"/>
                <a:gd name="T28" fmla="*/ 21 w 37"/>
                <a:gd name="T29" fmla="*/ 6 h 23"/>
                <a:gd name="T30" fmla="*/ 24 w 37"/>
                <a:gd name="T31" fmla="*/ 6 h 23"/>
                <a:gd name="T32" fmla="*/ 24 w 37"/>
                <a:gd name="T33" fmla="*/ 0 h 23"/>
                <a:gd name="T34" fmla="*/ 13 w 37"/>
                <a:gd name="T35" fmla="*/ 0 h 23"/>
                <a:gd name="T36" fmla="*/ 13 w 37"/>
                <a:gd name="T37" fmla="*/ 6 h 23"/>
                <a:gd name="T38" fmla="*/ 17 w 37"/>
                <a:gd name="T39" fmla="*/ 6 h 23"/>
                <a:gd name="T40" fmla="*/ 17 w 37"/>
                <a:gd name="T41" fmla="*/ 23 h 23"/>
                <a:gd name="T42" fmla="*/ 21 w 37"/>
                <a:gd name="T43" fmla="*/ 23 h 23"/>
                <a:gd name="T44" fmla="*/ 37 w 37"/>
                <a:gd name="T45" fmla="*/ 16 h 23"/>
                <a:gd name="T46" fmla="*/ 36 w 37"/>
                <a:gd name="T47" fmla="*/ 17 h 23"/>
                <a:gd name="T48" fmla="*/ 35 w 37"/>
                <a:gd name="T49" fmla="*/ 17 h 23"/>
                <a:gd name="T50" fmla="*/ 33 w 37"/>
                <a:gd name="T51" fmla="*/ 17 h 23"/>
                <a:gd name="T52" fmla="*/ 32 w 37"/>
                <a:gd name="T53" fmla="*/ 16 h 23"/>
                <a:gd name="T54" fmla="*/ 31 w 37"/>
                <a:gd name="T55" fmla="*/ 13 h 23"/>
                <a:gd name="T56" fmla="*/ 31 w 37"/>
                <a:gd name="T57" fmla="*/ 11 h 23"/>
                <a:gd name="T58" fmla="*/ 32 w 37"/>
                <a:gd name="T59" fmla="*/ 7 h 23"/>
                <a:gd name="T60" fmla="*/ 35 w 37"/>
                <a:gd name="T61" fmla="*/ 5 h 23"/>
                <a:gd name="T62" fmla="*/ 36 w 37"/>
                <a:gd name="T63" fmla="*/ 6 h 23"/>
                <a:gd name="T64" fmla="*/ 37 w 37"/>
                <a:gd name="T65" fmla="*/ 6 h 23"/>
                <a:gd name="T66" fmla="*/ 37 w 37"/>
                <a:gd name="T67" fmla="*/ 0 h 23"/>
                <a:gd name="T68" fmla="*/ 36 w 37"/>
                <a:gd name="T69" fmla="*/ 0 h 23"/>
                <a:gd name="T70" fmla="*/ 33 w 37"/>
                <a:gd name="T71" fmla="*/ 0 h 23"/>
                <a:gd name="T72" fmla="*/ 31 w 37"/>
                <a:gd name="T73" fmla="*/ 0 h 23"/>
                <a:gd name="T74" fmla="*/ 28 w 37"/>
                <a:gd name="T75" fmla="*/ 2 h 23"/>
                <a:gd name="T76" fmla="*/ 27 w 37"/>
                <a:gd name="T77" fmla="*/ 6 h 23"/>
                <a:gd name="T78" fmla="*/ 26 w 37"/>
                <a:gd name="T79" fmla="*/ 12 h 23"/>
                <a:gd name="T80" fmla="*/ 27 w 37"/>
                <a:gd name="T81" fmla="*/ 17 h 23"/>
                <a:gd name="T82" fmla="*/ 28 w 37"/>
                <a:gd name="T83" fmla="*/ 21 h 23"/>
                <a:gd name="T84" fmla="*/ 31 w 37"/>
                <a:gd name="T85" fmla="*/ 22 h 23"/>
                <a:gd name="T86" fmla="*/ 33 w 37"/>
                <a:gd name="T87" fmla="*/ 23 h 23"/>
                <a:gd name="T88" fmla="*/ 36 w 37"/>
                <a:gd name="T89" fmla="*/ 22 h 23"/>
                <a:gd name="T90" fmla="*/ 37 w 37"/>
                <a:gd name="T91" fmla="*/ 22 h 23"/>
                <a:gd name="T92" fmla="*/ 37 w 37"/>
                <a:gd name="T93" fmla="*/ 16 h 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3"/>
                <a:gd name="T143" fmla="*/ 37 w 37"/>
                <a:gd name="T144" fmla="*/ 23 h 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3">
                  <a:moveTo>
                    <a:pt x="14" y="23"/>
                  </a:moveTo>
                  <a:lnTo>
                    <a:pt x="10" y="0"/>
                  </a:lnTo>
                  <a:lnTo>
                    <a:pt x="4" y="1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9" y="23"/>
                  </a:lnTo>
                  <a:lnTo>
                    <a:pt x="14" y="23"/>
                  </a:lnTo>
                  <a:close/>
                  <a:moveTo>
                    <a:pt x="6" y="16"/>
                  </a:moveTo>
                  <a:lnTo>
                    <a:pt x="8" y="6"/>
                  </a:lnTo>
                  <a:lnTo>
                    <a:pt x="8" y="16"/>
                  </a:lnTo>
                  <a:lnTo>
                    <a:pt x="6" y="16"/>
                  </a:lnTo>
                  <a:close/>
                  <a:moveTo>
                    <a:pt x="21" y="23"/>
                  </a:moveTo>
                  <a:lnTo>
                    <a:pt x="21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17" y="23"/>
                  </a:lnTo>
                  <a:lnTo>
                    <a:pt x="21" y="23"/>
                  </a:lnTo>
                  <a:close/>
                  <a:moveTo>
                    <a:pt x="37" y="16"/>
                  </a:moveTo>
                  <a:lnTo>
                    <a:pt x="36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2" y="7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6" y="12"/>
                  </a:lnTo>
                  <a:lnTo>
                    <a:pt x="27" y="17"/>
                  </a:lnTo>
                  <a:lnTo>
                    <a:pt x="28" y="21"/>
                  </a:lnTo>
                  <a:lnTo>
                    <a:pt x="31" y="22"/>
                  </a:lnTo>
                  <a:lnTo>
                    <a:pt x="33" y="23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4" name="Freeform 921"/>
            <p:cNvSpPr>
              <a:spLocks/>
            </p:cNvSpPr>
            <p:nvPr/>
          </p:nvSpPr>
          <p:spPr bwMode="auto">
            <a:xfrm>
              <a:off x="2844" y="3872"/>
              <a:ext cx="14" cy="23"/>
            </a:xfrm>
            <a:custGeom>
              <a:avLst/>
              <a:gdLst>
                <a:gd name="T0" fmla="*/ 14 w 14"/>
                <a:gd name="T1" fmla="*/ 23 h 23"/>
                <a:gd name="T2" fmla="*/ 10 w 14"/>
                <a:gd name="T3" fmla="*/ 0 h 23"/>
                <a:gd name="T4" fmla="*/ 4 w 14"/>
                <a:gd name="T5" fmla="*/ 1 h 23"/>
                <a:gd name="T6" fmla="*/ 0 w 14"/>
                <a:gd name="T7" fmla="*/ 23 h 23"/>
                <a:gd name="T8" fmla="*/ 5 w 14"/>
                <a:gd name="T9" fmla="*/ 23 h 23"/>
                <a:gd name="T10" fmla="*/ 5 w 14"/>
                <a:gd name="T11" fmla="*/ 21 h 23"/>
                <a:gd name="T12" fmla="*/ 9 w 14"/>
                <a:gd name="T13" fmla="*/ 19 h 23"/>
                <a:gd name="T14" fmla="*/ 9 w 14"/>
                <a:gd name="T15" fmla="*/ 23 h 23"/>
                <a:gd name="T16" fmla="*/ 14 w 14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3"/>
                <a:gd name="T29" fmla="*/ 14 w 14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3">
                  <a:moveTo>
                    <a:pt x="14" y="23"/>
                  </a:moveTo>
                  <a:lnTo>
                    <a:pt x="10" y="0"/>
                  </a:lnTo>
                  <a:lnTo>
                    <a:pt x="4" y="1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9" y="23"/>
                  </a:lnTo>
                  <a:lnTo>
                    <a:pt x="14" y="23"/>
                  </a:lnTo>
                  <a:close/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5" name="Freeform 922"/>
            <p:cNvSpPr>
              <a:spLocks/>
            </p:cNvSpPr>
            <p:nvPr/>
          </p:nvSpPr>
          <p:spPr bwMode="auto">
            <a:xfrm>
              <a:off x="2850" y="3878"/>
              <a:ext cx="2" cy="10"/>
            </a:xfrm>
            <a:custGeom>
              <a:avLst/>
              <a:gdLst>
                <a:gd name="T0" fmla="*/ 0 w 2"/>
                <a:gd name="T1" fmla="*/ 10 h 10"/>
                <a:gd name="T2" fmla="*/ 2 w 2"/>
                <a:gd name="T3" fmla="*/ 0 h 10"/>
                <a:gd name="T4" fmla="*/ 2 w 2"/>
                <a:gd name="T5" fmla="*/ 0 h 10"/>
                <a:gd name="T6" fmla="*/ 2 w 2"/>
                <a:gd name="T7" fmla="*/ 10 h 10"/>
                <a:gd name="T8" fmla="*/ 0 w 2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0"/>
                <a:gd name="T17" fmla="*/ 2 w 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0">
                  <a:moveTo>
                    <a:pt x="0" y="10"/>
                  </a:moveTo>
                  <a:lnTo>
                    <a:pt x="2" y="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6" name="Freeform 923"/>
            <p:cNvSpPr>
              <a:spLocks/>
            </p:cNvSpPr>
            <p:nvPr/>
          </p:nvSpPr>
          <p:spPr bwMode="auto">
            <a:xfrm>
              <a:off x="2857" y="3872"/>
              <a:ext cx="11" cy="23"/>
            </a:xfrm>
            <a:custGeom>
              <a:avLst/>
              <a:gdLst>
                <a:gd name="T0" fmla="*/ 8 w 11"/>
                <a:gd name="T1" fmla="*/ 23 h 23"/>
                <a:gd name="T2" fmla="*/ 8 w 11"/>
                <a:gd name="T3" fmla="*/ 6 h 23"/>
                <a:gd name="T4" fmla="*/ 11 w 11"/>
                <a:gd name="T5" fmla="*/ 6 h 23"/>
                <a:gd name="T6" fmla="*/ 11 w 11"/>
                <a:gd name="T7" fmla="*/ 0 h 23"/>
                <a:gd name="T8" fmla="*/ 0 w 11"/>
                <a:gd name="T9" fmla="*/ 0 h 23"/>
                <a:gd name="T10" fmla="*/ 0 w 11"/>
                <a:gd name="T11" fmla="*/ 6 h 23"/>
                <a:gd name="T12" fmla="*/ 4 w 11"/>
                <a:gd name="T13" fmla="*/ 6 h 23"/>
                <a:gd name="T14" fmla="*/ 4 w 11"/>
                <a:gd name="T15" fmla="*/ 23 h 23"/>
                <a:gd name="T16" fmla="*/ 8 w 11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3"/>
                <a:gd name="T29" fmla="*/ 11 w 1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3">
                  <a:moveTo>
                    <a:pt x="8" y="23"/>
                  </a:moveTo>
                  <a:lnTo>
                    <a:pt x="8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23"/>
                  </a:lnTo>
                  <a:lnTo>
                    <a:pt x="8" y="23"/>
                  </a:lnTo>
                  <a:close/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7" name="Freeform 924"/>
            <p:cNvSpPr>
              <a:spLocks/>
            </p:cNvSpPr>
            <p:nvPr/>
          </p:nvSpPr>
          <p:spPr bwMode="auto">
            <a:xfrm>
              <a:off x="2870" y="3872"/>
              <a:ext cx="11" cy="23"/>
            </a:xfrm>
            <a:custGeom>
              <a:avLst/>
              <a:gdLst>
                <a:gd name="T0" fmla="*/ 11 w 11"/>
                <a:gd name="T1" fmla="*/ 16 h 23"/>
                <a:gd name="T2" fmla="*/ 10 w 11"/>
                <a:gd name="T3" fmla="*/ 17 h 23"/>
                <a:gd name="T4" fmla="*/ 9 w 11"/>
                <a:gd name="T5" fmla="*/ 17 h 23"/>
                <a:gd name="T6" fmla="*/ 7 w 11"/>
                <a:gd name="T7" fmla="*/ 17 h 23"/>
                <a:gd name="T8" fmla="*/ 6 w 11"/>
                <a:gd name="T9" fmla="*/ 16 h 23"/>
                <a:gd name="T10" fmla="*/ 5 w 11"/>
                <a:gd name="T11" fmla="*/ 13 h 23"/>
                <a:gd name="T12" fmla="*/ 5 w 11"/>
                <a:gd name="T13" fmla="*/ 11 h 23"/>
                <a:gd name="T14" fmla="*/ 6 w 11"/>
                <a:gd name="T15" fmla="*/ 7 h 23"/>
                <a:gd name="T16" fmla="*/ 9 w 11"/>
                <a:gd name="T17" fmla="*/ 5 h 23"/>
                <a:gd name="T18" fmla="*/ 10 w 11"/>
                <a:gd name="T19" fmla="*/ 6 h 23"/>
                <a:gd name="T20" fmla="*/ 11 w 11"/>
                <a:gd name="T21" fmla="*/ 6 h 23"/>
                <a:gd name="T22" fmla="*/ 11 w 11"/>
                <a:gd name="T23" fmla="*/ 0 h 23"/>
                <a:gd name="T24" fmla="*/ 10 w 11"/>
                <a:gd name="T25" fmla="*/ 0 h 23"/>
                <a:gd name="T26" fmla="*/ 7 w 11"/>
                <a:gd name="T27" fmla="*/ 0 h 23"/>
                <a:gd name="T28" fmla="*/ 5 w 11"/>
                <a:gd name="T29" fmla="*/ 0 h 23"/>
                <a:gd name="T30" fmla="*/ 2 w 11"/>
                <a:gd name="T31" fmla="*/ 2 h 23"/>
                <a:gd name="T32" fmla="*/ 1 w 11"/>
                <a:gd name="T33" fmla="*/ 6 h 23"/>
                <a:gd name="T34" fmla="*/ 0 w 11"/>
                <a:gd name="T35" fmla="*/ 12 h 23"/>
                <a:gd name="T36" fmla="*/ 1 w 11"/>
                <a:gd name="T37" fmla="*/ 17 h 23"/>
                <a:gd name="T38" fmla="*/ 2 w 11"/>
                <a:gd name="T39" fmla="*/ 21 h 23"/>
                <a:gd name="T40" fmla="*/ 5 w 11"/>
                <a:gd name="T41" fmla="*/ 22 h 23"/>
                <a:gd name="T42" fmla="*/ 7 w 11"/>
                <a:gd name="T43" fmla="*/ 23 h 23"/>
                <a:gd name="T44" fmla="*/ 10 w 11"/>
                <a:gd name="T45" fmla="*/ 22 h 23"/>
                <a:gd name="T46" fmla="*/ 11 w 11"/>
                <a:gd name="T47" fmla="*/ 22 h 23"/>
                <a:gd name="T48" fmla="*/ 11 w 11"/>
                <a:gd name="T49" fmla="*/ 16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23"/>
                <a:gd name="T77" fmla="*/ 11 w 1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23">
                  <a:moveTo>
                    <a:pt x="11" y="16"/>
                  </a:move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7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16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8" name="Freeform 925"/>
            <p:cNvSpPr>
              <a:spLocks/>
            </p:cNvSpPr>
            <p:nvPr/>
          </p:nvSpPr>
          <p:spPr bwMode="auto">
            <a:xfrm>
              <a:off x="1752" y="3412"/>
              <a:ext cx="126" cy="120"/>
            </a:xfrm>
            <a:custGeom>
              <a:avLst/>
              <a:gdLst>
                <a:gd name="T0" fmla="*/ 1 w 126"/>
                <a:gd name="T1" fmla="*/ 53 h 120"/>
                <a:gd name="T2" fmla="*/ 90 w 126"/>
                <a:gd name="T3" fmla="*/ 0 h 120"/>
                <a:gd name="T4" fmla="*/ 93 w 126"/>
                <a:gd name="T5" fmla="*/ 0 h 120"/>
                <a:gd name="T6" fmla="*/ 94 w 126"/>
                <a:gd name="T7" fmla="*/ 1 h 120"/>
                <a:gd name="T8" fmla="*/ 125 w 126"/>
                <a:gd name="T9" fmla="*/ 63 h 120"/>
                <a:gd name="T10" fmla="*/ 126 w 126"/>
                <a:gd name="T11" fmla="*/ 65 h 120"/>
                <a:gd name="T12" fmla="*/ 124 w 126"/>
                <a:gd name="T13" fmla="*/ 68 h 120"/>
                <a:gd name="T14" fmla="*/ 35 w 126"/>
                <a:gd name="T15" fmla="*/ 120 h 120"/>
                <a:gd name="T16" fmla="*/ 33 w 126"/>
                <a:gd name="T17" fmla="*/ 120 h 120"/>
                <a:gd name="T18" fmla="*/ 30 w 126"/>
                <a:gd name="T19" fmla="*/ 119 h 120"/>
                <a:gd name="T20" fmla="*/ 0 w 126"/>
                <a:gd name="T21" fmla="*/ 58 h 120"/>
                <a:gd name="T22" fmla="*/ 0 w 126"/>
                <a:gd name="T23" fmla="*/ 55 h 120"/>
                <a:gd name="T24" fmla="*/ 1 w 126"/>
                <a:gd name="T25" fmla="*/ 53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120"/>
                <a:gd name="T41" fmla="*/ 126 w 12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120">
                  <a:moveTo>
                    <a:pt x="1" y="53"/>
                  </a:moveTo>
                  <a:lnTo>
                    <a:pt x="90" y="0"/>
                  </a:lnTo>
                  <a:lnTo>
                    <a:pt x="93" y="0"/>
                  </a:lnTo>
                  <a:lnTo>
                    <a:pt x="94" y="1"/>
                  </a:lnTo>
                  <a:lnTo>
                    <a:pt x="125" y="63"/>
                  </a:lnTo>
                  <a:lnTo>
                    <a:pt x="126" y="65"/>
                  </a:lnTo>
                  <a:lnTo>
                    <a:pt x="124" y="68"/>
                  </a:lnTo>
                  <a:lnTo>
                    <a:pt x="35" y="120"/>
                  </a:lnTo>
                  <a:lnTo>
                    <a:pt x="33" y="120"/>
                  </a:lnTo>
                  <a:lnTo>
                    <a:pt x="30" y="119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19" name="Freeform 926"/>
            <p:cNvSpPr>
              <a:spLocks/>
            </p:cNvSpPr>
            <p:nvPr/>
          </p:nvSpPr>
          <p:spPr bwMode="auto">
            <a:xfrm>
              <a:off x="1752" y="3413"/>
              <a:ext cx="124" cy="119"/>
            </a:xfrm>
            <a:custGeom>
              <a:avLst/>
              <a:gdLst>
                <a:gd name="T0" fmla="*/ 20 w 124"/>
                <a:gd name="T1" fmla="*/ 81 h 119"/>
                <a:gd name="T2" fmla="*/ 1 w 124"/>
                <a:gd name="T3" fmla="*/ 57 h 119"/>
                <a:gd name="T4" fmla="*/ 92 w 124"/>
                <a:gd name="T5" fmla="*/ 0 h 119"/>
                <a:gd name="T6" fmla="*/ 124 w 124"/>
                <a:gd name="T7" fmla="*/ 65 h 119"/>
                <a:gd name="T8" fmla="*/ 119 w 124"/>
                <a:gd name="T9" fmla="*/ 61 h 119"/>
                <a:gd name="T10" fmla="*/ 115 w 124"/>
                <a:gd name="T11" fmla="*/ 53 h 119"/>
                <a:gd name="T12" fmla="*/ 112 w 124"/>
                <a:gd name="T13" fmla="*/ 72 h 119"/>
                <a:gd name="T14" fmla="*/ 109 w 124"/>
                <a:gd name="T15" fmla="*/ 61 h 119"/>
                <a:gd name="T16" fmla="*/ 114 w 124"/>
                <a:gd name="T17" fmla="*/ 40 h 119"/>
                <a:gd name="T18" fmla="*/ 103 w 124"/>
                <a:gd name="T19" fmla="*/ 57 h 119"/>
                <a:gd name="T20" fmla="*/ 105 w 124"/>
                <a:gd name="T21" fmla="*/ 76 h 119"/>
                <a:gd name="T22" fmla="*/ 100 w 124"/>
                <a:gd name="T23" fmla="*/ 65 h 119"/>
                <a:gd name="T24" fmla="*/ 103 w 124"/>
                <a:gd name="T25" fmla="*/ 42 h 119"/>
                <a:gd name="T26" fmla="*/ 103 w 124"/>
                <a:gd name="T27" fmla="*/ 36 h 119"/>
                <a:gd name="T28" fmla="*/ 92 w 124"/>
                <a:gd name="T29" fmla="*/ 61 h 119"/>
                <a:gd name="T30" fmla="*/ 94 w 124"/>
                <a:gd name="T31" fmla="*/ 83 h 119"/>
                <a:gd name="T32" fmla="*/ 94 w 124"/>
                <a:gd name="T33" fmla="*/ 83 h 119"/>
                <a:gd name="T34" fmla="*/ 90 w 124"/>
                <a:gd name="T35" fmla="*/ 61 h 119"/>
                <a:gd name="T36" fmla="*/ 100 w 124"/>
                <a:gd name="T37" fmla="*/ 31 h 119"/>
                <a:gd name="T38" fmla="*/ 92 w 124"/>
                <a:gd name="T39" fmla="*/ 35 h 119"/>
                <a:gd name="T40" fmla="*/ 82 w 124"/>
                <a:gd name="T41" fmla="*/ 70 h 119"/>
                <a:gd name="T42" fmla="*/ 84 w 124"/>
                <a:gd name="T43" fmla="*/ 89 h 119"/>
                <a:gd name="T44" fmla="*/ 81 w 124"/>
                <a:gd name="T45" fmla="*/ 50 h 119"/>
                <a:gd name="T46" fmla="*/ 100 w 124"/>
                <a:gd name="T47" fmla="*/ 14 h 119"/>
                <a:gd name="T48" fmla="*/ 82 w 124"/>
                <a:gd name="T49" fmla="*/ 31 h 119"/>
                <a:gd name="T50" fmla="*/ 73 w 124"/>
                <a:gd name="T51" fmla="*/ 74 h 119"/>
                <a:gd name="T52" fmla="*/ 75 w 124"/>
                <a:gd name="T53" fmla="*/ 94 h 119"/>
                <a:gd name="T54" fmla="*/ 70 w 124"/>
                <a:gd name="T55" fmla="*/ 69 h 119"/>
                <a:gd name="T56" fmla="*/ 81 w 124"/>
                <a:gd name="T57" fmla="*/ 23 h 119"/>
                <a:gd name="T58" fmla="*/ 85 w 124"/>
                <a:gd name="T59" fmla="*/ 13 h 119"/>
                <a:gd name="T60" fmla="*/ 65 w 124"/>
                <a:gd name="T61" fmla="*/ 46 h 119"/>
                <a:gd name="T62" fmla="*/ 64 w 124"/>
                <a:gd name="T63" fmla="*/ 85 h 119"/>
                <a:gd name="T64" fmla="*/ 67 w 124"/>
                <a:gd name="T65" fmla="*/ 99 h 119"/>
                <a:gd name="T66" fmla="*/ 61 w 124"/>
                <a:gd name="T67" fmla="*/ 51 h 119"/>
                <a:gd name="T68" fmla="*/ 82 w 124"/>
                <a:gd name="T69" fmla="*/ 5 h 119"/>
                <a:gd name="T70" fmla="*/ 56 w 124"/>
                <a:gd name="T71" fmla="*/ 42 h 119"/>
                <a:gd name="T72" fmla="*/ 56 w 124"/>
                <a:gd name="T73" fmla="*/ 91 h 119"/>
                <a:gd name="T74" fmla="*/ 54 w 124"/>
                <a:gd name="T75" fmla="*/ 92 h 119"/>
                <a:gd name="T76" fmla="*/ 51 w 124"/>
                <a:gd name="T77" fmla="*/ 47 h 119"/>
                <a:gd name="T78" fmla="*/ 55 w 124"/>
                <a:gd name="T79" fmla="*/ 21 h 119"/>
                <a:gd name="T80" fmla="*/ 42 w 124"/>
                <a:gd name="T81" fmla="*/ 59 h 119"/>
                <a:gd name="T82" fmla="*/ 52 w 124"/>
                <a:gd name="T83" fmla="*/ 108 h 119"/>
                <a:gd name="T84" fmla="*/ 42 w 124"/>
                <a:gd name="T85" fmla="*/ 88 h 119"/>
                <a:gd name="T86" fmla="*/ 40 w 124"/>
                <a:gd name="T87" fmla="*/ 46 h 119"/>
                <a:gd name="T88" fmla="*/ 36 w 124"/>
                <a:gd name="T89" fmla="*/ 38 h 119"/>
                <a:gd name="T90" fmla="*/ 33 w 124"/>
                <a:gd name="T91" fmla="*/ 78 h 119"/>
                <a:gd name="T92" fmla="*/ 43 w 124"/>
                <a:gd name="T93" fmla="*/ 113 h 119"/>
                <a:gd name="T94" fmla="*/ 29 w 124"/>
                <a:gd name="T95" fmla="*/ 83 h 119"/>
                <a:gd name="T96" fmla="*/ 29 w 124"/>
                <a:gd name="T97" fmla="*/ 43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"/>
                <a:gd name="T148" fmla="*/ 0 h 119"/>
                <a:gd name="T149" fmla="*/ 124 w 124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" h="119">
                  <a:moveTo>
                    <a:pt x="22" y="40"/>
                  </a:moveTo>
                  <a:lnTo>
                    <a:pt x="20" y="54"/>
                  </a:lnTo>
                  <a:lnTo>
                    <a:pt x="19" y="69"/>
                  </a:lnTo>
                  <a:lnTo>
                    <a:pt x="20" y="81"/>
                  </a:lnTo>
                  <a:lnTo>
                    <a:pt x="22" y="92"/>
                  </a:lnTo>
                  <a:lnTo>
                    <a:pt x="28" y="111"/>
                  </a:lnTo>
                  <a:lnTo>
                    <a:pt x="33" y="119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123" y="58"/>
                  </a:lnTo>
                  <a:lnTo>
                    <a:pt x="123" y="62"/>
                  </a:lnTo>
                  <a:lnTo>
                    <a:pt x="124" y="65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19" y="64"/>
                  </a:lnTo>
                  <a:lnTo>
                    <a:pt x="119" y="61"/>
                  </a:lnTo>
                  <a:lnTo>
                    <a:pt x="119" y="56"/>
                  </a:lnTo>
                  <a:lnTo>
                    <a:pt x="119" y="52"/>
                  </a:lnTo>
                  <a:lnTo>
                    <a:pt x="118" y="50"/>
                  </a:lnTo>
                  <a:lnTo>
                    <a:pt x="115" y="53"/>
                  </a:lnTo>
                  <a:lnTo>
                    <a:pt x="112" y="58"/>
                  </a:lnTo>
                  <a:lnTo>
                    <a:pt x="112" y="64"/>
                  </a:lnTo>
                  <a:lnTo>
                    <a:pt x="114" y="72"/>
                  </a:lnTo>
                  <a:lnTo>
                    <a:pt x="112" y="72"/>
                  </a:lnTo>
                  <a:lnTo>
                    <a:pt x="111" y="73"/>
                  </a:lnTo>
                  <a:lnTo>
                    <a:pt x="110" y="68"/>
                  </a:lnTo>
                  <a:lnTo>
                    <a:pt x="109" y="64"/>
                  </a:lnTo>
                  <a:lnTo>
                    <a:pt x="109" y="61"/>
                  </a:lnTo>
                  <a:lnTo>
                    <a:pt x="110" y="56"/>
                  </a:lnTo>
                  <a:lnTo>
                    <a:pt x="111" y="48"/>
                  </a:lnTo>
                  <a:lnTo>
                    <a:pt x="115" y="42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7" y="47"/>
                  </a:lnTo>
                  <a:lnTo>
                    <a:pt x="105" y="52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2" y="67"/>
                  </a:lnTo>
                  <a:lnTo>
                    <a:pt x="103" y="72"/>
                  </a:lnTo>
                  <a:lnTo>
                    <a:pt x="105" y="76"/>
                  </a:lnTo>
                  <a:lnTo>
                    <a:pt x="103" y="78"/>
                  </a:lnTo>
                  <a:lnTo>
                    <a:pt x="101" y="72"/>
                  </a:lnTo>
                  <a:lnTo>
                    <a:pt x="100" y="65"/>
                  </a:lnTo>
                  <a:lnTo>
                    <a:pt x="100" y="59"/>
                  </a:lnTo>
                  <a:lnTo>
                    <a:pt x="100" y="54"/>
                  </a:lnTo>
                  <a:lnTo>
                    <a:pt x="101" y="48"/>
                  </a:lnTo>
                  <a:lnTo>
                    <a:pt x="103" y="42"/>
                  </a:lnTo>
                  <a:lnTo>
                    <a:pt x="107" y="37"/>
                  </a:lnTo>
                  <a:lnTo>
                    <a:pt x="109" y="32"/>
                  </a:lnTo>
                  <a:lnTo>
                    <a:pt x="109" y="31"/>
                  </a:lnTo>
                  <a:lnTo>
                    <a:pt x="103" y="36"/>
                  </a:lnTo>
                  <a:lnTo>
                    <a:pt x="99" y="41"/>
                  </a:lnTo>
                  <a:lnTo>
                    <a:pt x="96" y="47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2" y="68"/>
                  </a:lnTo>
                  <a:lnTo>
                    <a:pt x="93" y="74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1" y="75"/>
                  </a:lnTo>
                  <a:lnTo>
                    <a:pt x="90" y="68"/>
                  </a:lnTo>
                  <a:lnTo>
                    <a:pt x="90" y="61"/>
                  </a:lnTo>
                  <a:lnTo>
                    <a:pt x="91" y="53"/>
                  </a:lnTo>
                  <a:lnTo>
                    <a:pt x="92" y="46"/>
                  </a:lnTo>
                  <a:lnTo>
                    <a:pt x="96" y="37"/>
                  </a:lnTo>
                  <a:lnTo>
                    <a:pt x="100" y="31"/>
                  </a:lnTo>
                  <a:lnTo>
                    <a:pt x="106" y="24"/>
                  </a:lnTo>
                  <a:lnTo>
                    <a:pt x="105" y="24"/>
                  </a:lnTo>
                  <a:lnTo>
                    <a:pt x="98" y="29"/>
                  </a:lnTo>
                  <a:lnTo>
                    <a:pt x="92" y="35"/>
                  </a:lnTo>
                  <a:lnTo>
                    <a:pt x="88" y="42"/>
                  </a:lnTo>
                  <a:lnTo>
                    <a:pt x="84" y="51"/>
                  </a:lnTo>
                  <a:lnTo>
                    <a:pt x="83" y="61"/>
                  </a:lnTo>
                  <a:lnTo>
                    <a:pt x="82" y="70"/>
                  </a:lnTo>
                  <a:lnTo>
                    <a:pt x="84" y="79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4" y="89"/>
                  </a:lnTo>
                  <a:lnTo>
                    <a:pt x="82" y="80"/>
                  </a:lnTo>
                  <a:lnTo>
                    <a:pt x="80" y="70"/>
                  </a:lnTo>
                  <a:lnTo>
                    <a:pt x="80" y="61"/>
                  </a:lnTo>
                  <a:lnTo>
                    <a:pt x="81" y="50"/>
                  </a:lnTo>
                  <a:lnTo>
                    <a:pt x="84" y="40"/>
                  </a:lnTo>
                  <a:lnTo>
                    <a:pt x="88" y="30"/>
                  </a:lnTo>
                  <a:lnTo>
                    <a:pt x="93" y="21"/>
                  </a:lnTo>
                  <a:lnTo>
                    <a:pt x="100" y="14"/>
                  </a:lnTo>
                  <a:lnTo>
                    <a:pt x="94" y="18"/>
                  </a:lnTo>
                  <a:lnTo>
                    <a:pt x="90" y="21"/>
                  </a:lnTo>
                  <a:lnTo>
                    <a:pt x="85" y="26"/>
                  </a:lnTo>
                  <a:lnTo>
                    <a:pt x="82" y="31"/>
                  </a:lnTo>
                  <a:lnTo>
                    <a:pt x="78" y="41"/>
                  </a:lnTo>
                  <a:lnTo>
                    <a:pt x="74" y="52"/>
                  </a:lnTo>
                  <a:lnTo>
                    <a:pt x="73" y="63"/>
                  </a:lnTo>
                  <a:lnTo>
                    <a:pt x="73" y="74"/>
                  </a:lnTo>
                  <a:lnTo>
                    <a:pt x="74" y="84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3" y="88"/>
                  </a:lnTo>
                  <a:lnTo>
                    <a:pt x="72" y="81"/>
                  </a:lnTo>
                  <a:lnTo>
                    <a:pt x="70" y="75"/>
                  </a:lnTo>
                  <a:lnTo>
                    <a:pt x="70" y="69"/>
                  </a:lnTo>
                  <a:lnTo>
                    <a:pt x="70" y="57"/>
                  </a:lnTo>
                  <a:lnTo>
                    <a:pt x="72" y="45"/>
                  </a:lnTo>
                  <a:lnTo>
                    <a:pt x="75" y="34"/>
                  </a:lnTo>
                  <a:lnTo>
                    <a:pt x="81" y="23"/>
                  </a:lnTo>
                  <a:lnTo>
                    <a:pt x="88" y="13"/>
                  </a:lnTo>
                  <a:lnTo>
                    <a:pt x="94" y="4"/>
                  </a:lnTo>
                  <a:lnTo>
                    <a:pt x="90" y="8"/>
                  </a:lnTo>
                  <a:lnTo>
                    <a:pt x="85" y="13"/>
                  </a:lnTo>
                  <a:lnTo>
                    <a:pt x="81" y="16"/>
                  </a:lnTo>
                  <a:lnTo>
                    <a:pt x="76" y="21"/>
                  </a:lnTo>
                  <a:lnTo>
                    <a:pt x="70" y="34"/>
                  </a:lnTo>
                  <a:lnTo>
                    <a:pt x="65" y="46"/>
                  </a:lnTo>
                  <a:lnTo>
                    <a:pt x="63" y="58"/>
                  </a:lnTo>
                  <a:lnTo>
                    <a:pt x="62" y="72"/>
                  </a:lnTo>
                  <a:lnTo>
                    <a:pt x="63" y="79"/>
                  </a:lnTo>
                  <a:lnTo>
                    <a:pt x="64" y="85"/>
                  </a:lnTo>
                  <a:lnTo>
                    <a:pt x="66" y="91"/>
                  </a:lnTo>
                  <a:lnTo>
                    <a:pt x="69" y="97"/>
                  </a:lnTo>
                  <a:lnTo>
                    <a:pt x="69" y="99"/>
                  </a:lnTo>
                  <a:lnTo>
                    <a:pt x="67" y="99"/>
                  </a:lnTo>
                  <a:lnTo>
                    <a:pt x="63" y="88"/>
                  </a:lnTo>
                  <a:lnTo>
                    <a:pt x="61" y="75"/>
                  </a:lnTo>
                  <a:lnTo>
                    <a:pt x="60" y="63"/>
                  </a:lnTo>
                  <a:lnTo>
                    <a:pt x="61" y="51"/>
                  </a:lnTo>
                  <a:lnTo>
                    <a:pt x="63" y="38"/>
                  </a:lnTo>
                  <a:lnTo>
                    <a:pt x="67" y="26"/>
                  </a:lnTo>
                  <a:lnTo>
                    <a:pt x="74" y="15"/>
                  </a:lnTo>
                  <a:lnTo>
                    <a:pt x="82" y="5"/>
                  </a:lnTo>
                  <a:lnTo>
                    <a:pt x="75" y="9"/>
                  </a:lnTo>
                  <a:lnTo>
                    <a:pt x="67" y="19"/>
                  </a:lnTo>
                  <a:lnTo>
                    <a:pt x="61" y="30"/>
                  </a:lnTo>
                  <a:lnTo>
                    <a:pt x="56" y="42"/>
                  </a:lnTo>
                  <a:lnTo>
                    <a:pt x="53" y="54"/>
                  </a:lnTo>
                  <a:lnTo>
                    <a:pt x="53" y="67"/>
                  </a:lnTo>
                  <a:lnTo>
                    <a:pt x="53" y="79"/>
                  </a:lnTo>
                  <a:lnTo>
                    <a:pt x="56" y="91"/>
                  </a:lnTo>
                  <a:lnTo>
                    <a:pt x="60" y="103"/>
                  </a:lnTo>
                  <a:lnTo>
                    <a:pt x="58" y="105"/>
                  </a:lnTo>
                  <a:lnTo>
                    <a:pt x="54" y="92"/>
                  </a:lnTo>
                  <a:lnTo>
                    <a:pt x="51" y="80"/>
                  </a:lnTo>
                  <a:lnTo>
                    <a:pt x="49" y="69"/>
                  </a:lnTo>
                  <a:lnTo>
                    <a:pt x="49" y="58"/>
                  </a:lnTo>
                  <a:lnTo>
                    <a:pt x="51" y="47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3" y="16"/>
                  </a:lnTo>
                  <a:lnTo>
                    <a:pt x="55" y="21"/>
                  </a:lnTo>
                  <a:lnTo>
                    <a:pt x="51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59"/>
                  </a:lnTo>
                  <a:lnTo>
                    <a:pt x="42" y="70"/>
                  </a:lnTo>
                  <a:lnTo>
                    <a:pt x="43" y="83"/>
                  </a:lnTo>
                  <a:lnTo>
                    <a:pt x="46" y="95"/>
                  </a:lnTo>
                  <a:lnTo>
                    <a:pt x="52" y="108"/>
                  </a:lnTo>
                  <a:lnTo>
                    <a:pt x="51" y="108"/>
                  </a:lnTo>
                  <a:lnTo>
                    <a:pt x="49" y="110"/>
                  </a:lnTo>
                  <a:lnTo>
                    <a:pt x="45" y="99"/>
                  </a:lnTo>
                  <a:lnTo>
                    <a:pt x="42" y="88"/>
                  </a:lnTo>
                  <a:lnTo>
                    <a:pt x="39" y="78"/>
                  </a:lnTo>
                  <a:lnTo>
                    <a:pt x="39" y="67"/>
                  </a:lnTo>
                  <a:lnTo>
                    <a:pt x="39" y="56"/>
                  </a:lnTo>
                  <a:lnTo>
                    <a:pt x="40" y="46"/>
                  </a:lnTo>
                  <a:lnTo>
                    <a:pt x="44" y="36"/>
                  </a:lnTo>
                  <a:lnTo>
                    <a:pt x="47" y="26"/>
                  </a:lnTo>
                  <a:lnTo>
                    <a:pt x="38" y="30"/>
                  </a:lnTo>
                  <a:lnTo>
                    <a:pt x="36" y="38"/>
                  </a:lnTo>
                  <a:lnTo>
                    <a:pt x="34" y="48"/>
                  </a:lnTo>
                  <a:lnTo>
                    <a:pt x="31" y="58"/>
                  </a:lnTo>
                  <a:lnTo>
                    <a:pt x="31" y="68"/>
                  </a:lnTo>
                  <a:lnTo>
                    <a:pt x="33" y="78"/>
                  </a:lnTo>
                  <a:lnTo>
                    <a:pt x="34" y="90"/>
                  </a:lnTo>
                  <a:lnTo>
                    <a:pt x="37" y="101"/>
                  </a:lnTo>
                  <a:lnTo>
                    <a:pt x="43" y="113"/>
                  </a:lnTo>
                  <a:lnTo>
                    <a:pt x="40" y="114"/>
                  </a:lnTo>
                  <a:lnTo>
                    <a:pt x="35" y="103"/>
                  </a:lnTo>
                  <a:lnTo>
                    <a:pt x="31" y="94"/>
                  </a:lnTo>
                  <a:lnTo>
                    <a:pt x="29" y="83"/>
                  </a:lnTo>
                  <a:lnTo>
                    <a:pt x="28" y="73"/>
                  </a:lnTo>
                  <a:lnTo>
                    <a:pt x="28" y="63"/>
                  </a:lnTo>
                  <a:lnTo>
                    <a:pt x="28" y="53"/>
                  </a:lnTo>
                  <a:lnTo>
                    <a:pt x="29" y="43"/>
                  </a:lnTo>
                  <a:lnTo>
                    <a:pt x="31" y="35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FDF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20" name="Freeform 927"/>
            <p:cNvSpPr>
              <a:spLocks/>
            </p:cNvSpPr>
            <p:nvPr/>
          </p:nvSpPr>
          <p:spPr bwMode="auto">
            <a:xfrm>
              <a:off x="1836" y="3423"/>
              <a:ext cx="10" cy="21"/>
            </a:xfrm>
            <a:custGeom>
              <a:avLst/>
              <a:gdLst>
                <a:gd name="T0" fmla="*/ 0 w 10"/>
                <a:gd name="T1" fmla="*/ 0 h 21"/>
                <a:gd name="T2" fmla="*/ 10 w 10"/>
                <a:gd name="T3" fmla="*/ 8 h 21"/>
                <a:gd name="T4" fmla="*/ 10 w 10"/>
                <a:gd name="T5" fmla="*/ 21 h 21"/>
                <a:gd name="T6" fmla="*/ 9 w 10"/>
                <a:gd name="T7" fmla="*/ 17 h 21"/>
                <a:gd name="T8" fmla="*/ 7 w 10"/>
                <a:gd name="T9" fmla="*/ 19 h 21"/>
                <a:gd name="T10" fmla="*/ 0 w 10"/>
                <a:gd name="T11" fmla="*/ 5 h 21"/>
                <a:gd name="T12" fmla="*/ 3 w 10"/>
                <a:gd name="T13" fmla="*/ 4 h 21"/>
                <a:gd name="T14" fmla="*/ 0 w 10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21"/>
                <a:gd name="T26" fmla="*/ 10 w 10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21">
                  <a:moveTo>
                    <a:pt x="0" y="0"/>
                  </a:moveTo>
                  <a:lnTo>
                    <a:pt x="10" y="8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0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21" name="Freeform 928"/>
            <p:cNvSpPr>
              <a:spLocks/>
            </p:cNvSpPr>
            <p:nvPr/>
          </p:nvSpPr>
          <p:spPr bwMode="auto">
            <a:xfrm>
              <a:off x="1835" y="3428"/>
              <a:ext cx="8" cy="15"/>
            </a:xfrm>
            <a:custGeom>
              <a:avLst/>
              <a:gdLst>
                <a:gd name="T0" fmla="*/ 0 w 8"/>
                <a:gd name="T1" fmla="*/ 0 h 15"/>
                <a:gd name="T2" fmla="*/ 1 w 8"/>
                <a:gd name="T3" fmla="*/ 0 h 15"/>
                <a:gd name="T4" fmla="*/ 8 w 8"/>
                <a:gd name="T5" fmla="*/ 14 h 15"/>
                <a:gd name="T6" fmla="*/ 7 w 8"/>
                <a:gd name="T7" fmla="*/ 15 h 15"/>
                <a:gd name="T8" fmla="*/ 0 w 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0" y="0"/>
                  </a:moveTo>
                  <a:lnTo>
                    <a:pt x="1" y="0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22" name="Freeform 929"/>
            <p:cNvSpPr>
              <a:spLocks/>
            </p:cNvSpPr>
            <p:nvPr/>
          </p:nvSpPr>
          <p:spPr bwMode="auto">
            <a:xfrm>
              <a:off x="1834" y="3429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0 h 14"/>
                <a:gd name="T4" fmla="*/ 7 w 7"/>
                <a:gd name="T5" fmla="*/ 14 h 14"/>
                <a:gd name="T6" fmla="*/ 7 w 7"/>
                <a:gd name="T7" fmla="*/ 14 h 14"/>
                <a:gd name="T8" fmla="*/ 0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0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23" name="Freeform 930"/>
            <p:cNvSpPr>
              <a:spLocks noEditPoints="1"/>
            </p:cNvSpPr>
            <p:nvPr/>
          </p:nvSpPr>
          <p:spPr bwMode="auto">
            <a:xfrm>
              <a:off x="1831" y="3465"/>
              <a:ext cx="39" cy="27"/>
            </a:xfrm>
            <a:custGeom>
              <a:avLst/>
              <a:gdLst>
                <a:gd name="T0" fmla="*/ 29 w 39"/>
                <a:gd name="T1" fmla="*/ 4 h 27"/>
                <a:gd name="T2" fmla="*/ 32 w 39"/>
                <a:gd name="T3" fmla="*/ 6 h 27"/>
                <a:gd name="T4" fmla="*/ 32 w 39"/>
                <a:gd name="T5" fmla="*/ 2 h 27"/>
                <a:gd name="T6" fmla="*/ 39 w 39"/>
                <a:gd name="T7" fmla="*/ 7 h 27"/>
                <a:gd name="T8" fmla="*/ 35 w 39"/>
                <a:gd name="T9" fmla="*/ 6 h 27"/>
                <a:gd name="T10" fmla="*/ 35 w 39"/>
                <a:gd name="T11" fmla="*/ 10 h 27"/>
                <a:gd name="T12" fmla="*/ 32 w 39"/>
                <a:gd name="T13" fmla="*/ 11 h 27"/>
                <a:gd name="T14" fmla="*/ 29 w 39"/>
                <a:gd name="T15" fmla="*/ 11 h 27"/>
                <a:gd name="T16" fmla="*/ 29 w 39"/>
                <a:gd name="T17" fmla="*/ 12 h 27"/>
                <a:gd name="T18" fmla="*/ 27 w 39"/>
                <a:gd name="T19" fmla="*/ 16 h 27"/>
                <a:gd name="T20" fmla="*/ 23 w 39"/>
                <a:gd name="T21" fmla="*/ 16 h 27"/>
                <a:gd name="T22" fmla="*/ 21 w 39"/>
                <a:gd name="T23" fmla="*/ 15 h 27"/>
                <a:gd name="T24" fmla="*/ 21 w 39"/>
                <a:gd name="T25" fmla="*/ 16 h 27"/>
                <a:gd name="T26" fmla="*/ 20 w 39"/>
                <a:gd name="T27" fmla="*/ 18 h 27"/>
                <a:gd name="T28" fmla="*/ 18 w 39"/>
                <a:gd name="T29" fmla="*/ 21 h 27"/>
                <a:gd name="T30" fmla="*/ 15 w 39"/>
                <a:gd name="T31" fmla="*/ 20 h 27"/>
                <a:gd name="T32" fmla="*/ 17 w 39"/>
                <a:gd name="T33" fmla="*/ 21 h 27"/>
                <a:gd name="T34" fmla="*/ 13 w 39"/>
                <a:gd name="T35" fmla="*/ 23 h 27"/>
                <a:gd name="T36" fmla="*/ 11 w 39"/>
                <a:gd name="T37" fmla="*/ 23 h 27"/>
                <a:gd name="T38" fmla="*/ 10 w 39"/>
                <a:gd name="T39" fmla="*/ 24 h 27"/>
                <a:gd name="T40" fmla="*/ 8 w 39"/>
                <a:gd name="T41" fmla="*/ 20 h 27"/>
                <a:gd name="T42" fmla="*/ 8 w 39"/>
                <a:gd name="T43" fmla="*/ 26 h 27"/>
                <a:gd name="T44" fmla="*/ 3 w 39"/>
                <a:gd name="T45" fmla="*/ 22 h 27"/>
                <a:gd name="T46" fmla="*/ 0 w 39"/>
                <a:gd name="T47" fmla="*/ 22 h 27"/>
                <a:gd name="T48" fmla="*/ 8 w 39"/>
                <a:gd name="T49" fmla="*/ 20 h 27"/>
                <a:gd name="T50" fmla="*/ 10 w 39"/>
                <a:gd name="T51" fmla="*/ 16 h 27"/>
                <a:gd name="T52" fmla="*/ 13 w 39"/>
                <a:gd name="T53" fmla="*/ 18 h 27"/>
                <a:gd name="T54" fmla="*/ 13 w 39"/>
                <a:gd name="T55" fmla="*/ 16 h 27"/>
                <a:gd name="T56" fmla="*/ 13 w 39"/>
                <a:gd name="T57" fmla="*/ 13 h 27"/>
                <a:gd name="T58" fmla="*/ 17 w 39"/>
                <a:gd name="T59" fmla="*/ 11 h 27"/>
                <a:gd name="T60" fmla="*/ 20 w 39"/>
                <a:gd name="T61" fmla="*/ 12 h 27"/>
                <a:gd name="T62" fmla="*/ 18 w 39"/>
                <a:gd name="T63" fmla="*/ 15 h 27"/>
                <a:gd name="T64" fmla="*/ 17 w 39"/>
                <a:gd name="T65" fmla="*/ 15 h 27"/>
                <a:gd name="T66" fmla="*/ 15 w 39"/>
                <a:gd name="T67" fmla="*/ 17 h 27"/>
                <a:gd name="T68" fmla="*/ 18 w 39"/>
                <a:gd name="T69" fmla="*/ 17 h 27"/>
                <a:gd name="T70" fmla="*/ 19 w 39"/>
                <a:gd name="T71" fmla="*/ 16 h 27"/>
                <a:gd name="T72" fmla="*/ 21 w 39"/>
                <a:gd name="T73" fmla="*/ 13 h 27"/>
                <a:gd name="T74" fmla="*/ 20 w 39"/>
                <a:gd name="T75" fmla="*/ 12 h 27"/>
                <a:gd name="T76" fmla="*/ 21 w 39"/>
                <a:gd name="T77" fmla="*/ 9 h 27"/>
                <a:gd name="T78" fmla="*/ 24 w 39"/>
                <a:gd name="T79" fmla="*/ 7 h 27"/>
                <a:gd name="T80" fmla="*/ 27 w 39"/>
                <a:gd name="T81" fmla="*/ 7 h 27"/>
                <a:gd name="T82" fmla="*/ 27 w 39"/>
                <a:gd name="T83" fmla="*/ 6 h 27"/>
                <a:gd name="T84" fmla="*/ 10 w 39"/>
                <a:gd name="T85" fmla="*/ 20 h 27"/>
                <a:gd name="T86" fmla="*/ 11 w 39"/>
                <a:gd name="T87" fmla="*/ 21 h 27"/>
                <a:gd name="T88" fmla="*/ 23 w 39"/>
                <a:gd name="T89" fmla="*/ 11 h 27"/>
                <a:gd name="T90" fmla="*/ 24 w 39"/>
                <a:gd name="T91" fmla="*/ 13 h 27"/>
                <a:gd name="T92" fmla="*/ 27 w 39"/>
                <a:gd name="T93" fmla="*/ 12 h 27"/>
                <a:gd name="T94" fmla="*/ 26 w 39"/>
                <a:gd name="T95" fmla="*/ 10 h 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"/>
                <a:gd name="T145" fmla="*/ 0 h 27"/>
                <a:gd name="T146" fmla="*/ 39 w 39"/>
                <a:gd name="T147" fmla="*/ 27 h 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" h="27">
                  <a:moveTo>
                    <a:pt x="27" y="6"/>
                  </a:moveTo>
                  <a:lnTo>
                    <a:pt x="29" y="4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6" y="10"/>
                  </a:lnTo>
                  <a:lnTo>
                    <a:pt x="35" y="6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0" y="12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0" y="18"/>
                  </a:lnTo>
                  <a:lnTo>
                    <a:pt x="19" y="20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8" y="26"/>
                  </a:lnTo>
                  <a:lnTo>
                    <a:pt x="5" y="27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7" y="15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7" y="6"/>
                  </a:lnTo>
                  <a:close/>
                  <a:moveTo>
                    <a:pt x="11" y="21"/>
                  </a:moveTo>
                  <a:lnTo>
                    <a:pt x="10" y="20"/>
                  </a:lnTo>
                  <a:lnTo>
                    <a:pt x="10" y="21"/>
                  </a:lnTo>
                  <a:lnTo>
                    <a:pt x="11" y="21"/>
                  </a:lnTo>
                  <a:close/>
                  <a:moveTo>
                    <a:pt x="23" y="10"/>
                  </a:moveTo>
                  <a:lnTo>
                    <a:pt x="23" y="11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24" name="Freeform 931"/>
            <p:cNvSpPr>
              <a:spLocks noEditPoints="1"/>
            </p:cNvSpPr>
            <p:nvPr/>
          </p:nvSpPr>
          <p:spPr bwMode="auto">
            <a:xfrm>
              <a:off x="1822" y="3475"/>
              <a:ext cx="50" cy="30"/>
            </a:xfrm>
            <a:custGeom>
              <a:avLst/>
              <a:gdLst>
                <a:gd name="T0" fmla="*/ 17 w 50"/>
                <a:gd name="T1" fmla="*/ 22 h 30"/>
                <a:gd name="T2" fmla="*/ 15 w 50"/>
                <a:gd name="T3" fmla="*/ 17 h 30"/>
                <a:gd name="T4" fmla="*/ 13 w 50"/>
                <a:gd name="T5" fmla="*/ 23 h 30"/>
                <a:gd name="T6" fmla="*/ 12 w 50"/>
                <a:gd name="T7" fmla="*/ 23 h 30"/>
                <a:gd name="T8" fmla="*/ 14 w 50"/>
                <a:gd name="T9" fmla="*/ 23 h 30"/>
                <a:gd name="T10" fmla="*/ 13 w 50"/>
                <a:gd name="T11" fmla="*/ 24 h 30"/>
                <a:gd name="T12" fmla="*/ 10 w 50"/>
                <a:gd name="T13" fmla="*/ 24 h 30"/>
                <a:gd name="T14" fmla="*/ 8 w 50"/>
                <a:gd name="T15" fmla="*/ 23 h 30"/>
                <a:gd name="T16" fmla="*/ 9 w 50"/>
                <a:gd name="T17" fmla="*/ 24 h 30"/>
                <a:gd name="T18" fmla="*/ 11 w 50"/>
                <a:gd name="T19" fmla="*/ 23 h 30"/>
                <a:gd name="T20" fmla="*/ 11 w 50"/>
                <a:gd name="T21" fmla="*/ 26 h 30"/>
                <a:gd name="T22" fmla="*/ 10 w 50"/>
                <a:gd name="T23" fmla="*/ 24 h 30"/>
                <a:gd name="T24" fmla="*/ 6 w 50"/>
                <a:gd name="T25" fmla="*/ 27 h 30"/>
                <a:gd name="T26" fmla="*/ 6 w 50"/>
                <a:gd name="T27" fmla="*/ 28 h 30"/>
                <a:gd name="T28" fmla="*/ 2 w 50"/>
                <a:gd name="T29" fmla="*/ 30 h 30"/>
                <a:gd name="T30" fmla="*/ 3 w 50"/>
                <a:gd name="T31" fmla="*/ 28 h 30"/>
                <a:gd name="T32" fmla="*/ 4 w 50"/>
                <a:gd name="T33" fmla="*/ 28 h 30"/>
                <a:gd name="T34" fmla="*/ 5 w 50"/>
                <a:gd name="T35" fmla="*/ 26 h 30"/>
                <a:gd name="T36" fmla="*/ 3 w 50"/>
                <a:gd name="T37" fmla="*/ 28 h 30"/>
                <a:gd name="T38" fmla="*/ 1 w 50"/>
                <a:gd name="T39" fmla="*/ 28 h 30"/>
                <a:gd name="T40" fmla="*/ 37 w 50"/>
                <a:gd name="T41" fmla="*/ 10 h 30"/>
                <a:gd name="T42" fmla="*/ 33 w 50"/>
                <a:gd name="T43" fmla="*/ 10 h 30"/>
                <a:gd name="T44" fmla="*/ 35 w 50"/>
                <a:gd name="T45" fmla="*/ 7 h 30"/>
                <a:gd name="T46" fmla="*/ 37 w 50"/>
                <a:gd name="T47" fmla="*/ 7 h 30"/>
                <a:gd name="T48" fmla="*/ 38 w 50"/>
                <a:gd name="T49" fmla="*/ 10 h 30"/>
                <a:gd name="T50" fmla="*/ 36 w 50"/>
                <a:gd name="T51" fmla="*/ 8 h 30"/>
                <a:gd name="T52" fmla="*/ 33 w 50"/>
                <a:gd name="T53" fmla="*/ 10 h 30"/>
                <a:gd name="T54" fmla="*/ 33 w 50"/>
                <a:gd name="T55" fmla="*/ 12 h 30"/>
                <a:gd name="T56" fmla="*/ 31 w 50"/>
                <a:gd name="T57" fmla="*/ 13 h 30"/>
                <a:gd name="T58" fmla="*/ 30 w 50"/>
                <a:gd name="T59" fmla="*/ 12 h 30"/>
                <a:gd name="T60" fmla="*/ 28 w 50"/>
                <a:gd name="T61" fmla="*/ 14 h 30"/>
                <a:gd name="T62" fmla="*/ 28 w 50"/>
                <a:gd name="T63" fmla="*/ 16 h 30"/>
                <a:gd name="T64" fmla="*/ 24 w 50"/>
                <a:gd name="T65" fmla="*/ 17 h 30"/>
                <a:gd name="T66" fmla="*/ 21 w 50"/>
                <a:gd name="T67" fmla="*/ 18 h 30"/>
                <a:gd name="T68" fmla="*/ 19 w 50"/>
                <a:gd name="T69" fmla="*/ 21 h 30"/>
                <a:gd name="T70" fmla="*/ 17 w 50"/>
                <a:gd name="T71" fmla="*/ 19 h 30"/>
                <a:gd name="T72" fmla="*/ 18 w 50"/>
                <a:gd name="T73" fmla="*/ 18 h 30"/>
                <a:gd name="T74" fmla="*/ 19 w 50"/>
                <a:gd name="T75" fmla="*/ 21 h 30"/>
                <a:gd name="T76" fmla="*/ 20 w 50"/>
                <a:gd name="T77" fmla="*/ 19 h 30"/>
                <a:gd name="T78" fmla="*/ 21 w 50"/>
                <a:gd name="T79" fmla="*/ 19 h 30"/>
                <a:gd name="T80" fmla="*/ 22 w 50"/>
                <a:gd name="T81" fmla="*/ 18 h 30"/>
                <a:gd name="T82" fmla="*/ 23 w 50"/>
                <a:gd name="T83" fmla="*/ 14 h 30"/>
                <a:gd name="T84" fmla="*/ 23 w 50"/>
                <a:gd name="T85" fmla="*/ 16 h 30"/>
                <a:gd name="T86" fmla="*/ 24 w 50"/>
                <a:gd name="T87" fmla="*/ 17 h 30"/>
                <a:gd name="T88" fmla="*/ 27 w 50"/>
                <a:gd name="T89" fmla="*/ 13 h 30"/>
                <a:gd name="T90" fmla="*/ 28 w 50"/>
                <a:gd name="T91" fmla="*/ 13 h 30"/>
                <a:gd name="T92" fmla="*/ 23 w 50"/>
                <a:gd name="T93" fmla="*/ 18 h 30"/>
                <a:gd name="T94" fmla="*/ 20 w 50"/>
                <a:gd name="T95" fmla="*/ 14 h 30"/>
                <a:gd name="T96" fmla="*/ 49 w 50"/>
                <a:gd name="T97" fmla="*/ 2 h 30"/>
                <a:gd name="T98" fmla="*/ 47 w 50"/>
                <a:gd name="T99" fmla="*/ 5 h 30"/>
                <a:gd name="T100" fmla="*/ 45 w 50"/>
                <a:gd name="T101" fmla="*/ 2 h 30"/>
                <a:gd name="T102" fmla="*/ 46 w 50"/>
                <a:gd name="T103" fmla="*/ 2 h 30"/>
                <a:gd name="T104" fmla="*/ 47 w 50"/>
                <a:gd name="T105" fmla="*/ 2 h 30"/>
                <a:gd name="T106" fmla="*/ 48 w 50"/>
                <a:gd name="T107" fmla="*/ 0 h 30"/>
                <a:gd name="T108" fmla="*/ 48 w 50"/>
                <a:gd name="T109" fmla="*/ 2 h 30"/>
                <a:gd name="T110" fmla="*/ 45 w 50"/>
                <a:gd name="T111" fmla="*/ 5 h 30"/>
                <a:gd name="T112" fmla="*/ 44 w 50"/>
                <a:gd name="T113" fmla="*/ 6 h 30"/>
                <a:gd name="T114" fmla="*/ 44 w 50"/>
                <a:gd name="T115" fmla="*/ 6 h 30"/>
                <a:gd name="T116" fmla="*/ 39 w 50"/>
                <a:gd name="T117" fmla="*/ 6 h 30"/>
                <a:gd name="T118" fmla="*/ 40 w 50"/>
                <a:gd name="T119" fmla="*/ 5 h 30"/>
                <a:gd name="T120" fmla="*/ 41 w 50"/>
                <a:gd name="T121" fmla="*/ 7 h 30"/>
                <a:gd name="T122" fmla="*/ 40 w 50"/>
                <a:gd name="T123" fmla="*/ 6 h 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"/>
                <a:gd name="T187" fmla="*/ 0 h 30"/>
                <a:gd name="T188" fmla="*/ 50 w 50"/>
                <a:gd name="T189" fmla="*/ 30 h 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" h="30">
                  <a:moveTo>
                    <a:pt x="19" y="18"/>
                  </a:moveTo>
                  <a:lnTo>
                    <a:pt x="19" y="18"/>
                  </a:lnTo>
                  <a:lnTo>
                    <a:pt x="19" y="17"/>
                  </a:lnTo>
                  <a:lnTo>
                    <a:pt x="19" y="18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19"/>
                  </a:lnTo>
                  <a:close/>
                  <a:moveTo>
                    <a:pt x="15" y="21"/>
                  </a:moveTo>
                  <a:lnTo>
                    <a:pt x="15" y="22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21"/>
                  </a:lnTo>
                  <a:close/>
                  <a:moveTo>
                    <a:pt x="13" y="22"/>
                  </a:moveTo>
                  <a:lnTo>
                    <a:pt x="13" y="22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2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2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1" y="22"/>
                  </a:lnTo>
                  <a:lnTo>
                    <a:pt x="12" y="22"/>
                  </a:lnTo>
                  <a:close/>
                  <a:moveTo>
                    <a:pt x="11" y="24"/>
                  </a:moveTo>
                  <a:lnTo>
                    <a:pt x="11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4"/>
                  </a:lnTo>
                  <a:close/>
                  <a:moveTo>
                    <a:pt x="11" y="26"/>
                  </a:moveTo>
                  <a:lnTo>
                    <a:pt x="11" y="26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6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10" y="26"/>
                  </a:lnTo>
                  <a:close/>
                  <a:moveTo>
                    <a:pt x="8" y="26"/>
                  </a:moveTo>
                  <a:lnTo>
                    <a:pt x="8" y="24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6"/>
                  </a:lnTo>
                  <a:close/>
                  <a:moveTo>
                    <a:pt x="6" y="27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6" y="26"/>
                  </a:lnTo>
                  <a:lnTo>
                    <a:pt x="6" y="27"/>
                  </a:lnTo>
                  <a:close/>
                  <a:moveTo>
                    <a:pt x="6" y="26"/>
                  </a:moveTo>
                  <a:lnTo>
                    <a:pt x="6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6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7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39" y="8"/>
                  </a:lnTo>
                  <a:lnTo>
                    <a:pt x="39" y="7"/>
                  </a:ln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7" y="10"/>
                  </a:lnTo>
                  <a:close/>
                  <a:moveTo>
                    <a:pt x="37" y="8"/>
                  </a:moveTo>
                  <a:lnTo>
                    <a:pt x="37" y="8"/>
                  </a:lnTo>
                  <a:lnTo>
                    <a:pt x="37" y="10"/>
                  </a:lnTo>
                  <a:lnTo>
                    <a:pt x="37" y="8"/>
                  </a:lnTo>
                  <a:close/>
                  <a:moveTo>
                    <a:pt x="36" y="8"/>
                  </a:moveTo>
                  <a:lnTo>
                    <a:pt x="36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8"/>
                  </a:lnTo>
                  <a:close/>
                  <a:moveTo>
                    <a:pt x="33" y="10"/>
                  </a:moveTo>
                  <a:lnTo>
                    <a:pt x="33" y="10"/>
                  </a:lnTo>
                  <a:lnTo>
                    <a:pt x="33" y="8"/>
                  </a:lnTo>
                  <a:lnTo>
                    <a:pt x="33" y="10"/>
                  </a:lnTo>
                  <a:close/>
                  <a:moveTo>
                    <a:pt x="33" y="12"/>
                  </a:move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2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3"/>
                  </a:lnTo>
                  <a:close/>
                  <a:moveTo>
                    <a:pt x="30" y="12"/>
                  </a:move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0" y="12"/>
                  </a:lnTo>
                  <a:close/>
                  <a:moveTo>
                    <a:pt x="28" y="14"/>
                  </a:move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4"/>
                  </a:lnTo>
                  <a:close/>
                  <a:moveTo>
                    <a:pt x="28" y="13"/>
                  </a:moveTo>
                  <a:lnTo>
                    <a:pt x="28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3"/>
                  </a:lnTo>
                  <a:close/>
                  <a:moveTo>
                    <a:pt x="27" y="14"/>
                  </a:moveTo>
                  <a:lnTo>
                    <a:pt x="27" y="14"/>
                  </a:lnTo>
                  <a:lnTo>
                    <a:pt x="27" y="16"/>
                  </a:lnTo>
                  <a:lnTo>
                    <a:pt x="27" y="14"/>
                  </a:lnTo>
                  <a:close/>
                  <a:moveTo>
                    <a:pt x="23" y="16"/>
                  </a:moveTo>
                  <a:lnTo>
                    <a:pt x="23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close/>
                  <a:moveTo>
                    <a:pt x="21" y="17"/>
                  </a:move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close/>
                  <a:moveTo>
                    <a:pt x="20" y="18"/>
                  </a:moveTo>
                  <a:lnTo>
                    <a:pt x="20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close/>
                  <a:moveTo>
                    <a:pt x="50" y="2"/>
                  </a:moveTo>
                  <a:lnTo>
                    <a:pt x="50" y="2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0" y="2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8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close/>
                  <a:moveTo>
                    <a:pt x="45" y="5"/>
                  </a:moveTo>
                  <a:lnTo>
                    <a:pt x="45" y="5"/>
                  </a:lnTo>
                  <a:lnTo>
                    <a:pt x="45" y="3"/>
                  </a:lnTo>
                  <a:lnTo>
                    <a:pt x="45" y="5"/>
                  </a:lnTo>
                  <a:close/>
                  <a:moveTo>
                    <a:pt x="44" y="6"/>
                  </a:moveTo>
                  <a:lnTo>
                    <a:pt x="44" y="6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5" y="7"/>
                  </a:lnTo>
                  <a:lnTo>
                    <a:pt x="44" y="7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6"/>
                  </a:lnTo>
                  <a:close/>
                  <a:moveTo>
                    <a:pt x="42" y="6"/>
                  </a:moveTo>
                  <a:lnTo>
                    <a:pt x="42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2" y="6"/>
                  </a:lnTo>
                  <a:close/>
                  <a:moveTo>
                    <a:pt x="40" y="8"/>
                  </a:move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0" y="8"/>
                  </a:lnTo>
                  <a:close/>
                  <a:moveTo>
                    <a:pt x="40" y="6"/>
                  </a:moveTo>
                  <a:lnTo>
                    <a:pt x="40" y="6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</p:grpSp>
      <p:grpSp>
        <p:nvGrpSpPr>
          <p:cNvPr id="11" name="Group 932"/>
          <p:cNvGrpSpPr>
            <a:grpSpLocks/>
          </p:cNvGrpSpPr>
          <p:nvPr/>
        </p:nvGrpSpPr>
        <p:grpSpPr bwMode="auto">
          <a:xfrm>
            <a:off x="5722938" y="3011488"/>
            <a:ext cx="2098675" cy="931862"/>
            <a:chOff x="3888" y="1872"/>
            <a:chExt cx="1633" cy="784"/>
          </a:xfrm>
        </p:grpSpPr>
        <p:sp>
          <p:nvSpPr>
            <p:cNvPr id="1117" name="Text Box 933"/>
            <p:cNvSpPr txBox="1">
              <a:spLocks noChangeArrowheads="1"/>
            </p:cNvSpPr>
            <p:nvPr/>
          </p:nvSpPr>
          <p:spPr bwMode="auto">
            <a:xfrm>
              <a:off x="3888" y="2118"/>
              <a:ext cx="1589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i="1"/>
                <a:t>E)</a:t>
              </a:r>
              <a:r>
                <a:rPr lang="pt-BR" altLang="pt-BR" sz="900" b="1" i="1"/>
                <a:t> </a:t>
              </a:r>
              <a:r>
                <a:rPr lang="pt-BR" altLang="pt-BR" sz="1200" b="1" i="1"/>
                <a:t>Envia informações dos   </a:t>
              </a:r>
            </a:p>
            <a:p>
              <a:r>
                <a:rPr lang="pt-BR" altLang="pt-BR" sz="1200" b="1" i="1"/>
                <a:t>    pedidos pagos às garagens</a:t>
              </a:r>
            </a:p>
          </p:txBody>
        </p:sp>
        <p:sp>
          <p:nvSpPr>
            <p:cNvPr id="1118" name="AutoShape 934"/>
            <p:cNvSpPr>
              <a:spLocks noChangeArrowheads="1"/>
            </p:cNvSpPr>
            <p:nvPr/>
          </p:nvSpPr>
          <p:spPr bwMode="auto">
            <a:xfrm rot="5402771">
              <a:off x="5136" y="2159"/>
              <a:ext cx="672" cy="98"/>
            </a:xfrm>
            <a:prstGeom prst="rightArrow">
              <a:avLst>
                <a:gd name="adj1" fmla="val 49009"/>
                <a:gd name="adj2" fmla="val 141492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935"/>
          <p:cNvGrpSpPr>
            <a:grpSpLocks/>
          </p:cNvGrpSpPr>
          <p:nvPr/>
        </p:nvGrpSpPr>
        <p:grpSpPr bwMode="auto">
          <a:xfrm>
            <a:off x="4332288" y="5526088"/>
            <a:ext cx="4419600" cy="998537"/>
            <a:chOff x="2729" y="3481"/>
            <a:chExt cx="2784" cy="629"/>
          </a:xfrm>
        </p:grpSpPr>
        <p:sp>
          <p:nvSpPr>
            <p:cNvPr id="1115" name="Text Box 936"/>
            <p:cNvSpPr txBox="1">
              <a:spLocks noChangeArrowheads="1"/>
            </p:cNvSpPr>
            <p:nvPr/>
          </p:nvSpPr>
          <p:spPr bwMode="auto">
            <a:xfrm>
              <a:off x="3530" y="3822"/>
              <a:ext cx="19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i="1"/>
                <a:t>F) Embarca na frota,  via rádio digital,  pedidos de carga a bordo</a:t>
              </a:r>
            </a:p>
          </p:txBody>
        </p:sp>
        <p:sp>
          <p:nvSpPr>
            <p:cNvPr id="1116" name="AutoShape 937"/>
            <p:cNvSpPr>
              <a:spLocks noChangeArrowheads="1"/>
            </p:cNvSpPr>
            <p:nvPr/>
          </p:nvSpPr>
          <p:spPr bwMode="auto">
            <a:xfrm rot="9628615">
              <a:off x="2729" y="3481"/>
              <a:ext cx="1246" cy="120"/>
            </a:xfrm>
            <a:prstGeom prst="rightArrow">
              <a:avLst>
                <a:gd name="adj1" fmla="val 52509"/>
                <a:gd name="adj2" fmla="val 174546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44" name="AutoShape 9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476375" y="1844675"/>
            <a:ext cx="987425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Cad. Funcionários</a:t>
            </a:r>
          </a:p>
        </p:txBody>
      </p:sp>
      <p:sp>
        <p:nvSpPr>
          <p:cNvPr id="1045" name="AutoShape 93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6375" y="2098675"/>
            <a:ext cx="987425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Ped. Carga Bordo</a:t>
            </a:r>
          </a:p>
        </p:txBody>
      </p:sp>
      <p:sp>
        <p:nvSpPr>
          <p:cNvPr id="1046" name="AutoShape 94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1690688"/>
            <a:ext cx="739775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Proc. Pedido</a:t>
            </a:r>
          </a:p>
        </p:txBody>
      </p:sp>
      <p:sp>
        <p:nvSpPr>
          <p:cNvPr id="1047" name="AutoShape 941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3068638"/>
            <a:ext cx="863600" cy="195262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Boleto Bancário</a:t>
            </a:r>
          </a:p>
        </p:txBody>
      </p:sp>
      <p:sp>
        <p:nvSpPr>
          <p:cNvPr id="1048" name="AutoShape 94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0638" y="2379663"/>
            <a:ext cx="739775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Liq. Boleto</a:t>
            </a:r>
          </a:p>
        </p:txBody>
      </p:sp>
      <p:sp>
        <p:nvSpPr>
          <p:cNvPr id="1049" name="AutoShape 94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0638" y="2684463"/>
            <a:ext cx="739775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Estocagem</a:t>
            </a:r>
          </a:p>
        </p:txBody>
      </p:sp>
      <p:sp>
        <p:nvSpPr>
          <p:cNvPr id="1050" name="AutoShape 9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0638" y="3001963"/>
            <a:ext cx="739775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Planej. O.S.</a:t>
            </a:r>
          </a:p>
        </p:txBody>
      </p:sp>
      <p:sp>
        <p:nvSpPr>
          <p:cNvPr id="1051" name="AutoShape 9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913" y="4962525"/>
            <a:ext cx="863600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Carga do Cartão</a:t>
            </a:r>
          </a:p>
        </p:txBody>
      </p:sp>
      <p:sp>
        <p:nvSpPr>
          <p:cNvPr id="1052" name="AutoShape 9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86725" y="3767138"/>
            <a:ext cx="739775" cy="17145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Comunicação </a:t>
            </a:r>
          </a:p>
        </p:txBody>
      </p:sp>
      <p:sp>
        <p:nvSpPr>
          <p:cNvPr id="1053" name="AutoShape 9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4953000"/>
            <a:ext cx="1066800" cy="228600"/>
          </a:xfrm>
          <a:prstGeom prst="actionButtonBlank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00" b="1"/>
              <a:t>Comunic. Rádio</a:t>
            </a:r>
          </a:p>
        </p:txBody>
      </p:sp>
      <p:grpSp>
        <p:nvGrpSpPr>
          <p:cNvPr id="1054" name="Group 948"/>
          <p:cNvGrpSpPr>
            <a:grpSpLocks/>
          </p:cNvGrpSpPr>
          <p:nvPr/>
        </p:nvGrpSpPr>
        <p:grpSpPr bwMode="auto">
          <a:xfrm>
            <a:off x="2743200" y="6197600"/>
            <a:ext cx="1524000" cy="609600"/>
            <a:chOff x="1439" y="3504"/>
            <a:chExt cx="673" cy="312"/>
          </a:xfrm>
        </p:grpSpPr>
        <p:grpSp>
          <p:nvGrpSpPr>
            <p:cNvPr id="1102" name="Group 949"/>
            <p:cNvGrpSpPr>
              <a:grpSpLocks/>
            </p:cNvGrpSpPr>
            <p:nvPr/>
          </p:nvGrpSpPr>
          <p:grpSpPr bwMode="auto">
            <a:xfrm>
              <a:off x="1920" y="3504"/>
              <a:ext cx="179" cy="312"/>
              <a:chOff x="1921" y="3552"/>
              <a:chExt cx="179" cy="312"/>
            </a:xfrm>
          </p:grpSpPr>
          <p:sp>
            <p:nvSpPr>
              <p:cNvPr id="1113" name="Line 950"/>
              <p:cNvSpPr>
                <a:spLocks noChangeShapeType="1"/>
              </p:cNvSpPr>
              <p:nvPr/>
            </p:nvSpPr>
            <p:spPr bwMode="auto">
              <a:xfrm>
                <a:off x="2100" y="3641"/>
                <a:ext cx="0" cy="2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114" name="Picture 951" descr="catraca_metro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" y="3552"/>
                <a:ext cx="14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03" name="Line 952"/>
            <p:cNvSpPr>
              <a:spLocks noChangeShapeType="1"/>
            </p:cNvSpPr>
            <p:nvPr/>
          </p:nvSpPr>
          <p:spPr bwMode="auto">
            <a:xfrm flipH="1">
              <a:off x="1440" y="3792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04" name="Group 953"/>
            <p:cNvGrpSpPr>
              <a:grpSpLocks/>
            </p:cNvGrpSpPr>
            <p:nvPr/>
          </p:nvGrpSpPr>
          <p:grpSpPr bwMode="auto">
            <a:xfrm>
              <a:off x="1756" y="3504"/>
              <a:ext cx="179" cy="312"/>
              <a:chOff x="1921" y="3552"/>
              <a:chExt cx="179" cy="312"/>
            </a:xfrm>
          </p:grpSpPr>
          <p:sp>
            <p:nvSpPr>
              <p:cNvPr id="1111" name="Line 954"/>
              <p:cNvSpPr>
                <a:spLocks noChangeShapeType="1"/>
              </p:cNvSpPr>
              <p:nvPr/>
            </p:nvSpPr>
            <p:spPr bwMode="auto">
              <a:xfrm>
                <a:off x="2100" y="3641"/>
                <a:ext cx="0" cy="2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112" name="Picture 955" descr="catraca_metro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" y="3552"/>
                <a:ext cx="14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05" name="Group 956"/>
            <p:cNvGrpSpPr>
              <a:grpSpLocks/>
            </p:cNvGrpSpPr>
            <p:nvPr/>
          </p:nvGrpSpPr>
          <p:grpSpPr bwMode="auto">
            <a:xfrm>
              <a:off x="1592" y="3504"/>
              <a:ext cx="179" cy="312"/>
              <a:chOff x="1921" y="3552"/>
              <a:chExt cx="179" cy="312"/>
            </a:xfrm>
          </p:grpSpPr>
          <p:sp>
            <p:nvSpPr>
              <p:cNvPr id="1109" name="Line 957"/>
              <p:cNvSpPr>
                <a:spLocks noChangeShapeType="1"/>
              </p:cNvSpPr>
              <p:nvPr/>
            </p:nvSpPr>
            <p:spPr bwMode="auto">
              <a:xfrm>
                <a:off x="2100" y="3641"/>
                <a:ext cx="0" cy="2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110" name="Picture 958" descr="catraca_metro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" y="3552"/>
                <a:ext cx="14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06" name="Group 959"/>
            <p:cNvGrpSpPr>
              <a:grpSpLocks/>
            </p:cNvGrpSpPr>
            <p:nvPr/>
          </p:nvGrpSpPr>
          <p:grpSpPr bwMode="auto">
            <a:xfrm>
              <a:off x="1439" y="3504"/>
              <a:ext cx="179" cy="312"/>
              <a:chOff x="1921" y="3552"/>
              <a:chExt cx="179" cy="312"/>
            </a:xfrm>
          </p:grpSpPr>
          <p:sp>
            <p:nvSpPr>
              <p:cNvPr id="1107" name="Line 960"/>
              <p:cNvSpPr>
                <a:spLocks noChangeShapeType="1"/>
              </p:cNvSpPr>
              <p:nvPr/>
            </p:nvSpPr>
            <p:spPr bwMode="auto">
              <a:xfrm>
                <a:off x="2100" y="3641"/>
                <a:ext cx="0" cy="2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108" name="Picture 961" descr="catraca_metro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" y="3552"/>
                <a:ext cx="14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55" name="Rectangle 962"/>
          <p:cNvSpPr>
            <a:spLocks noChangeArrowheads="1"/>
          </p:cNvSpPr>
          <p:nvPr/>
        </p:nvSpPr>
        <p:spPr bwMode="auto">
          <a:xfrm>
            <a:off x="2590800" y="5969000"/>
            <a:ext cx="1803400" cy="184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>
                <a:latin typeface="Tahoma" panose="020B0604030504040204" pitchFamily="34" charset="0"/>
              </a:rPr>
              <a:t>Estação</a:t>
            </a:r>
          </a:p>
        </p:txBody>
      </p:sp>
      <p:grpSp>
        <p:nvGrpSpPr>
          <p:cNvPr id="18" name="Group 963"/>
          <p:cNvGrpSpPr>
            <a:grpSpLocks/>
          </p:cNvGrpSpPr>
          <p:nvPr/>
        </p:nvGrpSpPr>
        <p:grpSpPr bwMode="auto">
          <a:xfrm>
            <a:off x="114300" y="5351463"/>
            <a:ext cx="2559050" cy="1506537"/>
            <a:chOff x="0" y="3371"/>
            <a:chExt cx="1612" cy="949"/>
          </a:xfrm>
        </p:grpSpPr>
        <p:sp>
          <p:nvSpPr>
            <p:cNvPr id="1057" name="Text Box 964"/>
            <p:cNvSpPr txBox="1">
              <a:spLocks noChangeArrowheads="1"/>
            </p:cNvSpPr>
            <p:nvPr/>
          </p:nvSpPr>
          <p:spPr bwMode="auto">
            <a:xfrm>
              <a:off x="0" y="3422"/>
              <a:ext cx="83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i="1"/>
                <a:t>G) Usuário carrega      seu cartão de VT  no validador do Ônibus ou estação</a:t>
              </a:r>
            </a:p>
          </p:txBody>
        </p:sp>
        <p:grpSp>
          <p:nvGrpSpPr>
            <p:cNvPr id="1058" name="Group 965"/>
            <p:cNvGrpSpPr>
              <a:grpSpLocks/>
            </p:cNvGrpSpPr>
            <p:nvPr/>
          </p:nvGrpSpPr>
          <p:grpSpPr bwMode="auto">
            <a:xfrm>
              <a:off x="932" y="3371"/>
              <a:ext cx="412" cy="394"/>
              <a:chOff x="1302" y="3450"/>
              <a:chExt cx="531" cy="737"/>
            </a:xfrm>
          </p:grpSpPr>
          <p:sp>
            <p:nvSpPr>
              <p:cNvPr id="1081" name="Freeform 966"/>
              <p:cNvSpPr>
                <a:spLocks/>
              </p:cNvSpPr>
              <p:nvPr/>
            </p:nvSpPr>
            <p:spPr bwMode="auto">
              <a:xfrm>
                <a:off x="1816" y="3482"/>
                <a:ext cx="17" cy="19"/>
              </a:xfrm>
              <a:custGeom>
                <a:avLst/>
                <a:gdLst>
                  <a:gd name="T0" fmla="*/ 8 w 17"/>
                  <a:gd name="T1" fmla="*/ 4 h 19"/>
                  <a:gd name="T2" fmla="*/ 5 w 17"/>
                  <a:gd name="T3" fmla="*/ 10 h 19"/>
                  <a:gd name="T4" fmla="*/ 5 w 17"/>
                  <a:gd name="T5" fmla="*/ 17 h 19"/>
                  <a:gd name="T6" fmla="*/ 2 w 17"/>
                  <a:gd name="T7" fmla="*/ 14 h 19"/>
                  <a:gd name="T8" fmla="*/ 6 w 17"/>
                  <a:gd name="T9" fmla="*/ 4 h 19"/>
                  <a:gd name="T10" fmla="*/ 14 w 17"/>
                  <a:gd name="T11" fmla="*/ 3 h 19"/>
                  <a:gd name="T12" fmla="*/ 16 w 17"/>
                  <a:gd name="T13" fmla="*/ 7 h 19"/>
                  <a:gd name="T14" fmla="*/ 17 w 17"/>
                  <a:gd name="T15" fmla="*/ 11 h 19"/>
                  <a:gd name="T16" fmla="*/ 17 w 17"/>
                  <a:gd name="T17" fmla="*/ 12 h 19"/>
                  <a:gd name="T18" fmla="*/ 16 w 17"/>
                  <a:gd name="T19" fmla="*/ 11 h 19"/>
                  <a:gd name="T20" fmla="*/ 16 w 17"/>
                  <a:gd name="T21" fmla="*/ 11 h 19"/>
                  <a:gd name="T22" fmla="*/ 16 w 17"/>
                  <a:gd name="T23" fmla="*/ 14 h 19"/>
                  <a:gd name="T24" fmla="*/ 16 w 17"/>
                  <a:gd name="T25" fmla="*/ 11 h 19"/>
                  <a:gd name="T26" fmla="*/ 15 w 17"/>
                  <a:gd name="T27" fmla="*/ 11 h 19"/>
                  <a:gd name="T28" fmla="*/ 15 w 17"/>
                  <a:gd name="T29" fmla="*/ 14 h 19"/>
                  <a:gd name="T30" fmla="*/ 14 w 17"/>
                  <a:gd name="T31" fmla="*/ 11 h 19"/>
                  <a:gd name="T32" fmla="*/ 14 w 17"/>
                  <a:gd name="T33" fmla="*/ 9 h 19"/>
                  <a:gd name="T34" fmla="*/ 14 w 17"/>
                  <a:gd name="T35" fmla="*/ 12 h 19"/>
                  <a:gd name="T36" fmla="*/ 14 w 17"/>
                  <a:gd name="T37" fmla="*/ 15 h 19"/>
                  <a:gd name="T38" fmla="*/ 14 w 17"/>
                  <a:gd name="T39" fmla="*/ 15 h 19"/>
                  <a:gd name="T40" fmla="*/ 14 w 17"/>
                  <a:gd name="T41" fmla="*/ 15 h 19"/>
                  <a:gd name="T42" fmla="*/ 12 w 17"/>
                  <a:gd name="T43" fmla="*/ 12 h 19"/>
                  <a:gd name="T44" fmla="*/ 14 w 17"/>
                  <a:gd name="T45" fmla="*/ 9 h 19"/>
                  <a:gd name="T46" fmla="*/ 14 w 17"/>
                  <a:gd name="T47" fmla="*/ 9 h 19"/>
                  <a:gd name="T48" fmla="*/ 12 w 17"/>
                  <a:gd name="T49" fmla="*/ 12 h 19"/>
                  <a:gd name="T50" fmla="*/ 12 w 17"/>
                  <a:gd name="T51" fmla="*/ 15 h 19"/>
                  <a:gd name="T52" fmla="*/ 11 w 17"/>
                  <a:gd name="T53" fmla="*/ 14 h 19"/>
                  <a:gd name="T54" fmla="*/ 12 w 17"/>
                  <a:gd name="T55" fmla="*/ 7 h 19"/>
                  <a:gd name="T56" fmla="*/ 12 w 17"/>
                  <a:gd name="T57" fmla="*/ 7 h 19"/>
                  <a:gd name="T58" fmla="*/ 10 w 17"/>
                  <a:gd name="T59" fmla="*/ 14 h 19"/>
                  <a:gd name="T60" fmla="*/ 11 w 17"/>
                  <a:gd name="T61" fmla="*/ 16 h 19"/>
                  <a:gd name="T62" fmla="*/ 10 w 17"/>
                  <a:gd name="T63" fmla="*/ 12 h 19"/>
                  <a:gd name="T64" fmla="*/ 11 w 17"/>
                  <a:gd name="T65" fmla="*/ 7 h 19"/>
                  <a:gd name="T66" fmla="*/ 11 w 17"/>
                  <a:gd name="T67" fmla="*/ 7 h 19"/>
                  <a:gd name="T68" fmla="*/ 9 w 17"/>
                  <a:gd name="T69" fmla="*/ 14 h 19"/>
                  <a:gd name="T70" fmla="*/ 10 w 17"/>
                  <a:gd name="T71" fmla="*/ 16 h 19"/>
                  <a:gd name="T72" fmla="*/ 9 w 17"/>
                  <a:gd name="T73" fmla="*/ 14 h 19"/>
                  <a:gd name="T74" fmla="*/ 10 w 17"/>
                  <a:gd name="T75" fmla="*/ 6 h 19"/>
                  <a:gd name="T76" fmla="*/ 10 w 17"/>
                  <a:gd name="T77" fmla="*/ 6 h 19"/>
                  <a:gd name="T78" fmla="*/ 8 w 17"/>
                  <a:gd name="T79" fmla="*/ 14 h 19"/>
                  <a:gd name="T80" fmla="*/ 9 w 17"/>
                  <a:gd name="T81" fmla="*/ 17 h 19"/>
                  <a:gd name="T82" fmla="*/ 8 w 17"/>
                  <a:gd name="T83" fmla="*/ 14 h 19"/>
                  <a:gd name="T84" fmla="*/ 10 w 17"/>
                  <a:gd name="T85" fmla="*/ 6 h 19"/>
                  <a:gd name="T86" fmla="*/ 10 w 17"/>
                  <a:gd name="T87" fmla="*/ 4 h 19"/>
                  <a:gd name="T88" fmla="*/ 8 w 17"/>
                  <a:gd name="T89" fmla="*/ 10 h 19"/>
                  <a:gd name="T90" fmla="*/ 7 w 17"/>
                  <a:gd name="T91" fmla="*/ 15 h 19"/>
                  <a:gd name="T92" fmla="*/ 8 w 17"/>
                  <a:gd name="T93" fmla="*/ 17 h 19"/>
                  <a:gd name="T94" fmla="*/ 7 w 17"/>
                  <a:gd name="T95" fmla="*/ 14 h 19"/>
                  <a:gd name="T96" fmla="*/ 9 w 17"/>
                  <a:gd name="T97" fmla="*/ 5 h 19"/>
                  <a:gd name="T98" fmla="*/ 9 w 17"/>
                  <a:gd name="T99" fmla="*/ 4 h 19"/>
                  <a:gd name="T100" fmla="*/ 6 w 17"/>
                  <a:gd name="T101" fmla="*/ 10 h 19"/>
                  <a:gd name="T102" fmla="*/ 6 w 17"/>
                  <a:gd name="T103" fmla="*/ 15 h 19"/>
                  <a:gd name="T104" fmla="*/ 7 w 17"/>
                  <a:gd name="T105" fmla="*/ 19 h 19"/>
                  <a:gd name="T106" fmla="*/ 6 w 17"/>
                  <a:gd name="T107" fmla="*/ 12 h 19"/>
                  <a:gd name="T108" fmla="*/ 8 w 17"/>
                  <a:gd name="T109" fmla="*/ 4 h 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"/>
                  <a:gd name="T166" fmla="*/ 0 h 19"/>
                  <a:gd name="T167" fmla="*/ 17 w 17"/>
                  <a:gd name="T168" fmla="*/ 19 h 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" h="19">
                    <a:moveTo>
                      <a:pt x="11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1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1" y="16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4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9" y="17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7" y="19"/>
                    </a:lnTo>
                    <a:lnTo>
                      <a:pt x="6" y="12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2" name="Freeform 967"/>
              <p:cNvSpPr>
                <a:spLocks noEditPoints="1"/>
              </p:cNvSpPr>
              <p:nvPr/>
            </p:nvSpPr>
            <p:spPr bwMode="auto">
              <a:xfrm>
                <a:off x="1777" y="3492"/>
                <a:ext cx="17" cy="17"/>
              </a:xfrm>
              <a:custGeom>
                <a:avLst/>
                <a:gdLst>
                  <a:gd name="T0" fmla="*/ 6 w 17"/>
                  <a:gd name="T1" fmla="*/ 13 h 17"/>
                  <a:gd name="T2" fmla="*/ 6 w 17"/>
                  <a:gd name="T3" fmla="*/ 15 h 17"/>
                  <a:gd name="T4" fmla="*/ 5 w 17"/>
                  <a:gd name="T5" fmla="*/ 15 h 17"/>
                  <a:gd name="T6" fmla="*/ 4 w 17"/>
                  <a:gd name="T7" fmla="*/ 16 h 17"/>
                  <a:gd name="T8" fmla="*/ 4 w 17"/>
                  <a:gd name="T9" fmla="*/ 16 h 17"/>
                  <a:gd name="T10" fmla="*/ 3 w 17"/>
                  <a:gd name="T11" fmla="*/ 17 h 17"/>
                  <a:gd name="T12" fmla="*/ 2 w 17"/>
                  <a:gd name="T13" fmla="*/ 17 h 17"/>
                  <a:gd name="T14" fmla="*/ 1 w 17"/>
                  <a:gd name="T15" fmla="*/ 17 h 17"/>
                  <a:gd name="T16" fmla="*/ 0 w 17"/>
                  <a:gd name="T17" fmla="*/ 16 h 17"/>
                  <a:gd name="T18" fmla="*/ 0 w 17"/>
                  <a:gd name="T19" fmla="*/ 15 h 17"/>
                  <a:gd name="T20" fmla="*/ 0 w 17"/>
                  <a:gd name="T21" fmla="*/ 13 h 17"/>
                  <a:gd name="T22" fmla="*/ 0 w 17"/>
                  <a:gd name="T23" fmla="*/ 12 h 17"/>
                  <a:gd name="T24" fmla="*/ 0 w 17"/>
                  <a:gd name="T25" fmla="*/ 11 h 17"/>
                  <a:gd name="T26" fmla="*/ 0 w 17"/>
                  <a:gd name="T27" fmla="*/ 10 h 17"/>
                  <a:gd name="T28" fmla="*/ 0 w 17"/>
                  <a:gd name="T29" fmla="*/ 9 h 17"/>
                  <a:gd name="T30" fmla="*/ 1 w 17"/>
                  <a:gd name="T31" fmla="*/ 9 h 17"/>
                  <a:gd name="T32" fmla="*/ 2 w 17"/>
                  <a:gd name="T33" fmla="*/ 9 h 17"/>
                  <a:gd name="T34" fmla="*/ 2 w 17"/>
                  <a:gd name="T35" fmla="*/ 7 h 17"/>
                  <a:gd name="T36" fmla="*/ 3 w 17"/>
                  <a:gd name="T37" fmla="*/ 7 h 17"/>
                  <a:gd name="T38" fmla="*/ 4 w 17"/>
                  <a:gd name="T39" fmla="*/ 7 h 17"/>
                  <a:gd name="T40" fmla="*/ 5 w 17"/>
                  <a:gd name="T41" fmla="*/ 6 h 17"/>
                  <a:gd name="T42" fmla="*/ 5 w 17"/>
                  <a:gd name="T43" fmla="*/ 9 h 17"/>
                  <a:gd name="T44" fmla="*/ 5 w 17"/>
                  <a:gd name="T45" fmla="*/ 10 h 17"/>
                  <a:gd name="T46" fmla="*/ 4 w 17"/>
                  <a:gd name="T47" fmla="*/ 10 h 17"/>
                  <a:gd name="T48" fmla="*/ 3 w 17"/>
                  <a:gd name="T49" fmla="*/ 10 h 17"/>
                  <a:gd name="T50" fmla="*/ 3 w 17"/>
                  <a:gd name="T51" fmla="*/ 11 h 17"/>
                  <a:gd name="T52" fmla="*/ 3 w 17"/>
                  <a:gd name="T53" fmla="*/ 11 h 17"/>
                  <a:gd name="T54" fmla="*/ 2 w 17"/>
                  <a:gd name="T55" fmla="*/ 11 h 17"/>
                  <a:gd name="T56" fmla="*/ 2 w 17"/>
                  <a:gd name="T57" fmla="*/ 12 h 17"/>
                  <a:gd name="T58" fmla="*/ 2 w 17"/>
                  <a:gd name="T59" fmla="*/ 12 h 17"/>
                  <a:gd name="T60" fmla="*/ 2 w 17"/>
                  <a:gd name="T61" fmla="*/ 12 h 17"/>
                  <a:gd name="T62" fmla="*/ 3 w 17"/>
                  <a:gd name="T63" fmla="*/ 13 h 17"/>
                  <a:gd name="T64" fmla="*/ 3 w 17"/>
                  <a:gd name="T65" fmla="*/ 13 h 17"/>
                  <a:gd name="T66" fmla="*/ 3 w 17"/>
                  <a:gd name="T67" fmla="*/ 13 h 17"/>
                  <a:gd name="T68" fmla="*/ 4 w 17"/>
                  <a:gd name="T69" fmla="*/ 13 h 17"/>
                  <a:gd name="T70" fmla="*/ 4 w 17"/>
                  <a:gd name="T71" fmla="*/ 13 h 17"/>
                  <a:gd name="T72" fmla="*/ 5 w 17"/>
                  <a:gd name="T73" fmla="*/ 12 h 17"/>
                  <a:gd name="T74" fmla="*/ 5 w 17"/>
                  <a:gd name="T75" fmla="*/ 12 h 17"/>
                  <a:gd name="T76" fmla="*/ 5 w 17"/>
                  <a:gd name="T77" fmla="*/ 12 h 17"/>
                  <a:gd name="T78" fmla="*/ 6 w 17"/>
                  <a:gd name="T79" fmla="*/ 12 h 17"/>
                  <a:gd name="T80" fmla="*/ 6 w 17"/>
                  <a:gd name="T81" fmla="*/ 13 h 17"/>
                  <a:gd name="T82" fmla="*/ 6 w 17"/>
                  <a:gd name="T83" fmla="*/ 6 h 17"/>
                  <a:gd name="T84" fmla="*/ 9 w 17"/>
                  <a:gd name="T85" fmla="*/ 4 h 17"/>
                  <a:gd name="T86" fmla="*/ 11 w 17"/>
                  <a:gd name="T87" fmla="*/ 12 h 17"/>
                  <a:gd name="T88" fmla="*/ 8 w 17"/>
                  <a:gd name="T89" fmla="*/ 13 h 17"/>
                  <a:gd name="T90" fmla="*/ 6 w 17"/>
                  <a:gd name="T91" fmla="*/ 6 h 17"/>
                  <a:gd name="T92" fmla="*/ 12 w 17"/>
                  <a:gd name="T93" fmla="*/ 5 h 17"/>
                  <a:gd name="T94" fmla="*/ 10 w 17"/>
                  <a:gd name="T95" fmla="*/ 6 h 17"/>
                  <a:gd name="T96" fmla="*/ 9 w 17"/>
                  <a:gd name="T97" fmla="*/ 4 h 17"/>
                  <a:gd name="T98" fmla="*/ 15 w 17"/>
                  <a:gd name="T99" fmla="*/ 0 h 17"/>
                  <a:gd name="T100" fmla="*/ 17 w 17"/>
                  <a:gd name="T101" fmla="*/ 2 h 17"/>
                  <a:gd name="T102" fmla="*/ 14 w 17"/>
                  <a:gd name="T103" fmla="*/ 4 h 17"/>
                  <a:gd name="T104" fmla="*/ 15 w 17"/>
                  <a:gd name="T105" fmla="*/ 9 h 17"/>
                  <a:gd name="T106" fmla="*/ 13 w 17"/>
                  <a:gd name="T107" fmla="*/ 11 h 17"/>
                  <a:gd name="T108" fmla="*/ 12 w 17"/>
                  <a:gd name="T109" fmla="*/ 5 h 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"/>
                  <a:gd name="T166" fmla="*/ 0 h 17"/>
                  <a:gd name="T167" fmla="*/ 17 w 17"/>
                  <a:gd name="T168" fmla="*/ 17 h 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" h="17">
                    <a:moveTo>
                      <a:pt x="6" y="13"/>
                    </a:moveTo>
                    <a:lnTo>
                      <a:pt x="6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3"/>
                    </a:lnTo>
                    <a:close/>
                    <a:moveTo>
                      <a:pt x="6" y="6"/>
                    </a:moveTo>
                    <a:lnTo>
                      <a:pt x="9" y="4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6"/>
                    </a:lnTo>
                    <a:close/>
                    <a:moveTo>
                      <a:pt x="12" y="5"/>
                    </a:moveTo>
                    <a:lnTo>
                      <a:pt x="10" y="6"/>
                    </a:lnTo>
                    <a:lnTo>
                      <a:pt x="9" y="4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3" name="Freeform 968"/>
              <p:cNvSpPr>
                <a:spLocks noEditPoints="1"/>
              </p:cNvSpPr>
              <p:nvPr/>
            </p:nvSpPr>
            <p:spPr bwMode="auto">
              <a:xfrm>
                <a:off x="1302" y="3450"/>
                <a:ext cx="512" cy="737"/>
              </a:xfrm>
              <a:custGeom>
                <a:avLst/>
                <a:gdLst>
                  <a:gd name="T0" fmla="*/ 2 w 512"/>
                  <a:gd name="T1" fmla="*/ 662 h 737"/>
                  <a:gd name="T2" fmla="*/ 18 w 512"/>
                  <a:gd name="T3" fmla="*/ 586 h 737"/>
                  <a:gd name="T4" fmla="*/ 73 w 512"/>
                  <a:gd name="T5" fmla="*/ 466 h 737"/>
                  <a:gd name="T6" fmla="*/ 57 w 512"/>
                  <a:gd name="T7" fmla="*/ 401 h 737"/>
                  <a:gd name="T8" fmla="*/ 87 w 512"/>
                  <a:gd name="T9" fmla="*/ 339 h 737"/>
                  <a:gd name="T10" fmla="*/ 120 w 512"/>
                  <a:gd name="T11" fmla="*/ 325 h 737"/>
                  <a:gd name="T12" fmla="*/ 114 w 512"/>
                  <a:gd name="T13" fmla="*/ 323 h 737"/>
                  <a:gd name="T14" fmla="*/ 108 w 512"/>
                  <a:gd name="T15" fmla="*/ 260 h 737"/>
                  <a:gd name="T16" fmla="*/ 111 w 512"/>
                  <a:gd name="T17" fmla="*/ 210 h 737"/>
                  <a:gd name="T18" fmla="*/ 134 w 512"/>
                  <a:gd name="T19" fmla="*/ 180 h 737"/>
                  <a:gd name="T20" fmla="*/ 174 w 512"/>
                  <a:gd name="T21" fmla="*/ 152 h 737"/>
                  <a:gd name="T22" fmla="*/ 204 w 512"/>
                  <a:gd name="T23" fmla="*/ 134 h 737"/>
                  <a:gd name="T24" fmla="*/ 242 w 512"/>
                  <a:gd name="T25" fmla="*/ 140 h 737"/>
                  <a:gd name="T26" fmla="*/ 252 w 512"/>
                  <a:gd name="T27" fmla="*/ 133 h 737"/>
                  <a:gd name="T28" fmla="*/ 235 w 512"/>
                  <a:gd name="T29" fmla="*/ 90 h 737"/>
                  <a:gd name="T30" fmla="*/ 245 w 512"/>
                  <a:gd name="T31" fmla="*/ 33 h 737"/>
                  <a:gd name="T32" fmla="*/ 277 w 512"/>
                  <a:gd name="T33" fmla="*/ 19 h 737"/>
                  <a:gd name="T34" fmla="*/ 337 w 512"/>
                  <a:gd name="T35" fmla="*/ 27 h 737"/>
                  <a:gd name="T36" fmla="*/ 336 w 512"/>
                  <a:gd name="T37" fmla="*/ 55 h 737"/>
                  <a:gd name="T38" fmla="*/ 365 w 512"/>
                  <a:gd name="T39" fmla="*/ 96 h 737"/>
                  <a:gd name="T40" fmla="*/ 364 w 512"/>
                  <a:gd name="T41" fmla="*/ 117 h 737"/>
                  <a:gd name="T42" fmla="*/ 345 w 512"/>
                  <a:gd name="T43" fmla="*/ 135 h 737"/>
                  <a:gd name="T44" fmla="*/ 342 w 512"/>
                  <a:gd name="T45" fmla="*/ 158 h 737"/>
                  <a:gd name="T46" fmla="*/ 341 w 512"/>
                  <a:gd name="T47" fmla="*/ 171 h 737"/>
                  <a:gd name="T48" fmla="*/ 416 w 512"/>
                  <a:gd name="T49" fmla="*/ 107 h 737"/>
                  <a:gd name="T50" fmla="*/ 448 w 512"/>
                  <a:gd name="T51" fmla="*/ 58 h 737"/>
                  <a:gd name="T52" fmla="*/ 453 w 512"/>
                  <a:gd name="T53" fmla="*/ 41 h 737"/>
                  <a:gd name="T54" fmla="*/ 471 w 512"/>
                  <a:gd name="T55" fmla="*/ 27 h 737"/>
                  <a:gd name="T56" fmla="*/ 490 w 512"/>
                  <a:gd name="T57" fmla="*/ 0 h 737"/>
                  <a:gd name="T58" fmla="*/ 496 w 512"/>
                  <a:gd name="T59" fmla="*/ 22 h 737"/>
                  <a:gd name="T60" fmla="*/ 504 w 512"/>
                  <a:gd name="T61" fmla="*/ 39 h 737"/>
                  <a:gd name="T62" fmla="*/ 511 w 512"/>
                  <a:gd name="T63" fmla="*/ 58 h 737"/>
                  <a:gd name="T64" fmla="*/ 490 w 512"/>
                  <a:gd name="T65" fmla="*/ 95 h 737"/>
                  <a:gd name="T66" fmla="*/ 483 w 512"/>
                  <a:gd name="T67" fmla="*/ 134 h 737"/>
                  <a:gd name="T68" fmla="*/ 412 w 512"/>
                  <a:gd name="T69" fmla="*/ 202 h 737"/>
                  <a:gd name="T70" fmla="*/ 332 w 512"/>
                  <a:gd name="T71" fmla="*/ 263 h 737"/>
                  <a:gd name="T72" fmla="*/ 299 w 512"/>
                  <a:gd name="T73" fmla="*/ 332 h 737"/>
                  <a:gd name="T74" fmla="*/ 290 w 512"/>
                  <a:gd name="T75" fmla="*/ 484 h 737"/>
                  <a:gd name="T76" fmla="*/ 320 w 512"/>
                  <a:gd name="T77" fmla="*/ 591 h 737"/>
                  <a:gd name="T78" fmla="*/ 337 w 512"/>
                  <a:gd name="T79" fmla="*/ 677 h 737"/>
                  <a:gd name="T80" fmla="*/ 379 w 512"/>
                  <a:gd name="T81" fmla="*/ 706 h 737"/>
                  <a:gd name="T82" fmla="*/ 361 w 512"/>
                  <a:gd name="T83" fmla="*/ 727 h 737"/>
                  <a:gd name="T84" fmla="*/ 305 w 512"/>
                  <a:gd name="T85" fmla="*/ 732 h 737"/>
                  <a:gd name="T86" fmla="*/ 261 w 512"/>
                  <a:gd name="T87" fmla="*/ 728 h 737"/>
                  <a:gd name="T88" fmla="*/ 263 w 512"/>
                  <a:gd name="T89" fmla="*/ 693 h 737"/>
                  <a:gd name="T90" fmla="*/ 253 w 512"/>
                  <a:gd name="T91" fmla="*/ 580 h 737"/>
                  <a:gd name="T92" fmla="*/ 221 w 512"/>
                  <a:gd name="T93" fmla="*/ 511 h 737"/>
                  <a:gd name="T94" fmla="*/ 184 w 512"/>
                  <a:gd name="T95" fmla="*/ 454 h 737"/>
                  <a:gd name="T96" fmla="*/ 138 w 512"/>
                  <a:gd name="T97" fmla="*/ 483 h 737"/>
                  <a:gd name="T98" fmla="*/ 110 w 512"/>
                  <a:gd name="T99" fmla="*/ 535 h 737"/>
                  <a:gd name="T100" fmla="*/ 95 w 512"/>
                  <a:gd name="T101" fmla="*/ 576 h 737"/>
                  <a:gd name="T102" fmla="*/ 84 w 512"/>
                  <a:gd name="T103" fmla="*/ 617 h 737"/>
                  <a:gd name="T104" fmla="*/ 72 w 512"/>
                  <a:gd name="T105" fmla="*/ 688 h 737"/>
                  <a:gd name="T106" fmla="*/ 66 w 512"/>
                  <a:gd name="T107" fmla="*/ 728 h 737"/>
                  <a:gd name="T108" fmla="*/ 10 w 512"/>
                  <a:gd name="T109" fmla="*/ 736 h 737"/>
                  <a:gd name="T110" fmla="*/ 0 w 512"/>
                  <a:gd name="T111" fmla="*/ 705 h 737"/>
                  <a:gd name="T112" fmla="*/ 157 w 512"/>
                  <a:gd name="T113" fmla="*/ 261 h 737"/>
                  <a:gd name="T114" fmla="*/ 161 w 512"/>
                  <a:gd name="T115" fmla="*/ 265 h 737"/>
                  <a:gd name="T116" fmla="*/ 167 w 512"/>
                  <a:gd name="T117" fmla="*/ 233 h 7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2"/>
                  <a:gd name="T178" fmla="*/ 0 h 737"/>
                  <a:gd name="T179" fmla="*/ 512 w 512"/>
                  <a:gd name="T180" fmla="*/ 737 h 7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2" h="737">
                    <a:moveTo>
                      <a:pt x="6" y="685"/>
                    </a:moveTo>
                    <a:lnTo>
                      <a:pt x="4" y="684"/>
                    </a:lnTo>
                    <a:lnTo>
                      <a:pt x="3" y="683"/>
                    </a:lnTo>
                    <a:lnTo>
                      <a:pt x="2" y="680"/>
                    </a:lnTo>
                    <a:lnTo>
                      <a:pt x="1" y="679"/>
                    </a:lnTo>
                    <a:lnTo>
                      <a:pt x="2" y="662"/>
                    </a:lnTo>
                    <a:lnTo>
                      <a:pt x="3" y="644"/>
                    </a:lnTo>
                    <a:lnTo>
                      <a:pt x="8" y="630"/>
                    </a:lnTo>
                    <a:lnTo>
                      <a:pt x="13" y="618"/>
                    </a:lnTo>
                    <a:lnTo>
                      <a:pt x="13" y="607"/>
                    </a:lnTo>
                    <a:lnTo>
                      <a:pt x="15" y="597"/>
                    </a:lnTo>
                    <a:lnTo>
                      <a:pt x="18" y="586"/>
                    </a:lnTo>
                    <a:lnTo>
                      <a:pt x="21" y="576"/>
                    </a:lnTo>
                    <a:lnTo>
                      <a:pt x="30" y="557"/>
                    </a:lnTo>
                    <a:lnTo>
                      <a:pt x="38" y="537"/>
                    </a:lnTo>
                    <a:lnTo>
                      <a:pt x="48" y="513"/>
                    </a:lnTo>
                    <a:lnTo>
                      <a:pt x="60" y="489"/>
                    </a:lnTo>
                    <a:lnTo>
                      <a:pt x="73" y="466"/>
                    </a:lnTo>
                    <a:lnTo>
                      <a:pt x="85" y="443"/>
                    </a:lnTo>
                    <a:lnTo>
                      <a:pt x="73" y="443"/>
                    </a:lnTo>
                    <a:lnTo>
                      <a:pt x="59" y="443"/>
                    </a:lnTo>
                    <a:lnTo>
                      <a:pt x="57" y="441"/>
                    </a:lnTo>
                    <a:lnTo>
                      <a:pt x="56" y="439"/>
                    </a:lnTo>
                    <a:lnTo>
                      <a:pt x="57" y="401"/>
                    </a:lnTo>
                    <a:lnTo>
                      <a:pt x="59" y="386"/>
                    </a:lnTo>
                    <a:lnTo>
                      <a:pt x="62" y="372"/>
                    </a:lnTo>
                    <a:lnTo>
                      <a:pt x="63" y="357"/>
                    </a:lnTo>
                    <a:lnTo>
                      <a:pt x="65" y="342"/>
                    </a:lnTo>
                    <a:lnTo>
                      <a:pt x="76" y="340"/>
                    </a:lnTo>
                    <a:lnTo>
                      <a:pt x="87" y="339"/>
                    </a:lnTo>
                    <a:lnTo>
                      <a:pt x="99" y="339"/>
                    </a:lnTo>
                    <a:lnTo>
                      <a:pt x="110" y="339"/>
                    </a:lnTo>
                    <a:lnTo>
                      <a:pt x="111" y="335"/>
                    </a:lnTo>
                    <a:lnTo>
                      <a:pt x="112" y="331"/>
                    </a:lnTo>
                    <a:lnTo>
                      <a:pt x="116" y="328"/>
                    </a:lnTo>
                    <a:lnTo>
                      <a:pt x="120" y="325"/>
                    </a:lnTo>
                    <a:lnTo>
                      <a:pt x="121" y="326"/>
                    </a:lnTo>
                    <a:lnTo>
                      <a:pt x="121" y="324"/>
                    </a:lnTo>
                    <a:lnTo>
                      <a:pt x="120" y="323"/>
                    </a:lnTo>
                    <a:lnTo>
                      <a:pt x="118" y="324"/>
                    </a:lnTo>
                    <a:lnTo>
                      <a:pt x="114" y="323"/>
                    </a:lnTo>
                    <a:lnTo>
                      <a:pt x="114" y="314"/>
                    </a:lnTo>
                    <a:lnTo>
                      <a:pt x="113" y="304"/>
                    </a:lnTo>
                    <a:lnTo>
                      <a:pt x="112" y="296"/>
                    </a:lnTo>
                    <a:lnTo>
                      <a:pt x="112" y="286"/>
                    </a:lnTo>
                    <a:lnTo>
                      <a:pt x="110" y="274"/>
                    </a:lnTo>
                    <a:lnTo>
                      <a:pt x="108" y="260"/>
                    </a:lnTo>
                    <a:lnTo>
                      <a:pt x="108" y="253"/>
                    </a:lnTo>
                    <a:lnTo>
                      <a:pt x="108" y="247"/>
                    </a:lnTo>
                    <a:lnTo>
                      <a:pt x="108" y="239"/>
                    </a:lnTo>
                    <a:lnTo>
                      <a:pt x="110" y="233"/>
                    </a:lnTo>
                    <a:lnTo>
                      <a:pt x="111" y="221"/>
                    </a:lnTo>
                    <a:lnTo>
                      <a:pt x="111" y="210"/>
                    </a:lnTo>
                    <a:lnTo>
                      <a:pt x="111" y="204"/>
                    </a:lnTo>
                    <a:lnTo>
                      <a:pt x="112" y="199"/>
                    </a:lnTo>
                    <a:lnTo>
                      <a:pt x="116" y="194"/>
                    </a:lnTo>
                    <a:lnTo>
                      <a:pt x="120" y="190"/>
                    </a:lnTo>
                    <a:lnTo>
                      <a:pt x="127" y="184"/>
                    </a:lnTo>
                    <a:lnTo>
                      <a:pt x="134" y="180"/>
                    </a:lnTo>
                    <a:lnTo>
                      <a:pt x="140" y="176"/>
                    </a:lnTo>
                    <a:lnTo>
                      <a:pt x="148" y="172"/>
                    </a:lnTo>
                    <a:lnTo>
                      <a:pt x="155" y="168"/>
                    </a:lnTo>
                    <a:lnTo>
                      <a:pt x="162" y="164"/>
                    </a:lnTo>
                    <a:lnTo>
                      <a:pt x="168" y="158"/>
                    </a:lnTo>
                    <a:lnTo>
                      <a:pt x="174" y="152"/>
                    </a:lnTo>
                    <a:lnTo>
                      <a:pt x="181" y="145"/>
                    </a:lnTo>
                    <a:lnTo>
                      <a:pt x="188" y="139"/>
                    </a:lnTo>
                    <a:lnTo>
                      <a:pt x="191" y="136"/>
                    </a:lnTo>
                    <a:lnTo>
                      <a:pt x="195" y="134"/>
                    </a:lnTo>
                    <a:lnTo>
                      <a:pt x="200" y="133"/>
                    </a:lnTo>
                    <a:lnTo>
                      <a:pt x="204" y="134"/>
                    </a:lnTo>
                    <a:lnTo>
                      <a:pt x="212" y="135"/>
                    </a:lnTo>
                    <a:lnTo>
                      <a:pt x="221" y="138"/>
                    </a:lnTo>
                    <a:lnTo>
                      <a:pt x="229" y="141"/>
                    </a:lnTo>
                    <a:lnTo>
                      <a:pt x="238" y="142"/>
                    </a:lnTo>
                    <a:lnTo>
                      <a:pt x="241" y="141"/>
                    </a:lnTo>
                    <a:lnTo>
                      <a:pt x="242" y="140"/>
                    </a:lnTo>
                    <a:lnTo>
                      <a:pt x="245" y="138"/>
                    </a:lnTo>
                    <a:lnTo>
                      <a:pt x="252" y="135"/>
                    </a:lnTo>
                    <a:lnTo>
                      <a:pt x="251" y="135"/>
                    </a:lnTo>
                    <a:lnTo>
                      <a:pt x="252" y="136"/>
                    </a:lnTo>
                    <a:lnTo>
                      <a:pt x="252" y="133"/>
                    </a:lnTo>
                    <a:lnTo>
                      <a:pt x="248" y="128"/>
                    </a:lnTo>
                    <a:lnTo>
                      <a:pt x="245" y="122"/>
                    </a:lnTo>
                    <a:lnTo>
                      <a:pt x="243" y="118"/>
                    </a:lnTo>
                    <a:lnTo>
                      <a:pt x="238" y="106"/>
                    </a:lnTo>
                    <a:lnTo>
                      <a:pt x="237" y="98"/>
                    </a:lnTo>
                    <a:lnTo>
                      <a:pt x="235" y="90"/>
                    </a:lnTo>
                    <a:lnTo>
                      <a:pt x="234" y="82"/>
                    </a:lnTo>
                    <a:lnTo>
                      <a:pt x="235" y="75"/>
                    </a:lnTo>
                    <a:lnTo>
                      <a:pt x="235" y="64"/>
                    </a:lnTo>
                    <a:lnTo>
                      <a:pt x="236" y="53"/>
                    </a:lnTo>
                    <a:lnTo>
                      <a:pt x="241" y="43"/>
                    </a:lnTo>
                    <a:lnTo>
                      <a:pt x="245" y="33"/>
                    </a:lnTo>
                    <a:lnTo>
                      <a:pt x="247" y="31"/>
                    </a:lnTo>
                    <a:lnTo>
                      <a:pt x="251" y="28"/>
                    </a:lnTo>
                    <a:lnTo>
                      <a:pt x="256" y="26"/>
                    </a:lnTo>
                    <a:lnTo>
                      <a:pt x="263" y="25"/>
                    </a:lnTo>
                    <a:lnTo>
                      <a:pt x="269" y="21"/>
                    </a:lnTo>
                    <a:lnTo>
                      <a:pt x="277" y="19"/>
                    </a:lnTo>
                    <a:lnTo>
                      <a:pt x="284" y="17"/>
                    </a:lnTo>
                    <a:lnTo>
                      <a:pt x="291" y="16"/>
                    </a:lnTo>
                    <a:lnTo>
                      <a:pt x="307" y="19"/>
                    </a:lnTo>
                    <a:lnTo>
                      <a:pt x="322" y="22"/>
                    </a:lnTo>
                    <a:lnTo>
                      <a:pt x="329" y="25"/>
                    </a:lnTo>
                    <a:lnTo>
                      <a:pt x="337" y="27"/>
                    </a:lnTo>
                    <a:lnTo>
                      <a:pt x="341" y="30"/>
                    </a:lnTo>
                    <a:lnTo>
                      <a:pt x="344" y="32"/>
                    </a:lnTo>
                    <a:lnTo>
                      <a:pt x="347" y="35"/>
                    </a:lnTo>
                    <a:lnTo>
                      <a:pt x="350" y="38"/>
                    </a:lnTo>
                    <a:lnTo>
                      <a:pt x="343" y="48"/>
                    </a:lnTo>
                    <a:lnTo>
                      <a:pt x="336" y="55"/>
                    </a:lnTo>
                    <a:lnTo>
                      <a:pt x="341" y="62"/>
                    </a:lnTo>
                    <a:lnTo>
                      <a:pt x="343" y="69"/>
                    </a:lnTo>
                    <a:lnTo>
                      <a:pt x="343" y="76"/>
                    </a:lnTo>
                    <a:lnTo>
                      <a:pt x="342" y="82"/>
                    </a:lnTo>
                    <a:lnTo>
                      <a:pt x="354" y="88"/>
                    </a:lnTo>
                    <a:lnTo>
                      <a:pt x="365" y="96"/>
                    </a:lnTo>
                    <a:lnTo>
                      <a:pt x="368" y="100"/>
                    </a:lnTo>
                    <a:lnTo>
                      <a:pt x="370" y="103"/>
                    </a:lnTo>
                    <a:lnTo>
                      <a:pt x="371" y="107"/>
                    </a:lnTo>
                    <a:lnTo>
                      <a:pt x="371" y="111"/>
                    </a:lnTo>
                    <a:lnTo>
                      <a:pt x="368" y="114"/>
                    </a:lnTo>
                    <a:lnTo>
                      <a:pt x="364" y="117"/>
                    </a:lnTo>
                    <a:lnTo>
                      <a:pt x="360" y="118"/>
                    </a:lnTo>
                    <a:lnTo>
                      <a:pt x="355" y="119"/>
                    </a:lnTo>
                    <a:lnTo>
                      <a:pt x="356" y="123"/>
                    </a:lnTo>
                    <a:lnTo>
                      <a:pt x="356" y="126"/>
                    </a:lnTo>
                    <a:lnTo>
                      <a:pt x="352" y="130"/>
                    </a:lnTo>
                    <a:lnTo>
                      <a:pt x="345" y="135"/>
                    </a:lnTo>
                    <a:lnTo>
                      <a:pt x="338" y="138"/>
                    </a:lnTo>
                    <a:lnTo>
                      <a:pt x="332" y="139"/>
                    </a:lnTo>
                    <a:lnTo>
                      <a:pt x="338" y="144"/>
                    </a:lnTo>
                    <a:lnTo>
                      <a:pt x="343" y="151"/>
                    </a:lnTo>
                    <a:lnTo>
                      <a:pt x="343" y="156"/>
                    </a:lnTo>
                    <a:lnTo>
                      <a:pt x="342" y="158"/>
                    </a:lnTo>
                    <a:lnTo>
                      <a:pt x="340" y="161"/>
                    </a:lnTo>
                    <a:lnTo>
                      <a:pt x="337" y="163"/>
                    </a:lnTo>
                    <a:lnTo>
                      <a:pt x="335" y="166"/>
                    </a:lnTo>
                    <a:lnTo>
                      <a:pt x="333" y="169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71" y="152"/>
                    </a:lnTo>
                    <a:lnTo>
                      <a:pt x="377" y="147"/>
                    </a:lnTo>
                    <a:lnTo>
                      <a:pt x="385" y="142"/>
                    </a:lnTo>
                    <a:lnTo>
                      <a:pt x="389" y="140"/>
                    </a:lnTo>
                    <a:lnTo>
                      <a:pt x="403" y="123"/>
                    </a:lnTo>
                    <a:lnTo>
                      <a:pt x="416" y="107"/>
                    </a:lnTo>
                    <a:lnTo>
                      <a:pt x="430" y="90"/>
                    </a:lnTo>
                    <a:lnTo>
                      <a:pt x="442" y="73"/>
                    </a:lnTo>
                    <a:lnTo>
                      <a:pt x="448" y="73"/>
                    </a:lnTo>
                    <a:lnTo>
                      <a:pt x="448" y="66"/>
                    </a:lnTo>
                    <a:lnTo>
                      <a:pt x="448" y="62"/>
                    </a:lnTo>
                    <a:lnTo>
                      <a:pt x="448" y="58"/>
                    </a:lnTo>
                    <a:lnTo>
                      <a:pt x="449" y="55"/>
                    </a:lnTo>
                    <a:lnTo>
                      <a:pt x="451" y="54"/>
                    </a:lnTo>
                    <a:lnTo>
                      <a:pt x="453" y="52"/>
                    </a:lnTo>
                    <a:lnTo>
                      <a:pt x="453" y="49"/>
                    </a:lnTo>
                    <a:lnTo>
                      <a:pt x="453" y="44"/>
                    </a:lnTo>
                    <a:lnTo>
                      <a:pt x="453" y="41"/>
                    </a:lnTo>
                    <a:lnTo>
                      <a:pt x="455" y="38"/>
                    </a:lnTo>
                    <a:lnTo>
                      <a:pt x="457" y="36"/>
                    </a:lnTo>
                    <a:lnTo>
                      <a:pt x="458" y="36"/>
                    </a:lnTo>
                    <a:lnTo>
                      <a:pt x="465" y="49"/>
                    </a:lnTo>
                    <a:lnTo>
                      <a:pt x="467" y="37"/>
                    </a:lnTo>
                    <a:lnTo>
                      <a:pt x="471" y="27"/>
                    </a:lnTo>
                    <a:lnTo>
                      <a:pt x="475" y="17"/>
                    </a:lnTo>
                    <a:lnTo>
                      <a:pt x="478" y="13"/>
                    </a:lnTo>
                    <a:lnTo>
                      <a:pt x="480" y="8"/>
                    </a:lnTo>
                    <a:lnTo>
                      <a:pt x="485" y="4"/>
                    </a:lnTo>
                    <a:lnTo>
                      <a:pt x="488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6" y="4"/>
                    </a:lnTo>
                    <a:lnTo>
                      <a:pt x="497" y="8"/>
                    </a:lnTo>
                    <a:lnTo>
                      <a:pt x="498" y="11"/>
                    </a:lnTo>
                    <a:lnTo>
                      <a:pt x="498" y="15"/>
                    </a:lnTo>
                    <a:lnTo>
                      <a:pt x="496" y="22"/>
                    </a:lnTo>
                    <a:lnTo>
                      <a:pt x="494" y="30"/>
                    </a:lnTo>
                    <a:lnTo>
                      <a:pt x="497" y="31"/>
                    </a:lnTo>
                    <a:lnTo>
                      <a:pt x="499" y="32"/>
                    </a:lnTo>
                    <a:lnTo>
                      <a:pt x="502" y="35"/>
                    </a:lnTo>
                    <a:lnTo>
                      <a:pt x="503" y="38"/>
                    </a:lnTo>
                    <a:lnTo>
                      <a:pt x="504" y="39"/>
                    </a:lnTo>
                    <a:lnTo>
                      <a:pt x="506" y="41"/>
                    </a:lnTo>
                    <a:lnTo>
                      <a:pt x="507" y="44"/>
                    </a:lnTo>
                    <a:lnTo>
                      <a:pt x="510" y="47"/>
                    </a:lnTo>
                    <a:lnTo>
                      <a:pt x="510" y="51"/>
                    </a:lnTo>
                    <a:lnTo>
                      <a:pt x="508" y="54"/>
                    </a:lnTo>
                    <a:lnTo>
                      <a:pt x="511" y="58"/>
                    </a:lnTo>
                    <a:lnTo>
                      <a:pt x="512" y="62"/>
                    </a:lnTo>
                    <a:lnTo>
                      <a:pt x="512" y="66"/>
                    </a:lnTo>
                    <a:lnTo>
                      <a:pt x="512" y="71"/>
                    </a:lnTo>
                    <a:lnTo>
                      <a:pt x="506" y="80"/>
                    </a:lnTo>
                    <a:lnTo>
                      <a:pt x="498" y="88"/>
                    </a:lnTo>
                    <a:lnTo>
                      <a:pt x="490" y="95"/>
                    </a:lnTo>
                    <a:lnTo>
                      <a:pt x="481" y="101"/>
                    </a:lnTo>
                    <a:lnTo>
                      <a:pt x="485" y="107"/>
                    </a:lnTo>
                    <a:lnTo>
                      <a:pt x="486" y="114"/>
                    </a:lnTo>
                    <a:lnTo>
                      <a:pt x="487" y="120"/>
                    </a:lnTo>
                    <a:lnTo>
                      <a:pt x="486" y="128"/>
                    </a:lnTo>
                    <a:lnTo>
                      <a:pt x="483" y="134"/>
                    </a:lnTo>
                    <a:lnTo>
                      <a:pt x="478" y="139"/>
                    </a:lnTo>
                    <a:lnTo>
                      <a:pt x="480" y="140"/>
                    </a:lnTo>
                    <a:lnTo>
                      <a:pt x="462" y="158"/>
                    </a:lnTo>
                    <a:lnTo>
                      <a:pt x="445" y="174"/>
                    </a:lnTo>
                    <a:lnTo>
                      <a:pt x="428" y="189"/>
                    </a:lnTo>
                    <a:lnTo>
                      <a:pt x="412" y="202"/>
                    </a:lnTo>
                    <a:lnTo>
                      <a:pt x="396" y="215"/>
                    </a:lnTo>
                    <a:lnTo>
                      <a:pt x="379" y="226"/>
                    </a:lnTo>
                    <a:lnTo>
                      <a:pt x="363" y="236"/>
                    </a:lnTo>
                    <a:lnTo>
                      <a:pt x="347" y="245"/>
                    </a:lnTo>
                    <a:lnTo>
                      <a:pt x="340" y="253"/>
                    </a:lnTo>
                    <a:lnTo>
                      <a:pt x="332" y="263"/>
                    </a:lnTo>
                    <a:lnTo>
                      <a:pt x="325" y="271"/>
                    </a:lnTo>
                    <a:lnTo>
                      <a:pt x="318" y="282"/>
                    </a:lnTo>
                    <a:lnTo>
                      <a:pt x="313" y="293"/>
                    </a:lnTo>
                    <a:lnTo>
                      <a:pt x="308" y="305"/>
                    </a:lnTo>
                    <a:lnTo>
                      <a:pt x="304" y="319"/>
                    </a:lnTo>
                    <a:lnTo>
                      <a:pt x="299" y="332"/>
                    </a:lnTo>
                    <a:lnTo>
                      <a:pt x="292" y="362"/>
                    </a:lnTo>
                    <a:lnTo>
                      <a:pt x="288" y="394"/>
                    </a:lnTo>
                    <a:lnTo>
                      <a:pt x="284" y="428"/>
                    </a:lnTo>
                    <a:lnTo>
                      <a:pt x="283" y="465"/>
                    </a:lnTo>
                    <a:lnTo>
                      <a:pt x="282" y="465"/>
                    </a:lnTo>
                    <a:lnTo>
                      <a:pt x="290" y="484"/>
                    </a:lnTo>
                    <a:lnTo>
                      <a:pt x="298" y="503"/>
                    </a:lnTo>
                    <a:lnTo>
                      <a:pt x="306" y="521"/>
                    </a:lnTo>
                    <a:lnTo>
                      <a:pt x="313" y="540"/>
                    </a:lnTo>
                    <a:lnTo>
                      <a:pt x="315" y="554"/>
                    </a:lnTo>
                    <a:lnTo>
                      <a:pt x="318" y="569"/>
                    </a:lnTo>
                    <a:lnTo>
                      <a:pt x="320" y="591"/>
                    </a:lnTo>
                    <a:lnTo>
                      <a:pt x="324" y="612"/>
                    </a:lnTo>
                    <a:lnTo>
                      <a:pt x="326" y="633"/>
                    </a:lnTo>
                    <a:lnTo>
                      <a:pt x="329" y="655"/>
                    </a:lnTo>
                    <a:lnTo>
                      <a:pt x="333" y="661"/>
                    </a:lnTo>
                    <a:lnTo>
                      <a:pt x="336" y="669"/>
                    </a:lnTo>
                    <a:lnTo>
                      <a:pt x="337" y="677"/>
                    </a:lnTo>
                    <a:lnTo>
                      <a:pt x="338" y="685"/>
                    </a:lnTo>
                    <a:lnTo>
                      <a:pt x="347" y="689"/>
                    </a:lnTo>
                    <a:lnTo>
                      <a:pt x="358" y="693"/>
                    </a:lnTo>
                    <a:lnTo>
                      <a:pt x="368" y="696"/>
                    </a:lnTo>
                    <a:lnTo>
                      <a:pt x="376" y="703"/>
                    </a:lnTo>
                    <a:lnTo>
                      <a:pt x="379" y="706"/>
                    </a:lnTo>
                    <a:lnTo>
                      <a:pt x="381" y="710"/>
                    </a:lnTo>
                    <a:lnTo>
                      <a:pt x="383" y="714"/>
                    </a:lnTo>
                    <a:lnTo>
                      <a:pt x="383" y="718"/>
                    </a:lnTo>
                    <a:lnTo>
                      <a:pt x="377" y="722"/>
                    </a:lnTo>
                    <a:lnTo>
                      <a:pt x="369" y="725"/>
                    </a:lnTo>
                    <a:lnTo>
                      <a:pt x="361" y="727"/>
                    </a:lnTo>
                    <a:lnTo>
                      <a:pt x="352" y="728"/>
                    </a:lnTo>
                    <a:lnTo>
                      <a:pt x="335" y="730"/>
                    </a:lnTo>
                    <a:lnTo>
                      <a:pt x="318" y="731"/>
                    </a:lnTo>
                    <a:lnTo>
                      <a:pt x="314" y="730"/>
                    </a:lnTo>
                    <a:lnTo>
                      <a:pt x="309" y="730"/>
                    </a:lnTo>
                    <a:lnTo>
                      <a:pt x="305" y="732"/>
                    </a:lnTo>
                    <a:lnTo>
                      <a:pt x="301" y="734"/>
                    </a:lnTo>
                    <a:lnTo>
                      <a:pt x="291" y="737"/>
                    </a:lnTo>
                    <a:lnTo>
                      <a:pt x="282" y="737"/>
                    </a:lnTo>
                    <a:lnTo>
                      <a:pt x="272" y="736"/>
                    </a:lnTo>
                    <a:lnTo>
                      <a:pt x="263" y="733"/>
                    </a:lnTo>
                    <a:lnTo>
                      <a:pt x="261" y="728"/>
                    </a:lnTo>
                    <a:lnTo>
                      <a:pt x="260" y="722"/>
                    </a:lnTo>
                    <a:lnTo>
                      <a:pt x="260" y="715"/>
                    </a:lnTo>
                    <a:lnTo>
                      <a:pt x="261" y="710"/>
                    </a:lnTo>
                    <a:lnTo>
                      <a:pt x="262" y="701"/>
                    </a:lnTo>
                    <a:lnTo>
                      <a:pt x="265" y="695"/>
                    </a:lnTo>
                    <a:lnTo>
                      <a:pt x="263" y="693"/>
                    </a:lnTo>
                    <a:lnTo>
                      <a:pt x="262" y="689"/>
                    </a:lnTo>
                    <a:lnTo>
                      <a:pt x="260" y="665"/>
                    </a:lnTo>
                    <a:lnTo>
                      <a:pt x="257" y="641"/>
                    </a:lnTo>
                    <a:lnTo>
                      <a:pt x="256" y="617"/>
                    </a:lnTo>
                    <a:lnTo>
                      <a:pt x="255" y="592"/>
                    </a:lnTo>
                    <a:lnTo>
                      <a:pt x="253" y="580"/>
                    </a:lnTo>
                    <a:lnTo>
                      <a:pt x="251" y="568"/>
                    </a:lnTo>
                    <a:lnTo>
                      <a:pt x="244" y="555"/>
                    </a:lnTo>
                    <a:lnTo>
                      <a:pt x="236" y="544"/>
                    </a:lnTo>
                    <a:lnTo>
                      <a:pt x="234" y="537"/>
                    </a:lnTo>
                    <a:lnTo>
                      <a:pt x="233" y="529"/>
                    </a:lnTo>
                    <a:lnTo>
                      <a:pt x="221" y="511"/>
                    </a:lnTo>
                    <a:lnTo>
                      <a:pt x="210" y="493"/>
                    </a:lnTo>
                    <a:lnTo>
                      <a:pt x="199" y="476"/>
                    </a:lnTo>
                    <a:lnTo>
                      <a:pt x="186" y="459"/>
                    </a:lnTo>
                    <a:lnTo>
                      <a:pt x="186" y="457"/>
                    </a:lnTo>
                    <a:lnTo>
                      <a:pt x="186" y="456"/>
                    </a:lnTo>
                    <a:lnTo>
                      <a:pt x="184" y="454"/>
                    </a:lnTo>
                    <a:lnTo>
                      <a:pt x="182" y="454"/>
                    </a:lnTo>
                    <a:lnTo>
                      <a:pt x="177" y="450"/>
                    </a:lnTo>
                    <a:lnTo>
                      <a:pt x="172" y="448"/>
                    </a:lnTo>
                    <a:lnTo>
                      <a:pt x="168" y="449"/>
                    </a:lnTo>
                    <a:lnTo>
                      <a:pt x="153" y="466"/>
                    </a:lnTo>
                    <a:lnTo>
                      <a:pt x="138" y="483"/>
                    </a:lnTo>
                    <a:lnTo>
                      <a:pt x="131" y="493"/>
                    </a:lnTo>
                    <a:lnTo>
                      <a:pt x="126" y="502"/>
                    </a:lnTo>
                    <a:lnTo>
                      <a:pt x="120" y="511"/>
                    </a:lnTo>
                    <a:lnTo>
                      <a:pt x="117" y="522"/>
                    </a:lnTo>
                    <a:lnTo>
                      <a:pt x="113" y="529"/>
                    </a:lnTo>
                    <a:lnTo>
                      <a:pt x="110" y="535"/>
                    </a:lnTo>
                    <a:lnTo>
                      <a:pt x="108" y="537"/>
                    </a:lnTo>
                    <a:lnTo>
                      <a:pt x="105" y="541"/>
                    </a:lnTo>
                    <a:lnTo>
                      <a:pt x="102" y="557"/>
                    </a:lnTo>
                    <a:lnTo>
                      <a:pt x="98" y="573"/>
                    </a:lnTo>
                    <a:lnTo>
                      <a:pt x="95" y="576"/>
                    </a:lnTo>
                    <a:lnTo>
                      <a:pt x="94" y="580"/>
                    </a:lnTo>
                    <a:lnTo>
                      <a:pt x="92" y="587"/>
                    </a:lnTo>
                    <a:lnTo>
                      <a:pt x="90" y="593"/>
                    </a:lnTo>
                    <a:lnTo>
                      <a:pt x="87" y="603"/>
                    </a:lnTo>
                    <a:lnTo>
                      <a:pt x="85" y="613"/>
                    </a:lnTo>
                    <a:lnTo>
                      <a:pt x="84" y="617"/>
                    </a:lnTo>
                    <a:lnTo>
                      <a:pt x="81" y="633"/>
                    </a:lnTo>
                    <a:lnTo>
                      <a:pt x="78" y="649"/>
                    </a:lnTo>
                    <a:lnTo>
                      <a:pt x="77" y="666"/>
                    </a:lnTo>
                    <a:lnTo>
                      <a:pt x="75" y="683"/>
                    </a:lnTo>
                    <a:lnTo>
                      <a:pt x="72" y="688"/>
                    </a:lnTo>
                    <a:lnTo>
                      <a:pt x="67" y="692"/>
                    </a:lnTo>
                    <a:lnTo>
                      <a:pt x="67" y="701"/>
                    </a:lnTo>
                    <a:lnTo>
                      <a:pt x="67" y="712"/>
                    </a:lnTo>
                    <a:lnTo>
                      <a:pt x="67" y="717"/>
                    </a:lnTo>
                    <a:lnTo>
                      <a:pt x="67" y="722"/>
                    </a:lnTo>
                    <a:lnTo>
                      <a:pt x="66" y="728"/>
                    </a:lnTo>
                    <a:lnTo>
                      <a:pt x="64" y="732"/>
                    </a:lnTo>
                    <a:lnTo>
                      <a:pt x="48" y="736"/>
                    </a:lnTo>
                    <a:lnTo>
                      <a:pt x="31" y="737"/>
                    </a:lnTo>
                    <a:lnTo>
                      <a:pt x="24" y="737"/>
                    </a:lnTo>
                    <a:lnTo>
                      <a:pt x="17" y="737"/>
                    </a:lnTo>
                    <a:lnTo>
                      <a:pt x="10" y="736"/>
                    </a:lnTo>
                    <a:lnTo>
                      <a:pt x="3" y="733"/>
                    </a:lnTo>
                    <a:lnTo>
                      <a:pt x="0" y="728"/>
                    </a:lnTo>
                    <a:lnTo>
                      <a:pt x="0" y="723"/>
                    </a:lnTo>
                    <a:lnTo>
                      <a:pt x="0" y="718"/>
                    </a:lnTo>
                    <a:lnTo>
                      <a:pt x="0" y="714"/>
                    </a:lnTo>
                    <a:lnTo>
                      <a:pt x="0" y="705"/>
                    </a:lnTo>
                    <a:lnTo>
                      <a:pt x="1" y="698"/>
                    </a:lnTo>
                    <a:lnTo>
                      <a:pt x="3" y="692"/>
                    </a:lnTo>
                    <a:lnTo>
                      <a:pt x="6" y="685"/>
                    </a:lnTo>
                    <a:close/>
                    <a:moveTo>
                      <a:pt x="154" y="253"/>
                    </a:moveTo>
                    <a:lnTo>
                      <a:pt x="155" y="258"/>
                    </a:lnTo>
                    <a:lnTo>
                      <a:pt x="157" y="261"/>
                    </a:lnTo>
                    <a:lnTo>
                      <a:pt x="157" y="271"/>
                    </a:lnTo>
                    <a:lnTo>
                      <a:pt x="157" y="282"/>
                    </a:lnTo>
                    <a:lnTo>
                      <a:pt x="158" y="283"/>
                    </a:lnTo>
                    <a:lnTo>
                      <a:pt x="158" y="278"/>
                    </a:lnTo>
                    <a:lnTo>
                      <a:pt x="158" y="274"/>
                    </a:lnTo>
                    <a:lnTo>
                      <a:pt x="161" y="265"/>
                    </a:lnTo>
                    <a:lnTo>
                      <a:pt x="164" y="255"/>
                    </a:lnTo>
                    <a:lnTo>
                      <a:pt x="163" y="255"/>
                    </a:lnTo>
                    <a:lnTo>
                      <a:pt x="164" y="254"/>
                    </a:lnTo>
                    <a:lnTo>
                      <a:pt x="165" y="244"/>
                    </a:lnTo>
                    <a:lnTo>
                      <a:pt x="167" y="233"/>
                    </a:lnTo>
                    <a:lnTo>
                      <a:pt x="167" y="232"/>
                    </a:lnTo>
                    <a:lnTo>
                      <a:pt x="159" y="238"/>
                    </a:lnTo>
                    <a:lnTo>
                      <a:pt x="156" y="245"/>
                    </a:lnTo>
                    <a:lnTo>
                      <a:pt x="154" y="25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4" name="Freeform 969"/>
              <p:cNvSpPr>
                <a:spLocks/>
              </p:cNvSpPr>
              <p:nvPr/>
            </p:nvSpPr>
            <p:spPr bwMode="auto">
              <a:xfrm>
                <a:off x="1305" y="4170"/>
                <a:ext cx="60" cy="12"/>
              </a:xfrm>
              <a:custGeom>
                <a:avLst/>
                <a:gdLst>
                  <a:gd name="T0" fmla="*/ 0 w 60"/>
                  <a:gd name="T1" fmla="*/ 0 h 12"/>
                  <a:gd name="T2" fmla="*/ 11 w 60"/>
                  <a:gd name="T3" fmla="*/ 1 h 12"/>
                  <a:gd name="T4" fmla="*/ 24 w 60"/>
                  <a:gd name="T5" fmla="*/ 2 h 12"/>
                  <a:gd name="T6" fmla="*/ 35 w 60"/>
                  <a:gd name="T7" fmla="*/ 2 h 12"/>
                  <a:gd name="T8" fmla="*/ 46 w 60"/>
                  <a:gd name="T9" fmla="*/ 2 h 12"/>
                  <a:gd name="T10" fmla="*/ 50 w 60"/>
                  <a:gd name="T11" fmla="*/ 2 h 12"/>
                  <a:gd name="T12" fmla="*/ 53 w 60"/>
                  <a:gd name="T13" fmla="*/ 1 h 12"/>
                  <a:gd name="T14" fmla="*/ 60 w 60"/>
                  <a:gd name="T15" fmla="*/ 1 h 12"/>
                  <a:gd name="T16" fmla="*/ 59 w 60"/>
                  <a:gd name="T17" fmla="*/ 5 h 12"/>
                  <a:gd name="T18" fmla="*/ 56 w 60"/>
                  <a:gd name="T19" fmla="*/ 8 h 12"/>
                  <a:gd name="T20" fmla="*/ 44 w 60"/>
                  <a:gd name="T21" fmla="*/ 11 h 12"/>
                  <a:gd name="T22" fmla="*/ 30 w 60"/>
                  <a:gd name="T23" fmla="*/ 12 h 12"/>
                  <a:gd name="T24" fmla="*/ 18 w 60"/>
                  <a:gd name="T25" fmla="*/ 12 h 12"/>
                  <a:gd name="T26" fmla="*/ 5 w 60"/>
                  <a:gd name="T27" fmla="*/ 11 h 12"/>
                  <a:gd name="T28" fmla="*/ 2 w 60"/>
                  <a:gd name="T29" fmla="*/ 10 h 12"/>
                  <a:gd name="T30" fmla="*/ 1 w 60"/>
                  <a:gd name="T31" fmla="*/ 6 h 12"/>
                  <a:gd name="T32" fmla="*/ 1 w 60"/>
                  <a:gd name="T33" fmla="*/ 3 h 12"/>
                  <a:gd name="T34" fmla="*/ 0 w 60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12"/>
                  <a:gd name="T56" fmla="*/ 60 w 60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12">
                    <a:moveTo>
                      <a:pt x="0" y="0"/>
                    </a:moveTo>
                    <a:lnTo>
                      <a:pt x="11" y="1"/>
                    </a:lnTo>
                    <a:lnTo>
                      <a:pt x="24" y="2"/>
                    </a:lnTo>
                    <a:lnTo>
                      <a:pt x="35" y="2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3" y="1"/>
                    </a:lnTo>
                    <a:lnTo>
                      <a:pt x="60" y="1"/>
                    </a:lnTo>
                    <a:lnTo>
                      <a:pt x="59" y="5"/>
                    </a:lnTo>
                    <a:lnTo>
                      <a:pt x="56" y="8"/>
                    </a:lnTo>
                    <a:lnTo>
                      <a:pt x="44" y="11"/>
                    </a:lnTo>
                    <a:lnTo>
                      <a:pt x="30" y="12"/>
                    </a:lnTo>
                    <a:lnTo>
                      <a:pt x="18" y="12"/>
                    </a:lnTo>
                    <a:lnTo>
                      <a:pt x="5" y="11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5" name="Freeform 970"/>
              <p:cNvSpPr>
                <a:spLocks/>
              </p:cNvSpPr>
              <p:nvPr/>
            </p:nvSpPr>
            <p:spPr bwMode="auto">
              <a:xfrm>
                <a:off x="1306" y="4137"/>
                <a:ext cx="59" cy="30"/>
              </a:xfrm>
              <a:custGeom>
                <a:avLst/>
                <a:gdLst>
                  <a:gd name="T0" fmla="*/ 7 w 59"/>
                  <a:gd name="T1" fmla="*/ 0 h 30"/>
                  <a:gd name="T2" fmla="*/ 19 w 59"/>
                  <a:gd name="T3" fmla="*/ 1 h 30"/>
                  <a:gd name="T4" fmla="*/ 33 w 59"/>
                  <a:gd name="T5" fmla="*/ 2 h 30"/>
                  <a:gd name="T6" fmla="*/ 45 w 59"/>
                  <a:gd name="T7" fmla="*/ 3 h 30"/>
                  <a:gd name="T8" fmla="*/ 59 w 59"/>
                  <a:gd name="T9" fmla="*/ 3 h 30"/>
                  <a:gd name="T10" fmla="*/ 59 w 59"/>
                  <a:gd name="T11" fmla="*/ 14 h 30"/>
                  <a:gd name="T12" fmla="*/ 59 w 59"/>
                  <a:gd name="T13" fmla="*/ 28 h 30"/>
                  <a:gd name="T14" fmla="*/ 55 w 59"/>
                  <a:gd name="T15" fmla="*/ 29 h 30"/>
                  <a:gd name="T16" fmla="*/ 42 w 59"/>
                  <a:gd name="T17" fmla="*/ 29 h 30"/>
                  <a:gd name="T18" fmla="*/ 28 w 59"/>
                  <a:gd name="T19" fmla="*/ 30 h 30"/>
                  <a:gd name="T20" fmla="*/ 15 w 59"/>
                  <a:gd name="T21" fmla="*/ 29 h 30"/>
                  <a:gd name="T22" fmla="*/ 1 w 59"/>
                  <a:gd name="T23" fmla="*/ 28 h 30"/>
                  <a:gd name="T24" fmla="*/ 0 w 59"/>
                  <a:gd name="T25" fmla="*/ 27 h 30"/>
                  <a:gd name="T26" fmla="*/ 0 w 59"/>
                  <a:gd name="T27" fmla="*/ 19 h 30"/>
                  <a:gd name="T28" fmla="*/ 1 w 59"/>
                  <a:gd name="T29" fmla="*/ 12 h 30"/>
                  <a:gd name="T30" fmla="*/ 4 w 59"/>
                  <a:gd name="T31" fmla="*/ 6 h 30"/>
                  <a:gd name="T32" fmla="*/ 7 w 5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0"/>
                  <a:gd name="T53" fmla="*/ 59 w 5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0">
                    <a:moveTo>
                      <a:pt x="7" y="0"/>
                    </a:moveTo>
                    <a:lnTo>
                      <a:pt x="19" y="1"/>
                    </a:lnTo>
                    <a:lnTo>
                      <a:pt x="33" y="2"/>
                    </a:lnTo>
                    <a:lnTo>
                      <a:pt x="45" y="3"/>
                    </a:lnTo>
                    <a:lnTo>
                      <a:pt x="59" y="3"/>
                    </a:lnTo>
                    <a:lnTo>
                      <a:pt x="59" y="14"/>
                    </a:lnTo>
                    <a:lnTo>
                      <a:pt x="59" y="28"/>
                    </a:lnTo>
                    <a:lnTo>
                      <a:pt x="55" y="29"/>
                    </a:lnTo>
                    <a:lnTo>
                      <a:pt x="42" y="29"/>
                    </a:lnTo>
                    <a:lnTo>
                      <a:pt x="28" y="30"/>
                    </a:lnTo>
                    <a:lnTo>
                      <a:pt x="15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85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6" name="Freeform 971"/>
              <p:cNvSpPr>
                <a:spLocks/>
              </p:cNvSpPr>
              <p:nvPr/>
            </p:nvSpPr>
            <p:spPr bwMode="auto">
              <a:xfrm>
                <a:off x="1307" y="3872"/>
                <a:ext cx="166" cy="262"/>
              </a:xfrm>
              <a:custGeom>
                <a:avLst/>
                <a:gdLst>
                  <a:gd name="T0" fmla="*/ 4 w 166"/>
                  <a:gd name="T1" fmla="*/ 219 h 262"/>
                  <a:gd name="T2" fmla="*/ 9 w 166"/>
                  <a:gd name="T3" fmla="*/ 205 h 262"/>
                  <a:gd name="T4" fmla="*/ 12 w 166"/>
                  <a:gd name="T5" fmla="*/ 191 h 262"/>
                  <a:gd name="T6" fmla="*/ 14 w 166"/>
                  <a:gd name="T7" fmla="*/ 181 h 262"/>
                  <a:gd name="T8" fmla="*/ 18 w 166"/>
                  <a:gd name="T9" fmla="*/ 167 h 262"/>
                  <a:gd name="T10" fmla="*/ 30 w 166"/>
                  <a:gd name="T11" fmla="*/ 136 h 262"/>
                  <a:gd name="T12" fmla="*/ 48 w 166"/>
                  <a:gd name="T13" fmla="*/ 95 h 262"/>
                  <a:gd name="T14" fmla="*/ 78 w 166"/>
                  <a:gd name="T15" fmla="*/ 38 h 262"/>
                  <a:gd name="T16" fmla="*/ 112 w 166"/>
                  <a:gd name="T17" fmla="*/ 6 h 262"/>
                  <a:gd name="T18" fmla="*/ 134 w 166"/>
                  <a:gd name="T19" fmla="*/ 16 h 262"/>
                  <a:gd name="T20" fmla="*/ 152 w 166"/>
                  <a:gd name="T21" fmla="*/ 17 h 262"/>
                  <a:gd name="T22" fmla="*/ 160 w 166"/>
                  <a:gd name="T23" fmla="*/ 13 h 262"/>
                  <a:gd name="T24" fmla="*/ 163 w 166"/>
                  <a:gd name="T25" fmla="*/ 16 h 262"/>
                  <a:gd name="T26" fmla="*/ 161 w 166"/>
                  <a:gd name="T27" fmla="*/ 21 h 262"/>
                  <a:gd name="T28" fmla="*/ 154 w 166"/>
                  <a:gd name="T29" fmla="*/ 24 h 262"/>
                  <a:gd name="T30" fmla="*/ 151 w 166"/>
                  <a:gd name="T31" fmla="*/ 31 h 262"/>
                  <a:gd name="T32" fmla="*/ 125 w 166"/>
                  <a:gd name="T33" fmla="*/ 62 h 262"/>
                  <a:gd name="T34" fmla="*/ 114 w 166"/>
                  <a:gd name="T35" fmla="*/ 80 h 262"/>
                  <a:gd name="T36" fmla="*/ 106 w 166"/>
                  <a:gd name="T37" fmla="*/ 98 h 262"/>
                  <a:gd name="T38" fmla="*/ 99 w 166"/>
                  <a:gd name="T39" fmla="*/ 111 h 262"/>
                  <a:gd name="T40" fmla="*/ 85 w 166"/>
                  <a:gd name="T41" fmla="*/ 122 h 262"/>
                  <a:gd name="T42" fmla="*/ 73 w 166"/>
                  <a:gd name="T43" fmla="*/ 136 h 262"/>
                  <a:gd name="T44" fmla="*/ 66 w 166"/>
                  <a:gd name="T45" fmla="*/ 153 h 262"/>
                  <a:gd name="T46" fmla="*/ 60 w 166"/>
                  <a:gd name="T47" fmla="*/ 170 h 262"/>
                  <a:gd name="T48" fmla="*/ 66 w 166"/>
                  <a:gd name="T49" fmla="*/ 160 h 262"/>
                  <a:gd name="T50" fmla="*/ 76 w 166"/>
                  <a:gd name="T51" fmla="*/ 137 h 262"/>
                  <a:gd name="T52" fmla="*/ 95 w 166"/>
                  <a:gd name="T53" fmla="*/ 119 h 262"/>
                  <a:gd name="T54" fmla="*/ 82 w 166"/>
                  <a:gd name="T55" fmla="*/ 164 h 262"/>
                  <a:gd name="T56" fmla="*/ 76 w 166"/>
                  <a:gd name="T57" fmla="*/ 186 h 262"/>
                  <a:gd name="T58" fmla="*/ 71 w 166"/>
                  <a:gd name="T59" fmla="*/ 209 h 262"/>
                  <a:gd name="T60" fmla="*/ 67 w 166"/>
                  <a:gd name="T61" fmla="*/ 255 h 262"/>
                  <a:gd name="T62" fmla="*/ 64 w 166"/>
                  <a:gd name="T63" fmla="*/ 260 h 262"/>
                  <a:gd name="T64" fmla="*/ 59 w 166"/>
                  <a:gd name="T65" fmla="*/ 261 h 262"/>
                  <a:gd name="T66" fmla="*/ 42 w 166"/>
                  <a:gd name="T67" fmla="*/ 262 h 262"/>
                  <a:gd name="T68" fmla="*/ 14 w 166"/>
                  <a:gd name="T69" fmla="*/ 260 h 262"/>
                  <a:gd name="T70" fmla="*/ 1 w 166"/>
                  <a:gd name="T71" fmla="*/ 243 h 2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6"/>
                  <a:gd name="T109" fmla="*/ 0 h 262"/>
                  <a:gd name="T110" fmla="*/ 166 w 166"/>
                  <a:gd name="T111" fmla="*/ 262 h 2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6" h="262">
                    <a:moveTo>
                      <a:pt x="1" y="228"/>
                    </a:moveTo>
                    <a:lnTo>
                      <a:pt x="4" y="219"/>
                    </a:lnTo>
                    <a:lnTo>
                      <a:pt x="6" y="212"/>
                    </a:lnTo>
                    <a:lnTo>
                      <a:pt x="9" y="205"/>
                    </a:lnTo>
                    <a:lnTo>
                      <a:pt x="13" y="197"/>
                    </a:lnTo>
                    <a:lnTo>
                      <a:pt x="12" y="191"/>
                    </a:lnTo>
                    <a:lnTo>
                      <a:pt x="13" y="186"/>
                    </a:lnTo>
                    <a:lnTo>
                      <a:pt x="14" y="181"/>
                    </a:lnTo>
                    <a:lnTo>
                      <a:pt x="15" y="176"/>
                    </a:lnTo>
                    <a:lnTo>
                      <a:pt x="18" y="167"/>
                    </a:lnTo>
                    <a:lnTo>
                      <a:pt x="22" y="156"/>
                    </a:lnTo>
                    <a:lnTo>
                      <a:pt x="30" y="136"/>
                    </a:lnTo>
                    <a:lnTo>
                      <a:pt x="39" y="115"/>
                    </a:lnTo>
                    <a:lnTo>
                      <a:pt x="48" y="95"/>
                    </a:lnTo>
                    <a:lnTo>
                      <a:pt x="57" y="76"/>
                    </a:lnTo>
                    <a:lnTo>
                      <a:pt x="78" y="38"/>
                    </a:lnTo>
                    <a:lnTo>
                      <a:pt x="100" y="0"/>
                    </a:lnTo>
                    <a:lnTo>
                      <a:pt x="112" y="6"/>
                    </a:lnTo>
                    <a:lnTo>
                      <a:pt x="123" y="11"/>
                    </a:lnTo>
                    <a:lnTo>
                      <a:pt x="134" y="16"/>
                    </a:lnTo>
                    <a:lnTo>
                      <a:pt x="147" y="18"/>
                    </a:lnTo>
                    <a:lnTo>
                      <a:pt x="152" y="17"/>
                    </a:lnTo>
                    <a:lnTo>
                      <a:pt x="158" y="15"/>
                    </a:lnTo>
                    <a:lnTo>
                      <a:pt x="160" y="13"/>
                    </a:lnTo>
                    <a:lnTo>
                      <a:pt x="162" y="13"/>
                    </a:lnTo>
                    <a:lnTo>
                      <a:pt x="163" y="16"/>
                    </a:lnTo>
                    <a:lnTo>
                      <a:pt x="166" y="19"/>
                    </a:lnTo>
                    <a:lnTo>
                      <a:pt x="161" y="21"/>
                    </a:lnTo>
                    <a:lnTo>
                      <a:pt x="158" y="22"/>
                    </a:lnTo>
                    <a:lnTo>
                      <a:pt x="154" y="24"/>
                    </a:lnTo>
                    <a:lnTo>
                      <a:pt x="151" y="27"/>
                    </a:lnTo>
                    <a:lnTo>
                      <a:pt x="151" y="31"/>
                    </a:lnTo>
                    <a:lnTo>
                      <a:pt x="138" y="45"/>
                    </a:lnTo>
                    <a:lnTo>
                      <a:pt x="125" y="62"/>
                    </a:lnTo>
                    <a:lnTo>
                      <a:pt x="120" y="70"/>
                    </a:lnTo>
                    <a:lnTo>
                      <a:pt x="114" y="80"/>
                    </a:lnTo>
                    <a:lnTo>
                      <a:pt x="109" y="88"/>
                    </a:lnTo>
                    <a:lnTo>
                      <a:pt x="106" y="98"/>
                    </a:lnTo>
                    <a:lnTo>
                      <a:pt x="103" y="105"/>
                    </a:lnTo>
                    <a:lnTo>
                      <a:pt x="99" y="111"/>
                    </a:lnTo>
                    <a:lnTo>
                      <a:pt x="91" y="116"/>
                    </a:lnTo>
                    <a:lnTo>
                      <a:pt x="85" y="122"/>
                    </a:lnTo>
                    <a:lnTo>
                      <a:pt x="79" y="129"/>
                    </a:lnTo>
                    <a:lnTo>
                      <a:pt x="73" y="136"/>
                    </a:lnTo>
                    <a:lnTo>
                      <a:pt x="69" y="145"/>
                    </a:lnTo>
                    <a:lnTo>
                      <a:pt x="66" y="153"/>
                    </a:lnTo>
                    <a:lnTo>
                      <a:pt x="62" y="162"/>
                    </a:lnTo>
                    <a:lnTo>
                      <a:pt x="60" y="170"/>
                    </a:lnTo>
                    <a:lnTo>
                      <a:pt x="61" y="171"/>
                    </a:lnTo>
                    <a:lnTo>
                      <a:pt x="66" y="160"/>
                    </a:lnTo>
                    <a:lnTo>
                      <a:pt x="70" y="148"/>
                    </a:lnTo>
                    <a:lnTo>
                      <a:pt x="76" y="137"/>
                    </a:lnTo>
                    <a:lnTo>
                      <a:pt x="84" y="127"/>
                    </a:lnTo>
                    <a:lnTo>
                      <a:pt x="95" y="119"/>
                    </a:lnTo>
                    <a:lnTo>
                      <a:pt x="89" y="142"/>
                    </a:lnTo>
                    <a:lnTo>
                      <a:pt x="82" y="164"/>
                    </a:lnTo>
                    <a:lnTo>
                      <a:pt x="78" y="174"/>
                    </a:lnTo>
                    <a:lnTo>
                      <a:pt x="76" y="186"/>
                    </a:lnTo>
                    <a:lnTo>
                      <a:pt x="72" y="197"/>
                    </a:lnTo>
                    <a:lnTo>
                      <a:pt x="71" y="209"/>
                    </a:lnTo>
                    <a:lnTo>
                      <a:pt x="66" y="251"/>
                    </a:lnTo>
                    <a:lnTo>
                      <a:pt x="67" y="255"/>
                    </a:lnTo>
                    <a:lnTo>
                      <a:pt x="67" y="257"/>
                    </a:lnTo>
                    <a:lnTo>
                      <a:pt x="64" y="260"/>
                    </a:lnTo>
                    <a:lnTo>
                      <a:pt x="62" y="261"/>
                    </a:lnTo>
                    <a:lnTo>
                      <a:pt x="59" y="261"/>
                    </a:lnTo>
                    <a:lnTo>
                      <a:pt x="57" y="262"/>
                    </a:lnTo>
                    <a:lnTo>
                      <a:pt x="42" y="262"/>
                    </a:lnTo>
                    <a:lnTo>
                      <a:pt x="28" y="261"/>
                    </a:lnTo>
                    <a:lnTo>
                      <a:pt x="14" y="260"/>
                    </a:lnTo>
                    <a:lnTo>
                      <a:pt x="0" y="257"/>
                    </a:lnTo>
                    <a:lnTo>
                      <a:pt x="1" y="243"/>
                    </a:lnTo>
                    <a:lnTo>
                      <a:pt x="1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7" name="Freeform 972"/>
              <p:cNvSpPr>
                <a:spLocks/>
              </p:cNvSpPr>
              <p:nvPr/>
            </p:nvSpPr>
            <p:spPr bwMode="auto">
              <a:xfrm>
                <a:off x="1364" y="3792"/>
                <a:ext cx="65" cy="97"/>
              </a:xfrm>
              <a:custGeom>
                <a:avLst/>
                <a:gdLst>
                  <a:gd name="T0" fmla="*/ 4 w 65"/>
                  <a:gd name="T1" fmla="*/ 35 h 97"/>
                  <a:gd name="T2" fmla="*/ 5 w 65"/>
                  <a:gd name="T3" fmla="*/ 20 h 97"/>
                  <a:gd name="T4" fmla="*/ 6 w 65"/>
                  <a:gd name="T5" fmla="*/ 4 h 97"/>
                  <a:gd name="T6" fmla="*/ 22 w 65"/>
                  <a:gd name="T7" fmla="*/ 3 h 97"/>
                  <a:gd name="T8" fmla="*/ 36 w 65"/>
                  <a:gd name="T9" fmla="*/ 1 h 97"/>
                  <a:gd name="T10" fmla="*/ 50 w 65"/>
                  <a:gd name="T11" fmla="*/ 1 h 97"/>
                  <a:gd name="T12" fmla="*/ 65 w 65"/>
                  <a:gd name="T13" fmla="*/ 0 h 97"/>
                  <a:gd name="T14" fmla="*/ 57 w 65"/>
                  <a:gd name="T15" fmla="*/ 19 h 97"/>
                  <a:gd name="T16" fmla="*/ 49 w 65"/>
                  <a:gd name="T17" fmla="*/ 37 h 97"/>
                  <a:gd name="T18" fmla="*/ 41 w 65"/>
                  <a:gd name="T19" fmla="*/ 57 h 97"/>
                  <a:gd name="T20" fmla="*/ 36 w 65"/>
                  <a:gd name="T21" fmla="*/ 76 h 97"/>
                  <a:gd name="T22" fmla="*/ 38 w 65"/>
                  <a:gd name="T23" fmla="*/ 77 h 97"/>
                  <a:gd name="T24" fmla="*/ 32 w 65"/>
                  <a:gd name="T25" fmla="*/ 87 h 97"/>
                  <a:gd name="T26" fmla="*/ 25 w 65"/>
                  <a:gd name="T27" fmla="*/ 97 h 97"/>
                  <a:gd name="T28" fmla="*/ 22 w 65"/>
                  <a:gd name="T29" fmla="*/ 96 h 97"/>
                  <a:gd name="T30" fmla="*/ 18 w 65"/>
                  <a:gd name="T31" fmla="*/ 97 h 97"/>
                  <a:gd name="T32" fmla="*/ 0 w 65"/>
                  <a:gd name="T33" fmla="*/ 96 h 97"/>
                  <a:gd name="T34" fmla="*/ 0 w 65"/>
                  <a:gd name="T35" fmla="*/ 81 h 97"/>
                  <a:gd name="T36" fmla="*/ 1 w 65"/>
                  <a:gd name="T37" fmla="*/ 65 h 97"/>
                  <a:gd name="T38" fmla="*/ 2 w 65"/>
                  <a:gd name="T39" fmla="*/ 49 h 97"/>
                  <a:gd name="T40" fmla="*/ 4 w 65"/>
                  <a:gd name="T41" fmla="*/ 35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97"/>
                  <a:gd name="T65" fmla="*/ 65 w 65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97">
                    <a:moveTo>
                      <a:pt x="4" y="35"/>
                    </a:moveTo>
                    <a:lnTo>
                      <a:pt x="5" y="20"/>
                    </a:lnTo>
                    <a:lnTo>
                      <a:pt x="6" y="4"/>
                    </a:lnTo>
                    <a:lnTo>
                      <a:pt x="22" y="3"/>
                    </a:lnTo>
                    <a:lnTo>
                      <a:pt x="36" y="1"/>
                    </a:lnTo>
                    <a:lnTo>
                      <a:pt x="50" y="1"/>
                    </a:lnTo>
                    <a:lnTo>
                      <a:pt x="65" y="0"/>
                    </a:lnTo>
                    <a:lnTo>
                      <a:pt x="57" y="19"/>
                    </a:lnTo>
                    <a:lnTo>
                      <a:pt x="49" y="37"/>
                    </a:lnTo>
                    <a:lnTo>
                      <a:pt x="41" y="57"/>
                    </a:lnTo>
                    <a:lnTo>
                      <a:pt x="36" y="76"/>
                    </a:lnTo>
                    <a:lnTo>
                      <a:pt x="38" y="77"/>
                    </a:lnTo>
                    <a:lnTo>
                      <a:pt x="32" y="87"/>
                    </a:lnTo>
                    <a:lnTo>
                      <a:pt x="25" y="97"/>
                    </a:lnTo>
                    <a:lnTo>
                      <a:pt x="22" y="96"/>
                    </a:lnTo>
                    <a:lnTo>
                      <a:pt x="18" y="97"/>
                    </a:lnTo>
                    <a:lnTo>
                      <a:pt x="0" y="96"/>
                    </a:lnTo>
                    <a:lnTo>
                      <a:pt x="0" y="81"/>
                    </a:lnTo>
                    <a:lnTo>
                      <a:pt x="1" y="65"/>
                    </a:lnTo>
                    <a:lnTo>
                      <a:pt x="2" y="49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585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8" name="Freeform 973"/>
              <p:cNvSpPr>
                <a:spLocks/>
              </p:cNvSpPr>
              <p:nvPr/>
            </p:nvSpPr>
            <p:spPr bwMode="auto">
              <a:xfrm>
                <a:off x="1405" y="3529"/>
                <a:ext cx="380" cy="371"/>
              </a:xfrm>
              <a:custGeom>
                <a:avLst/>
                <a:gdLst>
                  <a:gd name="T0" fmla="*/ 44 w 380"/>
                  <a:gd name="T1" fmla="*/ 231 h 371"/>
                  <a:gd name="T2" fmla="*/ 60 w 380"/>
                  <a:gd name="T3" fmla="*/ 211 h 371"/>
                  <a:gd name="T4" fmla="*/ 78 w 380"/>
                  <a:gd name="T5" fmla="*/ 204 h 371"/>
                  <a:gd name="T6" fmla="*/ 85 w 380"/>
                  <a:gd name="T7" fmla="*/ 199 h 371"/>
                  <a:gd name="T8" fmla="*/ 71 w 380"/>
                  <a:gd name="T9" fmla="*/ 203 h 371"/>
                  <a:gd name="T10" fmla="*/ 61 w 380"/>
                  <a:gd name="T11" fmla="*/ 204 h 371"/>
                  <a:gd name="T12" fmla="*/ 68 w 380"/>
                  <a:gd name="T13" fmla="*/ 170 h 371"/>
                  <a:gd name="T14" fmla="*/ 76 w 380"/>
                  <a:gd name="T15" fmla="*/ 126 h 371"/>
                  <a:gd name="T16" fmla="*/ 78 w 380"/>
                  <a:gd name="T17" fmla="*/ 106 h 371"/>
                  <a:gd name="T18" fmla="*/ 72 w 380"/>
                  <a:gd name="T19" fmla="*/ 111 h 371"/>
                  <a:gd name="T20" fmla="*/ 65 w 380"/>
                  <a:gd name="T21" fmla="*/ 144 h 371"/>
                  <a:gd name="T22" fmla="*/ 63 w 380"/>
                  <a:gd name="T23" fmla="*/ 147 h 371"/>
                  <a:gd name="T24" fmla="*/ 45 w 380"/>
                  <a:gd name="T25" fmla="*/ 158 h 371"/>
                  <a:gd name="T26" fmla="*/ 46 w 380"/>
                  <a:gd name="T27" fmla="*/ 179 h 371"/>
                  <a:gd name="T28" fmla="*/ 45 w 380"/>
                  <a:gd name="T29" fmla="*/ 217 h 371"/>
                  <a:gd name="T30" fmla="*/ 27 w 380"/>
                  <a:gd name="T31" fmla="*/ 237 h 371"/>
                  <a:gd name="T32" fmla="*/ 13 w 380"/>
                  <a:gd name="T33" fmla="*/ 192 h 371"/>
                  <a:gd name="T34" fmla="*/ 14 w 380"/>
                  <a:gd name="T35" fmla="*/ 147 h 371"/>
                  <a:gd name="T36" fmla="*/ 14 w 380"/>
                  <a:gd name="T37" fmla="*/ 125 h 371"/>
                  <a:gd name="T38" fmla="*/ 26 w 380"/>
                  <a:gd name="T39" fmla="*/ 110 h 371"/>
                  <a:gd name="T40" fmla="*/ 59 w 380"/>
                  <a:gd name="T41" fmla="*/ 92 h 371"/>
                  <a:gd name="T42" fmla="*/ 98 w 380"/>
                  <a:gd name="T43" fmla="*/ 60 h 371"/>
                  <a:gd name="T44" fmla="*/ 121 w 380"/>
                  <a:gd name="T45" fmla="*/ 67 h 371"/>
                  <a:gd name="T46" fmla="*/ 139 w 380"/>
                  <a:gd name="T47" fmla="*/ 70 h 371"/>
                  <a:gd name="T48" fmla="*/ 174 w 380"/>
                  <a:gd name="T49" fmla="*/ 77 h 371"/>
                  <a:gd name="T50" fmla="*/ 217 w 380"/>
                  <a:gd name="T51" fmla="*/ 94 h 371"/>
                  <a:gd name="T52" fmla="*/ 249 w 380"/>
                  <a:gd name="T53" fmla="*/ 103 h 371"/>
                  <a:gd name="T54" fmla="*/ 255 w 380"/>
                  <a:gd name="T55" fmla="*/ 117 h 371"/>
                  <a:gd name="T56" fmla="*/ 261 w 380"/>
                  <a:gd name="T57" fmla="*/ 105 h 371"/>
                  <a:gd name="T58" fmla="*/ 286 w 380"/>
                  <a:gd name="T59" fmla="*/ 97 h 371"/>
                  <a:gd name="T60" fmla="*/ 242 w 380"/>
                  <a:gd name="T61" fmla="*/ 97 h 371"/>
                  <a:gd name="T62" fmla="*/ 271 w 380"/>
                  <a:gd name="T63" fmla="*/ 79 h 371"/>
                  <a:gd name="T64" fmla="*/ 282 w 380"/>
                  <a:gd name="T65" fmla="*/ 78 h 371"/>
                  <a:gd name="T66" fmla="*/ 278 w 380"/>
                  <a:gd name="T67" fmla="*/ 72 h 371"/>
                  <a:gd name="T68" fmla="*/ 286 w 380"/>
                  <a:gd name="T69" fmla="*/ 68 h 371"/>
                  <a:gd name="T70" fmla="*/ 342 w 380"/>
                  <a:gd name="T71" fmla="*/ 0 h 371"/>
                  <a:gd name="T72" fmla="*/ 363 w 380"/>
                  <a:gd name="T73" fmla="*/ 12 h 371"/>
                  <a:gd name="T74" fmla="*/ 378 w 380"/>
                  <a:gd name="T75" fmla="*/ 34 h 371"/>
                  <a:gd name="T76" fmla="*/ 364 w 380"/>
                  <a:gd name="T77" fmla="*/ 63 h 371"/>
                  <a:gd name="T78" fmla="*/ 309 w 380"/>
                  <a:gd name="T79" fmla="*/ 111 h 371"/>
                  <a:gd name="T80" fmla="*/ 243 w 380"/>
                  <a:gd name="T81" fmla="*/ 154 h 371"/>
                  <a:gd name="T82" fmla="*/ 210 w 380"/>
                  <a:gd name="T83" fmla="*/ 196 h 371"/>
                  <a:gd name="T84" fmla="*/ 181 w 380"/>
                  <a:gd name="T85" fmla="*/ 278 h 371"/>
                  <a:gd name="T86" fmla="*/ 174 w 380"/>
                  <a:gd name="T87" fmla="*/ 345 h 371"/>
                  <a:gd name="T88" fmla="*/ 162 w 380"/>
                  <a:gd name="T89" fmla="*/ 365 h 371"/>
                  <a:gd name="T90" fmla="*/ 112 w 380"/>
                  <a:gd name="T91" fmla="*/ 371 h 371"/>
                  <a:gd name="T92" fmla="*/ 78 w 380"/>
                  <a:gd name="T93" fmla="*/ 367 h 371"/>
                  <a:gd name="T94" fmla="*/ 60 w 380"/>
                  <a:gd name="T95" fmla="*/ 351 h 371"/>
                  <a:gd name="T96" fmla="*/ 41 w 380"/>
                  <a:gd name="T97" fmla="*/ 354 h 371"/>
                  <a:gd name="T98" fmla="*/ 2 w 380"/>
                  <a:gd name="T99" fmla="*/ 338 h 371"/>
                  <a:gd name="T100" fmla="*/ 7 w 380"/>
                  <a:gd name="T101" fmla="*/ 318 h 3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0"/>
                  <a:gd name="T154" fmla="*/ 0 h 371"/>
                  <a:gd name="T155" fmla="*/ 380 w 380"/>
                  <a:gd name="T156" fmla="*/ 371 h 3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0" h="371">
                    <a:moveTo>
                      <a:pt x="31" y="262"/>
                    </a:moveTo>
                    <a:lnTo>
                      <a:pt x="35" y="252"/>
                    </a:lnTo>
                    <a:lnTo>
                      <a:pt x="41" y="242"/>
                    </a:lnTo>
                    <a:lnTo>
                      <a:pt x="44" y="231"/>
                    </a:lnTo>
                    <a:lnTo>
                      <a:pt x="49" y="222"/>
                    </a:lnTo>
                    <a:lnTo>
                      <a:pt x="52" y="217"/>
                    </a:lnTo>
                    <a:lnTo>
                      <a:pt x="55" y="213"/>
                    </a:lnTo>
                    <a:lnTo>
                      <a:pt x="60" y="211"/>
                    </a:lnTo>
                    <a:lnTo>
                      <a:pt x="64" y="211"/>
                    </a:lnTo>
                    <a:lnTo>
                      <a:pt x="70" y="209"/>
                    </a:lnTo>
                    <a:lnTo>
                      <a:pt x="73" y="208"/>
                    </a:lnTo>
                    <a:lnTo>
                      <a:pt x="78" y="204"/>
                    </a:lnTo>
                    <a:lnTo>
                      <a:pt x="82" y="202"/>
                    </a:lnTo>
                    <a:lnTo>
                      <a:pt x="82" y="201"/>
                    </a:lnTo>
                    <a:lnTo>
                      <a:pt x="83" y="199"/>
                    </a:lnTo>
                    <a:lnTo>
                      <a:pt x="85" y="199"/>
                    </a:lnTo>
                    <a:lnTo>
                      <a:pt x="82" y="198"/>
                    </a:lnTo>
                    <a:lnTo>
                      <a:pt x="80" y="199"/>
                    </a:lnTo>
                    <a:lnTo>
                      <a:pt x="71" y="203"/>
                    </a:lnTo>
                    <a:lnTo>
                      <a:pt x="62" y="206"/>
                    </a:lnTo>
                    <a:lnTo>
                      <a:pt x="63" y="204"/>
                    </a:lnTo>
                    <a:lnTo>
                      <a:pt x="62" y="204"/>
                    </a:lnTo>
                    <a:lnTo>
                      <a:pt x="61" y="204"/>
                    </a:lnTo>
                    <a:lnTo>
                      <a:pt x="62" y="203"/>
                    </a:lnTo>
                    <a:lnTo>
                      <a:pt x="62" y="202"/>
                    </a:lnTo>
                    <a:lnTo>
                      <a:pt x="64" y="186"/>
                    </a:lnTo>
                    <a:lnTo>
                      <a:pt x="68" y="170"/>
                    </a:lnTo>
                    <a:lnTo>
                      <a:pt x="70" y="159"/>
                    </a:lnTo>
                    <a:lnTo>
                      <a:pt x="71" y="148"/>
                    </a:lnTo>
                    <a:lnTo>
                      <a:pt x="72" y="137"/>
                    </a:lnTo>
                    <a:lnTo>
                      <a:pt x="76" y="126"/>
                    </a:lnTo>
                    <a:lnTo>
                      <a:pt x="77" y="115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8" y="106"/>
                    </a:lnTo>
                    <a:lnTo>
                      <a:pt x="79" y="104"/>
                    </a:lnTo>
                    <a:lnTo>
                      <a:pt x="78" y="101"/>
                    </a:lnTo>
                    <a:lnTo>
                      <a:pt x="74" y="106"/>
                    </a:lnTo>
                    <a:lnTo>
                      <a:pt x="72" y="111"/>
                    </a:lnTo>
                    <a:lnTo>
                      <a:pt x="71" y="117"/>
                    </a:lnTo>
                    <a:lnTo>
                      <a:pt x="70" y="123"/>
                    </a:lnTo>
                    <a:lnTo>
                      <a:pt x="68" y="135"/>
                    </a:lnTo>
                    <a:lnTo>
                      <a:pt x="65" y="144"/>
                    </a:lnTo>
                    <a:lnTo>
                      <a:pt x="67" y="146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3" y="147"/>
                    </a:lnTo>
                    <a:lnTo>
                      <a:pt x="51" y="157"/>
                    </a:lnTo>
                    <a:lnTo>
                      <a:pt x="46" y="154"/>
                    </a:lnTo>
                    <a:lnTo>
                      <a:pt x="41" y="154"/>
                    </a:lnTo>
                    <a:lnTo>
                      <a:pt x="45" y="158"/>
                    </a:lnTo>
                    <a:lnTo>
                      <a:pt x="50" y="161"/>
                    </a:lnTo>
                    <a:lnTo>
                      <a:pt x="47" y="165"/>
                    </a:lnTo>
                    <a:lnTo>
                      <a:pt x="45" y="168"/>
                    </a:lnTo>
                    <a:lnTo>
                      <a:pt x="46" y="179"/>
                    </a:lnTo>
                    <a:lnTo>
                      <a:pt x="47" y="188"/>
                    </a:lnTo>
                    <a:lnTo>
                      <a:pt x="49" y="199"/>
                    </a:lnTo>
                    <a:lnTo>
                      <a:pt x="50" y="211"/>
                    </a:lnTo>
                    <a:lnTo>
                      <a:pt x="45" y="217"/>
                    </a:lnTo>
                    <a:lnTo>
                      <a:pt x="42" y="223"/>
                    </a:lnTo>
                    <a:lnTo>
                      <a:pt x="40" y="230"/>
                    </a:lnTo>
                    <a:lnTo>
                      <a:pt x="36" y="236"/>
                    </a:lnTo>
                    <a:lnTo>
                      <a:pt x="27" y="237"/>
                    </a:lnTo>
                    <a:lnTo>
                      <a:pt x="17" y="240"/>
                    </a:lnTo>
                    <a:lnTo>
                      <a:pt x="15" y="225"/>
                    </a:lnTo>
                    <a:lnTo>
                      <a:pt x="14" y="208"/>
                    </a:lnTo>
                    <a:lnTo>
                      <a:pt x="13" y="192"/>
                    </a:lnTo>
                    <a:lnTo>
                      <a:pt x="10" y="176"/>
                    </a:lnTo>
                    <a:lnTo>
                      <a:pt x="10" y="164"/>
                    </a:lnTo>
                    <a:lnTo>
                      <a:pt x="13" y="153"/>
                    </a:lnTo>
                    <a:lnTo>
                      <a:pt x="14" y="147"/>
                    </a:lnTo>
                    <a:lnTo>
                      <a:pt x="14" y="141"/>
                    </a:lnTo>
                    <a:lnTo>
                      <a:pt x="14" y="135"/>
                    </a:lnTo>
                    <a:lnTo>
                      <a:pt x="13" y="128"/>
                    </a:lnTo>
                    <a:lnTo>
                      <a:pt x="14" y="125"/>
                    </a:lnTo>
                    <a:lnTo>
                      <a:pt x="16" y="121"/>
                    </a:lnTo>
                    <a:lnTo>
                      <a:pt x="18" y="119"/>
                    </a:lnTo>
                    <a:lnTo>
                      <a:pt x="20" y="116"/>
                    </a:lnTo>
                    <a:lnTo>
                      <a:pt x="26" y="110"/>
                    </a:lnTo>
                    <a:lnTo>
                      <a:pt x="33" y="106"/>
                    </a:lnTo>
                    <a:lnTo>
                      <a:pt x="41" y="101"/>
                    </a:lnTo>
                    <a:lnTo>
                      <a:pt x="50" y="97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9" y="72"/>
                    </a:lnTo>
                    <a:lnTo>
                      <a:pt x="92" y="61"/>
                    </a:lnTo>
                    <a:lnTo>
                      <a:pt x="98" y="60"/>
                    </a:lnTo>
                    <a:lnTo>
                      <a:pt x="104" y="60"/>
                    </a:lnTo>
                    <a:lnTo>
                      <a:pt x="109" y="61"/>
                    </a:lnTo>
                    <a:lnTo>
                      <a:pt x="114" y="63"/>
                    </a:lnTo>
                    <a:lnTo>
                      <a:pt x="121" y="67"/>
                    </a:lnTo>
                    <a:lnTo>
                      <a:pt x="129" y="68"/>
                    </a:lnTo>
                    <a:lnTo>
                      <a:pt x="134" y="67"/>
                    </a:lnTo>
                    <a:lnTo>
                      <a:pt x="139" y="70"/>
                    </a:lnTo>
                    <a:lnTo>
                      <a:pt x="143" y="70"/>
                    </a:lnTo>
                    <a:lnTo>
                      <a:pt x="148" y="67"/>
                    </a:lnTo>
                    <a:lnTo>
                      <a:pt x="161" y="71"/>
                    </a:lnTo>
                    <a:lnTo>
                      <a:pt x="174" y="77"/>
                    </a:lnTo>
                    <a:lnTo>
                      <a:pt x="185" y="85"/>
                    </a:lnTo>
                    <a:lnTo>
                      <a:pt x="195" y="94"/>
                    </a:lnTo>
                    <a:lnTo>
                      <a:pt x="206" y="93"/>
                    </a:lnTo>
                    <a:lnTo>
                      <a:pt x="217" y="94"/>
                    </a:lnTo>
                    <a:lnTo>
                      <a:pt x="228" y="95"/>
                    </a:lnTo>
                    <a:lnTo>
                      <a:pt x="239" y="98"/>
                    </a:lnTo>
                    <a:lnTo>
                      <a:pt x="243" y="101"/>
                    </a:lnTo>
                    <a:lnTo>
                      <a:pt x="249" y="103"/>
                    </a:lnTo>
                    <a:lnTo>
                      <a:pt x="250" y="110"/>
                    </a:lnTo>
                    <a:lnTo>
                      <a:pt x="252" y="117"/>
                    </a:lnTo>
                    <a:lnTo>
                      <a:pt x="253" y="119"/>
                    </a:lnTo>
                    <a:lnTo>
                      <a:pt x="255" y="117"/>
                    </a:lnTo>
                    <a:lnTo>
                      <a:pt x="253" y="111"/>
                    </a:lnTo>
                    <a:lnTo>
                      <a:pt x="252" y="104"/>
                    </a:lnTo>
                    <a:lnTo>
                      <a:pt x="257" y="105"/>
                    </a:lnTo>
                    <a:lnTo>
                      <a:pt x="261" y="105"/>
                    </a:lnTo>
                    <a:lnTo>
                      <a:pt x="266" y="105"/>
                    </a:lnTo>
                    <a:lnTo>
                      <a:pt x="270" y="104"/>
                    </a:lnTo>
                    <a:lnTo>
                      <a:pt x="278" y="101"/>
                    </a:lnTo>
                    <a:lnTo>
                      <a:pt x="286" y="97"/>
                    </a:lnTo>
                    <a:lnTo>
                      <a:pt x="273" y="100"/>
                    </a:lnTo>
                    <a:lnTo>
                      <a:pt x="259" y="103"/>
                    </a:lnTo>
                    <a:lnTo>
                      <a:pt x="250" y="100"/>
                    </a:lnTo>
                    <a:lnTo>
                      <a:pt x="242" y="97"/>
                    </a:lnTo>
                    <a:lnTo>
                      <a:pt x="255" y="89"/>
                    </a:lnTo>
                    <a:lnTo>
                      <a:pt x="266" y="81"/>
                    </a:lnTo>
                    <a:lnTo>
                      <a:pt x="269" y="81"/>
                    </a:lnTo>
                    <a:lnTo>
                      <a:pt x="271" y="79"/>
                    </a:lnTo>
                    <a:lnTo>
                      <a:pt x="271" y="81"/>
                    </a:lnTo>
                    <a:lnTo>
                      <a:pt x="279" y="81"/>
                    </a:lnTo>
                    <a:lnTo>
                      <a:pt x="287" y="81"/>
                    </a:lnTo>
                    <a:lnTo>
                      <a:pt x="282" y="78"/>
                    </a:lnTo>
                    <a:lnTo>
                      <a:pt x="275" y="77"/>
                    </a:lnTo>
                    <a:lnTo>
                      <a:pt x="276" y="74"/>
                    </a:lnTo>
                    <a:lnTo>
                      <a:pt x="277" y="73"/>
                    </a:lnTo>
                    <a:lnTo>
                      <a:pt x="278" y="72"/>
                    </a:lnTo>
                    <a:lnTo>
                      <a:pt x="279" y="72"/>
                    </a:lnTo>
                    <a:lnTo>
                      <a:pt x="283" y="72"/>
                    </a:lnTo>
                    <a:lnTo>
                      <a:pt x="286" y="71"/>
                    </a:lnTo>
                    <a:lnTo>
                      <a:pt x="286" y="68"/>
                    </a:lnTo>
                    <a:lnTo>
                      <a:pt x="301" y="52"/>
                    </a:lnTo>
                    <a:lnTo>
                      <a:pt x="315" y="35"/>
                    </a:lnTo>
                    <a:lnTo>
                      <a:pt x="329" y="17"/>
                    </a:lnTo>
                    <a:lnTo>
                      <a:pt x="342" y="0"/>
                    </a:lnTo>
                    <a:lnTo>
                      <a:pt x="347" y="1"/>
                    </a:lnTo>
                    <a:lnTo>
                      <a:pt x="351" y="3"/>
                    </a:lnTo>
                    <a:lnTo>
                      <a:pt x="357" y="7"/>
                    </a:lnTo>
                    <a:lnTo>
                      <a:pt x="363" y="12"/>
                    </a:lnTo>
                    <a:lnTo>
                      <a:pt x="367" y="17"/>
                    </a:lnTo>
                    <a:lnTo>
                      <a:pt x="372" y="23"/>
                    </a:lnTo>
                    <a:lnTo>
                      <a:pt x="376" y="28"/>
                    </a:lnTo>
                    <a:lnTo>
                      <a:pt x="378" y="34"/>
                    </a:lnTo>
                    <a:lnTo>
                      <a:pt x="380" y="44"/>
                    </a:lnTo>
                    <a:lnTo>
                      <a:pt x="375" y="51"/>
                    </a:lnTo>
                    <a:lnTo>
                      <a:pt x="369" y="57"/>
                    </a:lnTo>
                    <a:lnTo>
                      <a:pt x="364" y="63"/>
                    </a:lnTo>
                    <a:lnTo>
                      <a:pt x="357" y="70"/>
                    </a:lnTo>
                    <a:lnTo>
                      <a:pt x="341" y="83"/>
                    </a:lnTo>
                    <a:lnTo>
                      <a:pt x="325" y="98"/>
                    </a:lnTo>
                    <a:lnTo>
                      <a:pt x="309" y="111"/>
                    </a:lnTo>
                    <a:lnTo>
                      <a:pt x="291" y="123"/>
                    </a:lnTo>
                    <a:lnTo>
                      <a:pt x="271" y="136"/>
                    </a:lnTo>
                    <a:lnTo>
                      <a:pt x="252" y="148"/>
                    </a:lnTo>
                    <a:lnTo>
                      <a:pt x="243" y="154"/>
                    </a:lnTo>
                    <a:lnTo>
                      <a:pt x="234" y="163"/>
                    </a:lnTo>
                    <a:lnTo>
                      <a:pt x="226" y="171"/>
                    </a:lnTo>
                    <a:lnTo>
                      <a:pt x="220" y="181"/>
                    </a:lnTo>
                    <a:lnTo>
                      <a:pt x="210" y="196"/>
                    </a:lnTo>
                    <a:lnTo>
                      <a:pt x="202" y="211"/>
                    </a:lnTo>
                    <a:lnTo>
                      <a:pt x="196" y="226"/>
                    </a:lnTo>
                    <a:lnTo>
                      <a:pt x="190" y="244"/>
                    </a:lnTo>
                    <a:lnTo>
                      <a:pt x="181" y="278"/>
                    </a:lnTo>
                    <a:lnTo>
                      <a:pt x="176" y="313"/>
                    </a:lnTo>
                    <a:lnTo>
                      <a:pt x="175" y="323"/>
                    </a:lnTo>
                    <a:lnTo>
                      <a:pt x="175" y="334"/>
                    </a:lnTo>
                    <a:lnTo>
                      <a:pt x="174" y="345"/>
                    </a:lnTo>
                    <a:lnTo>
                      <a:pt x="171" y="355"/>
                    </a:lnTo>
                    <a:lnTo>
                      <a:pt x="172" y="358"/>
                    </a:lnTo>
                    <a:lnTo>
                      <a:pt x="172" y="361"/>
                    </a:lnTo>
                    <a:lnTo>
                      <a:pt x="162" y="365"/>
                    </a:lnTo>
                    <a:lnTo>
                      <a:pt x="152" y="367"/>
                    </a:lnTo>
                    <a:lnTo>
                      <a:pt x="142" y="370"/>
                    </a:lnTo>
                    <a:lnTo>
                      <a:pt x="132" y="371"/>
                    </a:lnTo>
                    <a:lnTo>
                      <a:pt x="112" y="371"/>
                    </a:lnTo>
                    <a:lnTo>
                      <a:pt x="90" y="371"/>
                    </a:lnTo>
                    <a:lnTo>
                      <a:pt x="86" y="371"/>
                    </a:lnTo>
                    <a:lnTo>
                      <a:pt x="82" y="370"/>
                    </a:lnTo>
                    <a:lnTo>
                      <a:pt x="78" y="367"/>
                    </a:lnTo>
                    <a:lnTo>
                      <a:pt x="74" y="365"/>
                    </a:lnTo>
                    <a:lnTo>
                      <a:pt x="69" y="358"/>
                    </a:lnTo>
                    <a:lnTo>
                      <a:pt x="63" y="349"/>
                    </a:lnTo>
                    <a:lnTo>
                      <a:pt x="60" y="351"/>
                    </a:lnTo>
                    <a:lnTo>
                      <a:pt x="56" y="354"/>
                    </a:lnTo>
                    <a:lnTo>
                      <a:pt x="52" y="354"/>
                    </a:lnTo>
                    <a:lnTo>
                      <a:pt x="49" y="355"/>
                    </a:lnTo>
                    <a:lnTo>
                      <a:pt x="41" y="354"/>
                    </a:lnTo>
                    <a:lnTo>
                      <a:pt x="33" y="351"/>
                    </a:lnTo>
                    <a:lnTo>
                      <a:pt x="17" y="344"/>
                    </a:lnTo>
                    <a:lnTo>
                      <a:pt x="4" y="337"/>
                    </a:lnTo>
                    <a:lnTo>
                      <a:pt x="2" y="338"/>
                    </a:lnTo>
                    <a:lnTo>
                      <a:pt x="1" y="338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7" y="318"/>
                    </a:lnTo>
                    <a:lnTo>
                      <a:pt x="15" y="300"/>
                    </a:lnTo>
                    <a:lnTo>
                      <a:pt x="23" y="280"/>
                    </a:lnTo>
                    <a:lnTo>
                      <a:pt x="31" y="262"/>
                    </a:lnTo>
                    <a:close/>
                  </a:path>
                </a:pathLst>
              </a:custGeom>
              <a:solidFill>
                <a:srgbClr val="47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9" name="Freeform 974"/>
              <p:cNvSpPr>
                <a:spLocks/>
              </p:cNvSpPr>
              <p:nvPr/>
            </p:nvSpPr>
            <p:spPr bwMode="auto">
              <a:xfrm>
                <a:off x="1416" y="3780"/>
                <a:ext cx="13" cy="7"/>
              </a:xfrm>
              <a:custGeom>
                <a:avLst/>
                <a:gdLst>
                  <a:gd name="T0" fmla="*/ 6 w 13"/>
                  <a:gd name="T1" fmla="*/ 0 h 7"/>
                  <a:gd name="T2" fmla="*/ 8 w 13"/>
                  <a:gd name="T3" fmla="*/ 1 h 7"/>
                  <a:gd name="T4" fmla="*/ 9 w 13"/>
                  <a:gd name="T5" fmla="*/ 5 h 7"/>
                  <a:gd name="T6" fmla="*/ 13 w 13"/>
                  <a:gd name="T7" fmla="*/ 6 h 7"/>
                  <a:gd name="T8" fmla="*/ 7 w 13"/>
                  <a:gd name="T9" fmla="*/ 7 h 7"/>
                  <a:gd name="T10" fmla="*/ 0 w 13"/>
                  <a:gd name="T11" fmla="*/ 7 h 7"/>
                  <a:gd name="T12" fmla="*/ 0 w 13"/>
                  <a:gd name="T13" fmla="*/ 6 h 7"/>
                  <a:gd name="T14" fmla="*/ 0 w 13"/>
                  <a:gd name="T15" fmla="*/ 5 h 7"/>
                  <a:gd name="T16" fmla="*/ 3 w 13"/>
                  <a:gd name="T17" fmla="*/ 1 h 7"/>
                  <a:gd name="T18" fmla="*/ 6 w 13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7"/>
                  <a:gd name="T32" fmla="*/ 13 w 1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7">
                    <a:moveTo>
                      <a:pt x="6" y="0"/>
                    </a:moveTo>
                    <a:lnTo>
                      <a:pt x="8" y="1"/>
                    </a:lnTo>
                    <a:lnTo>
                      <a:pt x="9" y="5"/>
                    </a:lnTo>
                    <a:lnTo>
                      <a:pt x="13" y="6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0" name="Freeform 975"/>
              <p:cNvSpPr>
                <a:spLocks/>
              </p:cNvSpPr>
              <p:nvPr/>
            </p:nvSpPr>
            <p:spPr bwMode="auto">
              <a:xfrm>
                <a:off x="1428" y="3769"/>
                <a:ext cx="11" cy="13"/>
              </a:xfrm>
              <a:custGeom>
                <a:avLst/>
                <a:gdLst>
                  <a:gd name="T0" fmla="*/ 2 w 11"/>
                  <a:gd name="T1" fmla="*/ 1 h 13"/>
                  <a:gd name="T2" fmla="*/ 11 w 11"/>
                  <a:gd name="T3" fmla="*/ 0 h 13"/>
                  <a:gd name="T4" fmla="*/ 5 w 11"/>
                  <a:gd name="T5" fmla="*/ 13 h 13"/>
                  <a:gd name="T6" fmla="*/ 3 w 11"/>
                  <a:gd name="T7" fmla="*/ 13 h 13"/>
                  <a:gd name="T8" fmla="*/ 1 w 11"/>
                  <a:gd name="T9" fmla="*/ 12 h 13"/>
                  <a:gd name="T10" fmla="*/ 0 w 11"/>
                  <a:gd name="T11" fmla="*/ 9 h 13"/>
                  <a:gd name="T12" fmla="*/ 0 w 11"/>
                  <a:gd name="T13" fmla="*/ 5 h 13"/>
                  <a:gd name="T14" fmla="*/ 1 w 11"/>
                  <a:gd name="T15" fmla="*/ 4 h 13"/>
                  <a:gd name="T16" fmla="*/ 2 w 11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2" y="1"/>
                    </a:moveTo>
                    <a:lnTo>
                      <a:pt x="11" y="0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1" name="Freeform 976"/>
              <p:cNvSpPr>
                <a:spLocks/>
              </p:cNvSpPr>
              <p:nvPr/>
            </p:nvSpPr>
            <p:spPr bwMode="auto">
              <a:xfrm>
                <a:off x="1492" y="3899"/>
                <a:ext cx="142" cy="245"/>
              </a:xfrm>
              <a:custGeom>
                <a:avLst/>
                <a:gdLst>
                  <a:gd name="T0" fmla="*/ 52 w 142"/>
                  <a:gd name="T1" fmla="*/ 6 h 245"/>
                  <a:gd name="T2" fmla="*/ 70 w 142"/>
                  <a:gd name="T3" fmla="*/ 2 h 245"/>
                  <a:gd name="T4" fmla="*/ 82 w 142"/>
                  <a:gd name="T5" fmla="*/ 10 h 245"/>
                  <a:gd name="T6" fmla="*/ 96 w 142"/>
                  <a:gd name="T7" fmla="*/ 38 h 245"/>
                  <a:gd name="T8" fmla="*/ 111 w 142"/>
                  <a:gd name="T9" fmla="*/ 75 h 245"/>
                  <a:gd name="T10" fmla="*/ 123 w 142"/>
                  <a:gd name="T11" fmla="*/ 122 h 245"/>
                  <a:gd name="T12" fmla="*/ 130 w 142"/>
                  <a:gd name="T13" fmla="*/ 180 h 245"/>
                  <a:gd name="T14" fmla="*/ 138 w 142"/>
                  <a:gd name="T15" fmla="*/ 216 h 245"/>
                  <a:gd name="T16" fmla="*/ 142 w 142"/>
                  <a:gd name="T17" fmla="*/ 230 h 245"/>
                  <a:gd name="T18" fmla="*/ 134 w 142"/>
                  <a:gd name="T19" fmla="*/ 240 h 245"/>
                  <a:gd name="T20" fmla="*/ 118 w 142"/>
                  <a:gd name="T21" fmla="*/ 244 h 245"/>
                  <a:gd name="T22" fmla="*/ 100 w 142"/>
                  <a:gd name="T23" fmla="*/ 245 h 245"/>
                  <a:gd name="T24" fmla="*/ 83 w 142"/>
                  <a:gd name="T25" fmla="*/ 243 h 245"/>
                  <a:gd name="T26" fmla="*/ 76 w 142"/>
                  <a:gd name="T27" fmla="*/ 236 h 245"/>
                  <a:gd name="T28" fmla="*/ 73 w 142"/>
                  <a:gd name="T29" fmla="*/ 187 h 245"/>
                  <a:gd name="T30" fmla="*/ 71 w 142"/>
                  <a:gd name="T31" fmla="*/ 140 h 245"/>
                  <a:gd name="T32" fmla="*/ 66 w 142"/>
                  <a:gd name="T33" fmla="*/ 122 h 245"/>
                  <a:gd name="T34" fmla="*/ 85 w 142"/>
                  <a:gd name="T35" fmla="*/ 143 h 245"/>
                  <a:gd name="T36" fmla="*/ 75 w 142"/>
                  <a:gd name="T37" fmla="*/ 129 h 245"/>
                  <a:gd name="T38" fmla="*/ 60 w 142"/>
                  <a:gd name="T39" fmla="*/ 106 h 245"/>
                  <a:gd name="T40" fmla="*/ 51 w 142"/>
                  <a:gd name="T41" fmla="*/ 92 h 245"/>
                  <a:gd name="T42" fmla="*/ 60 w 142"/>
                  <a:gd name="T43" fmla="*/ 98 h 245"/>
                  <a:gd name="T44" fmla="*/ 79 w 142"/>
                  <a:gd name="T45" fmla="*/ 114 h 245"/>
                  <a:gd name="T46" fmla="*/ 89 w 142"/>
                  <a:gd name="T47" fmla="*/ 126 h 245"/>
                  <a:gd name="T48" fmla="*/ 92 w 142"/>
                  <a:gd name="T49" fmla="*/ 137 h 245"/>
                  <a:gd name="T50" fmla="*/ 92 w 142"/>
                  <a:gd name="T51" fmla="*/ 133 h 245"/>
                  <a:gd name="T52" fmla="*/ 90 w 142"/>
                  <a:gd name="T53" fmla="*/ 125 h 245"/>
                  <a:gd name="T54" fmla="*/ 82 w 142"/>
                  <a:gd name="T55" fmla="*/ 114 h 245"/>
                  <a:gd name="T56" fmla="*/ 69 w 142"/>
                  <a:gd name="T57" fmla="*/ 100 h 245"/>
                  <a:gd name="T58" fmla="*/ 54 w 142"/>
                  <a:gd name="T59" fmla="*/ 87 h 245"/>
                  <a:gd name="T60" fmla="*/ 37 w 142"/>
                  <a:gd name="T61" fmla="*/ 61 h 245"/>
                  <a:gd name="T62" fmla="*/ 13 w 142"/>
                  <a:gd name="T63" fmla="*/ 24 h 245"/>
                  <a:gd name="T64" fmla="*/ 11 w 142"/>
                  <a:gd name="T65" fmla="*/ 7 h 245"/>
                  <a:gd name="T66" fmla="*/ 32 w 142"/>
                  <a:gd name="T67" fmla="*/ 7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2"/>
                  <a:gd name="T103" fmla="*/ 0 h 245"/>
                  <a:gd name="T104" fmla="*/ 142 w 142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2" h="245">
                    <a:moveTo>
                      <a:pt x="44" y="7"/>
                    </a:moveTo>
                    <a:lnTo>
                      <a:pt x="52" y="6"/>
                    </a:lnTo>
                    <a:lnTo>
                      <a:pt x="61" y="5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2" y="10"/>
                    </a:lnTo>
                    <a:lnTo>
                      <a:pt x="88" y="19"/>
                    </a:lnTo>
                    <a:lnTo>
                      <a:pt x="96" y="38"/>
                    </a:lnTo>
                    <a:lnTo>
                      <a:pt x="103" y="56"/>
                    </a:lnTo>
                    <a:lnTo>
                      <a:pt x="111" y="75"/>
                    </a:lnTo>
                    <a:lnTo>
                      <a:pt x="118" y="94"/>
                    </a:lnTo>
                    <a:lnTo>
                      <a:pt x="123" y="122"/>
                    </a:lnTo>
                    <a:lnTo>
                      <a:pt x="127" y="151"/>
                    </a:lnTo>
                    <a:lnTo>
                      <a:pt x="130" y="180"/>
                    </a:lnTo>
                    <a:lnTo>
                      <a:pt x="134" y="209"/>
                    </a:lnTo>
                    <a:lnTo>
                      <a:pt x="138" y="216"/>
                    </a:lnTo>
                    <a:lnTo>
                      <a:pt x="141" y="223"/>
                    </a:lnTo>
                    <a:lnTo>
                      <a:pt x="142" y="230"/>
                    </a:lnTo>
                    <a:lnTo>
                      <a:pt x="142" y="238"/>
                    </a:lnTo>
                    <a:lnTo>
                      <a:pt x="134" y="240"/>
                    </a:lnTo>
                    <a:lnTo>
                      <a:pt x="126" y="243"/>
                    </a:lnTo>
                    <a:lnTo>
                      <a:pt x="118" y="244"/>
                    </a:lnTo>
                    <a:lnTo>
                      <a:pt x="109" y="245"/>
                    </a:lnTo>
                    <a:lnTo>
                      <a:pt x="100" y="245"/>
                    </a:lnTo>
                    <a:lnTo>
                      <a:pt x="92" y="245"/>
                    </a:lnTo>
                    <a:lnTo>
                      <a:pt x="83" y="243"/>
                    </a:lnTo>
                    <a:lnTo>
                      <a:pt x="75" y="239"/>
                    </a:lnTo>
                    <a:lnTo>
                      <a:pt x="76" y="236"/>
                    </a:lnTo>
                    <a:lnTo>
                      <a:pt x="74" y="212"/>
                    </a:lnTo>
                    <a:lnTo>
                      <a:pt x="73" y="187"/>
                    </a:lnTo>
                    <a:lnTo>
                      <a:pt x="72" y="164"/>
                    </a:lnTo>
                    <a:lnTo>
                      <a:pt x="71" y="140"/>
                    </a:lnTo>
                    <a:lnTo>
                      <a:pt x="69" y="131"/>
                    </a:lnTo>
                    <a:lnTo>
                      <a:pt x="66" y="122"/>
                    </a:lnTo>
                    <a:lnTo>
                      <a:pt x="75" y="133"/>
                    </a:lnTo>
                    <a:lnTo>
                      <a:pt x="85" y="143"/>
                    </a:lnTo>
                    <a:lnTo>
                      <a:pt x="84" y="140"/>
                    </a:lnTo>
                    <a:lnTo>
                      <a:pt x="75" y="129"/>
                    </a:lnTo>
                    <a:lnTo>
                      <a:pt x="67" y="116"/>
                    </a:lnTo>
                    <a:lnTo>
                      <a:pt x="60" y="106"/>
                    </a:lnTo>
                    <a:lnTo>
                      <a:pt x="54" y="95"/>
                    </a:lnTo>
                    <a:lnTo>
                      <a:pt x="51" y="92"/>
                    </a:lnTo>
                    <a:lnTo>
                      <a:pt x="49" y="86"/>
                    </a:lnTo>
                    <a:lnTo>
                      <a:pt x="60" y="98"/>
                    </a:lnTo>
                    <a:lnTo>
                      <a:pt x="73" y="108"/>
                    </a:lnTo>
                    <a:lnTo>
                      <a:pt x="79" y="114"/>
                    </a:lnTo>
                    <a:lnTo>
                      <a:pt x="84" y="120"/>
                    </a:lnTo>
                    <a:lnTo>
                      <a:pt x="89" y="126"/>
                    </a:lnTo>
                    <a:lnTo>
                      <a:pt x="91" y="135"/>
                    </a:lnTo>
                    <a:lnTo>
                      <a:pt x="92" y="137"/>
                    </a:lnTo>
                    <a:lnTo>
                      <a:pt x="93" y="138"/>
                    </a:lnTo>
                    <a:lnTo>
                      <a:pt x="92" y="133"/>
                    </a:lnTo>
                    <a:lnTo>
                      <a:pt x="91" y="129"/>
                    </a:lnTo>
                    <a:lnTo>
                      <a:pt x="90" y="125"/>
                    </a:lnTo>
                    <a:lnTo>
                      <a:pt x="88" y="120"/>
                    </a:lnTo>
                    <a:lnTo>
                      <a:pt x="82" y="114"/>
                    </a:lnTo>
                    <a:lnTo>
                      <a:pt x="75" y="106"/>
                    </a:lnTo>
                    <a:lnTo>
                      <a:pt x="69" y="100"/>
                    </a:lnTo>
                    <a:lnTo>
                      <a:pt x="62" y="94"/>
                    </a:lnTo>
                    <a:lnTo>
                      <a:pt x="54" y="87"/>
                    </a:lnTo>
                    <a:lnTo>
                      <a:pt x="48" y="80"/>
                    </a:lnTo>
                    <a:lnTo>
                      <a:pt x="37" y="61"/>
                    </a:lnTo>
                    <a:lnTo>
                      <a:pt x="26" y="43"/>
                    </a:lnTo>
                    <a:lnTo>
                      <a:pt x="13" y="24"/>
                    </a:lnTo>
                    <a:lnTo>
                      <a:pt x="0" y="7"/>
                    </a:lnTo>
                    <a:lnTo>
                      <a:pt x="11" y="7"/>
                    </a:lnTo>
                    <a:lnTo>
                      <a:pt x="21" y="7"/>
                    </a:lnTo>
                    <a:lnTo>
                      <a:pt x="32" y="7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2" name="Freeform 977"/>
              <p:cNvSpPr>
                <a:spLocks/>
              </p:cNvSpPr>
              <p:nvPr/>
            </p:nvSpPr>
            <p:spPr bwMode="auto">
              <a:xfrm>
                <a:off x="1528" y="3627"/>
                <a:ext cx="78" cy="11"/>
              </a:xfrm>
              <a:custGeom>
                <a:avLst/>
                <a:gdLst>
                  <a:gd name="T0" fmla="*/ 52 w 78"/>
                  <a:gd name="T1" fmla="*/ 6 h 11"/>
                  <a:gd name="T2" fmla="*/ 57 w 78"/>
                  <a:gd name="T3" fmla="*/ 3 h 11"/>
                  <a:gd name="T4" fmla="*/ 63 w 78"/>
                  <a:gd name="T5" fmla="*/ 1 h 11"/>
                  <a:gd name="T6" fmla="*/ 70 w 78"/>
                  <a:gd name="T7" fmla="*/ 0 h 11"/>
                  <a:gd name="T8" fmla="*/ 75 w 78"/>
                  <a:gd name="T9" fmla="*/ 0 h 11"/>
                  <a:gd name="T10" fmla="*/ 76 w 78"/>
                  <a:gd name="T11" fmla="*/ 2 h 11"/>
                  <a:gd name="T12" fmla="*/ 78 w 78"/>
                  <a:gd name="T13" fmla="*/ 2 h 11"/>
                  <a:gd name="T14" fmla="*/ 70 w 78"/>
                  <a:gd name="T15" fmla="*/ 3 h 11"/>
                  <a:gd name="T16" fmla="*/ 63 w 78"/>
                  <a:gd name="T17" fmla="*/ 5 h 11"/>
                  <a:gd name="T18" fmla="*/ 57 w 78"/>
                  <a:gd name="T19" fmla="*/ 7 h 11"/>
                  <a:gd name="T20" fmla="*/ 53 w 78"/>
                  <a:gd name="T21" fmla="*/ 8 h 11"/>
                  <a:gd name="T22" fmla="*/ 46 w 78"/>
                  <a:gd name="T23" fmla="*/ 10 h 11"/>
                  <a:gd name="T24" fmla="*/ 39 w 78"/>
                  <a:gd name="T25" fmla="*/ 11 h 11"/>
                  <a:gd name="T26" fmla="*/ 33 w 78"/>
                  <a:gd name="T27" fmla="*/ 11 h 11"/>
                  <a:gd name="T28" fmla="*/ 26 w 78"/>
                  <a:gd name="T29" fmla="*/ 11 h 11"/>
                  <a:gd name="T30" fmla="*/ 13 w 78"/>
                  <a:gd name="T31" fmla="*/ 7 h 11"/>
                  <a:gd name="T32" fmla="*/ 0 w 78"/>
                  <a:gd name="T33" fmla="*/ 5 h 11"/>
                  <a:gd name="T34" fmla="*/ 13 w 78"/>
                  <a:gd name="T35" fmla="*/ 6 h 11"/>
                  <a:gd name="T36" fmla="*/ 26 w 78"/>
                  <a:gd name="T37" fmla="*/ 8 h 11"/>
                  <a:gd name="T38" fmla="*/ 33 w 78"/>
                  <a:gd name="T39" fmla="*/ 8 h 11"/>
                  <a:gd name="T40" fmla="*/ 39 w 78"/>
                  <a:gd name="T41" fmla="*/ 8 h 11"/>
                  <a:gd name="T42" fmla="*/ 45 w 78"/>
                  <a:gd name="T43" fmla="*/ 8 h 11"/>
                  <a:gd name="T44" fmla="*/ 52 w 78"/>
                  <a:gd name="T45" fmla="*/ 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11"/>
                  <a:gd name="T71" fmla="*/ 78 w 78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11">
                    <a:moveTo>
                      <a:pt x="52" y="6"/>
                    </a:moveTo>
                    <a:lnTo>
                      <a:pt x="57" y="3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0" y="3"/>
                    </a:lnTo>
                    <a:lnTo>
                      <a:pt x="63" y="5"/>
                    </a:lnTo>
                    <a:lnTo>
                      <a:pt x="57" y="7"/>
                    </a:lnTo>
                    <a:lnTo>
                      <a:pt x="53" y="8"/>
                    </a:lnTo>
                    <a:lnTo>
                      <a:pt x="46" y="10"/>
                    </a:lnTo>
                    <a:lnTo>
                      <a:pt x="39" y="11"/>
                    </a:lnTo>
                    <a:lnTo>
                      <a:pt x="33" y="11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13" y="6"/>
                    </a:lnTo>
                    <a:lnTo>
                      <a:pt x="26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5" y="8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3" name="Freeform 978"/>
              <p:cNvSpPr>
                <a:spLocks/>
              </p:cNvSpPr>
              <p:nvPr/>
            </p:nvSpPr>
            <p:spPr bwMode="auto">
              <a:xfrm>
                <a:off x="1558" y="3503"/>
                <a:ext cx="111" cy="114"/>
              </a:xfrm>
              <a:custGeom>
                <a:avLst/>
                <a:gdLst>
                  <a:gd name="T0" fmla="*/ 27 w 111"/>
                  <a:gd name="T1" fmla="*/ 72 h 114"/>
                  <a:gd name="T2" fmla="*/ 36 w 111"/>
                  <a:gd name="T3" fmla="*/ 67 h 114"/>
                  <a:gd name="T4" fmla="*/ 35 w 111"/>
                  <a:gd name="T5" fmla="*/ 64 h 114"/>
                  <a:gd name="T6" fmla="*/ 28 w 111"/>
                  <a:gd name="T7" fmla="*/ 69 h 114"/>
                  <a:gd name="T8" fmla="*/ 19 w 111"/>
                  <a:gd name="T9" fmla="*/ 67 h 114"/>
                  <a:gd name="T10" fmla="*/ 16 w 111"/>
                  <a:gd name="T11" fmla="*/ 59 h 114"/>
                  <a:gd name="T12" fmla="*/ 18 w 111"/>
                  <a:gd name="T13" fmla="*/ 49 h 114"/>
                  <a:gd name="T14" fmla="*/ 30 w 111"/>
                  <a:gd name="T15" fmla="*/ 39 h 114"/>
                  <a:gd name="T16" fmla="*/ 37 w 111"/>
                  <a:gd name="T17" fmla="*/ 48 h 114"/>
                  <a:gd name="T18" fmla="*/ 43 w 111"/>
                  <a:gd name="T19" fmla="*/ 51 h 114"/>
                  <a:gd name="T20" fmla="*/ 51 w 111"/>
                  <a:gd name="T21" fmla="*/ 43 h 114"/>
                  <a:gd name="T22" fmla="*/ 54 w 111"/>
                  <a:gd name="T23" fmla="*/ 23 h 114"/>
                  <a:gd name="T24" fmla="*/ 61 w 111"/>
                  <a:gd name="T25" fmla="*/ 4 h 114"/>
                  <a:gd name="T26" fmla="*/ 72 w 111"/>
                  <a:gd name="T27" fmla="*/ 2 h 114"/>
                  <a:gd name="T28" fmla="*/ 78 w 111"/>
                  <a:gd name="T29" fmla="*/ 7 h 114"/>
                  <a:gd name="T30" fmla="*/ 70 w 111"/>
                  <a:gd name="T31" fmla="*/ 10 h 114"/>
                  <a:gd name="T32" fmla="*/ 68 w 111"/>
                  <a:gd name="T33" fmla="*/ 16 h 114"/>
                  <a:gd name="T34" fmla="*/ 78 w 111"/>
                  <a:gd name="T35" fmla="*/ 16 h 114"/>
                  <a:gd name="T36" fmla="*/ 82 w 111"/>
                  <a:gd name="T37" fmla="*/ 24 h 114"/>
                  <a:gd name="T38" fmla="*/ 77 w 111"/>
                  <a:gd name="T39" fmla="*/ 20 h 114"/>
                  <a:gd name="T40" fmla="*/ 71 w 111"/>
                  <a:gd name="T41" fmla="*/ 21 h 114"/>
                  <a:gd name="T42" fmla="*/ 66 w 111"/>
                  <a:gd name="T43" fmla="*/ 35 h 114"/>
                  <a:gd name="T44" fmla="*/ 70 w 111"/>
                  <a:gd name="T45" fmla="*/ 47 h 114"/>
                  <a:gd name="T46" fmla="*/ 80 w 111"/>
                  <a:gd name="T47" fmla="*/ 42 h 114"/>
                  <a:gd name="T48" fmla="*/ 87 w 111"/>
                  <a:gd name="T49" fmla="*/ 37 h 114"/>
                  <a:gd name="T50" fmla="*/ 102 w 111"/>
                  <a:gd name="T51" fmla="*/ 43 h 114"/>
                  <a:gd name="T52" fmla="*/ 109 w 111"/>
                  <a:gd name="T53" fmla="*/ 51 h 114"/>
                  <a:gd name="T54" fmla="*/ 104 w 111"/>
                  <a:gd name="T55" fmla="*/ 59 h 114"/>
                  <a:gd name="T56" fmla="*/ 91 w 111"/>
                  <a:gd name="T57" fmla="*/ 58 h 114"/>
                  <a:gd name="T58" fmla="*/ 96 w 111"/>
                  <a:gd name="T59" fmla="*/ 71 h 114"/>
                  <a:gd name="T60" fmla="*/ 80 w 111"/>
                  <a:gd name="T61" fmla="*/ 81 h 114"/>
                  <a:gd name="T62" fmla="*/ 67 w 111"/>
                  <a:gd name="T63" fmla="*/ 81 h 114"/>
                  <a:gd name="T64" fmla="*/ 80 w 111"/>
                  <a:gd name="T65" fmla="*/ 102 h 114"/>
                  <a:gd name="T66" fmla="*/ 77 w 111"/>
                  <a:gd name="T67" fmla="*/ 107 h 114"/>
                  <a:gd name="T68" fmla="*/ 68 w 111"/>
                  <a:gd name="T69" fmla="*/ 113 h 114"/>
                  <a:gd name="T70" fmla="*/ 52 w 111"/>
                  <a:gd name="T71" fmla="*/ 114 h 114"/>
                  <a:gd name="T72" fmla="*/ 42 w 111"/>
                  <a:gd name="T73" fmla="*/ 104 h 114"/>
                  <a:gd name="T74" fmla="*/ 32 w 111"/>
                  <a:gd name="T75" fmla="*/ 82 h 114"/>
                  <a:gd name="T76" fmla="*/ 28 w 111"/>
                  <a:gd name="T77" fmla="*/ 80 h 114"/>
                  <a:gd name="T78" fmla="*/ 35 w 111"/>
                  <a:gd name="T79" fmla="*/ 99 h 114"/>
                  <a:gd name="T80" fmla="*/ 43 w 111"/>
                  <a:gd name="T81" fmla="*/ 111 h 114"/>
                  <a:gd name="T82" fmla="*/ 33 w 111"/>
                  <a:gd name="T83" fmla="*/ 105 h 114"/>
                  <a:gd name="T84" fmla="*/ 0 w 111"/>
                  <a:gd name="T85" fmla="*/ 88 h 114"/>
                  <a:gd name="T86" fmla="*/ 19 w 111"/>
                  <a:gd name="T87" fmla="*/ 72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1"/>
                  <a:gd name="T133" fmla="*/ 0 h 114"/>
                  <a:gd name="T134" fmla="*/ 111 w 111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1" h="114">
                    <a:moveTo>
                      <a:pt x="19" y="72"/>
                    </a:moveTo>
                    <a:lnTo>
                      <a:pt x="23" y="72"/>
                    </a:lnTo>
                    <a:lnTo>
                      <a:pt x="27" y="72"/>
                    </a:lnTo>
                    <a:lnTo>
                      <a:pt x="32" y="71"/>
                    </a:lnTo>
                    <a:lnTo>
                      <a:pt x="35" y="69"/>
                    </a:lnTo>
                    <a:lnTo>
                      <a:pt x="36" y="67"/>
                    </a:lnTo>
                    <a:lnTo>
                      <a:pt x="37" y="66"/>
                    </a:lnTo>
                    <a:lnTo>
                      <a:pt x="36" y="65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1" y="69"/>
                    </a:lnTo>
                    <a:lnTo>
                      <a:pt x="28" y="69"/>
                    </a:lnTo>
                    <a:lnTo>
                      <a:pt x="26" y="70"/>
                    </a:lnTo>
                    <a:lnTo>
                      <a:pt x="23" y="69"/>
                    </a:lnTo>
                    <a:lnTo>
                      <a:pt x="19" y="67"/>
                    </a:lnTo>
                    <a:lnTo>
                      <a:pt x="18" y="65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6" y="55"/>
                    </a:lnTo>
                    <a:lnTo>
                      <a:pt x="16" y="51"/>
                    </a:lnTo>
                    <a:lnTo>
                      <a:pt x="18" y="49"/>
                    </a:lnTo>
                    <a:lnTo>
                      <a:pt x="22" y="43"/>
                    </a:lnTo>
                    <a:lnTo>
                      <a:pt x="26" y="38"/>
                    </a:lnTo>
                    <a:lnTo>
                      <a:pt x="30" y="39"/>
                    </a:lnTo>
                    <a:lnTo>
                      <a:pt x="33" y="42"/>
                    </a:lnTo>
                    <a:lnTo>
                      <a:pt x="36" y="44"/>
                    </a:lnTo>
                    <a:lnTo>
                      <a:pt x="37" y="48"/>
                    </a:lnTo>
                    <a:lnTo>
                      <a:pt x="37" y="50"/>
                    </a:lnTo>
                    <a:lnTo>
                      <a:pt x="39" y="51"/>
                    </a:lnTo>
                    <a:lnTo>
                      <a:pt x="43" y="51"/>
                    </a:lnTo>
                    <a:lnTo>
                      <a:pt x="46" y="50"/>
                    </a:lnTo>
                    <a:lnTo>
                      <a:pt x="49" y="47"/>
                    </a:lnTo>
                    <a:lnTo>
                      <a:pt x="51" y="43"/>
                    </a:lnTo>
                    <a:lnTo>
                      <a:pt x="52" y="38"/>
                    </a:lnTo>
                    <a:lnTo>
                      <a:pt x="53" y="33"/>
                    </a:lnTo>
                    <a:lnTo>
                      <a:pt x="54" y="23"/>
                    </a:lnTo>
                    <a:lnTo>
                      <a:pt x="57" y="15"/>
                    </a:lnTo>
                    <a:lnTo>
                      <a:pt x="59" y="9"/>
                    </a:lnTo>
                    <a:lnTo>
                      <a:pt x="61" y="4"/>
                    </a:lnTo>
                    <a:lnTo>
                      <a:pt x="64" y="4"/>
                    </a:lnTo>
                    <a:lnTo>
                      <a:pt x="69" y="4"/>
                    </a:lnTo>
                    <a:lnTo>
                      <a:pt x="72" y="2"/>
                    </a:lnTo>
                    <a:lnTo>
                      <a:pt x="76" y="0"/>
                    </a:lnTo>
                    <a:lnTo>
                      <a:pt x="77" y="4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2" y="9"/>
                    </a:lnTo>
                    <a:lnTo>
                      <a:pt x="70" y="10"/>
                    </a:lnTo>
                    <a:lnTo>
                      <a:pt x="69" y="11"/>
                    </a:lnTo>
                    <a:lnTo>
                      <a:pt x="68" y="13"/>
                    </a:lnTo>
                    <a:lnTo>
                      <a:pt x="68" y="16"/>
                    </a:lnTo>
                    <a:lnTo>
                      <a:pt x="71" y="15"/>
                    </a:lnTo>
                    <a:lnTo>
                      <a:pt x="75" y="15"/>
                    </a:lnTo>
                    <a:lnTo>
                      <a:pt x="78" y="16"/>
                    </a:lnTo>
                    <a:lnTo>
                      <a:pt x="81" y="17"/>
                    </a:lnTo>
                    <a:lnTo>
                      <a:pt x="82" y="20"/>
                    </a:lnTo>
                    <a:lnTo>
                      <a:pt x="82" y="24"/>
                    </a:lnTo>
                    <a:lnTo>
                      <a:pt x="80" y="22"/>
                    </a:lnTo>
                    <a:lnTo>
                      <a:pt x="79" y="21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1" y="21"/>
                    </a:lnTo>
                    <a:lnTo>
                      <a:pt x="69" y="26"/>
                    </a:lnTo>
                    <a:lnTo>
                      <a:pt x="67" y="29"/>
                    </a:lnTo>
                    <a:lnTo>
                      <a:pt x="66" y="35"/>
                    </a:lnTo>
                    <a:lnTo>
                      <a:pt x="66" y="40"/>
                    </a:lnTo>
                    <a:lnTo>
                      <a:pt x="68" y="44"/>
                    </a:lnTo>
                    <a:lnTo>
                      <a:pt x="70" y="47"/>
                    </a:lnTo>
                    <a:lnTo>
                      <a:pt x="75" y="47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2" y="39"/>
                    </a:lnTo>
                    <a:lnTo>
                      <a:pt x="84" y="35"/>
                    </a:lnTo>
                    <a:lnTo>
                      <a:pt x="87" y="37"/>
                    </a:lnTo>
                    <a:lnTo>
                      <a:pt x="89" y="38"/>
                    </a:lnTo>
                    <a:lnTo>
                      <a:pt x="95" y="40"/>
                    </a:lnTo>
                    <a:lnTo>
                      <a:pt x="102" y="43"/>
                    </a:lnTo>
                    <a:lnTo>
                      <a:pt x="105" y="45"/>
                    </a:lnTo>
                    <a:lnTo>
                      <a:pt x="107" y="48"/>
                    </a:lnTo>
                    <a:lnTo>
                      <a:pt x="109" y="51"/>
                    </a:lnTo>
                    <a:lnTo>
                      <a:pt x="111" y="54"/>
                    </a:lnTo>
                    <a:lnTo>
                      <a:pt x="107" y="56"/>
                    </a:lnTo>
                    <a:lnTo>
                      <a:pt x="104" y="59"/>
                    </a:lnTo>
                    <a:lnTo>
                      <a:pt x="99" y="60"/>
                    </a:lnTo>
                    <a:lnTo>
                      <a:pt x="95" y="61"/>
                    </a:lnTo>
                    <a:lnTo>
                      <a:pt x="91" y="58"/>
                    </a:lnTo>
                    <a:lnTo>
                      <a:pt x="90" y="61"/>
                    </a:lnTo>
                    <a:lnTo>
                      <a:pt x="91" y="66"/>
                    </a:lnTo>
                    <a:lnTo>
                      <a:pt x="96" y="71"/>
                    </a:lnTo>
                    <a:lnTo>
                      <a:pt x="91" y="76"/>
                    </a:lnTo>
                    <a:lnTo>
                      <a:pt x="84" y="80"/>
                    </a:lnTo>
                    <a:lnTo>
                      <a:pt x="80" y="81"/>
                    </a:lnTo>
                    <a:lnTo>
                      <a:pt x="76" y="82"/>
                    </a:lnTo>
                    <a:lnTo>
                      <a:pt x="71" y="81"/>
                    </a:lnTo>
                    <a:lnTo>
                      <a:pt x="67" y="81"/>
                    </a:lnTo>
                    <a:lnTo>
                      <a:pt x="76" y="93"/>
                    </a:lnTo>
                    <a:lnTo>
                      <a:pt x="82" y="103"/>
                    </a:lnTo>
                    <a:lnTo>
                      <a:pt x="80" y="102"/>
                    </a:lnTo>
                    <a:lnTo>
                      <a:pt x="79" y="103"/>
                    </a:lnTo>
                    <a:lnTo>
                      <a:pt x="78" y="105"/>
                    </a:lnTo>
                    <a:lnTo>
                      <a:pt x="77" y="107"/>
                    </a:lnTo>
                    <a:lnTo>
                      <a:pt x="75" y="109"/>
                    </a:lnTo>
                    <a:lnTo>
                      <a:pt x="71" y="111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59" y="114"/>
                    </a:lnTo>
                    <a:lnTo>
                      <a:pt x="52" y="114"/>
                    </a:lnTo>
                    <a:lnTo>
                      <a:pt x="49" y="111"/>
                    </a:lnTo>
                    <a:lnTo>
                      <a:pt x="45" y="108"/>
                    </a:lnTo>
                    <a:lnTo>
                      <a:pt x="42" y="104"/>
                    </a:lnTo>
                    <a:lnTo>
                      <a:pt x="40" y="100"/>
                    </a:lnTo>
                    <a:lnTo>
                      <a:pt x="35" y="91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0" y="78"/>
                    </a:lnTo>
                    <a:lnTo>
                      <a:pt x="28" y="80"/>
                    </a:lnTo>
                    <a:lnTo>
                      <a:pt x="27" y="81"/>
                    </a:lnTo>
                    <a:lnTo>
                      <a:pt x="31" y="89"/>
                    </a:lnTo>
                    <a:lnTo>
                      <a:pt x="35" y="99"/>
                    </a:lnTo>
                    <a:lnTo>
                      <a:pt x="37" y="103"/>
                    </a:lnTo>
                    <a:lnTo>
                      <a:pt x="40" y="108"/>
                    </a:lnTo>
                    <a:lnTo>
                      <a:pt x="43" y="111"/>
                    </a:lnTo>
                    <a:lnTo>
                      <a:pt x="46" y="114"/>
                    </a:lnTo>
                    <a:lnTo>
                      <a:pt x="42" y="114"/>
                    </a:lnTo>
                    <a:lnTo>
                      <a:pt x="33" y="105"/>
                    </a:lnTo>
                    <a:lnTo>
                      <a:pt x="23" y="98"/>
                    </a:lnTo>
                    <a:lnTo>
                      <a:pt x="12" y="93"/>
                    </a:lnTo>
                    <a:lnTo>
                      <a:pt x="0" y="88"/>
                    </a:lnTo>
                    <a:lnTo>
                      <a:pt x="4" y="83"/>
                    </a:lnTo>
                    <a:lnTo>
                      <a:pt x="4" y="80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4" name="Freeform 979"/>
              <p:cNvSpPr>
                <a:spLocks/>
              </p:cNvSpPr>
              <p:nvPr/>
            </p:nvSpPr>
            <p:spPr bwMode="auto">
              <a:xfrm>
                <a:off x="1541" y="3472"/>
                <a:ext cx="105" cy="109"/>
              </a:xfrm>
              <a:custGeom>
                <a:avLst/>
                <a:gdLst>
                  <a:gd name="T0" fmla="*/ 17 w 105"/>
                  <a:gd name="T1" fmla="*/ 109 h 109"/>
                  <a:gd name="T2" fmla="*/ 11 w 105"/>
                  <a:gd name="T3" fmla="*/ 96 h 109"/>
                  <a:gd name="T4" fmla="*/ 4 w 105"/>
                  <a:gd name="T5" fmla="*/ 81 h 109"/>
                  <a:gd name="T6" fmla="*/ 2 w 105"/>
                  <a:gd name="T7" fmla="*/ 74 h 109"/>
                  <a:gd name="T8" fmla="*/ 0 w 105"/>
                  <a:gd name="T9" fmla="*/ 66 h 109"/>
                  <a:gd name="T10" fmla="*/ 0 w 105"/>
                  <a:gd name="T11" fmla="*/ 58 h 109"/>
                  <a:gd name="T12" fmla="*/ 0 w 105"/>
                  <a:gd name="T13" fmla="*/ 51 h 109"/>
                  <a:gd name="T14" fmla="*/ 3 w 105"/>
                  <a:gd name="T15" fmla="*/ 40 h 109"/>
                  <a:gd name="T16" fmla="*/ 5 w 105"/>
                  <a:gd name="T17" fmla="*/ 30 h 109"/>
                  <a:gd name="T18" fmla="*/ 8 w 105"/>
                  <a:gd name="T19" fmla="*/ 21 h 109"/>
                  <a:gd name="T20" fmla="*/ 14 w 105"/>
                  <a:gd name="T21" fmla="*/ 13 h 109"/>
                  <a:gd name="T22" fmla="*/ 25 w 105"/>
                  <a:gd name="T23" fmla="*/ 8 h 109"/>
                  <a:gd name="T24" fmla="*/ 36 w 105"/>
                  <a:gd name="T25" fmla="*/ 3 h 109"/>
                  <a:gd name="T26" fmla="*/ 44 w 105"/>
                  <a:gd name="T27" fmla="*/ 2 h 109"/>
                  <a:gd name="T28" fmla="*/ 52 w 105"/>
                  <a:gd name="T29" fmla="*/ 0 h 109"/>
                  <a:gd name="T30" fmla="*/ 60 w 105"/>
                  <a:gd name="T31" fmla="*/ 0 h 109"/>
                  <a:gd name="T32" fmla="*/ 68 w 105"/>
                  <a:gd name="T33" fmla="*/ 2 h 109"/>
                  <a:gd name="T34" fmla="*/ 84 w 105"/>
                  <a:gd name="T35" fmla="*/ 6 h 109"/>
                  <a:gd name="T36" fmla="*/ 98 w 105"/>
                  <a:gd name="T37" fmla="*/ 11 h 109"/>
                  <a:gd name="T38" fmla="*/ 103 w 105"/>
                  <a:gd name="T39" fmla="*/ 14 h 109"/>
                  <a:gd name="T40" fmla="*/ 105 w 105"/>
                  <a:gd name="T41" fmla="*/ 16 h 109"/>
                  <a:gd name="T42" fmla="*/ 94 w 105"/>
                  <a:gd name="T43" fmla="*/ 29 h 109"/>
                  <a:gd name="T44" fmla="*/ 92 w 105"/>
                  <a:gd name="T45" fmla="*/ 29 h 109"/>
                  <a:gd name="T46" fmla="*/ 88 w 105"/>
                  <a:gd name="T47" fmla="*/ 30 h 109"/>
                  <a:gd name="T48" fmla="*/ 83 w 105"/>
                  <a:gd name="T49" fmla="*/ 30 h 109"/>
                  <a:gd name="T50" fmla="*/ 78 w 105"/>
                  <a:gd name="T51" fmla="*/ 30 h 109"/>
                  <a:gd name="T52" fmla="*/ 74 w 105"/>
                  <a:gd name="T53" fmla="*/ 35 h 109"/>
                  <a:gd name="T54" fmla="*/ 71 w 105"/>
                  <a:gd name="T55" fmla="*/ 41 h 109"/>
                  <a:gd name="T56" fmla="*/ 69 w 105"/>
                  <a:gd name="T57" fmla="*/ 47 h 109"/>
                  <a:gd name="T58" fmla="*/ 68 w 105"/>
                  <a:gd name="T59" fmla="*/ 53 h 109"/>
                  <a:gd name="T60" fmla="*/ 67 w 105"/>
                  <a:gd name="T61" fmla="*/ 66 h 109"/>
                  <a:gd name="T62" fmla="*/ 62 w 105"/>
                  <a:gd name="T63" fmla="*/ 78 h 109"/>
                  <a:gd name="T64" fmla="*/ 61 w 105"/>
                  <a:gd name="T65" fmla="*/ 79 h 109"/>
                  <a:gd name="T66" fmla="*/ 60 w 105"/>
                  <a:gd name="T67" fmla="*/ 79 h 109"/>
                  <a:gd name="T68" fmla="*/ 57 w 105"/>
                  <a:gd name="T69" fmla="*/ 74 h 109"/>
                  <a:gd name="T70" fmla="*/ 52 w 105"/>
                  <a:gd name="T71" fmla="*/ 69 h 109"/>
                  <a:gd name="T72" fmla="*/ 50 w 105"/>
                  <a:gd name="T73" fmla="*/ 68 h 109"/>
                  <a:gd name="T74" fmla="*/ 47 w 105"/>
                  <a:gd name="T75" fmla="*/ 66 h 109"/>
                  <a:gd name="T76" fmla="*/ 44 w 105"/>
                  <a:gd name="T77" fmla="*/ 66 h 109"/>
                  <a:gd name="T78" fmla="*/ 41 w 105"/>
                  <a:gd name="T79" fmla="*/ 66 h 109"/>
                  <a:gd name="T80" fmla="*/ 36 w 105"/>
                  <a:gd name="T81" fmla="*/ 70 h 109"/>
                  <a:gd name="T82" fmla="*/ 33 w 105"/>
                  <a:gd name="T83" fmla="*/ 75 h 109"/>
                  <a:gd name="T84" fmla="*/ 31 w 105"/>
                  <a:gd name="T85" fmla="*/ 81 h 109"/>
                  <a:gd name="T86" fmla="*/ 30 w 105"/>
                  <a:gd name="T87" fmla="*/ 89 h 109"/>
                  <a:gd name="T88" fmla="*/ 30 w 105"/>
                  <a:gd name="T89" fmla="*/ 95 h 109"/>
                  <a:gd name="T90" fmla="*/ 33 w 105"/>
                  <a:gd name="T91" fmla="*/ 100 h 109"/>
                  <a:gd name="T92" fmla="*/ 17 w 105"/>
                  <a:gd name="T93" fmla="*/ 109 h 1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5"/>
                  <a:gd name="T142" fmla="*/ 0 h 109"/>
                  <a:gd name="T143" fmla="*/ 105 w 105"/>
                  <a:gd name="T144" fmla="*/ 109 h 1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5" h="109">
                    <a:moveTo>
                      <a:pt x="17" y="109"/>
                    </a:moveTo>
                    <a:lnTo>
                      <a:pt x="11" y="96"/>
                    </a:lnTo>
                    <a:lnTo>
                      <a:pt x="4" y="81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3" y="40"/>
                    </a:lnTo>
                    <a:lnTo>
                      <a:pt x="5" y="30"/>
                    </a:lnTo>
                    <a:lnTo>
                      <a:pt x="8" y="21"/>
                    </a:lnTo>
                    <a:lnTo>
                      <a:pt x="14" y="13"/>
                    </a:lnTo>
                    <a:lnTo>
                      <a:pt x="25" y="8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84" y="6"/>
                    </a:lnTo>
                    <a:lnTo>
                      <a:pt x="98" y="11"/>
                    </a:lnTo>
                    <a:lnTo>
                      <a:pt x="103" y="14"/>
                    </a:lnTo>
                    <a:lnTo>
                      <a:pt x="105" y="16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88" y="30"/>
                    </a:lnTo>
                    <a:lnTo>
                      <a:pt x="83" y="30"/>
                    </a:lnTo>
                    <a:lnTo>
                      <a:pt x="78" y="30"/>
                    </a:lnTo>
                    <a:lnTo>
                      <a:pt x="74" y="35"/>
                    </a:lnTo>
                    <a:lnTo>
                      <a:pt x="71" y="41"/>
                    </a:lnTo>
                    <a:lnTo>
                      <a:pt x="69" y="47"/>
                    </a:lnTo>
                    <a:lnTo>
                      <a:pt x="68" y="53"/>
                    </a:lnTo>
                    <a:lnTo>
                      <a:pt x="67" y="66"/>
                    </a:lnTo>
                    <a:lnTo>
                      <a:pt x="62" y="78"/>
                    </a:lnTo>
                    <a:lnTo>
                      <a:pt x="61" y="79"/>
                    </a:lnTo>
                    <a:lnTo>
                      <a:pt x="60" y="79"/>
                    </a:lnTo>
                    <a:lnTo>
                      <a:pt x="57" y="74"/>
                    </a:lnTo>
                    <a:lnTo>
                      <a:pt x="52" y="69"/>
                    </a:lnTo>
                    <a:lnTo>
                      <a:pt x="50" y="68"/>
                    </a:lnTo>
                    <a:lnTo>
                      <a:pt x="47" y="66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6" y="70"/>
                    </a:lnTo>
                    <a:lnTo>
                      <a:pt x="33" y="75"/>
                    </a:lnTo>
                    <a:lnTo>
                      <a:pt x="31" y="81"/>
                    </a:lnTo>
                    <a:lnTo>
                      <a:pt x="30" y="89"/>
                    </a:lnTo>
                    <a:lnTo>
                      <a:pt x="30" y="95"/>
                    </a:lnTo>
                    <a:lnTo>
                      <a:pt x="33" y="100"/>
                    </a:lnTo>
                    <a:lnTo>
                      <a:pt x="17" y="109"/>
                    </a:lnTo>
                    <a:close/>
                  </a:path>
                </a:pathLst>
              </a:custGeom>
              <a:solidFill>
                <a:srgbClr val="B59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5" name="Freeform 980"/>
              <p:cNvSpPr>
                <a:spLocks/>
              </p:cNvSpPr>
              <p:nvPr/>
            </p:nvSpPr>
            <p:spPr bwMode="auto">
              <a:xfrm>
                <a:off x="1566" y="4165"/>
                <a:ext cx="115" cy="16"/>
              </a:xfrm>
              <a:custGeom>
                <a:avLst/>
                <a:gdLst>
                  <a:gd name="T0" fmla="*/ 5 w 115"/>
                  <a:gd name="T1" fmla="*/ 6 h 16"/>
                  <a:gd name="T2" fmla="*/ 34 w 115"/>
                  <a:gd name="T3" fmla="*/ 7 h 16"/>
                  <a:gd name="T4" fmla="*/ 60 w 115"/>
                  <a:gd name="T5" fmla="*/ 6 h 16"/>
                  <a:gd name="T6" fmla="*/ 85 w 115"/>
                  <a:gd name="T7" fmla="*/ 3 h 16"/>
                  <a:gd name="T8" fmla="*/ 110 w 115"/>
                  <a:gd name="T9" fmla="*/ 0 h 16"/>
                  <a:gd name="T10" fmla="*/ 113 w 115"/>
                  <a:gd name="T11" fmla="*/ 0 h 16"/>
                  <a:gd name="T12" fmla="*/ 115 w 115"/>
                  <a:gd name="T13" fmla="*/ 0 h 16"/>
                  <a:gd name="T14" fmla="*/ 115 w 115"/>
                  <a:gd name="T15" fmla="*/ 0 h 16"/>
                  <a:gd name="T16" fmla="*/ 107 w 115"/>
                  <a:gd name="T17" fmla="*/ 3 h 16"/>
                  <a:gd name="T18" fmla="*/ 98 w 115"/>
                  <a:gd name="T19" fmla="*/ 6 h 16"/>
                  <a:gd name="T20" fmla="*/ 89 w 115"/>
                  <a:gd name="T21" fmla="*/ 7 h 16"/>
                  <a:gd name="T22" fmla="*/ 80 w 115"/>
                  <a:gd name="T23" fmla="*/ 8 h 16"/>
                  <a:gd name="T24" fmla="*/ 62 w 115"/>
                  <a:gd name="T25" fmla="*/ 8 h 16"/>
                  <a:gd name="T26" fmla="*/ 43 w 115"/>
                  <a:gd name="T27" fmla="*/ 8 h 16"/>
                  <a:gd name="T28" fmla="*/ 40 w 115"/>
                  <a:gd name="T29" fmla="*/ 11 h 16"/>
                  <a:gd name="T30" fmla="*/ 35 w 115"/>
                  <a:gd name="T31" fmla="*/ 15 h 16"/>
                  <a:gd name="T32" fmla="*/ 27 w 115"/>
                  <a:gd name="T33" fmla="*/ 16 h 16"/>
                  <a:gd name="T34" fmla="*/ 18 w 115"/>
                  <a:gd name="T35" fmla="*/ 16 h 16"/>
                  <a:gd name="T36" fmla="*/ 10 w 115"/>
                  <a:gd name="T37" fmla="*/ 16 h 16"/>
                  <a:gd name="T38" fmla="*/ 2 w 115"/>
                  <a:gd name="T39" fmla="*/ 13 h 16"/>
                  <a:gd name="T40" fmla="*/ 0 w 115"/>
                  <a:gd name="T41" fmla="*/ 8 h 16"/>
                  <a:gd name="T42" fmla="*/ 0 w 115"/>
                  <a:gd name="T43" fmla="*/ 3 h 16"/>
                  <a:gd name="T44" fmla="*/ 5 w 115"/>
                  <a:gd name="T45" fmla="*/ 6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5"/>
                  <a:gd name="T70" fmla="*/ 0 h 16"/>
                  <a:gd name="T71" fmla="*/ 115 w 115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5" h="16">
                    <a:moveTo>
                      <a:pt x="5" y="6"/>
                    </a:moveTo>
                    <a:lnTo>
                      <a:pt x="34" y="7"/>
                    </a:lnTo>
                    <a:lnTo>
                      <a:pt x="60" y="6"/>
                    </a:lnTo>
                    <a:lnTo>
                      <a:pt x="85" y="3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07" y="3"/>
                    </a:lnTo>
                    <a:lnTo>
                      <a:pt x="98" y="6"/>
                    </a:lnTo>
                    <a:lnTo>
                      <a:pt x="89" y="7"/>
                    </a:lnTo>
                    <a:lnTo>
                      <a:pt x="80" y="8"/>
                    </a:lnTo>
                    <a:lnTo>
                      <a:pt x="62" y="8"/>
                    </a:lnTo>
                    <a:lnTo>
                      <a:pt x="43" y="8"/>
                    </a:lnTo>
                    <a:lnTo>
                      <a:pt x="40" y="11"/>
                    </a:lnTo>
                    <a:lnTo>
                      <a:pt x="35" y="15"/>
                    </a:lnTo>
                    <a:lnTo>
                      <a:pt x="27" y="16"/>
                    </a:lnTo>
                    <a:lnTo>
                      <a:pt x="18" y="16"/>
                    </a:lnTo>
                    <a:lnTo>
                      <a:pt x="10" y="16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6" name="Freeform 981"/>
              <p:cNvSpPr>
                <a:spLocks/>
              </p:cNvSpPr>
              <p:nvPr/>
            </p:nvSpPr>
            <p:spPr bwMode="auto">
              <a:xfrm>
                <a:off x="1566" y="4142"/>
                <a:ext cx="110" cy="25"/>
              </a:xfrm>
              <a:custGeom>
                <a:avLst/>
                <a:gdLst>
                  <a:gd name="T0" fmla="*/ 5 w 110"/>
                  <a:gd name="T1" fmla="*/ 7 h 25"/>
                  <a:gd name="T2" fmla="*/ 4 w 110"/>
                  <a:gd name="T3" fmla="*/ 3 h 25"/>
                  <a:gd name="T4" fmla="*/ 13 w 110"/>
                  <a:gd name="T5" fmla="*/ 7 h 25"/>
                  <a:gd name="T6" fmla="*/ 22 w 110"/>
                  <a:gd name="T7" fmla="*/ 8 h 25"/>
                  <a:gd name="T8" fmla="*/ 31 w 110"/>
                  <a:gd name="T9" fmla="*/ 8 h 25"/>
                  <a:gd name="T10" fmla="*/ 38 w 110"/>
                  <a:gd name="T11" fmla="*/ 8 h 25"/>
                  <a:gd name="T12" fmla="*/ 56 w 110"/>
                  <a:gd name="T13" fmla="*/ 4 h 25"/>
                  <a:gd name="T14" fmla="*/ 73 w 110"/>
                  <a:gd name="T15" fmla="*/ 0 h 25"/>
                  <a:gd name="T16" fmla="*/ 83 w 110"/>
                  <a:gd name="T17" fmla="*/ 2 h 25"/>
                  <a:gd name="T18" fmla="*/ 92 w 110"/>
                  <a:gd name="T19" fmla="*/ 6 h 25"/>
                  <a:gd name="T20" fmla="*/ 103 w 110"/>
                  <a:gd name="T21" fmla="*/ 11 h 25"/>
                  <a:gd name="T22" fmla="*/ 110 w 110"/>
                  <a:gd name="T23" fmla="*/ 17 h 25"/>
                  <a:gd name="T24" fmla="*/ 85 w 110"/>
                  <a:gd name="T25" fmla="*/ 22 h 25"/>
                  <a:gd name="T26" fmla="*/ 58 w 110"/>
                  <a:gd name="T27" fmla="*/ 24 h 25"/>
                  <a:gd name="T28" fmla="*/ 44 w 110"/>
                  <a:gd name="T29" fmla="*/ 25 h 25"/>
                  <a:gd name="T30" fmla="*/ 31 w 110"/>
                  <a:gd name="T31" fmla="*/ 25 h 25"/>
                  <a:gd name="T32" fmla="*/ 17 w 110"/>
                  <a:gd name="T33" fmla="*/ 24 h 25"/>
                  <a:gd name="T34" fmla="*/ 4 w 110"/>
                  <a:gd name="T35" fmla="*/ 23 h 25"/>
                  <a:gd name="T36" fmla="*/ 1 w 110"/>
                  <a:gd name="T37" fmla="*/ 23 h 25"/>
                  <a:gd name="T38" fmla="*/ 1 w 110"/>
                  <a:gd name="T39" fmla="*/ 23 h 25"/>
                  <a:gd name="T40" fmla="*/ 0 w 110"/>
                  <a:gd name="T41" fmla="*/ 22 h 25"/>
                  <a:gd name="T42" fmla="*/ 0 w 110"/>
                  <a:gd name="T43" fmla="*/ 20 h 25"/>
                  <a:gd name="T44" fmla="*/ 0 w 110"/>
                  <a:gd name="T45" fmla="*/ 17 h 25"/>
                  <a:gd name="T46" fmla="*/ 1 w 110"/>
                  <a:gd name="T47" fmla="*/ 14 h 25"/>
                  <a:gd name="T48" fmla="*/ 5 w 110"/>
                  <a:gd name="T49" fmla="*/ 7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25"/>
                  <a:gd name="T77" fmla="*/ 110 w 110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25">
                    <a:moveTo>
                      <a:pt x="5" y="7"/>
                    </a:moveTo>
                    <a:lnTo>
                      <a:pt x="4" y="3"/>
                    </a:lnTo>
                    <a:lnTo>
                      <a:pt x="13" y="7"/>
                    </a:lnTo>
                    <a:lnTo>
                      <a:pt x="22" y="8"/>
                    </a:lnTo>
                    <a:lnTo>
                      <a:pt x="31" y="8"/>
                    </a:lnTo>
                    <a:lnTo>
                      <a:pt x="38" y="8"/>
                    </a:lnTo>
                    <a:lnTo>
                      <a:pt x="56" y="4"/>
                    </a:lnTo>
                    <a:lnTo>
                      <a:pt x="73" y="0"/>
                    </a:lnTo>
                    <a:lnTo>
                      <a:pt x="83" y="2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0" y="17"/>
                    </a:lnTo>
                    <a:lnTo>
                      <a:pt x="85" y="22"/>
                    </a:lnTo>
                    <a:lnTo>
                      <a:pt x="58" y="24"/>
                    </a:lnTo>
                    <a:lnTo>
                      <a:pt x="44" y="25"/>
                    </a:lnTo>
                    <a:lnTo>
                      <a:pt x="31" y="25"/>
                    </a:lnTo>
                    <a:lnTo>
                      <a:pt x="17" y="24"/>
                    </a:lnTo>
                    <a:lnTo>
                      <a:pt x="4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585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7" name="Freeform 982"/>
              <p:cNvSpPr>
                <a:spLocks/>
              </p:cNvSpPr>
              <p:nvPr/>
            </p:nvSpPr>
            <p:spPr bwMode="auto">
              <a:xfrm>
                <a:off x="1582" y="3547"/>
                <a:ext cx="10" cy="20"/>
              </a:xfrm>
              <a:custGeom>
                <a:avLst/>
                <a:gdLst>
                  <a:gd name="T0" fmla="*/ 8 w 10"/>
                  <a:gd name="T1" fmla="*/ 0 h 20"/>
                  <a:gd name="T2" fmla="*/ 9 w 10"/>
                  <a:gd name="T3" fmla="*/ 0 h 20"/>
                  <a:gd name="T4" fmla="*/ 10 w 10"/>
                  <a:gd name="T5" fmla="*/ 0 h 20"/>
                  <a:gd name="T6" fmla="*/ 10 w 10"/>
                  <a:gd name="T7" fmla="*/ 3 h 20"/>
                  <a:gd name="T8" fmla="*/ 9 w 10"/>
                  <a:gd name="T9" fmla="*/ 4 h 20"/>
                  <a:gd name="T10" fmla="*/ 7 w 10"/>
                  <a:gd name="T11" fmla="*/ 4 h 20"/>
                  <a:gd name="T12" fmla="*/ 6 w 10"/>
                  <a:gd name="T13" fmla="*/ 6 h 20"/>
                  <a:gd name="T14" fmla="*/ 4 w 10"/>
                  <a:gd name="T15" fmla="*/ 7 h 20"/>
                  <a:gd name="T16" fmla="*/ 7 w 10"/>
                  <a:gd name="T17" fmla="*/ 9 h 20"/>
                  <a:gd name="T18" fmla="*/ 8 w 10"/>
                  <a:gd name="T19" fmla="*/ 12 h 20"/>
                  <a:gd name="T20" fmla="*/ 7 w 10"/>
                  <a:gd name="T21" fmla="*/ 14 h 20"/>
                  <a:gd name="T22" fmla="*/ 6 w 10"/>
                  <a:gd name="T23" fmla="*/ 14 h 20"/>
                  <a:gd name="T24" fmla="*/ 4 w 10"/>
                  <a:gd name="T25" fmla="*/ 11 h 20"/>
                  <a:gd name="T26" fmla="*/ 3 w 10"/>
                  <a:gd name="T27" fmla="*/ 10 h 20"/>
                  <a:gd name="T28" fmla="*/ 3 w 10"/>
                  <a:gd name="T29" fmla="*/ 15 h 20"/>
                  <a:gd name="T30" fmla="*/ 3 w 10"/>
                  <a:gd name="T31" fmla="*/ 20 h 20"/>
                  <a:gd name="T32" fmla="*/ 1 w 10"/>
                  <a:gd name="T33" fmla="*/ 18 h 20"/>
                  <a:gd name="T34" fmla="*/ 0 w 10"/>
                  <a:gd name="T35" fmla="*/ 15 h 20"/>
                  <a:gd name="T36" fmla="*/ 0 w 10"/>
                  <a:gd name="T37" fmla="*/ 10 h 20"/>
                  <a:gd name="T38" fmla="*/ 1 w 10"/>
                  <a:gd name="T39" fmla="*/ 6 h 20"/>
                  <a:gd name="T40" fmla="*/ 4 w 10"/>
                  <a:gd name="T41" fmla="*/ 3 h 20"/>
                  <a:gd name="T42" fmla="*/ 8 w 10"/>
                  <a:gd name="T43" fmla="*/ 0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"/>
                  <a:gd name="T67" fmla="*/ 0 h 20"/>
                  <a:gd name="T68" fmla="*/ 10 w 10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" h="20">
                    <a:moveTo>
                      <a:pt x="8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8" name="Freeform 983"/>
              <p:cNvSpPr>
                <a:spLocks/>
              </p:cNvSpPr>
              <p:nvPr/>
            </p:nvSpPr>
            <p:spPr bwMode="auto">
              <a:xfrm>
                <a:off x="1599" y="3741"/>
                <a:ext cx="17" cy="66"/>
              </a:xfrm>
              <a:custGeom>
                <a:avLst/>
                <a:gdLst>
                  <a:gd name="T0" fmla="*/ 14 w 17"/>
                  <a:gd name="T1" fmla="*/ 0 h 66"/>
                  <a:gd name="T2" fmla="*/ 17 w 17"/>
                  <a:gd name="T3" fmla="*/ 51 h 66"/>
                  <a:gd name="T4" fmla="*/ 14 w 17"/>
                  <a:gd name="T5" fmla="*/ 59 h 66"/>
                  <a:gd name="T6" fmla="*/ 11 w 17"/>
                  <a:gd name="T7" fmla="*/ 66 h 66"/>
                  <a:gd name="T8" fmla="*/ 8 w 17"/>
                  <a:gd name="T9" fmla="*/ 63 h 66"/>
                  <a:gd name="T10" fmla="*/ 4 w 17"/>
                  <a:gd name="T11" fmla="*/ 61 h 66"/>
                  <a:gd name="T12" fmla="*/ 2 w 17"/>
                  <a:gd name="T13" fmla="*/ 59 h 66"/>
                  <a:gd name="T14" fmla="*/ 0 w 17"/>
                  <a:gd name="T15" fmla="*/ 55 h 66"/>
                  <a:gd name="T16" fmla="*/ 1 w 17"/>
                  <a:gd name="T17" fmla="*/ 48 h 66"/>
                  <a:gd name="T18" fmla="*/ 0 w 17"/>
                  <a:gd name="T19" fmla="*/ 40 h 66"/>
                  <a:gd name="T20" fmla="*/ 2 w 17"/>
                  <a:gd name="T21" fmla="*/ 30 h 66"/>
                  <a:gd name="T22" fmla="*/ 5 w 17"/>
                  <a:gd name="T23" fmla="*/ 19 h 66"/>
                  <a:gd name="T24" fmla="*/ 9 w 17"/>
                  <a:gd name="T25" fmla="*/ 10 h 66"/>
                  <a:gd name="T26" fmla="*/ 14 w 17"/>
                  <a:gd name="T27" fmla="*/ 0 h 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66"/>
                  <a:gd name="T44" fmla="*/ 17 w 17"/>
                  <a:gd name="T45" fmla="*/ 66 h 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66">
                    <a:moveTo>
                      <a:pt x="14" y="0"/>
                    </a:moveTo>
                    <a:lnTo>
                      <a:pt x="17" y="51"/>
                    </a:lnTo>
                    <a:lnTo>
                      <a:pt x="14" y="59"/>
                    </a:lnTo>
                    <a:lnTo>
                      <a:pt x="11" y="66"/>
                    </a:lnTo>
                    <a:lnTo>
                      <a:pt x="8" y="63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0" y="55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5" y="19"/>
                    </a:lnTo>
                    <a:lnTo>
                      <a:pt x="9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99" name="Freeform 984"/>
              <p:cNvSpPr>
                <a:spLocks/>
              </p:cNvSpPr>
              <p:nvPr/>
            </p:nvSpPr>
            <p:spPr bwMode="auto">
              <a:xfrm>
                <a:off x="1627" y="3527"/>
                <a:ext cx="11" cy="19"/>
              </a:xfrm>
              <a:custGeom>
                <a:avLst/>
                <a:gdLst>
                  <a:gd name="T0" fmla="*/ 4 w 11"/>
                  <a:gd name="T1" fmla="*/ 0 h 19"/>
                  <a:gd name="T2" fmla="*/ 8 w 11"/>
                  <a:gd name="T3" fmla="*/ 0 h 19"/>
                  <a:gd name="T4" fmla="*/ 10 w 11"/>
                  <a:gd name="T5" fmla="*/ 2 h 19"/>
                  <a:gd name="T6" fmla="*/ 11 w 11"/>
                  <a:gd name="T7" fmla="*/ 7 h 19"/>
                  <a:gd name="T8" fmla="*/ 9 w 11"/>
                  <a:gd name="T9" fmla="*/ 8 h 19"/>
                  <a:gd name="T10" fmla="*/ 8 w 11"/>
                  <a:gd name="T11" fmla="*/ 9 h 19"/>
                  <a:gd name="T12" fmla="*/ 7 w 11"/>
                  <a:gd name="T13" fmla="*/ 10 h 19"/>
                  <a:gd name="T14" fmla="*/ 7 w 11"/>
                  <a:gd name="T15" fmla="*/ 13 h 19"/>
                  <a:gd name="T16" fmla="*/ 7 w 11"/>
                  <a:gd name="T17" fmla="*/ 15 h 19"/>
                  <a:gd name="T18" fmla="*/ 8 w 11"/>
                  <a:gd name="T19" fmla="*/ 15 h 19"/>
                  <a:gd name="T20" fmla="*/ 7 w 11"/>
                  <a:gd name="T21" fmla="*/ 18 h 19"/>
                  <a:gd name="T22" fmla="*/ 3 w 11"/>
                  <a:gd name="T23" fmla="*/ 19 h 19"/>
                  <a:gd name="T24" fmla="*/ 1 w 11"/>
                  <a:gd name="T25" fmla="*/ 16 h 19"/>
                  <a:gd name="T26" fmla="*/ 0 w 11"/>
                  <a:gd name="T27" fmla="*/ 14 h 19"/>
                  <a:gd name="T28" fmla="*/ 0 w 11"/>
                  <a:gd name="T29" fmla="*/ 9 h 19"/>
                  <a:gd name="T30" fmla="*/ 1 w 11"/>
                  <a:gd name="T31" fmla="*/ 7 h 19"/>
                  <a:gd name="T32" fmla="*/ 2 w 11"/>
                  <a:gd name="T33" fmla="*/ 3 h 19"/>
                  <a:gd name="T34" fmla="*/ 4 w 11"/>
                  <a:gd name="T35" fmla="*/ 0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9"/>
                  <a:gd name="T56" fmla="*/ 11 w 1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9">
                    <a:moveTo>
                      <a:pt x="4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100" name="Freeform 985"/>
              <p:cNvSpPr>
                <a:spLocks/>
              </p:cNvSpPr>
              <p:nvPr/>
            </p:nvSpPr>
            <p:spPr bwMode="auto">
              <a:xfrm>
                <a:off x="1628" y="3514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9 w 9"/>
                  <a:gd name="T3" fmla="*/ 2 h 4"/>
                  <a:gd name="T4" fmla="*/ 9 w 9"/>
                  <a:gd name="T5" fmla="*/ 4 h 4"/>
                  <a:gd name="T6" fmla="*/ 5 w 9"/>
                  <a:gd name="T7" fmla="*/ 2 h 4"/>
                  <a:gd name="T8" fmla="*/ 0 w 9"/>
                  <a:gd name="T9" fmla="*/ 2 h 4"/>
                  <a:gd name="T10" fmla="*/ 5 w 9"/>
                  <a:gd name="T11" fmla="*/ 0 h 4"/>
                  <a:gd name="T12" fmla="*/ 9 w 9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4"/>
                  <a:gd name="T23" fmla="*/ 9 w 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4">
                    <a:moveTo>
                      <a:pt x="9" y="0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08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101" name="Freeform 986"/>
              <p:cNvSpPr>
                <a:spLocks/>
              </p:cNvSpPr>
              <p:nvPr/>
            </p:nvSpPr>
            <p:spPr bwMode="auto">
              <a:xfrm>
                <a:off x="1753" y="3458"/>
                <a:ext cx="56" cy="87"/>
              </a:xfrm>
              <a:custGeom>
                <a:avLst/>
                <a:gdLst>
                  <a:gd name="T0" fmla="*/ 7 w 56"/>
                  <a:gd name="T1" fmla="*/ 47 h 87"/>
                  <a:gd name="T2" fmla="*/ 7 w 56"/>
                  <a:gd name="T3" fmla="*/ 43 h 87"/>
                  <a:gd name="T4" fmla="*/ 7 w 56"/>
                  <a:gd name="T5" fmla="*/ 38 h 87"/>
                  <a:gd name="T6" fmla="*/ 7 w 56"/>
                  <a:gd name="T7" fmla="*/ 35 h 87"/>
                  <a:gd name="T8" fmla="*/ 7 w 56"/>
                  <a:gd name="T9" fmla="*/ 33 h 87"/>
                  <a:gd name="T10" fmla="*/ 8 w 56"/>
                  <a:gd name="T11" fmla="*/ 33 h 87"/>
                  <a:gd name="T12" fmla="*/ 8 w 56"/>
                  <a:gd name="T13" fmla="*/ 34 h 87"/>
                  <a:gd name="T14" fmla="*/ 11 w 56"/>
                  <a:gd name="T15" fmla="*/ 41 h 87"/>
                  <a:gd name="T16" fmla="*/ 11 w 56"/>
                  <a:gd name="T17" fmla="*/ 44 h 87"/>
                  <a:gd name="T18" fmla="*/ 11 w 56"/>
                  <a:gd name="T19" fmla="*/ 45 h 87"/>
                  <a:gd name="T20" fmla="*/ 14 w 56"/>
                  <a:gd name="T21" fmla="*/ 43 h 87"/>
                  <a:gd name="T22" fmla="*/ 16 w 56"/>
                  <a:gd name="T23" fmla="*/ 40 h 87"/>
                  <a:gd name="T24" fmla="*/ 18 w 56"/>
                  <a:gd name="T25" fmla="*/ 35 h 87"/>
                  <a:gd name="T26" fmla="*/ 21 w 56"/>
                  <a:gd name="T27" fmla="*/ 30 h 87"/>
                  <a:gd name="T28" fmla="*/ 25 w 56"/>
                  <a:gd name="T29" fmla="*/ 22 h 87"/>
                  <a:gd name="T30" fmla="*/ 28 w 56"/>
                  <a:gd name="T31" fmla="*/ 13 h 87"/>
                  <a:gd name="T32" fmla="*/ 33 w 56"/>
                  <a:gd name="T33" fmla="*/ 6 h 87"/>
                  <a:gd name="T34" fmla="*/ 39 w 56"/>
                  <a:gd name="T35" fmla="*/ 0 h 87"/>
                  <a:gd name="T36" fmla="*/ 42 w 56"/>
                  <a:gd name="T37" fmla="*/ 0 h 87"/>
                  <a:gd name="T38" fmla="*/ 43 w 56"/>
                  <a:gd name="T39" fmla="*/ 2 h 87"/>
                  <a:gd name="T40" fmla="*/ 41 w 56"/>
                  <a:gd name="T41" fmla="*/ 11 h 87"/>
                  <a:gd name="T42" fmla="*/ 37 w 56"/>
                  <a:gd name="T43" fmla="*/ 19 h 87"/>
                  <a:gd name="T44" fmla="*/ 35 w 56"/>
                  <a:gd name="T45" fmla="*/ 22 h 87"/>
                  <a:gd name="T46" fmla="*/ 34 w 56"/>
                  <a:gd name="T47" fmla="*/ 24 h 87"/>
                  <a:gd name="T48" fmla="*/ 35 w 56"/>
                  <a:gd name="T49" fmla="*/ 25 h 87"/>
                  <a:gd name="T50" fmla="*/ 36 w 56"/>
                  <a:gd name="T51" fmla="*/ 25 h 87"/>
                  <a:gd name="T52" fmla="*/ 36 w 56"/>
                  <a:gd name="T53" fmla="*/ 24 h 87"/>
                  <a:gd name="T54" fmla="*/ 37 w 56"/>
                  <a:gd name="T55" fmla="*/ 27 h 87"/>
                  <a:gd name="T56" fmla="*/ 39 w 56"/>
                  <a:gd name="T57" fmla="*/ 28 h 87"/>
                  <a:gd name="T58" fmla="*/ 42 w 56"/>
                  <a:gd name="T59" fmla="*/ 28 h 87"/>
                  <a:gd name="T60" fmla="*/ 43 w 56"/>
                  <a:gd name="T61" fmla="*/ 27 h 87"/>
                  <a:gd name="T62" fmla="*/ 45 w 56"/>
                  <a:gd name="T63" fmla="*/ 27 h 87"/>
                  <a:gd name="T64" fmla="*/ 47 w 56"/>
                  <a:gd name="T65" fmla="*/ 29 h 87"/>
                  <a:gd name="T66" fmla="*/ 47 w 56"/>
                  <a:gd name="T67" fmla="*/ 33 h 87"/>
                  <a:gd name="T68" fmla="*/ 47 w 56"/>
                  <a:gd name="T69" fmla="*/ 35 h 87"/>
                  <a:gd name="T70" fmla="*/ 51 w 56"/>
                  <a:gd name="T71" fmla="*/ 36 h 87"/>
                  <a:gd name="T72" fmla="*/ 54 w 56"/>
                  <a:gd name="T73" fmla="*/ 39 h 87"/>
                  <a:gd name="T74" fmla="*/ 54 w 56"/>
                  <a:gd name="T75" fmla="*/ 44 h 87"/>
                  <a:gd name="T76" fmla="*/ 53 w 56"/>
                  <a:gd name="T77" fmla="*/ 47 h 87"/>
                  <a:gd name="T78" fmla="*/ 55 w 56"/>
                  <a:gd name="T79" fmla="*/ 50 h 87"/>
                  <a:gd name="T80" fmla="*/ 56 w 56"/>
                  <a:gd name="T81" fmla="*/ 52 h 87"/>
                  <a:gd name="T82" fmla="*/ 56 w 56"/>
                  <a:gd name="T83" fmla="*/ 56 h 87"/>
                  <a:gd name="T84" fmla="*/ 56 w 56"/>
                  <a:gd name="T85" fmla="*/ 60 h 87"/>
                  <a:gd name="T86" fmla="*/ 52 w 56"/>
                  <a:gd name="T87" fmla="*/ 66 h 87"/>
                  <a:gd name="T88" fmla="*/ 46 w 56"/>
                  <a:gd name="T89" fmla="*/ 73 h 87"/>
                  <a:gd name="T90" fmla="*/ 39 w 56"/>
                  <a:gd name="T91" fmla="*/ 79 h 87"/>
                  <a:gd name="T92" fmla="*/ 33 w 56"/>
                  <a:gd name="T93" fmla="*/ 84 h 87"/>
                  <a:gd name="T94" fmla="*/ 29 w 56"/>
                  <a:gd name="T95" fmla="*/ 85 h 87"/>
                  <a:gd name="T96" fmla="*/ 27 w 56"/>
                  <a:gd name="T97" fmla="*/ 87 h 87"/>
                  <a:gd name="T98" fmla="*/ 26 w 56"/>
                  <a:gd name="T99" fmla="*/ 85 h 87"/>
                  <a:gd name="T100" fmla="*/ 24 w 56"/>
                  <a:gd name="T101" fmla="*/ 82 h 87"/>
                  <a:gd name="T102" fmla="*/ 21 w 56"/>
                  <a:gd name="T103" fmla="*/ 79 h 87"/>
                  <a:gd name="T104" fmla="*/ 16 w 56"/>
                  <a:gd name="T105" fmla="*/ 74 h 87"/>
                  <a:gd name="T106" fmla="*/ 8 w 56"/>
                  <a:gd name="T107" fmla="*/ 69 h 87"/>
                  <a:gd name="T108" fmla="*/ 1 w 56"/>
                  <a:gd name="T109" fmla="*/ 66 h 87"/>
                  <a:gd name="T110" fmla="*/ 0 w 56"/>
                  <a:gd name="T111" fmla="*/ 61 h 87"/>
                  <a:gd name="T112" fmla="*/ 1 w 56"/>
                  <a:gd name="T113" fmla="*/ 56 h 87"/>
                  <a:gd name="T114" fmla="*/ 3 w 56"/>
                  <a:gd name="T115" fmla="*/ 51 h 87"/>
                  <a:gd name="T116" fmla="*/ 7 w 56"/>
                  <a:gd name="T117" fmla="*/ 47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"/>
                  <a:gd name="T178" fmla="*/ 0 h 87"/>
                  <a:gd name="T179" fmla="*/ 56 w 56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" h="87">
                    <a:moveTo>
                      <a:pt x="7" y="47"/>
                    </a:moveTo>
                    <a:lnTo>
                      <a:pt x="7" y="43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11" y="41"/>
                    </a:lnTo>
                    <a:lnTo>
                      <a:pt x="11" y="44"/>
                    </a:lnTo>
                    <a:lnTo>
                      <a:pt x="11" y="45"/>
                    </a:lnTo>
                    <a:lnTo>
                      <a:pt x="14" y="43"/>
                    </a:lnTo>
                    <a:lnTo>
                      <a:pt x="16" y="40"/>
                    </a:lnTo>
                    <a:lnTo>
                      <a:pt x="18" y="35"/>
                    </a:lnTo>
                    <a:lnTo>
                      <a:pt x="21" y="30"/>
                    </a:lnTo>
                    <a:lnTo>
                      <a:pt x="25" y="22"/>
                    </a:lnTo>
                    <a:lnTo>
                      <a:pt x="28" y="13"/>
                    </a:lnTo>
                    <a:lnTo>
                      <a:pt x="33" y="6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2"/>
                    </a:lnTo>
                    <a:lnTo>
                      <a:pt x="41" y="11"/>
                    </a:lnTo>
                    <a:lnTo>
                      <a:pt x="37" y="19"/>
                    </a:lnTo>
                    <a:lnTo>
                      <a:pt x="35" y="22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7" y="27"/>
                    </a:lnTo>
                    <a:lnTo>
                      <a:pt x="39" y="28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9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51" y="36"/>
                    </a:lnTo>
                    <a:lnTo>
                      <a:pt x="54" y="39"/>
                    </a:lnTo>
                    <a:lnTo>
                      <a:pt x="54" y="44"/>
                    </a:lnTo>
                    <a:lnTo>
                      <a:pt x="53" y="47"/>
                    </a:lnTo>
                    <a:lnTo>
                      <a:pt x="55" y="50"/>
                    </a:lnTo>
                    <a:lnTo>
                      <a:pt x="56" y="52"/>
                    </a:lnTo>
                    <a:lnTo>
                      <a:pt x="56" y="56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46" y="73"/>
                    </a:lnTo>
                    <a:lnTo>
                      <a:pt x="39" y="79"/>
                    </a:lnTo>
                    <a:lnTo>
                      <a:pt x="33" y="84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6" y="85"/>
                    </a:lnTo>
                    <a:lnTo>
                      <a:pt x="24" y="82"/>
                    </a:lnTo>
                    <a:lnTo>
                      <a:pt x="21" y="79"/>
                    </a:lnTo>
                    <a:lnTo>
                      <a:pt x="16" y="74"/>
                    </a:lnTo>
                    <a:lnTo>
                      <a:pt x="8" y="69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1" y="56"/>
                    </a:lnTo>
                    <a:lnTo>
                      <a:pt x="3" y="51"/>
                    </a:lnTo>
                    <a:lnTo>
                      <a:pt x="7" y="47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1059" name="Group 987"/>
            <p:cNvGrpSpPr>
              <a:grpSpLocks/>
            </p:cNvGrpSpPr>
            <p:nvPr/>
          </p:nvGrpSpPr>
          <p:grpSpPr bwMode="auto">
            <a:xfrm>
              <a:off x="1200" y="3926"/>
              <a:ext cx="412" cy="394"/>
              <a:chOff x="1302" y="3450"/>
              <a:chExt cx="531" cy="737"/>
            </a:xfrm>
          </p:grpSpPr>
          <p:sp>
            <p:nvSpPr>
              <p:cNvPr id="1060" name="Freeform 988"/>
              <p:cNvSpPr>
                <a:spLocks/>
              </p:cNvSpPr>
              <p:nvPr/>
            </p:nvSpPr>
            <p:spPr bwMode="auto">
              <a:xfrm>
                <a:off x="1816" y="3482"/>
                <a:ext cx="17" cy="19"/>
              </a:xfrm>
              <a:custGeom>
                <a:avLst/>
                <a:gdLst>
                  <a:gd name="T0" fmla="*/ 8 w 17"/>
                  <a:gd name="T1" fmla="*/ 4 h 19"/>
                  <a:gd name="T2" fmla="*/ 5 w 17"/>
                  <a:gd name="T3" fmla="*/ 10 h 19"/>
                  <a:gd name="T4" fmla="*/ 5 w 17"/>
                  <a:gd name="T5" fmla="*/ 17 h 19"/>
                  <a:gd name="T6" fmla="*/ 2 w 17"/>
                  <a:gd name="T7" fmla="*/ 14 h 19"/>
                  <a:gd name="T8" fmla="*/ 6 w 17"/>
                  <a:gd name="T9" fmla="*/ 4 h 19"/>
                  <a:gd name="T10" fmla="*/ 14 w 17"/>
                  <a:gd name="T11" fmla="*/ 3 h 19"/>
                  <a:gd name="T12" fmla="*/ 16 w 17"/>
                  <a:gd name="T13" fmla="*/ 7 h 19"/>
                  <a:gd name="T14" fmla="*/ 17 w 17"/>
                  <a:gd name="T15" fmla="*/ 11 h 19"/>
                  <a:gd name="T16" fmla="*/ 17 w 17"/>
                  <a:gd name="T17" fmla="*/ 12 h 19"/>
                  <a:gd name="T18" fmla="*/ 16 w 17"/>
                  <a:gd name="T19" fmla="*/ 11 h 19"/>
                  <a:gd name="T20" fmla="*/ 16 w 17"/>
                  <a:gd name="T21" fmla="*/ 11 h 19"/>
                  <a:gd name="T22" fmla="*/ 16 w 17"/>
                  <a:gd name="T23" fmla="*/ 14 h 19"/>
                  <a:gd name="T24" fmla="*/ 16 w 17"/>
                  <a:gd name="T25" fmla="*/ 11 h 19"/>
                  <a:gd name="T26" fmla="*/ 15 w 17"/>
                  <a:gd name="T27" fmla="*/ 11 h 19"/>
                  <a:gd name="T28" fmla="*/ 15 w 17"/>
                  <a:gd name="T29" fmla="*/ 14 h 19"/>
                  <a:gd name="T30" fmla="*/ 14 w 17"/>
                  <a:gd name="T31" fmla="*/ 11 h 19"/>
                  <a:gd name="T32" fmla="*/ 14 w 17"/>
                  <a:gd name="T33" fmla="*/ 9 h 19"/>
                  <a:gd name="T34" fmla="*/ 14 w 17"/>
                  <a:gd name="T35" fmla="*/ 12 h 19"/>
                  <a:gd name="T36" fmla="*/ 14 w 17"/>
                  <a:gd name="T37" fmla="*/ 15 h 19"/>
                  <a:gd name="T38" fmla="*/ 14 w 17"/>
                  <a:gd name="T39" fmla="*/ 15 h 19"/>
                  <a:gd name="T40" fmla="*/ 14 w 17"/>
                  <a:gd name="T41" fmla="*/ 15 h 19"/>
                  <a:gd name="T42" fmla="*/ 12 w 17"/>
                  <a:gd name="T43" fmla="*/ 12 h 19"/>
                  <a:gd name="T44" fmla="*/ 14 w 17"/>
                  <a:gd name="T45" fmla="*/ 9 h 19"/>
                  <a:gd name="T46" fmla="*/ 14 w 17"/>
                  <a:gd name="T47" fmla="*/ 9 h 19"/>
                  <a:gd name="T48" fmla="*/ 12 w 17"/>
                  <a:gd name="T49" fmla="*/ 12 h 19"/>
                  <a:gd name="T50" fmla="*/ 12 w 17"/>
                  <a:gd name="T51" fmla="*/ 15 h 19"/>
                  <a:gd name="T52" fmla="*/ 11 w 17"/>
                  <a:gd name="T53" fmla="*/ 14 h 19"/>
                  <a:gd name="T54" fmla="*/ 12 w 17"/>
                  <a:gd name="T55" fmla="*/ 7 h 19"/>
                  <a:gd name="T56" fmla="*/ 12 w 17"/>
                  <a:gd name="T57" fmla="*/ 7 h 19"/>
                  <a:gd name="T58" fmla="*/ 10 w 17"/>
                  <a:gd name="T59" fmla="*/ 14 h 19"/>
                  <a:gd name="T60" fmla="*/ 11 w 17"/>
                  <a:gd name="T61" fmla="*/ 16 h 19"/>
                  <a:gd name="T62" fmla="*/ 10 w 17"/>
                  <a:gd name="T63" fmla="*/ 12 h 19"/>
                  <a:gd name="T64" fmla="*/ 11 w 17"/>
                  <a:gd name="T65" fmla="*/ 7 h 19"/>
                  <a:gd name="T66" fmla="*/ 11 w 17"/>
                  <a:gd name="T67" fmla="*/ 7 h 19"/>
                  <a:gd name="T68" fmla="*/ 9 w 17"/>
                  <a:gd name="T69" fmla="*/ 14 h 19"/>
                  <a:gd name="T70" fmla="*/ 10 w 17"/>
                  <a:gd name="T71" fmla="*/ 16 h 19"/>
                  <a:gd name="T72" fmla="*/ 9 w 17"/>
                  <a:gd name="T73" fmla="*/ 14 h 19"/>
                  <a:gd name="T74" fmla="*/ 10 w 17"/>
                  <a:gd name="T75" fmla="*/ 6 h 19"/>
                  <a:gd name="T76" fmla="*/ 10 w 17"/>
                  <a:gd name="T77" fmla="*/ 6 h 19"/>
                  <a:gd name="T78" fmla="*/ 8 w 17"/>
                  <a:gd name="T79" fmla="*/ 14 h 19"/>
                  <a:gd name="T80" fmla="*/ 9 w 17"/>
                  <a:gd name="T81" fmla="*/ 17 h 19"/>
                  <a:gd name="T82" fmla="*/ 8 w 17"/>
                  <a:gd name="T83" fmla="*/ 14 h 19"/>
                  <a:gd name="T84" fmla="*/ 10 w 17"/>
                  <a:gd name="T85" fmla="*/ 6 h 19"/>
                  <a:gd name="T86" fmla="*/ 10 w 17"/>
                  <a:gd name="T87" fmla="*/ 4 h 19"/>
                  <a:gd name="T88" fmla="*/ 8 w 17"/>
                  <a:gd name="T89" fmla="*/ 10 h 19"/>
                  <a:gd name="T90" fmla="*/ 7 w 17"/>
                  <a:gd name="T91" fmla="*/ 15 h 19"/>
                  <a:gd name="T92" fmla="*/ 8 w 17"/>
                  <a:gd name="T93" fmla="*/ 17 h 19"/>
                  <a:gd name="T94" fmla="*/ 7 w 17"/>
                  <a:gd name="T95" fmla="*/ 14 h 19"/>
                  <a:gd name="T96" fmla="*/ 9 w 17"/>
                  <a:gd name="T97" fmla="*/ 5 h 19"/>
                  <a:gd name="T98" fmla="*/ 9 w 17"/>
                  <a:gd name="T99" fmla="*/ 4 h 19"/>
                  <a:gd name="T100" fmla="*/ 6 w 17"/>
                  <a:gd name="T101" fmla="*/ 10 h 19"/>
                  <a:gd name="T102" fmla="*/ 6 w 17"/>
                  <a:gd name="T103" fmla="*/ 15 h 19"/>
                  <a:gd name="T104" fmla="*/ 7 w 17"/>
                  <a:gd name="T105" fmla="*/ 19 h 19"/>
                  <a:gd name="T106" fmla="*/ 6 w 17"/>
                  <a:gd name="T107" fmla="*/ 12 h 19"/>
                  <a:gd name="T108" fmla="*/ 8 w 17"/>
                  <a:gd name="T109" fmla="*/ 4 h 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"/>
                  <a:gd name="T166" fmla="*/ 0 h 19"/>
                  <a:gd name="T167" fmla="*/ 17 w 17"/>
                  <a:gd name="T168" fmla="*/ 19 h 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" h="19">
                    <a:moveTo>
                      <a:pt x="11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1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1" y="16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9" y="14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9" y="17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7" y="19"/>
                    </a:lnTo>
                    <a:lnTo>
                      <a:pt x="6" y="12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1" name="Freeform 989"/>
              <p:cNvSpPr>
                <a:spLocks noEditPoints="1"/>
              </p:cNvSpPr>
              <p:nvPr/>
            </p:nvSpPr>
            <p:spPr bwMode="auto">
              <a:xfrm>
                <a:off x="1777" y="3492"/>
                <a:ext cx="17" cy="17"/>
              </a:xfrm>
              <a:custGeom>
                <a:avLst/>
                <a:gdLst>
                  <a:gd name="T0" fmla="*/ 6 w 17"/>
                  <a:gd name="T1" fmla="*/ 13 h 17"/>
                  <a:gd name="T2" fmla="*/ 6 w 17"/>
                  <a:gd name="T3" fmla="*/ 15 h 17"/>
                  <a:gd name="T4" fmla="*/ 5 w 17"/>
                  <a:gd name="T5" fmla="*/ 15 h 17"/>
                  <a:gd name="T6" fmla="*/ 4 w 17"/>
                  <a:gd name="T7" fmla="*/ 16 h 17"/>
                  <a:gd name="T8" fmla="*/ 4 w 17"/>
                  <a:gd name="T9" fmla="*/ 16 h 17"/>
                  <a:gd name="T10" fmla="*/ 3 w 17"/>
                  <a:gd name="T11" fmla="*/ 17 h 17"/>
                  <a:gd name="T12" fmla="*/ 2 w 17"/>
                  <a:gd name="T13" fmla="*/ 17 h 17"/>
                  <a:gd name="T14" fmla="*/ 1 w 17"/>
                  <a:gd name="T15" fmla="*/ 17 h 17"/>
                  <a:gd name="T16" fmla="*/ 0 w 17"/>
                  <a:gd name="T17" fmla="*/ 16 h 17"/>
                  <a:gd name="T18" fmla="*/ 0 w 17"/>
                  <a:gd name="T19" fmla="*/ 15 h 17"/>
                  <a:gd name="T20" fmla="*/ 0 w 17"/>
                  <a:gd name="T21" fmla="*/ 13 h 17"/>
                  <a:gd name="T22" fmla="*/ 0 w 17"/>
                  <a:gd name="T23" fmla="*/ 12 h 17"/>
                  <a:gd name="T24" fmla="*/ 0 w 17"/>
                  <a:gd name="T25" fmla="*/ 11 h 17"/>
                  <a:gd name="T26" fmla="*/ 0 w 17"/>
                  <a:gd name="T27" fmla="*/ 10 h 17"/>
                  <a:gd name="T28" fmla="*/ 0 w 17"/>
                  <a:gd name="T29" fmla="*/ 9 h 17"/>
                  <a:gd name="T30" fmla="*/ 1 w 17"/>
                  <a:gd name="T31" fmla="*/ 9 h 17"/>
                  <a:gd name="T32" fmla="*/ 2 w 17"/>
                  <a:gd name="T33" fmla="*/ 9 h 17"/>
                  <a:gd name="T34" fmla="*/ 2 w 17"/>
                  <a:gd name="T35" fmla="*/ 7 h 17"/>
                  <a:gd name="T36" fmla="*/ 3 w 17"/>
                  <a:gd name="T37" fmla="*/ 7 h 17"/>
                  <a:gd name="T38" fmla="*/ 4 w 17"/>
                  <a:gd name="T39" fmla="*/ 7 h 17"/>
                  <a:gd name="T40" fmla="*/ 5 w 17"/>
                  <a:gd name="T41" fmla="*/ 6 h 17"/>
                  <a:gd name="T42" fmla="*/ 5 w 17"/>
                  <a:gd name="T43" fmla="*/ 9 h 17"/>
                  <a:gd name="T44" fmla="*/ 5 w 17"/>
                  <a:gd name="T45" fmla="*/ 10 h 17"/>
                  <a:gd name="T46" fmla="*/ 4 w 17"/>
                  <a:gd name="T47" fmla="*/ 10 h 17"/>
                  <a:gd name="T48" fmla="*/ 3 w 17"/>
                  <a:gd name="T49" fmla="*/ 10 h 17"/>
                  <a:gd name="T50" fmla="*/ 3 w 17"/>
                  <a:gd name="T51" fmla="*/ 11 h 17"/>
                  <a:gd name="T52" fmla="*/ 3 w 17"/>
                  <a:gd name="T53" fmla="*/ 11 h 17"/>
                  <a:gd name="T54" fmla="*/ 2 w 17"/>
                  <a:gd name="T55" fmla="*/ 11 h 17"/>
                  <a:gd name="T56" fmla="*/ 2 w 17"/>
                  <a:gd name="T57" fmla="*/ 12 h 17"/>
                  <a:gd name="T58" fmla="*/ 2 w 17"/>
                  <a:gd name="T59" fmla="*/ 12 h 17"/>
                  <a:gd name="T60" fmla="*/ 2 w 17"/>
                  <a:gd name="T61" fmla="*/ 12 h 17"/>
                  <a:gd name="T62" fmla="*/ 3 w 17"/>
                  <a:gd name="T63" fmla="*/ 13 h 17"/>
                  <a:gd name="T64" fmla="*/ 3 w 17"/>
                  <a:gd name="T65" fmla="*/ 13 h 17"/>
                  <a:gd name="T66" fmla="*/ 3 w 17"/>
                  <a:gd name="T67" fmla="*/ 13 h 17"/>
                  <a:gd name="T68" fmla="*/ 4 w 17"/>
                  <a:gd name="T69" fmla="*/ 13 h 17"/>
                  <a:gd name="T70" fmla="*/ 4 w 17"/>
                  <a:gd name="T71" fmla="*/ 13 h 17"/>
                  <a:gd name="T72" fmla="*/ 5 w 17"/>
                  <a:gd name="T73" fmla="*/ 12 h 17"/>
                  <a:gd name="T74" fmla="*/ 5 w 17"/>
                  <a:gd name="T75" fmla="*/ 12 h 17"/>
                  <a:gd name="T76" fmla="*/ 5 w 17"/>
                  <a:gd name="T77" fmla="*/ 12 h 17"/>
                  <a:gd name="T78" fmla="*/ 6 w 17"/>
                  <a:gd name="T79" fmla="*/ 12 h 17"/>
                  <a:gd name="T80" fmla="*/ 6 w 17"/>
                  <a:gd name="T81" fmla="*/ 13 h 17"/>
                  <a:gd name="T82" fmla="*/ 6 w 17"/>
                  <a:gd name="T83" fmla="*/ 6 h 17"/>
                  <a:gd name="T84" fmla="*/ 9 w 17"/>
                  <a:gd name="T85" fmla="*/ 4 h 17"/>
                  <a:gd name="T86" fmla="*/ 11 w 17"/>
                  <a:gd name="T87" fmla="*/ 12 h 17"/>
                  <a:gd name="T88" fmla="*/ 8 w 17"/>
                  <a:gd name="T89" fmla="*/ 13 h 17"/>
                  <a:gd name="T90" fmla="*/ 6 w 17"/>
                  <a:gd name="T91" fmla="*/ 6 h 17"/>
                  <a:gd name="T92" fmla="*/ 12 w 17"/>
                  <a:gd name="T93" fmla="*/ 5 h 17"/>
                  <a:gd name="T94" fmla="*/ 10 w 17"/>
                  <a:gd name="T95" fmla="*/ 6 h 17"/>
                  <a:gd name="T96" fmla="*/ 9 w 17"/>
                  <a:gd name="T97" fmla="*/ 4 h 17"/>
                  <a:gd name="T98" fmla="*/ 15 w 17"/>
                  <a:gd name="T99" fmla="*/ 0 h 17"/>
                  <a:gd name="T100" fmla="*/ 17 w 17"/>
                  <a:gd name="T101" fmla="*/ 2 h 17"/>
                  <a:gd name="T102" fmla="*/ 14 w 17"/>
                  <a:gd name="T103" fmla="*/ 4 h 17"/>
                  <a:gd name="T104" fmla="*/ 15 w 17"/>
                  <a:gd name="T105" fmla="*/ 9 h 17"/>
                  <a:gd name="T106" fmla="*/ 13 w 17"/>
                  <a:gd name="T107" fmla="*/ 11 h 17"/>
                  <a:gd name="T108" fmla="*/ 12 w 17"/>
                  <a:gd name="T109" fmla="*/ 5 h 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"/>
                  <a:gd name="T166" fmla="*/ 0 h 17"/>
                  <a:gd name="T167" fmla="*/ 17 w 17"/>
                  <a:gd name="T168" fmla="*/ 17 h 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" h="17">
                    <a:moveTo>
                      <a:pt x="6" y="13"/>
                    </a:moveTo>
                    <a:lnTo>
                      <a:pt x="6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3"/>
                    </a:lnTo>
                    <a:close/>
                    <a:moveTo>
                      <a:pt x="6" y="6"/>
                    </a:moveTo>
                    <a:lnTo>
                      <a:pt x="9" y="4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6"/>
                    </a:lnTo>
                    <a:close/>
                    <a:moveTo>
                      <a:pt x="12" y="5"/>
                    </a:moveTo>
                    <a:lnTo>
                      <a:pt x="10" y="6"/>
                    </a:lnTo>
                    <a:lnTo>
                      <a:pt x="9" y="4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2" name="Freeform 990"/>
              <p:cNvSpPr>
                <a:spLocks noEditPoints="1"/>
              </p:cNvSpPr>
              <p:nvPr/>
            </p:nvSpPr>
            <p:spPr bwMode="auto">
              <a:xfrm>
                <a:off x="1302" y="3450"/>
                <a:ext cx="512" cy="737"/>
              </a:xfrm>
              <a:custGeom>
                <a:avLst/>
                <a:gdLst>
                  <a:gd name="T0" fmla="*/ 2 w 512"/>
                  <a:gd name="T1" fmla="*/ 662 h 737"/>
                  <a:gd name="T2" fmla="*/ 18 w 512"/>
                  <a:gd name="T3" fmla="*/ 586 h 737"/>
                  <a:gd name="T4" fmla="*/ 73 w 512"/>
                  <a:gd name="T5" fmla="*/ 466 h 737"/>
                  <a:gd name="T6" fmla="*/ 57 w 512"/>
                  <a:gd name="T7" fmla="*/ 401 h 737"/>
                  <a:gd name="T8" fmla="*/ 87 w 512"/>
                  <a:gd name="T9" fmla="*/ 339 h 737"/>
                  <a:gd name="T10" fmla="*/ 120 w 512"/>
                  <a:gd name="T11" fmla="*/ 325 h 737"/>
                  <a:gd name="T12" fmla="*/ 114 w 512"/>
                  <a:gd name="T13" fmla="*/ 323 h 737"/>
                  <a:gd name="T14" fmla="*/ 108 w 512"/>
                  <a:gd name="T15" fmla="*/ 260 h 737"/>
                  <a:gd name="T16" fmla="*/ 111 w 512"/>
                  <a:gd name="T17" fmla="*/ 210 h 737"/>
                  <a:gd name="T18" fmla="*/ 134 w 512"/>
                  <a:gd name="T19" fmla="*/ 180 h 737"/>
                  <a:gd name="T20" fmla="*/ 174 w 512"/>
                  <a:gd name="T21" fmla="*/ 152 h 737"/>
                  <a:gd name="T22" fmla="*/ 204 w 512"/>
                  <a:gd name="T23" fmla="*/ 134 h 737"/>
                  <a:gd name="T24" fmla="*/ 242 w 512"/>
                  <a:gd name="T25" fmla="*/ 140 h 737"/>
                  <a:gd name="T26" fmla="*/ 252 w 512"/>
                  <a:gd name="T27" fmla="*/ 133 h 737"/>
                  <a:gd name="T28" fmla="*/ 235 w 512"/>
                  <a:gd name="T29" fmla="*/ 90 h 737"/>
                  <a:gd name="T30" fmla="*/ 245 w 512"/>
                  <a:gd name="T31" fmla="*/ 33 h 737"/>
                  <a:gd name="T32" fmla="*/ 277 w 512"/>
                  <a:gd name="T33" fmla="*/ 19 h 737"/>
                  <a:gd name="T34" fmla="*/ 337 w 512"/>
                  <a:gd name="T35" fmla="*/ 27 h 737"/>
                  <a:gd name="T36" fmla="*/ 336 w 512"/>
                  <a:gd name="T37" fmla="*/ 55 h 737"/>
                  <a:gd name="T38" fmla="*/ 365 w 512"/>
                  <a:gd name="T39" fmla="*/ 96 h 737"/>
                  <a:gd name="T40" fmla="*/ 364 w 512"/>
                  <a:gd name="T41" fmla="*/ 117 h 737"/>
                  <a:gd name="T42" fmla="*/ 345 w 512"/>
                  <a:gd name="T43" fmla="*/ 135 h 737"/>
                  <a:gd name="T44" fmla="*/ 342 w 512"/>
                  <a:gd name="T45" fmla="*/ 158 h 737"/>
                  <a:gd name="T46" fmla="*/ 341 w 512"/>
                  <a:gd name="T47" fmla="*/ 171 h 737"/>
                  <a:gd name="T48" fmla="*/ 416 w 512"/>
                  <a:gd name="T49" fmla="*/ 107 h 737"/>
                  <a:gd name="T50" fmla="*/ 448 w 512"/>
                  <a:gd name="T51" fmla="*/ 58 h 737"/>
                  <a:gd name="T52" fmla="*/ 453 w 512"/>
                  <a:gd name="T53" fmla="*/ 41 h 737"/>
                  <a:gd name="T54" fmla="*/ 471 w 512"/>
                  <a:gd name="T55" fmla="*/ 27 h 737"/>
                  <a:gd name="T56" fmla="*/ 490 w 512"/>
                  <a:gd name="T57" fmla="*/ 0 h 737"/>
                  <a:gd name="T58" fmla="*/ 496 w 512"/>
                  <a:gd name="T59" fmla="*/ 22 h 737"/>
                  <a:gd name="T60" fmla="*/ 504 w 512"/>
                  <a:gd name="T61" fmla="*/ 39 h 737"/>
                  <a:gd name="T62" fmla="*/ 511 w 512"/>
                  <a:gd name="T63" fmla="*/ 58 h 737"/>
                  <a:gd name="T64" fmla="*/ 490 w 512"/>
                  <a:gd name="T65" fmla="*/ 95 h 737"/>
                  <a:gd name="T66" fmla="*/ 483 w 512"/>
                  <a:gd name="T67" fmla="*/ 134 h 737"/>
                  <a:gd name="T68" fmla="*/ 412 w 512"/>
                  <a:gd name="T69" fmla="*/ 202 h 737"/>
                  <a:gd name="T70" fmla="*/ 332 w 512"/>
                  <a:gd name="T71" fmla="*/ 263 h 737"/>
                  <a:gd name="T72" fmla="*/ 299 w 512"/>
                  <a:gd name="T73" fmla="*/ 332 h 737"/>
                  <a:gd name="T74" fmla="*/ 290 w 512"/>
                  <a:gd name="T75" fmla="*/ 484 h 737"/>
                  <a:gd name="T76" fmla="*/ 320 w 512"/>
                  <a:gd name="T77" fmla="*/ 591 h 737"/>
                  <a:gd name="T78" fmla="*/ 337 w 512"/>
                  <a:gd name="T79" fmla="*/ 677 h 737"/>
                  <a:gd name="T80" fmla="*/ 379 w 512"/>
                  <a:gd name="T81" fmla="*/ 706 h 737"/>
                  <a:gd name="T82" fmla="*/ 361 w 512"/>
                  <a:gd name="T83" fmla="*/ 727 h 737"/>
                  <a:gd name="T84" fmla="*/ 305 w 512"/>
                  <a:gd name="T85" fmla="*/ 732 h 737"/>
                  <a:gd name="T86" fmla="*/ 261 w 512"/>
                  <a:gd name="T87" fmla="*/ 728 h 737"/>
                  <a:gd name="T88" fmla="*/ 263 w 512"/>
                  <a:gd name="T89" fmla="*/ 693 h 737"/>
                  <a:gd name="T90" fmla="*/ 253 w 512"/>
                  <a:gd name="T91" fmla="*/ 580 h 737"/>
                  <a:gd name="T92" fmla="*/ 221 w 512"/>
                  <a:gd name="T93" fmla="*/ 511 h 737"/>
                  <a:gd name="T94" fmla="*/ 184 w 512"/>
                  <a:gd name="T95" fmla="*/ 454 h 737"/>
                  <a:gd name="T96" fmla="*/ 138 w 512"/>
                  <a:gd name="T97" fmla="*/ 483 h 737"/>
                  <a:gd name="T98" fmla="*/ 110 w 512"/>
                  <a:gd name="T99" fmla="*/ 535 h 737"/>
                  <a:gd name="T100" fmla="*/ 95 w 512"/>
                  <a:gd name="T101" fmla="*/ 576 h 737"/>
                  <a:gd name="T102" fmla="*/ 84 w 512"/>
                  <a:gd name="T103" fmla="*/ 617 h 737"/>
                  <a:gd name="T104" fmla="*/ 72 w 512"/>
                  <a:gd name="T105" fmla="*/ 688 h 737"/>
                  <a:gd name="T106" fmla="*/ 66 w 512"/>
                  <a:gd name="T107" fmla="*/ 728 h 737"/>
                  <a:gd name="T108" fmla="*/ 10 w 512"/>
                  <a:gd name="T109" fmla="*/ 736 h 737"/>
                  <a:gd name="T110" fmla="*/ 0 w 512"/>
                  <a:gd name="T111" fmla="*/ 705 h 737"/>
                  <a:gd name="T112" fmla="*/ 157 w 512"/>
                  <a:gd name="T113" fmla="*/ 261 h 737"/>
                  <a:gd name="T114" fmla="*/ 161 w 512"/>
                  <a:gd name="T115" fmla="*/ 265 h 737"/>
                  <a:gd name="T116" fmla="*/ 167 w 512"/>
                  <a:gd name="T117" fmla="*/ 233 h 7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2"/>
                  <a:gd name="T178" fmla="*/ 0 h 737"/>
                  <a:gd name="T179" fmla="*/ 512 w 512"/>
                  <a:gd name="T180" fmla="*/ 737 h 7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2" h="737">
                    <a:moveTo>
                      <a:pt x="6" y="685"/>
                    </a:moveTo>
                    <a:lnTo>
                      <a:pt x="4" y="684"/>
                    </a:lnTo>
                    <a:lnTo>
                      <a:pt x="3" y="683"/>
                    </a:lnTo>
                    <a:lnTo>
                      <a:pt x="2" y="680"/>
                    </a:lnTo>
                    <a:lnTo>
                      <a:pt x="1" y="679"/>
                    </a:lnTo>
                    <a:lnTo>
                      <a:pt x="2" y="662"/>
                    </a:lnTo>
                    <a:lnTo>
                      <a:pt x="3" y="644"/>
                    </a:lnTo>
                    <a:lnTo>
                      <a:pt x="8" y="630"/>
                    </a:lnTo>
                    <a:lnTo>
                      <a:pt x="13" y="618"/>
                    </a:lnTo>
                    <a:lnTo>
                      <a:pt x="13" y="607"/>
                    </a:lnTo>
                    <a:lnTo>
                      <a:pt x="15" y="597"/>
                    </a:lnTo>
                    <a:lnTo>
                      <a:pt x="18" y="586"/>
                    </a:lnTo>
                    <a:lnTo>
                      <a:pt x="21" y="576"/>
                    </a:lnTo>
                    <a:lnTo>
                      <a:pt x="30" y="557"/>
                    </a:lnTo>
                    <a:lnTo>
                      <a:pt x="38" y="537"/>
                    </a:lnTo>
                    <a:lnTo>
                      <a:pt x="48" y="513"/>
                    </a:lnTo>
                    <a:lnTo>
                      <a:pt x="60" y="489"/>
                    </a:lnTo>
                    <a:lnTo>
                      <a:pt x="73" y="466"/>
                    </a:lnTo>
                    <a:lnTo>
                      <a:pt x="85" y="443"/>
                    </a:lnTo>
                    <a:lnTo>
                      <a:pt x="73" y="443"/>
                    </a:lnTo>
                    <a:lnTo>
                      <a:pt x="59" y="443"/>
                    </a:lnTo>
                    <a:lnTo>
                      <a:pt x="57" y="441"/>
                    </a:lnTo>
                    <a:lnTo>
                      <a:pt x="56" y="439"/>
                    </a:lnTo>
                    <a:lnTo>
                      <a:pt x="57" y="401"/>
                    </a:lnTo>
                    <a:lnTo>
                      <a:pt x="59" y="386"/>
                    </a:lnTo>
                    <a:lnTo>
                      <a:pt x="62" y="372"/>
                    </a:lnTo>
                    <a:lnTo>
                      <a:pt x="63" y="357"/>
                    </a:lnTo>
                    <a:lnTo>
                      <a:pt x="65" y="342"/>
                    </a:lnTo>
                    <a:lnTo>
                      <a:pt x="76" y="340"/>
                    </a:lnTo>
                    <a:lnTo>
                      <a:pt x="87" y="339"/>
                    </a:lnTo>
                    <a:lnTo>
                      <a:pt x="99" y="339"/>
                    </a:lnTo>
                    <a:lnTo>
                      <a:pt x="110" y="339"/>
                    </a:lnTo>
                    <a:lnTo>
                      <a:pt x="111" y="335"/>
                    </a:lnTo>
                    <a:lnTo>
                      <a:pt x="112" y="331"/>
                    </a:lnTo>
                    <a:lnTo>
                      <a:pt x="116" y="328"/>
                    </a:lnTo>
                    <a:lnTo>
                      <a:pt x="120" y="325"/>
                    </a:lnTo>
                    <a:lnTo>
                      <a:pt x="121" y="326"/>
                    </a:lnTo>
                    <a:lnTo>
                      <a:pt x="121" y="324"/>
                    </a:lnTo>
                    <a:lnTo>
                      <a:pt x="120" y="323"/>
                    </a:lnTo>
                    <a:lnTo>
                      <a:pt x="118" y="324"/>
                    </a:lnTo>
                    <a:lnTo>
                      <a:pt x="114" y="323"/>
                    </a:lnTo>
                    <a:lnTo>
                      <a:pt x="114" y="314"/>
                    </a:lnTo>
                    <a:lnTo>
                      <a:pt x="113" y="304"/>
                    </a:lnTo>
                    <a:lnTo>
                      <a:pt x="112" y="296"/>
                    </a:lnTo>
                    <a:lnTo>
                      <a:pt x="112" y="286"/>
                    </a:lnTo>
                    <a:lnTo>
                      <a:pt x="110" y="274"/>
                    </a:lnTo>
                    <a:lnTo>
                      <a:pt x="108" y="260"/>
                    </a:lnTo>
                    <a:lnTo>
                      <a:pt x="108" y="253"/>
                    </a:lnTo>
                    <a:lnTo>
                      <a:pt x="108" y="247"/>
                    </a:lnTo>
                    <a:lnTo>
                      <a:pt x="108" y="239"/>
                    </a:lnTo>
                    <a:lnTo>
                      <a:pt x="110" y="233"/>
                    </a:lnTo>
                    <a:lnTo>
                      <a:pt x="111" y="221"/>
                    </a:lnTo>
                    <a:lnTo>
                      <a:pt x="111" y="210"/>
                    </a:lnTo>
                    <a:lnTo>
                      <a:pt x="111" y="204"/>
                    </a:lnTo>
                    <a:lnTo>
                      <a:pt x="112" y="199"/>
                    </a:lnTo>
                    <a:lnTo>
                      <a:pt x="116" y="194"/>
                    </a:lnTo>
                    <a:lnTo>
                      <a:pt x="120" y="190"/>
                    </a:lnTo>
                    <a:lnTo>
                      <a:pt x="127" y="184"/>
                    </a:lnTo>
                    <a:lnTo>
                      <a:pt x="134" y="180"/>
                    </a:lnTo>
                    <a:lnTo>
                      <a:pt x="140" y="176"/>
                    </a:lnTo>
                    <a:lnTo>
                      <a:pt x="148" y="172"/>
                    </a:lnTo>
                    <a:lnTo>
                      <a:pt x="155" y="168"/>
                    </a:lnTo>
                    <a:lnTo>
                      <a:pt x="162" y="164"/>
                    </a:lnTo>
                    <a:lnTo>
                      <a:pt x="168" y="158"/>
                    </a:lnTo>
                    <a:lnTo>
                      <a:pt x="174" y="152"/>
                    </a:lnTo>
                    <a:lnTo>
                      <a:pt x="181" y="145"/>
                    </a:lnTo>
                    <a:lnTo>
                      <a:pt x="188" y="139"/>
                    </a:lnTo>
                    <a:lnTo>
                      <a:pt x="191" y="136"/>
                    </a:lnTo>
                    <a:lnTo>
                      <a:pt x="195" y="134"/>
                    </a:lnTo>
                    <a:lnTo>
                      <a:pt x="200" y="133"/>
                    </a:lnTo>
                    <a:lnTo>
                      <a:pt x="204" y="134"/>
                    </a:lnTo>
                    <a:lnTo>
                      <a:pt x="212" y="135"/>
                    </a:lnTo>
                    <a:lnTo>
                      <a:pt x="221" y="138"/>
                    </a:lnTo>
                    <a:lnTo>
                      <a:pt x="229" y="141"/>
                    </a:lnTo>
                    <a:lnTo>
                      <a:pt x="238" y="142"/>
                    </a:lnTo>
                    <a:lnTo>
                      <a:pt x="241" y="141"/>
                    </a:lnTo>
                    <a:lnTo>
                      <a:pt x="242" y="140"/>
                    </a:lnTo>
                    <a:lnTo>
                      <a:pt x="245" y="138"/>
                    </a:lnTo>
                    <a:lnTo>
                      <a:pt x="252" y="135"/>
                    </a:lnTo>
                    <a:lnTo>
                      <a:pt x="251" y="135"/>
                    </a:lnTo>
                    <a:lnTo>
                      <a:pt x="252" y="136"/>
                    </a:lnTo>
                    <a:lnTo>
                      <a:pt x="252" y="133"/>
                    </a:lnTo>
                    <a:lnTo>
                      <a:pt x="248" y="128"/>
                    </a:lnTo>
                    <a:lnTo>
                      <a:pt x="245" y="122"/>
                    </a:lnTo>
                    <a:lnTo>
                      <a:pt x="243" y="118"/>
                    </a:lnTo>
                    <a:lnTo>
                      <a:pt x="238" y="106"/>
                    </a:lnTo>
                    <a:lnTo>
                      <a:pt x="237" y="98"/>
                    </a:lnTo>
                    <a:lnTo>
                      <a:pt x="235" y="90"/>
                    </a:lnTo>
                    <a:lnTo>
                      <a:pt x="234" y="82"/>
                    </a:lnTo>
                    <a:lnTo>
                      <a:pt x="235" y="75"/>
                    </a:lnTo>
                    <a:lnTo>
                      <a:pt x="235" y="64"/>
                    </a:lnTo>
                    <a:lnTo>
                      <a:pt x="236" y="53"/>
                    </a:lnTo>
                    <a:lnTo>
                      <a:pt x="241" y="43"/>
                    </a:lnTo>
                    <a:lnTo>
                      <a:pt x="245" y="33"/>
                    </a:lnTo>
                    <a:lnTo>
                      <a:pt x="247" y="31"/>
                    </a:lnTo>
                    <a:lnTo>
                      <a:pt x="251" y="28"/>
                    </a:lnTo>
                    <a:lnTo>
                      <a:pt x="256" y="26"/>
                    </a:lnTo>
                    <a:lnTo>
                      <a:pt x="263" y="25"/>
                    </a:lnTo>
                    <a:lnTo>
                      <a:pt x="269" y="21"/>
                    </a:lnTo>
                    <a:lnTo>
                      <a:pt x="277" y="19"/>
                    </a:lnTo>
                    <a:lnTo>
                      <a:pt x="284" y="17"/>
                    </a:lnTo>
                    <a:lnTo>
                      <a:pt x="291" y="16"/>
                    </a:lnTo>
                    <a:lnTo>
                      <a:pt x="307" y="19"/>
                    </a:lnTo>
                    <a:lnTo>
                      <a:pt x="322" y="22"/>
                    </a:lnTo>
                    <a:lnTo>
                      <a:pt x="329" y="25"/>
                    </a:lnTo>
                    <a:lnTo>
                      <a:pt x="337" y="27"/>
                    </a:lnTo>
                    <a:lnTo>
                      <a:pt x="341" y="30"/>
                    </a:lnTo>
                    <a:lnTo>
                      <a:pt x="344" y="32"/>
                    </a:lnTo>
                    <a:lnTo>
                      <a:pt x="347" y="35"/>
                    </a:lnTo>
                    <a:lnTo>
                      <a:pt x="350" y="38"/>
                    </a:lnTo>
                    <a:lnTo>
                      <a:pt x="343" y="48"/>
                    </a:lnTo>
                    <a:lnTo>
                      <a:pt x="336" y="55"/>
                    </a:lnTo>
                    <a:lnTo>
                      <a:pt x="341" y="62"/>
                    </a:lnTo>
                    <a:lnTo>
                      <a:pt x="343" y="69"/>
                    </a:lnTo>
                    <a:lnTo>
                      <a:pt x="343" y="76"/>
                    </a:lnTo>
                    <a:lnTo>
                      <a:pt x="342" y="82"/>
                    </a:lnTo>
                    <a:lnTo>
                      <a:pt x="354" y="88"/>
                    </a:lnTo>
                    <a:lnTo>
                      <a:pt x="365" y="96"/>
                    </a:lnTo>
                    <a:lnTo>
                      <a:pt x="368" y="100"/>
                    </a:lnTo>
                    <a:lnTo>
                      <a:pt x="370" y="103"/>
                    </a:lnTo>
                    <a:lnTo>
                      <a:pt x="371" y="107"/>
                    </a:lnTo>
                    <a:lnTo>
                      <a:pt x="371" y="111"/>
                    </a:lnTo>
                    <a:lnTo>
                      <a:pt x="368" y="114"/>
                    </a:lnTo>
                    <a:lnTo>
                      <a:pt x="364" y="117"/>
                    </a:lnTo>
                    <a:lnTo>
                      <a:pt x="360" y="118"/>
                    </a:lnTo>
                    <a:lnTo>
                      <a:pt x="355" y="119"/>
                    </a:lnTo>
                    <a:lnTo>
                      <a:pt x="356" y="123"/>
                    </a:lnTo>
                    <a:lnTo>
                      <a:pt x="356" y="126"/>
                    </a:lnTo>
                    <a:lnTo>
                      <a:pt x="352" y="130"/>
                    </a:lnTo>
                    <a:lnTo>
                      <a:pt x="345" y="135"/>
                    </a:lnTo>
                    <a:lnTo>
                      <a:pt x="338" y="138"/>
                    </a:lnTo>
                    <a:lnTo>
                      <a:pt x="332" y="139"/>
                    </a:lnTo>
                    <a:lnTo>
                      <a:pt x="338" y="144"/>
                    </a:lnTo>
                    <a:lnTo>
                      <a:pt x="343" y="151"/>
                    </a:lnTo>
                    <a:lnTo>
                      <a:pt x="343" y="156"/>
                    </a:lnTo>
                    <a:lnTo>
                      <a:pt x="342" y="158"/>
                    </a:lnTo>
                    <a:lnTo>
                      <a:pt x="340" y="161"/>
                    </a:lnTo>
                    <a:lnTo>
                      <a:pt x="337" y="163"/>
                    </a:lnTo>
                    <a:lnTo>
                      <a:pt x="335" y="166"/>
                    </a:lnTo>
                    <a:lnTo>
                      <a:pt x="333" y="169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71" y="152"/>
                    </a:lnTo>
                    <a:lnTo>
                      <a:pt x="377" y="147"/>
                    </a:lnTo>
                    <a:lnTo>
                      <a:pt x="385" y="142"/>
                    </a:lnTo>
                    <a:lnTo>
                      <a:pt x="389" y="140"/>
                    </a:lnTo>
                    <a:lnTo>
                      <a:pt x="403" y="123"/>
                    </a:lnTo>
                    <a:lnTo>
                      <a:pt x="416" y="107"/>
                    </a:lnTo>
                    <a:lnTo>
                      <a:pt x="430" y="90"/>
                    </a:lnTo>
                    <a:lnTo>
                      <a:pt x="442" y="73"/>
                    </a:lnTo>
                    <a:lnTo>
                      <a:pt x="448" y="73"/>
                    </a:lnTo>
                    <a:lnTo>
                      <a:pt x="448" y="66"/>
                    </a:lnTo>
                    <a:lnTo>
                      <a:pt x="448" y="62"/>
                    </a:lnTo>
                    <a:lnTo>
                      <a:pt x="448" y="58"/>
                    </a:lnTo>
                    <a:lnTo>
                      <a:pt x="449" y="55"/>
                    </a:lnTo>
                    <a:lnTo>
                      <a:pt x="451" y="54"/>
                    </a:lnTo>
                    <a:lnTo>
                      <a:pt x="453" y="52"/>
                    </a:lnTo>
                    <a:lnTo>
                      <a:pt x="453" y="49"/>
                    </a:lnTo>
                    <a:lnTo>
                      <a:pt x="453" y="44"/>
                    </a:lnTo>
                    <a:lnTo>
                      <a:pt x="453" y="41"/>
                    </a:lnTo>
                    <a:lnTo>
                      <a:pt x="455" y="38"/>
                    </a:lnTo>
                    <a:lnTo>
                      <a:pt x="457" y="36"/>
                    </a:lnTo>
                    <a:lnTo>
                      <a:pt x="458" y="36"/>
                    </a:lnTo>
                    <a:lnTo>
                      <a:pt x="465" y="49"/>
                    </a:lnTo>
                    <a:lnTo>
                      <a:pt x="467" y="37"/>
                    </a:lnTo>
                    <a:lnTo>
                      <a:pt x="471" y="27"/>
                    </a:lnTo>
                    <a:lnTo>
                      <a:pt x="475" y="17"/>
                    </a:lnTo>
                    <a:lnTo>
                      <a:pt x="478" y="13"/>
                    </a:lnTo>
                    <a:lnTo>
                      <a:pt x="480" y="8"/>
                    </a:lnTo>
                    <a:lnTo>
                      <a:pt x="485" y="4"/>
                    </a:lnTo>
                    <a:lnTo>
                      <a:pt x="488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6" y="4"/>
                    </a:lnTo>
                    <a:lnTo>
                      <a:pt x="497" y="8"/>
                    </a:lnTo>
                    <a:lnTo>
                      <a:pt x="498" y="11"/>
                    </a:lnTo>
                    <a:lnTo>
                      <a:pt x="498" y="15"/>
                    </a:lnTo>
                    <a:lnTo>
                      <a:pt x="496" y="22"/>
                    </a:lnTo>
                    <a:lnTo>
                      <a:pt x="494" y="30"/>
                    </a:lnTo>
                    <a:lnTo>
                      <a:pt x="497" y="31"/>
                    </a:lnTo>
                    <a:lnTo>
                      <a:pt x="499" y="32"/>
                    </a:lnTo>
                    <a:lnTo>
                      <a:pt x="502" y="35"/>
                    </a:lnTo>
                    <a:lnTo>
                      <a:pt x="503" y="38"/>
                    </a:lnTo>
                    <a:lnTo>
                      <a:pt x="504" y="39"/>
                    </a:lnTo>
                    <a:lnTo>
                      <a:pt x="506" y="41"/>
                    </a:lnTo>
                    <a:lnTo>
                      <a:pt x="507" y="44"/>
                    </a:lnTo>
                    <a:lnTo>
                      <a:pt x="510" y="47"/>
                    </a:lnTo>
                    <a:lnTo>
                      <a:pt x="510" y="51"/>
                    </a:lnTo>
                    <a:lnTo>
                      <a:pt x="508" y="54"/>
                    </a:lnTo>
                    <a:lnTo>
                      <a:pt x="511" y="58"/>
                    </a:lnTo>
                    <a:lnTo>
                      <a:pt x="512" y="62"/>
                    </a:lnTo>
                    <a:lnTo>
                      <a:pt x="512" y="66"/>
                    </a:lnTo>
                    <a:lnTo>
                      <a:pt x="512" y="71"/>
                    </a:lnTo>
                    <a:lnTo>
                      <a:pt x="506" y="80"/>
                    </a:lnTo>
                    <a:lnTo>
                      <a:pt x="498" y="88"/>
                    </a:lnTo>
                    <a:lnTo>
                      <a:pt x="490" y="95"/>
                    </a:lnTo>
                    <a:lnTo>
                      <a:pt x="481" y="101"/>
                    </a:lnTo>
                    <a:lnTo>
                      <a:pt x="485" y="107"/>
                    </a:lnTo>
                    <a:lnTo>
                      <a:pt x="486" y="114"/>
                    </a:lnTo>
                    <a:lnTo>
                      <a:pt x="487" y="120"/>
                    </a:lnTo>
                    <a:lnTo>
                      <a:pt x="486" y="128"/>
                    </a:lnTo>
                    <a:lnTo>
                      <a:pt x="483" y="134"/>
                    </a:lnTo>
                    <a:lnTo>
                      <a:pt x="478" y="139"/>
                    </a:lnTo>
                    <a:lnTo>
                      <a:pt x="480" y="140"/>
                    </a:lnTo>
                    <a:lnTo>
                      <a:pt x="462" y="158"/>
                    </a:lnTo>
                    <a:lnTo>
                      <a:pt x="445" y="174"/>
                    </a:lnTo>
                    <a:lnTo>
                      <a:pt x="428" y="189"/>
                    </a:lnTo>
                    <a:lnTo>
                      <a:pt x="412" y="202"/>
                    </a:lnTo>
                    <a:lnTo>
                      <a:pt x="396" y="215"/>
                    </a:lnTo>
                    <a:lnTo>
                      <a:pt x="379" y="226"/>
                    </a:lnTo>
                    <a:lnTo>
                      <a:pt x="363" y="236"/>
                    </a:lnTo>
                    <a:lnTo>
                      <a:pt x="347" y="245"/>
                    </a:lnTo>
                    <a:lnTo>
                      <a:pt x="340" y="253"/>
                    </a:lnTo>
                    <a:lnTo>
                      <a:pt x="332" y="263"/>
                    </a:lnTo>
                    <a:lnTo>
                      <a:pt x="325" y="271"/>
                    </a:lnTo>
                    <a:lnTo>
                      <a:pt x="318" y="282"/>
                    </a:lnTo>
                    <a:lnTo>
                      <a:pt x="313" y="293"/>
                    </a:lnTo>
                    <a:lnTo>
                      <a:pt x="308" y="305"/>
                    </a:lnTo>
                    <a:lnTo>
                      <a:pt x="304" y="319"/>
                    </a:lnTo>
                    <a:lnTo>
                      <a:pt x="299" y="332"/>
                    </a:lnTo>
                    <a:lnTo>
                      <a:pt x="292" y="362"/>
                    </a:lnTo>
                    <a:lnTo>
                      <a:pt x="288" y="394"/>
                    </a:lnTo>
                    <a:lnTo>
                      <a:pt x="284" y="428"/>
                    </a:lnTo>
                    <a:lnTo>
                      <a:pt x="283" y="465"/>
                    </a:lnTo>
                    <a:lnTo>
                      <a:pt x="282" y="465"/>
                    </a:lnTo>
                    <a:lnTo>
                      <a:pt x="290" y="484"/>
                    </a:lnTo>
                    <a:lnTo>
                      <a:pt x="298" y="503"/>
                    </a:lnTo>
                    <a:lnTo>
                      <a:pt x="306" y="521"/>
                    </a:lnTo>
                    <a:lnTo>
                      <a:pt x="313" y="540"/>
                    </a:lnTo>
                    <a:lnTo>
                      <a:pt x="315" y="554"/>
                    </a:lnTo>
                    <a:lnTo>
                      <a:pt x="318" y="569"/>
                    </a:lnTo>
                    <a:lnTo>
                      <a:pt x="320" y="591"/>
                    </a:lnTo>
                    <a:lnTo>
                      <a:pt x="324" y="612"/>
                    </a:lnTo>
                    <a:lnTo>
                      <a:pt x="326" y="633"/>
                    </a:lnTo>
                    <a:lnTo>
                      <a:pt x="329" y="655"/>
                    </a:lnTo>
                    <a:lnTo>
                      <a:pt x="333" y="661"/>
                    </a:lnTo>
                    <a:lnTo>
                      <a:pt x="336" y="669"/>
                    </a:lnTo>
                    <a:lnTo>
                      <a:pt x="337" y="677"/>
                    </a:lnTo>
                    <a:lnTo>
                      <a:pt x="338" y="685"/>
                    </a:lnTo>
                    <a:lnTo>
                      <a:pt x="347" y="689"/>
                    </a:lnTo>
                    <a:lnTo>
                      <a:pt x="358" y="693"/>
                    </a:lnTo>
                    <a:lnTo>
                      <a:pt x="368" y="696"/>
                    </a:lnTo>
                    <a:lnTo>
                      <a:pt x="376" y="703"/>
                    </a:lnTo>
                    <a:lnTo>
                      <a:pt x="379" y="706"/>
                    </a:lnTo>
                    <a:lnTo>
                      <a:pt x="381" y="710"/>
                    </a:lnTo>
                    <a:lnTo>
                      <a:pt x="383" y="714"/>
                    </a:lnTo>
                    <a:lnTo>
                      <a:pt x="383" y="718"/>
                    </a:lnTo>
                    <a:lnTo>
                      <a:pt x="377" y="722"/>
                    </a:lnTo>
                    <a:lnTo>
                      <a:pt x="369" y="725"/>
                    </a:lnTo>
                    <a:lnTo>
                      <a:pt x="361" y="727"/>
                    </a:lnTo>
                    <a:lnTo>
                      <a:pt x="352" y="728"/>
                    </a:lnTo>
                    <a:lnTo>
                      <a:pt x="335" y="730"/>
                    </a:lnTo>
                    <a:lnTo>
                      <a:pt x="318" y="731"/>
                    </a:lnTo>
                    <a:lnTo>
                      <a:pt x="314" y="730"/>
                    </a:lnTo>
                    <a:lnTo>
                      <a:pt x="309" y="730"/>
                    </a:lnTo>
                    <a:lnTo>
                      <a:pt x="305" y="732"/>
                    </a:lnTo>
                    <a:lnTo>
                      <a:pt x="301" y="734"/>
                    </a:lnTo>
                    <a:lnTo>
                      <a:pt x="291" y="737"/>
                    </a:lnTo>
                    <a:lnTo>
                      <a:pt x="282" y="737"/>
                    </a:lnTo>
                    <a:lnTo>
                      <a:pt x="272" y="736"/>
                    </a:lnTo>
                    <a:lnTo>
                      <a:pt x="263" y="733"/>
                    </a:lnTo>
                    <a:lnTo>
                      <a:pt x="261" y="728"/>
                    </a:lnTo>
                    <a:lnTo>
                      <a:pt x="260" y="722"/>
                    </a:lnTo>
                    <a:lnTo>
                      <a:pt x="260" y="715"/>
                    </a:lnTo>
                    <a:lnTo>
                      <a:pt x="261" y="710"/>
                    </a:lnTo>
                    <a:lnTo>
                      <a:pt x="262" y="701"/>
                    </a:lnTo>
                    <a:lnTo>
                      <a:pt x="265" y="695"/>
                    </a:lnTo>
                    <a:lnTo>
                      <a:pt x="263" y="693"/>
                    </a:lnTo>
                    <a:lnTo>
                      <a:pt x="262" y="689"/>
                    </a:lnTo>
                    <a:lnTo>
                      <a:pt x="260" y="665"/>
                    </a:lnTo>
                    <a:lnTo>
                      <a:pt x="257" y="641"/>
                    </a:lnTo>
                    <a:lnTo>
                      <a:pt x="256" y="617"/>
                    </a:lnTo>
                    <a:lnTo>
                      <a:pt x="255" y="592"/>
                    </a:lnTo>
                    <a:lnTo>
                      <a:pt x="253" y="580"/>
                    </a:lnTo>
                    <a:lnTo>
                      <a:pt x="251" y="568"/>
                    </a:lnTo>
                    <a:lnTo>
                      <a:pt x="244" y="555"/>
                    </a:lnTo>
                    <a:lnTo>
                      <a:pt x="236" y="544"/>
                    </a:lnTo>
                    <a:lnTo>
                      <a:pt x="234" y="537"/>
                    </a:lnTo>
                    <a:lnTo>
                      <a:pt x="233" y="529"/>
                    </a:lnTo>
                    <a:lnTo>
                      <a:pt x="221" y="511"/>
                    </a:lnTo>
                    <a:lnTo>
                      <a:pt x="210" y="493"/>
                    </a:lnTo>
                    <a:lnTo>
                      <a:pt x="199" y="476"/>
                    </a:lnTo>
                    <a:lnTo>
                      <a:pt x="186" y="459"/>
                    </a:lnTo>
                    <a:lnTo>
                      <a:pt x="186" y="457"/>
                    </a:lnTo>
                    <a:lnTo>
                      <a:pt x="186" y="456"/>
                    </a:lnTo>
                    <a:lnTo>
                      <a:pt x="184" y="454"/>
                    </a:lnTo>
                    <a:lnTo>
                      <a:pt x="182" y="454"/>
                    </a:lnTo>
                    <a:lnTo>
                      <a:pt x="177" y="450"/>
                    </a:lnTo>
                    <a:lnTo>
                      <a:pt x="172" y="448"/>
                    </a:lnTo>
                    <a:lnTo>
                      <a:pt x="168" y="449"/>
                    </a:lnTo>
                    <a:lnTo>
                      <a:pt x="153" y="466"/>
                    </a:lnTo>
                    <a:lnTo>
                      <a:pt x="138" y="483"/>
                    </a:lnTo>
                    <a:lnTo>
                      <a:pt x="131" y="493"/>
                    </a:lnTo>
                    <a:lnTo>
                      <a:pt x="126" y="502"/>
                    </a:lnTo>
                    <a:lnTo>
                      <a:pt x="120" y="511"/>
                    </a:lnTo>
                    <a:lnTo>
                      <a:pt x="117" y="522"/>
                    </a:lnTo>
                    <a:lnTo>
                      <a:pt x="113" y="529"/>
                    </a:lnTo>
                    <a:lnTo>
                      <a:pt x="110" y="535"/>
                    </a:lnTo>
                    <a:lnTo>
                      <a:pt x="108" y="537"/>
                    </a:lnTo>
                    <a:lnTo>
                      <a:pt x="105" y="541"/>
                    </a:lnTo>
                    <a:lnTo>
                      <a:pt x="102" y="557"/>
                    </a:lnTo>
                    <a:lnTo>
                      <a:pt x="98" y="573"/>
                    </a:lnTo>
                    <a:lnTo>
                      <a:pt x="95" y="576"/>
                    </a:lnTo>
                    <a:lnTo>
                      <a:pt x="94" y="580"/>
                    </a:lnTo>
                    <a:lnTo>
                      <a:pt x="92" y="587"/>
                    </a:lnTo>
                    <a:lnTo>
                      <a:pt x="90" y="593"/>
                    </a:lnTo>
                    <a:lnTo>
                      <a:pt x="87" y="603"/>
                    </a:lnTo>
                    <a:lnTo>
                      <a:pt x="85" y="613"/>
                    </a:lnTo>
                    <a:lnTo>
                      <a:pt x="84" y="617"/>
                    </a:lnTo>
                    <a:lnTo>
                      <a:pt x="81" y="633"/>
                    </a:lnTo>
                    <a:lnTo>
                      <a:pt x="78" y="649"/>
                    </a:lnTo>
                    <a:lnTo>
                      <a:pt x="77" y="666"/>
                    </a:lnTo>
                    <a:lnTo>
                      <a:pt x="75" y="683"/>
                    </a:lnTo>
                    <a:lnTo>
                      <a:pt x="72" y="688"/>
                    </a:lnTo>
                    <a:lnTo>
                      <a:pt x="67" y="692"/>
                    </a:lnTo>
                    <a:lnTo>
                      <a:pt x="67" y="701"/>
                    </a:lnTo>
                    <a:lnTo>
                      <a:pt x="67" y="712"/>
                    </a:lnTo>
                    <a:lnTo>
                      <a:pt x="67" y="717"/>
                    </a:lnTo>
                    <a:lnTo>
                      <a:pt x="67" y="722"/>
                    </a:lnTo>
                    <a:lnTo>
                      <a:pt x="66" y="728"/>
                    </a:lnTo>
                    <a:lnTo>
                      <a:pt x="64" y="732"/>
                    </a:lnTo>
                    <a:lnTo>
                      <a:pt x="48" y="736"/>
                    </a:lnTo>
                    <a:lnTo>
                      <a:pt x="31" y="737"/>
                    </a:lnTo>
                    <a:lnTo>
                      <a:pt x="24" y="737"/>
                    </a:lnTo>
                    <a:lnTo>
                      <a:pt x="17" y="737"/>
                    </a:lnTo>
                    <a:lnTo>
                      <a:pt x="10" y="736"/>
                    </a:lnTo>
                    <a:lnTo>
                      <a:pt x="3" y="733"/>
                    </a:lnTo>
                    <a:lnTo>
                      <a:pt x="0" y="728"/>
                    </a:lnTo>
                    <a:lnTo>
                      <a:pt x="0" y="723"/>
                    </a:lnTo>
                    <a:lnTo>
                      <a:pt x="0" y="718"/>
                    </a:lnTo>
                    <a:lnTo>
                      <a:pt x="0" y="714"/>
                    </a:lnTo>
                    <a:lnTo>
                      <a:pt x="0" y="705"/>
                    </a:lnTo>
                    <a:lnTo>
                      <a:pt x="1" y="698"/>
                    </a:lnTo>
                    <a:lnTo>
                      <a:pt x="3" y="692"/>
                    </a:lnTo>
                    <a:lnTo>
                      <a:pt x="6" y="685"/>
                    </a:lnTo>
                    <a:close/>
                    <a:moveTo>
                      <a:pt x="154" y="253"/>
                    </a:moveTo>
                    <a:lnTo>
                      <a:pt x="155" y="258"/>
                    </a:lnTo>
                    <a:lnTo>
                      <a:pt x="157" y="261"/>
                    </a:lnTo>
                    <a:lnTo>
                      <a:pt x="157" y="271"/>
                    </a:lnTo>
                    <a:lnTo>
                      <a:pt x="157" y="282"/>
                    </a:lnTo>
                    <a:lnTo>
                      <a:pt x="158" y="283"/>
                    </a:lnTo>
                    <a:lnTo>
                      <a:pt x="158" y="278"/>
                    </a:lnTo>
                    <a:lnTo>
                      <a:pt x="158" y="274"/>
                    </a:lnTo>
                    <a:lnTo>
                      <a:pt x="161" y="265"/>
                    </a:lnTo>
                    <a:lnTo>
                      <a:pt x="164" y="255"/>
                    </a:lnTo>
                    <a:lnTo>
                      <a:pt x="163" y="255"/>
                    </a:lnTo>
                    <a:lnTo>
                      <a:pt x="164" y="254"/>
                    </a:lnTo>
                    <a:lnTo>
                      <a:pt x="165" y="244"/>
                    </a:lnTo>
                    <a:lnTo>
                      <a:pt x="167" y="233"/>
                    </a:lnTo>
                    <a:lnTo>
                      <a:pt x="167" y="232"/>
                    </a:lnTo>
                    <a:lnTo>
                      <a:pt x="159" y="238"/>
                    </a:lnTo>
                    <a:lnTo>
                      <a:pt x="156" y="245"/>
                    </a:lnTo>
                    <a:lnTo>
                      <a:pt x="154" y="25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3" name="Freeform 991"/>
              <p:cNvSpPr>
                <a:spLocks/>
              </p:cNvSpPr>
              <p:nvPr/>
            </p:nvSpPr>
            <p:spPr bwMode="auto">
              <a:xfrm>
                <a:off x="1305" y="4170"/>
                <a:ext cx="60" cy="12"/>
              </a:xfrm>
              <a:custGeom>
                <a:avLst/>
                <a:gdLst>
                  <a:gd name="T0" fmla="*/ 0 w 60"/>
                  <a:gd name="T1" fmla="*/ 0 h 12"/>
                  <a:gd name="T2" fmla="*/ 11 w 60"/>
                  <a:gd name="T3" fmla="*/ 1 h 12"/>
                  <a:gd name="T4" fmla="*/ 24 w 60"/>
                  <a:gd name="T5" fmla="*/ 2 h 12"/>
                  <a:gd name="T6" fmla="*/ 35 w 60"/>
                  <a:gd name="T7" fmla="*/ 2 h 12"/>
                  <a:gd name="T8" fmla="*/ 46 w 60"/>
                  <a:gd name="T9" fmla="*/ 2 h 12"/>
                  <a:gd name="T10" fmla="*/ 50 w 60"/>
                  <a:gd name="T11" fmla="*/ 2 h 12"/>
                  <a:gd name="T12" fmla="*/ 53 w 60"/>
                  <a:gd name="T13" fmla="*/ 1 h 12"/>
                  <a:gd name="T14" fmla="*/ 60 w 60"/>
                  <a:gd name="T15" fmla="*/ 1 h 12"/>
                  <a:gd name="T16" fmla="*/ 59 w 60"/>
                  <a:gd name="T17" fmla="*/ 5 h 12"/>
                  <a:gd name="T18" fmla="*/ 56 w 60"/>
                  <a:gd name="T19" fmla="*/ 8 h 12"/>
                  <a:gd name="T20" fmla="*/ 44 w 60"/>
                  <a:gd name="T21" fmla="*/ 11 h 12"/>
                  <a:gd name="T22" fmla="*/ 30 w 60"/>
                  <a:gd name="T23" fmla="*/ 12 h 12"/>
                  <a:gd name="T24" fmla="*/ 18 w 60"/>
                  <a:gd name="T25" fmla="*/ 12 h 12"/>
                  <a:gd name="T26" fmla="*/ 5 w 60"/>
                  <a:gd name="T27" fmla="*/ 11 h 12"/>
                  <a:gd name="T28" fmla="*/ 2 w 60"/>
                  <a:gd name="T29" fmla="*/ 10 h 12"/>
                  <a:gd name="T30" fmla="*/ 1 w 60"/>
                  <a:gd name="T31" fmla="*/ 6 h 12"/>
                  <a:gd name="T32" fmla="*/ 1 w 60"/>
                  <a:gd name="T33" fmla="*/ 3 h 12"/>
                  <a:gd name="T34" fmla="*/ 0 w 60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12"/>
                  <a:gd name="T56" fmla="*/ 60 w 60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12">
                    <a:moveTo>
                      <a:pt x="0" y="0"/>
                    </a:moveTo>
                    <a:lnTo>
                      <a:pt x="11" y="1"/>
                    </a:lnTo>
                    <a:lnTo>
                      <a:pt x="24" y="2"/>
                    </a:lnTo>
                    <a:lnTo>
                      <a:pt x="35" y="2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3" y="1"/>
                    </a:lnTo>
                    <a:lnTo>
                      <a:pt x="60" y="1"/>
                    </a:lnTo>
                    <a:lnTo>
                      <a:pt x="59" y="5"/>
                    </a:lnTo>
                    <a:lnTo>
                      <a:pt x="56" y="8"/>
                    </a:lnTo>
                    <a:lnTo>
                      <a:pt x="44" y="11"/>
                    </a:lnTo>
                    <a:lnTo>
                      <a:pt x="30" y="12"/>
                    </a:lnTo>
                    <a:lnTo>
                      <a:pt x="18" y="12"/>
                    </a:lnTo>
                    <a:lnTo>
                      <a:pt x="5" y="11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4" name="Freeform 992"/>
              <p:cNvSpPr>
                <a:spLocks/>
              </p:cNvSpPr>
              <p:nvPr/>
            </p:nvSpPr>
            <p:spPr bwMode="auto">
              <a:xfrm>
                <a:off x="1306" y="4137"/>
                <a:ext cx="59" cy="30"/>
              </a:xfrm>
              <a:custGeom>
                <a:avLst/>
                <a:gdLst>
                  <a:gd name="T0" fmla="*/ 7 w 59"/>
                  <a:gd name="T1" fmla="*/ 0 h 30"/>
                  <a:gd name="T2" fmla="*/ 19 w 59"/>
                  <a:gd name="T3" fmla="*/ 1 h 30"/>
                  <a:gd name="T4" fmla="*/ 33 w 59"/>
                  <a:gd name="T5" fmla="*/ 2 h 30"/>
                  <a:gd name="T6" fmla="*/ 45 w 59"/>
                  <a:gd name="T7" fmla="*/ 3 h 30"/>
                  <a:gd name="T8" fmla="*/ 59 w 59"/>
                  <a:gd name="T9" fmla="*/ 3 h 30"/>
                  <a:gd name="T10" fmla="*/ 59 w 59"/>
                  <a:gd name="T11" fmla="*/ 14 h 30"/>
                  <a:gd name="T12" fmla="*/ 59 w 59"/>
                  <a:gd name="T13" fmla="*/ 28 h 30"/>
                  <a:gd name="T14" fmla="*/ 55 w 59"/>
                  <a:gd name="T15" fmla="*/ 29 h 30"/>
                  <a:gd name="T16" fmla="*/ 42 w 59"/>
                  <a:gd name="T17" fmla="*/ 29 h 30"/>
                  <a:gd name="T18" fmla="*/ 28 w 59"/>
                  <a:gd name="T19" fmla="*/ 30 h 30"/>
                  <a:gd name="T20" fmla="*/ 15 w 59"/>
                  <a:gd name="T21" fmla="*/ 29 h 30"/>
                  <a:gd name="T22" fmla="*/ 1 w 59"/>
                  <a:gd name="T23" fmla="*/ 28 h 30"/>
                  <a:gd name="T24" fmla="*/ 0 w 59"/>
                  <a:gd name="T25" fmla="*/ 27 h 30"/>
                  <a:gd name="T26" fmla="*/ 0 w 59"/>
                  <a:gd name="T27" fmla="*/ 19 h 30"/>
                  <a:gd name="T28" fmla="*/ 1 w 59"/>
                  <a:gd name="T29" fmla="*/ 12 h 30"/>
                  <a:gd name="T30" fmla="*/ 4 w 59"/>
                  <a:gd name="T31" fmla="*/ 6 h 30"/>
                  <a:gd name="T32" fmla="*/ 7 w 5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0"/>
                  <a:gd name="T53" fmla="*/ 59 w 5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0">
                    <a:moveTo>
                      <a:pt x="7" y="0"/>
                    </a:moveTo>
                    <a:lnTo>
                      <a:pt x="19" y="1"/>
                    </a:lnTo>
                    <a:lnTo>
                      <a:pt x="33" y="2"/>
                    </a:lnTo>
                    <a:lnTo>
                      <a:pt x="45" y="3"/>
                    </a:lnTo>
                    <a:lnTo>
                      <a:pt x="59" y="3"/>
                    </a:lnTo>
                    <a:lnTo>
                      <a:pt x="59" y="14"/>
                    </a:lnTo>
                    <a:lnTo>
                      <a:pt x="59" y="28"/>
                    </a:lnTo>
                    <a:lnTo>
                      <a:pt x="55" y="29"/>
                    </a:lnTo>
                    <a:lnTo>
                      <a:pt x="42" y="29"/>
                    </a:lnTo>
                    <a:lnTo>
                      <a:pt x="28" y="30"/>
                    </a:lnTo>
                    <a:lnTo>
                      <a:pt x="15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85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5" name="Freeform 993"/>
              <p:cNvSpPr>
                <a:spLocks/>
              </p:cNvSpPr>
              <p:nvPr/>
            </p:nvSpPr>
            <p:spPr bwMode="auto">
              <a:xfrm>
                <a:off x="1307" y="3872"/>
                <a:ext cx="166" cy="262"/>
              </a:xfrm>
              <a:custGeom>
                <a:avLst/>
                <a:gdLst>
                  <a:gd name="T0" fmla="*/ 4 w 166"/>
                  <a:gd name="T1" fmla="*/ 219 h 262"/>
                  <a:gd name="T2" fmla="*/ 9 w 166"/>
                  <a:gd name="T3" fmla="*/ 205 h 262"/>
                  <a:gd name="T4" fmla="*/ 12 w 166"/>
                  <a:gd name="T5" fmla="*/ 191 h 262"/>
                  <a:gd name="T6" fmla="*/ 14 w 166"/>
                  <a:gd name="T7" fmla="*/ 181 h 262"/>
                  <a:gd name="T8" fmla="*/ 18 w 166"/>
                  <a:gd name="T9" fmla="*/ 167 h 262"/>
                  <a:gd name="T10" fmla="*/ 30 w 166"/>
                  <a:gd name="T11" fmla="*/ 136 h 262"/>
                  <a:gd name="T12" fmla="*/ 48 w 166"/>
                  <a:gd name="T13" fmla="*/ 95 h 262"/>
                  <a:gd name="T14" fmla="*/ 78 w 166"/>
                  <a:gd name="T15" fmla="*/ 38 h 262"/>
                  <a:gd name="T16" fmla="*/ 112 w 166"/>
                  <a:gd name="T17" fmla="*/ 6 h 262"/>
                  <a:gd name="T18" fmla="*/ 134 w 166"/>
                  <a:gd name="T19" fmla="*/ 16 h 262"/>
                  <a:gd name="T20" fmla="*/ 152 w 166"/>
                  <a:gd name="T21" fmla="*/ 17 h 262"/>
                  <a:gd name="T22" fmla="*/ 160 w 166"/>
                  <a:gd name="T23" fmla="*/ 13 h 262"/>
                  <a:gd name="T24" fmla="*/ 163 w 166"/>
                  <a:gd name="T25" fmla="*/ 16 h 262"/>
                  <a:gd name="T26" fmla="*/ 161 w 166"/>
                  <a:gd name="T27" fmla="*/ 21 h 262"/>
                  <a:gd name="T28" fmla="*/ 154 w 166"/>
                  <a:gd name="T29" fmla="*/ 24 h 262"/>
                  <a:gd name="T30" fmla="*/ 151 w 166"/>
                  <a:gd name="T31" fmla="*/ 31 h 262"/>
                  <a:gd name="T32" fmla="*/ 125 w 166"/>
                  <a:gd name="T33" fmla="*/ 62 h 262"/>
                  <a:gd name="T34" fmla="*/ 114 w 166"/>
                  <a:gd name="T35" fmla="*/ 80 h 262"/>
                  <a:gd name="T36" fmla="*/ 106 w 166"/>
                  <a:gd name="T37" fmla="*/ 98 h 262"/>
                  <a:gd name="T38" fmla="*/ 99 w 166"/>
                  <a:gd name="T39" fmla="*/ 111 h 262"/>
                  <a:gd name="T40" fmla="*/ 85 w 166"/>
                  <a:gd name="T41" fmla="*/ 122 h 262"/>
                  <a:gd name="T42" fmla="*/ 73 w 166"/>
                  <a:gd name="T43" fmla="*/ 136 h 262"/>
                  <a:gd name="T44" fmla="*/ 66 w 166"/>
                  <a:gd name="T45" fmla="*/ 153 h 262"/>
                  <a:gd name="T46" fmla="*/ 60 w 166"/>
                  <a:gd name="T47" fmla="*/ 170 h 262"/>
                  <a:gd name="T48" fmla="*/ 66 w 166"/>
                  <a:gd name="T49" fmla="*/ 160 h 262"/>
                  <a:gd name="T50" fmla="*/ 76 w 166"/>
                  <a:gd name="T51" fmla="*/ 137 h 262"/>
                  <a:gd name="T52" fmla="*/ 95 w 166"/>
                  <a:gd name="T53" fmla="*/ 119 h 262"/>
                  <a:gd name="T54" fmla="*/ 82 w 166"/>
                  <a:gd name="T55" fmla="*/ 164 h 262"/>
                  <a:gd name="T56" fmla="*/ 76 w 166"/>
                  <a:gd name="T57" fmla="*/ 186 h 262"/>
                  <a:gd name="T58" fmla="*/ 71 w 166"/>
                  <a:gd name="T59" fmla="*/ 209 h 262"/>
                  <a:gd name="T60" fmla="*/ 67 w 166"/>
                  <a:gd name="T61" fmla="*/ 255 h 262"/>
                  <a:gd name="T62" fmla="*/ 64 w 166"/>
                  <a:gd name="T63" fmla="*/ 260 h 262"/>
                  <a:gd name="T64" fmla="*/ 59 w 166"/>
                  <a:gd name="T65" fmla="*/ 261 h 262"/>
                  <a:gd name="T66" fmla="*/ 42 w 166"/>
                  <a:gd name="T67" fmla="*/ 262 h 262"/>
                  <a:gd name="T68" fmla="*/ 14 w 166"/>
                  <a:gd name="T69" fmla="*/ 260 h 262"/>
                  <a:gd name="T70" fmla="*/ 1 w 166"/>
                  <a:gd name="T71" fmla="*/ 243 h 2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6"/>
                  <a:gd name="T109" fmla="*/ 0 h 262"/>
                  <a:gd name="T110" fmla="*/ 166 w 166"/>
                  <a:gd name="T111" fmla="*/ 262 h 2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6" h="262">
                    <a:moveTo>
                      <a:pt x="1" y="228"/>
                    </a:moveTo>
                    <a:lnTo>
                      <a:pt x="4" y="219"/>
                    </a:lnTo>
                    <a:lnTo>
                      <a:pt x="6" y="212"/>
                    </a:lnTo>
                    <a:lnTo>
                      <a:pt x="9" y="205"/>
                    </a:lnTo>
                    <a:lnTo>
                      <a:pt x="13" y="197"/>
                    </a:lnTo>
                    <a:lnTo>
                      <a:pt x="12" y="191"/>
                    </a:lnTo>
                    <a:lnTo>
                      <a:pt x="13" y="186"/>
                    </a:lnTo>
                    <a:lnTo>
                      <a:pt x="14" y="181"/>
                    </a:lnTo>
                    <a:lnTo>
                      <a:pt x="15" y="176"/>
                    </a:lnTo>
                    <a:lnTo>
                      <a:pt x="18" y="167"/>
                    </a:lnTo>
                    <a:lnTo>
                      <a:pt x="22" y="156"/>
                    </a:lnTo>
                    <a:lnTo>
                      <a:pt x="30" y="136"/>
                    </a:lnTo>
                    <a:lnTo>
                      <a:pt x="39" y="115"/>
                    </a:lnTo>
                    <a:lnTo>
                      <a:pt x="48" y="95"/>
                    </a:lnTo>
                    <a:lnTo>
                      <a:pt x="57" y="76"/>
                    </a:lnTo>
                    <a:lnTo>
                      <a:pt x="78" y="38"/>
                    </a:lnTo>
                    <a:lnTo>
                      <a:pt x="100" y="0"/>
                    </a:lnTo>
                    <a:lnTo>
                      <a:pt x="112" y="6"/>
                    </a:lnTo>
                    <a:lnTo>
                      <a:pt x="123" y="11"/>
                    </a:lnTo>
                    <a:lnTo>
                      <a:pt x="134" y="16"/>
                    </a:lnTo>
                    <a:lnTo>
                      <a:pt x="147" y="18"/>
                    </a:lnTo>
                    <a:lnTo>
                      <a:pt x="152" y="17"/>
                    </a:lnTo>
                    <a:lnTo>
                      <a:pt x="158" y="15"/>
                    </a:lnTo>
                    <a:lnTo>
                      <a:pt x="160" y="13"/>
                    </a:lnTo>
                    <a:lnTo>
                      <a:pt x="162" y="13"/>
                    </a:lnTo>
                    <a:lnTo>
                      <a:pt x="163" y="16"/>
                    </a:lnTo>
                    <a:lnTo>
                      <a:pt x="166" y="19"/>
                    </a:lnTo>
                    <a:lnTo>
                      <a:pt x="161" y="21"/>
                    </a:lnTo>
                    <a:lnTo>
                      <a:pt x="158" y="22"/>
                    </a:lnTo>
                    <a:lnTo>
                      <a:pt x="154" y="24"/>
                    </a:lnTo>
                    <a:lnTo>
                      <a:pt x="151" y="27"/>
                    </a:lnTo>
                    <a:lnTo>
                      <a:pt x="151" y="31"/>
                    </a:lnTo>
                    <a:lnTo>
                      <a:pt x="138" y="45"/>
                    </a:lnTo>
                    <a:lnTo>
                      <a:pt x="125" y="62"/>
                    </a:lnTo>
                    <a:lnTo>
                      <a:pt x="120" y="70"/>
                    </a:lnTo>
                    <a:lnTo>
                      <a:pt x="114" y="80"/>
                    </a:lnTo>
                    <a:lnTo>
                      <a:pt x="109" y="88"/>
                    </a:lnTo>
                    <a:lnTo>
                      <a:pt x="106" y="98"/>
                    </a:lnTo>
                    <a:lnTo>
                      <a:pt x="103" y="105"/>
                    </a:lnTo>
                    <a:lnTo>
                      <a:pt x="99" y="111"/>
                    </a:lnTo>
                    <a:lnTo>
                      <a:pt x="91" y="116"/>
                    </a:lnTo>
                    <a:lnTo>
                      <a:pt x="85" y="122"/>
                    </a:lnTo>
                    <a:lnTo>
                      <a:pt x="79" y="129"/>
                    </a:lnTo>
                    <a:lnTo>
                      <a:pt x="73" y="136"/>
                    </a:lnTo>
                    <a:lnTo>
                      <a:pt x="69" y="145"/>
                    </a:lnTo>
                    <a:lnTo>
                      <a:pt x="66" y="153"/>
                    </a:lnTo>
                    <a:lnTo>
                      <a:pt x="62" y="162"/>
                    </a:lnTo>
                    <a:lnTo>
                      <a:pt x="60" y="170"/>
                    </a:lnTo>
                    <a:lnTo>
                      <a:pt x="61" y="171"/>
                    </a:lnTo>
                    <a:lnTo>
                      <a:pt x="66" y="160"/>
                    </a:lnTo>
                    <a:lnTo>
                      <a:pt x="70" y="148"/>
                    </a:lnTo>
                    <a:lnTo>
                      <a:pt x="76" y="137"/>
                    </a:lnTo>
                    <a:lnTo>
                      <a:pt x="84" y="127"/>
                    </a:lnTo>
                    <a:lnTo>
                      <a:pt x="95" y="119"/>
                    </a:lnTo>
                    <a:lnTo>
                      <a:pt x="89" y="142"/>
                    </a:lnTo>
                    <a:lnTo>
                      <a:pt x="82" y="164"/>
                    </a:lnTo>
                    <a:lnTo>
                      <a:pt x="78" y="174"/>
                    </a:lnTo>
                    <a:lnTo>
                      <a:pt x="76" y="186"/>
                    </a:lnTo>
                    <a:lnTo>
                      <a:pt x="72" y="197"/>
                    </a:lnTo>
                    <a:lnTo>
                      <a:pt x="71" y="209"/>
                    </a:lnTo>
                    <a:lnTo>
                      <a:pt x="66" y="251"/>
                    </a:lnTo>
                    <a:lnTo>
                      <a:pt x="67" y="255"/>
                    </a:lnTo>
                    <a:lnTo>
                      <a:pt x="67" y="257"/>
                    </a:lnTo>
                    <a:lnTo>
                      <a:pt x="64" y="260"/>
                    </a:lnTo>
                    <a:lnTo>
                      <a:pt x="62" y="261"/>
                    </a:lnTo>
                    <a:lnTo>
                      <a:pt x="59" y="261"/>
                    </a:lnTo>
                    <a:lnTo>
                      <a:pt x="57" y="262"/>
                    </a:lnTo>
                    <a:lnTo>
                      <a:pt x="42" y="262"/>
                    </a:lnTo>
                    <a:lnTo>
                      <a:pt x="28" y="261"/>
                    </a:lnTo>
                    <a:lnTo>
                      <a:pt x="14" y="260"/>
                    </a:lnTo>
                    <a:lnTo>
                      <a:pt x="0" y="257"/>
                    </a:lnTo>
                    <a:lnTo>
                      <a:pt x="1" y="243"/>
                    </a:lnTo>
                    <a:lnTo>
                      <a:pt x="1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6" name="Freeform 994"/>
              <p:cNvSpPr>
                <a:spLocks/>
              </p:cNvSpPr>
              <p:nvPr/>
            </p:nvSpPr>
            <p:spPr bwMode="auto">
              <a:xfrm>
                <a:off x="1364" y="3792"/>
                <a:ext cx="65" cy="97"/>
              </a:xfrm>
              <a:custGeom>
                <a:avLst/>
                <a:gdLst>
                  <a:gd name="T0" fmla="*/ 4 w 65"/>
                  <a:gd name="T1" fmla="*/ 35 h 97"/>
                  <a:gd name="T2" fmla="*/ 5 w 65"/>
                  <a:gd name="T3" fmla="*/ 20 h 97"/>
                  <a:gd name="T4" fmla="*/ 6 w 65"/>
                  <a:gd name="T5" fmla="*/ 4 h 97"/>
                  <a:gd name="T6" fmla="*/ 22 w 65"/>
                  <a:gd name="T7" fmla="*/ 3 h 97"/>
                  <a:gd name="T8" fmla="*/ 36 w 65"/>
                  <a:gd name="T9" fmla="*/ 1 h 97"/>
                  <a:gd name="T10" fmla="*/ 50 w 65"/>
                  <a:gd name="T11" fmla="*/ 1 h 97"/>
                  <a:gd name="T12" fmla="*/ 65 w 65"/>
                  <a:gd name="T13" fmla="*/ 0 h 97"/>
                  <a:gd name="T14" fmla="*/ 57 w 65"/>
                  <a:gd name="T15" fmla="*/ 19 h 97"/>
                  <a:gd name="T16" fmla="*/ 49 w 65"/>
                  <a:gd name="T17" fmla="*/ 37 h 97"/>
                  <a:gd name="T18" fmla="*/ 41 w 65"/>
                  <a:gd name="T19" fmla="*/ 57 h 97"/>
                  <a:gd name="T20" fmla="*/ 36 w 65"/>
                  <a:gd name="T21" fmla="*/ 76 h 97"/>
                  <a:gd name="T22" fmla="*/ 38 w 65"/>
                  <a:gd name="T23" fmla="*/ 77 h 97"/>
                  <a:gd name="T24" fmla="*/ 32 w 65"/>
                  <a:gd name="T25" fmla="*/ 87 h 97"/>
                  <a:gd name="T26" fmla="*/ 25 w 65"/>
                  <a:gd name="T27" fmla="*/ 97 h 97"/>
                  <a:gd name="T28" fmla="*/ 22 w 65"/>
                  <a:gd name="T29" fmla="*/ 96 h 97"/>
                  <a:gd name="T30" fmla="*/ 18 w 65"/>
                  <a:gd name="T31" fmla="*/ 97 h 97"/>
                  <a:gd name="T32" fmla="*/ 0 w 65"/>
                  <a:gd name="T33" fmla="*/ 96 h 97"/>
                  <a:gd name="T34" fmla="*/ 0 w 65"/>
                  <a:gd name="T35" fmla="*/ 81 h 97"/>
                  <a:gd name="T36" fmla="*/ 1 w 65"/>
                  <a:gd name="T37" fmla="*/ 65 h 97"/>
                  <a:gd name="T38" fmla="*/ 2 w 65"/>
                  <a:gd name="T39" fmla="*/ 49 h 97"/>
                  <a:gd name="T40" fmla="*/ 4 w 65"/>
                  <a:gd name="T41" fmla="*/ 35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97"/>
                  <a:gd name="T65" fmla="*/ 65 w 65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97">
                    <a:moveTo>
                      <a:pt x="4" y="35"/>
                    </a:moveTo>
                    <a:lnTo>
                      <a:pt x="5" y="20"/>
                    </a:lnTo>
                    <a:lnTo>
                      <a:pt x="6" y="4"/>
                    </a:lnTo>
                    <a:lnTo>
                      <a:pt x="22" y="3"/>
                    </a:lnTo>
                    <a:lnTo>
                      <a:pt x="36" y="1"/>
                    </a:lnTo>
                    <a:lnTo>
                      <a:pt x="50" y="1"/>
                    </a:lnTo>
                    <a:lnTo>
                      <a:pt x="65" y="0"/>
                    </a:lnTo>
                    <a:lnTo>
                      <a:pt x="57" y="19"/>
                    </a:lnTo>
                    <a:lnTo>
                      <a:pt x="49" y="37"/>
                    </a:lnTo>
                    <a:lnTo>
                      <a:pt x="41" y="57"/>
                    </a:lnTo>
                    <a:lnTo>
                      <a:pt x="36" y="76"/>
                    </a:lnTo>
                    <a:lnTo>
                      <a:pt x="38" y="77"/>
                    </a:lnTo>
                    <a:lnTo>
                      <a:pt x="32" y="87"/>
                    </a:lnTo>
                    <a:lnTo>
                      <a:pt x="25" y="97"/>
                    </a:lnTo>
                    <a:lnTo>
                      <a:pt x="22" y="96"/>
                    </a:lnTo>
                    <a:lnTo>
                      <a:pt x="18" y="97"/>
                    </a:lnTo>
                    <a:lnTo>
                      <a:pt x="0" y="96"/>
                    </a:lnTo>
                    <a:lnTo>
                      <a:pt x="0" y="81"/>
                    </a:lnTo>
                    <a:lnTo>
                      <a:pt x="1" y="65"/>
                    </a:lnTo>
                    <a:lnTo>
                      <a:pt x="2" y="49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585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7" name="Freeform 995"/>
              <p:cNvSpPr>
                <a:spLocks/>
              </p:cNvSpPr>
              <p:nvPr/>
            </p:nvSpPr>
            <p:spPr bwMode="auto">
              <a:xfrm>
                <a:off x="1405" y="3529"/>
                <a:ext cx="380" cy="371"/>
              </a:xfrm>
              <a:custGeom>
                <a:avLst/>
                <a:gdLst>
                  <a:gd name="T0" fmla="*/ 44 w 380"/>
                  <a:gd name="T1" fmla="*/ 231 h 371"/>
                  <a:gd name="T2" fmla="*/ 60 w 380"/>
                  <a:gd name="T3" fmla="*/ 211 h 371"/>
                  <a:gd name="T4" fmla="*/ 78 w 380"/>
                  <a:gd name="T5" fmla="*/ 204 h 371"/>
                  <a:gd name="T6" fmla="*/ 85 w 380"/>
                  <a:gd name="T7" fmla="*/ 199 h 371"/>
                  <a:gd name="T8" fmla="*/ 71 w 380"/>
                  <a:gd name="T9" fmla="*/ 203 h 371"/>
                  <a:gd name="T10" fmla="*/ 61 w 380"/>
                  <a:gd name="T11" fmla="*/ 204 h 371"/>
                  <a:gd name="T12" fmla="*/ 68 w 380"/>
                  <a:gd name="T13" fmla="*/ 170 h 371"/>
                  <a:gd name="T14" fmla="*/ 76 w 380"/>
                  <a:gd name="T15" fmla="*/ 126 h 371"/>
                  <a:gd name="T16" fmla="*/ 78 w 380"/>
                  <a:gd name="T17" fmla="*/ 106 h 371"/>
                  <a:gd name="T18" fmla="*/ 72 w 380"/>
                  <a:gd name="T19" fmla="*/ 111 h 371"/>
                  <a:gd name="T20" fmla="*/ 65 w 380"/>
                  <a:gd name="T21" fmla="*/ 144 h 371"/>
                  <a:gd name="T22" fmla="*/ 63 w 380"/>
                  <a:gd name="T23" fmla="*/ 147 h 371"/>
                  <a:gd name="T24" fmla="*/ 45 w 380"/>
                  <a:gd name="T25" fmla="*/ 158 h 371"/>
                  <a:gd name="T26" fmla="*/ 46 w 380"/>
                  <a:gd name="T27" fmla="*/ 179 h 371"/>
                  <a:gd name="T28" fmla="*/ 45 w 380"/>
                  <a:gd name="T29" fmla="*/ 217 h 371"/>
                  <a:gd name="T30" fmla="*/ 27 w 380"/>
                  <a:gd name="T31" fmla="*/ 237 h 371"/>
                  <a:gd name="T32" fmla="*/ 13 w 380"/>
                  <a:gd name="T33" fmla="*/ 192 h 371"/>
                  <a:gd name="T34" fmla="*/ 14 w 380"/>
                  <a:gd name="T35" fmla="*/ 147 h 371"/>
                  <a:gd name="T36" fmla="*/ 14 w 380"/>
                  <a:gd name="T37" fmla="*/ 125 h 371"/>
                  <a:gd name="T38" fmla="*/ 26 w 380"/>
                  <a:gd name="T39" fmla="*/ 110 h 371"/>
                  <a:gd name="T40" fmla="*/ 59 w 380"/>
                  <a:gd name="T41" fmla="*/ 92 h 371"/>
                  <a:gd name="T42" fmla="*/ 98 w 380"/>
                  <a:gd name="T43" fmla="*/ 60 h 371"/>
                  <a:gd name="T44" fmla="*/ 121 w 380"/>
                  <a:gd name="T45" fmla="*/ 67 h 371"/>
                  <a:gd name="T46" fmla="*/ 139 w 380"/>
                  <a:gd name="T47" fmla="*/ 70 h 371"/>
                  <a:gd name="T48" fmla="*/ 174 w 380"/>
                  <a:gd name="T49" fmla="*/ 77 h 371"/>
                  <a:gd name="T50" fmla="*/ 217 w 380"/>
                  <a:gd name="T51" fmla="*/ 94 h 371"/>
                  <a:gd name="T52" fmla="*/ 249 w 380"/>
                  <a:gd name="T53" fmla="*/ 103 h 371"/>
                  <a:gd name="T54" fmla="*/ 255 w 380"/>
                  <a:gd name="T55" fmla="*/ 117 h 371"/>
                  <a:gd name="T56" fmla="*/ 261 w 380"/>
                  <a:gd name="T57" fmla="*/ 105 h 371"/>
                  <a:gd name="T58" fmla="*/ 286 w 380"/>
                  <a:gd name="T59" fmla="*/ 97 h 371"/>
                  <a:gd name="T60" fmla="*/ 242 w 380"/>
                  <a:gd name="T61" fmla="*/ 97 h 371"/>
                  <a:gd name="T62" fmla="*/ 271 w 380"/>
                  <a:gd name="T63" fmla="*/ 79 h 371"/>
                  <a:gd name="T64" fmla="*/ 282 w 380"/>
                  <a:gd name="T65" fmla="*/ 78 h 371"/>
                  <a:gd name="T66" fmla="*/ 278 w 380"/>
                  <a:gd name="T67" fmla="*/ 72 h 371"/>
                  <a:gd name="T68" fmla="*/ 286 w 380"/>
                  <a:gd name="T69" fmla="*/ 68 h 371"/>
                  <a:gd name="T70" fmla="*/ 342 w 380"/>
                  <a:gd name="T71" fmla="*/ 0 h 371"/>
                  <a:gd name="T72" fmla="*/ 363 w 380"/>
                  <a:gd name="T73" fmla="*/ 12 h 371"/>
                  <a:gd name="T74" fmla="*/ 378 w 380"/>
                  <a:gd name="T75" fmla="*/ 34 h 371"/>
                  <a:gd name="T76" fmla="*/ 364 w 380"/>
                  <a:gd name="T77" fmla="*/ 63 h 371"/>
                  <a:gd name="T78" fmla="*/ 309 w 380"/>
                  <a:gd name="T79" fmla="*/ 111 h 371"/>
                  <a:gd name="T80" fmla="*/ 243 w 380"/>
                  <a:gd name="T81" fmla="*/ 154 h 371"/>
                  <a:gd name="T82" fmla="*/ 210 w 380"/>
                  <a:gd name="T83" fmla="*/ 196 h 371"/>
                  <a:gd name="T84" fmla="*/ 181 w 380"/>
                  <a:gd name="T85" fmla="*/ 278 h 371"/>
                  <a:gd name="T86" fmla="*/ 174 w 380"/>
                  <a:gd name="T87" fmla="*/ 345 h 371"/>
                  <a:gd name="T88" fmla="*/ 162 w 380"/>
                  <a:gd name="T89" fmla="*/ 365 h 371"/>
                  <a:gd name="T90" fmla="*/ 112 w 380"/>
                  <a:gd name="T91" fmla="*/ 371 h 371"/>
                  <a:gd name="T92" fmla="*/ 78 w 380"/>
                  <a:gd name="T93" fmla="*/ 367 h 371"/>
                  <a:gd name="T94" fmla="*/ 60 w 380"/>
                  <a:gd name="T95" fmla="*/ 351 h 371"/>
                  <a:gd name="T96" fmla="*/ 41 w 380"/>
                  <a:gd name="T97" fmla="*/ 354 h 371"/>
                  <a:gd name="T98" fmla="*/ 2 w 380"/>
                  <a:gd name="T99" fmla="*/ 338 h 371"/>
                  <a:gd name="T100" fmla="*/ 7 w 380"/>
                  <a:gd name="T101" fmla="*/ 318 h 3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0"/>
                  <a:gd name="T154" fmla="*/ 0 h 371"/>
                  <a:gd name="T155" fmla="*/ 380 w 380"/>
                  <a:gd name="T156" fmla="*/ 371 h 3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0" h="371">
                    <a:moveTo>
                      <a:pt x="31" y="262"/>
                    </a:moveTo>
                    <a:lnTo>
                      <a:pt x="35" y="252"/>
                    </a:lnTo>
                    <a:lnTo>
                      <a:pt x="41" y="242"/>
                    </a:lnTo>
                    <a:lnTo>
                      <a:pt x="44" y="231"/>
                    </a:lnTo>
                    <a:lnTo>
                      <a:pt x="49" y="222"/>
                    </a:lnTo>
                    <a:lnTo>
                      <a:pt x="52" y="217"/>
                    </a:lnTo>
                    <a:lnTo>
                      <a:pt x="55" y="213"/>
                    </a:lnTo>
                    <a:lnTo>
                      <a:pt x="60" y="211"/>
                    </a:lnTo>
                    <a:lnTo>
                      <a:pt x="64" y="211"/>
                    </a:lnTo>
                    <a:lnTo>
                      <a:pt x="70" y="209"/>
                    </a:lnTo>
                    <a:lnTo>
                      <a:pt x="73" y="208"/>
                    </a:lnTo>
                    <a:lnTo>
                      <a:pt x="78" y="204"/>
                    </a:lnTo>
                    <a:lnTo>
                      <a:pt x="82" y="202"/>
                    </a:lnTo>
                    <a:lnTo>
                      <a:pt x="82" y="201"/>
                    </a:lnTo>
                    <a:lnTo>
                      <a:pt x="83" y="199"/>
                    </a:lnTo>
                    <a:lnTo>
                      <a:pt x="85" y="199"/>
                    </a:lnTo>
                    <a:lnTo>
                      <a:pt x="82" y="198"/>
                    </a:lnTo>
                    <a:lnTo>
                      <a:pt x="80" y="199"/>
                    </a:lnTo>
                    <a:lnTo>
                      <a:pt x="71" y="203"/>
                    </a:lnTo>
                    <a:lnTo>
                      <a:pt x="62" y="206"/>
                    </a:lnTo>
                    <a:lnTo>
                      <a:pt x="63" y="204"/>
                    </a:lnTo>
                    <a:lnTo>
                      <a:pt x="62" y="204"/>
                    </a:lnTo>
                    <a:lnTo>
                      <a:pt x="61" y="204"/>
                    </a:lnTo>
                    <a:lnTo>
                      <a:pt x="62" y="203"/>
                    </a:lnTo>
                    <a:lnTo>
                      <a:pt x="62" y="202"/>
                    </a:lnTo>
                    <a:lnTo>
                      <a:pt x="64" y="186"/>
                    </a:lnTo>
                    <a:lnTo>
                      <a:pt x="68" y="170"/>
                    </a:lnTo>
                    <a:lnTo>
                      <a:pt x="70" y="159"/>
                    </a:lnTo>
                    <a:lnTo>
                      <a:pt x="71" y="148"/>
                    </a:lnTo>
                    <a:lnTo>
                      <a:pt x="72" y="137"/>
                    </a:lnTo>
                    <a:lnTo>
                      <a:pt x="76" y="126"/>
                    </a:lnTo>
                    <a:lnTo>
                      <a:pt x="77" y="115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8" y="106"/>
                    </a:lnTo>
                    <a:lnTo>
                      <a:pt x="79" y="104"/>
                    </a:lnTo>
                    <a:lnTo>
                      <a:pt x="78" y="101"/>
                    </a:lnTo>
                    <a:lnTo>
                      <a:pt x="74" y="106"/>
                    </a:lnTo>
                    <a:lnTo>
                      <a:pt x="72" y="111"/>
                    </a:lnTo>
                    <a:lnTo>
                      <a:pt x="71" y="117"/>
                    </a:lnTo>
                    <a:lnTo>
                      <a:pt x="70" y="123"/>
                    </a:lnTo>
                    <a:lnTo>
                      <a:pt x="68" y="135"/>
                    </a:lnTo>
                    <a:lnTo>
                      <a:pt x="65" y="144"/>
                    </a:lnTo>
                    <a:lnTo>
                      <a:pt x="67" y="146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3" y="147"/>
                    </a:lnTo>
                    <a:lnTo>
                      <a:pt x="51" y="157"/>
                    </a:lnTo>
                    <a:lnTo>
                      <a:pt x="46" y="154"/>
                    </a:lnTo>
                    <a:lnTo>
                      <a:pt x="41" y="154"/>
                    </a:lnTo>
                    <a:lnTo>
                      <a:pt x="45" y="158"/>
                    </a:lnTo>
                    <a:lnTo>
                      <a:pt x="50" y="161"/>
                    </a:lnTo>
                    <a:lnTo>
                      <a:pt x="47" y="165"/>
                    </a:lnTo>
                    <a:lnTo>
                      <a:pt x="45" y="168"/>
                    </a:lnTo>
                    <a:lnTo>
                      <a:pt x="46" y="179"/>
                    </a:lnTo>
                    <a:lnTo>
                      <a:pt x="47" y="188"/>
                    </a:lnTo>
                    <a:lnTo>
                      <a:pt x="49" y="199"/>
                    </a:lnTo>
                    <a:lnTo>
                      <a:pt x="50" y="211"/>
                    </a:lnTo>
                    <a:lnTo>
                      <a:pt x="45" y="217"/>
                    </a:lnTo>
                    <a:lnTo>
                      <a:pt x="42" y="223"/>
                    </a:lnTo>
                    <a:lnTo>
                      <a:pt x="40" y="230"/>
                    </a:lnTo>
                    <a:lnTo>
                      <a:pt x="36" y="236"/>
                    </a:lnTo>
                    <a:lnTo>
                      <a:pt x="27" y="237"/>
                    </a:lnTo>
                    <a:lnTo>
                      <a:pt x="17" y="240"/>
                    </a:lnTo>
                    <a:lnTo>
                      <a:pt x="15" y="225"/>
                    </a:lnTo>
                    <a:lnTo>
                      <a:pt x="14" y="208"/>
                    </a:lnTo>
                    <a:lnTo>
                      <a:pt x="13" y="192"/>
                    </a:lnTo>
                    <a:lnTo>
                      <a:pt x="10" y="176"/>
                    </a:lnTo>
                    <a:lnTo>
                      <a:pt x="10" y="164"/>
                    </a:lnTo>
                    <a:lnTo>
                      <a:pt x="13" y="153"/>
                    </a:lnTo>
                    <a:lnTo>
                      <a:pt x="14" y="147"/>
                    </a:lnTo>
                    <a:lnTo>
                      <a:pt x="14" y="141"/>
                    </a:lnTo>
                    <a:lnTo>
                      <a:pt x="14" y="135"/>
                    </a:lnTo>
                    <a:lnTo>
                      <a:pt x="13" y="128"/>
                    </a:lnTo>
                    <a:lnTo>
                      <a:pt x="14" y="125"/>
                    </a:lnTo>
                    <a:lnTo>
                      <a:pt x="16" y="121"/>
                    </a:lnTo>
                    <a:lnTo>
                      <a:pt x="18" y="119"/>
                    </a:lnTo>
                    <a:lnTo>
                      <a:pt x="20" y="116"/>
                    </a:lnTo>
                    <a:lnTo>
                      <a:pt x="26" y="110"/>
                    </a:lnTo>
                    <a:lnTo>
                      <a:pt x="33" y="106"/>
                    </a:lnTo>
                    <a:lnTo>
                      <a:pt x="41" y="101"/>
                    </a:lnTo>
                    <a:lnTo>
                      <a:pt x="50" y="97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9" y="72"/>
                    </a:lnTo>
                    <a:lnTo>
                      <a:pt x="92" y="61"/>
                    </a:lnTo>
                    <a:lnTo>
                      <a:pt x="98" y="60"/>
                    </a:lnTo>
                    <a:lnTo>
                      <a:pt x="104" y="60"/>
                    </a:lnTo>
                    <a:lnTo>
                      <a:pt x="109" y="61"/>
                    </a:lnTo>
                    <a:lnTo>
                      <a:pt x="114" y="63"/>
                    </a:lnTo>
                    <a:lnTo>
                      <a:pt x="121" y="67"/>
                    </a:lnTo>
                    <a:lnTo>
                      <a:pt x="129" y="68"/>
                    </a:lnTo>
                    <a:lnTo>
                      <a:pt x="134" y="67"/>
                    </a:lnTo>
                    <a:lnTo>
                      <a:pt x="139" y="70"/>
                    </a:lnTo>
                    <a:lnTo>
                      <a:pt x="143" y="70"/>
                    </a:lnTo>
                    <a:lnTo>
                      <a:pt x="148" y="67"/>
                    </a:lnTo>
                    <a:lnTo>
                      <a:pt x="161" y="71"/>
                    </a:lnTo>
                    <a:lnTo>
                      <a:pt x="174" y="77"/>
                    </a:lnTo>
                    <a:lnTo>
                      <a:pt x="185" y="85"/>
                    </a:lnTo>
                    <a:lnTo>
                      <a:pt x="195" y="94"/>
                    </a:lnTo>
                    <a:lnTo>
                      <a:pt x="206" y="93"/>
                    </a:lnTo>
                    <a:lnTo>
                      <a:pt x="217" y="94"/>
                    </a:lnTo>
                    <a:lnTo>
                      <a:pt x="228" y="95"/>
                    </a:lnTo>
                    <a:lnTo>
                      <a:pt x="239" y="98"/>
                    </a:lnTo>
                    <a:lnTo>
                      <a:pt x="243" y="101"/>
                    </a:lnTo>
                    <a:lnTo>
                      <a:pt x="249" y="103"/>
                    </a:lnTo>
                    <a:lnTo>
                      <a:pt x="250" y="110"/>
                    </a:lnTo>
                    <a:lnTo>
                      <a:pt x="252" y="117"/>
                    </a:lnTo>
                    <a:lnTo>
                      <a:pt x="253" y="119"/>
                    </a:lnTo>
                    <a:lnTo>
                      <a:pt x="255" y="117"/>
                    </a:lnTo>
                    <a:lnTo>
                      <a:pt x="253" y="111"/>
                    </a:lnTo>
                    <a:lnTo>
                      <a:pt x="252" y="104"/>
                    </a:lnTo>
                    <a:lnTo>
                      <a:pt x="257" y="105"/>
                    </a:lnTo>
                    <a:lnTo>
                      <a:pt x="261" y="105"/>
                    </a:lnTo>
                    <a:lnTo>
                      <a:pt x="266" y="105"/>
                    </a:lnTo>
                    <a:lnTo>
                      <a:pt x="270" y="104"/>
                    </a:lnTo>
                    <a:lnTo>
                      <a:pt x="278" y="101"/>
                    </a:lnTo>
                    <a:lnTo>
                      <a:pt x="286" y="97"/>
                    </a:lnTo>
                    <a:lnTo>
                      <a:pt x="273" y="100"/>
                    </a:lnTo>
                    <a:lnTo>
                      <a:pt x="259" y="103"/>
                    </a:lnTo>
                    <a:lnTo>
                      <a:pt x="250" y="100"/>
                    </a:lnTo>
                    <a:lnTo>
                      <a:pt x="242" y="97"/>
                    </a:lnTo>
                    <a:lnTo>
                      <a:pt x="255" y="89"/>
                    </a:lnTo>
                    <a:lnTo>
                      <a:pt x="266" y="81"/>
                    </a:lnTo>
                    <a:lnTo>
                      <a:pt x="269" y="81"/>
                    </a:lnTo>
                    <a:lnTo>
                      <a:pt x="271" y="79"/>
                    </a:lnTo>
                    <a:lnTo>
                      <a:pt x="271" y="81"/>
                    </a:lnTo>
                    <a:lnTo>
                      <a:pt x="279" y="81"/>
                    </a:lnTo>
                    <a:lnTo>
                      <a:pt x="287" y="81"/>
                    </a:lnTo>
                    <a:lnTo>
                      <a:pt x="282" y="78"/>
                    </a:lnTo>
                    <a:lnTo>
                      <a:pt x="275" y="77"/>
                    </a:lnTo>
                    <a:lnTo>
                      <a:pt x="276" y="74"/>
                    </a:lnTo>
                    <a:lnTo>
                      <a:pt x="277" y="73"/>
                    </a:lnTo>
                    <a:lnTo>
                      <a:pt x="278" y="72"/>
                    </a:lnTo>
                    <a:lnTo>
                      <a:pt x="279" y="72"/>
                    </a:lnTo>
                    <a:lnTo>
                      <a:pt x="283" y="72"/>
                    </a:lnTo>
                    <a:lnTo>
                      <a:pt x="286" y="71"/>
                    </a:lnTo>
                    <a:lnTo>
                      <a:pt x="286" y="68"/>
                    </a:lnTo>
                    <a:lnTo>
                      <a:pt x="301" y="52"/>
                    </a:lnTo>
                    <a:lnTo>
                      <a:pt x="315" y="35"/>
                    </a:lnTo>
                    <a:lnTo>
                      <a:pt x="329" y="17"/>
                    </a:lnTo>
                    <a:lnTo>
                      <a:pt x="342" y="0"/>
                    </a:lnTo>
                    <a:lnTo>
                      <a:pt x="347" y="1"/>
                    </a:lnTo>
                    <a:lnTo>
                      <a:pt x="351" y="3"/>
                    </a:lnTo>
                    <a:lnTo>
                      <a:pt x="357" y="7"/>
                    </a:lnTo>
                    <a:lnTo>
                      <a:pt x="363" y="12"/>
                    </a:lnTo>
                    <a:lnTo>
                      <a:pt x="367" y="17"/>
                    </a:lnTo>
                    <a:lnTo>
                      <a:pt x="372" y="23"/>
                    </a:lnTo>
                    <a:lnTo>
                      <a:pt x="376" y="28"/>
                    </a:lnTo>
                    <a:lnTo>
                      <a:pt x="378" y="34"/>
                    </a:lnTo>
                    <a:lnTo>
                      <a:pt x="380" y="44"/>
                    </a:lnTo>
                    <a:lnTo>
                      <a:pt x="375" y="51"/>
                    </a:lnTo>
                    <a:lnTo>
                      <a:pt x="369" y="57"/>
                    </a:lnTo>
                    <a:lnTo>
                      <a:pt x="364" y="63"/>
                    </a:lnTo>
                    <a:lnTo>
                      <a:pt x="357" y="70"/>
                    </a:lnTo>
                    <a:lnTo>
                      <a:pt x="341" y="83"/>
                    </a:lnTo>
                    <a:lnTo>
                      <a:pt x="325" y="98"/>
                    </a:lnTo>
                    <a:lnTo>
                      <a:pt x="309" y="111"/>
                    </a:lnTo>
                    <a:lnTo>
                      <a:pt x="291" y="123"/>
                    </a:lnTo>
                    <a:lnTo>
                      <a:pt x="271" y="136"/>
                    </a:lnTo>
                    <a:lnTo>
                      <a:pt x="252" y="148"/>
                    </a:lnTo>
                    <a:lnTo>
                      <a:pt x="243" y="154"/>
                    </a:lnTo>
                    <a:lnTo>
                      <a:pt x="234" y="163"/>
                    </a:lnTo>
                    <a:lnTo>
                      <a:pt x="226" y="171"/>
                    </a:lnTo>
                    <a:lnTo>
                      <a:pt x="220" y="181"/>
                    </a:lnTo>
                    <a:lnTo>
                      <a:pt x="210" y="196"/>
                    </a:lnTo>
                    <a:lnTo>
                      <a:pt x="202" y="211"/>
                    </a:lnTo>
                    <a:lnTo>
                      <a:pt x="196" y="226"/>
                    </a:lnTo>
                    <a:lnTo>
                      <a:pt x="190" y="244"/>
                    </a:lnTo>
                    <a:lnTo>
                      <a:pt x="181" y="278"/>
                    </a:lnTo>
                    <a:lnTo>
                      <a:pt x="176" y="313"/>
                    </a:lnTo>
                    <a:lnTo>
                      <a:pt x="175" y="323"/>
                    </a:lnTo>
                    <a:lnTo>
                      <a:pt x="175" y="334"/>
                    </a:lnTo>
                    <a:lnTo>
                      <a:pt x="174" y="345"/>
                    </a:lnTo>
                    <a:lnTo>
                      <a:pt x="171" y="355"/>
                    </a:lnTo>
                    <a:lnTo>
                      <a:pt x="172" y="358"/>
                    </a:lnTo>
                    <a:lnTo>
                      <a:pt x="172" y="361"/>
                    </a:lnTo>
                    <a:lnTo>
                      <a:pt x="162" y="365"/>
                    </a:lnTo>
                    <a:lnTo>
                      <a:pt x="152" y="367"/>
                    </a:lnTo>
                    <a:lnTo>
                      <a:pt x="142" y="370"/>
                    </a:lnTo>
                    <a:lnTo>
                      <a:pt x="132" y="371"/>
                    </a:lnTo>
                    <a:lnTo>
                      <a:pt x="112" y="371"/>
                    </a:lnTo>
                    <a:lnTo>
                      <a:pt x="90" y="371"/>
                    </a:lnTo>
                    <a:lnTo>
                      <a:pt x="86" y="371"/>
                    </a:lnTo>
                    <a:lnTo>
                      <a:pt x="82" y="370"/>
                    </a:lnTo>
                    <a:lnTo>
                      <a:pt x="78" y="367"/>
                    </a:lnTo>
                    <a:lnTo>
                      <a:pt x="74" y="365"/>
                    </a:lnTo>
                    <a:lnTo>
                      <a:pt x="69" y="358"/>
                    </a:lnTo>
                    <a:lnTo>
                      <a:pt x="63" y="349"/>
                    </a:lnTo>
                    <a:lnTo>
                      <a:pt x="60" y="351"/>
                    </a:lnTo>
                    <a:lnTo>
                      <a:pt x="56" y="354"/>
                    </a:lnTo>
                    <a:lnTo>
                      <a:pt x="52" y="354"/>
                    </a:lnTo>
                    <a:lnTo>
                      <a:pt x="49" y="355"/>
                    </a:lnTo>
                    <a:lnTo>
                      <a:pt x="41" y="354"/>
                    </a:lnTo>
                    <a:lnTo>
                      <a:pt x="33" y="351"/>
                    </a:lnTo>
                    <a:lnTo>
                      <a:pt x="17" y="344"/>
                    </a:lnTo>
                    <a:lnTo>
                      <a:pt x="4" y="337"/>
                    </a:lnTo>
                    <a:lnTo>
                      <a:pt x="2" y="338"/>
                    </a:lnTo>
                    <a:lnTo>
                      <a:pt x="1" y="338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7" y="318"/>
                    </a:lnTo>
                    <a:lnTo>
                      <a:pt x="15" y="300"/>
                    </a:lnTo>
                    <a:lnTo>
                      <a:pt x="23" y="280"/>
                    </a:lnTo>
                    <a:lnTo>
                      <a:pt x="31" y="262"/>
                    </a:lnTo>
                    <a:close/>
                  </a:path>
                </a:pathLst>
              </a:custGeom>
              <a:solidFill>
                <a:srgbClr val="47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8" name="Freeform 996"/>
              <p:cNvSpPr>
                <a:spLocks/>
              </p:cNvSpPr>
              <p:nvPr/>
            </p:nvSpPr>
            <p:spPr bwMode="auto">
              <a:xfrm>
                <a:off x="1416" y="3780"/>
                <a:ext cx="13" cy="7"/>
              </a:xfrm>
              <a:custGeom>
                <a:avLst/>
                <a:gdLst>
                  <a:gd name="T0" fmla="*/ 6 w 13"/>
                  <a:gd name="T1" fmla="*/ 0 h 7"/>
                  <a:gd name="T2" fmla="*/ 8 w 13"/>
                  <a:gd name="T3" fmla="*/ 1 h 7"/>
                  <a:gd name="T4" fmla="*/ 9 w 13"/>
                  <a:gd name="T5" fmla="*/ 5 h 7"/>
                  <a:gd name="T6" fmla="*/ 13 w 13"/>
                  <a:gd name="T7" fmla="*/ 6 h 7"/>
                  <a:gd name="T8" fmla="*/ 7 w 13"/>
                  <a:gd name="T9" fmla="*/ 7 h 7"/>
                  <a:gd name="T10" fmla="*/ 0 w 13"/>
                  <a:gd name="T11" fmla="*/ 7 h 7"/>
                  <a:gd name="T12" fmla="*/ 0 w 13"/>
                  <a:gd name="T13" fmla="*/ 6 h 7"/>
                  <a:gd name="T14" fmla="*/ 0 w 13"/>
                  <a:gd name="T15" fmla="*/ 5 h 7"/>
                  <a:gd name="T16" fmla="*/ 3 w 13"/>
                  <a:gd name="T17" fmla="*/ 1 h 7"/>
                  <a:gd name="T18" fmla="*/ 6 w 13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7"/>
                  <a:gd name="T32" fmla="*/ 13 w 1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7">
                    <a:moveTo>
                      <a:pt x="6" y="0"/>
                    </a:moveTo>
                    <a:lnTo>
                      <a:pt x="8" y="1"/>
                    </a:lnTo>
                    <a:lnTo>
                      <a:pt x="9" y="5"/>
                    </a:lnTo>
                    <a:lnTo>
                      <a:pt x="13" y="6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69" name="Freeform 997"/>
              <p:cNvSpPr>
                <a:spLocks/>
              </p:cNvSpPr>
              <p:nvPr/>
            </p:nvSpPr>
            <p:spPr bwMode="auto">
              <a:xfrm>
                <a:off x="1428" y="3769"/>
                <a:ext cx="11" cy="13"/>
              </a:xfrm>
              <a:custGeom>
                <a:avLst/>
                <a:gdLst>
                  <a:gd name="T0" fmla="*/ 2 w 11"/>
                  <a:gd name="T1" fmla="*/ 1 h 13"/>
                  <a:gd name="T2" fmla="*/ 11 w 11"/>
                  <a:gd name="T3" fmla="*/ 0 h 13"/>
                  <a:gd name="T4" fmla="*/ 5 w 11"/>
                  <a:gd name="T5" fmla="*/ 13 h 13"/>
                  <a:gd name="T6" fmla="*/ 3 w 11"/>
                  <a:gd name="T7" fmla="*/ 13 h 13"/>
                  <a:gd name="T8" fmla="*/ 1 w 11"/>
                  <a:gd name="T9" fmla="*/ 12 h 13"/>
                  <a:gd name="T10" fmla="*/ 0 w 11"/>
                  <a:gd name="T11" fmla="*/ 9 h 13"/>
                  <a:gd name="T12" fmla="*/ 0 w 11"/>
                  <a:gd name="T13" fmla="*/ 5 h 13"/>
                  <a:gd name="T14" fmla="*/ 1 w 11"/>
                  <a:gd name="T15" fmla="*/ 4 h 13"/>
                  <a:gd name="T16" fmla="*/ 2 w 11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2" y="1"/>
                    </a:moveTo>
                    <a:lnTo>
                      <a:pt x="11" y="0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0" name="Freeform 998"/>
              <p:cNvSpPr>
                <a:spLocks/>
              </p:cNvSpPr>
              <p:nvPr/>
            </p:nvSpPr>
            <p:spPr bwMode="auto">
              <a:xfrm>
                <a:off x="1492" y="3899"/>
                <a:ext cx="142" cy="245"/>
              </a:xfrm>
              <a:custGeom>
                <a:avLst/>
                <a:gdLst>
                  <a:gd name="T0" fmla="*/ 52 w 142"/>
                  <a:gd name="T1" fmla="*/ 6 h 245"/>
                  <a:gd name="T2" fmla="*/ 70 w 142"/>
                  <a:gd name="T3" fmla="*/ 2 h 245"/>
                  <a:gd name="T4" fmla="*/ 82 w 142"/>
                  <a:gd name="T5" fmla="*/ 10 h 245"/>
                  <a:gd name="T6" fmla="*/ 96 w 142"/>
                  <a:gd name="T7" fmla="*/ 38 h 245"/>
                  <a:gd name="T8" fmla="*/ 111 w 142"/>
                  <a:gd name="T9" fmla="*/ 75 h 245"/>
                  <a:gd name="T10" fmla="*/ 123 w 142"/>
                  <a:gd name="T11" fmla="*/ 122 h 245"/>
                  <a:gd name="T12" fmla="*/ 130 w 142"/>
                  <a:gd name="T13" fmla="*/ 180 h 245"/>
                  <a:gd name="T14" fmla="*/ 138 w 142"/>
                  <a:gd name="T15" fmla="*/ 216 h 245"/>
                  <a:gd name="T16" fmla="*/ 142 w 142"/>
                  <a:gd name="T17" fmla="*/ 230 h 245"/>
                  <a:gd name="T18" fmla="*/ 134 w 142"/>
                  <a:gd name="T19" fmla="*/ 240 h 245"/>
                  <a:gd name="T20" fmla="*/ 118 w 142"/>
                  <a:gd name="T21" fmla="*/ 244 h 245"/>
                  <a:gd name="T22" fmla="*/ 100 w 142"/>
                  <a:gd name="T23" fmla="*/ 245 h 245"/>
                  <a:gd name="T24" fmla="*/ 83 w 142"/>
                  <a:gd name="T25" fmla="*/ 243 h 245"/>
                  <a:gd name="T26" fmla="*/ 76 w 142"/>
                  <a:gd name="T27" fmla="*/ 236 h 245"/>
                  <a:gd name="T28" fmla="*/ 73 w 142"/>
                  <a:gd name="T29" fmla="*/ 187 h 245"/>
                  <a:gd name="T30" fmla="*/ 71 w 142"/>
                  <a:gd name="T31" fmla="*/ 140 h 245"/>
                  <a:gd name="T32" fmla="*/ 66 w 142"/>
                  <a:gd name="T33" fmla="*/ 122 h 245"/>
                  <a:gd name="T34" fmla="*/ 85 w 142"/>
                  <a:gd name="T35" fmla="*/ 143 h 245"/>
                  <a:gd name="T36" fmla="*/ 75 w 142"/>
                  <a:gd name="T37" fmla="*/ 129 h 245"/>
                  <a:gd name="T38" fmla="*/ 60 w 142"/>
                  <a:gd name="T39" fmla="*/ 106 h 245"/>
                  <a:gd name="T40" fmla="*/ 51 w 142"/>
                  <a:gd name="T41" fmla="*/ 92 h 245"/>
                  <a:gd name="T42" fmla="*/ 60 w 142"/>
                  <a:gd name="T43" fmla="*/ 98 h 245"/>
                  <a:gd name="T44" fmla="*/ 79 w 142"/>
                  <a:gd name="T45" fmla="*/ 114 h 245"/>
                  <a:gd name="T46" fmla="*/ 89 w 142"/>
                  <a:gd name="T47" fmla="*/ 126 h 245"/>
                  <a:gd name="T48" fmla="*/ 92 w 142"/>
                  <a:gd name="T49" fmla="*/ 137 h 245"/>
                  <a:gd name="T50" fmla="*/ 92 w 142"/>
                  <a:gd name="T51" fmla="*/ 133 h 245"/>
                  <a:gd name="T52" fmla="*/ 90 w 142"/>
                  <a:gd name="T53" fmla="*/ 125 h 245"/>
                  <a:gd name="T54" fmla="*/ 82 w 142"/>
                  <a:gd name="T55" fmla="*/ 114 h 245"/>
                  <a:gd name="T56" fmla="*/ 69 w 142"/>
                  <a:gd name="T57" fmla="*/ 100 h 245"/>
                  <a:gd name="T58" fmla="*/ 54 w 142"/>
                  <a:gd name="T59" fmla="*/ 87 h 245"/>
                  <a:gd name="T60" fmla="*/ 37 w 142"/>
                  <a:gd name="T61" fmla="*/ 61 h 245"/>
                  <a:gd name="T62" fmla="*/ 13 w 142"/>
                  <a:gd name="T63" fmla="*/ 24 h 245"/>
                  <a:gd name="T64" fmla="*/ 11 w 142"/>
                  <a:gd name="T65" fmla="*/ 7 h 245"/>
                  <a:gd name="T66" fmla="*/ 32 w 142"/>
                  <a:gd name="T67" fmla="*/ 7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2"/>
                  <a:gd name="T103" fmla="*/ 0 h 245"/>
                  <a:gd name="T104" fmla="*/ 142 w 142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2" h="245">
                    <a:moveTo>
                      <a:pt x="44" y="7"/>
                    </a:moveTo>
                    <a:lnTo>
                      <a:pt x="52" y="6"/>
                    </a:lnTo>
                    <a:lnTo>
                      <a:pt x="61" y="5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82" y="10"/>
                    </a:lnTo>
                    <a:lnTo>
                      <a:pt x="88" y="19"/>
                    </a:lnTo>
                    <a:lnTo>
                      <a:pt x="96" y="38"/>
                    </a:lnTo>
                    <a:lnTo>
                      <a:pt x="103" y="56"/>
                    </a:lnTo>
                    <a:lnTo>
                      <a:pt x="111" y="75"/>
                    </a:lnTo>
                    <a:lnTo>
                      <a:pt x="118" y="94"/>
                    </a:lnTo>
                    <a:lnTo>
                      <a:pt x="123" y="122"/>
                    </a:lnTo>
                    <a:lnTo>
                      <a:pt x="127" y="151"/>
                    </a:lnTo>
                    <a:lnTo>
                      <a:pt x="130" y="180"/>
                    </a:lnTo>
                    <a:lnTo>
                      <a:pt x="134" y="209"/>
                    </a:lnTo>
                    <a:lnTo>
                      <a:pt x="138" y="216"/>
                    </a:lnTo>
                    <a:lnTo>
                      <a:pt x="141" y="223"/>
                    </a:lnTo>
                    <a:lnTo>
                      <a:pt x="142" y="230"/>
                    </a:lnTo>
                    <a:lnTo>
                      <a:pt x="142" y="238"/>
                    </a:lnTo>
                    <a:lnTo>
                      <a:pt x="134" y="240"/>
                    </a:lnTo>
                    <a:lnTo>
                      <a:pt x="126" y="243"/>
                    </a:lnTo>
                    <a:lnTo>
                      <a:pt x="118" y="244"/>
                    </a:lnTo>
                    <a:lnTo>
                      <a:pt x="109" y="245"/>
                    </a:lnTo>
                    <a:lnTo>
                      <a:pt x="100" y="245"/>
                    </a:lnTo>
                    <a:lnTo>
                      <a:pt x="92" y="245"/>
                    </a:lnTo>
                    <a:lnTo>
                      <a:pt x="83" y="243"/>
                    </a:lnTo>
                    <a:lnTo>
                      <a:pt x="75" y="239"/>
                    </a:lnTo>
                    <a:lnTo>
                      <a:pt x="76" y="236"/>
                    </a:lnTo>
                    <a:lnTo>
                      <a:pt x="74" y="212"/>
                    </a:lnTo>
                    <a:lnTo>
                      <a:pt x="73" y="187"/>
                    </a:lnTo>
                    <a:lnTo>
                      <a:pt x="72" y="164"/>
                    </a:lnTo>
                    <a:lnTo>
                      <a:pt x="71" y="140"/>
                    </a:lnTo>
                    <a:lnTo>
                      <a:pt x="69" y="131"/>
                    </a:lnTo>
                    <a:lnTo>
                      <a:pt x="66" y="122"/>
                    </a:lnTo>
                    <a:lnTo>
                      <a:pt x="75" y="133"/>
                    </a:lnTo>
                    <a:lnTo>
                      <a:pt x="85" y="143"/>
                    </a:lnTo>
                    <a:lnTo>
                      <a:pt x="84" y="140"/>
                    </a:lnTo>
                    <a:lnTo>
                      <a:pt x="75" y="129"/>
                    </a:lnTo>
                    <a:lnTo>
                      <a:pt x="67" y="116"/>
                    </a:lnTo>
                    <a:lnTo>
                      <a:pt x="60" y="106"/>
                    </a:lnTo>
                    <a:lnTo>
                      <a:pt x="54" y="95"/>
                    </a:lnTo>
                    <a:lnTo>
                      <a:pt x="51" y="92"/>
                    </a:lnTo>
                    <a:lnTo>
                      <a:pt x="49" y="86"/>
                    </a:lnTo>
                    <a:lnTo>
                      <a:pt x="60" y="98"/>
                    </a:lnTo>
                    <a:lnTo>
                      <a:pt x="73" y="108"/>
                    </a:lnTo>
                    <a:lnTo>
                      <a:pt x="79" y="114"/>
                    </a:lnTo>
                    <a:lnTo>
                      <a:pt x="84" y="120"/>
                    </a:lnTo>
                    <a:lnTo>
                      <a:pt x="89" y="126"/>
                    </a:lnTo>
                    <a:lnTo>
                      <a:pt x="91" y="135"/>
                    </a:lnTo>
                    <a:lnTo>
                      <a:pt x="92" y="137"/>
                    </a:lnTo>
                    <a:lnTo>
                      <a:pt x="93" y="138"/>
                    </a:lnTo>
                    <a:lnTo>
                      <a:pt x="92" y="133"/>
                    </a:lnTo>
                    <a:lnTo>
                      <a:pt x="91" y="129"/>
                    </a:lnTo>
                    <a:lnTo>
                      <a:pt x="90" y="125"/>
                    </a:lnTo>
                    <a:lnTo>
                      <a:pt x="88" y="120"/>
                    </a:lnTo>
                    <a:lnTo>
                      <a:pt x="82" y="114"/>
                    </a:lnTo>
                    <a:lnTo>
                      <a:pt x="75" y="106"/>
                    </a:lnTo>
                    <a:lnTo>
                      <a:pt x="69" y="100"/>
                    </a:lnTo>
                    <a:lnTo>
                      <a:pt x="62" y="94"/>
                    </a:lnTo>
                    <a:lnTo>
                      <a:pt x="54" y="87"/>
                    </a:lnTo>
                    <a:lnTo>
                      <a:pt x="48" y="80"/>
                    </a:lnTo>
                    <a:lnTo>
                      <a:pt x="37" y="61"/>
                    </a:lnTo>
                    <a:lnTo>
                      <a:pt x="26" y="43"/>
                    </a:lnTo>
                    <a:lnTo>
                      <a:pt x="13" y="24"/>
                    </a:lnTo>
                    <a:lnTo>
                      <a:pt x="0" y="7"/>
                    </a:lnTo>
                    <a:lnTo>
                      <a:pt x="11" y="7"/>
                    </a:lnTo>
                    <a:lnTo>
                      <a:pt x="21" y="7"/>
                    </a:lnTo>
                    <a:lnTo>
                      <a:pt x="32" y="7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1" name="Freeform 999"/>
              <p:cNvSpPr>
                <a:spLocks/>
              </p:cNvSpPr>
              <p:nvPr/>
            </p:nvSpPr>
            <p:spPr bwMode="auto">
              <a:xfrm>
                <a:off x="1528" y="3627"/>
                <a:ext cx="78" cy="11"/>
              </a:xfrm>
              <a:custGeom>
                <a:avLst/>
                <a:gdLst>
                  <a:gd name="T0" fmla="*/ 52 w 78"/>
                  <a:gd name="T1" fmla="*/ 6 h 11"/>
                  <a:gd name="T2" fmla="*/ 57 w 78"/>
                  <a:gd name="T3" fmla="*/ 3 h 11"/>
                  <a:gd name="T4" fmla="*/ 63 w 78"/>
                  <a:gd name="T5" fmla="*/ 1 h 11"/>
                  <a:gd name="T6" fmla="*/ 70 w 78"/>
                  <a:gd name="T7" fmla="*/ 0 h 11"/>
                  <a:gd name="T8" fmla="*/ 75 w 78"/>
                  <a:gd name="T9" fmla="*/ 0 h 11"/>
                  <a:gd name="T10" fmla="*/ 76 w 78"/>
                  <a:gd name="T11" fmla="*/ 2 h 11"/>
                  <a:gd name="T12" fmla="*/ 78 w 78"/>
                  <a:gd name="T13" fmla="*/ 2 h 11"/>
                  <a:gd name="T14" fmla="*/ 70 w 78"/>
                  <a:gd name="T15" fmla="*/ 3 h 11"/>
                  <a:gd name="T16" fmla="*/ 63 w 78"/>
                  <a:gd name="T17" fmla="*/ 5 h 11"/>
                  <a:gd name="T18" fmla="*/ 57 w 78"/>
                  <a:gd name="T19" fmla="*/ 7 h 11"/>
                  <a:gd name="T20" fmla="*/ 53 w 78"/>
                  <a:gd name="T21" fmla="*/ 8 h 11"/>
                  <a:gd name="T22" fmla="*/ 46 w 78"/>
                  <a:gd name="T23" fmla="*/ 10 h 11"/>
                  <a:gd name="T24" fmla="*/ 39 w 78"/>
                  <a:gd name="T25" fmla="*/ 11 h 11"/>
                  <a:gd name="T26" fmla="*/ 33 w 78"/>
                  <a:gd name="T27" fmla="*/ 11 h 11"/>
                  <a:gd name="T28" fmla="*/ 26 w 78"/>
                  <a:gd name="T29" fmla="*/ 11 h 11"/>
                  <a:gd name="T30" fmla="*/ 13 w 78"/>
                  <a:gd name="T31" fmla="*/ 7 h 11"/>
                  <a:gd name="T32" fmla="*/ 0 w 78"/>
                  <a:gd name="T33" fmla="*/ 5 h 11"/>
                  <a:gd name="T34" fmla="*/ 13 w 78"/>
                  <a:gd name="T35" fmla="*/ 6 h 11"/>
                  <a:gd name="T36" fmla="*/ 26 w 78"/>
                  <a:gd name="T37" fmla="*/ 8 h 11"/>
                  <a:gd name="T38" fmla="*/ 33 w 78"/>
                  <a:gd name="T39" fmla="*/ 8 h 11"/>
                  <a:gd name="T40" fmla="*/ 39 w 78"/>
                  <a:gd name="T41" fmla="*/ 8 h 11"/>
                  <a:gd name="T42" fmla="*/ 45 w 78"/>
                  <a:gd name="T43" fmla="*/ 8 h 11"/>
                  <a:gd name="T44" fmla="*/ 52 w 78"/>
                  <a:gd name="T45" fmla="*/ 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11"/>
                  <a:gd name="T71" fmla="*/ 78 w 78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11">
                    <a:moveTo>
                      <a:pt x="52" y="6"/>
                    </a:moveTo>
                    <a:lnTo>
                      <a:pt x="57" y="3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0" y="3"/>
                    </a:lnTo>
                    <a:lnTo>
                      <a:pt x="63" y="5"/>
                    </a:lnTo>
                    <a:lnTo>
                      <a:pt x="57" y="7"/>
                    </a:lnTo>
                    <a:lnTo>
                      <a:pt x="53" y="8"/>
                    </a:lnTo>
                    <a:lnTo>
                      <a:pt x="46" y="10"/>
                    </a:lnTo>
                    <a:lnTo>
                      <a:pt x="39" y="11"/>
                    </a:lnTo>
                    <a:lnTo>
                      <a:pt x="33" y="11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13" y="6"/>
                    </a:lnTo>
                    <a:lnTo>
                      <a:pt x="26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5" y="8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2" name="Freeform 1000"/>
              <p:cNvSpPr>
                <a:spLocks/>
              </p:cNvSpPr>
              <p:nvPr/>
            </p:nvSpPr>
            <p:spPr bwMode="auto">
              <a:xfrm>
                <a:off x="1558" y="3503"/>
                <a:ext cx="111" cy="114"/>
              </a:xfrm>
              <a:custGeom>
                <a:avLst/>
                <a:gdLst>
                  <a:gd name="T0" fmla="*/ 27 w 111"/>
                  <a:gd name="T1" fmla="*/ 72 h 114"/>
                  <a:gd name="T2" fmla="*/ 36 w 111"/>
                  <a:gd name="T3" fmla="*/ 67 h 114"/>
                  <a:gd name="T4" fmla="*/ 35 w 111"/>
                  <a:gd name="T5" fmla="*/ 64 h 114"/>
                  <a:gd name="T6" fmla="*/ 28 w 111"/>
                  <a:gd name="T7" fmla="*/ 69 h 114"/>
                  <a:gd name="T8" fmla="*/ 19 w 111"/>
                  <a:gd name="T9" fmla="*/ 67 h 114"/>
                  <a:gd name="T10" fmla="*/ 16 w 111"/>
                  <a:gd name="T11" fmla="*/ 59 h 114"/>
                  <a:gd name="T12" fmla="*/ 18 w 111"/>
                  <a:gd name="T13" fmla="*/ 49 h 114"/>
                  <a:gd name="T14" fmla="*/ 30 w 111"/>
                  <a:gd name="T15" fmla="*/ 39 h 114"/>
                  <a:gd name="T16" fmla="*/ 37 w 111"/>
                  <a:gd name="T17" fmla="*/ 48 h 114"/>
                  <a:gd name="T18" fmla="*/ 43 w 111"/>
                  <a:gd name="T19" fmla="*/ 51 h 114"/>
                  <a:gd name="T20" fmla="*/ 51 w 111"/>
                  <a:gd name="T21" fmla="*/ 43 h 114"/>
                  <a:gd name="T22" fmla="*/ 54 w 111"/>
                  <a:gd name="T23" fmla="*/ 23 h 114"/>
                  <a:gd name="T24" fmla="*/ 61 w 111"/>
                  <a:gd name="T25" fmla="*/ 4 h 114"/>
                  <a:gd name="T26" fmla="*/ 72 w 111"/>
                  <a:gd name="T27" fmla="*/ 2 h 114"/>
                  <a:gd name="T28" fmla="*/ 78 w 111"/>
                  <a:gd name="T29" fmla="*/ 7 h 114"/>
                  <a:gd name="T30" fmla="*/ 70 w 111"/>
                  <a:gd name="T31" fmla="*/ 10 h 114"/>
                  <a:gd name="T32" fmla="*/ 68 w 111"/>
                  <a:gd name="T33" fmla="*/ 16 h 114"/>
                  <a:gd name="T34" fmla="*/ 78 w 111"/>
                  <a:gd name="T35" fmla="*/ 16 h 114"/>
                  <a:gd name="T36" fmla="*/ 82 w 111"/>
                  <a:gd name="T37" fmla="*/ 24 h 114"/>
                  <a:gd name="T38" fmla="*/ 77 w 111"/>
                  <a:gd name="T39" fmla="*/ 20 h 114"/>
                  <a:gd name="T40" fmla="*/ 71 w 111"/>
                  <a:gd name="T41" fmla="*/ 21 h 114"/>
                  <a:gd name="T42" fmla="*/ 66 w 111"/>
                  <a:gd name="T43" fmla="*/ 35 h 114"/>
                  <a:gd name="T44" fmla="*/ 70 w 111"/>
                  <a:gd name="T45" fmla="*/ 47 h 114"/>
                  <a:gd name="T46" fmla="*/ 80 w 111"/>
                  <a:gd name="T47" fmla="*/ 42 h 114"/>
                  <a:gd name="T48" fmla="*/ 87 w 111"/>
                  <a:gd name="T49" fmla="*/ 37 h 114"/>
                  <a:gd name="T50" fmla="*/ 102 w 111"/>
                  <a:gd name="T51" fmla="*/ 43 h 114"/>
                  <a:gd name="T52" fmla="*/ 109 w 111"/>
                  <a:gd name="T53" fmla="*/ 51 h 114"/>
                  <a:gd name="T54" fmla="*/ 104 w 111"/>
                  <a:gd name="T55" fmla="*/ 59 h 114"/>
                  <a:gd name="T56" fmla="*/ 91 w 111"/>
                  <a:gd name="T57" fmla="*/ 58 h 114"/>
                  <a:gd name="T58" fmla="*/ 96 w 111"/>
                  <a:gd name="T59" fmla="*/ 71 h 114"/>
                  <a:gd name="T60" fmla="*/ 80 w 111"/>
                  <a:gd name="T61" fmla="*/ 81 h 114"/>
                  <a:gd name="T62" fmla="*/ 67 w 111"/>
                  <a:gd name="T63" fmla="*/ 81 h 114"/>
                  <a:gd name="T64" fmla="*/ 80 w 111"/>
                  <a:gd name="T65" fmla="*/ 102 h 114"/>
                  <a:gd name="T66" fmla="*/ 77 w 111"/>
                  <a:gd name="T67" fmla="*/ 107 h 114"/>
                  <a:gd name="T68" fmla="*/ 68 w 111"/>
                  <a:gd name="T69" fmla="*/ 113 h 114"/>
                  <a:gd name="T70" fmla="*/ 52 w 111"/>
                  <a:gd name="T71" fmla="*/ 114 h 114"/>
                  <a:gd name="T72" fmla="*/ 42 w 111"/>
                  <a:gd name="T73" fmla="*/ 104 h 114"/>
                  <a:gd name="T74" fmla="*/ 32 w 111"/>
                  <a:gd name="T75" fmla="*/ 82 h 114"/>
                  <a:gd name="T76" fmla="*/ 28 w 111"/>
                  <a:gd name="T77" fmla="*/ 80 h 114"/>
                  <a:gd name="T78" fmla="*/ 35 w 111"/>
                  <a:gd name="T79" fmla="*/ 99 h 114"/>
                  <a:gd name="T80" fmla="*/ 43 w 111"/>
                  <a:gd name="T81" fmla="*/ 111 h 114"/>
                  <a:gd name="T82" fmla="*/ 33 w 111"/>
                  <a:gd name="T83" fmla="*/ 105 h 114"/>
                  <a:gd name="T84" fmla="*/ 0 w 111"/>
                  <a:gd name="T85" fmla="*/ 88 h 114"/>
                  <a:gd name="T86" fmla="*/ 19 w 111"/>
                  <a:gd name="T87" fmla="*/ 72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1"/>
                  <a:gd name="T133" fmla="*/ 0 h 114"/>
                  <a:gd name="T134" fmla="*/ 111 w 111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1" h="114">
                    <a:moveTo>
                      <a:pt x="19" y="72"/>
                    </a:moveTo>
                    <a:lnTo>
                      <a:pt x="23" y="72"/>
                    </a:lnTo>
                    <a:lnTo>
                      <a:pt x="27" y="72"/>
                    </a:lnTo>
                    <a:lnTo>
                      <a:pt x="32" y="71"/>
                    </a:lnTo>
                    <a:lnTo>
                      <a:pt x="35" y="69"/>
                    </a:lnTo>
                    <a:lnTo>
                      <a:pt x="36" y="67"/>
                    </a:lnTo>
                    <a:lnTo>
                      <a:pt x="37" y="66"/>
                    </a:lnTo>
                    <a:lnTo>
                      <a:pt x="36" y="65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1" y="69"/>
                    </a:lnTo>
                    <a:lnTo>
                      <a:pt x="28" y="69"/>
                    </a:lnTo>
                    <a:lnTo>
                      <a:pt x="26" y="70"/>
                    </a:lnTo>
                    <a:lnTo>
                      <a:pt x="23" y="69"/>
                    </a:lnTo>
                    <a:lnTo>
                      <a:pt x="19" y="67"/>
                    </a:lnTo>
                    <a:lnTo>
                      <a:pt x="18" y="65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6" y="55"/>
                    </a:lnTo>
                    <a:lnTo>
                      <a:pt x="16" y="51"/>
                    </a:lnTo>
                    <a:lnTo>
                      <a:pt x="18" y="49"/>
                    </a:lnTo>
                    <a:lnTo>
                      <a:pt x="22" y="43"/>
                    </a:lnTo>
                    <a:lnTo>
                      <a:pt x="26" y="38"/>
                    </a:lnTo>
                    <a:lnTo>
                      <a:pt x="30" y="39"/>
                    </a:lnTo>
                    <a:lnTo>
                      <a:pt x="33" y="42"/>
                    </a:lnTo>
                    <a:lnTo>
                      <a:pt x="36" y="44"/>
                    </a:lnTo>
                    <a:lnTo>
                      <a:pt x="37" y="48"/>
                    </a:lnTo>
                    <a:lnTo>
                      <a:pt x="37" y="50"/>
                    </a:lnTo>
                    <a:lnTo>
                      <a:pt x="39" y="51"/>
                    </a:lnTo>
                    <a:lnTo>
                      <a:pt x="43" y="51"/>
                    </a:lnTo>
                    <a:lnTo>
                      <a:pt x="46" y="50"/>
                    </a:lnTo>
                    <a:lnTo>
                      <a:pt x="49" y="47"/>
                    </a:lnTo>
                    <a:lnTo>
                      <a:pt x="51" y="43"/>
                    </a:lnTo>
                    <a:lnTo>
                      <a:pt x="52" y="38"/>
                    </a:lnTo>
                    <a:lnTo>
                      <a:pt x="53" y="33"/>
                    </a:lnTo>
                    <a:lnTo>
                      <a:pt x="54" y="23"/>
                    </a:lnTo>
                    <a:lnTo>
                      <a:pt x="57" y="15"/>
                    </a:lnTo>
                    <a:lnTo>
                      <a:pt x="59" y="9"/>
                    </a:lnTo>
                    <a:lnTo>
                      <a:pt x="61" y="4"/>
                    </a:lnTo>
                    <a:lnTo>
                      <a:pt x="64" y="4"/>
                    </a:lnTo>
                    <a:lnTo>
                      <a:pt x="69" y="4"/>
                    </a:lnTo>
                    <a:lnTo>
                      <a:pt x="72" y="2"/>
                    </a:lnTo>
                    <a:lnTo>
                      <a:pt x="76" y="0"/>
                    </a:lnTo>
                    <a:lnTo>
                      <a:pt x="77" y="4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2" y="9"/>
                    </a:lnTo>
                    <a:lnTo>
                      <a:pt x="70" y="10"/>
                    </a:lnTo>
                    <a:lnTo>
                      <a:pt x="69" y="11"/>
                    </a:lnTo>
                    <a:lnTo>
                      <a:pt x="68" y="13"/>
                    </a:lnTo>
                    <a:lnTo>
                      <a:pt x="68" y="16"/>
                    </a:lnTo>
                    <a:lnTo>
                      <a:pt x="71" y="15"/>
                    </a:lnTo>
                    <a:lnTo>
                      <a:pt x="75" y="15"/>
                    </a:lnTo>
                    <a:lnTo>
                      <a:pt x="78" y="16"/>
                    </a:lnTo>
                    <a:lnTo>
                      <a:pt x="81" y="17"/>
                    </a:lnTo>
                    <a:lnTo>
                      <a:pt x="82" y="20"/>
                    </a:lnTo>
                    <a:lnTo>
                      <a:pt x="82" y="24"/>
                    </a:lnTo>
                    <a:lnTo>
                      <a:pt x="80" y="22"/>
                    </a:lnTo>
                    <a:lnTo>
                      <a:pt x="79" y="21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1" y="21"/>
                    </a:lnTo>
                    <a:lnTo>
                      <a:pt x="69" y="26"/>
                    </a:lnTo>
                    <a:lnTo>
                      <a:pt x="67" y="29"/>
                    </a:lnTo>
                    <a:lnTo>
                      <a:pt x="66" y="35"/>
                    </a:lnTo>
                    <a:lnTo>
                      <a:pt x="66" y="40"/>
                    </a:lnTo>
                    <a:lnTo>
                      <a:pt x="68" y="44"/>
                    </a:lnTo>
                    <a:lnTo>
                      <a:pt x="70" y="47"/>
                    </a:lnTo>
                    <a:lnTo>
                      <a:pt x="75" y="47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2" y="39"/>
                    </a:lnTo>
                    <a:lnTo>
                      <a:pt x="84" y="35"/>
                    </a:lnTo>
                    <a:lnTo>
                      <a:pt x="87" y="37"/>
                    </a:lnTo>
                    <a:lnTo>
                      <a:pt x="89" y="38"/>
                    </a:lnTo>
                    <a:lnTo>
                      <a:pt x="95" y="40"/>
                    </a:lnTo>
                    <a:lnTo>
                      <a:pt x="102" y="43"/>
                    </a:lnTo>
                    <a:lnTo>
                      <a:pt x="105" y="45"/>
                    </a:lnTo>
                    <a:lnTo>
                      <a:pt x="107" y="48"/>
                    </a:lnTo>
                    <a:lnTo>
                      <a:pt x="109" y="51"/>
                    </a:lnTo>
                    <a:lnTo>
                      <a:pt x="111" y="54"/>
                    </a:lnTo>
                    <a:lnTo>
                      <a:pt x="107" y="56"/>
                    </a:lnTo>
                    <a:lnTo>
                      <a:pt x="104" y="59"/>
                    </a:lnTo>
                    <a:lnTo>
                      <a:pt x="99" y="60"/>
                    </a:lnTo>
                    <a:lnTo>
                      <a:pt x="95" y="61"/>
                    </a:lnTo>
                    <a:lnTo>
                      <a:pt x="91" y="58"/>
                    </a:lnTo>
                    <a:lnTo>
                      <a:pt x="90" y="61"/>
                    </a:lnTo>
                    <a:lnTo>
                      <a:pt x="91" y="66"/>
                    </a:lnTo>
                    <a:lnTo>
                      <a:pt x="96" y="71"/>
                    </a:lnTo>
                    <a:lnTo>
                      <a:pt x="91" y="76"/>
                    </a:lnTo>
                    <a:lnTo>
                      <a:pt x="84" y="80"/>
                    </a:lnTo>
                    <a:lnTo>
                      <a:pt x="80" y="81"/>
                    </a:lnTo>
                    <a:lnTo>
                      <a:pt x="76" y="82"/>
                    </a:lnTo>
                    <a:lnTo>
                      <a:pt x="71" y="81"/>
                    </a:lnTo>
                    <a:lnTo>
                      <a:pt x="67" y="81"/>
                    </a:lnTo>
                    <a:lnTo>
                      <a:pt x="76" y="93"/>
                    </a:lnTo>
                    <a:lnTo>
                      <a:pt x="82" y="103"/>
                    </a:lnTo>
                    <a:lnTo>
                      <a:pt x="80" y="102"/>
                    </a:lnTo>
                    <a:lnTo>
                      <a:pt x="79" y="103"/>
                    </a:lnTo>
                    <a:lnTo>
                      <a:pt x="78" y="105"/>
                    </a:lnTo>
                    <a:lnTo>
                      <a:pt x="77" y="107"/>
                    </a:lnTo>
                    <a:lnTo>
                      <a:pt x="75" y="109"/>
                    </a:lnTo>
                    <a:lnTo>
                      <a:pt x="71" y="111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59" y="114"/>
                    </a:lnTo>
                    <a:lnTo>
                      <a:pt x="52" y="114"/>
                    </a:lnTo>
                    <a:lnTo>
                      <a:pt x="49" y="111"/>
                    </a:lnTo>
                    <a:lnTo>
                      <a:pt x="45" y="108"/>
                    </a:lnTo>
                    <a:lnTo>
                      <a:pt x="42" y="104"/>
                    </a:lnTo>
                    <a:lnTo>
                      <a:pt x="40" y="100"/>
                    </a:lnTo>
                    <a:lnTo>
                      <a:pt x="35" y="91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0" y="78"/>
                    </a:lnTo>
                    <a:lnTo>
                      <a:pt x="28" y="80"/>
                    </a:lnTo>
                    <a:lnTo>
                      <a:pt x="27" y="81"/>
                    </a:lnTo>
                    <a:lnTo>
                      <a:pt x="31" y="89"/>
                    </a:lnTo>
                    <a:lnTo>
                      <a:pt x="35" y="99"/>
                    </a:lnTo>
                    <a:lnTo>
                      <a:pt x="37" y="103"/>
                    </a:lnTo>
                    <a:lnTo>
                      <a:pt x="40" y="108"/>
                    </a:lnTo>
                    <a:lnTo>
                      <a:pt x="43" y="111"/>
                    </a:lnTo>
                    <a:lnTo>
                      <a:pt x="46" y="114"/>
                    </a:lnTo>
                    <a:lnTo>
                      <a:pt x="42" y="114"/>
                    </a:lnTo>
                    <a:lnTo>
                      <a:pt x="33" y="105"/>
                    </a:lnTo>
                    <a:lnTo>
                      <a:pt x="23" y="98"/>
                    </a:lnTo>
                    <a:lnTo>
                      <a:pt x="12" y="93"/>
                    </a:lnTo>
                    <a:lnTo>
                      <a:pt x="0" y="88"/>
                    </a:lnTo>
                    <a:lnTo>
                      <a:pt x="4" y="83"/>
                    </a:lnTo>
                    <a:lnTo>
                      <a:pt x="4" y="80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3" name="Freeform 1001"/>
              <p:cNvSpPr>
                <a:spLocks/>
              </p:cNvSpPr>
              <p:nvPr/>
            </p:nvSpPr>
            <p:spPr bwMode="auto">
              <a:xfrm>
                <a:off x="1541" y="3472"/>
                <a:ext cx="105" cy="109"/>
              </a:xfrm>
              <a:custGeom>
                <a:avLst/>
                <a:gdLst>
                  <a:gd name="T0" fmla="*/ 17 w 105"/>
                  <a:gd name="T1" fmla="*/ 109 h 109"/>
                  <a:gd name="T2" fmla="*/ 11 w 105"/>
                  <a:gd name="T3" fmla="*/ 96 h 109"/>
                  <a:gd name="T4" fmla="*/ 4 w 105"/>
                  <a:gd name="T5" fmla="*/ 81 h 109"/>
                  <a:gd name="T6" fmla="*/ 2 w 105"/>
                  <a:gd name="T7" fmla="*/ 74 h 109"/>
                  <a:gd name="T8" fmla="*/ 0 w 105"/>
                  <a:gd name="T9" fmla="*/ 66 h 109"/>
                  <a:gd name="T10" fmla="*/ 0 w 105"/>
                  <a:gd name="T11" fmla="*/ 58 h 109"/>
                  <a:gd name="T12" fmla="*/ 0 w 105"/>
                  <a:gd name="T13" fmla="*/ 51 h 109"/>
                  <a:gd name="T14" fmla="*/ 3 w 105"/>
                  <a:gd name="T15" fmla="*/ 40 h 109"/>
                  <a:gd name="T16" fmla="*/ 5 w 105"/>
                  <a:gd name="T17" fmla="*/ 30 h 109"/>
                  <a:gd name="T18" fmla="*/ 8 w 105"/>
                  <a:gd name="T19" fmla="*/ 21 h 109"/>
                  <a:gd name="T20" fmla="*/ 14 w 105"/>
                  <a:gd name="T21" fmla="*/ 13 h 109"/>
                  <a:gd name="T22" fmla="*/ 25 w 105"/>
                  <a:gd name="T23" fmla="*/ 8 h 109"/>
                  <a:gd name="T24" fmla="*/ 36 w 105"/>
                  <a:gd name="T25" fmla="*/ 3 h 109"/>
                  <a:gd name="T26" fmla="*/ 44 w 105"/>
                  <a:gd name="T27" fmla="*/ 2 h 109"/>
                  <a:gd name="T28" fmla="*/ 52 w 105"/>
                  <a:gd name="T29" fmla="*/ 0 h 109"/>
                  <a:gd name="T30" fmla="*/ 60 w 105"/>
                  <a:gd name="T31" fmla="*/ 0 h 109"/>
                  <a:gd name="T32" fmla="*/ 68 w 105"/>
                  <a:gd name="T33" fmla="*/ 2 h 109"/>
                  <a:gd name="T34" fmla="*/ 84 w 105"/>
                  <a:gd name="T35" fmla="*/ 6 h 109"/>
                  <a:gd name="T36" fmla="*/ 98 w 105"/>
                  <a:gd name="T37" fmla="*/ 11 h 109"/>
                  <a:gd name="T38" fmla="*/ 103 w 105"/>
                  <a:gd name="T39" fmla="*/ 14 h 109"/>
                  <a:gd name="T40" fmla="*/ 105 w 105"/>
                  <a:gd name="T41" fmla="*/ 16 h 109"/>
                  <a:gd name="T42" fmla="*/ 94 w 105"/>
                  <a:gd name="T43" fmla="*/ 29 h 109"/>
                  <a:gd name="T44" fmla="*/ 92 w 105"/>
                  <a:gd name="T45" fmla="*/ 29 h 109"/>
                  <a:gd name="T46" fmla="*/ 88 w 105"/>
                  <a:gd name="T47" fmla="*/ 30 h 109"/>
                  <a:gd name="T48" fmla="*/ 83 w 105"/>
                  <a:gd name="T49" fmla="*/ 30 h 109"/>
                  <a:gd name="T50" fmla="*/ 78 w 105"/>
                  <a:gd name="T51" fmla="*/ 30 h 109"/>
                  <a:gd name="T52" fmla="*/ 74 w 105"/>
                  <a:gd name="T53" fmla="*/ 35 h 109"/>
                  <a:gd name="T54" fmla="*/ 71 w 105"/>
                  <a:gd name="T55" fmla="*/ 41 h 109"/>
                  <a:gd name="T56" fmla="*/ 69 w 105"/>
                  <a:gd name="T57" fmla="*/ 47 h 109"/>
                  <a:gd name="T58" fmla="*/ 68 w 105"/>
                  <a:gd name="T59" fmla="*/ 53 h 109"/>
                  <a:gd name="T60" fmla="*/ 67 w 105"/>
                  <a:gd name="T61" fmla="*/ 66 h 109"/>
                  <a:gd name="T62" fmla="*/ 62 w 105"/>
                  <a:gd name="T63" fmla="*/ 78 h 109"/>
                  <a:gd name="T64" fmla="*/ 61 w 105"/>
                  <a:gd name="T65" fmla="*/ 79 h 109"/>
                  <a:gd name="T66" fmla="*/ 60 w 105"/>
                  <a:gd name="T67" fmla="*/ 79 h 109"/>
                  <a:gd name="T68" fmla="*/ 57 w 105"/>
                  <a:gd name="T69" fmla="*/ 74 h 109"/>
                  <a:gd name="T70" fmla="*/ 52 w 105"/>
                  <a:gd name="T71" fmla="*/ 69 h 109"/>
                  <a:gd name="T72" fmla="*/ 50 w 105"/>
                  <a:gd name="T73" fmla="*/ 68 h 109"/>
                  <a:gd name="T74" fmla="*/ 47 w 105"/>
                  <a:gd name="T75" fmla="*/ 66 h 109"/>
                  <a:gd name="T76" fmla="*/ 44 w 105"/>
                  <a:gd name="T77" fmla="*/ 66 h 109"/>
                  <a:gd name="T78" fmla="*/ 41 w 105"/>
                  <a:gd name="T79" fmla="*/ 66 h 109"/>
                  <a:gd name="T80" fmla="*/ 36 w 105"/>
                  <a:gd name="T81" fmla="*/ 70 h 109"/>
                  <a:gd name="T82" fmla="*/ 33 w 105"/>
                  <a:gd name="T83" fmla="*/ 75 h 109"/>
                  <a:gd name="T84" fmla="*/ 31 w 105"/>
                  <a:gd name="T85" fmla="*/ 81 h 109"/>
                  <a:gd name="T86" fmla="*/ 30 w 105"/>
                  <a:gd name="T87" fmla="*/ 89 h 109"/>
                  <a:gd name="T88" fmla="*/ 30 w 105"/>
                  <a:gd name="T89" fmla="*/ 95 h 109"/>
                  <a:gd name="T90" fmla="*/ 33 w 105"/>
                  <a:gd name="T91" fmla="*/ 100 h 109"/>
                  <a:gd name="T92" fmla="*/ 17 w 105"/>
                  <a:gd name="T93" fmla="*/ 109 h 1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5"/>
                  <a:gd name="T142" fmla="*/ 0 h 109"/>
                  <a:gd name="T143" fmla="*/ 105 w 105"/>
                  <a:gd name="T144" fmla="*/ 109 h 1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5" h="109">
                    <a:moveTo>
                      <a:pt x="17" y="109"/>
                    </a:moveTo>
                    <a:lnTo>
                      <a:pt x="11" y="96"/>
                    </a:lnTo>
                    <a:lnTo>
                      <a:pt x="4" y="81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3" y="40"/>
                    </a:lnTo>
                    <a:lnTo>
                      <a:pt x="5" y="30"/>
                    </a:lnTo>
                    <a:lnTo>
                      <a:pt x="8" y="21"/>
                    </a:lnTo>
                    <a:lnTo>
                      <a:pt x="14" y="13"/>
                    </a:lnTo>
                    <a:lnTo>
                      <a:pt x="25" y="8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84" y="6"/>
                    </a:lnTo>
                    <a:lnTo>
                      <a:pt x="98" y="11"/>
                    </a:lnTo>
                    <a:lnTo>
                      <a:pt x="103" y="14"/>
                    </a:lnTo>
                    <a:lnTo>
                      <a:pt x="105" y="16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88" y="30"/>
                    </a:lnTo>
                    <a:lnTo>
                      <a:pt x="83" y="30"/>
                    </a:lnTo>
                    <a:lnTo>
                      <a:pt x="78" y="30"/>
                    </a:lnTo>
                    <a:lnTo>
                      <a:pt x="74" y="35"/>
                    </a:lnTo>
                    <a:lnTo>
                      <a:pt x="71" y="41"/>
                    </a:lnTo>
                    <a:lnTo>
                      <a:pt x="69" y="47"/>
                    </a:lnTo>
                    <a:lnTo>
                      <a:pt x="68" y="53"/>
                    </a:lnTo>
                    <a:lnTo>
                      <a:pt x="67" y="66"/>
                    </a:lnTo>
                    <a:lnTo>
                      <a:pt x="62" y="78"/>
                    </a:lnTo>
                    <a:lnTo>
                      <a:pt x="61" y="79"/>
                    </a:lnTo>
                    <a:lnTo>
                      <a:pt x="60" y="79"/>
                    </a:lnTo>
                    <a:lnTo>
                      <a:pt x="57" y="74"/>
                    </a:lnTo>
                    <a:lnTo>
                      <a:pt x="52" y="69"/>
                    </a:lnTo>
                    <a:lnTo>
                      <a:pt x="50" y="68"/>
                    </a:lnTo>
                    <a:lnTo>
                      <a:pt x="47" y="66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6" y="70"/>
                    </a:lnTo>
                    <a:lnTo>
                      <a:pt x="33" y="75"/>
                    </a:lnTo>
                    <a:lnTo>
                      <a:pt x="31" y="81"/>
                    </a:lnTo>
                    <a:lnTo>
                      <a:pt x="30" y="89"/>
                    </a:lnTo>
                    <a:lnTo>
                      <a:pt x="30" y="95"/>
                    </a:lnTo>
                    <a:lnTo>
                      <a:pt x="33" y="100"/>
                    </a:lnTo>
                    <a:lnTo>
                      <a:pt x="17" y="109"/>
                    </a:lnTo>
                    <a:close/>
                  </a:path>
                </a:pathLst>
              </a:custGeom>
              <a:solidFill>
                <a:srgbClr val="B59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4" name="Freeform 1002"/>
              <p:cNvSpPr>
                <a:spLocks/>
              </p:cNvSpPr>
              <p:nvPr/>
            </p:nvSpPr>
            <p:spPr bwMode="auto">
              <a:xfrm>
                <a:off x="1566" y="4165"/>
                <a:ext cx="115" cy="16"/>
              </a:xfrm>
              <a:custGeom>
                <a:avLst/>
                <a:gdLst>
                  <a:gd name="T0" fmla="*/ 5 w 115"/>
                  <a:gd name="T1" fmla="*/ 6 h 16"/>
                  <a:gd name="T2" fmla="*/ 34 w 115"/>
                  <a:gd name="T3" fmla="*/ 7 h 16"/>
                  <a:gd name="T4" fmla="*/ 60 w 115"/>
                  <a:gd name="T5" fmla="*/ 6 h 16"/>
                  <a:gd name="T6" fmla="*/ 85 w 115"/>
                  <a:gd name="T7" fmla="*/ 3 h 16"/>
                  <a:gd name="T8" fmla="*/ 110 w 115"/>
                  <a:gd name="T9" fmla="*/ 0 h 16"/>
                  <a:gd name="T10" fmla="*/ 113 w 115"/>
                  <a:gd name="T11" fmla="*/ 0 h 16"/>
                  <a:gd name="T12" fmla="*/ 115 w 115"/>
                  <a:gd name="T13" fmla="*/ 0 h 16"/>
                  <a:gd name="T14" fmla="*/ 115 w 115"/>
                  <a:gd name="T15" fmla="*/ 0 h 16"/>
                  <a:gd name="T16" fmla="*/ 107 w 115"/>
                  <a:gd name="T17" fmla="*/ 3 h 16"/>
                  <a:gd name="T18" fmla="*/ 98 w 115"/>
                  <a:gd name="T19" fmla="*/ 6 h 16"/>
                  <a:gd name="T20" fmla="*/ 89 w 115"/>
                  <a:gd name="T21" fmla="*/ 7 h 16"/>
                  <a:gd name="T22" fmla="*/ 80 w 115"/>
                  <a:gd name="T23" fmla="*/ 8 h 16"/>
                  <a:gd name="T24" fmla="*/ 62 w 115"/>
                  <a:gd name="T25" fmla="*/ 8 h 16"/>
                  <a:gd name="T26" fmla="*/ 43 w 115"/>
                  <a:gd name="T27" fmla="*/ 8 h 16"/>
                  <a:gd name="T28" fmla="*/ 40 w 115"/>
                  <a:gd name="T29" fmla="*/ 11 h 16"/>
                  <a:gd name="T30" fmla="*/ 35 w 115"/>
                  <a:gd name="T31" fmla="*/ 15 h 16"/>
                  <a:gd name="T32" fmla="*/ 27 w 115"/>
                  <a:gd name="T33" fmla="*/ 16 h 16"/>
                  <a:gd name="T34" fmla="*/ 18 w 115"/>
                  <a:gd name="T35" fmla="*/ 16 h 16"/>
                  <a:gd name="T36" fmla="*/ 10 w 115"/>
                  <a:gd name="T37" fmla="*/ 16 h 16"/>
                  <a:gd name="T38" fmla="*/ 2 w 115"/>
                  <a:gd name="T39" fmla="*/ 13 h 16"/>
                  <a:gd name="T40" fmla="*/ 0 w 115"/>
                  <a:gd name="T41" fmla="*/ 8 h 16"/>
                  <a:gd name="T42" fmla="*/ 0 w 115"/>
                  <a:gd name="T43" fmla="*/ 3 h 16"/>
                  <a:gd name="T44" fmla="*/ 5 w 115"/>
                  <a:gd name="T45" fmla="*/ 6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5"/>
                  <a:gd name="T70" fmla="*/ 0 h 16"/>
                  <a:gd name="T71" fmla="*/ 115 w 115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5" h="16">
                    <a:moveTo>
                      <a:pt x="5" y="6"/>
                    </a:moveTo>
                    <a:lnTo>
                      <a:pt x="34" y="7"/>
                    </a:lnTo>
                    <a:lnTo>
                      <a:pt x="60" y="6"/>
                    </a:lnTo>
                    <a:lnTo>
                      <a:pt x="85" y="3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07" y="3"/>
                    </a:lnTo>
                    <a:lnTo>
                      <a:pt x="98" y="6"/>
                    </a:lnTo>
                    <a:lnTo>
                      <a:pt x="89" y="7"/>
                    </a:lnTo>
                    <a:lnTo>
                      <a:pt x="80" y="8"/>
                    </a:lnTo>
                    <a:lnTo>
                      <a:pt x="62" y="8"/>
                    </a:lnTo>
                    <a:lnTo>
                      <a:pt x="43" y="8"/>
                    </a:lnTo>
                    <a:lnTo>
                      <a:pt x="40" y="11"/>
                    </a:lnTo>
                    <a:lnTo>
                      <a:pt x="35" y="15"/>
                    </a:lnTo>
                    <a:lnTo>
                      <a:pt x="27" y="16"/>
                    </a:lnTo>
                    <a:lnTo>
                      <a:pt x="18" y="16"/>
                    </a:lnTo>
                    <a:lnTo>
                      <a:pt x="10" y="16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5" name="Freeform 1003"/>
              <p:cNvSpPr>
                <a:spLocks/>
              </p:cNvSpPr>
              <p:nvPr/>
            </p:nvSpPr>
            <p:spPr bwMode="auto">
              <a:xfrm>
                <a:off x="1566" y="4142"/>
                <a:ext cx="110" cy="25"/>
              </a:xfrm>
              <a:custGeom>
                <a:avLst/>
                <a:gdLst>
                  <a:gd name="T0" fmla="*/ 5 w 110"/>
                  <a:gd name="T1" fmla="*/ 7 h 25"/>
                  <a:gd name="T2" fmla="*/ 4 w 110"/>
                  <a:gd name="T3" fmla="*/ 3 h 25"/>
                  <a:gd name="T4" fmla="*/ 13 w 110"/>
                  <a:gd name="T5" fmla="*/ 7 h 25"/>
                  <a:gd name="T6" fmla="*/ 22 w 110"/>
                  <a:gd name="T7" fmla="*/ 8 h 25"/>
                  <a:gd name="T8" fmla="*/ 31 w 110"/>
                  <a:gd name="T9" fmla="*/ 8 h 25"/>
                  <a:gd name="T10" fmla="*/ 38 w 110"/>
                  <a:gd name="T11" fmla="*/ 8 h 25"/>
                  <a:gd name="T12" fmla="*/ 56 w 110"/>
                  <a:gd name="T13" fmla="*/ 4 h 25"/>
                  <a:gd name="T14" fmla="*/ 73 w 110"/>
                  <a:gd name="T15" fmla="*/ 0 h 25"/>
                  <a:gd name="T16" fmla="*/ 83 w 110"/>
                  <a:gd name="T17" fmla="*/ 2 h 25"/>
                  <a:gd name="T18" fmla="*/ 92 w 110"/>
                  <a:gd name="T19" fmla="*/ 6 h 25"/>
                  <a:gd name="T20" fmla="*/ 103 w 110"/>
                  <a:gd name="T21" fmla="*/ 11 h 25"/>
                  <a:gd name="T22" fmla="*/ 110 w 110"/>
                  <a:gd name="T23" fmla="*/ 17 h 25"/>
                  <a:gd name="T24" fmla="*/ 85 w 110"/>
                  <a:gd name="T25" fmla="*/ 22 h 25"/>
                  <a:gd name="T26" fmla="*/ 58 w 110"/>
                  <a:gd name="T27" fmla="*/ 24 h 25"/>
                  <a:gd name="T28" fmla="*/ 44 w 110"/>
                  <a:gd name="T29" fmla="*/ 25 h 25"/>
                  <a:gd name="T30" fmla="*/ 31 w 110"/>
                  <a:gd name="T31" fmla="*/ 25 h 25"/>
                  <a:gd name="T32" fmla="*/ 17 w 110"/>
                  <a:gd name="T33" fmla="*/ 24 h 25"/>
                  <a:gd name="T34" fmla="*/ 4 w 110"/>
                  <a:gd name="T35" fmla="*/ 23 h 25"/>
                  <a:gd name="T36" fmla="*/ 1 w 110"/>
                  <a:gd name="T37" fmla="*/ 23 h 25"/>
                  <a:gd name="T38" fmla="*/ 1 w 110"/>
                  <a:gd name="T39" fmla="*/ 23 h 25"/>
                  <a:gd name="T40" fmla="*/ 0 w 110"/>
                  <a:gd name="T41" fmla="*/ 22 h 25"/>
                  <a:gd name="T42" fmla="*/ 0 w 110"/>
                  <a:gd name="T43" fmla="*/ 20 h 25"/>
                  <a:gd name="T44" fmla="*/ 0 w 110"/>
                  <a:gd name="T45" fmla="*/ 17 h 25"/>
                  <a:gd name="T46" fmla="*/ 1 w 110"/>
                  <a:gd name="T47" fmla="*/ 14 h 25"/>
                  <a:gd name="T48" fmla="*/ 5 w 110"/>
                  <a:gd name="T49" fmla="*/ 7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25"/>
                  <a:gd name="T77" fmla="*/ 110 w 110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25">
                    <a:moveTo>
                      <a:pt x="5" y="7"/>
                    </a:moveTo>
                    <a:lnTo>
                      <a:pt x="4" y="3"/>
                    </a:lnTo>
                    <a:lnTo>
                      <a:pt x="13" y="7"/>
                    </a:lnTo>
                    <a:lnTo>
                      <a:pt x="22" y="8"/>
                    </a:lnTo>
                    <a:lnTo>
                      <a:pt x="31" y="8"/>
                    </a:lnTo>
                    <a:lnTo>
                      <a:pt x="38" y="8"/>
                    </a:lnTo>
                    <a:lnTo>
                      <a:pt x="56" y="4"/>
                    </a:lnTo>
                    <a:lnTo>
                      <a:pt x="73" y="0"/>
                    </a:lnTo>
                    <a:lnTo>
                      <a:pt x="83" y="2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0" y="17"/>
                    </a:lnTo>
                    <a:lnTo>
                      <a:pt x="85" y="22"/>
                    </a:lnTo>
                    <a:lnTo>
                      <a:pt x="58" y="24"/>
                    </a:lnTo>
                    <a:lnTo>
                      <a:pt x="44" y="25"/>
                    </a:lnTo>
                    <a:lnTo>
                      <a:pt x="31" y="25"/>
                    </a:lnTo>
                    <a:lnTo>
                      <a:pt x="17" y="24"/>
                    </a:lnTo>
                    <a:lnTo>
                      <a:pt x="4" y="23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585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6" name="Freeform 1004"/>
              <p:cNvSpPr>
                <a:spLocks/>
              </p:cNvSpPr>
              <p:nvPr/>
            </p:nvSpPr>
            <p:spPr bwMode="auto">
              <a:xfrm>
                <a:off x="1582" y="3547"/>
                <a:ext cx="10" cy="20"/>
              </a:xfrm>
              <a:custGeom>
                <a:avLst/>
                <a:gdLst>
                  <a:gd name="T0" fmla="*/ 8 w 10"/>
                  <a:gd name="T1" fmla="*/ 0 h 20"/>
                  <a:gd name="T2" fmla="*/ 9 w 10"/>
                  <a:gd name="T3" fmla="*/ 0 h 20"/>
                  <a:gd name="T4" fmla="*/ 10 w 10"/>
                  <a:gd name="T5" fmla="*/ 0 h 20"/>
                  <a:gd name="T6" fmla="*/ 10 w 10"/>
                  <a:gd name="T7" fmla="*/ 3 h 20"/>
                  <a:gd name="T8" fmla="*/ 9 w 10"/>
                  <a:gd name="T9" fmla="*/ 4 h 20"/>
                  <a:gd name="T10" fmla="*/ 7 w 10"/>
                  <a:gd name="T11" fmla="*/ 4 h 20"/>
                  <a:gd name="T12" fmla="*/ 6 w 10"/>
                  <a:gd name="T13" fmla="*/ 6 h 20"/>
                  <a:gd name="T14" fmla="*/ 4 w 10"/>
                  <a:gd name="T15" fmla="*/ 7 h 20"/>
                  <a:gd name="T16" fmla="*/ 7 w 10"/>
                  <a:gd name="T17" fmla="*/ 9 h 20"/>
                  <a:gd name="T18" fmla="*/ 8 w 10"/>
                  <a:gd name="T19" fmla="*/ 12 h 20"/>
                  <a:gd name="T20" fmla="*/ 7 w 10"/>
                  <a:gd name="T21" fmla="*/ 14 h 20"/>
                  <a:gd name="T22" fmla="*/ 6 w 10"/>
                  <a:gd name="T23" fmla="*/ 14 h 20"/>
                  <a:gd name="T24" fmla="*/ 4 w 10"/>
                  <a:gd name="T25" fmla="*/ 11 h 20"/>
                  <a:gd name="T26" fmla="*/ 3 w 10"/>
                  <a:gd name="T27" fmla="*/ 10 h 20"/>
                  <a:gd name="T28" fmla="*/ 3 w 10"/>
                  <a:gd name="T29" fmla="*/ 15 h 20"/>
                  <a:gd name="T30" fmla="*/ 3 w 10"/>
                  <a:gd name="T31" fmla="*/ 20 h 20"/>
                  <a:gd name="T32" fmla="*/ 1 w 10"/>
                  <a:gd name="T33" fmla="*/ 18 h 20"/>
                  <a:gd name="T34" fmla="*/ 0 w 10"/>
                  <a:gd name="T35" fmla="*/ 15 h 20"/>
                  <a:gd name="T36" fmla="*/ 0 w 10"/>
                  <a:gd name="T37" fmla="*/ 10 h 20"/>
                  <a:gd name="T38" fmla="*/ 1 w 10"/>
                  <a:gd name="T39" fmla="*/ 6 h 20"/>
                  <a:gd name="T40" fmla="*/ 4 w 10"/>
                  <a:gd name="T41" fmla="*/ 3 h 20"/>
                  <a:gd name="T42" fmla="*/ 8 w 10"/>
                  <a:gd name="T43" fmla="*/ 0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"/>
                  <a:gd name="T67" fmla="*/ 0 h 20"/>
                  <a:gd name="T68" fmla="*/ 10 w 10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" h="20">
                    <a:moveTo>
                      <a:pt x="8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7" name="Freeform 1005"/>
              <p:cNvSpPr>
                <a:spLocks/>
              </p:cNvSpPr>
              <p:nvPr/>
            </p:nvSpPr>
            <p:spPr bwMode="auto">
              <a:xfrm>
                <a:off x="1599" y="3741"/>
                <a:ext cx="17" cy="66"/>
              </a:xfrm>
              <a:custGeom>
                <a:avLst/>
                <a:gdLst>
                  <a:gd name="T0" fmla="*/ 14 w 17"/>
                  <a:gd name="T1" fmla="*/ 0 h 66"/>
                  <a:gd name="T2" fmla="*/ 17 w 17"/>
                  <a:gd name="T3" fmla="*/ 51 h 66"/>
                  <a:gd name="T4" fmla="*/ 14 w 17"/>
                  <a:gd name="T5" fmla="*/ 59 h 66"/>
                  <a:gd name="T6" fmla="*/ 11 w 17"/>
                  <a:gd name="T7" fmla="*/ 66 h 66"/>
                  <a:gd name="T8" fmla="*/ 8 w 17"/>
                  <a:gd name="T9" fmla="*/ 63 h 66"/>
                  <a:gd name="T10" fmla="*/ 4 w 17"/>
                  <a:gd name="T11" fmla="*/ 61 h 66"/>
                  <a:gd name="T12" fmla="*/ 2 w 17"/>
                  <a:gd name="T13" fmla="*/ 59 h 66"/>
                  <a:gd name="T14" fmla="*/ 0 w 17"/>
                  <a:gd name="T15" fmla="*/ 55 h 66"/>
                  <a:gd name="T16" fmla="*/ 1 w 17"/>
                  <a:gd name="T17" fmla="*/ 48 h 66"/>
                  <a:gd name="T18" fmla="*/ 0 w 17"/>
                  <a:gd name="T19" fmla="*/ 40 h 66"/>
                  <a:gd name="T20" fmla="*/ 2 w 17"/>
                  <a:gd name="T21" fmla="*/ 30 h 66"/>
                  <a:gd name="T22" fmla="*/ 5 w 17"/>
                  <a:gd name="T23" fmla="*/ 19 h 66"/>
                  <a:gd name="T24" fmla="*/ 9 w 17"/>
                  <a:gd name="T25" fmla="*/ 10 h 66"/>
                  <a:gd name="T26" fmla="*/ 14 w 17"/>
                  <a:gd name="T27" fmla="*/ 0 h 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66"/>
                  <a:gd name="T44" fmla="*/ 17 w 17"/>
                  <a:gd name="T45" fmla="*/ 66 h 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66">
                    <a:moveTo>
                      <a:pt x="14" y="0"/>
                    </a:moveTo>
                    <a:lnTo>
                      <a:pt x="17" y="51"/>
                    </a:lnTo>
                    <a:lnTo>
                      <a:pt x="14" y="59"/>
                    </a:lnTo>
                    <a:lnTo>
                      <a:pt x="11" y="66"/>
                    </a:lnTo>
                    <a:lnTo>
                      <a:pt x="8" y="63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0" y="55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5" y="19"/>
                    </a:lnTo>
                    <a:lnTo>
                      <a:pt x="9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8" name="Freeform 1006"/>
              <p:cNvSpPr>
                <a:spLocks/>
              </p:cNvSpPr>
              <p:nvPr/>
            </p:nvSpPr>
            <p:spPr bwMode="auto">
              <a:xfrm>
                <a:off x="1627" y="3527"/>
                <a:ext cx="11" cy="19"/>
              </a:xfrm>
              <a:custGeom>
                <a:avLst/>
                <a:gdLst>
                  <a:gd name="T0" fmla="*/ 4 w 11"/>
                  <a:gd name="T1" fmla="*/ 0 h 19"/>
                  <a:gd name="T2" fmla="*/ 8 w 11"/>
                  <a:gd name="T3" fmla="*/ 0 h 19"/>
                  <a:gd name="T4" fmla="*/ 10 w 11"/>
                  <a:gd name="T5" fmla="*/ 2 h 19"/>
                  <a:gd name="T6" fmla="*/ 11 w 11"/>
                  <a:gd name="T7" fmla="*/ 7 h 19"/>
                  <a:gd name="T8" fmla="*/ 9 w 11"/>
                  <a:gd name="T9" fmla="*/ 8 h 19"/>
                  <a:gd name="T10" fmla="*/ 8 w 11"/>
                  <a:gd name="T11" fmla="*/ 9 h 19"/>
                  <a:gd name="T12" fmla="*/ 7 w 11"/>
                  <a:gd name="T13" fmla="*/ 10 h 19"/>
                  <a:gd name="T14" fmla="*/ 7 w 11"/>
                  <a:gd name="T15" fmla="*/ 13 h 19"/>
                  <a:gd name="T16" fmla="*/ 7 w 11"/>
                  <a:gd name="T17" fmla="*/ 15 h 19"/>
                  <a:gd name="T18" fmla="*/ 8 w 11"/>
                  <a:gd name="T19" fmla="*/ 15 h 19"/>
                  <a:gd name="T20" fmla="*/ 7 w 11"/>
                  <a:gd name="T21" fmla="*/ 18 h 19"/>
                  <a:gd name="T22" fmla="*/ 3 w 11"/>
                  <a:gd name="T23" fmla="*/ 19 h 19"/>
                  <a:gd name="T24" fmla="*/ 1 w 11"/>
                  <a:gd name="T25" fmla="*/ 16 h 19"/>
                  <a:gd name="T26" fmla="*/ 0 w 11"/>
                  <a:gd name="T27" fmla="*/ 14 h 19"/>
                  <a:gd name="T28" fmla="*/ 0 w 11"/>
                  <a:gd name="T29" fmla="*/ 9 h 19"/>
                  <a:gd name="T30" fmla="*/ 1 w 11"/>
                  <a:gd name="T31" fmla="*/ 7 h 19"/>
                  <a:gd name="T32" fmla="*/ 2 w 11"/>
                  <a:gd name="T33" fmla="*/ 3 h 19"/>
                  <a:gd name="T34" fmla="*/ 4 w 11"/>
                  <a:gd name="T35" fmla="*/ 0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9"/>
                  <a:gd name="T56" fmla="*/ 11 w 1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9">
                    <a:moveTo>
                      <a:pt x="4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1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9" name="Freeform 1007"/>
              <p:cNvSpPr>
                <a:spLocks/>
              </p:cNvSpPr>
              <p:nvPr/>
            </p:nvSpPr>
            <p:spPr bwMode="auto">
              <a:xfrm>
                <a:off x="1628" y="3514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9 w 9"/>
                  <a:gd name="T3" fmla="*/ 2 h 4"/>
                  <a:gd name="T4" fmla="*/ 9 w 9"/>
                  <a:gd name="T5" fmla="*/ 4 h 4"/>
                  <a:gd name="T6" fmla="*/ 5 w 9"/>
                  <a:gd name="T7" fmla="*/ 2 h 4"/>
                  <a:gd name="T8" fmla="*/ 0 w 9"/>
                  <a:gd name="T9" fmla="*/ 2 h 4"/>
                  <a:gd name="T10" fmla="*/ 5 w 9"/>
                  <a:gd name="T11" fmla="*/ 0 h 4"/>
                  <a:gd name="T12" fmla="*/ 9 w 9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4"/>
                  <a:gd name="T23" fmla="*/ 9 w 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4">
                    <a:moveTo>
                      <a:pt x="9" y="0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08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80" name="Freeform 1008"/>
              <p:cNvSpPr>
                <a:spLocks/>
              </p:cNvSpPr>
              <p:nvPr/>
            </p:nvSpPr>
            <p:spPr bwMode="auto">
              <a:xfrm>
                <a:off x="1753" y="3458"/>
                <a:ext cx="56" cy="87"/>
              </a:xfrm>
              <a:custGeom>
                <a:avLst/>
                <a:gdLst>
                  <a:gd name="T0" fmla="*/ 7 w 56"/>
                  <a:gd name="T1" fmla="*/ 47 h 87"/>
                  <a:gd name="T2" fmla="*/ 7 w 56"/>
                  <a:gd name="T3" fmla="*/ 43 h 87"/>
                  <a:gd name="T4" fmla="*/ 7 w 56"/>
                  <a:gd name="T5" fmla="*/ 38 h 87"/>
                  <a:gd name="T6" fmla="*/ 7 w 56"/>
                  <a:gd name="T7" fmla="*/ 35 h 87"/>
                  <a:gd name="T8" fmla="*/ 7 w 56"/>
                  <a:gd name="T9" fmla="*/ 33 h 87"/>
                  <a:gd name="T10" fmla="*/ 8 w 56"/>
                  <a:gd name="T11" fmla="*/ 33 h 87"/>
                  <a:gd name="T12" fmla="*/ 8 w 56"/>
                  <a:gd name="T13" fmla="*/ 34 h 87"/>
                  <a:gd name="T14" fmla="*/ 11 w 56"/>
                  <a:gd name="T15" fmla="*/ 41 h 87"/>
                  <a:gd name="T16" fmla="*/ 11 w 56"/>
                  <a:gd name="T17" fmla="*/ 44 h 87"/>
                  <a:gd name="T18" fmla="*/ 11 w 56"/>
                  <a:gd name="T19" fmla="*/ 45 h 87"/>
                  <a:gd name="T20" fmla="*/ 14 w 56"/>
                  <a:gd name="T21" fmla="*/ 43 h 87"/>
                  <a:gd name="T22" fmla="*/ 16 w 56"/>
                  <a:gd name="T23" fmla="*/ 40 h 87"/>
                  <a:gd name="T24" fmla="*/ 18 w 56"/>
                  <a:gd name="T25" fmla="*/ 35 h 87"/>
                  <a:gd name="T26" fmla="*/ 21 w 56"/>
                  <a:gd name="T27" fmla="*/ 30 h 87"/>
                  <a:gd name="T28" fmla="*/ 25 w 56"/>
                  <a:gd name="T29" fmla="*/ 22 h 87"/>
                  <a:gd name="T30" fmla="*/ 28 w 56"/>
                  <a:gd name="T31" fmla="*/ 13 h 87"/>
                  <a:gd name="T32" fmla="*/ 33 w 56"/>
                  <a:gd name="T33" fmla="*/ 6 h 87"/>
                  <a:gd name="T34" fmla="*/ 39 w 56"/>
                  <a:gd name="T35" fmla="*/ 0 h 87"/>
                  <a:gd name="T36" fmla="*/ 42 w 56"/>
                  <a:gd name="T37" fmla="*/ 0 h 87"/>
                  <a:gd name="T38" fmla="*/ 43 w 56"/>
                  <a:gd name="T39" fmla="*/ 2 h 87"/>
                  <a:gd name="T40" fmla="*/ 41 w 56"/>
                  <a:gd name="T41" fmla="*/ 11 h 87"/>
                  <a:gd name="T42" fmla="*/ 37 w 56"/>
                  <a:gd name="T43" fmla="*/ 19 h 87"/>
                  <a:gd name="T44" fmla="*/ 35 w 56"/>
                  <a:gd name="T45" fmla="*/ 22 h 87"/>
                  <a:gd name="T46" fmla="*/ 34 w 56"/>
                  <a:gd name="T47" fmla="*/ 24 h 87"/>
                  <a:gd name="T48" fmla="*/ 35 w 56"/>
                  <a:gd name="T49" fmla="*/ 25 h 87"/>
                  <a:gd name="T50" fmla="*/ 36 w 56"/>
                  <a:gd name="T51" fmla="*/ 25 h 87"/>
                  <a:gd name="T52" fmla="*/ 36 w 56"/>
                  <a:gd name="T53" fmla="*/ 24 h 87"/>
                  <a:gd name="T54" fmla="*/ 37 w 56"/>
                  <a:gd name="T55" fmla="*/ 27 h 87"/>
                  <a:gd name="T56" fmla="*/ 39 w 56"/>
                  <a:gd name="T57" fmla="*/ 28 h 87"/>
                  <a:gd name="T58" fmla="*/ 42 w 56"/>
                  <a:gd name="T59" fmla="*/ 28 h 87"/>
                  <a:gd name="T60" fmla="*/ 43 w 56"/>
                  <a:gd name="T61" fmla="*/ 27 h 87"/>
                  <a:gd name="T62" fmla="*/ 45 w 56"/>
                  <a:gd name="T63" fmla="*/ 27 h 87"/>
                  <a:gd name="T64" fmla="*/ 47 w 56"/>
                  <a:gd name="T65" fmla="*/ 29 h 87"/>
                  <a:gd name="T66" fmla="*/ 47 w 56"/>
                  <a:gd name="T67" fmla="*/ 33 h 87"/>
                  <a:gd name="T68" fmla="*/ 47 w 56"/>
                  <a:gd name="T69" fmla="*/ 35 h 87"/>
                  <a:gd name="T70" fmla="*/ 51 w 56"/>
                  <a:gd name="T71" fmla="*/ 36 h 87"/>
                  <a:gd name="T72" fmla="*/ 54 w 56"/>
                  <a:gd name="T73" fmla="*/ 39 h 87"/>
                  <a:gd name="T74" fmla="*/ 54 w 56"/>
                  <a:gd name="T75" fmla="*/ 44 h 87"/>
                  <a:gd name="T76" fmla="*/ 53 w 56"/>
                  <a:gd name="T77" fmla="*/ 47 h 87"/>
                  <a:gd name="T78" fmla="*/ 55 w 56"/>
                  <a:gd name="T79" fmla="*/ 50 h 87"/>
                  <a:gd name="T80" fmla="*/ 56 w 56"/>
                  <a:gd name="T81" fmla="*/ 52 h 87"/>
                  <a:gd name="T82" fmla="*/ 56 w 56"/>
                  <a:gd name="T83" fmla="*/ 56 h 87"/>
                  <a:gd name="T84" fmla="*/ 56 w 56"/>
                  <a:gd name="T85" fmla="*/ 60 h 87"/>
                  <a:gd name="T86" fmla="*/ 52 w 56"/>
                  <a:gd name="T87" fmla="*/ 66 h 87"/>
                  <a:gd name="T88" fmla="*/ 46 w 56"/>
                  <a:gd name="T89" fmla="*/ 73 h 87"/>
                  <a:gd name="T90" fmla="*/ 39 w 56"/>
                  <a:gd name="T91" fmla="*/ 79 h 87"/>
                  <a:gd name="T92" fmla="*/ 33 w 56"/>
                  <a:gd name="T93" fmla="*/ 84 h 87"/>
                  <a:gd name="T94" fmla="*/ 29 w 56"/>
                  <a:gd name="T95" fmla="*/ 85 h 87"/>
                  <a:gd name="T96" fmla="*/ 27 w 56"/>
                  <a:gd name="T97" fmla="*/ 87 h 87"/>
                  <a:gd name="T98" fmla="*/ 26 w 56"/>
                  <a:gd name="T99" fmla="*/ 85 h 87"/>
                  <a:gd name="T100" fmla="*/ 24 w 56"/>
                  <a:gd name="T101" fmla="*/ 82 h 87"/>
                  <a:gd name="T102" fmla="*/ 21 w 56"/>
                  <a:gd name="T103" fmla="*/ 79 h 87"/>
                  <a:gd name="T104" fmla="*/ 16 w 56"/>
                  <a:gd name="T105" fmla="*/ 74 h 87"/>
                  <a:gd name="T106" fmla="*/ 8 w 56"/>
                  <a:gd name="T107" fmla="*/ 69 h 87"/>
                  <a:gd name="T108" fmla="*/ 1 w 56"/>
                  <a:gd name="T109" fmla="*/ 66 h 87"/>
                  <a:gd name="T110" fmla="*/ 0 w 56"/>
                  <a:gd name="T111" fmla="*/ 61 h 87"/>
                  <a:gd name="T112" fmla="*/ 1 w 56"/>
                  <a:gd name="T113" fmla="*/ 56 h 87"/>
                  <a:gd name="T114" fmla="*/ 3 w 56"/>
                  <a:gd name="T115" fmla="*/ 51 h 87"/>
                  <a:gd name="T116" fmla="*/ 7 w 56"/>
                  <a:gd name="T117" fmla="*/ 47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"/>
                  <a:gd name="T178" fmla="*/ 0 h 87"/>
                  <a:gd name="T179" fmla="*/ 56 w 56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" h="87">
                    <a:moveTo>
                      <a:pt x="7" y="47"/>
                    </a:moveTo>
                    <a:lnTo>
                      <a:pt x="7" y="43"/>
                    </a:lnTo>
                    <a:lnTo>
                      <a:pt x="7" y="38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11" y="41"/>
                    </a:lnTo>
                    <a:lnTo>
                      <a:pt x="11" y="44"/>
                    </a:lnTo>
                    <a:lnTo>
                      <a:pt x="11" y="45"/>
                    </a:lnTo>
                    <a:lnTo>
                      <a:pt x="14" y="43"/>
                    </a:lnTo>
                    <a:lnTo>
                      <a:pt x="16" y="40"/>
                    </a:lnTo>
                    <a:lnTo>
                      <a:pt x="18" y="35"/>
                    </a:lnTo>
                    <a:lnTo>
                      <a:pt x="21" y="30"/>
                    </a:lnTo>
                    <a:lnTo>
                      <a:pt x="25" y="22"/>
                    </a:lnTo>
                    <a:lnTo>
                      <a:pt x="28" y="13"/>
                    </a:lnTo>
                    <a:lnTo>
                      <a:pt x="33" y="6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2"/>
                    </a:lnTo>
                    <a:lnTo>
                      <a:pt x="41" y="11"/>
                    </a:lnTo>
                    <a:lnTo>
                      <a:pt x="37" y="19"/>
                    </a:lnTo>
                    <a:lnTo>
                      <a:pt x="35" y="22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7" y="27"/>
                    </a:lnTo>
                    <a:lnTo>
                      <a:pt x="39" y="28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9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51" y="36"/>
                    </a:lnTo>
                    <a:lnTo>
                      <a:pt x="54" y="39"/>
                    </a:lnTo>
                    <a:lnTo>
                      <a:pt x="54" y="44"/>
                    </a:lnTo>
                    <a:lnTo>
                      <a:pt x="53" y="47"/>
                    </a:lnTo>
                    <a:lnTo>
                      <a:pt x="55" y="50"/>
                    </a:lnTo>
                    <a:lnTo>
                      <a:pt x="56" y="52"/>
                    </a:lnTo>
                    <a:lnTo>
                      <a:pt x="56" y="56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46" y="73"/>
                    </a:lnTo>
                    <a:lnTo>
                      <a:pt x="39" y="79"/>
                    </a:lnTo>
                    <a:lnTo>
                      <a:pt x="33" y="84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6" y="85"/>
                    </a:lnTo>
                    <a:lnTo>
                      <a:pt x="24" y="82"/>
                    </a:lnTo>
                    <a:lnTo>
                      <a:pt x="21" y="79"/>
                    </a:lnTo>
                    <a:lnTo>
                      <a:pt x="16" y="74"/>
                    </a:lnTo>
                    <a:lnTo>
                      <a:pt x="8" y="69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1" y="56"/>
                    </a:lnTo>
                    <a:lnTo>
                      <a:pt x="3" y="51"/>
                    </a:lnTo>
                    <a:lnTo>
                      <a:pt x="7" y="47"/>
                    </a:lnTo>
                    <a:close/>
                  </a:path>
                </a:pathLst>
              </a:custGeom>
              <a:solidFill>
                <a:srgbClr val="F2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0189175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43438" y="3357563"/>
            <a:ext cx="4286250" cy="3248025"/>
          </a:xfrm>
          <a:prstGeom prst="roundRect">
            <a:avLst>
              <a:gd name="adj" fmla="val 5494"/>
            </a:avLst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643063"/>
            <a:ext cx="7227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97831" y="2357429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75" name="CaixaDeTexto 4"/>
          <p:cNvSpPr txBox="1">
            <a:spLocks noChangeArrowheads="1"/>
          </p:cNvSpPr>
          <p:nvPr/>
        </p:nvSpPr>
        <p:spPr bwMode="auto">
          <a:xfrm>
            <a:off x="19843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Geração e controle da moeda</a:t>
            </a:r>
          </a:p>
        </p:txBody>
      </p:sp>
      <p:grpSp>
        <p:nvGrpSpPr>
          <p:cNvPr id="7176" name="Grupo 44"/>
          <p:cNvGrpSpPr>
            <a:grpSpLocks/>
          </p:cNvGrpSpPr>
          <p:nvPr/>
        </p:nvGrpSpPr>
        <p:grpSpPr bwMode="auto">
          <a:xfrm>
            <a:off x="3500438" y="1143000"/>
            <a:ext cx="2357437" cy="714375"/>
            <a:chOff x="3500430" y="1142984"/>
            <a:chExt cx="2357454" cy="71438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3500430" y="1142984"/>
              <a:ext cx="2357454" cy="71438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500430" y="1285860"/>
              <a:ext cx="2357454" cy="43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Bilhetagem</a:t>
              </a:r>
              <a:endPara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7" name="CaixaDeTexto 8"/>
          <p:cNvSpPr txBox="1">
            <a:spLocks noChangeArrowheads="1"/>
          </p:cNvSpPr>
          <p:nvPr/>
        </p:nvSpPr>
        <p:spPr bwMode="auto">
          <a:xfrm>
            <a:off x="198438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1 </a:t>
            </a:r>
          </a:p>
        </p:txBody>
      </p:sp>
      <p:sp>
        <p:nvSpPr>
          <p:cNvPr id="7178" name="CaixaDeTexto 9"/>
          <p:cNvSpPr txBox="1">
            <a:spLocks noChangeArrowheads="1"/>
          </p:cNvSpPr>
          <p:nvPr/>
        </p:nvSpPr>
        <p:spPr bwMode="auto">
          <a:xfrm>
            <a:off x="2000250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2 </a:t>
            </a:r>
          </a:p>
        </p:txBody>
      </p:sp>
      <p:sp>
        <p:nvSpPr>
          <p:cNvPr id="7179" name="CaixaDeTexto 10"/>
          <p:cNvSpPr txBox="1">
            <a:spLocks noChangeArrowheads="1"/>
          </p:cNvSpPr>
          <p:nvPr/>
        </p:nvSpPr>
        <p:spPr bwMode="auto">
          <a:xfrm>
            <a:off x="38576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7180" name="CaixaDeTexto 11"/>
          <p:cNvSpPr txBox="1">
            <a:spLocks noChangeArrowheads="1"/>
          </p:cNvSpPr>
          <p:nvPr/>
        </p:nvSpPr>
        <p:spPr bwMode="auto">
          <a:xfrm>
            <a:off x="55721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4 </a:t>
            </a:r>
          </a:p>
        </p:txBody>
      </p:sp>
      <p:sp>
        <p:nvSpPr>
          <p:cNvPr id="7181" name="CaixaDeTexto 12"/>
          <p:cNvSpPr txBox="1">
            <a:spLocks noChangeArrowheads="1"/>
          </p:cNvSpPr>
          <p:nvPr/>
        </p:nvSpPr>
        <p:spPr bwMode="auto">
          <a:xfrm>
            <a:off x="7358063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5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983781" y="2357430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85" name="CaixaDeTexto 14"/>
          <p:cNvSpPr txBox="1">
            <a:spLocks noChangeArrowheads="1"/>
          </p:cNvSpPr>
          <p:nvPr/>
        </p:nvSpPr>
        <p:spPr bwMode="auto">
          <a:xfrm>
            <a:off x="1984375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Distribuição, venda e carga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769731" y="2357431"/>
            <a:ext cx="1659525" cy="6767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89" name="CaixaDeTexto 16"/>
          <p:cNvSpPr txBox="1">
            <a:spLocks noChangeArrowheads="1"/>
          </p:cNvSpPr>
          <p:nvPr/>
        </p:nvSpPr>
        <p:spPr bwMode="auto">
          <a:xfrm>
            <a:off x="3770313" y="2466975"/>
            <a:ext cx="162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Controle de fraudes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555681" y="2357432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93" name="CaixaDeTexto 18"/>
          <p:cNvSpPr txBox="1">
            <a:spLocks noChangeArrowheads="1"/>
          </p:cNvSpPr>
          <p:nvPr/>
        </p:nvSpPr>
        <p:spPr bwMode="auto">
          <a:xfrm>
            <a:off x="5556250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Integrações e interoperabilidade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341631" y="2357433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97" name="CaixaDeTexto 20"/>
          <p:cNvSpPr txBox="1">
            <a:spLocks noChangeArrowheads="1"/>
          </p:cNvSpPr>
          <p:nvPr/>
        </p:nvSpPr>
        <p:spPr bwMode="auto">
          <a:xfrm>
            <a:off x="734218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Câmara de compensação  e Clearing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14313" y="3357563"/>
            <a:ext cx="4286250" cy="3248025"/>
          </a:xfrm>
          <a:prstGeom prst="roundRect">
            <a:avLst>
              <a:gd name="adj" fmla="val 5494"/>
            </a:avLst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214313" y="3357563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Uso de algoritmos de certificação nas operações com os meios de pagamento – cartão ou celular;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Controle de usuários com benefícios (*) associado aos: direitos e restrições de uso e prazos de validade  ((*) ex.: estudantes, terceira idade e outros);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Mecanismos de restrição de quantidades de uso por dia, mês e ano configuráveis por cartão;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Controle biométrico para usuários com benefícios;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43438" y="3357563"/>
            <a:ext cx="42862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  <a:cs typeface="+mn-cs"/>
              </a:rPr>
              <a:t>Tratamento das listas de bloqueios de cartões em todos os validadores;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  <a:cs typeface="+mn-cs"/>
              </a:rPr>
              <a:t>Filmagem interna nos ônibus alimentadores e nos bloqueios das estações;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 </a:t>
            </a:r>
            <a:endParaRPr lang="pt-B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6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643063"/>
            <a:ext cx="7227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97831" y="2357429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198" name="CaixaDeTexto 3"/>
          <p:cNvSpPr txBox="1">
            <a:spLocks noChangeArrowheads="1"/>
          </p:cNvSpPr>
          <p:nvPr/>
        </p:nvSpPr>
        <p:spPr bwMode="auto">
          <a:xfrm>
            <a:off x="19843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Geração e controle da moeda</a:t>
            </a:r>
          </a:p>
        </p:txBody>
      </p:sp>
      <p:grpSp>
        <p:nvGrpSpPr>
          <p:cNvPr id="8199" name="Grupo 44"/>
          <p:cNvGrpSpPr>
            <a:grpSpLocks/>
          </p:cNvGrpSpPr>
          <p:nvPr/>
        </p:nvGrpSpPr>
        <p:grpSpPr bwMode="auto">
          <a:xfrm>
            <a:off x="3500438" y="1143000"/>
            <a:ext cx="2357437" cy="714375"/>
            <a:chOff x="3500430" y="1142984"/>
            <a:chExt cx="2357454" cy="71438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3500430" y="1142984"/>
              <a:ext cx="2357454" cy="71438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500430" y="1285860"/>
              <a:ext cx="2357454" cy="43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Bilhetagem</a:t>
              </a:r>
              <a:endPara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00" name="CaixaDeTexto 7"/>
          <p:cNvSpPr txBox="1">
            <a:spLocks noChangeArrowheads="1"/>
          </p:cNvSpPr>
          <p:nvPr/>
        </p:nvSpPr>
        <p:spPr bwMode="auto">
          <a:xfrm>
            <a:off x="198438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1 </a:t>
            </a:r>
          </a:p>
        </p:txBody>
      </p:sp>
      <p:sp>
        <p:nvSpPr>
          <p:cNvPr id="8201" name="CaixaDeTexto 8"/>
          <p:cNvSpPr txBox="1">
            <a:spLocks noChangeArrowheads="1"/>
          </p:cNvSpPr>
          <p:nvPr/>
        </p:nvSpPr>
        <p:spPr bwMode="auto">
          <a:xfrm>
            <a:off x="2000250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2 </a:t>
            </a:r>
          </a:p>
        </p:txBody>
      </p:sp>
      <p:sp>
        <p:nvSpPr>
          <p:cNvPr id="8202" name="CaixaDeTexto 9"/>
          <p:cNvSpPr txBox="1">
            <a:spLocks noChangeArrowheads="1"/>
          </p:cNvSpPr>
          <p:nvPr/>
        </p:nvSpPr>
        <p:spPr bwMode="auto">
          <a:xfrm>
            <a:off x="38576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8203" name="CaixaDeTexto 10"/>
          <p:cNvSpPr txBox="1">
            <a:spLocks noChangeArrowheads="1"/>
          </p:cNvSpPr>
          <p:nvPr/>
        </p:nvSpPr>
        <p:spPr bwMode="auto">
          <a:xfrm>
            <a:off x="5572125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4 </a:t>
            </a:r>
          </a:p>
        </p:txBody>
      </p:sp>
      <p:sp>
        <p:nvSpPr>
          <p:cNvPr id="8204" name="CaixaDeTexto 11"/>
          <p:cNvSpPr txBox="1">
            <a:spLocks noChangeArrowheads="1"/>
          </p:cNvSpPr>
          <p:nvPr/>
        </p:nvSpPr>
        <p:spPr bwMode="auto">
          <a:xfrm>
            <a:off x="7358063" y="2095500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100" b="1">
                <a:latin typeface="Arial" panose="020B0604020202020204" pitchFamily="34" charset="0"/>
              </a:rPr>
              <a:t>5 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983781" y="2357430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08" name="CaixaDeTexto 13"/>
          <p:cNvSpPr txBox="1">
            <a:spLocks noChangeArrowheads="1"/>
          </p:cNvSpPr>
          <p:nvPr/>
        </p:nvSpPr>
        <p:spPr bwMode="auto">
          <a:xfrm>
            <a:off x="1984375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Distribuição, venda e carga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769731" y="2357431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12" name="CaixaDeTexto 15"/>
          <p:cNvSpPr txBox="1">
            <a:spLocks noChangeArrowheads="1"/>
          </p:cNvSpPr>
          <p:nvPr/>
        </p:nvSpPr>
        <p:spPr bwMode="auto">
          <a:xfrm>
            <a:off x="3770313" y="2466975"/>
            <a:ext cx="162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Controle de fraudes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555681" y="2357432"/>
            <a:ext cx="1659525" cy="6767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16" name="CaixaDeTexto 17"/>
          <p:cNvSpPr txBox="1">
            <a:spLocks noChangeArrowheads="1"/>
          </p:cNvSpPr>
          <p:nvPr/>
        </p:nvSpPr>
        <p:spPr bwMode="auto">
          <a:xfrm>
            <a:off x="5556250" y="2466975"/>
            <a:ext cx="1627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Integrações e interoperabilidade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341631" y="2357433"/>
            <a:ext cx="1659525" cy="676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20" name="CaixaDeTexto 19"/>
          <p:cNvSpPr txBox="1">
            <a:spLocks noChangeArrowheads="1"/>
          </p:cNvSpPr>
          <p:nvPr/>
        </p:nvSpPr>
        <p:spPr bwMode="auto">
          <a:xfrm>
            <a:off x="7342188" y="2357438"/>
            <a:ext cx="1627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300" b="1">
                <a:latin typeface="Arial" panose="020B0604020202020204" pitchFamily="34" charset="0"/>
              </a:rPr>
              <a:t>Câmara de compensação  e Clearing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14313" y="3357563"/>
            <a:ext cx="4286250" cy="3248025"/>
          </a:xfrm>
          <a:prstGeom prst="roundRect">
            <a:avLst>
              <a:gd name="adj" fmla="val 5494"/>
            </a:avLst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214313" y="3357563"/>
            <a:ext cx="42148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Integrações temporais abertas ou fechadas, com controle de sentido;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Integrações com possibilidade de complementação tarifária em mais de um nível (ex.: alimentador, troncal, alimentador)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Em alguns casos, tarifação por seção ou por uso;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1700"/>
              <a:t>Em regiões metropolitanas ou entre modais sob coordenações distintas: promover a interoperabilidade usando algoritmos de certificação;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62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75" y="404813"/>
            <a:ext cx="489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  <a:latin typeface="Arial Black" panose="020B0A04020102020204" pitchFamily="34" charset="0"/>
              </a:rPr>
              <a:t>Política Tarifária</a:t>
            </a:r>
            <a:endParaRPr lang="pt-BR" altLang="pt-BR" sz="240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30663" y="908050"/>
            <a:ext cx="511333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Definição de regras (período, freqüência) de uso dos cartões por tipo de usuário segundo as políticas de transporte.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Integração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Temporal / Aberta / De 1o. nível ou seqüenciada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Tarifação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Por linha / Por seção / Por faixa horária / Por tipo de usuário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65563" y="476250"/>
            <a:ext cx="0" cy="410527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244850" y="1196975"/>
            <a:ext cx="606425" cy="1655763"/>
          </a:xfrm>
          <a:custGeom>
            <a:avLst/>
            <a:gdLst>
              <a:gd name="T0" fmla="*/ 0 w 382"/>
              <a:gd name="T1" fmla="*/ 1 h 1785"/>
              <a:gd name="T2" fmla="*/ 201 w 382"/>
              <a:gd name="T3" fmla="*/ 0 h 1785"/>
              <a:gd name="T4" fmla="*/ 201 w 382"/>
              <a:gd name="T5" fmla="*/ 1785 h 1785"/>
              <a:gd name="T6" fmla="*/ 382 w 382"/>
              <a:gd name="T7" fmla="*/ 1785 h 1785"/>
              <a:gd name="T8" fmla="*/ 0 60000 65536"/>
              <a:gd name="T9" fmla="*/ 0 60000 65536"/>
              <a:gd name="T10" fmla="*/ 0 60000 65536"/>
              <a:gd name="T11" fmla="*/ 0 60000 65536"/>
              <a:gd name="T12" fmla="*/ 0 w 382"/>
              <a:gd name="T13" fmla="*/ 0 h 1785"/>
              <a:gd name="T14" fmla="*/ 382 w 382"/>
              <a:gd name="T15" fmla="*/ 1785 h 17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2" h="1785">
                <a:moveTo>
                  <a:pt x="0" y="1"/>
                </a:moveTo>
                <a:lnTo>
                  <a:pt x="201" y="0"/>
                </a:lnTo>
                <a:lnTo>
                  <a:pt x="201" y="1785"/>
                </a:lnTo>
                <a:lnTo>
                  <a:pt x="382" y="1785"/>
                </a:lnTo>
              </a:path>
            </a:pathLst>
          </a:cu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9222" name="Rectangle 28"/>
          <p:cNvSpPr>
            <a:spLocks noChangeArrowheads="1"/>
          </p:cNvSpPr>
          <p:nvPr/>
        </p:nvSpPr>
        <p:spPr bwMode="auto">
          <a:xfrm>
            <a:off x="123825" y="333375"/>
            <a:ext cx="3292475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pt-BR" altLang="pt-BR" sz="1600">
                <a:solidFill>
                  <a:schemeClr val="bg1"/>
                </a:solidFill>
                <a:latin typeface="Tahoma" panose="020B0604030504040204" pitchFamily="34" charset="0"/>
              </a:rPr>
              <a:t>TACOM</a:t>
            </a:r>
          </a:p>
        </p:txBody>
      </p:sp>
      <p:sp>
        <p:nvSpPr>
          <p:cNvPr id="9223" name="Rectangle 29"/>
          <p:cNvSpPr>
            <a:spLocks noChangeArrowheads="1"/>
          </p:cNvSpPr>
          <p:nvPr/>
        </p:nvSpPr>
        <p:spPr bwMode="auto">
          <a:xfrm>
            <a:off x="123825" y="692150"/>
            <a:ext cx="3292475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pt-BR" sz="1400">
                <a:solidFill>
                  <a:schemeClr val="bg1"/>
                </a:solidFill>
                <a:latin typeface="Tahoma" panose="020B0604030504040204" pitchFamily="34" charset="0"/>
              </a:rPr>
              <a:t>EQUIPAMENTOS E SOFTWARE</a:t>
            </a:r>
            <a:endParaRPr lang="pt-BR" altLang="pt-BR" sz="14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9224" name="Rectangle 30"/>
          <p:cNvSpPr>
            <a:spLocks noChangeArrowheads="1"/>
          </p:cNvSpPr>
          <p:nvPr/>
        </p:nvSpPr>
        <p:spPr bwMode="auto">
          <a:xfrm>
            <a:off x="123825" y="1052513"/>
            <a:ext cx="3292475" cy="287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pt-BR" sz="1400">
                <a:solidFill>
                  <a:srgbClr val="FFCC00"/>
                </a:solidFill>
                <a:latin typeface="Tahoma" panose="020B0604030504040204" pitchFamily="34" charset="0"/>
              </a:rPr>
              <a:t>CONCEITOS E COMPONENTES</a:t>
            </a:r>
            <a:endParaRPr lang="pt-BR" altLang="pt-BR" sz="1400">
              <a:solidFill>
                <a:srgbClr val="FFCC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75" y="404813"/>
            <a:ext cx="489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  <a:latin typeface="Arial Black" panose="020B0A04020102020204" pitchFamily="34" charset="0"/>
              </a:rPr>
              <a:t>Tarifação por seção</a:t>
            </a:r>
            <a:endParaRPr lang="pt-BR" altLang="pt-BR" sz="240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30663" y="908050"/>
            <a:ext cx="51133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Permite a definição de até 10 trechos tarifários por linha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Permite o uso de até 256 tarifas diferentes para representar as combinações de preços por ponto de subida x ponto de descida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r>
              <a:rPr lang="pt-BR" altLang="pt-BR"/>
              <a:t>Sinalização através de PCOs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ebdings" panose="05030102010509060703" pitchFamily="18" charset="2"/>
              <a:buChar char="4"/>
            </a:pPr>
            <a:endParaRPr lang="pt-BR" altLang="pt-BR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65563" y="476250"/>
            <a:ext cx="0" cy="302418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244850" y="1196975"/>
            <a:ext cx="606425" cy="1655763"/>
          </a:xfrm>
          <a:custGeom>
            <a:avLst/>
            <a:gdLst>
              <a:gd name="T0" fmla="*/ 0 w 382"/>
              <a:gd name="T1" fmla="*/ 1 h 1785"/>
              <a:gd name="T2" fmla="*/ 201 w 382"/>
              <a:gd name="T3" fmla="*/ 0 h 1785"/>
              <a:gd name="T4" fmla="*/ 201 w 382"/>
              <a:gd name="T5" fmla="*/ 1785 h 1785"/>
              <a:gd name="T6" fmla="*/ 382 w 382"/>
              <a:gd name="T7" fmla="*/ 1785 h 1785"/>
              <a:gd name="T8" fmla="*/ 0 60000 65536"/>
              <a:gd name="T9" fmla="*/ 0 60000 65536"/>
              <a:gd name="T10" fmla="*/ 0 60000 65536"/>
              <a:gd name="T11" fmla="*/ 0 60000 65536"/>
              <a:gd name="T12" fmla="*/ 0 w 382"/>
              <a:gd name="T13" fmla="*/ 0 h 1785"/>
              <a:gd name="T14" fmla="*/ 382 w 382"/>
              <a:gd name="T15" fmla="*/ 1785 h 17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2" h="1785">
                <a:moveTo>
                  <a:pt x="0" y="1"/>
                </a:moveTo>
                <a:lnTo>
                  <a:pt x="201" y="0"/>
                </a:lnTo>
                <a:lnTo>
                  <a:pt x="201" y="1785"/>
                </a:lnTo>
                <a:lnTo>
                  <a:pt x="382" y="1785"/>
                </a:lnTo>
              </a:path>
            </a:pathLst>
          </a:cu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23825" y="333375"/>
            <a:ext cx="3292475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pt-BR" altLang="pt-BR" sz="1600">
                <a:solidFill>
                  <a:schemeClr val="bg1"/>
                </a:solidFill>
                <a:latin typeface="Tahoma" panose="020B0604030504040204" pitchFamily="34" charset="0"/>
              </a:rPr>
              <a:t>TACOM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3825" y="692150"/>
            <a:ext cx="3292475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pt-BR" sz="1400">
                <a:solidFill>
                  <a:schemeClr val="bg1"/>
                </a:solidFill>
                <a:latin typeface="Tahoma" panose="020B0604030504040204" pitchFamily="34" charset="0"/>
              </a:rPr>
              <a:t>EQUIPAMENTOS E SOFTWARE</a:t>
            </a:r>
            <a:endParaRPr lang="pt-BR" altLang="pt-BR" sz="14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23825" y="1052513"/>
            <a:ext cx="3292475" cy="287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4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pt-BR" sz="1400">
                <a:solidFill>
                  <a:srgbClr val="FFCC00"/>
                </a:solidFill>
                <a:latin typeface="Tahoma" panose="020B0604030504040204" pitchFamily="34" charset="0"/>
              </a:rPr>
              <a:t>CONCEITOS E COMPONENTES</a:t>
            </a:r>
            <a:endParaRPr lang="pt-BR" altLang="pt-BR" sz="1400">
              <a:solidFill>
                <a:srgbClr val="FFCC00"/>
              </a:solidFill>
              <a:latin typeface="Tahoma" panose="020B0604030504040204" pitchFamily="34" charset="0"/>
            </a:endParaRP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2197100" y="4333875"/>
            <a:ext cx="6683375" cy="241300"/>
            <a:chOff x="979" y="1284"/>
            <a:chExt cx="4210" cy="152"/>
          </a:xfrm>
        </p:grpSpPr>
        <p:sp>
          <p:nvSpPr>
            <p:cNvPr id="10267" name="Line 10"/>
            <p:cNvSpPr>
              <a:spLocks noChangeShapeType="1"/>
            </p:cNvSpPr>
            <p:nvPr/>
          </p:nvSpPr>
          <p:spPr bwMode="auto">
            <a:xfrm>
              <a:off x="979" y="1436"/>
              <a:ext cx="4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8" name="Line 11"/>
            <p:cNvSpPr>
              <a:spLocks noChangeShapeType="1"/>
            </p:cNvSpPr>
            <p:nvPr/>
          </p:nvSpPr>
          <p:spPr bwMode="auto">
            <a:xfrm>
              <a:off x="3084" y="1284"/>
              <a:ext cx="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9" name="Line 12"/>
            <p:cNvSpPr>
              <a:spLocks noChangeShapeType="1"/>
            </p:cNvSpPr>
            <p:nvPr/>
          </p:nvSpPr>
          <p:spPr bwMode="auto">
            <a:xfrm>
              <a:off x="2031" y="1284"/>
              <a:ext cx="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0" name="Line 13"/>
            <p:cNvSpPr>
              <a:spLocks noChangeShapeType="1"/>
            </p:cNvSpPr>
            <p:nvPr/>
          </p:nvSpPr>
          <p:spPr bwMode="auto">
            <a:xfrm>
              <a:off x="4136" y="1284"/>
              <a:ext cx="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3324225" y="3625850"/>
            <a:ext cx="1104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/>
              <a:t>PCO 100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5005388" y="3627438"/>
            <a:ext cx="1046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/>
              <a:t>PCO 200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6704013" y="3698875"/>
            <a:ext cx="1076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/>
              <a:t>PCO 300</a:t>
            </a:r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1981200" y="4476750"/>
            <a:ext cx="215900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3781425" y="4117975"/>
            <a:ext cx="2159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5437188" y="4117975"/>
            <a:ext cx="2159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7094538" y="4117975"/>
            <a:ext cx="2159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8894763" y="4478338"/>
            <a:ext cx="214312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1549400" y="4117975"/>
            <a:ext cx="1104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/>
              <a:t>Início</a:t>
            </a:r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2198688" y="4549775"/>
            <a:ext cx="1439862" cy="144463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99FF99"/>
              </a:solidFill>
            </a:endParaRP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3638550" y="4549775"/>
            <a:ext cx="1655763" cy="1444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5294313" y="4549775"/>
            <a:ext cx="1728787" cy="1444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62" name="Rectangle 26"/>
          <p:cNvSpPr>
            <a:spLocks noChangeArrowheads="1"/>
          </p:cNvSpPr>
          <p:nvPr/>
        </p:nvSpPr>
        <p:spPr bwMode="auto">
          <a:xfrm>
            <a:off x="7021513" y="4549775"/>
            <a:ext cx="1873250" cy="144463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2341563" y="4635500"/>
            <a:ext cx="1104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rgbClr val="3366CC"/>
                </a:solidFill>
              </a:rPr>
              <a:t>Trecho 0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3973513" y="4635500"/>
            <a:ext cx="1104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rgbClr val="3366CC"/>
                </a:solidFill>
              </a:rPr>
              <a:t>Trecho 1</a:t>
            </a:r>
          </a:p>
        </p:txBody>
      </p:sp>
      <p:sp>
        <p:nvSpPr>
          <p:cNvPr id="10265" name="Text Box 29"/>
          <p:cNvSpPr txBox="1">
            <a:spLocks noChangeArrowheads="1"/>
          </p:cNvSpPr>
          <p:nvPr/>
        </p:nvSpPr>
        <p:spPr bwMode="auto">
          <a:xfrm>
            <a:off x="5581650" y="4635500"/>
            <a:ext cx="1104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rgbClr val="3366CC"/>
                </a:solidFill>
              </a:rPr>
              <a:t>Trecho 2</a:t>
            </a:r>
          </a:p>
        </p:txBody>
      </p:sp>
      <p:sp>
        <p:nvSpPr>
          <p:cNvPr id="10266" name="Text Box 30"/>
          <p:cNvSpPr txBox="1">
            <a:spLocks noChangeArrowheads="1"/>
          </p:cNvSpPr>
          <p:nvPr/>
        </p:nvSpPr>
        <p:spPr bwMode="auto">
          <a:xfrm>
            <a:off x="7213600" y="4635500"/>
            <a:ext cx="1104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rgbClr val="3366CC"/>
                </a:solidFill>
              </a:rPr>
              <a:t>Trecho 3</a:t>
            </a:r>
          </a:p>
        </p:txBody>
      </p:sp>
    </p:spTree>
    <p:extLst>
      <p:ext uri="{BB962C8B-B14F-4D97-AF65-F5344CB8AC3E}">
        <p14:creationId xmlns:p14="http://schemas.microsoft.com/office/powerpoint/2010/main" val="17461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908050"/>
            <a:ext cx="9144000" cy="5257800"/>
            <a:chOff x="239" y="1170"/>
            <a:chExt cx="5210" cy="3091"/>
          </a:xfrm>
        </p:grpSpPr>
        <p:sp>
          <p:nvSpPr>
            <p:cNvPr id="11268" name="Rectangle 26"/>
            <p:cNvSpPr>
              <a:spLocks noChangeArrowheads="1"/>
            </p:cNvSpPr>
            <p:nvPr/>
          </p:nvSpPr>
          <p:spPr bwMode="auto">
            <a:xfrm>
              <a:off x="239" y="1170"/>
              <a:ext cx="5210" cy="3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/>
            </a:p>
          </p:txBody>
        </p:sp>
        <p:pic>
          <p:nvPicPr>
            <p:cNvPr id="11269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98"/>
              <a:ext cx="5080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952875" y="404813"/>
            <a:ext cx="489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hlink"/>
                </a:solidFill>
                <a:latin typeface="Arial Black" panose="020B0A04020102020204" pitchFamily="34" charset="0"/>
              </a:rPr>
              <a:t>Matriz de Integração</a:t>
            </a:r>
            <a:endParaRPr lang="pt-BR" altLang="pt-BR" sz="240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Seta circular 12"/>
          <p:cNvSpPr/>
          <p:nvPr/>
        </p:nvSpPr>
        <p:spPr>
          <a:xfrm>
            <a:off x="1951038" y="1398588"/>
            <a:ext cx="5438775" cy="543877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Seta circular 13"/>
          <p:cNvSpPr/>
          <p:nvPr/>
        </p:nvSpPr>
        <p:spPr>
          <a:xfrm>
            <a:off x="1928813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Seta circular 14"/>
          <p:cNvSpPr/>
          <p:nvPr/>
        </p:nvSpPr>
        <p:spPr>
          <a:xfrm>
            <a:off x="1839913" y="1539875"/>
            <a:ext cx="5437187" cy="5437188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Seta circular 15"/>
          <p:cNvSpPr/>
          <p:nvPr/>
        </p:nvSpPr>
        <p:spPr>
          <a:xfrm>
            <a:off x="1749425" y="1497013"/>
            <a:ext cx="5438775" cy="5437187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Seta circular 16"/>
          <p:cNvSpPr/>
          <p:nvPr/>
        </p:nvSpPr>
        <p:spPr>
          <a:xfrm>
            <a:off x="1727200" y="1398588"/>
            <a:ext cx="5437188" cy="543877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" name="Grupo 1"/>
          <p:cNvGrpSpPr/>
          <p:nvPr/>
        </p:nvGrpSpPr>
        <p:grpSpPr>
          <a:xfrm>
            <a:off x="2026550" y="1620159"/>
            <a:ext cx="5063602" cy="5057841"/>
            <a:chOff x="2026550" y="1620159"/>
            <a:chExt cx="5063602" cy="5057841"/>
          </a:xfrm>
        </p:grpSpPr>
        <p:sp>
          <p:nvSpPr>
            <p:cNvPr id="5" name="Forma livre 4">
              <a:hlinkClick r:id="rId3" action="ppaction://hlinksldjump"/>
            </p:cNvPr>
            <p:cNvSpPr/>
            <p:nvPr/>
          </p:nvSpPr>
          <p:spPr>
            <a:xfrm>
              <a:off x="2189000" y="1620159"/>
              <a:ext cx="4838937" cy="4838937"/>
            </a:xfrm>
            <a:custGeom>
              <a:avLst/>
              <a:gdLst>
                <a:gd name="connsiteX0" fmla="*/ 2419468 w 4838937"/>
                <a:gd name="connsiteY0" fmla="*/ 0 h 4838937"/>
                <a:gd name="connsiteX1" fmla="*/ 4311086 w 4838937"/>
                <a:gd name="connsiteY1" fmla="*/ 910956 h 4838937"/>
                <a:gd name="connsiteX2" fmla="*/ 2419469 w 4838937"/>
                <a:gd name="connsiteY2" fmla="*/ 2419469 h 4838937"/>
                <a:gd name="connsiteX3" fmla="*/ 2419468 w 4838937"/>
                <a:gd name="connsiteY3" fmla="*/ 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2419468" y="0"/>
                  </a:moveTo>
                  <a:cubicBezTo>
                    <a:pt x="3155772" y="0"/>
                    <a:pt x="3852008" y="335289"/>
                    <a:pt x="4311086" y="910956"/>
                  </a:cubicBezTo>
                  <a:lnTo>
                    <a:pt x="2419469" y="2419469"/>
                  </a:lnTo>
                  <a:cubicBezTo>
                    <a:pt x="2419469" y="1612979"/>
                    <a:pt x="2419468" y="806490"/>
                    <a:pt x="2419468" y="0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562491" tIns="469649" rIns="1164958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Tarifação</a:t>
              </a:r>
            </a:p>
          </p:txBody>
        </p:sp>
        <p:sp>
          <p:nvSpPr>
            <p:cNvPr id="6" name="Forma livre 5">
              <a:hlinkClick r:id="rId4" action="ppaction://hlinksldjump"/>
            </p:cNvPr>
            <p:cNvSpPr/>
            <p:nvPr/>
          </p:nvSpPr>
          <p:spPr>
            <a:xfrm>
              <a:off x="2251215" y="1697927"/>
              <a:ext cx="4838937" cy="4838937"/>
            </a:xfrm>
            <a:custGeom>
              <a:avLst/>
              <a:gdLst>
                <a:gd name="connsiteX0" fmla="*/ 4311086 w 4838937"/>
                <a:gd name="connsiteY0" fmla="*/ 910956 h 4838937"/>
                <a:gd name="connsiteX1" fmla="*/ 4778276 w 4838937"/>
                <a:gd name="connsiteY1" fmla="*/ 2957851 h 4838937"/>
                <a:gd name="connsiteX2" fmla="*/ 2419469 w 4838937"/>
                <a:gd name="connsiteY2" fmla="*/ 2419469 h 4838937"/>
                <a:gd name="connsiteX3" fmla="*/ 4311086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311086" y="910956"/>
                  </a:moveTo>
                  <a:cubicBezTo>
                    <a:pt x="4770163" y="1486621"/>
                    <a:pt x="4942119" y="2240009"/>
                    <a:pt x="4778276" y="2957851"/>
                  </a:cubicBezTo>
                  <a:lnTo>
                    <a:pt x="2419469" y="2419469"/>
                  </a:lnTo>
                  <a:lnTo>
                    <a:pt x="4311086" y="910956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306765" tIns="1774435" rIns="247865" bIns="2298653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Informações aos Usuários</a:t>
              </a:r>
            </a:p>
          </p:txBody>
        </p:sp>
        <p:sp>
          <p:nvSpPr>
            <p:cNvPr id="7" name="Forma livre 6">
              <a:hlinkClick r:id="rId5" action="ppaction://hlinksldjump"/>
            </p:cNvPr>
            <p:cNvSpPr/>
            <p:nvPr/>
          </p:nvSpPr>
          <p:spPr>
            <a:xfrm>
              <a:off x="2228749" y="1795858"/>
              <a:ext cx="4838937" cy="4838937"/>
            </a:xfrm>
            <a:custGeom>
              <a:avLst/>
              <a:gdLst>
                <a:gd name="connsiteX0" fmla="*/ 4778276 w 4838937"/>
                <a:gd name="connsiteY0" fmla="*/ 2957850 h 4838937"/>
                <a:gd name="connsiteX1" fmla="*/ 3469236 w 4838937"/>
                <a:gd name="connsiteY1" fmla="*/ 4599334 h 4838937"/>
                <a:gd name="connsiteX2" fmla="*/ 2419469 w 4838937"/>
                <a:gd name="connsiteY2" fmla="*/ 2419469 h 4838937"/>
                <a:gd name="connsiteX3" fmla="*/ 4778276 w 4838937"/>
                <a:gd name="connsiteY3" fmla="*/ 295785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4778276" y="2957850"/>
                  </a:moveTo>
                  <a:cubicBezTo>
                    <a:pt x="4614433" y="3675694"/>
                    <a:pt x="4132623" y="4279864"/>
                    <a:pt x="3469236" y="4599334"/>
                  </a:cubicBezTo>
                  <a:lnTo>
                    <a:pt x="2419469" y="2419469"/>
                  </a:lnTo>
                  <a:lnTo>
                    <a:pt x="4778276" y="295785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3127609" tIns="2886238" rIns="599840" bIns="110044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 Programação e Controle</a:t>
              </a: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8" name="Forma livre 7">
              <a:hlinkClick r:id="rId6" action="ppaction://hlinksldjump"/>
            </p:cNvPr>
            <p:cNvSpPr/>
            <p:nvPr/>
          </p:nvSpPr>
          <p:spPr>
            <a:xfrm>
              <a:off x="2138883" y="1839063"/>
              <a:ext cx="4838937" cy="4838937"/>
            </a:xfrm>
            <a:custGeom>
              <a:avLst/>
              <a:gdLst>
                <a:gd name="connsiteX0" fmla="*/ 3469184 w 4838937"/>
                <a:gd name="connsiteY0" fmla="*/ 4599360 h 4838937"/>
                <a:gd name="connsiteX1" fmla="*/ 1369700 w 4838937"/>
                <a:gd name="connsiteY1" fmla="*/ 4599334 h 4838937"/>
                <a:gd name="connsiteX2" fmla="*/ 2419469 w 4838937"/>
                <a:gd name="connsiteY2" fmla="*/ 2419469 h 4838937"/>
                <a:gd name="connsiteX3" fmla="*/ 3469184 w 4838937"/>
                <a:gd name="connsiteY3" fmla="*/ 4599360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3469184" y="4599360"/>
                  </a:moveTo>
                  <a:cubicBezTo>
                    <a:pt x="2805808" y="4918805"/>
                    <a:pt x="2033068" y="4918796"/>
                    <a:pt x="1369700" y="4599334"/>
                  </a:cubicBezTo>
                  <a:lnTo>
                    <a:pt x="2419469" y="2419469"/>
                  </a:lnTo>
                  <a:lnTo>
                    <a:pt x="3469184" y="4599360"/>
                  </a:lnTo>
                  <a:close/>
                </a:path>
              </a:pathLst>
            </a:cu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78126" tIns="3822342" rIns="1878127" bIns="25074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Prevenção e Segurança</a:t>
              </a:r>
            </a:p>
          </p:txBody>
        </p:sp>
        <p:sp>
          <p:nvSpPr>
            <p:cNvPr id="9" name="Forma livre 8">
              <a:hlinkClick r:id="rId7" action="ppaction://hlinksldjump"/>
            </p:cNvPr>
            <p:cNvSpPr/>
            <p:nvPr/>
          </p:nvSpPr>
          <p:spPr>
            <a:xfrm>
              <a:off x="2049017" y="1795858"/>
              <a:ext cx="4838937" cy="4838937"/>
            </a:xfrm>
            <a:custGeom>
              <a:avLst/>
              <a:gdLst>
                <a:gd name="connsiteX0" fmla="*/ 1369700 w 4838937"/>
                <a:gd name="connsiteY0" fmla="*/ 4599334 h 4838937"/>
                <a:gd name="connsiteX1" fmla="*/ 60661 w 4838937"/>
                <a:gd name="connsiteY1" fmla="*/ 2957849 h 4838937"/>
                <a:gd name="connsiteX2" fmla="*/ 2419469 w 4838937"/>
                <a:gd name="connsiteY2" fmla="*/ 2419469 h 4838937"/>
                <a:gd name="connsiteX3" fmla="*/ 1369700 w 4838937"/>
                <a:gd name="connsiteY3" fmla="*/ 4599334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1369700" y="4599334"/>
                  </a:moveTo>
                  <a:cubicBezTo>
                    <a:pt x="706313" y="4279863"/>
                    <a:pt x="224503" y="3675693"/>
                    <a:pt x="60661" y="2957849"/>
                  </a:cubicBezTo>
                  <a:lnTo>
                    <a:pt x="2419469" y="2419469"/>
                  </a:lnTo>
                  <a:lnTo>
                    <a:pt x="1369700" y="4599334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99840" tIns="2886238" rIns="3127609" bIns="110044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Infraestrutura</a:t>
              </a:r>
            </a:p>
          </p:txBody>
        </p:sp>
        <p:sp>
          <p:nvSpPr>
            <p:cNvPr id="10" name="Forma livre 9">
              <a:hlinkClick r:id="rId8" action="ppaction://hlinksldjump"/>
            </p:cNvPr>
            <p:cNvSpPr/>
            <p:nvPr/>
          </p:nvSpPr>
          <p:spPr>
            <a:xfrm>
              <a:off x="2026550" y="1697927"/>
              <a:ext cx="4838937" cy="4838937"/>
            </a:xfrm>
            <a:custGeom>
              <a:avLst/>
              <a:gdLst>
                <a:gd name="connsiteX0" fmla="*/ 60661 w 4838937"/>
                <a:gd name="connsiteY0" fmla="*/ 2957849 h 4838937"/>
                <a:gd name="connsiteX1" fmla="*/ 527851 w 4838937"/>
                <a:gd name="connsiteY1" fmla="*/ 910955 h 4838937"/>
                <a:gd name="connsiteX2" fmla="*/ 2419469 w 4838937"/>
                <a:gd name="connsiteY2" fmla="*/ 2419469 h 4838937"/>
                <a:gd name="connsiteX3" fmla="*/ 60661 w 4838937"/>
                <a:gd name="connsiteY3" fmla="*/ 2957849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60661" y="2957849"/>
                  </a:moveTo>
                  <a:cubicBezTo>
                    <a:pt x="-103181" y="2240007"/>
                    <a:pt x="68774" y="1486620"/>
                    <a:pt x="527851" y="910955"/>
                  </a:cubicBezTo>
                  <a:lnTo>
                    <a:pt x="2419469" y="2419469"/>
                  </a:lnTo>
                  <a:lnTo>
                    <a:pt x="60661" y="2957849"/>
                  </a:lnTo>
                  <a:close/>
                </a:path>
              </a:pathLst>
            </a:custGeom>
            <a:solidFill>
              <a:srgbClr val="3333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247866" tIns="1774435" rIns="3306764" bIns="2298653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e “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Imagem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_</a:t>
              </a:r>
            </a:p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BRT”</a:t>
              </a:r>
              <a:endPara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orma livre 10">
              <a:hlinkClick r:id="rId9" action="ppaction://hlinksldjump"/>
            </p:cNvPr>
            <p:cNvSpPr/>
            <p:nvPr/>
          </p:nvSpPr>
          <p:spPr>
            <a:xfrm>
              <a:off x="2088765" y="1620159"/>
              <a:ext cx="4838937" cy="4838937"/>
            </a:xfrm>
            <a:custGeom>
              <a:avLst/>
              <a:gdLst>
                <a:gd name="connsiteX0" fmla="*/ 527851 w 4838937"/>
                <a:gd name="connsiteY0" fmla="*/ 910956 h 4838937"/>
                <a:gd name="connsiteX1" fmla="*/ 2419469 w 4838937"/>
                <a:gd name="connsiteY1" fmla="*/ 0 h 4838937"/>
                <a:gd name="connsiteX2" fmla="*/ 2419469 w 4838937"/>
                <a:gd name="connsiteY2" fmla="*/ 2419469 h 4838937"/>
                <a:gd name="connsiteX3" fmla="*/ 527851 w 4838937"/>
                <a:gd name="connsiteY3" fmla="*/ 910956 h 483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937" h="4838937">
                  <a:moveTo>
                    <a:pt x="527851" y="910956"/>
                  </a:moveTo>
                  <a:cubicBezTo>
                    <a:pt x="986929" y="335290"/>
                    <a:pt x="1683164" y="0"/>
                    <a:pt x="2419469" y="0"/>
                  </a:cubicBezTo>
                  <a:lnTo>
                    <a:pt x="2419469" y="2419469"/>
                  </a:lnTo>
                  <a:lnTo>
                    <a:pt x="527851" y="91095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164959" tIns="469649" rIns="2562490" bIns="3488226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Coordenação </a:t>
              </a:r>
              <a:r>
                <a:rPr lang="pt-BR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Multimodos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>
              <a:off x="3868738" y="3424238"/>
              <a:ext cx="1382712" cy="1354137"/>
            </a:xfrm>
            <a:prstGeom prst="ellipse">
              <a:avLst/>
            </a:prstGeom>
            <a:ln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ITS4BRT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2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972656" y="1826383"/>
          <a:ext cx="7400477" cy="502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14813 -1: Arquitetura(s) de modelo de referência </a:t>
            </a:r>
            <a:br>
              <a:rPr lang="pt-BR" altLang="pt-BR" sz="2800" b="1">
                <a:solidFill>
                  <a:schemeClr val="tx2"/>
                </a:solidFill>
              </a:rPr>
            </a:br>
            <a:r>
              <a:rPr lang="pt-BR" altLang="pt-BR" sz="2800" b="1">
                <a:solidFill>
                  <a:schemeClr val="tx2"/>
                </a:solidFill>
              </a:rPr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6542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Estrutura Proposta</a:t>
            </a:r>
          </a:p>
        </p:txBody>
      </p:sp>
      <p:sp>
        <p:nvSpPr>
          <p:cNvPr id="12" name="Seta circular 11"/>
          <p:cNvSpPr/>
          <p:nvPr/>
        </p:nvSpPr>
        <p:spPr>
          <a:xfrm>
            <a:off x="1889125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Seta circular 17"/>
          <p:cNvSpPr/>
          <p:nvPr/>
        </p:nvSpPr>
        <p:spPr>
          <a:xfrm>
            <a:off x="1789113" y="1320800"/>
            <a:ext cx="5438775" cy="5437188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noFill/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1727200" y="1398588"/>
            <a:ext cx="5662613" cy="5578475"/>
            <a:chOff x="1727200" y="1398588"/>
            <a:chExt cx="5662613" cy="5578475"/>
          </a:xfrm>
        </p:grpSpPr>
        <p:sp>
          <p:nvSpPr>
            <p:cNvPr id="13" name="Seta circular 12"/>
            <p:cNvSpPr/>
            <p:nvPr/>
          </p:nvSpPr>
          <p:spPr>
            <a:xfrm>
              <a:off x="1951038" y="1398588"/>
              <a:ext cx="5438775" cy="5438775"/>
            </a:xfrm>
            <a:prstGeom prst="circularArrow">
              <a:avLst>
                <a:gd name="adj1" fmla="val 5085"/>
                <a:gd name="adj2" fmla="val 327528"/>
                <a:gd name="adj3" fmla="val 443744"/>
                <a:gd name="adj4" fmla="val 19285776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Seta circular 16"/>
            <p:cNvSpPr/>
            <p:nvPr/>
          </p:nvSpPr>
          <p:spPr>
            <a:xfrm>
              <a:off x="1727200" y="1398588"/>
              <a:ext cx="5437188" cy="5438775"/>
            </a:xfrm>
            <a:prstGeom prst="circularArrow">
              <a:avLst>
                <a:gd name="adj1" fmla="val 5085"/>
                <a:gd name="adj2" fmla="val 327528"/>
                <a:gd name="adj3" fmla="val 12786695"/>
                <a:gd name="adj4" fmla="val 10028727"/>
                <a:gd name="adj5" fmla="val 5932"/>
              </a:avLst>
            </a:prstGeom>
            <a:no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50537" name="Grupo 3"/>
            <p:cNvGrpSpPr>
              <a:grpSpLocks/>
            </p:cNvGrpSpPr>
            <p:nvPr/>
          </p:nvGrpSpPr>
          <p:grpSpPr bwMode="auto">
            <a:xfrm>
              <a:off x="1749425" y="1497013"/>
              <a:ext cx="5618163" cy="5480050"/>
              <a:chOff x="1749425" y="1497013"/>
              <a:chExt cx="5618163" cy="5480050"/>
            </a:xfrm>
          </p:grpSpPr>
          <p:sp>
            <p:nvSpPr>
              <p:cNvPr id="14" name="Seta circular 13"/>
              <p:cNvSpPr/>
              <p:nvPr/>
            </p:nvSpPr>
            <p:spPr>
              <a:xfrm>
                <a:off x="1928813" y="1497013"/>
                <a:ext cx="5438775" cy="5437187"/>
              </a:xfrm>
              <a:prstGeom prst="circularArrow">
                <a:avLst>
                  <a:gd name="adj1" fmla="val 5085"/>
                  <a:gd name="adj2" fmla="val 327528"/>
                  <a:gd name="adj3" fmla="val 3529100"/>
                  <a:gd name="adj4" fmla="val 770764"/>
                  <a:gd name="adj5" fmla="val 5932"/>
                </a:avLst>
              </a:prstGeom>
              <a:noFill/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5" name="Seta circular 14"/>
              <p:cNvSpPr/>
              <p:nvPr/>
            </p:nvSpPr>
            <p:spPr>
              <a:xfrm>
                <a:off x="1839913" y="1539875"/>
                <a:ext cx="5437187" cy="5437188"/>
              </a:xfrm>
              <a:prstGeom prst="circularArrow">
                <a:avLst>
                  <a:gd name="adj1" fmla="val 5085"/>
                  <a:gd name="adj2" fmla="val 327528"/>
                  <a:gd name="adj3" fmla="val 6615046"/>
                  <a:gd name="adj4" fmla="val 3857426"/>
                  <a:gd name="adj5" fmla="val 5932"/>
                </a:avLst>
              </a:prstGeom>
              <a:noFill/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Seta circular 15"/>
              <p:cNvSpPr/>
              <p:nvPr/>
            </p:nvSpPr>
            <p:spPr>
              <a:xfrm>
                <a:off x="1749425" y="1497013"/>
                <a:ext cx="5438775" cy="5437187"/>
              </a:xfrm>
              <a:prstGeom prst="circularArrow">
                <a:avLst>
                  <a:gd name="adj1" fmla="val 5085"/>
                  <a:gd name="adj2" fmla="val 327528"/>
                  <a:gd name="adj3" fmla="val 9701707"/>
                  <a:gd name="adj4" fmla="val 6943371"/>
                  <a:gd name="adj5" fmla="val 5932"/>
                </a:avLst>
              </a:prstGeom>
              <a:noFill/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Forma livre 4"/>
              <p:cNvSpPr/>
              <p:nvPr/>
            </p:nvSpPr>
            <p:spPr>
              <a:xfrm>
                <a:off x="2189000" y="1620159"/>
                <a:ext cx="4838937" cy="4838937"/>
              </a:xfrm>
              <a:custGeom>
                <a:avLst/>
                <a:gdLst>
                  <a:gd name="connsiteX0" fmla="*/ 2419468 w 4838937"/>
                  <a:gd name="connsiteY0" fmla="*/ 0 h 4838937"/>
                  <a:gd name="connsiteX1" fmla="*/ 4311086 w 4838937"/>
                  <a:gd name="connsiteY1" fmla="*/ 910956 h 4838937"/>
                  <a:gd name="connsiteX2" fmla="*/ 2419469 w 4838937"/>
                  <a:gd name="connsiteY2" fmla="*/ 2419469 h 4838937"/>
                  <a:gd name="connsiteX3" fmla="*/ 2419468 w 4838937"/>
                  <a:gd name="connsiteY3" fmla="*/ 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2419468" y="0"/>
                    </a:moveTo>
                    <a:cubicBezTo>
                      <a:pt x="3155772" y="0"/>
                      <a:pt x="3852008" y="335289"/>
                      <a:pt x="4311086" y="910956"/>
                    </a:cubicBezTo>
                    <a:lnTo>
                      <a:pt x="2419469" y="2419469"/>
                    </a:lnTo>
                    <a:cubicBezTo>
                      <a:pt x="2419469" y="1612979"/>
                      <a:pt x="2419468" y="806490"/>
                      <a:pt x="2419468" y="0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2562491" tIns="469649" rIns="1164958" bIns="3488226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Tarifação</a:t>
                </a:r>
              </a:p>
            </p:txBody>
          </p:sp>
          <p:sp>
            <p:nvSpPr>
              <p:cNvPr id="6" name="Forma livre 5"/>
              <p:cNvSpPr/>
              <p:nvPr/>
            </p:nvSpPr>
            <p:spPr>
              <a:xfrm>
                <a:off x="2251215" y="1697927"/>
                <a:ext cx="4838937" cy="4838937"/>
              </a:xfrm>
              <a:custGeom>
                <a:avLst/>
                <a:gdLst>
                  <a:gd name="connsiteX0" fmla="*/ 4311086 w 4838937"/>
                  <a:gd name="connsiteY0" fmla="*/ 910956 h 4838937"/>
                  <a:gd name="connsiteX1" fmla="*/ 4778276 w 4838937"/>
                  <a:gd name="connsiteY1" fmla="*/ 2957851 h 4838937"/>
                  <a:gd name="connsiteX2" fmla="*/ 2419469 w 4838937"/>
                  <a:gd name="connsiteY2" fmla="*/ 2419469 h 4838937"/>
                  <a:gd name="connsiteX3" fmla="*/ 4311086 w 4838937"/>
                  <a:gd name="connsiteY3" fmla="*/ 910956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311086" y="910956"/>
                    </a:moveTo>
                    <a:cubicBezTo>
                      <a:pt x="4770163" y="1486621"/>
                      <a:pt x="4942119" y="2240009"/>
                      <a:pt x="4778276" y="2957851"/>
                    </a:cubicBezTo>
                    <a:lnTo>
                      <a:pt x="2419469" y="2419469"/>
                    </a:lnTo>
                    <a:lnTo>
                      <a:pt x="4311086" y="910956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306765" tIns="1774435" rIns="247865" bIns="2298653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Informações aos Usuários</a:t>
                </a:r>
              </a:p>
            </p:txBody>
          </p:sp>
          <p:sp>
            <p:nvSpPr>
              <p:cNvPr id="7" name="Forma livre 6"/>
              <p:cNvSpPr/>
              <p:nvPr/>
            </p:nvSpPr>
            <p:spPr>
              <a:xfrm>
                <a:off x="2228749" y="1795858"/>
                <a:ext cx="4838937" cy="4838937"/>
              </a:xfrm>
              <a:custGeom>
                <a:avLst/>
                <a:gdLst>
                  <a:gd name="connsiteX0" fmla="*/ 4778276 w 4838937"/>
                  <a:gd name="connsiteY0" fmla="*/ 2957850 h 4838937"/>
                  <a:gd name="connsiteX1" fmla="*/ 3469236 w 4838937"/>
                  <a:gd name="connsiteY1" fmla="*/ 4599334 h 4838937"/>
                  <a:gd name="connsiteX2" fmla="*/ 2419469 w 4838937"/>
                  <a:gd name="connsiteY2" fmla="*/ 2419469 h 4838937"/>
                  <a:gd name="connsiteX3" fmla="*/ 4778276 w 4838937"/>
                  <a:gd name="connsiteY3" fmla="*/ 295785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4778276" y="2957850"/>
                    </a:moveTo>
                    <a:cubicBezTo>
                      <a:pt x="4614433" y="3675694"/>
                      <a:pt x="4132623" y="4279864"/>
                      <a:pt x="3469236" y="4599334"/>
                    </a:cubicBezTo>
                    <a:lnTo>
                      <a:pt x="2419469" y="2419469"/>
                    </a:lnTo>
                    <a:lnTo>
                      <a:pt x="4778276" y="2957850"/>
                    </a:lnTo>
                    <a:close/>
                  </a:path>
                </a:pathLst>
              </a:custGeom>
              <a:solidFill>
                <a:srgbClr val="00B05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3127609" tIns="2886238" rIns="599840" bIns="110044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Planejamento Programação</a:t>
                </a:r>
                <a:r>
                  <a:rPr lang="pt-BR" sz="1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 Controle </a:t>
                </a:r>
              </a:p>
            </p:txBody>
          </p:sp>
          <p:sp>
            <p:nvSpPr>
              <p:cNvPr id="8" name="Forma livre 7"/>
              <p:cNvSpPr/>
              <p:nvPr/>
            </p:nvSpPr>
            <p:spPr>
              <a:xfrm>
                <a:off x="2138883" y="1839063"/>
                <a:ext cx="4838937" cy="4838937"/>
              </a:xfrm>
              <a:custGeom>
                <a:avLst/>
                <a:gdLst>
                  <a:gd name="connsiteX0" fmla="*/ 3469184 w 4838937"/>
                  <a:gd name="connsiteY0" fmla="*/ 4599360 h 4838937"/>
                  <a:gd name="connsiteX1" fmla="*/ 1369700 w 4838937"/>
                  <a:gd name="connsiteY1" fmla="*/ 4599334 h 4838937"/>
                  <a:gd name="connsiteX2" fmla="*/ 2419469 w 4838937"/>
                  <a:gd name="connsiteY2" fmla="*/ 2419469 h 4838937"/>
                  <a:gd name="connsiteX3" fmla="*/ 3469184 w 4838937"/>
                  <a:gd name="connsiteY3" fmla="*/ 4599360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3469184" y="4599360"/>
                    </a:moveTo>
                    <a:cubicBezTo>
                      <a:pt x="2805808" y="4918805"/>
                      <a:pt x="2033068" y="4918796"/>
                      <a:pt x="1369700" y="4599334"/>
                    </a:cubicBezTo>
                    <a:lnTo>
                      <a:pt x="2419469" y="2419469"/>
                    </a:lnTo>
                    <a:lnTo>
                      <a:pt x="3469184" y="4599360"/>
                    </a:lnTo>
                    <a:close/>
                  </a:path>
                </a:pathLst>
              </a:custGeom>
              <a:solidFill>
                <a:srgbClr val="00206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1878126" tIns="3822342" rIns="1878127" bIns="250746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Prevenção e Segurança</a:t>
                </a:r>
              </a:p>
            </p:txBody>
          </p:sp>
          <p:sp>
            <p:nvSpPr>
              <p:cNvPr id="9" name="Forma livre 8"/>
              <p:cNvSpPr/>
              <p:nvPr/>
            </p:nvSpPr>
            <p:spPr>
              <a:xfrm>
                <a:off x="2049017" y="1795858"/>
                <a:ext cx="4838937" cy="4838937"/>
              </a:xfrm>
              <a:custGeom>
                <a:avLst/>
                <a:gdLst>
                  <a:gd name="connsiteX0" fmla="*/ 1369700 w 4838937"/>
                  <a:gd name="connsiteY0" fmla="*/ 4599334 h 4838937"/>
                  <a:gd name="connsiteX1" fmla="*/ 60661 w 4838937"/>
                  <a:gd name="connsiteY1" fmla="*/ 2957849 h 4838937"/>
                  <a:gd name="connsiteX2" fmla="*/ 2419469 w 4838937"/>
                  <a:gd name="connsiteY2" fmla="*/ 2419469 h 4838937"/>
                  <a:gd name="connsiteX3" fmla="*/ 1369700 w 4838937"/>
                  <a:gd name="connsiteY3" fmla="*/ 4599334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1369700" y="4599334"/>
                    </a:moveTo>
                    <a:cubicBezTo>
                      <a:pt x="706313" y="4279863"/>
                      <a:pt x="224503" y="3675693"/>
                      <a:pt x="60661" y="2957849"/>
                    </a:cubicBezTo>
                    <a:lnTo>
                      <a:pt x="2419469" y="2419469"/>
                    </a:lnTo>
                    <a:lnTo>
                      <a:pt x="1369700" y="4599334"/>
                    </a:lnTo>
                    <a:close/>
                  </a:path>
                </a:pathLst>
              </a:custGeom>
              <a:solidFill>
                <a:srgbClr val="7030A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599840" tIns="2886238" rIns="3127609" bIns="110044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Infraestrutura</a:t>
                </a:r>
              </a:p>
            </p:txBody>
          </p:sp>
          <p:sp>
            <p:nvSpPr>
              <p:cNvPr id="10" name="Forma livre 9"/>
              <p:cNvSpPr/>
              <p:nvPr/>
            </p:nvSpPr>
            <p:spPr>
              <a:xfrm>
                <a:off x="2026550" y="1697927"/>
                <a:ext cx="4838937" cy="4838937"/>
              </a:xfrm>
              <a:custGeom>
                <a:avLst/>
                <a:gdLst>
                  <a:gd name="connsiteX0" fmla="*/ 60661 w 4838937"/>
                  <a:gd name="connsiteY0" fmla="*/ 2957849 h 4838937"/>
                  <a:gd name="connsiteX1" fmla="*/ 527851 w 4838937"/>
                  <a:gd name="connsiteY1" fmla="*/ 910955 h 4838937"/>
                  <a:gd name="connsiteX2" fmla="*/ 2419469 w 4838937"/>
                  <a:gd name="connsiteY2" fmla="*/ 2419469 h 4838937"/>
                  <a:gd name="connsiteX3" fmla="*/ 60661 w 4838937"/>
                  <a:gd name="connsiteY3" fmla="*/ 2957849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60661" y="2957849"/>
                    </a:moveTo>
                    <a:cubicBezTo>
                      <a:pt x="-103181" y="2240007"/>
                      <a:pt x="68774" y="1486620"/>
                      <a:pt x="527851" y="910955"/>
                    </a:cubicBezTo>
                    <a:lnTo>
                      <a:pt x="2419469" y="2419469"/>
                    </a:lnTo>
                    <a:lnTo>
                      <a:pt x="60661" y="2957849"/>
                    </a:lnTo>
                    <a:close/>
                  </a:path>
                </a:pathLst>
              </a:custGeom>
              <a:solidFill>
                <a:srgbClr val="333300">
                  <a:alpha val="10000"/>
                </a:srgb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247866" tIns="1774435" rIns="3306764" bIns="2298653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e </a:t>
                </a: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</a:t>
                </a:r>
                <a:r>
                  <a:rPr lang="en-US" sz="1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Imagem_BRT</a:t>
                </a: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”</a:t>
                </a:r>
                <a:endPara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orma livre 10"/>
              <p:cNvSpPr/>
              <p:nvPr/>
            </p:nvSpPr>
            <p:spPr>
              <a:xfrm>
                <a:off x="2088765" y="1620159"/>
                <a:ext cx="4838937" cy="4838937"/>
              </a:xfrm>
              <a:custGeom>
                <a:avLst/>
                <a:gdLst>
                  <a:gd name="connsiteX0" fmla="*/ 527851 w 4838937"/>
                  <a:gd name="connsiteY0" fmla="*/ 910956 h 4838937"/>
                  <a:gd name="connsiteX1" fmla="*/ 2419469 w 4838937"/>
                  <a:gd name="connsiteY1" fmla="*/ 0 h 4838937"/>
                  <a:gd name="connsiteX2" fmla="*/ 2419469 w 4838937"/>
                  <a:gd name="connsiteY2" fmla="*/ 2419469 h 4838937"/>
                  <a:gd name="connsiteX3" fmla="*/ 527851 w 4838937"/>
                  <a:gd name="connsiteY3" fmla="*/ 910956 h 483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937" h="4838937">
                    <a:moveTo>
                      <a:pt x="527851" y="910956"/>
                    </a:moveTo>
                    <a:cubicBezTo>
                      <a:pt x="986929" y="335290"/>
                      <a:pt x="1683164" y="0"/>
                      <a:pt x="2419469" y="0"/>
                    </a:cubicBezTo>
                    <a:lnTo>
                      <a:pt x="2419469" y="2419469"/>
                    </a:lnTo>
                    <a:lnTo>
                      <a:pt x="527851" y="91095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10000"/>
                </a:scheme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lIns="1164959" tIns="469649" rIns="2562490" bIns="3488226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Coordenação</a:t>
                </a:r>
                <a:r>
                  <a:rPr lang="pt-B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Multimodos</a:t>
                </a: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868738" y="3424238"/>
                <a:ext cx="1382712" cy="1354137"/>
              </a:xfrm>
              <a:prstGeom prst="ellipse">
                <a:avLst/>
              </a:prstGeom>
              <a:ln cmpd="sng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ITS </a:t>
                </a:r>
              </a:p>
              <a:p>
                <a:pPr algn="ctr" eaLnBrk="1" hangingPunct="1">
                  <a:defRPr/>
                </a:pPr>
                <a:r>
                  <a:rPr lang="pt-BR" sz="1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ITS4BRT</a:t>
                </a:r>
                <a:endPara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3779838" y="1700213"/>
            <a:ext cx="525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pt-BR" altLang="pt-BR" sz="1600" dirty="0"/>
              <a:t>Conjunto de serviços responsáveis por distribuir, de forma extensiva, atualizada e eficaz informações estáticas e dinâmicas sobre a rede de transportes e sobre serviços aos </a:t>
            </a:r>
            <a:r>
              <a:rPr lang="pt-BR" altLang="pt-BR" sz="1600" u="sng" dirty="0"/>
              <a:t>Usuários</a:t>
            </a:r>
            <a:r>
              <a:rPr lang="pt-BR" alt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0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5624E-6 L -0.39219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/>
          </p:cNvSpPr>
          <p:nvPr>
            <p:ph type="subTitle" idx="1"/>
          </p:nvPr>
        </p:nvSpPr>
        <p:spPr>
          <a:xfrm>
            <a:off x="611188" y="2205038"/>
            <a:ext cx="7921625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4000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ATIS / ITIS</a:t>
            </a:r>
            <a:endParaRPr lang="pt-BR" altLang="pt-BR" sz="7300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6713" lvl="1" eaLnBrk="1" hangingPunct="1">
              <a:lnSpc>
                <a:spcPct val="90000"/>
              </a:lnSpc>
            </a:pPr>
            <a:endParaRPr lang="pt-BR" altLang="pt-BR" sz="3700" b="1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366713" lvl="1" eaLnBrk="1" hangingPunct="1">
              <a:lnSpc>
                <a:spcPct val="90000"/>
              </a:lnSpc>
            </a:pPr>
            <a:r>
              <a:rPr lang="pt-BR" altLang="pt-BR" sz="37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Informações ao Usuário</a:t>
            </a:r>
          </a:p>
          <a:p>
            <a:pPr marL="366713" lvl="1" eaLnBrk="1" hangingPunct="1">
              <a:lnSpc>
                <a:spcPct val="90000"/>
              </a:lnSpc>
            </a:pPr>
            <a:r>
              <a:rPr lang="pt-BR" altLang="pt-BR" sz="34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ATIS (ITIS): </a:t>
            </a:r>
            <a:r>
              <a:rPr lang="en-US" altLang="pt-BR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</a:t>
            </a:r>
            <a:r>
              <a:rPr lang="en-US" altLang="pt-BR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pt-BR" sz="26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Intelligent</a:t>
            </a:r>
            <a:r>
              <a:rPr lang="en-US" altLang="pt-BR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marL="366713" lvl="1" eaLnBrk="1" hangingPunct="1">
              <a:lnSpc>
                <a:spcPct val="90000"/>
              </a:lnSpc>
            </a:pPr>
            <a:r>
              <a:rPr lang="en-US" altLang="pt-BR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Traveler Information </a:t>
            </a:r>
            <a:r>
              <a:rPr lang="en-US" altLang="pt-BR" sz="26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Services</a:t>
            </a:r>
            <a:endParaRPr lang="pt-BR" altLang="pt-BR" sz="3000" u="sng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5800" lvl="2" eaLnBrk="1" hangingPunct="1">
              <a:lnSpc>
                <a:spcPct val="90000"/>
              </a:lnSpc>
            </a:pPr>
            <a:endParaRPr lang="pt-BR" altLang="pt-BR" sz="2800" u="sng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40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4000" b="1" smtClean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b="1" smtClean="0"/>
              <a:t>BRT - Definições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84963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100" smtClean="0"/>
              <a:t>BRT é “um modo de transporte público sobre pneus, veloz e flexível, que combina estações, veículos, serviços, vias e </a:t>
            </a:r>
            <a:r>
              <a:rPr lang="pt-BR" altLang="pt-BR" sz="2100" smtClean="0">
                <a:solidFill>
                  <a:srgbClr val="FF0000"/>
                </a:solidFill>
              </a:rPr>
              <a:t>elementos de sistemas inteligentes de transporte (ITS)</a:t>
            </a:r>
            <a:r>
              <a:rPr lang="pt-BR" altLang="pt-BR" sz="2100" smtClean="0"/>
              <a:t> em um sistema integrado com uma forte identidade positiva que evoca uma única imagem.”</a:t>
            </a:r>
          </a:p>
          <a:p>
            <a:pPr lvl="1">
              <a:lnSpc>
                <a:spcPct val="90000"/>
              </a:lnSpc>
            </a:pPr>
            <a:r>
              <a:rPr lang="pt-BR" altLang="pt-BR" sz="2000" smtClean="0"/>
              <a:t>(Levinson ET AL, 2003, p. 12)</a:t>
            </a:r>
          </a:p>
          <a:p>
            <a:pPr lvl="1">
              <a:lnSpc>
                <a:spcPct val="90000"/>
              </a:lnSpc>
            </a:pPr>
            <a:endParaRPr lang="pt-BR" altLang="pt-BR" sz="2000" smtClean="0"/>
          </a:p>
          <a:p>
            <a:pPr>
              <a:lnSpc>
                <a:spcPct val="90000"/>
              </a:lnSpc>
            </a:pPr>
            <a:r>
              <a:rPr lang="pt-BR" altLang="pt-BR" sz="2100" smtClean="0"/>
              <a:t>“BRT é um transporte público de alta qualidade, orientado ao usuário, que realiza </a:t>
            </a:r>
            <a:r>
              <a:rPr lang="pt-BR" altLang="pt-BR" sz="2100" smtClean="0">
                <a:solidFill>
                  <a:srgbClr val="FF3300"/>
                </a:solidFill>
              </a:rPr>
              <a:t>mobilidade urbana rápida, confortável e de custo eficiente</a:t>
            </a:r>
            <a:r>
              <a:rPr lang="pt-BR" altLang="pt-BR" sz="2100" smtClean="0"/>
              <a:t>.”</a:t>
            </a:r>
          </a:p>
          <a:p>
            <a:pPr lvl="1">
              <a:lnSpc>
                <a:spcPct val="90000"/>
              </a:lnSpc>
            </a:pPr>
            <a:r>
              <a:rPr lang="pt-BR" altLang="pt-BR" sz="2000" smtClean="0"/>
              <a:t>(Wright 2003, p. 1)</a:t>
            </a:r>
          </a:p>
          <a:p>
            <a:pPr lvl="1">
              <a:lnSpc>
                <a:spcPct val="90000"/>
              </a:lnSpc>
            </a:pPr>
            <a:endParaRPr lang="pt-BR" altLang="pt-BR" sz="2000" smtClean="0"/>
          </a:p>
          <a:p>
            <a:pPr>
              <a:lnSpc>
                <a:spcPct val="90000"/>
              </a:lnSpc>
            </a:pPr>
            <a:r>
              <a:rPr lang="pt-BR" altLang="pt-BR" sz="2100" smtClean="0"/>
              <a:t>BRT é “um modo de transporte rápido que consegue </a:t>
            </a:r>
            <a:r>
              <a:rPr lang="pt-BR" altLang="pt-BR" sz="2100" smtClean="0">
                <a:solidFill>
                  <a:srgbClr val="FF0000"/>
                </a:solidFill>
              </a:rPr>
              <a:t>combinar a qualidade dos transporte férreos e a flexibilidade dos ônibus</a:t>
            </a:r>
            <a:r>
              <a:rPr lang="pt-BR" altLang="pt-BR" sz="2100" smtClean="0"/>
              <a:t>.”</a:t>
            </a:r>
          </a:p>
          <a:p>
            <a:pPr lvl="1">
              <a:lnSpc>
                <a:spcPct val="90000"/>
              </a:lnSpc>
            </a:pPr>
            <a:r>
              <a:rPr lang="pt-BR" altLang="pt-BR" sz="2000" smtClean="0"/>
              <a:t>(Thomas, 2001).</a:t>
            </a:r>
          </a:p>
        </p:txBody>
      </p:sp>
    </p:spTree>
    <p:extLst>
      <p:ext uri="{BB962C8B-B14F-4D97-AF65-F5344CB8AC3E}">
        <p14:creationId xmlns:p14="http://schemas.microsoft.com/office/powerpoint/2010/main" val="12310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Leitura Recomendada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endParaRPr lang="pt-BR" sz="25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ANTP – Associação Nacional de Transportes Públicos. </a:t>
            </a:r>
            <a:r>
              <a:rPr lang="pt-B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Sistemas Inteligentes de Transportes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Série Cadernos Técnicos – Volume 8. São Paulo. Maio de 2012.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Artigo 7: Informações aos Usuários</a:t>
            </a:r>
            <a:endParaRPr lang="pt-BR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pt-BR" sz="28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pt-BR" sz="28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pt-BR" sz="2500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1684" name="Line 4"/>
          <p:cNvSpPr>
            <a:spLocks noChangeShapeType="1"/>
          </p:cNvSpPr>
          <p:nvPr/>
        </p:nvSpPr>
        <p:spPr bwMode="auto">
          <a:xfrm>
            <a:off x="1524000" y="1295400"/>
            <a:ext cx="6172200" cy="0"/>
          </a:xfrm>
          <a:prstGeom prst="line">
            <a:avLst/>
          </a:prstGeom>
          <a:noFill/>
          <a:ln w="38100">
            <a:pattFill prst="pct50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2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113098" y="1748974"/>
          <a:ext cx="7152297" cy="461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59875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400" b="1" dirty="0"/>
              <a:t>14813 -1: Arquitetura(s) de modelo de referência </a:t>
            </a:r>
            <a:br>
              <a:rPr lang="pt-BR" altLang="pt-BR" sz="2400" b="1" dirty="0"/>
            </a:br>
            <a:r>
              <a:rPr lang="pt-BR" altLang="pt-BR" sz="2400" b="1" dirty="0"/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18196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2800" b="1" dirty="0" smtClean="0"/>
              <a:t>14813 – 1:</a:t>
            </a:r>
            <a:r>
              <a:rPr lang="pt-BR" altLang="pt-BR" sz="3200" b="1" dirty="0" smtClean="0"/>
              <a:t> (11) domínios de serviço de ITS</a:t>
            </a:r>
            <a:r>
              <a:rPr lang="pt-BR" altLang="pt-BR" sz="3200" dirty="0" smtClean="0"/>
              <a:t> </a:t>
            </a:r>
          </a:p>
        </p:txBody>
      </p:sp>
      <p:sp>
        <p:nvSpPr>
          <p:cNvPr id="629763" name="Rectangle 3"/>
          <p:cNvSpPr>
            <a:spLocks noGrp="1"/>
          </p:cNvSpPr>
          <p:nvPr>
            <p:ph type="body" idx="1"/>
          </p:nvPr>
        </p:nvSpPr>
        <p:spPr>
          <a:xfrm>
            <a:off x="323850" y="1528763"/>
            <a:ext cx="8569325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 viajante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Fornecimento de informações estáticas e dinâmicas sobre a rede de transporte para usuários, incluindo opções modais e baldeações.</a:t>
            </a:r>
            <a:endParaRPr lang="pt-BR" altLang="pt-BR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e gerenciamento de tráfego</a:t>
            </a:r>
            <a:r>
              <a:rPr lang="pt-BR" alt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pt-BR" altLang="pt-BR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Gerenciamento da circulação de veículos, viajantes e pedestres em toda a rede de transporte rodoviário.</a:t>
            </a:r>
            <a:endParaRPr lang="pt-BR" altLang="pt-BR" sz="2000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Serviços de veículo</a:t>
            </a:r>
            <a:endParaRPr lang="pt-BR" alt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Transporte de cargas</a:t>
            </a:r>
            <a:endParaRPr lang="pt-BR" alt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Transporte público</a:t>
            </a:r>
            <a:r>
              <a:rPr lang="pt-BR" alt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pt-BR" altLang="pt-BR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Operação de serviços de transporte público e o fornecimento de informações operacionais ao operador e ao usuário, incluindo aspectos multimodais.</a:t>
            </a:r>
          </a:p>
          <a:p>
            <a:pPr>
              <a:lnSpc>
                <a:spcPct val="80000"/>
              </a:lnSpc>
            </a:pPr>
            <a:r>
              <a:rPr lang="pt-BR" altLang="pt-BR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Emergência</a:t>
            </a:r>
            <a:endParaRPr lang="pt-BR" altLang="pt-B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Pagamento eletrônico relacionado ao transporte</a:t>
            </a:r>
            <a:r>
              <a:rPr lang="pt-BR" altLang="pt-BR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pt-BR" altLang="pt-BR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Transações e reservas para serviços relacionados ao transporte.</a:t>
            </a:r>
            <a:endParaRPr lang="pt-BR" altLang="pt-BR" sz="1800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Segurança pessoal relacionada ao transporte rodoviário</a:t>
            </a:r>
            <a:endParaRPr lang="pt-BR" altLang="pt-B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Monitoramento das condições climáticas e ambientais</a:t>
            </a:r>
            <a:endParaRPr lang="pt-BR" altLang="pt-B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e coordenação de resposta a desastres</a:t>
            </a:r>
            <a:endParaRPr lang="pt-BR" altLang="pt-B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Segurança nacional</a:t>
            </a:r>
            <a:endParaRPr lang="pt-BR" altLang="pt-BR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ITS4BRT: </a:t>
            </a:r>
            <a:r>
              <a:rPr lang="pt-BR" altLang="pt-BR" sz="4000" smtClean="0"/>
              <a:t>Estrutura Proposta</a:t>
            </a:r>
          </a:p>
        </p:txBody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1"/>
            <a:r>
              <a:rPr lang="pt-BR" altLang="pt-BR" sz="3000" b="1" smtClean="0"/>
              <a:t>Informações aos Usuários</a:t>
            </a:r>
            <a:endParaRPr lang="pt-BR" altLang="pt-BR" sz="3000" smtClean="0"/>
          </a:p>
          <a:p>
            <a:pPr lvl="2"/>
            <a:r>
              <a:rPr lang="pt-BR" altLang="pt-BR" sz="2800" smtClean="0"/>
              <a:t>Antes do início da Viagem (Planejamento)</a:t>
            </a:r>
          </a:p>
          <a:p>
            <a:pPr lvl="2"/>
            <a:r>
              <a:rPr lang="pt-BR" altLang="pt-BR" sz="2800" smtClean="0"/>
              <a:t>Durante o transcurso da viagem (Dinâmicas)</a:t>
            </a:r>
          </a:p>
          <a:p>
            <a:pPr lvl="2"/>
            <a:r>
              <a:rPr lang="pt-BR" altLang="pt-BR" sz="2800" smtClean="0"/>
              <a:t>Pós viagem</a:t>
            </a:r>
          </a:p>
        </p:txBody>
      </p:sp>
    </p:spTree>
    <p:extLst>
      <p:ext uri="{BB962C8B-B14F-4D97-AF65-F5344CB8AC3E}">
        <p14:creationId xmlns:p14="http://schemas.microsoft.com/office/powerpoint/2010/main" val="27317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113098" y="1748974"/>
          <a:ext cx="7152297" cy="461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59875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400" b="1" dirty="0"/>
              <a:t>14813 -1: Arquitetura(s) de modelo de referência </a:t>
            </a:r>
            <a:br>
              <a:rPr lang="pt-BR" altLang="pt-BR" sz="2400" b="1" dirty="0"/>
            </a:br>
            <a:r>
              <a:rPr lang="pt-BR" altLang="pt-BR" sz="2400" b="1" dirty="0"/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4219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</a:p>
        </p:txBody>
      </p:sp>
      <p:sp>
        <p:nvSpPr>
          <p:cNvPr id="113869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do Grupo de Funcionalidades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</a:p>
          <a:p>
            <a:pPr lvl="1"/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Consiste em distribuir, de forma extensiva, rápida, atualizada, objetiva e eficaz, </a:t>
            </a:r>
            <a:r>
              <a:rPr lang="pt-BR" altLang="pt-BR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</a:t>
            </a:r>
            <a:r>
              <a:rPr lang="pt-BR" altLang="pt-BR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estáticas e dinâmicas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sobre a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 de transportes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(operações de trânsito) e sobre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 aos </a:t>
            </a:r>
            <a:r>
              <a:rPr lang="pt-BR" altLang="pt-B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usuários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(serviços de transporte público coletivo)</a:t>
            </a:r>
          </a:p>
          <a:p>
            <a:pPr lvl="1"/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Objetiva o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aumento de sua conveniência, usabilidade e conforto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na utilização das redes e dos serviços de transporte, incluindo opções modais e baldeações - em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regiões </a:t>
            </a:r>
            <a:r>
              <a:rPr lang="pt-BR" altLang="pt-B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conurbanas</a:t>
            </a:r>
            <a:endParaRPr lang="pt-BR" altLang="pt-B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6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</a:p>
        </p:txBody>
      </p:sp>
      <p:sp>
        <p:nvSpPr>
          <p:cNvPr id="160870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852988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do Grupo de Funcionalidades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[PROPÓSITO (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?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</a:p>
          <a:p>
            <a:pPr lvl="1"/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Visa por exemplo: </a:t>
            </a:r>
          </a:p>
          <a:p>
            <a:pPr lvl="2"/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Influenciar a escolha do </a:t>
            </a:r>
            <a:r>
              <a:rPr lang="pt-BR" altLang="pt-BR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através da informação acurada sobre </a:t>
            </a:r>
            <a:r>
              <a:rPr lang="pt-BR" altLang="pt-B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transporte público coletivo</a:t>
            </a:r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(p.ex.: horários, itinerários, tarifas, )</a:t>
            </a:r>
          </a:p>
          <a:p>
            <a:pPr lvl="2"/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Melhorar o comportamento dos </a:t>
            </a:r>
            <a:r>
              <a:rPr lang="pt-BR" altLang="pt-BR" sz="2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condutores </a:t>
            </a:r>
            <a:r>
              <a:rPr lang="pt-BR" altLang="pt-BR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(motoristas)</a:t>
            </a:r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pela informação recebida, por avisos e recomendações sobre as </a:t>
            </a:r>
            <a:r>
              <a:rPr lang="pt-BR" altLang="pt-BR" sz="25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condições de tráfego</a:t>
            </a:r>
            <a:endParaRPr lang="pt-BR" altLang="pt-BR" sz="25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Fornecer ferramentas para os </a:t>
            </a:r>
            <a:r>
              <a:rPr lang="pt-BR" altLang="pt-BR" sz="2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profissionais do transporte</a:t>
            </a:r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subsidiando as </a:t>
            </a:r>
            <a:r>
              <a:rPr lang="pt-BR" altLang="pt-BR" sz="2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atividades de gestão, planejamento</a:t>
            </a:r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entre outras</a:t>
            </a:r>
          </a:p>
        </p:txBody>
      </p:sp>
    </p:spTree>
    <p:extLst>
      <p:ext uri="{BB962C8B-B14F-4D97-AF65-F5344CB8AC3E}">
        <p14:creationId xmlns:p14="http://schemas.microsoft.com/office/powerpoint/2010/main" val="34336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/>
          </p:cNvSpPr>
          <p:nvPr>
            <p:ph type="title"/>
          </p:nvPr>
        </p:nvSpPr>
        <p:spPr>
          <a:xfrm>
            <a:off x="666750" y="260350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</a:p>
        </p:txBody>
      </p:sp>
      <p:sp>
        <p:nvSpPr>
          <p:cNvPr id="1388547" name="Rectangle 3"/>
          <p:cNvSpPr>
            <a:spLocks noGrp="1"/>
          </p:cNvSpPr>
          <p:nvPr>
            <p:ph type="body" idx="1"/>
          </p:nvPr>
        </p:nvSpPr>
        <p:spPr>
          <a:xfrm>
            <a:off x="323850" y="1270000"/>
            <a:ext cx="8496300" cy="4751388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3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b="1" u="sng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estáticas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pt-BR" altLang="pt-BR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oriundas de dados programados</a:t>
            </a:r>
            <a:endParaRPr lang="pt-BR" altLang="pt-BR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são aquelas que mudam lentamente e normalmente são utilizadas para </a:t>
            </a:r>
            <a:r>
              <a:rPr lang="pt-BR" altLang="pt-BR" sz="2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 da viagem</a:t>
            </a: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(antes do início dela)</a:t>
            </a:r>
          </a:p>
          <a:p>
            <a:pPr lvl="1">
              <a:lnSpc>
                <a:spcPct val="80000"/>
              </a:lnSpc>
            </a:pPr>
            <a:r>
              <a:rPr lang="pt-BR" altLang="pt-BR" sz="2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</a:t>
            </a: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informações sobre terminais/estações, rotas, programação horária, duração prevista da viagem, conexões e tarifas</a:t>
            </a:r>
          </a:p>
        </p:txBody>
      </p:sp>
    </p:spTree>
    <p:extLst>
      <p:ext uri="{BB962C8B-B14F-4D97-AF65-F5344CB8AC3E}">
        <p14:creationId xmlns:p14="http://schemas.microsoft.com/office/powerpoint/2010/main" val="24099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/>
          </p:cNvSpPr>
          <p:nvPr>
            <p:ph type="title"/>
          </p:nvPr>
        </p:nvSpPr>
        <p:spPr>
          <a:xfrm>
            <a:off x="666750" y="260350"/>
            <a:ext cx="81534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</a:p>
        </p:txBody>
      </p:sp>
      <p:sp>
        <p:nvSpPr>
          <p:cNvPr id="1612803" name="Rectangle 3"/>
          <p:cNvSpPr>
            <a:spLocks noGrp="1"/>
          </p:cNvSpPr>
          <p:nvPr>
            <p:ph type="body" idx="1"/>
          </p:nvPr>
        </p:nvSpPr>
        <p:spPr>
          <a:xfrm>
            <a:off x="323850" y="1270000"/>
            <a:ext cx="8496300" cy="4751388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pt-BR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dinâmicas</a:t>
            </a:r>
            <a:r>
              <a:rPr lang="pt-BR" altLang="pt-BR" sz="2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apuradas e atualizadas em tempo real</a:t>
            </a:r>
          </a:p>
          <a:p>
            <a:pPr lvl="1">
              <a:lnSpc>
                <a:spcPct val="80000"/>
              </a:lnSpc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 a característica de mudar continuamente como resultado de divergências entre o horário programado e a situação do tráfego no instante da consulta/exibição </a:t>
            </a:r>
          </a:p>
          <a:p>
            <a:pPr lvl="1">
              <a:lnSpc>
                <a:spcPct val="80000"/>
              </a:lnSpc>
            </a:pP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são normalmente utilizadas </a:t>
            </a:r>
            <a:r>
              <a:rPr lang="pt-BR" altLang="pt-BR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durante o transcurso da viagem</a:t>
            </a: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 disponibilizadas em pontos estratégicos</a:t>
            </a:r>
          </a:p>
          <a:p>
            <a:pPr lvl="1">
              <a:lnSpc>
                <a:spcPct val="80000"/>
              </a:lnSpc>
            </a:pPr>
            <a:r>
              <a:rPr lang="pt-BR" altLang="pt-BR" sz="21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</a:t>
            </a:r>
            <a:r>
              <a:rPr lang="pt-BR" altLang="pt-BR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sobre condições do tráfego aos </a:t>
            </a:r>
            <a:r>
              <a:rPr lang="pt-BR" altLang="pt-BR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condutores</a:t>
            </a:r>
            <a:endParaRPr lang="pt-BR" alt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80000"/>
              </a:lnSpc>
            </a:pP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sobre alteração de escalas aos </a:t>
            </a:r>
            <a:r>
              <a:rPr lang="pt-BR" altLang="pt-BR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viajantes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intermodais e </a:t>
            </a:r>
            <a:r>
              <a:rPr lang="pt-BR" altLang="pt-BR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passageiros</a:t>
            </a:r>
            <a:r>
              <a:rPr lang="pt-BR" alt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transporte público</a:t>
            </a:r>
          </a:p>
        </p:txBody>
      </p:sp>
    </p:spTree>
    <p:extLst>
      <p:ext uri="{BB962C8B-B14F-4D97-AF65-F5344CB8AC3E}">
        <p14:creationId xmlns:p14="http://schemas.microsoft.com/office/powerpoint/2010/main" val="10213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2" name="Rectangle 76"/>
          <p:cNvSpPr>
            <a:spLocks noChangeArrowheads="1"/>
          </p:cNvSpPr>
          <p:nvPr/>
        </p:nvSpPr>
        <p:spPr bwMode="auto">
          <a:xfrm>
            <a:off x="1763713" y="404813"/>
            <a:ext cx="5616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RITA - ITS</a:t>
            </a:r>
            <a:r>
              <a:rPr lang="pt-BR" alt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 Áreas de Aplicação</a:t>
            </a:r>
          </a:p>
        </p:txBody>
      </p:sp>
      <p:sp>
        <p:nvSpPr>
          <p:cNvPr id="1226755" name="Rectangle 3"/>
          <p:cNvSpPr>
            <a:spLocks noChangeArrowheads="1"/>
          </p:cNvSpPr>
          <p:nvPr/>
        </p:nvSpPr>
        <p:spPr bwMode="auto">
          <a:xfrm>
            <a:off x="2286000" y="1828800"/>
            <a:ext cx="1509713" cy="898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 b="1">
                <a:cs typeface="Times New Roman" panose="02020603050405020304" pitchFamily="18" charset="0"/>
              </a:rPr>
              <a:t>Controle de Tráfego Urbano</a:t>
            </a:r>
            <a:endParaRPr lang="pt-BR" altLang="pt-BR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56" name="Rectangle 17"/>
          <p:cNvSpPr>
            <a:spLocks noChangeArrowheads="1"/>
          </p:cNvSpPr>
          <p:nvPr/>
        </p:nvSpPr>
        <p:spPr bwMode="auto">
          <a:xfrm>
            <a:off x="6792913" y="3573463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6757" name="Rectangle 13"/>
          <p:cNvSpPr>
            <a:spLocks noChangeArrowheads="1"/>
          </p:cNvSpPr>
          <p:nvPr/>
        </p:nvSpPr>
        <p:spPr bwMode="auto">
          <a:xfrm>
            <a:off x="755650" y="3573463"/>
            <a:ext cx="1509713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6758" name="Rectangle 14"/>
          <p:cNvSpPr>
            <a:spLocks noChangeArrowheads="1"/>
          </p:cNvSpPr>
          <p:nvPr/>
        </p:nvSpPr>
        <p:spPr bwMode="auto">
          <a:xfrm>
            <a:off x="2265363" y="3575050"/>
            <a:ext cx="1509712" cy="1189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Gerenciamento das Condições Climáticas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59" name="Rectangle 16"/>
          <p:cNvSpPr>
            <a:spLocks noChangeArrowheads="1"/>
          </p:cNvSpPr>
          <p:nvPr/>
        </p:nvSpPr>
        <p:spPr bwMode="auto">
          <a:xfrm>
            <a:off x="5284788" y="3575050"/>
            <a:ext cx="1508125" cy="1189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Integração Inter-modal de Viagens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60" name="Rectangle 15"/>
          <p:cNvSpPr>
            <a:spLocks noChangeArrowheads="1"/>
          </p:cNvSpPr>
          <p:nvPr/>
        </p:nvSpPr>
        <p:spPr bwMode="auto">
          <a:xfrm>
            <a:off x="3744913" y="3724275"/>
            <a:ext cx="1539875" cy="1128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 b="1">
                <a:cs typeface="Times New Roman" panose="02020603050405020304" pitchFamily="18" charset="0"/>
              </a:rPr>
              <a:t>Operação de Veículos Comerciais</a:t>
            </a: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61" name="Rectangle 10"/>
          <p:cNvSpPr>
            <a:spLocks noChangeArrowheads="1"/>
          </p:cNvSpPr>
          <p:nvPr/>
        </p:nvSpPr>
        <p:spPr bwMode="auto">
          <a:xfrm>
            <a:off x="3775075" y="2773363"/>
            <a:ext cx="1509713" cy="10064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 b="1">
                <a:solidFill>
                  <a:srgbClr val="FF3300"/>
                </a:solidFill>
                <a:cs typeface="Times New Roman" panose="02020603050405020304" pitchFamily="18" charset="0"/>
              </a:rPr>
              <a:t>Gestão da Informação</a:t>
            </a: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62" name="Rectangle 47"/>
          <p:cNvSpPr>
            <a:spLocks noChangeArrowheads="1"/>
          </p:cNvSpPr>
          <p:nvPr/>
        </p:nvSpPr>
        <p:spPr bwMode="auto">
          <a:xfrm>
            <a:off x="755650" y="4975225"/>
            <a:ext cx="1509713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6763" name="Rectangle 48"/>
          <p:cNvSpPr>
            <a:spLocks noChangeArrowheads="1"/>
          </p:cNvSpPr>
          <p:nvPr/>
        </p:nvSpPr>
        <p:spPr bwMode="auto">
          <a:xfrm>
            <a:off x="2265363" y="4976813"/>
            <a:ext cx="1509712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Sistema de Prevenção de Colisões</a:t>
            </a:r>
          </a:p>
        </p:txBody>
      </p:sp>
      <p:sp>
        <p:nvSpPr>
          <p:cNvPr id="1226764" name="Rectangle 49"/>
          <p:cNvSpPr>
            <a:spLocks noChangeArrowheads="1"/>
          </p:cNvSpPr>
          <p:nvPr/>
        </p:nvSpPr>
        <p:spPr bwMode="auto">
          <a:xfrm>
            <a:off x="3775075" y="4976813"/>
            <a:ext cx="1509713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Sistema de Atendimento ao Motorista </a:t>
            </a:r>
          </a:p>
        </p:txBody>
      </p:sp>
      <p:sp>
        <p:nvSpPr>
          <p:cNvPr id="1226765" name="Rectangle 50"/>
          <p:cNvSpPr>
            <a:spLocks noChangeArrowheads="1"/>
          </p:cNvSpPr>
          <p:nvPr/>
        </p:nvSpPr>
        <p:spPr bwMode="auto">
          <a:xfrm>
            <a:off x="5284788" y="4976813"/>
            <a:ext cx="1508125" cy="1189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Sistema de Notificação de Colisão</a:t>
            </a:r>
          </a:p>
        </p:txBody>
      </p:sp>
      <p:sp>
        <p:nvSpPr>
          <p:cNvPr id="1226766" name="Rectangle 51"/>
          <p:cNvSpPr>
            <a:spLocks noChangeArrowheads="1"/>
          </p:cNvSpPr>
          <p:nvPr/>
        </p:nvSpPr>
        <p:spPr bwMode="auto">
          <a:xfrm>
            <a:off x="6792913" y="497522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pt-BR" altLang="pt-BR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6767" name="Rectangle 44"/>
          <p:cNvSpPr>
            <a:spLocks noChangeArrowheads="1"/>
          </p:cNvSpPr>
          <p:nvPr/>
        </p:nvSpPr>
        <p:spPr bwMode="auto">
          <a:xfrm>
            <a:off x="768350" y="4756150"/>
            <a:ext cx="7546975" cy="403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cs typeface="Times New Roman" panose="02020603050405020304" pitchFamily="18" charset="0"/>
              </a:rPr>
              <a:t>VEÍCULOS INTELIGENTES</a:t>
            </a:r>
            <a:endParaRPr lang="pt-BR" altLang="pt-B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68" name="Rectangle 2"/>
          <p:cNvSpPr>
            <a:spLocks noChangeArrowheads="1"/>
          </p:cNvSpPr>
          <p:nvPr/>
        </p:nvSpPr>
        <p:spPr bwMode="auto">
          <a:xfrm>
            <a:off x="755650" y="1428750"/>
            <a:ext cx="7546975" cy="403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cs typeface="Times New Roman" panose="02020603050405020304" pitchFamily="18" charset="0"/>
              </a:rPr>
              <a:t>INFRA-ESTRUTURA INTELIGENTE</a:t>
            </a:r>
            <a:endParaRPr lang="pt-BR" altLang="pt-B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69" name="Rectangle 4"/>
          <p:cNvSpPr>
            <a:spLocks noChangeArrowheads="1"/>
          </p:cNvSpPr>
          <p:nvPr/>
        </p:nvSpPr>
        <p:spPr bwMode="auto">
          <a:xfrm>
            <a:off x="755650" y="1844675"/>
            <a:ext cx="1509713" cy="935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 b="1">
                <a:cs typeface="Times New Roman" panose="02020603050405020304" pitchFamily="18" charset="0"/>
              </a:rPr>
              <a:t>Controle de Rodovias</a:t>
            </a:r>
            <a:endParaRPr lang="pt-BR" altLang="pt-BR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70" name="Rectangle 5"/>
          <p:cNvSpPr>
            <a:spLocks noChangeArrowheads="1"/>
          </p:cNvSpPr>
          <p:nvPr/>
        </p:nvSpPr>
        <p:spPr bwMode="auto">
          <a:xfrm>
            <a:off x="3775075" y="1836738"/>
            <a:ext cx="1509713" cy="962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Gestão de Transporte de Passageiros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71" name="Rectangle 6"/>
          <p:cNvSpPr>
            <a:spLocks noChangeArrowheads="1"/>
          </p:cNvSpPr>
          <p:nvPr/>
        </p:nvSpPr>
        <p:spPr bwMode="auto">
          <a:xfrm>
            <a:off x="5284788" y="1830388"/>
            <a:ext cx="1508125" cy="935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Gestão de Incidentes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72" name="Rectangle 7"/>
          <p:cNvSpPr>
            <a:spLocks noChangeArrowheads="1"/>
          </p:cNvSpPr>
          <p:nvPr/>
        </p:nvSpPr>
        <p:spPr bwMode="auto">
          <a:xfrm>
            <a:off x="6792913" y="1830388"/>
            <a:ext cx="1509712" cy="9350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Gestão de Emergências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73" name="Rectangle 8"/>
          <p:cNvSpPr>
            <a:spLocks noChangeArrowheads="1"/>
          </p:cNvSpPr>
          <p:nvPr/>
        </p:nvSpPr>
        <p:spPr bwMode="auto">
          <a:xfrm>
            <a:off x="755650" y="2682875"/>
            <a:ext cx="1509713" cy="977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Meios Eletrônicos de Pagamento e Tarifação</a:t>
            </a:r>
          </a:p>
        </p:txBody>
      </p:sp>
      <p:sp>
        <p:nvSpPr>
          <p:cNvPr id="1226774" name="Rectangle 9"/>
          <p:cNvSpPr>
            <a:spLocks noChangeArrowheads="1"/>
          </p:cNvSpPr>
          <p:nvPr/>
        </p:nvSpPr>
        <p:spPr bwMode="auto">
          <a:xfrm>
            <a:off x="2265363" y="268287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 b="1">
                <a:solidFill>
                  <a:srgbClr val="FF3300"/>
                </a:solidFill>
                <a:cs typeface="Times New Roman" panose="02020603050405020304" pitchFamily="18" charset="0"/>
              </a:rPr>
              <a:t>Informação ao Usuário</a:t>
            </a: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75" name="Rectangle 11"/>
          <p:cNvSpPr>
            <a:spLocks noChangeArrowheads="1"/>
          </p:cNvSpPr>
          <p:nvPr/>
        </p:nvSpPr>
        <p:spPr bwMode="auto">
          <a:xfrm>
            <a:off x="5284788" y="2682875"/>
            <a:ext cx="1508125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Prevenção de Acidentes e Segurança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76" name="Rectangle 12"/>
          <p:cNvSpPr>
            <a:spLocks noChangeArrowheads="1"/>
          </p:cNvSpPr>
          <p:nvPr/>
        </p:nvSpPr>
        <p:spPr bwMode="auto">
          <a:xfrm>
            <a:off x="6792913" y="2682875"/>
            <a:ext cx="1509712" cy="118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47625" rIns="47625" bIns="47625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pt-BR" altLang="pt-BR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pt-BR" altLang="pt-BR" sz="900">
                <a:solidFill>
                  <a:srgbClr val="000000"/>
                </a:solidFill>
                <a:cs typeface="Times New Roman" panose="02020603050405020304" pitchFamily="18" charset="0"/>
              </a:rPr>
              <a:t>Operação e Manutenção Rodoviária</a:t>
            </a:r>
            <a:endParaRPr lang="pt-BR" alt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6777" name="Line 18"/>
          <p:cNvSpPr>
            <a:spLocks noChangeShapeType="1"/>
          </p:cNvSpPr>
          <p:nvPr/>
        </p:nvSpPr>
        <p:spPr bwMode="auto">
          <a:xfrm>
            <a:off x="2265363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78" name="Line 19"/>
          <p:cNvSpPr>
            <a:spLocks noChangeShapeType="1"/>
          </p:cNvSpPr>
          <p:nvPr/>
        </p:nvSpPr>
        <p:spPr bwMode="auto">
          <a:xfrm>
            <a:off x="3775075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79" name="Line 20"/>
          <p:cNvSpPr>
            <a:spLocks noChangeShapeType="1"/>
          </p:cNvSpPr>
          <p:nvPr/>
        </p:nvSpPr>
        <p:spPr bwMode="auto">
          <a:xfrm>
            <a:off x="5284788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0" name="Line 21"/>
          <p:cNvSpPr>
            <a:spLocks noChangeShapeType="1"/>
          </p:cNvSpPr>
          <p:nvPr/>
        </p:nvSpPr>
        <p:spPr bwMode="auto">
          <a:xfrm>
            <a:off x="6792913" y="1830388"/>
            <a:ext cx="0" cy="2938462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1" name="Line 22"/>
          <p:cNvSpPr>
            <a:spLocks noChangeShapeType="1"/>
          </p:cNvSpPr>
          <p:nvPr/>
        </p:nvSpPr>
        <p:spPr bwMode="auto">
          <a:xfrm>
            <a:off x="755650" y="18303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2" name="Line 23"/>
          <p:cNvSpPr>
            <a:spLocks noChangeShapeType="1"/>
          </p:cNvSpPr>
          <p:nvPr/>
        </p:nvSpPr>
        <p:spPr bwMode="auto">
          <a:xfrm>
            <a:off x="755650" y="278923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3" name="Line 24"/>
          <p:cNvSpPr>
            <a:spLocks noChangeShapeType="1"/>
          </p:cNvSpPr>
          <p:nvPr/>
        </p:nvSpPr>
        <p:spPr bwMode="auto">
          <a:xfrm>
            <a:off x="755650" y="37607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4" name="Line 25"/>
          <p:cNvSpPr>
            <a:spLocks noChangeShapeType="1"/>
          </p:cNvSpPr>
          <p:nvPr/>
        </p:nvSpPr>
        <p:spPr bwMode="auto">
          <a:xfrm>
            <a:off x="755650" y="1435100"/>
            <a:ext cx="0" cy="4703763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5" name="Line 26"/>
          <p:cNvSpPr>
            <a:spLocks noChangeShapeType="1"/>
          </p:cNvSpPr>
          <p:nvPr/>
        </p:nvSpPr>
        <p:spPr bwMode="auto">
          <a:xfrm>
            <a:off x="8302625" y="1435100"/>
            <a:ext cx="0" cy="4703763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6" name="Line 27"/>
          <p:cNvSpPr>
            <a:spLocks noChangeShapeType="1"/>
          </p:cNvSpPr>
          <p:nvPr/>
        </p:nvSpPr>
        <p:spPr bwMode="auto">
          <a:xfrm>
            <a:off x="755650" y="1428750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787" name="Line 28"/>
          <p:cNvSpPr>
            <a:spLocks noChangeShapeType="1"/>
          </p:cNvSpPr>
          <p:nvPr/>
        </p:nvSpPr>
        <p:spPr bwMode="auto">
          <a:xfrm>
            <a:off x="755650" y="4765675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6788" name="Picture 28" descr="Freeway Management System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90713"/>
            <a:ext cx="609600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89" name="Picture 27" descr="Transit Management Systems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8811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0" name="Picture 26" descr="Incident Management Systems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881188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1" name="Picture 25" descr="Emergency Management Systems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811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2" name="Picture 24" descr="Electronic Payment Systems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833688"/>
            <a:ext cx="609600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3" name="Picture 22" descr="Information Management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8305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4" name="Picture 21" descr="Crash Prevention and Safety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833688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5" name="Picture 20" descr="Roadway Operations and Maintenance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833688"/>
            <a:ext cx="604837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6" name="Picture 19" descr="Road Weather Management"/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084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7" name="Picture 18" descr="Commercial Vehicle Operations"/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08413"/>
            <a:ext cx="604838" cy="588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798" name="Picture 17" descr="Intermodal Freight"/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806825"/>
            <a:ext cx="604837" cy="588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99" name="Line 45"/>
          <p:cNvSpPr>
            <a:spLocks noChangeShapeType="1"/>
          </p:cNvSpPr>
          <p:nvPr/>
        </p:nvSpPr>
        <p:spPr bwMode="auto">
          <a:xfrm>
            <a:off x="758825" y="5157788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800" name="Line 53"/>
          <p:cNvSpPr>
            <a:spLocks noChangeShapeType="1"/>
          </p:cNvSpPr>
          <p:nvPr/>
        </p:nvSpPr>
        <p:spPr bwMode="auto">
          <a:xfrm>
            <a:off x="755650" y="6149975"/>
            <a:ext cx="7546975" cy="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801" name="Line 58"/>
          <p:cNvSpPr>
            <a:spLocks noChangeShapeType="1"/>
          </p:cNvSpPr>
          <p:nvPr/>
        </p:nvSpPr>
        <p:spPr bwMode="auto">
          <a:xfrm>
            <a:off x="2270125" y="5165725"/>
            <a:ext cx="0" cy="979488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802" name="Line 59"/>
          <p:cNvSpPr>
            <a:spLocks noChangeShapeType="1"/>
          </p:cNvSpPr>
          <p:nvPr/>
        </p:nvSpPr>
        <p:spPr bwMode="auto">
          <a:xfrm>
            <a:off x="3778250" y="5167313"/>
            <a:ext cx="0" cy="977900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6803" name="Line 61"/>
          <p:cNvSpPr>
            <a:spLocks noChangeShapeType="1"/>
          </p:cNvSpPr>
          <p:nvPr/>
        </p:nvSpPr>
        <p:spPr bwMode="auto">
          <a:xfrm>
            <a:off x="6792913" y="5164138"/>
            <a:ext cx="0" cy="981075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6804" name="Picture 6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10175"/>
            <a:ext cx="571500" cy="571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805" name="Picture 6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5203825"/>
            <a:ext cx="571500" cy="573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806" name="Picture 6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5203825"/>
            <a:ext cx="571500" cy="573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807" name="Line 67"/>
          <p:cNvSpPr>
            <a:spLocks noChangeShapeType="1"/>
          </p:cNvSpPr>
          <p:nvPr/>
        </p:nvSpPr>
        <p:spPr bwMode="auto">
          <a:xfrm>
            <a:off x="5286375" y="5160963"/>
            <a:ext cx="0" cy="981075"/>
          </a:xfrm>
          <a:prstGeom prst="line">
            <a:avLst/>
          </a:prstGeom>
          <a:noFill/>
          <a:ln w="127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226808" name="Grupo 69"/>
          <p:cNvGrpSpPr>
            <a:grpSpLocks/>
          </p:cNvGrpSpPr>
          <p:nvPr/>
        </p:nvGrpSpPr>
        <p:grpSpPr bwMode="auto">
          <a:xfrm>
            <a:off x="2722563" y="2881313"/>
            <a:ext cx="611187" cy="515937"/>
            <a:chOff x="2765657" y="3296451"/>
            <a:chExt cx="611008" cy="517335"/>
          </a:xfrm>
        </p:grpSpPr>
        <p:grpSp>
          <p:nvGrpSpPr>
            <p:cNvPr id="1226809" name="Grupo 61"/>
            <p:cNvGrpSpPr>
              <a:grpSpLocks/>
            </p:cNvGrpSpPr>
            <p:nvPr/>
          </p:nvGrpSpPr>
          <p:grpSpPr bwMode="auto">
            <a:xfrm>
              <a:off x="2803746" y="3296451"/>
              <a:ext cx="549113" cy="458481"/>
              <a:chOff x="8441630" y="410493"/>
              <a:chExt cx="641984" cy="888198"/>
            </a:xfrm>
          </p:grpSpPr>
          <p:sp>
            <p:nvSpPr>
              <p:cNvPr id="60" name="CaixaDeTexto 59"/>
              <p:cNvSpPr txBox="1"/>
              <p:nvPr/>
            </p:nvSpPr>
            <p:spPr>
              <a:xfrm>
                <a:off x="8469461" y="410493"/>
                <a:ext cx="569623" cy="8881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pt-BR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cript MT Bold" pitchFamily="66" charset="0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8441630" y="573930"/>
                <a:ext cx="641985" cy="715427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pt-BR" sz="1800"/>
              </a:p>
            </p:txBody>
          </p:sp>
        </p:grpSp>
        <p:sp>
          <p:nvSpPr>
            <p:cNvPr id="63" name="Retângulo 62"/>
            <p:cNvSpPr/>
            <p:nvPr/>
          </p:nvSpPr>
          <p:spPr>
            <a:xfrm>
              <a:off x="2765657" y="3334654"/>
              <a:ext cx="611008" cy="4791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pt-BR" sz="1800"/>
            </a:p>
          </p:txBody>
        </p:sp>
      </p:grpSp>
      <p:pic>
        <p:nvPicPr>
          <p:cNvPr id="1226813" name="Picture 29" descr="Arterial Management Systems"/>
          <p:cNvPicPr>
            <a:picLocks noChangeAspect="1" noChangeArrowheads="1"/>
          </p:cNvPicPr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862138"/>
            <a:ext cx="581025" cy="563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3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pt-BR" altLang="pt-BR" sz="2800" b="1" dirty="0" smtClean="0">
                <a:solidFill>
                  <a:srgbClr val="FF3300"/>
                </a:solidFill>
              </a:rPr>
              <a:t>BRT (</a:t>
            </a:r>
            <a:r>
              <a:rPr lang="pt-BR" alt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 </a:t>
            </a:r>
            <a:r>
              <a:rPr lang="pt-BR" altLang="pt-BR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Rapid</a:t>
            </a:r>
            <a:r>
              <a:rPr lang="pt-BR" altLang="pt-BR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Transit</a:t>
            </a:r>
            <a:r>
              <a:rPr lang="pt-BR" altLang="pt-BR" sz="2800" b="1" dirty="0" smtClean="0">
                <a:solidFill>
                  <a:srgbClr val="FF3300"/>
                </a:solidFill>
              </a:rPr>
              <a:t>) e</a:t>
            </a:r>
            <a:br>
              <a:rPr lang="pt-BR" altLang="pt-BR" sz="2800" b="1" dirty="0" smtClean="0">
                <a:solidFill>
                  <a:srgbClr val="FF3300"/>
                </a:solidFill>
              </a:rPr>
            </a:br>
            <a:r>
              <a:rPr lang="pt-BR" altLang="pt-BR" sz="2800" b="1" dirty="0" smtClean="0">
                <a:solidFill>
                  <a:srgbClr val="FF3300"/>
                </a:solidFill>
              </a:rPr>
              <a:t>ITS (</a:t>
            </a:r>
            <a:r>
              <a:rPr lang="pt-BR" altLang="pt-BR" sz="28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Intelligent</a:t>
            </a:r>
            <a:r>
              <a:rPr lang="pt-BR" altLang="pt-BR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  <a:r>
              <a:rPr lang="pt-BR" altLang="pt-BR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</a:t>
            </a:r>
            <a:r>
              <a:rPr lang="pt-BR" altLang="pt-BR" sz="2800" b="1" dirty="0" smtClean="0">
                <a:solidFill>
                  <a:srgbClr val="FF3300"/>
                </a:solidFill>
              </a:rPr>
              <a:t>): premissas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395288" y="1268760"/>
            <a:ext cx="8569325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100" b="1" dirty="0" smtClean="0">
                <a:solidFill>
                  <a:srgbClr val="FF0000"/>
                </a:solidFill>
              </a:rPr>
              <a:t>Paradigma de Operação BRT: Sistemas Metro-ferroviários</a:t>
            </a:r>
          </a:p>
          <a:p>
            <a:pPr lvl="1">
              <a:lnSpc>
                <a:spcPct val="80000"/>
              </a:lnSpc>
            </a:pPr>
            <a:r>
              <a:rPr lang="pt-BR" altLang="pt-BR" sz="2100" dirty="0" smtClean="0"/>
              <a:t>maior velocidade operacional, veículos de maior capacidade, vias segregadas, cobrança desembarcada, meios  eletrônicos de pagamento, embarque em nível, prioridade semafórica, entre outros</a:t>
            </a:r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100" dirty="0" smtClean="0"/>
          </a:p>
          <a:p>
            <a:pPr>
              <a:lnSpc>
                <a:spcPct val="80000"/>
              </a:lnSpc>
            </a:pPr>
            <a:r>
              <a:rPr lang="pt-BR" altLang="pt-BR" sz="2100" dirty="0" smtClean="0"/>
              <a:t>Para que o </a:t>
            </a:r>
            <a:r>
              <a:rPr lang="pt-BR" altLang="pt-BR" sz="2100" dirty="0" smtClean="0">
                <a:solidFill>
                  <a:srgbClr val="FF0000"/>
                </a:solidFill>
              </a:rPr>
              <a:t>BRT alcance os níveis mais altos de eficiência</a:t>
            </a:r>
            <a:r>
              <a:rPr lang="pt-BR" altLang="pt-BR" sz="2100" dirty="0" smtClean="0"/>
              <a:t> (menos custos e maior confiabilidade), </a:t>
            </a:r>
            <a:r>
              <a:rPr lang="pt-BR" altLang="pt-BR" sz="2100" dirty="0" smtClean="0">
                <a:solidFill>
                  <a:srgbClr val="FF0000"/>
                </a:solidFill>
              </a:rPr>
              <a:t>segurança e conforto</a:t>
            </a:r>
            <a:r>
              <a:rPr lang="pt-BR" altLang="pt-BR" sz="2100" dirty="0" smtClean="0"/>
              <a:t> </a:t>
            </a:r>
            <a:r>
              <a:rPr lang="pt-BR" altLang="pt-BR" sz="2500" dirty="0" smtClean="0"/>
              <a:t>é fundamental a </a:t>
            </a:r>
            <a:r>
              <a:rPr lang="pt-BR" altLang="pt-BR" sz="2500" dirty="0" smtClean="0">
                <a:solidFill>
                  <a:srgbClr val="FF0000"/>
                </a:solidFill>
              </a:rPr>
              <a:t>utilização de “ferramentas” de TIC</a:t>
            </a:r>
          </a:p>
          <a:p>
            <a:pPr lvl="1">
              <a:lnSpc>
                <a:spcPct val="80000"/>
              </a:lnSpc>
            </a:pPr>
            <a:r>
              <a:rPr lang="pt-BR" altLang="pt-BR" sz="2100" dirty="0" smtClean="0"/>
              <a:t>Tecnologia de Informação – Computação – e Telecomunicações</a:t>
            </a:r>
            <a:r>
              <a:rPr lang="pt-BR" altLang="pt-BR" sz="2100" dirty="0" smtClean="0">
                <a:solidFill>
                  <a:srgbClr val="006666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pt-BR" altLang="pt-BR" sz="2600" dirty="0" smtClean="0"/>
          </a:p>
          <a:p>
            <a:pPr>
              <a:lnSpc>
                <a:spcPct val="80000"/>
              </a:lnSpc>
            </a:pPr>
            <a:r>
              <a:rPr lang="pt-BR" altLang="pt-BR" sz="2500" dirty="0" smtClean="0"/>
              <a:t>BRT é um conceito que apresenta, de forma mais clara, a evolução dos serviços de transporte </a:t>
            </a:r>
          </a:p>
          <a:p>
            <a:pPr lvl="1">
              <a:lnSpc>
                <a:spcPct val="80000"/>
              </a:lnSpc>
            </a:pPr>
            <a:r>
              <a:rPr lang="pt-BR" altLang="pt-BR" sz="2300" dirty="0" smtClean="0"/>
              <a:t>com a aplicação combinada de tecnologias (</a:t>
            </a:r>
            <a:r>
              <a:rPr lang="pt-BR" altLang="pt-BR" sz="2300" i="1" dirty="0" smtClean="0"/>
              <a:t>ITS</a:t>
            </a:r>
            <a:r>
              <a:rPr lang="pt-BR" altLang="pt-BR" sz="2300" dirty="0" smtClean="0"/>
              <a:t>),</a:t>
            </a:r>
          </a:p>
          <a:p>
            <a:pPr lvl="1">
              <a:lnSpc>
                <a:spcPct val="80000"/>
              </a:lnSpc>
            </a:pPr>
            <a:r>
              <a:rPr lang="pt-BR" altLang="pt-BR" sz="2300" dirty="0" smtClean="0"/>
              <a:t>com um uso mais moderno do espaço urbano e</a:t>
            </a:r>
          </a:p>
          <a:p>
            <a:pPr lvl="1">
              <a:lnSpc>
                <a:spcPct val="80000"/>
              </a:lnSpc>
            </a:pPr>
            <a:r>
              <a:rPr lang="pt-BR" altLang="pt-BR" sz="2300" dirty="0" smtClean="0"/>
              <a:t>políticas de transporte mais adequadas</a:t>
            </a:r>
          </a:p>
          <a:p>
            <a:pPr lvl="1">
              <a:lnSpc>
                <a:spcPct val="80000"/>
              </a:lnSpc>
            </a:pPr>
            <a:r>
              <a:rPr lang="pt-BR" altLang="pt-BR" sz="2300" dirty="0" smtClean="0">
                <a:solidFill>
                  <a:srgbClr val="FF0000"/>
                </a:solidFill>
              </a:rPr>
              <a:t>Permite “Implementação Gradual” (ou Incremental)</a:t>
            </a:r>
          </a:p>
        </p:txBody>
      </p:sp>
    </p:spTree>
    <p:extLst>
      <p:ext uri="{BB962C8B-B14F-4D97-AF65-F5344CB8AC3E}">
        <p14:creationId xmlns:p14="http://schemas.microsoft.com/office/powerpoint/2010/main" val="30293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81163"/>
            <a:ext cx="8229600" cy="13160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informação ao usuário é fundamental no exercício dos conceitos do ITS.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 isso são utilizadas várias tecnologias, inclusive web sites, telefones disk-trânsito, bem como televisão e rádio, de forma a permitir que usuários estejam informados para tomar decisões quanto a partidas, vias e modo da viagem.</a:t>
            </a:r>
            <a:endParaRPr lang="pt-BR" altLang="pt-BR" sz="17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228803" name="Group 55"/>
          <p:cNvGrpSpPr>
            <a:grpSpLocks/>
          </p:cNvGrpSpPr>
          <p:nvPr/>
        </p:nvGrpSpPr>
        <p:grpSpPr bwMode="auto">
          <a:xfrm>
            <a:off x="2771775" y="3275013"/>
            <a:ext cx="3951288" cy="365125"/>
            <a:chOff x="1746" y="2063"/>
            <a:chExt cx="2489" cy="230"/>
          </a:xfrm>
        </p:grpSpPr>
        <p:sp>
          <p:nvSpPr>
            <p:cNvPr id="1228804" name="Rectangle 5"/>
            <p:cNvSpPr>
              <a:spLocks noChangeArrowheads="1"/>
            </p:cNvSpPr>
            <p:nvPr/>
          </p:nvSpPr>
          <p:spPr bwMode="auto">
            <a:xfrm>
              <a:off x="1746" y="2064"/>
              <a:ext cx="2246" cy="2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800">
                <a:cs typeface="Arial" panose="020B0604020202020204" pitchFamily="34" charset="0"/>
              </a:endParaRPr>
            </a:p>
          </p:txBody>
        </p:sp>
        <p:sp>
          <p:nvSpPr>
            <p:cNvPr id="1228805" name="Text Box 6"/>
            <p:cNvSpPr txBox="1">
              <a:spLocks noChangeArrowheads="1"/>
            </p:cNvSpPr>
            <p:nvPr/>
          </p:nvSpPr>
          <p:spPr bwMode="auto">
            <a:xfrm>
              <a:off x="2422" y="2080"/>
              <a:ext cx="8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pt-BR" altLang="pt-BR" sz="1200">
                  <a:cs typeface="Arial" panose="020B0604020202020204" pitchFamily="34" charset="0"/>
                </a:rPr>
                <a:t>Informação Prévia</a:t>
              </a:r>
            </a:p>
          </p:txBody>
        </p:sp>
        <p:grpSp>
          <p:nvGrpSpPr>
            <p:cNvPr id="1228806" name="Group 39"/>
            <p:cNvGrpSpPr>
              <a:grpSpLocks/>
            </p:cNvGrpSpPr>
            <p:nvPr/>
          </p:nvGrpSpPr>
          <p:grpSpPr bwMode="auto">
            <a:xfrm>
              <a:off x="3992" y="2063"/>
              <a:ext cx="243" cy="230"/>
              <a:chOff x="3992" y="2063"/>
              <a:chExt cx="243" cy="230"/>
            </a:xfrm>
          </p:grpSpPr>
          <p:pic>
            <p:nvPicPr>
              <p:cNvPr id="1228807" name="Picture 27" descr="Pre-trip Informat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" y="2063"/>
                <a:ext cx="24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8808" name="Rectangle 38"/>
              <p:cNvSpPr>
                <a:spLocks noChangeArrowheads="1"/>
              </p:cNvSpPr>
              <p:nvPr/>
            </p:nvSpPr>
            <p:spPr bwMode="auto">
              <a:xfrm>
                <a:off x="3992" y="2063"/>
                <a:ext cx="227" cy="22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28809" name="Picture 41" descr="Pre-trip Inform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2063"/>
              <a:ext cx="2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810" name="Rectangle 42"/>
            <p:cNvSpPr>
              <a:spLocks noChangeArrowheads="1"/>
            </p:cNvSpPr>
            <p:nvPr/>
          </p:nvSpPr>
          <p:spPr bwMode="auto">
            <a:xfrm>
              <a:off x="1749" y="2063"/>
              <a:ext cx="227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800">
                <a:cs typeface="Arial" panose="020B0604020202020204" pitchFamily="34" charset="0"/>
              </a:endParaRPr>
            </a:p>
          </p:txBody>
        </p:sp>
      </p:grpSp>
      <p:grpSp>
        <p:nvGrpSpPr>
          <p:cNvPr id="1228811" name="Group 56"/>
          <p:cNvGrpSpPr>
            <a:grpSpLocks/>
          </p:cNvGrpSpPr>
          <p:nvPr/>
        </p:nvGrpSpPr>
        <p:grpSpPr bwMode="auto">
          <a:xfrm>
            <a:off x="2768600" y="4652963"/>
            <a:ext cx="3954463" cy="368300"/>
            <a:chOff x="1744" y="2931"/>
            <a:chExt cx="2491" cy="232"/>
          </a:xfrm>
        </p:grpSpPr>
        <p:sp>
          <p:nvSpPr>
            <p:cNvPr id="1228812" name="Rectangle 7"/>
            <p:cNvSpPr>
              <a:spLocks noChangeArrowheads="1"/>
            </p:cNvSpPr>
            <p:nvPr/>
          </p:nvSpPr>
          <p:spPr bwMode="auto">
            <a:xfrm>
              <a:off x="1746" y="2931"/>
              <a:ext cx="2246" cy="2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800">
                <a:cs typeface="Arial" panose="020B0604020202020204" pitchFamily="34" charset="0"/>
              </a:endParaRPr>
            </a:p>
          </p:txBody>
        </p:sp>
        <p:sp>
          <p:nvSpPr>
            <p:cNvPr id="1228813" name="Text Box 8"/>
            <p:cNvSpPr txBox="1">
              <a:spLocks noChangeArrowheads="1"/>
            </p:cNvSpPr>
            <p:nvPr/>
          </p:nvSpPr>
          <p:spPr bwMode="auto">
            <a:xfrm>
              <a:off x="2173" y="2953"/>
              <a:ext cx="13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pt-BR" altLang="pt-BR" sz="1200">
                  <a:cs typeface="Arial" panose="020B0604020202020204" pitchFamily="34" charset="0"/>
                </a:rPr>
                <a:t>Informação Durante a Viagem</a:t>
              </a:r>
            </a:p>
          </p:txBody>
        </p:sp>
        <p:pic>
          <p:nvPicPr>
            <p:cNvPr id="1228814" name="Picture 44" descr="Pre-trip Inform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2933"/>
              <a:ext cx="2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815" name="Rectangle 45"/>
            <p:cNvSpPr>
              <a:spLocks noChangeArrowheads="1"/>
            </p:cNvSpPr>
            <p:nvPr/>
          </p:nvSpPr>
          <p:spPr bwMode="auto">
            <a:xfrm>
              <a:off x="1744" y="2933"/>
              <a:ext cx="227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800">
                <a:cs typeface="Arial" panose="020B0604020202020204" pitchFamily="34" charset="0"/>
              </a:endParaRPr>
            </a:p>
          </p:txBody>
        </p:sp>
        <p:grpSp>
          <p:nvGrpSpPr>
            <p:cNvPr id="1228816" name="Group 46"/>
            <p:cNvGrpSpPr>
              <a:grpSpLocks/>
            </p:cNvGrpSpPr>
            <p:nvPr/>
          </p:nvGrpSpPr>
          <p:grpSpPr bwMode="auto">
            <a:xfrm>
              <a:off x="3992" y="2931"/>
              <a:ext cx="243" cy="230"/>
              <a:chOff x="3992" y="2063"/>
              <a:chExt cx="243" cy="230"/>
            </a:xfrm>
          </p:grpSpPr>
          <p:pic>
            <p:nvPicPr>
              <p:cNvPr id="1228817" name="Picture 47" descr="Pre-trip Informat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" y="2063"/>
                <a:ext cx="24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8818" name="Rectangle 48"/>
              <p:cNvSpPr>
                <a:spLocks noChangeArrowheads="1"/>
              </p:cNvSpPr>
              <p:nvPr/>
            </p:nvSpPr>
            <p:spPr bwMode="auto">
              <a:xfrm>
                <a:off x="3992" y="2063"/>
                <a:ext cx="227" cy="22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28819" name="Group 57"/>
          <p:cNvGrpSpPr>
            <a:grpSpLocks/>
          </p:cNvGrpSpPr>
          <p:nvPr/>
        </p:nvGrpSpPr>
        <p:grpSpPr bwMode="auto">
          <a:xfrm>
            <a:off x="2779713" y="6038850"/>
            <a:ext cx="3940175" cy="366713"/>
            <a:chOff x="1751" y="3804"/>
            <a:chExt cx="2482" cy="231"/>
          </a:xfrm>
        </p:grpSpPr>
        <p:sp>
          <p:nvSpPr>
            <p:cNvPr id="1228820" name="Rectangle 9"/>
            <p:cNvSpPr>
              <a:spLocks noChangeArrowheads="1"/>
            </p:cNvSpPr>
            <p:nvPr/>
          </p:nvSpPr>
          <p:spPr bwMode="auto">
            <a:xfrm>
              <a:off x="1751" y="3804"/>
              <a:ext cx="2246" cy="2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800">
                <a:cs typeface="Arial" panose="020B0604020202020204" pitchFamily="34" charset="0"/>
              </a:endParaRPr>
            </a:p>
          </p:txBody>
        </p:sp>
        <p:sp>
          <p:nvSpPr>
            <p:cNvPr id="1228821" name="Text Box 10"/>
            <p:cNvSpPr txBox="1">
              <a:spLocks noChangeArrowheads="1"/>
            </p:cNvSpPr>
            <p:nvPr/>
          </p:nvSpPr>
          <p:spPr bwMode="auto">
            <a:xfrm>
              <a:off x="2411" y="3834"/>
              <a:ext cx="91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pt-BR" altLang="pt-BR" sz="1200">
                  <a:cs typeface="Arial" panose="020B0604020202020204" pitchFamily="34" charset="0"/>
                </a:rPr>
                <a:t>Turismo e Eventos</a:t>
              </a:r>
            </a:p>
          </p:txBody>
        </p:sp>
        <p:grpSp>
          <p:nvGrpSpPr>
            <p:cNvPr id="1228822" name="Group 49"/>
            <p:cNvGrpSpPr>
              <a:grpSpLocks/>
            </p:cNvGrpSpPr>
            <p:nvPr/>
          </p:nvGrpSpPr>
          <p:grpSpPr bwMode="auto">
            <a:xfrm>
              <a:off x="3990" y="3804"/>
              <a:ext cx="243" cy="230"/>
              <a:chOff x="3992" y="2063"/>
              <a:chExt cx="243" cy="230"/>
            </a:xfrm>
          </p:grpSpPr>
          <p:pic>
            <p:nvPicPr>
              <p:cNvPr id="1228823" name="Picture 50" descr="Pre-trip Informati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" y="2063"/>
                <a:ext cx="24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8824" name="Rectangle 51"/>
              <p:cNvSpPr>
                <a:spLocks noChangeArrowheads="1"/>
              </p:cNvSpPr>
              <p:nvPr/>
            </p:nvSpPr>
            <p:spPr bwMode="auto">
              <a:xfrm>
                <a:off x="3992" y="2063"/>
                <a:ext cx="227" cy="22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28825" name="Picture 53" descr="Pre-trip Inform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3805"/>
              <a:ext cx="2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826" name="Rectangle 54"/>
            <p:cNvSpPr>
              <a:spLocks noChangeArrowheads="1"/>
            </p:cNvSpPr>
            <p:nvPr/>
          </p:nvSpPr>
          <p:spPr bwMode="auto">
            <a:xfrm>
              <a:off x="1752" y="3805"/>
              <a:ext cx="227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800">
                <a:cs typeface="Arial" panose="020B0604020202020204" pitchFamily="34" charset="0"/>
              </a:endParaRPr>
            </a:p>
          </p:txBody>
        </p:sp>
      </p:grp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1573213" y="333375"/>
            <a:ext cx="5899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Informações aos Usuários</a:t>
            </a:r>
          </a:p>
        </p:txBody>
      </p:sp>
    </p:spTree>
    <p:extLst>
      <p:ext uri="{BB962C8B-B14F-4D97-AF65-F5344CB8AC3E}">
        <p14:creationId xmlns:p14="http://schemas.microsoft.com/office/powerpoint/2010/main" val="1208814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850" name="Grupo 51"/>
          <p:cNvGrpSpPr>
            <a:grpSpLocks/>
          </p:cNvGrpSpPr>
          <p:nvPr/>
        </p:nvGrpSpPr>
        <p:grpSpPr bwMode="auto">
          <a:xfrm>
            <a:off x="495300" y="1844675"/>
            <a:ext cx="8166100" cy="4000500"/>
            <a:chOff x="552450" y="2500306"/>
            <a:chExt cx="8166100" cy="4000528"/>
          </a:xfrm>
        </p:grpSpPr>
        <p:pic>
          <p:nvPicPr>
            <p:cNvPr id="1230851" name="Picture 41" descr="Pre-trip Inform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2547168"/>
              <a:ext cx="857256" cy="107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852" name="Group 55"/>
            <p:cNvGrpSpPr>
              <a:grpSpLocks/>
            </p:cNvGrpSpPr>
            <p:nvPr/>
          </p:nvGrpSpPr>
          <p:grpSpPr bwMode="auto">
            <a:xfrm>
              <a:off x="688582" y="2500306"/>
              <a:ext cx="7655282" cy="1143000"/>
              <a:chOff x="1746" y="2063"/>
              <a:chExt cx="2484" cy="720"/>
            </a:xfrm>
          </p:grpSpPr>
          <p:sp>
            <p:nvSpPr>
              <p:cNvPr id="1230853" name="Rectangle 5"/>
              <p:cNvSpPr>
                <a:spLocks noChangeArrowheads="1"/>
              </p:cNvSpPr>
              <p:nvPr/>
            </p:nvSpPr>
            <p:spPr bwMode="auto">
              <a:xfrm>
                <a:off x="1746" y="2064"/>
                <a:ext cx="2210" cy="71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  <p:sp>
            <p:nvSpPr>
              <p:cNvPr id="1230854" name="Text Box 6"/>
              <p:cNvSpPr txBox="1">
                <a:spLocks noChangeArrowheads="1"/>
              </p:cNvSpPr>
              <p:nvPr/>
            </p:nvSpPr>
            <p:spPr bwMode="auto">
              <a:xfrm>
                <a:off x="2524" y="2153"/>
                <a:ext cx="939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pt-BR" altLang="pt-BR" sz="1600">
                    <a:cs typeface="Arial" panose="020B0604020202020204" pitchFamily="34" charset="0"/>
                  </a:rPr>
                  <a:t>Informação Prévia</a:t>
                </a:r>
              </a:p>
              <a:p>
                <a:pPr algn="ctr" eaLnBrk="1" hangingPunct="1">
                  <a:buClrTx/>
                  <a:buSzTx/>
                  <a:buFontTx/>
                  <a:buNone/>
                </a:pPr>
                <a:endParaRPr lang="pt-BR" altLang="pt-BR" sz="1600">
                  <a:cs typeface="Arial" panose="020B0604020202020204" pitchFamily="34" charset="0"/>
                </a:endParaRPr>
              </a:p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pt-BR" altLang="pt-BR" sz="1600">
                    <a:cs typeface="Arial" panose="020B0604020202020204" pitchFamily="34" charset="0"/>
                  </a:rPr>
                  <a:t>Informação Durante a Viagem</a:t>
                </a:r>
              </a:p>
            </p:txBody>
          </p:sp>
          <p:pic>
            <p:nvPicPr>
              <p:cNvPr id="1230855" name="Picture 41" descr="Pre-trip Informa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1" y="2089"/>
                <a:ext cx="277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856" name="Rectangle 38"/>
              <p:cNvSpPr>
                <a:spLocks noChangeArrowheads="1"/>
              </p:cNvSpPr>
              <p:nvPr/>
            </p:nvSpPr>
            <p:spPr bwMode="auto">
              <a:xfrm>
                <a:off x="3956" y="2063"/>
                <a:ext cx="274" cy="72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  <p:sp>
            <p:nvSpPr>
              <p:cNvPr id="1230857" name="Rectangle 42"/>
              <p:cNvSpPr>
                <a:spLocks noChangeArrowheads="1"/>
              </p:cNvSpPr>
              <p:nvPr/>
            </p:nvSpPr>
            <p:spPr bwMode="auto">
              <a:xfrm>
                <a:off x="1749" y="2063"/>
                <a:ext cx="284" cy="72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0858" name="Text Box 17"/>
            <p:cNvSpPr txBox="1">
              <a:spLocks noChangeArrowheads="1"/>
            </p:cNvSpPr>
            <p:nvPr/>
          </p:nvSpPr>
          <p:spPr bwMode="auto">
            <a:xfrm>
              <a:off x="5435600" y="4014792"/>
              <a:ext cx="3065463" cy="33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Internet / Comunicação sem Fio</a:t>
              </a:r>
            </a:p>
          </p:txBody>
        </p:sp>
        <p:sp>
          <p:nvSpPr>
            <p:cNvPr id="1230859" name="Rectangle 19"/>
            <p:cNvSpPr>
              <a:spLocks noChangeArrowheads="1"/>
            </p:cNvSpPr>
            <p:nvPr/>
          </p:nvSpPr>
          <p:spPr bwMode="auto">
            <a:xfrm>
              <a:off x="5572132" y="4929198"/>
              <a:ext cx="10096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Rádio / TV</a:t>
              </a:r>
            </a:p>
          </p:txBody>
        </p:sp>
        <p:sp>
          <p:nvSpPr>
            <p:cNvPr id="1230860" name="Rectangle 20"/>
            <p:cNvSpPr>
              <a:spLocks noChangeArrowheads="1"/>
            </p:cNvSpPr>
            <p:nvPr/>
          </p:nvSpPr>
          <p:spPr bwMode="auto">
            <a:xfrm>
              <a:off x="6276994" y="6069034"/>
              <a:ext cx="10096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Quiosques de Informações</a:t>
              </a:r>
            </a:p>
          </p:txBody>
        </p:sp>
        <p:sp>
          <p:nvSpPr>
            <p:cNvPr id="1230861" name="Text Box 23"/>
            <p:cNvSpPr txBox="1">
              <a:spLocks noChangeArrowheads="1"/>
            </p:cNvSpPr>
            <p:nvPr/>
          </p:nvSpPr>
          <p:spPr bwMode="auto">
            <a:xfrm>
              <a:off x="1201738" y="4343406"/>
              <a:ext cx="2227262" cy="336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Telefones disk-trânsito</a:t>
              </a:r>
            </a:p>
          </p:txBody>
        </p:sp>
        <p:sp>
          <p:nvSpPr>
            <p:cNvPr id="1230862" name="Line 47"/>
            <p:cNvSpPr>
              <a:spLocks noChangeShapeType="1"/>
            </p:cNvSpPr>
            <p:nvPr/>
          </p:nvSpPr>
          <p:spPr bwMode="auto">
            <a:xfrm rot="-5400000">
              <a:off x="4895851" y="3879853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863" name="Line 48"/>
            <p:cNvSpPr>
              <a:spLocks noChangeShapeType="1"/>
            </p:cNvSpPr>
            <p:nvPr/>
          </p:nvSpPr>
          <p:spPr bwMode="auto">
            <a:xfrm rot="-5400000">
              <a:off x="3317875" y="4959372"/>
              <a:ext cx="2651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864" name="Rectangle 49"/>
            <p:cNvSpPr>
              <a:spLocks noChangeArrowheads="1"/>
            </p:cNvSpPr>
            <p:nvPr/>
          </p:nvSpPr>
          <p:spPr bwMode="auto">
            <a:xfrm>
              <a:off x="557213" y="4286256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  <p:sp>
          <p:nvSpPr>
            <p:cNvPr id="1230865" name="Rectangle 50"/>
            <p:cNvSpPr>
              <a:spLocks noChangeArrowheads="1"/>
            </p:cNvSpPr>
            <p:nvPr/>
          </p:nvSpPr>
          <p:spPr bwMode="auto">
            <a:xfrm>
              <a:off x="5153025" y="3929066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  <p:sp>
          <p:nvSpPr>
            <p:cNvPr id="1230866" name="Line 51"/>
            <p:cNvSpPr>
              <a:spLocks noChangeShapeType="1"/>
            </p:cNvSpPr>
            <p:nvPr/>
          </p:nvSpPr>
          <p:spPr bwMode="auto">
            <a:xfrm rot="-5400000">
              <a:off x="4891091" y="6027758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867" name="Line 52"/>
            <p:cNvSpPr>
              <a:spLocks noChangeShapeType="1"/>
            </p:cNvSpPr>
            <p:nvPr/>
          </p:nvSpPr>
          <p:spPr bwMode="auto">
            <a:xfrm rot="-5400000">
              <a:off x="4887913" y="4884747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868" name="Rectangle 53"/>
            <p:cNvSpPr>
              <a:spLocks noChangeArrowheads="1"/>
            </p:cNvSpPr>
            <p:nvPr/>
          </p:nvSpPr>
          <p:spPr bwMode="auto">
            <a:xfrm>
              <a:off x="5140325" y="4929198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  <p:sp>
          <p:nvSpPr>
            <p:cNvPr id="1230869" name="Rectangle 54"/>
            <p:cNvSpPr>
              <a:spLocks noChangeArrowheads="1"/>
            </p:cNvSpPr>
            <p:nvPr/>
          </p:nvSpPr>
          <p:spPr bwMode="auto">
            <a:xfrm>
              <a:off x="5149879" y="6064271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  <p:sp>
          <p:nvSpPr>
            <p:cNvPr id="1230870" name="Line 55"/>
            <p:cNvSpPr>
              <a:spLocks noChangeShapeType="1"/>
            </p:cNvSpPr>
            <p:nvPr/>
          </p:nvSpPr>
          <p:spPr bwMode="auto">
            <a:xfrm rot="-5400000">
              <a:off x="4384676" y="4252918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871" name="Rectangle 18"/>
            <p:cNvSpPr>
              <a:spLocks noChangeArrowheads="1"/>
            </p:cNvSpPr>
            <p:nvPr/>
          </p:nvSpPr>
          <p:spPr bwMode="auto">
            <a:xfrm>
              <a:off x="1785918" y="5426092"/>
              <a:ext cx="10096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Sistemas Embarcados</a:t>
              </a:r>
            </a:p>
          </p:txBody>
        </p:sp>
        <p:sp>
          <p:nvSpPr>
            <p:cNvPr id="1230872" name="Line 49"/>
            <p:cNvSpPr>
              <a:spLocks noChangeShapeType="1"/>
            </p:cNvSpPr>
            <p:nvPr/>
          </p:nvSpPr>
          <p:spPr bwMode="auto">
            <a:xfrm rot="-5400000">
              <a:off x="4379913" y="5383229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873" name="Rectangle 52"/>
            <p:cNvSpPr>
              <a:spLocks noChangeArrowheads="1"/>
            </p:cNvSpPr>
            <p:nvPr/>
          </p:nvSpPr>
          <p:spPr bwMode="auto">
            <a:xfrm>
              <a:off x="552450" y="5419742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</p:grp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1573213" y="333375"/>
            <a:ext cx="5899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Informações aos Usuários</a:t>
            </a:r>
          </a:p>
        </p:txBody>
      </p:sp>
    </p:spTree>
    <p:extLst>
      <p:ext uri="{BB962C8B-B14F-4D97-AF65-F5344CB8AC3E}">
        <p14:creationId xmlns:p14="http://schemas.microsoft.com/office/powerpoint/2010/main" val="181280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899" name="Grupo 26"/>
          <p:cNvGrpSpPr>
            <a:grpSpLocks/>
          </p:cNvGrpSpPr>
          <p:nvPr/>
        </p:nvGrpSpPr>
        <p:grpSpPr bwMode="auto">
          <a:xfrm>
            <a:off x="519113" y="2176463"/>
            <a:ext cx="8156575" cy="3395662"/>
            <a:chOff x="519113" y="1714488"/>
            <a:chExt cx="8156575" cy="3395675"/>
          </a:xfrm>
        </p:grpSpPr>
        <p:sp>
          <p:nvSpPr>
            <p:cNvPr id="1232900" name="Text Box 15"/>
            <p:cNvSpPr txBox="1">
              <a:spLocks noChangeArrowheads="1"/>
            </p:cNvSpPr>
            <p:nvPr/>
          </p:nvSpPr>
          <p:spPr bwMode="auto">
            <a:xfrm>
              <a:off x="900113" y="3963988"/>
              <a:ext cx="22012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Pagamento Eletrônico</a:t>
              </a:r>
            </a:p>
          </p:txBody>
        </p:sp>
        <p:sp>
          <p:nvSpPr>
            <p:cNvPr id="1232901" name="Text Box 16"/>
            <p:cNvSpPr txBox="1">
              <a:spLocks noChangeArrowheads="1"/>
            </p:cNvSpPr>
            <p:nvPr/>
          </p:nvSpPr>
          <p:spPr bwMode="auto">
            <a:xfrm>
              <a:off x="5413375" y="3297239"/>
              <a:ext cx="29027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Serviços de Apoio ao Viajante</a:t>
              </a:r>
            </a:p>
          </p:txBody>
        </p:sp>
        <p:sp>
          <p:nvSpPr>
            <p:cNvPr id="1232902" name="Text Box 17"/>
            <p:cNvSpPr txBox="1">
              <a:spLocks noChangeArrowheads="1"/>
            </p:cNvSpPr>
            <p:nvPr/>
          </p:nvSpPr>
          <p:spPr bwMode="auto">
            <a:xfrm>
              <a:off x="5440363" y="4756150"/>
              <a:ext cx="29562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pt-BR" altLang="pt-BR" sz="1600">
                  <a:cs typeface="Arial" panose="020B0604020202020204" pitchFamily="34" charset="0"/>
                </a:rPr>
                <a:t>Estacionamento Informatizado</a:t>
              </a:r>
            </a:p>
          </p:txBody>
        </p:sp>
        <p:sp>
          <p:nvSpPr>
            <p:cNvPr id="1232903" name="Line 38"/>
            <p:cNvSpPr>
              <a:spLocks noChangeShapeType="1"/>
            </p:cNvSpPr>
            <p:nvPr/>
          </p:nvSpPr>
          <p:spPr bwMode="auto">
            <a:xfrm rot="-5400000">
              <a:off x="4849813" y="4629150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904" name="Line 39"/>
            <p:cNvSpPr>
              <a:spLocks noChangeShapeType="1"/>
            </p:cNvSpPr>
            <p:nvPr/>
          </p:nvSpPr>
          <p:spPr bwMode="auto">
            <a:xfrm rot="-5400000">
              <a:off x="3434556" y="3721894"/>
              <a:ext cx="2312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905" name="Line 40"/>
            <p:cNvSpPr>
              <a:spLocks noChangeShapeType="1"/>
            </p:cNvSpPr>
            <p:nvPr/>
          </p:nvSpPr>
          <p:spPr bwMode="auto">
            <a:xfrm rot="-5400000">
              <a:off x="4849813" y="2392357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906" name="Rectangle 41"/>
            <p:cNvSpPr>
              <a:spLocks noChangeArrowheads="1"/>
            </p:cNvSpPr>
            <p:nvPr/>
          </p:nvSpPr>
          <p:spPr bwMode="auto">
            <a:xfrm>
              <a:off x="5110163" y="3222625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  <p:sp>
          <p:nvSpPr>
            <p:cNvPr id="1232907" name="Rectangle 42"/>
            <p:cNvSpPr>
              <a:spLocks noChangeArrowheads="1"/>
            </p:cNvSpPr>
            <p:nvPr/>
          </p:nvSpPr>
          <p:spPr bwMode="auto">
            <a:xfrm>
              <a:off x="5106988" y="4678363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  <p:sp>
          <p:nvSpPr>
            <p:cNvPr id="1232908" name="Line 43"/>
            <p:cNvSpPr>
              <a:spLocks noChangeShapeType="1"/>
            </p:cNvSpPr>
            <p:nvPr/>
          </p:nvSpPr>
          <p:spPr bwMode="auto">
            <a:xfrm rot="-5400000">
              <a:off x="4332288" y="3836987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2909" name="Rectangle 44"/>
            <p:cNvSpPr>
              <a:spLocks noChangeArrowheads="1"/>
            </p:cNvSpPr>
            <p:nvPr/>
          </p:nvSpPr>
          <p:spPr bwMode="auto">
            <a:xfrm>
              <a:off x="519113" y="3873500"/>
              <a:ext cx="35655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endParaRPr lang="pt-BR" altLang="pt-BR" sz="1600">
                <a:cs typeface="Arial" panose="020B0604020202020204" pitchFamily="34" charset="0"/>
              </a:endParaRPr>
            </a:p>
          </p:txBody>
        </p:sp>
        <p:pic>
          <p:nvPicPr>
            <p:cNvPr id="1232910" name="Picture 41" descr="Pre-trip Inform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761350"/>
              <a:ext cx="857256" cy="107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911" name="Group 55"/>
            <p:cNvGrpSpPr>
              <a:grpSpLocks/>
            </p:cNvGrpSpPr>
            <p:nvPr/>
          </p:nvGrpSpPr>
          <p:grpSpPr bwMode="auto">
            <a:xfrm>
              <a:off x="688582" y="1714491"/>
              <a:ext cx="7655282" cy="1143001"/>
              <a:chOff x="1746" y="2063"/>
              <a:chExt cx="2484" cy="720"/>
            </a:xfrm>
          </p:grpSpPr>
          <p:sp>
            <p:nvSpPr>
              <p:cNvPr id="1232912" name="Rectangle 5"/>
              <p:cNvSpPr>
                <a:spLocks noChangeArrowheads="1"/>
              </p:cNvSpPr>
              <p:nvPr/>
            </p:nvSpPr>
            <p:spPr bwMode="auto">
              <a:xfrm>
                <a:off x="1746" y="2064"/>
                <a:ext cx="2210" cy="71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  <p:sp>
            <p:nvSpPr>
              <p:cNvPr id="1232913" name="Text Box 6"/>
              <p:cNvSpPr txBox="1">
                <a:spLocks noChangeArrowheads="1"/>
              </p:cNvSpPr>
              <p:nvPr/>
            </p:nvSpPr>
            <p:spPr bwMode="auto">
              <a:xfrm>
                <a:off x="2695" y="2300"/>
                <a:ext cx="6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pt-BR" altLang="pt-BR" sz="1600">
                    <a:cs typeface="Arial" panose="020B0604020202020204" pitchFamily="34" charset="0"/>
                  </a:rPr>
                  <a:t>Turismo e Eventos</a:t>
                </a:r>
              </a:p>
            </p:txBody>
          </p:sp>
          <p:pic>
            <p:nvPicPr>
              <p:cNvPr id="1232914" name="Picture 41" descr="Pre-trip Informa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1" y="2089"/>
                <a:ext cx="277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915" name="Rectangle 38"/>
              <p:cNvSpPr>
                <a:spLocks noChangeArrowheads="1"/>
              </p:cNvSpPr>
              <p:nvPr/>
            </p:nvSpPr>
            <p:spPr bwMode="auto">
              <a:xfrm>
                <a:off x="3956" y="2063"/>
                <a:ext cx="274" cy="72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  <p:sp>
            <p:nvSpPr>
              <p:cNvPr id="1232916" name="Rectangle 42"/>
              <p:cNvSpPr>
                <a:spLocks noChangeArrowheads="1"/>
              </p:cNvSpPr>
              <p:nvPr/>
            </p:nvSpPr>
            <p:spPr bwMode="auto">
              <a:xfrm>
                <a:off x="1749" y="2063"/>
                <a:ext cx="284" cy="72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pt-BR" altLang="pt-BR" sz="18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9386" name="Rectangle 58"/>
          <p:cNvSpPr>
            <a:spLocks noChangeArrowheads="1"/>
          </p:cNvSpPr>
          <p:nvPr/>
        </p:nvSpPr>
        <p:spPr bwMode="auto">
          <a:xfrm>
            <a:off x="1573213" y="333375"/>
            <a:ext cx="5899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Informações aos Usuários</a:t>
            </a:r>
          </a:p>
        </p:txBody>
      </p:sp>
    </p:spTree>
    <p:extLst>
      <p:ext uri="{BB962C8B-B14F-4D97-AF65-F5344CB8AC3E}">
        <p14:creationId xmlns:p14="http://schemas.microsoft.com/office/powerpoint/2010/main" val="43919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968845" y="1821983"/>
          <a:ext cx="7011631" cy="461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56451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400" b="1" dirty="0"/>
              <a:t>14813 -1: Arquitetura(s) de modelo de referência </a:t>
            </a:r>
            <a:br>
              <a:rPr lang="pt-BR" altLang="pt-BR" sz="2400" b="1" dirty="0"/>
            </a:br>
            <a:r>
              <a:rPr lang="pt-BR" altLang="pt-BR" sz="2400" b="1" dirty="0"/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14118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972656" y="1826383"/>
          <a:ext cx="7400477" cy="502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400" b="1"/>
              <a:t>14813 -1: Arquitetura(s) de modelo de referência </a:t>
            </a:r>
            <a:br>
              <a:rPr lang="pt-BR" altLang="pt-BR" sz="2400" b="1"/>
            </a:br>
            <a:r>
              <a:rPr lang="pt-BR" altLang="pt-BR" sz="2400" b="1"/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40547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endParaRPr lang="pt-BR" altLang="pt-BR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7421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pt-BR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Serviços/funções envolvidas</a:t>
            </a:r>
          </a:p>
          <a:p>
            <a:pPr lvl="1"/>
            <a:r>
              <a:rPr lang="pt-BR" altLang="pt-BR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do início da Viagem (planejada)</a:t>
            </a:r>
          </a:p>
          <a:p>
            <a:pPr lvl="1"/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(dinâmica)</a:t>
            </a:r>
          </a:p>
          <a:p>
            <a:pPr lvl="1"/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Pós viagem</a:t>
            </a:r>
          </a:p>
          <a:p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do início da Viagem </a:t>
            </a:r>
          </a:p>
        </p:txBody>
      </p:sp>
      <p:sp>
        <p:nvSpPr>
          <p:cNvPr id="114073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r>
              <a:rPr lang="pt-BR" altLang="pt-BR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Palavras-chaves</a:t>
            </a:r>
            <a:r>
              <a:rPr lang="pt-BR" alt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estáticas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visando o 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 da viagem</a:t>
            </a:r>
          </a:p>
          <a:p>
            <a:pPr lvl="2"/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altLang="pt-BR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Correlacionamento</a:t>
            </a:r>
            <a:r>
              <a:rPr lang="pt-BR" alt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das Funções ITS com os Atores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[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que serve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]:</a:t>
            </a:r>
            <a:endParaRPr lang="en-US" alt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pt-BR" alt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um dos fatores na decisão de um </a:t>
            </a:r>
            <a:r>
              <a:rPr lang="pt-BR" altLang="pt-BR" sz="23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ao utilizar ou não o </a:t>
            </a:r>
            <a:r>
              <a:rPr lang="pt-BR" altLang="pt-BR" sz="23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transporte público</a:t>
            </a:r>
            <a:r>
              <a:rPr lang="pt-BR" alt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pois o auxilia no </a:t>
            </a:r>
            <a:r>
              <a:rPr lang="pt-BR" altLang="pt-BR" sz="23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 de sua viagem</a:t>
            </a:r>
            <a:r>
              <a:rPr lang="pt-BR" alt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/>
            <a:r>
              <a:rPr lang="pt-BR" alt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Diminui a incerteza sobre sua viagem e permite ao </a:t>
            </a:r>
            <a:r>
              <a:rPr lang="pt-BR" altLang="pt-BR" sz="23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exercer sua escolha sobre </a:t>
            </a:r>
          </a:p>
          <a:p>
            <a:pPr lvl="2"/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modo e/ou itinerário </a:t>
            </a:r>
          </a:p>
          <a:p>
            <a:pPr lvl="2"/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mais rápido(s) e mais eficiente(s)</a:t>
            </a:r>
            <a:r>
              <a:rPr lang="pt-BR" altLang="pt-BR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6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do início da Viagem (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4688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781550"/>
          </a:xfrm>
        </p:spPr>
        <p:txBody>
          <a:bodyPr/>
          <a:lstStyle/>
          <a:p>
            <a:r>
              <a:rPr lang="pt-BR" altLang="pt-BR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Correlacionamento</a:t>
            </a:r>
            <a:r>
              <a:rPr lang="pt-BR" alt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das Funções ITS com os Atores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[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que serve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]:</a:t>
            </a:r>
          </a:p>
          <a:p>
            <a:pPr lvl="1"/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confiabilidade das informações pertencentes a esta categoria é importante para que o </a:t>
            </a:r>
            <a:r>
              <a:rPr lang="pt-BR" altLang="pt-BR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seja capaz de tomar decisões a partir do conhecimento de: </a:t>
            </a:r>
          </a:p>
          <a:p>
            <a:pPr lvl="2"/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qual o melhor trajeto ?</a:t>
            </a:r>
          </a:p>
          <a:p>
            <a:pPr lvl="2"/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 horas deve sair de casa ? (previsão de chegada)</a:t>
            </a:r>
          </a:p>
          <a:p>
            <a:pPr lvl="2"/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qual a melhor combinação de modos de transporte ? </a:t>
            </a:r>
          </a:p>
          <a:p>
            <a:pPr lvl="3"/>
            <a:r>
              <a:rPr lang="pt-BR" altLang="pt-BR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(em interface com o </a:t>
            </a:r>
            <a:r>
              <a:rPr lang="pt-BR" altLang="pt-B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 </a:t>
            </a:r>
            <a:r>
              <a:rPr lang="pt-BR" altLang="pt-BR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Coordenação Multimodos – Integração entre modos</a:t>
            </a:r>
            <a:r>
              <a:rPr lang="pt-BR" altLang="pt-BR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/>
            <a:r>
              <a:rPr lang="pt-BR" altLang="pt-BR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qual será o custo da viagem ?</a:t>
            </a:r>
          </a:p>
        </p:txBody>
      </p:sp>
    </p:spTree>
    <p:extLst>
      <p:ext uri="{BB962C8B-B14F-4D97-AF65-F5344CB8AC3E}">
        <p14:creationId xmlns:p14="http://schemas.microsoft.com/office/powerpoint/2010/main" val="6894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990600"/>
          </a:xfrm>
        </p:spPr>
        <p:txBody>
          <a:bodyPr/>
          <a:lstStyle/>
          <a:p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do início da Viagem (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48931" name="Rectangle 3"/>
          <p:cNvSpPr>
            <a:spLocks noGrp="1"/>
          </p:cNvSpPr>
          <p:nvPr>
            <p:ph type="body" idx="1"/>
          </p:nvPr>
        </p:nvSpPr>
        <p:spPr>
          <a:xfrm>
            <a:off x="250825" y="1340768"/>
            <a:ext cx="8713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 maioria das vezes, dizem respeito a 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estáticos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Há uma 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variedade de informações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que o </a:t>
            </a:r>
            <a:r>
              <a:rPr lang="pt-BR" altLang="pt-BR" sz="24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usuário/viajante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poderá utilizar integradamente ou de maneira individual</a:t>
            </a:r>
          </a:p>
          <a:p>
            <a:pPr lvl="1">
              <a:lnSpc>
                <a:spcPct val="9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linhas (rotas, programação horária, tarifas) de ônibus municipais/ intermunicipais, localização de terminais intermodais e de estacionamentos, serviços de transportes (táxis, trens urbanos/interurbanos, balsas), páginas amarelas 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noaction"/>
              </a:rPr>
              <a:t>(*)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(ex.: previsões sobre o clima), mapas e tarifas (de pedágios e de estacionamentos), horários restritivos ou veículos com restrições de circulação, ...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(*)</a:t>
            </a:r>
            <a:r>
              <a:rPr lang="pt-BR" alt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relacionadas a entretenimento (p.ex.: turísticas, lazer, cultura, pontos de interesse, ...), segundo a Arquitetura Americana de ITS</a:t>
            </a:r>
            <a:r>
              <a:rPr lang="pt-BR" alt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3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990600"/>
          </a:xfrm>
        </p:spPr>
        <p:txBody>
          <a:bodyPr/>
          <a:lstStyle/>
          <a:p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do início da Viagem (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pt-BR" alt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5097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informações são oferecidas ao </a:t>
            </a:r>
            <a:r>
              <a:rPr lang="pt-BR" altLang="pt-BR" sz="24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usuário/viajante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através de 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distintas mídias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conforme adequado a cada caso: </a:t>
            </a:r>
          </a:p>
          <a:p>
            <a:pPr lvl="2">
              <a:lnSpc>
                <a:spcPct val="90000"/>
              </a:lnSpc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telefone, internet, radiodifusão convencional, televisão, terminais públicos interativos (quiosques em pontos estratégicos), além de aplicativos que provém informação em celulares (smartphones).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Essas informações podem provir de 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múltiplas fontes 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(além do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transporte público coletivo): organizações turísticas, estacionamentos, trânsito urbano, operadores multimodos (rodoviários, ferroviários, aeroviários e </a:t>
            </a:r>
            <a:r>
              <a:rPr lang="pt-BR" altLang="pt-BR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aquaviários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0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BRTs - Metas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500" smtClean="0"/>
              <a:t>Independente de uma definição limite do que é ou do que não é um BRT, um sistema típico de BRT deve endereçar as seguintes metas:</a:t>
            </a:r>
          </a:p>
          <a:p>
            <a:pPr lvl="1">
              <a:lnSpc>
                <a:spcPct val="90000"/>
              </a:lnSpc>
            </a:pPr>
            <a:r>
              <a:rPr lang="pt-BR" altLang="pt-BR" sz="2400" smtClean="0"/>
              <a:t>Reduzir o </a:t>
            </a:r>
            <a:r>
              <a:rPr lang="pt-BR" altLang="pt-BR" sz="2400" smtClean="0">
                <a:solidFill>
                  <a:srgbClr val="FF0000"/>
                </a:solidFill>
              </a:rPr>
              <a:t>tempo das viagens</a:t>
            </a:r>
          </a:p>
          <a:p>
            <a:pPr lvl="1">
              <a:lnSpc>
                <a:spcPct val="90000"/>
              </a:lnSpc>
            </a:pPr>
            <a:r>
              <a:rPr lang="pt-BR" altLang="pt-BR" sz="2400" smtClean="0"/>
              <a:t>Reduzir o </a:t>
            </a:r>
            <a:r>
              <a:rPr lang="pt-BR" altLang="pt-BR" sz="2400" smtClean="0">
                <a:solidFill>
                  <a:srgbClr val="FF0000"/>
                </a:solidFill>
              </a:rPr>
              <a:t>tempo de espera</a:t>
            </a:r>
            <a:r>
              <a:rPr lang="pt-BR" altLang="pt-BR" sz="2400" smtClean="0"/>
              <a:t> para início de viagem</a:t>
            </a:r>
          </a:p>
          <a:p>
            <a:pPr lvl="1">
              <a:lnSpc>
                <a:spcPct val="90000"/>
              </a:lnSpc>
            </a:pPr>
            <a:r>
              <a:rPr lang="pt-BR" altLang="pt-BR" sz="2400" smtClean="0"/>
              <a:t>Proporcionar </a:t>
            </a:r>
            <a:r>
              <a:rPr lang="pt-BR" altLang="pt-BR" sz="2400" smtClean="0">
                <a:solidFill>
                  <a:srgbClr val="FF0000"/>
                </a:solidFill>
              </a:rPr>
              <a:t>conforto no embarque / desembarque</a:t>
            </a:r>
            <a:r>
              <a:rPr lang="pt-BR" altLang="pt-BR" sz="2400" smtClean="0"/>
              <a:t>, </a:t>
            </a:r>
            <a:r>
              <a:rPr lang="pt-BR" altLang="pt-BR" sz="2400" smtClean="0">
                <a:solidFill>
                  <a:srgbClr val="FF0000"/>
                </a:solidFill>
              </a:rPr>
              <a:t>durante a viagem</a:t>
            </a:r>
          </a:p>
          <a:p>
            <a:pPr lvl="2">
              <a:lnSpc>
                <a:spcPct val="90000"/>
              </a:lnSpc>
            </a:pPr>
            <a:r>
              <a:rPr lang="pt-BR" altLang="pt-BR" sz="2000" smtClean="0"/>
              <a:t>Incluindo acessibilidade para portadores de necessidades especiais</a:t>
            </a:r>
          </a:p>
          <a:p>
            <a:pPr lvl="1">
              <a:lnSpc>
                <a:spcPct val="90000"/>
              </a:lnSpc>
            </a:pPr>
            <a:r>
              <a:rPr lang="pt-BR" altLang="pt-BR" sz="2400" smtClean="0"/>
              <a:t>Facilitar a</a:t>
            </a:r>
            <a:r>
              <a:rPr lang="pt-BR" altLang="pt-BR" sz="2400" smtClean="0">
                <a:solidFill>
                  <a:srgbClr val="FF0000"/>
                </a:solidFill>
              </a:rPr>
              <a:t> integração com outras modalidades</a:t>
            </a:r>
            <a:r>
              <a:rPr lang="pt-BR" altLang="pt-BR" sz="2400" smtClean="0"/>
              <a:t> de transporte</a:t>
            </a:r>
          </a:p>
          <a:p>
            <a:pPr lvl="1">
              <a:lnSpc>
                <a:spcPct val="90000"/>
              </a:lnSpc>
            </a:pPr>
            <a:r>
              <a:rPr lang="pt-BR" altLang="pt-BR" sz="2400" smtClean="0"/>
              <a:t>Implicar num </a:t>
            </a:r>
            <a:r>
              <a:rPr lang="pt-BR" altLang="pt-BR" sz="2400" smtClean="0">
                <a:solidFill>
                  <a:srgbClr val="FF3300"/>
                </a:solidFill>
              </a:rPr>
              <a:t>baixo </a:t>
            </a:r>
            <a:r>
              <a:rPr lang="pt-BR" altLang="pt-BR" sz="2400" smtClean="0">
                <a:solidFill>
                  <a:srgbClr val="FF0000"/>
                </a:solidFill>
              </a:rPr>
              <a:t>impacto ambiental</a:t>
            </a:r>
          </a:p>
          <a:p>
            <a:pPr lvl="1">
              <a:lnSpc>
                <a:spcPct val="90000"/>
              </a:lnSpc>
            </a:pPr>
            <a:r>
              <a:rPr lang="pt-BR" altLang="pt-BR" sz="2400" b="1" smtClean="0">
                <a:solidFill>
                  <a:srgbClr val="FF0000"/>
                </a:solidFill>
              </a:rPr>
              <a:t>Permite </a:t>
            </a:r>
            <a:r>
              <a:rPr lang="pt-BR" altLang="pt-BR" sz="2400" b="1" u="sng" smtClean="0">
                <a:solidFill>
                  <a:srgbClr val="FF0000"/>
                </a:solidFill>
              </a:rPr>
              <a:t>implantação incremental</a:t>
            </a:r>
          </a:p>
        </p:txBody>
      </p:sp>
    </p:spTree>
    <p:extLst>
      <p:ext uri="{BB962C8B-B14F-4D97-AF65-F5344CB8AC3E}">
        <p14:creationId xmlns:p14="http://schemas.microsoft.com/office/powerpoint/2010/main" val="18084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972656" y="1826383"/>
          <a:ext cx="7400477" cy="502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400" b="1"/>
              <a:t>14813 -1: Arquitetura(s) de modelo de referência </a:t>
            </a:r>
            <a:br>
              <a:rPr lang="pt-BR" altLang="pt-BR" sz="2400" b="1"/>
            </a:br>
            <a:r>
              <a:rPr lang="pt-BR" altLang="pt-BR" sz="2400" b="1"/>
              <a:t>	       para o setor de ITS</a:t>
            </a:r>
          </a:p>
        </p:txBody>
      </p:sp>
    </p:spTree>
    <p:extLst>
      <p:ext uri="{BB962C8B-B14F-4D97-AF65-F5344CB8AC3E}">
        <p14:creationId xmlns:p14="http://schemas.microsoft.com/office/powerpoint/2010/main" val="36593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endParaRPr lang="pt-BR" altLang="pt-BR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7625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pt-BR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Serviços/funções envolvidas</a:t>
            </a:r>
          </a:p>
          <a:p>
            <a:pPr lvl="1"/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do início da Viagem (planejada)</a:t>
            </a:r>
          </a:p>
          <a:p>
            <a:pPr lvl="1"/>
            <a:r>
              <a:rPr lang="pt-BR" altLang="pt-BR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(dinâmica)</a:t>
            </a:r>
          </a:p>
          <a:p>
            <a:pPr lvl="1"/>
            <a:r>
              <a:rPr lang="pt-BR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Pós viagem</a:t>
            </a:r>
          </a:p>
          <a:p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</a:t>
            </a:r>
            <a:endParaRPr lang="pt-BR" altLang="pt-BR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507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924425"/>
          </a:xfrm>
        </p:spPr>
        <p:txBody>
          <a:bodyPr/>
          <a:lstStyle/>
          <a:p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Palavras-chaves</a:t>
            </a:r>
            <a:r>
              <a:rPr lang="pt-BR" altLang="pt-BR" sz="3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operacionais e </a:t>
            </a:r>
            <a:r>
              <a:rPr lang="pt-BR" alt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dinâmicas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3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altLang="pt-BR" sz="23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Correlacionamento das Funções ITS com os Atores</a:t>
            </a:r>
            <a:r>
              <a:rPr lang="pt-BR" altLang="pt-BR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[</a:t>
            </a:r>
            <a:r>
              <a:rPr lang="pt-BR" altLang="pt-B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que serve</a:t>
            </a:r>
            <a:r>
              <a:rPr lang="pt-BR" altLang="pt-BR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]:</a:t>
            </a:r>
            <a:endParaRPr lang="pt-BR" altLang="pt-BR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Visam auxiliar ao </a:t>
            </a:r>
            <a:r>
              <a:rPr lang="pt-BR" altLang="pt-BR" sz="2800" b="1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800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/passageiro</a:t>
            </a: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que precisa de </a:t>
            </a:r>
            <a:r>
              <a:rPr lang="pt-BR" altLang="pt-BR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complementar</a:t>
            </a: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ao seu planejamento</a:t>
            </a: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viagem</a:t>
            </a:r>
          </a:p>
          <a:p>
            <a:pPr lvl="1"/>
            <a:r>
              <a:rPr lang="pt-BR" altLang="pt-BR" smtClean="0"/>
              <a:t>T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 por objetivo auxiliar o </a:t>
            </a:r>
            <a:r>
              <a:rPr lang="pt-BR" altLang="pt-BR" b="1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passageiro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monitorar e possivelmente </a:t>
            </a: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modificar sua viagem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(alterando linhas, trajetos etc)</a:t>
            </a:r>
            <a:r>
              <a:rPr lang="pt-BR" altLang="pt-B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69325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(dinâmicas</a:t>
            </a:r>
            <a:r>
              <a:rPr lang="pt-BR" altLang="pt-BR" sz="3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6121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>
              <a:lnSpc>
                <a:spcPct val="8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 incluir informações a serem providas:</a:t>
            </a:r>
          </a:p>
          <a:p>
            <a:pPr lvl="2">
              <a:lnSpc>
                <a:spcPct val="80000"/>
              </a:lnSpc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veículo - voltadas para um público em geral ou adequadas a um </a:t>
            </a:r>
            <a:r>
              <a:rPr lang="pt-BR" altLang="pt-BR" sz="2400" b="1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passageiro</a:t>
            </a: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específico;</a:t>
            </a:r>
          </a:p>
          <a:p>
            <a:pPr lvl="2">
              <a:lnSpc>
                <a:spcPct val="80000"/>
              </a:lnSpc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Num local específico onde se encontra o </a:t>
            </a:r>
            <a:r>
              <a:rPr lang="pt-BR" altLang="pt-BR" sz="2400" b="1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ou ainda ao longo da rota de viagem</a:t>
            </a:r>
          </a:p>
          <a:p>
            <a:pPr lvl="3">
              <a:lnSpc>
                <a:spcPct val="8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Providas como </a:t>
            </a: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aconselhadoras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Normalmente são </a:t>
            </a:r>
            <a:r>
              <a:rPr lang="pt-BR" altLang="pt-BR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operacionais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em </a:t>
            </a:r>
            <a:r>
              <a:rPr lang="pt-BR" alt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tempo real</a:t>
            </a:r>
            <a:r>
              <a:rPr lang="pt-BR" alt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disponibilizando orientação quanto à(s):</a:t>
            </a:r>
          </a:p>
          <a:p>
            <a:pPr lvl="2">
              <a:lnSpc>
                <a:spcPct val="80000"/>
              </a:lnSpc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ao </a:t>
            </a:r>
            <a:r>
              <a:rPr lang="pt-BR" altLang="pt-BR" sz="2400" b="1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4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IMEDIATAMENTE ANTES DO INÍCIO DA VIAGEM</a:t>
            </a:r>
          </a:p>
          <a:p>
            <a:pPr lvl="2">
              <a:lnSpc>
                <a:spcPct val="80000"/>
              </a:lnSpc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ao </a:t>
            </a:r>
            <a:r>
              <a:rPr lang="pt-BR" altLang="pt-BR" sz="2400" b="1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passageiro</a:t>
            </a:r>
          </a:p>
          <a:p>
            <a:pPr lvl="2">
              <a:lnSpc>
                <a:spcPct val="80000"/>
              </a:lnSpc>
            </a:pPr>
            <a:r>
              <a:rPr lang="pt-BR" alt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ao </a:t>
            </a:r>
            <a:r>
              <a:rPr lang="pt-BR" altLang="pt-BR" sz="2400" b="1" u="sng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 (TPCU)</a:t>
            </a:r>
          </a:p>
        </p:txBody>
      </p:sp>
    </p:spTree>
    <p:extLst>
      <p:ext uri="{BB962C8B-B14F-4D97-AF65-F5344CB8AC3E}">
        <p14:creationId xmlns:p14="http://schemas.microsoft.com/office/powerpoint/2010/main" val="19056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(dinâmicas</a:t>
            </a:r>
            <a:r>
              <a:rPr lang="pt-BR" altLang="pt-BR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6326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/>
            <a:r>
              <a:rPr lang="pt-BR" alt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ao </a:t>
            </a:r>
            <a:r>
              <a:rPr lang="pt-BR" altLang="pt-BR" sz="28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 </a:t>
            </a:r>
          </a:p>
          <a:p>
            <a:pPr lvl="1"/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IMEDIATAMENTE ANTES DO INÍCIO DA VIAGEM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/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</a:t>
            </a:r>
          </a:p>
          <a:p>
            <a:pPr lvl="3"/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Quanto à chegada do próximo veículo</a:t>
            </a:r>
          </a:p>
          <a:p>
            <a:pPr lvl="3"/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 quanto a suspensão de serviço de uma determinada linha em uma estação</a:t>
            </a:r>
          </a:p>
          <a:p>
            <a:pPr lvl="2"/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 informação beneficia diretamente o </a:t>
            </a:r>
            <a:r>
              <a:rPr lang="pt-BR" altLang="pt-BR" sz="20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pois reduz sua ansiedade e permite a ele agir de modo a reduzir os impactos de possíveis atrasos.</a:t>
            </a:r>
          </a:p>
          <a:p>
            <a:pPr lvl="2"/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20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viajante</a:t>
            </a:r>
            <a:r>
              <a:rPr lang="pt-BR" altLang="pt-BR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 receber esta informação quando estiver</a:t>
            </a:r>
          </a:p>
          <a:p>
            <a:pPr lvl="3"/>
            <a:r>
              <a:rPr lang="pt-BR" altLang="pt-BR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</a:t>
            </a:r>
            <a:r>
              <a:rPr lang="pt-BR" altLang="pt-BR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entorno da estação, </a:t>
            </a:r>
          </a:p>
          <a:p>
            <a:pPr lvl="3"/>
            <a:r>
              <a:rPr lang="pt-BR" altLang="pt-BR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 dentro da mesma,</a:t>
            </a:r>
          </a:p>
          <a:p>
            <a:pPr lvl="3"/>
            <a:r>
              <a:rPr lang="pt-BR" altLang="pt-BR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podendo ser transmitida até na plataforma de embarque</a:t>
            </a:r>
            <a:endParaRPr lang="pt-BR" altLang="pt-BR" sz="18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pt-BR" altLang="pt-BR" sz="28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4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(dinâmicas</a:t>
            </a:r>
            <a:r>
              <a:rPr lang="pt-BR" altLang="pt-BR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6531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/>
            <a:r>
              <a:rPr lang="pt-BR" alt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ao </a:t>
            </a:r>
            <a:r>
              <a:rPr lang="pt-BR" altLang="pt-BR" sz="28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passageiro</a:t>
            </a:r>
            <a:r>
              <a:rPr lang="pt-BR" altLang="pt-BR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a próxima estação, a possibilidade de escolha de modos e conexões e a previsão de chegada (tempo estimado de viagem para se alcançar um determinado destino)</a:t>
            </a:r>
          </a:p>
          <a:p>
            <a:pPr lvl="2"/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 base em dados históricos e nas condições presentes naquele momento, como p.ex.: </a:t>
            </a:r>
          </a:p>
          <a:p>
            <a:pPr lvl="3"/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Condições de tráfego, climáticas, existência de congestionamentos, incidentes operacionais, acidentes, obras e outros. </a:t>
            </a:r>
          </a:p>
          <a:p>
            <a:pPr lvl="2"/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Outras informações úteis ao </a:t>
            </a:r>
            <a:r>
              <a:rPr lang="pt-BR" altLang="pt-BR" sz="24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passageiro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são: pontos turísticos e páginas amarelas </a:t>
            </a:r>
          </a:p>
          <a:p>
            <a:pPr lvl="2"/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(dinâmicas</a:t>
            </a:r>
            <a:r>
              <a:rPr lang="pt-BR" altLang="pt-BR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6736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ao </a:t>
            </a:r>
            <a:r>
              <a:rPr lang="pt-BR" altLang="pt-BR" sz="35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condutor</a:t>
            </a:r>
            <a:r>
              <a:rPr lang="pt-BR" altLang="pt-BR" sz="3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pt-BR" altLang="pt-BR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P.ex.: Condutor do TPCU</a:t>
            </a:r>
          </a:p>
          <a:p>
            <a:pPr lvl="2">
              <a:lnSpc>
                <a:spcPct val="90000"/>
              </a:lnSpc>
            </a:pP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sobre o estado e condições da rodovia e do tráfego urbano, alertas de perigo/emergências (incidentes, acidentes ou desastres - como enchentes, desabamentos ...), situações de atrasos e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o veículo continuará prestando serviço na linha em questão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(para, p.ex.: servir a uma linha com maior demanda) </a:t>
            </a:r>
            <a:endParaRPr lang="pt-BR" altLang="pt-BR" sz="3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</a:pPr>
            <a:endParaRPr lang="pt-BR" altLang="pt-BR" sz="3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6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(dinâmicas</a:t>
            </a:r>
            <a:r>
              <a:rPr lang="pt-BR" altLang="pt-BR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7145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Definição da Funcionalidade [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PROPÓSITO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(o que é ?)]:</a:t>
            </a:r>
          </a:p>
          <a:p>
            <a:pPr lvl="1">
              <a:lnSpc>
                <a:spcPct val="90000"/>
              </a:lnSpc>
            </a:pP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Existem várias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maneiras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dessa 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informação ser divulgada</a:t>
            </a:r>
            <a:r>
              <a:rPr lang="pt-BR" alt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(mídias especializadas) - p.ex. através de: </a:t>
            </a:r>
          </a:p>
          <a:p>
            <a:pPr lvl="2">
              <a:lnSpc>
                <a:spcPct val="90000"/>
              </a:lnSpc>
            </a:pPr>
            <a:r>
              <a:rPr lang="pt-BR" altLang="pt-BR" sz="21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Mensagens de voz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via Sistema de Megafonia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Painéis de Mensagens Variáveis (</a:t>
            </a:r>
            <a:r>
              <a:rPr lang="pt-BR" altLang="pt-BR" sz="21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PMV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pt-BR" altLang="pt-BR" sz="21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(*)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dispostos em pontos estratégicos nos veículos, estações, terminais e vias;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Equipamentos especiais de </a:t>
            </a:r>
            <a:r>
              <a:rPr lang="pt-BR" altLang="pt-BR" sz="21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rádio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1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($)</a:t>
            </a: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lvl="2">
              <a:lnSpc>
                <a:spcPct val="90000"/>
              </a:lnSpc>
            </a:pPr>
            <a:r>
              <a:rPr lang="pt-B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Dispositivos móveis: unidades pessoais portáteis ou embarcadas, p.ex.: telefones celulares (smartphones) e navegadores.</a:t>
            </a:r>
          </a:p>
          <a:p>
            <a:pPr lvl="2">
              <a:lnSpc>
                <a:spcPct val="90000"/>
              </a:lnSpc>
            </a:pPr>
            <a:endParaRPr lang="pt-BR" altLang="pt-BR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1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(*)</a:t>
            </a:r>
            <a:r>
              <a:rPr lang="fr-FR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PMV ou Variable Message Signs - VMS</a:t>
            </a:r>
            <a:endParaRPr lang="pt-BR" altLang="pt-BR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1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($)</a:t>
            </a:r>
            <a:r>
              <a:rPr lang="en-US" altLang="pt-BR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Radio Data System / Traffic Message Channel - RDS/TMC</a:t>
            </a:r>
            <a:endParaRPr lang="pt-BR" altLang="pt-BR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2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439150" cy="990600"/>
          </a:xfrm>
        </p:spPr>
        <p:txBody>
          <a:bodyPr/>
          <a:lstStyle/>
          <a:p>
            <a: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Informações aos Usuários</a:t>
            </a:r>
            <a:br>
              <a:rPr lang="pt-BR" alt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transcurso da viagem (Dinâmicas)</a:t>
            </a:r>
            <a:br>
              <a:rPr lang="pt-BR" alt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Terminais públicos interativos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altLang="pt-B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Quiosques em pontos estratégicos</a:t>
            </a:r>
            <a:r>
              <a:rPr lang="pt-BR" alt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659907" name="Picture 3" descr="SENSEabl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11325"/>
            <a:ext cx="6400800" cy="4525963"/>
          </a:xfrm>
        </p:spPr>
      </p:pic>
    </p:spTree>
    <p:extLst>
      <p:ext uri="{BB962C8B-B14F-4D97-AF65-F5344CB8AC3E}">
        <p14:creationId xmlns:p14="http://schemas.microsoft.com/office/powerpoint/2010/main" val="16114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954" name="Picture 2" descr="SENSEabl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773238"/>
            <a:ext cx="2841625" cy="4525962"/>
          </a:xfrm>
        </p:spPr>
      </p:pic>
      <p:sp>
        <p:nvSpPr>
          <p:cNvPr id="1661955" name="Rectangle 3"/>
          <p:cNvSpPr>
            <a:spLocks noGrp="1"/>
          </p:cNvSpPr>
          <p:nvPr>
            <p:ph type="title"/>
          </p:nvPr>
        </p:nvSpPr>
        <p:spPr>
          <a:xfrm>
            <a:off x="539750" y="115888"/>
            <a:ext cx="8439150" cy="990600"/>
          </a:xfrm>
          <a:noFill/>
          <a:ln/>
        </p:spPr>
        <p:txBody>
          <a:bodyPr/>
          <a:lstStyle/>
          <a:p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aos Usuários</a:t>
            </a:r>
            <a:b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Durante o transcurso da viagem (Dinâmicas)</a:t>
            </a:r>
            <a:b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Terminais públicos interativos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(Quiosques em pontos estratégicos)</a:t>
            </a:r>
          </a:p>
        </p:txBody>
      </p:sp>
    </p:spTree>
    <p:extLst>
      <p:ext uri="{BB962C8B-B14F-4D97-AF65-F5344CB8AC3E}">
        <p14:creationId xmlns:p14="http://schemas.microsoft.com/office/powerpoint/2010/main" val="3929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BRTs - Componentes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pt-BR" altLang="pt-BR" smtClean="0"/>
              <a:t>Para endereçar os gargalos dos sistemas tradicionais de ônibus e construir um sistema de BRT combina-se: </a:t>
            </a:r>
          </a:p>
          <a:p>
            <a:pPr lvl="1"/>
            <a:r>
              <a:rPr lang="pt-BR" altLang="pt-BR" smtClean="0"/>
              <a:t>a estrutura pré-existente de veículos do TP (ônibus) </a:t>
            </a:r>
          </a:p>
          <a:p>
            <a:pPr lvl="2"/>
            <a:r>
              <a:rPr lang="pt-BR" altLang="pt-BR" smtClean="0"/>
              <a:t>com melhorias específicas nos veículos </a:t>
            </a:r>
          </a:p>
          <a:p>
            <a:pPr lvl="1"/>
            <a:r>
              <a:rPr lang="pt-BR" altLang="pt-BR" smtClean="0"/>
              <a:t>melhorias físicas nas vias e estações</a:t>
            </a:r>
          </a:p>
          <a:p>
            <a:pPr lvl="1"/>
            <a:r>
              <a:rPr lang="pt-BR" altLang="pt-BR" smtClean="0"/>
              <a:t>melhorias dos serviços </a:t>
            </a:r>
          </a:p>
          <a:p>
            <a:pPr lvl="1"/>
            <a:r>
              <a:rPr lang="pt-BR" altLang="pt-BR" smtClean="0"/>
              <a:t>e </a:t>
            </a:r>
            <a:r>
              <a:rPr lang="pt-BR" altLang="pt-BR" smtClean="0">
                <a:solidFill>
                  <a:srgbClr val="FF0000"/>
                </a:solidFill>
              </a:rPr>
              <a:t>um conjunto de ferramentas disponibilizadas por ITS</a:t>
            </a:r>
            <a:r>
              <a:rPr lang="pt-BR" altLang="pt-B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4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4002" name="Picture 2" descr="SENSEabl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82763"/>
            <a:ext cx="6034087" cy="4525962"/>
          </a:xfrm>
        </p:spPr>
      </p:pic>
      <p:sp>
        <p:nvSpPr>
          <p:cNvPr id="1664003" name="Rectangle 3"/>
          <p:cNvSpPr>
            <a:spLocks noGrp="1"/>
          </p:cNvSpPr>
          <p:nvPr>
            <p:ph type="title"/>
          </p:nvPr>
        </p:nvSpPr>
        <p:spPr>
          <a:xfrm>
            <a:off x="539750" y="115888"/>
            <a:ext cx="8439150" cy="990600"/>
          </a:xfrm>
          <a:noFill/>
          <a:ln/>
        </p:spPr>
        <p:txBody>
          <a:bodyPr/>
          <a:lstStyle/>
          <a:p>
            <a: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aos Usuários</a:t>
            </a:r>
            <a:br>
              <a:rPr lang="pt-BR" alt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Durante o transcurso da viagem (Dinâmicas)</a:t>
            </a:r>
            <a:b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Terminais públicos interativos</a:t>
            </a:r>
            <a:r>
              <a:rPr lang="pt-BR" alt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(Quiosques em pontos estratégicos)</a:t>
            </a:r>
          </a:p>
        </p:txBody>
      </p:sp>
    </p:spTree>
    <p:extLst>
      <p:ext uri="{BB962C8B-B14F-4D97-AF65-F5344CB8AC3E}">
        <p14:creationId xmlns:p14="http://schemas.microsoft.com/office/powerpoint/2010/main" val="24260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6050" name="Picture 2" descr="SENSEabl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11325"/>
            <a:ext cx="6400800" cy="4525963"/>
          </a:xfrm>
        </p:spPr>
      </p:pic>
      <p:sp>
        <p:nvSpPr>
          <p:cNvPr id="1666051" name="Rectangle 3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990600"/>
          </a:xfrm>
          <a:noFill/>
          <a:ln/>
        </p:spPr>
        <p:txBody>
          <a:bodyPr/>
          <a:lstStyle/>
          <a:p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aos Usuários</a:t>
            </a:r>
            <a:b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Durante o transcurso da viagem (Dinâmicas)</a:t>
            </a:r>
            <a:b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Terminais públicos interativos 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Quiosques em pontos estratégicos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01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8098" name="Picture 2" descr="SENSEabl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82763"/>
            <a:ext cx="6838950" cy="4525962"/>
          </a:xfrm>
        </p:spPr>
      </p:pic>
      <p:sp>
        <p:nvSpPr>
          <p:cNvPr id="1668099" name="Rectang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noFill/>
          <a:ln/>
        </p:spPr>
        <p:txBody>
          <a:bodyPr/>
          <a:lstStyle/>
          <a:p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aos Usuários</a:t>
            </a:r>
            <a:b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Durante o transcurso da viagem (Dinâmicas)</a:t>
            </a:r>
            <a:br>
              <a:rPr lang="pt-BR" alt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Terminais públicos interativos 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Quiosques em pontos estratégicos</a:t>
            </a:r>
            <a:r>
              <a:rPr lang="pt-BR" alt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57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ja-JP" sz="36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Ger. de Tráfego em Rodovias</a:t>
            </a:r>
            <a:r>
              <a:rPr lang="pt-BR" altLang="pt-BR" dirty="0" smtClean="0"/>
              <a:t> </a:t>
            </a:r>
            <a:br>
              <a:rPr lang="pt-BR" altLang="pt-BR" dirty="0" smtClean="0"/>
            </a:br>
            <a:r>
              <a:rPr lang="pt-BR" altLang="pt-BR" dirty="0" smtClean="0"/>
              <a:t> </a:t>
            </a:r>
            <a:r>
              <a:rPr lang="pt-BR" altLang="pt-BR" sz="2800" b="1" dirty="0" smtClean="0">
                <a:solidFill>
                  <a:srgbClr val="0000CC"/>
                </a:solidFill>
              </a:rPr>
              <a:t>Informações ao Viajante / Condutor (Motorista)</a:t>
            </a:r>
            <a:r>
              <a:rPr lang="pt-BR" altLang="pt-BR" sz="3600" dirty="0" smtClean="0"/>
              <a:t> </a:t>
            </a:r>
          </a:p>
        </p:txBody>
      </p:sp>
      <p:sp>
        <p:nvSpPr>
          <p:cNvPr id="1645571" name="Rectangle 3"/>
          <p:cNvSpPr>
            <a:spLocks noChangeArrowheads="1"/>
          </p:cNvSpPr>
          <p:nvPr/>
        </p:nvSpPr>
        <p:spPr bwMode="auto">
          <a:xfrm>
            <a:off x="0" y="140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645572" name="Picture 4" descr="Figura_3_Painel_de_Mesnsagens_Variáve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28775"/>
            <a:ext cx="7991475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 retângulo 14"/>
          <p:cNvSpPr/>
          <p:nvPr/>
        </p:nvSpPr>
        <p:spPr>
          <a:xfrm>
            <a:off x="0" y="5805264"/>
            <a:ext cx="9144000" cy="1052736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 flip="none" rotWithShape="1">
            <a:gsLst>
              <a:gs pos="0">
                <a:srgbClr val="214F87"/>
              </a:gs>
              <a:gs pos="29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14"/>
          <p:cNvSpPr/>
          <p:nvPr/>
        </p:nvSpPr>
        <p:spPr>
          <a:xfrm rot="10800000">
            <a:off x="3846070" y="6244322"/>
            <a:ext cx="5297930" cy="613678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solidFill>
            <a:srgbClr val="214F87"/>
          </a:solidFill>
          <a:ln>
            <a:solidFill>
              <a:srgbClr val="214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5496" y="1700808"/>
            <a:ext cx="9108504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Uma ontologia para o compartilhamento de informações de um tipo de equipamento ITS </a:t>
            </a:r>
            <a:b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(Painel de Mensagens Variáveis - PMV)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8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971600" y="3938526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Kelsey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Magalhães Melo</a:t>
            </a:r>
          </a:p>
          <a:p>
            <a:pPr marL="0" indent="0" algn="r"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Orientador: Prof. Dr. Cláudio Luiz Marte</a:t>
            </a:r>
          </a:p>
          <a:p>
            <a:pPr marL="0" indent="0" algn="r"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(Defesa)</a:t>
            </a:r>
          </a:p>
          <a:p>
            <a:endParaRPr lang="pt-BR" sz="2400" dirty="0"/>
          </a:p>
        </p:txBody>
      </p:sp>
      <p:sp>
        <p:nvSpPr>
          <p:cNvPr id="16" name="Triângulo retângulo 15"/>
          <p:cNvSpPr/>
          <p:nvPr/>
        </p:nvSpPr>
        <p:spPr>
          <a:xfrm>
            <a:off x="2922062" y="6131310"/>
            <a:ext cx="6221938" cy="613678"/>
          </a:xfrm>
          <a:custGeom>
            <a:avLst/>
            <a:gdLst>
              <a:gd name="connsiteX0" fmla="*/ 0 w 1728192"/>
              <a:gd name="connsiteY0" fmla="*/ 216024 h 216024"/>
              <a:gd name="connsiteX1" fmla="*/ 0 w 1728192"/>
              <a:gd name="connsiteY1" fmla="*/ 0 h 216024"/>
              <a:gd name="connsiteX2" fmla="*/ 1728192 w 1728192"/>
              <a:gd name="connsiteY2" fmla="*/ 216024 h 216024"/>
              <a:gd name="connsiteX3" fmla="*/ 0 w 1728192"/>
              <a:gd name="connsiteY3" fmla="*/ 216024 h 216024"/>
              <a:gd name="connsiteX0" fmla="*/ 0 w 1731264"/>
              <a:gd name="connsiteY0" fmla="*/ 264792 h 264792"/>
              <a:gd name="connsiteX1" fmla="*/ 1731264 w 1731264"/>
              <a:gd name="connsiteY1" fmla="*/ 0 h 264792"/>
              <a:gd name="connsiteX2" fmla="*/ 1728192 w 1731264"/>
              <a:gd name="connsiteY2" fmla="*/ 264792 h 264792"/>
              <a:gd name="connsiteX3" fmla="*/ 0 w 1731264"/>
              <a:gd name="connsiteY3" fmla="*/ 264792 h 264792"/>
              <a:gd name="connsiteX0" fmla="*/ 0 w 7924800"/>
              <a:gd name="connsiteY0" fmla="*/ 0 h 914400"/>
              <a:gd name="connsiteX1" fmla="*/ 7924800 w 7924800"/>
              <a:gd name="connsiteY1" fmla="*/ 649608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2653553 w 7924800"/>
              <a:gd name="connsiteY3" fmla="*/ 310842 h 914400"/>
              <a:gd name="connsiteX4" fmla="*/ 0 w 7924800"/>
              <a:gd name="connsiteY4" fmla="*/ 0 h 914400"/>
              <a:gd name="connsiteX0" fmla="*/ 0 w 6217023"/>
              <a:gd name="connsiteY0" fmla="*/ 0 h 685800"/>
              <a:gd name="connsiteX1" fmla="*/ 6217023 w 6217023"/>
              <a:gd name="connsiteY1" fmla="*/ 152784 h 685800"/>
              <a:gd name="connsiteX2" fmla="*/ 6213951 w 6217023"/>
              <a:gd name="connsiteY2" fmla="*/ 685800 h 685800"/>
              <a:gd name="connsiteX3" fmla="*/ 945776 w 6217023"/>
              <a:gd name="connsiteY3" fmla="*/ 82242 h 685800"/>
              <a:gd name="connsiteX4" fmla="*/ 0 w 6217023"/>
              <a:gd name="connsiteY4" fmla="*/ 0 h 685800"/>
              <a:gd name="connsiteX0" fmla="*/ 0 w 6221939"/>
              <a:gd name="connsiteY0" fmla="*/ 0 h 725129"/>
              <a:gd name="connsiteX1" fmla="*/ 6221939 w 6221939"/>
              <a:gd name="connsiteY1" fmla="*/ 192113 h 725129"/>
              <a:gd name="connsiteX2" fmla="*/ 6218867 w 6221939"/>
              <a:gd name="connsiteY2" fmla="*/ 725129 h 725129"/>
              <a:gd name="connsiteX3" fmla="*/ 950692 w 6221939"/>
              <a:gd name="connsiteY3" fmla="*/ 121571 h 725129"/>
              <a:gd name="connsiteX4" fmla="*/ 0 w 6221939"/>
              <a:gd name="connsiteY4" fmla="*/ 0 h 725129"/>
              <a:gd name="connsiteX0" fmla="*/ 0 w 6218867"/>
              <a:gd name="connsiteY0" fmla="*/ 0 h 725129"/>
              <a:gd name="connsiteX1" fmla="*/ 6212107 w 6218867"/>
              <a:gd name="connsiteY1" fmla="*/ 192113 h 725129"/>
              <a:gd name="connsiteX2" fmla="*/ 6218867 w 6218867"/>
              <a:gd name="connsiteY2" fmla="*/ 725129 h 725129"/>
              <a:gd name="connsiteX3" fmla="*/ 950692 w 6218867"/>
              <a:gd name="connsiteY3" fmla="*/ 121571 h 725129"/>
              <a:gd name="connsiteX4" fmla="*/ 0 w 6218867"/>
              <a:gd name="connsiteY4" fmla="*/ 0 h 725129"/>
              <a:gd name="connsiteX0" fmla="*/ 0 w 6213951"/>
              <a:gd name="connsiteY0" fmla="*/ 0 h 725129"/>
              <a:gd name="connsiteX1" fmla="*/ 6212107 w 6213951"/>
              <a:gd name="connsiteY1" fmla="*/ 192113 h 725129"/>
              <a:gd name="connsiteX2" fmla="*/ 6213951 w 6213951"/>
              <a:gd name="connsiteY2" fmla="*/ 725129 h 725129"/>
              <a:gd name="connsiteX3" fmla="*/ 950692 w 6213951"/>
              <a:gd name="connsiteY3" fmla="*/ 121571 h 725129"/>
              <a:gd name="connsiteX4" fmla="*/ 0 w 6213951"/>
              <a:gd name="connsiteY4" fmla="*/ 0 h 725129"/>
              <a:gd name="connsiteX0" fmla="*/ 0 w 6212380"/>
              <a:gd name="connsiteY0" fmla="*/ 0 h 725129"/>
              <a:gd name="connsiteX1" fmla="*/ 6212107 w 6212380"/>
              <a:gd name="connsiteY1" fmla="*/ 192113 h 725129"/>
              <a:gd name="connsiteX2" fmla="*/ 6204119 w 6212380"/>
              <a:gd name="connsiteY2" fmla="*/ 725129 h 725129"/>
              <a:gd name="connsiteX3" fmla="*/ 950692 w 6212380"/>
              <a:gd name="connsiteY3" fmla="*/ 121571 h 725129"/>
              <a:gd name="connsiteX4" fmla="*/ 0 w 6212380"/>
              <a:gd name="connsiteY4" fmla="*/ 0 h 725129"/>
              <a:gd name="connsiteX0" fmla="*/ 0 w 6216409"/>
              <a:gd name="connsiteY0" fmla="*/ 0 h 725129"/>
              <a:gd name="connsiteX1" fmla="*/ 6212107 w 6216409"/>
              <a:gd name="connsiteY1" fmla="*/ 192113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6409"/>
              <a:gd name="connsiteY0" fmla="*/ 0 h 725129"/>
              <a:gd name="connsiteX1" fmla="*/ 6214565 w 6216409"/>
              <a:gd name="connsiteY1" fmla="*/ 194571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8942"/>
              <a:gd name="connsiteY0" fmla="*/ 0 h 613678"/>
              <a:gd name="connsiteX1" fmla="*/ 6214565 w 6218942"/>
              <a:gd name="connsiteY1" fmla="*/ 194571 h 613678"/>
              <a:gd name="connsiteX2" fmla="*/ 6218942 w 6218942"/>
              <a:gd name="connsiteY2" fmla="*/ 613678 h 613678"/>
              <a:gd name="connsiteX3" fmla="*/ 950692 w 6218942"/>
              <a:gd name="connsiteY3" fmla="*/ 121571 h 613678"/>
              <a:gd name="connsiteX4" fmla="*/ 0 w 6218942"/>
              <a:gd name="connsiteY4" fmla="*/ 0 h 6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8942" h="613678">
                <a:moveTo>
                  <a:pt x="0" y="0"/>
                </a:moveTo>
                <a:lnTo>
                  <a:pt x="6214565" y="194571"/>
                </a:lnTo>
                <a:cubicBezTo>
                  <a:pt x="6216818" y="372243"/>
                  <a:pt x="6216689" y="436006"/>
                  <a:pt x="6218942" y="613678"/>
                </a:cubicBezTo>
                <a:lnTo>
                  <a:pt x="950692" y="121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 flipV="1">
            <a:off x="2627785" y="5869158"/>
            <a:ext cx="6516216" cy="462473"/>
          </a:xfrm>
          <a:custGeom>
            <a:avLst/>
            <a:gdLst>
              <a:gd name="connsiteX0" fmla="*/ 0 w 645840"/>
              <a:gd name="connsiteY0" fmla="*/ 288032 h 288032"/>
              <a:gd name="connsiteX1" fmla="*/ 0 w 645840"/>
              <a:gd name="connsiteY1" fmla="*/ 0 h 288032"/>
              <a:gd name="connsiteX2" fmla="*/ 645840 w 645840"/>
              <a:gd name="connsiteY2" fmla="*/ 288032 h 288032"/>
              <a:gd name="connsiteX3" fmla="*/ 0 w 645840"/>
              <a:gd name="connsiteY3" fmla="*/ 288032 h 288032"/>
              <a:gd name="connsiteX0" fmla="*/ 632012 w 645840"/>
              <a:gd name="connsiteY0" fmla="*/ 0 h 309282"/>
              <a:gd name="connsiteX1" fmla="*/ 0 w 645840"/>
              <a:gd name="connsiteY1" fmla="*/ 21250 h 309282"/>
              <a:gd name="connsiteX2" fmla="*/ 645840 w 645840"/>
              <a:gd name="connsiteY2" fmla="*/ 309282 h 309282"/>
              <a:gd name="connsiteX3" fmla="*/ 632012 w 645840"/>
              <a:gd name="connsiteY3" fmla="*/ 0 h 309282"/>
              <a:gd name="connsiteX0" fmla="*/ 1304365 w 1304365"/>
              <a:gd name="connsiteY0" fmla="*/ 0 h 591670"/>
              <a:gd name="connsiteX1" fmla="*/ 0 w 1304365"/>
              <a:gd name="connsiteY1" fmla="*/ 303638 h 591670"/>
              <a:gd name="connsiteX2" fmla="*/ 645840 w 1304365"/>
              <a:gd name="connsiteY2" fmla="*/ 591670 h 591670"/>
              <a:gd name="connsiteX3" fmla="*/ 1304365 w 1304365"/>
              <a:gd name="connsiteY3" fmla="*/ 0 h 591670"/>
              <a:gd name="connsiteX0" fmla="*/ 1317812 w 1317812"/>
              <a:gd name="connsiteY0" fmla="*/ 0 h 658906"/>
              <a:gd name="connsiteX1" fmla="*/ 0 w 1317812"/>
              <a:gd name="connsiteY1" fmla="*/ 370874 h 658906"/>
              <a:gd name="connsiteX2" fmla="*/ 645840 w 1317812"/>
              <a:gd name="connsiteY2" fmla="*/ 658906 h 658906"/>
              <a:gd name="connsiteX3" fmla="*/ 1317812 w 1317812"/>
              <a:gd name="connsiteY3" fmla="*/ 0 h 658906"/>
              <a:gd name="connsiteX0" fmla="*/ 1317812 w 1317812"/>
              <a:gd name="connsiteY0" fmla="*/ 0 h 443753"/>
              <a:gd name="connsiteX1" fmla="*/ 0 w 1317812"/>
              <a:gd name="connsiteY1" fmla="*/ 370874 h 443753"/>
              <a:gd name="connsiteX2" fmla="*/ 1304746 w 1317812"/>
              <a:gd name="connsiteY2" fmla="*/ 443753 h 443753"/>
              <a:gd name="connsiteX3" fmla="*/ 1317812 w 1317812"/>
              <a:gd name="connsiteY3" fmla="*/ 0 h 443753"/>
              <a:gd name="connsiteX0" fmla="*/ 3119718 w 3119718"/>
              <a:gd name="connsiteY0" fmla="*/ 0 h 443753"/>
              <a:gd name="connsiteX1" fmla="*/ 0 w 3119718"/>
              <a:gd name="connsiteY1" fmla="*/ 155721 h 443753"/>
              <a:gd name="connsiteX2" fmla="*/ 3106652 w 3119718"/>
              <a:gd name="connsiteY2" fmla="*/ 443753 h 443753"/>
              <a:gd name="connsiteX3" fmla="*/ 3119718 w 3119718"/>
              <a:gd name="connsiteY3" fmla="*/ 0 h 443753"/>
              <a:gd name="connsiteX0" fmla="*/ 6736977 w 6736977"/>
              <a:gd name="connsiteY0" fmla="*/ 0 h 443753"/>
              <a:gd name="connsiteX1" fmla="*/ 0 w 6736977"/>
              <a:gd name="connsiteY1" fmla="*/ 209509 h 443753"/>
              <a:gd name="connsiteX2" fmla="*/ 6723911 w 6736977"/>
              <a:gd name="connsiteY2" fmla="*/ 443753 h 443753"/>
              <a:gd name="connsiteX3" fmla="*/ 6736977 w 6736977"/>
              <a:gd name="connsiteY3" fmla="*/ 0 h 443753"/>
              <a:gd name="connsiteX0" fmla="*/ 6736977 w 6746034"/>
              <a:gd name="connsiteY0" fmla="*/ 0 h 443753"/>
              <a:gd name="connsiteX1" fmla="*/ 0 w 6746034"/>
              <a:gd name="connsiteY1" fmla="*/ 209509 h 443753"/>
              <a:gd name="connsiteX2" fmla="*/ 6746034 w 6746034"/>
              <a:gd name="connsiteY2" fmla="*/ 443753 h 443753"/>
              <a:gd name="connsiteX3" fmla="*/ 6736977 w 6746034"/>
              <a:gd name="connsiteY3" fmla="*/ 0 h 443753"/>
              <a:gd name="connsiteX0" fmla="*/ 6736977 w 6738659"/>
              <a:gd name="connsiteY0" fmla="*/ 0 h 443753"/>
              <a:gd name="connsiteX1" fmla="*/ 0 w 6738659"/>
              <a:gd name="connsiteY1" fmla="*/ 209509 h 443753"/>
              <a:gd name="connsiteX2" fmla="*/ 6738659 w 6738659"/>
              <a:gd name="connsiteY2" fmla="*/ 443753 h 443753"/>
              <a:gd name="connsiteX3" fmla="*/ 6736977 w 6738659"/>
              <a:gd name="connsiteY3" fmla="*/ 0 h 443753"/>
              <a:gd name="connsiteX0" fmla="*/ 6744351 w 6744383"/>
              <a:gd name="connsiteY0" fmla="*/ 0 h 448669"/>
              <a:gd name="connsiteX1" fmla="*/ 0 w 6744383"/>
              <a:gd name="connsiteY1" fmla="*/ 214425 h 448669"/>
              <a:gd name="connsiteX2" fmla="*/ 6738659 w 6744383"/>
              <a:gd name="connsiteY2" fmla="*/ 448669 h 448669"/>
              <a:gd name="connsiteX3" fmla="*/ 6744351 w 6744383"/>
              <a:gd name="connsiteY3" fmla="*/ 0 h 448669"/>
              <a:gd name="connsiteX0" fmla="*/ 6734519 w 6738659"/>
              <a:gd name="connsiteY0" fmla="*/ 0 h 446211"/>
              <a:gd name="connsiteX1" fmla="*/ 0 w 6738659"/>
              <a:gd name="connsiteY1" fmla="*/ 211967 h 446211"/>
              <a:gd name="connsiteX2" fmla="*/ 6738659 w 6738659"/>
              <a:gd name="connsiteY2" fmla="*/ 446211 h 446211"/>
              <a:gd name="connsiteX3" fmla="*/ 6734519 w 6738659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11967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35821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312523 w 6312573"/>
              <a:gd name="connsiteY0" fmla="*/ 0 h 446211"/>
              <a:gd name="connsiteX1" fmla="*/ 0 w 6312573"/>
              <a:gd name="connsiteY1" fmla="*/ 204016 h 446211"/>
              <a:gd name="connsiteX2" fmla="*/ 6309289 w 6312573"/>
              <a:gd name="connsiteY2" fmla="*/ 446211 h 446211"/>
              <a:gd name="connsiteX3" fmla="*/ 6312523 w 6312573"/>
              <a:gd name="connsiteY3" fmla="*/ 0 h 4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573" h="446211">
                <a:moveTo>
                  <a:pt x="6312523" y="0"/>
                </a:moveTo>
                <a:lnTo>
                  <a:pt x="0" y="204016"/>
                </a:lnTo>
                <a:lnTo>
                  <a:pt x="6309289" y="446211"/>
                </a:lnTo>
                <a:cubicBezTo>
                  <a:pt x="6308728" y="298293"/>
                  <a:pt x="6313084" y="147918"/>
                  <a:pt x="6312523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9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485800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Conclusão 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– </a:t>
            </a:r>
            <a:r>
              <a:rPr lang="pt-B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Discussão dos resultados</a:t>
            </a:r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t-BR" sz="4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-540568" y="1484784"/>
            <a:ext cx="94690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Obtenção de informações</a:t>
            </a: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3" indent="0">
              <a:buClr>
                <a:srgbClr val="0070C0"/>
              </a:buClr>
              <a:buSzPct val="60000"/>
              <a:buNone/>
            </a:pP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Clr>
                <a:srgbClr val="0070C0"/>
              </a:buClr>
              <a:buSzPct val="60000"/>
              <a:buNone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2116792"/>
          <a:ext cx="846094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3424"/>
                <a:gridCol w="1594103"/>
                <a:gridCol w="1348457"/>
                <a:gridCol w="1348457"/>
                <a:gridCol w="1226499"/>
              </a:tblGrid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    Fontes de informação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Conceitos     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Bases de dados dos fabricantes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Especialistas do domínio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Norma NTCIP 1203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Resolução ANTT 3576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StatusFuncionamento</a:t>
                      </a:r>
                      <a:r>
                        <a:rPr lang="pt-BR" sz="1400" dirty="0">
                          <a:effectLst/>
                        </a:rPr>
                        <a:t> (Classe)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81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PMV (Classe)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0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StatusFuncionamento</a:t>
                      </a:r>
                      <a:r>
                        <a:rPr lang="pt-BR" sz="1400" dirty="0">
                          <a:effectLst/>
                        </a:rPr>
                        <a:t> (Classe)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MensagemPMV</a:t>
                      </a:r>
                      <a:r>
                        <a:rPr lang="pt-BR" sz="1400" dirty="0">
                          <a:effectLst/>
                        </a:rPr>
                        <a:t> (Atributo)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Mensagem (Atributo)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TipoStatus (Classe)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NomeStatus (Atributo)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9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CaixaAlta (Atributo)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</a:rPr>
                        <a:t>Não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8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Intermitencia (Atributo)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</a:rPr>
                        <a:t>Não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Sem_comunicacao (Instância)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</a:rPr>
                        <a:t>Não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Com_comunicacao (Instância)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Sim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</a:rPr>
                        <a:t>Não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 flipH="1" flipV="1">
            <a:off x="313183" y="2036710"/>
            <a:ext cx="2952328" cy="100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 retângulo 14"/>
          <p:cNvSpPr/>
          <p:nvPr/>
        </p:nvSpPr>
        <p:spPr>
          <a:xfrm>
            <a:off x="0" y="5805264"/>
            <a:ext cx="9144000" cy="1052736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 flip="none" rotWithShape="1">
            <a:gsLst>
              <a:gs pos="0">
                <a:srgbClr val="214F87"/>
              </a:gs>
              <a:gs pos="29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14"/>
          <p:cNvSpPr/>
          <p:nvPr/>
        </p:nvSpPr>
        <p:spPr>
          <a:xfrm rot="10800000">
            <a:off x="3846070" y="6244322"/>
            <a:ext cx="5297930" cy="613678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solidFill>
            <a:srgbClr val="214F87"/>
          </a:solidFill>
          <a:ln>
            <a:solidFill>
              <a:srgbClr val="214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343592"/>
            <a:ext cx="9108504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Uma ontologia para o compartilhamento de informações de um tipo de equipamento ITS </a:t>
            </a:r>
            <a:b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(Painel de Mensagens Variáveis - PMV)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8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899592" y="2279283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Kelsey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Magalhães Melo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Orientador: Prof. Dr. Cláudio Luiz Marte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(Defesa)</a:t>
            </a:r>
          </a:p>
          <a:p>
            <a:endParaRPr lang="pt-BR" sz="2000" dirty="0"/>
          </a:p>
        </p:txBody>
      </p:sp>
      <p:sp>
        <p:nvSpPr>
          <p:cNvPr id="16" name="Triângulo retângulo 15"/>
          <p:cNvSpPr/>
          <p:nvPr/>
        </p:nvSpPr>
        <p:spPr>
          <a:xfrm>
            <a:off x="2922062" y="6131310"/>
            <a:ext cx="6221938" cy="613678"/>
          </a:xfrm>
          <a:custGeom>
            <a:avLst/>
            <a:gdLst>
              <a:gd name="connsiteX0" fmla="*/ 0 w 1728192"/>
              <a:gd name="connsiteY0" fmla="*/ 216024 h 216024"/>
              <a:gd name="connsiteX1" fmla="*/ 0 w 1728192"/>
              <a:gd name="connsiteY1" fmla="*/ 0 h 216024"/>
              <a:gd name="connsiteX2" fmla="*/ 1728192 w 1728192"/>
              <a:gd name="connsiteY2" fmla="*/ 216024 h 216024"/>
              <a:gd name="connsiteX3" fmla="*/ 0 w 1728192"/>
              <a:gd name="connsiteY3" fmla="*/ 216024 h 216024"/>
              <a:gd name="connsiteX0" fmla="*/ 0 w 1731264"/>
              <a:gd name="connsiteY0" fmla="*/ 264792 h 264792"/>
              <a:gd name="connsiteX1" fmla="*/ 1731264 w 1731264"/>
              <a:gd name="connsiteY1" fmla="*/ 0 h 264792"/>
              <a:gd name="connsiteX2" fmla="*/ 1728192 w 1731264"/>
              <a:gd name="connsiteY2" fmla="*/ 264792 h 264792"/>
              <a:gd name="connsiteX3" fmla="*/ 0 w 1731264"/>
              <a:gd name="connsiteY3" fmla="*/ 264792 h 264792"/>
              <a:gd name="connsiteX0" fmla="*/ 0 w 7924800"/>
              <a:gd name="connsiteY0" fmla="*/ 0 h 914400"/>
              <a:gd name="connsiteX1" fmla="*/ 7924800 w 7924800"/>
              <a:gd name="connsiteY1" fmla="*/ 649608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0 w 7924800"/>
              <a:gd name="connsiteY3" fmla="*/ 0 h 914400"/>
              <a:gd name="connsiteX0" fmla="*/ 0 w 7924800"/>
              <a:gd name="connsiteY0" fmla="*/ 0 h 914400"/>
              <a:gd name="connsiteX1" fmla="*/ 7924800 w 7924800"/>
              <a:gd name="connsiteY1" fmla="*/ 381384 h 914400"/>
              <a:gd name="connsiteX2" fmla="*/ 7921728 w 7924800"/>
              <a:gd name="connsiteY2" fmla="*/ 914400 h 914400"/>
              <a:gd name="connsiteX3" fmla="*/ 2653553 w 7924800"/>
              <a:gd name="connsiteY3" fmla="*/ 310842 h 914400"/>
              <a:gd name="connsiteX4" fmla="*/ 0 w 7924800"/>
              <a:gd name="connsiteY4" fmla="*/ 0 h 914400"/>
              <a:gd name="connsiteX0" fmla="*/ 0 w 6217023"/>
              <a:gd name="connsiteY0" fmla="*/ 0 h 685800"/>
              <a:gd name="connsiteX1" fmla="*/ 6217023 w 6217023"/>
              <a:gd name="connsiteY1" fmla="*/ 152784 h 685800"/>
              <a:gd name="connsiteX2" fmla="*/ 6213951 w 6217023"/>
              <a:gd name="connsiteY2" fmla="*/ 685800 h 685800"/>
              <a:gd name="connsiteX3" fmla="*/ 945776 w 6217023"/>
              <a:gd name="connsiteY3" fmla="*/ 82242 h 685800"/>
              <a:gd name="connsiteX4" fmla="*/ 0 w 6217023"/>
              <a:gd name="connsiteY4" fmla="*/ 0 h 685800"/>
              <a:gd name="connsiteX0" fmla="*/ 0 w 6221939"/>
              <a:gd name="connsiteY0" fmla="*/ 0 h 725129"/>
              <a:gd name="connsiteX1" fmla="*/ 6221939 w 6221939"/>
              <a:gd name="connsiteY1" fmla="*/ 192113 h 725129"/>
              <a:gd name="connsiteX2" fmla="*/ 6218867 w 6221939"/>
              <a:gd name="connsiteY2" fmla="*/ 725129 h 725129"/>
              <a:gd name="connsiteX3" fmla="*/ 950692 w 6221939"/>
              <a:gd name="connsiteY3" fmla="*/ 121571 h 725129"/>
              <a:gd name="connsiteX4" fmla="*/ 0 w 6221939"/>
              <a:gd name="connsiteY4" fmla="*/ 0 h 725129"/>
              <a:gd name="connsiteX0" fmla="*/ 0 w 6218867"/>
              <a:gd name="connsiteY0" fmla="*/ 0 h 725129"/>
              <a:gd name="connsiteX1" fmla="*/ 6212107 w 6218867"/>
              <a:gd name="connsiteY1" fmla="*/ 192113 h 725129"/>
              <a:gd name="connsiteX2" fmla="*/ 6218867 w 6218867"/>
              <a:gd name="connsiteY2" fmla="*/ 725129 h 725129"/>
              <a:gd name="connsiteX3" fmla="*/ 950692 w 6218867"/>
              <a:gd name="connsiteY3" fmla="*/ 121571 h 725129"/>
              <a:gd name="connsiteX4" fmla="*/ 0 w 6218867"/>
              <a:gd name="connsiteY4" fmla="*/ 0 h 725129"/>
              <a:gd name="connsiteX0" fmla="*/ 0 w 6213951"/>
              <a:gd name="connsiteY0" fmla="*/ 0 h 725129"/>
              <a:gd name="connsiteX1" fmla="*/ 6212107 w 6213951"/>
              <a:gd name="connsiteY1" fmla="*/ 192113 h 725129"/>
              <a:gd name="connsiteX2" fmla="*/ 6213951 w 6213951"/>
              <a:gd name="connsiteY2" fmla="*/ 725129 h 725129"/>
              <a:gd name="connsiteX3" fmla="*/ 950692 w 6213951"/>
              <a:gd name="connsiteY3" fmla="*/ 121571 h 725129"/>
              <a:gd name="connsiteX4" fmla="*/ 0 w 6213951"/>
              <a:gd name="connsiteY4" fmla="*/ 0 h 725129"/>
              <a:gd name="connsiteX0" fmla="*/ 0 w 6212380"/>
              <a:gd name="connsiteY0" fmla="*/ 0 h 725129"/>
              <a:gd name="connsiteX1" fmla="*/ 6212107 w 6212380"/>
              <a:gd name="connsiteY1" fmla="*/ 192113 h 725129"/>
              <a:gd name="connsiteX2" fmla="*/ 6204119 w 6212380"/>
              <a:gd name="connsiteY2" fmla="*/ 725129 h 725129"/>
              <a:gd name="connsiteX3" fmla="*/ 950692 w 6212380"/>
              <a:gd name="connsiteY3" fmla="*/ 121571 h 725129"/>
              <a:gd name="connsiteX4" fmla="*/ 0 w 6212380"/>
              <a:gd name="connsiteY4" fmla="*/ 0 h 725129"/>
              <a:gd name="connsiteX0" fmla="*/ 0 w 6216409"/>
              <a:gd name="connsiteY0" fmla="*/ 0 h 725129"/>
              <a:gd name="connsiteX1" fmla="*/ 6212107 w 6216409"/>
              <a:gd name="connsiteY1" fmla="*/ 192113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6409"/>
              <a:gd name="connsiteY0" fmla="*/ 0 h 725129"/>
              <a:gd name="connsiteX1" fmla="*/ 6214565 w 6216409"/>
              <a:gd name="connsiteY1" fmla="*/ 194571 h 725129"/>
              <a:gd name="connsiteX2" fmla="*/ 6216409 w 6216409"/>
              <a:gd name="connsiteY2" fmla="*/ 725129 h 725129"/>
              <a:gd name="connsiteX3" fmla="*/ 950692 w 6216409"/>
              <a:gd name="connsiteY3" fmla="*/ 121571 h 725129"/>
              <a:gd name="connsiteX4" fmla="*/ 0 w 6216409"/>
              <a:gd name="connsiteY4" fmla="*/ 0 h 725129"/>
              <a:gd name="connsiteX0" fmla="*/ 0 w 6218942"/>
              <a:gd name="connsiteY0" fmla="*/ 0 h 613678"/>
              <a:gd name="connsiteX1" fmla="*/ 6214565 w 6218942"/>
              <a:gd name="connsiteY1" fmla="*/ 194571 h 613678"/>
              <a:gd name="connsiteX2" fmla="*/ 6218942 w 6218942"/>
              <a:gd name="connsiteY2" fmla="*/ 613678 h 613678"/>
              <a:gd name="connsiteX3" fmla="*/ 950692 w 6218942"/>
              <a:gd name="connsiteY3" fmla="*/ 121571 h 613678"/>
              <a:gd name="connsiteX4" fmla="*/ 0 w 6218942"/>
              <a:gd name="connsiteY4" fmla="*/ 0 h 6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8942" h="613678">
                <a:moveTo>
                  <a:pt x="0" y="0"/>
                </a:moveTo>
                <a:lnTo>
                  <a:pt x="6214565" y="194571"/>
                </a:lnTo>
                <a:cubicBezTo>
                  <a:pt x="6216818" y="372243"/>
                  <a:pt x="6216689" y="436006"/>
                  <a:pt x="6218942" y="613678"/>
                </a:cubicBezTo>
                <a:lnTo>
                  <a:pt x="950692" y="121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 flipV="1">
            <a:off x="2627785" y="5869158"/>
            <a:ext cx="6516216" cy="462473"/>
          </a:xfrm>
          <a:custGeom>
            <a:avLst/>
            <a:gdLst>
              <a:gd name="connsiteX0" fmla="*/ 0 w 645840"/>
              <a:gd name="connsiteY0" fmla="*/ 288032 h 288032"/>
              <a:gd name="connsiteX1" fmla="*/ 0 w 645840"/>
              <a:gd name="connsiteY1" fmla="*/ 0 h 288032"/>
              <a:gd name="connsiteX2" fmla="*/ 645840 w 645840"/>
              <a:gd name="connsiteY2" fmla="*/ 288032 h 288032"/>
              <a:gd name="connsiteX3" fmla="*/ 0 w 645840"/>
              <a:gd name="connsiteY3" fmla="*/ 288032 h 288032"/>
              <a:gd name="connsiteX0" fmla="*/ 632012 w 645840"/>
              <a:gd name="connsiteY0" fmla="*/ 0 h 309282"/>
              <a:gd name="connsiteX1" fmla="*/ 0 w 645840"/>
              <a:gd name="connsiteY1" fmla="*/ 21250 h 309282"/>
              <a:gd name="connsiteX2" fmla="*/ 645840 w 645840"/>
              <a:gd name="connsiteY2" fmla="*/ 309282 h 309282"/>
              <a:gd name="connsiteX3" fmla="*/ 632012 w 645840"/>
              <a:gd name="connsiteY3" fmla="*/ 0 h 309282"/>
              <a:gd name="connsiteX0" fmla="*/ 1304365 w 1304365"/>
              <a:gd name="connsiteY0" fmla="*/ 0 h 591670"/>
              <a:gd name="connsiteX1" fmla="*/ 0 w 1304365"/>
              <a:gd name="connsiteY1" fmla="*/ 303638 h 591670"/>
              <a:gd name="connsiteX2" fmla="*/ 645840 w 1304365"/>
              <a:gd name="connsiteY2" fmla="*/ 591670 h 591670"/>
              <a:gd name="connsiteX3" fmla="*/ 1304365 w 1304365"/>
              <a:gd name="connsiteY3" fmla="*/ 0 h 591670"/>
              <a:gd name="connsiteX0" fmla="*/ 1317812 w 1317812"/>
              <a:gd name="connsiteY0" fmla="*/ 0 h 658906"/>
              <a:gd name="connsiteX1" fmla="*/ 0 w 1317812"/>
              <a:gd name="connsiteY1" fmla="*/ 370874 h 658906"/>
              <a:gd name="connsiteX2" fmla="*/ 645840 w 1317812"/>
              <a:gd name="connsiteY2" fmla="*/ 658906 h 658906"/>
              <a:gd name="connsiteX3" fmla="*/ 1317812 w 1317812"/>
              <a:gd name="connsiteY3" fmla="*/ 0 h 658906"/>
              <a:gd name="connsiteX0" fmla="*/ 1317812 w 1317812"/>
              <a:gd name="connsiteY0" fmla="*/ 0 h 443753"/>
              <a:gd name="connsiteX1" fmla="*/ 0 w 1317812"/>
              <a:gd name="connsiteY1" fmla="*/ 370874 h 443753"/>
              <a:gd name="connsiteX2" fmla="*/ 1304746 w 1317812"/>
              <a:gd name="connsiteY2" fmla="*/ 443753 h 443753"/>
              <a:gd name="connsiteX3" fmla="*/ 1317812 w 1317812"/>
              <a:gd name="connsiteY3" fmla="*/ 0 h 443753"/>
              <a:gd name="connsiteX0" fmla="*/ 3119718 w 3119718"/>
              <a:gd name="connsiteY0" fmla="*/ 0 h 443753"/>
              <a:gd name="connsiteX1" fmla="*/ 0 w 3119718"/>
              <a:gd name="connsiteY1" fmla="*/ 155721 h 443753"/>
              <a:gd name="connsiteX2" fmla="*/ 3106652 w 3119718"/>
              <a:gd name="connsiteY2" fmla="*/ 443753 h 443753"/>
              <a:gd name="connsiteX3" fmla="*/ 3119718 w 3119718"/>
              <a:gd name="connsiteY3" fmla="*/ 0 h 443753"/>
              <a:gd name="connsiteX0" fmla="*/ 6736977 w 6736977"/>
              <a:gd name="connsiteY0" fmla="*/ 0 h 443753"/>
              <a:gd name="connsiteX1" fmla="*/ 0 w 6736977"/>
              <a:gd name="connsiteY1" fmla="*/ 209509 h 443753"/>
              <a:gd name="connsiteX2" fmla="*/ 6723911 w 6736977"/>
              <a:gd name="connsiteY2" fmla="*/ 443753 h 443753"/>
              <a:gd name="connsiteX3" fmla="*/ 6736977 w 6736977"/>
              <a:gd name="connsiteY3" fmla="*/ 0 h 443753"/>
              <a:gd name="connsiteX0" fmla="*/ 6736977 w 6746034"/>
              <a:gd name="connsiteY0" fmla="*/ 0 h 443753"/>
              <a:gd name="connsiteX1" fmla="*/ 0 w 6746034"/>
              <a:gd name="connsiteY1" fmla="*/ 209509 h 443753"/>
              <a:gd name="connsiteX2" fmla="*/ 6746034 w 6746034"/>
              <a:gd name="connsiteY2" fmla="*/ 443753 h 443753"/>
              <a:gd name="connsiteX3" fmla="*/ 6736977 w 6746034"/>
              <a:gd name="connsiteY3" fmla="*/ 0 h 443753"/>
              <a:gd name="connsiteX0" fmla="*/ 6736977 w 6738659"/>
              <a:gd name="connsiteY0" fmla="*/ 0 h 443753"/>
              <a:gd name="connsiteX1" fmla="*/ 0 w 6738659"/>
              <a:gd name="connsiteY1" fmla="*/ 209509 h 443753"/>
              <a:gd name="connsiteX2" fmla="*/ 6738659 w 6738659"/>
              <a:gd name="connsiteY2" fmla="*/ 443753 h 443753"/>
              <a:gd name="connsiteX3" fmla="*/ 6736977 w 6738659"/>
              <a:gd name="connsiteY3" fmla="*/ 0 h 443753"/>
              <a:gd name="connsiteX0" fmla="*/ 6744351 w 6744383"/>
              <a:gd name="connsiteY0" fmla="*/ 0 h 448669"/>
              <a:gd name="connsiteX1" fmla="*/ 0 w 6744383"/>
              <a:gd name="connsiteY1" fmla="*/ 214425 h 448669"/>
              <a:gd name="connsiteX2" fmla="*/ 6738659 w 6744383"/>
              <a:gd name="connsiteY2" fmla="*/ 448669 h 448669"/>
              <a:gd name="connsiteX3" fmla="*/ 6744351 w 6744383"/>
              <a:gd name="connsiteY3" fmla="*/ 0 h 448669"/>
              <a:gd name="connsiteX0" fmla="*/ 6734519 w 6738659"/>
              <a:gd name="connsiteY0" fmla="*/ 0 h 446211"/>
              <a:gd name="connsiteX1" fmla="*/ 0 w 6738659"/>
              <a:gd name="connsiteY1" fmla="*/ 211967 h 446211"/>
              <a:gd name="connsiteX2" fmla="*/ 6738659 w 6738659"/>
              <a:gd name="connsiteY2" fmla="*/ 446211 h 446211"/>
              <a:gd name="connsiteX3" fmla="*/ 6734519 w 6738659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11967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741893 w 6741943"/>
              <a:gd name="connsiteY0" fmla="*/ 0 h 446211"/>
              <a:gd name="connsiteX1" fmla="*/ 0 w 6741943"/>
              <a:gd name="connsiteY1" fmla="*/ 235821 h 446211"/>
              <a:gd name="connsiteX2" fmla="*/ 6738659 w 6741943"/>
              <a:gd name="connsiteY2" fmla="*/ 446211 h 446211"/>
              <a:gd name="connsiteX3" fmla="*/ 6741893 w 6741943"/>
              <a:gd name="connsiteY3" fmla="*/ 0 h 446211"/>
              <a:gd name="connsiteX0" fmla="*/ 6312523 w 6312573"/>
              <a:gd name="connsiteY0" fmla="*/ 0 h 446211"/>
              <a:gd name="connsiteX1" fmla="*/ 0 w 6312573"/>
              <a:gd name="connsiteY1" fmla="*/ 204016 h 446211"/>
              <a:gd name="connsiteX2" fmla="*/ 6309289 w 6312573"/>
              <a:gd name="connsiteY2" fmla="*/ 446211 h 446211"/>
              <a:gd name="connsiteX3" fmla="*/ 6312523 w 6312573"/>
              <a:gd name="connsiteY3" fmla="*/ 0 h 4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573" h="446211">
                <a:moveTo>
                  <a:pt x="6312523" y="0"/>
                </a:moveTo>
                <a:lnTo>
                  <a:pt x="0" y="204016"/>
                </a:lnTo>
                <a:lnTo>
                  <a:pt x="6309289" y="446211"/>
                </a:lnTo>
                <a:cubicBezTo>
                  <a:pt x="6308728" y="298293"/>
                  <a:pt x="6313084" y="147918"/>
                  <a:pt x="6312523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67544" y="4206846"/>
            <a:ext cx="820444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 tooltip="http://aleph.ipt.br/F/6S6QSQ1T34C83GAYQ4XS3KX2XU7L6SDNB5TQDS7S186LD2NX7C-15522?func=service&amp;doc_library=IPT01&amp;doc_number=000173073&amp;line_number=0001&amp;func_code=WEB-BRIEF&amp;service_type=MEDIA"/>
              </a:rPr>
              <a:t>http://aleph.ipt.br/F/6S6QSQ1T34C83GAYQ4XS3KX2XU7L6SDNB5TQDS7S186LD2NX7C-15522?func=service&amp;doc_library=IPT01&amp;doc_number=000173073&amp;line_number=0001&amp;func_code=WEB-BRIEF&amp;service_type=MEDIA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1328"/>
            <a:ext cx="8604956" cy="497200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Levantamento tecnológico de ITS nas concessionárias de SP (IPT-ARTESP)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Problema:</a:t>
            </a:r>
          </a:p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Sistemas de ITS nas concessionárias de rodovias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 padronização tanto em 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Clr>
                <a:srgbClr val="0070C0"/>
              </a:buClr>
              <a:buSzPct val="60000"/>
              <a:buNone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forma como os dados estavam estruturados, como também em relação 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0">
              <a:buClr>
                <a:srgbClr val="0070C0"/>
              </a:buClr>
              <a:buSzPct val="60000"/>
              <a:buNone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 geradas por eles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Nomes de tabelas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campos sem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sentido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diferentes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Estruturas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diversificadas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Conhecimento tácito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Gómez-Pérez (1999) cita o uso de ontologias para definir um vocabulário comum a uma área e definir o significado dos termos pertencentes ao domínio.</a:t>
            </a:r>
          </a:p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Gruber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(2008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cita que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 é usada para integrar informações de bases de dados heterogêneas...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70C0"/>
              </a:buClr>
              <a:buSzPct val="60000"/>
              <a:buNone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4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Motivação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1328"/>
            <a:ext cx="7848872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Mapeamento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conhecimento desse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equipamento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Equipamento ITS-PMV</a:t>
            </a:r>
          </a:p>
          <a:p>
            <a:pPr lvl="2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escolha do ITS-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PMV se deu pela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importância do equipamento junto às concessionárias que o utilizam como um canal de informações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usuários das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rodovias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esse objetivo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foi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desenvolvida uma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 que está baseada em: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estruturas de dados dos fabricantes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PMV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de relatórios técnicos contendo o conhecimento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especialistas das concessionárias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SP 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 internacional (NTCIP 1203)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resolução federal (3576 da ANTT)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0070C0"/>
              </a:buClr>
              <a:buSzPct val="600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Objetivo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990220" y="6309319"/>
            <a:ext cx="3699189" cy="548681"/>
          </a:xfrm>
          <a:custGeom>
            <a:avLst/>
            <a:gdLst>
              <a:gd name="connsiteX0" fmla="*/ 0 w 1584176"/>
              <a:gd name="connsiteY0" fmla="*/ 648072 h 648072"/>
              <a:gd name="connsiteX1" fmla="*/ 792088 w 1584176"/>
              <a:gd name="connsiteY1" fmla="*/ 0 h 648072"/>
              <a:gd name="connsiteX2" fmla="*/ 1584176 w 1584176"/>
              <a:gd name="connsiteY2" fmla="*/ 648072 h 648072"/>
              <a:gd name="connsiteX3" fmla="*/ 0 w 1584176"/>
              <a:gd name="connsiteY3" fmla="*/ 648072 h 648072"/>
              <a:gd name="connsiteX0" fmla="*/ 2684357 w 4268533"/>
              <a:gd name="connsiteY0" fmla="*/ 1027635 h 1027635"/>
              <a:gd name="connsiteX1" fmla="*/ 0 w 4268533"/>
              <a:gd name="connsiteY1" fmla="*/ 0 h 1027635"/>
              <a:gd name="connsiteX2" fmla="*/ 4268533 w 4268533"/>
              <a:gd name="connsiteY2" fmla="*/ 1027635 h 1027635"/>
              <a:gd name="connsiteX3" fmla="*/ 2684357 w 4268533"/>
              <a:gd name="connsiteY3" fmla="*/ 1027635 h 1027635"/>
              <a:gd name="connsiteX0" fmla="*/ 2684357 w 5036284"/>
              <a:gd name="connsiteY0" fmla="*/ 1027635 h 1027635"/>
              <a:gd name="connsiteX1" fmla="*/ 0 w 5036284"/>
              <a:gd name="connsiteY1" fmla="*/ 0 h 1027635"/>
              <a:gd name="connsiteX2" fmla="*/ 5036284 w 5036284"/>
              <a:gd name="connsiteY2" fmla="*/ 1027635 h 1027635"/>
              <a:gd name="connsiteX3" fmla="*/ 2684357 w 5036284"/>
              <a:gd name="connsiteY3" fmla="*/ 1027635 h 1027635"/>
              <a:gd name="connsiteX0" fmla="*/ 1709572 w 4061499"/>
              <a:gd name="connsiteY0" fmla="*/ 786096 h 786096"/>
              <a:gd name="connsiteX1" fmla="*/ 0 w 4061499"/>
              <a:gd name="connsiteY1" fmla="*/ 0 h 786096"/>
              <a:gd name="connsiteX2" fmla="*/ 4061499 w 4061499"/>
              <a:gd name="connsiteY2" fmla="*/ 786096 h 786096"/>
              <a:gd name="connsiteX3" fmla="*/ 1709572 w 4061499"/>
              <a:gd name="connsiteY3" fmla="*/ 786096 h 786096"/>
              <a:gd name="connsiteX0" fmla="*/ 1709572 w 3699189"/>
              <a:gd name="connsiteY0" fmla="*/ 786096 h 811975"/>
              <a:gd name="connsiteX1" fmla="*/ 0 w 3699189"/>
              <a:gd name="connsiteY1" fmla="*/ 0 h 811975"/>
              <a:gd name="connsiteX2" fmla="*/ 3699189 w 3699189"/>
              <a:gd name="connsiteY2" fmla="*/ 811975 h 811975"/>
              <a:gd name="connsiteX3" fmla="*/ 1709572 w 3699189"/>
              <a:gd name="connsiteY3" fmla="*/ 786096 h 8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189" h="811975">
                <a:moveTo>
                  <a:pt x="1709572" y="786096"/>
                </a:moveTo>
                <a:lnTo>
                  <a:pt x="0" y="0"/>
                </a:lnTo>
                <a:lnTo>
                  <a:pt x="3699189" y="811975"/>
                </a:lnTo>
                <a:lnTo>
                  <a:pt x="1709572" y="78609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>
            <a:off x="91892" y="6165304"/>
            <a:ext cx="5468803" cy="692695"/>
          </a:xfrm>
          <a:custGeom>
            <a:avLst/>
            <a:gdLst>
              <a:gd name="connsiteX0" fmla="*/ 0 w 1060704"/>
              <a:gd name="connsiteY0" fmla="*/ 914400 h 914400"/>
              <a:gd name="connsiteX1" fmla="*/ 414067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5468803 w 5468803"/>
              <a:gd name="connsiteY2" fmla="*/ 992037 h 992037"/>
              <a:gd name="connsiteX3" fmla="*/ 4408099 w 5468803"/>
              <a:gd name="connsiteY3" fmla="*/ 992037 h 992037"/>
              <a:gd name="connsiteX0" fmla="*/ 4408099 w 5468803"/>
              <a:gd name="connsiteY0" fmla="*/ 992037 h 992037"/>
              <a:gd name="connsiteX1" fmla="*/ 0 w 5468803"/>
              <a:gd name="connsiteY1" fmla="*/ 0 h 992037"/>
              <a:gd name="connsiteX2" fmla="*/ 805255 w 5468803"/>
              <a:gd name="connsiteY2" fmla="*/ 215661 h 992037"/>
              <a:gd name="connsiteX3" fmla="*/ 5468803 w 5468803"/>
              <a:gd name="connsiteY3" fmla="*/ 992037 h 992037"/>
              <a:gd name="connsiteX4" fmla="*/ 4408099 w 5468803"/>
              <a:gd name="connsiteY4" fmla="*/ 992037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803" h="992037">
                <a:moveTo>
                  <a:pt x="4408099" y="992037"/>
                </a:moveTo>
                <a:lnTo>
                  <a:pt x="0" y="0"/>
                </a:lnTo>
                <a:cubicBezTo>
                  <a:pt x="12501" y="2876"/>
                  <a:pt x="792754" y="212785"/>
                  <a:pt x="805255" y="215661"/>
                </a:cubicBezTo>
                <a:lnTo>
                  <a:pt x="5468803" y="992037"/>
                </a:lnTo>
                <a:lnTo>
                  <a:pt x="4408099" y="9920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14"/>
          <p:cNvSpPr/>
          <p:nvPr/>
        </p:nvSpPr>
        <p:spPr>
          <a:xfrm>
            <a:off x="0" y="6071904"/>
            <a:ext cx="3779912" cy="786095"/>
          </a:xfrm>
          <a:custGeom>
            <a:avLst/>
            <a:gdLst>
              <a:gd name="connsiteX0" fmla="*/ 0 w 9164920"/>
              <a:gd name="connsiteY0" fmla="*/ 1052736 h 1052736"/>
              <a:gd name="connsiteX1" fmla="*/ 0 w 9164920"/>
              <a:gd name="connsiteY1" fmla="*/ 0 h 1052736"/>
              <a:gd name="connsiteX2" fmla="*/ 9164920 w 9164920"/>
              <a:gd name="connsiteY2" fmla="*/ 1052736 h 1052736"/>
              <a:gd name="connsiteX3" fmla="*/ 0 w 9164920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  <a:gd name="connsiteX0" fmla="*/ 0 w 9162387"/>
              <a:gd name="connsiteY0" fmla="*/ 1052736 h 1052736"/>
              <a:gd name="connsiteX1" fmla="*/ 0 w 9162387"/>
              <a:gd name="connsiteY1" fmla="*/ 0 h 1052736"/>
              <a:gd name="connsiteX2" fmla="*/ 9162387 w 9162387"/>
              <a:gd name="connsiteY2" fmla="*/ 1052736 h 1052736"/>
              <a:gd name="connsiteX3" fmla="*/ 0 w 9162387"/>
              <a:gd name="connsiteY3" fmla="*/ 1052736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87" h="1052736">
                <a:moveTo>
                  <a:pt x="0" y="1052736"/>
                </a:moveTo>
                <a:lnTo>
                  <a:pt x="0" y="0"/>
                </a:lnTo>
                <a:lnTo>
                  <a:pt x="9162387" y="1052736"/>
                </a:lnTo>
                <a:lnTo>
                  <a:pt x="0" y="1052736"/>
                </a:lnTo>
                <a:close/>
              </a:path>
            </a:pathLst>
          </a:custGeom>
          <a:gradFill>
            <a:gsLst>
              <a:gs pos="0">
                <a:srgbClr val="214F87"/>
              </a:gs>
              <a:gs pos="45000">
                <a:srgbClr val="85C2FF"/>
              </a:gs>
              <a:gs pos="81000">
                <a:srgbClr val="214F87"/>
              </a:gs>
              <a:gs pos="100000">
                <a:srgbClr val="214F87"/>
              </a:gs>
            </a:gsLst>
            <a:lin ang="2700000" scaled="1"/>
          </a:gradFill>
          <a:ln>
            <a:solidFill>
              <a:srgbClr val="214F87">
                <a:alpha val="31000"/>
              </a:srgbClr>
            </a:solidFill>
          </a:ln>
          <a:effectLst>
            <a:outerShdw blurRad="723900" dist="63500" dir="157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72"/>
            <a:ext cx="11881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1328"/>
            <a:ext cx="7787208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Ontologia</a:t>
            </a: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“Uma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explícita de uma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conceituação”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Gruber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(1992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“É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especificação explícita e parcial e tenta se aproximar de uma estrutura do mundo definida por uma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conceituação”</a:t>
            </a:r>
          </a:p>
          <a:p>
            <a:pPr lvl="3">
              <a:buClr>
                <a:srgbClr val="0070C0"/>
              </a:buClr>
              <a:buSzPct val="60000"/>
              <a:buFont typeface="Wingdings 3" panose="05040102010807070707" pitchFamily="18" charset="2"/>
              <a:buChar char=""/>
            </a:pP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Guarino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(1998) </a:t>
            </a: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pPr algn="l"/>
            <a:r>
              <a:rPr lang="pt-BR" sz="4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Estado da arte</a:t>
            </a:r>
            <a:endParaRPr lang="pt-BR" sz="4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7731</TotalTime>
  <Words>8893</Words>
  <Application>Microsoft Office PowerPoint</Application>
  <PresentationFormat>Apresentação na tela (4:3)</PresentationFormat>
  <Paragraphs>1637</Paragraphs>
  <Slides>144</Slides>
  <Notes>124</Notes>
  <HiddenSlides>0</HiddenSlides>
  <MMClips>0</MMClips>
  <ScaleCrop>false</ScaleCrop>
  <HeadingPairs>
    <vt:vector size="8" baseType="variant">
      <vt:variant>
        <vt:lpstr>Fontes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144</vt:i4>
      </vt:variant>
    </vt:vector>
  </HeadingPairs>
  <TitlesOfParts>
    <vt:vector size="163" baseType="lpstr">
      <vt:lpstr>ＭＳ Ｐゴシック</vt:lpstr>
      <vt:lpstr>Arial</vt:lpstr>
      <vt:lpstr>Arial Black</vt:lpstr>
      <vt:lpstr>Arial Narrow</vt:lpstr>
      <vt:lpstr>Calibri</vt:lpstr>
      <vt:lpstr>Lucida Sans Unicode</vt:lpstr>
      <vt:lpstr>Script MT Bold</vt:lpstr>
      <vt:lpstr>Segoe UI</vt:lpstr>
      <vt:lpstr>Segoe UI Light</vt:lpstr>
      <vt:lpstr>Segoe UI Semibold</vt:lpstr>
      <vt:lpstr>Tahoma</vt:lpstr>
      <vt:lpstr>Times New Roman</vt:lpstr>
      <vt:lpstr>Tw Cen MT</vt:lpstr>
      <vt:lpstr>Webdings</vt:lpstr>
      <vt:lpstr>Wingdings</vt:lpstr>
      <vt:lpstr>Wingdings 2</vt:lpstr>
      <vt:lpstr>Wingdings 3</vt:lpstr>
      <vt:lpstr>Mediano</vt:lpstr>
      <vt:lpstr>Gráfico do CorelDRAW 9.0</vt:lpstr>
      <vt:lpstr>PTR 5925 – Aula 6: ITS4BRT</vt:lpstr>
      <vt:lpstr>Objetivos</vt:lpstr>
      <vt:lpstr>Leitura Recomendada</vt:lpstr>
      <vt:lpstr>AGENDA</vt:lpstr>
      <vt:lpstr>AGENDA</vt:lpstr>
      <vt:lpstr>BRT - Definições</vt:lpstr>
      <vt:lpstr>BRT (Bus Rapid Transit) e ITS (Intelligent Transport System): premissas</vt:lpstr>
      <vt:lpstr>BRTs - Metas</vt:lpstr>
      <vt:lpstr>BRTs - Componentes</vt:lpstr>
      <vt:lpstr>BRTs e Tecnologias ITS</vt:lpstr>
      <vt:lpstr>BRTs e Tecnologias ITS</vt:lpstr>
      <vt:lpstr>BRTs e Tecnologias ITS</vt:lpstr>
      <vt:lpstr>Gerenciamento de Transporte Público Urbano de Passageiros</vt:lpstr>
      <vt:lpstr>Gerenciamento de Transporte Público Urbano de Passageiros  Expresso Tiradentes (Via Elevada)</vt:lpstr>
      <vt:lpstr>Gerenciamento de Transporte Público Urbano de Passageiros  Expresso Tiradentes (Via Elevada)</vt:lpstr>
      <vt:lpstr>Apresentação do PowerPoint</vt:lpstr>
      <vt:lpstr>Impactos: Matriz de Redução de Custos (ganhos por tecnologia) (*)</vt:lpstr>
      <vt:lpstr>Apresentação do PowerPoint</vt:lpstr>
      <vt:lpstr>Apresentação do PowerPoint</vt:lpstr>
      <vt:lpstr>14813 – 1: (11) domínios de serviço de ITS </vt:lpstr>
      <vt:lpstr>14813 -1: Hierarquia de definições dos serviços de ITS para a arquitetura de referência de ITS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BRT/ITS: referências</vt:lpstr>
      <vt:lpstr>AGENDA</vt:lpstr>
      <vt:lpstr>Modelagem de Dados - Definição</vt:lpstr>
      <vt:lpstr>14813 -2: Arquitetura de referência de núcleo de TICS</vt:lpstr>
      <vt:lpstr>Apresentação do PowerPoint</vt:lpstr>
      <vt:lpstr>ATORES</vt:lpstr>
      <vt:lpstr>ATORES</vt:lpstr>
      <vt:lpstr>ATORES</vt:lpstr>
      <vt:lpstr>ATORES</vt:lpstr>
      <vt:lpstr>ATORES</vt:lpstr>
      <vt:lpstr>ATORES</vt:lpstr>
      <vt:lpstr>ATORES</vt:lpstr>
      <vt:lpstr>ATORES</vt:lpstr>
      <vt:lpstr>ATORES</vt:lpstr>
      <vt:lpstr>ATORES</vt:lpstr>
      <vt:lpstr>AGENDA</vt:lpstr>
      <vt:lpstr>Estrutura Proposta</vt:lpstr>
      <vt:lpstr>Apresentação do PowerPoint</vt:lpstr>
      <vt:lpstr>Estrutura Proposta</vt:lpstr>
      <vt:lpstr>ITS4BRT: Estrutura Proposta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Proposta</vt:lpstr>
      <vt:lpstr>Apresentação do PowerPoint</vt:lpstr>
      <vt:lpstr>Estrutura Proposta</vt:lpstr>
      <vt:lpstr>Apresentação do PowerPoint</vt:lpstr>
      <vt:lpstr>Leitura Recomendada</vt:lpstr>
      <vt:lpstr>Apresentação do PowerPoint</vt:lpstr>
      <vt:lpstr>14813 – 1: (11) domínios de serviço de ITS </vt:lpstr>
      <vt:lpstr>ITS4BRT: Estrutura Proposta</vt:lpstr>
      <vt:lpstr>Apresentação do PowerPoint</vt:lpstr>
      <vt:lpstr>Informações aos Usuários</vt:lpstr>
      <vt:lpstr>Informações aos Usuários</vt:lpstr>
      <vt:lpstr>Informações aos Usuários</vt:lpstr>
      <vt:lpstr>Informações aos Usuários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Informações aos Usuários</vt:lpstr>
      <vt:lpstr>Informações aos Usuários Antes do início da Viagem </vt:lpstr>
      <vt:lpstr>Informações aos Usuários Antes do início da Viagem (planejamento)</vt:lpstr>
      <vt:lpstr>Informações aos Usuários Antes do início da Viagem (planejamento)</vt:lpstr>
      <vt:lpstr>Informações aos Usuários Antes do início da Viagem (planejamento)</vt:lpstr>
      <vt:lpstr>Apresentação do PowerPoint</vt:lpstr>
      <vt:lpstr>Informações aos Usuários</vt:lpstr>
      <vt:lpstr>Informações aos Usuários Durante o transcurso da viagem</vt:lpstr>
      <vt:lpstr>Informações aos Usuários Durante o transcurso da viagem (dinâmicas)</vt:lpstr>
      <vt:lpstr>Informações aos Usuários Durante o transcurso da viagem (dinâmicas)</vt:lpstr>
      <vt:lpstr>Informações aos Usuários Durante o transcurso da viagem (dinâmicas)</vt:lpstr>
      <vt:lpstr>Informações aos Usuários Durante o transcurso da viagem (dinâmicas)</vt:lpstr>
      <vt:lpstr>Informações aos Usuários Durante o transcurso da viagem (dinâmicas)</vt:lpstr>
      <vt:lpstr>Informações aos Usuários Durante o transcurso da viagem (Dinâmicas) Terminais públicos interativos (Quiosques em pontos estratégicos)</vt:lpstr>
      <vt:lpstr>Informações aos Usuários Durante o transcurso da viagem (Dinâmicas) Terminais públicos interativos (Quiosques em pontos estratégicos)</vt:lpstr>
      <vt:lpstr>Informações aos Usuários Durante o transcurso da viagem (Dinâmicas) Terminais públicos interativos (Quiosques em pontos estratégicos)</vt:lpstr>
      <vt:lpstr>Informações aos Usuários Durante o transcurso da viagem (Dinâmicas) Terminais públicos interativos (Quiosques em pontos estratégicos)</vt:lpstr>
      <vt:lpstr>Informações aos Usuários Durante o transcurso da viagem (Dinâmicas) Terminais públicos interativos (Quiosques em pontos estratégicos)</vt:lpstr>
      <vt:lpstr>Ger. de Tráfego em Rodovias   Informações ao Viajante / Condutor (Motorista) </vt:lpstr>
      <vt:lpstr>Apresentação do PowerPoint</vt:lpstr>
      <vt:lpstr>Conclusão – Discussão dos resultados  </vt:lpstr>
      <vt:lpstr>Apresentação do PowerPoint</vt:lpstr>
      <vt:lpstr>Motivação</vt:lpstr>
      <vt:lpstr>Objetivo</vt:lpstr>
      <vt:lpstr>Estado da arte</vt:lpstr>
      <vt:lpstr>Estado da arte</vt:lpstr>
      <vt:lpstr>Estado da arte</vt:lpstr>
      <vt:lpstr>Estado da arte</vt:lpstr>
      <vt:lpstr>Estado da arte</vt:lpstr>
      <vt:lpstr>Estado da arte</vt:lpstr>
      <vt:lpstr>Levantamento das  informações do ITS-PMV</vt:lpstr>
      <vt:lpstr>Levantamento das  informações do ITS-PMV</vt:lpstr>
      <vt:lpstr>Levantamento das  informações do ITS-PMV</vt:lpstr>
      <vt:lpstr>Levantamento das  informações do ITS-PMV</vt:lpstr>
      <vt:lpstr>Levantamento das  informações do ITS-PMV</vt:lpstr>
      <vt:lpstr>Levantamento das  informações do ITS-PMV</vt:lpstr>
      <vt:lpstr>Levantamento das  informações do ITS-PMV</vt:lpstr>
      <vt:lpstr>Levantamento das  informações do ITS-PMV</vt:lpstr>
      <vt:lpstr>Levantamento das  informações do ITS-PMV</vt:lpstr>
      <vt:lpstr>Levantamento das  informações do ITS-PMV</vt:lpstr>
      <vt:lpstr>Conclusão – Discussão dos resultados  </vt:lpstr>
      <vt:lpstr>Conclusão – Discussão dos resultados  </vt:lpstr>
      <vt:lpstr>Apresentação do PowerPoint</vt:lpstr>
      <vt:lpstr>Apresentação do PowerPoint</vt:lpstr>
      <vt:lpstr>Informações aos Usuários</vt:lpstr>
      <vt:lpstr>Informações aos Usuários Pós Viagem</vt:lpstr>
      <vt:lpstr>Apresentação do PowerPoint</vt:lpstr>
      <vt:lpstr>Apresentação do PowerPoint</vt:lpstr>
      <vt:lpstr>Apresentação do PowerPoint</vt:lpstr>
      <vt:lpstr>ATORES</vt:lpstr>
      <vt:lpstr>Coordenação Multimodos</vt:lpstr>
      <vt:lpstr>Coordenação Multimodos –  Integração entre Modos </vt:lpstr>
      <vt:lpstr>Coordenação Multimodos –  Integração entre Modos </vt:lpstr>
      <vt:lpstr>Apresentação do PowerPoint</vt:lpstr>
      <vt:lpstr>Informações aos Usuários Variantes de serviços</vt:lpstr>
      <vt:lpstr>Informações aos Usuários Variantes de serviços Informações sobre serviços de viagem </vt:lpstr>
      <vt:lpstr>Informações aos Usuários Variantes de serviços “Probe Data”</vt:lpstr>
      <vt:lpstr>Informações aos Usuários Probe Data Informação de Tráfego em tempo real baseada em 13 mil “floating cars” </vt:lpstr>
      <vt:lpstr>Estrutura Proposta</vt:lpstr>
      <vt:lpstr>ITS4BRT: Estrutura Proposta</vt:lpstr>
      <vt:lpstr>Coordenação Multimodos</vt:lpstr>
      <vt:lpstr>Coordenação Multimodos –  Integração entre Modos </vt:lpstr>
      <vt:lpstr>Coordenação Multimodos –  Gestão da Semaforização</vt:lpstr>
      <vt:lpstr>Apresentação do PowerPoint</vt:lpstr>
      <vt:lpstr>Estrutura Proposta</vt:lpstr>
      <vt:lpstr>Leitura Recomendada </vt:lpstr>
      <vt:lpstr>Bibliografia BRT/ITS</vt:lpstr>
      <vt:lpstr>Bibliografia BRT/ITS</vt:lpstr>
      <vt:lpstr>Bibliografia BRT/ITS</vt:lpstr>
      <vt:lpstr>PTR5925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User</cp:lastModifiedBy>
  <cp:revision>124</cp:revision>
  <cp:lastPrinted>2016-04-20T12:48:12Z</cp:lastPrinted>
  <dcterms:created xsi:type="dcterms:W3CDTF">2005-03-07T11:25:49Z</dcterms:created>
  <dcterms:modified xsi:type="dcterms:W3CDTF">2017-10-27T02:14:21Z</dcterms:modified>
</cp:coreProperties>
</file>