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ink/ink1.xml" ContentType="application/inkml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19"/>
  </p:notesMasterIdLst>
  <p:sldIdLst>
    <p:sldId id="272" r:id="rId4"/>
    <p:sldId id="271" r:id="rId5"/>
    <p:sldId id="257" r:id="rId6"/>
    <p:sldId id="270" r:id="rId7"/>
    <p:sldId id="263" r:id="rId8"/>
    <p:sldId id="264" r:id="rId9"/>
    <p:sldId id="265" r:id="rId10"/>
    <p:sldId id="266" r:id="rId11"/>
    <p:sldId id="267" r:id="rId12"/>
    <p:sldId id="259" r:id="rId13"/>
    <p:sldId id="260" r:id="rId14"/>
    <p:sldId id="261" r:id="rId15"/>
    <p:sldId id="262" r:id="rId16"/>
    <p:sldId id="268" r:id="rId17"/>
    <p:sldId id="269" r:id="rId18"/>
  </p:sldIdLst>
  <p:sldSz cx="12192000" cy="6858000"/>
  <p:notesSz cx="6858000" cy="9144000"/>
  <p:embeddedFontLst>
    <p:embeddedFont>
      <p:font typeface="Bahnschrift" panose="020B0502040204020203" pitchFamily="34" charset="0"/>
      <p:regular r:id="rId20"/>
      <p:bold r:id="rId21"/>
    </p:embeddedFont>
    <p:embeddedFont>
      <p:font typeface="Bahnschrift SemiBold" panose="020B0502040204020203" pitchFamily="34" charset="0"/>
      <p:bold r:id="rId22"/>
    </p:embeddedFont>
    <p:embeddedFont>
      <p:font typeface="Bembo" panose="02020502050201020203" pitchFamily="18" charset="0"/>
      <p:regular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 Light" panose="020B0306030504020204" pitchFamily="34" charset="0"/>
      <p:regular r:id="rId29"/>
      <p:bold r:id="rId30"/>
      <p:italic r:id="rId31"/>
      <p:boldItalic r:id="rId32"/>
    </p:embeddedFont>
    <p:embeddedFont>
      <p:font typeface="Proxima Nova" panose="020B060402020202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iWJKTf0vTmtFaI7xQUx0YljlRk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wit, Ismael abdallah [CONBR]" userId="91da766e-b0dd-477b-b079-1ef5fcb94d26" providerId="ADAL" clId="{805B571C-16E1-442A-BAE6-36D49DFA6D36}"/>
    <pc:docChg chg="custSel modSld sldOrd">
      <pc:chgData name="Zawit, Ismael abdallah [CONBR]" userId="91da766e-b0dd-477b-b079-1ef5fcb94d26" providerId="ADAL" clId="{805B571C-16E1-442A-BAE6-36D49DFA6D36}" dt="2023-05-19T12:11:05.787" v="224" actId="1076"/>
      <pc:docMkLst>
        <pc:docMk/>
      </pc:docMkLst>
      <pc:sldChg chg="ord">
        <pc:chgData name="Zawit, Ismael abdallah [CONBR]" userId="91da766e-b0dd-477b-b079-1ef5fcb94d26" providerId="ADAL" clId="{805B571C-16E1-442A-BAE6-36D49DFA6D36}" dt="2023-05-19T12:08:33.388" v="1"/>
        <pc:sldMkLst>
          <pc:docMk/>
          <pc:sldMk cId="0" sldId="263"/>
        </pc:sldMkLst>
      </pc:sldChg>
      <pc:sldChg chg="ord">
        <pc:chgData name="Zawit, Ismael abdallah [CONBR]" userId="91da766e-b0dd-477b-b079-1ef5fcb94d26" providerId="ADAL" clId="{805B571C-16E1-442A-BAE6-36D49DFA6D36}" dt="2023-05-19T12:08:33.388" v="1"/>
        <pc:sldMkLst>
          <pc:docMk/>
          <pc:sldMk cId="0" sldId="264"/>
        </pc:sldMkLst>
      </pc:sldChg>
      <pc:sldChg chg="ord">
        <pc:chgData name="Zawit, Ismael abdallah [CONBR]" userId="91da766e-b0dd-477b-b079-1ef5fcb94d26" providerId="ADAL" clId="{805B571C-16E1-442A-BAE6-36D49DFA6D36}" dt="2023-05-19T12:08:33.388" v="1"/>
        <pc:sldMkLst>
          <pc:docMk/>
          <pc:sldMk cId="0" sldId="265"/>
        </pc:sldMkLst>
      </pc:sldChg>
      <pc:sldChg chg="ord">
        <pc:chgData name="Zawit, Ismael abdallah [CONBR]" userId="91da766e-b0dd-477b-b079-1ef5fcb94d26" providerId="ADAL" clId="{805B571C-16E1-442A-BAE6-36D49DFA6D36}" dt="2023-05-19T12:08:42.440" v="3"/>
        <pc:sldMkLst>
          <pc:docMk/>
          <pc:sldMk cId="0" sldId="266"/>
        </pc:sldMkLst>
      </pc:sldChg>
      <pc:sldChg chg="ord">
        <pc:chgData name="Zawit, Ismael abdallah [CONBR]" userId="91da766e-b0dd-477b-b079-1ef5fcb94d26" providerId="ADAL" clId="{805B571C-16E1-442A-BAE6-36D49DFA6D36}" dt="2023-05-19T12:08:42.440" v="3"/>
        <pc:sldMkLst>
          <pc:docMk/>
          <pc:sldMk cId="0" sldId="267"/>
        </pc:sldMkLst>
      </pc:sldChg>
      <pc:sldChg chg="addSp delSp modSp mod">
        <pc:chgData name="Zawit, Ismael abdallah [CONBR]" userId="91da766e-b0dd-477b-b079-1ef5fcb94d26" providerId="ADAL" clId="{805B571C-16E1-442A-BAE6-36D49DFA6D36}" dt="2023-05-19T12:11:05.787" v="224" actId="1076"/>
        <pc:sldMkLst>
          <pc:docMk/>
          <pc:sldMk cId="559074663" sldId="272"/>
        </pc:sldMkLst>
        <pc:spChg chg="add del mod">
          <ac:chgData name="Zawit, Ismael abdallah [CONBR]" userId="91da766e-b0dd-477b-b079-1ef5fcb94d26" providerId="ADAL" clId="{805B571C-16E1-442A-BAE6-36D49DFA6D36}" dt="2023-05-19T12:10:22.286" v="156" actId="478"/>
          <ac:spMkLst>
            <pc:docMk/>
            <pc:sldMk cId="559074663" sldId="272"/>
            <ac:spMk id="2" creationId="{87A5D40D-7CAC-A532-BE13-DAAC0297F06D}"/>
          </ac:spMkLst>
        </pc:spChg>
        <pc:spChg chg="add mod">
          <ac:chgData name="Zawit, Ismael abdallah [CONBR]" userId="91da766e-b0dd-477b-b079-1ef5fcb94d26" providerId="ADAL" clId="{805B571C-16E1-442A-BAE6-36D49DFA6D36}" dt="2023-05-19T12:11:05.787" v="224" actId="1076"/>
          <ac:spMkLst>
            <pc:docMk/>
            <pc:sldMk cId="559074663" sldId="272"/>
            <ac:spMk id="10" creationId="{D3F9F728-EAD8-1D63-FF8A-973734C11357}"/>
          </ac:spMkLst>
        </pc:spChg>
        <pc:picChg chg="mod">
          <ac:chgData name="Zawit, Ismael abdallah [CONBR]" userId="91da766e-b0dd-477b-b079-1ef5fcb94d26" providerId="ADAL" clId="{805B571C-16E1-442A-BAE6-36D49DFA6D36}" dt="2023-05-19T12:09:03.944" v="4" actId="1076"/>
          <ac:picMkLst>
            <pc:docMk/>
            <pc:sldMk cId="559074663" sldId="272"/>
            <ac:picMk id="4" creationId="{A1C8596A-70EA-9109-8DD2-486C1E04FCA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e2fb608f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2" name="Google Shape;242;g1e2fb608f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e2fce823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3" name="Google Shape;283;g1e2fce823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30e71edf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15" name="Google Shape;515;g1e30e71edf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e30e71edf8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 dirty="0"/>
              <a:t>Inserir foto</a:t>
            </a:r>
            <a:br>
              <a:rPr lang="pt-BR" sz="1600" dirty="0"/>
            </a:br>
            <a:r>
              <a:rPr lang="pt-BR" sz="1200" i="1" dirty="0"/>
              <a:t>Shape Format &gt; Shape Fill (Shape Styles) &gt; Pictures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51" name="Google Shape;551;g1e30e71edf8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e3008f50e7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9" name="Google Shape;319;g1e3008f50e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e3008f50e7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0" name="Google Shape;360;g1e3008f50e7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e3008f50e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1" name="Google Shape;401;g1e3008f50e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e301dd17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4" name="Google Shape;444;g1e301dd17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e301dd174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6" name="Google Shape;486;g1e301dd174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2fb608f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4" name="Google Shape;154;g1e2fb608f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2fb608f8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/>
              <a:t>Inserir foto</a:t>
            </a:r>
            <a:br>
              <a:rPr lang="pt-BR" sz="1600"/>
            </a:br>
            <a:r>
              <a:rPr lang="pt-BR" sz="1200" i="1"/>
              <a:t>Shape Format &gt; Shape Fill (Shape Styles) &gt; Pictures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4" name="Google Shape;194;g1e2fb608f8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ubtitle Only">
  <p:cSld name="1_Title Sub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914400" y="279961"/>
            <a:ext cx="10363200" cy="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914400" y="933451"/>
            <a:ext cx="103632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215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ubtitle Only">
  <p:cSld name="1_Title Sub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914400" y="279961"/>
            <a:ext cx="10363200" cy="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914400" y="933451"/>
            <a:ext cx="103632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277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37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370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453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471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007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82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960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50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366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641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May 19,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2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May 19,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8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May 19,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0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May 19,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883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May 19,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4675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May 19,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76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May 19,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7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May 19,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83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May 19,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57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May 19,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037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May 19,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6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customXml" Target="../ink/ink1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oleObject" Target="../embeddings/oleObject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DD5EFB-BB36-983C-C51A-8C94D8F8BE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392219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5" imgH="416" progId="TCLayout.ActiveDocument.1">
                  <p:embed/>
                </p:oleObj>
              </mc:Choice>
              <mc:Fallback>
                <p:oleObj name="think-cell Slide" r:id="rId14" imgW="415" imgH="41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DD5EFB-BB36-983C-C51A-8C94D8F8B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85BAB0A-1837-BF2C-3327-A77913AF5B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548122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5" imgH="416" progId="TCLayout.ActiveDocument.1">
                  <p:embed/>
                </p:oleObj>
              </mc:Choice>
              <mc:Fallback>
                <p:oleObj name="think-cell Slide" r:id="rId15" imgW="415" imgH="41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5BAB0A-1837-BF2C-3327-A77913AF5B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533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0661666-6730-D81F-0741-532DECB7A2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786613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5" imgH="416" progId="TCLayout.ActiveDocument.1">
                  <p:embed/>
                </p:oleObj>
              </mc:Choice>
              <mc:Fallback>
                <p:oleObj name="think-cell Slide" r:id="rId14" imgW="415" imgH="41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661666-6730-D81F-0741-532DECB7A2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May 19,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918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7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1.jpg"/><Relationship Id="rId5" Type="http://schemas.openxmlformats.org/officeDocument/2006/relationships/image" Target="../media/image28.png"/><Relationship Id="rId10" Type="http://schemas.openxmlformats.org/officeDocument/2006/relationships/image" Target="../media/image50.jpg"/><Relationship Id="rId4" Type="http://schemas.openxmlformats.org/officeDocument/2006/relationships/image" Target="../media/image27.png"/><Relationship Id="rId9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f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64.jfif"/><Relationship Id="rId5" Type="http://schemas.openxmlformats.org/officeDocument/2006/relationships/image" Target="../media/image1.emf"/><Relationship Id="rId10" Type="http://schemas.openxmlformats.org/officeDocument/2006/relationships/image" Target="../media/image63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11" Type="http://schemas.openxmlformats.org/officeDocument/2006/relationships/image" Target="../media/image70.jpg"/><Relationship Id="rId5" Type="http://schemas.openxmlformats.org/officeDocument/2006/relationships/image" Target="../media/image67.png"/><Relationship Id="rId10" Type="http://schemas.openxmlformats.org/officeDocument/2006/relationships/image" Target="../media/image69.jpeg"/><Relationship Id="rId4" Type="http://schemas.openxmlformats.org/officeDocument/2006/relationships/image" Target="../media/image66.jp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7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C243A56-4386-DB3C-C481-66CC29E3555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243A56-4386-DB3C-C481-66CC29E355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A1C8596A-70EA-9109-8DD2-486C1E04FC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5" r="10251" b="2"/>
          <a:stretch/>
        </p:blipFill>
        <p:spPr>
          <a:xfrm>
            <a:off x="3584193" y="-13647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518D33-BC34-F3D9-D247-21D2FEE6D19A}"/>
              </a:ext>
            </a:extLst>
          </p:cNvPr>
          <p:cNvSpPr txBox="1">
            <a:spLocks/>
          </p:cNvSpPr>
          <p:nvPr/>
        </p:nvSpPr>
        <p:spPr>
          <a:xfrm>
            <a:off x="6292884" y="-697147"/>
            <a:ext cx="4511664" cy="2640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all" spc="6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Batang" panose="02030600000101010101" pitchFamily="18" charset="-127"/>
                <a:cs typeface="+mj-cs"/>
              </a:rPr>
              <a:t>MEsA redonda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D9BC5D-02CD-3D64-4689-D1DBF5D26B3A}"/>
              </a:ext>
            </a:extLst>
          </p:cNvPr>
          <p:cNvSpPr txBox="1">
            <a:spLocks/>
          </p:cNvSpPr>
          <p:nvPr/>
        </p:nvSpPr>
        <p:spPr>
          <a:xfrm>
            <a:off x="5856684" y="5980304"/>
            <a:ext cx="5746015" cy="95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Batang" panose="02030600000101010101" pitchFamily="18" charset="-127"/>
                <a:cs typeface="+mn-cs"/>
              </a:rPr>
              <a:t>Versatilidade do Engenheiro de Alimentos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Batang" panose="02030600000101010101" pitchFamily="18" charset="-127"/>
                <a:cs typeface="+mn-cs"/>
              </a:rPr>
              <a:t>19/05/2023</a:t>
            </a:r>
          </a:p>
        </p:txBody>
      </p:sp>
      <p:pic>
        <p:nvPicPr>
          <p:cNvPr id="8" name="Picture 2" descr="Departamento de Engenharia de Alimentos (ZEA) | FZEA-USP">
            <a:extLst>
              <a:ext uri="{FF2B5EF4-FFF2-40B4-BE49-F238E27FC236}">
                <a16:creationId xmlns:a16="http://schemas.microsoft.com/office/drawing/2014/main" id="{085D88B2-0E58-D96C-31C8-6D38D2B2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41" y="4873330"/>
            <a:ext cx="1693709" cy="17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35" descr="fig7">
            <a:extLst>
              <a:ext uri="{FF2B5EF4-FFF2-40B4-BE49-F238E27FC236}">
                <a16:creationId xmlns:a16="http://schemas.microsoft.com/office/drawing/2014/main" id="{E3D9E188-726B-31B0-A254-DD6FCF2D87F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5" y="5060802"/>
            <a:ext cx="1947721" cy="1549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F9F728-EAD8-1D63-FF8A-973734C11357}"/>
              </a:ext>
            </a:extLst>
          </p:cNvPr>
          <p:cNvSpPr txBox="1"/>
          <p:nvPr/>
        </p:nvSpPr>
        <p:spPr>
          <a:xfrm>
            <a:off x="534411" y="1932310"/>
            <a:ext cx="3407640" cy="173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Convidados: </a:t>
            </a:r>
            <a:b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Edmur neto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Ismael zawit</a:t>
            </a:r>
            <a:b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Marcela Spatti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Matheus curcio</a:t>
            </a:r>
            <a:b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Matheus Zanatta</a:t>
            </a:r>
            <a:endParaRPr kumimoji="0" lang="pt-BR" b="1" i="0" u="none" strike="noStrike" kern="1200" cap="all" spc="60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Talita comunian</a:t>
            </a:r>
            <a:endParaRPr kumimoji="0" lang="pt-BR" sz="1200" b="1" i="0" u="none" strike="noStrike" kern="1200" cap="all" spc="60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0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e2fb608f8b_0_6"/>
          <p:cNvSpPr/>
          <p:nvPr/>
        </p:nvSpPr>
        <p:spPr>
          <a:xfrm>
            <a:off x="-4075" y="933450"/>
            <a:ext cx="3399000" cy="49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1e2fb608f8b_0_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e2fb608f8b_0_6"/>
          <p:cNvSpPr txBox="1"/>
          <p:nvPr/>
        </p:nvSpPr>
        <p:spPr>
          <a:xfrm>
            <a:off x="-177125" y="4130725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Marcela Spatti | Alada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25 anos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Turma XVI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Analista SSR de Planejamento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1e2fb608f8b_0_6"/>
          <p:cNvSpPr/>
          <p:nvPr/>
        </p:nvSpPr>
        <p:spPr>
          <a:xfrm>
            <a:off x="141387" y="10282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1e2fb608f8b_0_6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1e2fb608f8b_0_6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e2fb608f8b_0_6"/>
          <p:cNvSpPr/>
          <p:nvPr/>
        </p:nvSpPr>
        <p:spPr>
          <a:xfrm rot="5400000">
            <a:off x="7190568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1e2fb608f8b_0_6"/>
          <p:cNvSpPr/>
          <p:nvPr/>
        </p:nvSpPr>
        <p:spPr>
          <a:xfrm rot="5400000">
            <a:off x="7190564" y="41808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1e2fb608f8b_0_6"/>
          <p:cNvSpPr/>
          <p:nvPr/>
        </p:nvSpPr>
        <p:spPr>
          <a:xfrm rot="5400000">
            <a:off x="6794125" y="5672826"/>
            <a:ext cx="18885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1e2fb608f8b_0_6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1e2fb608f8b_0_6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1e2fb608f8b_0_6"/>
          <p:cNvSpPr/>
          <p:nvPr/>
        </p:nvSpPr>
        <p:spPr>
          <a:xfrm>
            <a:off x="5376670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1e2fb608f8b_0_6"/>
          <p:cNvSpPr/>
          <p:nvPr/>
        </p:nvSpPr>
        <p:spPr>
          <a:xfrm>
            <a:off x="8548269" y="36946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e2fb608f8b_0_6"/>
          <p:cNvSpPr/>
          <p:nvPr/>
        </p:nvSpPr>
        <p:spPr>
          <a:xfrm>
            <a:off x="5393426" y="4772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1e2fb608f8b_0_6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e2fb608f8b_0_6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1e2fb608f8b_0_6"/>
          <p:cNvSpPr/>
          <p:nvPr/>
        </p:nvSpPr>
        <p:spPr>
          <a:xfrm>
            <a:off x="8016763" y="4477947"/>
            <a:ext cx="540600" cy="753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1e2fb608f8b_0_6"/>
          <p:cNvSpPr/>
          <p:nvPr/>
        </p:nvSpPr>
        <p:spPr>
          <a:xfrm>
            <a:off x="6934489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e2fb608f8b_0_6"/>
          <p:cNvSpPr/>
          <p:nvPr/>
        </p:nvSpPr>
        <p:spPr>
          <a:xfrm>
            <a:off x="6957980" y="5553409"/>
            <a:ext cx="540600" cy="75300"/>
          </a:xfrm>
          <a:prstGeom prst="rect">
            <a:avLst/>
          </a:prstGeom>
          <a:solidFill>
            <a:srgbClr val="756E3B"/>
          </a:solidFill>
          <a:ln w="9525" cap="flat" cmpd="sng">
            <a:solidFill>
              <a:srgbClr val="756E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1e2fb608f8b_0_6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e2fb608f8b_0_6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e2fb608f8b_0_6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1e2fb608f8b_0_6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1e2fb608f8b_0_6"/>
          <p:cNvSpPr/>
          <p:nvPr/>
        </p:nvSpPr>
        <p:spPr>
          <a:xfrm>
            <a:off x="7649432" y="55127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1e2fb608f8b_0_6"/>
          <p:cNvSpPr txBox="1"/>
          <p:nvPr/>
        </p:nvSpPr>
        <p:spPr>
          <a:xfrm>
            <a:off x="3722398" y="91734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Ingresso USP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2016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1e2fb608f8b_0_6"/>
          <p:cNvSpPr txBox="1"/>
          <p:nvPr/>
        </p:nvSpPr>
        <p:spPr>
          <a:xfrm>
            <a:off x="10041424" y="201378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ício Tarja Preta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1e2fb608f8b_0_6"/>
          <p:cNvSpPr txBox="1"/>
          <p:nvPr/>
        </p:nvSpPr>
        <p:spPr>
          <a:xfrm>
            <a:off x="3790747" y="3148268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SIICUSP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1e2fb608f8b_0_6"/>
          <p:cNvSpPr txBox="1"/>
          <p:nvPr/>
        </p:nvSpPr>
        <p:spPr>
          <a:xfrm>
            <a:off x="10045282" y="4261481"/>
            <a:ext cx="195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Enactus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1e2fb608f8b_0_6"/>
          <p:cNvSpPr txBox="1"/>
          <p:nvPr/>
        </p:nvSpPr>
        <p:spPr>
          <a:xfrm>
            <a:off x="3427966" y="546679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Intercâmbio - Egito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AIESEC | 2019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1e2fb608f8b_0_6"/>
          <p:cNvSpPr/>
          <p:nvPr/>
        </p:nvSpPr>
        <p:spPr>
          <a:xfrm>
            <a:off x="11900775" y="933450"/>
            <a:ext cx="291300" cy="494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g1e2fb608f8b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1" y="1036317"/>
            <a:ext cx="2987700" cy="29832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87" name="Google Shape;187;g1e2fb608f8b_0_6"/>
          <p:cNvPicPr preferRelativeResize="0"/>
          <p:nvPr/>
        </p:nvPicPr>
        <p:blipFill rotWithShape="1">
          <a:blip r:embed="rId5">
            <a:alphaModFix/>
          </a:blip>
          <a:srcRect t="9108" b="14027"/>
          <a:stretch/>
        </p:blipFill>
        <p:spPr>
          <a:xfrm>
            <a:off x="5230600" y="2394443"/>
            <a:ext cx="1957200" cy="1976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8" name="Google Shape;188;g1e2fb608f8b_0_6"/>
          <p:cNvPicPr preferRelativeResize="0"/>
          <p:nvPr/>
        </p:nvPicPr>
        <p:blipFill rotWithShape="1">
          <a:blip r:embed="rId6">
            <a:alphaModFix/>
          </a:blip>
          <a:srcRect l="3859" r="25578" b="10047"/>
          <a:stretch/>
        </p:blipFill>
        <p:spPr>
          <a:xfrm>
            <a:off x="8507320" y="3598422"/>
            <a:ext cx="1957200" cy="1834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Google Shape;189;g1e2fb608f8b_0_6"/>
          <p:cNvPicPr preferRelativeResize="0"/>
          <p:nvPr/>
        </p:nvPicPr>
        <p:blipFill rotWithShape="1">
          <a:blip r:embed="rId7">
            <a:alphaModFix/>
          </a:blip>
          <a:srcRect l="9104" t="38928" r="15149" b="5140"/>
          <a:stretch/>
        </p:blipFill>
        <p:spPr>
          <a:xfrm>
            <a:off x="5146200" y="4607018"/>
            <a:ext cx="2041500" cy="1976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g1e2fb608f8b_0_6"/>
          <p:cNvPicPr preferRelativeResize="0"/>
          <p:nvPr/>
        </p:nvPicPr>
        <p:blipFill rotWithShape="1">
          <a:blip r:embed="rId8">
            <a:alphaModFix/>
          </a:blip>
          <a:srcRect l="17599" r="8232"/>
          <a:stretch/>
        </p:blipFill>
        <p:spPr>
          <a:xfrm>
            <a:off x="5146200" y="234200"/>
            <a:ext cx="1957200" cy="1976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g1e2fb608f8b_0_6"/>
          <p:cNvPicPr preferRelativeResize="0"/>
          <p:nvPr/>
        </p:nvPicPr>
        <p:blipFill rotWithShape="1">
          <a:blip r:embed="rId9">
            <a:alphaModFix/>
          </a:blip>
          <a:srcRect l="8966" t="23918" r="7393" b="25525"/>
          <a:stretch/>
        </p:blipFill>
        <p:spPr>
          <a:xfrm>
            <a:off x="8513716" y="1292351"/>
            <a:ext cx="1838700" cy="1976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e2fb608f8b_0_42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1e2fb608f8b_0_4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e2fb608f8b_0_42"/>
          <p:cNvSpPr/>
          <p:nvPr/>
        </p:nvSpPr>
        <p:spPr>
          <a:xfrm rot="5400000">
            <a:off x="6775675" y="631650"/>
            <a:ext cx="19254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e2fb608f8b_0_42"/>
          <p:cNvSpPr/>
          <p:nvPr/>
        </p:nvSpPr>
        <p:spPr>
          <a:xfrm rot="5400000">
            <a:off x="7190571" y="21422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1e2fb608f8b_0_42"/>
          <p:cNvSpPr/>
          <p:nvPr/>
        </p:nvSpPr>
        <p:spPr>
          <a:xfrm rot="5400000">
            <a:off x="7190568" y="32377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1e2fb608f8b_0_42"/>
          <p:cNvSpPr/>
          <p:nvPr/>
        </p:nvSpPr>
        <p:spPr>
          <a:xfrm rot="5400000">
            <a:off x="7190564" y="43332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e2fb608f8b_0_42"/>
          <p:cNvSpPr/>
          <p:nvPr/>
        </p:nvSpPr>
        <p:spPr>
          <a:xfrm rot="5400000">
            <a:off x="7190564" y="5428774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1e2fb608f8b_0_42"/>
          <p:cNvSpPr/>
          <p:nvPr/>
        </p:nvSpPr>
        <p:spPr>
          <a:xfrm>
            <a:off x="8544050" y="16275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1e2fb608f8b_0_42"/>
          <p:cNvSpPr/>
          <p:nvPr/>
        </p:nvSpPr>
        <p:spPr>
          <a:xfrm>
            <a:off x="5376670" y="27338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1e2fb608f8b_0_42"/>
          <p:cNvSpPr/>
          <p:nvPr/>
        </p:nvSpPr>
        <p:spPr>
          <a:xfrm>
            <a:off x="8548269" y="38470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e2fb608f8b_0_42"/>
          <p:cNvSpPr/>
          <p:nvPr/>
        </p:nvSpPr>
        <p:spPr>
          <a:xfrm>
            <a:off x="5393426" y="49248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e2fb608f8b_0_42"/>
          <p:cNvSpPr/>
          <p:nvPr/>
        </p:nvSpPr>
        <p:spPr>
          <a:xfrm>
            <a:off x="8016763" y="24338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e2fb608f8b_0_42"/>
          <p:cNvSpPr/>
          <p:nvPr/>
        </p:nvSpPr>
        <p:spPr>
          <a:xfrm>
            <a:off x="8016763" y="4630347"/>
            <a:ext cx="540600" cy="753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e2fb608f8b_0_42"/>
          <p:cNvSpPr/>
          <p:nvPr/>
        </p:nvSpPr>
        <p:spPr>
          <a:xfrm>
            <a:off x="6934489" y="34792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1e2fb608f8b_0_42"/>
          <p:cNvSpPr/>
          <p:nvPr/>
        </p:nvSpPr>
        <p:spPr>
          <a:xfrm>
            <a:off x="6957980" y="5705809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e2fb608f8b_0_42"/>
          <p:cNvSpPr/>
          <p:nvPr/>
        </p:nvSpPr>
        <p:spPr>
          <a:xfrm>
            <a:off x="7657434" y="13311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e2fb608f8b_0_42"/>
          <p:cNvSpPr/>
          <p:nvPr/>
        </p:nvSpPr>
        <p:spPr>
          <a:xfrm>
            <a:off x="7657434" y="23816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1e2fb608f8b_0_42"/>
          <p:cNvSpPr/>
          <p:nvPr/>
        </p:nvSpPr>
        <p:spPr>
          <a:xfrm>
            <a:off x="7649433" y="33961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1e2fb608f8b_0_42"/>
          <p:cNvSpPr/>
          <p:nvPr/>
        </p:nvSpPr>
        <p:spPr>
          <a:xfrm>
            <a:off x="7649432" y="46089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1e2fb608f8b_0_42"/>
          <p:cNvSpPr/>
          <p:nvPr/>
        </p:nvSpPr>
        <p:spPr>
          <a:xfrm>
            <a:off x="7649432" y="56651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1e2fb608f8b_0_42"/>
          <p:cNvSpPr txBox="1"/>
          <p:nvPr/>
        </p:nvSpPr>
        <p:spPr>
          <a:xfrm>
            <a:off x="10117624" y="216618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Efetivação Ambev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e2fb608f8b_0_42"/>
          <p:cNvSpPr txBox="1"/>
          <p:nvPr/>
        </p:nvSpPr>
        <p:spPr>
          <a:xfrm>
            <a:off x="3409747" y="339090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Formação Eng. Alimentos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1e2fb608f8b_0_42"/>
          <p:cNvSpPr txBox="1"/>
          <p:nvPr/>
        </p:nvSpPr>
        <p:spPr>
          <a:xfrm>
            <a:off x="10045282" y="4413881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Mercado Livre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1e2fb608f8b_0_42"/>
          <p:cNvSpPr txBox="1"/>
          <p:nvPr/>
        </p:nvSpPr>
        <p:spPr>
          <a:xfrm>
            <a:off x="3732766" y="561919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Mercado Libre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e2fb608f8b_0_42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e2fb608f8b_0_42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1e2fb608f8b_0_42"/>
          <p:cNvSpPr txBox="1"/>
          <p:nvPr/>
        </p:nvSpPr>
        <p:spPr>
          <a:xfrm>
            <a:off x="-177129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Marcela Spatti | Alada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25 anos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Turma XVI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Analista SSR de Planejamento</a:t>
            </a:r>
            <a:endParaRPr/>
          </a:p>
        </p:txBody>
      </p:sp>
      <p:sp>
        <p:nvSpPr>
          <p:cNvPr id="223" name="Google Shape;223;g1e2fb608f8b_0_42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g1e2fb608f8b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1" y="1264917"/>
            <a:ext cx="2987700" cy="29832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25" name="Google Shape;225;g1e2fb608f8b_0_42"/>
          <p:cNvSpPr/>
          <p:nvPr/>
        </p:nvSpPr>
        <p:spPr>
          <a:xfrm>
            <a:off x="5393426" y="581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1e2fb608f8b_0_42"/>
          <p:cNvSpPr/>
          <p:nvPr/>
        </p:nvSpPr>
        <p:spPr>
          <a:xfrm>
            <a:off x="6957980" y="1362409"/>
            <a:ext cx="540600" cy="75300"/>
          </a:xfrm>
          <a:prstGeom prst="rect">
            <a:avLst/>
          </a:prstGeom>
          <a:solidFill>
            <a:srgbClr val="756E3B"/>
          </a:solidFill>
          <a:ln w="9525" cap="flat" cmpd="sng">
            <a:solidFill>
              <a:srgbClr val="756E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1e2fb608f8b_0_42"/>
          <p:cNvSpPr txBox="1"/>
          <p:nvPr/>
        </p:nvSpPr>
        <p:spPr>
          <a:xfrm>
            <a:off x="228600" y="6234363"/>
            <a:ext cx="3000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rPr>
              <a:t>"Seja intenso, extenso, inteiro. </a:t>
            </a:r>
            <a:br>
              <a:rPr lang="pt-BR" sz="1300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pt-BR" sz="1300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rPr>
              <a:t>E, sobretudo, honesto." Queiroz, M.</a:t>
            </a:r>
            <a:endParaRPr sz="1300">
              <a:solidFill>
                <a:srgbClr val="88888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228" name="Google Shape;228;g1e2fb608f8b_0_42"/>
          <p:cNvSpPr/>
          <p:nvPr/>
        </p:nvSpPr>
        <p:spPr>
          <a:xfrm>
            <a:off x="-4075" y="933450"/>
            <a:ext cx="3399000" cy="54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1e2fb608f8b_0_42"/>
          <p:cNvSpPr txBox="1"/>
          <p:nvPr/>
        </p:nvSpPr>
        <p:spPr>
          <a:xfrm>
            <a:off x="-177125" y="4130725"/>
            <a:ext cx="3745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Marcela Spatti | Alada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25 anos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Turma XVI 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Analista SSR de Planejamento</a:t>
            </a:r>
            <a:br>
              <a:rPr lang="pt-BR" sz="16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t-BR" sz="16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 Marcela Spatti</a:t>
            </a:r>
            <a:br>
              <a:rPr lang="pt-BR" sz="1600" dirty="0"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19 983306249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1e2fb608f8b_0_42"/>
          <p:cNvSpPr/>
          <p:nvPr/>
        </p:nvSpPr>
        <p:spPr>
          <a:xfrm>
            <a:off x="141387" y="10282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g1e2fb608f8b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1" y="1036317"/>
            <a:ext cx="2987700" cy="29832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2" name="Google Shape;232;g1e2fb608f8b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525" y="5872639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e2fb608f8b_0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650" y="5393932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e2fb608f8b_0_42"/>
          <p:cNvPicPr preferRelativeResize="0"/>
          <p:nvPr/>
        </p:nvPicPr>
        <p:blipFill rotWithShape="1">
          <a:blip r:embed="rId7">
            <a:alphaModFix/>
          </a:blip>
          <a:srcRect t="16201" b="26812"/>
          <a:stretch/>
        </p:blipFill>
        <p:spPr>
          <a:xfrm>
            <a:off x="5234000" y="424950"/>
            <a:ext cx="1957200" cy="198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5" name="Google Shape;235;g1e2fb608f8b_0_42"/>
          <p:cNvSpPr txBox="1"/>
          <p:nvPr/>
        </p:nvSpPr>
        <p:spPr>
          <a:xfrm>
            <a:off x="3640624" y="117558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ngresso Ambev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1e2fb608f8b_0_42"/>
          <p:cNvPicPr preferRelativeResize="0"/>
          <p:nvPr/>
        </p:nvPicPr>
        <p:blipFill rotWithShape="1">
          <a:blip r:embed="rId8">
            <a:alphaModFix/>
          </a:blip>
          <a:srcRect t="14966" b="13732"/>
          <a:stretch/>
        </p:blipFill>
        <p:spPr>
          <a:xfrm>
            <a:off x="5221557" y="2624940"/>
            <a:ext cx="1957200" cy="18609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7" name="Google Shape;237;g1e2fb608f8b_0_42"/>
          <p:cNvPicPr preferRelativeResize="0"/>
          <p:nvPr/>
        </p:nvPicPr>
        <p:blipFill rotWithShape="1">
          <a:blip r:embed="rId9">
            <a:alphaModFix/>
          </a:blip>
          <a:srcRect t="21211" b="16784"/>
          <a:stretch/>
        </p:blipFill>
        <p:spPr>
          <a:xfrm>
            <a:off x="8454125" y="1473739"/>
            <a:ext cx="1957200" cy="2026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g1e2fb608f8b_0_42"/>
          <p:cNvPicPr preferRelativeResize="0"/>
          <p:nvPr/>
        </p:nvPicPr>
        <p:blipFill rotWithShape="1">
          <a:blip r:embed="rId10">
            <a:alphaModFix/>
          </a:blip>
          <a:srcRect t="14312" b="5598"/>
          <a:stretch/>
        </p:blipFill>
        <p:spPr>
          <a:xfrm>
            <a:off x="8473525" y="3664665"/>
            <a:ext cx="1957200" cy="2089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g1e2fb608f8b_0_42"/>
          <p:cNvPicPr preferRelativeResize="0"/>
          <p:nvPr/>
        </p:nvPicPr>
        <p:blipFill rotWithShape="1">
          <a:blip r:embed="rId11">
            <a:alphaModFix/>
          </a:blip>
          <a:srcRect t="23617"/>
          <a:stretch/>
        </p:blipFill>
        <p:spPr>
          <a:xfrm>
            <a:off x="5262750" y="4712250"/>
            <a:ext cx="1957200" cy="1993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2fb608f8b_1_0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1e2fb608f8b_1_0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1e2fb608f8b_1_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e2fb608f8b_1_0"/>
          <p:cNvSpPr txBox="1"/>
          <p:nvPr/>
        </p:nvSpPr>
        <p:spPr>
          <a:xfrm>
            <a:off x="-177129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Edmur | Jamal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26 anos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Turma XVI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Analista de Investimentos II</a:t>
            </a:r>
            <a:endParaRPr/>
          </a:p>
        </p:txBody>
      </p:sp>
      <p:sp>
        <p:nvSpPr>
          <p:cNvPr id="248" name="Google Shape;248;g1e2fb608f8b_1_0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1e2fb608f8b_1_0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e2fb608f8b_1_0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1e2fb608f8b_1_0"/>
          <p:cNvSpPr/>
          <p:nvPr/>
        </p:nvSpPr>
        <p:spPr>
          <a:xfrm rot="5400000">
            <a:off x="7190568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1e2fb608f8b_1_0"/>
          <p:cNvSpPr/>
          <p:nvPr/>
        </p:nvSpPr>
        <p:spPr>
          <a:xfrm rot="5400000">
            <a:off x="7190564" y="41808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1e2fb608f8b_1_0"/>
          <p:cNvSpPr/>
          <p:nvPr/>
        </p:nvSpPr>
        <p:spPr>
          <a:xfrm rot="5400000">
            <a:off x="7190564" y="5276374"/>
            <a:ext cx="10956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1e2fb608f8b_1_0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1e2fb608f8b_1_0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1e2fb608f8b_1_0"/>
          <p:cNvSpPr/>
          <p:nvPr/>
        </p:nvSpPr>
        <p:spPr>
          <a:xfrm>
            <a:off x="5376670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1e2fb608f8b_1_0"/>
          <p:cNvSpPr/>
          <p:nvPr/>
        </p:nvSpPr>
        <p:spPr>
          <a:xfrm>
            <a:off x="8548269" y="36946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1e2fb608f8b_1_0"/>
          <p:cNvSpPr/>
          <p:nvPr/>
        </p:nvSpPr>
        <p:spPr>
          <a:xfrm>
            <a:off x="5393426" y="4772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1e2fb608f8b_1_0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1e2fb608f8b_1_0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1e2fb608f8b_1_0"/>
          <p:cNvSpPr/>
          <p:nvPr/>
        </p:nvSpPr>
        <p:spPr>
          <a:xfrm>
            <a:off x="8016763" y="4477947"/>
            <a:ext cx="540600" cy="75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1e2fb608f8b_1_0"/>
          <p:cNvSpPr/>
          <p:nvPr/>
        </p:nvSpPr>
        <p:spPr>
          <a:xfrm>
            <a:off x="6934489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1e2fb608f8b_1_0"/>
          <p:cNvSpPr/>
          <p:nvPr/>
        </p:nvSpPr>
        <p:spPr>
          <a:xfrm>
            <a:off x="6957980" y="5553409"/>
            <a:ext cx="540600" cy="75300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1e2fb608f8b_1_0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1e2fb608f8b_1_0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1e2fb608f8b_1_0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e2fb608f8b_1_0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1e2fb608f8b_1_0"/>
          <p:cNvSpPr/>
          <p:nvPr/>
        </p:nvSpPr>
        <p:spPr>
          <a:xfrm>
            <a:off x="7649432" y="55127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1e2fb608f8b_1_0"/>
          <p:cNvSpPr txBox="1"/>
          <p:nvPr/>
        </p:nvSpPr>
        <p:spPr>
          <a:xfrm>
            <a:off x="3722398" y="91734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Mukifu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2016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1e2fb608f8b_1_0"/>
          <p:cNvSpPr txBox="1"/>
          <p:nvPr/>
        </p:nvSpPr>
        <p:spPr>
          <a:xfrm>
            <a:off x="9812824" y="201378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Estágio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Pasteurização</a:t>
            </a: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1e2fb608f8b_1_0"/>
          <p:cNvSpPr txBox="1"/>
          <p:nvPr/>
        </p:nvSpPr>
        <p:spPr>
          <a:xfrm>
            <a:off x="3790747" y="3148268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PCF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Recreador </a:t>
            </a: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1e2fb608f8b_1_0"/>
          <p:cNvSpPr txBox="1"/>
          <p:nvPr/>
        </p:nvSpPr>
        <p:spPr>
          <a:xfrm>
            <a:off x="9816682" y="4261481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Qualimentos jr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Projetos</a:t>
            </a: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1e2fb608f8b_1_0"/>
          <p:cNvSpPr txBox="1"/>
          <p:nvPr/>
        </p:nvSpPr>
        <p:spPr>
          <a:xfrm>
            <a:off x="3427966" y="546679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Intercâmbio - Egito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AIESEC </a:t>
            </a: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1e2fb608f8b_1_0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1e2fb608f8b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8200" y="2581438"/>
            <a:ext cx="1564500" cy="15645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76" name="Google Shape;276;g1e2fb608f8b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7925" y="390400"/>
            <a:ext cx="1594800" cy="156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7" name="Google Shape;277;g1e2fb608f8b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4025" y="1445950"/>
            <a:ext cx="1564500" cy="162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8" name="Google Shape;278;g1e2fb608f8b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4525" y="4743200"/>
            <a:ext cx="1719900" cy="162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9" name="Google Shape;279;g1e2fb608f8b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75" y="1079375"/>
            <a:ext cx="3156600" cy="3258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0" name="Google Shape;280;g1e2fb608f8b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7075" y="3661575"/>
            <a:ext cx="1694700" cy="1595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2fce8231d_0_0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1e2fce8231d_0_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1e2fce8231d_0_0"/>
          <p:cNvSpPr/>
          <p:nvPr/>
        </p:nvSpPr>
        <p:spPr>
          <a:xfrm rot="5400000">
            <a:off x="6775675" y="631650"/>
            <a:ext cx="19254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1e2fce8231d_0_0"/>
          <p:cNvSpPr/>
          <p:nvPr/>
        </p:nvSpPr>
        <p:spPr>
          <a:xfrm rot="5400000">
            <a:off x="7190571" y="21422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1e2fce8231d_0_0"/>
          <p:cNvSpPr/>
          <p:nvPr/>
        </p:nvSpPr>
        <p:spPr>
          <a:xfrm rot="5400000">
            <a:off x="7190568" y="32377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1e2fce8231d_0_0"/>
          <p:cNvSpPr/>
          <p:nvPr/>
        </p:nvSpPr>
        <p:spPr>
          <a:xfrm>
            <a:off x="8544050" y="16275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1e2fce8231d_0_0"/>
          <p:cNvSpPr/>
          <p:nvPr/>
        </p:nvSpPr>
        <p:spPr>
          <a:xfrm>
            <a:off x="5376670" y="27338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1e2fce8231d_0_0"/>
          <p:cNvSpPr/>
          <p:nvPr/>
        </p:nvSpPr>
        <p:spPr>
          <a:xfrm>
            <a:off x="8016763" y="24338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1e2fce8231d_0_0"/>
          <p:cNvSpPr/>
          <p:nvPr/>
        </p:nvSpPr>
        <p:spPr>
          <a:xfrm>
            <a:off x="6934489" y="34792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1e2fce8231d_0_0"/>
          <p:cNvSpPr/>
          <p:nvPr/>
        </p:nvSpPr>
        <p:spPr>
          <a:xfrm>
            <a:off x="7657434" y="13311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1e2fce8231d_0_0"/>
          <p:cNvSpPr/>
          <p:nvPr/>
        </p:nvSpPr>
        <p:spPr>
          <a:xfrm>
            <a:off x="7657434" y="23816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1e2fce8231d_0_0"/>
          <p:cNvSpPr/>
          <p:nvPr/>
        </p:nvSpPr>
        <p:spPr>
          <a:xfrm>
            <a:off x="7649433" y="33961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1e2fce8231d_0_0"/>
          <p:cNvSpPr/>
          <p:nvPr/>
        </p:nvSpPr>
        <p:spPr>
          <a:xfrm>
            <a:off x="7649432" y="46089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1e2fce8231d_0_0"/>
          <p:cNvSpPr txBox="1"/>
          <p:nvPr/>
        </p:nvSpPr>
        <p:spPr>
          <a:xfrm>
            <a:off x="10117624" y="216618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ormação Eng. Alimentos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1e2fce8231d_0_0"/>
          <p:cNvSpPr txBox="1"/>
          <p:nvPr/>
        </p:nvSpPr>
        <p:spPr>
          <a:xfrm>
            <a:off x="3269500" y="3390900"/>
            <a:ext cx="2097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Efetivação - Santander Asset Management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Gestão </a:t>
            </a: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- Fundos de Crédito Privado |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1e2fce8231d_0_0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1e2fce8231d_0_0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1e2fce8231d_0_0"/>
          <p:cNvSpPr txBox="1"/>
          <p:nvPr/>
        </p:nvSpPr>
        <p:spPr>
          <a:xfrm>
            <a:off x="-177129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Marcela Spatti | Alada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25 anos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Turma XVI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Analista SSR de Planejamento</a:t>
            </a:r>
            <a:endParaRPr/>
          </a:p>
        </p:txBody>
      </p:sp>
      <p:sp>
        <p:nvSpPr>
          <p:cNvPr id="303" name="Google Shape;303;g1e2fce8231d_0_0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g1e2fce8231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1" y="1264917"/>
            <a:ext cx="2987700" cy="29832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05" name="Google Shape;305;g1e2fce8231d_0_0"/>
          <p:cNvSpPr/>
          <p:nvPr/>
        </p:nvSpPr>
        <p:spPr>
          <a:xfrm>
            <a:off x="5393426" y="581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1e2fce8231d_0_0"/>
          <p:cNvSpPr/>
          <p:nvPr/>
        </p:nvSpPr>
        <p:spPr>
          <a:xfrm>
            <a:off x="6957980" y="1362409"/>
            <a:ext cx="540600" cy="75300"/>
          </a:xfrm>
          <a:prstGeom prst="rect">
            <a:avLst/>
          </a:prstGeom>
          <a:solidFill>
            <a:srgbClr val="756E3B"/>
          </a:solidFill>
          <a:ln w="9525" cap="flat" cmpd="sng">
            <a:solidFill>
              <a:srgbClr val="756E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1e2fce8231d_0_0"/>
          <p:cNvSpPr/>
          <p:nvPr/>
        </p:nvSpPr>
        <p:spPr>
          <a:xfrm>
            <a:off x="-4075" y="933450"/>
            <a:ext cx="3399000" cy="54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1e2fce8231d_0_0"/>
          <p:cNvSpPr txBox="1"/>
          <p:nvPr/>
        </p:nvSpPr>
        <p:spPr>
          <a:xfrm>
            <a:off x="-177125" y="4130725"/>
            <a:ext cx="3745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Edmur | Jamal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anos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Turma XVI </a:t>
            </a:r>
            <a:b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Analista de Investimentos II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br>
              <a:rPr lang="pt-BR" sz="1600"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 Edmur Neto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19 97481-4516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1e2fce8231d_0_0"/>
          <p:cNvSpPr/>
          <p:nvPr/>
        </p:nvSpPr>
        <p:spPr>
          <a:xfrm>
            <a:off x="141387" y="10282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g1e2fce8231d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525" y="5872639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e2fce8231d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650" y="5393932"/>
            <a:ext cx="291300" cy="2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1e2fce8231d_0_0"/>
          <p:cNvSpPr txBox="1"/>
          <p:nvPr/>
        </p:nvSpPr>
        <p:spPr>
          <a:xfrm>
            <a:off x="3412024" y="1175585"/>
            <a:ext cx="195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ngresso Santander (estag)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Riscos de investimentos | 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g1e2fce8231d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675" y="1003175"/>
            <a:ext cx="3041700" cy="3096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4" name="Google Shape;314;g1e2fce8231d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3625" y="2710975"/>
            <a:ext cx="1694700" cy="1595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5" name="Google Shape;315;g1e2fce8231d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03625" y="535002"/>
            <a:ext cx="1694700" cy="1730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6" name="Google Shape;316;g1e2fce8231d_0_0"/>
          <p:cNvPicPr preferRelativeResize="0"/>
          <p:nvPr/>
        </p:nvPicPr>
        <p:blipFill rotWithShape="1">
          <a:blip r:embed="rId10">
            <a:alphaModFix/>
          </a:blip>
          <a:srcRect l="13563" t="8476" r="14442" b="21352"/>
          <a:stretch/>
        </p:blipFill>
        <p:spPr>
          <a:xfrm>
            <a:off x="8245587" y="1451425"/>
            <a:ext cx="2046000" cy="1845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68C7642-834A-2AB5-56DD-7A313EEBE0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4952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8C7642-834A-2AB5-56DD-7A313EEBE0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4" name="Google Shape;534;g1e30e71edf8_0_28"/>
          <p:cNvSpPr/>
          <p:nvPr/>
        </p:nvSpPr>
        <p:spPr>
          <a:xfrm>
            <a:off x="8016763" y="4477947"/>
            <a:ext cx="540600" cy="75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74;g1e2fb608f8b_0_6">
            <a:extLst>
              <a:ext uri="{FF2B5EF4-FFF2-40B4-BE49-F238E27FC236}">
                <a16:creationId xmlns:a16="http://schemas.microsoft.com/office/drawing/2014/main" id="{38287031-D303-3868-4C42-EA7BAD66BB08}"/>
              </a:ext>
            </a:extLst>
          </p:cNvPr>
          <p:cNvSpPr/>
          <p:nvPr/>
        </p:nvSpPr>
        <p:spPr>
          <a:xfrm>
            <a:off x="6957980" y="5553409"/>
            <a:ext cx="540600" cy="75300"/>
          </a:xfrm>
          <a:prstGeom prst="rect">
            <a:avLst/>
          </a:prstGeom>
          <a:solidFill>
            <a:srgbClr val="756E3B"/>
          </a:solidFill>
          <a:ln w="9525" cap="flat" cmpd="sng">
            <a:solidFill>
              <a:srgbClr val="756E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1e30e71edf8_0_28"/>
          <p:cNvSpPr/>
          <p:nvPr/>
        </p:nvSpPr>
        <p:spPr>
          <a:xfrm>
            <a:off x="-5647" y="868135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g1e30e71edf8_0_28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1e30e71edf8_0_28" descr="Shap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1e30e71edf8_0_28"/>
          <p:cNvSpPr txBox="1"/>
          <p:nvPr/>
        </p:nvSpPr>
        <p:spPr>
          <a:xfrm>
            <a:off x="-238773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Ismael Zawit | Ifood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23 anos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Turma XVIII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Analista Jr. de Estratégia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1e30e71edf8_0_28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g1e30e71edf8_0_28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1e30e71edf8_0_28"/>
          <p:cNvSpPr/>
          <p:nvPr/>
        </p:nvSpPr>
        <p:spPr>
          <a:xfrm rot="5400000">
            <a:off x="7190568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1e30e71edf8_0_28"/>
          <p:cNvSpPr/>
          <p:nvPr/>
        </p:nvSpPr>
        <p:spPr>
          <a:xfrm rot="5400000">
            <a:off x="7190564" y="41808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1e30e71edf8_0_28"/>
          <p:cNvSpPr/>
          <p:nvPr/>
        </p:nvSpPr>
        <p:spPr>
          <a:xfrm rot="5400000">
            <a:off x="7190564" y="5276374"/>
            <a:ext cx="10956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1e30e71edf8_0_28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1e30e71edf8_0_28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1e30e71edf8_0_28"/>
          <p:cNvSpPr/>
          <p:nvPr/>
        </p:nvSpPr>
        <p:spPr>
          <a:xfrm>
            <a:off x="5376670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1e30e71edf8_0_28"/>
          <p:cNvSpPr/>
          <p:nvPr/>
        </p:nvSpPr>
        <p:spPr>
          <a:xfrm>
            <a:off x="8548269" y="36946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1e30e71edf8_0_28"/>
          <p:cNvSpPr/>
          <p:nvPr/>
        </p:nvSpPr>
        <p:spPr>
          <a:xfrm>
            <a:off x="5393426" y="4772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1e30e71edf8_0_28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1e30e71edf8_0_28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1e30e71edf8_0_28"/>
          <p:cNvSpPr/>
          <p:nvPr/>
        </p:nvSpPr>
        <p:spPr>
          <a:xfrm>
            <a:off x="6934489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1e30e71edf8_0_28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1e30e71edf8_0_28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1e30e71edf8_0_28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1e30e71edf8_0_28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1e30e71edf8_0_28"/>
          <p:cNvSpPr/>
          <p:nvPr/>
        </p:nvSpPr>
        <p:spPr>
          <a:xfrm>
            <a:off x="7649432" y="55127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e30e71edf8_0_28"/>
          <p:cNvSpPr txBox="1"/>
          <p:nvPr/>
        </p:nvSpPr>
        <p:spPr>
          <a:xfrm>
            <a:off x="10213367" y="2073757"/>
            <a:ext cx="121448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dirty="0">
                <a:latin typeface="Calibri"/>
                <a:ea typeface="Calibri"/>
                <a:cs typeface="Calibri"/>
                <a:sym typeface="Calibri"/>
              </a:rPr>
              <a:t>República Mukifu</a:t>
            </a:r>
            <a:br>
              <a:rPr lang="pt-BR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 dirty="0">
                <a:latin typeface="Calibri"/>
                <a:ea typeface="Calibri"/>
                <a:cs typeface="Calibri"/>
                <a:sym typeface="Calibri"/>
              </a:rPr>
              <a:t>2018 - 2022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1e30e71edf8_0_28"/>
          <p:cNvSpPr txBox="1"/>
          <p:nvPr/>
        </p:nvSpPr>
        <p:spPr>
          <a:xfrm>
            <a:off x="3661782" y="2963156"/>
            <a:ext cx="1627716" cy="72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Enactus FZEA USP</a:t>
            </a:r>
            <a:b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 – 2021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“Uma ideia sem ação, é como um arco sem flecha”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e30e71edf8_0_28"/>
          <p:cNvSpPr txBox="1"/>
          <p:nvPr/>
        </p:nvSpPr>
        <p:spPr>
          <a:xfrm>
            <a:off x="10290738" y="4192225"/>
            <a:ext cx="1214485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Estágio PUB</a:t>
            </a:r>
            <a:b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FZEA na Rede</a:t>
            </a:r>
            <a:br>
              <a:rPr lang="pt-BR" sz="1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2019 - 2021</a:t>
            </a:r>
            <a:endParaRPr sz="10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1e30e71edf8_0_28"/>
          <p:cNvSpPr txBox="1"/>
          <p:nvPr/>
        </p:nvSpPr>
        <p:spPr>
          <a:xfrm>
            <a:off x="3419470" y="5395099"/>
            <a:ext cx="195720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Associação de Repúblicas de Pirassununga (ARP)</a:t>
            </a:r>
            <a:b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2019 - 2021</a:t>
            </a:r>
            <a:endParaRPr sz="11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1e30e71edf8_0_28"/>
          <p:cNvSpPr txBox="1"/>
          <p:nvPr/>
        </p:nvSpPr>
        <p:spPr>
          <a:xfrm>
            <a:off x="3484753" y="794762"/>
            <a:ext cx="1957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dirty="0">
                <a:latin typeface="Calibri"/>
                <a:ea typeface="Calibri"/>
                <a:cs typeface="Calibri"/>
                <a:sym typeface="Calibri"/>
              </a:rPr>
              <a:t>Ingresso USP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i="1" dirty="0">
                <a:latin typeface="Calibri"/>
                <a:ea typeface="Calibri"/>
                <a:cs typeface="Calibri"/>
                <a:sym typeface="Calibri"/>
              </a:rPr>
              <a:t>Engenharia de Alimentos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Turma XVIII</a:t>
            </a:r>
            <a:br>
              <a:rPr lang="pt-BR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1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1e30e71edf8_0_28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478;g1e301dd1749_0_0">
            <a:extLst>
              <a:ext uri="{FF2B5EF4-FFF2-40B4-BE49-F238E27FC236}">
                <a16:creationId xmlns:a16="http://schemas.microsoft.com/office/drawing/2014/main" id="{0821D924-9031-8D48-C87F-A0B6D8B48DE8}"/>
              </a:ext>
            </a:extLst>
          </p:cNvPr>
          <p:cNvPicPr preferRelativeResize="0"/>
          <p:nvPr/>
        </p:nvPicPr>
        <p:blipFill>
          <a:blip r:embed="rId7"/>
          <a:srcRect t="9627" b="9627"/>
          <a:stretch/>
        </p:blipFill>
        <p:spPr>
          <a:xfrm>
            <a:off x="141375" y="1137475"/>
            <a:ext cx="2987700" cy="311571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0C973F-1225-7FF8-EC26-4B1892BF96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586" b="38377"/>
          <a:stretch/>
        </p:blipFill>
        <p:spPr>
          <a:xfrm>
            <a:off x="8521947" y="1460927"/>
            <a:ext cx="1613321" cy="1614645"/>
          </a:xfrm>
          <a:prstGeom prst="flowChartConnector">
            <a:avLst/>
          </a:prstGeom>
        </p:spPr>
      </p:pic>
      <p:pic>
        <p:nvPicPr>
          <p:cNvPr id="12" name="Picture 11" descr="A picture containing person, human face, smile, clothing&#10;&#10;Description automatically generated">
            <a:extLst>
              <a:ext uri="{FF2B5EF4-FFF2-40B4-BE49-F238E27FC236}">
                <a16:creationId xmlns:a16="http://schemas.microsoft.com/office/drawing/2014/main" id="{01E7CD04-7173-06B7-1191-511A6C7BE0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549" b="13211"/>
          <a:stretch/>
        </p:blipFill>
        <p:spPr>
          <a:xfrm>
            <a:off x="5345062" y="2568160"/>
            <a:ext cx="1627716" cy="1641695"/>
          </a:xfrm>
          <a:prstGeom prst="flowChartConnector">
            <a:avLst/>
          </a:prstGeom>
        </p:spPr>
      </p:pic>
      <p:pic>
        <p:nvPicPr>
          <p:cNvPr id="16" name="Picture 15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174A08D-A06C-3AC4-AC60-AE339A38B2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6650" y="3935864"/>
            <a:ext cx="1108630" cy="999318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D8F9DC-044F-4205-19F3-FCB9D46D7FE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46" t="3746" r="12975" b="12659"/>
          <a:stretch/>
        </p:blipFill>
        <p:spPr>
          <a:xfrm>
            <a:off x="5345062" y="4733250"/>
            <a:ext cx="1627716" cy="1640318"/>
          </a:xfrm>
          <a:prstGeom prst="flowChartConnector">
            <a:avLst/>
          </a:prstGeom>
        </p:spPr>
      </p:pic>
      <p:pic>
        <p:nvPicPr>
          <p:cNvPr id="20" name="Picture 19" descr="A picture containing sky, building, outdoor, tree&#10;&#10;Description automatically generated">
            <a:extLst>
              <a:ext uri="{FF2B5EF4-FFF2-40B4-BE49-F238E27FC236}">
                <a16:creationId xmlns:a16="http://schemas.microsoft.com/office/drawing/2014/main" id="{A721C4C0-9CB0-3F6F-B7BF-077A824A0D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49" r="19038"/>
          <a:stretch/>
        </p:blipFill>
        <p:spPr>
          <a:xfrm>
            <a:off x="5338123" y="385541"/>
            <a:ext cx="1613321" cy="1614645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e30e71edf8_0_108"/>
          <p:cNvSpPr/>
          <p:nvPr/>
        </p:nvSpPr>
        <p:spPr>
          <a:xfrm>
            <a:off x="0" y="390420"/>
            <a:ext cx="3399000" cy="60617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e30e71edf8_0_108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g1e30e71edf8_0_108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1e30e71edf8_0_108"/>
          <p:cNvSpPr/>
          <p:nvPr/>
        </p:nvSpPr>
        <p:spPr>
          <a:xfrm rot="5400000">
            <a:off x="7509068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e30e71edf8_0_108"/>
          <p:cNvSpPr/>
          <p:nvPr/>
        </p:nvSpPr>
        <p:spPr>
          <a:xfrm rot="5400000">
            <a:off x="7509065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g1e30e71edf8_0_108"/>
          <p:cNvSpPr/>
          <p:nvPr/>
        </p:nvSpPr>
        <p:spPr>
          <a:xfrm rot="5400000">
            <a:off x="7509062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1e30e71edf8_0_108"/>
          <p:cNvSpPr/>
          <p:nvPr/>
        </p:nvSpPr>
        <p:spPr>
          <a:xfrm>
            <a:off x="5684580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g1e30e71edf8_0_108"/>
          <p:cNvSpPr/>
          <p:nvPr/>
        </p:nvSpPr>
        <p:spPr>
          <a:xfrm>
            <a:off x="8862544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g1e30e71edf8_0_108"/>
          <p:cNvSpPr/>
          <p:nvPr/>
        </p:nvSpPr>
        <p:spPr>
          <a:xfrm>
            <a:off x="5695164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e30e71edf8_0_108"/>
          <p:cNvSpPr/>
          <p:nvPr/>
        </p:nvSpPr>
        <p:spPr>
          <a:xfrm>
            <a:off x="8335257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e30e71edf8_0_108"/>
          <p:cNvSpPr/>
          <p:nvPr/>
        </p:nvSpPr>
        <p:spPr>
          <a:xfrm>
            <a:off x="7241230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e30e71edf8_0_108"/>
          <p:cNvSpPr/>
          <p:nvPr/>
        </p:nvSpPr>
        <p:spPr>
          <a:xfrm>
            <a:off x="7252983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e30e71edf8_0_108"/>
          <p:cNvSpPr/>
          <p:nvPr/>
        </p:nvSpPr>
        <p:spPr>
          <a:xfrm>
            <a:off x="7975928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g1e30e71edf8_0_108"/>
          <p:cNvSpPr/>
          <p:nvPr/>
        </p:nvSpPr>
        <p:spPr>
          <a:xfrm>
            <a:off x="7975928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g1e30e71edf8_0_108"/>
          <p:cNvSpPr/>
          <p:nvPr/>
        </p:nvSpPr>
        <p:spPr>
          <a:xfrm>
            <a:off x="7967927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1e30e71edf8_0_108"/>
          <p:cNvSpPr txBox="1"/>
          <p:nvPr/>
        </p:nvSpPr>
        <p:spPr>
          <a:xfrm>
            <a:off x="3378960" y="811127"/>
            <a:ext cx="232566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dirty="0">
                <a:latin typeface="Calibri"/>
                <a:ea typeface="Calibri"/>
                <a:cs typeface="Calibri"/>
                <a:sym typeface="Calibri"/>
              </a:rPr>
              <a:t>Estágio</a:t>
            </a:r>
            <a:endParaRPr lang="pt-BR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Johnson&amp;Johnson Consumer Health</a:t>
            </a:r>
            <a:br>
              <a:rPr lang="pt-BR" sz="11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Estratégia Brasil</a:t>
            </a:r>
            <a:br>
              <a:rPr lang="pt-BR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Jan/</a:t>
            </a:r>
            <a:r>
              <a:rPr lang="pt-BR" sz="1000" i="1" dirty="0">
                <a:latin typeface="Calibri"/>
                <a:ea typeface="Calibri"/>
                <a:cs typeface="Calibri"/>
                <a:sym typeface="Calibri"/>
              </a:rPr>
              <a:t>2022 -  Abr/2023</a:t>
            </a:r>
            <a:endParaRPr sz="11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1e30e71edf8_0_108"/>
          <p:cNvSpPr txBox="1"/>
          <p:nvPr/>
        </p:nvSpPr>
        <p:spPr>
          <a:xfrm>
            <a:off x="10234800" y="1817467"/>
            <a:ext cx="1957200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CONECTA</a:t>
            </a:r>
            <a:b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Johnson&amp;Johnson</a:t>
            </a:r>
            <a:b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Assessor de Eventos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1e30e71edf8_0_108"/>
          <p:cNvSpPr txBox="1"/>
          <p:nvPr/>
        </p:nvSpPr>
        <p:spPr>
          <a:xfrm>
            <a:off x="3685659" y="3088007"/>
            <a:ext cx="1957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Efetivação - Analista Jr.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i="1" dirty="0">
                <a:latin typeface="Calibri"/>
                <a:ea typeface="Calibri"/>
                <a:cs typeface="Calibri"/>
                <a:sym typeface="Calibri"/>
              </a:rPr>
              <a:t>Kenvue (família do grupo J&amp;J)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Estratégia LatAm</a:t>
            </a:r>
            <a:b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Mai/</a:t>
            </a:r>
            <a:r>
              <a:rPr lang="pt-BR" sz="1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– até o momento</a:t>
            </a:r>
            <a:endParaRPr sz="10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e30e71edf8_0_108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2ACE2C29-2964-B586-FA27-E6A6D9C57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" t="5378" r="1260" b="30229"/>
          <a:stretch/>
        </p:blipFill>
        <p:spPr>
          <a:xfrm>
            <a:off x="5611024" y="2555916"/>
            <a:ext cx="1704021" cy="1678768"/>
          </a:xfrm>
          <a:prstGeom prst="flowChartConnector">
            <a:avLst/>
          </a:prstGeom>
        </p:spPr>
      </p:pic>
      <p:pic>
        <p:nvPicPr>
          <p:cNvPr id="1026" name="Picture 2" descr="Empregos em Kenvue - Brasil - beBee">
            <a:extLst>
              <a:ext uri="{FF2B5EF4-FFF2-40B4-BE49-F238E27FC236}">
                <a16:creationId xmlns:a16="http://schemas.microsoft.com/office/drawing/2014/main" id="{53E87A9E-B83D-AA01-9AA2-88748D129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354" y="3911559"/>
            <a:ext cx="450951" cy="4509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478;g1e301dd1749_0_0">
            <a:extLst>
              <a:ext uri="{FF2B5EF4-FFF2-40B4-BE49-F238E27FC236}">
                <a16:creationId xmlns:a16="http://schemas.microsoft.com/office/drawing/2014/main" id="{88D131E9-7C55-EA79-1B41-E71D754327D4}"/>
              </a:ext>
            </a:extLst>
          </p:cNvPr>
          <p:cNvPicPr preferRelativeResize="0"/>
          <p:nvPr/>
        </p:nvPicPr>
        <p:blipFill>
          <a:blip r:embed="rId6"/>
          <a:srcRect t="9627" b="9627"/>
          <a:stretch/>
        </p:blipFill>
        <p:spPr>
          <a:xfrm>
            <a:off x="141375" y="654588"/>
            <a:ext cx="2987700" cy="311571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7" name="Google Shape;520;g1e30e71edf8_0_28">
            <a:extLst>
              <a:ext uri="{FF2B5EF4-FFF2-40B4-BE49-F238E27FC236}">
                <a16:creationId xmlns:a16="http://schemas.microsoft.com/office/drawing/2014/main" id="{7BAC54AE-9ABC-77DF-6C4B-7A3467027863}"/>
              </a:ext>
            </a:extLst>
          </p:cNvPr>
          <p:cNvSpPr txBox="1"/>
          <p:nvPr/>
        </p:nvSpPr>
        <p:spPr>
          <a:xfrm>
            <a:off x="-267282" y="3911559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Ismael Zawit | Ifood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23 anos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Turma XVIII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Analista Jr. de Estratégia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Johnson &amp; Johnson Consumer Health - Next Steps in Dermatology">
            <a:extLst>
              <a:ext uri="{FF2B5EF4-FFF2-40B4-BE49-F238E27FC236}">
                <a16:creationId xmlns:a16="http://schemas.microsoft.com/office/drawing/2014/main" id="{63D39430-68C6-1CE1-B458-173A4FB4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66" y="1634679"/>
            <a:ext cx="1439810" cy="3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9;g1e2fb608f8b_0_42">
            <a:extLst>
              <a:ext uri="{FF2B5EF4-FFF2-40B4-BE49-F238E27FC236}">
                <a16:creationId xmlns:a16="http://schemas.microsoft.com/office/drawing/2014/main" id="{09369048-9028-96E3-1E5C-01BBB52EDD97}"/>
              </a:ext>
            </a:extLst>
          </p:cNvPr>
          <p:cNvSpPr txBox="1"/>
          <p:nvPr/>
        </p:nvSpPr>
        <p:spPr>
          <a:xfrm>
            <a:off x="909206" y="4703176"/>
            <a:ext cx="173970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br>
              <a:rPr lang="pt-BR" sz="16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pt-BR" sz="16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Ismael Zawit</a:t>
            </a:r>
            <a:br>
              <a:rPr lang="pt-BR" sz="1600" dirty="0"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(11) 96902-6769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232;g1e2fb608f8b_0_42">
            <a:extLst>
              <a:ext uri="{FF2B5EF4-FFF2-40B4-BE49-F238E27FC236}">
                <a16:creationId xmlns:a16="http://schemas.microsoft.com/office/drawing/2014/main" id="{9E11870A-CD8F-18F3-08A6-6CF4A24027F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1961" y="5697981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3;g1e2fb608f8b_0_42">
            <a:extLst>
              <a:ext uri="{FF2B5EF4-FFF2-40B4-BE49-F238E27FC236}">
                <a16:creationId xmlns:a16="http://schemas.microsoft.com/office/drawing/2014/main" id="{DEEEB842-02DA-9948-FC99-4909BA68E80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1086" y="5219274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37884C0-6DE0-13C0-9403-CC3930886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b="6719"/>
          <a:stretch/>
        </p:blipFill>
        <p:spPr bwMode="auto">
          <a:xfrm>
            <a:off x="8862544" y="1475194"/>
            <a:ext cx="1611407" cy="15645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CEDD8D-B56B-C81B-A6B5-933A1110DB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068" r="23900"/>
          <a:stretch/>
        </p:blipFill>
        <p:spPr>
          <a:xfrm>
            <a:off x="5641580" y="402203"/>
            <a:ext cx="1636695" cy="1609837"/>
          </a:xfrm>
          <a:prstGeom prst="flowChartConnector">
            <a:avLst/>
          </a:prstGeom>
        </p:spPr>
      </p:pic>
      <p:sp>
        <p:nvSpPr>
          <p:cNvPr id="16" name="Google Shape;163;g1e2fb608f8b_0_6">
            <a:extLst>
              <a:ext uri="{FF2B5EF4-FFF2-40B4-BE49-F238E27FC236}">
                <a16:creationId xmlns:a16="http://schemas.microsoft.com/office/drawing/2014/main" id="{381C66B0-36CA-402F-B6B4-3C97254C09D2}"/>
              </a:ext>
            </a:extLst>
          </p:cNvPr>
          <p:cNvSpPr/>
          <p:nvPr/>
        </p:nvSpPr>
        <p:spPr>
          <a:xfrm rot="5400000">
            <a:off x="7509059" y="4178388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2;g1e2fb608f8b_0_6">
            <a:extLst>
              <a:ext uri="{FF2B5EF4-FFF2-40B4-BE49-F238E27FC236}">
                <a16:creationId xmlns:a16="http://schemas.microsoft.com/office/drawing/2014/main" id="{95388A43-3B35-3E10-F14D-516F305A2C39}"/>
              </a:ext>
            </a:extLst>
          </p:cNvPr>
          <p:cNvSpPr/>
          <p:nvPr/>
        </p:nvSpPr>
        <p:spPr>
          <a:xfrm>
            <a:off x="8335258" y="4372729"/>
            <a:ext cx="540600" cy="753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8;g1e2fb608f8b_0_6">
            <a:extLst>
              <a:ext uri="{FF2B5EF4-FFF2-40B4-BE49-F238E27FC236}">
                <a16:creationId xmlns:a16="http://schemas.microsoft.com/office/drawing/2014/main" id="{4B92BCB9-4C75-3B37-5F86-FF3959DAF78A}"/>
              </a:ext>
            </a:extLst>
          </p:cNvPr>
          <p:cNvSpPr/>
          <p:nvPr/>
        </p:nvSpPr>
        <p:spPr>
          <a:xfrm>
            <a:off x="7967927" y="4341073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57;g1e301dd1749_0_0">
            <a:extLst>
              <a:ext uri="{FF2B5EF4-FFF2-40B4-BE49-F238E27FC236}">
                <a16:creationId xmlns:a16="http://schemas.microsoft.com/office/drawing/2014/main" id="{E7159095-3871-7182-6B0D-3E2CB90B0655}"/>
              </a:ext>
            </a:extLst>
          </p:cNvPr>
          <p:cNvSpPr/>
          <p:nvPr/>
        </p:nvSpPr>
        <p:spPr>
          <a:xfrm>
            <a:off x="8875857" y="361397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2" name="Picture 8" descr="Ponto de interrogação em um fundo preto circular | Ícone Gratis">
            <a:extLst>
              <a:ext uri="{FF2B5EF4-FFF2-40B4-BE49-F238E27FC236}">
                <a16:creationId xmlns:a16="http://schemas.microsoft.com/office/drawing/2014/main" id="{F12E2241-112E-174C-FF31-B68817C0D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681" y="3899363"/>
            <a:ext cx="949762" cy="9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579;g1e30e71edf8_0_108">
            <a:extLst>
              <a:ext uri="{FF2B5EF4-FFF2-40B4-BE49-F238E27FC236}">
                <a16:creationId xmlns:a16="http://schemas.microsoft.com/office/drawing/2014/main" id="{2DC1C54C-3B50-12A5-6AAE-A4C31711DD67}"/>
              </a:ext>
            </a:extLst>
          </p:cNvPr>
          <p:cNvSpPr txBox="1"/>
          <p:nvPr/>
        </p:nvSpPr>
        <p:spPr>
          <a:xfrm>
            <a:off x="10372034" y="4041011"/>
            <a:ext cx="161140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</a:t>
            </a:r>
            <a:b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Engenharia de Alimentos</a:t>
            </a:r>
            <a:b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Aguardando...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51DCED7-4006-ACE4-B73F-317660FE325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5117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1DCED7-4006-ACE4-B73F-317660FE32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4990536E-2F4D-E07A-40DF-F9192C10DD76}"/>
              </a:ext>
            </a:extLst>
          </p:cNvPr>
          <p:cNvSpPr/>
          <p:nvPr/>
        </p:nvSpPr>
        <p:spPr>
          <a:xfrm>
            <a:off x="-4081" y="933450"/>
            <a:ext cx="2401841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8D6EC-1C5A-5513-5569-A4A083524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t-BR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3104B-46AA-2418-3E70-51D67030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7039" y="1097561"/>
            <a:ext cx="6596009" cy="361093"/>
          </a:xfrm>
        </p:spPr>
        <p:txBody>
          <a:bodyPr/>
          <a:lstStyle/>
          <a:p>
            <a:r>
              <a:rPr lang="pt-BR" dirty="0"/>
              <a:t>Mesa Redonda – Versatilidade do Engenheiro de Alimentos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B4E8B-C145-11ED-3C80-CF928807C9CB}"/>
              </a:ext>
            </a:extLst>
          </p:cNvPr>
          <p:cNvSpPr txBox="1"/>
          <p:nvPr/>
        </p:nvSpPr>
        <p:spPr>
          <a:xfrm>
            <a:off x="2657725" y="2480548"/>
            <a:ext cx="70546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10h00 – 10h10: Introdução da palestra (Ivana)</a:t>
            </a:r>
            <a:br>
              <a:rPr lang="pt-BR" sz="2400" b="1" dirty="0"/>
            </a:br>
            <a:r>
              <a:rPr lang="pt-BR" sz="2400" b="1" dirty="0"/>
              <a:t>10h10 – 11h10: Apresentação dos Convidados</a:t>
            </a:r>
            <a:br>
              <a:rPr lang="pt-BR" sz="2400" b="1" dirty="0"/>
            </a:br>
            <a:r>
              <a:rPr lang="pt-BR" sz="2400" b="1" dirty="0"/>
              <a:t>11h10 – 11h40: Mesa Redonda</a:t>
            </a:r>
            <a:br>
              <a:rPr lang="pt-BR" sz="2400" b="1" dirty="0"/>
            </a:br>
            <a:r>
              <a:rPr lang="pt-BR" sz="2400" b="1" dirty="0"/>
              <a:t>11h40 – 12h00: Q&amp;A</a:t>
            </a:r>
          </a:p>
        </p:txBody>
      </p:sp>
      <p:sp>
        <p:nvSpPr>
          <p:cNvPr id="7" name="Google Shape;97;p2">
            <a:extLst>
              <a:ext uri="{FF2B5EF4-FFF2-40B4-BE49-F238E27FC236}">
                <a16:creationId xmlns:a16="http://schemas.microsoft.com/office/drawing/2014/main" id="{E4EA893B-8DF1-4260-69CE-40B091D0D05B}"/>
              </a:ext>
            </a:extLst>
          </p:cNvPr>
          <p:cNvSpPr/>
          <p:nvPr/>
        </p:nvSpPr>
        <p:spPr>
          <a:xfrm rot="16200000">
            <a:off x="11896764" y="769828"/>
            <a:ext cx="2401841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m 35" descr="fig7">
            <a:extLst>
              <a:ext uri="{FF2B5EF4-FFF2-40B4-BE49-F238E27FC236}">
                <a16:creationId xmlns:a16="http://schemas.microsoft.com/office/drawing/2014/main" id="{C8B84496-F67C-D583-B82E-8A44A3BF0CB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079" y="5149776"/>
            <a:ext cx="1947721" cy="1549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5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01631" y="255606"/>
            <a:ext cx="29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Linha do Tempo</a:t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668476" y="6337162"/>
            <a:ext cx="1311966" cy="357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2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-177129" y="4435523"/>
            <a:ext cx="374519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Nome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Idade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Ingresso na universidade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Posição atual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41387" y="1256884"/>
            <a:ext cx="2987686" cy="2977716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>
            <a:off x="7190653" y="894329"/>
            <a:ext cx="1095508" cy="556734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rot="5400000">
            <a:off x="7190650" y="1989837"/>
            <a:ext cx="1095508" cy="55673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>
            <a:off x="7190647" y="3085345"/>
            <a:ext cx="1095507" cy="556734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>
            <a:off x="7190643" y="4180853"/>
            <a:ext cx="1095508" cy="556734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>
            <a:off x="7190643" y="5276361"/>
            <a:ext cx="1095508" cy="556734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5366086" y="390419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544050" y="1475194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5376670" y="2581435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8548269" y="3694648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5393426" y="4772451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8016763" y="2281486"/>
            <a:ext cx="540739" cy="7537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922736" y="1172696"/>
            <a:ext cx="540739" cy="75378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8016763" y="4477947"/>
            <a:ext cx="540739" cy="7537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934489" y="3326805"/>
            <a:ext cx="540739" cy="75378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957980" y="5553409"/>
            <a:ext cx="540739" cy="75378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7657434" y="1178710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7657434" y="2229229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7649433" y="3243774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7649432" y="4456565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7649432" y="5512741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722398" y="917342"/>
            <a:ext cx="19570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Inserir Texto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 | Data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9812824" y="2013785"/>
            <a:ext cx="19570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Inserir Texto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 | Data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790747" y="3148268"/>
            <a:ext cx="19570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Inserir Texto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 | Data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9740482" y="4261481"/>
            <a:ext cx="19570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Inserir Texto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 | Data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3732766" y="5466792"/>
            <a:ext cx="19570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Inserir Texto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 | Data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01631" y="255606"/>
            <a:ext cx="29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Linha do Tempo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0" name="Google Shape;100;p2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2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4435523"/>
            <a:ext cx="339492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Talita Aline Comunian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V Turma de Engenharia de Alimentos (2005-2010)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41387" y="1256884"/>
            <a:ext cx="2987686" cy="2977716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>
            <a:off x="7190653" y="518549"/>
            <a:ext cx="1095508" cy="556734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rot="5400000">
            <a:off x="7190650" y="1614057"/>
            <a:ext cx="1095508" cy="55673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>
            <a:off x="7190647" y="2709565"/>
            <a:ext cx="1095507" cy="556734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>
            <a:off x="7190643" y="3805073"/>
            <a:ext cx="1095508" cy="556734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rot="5400000">
            <a:off x="7190643" y="4900581"/>
            <a:ext cx="1095508" cy="556734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5366086" y="14639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544050" y="1099414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5376670" y="2205655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8548269" y="3318868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5393426" y="4396671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8016763" y="1905706"/>
            <a:ext cx="540739" cy="7537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922736" y="796916"/>
            <a:ext cx="540739" cy="75378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8016763" y="4102167"/>
            <a:ext cx="540739" cy="7537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934489" y="2951025"/>
            <a:ext cx="540739" cy="75378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957980" y="5177629"/>
            <a:ext cx="540739" cy="75378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7657434" y="802930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7657434" y="1853449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7649433" y="2867994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7649432" y="4080785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7649432" y="5136961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704397" y="470338"/>
            <a:ext cx="195709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Engenharia de Alimentos</a:t>
            </a:r>
            <a:b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2005-2010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10038042" y="1296935"/>
            <a:ext cx="1957092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Mestrado e Doutorado em Engenharia de Alimentos</a:t>
            </a:r>
            <a:b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2011-2013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2014-2017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604072" y="2510518"/>
            <a:ext cx="195709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Pós-Doutorado em Engenharia de Alimentos</a:t>
            </a:r>
            <a:b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pt-B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2018-2019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10066990" y="3467481"/>
            <a:ext cx="162836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Marie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Sklodowska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-Curie/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Research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Leaders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2025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fellow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2020-2021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 descr="Mulher sorrindo posando para foto&#10;&#10;Descrição gerada automaticamente">
            <a:extLst>
              <a:ext uri="{FF2B5EF4-FFF2-40B4-BE49-F238E27FC236}">
                <a16:creationId xmlns:a16="http://schemas.microsoft.com/office/drawing/2014/main" id="{F91C79AA-6A82-5B48-A32C-561D85EF9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5" y="1208058"/>
            <a:ext cx="3101396" cy="3096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m 35" descr="fig7">
            <a:extLst>
              <a:ext uri="{FF2B5EF4-FFF2-40B4-BE49-F238E27FC236}">
                <a16:creationId xmlns:a16="http://schemas.microsoft.com/office/drawing/2014/main" id="{F5F34507-AE69-464A-A4EA-77A613E602F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18" y="164952"/>
            <a:ext cx="797763" cy="60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F44086C5-E29D-F540-A0D4-634BB5E8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50" y="853159"/>
            <a:ext cx="896993" cy="41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Imagem 37" descr="fig7">
            <a:extLst>
              <a:ext uri="{FF2B5EF4-FFF2-40B4-BE49-F238E27FC236}">
                <a16:creationId xmlns:a16="http://schemas.microsoft.com/office/drawing/2014/main" id="{1B92077E-EB28-E94B-958E-286EFE7403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907" y="1235544"/>
            <a:ext cx="764008" cy="50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D764230B-2CED-304F-B003-D7996B672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735" y="1797538"/>
            <a:ext cx="608906" cy="589158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BABF1E67-146A-6B4A-A9C2-DFC07ECF9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5971" y="1758865"/>
            <a:ext cx="543483" cy="494569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328F723F-3F1E-554B-82DC-CBA4A9968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6270" y="2517921"/>
            <a:ext cx="878007" cy="939263"/>
          </a:xfrm>
          <a:prstGeom prst="rect">
            <a:avLst/>
          </a:prstGeom>
        </p:spPr>
      </p:pic>
      <p:sp>
        <p:nvSpPr>
          <p:cNvPr id="48" name="Google Shape;107;p2">
            <a:extLst>
              <a:ext uri="{FF2B5EF4-FFF2-40B4-BE49-F238E27FC236}">
                <a16:creationId xmlns:a16="http://schemas.microsoft.com/office/drawing/2014/main" id="{2F1E98AA-A7E5-CF40-8284-D8D8F90DF802}"/>
              </a:ext>
            </a:extLst>
          </p:cNvPr>
          <p:cNvSpPr/>
          <p:nvPr/>
        </p:nvSpPr>
        <p:spPr>
          <a:xfrm rot="5400000">
            <a:off x="7190643" y="5977238"/>
            <a:ext cx="1095508" cy="5567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22;p2">
            <a:extLst>
              <a:ext uri="{FF2B5EF4-FFF2-40B4-BE49-F238E27FC236}">
                <a16:creationId xmlns:a16="http://schemas.microsoft.com/office/drawing/2014/main" id="{72F94C12-6CAE-9A45-866D-F24500CDA4F0}"/>
              </a:ext>
            </a:extLst>
          </p:cNvPr>
          <p:cNvSpPr/>
          <p:nvPr/>
        </p:nvSpPr>
        <p:spPr>
          <a:xfrm>
            <a:off x="7649432" y="6238670"/>
            <a:ext cx="161925" cy="161925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15;p2">
            <a:extLst>
              <a:ext uri="{FF2B5EF4-FFF2-40B4-BE49-F238E27FC236}">
                <a16:creationId xmlns:a16="http://schemas.microsoft.com/office/drawing/2014/main" id="{50BBE72E-C3AA-FD44-903F-1DAB97B2B21F}"/>
              </a:ext>
            </a:extLst>
          </p:cNvPr>
          <p:cNvSpPr/>
          <p:nvPr/>
        </p:nvSpPr>
        <p:spPr>
          <a:xfrm>
            <a:off x="8015837" y="6115186"/>
            <a:ext cx="540739" cy="753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11;p2">
            <a:extLst>
              <a:ext uri="{FF2B5EF4-FFF2-40B4-BE49-F238E27FC236}">
                <a16:creationId xmlns:a16="http://schemas.microsoft.com/office/drawing/2014/main" id="{2587C9D8-B831-2D49-ADD1-DAECD9F117EE}"/>
              </a:ext>
            </a:extLst>
          </p:cNvPr>
          <p:cNvSpPr/>
          <p:nvPr/>
        </p:nvSpPr>
        <p:spPr>
          <a:xfrm>
            <a:off x="8551683" y="5253007"/>
            <a:ext cx="1564554" cy="1564554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m 10" descr="Uma imagem contendo Ícone&#10;&#10;Descrição gerada automaticamente">
            <a:extLst>
              <a:ext uri="{FF2B5EF4-FFF2-40B4-BE49-F238E27FC236}">
                <a16:creationId xmlns:a16="http://schemas.microsoft.com/office/drawing/2014/main" id="{02B34FF5-8DBD-BB4A-BDC1-340CBF488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7059" y="3697134"/>
            <a:ext cx="1069741" cy="767301"/>
          </a:xfrm>
          <a:prstGeom prst="rect">
            <a:avLst/>
          </a:prstGeom>
        </p:spPr>
      </p:pic>
      <p:sp>
        <p:nvSpPr>
          <p:cNvPr id="54" name="Google Shape;126;p2">
            <a:extLst>
              <a:ext uri="{FF2B5EF4-FFF2-40B4-BE49-F238E27FC236}">
                <a16:creationId xmlns:a16="http://schemas.microsoft.com/office/drawing/2014/main" id="{BE92FD23-0C99-334B-A43F-B1C58BE22217}"/>
              </a:ext>
            </a:extLst>
          </p:cNvPr>
          <p:cNvSpPr txBox="1"/>
          <p:nvPr/>
        </p:nvSpPr>
        <p:spPr>
          <a:xfrm>
            <a:off x="3796966" y="4557191"/>
            <a:ext cx="162836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Marie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Sklodowska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-Curie/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Research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Leaders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2025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fellow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2021-2023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3" name="Imagem 1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0444A48-CF48-E248-A08A-C3201E1382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8444" y="4859905"/>
            <a:ext cx="1301349" cy="585607"/>
          </a:xfrm>
          <a:prstGeom prst="rect">
            <a:avLst/>
          </a:prstGeom>
        </p:spPr>
      </p:pic>
      <p:sp>
        <p:nvSpPr>
          <p:cNvPr id="57" name="Google Shape;126;p2">
            <a:extLst>
              <a:ext uri="{FF2B5EF4-FFF2-40B4-BE49-F238E27FC236}">
                <a16:creationId xmlns:a16="http://schemas.microsoft.com/office/drawing/2014/main" id="{D015D07A-18AC-E644-9200-8DA93B750CF1}"/>
              </a:ext>
            </a:extLst>
          </p:cNvPr>
          <p:cNvSpPr txBox="1"/>
          <p:nvPr/>
        </p:nvSpPr>
        <p:spPr>
          <a:xfrm>
            <a:off x="10108604" y="5581009"/>
            <a:ext cx="162836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 vitro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digestion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specialist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Junho 2023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5" name="Imagem 14" descr="Logotipo&#10;&#10;Descrição gerada automaticamente com confiança baixa">
            <a:extLst>
              <a:ext uri="{FF2B5EF4-FFF2-40B4-BE49-F238E27FC236}">
                <a16:creationId xmlns:a16="http://schemas.microsoft.com/office/drawing/2014/main" id="{195C5E0F-43BA-854A-947A-182CA93189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9795" y="5740532"/>
            <a:ext cx="1312616" cy="5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  <p:bldP spid="125" grpId="0"/>
      <p:bldP spid="126" grpId="0"/>
      <p:bldP spid="54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e3008f50e7_1_105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1e3008f50e7_1_105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g1e3008f50e7_1_10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e3008f50e7_1_105"/>
          <p:cNvSpPr txBox="1"/>
          <p:nvPr/>
        </p:nvSpPr>
        <p:spPr>
          <a:xfrm>
            <a:off x="-177129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Matheus Zanatta | Netinho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26 anos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Turma XV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Especialista PMO</a:t>
            </a:r>
            <a:endParaRPr/>
          </a:p>
        </p:txBody>
      </p:sp>
      <p:sp>
        <p:nvSpPr>
          <p:cNvPr id="325" name="Google Shape;325;g1e3008f50e7_1_105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1e3008f50e7_1_105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1e3008f50e7_1_105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e3008f50e7_1_105"/>
          <p:cNvSpPr/>
          <p:nvPr/>
        </p:nvSpPr>
        <p:spPr>
          <a:xfrm rot="5400000">
            <a:off x="7190568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e3008f50e7_1_105"/>
          <p:cNvSpPr/>
          <p:nvPr/>
        </p:nvSpPr>
        <p:spPr>
          <a:xfrm rot="5400000">
            <a:off x="7190564" y="41808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e3008f50e7_1_105"/>
          <p:cNvSpPr/>
          <p:nvPr/>
        </p:nvSpPr>
        <p:spPr>
          <a:xfrm rot="5400000">
            <a:off x="7190564" y="5276374"/>
            <a:ext cx="10956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e3008f50e7_1_105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e3008f50e7_1_105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1e3008f50e7_1_105"/>
          <p:cNvSpPr/>
          <p:nvPr/>
        </p:nvSpPr>
        <p:spPr>
          <a:xfrm>
            <a:off x="5376670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1e3008f50e7_1_105"/>
          <p:cNvSpPr/>
          <p:nvPr/>
        </p:nvSpPr>
        <p:spPr>
          <a:xfrm>
            <a:off x="8548269" y="36946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1e3008f50e7_1_105"/>
          <p:cNvSpPr/>
          <p:nvPr/>
        </p:nvSpPr>
        <p:spPr>
          <a:xfrm>
            <a:off x="5393426" y="4772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1e3008f50e7_1_105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1e3008f50e7_1_105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1e3008f50e7_1_105"/>
          <p:cNvSpPr/>
          <p:nvPr/>
        </p:nvSpPr>
        <p:spPr>
          <a:xfrm>
            <a:off x="8016763" y="4477947"/>
            <a:ext cx="540600" cy="75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1e3008f50e7_1_105"/>
          <p:cNvSpPr/>
          <p:nvPr/>
        </p:nvSpPr>
        <p:spPr>
          <a:xfrm>
            <a:off x="6934489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1e3008f50e7_1_105"/>
          <p:cNvSpPr/>
          <p:nvPr/>
        </p:nvSpPr>
        <p:spPr>
          <a:xfrm>
            <a:off x="6957980" y="5553409"/>
            <a:ext cx="540600" cy="75300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1e3008f50e7_1_105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1e3008f50e7_1_105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1e3008f50e7_1_105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e3008f50e7_1_105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1e3008f50e7_1_105"/>
          <p:cNvSpPr/>
          <p:nvPr/>
        </p:nvSpPr>
        <p:spPr>
          <a:xfrm>
            <a:off x="7649432" y="55127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1e3008f50e7_1_105"/>
          <p:cNvSpPr txBox="1"/>
          <p:nvPr/>
        </p:nvSpPr>
        <p:spPr>
          <a:xfrm>
            <a:off x="3722398" y="91734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Ingresso USP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1e3008f50e7_1_105"/>
          <p:cNvSpPr txBox="1"/>
          <p:nvPr/>
        </p:nvSpPr>
        <p:spPr>
          <a:xfrm>
            <a:off x="9812824" y="201378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Ingresso AIESEC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2016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1e3008f50e7_1_105"/>
          <p:cNvSpPr txBox="1"/>
          <p:nvPr/>
        </p:nvSpPr>
        <p:spPr>
          <a:xfrm>
            <a:off x="3274272" y="3148268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Intercâmbio León-MEX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AIESEC </a:t>
            </a:r>
            <a:r>
              <a:rPr lang="pt-BR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 16/17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1e3008f50e7_1_105"/>
          <p:cNvSpPr txBox="1"/>
          <p:nvPr/>
        </p:nvSpPr>
        <p:spPr>
          <a:xfrm>
            <a:off x="9816682" y="4261481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Ingresso Enactus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e3008f50e7_1_105"/>
          <p:cNvSpPr txBox="1"/>
          <p:nvPr/>
        </p:nvSpPr>
        <p:spPr>
          <a:xfrm>
            <a:off x="3427966" y="546679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Iniciações Científicas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2017, 2018 e 2019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1e3008f50e7_1_105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g1e3008f50e7_1_105"/>
          <p:cNvPicPr preferRelativeResize="0"/>
          <p:nvPr/>
        </p:nvPicPr>
        <p:blipFill rotWithShape="1">
          <a:blip r:embed="rId4">
            <a:alphaModFix/>
          </a:blip>
          <a:srcRect l="34236" r="5435"/>
          <a:stretch/>
        </p:blipFill>
        <p:spPr>
          <a:xfrm>
            <a:off x="5117412" y="2384338"/>
            <a:ext cx="1957200" cy="1958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3" name="Google Shape;353;g1e3008f50e7_1_105"/>
          <p:cNvPicPr preferRelativeResize="0"/>
          <p:nvPr/>
        </p:nvPicPr>
        <p:blipFill rotWithShape="1">
          <a:blip r:embed="rId5">
            <a:alphaModFix/>
          </a:blip>
          <a:srcRect l="13563" t="8476" r="14442" b="21352"/>
          <a:stretch/>
        </p:blipFill>
        <p:spPr>
          <a:xfrm>
            <a:off x="5073012" y="337200"/>
            <a:ext cx="2046000" cy="1845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4" name="Google Shape;354;g1e3008f50e7_1_105"/>
          <p:cNvPicPr preferRelativeResize="0"/>
          <p:nvPr/>
        </p:nvPicPr>
        <p:blipFill rotWithShape="1">
          <a:blip r:embed="rId6">
            <a:alphaModFix/>
          </a:blip>
          <a:srcRect r="21654"/>
          <a:stretch/>
        </p:blipFill>
        <p:spPr>
          <a:xfrm>
            <a:off x="5158362" y="4661527"/>
            <a:ext cx="1875300" cy="1795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5" name="Google Shape;355;g1e3008f50e7_1_105"/>
          <p:cNvPicPr preferRelativeResize="0"/>
          <p:nvPr/>
        </p:nvPicPr>
        <p:blipFill rotWithShape="1">
          <a:blip r:embed="rId7">
            <a:alphaModFix/>
          </a:blip>
          <a:srcRect l="13840" r="13847"/>
          <a:stretch/>
        </p:blipFill>
        <p:spPr>
          <a:xfrm>
            <a:off x="8175725" y="1207150"/>
            <a:ext cx="2046000" cy="2122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6" name="Google Shape;356;g1e3008f50e7_1_105"/>
          <p:cNvPicPr preferRelativeResize="0"/>
          <p:nvPr/>
        </p:nvPicPr>
        <p:blipFill rotWithShape="1">
          <a:blip r:embed="rId8">
            <a:alphaModFix/>
          </a:blip>
          <a:srcRect l="19598" t="14594" r="19592" b="24597"/>
          <a:stretch/>
        </p:blipFill>
        <p:spPr>
          <a:xfrm>
            <a:off x="8220125" y="3576823"/>
            <a:ext cx="1957200" cy="192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7" name="Google Shape;357;g1e3008f50e7_1_105"/>
          <p:cNvPicPr preferRelativeResize="0"/>
          <p:nvPr/>
        </p:nvPicPr>
        <p:blipFill rotWithShape="1">
          <a:blip r:embed="rId9">
            <a:alphaModFix/>
          </a:blip>
          <a:srcRect l="17345" r="21834"/>
          <a:stretch/>
        </p:blipFill>
        <p:spPr>
          <a:xfrm>
            <a:off x="130925" y="1109425"/>
            <a:ext cx="3129000" cy="3272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e3008f50e7_1_145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1e3008f50e7_1_145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1e3008f50e7_1_14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e3008f50e7_1_145"/>
          <p:cNvSpPr txBox="1"/>
          <p:nvPr/>
        </p:nvSpPr>
        <p:spPr>
          <a:xfrm>
            <a:off x="-177129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Matheus Zanatta | Netinho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26 anos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Turma XV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Especialista PMO</a:t>
            </a:r>
            <a:endParaRPr/>
          </a:p>
        </p:txBody>
      </p:sp>
      <p:sp>
        <p:nvSpPr>
          <p:cNvPr id="366" name="Google Shape;366;g1e3008f50e7_1_145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1e3008f50e7_1_145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1e3008f50e7_1_145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1e3008f50e7_1_145"/>
          <p:cNvSpPr/>
          <p:nvPr/>
        </p:nvSpPr>
        <p:spPr>
          <a:xfrm rot="5400000">
            <a:off x="7190568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1e3008f50e7_1_145"/>
          <p:cNvSpPr/>
          <p:nvPr/>
        </p:nvSpPr>
        <p:spPr>
          <a:xfrm rot="5400000">
            <a:off x="7190564" y="41808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1e3008f50e7_1_145"/>
          <p:cNvSpPr/>
          <p:nvPr/>
        </p:nvSpPr>
        <p:spPr>
          <a:xfrm rot="5400000">
            <a:off x="7190564" y="5276374"/>
            <a:ext cx="10956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1e3008f50e7_1_145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1e3008f50e7_1_145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1e3008f50e7_1_145"/>
          <p:cNvSpPr/>
          <p:nvPr/>
        </p:nvSpPr>
        <p:spPr>
          <a:xfrm>
            <a:off x="5376670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1e3008f50e7_1_145"/>
          <p:cNvSpPr/>
          <p:nvPr/>
        </p:nvSpPr>
        <p:spPr>
          <a:xfrm>
            <a:off x="8548269" y="36946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1e3008f50e7_1_145"/>
          <p:cNvSpPr/>
          <p:nvPr/>
        </p:nvSpPr>
        <p:spPr>
          <a:xfrm>
            <a:off x="5393426" y="4772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1e3008f50e7_1_145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1e3008f50e7_1_145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1e3008f50e7_1_145"/>
          <p:cNvSpPr/>
          <p:nvPr/>
        </p:nvSpPr>
        <p:spPr>
          <a:xfrm>
            <a:off x="8016763" y="4477947"/>
            <a:ext cx="540600" cy="75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1e3008f50e7_1_145"/>
          <p:cNvSpPr/>
          <p:nvPr/>
        </p:nvSpPr>
        <p:spPr>
          <a:xfrm>
            <a:off x="6934489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1e3008f50e7_1_145"/>
          <p:cNvSpPr/>
          <p:nvPr/>
        </p:nvSpPr>
        <p:spPr>
          <a:xfrm>
            <a:off x="6957980" y="5553409"/>
            <a:ext cx="540600" cy="75300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1e3008f50e7_1_145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1e3008f50e7_1_145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1e3008f50e7_1_145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1e3008f50e7_1_145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1e3008f50e7_1_145"/>
          <p:cNvSpPr/>
          <p:nvPr/>
        </p:nvSpPr>
        <p:spPr>
          <a:xfrm>
            <a:off x="7649432" y="55127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1e3008f50e7_1_145"/>
          <p:cNvSpPr txBox="1"/>
          <p:nvPr/>
        </p:nvSpPr>
        <p:spPr>
          <a:xfrm>
            <a:off x="3268973" y="99924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Ingresso República Mukifu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1e3008f50e7_1_145"/>
          <p:cNvSpPr txBox="1"/>
          <p:nvPr/>
        </p:nvSpPr>
        <p:spPr>
          <a:xfrm>
            <a:off x="10048274" y="2017735"/>
            <a:ext cx="1957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Intercâmbio Disney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College Program 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19/20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1e3008f50e7_1_145"/>
          <p:cNvSpPr txBox="1"/>
          <p:nvPr/>
        </p:nvSpPr>
        <p:spPr>
          <a:xfrm>
            <a:off x="3407197" y="3148268"/>
            <a:ext cx="195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Alumni Mentor | Enactus Brasil 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19/20</a:t>
            </a:r>
            <a:endParaRPr sz="10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1e3008f50e7_1_145"/>
          <p:cNvSpPr txBox="1"/>
          <p:nvPr/>
        </p:nvSpPr>
        <p:spPr>
          <a:xfrm>
            <a:off x="9816682" y="4261481"/>
            <a:ext cx="195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Ingresso Ambev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mar/</a:t>
            </a: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1e3008f50e7_1_145"/>
          <p:cNvSpPr txBox="1"/>
          <p:nvPr/>
        </p:nvSpPr>
        <p:spPr>
          <a:xfrm>
            <a:off x="3427966" y="5466792"/>
            <a:ext cx="195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Efetivação Ambev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dez/</a:t>
            </a: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1e3008f50e7_1_145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g1e3008f50e7_1_145"/>
          <p:cNvPicPr preferRelativeResize="0"/>
          <p:nvPr/>
        </p:nvPicPr>
        <p:blipFill rotWithShape="1">
          <a:blip r:embed="rId4">
            <a:alphaModFix/>
          </a:blip>
          <a:srcRect l="6332" t="26010" r="6323" b="11630"/>
          <a:stretch/>
        </p:blipFill>
        <p:spPr>
          <a:xfrm>
            <a:off x="5142038" y="252400"/>
            <a:ext cx="1957200" cy="1863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g1e3008f50e7_1_145"/>
          <p:cNvPicPr preferRelativeResize="0"/>
          <p:nvPr/>
        </p:nvPicPr>
        <p:blipFill rotWithShape="1">
          <a:blip r:embed="rId5">
            <a:alphaModFix/>
          </a:blip>
          <a:srcRect r="8366" b="8374"/>
          <a:stretch/>
        </p:blipFill>
        <p:spPr>
          <a:xfrm>
            <a:off x="5178788" y="2393124"/>
            <a:ext cx="1883700" cy="1863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5" name="Google Shape;395;g1e3008f50e7_1_145"/>
          <p:cNvPicPr preferRelativeResize="0"/>
          <p:nvPr/>
        </p:nvPicPr>
        <p:blipFill rotWithShape="1">
          <a:blip r:embed="rId6">
            <a:alphaModFix/>
          </a:blip>
          <a:srcRect t="9147" r="7578" b="22284"/>
          <a:stretch/>
        </p:blipFill>
        <p:spPr>
          <a:xfrm>
            <a:off x="8305325" y="1325800"/>
            <a:ext cx="1883700" cy="18633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6" name="Google Shape;396;g1e3008f50e7_1_145"/>
          <p:cNvPicPr preferRelativeResize="0"/>
          <p:nvPr/>
        </p:nvPicPr>
        <p:blipFill rotWithShape="1">
          <a:blip r:embed="rId7">
            <a:alphaModFix/>
          </a:blip>
          <a:srcRect l="12810" t="3165" r="17454" b="1478"/>
          <a:stretch/>
        </p:blipFill>
        <p:spPr>
          <a:xfrm>
            <a:off x="8268575" y="3458648"/>
            <a:ext cx="1957200" cy="2007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7" name="Google Shape;397;g1e3008f50e7_1_145"/>
          <p:cNvPicPr preferRelativeResize="0"/>
          <p:nvPr/>
        </p:nvPicPr>
        <p:blipFill rotWithShape="1">
          <a:blip r:embed="rId8">
            <a:alphaModFix/>
          </a:blip>
          <a:srcRect l="27211" t="4147" r="4487" b="277"/>
          <a:stretch/>
        </p:blipFill>
        <p:spPr>
          <a:xfrm>
            <a:off x="5142038" y="4435525"/>
            <a:ext cx="1957200" cy="2054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8" name="Google Shape;398;g1e3008f50e7_1_145"/>
          <p:cNvPicPr preferRelativeResize="0"/>
          <p:nvPr/>
        </p:nvPicPr>
        <p:blipFill rotWithShape="1">
          <a:blip r:embed="rId9">
            <a:alphaModFix/>
          </a:blip>
          <a:srcRect l="17345" r="21834"/>
          <a:stretch/>
        </p:blipFill>
        <p:spPr>
          <a:xfrm>
            <a:off x="130925" y="1109425"/>
            <a:ext cx="3129000" cy="3272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e3008f50e7_1_35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1e3008f50e7_1_35"/>
          <p:cNvSpPr/>
          <p:nvPr/>
        </p:nvSpPr>
        <p:spPr>
          <a:xfrm>
            <a:off x="7649432" y="46089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1e3008f50e7_1_35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1e3008f50e7_1_35"/>
          <p:cNvSpPr txBox="1"/>
          <p:nvPr/>
        </p:nvSpPr>
        <p:spPr>
          <a:xfrm>
            <a:off x="-177129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Marcela Spatti | Alada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25 anos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Turma XVI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Analista SSR de Planejamento</a:t>
            </a:r>
            <a:endParaRPr/>
          </a:p>
        </p:txBody>
      </p:sp>
      <p:sp>
        <p:nvSpPr>
          <p:cNvPr id="407" name="Google Shape;407;g1e3008f50e7_1_35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g1e3008f50e7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81" y="1264917"/>
            <a:ext cx="2987700" cy="29832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09" name="Google Shape;409;g1e3008f50e7_1_35"/>
          <p:cNvSpPr/>
          <p:nvPr/>
        </p:nvSpPr>
        <p:spPr>
          <a:xfrm>
            <a:off x="-4075" y="933450"/>
            <a:ext cx="3399000" cy="54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1e3008f50e7_1_35"/>
          <p:cNvSpPr txBox="1"/>
          <p:nvPr/>
        </p:nvSpPr>
        <p:spPr>
          <a:xfrm>
            <a:off x="-177125" y="4130725"/>
            <a:ext cx="3745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Matheus Zanatta | Netinho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anos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Turma XVI</a:t>
            </a:r>
            <a:b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Especialista PMO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br>
              <a:rPr lang="pt-BR" sz="1600"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 Matheus Zanatta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11 99991-9568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g1e3008f50e7_1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525" y="5872639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1e3008f50e7_1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650" y="5393932"/>
            <a:ext cx="291300" cy="2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1e3008f50e7_1_35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g1e3008f50e7_1_35" descr="Shap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1e3008f50e7_1_35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1e3008f50e7_1_35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1e3008f50e7_1_35"/>
          <p:cNvSpPr/>
          <p:nvPr/>
        </p:nvSpPr>
        <p:spPr>
          <a:xfrm rot="5400000">
            <a:off x="7190568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1e3008f50e7_1_35"/>
          <p:cNvSpPr/>
          <p:nvPr/>
        </p:nvSpPr>
        <p:spPr>
          <a:xfrm rot="5400000">
            <a:off x="7190564" y="41808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1e3008f50e7_1_35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1e3008f50e7_1_35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1e3008f50e7_1_35"/>
          <p:cNvSpPr/>
          <p:nvPr/>
        </p:nvSpPr>
        <p:spPr>
          <a:xfrm>
            <a:off x="5376670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1e3008f50e7_1_35"/>
          <p:cNvSpPr/>
          <p:nvPr/>
        </p:nvSpPr>
        <p:spPr>
          <a:xfrm>
            <a:off x="8548269" y="36946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1e3008f50e7_1_35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1e3008f50e7_1_35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1e3008f50e7_1_35"/>
          <p:cNvSpPr/>
          <p:nvPr/>
        </p:nvSpPr>
        <p:spPr>
          <a:xfrm>
            <a:off x="8016763" y="4477947"/>
            <a:ext cx="540600" cy="75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1e3008f50e7_1_35"/>
          <p:cNvSpPr/>
          <p:nvPr/>
        </p:nvSpPr>
        <p:spPr>
          <a:xfrm>
            <a:off x="6934489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g1e3008f50e7_1_35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1e3008f50e7_1_35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1e3008f50e7_1_35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1e3008f50e7_1_35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1e3008f50e7_1_35"/>
          <p:cNvSpPr txBox="1"/>
          <p:nvPr/>
        </p:nvSpPr>
        <p:spPr>
          <a:xfrm>
            <a:off x="3394923" y="964917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Eng. Alimentos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1e3008f50e7_1_35"/>
          <p:cNvSpPr txBox="1"/>
          <p:nvPr/>
        </p:nvSpPr>
        <p:spPr>
          <a:xfrm>
            <a:off x="10112774" y="2049710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Trainee Grupo Boticário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1e3008f50e7_1_35"/>
          <p:cNvSpPr txBox="1"/>
          <p:nvPr/>
        </p:nvSpPr>
        <p:spPr>
          <a:xfrm>
            <a:off x="3394922" y="3155918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Alocação Pós-Trainee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Abr/23</a:t>
            </a:r>
            <a:endParaRPr sz="10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1e3008f50e7_1_35"/>
          <p:cNvSpPr txBox="1"/>
          <p:nvPr/>
        </p:nvSpPr>
        <p:spPr>
          <a:xfrm>
            <a:off x="9943582" y="4237431"/>
            <a:ext cx="1957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Início Pós-Graduação 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FIA Business School</a:t>
            </a:r>
            <a:b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Finanças e Eficiência Empresarial | </a:t>
            </a:r>
            <a:r>
              <a:rPr lang="pt-BR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abr/</a:t>
            </a:r>
            <a:r>
              <a:rPr lang="pt-BR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sz="1100" b="1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1e3008f50e7_1_35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g1e3008f50e7_1_35"/>
          <p:cNvPicPr preferRelativeResize="0"/>
          <p:nvPr/>
        </p:nvPicPr>
        <p:blipFill rotWithShape="1">
          <a:blip r:embed="rId7">
            <a:alphaModFix/>
          </a:blip>
          <a:srcRect l="26314" t="20775" r="21721" b="27260"/>
          <a:stretch/>
        </p:blipFill>
        <p:spPr>
          <a:xfrm>
            <a:off x="8345825" y="1278850"/>
            <a:ext cx="1957200" cy="1957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8" name="Google Shape;438;g1e3008f50e7_1_35"/>
          <p:cNvPicPr preferRelativeResize="0"/>
          <p:nvPr/>
        </p:nvPicPr>
        <p:blipFill rotWithShape="1">
          <a:blip r:embed="rId8">
            <a:alphaModFix/>
          </a:blip>
          <a:srcRect l="20892" t="3531" b="36100"/>
          <a:stretch/>
        </p:blipFill>
        <p:spPr>
          <a:xfrm>
            <a:off x="5173725" y="2368750"/>
            <a:ext cx="1957200" cy="1991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9" name="Google Shape;439;g1e3008f50e7_1_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45825" y="3458925"/>
            <a:ext cx="1957200" cy="1957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0" name="Google Shape;440;g1e3008f50e7_1_35"/>
          <p:cNvPicPr preferRelativeResize="0"/>
          <p:nvPr/>
        </p:nvPicPr>
        <p:blipFill rotWithShape="1">
          <a:blip r:embed="rId10">
            <a:alphaModFix/>
          </a:blip>
          <a:srcRect l="27333" t="22326" r="4741" b="28247"/>
          <a:stretch/>
        </p:blipFill>
        <p:spPr>
          <a:xfrm>
            <a:off x="5173725" y="223250"/>
            <a:ext cx="1957200" cy="1899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1" name="Google Shape;441;g1e3008f50e7_1_35"/>
          <p:cNvPicPr preferRelativeResize="0"/>
          <p:nvPr/>
        </p:nvPicPr>
        <p:blipFill rotWithShape="1">
          <a:blip r:embed="rId11">
            <a:alphaModFix/>
          </a:blip>
          <a:srcRect l="17345" r="21834"/>
          <a:stretch/>
        </p:blipFill>
        <p:spPr>
          <a:xfrm>
            <a:off x="304266" y="1203335"/>
            <a:ext cx="2746217" cy="282046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e301dd1749_0_0"/>
          <p:cNvSpPr/>
          <p:nvPr/>
        </p:nvSpPr>
        <p:spPr>
          <a:xfrm>
            <a:off x="-4081" y="933450"/>
            <a:ext cx="3399000" cy="499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1e301dd1749_0_0"/>
          <p:cNvSpPr txBox="1"/>
          <p:nvPr/>
        </p:nvSpPr>
        <p:spPr>
          <a:xfrm>
            <a:off x="201631" y="255606"/>
            <a:ext cx="29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Linha do Tempo</a:t>
            </a:r>
            <a:endParaRPr/>
          </a:p>
        </p:txBody>
      </p:sp>
      <p:sp>
        <p:nvSpPr>
          <p:cNvPr id="448" name="Google Shape;448;g1e301dd1749_0_0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g1e301dd1749_0_0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1e301dd1749_0_0"/>
          <p:cNvSpPr txBox="1"/>
          <p:nvPr/>
        </p:nvSpPr>
        <p:spPr>
          <a:xfrm>
            <a:off x="-177129" y="4435523"/>
            <a:ext cx="37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Matheus Curcio | Supino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Turma XVI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Analista Pleno Customer Success</a:t>
            </a:r>
            <a:endParaRPr/>
          </a:p>
        </p:txBody>
      </p:sp>
      <p:sp>
        <p:nvSpPr>
          <p:cNvPr id="451" name="Google Shape;451;g1e301dd1749_0_0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1e301dd1749_0_0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e301dd1749_0_0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1e301dd1749_0_0"/>
          <p:cNvSpPr/>
          <p:nvPr/>
        </p:nvSpPr>
        <p:spPr>
          <a:xfrm rot="5400000">
            <a:off x="7190568" y="3085359"/>
            <a:ext cx="1095600" cy="5568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1e301dd1749_0_0"/>
          <p:cNvSpPr/>
          <p:nvPr/>
        </p:nvSpPr>
        <p:spPr>
          <a:xfrm rot="5400000">
            <a:off x="7190564" y="4180866"/>
            <a:ext cx="1095600" cy="556800"/>
          </a:xfrm>
          <a:prstGeom prst="rect">
            <a:avLst/>
          </a:prstGeom>
          <a:solidFill>
            <a:srgbClr val="A2AD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1e301dd1749_0_0"/>
          <p:cNvSpPr/>
          <p:nvPr/>
        </p:nvSpPr>
        <p:spPr>
          <a:xfrm rot="5400000">
            <a:off x="7190564" y="5276374"/>
            <a:ext cx="1095600" cy="556800"/>
          </a:xfrm>
          <a:prstGeom prst="rect">
            <a:avLst/>
          </a:prstGeom>
          <a:solidFill>
            <a:srgbClr val="756E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1e301dd1749_0_0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1e301dd1749_0_0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1e301dd1749_0_0"/>
          <p:cNvSpPr/>
          <p:nvPr/>
        </p:nvSpPr>
        <p:spPr>
          <a:xfrm>
            <a:off x="5376670" y="2581435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1e301dd1749_0_0"/>
          <p:cNvSpPr/>
          <p:nvPr/>
        </p:nvSpPr>
        <p:spPr>
          <a:xfrm>
            <a:off x="8548269" y="3694648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1e301dd1749_0_0"/>
          <p:cNvSpPr/>
          <p:nvPr/>
        </p:nvSpPr>
        <p:spPr>
          <a:xfrm>
            <a:off x="5393426" y="4772451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1e301dd1749_0_0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1e301dd1749_0_0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1e301dd1749_0_0"/>
          <p:cNvSpPr/>
          <p:nvPr/>
        </p:nvSpPr>
        <p:spPr>
          <a:xfrm>
            <a:off x="8016763" y="4477947"/>
            <a:ext cx="540600" cy="75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1e301dd1749_0_0"/>
          <p:cNvSpPr/>
          <p:nvPr/>
        </p:nvSpPr>
        <p:spPr>
          <a:xfrm>
            <a:off x="6934489" y="3326805"/>
            <a:ext cx="540600" cy="75300"/>
          </a:xfrm>
          <a:prstGeom prst="rect">
            <a:avLst/>
          </a:prstGeom>
          <a:solidFill>
            <a:srgbClr val="E78B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1e301dd1749_0_0"/>
          <p:cNvSpPr/>
          <p:nvPr/>
        </p:nvSpPr>
        <p:spPr>
          <a:xfrm>
            <a:off x="6957980" y="5553409"/>
            <a:ext cx="540600" cy="75300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1e301dd1749_0_0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g1e301dd1749_0_0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1e301dd1749_0_0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1e301dd1749_0_0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1e301dd1749_0_0"/>
          <p:cNvSpPr/>
          <p:nvPr/>
        </p:nvSpPr>
        <p:spPr>
          <a:xfrm>
            <a:off x="7649432" y="55127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1e301dd1749_0_0"/>
          <p:cNvSpPr txBox="1"/>
          <p:nvPr/>
        </p:nvSpPr>
        <p:spPr>
          <a:xfrm>
            <a:off x="3568073" y="917342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gresso Usp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1e301dd1749_0_0"/>
          <p:cNvSpPr txBox="1"/>
          <p:nvPr/>
        </p:nvSpPr>
        <p:spPr>
          <a:xfrm>
            <a:off x="9812824" y="201378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Mukifu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1e301dd1749_0_0"/>
          <p:cNvSpPr txBox="1"/>
          <p:nvPr/>
        </p:nvSpPr>
        <p:spPr>
          <a:xfrm>
            <a:off x="3568072" y="3125368"/>
            <a:ext cx="195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Estágio Lab. 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Produtos Cárneos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2016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1e301dd1749_0_0"/>
          <p:cNvSpPr txBox="1"/>
          <p:nvPr/>
        </p:nvSpPr>
        <p:spPr>
          <a:xfrm>
            <a:off x="10112782" y="4245081"/>
            <a:ext cx="195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Estágio PUB Lab. </a:t>
            </a:r>
            <a:br>
              <a:rPr lang="pt-BR" sz="1100" b="1"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Tec. de Alta Pressão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1e301dd1749_0_0"/>
          <p:cNvSpPr txBox="1"/>
          <p:nvPr/>
        </p:nvSpPr>
        <p:spPr>
          <a:xfrm>
            <a:off x="3568066" y="5394492"/>
            <a:ext cx="195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gresso Estágio </a:t>
            </a:r>
            <a:br>
              <a:rPr lang="pt-BR" sz="1100" b="1"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(Accounfy)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1e301dd1749_0_0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g1e301dd1749_0_0"/>
          <p:cNvPicPr preferRelativeResize="0"/>
          <p:nvPr/>
        </p:nvPicPr>
        <p:blipFill rotWithShape="1">
          <a:blip r:embed="rId4">
            <a:alphaModFix/>
          </a:blip>
          <a:srcRect l="13617" t="20265" r="5081" b="14087"/>
          <a:stretch/>
        </p:blipFill>
        <p:spPr>
          <a:xfrm>
            <a:off x="141375" y="1137475"/>
            <a:ext cx="2987700" cy="32166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479" name="Google Shape;479;g1e301dd174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2825" y="4664038"/>
            <a:ext cx="1850700" cy="185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0" name="Google Shape;480;g1e301dd1749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6175" y="1383100"/>
            <a:ext cx="1957200" cy="174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1" name="Google Shape;481;g1e301dd1749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2000" y="362300"/>
            <a:ext cx="1850700" cy="1701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2" name="Google Shape;482;g1e301dd1749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35575" y="3626400"/>
            <a:ext cx="1850700" cy="1701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3" name="Google Shape;483;g1e301dd1749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1700" y="2558775"/>
            <a:ext cx="1701000" cy="1609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e301dd1749_0_35"/>
          <p:cNvSpPr/>
          <p:nvPr/>
        </p:nvSpPr>
        <p:spPr>
          <a:xfrm>
            <a:off x="-4075" y="933450"/>
            <a:ext cx="3399000" cy="570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1e301dd1749_0_35"/>
          <p:cNvSpPr txBox="1"/>
          <p:nvPr/>
        </p:nvSpPr>
        <p:spPr>
          <a:xfrm>
            <a:off x="201631" y="255606"/>
            <a:ext cx="29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Linha do Tempo</a:t>
            </a:r>
            <a:endParaRPr/>
          </a:p>
        </p:txBody>
      </p:sp>
      <p:sp>
        <p:nvSpPr>
          <p:cNvPr id="490" name="Google Shape;490;g1e301dd1749_0_35"/>
          <p:cNvSpPr/>
          <p:nvPr/>
        </p:nvSpPr>
        <p:spPr>
          <a:xfrm>
            <a:off x="8668476" y="6337162"/>
            <a:ext cx="1311900" cy="35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g1e301dd1749_0_35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8265"/>
          <a:stretch/>
        </p:blipFill>
        <p:spPr>
          <a:xfrm>
            <a:off x="11443306" y="6220980"/>
            <a:ext cx="457468" cy="41967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1e301dd1749_0_35"/>
          <p:cNvSpPr txBox="1"/>
          <p:nvPr/>
        </p:nvSpPr>
        <p:spPr>
          <a:xfrm>
            <a:off x="-177129" y="4435523"/>
            <a:ext cx="37452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Matheus Curcio | Supino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27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Turma XVI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Analista Pleno Customer Success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Matheus Curcio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(11) 93939-2420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1e301dd1749_0_35"/>
          <p:cNvSpPr/>
          <p:nvPr/>
        </p:nvSpPr>
        <p:spPr>
          <a:xfrm>
            <a:off x="141387" y="1256884"/>
            <a:ext cx="2987700" cy="29778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1e301dd1749_0_35"/>
          <p:cNvSpPr/>
          <p:nvPr/>
        </p:nvSpPr>
        <p:spPr>
          <a:xfrm rot="5400000">
            <a:off x="7190574" y="894342"/>
            <a:ext cx="1095600" cy="5568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1e301dd1749_0_35"/>
          <p:cNvSpPr/>
          <p:nvPr/>
        </p:nvSpPr>
        <p:spPr>
          <a:xfrm rot="5400000">
            <a:off x="7190571" y="1989850"/>
            <a:ext cx="1095600" cy="556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1e301dd1749_0_35"/>
          <p:cNvSpPr/>
          <p:nvPr/>
        </p:nvSpPr>
        <p:spPr>
          <a:xfrm>
            <a:off x="5366086" y="390419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1e301dd1749_0_35"/>
          <p:cNvSpPr/>
          <p:nvPr/>
        </p:nvSpPr>
        <p:spPr>
          <a:xfrm>
            <a:off x="8544050" y="1475194"/>
            <a:ext cx="1564500" cy="1564500"/>
          </a:xfrm>
          <a:prstGeom prst="flowChartConnector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g1e301dd1749_0_35"/>
          <p:cNvSpPr/>
          <p:nvPr/>
        </p:nvSpPr>
        <p:spPr>
          <a:xfrm>
            <a:off x="8016763" y="2281486"/>
            <a:ext cx="540600" cy="7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1e301dd1749_0_35"/>
          <p:cNvSpPr/>
          <p:nvPr/>
        </p:nvSpPr>
        <p:spPr>
          <a:xfrm>
            <a:off x="6922736" y="1172696"/>
            <a:ext cx="540600" cy="753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1e301dd1749_0_35"/>
          <p:cNvSpPr/>
          <p:nvPr/>
        </p:nvSpPr>
        <p:spPr>
          <a:xfrm>
            <a:off x="7657434" y="1178710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1e301dd1749_0_35"/>
          <p:cNvSpPr/>
          <p:nvPr/>
        </p:nvSpPr>
        <p:spPr>
          <a:xfrm>
            <a:off x="7657434" y="2229229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1e301dd1749_0_35"/>
          <p:cNvSpPr/>
          <p:nvPr/>
        </p:nvSpPr>
        <p:spPr>
          <a:xfrm>
            <a:off x="7649433" y="3243774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1e301dd1749_0_35"/>
          <p:cNvSpPr/>
          <p:nvPr/>
        </p:nvSpPr>
        <p:spPr>
          <a:xfrm>
            <a:off x="7649432" y="4456565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g1e301dd1749_0_35"/>
          <p:cNvSpPr/>
          <p:nvPr/>
        </p:nvSpPr>
        <p:spPr>
          <a:xfrm>
            <a:off x="7649432" y="5512741"/>
            <a:ext cx="162000" cy="1620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1e301dd1749_0_35"/>
          <p:cNvSpPr txBox="1"/>
          <p:nvPr/>
        </p:nvSpPr>
        <p:spPr>
          <a:xfrm>
            <a:off x="3201398" y="964917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Formação Eng. Alimentos</a:t>
            </a: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1e301dd1749_0_35"/>
          <p:cNvSpPr txBox="1"/>
          <p:nvPr/>
        </p:nvSpPr>
        <p:spPr>
          <a:xfrm>
            <a:off x="9980374" y="2040135"/>
            <a:ext cx="195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pt-BR" sz="1100" b="1">
                <a:latin typeface="Calibri"/>
                <a:ea typeface="Calibri"/>
                <a:cs typeface="Calibri"/>
                <a:sym typeface="Calibri"/>
              </a:rPr>
              <a:t>Efetivação Análista </a:t>
            </a:r>
            <a:br>
              <a:rPr lang="pt-B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000" i="1"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1e301dd1749_0_35"/>
          <p:cNvSpPr/>
          <p:nvPr/>
        </p:nvSpPr>
        <p:spPr>
          <a:xfrm>
            <a:off x="11900774" y="933450"/>
            <a:ext cx="291300" cy="499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g1e301dd1749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25" y="5674757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1e301dd1749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625" y="6145264"/>
            <a:ext cx="291300" cy="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1e301dd1749_0_35"/>
          <p:cNvPicPr preferRelativeResize="0"/>
          <p:nvPr/>
        </p:nvPicPr>
        <p:blipFill rotWithShape="1">
          <a:blip r:embed="rId6">
            <a:alphaModFix/>
          </a:blip>
          <a:srcRect l="13617" t="20265" r="5081" b="14087"/>
          <a:stretch/>
        </p:blipFill>
        <p:spPr>
          <a:xfrm>
            <a:off x="141375" y="1137475"/>
            <a:ext cx="2987700" cy="3216600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11" name="Google Shape;511;g1e301dd1749_0_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0925" y="336450"/>
            <a:ext cx="1834800" cy="1747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2" name="Google Shape;512;g1e301dd1749_0_35"/>
          <p:cNvPicPr preferRelativeResize="0"/>
          <p:nvPr/>
        </p:nvPicPr>
        <p:blipFill rotWithShape="1">
          <a:blip r:embed="rId8">
            <a:alphaModFix/>
          </a:blip>
          <a:srcRect t="20541" b="9327"/>
          <a:stretch/>
        </p:blipFill>
        <p:spPr>
          <a:xfrm>
            <a:off x="8546175" y="1465625"/>
            <a:ext cx="1564500" cy="1564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rchive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930</Words>
  <Application>Microsoft Office PowerPoint</Application>
  <PresentationFormat>Widescreen</PresentationFormat>
  <Paragraphs>164</Paragraphs>
  <Slides>15</Slides>
  <Notes>13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Calibri</vt:lpstr>
      <vt:lpstr>Bembo</vt:lpstr>
      <vt:lpstr>Bahnschrift SemiBold</vt:lpstr>
      <vt:lpstr>Proxima Nova</vt:lpstr>
      <vt:lpstr>Open Sans Light</vt:lpstr>
      <vt:lpstr>Bahnschrift</vt:lpstr>
      <vt:lpstr>Arial</vt:lpstr>
      <vt:lpstr>Office Theme</vt:lpstr>
      <vt:lpstr>1_Office Theme</vt:lpstr>
      <vt:lpstr>ArchiveVTI</vt:lpstr>
      <vt:lpstr>think-cell Slide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Zawit, Ismael abdallah [CONBR]</dc:creator>
  <cp:lastModifiedBy>Zawit, Ismael abdallah [CONBR]</cp:lastModifiedBy>
  <cp:revision>2</cp:revision>
  <dcterms:created xsi:type="dcterms:W3CDTF">2023-05-16T12:11:00Z</dcterms:created>
  <dcterms:modified xsi:type="dcterms:W3CDTF">2023-05-19T12:11:10Z</dcterms:modified>
</cp:coreProperties>
</file>