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57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41" r:id="rId13"/>
    <p:sldId id="443" r:id="rId14"/>
    <p:sldId id="444" r:id="rId15"/>
    <p:sldId id="445" r:id="rId16"/>
    <p:sldId id="461" r:id="rId17"/>
    <p:sldId id="442" r:id="rId18"/>
    <p:sldId id="460" r:id="rId19"/>
    <p:sldId id="446" r:id="rId20"/>
    <p:sldId id="462" r:id="rId21"/>
    <p:sldId id="463" r:id="rId22"/>
    <p:sldId id="449" r:id="rId23"/>
    <p:sldId id="450" r:id="rId24"/>
    <p:sldId id="451" r:id="rId25"/>
    <p:sldId id="452" r:id="rId26"/>
    <p:sldId id="491" r:id="rId27"/>
    <p:sldId id="453" r:id="rId28"/>
    <p:sldId id="454" r:id="rId29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255" autoAdjust="0"/>
  </p:normalViewPr>
  <p:slideViewPr>
    <p:cSldViewPr snapToGrid="0" showGuides="1">
      <p:cViewPr varScale="1">
        <p:scale>
          <a:sx n="80" d="100"/>
          <a:sy n="80" d="100"/>
        </p:scale>
        <p:origin x="1450" y="67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C6C2E2-1571-4D8E-9C3F-BDD19B4E7614}" type="slidenum">
              <a:rPr lang="pt-BR" altLang="pt-BR" sz="1200" smtClean="0"/>
              <a:pPr/>
              <a:t>21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6207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E9BFDE-8474-4077-926C-D6B29D03DC44}" type="slidenum">
              <a:rPr lang="pt-BR" altLang="pt-BR" sz="1200" smtClean="0"/>
              <a:pPr/>
              <a:t>23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6622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743DC-2BEE-4FEF-B9EE-0E00E199124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6147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3DEE884-A5E4-4B1C-B13C-CC8A1B2C211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>
                <a:solidFill>
                  <a:srgbClr val="000000"/>
                </a:solidFill>
              </a:rPr>
              <a:t>Modelo Black-Scholes</a:t>
            </a:r>
            <a:endParaRPr lang="pt-BR" altLang="pt-BR" sz="5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16200000">
            <a:off x="-362931" y="2958615"/>
            <a:ext cx="2417975" cy="101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Prêmio de uma Opção Europeia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4916" y="2400279"/>
            <a:ext cx="2747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intrínseco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6489" y="4767977"/>
            <a:ext cx="6535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temporal, macroeconômico, volatilidade, ...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42061" y="1728993"/>
            <a:ext cx="476996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dentro do dinheiro = (P – E)</a:t>
            </a:r>
          </a:p>
          <a:p>
            <a:pPr marL="0" indent="0" eaLnBrk="1" hangingPunct="1">
              <a:buNone/>
            </a:pPr>
            <a:r>
              <a:rPr lang="pt-BR" altLang="pt-BR" sz="2200" kern="0" dirty="0" err="1">
                <a:solidFill>
                  <a:srgbClr val="000000"/>
                </a:solidFill>
              </a:rPr>
              <a:t>Call</a:t>
            </a:r>
            <a:r>
              <a:rPr lang="pt-BR" altLang="pt-BR" sz="2200" kern="0" dirty="0">
                <a:solidFill>
                  <a:srgbClr val="000000"/>
                </a:solidFill>
              </a:rPr>
              <a:t>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no ou fora </a:t>
            </a:r>
            <a:r>
              <a:rPr lang="pt-BR" altLang="pt-BR" sz="2200" kern="0" dirty="0">
                <a:solidFill>
                  <a:srgbClr val="000000"/>
                </a:solidFill>
              </a:rPr>
              <a:t>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0</a:t>
            </a:r>
          </a:p>
          <a:p>
            <a:pPr marL="0" indent="0" eaLnBrk="1" hangingPunct="1">
              <a:buNone/>
            </a:pPr>
            <a:endParaRPr lang="pt-BR" altLang="pt-BR" sz="8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dentro 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(E – P)</a:t>
            </a:r>
            <a:endParaRPr lang="pt-BR" altLang="pt-BR" sz="22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no ou fora do dinheiro = 0</a:t>
            </a:r>
          </a:p>
        </p:txBody>
      </p:sp>
      <p:sp>
        <p:nvSpPr>
          <p:cNvPr id="12" name="Chave esquerda 11"/>
          <p:cNvSpPr/>
          <p:nvPr/>
        </p:nvSpPr>
        <p:spPr>
          <a:xfrm>
            <a:off x="4091231" y="1728992"/>
            <a:ext cx="188536" cy="1777779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esquerda 12"/>
          <p:cNvSpPr/>
          <p:nvPr/>
        </p:nvSpPr>
        <p:spPr>
          <a:xfrm>
            <a:off x="1387307" y="1702279"/>
            <a:ext cx="271809" cy="354845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4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8" grpId="0" build="p"/>
      <p:bldP spid="9" grpId="0" build="p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0961" y="4200799"/>
            <a:ext cx="7814820" cy="26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Binomial</a:t>
            </a:r>
          </a:p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de Black-Scholes (</a:t>
            </a:r>
            <a:r>
              <a:rPr lang="pt-BR" altLang="pt-BR" kern="0" dirty="0" err="1" smtClean="0">
                <a:solidFill>
                  <a:srgbClr val="000000"/>
                </a:solidFill>
              </a:rPr>
              <a:t>lognormal</a:t>
            </a:r>
            <a:r>
              <a:rPr lang="pt-BR" altLang="pt-BR" kern="0" dirty="0" smtClean="0">
                <a:solidFill>
                  <a:srgbClr val="000000"/>
                </a:solidFill>
              </a:rPr>
              <a:t>, ou 			seja, logaritmo dos preços 			tem distribuição normal)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00261" y="1289487"/>
            <a:ext cx="7499021" cy="8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  <p:extLst>
      <p:ext uri="{BB962C8B-B14F-4D97-AF65-F5344CB8AC3E}">
        <p14:creationId xmlns:p14="http://schemas.microsoft.com/office/powerpoint/2010/main" val="42151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61F13-09FA-4A1C-A466-D0AD87FDD96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custos de transação nem impostos, e todos títulos são perfeitamente divisíveis;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Os investidores podem aplicar ou tomar dinheiro emprestado à taxa de juro livre de risco;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oportunidades de arbitragem sem risco;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251253-203E-4109-BB08-E0724DB5D04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O preço do ativo não pode ser negativo;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Taxa de retorno do ativo:</a:t>
            </a:r>
          </a:p>
        </p:txBody>
      </p:sp>
      <p:graphicFrame>
        <p:nvGraphicFramePr>
          <p:cNvPr id="2263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505200" y="5487988"/>
          <a:ext cx="20764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752459" imgH="400042" progId="Equation.3">
                  <p:embed/>
                </p:oleObj>
              </mc:Choice>
              <mc:Fallback>
                <p:oleObj name="Equation" r:id="rId3" imgW="752459" imgH="40004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87988"/>
                        <a:ext cx="20764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0A1225-B528-4054-AEB1-750AD18E3B3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ativo-objeto da opção não distribui rendimentos (ex.:dividendos) durante o prazo da opção, ou a opção é protegida contra dividendos;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D6CD26-CE98-4438-99F8-13E5E862B1A2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negociação de títulos é contínua;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taxa de juro livre de risco é constante;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opção é uma opção européia de compra.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706437"/>
          </a:xfrm>
        </p:spPr>
        <p:txBody>
          <a:bodyPr/>
          <a:lstStyle/>
          <a:p>
            <a:pPr eaLnBrk="1" hangingPunct="1"/>
            <a:r>
              <a:rPr lang="pt-BR" altLang="pt-BR" sz="3200" i="1" smtClean="0">
                <a:solidFill>
                  <a:srgbClr val="000000"/>
                </a:solidFill>
              </a:rPr>
              <a:t>Relembrando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39813"/>
            <a:ext cx="82296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FontTx/>
              <a:buNone/>
              <a:defRPr/>
            </a:pP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05000"/>
            <a:ext cx="31067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00413" y="1690688"/>
            <a:ext cx="2189162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152775" y="1808163"/>
            <a:ext cx="147638" cy="66516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959100"/>
            <a:ext cx="31067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87713" y="2733675"/>
            <a:ext cx="2189162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130550" y="2857500"/>
            <a:ext cx="225425" cy="67310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0063" y="3890963"/>
            <a:ext cx="35687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26325" y="3717925"/>
            <a:ext cx="150336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7326313" y="3795713"/>
            <a:ext cx="100012" cy="7207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400425" y="3717925"/>
            <a:ext cx="43846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4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4" name="Chave esquerda 13"/>
          <p:cNvSpPr/>
          <p:nvPr/>
        </p:nvSpPr>
        <p:spPr>
          <a:xfrm>
            <a:off x="3359150" y="3771900"/>
            <a:ext cx="119063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38950" y="3887788"/>
            <a:ext cx="59531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6" name="Chave esquerda 15"/>
          <p:cNvSpPr/>
          <p:nvPr/>
        </p:nvSpPr>
        <p:spPr>
          <a:xfrm flipH="1">
            <a:off x="6735763" y="3771900"/>
            <a:ext cx="141287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00063" y="5046663"/>
            <a:ext cx="31067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7200" y="6043613"/>
            <a:ext cx="7469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)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462713" y="5795963"/>
            <a:ext cx="15954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6372225" y="5900738"/>
            <a:ext cx="101600" cy="8223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252788" y="4843463"/>
            <a:ext cx="21907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2" name="Chave esquerda 21"/>
          <p:cNvSpPr/>
          <p:nvPr/>
        </p:nvSpPr>
        <p:spPr>
          <a:xfrm>
            <a:off x="3152775" y="4914900"/>
            <a:ext cx="100013" cy="74295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  <p:bldP spid="10" grpId="0" build="p"/>
      <p:bldP spid="11" grpId="0" build="p"/>
      <p:bldP spid="12" grpId="0" animBg="1"/>
      <p:bldP spid="13" grpId="0" build="p"/>
      <p:bldP spid="14" grpId="0" animBg="1"/>
      <p:bldP spid="15" grpId="0" build="p"/>
      <p:bldP spid="16" grpId="0" animBg="1"/>
      <p:bldP spid="17" grpId="0" build="p"/>
      <p:bldP spid="18" grpId="0" build="p"/>
      <p:bldP spid="19" grpId="0" build="p"/>
      <p:bldP spid="20" grpId="0" animBg="1"/>
      <p:bldP spid="21" grpId="0" build="p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D5B3C-46FB-4948-A1CC-9FBB3B00E828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311150" y="2768600"/>
            <a:ext cx="845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S = preço atual do ativo-objeto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X = preço de exercício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r = taxa de juro livre de risco no regime de capitalização contínua;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T = prazo de vencimento da opção de compra, ou seja, o tempo restante até a data de vencimento da opção. (dias a decorrer ÷ 365)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1800">
                <a:solidFill>
                  <a:srgbClr val="000000"/>
                </a:solidFill>
              </a:rPr>
              <a:t> = volatilidade do preço do ativo-objeto, definida pelo desvio-padrão da taxa de retorno do ativo;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e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= variáveis com distribuição normal padronizada (média igual a 0 e variância igual a 1); e,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N(d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) e N(d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) = probabilidade acumulada, na distribuição normal padronizada, de -</a:t>
            </a:r>
            <a:r>
              <a:rPr lang="pt-BR" altLang="pt-BR" sz="1800">
                <a:solidFill>
                  <a:srgbClr val="000000"/>
                </a:solidFill>
                <a:sym typeface="Symbol" panose="05050102010706020507" pitchFamily="18" charset="2"/>
              </a:rPr>
              <a:t> até o valor de </a:t>
            </a: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ou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calculado.</a:t>
            </a:r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7C56E-6244-408E-B5A3-32B59C971FE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CaixaDeTexto 1"/>
          <p:cNvSpPr txBox="1">
            <a:spLocks noChangeArrowheads="1"/>
          </p:cNvSpPr>
          <p:nvPr/>
        </p:nvSpPr>
        <p:spPr bwMode="auto">
          <a:xfrm>
            <a:off x="195263" y="2859088"/>
            <a:ext cx="3181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Preço atual do ativo ponderado por uma “certa probabilidade”</a:t>
            </a:r>
          </a:p>
        </p:txBody>
      </p:sp>
      <p:sp>
        <p:nvSpPr>
          <p:cNvPr id="14345" name="CaixaDeTexto 9"/>
          <p:cNvSpPr txBox="1">
            <a:spLocks noChangeArrowheads="1"/>
          </p:cNvSpPr>
          <p:nvPr/>
        </p:nvSpPr>
        <p:spPr bwMode="auto">
          <a:xfrm>
            <a:off x="2028825" y="4618038"/>
            <a:ext cx="3181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FF0000"/>
                </a:solidFill>
              </a:rPr>
              <a:t>Valor presente do preço de exercício ponderado por uma “certa probabilidade”</a:t>
            </a:r>
          </a:p>
        </p:txBody>
      </p:sp>
      <p:sp>
        <p:nvSpPr>
          <p:cNvPr id="3" name="Chave direita 2"/>
          <p:cNvSpPr/>
          <p:nvPr/>
        </p:nvSpPr>
        <p:spPr>
          <a:xfrm rot="5400000">
            <a:off x="1564481" y="1972469"/>
            <a:ext cx="166688" cy="10160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have direita 11"/>
          <p:cNvSpPr/>
          <p:nvPr/>
        </p:nvSpPr>
        <p:spPr>
          <a:xfrm rot="5400000">
            <a:off x="3290888" y="1606550"/>
            <a:ext cx="171450" cy="1752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376613" y="2755900"/>
            <a:ext cx="0" cy="17637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554663" y="3541713"/>
            <a:ext cx="31813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Fatores que afetam a “certa probabilidade”</a:t>
            </a:r>
          </a:p>
        </p:txBody>
      </p:sp>
      <p:sp>
        <p:nvSpPr>
          <p:cNvPr id="17" name="Chave direita 16"/>
          <p:cNvSpPr/>
          <p:nvPr/>
        </p:nvSpPr>
        <p:spPr>
          <a:xfrm rot="5400000">
            <a:off x="6988176" y="1838325"/>
            <a:ext cx="144462" cy="3252787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3" grpId="0" animBg="1"/>
      <p:bldP spid="12" grpId="0" animBg="1"/>
      <p:bldP spid="15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B6065-71A4-4300-88C9-88985F0E38D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14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5127625" y="5322888"/>
            <a:ext cx="3543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rgbClr val="000000"/>
                </a:solidFill>
              </a:rPr>
              <a:t>Alternativa : coletar uma série histórica de preços e calcular o desvio-padrão da taxa de retorno do ativo.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094288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3" grpId="0" build="p" bldLvl="5"/>
      <p:bldP spid="231437" grpId="0"/>
      <p:bldP spid="2314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</a:rPr>
              <a:t>Definição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O que é Prêmio?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>
                <a:solidFill>
                  <a:srgbClr val="000000"/>
                </a:solidFill>
                <a:sym typeface="Symbol" panose="05050102010706020507" pitchFamily="18" charset="2"/>
              </a:rPr>
              <a:t>O que é </a:t>
            </a: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Prêmio Justo?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</p:spTree>
    <p:extLst>
      <p:ext uri="{BB962C8B-B14F-4D97-AF65-F5344CB8AC3E}">
        <p14:creationId xmlns:p14="http://schemas.microsoft.com/office/powerpoint/2010/main" val="19229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C1357-07D5-44C2-8102-14752D50F1D6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638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110163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10163" y="5421313"/>
            <a:ext cx="3543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0000FF"/>
                </a:solidFill>
              </a:rPr>
              <a:t>Supondo que a volatilidade estimada seja de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7350" y="1314450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36%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7800" y="58562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58562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54588" y="4833938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4833938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954588" y="6202363"/>
          <a:ext cx="18938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6202363"/>
                        <a:ext cx="18938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have direita 1"/>
          <p:cNvSpPr/>
          <p:nvPr/>
        </p:nvSpPr>
        <p:spPr>
          <a:xfrm>
            <a:off x="8485188" y="4833938"/>
            <a:ext cx="201612" cy="18621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416" name="CaixaDeTexto 2"/>
          <p:cNvSpPr txBox="1">
            <a:spLocks noChangeArrowheads="1"/>
          </p:cNvSpPr>
          <p:nvPr/>
        </p:nvSpPr>
        <p:spPr bwMode="auto">
          <a:xfrm rot="-5400000">
            <a:off x="7623175" y="5368925"/>
            <a:ext cx="2481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Calcular d</a:t>
            </a:r>
            <a:r>
              <a:rPr lang="pt-BR" sz="2400" baseline="-25000" dirty="0">
                <a:solidFill>
                  <a:srgbClr val="0000FF"/>
                </a:solidFill>
              </a:rPr>
              <a:t>1</a:t>
            </a:r>
            <a:r>
              <a:rPr lang="pt-BR" sz="2400" dirty="0">
                <a:solidFill>
                  <a:srgbClr val="0000FF"/>
                </a:solidFill>
              </a:rPr>
              <a:t> e d</a:t>
            </a:r>
            <a:r>
              <a:rPr lang="pt-BR" sz="2400" baseline="-25000" dirty="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61EC7-A771-4E70-B77E-8493B284C5FD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</p:txBody>
      </p:sp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4" name="Object 8"/>
          <p:cNvGraphicFramePr>
            <a:graphicFrameLocks noChangeAspect="1"/>
          </p:cNvGraphicFramePr>
          <p:nvPr/>
        </p:nvGraphicFramePr>
        <p:xfrm>
          <a:off x="466725" y="4365625"/>
          <a:ext cx="8169275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ção" r:id="rId9" imgW="3517560" imgH="647640" progId="Equation.3">
                  <p:embed/>
                </p:oleObj>
              </mc:Choice>
              <mc:Fallback>
                <p:oleObj name="Equação" r:id="rId9" imgW="351756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65625"/>
                        <a:ext cx="8169275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1674813" y="6018213"/>
          <a:ext cx="60055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ção" r:id="rId11" imgW="2679480" imgH="253800" progId="Equation.3">
                  <p:embed/>
                </p:oleObj>
              </mc:Choice>
              <mc:Fallback>
                <p:oleObj name="Equação" r:id="rId11" imgW="26794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6018213"/>
                        <a:ext cx="60055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23450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8C24A7-7804-4306-BD08-FBDC5DF5646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65088" y="5427663"/>
          <a:ext cx="90424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ção" r:id="rId10" imgW="3644640" imgH="228600" progId="Equation.3">
                  <p:embed/>
                </p:oleObj>
              </mc:Choice>
              <mc:Fallback>
                <p:oleObj name="Equação" r:id="rId10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5427663"/>
                        <a:ext cx="90424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324100" y="6324600"/>
            <a:ext cx="659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000000"/>
                </a:solidFill>
              </a:rPr>
              <a:t>Inferior ao preço da opção cotada na data (R$ 1,35)!!!</a:t>
            </a:r>
          </a:p>
        </p:txBody>
      </p:sp>
      <p:sp>
        <p:nvSpPr>
          <p:cNvPr id="235531" name="Freeform 11"/>
          <p:cNvSpPr>
            <a:spLocks/>
          </p:cNvSpPr>
          <p:nvPr/>
        </p:nvSpPr>
        <p:spPr bwMode="auto">
          <a:xfrm>
            <a:off x="1085850" y="6019800"/>
            <a:ext cx="8021638" cy="438150"/>
          </a:xfrm>
          <a:custGeom>
            <a:avLst/>
            <a:gdLst>
              <a:gd name="T0" fmla="*/ 2147483646 w 4744"/>
              <a:gd name="T1" fmla="*/ 0 h 276"/>
              <a:gd name="T2" fmla="*/ 2147483646 w 4744"/>
              <a:gd name="T3" fmla="*/ 2147483646 h 276"/>
              <a:gd name="T4" fmla="*/ 2147483646 w 4744"/>
              <a:gd name="T5" fmla="*/ 2147483646 h 276"/>
              <a:gd name="T6" fmla="*/ 2147483646 w 4744"/>
              <a:gd name="T7" fmla="*/ 2147483646 h 2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4" h="276">
                <a:moveTo>
                  <a:pt x="4260" y="0"/>
                </a:moveTo>
                <a:cubicBezTo>
                  <a:pt x="4502" y="63"/>
                  <a:pt x="4744" y="126"/>
                  <a:pt x="4128" y="144"/>
                </a:cubicBezTo>
                <a:cubicBezTo>
                  <a:pt x="3512" y="162"/>
                  <a:pt x="1128" y="86"/>
                  <a:pt x="564" y="108"/>
                </a:cubicBezTo>
                <a:cubicBezTo>
                  <a:pt x="0" y="130"/>
                  <a:pt x="372" y="203"/>
                  <a:pt x="744" y="27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build="p"/>
      <p:bldP spid="235530" grpId="0"/>
      <p:bldP spid="2355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1E728-F8C1-4B73-A758-FC62B26ABDBE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Possivelmente, a volatilidade da ação foi subestimada, uma volatilidade mais elevada produziria um valor teórico mais alto.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A R$ 1,35, o mercado está implicitamente estimando que a volatilidade futura da opção será superior a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00D8D-9DB9-4721-8F4F-73D235A14B2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Cálculo da volatilidade implícita: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Ou seja, a c = R$ 1,35, qual é o valor apropriado de s, dados os valores utilizados de S, r, T e X?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40,76%    (obtido por tentativa e erro)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162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</a:rPr>
              <a:t>Preço justo da opção européia de venda (p):</a:t>
            </a:r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3192463" y="1957388"/>
          <a:ext cx="2701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990490" imgH="180855" progId="Equation.3">
                  <p:embed/>
                </p:oleObj>
              </mc:Choice>
              <mc:Fallback>
                <p:oleObj name="Equation" r:id="rId3" imgW="990490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957388"/>
                        <a:ext cx="2701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081227"/>
              </p:ext>
            </p:extLst>
          </p:nvPr>
        </p:nvGraphicFramePr>
        <p:xfrm>
          <a:off x="2681287" y="4100513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1390631" imgH="180855" progId="Equation.3">
                  <p:embed/>
                </p:oleObj>
              </mc:Choice>
              <mc:Fallback>
                <p:oleObj name="Equation" r:id="rId5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7" y="4100513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7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85B1AC-EB14-4EEC-B31B-A7D55C06BF0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162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</a:rPr>
              <a:t>Preço justo da opção européia de venda (p):</a:t>
            </a:r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3192463" y="1957388"/>
          <a:ext cx="2701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3" imgW="990490" imgH="180855" progId="Equation.3">
                  <p:embed/>
                </p:oleObj>
              </mc:Choice>
              <mc:Fallback>
                <p:oleObj name="Equation" r:id="rId3" imgW="990490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957388"/>
                        <a:ext cx="2701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11150" y="28067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38603" name="Object 11"/>
          <p:cNvGraphicFramePr>
            <a:graphicFrameLocks noChangeAspect="1"/>
          </p:cNvGraphicFramePr>
          <p:nvPr/>
        </p:nvGraphicFramePr>
        <p:xfrm>
          <a:off x="163513" y="5905500"/>
          <a:ext cx="87201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ção" r:id="rId5" imgW="2781000" imgH="228600" progId="Equation.3">
                  <p:embed/>
                </p:oleObj>
              </mc:Choice>
              <mc:Fallback>
                <p:oleObj name="Equação" r:id="rId5" imgW="2781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5905500"/>
                        <a:ext cx="87201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213" y="5133975"/>
          <a:ext cx="9042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Equação" r:id="rId7" imgW="3644640" imgH="228600" progId="Equation.3">
                  <p:embed/>
                </p:oleObj>
              </mc:Choice>
              <mc:Fallback>
                <p:oleObj name="Equação" r:id="rId7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133975"/>
                        <a:ext cx="9042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23859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759501-9EE4-417D-8A4E-7A6F41027B6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1162050"/>
            <a:ext cx="8915400" cy="5410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O modelo Black-Scholes é muito mais importante e útil do que pode parecer: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Mensuração de risco de crédito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Sauders, A. Administração de instituições financeiras. São Paulo: Atlas, 2000.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21.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Avaliação de projetos de investimento em ativos reais (chamada análise de opções reais”) – opção de adiamento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22.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Cálculo de prêmios de seguros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Suponha que a banca de um		 jogo paga R$ 6,60 para cada		 acerto e que há 10% de juros		  até a data do recebimento do ganho pelo jogador.</a:t>
            </a:r>
          </a:p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5836"/>
            <a:ext cx="6254685" cy="1815070"/>
          </a:xfrm>
        </p:spPr>
        <p:txBody>
          <a:bodyPr/>
          <a:lstStyle/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Suponha que a banca de um	jogo paga R$ 6,60 para cada acerto e que há 10% de juros até a data do recebimento do ganho pelo jogador.</a:t>
            </a:r>
          </a:p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sz="2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9797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400" i="1" kern="0" dirty="0" smtClean="0">
                <a:solidFill>
                  <a:srgbClr val="000000"/>
                </a:solidFill>
              </a:rPr>
              <a:t>Três possibilidades:</a:t>
            </a: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Custo da aposta = R$ 1,00</a:t>
            </a:r>
          </a:p>
          <a:p>
            <a:pPr marL="857250" lvl="2" indent="0" eaLnBrk="1" hangingPunct="1">
              <a:buNone/>
            </a:pPr>
            <a:r>
              <a:rPr lang="pt-BR" altLang="pt-BR" i="1" kern="0" dirty="0" smtClean="0">
                <a:solidFill>
                  <a:srgbClr val="000000"/>
                </a:solidFill>
              </a:rPr>
              <a:t>-R$ 1,00 + 1/6 </a:t>
            </a:r>
            <a:r>
              <a:rPr lang="pt-BR" altLang="pt-BR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0 </a:t>
            </a:r>
            <a:endParaRPr lang="pt-BR" altLang="pt-BR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&gt;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1,20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-R$ 0,20 </a:t>
            </a: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 startAt="3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&lt;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0,80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$ 0,20</a:t>
            </a:r>
            <a:endParaRPr lang="pt-BR" altLang="pt-BR" sz="2400" i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18600" y="4295565"/>
            <a:ext cx="332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azar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sorte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18600" y="5603965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sorte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azar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352336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Ao analisar o potencial de ganho dos titulares ( e o potencial de perdas dos lançadores), os modelos de precificação de opção calculam o prêmio que torna nula a esperança de ganho dos titulares e de lançadores.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Ou seja, um “jogo justo” tanto para titulares quanto para lançadores.</a:t>
            </a:r>
          </a:p>
        </p:txBody>
      </p:sp>
    </p:spTree>
    <p:extLst>
      <p:ext uri="{BB962C8B-B14F-4D97-AF65-F5344CB8AC3E}">
        <p14:creationId xmlns:p14="http://schemas.microsoft.com/office/powerpoint/2010/main" val="16943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Supondo que o preço futuro do ativo objeto seja conhecido: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Em que: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P = </a:t>
            </a:r>
            <a:r>
              <a:rPr lang="pt-BR" altLang="pt-BR" sz="2400" kern="0" dirty="0">
                <a:solidFill>
                  <a:srgbClr val="000000"/>
                </a:solidFill>
              </a:rPr>
              <a:t>preço futuro do ativo objeto </a:t>
            </a: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E = preço de exercício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i = taxa de juros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n = prazo até o vencimento da operação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m = período da taxa de juros</a:t>
            </a:r>
          </a:p>
        </p:txBody>
      </p:sp>
    </p:spTree>
    <p:extLst>
      <p:ext uri="{BB962C8B-B14F-4D97-AF65-F5344CB8AC3E}">
        <p14:creationId xmlns:p14="http://schemas.microsoft.com/office/powerpoint/2010/main" val="35671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0872" y="5467133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40320" y="5516253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22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199" y="4247932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52419" y="5522121"/>
            <a:ext cx="1784809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3751868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816287" y="3977696"/>
            <a:ext cx="4385033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8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3" name="Chave esquerda 12"/>
          <p:cNvSpPr/>
          <p:nvPr/>
        </p:nvSpPr>
        <p:spPr>
          <a:xfrm>
            <a:off x="3715736" y="4045670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8770" y="5776643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  <p:bldP spid="11" grpId="0" animBg="1"/>
      <p:bldP spid="12" grpId="0" build="p"/>
      <p:bldP spid="13" grpId="0" animBg="1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7469168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)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387472" y="5522121"/>
            <a:ext cx="1596274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7286920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6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10" grpId="0" build="p"/>
      <p:bldP spid="11" grpId="0" animBg="1"/>
      <p:bldP spid="8" grpId="0" build="p"/>
      <p:bldP spid="9" grpId="0" animBg="1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16206</TotalTime>
  <Words>1425</Words>
  <Application>Microsoft Office PowerPoint</Application>
  <PresentationFormat>Apresentação na tela (4:3)</PresentationFormat>
  <Paragraphs>218</Paragraphs>
  <Slides>28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Lucida Sans Unicode</vt:lpstr>
      <vt:lpstr>Symbol</vt:lpstr>
      <vt:lpstr>Tahoma</vt:lpstr>
      <vt:lpstr>Times New Roman</vt:lpstr>
      <vt:lpstr>Design padrão</vt:lpstr>
      <vt:lpstr>Equation</vt:lpstr>
      <vt:lpstr>Equação</vt:lpstr>
      <vt:lpstr>Apresentação do PowerPoint</vt:lpstr>
      <vt:lpstr>Opção</vt:lpstr>
      <vt:lpstr>Opção</vt:lpstr>
      <vt:lpstr>Opção</vt:lpstr>
      <vt:lpstr>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do Prêmio da Opção</vt:lpstr>
      <vt:lpstr>Determinação do Prêmio da Opção</vt:lpstr>
      <vt:lpstr>Modelo Black-Scholes</vt:lpstr>
      <vt:lpstr>Modelo Black-Scholes</vt:lpstr>
      <vt:lpstr>Modelo Black-Scholes</vt:lpstr>
      <vt:lpstr>Modelo Black-Scholes</vt:lpstr>
      <vt:lpstr>Relembrando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116</cp:revision>
  <cp:lastPrinted>2018-05-21T19:17:49Z</cp:lastPrinted>
  <dcterms:created xsi:type="dcterms:W3CDTF">2005-10-15T00:30:50Z</dcterms:created>
  <dcterms:modified xsi:type="dcterms:W3CDTF">2020-05-14T05:34:08Z</dcterms:modified>
</cp:coreProperties>
</file>