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66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73" r:id="rId11"/>
    <p:sldId id="274" r:id="rId12"/>
    <p:sldId id="267" r:id="rId13"/>
    <p:sldId id="268" r:id="rId14"/>
    <p:sldId id="270" r:id="rId15"/>
    <p:sldId id="271" r:id="rId16"/>
    <p:sldId id="272" r:id="rId17"/>
    <p:sldId id="275" r:id="rId18"/>
    <p:sldId id="289" r:id="rId19"/>
    <p:sldId id="333" r:id="rId20"/>
    <p:sldId id="334" r:id="rId21"/>
    <p:sldId id="321" r:id="rId22"/>
    <p:sldId id="335" r:id="rId23"/>
    <p:sldId id="337" r:id="rId24"/>
    <p:sldId id="378" r:id="rId25"/>
    <p:sldId id="379" r:id="rId26"/>
    <p:sldId id="380" r:id="rId27"/>
    <p:sldId id="381" r:id="rId28"/>
    <p:sldId id="382" r:id="rId29"/>
    <p:sldId id="336" r:id="rId30"/>
    <p:sldId id="324" r:id="rId31"/>
    <p:sldId id="323" r:id="rId32"/>
    <p:sldId id="407" r:id="rId33"/>
    <p:sldId id="408" r:id="rId34"/>
    <p:sldId id="355" r:id="rId35"/>
    <p:sldId id="409" r:id="rId36"/>
    <p:sldId id="410" r:id="rId37"/>
    <p:sldId id="364" r:id="rId38"/>
    <p:sldId id="411" r:id="rId39"/>
    <p:sldId id="346" r:id="rId40"/>
    <p:sldId id="366" r:id="rId41"/>
    <p:sldId id="290" r:id="rId42"/>
    <p:sldId id="291" r:id="rId43"/>
    <p:sldId id="292" r:id="rId44"/>
    <p:sldId id="294" r:id="rId45"/>
    <p:sldId id="295" r:id="rId46"/>
    <p:sldId id="296" r:id="rId47"/>
    <p:sldId id="298" r:id="rId48"/>
    <p:sldId id="299" r:id="rId49"/>
    <p:sldId id="300" r:id="rId50"/>
    <p:sldId id="314" r:id="rId51"/>
    <p:sldId id="306" r:id="rId52"/>
    <p:sldId id="307" r:id="rId53"/>
    <p:sldId id="308" r:id="rId54"/>
    <p:sldId id="309" r:id="rId55"/>
    <p:sldId id="310" r:id="rId56"/>
    <p:sldId id="315" r:id="rId57"/>
    <p:sldId id="301" r:id="rId58"/>
    <p:sldId id="312" r:id="rId59"/>
    <p:sldId id="313" r:id="rId60"/>
    <p:sldId id="303" r:id="rId61"/>
    <p:sldId id="304" r:id="rId62"/>
    <p:sldId id="305" r:id="rId63"/>
    <p:sldId id="260" r:id="rId64"/>
    <p:sldId id="311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E523-526F-864A-A903-278AAC3C7045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44EE0-7F09-0A43-8757-BA4DF053F5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03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07 Thailand PC trends Feb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95BE8D-1E70-A548-94C5-150E7563102E}" type="datetime1">
              <a:rPr lang="en-US"/>
              <a:pPr eaLnBrk="1" hangingPunct="1"/>
              <a:t>9/1/20</a:t>
            </a:fld>
            <a:endParaRPr lang="en-US"/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65DB6A-F0E0-1346-B3B7-25B31BE040FE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62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07 Thailand PC trends Feb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95BE8D-1E70-A548-94C5-150E7563102E}" type="datetime1">
              <a:rPr lang="en-US"/>
              <a:pPr eaLnBrk="1" hangingPunct="1"/>
              <a:t>9/1/20</a:t>
            </a:fld>
            <a:endParaRPr lang="en-US"/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65DB6A-F0E0-1346-B3B7-25B31BE040FE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31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E75A88-0085-484F-B81A-4DBE928A146D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C7EE52-39FB-3142-AF79-E93C69603AFB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097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5A88-0085-484F-B81A-4DBE928A146D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EE52-39FB-3142-AF79-E93C69603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5A88-0085-484F-B81A-4DBE928A146D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EE52-39FB-3142-AF79-E93C69603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7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5A88-0085-484F-B81A-4DBE928A146D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EE52-39FB-3142-AF79-E93C69603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71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E75A88-0085-484F-B81A-4DBE928A146D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C7EE52-39FB-3142-AF79-E93C69603AFB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39364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5A88-0085-484F-B81A-4DBE928A146D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EE52-39FB-3142-AF79-E93C69603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082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5A88-0085-484F-B81A-4DBE928A146D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EE52-39FB-3142-AF79-E93C69603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41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5A88-0085-484F-B81A-4DBE928A146D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EE52-39FB-3142-AF79-E93C69603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19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5A88-0085-484F-B81A-4DBE928A146D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EE52-39FB-3142-AF79-E93C69603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73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8E75A88-0085-484F-B81A-4DBE928A146D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9C7EE52-39FB-3142-AF79-E93C69603AF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5646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8E75A88-0085-484F-B81A-4DBE928A146D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9C7EE52-39FB-3142-AF79-E93C69603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98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8E75A88-0085-484F-B81A-4DBE928A146D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9C7EE52-39FB-3142-AF79-E93C69603AF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451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B6CDF-20AB-FE4B-8943-23CF48E30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>
            <a:normAutofit/>
          </a:bodyPr>
          <a:lstStyle/>
          <a:p>
            <a:r>
              <a:rPr lang="pt-BR" dirty="0"/>
              <a:t>Modelos de Atenção à Saúde no Brasil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FA30F6-5C45-8443-BF93-406BF7E8E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/>
              <a:t>Profa</a:t>
            </a:r>
            <a:r>
              <a:rPr lang="pt-BR" dirty="0"/>
              <a:t>  </a:t>
            </a:r>
            <a:r>
              <a:rPr lang="pt-BR" dirty="0" err="1"/>
              <a:t>Dra</a:t>
            </a:r>
            <a:r>
              <a:rPr lang="pt-BR" dirty="0"/>
              <a:t> </a:t>
            </a:r>
            <a:r>
              <a:rPr lang="pt-BR" dirty="0" err="1"/>
              <a:t>Aylene</a:t>
            </a:r>
            <a:r>
              <a:rPr lang="pt-BR" dirty="0"/>
              <a:t> </a:t>
            </a:r>
            <a:r>
              <a:rPr lang="pt-BR" dirty="0" err="1"/>
              <a:t>Bousquat</a:t>
            </a:r>
            <a:endParaRPr lang="pt-BR" dirty="0"/>
          </a:p>
          <a:p>
            <a:r>
              <a:rPr lang="pt-BR" dirty="0"/>
              <a:t>SETEMBRO 2020</a:t>
            </a:r>
          </a:p>
        </p:txBody>
      </p:sp>
    </p:spTree>
    <p:extLst>
      <p:ext uri="{BB962C8B-B14F-4D97-AF65-F5344CB8AC3E}">
        <p14:creationId xmlns:p14="http://schemas.microsoft.com/office/powerpoint/2010/main" val="65042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CFA2FFD-1111-CD40-A118-1BEFB744C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Medicina comunitária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899F09C-E37E-0041-8A0A-31ABAC6B51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altLang="pt-BR" sz="2400" dirty="0"/>
          </a:p>
          <a:p>
            <a:r>
              <a:rPr lang="pt-BR" altLang="pt-BR" sz="2400" dirty="0"/>
              <a:t>Tentativa de operacionalização  da Medicina Preventiva, acrescentando ideias como participação da comunidade, Regionalização integração docente assistencial.</a:t>
            </a:r>
          </a:p>
          <a:p>
            <a:r>
              <a:rPr lang="pt-BR" altLang="pt-BR" sz="2400" dirty="0"/>
              <a:t>Alguns países foi focal em outras representou extensão da cobertura do serviço de saúde</a:t>
            </a:r>
          </a:p>
          <a:p>
            <a:r>
              <a:rPr lang="pt-BR" altLang="pt-BR" sz="2400" dirty="0"/>
              <a:t>Modelo da pirâmide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AAAC82EE-D2AC-FE41-8D74-AABCDFE72C4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69288" y="2362200"/>
            <a:ext cx="3922712" cy="3733800"/>
          </a:xfrm>
        </p:spPr>
        <p:txBody>
          <a:bodyPr/>
          <a:lstStyle/>
          <a:p>
            <a:endParaRPr lang="pt-BR" altLang="pt-BR" sz="2400" dirty="0"/>
          </a:p>
          <a:p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53275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FF4EE58-BA6D-9641-B463-C5BD99DBB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76AFB4F-B209-5A48-98B2-68B65C253D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/>
              <a:t>Inserem nos processos gerais de consolidação das políticas estatais de saúde</a:t>
            </a:r>
          </a:p>
          <a:p>
            <a:r>
              <a:rPr lang="pt-BR" altLang="pt-BR" dirty="0"/>
              <a:t>‘Reconstruir’ o ato médico</a:t>
            </a:r>
          </a:p>
          <a:p>
            <a:r>
              <a:rPr lang="pt-BR" altLang="pt-BR" dirty="0"/>
              <a:t>Eficiência </a:t>
            </a:r>
          </a:p>
          <a:p>
            <a:r>
              <a:rPr lang="pt-BR" altLang="pt-BR" dirty="0"/>
              <a:t>Redução de custos</a:t>
            </a:r>
          </a:p>
          <a:p>
            <a:r>
              <a:rPr lang="pt-BR" altLang="pt-BR" dirty="0"/>
              <a:t>Desempenho social</a:t>
            </a:r>
          </a:p>
        </p:txBody>
      </p:sp>
    </p:spTree>
    <p:extLst>
      <p:ext uri="{BB962C8B-B14F-4D97-AF65-F5344CB8AC3E}">
        <p14:creationId xmlns:p14="http://schemas.microsoft.com/office/powerpoint/2010/main" val="11757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578A5AA-407A-7149-8F21-BB8E58881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Medicina Comunitária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7042772-1D4B-214C-A819-6F39EEFAD1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Extensão da prática médica nas sociedades capitalistas</a:t>
            </a:r>
          </a:p>
          <a:p>
            <a:r>
              <a:rPr lang="pt-BR" altLang="pt-BR"/>
              <a:t>Categorias sociais ainda não atingidas pela medicalização</a:t>
            </a:r>
          </a:p>
          <a:p>
            <a:pPr>
              <a:buFont typeface="Wingdings" pitchFamily="2" charset="2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18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44D388C-55D4-8148-B858-139A6E961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Medicina Comunitária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75A3D8A-7EA7-334D-BA55-5EA0B72DDA9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438401" y="2362200"/>
            <a:ext cx="3922713" cy="3733800"/>
          </a:xfrm>
        </p:spPr>
        <p:txBody>
          <a:bodyPr/>
          <a:lstStyle/>
          <a:p>
            <a:endParaRPr lang="pt-BR" altLang="pt-BR" sz="2400"/>
          </a:p>
          <a:p>
            <a:endParaRPr lang="pt-BR" altLang="pt-BR" sz="2400"/>
          </a:p>
          <a:p>
            <a:r>
              <a:rPr lang="pt-BR" altLang="pt-BR" sz="2400"/>
              <a:t>Serviços individuais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FC72B9DF-44E5-F846-8047-CBA7FDEBD5C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516688" y="2362200"/>
            <a:ext cx="3922712" cy="3733800"/>
          </a:xfrm>
        </p:spPr>
        <p:txBody>
          <a:bodyPr/>
          <a:lstStyle/>
          <a:p>
            <a:endParaRPr lang="pt-BR" altLang="pt-BR" sz="2400"/>
          </a:p>
          <a:p>
            <a:endParaRPr lang="pt-BR" altLang="pt-BR" sz="2400"/>
          </a:p>
          <a:p>
            <a:r>
              <a:rPr lang="pt-BR" altLang="pt-BR" sz="2400"/>
              <a:t>Nova prática</a:t>
            </a:r>
          </a:p>
        </p:txBody>
      </p:sp>
    </p:spTree>
    <p:extLst>
      <p:ext uri="{BB962C8B-B14F-4D97-AF65-F5344CB8AC3E}">
        <p14:creationId xmlns:p14="http://schemas.microsoft.com/office/powerpoint/2010/main" val="258421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1741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F5D4971-A172-C64D-A57D-ED8D97A2B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/>
              <a:t>Organização  do processo de trabalho da Med. Comun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A69D8-F0A4-1B4D-B2F9-5A6E73120D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  <a:p>
            <a:r>
              <a:rPr lang="pt-BR" altLang="pt-BR"/>
              <a:t>Trabalho auxiliar de categorias</a:t>
            </a:r>
          </a:p>
          <a:p>
            <a:endParaRPr lang="pt-BR" altLang="pt-BR"/>
          </a:p>
          <a:p>
            <a:r>
              <a:rPr lang="pt-BR" altLang="pt-BR"/>
              <a:t>Trabalhador médico coletivo</a:t>
            </a:r>
          </a:p>
        </p:txBody>
      </p:sp>
    </p:spTree>
    <p:extLst>
      <p:ext uri="{BB962C8B-B14F-4D97-AF65-F5344CB8AC3E}">
        <p14:creationId xmlns:p14="http://schemas.microsoft.com/office/powerpoint/2010/main" val="9296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7D35778-7D8D-2644-91F9-BC9419B89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8C0A2F2-D582-734E-9656-48D82AB8981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438401" y="2362200"/>
            <a:ext cx="3922713" cy="3733800"/>
          </a:xfrm>
        </p:spPr>
        <p:txBody>
          <a:bodyPr/>
          <a:lstStyle/>
          <a:p>
            <a:endParaRPr lang="pt-BR" altLang="pt-BR" sz="2400"/>
          </a:p>
          <a:p>
            <a:endParaRPr lang="pt-BR" altLang="pt-BR" sz="2400"/>
          </a:p>
          <a:p>
            <a:r>
              <a:rPr lang="pt-BR" altLang="pt-BR" sz="2400"/>
              <a:t>Tecnologicamente simplificada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2FC89FED-47A4-DD4C-ADFB-FB6F376B791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516688" y="2362200"/>
            <a:ext cx="3922712" cy="3733800"/>
          </a:xfrm>
        </p:spPr>
        <p:txBody>
          <a:bodyPr/>
          <a:lstStyle/>
          <a:p>
            <a:endParaRPr lang="pt-BR" altLang="pt-BR" sz="2400" dirty="0"/>
          </a:p>
          <a:p>
            <a:endParaRPr lang="pt-BR" altLang="pt-BR" sz="2400" dirty="0"/>
          </a:p>
          <a:p>
            <a:r>
              <a:rPr lang="pt-BR" altLang="pt-BR" sz="2400" dirty="0"/>
              <a:t>Funções sociais ampliadas</a:t>
            </a:r>
          </a:p>
        </p:txBody>
      </p:sp>
    </p:spTree>
    <p:extLst>
      <p:ext uri="{BB962C8B-B14F-4D97-AF65-F5344CB8AC3E}">
        <p14:creationId xmlns:p14="http://schemas.microsoft.com/office/powerpoint/2010/main" val="392360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  <p:bldP spid="2048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F35D165-05AC-C642-B773-3E82CDE51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11C9E11-284F-4F4E-A9C9-13A0941C206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438401" y="2362200"/>
            <a:ext cx="3922713" cy="3733800"/>
          </a:xfrm>
        </p:spPr>
        <p:txBody>
          <a:bodyPr/>
          <a:lstStyle/>
          <a:p>
            <a:endParaRPr lang="pt-BR" altLang="pt-BR" sz="2400"/>
          </a:p>
          <a:p>
            <a:endParaRPr lang="pt-BR" altLang="pt-BR" sz="2400"/>
          </a:p>
          <a:p>
            <a:r>
              <a:rPr lang="pt-BR" altLang="pt-BR" sz="2400"/>
              <a:t>Pobreza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FF0C9840-FAB8-524C-98A1-D1D625FFA74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516688" y="2362200"/>
            <a:ext cx="3922712" cy="3733800"/>
          </a:xfrm>
        </p:spPr>
        <p:txBody>
          <a:bodyPr/>
          <a:lstStyle/>
          <a:p>
            <a:r>
              <a:rPr lang="pt-BR" altLang="pt-BR" sz="2400"/>
              <a:t>Participação comunitária</a:t>
            </a:r>
          </a:p>
          <a:p>
            <a:endParaRPr lang="pt-BR" altLang="pt-BR" sz="2400"/>
          </a:p>
          <a:p>
            <a:endParaRPr lang="pt-BR" altLang="pt-BR" sz="2400"/>
          </a:p>
          <a:p>
            <a:r>
              <a:rPr lang="pt-BR" altLang="pt-BR" sz="2400"/>
              <a:t>Simplificação-ampliação</a:t>
            </a:r>
          </a:p>
          <a:p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9369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0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55072AC-657F-E344-A308-0A4958698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Dimensão Comunitária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9399A57-CD97-EB4B-A074-30413A44CB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/>
              <a:t>Delimitação de um espaço geográfico</a:t>
            </a:r>
          </a:p>
          <a:p>
            <a:r>
              <a:rPr lang="pt-BR" altLang="pt-BR" dirty="0"/>
              <a:t>Externalidade ao espaço hospitalar</a:t>
            </a:r>
          </a:p>
          <a:p>
            <a:r>
              <a:rPr lang="pt-BR" altLang="pt-BR" dirty="0"/>
              <a:t>Processo saúde-doença de um ponto de vista ecológico</a:t>
            </a:r>
          </a:p>
          <a:p>
            <a:r>
              <a:rPr lang="pt-BR" altLang="pt-BR" dirty="0"/>
              <a:t>Social visto homogeneamente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144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9E87F-66AD-6A43-975A-CDA2F92A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Atenção primária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6CBCB7-0277-4648-9346-AED02CA51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52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Primeira</a:t>
            </a:r>
            <a:r>
              <a:rPr lang="en-US" dirty="0"/>
              <a:t> </a:t>
            </a:r>
            <a:r>
              <a:rPr lang="en-US" dirty="0" err="1"/>
              <a:t>Resolução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1978….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151" y="1451795"/>
            <a:ext cx="4696813" cy="447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6759293-53C0-8749-BC89-0CCAD05D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078571" cy="1088069"/>
          </a:xfrm>
        </p:spPr>
        <p:txBody>
          <a:bodyPr>
            <a:normAutofit/>
          </a:bodyPr>
          <a:lstStyle/>
          <a:p>
            <a:r>
              <a:rPr lang="pt-BR" sz="4000" dirty="0"/>
              <a:t>Modelos de Atenção à Saúde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B2E7A598-B021-504C-A814-18C40777F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Dialogo com a temática dos sistemas de saúde em geral e sistemas comparados.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Prestação é um  dos componentes de um sistema de saúde</a:t>
            </a:r>
          </a:p>
        </p:txBody>
      </p:sp>
    </p:spTree>
    <p:extLst>
      <p:ext uri="{BB962C8B-B14F-4D97-AF65-F5344CB8AC3E}">
        <p14:creationId xmlns:p14="http://schemas.microsoft.com/office/powerpoint/2010/main" val="3660549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Declaração</a:t>
            </a:r>
            <a:r>
              <a:rPr lang="en-US" dirty="0"/>
              <a:t> de </a:t>
            </a:r>
            <a:r>
              <a:rPr lang="en-US" dirty="0" err="1"/>
              <a:t>Alma-ata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252" y="2229475"/>
            <a:ext cx="203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47472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cs typeface="+mj-cs"/>
              </a:rPr>
              <a:t>Alma Ata (1978)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914400"/>
            <a:ext cx="8382000" cy="51816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i="1" dirty="0">
              <a:latin typeface="Book Antiqua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ja-JP" sz="2400" i="1" dirty="0">
                <a:latin typeface="Book Antiqua" charset="0"/>
                <a:cs typeface="Times New Roman" charset="0"/>
              </a:rPr>
              <a:t>"</a:t>
            </a:r>
            <a:r>
              <a:rPr lang="ja-JP" altLang="en-US" sz="3600" i="1" dirty="0">
                <a:latin typeface="Arial"/>
                <a:cs typeface="Arial"/>
              </a:rPr>
              <a:t>"</a:t>
            </a:r>
            <a:r>
              <a:rPr lang="pt-BR" sz="3600" i="1" dirty="0">
                <a:latin typeface="Arial"/>
                <a:cs typeface="Arial"/>
              </a:rPr>
              <a:t>Atenção essencial à saúde baseada em tecnologia e métodos práticos, cientificamente comprovados e socialmente aceitáveis, tornados universalmente acessíveis a indivíduos e famílias na comunidade por meios aceitáveis para eles e </a:t>
            </a:r>
            <a:r>
              <a:rPr lang="pt-BR" sz="3600" b="1" i="1" dirty="0">
                <a:latin typeface="Arial"/>
                <a:cs typeface="Arial"/>
              </a:rPr>
              <a:t>a um custo que tanto a comunidade como o país possa arcar</a:t>
            </a:r>
            <a:r>
              <a:rPr lang="pt-BR" sz="3600" i="1" dirty="0">
                <a:latin typeface="Arial"/>
                <a:cs typeface="Arial"/>
              </a:rPr>
              <a:t> em cada estágio de seu desenvolvimento, num espírito de autoconfiança e autodeterminação".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FDA37-C695-794C-85CA-D7865FC4A212}" type="slidenum">
              <a:rPr lang="pt-BR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i="1" dirty="0">
              <a:latin typeface="Book Antiqua" charset="0"/>
              <a:cs typeface="Times New Roman" charset="0"/>
            </a:endParaRPr>
          </a:p>
          <a:p>
            <a:r>
              <a:rPr lang="pt-BR" i="1" dirty="0">
                <a:latin typeface="Book Antiqua" charset="0"/>
                <a:cs typeface="Times New Roman" charset="0"/>
              </a:rPr>
              <a:t>É </a:t>
            </a:r>
            <a:r>
              <a:rPr lang="pt-BR" b="1" i="1" dirty="0">
                <a:latin typeface="Book Antiqua" charset="0"/>
                <a:cs typeface="Times New Roman" charset="0"/>
              </a:rPr>
              <a:t>parte integral do sistema de saúde </a:t>
            </a:r>
            <a:r>
              <a:rPr lang="pt-BR" i="1" dirty="0">
                <a:latin typeface="Book Antiqua" charset="0"/>
                <a:cs typeface="Times New Roman" charset="0"/>
              </a:rPr>
              <a:t>do país, do qual é função central, sendo o enfoque principal do desenvolvimento social e econômico global da comunidade. É o primeiro nível de contato dos indivíduos, da família, e da comunidade com o sistema nacional de saúde, l</a:t>
            </a:r>
            <a:r>
              <a:rPr lang="pt-BR" b="1" i="1" dirty="0">
                <a:latin typeface="Book Antiqua" charset="0"/>
                <a:cs typeface="Times New Roman" charset="0"/>
              </a:rPr>
              <a:t>evando a atenção em saúde o mais próximo possível do local onde as pessoas vivem e trabalham, constituindo o primeiro elemento de um processo de  atenção continuada à saúde.</a:t>
            </a:r>
            <a:r>
              <a:rPr lang="ja-JP" altLang="pt-BR" i="1" dirty="0">
                <a:latin typeface="Book Antiqua" charset="0"/>
                <a:cs typeface="Times New Roman" charset="0"/>
              </a:rPr>
              <a:t>”</a:t>
            </a:r>
            <a:endParaRPr lang="pt-BR" i="1" dirty="0">
              <a:latin typeface="Book Antiqua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16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>
                <a:cs typeface="+mj-cs"/>
              </a:rPr>
              <a:t>Saúde para todos no ano 2000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latin typeface="Book Antiqua" charset="0"/>
                <a:cs typeface="+mn-cs"/>
              </a:rPr>
              <a:t>APS como estratégia;</a:t>
            </a:r>
          </a:p>
          <a:p>
            <a:pPr eaLnBrk="1" hangingPunct="1">
              <a:defRPr/>
            </a:pPr>
            <a:endParaRPr lang="pt-BR" dirty="0">
              <a:latin typeface="Book Antiqua" charset="0"/>
              <a:cs typeface="+mn-cs"/>
            </a:endParaRPr>
          </a:p>
          <a:p>
            <a:pPr eaLnBrk="1" hangingPunct="1">
              <a:defRPr/>
            </a:pPr>
            <a:endParaRPr lang="pt-BR" dirty="0">
              <a:latin typeface="Book Antiqua" charset="0"/>
              <a:cs typeface="+mn-cs"/>
            </a:endParaRPr>
          </a:p>
          <a:p>
            <a:pPr eaLnBrk="1" hangingPunct="1">
              <a:defRPr/>
            </a:pPr>
            <a:r>
              <a:rPr lang="pt-BR" dirty="0">
                <a:latin typeface="Book Antiqua" charset="0"/>
                <a:cs typeface="+mn-cs"/>
              </a:rPr>
              <a:t>APS  como porta de entrada de um sistema de saúde;</a:t>
            </a:r>
          </a:p>
          <a:p>
            <a:pPr eaLnBrk="1" hangingPunct="1">
              <a:defRPr/>
            </a:pPr>
            <a:endParaRPr lang="pt-BR" dirty="0">
              <a:latin typeface="Book Antiqua" charset="0"/>
              <a:cs typeface="+mn-cs"/>
            </a:endParaRPr>
          </a:p>
          <a:p>
            <a:pPr eaLnBrk="1" hangingPunct="1">
              <a:defRPr/>
            </a:pPr>
            <a:endParaRPr lang="pt-BR" dirty="0">
              <a:latin typeface="Book Antiqua" charset="0"/>
              <a:cs typeface="+mn-cs"/>
            </a:endParaRPr>
          </a:p>
          <a:p>
            <a:pPr eaLnBrk="1" hangingPunct="1">
              <a:defRPr/>
            </a:pPr>
            <a:r>
              <a:rPr lang="pt-BR" dirty="0">
                <a:latin typeface="Book Antiqua" charset="0"/>
                <a:cs typeface="+mn-cs"/>
              </a:rPr>
              <a:t>Melhor relação custo-benefício nos países que assim a efetivaram.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03882-DD40-884B-8BB0-C968CBA5A24A}" type="slidenum">
              <a:rPr lang="pt-BR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9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Abordagens da APS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APS seletiva</a:t>
            </a:r>
          </a:p>
          <a:p>
            <a:r>
              <a:rPr lang="pt-BR" dirty="0"/>
              <a:t>Primeiro Nível de atenção</a:t>
            </a:r>
          </a:p>
          <a:p>
            <a:r>
              <a:rPr lang="pt-BR" dirty="0"/>
              <a:t>APS abrangente ou integral</a:t>
            </a:r>
          </a:p>
          <a:p>
            <a:r>
              <a:rPr lang="pt-BR" dirty="0"/>
              <a:t>Abordagem de saúde e de direitos humanos</a:t>
            </a:r>
          </a:p>
        </p:txBody>
      </p:sp>
    </p:spTree>
    <p:extLst>
      <p:ext uri="{BB962C8B-B14F-4D97-AF65-F5344CB8AC3E}">
        <p14:creationId xmlns:p14="http://schemas.microsoft.com/office/powerpoint/2010/main" val="2635027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APS seletiva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Programas focalizados e seletivos com cesta restrita de serviços para enfrentar um limitado número de problemas. Dirigidas ao grupo materno infantil (GOBI)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Conjunto restrito de serviços para a população muito pobre</a:t>
            </a:r>
          </a:p>
        </p:txBody>
      </p:sp>
    </p:spTree>
    <p:extLst>
      <p:ext uri="{BB962C8B-B14F-4D97-AF65-F5344CB8AC3E}">
        <p14:creationId xmlns:p14="http://schemas.microsoft.com/office/powerpoint/2010/main" val="42831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Primeiro Nível de Atenção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Ponto de entrada no sistema e local de cuidados de saúde para a maioria das pessoas, inclui ações preventivas.</a:t>
            </a:r>
          </a:p>
          <a:p>
            <a:r>
              <a:rPr lang="pt-BR" dirty="0"/>
              <a:t>Concepção mais comum na Europa</a:t>
            </a:r>
          </a:p>
          <a:p>
            <a:r>
              <a:rPr lang="pt-BR" dirty="0"/>
              <a:t>Concepção mais restrita: GPs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Um dos níveis do sistema de saúde</a:t>
            </a:r>
          </a:p>
        </p:txBody>
      </p:sp>
    </p:spTree>
    <p:extLst>
      <p:ext uri="{BB962C8B-B14F-4D97-AF65-F5344CB8AC3E}">
        <p14:creationId xmlns:p14="http://schemas.microsoft.com/office/powerpoint/2010/main" val="56131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APS abrangente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APS integrada ao Sistema garantindo integralidade e participação social</a:t>
            </a:r>
          </a:p>
          <a:p>
            <a:r>
              <a:rPr lang="pt-BR" dirty="0"/>
              <a:t>Necessidade de enfrentar os determinantes sociais da doença, acessibilidade e cobertura universal com base nas necessidades, participação comunitária, </a:t>
            </a:r>
            <a:r>
              <a:rPr lang="pt-BR" dirty="0" err="1"/>
              <a:t>intersetorialidade</a:t>
            </a:r>
            <a:r>
              <a:rPr lang="pt-BR" dirty="0"/>
              <a:t>, tecnologia apropriada e uso eficiente dos recursos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Estratégia para organizar os sistemas de atenção à saúde e para a sociedade promover a saúde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13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Abordagem de saúde e de direitos humanos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Enfatiza  a compreensão da saúde como direito humano e a necessidade de abordar os determinantes sociais e políticos mais amplos.</a:t>
            </a:r>
          </a:p>
          <a:p>
            <a:r>
              <a:rPr lang="pt-BR" dirty="0"/>
              <a:t>Política de  desenvolvimento devem ser inclusivas e apoiadas por compromissos financeiros e de legislação para promover a equidade em saúde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Filosofia que permeia os setores sociais e de saúde</a:t>
            </a:r>
          </a:p>
        </p:txBody>
      </p:sp>
    </p:spTree>
    <p:extLst>
      <p:ext uri="{BB962C8B-B14F-4D97-AF65-F5344CB8AC3E}">
        <p14:creationId xmlns:p14="http://schemas.microsoft.com/office/powerpoint/2010/main" val="21314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APS </a:t>
            </a:r>
            <a:r>
              <a:rPr lang="en-US" dirty="0" err="1"/>
              <a:t>renovada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7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834-10BA-CF40-89B9-EC9D1A2C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Modelo- Ciência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06742A-B55C-6C4B-B694-078E87556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Esquema sempre parcial  e mais ou menos convencional, posto que ignora a maior parte das variações individuais.</a:t>
            </a:r>
          </a:p>
          <a:p>
            <a:endParaRPr lang="pt-BR" dirty="0"/>
          </a:p>
          <a:p>
            <a:r>
              <a:rPr lang="pt-BR" dirty="0"/>
              <a:t>Correspondem alguma representação simplificada dar realidade, onde se destacam e se retém os traços fundamentais, escolhidos pelo pesquisador.</a:t>
            </a:r>
          </a:p>
          <a:p>
            <a:endParaRPr lang="pt-BR" dirty="0"/>
          </a:p>
          <a:p>
            <a:r>
              <a:rPr lang="pt-BR" dirty="0"/>
              <a:t>Modelo pictórico, modelo teórico, fórmula (modelo matemático)</a:t>
            </a:r>
          </a:p>
        </p:txBody>
      </p:sp>
    </p:spTree>
    <p:extLst>
      <p:ext uri="{BB962C8B-B14F-4D97-AF65-F5344CB8AC3E}">
        <p14:creationId xmlns:p14="http://schemas.microsoft.com/office/powerpoint/2010/main" val="1349704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42" y="300841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0615" y="2751011"/>
            <a:ext cx="2951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err="1"/>
              <a:t>Documento</a:t>
            </a:r>
            <a:r>
              <a:rPr lang="en-US" dirty="0"/>
              <a:t> de </a:t>
            </a:r>
            <a:r>
              <a:rPr lang="en-US" dirty="0" err="1"/>
              <a:t>posicionamento</a:t>
            </a:r>
            <a:r>
              <a:rPr lang="en-US" dirty="0"/>
              <a:t> da</a:t>
            </a:r>
          </a:p>
          <a:p>
            <a:r>
              <a:rPr lang="en-US" dirty="0"/>
              <a:t>OPAS/OMS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328" y="1640914"/>
            <a:ext cx="3649672" cy="52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11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ptura de Tela 2015-04-28 às 17.5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332" y="1431938"/>
            <a:ext cx="5439638" cy="525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36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043CC-831A-6545-861D-99CA50EA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Astana, 2018</a:t>
            </a:r>
          </a:p>
        </p:txBody>
      </p:sp>
      <p:pic>
        <p:nvPicPr>
          <p:cNvPr id="14338" name="Picture 2" descr="Global Conference on Primary Health Care in Astana">
            <a:extLst>
              <a:ext uri="{FF2B5EF4-FFF2-40B4-BE49-F238E27FC236}">
                <a16:creationId xmlns:a16="http://schemas.microsoft.com/office/drawing/2014/main" id="{68FED098-8B66-E141-AAF6-4246B4F866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24025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36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35FC1-A1D8-9945-A1B8-EA730C16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Astana, 2018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82F7A-2E36-D94E-AFB2-E90ED6454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A APS de qualidade foi reiterada como a forma mais efetiva e eficiente para a aplicação de recursos, e houve um alerta sobre a necessidade de maiores investimentos públicos para saúde e uso mais eficiente: “more </a:t>
            </a:r>
            <a:r>
              <a:rPr lang="pt-BR" dirty="0" err="1"/>
              <a:t>money</a:t>
            </a:r>
            <a:r>
              <a:rPr lang="pt-BR" dirty="0"/>
              <a:t> for </a:t>
            </a:r>
            <a:r>
              <a:rPr lang="pt-BR" dirty="0" err="1"/>
              <a:t>health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more </a:t>
            </a:r>
            <a:r>
              <a:rPr lang="pt-BR" dirty="0" err="1"/>
              <a:t>health</a:t>
            </a:r>
            <a:r>
              <a:rPr lang="pt-BR" dirty="0"/>
              <a:t> for </a:t>
            </a:r>
            <a:r>
              <a:rPr lang="pt-BR" dirty="0" err="1"/>
              <a:t>money</a:t>
            </a:r>
            <a:r>
              <a:rPr lang="pt-BR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672672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APS?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58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7332" y="1618909"/>
            <a:ext cx="7478668" cy="4583455"/>
          </a:xfrm>
        </p:spPr>
        <p:txBody>
          <a:bodyPr>
            <a:normAutofit/>
          </a:bodyPr>
          <a:lstStyle/>
          <a:p>
            <a:pPr eaLnBrk="1" hangingPunct="1"/>
            <a:br>
              <a:rPr lang="en-US" sz="2400" dirty="0">
                <a:latin typeface="Arial" charset="0"/>
              </a:rPr>
            </a:br>
            <a:br>
              <a:rPr lang="en-US" sz="2400" dirty="0">
                <a:latin typeface="Arial" charset="0"/>
              </a:rPr>
            </a:br>
            <a:r>
              <a:rPr lang="en-US" sz="2400" dirty="0" err="1">
                <a:latin typeface="Arial" charset="0"/>
              </a:rPr>
              <a:t>Atenção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Primária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é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provisão</a:t>
            </a:r>
            <a:r>
              <a:rPr lang="en-US" sz="2400" dirty="0">
                <a:latin typeface="Arial" charset="0"/>
              </a:rPr>
              <a:t> do </a:t>
            </a:r>
            <a:r>
              <a:rPr lang="en-US" sz="2400" dirty="0" err="1">
                <a:latin typeface="Arial" charset="0"/>
              </a:rPr>
              <a:t>primeiro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contato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focado</a:t>
            </a:r>
            <a:r>
              <a:rPr lang="en-US" sz="2400" dirty="0">
                <a:latin typeface="Arial" charset="0"/>
              </a:rPr>
              <a:t> no </a:t>
            </a:r>
            <a:r>
              <a:rPr lang="en-US" sz="2400" dirty="0" err="1">
                <a:latin typeface="Arial" charset="0"/>
              </a:rPr>
              <a:t>indivíduo</a:t>
            </a:r>
            <a:r>
              <a:rPr lang="en-US" sz="2400" dirty="0">
                <a:latin typeface="Arial" charset="0"/>
              </a:rPr>
              <a:t> e </a:t>
            </a:r>
            <a:r>
              <a:rPr lang="en-US" sz="2400" dirty="0" err="1">
                <a:latin typeface="Arial" charset="0"/>
              </a:rPr>
              <a:t>continuado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longo</a:t>
            </a:r>
            <a:r>
              <a:rPr lang="en-US" sz="2400" dirty="0">
                <a:latin typeface="Arial" charset="0"/>
              </a:rPr>
              <a:t> do tempo, que </a:t>
            </a:r>
            <a:r>
              <a:rPr lang="en-US" sz="2400" dirty="0" err="1">
                <a:latin typeface="Arial" charset="0"/>
              </a:rPr>
              <a:t>corresponda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às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necessidades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saúde</a:t>
            </a:r>
            <a:r>
              <a:rPr lang="en-US" sz="2400" dirty="0">
                <a:latin typeface="Arial" charset="0"/>
              </a:rPr>
              <a:t> das </a:t>
            </a:r>
            <a:r>
              <a:rPr lang="en-US" sz="2400" dirty="0" err="1">
                <a:latin typeface="Arial" charset="0"/>
              </a:rPr>
              <a:t>pessoas</a:t>
            </a:r>
            <a:r>
              <a:rPr lang="en-US" sz="2400" dirty="0">
                <a:latin typeface="Arial" charset="0"/>
              </a:rPr>
              <a:t>. </a:t>
            </a:r>
            <a:br>
              <a:rPr lang="en-US" sz="3400" dirty="0">
                <a:latin typeface="Arial" charset="0"/>
              </a:rPr>
            </a:br>
            <a:endParaRPr lang="en-US" sz="3400" dirty="0">
              <a:latin typeface="Arial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372600" y="6324600"/>
            <a:ext cx="121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Starfield 09/04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372600" y="6324600"/>
            <a:ext cx="12192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2340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7332" y="1618909"/>
            <a:ext cx="7478668" cy="458345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700" dirty="0">
                <a:latin typeface="Arial" charset="0"/>
              </a:rPr>
              <a:t>A </a:t>
            </a:r>
            <a:r>
              <a:rPr lang="en-US" sz="2700" dirty="0" err="1">
                <a:latin typeface="Arial" charset="0"/>
              </a:rPr>
              <a:t>referência</a:t>
            </a:r>
            <a:r>
              <a:rPr lang="en-US" sz="2700" dirty="0">
                <a:latin typeface="Arial" charset="0"/>
              </a:rPr>
              <a:t> se </a:t>
            </a:r>
            <a:r>
              <a:rPr lang="en-US" sz="2700" dirty="0" err="1">
                <a:latin typeface="Arial" charset="0"/>
              </a:rPr>
              <a:t>dará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700" dirty="0" err="1">
                <a:latin typeface="Arial" charset="0"/>
              </a:rPr>
              <a:t>somente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700" dirty="0" err="1">
                <a:latin typeface="Arial" charset="0"/>
              </a:rPr>
              <a:t>naqueles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700" dirty="0" err="1">
                <a:latin typeface="Arial" charset="0"/>
              </a:rPr>
              <a:t>casos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700" dirty="0" err="1">
                <a:latin typeface="Arial" charset="0"/>
              </a:rPr>
              <a:t>incomuns</a:t>
            </a:r>
            <a:r>
              <a:rPr lang="en-US" sz="2700" dirty="0">
                <a:latin typeface="Arial" charset="0"/>
              </a:rPr>
              <a:t> que </a:t>
            </a:r>
            <a:r>
              <a:rPr lang="en-US" sz="2700" dirty="0" err="1">
                <a:latin typeface="Arial" charset="0"/>
              </a:rPr>
              <a:t>extrapolarem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700" dirty="0" err="1">
                <a:latin typeface="Arial" charset="0"/>
              </a:rPr>
              <a:t>sua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700" dirty="0" err="1">
                <a:latin typeface="Arial" charset="0"/>
              </a:rPr>
              <a:t>competência</a:t>
            </a:r>
            <a:r>
              <a:rPr lang="en-US" sz="2700" dirty="0">
                <a:latin typeface="Arial" charset="0"/>
              </a:rPr>
              <a:t>, </a:t>
            </a:r>
            <a:r>
              <a:rPr lang="en-US" sz="2700" dirty="0" err="1">
                <a:latin typeface="Arial" charset="0"/>
              </a:rPr>
              <a:t>sendo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700" dirty="0" err="1">
                <a:latin typeface="Arial" charset="0"/>
              </a:rPr>
              <a:t>responsabilidade</a:t>
            </a:r>
            <a:r>
              <a:rPr lang="en-US" sz="2700" dirty="0">
                <a:latin typeface="Arial" charset="0"/>
              </a:rPr>
              <a:t> da </a:t>
            </a:r>
            <a:r>
              <a:rPr lang="en-US" sz="2700" dirty="0" err="1">
                <a:latin typeface="Arial" charset="0"/>
              </a:rPr>
              <a:t>atenção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700" dirty="0" err="1">
                <a:latin typeface="Arial" charset="0"/>
              </a:rPr>
              <a:t>primária</a:t>
            </a:r>
            <a:r>
              <a:rPr lang="en-US" sz="2700" dirty="0">
                <a:latin typeface="Arial" charset="0"/>
              </a:rPr>
              <a:t> a </a:t>
            </a:r>
            <a:r>
              <a:rPr lang="en-US" sz="2700" dirty="0" err="1">
                <a:latin typeface="Arial" charset="0"/>
              </a:rPr>
              <a:t>coordenação</a:t>
            </a:r>
            <a:r>
              <a:rPr lang="en-US" sz="2700" dirty="0">
                <a:latin typeface="Arial" charset="0"/>
              </a:rPr>
              <a:t> do </a:t>
            </a:r>
            <a:r>
              <a:rPr lang="en-US" sz="2700" dirty="0" err="1">
                <a:latin typeface="Arial" charset="0"/>
              </a:rPr>
              <a:t>cuidado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700" dirty="0" err="1">
                <a:latin typeface="Arial" charset="0"/>
              </a:rPr>
              <a:t>daqueles</a:t>
            </a:r>
            <a:r>
              <a:rPr lang="en-US" sz="2700" dirty="0">
                <a:latin typeface="Arial" charset="0"/>
              </a:rPr>
              <a:t> que </a:t>
            </a:r>
            <a:r>
              <a:rPr lang="en-US" sz="2700" dirty="0" err="1">
                <a:latin typeface="Arial" charset="0"/>
              </a:rPr>
              <a:t>utilizarem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700" dirty="0" err="1">
                <a:latin typeface="Arial" charset="0"/>
              </a:rPr>
              <a:t>serviços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700" dirty="0" err="1">
                <a:latin typeface="Arial" charset="0"/>
              </a:rPr>
              <a:t>em</a:t>
            </a:r>
            <a:r>
              <a:rPr lang="en-US" sz="2700" dirty="0">
                <a:latin typeface="Arial" charset="0"/>
              </a:rPr>
              <a:t> outros </a:t>
            </a:r>
            <a:r>
              <a:rPr lang="en-US" sz="2700" dirty="0" err="1">
                <a:latin typeface="Arial" charset="0"/>
              </a:rPr>
              <a:t>níveis</a:t>
            </a:r>
            <a:r>
              <a:rPr lang="en-US" sz="2700" dirty="0">
                <a:latin typeface="Arial" charset="0"/>
              </a:rPr>
              <a:t> de </a:t>
            </a:r>
            <a:r>
              <a:rPr lang="en-US" sz="2700" dirty="0" err="1">
                <a:latin typeface="Arial" charset="0"/>
              </a:rPr>
              <a:t>atenção</a:t>
            </a:r>
            <a:r>
              <a:rPr lang="en-US" sz="3400" dirty="0">
                <a:latin typeface="Arial" charset="0"/>
              </a:rPr>
              <a:t>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372600" y="6324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Starfield 09/04</a:t>
            </a:r>
          </a:p>
          <a:p>
            <a:pPr eaLnBrk="1" hangingPunct="1"/>
            <a:r>
              <a:rPr lang="en-US" sz="1200"/>
              <a:t>04-132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372600" y="6324600"/>
            <a:ext cx="12192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3403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85%  dos </a:t>
            </a:r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resolvidos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7033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questão</a:t>
            </a:r>
            <a:r>
              <a:rPr lang="en-US" dirty="0"/>
              <a:t> central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relação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primeiro</a:t>
            </a:r>
            <a:r>
              <a:rPr lang="en-US" dirty="0"/>
              <a:t> </a:t>
            </a:r>
            <a:r>
              <a:rPr lang="en-US" dirty="0" err="1"/>
              <a:t>nível</a:t>
            </a:r>
            <a:r>
              <a:rPr lang="en-US" dirty="0"/>
              <a:t> de </a:t>
            </a:r>
            <a:r>
              <a:rPr lang="en-US" dirty="0" err="1"/>
              <a:t>atenção</a:t>
            </a:r>
            <a:r>
              <a:rPr lang="en-US" dirty="0"/>
              <a:t> é </a:t>
            </a:r>
            <a:r>
              <a:rPr lang="en-US" dirty="0" err="1"/>
              <a:t>que</a:t>
            </a:r>
            <a:r>
              <a:rPr lang="en-US" dirty="0"/>
              <a:t>, para  </a:t>
            </a:r>
            <a:r>
              <a:rPr lang="en-US" dirty="0" err="1"/>
              <a:t>cumprir</a:t>
            </a:r>
            <a:r>
              <a:rPr lang="en-US" dirty="0"/>
              <a:t>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funções</a:t>
            </a:r>
            <a:r>
              <a:rPr lang="en-US" dirty="0"/>
              <a:t>,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precisa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“</a:t>
            </a:r>
            <a:r>
              <a:rPr lang="en-US" dirty="0" err="1"/>
              <a:t>dotado</a:t>
            </a:r>
            <a:r>
              <a:rPr lang="en-US" dirty="0"/>
              <a:t> de </a:t>
            </a:r>
            <a:r>
              <a:rPr lang="en-US" dirty="0" err="1"/>
              <a:t>complexidade</a:t>
            </a:r>
            <a:r>
              <a:rPr lang="en-US" dirty="0"/>
              <a:t>”. </a:t>
            </a:r>
            <a:r>
              <a:rPr lang="en-US" dirty="0" err="1"/>
              <a:t>Complexidade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se </a:t>
            </a:r>
            <a:r>
              <a:rPr lang="en-US" dirty="0" err="1"/>
              <a:t>expressa</a:t>
            </a:r>
            <a:r>
              <a:rPr lang="en-US" dirty="0"/>
              <a:t> </a:t>
            </a:r>
            <a:r>
              <a:rPr lang="en-US" dirty="0" err="1"/>
              <a:t>necessariamente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equipamentos</a:t>
            </a:r>
            <a:r>
              <a:rPr lang="en-US" dirty="0"/>
              <a:t>, mas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qualidade</a:t>
            </a:r>
            <a:r>
              <a:rPr lang="en-US" dirty="0"/>
              <a:t> dos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humanos</a:t>
            </a:r>
            <a:r>
              <a:rPr lang="en-US" dirty="0"/>
              <a:t> e </a:t>
            </a:r>
            <a:r>
              <a:rPr lang="en-US" dirty="0" err="1"/>
              <a:t>pelas</a:t>
            </a:r>
            <a:r>
              <a:rPr lang="en-US" dirty="0"/>
              <a:t> </a:t>
            </a:r>
            <a:r>
              <a:rPr lang="en-US" dirty="0" err="1"/>
              <a:t>articulações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Garantir</a:t>
            </a:r>
            <a:r>
              <a:rPr lang="en-US" dirty="0"/>
              <a:t> </a:t>
            </a:r>
            <a:r>
              <a:rPr lang="en-US" dirty="0" err="1"/>
              <a:t>acesso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demais</a:t>
            </a:r>
            <a:r>
              <a:rPr lang="en-US" dirty="0"/>
              <a:t> </a:t>
            </a:r>
            <a:r>
              <a:rPr lang="en-US" dirty="0" err="1"/>
              <a:t>níveis</a:t>
            </a:r>
            <a:r>
              <a:rPr lang="en-US" dirty="0"/>
              <a:t> do </a:t>
            </a:r>
            <a:r>
              <a:rPr lang="en-US" dirty="0" err="1"/>
              <a:t>sistema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4866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035" y="222618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E48FF-88C1-A642-89E3-D5431F34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Modelos assistenciais- 1980 (Paim, 2012)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51E275-108A-D048-8653-A7E709935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Forma de organização das unidades de prestação de serviço de saúde</a:t>
            </a:r>
          </a:p>
          <a:p>
            <a:r>
              <a:rPr lang="pt-BR" dirty="0"/>
              <a:t>Forma de organização do processo de prestação de serviços</a:t>
            </a:r>
          </a:p>
          <a:p>
            <a:r>
              <a:rPr lang="pt-BR" dirty="0"/>
              <a:t>Forma de organização das Prática de saúde dirigidas ao atendimento às necessidades e aos problemas de saúde (individual e coletivo)</a:t>
            </a:r>
          </a:p>
          <a:p>
            <a:r>
              <a:rPr lang="pt-BR" dirty="0"/>
              <a:t>Defesa da vida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831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611" y="2265250"/>
            <a:ext cx="5234411" cy="29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70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756C8-1842-4443-A023-44C61D61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Campo da saúde /Promoção da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F82DDC-EBAB-904F-8ADD-E9817E2C1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Ambiente, biologia humana, Estilo de vida bem, sistema de organização serviços (1970)</a:t>
            </a:r>
          </a:p>
          <a:p>
            <a:r>
              <a:rPr lang="pt-BR" dirty="0"/>
              <a:t>Carta de </a:t>
            </a:r>
            <a:r>
              <a:rPr lang="pt-BR" dirty="0" err="1"/>
              <a:t>Otawa</a:t>
            </a:r>
            <a:r>
              <a:rPr lang="pt-BR" dirty="0"/>
              <a:t>, 1986</a:t>
            </a:r>
          </a:p>
          <a:p>
            <a:r>
              <a:rPr lang="pt-BR" dirty="0"/>
              <a:t>Determinantes sócio ambientais da saúde</a:t>
            </a:r>
          </a:p>
          <a:p>
            <a:r>
              <a:rPr lang="pt-BR" dirty="0"/>
              <a:t>Determinantes sociais da saúde (modelo </a:t>
            </a:r>
            <a:r>
              <a:rPr lang="pt-BR" dirty="0" err="1"/>
              <a:t>Dahlgren</a:t>
            </a:r>
            <a:r>
              <a:rPr lang="pt-BR" dirty="0"/>
              <a:t> &amp; </a:t>
            </a:r>
            <a:r>
              <a:rPr lang="pt-BR" dirty="0" err="1"/>
              <a:t>Whitehead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939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mdss2011.org/site/wp-content/uploads/2011/08/Figura2-Jpeg.jpg">
            <a:extLst>
              <a:ext uri="{FF2B5EF4-FFF2-40B4-BE49-F238E27FC236}">
                <a16:creationId xmlns:a16="http://schemas.microsoft.com/office/drawing/2014/main" id="{41E16A1C-1B73-6949-A073-4E94405D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29" y="577703"/>
            <a:ext cx="8024117" cy="52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82CDB96-969D-F94D-BF9F-9AC7DEDC6F66}"/>
              </a:ext>
            </a:extLst>
          </p:cNvPr>
          <p:cNvSpPr/>
          <p:nvPr/>
        </p:nvSpPr>
        <p:spPr>
          <a:xfrm>
            <a:off x="3012637" y="5910965"/>
            <a:ext cx="555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Determinantes Sociais: modelo de </a:t>
            </a:r>
            <a:r>
              <a:rPr lang="pt-BR" dirty="0" err="1"/>
              <a:t>Dahlgren</a:t>
            </a:r>
            <a:r>
              <a:rPr lang="pt-BR" dirty="0"/>
              <a:t> e </a:t>
            </a:r>
            <a:r>
              <a:rPr lang="pt-BR" dirty="0" err="1"/>
              <a:t>Whitehead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646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2BC3D-B207-D040-89D0-1B3DD000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Promoção da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B9ED1C-F724-8748-B6F3-529975C07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Paz, educação, habitação,  alimentação, renda, ecossistema estável, recursos sustentáveis, justiça social, equidade</a:t>
            </a:r>
          </a:p>
        </p:txBody>
      </p:sp>
    </p:spTree>
    <p:extLst>
      <p:ext uri="{BB962C8B-B14F-4D97-AF65-F5344CB8AC3E}">
        <p14:creationId xmlns:p14="http://schemas.microsoft.com/office/powerpoint/2010/main" val="2930205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F35AD-5990-B441-A22D-FEAD227C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Modelos </a:t>
            </a:r>
            <a:r>
              <a:rPr lang="pt-BR" dirty="0" err="1"/>
              <a:t>hegemônicode</a:t>
            </a:r>
            <a:r>
              <a:rPr lang="pt-BR" dirty="0"/>
              <a:t> atenção à saúde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1DBBD2-E32D-DC41-AC78-54527FE8C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Modelo médico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Modelo sanitarista</a:t>
            </a:r>
          </a:p>
        </p:txBody>
      </p:sp>
    </p:spTree>
    <p:extLst>
      <p:ext uri="{BB962C8B-B14F-4D97-AF65-F5344CB8AC3E}">
        <p14:creationId xmlns:p14="http://schemas.microsoft.com/office/powerpoint/2010/main" val="883713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54530-BD05-334D-9D01-F5430D42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médico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68A8F9-BF5D-C946-9A86-EFAAA9AB3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Individualismo</a:t>
            </a:r>
          </a:p>
          <a:p>
            <a:r>
              <a:rPr lang="pt-BR" dirty="0"/>
              <a:t>Saúde/doença como mercadoria</a:t>
            </a:r>
          </a:p>
          <a:p>
            <a:r>
              <a:rPr lang="pt-BR" dirty="0" err="1"/>
              <a:t>Biologismo</a:t>
            </a:r>
            <a:endParaRPr lang="pt-BR" dirty="0"/>
          </a:p>
          <a:p>
            <a:r>
              <a:rPr lang="pt-BR" dirty="0"/>
              <a:t>A-historicidade da prática médica</a:t>
            </a:r>
          </a:p>
          <a:p>
            <a:r>
              <a:rPr lang="pt-BR" dirty="0"/>
              <a:t>Mecanização dos problemas</a:t>
            </a:r>
          </a:p>
          <a:p>
            <a:r>
              <a:rPr lang="pt-BR" dirty="0"/>
              <a:t>Medicina curativa</a:t>
            </a:r>
          </a:p>
          <a:p>
            <a:r>
              <a:rPr lang="pt-BR" dirty="0"/>
              <a:t>Estímulo ao Consumismo</a:t>
            </a:r>
          </a:p>
          <a:p>
            <a:r>
              <a:rPr lang="pt-BR" dirty="0"/>
              <a:t>Participação passiva e subordinada</a:t>
            </a:r>
          </a:p>
        </p:txBody>
      </p:sp>
    </p:spTree>
    <p:extLst>
      <p:ext uri="{BB962C8B-B14F-4D97-AF65-F5344CB8AC3E}">
        <p14:creationId xmlns:p14="http://schemas.microsoft.com/office/powerpoint/2010/main" val="4070020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09378-050B-2B4D-8855-FACBA1A5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sanitarista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71B392-2E25-A64F-B411-84CF774A4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Campanhista</a:t>
            </a:r>
            <a:r>
              <a:rPr lang="pt-BR" dirty="0"/>
              <a:t> e/ou </a:t>
            </a:r>
            <a:r>
              <a:rPr lang="pt-BR" dirty="0" err="1"/>
              <a:t>verticalista</a:t>
            </a:r>
            <a:r>
              <a:rPr lang="pt-BR" dirty="0"/>
              <a:t> permanente</a:t>
            </a:r>
          </a:p>
          <a:p>
            <a:r>
              <a:rPr lang="pt-BR" dirty="0"/>
              <a:t>Subalterno ao modelo médico</a:t>
            </a:r>
          </a:p>
          <a:p>
            <a:r>
              <a:rPr lang="pt-BR" dirty="0"/>
              <a:t>Saber biomédico, epidemiologia, estatística, administração, saneamento</a:t>
            </a:r>
          </a:p>
          <a:p>
            <a:r>
              <a:rPr lang="pt-BR" dirty="0"/>
              <a:t>Traços autoritários</a:t>
            </a:r>
          </a:p>
          <a:p>
            <a:r>
              <a:rPr lang="pt-BR" dirty="0"/>
              <a:t>Vigilâncias epidemiológico e sanitário</a:t>
            </a:r>
          </a:p>
        </p:txBody>
      </p:sp>
    </p:spTree>
    <p:extLst>
      <p:ext uri="{BB962C8B-B14F-4D97-AF65-F5344CB8AC3E}">
        <p14:creationId xmlns:p14="http://schemas.microsoft.com/office/powerpoint/2010/main" val="26677721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31B1AD6-F3DD-734A-AAF2-36840EDAF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36206"/>
              </p:ext>
            </p:extLst>
          </p:nvPr>
        </p:nvGraphicFramePr>
        <p:xfrm>
          <a:off x="1284271" y="1315092"/>
          <a:ext cx="9894012" cy="3791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2796">
                  <a:extLst>
                    <a:ext uri="{9D8B030D-6E8A-4147-A177-3AD203B41FA5}">
                      <a16:colId xmlns:a16="http://schemas.microsoft.com/office/drawing/2014/main" val="1458676422"/>
                    </a:ext>
                  </a:extLst>
                </a:gridCol>
                <a:gridCol w="3031817">
                  <a:extLst>
                    <a:ext uri="{9D8B030D-6E8A-4147-A177-3AD203B41FA5}">
                      <a16:colId xmlns:a16="http://schemas.microsoft.com/office/drawing/2014/main" val="450421408"/>
                    </a:ext>
                  </a:extLst>
                </a:gridCol>
                <a:gridCol w="2869399">
                  <a:extLst>
                    <a:ext uri="{9D8B030D-6E8A-4147-A177-3AD203B41FA5}">
                      <a16:colId xmlns:a16="http://schemas.microsoft.com/office/drawing/2014/main" val="3062929782"/>
                    </a:ext>
                  </a:extLst>
                </a:gridCol>
              </a:tblGrid>
              <a:tr h="77486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Racionalidade na atenção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Modelo Hegemônico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Propostas Alternativas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316838"/>
                  </a:ext>
                </a:extLst>
              </a:tr>
              <a:tr h="301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Demanda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hlinkClick r:id="" action="ppaction://hlinkshowjump?jump=nextslide"/>
                        </a:rPr>
                        <a:t>Modelo Médico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hlinkClick r:id="rId2" action="ppaction://hlinksldjump"/>
                        </a:rPr>
                        <a:t>Oferta Organizada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3210461"/>
                  </a:ext>
                </a:extLst>
              </a:tr>
              <a:tr h="301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Assistencial privatista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Acolhimento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6468389"/>
                  </a:ext>
                </a:extLst>
              </a:tr>
              <a:tr h="301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Atenção gerenciada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Linhas de Cuidado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3181599"/>
                  </a:ext>
                </a:extLst>
              </a:tr>
              <a:tr h="301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3482744"/>
                  </a:ext>
                </a:extLst>
              </a:tr>
              <a:tr h="301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Oferta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hlinkClick r:id="rId3" action="ppaction://hlinksldjump"/>
                        </a:rPr>
                        <a:t>Modelo Sanitarista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3712777"/>
                  </a:ext>
                </a:extLst>
              </a:tr>
              <a:tr h="301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Campanhas Sanitárias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hlinkClick r:id="rId4" action="ppaction://hlinksldjump"/>
                        </a:rPr>
                        <a:t>Ações Programáticas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1231362"/>
                  </a:ext>
                </a:extLst>
              </a:tr>
              <a:tr h="301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Programas especiais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Vigilância da Saúde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2247221"/>
                  </a:ext>
                </a:extLst>
              </a:tr>
              <a:tr h="301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Vigilânica Sanitária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ESF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3288852"/>
                  </a:ext>
                </a:extLst>
              </a:tr>
              <a:tr h="301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Vigilância Epidmeiológica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err="1">
                          <a:effectLst/>
                        </a:rPr>
                        <a:t>Distritalização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351614"/>
                  </a:ext>
                </a:extLst>
              </a:tr>
              <a:tr h="301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PCAs/PSF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Promoção da Saúde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5632780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CF68C480-33C8-4143-8BDB-BDD4F5B8A07D}"/>
              </a:ext>
            </a:extLst>
          </p:cNvPr>
          <p:cNvSpPr txBox="1"/>
          <p:nvPr/>
        </p:nvSpPr>
        <p:spPr>
          <a:xfrm>
            <a:off x="8065213" y="5414481"/>
            <a:ext cx="272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Paim, 2012</a:t>
            </a:r>
          </a:p>
        </p:txBody>
      </p:sp>
    </p:spTree>
    <p:extLst>
      <p:ext uri="{BB962C8B-B14F-4D97-AF65-F5344CB8AC3E}">
        <p14:creationId xmlns:p14="http://schemas.microsoft.com/office/powerpoint/2010/main" val="2780632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F833E-3ADC-594D-B5E2-69E7A923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Médico-assistencial privatista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1DD6EF-8696-9245-9FC6-E33E062A2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Centrado na clínica, demanda espontânea, Individual</a:t>
            </a:r>
          </a:p>
          <a:p>
            <a:r>
              <a:rPr lang="pt-BR" dirty="0"/>
              <a:t>Ênfase em procedimentos e serviços especializados</a:t>
            </a:r>
          </a:p>
          <a:p>
            <a:r>
              <a:rPr lang="pt-BR" dirty="0"/>
              <a:t>Não contempla o conjunto de problemas de saúde da população</a:t>
            </a:r>
          </a:p>
          <a:p>
            <a:r>
              <a:rPr lang="pt-BR" dirty="0"/>
              <a:t>Doença ou doente como objetos</a:t>
            </a:r>
          </a:p>
          <a:p>
            <a:r>
              <a:rPr lang="pt-BR" dirty="0"/>
              <a:t>Médico e especialista como agentes</a:t>
            </a:r>
          </a:p>
          <a:p>
            <a:r>
              <a:rPr lang="pt-BR" dirty="0"/>
              <a:t>Tecnologias médicas</a:t>
            </a:r>
          </a:p>
          <a:p>
            <a:r>
              <a:rPr lang="pt-BR" dirty="0"/>
              <a:t>Valorização dos hospitais</a:t>
            </a:r>
          </a:p>
          <a:p>
            <a:r>
              <a:rPr lang="pt-BR" dirty="0"/>
              <a:t>Superprodução de serviços ações e procedimentos</a:t>
            </a:r>
          </a:p>
        </p:txBody>
      </p:sp>
    </p:spTree>
    <p:extLst>
      <p:ext uri="{BB962C8B-B14F-4D97-AF65-F5344CB8AC3E}">
        <p14:creationId xmlns:p14="http://schemas.microsoft.com/office/powerpoint/2010/main" val="3579825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0A5A7-4408-D24A-BF72-3BCC25770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linkClick r:id="" action="ppaction://hlinkshowjump?jump=previousslide"/>
              </a:rPr>
              <a:t>Atenção</a:t>
            </a:r>
            <a:r>
              <a:rPr lang="pt-BR" dirty="0"/>
              <a:t> gerenciada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103EA0-BBEC-2B40-B1F8-EAA9B403E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Medicina baseada em evidências e na economia</a:t>
            </a:r>
          </a:p>
          <a:p>
            <a:r>
              <a:rPr lang="pt-BR" dirty="0"/>
              <a:t>Tendência de adoção pelos planos privados</a:t>
            </a:r>
          </a:p>
          <a:p>
            <a:r>
              <a:rPr lang="pt-BR" dirty="0"/>
              <a:t>Coexistência contraditória com o assistencial privatista</a:t>
            </a:r>
          </a:p>
          <a:p>
            <a:r>
              <a:rPr lang="pt-BR" dirty="0"/>
              <a:t>Protocolos como contenção de custos</a:t>
            </a:r>
          </a:p>
          <a:p>
            <a:r>
              <a:rPr lang="pt-BR" dirty="0"/>
              <a:t>Compatível com promoção prevenção (de munição de custos)</a:t>
            </a:r>
          </a:p>
          <a:p>
            <a:r>
              <a:rPr lang="pt-BR" dirty="0"/>
              <a:t>Tendência a </a:t>
            </a:r>
            <a:r>
              <a:rPr lang="pt-BR" dirty="0" err="1"/>
              <a:t>subprodução</a:t>
            </a:r>
            <a:r>
              <a:rPr lang="pt-BR" dirty="0"/>
              <a:t> de serviços</a:t>
            </a:r>
          </a:p>
          <a:p>
            <a:r>
              <a:rPr lang="pt-BR" dirty="0"/>
              <a:t>Contenção da demanda</a:t>
            </a:r>
          </a:p>
          <a:p>
            <a:r>
              <a:rPr lang="pt-BR" dirty="0"/>
              <a:t>Racionamento de procedimentos e serviços especializado de alto custo</a:t>
            </a:r>
          </a:p>
        </p:txBody>
      </p:sp>
    </p:spTree>
    <p:extLst>
      <p:ext uri="{BB962C8B-B14F-4D97-AF65-F5344CB8AC3E}">
        <p14:creationId xmlns:p14="http://schemas.microsoft.com/office/powerpoint/2010/main" val="179436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C11FA-4274-D047-982A-97FD3540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definição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BC91CA-5457-C84A-938B-A724AA5B7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Combinações tecnológicas estruturadas para a resolução dos problemas para o atendimento de necessidade e saúde individuais e coletivas</a:t>
            </a:r>
          </a:p>
          <a:p>
            <a:endParaRPr lang="pt-BR" dirty="0"/>
          </a:p>
          <a:p>
            <a:r>
              <a:rPr lang="pt-BR" dirty="0"/>
              <a:t>Prioriza-se acima-se o aspecto tecnológico</a:t>
            </a:r>
          </a:p>
          <a:p>
            <a:r>
              <a:rPr lang="pt-BR" dirty="0"/>
              <a:t>mas não se pode deixar de lado as dimensões da política, gerencial e organizativa</a:t>
            </a:r>
          </a:p>
        </p:txBody>
      </p:sp>
    </p:spTree>
    <p:extLst>
      <p:ext uri="{BB962C8B-B14F-4D97-AF65-F5344CB8AC3E}">
        <p14:creationId xmlns:p14="http://schemas.microsoft.com/office/powerpoint/2010/main" val="41479044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3525B9CD-52E3-364F-B352-BC0422497D8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7985B2-78EE-AB41-9795-40C433D3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52" y="382141"/>
            <a:ext cx="3932237" cy="1600200"/>
          </a:xfrm>
        </p:spPr>
        <p:txBody>
          <a:bodyPr/>
          <a:lstStyle/>
          <a:p>
            <a:r>
              <a:rPr lang="pt-BR" dirty="0"/>
              <a:t>Modelo Sanitarista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0F4B300-7C9B-424C-B18B-9FBADB27C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Resultado de imagem para sanitarista campanha">
            <a:extLst>
              <a:ext uri="{FF2B5EF4-FFF2-40B4-BE49-F238E27FC236}">
                <a16:creationId xmlns:a16="http://schemas.microsoft.com/office/drawing/2014/main" id="{00AFB8BD-115C-2641-8079-AE136666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79850"/>
            <a:ext cx="5390221" cy="3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67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4F408-6E07-1C43-8761-D72A6B83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Campanhas sanitárias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184F61-6C66-AE43-87C7-ACC015E13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Combinação de tecnologias para controle de danos e riscos</a:t>
            </a:r>
          </a:p>
          <a:p>
            <a:r>
              <a:rPr lang="pt-BR" dirty="0"/>
              <a:t>Sem integralidade</a:t>
            </a:r>
          </a:p>
          <a:p>
            <a:r>
              <a:rPr lang="pt-BR" dirty="0"/>
              <a:t>Sem descentralização </a:t>
            </a:r>
          </a:p>
          <a:p>
            <a:r>
              <a:rPr lang="pt-BR" dirty="0"/>
              <a:t>Caráter temporário</a:t>
            </a:r>
          </a:p>
          <a:p>
            <a:r>
              <a:rPr lang="pt-BR" dirty="0"/>
              <a:t>Direção centralizada e unificada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63486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7D9A6-11CB-1742-821F-983716A6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Programas especiais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65D2C3-5517-9247-855C-20901132A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Planejamento e programação</a:t>
            </a:r>
          </a:p>
          <a:p>
            <a:r>
              <a:rPr lang="pt-BR" dirty="0"/>
              <a:t>Objetivos e metas</a:t>
            </a:r>
          </a:p>
          <a:p>
            <a:r>
              <a:rPr lang="pt-BR" dirty="0"/>
              <a:t>Atividades e recursos</a:t>
            </a:r>
          </a:p>
          <a:p>
            <a:r>
              <a:rPr lang="pt-BR" dirty="0"/>
              <a:t>Decisões normas e fluxos verticais</a:t>
            </a:r>
          </a:p>
          <a:p>
            <a:r>
              <a:rPr lang="pt-BR" dirty="0"/>
              <a:t>Permanente</a:t>
            </a:r>
          </a:p>
        </p:txBody>
      </p:sp>
      <p:pic>
        <p:nvPicPr>
          <p:cNvPr id="2052" name="Picture 4" descr="Resultado de imagem para programa especial tuberculose 1930">
            <a:extLst>
              <a:ext uri="{FF2B5EF4-FFF2-40B4-BE49-F238E27FC236}">
                <a16:creationId xmlns:a16="http://schemas.microsoft.com/office/drawing/2014/main" id="{5CB30950-9977-F448-B71A-85C3956B7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50" y="3429000"/>
            <a:ext cx="2241090" cy="33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95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328C-39AF-4A41-9859-ABF297F3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Sanitária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D79387-A0C5-964F-B358-8F6710B6C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Saberes biomédicos, jurídico e epidemiológico</a:t>
            </a:r>
          </a:p>
          <a:p>
            <a:r>
              <a:rPr lang="pt-BR" dirty="0"/>
              <a:t>Controle de risco (intervenções)</a:t>
            </a:r>
          </a:p>
          <a:p>
            <a:r>
              <a:rPr lang="pt-BR" dirty="0"/>
              <a:t>Proteção à saúde</a:t>
            </a:r>
          </a:p>
          <a:p>
            <a:r>
              <a:rPr lang="pt-BR" dirty="0"/>
              <a:t>Laboratórios</a:t>
            </a:r>
          </a:p>
        </p:txBody>
      </p:sp>
    </p:spTree>
    <p:extLst>
      <p:ext uri="{BB962C8B-B14F-4D97-AF65-F5344CB8AC3E}">
        <p14:creationId xmlns:p14="http://schemas.microsoft.com/office/powerpoint/2010/main" val="6249145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832FD-40A3-F340-A17E-5C7261C21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epidemiológica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1566E9-5D0F-3940-B3E1-664973FF7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Epidemiologia, clínica, estatística, imunologia e outras disciplinas biológicas</a:t>
            </a:r>
          </a:p>
          <a:p>
            <a:r>
              <a:rPr lang="pt-BR" dirty="0"/>
              <a:t>Conjunto de atividades com intuito de produzir informações para decisão e ação</a:t>
            </a:r>
          </a:p>
          <a:p>
            <a:r>
              <a:rPr lang="pt-BR" dirty="0"/>
              <a:t>Ênfase na detecção e prevenção de doenças e agravos</a:t>
            </a:r>
          </a:p>
          <a:p>
            <a:r>
              <a:rPr lang="pt-BR" dirty="0"/>
              <a:t>Controle de riscos e determinantes</a:t>
            </a:r>
          </a:p>
        </p:txBody>
      </p:sp>
    </p:spTree>
    <p:extLst>
      <p:ext uri="{BB962C8B-B14F-4D97-AF65-F5344CB8AC3E}">
        <p14:creationId xmlns:p14="http://schemas.microsoft.com/office/powerpoint/2010/main" val="2093720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974C3-65AC-7D42-8EAC-1262CBD8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PACS/PSF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F72E42-718B-ED44-A5E8-5FD3D5FC1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Intervenção focalizada em pobres e excluídos</a:t>
            </a:r>
          </a:p>
          <a:p>
            <a:r>
              <a:rPr lang="pt-BR" dirty="0"/>
              <a:t>Tecnologia da programação em saúde</a:t>
            </a:r>
          </a:p>
          <a:p>
            <a:r>
              <a:rPr lang="pt-BR" dirty="0"/>
              <a:t>Delimitação geográfica</a:t>
            </a:r>
          </a:p>
          <a:p>
            <a:r>
              <a:rPr lang="pt-BR" dirty="0"/>
              <a:t>Ações sobre território e domicílios</a:t>
            </a:r>
          </a:p>
          <a:p>
            <a:r>
              <a:rPr lang="pt-BR" dirty="0"/>
              <a:t>Atividades educativas e prevenção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3733834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C4B00507-E427-ED46-9390-3C2062DF34E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836EE8B-6471-FE4B-9BE8-A6070901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Propostas Alternativas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BA2CE7E-DB46-594E-BD63-BEF50A538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Demanda</a:t>
            </a:r>
          </a:p>
          <a:p>
            <a:endParaRPr lang="pt-BR" dirty="0"/>
          </a:p>
          <a:p>
            <a:r>
              <a:rPr lang="pt-BR" dirty="0"/>
              <a:t>Oferta</a:t>
            </a:r>
          </a:p>
        </p:txBody>
      </p:sp>
    </p:spTree>
    <p:extLst>
      <p:ext uri="{BB962C8B-B14F-4D97-AF65-F5344CB8AC3E}">
        <p14:creationId xmlns:p14="http://schemas.microsoft.com/office/powerpoint/2010/main" val="35068643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CC8349A-F967-FA48-B6BB-29FCCEC2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Oferta organizada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2533CAF4-1A31-4347-AD9C-23F3DEBC4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Epidemiologia e planejamento</a:t>
            </a:r>
          </a:p>
          <a:p>
            <a:r>
              <a:rPr lang="pt-BR" dirty="0"/>
              <a:t>Impacto e não rejeição a demanda</a:t>
            </a:r>
          </a:p>
          <a:p>
            <a:r>
              <a:rPr lang="pt-BR" dirty="0"/>
              <a:t>Necessidade de saúde epidemia logicamente identificados</a:t>
            </a:r>
          </a:p>
          <a:p>
            <a:r>
              <a:rPr lang="pt-BR" dirty="0"/>
              <a:t>Análise da situação saúde</a:t>
            </a:r>
          </a:p>
          <a:p>
            <a:r>
              <a:rPr lang="pt-BR" dirty="0"/>
              <a:t>Programação de oferta de serviços e ações</a:t>
            </a:r>
          </a:p>
          <a:p>
            <a:r>
              <a:rPr lang="pt-BR" dirty="0"/>
              <a:t>Visa integralidade e efetividade</a:t>
            </a:r>
          </a:p>
          <a:p>
            <a:r>
              <a:rPr lang="pt-BR" dirty="0"/>
              <a:t>Normas técnicas adaptadas ao nível local</a:t>
            </a:r>
          </a:p>
          <a:p>
            <a:r>
              <a:rPr lang="pt-BR" dirty="0"/>
              <a:t>Ações sobre ambiente, Indivíduos e grupos populacionais</a:t>
            </a:r>
          </a:p>
          <a:p>
            <a:r>
              <a:rPr lang="pt-BR" dirty="0"/>
              <a:t>Protocolos assistenciais para doenças e agravos prioritários</a:t>
            </a:r>
          </a:p>
          <a:p>
            <a:r>
              <a:rPr lang="pt-BR" dirty="0"/>
              <a:t>Proteção de grupos vulneráveis</a:t>
            </a:r>
          </a:p>
          <a:p>
            <a:r>
              <a:rPr lang="pt-BR" dirty="0" err="1"/>
              <a:t>Intra</a:t>
            </a:r>
            <a:r>
              <a:rPr lang="pt-BR" dirty="0"/>
              <a:t> mural</a:t>
            </a:r>
          </a:p>
          <a:p>
            <a:r>
              <a:rPr lang="pt-BR" dirty="0" err="1"/>
              <a:t>Etc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49516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48D8E-D6A9-C940-ADF9-9D6E87A4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Acolhimento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8078A7-3676-3F49-87B1-5D11431A1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Clínica, gestão, Psicologia e análise </a:t>
            </a:r>
            <a:r>
              <a:rPr lang="pt-BR" dirty="0" err="1"/>
              <a:t>instititucional</a:t>
            </a:r>
            <a:endParaRPr lang="pt-BR" dirty="0"/>
          </a:p>
          <a:p>
            <a:r>
              <a:rPr lang="pt-BR" dirty="0"/>
              <a:t>Usuário centrado</a:t>
            </a:r>
          </a:p>
          <a:p>
            <a:r>
              <a:rPr lang="pt-BR" dirty="0"/>
              <a:t>Não rejeição a demanda</a:t>
            </a:r>
          </a:p>
          <a:p>
            <a:r>
              <a:rPr lang="pt-BR" dirty="0"/>
              <a:t>Desloca O eixo do médico para uma equipe profissional</a:t>
            </a:r>
          </a:p>
          <a:p>
            <a:r>
              <a:rPr lang="pt-BR" dirty="0"/>
              <a:t>Valores de Cidadania e solidariedade</a:t>
            </a:r>
          </a:p>
          <a:p>
            <a:r>
              <a:rPr lang="pt-BR" dirty="0"/>
              <a:t>Mudança na porta de entrada</a:t>
            </a:r>
          </a:p>
          <a:p>
            <a:r>
              <a:rPr lang="pt-BR" dirty="0"/>
              <a:t>Releitura das necessidades sociais</a:t>
            </a:r>
          </a:p>
        </p:txBody>
      </p:sp>
    </p:spTree>
    <p:extLst>
      <p:ext uri="{BB962C8B-B14F-4D97-AF65-F5344CB8AC3E}">
        <p14:creationId xmlns:p14="http://schemas.microsoft.com/office/powerpoint/2010/main" val="2924040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89770-343E-6B43-B2CD-4555CAEA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linkClick r:id="rId2" action="ppaction://hlinksldjump"/>
              </a:rPr>
              <a:t>Linha de cuidado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2C8C3-7857-174C-BD83-4218CE89C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Projetos terapêuticos com combinação de diversas tecnologias</a:t>
            </a:r>
          </a:p>
          <a:p>
            <a:r>
              <a:rPr lang="pt-BR" dirty="0"/>
              <a:t>Integralidade e continuidade</a:t>
            </a:r>
          </a:p>
          <a:p>
            <a:r>
              <a:rPr lang="pt-BR" dirty="0"/>
              <a:t>Vínculo a partir da rede básica</a:t>
            </a:r>
          </a:p>
          <a:p>
            <a:r>
              <a:rPr lang="pt-BR" dirty="0"/>
              <a:t>Articulação com demais serviços</a:t>
            </a:r>
          </a:p>
          <a:p>
            <a:r>
              <a:rPr lang="pt-BR" dirty="0"/>
              <a:t>Regulação pública</a:t>
            </a:r>
          </a:p>
          <a:p>
            <a:r>
              <a:rPr lang="pt-BR" dirty="0"/>
              <a:t>Fluxos assistenciais centrados no usuário</a:t>
            </a:r>
          </a:p>
          <a:p>
            <a:r>
              <a:rPr lang="pt-BR" dirty="0"/>
              <a:t>Absorção de propostas do acolhimento e da oferta organizada</a:t>
            </a:r>
          </a:p>
        </p:txBody>
      </p:sp>
    </p:spTree>
    <p:extLst>
      <p:ext uri="{BB962C8B-B14F-4D97-AF65-F5344CB8AC3E}">
        <p14:creationId xmlns:p14="http://schemas.microsoft.com/office/powerpoint/2010/main" val="276741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F0FBE-340C-8845-9F9C-D85805B2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Movimentos ideológicos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E6DE75D1-129C-6E4D-B23E-E922ABC3C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Medicina Preventiva</a:t>
            </a:r>
          </a:p>
          <a:p>
            <a:endParaRPr lang="pt-BR" dirty="0"/>
          </a:p>
          <a:p>
            <a:r>
              <a:rPr lang="pt-BR" dirty="0"/>
              <a:t>Medicina Comunitária</a:t>
            </a:r>
          </a:p>
          <a:p>
            <a:endParaRPr lang="pt-BR" dirty="0"/>
          </a:p>
          <a:p>
            <a:r>
              <a:rPr lang="pt-BR" dirty="0"/>
              <a:t>Atenção Primária à Saúde</a:t>
            </a:r>
          </a:p>
          <a:p>
            <a:endParaRPr lang="pt-BR" dirty="0"/>
          </a:p>
          <a:p>
            <a:r>
              <a:rPr lang="pt-BR" dirty="0"/>
              <a:t>Promoção da saúde</a:t>
            </a:r>
          </a:p>
          <a:p>
            <a:endParaRPr lang="pt-BR" dirty="0"/>
          </a:p>
          <a:p>
            <a:r>
              <a:rPr lang="pt-BR" dirty="0"/>
              <a:t>Princípio da integralidade</a:t>
            </a:r>
          </a:p>
        </p:txBody>
      </p:sp>
    </p:spTree>
    <p:extLst>
      <p:ext uri="{BB962C8B-B14F-4D97-AF65-F5344CB8AC3E}">
        <p14:creationId xmlns:p14="http://schemas.microsoft.com/office/powerpoint/2010/main" val="26002872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78E5F-E20E-6347-B4CF-6B8BEAAB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programáticas de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44A5C7-FEE2-2840-944E-47EA5F544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Epidemiologia e programação em saúde, Apoio das Ciências Sociais</a:t>
            </a:r>
          </a:p>
          <a:p>
            <a:r>
              <a:rPr lang="pt-BR" dirty="0"/>
              <a:t>Redefinição de programas especiais no nível local</a:t>
            </a:r>
          </a:p>
          <a:p>
            <a:r>
              <a:rPr lang="pt-BR" dirty="0"/>
              <a:t>Reorganização do processo trabalho, a partir das necessidades sociais da saúde</a:t>
            </a:r>
          </a:p>
          <a:p>
            <a:r>
              <a:rPr lang="pt-BR" dirty="0" err="1"/>
              <a:t>Intra</a:t>
            </a:r>
            <a:r>
              <a:rPr lang="pt-BR" dirty="0"/>
              <a:t> mural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8009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C084C-8196-B040-B1E9-1A62C1BE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da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D12F42-4A2A-874F-83BC-AB49F4551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Epidemiologia, Geografia Crítica, Planejamento, Ciências Sociais</a:t>
            </a:r>
          </a:p>
          <a:p>
            <a:r>
              <a:rPr lang="pt-BR" dirty="0"/>
              <a:t>Objeto são os danos, riscos, necessidades e Determinante de saúde</a:t>
            </a:r>
          </a:p>
          <a:p>
            <a:r>
              <a:rPr lang="pt-BR" dirty="0"/>
              <a:t>Respostas sociais</a:t>
            </a:r>
          </a:p>
          <a:p>
            <a:r>
              <a:rPr lang="pt-BR" dirty="0"/>
              <a:t>Correspondência entre nível de determinação e níveis de intervenção.</a:t>
            </a:r>
          </a:p>
          <a:p>
            <a:r>
              <a:rPr lang="pt-BR" dirty="0"/>
              <a:t>Práticas sanitárias</a:t>
            </a:r>
          </a:p>
          <a:p>
            <a:r>
              <a:rPr lang="pt-BR" dirty="0"/>
              <a:t>Ação </a:t>
            </a:r>
            <a:r>
              <a:rPr lang="pt-BR" dirty="0" err="1"/>
              <a:t>intersetorial</a:t>
            </a:r>
            <a:endParaRPr lang="pt-BR" dirty="0"/>
          </a:p>
          <a:p>
            <a:r>
              <a:rPr lang="pt-BR" dirty="0"/>
              <a:t>Articulação entre ações promocionais, preventivas e </a:t>
            </a:r>
            <a:r>
              <a:rPr lang="pt-BR" dirty="0" err="1"/>
              <a:t>curativ.as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7227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7F045-037D-4D40-B6D2-CA181D4C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Saúde da Família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EE3E18-475D-064B-81A4-648BBA435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Planejamento, Clínica, Epidemiologia e Ciências </a:t>
            </a:r>
            <a:r>
              <a:rPr lang="pt-BR" dirty="0" err="1"/>
              <a:t>Ssociais</a:t>
            </a:r>
            <a:endParaRPr lang="pt-BR" dirty="0"/>
          </a:p>
          <a:p>
            <a:r>
              <a:rPr lang="pt-BR" dirty="0"/>
              <a:t>Combinações tecnológicas da oferta organizada, </a:t>
            </a:r>
            <a:r>
              <a:rPr lang="pt-BR" dirty="0" err="1"/>
              <a:t>distritalização</a:t>
            </a:r>
            <a:r>
              <a:rPr lang="pt-BR" dirty="0"/>
              <a:t>, vigilância da saúde e acolhimento</a:t>
            </a:r>
          </a:p>
          <a:p>
            <a:r>
              <a:rPr lang="pt-BR" dirty="0"/>
              <a:t>Desenvolvimento de habilidades de mudança de atitude</a:t>
            </a:r>
          </a:p>
          <a:p>
            <a:r>
              <a:rPr lang="pt-BR" dirty="0"/>
              <a:t>Reorientação da atenção primária</a:t>
            </a:r>
          </a:p>
        </p:txBody>
      </p:sp>
    </p:spTree>
    <p:extLst>
      <p:ext uri="{BB962C8B-B14F-4D97-AF65-F5344CB8AC3E}">
        <p14:creationId xmlns:p14="http://schemas.microsoft.com/office/powerpoint/2010/main" val="3200431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C1C418A-44F8-A147-8A19-B69346C81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Objetivos</a:t>
            </a:r>
            <a:endParaRPr lang="pt-BR" altLang="pt-B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6791160-7212-814F-BBCE-B26B669BEB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BR" dirty="0"/>
              <a:t>Responder </a:t>
            </a:r>
            <a:r>
              <a:rPr lang="en-US" altLang="pt-BR" dirty="0" err="1"/>
              <a:t>às</a:t>
            </a:r>
            <a:r>
              <a:rPr lang="en-US" altLang="pt-BR" dirty="0"/>
              <a:t> </a:t>
            </a:r>
            <a:r>
              <a:rPr lang="en-US" altLang="pt-BR" dirty="0" err="1"/>
              <a:t>demandas</a:t>
            </a:r>
            <a:endParaRPr lang="en-US" altLang="pt-BR" dirty="0"/>
          </a:p>
          <a:p>
            <a:endParaRPr lang="en-US" altLang="pt-BR" dirty="0"/>
          </a:p>
          <a:p>
            <a:r>
              <a:rPr lang="en-US" altLang="pt-BR" dirty="0" err="1"/>
              <a:t>Atender</a:t>
            </a:r>
            <a:r>
              <a:rPr lang="en-US" altLang="pt-BR" dirty="0"/>
              <a:t> </a:t>
            </a:r>
            <a:r>
              <a:rPr lang="en-US" altLang="pt-BR" dirty="0" err="1"/>
              <a:t>às</a:t>
            </a:r>
            <a:r>
              <a:rPr lang="en-US" altLang="pt-BR" dirty="0"/>
              <a:t> </a:t>
            </a:r>
            <a:r>
              <a:rPr lang="en-US" altLang="pt-BR" dirty="0" err="1"/>
              <a:t>necessidades</a:t>
            </a:r>
            <a:r>
              <a:rPr lang="en-US" altLang="pt-BR" dirty="0"/>
              <a:t> de </a:t>
            </a:r>
            <a:r>
              <a:rPr lang="en-US" altLang="pt-BR" dirty="0" err="1"/>
              <a:t>saúde</a:t>
            </a:r>
            <a:endParaRPr lang="en-US" altLang="pt-BR" dirty="0"/>
          </a:p>
          <a:p>
            <a:endParaRPr lang="en-US" altLang="pt-BR" dirty="0"/>
          </a:p>
          <a:p>
            <a:r>
              <a:rPr lang="en-US" altLang="pt-BR" dirty="0" err="1"/>
              <a:t>Contribuir</a:t>
            </a:r>
            <a:r>
              <a:rPr lang="en-US" altLang="pt-BR" dirty="0"/>
              <a:t> para as </a:t>
            </a:r>
            <a:r>
              <a:rPr lang="en-US" altLang="pt-BR" dirty="0" err="1"/>
              <a:t>soluções</a:t>
            </a:r>
            <a:r>
              <a:rPr lang="en-US" altLang="pt-BR" dirty="0"/>
              <a:t> dos </a:t>
            </a:r>
            <a:r>
              <a:rPr lang="en-US" altLang="pt-BR" dirty="0" err="1"/>
              <a:t>problemas</a:t>
            </a:r>
            <a:r>
              <a:rPr lang="en-US" altLang="pt-BR" dirty="0"/>
              <a:t> de </a:t>
            </a:r>
            <a:r>
              <a:rPr lang="en-US" altLang="pt-BR" dirty="0" err="1"/>
              <a:t>saúde</a:t>
            </a:r>
            <a:r>
              <a:rPr lang="en-US" altLang="pt-BR" dirty="0"/>
              <a:t> da </a:t>
            </a:r>
            <a:r>
              <a:rPr lang="en-US" altLang="pt-BR" dirty="0" err="1"/>
              <a:t>população</a:t>
            </a:r>
            <a:endParaRPr lang="en-US" altLang="pt-BR" dirty="0"/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6960859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0D1F1-4119-704E-B178-B2ED2A0C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Promoção da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40E928-599A-5340-A817-E3BBD1131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Elaboração implementação de políticas públicas saudáveis</a:t>
            </a:r>
          </a:p>
          <a:p>
            <a:r>
              <a:rPr lang="pt-BR" dirty="0"/>
              <a:t>Criação de ambiente favoráveis à saúde</a:t>
            </a:r>
          </a:p>
          <a:p>
            <a:r>
              <a:rPr lang="pt-BR" dirty="0"/>
              <a:t>Ampliação das habilidades pessoais</a:t>
            </a:r>
          </a:p>
          <a:p>
            <a:r>
              <a:rPr lang="pt-BR" dirty="0"/>
              <a:t>Reorientação do sistema de saúde </a:t>
            </a:r>
          </a:p>
          <a:p>
            <a:r>
              <a:rPr lang="pt-BR" dirty="0"/>
              <a:t>Cidade saudáveis, escolas promotoras da saúde</a:t>
            </a:r>
            <a:r>
              <a:rPr lang="pt-BR"/>
              <a:t>,  ambientes </a:t>
            </a:r>
            <a:r>
              <a:rPr lang="pt-BR" dirty="0"/>
              <a:t>saudáveis</a:t>
            </a:r>
          </a:p>
        </p:txBody>
      </p:sp>
    </p:spTree>
    <p:extLst>
      <p:ext uri="{BB962C8B-B14F-4D97-AF65-F5344CB8AC3E}">
        <p14:creationId xmlns:p14="http://schemas.microsoft.com/office/powerpoint/2010/main" val="162169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5F742-E53A-2C48-87D8-31BA638CB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Medicina preventiva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5C1F47-D932-FD48-B3D9-834C8FF49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Utilizava noções como processo saúde doença, história natural das doenças, </a:t>
            </a:r>
            <a:r>
              <a:rPr lang="pt-BR" dirty="0" err="1"/>
              <a:t>multicausalidade</a:t>
            </a:r>
            <a:r>
              <a:rPr lang="pt-BR" dirty="0"/>
              <a:t>, integração, resistência em mudança. Articulava um conjunto de medidas de prevenção que resultariam em condutas substitutas de uma atitude ausente da prática médica, ou seja, a atitude preventiva e social. Indicava a possibilidade de redefinição de responsabilidades médicas por meio de mudanças na educação, mantendo organização dos serviços de saúde na perspectiva da medicina liberal (Arouca, 2003)</a:t>
            </a:r>
          </a:p>
        </p:txBody>
      </p:sp>
    </p:spTree>
    <p:extLst>
      <p:ext uri="{BB962C8B-B14F-4D97-AF65-F5344CB8AC3E}">
        <p14:creationId xmlns:p14="http://schemas.microsoft.com/office/powerpoint/2010/main" val="405576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5F742-E53A-2C48-87D8-31BA638CB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Medicina preventiva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B21B9C-1951-5545-99BE-72E86DD2A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Epidemiologia</a:t>
            </a:r>
          </a:p>
          <a:p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5C1F47-D932-FD48-B3D9-834C8FF494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Estudo das doenças nas populações de seus determinantes, sobretudo No período </a:t>
            </a:r>
            <a:r>
              <a:rPr lang="pt-BR" dirty="0" err="1"/>
              <a:t>pré</a:t>
            </a:r>
            <a:r>
              <a:rPr lang="pt-BR" dirty="0"/>
              <a:t> patogênico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F2051CF-FF4C-C94C-A0A4-F6D57C0F1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Clínica</a:t>
            </a:r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BDCBC5A-6807-FC43-8027-8E89794111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Análise dos processos mórbidos no âmbito individual, período </a:t>
            </a:r>
            <a:r>
              <a:rPr lang="pt-BR" dirty="0" err="1"/>
              <a:t>pré</a:t>
            </a:r>
            <a:r>
              <a:rPr lang="pt-BR" dirty="0"/>
              <a:t> patogênico, Contribuindo na prevenção da evolução da doença pela diagnóstico precoce e tratamento</a:t>
            </a:r>
          </a:p>
        </p:txBody>
      </p:sp>
    </p:spTree>
    <p:extLst>
      <p:ext uri="{BB962C8B-B14F-4D97-AF65-F5344CB8AC3E}">
        <p14:creationId xmlns:p14="http://schemas.microsoft.com/office/powerpoint/2010/main" val="287817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49223EF-771B-6241-874F-8955D0784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06" y="215849"/>
            <a:ext cx="7972746" cy="63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83470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{2A011DF1-DEA7-494C-8705-334C14952578}tf10001071</Template>
  <TotalTime>312</TotalTime>
  <Words>1809</Words>
  <Application>Microsoft Macintosh PowerPoint</Application>
  <PresentationFormat>Widescreen</PresentationFormat>
  <Paragraphs>350</Paragraphs>
  <Slides>64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1" baseType="lpstr">
      <vt:lpstr>Arial</vt:lpstr>
      <vt:lpstr>Book Antiqua</vt:lpstr>
      <vt:lpstr>Calibri</vt:lpstr>
      <vt:lpstr>Gill Sans MT</vt:lpstr>
      <vt:lpstr>Impact</vt:lpstr>
      <vt:lpstr>Wingdings</vt:lpstr>
      <vt:lpstr>Selo</vt:lpstr>
      <vt:lpstr>Modelos de Atenção à Saúde no Brasil</vt:lpstr>
      <vt:lpstr>Modelos de Atenção à Saúde</vt:lpstr>
      <vt:lpstr>Modelo- Ciência</vt:lpstr>
      <vt:lpstr>Modelos assistenciais- 1980 (Paim, 2012)</vt:lpstr>
      <vt:lpstr>Uma definição</vt:lpstr>
      <vt:lpstr>Movimentos ideológicos</vt:lpstr>
      <vt:lpstr>Medicina preventiva</vt:lpstr>
      <vt:lpstr>Medicina preventiva</vt:lpstr>
      <vt:lpstr>Apresentação do PowerPoint</vt:lpstr>
      <vt:lpstr>Medicina comunitária</vt:lpstr>
      <vt:lpstr> </vt:lpstr>
      <vt:lpstr>Medicina Comunitária</vt:lpstr>
      <vt:lpstr>Medicina Comunitária</vt:lpstr>
      <vt:lpstr>Organização  do processo de trabalho da Med. Comun</vt:lpstr>
      <vt:lpstr>Apresentação do PowerPoint</vt:lpstr>
      <vt:lpstr>Apresentação do PowerPoint</vt:lpstr>
      <vt:lpstr>Dimensão Comunitária</vt:lpstr>
      <vt:lpstr>Atenção primária saúde</vt:lpstr>
      <vt:lpstr>Primeira Resolução Internacional</vt:lpstr>
      <vt:lpstr>Apresentação do PowerPoint</vt:lpstr>
      <vt:lpstr>Alma Ata (1978)</vt:lpstr>
      <vt:lpstr>Apresentação do PowerPoint</vt:lpstr>
      <vt:lpstr>Saúde para todos no ano 2000</vt:lpstr>
      <vt:lpstr>Abordagens da APS</vt:lpstr>
      <vt:lpstr>APS seletiva</vt:lpstr>
      <vt:lpstr>Primeiro Nível de Atenção</vt:lpstr>
      <vt:lpstr>APS abrangente</vt:lpstr>
      <vt:lpstr>Abordagem de saúde e de direitos humanos</vt:lpstr>
      <vt:lpstr>APS renovada</vt:lpstr>
      <vt:lpstr>Apresentação do PowerPoint</vt:lpstr>
      <vt:lpstr>Apresentação do PowerPoint</vt:lpstr>
      <vt:lpstr>Astana, 2018</vt:lpstr>
      <vt:lpstr>Astana, 2018</vt:lpstr>
      <vt:lpstr>O Que é APS?</vt:lpstr>
      <vt:lpstr>  Atenção Primária é a provisão do primeiro contato, focado no indivíduo e continuado ao longo do tempo, que corresponda às necessidades de saúde das pessoas.  </vt:lpstr>
      <vt:lpstr>A referência se dará somente naqueles casos incomuns que extrapolarem sua competência, sendo responsabilidade da atenção primária a coordenação do cuidado daqueles que utilizarem serviços em outros níveis de atenção.</vt:lpstr>
      <vt:lpstr>Apresentação do PowerPoint</vt:lpstr>
      <vt:lpstr>Apresentação do PowerPoint</vt:lpstr>
      <vt:lpstr>Apresentação do PowerPoint</vt:lpstr>
      <vt:lpstr>Apresentação do PowerPoint</vt:lpstr>
      <vt:lpstr>Campo da saúde /Promoção da saúde</vt:lpstr>
      <vt:lpstr>Apresentação do PowerPoint</vt:lpstr>
      <vt:lpstr>Promoção da saúde</vt:lpstr>
      <vt:lpstr>Modelos hegemônicode atenção à saúde no Brasil</vt:lpstr>
      <vt:lpstr>Modelo médico</vt:lpstr>
      <vt:lpstr>Modelo sanitarista</vt:lpstr>
      <vt:lpstr>Apresentação do PowerPoint</vt:lpstr>
      <vt:lpstr>Médico-assistencial privatista</vt:lpstr>
      <vt:lpstr>Atenção gerenciada</vt:lpstr>
      <vt:lpstr>Modelo Sanitarista</vt:lpstr>
      <vt:lpstr>Campanhas sanitárias</vt:lpstr>
      <vt:lpstr>Programas especiais</vt:lpstr>
      <vt:lpstr>Vigilância Sanitária</vt:lpstr>
      <vt:lpstr>Vigilância epidemiológica</vt:lpstr>
      <vt:lpstr>PACS/PSF</vt:lpstr>
      <vt:lpstr>Propostas Alternativas</vt:lpstr>
      <vt:lpstr>Oferta organizada</vt:lpstr>
      <vt:lpstr>Acolhimento</vt:lpstr>
      <vt:lpstr>Linha de cuidado</vt:lpstr>
      <vt:lpstr>Ações programáticas de saúde</vt:lpstr>
      <vt:lpstr>Vigilância da saúde</vt:lpstr>
      <vt:lpstr>Estratégia Saúde da Família</vt:lpstr>
      <vt:lpstr>Objetivos</vt:lpstr>
      <vt:lpstr>Promoção da saúde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de Atenção `a Saúde no Brasil</dc:title>
  <dc:creator>AYLENE BOUSQUAT</dc:creator>
  <cp:lastModifiedBy>Microsoft Office User</cp:lastModifiedBy>
  <cp:revision>19</cp:revision>
  <dcterms:created xsi:type="dcterms:W3CDTF">2019-06-22T20:36:27Z</dcterms:created>
  <dcterms:modified xsi:type="dcterms:W3CDTF">2020-09-01T13:28:22Z</dcterms:modified>
</cp:coreProperties>
</file>