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9"/>
    <p:restoredTop sz="94691"/>
  </p:normalViewPr>
  <p:slideViewPr>
    <p:cSldViewPr snapToGrid="0" snapToObjects="1">
      <p:cViewPr varScale="1">
        <p:scale>
          <a:sx n="88" d="100"/>
          <a:sy n="88" d="100"/>
        </p:scale>
        <p:origin x="3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8/30/20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8/30/20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8/30/20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hyperlink" Target="https://www.ted.com/talks/bill_gates_how_the_pandemic_will_shape_the_near_future#t-1734336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1454F-2E73-AC48-9274-815F8D00B8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Regimes internacionais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26CF50-A24D-634C-9173-B633F45EF5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Cristiane Lucena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F584EE-5191-7E43-817E-85504622C7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0800" y="1498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7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98251-BD64-CC40-9BF9-181DE1EAC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Roteiro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C844A-A9A8-ED41-AB8C-93F58E4B3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Steven </a:t>
            </a:r>
            <a:r>
              <a:rPr lang="pt-BR" dirty="0" err="1"/>
              <a:t>Krasner</a:t>
            </a:r>
            <a:r>
              <a:rPr lang="pt-BR" dirty="0"/>
              <a:t> (1982/2012)</a:t>
            </a:r>
          </a:p>
          <a:p>
            <a:pPr lvl="1"/>
            <a:r>
              <a:rPr lang="pt-BR" dirty="0"/>
              <a:t>“Causas Estruturais e Consequências dos Regimes Internacionais: Regimes Como Variáveis Intervenientes</a:t>
            </a:r>
          </a:p>
          <a:p>
            <a:endParaRPr lang="pt-BR" dirty="0"/>
          </a:p>
          <a:p>
            <a:r>
              <a:rPr lang="pt-BR" dirty="0"/>
              <a:t>Entrevista com Bill Gates (Junho 2020)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3379CE-D17E-FD43-837C-B5B3BEDEEA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24572" y="2006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7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B6903-79F2-AA45-AA49-B872C9D72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Conceito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48828-B512-9247-B218-B2568626D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“Os regimes internacionais são definidos como princípios, normas, regras e procedimentos de tomada de decisões de determinada área das relações internacionais em torno dos quais convergem as expectativas dos atores.”</a:t>
            </a:r>
          </a:p>
          <a:p>
            <a:pPr marL="0" indent="0">
              <a:buNone/>
            </a:pPr>
            <a:r>
              <a:rPr lang="pt-BR" dirty="0"/>
              <a:t>	(</a:t>
            </a:r>
            <a:r>
              <a:rPr lang="pt-BR" dirty="0" err="1"/>
              <a:t>Krasner</a:t>
            </a:r>
            <a:r>
              <a:rPr lang="pt-BR" dirty="0"/>
              <a:t> 2012:93)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5203B4-9165-5A4C-9AF3-AE7C6BDA9D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71314" y="1358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0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A5AC-675D-7B4B-A6C9-ABD684433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Variável Interveniente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78EAD-AFF9-D44C-A4EF-D7458C57B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pPr marL="0" indent="0">
              <a:buNone/>
            </a:pPr>
            <a:r>
              <a:rPr lang="pt-BR" dirty="0"/>
              <a:t>				     [relação principal]</a:t>
            </a:r>
          </a:p>
          <a:p>
            <a:pPr marL="0" indent="0">
              <a:buNone/>
            </a:pPr>
            <a:r>
              <a:rPr lang="pt-BR" sz="2800" dirty="0"/>
              <a:t>	Variável independente → → → Variável dependente</a:t>
            </a:r>
          </a:p>
          <a:p>
            <a:pPr marL="0" indent="0">
              <a:buNone/>
            </a:pPr>
            <a:r>
              <a:rPr lang="pt-BR" sz="2800" dirty="0"/>
              <a:t>			↘︎                                          ↗︎    			    			   ↘︎ ︎ ︎  ︎ 			↗︎ </a:t>
            </a:r>
            <a:r>
              <a:rPr lang="pt-BR" sz="2800" dirty="0">
                <a:solidFill>
                  <a:srgbClr val="373545"/>
                </a:solidFill>
              </a:rPr>
              <a:t>︎</a:t>
            </a:r>
            <a:endParaRPr lang="pt-BR" sz="2800" dirty="0"/>
          </a:p>
          <a:p>
            <a:pPr marL="0" indent="0">
              <a:buNone/>
            </a:pPr>
            <a:r>
              <a:rPr lang="pt-BR" sz="2800" dirty="0"/>
              <a:t> 			     Variável interveniente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F3EB1F-CDB1-534B-A408-514A1C545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00343" y="1879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9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8170D-A7A6-FE45-9516-C3A2B1ADC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Desconstruindo o conceito!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335CB-8063-CF4A-980A-C152D73AF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pt-BR" dirty="0"/>
          </a:p>
          <a:p>
            <a:r>
              <a:rPr lang="pt-BR" dirty="0"/>
              <a:t>Convergência de expectativas</a:t>
            </a:r>
          </a:p>
          <a:p>
            <a:pPr lvl="1"/>
            <a:r>
              <a:rPr lang="pt-BR" dirty="0"/>
              <a:t>Deliberação, conteúdo, resultados</a:t>
            </a:r>
          </a:p>
          <a:p>
            <a:pPr lvl="1"/>
            <a:r>
              <a:rPr lang="pt-BR" dirty="0"/>
              <a:t>Consequências para a reputação dos estados (</a:t>
            </a:r>
            <a:r>
              <a:rPr lang="pt-BR" dirty="0" err="1"/>
              <a:t>Downs</a:t>
            </a:r>
            <a:r>
              <a:rPr lang="pt-BR" dirty="0"/>
              <a:t> e Jones 2002; </a:t>
            </a:r>
            <a:r>
              <a:rPr lang="pt-BR" dirty="0" err="1"/>
              <a:t>Tomz</a:t>
            </a:r>
            <a:r>
              <a:rPr lang="pt-BR" dirty="0"/>
              <a:t> 2007)</a:t>
            </a:r>
          </a:p>
          <a:p>
            <a:pPr lvl="1"/>
            <a:endParaRPr lang="pt-BR" dirty="0"/>
          </a:p>
          <a:p>
            <a:r>
              <a:rPr lang="pt-BR" dirty="0"/>
              <a:t>Em determinada área das relações internacionais</a:t>
            </a:r>
          </a:p>
          <a:p>
            <a:pPr marL="1501902" lvl="2" indent="-514350">
              <a:buFont typeface="+mj-lt"/>
              <a:buAutoNum type="romanLcPeriod"/>
            </a:pPr>
            <a:r>
              <a:rPr lang="pt-BR" dirty="0"/>
              <a:t>Comércio internacional</a:t>
            </a:r>
          </a:p>
          <a:p>
            <a:pPr marL="1501902" lvl="2" indent="-514350">
              <a:buFont typeface="+mj-lt"/>
              <a:buAutoNum type="romanLcPeriod"/>
            </a:pPr>
            <a:r>
              <a:rPr lang="pt-BR" dirty="0"/>
              <a:t>Segurança internacional</a:t>
            </a:r>
          </a:p>
          <a:p>
            <a:pPr marL="1501902" lvl="2" indent="-514350">
              <a:buFont typeface="+mj-lt"/>
              <a:buAutoNum type="romanLcPeriod"/>
            </a:pPr>
            <a:r>
              <a:rPr lang="pt-BR" dirty="0"/>
              <a:t>Proteção ao meio ambiente</a:t>
            </a:r>
          </a:p>
          <a:p>
            <a:pPr marL="1501902" lvl="2" indent="-514350">
              <a:buFont typeface="+mj-lt"/>
              <a:buAutoNum type="romanLcPeriod"/>
            </a:pPr>
            <a:r>
              <a:rPr lang="pt-BR" dirty="0"/>
              <a:t>Direitos humanos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69D009-B6CD-D342-8DA2-D19B49F635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71314" y="1879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4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608E5-92F5-5440-AD26-AEC9A81A4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A Pandemia do Covid-19</a:t>
            </a:r>
            <a:br>
              <a:rPr lang="pt-BR" dirty="0"/>
            </a:br>
            <a:r>
              <a:rPr lang="pt-BR" sz="3200" dirty="0"/>
              <a:t>Cooperação para a produção e distribuição de uma vacina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E4532-8CE1-3E43-A147-6A15ECEF3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sz="2400" dirty="0">
                <a:hlinkClick r:id="rId4"/>
              </a:rPr>
              <a:t>Entrevista com Bill Gates (Chris Andersen, </a:t>
            </a:r>
            <a:r>
              <a:rPr lang="pt-BR" sz="2400" dirty="0" err="1">
                <a:hlinkClick r:id="rId4"/>
              </a:rPr>
              <a:t>TedEx</a:t>
            </a:r>
            <a:r>
              <a:rPr lang="pt-BR" sz="2400" dirty="0">
                <a:hlinkClick r:id="rId4"/>
              </a:rPr>
              <a:t>)</a:t>
            </a:r>
            <a:endParaRPr lang="pt-BR" sz="2400" dirty="0"/>
          </a:p>
          <a:p>
            <a:pPr lvl="1"/>
            <a:r>
              <a:rPr lang="pt-BR" sz="2400" dirty="0"/>
              <a:t>Assistiremos ao intervalo 21:00 a 29:00 e discutiremos as seguintes questões durante a aula:</a:t>
            </a:r>
          </a:p>
          <a:p>
            <a:pPr marL="1501902" lvl="2" indent="-514350">
              <a:buFont typeface="+mj-lt"/>
              <a:buAutoNum type="arabicPeriod"/>
            </a:pPr>
            <a:r>
              <a:rPr lang="pt-BR" sz="2400" dirty="0"/>
              <a:t>Qual o papel das parcerias público-privadas?</a:t>
            </a:r>
          </a:p>
          <a:p>
            <a:pPr marL="1501902" lvl="2" indent="-514350">
              <a:buFont typeface="+mj-lt"/>
              <a:buAutoNum type="arabicPeriod"/>
            </a:pPr>
            <a:r>
              <a:rPr lang="pt-BR" sz="2400" dirty="0"/>
              <a:t>Qual o papel da confiança?</a:t>
            </a:r>
          </a:p>
          <a:p>
            <a:pPr marL="1501902" lvl="2" indent="-514350">
              <a:buFont typeface="+mj-lt"/>
              <a:buAutoNum type="arabicPeriod"/>
            </a:pPr>
            <a:r>
              <a:rPr lang="pt-BR" sz="2400" dirty="0"/>
              <a:t>A OMS continua sendo necessária?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7B4384-45EE-3741-B541-21885D19B4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0000" y="20501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50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41253-705D-7143-A1E9-379A8FC7E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Desenvolvimento dos Regimes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E7DE0-614C-C549-B649-AFF4595E8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44702" lvl="1" indent="-514350">
              <a:buFont typeface="+mj-lt"/>
              <a:buAutoNum type="arabicParenR"/>
            </a:pPr>
            <a:endParaRPr lang="pt-BR" sz="2800" dirty="0"/>
          </a:p>
          <a:p>
            <a:pPr marL="1044702" lvl="1" indent="-514350">
              <a:buFont typeface="+mj-lt"/>
              <a:buAutoNum type="arabicParenR"/>
            </a:pPr>
            <a:r>
              <a:rPr lang="pt-BR" sz="2400" dirty="0"/>
              <a:t>Interesse (</a:t>
            </a:r>
            <a:r>
              <a:rPr lang="pt-BR" sz="2400" dirty="0" err="1"/>
              <a:t>auto-interesse</a:t>
            </a:r>
            <a:r>
              <a:rPr lang="pt-BR" sz="2400" dirty="0"/>
              <a:t> egoísta)</a:t>
            </a:r>
          </a:p>
          <a:p>
            <a:pPr marL="1044702" lvl="1" indent="-514350">
              <a:buFont typeface="+mj-lt"/>
              <a:buAutoNum type="arabicParenR"/>
            </a:pPr>
            <a:r>
              <a:rPr lang="pt-BR" sz="2400" dirty="0"/>
              <a:t>Poder político</a:t>
            </a:r>
          </a:p>
          <a:p>
            <a:pPr marL="1044702" lvl="1" indent="-514350">
              <a:buFont typeface="+mj-lt"/>
              <a:buAutoNum type="arabicParenR"/>
            </a:pPr>
            <a:r>
              <a:rPr lang="pt-BR" sz="2400" dirty="0"/>
              <a:t>Normas e princípios</a:t>
            </a:r>
          </a:p>
          <a:p>
            <a:pPr marL="1044702" lvl="1" indent="-514350">
              <a:buFont typeface="+mj-lt"/>
              <a:buAutoNum type="arabicParenR"/>
            </a:pPr>
            <a:r>
              <a:rPr lang="pt-BR" sz="2400" dirty="0"/>
              <a:t>Usos e costumes</a:t>
            </a:r>
          </a:p>
          <a:p>
            <a:pPr marL="1044702" lvl="1" indent="-514350">
              <a:buFont typeface="+mj-lt"/>
              <a:buAutoNum type="arabicParenR"/>
            </a:pPr>
            <a:r>
              <a:rPr lang="pt-BR" sz="2400" dirty="0"/>
              <a:t>Conhecimento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63F527-53F6-644F-A511-31F1AD5592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0000" y="16292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5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009B4-91A9-ED47-9F87-CF828F3F1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Concluindo..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4D3ED-04C7-1A4D-B5B2-484FD4E5A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The TRIP Project (2011; 2018)</a:t>
            </a:r>
          </a:p>
          <a:p>
            <a:r>
              <a:rPr lang="en-US" dirty="0" err="1"/>
              <a:t>Maliniak</a:t>
            </a:r>
            <a:r>
              <a:rPr lang="en-US" dirty="0"/>
              <a:t>, Daniel. Amy Oakes, Susan Peterson, e Michael Tierney. 2011. “International Relations in the US Academy.” </a:t>
            </a:r>
            <a:r>
              <a:rPr lang="pt-BR" i="1" dirty="0" err="1"/>
              <a:t>International</a:t>
            </a:r>
            <a:r>
              <a:rPr lang="pt-BR" i="1" dirty="0"/>
              <a:t> </a:t>
            </a:r>
            <a:r>
              <a:rPr lang="pt-BR" i="1" dirty="0" err="1"/>
              <a:t>Studies</a:t>
            </a:r>
            <a:r>
              <a:rPr lang="pt-BR" i="1" dirty="0"/>
              <a:t> </a:t>
            </a:r>
            <a:r>
              <a:rPr lang="pt-BR" i="1" dirty="0" err="1"/>
              <a:t>Quarterly</a:t>
            </a:r>
            <a:r>
              <a:rPr lang="pt-BR" dirty="0"/>
              <a:t> 55, pp. </a:t>
            </a:r>
            <a:r>
              <a:rPr lang="pt-BR"/>
              <a:t>437-464. </a:t>
            </a:r>
            <a:endParaRPr lang="pt-B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837D7B-BC22-1847-A3FD-70C47696E5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82629" y="21717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0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1733</TotalTime>
  <Words>280</Words>
  <Application>Microsoft Macintosh PowerPoint</Application>
  <PresentationFormat>Widescreen</PresentationFormat>
  <Paragraphs>48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Franklin Gothic Book</vt:lpstr>
      <vt:lpstr>Crop</vt:lpstr>
      <vt:lpstr>Regimes internacionais</vt:lpstr>
      <vt:lpstr>Roteiro</vt:lpstr>
      <vt:lpstr>Conceito</vt:lpstr>
      <vt:lpstr>Variável Interveniente</vt:lpstr>
      <vt:lpstr>Desconstruindo o conceito!</vt:lpstr>
      <vt:lpstr>A Pandemia do Covid-19 Cooperação para a produção e distribuição de uma vacina</vt:lpstr>
      <vt:lpstr>Desenvolvimento dos Regimes</vt:lpstr>
      <vt:lpstr>Concluindo..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Regimes internacionais</dc:title>
  <dc:creator>Cristiane</dc:creator>
  <cp:lastModifiedBy>Cristiane</cp:lastModifiedBy>
  <cp:revision>21</cp:revision>
  <dcterms:created xsi:type="dcterms:W3CDTF">2020-08-05T16:20:54Z</dcterms:created>
  <dcterms:modified xsi:type="dcterms:W3CDTF">2020-08-30T21:59:54Z</dcterms:modified>
</cp:coreProperties>
</file>