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61" r:id="rId3"/>
    <p:sldId id="258" r:id="rId4"/>
    <p:sldId id="273" r:id="rId5"/>
    <p:sldId id="263" r:id="rId6"/>
    <p:sldId id="262" r:id="rId7"/>
    <p:sldId id="272" r:id="rId8"/>
    <p:sldId id="264" r:id="rId9"/>
    <p:sldId id="265" r:id="rId10"/>
    <p:sldId id="275" r:id="rId11"/>
    <p:sldId id="267" r:id="rId12"/>
    <p:sldId id="270" r:id="rId13"/>
    <p:sldId id="274" r:id="rId14"/>
    <p:sldId id="271" r:id="rId15"/>
    <p:sldId id="268" r:id="rId16"/>
    <p:sldId id="260" r:id="rId17"/>
    <p:sldId id="266" r:id="rId18"/>
    <p:sldId id="269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657" autoAdjust="0"/>
  </p:normalViewPr>
  <p:slideViewPr>
    <p:cSldViewPr>
      <p:cViewPr varScale="1">
        <p:scale>
          <a:sx n="56" d="100"/>
          <a:sy n="56" d="100"/>
        </p:scale>
        <p:origin x="97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3B55BF-4AC9-409E-AAEC-E7EF8B6D29F2}" type="datetimeFigureOut">
              <a:rPr lang="pt-BR" smtClean="0"/>
              <a:t>22/11/2022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7C8ED5-63C4-42BD-8C4D-AE70789FDF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4210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conjunto de pessoas reunidas por constantes de tempo e espaço, articuladas por sua mútua representação interna, que se propõe, implícita ou explicitamente, uma tarefa que constitui sua finalidade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7C8ED5-63C4-42BD-8C4D-AE70789FDFE5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02204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Na </a:t>
            </a:r>
            <a:r>
              <a:rPr lang="pt-BR" dirty="0" err="1"/>
              <a:t>pré</a:t>
            </a:r>
            <a:r>
              <a:rPr lang="pt-BR" dirty="0"/>
              <a:t> tarefa situam-se as técnicas defensivas, que estruturam o que se denomina resistência à mudança e que são mobilizadas pelo incremento das ansiedades de perda e ataque.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7C8ED5-63C4-42BD-8C4D-AE70789FDFE5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5256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/>
              <a:t>O vertical representa os antecedentes pessoais que se </a:t>
            </a:r>
            <a:r>
              <a:rPr lang="pt-BR" dirty="0" err="1"/>
              <a:t>veêm</a:t>
            </a:r>
            <a:r>
              <a:rPr lang="pt-BR" dirty="0"/>
              <a:t> atualizados em um dado momento do processo grupal e o horizontal é a expressão desse presente grupal que permitiu compartilhamento pelos demais membros do grupo dos afetos suscitados por um deles (o porta-voz). 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7C8ED5-63C4-42BD-8C4D-AE70789FDFE5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37176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Trabalhar</a:t>
            </a:r>
            <a:r>
              <a:rPr lang="pt-BR" baseline="0" dirty="0"/>
              <a:t> os possíveis impedimentos para a realização daquilo que é proposto no grupo, favorecendo espaços de continência, confiança e criação de novos fazeres. A medida que se estabelece uma articulação entre os sujeitos do grupo, na qual assumem e delegam papéis um ao outro, a comunicação passa a ocorrer, possibilitando a aprendizagem  e consequentemente, a apreensão da realidade. Um grupo em permanente dialogo e intercambio de saberes e modo de agir no mundo configura-se como um lugar ideal para a aprendizagem da apropriação instrumental da realidade. A tarefa do grupo pode ser entendida como um movimento em rumo à apreensão do real, enfrentamento com novas situações, mudanças e transformações”.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7C8ED5-63C4-42BD-8C4D-AE70789FDFE5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3365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89E4-B210-47E8-BAB6-7C88043B5EE3}" type="datetimeFigureOut">
              <a:rPr lang="pt-BR" smtClean="0"/>
              <a:t>22/11/2022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5C1B0-C95A-4C01-9CCE-A913B8CCED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7626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89E4-B210-47E8-BAB6-7C88043B5EE3}" type="datetimeFigureOut">
              <a:rPr lang="pt-BR" smtClean="0"/>
              <a:t>22/11/2022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5C1B0-C95A-4C01-9CCE-A913B8CCED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7542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89E4-B210-47E8-BAB6-7C88043B5EE3}" type="datetimeFigureOut">
              <a:rPr lang="pt-BR" smtClean="0"/>
              <a:t>22/11/2022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5C1B0-C95A-4C01-9CCE-A913B8CCED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7795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89E4-B210-47E8-BAB6-7C88043B5EE3}" type="datetimeFigureOut">
              <a:rPr lang="pt-BR" smtClean="0"/>
              <a:t>22/11/2022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5C1B0-C95A-4C01-9CCE-A913B8CCED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3187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89E4-B210-47E8-BAB6-7C88043B5EE3}" type="datetimeFigureOut">
              <a:rPr lang="pt-BR" smtClean="0"/>
              <a:t>22/11/2022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5C1B0-C95A-4C01-9CCE-A913B8CCED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6655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89E4-B210-47E8-BAB6-7C88043B5EE3}" type="datetimeFigureOut">
              <a:rPr lang="pt-BR" smtClean="0"/>
              <a:t>22/11/2022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5C1B0-C95A-4C01-9CCE-A913B8CCED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495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89E4-B210-47E8-BAB6-7C88043B5EE3}" type="datetimeFigureOut">
              <a:rPr lang="pt-BR" smtClean="0"/>
              <a:t>22/11/2022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5C1B0-C95A-4C01-9CCE-A913B8CCED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1611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89E4-B210-47E8-BAB6-7C88043B5EE3}" type="datetimeFigureOut">
              <a:rPr lang="pt-BR" smtClean="0"/>
              <a:t>22/11/2022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5C1B0-C95A-4C01-9CCE-A913B8CCED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9444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89E4-B210-47E8-BAB6-7C88043B5EE3}" type="datetimeFigureOut">
              <a:rPr lang="pt-BR" smtClean="0"/>
              <a:t>22/11/2022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5C1B0-C95A-4C01-9CCE-A913B8CCED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6978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89E4-B210-47E8-BAB6-7C88043B5EE3}" type="datetimeFigureOut">
              <a:rPr lang="pt-BR" smtClean="0"/>
              <a:t>22/11/2022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5C1B0-C95A-4C01-9CCE-A913B8CCED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5686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89E4-B210-47E8-BAB6-7C88043B5EE3}" type="datetimeFigureOut">
              <a:rPr lang="pt-BR" smtClean="0"/>
              <a:t>22/11/2022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5C1B0-C95A-4C01-9CCE-A913B8CCED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4056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689E4-B210-47E8-BAB6-7C88043B5EE3}" type="datetimeFigureOut">
              <a:rPr lang="pt-BR" smtClean="0"/>
              <a:t>22/11/2022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5C1B0-C95A-4C01-9CCE-A913B8CCED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00454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Aula 3: O grupo operativo e processos grupais na Terapia Ocupacional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Fernanda Stella </a:t>
            </a:r>
            <a:r>
              <a:rPr lang="pt-BR" dirty="0" err="1"/>
              <a:t>Risseto</a:t>
            </a:r>
            <a:r>
              <a:rPr lang="pt-BR" dirty="0"/>
              <a:t> </a:t>
            </a:r>
            <a:r>
              <a:rPr lang="pt-BR" dirty="0" err="1"/>
              <a:t>Mieto</a:t>
            </a:r>
            <a:r>
              <a:rPr lang="pt-B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738636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Aprendizagem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Acontece a partir da comunicação bem sucedida. Implica criatividade, elaboração de ansiedades e uma adaptação ativa à realidade. </a:t>
            </a:r>
          </a:p>
        </p:txBody>
      </p:sp>
    </p:spTree>
    <p:extLst>
      <p:ext uri="{BB962C8B-B14F-4D97-AF65-F5344CB8AC3E}">
        <p14:creationId xmlns:p14="http://schemas.microsoft.com/office/powerpoint/2010/main" val="2307384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HORIZONTALIDADE X VERTICALIDADE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BR" dirty="0"/>
              <a:t>Verticalidade designa a história, as experiências, as circunstâncias pessoais de um membro do grupo. </a:t>
            </a:r>
          </a:p>
          <a:p>
            <a:pPr algn="just"/>
            <a:r>
              <a:rPr lang="pt-BR" dirty="0"/>
              <a:t>Horizontalidade constitui o denominador comum da situação grupal, ou seja, aquilo que é compartilhado por todos os membros consciente ou inconscientemente. 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A verticalidade se articula com a horizontalidade, pondo em evidência o emergente grupal. </a:t>
            </a:r>
          </a:p>
          <a:p>
            <a:pPr algn="just"/>
            <a:endParaRPr lang="pt-BR" dirty="0"/>
          </a:p>
          <a:p>
            <a:pPr marL="0" indent="0" algn="just">
              <a:buNone/>
            </a:pPr>
            <a:r>
              <a:rPr lang="pt-BR" dirty="0"/>
              <a:t>VERTICALIDADE + HORIZONTALIDADE = EMERGENTE GRUPAL </a:t>
            </a:r>
          </a:p>
        </p:txBody>
      </p:sp>
    </p:spTree>
    <p:extLst>
      <p:ext uri="{BB962C8B-B14F-4D97-AF65-F5344CB8AC3E}">
        <p14:creationId xmlns:p14="http://schemas.microsoft.com/office/powerpoint/2010/main" val="4044616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dirty="0"/>
              <a:t>Nos grupos operativos, a atividade está centrada justamente na mobilização de estruturas e vínculos estereotipados, trazendo a possibilidade de reaprendizagem, e esse fato já é terapêutico por si só (</a:t>
            </a:r>
            <a:r>
              <a:rPr lang="pt-BR" dirty="0" err="1"/>
              <a:t>Pichon</a:t>
            </a:r>
            <a:r>
              <a:rPr lang="pt-BR" dirty="0"/>
              <a:t> </a:t>
            </a:r>
            <a:r>
              <a:rPr lang="pt-BR" dirty="0" err="1"/>
              <a:t>Rivière</a:t>
            </a:r>
            <a:r>
              <a:rPr lang="pt-BR" dirty="0"/>
              <a:t>, 1991)</a:t>
            </a:r>
          </a:p>
        </p:txBody>
      </p:sp>
    </p:spTree>
    <p:extLst>
      <p:ext uri="{BB962C8B-B14F-4D97-AF65-F5344CB8AC3E}">
        <p14:creationId xmlns:p14="http://schemas.microsoft.com/office/powerpoint/2010/main" val="659200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Papéis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Porta voz</a:t>
            </a:r>
          </a:p>
          <a:p>
            <a:pPr algn="just"/>
            <a:r>
              <a:rPr lang="pt-BR" dirty="0"/>
              <a:t>Bode expiatório</a:t>
            </a:r>
          </a:p>
          <a:p>
            <a:pPr algn="just"/>
            <a:r>
              <a:rPr lang="pt-BR" dirty="0"/>
              <a:t>Líder </a:t>
            </a:r>
          </a:p>
          <a:p>
            <a:pPr algn="just"/>
            <a:r>
              <a:rPr lang="pt-BR" dirty="0"/>
              <a:t>Sabotador </a:t>
            </a:r>
          </a:p>
          <a:p>
            <a:pPr algn="just"/>
            <a:r>
              <a:rPr lang="pt-BR" dirty="0"/>
              <a:t>Coordenador/observador: função na análise grupal e que se diferencia de outros participantes</a:t>
            </a:r>
          </a:p>
        </p:txBody>
      </p:sp>
    </p:spTree>
    <p:extLst>
      <p:ext uri="{BB962C8B-B14F-4D97-AF65-F5344CB8AC3E}">
        <p14:creationId xmlns:p14="http://schemas.microsoft.com/office/powerpoint/2010/main" val="373838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/>
              <a:t>PORTA-VOZ - é aquele que enuncia (denuncia) o problema grupal </a:t>
            </a:r>
          </a:p>
          <a:p>
            <a:r>
              <a:rPr lang="pt-BR" dirty="0"/>
              <a:t>DEPOSITADO–conteúdo que o grupo não pode assumir e coloca no outro</a:t>
            </a:r>
          </a:p>
          <a:p>
            <a:r>
              <a:rPr lang="pt-BR" dirty="0"/>
              <a:t>DEPOSITÁRIO–é aquele no qual é projetado esse conteúdo grupal inconsciente e não-</a:t>
            </a:r>
            <a:r>
              <a:rPr lang="pt-BR" dirty="0" err="1"/>
              <a:t>assumível</a:t>
            </a:r>
            <a:endParaRPr lang="pt-BR" dirty="0"/>
          </a:p>
          <a:p>
            <a:r>
              <a:rPr lang="pt-BR" dirty="0"/>
              <a:t>DEPOSITANTE–são aqueles que projetaram e colocaram no depositário</a:t>
            </a:r>
          </a:p>
        </p:txBody>
      </p:sp>
    </p:spTree>
    <p:extLst>
      <p:ext uri="{BB962C8B-B14F-4D97-AF65-F5344CB8AC3E}">
        <p14:creationId xmlns:p14="http://schemas.microsoft.com/office/powerpoint/2010/main" val="27625512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Principais papéis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t-BR" dirty="0"/>
              <a:t>Coordenador: analisar e criar condições para que conflitos ou contradições do grupo possam ser discutidos e superados: “líderes da mudança”, “líder da resistência”;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Bode expiatório é aquele que se torna depositário das características negativas do grupo, assumindo para si todos os “defeitos” dos outros membros. Essa pessoa concentra sobre si as tensões do grupo; tende a aparecer como “culpada” por situações que são, de fato, grupais;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Porta-voz manifesta o que o restante do grupo está sentindo e pensando. Ele “fala pelo grupo”, tem coragem de expor as tensões, as ansiedades, de verbalizar, dar forma aos sentimentos e conflitos do grupo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45805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Grupo de atividade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9715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dirty="0"/>
              <a:t>Tarefa: produção de um jornal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Análise dos processos grupais: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1. Terapeuta distancia-se quando percebe o grupo com autonomia para a realização da tarefa</a:t>
            </a:r>
          </a:p>
          <a:p>
            <a:pPr marL="0" indent="0" algn="just">
              <a:buNone/>
            </a:pPr>
            <a:r>
              <a:rPr lang="pt-BR" dirty="0"/>
              <a:t>2.Observa-se oposições (pai x filho), bode expiatório (depositário)</a:t>
            </a:r>
          </a:p>
          <a:p>
            <a:pPr marL="0" indent="0" algn="just">
              <a:buNone/>
            </a:pPr>
            <a:r>
              <a:rPr lang="pt-BR" dirty="0"/>
              <a:t>3. Rigidez dos papéis assumidos traz a resistência e a impossibilidade para o novo </a:t>
            </a:r>
          </a:p>
        </p:txBody>
      </p:sp>
    </p:spTree>
    <p:extLst>
      <p:ext uri="{BB962C8B-B14F-4D97-AF65-F5344CB8AC3E}">
        <p14:creationId xmlns:p14="http://schemas.microsoft.com/office/powerpoint/2010/main" val="32875491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Um grupo se torna operativo quando há: (3Ms)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/>
              <a:t>MOTIVAÇÃO para a tarefa</a:t>
            </a:r>
          </a:p>
          <a:p>
            <a:r>
              <a:rPr lang="pt-BR" dirty="0"/>
              <a:t>MOBILIDADE nos papéis a serem desempenhados</a:t>
            </a:r>
          </a:p>
          <a:p>
            <a:r>
              <a:rPr lang="pt-BR" dirty="0"/>
              <a:t>Disponibilidade para MUDANÇAS</a:t>
            </a:r>
          </a:p>
        </p:txBody>
      </p:sp>
    </p:spTree>
    <p:extLst>
      <p:ext uri="{BB962C8B-B14F-4D97-AF65-F5344CB8AC3E}">
        <p14:creationId xmlns:p14="http://schemas.microsoft.com/office/powerpoint/2010/main" val="1206118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Referências bibliográficas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/>
          </a:p>
          <a:p>
            <a:pPr marL="0" indent="0">
              <a:buNone/>
            </a:pPr>
            <a:endParaRPr lang="pt-BR" dirty="0"/>
          </a:p>
          <a:p>
            <a:pPr algn="just"/>
            <a:r>
              <a:rPr lang="pt-BR" dirty="0"/>
              <a:t>MAXIMINO, V. Grupos de Atividades com pacientes psicóticos. São José dos Campos: Ed. UNIVAP. 2001. p.79-84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PICHÓN-RIVIÈRE, E. 1991. O processo grupal. São Paulo, Martins Fontes, 181 p.</a:t>
            </a:r>
          </a:p>
        </p:txBody>
      </p:sp>
    </p:spTree>
    <p:extLst>
      <p:ext uri="{BB962C8B-B14F-4D97-AF65-F5344CB8AC3E}">
        <p14:creationId xmlns:p14="http://schemas.microsoft.com/office/powerpoint/2010/main" val="320928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Grupo operativo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2555776" y="1988840"/>
            <a:ext cx="4536504" cy="28697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marL="0" indent="0" algn="ctr">
              <a:buNone/>
            </a:pPr>
            <a:r>
              <a:rPr lang="pt-BR" sz="4000" dirty="0"/>
              <a:t>O que sabem sobre?/ aula anterior/greve dos enfermeiros</a:t>
            </a:r>
          </a:p>
        </p:txBody>
      </p:sp>
    </p:spTree>
    <p:extLst>
      <p:ext uri="{BB962C8B-B14F-4D97-AF65-F5344CB8AC3E}">
        <p14:creationId xmlns:p14="http://schemas.microsoft.com/office/powerpoint/2010/main" val="288335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Grupo operativo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pt-BR" dirty="0"/>
              <a:t>Conceito de grupo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Elipse 3"/>
          <p:cNvSpPr/>
          <p:nvPr/>
        </p:nvSpPr>
        <p:spPr>
          <a:xfrm>
            <a:off x="1091545" y="2276872"/>
            <a:ext cx="2376264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/>
              <a:t>Constantes de tempo e espaço</a:t>
            </a:r>
          </a:p>
        </p:txBody>
      </p:sp>
      <p:sp>
        <p:nvSpPr>
          <p:cNvPr id="5" name="Elipse 4"/>
          <p:cNvSpPr/>
          <p:nvPr/>
        </p:nvSpPr>
        <p:spPr>
          <a:xfrm>
            <a:off x="4860032" y="2420888"/>
            <a:ext cx="2376264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/>
              <a:t>Mútua representação interna</a:t>
            </a:r>
          </a:p>
        </p:txBody>
      </p:sp>
      <p:sp>
        <p:nvSpPr>
          <p:cNvPr id="6" name="Elipse 5"/>
          <p:cNvSpPr/>
          <p:nvPr/>
        </p:nvSpPr>
        <p:spPr>
          <a:xfrm>
            <a:off x="2987824" y="2693876"/>
            <a:ext cx="2376264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/>
              <a:t>Se propõe a uma tarefa</a:t>
            </a:r>
          </a:p>
        </p:txBody>
      </p:sp>
      <p:sp>
        <p:nvSpPr>
          <p:cNvPr id="7" name="Seta para a direita 6"/>
          <p:cNvSpPr/>
          <p:nvPr/>
        </p:nvSpPr>
        <p:spPr>
          <a:xfrm>
            <a:off x="1907704" y="4869513"/>
            <a:ext cx="4752528" cy="8640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3433428" y="551723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Aprendizagem </a:t>
            </a:r>
          </a:p>
        </p:txBody>
      </p:sp>
      <p:sp>
        <p:nvSpPr>
          <p:cNvPr id="12" name="Texto explicativo em seta para baixo 11"/>
          <p:cNvSpPr/>
          <p:nvPr/>
        </p:nvSpPr>
        <p:spPr>
          <a:xfrm>
            <a:off x="1547664" y="3717032"/>
            <a:ext cx="1224136" cy="1296144"/>
          </a:xfrm>
          <a:prstGeom prst="down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/>
              <a:t>Assumir e delegar papéis </a:t>
            </a:r>
          </a:p>
        </p:txBody>
      </p:sp>
      <p:sp>
        <p:nvSpPr>
          <p:cNvPr id="13" name="Texto explicativo em seta para baixo 12"/>
          <p:cNvSpPr/>
          <p:nvPr/>
        </p:nvSpPr>
        <p:spPr>
          <a:xfrm>
            <a:off x="3095836" y="3717032"/>
            <a:ext cx="1080120" cy="1296144"/>
          </a:xfrm>
          <a:prstGeom prst="down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/>
              <a:t>Vínculos </a:t>
            </a:r>
          </a:p>
        </p:txBody>
      </p:sp>
      <p:sp>
        <p:nvSpPr>
          <p:cNvPr id="14" name="Texto explicativo em seta para baixo 13"/>
          <p:cNvSpPr/>
          <p:nvPr/>
        </p:nvSpPr>
        <p:spPr>
          <a:xfrm>
            <a:off x="4644008" y="3717032"/>
            <a:ext cx="1584176" cy="1300269"/>
          </a:xfrm>
          <a:prstGeom prst="downArrow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/>
              <a:t>Transferências </a:t>
            </a:r>
          </a:p>
        </p:txBody>
      </p:sp>
    </p:spTree>
    <p:extLst>
      <p:ext uri="{BB962C8B-B14F-4D97-AF65-F5344CB8AC3E}">
        <p14:creationId xmlns:p14="http://schemas.microsoft.com/office/powerpoint/2010/main" val="670229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dirty="0"/>
              <a:t>“Grupo centrado na tarefa que tem como finalidade aprender a pensar em termos de resolução de dificuldades criadas e manifestadas no campo grupal”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Vinculo – há internalização /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representação interna recíproca</a:t>
            </a:r>
          </a:p>
        </p:txBody>
      </p:sp>
    </p:spTree>
    <p:extLst>
      <p:ext uri="{BB962C8B-B14F-4D97-AF65-F5344CB8AC3E}">
        <p14:creationId xmlns:p14="http://schemas.microsoft.com/office/powerpoint/2010/main" val="2852134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BR" dirty="0"/>
              <a:t>A realização da atividade é a </a:t>
            </a:r>
            <a:r>
              <a:rPr lang="pt-BR" u="sng" dirty="0"/>
              <a:t>tarefa manifesta </a:t>
            </a:r>
            <a:r>
              <a:rPr lang="pt-BR" dirty="0"/>
              <a:t>(usada racionalmente). A </a:t>
            </a:r>
            <a:r>
              <a:rPr lang="pt-BR" u="sng" dirty="0"/>
              <a:t>tarefa latente </a:t>
            </a:r>
            <a:r>
              <a:rPr lang="pt-BR" dirty="0"/>
              <a:t>seria a elaboração das ansiedades básicas que aparecem como obstáculo ao aprendizado.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err="1"/>
              <a:t>Pré</a:t>
            </a:r>
            <a:r>
              <a:rPr lang="pt-BR" dirty="0"/>
              <a:t>-tarefa – insatisfação é constante/mecanismos de resistência a mudança</a:t>
            </a:r>
          </a:p>
          <a:p>
            <a:pPr marL="0" indent="0" algn="just">
              <a:buNone/>
            </a:pPr>
            <a:r>
              <a:rPr lang="pt-BR" dirty="0"/>
              <a:t>Tarefa – abordagem e elaboração das ansiedades e emergência da posição depressiva básica</a:t>
            </a:r>
          </a:p>
          <a:p>
            <a:pPr marL="0" indent="0" algn="just">
              <a:buNone/>
            </a:pPr>
            <a:r>
              <a:rPr lang="pt-BR" dirty="0"/>
              <a:t>Projeto – permite um planejamento para o futuro, fantasia de futuros utópicos 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9011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dirty="0"/>
              <a:t>Resistências para a realização da tarefa: medo da perda e medo do ataque </a:t>
            </a:r>
          </a:p>
          <a:p>
            <a:pPr algn="just"/>
            <a:r>
              <a:rPr lang="pt-BR" dirty="0"/>
              <a:t>MEDO DA PERDA do OBJETO – medo que um processo de mudança provoque perdas daquilo que já foi sedimentado/ ansiedade depressiva</a:t>
            </a:r>
          </a:p>
          <a:p>
            <a:pPr algn="just"/>
            <a:r>
              <a:rPr lang="pt-BR" dirty="0"/>
              <a:t>MEDO DO ATAQUE ao EU – temor daquilo que está por vir (desconhecido)/ansiedade paranoica</a:t>
            </a: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  <a:p>
            <a:pPr marL="0" indent="0" algn="ctr">
              <a:buNone/>
            </a:pPr>
            <a:r>
              <a:rPr lang="pt-BR" dirty="0"/>
              <a:t> Como superá-las?????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O que está latente a partir do explicito?</a:t>
            </a:r>
          </a:p>
        </p:txBody>
      </p:sp>
    </p:spTree>
    <p:extLst>
      <p:ext uri="{BB962C8B-B14F-4D97-AF65-F5344CB8AC3E}">
        <p14:creationId xmlns:p14="http://schemas.microsoft.com/office/powerpoint/2010/main" val="4140132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dirty="0"/>
              <a:t>Explícita–tarefa de trabalho</a:t>
            </a:r>
          </a:p>
          <a:p>
            <a:pPr marL="0" indent="0" algn="just">
              <a:buNone/>
            </a:pPr>
            <a:r>
              <a:rPr lang="pt-BR" dirty="0"/>
              <a:t>Implícita-elaboração dos medos básicos</a:t>
            </a:r>
          </a:p>
          <a:p>
            <a:pPr algn="just"/>
            <a:r>
              <a:rPr lang="pt-BR" dirty="0"/>
              <a:t>Explícita– o trabalho consciente –aprendizagem, terapêutico, etc.</a:t>
            </a:r>
          </a:p>
          <a:p>
            <a:pPr algn="just"/>
            <a:r>
              <a:rPr lang="pt-BR" dirty="0"/>
              <a:t>Implícita- é a mudança que se quer operar de acordo com os objetivo do grupo (a elaboração dos medos básicos permite aos participantes o abandono das estereotipias, a restauração de uma rede de comunicação, uma releitura do real e uma adaptação ativa à realidade</a:t>
            </a:r>
          </a:p>
        </p:txBody>
      </p:sp>
    </p:spTree>
    <p:extLst>
      <p:ext uri="{BB962C8B-B14F-4D97-AF65-F5344CB8AC3E}">
        <p14:creationId xmlns:p14="http://schemas.microsoft.com/office/powerpoint/2010/main" val="2579597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dirty="0"/>
              <a:t>O grupo operativo pretende resolver as dificuldades surgidas no campo grupal e não as dificuldades de cada um de seus integrantes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Função do terapeuta é interpretar, analisa-se o vinculo com a tarefa. Produzir </a:t>
            </a:r>
            <a:r>
              <a:rPr lang="pt-BR" dirty="0" err="1"/>
              <a:t>pertenência</a:t>
            </a:r>
            <a:r>
              <a:rPr lang="pt-BR" dirty="0"/>
              <a:t> 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No grupo de atividades denominamos </a:t>
            </a:r>
            <a:r>
              <a:rPr lang="pt-BR" u="sng" dirty="0"/>
              <a:t>“ações interpretativas”</a:t>
            </a:r>
            <a:r>
              <a:rPr lang="pt-BR" dirty="0"/>
              <a:t>, ou seja, ações, palavras e propostas que tem efeito de interpretação, produzindo movimentos, novas associações, </a:t>
            </a:r>
            <a:r>
              <a:rPr lang="pt-BR" dirty="0" err="1"/>
              <a:t>descritalizações</a:t>
            </a:r>
            <a:r>
              <a:rPr lang="pt-BR" dirty="0"/>
              <a:t>, mudanças (</a:t>
            </a:r>
            <a:r>
              <a:rPr lang="pt-BR" dirty="0" err="1"/>
              <a:t>Maximino</a:t>
            </a:r>
            <a:r>
              <a:rPr lang="pt-BR" dirty="0"/>
              <a:t>, 1995)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94737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Cone invertido – seis vetores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9671" y="1600200"/>
            <a:ext cx="4204658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44552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1027</Words>
  <Application>Microsoft Office PowerPoint</Application>
  <PresentationFormat>Apresentação na tela (4:3)</PresentationFormat>
  <Paragraphs>98</Paragraphs>
  <Slides>18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1" baseType="lpstr">
      <vt:lpstr>Arial</vt:lpstr>
      <vt:lpstr>Calibri</vt:lpstr>
      <vt:lpstr>Tema do Office</vt:lpstr>
      <vt:lpstr>Aula 3: O grupo operativo e processos grupais na Terapia Ocupacional  </vt:lpstr>
      <vt:lpstr>Grupo operativo</vt:lpstr>
      <vt:lpstr>Grupo operativo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Cone invertido – seis vetores</vt:lpstr>
      <vt:lpstr>Aprendizagem </vt:lpstr>
      <vt:lpstr>HORIZONTALIDADE X VERTICALIDADE</vt:lpstr>
      <vt:lpstr>Apresentação do PowerPoint</vt:lpstr>
      <vt:lpstr>Papéis</vt:lpstr>
      <vt:lpstr>Apresentação do PowerPoint</vt:lpstr>
      <vt:lpstr>Principais papéis</vt:lpstr>
      <vt:lpstr>Grupo de atividade</vt:lpstr>
      <vt:lpstr>Apresentação do PowerPoint</vt:lpstr>
      <vt:lpstr>Referências bibliográficas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3: O grupo operativo e processos grupais na Terapia Ocupacional</dc:title>
  <dc:creator>usuário</dc:creator>
  <cp:lastModifiedBy>Didático</cp:lastModifiedBy>
  <cp:revision>23</cp:revision>
  <dcterms:created xsi:type="dcterms:W3CDTF">2019-06-26T16:01:29Z</dcterms:created>
  <dcterms:modified xsi:type="dcterms:W3CDTF">2022-11-22T13:27:21Z</dcterms:modified>
</cp:coreProperties>
</file>