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60" r:id="rId6"/>
    <p:sldId id="288" r:id="rId7"/>
    <p:sldId id="287" r:id="rId8"/>
    <p:sldId id="290" r:id="rId9"/>
    <p:sldId id="295" r:id="rId10"/>
    <p:sldId id="298" r:id="rId11"/>
    <p:sldId id="299" r:id="rId12"/>
    <p:sldId id="293" r:id="rId13"/>
    <p:sldId id="294" r:id="rId14"/>
  </p:sldIdLst>
  <p:sldSz cx="12192000" cy="6858000"/>
  <p:notesSz cx="6877050" cy="10002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8822D2B6-CA71-4987-B896-4B34D40643AB}">
          <p14:sldIdLst>
            <p14:sldId id="256"/>
            <p14:sldId id="260"/>
            <p14:sldId id="288"/>
            <p14:sldId id="287"/>
            <p14:sldId id="290"/>
            <p14:sldId id="295"/>
            <p14:sldId id="298"/>
            <p14:sldId id="299"/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6357" autoAdjust="0"/>
  </p:normalViewPr>
  <p:slideViewPr>
    <p:cSldViewPr snapToGrid="0" showGuides="1">
      <p:cViewPr varScale="1">
        <p:scale>
          <a:sx n="128" d="100"/>
          <a:sy n="128" d="100"/>
        </p:scale>
        <p:origin x="5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3" d="100"/>
          <a:sy n="83" d="100"/>
        </p:scale>
        <p:origin x="140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3-11T17:48:10.986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23CEAAF3-9831-450B-8D59-2C09DB96C8FC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5404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06834459-7356-44BF-850D-8B30C4FB3B6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1879"/>
          </a:xfrm>
          <a:prstGeom prst="rect">
            <a:avLst/>
          </a:prstGeom>
        </p:spPr>
        <p:txBody>
          <a:bodyPr vert="horz" lIns="96451" tIns="48225" rIns="96451" bIns="48225" rtlCol="0"/>
          <a:lstStyle>
            <a:lvl1pPr algn="r">
              <a:defRPr sz="1300"/>
            </a:lvl1pPr>
          </a:lstStyle>
          <a:p>
            <a:fld id="{2D50CD79-FC16-4410-AB61-17F26E6D3BC8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0950"/>
            <a:ext cx="5997575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51" tIns="48225" rIns="96451" bIns="48225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7705" y="4813866"/>
            <a:ext cx="5501640" cy="3938617"/>
          </a:xfrm>
          <a:prstGeom prst="rect">
            <a:avLst/>
          </a:prstGeom>
        </p:spPr>
        <p:txBody>
          <a:bodyPr vert="horz" lIns="96451" tIns="48225" rIns="96451" bIns="48225" rtlCol="0"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5404" y="9500961"/>
            <a:ext cx="2980055" cy="501878"/>
          </a:xfrm>
          <a:prstGeom prst="rect">
            <a:avLst/>
          </a:prstGeom>
        </p:spPr>
        <p:txBody>
          <a:bodyPr vert="horz" lIns="96451" tIns="48225" rIns="96451" bIns="48225" rtlCol="0" anchor="b"/>
          <a:lstStyle>
            <a:lvl1pPr algn="r">
              <a:defRPr sz="1300"/>
            </a:lvl1pPr>
          </a:lstStyle>
          <a:p>
            <a:fld id="{0A3C37BE-C303-496D-B5CD-85F2937540FC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Conector Reto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o Título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o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Conector Reto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upo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Conector Reto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tângulo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pt-BR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11" name="Espaço Reservado para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pt-BR"/>
              <a:t>Clique no ícone para adicionar uma imagem</a:t>
            </a:r>
            <a:endParaRPr lang="pt-BR" dirty="0"/>
          </a:p>
        </p:txBody>
      </p:sp>
      <p:sp>
        <p:nvSpPr>
          <p:cNvPr id="19" name="Texto Instrucional"/>
          <p:cNvSpPr/>
          <p:nvPr/>
        </p:nvSpPr>
        <p:spPr>
          <a:xfrm>
            <a:off x="12344400" y="0"/>
            <a:ext cx="1295400" cy="68580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pt-BR" sz="1200" b="1" i="1" dirty="0">
                <a:latin typeface="Arial"/>
                <a:ea typeface="+mn-ea"/>
                <a:cs typeface="Arial"/>
              </a:rPr>
              <a:t>OBSERVAÇÃO:</a:t>
            </a:r>
          </a:p>
          <a:p>
            <a:pPr algn="l" defTabSz="914400">
              <a:buNone/>
            </a:pPr>
            <a:r>
              <a:rPr lang="pt-BR" sz="1200" b="0" i="1" dirty="0">
                <a:latin typeface="Arial"/>
                <a:ea typeface="+mn-ea"/>
                <a:cs typeface="Arial"/>
              </a:rPr>
              <a:t>Para mudar a imagem deste slide, selecione a imagem e exclua-a. Em seguida, clique no ícone Imagens do espaço reservado pra inserir sua própria imagem.</a:t>
            </a: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upo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Conector Reto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to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tângulo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grpSp>
          <p:nvGrpSpPr>
            <p:cNvPr id="11" name="Grupo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Conector Reto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to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pt-BR" smtClean="0"/>
              <a:t>08/06/2020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pt-BR" smtClean="0"/>
              <a:pPr/>
              <a:t>08/06/2020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15" name="Grupo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Conector Reto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</p:spPr>
        <p:txBody>
          <a:bodyPr anchor="b">
            <a:normAutofit/>
          </a:bodyPr>
          <a:lstStyle/>
          <a:p>
            <a:pPr defTabSz="914400">
              <a:spcBef>
                <a:spcPts val="0"/>
              </a:spcBef>
              <a:buNone/>
            </a:pPr>
            <a:r>
              <a:rPr lang="pt-BR" b="0" i="0" baseline="0"/>
              <a:t>DIREITO DE ACRESCER ENTRE HERDEIROS E LEGATÁRIOS</a:t>
            </a:r>
          </a:p>
        </p:txBody>
      </p:sp>
      <p:pic>
        <p:nvPicPr>
          <p:cNvPr id="1028" name="Picture 4" descr="Todos herdeiros legítimos fazem jus à partilha igualitária de cota ...">
            <a:extLst>
              <a:ext uri="{FF2B5EF4-FFF2-40B4-BE49-F238E27FC236}">
                <a16:creationId xmlns:a16="http://schemas.microsoft.com/office/drawing/2014/main" id="{8C87EF01-8235-40BC-8794-BF6121750F3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47" r="2" b="5749"/>
          <a:stretch/>
        </p:blipFill>
        <p:spPr bwMode="auto">
          <a:xfrm>
            <a:off x="1104900" y="1600200"/>
            <a:ext cx="9982200" cy="457200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Legado de usufruto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925EE3A-D12E-4A41-A58D-C8777B143DF2}"/>
              </a:ext>
            </a:extLst>
          </p:cNvPr>
          <p:cNvSpPr txBox="1"/>
          <p:nvPr/>
        </p:nvSpPr>
        <p:spPr>
          <a:xfrm>
            <a:off x="895802" y="1582340"/>
            <a:ext cx="110867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Garamond" panose="02020404030301010803" pitchFamily="18" charset="0"/>
              </a:rPr>
              <a:t> A sistemática é oposta à do usufruto conjunto comum.</a:t>
            </a:r>
            <a:br>
              <a:rPr lang="pt-BR" sz="2600" dirty="0">
                <a:latin typeface="Garamond" panose="02020404030301010803" pitchFamily="18" charset="0"/>
              </a:rPr>
            </a:br>
            <a:r>
              <a:rPr lang="pt-BR" sz="2600" dirty="0">
                <a:latin typeface="Garamond" panose="02020404030301010803" pitchFamily="18" charset="0"/>
              </a:rPr>
              <a:t>Aqui, a regra é que se os colegatários de legado conjunto instituído por testamento vierem a faltar, haverá o direito de acrescer pelos demais colegatários</a:t>
            </a:r>
          </a:p>
          <a:p>
            <a:endParaRPr lang="pt-BR" sz="2600" dirty="0">
              <a:latin typeface="Garamond" panose="02020404030301010803" pitchFamily="18" charset="0"/>
            </a:endParaRPr>
          </a:p>
          <a:p>
            <a:r>
              <a:rPr lang="pt-BR" sz="2600" dirty="0">
                <a:latin typeface="Garamond" panose="02020404030301010803" pitchFamily="18" charset="0"/>
              </a:rPr>
              <a:t>   E quando isso não vai acontecer ? (artigo. 1946, parágrafo único)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Se não houver conjunção entre os colegatários, ou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Se foi definida a parte cabível aos legatários em relação ao legado.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600" dirty="0">
              <a:latin typeface="Garamond" panose="02020404030301010803" pitchFamily="18" charset="0"/>
            </a:endParaRPr>
          </a:p>
          <a:p>
            <a:r>
              <a:rPr lang="pt-BR" sz="2600" dirty="0">
                <a:latin typeface="Garamond" panose="02020404030301010803" pitchFamily="18" charset="0"/>
              </a:rPr>
              <a:t>    E o que ocorre é a consolidação na propriedade a parte do legatário que faltar.</a:t>
            </a:r>
          </a:p>
        </p:txBody>
      </p:sp>
    </p:spTree>
    <p:extLst>
      <p:ext uri="{BB962C8B-B14F-4D97-AF65-F5344CB8AC3E}">
        <p14:creationId xmlns:p14="http://schemas.microsoft.com/office/powerpoint/2010/main" val="308198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pt-BR" b="1" dirty="0"/>
              <a:t>Refrescando a memória...</a:t>
            </a:r>
            <a:endParaRPr lang="en-US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1C44C72-D68C-40AD-AA39-87F943D617FD}"/>
              </a:ext>
            </a:extLst>
          </p:cNvPr>
          <p:cNvSpPr txBox="1"/>
          <p:nvPr/>
        </p:nvSpPr>
        <p:spPr>
          <a:xfrm>
            <a:off x="1286287" y="1327730"/>
            <a:ext cx="7807379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O que é Direito de Acrescer ? </a:t>
            </a:r>
          </a:p>
          <a:p>
            <a:pPr fontAlgn="base"/>
            <a:r>
              <a:rPr lang="pt-BR" sz="2000" b="1" dirty="0">
                <a:latin typeface="Grammond"/>
              </a:rPr>
              <a:t>      </a:t>
            </a:r>
            <a:r>
              <a:rPr lang="pt-BR" sz="2000" b="1" dirty="0">
                <a:latin typeface="Garamond" panose="02020404030301010803" pitchFamily="18" charset="0"/>
              </a:rPr>
              <a:t>I –</a:t>
            </a:r>
            <a:r>
              <a:rPr lang="pt-BR" sz="2000" dirty="0">
                <a:latin typeface="Garamond" panose="02020404030301010803" pitchFamily="18" charset="0"/>
              </a:rPr>
              <a:t> Dá-se o direito de acrescer quando o testador contempla vários beneficiários (coerdeiros ou colegatários), deixando-lhes a mesma herança, ou a mesma coisa determinada e certa, em porções não determinadas, e um dos concorrentes vem a faltar.</a:t>
            </a:r>
          </a:p>
          <a:p>
            <a:pPr fontAlgn="base"/>
            <a:r>
              <a:rPr lang="pt-BR" sz="2000" dirty="0">
                <a:latin typeface="Garamond" panose="02020404030301010803" pitchFamily="18" charset="0"/>
              </a:rPr>
              <a:t>      (CC, art. 1.941).</a:t>
            </a:r>
          </a:p>
          <a:p>
            <a:pPr fontAlgn="base"/>
            <a:endParaRPr lang="pt-BR" sz="2000" b="1" dirty="0">
              <a:latin typeface="Grammond"/>
            </a:endParaRPr>
          </a:p>
          <a:p>
            <a:pPr fontAlgn="base"/>
            <a:r>
              <a:rPr lang="pt-BR" sz="2000" b="1" dirty="0">
                <a:latin typeface="Grammond"/>
              </a:rPr>
              <a:t>    </a:t>
            </a:r>
            <a:r>
              <a:rPr lang="pt-BR" sz="2000" b="1" dirty="0">
                <a:latin typeface="Garamond" panose="02020404030301010803" pitchFamily="18" charset="0"/>
              </a:rPr>
              <a:t>II –</a:t>
            </a:r>
            <a:r>
              <a:rPr lang="pt-BR" sz="2000" dirty="0">
                <a:latin typeface="Garamond" panose="02020404030301010803" pitchFamily="18" charset="0"/>
              </a:rPr>
              <a:t> Poderá ocorrer também, entre colegatários, quando o objeto do legado não puder ser dividido sem risco de desvalorização. </a:t>
            </a:r>
          </a:p>
          <a:p>
            <a:pPr fontAlgn="base"/>
            <a:r>
              <a:rPr lang="pt-BR" sz="2000" dirty="0">
                <a:latin typeface="Garamond" panose="02020404030301010803" pitchFamily="18" charset="0"/>
              </a:rPr>
              <a:t>       (art. 1.942).</a:t>
            </a:r>
          </a:p>
          <a:p>
            <a:endParaRPr lang="pt-BR" sz="26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600" dirty="0">
                <a:latin typeface="Garamond" panose="02020404030301010803" pitchFamily="18" charset="0"/>
              </a:rPr>
              <a:t>Quando ocorre o direito de acrescer ?</a:t>
            </a:r>
          </a:p>
          <a:p>
            <a:r>
              <a:rPr lang="pt-BR" sz="2000" dirty="0">
                <a:latin typeface="Garamond" panose="02020404030301010803" pitchFamily="18" charset="0"/>
              </a:rPr>
              <a:t>        Ocorre quando um ou mais herdeiros testamentário, que herdam conjuntamente com outros herdeiros testamentários, não puderem ou não quiserem aceitar a herança. </a:t>
            </a:r>
          </a:p>
          <a:p>
            <a:endParaRPr lang="pt-BR" sz="26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9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pt-BR" b="1" dirty="0"/>
              <a:t>Ainda refrescando a memória...</a:t>
            </a:r>
            <a:endParaRPr lang="en-US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34F811F7-81BC-46C2-8A42-FB2D8E4C1F14}"/>
              </a:ext>
            </a:extLst>
          </p:cNvPr>
          <p:cNvSpPr txBox="1"/>
          <p:nvPr/>
        </p:nvSpPr>
        <p:spPr>
          <a:xfrm>
            <a:off x="1103382" y="1359673"/>
            <a:ext cx="102770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100" b="1" dirty="0">
                <a:latin typeface="Garamond" panose="02020404030301010803" pitchFamily="18" charset="0"/>
              </a:rPr>
              <a:t>O QUE É NÃO QUERER OU NÃO PODER ACEITAR A HERANÇA OU LEGADO </a:t>
            </a:r>
            <a:r>
              <a:rPr lang="pt-BR" sz="2400" b="1" dirty="0">
                <a:latin typeface="Garamond" panose="02020404030301010803" pitchFamily="18" charset="0"/>
              </a:rPr>
              <a:t>?</a:t>
            </a:r>
          </a:p>
          <a:p>
            <a:r>
              <a:rPr lang="pt-BR" sz="2400" b="1" dirty="0">
                <a:latin typeface="Garamond" panose="02020404030301010803" pitchFamily="18" charset="0"/>
              </a:rPr>
              <a:t>a)</a:t>
            </a:r>
            <a:r>
              <a:rPr lang="pt-BR" sz="2400" dirty="0">
                <a:latin typeface="Garamond" panose="02020404030301010803" pitchFamily="18" charset="0"/>
              </a:rPr>
              <a:t> Morte antes do testador;</a:t>
            </a:r>
            <a:endParaRPr lang="pt-BR" sz="2400" b="1" dirty="0">
              <a:latin typeface="Garamond" panose="02020404030301010803" pitchFamily="18" charset="0"/>
            </a:endParaRPr>
          </a:p>
          <a:p>
            <a:br>
              <a:rPr lang="pt-BR" sz="2400" b="1" dirty="0">
                <a:latin typeface="Garamond" panose="02020404030301010803" pitchFamily="18" charset="0"/>
              </a:rPr>
            </a:br>
            <a:r>
              <a:rPr lang="pt-BR" sz="2400" b="1" dirty="0">
                <a:latin typeface="Garamond" panose="02020404030301010803" pitchFamily="18" charset="0"/>
              </a:rPr>
              <a:t>b) </a:t>
            </a:r>
            <a:r>
              <a:rPr lang="pt-BR" sz="2400" dirty="0">
                <a:latin typeface="Garamond" panose="02020404030301010803" pitchFamily="18" charset="0"/>
              </a:rPr>
              <a:t>Renúncia da herança ou legado;</a:t>
            </a:r>
            <a:br>
              <a:rPr lang="pt-BR" sz="2400" dirty="0">
                <a:latin typeface="Garamond" panose="02020404030301010803" pitchFamily="18" charset="0"/>
              </a:rPr>
            </a:br>
            <a:endParaRPr lang="pt-BR" sz="2400" dirty="0">
              <a:latin typeface="Garamond" panose="02020404030301010803" pitchFamily="18" charset="0"/>
            </a:endParaRPr>
          </a:p>
          <a:p>
            <a:r>
              <a:rPr lang="pt-BR" sz="2400" b="1" dirty="0">
                <a:latin typeface="Garamond" panose="02020404030301010803" pitchFamily="18" charset="0"/>
              </a:rPr>
              <a:t>c) </a:t>
            </a:r>
            <a:r>
              <a:rPr lang="pt-BR" sz="2400" dirty="0">
                <a:latin typeface="Garamond" panose="02020404030301010803" pitchFamily="18" charset="0"/>
              </a:rPr>
              <a:t>Exclusão por indignidade ou deserdação;</a:t>
            </a:r>
            <a:br>
              <a:rPr lang="pt-BR" sz="2400" dirty="0">
                <a:latin typeface="Garamond" panose="02020404030301010803" pitchFamily="18" charset="0"/>
              </a:rPr>
            </a:br>
            <a:br>
              <a:rPr lang="pt-BR" sz="2400" b="1" dirty="0">
                <a:latin typeface="Garamond" panose="02020404030301010803" pitchFamily="18" charset="0"/>
              </a:rPr>
            </a:br>
            <a:r>
              <a:rPr lang="pt-BR" sz="2400" b="1" dirty="0">
                <a:latin typeface="Garamond" panose="02020404030301010803" pitchFamily="18" charset="0"/>
              </a:rPr>
              <a:t>d) </a:t>
            </a:r>
            <a:r>
              <a:rPr lang="pt-BR" sz="2400" dirty="0">
                <a:latin typeface="Garamond" panose="02020404030301010803" pitchFamily="18" charset="0"/>
              </a:rPr>
              <a:t>Disposição sujeita a condição não realizada</a:t>
            </a:r>
            <a:r>
              <a:rPr lang="pt-BR" sz="2400" b="1" dirty="0">
                <a:latin typeface="Garamond" panose="02020404030301010803" pitchFamily="18" charset="0"/>
              </a:rPr>
              <a:t>. </a:t>
            </a:r>
          </a:p>
          <a:p>
            <a:endParaRPr lang="pt-BR" sz="2400" b="1" dirty="0">
              <a:latin typeface="Garamond" panose="02020404030301010803" pitchFamily="18" charset="0"/>
            </a:endParaRPr>
          </a:p>
          <a:p>
            <a:r>
              <a:rPr lang="pt-BR" sz="2000" b="1" dirty="0">
                <a:latin typeface="Garamond" panose="02020404030301010803" pitchFamily="18" charset="0"/>
              </a:rPr>
              <a:t>                                        </a:t>
            </a:r>
            <a:r>
              <a:rPr lang="pt-BR" sz="2000" dirty="0">
                <a:latin typeface="Garamond" panose="02020404030301010803" pitchFamily="18" charset="0"/>
              </a:rPr>
              <a:t>A quota do renunciante ou impedido é acrescida proporcionalmente às</a:t>
            </a:r>
          </a:p>
          <a:p>
            <a:r>
              <a:rPr lang="pt-BR" sz="2000" dirty="0">
                <a:latin typeface="Garamond" panose="02020404030301010803" pitchFamily="18" charset="0"/>
              </a:rPr>
              <a:t>                                        quotas dos demais herdeiros testamentários.</a:t>
            </a:r>
          </a:p>
        </p:txBody>
      </p:sp>
      <p:pic>
        <p:nvPicPr>
          <p:cNvPr id="2050" name="Picture 2" descr="Renúncia e cessão de direito hereditário. Diferenças na tributação ...">
            <a:extLst>
              <a:ext uri="{FF2B5EF4-FFF2-40B4-BE49-F238E27FC236}">
                <a16:creationId xmlns:a16="http://schemas.microsoft.com/office/drawing/2014/main" id="{64595F16-6151-4F24-B77E-E21EBC56B1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458" y="5391546"/>
            <a:ext cx="2010117" cy="100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856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103382" y="461394"/>
            <a:ext cx="9980682" cy="637563"/>
          </a:xfrm>
        </p:spPr>
        <p:txBody>
          <a:bodyPr>
            <a:normAutofit/>
          </a:bodyPr>
          <a:lstStyle/>
          <a:p>
            <a:r>
              <a:rPr lang="en-US" dirty="0"/>
              <a:t>DAS SUBSTITUIÇÕES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5CF7BF41-5A1E-415A-BA10-712F1A59F5DA}"/>
              </a:ext>
            </a:extLst>
          </p:cNvPr>
          <p:cNvSpPr txBox="1"/>
          <p:nvPr/>
        </p:nvSpPr>
        <p:spPr>
          <a:xfrm>
            <a:off x="744458" y="1440663"/>
            <a:ext cx="109803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Garamond" panose="02020404030301010803" pitchFamily="18" charset="0"/>
              </a:rPr>
              <a:t>   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A54C722F-A207-405E-8299-BF6B5B8376D9}"/>
              </a:ext>
            </a:extLst>
          </p:cNvPr>
          <p:cNvSpPr txBox="1"/>
          <p:nvPr/>
        </p:nvSpPr>
        <p:spPr>
          <a:xfrm>
            <a:off x="3197998" y="3801510"/>
            <a:ext cx="86778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u="sng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u="sng" dirty="0"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u="sng" dirty="0">
                <a:latin typeface="Garamond" panose="02020404030301010803" pitchFamily="18" charset="0"/>
              </a:rPr>
              <a:t>O testador pode excluir, no testamento, o direito de acrescer, em favor da sucessão legítima.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u="sng" dirty="0">
                <a:latin typeface="Garamond" panose="02020404030301010803" pitchFamily="18" charset="0"/>
              </a:rPr>
              <a:t> Não há direito de acrescer se o testador determinar com precisão a quota de cada um do coerdeiros testamentários, pois deixam de ser conjuntos.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000" u="sng" dirty="0">
              <a:latin typeface="Garamond" panose="02020404030301010803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CCF6EA35-D47D-45D3-9F23-4389863F188F}"/>
              </a:ext>
            </a:extLst>
          </p:cNvPr>
          <p:cNvSpPr txBox="1"/>
          <p:nvPr/>
        </p:nvSpPr>
        <p:spPr>
          <a:xfrm>
            <a:off x="1103382" y="1410106"/>
            <a:ext cx="713316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>
                <a:latin typeface="Garamond" panose="02020404030301010803" pitchFamily="18" charset="0"/>
              </a:rPr>
              <a:t>  </a:t>
            </a:r>
            <a:r>
              <a:rPr lang="pt-BR" sz="1600" b="1" u="sng" dirty="0">
                <a:latin typeface="Garamond" panose="02020404030301010803" pitchFamily="18" charset="0"/>
              </a:rPr>
              <a:t>Artigos. 1.947 a 1.960, CC</a:t>
            </a:r>
            <a:r>
              <a:rPr lang="pt-BR" sz="1600" b="1" dirty="0">
                <a:latin typeface="Garamond" panose="02020404030301010803" pitchFamily="18" charset="0"/>
              </a:rPr>
              <a:t>.</a:t>
            </a:r>
          </a:p>
          <a:p>
            <a:endParaRPr lang="pt-BR" sz="2600" dirty="0">
              <a:latin typeface="Garamond" panose="020204040303010108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A substituição ocorre quando o testador chama uma pessoa para receber a herança ou o legado na falta daquele que foi nomeado em primeiro lugar.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dirty="0">
              <a:latin typeface="Garamond" panose="02020404030301010803" pitchFamily="18" charset="0"/>
            </a:endParaRPr>
          </a:p>
          <a:p>
            <a:endParaRPr lang="pt-BR" sz="2600" dirty="0">
              <a:latin typeface="Garamond" panose="02020404030301010803" pitchFamily="18" charset="0"/>
            </a:endParaRPr>
          </a:p>
        </p:txBody>
      </p:sp>
      <p:pic>
        <p:nvPicPr>
          <p:cNvPr id="3074" name="Picture 2" descr="SALÁRIO SUBSTITUIÇÃO: O EMPREGADO SUBSTITUTO TEM DIREITO A RECEBER ...">
            <a:extLst>
              <a:ext uri="{FF2B5EF4-FFF2-40B4-BE49-F238E27FC236}">
                <a16:creationId xmlns:a16="http://schemas.microsoft.com/office/drawing/2014/main" id="{6C21469B-65C4-481E-A066-5FA5DF8C3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236" y="1742009"/>
            <a:ext cx="2242840" cy="216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092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36" y="63409"/>
            <a:ext cx="9980682" cy="1096962"/>
          </a:xfrm>
        </p:spPr>
        <p:txBody>
          <a:bodyPr/>
          <a:lstStyle/>
          <a:p>
            <a:r>
              <a:rPr lang="pt-BR" b="1" dirty="0"/>
              <a:t>REQUISITOS PARA QUE SE DÊ O DIREITO DE ACRESCER:</a:t>
            </a:r>
            <a:endParaRPr lang="pt-BR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3F66792-F777-42FC-8398-BD19ECFACAC0}"/>
              </a:ext>
            </a:extLst>
          </p:cNvPr>
          <p:cNvSpPr txBox="1"/>
          <p:nvPr/>
        </p:nvSpPr>
        <p:spPr>
          <a:xfrm>
            <a:off x="2905129" y="1997676"/>
            <a:ext cx="72564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Pluralidade de herdeiros testamentários ou de legatários;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Indeterminação da parte de casa um na herança ou no legado;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sz="2600" dirty="0">
                <a:latin typeface="Garamond" panose="02020404030301010803" pitchFamily="18" charset="0"/>
              </a:rPr>
              <a:t>Instituição conjunta da herança ou de legado que deve ser feita no mesmo testamento.</a:t>
            </a:r>
            <a:endParaRPr lang="pt-BR" dirty="0"/>
          </a:p>
        </p:txBody>
      </p:sp>
      <p:sp>
        <p:nvSpPr>
          <p:cNvPr id="17" name="Seta: para Baixo 16">
            <a:extLst>
              <a:ext uri="{FF2B5EF4-FFF2-40B4-BE49-F238E27FC236}">
                <a16:creationId xmlns:a16="http://schemas.microsoft.com/office/drawing/2014/main" id="{228A5D18-58BD-4142-A61B-87B67B442F2C}"/>
              </a:ext>
            </a:extLst>
          </p:cNvPr>
          <p:cNvSpPr/>
          <p:nvPr/>
        </p:nvSpPr>
        <p:spPr>
          <a:xfrm rot="16200000">
            <a:off x="1727933" y="2787982"/>
            <a:ext cx="604924" cy="677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41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Hipóteses legais para o direito de acrescer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8763FB9-0A25-45C2-BD26-673A6F45EF83}"/>
              </a:ext>
            </a:extLst>
          </p:cNvPr>
          <p:cNvSpPr txBox="1"/>
          <p:nvPr/>
        </p:nvSpPr>
        <p:spPr>
          <a:xfrm>
            <a:off x="998290" y="2036180"/>
            <a:ext cx="1132793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>
                <a:latin typeface="Garamond" panose="02020404030301010803" pitchFamily="18" charset="0"/>
              </a:rPr>
              <a:t>Morte do herdeiro testamentário ou do legatário antes do testador;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>
                <a:latin typeface="Garamond" panose="02020404030301010803" pitchFamily="18" charset="0"/>
              </a:rPr>
              <a:t>Renúncia, após a abertura da sucessão, à herança ou ao legado de um ou alguns, desde que remanesça um deles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>
                <a:latin typeface="Garamond" panose="02020404030301010803" pitchFamily="18" charset="0"/>
              </a:rPr>
              <a:t>Exclusão do herdeiro testamentário ou do legatário por indignidade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t-BR" sz="2600" dirty="0">
                <a:latin typeface="Garamond" panose="02020404030301010803" pitchFamily="18" charset="0"/>
              </a:rPr>
              <a:t>Impossibilidade de realização da condição sob a qual foi instituído o herdeiro testamentário ou legatário. </a:t>
            </a:r>
          </a:p>
          <a:p>
            <a:endParaRPr lang="pt-BR" sz="26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Garamond" panose="02020404030301010803" pitchFamily="18" charset="0"/>
              </a:rPr>
              <a:t> </a:t>
            </a:r>
            <a:r>
              <a:rPr lang="pt-BR" sz="2000" u="sng" dirty="0">
                <a:latin typeface="Garamond" panose="02020404030301010803" pitchFamily="18" charset="0"/>
              </a:rPr>
              <a:t>Essas hipóteses, são taxativas, em virtude de seu caráter excepcional; qualquer outra  impede o direito de acrescer, indo as respectivas partes aos herdeiros legítimos</a:t>
            </a:r>
            <a:r>
              <a:rPr lang="pt-BR" sz="2000" dirty="0">
                <a:latin typeface="Garamond" panose="02020404030301010803" pitchFamily="18" charset="0"/>
              </a:rPr>
              <a:t>.</a:t>
            </a:r>
          </a:p>
          <a:p>
            <a:endParaRPr lang="pt-BR" sz="2000" dirty="0">
              <a:latin typeface="Garamond" panose="02020404030301010803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Garamond" panose="02020404030301010803" pitchFamily="18" charset="0"/>
              </a:rPr>
              <a:t>  Se o herdeiro testamentário ou legatário falecer depois do testador sem ter aceitado a herança ou legado, o direito de aceitar ou renunciar passa a seus herdeiros. </a:t>
            </a:r>
          </a:p>
        </p:txBody>
      </p:sp>
    </p:spTree>
    <p:extLst>
      <p:ext uri="{BB962C8B-B14F-4D97-AF65-F5344CB8AC3E}">
        <p14:creationId xmlns:p14="http://schemas.microsoft.com/office/powerpoint/2010/main" val="83441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haverá</a:t>
            </a:r>
            <a:r>
              <a:rPr lang="en-US" dirty="0"/>
              <a:t> </a:t>
            </a:r>
            <a:r>
              <a:rPr lang="en-US" dirty="0" err="1"/>
              <a:t>direito</a:t>
            </a:r>
            <a:r>
              <a:rPr lang="en-US" dirty="0"/>
              <a:t> de </a:t>
            </a:r>
            <a:r>
              <a:rPr lang="en-US" dirty="0" err="1"/>
              <a:t>acrescer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: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2565640-2960-4876-BE8A-45EAEBC68914}"/>
              </a:ext>
            </a:extLst>
          </p:cNvPr>
          <p:cNvSpPr txBox="1"/>
          <p:nvPr/>
        </p:nvSpPr>
        <p:spPr>
          <a:xfrm>
            <a:off x="914400" y="1694576"/>
            <a:ext cx="957183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sz="2400" dirty="0">
                <a:latin typeface="Garamond" panose="02020404030301010803" pitchFamily="18" charset="0"/>
              </a:rPr>
              <a:t>O testador determinar a quota de cada herdeiro e este falecer antes daquele, sem previsão de substituto , devendo referida quota retornar ao monte e ser objeto de partilha com todos os herdeiros legítimos. </a:t>
            </a:r>
            <a:br>
              <a:rPr lang="pt-BR" sz="2400" dirty="0">
                <a:latin typeface="Garamond" panose="02020404030301010803" pitchFamily="18" charset="0"/>
              </a:rPr>
            </a:br>
            <a:r>
              <a:rPr lang="pt-BR" sz="2400" dirty="0">
                <a:latin typeface="Garamond" panose="02020404030301010803" pitchFamily="18" charset="0"/>
              </a:rPr>
              <a:t>(</a:t>
            </a:r>
            <a:r>
              <a:rPr lang="pt-BR" sz="2400" dirty="0" err="1">
                <a:latin typeface="Garamond" panose="02020404030301010803" pitchFamily="18" charset="0"/>
              </a:rPr>
              <a:t>STJ,Resp</a:t>
            </a:r>
            <a:r>
              <a:rPr lang="pt-BR" sz="2400" dirty="0">
                <a:latin typeface="Garamond" panose="02020404030301010803" pitchFamily="18" charset="0"/>
              </a:rPr>
              <a:t> 1.674.162)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82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Das quotas </a:t>
            </a:r>
            <a:r>
              <a:rPr lang="en-US" dirty="0" err="1"/>
              <a:t>acrescidas</a:t>
            </a:r>
            <a:r>
              <a:rPr lang="en-US" dirty="0"/>
              <a:t> </a:t>
            </a:r>
            <a:endParaRPr lang="pt-BR" dirty="0"/>
          </a:p>
        </p:txBody>
      </p:sp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1693AE55-689A-4DBD-B01F-72D6D8D78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     </a:t>
            </a:r>
            <a:r>
              <a:rPr lang="pt-BR" dirty="0">
                <a:latin typeface="Garamond" panose="02020404030301010803" pitchFamily="18" charset="0"/>
              </a:rPr>
              <a:t>A quota que se acresce às quotas dos coerdeiros ou colegatário conjuntos mantém as mesmas características originárias. Acresce com as condições, termos, encargos, limitações, restrições que o testador tenha a ela atribuído.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>
                <a:latin typeface="Garamond" panose="02020404030301010803" pitchFamily="18" charset="0"/>
              </a:rPr>
              <a:t>   Caso o legado conjunto for de direito real de usufruto, nesta natureza será objeto do acréscimo.</a:t>
            </a:r>
          </a:p>
          <a:p>
            <a:pPr marL="0" indent="0">
              <a:buNone/>
            </a:pPr>
            <a:r>
              <a:rPr lang="pt-BR" dirty="0">
                <a:latin typeface="Garamond" panose="02020404030301010803" pitchFamily="18" charset="0"/>
              </a:rPr>
              <a:t>         Mesmo que inexistindo o direito de acrescer, por ausência de estipulação do testador, a quota do legatário que faltar será legalmente acrescida ao legatário que tiver sido por aquele incumbido de satisfazer o legado. </a:t>
            </a:r>
          </a:p>
          <a:p>
            <a:pPr marL="0" indent="0">
              <a:buNone/>
            </a:pPr>
            <a:r>
              <a:rPr lang="pt-BR" dirty="0">
                <a:latin typeface="Garamond" panose="02020404030301010803" pitchFamily="18" charset="0"/>
              </a:rPr>
              <a:t>         O beneficiário do acréscimo, por sua vez, pode a ele renunciar ou repudiar, quando o referido acréscimo estiver onerado com encargos impostos pelo testador que considere demasiados, os quais beneficiem outra pessoa. </a:t>
            </a:r>
          </a:p>
        </p:txBody>
      </p:sp>
    </p:spTree>
    <p:extLst>
      <p:ext uri="{BB962C8B-B14F-4D97-AF65-F5344CB8AC3E}">
        <p14:creationId xmlns:p14="http://schemas.microsoft.com/office/powerpoint/2010/main" val="158610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A575EC8-83E9-426C-AD67-335937D32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Legado de usufruto</a:t>
            </a:r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18CECBC-0CFC-4106-9A61-9CC0557E12FC}"/>
              </a:ext>
            </a:extLst>
          </p:cNvPr>
          <p:cNvSpPr txBox="1"/>
          <p:nvPr/>
        </p:nvSpPr>
        <p:spPr>
          <a:xfrm>
            <a:off x="994822" y="2022297"/>
            <a:ext cx="3412409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b="1" dirty="0">
                <a:latin typeface="Garamond" panose="02020404030301010803" pitchFamily="18" charset="0"/>
              </a:rPr>
              <a:t>O legado de usufruto segue a</a:t>
            </a:r>
          </a:p>
          <a:p>
            <a:r>
              <a:rPr lang="pt-BR" sz="2000" b="1" dirty="0">
                <a:latin typeface="Garamond" panose="02020404030301010803" pitchFamily="18" charset="0"/>
              </a:rPr>
              <a:t>a regra geral do enunciado do</a:t>
            </a:r>
          </a:p>
          <a:p>
            <a:r>
              <a:rPr lang="pt-BR" sz="2000" b="1" dirty="0">
                <a:latin typeface="Garamond" panose="02020404030301010803" pitchFamily="18" charset="0"/>
              </a:rPr>
              <a:t>artigo 1.946 do código Civil</a:t>
            </a:r>
          </a:p>
          <a:p>
            <a:endParaRPr lang="pt-BR" sz="2600" b="1" dirty="0">
              <a:latin typeface="Garamond" panose="02020404030301010803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4AA1784-526B-41B2-B0EC-53CF839F7C4F}"/>
              </a:ext>
            </a:extLst>
          </p:cNvPr>
          <p:cNvSpPr txBox="1"/>
          <p:nvPr/>
        </p:nvSpPr>
        <p:spPr>
          <a:xfrm>
            <a:off x="4864012" y="2298899"/>
            <a:ext cx="6957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dirty="0">
                <a:latin typeface="Grammond"/>
              </a:rPr>
              <a:t>Legado um só usufruto conjuntamente a duas ou mais pessoas, a parte da que faltar acresce aos colegatários.</a:t>
            </a:r>
          </a:p>
        </p:txBody>
      </p:sp>
      <p:sp>
        <p:nvSpPr>
          <p:cNvPr id="5" name="Chave Direita 4">
            <a:extLst>
              <a:ext uri="{FF2B5EF4-FFF2-40B4-BE49-F238E27FC236}">
                <a16:creationId xmlns:a16="http://schemas.microsoft.com/office/drawing/2014/main" id="{E39C50C4-FBDE-409B-889E-8B8141B5F7DE}"/>
              </a:ext>
            </a:extLst>
          </p:cNvPr>
          <p:cNvSpPr/>
          <p:nvPr/>
        </p:nvSpPr>
        <p:spPr>
          <a:xfrm rot="10800000">
            <a:off x="4649278" y="1682347"/>
            <a:ext cx="426204" cy="1842147"/>
          </a:xfrm>
          <a:prstGeom prst="rightBrace">
            <a:avLst>
              <a:gd name="adj1" fmla="val 142967"/>
              <a:gd name="adj2" fmla="val 50852"/>
            </a:avLst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565C27B-77A5-4573-B295-4A94820DDD08}"/>
              </a:ext>
            </a:extLst>
          </p:cNvPr>
          <p:cNvSpPr txBox="1"/>
          <p:nvPr/>
        </p:nvSpPr>
        <p:spPr>
          <a:xfrm>
            <a:off x="2583952" y="3855334"/>
            <a:ext cx="63618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dirty="0">
                <a:latin typeface="Garamond" panose="02020404030301010803" pitchFamily="18" charset="0"/>
              </a:rPr>
              <a:t>Se for feito conjuntamente a duas ou mais pessoas (usufrutuárias) a parte da que faltar será acrescida às dos colegatários. Se não forem em conjunto, as partes dos que faltarem se consolidam na propriedade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EE0FA1-5BA0-46CF-B8CB-DE563C435EDA}"/>
              </a:ext>
            </a:extLst>
          </p:cNvPr>
          <p:cNvSpPr txBox="1"/>
          <p:nvPr/>
        </p:nvSpPr>
        <p:spPr>
          <a:xfrm>
            <a:off x="3638343" y="1351508"/>
            <a:ext cx="71415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600" dirty="0">
                <a:latin typeface="Garamond" panose="020204040303010108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39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Literature_16x9_TP103431361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.potx" id="{10A51EDA-1F74-47F8-9D24-96AA8A926B18}" vid="{D62E8601-A3CA-4F34-922A-54DE06C9E9CE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32C504C1C4084CB2068850607E2555" ma:contentTypeVersion="10" ma:contentTypeDescription="Create a new document." ma:contentTypeScope="" ma:versionID="114a0a0df9e3fdada215d88efc7b134f">
  <xsd:schema xmlns:xsd="http://www.w3.org/2001/XMLSchema" xmlns:xs="http://www.w3.org/2001/XMLSchema" xmlns:p="http://schemas.microsoft.com/office/2006/metadata/properties" xmlns:ns3="4c32cc80-e7c9-4c2a-9521-aaa524690770" targetNamespace="http://schemas.microsoft.com/office/2006/metadata/properties" ma:root="true" ma:fieldsID="b4b48b091f6e903db27504b6855cad7c" ns3:_="">
    <xsd:import namespace="4c32cc80-e7c9-4c2a-9521-aaa5246907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32cc80-e7c9-4c2a-9521-aaa5246907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7EF85C-6803-40AC-8FC3-EA93FD57FF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1B0C82-0AA1-4FC6-B95A-2AE03A94D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32cc80-e7c9-4c2a-9521-aaa5246907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CA4299A-1B42-4D7D-B91F-DD28A63A37E2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c32cc80-e7c9-4c2a-9521-aaa524690770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825</Words>
  <Application>Microsoft Macintosh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Euphemia</vt:lpstr>
      <vt:lpstr>Garamond</vt:lpstr>
      <vt:lpstr>Grammond</vt:lpstr>
      <vt:lpstr>Plantagenet Cherokee</vt:lpstr>
      <vt:lpstr>Wingdings</vt:lpstr>
      <vt:lpstr>AcademicLiterature_16x9_TP103431361</vt:lpstr>
      <vt:lpstr>DIREITO DE ACRESCER ENTRE HERDEIROS E LEGATÁRIOS</vt:lpstr>
      <vt:lpstr>Refrescando a memória...</vt:lpstr>
      <vt:lpstr>Ainda refrescando a memória...</vt:lpstr>
      <vt:lpstr>DAS SUBSTITUIÇÕES</vt:lpstr>
      <vt:lpstr>REQUISITOS PARA QUE SE DÊ O DIREITO DE ACRESCER:</vt:lpstr>
      <vt:lpstr>Hipóteses legais para o direito de acrescer</vt:lpstr>
      <vt:lpstr>Não haverá direito de acrescer quando:</vt:lpstr>
      <vt:lpstr>Das quotas acrescidas </vt:lpstr>
      <vt:lpstr>Legado de usufruto</vt:lpstr>
      <vt:lpstr>Legado de usufruto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2020-06-08T17:26:36Z</dcterms:created>
  <dcterms:modified xsi:type="dcterms:W3CDTF">2020-06-08T21:05:28Z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0x0101002032C504C1C4084CB2068850607E2555</vt:lpwstr>
  </property>
</Properties>
</file>