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2" r:id="rId8"/>
    <p:sldId id="260" r:id="rId9"/>
    <p:sldId id="263" r:id="rId10"/>
    <p:sldId id="261" r:id="rId11"/>
    <p:sldId id="264" r:id="rId12"/>
    <p:sldId id="265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3" d="100"/>
          <a:sy n="73" d="100"/>
        </p:scale>
        <p:origin x="1896" y="9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A4F5-A86C-4C97-ABE6-0AB90B8AE98B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F245-D83C-42C1-A69F-C59C2A42650A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0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A4F5-A86C-4C97-ABE6-0AB90B8AE98B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F245-D83C-42C1-A69F-C59C2A426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44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A4F5-A86C-4C97-ABE6-0AB90B8AE98B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F245-D83C-42C1-A69F-C59C2A426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9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A4F5-A86C-4C97-ABE6-0AB90B8AE98B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F245-D83C-42C1-A69F-C59C2A426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245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A4F5-A86C-4C97-ABE6-0AB90B8AE98B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F245-D83C-42C1-A69F-C59C2A42650A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977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A4F5-A86C-4C97-ABE6-0AB90B8AE98B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F245-D83C-42C1-A69F-C59C2A426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32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A4F5-A86C-4C97-ABE6-0AB90B8AE98B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F245-D83C-42C1-A69F-C59C2A426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31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A4F5-A86C-4C97-ABE6-0AB90B8AE98B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F245-D83C-42C1-A69F-C59C2A426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46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A4F5-A86C-4C97-ABE6-0AB90B8AE98B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F245-D83C-42C1-A69F-C59C2A426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08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B9A4F5-A86C-4C97-ABE6-0AB90B8AE98B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88F245-D83C-42C1-A69F-C59C2A426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23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A4F5-A86C-4C97-ABE6-0AB90B8AE98B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8F245-D83C-42C1-A69F-C59C2A4265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26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B9A4F5-A86C-4C97-ABE6-0AB90B8AE98B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588F245-D83C-42C1-A69F-C59C2A42650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35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pt-BR" sz="8800" dirty="0"/>
              <a:t>Introdução aos Estudos da</a:t>
            </a:r>
            <a:br>
              <a:rPr lang="pt-BR" sz="8800" dirty="0"/>
            </a:br>
            <a:r>
              <a:rPr lang="pt-BR" sz="8800" dirty="0"/>
              <a:t>Educação em Ciências</a:t>
            </a:r>
          </a:p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body" sz="half" idx="2"/>
          </p:nvPr>
        </p:nvSpPr>
        <p:spPr>
          <a:xfrm>
            <a:off x="8771466" y="5858932"/>
            <a:ext cx="3200400" cy="928871"/>
          </a:xfrm>
        </p:spPr>
        <p:txBody>
          <a:bodyPr/>
          <a:lstStyle/>
          <a:p>
            <a:pPr algn="r"/>
            <a:r>
              <a:rPr lang="pt-BR" dirty="0" smtClean="0">
                <a:solidFill>
                  <a:srgbClr val="FF0000"/>
                </a:solidFill>
              </a:rPr>
              <a:t>Profa. Joana Andrade</a:t>
            </a:r>
          </a:p>
          <a:p>
            <a:pPr algn="r"/>
            <a:r>
              <a:rPr lang="pt-BR" dirty="0" smtClean="0">
                <a:solidFill>
                  <a:srgbClr val="FF0000"/>
                </a:solidFill>
              </a:rPr>
              <a:t>PAE – </a:t>
            </a:r>
            <a:r>
              <a:rPr lang="pt-BR" dirty="0" smtClean="0">
                <a:solidFill>
                  <a:srgbClr val="FF0000"/>
                </a:solidFill>
              </a:rPr>
              <a:t>Sofia Cândido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51188">
            <a:off x="176056" y="267970"/>
            <a:ext cx="2243667" cy="1262063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1142998" y="1007534"/>
            <a:ext cx="381000" cy="14393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9240">
            <a:off x="1826379" y="1671495"/>
            <a:ext cx="1880275" cy="136035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98" y="4808214"/>
            <a:ext cx="2733048" cy="204978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13110">
            <a:off x="354619" y="3098959"/>
            <a:ext cx="1906040" cy="142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41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 smtClean="0"/>
              <a:t>Quem foi o responsável?</a:t>
            </a:r>
            <a:br>
              <a:rPr lang="pt-BR" sz="3600" dirty="0" smtClean="0"/>
            </a:br>
            <a:r>
              <a:rPr lang="pt-BR" sz="3600" dirty="0" smtClean="0"/>
              <a:t>Alguém foi penalizado?</a:t>
            </a:r>
            <a:br>
              <a:rPr lang="pt-BR" sz="3600" dirty="0" smtClean="0"/>
            </a:br>
            <a:r>
              <a:rPr lang="pt-BR" sz="3600" dirty="0" smtClean="0"/>
              <a:t>Qual foi o papel da ciência nisso?</a:t>
            </a:r>
            <a:endParaRPr lang="pt-BR" sz="3600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26480" y="2107023"/>
            <a:ext cx="1416517" cy="204261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6104"/>
            <a:ext cx="3732296" cy="279922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828" y="2005262"/>
            <a:ext cx="1894973" cy="1894973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887975" y="3983471"/>
            <a:ext cx="2069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Harry S. Truman ?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97384" y="4211141"/>
            <a:ext cx="14029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Franklin </a:t>
            </a:r>
          </a:p>
          <a:p>
            <a:r>
              <a:rPr lang="pt-BR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Roosevelt? 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3781" y="2152335"/>
            <a:ext cx="3333750" cy="250507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8522332" y="4935846"/>
            <a:ext cx="2736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Cientistas envolvidos no </a:t>
            </a:r>
          </a:p>
          <a:p>
            <a:r>
              <a:rPr lang="pt-BR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Projeto Manhattan?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786365" y="5265678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 piloto que soltou a bomba?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2500" t="28762" r="25964" b="58095"/>
          <a:stretch/>
        </p:blipFill>
        <p:spPr>
          <a:xfrm>
            <a:off x="169818" y="344112"/>
            <a:ext cx="8437484" cy="121036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22285" t="48381" r="23929" b="38476"/>
          <a:stretch/>
        </p:blipFill>
        <p:spPr>
          <a:xfrm>
            <a:off x="892629" y="1441395"/>
            <a:ext cx="8805854" cy="121036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21964" t="48381" r="47179" b="38285"/>
          <a:stretch/>
        </p:blipFill>
        <p:spPr>
          <a:xfrm>
            <a:off x="6766561" y="300446"/>
            <a:ext cx="5051965" cy="122790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5"/>
          <a:srcRect l="21428" t="30857" r="23286" b="56190"/>
          <a:stretch/>
        </p:blipFill>
        <p:spPr>
          <a:xfrm>
            <a:off x="0" y="2503965"/>
            <a:ext cx="9051439" cy="119282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6"/>
          <a:srcRect l="22714" t="31429" r="46328" b="55238"/>
          <a:stretch/>
        </p:blipFill>
        <p:spPr>
          <a:xfrm>
            <a:off x="7123612" y="2534193"/>
            <a:ext cx="5068388" cy="122790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7"/>
          <a:srcRect l="21107" t="50666" r="24035" b="35810"/>
          <a:stretch/>
        </p:blipFill>
        <p:spPr>
          <a:xfrm>
            <a:off x="3302167" y="3692311"/>
            <a:ext cx="8981273" cy="1245450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4"/>
          <a:srcRect l="54678" t="48381" r="26608" b="38285"/>
          <a:stretch/>
        </p:blipFill>
        <p:spPr>
          <a:xfrm>
            <a:off x="7628708" y="1380307"/>
            <a:ext cx="3063921" cy="1227908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6"/>
          <a:srcRect l="65393" t="31429" r="24250" b="55238"/>
          <a:stretch/>
        </p:blipFill>
        <p:spPr>
          <a:xfrm>
            <a:off x="1854927" y="3600994"/>
            <a:ext cx="1695682" cy="122790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8"/>
          <a:srcRect l="34419" t="32191" r="37417" b="53904"/>
          <a:stretch/>
        </p:blipFill>
        <p:spPr>
          <a:xfrm>
            <a:off x="1110345" y="4950636"/>
            <a:ext cx="4611188" cy="1280533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9"/>
          <a:srcRect l="23250" t="61524" r="48678" b="26476"/>
          <a:stretch/>
        </p:blipFill>
        <p:spPr>
          <a:xfrm>
            <a:off x="7485017" y="5008297"/>
            <a:ext cx="4595887" cy="110511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6"/>
          <a:srcRect l="55693" t="31429" r="36464" b="55238"/>
          <a:stretch/>
        </p:blipFill>
        <p:spPr>
          <a:xfrm>
            <a:off x="600892" y="3640182"/>
            <a:ext cx="1284014" cy="1227909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8"/>
          <a:srcRect l="22929" t="32191" r="70608" b="53904"/>
          <a:stretch/>
        </p:blipFill>
        <p:spPr>
          <a:xfrm>
            <a:off x="0" y="4946281"/>
            <a:ext cx="1058091" cy="1280533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8"/>
          <a:srcRect l="67317" t="32191" r="22964" b="53904"/>
          <a:stretch/>
        </p:blipFill>
        <p:spPr>
          <a:xfrm>
            <a:off x="5943600" y="4950822"/>
            <a:ext cx="1591176" cy="128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6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3"/>
          <p:cNvSpPr txBox="1">
            <a:spLocks/>
          </p:cNvSpPr>
          <p:nvPr/>
        </p:nvSpPr>
        <p:spPr>
          <a:xfrm>
            <a:off x="444137" y="3035642"/>
            <a:ext cx="10865865" cy="11815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4800" b="1" dirty="0" smtClean="0"/>
              <a:t>Você é o cientista e o professor do amanhã.</a:t>
            </a:r>
          </a:p>
          <a:p>
            <a:pPr algn="ctr"/>
            <a:r>
              <a:rPr lang="pt-BR" sz="4800" b="1" dirty="0" smtClean="0"/>
              <a:t/>
            </a:r>
            <a:br>
              <a:rPr lang="pt-BR" sz="4800" b="1" dirty="0" smtClean="0"/>
            </a:br>
            <a:r>
              <a:rPr lang="pt-BR" sz="4800" b="1" dirty="0" smtClean="0"/>
              <a:t>Qual é a sua responsabilidade </a:t>
            </a:r>
          </a:p>
          <a:p>
            <a:pPr algn="ctr"/>
            <a:r>
              <a:rPr lang="pt-BR" sz="4800" b="1" dirty="0" smtClean="0">
                <a:solidFill>
                  <a:srgbClr val="FF0000"/>
                </a:solidFill>
              </a:rPr>
              <a:t>(social, ética, econômica, política, histórica) </a:t>
            </a:r>
          </a:p>
          <a:p>
            <a:pPr algn="ctr"/>
            <a:r>
              <a:rPr lang="pt-BR" sz="4800" b="1" dirty="0" smtClean="0"/>
              <a:t>ao ensinar Ciências? </a:t>
            </a:r>
            <a:endParaRPr lang="pt-BR" sz="4800" b="1" dirty="0"/>
          </a:p>
        </p:txBody>
      </p:sp>
    </p:spTree>
    <p:extLst>
      <p:ext uri="{BB962C8B-B14F-4D97-AF65-F5344CB8AC3E}">
        <p14:creationId xmlns:p14="http://schemas.microsoft.com/office/powerpoint/2010/main" val="130862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57724" y="2085473"/>
            <a:ext cx="11133223" cy="41388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4000" dirty="0" smtClean="0"/>
              <a:t>1 – Como foram suas aulas de ciências?</a:t>
            </a:r>
            <a:br>
              <a:rPr lang="pt-BR" sz="4000" dirty="0" smtClean="0"/>
            </a:br>
            <a:r>
              <a:rPr lang="pt-BR" sz="4000" dirty="0" smtClean="0"/>
              <a:t>2 – Havia laboratório?</a:t>
            </a:r>
            <a:br>
              <a:rPr lang="pt-BR" sz="4000" dirty="0" smtClean="0"/>
            </a:br>
            <a:r>
              <a:rPr lang="pt-BR" sz="4000" dirty="0" smtClean="0"/>
              <a:t>3 – O laboratório era usado?</a:t>
            </a:r>
            <a:br>
              <a:rPr lang="pt-BR" sz="4000" dirty="0" smtClean="0"/>
            </a:br>
            <a:r>
              <a:rPr lang="pt-BR" sz="4000" dirty="0" smtClean="0"/>
              <a:t>4 – Quais conceitos você lembra?</a:t>
            </a:r>
            <a:br>
              <a:rPr lang="pt-BR" sz="4000" dirty="0" smtClean="0"/>
            </a:br>
            <a:r>
              <a:rPr lang="pt-BR" sz="4000" dirty="0" smtClean="0"/>
              <a:t>5 – Qual era a formação do seu professor?</a:t>
            </a:r>
            <a:br>
              <a:rPr lang="pt-BR" sz="4000" dirty="0" smtClean="0"/>
            </a:br>
            <a:r>
              <a:rPr lang="pt-BR" sz="4000" dirty="0" smtClean="0"/>
              <a:t>6 – Faltou algum professor de ciências?</a:t>
            </a:r>
            <a:br>
              <a:rPr lang="pt-BR" sz="4000" dirty="0" smtClean="0"/>
            </a:br>
            <a:r>
              <a:rPr lang="pt-BR" sz="4000" dirty="0" smtClean="0"/>
              <a:t>7 – O que é CIÊNCIA para você?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032420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1448" y="-305351"/>
            <a:ext cx="10058400" cy="1450757"/>
          </a:xfrm>
        </p:spPr>
        <p:txBody>
          <a:bodyPr/>
          <a:lstStyle/>
          <a:p>
            <a:pPr algn="ctr"/>
            <a:r>
              <a:rPr lang="pt-BR" dirty="0" smtClean="0"/>
              <a:t>Programa da disciplina 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0" y="1475878"/>
            <a:ext cx="4515853" cy="304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ENSINO DE CIÊNCIAS</a:t>
            </a:r>
          </a:p>
          <a:p>
            <a:pPr algn="ctr"/>
            <a:r>
              <a:rPr lang="pt-BR" sz="2800" dirty="0" smtClean="0"/>
              <a:t>(currículo, formação de professores, pesquisa em ensino)</a:t>
            </a:r>
            <a:endParaRPr lang="pt-BR" sz="2800" dirty="0"/>
          </a:p>
        </p:txBody>
      </p:sp>
      <p:sp>
        <p:nvSpPr>
          <p:cNvPr id="5" name="Elipse 4"/>
          <p:cNvSpPr/>
          <p:nvPr/>
        </p:nvSpPr>
        <p:spPr>
          <a:xfrm>
            <a:off x="3906252" y="3330350"/>
            <a:ext cx="4515853" cy="304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LINGUAGEM CIENTÍFICA</a:t>
            </a:r>
          </a:p>
          <a:p>
            <a:pPr algn="ctr"/>
            <a:r>
              <a:rPr lang="pt-BR" sz="2800" b="1" dirty="0" smtClean="0"/>
              <a:t>(</a:t>
            </a:r>
            <a:r>
              <a:rPr lang="pt-BR" sz="2800" dirty="0" smtClean="0"/>
              <a:t>escola, livros, experimentação)</a:t>
            </a:r>
            <a:r>
              <a:rPr lang="pt-BR" sz="2800" b="1" dirty="0" smtClean="0"/>
              <a:t> </a:t>
            </a:r>
            <a:endParaRPr lang="pt-BR" sz="2800" b="1" dirty="0"/>
          </a:p>
        </p:txBody>
      </p:sp>
      <p:sp>
        <p:nvSpPr>
          <p:cNvPr id="6" name="Elipse 5"/>
          <p:cNvSpPr/>
          <p:nvPr/>
        </p:nvSpPr>
        <p:spPr>
          <a:xfrm>
            <a:off x="7812503" y="1363583"/>
            <a:ext cx="4515853" cy="304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/>
              <a:t>EPISTEMOLOGIA</a:t>
            </a:r>
          </a:p>
          <a:p>
            <a:pPr algn="ctr"/>
            <a:r>
              <a:rPr lang="pt-BR" sz="2800" dirty="0" smtClean="0"/>
              <a:t>(o que é ciência, afinal?)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11695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" y="1704702"/>
            <a:ext cx="3618412" cy="561049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A possibilidade de conhecer antecede a Ciência.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O conhecimento e a vida podem ser descritos e explicados ou interpretados de diferentes formas.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A verdade acaba sendo subjetiva, mas acordada socialmente.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822" y="259263"/>
            <a:ext cx="6031231" cy="338527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948" y="4063331"/>
            <a:ext cx="1763485" cy="275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47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1123406" y="1764792"/>
            <a:ext cx="10058400" cy="356616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Mas, por que ensinamos ciência </a:t>
            </a:r>
            <a:br>
              <a:rPr lang="pt-BR" dirty="0" smtClean="0"/>
            </a:br>
            <a:r>
              <a:rPr lang="pt-BR" dirty="0" smtClean="0">
                <a:solidFill>
                  <a:schemeClr val="accent2"/>
                </a:solidFill>
              </a:rPr>
              <a:t>(ocidental, branca, cristã e masculina - </a:t>
            </a:r>
            <a:r>
              <a:rPr lang="pt-BR" dirty="0" err="1" smtClean="0">
                <a:solidFill>
                  <a:schemeClr val="accent2"/>
                </a:solidFill>
              </a:rPr>
              <a:t>Chassot</a:t>
            </a:r>
            <a:r>
              <a:rPr lang="pt-BR" dirty="0" smtClean="0">
                <a:solidFill>
                  <a:schemeClr val="accent2"/>
                </a:solidFill>
              </a:rPr>
              <a:t>)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na escola?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7541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1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4189" y="394977"/>
            <a:ext cx="10674417" cy="1450757"/>
          </a:xfrm>
        </p:spPr>
        <p:txBody>
          <a:bodyPr>
            <a:normAutofit fontScale="90000"/>
          </a:bodyPr>
          <a:lstStyle/>
          <a:p>
            <a:r>
              <a:rPr lang="pt-BR" b="1" cap="all" dirty="0"/>
              <a:t>EUA LANÇAM BOMBA ATÔMICA EM HIROSHIMA</a:t>
            </a:r>
            <a:br>
              <a:rPr lang="pt-BR" b="1" cap="all" dirty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9179" y="1845733"/>
            <a:ext cx="11277600" cy="4410687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3200" dirty="0" smtClean="0">
                <a:solidFill>
                  <a:srgbClr val="FF0000"/>
                </a:solidFill>
              </a:rPr>
              <a:t>06-08-1945</a:t>
            </a:r>
            <a:endParaRPr lang="pt-BR" sz="3200" dirty="0">
              <a:solidFill>
                <a:srgbClr val="FF0000"/>
              </a:solidFill>
            </a:endParaRPr>
          </a:p>
          <a:p>
            <a:r>
              <a:rPr lang="pt-BR" sz="3200" dirty="0"/>
              <a:t>A primeira bomba atômica do mundo era lançada em um dia como este, no ano de 1945. Às 8:16, no horário japonês, um bombardeiro B-29 dos EUA, o </a:t>
            </a:r>
            <a:r>
              <a:rPr lang="pt-BR" sz="3200" dirty="0" err="1"/>
              <a:t>Enola</a:t>
            </a:r>
            <a:r>
              <a:rPr lang="pt-BR" sz="3200" dirty="0"/>
              <a:t> Gay, jogava a bomba atômica apelidada "Little Boy" sobre a cidade de Hiroshima. Cerca de 80 mil pessoas foram mortas em um resultado direto da explosão e outras 35 mil foram feridas. Ao menos 60 mil morreram até o final do ano por conta dos efeitos da bomba</a:t>
            </a:r>
            <a:r>
              <a:rPr lang="pt-BR" sz="3200" dirty="0" smtClean="0"/>
              <a:t>.</a:t>
            </a:r>
          </a:p>
          <a:p>
            <a:endParaRPr lang="pt-BR" sz="3200" dirty="0"/>
          </a:p>
          <a:p>
            <a:r>
              <a:rPr lang="pt-BR" dirty="0"/>
              <a:t>(https://</a:t>
            </a:r>
            <a:r>
              <a:rPr lang="pt-BR" dirty="0" smtClean="0"/>
              <a:t>seuhistory.com/hoje-na-historia/eua-lancam-bomba-atomica-em-Hiroshima)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613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5473" y="3038611"/>
            <a:ext cx="4514108" cy="3265936"/>
          </a:xfrm>
        </p:spPr>
        <p:txBody>
          <a:bodyPr>
            <a:normAutofit/>
          </a:bodyPr>
          <a:lstStyle/>
          <a:p>
            <a:r>
              <a:rPr lang="pt-BR" sz="2800" dirty="0" smtClean="0"/>
              <a:t>Qual foi o real impacto dos danos causados:</a:t>
            </a:r>
          </a:p>
          <a:p>
            <a:r>
              <a:rPr lang="pt-BR" sz="2800" dirty="0" smtClean="0"/>
              <a:t>- às pessoas?</a:t>
            </a:r>
          </a:p>
          <a:p>
            <a:r>
              <a:rPr lang="pt-BR" sz="2800" dirty="0" smtClean="0"/>
              <a:t>- ao planeta?</a:t>
            </a:r>
          </a:p>
          <a:p>
            <a:r>
              <a:rPr lang="pt-BR" sz="2800" dirty="0" smtClean="0"/>
              <a:t>- à economia?</a:t>
            </a:r>
          </a:p>
          <a:p>
            <a:r>
              <a:rPr lang="pt-BR" sz="2800" dirty="0" smtClean="0"/>
              <a:t>- à sociedade?</a:t>
            </a:r>
          </a:p>
          <a:p>
            <a:pPr marL="0" indent="0">
              <a:buNone/>
            </a:pPr>
            <a:endParaRPr lang="pt-BR" sz="2800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73" y="303973"/>
            <a:ext cx="4514108" cy="25093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287" y="514676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1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23614" y="136960"/>
            <a:ext cx="8168385" cy="5557988"/>
          </a:xfrm>
        </p:spPr>
        <p:txBody>
          <a:bodyPr>
            <a:noAutofit/>
          </a:bodyPr>
          <a:lstStyle/>
          <a:p>
            <a:r>
              <a:rPr lang="pt-BR" sz="3200" dirty="0" smtClean="0"/>
              <a:t>- 1938- Albert </a:t>
            </a:r>
            <a:r>
              <a:rPr lang="pt-BR" sz="3200" dirty="0"/>
              <a:t>Einstein e Leo </a:t>
            </a:r>
            <a:r>
              <a:rPr lang="pt-BR" sz="3200" dirty="0" err="1"/>
              <a:t>Szilard</a:t>
            </a:r>
            <a:r>
              <a:rPr lang="pt-BR" sz="3200" dirty="0"/>
              <a:t> </a:t>
            </a:r>
            <a:r>
              <a:rPr lang="pt-BR" sz="3200" dirty="0" smtClean="0"/>
              <a:t>- destacam a possibilidade </a:t>
            </a:r>
            <a:r>
              <a:rPr lang="pt-BR" sz="3200" dirty="0"/>
              <a:t>de que o regime nazista </a:t>
            </a:r>
            <a:r>
              <a:rPr lang="pt-BR" sz="3200" dirty="0" smtClean="0"/>
              <a:t>fizesse uma </a:t>
            </a:r>
            <a:r>
              <a:rPr lang="pt-BR" sz="3200" b="1" dirty="0" smtClean="0"/>
              <a:t>bomba </a:t>
            </a:r>
            <a:r>
              <a:rPr lang="pt-BR" sz="3200" b="1" dirty="0"/>
              <a:t>atômica. </a:t>
            </a:r>
            <a:endParaRPr lang="pt-BR" sz="3200" b="1" dirty="0" smtClean="0"/>
          </a:p>
          <a:p>
            <a:r>
              <a:rPr lang="pt-BR" sz="3200" dirty="0" smtClean="0"/>
              <a:t>- Oppenheimer pesquisa sobre </a:t>
            </a:r>
            <a:r>
              <a:rPr lang="pt-BR" sz="3200" dirty="0"/>
              <a:t>o processo de obtenção de urânio-235, a partir de mineral de urânio </a:t>
            </a:r>
            <a:r>
              <a:rPr lang="pt-BR" sz="3200" dirty="0" smtClean="0"/>
              <a:t>natural e passa a integrar e chefiar o Projeto </a:t>
            </a:r>
            <a:r>
              <a:rPr lang="pt-BR" sz="3200" dirty="0" err="1" smtClean="0"/>
              <a:t>Manhatan</a:t>
            </a:r>
            <a:r>
              <a:rPr lang="pt-BR" sz="3200" dirty="0" smtClean="0"/>
              <a:t> em 1942.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3200" dirty="0" smtClean="0"/>
              <a:t>Segundo a </a:t>
            </a:r>
            <a:r>
              <a:rPr lang="pt-BR" sz="3200" dirty="0" err="1"/>
              <a:t>W</a:t>
            </a:r>
            <a:r>
              <a:rPr lang="pt-BR" sz="3200" dirty="0" err="1" smtClean="0"/>
              <a:t>ikipedia</a:t>
            </a:r>
            <a:r>
              <a:rPr lang="pt-BR" sz="3200" dirty="0" smtClean="0"/>
              <a:t>: </a:t>
            </a:r>
            <a:r>
              <a:rPr lang="pt-BR" sz="3200" dirty="0" smtClean="0">
                <a:solidFill>
                  <a:srgbClr val="FF0000"/>
                </a:solidFill>
              </a:rPr>
              <a:t>“</a:t>
            </a:r>
            <a:r>
              <a:rPr lang="pt-BR" sz="3200" dirty="0">
                <a:solidFill>
                  <a:srgbClr val="FF0000"/>
                </a:solidFill>
              </a:rPr>
              <a:t>O </a:t>
            </a:r>
            <a:r>
              <a:rPr lang="pt-BR" sz="3200" b="1" dirty="0">
                <a:solidFill>
                  <a:srgbClr val="FF0000"/>
                </a:solidFill>
              </a:rPr>
              <a:t>Projeto </a:t>
            </a:r>
            <a:r>
              <a:rPr lang="pt-BR" sz="3200" b="1" dirty="0" smtClean="0">
                <a:solidFill>
                  <a:srgbClr val="FF0000"/>
                </a:solidFill>
              </a:rPr>
              <a:t>Manhattan</a:t>
            </a:r>
            <a:r>
              <a:rPr lang="pt-BR" sz="3200" dirty="0">
                <a:solidFill>
                  <a:srgbClr val="FF0000"/>
                </a:solidFill>
              </a:rPr>
              <a:t> foi um projeto de pesquisa </a:t>
            </a:r>
            <a:r>
              <a:rPr lang="pt-BR" sz="3200" dirty="0" smtClean="0">
                <a:solidFill>
                  <a:srgbClr val="FF0000"/>
                </a:solidFill>
              </a:rPr>
              <a:t>e </a:t>
            </a:r>
            <a:r>
              <a:rPr lang="pt-BR" sz="3200" dirty="0">
                <a:solidFill>
                  <a:srgbClr val="FF0000"/>
                </a:solidFill>
              </a:rPr>
              <a:t>desenvolvimento que </a:t>
            </a:r>
            <a:endParaRPr lang="pt-BR" sz="3200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3200" dirty="0" smtClean="0">
                <a:solidFill>
                  <a:srgbClr val="FF0000"/>
                </a:solidFill>
              </a:rPr>
              <a:t>produziu </a:t>
            </a:r>
            <a:r>
              <a:rPr lang="pt-BR" sz="3200" dirty="0">
                <a:solidFill>
                  <a:srgbClr val="FF0000"/>
                </a:solidFill>
              </a:rPr>
              <a:t>as primeiras </a:t>
            </a:r>
            <a:r>
              <a:rPr lang="pt-BR" sz="3200" dirty="0" smtClean="0">
                <a:solidFill>
                  <a:srgbClr val="FF0000"/>
                </a:solidFill>
              </a:rPr>
              <a:t>bombas </a:t>
            </a:r>
            <a:r>
              <a:rPr lang="pt-BR" sz="3200" dirty="0">
                <a:solidFill>
                  <a:srgbClr val="FF0000"/>
                </a:solidFill>
              </a:rPr>
              <a:t>atômicas durante a </a:t>
            </a:r>
            <a:r>
              <a:rPr lang="pt-BR" sz="3200" dirty="0" smtClean="0">
                <a:solidFill>
                  <a:srgbClr val="FF0000"/>
                </a:solidFill>
              </a:rPr>
              <a:t>Segunda </a:t>
            </a:r>
            <a:r>
              <a:rPr lang="pt-BR" sz="3200" dirty="0">
                <a:solidFill>
                  <a:srgbClr val="FF0000"/>
                </a:solidFill>
              </a:rPr>
              <a:t>Guerra </a:t>
            </a:r>
            <a:r>
              <a:rPr lang="pt-BR" sz="3200" dirty="0" smtClean="0">
                <a:solidFill>
                  <a:srgbClr val="FF0000"/>
                </a:solidFill>
              </a:rPr>
              <a:t>Mundial”</a:t>
            </a:r>
            <a:endParaRPr lang="pt-BR" sz="3200" dirty="0">
              <a:solidFill>
                <a:srgbClr val="FF0000"/>
              </a:solidFill>
            </a:endParaRPr>
          </a:p>
          <a:p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1124698" y="5421869"/>
            <a:ext cx="2230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Robert Oppenheimer 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35" y="521970"/>
            <a:ext cx="3431260" cy="471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190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84</TotalTime>
  <Words>236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Retrospectiva</vt:lpstr>
      <vt:lpstr>Apresentação do PowerPoint</vt:lpstr>
      <vt:lpstr>1 – Como foram suas aulas de ciências? 2 – Havia laboratório? 3 – O laboratório era usado? 4 – Quais conceitos você lembra? 5 – Qual era a formação do seu professor? 6 – Faltou algum professor de ciências? 7 – O que é CIÊNCIA para você?</vt:lpstr>
      <vt:lpstr>Programa da disciplina </vt:lpstr>
      <vt:lpstr>A possibilidade de conhecer antecede a Ciência.  O conhecimento e a vida podem ser descritos e explicados ou interpretados de diferentes formas.  A verdade acaba sendo subjetiva, mas acordada socialmente.  </vt:lpstr>
      <vt:lpstr>Mas, por que ensinamos ciência  (ocidental, branca, cristã e masculina - Chassot)  na escola?</vt:lpstr>
      <vt:lpstr>Apresentação do PowerPoint</vt:lpstr>
      <vt:lpstr>EUA LANÇAM BOMBA ATÔMICA EM HIROSHIMA </vt:lpstr>
      <vt:lpstr>Apresentação do PowerPoint</vt:lpstr>
      <vt:lpstr>Apresentação do PowerPoint</vt:lpstr>
      <vt:lpstr>Quem foi o responsável? Alguém foi penalizado? Qual foi o papel da ciência nisso?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Joana</dc:creator>
  <cp:lastModifiedBy>EPSEC USP-RP</cp:lastModifiedBy>
  <cp:revision>8</cp:revision>
  <dcterms:created xsi:type="dcterms:W3CDTF">2017-08-07T13:08:33Z</dcterms:created>
  <dcterms:modified xsi:type="dcterms:W3CDTF">2019-08-14T13:04:36Z</dcterms:modified>
</cp:coreProperties>
</file>