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F9FA-242D-4BD6-BEC2-E609B4F85E49}" type="datetimeFigureOut">
              <a:rPr lang="pt-BR" smtClean="0"/>
              <a:t>25/05/2020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9E24-1A5E-4006-8941-D3B264081D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8318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F9FA-242D-4BD6-BEC2-E609B4F85E49}" type="datetimeFigureOut">
              <a:rPr lang="pt-BR" smtClean="0"/>
              <a:t>25/05/2020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9E24-1A5E-4006-8941-D3B264081D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4829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F9FA-242D-4BD6-BEC2-E609B4F85E49}" type="datetimeFigureOut">
              <a:rPr lang="pt-BR" smtClean="0"/>
              <a:t>25/05/2020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9E24-1A5E-4006-8941-D3B264081D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8640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F9FA-242D-4BD6-BEC2-E609B4F85E49}" type="datetimeFigureOut">
              <a:rPr lang="pt-BR" smtClean="0"/>
              <a:t>25/05/2020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9E24-1A5E-4006-8941-D3B264081D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7052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F9FA-242D-4BD6-BEC2-E609B4F85E49}" type="datetimeFigureOut">
              <a:rPr lang="pt-BR" smtClean="0"/>
              <a:t>25/05/2020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9E24-1A5E-4006-8941-D3B264081D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585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F9FA-242D-4BD6-BEC2-E609B4F85E49}" type="datetimeFigureOut">
              <a:rPr lang="pt-BR" smtClean="0"/>
              <a:t>25/05/2020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9E24-1A5E-4006-8941-D3B264081D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44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F9FA-242D-4BD6-BEC2-E609B4F85E49}" type="datetimeFigureOut">
              <a:rPr lang="pt-BR" smtClean="0"/>
              <a:t>25/05/2020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9E24-1A5E-4006-8941-D3B264081D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1345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F9FA-242D-4BD6-BEC2-E609B4F85E49}" type="datetimeFigureOut">
              <a:rPr lang="pt-BR" smtClean="0"/>
              <a:t>25/05/2020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9E24-1A5E-4006-8941-D3B264081D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6156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F9FA-242D-4BD6-BEC2-E609B4F85E49}" type="datetimeFigureOut">
              <a:rPr lang="pt-BR" smtClean="0"/>
              <a:t>25/05/2020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9E24-1A5E-4006-8941-D3B264081D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7096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F9FA-242D-4BD6-BEC2-E609B4F85E49}" type="datetimeFigureOut">
              <a:rPr lang="pt-BR" smtClean="0"/>
              <a:t>25/05/2020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9E24-1A5E-4006-8941-D3B264081D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2038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F9FA-242D-4BD6-BEC2-E609B4F85E49}" type="datetimeFigureOut">
              <a:rPr lang="pt-BR" smtClean="0"/>
              <a:t>25/05/2020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9E24-1A5E-4006-8941-D3B264081D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2750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EF9FA-242D-4BD6-BEC2-E609B4F85E49}" type="datetimeFigureOut">
              <a:rPr lang="pt-BR" smtClean="0"/>
              <a:t>25/05/2020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19E24-1A5E-4006-8941-D3B264081D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5076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8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5.emf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5.emf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9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/>
              <a:t>SINGULARIDADES CINEMÁTICAS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0922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0422002"/>
              </p:ext>
            </p:extLst>
          </p:nvPr>
        </p:nvGraphicFramePr>
        <p:xfrm>
          <a:off x="395536" y="980728"/>
          <a:ext cx="7808868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3" name="Equação" r:id="rId3" imgW="3098520" imgH="228600" progId="Equation.3">
                  <p:embed/>
                </p:oleObj>
              </mc:Choice>
              <mc:Fallback>
                <p:oleObj name="Equação" r:id="rId3" imgW="30985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536" y="980728"/>
                        <a:ext cx="7808868" cy="576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755576" y="1916832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COLOQUEMOS O CENTRO DE COORDENADAS DO EFETUADOR NO CENTRO DO PUNHO (E=G)</a:t>
            </a:r>
            <a:endParaRPr lang="pt-BR" sz="2400" b="1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7587547"/>
              </p:ext>
            </p:extLst>
          </p:nvPr>
        </p:nvGraphicFramePr>
        <p:xfrm>
          <a:off x="427038" y="2996952"/>
          <a:ext cx="8129587" cy="195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" name="Equação" r:id="rId5" imgW="3225600" imgH="774360" progId="Equation.3">
                  <p:embed/>
                </p:oleObj>
              </mc:Choice>
              <mc:Fallback>
                <p:oleObj name="Equação" r:id="rId5" imgW="3225600" imgH="774360" progId="Equation.3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038" y="2996952"/>
                        <a:ext cx="8129587" cy="195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0167406"/>
              </p:ext>
            </p:extLst>
          </p:nvPr>
        </p:nvGraphicFramePr>
        <p:xfrm>
          <a:off x="3563938" y="5676900"/>
          <a:ext cx="1471612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5" name="Equação" r:id="rId7" imgW="583920" imgH="215640" progId="Equation.3">
                  <p:embed/>
                </p:oleObj>
              </mc:Choice>
              <mc:Fallback>
                <p:oleObj name="Equação" r:id="rId7" imgW="583920" imgH="215640" progId="Equation.3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5676900"/>
                        <a:ext cx="1471612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959250" y="5301208"/>
            <a:ext cx="1668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PORTANTO,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3370310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2328695"/>
              </p:ext>
            </p:extLst>
          </p:nvPr>
        </p:nvGraphicFramePr>
        <p:xfrm>
          <a:off x="1835696" y="1196752"/>
          <a:ext cx="3346441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" name="Equação" r:id="rId3" imgW="1066680" imgH="482400" progId="Equation.3">
                  <p:embed/>
                </p:oleObj>
              </mc:Choice>
              <mc:Fallback>
                <p:oleObj name="Equação" r:id="rId3" imgW="1066680" imgH="482400" progId="Equation.3">
                  <p:embed/>
                  <p:pic>
                    <p:nvPicPr>
                      <p:cNvPr id="0" name="Objeto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1196752"/>
                        <a:ext cx="3346441" cy="15121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7411810"/>
              </p:ext>
            </p:extLst>
          </p:nvPr>
        </p:nvGraphicFramePr>
        <p:xfrm>
          <a:off x="611560" y="3429000"/>
          <a:ext cx="4860048" cy="6120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name="Equação" r:id="rId5" imgW="1714320" imgH="215640" progId="Equation.3">
                  <p:embed/>
                </p:oleObj>
              </mc:Choice>
              <mc:Fallback>
                <p:oleObj name="Equação" r:id="rId5" imgW="17143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1560" y="3429000"/>
                        <a:ext cx="4860048" cy="6120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194986"/>
              </p:ext>
            </p:extLst>
          </p:nvPr>
        </p:nvGraphicFramePr>
        <p:xfrm>
          <a:off x="899592" y="4365104"/>
          <a:ext cx="7058026" cy="129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name="Equação" r:id="rId7" imgW="2489040" imgH="457200" progId="Equation.3">
                  <p:embed/>
                </p:oleObj>
              </mc:Choice>
              <mc:Fallback>
                <p:oleObj name="Equação" r:id="rId7" imgW="2489040" imgH="457200" progId="Equation.3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4365104"/>
                        <a:ext cx="7058026" cy="1296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690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0648"/>
            <a:ext cx="4143375" cy="386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3994278"/>
              </p:ext>
            </p:extLst>
          </p:nvPr>
        </p:nvGraphicFramePr>
        <p:xfrm>
          <a:off x="5004048" y="548680"/>
          <a:ext cx="2444272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Equação" r:id="rId4" imgW="1193760" imgH="457200" progId="Equation.3">
                  <p:embed/>
                </p:oleObj>
              </mc:Choice>
              <mc:Fallback>
                <p:oleObj name="Equação" r:id="rId4" imgW="119376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04048" y="548680"/>
                        <a:ext cx="2444272" cy="936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7666391"/>
              </p:ext>
            </p:extLst>
          </p:nvPr>
        </p:nvGraphicFramePr>
        <p:xfrm>
          <a:off x="4826943" y="1701304"/>
          <a:ext cx="3875088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" name="Equação" r:id="rId6" imgW="1892160" imgH="482400" progId="Equation.3">
                  <p:embed/>
                </p:oleObj>
              </mc:Choice>
              <mc:Fallback>
                <p:oleObj name="Equação" r:id="rId6" imgW="18921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6943" y="1701304"/>
                        <a:ext cx="3875088" cy="98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8259095"/>
              </p:ext>
            </p:extLst>
          </p:nvPr>
        </p:nvGraphicFramePr>
        <p:xfrm>
          <a:off x="3704844" y="3284984"/>
          <a:ext cx="5410200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" name="Equação" r:id="rId8" imgW="2641320" imgH="507960" progId="Equation.3">
                  <p:embed/>
                </p:oleObj>
              </mc:Choice>
              <mc:Fallback>
                <p:oleObj name="Equação" r:id="rId8" imgW="264132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4844" y="3284984"/>
                        <a:ext cx="5410200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4517549"/>
              </p:ext>
            </p:extLst>
          </p:nvPr>
        </p:nvGraphicFramePr>
        <p:xfrm>
          <a:off x="1041400" y="4508500"/>
          <a:ext cx="4997450" cy="186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" name="Equação" r:id="rId10" imgW="2438280" imgH="914400" progId="Equation.3">
                  <p:embed/>
                </p:oleObj>
              </mc:Choice>
              <mc:Fallback>
                <p:oleObj name="Equação" r:id="rId10" imgW="243828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1400" y="4508500"/>
                        <a:ext cx="4997450" cy="186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5532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352054"/>
              </p:ext>
            </p:extLst>
          </p:nvPr>
        </p:nvGraphicFramePr>
        <p:xfrm>
          <a:off x="2016125" y="1484784"/>
          <a:ext cx="4473575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name="Equação" r:id="rId3" imgW="2184120" imgH="507960" progId="Equation.3">
                  <p:embed/>
                </p:oleObj>
              </mc:Choice>
              <mc:Fallback>
                <p:oleObj name="Equação" r:id="rId3" imgW="2184120" imgH="50796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6125" y="1484784"/>
                        <a:ext cx="4473575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611560" y="404664"/>
            <a:ext cx="6850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TOMANDO COMPRIMENTOS UNITÁRIOS NO BRAÇO:</a:t>
            </a:r>
            <a:endParaRPr lang="pt-BR" sz="2400" b="1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5194127"/>
              </p:ext>
            </p:extLst>
          </p:nvPr>
        </p:nvGraphicFramePr>
        <p:xfrm>
          <a:off x="1309688" y="2924944"/>
          <a:ext cx="5956300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name="Equação" r:id="rId5" imgW="2908080" imgH="507960" progId="Equation.3">
                  <p:embed/>
                </p:oleObj>
              </mc:Choice>
              <mc:Fallback>
                <p:oleObj name="Equação" r:id="rId5" imgW="2908080" imgH="507960" progId="Equation.3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9688" y="2924944"/>
                        <a:ext cx="5956300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150158"/>
              </p:ext>
            </p:extLst>
          </p:nvPr>
        </p:nvGraphicFramePr>
        <p:xfrm>
          <a:off x="3491880" y="4293096"/>
          <a:ext cx="1779021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" name="Equação" r:id="rId7" imgW="761760" imgH="215640" progId="Equation.3">
                  <p:embed/>
                </p:oleObj>
              </mc:Choice>
              <mc:Fallback>
                <p:oleObj name="Equação" r:id="rId7" imgW="76176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91880" y="4293096"/>
                        <a:ext cx="1779021" cy="504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187624" y="5013176"/>
            <a:ext cx="4262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TEMOS SINGULARIDADES PARA </a:t>
            </a:r>
            <a:endParaRPr lang="pt-BR" sz="2400" b="1" dirty="0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4428557"/>
              </p:ext>
            </p:extLst>
          </p:nvPr>
        </p:nvGraphicFramePr>
        <p:xfrm>
          <a:off x="1758230" y="5517232"/>
          <a:ext cx="4325938" cy="106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" name="Equação" r:id="rId9" imgW="1854000" imgH="457200" progId="Equation.3">
                  <p:embed/>
                </p:oleObj>
              </mc:Choice>
              <mc:Fallback>
                <p:oleObj name="Equação" r:id="rId9" imgW="1854000" imgH="457200" progId="Equation.3">
                  <p:embed/>
                  <p:pic>
                    <p:nvPicPr>
                      <p:cNvPr id="0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8230" y="5517232"/>
                        <a:ext cx="4325938" cy="1065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4351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8243"/>
            <a:ext cx="3194615" cy="298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0" name="Grupo 19"/>
          <p:cNvGrpSpPr/>
          <p:nvPr/>
        </p:nvGrpSpPr>
        <p:grpSpPr>
          <a:xfrm>
            <a:off x="1718683" y="3911628"/>
            <a:ext cx="2207678" cy="1544746"/>
            <a:chOff x="1412649" y="3576442"/>
            <a:chExt cx="2207678" cy="1544746"/>
          </a:xfrm>
        </p:grpSpPr>
        <p:cxnSp>
          <p:nvCxnSpPr>
            <p:cNvPr id="4" name="Conector reto 3"/>
            <p:cNvCxnSpPr/>
            <p:nvPr/>
          </p:nvCxnSpPr>
          <p:spPr>
            <a:xfrm flipV="1">
              <a:off x="1547664" y="4365104"/>
              <a:ext cx="792088" cy="43204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ector reto 4"/>
            <p:cNvCxnSpPr/>
            <p:nvPr/>
          </p:nvCxnSpPr>
          <p:spPr>
            <a:xfrm flipV="1">
              <a:off x="2447764" y="3861048"/>
              <a:ext cx="756084" cy="43204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Elipse 5"/>
            <p:cNvSpPr/>
            <p:nvPr/>
          </p:nvSpPr>
          <p:spPr>
            <a:xfrm>
              <a:off x="2339752" y="4257092"/>
              <a:ext cx="108012" cy="1080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Semicírculos 8"/>
            <p:cNvSpPr/>
            <p:nvPr/>
          </p:nvSpPr>
          <p:spPr>
            <a:xfrm rot="14670892">
              <a:off x="3224283" y="3540438"/>
              <a:ext cx="360040" cy="432048"/>
            </a:xfrm>
            <a:prstGeom prst="blockArc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1" name="Elipse 10"/>
            <p:cNvSpPr/>
            <p:nvPr/>
          </p:nvSpPr>
          <p:spPr>
            <a:xfrm>
              <a:off x="1511660" y="4725144"/>
              <a:ext cx="108012" cy="1080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Triângulo isósceles 11"/>
            <p:cNvSpPr/>
            <p:nvPr/>
          </p:nvSpPr>
          <p:spPr>
            <a:xfrm>
              <a:off x="1412649" y="4833156"/>
              <a:ext cx="306034" cy="288032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cxnSp>
        <p:nvCxnSpPr>
          <p:cNvPr id="22" name="Conector reto 21"/>
          <p:cNvCxnSpPr/>
          <p:nvPr/>
        </p:nvCxnSpPr>
        <p:spPr>
          <a:xfrm flipV="1">
            <a:off x="4851031" y="4649710"/>
            <a:ext cx="792088" cy="43204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 flipH="1">
            <a:off x="4815027" y="4577702"/>
            <a:ext cx="936104" cy="28803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ipse 23"/>
          <p:cNvSpPr/>
          <p:nvPr/>
        </p:nvSpPr>
        <p:spPr>
          <a:xfrm>
            <a:off x="5643119" y="4541698"/>
            <a:ext cx="108012" cy="10801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Semicírculos 24"/>
          <p:cNvSpPr/>
          <p:nvPr/>
        </p:nvSpPr>
        <p:spPr>
          <a:xfrm rot="3989106">
            <a:off x="4458997" y="4744981"/>
            <a:ext cx="360040" cy="432048"/>
          </a:xfrm>
          <a:prstGeom prst="blockArc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6" name="Elipse 25"/>
          <p:cNvSpPr/>
          <p:nvPr/>
        </p:nvSpPr>
        <p:spPr>
          <a:xfrm>
            <a:off x="4815027" y="5009750"/>
            <a:ext cx="108012" cy="10801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Triângulo isósceles 26"/>
          <p:cNvSpPr/>
          <p:nvPr/>
        </p:nvSpPr>
        <p:spPr>
          <a:xfrm>
            <a:off x="4716016" y="5117762"/>
            <a:ext cx="306034" cy="288032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7" name="Conector reto 16"/>
          <p:cNvCxnSpPr/>
          <p:nvPr/>
        </p:nvCxnSpPr>
        <p:spPr>
          <a:xfrm flipV="1">
            <a:off x="6435207" y="4738007"/>
            <a:ext cx="792088" cy="43204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ipse 18"/>
          <p:cNvSpPr/>
          <p:nvPr/>
        </p:nvSpPr>
        <p:spPr>
          <a:xfrm>
            <a:off x="7227295" y="4629995"/>
            <a:ext cx="108012" cy="10801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3" name="Grupo 2"/>
          <p:cNvGrpSpPr/>
          <p:nvPr/>
        </p:nvGrpSpPr>
        <p:grpSpPr>
          <a:xfrm rot="9975081">
            <a:off x="6349012" y="4843891"/>
            <a:ext cx="963547" cy="601377"/>
            <a:chOff x="7335307" y="3949345"/>
            <a:chExt cx="1172563" cy="716654"/>
          </a:xfrm>
        </p:grpSpPr>
        <p:cxnSp>
          <p:nvCxnSpPr>
            <p:cNvPr id="18" name="Conector reto 17"/>
            <p:cNvCxnSpPr/>
            <p:nvPr/>
          </p:nvCxnSpPr>
          <p:spPr>
            <a:xfrm flipV="1">
              <a:off x="7335307" y="4233951"/>
              <a:ext cx="756084" cy="43204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Semicírculos 20"/>
            <p:cNvSpPr/>
            <p:nvPr/>
          </p:nvSpPr>
          <p:spPr>
            <a:xfrm rot="14670892">
              <a:off x="8111826" y="3913341"/>
              <a:ext cx="360040" cy="432048"/>
            </a:xfrm>
            <a:prstGeom prst="blockArc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</p:grpSp>
      <p:sp>
        <p:nvSpPr>
          <p:cNvPr id="28" name="Elipse 27"/>
          <p:cNvSpPr/>
          <p:nvPr/>
        </p:nvSpPr>
        <p:spPr>
          <a:xfrm>
            <a:off x="6399203" y="5098047"/>
            <a:ext cx="108012" cy="10801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Triângulo isósceles 28"/>
          <p:cNvSpPr/>
          <p:nvPr/>
        </p:nvSpPr>
        <p:spPr>
          <a:xfrm>
            <a:off x="6300192" y="5206059"/>
            <a:ext cx="306034" cy="288032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CaixaDeTexto 29"/>
          <p:cNvSpPr txBox="1"/>
          <p:nvPr/>
        </p:nvSpPr>
        <p:spPr>
          <a:xfrm>
            <a:off x="1187624" y="3374529"/>
            <a:ext cx="4262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TEMOS SINGULARIDADES PARA </a:t>
            </a:r>
            <a:endParaRPr lang="pt-BR" sz="2400" b="1" dirty="0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1954902"/>
              </p:ext>
            </p:extLst>
          </p:nvPr>
        </p:nvGraphicFramePr>
        <p:xfrm>
          <a:off x="5400537" y="3392640"/>
          <a:ext cx="919744" cy="4467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ção" r:id="rId4" imgW="444240" imgH="215640" progId="Equation.3">
                  <p:embed/>
                </p:oleObj>
              </mc:Choice>
              <mc:Fallback>
                <p:oleObj name="Equação" r:id="rId4" imgW="44424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400537" y="3392640"/>
                        <a:ext cx="919744" cy="4467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0552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3194615" cy="298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Grupo 3"/>
          <p:cNvGrpSpPr/>
          <p:nvPr/>
        </p:nvGrpSpPr>
        <p:grpSpPr>
          <a:xfrm>
            <a:off x="537119" y="3068960"/>
            <a:ext cx="2207678" cy="1544746"/>
            <a:chOff x="1412649" y="3576442"/>
            <a:chExt cx="2207678" cy="1544746"/>
          </a:xfrm>
        </p:grpSpPr>
        <p:cxnSp>
          <p:nvCxnSpPr>
            <p:cNvPr id="5" name="Conector reto 4"/>
            <p:cNvCxnSpPr/>
            <p:nvPr/>
          </p:nvCxnSpPr>
          <p:spPr>
            <a:xfrm flipV="1">
              <a:off x="1547664" y="4365104"/>
              <a:ext cx="792088" cy="43204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reto 5"/>
            <p:cNvCxnSpPr/>
            <p:nvPr/>
          </p:nvCxnSpPr>
          <p:spPr>
            <a:xfrm flipV="1">
              <a:off x="2447764" y="3861048"/>
              <a:ext cx="756084" cy="43204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Elipse 6"/>
            <p:cNvSpPr/>
            <p:nvPr/>
          </p:nvSpPr>
          <p:spPr>
            <a:xfrm>
              <a:off x="2339752" y="4257092"/>
              <a:ext cx="108012" cy="1080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Semicírculos 7"/>
            <p:cNvSpPr/>
            <p:nvPr/>
          </p:nvSpPr>
          <p:spPr>
            <a:xfrm rot="14670892">
              <a:off x="3224283" y="3540438"/>
              <a:ext cx="360040" cy="432048"/>
            </a:xfrm>
            <a:prstGeom prst="blockArc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9" name="Elipse 8"/>
            <p:cNvSpPr/>
            <p:nvPr/>
          </p:nvSpPr>
          <p:spPr>
            <a:xfrm>
              <a:off x="1511660" y="4725144"/>
              <a:ext cx="108012" cy="1080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Triângulo isósceles 9"/>
            <p:cNvSpPr/>
            <p:nvPr/>
          </p:nvSpPr>
          <p:spPr>
            <a:xfrm>
              <a:off x="1412649" y="4833156"/>
              <a:ext cx="306034" cy="288032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1" name="CaixaDeTexto 10"/>
          <p:cNvSpPr txBox="1"/>
          <p:nvPr/>
        </p:nvSpPr>
        <p:spPr>
          <a:xfrm>
            <a:off x="3446135" y="1988840"/>
            <a:ext cx="50163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COM O MANIPULADOR TOTALMENTE </a:t>
            </a:r>
          </a:p>
          <a:p>
            <a:r>
              <a:rPr lang="pt-BR" sz="2400" b="1" dirty="0" smtClean="0"/>
              <a:t>ESTICADO, TEMOS:</a:t>
            </a:r>
          </a:p>
        </p:txBody>
      </p:sp>
      <p:graphicFrame>
        <p:nvGraphicFramePr>
          <p:cNvPr id="13" name="Obje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650619"/>
              </p:ext>
            </p:extLst>
          </p:nvPr>
        </p:nvGraphicFramePr>
        <p:xfrm>
          <a:off x="3779912" y="764704"/>
          <a:ext cx="4473575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6" name="Equação" r:id="rId4" imgW="2184120" imgH="507960" progId="Equation.3">
                  <p:embed/>
                </p:oleObj>
              </mc:Choice>
              <mc:Fallback>
                <p:oleObj name="Equação" r:id="rId4" imgW="2184120" imgH="507960" progId="Equation.3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764704"/>
                        <a:ext cx="4473575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315292"/>
              </p:ext>
            </p:extLst>
          </p:nvPr>
        </p:nvGraphicFramePr>
        <p:xfrm>
          <a:off x="3131840" y="3133800"/>
          <a:ext cx="5800725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" name="Equação" r:id="rId6" imgW="2831760" imgH="507960" progId="Equation.3">
                  <p:embed/>
                </p:oleObj>
              </mc:Choice>
              <mc:Fallback>
                <p:oleObj name="Equação" r:id="rId6" imgW="2831760" imgH="507960" progId="Equation.3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3133800"/>
                        <a:ext cx="5800725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aixaDeTexto 14"/>
          <p:cNvSpPr txBox="1"/>
          <p:nvPr/>
        </p:nvSpPr>
        <p:spPr>
          <a:xfrm>
            <a:off x="2548098" y="4232014"/>
            <a:ext cx="65093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COM O MANIPULADOR NA HORIZONTAL, TEMOS:</a:t>
            </a:r>
          </a:p>
        </p:txBody>
      </p:sp>
      <p:graphicFrame>
        <p:nvGraphicFramePr>
          <p:cNvPr id="16" name="Obje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0856467"/>
              </p:ext>
            </p:extLst>
          </p:nvPr>
        </p:nvGraphicFramePr>
        <p:xfrm>
          <a:off x="2970213" y="4697413"/>
          <a:ext cx="2755900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" name="Equação" r:id="rId8" imgW="1346040" imgH="507960" progId="Equation.3">
                  <p:embed/>
                </p:oleObj>
              </mc:Choice>
              <mc:Fallback>
                <p:oleObj name="Equação" r:id="rId8" imgW="1346040" imgH="507960" progId="Equation.3">
                  <p:embed/>
                  <p:pic>
                    <p:nvPicPr>
                      <p:cNvPr id="0" name="Objeto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0213" y="4697413"/>
                        <a:ext cx="2755900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Conector reto 17"/>
          <p:cNvCxnSpPr/>
          <p:nvPr/>
        </p:nvCxnSpPr>
        <p:spPr>
          <a:xfrm rot="1700246" flipV="1">
            <a:off x="1086636" y="6061017"/>
            <a:ext cx="792088" cy="43204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 rot="1700246" flipV="1">
            <a:off x="2120289" y="6036063"/>
            <a:ext cx="756084" cy="43204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ipse 19"/>
          <p:cNvSpPr/>
          <p:nvPr/>
        </p:nvSpPr>
        <p:spPr>
          <a:xfrm rot="1700246">
            <a:off x="1952967" y="6198986"/>
            <a:ext cx="108012" cy="10801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Semicírculos 20"/>
          <p:cNvSpPr/>
          <p:nvPr/>
        </p:nvSpPr>
        <p:spPr>
          <a:xfrm rot="16371138">
            <a:off x="2979667" y="6028464"/>
            <a:ext cx="360040" cy="432048"/>
          </a:xfrm>
          <a:prstGeom prst="blockArc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2" name="Elipse 21"/>
          <p:cNvSpPr/>
          <p:nvPr/>
        </p:nvSpPr>
        <p:spPr>
          <a:xfrm>
            <a:off x="923545" y="6233886"/>
            <a:ext cx="108012" cy="10801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Triângulo isósceles 22"/>
          <p:cNvSpPr/>
          <p:nvPr/>
        </p:nvSpPr>
        <p:spPr>
          <a:xfrm>
            <a:off x="824534" y="6341898"/>
            <a:ext cx="306034" cy="288032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ixaDeTexto 24"/>
          <p:cNvSpPr txBox="1"/>
          <p:nvPr/>
        </p:nvSpPr>
        <p:spPr>
          <a:xfrm>
            <a:off x="3851920" y="5898916"/>
            <a:ext cx="5334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SÓ SE PODE LOCOMOVER O EFETUADOR</a:t>
            </a:r>
          </a:p>
          <a:p>
            <a:r>
              <a:rPr lang="pt-BR" sz="2400" b="1" dirty="0" smtClean="0"/>
              <a:t>PERPENDICULARMENTE AO BRAÇO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830262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3690311"/>
              </p:ext>
            </p:extLst>
          </p:nvPr>
        </p:nvGraphicFramePr>
        <p:xfrm>
          <a:off x="1115616" y="908720"/>
          <a:ext cx="5956300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5" name="Equação" r:id="rId3" imgW="2908080" imgH="507960" progId="Equation.3">
                  <p:embed/>
                </p:oleObj>
              </mc:Choice>
              <mc:Fallback>
                <p:oleObj name="Equação" r:id="rId3" imgW="2908080" imgH="507960" progId="Equation.3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908720"/>
                        <a:ext cx="5956300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83568" y="2492896"/>
            <a:ext cx="872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PARA</a:t>
            </a:r>
            <a:endParaRPr lang="pt-BR" sz="2400" b="1" dirty="0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2290936"/>
              </p:ext>
            </p:extLst>
          </p:nvPr>
        </p:nvGraphicFramePr>
        <p:xfrm>
          <a:off x="1557256" y="2572167"/>
          <a:ext cx="311274" cy="3527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6" name="Equação" r:id="rId5" imgW="190440" imgH="215640" progId="Equation.3">
                  <p:embed/>
                </p:oleObj>
              </mc:Choice>
              <mc:Fallback>
                <p:oleObj name="Equação" r:id="rId5" imgW="19044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57256" y="2572167"/>
                        <a:ext cx="311274" cy="3527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835696" y="2492896"/>
            <a:ext cx="16862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PEQUENO E</a:t>
            </a:r>
            <a:endParaRPr lang="pt-BR" sz="2400" b="1" dirty="0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9578742"/>
              </p:ext>
            </p:extLst>
          </p:nvPr>
        </p:nvGraphicFramePr>
        <p:xfrm>
          <a:off x="3524662" y="2567617"/>
          <a:ext cx="317624" cy="3573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7" name="Equação" r:id="rId7" imgW="203040" imgH="228600" progId="Equation.3">
                  <p:embed/>
                </p:oleObj>
              </mc:Choice>
              <mc:Fallback>
                <p:oleObj name="Equação" r:id="rId7" imgW="2030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524662" y="2567617"/>
                        <a:ext cx="317624" cy="3573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3851920" y="2514988"/>
            <a:ext cx="2197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FINITO, TEMOS:</a:t>
            </a:r>
            <a:endParaRPr lang="pt-BR" sz="2400" b="1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395536" y="3212976"/>
            <a:ext cx="487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1-</a:t>
            </a:r>
            <a:r>
              <a:rPr lang="pt-BR" dirty="0" smtClean="0"/>
              <a:t> </a:t>
            </a:r>
            <a:endParaRPr lang="pt-BR" dirty="0"/>
          </a:p>
        </p:txBody>
      </p:sp>
      <p:graphicFrame>
        <p:nvGraphicFramePr>
          <p:cNvPr id="14" name="Obje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7319704"/>
              </p:ext>
            </p:extLst>
          </p:nvPr>
        </p:nvGraphicFramePr>
        <p:xfrm>
          <a:off x="694917" y="3161529"/>
          <a:ext cx="424796" cy="5555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8" name="Equação" r:id="rId9" imgW="164880" imgH="215640" progId="Equation.3">
                  <p:embed/>
                </p:oleObj>
              </mc:Choice>
              <mc:Fallback>
                <p:oleObj name="Equação" r:id="rId9" imgW="1648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94917" y="3161529"/>
                        <a:ext cx="424796" cy="5555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aixaDeTexto 14"/>
          <p:cNvSpPr txBox="1"/>
          <p:nvPr/>
        </p:nvSpPr>
        <p:spPr>
          <a:xfrm>
            <a:off x="1259632" y="3212976"/>
            <a:ext cx="1620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PEQUENO :</a:t>
            </a:r>
            <a:endParaRPr lang="pt-BR" sz="2400" b="1" dirty="0"/>
          </a:p>
        </p:txBody>
      </p:sp>
      <p:graphicFrame>
        <p:nvGraphicFramePr>
          <p:cNvPr id="16" name="Obje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8861045"/>
              </p:ext>
            </p:extLst>
          </p:nvPr>
        </p:nvGraphicFramePr>
        <p:xfrm>
          <a:off x="3347864" y="3068960"/>
          <a:ext cx="4525675" cy="870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9" name="Equação" r:id="rId11" imgW="2311200" imgH="444240" progId="Equation.3">
                  <p:embed/>
                </p:oleObj>
              </mc:Choice>
              <mc:Fallback>
                <p:oleObj name="Equação" r:id="rId11" imgW="231120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347864" y="3068960"/>
                        <a:ext cx="4525675" cy="8703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to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5252341"/>
              </p:ext>
            </p:extLst>
          </p:nvPr>
        </p:nvGraphicFramePr>
        <p:xfrm>
          <a:off x="400170" y="4005064"/>
          <a:ext cx="4959939" cy="8633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0" name="Equação" r:id="rId13" imgW="2552400" imgH="444240" progId="Equation.3">
                  <p:embed/>
                </p:oleObj>
              </mc:Choice>
              <mc:Fallback>
                <p:oleObj name="Equação" r:id="rId13" imgW="2552400" imgH="444240" progId="Equation.3">
                  <p:embed/>
                  <p:pic>
                    <p:nvPicPr>
                      <p:cNvPr id="0" name="Objeto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170" y="4005064"/>
                        <a:ext cx="4959939" cy="8633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2392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15616" y="764704"/>
            <a:ext cx="2420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u="sng" dirty="0" smtClean="0"/>
              <a:t>GENERALIZAÇÃO:</a:t>
            </a:r>
            <a:endParaRPr lang="pt-BR" sz="2400" b="1" u="sng" dirty="0"/>
          </a:p>
        </p:txBody>
      </p:sp>
      <p:sp>
        <p:nvSpPr>
          <p:cNvPr id="4" name="CaixaDeTexto 3"/>
          <p:cNvSpPr txBox="1"/>
          <p:nvPr/>
        </p:nvSpPr>
        <p:spPr>
          <a:xfrm>
            <a:off x="22595" y="1383159"/>
            <a:ext cx="930325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1- CONFIGURAÇÕES DO MANIPULADOR QUE APRESENTAM </a:t>
            </a:r>
          </a:p>
          <a:p>
            <a:r>
              <a:rPr lang="pt-BR" sz="2400" b="1" dirty="0" smtClean="0"/>
              <a:t>SINGULARIDADES CINEMÁTICAS, TEMOS MOBILIDADE REDUZIDA</a:t>
            </a:r>
          </a:p>
          <a:p>
            <a:endParaRPr lang="pt-BR" sz="2400" b="1" dirty="0"/>
          </a:p>
          <a:p>
            <a:r>
              <a:rPr lang="pt-BR" sz="2400" b="1" dirty="0" smtClean="0"/>
              <a:t>2- NA VIZINHANÇA DE UMA SINGULARIDADE, PEQUENAS VELOCIDADES</a:t>
            </a:r>
          </a:p>
          <a:p>
            <a:r>
              <a:rPr lang="pt-BR" sz="2400" b="1" dirty="0" smtClean="0"/>
              <a:t>IMPOSTAS AO EFETUADOR PODEM IMPLICAR EM VELOCIDADES MUITO</a:t>
            </a:r>
          </a:p>
          <a:p>
            <a:r>
              <a:rPr lang="pt-BR" sz="2400" b="1" dirty="0" smtClean="0"/>
              <a:t>ALTAS DAS JUNTAS</a:t>
            </a:r>
            <a:endParaRPr lang="pt-BR" sz="24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1115616" y="3789040"/>
            <a:ext cx="3412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u="sng" dirty="0" smtClean="0"/>
              <a:t>OUTRA CARACTERÍSTICA: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74995" y="4379912"/>
            <a:ext cx="85023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1- INFINITAS SOLUÇÕES DO PROBLEMA DE CINEMÁTICA INVERSA </a:t>
            </a:r>
          </a:p>
          <a:p>
            <a:r>
              <a:rPr lang="pt-BR" sz="2400" b="1" dirty="0" smtClean="0"/>
              <a:t>PODEM EXISTIR</a:t>
            </a:r>
          </a:p>
        </p:txBody>
      </p:sp>
      <p:cxnSp>
        <p:nvCxnSpPr>
          <p:cNvPr id="11" name="Conector reto 10"/>
          <p:cNvCxnSpPr/>
          <p:nvPr/>
        </p:nvCxnSpPr>
        <p:spPr>
          <a:xfrm flipV="1">
            <a:off x="3419872" y="5833167"/>
            <a:ext cx="576064" cy="810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rco 21"/>
          <p:cNvSpPr/>
          <p:nvPr/>
        </p:nvSpPr>
        <p:spPr>
          <a:xfrm>
            <a:off x="1691680" y="5625841"/>
            <a:ext cx="484934" cy="395447"/>
          </a:xfrm>
          <a:prstGeom prst="arc">
            <a:avLst>
              <a:gd name="adj1" fmla="val 16342246"/>
              <a:gd name="adj2" fmla="val 4887774"/>
            </a:avLst>
          </a:prstGeom>
          <a:noFill/>
          <a:ln w="19050" cap="flat" cmpd="sng" algn="ctr">
            <a:solidFill>
              <a:srgbClr val="FF0000"/>
            </a:solidFill>
            <a:prstDash val="solid"/>
            <a:headEnd type="none"/>
            <a:tailEnd type="triangle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grpSp>
        <p:nvGrpSpPr>
          <p:cNvPr id="26" name="Grupo 25"/>
          <p:cNvGrpSpPr/>
          <p:nvPr/>
        </p:nvGrpSpPr>
        <p:grpSpPr>
          <a:xfrm>
            <a:off x="827584" y="5373216"/>
            <a:ext cx="3609090" cy="936104"/>
            <a:chOff x="827584" y="5373216"/>
            <a:chExt cx="3609090" cy="936104"/>
          </a:xfrm>
        </p:grpSpPr>
        <p:sp>
          <p:nvSpPr>
            <p:cNvPr id="8" name="Fluxograma: Armazenamento de acesso direto 7"/>
            <p:cNvSpPr/>
            <p:nvPr/>
          </p:nvSpPr>
          <p:spPr>
            <a:xfrm rot="5400000">
              <a:off x="1979712" y="5661248"/>
              <a:ext cx="936104" cy="360040"/>
            </a:xfrm>
            <a:prstGeom prst="flowChartMagneticDrum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Fluxograma: Armazenamento de acesso direto 8"/>
            <p:cNvSpPr/>
            <p:nvPr/>
          </p:nvSpPr>
          <p:spPr>
            <a:xfrm>
              <a:off x="1259632" y="5661248"/>
              <a:ext cx="720080" cy="360040"/>
            </a:xfrm>
            <a:prstGeom prst="flowChartMagneticDrum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2" name="Conector reto 11"/>
            <p:cNvCxnSpPr>
              <a:endCxn id="7" idx="1"/>
            </p:cNvCxnSpPr>
            <p:nvPr/>
          </p:nvCxnSpPr>
          <p:spPr>
            <a:xfrm>
              <a:off x="2569985" y="5825066"/>
              <a:ext cx="273823" cy="1620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luxograma: Armazenamento de acesso direto 6"/>
            <p:cNvSpPr/>
            <p:nvPr/>
          </p:nvSpPr>
          <p:spPr>
            <a:xfrm>
              <a:off x="2843808" y="5661248"/>
              <a:ext cx="720080" cy="360040"/>
            </a:xfrm>
            <a:prstGeom prst="flowChartMagneticDrum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5" name="Conector reto 14"/>
            <p:cNvCxnSpPr/>
            <p:nvPr/>
          </p:nvCxnSpPr>
          <p:spPr>
            <a:xfrm flipV="1">
              <a:off x="1993921" y="5825066"/>
              <a:ext cx="273823" cy="810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Semicírculos 18"/>
            <p:cNvSpPr/>
            <p:nvPr/>
          </p:nvSpPr>
          <p:spPr>
            <a:xfrm rot="16371138">
              <a:off x="4040630" y="5635772"/>
              <a:ext cx="360040" cy="432048"/>
            </a:xfrm>
            <a:prstGeom prst="blockArc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cxnSp>
          <p:nvCxnSpPr>
            <p:cNvPr id="20" name="Conector reto 19"/>
            <p:cNvCxnSpPr>
              <a:endCxn id="9" idx="1"/>
            </p:cNvCxnSpPr>
            <p:nvPr/>
          </p:nvCxnSpPr>
          <p:spPr>
            <a:xfrm flipV="1">
              <a:off x="827584" y="5841268"/>
              <a:ext cx="432048" cy="14579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Arco 23"/>
            <p:cNvSpPr/>
            <p:nvPr/>
          </p:nvSpPr>
          <p:spPr>
            <a:xfrm>
              <a:off x="3379759" y="5662145"/>
              <a:ext cx="484934" cy="395447"/>
            </a:xfrm>
            <a:prstGeom prst="arc">
              <a:avLst>
                <a:gd name="adj1" fmla="val 16342246"/>
                <a:gd name="adj2" fmla="val 4887774"/>
              </a:avLst>
            </a:prstGeom>
            <a:noFill/>
            <a:ln w="19050" cap="flat" cmpd="sng" algn="ctr">
              <a:solidFill>
                <a:srgbClr val="FF0000"/>
              </a:solidFill>
              <a:prstDash val="solid"/>
              <a:headEnd type="none"/>
              <a:tailEnd type="triangle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/>
            </a:p>
          </p:txBody>
        </p:sp>
      </p:grpSp>
      <p:sp>
        <p:nvSpPr>
          <p:cNvPr id="25" name="Arco 24"/>
          <p:cNvSpPr/>
          <p:nvPr/>
        </p:nvSpPr>
        <p:spPr>
          <a:xfrm>
            <a:off x="2130832" y="6381328"/>
            <a:ext cx="484934" cy="395447"/>
          </a:xfrm>
          <a:prstGeom prst="arc">
            <a:avLst>
              <a:gd name="adj1" fmla="val 16342246"/>
              <a:gd name="adj2" fmla="val 4887774"/>
            </a:avLst>
          </a:prstGeom>
          <a:noFill/>
          <a:ln w="19050" cap="flat" cmpd="sng" algn="ctr">
            <a:solidFill>
              <a:srgbClr val="FF0000"/>
            </a:solidFill>
            <a:prstDash val="solid"/>
            <a:headEnd type="none"/>
            <a:tailEnd type="triangle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4036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43608" y="548680"/>
            <a:ext cx="50725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CLASSIFICAÇÃO DAS SINGULARIDADES</a:t>
            </a:r>
            <a:endParaRPr lang="pt-BR" sz="24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179512" y="1124744"/>
            <a:ext cx="8822415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u="sng" dirty="0" smtClean="0"/>
              <a:t>1- SINGULARIDADES DE FRONTEIRA</a:t>
            </a:r>
            <a:r>
              <a:rPr lang="pt-BR" sz="2400" b="1" dirty="0" smtClean="0"/>
              <a:t>:</a:t>
            </a:r>
          </a:p>
          <a:p>
            <a:endParaRPr lang="pt-BR" sz="2400" b="1" dirty="0" smtClean="0"/>
          </a:p>
          <a:p>
            <a:r>
              <a:rPr lang="pt-BR" sz="2400" b="1" dirty="0" smtClean="0"/>
              <a:t>QUANDO O MANIPULADOR ESTÁ TOTALMENTE ESTICADO OU</a:t>
            </a:r>
          </a:p>
          <a:p>
            <a:r>
              <a:rPr lang="pt-BR" sz="2400" b="1" dirty="0" smtClean="0"/>
              <a:t>RECOLHIDO. NÃO REPRESENTAM UM GRANDE PROBLEMA,</a:t>
            </a:r>
          </a:p>
          <a:p>
            <a:r>
              <a:rPr lang="pt-BR" sz="2400" b="1" dirty="0" smtClean="0"/>
              <a:t>POIS BASTA EVITAR QUE O MANIPULADOR ESTEJA NESTAS</a:t>
            </a:r>
          </a:p>
          <a:p>
            <a:r>
              <a:rPr lang="pt-BR" sz="2400" b="1" dirty="0" smtClean="0"/>
              <a:t>POSIÇÕES.</a:t>
            </a:r>
          </a:p>
          <a:p>
            <a:endParaRPr lang="pt-BR" sz="2400" b="1" dirty="0"/>
          </a:p>
          <a:p>
            <a:r>
              <a:rPr lang="pt-BR" sz="2400" b="1" dirty="0" smtClean="0"/>
              <a:t>2- </a:t>
            </a:r>
            <a:r>
              <a:rPr lang="pt-BR" sz="2400" b="1" u="sng" dirty="0" smtClean="0"/>
              <a:t>SINGULARIDADES INTERNAS</a:t>
            </a:r>
          </a:p>
          <a:p>
            <a:endParaRPr lang="pt-BR" sz="2400" b="1" dirty="0" smtClean="0"/>
          </a:p>
          <a:p>
            <a:r>
              <a:rPr lang="pt-BR" sz="2400" b="1" dirty="0" smtClean="0"/>
              <a:t>OCORREM DENTRO DO ENVELOPE DE TRABALHO E SÃO CAUSADAS</a:t>
            </a:r>
          </a:p>
          <a:p>
            <a:r>
              <a:rPr lang="pt-BR" sz="2400" b="1" dirty="0" smtClean="0"/>
              <a:t>PELO ALINHAMENTO DE 2 OU MAIS EIXOS DE MOVIMENTO OU POR</a:t>
            </a:r>
          </a:p>
          <a:p>
            <a:r>
              <a:rPr lang="pt-BR" sz="2400" b="1" dirty="0" smtClean="0"/>
              <a:t>UMA CONFIGURAÇÃO PARTICULAR DO EFETUADOR</a:t>
            </a:r>
          </a:p>
          <a:p>
            <a:endParaRPr lang="pt-BR" sz="2400" b="1" dirty="0"/>
          </a:p>
          <a:p>
            <a:r>
              <a:rPr lang="pt-BR" sz="2400" b="1" dirty="0" smtClean="0"/>
              <a:t>ESTES CONSTITUEM UM SÉRIO PROBLEMA, POIS PODEM OCORRER</a:t>
            </a:r>
          </a:p>
          <a:p>
            <a:r>
              <a:rPr lang="pt-BR" sz="2400" b="1" dirty="0" smtClean="0"/>
              <a:t>DURANTE A TRAJETÓRIA PLANEJADA DO MANIPULADOR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894111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548679"/>
            <a:ext cx="81774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DECOMPOSIÇÃO DE SINGULARIDADES ENTRE BRAÇO E PUNHO</a:t>
            </a:r>
            <a:endParaRPr lang="pt-BR" sz="24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611560" y="1484784"/>
            <a:ext cx="25165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PUNHO ESFÉRICO:</a:t>
            </a:r>
            <a:endParaRPr lang="pt-BR" sz="2400" b="1" dirty="0"/>
          </a:p>
        </p:txBody>
      </p:sp>
      <p:cxnSp>
        <p:nvCxnSpPr>
          <p:cNvPr id="19" name="Conector reto 18"/>
          <p:cNvCxnSpPr/>
          <p:nvPr/>
        </p:nvCxnSpPr>
        <p:spPr>
          <a:xfrm flipV="1">
            <a:off x="901817" y="3258636"/>
            <a:ext cx="15887" cy="517941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 flipV="1">
            <a:off x="1874555" y="3204875"/>
            <a:ext cx="576064" cy="810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luxograma: Armazenamento de acesso direto 14"/>
          <p:cNvSpPr/>
          <p:nvPr/>
        </p:nvSpPr>
        <p:spPr>
          <a:xfrm rot="6972701">
            <a:off x="434395" y="3042110"/>
            <a:ext cx="936104" cy="360040"/>
          </a:xfrm>
          <a:prstGeom prst="flowChartMagneticDru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7" name="Conector reto 16"/>
          <p:cNvCxnSpPr>
            <a:endCxn id="18" idx="1"/>
          </p:cNvCxnSpPr>
          <p:nvPr/>
        </p:nvCxnSpPr>
        <p:spPr>
          <a:xfrm>
            <a:off x="902447" y="3214029"/>
            <a:ext cx="396044" cy="8101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luxograma: Armazenamento de acesso direto 17"/>
          <p:cNvSpPr/>
          <p:nvPr/>
        </p:nvSpPr>
        <p:spPr>
          <a:xfrm>
            <a:off x="1298491" y="3042110"/>
            <a:ext cx="720080" cy="360040"/>
          </a:xfrm>
          <a:prstGeom prst="flowChartMagneticDrum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Semicírculos 19"/>
          <p:cNvSpPr/>
          <p:nvPr/>
        </p:nvSpPr>
        <p:spPr>
          <a:xfrm rot="16371138">
            <a:off x="2495313" y="3022429"/>
            <a:ext cx="360040" cy="432048"/>
          </a:xfrm>
          <a:prstGeom prst="blockArc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grpSp>
        <p:nvGrpSpPr>
          <p:cNvPr id="24" name="Grupo 23"/>
          <p:cNvGrpSpPr/>
          <p:nvPr/>
        </p:nvGrpSpPr>
        <p:grpSpPr>
          <a:xfrm rot="16200000">
            <a:off x="327690" y="4007023"/>
            <a:ext cx="1152128" cy="360040"/>
            <a:chOff x="1039263" y="2852936"/>
            <a:chExt cx="1152128" cy="360040"/>
          </a:xfrm>
        </p:grpSpPr>
        <p:sp>
          <p:nvSpPr>
            <p:cNvPr id="16" name="Fluxograma: Armazenamento de acesso direto 15"/>
            <p:cNvSpPr/>
            <p:nvPr/>
          </p:nvSpPr>
          <p:spPr>
            <a:xfrm>
              <a:off x="1471311" y="2852936"/>
              <a:ext cx="720080" cy="360040"/>
            </a:xfrm>
            <a:prstGeom prst="flowChartMagneticDrum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21" name="Conector reto 20"/>
            <p:cNvCxnSpPr>
              <a:endCxn id="16" idx="1"/>
            </p:cNvCxnSpPr>
            <p:nvPr/>
          </p:nvCxnSpPr>
          <p:spPr>
            <a:xfrm flipV="1">
              <a:off x="1039263" y="3032956"/>
              <a:ext cx="432048" cy="14579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CaixaDeTexto 27"/>
          <p:cNvSpPr txBox="1"/>
          <p:nvPr/>
        </p:nvSpPr>
        <p:spPr>
          <a:xfrm>
            <a:off x="706580" y="2811277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G</a:t>
            </a:r>
            <a:endParaRPr lang="pt-BR" sz="2400" b="1" dirty="0"/>
          </a:p>
        </p:txBody>
      </p:sp>
      <p:graphicFrame>
        <p:nvGraphicFramePr>
          <p:cNvPr id="31" name="Objeto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7988748"/>
              </p:ext>
            </p:extLst>
          </p:nvPr>
        </p:nvGraphicFramePr>
        <p:xfrm>
          <a:off x="4860032" y="1641800"/>
          <a:ext cx="2995601" cy="1355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name="Equação" r:id="rId3" imgW="1066680" imgH="482400" progId="Equation.3">
                  <p:embed/>
                </p:oleObj>
              </mc:Choice>
              <mc:Fallback>
                <p:oleObj name="Equação" r:id="rId3" imgW="106668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60032" y="1641800"/>
                        <a:ext cx="2995601" cy="13551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to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079660"/>
              </p:ext>
            </p:extLst>
          </p:nvPr>
        </p:nvGraphicFramePr>
        <p:xfrm>
          <a:off x="3347864" y="3644900"/>
          <a:ext cx="5754688" cy="266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3" name="Equação" r:id="rId5" imgW="3949560" imgH="1828800" progId="Equation.3">
                  <p:embed/>
                </p:oleObj>
              </mc:Choice>
              <mc:Fallback>
                <p:oleObj name="Equação" r:id="rId5" imgW="3949560" imgH="1828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47864" y="3644900"/>
                        <a:ext cx="5754688" cy="2663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Conector de seta reta 5"/>
          <p:cNvCxnSpPr/>
          <p:nvPr/>
        </p:nvCxnSpPr>
        <p:spPr>
          <a:xfrm flipV="1">
            <a:off x="917704" y="4763108"/>
            <a:ext cx="0" cy="466092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/>
          <p:nvPr/>
        </p:nvCxnSpPr>
        <p:spPr>
          <a:xfrm flipV="1">
            <a:off x="1126395" y="2420888"/>
            <a:ext cx="182135" cy="390389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/>
          <p:cNvCxnSpPr/>
          <p:nvPr/>
        </p:nvCxnSpPr>
        <p:spPr>
          <a:xfrm>
            <a:off x="1874555" y="3212976"/>
            <a:ext cx="588427" cy="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6257919"/>
              </p:ext>
            </p:extLst>
          </p:nvPr>
        </p:nvGraphicFramePr>
        <p:xfrm>
          <a:off x="1393825" y="2182813"/>
          <a:ext cx="388938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4" name="Equação" r:id="rId7" imgW="177480" imgH="215640" progId="Equation.3">
                  <p:embed/>
                </p:oleObj>
              </mc:Choice>
              <mc:Fallback>
                <p:oleObj name="Equação" r:id="rId7" imgW="1774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93825" y="2182813"/>
                        <a:ext cx="388938" cy="474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0951982"/>
              </p:ext>
            </p:extLst>
          </p:nvPr>
        </p:nvGraphicFramePr>
        <p:xfrm>
          <a:off x="2018571" y="3266781"/>
          <a:ext cx="388938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" name="Equação" r:id="rId9" imgW="177480" imgH="228600" progId="Equation.3">
                  <p:embed/>
                </p:oleObj>
              </mc:Choice>
              <mc:Fallback>
                <p:oleObj name="Equação" r:id="rId9" imgW="177480" imgH="228600" progId="Equation.3">
                  <p:embed/>
                  <p:pic>
                    <p:nvPicPr>
                      <p:cNvPr id="0" name="Objeto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8571" y="3266781"/>
                        <a:ext cx="388938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8155147"/>
              </p:ext>
            </p:extLst>
          </p:nvPr>
        </p:nvGraphicFramePr>
        <p:xfrm>
          <a:off x="971600" y="4937078"/>
          <a:ext cx="388938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6" name="Equação" r:id="rId11" imgW="177480" imgH="228600" progId="Equation.3">
                  <p:embed/>
                </p:oleObj>
              </mc:Choice>
              <mc:Fallback>
                <p:oleObj name="Equação" r:id="rId11" imgW="177480" imgH="228600" progId="Equation.3">
                  <p:embed/>
                  <p:pic>
                    <p:nvPicPr>
                      <p:cNvPr id="0" name="Objeto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4937078"/>
                        <a:ext cx="388938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77279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199</Words>
  <Application>Microsoft Office PowerPoint</Application>
  <PresentationFormat>Apresentação na tela (4:3)</PresentationFormat>
  <Paragraphs>45</Paragraphs>
  <Slides>11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11</vt:i4>
      </vt:variant>
    </vt:vector>
  </HeadingPairs>
  <TitlesOfParts>
    <vt:vector size="14" baseType="lpstr">
      <vt:lpstr>Tema do Office</vt:lpstr>
      <vt:lpstr>Equação</vt:lpstr>
      <vt:lpstr>Microsoft Equation 3.0</vt:lpstr>
      <vt:lpstr>SINGULARIDADES CINEMÁTICAS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SINGULARIDADES CINEMÁTICAS</dc:title>
  <dc:creator>DELL</dc:creator>
  <cp:lastModifiedBy>DELL</cp:lastModifiedBy>
  <cp:revision>23</cp:revision>
  <dcterms:created xsi:type="dcterms:W3CDTF">2020-05-25T15:30:29Z</dcterms:created>
  <dcterms:modified xsi:type="dcterms:W3CDTF">2020-05-26T01:09:29Z</dcterms:modified>
</cp:coreProperties>
</file>