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5"/>
  </p:notesMasterIdLst>
  <p:sldIdLst>
    <p:sldId id="256" r:id="rId2"/>
    <p:sldId id="257" r:id="rId3"/>
    <p:sldId id="358" r:id="rId4"/>
    <p:sldId id="342" r:id="rId5"/>
    <p:sldId id="422" r:id="rId6"/>
    <p:sldId id="343" r:id="rId7"/>
    <p:sldId id="344" r:id="rId8"/>
    <p:sldId id="420" r:id="rId9"/>
    <p:sldId id="378" r:id="rId10"/>
    <p:sldId id="405" r:id="rId11"/>
    <p:sldId id="416" r:id="rId12"/>
    <p:sldId id="345" r:id="rId13"/>
    <p:sldId id="369" r:id="rId14"/>
    <p:sldId id="357" r:id="rId15"/>
    <p:sldId id="409" r:id="rId16"/>
    <p:sldId id="346" r:id="rId17"/>
    <p:sldId id="425" r:id="rId18"/>
    <p:sldId id="347" r:id="rId19"/>
    <p:sldId id="350" r:id="rId20"/>
    <p:sldId id="423" r:id="rId21"/>
    <p:sldId id="359" r:id="rId22"/>
    <p:sldId id="360" r:id="rId23"/>
    <p:sldId id="361" r:id="rId24"/>
    <p:sldId id="362" r:id="rId25"/>
    <p:sldId id="363" r:id="rId26"/>
    <p:sldId id="364" r:id="rId27"/>
    <p:sldId id="365" r:id="rId28"/>
    <p:sldId id="366" r:id="rId29"/>
    <p:sldId id="413" r:id="rId30"/>
    <p:sldId id="417" r:id="rId31"/>
    <p:sldId id="379" r:id="rId32"/>
    <p:sldId id="380" r:id="rId33"/>
    <p:sldId id="381" r:id="rId34"/>
    <p:sldId id="414" r:id="rId35"/>
    <p:sldId id="415" r:id="rId36"/>
    <p:sldId id="419" r:id="rId37"/>
    <p:sldId id="396" r:id="rId38"/>
    <p:sldId id="397" r:id="rId39"/>
    <p:sldId id="406" r:id="rId40"/>
    <p:sldId id="407" r:id="rId41"/>
    <p:sldId id="398" r:id="rId42"/>
    <p:sldId id="401" r:id="rId43"/>
    <p:sldId id="402" r:id="rId44"/>
    <p:sldId id="403" r:id="rId45"/>
    <p:sldId id="404" r:id="rId46"/>
    <p:sldId id="384" r:id="rId47"/>
    <p:sldId id="386" r:id="rId48"/>
    <p:sldId id="424" r:id="rId49"/>
    <p:sldId id="426" r:id="rId50"/>
    <p:sldId id="412" r:id="rId51"/>
    <p:sldId id="411" r:id="rId52"/>
    <p:sldId id="421" r:id="rId53"/>
    <p:sldId id="349" r:id="rId5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99FF99"/>
    <a:srgbClr val="FFCC66"/>
    <a:srgbClr val="CCFFFF"/>
    <a:srgbClr val="33CC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2" autoAdjust="0"/>
    <p:restoredTop sz="94669" autoAdjust="0"/>
  </p:normalViewPr>
  <p:slideViewPr>
    <p:cSldViewPr>
      <p:cViewPr varScale="1">
        <p:scale>
          <a:sx n="62" d="100"/>
          <a:sy n="62" d="100"/>
        </p:scale>
        <p:origin x="81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42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656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8A8CFD-E51C-4622-B652-500211600277}" type="datetimeFigureOut">
              <a:rPr lang="pt-BR" smtClean="0"/>
              <a:t>16/02/2023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54EC88-5262-4344-8AE6-04C2A25254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0961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Os requisitos de sistema e de software são intimamente ligados com a arquitetura de sistema de software.</a:t>
            </a:r>
          </a:p>
          <a:p>
            <a:endParaRPr lang="pt-BR" dirty="0"/>
          </a:p>
          <a:p>
            <a:r>
              <a:rPr lang="pt-BR" dirty="0"/>
              <a:t>O mapeamento da funcionalidade na estrutura de sistema/software define o suporte da arquitetura para a obtenção dos atributos de qualidade.</a:t>
            </a:r>
          </a:p>
          <a:p>
            <a:endParaRPr lang="pt-BR" dirty="0"/>
          </a:p>
          <a:p>
            <a:r>
              <a:rPr lang="pt-BR" dirty="0"/>
              <a:t>Os capítulos 5 a 11 discutem como os diversos atributos de qualidade podem ser obtidos através das decisões de projeto.</a:t>
            </a:r>
          </a:p>
          <a:p>
            <a:endParaRPr lang="pt-BR" dirty="0"/>
          </a:p>
          <a:p>
            <a:r>
              <a:rPr lang="pt-BR" dirty="0"/>
              <a:t>O capítulo 17 mostra como integrar as decisões de projeto sobre os atributos de qualidade em um único projeto.</a:t>
            </a:r>
          </a:p>
          <a:p>
            <a:endParaRPr lang="pt-BR" dirty="0"/>
          </a:p>
          <a:p>
            <a:r>
              <a:rPr lang="pt-BR" dirty="0"/>
              <a:t>Essa aula vai detalhar mais a especificação dos atributos de qualidade de forma mais sistemática.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54EC88-5262-4344-8AE6-04C2A25254E3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62181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A arquitetura de software é importante para  diversas abordagens de software.</a:t>
            </a:r>
          </a:p>
          <a:p>
            <a:endParaRPr lang="pt-BR" dirty="0"/>
          </a:p>
          <a:p>
            <a:r>
              <a:rPr lang="pt-BR" dirty="0"/>
              <a:t>Nessa lista, são ressaltados os aspectos relevantes para os atributos de software. Esses aspectos estão detalhados nas próximas transparências.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54EC88-5262-4344-8AE6-04C2A25254E3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56068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A arquitetura de software é importante para  diversas abordagens de software.</a:t>
            </a:r>
          </a:p>
          <a:p>
            <a:endParaRPr lang="pt-BR" dirty="0"/>
          </a:p>
          <a:p>
            <a:r>
              <a:rPr lang="pt-BR" dirty="0"/>
              <a:t>Nessa lista, são ressaltados os aspectos relevantes para os atributos de software. Esses aspectos estão detalhados nas próximas transparências.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54EC88-5262-4344-8AE6-04C2A25254E3}" type="slidenum">
              <a:rPr lang="pt-BR" smtClean="0"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55948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É dada ênfase maior na especificação (descrição) dos atributos de qualidade.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54EC88-5262-4344-8AE6-04C2A25254E3}" type="slidenum">
              <a:rPr lang="pt-BR" smtClean="0"/>
              <a:t>30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89700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54EC88-5262-4344-8AE6-04C2A25254E3}" type="slidenum">
              <a:rPr lang="pt-BR" smtClean="0"/>
              <a:t>35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636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54EC88-5262-4344-8AE6-04C2A25254E3}" type="slidenum">
              <a:rPr lang="pt-BR" smtClean="0"/>
              <a:t>43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18607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54EC88-5262-4344-8AE6-04C2A25254E3}" type="slidenum">
              <a:rPr lang="pt-BR" smtClean="0"/>
              <a:t>48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07078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F4BF2-5FCC-444C-8BBA-E930D05EF8DF}" type="datetimeFigureOut">
              <a:rPr lang="pt-BR" smtClean="0"/>
              <a:t>16/02/2023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A2123-2A47-4CB5-A10E-05B3AC1B4B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5193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F4BF2-5FCC-444C-8BBA-E930D05EF8DF}" type="datetimeFigureOut">
              <a:rPr lang="pt-BR" smtClean="0"/>
              <a:t>16/02/2023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A2123-2A47-4CB5-A10E-05B3AC1B4B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5577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F4BF2-5FCC-444C-8BBA-E930D05EF8DF}" type="datetimeFigureOut">
              <a:rPr lang="pt-BR" smtClean="0"/>
              <a:t>16/02/2023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A2123-2A47-4CB5-A10E-05B3AC1B4B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0156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F4BF2-5FCC-444C-8BBA-E930D05EF8DF}" type="datetimeFigureOut">
              <a:rPr lang="pt-BR" smtClean="0"/>
              <a:t>16/02/2023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A2123-2A47-4CB5-A10E-05B3AC1B4B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7217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F4BF2-5FCC-444C-8BBA-E930D05EF8DF}" type="datetimeFigureOut">
              <a:rPr lang="pt-BR" smtClean="0"/>
              <a:t>16/02/2023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A2123-2A47-4CB5-A10E-05B3AC1B4B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4794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F4BF2-5FCC-444C-8BBA-E930D05EF8DF}" type="datetimeFigureOut">
              <a:rPr lang="pt-BR" smtClean="0"/>
              <a:t>16/02/2023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A2123-2A47-4CB5-A10E-05B3AC1B4B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2776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F4BF2-5FCC-444C-8BBA-E930D05EF8DF}" type="datetimeFigureOut">
              <a:rPr lang="pt-BR" smtClean="0"/>
              <a:t>16/02/2023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A2123-2A47-4CB5-A10E-05B3AC1B4B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1344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F4BF2-5FCC-444C-8BBA-E930D05EF8DF}" type="datetimeFigureOut">
              <a:rPr lang="pt-BR" smtClean="0"/>
              <a:t>16/02/2023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A2123-2A47-4CB5-A10E-05B3AC1B4B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3596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F4BF2-5FCC-444C-8BBA-E930D05EF8DF}" type="datetimeFigureOut">
              <a:rPr lang="pt-BR" smtClean="0"/>
              <a:t>16/02/2023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A2123-2A47-4CB5-A10E-05B3AC1B4B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2469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F4BF2-5FCC-444C-8BBA-E930D05EF8DF}" type="datetimeFigureOut">
              <a:rPr lang="pt-BR" smtClean="0"/>
              <a:t>16/02/2023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A2123-2A47-4CB5-A10E-05B3AC1B4B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8644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F4BF2-5FCC-444C-8BBA-E930D05EF8DF}" type="datetimeFigureOut">
              <a:rPr lang="pt-BR" smtClean="0"/>
              <a:t>16/02/2023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A2123-2A47-4CB5-A10E-05B3AC1B4B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555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F4BF2-5FCC-444C-8BBA-E930D05EF8DF}" type="datetimeFigureOut">
              <a:rPr lang="pt-BR" smtClean="0"/>
              <a:t>16/02/2023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A2123-2A47-4CB5-A10E-05B3AC1B4B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2206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Atributos de Qualidade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PCS3818 – Engenharia de Sistemas de Computação - 2023</a:t>
            </a:r>
          </a:p>
          <a:p>
            <a:r>
              <a:rPr lang="pt-BR" dirty="0"/>
              <a:t>Aula 6</a:t>
            </a:r>
          </a:p>
        </p:txBody>
      </p:sp>
    </p:spTree>
    <p:extLst>
      <p:ext uri="{BB962C8B-B14F-4D97-AF65-F5344CB8AC3E}">
        <p14:creationId xmlns:p14="http://schemas.microsoft.com/office/powerpoint/2010/main" val="19914538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ISO/IEC 25010:2011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141168"/>
          </a:xfrm>
        </p:spPr>
        <p:txBody>
          <a:bodyPr>
            <a:normAutofit fontScale="92500"/>
          </a:bodyPr>
          <a:lstStyle/>
          <a:p>
            <a:r>
              <a:rPr lang="en-US" dirty="0"/>
              <a:t>Outro </a:t>
            </a:r>
            <a:r>
              <a:rPr lang="en-US" dirty="0" err="1"/>
              <a:t>exemplo</a:t>
            </a:r>
            <a:r>
              <a:rPr lang="en-US" dirty="0"/>
              <a:t> de </a:t>
            </a:r>
            <a:r>
              <a:rPr lang="en-US" dirty="0" err="1"/>
              <a:t>conjunto</a:t>
            </a:r>
            <a:r>
              <a:rPr lang="en-US" dirty="0"/>
              <a:t> de </a:t>
            </a:r>
            <a:r>
              <a:rPr lang="en-US" dirty="0" err="1"/>
              <a:t>atributos</a:t>
            </a:r>
            <a:r>
              <a:rPr lang="en-US" dirty="0"/>
              <a:t> de </a:t>
            </a:r>
            <a:r>
              <a:rPr lang="en-US" dirty="0" err="1"/>
              <a:t>qualidade</a:t>
            </a:r>
            <a:r>
              <a:rPr lang="en-US" dirty="0"/>
              <a:t> (</a:t>
            </a:r>
            <a:r>
              <a:rPr lang="en-US" dirty="0" err="1"/>
              <a:t>características</a:t>
            </a:r>
            <a:r>
              <a:rPr lang="en-US" dirty="0"/>
              <a:t> de </a:t>
            </a:r>
            <a:r>
              <a:rPr lang="en-US" dirty="0" err="1"/>
              <a:t>qualidade</a:t>
            </a:r>
            <a:r>
              <a:rPr lang="en-US" dirty="0"/>
              <a:t>) </a:t>
            </a:r>
            <a:r>
              <a:rPr lang="en-US" dirty="0" err="1"/>
              <a:t>pode</a:t>
            </a:r>
            <a:r>
              <a:rPr lang="en-US" dirty="0"/>
              <a:t> </a:t>
            </a:r>
            <a:r>
              <a:rPr lang="en-US" dirty="0" err="1"/>
              <a:t>ser</a:t>
            </a:r>
            <a:r>
              <a:rPr lang="en-US" dirty="0"/>
              <a:t> o </a:t>
            </a:r>
            <a:r>
              <a:rPr lang="en-US" dirty="0" err="1"/>
              <a:t>apresentado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norma</a:t>
            </a:r>
            <a:r>
              <a:rPr lang="en-US" dirty="0"/>
              <a:t>:</a:t>
            </a:r>
          </a:p>
          <a:p>
            <a:r>
              <a:rPr lang="en-US" dirty="0"/>
              <a:t>Systems and software engineering – System and software engineering Quality Requirements and Evaluation (</a:t>
            </a:r>
            <a:r>
              <a:rPr lang="en-US" dirty="0" err="1"/>
              <a:t>SQuaRE</a:t>
            </a:r>
            <a:r>
              <a:rPr lang="en-US" dirty="0"/>
              <a:t>) - System and software quality models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069160"/>
          </a:xfrm>
        </p:spPr>
        <p:txBody>
          <a:bodyPr>
            <a:normAutofit fontScale="92500"/>
          </a:bodyPr>
          <a:lstStyle/>
          <a:p>
            <a:r>
              <a:rPr lang="en-US" dirty="0" err="1"/>
              <a:t>Características</a:t>
            </a:r>
            <a:r>
              <a:rPr lang="en-US" dirty="0"/>
              <a:t> de </a:t>
            </a:r>
            <a:r>
              <a:rPr lang="en-US" dirty="0" err="1"/>
              <a:t>Qualidade</a:t>
            </a:r>
            <a:endParaRPr lang="en-US" dirty="0"/>
          </a:p>
          <a:p>
            <a:pPr lvl="1"/>
            <a:r>
              <a:rPr lang="en-US" dirty="0" err="1"/>
              <a:t>Funcionalidade</a:t>
            </a:r>
            <a:endParaRPr lang="en-US" dirty="0"/>
          </a:p>
          <a:p>
            <a:pPr lvl="1"/>
            <a:r>
              <a:rPr lang="en-US" dirty="0" err="1"/>
              <a:t>Eficiência</a:t>
            </a:r>
            <a:endParaRPr lang="en-US" dirty="0"/>
          </a:p>
          <a:p>
            <a:pPr lvl="1"/>
            <a:r>
              <a:rPr lang="en-US" dirty="0" err="1"/>
              <a:t>Compatibilidade</a:t>
            </a:r>
            <a:endParaRPr lang="en-US" dirty="0"/>
          </a:p>
          <a:p>
            <a:pPr lvl="1"/>
            <a:r>
              <a:rPr lang="en-US" dirty="0" err="1"/>
              <a:t>Usabilidade</a:t>
            </a:r>
            <a:endParaRPr lang="en-US" dirty="0"/>
          </a:p>
          <a:p>
            <a:pPr lvl="1"/>
            <a:r>
              <a:rPr lang="en-US" dirty="0" err="1"/>
              <a:t>Confiabilidade</a:t>
            </a:r>
            <a:endParaRPr lang="en-US" dirty="0"/>
          </a:p>
          <a:p>
            <a:pPr lvl="1"/>
            <a:r>
              <a:rPr lang="en-US" dirty="0"/>
              <a:t>Security</a:t>
            </a:r>
          </a:p>
          <a:p>
            <a:pPr lvl="1"/>
            <a:r>
              <a:rPr lang="en-US" dirty="0" err="1"/>
              <a:t>Manutenibilidade</a:t>
            </a:r>
            <a:endParaRPr lang="en-US" dirty="0"/>
          </a:p>
          <a:p>
            <a:pPr lvl="1"/>
            <a:r>
              <a:rPr lang="en-US" dirty="0" err="1"/>
              <a:t>Portabilidade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5861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Considerações Importantes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É necessário selecionar um conjunto para ser utilizado no desenvolvimento de um sistema.</a:t>
            </a:r>
          </a:p>
          <a:p>
            <a:r>
              <a:rPr lang="pt-BR" dirty="0"/>
              <a:t>As categorias de atributos de qualidade podem descrever:</a:t>
            </a:r>
          </a:p>
          <a:p>
            <a:pPr lvl="1"/>
            <a:r>
              <a:rPr lang="pt-BR" dirty="0"/>
              <a:t>Propriedades relacionadas com execução</a:t>
            </a:r>
          </a:p>
          <a:p>
            <a:pPr lvl="2"/>
            <a:r>
              <a:rPr lang="pt-BR" dirty="0"/>
              <a:t>Ex.: disponibilidade, desempenho, usabilidade</a:t>
            </a:r>
          </a:p>
          <a:p>
            <a:pPr lvl="1"/>
            <a:r>
              <a:rPr lang="pt-BR" dirty="0"/>
              <a:t>Propriedades de desenvolvimento do sistema</a:t>
            </a:r>
          </a:p>
          <a:p>
            <a:pPr lvl="2"/>
            <a:r>
              <a:rPr lang="pt-BR" dirty="0"/>
              <a:t>Ex.: modificabilidade, </a:t>
            </a:r>
            <a:r>
              <a:rPr lang="pt-BR" dirty="0" err="1"/>
              <a:t>testabilidade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667136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88632"/>
          </a:xfrm>
        </p:spPr>
        <p:txBody>
          <a:bodyPr>
            <a:normAutofit lnSpcReduction="10000"/>
          </a:bodyPr>
          <a:lstStyle/>
          <a:p>
            <a:r>
              <a:rPr lang="pt-BR" dirty="0"/>
              <a:t>Os atributos de qualidade devem poder ser testados ou verificados no sistema como requisitos.</a:t>
            </a:r>
          </a:p>
          <a:p>
            <a:pPr lvl="1"/>
            <a:r>
              <a:rPr lang="pt-BR" dirty="0"/>
              <a:t>Forma não adequada de definição: sistema deve ser modificável, deve ser seguro, deve ter usabilidade alta, etc.</a:t>
            </a:r>
          </a:p>
          <a:p>
            <a:r>
              <a:rPr lang="pt-BR" dirty="0"/>
              <a:t>Um atributo pode influenciar positivamente ou negativamente outros atributos. </a:t>
            </a:r>
          </a:p>
          <a:p>
            <a:pPr lvl="1"/>
            <a:r>
              <a:rPr lang="pt-BR" dirty="0"/>
              <a:t>Em geral, quase todos eles afetam negativamente o desempenho.</a:t>
            </a:r>
          </a:p>
          <a:p>
            <a:r>
              <a:rPr lang="pt-BR" dirty="0"/>
              <a:t>Por isso, os atributos de qualidade devem ser analisados em conjunto.</a:t>
            </a:r>
          </a:p>
        </p:txBody>
      </p:sp>
    </p:spTree>
    <p:extLst>
      <p:ext uri="{BB962C8B-B14F-4D97-AF65-F5344CB8AC3E}">
        <p14:creationId xmlns:p14="http://schemas.microsoft.com/office/powerpoint/2010/main" val="1000532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r>
              <a:rPr lang="pt-BR" dirty="0"/>
              <a:t>Grande parte do atendimento dos atributos é viabilizada através do </a:t>
            </a:r>
            <a:r>
              <a:rPr lang="pt-BR" b="1" dirty="0"/>
              <a:t>projeto de arquitetura</a:t>
            </a:r>
            <a:r>
              <a:rPr lang="pt-BR" dirty="0"/>
              <a:t>.</a:t>
            </a:r>
          </a:p>
          <a:p>
            <a:r>
              <a:rPr lang="pt-BR" dirty="0"/>
              <a:t>Realizar um projeto que satisfaz os atributos de qualidade significa </a:t>
            </a:r>
            <a:r>
              <a:rPr lang="pt-BR" b="1" dirty="0"/>
              <a:t>balancear o efeito de cada um deles</a:t>
            </a:r>
            <a:r>
              <a:rPr lang="pt-BR" dirty="0"/>
              <a:t>.</a:t>
            </a:r>
          </a:p>
          <a:p>
            <a:r>
              <a:rPr lang="pt-BR" dirty="0"/>
              <a:t>Existem técnicas para projetar arquitetura considerando os atributos de qualidade.</a:t>
            </a:r>
          </a:p>
          <a:p>
            <a:pPr lvl="1"/>
            <a:r>
              <a:rPr lang="pt-BR" dirty="0"/>
              <a:t>Ex.: </a:t>
            </a:r>
            <a:r>
              <a:rPr lang="pt-BR" i="1" dirty="0"/>
              <a:t>Attribute-Driven Design Method</a:t>
            </a:r>
            <a:r>
              <a:rPr lang="pt-BR" dirty="0"/>
              <a:t> (BASS; CLEMENTS; KAZMAN, 2013)</a:t>
            </a:r>
            <a:endParaRPr lang="en-US" dirty="0"/>
          </a:p>
          <a:p>
            <a:pPr marL="457200" lvl="1" indent="0">
              <a:buNone/>
            </a:pPr>
            <a:endParaRPr lang="pt-BR" dirty="0"/>
          </a:p>
        </p:txBody>
      </p:sp>
      <p:sp>
        <p:nvSpPr>
          <p:cNvPr id="4" name="Balão de Pensamento: Nuvem 3">
            <a:extLst>
              <a:ext uri="{FF2B5EF4-FFF2-40B4-BE49-F238E27FC236}">
                <a16:creationId xmlns:a16="http://schemas.microsoft.com/office/drawing/2014/main" id="{1C091448-C7DF-4379-98FF-4DB75C9EB625}"/>
              </a:ext>
            </a:extLst>
          </p:cNvPr>
          <p:cNvSpPr/>
          <p:nvPr/>
        </p:nvSpPr>
        <p:spPr>
          <a:xfrm>
            <a:off x="5940152" y="5526360"/>
            <a:ext cx="2720004" cy="1143000"/>
          </a:xfrm>
          <a:prstGeom prst="cloudCallout">
            <a:avLst>
              <a:gd name="adj1" fmla="val -58051"/>
              <a:gd name="adj2" fmla="val -242637"/>
            </a:avLst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>
                <a:solidFill>
                  <a:schemeClr val="tx1"/>
                </a:solidFill>
              </a:rPr>
              <a:t>Negociação!</a:t>
            </a:r>
          </a:p>
        </p:txBody>
      </p:sp>
    </p:spTree>
    <p:extLst>
      <p:ext uri="{BB962C8B-B14F-4D97-AF65-F5344CB8AC3E}">
        <p14:creationId xmlns:p14="http://schemas.microsoft.com/office/powerpoint/2010/main" val="1866566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Arquitetura de software</a:t>
            </a:r>
            <a:br>
              <a:rPr lang="pt-BR" dirty="0"/>
            </a:br>
            <a:r>
              <a:rPr lang="pt-BR" sz="3200" dirty="0"/>
              <a:t>seções 1.1, 1.2, 2</a:t>
            </a:r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20261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“A arquitetura de software é um conjunto de decisões de projeto que, se definido incorretamente, pode causar cancelamento do seu projeto.”</a:t>
            </a:r>
          </a:p>
          <a:p>
            <a:pPr marL="0" indent="0" algn="r">
              <a:buNone/>
            </a:pPr>
            <a:endParaRPr lang="pt-BR" dirty="0"/>
          </a:p>
          <a:p>
            <a:pPr marL="0" indent="0" algn="r">
              <a:buNone/>
            </a:pPr>
            <a:endParaRPr lang="pt-BR" dirty="0"/>
          </a:p>
          <a:p>
            <a:pPr marL="0" indent="0" algn="r">
              <a:buNone/>
            </a:pPr>
            <a:r>
              <a:rPr lang="pt-BR" dirty="0" err="1"/>
              <a:t>Eoin</a:t>
            </a:r>
            <a:r>
              <a:rPr lang="pt-BR" dirty="0"/>
              <a:t> Woods</a:t>
            </a:r>
          </a:p>
        </p:txBody>
      </p:sp>
    </p:spTree>
    <p:extLst>
      <p:ext uri="{BB962C8B-B14F-4D97-AF65-F5344CB8AC3E}">
        <p14:creationId xmlns:p14="http://schemas.microsoft.com/office/powerpoint/2010/main" val="11469503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Arquitetura de Software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A arquitetura de software de um sistema é o conjunto de estruturas necessárias que fornece recursos para argumentar sobre o sistema e suas propriedades.</a:t>
            </a:r>
          </a:p>
          <a:p>
            <a:r>
              <a:rPr lang="pt-BR" dirty="0"/>
              <a:t>Esse conjunto contém elementos de software, relações entre eles e propriedades de ambos.</a:t>
            </a:r>
          </a:p>
          <a:p>
            <a:r>
              <a:rPr lang="pt-BR" dirty="0"/>
              <a:t>Deve incluir a descrição do comportamento dos elementos, ou seja, como eles interagem entre si.</a:t>
            </a:r>
          </a:p>
          <a:p>
            <a:endParaRPr lang="pt-BR" sz="2800" dirty="0"/>
          </a:p>
          <a:p>
            <a:pPr marL="0" indent="0" algn="r">
              <a:buNone/>
            </a:pPr>
            <a:r>
              <a:rPr lang="pt-BR" sz="2800" dirty="0"/>
              <a:t>Seção 1.1</a:t>
            </a:r>
          </a:p>
        </p:txBody>
      </p:sp>
    </p:spTree>
    <p:extLst>
      <p:ext uri="{BB962C8B-B14F-4D97-AF65-F5344CB8AC3E}">
        <p14:creationId xmlns:p14="http://schemas.microsoft.com/office/powerpoint/2010/main" val="37791983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490F4D-7A24-47F1-BCB4-9939A357E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Estruturas e Visões (</a:t>
            </a:r>
            <a:r>
              <a:rPr lang="pt-BR" i="1" dirty="0" err="1"/>
              <a:t>Views</a:t>
            </a:r>
            <a:r>
              <a:rPr lang="pt-BR" dirty="0"/>
              <a:t>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707F8F2-BDA2-4F4E-84D6-0D86CEA7A5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Sistemas atuais são frequentemente complexos para serem compreendidos de uma vez.</a:t>
            </a:r>
          </a:p>
          <a:p>
            <a:r>
              <a:rPr lang="pt-BR" dirty="0"/>
              <a:t>Em geral, a atenção de stakeholders é direcionada para um conjunto coerente de estruturas de sistema de software, que constitui uma determinada visão.</a:t>
            </a:r>
          </a:p>
          <a:p>
            <a:pPr marL="0" indent="0" algn="r">
              <a:buNone/>
            </a:pPr>
            <a:r>
              <a:rPr lang="pt-BR" sz="2600" dirty="0"/>
              <a:t>Seção 1.2</a:t>
            </a:r>
          </a:p>
        </p:txBody>
      </p:sp>
    </p:spTree>
    <p:extLst>
      <p:ext uri="{BB962C8B-B14F-4D97-AF65-F5344CB8AC3E}">
        <p14:creationId xmlns:p14="http://schemas.microsoft.com/office/powerpoint/2010/main" val="10978298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t-BR" dirty="0"/>
              <a:t>Importância da Arquitetura</a:t>
            </a:r>
            <a:br>
              <a:rPr lang="pt-BR" dirty="0"/>
            </a:br>
            <a:r>
              <a:rPr lang="pt-BR" sz="3600" dirty="0"/>
              <a:t>(seção 2)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pt-BR" dirty="0"/>
              <a:t>Uma arquitetura de software inibe ou viabiliza os atributos de qualidade de um sistema.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Fornece base para gerenciar mudanças no sistema durante sua evolução.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Possibilita predizer a qualidade do sistema.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Melhora a comunicação </a:t>
            </a:r>
            <a:r>
              <a:rPr lang="pt-BR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entre </a:t>
            </a:r>
            <a:r>
              <a:rPr lang="pt-BR" sz="32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stakeholders</a:t>
            </a:r>
            <a:r>
              <a:rPr lang="pt-BR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Estabelece as decisões iniciais e fundamentais de projeto.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Define restrições na implementação.</a:t>
            </a:r>
          </a:p>
        </p:txBody>
      </p:sp>
    </p:spTree>
    <p:extLst>
      <p:ext uri="{BB962C8B-B14F-4D97-AF65-F5344CB8AC3E}">
        <p14:creationId xmlns:p14="http://schemas.microsoft.com/office/powerpoint/2010/main" val="5445000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03237"/>
            <a:ext cx="8229600" cy="5678091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 startAt="7"/>
            </a:pPr>
            <a:r>
              <a:rPr lang="pt-BR" dirty="0"/>
              <a:t>Influencia a estrutura organizacional (ou vice versa).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pt-BR" dirty="0"/>
              <a:t>Viabiliza a prototipação evolucionária.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pt-BR" dirty="0"/>
              <a:t>Melhora a estimativa de custo e prazo.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pt-BR" dirty="0"/>
              <a:t>Fornece um modelo transferível e reutilizável.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pt-BR" dirty="0"/>
              <a:t>Permite a incorporação de componentes desenvolvidos independentemente.</a:t>
            </a:r>
          </a:p>
          <a:p>
            <a:pPr marL="514350" indent="-514350">
              <a:buFont typeface="+mj-lt"/>
              <a:buAutoNum type="arabicPeriod" startAt="7"/>
              <a:defRPr/>
            </a:pPr>
            <a:r>
              <a:rPr lang="pt-BR" dirty="0"/>
              <a:t>Canaliza a criatividade dos desenvolvedores, por causa das restrições e reduz a complexidade de projeto e sistema.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pt-BR" dirty="0"/>
              <a:t>Fornece base para treinamento de novo membro da equipe.</a:t>
            </a:r>
          </a:p>
        </p:txBody>
      </p:sp>
    </p:spTree>
    <p:extLst>
      <p:ext uri="{BB962C8B-B14F-4D97-AF65-F5344CB8AC3E}">
        <p14:creationId xmlns:p14="http://schemas.microsoft.com/office/powerpoint/2010/main" val="3400061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 da aula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Familiarização com atributos de qualidade</a:t>
            </a:r>
          </a:p>
          <a:p>
            <a:pPr lvl="1"/>
            <a:r>
              <a:rPr lang="pt-BR" dirty="0"/>
              <a:t>Contextualização do assunto</a:t>
            </a:r>
          </a:p>
          <a:p>
            <a:pPr lvl="1"/>
            <a:r>
              <a:rPr lang="pt-BR" dirty="0"/>
              <a:t>Arquitetura de software</a:t>
            </a:r>
          </a:p>
          <a:p>
            <a:pPr lvl="1"/>
            <a:r>
              <a:rPr lang="pt-BR" dirty="0"/>
              <a:t>Atributos de qualidade no sistema</a:t>
            </a:r>
          </a:p>
          <a:p>
            <a:pPr lvl="1"/>
            <a:r>
              <a:rPr lang="pt-BR" dirty="0"/>
              <a:t>Exemplo: disponibilidade</a:t>
            </a:r>
          </a:p>
          <a:p>
            <a:endParaRPr lang="pt-BR" dirty="0"/>
          </a:p>
          <a:p>
            <a:endParaRPr lang="pt-BR" dirty="0"/>
          </a:p>
          <a:p>
            <a:pPr marL="0" indent="0" algn="r">
              <a:buNone/>
            </a:pPr>
            <a:r>
              <a:rPr lang="pt-BR" sz="2400" dirty="0"/>
              <a:t>(BASS; CLEMENTS; KAZMAN, 2013)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D84FE16B-E9C5-4832-A853-A402721E8C0A}"/>
              </a:ext>
            </a:extLst>
          </p:cNvPr>
          <p:cNvSpPr txBox="1"/>
          <p:nvPr/>
        </p:nvSpPr>
        <p:spPr>
          <a:xfrm flipH="1">
            <a:off x="718943" y="4509120"/>
            <a:ext cx="3204985" cy="1938992"/>
          </a:xfrm>
          <a:prstGeom prst="rect">
            <a:avLst/>
          </a:prstGeom>
          <a:solidFill>
            <a:srgbClr val="99FF99"/>
          </a:solidFill>
        </p:spPr>
        <p:txBody>
          <a:bodyPr wrap="square" rtlCol="0">
            <a:spAutoFit/>
          </a:bodyPr>
          <a:lstStyle/>
          <a:p>
            <a:r>
              <a:rPr lang="pt-BR" sz="2400" dirty="0"/>
              <a:t>Atributo de qualidade é um assunto abrangente, não trivial, mas muito importante para a qualidade de sistemas.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3DBDFDF6-F8A2-4530-AF6B-BF5C3EF812A8}"/>
              </a:ext>
            </a:extLst>
          </p:cNvPr>
          <p:cNvSpPr txBox="1"/>
          <p:nvPr/>
        </p:nvSpPr>
        <p:spPr>
          <a:xfrm flipH="1">
            <a:off x="5364088" y="3884855"/>
            <a:ext cx="3553010" cy="1200329"/>
          </a:xfrm>
          <a:prstGeom prst="rect">
            <a:avLst/>
          </a:prstGeom>
          <a:solidFill>
            <a:srgbClr val="FFCCCC"/>
          </a:solidFill>
        </p:spPr>
        <p:txBody>
          <a:bodyPr wrap="square" rtlCol="0">
            <a:spAutoFit/>
          </a:bodyPr>
          <a:lstStyle/>
          <a:p>
            <a:r>
              <a:rPr lang="pt-BR" sz="2400" dirty="0"/>
              <a:t>Não se espera que o aluno tenha o conhecimento profundo após essa aula.</a:t>
            </a:r>
          </a:p>
        </p:txBody>
      </p:sp>
    </p:spTree>
    <p:extLst>
      <p:ext uri="{BB962C8B-B14F-4D97-AF65-F5344CB8AC3E}">
        <p14:creationId xmlns:p14="http://schemas.microsoft.com/office/powerpoint/2010/main" val="3361828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t-BR" dirty="0"/>
              <a:t>Importância da Arquitetura</a:t>
            </a:r>
            <a:br>
              <a:rPr lang="pt-BR" dirty="0"/>
            </a:br>
            <a:r>
              <a:rPr lang="pt-BR" sz="3600" dirty="0"/>
              <a:t>(seção 2)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pt-BR" dirty="0"/>
              <a:t>Uma arquitetura de software inibe ou viabiliza os atributos de qualidade de um sistema.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Fornece base para gerenciar mudanças no sistema durante sua evolução.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Possibilita predizer a qualidade do sistema.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Melhora a comunicação </a:t>
            </a:r>
            <a:r>
              <a:rPr lang="pt-BR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entre </a:t>
            </a:r>
            <a:r>
              <a:rPr lang="pt-BR" sz="32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stakeholders</a:t>
            </a:r>
            <a:r>
              <a:rPr lang="pt-BR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Estabelece as decisões iniciais e fundamentais de projeto.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Define restrições na implementação.</a:t>
            </a:r>
          </a:p>
        </p:txBody>
      </p:sp>
      <p:sp>
        <p:nvSpPr>
          <p:cNvPr id="4" name="Retângulo 3"/>
          <p:cNvSpPr/>
          <p:nvPr/>
        </p:nvSpPr>
        <p:spPr>
          <a:xfrm>
            <a:off x="971600" y="1556792"/>
            <a:ext cx="7416824" cy="9361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971600" y="2564904"/>
            <a:ext cx="7416824" cy="7920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971600" y="3465004"/>
            <a:ext cx="7416824" cy="4680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971600" y="4437112"/>
            <a:ext cx="7416824" cy="8640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Balão de Pensamento: Nuvem 7">
            <a:extLst>
              <a:ext uri="{FF2B5EF4-FFF2-40B4-BE49-F238E27FC236}">
                <a16:creationId xmlns:a16="http://schemas.microsoft.com/office/drawing/2014/main" id="{74FEB98F-FF86-42F9-B106-EED68CA3BFDD}"/>
              </a:ext>
            </a:extLst>
          </p:cNvPr>
          <p:cNvSpPr/>
          <p:nvPr/>
        </p:nvSpPr>
        <p:spPr>
          <a:xfrm>
            <a:off x="6473642" y="39762"/>
            <a:ext cx="2304256" cy="1301006"/>
          </a:xfrm>
          <a:prstGeom prst="cloudCallout">
            <a:avLst>
              <a:gd name="adj1" fmla="val -59349"/>
              <a:gd name="adj2" fmla="val -1844"/>
            </a:avLst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Itens relacionados com atributos de qualidade</a:t>
            </a:r>
          </a:p>
        </p:txBody>
      </p:sp>
    </p:spTree>
    <p:extLst>
      <p:ext uri="{BB962C8B-B14F-4D97-AF65-F5344CB8AC3E}">
        <p14:creationId xmlns:p14="http://schemas.microsoft.com/office/powerpoint/2010/main" val="1947659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pt-BR" sz="3200" b="1" dirty="0"/>
              <a:t>1. Uma arquitetura de software inibe ou viabiliza os atributos de qualidade de um sistema.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256584"/>
          </a:xfrm>
        </p:spPr>
        <p:txBody>
          <a:bodyPr>
            <a:normAutofit lnSpcReduction="10000"/>
          </a:bodyPr>
          <a:lstStyle/>
          <a:p>
            <a:r>
              <a:rPr lang="pt-BR" dirty="0"/>
              <a:t>O atendimento de atributos de qualidade de um sistema são determinados através de</a:t>
            </a:r>
          </a:p>
          <a:p>
            <a:pPr lvl="1"/>
            <a:r>
              <a:rPr lang="pt-BR" dirty="0"/>
              <a:t>Projeto de arquitetura de software</a:t>
            </a:r>
          </a:p>
          <a:p>
            <a:pPr lvl="1"/>
            <a:r>
              <a:rPr lang="pt-BR" dirty="0"/>
              <a:t>Implementação</a:t>
            </a:r>
          </a:p>
          <a:p>
            <a:pPr lvl="1"/>
            <a:r>
              <a:rPr lang="pt-BR" dirty="0"/>
              <a:t>Implantação</a:t>
            </a:r>
          </a:p>
          <a:p>
            <a:r>
              <a:rPr lang="pt-BR" dirty="0"/>
              <a:t>Uma boa arquitetura é necessária, mas não suficiente para garantir a qualidade do sistema.</a:t>
            </a:r>
          </a:p>
          <a:p>
            <a:r>
              <a:rPr lang="pt-BR" dirty="0"/>
              <a:t>É importante avaliar os atributos de qualidade durante projeto, implementação e implantação.</a:t>
            </a:r>
          </a:p>
          <a:p>
            <a:pPr lvl="2"/>
            <a:endParaRPr lang="pt-BR" dirty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287289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sz="3600" dirty="0"/>
              <a:t>Exemplos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Desempenho</a:t>
            </a:r>
          </a:p>
          <a:p>
            <a:pPr lvl="1"/>
            <a:r>
              <a:rPr lang="pt-BR" dirty="0"/>
              <a:t>Deve-se gerenciar os elementos que tenham comportamento dependente de tempo, o uso dos recursos compartilhados e a frequência e o volume da comunicação entre os elementos.</a:t>
            </a:r>
          </a:p>
          <a:p>
            <a:r>
              <a:rPr lang="pt-BR" i="1" dirty="0"/>
              <a:t>Security</a:t>
            </a:r>
            <a:endParaRPr lang="pt-BR" dirty="0"/>
          </a:p>
          <a:p>
            <a:pPr lvl="1"/>
            <a:r>
              <a:rPr lang="pt-BR" dirty="0"/>
              <a:t>Deve-se gerenciar e proteger a comunicação entre os elementos e controlar o acesso de informação pelos elementos.</a:t>
            </a:r>
          </a:p>
          <a:p>
            <a:pPr lvl="1"/>
            <a:r>
              <a:rPr lang="pt-BR" dirty="0"/>
              <a:t>É necessário introduzir elementos especiais na arquitetura (ex.: mecanismo de autorização).</a:t>
            </a:r>
          </a:p>
        </p:txBody>
      </p:sp>
    </p:spTree>
    <p:extLst>
      <p:ext uri="{BB962C8B-B14F-4D97-AF65-F5344CB8AC3E}">
        <p14:creationId xmlns:p14="http://schemas.microsoft.com/office/powerpoint/2010/main" val="3821522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Escalabilidade</a:t>
            </a:r>
          </a:p>
          <a:p>
            <a:pPr lvl="1"/>
            <a:r>
              <a:rPr lang="pt-BR" dirty="0"/>
              <a:t>Deve-se identificar os recursos utilizados pelos elementos, para poder substituir por outros de maior capacidade, quando necessário.</a:t>
            </a:r>
          </a:p>
          <a:p>
            <a:r>
              <a:rPr lang="pt-BR" dirty="0" err="1"/>
              <a:t>Reusabilidade</a:t>
            </a:r>
            <a:endParaRPr lang="pt-BR" dirty="0"/>
          </a:p>
          <a:p>
            <a:pPr lvl="1"/>
            <a:r>
              <a:rPr lang="pt-BR" dirty="0"/>
              <a:t>Deve-se restringir o acoplamento entre elementos, para que sejam mais facilmente reutilizados em um outro ambiente. </a:t>
            </a:r>
          </a:p>
        </p:txBody>
      </p:sp>
    </p:spTree>
    <p:extLst>
      <p:ext uri="{BB962C8B-B14F-4D97-AF65-F5344CB8AC3E}">
        <p14:creationId xmlns:p14="http://schemas.microsoft.com/office/powerpoint/2010/main" val="5279613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1143000"/>
          </a:xfrm>
        </p:spPr>
        <p:txBody>
          <a:bodyPr>
            <a:normAutofit/>
          </a:bodyPr>
          <a:lstStyle/>
          <a:p>
            <a:r>
              <a:rPr lang="pt-BR" sz="3200" b="1" dirty="0"/>
              <a:t>2. Fornece base para gerenciar mudanças no sistema.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Gerenciar mudanças significa</a:t>
            </a:r>
          </a:p>
          <a:p>
            <a:pPr lvl="1"/>
            <a:r>
              <a:rPr lang="pt-BR" dirty="0"/>
              <a:t>Decidir quando as mudanças são essenciais</a:t>
            </a:r>
          </a:p>
          <a:p>
            <a:pPr lvl="1"/>
            <a:r>
              <a:rPr lang="pt-BR" dirty="0"/>
              <a:t>Definir os passos de menor risco </a:t>
            </a:r>
          </a:p>
          <a:p>
            <a:pPr lvl="1"/>
            <a:r>
              <a:rPr lang="pt-BR" dirty="0"/>
              <a:t>Avaliar as consequências das mudanças propostas</a:t>
            </a:r>
          </a:p>
          <a:p>
            <a:pPr lvl="1"/>
            <a:r>
              <a:rPr lang="pt-BR" dirty="0"/>
              <a:t>Analisar as sequências e prioridades das mudanças</a:t>
            </a:r>
          </a:p>
          <a:p>
            <a:r>
              <a:rPr lang="pt-BR" dirty="0"/>
              <a:t>Essa atividade está relacionada com </a:t>
            </a:r>
            <a:r>
              <a:rPr lang="pt-BR" dirty="0" err="1"/>
              <a:t>modificabilidade</a:t>
            </a:r>
            <a:r>
              <a:rPr lang="pt-BR" dirty="0"/>
              <a:t> e é feita com base na arquitetura.</a:t>
            </a: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849649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pt-BR" sz="3200" b="1" dirty="0"/>
              <a:t>3. Possibilita predizer a qualidade do sistema.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A escolha de uma arquitetura apropriada faz o sistema resultante apresentar os atributos de qualidade requeridos.</a:t>
            </a:r>
          </a:p>
          <a:p>
            <a:pPr lvl="1"/>
            <a:r>
              <a:rPr lang="pt-BR" dirty="0"/>
              <a:t>Uso de padrões de arquitetura</a:t>
            </a:r>
          </a:p>
          <a:p>
            <a:pPr lvl="2"/>
            <a:r>
              <a:rPr lang="pt-BR" dirty="0"/>
              <a:t>Existem padrões que contém decisões de projeto apropriadas para certos atributos de qualidade.</a:t>
            </a:r>
          </a:p>
          <a:p>
            <a:pPr lvl="1"/>
            <a:r>
              <a:rPr lang="pt-BR" dirty="0"/>
              <a:t>Modelagem e análise de atributos de qualidade</a:t>
            </a:r>
          </a:p>
          <a:p>
            <a:pPr lvl="2"/>
            <a:r>
              <a:rPr lang="pt-BR" dirty="0"/>
              <a:t>Os atributos de qualidade possuem modelos e técnicas oriundos de áreas específicas (</a:t>
            </a:r>
            <a:r>
              <a:rPr lang="pt-BR" dirty="0" err="1"/>
              <a:t>Bass</a:t>
            </a:r>
            <a:r>
              <a:rPr lang="pt-BR" dirty="0"/>
              <a:t>; </a:t>
            </a:r>
            <a:r>
              <a:rPr lang="pt-BR" dirty="0" err="1"/>
              <a:t>Clements</a:t>
            </a:r>
            <a:r>
              <a:rPr lang="pt-BR" dirty="0"/>
              <a:t>; </a:t>
            </a:r>
            <a:r>
              <a:rPr lang="pt-BR" dirty="0" err="1"/>
              <a:t>Kazman</a:t>
            </a:r>
            <a:r>
              <a:rPr lang="pt-BR" dirty="0"/>
              <a:t>, 2013).</a:t>
            </a:r>
          </a:p>
          <a:p>
            <a:pPr marL="457200" lvl="1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978142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É possível fazer predição de qualidade de um sistema através da avaliação da sua arquitetura.</a:t>
            </a:r>
          </a:p>
          <a:p>
            <a:pPr lvl="1"/>
            <a:r>
              <a:rPr lang="pt-BR" dirty="0"/>
              <a:t>Técnicas de avaliação de arquitetura</a:t>
            </a:r>
          </a:p>
          <a:p>
            <a:pPr lvl="2"/>
            <a:r>
              <a:rPr lang="pt-BR" dirty="0"/>
              <a:t>Mostram que a arquitetura projetada é capaz de fornecer as características esperadas do sistema.</a:t>
            </a:r>
          </a:p>
          <a:p>
            <a:pPr lvl="1"/>
            <a:r>
              <a:rPr lang="pt-BR" dirty="0"/>
              <a:t> </a:t>
            </a:r>
            <a:r>
              <a:rPr lang="pt-BR" i="1" dirty="0" err="1"/>
              <a:t>Architecture</a:t>
            </a:r>
            <a:r>
              <a:rPr lang="pt-BR" i="1" dirty="0"/>
              <a:t> </a:t>
            </a:r>
            <a:r>
              <a:rPr lang="pt-BR" i="1" dirty="0" err="1"/>
              <a:t>Tradeoff</a:t>
            </a:r>
            <a:r>
              <a:rPr lang="pt-BR" i="1" dirty="0"/>
              <a:t> </a:t>
            </a:r>
            <a:r>
              <a:rPr lang="pt-BR" i="1" dirty="0" err="1"/>
              <a:t>Analysis</a:t>
            </a:r>
            <a:r>
              <a:rPr lang="pt-BR" i="1" dirty="0"/>
              <a:t> </a:t>
            </a:r>
            <a:r>
              <a:rPr lang="pt-BR" i="1" dirty="0" err="1"/>
              <a:t>Method</a:t>
            </a:r>
            <a:r>
              <a:rPr lang="pt-BR" dirty="0"/>
              <a:t> (ATAM): </a:t>
            </a:r>
          </a:p>
          <a:p>
            <a:pPr lvl="2"/>
            <a:r>
              <a:rPr lang="pt-BR" dirty="0"/>
              <a:t>É usada há mais de 10 anos para avaliar arquiteturas de software nos domínios como automotivo, financeiro e de defesa.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868606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pt-BR" sz="3200" b="1" dirty="0"/>
              <a:t>5. Estabelece as decisões iniciais e fundamentais de projeto.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 arquitetura de software define um conjunto de decisões iniciais de projeto que impacta as demais atividades de desenvolvimento, implantação e manutenção.</a:t>
            </a:r>
          </a:p>
          <a:p>
            <a:r>
              <a:rPr lang="pt-BR" dirty="0"/>
              <a:t>Às vezes é necessário </a:t>
            </a:r>
            <a:r>
              <a:rPr lang="pt-BR" dirty="0" err="1"/>
              <a:t>refatorar</a:t>
            </a:r>
            <a:r>
              <a:rPr lang="pt-BR" dirty="0"/>
              <a:t> a arquitetura, ou seja, alterar algumas dessas decisões.</a:t>
            </a:r>
          </a:p>
        </p:txBody>
      </p:sp>
    </p:spTree>
    <p:extLst>
      <p:ext uri="{BB962C8B-B14F-4D97-AF65-F5344CB8AC3E}">
        <p14:creationId xmlns:p14="http://schemas.microsoft.com/office/powerpoint/2010/main" val="19824622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sz="3600" dirty="0"/>
              <a:t>Exemplos de Decisões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Execução do sistema em um processador ou distribuído em processadores.</a:t>
            </a:r>
          </a:p>
          <a:p>
            <a:r>
              <a:rPr lang="pt-BR" dirty="0"/>
              <a:t>Adoção de organização de software em camadas.</a:t>
            </a:r>
          </a:p>
          <a:p>
            <a:r>
              <a:rPr lang="pt-BR" dirty="0"/>
              <a:t>Comunicação entre componentes: síncrono ou assíncrono, transferência de controle, dados ou ambos.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Necessidade de características específicas de  sistema operacional ou hardware.</a:t>
            </a:r>
          </a:p>
          <a:p>
            <a:r>
              <a:rPr lang="pt-BR" dirty="0"/>
              <a:t>Informação criptografada ou não</a:t>
            </a:r>
          </a:p>
          <a:p>
            <a:r>
              <a:rPr lang="pt-BR" dirty="0"/>
              <a:t>Escolha de um sistema operacional</a:t>
            </a:r>
          </a:p>
          <a:p>
            <a:r>
              <a:rPr lang="pt-BR" dirty="0"/>
              <a:t>Escolha de um protocolo</a:t>
            </a:r>
          </a:p>
        </p:txBody>
      </p:sp>
    </p:spTree>
    <p:extLst>
      <p:ext uri="{BB962C8B-B14F-4D97-AF65-F5344CB8AC3E}">
        <p14:creationId xmlns:p14="http://schemas.microsoft.com/office/powerpoint/2010/main" val="9349687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tratamento</a:t>
            </a:r>
            <a:r>
              <a:rPr lang="en-US" dirty="0"/>
              <a:t> de </a:t>
            </a:r>
            <a:r>
              <a:rPr lang="en-US" dirty="0" err="1"/>
              <a:t>Atributos</a:t>
            </a:r>
            <a:r>
              <a:rPr lang="en-US" dirty="0"/>
              <a:t> de </a:t>
            </a:r>
            <a:r>
              <a:rPr lang="en-US" dirty="0" err="1"/>
              <a:t>qualidade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064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Contextualização do assunto</a:t>
            </a:r>
            <a:br>
              <a:rPr lang="pt-BR" dirty="0"/>
            </a:br>
            <a:r>
              <a:rPr lang="pt-BR" sz="3200" dirty="0"/>
              <a:t>seções 4.1, 4.2, 4.3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915735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Tópicos Relevantes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pt-BR" dirty="0"/>
              <a:t>Cenários de atributos de qualidade</a:t>
            </a:r>
          </a:p>
          <a:p>
            <a:pPr lvl="1"/>
            <a:r>
              <a:rPr lang="pt-BR" dirty="0"/>
              <a:t>Especificam os requisitos de atributos de qualidade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Táticas arquiteturais</a:t>
            </a:r>
          </a:p>
          <a:p>
            <a:pPr lvl="1"/>
            <a:r>
              <a:rPr lang="pt-BR" dirty="0"/>
              <a:t>São decisões de projeto que influenciam a obtenção de atributos de qualidade.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Categorias de decisões de projeto</a:t>
            </a:r>
          </a:p>
          <a:p>
            <a:pPr lvl="1"/>
            <a:r>
              <a:rPr lang="pt-BR" dirty="0"/>
              <a:t>Permitem organizar a aplicação das decisões de projeto.</a:t>
            </a:r>
          </a:p>
          <a:p>
            <a:pPr marL="457200" lvl="1" indent="0" algn="r">
              <a:buNone/>
            </a:pPr>
            <a:r>
              <a:rPr lang="pt-BR" dirty="0"/>
              <a:t>Seções 4.4 a 4.6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1649181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1. Cenários de Atributos de Qualidade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/>
              <a:t>Os cenários fornecem a especificação mais precisa dos atributos de qualidade.</a:t>
            </a:r>
          </a:p>
          <a:p>
            <a:r>
              <a:rPr lang="pt-BR" dirty="0"/>
              <a:t>Partes de um cenário</a:t>
            </a:r>
          </a:p>
          <a:p>
            <a:pPr lvl="1"/>
            <a:r>
              <a:rPr lang="pt-BR" dirty="0"/>
              <a:t>Fonte (gerador) de estímulo</a:t>
            </a:r>
          </a:p>
          <a:p>
            <a:pPr lvl="1"/>
            <a:r>
              <a:rPr lang="pt-BR" dirty="0"/>
              <a:t>Estímulo</a:t>
            </a:r>
          </a:p>
          <a:p>
            <a:pPr lvl="1"/>
            <a:r>
              <a:rPr lang="pt-BR" dirty="0"/>
              <a:t>Ambiente (condição em que se encontra o sistema)</a:t>
            </a:r>
          </a:p>
          <a:p>
            <a:pPr lvl="1"/>
            <a:r>
              <a:rPr lang="pt-BR" dirty="0"/>
              <a:t>Artefato estimulado (partes ou todo do sistema)</a:t>
            </a:r>
          </a:p>
          <a:p>
            <a:pPr lvl="1"/>
            <a:r>
              <a:rPr lang="pt-BR" dirty="0"/>
              <a:t>Resposta (gerada pelo sistema)</a:t>
            </a:r>
          </a:p>
          <a:p>
            <a:pPr lvl="1"/>
            <a:r>
              <a:rPr lang="pt-BR" dirty="0"/>
              <a:t>Medida da resposta (relativo ao teste do requisito)</a:t>
            </a:r>
          </a:p>
          <a:p>
            <a:pPr lvl="1"/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611165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9" name="Group 18"/>
          <p:cNvGrpSpPr>
            <a:grpSpLocks/>
          </p:cNvGrpSpPr>
          <p:nvPr/>
        </p:nvGrpSpPr>
        <p:grpSpPr bwMode="auto">
          <a:xfrm>
            <a:off x="827088" y="2349500"/>
            <a:ext cx="1770062" cy="1943100"/>
            <a:chOff x="521" y="1389"/>
            <a:chExt cx="1433" cy="1814"/>
          </a:xfrm>
        </p:grpSpPr>
        <p:sp>
          <p:nvSpPr>
            <p:cNvPr id="19573" name="AutoShape 10"/>
            <p:cNvSpPr>
              <a:spLocks noChangeArrowheads="1"/>
            </p:cNvSpPr>
            <p:nvPr/>
          </p:nvSpPr>
          <p:spPr bwMode="auto">
            <a:xfrm>
              <a:off x="634" y="1979"/>
              <a:ext cx="713" cy="1224"/>
            </a:xfrm>
            <a:custGeom>
              <a:avLst/>
              <a:gdLst>
                <a:gd name="T0" fmla="*/ 624 w 21600"/>
                <a:gd name="T1" fmla="*/ 612 h 21600"/>
                <a:gd name="T2" fmla="*/ 357 w 21600"/>
                <a:gd name="T3" fmla="*/ 1224 h 21600"/>
                <a:gd name="T4" fmla="*/ 89 w 21600"/>
                <a:gd name="T5" fmla="*/ 612 h 21600"/>
                <a:gd name="T6" fmla="*/ 357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4 w 21600"/>
                <a:gd name="T13" fmla="*/ 4500 h 21600"/>
                <a:gd name="T14" fmla="*/ 17086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74" name="AutoShape 11"/>
            <p:cNvSpPr>
              <a:spLocks noChangeArrowheads="1"/>
            </p:cNvSpPr>
            <p:nvPr/>
          </p:nvSpPr>
          <p:spPr bwMode="auto">
            <a:xfrm>
              <a:off x="521" y="1979"/>
              <a:ext cx="225" cy="725"/>
            </a:xfrm>
            <a:prstGeom prst="parallelogram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75" name="Oval 12"/>
            <p:cNvSpPr>
              <a:spLocks noChangeArrowheads="1"/>
            </p:cNvSpPr>
            <p:nvPr/>
          </p:nvSpPr>
          <p:spPr bwMode="auto">
            <a:xfrm>
              <a:off x="521" y="2568"/>
              <a:ext cx="151" cy="3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76" name="AutoShape 13"/>
            <p:cNvSpPr>
              <a:spLocks noChangeArrowheads="1"/>
            </p:cNvSpPr>
            <p:nvPr/>
          </p:nvSpPr>
          <p:spPr bwMode="auto">
            <a:xfrm flipH="1">
              <a:off x="1234" y="1979"/>
              <a:ext cx="225" cy="680"/>
            </a:xfrm>
            <a:prstGeom prst="parallelogram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77" name="AutoShape 14"/>
            <p:cNvSpPr>
              <a:spLocks noChangeArrowheads="1"/>
            </p:cNvSpPr>
            <p:nvPr/>
          </p:nvSpPr>
          <p:spPr bwMode="auto">
            <a:xfrm rot="1206272">
              <a:off x="1385" y="1979"/>
              <a:ext cx="225" cy="679"/>
            </a:xfrm>
            <a:prstGeom prst="parallelogram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78" name="Oval 15"/>
            <p:cNvSpPr>
              <a:spLocks noChangeArrowheads="1"/>
            </p:cNvSpPr>
            <p:nvPr/>
          </p:nvSpPr>
          <p:spPr bwMode="auto">
            <a:xfrm>
              <a:off x="859" y="1389"/>
              <a:ext cx="338" cy="5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79" name="Rectangle 17"/>
            <p:cNvSpPr>
              <a:spLocks noChangeArrowheads="1"/>
            </p:cNvSpPr>
            <p:nvPr/>
          </p:nvSpPr>
          <p:spPr bwMode="auto">
            <a:xfrm rot="1906561">
              <a:off x="1637" y="1571"/>
              <a:ext cx="317" cy="40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460" name="AutoShape 19"/>
          <p:cNvSpPr>
            <a:spLocks noChangeArrowheads="1"/>
          </p:cNvSpPr>
          <p:nvPr/>
        </p:nvSpPr>
        <p:spPr bwMode="auto">
          <a:xfrm>
            <a:off x="3995738" y="2708275"/>
            <a:ext cx="1223962" cy="12954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Oval 20"/>
          <p:cNvSpPr>
            <a:spLocks noChangeArrowheads="1"/>
          </p:cNvSpPr>
          <p:nvPr/>
        </p:nvSpPr>
        <p:spPr bwMode="auto">
          <a:xfrm>
            <a:off x="6877050" y="2636838"/>
            <a:ext cx="1512888" cy="14398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Text Box 21"/>
          <p:cNvSpPr txBox="1">
            <a:spLocks noChangeArrowheads="1"/>
          </p:cNvSpPr>
          <p:nvPr/>
        </p:nvSpPr>
        <p:spPr bwMode="auto">
          <a:xfrm>
            <a:off x="4117975" y="3133725"/>
            <a:ext cx="1022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b="1"/>
              <a:t>artefato</a:t>
            </a:r>
          </a:p>
        </p:txBody>
      </p:sp>
      <p:sp>
        <p:nvSpPr>
          <p:cNvPr id="19463" name="Text Box 22"/>
          <p:cNvSpPr txBox="1">
            <a:spLocks noChangeArrowheads="1"/>
          </p:cNvSpPr>
          <p:nvPr/>
        </p:nvSpPr>
        <p:spPr bwMode="auto">
          <a:xfrm>
            <a:off x="3995738" y="4292600"/>
            <a:ext cx="1187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b="1"/>
              <a:t>ambiente</a:t>
            </a:r>
          </a:p>
        </p:txBody>
      </p:sp>
      <p:sp>
        <p:nvSpPr>
          <p:cNvPr id="19464" name="Line 23"/>
          <p:cNvSpPr>
            <a:spLocks noChangeShapeType="1"/>
          </p:cNvSpPr>
          <p:nvPr/>
        </p:nvSpPr>
        <p:spPr bwMode="auto">
          <a:xfrm>
            <a:off x="2484438" y="3357563"/>
            <a:ext cx="12969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5" name="Line 24"/>
          <p:cNvSpPr>
            <a:spLocks noChangeShapeType="1"/>
          </p:cNvSpPr>
          <p:nvPr/>
        </p:nvSpPr>
        <p:spPr bwMode="auto">
          <a:xfrm>
            <a:off x="5435600" y="3357563"/>
            <a:ext cx="12969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6" name="Text Box 25"/>
          <p:cNvSpPr txBox="1">
            <a:spLocks noChangeArrowheads="1"/>
          </p:cNvSpPr>
          <p:nvPr/>
        </p:nvSpPr>
        <p:spPr bwMode="auto">
          <a:xfrm>
            <a:off x="6732588" y="4313238"/>
            <a:ext cx="17383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b="1"/>
              <a:t>Medida da resposta</a:t>
            </a:r>
          </a:p>
        </p:txBody>
      </p:sp>
      <p:grpSp>
        <p:nvGrpSpPr>
          <p:cNvPr id="19467" name="Group 26"/>
          <p:cNvGrpSpPr>
            <a:grpSpLocks/>
          </p:cNvGrpSpPr>
          <p:nvPr/>
        </p:nvGrpSpPr>
        <p:grpSpPr bwMode="auto">
          <a:xfrm>
            <a:off x="6877050" y="2997200"/>
            <a:ext cx="757238" cy="742950"/>
            <a:chOff x="2326" y="1080"/>
            <a:chExt cx="1837" cy="1463"/>
          </a:xfrm>
        </p:grpSpPr>
        <p:sp>
          <p:nvSpPr>
            <p:cNvPr id="19497" name="Freeform 27"/>
            <p:cNvSpPr>
              <a:spLocks/>
            </p:cNvSpPr>
            <p:nvPr/>
          </p:nvSpPr>
          <p:spPr bwMode="auto">
            <a:xfrm>
              <a:off x="2643" y="1295"/>
              <a:ext cx="1359" cy="1247"/>
            </a:xfrm>
            <a:custGeom>
              <a:avLst/>
              <a:gdLst>
                <a:gd name="T0" fmla="*/ 744 w 2718"/>
                <a:gd name="T1" fmla="*/ 24 h 2494"/>
                <a:gd name="T2" fmla="*/ 895 w 2718"/>
                <a:gd name="T3" fmla="*/ 19 h 2494"/>
                <a:gd name="T4" fmla="*/ 1019 w 2718"/>
                <a:gd name="T5" fmla="*/ 38 h 2494"/>
                <a:gd name="T6" fmla="*/ 1118 w 2718"/>
                <a:gd name="T7" fmla="*/ 62 h 2494"/>
                <a:gd name="T8" fmla="*/ 1180 w 2718"/>
                <a:gd name="T9" fmla="*/ 0 h 2494"/>
                <a:gd name="T10" fmla="*/ 1284 w 2718"/>
                <a:gd name="T11" fmla="*/ 48 h 2494"/>
                <a:gd name="T12" fmla="*/ 1222 w 2718"/>
                <a:gd name="T13" fmla="*/ 138 h 2494"/>
                <a:gd name="T14" fmla="*/ 1284 w 2718"/>
                <a:gd name="T15" fmla="*/ 186 h 2494"/>
                <a:gd name="T16" fmla="*/ 1336 w 2718"/>
                <a:gd name="T17" fmla="*/ 275 h 2494"/>
                <a:gd name="T18" fmla="*/ 1350 w 2718"/>
                <a:gd name="T19" fmla="*/ 346 h 2494"/>
                <a:gd name="T20" fmla="*/ 1359 w 2718"/>
                <a:gd name="T21" fmla="*/ 422 h 2494"/>
                <a:gd name="T22" fmla="*/ 1354 w 2718"/>
                <a:gd name="T23" fmla="*/ 522 h 2494"/>
                <a:gd name="T24" fmla="*/ 1332 w 2718"/>
                <a:gd name="T25" fmla="*/ 612 h 2494"/>
                <a:gd name="T26" fmla="*/ 1246 w 2718"/>
                <a:gd name="T27" fmla="*/ 773 h 2494"/>
                <a:gd name="T28" fmla="*/ 1132 w 2718"/>
                <a:gd name="T29" fmla="*/ 930 h 2494"/>
                <a:gd name="T30" fmla="*/ 943 w 2718"/>
                <a:gd name="T31" fmla="*/ 1087 h 2494"/>
                <a:gd name="T32" fmla="*/ 687 w 2718"/>
                <a:gd name="T33" fmla="*/ 1205 h 2494"/>
                <a:gd name="T34" fmla="*/ 398 w 2718"/>
                <a:gd name="T35" fmla="*/ 1247 h 2494"/>
                <a:gd name="T36" fmla="*/ 275 w 2718"/>
                <a:gd name="T37" fmla="*/ 1233 h 2494"/>
                <a:gd name="T38" fmla="*/ 156 w 2718"/>
                <a:gd name="T39" fmla="*/ 1158 h 2494"/>
                <a:gd name="T40" fmla="*/ 67 w 2718"/>
                <a:gd name="T41" fmla="*/ 1044 h 2494"/>
                <a:gd name="T42" fmla="*/ 14 w 2718"/>
                <a:gd name="T43" fmla="*/ 916 h 2494"/>
                <a:gd name="T44" fmla="*/ 0 w 2718"/>
                <a:gd name="T45" fmla="*/ 783 h 2494"/>
                <a:gd name="T46" fmla="*/ 48 w 2718"/>
                <a:gd name="T47" fmla="*/ 565 h 2494"/>
                <a:gd name="T48" fmla="*/ 156 w 2718"/>
                <a:gd name="T49" fmla="*/ 399 h 2494"/>
                <a:gd name="T50" fmla="*/ 280 w 2718"/>
                <a:gd name="T51" fmla="*/ 238 h 2494"/>
                <a:gd name="T52" fmla="*/ 413 w 2718"/>
                <a:gd name="T53" fmla="*/ 157 h 2494"/>
                <a:gd name="T54" fmla="*/ 597 w 2718"/>
                <a:gd name="T55" fmla="*/ 67 h 2494"/>
                <a:gd name="T56" fmla="*/ 744 w 2718"/>
                <a:gd name="T57" fmla="*/ 24 h 2494"/>
                <a:gd name="T58" fmla="*/ 744 w 2718"/>
                <a:gd name="T59" fmla="*/ 24 h 2494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2718" h="2494">
                  <a:moveTo>
                    <a:pt x="1488" y="48"/>
                  </a:moveTo>
                  <a:lnTo>
                    <a:pt x="1790" y="38"/>
                  </a:lnTo>
                  <a:lnTo>
                    <a:pt x="2037" y="76"/>
                  </a:lnTo>
                  <a:lnTo>
                    <a:pt x="2235" y="124"/>
                  </a:lnTo>
                  <a:lnTo>
                    <a:pt x="2359" y="0"/>
                  </a:lnTo>
                  <a:lnTo>
                    <a:pt x="2568" y="95"/>
                  </a:lnTo>
                  <a:lnTo>
                    <a:pt x="2444" y="276"/>
                  </a:lnTo>
                  <a:lnTo>
                    <a:pt x="2568" y="371"/>
                  </a:lnTo>
                  <a:lnTo>
                    <a:pt x="2672" y="550"/>
                  </a:lnTo>
                  <a:lnTo>
                    <a:pt x="2699" y="692"/>
                  </a:lnTo>
                  <a:lnTo>
                    <a:pt x="2718" y="844"/>
                  </a:lnTo>
                  <a:lnTo>
                    <a:pt x="2708" y="1044"/>
                  </a:lnTo>
                  <a:lnTo>
                    <a:pt x="2663" y="1224"/>
                  </a:lnTo>
                  <a:lnTo>
                    <a:pt x="2492" y="1546"/>
                  </a:lnTo>
                  <a:lnTo>
                    <a:pt x="2263" y="1859"/>
                  </a:lnTo>
                  <a:lnTo>
                    <a:pt x="1885" y="2173"/>
                  </a:lnTo>
                  <a:lnTo>
                    <a:pt x="1374" y="2410"/>
                  </a:lnTo>
                  <a:lnTo>
                    <a:pt x="796" y="2494"/>
                  </a:lnTo>
                  <a:lnTo>
                    <a:pt x="549" y="2466"/>
                  </a:lnTo>
                  <a:lnTo>
                    <a:pt x="311" y="2315"/>
                  </a:lnTo>
                  <a:lnTo>
                    <a:pt x="133" y="2087"/>
                  </a:lnTo>
                  <a:lnTo>
                    <a:pt x="28" y="1831"/>
                  </a:lnTo>
                  <a:lnTo>
                    <a:pt x="0" y="1565"/>
                  </a:lnTo>
                  <a:lnTo>
                    <a:pt x="95" y="1129"/>
                  </a:lnTo>
                  <a:lnTo>
                    <a:pt x="311" y="797"/>
                  </a:lnTo>
                  <a:lnTo>
                    <a:pt x="559" y="475"/>
                  </a:lnTo>
                  <a:lnTo>
                    <a:pt x="825" y="314"/>
                  </a:lnTo>
                  <a:lnTo>
                    <a:pt x="1193" y="133"/>
                  </a:lnTo>
                  <a:lnTo>
                    <a:pt x="1488" y="48"/>
                  </a:lnTo>
                  <a:close/>
                </a:path>
              </a:pathLst>
            </a:custGeom>
            <a:solidFill>
              <a:srgbClr val="FFD9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98" name="Freeform 28"/>
            <p:cNvSpPr>
              <a:spLocks/>
            </p:cNvSpPr>
            <p:nvPr/>
          </p:nvSpPr>
          <p:spPr bwMode="auto">
            <a:xfrm>
              <a:off x="2775" y="1420"/>
              <a:ext cx="1180" cy="1048"/>
            </a:xfrm>
            <a:custGeom>
              <a:avLst/>
              <a:gdLst>
                <a:gd name="T0" fmla="*/ 653 w 2359"/>
                <a:gd name="T1" fmla="*/ 19 h 2097"/>
                <a:gd name="T2" fmla="*/ 786 w 2359"/>
                <a:gd name="T3" fmla="*/ 5 h 2097"/>
                <a:gd name="T4" fmla="*/ 895 w 2359"/>
                <a:gd name="T5" fmla="*/ 0 h 2097"/>
                <a:gd name="T6" fmla="*/ 999 w 2359"/>
                <a:gd name="T7" fmla="*/ 33 h 2097"/>
                <a:gd name="T8" fmla="*/ 1099 w 2359"/>
                <a:gd name="T9" fmla="*/ 90 h 2097"/>
                <a:gd name="T10" fmla="*/ 1156 w 2359"/>
                <a:gd name="T11" fmla="*/ 195 h 2097"/>
                <a:gd name="T12" fmla="*/ 1180 w 2359"/>
                <a:gd name="T13" fmla="*/ 299 h 2097"/>
                <a:gd name="T14" fmla="*/ 1137 w 2359"/>
                <a:gd name="T15" fmla="*/ 427 h 2097"/>
                <a:gd name="T16" fmla="*/ 1099 w 2359"/>
                <a:gd name="T17" fmla="*/ 545 h 2097"/>
                <a:gd name="T18" fmla="*/ 1042 w 2359"/>
                <a:gd name="T19" fmla="*/ 664 h 2097"/>
                <a:gd name="T20" fmla="*/ 956 w 2359"/>
                <a:gd name="T21" fmla="*/ 773 h 2097"/>
                <a:gd name="T22" fmla="*/ 886 w 2359"/>
                <a:gd name="T23" fmla="*/ 845 h 2097"/>
                <a:gd name="T24" fmla="*/ 767 w 2359"/>
                <a:gd name="T25" fmla="*/ 915 h 2097"/>
                <a:gd name="T26" fmla="*/ 667 w 2359"/>
                <a:gd name="T27" fmla="*/ 972 h 2097"/>
                <a:gd name="T28" fmla="*/ 459 w 2359"/>
                <a:gd name="T29" fmla="*/ 1034 h 2097"/>
                <a:gd name="T30" fmla="*/ 289 w 2359"/>
                <a:gd name="T31" fmla="*/ 1048 h 2097"/>
                <a:gd name="T32" fmla="*/ 166 w 2359"/>
                <a:gd name="T33" fmla="*/ 1020 h 2097"/>
                <a:gd name="T34" fmla="*/ 75 w 2359"/>
                <a:gd name="T35" fmla="*/ 915 h 2097"/>
                <a:gd name="T36" fmla="*/ 23 w 2359"/>
                <a:gd name="T37" fmla="*/ 778 h 2097"/>
                <a:gd name="T38" fmla="*/ 0 w 2359"/>
                <a:gd name="T39" fmla="*/ 659 h 2097"/>
                <a:gd name="T40" fmla="*/ 47 w 2359"/>
                <a:gd name="T41" fmla="*/ 503 h 2097"/>
                <a:gd name="T42" fmla="*/ 113 w 2359"/>
                <a:gd name="T43" fmla="*/ 390 h 2097"/>
                <a:gd name="T44" fmla="*/ 232 w 2359"/>
                <a:gd name="T45" fmla="*/ 271 h 2097"/>
                <a:gd name="T46" fmla="*/ 364 w 2359"/>
                <a:gd name="T47" fmla="*/ 157 h 2097"/>
                <a:gd name="T48" fmla="*/ 516 w 2359"/>
                <a:gd name="T49" fmla="*/ 85 h 2097"/>
                <a:gd name="T50" fmla="*/ 653 w 2359"/>
                <a:gd name="T51" fmla="*/ 19 h 2097"/>
                <a:gd name="T52" fmla="*/ 653 w 2359"/>
                <a:gd name="T53" fmla="*/ 19 h 2097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2359" h="2097">
                  <a:moveTo>
                    <a:pt x="1306" y="38"/>
                  </a:moveTo>
                  <a:lnTo>
                    <a:pt x="1572" y="10"/>
                  </a:lnTo>
                  <a:lnTo>
                    <a:pt x="1790" y="0"/>
                  </a:lnTo>
                  <a:lnTo>
                    <a:pt x="1998" y="67"/>
                  </a:lnTo>
                  <a:lnTo>
                    <a:pt x="2197" y="181"/>
                  </a:lnTo>
                  <a:lnTo>
                    <a:pt x="2311" y="390"/>
                  </a:lnTo>
                  <a:lnTo>
                    <a:pt x="2359" y="599"/>
                  </a:lnTo>
                  <a:lnTo>
                    <a:pt x="2273" y="854"/>
                  </a:lnTo>
                  <a:lnTo>
                    <a:pt x="2197" y="1091"/>
                  </a:lnTo>
                  <a:lnTo>
                    <a:pt x="2083" y="1329"/>
                  </a:lnTo>
                  <a:lnTo>
                    <a:pt x="1912" y="1547"/>
                  </a:lnTo>
                  <a:lnTo>
                    <a:pt x="1771" y="1690"/>
                  </a:lnTo>
                  <a:lnTo>
                    <a:pt x="1534" y="1831"/>
                  </a:lnTo>
                  <a:lnTo>
                    <a:pt x="1334" y="1945"/>
                  </a:lnTo>
                  <a:lnTo>
                    <a:pt x="918" y="2068"/>
                  </a:lnTo>
                  <a:lnTo>
                    <a:pt x="578" y="2097"/>
                  </a:lnTo>
                  <a:lnTo>
                    <a:pt x="331" y="2040"/>
                  </a:lnTo>
                  <a:lnTo>
                    <a:pt x="150" y="1831"/>
                  </a:lnTo>
                  <a:lnTo>
                    <a:pt x="46" y="1557"/>
                  </a:lnTo>
                  <a:lnTo>
                    <a:pt x="0" y="1319"/>
                  </a:lnTo>
                  <a:lnTo>
                    <a:pt x="93" y="1006"/>
                  </a:lnTo>
                  <a:lnTo>
                    <a:pt x="226" y="780"/>
                  </a:lnTo>
                  <a:lnTo>
                    <a:pt x="464" y="542"/>
                  </a:lnTo>
                  <a:lnTo>
                    <a:pt x="728" y="314"/>
                  </a:lnTo>
                  <a:lnTo>
                    <a:pt x="1032" y="171"/>
                  </a:lnTo>
                  <a:lnTo>
                    <a:pt x="1306" y="38"/>
                  </a:lnTo>
                  <a:close/>
                </a:path>
              </a:pathLst>
            </a:custGeom>
            <a:solidFill>
              <a:srgbClr val="FFFA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99" name="Freeform 29"/>
            <p:cNvSpPr>
              <a:spLocks/>
            </p:cNvSpPr>
            <p:nvPr/>
          </p:nvSpPr>
          <p:spPr bwMode="auto">
            <a:xfrm>
              <a:off x="3960" y="1481"/>
              <a:ext cx="179" cy="418"/>
            </a:xfrm>
            <a:custGeom>
              <a:avLst/>
              <a:gdLst>
                <a:gd name="T0" fmla="*/ 14 w 359"/>
                <a:gd name="T1" fmla="*/ 399 h 834"/>
                <a:gd name="T2" fmla="*/ 66 w 359"/>
                <a:gd name="T3" fmla="*/ 385 h 834"/>
                <a:gd name="T4" fmla="*/ 99 w 359"/>
                <a:gd name="T5" fmla="*/ 418 h 834"/>
                <a:gd name="T6" fmla="*/ 141 w 359"/>
                <a:gd name="T7" fmla="*/ 389 h 834"/>
                <a:gd name="T8" fmla="*/ 170 w 359"/>
                <a:gd name="T9" fmla="*/ 300 h 834"/>
                <a:gd name="T10" fmla="*/ 179 w 359"/>
                <a:gd name="T11" fmla="*/ 204 h 834"/>
                <a:gd name="T12" fmla="*/ 156 w 359"/>
                <a:gd name="T13" fmla="*/ 147 h 834"/>
                <a:gd name="T14" fmla="*/ 108 w 359"/>
                <a:gd name="T15" fmla="*/ 38 h 834"/>
                <a:gd name="T16" fmla="*/ 71 w 359"/>
                <a:gd name="T17" fmla="*/ 0 h 834"/>
                <a:gd name="T18" fmla="*/ 47 w 359"/>
                <a:gd name="T19" fmla="*/ 71 h 834"/>
                <a:gd name="T20" fmla="*/ 71 w 359"/>
                <a:gd name="T21" fmla="*/ 262 h 834"/>
                <a:gd name="T22" fmla="*/ 0 w 359"/>
                <a:gd name="T23" fmla="*/ 305 h 834"/>
                <a:gd name="T24" fmla="*/ 14 w 359"/>
                <a:gd name="T25" fmla="*/ 399 h 834"/>
                <a:gd name="T26" fmla="*/ 14 w 359"/>
                <a:gd name="T27" fmla="*/ 399 h 83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59" h="834">
                  <a:moveTo>
                    <a:pt x="29" y="796"/>
                  </a:moveTo>
                  <a:lnTo>
                    <a:pt x="133" y="768"/>
                  </a:lnTo>
                  <a:lnTo>
                    <a:pt x="198" y="834"/>
                  </a:lnTo>
                  <a:lnTo>
                    <a:pt x="283" y="777"/>
                  </a:lnTo>
                  <a:lnTo>
                    <a:pt x="340" y="599"/>
                  </a:lnTo>
                  <a:lnTo>
                    <a:pt x="359" y="408"/>
                  </a:lnTo>
                  <a:lnTo>
                    <a:pt x="312" y="294"/>
                  </a:lnTo>
                  <a:lnTo>
                    <a:pt x="217" y="76"/>
                  </a:lnTo>
                  <a:lnTo>
                    <a:pt x="143" y="0"/>
                  </a:lnTo>
                  <a:lnTo>
                    <a:pt x="95" y="142"/>
                  </a:lnTo>
                  <a:lnTo>
                    <a:pt x="143" y="522"/>
                  </a:lnTo>
                  <a:lnTo>
                    <a:pt x="0" y="608"/>
                  </a:lnTo>
                  <a:lnTo>
                    <a:pt x="29" y="796"/>
                  </a:lnTo>
                  <a:close/>
                </a:path>
              </a:pathLst>
            </a:custGeom>
            <a:solidFill>
              <a:srgbClr val="FF99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00" name="Freeform 30"/>
            <p:cNvSpPr>
              <a:spLocks/>
            </p:cNvSpPr>
            <p:nvPr/>
          </p:nvSpPr>
          <p:spPr bwMode="auto">
            <a:xfrm>
              <a:off x="3735" y="1240"/>
              <a:ext cx="256" cy="114"/>
            </a:xfrm>
            <a:custGeom>
              <a:avLst/>
              <a:gdLst>
                <a:gd name="T0" fmla="*/ 30 w 511"/>
                <a:gd name="T1" fmla="*/ 0 h 228"/>
                <a:gd name="T2" fmla="*/ 105 w 511"/>
                <a:gd name="T3" fmla="*/ 3 h 228"/>
                <a:gd name="T4" fmla="*/ 164 w 511"/>
                <a:gd name="T5" fmla="*/ 25 h 228"/>
                <a:gd name="T6" fmla="*/ 249 w 511"/>
                <a:gd name="T7" fmla="*/ 62 h 228"/>
                <a:gd name="T8" fmla="*/ 256 w 511"/>
                <a:gd name="T9" fmla="*/ 102 h 228"/>
                <a:gd name="T10" fmla="*/ 224 w 511"/>
                <a:gd name="T11" fmla="*/ 114 h 228"/>
                <a:gd name="T12" fmla="*/ 184 w 511"/>
                <a:gd name="T13" fmla="*/ 108 h 228"/>
                <a:gd name="T14" fmla="*/ 117 w 511"/>
                <a:gd name="T15" fmla="*/ 65 h 228"/>
                <a:gd name="T16" fmla="*/ 89 w 511"/>
                <a:gd name="T17" fmla="*/ 52 h 228"/>
                <a:gd name="T18" fmla="*/ 37 w 511"/>
                <a:gd name="T19" fmla="*/ 50 h 228"/>
                <a:gd name="T20" fmla="*/ 0 w 511"/>
                <a:gd name="T21" fmla="*/ 43 h 228"/>
                <a:gd name="T22" fmla="*/ 30 w 511"/>
                <a:gd name="T23" fmla="*/ 0 h 228"/>
                <a:gd name="T24" fmla="*/ 30 w 511"/>
                <a:gd name="T25" fmla="*/ 0 h 22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11" h="228">
                  <a:moveTo>
                    <a:pt x="59" y="0"/>
                  </a:moveTo>
                  <a:lnTo>
                    <a:pt x="209" y="6"/>
                  </a:lnTo>
                  <a:lnTo>
                    <a:pt x="327" y="49"/>
                  </a:lnTo>
                  <a:lnTo>
                    <a:pt x="498" y="124"/>
                  </a:lnTo>
                  <a:lnTo>
                    <a:pt x="511" y="203"/>
                  </a:lnTo>
                  <a:lnTo>
                    <a:pt x="448" y="228"/>
                  </a:lnTo>
                  <a:lnTo>
                    <a:pt x="368" y="215"/>
                  </a:lnTo>
                  <a:lnTo>
                    <a:pt x="233" y="129"/>
                  </a:lnTo>
                  <a:lnTo>
                    <a:pt x="178" y="104"/>
                  </a:lnTo>
                  <a:lnTo>
                    <a:pt x="74" y="99"/>
                  </a:lnTo>
                  <a:lnTo>
                    <a:pt x="0" y="85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FF99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01" name="Freeform 31"/>
            <p:cNvSpPr>
              <a:spLocks/>
            </p:cNvSpPr>
            <p:nvPr/>
          </p:nvSpPr>
          <p:spPr bwMode="auto">
            <a:xfrm>
              <a:off x="3613" y="1114"/>
              <a:ext cx="535" cy="369"/>
            </a:xfrm>
            <a:custGeom>
              <a:avLst/>
              <a:gdLst>
                <a:gd name="T0" fmla="*/ 102 w 1071"/>
                <a:gd name="T1" fmla="*/ 258 h 740"/>
                <a:gd name="T2" fmla="*/ 30 w 1071"/>
                <a:gd name="T3" fmla="*/ 203 h 740"/>
                <a:gd name="T4" fmla="*/ 0 w 1071"/>
                <a:gd name="T5" fmla="*/ 121 h 740"/>
                <a:gd name="T6" fmla="*/ 40 w 1071"/>
                <a:gd name="T7" fmla="*/ 56 h 740"/>
                <a:gd name="T8" fmla="*/ 117 w 1071"/>
                <a:gd name="T9" fmla="*/ 15 h 740"/>
                <a:gd name="T10" fmla="*/ 197 w 1071"/>
                <a:gd name="T11" fmla="*/ 0 h 740"/>
                <a:gd name="T12" fmla="*/ 316 w 1071"/>
                <a:gd name="T13" fmla="*/ 15 h 740"/>
                <a:gd name="T14" fmla="*/ 414 w 1071"/>
                <a:gd name="T15" fmla="*/ 52 h 740"/>
                <a:gd name="T16" fmla="*/ 483 w 1071"/>
                <a:gd name="T17" fmla="*/ 102 h 740"/>
                <a:gd name="T18" fmla="*/ 519 w 1071"/>
                <a:gd name="T19" fmla="*/ 154 h 740"/>
                <a:gd name="T20" fmla="*/ 535 w 1071"/>
                <a:gd name="T21" fmla="*/ 208 h 740"/>
                <a:gd name="T22" fmla="*/ 523 w 1071"/>
                <a:gd name="T23" fmla="*/ 280 h 740"/>
                <a:gd name="T24" fmla="*/ 488 w 1071"/>
                <a:gd name="T25" fmla="*/ 326 h 740"/>
                <a:gd name="T26" fmla="*/ 384 w 1071"/>
                <a:gd name="T27" fmla="*/ 369 h 740"/>
                <a:gd name="T28" fmla="*/ 295 w 1071"/>
                <a:gd name="T29" fmla="*/ 341 h 740"/>
                <a:gd name="T30" fmla="*/ 387 w 1071"/>
                <a:gd name="T31" fmla="*/ 326 h 740"/>
                <a:gd name="T32" fmla="*/ 461 w 1071"/>
                <a:gd name="T33" fmla="*/ 283 h 740"/>
                <a:gd name="T34" fmla="*/ 473 w 1071"/>
                <a:gd name="T35" fmla="*/ 212 h 740"/>
                <a:gd name="T36" fmla="*/ 443 w 1071"/>
                <a:gd name="T37" fmla="*/ 139 h 740"/>
                <a:gd name="T38" fmla="*/ 359 w 1071"/>
                <a:gd name="T39" fmla="*/ 83 h 740"/>
                <a:gd name="T40" fmla="*/ 267 w 1071"/>
                <a:gd name="T41" fmla="*/ 46 h 740"/>
                <a:gd name="T42" fmla="*/ 175 w 1071"/>
                <a:gd name="T43" fmla="*/ 44 h 740"/>
                <a:gd name="T44" fmla="*/ 114 w 1071"/>
                <a:gd name="T45" fmla="*/ 71 h 740"/>
                <a:gd name="T46" fmla="*/ 80 w 1071"/>
                <a:gd name="T47" fmla="*/ 99 h 740"/>
                <a:gd name="T48" fmla="*/ 65 w 1071"/>
                <a:gd name="T49" fmla="*/ 139 h 740"/>
                <a:gd name="T50" fmla="*/ 73 w 1071"/>
                <a:gd name="T51" fmla="*/ 188 h 740"/>
                <a:gd name="T52" fmla="*/ 132 w 1071"/>
                <a:gd name="T53" fmla="*/ 255 h 740"/>
                <a:gd name="T54" fmla="*/ 102 w 1071"/>
                <a:gd name="T55" fmla="*/ 258 h 740"/>
                <a:gd name="T56" fmla="*/ 102 w 1071"/>
                <a:gd name="T57" fmla="*/ 258 h 74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1071" h="740">
                  <a:moveTo>
                    <a:pt x="204" y="517"/>
                  </a:moveTo>
                  <a:lnTo>
                    <a:pt x="61" y="407"/>
                  </a:lnTo>
                  <a:lnTo>
                    <a:pt x="0" y="242"/>
                  </a:lnTo>
                  <a:lnTo>
                    <a:pt x="80" y="112"/>
                  </a:lnTo>
                  <a:lnTo>
                    <a:pt x="234" y="31"/>
                  </a:lnTo>
                  <a:lnTo>
                    <a:pt x="394" y="0"/>
                  </a:lnTo>
                  <a:lnTo>
                    <a:pt x="633" y="31"/>
                  </a:lnTo>
                  <a:lnTo>
                    <a:pt x="829" y="105"/>
                  </a:lnTo>
                  <a:lnTo>
                    <a:pt x="966" y="204"/>
                  </a:lnTo>
                  <a:lnTo>
                    <a:pt x="1038" y="308"/>
                  </a:lnTo>
                  <a:lnTo>
                    <a:pt x="1071" y="418"/>
                  </a:lnTo>
                  <a:lnTo>
                    <a:pt x="1046" y="561"/>
                  </a:lnTo>
                  <a:lnTo>
                    <a:pt x="977" y="654"/>
                  </a:lnTo>
                  <a:lnTo>
                    <a:pt x="768" y="740"/>
                  </a:lnTo>
                  <a:lnTo>
                    <a:pt x="590" y="684"/>
                  </a:lnTo>
                  <a:lnTo>
                    <a:pt x="774" y="654"/>
                  </a:lnTo>
                  <a:lnTo>
                    <a:pt x="922" y="567"/>
                  </a:lnTo>
                  <a:lnTo>
                    <a:pt x="947" y="426"/>
                  </a:lnTo>
                  <a:lnTo>
                    <a:pt x="886" y="278"/>
                  </a:lnTo>
                  <a:lnTo>
                    <a:pt x="719" y="167"/>
                  </a:lnTo>
                  <a:lnTo>
                    <a:pt x="535" y="93"/>
                  </a:lnTo>
                  <a:lnTo>
                    <a:pt x="350" y="88"/>
                  </a:lnTo>
                  <a:lnTo>
                    <a:pt x="229" y="143"/>
                  </a:lnTo>
                  <a:lnTo>
                    <a:pt x="160" y="198"/>
                  </a:lnTo>
                  <a:lnTo>
                    <a:pt x="130" y="278"/>
                  </a:lnTo>
                  <a:lnTo>
                    <a:pt x="147" y="377"/>
                  </a:lnTo>
                  <a:lnTo>
                    <a:pt x="265" y="511"/>
                  </a:lnTo>
                  <a:lnTo>
                    <a:pt x="204" y="517"/>
                  </a:lnTo>
                  <a:close/>
                </a:path>
              </a:pathLst>
            </a:custGeom>
            <a:solidFill>
              <a:srgbClr val="FF99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02" name="Freeform 32"/>
            <p:cNvSpPr>
              <a:spLocks/>
            </p:cNvSpPr>
            <p:nvPr/>
          </p:nvSpPr>
          <p:spPr bwMode="auto">
            <a:xfrm>
              <a:off x="2951" y="1172"/>
              <a:ext cx="530" cy="274"/>
            </a:xfrm>
            <a:custGeom>
              <a:avLst/>
              <a:gdLst>
                <a:gd name="T0" fmla="*/ 370 w 1058"/>
                <a:gd name="T1" fmla="*/ 187 h 547"/>
                <a:gd name="T2" fmla="*/ 425 w 1058"/>
                <a:gd name="T3" fmla="*/ 163 h 547"/>
                <a:gd name="T4" fmla="*/ 483 w 1058"/>
                <a:gd name="T5" fmla="*/ 138 h 547"/>
                <a:gd name="T6" fmla="*/ 474 w 1058"/>
                <a:gd name="T7" fmla="*/ 65 h 547"/>
                <a:gd name="T8" fmla="*/ 530 w 1058"/>
                <a:gd name="T9" fmla="*/ 50 h 547"/>
                <a:gd name="T10" fmla="*/ 515 w 1058"/>
                <a:gd name="T11" fmla="*/ 18 h 547"/>
                <a:gd name="T12" fmla="*/ 493 w 1058"/>
                <a:gd name="T13" fmla="*/ 0 h 547"/>
                <a:gd name="T14" fmla="*/ 246 w 1058"/>
                <a:gd name="T15" fmla="*/ 83 h 547"/>
                <a:gd name="T16" fmla="*/ 77 w 1058"/>
                <a:gd name="T17" fmla="*/ 187 h 547"/>
                <a:gd name="T18" fmla="*/ 0 w 1058"/>
                <a:gd name="T19" fmla="*/ 274 h 547"/>
                <a:gd name="T20" fmla="*/ 132 w 1058"/>
                <a:gd name="T21" fmla="*/ 187 h 547"/>
                <a:gd name="T22" fmla="*/ 261 w 1058"/>
                <a:gd name="T23" fmla="*/ 130 h 547"/>
                <a:gd name="T24" fmla="*/ 329 w 1058"/>
                <a:gd name="T25" fmla="*/ 108 h 547"/>
                <a:gd name="T26" fmla="*/ 376 w 1058"/>
                <a:gd name="T27" fmla="*/ 105 h 547"/>
                <a:gd name="T28" fmla="*/ 370 w 1058"/>
                <a:gd name="T29" fmla="*/ 187 h 547"/>
                <a:gd name="T30" fmla="*/ 370 w 1058"/>
                <a:gd name="T31" fmla="*/ 187 h 54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058" h="547">
                  <a:moveTo>
                    <a:pt x="739" y="374"/>
                  </a:moveTo>
                  <a:lnTo>
                    <a:pt x="849" y="325"/>
                  </a:lnTo>
                  <a:lnTo>
                    <a:pt x="965" y="276"/>
                  </a:lnTo>
                  <a:lnTo>
                    <a:pt x="946" y="129"/>
                  </a:lnTo>
                  <a:lnTo>
                    <a:pt x="1058" y="99"/>
                  </a:lnTo>
                  <a:lnTo>
                    <a:pt x="1028" y="36"/>
                  </a:lnTo>
                  <a:lnTo>
                    <a:pt x="984" y="0"/>
                  </a:lnTo>
                  <a:lnTo>
                    <a:pt x="492" y="165"/>
                  </a:lnTo>
                  <a:lnTo>
                    <a:pt x="154" y="374"/>
                  </a:lnTo>
                  <a:lnTo>
                    <a:pt x="0" y="547"/>
                  </a:lnTo>
                  <a:lnTo>
                    <a:pt x="264" y="374"/>
                  </a:lnTo>
                  <a:lnTo>
                    <a:pt x="522" y="259"/>
                  </a:lnTo>
                  <a:lnTo>
                    <a:pt x="657" y="215"/>
                  </a:lnTo>
                  <a:lnTo>
                    <a:pt x="750" y="209"/>
                  </a:lnTo>
                  <a:lnTo>
                    <a:pt x="739" y="374"/>
                  </a:lnTo>
                  <a:close/>
                </a:path>
              </a:pathLst>
            </a:custGeom>
            <a:solidFill>
              <a:srgbClr val="FF99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03" name="Freeform 33"/>
            <p:cNvSpPr>
              <a:spLocks/>
            </p:cNvSpPr>
            <p:nvPr/>
          </p:nvSpPr>
          <p:spPr bwMode="auto">
            <a:xfrm>
              <a:off x="3462" y="1754"/>
              <a:ext cx="353" cy="157"/>
            </a:xfrm>
            <a:custGeom>
              <a:avLst/>
              <a:gdLst>
                <a:gd name="T0" fmla="*/ 0 w 707"/>
                <a:gd name="T1" fmla="*/ 154 h 314"/>
                <a:gd name="T2" fmla="*/ 181 w 707"/>
                <a:gd name="T3" fmla="*/ 95 h 314"/>
                <a:gd name="T4" fmla="*/ 353 w 707"/>
                <a:gd name="T5" fmla="*/ 0 h 314"/>
                <a:gd name="T6" fmla="*/ 345 w 707"/>
                <a:gd name="T7" fmla="*/ 80 h 314"/>
                <a:gd name="T8" fmla="*/ 234 w 707"/>
                <a:gd name="T9" fmla="*/ 127 h 314"/>
                <a:gd name="T10" fmla="*/ 49 w 707"/>
                <a:gd name="T11" fmla="*/ 157 h 314"/>
                <a:gd name="T12" fmla="*/ 0 w 707"/>
                <a:gd name="T13" fmla="*/ 154 h 314"/>
                <a:gd name="T14" fmla="*/ 0 w 707"/>
                <a:gd name="T15" fmla="*/ 154 h 31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707" h="314">
                  <a:moveTo>
                    <a:pt x="0" y="308"/>
                  </a:moveTo>
                  <a:lnTo>
                    <a:pt x="363" y="190"/>
                  </a:lnTo>
                  <a:lnTo>
                    <a:pt x="707" y="0"/>
                  </a:lnTo>
                  <a:lnTo>
                    <a:pt x="690" y="160"/>
                  </a:lnTo>
                  <a:lnTo>
                    <a:pt x="468" y="253"/>
                  </a:lnTo>
                  <a:lnTo>
                    <a:pt x="99" y="314"/>
                  </a:lnTo>
                  <a:lnTo>
                    <a:pt x="0" y="308"/>
                  </a:lnTo>
                  <a:close/>
                </a:path>
              </a:pathLst>
            </a:custGeom>
            <a:solidFill>
              <a:srgbClr val="FF99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04" name="Freeform 34"/>
            <p:cNvSpPr>
              <a:spLocks/>
            </p:cNvSpPr>
            <p:nvPr/>
          </p:nvSpPr>
          <p:spPr bwMode="auto">
            <a:xfrm>
              <a:off x="3330" y="1578"/>
              <a:ext cx="67" cy="290"/>
            </a:xfrm>
            <a:custGeom>
              <a:avLst/>
              <a:gdLst>
                <a:gd name="T0" fmla="*/ 19 w 135"/>
                <a:gd name="T1" fmla="*/ 0 h 579"/>
                <a:gd name="T2" fmla="*/ 0 w 135"/>
                <a:gd name="T3" fmla="*/ 136 h 579"/>
                <a:gd name="T4" fmla="*/ 6 w 135"/>
                <a:gd name="T5" fmla="*/ 262 h 579"/>
                <a:gd name="T6" fmla="*/ 49 w 135"/>
                <a:gd name="T7" fmla="*/ 290 h 579"/>
                <a:gd name="T8" fmla="*/ 43 w 135"/>
                <a:gd name="T9" fmla="*/ 222 h 579"/>
                <a:gd name="T10" fmla="*/ 59 w 135"/>
                <a:gd name="T11" fmla="*/ 87 h 579"/>
                <a:gd name="T12" fmla="*/ 67 w 135"/>
                <a:gd name="T13" fmla="*/ 19 h 579"/>
                <a:gd name="T14" fmla="*/ 19 w 135"/>
                <a:gd name="T15" fmla="*/ 0 h 579"/>
                <a:gd name="T16" fmla="*/ 19 w 135"/>
                <a:gd name="T17" fmla="*/ 0 h 5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35" h="579">
                  <a:moveTo>
                    <a:pt x="38" y="0"/>
                  </a:moveTo>
                  <a:lnTo>
                    <a:pt x="0" y="271"/>
                  </a:lnTo>
                  <a:lnTo>
                    <a:pt x="13" y="524"/>
                  </a:lnTo>
                  <a:lnTo>
                    <a:pt x="99" y="579"/>
                  </a:lnTo>
                  <a:lnTo>
                    <a:pt x="87" y="443"/>
                  </a:lnTo>
                  <a:lnTo>
                    <a:pt x="118" y="173"/>
                  </a:lnTo>
                  <a:lnTo>
                    <a:pt x="135" y="38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FF99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05" name="Freeform 35"/>
            <p:cNvSpPr>
              <a:spLocks/>
            </p:cNvSpPr>
            <p:nvPr/>
          </p:nvSpPr>
          <p:spPr bwMode="auto">
            <a:xfrm>
              <a:off x="3351" y="1886"/>
              <a:ext cx="71" cy="68"/>
            </a:xfrm>
            <a:custGeom>
              <a:avLst/>
              <a:gdLst>
                <a:gd name="T0" fmla="*/ 71 w 140"/>
                <a:gd name="T1" fmla="*/ 0 h 134"/>
                <a:gd name="T2" fmla="*/ 22 w 140"/>
                <a:gd name="T3" fmla="*/ 0 h 134"/>
                <a:gd name="T4" fmla="*/ 0 w 140"/>
                <a:gd name="T5" fmla="*/ 35 h 134"/>
                <a:gd name="T6" fmla="*/ 10 w 140"/>
                <a:gd name="T7" fmla="*/ 68 h 134"/>
                <a:gd name="T8" fmla="*/ 46 w 140"/>
                <a:gd name="T9" fmla="*/ 68 h 134"/>
                <a:gd name="T10" fmla="*/ 65 w 140"/>
                <a:gd name="T11" fmla="*/ 35 h 134"/>
                <a:gd name="T12" fmla="*/ 71 w 140"/>
                <a:gd name="T13" fmla="*/ 0 h 134"/>
                <a:gd name="T14" fmla="*/ 71 w 140"/>
                <a:gd name="T15" fmla="*/ 0 h 13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40" h="134">
                  <a:moveTo>
                    <a:pt x="140" y="0"/>
                  </a:moveTo>
                  <a:lnTo>
                    <a:pt x="43" y="0"/>
                  </a:lnTo>
                  <a:lnTo>
                    <a:pt x="0" y="68"/>
                  </a:lnTo>
                  <a:lnTo>
                    <a:pt x="19" y="134"/>
                  </a:lnTo>
                  <a:lnTo>
                    <a:pt x="91" y="134"/>
                  </a:lnTo>
                  <a:lnTo>
                    <a:pt x="129" y="68"/>
                  </a:lnTo>
                  <a:lnTo>
                    <a:pt x="140" y="0"/>
                  </a:lnTo>
                  <a:close/>
                </a:path>
              </a:pathLst>
            </a:custGeom>
            <a:solidFill>
              <a:srgbClr val="FF99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06" name="Freeform 36"/>
            <p:cNvSpPr>
              <a:spLocks/>
            </p:cNvSpPr>
            <p:nvPr/>
          </p:nvSpPr>
          <p:spPr bwMode="auto">
            <a:xfrm>
              <a:off x="3563" y="2062"/>
              <a:ext cx="145" cy="123"/>
            </a:xfrm>
            <a:custGeom>
              <a:avLst/>
              <a:gdLst>
                <a:gd name="T0" fmla="*/ 145 w 289"/>
                <a:gd name="T1" fmla="*/ 71 h 245"/>
                <a:gd name="T2" fmla="*/ 110 w 289"/>
                <a:gd name="T3" fmla="*/ 123 h 245"/>
                <a:gd name="T4" fmla="*/ 0 w 289"/>
                <a:gd name="T5" fmla="*/ 50 h 245"/>
                <a:gd name="T6" fmla="*/ 0 w 289"/>
                <a:gd name="T7" fmla="*/ 0 h 245"/>
                <a:gd name="T8" fmla="*/ 40 w 289"/>
                <a:gd name="T9" fmla="*/ 16 h 245"/>
                <a:gd name="T10" fmla="*/ 145 w 289"/>
                <a:gd name="T11" fmla="*/ 71 h 245"/>
                <a:gd name="T12" fmla="*/ 145 w 289"/>
                <a:gd name="T13" fmla="*/ 71 h 24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89" h="245">
                  <a:moveTo>
                    <a:pt x="289" y="141"/>
                  </a:moveTo>
                  <a:lnTo>
                    <a:pt x="220" y="245"/>
                  </a:lnTo>
                  <a:lnTo>
                    <a:pt x="0" y="99"/>
                  </a:lnTo>
                  <a:lnTo>
                    <a:pt x="0" y="0"/>
                  </a:lnTo>
                  <a:lnTo>
                    <a:pt x="79" y="31"/>
                  </a:lnTo>
                  <a:lnTo>
                    <a:pt x="289" y="141"/>
                  </a:lnTo>
                  <a:close/>
                </a:path>
              </a:pathLst>
            </a:custGeom>
            <a:solidFill>
              <a:srgbClr val="FF99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07" name="Freeform 37"/>
            <p:cNvSpPr>
              <a:spLocks/>
            </p:cNvSpPr>
            <p:nvPr/>
          </p:nvSpPr>
          <p:spPr bwMode="auto">
            <a:xfrm>
              <a:off x="3603" y="1474"/>
              <a:ext cx="172" cy="181"/>
            </a:xfrm>
            <a:custGeom>
              <a:avLst/>
              <a:gdLst>
                <a:gd name="T0" fmla="*/ 133 w 344"/>
                <a:gd name="T1" fmla="*/ 0 h 363"/>
                <a:gd name="T2" fmla="*/ 0 w 344"/>
                <a:gd name="T3" fmla="*/ 153 h 363"/>
                <a:gd name="T4" fmla="*/ 59 w 344"/>
                <a:gd name="T5" fmla="*/ 181 h 363"/>
                <a:gd name="T6" fmla="*/ 108 w 344"/>
                <a:gd name="T7" fmla="*/ 123 h 363"/>
                <a:gd name="T8" fmla="*/ 172 w 344"/>
                <a:gd name="T9" fmla="*/ 42 h 363"/>
                <a:gd name="T10" fmla="*/ 133 w 344"/>
                <a:gd name="T11" fmla="*/ 0 h 363"/>
                <a:gd name="T12" fmla="*/ 133 w 344"/>
                <a:gd name="T13" fmla="*/ 0 h 36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44" h="363">
                  <a:moveTo>
                    <a:pt x="265" y="0"/>
                  </a:moveTo>
                  <a:lnTo>
                    <a:pt x="0" y="307"/>
                  </a:lnTo>
                  <a:lnTo>
                    <a:pt x="118" y="363"/>
                  </a:lnTo>
                  <a:lnTo>
                    <a:pt x="215" y="247"/>
                  </a:lnTo>
                  <a:lnTo>
                    <a:pt x="344" y="85"/>
                  </a:lnTo>
                  <a:lnTo>
                    <a:pt x="265" y="0"/>
                  </a:lnTo>
                  <a:close/>
                </a:path>
              </a:pathLst>
            </a:custGeom>
            <a:solidFill>
              <a:srgbClr val="FF99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08" name="Freeform 38"/>
            <p:cNvSpPr>
              <a:spLocks/>
            </p:cNvSpPr>
            <p:nvPr/>
          </p:nvSpPr>
          <p:spPr bwMode="auto">
            <a:xfrm>
              <a:off x="3007" y="1702"/>
              <a:ext cx="151" cy="139"/>
            </a:xfrm>
            <a:custGeom>
              <a:avLst/>
              <a:gdLst>
                <a:gd name="T0" fmla="*/ 0 w 300"/>
                <a:gd name="T1" fmla="*/ 62 h 277"/>
                <a:gd name="T2" fmla="*/ 96 w 300"/>
                <a:gd name="T3" fmla="*/ 139 h 277"/>
                <a:gd name="T4" fmla="*/ 141 w 300"/>
                <a:gd name="T5" fmla="*/ 123 h 277"/>
                <a:gd name="T6" fmla="*/ 151 w 300"/>
                <a:gd name="T7" fmla="*/ 83 h 277"/>
                <a:gd name="T8" fmla="*/ 52 w 300"/>
                <a:gd name="T9" fmla="*/ 0 h 277"/>
                <a:gd name="T10" fmla="*/ 0 w 300"/>
                <a:gd name="T11" fmla="*/ 62 h 277"/>
                <a:gd name="T12" fmla="*/ 0 w 300"/>
                <a:gd name="T13" fmla="*/ 62 h 27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00" h="277">
                  <a:moveTo>
                    <a:pt x="0" y="123"/>
                  </a:moveTo>
                  <a:lnTo>
                    <a:pt x="190" y="277"/>
                  </a:lnTo>
                  <a:lnTo>
                    <a:pt x="281" y="245"/>
                  </a:lnTo>
                  <a:lnTo>
                    <a:pt x="300" y="165"/>
                  </a:lnTo>
                  <a:lnTo>
                    <a:pt x="104" y="0"/>
                  </a:lnTo>
                  <a:lnTo>
                    <a:pt x="0" y="123"/>
                  </a:lnTo>
                  <a:close/>
                </a:path>
              </a:pathLst>
            </a:custGeom>
            <a:solidFill>
              <a:srgbClr val="FF99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09" name="Freeform 39"/>
            <p:cNvSpPr>
              <a:spLocks/>
            </p:cNvSpPr>
            <p:nvPr/>
          </p:nvSpPr>
          <p:spPr bwMode="auto">
            <a:xfrm>
              <a:off x="2961" y="2249"/>
              <a:ext cx="166" cy="161"/>
            </a:xfrm>
            <a:custGeom>
              <a:avLst/>
              <a:gdLst>
                <a:gd name="T0" fmla="*/ 117 w 332"/>
                <a:gd name="T1" fmla="*/ 0 h 321"/>
                <a:gd name="T2" fmla="*/ 0 w 332"/>
                <a:gd name="T3" fmla="*/ 124 h 321"/>
                <a:gd name="T4" fmla="*/ 34 w 332"/>
                <a:gd name="T5" fmla="*/ 161 h 321"/>
                <a:gd name="T6" fmla="*/ 166 w 332"/>
                <a:gd name="T7" fmla="*/ 19 h 321"/>
                <a:gd name="T8" fmla="*/ 117 w 332"/>
                <a:gd name="T9" fmla="*/ 0 h 321"/>
                <a:gd name="T10" fmla="*/ 117 w 332"/>
                <a:gd name="T11" fmla="*/ 0 h 32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32" h="321">
                  <a:moveTo>
                    <a:pt x="233" y="0"/>
                  </a:moveTo>
                  <a:lnTo>
                    <a:pt x="0" y="247"/>
                  </a:lnTo>
                  <a:lnTo>
                    <a:pt x="68" y="321"/>
                  </a:lnTo>
                  <a:lnTo>
                    <a:pt x="332" y="38"/>
                  </a:lnTo>
                  <a:lnTo>
                    <a:pt x="233" y="0"/>
                  </a:lnTo>
                  <a:close/>
                </a:path>
              </a:pathLst>
            </a:custGeom>
            <a:solidFill>
              <a:srgbClr val="FF99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10" name="Freeform 40"/>
            <p:cNvSpPr>
              <a:spLocks/>
            </p:cNvSpPr>
            <p:nvPr/>
          </p:nvSpPr>
          <p:spPr bwMode="auto">
            <a:xfrm>
              <a:off x="2774" y="2380"/>
              <a:ext cx="113" cy="114"/>
            </a:xfrm>
            <a:custGeom>
              <a:avLst/>
              <a:gdLst>
                <a:gd name="T0" fmla="*/ 0 w 226"/>
                <a:gd name="T1" fmla="*/ 4 h 226"/>
                <a:gd name="T2" fmla="*/ 14 w 226"/>
                <a:gd name="T3" fmla="*/ 31 h 226"/>
                <a:gd name="T4" fmla="*/ 27 w 226"/>
                <a:gd name="T5" fmla="*/ 52 h 226"/>
                <a:gd name="T6" fmla="*/ 46 w 226"/>
                <a:gd name="T7" fmla="*/ 71 h 226"/>
                <a:gd name="T8" fmla="*/ 66 w 226"/>
                <a:gd name="T9" fmla="*/ 85 h 226"/>
                <a:gd name="T10" fmla="*/ 85 w 226"/>
                <a:gd name="T11" fmla="*/ 104 h 226"/>
                <a:gd name="T12" fmla="*/ 113 w 226"/>
                <a:gd name="T13" fmla="*/ 114 h 226"/>
                <a:gd name="T14" fmla="*/ 106 w 226"/>
                <a:gd name="T15" fmla="*/ 101 h 226"/>
                <a:gd name="T16" fmla="*/ 68 w 226"/>
                <a:gd name="T17" fmla="*/ 62 h 226"/>
                <a:gd name="T18" fmla="*/ 44 w 226"/>
                <a:gd name="T19" fmla="*/ 33 h 226"/>
                <a:gd name="T20" fmla="*/ 29 w 226"/>
                <a:gd name="T21" fmla="*/ 12 h 226"/>
                <a:gd name="T22" fmla="*/ 23 w 226"/>
                <a:gd name="T23" fmla="*/ 0 h 226"/>
                <a:gd name="T24" fmla="*/ 0 w 226"/>
                <a:gd name="T25" fmla="*/ 4 h 226"/>
                <a:gd name="T26" fmla="*/ 0 w 226"/>
                <a:gd name="T27" fmla="*/ 4 h 22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26" h="226">
                  <a:moveTo>
                    <a:pt x="0" y="8"/>
                  </a:moveTo>
                  <a:lnTo>
                    <a:pt x="27" y="61"/>
                  </a:lnTo>
                  <a:lnTo>
                    <a:pt x="53" y="103"/>
                  </a:lnTo>
                  <a:lnTo>
                    <a:pt x="91" y="141"/>
                  </a:lnTo>
                  <a:lnTo>
                    <a:pt x="131" y="169"/>
                  </a:lnTo>
                  <a:lnTo>
                    <a:pt x="169" y="207"/>
                  </a:lnTo>
                  <a:lnTo>
                    <a:pt x="226" y="226"/>
                  </a:lnTo>
                  <a:lnTo>
                    <a:pt x="211" y="200"/>
                  </a:lnTo>
                  <a:lnTo>
                    <a:pt x="135" y="122"/>
                  </a:lnTo>
                  <a:lnTo>
                    <a:pt x="88" y="65"/>
                  </a:lnTo>
                  <a:lnTo>
                    <a:pt x="57" y="23"/>
                  </a:lnTo>
                  <a:lnTo>
                    <a:pt x="46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11" name="Freeform 41"/>
            <p:cNvSpPr>
              <a:spLocks/>
            </p:cNvSpPr>
            <p:nvPr/>
          </p:nvSpPr>
          <p:spPr bwMode="auto">
            <a:xfrm>
              <a:off x="3017" y="2286"/>
              <a:ext cx="92" cy="104"/>
            </a:xfrm>
            <a:custGeom>
              <a:avLst/>
              <a:gdLst>
                <a:gd name="T0" fmla="*/ 81 w 184"/>
                <a:gd name="T1" fmla="*/ 0 h 207"/>
                <a:gd name="T2" fmla="*/ 0 w 184"/>
                <a:gd name="T3" fmla="*/ 89 h 207"/>
                <a:gd name="T4" fmla="*/ 15 w 184"/>
                <a:gd name="T5" fmla="*/ 104 h 207"/>
                <a:gd name="T6" fmla="*/ 60 w 184"/>
                <a:gd name="T7" fmla="*/ 50 h 207"/>
                <a:gd name="T8" fmla="*/ 92 w 184"/>
                <a:gd name="T9" fmla="*/ 12 h 207"/>
                <a:gd name="T10" fmla="*/ 81 w 184"/>
                <a:gd name="T11" fmla="*/ 0 h 207"/>
                <a:gd name="T12" fmla="*/ 81 w 184"/>
                <a:gd name="T13" fmla="*/ 0 h 20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84" h="207">
                  <a:moveTo>
                    <a:pt x="161" y="0"/>
                  </a:moveTo>
                  <a:lnTo>
                    <a:pt x="0" y="177"/>
                  </a:lnTo>
                  <a:lnTo>
                    <a:pt x="30" y="207"/>
                  </a:lnTo>
                  <a:lnTo>
                    <a:pt x="119" y="99"/>
                  </a:lnTo>
                  <a:lnTo>
                    <a:pt x="184" y="23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12" name="Freeform 42"/>
            <p:cNvSpPr>
              <a:spLocks/>
            </p:cNvSpPr>
            <p:nvPr/>
          </p:nvSpPr>
          <p:spPr bwMode="auto">
            <a:xfrm>
              <a:off x="3061" y="2317"/>
              <a:ext cx="97" cy="105"/>
            </a:xfrm>
            <a:custGeom>
              <a:avLst/>
              <a:gdLst>
                <a:gd name="T0" fmla="*/ 84 w 196"/>
                <a:gd name="T1" fmla="*/ 0 h 211"/>
                <a:gd name="T2" fmla="*/ 33 w 196"/>
                <a:gd name="T3" fmla="*/ 58 h 211"/>
                <a:gd name="T4" fmla="*/ 0 w 196"/>
                <a:gd name="T5" fmla="*/ 97 h 211"/>
                <a:gd name="T6" fmla="*/ 12 w 196"/>
                <a:gd name="T7" fmla="*/ 105 h 211"/>
                <a:gd name="T8" fmla="*/ 41 w 196"/>
                <a:gd name="T9" fmla="*/ 86 h 211"/>
                <a:gd name="T10" fmla="*/ 78 w 196"/>
                <a:gd name="T11" fmla="*/ 33 h 211"/>
                <a:gd name="T12" fmla="*/ 97 w 196"/>
                <a:gd name="T13" fmla="*/ 5 h 211"/>
                <a:gd name="T14" fmla="*/ 84 w 196"/>
                <a:gd name="T15" fmla="*/ 0 h 211"/>
                <a:gd name="T16" fmla="*/ 84 w 196"/>
                <a:gd name="T17" fmla="*/ 0 h 21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96" h="211">
                  <a:moveTo>
                    <a:pt x="169" y="0"/>
                  </a:moveTo>
                  <a:lnTo>
                    <a:pt x="67" y="116"/>
                  </a:lnTo>
                  <a:lnTo>
                    <a:pt x="0" y="195"/>
                  </a:lnTo>
                  <a:lnTo>
                    <a:pt x="25" y="211"/>
                  </a:lnTo>
                  <a:lnTo>
                    <a:pt x="82" y="173"/>
                  </a:lnTo>
                  <a:lnTo>
                    <a:pt x="158" y="66"/>
                  </a:lnTo>
                  <a:lnTo>
                    <a:pt x="196" y="11"/>
                  </a:lnTo>
                  <a:lnTo>
                    <a:pt x="16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13" name="Freeform 43"/>
            <p:cNvSpPr>
              <a:spLocks/>
            </p:cNvSpPr>
            <p:nvPr/>
          </p:nvSpPr>
          <p:spPr bwMode="auto">
            <a:xfrm>
              <a:off x="3147" y="2321"/>
              <a:ext cx="60" cy="88"/>
            </a:xfrm>
            <a:custGeom>
              <a:avLst/>
              <a:gdLst>
                <a:gd name="T0" fmla="*/ 57 w 120"/>
                <a:gd name="T1" fmla="*/ 0 h 177"/>
                <a:gd name="T2" fmla="*/ 0 w 120"/>
                <a:gd name="T3" fmla="*/ 75 h 177"/>
                <a:gd name="T4" fmla="*/ 12 w 120"/>
                <a:gd name="T5" fmla="*/ 88 h 177"/>
                <a:gd name="T6" fmla="*/ 31 w 120"/>
                <a:gd name="T7" fmla="*/ 79 h 177"/>
                <a:gd name="T8" fmla="*/ 60 w 120"/>
                <a:gd name="T9" fmla="*/ 22 h 177"/>
                <a:gd name="T10" fmla="*/ 57 w 120"/>
                <a:gd name="T11" fmla="*/ 0 h 177"/>
                <a:gd name="T12" fmla="*/ 57 w 120"/>
                <a:gd name="T13" fmla="*/ 0 h 17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20" h="177">
                  <a:moveTo>
                    <a:pt x="114" y="0"/>
                  </a:moveTo>
                  <a:lnTo>
                    <a:pt x="0" y="150"/>
                  </a:lnTo>
                  <a:lnTo>
                    <a:pt x="23" y="177"/>
                  </a:lnTo>
                  <a:lnTo>
                    <a:pt x="61" y="158"/>
                  </a:lnTo>
                  <a:lnTo>
                    <a:pt x="120" y="44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14" name="Freeform 44"/>
            <p:cNvSpPr>
              <a:spLocks/>
            </p:cNvSpPr>
            <p:nvPr/>
          </p:nvSpPr>
          <p:spPr bwMode="auto">
            <a:xfrm>
              <a:off x="3216" y="2341"/>
              <a:ext cx="40" cy="55"/>
            </a:xfrm>
            <a:custGeom>
              <a:avLst/>
              <a:gdLst>
                <a:gd name="T0" fmla="*/ 32 w 80"/>
                <a:gd name="T1" fmla="*/ 0 h 110"/>
                <a:gd name="T2" fmla="*/ 0 w 80"/>
                <a:gd name="T3" fmla="*/ 38 h 110"/>
                <a:gd name="T4" fmla="*/ 8 w 80"/>
                <a:gd name="T5" fmla="*/ 55 h 110"/>
                <a:gd name="T6" fmla="*/ 27 w 80"/>
                <a:gd name="T7" fmla="*/ 52 h 110"/>
                <a:gd name="T8" fmla="*/ 40 w 80"/>
                <a:gd name="T9" fmla="*/ 12 h 110"/>
                <a:gd name="T10" fmla="*/ 32 w 80"/>
                <a:gd name="T11" fmla="*/ 0 h 110"/>
                <a:gd name="T12" fmla="*/ 32 w 80"/>
                <a:gd name="T13" fmla="*/ 0 h 1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0" h="110">
                  <a:moveTo>
                    <a:pt x="64" y="0"/>
                  </a:moveTo>
                  <a:lnTo>
                    <a:pt x="0" y="76"/>
                  </a:lnTo>
                  <a:lnTo>
                    <a:pt x="15" y="110"/>
                  </a:lnTo>
                  <a:lnTo>
                    <a:pt x="53" y="103"/>
                  </a:lnTo>
                  <a:lnTo>
                    <a:pt x="80" y="23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15" name="Freeform 45"/>
            <p:cNvSpPr>
              <a:spLocks/>
            </p:cNvSpPr>
            <p:nvPr/>
          </p:nvSpPr>
          <p:spPr bwMode="auto">
            <a:xfrm>
              <a:off x="3273" y="2328"/>
              <a:ext cx="18" cy="26"/>
            </a:xfrm>
            <a:custGeom>
              <a:avLst/>
              <a:gdLst>
                <a:gd name="T0" fmla="*/ 0 w 34"/>
                <a:gd name="T1" fmla="*/ 11 h 52"/>
                <a:gd name="T2" fmla="*/ 4 w 34"/>
                <a:gd name="T3" fmla="*/ 26 h 52"/>
                <a:gd name="T4" fmla="*/ 18 w 34"/>
                <a:gd name="T5" fmla="*/ 13 h 52"/>
                <a:gd name="T6" fmla="*/ 12 w 34"/>
                <a:gd name="T7" fmla="*/ 0 h 52"/>
                <a:gd name="T8" fmla="*/ 0 w 34"/>
                <a:gd name="T9" fmla="*/ 11 h 52"/>
                <a:gd name="T10" fmla="*/ 0 w 34"/>
                <a:gd name="T11" fmla="*/ 11 h 5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4" h="52">
                  <a:moveTo>
                    <a:pt x="0" y="21"/>
                  </a:moveTo>
                  <a:lnTo>
                    <a:pt x="8" y="52"/>
                  </a:lnTo>
                  <a:lnTo>
                    <a:pt x="34" y="25"/>
                  </a:lnTo>
                  <a:lnTo>
                    <a:pt x="23" y="0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16" name="Freeform 46"/>
            <p:cNvSpPr>
              <a:spLocks/>
            </p:cNvSpPr>
            <p:nvPr/>
          </p:nvSpPr>
          <p:spPr bwMode="auto">
            <a:xfrm>
              <a:off x="3310" y="2341"/>
              <a:ext cx="23" cy="26"/>
            </a:xfrm>
            <a:custGeom>
              <a:avLst/>
              <a:gdLst>
                <a:gd name="T0" fmla="*/ 15 w 48"/>
                <a:gd name="T1" fmla="*/ 0 h 53"/>
                <a:gd name="T2" fmla="*/ 0 w 48"/>
                <a:gd name="T3" fmla="*/ 13 h 53"/>
                <a:gd name="T4" fmla="*/ 6 w 48"/>
                <a:gd name="T5" fmla="*/ 26 h 53"/>
                <a:gd name="T6" fmla="*/ 23 w 48"/>
                <a:gd name="T7" fmla="*/ 15 h 53"/>
                <a:gd name="T8" fmla="*/ 15 w 48"/>
                <a:gd name="T9" fmla="*/ 0 h 53"/>
                <a:gd name="T10" fmla="*/ 15 w 48"/>
                <a:gd name="T11" fmla="*/ 0 h 5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" h="53">
                  <a:moveTo>
                    <a:pt x="31" y="0"/>
                  </a:moveTo>
                  <a:lnTo>
                    <a:pt x="0" y="27"/>
                  </a:lnTo>
                  <a:lnTo>
                    <a:pt x="12" y="53"/>
                  </a:lnTo>
                  <a:lnTo>
                    <a:pt x="48" y="31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17" name="Freeform 47"/>
            <p:cNvSpPr>
              <a:spLocks/>
            </p:cNvSpPr>
            <p:nvPr/>
          </p:nvSpPr>
          <p:spPr bwMode="auto">
            <a:xfrm>
              <a:off x="3385" y="2317"/>
              <a:ext cx="24" cy="24"/>
            </a:xfrm>
            <a:custGeom>
              <a:avLst/>
              <a:gdLst>
                <a:gd name="T0" fmla="*/ 0 w 50"/>
                <a:gd name="T1" fmla="*/ 6 h 47"/>
                <a:gd name="T2" fmla="*/ 11 w 50"/>
                <a:gd name="T3" fmla="*/ 24 h 47"/>
                <a:gd name="T4" fmla="*/ 24 w 50"/>
                <a:gd name="T5" fmla="*/ 13 h 47"/>
                <a:gd name="T6" fmla="*/ 18 w 50"/>
                <a:gd name="T7" fmla="*/ 0 h 47"/>
                <a:gd name="T8" fmla="*/ 0 w 50"/>
                <a:gd name="T9" fmla="*/ 6 h 47"/>
                <a:gd name="T10" fmla="*/ 0 w 50"/>
                <a:gd name="T11" fmla="*/ 6 h 4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0" h="47">
                  <a:moveTo>
                    <a:pt x="0" y="11"/>
                  </a:moveTo>
                  <a:lnTo>
                    <a:pt x="23" y="47"/>
                  </a:lnTo>
                  <a:lnTo>
                    <a:pt x="50" y="26"/>
                  </a:lnTo>
                  <a:lnTo>
                    <a:pt x="38" y="0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18" name="Freeform 48"/>
            <p:cNvSpPr>
              <a:spLocks/>
            </p:cNvSpPr>
            <p:nvPr/>
          </p:nvSpPr>
          <p:spPr bwMode="auto">
            <a:xfrm>
              <a:off x="2947" y="2235"/>
              <a:ext cx="185" cy="185"/>
            </a:xfrm>
            <a:custGeom>
              <a:avLst/>
              <a:gdLst>
                <a:gd name="T0" fmla="*/ 185 w 369"/>
                <a:gd name="T1" fmla="*/ 28 h 371"/>
                <a:gd name="T2" fmla="*/ 147 w 369"/>
                <a:gd name="T3" fmla="*/ 6 h 371"/>
                <a:gd name="T4" fmla="*/ 126 w 369"/>
                <a:gd name="T5" fmla="*/ 0 h 371"/>
                <a:gd name="T6" fmla="*/ 108 w 369"/>
                <a:gd name="T7" fmla="*/ 15 h 371"/>
                <a:gd name="T8" fmla="*/ 66 w 369"/>
                <a:gd name="T9" fmla="*/ 63 h 371"/>
                <a:gd name="T10" fmla="*/ 18 w 369"/>
                <a:gd name="T11" fmla="*/ 109 h 371"/>
                <a:gd name="T12" fmla="*/ 0 w 369"/>
                <a:gd name="T13" fmla="*/ 134 h 371"/>
                <a:gd name="T14" fmla="*/ 0 w 369"/>
                <a:gd name="T15" fmla="*/ 160 h 371"/>
                <a:gd name="T16" fmla="*/ 26 w 369"/>
                <a:gd name="T17" fmla="*/ 174 h 371"/>
                <a:gd name="T18" fmla="*/ 62 w 369"/>
                <a:gd name="T19" fmla="*/ 185 h 371"/>
                <a:gd name="T20" fmla="*/ 66 w 369"/>
                <a:gd name="T21" fmla="*/ 170 h 371"/>
                <a:gd name="T22" fmla="*/ 49 w 369"/>
                <a:gd name="T23" fmla="*/ 155 h 371"/>
                <a:gd name="T24" fmla="*/ 32 w 369"/>
                <a:gd name="T25" fmla="*/ 141 h 371"/>
                <a:gd name="T26" fmla="*/ 73 w 369"/>
                <a:gd name="T27" fmla="*/ 95 h 371"/>
                <a:gd name="T28" fmla="*/ 121 w 369"/>
                <a:gd name="T29" fmla="*/ 42 h 371"/>
                <a:gd name="T30" fmla="*/ 147 w 369"/>
                <a:gd name="T31" fmla="*/ 32 h 371"/>
                <a:gd name="T32" fmla="*/ 167 w 369"/>
                <a:gd name="T33" fmla="*/ 42 h 371"/>
                <a:gd name="T34" fmla="*/ 185 w 369"/>
                <a:gd name="T35" fmla="*/ 42 h 371"/>
                <a:gd name="T36" fmla="*/ 185 w 369"/>
                <a:gd name="T37" fmla="*/ 28 h 371"/>
                <a:gd name="T38" fmla="*/ 185 w 369"/>
                <a:gd name="T39" fmla="*/ 28 h 371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69" h="371">
                  <a:moveTo>
                    <a:pt x="369" y="57"/>
                  </a:moveTo>
                  <a:lnTo>
                    <a:pt x="293" y="12"/>
                  </a:lnTo>
                  <a:lnTo>
                    <a:pt x="251" y="0"/>
                  </a:lnTo>
                  <a:lnTo>
                    <a:pt x="215" y="31"/>
                  </a:lnTo>
                  <a:lnTo>
                    <a:pt x="131" y="126"/>
                  </a:lnTo>
                  <a:lnTo>
                    <a:pt x="36" y="219"/>
                  </a:lnTo>
                  <a:lnTo>
                    <a:pt x="0" y="268"/>
                  </a:lnTo>
                  <a:lnTo>
                    <a:pt x="0" y="321"/>
                  </a:lnTo>
                  <a:lnTo>
                    <a:pt x="51" y="348"/>
                  </a:lnTo>
                  <a:lnTo>
                    <a:pt x="123" y="371"/>
                  </a:lnTo>
                  <a:lnTo>
                    <a:pt x="131" y="340"/>
                  </a:lnTo>
                  <a:lnTo>
                    <a:pt x="97" y="310"/>
                  </a:lnTo>
                  <a:lnTo>
                    <a:pt x="63" y="283"/>
                  </a:lnTo>
                  <a:lnTo>
                    <a:pt x="146" y="190"/>
                  </a:lnTo>
                  <a:lnTo>
                    <a:pt x="241" y="84"/>
                  </a:lnTo>
                  <a:lnTo>
                    <a:pt x="293" y="65"/>
                  </a:lnTo>
                  <a:lnTo>
                    <a:pt x="334" y="84"/>
                  </a:lnTo>
                  <a:lnTo>
                    <a:pt x="369" y="84"/>
                  </a:lnTo>
                  <a:lnTo>
                    <a:pt x="369" y="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19" name="Freeform 49"/>
            <p:cNvSpPr>
              <a:spLocks/>
            </p:cNvSpPr>
            <p:nvPr/>
          </p:nvSpPr>
          <p:spPr bwMode="auto">
            <a:xfrm>
              <a:off x="2326" y="1672"/>
              <a:ext cx="54" cy="137"/>
            </a:xfrm>
            <a:custGeom>
              <a:avLst/>
              <a:gdLst>
                <a:gd name="T0" fmla="*/ 26 w 108"/>
                <a:gd name="T1" fmla="*/ 7 h 274"/>
                <a:gd name="T2" fmla="*/ 13 w 108"/>
                <a:gd name="T3" fmla="*/ 37 h 274"/>
                <a:gd name="T4" fmla="*/ 4 w 108"/>
                <a:gd name="T5" fmla="*/ 70 h 274"/>
                <a:gd name="T6" fmla="*/ 0 w 108"/>
                <a:gd name="T7" fmla="*/ 109 h 274"/>
                <a:gd name="T8" fmla="*/ 11 w 108"/>
                <a:gd name="T9" fmla="*/ 137 h 274"/>
                <a:gd name="T10" fmla="*/ 29 w 108"/>
                <a:gd name="T11" fmla="*/ 96 h 274"/>
                <a:gd name="T12" fmla="*/ 46 w 108"/>
                <a:gd name="T13" fmla="*/ 46 h 274"/>
                <a:gd name="T14" fmla="*/ 54 w 108"/>
                <a:gd name="T15" fmla="*/ 13 h 274"/>
                <a:gd name="T16" fmla="*/ 43 w 108"/>
                <a:gd name="T17" fmla="*/ 0 h 274"/>
                <a:gd name="T18" fmla="*/ 26 w 108"/>
                <a:gd name="T19" fmla="*/ 7 h 274"/>
                <a:gd name="T20" fmla="*/ 26 w 108"/>
                <a:gd name="T21" fmla="*/ 7 h 27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08" h="274">
                  <a:moveTo>
                    <a:pt x="51" y="13"/>
                  </a:moveTo>
                  <a:lnTo>
                    <a:pt x="26" y="74"/>
                  </a:lnTo>
                  <a:lnTo>
                    <a:pt x="7" y="140"/>
                  </a:lnTo>
                  <a:lnTo>
                    <a:pt x="0" y="218"/>
                  </a:lnTo>
                  <a:lnTo>
                    <a:pt x="21" y="274"/>
                  </a:lnTo>
                  <a:lnTo>
                    <a:pt x="57" y="192"/>
                  </a:lnTo>
                  <a:lnTo>
                    <a:pt x="91" y="91"/>
                  </a:lnTo>
                  <a:lnTo>
                    <a:pt x="108" y="26"/>
                  </a:lnTo>
                  <a:lnTo>
                    <a:pt x="85" y="0"/>
                  </a:lnTo>
                  <a:lnTo>
                    <a:pt x="51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20" name="Freeform 50"/>
            <p:cNvSpPr>
              <a:spLocks/>
            </p:cNvSpPr>
            <p:nvPr/>
          </p:nvSpPr>
          <p:spPr bwMode="auto">
            <a:xfrm>
              <a:off x="2443" y="1584"/>
              <a:ext cx="164" cy="379"/>
            </a:xfrm>
            <a:custGeom>
              <a:avLst/>
              <a:gdLst>
                <a:gd name="T0" fmla="*/ 144 w 328"/>
                <a:gd name="T1" fmla="*/ 0 h 758"/>
                <a:gd name="T2" fmla="*/ 112 w 328"/>
                <a:gd name="T3" fmla="*/ 31 h 758"/>
                <a:gd name="T4" fmla="*/ 87 w 328"/>
                <a:gd name="T5" fmla="*/ 72 h 758"/>
                <a:gd name="T6" fmla="*/ 54 w 328"/>
                <a:gd name="T7" fmla="*/ 132 h 758"/>
                <a:gd name="T8" fmla="*/ 32 w 328"/>
                <a:gd name="T9" fmla="*/ 198 h 758"/>
                <a:gd name="T10" fmla="*/ 11 w 328"/>
                <a:gd name="T11" fmla="*/ 267 h 758"/>
                <a:gd name="T12" fmla="*/ 0 w 328"/>
                <a:gd name="T13" fmla="*/ 379 h 758"/>
                <a:gd name="T14" fmla="*/ 26 w 328"/>
                <a:gd name="T15" fmla="*/ 313 h 758"/>
                <a:gd name="T16" fmla="*/ 54 w 328"/>
                <a:gd name="T17" fmla="*/ 217 h 758"/>
                <a:gd name="T18" fmla="*/ 83 w 328"/>
                <a:gd name="T19" fmla="*/ 148 h 758"/>
                <a:gd name="T20" fmla="*/ 110 w 328"/>
                <a:gd name="T21" fmla="*/ 89 h 758"/>
                <a:gd name="T22" fmla="*/ 141 w 328"/>
                <a:gd name="T23" fmla="*/ 53 h 758"/>
                <a:gd name="T24" fmla="*/ 164 w 328"/>
                <a:gd name="T25" fmla="*/ 5 h 758"/>
                <a:gd name="T26" fmla="*/ 144 w 328"/>
                <a:gd name="T27" fmla="*/ 0 h 758"/>
                <a:gd name="T28" fmla="*/ 144 w 328"/>
                <a:gd name="T29" fmla="*/ 0 h 75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328" h="758">
                  <a:moveTo>
                    <a:pt x="287" y="0"/>
                  </a:moveTo>
                  <a:lnTo>
                    <a:pt x="224" y="61"/>
                  </a:lnTo>
                  <a:lnTo>
                    <a:pt x="173" y="143"/>
                  </a:lnTo>
                  <a:lnTo>
                    <a:pt x="108" y="264"/>
                  </a:lnTo>
                  <a:lnTo>
                    <a:pt x="64" y="395"/>
                  </a:lnTo>
                  <a:lnTo>
                    <a:pt x="21" y="534"/>
                  </a:lnTo>
                  <a:lnTo>
                    <a:pt x="0" y="758"/>
                  </a:lnTo>
                  <a:lnTo>
                    <a:pt x="51" y="625"/>
                  </a:lnTo>
                  <a:lnTo>
                    <a:pt x="108" y="433"/>
                  </a:lnTo>
                  <a:lnTo>
                    <a:pt x="165" y="295"/>
                  </a:lnTo>
                  <a:lnTo>
                    <a:pt x="220" y="177"/>
                  </a:lnTo>
                  <a:lnTo>
                    <a:pt x="281" y="105"/>
                  </a:lnTo>
                  <a:lnTo>
                    <a:pt x="328" y="10"/>
                  </a:lnTo>
                  <a:lnTo>
                    <a:pt x="28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21" name="Freeform 51"/>
            <p:cNvSpPr>
              <a:spLocks/>
            </p:cNvSpPr>
            <p:nvPr/>
          </p:nvSpPr>
          <p:spPr bwMode="auto">
            <a:xfrm>
              <a:off x="2555" y="1491"/>
              <a:ext cx="302" cy="526"/>
            </a:xfrm>
            <a:custGeom>
              <a:avLst/>
              <a:gdLst>
                <a:gd name="T0" fmla="*/ 278 w 604"/>
                <a:gd name="T1" fmla="*/ 8 h 1053"/>
                <a:gd name="T2" fmla="*/ 259 w 604"/>
                <a:gd name="T3" fmla="*/ 21 h 1053"/>
                <a:gd name="T4" fmla="*/ 222 w 604"/>
                <a:gd name="T5" fmla="*/ 58 h 1053"/>
                <a:gd name="T6" fmla="*/ 172 w 604"/>
                <a:gd name="T7" fmla="*/ 112 h 1053"/>
                <a:gd name="T8" fmla="*/ 129 w 604"/>
                <a:gd name="T9" fmla="*/ 171 h 1053"/>
                <a:gd name="T10" fmla="*/ 96 w 604"/>
                <a:gd name="T11" fmla="*/ 225 h 1053"/>
                <a:gd name="T12" fmla="*/ 59 w 604"/>
                <a:gd name="T13" fmla="*/ 296 h 1053"/>
                <a:gd name="T14" fmla="*/ 29 w 604"/>
                <a:gd name="T15" fmla="*/ 392 h 1053"/>
                <a:gd name="T16" fmla="*/ 7 w 604"/>
                <a:gd name="T17" fmla="*/ 481 h 1053"/>
                <a:gd name="T18" fmla="*/ 0 w 604"/>
                <a:gd name="T19" fmla="*/ 526 h 1053"/>
                <a:gd name="T20" fmla="*/ 22 w 604"/>
                <a:gd name="T21" fmla="*/ 483 h 1053"/>
                <a:gd name="T22" fmla="*/ 46 w 604"/>
                <a:gd name="T23" fmla="*/ 414 h 1053"/>
                <a:gd name="T24" fmla="*/ 79 w 604"/>
                <a:gd name="T25" fmla="*/ 331 h 1053"/>
                <a:gd name="T26" fmla="*/ 111 w 604"/>
                <a:gd name="T27" fmla="*/ 251 h 1053"/>
                <a:gd name="T28" fmla="*/ 150 w 604"/>
                <a:gd name="T29" fmla="*/ 188 h 1053"/>
                <a:gd name="T30" fmla="*/ 196 w 604"/>
                <a:gd name="T31" fmla="*/ 130 h 1053"/>
                <a:gd name="T32" fmla="*/ 245 w 604"/>
                <a:gd name="T33" fmla="*/ 73 h 1053"/>
                <a:gd name="T34" fmla="*/ 302 w 604"/>
                <a:gd name="T35" fmla="*/ 19 h 1053"/>
                <a:gd name="T36" fmla="*/ 291 w 604"/>
                <a:gd name="T37" fmla="*/ 0 h 1053"/>
                <a:gd name="T38" fmla="*/ 278 w 604"/>
                <a:gd name="T39" fmla="*/ 8 h 1053"/>
                <a:gd name="T40" fmla="*/ 278 w 604"/>
                <a:gd name="T41" fmla="*/ 8 h 105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604" h="1053">
                  <a:moveTo>
                    <a:pt x="555" y="17"/>
                  </a:moveTo>
                  <a:lnTo>
                    <a:pt x="517" y="43"/>
                  </a:lnTo>
                  <a:lnTo>
                    <a:pt x="443" y="116"/>
                  </a:lnTo>
                  <a:lnTo>
                    <a:pt x="344" y="224"/>
                  </a:lnTo>
                  <a:lnTo>
                    <a:pt x="257" y="342"/>
                  </a:lnTo>
                  <a:lnTo>
                    <a:pt x="192" y="450"/>
                  </a:lnTo>
                  <a:lnTo>
                    <a:pt x="118" y="593"/>
                  </a:lnTo>
                  <a:lnTo>
                    <a:pt x="57" y="785"/>
                  </a:lnTo>
                  <a:lnTo>
                    <a:pt x="13" y="963"/>
                  </a:lnTo>
                  <a:lnTo>
                    <a:pt x="0" y="1053"/>
                  </a:lnTo>
                  <a:lnTo>
                    <a:pt x="44" y="967"/>
                  </a:lnTo>
                  <a:lnTo>
                    <a:pt x="91" y="829"/>
                  </a:lnTo>
                  <a:lnTo>
                    <a:pt x="158" y="663"/>
                  </a:lnTo>
                  <a:lnTo>
                    <a:pt x="222" y="503"/>
                  </a:lnTo>
                  <a:lnTo>
                    <a:pt x="300" y="376"/>
                  </a:lnTo>
                  <a:lnTo>
                    <a:pt x="392" y="260"/>
                  </a:lnTo>
                  <a:lnTo>
                    <a:pt x="490" y="146"/>
                  </a:lnTo>
                  <a:lnTo>
                    <a:pt x="604" y="38"/>
                  </a:lnTo>
                  <a:lnTo>
                    <a:pt x="582" y="0"/>
                  </a:lnTo>
                  <a:lnTo>
                    <a:pt x="555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22" name="Freeform 52"/>
            <p:cNvSpPr>
              <a:spLocks/>
            </p:cNvSpPr>
            <p:nvPr/>
          </p:nvSpPr>
          <p:spPr bwMode="auto">
            <a:xfrm>
              <a:off x="2961" y="1408"/>
              <a:ext cx="30" cy="39"/>
            </a:xfrm>
            <a:custGeom>
              <a:avLst/>
              <a:gdLst>
                <a:gd name="T0" fmla="*/ 28 w 60"/>
                <a:gd name="T1" fmla="*/ 0 h 78"/>
                <a:gd name="T2" fmla="*/ 0 w 60"/>
                <a:gd name="T3" fmla="*/ 20 h 78"/>
                <a:gd name="T4" fmla="*/ 4 w 60"/>
                <a:gd name="T5" fmla="*/ 39 h 78"/>
                <a:gd name="T6" fmla="*/ 30 w 60"/>
                <a:gd name="T7" fmla="*/ 22 h 78"/>
                <a:gd name="T8" fmla="*/ 28 w 60"/>
                <a:gd name="T9" fmla="*/ 0 h 78"/>
                <a:gd name="T10" fmla="*/ 28 w 60"/>
                <a:gd name="T11" fmla="*/ 0 h 7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78">
                  <a:moveTo>
                    <a:pt x="55" y="0"/>
                  </a:moveTo>
                  <a:lnTo>
                    <a:pt x="0" y="40"/>
                  </a:lnTo>
                  <a:lnTo>
                    <a:pt x="7" y="78"/>
                  </a:lnTo>
                  <a:lnTo>
                    <a:pt x="60" y="44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23" name="Freeform 53"/>
            <p:cNvSpPr>
              <a:spLocks/>
            </p:cNvSpPr>
            <p:nvPr/>
          </p:nvSpPr>
          <p:spPr bwMode="auto">
            <a:xfrm>
              <a:off x="3047" y="1341"/>
              <a:ext cx="41" cy="33"/>
            </a:xfrm>
            <a:custGeom>
              <a:avLst/>
              <a:gdLst>
                <a:gd name="T0" fmla="*/ 35 w 81"/>
                <a:gd name="T1" fmla="*/ 0 h 67"/>
                <a:gd name="T2" fmla="*/ 0 w 81"/>
                <a:gd name="T3" fmla="*/ 22 h 67"/>
                <a:gd name="T4" fmla="*/ 7 w 81"/>
                <a:gd name="T5" fmla="*/ 33 h 67"/>
                <a:gd name="T6" fmla="*/ 41 w 81"/>
                <a:gd name="T7" fmla="*/ 15 h 67"/>
                <a:gd name="T8" fmla="*/ 35 w 81"/>
                <a:gd name="T9" fmla="*/ 0 h 67"/>
                <a:gd name="T10" fmla="*/ 35 w 81"/>
                <a:gd name="T11" fmla="*/ 0 h 6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1" h="67">
                  <a:moveTo>
                    <a:pt x="70" y="0"/>
                  </a:moveTo>
                  <a:lnTo>
                    <a:pt x="0" y="44"/>
                  </a:lnTo>
                  <a:lnTo>
                    <a:pt x="13" y="67"/>
                  </a:lnTo>
                  <a:lnTo>
                    <a:pt x="81" y="31"/>
                  </a:lnTo>
                  <a:lnTo>
                    <a:pt x="7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24" name="Freeform 54"/>
            <p:cNvSpPr>
              <a:spLocks/>
            </p:cNvSpPr>
            <p:nvPr/>
          </p:nvSpPr>
          <p:spPr bwMode="auto">
            <a:xfrm>
              <a:off x="3140" y="1386"/>
              <a:ext cx="22" cy="37"/>
            </a:xfrm>
            <a:custGeom>
              <a:avLst/>
              <a:gdLst>
                <a:gd name="T0" fmla="*/ 15 w 44"/>
                <a:gd name="T1" fmla="*/ 0 h 74"/>
                <a:gd name="T2" fmla="*/ 0 w 44"/>
                <a:gd name="T3" fmla="*/ 7 h 74"/>
                <a:gd name="T4" fmla="*/ 0 w 44"/>
                <a:gd name="T5" fmla="*/ 29 h 74"/>
                <a:gd name="T6" fmla="*/ 17 w 44"/>
                <a:gd name="T7" fmla="*/ 37 h 74"/>
                <a:gd name="T8" fmla="*/ 22 w 44"/>
                <a:gd name="T9" fmla="*/ 13 h 74"/>
                <a:gd name="T10" fmla="*/ 15 w 44"/>
                <a:gd name="T11" fmla="*/ 0 h 74"/>
                <a:gd name="T12" fmla="*/ 15 w 44"/>
                <a:gd name="T13" fmla="*/ 0 h 7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4" h="74">
                  <a:moveTo>
                    <a:pt x="30" y="0"/>
                  </a:moveTo>
                  <a:lnTo>
                    <a:pt x="0" y="13"/>
                  </a:lnTo>
                  <a:lnTo>
                    <a:pt x="0" y="57"/>
                  </a:lnTo>
                  <a:lnTo>
                    <a:pt x="34" y="74"/>
                  </a:lnTo>
                  <a:lnTo>
                    <a:pt x="44" y="26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25" name="Freeform 55"/>
            <p:cNvSpPr>
              <a:spLocks/>
            </p:cNvSpPr>
            <p:nvPr/>
          </p:nvSpPr>
          <p:spPr bwMode="auto">
            <a:xfrm>
              <a:off x="3186" y="1330"/>
              <a:ext cx="34" cy="68"/>
            </a:xfrm>
            <a:custGeom>
              <a:avLst/>
              <a:gdLst>
                <a:gd name="T0" fmla="*/ 0 w 68"/>
                <a:gd name="T1" fmla="*/ 9 h 134"/>
                <a:gd name="T2" fmla="*/ 17 w 68"/>
                <a:gd name="T3" fmla="*/ 53 h 134"/>
                <a:gd name="T4" fmla="*/ 34 w 68"/>
                <a:gd name="T5" fmla="*/ 68 h 134"/>
                <a:gd name="T6" fmla="*/ 29 w 68"/>
                <a:gd name="T7" fmla="*/ 30 h 134"/>
                <a:gd name="T8" fmla="*/ 22 w 68"/>
                <a:gd name="T9" fmla="*/ 0 h 134"/>
                <a:gd name="T10" fmla="*/ 0 w 68"/>
                <a:gd name="T11" fmla="*/ 9 h 134"/>
                <a:gd name="T12" fmla="*/ 0 w 68"/>
                <a:gd name="T13" fmla="*/ 9 h 13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8" h="134">
                  <a:moveTo>
                    <a:pt x="0" y="17"/>
                  </a:moveTo>
                  <a:lnTo>
                    <a:pt x="34" y="104"/>
                  </a:lnTo>
                  <a:lnTo>
                    <a:pt x="68" y="134"/>
                  </a:lnTo>
                  <a:lnTo>
                    <a:pt x="57" y="60"/>
                  </a:lnTo>
                  <a:lnTo>
                    <a:pt x="44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26" name="Freeform 56"/>
            <p:cNvSpPr>
              <a:spLocks/>
            </p:cNvSpPr>
            <p:nvPr/>
          </p:nvSpPr>
          <p:spPr bwMode="auto">
            <a:xfrm>
              <a:off x="3177" y="1291"/>
              <a:ext cx="31" cy="24"/>
            </a:xfrm>
            <a:custGeom>
              <a:avLst/>
              <a:gdLst>
                <a:gd name="T0" fmla="*/ 11 w 61"/>
                <a:gd name="T1" fmla="*/ 0 h 47"/>
                <a:gd name="T2" fmla="*/ 0 w 61"/>
                <a:gd name="T3" fmla="*/ 15 h 47"/>
                <a:gd name="T4" fmla="*/ 15 w 61"/>
                <a:gd name="T5" fmla="*/ 24 h 47"/>
                <a:gd name="T6" fmla="*/ 31 w 61"/>
                <a:gd name="T7" fmla="*/ 15 h 47"/>
                <a:gd name="T8" fmla="*/ 26 w 61"/>
                <a:gd name="T9" fmla="*/ 0 h 47"/>
                <a:gd name="T10" fmla="*/ 11 w 61"/>
                <a:gd name="T11" fmla="*/ 0 h 47"/>
                <a:gd name="T12" fmla="*/ 11 w 61"/>
                <a:gd name="T13" fmla="*/ 0 h 4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1" h="47">
                  <a:moveTo>
                    <a:pt x="21" y="0"/>
                  </a:moveTo>
                  <a:lnTo>
                    <a:pt x="0" y="30"/>
                  </a:lnTo>
                  <a:lnTo>
                    <a:pt x="30" y="47"/>
                  </a:lnTo>
                  <a:lnTo>
                    <a:pt x="61" y="30"/>
                  </a:lnTo>
                  <a:lnTo>
                    <a:pt x="51" y="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27" name="Freeform 57"/>
            <p:cNvSpPr>
              <a:spLocks/>
            </p:cNvSpPr>
            <p:nvPr/>
          </p:nvSpPr>
          <p:spPr bwMode="auto">
            <a:xfrm>
              <a:off x="3223" y="1261"/>
              <a:ext cx="28" cy="19"/>
            </a:xfrm>
            <a:custGeom>
              <a:avLst/>
              <a:gdLst>
                <a:gd name="T0" fmla="*/ 13 w 55"/>
                <a:gd name="T1" fmla="*/ 0 h 38"/>
                <a:gd name="T2" fmla="*/ 0 w 55"/>
                <a:gd name="T3" fmla="*/ 11 h 38"/>
                <a:gd name="T4" fmla="*/ 11 w 55"/>
                <a:gd name="T5" fmla="*/ 19 h 38"/>
                <a:gd name="T6" fmla="*/ 24 w 55"/>
                <a:gd name="T7" fmla="*/ 15 h 38"/>
                <a:gd name="T8" fmla="*/ 28 w 55"/>
                <a:gd name="T9" fmla="*/ 7 h 38"/>
                <a:gd name="T10" fmla="*/ 13 w 55"/>
                <a:gd name="T11" fmla="*/ 0 h 38"/>
                <a:gd name="T12" fmla="*/ 13 w 55"/>
                <a:gd name="T13" fmla="*/ 0 h 3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5" h="38">
                  <a:moveTo>
                    <a:pt x="25" y="0"/>
                  </a:moveTo>
                  <a:lnTo>
                    <a:pt x="0" y="21"/>
                  </a:lnTo>
                  <a:lnTo>
                    <a:pt x="21" y="38"/>
                  </a:lnTo>
                  <a:lnTo>
                    <a:pt x="48" y="30"/>
                  </a:lnTo>
                  <a:lnTo>
                    <a:pt x="55" y="13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28" name="Freeform 58"/>
            <p:cNvSpPr>
              <a:spLocks/>
            </p:cNvSpPr>
            <p:nvPr/>
          </p:nvSpPr>
          <p:spPr bwMode="auto">
            <a:xfrm>
              <a:off x="3253" y="1305"/>
              <a:ext cx="31" cy="69"/>
            </a:xfrm>
            <a:custGeom>
              <a:avLst/>
              <a:gdLst>
                <a:gd name="T0" fmla="*/ 9 w 61"/>
                <a:gd name="T1" fmla="*/ 4 h 139"/>
                <a:gd name="T2" fmla="*/ 0 w 61"/>
                <a:gd name="T3" fmla="*/ 19 h 139"/>
                <a:gd name="T4" fmla="*/ 6 w 61"/>
                <a:gd name="T5" fmla="*/ 49 h 139"/>
                <a:gd name="T6" fmla="*/ 15 w 61"/>
                <a:gd name="T7" fmla="*/ 69 h 139"/>
                <a:gd name="T8" fmla="*/ 28 w 61"/>
                <a:gd name="T9" fmla="*/ 47 h 139"/>
                <a:gd name="T10" fmla="*/ 31 w 61"/>
                <a:gd name="T11" fmla="*/ 17 h 139"/>
                <a:gd name="T12" fmla="*/ 24 w 61"/>
                <a:gd name="T13" fmla="*/ 0 h 139"/>
                <a:gd name="T14" fmla="*/ 9 w 61"/>
                <a:gd name="T15" fmla="*/ 4 h 139"/>
                <a:gd name="T16" fmla="*/ 9 w 61"/>
                <a:gd name="T17" fmla="*/ 4 h 13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1" h="139">
                  <a:moveTo>
                    <a:pt x="17" y="8"/>
                  </a:moveTo>
                  <a:lnTo>
                    <a:pt x="0" y="38"/>
                  </a:lnTo>
                  <a:lnTo>
                    <a:pt x="11" y="99"/>
                  </a:lnTo>
                  <a:lnTo>
                    <a:pt x="30" y="139"/>
                  </a:lnTo>
                  <a:lnTo>
                    <a:pt x="55" y="95"/>
                  </a:lnTo>
                  <a:lnTo>
                    <a:pt x="61" y="34"/>
                  </a:lnTo>
                  <a:lnTo>
                    <a:pt x="48" y="0"/>
                  </a:lnTo>
                  <a:lnTo>
                    <a:pt x="17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29" name="Freeform 59"/>
            <p:cNvSpPr>
              <a:spLocks/>
            </p:cNvSpPr>
            <p:nvPr/>
          </p:nvSpPr>
          <p:spPr bwMode="auto">
            <a:xfrm>
              <a:off x="3311" y="1276"/>
              <a:ext cx="24" cy="100"/>
            </a:xfrm>
            <a:custGeom>
              <a:avLst/>
              <a:gdLst>
                <a:gd name="T0" fmla="*/ 0 w 47"/>
                <a:gd name="T1" fmla="*/ 9 h 200"/>
                <a:gd name="T2" fmla="*/ 5 w 47"/>
                <a:gd name="T3" fmla="*/ 68 h 200"/>
                <a:gd name="T4" fmla="*/ 18 w 47"/>
                <a:gd name="T5" fmla="*/ 100 h 200"/>
                <a:gd name="T6" fmla="*/ 24 w 47"/>
                <a:gd name="T7" fmla="*/ 83 h 200"/>
                <a:gd name="T8" fmla="*/ 24 w 47"/>
                <a:gd name="T9" fmla="*/ 9 h 200"/>
                <a:gd name="T10" fmla="*/ 15 w 47"/>
                <a:gd name="T11" fmla="*/ 0 h 200"/>
                <a:gd name="T12" fmla="*/ 0 w 47"/>
                <a:gd name="T13" fmla="*/ 9 h 200"/>
                <a:gd name="T14" fmla="*/ 0 w 47"/>
                <a:gd name="T15" fmla="*/ 9 h 2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7" h="200">
                  <a:moveTo>
                    <a:pt x="0" y="17"/>
                  </a:moveTo>
                  <a:lnTo>
                    <a:pt x="9" y="135"/>
                  </a:lnTo>
                  <a:lnTo>
                    <a:pt x="36" y="200"/>
                  </a:lnTo>
                  <a:lnTo>
                    <a:pt x="47" y="166"/>
                  </a:lnTo>
                  <a:lnTo>
                    <a:pt x="47" y="17"/>
                  </a:lnTo>
                  <a:lnTo>
                    <a:pt x="30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30" name="Freeform 60"/>
            <p:cNvSpPr>
              <a:spLocks/>
            </p:cNvSpPr>
            <p:nvPr/>
          </p:nvSpPr>
          <p:spPr bwMode="auto">
            <a:xfrm>
              <a:off x="2660" y="1460"/>
              <a:ext cx="401" cy="554"/>
            </a:xfrm>
            <a:custGeom>
              <a:avLst/>
              <a:gdLst>
                <a:gd name="T0" fmla="*/ 379 w 802"/>
                <a:gd name="T1" fmla="*/ 2 h 1106"/>
                <a:gd name="T2" fmla="*/ 344 w 802"/>
                <a:gd name="T3" fmla="*/ 19 h 1106"/>
                <a:gd name="T4" fmla="*/ 297 w 802"/>
                <a:gd name="T5" fmla="*/ 54 h 1106"/>
                <a:gd name="T6" fmla="*/ 251 w 802"/>
                <a:gd name="T7" fmla="*/ 93 h 1106"/>
                <a:gd name="T8" fmla="*/ 206 w 802"/>
                <a:gd name="T9" fmla="*/ 141 h 1106"/>
                <a:gd name="T10" fmla="*/ 172 w 802"/>
                <a:gd name="T11" fmla="*/ 179 h 1106"/>
                <a:gd name="T12" fmla="*/ 130 w 802"/>
                <a:gd name="T13" fmla="*/ 234 h 1106"/>
                <a:gd name="T14" fmla="*/ 95 w 802"/>
                <a:gd name="T15" fmla="*/ 287 h 1106"/>
                <a:gd name="T16" fmla="*/ 61 w 802"/>
                <a:gd name="T17" fmla="*/ 343 h 1106"/>
                <a:gd name="T18" fmla="*/ 34 w 802"/>
                <a:gd name="T19" fmla="*/ 402 h 1106"/>
                <a:gd name="T20" fmla="*/ 14 w 802"/>
                <a:gd name="T21" fmla="*/ 461 h 1106"/>
                <a:gd name="T22" fmla="*/ 5 w 802"/>
                <a:gd name="T23" fmla="*/ 502 h 1106"/>
                <a:gd name="T24" fmla="*/ 0 w 802"/>
                <a:gd name="T25" fmla="*/ 554 h 1106"/>
                <a:gd name="T26" fmla="*/ 22 w 802"/>
                <a:gd name="T27" fmla="*/ 491 h 1106"/>
                <a:gd name="T28" fmla="*/ 44 w 802"/>
                <a:gd name="T29" fmla="*/ 437 h 1106"/>
                <a:gd name="T30" fmla="*/ 72 w 802"/>
                <a:gd name="T31" fmla="*/ 372 h 1106"/>
                <a:gd name="T32" fmla="*/ 100 w 802"/>
                <a:gd name="T33" fmla="*/ 326 h 1106"/>
                <a:gd name="T34" fmla="*/ 141 w 802"/>
                <a:gd name="T35" fmla="*/ 269 h 1106"/>
                <a:gd name="T36" fmla="*/ 185 w 802"/>
                <a:gd name="T37" fmla="*/ 208 h 1106"/>
                <a:gd name="T38" fmla="*/ 222 w 802"/>
                <a:gd name="T39" fmla="*/ 165 h 1106"/>
                <a:gd name="T40" fmla="*/ 273 w 802"/>
                <a:gd name="T41" fmla="*/ 110 h 1106"/>
                <a:gd name="T42" fmla="*/ 321 w 802"/>
                <a:gd name="T43" fmla="*/ 68 h 1106"/>
                <a:gd name="T44" fmla="*/ 362 w 802"/>
                <a:gd name="T45" fmla="*/ 37 h 1106"/>
                <a:gd name="T46" fmla="*/ 401 w 802"/>
                <a:gd name="T47" fmla="*/ 11 h 1106"/>
                <a:gd name="T48" fmla="*/ 399 w 802"/>
                <a:gd name="T49" fmla="*/ 0 h 1106"/>
                <a:gd name="T50" fmla="*/ 379 w 802"/>
                <a:gd name="T51" fmla="*/ 2 h 1106"/>
                <a:gd name="T52" fmla="*/ 379 w 802"/>
                <a:gd name="T53" fmla="*/ 2 h 110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802" h="1106">
                  <a:moveTo>
                    <a:pt x="758" y="4"/>
                  </a:moveTo>
                  <a:lnTo>
                    <a:pt x="688" y="38"/>
                  </a:lnTo>
                  <a:lnTo>
                    <a:pt x="593" y="108"/>
                  </a:lnTo>
                  <a:lnTo>
                    <a:pt x="502" y="186"/>
                  </a:lnTo>
                  <a:lnTo>
                    <a:pt x="412" y="281"/>
                  </a:lnTo>
                  <a:lnTo>
                    <a:pt x="344" y="357"/>
                  </a:lnTo>
                  <a:lnTo>
                    <a:pt x="260" y="468"/>
                  </a:lnTo>
                  <a:lnTo>
                    <a:pt x="190" y="572"/>
                  </a:lnTo>
                  <a:lnTo>
                    <a:pt x="122" y="684"/>
                  </a:lnTo>
                  <a:lnTo>
                    <a:pt x="68" y="802"/>
                  </a:lnTo>
                  <a:lnTo>
                    <a:pt x="27" y="920"/>
                  </a:lnTo>
                  <a:lnTo>
                    <a:pt x="10" y="1002"/>
                  </a:lnTo>
                  <a:lnTo>
                    <a:pt x="0" y="1106"/>
                  </a:lnTo>
                  <a:lnTo>
                    <a:pt x="44" y="981"/>
                  </a:lnTo>
                  <a:lnTo>
                    <a:pt x="87" y="872"/>
                  </a:lnTo>
                  <a:lnTo>
                    <a:pt x="144" y="743"/>
                  </a:lnTo>
                  <a:lnTo>
                    <a:pt x="200" y="650"/>
                  </a:lnTo>
                  <a:lnTo>
                    <a:pt x="281" y="538"/>
                  </a:lnTo>
                  <a:lnTo>
                    <a:pt x="369" y="416"/>
                  </a:lnTo>
                  <a:lnTo>
                    <a:pt x="443" y="329"/>
                  </a:lnTo>
                  <a:lnTo>
                    <a:pt x="546" y="220"/>
                  </a:lnTo>
                  <a:lnTo>
                    <a:pt x="641" y="135"/>
                  </a:lnTo>
                  <a:lnTo>
                    <a:pt x="724" y="74"/>
                  </a:lnTo>
                  <a:lnTo>
                    <a:pt x="802" y="21"/>
                  </a:lnTo>
                  <a:lnTo>
                    <a:pt x="798" y="0"/>
                  </a:lnTo>
                  <a:lnTo>
                    <a:pt x="758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31" name="Freeform 61"/>
            <p:cNvSpPr>
              <a:spLocks/>
            </p:cNvSpPr>
            <p:nvPr/>
          </p:nvSpPr>
          <p:spPr bwMode="auto">
            <a:xfrm>
              <a:off x="2887" y="2037"/>
              <a:ext cx="30" cy="29"/>
            </a:xfrm>
            <a:custGeom>
              <a:avLst/>
              <a:gdLst>
                <a:gd name="T0" fmla="*/ 11 w 61"/>
                <a:gd name="T1" fmla="*/ 0 h 57"/>
                <a:gd name="T2" fmla="*/ 0 w 61"/>
                <a:gd name="T3" fmla="*/ 22 h 57"/>
                <a:gd name="T4" fmla="*/ 18 w 61"/>
                <a:gd name="T5" fmla="*/ 29 h 57"/>
                <a:gd name="T6" fmla="*/ 30 w 61"/>
                <a:gd name="T7" fmla="*/ 9 h 57"/>
                <a:gd name="T8" fmla="*/ 11 w 61"/>
                <a:gd name="T9" fmla="*/ 0 h 57"/>
                <a:gd name="T10" fmla="*/ 11 w 61"/>
                <a:gd name="T11" fmla="*/ 0 h 5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1" h="57">
                  <a:moveTo>
                    <a:pt x="23" y="0"/>
                  </a:moveTo>
                  <a:lnTo>
                    <a:pt x="0" y="43"/>
                  </a:lnTo>
                  <a:lnTo>
                    <a:pt x="36" y="57"/>
                  </a:lnTo>
                  <a:lnTo>
                    <a:pt x="61" y="17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32" name="Freeform 62"/>
            <p:cNvSpPr>
              <a:spLocks/>
            </p:cNvSpPr>
            <p:nvPr/>
          </p:nvSpPr>
          <p:spPr bwMode="auto">
            <a:xfrm>
              <a:off x="2902" y="1975"/>
              <a:ext cx="37" cy="30"/>
            </a:xfrm>
            <a:custGeom>
              <a:avLst/>
              <a:gdLst>
                <a:gd name="T0" fmla="*/ 0 w 74"/>
                <a:gd name="T1" fmla="*/ 17 h 61"/>
                <a:gd name="T2" fmla="*/ 18 w 74"/>
                <a:gd name="T3" fmla="*/ 27 h 61"/>
                <a:gd name="T4" fmla="*/ 37 w 74"/>
                <a:gd name="T5" fmla="*/ 30 h 61"/>
                <a:gd name="T6" fmla="*/ 31 w 74"/>
                <a:gd name="T7" fmla="*/ 8 h 61"/>
                <a:gd name="T8" fmla="*/ 13 w 74"/>
                <a:gd name="T9" fmla="*/ 0 h 61"/>
                <a:gd name="T10" fmla="*/ 0 w 74"/>
                <a:gd name="T11" fmla="*/ 17 h 61"/>
                <a:gd name="T12" fmla="*/ 0 w 74"/>
                <a:gd name="T13" fmla="*/ 17 h 6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4" h="61">
                  <a:moveTo>
                    <a:pt x="0" y="35"/>
                  </a:moveTo>
                  <a:lnTo>
                    <a:pt x="36" y="55"/>
                  </a:lnTo>
                  <a:lnTo>
                    <a:pt x="74" y="61"/>
                  </a:lnTo>
                  <a:lnTo>
                    <a:pt x="61" y="17"/>
                  </a:lnTo>
                  <a:lnTo>
                    <a:pt x="26" y="0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33" name="Freeform 63"/>
            <p:cNvSpPr>
              <a:spLocks/>
            </p:cNvSpPr>
            <p:nvPr/>
          </p:nvSpPr>
          <p:spPr bwMode="auto">
            <a:xfrm>
              <a:off x="2917" y="1902"/>
              <a:ext cx="91" cy="64"/>
            </a:xfrm>
            <a:custGeom>
              <a:avLst/>
              <a:gdLst>
                <a:gd name="T0" fmla="*/ 0 w 183"/>
                <a:gd name="T1" fmla="*/ 25 h 127"/>
                <a:gd name="T2" fmla="*/ 44 w 183"/>
                <a:gd name="T3" fmla="*/ 52 h 127"/>
                <a:gd name="T4" fmla="*/ 91 w 183"/>
                <a:gd name="T5" fmla="*/ 64 h 127"/>
                <a:gd name="T6" fmla="*/ 84 w 183"/>
                <a:gd name="T7" fmla="*/ 49 h 127"/>
                <a:gd name="T8" fmla="*/ 13 w 183"/>
                <a:gd name="T9" fmla="*/ 0 h 127"/>
                <a:gd name="T10" fmla="*/ 0 w 183"/>
                <a:gd name="T11" fmla="*/ 25 h 127"/>
                <a:gd name="T12" fmla="*/ 0 w 183"/>
                <a:gd name="T13" fmla="*/ 25 h 12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83" h="127">
                  <a:moveTo>
                    <a:pt x="0" y="49"/>
                  </a:moveTo>
                  <a:lnTo>
                    <a:pt x="88" y="104"/>
                  </a:lnTo>
                  <a:lnTo>
                    <a:pt x="183" y="127"/>
                  </a:lnTo>
                  <a:lnTo>
                    <a:pt x="169" y="97"/>
                  </a:lnTo>
                  <a:lnTo>
                    <a:pt x="27" y="0"/>
                  </a:lnTo>
                  <a:lnTo>
                    <a:pt x="0" y="4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34" name="Freeform 64"/>
            <p:cNvSpPr>
              <a:spLocks/>
            </p:cNvSpPr>
            <p:nvPr/>
          </p:nvSpPr>
          <p:spPr bwMode="auto">
            <a:xfrm>
              <a:off x="2947" y="1836"/>
              <a:ext cx="105" cy="78"/>
            </a:xfrm>
            <a:custGeom>
              <a:avLst/>
              <a:gdLst>
                <a:gd name="T0" fmla="*/ 0 w 209"/>
                <a:gd name="T1" fmla="*/ 15 h 156"/>
                <a:gd name="T2" fmla="*/ 54 w 209"/>
                <a:gd name="T3" fmla="*/ 56 h 156"/>
                <a:gd name="T4" fmla="*/ 98 w 209"/>
                <a:gd name="T5" fmla="*/ 78 h 156"/>
                <a:gd name="T6" fmla="*/ 105 w 209"/>
                <a:gd name="T7" fmla="*/ 61 h 156"/>
                <a:gd name="T8" fmla="*/ 39 w 209"/>
                <a:gd name="T9" fmla="*/ 11 h 156"/>
                <a:gd name="T10" fmla="*/ 17 w 209"/>
                <a:gd name="T11" fmla="*/ 0 h 156"/>
                <a:gd name="T12" fmla="*/ 5 w 209"/>
                <a:gd name="T13" fmla="*/ 2 h 156"/>
                <a:gd name="T14" fmla="*/ 0 w 209"/>
                <a:gd name="T15" fmla="*/ 15 h 156"/>
                <a:gd name="T16" fmla="*/ 0 w 209"/>
                <a:gd name="T17" fmla="*/ 15 h 15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09" h="156">
                  <a:moveTo>
                    <a:pt x="0" y="30"/>
                  </a:moveTo>
                  <a:lnTo>
                    <a:pt x="108" y="112"/>
                  </a:lnTo>
                  <a:lnTo>
                    <a:pt x="196" y="156"/>
                  </a:lnTo>
                  <a:lnTo>
                    <a:pt x="209" y="121"/>
                  </a:lnTo>
                  <a:lnTo>
                    <a:pt x="78" y="21"/>
                  </a:lnTo>
                  <a:lnTo>
                    <a:pt x="34" y="0"/>
                  </a:lnTo>
                  <a:lnTo>
                    <a:pt x="9" y="4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35" name="Freeform 65"/>
            <p:cNvSpPr>
              <a:spLocks/>
            </p:cNvSpPr>
            <p:nvPr/>
          </p:nvSpPr>
          <p:spPr bwMode="auto">
            <a:xfrm>
              <a:off x="2978" y="1777"/>
              <a:ext cx="125" cy="105"/>
            </a:xfrm>
            <a:custGeom>
              <a:avLst/>
              <a:gdLst>
                <a:gd name="T0" fmla="*/ 4 w 251"/>
                <a:gd name="T1" fmla="*/ 17 h 209"/>
                <a:gd name="T2" fmla="*/ 47 w 251"/>
                <a:gd name="T3" fmla="*/ 56 h 209"/>
                <a:gd name="T4" fmla="*/ 82 w 251"/>
                <a:gd name="T5" fmla="*/ 83 h 209"/>
                <a:gd name="T6" fmla="*/ 125 w 251"/>
                <a:gd name="T7" fmla="*/ 105 h 209"/>
                <a:gd name="T8" fmla="*/ 119 w 251"/>
                <a:gd name="T9" fmla="*/ 85 h 209"/>
                <a:gd name="T10" fmla="*/ 59 w 251"/>
                <a:gd name="T11" fmla="*/ 37 h 209"/>
                <a:gd name="T12" fmla="*/ 21 w 251"/>
                <a:gd name="T13" fmla="*/ 0 h 209"/>
                <a:gd name="T14" fmla="*/ 0 w 251"/>
                <a:gd name="T15" fmla="*/ 0 h 209"/>
                <a:gd name="T16" fmla="*/ 4 w 251"/>
                <a:gd name="T17" fmla="*/ 17 h 209"/>
                <a:gd name="T18" fmla="*/ 4 w 251"/>
                <a:gd name="T19" fmla="*/ 17 h 20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51" h="209">
                  <a:moveTo>
                    <a:pt x="9" y="34"/>
                  </a:moveTo>
                  <a:lnTo>
                    <a:pt x="95" y="112"/>
                  </a:lnTo>
                  <a:lnTo>
                    <a:pt x="165" y="165"/>
                  </a:lnTo>
                  <a:lnTo>
                    <a:pt x="251" y="209"/>
                  </a:lnTo>
                  <a:lnTo>
                    <a:pt x="239" y="169"/>
                  </a:lnTo>
                  <a:lnTo>
                    <a:pt x="118" y="74"/>
                  </a:lnTo>
                  <a:lnTo>
                    <a:pt x="43" y="0"/>
                  </a:lnTo>
                  <a:lnTo>
                    <a:pt x="0" y="0"/>
                  </a:lnTo>
                  <a:lnTo>
                    <a:pt x="9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36" name="Freeform 66"/>
            <p:cNvSpPr>
              <a:spLocks/>
            </p:cNvSpPr>
            <p:nvPr/>
          </p:nvSpPr>
          <p:spPr bwMode="auto">
            <a:xfrm>
              <a:off x="3004" y="1694"/>
              <a:ext cx="160" cy="152"/>
            </a:xfrm>
            <a:custGeom>
              <a:avLst/>
              <a:gdLst>
                <a:gd name="T0" fmla="*/ 0 w 321"/>
                <a:gd name="T1" fmla="*/ 69 h 304"/>
                <a:gd name="T2" fmla="*/ 52 w 321"/>
                <a:gd name="T3" fmla="*/ 106 h 304"/>
                <a:gd name="T4" fmla="*/ 57 w 321"/>
                <a:gd name="T5" fmla="*/ 89 h 304"/>
                <a:gd name="T6" fmla="*/ 40 w 321"/>
                <a:gd name="T7" fmla="*/ 74 h 304"/>
                <a:gd name="T8" fmla="*/ 35 w 321"/>
                <a:gd name="T9" fmla="*/ 54 h 304"/>
                <a:gd name="T10" fmla="*/ 42 w 321"/>
                <a:gd name="T11" fmla="*/ 35 h 304"/>
                <a:gd name="T12" fmla="*/ 52 w 321"/>
                <a:gd name="T13" fmla="*/ 22 h 304"/>
                <a:gd name="T14" fmla="*/ 94 w 321"/>
                <a:gd name="T15" fmla="*/ 61 h 304"/>
                <a:gd name="T16" fmla="*/ 135 w 321"/>
                <a:gd name="T17" fmla="*/ 98 h 304"/>
                <a:gd name="T18" fmla="*/ 128 w 321"/>
                <a:gd name="T19" fmla="*/ 118 h 304"/>
                <a:gd name="T20" fmla="*/ 111 w 321"/>
                <a:gd name="T21" fmla="*/ 126 h 304"/>
                <a:gd name="T22" fmla="*/ 82 w 321"/>
                <a:gd name="T23" fmla="*/ 124 h 304"/>
                <a:gd name="T24" fmla="*/ 96 w 321"/>
                <a:gd name="T25" fmla="*/ 139 h 304"/>
                <a:gd name="T26" fmla="*/ 118 w 321"/>
                <a:gd name="T27" fmla="*/ 152 h 304"/>
                <a:gd name="T28" fmla="*/ 135 w 321"/>
                <a:gd name="T29" fmla="*/ 145 h 304"/>
                <a:gd name="T30" fmla="*/ 152 w 321"/>
                <a:gd name="T31" fmla="*/ 130 h 304"/>
                <a:gd name="T32" fmla="*/ 160 w 321"/>
                <a:gd name="T33" fmla="*/ 111 h 304"/>
                <a:gd name="T34" fmla="*/ 152 w 321"/>
                <a:gd name="T35" fmla="*/ 85 h 304"/>
                <a:gd name="T36" fmla="*/ 130 w 321"/>
                <a:gd name="T37" fmla="*/ 61 h 304"/>
                <a:gd name="T38" fmla="*/ 87 w 321"/>
                <a:gd name="T39" fmla="*/ 20 h 304"/>
                <a:gd name="T40" fmla="*/ 74 w 321"/>
                <a:gd name="T41" fmla="*/ 0 h 304"/>
                <a:gd name="T42" fmla="*/ 50 w 321"/>
                <a:gd name="T43" fmla="*/ 0 h 304"/>
                <a:gd name="T44" fmla="*/ 28 w 321"/>
                <a:gd name="T45" fmla="*/ 11 h 304"/>
                <a:gd name="T46" fmla="*/ 13 w 321"/>
                <a:gd name="T47" fmla="*/ 30 h 304"/>
                <a:gd name="T48" fmla="*/ 5 w 321"/>
                <a:gd name="T49" fmla="*/ 52 h 304"/>
                <a:gd name="T50" fmla="*/ 0 w 321"/>
                <a:gd name="T51" fmla="*/ 69 h 304"/>
                <a:gd name="T52" fmla="*/ 0 w 321"/>
                <a:gd name="T53" fmla="*/ 69 h 304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321" h="304">
                  <a:moveTo>
                    <a:pt x="0" y="138"/>
                  </a:moveTo>
                  <a:lnTo>
                    <a:pt x="105" y="212"/>
                  </a:lnTo>
                  <a:lnTo>
                    <a:pt x="114" y="178"/>
                  </a:lnTo>
                  <a:lnTo>
                    <a:pt x="80" y="148"/>
                  </a:lnTo>
                  <a:lnTo>
                    <a:pt x="70" y="108"/>
                  </a:lnTo>
                  <a:lnTo>
                    <a:pt x="84" y="70"/>
                  </a:lnTo>
                  <a:lnTo>
                    <a:pt x="105" y="43"/>
                  </a:lnTo>
                  <a:lnTo>
                    <a:pt x="188" y="121"/>
                  </a:lnTo>
                  <a:lnTo>
                    <a:pt x="270" y="195"/>
                  </a:lnTo>
                  <a:lnTo>
                    <a:pt x="257" y="235"/>
                  </a:lnTo>
                  <a:lnTo>
                    <a:pt x="222" y="252"/>
                  </a:lnTo>
                  <a:lnTo>
                    <a:pt x="165" y="247"/>
                  </a:lnTo>
                  <a:lnTo>
                    <a:pt x="192" y="277"/>
                  </a:lnTo>
                  <a:lnTo>
                    <a:pt x="236" y="304"/>
                  </a:lnTo>
                  <a:lnTo>
                    <a:pt x="270" y="290"/>
                  </a:lnTo>
                  <a:lnTo>
                    <a:pt x="304" y="260"/>
                  </a:lnTo>
                  <a:lnTo>
                    <a:pt x="321" y="222"/>
                  </a:lnTo>
                  <a:lnTo>
                    <a:pt x="304" y="169"/>
                  </a:lnTo>
                  <a:lnTo>
                    <a:pt x="260" y="121"/>
                  </a:lnTo>
                  <a:lnTo>
                    <a:pt x="175" y="39"/>
                  </a:lnTo>
                  <a:lnTo>
                    <a:pt x="148" y="0"/>
                  </a:lnTo>
                  <a:lnTo>
                    <a:pt x="101" y="0"/>
                  </a:lnTo>
                  <a:lnTo>
                    <a:pt x="57" y="22"/>
                  </a:lnTo>
                  <a:lnTo>
                    <a:pt x="27" y="60"/>
                  </a:lnTo>
                  <a:lnTo>
                    <a:pt x="10" y="104"/>
                  </a:lnTo>
                  <a:lnTo>
                    <a:pt x="0" y="13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37" name="Freeform 67"/>
            <p:cNvSpPr>
              <a:spLocks/>
            </p:cNvSpPr>
            <p:nvPr/>
          </p:nvSpPr>
          <p:spPr bwMode="auto">
            <a:xfrm>
              <a:off x="3340" y="1870"/>
              <a:ext cx="86" cy="113"/>
            </a:xfrm>
            <a:custGeom>
              <a:avLst/>
              <a:gdLst>
                <a:gd name="T0" fmla="*/ 86 w 173"/>
                <a:gd name="T1" fmla="*/ 12 h 226"/>
                <a:gd name="T2" fmla="*/ 61 w 173"/>
                <a:gd name="T3" fmla="*/ 0 h 226"/>
                <a:gd name="T4" fmla="*/ 37 w 173"/>
                <a:gd name="T5" fmla="*/ 9 h 226"/>
                <a:gd name="T6" fmla="*/ 15 w 173"/>
                <a:gd name="T7" fmla="*/ 22 h 226"/>
                <a:gd name="T8" fmla="*/ 0 w 173"/>
                <a:gd name="T9" fmla="*/ 46 h 226"/>
                <a:gd name="T10" fmla="*/ 2 w 173"/>
                <a:gd name="T11" fmla="*/ 73 h 226"/>
                <a:gd name="T12" fmla="*/ 10 w 173"/>
                <a:gd name="T13" fmla="*/ 83 h 226"/>
                <a:gd name="T14" fmla="*/ 41 w 173"/>
                <a:gd name="T15" fmla="*/ 90 h 226"/>
                <a:gd name="T16" fmla="*/ 30 w 173"/>
                <a:gd name="T17" fmla="*/ 112 h 226"/>
                <a:gd name="T18" fmla="*/ 47 w 173"/>
                <a:gd name="T19" fmla="*/ 113 h 226"/>
                <a:gd name="T20" fmla="*/ 69 w 173"/>
                <a:gd name="T21" fmla="*/ 92 h 226"/>
                <a:gd name="T22" fmla="*/ 84 w 173"/>
                <a:gd name="T23" fmla="*/ 74 h 226"/>
                <a:gd name="T24" fmla="*/ 82 w 173"/>
                <a:gd name="T25" fmla="*/ 53 h 226"/>
                <a:gd name="T26" fmla="*/ 67 w 173"/>
                <a:gd name="T27" fmla="*/ 46 h 226"/>
                <a:gd name="T28" fmla="*/ 54 w 173"/>
                <a:gd name="T29" fmla="*/ 68 h 226"/>
                <a:gd name="T30" fmla="*/ 32 w 173"/>
                <a:gd name="T31" fmla="*/ 70 h 226"/>
                <a:gd name="T32" fmla="*/ 22 w 173"/>
                <a:gd name="T33" fmla="*/ 53 h 226"/>
                <a:gd name="T34" fmla="*/ 39 w 173"/>
                <a:gd name="T35" fmla="*/ 36 h 226"/>
                <a:gd name="T36" fmla="*/ 58 w 173"/>
                <a:gd name="T37" fmla="*/ 29 h 226"/>
                <a:gd name="T38" fmla="*/ 84 w 173"/>
                <a:gd name="T39" fmla="*/ 27 h 226"/>
                <a:gd name="T40" fmla="*/ 86 w 173"/>
                <a:gd name="T41" fmla="*/ 12 h 226"/>
                <a:gd name="T42" fmla="*/ 86 w 173"/>
                <a:gd name="T43" fmla="*/ 12 h 22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73" h="226">
                  <a:moveTo>
                    <a:pt x="173" y="23"/>
                  </a:moveTo>
                  <a:lnTo>
                    <a:pt x="122" y="0"/>
                  </a:lnTo>
                  <a:lnTo>
                    <a:pt x="74" y="17"/>
                  </a:lnTo>
                  <a:lnTo>
                    <a:pt x="30" y="44"/>
                  </a:lnTo>
                  <a:lnTo>
                    <a:pt x="0" y="91"/>
                  </a:lnTo>
                  <a:lnTo>
                    <a:pt x="4" y="145"/>
                  </a:lnTo>
                  <a:lnTo>
                    <a:pt x="21" y="166"/>
                  </a:lnTo>
                  <a:lnTo>
                    <a:pt x="82" y="179"/>
                  </a:lnTo>
                  <a:lnTo>
                    <a:pt x="61" y="223"/>
                  </a:lnTo>
                  <a:lnTo>
                    <a:pt x="95" y="226"/>
                  </a:lnTo>
                  <a:lnTo>
                    <a:pt x="139" y="183"/>
                  </a:lnTo>
                  <a:lnTo>
                    <a:pt x="169" y="148"/>
                  </a:lnTo>
                  <a:lnTo>
                    <a:pt x="165" y="105"/>
                  </a:lnTo>
                  <a:lnTo>
                    <a:pt x="135" y="91"/>
                  </a:lnTo>
                  <a:lnTo>
                    <a:pt x="108" y="135"/>
                  </a:lnTo>
                  <a:lnTo>
                    <a:pt x="65" y="139"/>
                  </a:lnTo>
                  <a:lnTo>
                    <a:pt x="44" y="105"/>
                  </a:lnTo>
                  <a:lnTo>
                    <a:pt x="78" y="71"/>
                  </a:lnTo>
                  <a:lnTo>
                    <a:pt x="116" y="57"/>
                  </a:lnTo>
                  <a:lnTo>
                    <a:pt x="169" y="53"/>
                  </a:lnTo>
                  <a:lnTo>
                    <a:pt x="173" y="2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38" name="Freeform 68"/>
            <p:cNvSpPr>
              <a:spLocks/>
            </p:cNvSpPr>
            <p:nvPr/>
          </p:nvSpPr>
          <p:spPr bwMode="auto">
            <a:xfrm>
              <a:off x="3325" y="1569"/>
              <a:ext cx="84" cy="286"/>
            </a:xfrm>
            <a:custGeom>
              <a:avLst/>
              <a:gdLst>
                <a:gd name="T0" fmla="*/ 8 w 169"/>
                <a:gd name="T1" fmla="*/ 284 h 572"/>
                <a:gd name="T2" fmla="*/ 0 w 169"/>
                <a:gd name="T3" fmla="*/ 174 h 572"/>
                <a:gd name="T4" fmla="*/ 0 w 169"/>
                <a:gd name="T5" fmla="*/ 104 h 572"/>
                <a:gd name="T6" fmla="*/ 13 w 169"/>
                <a:gd name="T7" fmla="*/ 37 h 572"/>
                <a:gd name="T8" fmla="*/ 19 w 169"/>
                <a:gd name="T9" fmla="*/ 7 h 572"/>
                <a:gd name="T10" fmla="*/ 38 w 169"/>
                <a:gd name="T11" fmla="*/ 0 h 572"/>
                <a:gd name="T12" fmla="*/ 64 w 169"/>
                <a:gd name="T13" fmla="*/ 0 h 572"/>
                <a:gd name="T14" fmla="*/ 84 w 169"/>
                <a:gd name="T15" fmla="*/ 17 h 572"/>
                <a:gd name="T16" fmla="*/ 84 w 169"/>
                <a:gd name="T17" fmla="*/ 46 h 572"/>
                <a:gd name="T18" fmla="*/ 69 w 169"/>
                <a:gd name="T19" fmla="*/ 104 h 572"/>
                <a:gd name="T20" fmla="*/ 62 w 169"/>
                <a:gd name="T21" fmla="*/ 213 h 572"/>
                <a:gd name="T22" fmla="*/ 54 w 169"/>
                <a:gd name="T23" fmla="*/ 286 h 572"/>
                <a:gd name="T24" fmla="*/ 43 w 169"/>
                <a:gd name="T25" fmla="*/ 260 h 572"/>
                <a:gd name="T26" fmla="*/ 45 w 169"/>
                <a:gd name="T27" fmla="*/ 180 h 572"/>
                <a:gd name="T28" fmla="*/ 52 w 169"/>
                <a:gd name="T29" fmla="*/ 107 h 572"/>
                <a:gd name="T30" fmla="*/ 64 w 169"/>
                <a:gd name="T31" fmla="*/ 61 h 572"/>
                <a:gd name="T32" fmla="*/ 60 w 169"/>
                <a:gd name="T33" fmla="*/ 32 h 572"/>
                <a:gd name="T34" fmla="*/ 43 w 169"/>
                <a:gd name="T35" fmla="*/ 26 h 572"/>
                <a:gd name="T36" fmla="*/ 37 w 169"/>
                <a:gd name="T37" fmla="*/ 52 h 572"/>
                <a:gd name="T38" fmla="*/ 28 w 169"/>
                <a:gd name="T39" fmla="*/ 115 h 572"/>
                <a:gd name="T40" fmla="*/ 19 w 169"/>
                <a:gd name="T41" fmla="*/ 204 h 572"/>
                <a:gd name="T42" fmla="*/ 8 w 169"/>
                <a:gd name="T43" fmla="*/ 284 h 572"/>
                <a:gd name="T44" fmla="*/ 8 w 169"/>
                <a:gd name="T45" fmla="*/ 284 h 57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69" h="572">
                  <a:moveTo>
                    <a:pt x="17" y="568"/>
                  </a:moveTo>
                  <a:lnTo>
                    <a:pt x="0" y="347"/>
                  </a:lnTo>
                  <a:lnTo>
                    <a:pt x="0" y="207"/>
                  </a:lnTo>
                  <a:lnTo>
                    <a:pt x="26" y="74"/>
                  </a:lnTo>
                  <a:lnTo>
                    <a:pt x="38" y="13"/>
                  </a:lnTo>
                  <a:lnTo>
                    <a:pt x="77" y="0"/>
                  </a:lnTo>
                  <a:lnTo>
                    <a:pt x="129" y="0"/>
                  </a:lnTo>
                  <a:lnTo>
                    <a:pt x="169" y="34"/>
                  </a:lnTo>
                  <a:lnTo>
                    <a:pt x="169" y="91"/>
                  </a:lnTo>
                  <a:lnTo>
                    <a:pt x="138" y="207"/>
                  </a:lnTo>
                  <a:lnTo>
                    <a:pt x="125" y="425"/>
                  </a:lnTo>
                  <a:lnTo>
                    <a:pt x="108" y="572"/>
                  </a:lnTo>
                  <a:lnTo>
                    <a:pt x="87" y="520"/>
                  </a:lnTo>
                  <a:lnTo>
                    <a:pt x="91" y="359"/>
                  </a:lnTo>
                  <a:lnTo>
                    <a:pt x="104" y="213"/>
                  </a:lnTo>
                  <a:lnTo>
                    <a:pt x="129" y="121"/>
                  </a:lnTo>
                  <a:lnTo>
                    <a:pt x="121" y="64"/>
                  </a:lnTo>
                  <a:lnTo>
                    <a:pt x="87" y="51"/>
                  </a:lnTo>
                  <a:lnTo>
                    <a:pt x="74" y="104"/>
                  </a:lnTo>
                  <a:lnTo>
                    <a:pt x="57" y="230"/>
                  </a:lnTo>
                  <a:lnTo>
                    <a:pt x="38" y="408"/>
                  </a:lnTo>
                  <a:lnTo>
                    <a:pt x="17" y="5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39" name="Freeform 69"/>
            <p:cNvSpPr>
              <a:spLocks/>
            </p:cNvSpPr>
            <p:nvPr/>
          </p:nvSpPr>
          <p:spPr bwMode="auto">
            <a:xfrm>
              <a:off x="3706" y="1975"/>
              <a:ext cx="35" cy="25"/>
            </a:xfrm>
            <a:custGeom>
              <a:avLst/>
              <a:gdLst>
                <a:gd name="T0" fmla="*/ 0 w 70"/>
                <a:gd name="T1" fmla="*/ 2 h 52"/>
                <a:gd name="T2" fmla="*/ 22 w 70"/>
                <a:gd name="T3" fmla="*/ 0 h 52"/>
                <a:gd name="T4" fmla="*/ 35 w 70"/>
                <a:gd name="T5" fmla="*/ 15 h 52"/>
                <a:gd name="T6" fmla="*/ 26 w 70"/>
                <a:gd name="T7" fmla="*/ 25 h 52"/>
                <a:gd name="T8" fmla="*/ 7 w 70"/>
                <a:gd name="T9" fmla="*/ 17 h 52"/>
                <a:gd name="T10" fmla="*/ 0 w 70"/>
                <a:gd name="T11" fmla="*/ 2 h 52"/>
                <a:gd name="T12" fmla="*/ 0 w 70"/>
                <a:gd name="T13" fmla="*/ 2 h 5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0" h="52">
                  <a:moveTo>
                    <a:pt x="0" y="4"/>
                  </a:moveTo>
                  <a:lnTo>
                    <a:pt x="43" y="0"/>
                  </a:lnTo>
                  <a:lnTo>
                    <a:pt x="70" y="31"/>
                  </a:lnTo>
                  <a:lnTo>
                    <a:pt x="51" y="52"/>
                  </a:lnTo>
                  <a:lnTo>
                    <a:pt x="13" y="35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40" name="Freeform 70"/>
            <p:cNvSpPr>
              <a:spLocks/>
            </p:cNvSpPr>
            <p:nvPr/>
          </p:nvSpPr>
          <p:spPr bwMode="auto">
            <a:xfrm>
              <a:off x="3654" y="2017"/>
              <a:ext cx="78" cy="37"/>
            </a:xfrm>
            <a:custGeom>
              <a:avLst/>
              <a:gdLst>
                <a:gd name="T0" fmla="*/ 0 w 156"/>
                <a:gd name="T1" fmla="*/ 5 h 74"/>
                <a:gd name="T2" fmla="*/ 25 w 156"/>
                <a:gd name="T3" fmla="*/ 27 h 74"/>
                <a:gd name="T4" fmla="*/ 61 w 156"/>
                <a:gd name="T5" fmla="*/ 37 h 74"/>
                <a:gd name="T6" fmla="*/ 78 w 156"/>
                <a:gd name="T7" fmla="*/ 31 h 74"/>
                <a:gd name="T8" fmla="*/ 73 w 156"/>
                <a:gd name="T9" fmla="*/ 16 h 74"/>
                <a:gd name="T10" fmla="*/ 44 w 156"/>
                <a:gd name="T11" fmla="*/ 12 h 74"/>
                <a:gd name="T12" fmla="*/ 16 w 156"/>
                <a:gd name="T13" fmla="*/ 0 h 74"/>
                <a:gd name="T14" fmla="*/ 0 w 156"/>
                <a:gd name="T15" fmla="*/ 5 h 74"/>
                <a:gd name="T16" fmla="*/ 0 w 156"/>
                <a:gd name="T17" fmla="*/ 5 h 7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56" h="74">
                  <a:moveTo>
                    <a:pt x="0" y="9"/>
                  </a:moveTo>
                  <a:lnTo>
                    <a:pt x="50" y="53"/>
                  </a:lnTo>
                  <a:lnTo>
                    <a:pt x="122" y="74"/>
                  </a:lnTo>
                  <a:lnTo>
                    <a:pt x="156" y="61"/>
                  </a:lnTo>
                  <a:lnTo>
                    <a:pt x="145" y="32"/>
                  </a:lnTo>
                  <a:lnTo>
                    <a:pt x="88" y="23"/>
                  </a:lnTo>
                  <a:lnTo>
                    <a:pt x="31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41" name="Freeform 71"/>
            <p:cNvSpPr>
              <a:spLocks/>
            </p:cNvSpPr>
            <p:nvPr/>
          </p:nvSpPr>
          <p:spPr bwMode="auto">
            <a:xfrm>
              <a:off x="3628" y="2044"/>
              <a:ext cx="95" cy="61"/>
            </a:xfrm>
            <a:custGeom>
              <a:avLst/>
              <a:gdLst>
                <a:gd name="T0" fmla="*/ 0 w 190"/>
                <a:gd name="T1" fmla="*/ 0 h 122"/>
                <a:gd name="T2" fmla="*/ 11 w 190"/>
                <a:gd name="T3" fmla="*/ 22 h 122"/>
                <a:gd name="T4" fmla="*/ 54 w 190"/>
                <a:gd name="T5" fmla="*/ 46 h 122"/>
                <a:gd name="T6" fmla="*/ 83 w 190"/>
                <a:gd name="T7" fmla="*/ 61 h 122"/>
                <a:gd name="T8" fmla="*/ 95 w 190"/>
                <a:gd name="T9" fmla="*/ 54 h 122"/>
                <a:gd name="T10" fmla="*/ 93 w 190"/>
                <a:gd name="T11" fmla="*/ 39 h 122"/>
                <a:gd name="T12" fmla="*/ 56 w 190"/>
                <a:gd name="T13" fmla="*/ 19 h 122"/>
                <a:gd name="T14" fmla="*/ 17 w 190"/>
                <a:gd name="T15" fmla="*/ 2 h 122"/>
                <a:gd name="T16" fmla="*/ 0 w 190"/>
                <a:gd name="T17" fmla="*/ 0 h 122"/>
                <a:gd name="T18" fmla="*/ 0 w 190"/>
                <a:gd name="T19" fmla="*/ 0 h 1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90" h="122">
                  <a:moveTo>
                    <a:pt x="0" y="0"/>
                  </a:moveTo>
                  <a:lnTo>
                    <a:pt x="21" y="44"/>
                  </a:lnTo>
                  <a:lnTo>
                    <a:pt x="108" y="91"/>
                  </a:lnTo>
                  <a:lnTo>
                    <a:pt x="165" y="122"/>
                  </a:lnTo>
                  <a:lnTo>
                    <a:pt x="190" y="108"/>
                  </a:lnTo>
                  <a:lnTo>
                    <a:pt x="186" y="78"/>
                  </a:lnTo>
                  <a:lnTo>
                    <a:pt x="112" y="38"/>
                  </a:lnTo>
                  <a:lnTo>
                    <a:pt x="34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42" name="Freeform 72"/>
            <p:cNvSpPr>
              <a:spLocks/>
            </p:cNvSpPr>
            <p:nvPr/>
          </p:nvSpPr>
          <p:spPr bwMode="auto">
            <a:xfrm>
              <a:off x="3559" y="2070"/>
              <a:ext cx="160" cy="119"/>
            </a:xfrm>
            <a:custGeom>
              <a:avLst/>
              <a:gdLst>
                <a:gd name="T0" fmla="*/ 35 w 321"/>
                <a:gd name="T1" fmla="*/ 3 h 240"/>
                <a:gd name="T2" fmla="*/ 128 w 321"/>
                <a:gd name="T3" fmla="*/ 67 h 240"/>
                <a:gd name="T4" fmla="*/ 117 w 321"/>
                <a:gd name="T5" fmla="*/ 93 h 240"/>
                <a:gd name="T6" fmla="*/ 61 w 321"/>
                <a:gd name="T7" fmla="*/ 60 h 240"/>
                <a:gd name="T8" fmla="*/ 24 w 321"/>
                <a:gd name="T9" fmla="*/ 39 h 240"/>
                <a:gd name="T10" fmla="*/ 17 w 321"/>
                <a:gd name="T11" fmla="*/ 20 h 240"/>
                <a:gd name="T12" fmla="*/ 11 w 321"/>
                <a:gd name="T13" fmla="*/ 7 h 240"/>
                <a:gd name="T14" fmla="*/ 0 w 321"/>
                <a:gd name="T15" fmla="*/ 22 h 240"/>
                <a:gd name="T16" fmla="*/ 0 w 321"/>
                <a:gd name="T17" fmla="*/ 46 h 240"/>
                <a:gd name="T18" fmla="*/ 24 w 321"/>
                <a:gd name="T19" fmla="*/ 67 h 240"/>
                <a:gd name="T20" fmla="*/ 71 w 321"/>
                <a:gd name="T21" fmla="*/ 99 h 240"/>
                <a:gd name="T22" fmla="*/ 110 w 321"/>
                <a:gd name="T23" fmla="*/ 119 h 240"/>
                <a:gd name="T24" fmla="*/ 134 w 321"/>
                <a:gd name="T25" fmla="*/ 113 h 240"/>
                <a:gd name="T26" fmla="*/ 154 w 321"/>
                <a:gd name="T27" fmla="*/ 89 h 240"/>
                <a:gd name="T28" fmla="*/ 160 w 321"/>
                <a:gd name="T29" fmla="*/ 62 h 240"/>
                <a:gd name="T30" fmla="*/ 143 w 321"/>
                <a:gd name="T31" fmla="*/ 46 h 240"/>
                <a:gd name="T32" fmla="*/ 86 w 321"/>
                <a:gd name="T33" fmla="*/ 20 h 240"/>
                <a:gd name="T34" fmla="*/ 54 w 321"/>
                <a:gd name="T35" fmla="*/ 0 h 240"/>
                <a:gd name="T36" fmla="*/ 35 w 321"/>
                <a:gd name="T37" fmla="*/ 3 h 240"/>
                <a:gd name="T38" fmla="*/ 35 w 321"/>
                <a:gd name="T39" fmla="*/ 3 h 24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21" h="240">
                  <a:moveTo>
                    <a:pt x="70" y="6"/>
                  </a:moveTo>
                  <a:lnTo>
                    <a:pt x="257" y="135"/>
                  </a:lnTo>
                  <a:lnTo>
                    <a:pt x="234" y="187"/>
                  </a:lnTo>
                  <a:lnTo>
                    <a:pt x="122" y="122"/>
                  </a:lnTo>
                  <a:lnTo>
                    <a:pt x="48" y="78"/>
                  </a:lnTo>
                  <a:lnTo>
                    <a:pt x="34" y="40"/>
                  </a:lnTo>
                  <a:lnTo>
                    <a:pt x="23" y="14"/>
                  </a:lnTo>
                  <a:lnTo>
                    <a:pt x="0" y="44"/>
                  </a:lnTo>
                  <a:lnTo>
                    <a:pt x="0" y="92"/>
                  </a:lnTo>
                  <a:lnTo>
                    <a:pt x="48" y="135"/>
                  </a:lnTo>
                  <a:lnTo>
                    <a:pt x="143" y="200"/>
                  </a:lnTo>
                  <a:lnTo>
                    <a:pt x="221" y="240"/>
                  </a:lnTo>
                  <a:lnTo>
                    <a:pt x="268" y="227"/>
                  </a:lnTo>
                  <a:lnTo>
                    <a:pt x="308" y="179"/>
                  </a:lnTo>
                  <a:lnTo>
                    <a:pt x="321" y="126"/>
                  </a:lnTo>
                  <a:lnTo>
                    <a:pt x="287" y="92"/>
                  </a:lnTo>
                  <a:lnTo>
                    <a:pt x="173" y="40"/>
                  </a:lnTo>
                  <a:lnTo>
                    <a:pt x="108" y="0"/>
                  </a:lnTo>
                  <a:lnTo>
                    <a:pt x="70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43" name="Freeform 73"/>
            <p:cNvSpPr>
              <a:spLocks/>
            </p:cNvSpPr>
            <p:nvPr/>
          </p:nvSpPr>
          <p:spPr bwMode="auto">
            <a:xfrm>
              <a:off x="3535" y="1488"/>
              <a:ext cx="39" cy="57"/>
            </a:xfrm>
            <a:custGeom>
              <a:avLst/>
              <a:gdLst>
                <a:gd name="T0" fmla="*/ 24 w 78"/>
                <a:gd name="T1" fmla="*/ 0 h 114"/>
                <a:gd name="T2" fmla="*/ 0 w 78"/>
                <a:gd name="T3" fmla="*/ 44 h 114"/>
                <a:gd name="T4" fmla="*/ 15 w 78"/>
                <a:gd name="T5" fmla="*/ 57 h 114"/>
                <a:gd name="T6" fmla="*/ 39 w 78"/>
                <a:gd name="T7" fmla="*/ 20 h 114"/>
                <a:gd name="T8" fmla="*/ 24 w 78"/>
                <a:gd name="T9" fmla="*/ 0 h 114"/>
                <a:gd name="T10" fmla="*/ 24 w 78"/>
                <a:gd name="T11" fmla="*/ 0 h 11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8" h="114">
                  <a:moveTo>
                    <a:pt x="47" y="0"/>
                  </a:moveTo>
                  <a:lnTo>
                    <a:pt x="0" y="88"/>
                  </a:lnTo>
                  <a:lnTo>
                    <a:pt x="30" y="114"/>
                  </a:lnTo>
                  <a:lnTo>
                    <a:pt x="78" y="40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44" name="Freeform 74"/>
            <p:cNvSpPr>
              <a:spLocks/>
            </p:cNvSpPr>
            <p:nvPr/>
          </p:nvSpPr>
          <p:spPr bwMode="auto">
            <a:xfrm>
              <a:off x="3574" y="1482"/>
              <a:ext cx="100" cy="95"/>
            </a:xfrm>
            <a:custGeom>
              <a:avLst/>
              <a:gdLst>
                <a:gd name="T0" fmla="*/ 85 w 199"/>
                <a:gd name="T1" fmla="*/ 0 h 190"/>
                <a:gd name="T2" fmla="*/ 61 w 199"/>
                <a:gd name="T3" fmla="*/ 21 h 190"/>
                <a:gd name="T4" fmla="*/ 41 w 199"/>
                <a:gd name="T5" fmla="*/ 43 h 190"/>
                <a:gd name="T6" fmla="*/ 0 w 199"/>
                <a:gd name="T7" fmla="*/ 95 h 190"/>
                <a:gd name="T8" fmla="*/ 32 w 199"/>
                <a:gd name="T9" fmla="*/ 80 h 190"/>
                <a:gd name="T10" fmla="*/ 95 w 199"/>
                <a:gd name="T11" fmla="*/ 17 h 190"/>
                <a:gd name="T12" fmla="*/ 100 w 199"/>
                <a:gd name="T13" fmla="*/ 2 h 190"/>
                <a:gd name="T14" fmla="*/ 85 w 199"/>
                <a:gd name="T15" fmla="*/ 0 h 190"/>
                <a:gd name="T16" fmla="*/ 85 w 199"/>
                <a:gd name="T17" fmla="*/ 0 h 19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99" h="190">
                  <a:moveTo>
                    <a:pt x="169" y="0"/>
                  </a:moveTo>
                  <a:lnTo>
                    <a:pt x="121" y="41"/>
                  </a:lnTo>
                  <a:lnTo>
                    <a:pt x="81" y="85"/>
                  </a:lnTo>
                  <a:lnTo>
                    <a:pt x="0" y="190"/>
                  </a:lnTo>
                  <a:lnTo>
                    <a:pt x="64" y="159"/>
                  </a:lnTo>
                  <a:lnTo>
                    <a:pt x="190" y="34"/>
                  </a:lnTo>
                  <a:lnTo>
                    <a:pt x="199" y="3"/>
                  </a:lnTo>
                  <a:lnTo>
                    <a:pt x="16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45" name="Freeform 75"/>
            <p:cNvSpPr>
              <a:spLocks/>
            </p:cNvSpPr>
            <p:nvPr/>
          </p:nvSpPr>
          <p:spPr bwMode="auto">
            <a:xfrm>
              <a:off x="3596" y="1486"/>
              <a:ext cx="127" cy="147"/>
            </a:xfrm>
            <a:custGeom>
              <a:avLst/>
              <a:gdLst>
                <a:gd name="T0" fmla="*/ 110 w 255"/>
                <a:gd name="T1" fmla="*/ 8 h 295"/>
                <a:gd name="T2" fmla="*/ 61 w 255"/>
                <a:gd name="T3" fmla="*/ 72 h 295"/>
                <a:gd name="T4" fmla="*/ 0 w 255"/>
                <a:gd name="T5" fmla="*/ 135 h 295"/>
                <a:gd name="T6" fmla="*/ 7 w 255"/>
                <a:gd name="T7" fmla="*/ 147 h 295"/>
                <a:gd name="T8" fmla="*/ 22 w 255"/>
                <a:gd name="T9" fmla="*/ 135 h 295"/>
                <a:gd name="T10" fmla="*/ 52 w 255"/>
                <a:gd name="T11" fmla="*/ 104 h 295"/>
                <a:gd name="T12" fmla="*/ 103 w 255"/>
                <a:gd name="T13" fmla="*/ 54 h 295"/>
                <a:gd name="T14" fmla="*/ 127 w 255"/>
                <a:gd name="T15" fmla="*/ 22 h 295"/>
                <a:gd name="T16" fmla="*/ 127 w 255"/>
                <a:gd name="T17" fmla="*/ 0 h 295"/>
                <a:gd name="T18" fmla="*/ 110 w 255"/>
                <a:gd name="T19" fmla="*/ 8 h 295"/>
                <a:gd name="T20" fmla="*/ 110 w 255"/>
                <a:gd name="T21" fmla="*/ 8 h 29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55" h="295">
                  <a:moveTo>
                    <a:pt x="221" y="17"/>
                  </a:moveTo>
                  <a:lnTo>
                    <a:pt x="122" y="145"/>
                  </a:lnTo>
                  <a:lnTo>
                    <a:pt x="0" y="270"/>
                  </a:lnTo>
                  <a:lnTo>
                    <a:pt x="14" y="295"/>
                  </a:lnTo>
                  <a:lnTo>
                    <a:pt x="44" y="270"/>
                  </a:lnTo>
                  <a:lnTo>
                    <a:pt x="105" y="209"/>
                  </a:lnTo>
                  <a:lnTo>
                    <a:pt x="207" y="109"/>
                  </a:lnTo>
                  <a:lnTo>
                    <a:pt x="255" y="44"/>
                  </a:lnTo>
                  <a:lnTo>
                    <a:pt x="255" y="0"/>
                  </a:lnTo>
                  <a:lnTo>
                    <a:pt x="221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46" name="Freeform 76"/>
            <p:cNvSpPr>
              <a:spLocks/>
            </p:cNvSpPr>
            <p:nvPr/>
          </p:nvSpPr>
          <p:spPr bwMode="auto">
            <a:xfrm>
              <a:off x="3636" y="1493"/>
              <a:ext cx="159" cy="178"/>
            </a:xfrm>
            <a:custGeom>
              <a:avLst/>
              <a:gdLst>
                <a:gd name="T0" fmla="*/ 115 w 317"/>
                <a:gd name="T1" fmla="*/ 7 h 355"/>
                <a:gd name="T2" fmla="*/ 127 w 317"/>
                <a:gd name="T3" fmla="*/ 35 h 355"/>
                <a:gd name="T4" fmla="*/ 78 w 317"/>
                <a:gd name="T5" fmla="*/ 87 h 355"/>
                <a:gd name="T6" fmla="*/ 31 w 317"/>
                <a:gd name="T7" fmla="*/ 144 h 355"/>
                <a:gd name="T8" fmla="*/ 0 w 317"/>
                <a:gd name="T9" fmla="*/ 147 h 355"/>
                <a:gd name="T10" fmla="*/ 7 w 317"/>
                <a:gd name="T11" fmla="*/ 167 h 355"/>
                <a:gd name="T12" fmla="*/ 29 w 317"/>
                <a:gd name="T13" fmla="*/ 178 h 355"/>
                <a:gd name="T14" fmla="*/ 61 w 317"/>
                <a:gd name="T15" fmla="*/ 147 h 355"/>
                <a:gd name="T16" fmla="*/ 130 w 317"/>
                <a:gd name="T17" fmla="*/ 69 h 355"/>
                <a:gd name="T18" fmla="*/ 159 w 317"/>
                <a:gd name="T19" fmla="*/ 37 h 355"/>
                <a:gd name="T20" fmla="*/ 154 w 317"/>
                <a:gd name="T21" fmla="*/ 5 h 355"/>
                <a:gd name="T22" fmla="*/ 127 w 317"/>
                <a:gd name="T23" fmla="*/ 0 h 355"/>
                <a:gd name="T24" fmla="*/ 115 w 317"/>
                <a:gd name="T25" fmla="*/ 7 h 355"/>
                <a:gd name="T26" fmla="*/ 115 w 317"/>
                <a:gd name="T27" fmla="*/ 7 h 35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17" h="355">
                  <a:moveTo>
                    <a:pt x="230" y="13"/>
                  </a:moveTo>
                  <a:lnTo>
                    <a:pt x="253" y="70"/>
                  </a:lnTo>
                  <a:lnTo>
                    <a:pt x="156" y="173"/>
                  </a:lnTo>
                  <a:lnTo>
                    <a:pt x="61" y="287"/>
                  </a:lnTo>
                  <a:lnTo>
                    <a:pt x="0" y="294"/>
                  </a:lnTo>
                  <a:lnTo>
                    <a:pt x="13" y="334"/>
                  </a:lnTo>
                  <a:lnTo>
                    <a:pt x="57" y="355"/>
                  </a:lnTo>
                  <a:lnTo>
                    <a:pt x="122" y="294"/>
                  </a:lnTo>
                  <a:lnTo>
                    <a:pt x="260" y="138"/>
                  </a:lnTo>
                  <a:lnTo>
                    <a:pt x="317" y="74"/>
                  </a:lnTo>
                  <a:lnTo>
                    <a:pt x="308" y="9"/>
                  </a:lnTo>
                  <a:lnTo>
                    <a:pt x="253" y="0"/>
                  </a:lnTo>
                  <a:lnTo>
                    <a:pt x="230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47" name="Freeform 77"/>
            <p:cNvSpPr>
              <a:spLocks/>
            </p:cNvSpPr>
            <p:nvPr/>
          </p:nvSpPr>
          <p:spPr bwMode="auto">
            <a:xfrm>
              <a:off x="3452" y="1764"/>
              <a:ext cx="384" cy="152"/>
            </a:xfrm>
            <a:custGeom>
              <a:avLst/>
              <a:gdLst>
                <a:gd name="T0" fmla="*/ 332 w 768"/>
                <a:gd name="T1" fmla="*/ 5 h 304"/>
                <a:gd name="T2" fmla="*/ 267 w 768"/>
                <a:gd name="T3" fmla="*/ 46 h 304"/>
                <a:gd name="T4" fmla="*/ 200 w 768"/>
                <a:gd name="T5" fmla="*/ 78 h 304"/>
                <a:gd name="T6" fmla="*/ 124 w 768"/>
                <a:gd name="T7" fmla="*/ 103 h 304"/>
                <a:gd name="T8" fmla="*/ 61 w 768"/>
                <a:gd name="T9" fmla="*/ 125 h 304"/>
                <a:gd name="T10" fmla="*/ 0 w 768"/>
                <a:gd name="T11" fmla="*/ 135 h 304"/>
                <a:gd name="T12" fmla="*/ 10 w 768"/>
                <a:gd name="T13" fmla="*/ 152 h 304"/>
                <a:gd name="T14" fmla="*/ 79 w 768"/>
                <a:gd name="T15" fmla="*/ 149 h 304"/>
                <a:gd name="T16" fmla="*/ 157 w 768"/>
                <a:gd name="T17" fmla="*/ 137 h 304"/>
                <a:gd name="T18" fmla="*/ 244 w 768"/>
                <a:gd name="T19" fmla="*/ 120 h 304"/>
                <a:gd name="T20" fmla="*/ 322 w 768"/>
                <a:gd name="T21" fmla="*/ 92 h 304"/>
                <a:gd name="T22" fmla="*/ 376 w 768"/>
                <a:gd name="T23" fmla="*/ 78 h 304"/>
                <a:gd name="T24" fmla="*/ 384 w 768"/>
                <a:gd name="T25" fmla="*/ 46 h 304"/>
                <a:gd name="T26" fmla="*/ 380 w 768"/>
                <a:gd name="T27" fmla="*/ 3 h 304"/>
                <a:gd name="T28" fmla="*/ 367 w 768"/>
                <a:gd name="T29" fmla="*/ 0 h 304"/>
                <a:gd name="T30" fmla="*/ 356 w 768"/>
                <a:gd name="T31" fmla="*/ 12 h 304"/>
                <a:gd name="T32" fmla="*/ 354 w 768"/>
                <a:gd name="T33" fmla="*/ 49 h 304"/>
                <a:gd name="T34" fmla="*/ 328 w 768"/>
                <a:gd name="T35" fmla="*/ 66 h 304"/>
                <a:gd name="T36" fmla="*/ 283 w 768"/>
                <a:gd name="T37" fmla="*/ 90 h 304"/>
                <a:gd name="T38" fmla="*/ 205 w 768"/>
                <a:gd name="T39" fmla="*/ 112 h 304"/>
                <a:gd name="T40" fmla="*/ 109 w 768"/>
                <a:gd name="T41" fmla="*/ 131 h 304"/>
                <a:gd name="T42" fmla="*/ 149 w 768"/>
                <a:gd name="T43" fmla="*/ 115 h 304"/>
                <a:gd name="T44" fmla="*/ 224 w 768"/>
                <a:gd name="T45" fmla="*/ 88 h 304"/>
                <a:gd name="T46" fmla="*/ 283 w 768"/>
                <a:gd name="T47" fmla="*/ 57 h 304"/>
                <a:gd name="T48" fmla="*/ 320 w 768"/>
                <a:gd name="T49" fmla="*/ 31 h 304"/>
                <a:gd name="T50" fmla="*/ 332 w 768"/>
                <a:gd name="T51" fmla="*/ 5 h 304"/>
                <a:gd name="T52" fmla="*/ 332 w 768"/>
                <a:gd name="T53" fmla="*/ 5 h 304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768" h="304">
                  <a:moveTo>
                    <a:pt x="664" y="10"/>
                  </a:moveTo>
                  <a:lnTo>
                    <a:pt x="534" y="92"/>
                  </a:lnTo>
                  <a:lnTo>
                    <a:pt x="399" y="156"/>
                  </a:lnTo>
                  <a:lnTo>
                    <a:pt x="247" y="206"/>
                  </a:lnTo>
                  <a:lnTo>
                    <a:pt x="122" y="249"/>
                  </a:lnTo>
                  <a:lnTo>
                    <a:pt x="0" y="270"/>
                  </a:lnTo>
                  <a:lnTo>
                    <a:pt x="19" y="304"/>
                  </a:lnTo>
                  <a:lnTo>
                    <a:pt x="158" y="297"/>
                  </a:lnTo>
                  <a:lnTo>
                    <a:pt x="314" y="274"/>
                  </a:lnTo>
                  <a:lnTo>
                    <a:pt x="487" y="240"/>
                  </a:lnTo>
                  <a:lnTo>
                    <a:pt x="643" y="183"/>
                  </a:lnTo>
                  <a:lnTo>
                    <a:pt x="751" y="156"/>
                  </a:lnTo>
                  <a:lnTo>
                    <a:pt x="768" y="92"/>
                  </a:lnTo>
                  <a:lnTo>
                    <a:pt x="759" y="6"/>
                  </a:lnTo>
                  <a:lnTo>
                    <a:pt x="734" y="0"/>
                  </a:lnTo>
                  <a:lnTo>
                    <a:pt x="711" y="23"/>
                  </a:lnTo>
                  <a:lnTo>
                    <a:pt x="707" y="97"/>
                  </a:lnTo>
                  <a:lnTo>
                    <a:pt x="656" y="131"/>
                  </a:lnTo>
                  <a:lnTo>
                    <a:pt x="565" y="179"/>
                  </a:lnTo>
                  <a:lnTo>
                    <a:pt x="409" y="223"/>
                  </a:lnTo>
                  <a:lnTo>
                    <a:pt x="217" y="261"/>
                  </a:lnTo>
                  <a:lnTo>
                    <a:pt x="297" y="230"/>
                  </a:lnTo>
                  <a:lnTo>
                    <a:pt x="447" y="175"/>
                  </a:lnTo>
                  <a:lnTo>
                    <a:pt x="565" y="114"/>
                  </a:lnTo>
                  <a:lnTo>
                    <a:pt x="639" y="61"/>
                  </a:lnTo>
                  <a:lnTo>
                    <a:pt x="664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48" name="Freeform 78"/>
            <p:cNvSpPr>
              <a:spLocks/>
            </p:cNvSpPr>
            <p:nvPr/>
          </p:nvSpPr>
          <p:spPr bwMode="auto">
            <a:xfrm>
              <a:off x="3992" y="1538"/>
              <a:ext cx="27" cy="29"/>
            </a:xfrm>
            <a:custGeom>
              <a:avLst/>
              <a:gdLst>
                <a:gd name="T0" fmla="*/ 0 w 53"/>
                <a:gd name="T1" fmla="*/ 9 h 57"/>
                <a:gd name="T2" fmla="*/ 15 w 53"/>
                <a:gd name="T3" fmla="*/ 0 h 57"/>
                <a:gd name="T4" fmla="*/ 27 w 53"/>
                <a:gd name="T5" fmla="*/ 9 h 57"/>
                <a:gd name="T6" fmla="*/ 17 w 53"/>
                <a:gd name="T7" fmla="*/ 29 h 57"/>
                <a:gd name="T8" fmla="*/ 0 w 53"/>
                <a:gd name="T9" fmla="*/ 9 h 57"/>
                <a:gd name="T10" fmla="*/ 0 w 53"/>
                <a:gd name="T11" fmla="*/ 9 h 5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3" h="57">
                  <a:moveTo>
                    <a:pt x="0" y="17"/>
                  </a:moveTo>
                  <a:lnTo>
                    <a:pt x="30" y="0"/>
                  </a:lnTo>
                  <a:lnTo>
                    <a:pt x="53" y="17"/>
                  </a:lnTo>
                  <a:lnTo>
                    <a:pt x="34" y="57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49" name="Freeform 79"/>
            <p:cNvSpPr>
              <a:spLocks/>
            </p:cNvSpPr>
            <p:nvPr/>
          </p:nvSpPr>
          <p:spPr bwMode="auto">
            <a:xfrm>
              <a:off x="4005" y="1591"/>
              <a:ext cx="37" cy="25"/>
            </a:xfrm>
            <a:custGeom>
              <a:avLst/>
              <a:gdLst>
                <a:gd name="T0" fmla="*/ 0 w 75"/>
                <a:gd name="T1" fmla="*/ 8 h 52"/>
                <a:gd name="T2" fmla="*/ 24 w 75"/>
                <a:gd name="T3" fmla="*/ 0 h 52"/>
                <a:gd name="T4" fmla="*/ 37 w 75"/>
                <a:gd name="T5" fmla="*/ 7 h 52"/>
                <a:gd name="T6" fmla="*/ 19 w 75"/>
                <a:gd name="T7" fmla="*/ 25 h 52"/>
                <a:gd name="T8" fmla="*/ 2 w 75"/>
                <a:gd name="T9" fmla="*/ 23 h 52"/>
                <a:gd name="T10" fmla="*/ 0 w 75"/>
                <a:gd name="T11" fmla="*/ 8 h 52"/>
                <a:gd name="T12" fmla="*/ 0 w 75"/>
                <a:gd name="T13" fmla="*/ 8 h 5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5" h="52">
                  <a:moveTo>
                    <a:pt x="0" y="17"/>
                  </a:moveTo>
                  <a:lnTo>
                    <a:pt x="48" y="0"/>
                  </a:lnTo>
                  <a:lnTo>
                    <a:pt x="75" y="14"/>
                  </a:lnTo>
                  <a:lnTo>
                    <a:pt x="38" y="52"/>
                  </a:lnTo>
                  <a:lnTo>
                    <a:pt x="4" y="48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50" name="Freeform 80"/>
            <p:cNvSpPr>
              <a:spLocks/>
            </p:cNvSpPr>
            <p:nvPr/>
          </p:nvSpPr>
          <p:spPr bwMode="auto">
            <a:xfrm>
              <a:off x="4005" y="1638"/>
              <a:ext cx="63" cy="33"/>
            </a:xfrm>
            <a:custGeom>
              <a:avLst/>
              <a:gdLst>
                <a:gd name="T0" fmla="*/ 0 w 126"/>
                <a:gd name="T1" fmla="*/ 16 h 65"/>
                <a:gd name="T2" fmla="*/ 31 w 126"/>
                <a:gd name="T3" fmla="*/ 0 h 65"/>
                <a:gd name="T4" fmla="*/ 63 w 126"/>
                <a:gd name="T5" fmla="*/ 0 h 65"/>
                <a:gd name="T6" fmla="*/ 61 w 126"/>
                <a:gd name="T7" fmla="*/ 16 h 65"/>
                <a:gd name="T8" fmla="*/ 31 w 126"/>
                <a:gd name="T9" fmla="*/ 29 h 65"/>
                <a:gd name="T10" fmla="*/ 4 w 126"/>
                <a:gd name="T11" fmla="*/ 33 h 65"/>
                <a:gd name="T12" fmla="*/ 0 w 126"/>
                <a:gd name="T13" fmla="*/ 16 h 65"/>
                <a:gd name="T14" fmla="*/ 0 w 126"/>
                <a:gd name="T15" fmla="*/ 16 h 6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26" h="65">
                  <a:moveTo>
                    <a:pt x="0" y="31"/>
                  </a:moveTo>
                  <a:lnTo>
                    <a:pt x="61" y="0"/>
                  </a:lnTo>
                  <a:lnTo>
                    <a:pt x="126" y="0"/>
                  </a:lnTo>
                  <a:lnTo>
                    <a:pt x="122" y="31"/>
                  </a:lnTo>
                  <a:lnTo>
                    <a:pt x="61" y="57"/>
                  </a:lnTo>
                  <a:lnTo>
                    <a:pt x="8" y="65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51" name="Freeform 81"/>
            <p:cNvSpPr>
              <a:spLocks/>
            </p:cNvSpPr>
            <p:nvPr/>
          </p:nvSpPr>
          <p:spPr bwMode="auto">
            <a:xfrm>
              <a:off x="4003" y="1679"/>
              <a:ext cx="80" cy="46"/>
            </a:xfrm>
            <a:custGeom>
              <a:avLst/>
              <a:gdLst>
                <a:gd name="T0" fmla="*/ 0 w 159"/>
                <a:gd name="T1" fmla="*/ 31 h 91"/>
                <a:gd name="T2" fmla="*/ 39 w 159"/>
                <a:gd name="T3" fmla="*/ 16 h 91"/>
                <a:gd name="T4" fmla="*/ 73 w 159"/>
                <a:gd name="T5" fmla="*/ 0 h 91"/>
                <a:gd name="T6" fmla="*/ 80 w 159"/>
                <a:gd name="T7" fmla="*/ 14 h 91"/>
                <a:gd name="T8" fmla="*/ 63 w 159"/>
                <a:gd name="T9" fmla="*/ 34 h 91"/>
                <a:gd name="T10" fmla="*/ 28 w 159"/>
                <a:gd name="T11" fmla="*/ 42 h 91"/>
                <a:gd name="T12" fmla="*/ 11 w 159"/>
                <a:gd name="T13" fmla="*/ 46 h 91"/>
                <a:gd name="T14" fmla="*/ 0 w 159"/>
                <a:gd name="T15" fmla="*/ 31 h 91"/>
                <a:gd name="T16" fmla="*/ 0 w 159"/>
                <a:gd name="T17" fmla="*/ 31 h 9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59" h="91">
                  <a:moveTo>
                    <a:pt x="0" y="61"/>
                  </a:moveTo>
                  <a:lnTo>
                    <a:pt x="78" y="31"/>
                  </a:lnTo>
                  <a:lnTo>
                    <a:pt x="146" y="0"/>
                  </a:lnTo>
                  <a:lnTo>
                    <a:pt x="159" y="27"/>
                  </a:lnTo>
                  <a:lnTo>
                    <a:pt x="125" y="67"/>
                  </a:lnTo>
                  <a:lnTo>
                    <a:pt x="55" y="84"/>
                  </a:lnTo>
                  <a:lnTo>
                    <a:pt x="21" y="91"/>
                  </a:lnTo>
                  <a:lnTo>
                    <a:pt x="0" y="6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52" name="Freeform 82"/>
            <p:cNvSpPr>
              <a:spLocks/>
            </p:cNvSpPr>
            <p:nvPr/>
          </p:nvSpPr>
          <p:spPr bwMode="auto">
            <a:xfrm>
              <a:off x="3953" y="1736"/>
              <a:ext cx="147" cy="137"/>
            </a:xfrm>
            <a:custGeom>
              <a:avLst/>
              <a:gdLst>
                <a:gd name="T0" fmla="*/ 32 w 295"/>
                <a:gd name="T1" fmla="*/ 31 h 274"/>
                <a:gd name="T2" fmla="*/ 62 w 295"/>
                <a:gd name="T3" fmla="*/ 13 h 274"/>
                <a:gd name="T4" fmla="*/ 100 w 295"/>
                <a:gd name="T5" fmla="*/ 4 h 274"/>
                <a:gd name="T6" fmla="*/ 125 w 295"/>
                <a:gd name="T7" fmla="*/ 0 h 274"/>
                <a:gd name="T8" fmla="*/ 143 w 295"/>
                <a:gd name="T9" fmla="*/ 13 h 274"/>
                <a:gd name="T10" fmla="*/ 147 w 295"/>
                <a:gd name="T11" fmla="*/ 37 h 274"/>
                <a:gd name="T12" fmla="*/ 138 w 295"/>
                <a:gd name="T13" fmla="*/ 72 h 274"/>
                <a:gd name="T14" fmla="*/ 119 w 295"/>
                <a:gd name="T15" fmla="*/ 102 h 274"/>
                <a:gd name="T16" fmla="*/ 78 w 295"/>
                <a:gd name="T17" fmla="*/ 119 h 274"/>
                <a:gd name="T18" fmla="*/ 35 w 295"/>
                <a:gd name="T19" fmla="*/ 137 h 274"/>
                <a:gd name="T20" fmla="*/ 6 w 295"/>
                <a:gd name="T21" fmla="*/ 134 h 274"/>
                <a:gd name="T22" fmla="*/ 0 w 295"/>
                <a:gd name="T23" fmla="*/ 117 h 274"/>
                <a:gd name="T24" fmla="*/ 28 w 295"/>
                <a:gd name="T25" fmla="*/ 111 h 274"/>
                <a:gd name="T26" fmla="*/ 61 w 295"/>
                <a:gd name="T27" fmla="*/ 102 h 274"/>
                <a:gd name="T28" fmla="*/ 82 w 295"/>
                <a:gd name="T29" fmla="*/ 80 h 274"/>
                <a:gd name="T30" fmla="*/ 101 w 295"/>
                <a:gd name="T31" fmla="*/ 48 h 274"/>
                <a:gd name="T32" fmla="*/ 100 w 295"/>
                <a:gd name="T33" fmla="*/ 28 h 274"/>
                <a:gd name="T34" fmla="*/ 67 w 295"/>
                <a:gd name="T35" fmla="*/ 33 h 274"/>
                <a:gd name="T36" fmla="*/ 45 w 295"/>
                <a:gd name="T37" fmla="*/ 41 h 274"/>
                <a:gd name="T38" fmla="*/ 32 w 295"/>
                <a:gd name="T39" fmla="*/ 31 h 274"/>
                <a:gd name="T40" fmla="*/ 32 w 295"/>
                <a:gd name="T41" fmla="*/ 31 h 27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295" h="274">
                  <a:moveTo>
                    <a:pt x="65" y="61"/>
                  </a:moveTo>
                  <a:lnTo>
                    <a:pt x="125" y="25"/>
                  </a:lnTo>
                  <a:lnTo>
                    <a:pt x="200" y="8"/>
                  </a:lnTo>
                  <a:lnTo>
                    <a:pt x="251" y="0"/>
                  </a:lnTo>
                  <a:lnTo>
                    <a:pt x="287" y="25"/>
                  </a:lnTo>
                  <a:lnTo>
                    <a:pt x="295" y="74"/>
                  </a:lnTo>
                  <a:lnTo>
                    <a:pt x="277" y="143"/>
                  </a:lnTo>
                  <a:lnTo>
                    <a:pt x="239" y="204"/>
                  </a:lnTo>
                  <a:lnTo>
                    <a:pt x="156" y="238"/>
                  </a:lnTo>
                  <a:lnTo>
                    <a:pt x="70" y="274"/>
                  </a:lnTo>
                  <a:lnTo>
                    <a:pt x="13" y="268"/>
                  </a:lnTo>
                  <a:lnTo>
                    <a:pt x="0" y="234"/>
                  </a:lnTo>
                  <a:lnTo>
                    <a:pt x="57" y="221"/>
                  </a:lnTo>
                  <a:lnTo>
                    <a:pt x="122" y="204"/>
                  </a:lnTo>
                  <a:lnTo>
                    <a:pt x="165" y="160"/>
                  </a:lnTo>
                  <a:lnTo>
                    <a:pt x="203" y="95"/>
                  </a:lnTo>
                  <a:lnTo>
                    <a:pt x="200" y="55"/>
                  </a:lnTo>
                  <a:lnTo>
                    <a:pt x="135" y="65"/>
                  </a:lnTo>
                  <a:lnTo>
                    <a:pt x="91" y="82"/>
                  </a:lnTo>
                  <a:lnTo>
                    <a:pt x="65" y="6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53" name="Freeform 83"/>
            <p:cNvSpPr>
              <a:spLocks/>
            </p:cNvSpPr>
            <p:nvPr/>
          </p:nvSpPr>
          <p:spPr bwMode="auto">
            <a:xfrm>
              <a:off x="4061" y="1521"/>
              <a:ext cx="24" cy="24"/>
            </a:xfrm>
            <a:custGeom>
              <a:avLst/>
              <a:gdLst>
                <a:gd name="T0" fmla="*/ 0 w 47"/>
                <a:gd name="T1" fmla="*/ 11 h 47"/>
                <a:gd name="T2" fmla="*/ 15 w 47"/>
                <a:gd name="T3" fmla="*/ 0 h 47"/>
                <a:gd name="T4" fmla="*/ 24 w 47"/>
                <a:gd name="T5" fmla="*/ 17 h 47"/>
                <a:gd name="T6" fmla="*/ 11 w 47"/>
                <a:gd name="T7" fmla="*/ 24 h 47"/>
                <a:gd name="T8" fmla="*/ 0 w 47"/>
                <a:gd name="T9" fmla="*/ 11 h 47"/>
                <a:gd name="T10" fmla="*/ 0 w 47"/>
                <a:gd name="T11" fmla="*/ 11 h 4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7" h="47">
                  <a:moveTo>
                    <a:pt x="0" y="21"/>
                  </a:moveTo>
                  <a:lnTo>
                    <a:pt x="30" y="0"/>
                  </a:lnTo>
                  <a:lnTo>
                    <a:pt x="47" y="34"/>
                  </a:lnTo>
                  <a:lnTo>
                    <a:pt x="22" y="47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54" name="Freeform 84"/>
            <p:cNvSpPr>
              <a:spLocks/>
            </p:cNvSpPr>
            <p:nvPr/>
          </p:nvSpPr>
          <p:spPr bwMode="auto">
            <a:xfrm>
              <a:off x="4083" y="1577"/>
              <a:ext cx="24" cy="22"/>
            </a:xfrm>
            <a:custGeom>
              <a:avLst/>
              <a:gdLst>
                <a:gd name="T0" fmla="*/ 0 w 48"/>
                <a:gd name="T1" fmla="*/ 0 h 43"/>
                <a:gd name="T2" fmla="*/ 19 w 48"/>
                <a:gd name="T3" fmla="*/ 0 h 43"/>
                <a:gd name="T4" fmla="*/ 24 w 48"/>
                <a:gd name="T5" fmla="*/ 22 h 43"/>
                <a:gd name="T6" fmla="*/ 7 w 48"/>
                <a:gd name="T7" fmla="*/ 20 h 43"/>
                <a:gd name="T8" fmla="*/ 0 w 48"/>
                <a:gd name="T9" fmla="*/ 0 h 43"/>
                <a:gd name="T10" fmla="*/ 0 w 48"/>
                <a:gd name="T11" fmla="*/ 0 h 4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" h="43">
                  <a:moveTo>
                    <a:pt x="0" y="0"/>
                  </a:moveTo>
                  <a:lnTo>
                    <a:pt x="38" y="0"/>
                  </a:lnTo>
                  <a:lnTo>
                    <a:pt x="48" y="43"/>
                  </a:lnTo>
                  <a:lnTo>
                    <a:pt x="14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55" name="Freeform 85"/>
            <p:cNvSpPr>
              <a:spLocks/>
            </p:cNvSpPr>
            <p:nvPr/>
          </p:nvSpPr>
          <p:spPr bwMode="auto">
            <a:xfrm>
              <a:off x="4102" y="1633"/>
              <a:ext cx="29" cy="24"/>
            </a:xfrm>
            <a:custGeom>
              <a:avLst/>
              <a:gdLst>
                <a:gd name="T0" fmla="*/ 3 w 57"/>
                <a:gd name="T1" fmla="*/ 0 h 47"/>
                <a:gd name="T2" fmla="*/ 22 w 57"/>
                <a:gd name="T3" fmla="*/ 0 h 47"/>
                <a:gd name="T4" fmla="*/ 29 w 57"/>
                <a:gd name="T5" fmla="*/ 15 h 47"/>
                <a:gd name="T6" fmla="*/ 16 w 57"/>
                <a:gd name="T7" fmla="*/ 24 h 47"/>
                <a:gd name="T8" fmla="*/ 0 w 57"/>
                <a:gd name="T9" fmla="*/ 18 h 47"/>
                <a:gd name="T10" fmla="*/ 3 w 57"/>
                <a:gd name="T11" fmla="*/ 0 h 47"/>
                <a:gd name="T12" fmla="*/ 3 w 57"/>
                <a:gd name="T13" fmla="*/ 0 h 4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7" h="47">
                  <a:moveTo>
                    <a:pt x="6" y="0"/>
                  </a:moveTo>
                  <a:lnTo>
                    <a:pt x="44" y="0"/>
                  </a:lnTo>
                  <a:lnTo>
                    <a:pt x="57" y="30"/>
                  </a:lnTo>
                  <a:lnTo>
                    <a:pt x="31" y="47"/>
                  </a:lnTo>
                  <a:lnTo>
                    <a:pt x="0" y="3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56" name="Freeform 86"/>
            <p:cNvSpPr>
              <a:spLocks/>
            </p:cNvSpPr>
            <p:nvPr/>
          </p:nvSpPr>
          <p:spPr bwMode="auto">
            <a:xfrm>
              <a:off x="4029" y="1669"/>
              <a:ext cx="117" cy="237"/>
            </a:xfrm>
            <a:custGeom>
              <a:avLst/>
              <a:gdLst>
                <a:gd name="T0" fmla="*/ 107 w 234"/>
                <a:gd name="T1" fmla="*/ 0 h 475"/>
                <a:gd name="T2" fmla="*/ 117 w 234"/>
                <a:gd name="T3" fmla="*/ 64 h 475"/>
                <a:gd name="T4" fmla="*/ 112 w 234"/>
                <a:gd name="T5" fmla="*/ 115 h 475"/>
                <a:gd name="T6" fmla="*/ 100 w 234"/>
                <a:gd name="T7" fmla="*/ 169 h 475"/>
                <a:gd name="T8" fmla="*/ 87 w 234"/>
                <a:gd name="T9" fmla="*/ 215 h 475"/>
                <a:gd name="T10" fmla="*/ 65 w 234"/>
                <a:gd name="T11" fmla="*/ 230 h 475"/>
                <a:gd name="T12" fmla="*/ 43 w 234"/>
                <a:gd name="T13" fmla="*/ 237 h 475"/>
                <a:gd name="T14" fmla="*/ 15 w 234"/>
                <a:gd name="T15" fmla="*/ 234 h 475"/>
                <a:gd name="T16" fmla="*/ 0 w 234"/>
                <a:gd name="T17" fmla="*/ 217 h 475"/>
                <a:gd name="T18" fmla="*/ 15 w 234"/>
                <a:gd name="T19" fmla="*/ 204 h 475"/>
                <a:gd name="T20" fmla="*/ 39 w 234"/>
                <a:gd name="T21" fmla="*/ 210 h 475"/>
                <a:gd name="T22" fmla="*/ 61 w 234"/>
                <a:gd name="T23" fmla="*/ 193 h 475"/>
                <a:gd name="T24" fmla="*/ 80 w 234"/>
                <a:gd name="T25" fmla="*/ 156 h 475"/>
                <a:gd name="T26" fmla="*/ 98 w 234"/>
                <a:gd name="T27" fmla="*/ 98 h 475"/>
                <a:gd name="T28" fmla="*/ 102 w 234"/>
                <a:gd name="T29" fmla="*/ 54 h 475"/>
                <a:gd name="T30" fmla="*/ 100 w 234"/>
                <a:gd name="T31" fmla="*/ 15 h 475"/>
                <a:gd name="T32" fmla="*/ 107 w 234"/>
                <a:gd name="T33" fmla="*/ 0 h 475"/>
                <a:gd name="T34" fmla="*/ 107 w 234"/>
                <a:gd name="T35" fmla="*/ 0 h 47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34" h="475">
                  <a:moveTo>
                    <a:pt x="213" y="0"/>
                  </a:moveTo>
                  <a:lnTo>
                    <a:pt x="234" y="129"/>
                  </a:lnTo>
                  <a:lnTo>
                    <a:pt x="224" y="230"/>
                  </a:lnTo>
                  <a:lnTo>
                    <a:pt x="200" y="339"/>
                  </a:lnTo>
                  <a:lnTo>
                    <a:pt x="173" y="430"/>
                  </a:lnTo>
                  <a:lnTo>
                    <a:pt x="129" y="460"/>
                  </a:lnTo>
                  <a:lnTo>
                    <a:pt x="86" y="475"/>
                  </a:lnTo>
                  <a:lnTo>
                    <a:pt x="30" y="468"/>
                  </a:lnTo>
                  <a:lnTo>
                    <a:pt x="0" y="434"/>
                  </a:lnTo>
                  <a:lnTo>
                    <a:pt x="30" y="409"/>
                  </a:lnTo>
                  <a:lnTo>
                    <a:pt x="78" y="420"/>
                  </a:lnTo>
                  <a:lnTo>
                    <a:pt x="122" y="386"/>
                  </a:lnTo>
                  <a:lnTo>
                    <a:pt x="160" y="312"/>
                  </a:lnTo>
                  <a:lnTo>
                    <a:pt x="196" y="196"/>
                  </a:lnTo>
                  <a:lnTo>
                    <a:pt x="203" y="109"/>
                  </a:lnTo>
                  <a:lnTo>
                    <a:pt x="200" y="31"/>
                  </a:lnTo>
                  <a:lnTo>
                    <a:pt x="2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57" name="Freeform 87"/>
            <p:cNvSpPr>
              <a:spLocks/>
            </p:cNvSpPr>
            <p:nvPr/>
          </p:nvSpPr>
          <p:spPr bwMode="auto">
            <a:xfrm>
              <a:off x="3533" y="1107"/>
              <a:ext cx="34" cy="80"/>
            </a:xfrm>
            <a:custGeom>
              <a:avLst/>
              <a:gdLst>
                <a:gd name="T0" fmla="*/ 34 w 68"/>
                <a:gd name="T1" fmla="*/ 0 h 160"/>
                <a:gd name="T2" fmla="*/ 17 w 68"/>
                <a:gd name="T3" fmla="*/ 15 h 160"/>
                <a:gd name="T4" fmla="*/ 2 w 68"/>
                <a:gd name="T5" fmla="*/ 46 h 160"/>
                <a:gd name="T6" fmla="*/ 0 w 68"/>
                <a:gd name="T7" fmla="*/ 80 h 160"/>
                <a:gd name="T8" fmla="*/ 9 w 68"/>
                <a:gd name="T9" fmla="*/ 76 h 160"/>
                <a:gd name="T10" fmla="*/ 17 w 68"/>
                <a:gd name="T11" fmla="*/ 46 h 160"/>
                <a:gd name="T12" fmla="*/ 32 w 68"/>
                <a:gd name="T13" fmla="*/ 19 h 160"/>
                <a:gd name="T14" fmla="*/ 34 w 68"/>
                <a:gd name="T15" fmla="*/ 0 h 160"/>
                <a:gd name="T16" fmla="*/ 34 w 68"/>
                <a:gd name="T17" fmla="*/ 0 h 16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8" h="160">
                  <a:moveTo>
                    <a:pt x="68" y="0"/>
                  </a:moveTo>
                  <a:lnTo>
                    <a:pt x="34" y="30"/>
                  </a:lnTo>
                  <a:lnTo>
                    <a:pt x="4" y="91"/>
                  </a:lnTo>
                  <a:lnTo>
                    <a:pt x="0" y="160"/>
                  </a:lnTo>
                  <a:lnTo>
                    <a:pt x="17" y="152"/>
                  </a:lnTo>
                  <a:lnTo>
                    <a:pt x="34" y="91"/>
                  </a:lnTo>
                  <a:lnTo>
                    <a:pt x="64" y="38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58" name="Freeform 88"/>
            <p:cNvSpPr>
              <a:spLocks/>
            </p:cNvSpPr>
            <p:nvPr/>
          </p:nvSpPr>
          <p:spPr bwMode="auto">
            <a:xfrm>
              <a:off x="3557" y="1080"/>
              <a:ext cx="142" cy="200"/>
            </a:xfrm>
            <a:custGeom>
              <a:avLst/>
              <a:gdLst>
                <a:gd name="T0" fmla="*/ 122 w 285"/>
                <a:gd name="T1" fmla="*/ 0 h 399"/>
                <a:gd name="T2" fmla="*/ 84 w 285"/>
                <a:gd name="T3" fmla="*/ 15 h 399"/>
                <a:gd name="T4" fmla="*/ 61 w 285"/>
                <a:gd name="T5" fmla="*/ 32 h 399"/>
                <a:gd name="T6" fmla="*/ 37 w 285"/>
                <a:gd name="T7" fmla="*/ 59 h 399"/>
                <a:gd name="T8" fmla="*/ 8 w 285"/>
                <a:gd name="T9" fmla="*/ 107 h 399"/>
                <a:gd name="T10" fmla="*/ 0 w 285"/>
                <a:gd name="T11" fmla="*/ 139 h 399"/>
                <a:gd name="T12" fmla="*/ 13 w 285"/>
                <a:gd name="T13" fmla="*/ 200 h 399"/>
                <a:gd name="T14" fmla="*/ 17 w 285"/>
                <a:gd name="T15" fmla="*/ 139 h 399"/>
                <a:gd name="T16" fmla="*/ 34 w 285"/>
                <a:gd name="T17" fmla="*/ 98 h 399"/>
                <a:gd name="T18" fmla="*/ 63 w 285"/>
                <a:gd name="T19" fmla="*/ 64 h 399"/>
                <a:gd name="T20" fmla="*/ 86 w 285"/>
                <a:gd name="T21" fmla="*/ 42 h 399"/>
                <a:gd name="T22" fmla="*/ 106 w 285"/>
                <a:gd name="T23" fmla="*/ 27 h 399"/>
                <a:gd name="T24" fmla="*/ 139 w 285"/>
                <a:gd name="T25" fmla="*/ 22 h 399"/>
                <a:gd name="T26" fmla="*/ 142 w 285"/>
                <a:gd name="T27" fmla="*/ 5 h 399"/>
                <a:gd name="T28" fmla="*/ 122 w 285"/>
                <a:gd name="T29" fmla="*/ 0 h 399"/>
                <a:gd name="T30" fmla="*/ 122 w 285"/>
                <a:gd name="T31" fmla="*/ 0 h 39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85" h="399">
                  <a:moveTo>
                    <a:pt x="244" y="0"/>
                  </a:moveTo>
                  <a:lnTo>
                    <a:pt x="169" y="30"/>
                  </a:lnTo>
                  <a:lnTo>
                    <a:pt x="122" y="64"/>
                  </a:lnTo>
                  <a:lnTo>
                    <a:pt x="74" y="117"/>
                  </a:lnTo>
                  <a:lnTo>
                    <a:pt x="17" y="213"/>
                  </a:lnTo>
                  <a:lnTo>
                    <a:pt x="0" y="277"/>
                  </a:lnTo>
                  <a:lnTo>
                    <a:pt x="27" y="399"/>
                  </a:lnTo>
                  <a:lnTo>
                    <a:pt x="35" y="277"/>
                  </a:lnTo>
                  <a:lnTo>
                    <a:pt x="69" y="195"/>
                  </a:lnTo>
                  <a:lnTo>
                    <a:pt x="126" y="127"/>
                  </a:lnTo>
                  <a:lnTo>
                    <a:pt x="173" y="83"/>
                  </a:lnTo>
                  <a:lnTo>
                    <a:pt x="213" y="53"/>
                  </a:lnTo>
                  <a:lnTo>
                    <a:pt x="278" y="43"/>
                  </a:lnTo>
                  <a:lnTo>
                    <a:pt x="285" y="9"/>
                  </a:lnTo>
                  <a:lnTo>
                    <a:pt x="24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59" name="Freeform 89"/>
            <p:cNvSpPr>
              <a:spLocks/>
            </p:cNvSpPr>
            <p:nvPr/>
          </p:nvSpPr>
          <p:spPr bwMode="auto">
            <a:xfrm>
              <a:off x="3750" y="1230"/>
              <a:ext cx="264" cy="133"/>
            </a:xfrm>
            <a:custGeom>
              <a:avLst/>
              <a:gdLst>
                <a:gd name="T0" fmla="*/ 0 w 529"/>
                <a:gd name="T1" fmla="*/ 31 h 264"/>
                <a:gd name="T2" fmla="*/ 43 w 529"/>
                <a:gd name="T3" fmla="*/ 7 h 264"/>
                <a:gd name="T4" fmla="*/ 76 w 529"/>
                <a:gd name="T5" fmla="*/ 0 h 264"/>
                <a:gd name="T6" fmla="*/ 106 w 529"/>
                <a:gd name="T7" fmla="*/ 0 h 264"/>
                <a:gd name="T8" fmla="*/ 140 w 529"/>
                <a:gd name="T9" fmla="*/ 8 h 264"/>
                <a:gd name="T10" fmla="*/ 179 w 529"/>
                <a:gd name="T11" fmla="*/ 24 h 264"/>
                <a:gd name="T12" fmla="*/ 225 w 529"/>
                <a:gd name="T13" fmla="*/ 50 h 264"/>
                <a:gd name="T14" fmla="*/ 249 w 529"/>
                <a:gd name="T15" fmla="*/ 72 h 264"/>
                <a:gd name="T16" fmla="*/ 262 w 529"/>
                <a:gd name="T17" fmla="*/ 92 h 264"/>
                <a:gd name="T18" fmla="*/ 264 w 529"/>
                <a:gd name="T19" fmla="*/ 116 h 264"/>
                <a:gd name="T20" fmla="*/ 254 w 529"/>
                <a:gd name="T21" fmla="*/ 133 h 264"/>
                <a:gd name="T22" fmla="*/ 232 w 529"/>
                <a:gd name="T23" fmla="*/ 131 h 264"/>
                <a:gd name="T24" fmla="*/ 214 w 529"/>
                <a:gd name="T25" fmla="*/ 120 h 264"/>
                <a:gd name="T26" fmla="*/ 236 w 529"/>
                <a:gd name="T27" fmla="*/ 111 h 264"/>
                <a:gd name="T28" fmla="*/ 227 w 529"/>
                <a:gd name="T29" fmla="*/ 85 h 264"/>
                <a:gd name="T30" fmla="*/ 186 w 529"/>
                <a:gd name="T31" fmla="*/ 54 h 264"/>
                <a:gd name="T32" fmla="*/ 145 w 529"/>
                <a:gd name="T33" fmla="*/ 37 h 264"/>
                <a:gd name="T34" fmla="*/ 95 w 529"/>
                <a:gd name="T35" fmla="*/ 26 h 264"/>
                <a:gd name="T36" fmla="*/ 63 w 529"/>
                <a:gd name="T37" fmla="*/ 22 h 264"/>
                <a:gd name="T38" fmla="*/ 30 w 529"/>
                <a:gd name="T39" fmla="*/ 31 h 264"/>
                <a:gd name="T40" fmla="*/ 0 w 529"/>
                <a:gd name="T41" fmla="*/ 31 h 264"/>
                <a:gd name="T42" fmla="*/ 0 w 529"/>
                <a:gd name="T43" fmla="*/ 31 h 26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529" h="264">
                  <a:moveTo>
                    <a:pt x="0" y="61"/>
                  </a:moveTo>
                  <a:lnTo>
                    <a:pt x="86" y="13"/>
                  </a:lnTo>
                  <a:lnTo>
                    <a:pt x="152" y="0"/>
                  </a:lnTo>
                  <a:lnTo>
                    <a:pt x="213" y="0"/>
                  </a:lnTo>
                  <a:lnTo>
                    <a:pt x="280" y="15"/>
                  </a:lnTo>
                  <a:lnTo>
                    <a:pt x="359" y="47"/>
                  </a:lnTo>
                  <a:lnTo>
                    <a:pt x="451" y="99"/>
                  </a:lnTo>
                  <a:lnTo>
                    <a:pt x="498" y="143"/>
                  </a:lnTo>
                  <a:lnTo>
                    <a:pt x="525" y="182"/>
                  </a:lnTo>
                  <a:lnTo>
                    <a:pt x="529" y="230"/>
                  </a:lnTo>
                  <a:lnTo>
                    <a:pt x="508" y="264"/>
                  </a:lnTo>
                  <a:lnTo>
                    <a:pt x="464" y="260"/>
                  </a:lnTo>
                  <a:lnTo>
                    <a:pt x="428" y="238"/>
                  </a:lnTo>
                  <a:lnTo>
                    <a:pt x="472" y="220"/>
                  </a:lnTo>
                  <a:lnTo>
                    <a:pt x="454" y="169"/>
                  </a:lnTo>
                  <a:lnTo>
                    <a:pt x="373" y="108"/>
                  </a:lnTo>
                  <a:lnTo>
                    <a:pt x="291" y="74"/>
                  </a:lnTo>
                  <a:lnTo>
                    <a:pt x="190" y="51"/>
                  </a:lnTo>
                  <a:lnTo>
                    <a:pt x="126" y="44"/>
                  </a:lnTo>
                  <a:lnTo>
                    <a:pt x="61" y="61"/>
                  </a:lnTo>
                  <a:lnTo>
                    <a:pt x="0" y="6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60" name="Freeform 90"/>
            <p:cNvSpPr>
              <a:spLocks/>
            </p:cNvSpPr>
            <p:nvPr/>
          </p:nvSpPr>
          <p:spPr bwMode="auto">
            <a:xfrm>
              <a:off x="3765" y="1280"/>
              <a:ext cx="188" cy="159"/>
            </a:xfrm>
            <a:custGeom>
              <a:avLst/>
              <a:gdLst>
                <a:gd name="T0" fmla="*/ 0 w 376"/>
                <a:gd name="T1" fmla="*/ 72 h 317"/>
                <a:gd name="T2" fmla="*/ 39 w 376"/>
                <a:gd name="T3" fmla="*/ 25 h 317"/>
                <a:gd name="T4" fmla="*/ 61 w 376"/>
                <a:gd name="T5" fmla="*/ 0 h 317"/>
                <a:gd name="T6" fmla="*/ 97 w 376"/>
                <a:gd name="T7" fmla="*/ 5 h 317"/>
                <a:gd name="T8" fmla="*/ 124 w 376"/>
                <a:gd name="T9" fmla="*/ 13 h 317"/>
                <a:gd name="T10" fmla="*/ 160 w 376"/>
                <a:gd name="T11" fmla="*/ 31 h 317"/>
                <a:gd name="T12" fmla="*/ 188 w 376"/>
                <a:gd name="T13" fmla="*/ 52 h 317"/>
                <a:gd name="T14" fmla="*/ 182 w 376"/>
                <a:gd name="T15" fmla="*/ 64 h 317"/>
                <a:gd name="T16" fmla="*/ 169 w 376"/>
                <a:gd name="T17" fmla="*/ 61 h 317"/>
                <a:gd name="T18" fmla="*/ 180 w 376"/>
                <a:gd name="T19" fmla="*/ 81 h 317"/>
                <a:gd name="T20" fmla="*/ 158 w 376"/>
                <a:gd name="T21" fmla="*/ 118 h 317"/>
                <a:gd name="T22" fmla="*/ 142 w 376"/>
                <a:gd name="T23" fmla="*/ 137 h 317"/>
                <a:gd name="T24" fmla="*/ 102 w 376"/>
                <a:gd name="T25" fmla="*/ 159 h 317"/>
                <a:gd name="T26" fmla="*/ 91 w 376"/>
                <a:gd name="T27" fmla="*/ 139 h 317"/>
                <a:gd name="T28" fmla="*/ 130 w 376"/>
                <a:gd name="T29" fmla="*/ 115 h 317"/>
                <a:gd name="T30" fmla="*/ 132 w 376"/>
                <a:gd name="T31" fmla="*/ 89 h 317"/>
                <a:gd name="T32" fmla="*/ 106 w 376"/>
                <a:gd name="T33" fmla="*/ 59 h 317"/>
                <a:gd name="T34" fmla="*/ 87 w 376"/>
                <a:gd name="T35" fmla="*/ 37 h 317"/>
                <a:gd name="T36" fmla="*/ 76 w 376"/>
                <a:gd name="T37" fmla="*/ 27 h 317"/>
                <a:gd name="T38" fmla="*/ 58 w 376"/>
                <a:gd name="T39" fmla="*/ 35 h 317"/>
                <a:gd name="T40" fmla="*/ 37 w 376"/>
                <a:gd name="T41" fmla="*/ 59 h 317"/>
                <a:gd name="T42" fmla="*/ 17 w 376"/>
                <a:gd name="T43" fmla="*/ 83 h 317"/>
                <a:gd name="T44" fmla="*/ 0 w 376"/>
                <a:gd name="T45" fmla="*/ 72 h 317"/>
                <a:gd name="T46" fmla="*/ 0 w 376"/>
                <a:gd name="T47" fmla="*/ 72 h 31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376" h="317">
                  <a:moveTo>
                    <a:pt x="0" y="144"/>
                  </a:moveTo>
                  <a:lnTo>
                    <a:pt x="78" y="49"/>
                  </a:lnTo>
                  <a:lnTo>
                    <a:pt x="121" y="0"/>
                  </a:lnTo>
                  <a:lnTo>
                    <a:pt x="193" y="9"/>
                  </a:lnTo>
                  <a:lnTo>
                    <a:pt x="247" y="26"/>
                  </a:lnTo>
                  <a:lnTo>
                    <a:pt x="319" y="61"/>
                  </a:lnTo>
                  <a:lnTo>
                    <a:pt x="376" y="104"/>
                  </a:lnTo>
                  <a:lnTo>
                    <a:pt x="363" y="127"/>
                  </a:lnTo>
                  <a:lnTo>
                    <a:pt x="338" y="121"/>
                  </a:lnTo>
                  <a:lnTo>
                    <a:pt x="359" y="161"/>
                  </a:lnTo>
                  <a:lnTo>
                    <a:pt x="315" y="235"/>
                  </a:lnTo>
                  <a:lnTo>
                    <a:pt x="283" y="274"/>
                  </a:lnTo>
                  <a:lnTo>
                    <a:pt x="203" y="317"/>
                  </a:lnTo>
                  <a:lnTo>
                    <a:pt x="182" y="277"/>
                  </a:lnTo>
                  <a:lnTo>
                    <a:pt x="260" y="230"/>
                  </a:lnTo>
                  <a:lnTo>
                    <a:pt x="264" y="178"/>
                  </a:lnTo>
                  <a:lnTo>
                    <a:pt x="211" y="118"/>
                  </a:lnTo>
                  <a:lnTo>
                    <a:pt x="173" y="74"/>
                  </a:lnTo>
                  <a:lnTo>
                    <a:pt x="152" y="53"/>
                  </a:lnTo>
                  <a:lnTo>
                    <a:pt x="116" y="70"/>
                  </a:lnTo>
                  <a:lnTo>
                    <a:pt x="74" y="118"/>
                  </a:lnTo>
                  <a:lnTo>
                    <a:pt x="34" y="165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61" name="Freeform 91"/>
            <p:cNvSpPr>
              <a:spLocks/>
            </p:cNvSpPr>
            <p:nvPr/>
          </p:nvSpPr>
          <p:spPr bwMode="auto">
            <a:xfrm>
              <a:off x="3127" y="1167"/>
              <a:ext cx="340" cy="143"/>
            </a:xfrm>
            <a:custGeom>
              <a:avLst/>
              <a:gdLst>
                <a:gd name="T0" fmla="*/ 328 w 681"/>
                <a:gd name="T1" fmla="*/ 0 h 287"/>
                <a:gd name="T2" fmla="*/ 296 w 681"/>
                <a:gd name="T3" fmla="*/ 0 h 287"/>
                <a:gd name="T4" fmla="*/ 271 w 681"/>
                <a:gd name="T5" fmla="*/ 4 h 287"/>
                <a:gd name="T6" fmla="*/ 202 w 681"/>
                <a:gd name="T7" fmla="*/ 28 h 287"/>
                <a:gd name="T8" fmla="*/ 115 w 681"/>
                <a:gd name="T9" fmla="*/ 63 h 287"/>
                <a:gd name="T10" fmla="*/ 20 w 681"/>
                <a:gd name="T11" fmla="*/ 119 h 287"/>
                <a:gd name="T12" fmla="*/ 0 w 681"/>
                <a:gd name="T13" fmla="*/ 143 h 287"/>
                <a:gd name="T14" fmla="*/ 52 w 681"/>
                <a:gd name="T15" fmla="*/ 115 h 287"/>
                <a:gd name="T16" fmla="*/ 126 w 681"/>
                <a:gd name="T17" fmla="*/ 80 h 287"/>
                <a:gd name="T18" fmla="*/ 204 w 681"/>
                <a:gd name="T19" fmla="*/ 50 h 287"/>
                <a:gd name="T20" fmla="*/ 255 w 681"/>
                <a:gd name="T21" fmla="*/ 33 h 287"/>
                <a:gd name="T22" fmla="*/ 301 w 681"/>
                <a:gd name="T23" fmla="*/ 24 h 287"/>
                <a:gd name="T24" fmla="*/ 334 w 681"/>
                <a:gd name="T25" fmla="*/ 21 h 287"/>
                <a:gd name="T26" fmla="*/ 340 w 681"/>
                <a:gd name="T27" fmla="*/ 6 h 287"/>
                <a:gd name="T28" fmla="*/ 328 w 681"/>
                <a:gd name="T29" fmla="*/ 0 h 287"/>
                <a:gd name="T30" fmla="*/ 328 w 681"/>
                <a:gd name="T31" fmla="*/ 0 h 28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681" h="287">
                  <a:moveTo>
                    <a:pt x="656" y="1"/>
                  </a:moveTo>
                  <a:lnTo>
                    <a:pt x="593" y="0"/>
                  </a:lnTo>
                  <a:lnTo>
                    <a:pt x="542" y="9"/>
                  </a:lnTo>
                  <a:lnTo>
                    <a:pt x="405" y="57"/>
                  </a:lnTo>
                  <a:lnTo>
                    <a:pt x="230" y="127"/>
                  </a:lnTo>
                  <a:lnTo>
                    <a:pt x="40" y="239"/>
                  </a:lnTo>
                  <a:lnTo>
                    <a:pt x="0" y="287"/>
                  </a:lnTo>
                  <a:lnTo>
                    <a:pt x="105" y="231"/>
                  </a:lnTo>
                  <a:lnTo>
                    <a:pt x="253" y="161"/>
                  </a:lnTo>
                  <a:lnTo>
                    <a:pt x="409" y="100"/>
                  </a:lnTo>
                  <a:lnTo>
                    <a:pt x="511" y="66"/>
                  </a:lnTo>
                  <a:lnTo>
                    <a:pt x="603" y="49"/>
                  </a:lnTo>
                  <a:lnTo>
                    <a:pt x="669" y="43"/>
                  </a:lnTo>
                  <a:lnTo>
                    <a:pt x="681" y="13"/>
                  </a:lnTo>
                  <a:lnTo>
                    <a:pt x="656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62" name="Freeform 92"/>
            <p:cNvSpPr>
              <a:spLocks/>
            </p:cNvSpPr>
            <p:nvPr/>
          </p:nvSpPr>
          <p:spPr bwMode="auto">
            <a:xfrm>
              <a:off x="3251" y="1211"/>
              <a:ext cx="236" cy="115"/>
            </a:xfrm>
            <a:custGeom>
              <a:avLst/>
              <a:gdLst>
                <a:gd name="T0" fmla="*/ 0 w 474"/>
                <a:gd name="T1" fmla="*/ 76 h 230"/>
                <a:gd name="T2" fmla="*/ 54 w 474"/>
                <a:gd name="T3" fmla="*/ 46 h 230"/>
                <a:gd name="T4" fmla="*/ 131 w 474"/>
                <a:gd name="T5" fmla="*/ 17 h 230"/>
                <a:gd name="T6" fmla="*/ 186 w 474"/>
                <a:gd name="T7" fmla="*/ 3 h 230"/>
                <a:gd name="T8" fmla="*/ 223 w 474"/>
                <a:gd name="T9" fmla="*/ 0 h 230"/>
                <a:gd name="T10" fmla="*/ 236 w 474"/>
                <a:gd name="T11" fmla="*/ 14 h 230"/>
                <a:gd name="T12" fmla="*/ 223 w 474"/>
                <a:gd name="T13" fmla="*/ 22 h 230"/>
                <a:gd name="T14" fmla="*/ 190 w 474"/>
                <a:gd name="T15" fmla="*/ 29 h 230"/>
                <a:gd name="T16" fmla="*/ 190 w 474"/>
                <a:gd name="T17" fmla="*/ 59 h 230"/>
                <a:gd name="T18" fmla="*/ 192 w 474"/>
                <a:gd name="T19" fmla="*/ 92 h 230"/>
                <a:gd name="T20" fmla="*/ 175 w 474"/>
                <a:gd name="T21" fmla="*/ 115 h 230"/>
                <a:gd name="T22" fmla="*/ 171 w 474"/>
                <a:gd name="T23" fmla="*/ 88 h 230"/>
                <a:gd name="T24" fmla="*/ 156 w 474"/>
                <a:gd name="T25" fmla="*/ 68 h 230"/>
                <a:gd name="T26" fmla="*/ 119 w 474"/>
                <a:gd name="T27" fmla="*/ 68 h 230"/>
                <a:gd name="T28" fmla="*/ 104 w 474"/>
                <a:gd name="T29" fmla="*/ 48 h 230"/>
                <a:gd name="T30" fmla="*/ 65 w 474"/>
                <a:gd name="T31" fmla="*/ 63 h 230"/>
                <a:gd name="T32" fmla="*/ 22 w 474"/>
                <a:gd name="T33" fmla="*/ 76 h 230"/>
                <a:gd name="T34" fmla="*/ 0 w 474"/>
                <a:gd name="T35" fmla="*/ 76 h 230"/>
                <a:gd name="T36" fmla="*/ 0 w 474"/>
                <a:gd name="T37" fmla="*/ 76 h 23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474" h="230">
                  <a:moveTo>
                    <a:pt x="0" y="152"/>
                  </a:moveTo>
                  <a:lnTo>
                    <a:pt x="109" y="91"/>
                  </a:lnTo>
                  <a:lnTo>
                    <a:pt x="264" y="34"/>
                  </a:lnTo>
                  <a:lnTo>
                    <a:pt x="373" y="6"/>
                  </a:lnTo>
                  <a:lnTo>
                    <a:pt x="447" y="0"/>
                  </a:lnTo>
                  <a:lnTo>
                    <a:pt x="474" y="27"/>
                  </a:lnTo>
                  <a:lnTo>
                    <a:pt x="447" y="44"/>
                  </a:lnTo>
                  <a:lnTo>
                    <a:pt x="382" y="57"/>
                  </a:lnTo>
                  <a:lnTo>
                    <a:pt x="382" y="118"/>
                  </a:lnTo>
                  <a:lnTo>
                    <a:pt x="386" y="183"/>
                  </a:lnTo>
                  <a:lnTo>
                    <a:pt x="352" y="230"/>
                  </a:lnTo>
                  <a:lnTo>
                    <a:pt x="344" y="175"/>
                  </a:lnTo>
                  <a:lnTo>
                    <a:pt x="314" y="135"/>
                  </a:lnTo>
                  <a:lnTo>
                    <a:pt x="240" y="135"/>
                  </a:lnTo>
                  <a:lnTo>
                    <a:pt x="209" y="95"/>
                  </a:lnTo>
                  <a:lnTo>
                    <a:pt x="131" y="125"/>
                  </a:lnTo>
                  <a:lnTo>
                    <a:pt x="44" y="152"/>
                  </a:lnTo>
                  <a:lnTo>
                    <a:pt x="0" y="15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63" name="Freeform 93"/>
            <p:cNvSpPr>
              <a:spLocks/>
            </p:cNvSpPr>
            <p:nvPr/>
          </p:nvSpPr>
          <p:spPr bwMode="auto">
            <a:xfrm>
              <a:off x="3452" y="1295"/>
              <a:ext cx="211" cy="42"/>
            </a:xfrm>
            <a:custGeom>
              <a:avLst/>
              <a:gdLst>
                <a:gd name="T0" fmla="*/ 5 w 422"/>
                <a:gd name="T1" fmla="*/ 0 h 84"/>
                <a:gd name="T2" fmla="*/ 74 w 422"/>
                <a:gd name="T3" fmla="*/ 3 h 84"/>
                <a:gd name="T4" fmla="*/ 135 w 422"/>
                <a:gd name="T5" fmla="*/ 10 h 84"/>
                <a:gd name="T6" fmla="*/ 178 w 422"/>
                <a:gd name="T7" fmla="*/ 22 h 84"/>
                <a:gd name="T8" fmla="*/ 202 w 422"/>
                <a:gd name="T9" fmla="*/ 27 h 84"/>
                <a:gd name="T10" fmla="*/ 211 w 422"/>
                <a:gd name="T11" fmla="*/ 42 h 84"/>
                <a:gd name="T12" fmla="*/ 152 w 422"/>
                <a:gd name="T13" fmla="*/ 34 h 84"/>
                <a:gd name="T14" fmla="*/ 74 w 422"/>
                <a:gd name="T15" fmla="*/ 24 h 84"/>
                <a:gd name="T16" fmla="*/ 0 w 422"/>
                <a:gd name="T17" fmla="*/ 24 h 84"/>
                <a:gd name="T18" fmla="*/ 0 w 422"/>
                <a:gd name="T19" fmla="*/ 12 h 84"/>
                <a:gd name="T20" fmla="*/ 5 w 422"/>
                <a:gd name="T21" fmla="*/ 0 h 84"/>
                <a:gd name="T22" fmla="*/ 5 w 422"/>
                <a:gd name="T23" fmla="*/ 0 h 8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22" h="84">
                  <a:moveTo>
                    <a:pt x="10" y="0"/>
                  </a:moveTo>
                  <a:lnTo>
                    <a:pt x="148" y="6"/>
                  </a:lnTo>
                  <a:lnTo>
                    <a:pt x="270" y="19"/>
                  </a:lnTo>
                  <a:lnTo>
                    <a:pt x="356" y="44"/>
                  </a:lnTo>
                  <a:lnTo>
                    <a:pt x="403" y="53"/>
                  </a:lnTo>
                  <a:lnTo>
                    <a:pt x="422" y="84"/>
                  </a:lnTo>
                  <a:lnTo>
                    <a:pt x="304" y="67"/>
                  </a:lnTo>
                  <a:lnTo>
                    <a:pt x="148" y="48"/>
                  </a:lnTo>
                  <a:lnTo>
                    <a:pt x="0" y="48"/>
                  </a:lnTo>
                  <a:lnTo>
                    <a:pt x="0" y="23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64" name="Freeform 94"/>
            <p:cNvSpPr>
              <a:spLocks/>
            </p:cNvSpPr>
            <p:nvPr/>
          </p:nvSpPr>
          <p:spPr bwMode="auto">
            <a:xfrm>
              <a:off x="3890" y="1139"/>
              <a:ext cx="273" cy="349"/>
            </a:xfrm>
            <a:custGeom>
              <a:avLst/>
              <a:gdLst>
                <a:gd name="T0" fmla="*/ 109 w 546"/>
                <a:gd name="T1" fmla="*/ 92 h 698"/>
                <a:gd name="T2" fmla="*/ 137 w 546"/>
                <a:gd name="T3" fmla="*/ 111 h 698"/>
                <a:gd name="T4" fmla="*/ 161 w 546"/>
                <a:gd name="T5" fmla="*/ 141 h 698"/>
                <a:gd name="T6" fmla="*/ 183 w 546"/>
                <a:gd name="T7" fmla="*/ 172 h 698"/>
                <a:gd name="T8" fmla="*/ 187 w 546"/>
                <a:gd name="T9" fmla="*/ 200 h 698"/>
                <a:gd name="T10" fmla="*/ 176 w 546"/>
                <a:gd name="T11" fmla="*/ 232 h 698"/>
                <a:gd name="T12" fmla="*/ 153 w 546"/>
                <a:gd name="T13" fmla="*/ 261 h 698"/>
                <a:gd name="T14" fmla="*/ 117 w 546"/>
                <a:gd name="T15" fmla="*/ 285 h 698"/>
                <a:gd name="T16" fmla="*/ 65 w 546"/>
                <a:gd name="T17" fmla="*/ 300 h 698"/>
                <a:gd name="T18" fmla="*/ 29 w 546"/>
                <a:gd name="T19" fmla="*/ 307 h 698"/>
                <a:gd name="T20" fmla="*/ 7 w 546"/>
                <a:gd name="T21" fmla="*/ 300 h 698"/>
                <a:gd name="T22" fmla="*/ 0 w 546"/>
                <a:gd name="T23" fmla="*/ 317 h 698"/>
                <a:gd name="T24" fmla="*/ 24 w 546"/>
                <a:gd name="T25" fmla="*/ 341 h 698"/>
                <a:gd name="T26" fmla="*/ 63 w 546"/>
                <a:gd name="T27" fmla="*/ 349 h 698"/>
                <a:gd name="T28" fmla="*/ 111 w 546"/>
                <a:gd name="T29" fmla="*/ 347 h 698"/>
                <a:gd name="T30" fmla="*/ 154 w 546"/>
                <a:gd name="T31" fmla="*/ 337 h 698"/>
                <a:gd name="T32" fmla="*/ 195 w 546"/>
                <a:gd name="T33" fmla="*/ 315 h 698"/>
                <a:gd name="T34" fmla="*/ 232 w 546"/>
                <a:gd name="T35" fmla="*/ 288 h 698"/>
                <a:gd name="T36" fmla="*/ 260 w 546"/>
                <a:gd name="T37" fmla="*/ 254 h 698"/>
                <a:gd name="T38" fmla="*/ 273 w 546"/>
                <a:gd name="T39" fmla="*/ 215 h 698"/>
                <a:gd name="T40" fmla="*/ 273 w 546"/>
                <a:gd name="T41" fmla="*/ 178 h 698"/>
                <a:gd name="T42" fmla="*/ 258 w 546"/>
                <a:gd name="T43" fmla="*/ 125 h 698"/>
                <a:gd name="T44" fmla="*/ 224 w 546"/>
                <a:gd name="T45" fmla="*/ 80 h 698"/>
                <a:gd name="T46" fmla="*/ 191 w 546"/>
                <a:gd name="T47" fmla="*/ 44 h 698"/>
                <a:gd name="T48" fmla="*/ 146 w 546"/>
                <a:gd name="T49" fmla="*/ 16 h 698"/>
                <a:gd name="T50" fmla="*/ 117 w 546"/>
                <a:gd name="T51" fmla="*/ 0 h 698"/>
                <a:gd name="T52" fmla="*/ 109 w 546"/>
                <a:gd name="T53" fmla="*/ 24 h 698"/>
                <a:gd name="T54" fmla="*/ 141 w 546"/>
                <a:gd name="T55" fmla="*/ 44 h 698"/>
                <a:gd name="T56" fmla="*/ 180 w 546"/>
                <a:gd name="T57" fmla="*/ 70 h 698"/>
                <a:gd name="T58" fmla="*/ 209 w 546"/>
                <a:gd name="T59" fmla="*/ 107 h 698"/>
                <a:gd name="T60" fmla="*/ 232 w 546"/>
                <a:gd name="T61" fmla="*/ 146 h 698"/>
                <a:gd name="T62" fmla="*/ 241 w 546"/>
                <a:gd name="T63" fmla="*/ 170 h 698"/>
                <a:gd name="T64" fmla="*/ 243 w 546"/>
                <a:gd name="T65" fmla="*/ 205 h 698"/>
                <a:gd name="T66" fmla="*/ 230 w 546"/>
                <a:gd name="T67" fmla="*/ 241 h 698"/>
                <a:gd name="T68" fmla="*/ 211 w 546"/>
                <a:gd name="T69" fmla="*/ 268 h 698"/>
                <a:gd name="T70" fmla="*/ 185 w 546"/>
                <a:gd name="T71" fmla="*/ 289 h 698"/>
                <a:gd name="T72" fmla="*/ 146 w 546"/>
                <a:gd name="T73" fmla="*/ 308 h 698"/>
                <a:gd name="T74" fmla="*/ 107 w 546"/>
                <a:gd name="T75" fmla="*/ 324 h 698"/>
                <a:gd name="T76" fmla="*/ 74 w 546"/>
                <a:gd name="T77" fmla="*/ 322 h 698"/>
                <a:gd name="T78" fmla="*/ 112 w 546"/>
                <a:gd name="T79" fmla="*/ 309 h 698"/>
                <a:gd name="T80" fmla="*/ 148 w 546"/>
                <a:gd name="T81" fmla="*/ 293 h 698"/>
                <a:gd name="T82" fmla="*/ 187 w 546"/>
                <a:gd name="T83" fmla="*/ 265 h 698"/>
                <a:gd name="T84" fmla="*/ 204 w 546"/>
                <a:gd name="T85" fmla="*/ 229 h 698"/>
                <a:gd name="T86" fmla="*/ 211 w 546"/>
                <a:gd name="T87" fmla="*/ 190 h 698"/>
                <a:gd name="T88" fmla="*/ 202 w 546"/>
                <a:gd name="T89" fmla="*/ 159 h 698"/>
                <a:gd name="T90" fmla="*/ 180 w 546"/>
                <a:gd name="T91" fmla="*/ 122 h 698"/>
                <a:gd name="T92" fmla="*/ 144 w 546"/>
                <a:gd name="T93" fmla="*/ 87 h 698"/>
                <a:gd name="T94" fmla="*/ 124 w 546"/>
                <a:gd name="T95" fmla="*/ 75 h 698"/>
                <a:gd name="T96" fmla="*/ 109 w 546"/>
                <a:gd name="T97" fmla="*/ 80 h 698"/>
                <a:gd name="T98" fmla="*/ 109 w 546"/>
                <a:gd name="T99" fmla="*/ 92 h 698"/>
                <a:gd name="T100" fmla="*/ 109 w 546"/>
                <a:gd name="T101" fmla="*/ 92 h 698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546" h="698">
                  <a:moveTo>
                    <a:pt x="217" y="183"/>
                  </a:moveTo>
                  <a:lnTo>
                    <a:pt x="274" y="221"/>
                  </a:lnTo>
                  <a:lnTo>
                    <a:pt x="322" y="282"/>
                  </a:lnTo>
                  <a:lnTo>
                    <a:pt x="365" y="343"/>
                  </a:lnTo>
                  <a:lnTo>
                    <a:pt x="373" y="400"/>
                  </a:lnTo>
                  <a:lnTo>
                    <a:pt x="352" y="464"/>
                  </a:lnTo>
                  <a:lnTo>
                    <a:pt x="305" y="521"/>
                  </a:lnTo>
                  <a:lnTo>
                    <a:pt x="234" y="569"/>
                  </a:lnTo>
                  <a:lnTo>
                    <a:pt x="130" y="599"/>
                  </a:lnTo>
                  <a:lnTo>
                    <a:pt x="57" y="613"/>
                  </a:lnTo>
                  <a:lnTo>
                    <a:pt x="14" y="599"/>
                  </a:lnTo>
                  <a:lnTo>
                    <a:pt x="0" y="633"/>
                  </a:lnTo>
                  <a:lnTo>
                    <a:pt x="48" y="681"/>
                  </a:lnTo>
                  <a:lnTo>
                    <a:pt x="126" y="698"/>
                  </a:lnTo>
                  <a:lnTo>
                    <a:pt x="221" y="694"/>
                  </a:lnTo>
                  <a:lnTo>
                    <a:pt x="308" y="673"/>
                  </a:lnTo>
                  <a:lnTo>
                    <a:pt x="390" y="630"/>
                  </a:lnTo>
                  <a:lnTo>
                    <a:pt x="464" y="576"/>
                  </a:lnTo>
                  <a:lnTo>
                    <a:pt x="519" y="508"/>
                  </a:lnTo>
                  <a:lnTo>
                    <a:pt x="546" y="430"/>
                  </a:lnTo>
                  <a:lnTo>
                    <a:pt x="546" y="356"/>
                  </a:lnTo>
                  <a:lnTo>
                    <a:pt x="516" y="249"/>
                  </a:lnTo>
                  <a:lnTo>
                    <a:pt x="447" y="160"/>
                  </a:lnTo>
                  <a:lnTo>
                    <a:pt x="381" y="88"/>
                  </a:lnTo>
                  <a:lnTo>
                    <a:pt x="291" y="31"/>
                  </a:lnTo>
                  <a:lnTo>
                    <a:pt x="234" y="0"/>
                  </a:lnTo>
                  <a:lnTo>
                    <a:pt x="217" y="48"/>
                  </a:lnTo>
                  <a:lnTo>
                    <a:pt x="282" y="88"/>
                  </a:lnTo>
                  <a:lnTo>
                    <a:pt x="360" y="139"/>
                  </a:lnTo>
                  <a:lnTo>
                    <a:pt x="417" y="213"/>
                  </a:lnTo>
                  <a:lnTo>
                    <a:pt x="464" y="291"/>
                  </a:lnTo>
                  <a:lnTo>
                    <a:pt x="481" y="339"/>
                  </a:lnTo>
                  <a:lnTo>
                    <a:pt x="485" y="409"/>
                  </a:lnTo>
                  <a:lnTo>
                    <a:pt x="460" y="481"/>
                  </a:lnTo>
                  <a:lnTo>
                    <a:pt x="421" y="535"/>
                  </a:lnTo>
                  <a:lnTo>
                    <a:pt x="369" y="578"/>
                  </a:lnTo>
                  <a:lnTo>
                    <a:pt x="291" y="616"/>
                  </a:lnTo>
                  <a:lnTo>
                    <a:pt x="213" y="647"/>
                  </a:lnTo>
                  <a:lnTo>
                    <a:pt x="147" y="643"/>
                  </a:lnTo>
                  <a:lnTo>
                    <a:pt x="223" y="618"/>
                  </a:lnTo>
                  <a:lnTo>
                    <a:pt x="295" y="586"/>
                  </a:lnTo>
                  <a:lnTo>
                    <a:pt x="373" y="529"/>
                  </a:lnTo>
                  <a:lnTo>
                    <a:pt x="407" y="457"/>
                  </a:lnTo>
                  <a:lnTo>
                    <a:pt x="421" y="379"/>
                  </a:lnTo>
                  <a:lnTo>
                    <a:pt x="403" y="318"/>
                  </a:lnTo>
                  <a:lnTo>
                    <a:pt x="360" y="244"/>
                  </a:lnTo>
                  <a:lnTo>
                    <a:pt x="287" y="173"/>
                  </a:lnTo>
                  <a:lnTo>
                    <a:pt x="248" y="149"/>
                  </a:lnTo>
                  <a:lnTo>
                    <a:pt x="217" y="160"/>
                  </a:lnTo>
                  <a:lnTo>
                    <a:pt x="217" y="1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65" name="Freeform 95"/>
            <p:cNvSpPr>
              <a:spLocks/>
            </p:cNvSpPr>
            <p:nvPr/>
          </p:nvSpPr>
          <p:spPr bwMode="auto">
            <a:xfrm>
              <a:off x="3667" y="1148"/>
              <a:ext cx="301" cy="221"/>
            </a:xfrm>
            <a:custGeom>
              <a:avLst/>
              <a:gdLst>
                <a:gd name="T0" fmla="*/ 74 w 602"/>
                <a:gd name="T1" fmla="*/ 206 h 442"/>
                <a:gd name="T2" fmla="*/ 52 w 602"/>
                <a:gd name="T3" fmla="*/ 178 h 442"/>
                <a:gd name="T4" fmla="*/ 35 w 602"/>
                <a:gd name="T5" fmla="*/ 150 h 442"/>
                <a:gd name="T6" fmla="*/ 22 w 602"/>
                <a:gd name="T7" fmla="*/ 124 h 442"/>
                <a:gd name="T8" fmla="*/ 24 w 602"/>
                <a:gd name="T9" fmla="*/ 95 h 442"/>
                <a:gd name="T10" fmla="*/ 43 w 602"/>
                <a:gd name="T11" fmla="*/ 66 h 442"/>
                <a:gd name="T12" fmla="*/ 65 w 602"/>
                <a:gd name="T13" fmla="*/ 48 h 442"/>
                <a:gd name="T14" fmla="*/ 100 w 602"/>
                <a:gd name="T15" fmla="*/ 32 h 442"/>
                <a:gd name="T16" fmla="*/ 141 w 602"/>
                <a:gd name="T17" fmla="*/ 29 h 442"/>
                <a:gd name="T18" fmla="*/ 189 w 602"/>
                <a:gd name="T19" fmla="*/ 29 h 442"/>
                <a:gd name="T20" fmla="*/ 228 w 602"/>
                <a:gd name="T21" fmla="*/ 35 h 442"/>
                <a:gd name="T22" fmla="*/ 261 w 602"/>
                <a:gd name="T23" fmla="*/ 41 h 442"/>
                <a:gd name="T24" fmla="*/ 288 w 602"/>
                <a:gd name="T25" fmla="*/ 52 h 442"/>
                <a:gd name="T26" fmla="*/ 301 w 602"/>
                <a:gd name="T27" fmla="*/ 54 h 442"/>
                <a:gd name="T28" fmla="*/ 300 w 602"/>
                <a:gd name="T29" fmla="*/ 37 h 442"/>
                <a:gd name="T30" fmla="*/ 271 w 602"/>
                <a:gd name="T31" fmla="*/ 17 h 442"/>
                <a:gd name="T32" fmla="*/ 228 w 602"/>
                <a:gd name="T33" fmla="*/ 7 h 442"/>
                <a:gd name="T34" fmla="*/ 176 w 602"/>
                <a:gd name="T35" fmla="*/ 0 h 442"/>
                <a:gd name="T36" fmla="*/ 130 w 602"/>
                <a:gd name="T37" fmla="*/ 2 h 442"/>
                <a:gd name="T38" fmla="*/ 87 w 602"/>
                <a:gd name="T39" fmla="*/ 11 h 442"/>
                <a:gd name="T40" fmla="*/ 48 w 602"/>
                <a:gd name="T41" fmla="*/ 30 h 442"/>
                <a:gd name="T42" fmla="*/ 20 w 602"/>
                <a:gd name="T43" fmla="*/ 54 h 442"/>
                <a:gd name="T44" fmla="*/ 2 w 602"/>
                <a:gd name="T45" fmla="*/ 83 h 442"/>
                <a:gd name="T46" fmla="*/ 0 w 602"/>
                <a:gd name="T47" fmla="*/ 121 h 442"/>
                <a:gd name="T48" fmla="*/ 13 w 602"/>
                <a:gd name="T49" fmla="*/ 159 h 442"/>
                <a:gd name="T50" fmla="*/ 37 w 602"/>
                <a:gd name="T51" fmla="*/ 193 h 442"/>
                <a:gd name="T52" fmla="*/ 76 w 602"/>
                <a:gd name="T53" fmla="*/ 221 h 442"/>
                <a:gd name="T54" fmla="*/ 74 w 602"/>
                <a:gd name="T55" fmla="*/ 206 h 442"/>
                <a:gd name="T56" fmla="*/ 74 w 602"/>
                <a:gd name="T57" fmla="*/ 206 h 442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2" h="442">
                  <a:moveTo>
                    <a:pt x="148" y="412"/>
                  </a:moveTo>
                  <a:lnTo>
                    <a:pt x="104" y="355"/>
                  </a:lnTo>
                  <a:lnTo>
                    <a:pt x="70" y="300"/>
                  </a:lnTo>
                  <a:lnTo>
                    <a:pt x="44" y="247"/>
                  </a:lnTo>
                  <a:lnTo>
                    <a:pt x="47" y="190"/>
                  </a:lnTo>
                  <a:lnTo>
                    <a:pt x="85" y="131"/>
                  </a:lnTo>
                  <a:lnTo>
                    <a:pt x="129" y="95"/>
                  </a:lnTo>
                  <a:lnTo>
                    <a:pt x="199" y="64"/>
                  </a:lnTo>
                  <a:lnTo>
                    <a:pt x="281" y="57"/>
                  </a:lnTo>
                  <a:lnTo>
                    <a:pt x="378" y="57"/>
                  </a:lnTo>
                  <a:lnTo>
                    <a:pt x="456" y="70"/>
                  </a:lnTo>
                  <a:lnTo>
                    <a:pt x="521" y="81"/>
                  </a:lnTo>
                  <a:lnTo>
                    <a:pt x="576" y="104"/>
                  </a:lnTo>
                  <a:lnTo>
                    <a:pt x="602" y="108"/>
                  </a:lnTo>
                  <a:lnTo>
                    <a:pt x="599" y="74"/>
                  </a:lnTo>
                  <a:lnTo>
                    <a:pt x="542" y="34"/>
                  </a:lnTo>
                  <a:lnTo>
                    <a:pt x="456" y="13"/>
                  </a:lnTo>
                  <a:lnTo>
                    <a:pt x="351" y="0"/>
                  </a:lnTo>
                  <a:lnTo>
                    <a:pt x="260" y="3"/>
                  </a:lnTo>
                  <a:lnTo>
                    <a:pt x="173" y="22"/>
                  </a:lnTo>
                  <a:lnTo>
                    <a:pt x="95" y="60"/>
                  </a:lnTo>
                  <a:lnTo>
                    <a:pt x="40" y="108"/>
                  </a:lnTo>
                  <a:lnTo>
                    <a:pt x="4" y="165"/>
                  </a:lnTo>
                  <a:lnTo>
                    <a:pt x="0" y="241"/>
                  </a:lnTo>
                  <a:lnTo>
                    <a:pt x="26" y="317"/>
                  </a:lnTo>
                  <a:lnTo>
                    <a:pt x="74" y="385"/>
                  </a:lnTo>
                  <a:lnTo>
                    <a:pt x="152" y="442"/>
                  </a:lnTo>
                  <a:lnTo>
                    <a:pt x="148" y="4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66" name="Freeform 96"/>
            <p:cNvSpPr>
              <a:spLocks/>
            </p:cNvSpPr>
            <p:nvPr/>
          </p:nvSpPr>
          <p:spPr bwMode="auto">
            <a:xfrm>
              <a:off x="3608" y="1100"/>
              <a:ext cx="358" cy="267"/>
            </a:xfrm>
            <a:custGeom>
              <a:avLst/>
              <a:gdLst>
                <a:gd name="T0" fmla="*/ 358 w 717"/>
                <a:gd name="T1" fmla="*/ 41 h 534"/>
                <a:gd name="T2" fmla="*/ 334 w 717"/>
                <a:gd name="T3" fmla="*/ 20 h 534"/>
                <a:gd name="T4" fmla="*/ 291 w 717"/>
                <a:gd name="T5" fmla="*/ 9 h 534"/>
                <a:gd name="T6" fmla="*/ 230 w 717"/>
                <a:gd name="T7" fmla="*/ 0 h 534"/>
                <a:gd name="T8" fmla="*/ 184 w 717"/>
                <a:gd name="T9" fmla="*/ 0 h 534"/>
                <a:gd name="T10" fmla="*/ 131 w 717"/>
                <a:gd name="T11" fmla="*/ 7 h 534"/>
                <a:gd name="T12" fmla="*/ 94 w 717"/>
                <a:gd name="T13" fmla="*/ 26 h 534"/>
                <a:gd name="T14" fmla="*/ 65 w 717"/>
                <a:gd name="T15" fmla="*/ 46 h 534"/>
                <a:gd name="T16" fmla="*/ 43 w 717"/>
                <a:gd name="T17" fmla="*/ 61 h 534"/>
                <a:gd name="T18" fmla="*/ 20 w 717"/>
                <a:gd name="T19" fmla="*/ 88 h 534"/>
                <a:gd name="T20" fmla="*/ 3 w 717"/>
                <a:gd name="T21" fmla="*/ 124 h 534"/>
                <a:gd name="T22" fmla="*/ 0 w 717"/>
                <a:gd name="T23" fmla="*/ 162 h 534"/>
                <a:gd name="T24" fmla="*/ 16 w 717"/>
                <a:gd name="T25" fmla="*/ 198 h 534"/>
                <a:gd name="T26" fmla="*/ 35 w 717"/>
                <a:gd name="T27" fmla="*/ 225 h 534"/>
                <a:gd name="T28" fmla="*/ 59 w 717"/>
                <a:gd name="T29" fmla="*/ 252 h 534"/>
                <a:gd name="T30" fmla="*/ 96 w 717"/>
                <a:gd name="T31" fmla="*/ 267 h 534"/>
                <a:gd name="T32" fmla="*/ 84 w 717"/>
                <a:gd name="T33" fmla="*/ 252 h 534"/>
                <a:gd name="T34" fmla="*/ 48 w 717"/>
                <a:gd name="T35" fmla="*/ 213 h 534"/>
                <a:gd name="T36" fmla="*/ 30 w 717"/>
                <a:gd name="T37" fmla="*/ 173 h 534"/>
                <a:gd name="T38" fmla="*/ 28 w 717"/>
                <a:gd name="T39" fmla="*/ 141 h 534"/>
                <a:gd name="T40" fmla="*/ 37 w 717"/>
                <a:gd name="T41" fmla="*/ 113 h 534"/>
                <a:gd name="T42" fmla="*/ 63 w 717"/>
                <a:gd name="T43" fmla="*/ 80 h 534"/>
                <a:gd name="T44" fmla="*/ 91 w 717"/>
                <a:gd name="T45" fmla="*/ 56 h 534"/>
                <a:gd name="T46" fmla="*/ 133 w 717"/>
                <a:gd name="T47" fmla="*/ 34 h 534"/>
                <a:gd name="T48" fmla="*/ 184 w 717"/>
                <a:gd name="T49" fmla="*/ 24 h 534"/>
                <a:gd name="T50" fmla="*/ 226 w 717"/>
                <a:gd name="T51" fmla="*/ 24 h 534"/>
                <a:gd name="T52" fmla="*/ 272 w 717"/>
                <a:gd name="T53" fmla="*/ 30 h 534"/>
                <a:gd name="T54" fmla="*/ 301 w 717"/>
                <a:gd name="T55" fmla="*/ 37 h 534"/>
                <a:gd name="T56" fmla="*/ 331 w 717"/>
                <a:gd name="T57" fmla="*/ 48 h 534"/>
                <a:gd name="T58" fmla="*/ 353 w 717"/>
                <a:gd name="T59" fmla="*/ 56 h 534"/>
                <a:gd name="T60" fmla="*/ 358 w 717"/>
                <a:gd name="T61" fmla="*/ 41 h 534"/>
                <a:gd name="T62" fmla="*/ 358 w 717"/>
                <a:gd name="T63" fmla="*/ 41 h 534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717" h="534">
                  <a:moveTo>
                    <a:pt x="717" y="81"/>
                  </a:moveTo>
                  <a:lnTo>
                    <a:pt x="669" y="39"/>
                  </a:lnTo>
                  <a:lnTo>
                    <a:pt x="582" y="17"/>
                  </a:lnTo>
                  <a:lnTo>
                    <a:pt x="460" y="0"/>
                  </a:lnTo>
                  <a:lnTo>
                    <a:pt x="369" y="0"/>
                  </a:lnTo>
                  <a:lnTo>
                    <a:pt x="262" y="13"/>
                  </a:lnTo>
                  <a:lnTo>
                    <a:pt x="188" y="51"/>
                  </a:lnTo>
                  <a:lnTo>
                    <a:pt x="131" y="91"/>
                  </a:lnTo>
                  <a:lnTo>
                    <a:pt x="87" y="121"/>
                  </a:lnTo>
                  <a:lnTo>
                    <a:pt x="40" y="176"/>
                  </a:lnTo>
                  <a:lnTo>
                    <a:pt x="6" y="247"/>
                  </a:lnTo>
                  <a:lnTo>
                    <a:pt x="0" y="323"/>
                  </a:lnTo>
                  <a:lnTo>
                    <a:pt x="32" y="395"/>
                  </a:lnTo>
                  <a:lnTo>
                    <a:pt x="70" y="450"/>
                  </a:lnTo>
                  <a:lnTo>
                    <a:pt x="118" y="503"/>
                  </a:lnTo>
                  <a:lnTo>
                    <a:pt x="192" y="534"/>
                  </a:lnTo>
                  <a:lnTo>
                    <a:pt x="169" y="503"/>
                  </a:lnTo>
                  <a:lnTo>
                    <a:pt x="97" y="425"/>
                  </a:lnTo>
                  <a:lnTo>
                    <a:pt x="61" y="345"/>
                  </a:lnTo>
                  <a:lnTo>
                    <a:pt x="57" y="281"/>
                  </a:lnTo>
                  <a:lnTo>
                    <a:pt x="74" y="226"/>
                  </a:lnTo>
                  <a:lnTo>
                    <a:pt x="127" y="159"/>
                  </a:lnTo>
                  <a:lnTo>
                    <a:pt x="182" y="112"/>
                  </a:lnTo>
                  <a:lnTo>
                    <a:pt x="266" y="68"/>
                  </a:lnTo>
                  <a:lnTo>
                    <a:pt x="369" y="47"/>
                  </a:lnTo>
                  <a:lnTo>
                    <a:pt x="452" y="47"/>
                  </a:lnTo>
                  <a:lnTo>
                    <a:pt x="544" y="60"/>
                  </a:lnTo>
                  <a:lnTo>
                    <a:pt x="602" y="74"/>
                  </a:lnTo>
                  <a:lnTo>
                    <a:pt x="663" y="95"/>
                  </a:lnTo>
                  <a:lnTo>
                    <a:pt x="707" y="112"/>
                  </a:lnTo>
                  <a:lnTo>
                    <a:pt x="717" y="8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67" name="Freeform 97"/>
            <p:cNvSpPr>
              <a:spLocks/>
            </p:cNvSpPr>
            <p:nvPr/>
          </p:nvSpPr>
          <p:spPr bwMode="auto">
            <a:xfrm>
              <a:off x="3015" y="2337"/>
              <a:ext cx="548" cy="140"/>
            </a:xfrm>
            <a:custGeom>
              <a:avLst/>
              <a:gdLst>
                <a:gd name="T0" fmla="*/ 0 w 1097"/>
                <a:gd name="T1" fmla="*/ 101 h 281"/>
                <a:gd name="T2" fmla="*/ 2 w 1097"/>
                <a:gd name="T3" fmla="*/ 116 h 281"/>
                <a:gd name="T4" fmla="*/ 39 w 1097"/>
                <a:gd name="T5" fmla="*/ 130 h 281"/>
                <a:gd name="T6" fmla="*/ 91 w 1097"/>
                <a:gd name="T7" fmla="*/ 136 h 281"/>
                <a:gd name="T8" fmla="*/ 134 w 1097"/>
                <a:gd name="T9" fmla="*/ 140 h 281"/>
                <a:gd name="T10" fmla="*/ 195 w 1097"/>
                <a:gd name="T11" fmla="*/ 134 h 281"/>
                <a:gd name="T12" fmla="*/ 272 w 1097"/>
                <a:gd name="T13" fmla="*/ 125 h 281"/>
                <a:gd name="T14" fmla="*/ 350 w 1097"/>
                <a:gd name="T15" fmla="*/ 106 h 281"/>
                <a:gd name="T16" fmla="*/ 433 w 1097"/>
                <a:gd name="T17" fmla="*/ 69 h 281"/>
                <a:gd name="T18" fmla="*/ 494 w 1097"/>
                <a:gd name="T19" fmla="*/ 38 h 281"/>
                <a:gd name="T20" fmla="*/ 548 w 1097"/>
                <a:gd name="T21" fmla="*/ 6 h 281"/>
                <a:gd name="T22" fmla="*/ 533 w 1097"/>
                <a:gd name="T23" fmla="*/ 0 h 281"/>
                <a:gd name="T24" fmla="*/ 474 w 1097"/>
                <a:gd name="T25" fmla="*/ 25 h 281"/>
                <a:gd name="T26" fmla="*/ 401 w 1097"/>
                <a:gd name="T27" fmla="*/ 58 h 281"/>
                <a:gd name="T28" fmla="*/ 310 w 1097"/>
                <a:gd name="T29" fmla="*/ 86 h 281"/>
                <a:gd name="T30" fmla="*/ 227 w 1097"/>
                <a:gd name="T31" fmla="*/ 106 h 281"/>
                <a:gd name="T32" fmla="*/ 151 w 1097"/>
                <a:gd name="T33" fmla="*/ 113 h 281"/>
                <a:gd name="T34" fmla="*/ 101 w 1097"/>
                <a:gd name="T35" fmla="*/ 113 h 281"/>
                <a:gd name="T36" fmla="*/ 58 w 1097"/>
                <a:gd name="T37" fmla="*/ 110 h 281"/>
                <a:gd name="T38" fmla="*/ 25 w 1097"/>
                <a:gd name="T39" fmla="*/ 101 h 281"/>
                <a:gd name="T40" fmla="*/ 0 w 1097"/>
                <a:gd name="T41" fmla="*/ 101 h 281"/>
                <a:gd name="T42" fmla="*/ 0 w 1097"/>
                <a:gd name="T43" fmla="*/ 101 h 281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097" h="281">
                  <a:moveTo>
                    <a:pt x="0" y="203"/>
                  </a:moveTo>
                  <a:lnTo>
                    <a:pt x="4" y="233"/>
                  </a:lnTo>
                  <a:lnTo>
                    <a:pt x="78" y="260"/>
                  </a:lnTo>
                  <a:lnTo>
                    <a:pt x="182" y="273"/>
                  </a:lnTo>
                  <a:lnTo>
                    <a:pt x="268" y="281"/>
                  </a:lnTo>
                  <a:lnTo>
                    <a:pt x="390" y="269"/>
                  </a:lnTo>
                  <a:lnTo>
                    <a:pt x="545" y="250"/>
                  </a:lnTo>
                  <a:lnTo>
                    <a:pt x="701" y="212"/>
                  </a:lnTo>
                  <a:lnTo>
                    <a:pt x="867" y="138"/>
                  </a:lnTo>
                  <a:lnTo>
                    <a:pt x="988" y="77"/>
                  </a:lnTo>
                  <a:lnTo>
                    <a:pt x="1097" y="13"/>
                  </a:lnTo>
                  <a:lnTo>
                    <a:pt x="1066" y="0"/>
                  </a:lnTo>
                  <a:lnTo>
                    <a:pt x="948" y="51"/>
                  </a:lnTo>
                  <a:lnTo>
                    <a:pt x="802" y="117"/>
                  </a:lnTo>
                  <a:lnTo>
                    <a:pt x="620" y="172"/>
                  </a:lnTo>
                  <a:lnTo>
                    <a:pt x="454" y="212"/>
                  </a:lnTo>
                  <a:lnTo>
                    <a:pt x="302" y="226"/>
                  </a:lnTo>
                  <a:lnTo>
                    <a:pt x="203" y="226"/>
                  </a:lnTo>
                  <a:lnTo>
                    <a:pt x="116" y="220"/>
                  </a:lnTo>
                  <a:lnTo>
                    <a:pt x="51" y="203"/>
                  </a:lnTo>
                  <a:lnTo>
                    <a:pt x="0" y="20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68" name="Freeform 98"/>
            <p:cNvSpPr>
              <a:spLocks/>
            </p:cNvSpPr>
            <p:nvPr/>
          </p:nvSpPr>
          <p:spPr bwMode="auto">
            <a:xfrm>
              <a:off x="2967" y="1927"/>
              <a:ext cx="976" cy="616"/>
            </a:xfrm>
            <a:custGeom>
              <a:avLst/>
              <a:gdLst>
                <a:gd name="T0" fmla="*/ 2 w 1950"/>
                <a:gd name="T1" fmla="*/ 573 h 1232"/>
                <a:gd name="T2" fmla="*/ 48 w 1950"/>
                <a:gd name="T3" fmla="*/ 584 h 1232"/>
                <a:gd name="T4" fmla="*/ 115 w 1950"/>
                <a:gd name="T5" fmla="*/ 586 h 1232"/>
                <a:gd name="T6" fmla="*/ 210 w 1950"/>
                <a:gd name="T7" fmla="*/ 579 h 1232"/>
                <a:gd name="T8" fmla="*/ 310 w 1950"/>
                <a:gd name="T9" fmla="*/ 562 h 1232"/>
                <a:gd name="T10" fmla="*/ 396 w 1950"/>
                <a:gd name="T11" fmla="*/ 540 h 1232"/>
                <a:gd name="T12" fmla="*/ 485 w 1950"/>
                <a:gd name="T13" fmla="*/ 506 h 1232"/>
                <a:gd name="T14" fmla="*/ 582 w 1950"/>
                <a:gd name="T15" fmla="*/ 458 h 1232"/>
                <a:gd name="T16" fmla="*/ 643 w 1950"/>
                <a:gd name="T17" fmla="*/ 420 h 1232"/>
                <a:gd name="T18" fmla="*/ 694 w 1950"/>
                <a:gd name="T19" fmla="*/ 381 h 1232"/>
                <a:gd name="T20" fmla="*/ 761 w 1950"/>
                <a:gd name="T21" fmla="*/ 324 h 1232"/>
                <a:gd name="T22" fmla="*/ 820 w 1950"/>
                <a:gd name="T23" fmla="*/ 258 h 1232"/>
                <a:gd name="T24" fmla="*/ 876 w 1950"/>
                <a:gd name="T25" fmla="*/ 178 h 1232"/>
                <a:gd name="T26" fmla="*/ 928 w 1950"/>
                <a:gd name="T27" fmla="*/ 89 h 1232"/>
                <a:gd name="T28" fmla="*/ 976 w 1950"/>
                <a:gd name="T29" fmla="*/ 0 h 1232"/>
                <a:gd name="T30" fmla="*/ 976 w 1950"/>
                <a:gd name="T31" fmla="*/ 35 h 1232"/>
                <a:gd name="T32" fmla="*/ 934 w 1950"/>
                <a:gd name="T33" fmla="*/ 134 h 1232"/>
                <a:gd name="T34" fmla="*/ 898 w 1950"/>
                <a:gd name="T35" fmla="*/ 200 h 1232"/>
                <a:gd name="T36" fmla="*/ 854 w 1950"/>
                <a:gd name="T37" fmla="*/ 258 h 1232"/>
                <a:gd name="T38" fmla="*/ 810 w 1950"/>
                <a:gd name="T39" fmla="*/ 310 h 1232"/>
                <a:gd name="T40" fmla="*/ 731 w 1950"/>
                <a:gd name="T41" fmla="*/ 386 h 1232"/>
                <a:gd name="T42" fmla="*/ 651 w 1950"/>
                <a:gd name="T43" fmla="*/ 445 h 1232"/>
                <a:gd name="T44" fmla="*/ 570 w 1950"/>
                <a:gd name="T45" fmla="*/ 493 h 1232"/>
                <a:gd name="T46" fmla="*/ 483 w 1950"/>
                <a:gd name="T47" fmla="*/ 538 h 1232"/>
                <a:gd name="T48" fmla="*/ 392 w 1950"/>
                <a:gd name="T49" fmla="*/ 573 h 1232"/>
                <a:gd name="T50" fmla="*/ 281 w 1950"/>
                <a:gd name="T51" fmla="*/ 596 h 1232"/>
                <a:gd name="T52" fmla="*/ 180 w 1950"/>
                <a:gd name="T53" fmla="*/ 610 h 1232"/>
                <a:gd name="T54" fmla="*/ 106 w 1950"/>
                <a:gd name="T55" fmla="*/ 616 h 1232"/>
                <a:gd name="T56" fmla="*/ 32 w 1950"/>
                <a:gd name="T57" fmla="*/ 610 h 1232"/>
                <a:gd name="T58" fmla="*/ 0 w 1950"/>
                <a:gd name="T59" fmla="*/ 596 h 1232"/>
                <a:gd name="T60" fmla="*/ 2 w 1950"/>
                <a:gd name="T61" fmla="*/ 573 h 1232"/>
                <a:gd name="T62" fmla="*/ 2 w 1950"/>
                <a:gd name="T63" fmla="*/ 573 h 123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950" h="1232">
                  <a:moveTo>
                    <a:pt x="4" y="1145"/>
                  </a:moveTo>
                  <a:lnTo>
                    <a:pt x="95" y="1167"/>
                  </a:lnTo>
                  <a:lnTo>
                    <a:pt x="230" y="1171"/>
                  </a:lnTo>
                  <a:lnTo>
                    <a:pt x="420" y="1158"/>
                  </a:lnTo>
                  <a:lnTo>
                    <a:pt x="620" y="1124"/>
                  </a:lnTo>
                  <a:lnTo>
                    <a:pt x="792" y="1080"/>
                  </a:lnTo>
                  <a:lnTo>
                    <a:pt x="969" y="1011"/>
                  </a:lnTo>
                  <a:lnTo>
                    <a:pt x="1163" y="916"/>
                  </a:lnTo>
                  <a:lnTo>
                    <a:pt x="1285" y="840"/>
                  </a:lnTo>
                  <a:lnTo>
                    <a:pt x="1387" y="762"/>
                  </a:lnTo>
                  <a:lnTo>
                    <a:pt x="1520" y="647"/>
                  </a:lnTo>
                  <a:lnTo>
                    <a:pt x="1638" y="515"/>
                  </a:lnTo>
                  <a:lnTo>
                    <a:pt x="1750" y="356"/>
                  </a:lnTo>
                  <a:lnTo>
                    <a:pt x="1855" y="177"/>
                  </a:lnTo>
                  <a:lnTo>
                    <a:pt x="1950" y="0"/>
                  </a:lnTo>
                  <a:lnTo>
                    <a:pt x="1950" y="69"/>
                  </a:lnTo>
                  <a:lnTo>
                    <a:pt x="1866" y="268"/>
                  </a:lnTo>
                  <a:lnTo>
                    <a:pt x="1794" y="399"/>
                  </a:lnTo>
                  <a:lnTo>
                    <a:pt x="1707" y="515"/>
                  </a:lnTo>
                  <a:lnTo>
                    <a:pt x="1619" y="620"/>
                  </a:lnTo>
                  <a:lnTo>
                    <a:pt x="1460" y="772"/>
                  </a:lnTo>
                  <a:lnTo>
                    <a:pt x="1300" y="890"/>
                  </a:lnTo>
                  <a:lnTo>
                    <a:pt x="1138" y="985"/>
                  </a:lnTo>
                  <a:lnTo>
                    <a:pt x="965" y="1076"/>
                  </a:lnTo>
                  <a:lnTo>
                    <a:pt x="783" y="1145"/>
                  </a:lnTo>
                  <a:lnTo>
                    <a:pt x="562" y="1192"/>
                  </a:lnTo>
                  <a:lnTo>
                    <a:pt x="359" y="1219"/>
                  </a:lnTo>
                  <a:lnTo>
                    <a:pt x="211" y="1232"/>
                  </a:lnTo>
                  <a:lnTo>
                    <a:pt x="64" y="1219"/>
                  </a:lnTo>
                  <a:lnTo>
                    <a:pt x="0" y="1192"/>
                  </a:lnTo>
                  <a:lnTo>
                    <a:pt x="4" y="114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69" name="Freeform 99"/>
            <p:cNvSpPr>
              <a:spLocks/>
            </p:cNvSpPr>
            <p:nvPr/>
          </p:nvSpPr>
          <p:spPr bwMode="auto">
            <a:xfrm>
              <a:off x="2706" y="1361"/>
              <a:ext cx="822" cy="675"/>
            </a:xfrm>
            <a:custGeom>
              <a:avLst/>
              <a:gdLst>
                <a:gd name="T0" fmla="*/ 795 w 1644"/>
                <a:gd name="T1" fmla="*/ 3 h 1352"/>
                <a:gd name="T2" fmla="*/ 741 w 1644"/>
                <a:gd name="T3" fmla="*/ 0 h 1352"/>
                <a:gd name="T4" fmla="*/ 678 w 1644"/>
                <a:gd name="T5" fmla="*/ 13 h 1352"/>
                <a:gd name="T6" fmla="*/ 591 w 1644"/>
                <a:gd name="T7" fmla="*/ 41 h 1352"/>
                <a:gd name="T8" fmla="*/ 510 w 1644"/>
                <a:gd name="T9" fmla="*/ 76 h 1352"/>
                <a:gd name="T10" fmla="*/ 436 w 1644"/>
                <a:gd name="T11" fmla="*/ 114 h 1352"/>
                <a:gd name="T12" fmla="*/ 352 w 1644"/>
                <a:gd name="T13" fmla="*/ 172 h 1352"/>
                <a:gd name="T14" fmla="*/ 275 w 1644"/>
                <a:gd name="T15" fmla="*/ 234 h 1352"/>
                <a:gd name="T16" fmla="*/ 208 w 1644"/>
                <a:gd name="T17" fmla="*/ 299 h 1352"/>
                <a:gd name="T18" fmla="*/ 145 w 1644"/>
                <a:gd name="T19" fmla="*/ 373 h 1352"/>
                <a:gd name="T20" fmla="*/ 100 w 1644"/>
                <a:gd name="T21" fmla="*/ 437 h 1352"/>
                <a:gd name="T22" fmla="*/ 57 w 1644"/>
                <a:gd name="T23" fmla="*/ 512 h 1352"/>
                <a:gd name="T24" fmla="*/ 25 w 1644"/>
                <a:gd name="T25" fmla="*/ 599 h 1352"/>
                <a:gd name="T26" fmla="*/ 0 w 1644"/>
                <a:gd name="T27" fmla="*/ 675 h 1352"/>
                <a:gd name="T28" fmla="*/ 53 w 1644"/>
                <a:gd name="T29" fmla="*/ 588 h 1352"/>
                <a:gd name="T30" fmla="*/ 88 w 1644"/>
                <a:gd name="T31" fmla="*/ 515 h 1352"/>
                <a:gd name="T32" fmla="*/ 136 w 1644"/>
                <a:gd name="T33" fmla="*/ 433 h 1352"/>
                <a:gd name="T34" fmla="*/ 191 w 1644"/>
                <a:gd name="T35" fmla="*/ 362 h 1352"/>
                <a:gd name="T36" fmla="*/ 246 w 1644"/>
                <a:gd name="T37" fmla="*/ 302 h 1352"/>
                <a:gd name="T38" fmla="*/ 316 w 1644"/>
                <a:gd name="T39" fmla="*/ 239 h 1352"/>
                <a:gd name="T40" fmla="*/ 384 w 1644"/>
                <a:gd name="T41" fmla="*/ 188 h 1352"/>
                <a:gd name="T42" fmla="*/ 457 w 1644"/>
                <a:gd name="T43" fmla="*/ 133 h 1352"/>
                <a:gd name="T44" fmla="*/ 532 w 1644"/>
                <a:gd name="T45" fmla="*/ 92 h 1352"/>
                <a:gd name="T46" fmla="*/ 608 w 1644"/>
                <a:gd name="T47" fmla="*/ 63 h 1352"/>
                <a:gd name="T48" fmla="*/ 689 w 1644"/>
                <a:gd name="T49" fmla="*/ 35 h 1352"/>
                <a:gd name="T50" fmla="*/ 757 w 1644"/>
                <a:gd name="T51" fmla="*/ 19 h 1352"/>
                <a:gd name="T52" fmla="*/ 822 w 1644"/>
                <a:gd name="T53" fmla="*/ 13 h 1352"/>
                <a:gd name="T54" fmla="*/ 795 w 1644"/>
                <a:gd name="T55" fmla="*/ 3 h 1352"/>
                <a:gd name="T56" fmla="*/ 795 w 1644"/>
                <a:gd name="T57" fmla="*/ 3 h 1352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1644" h="1352">
                  <a:moveTo>
                    <a:pt x="1589" y="6"/>
                  </a:moveTo>
                  <a:lnTo>
                    <a:pt x="1481" y="0"/>
                  </a:lnTo>
                  <a:lnTo>
                    <a:pt x="1355" y="27"/>
                  </a:lnTo>
                  <a:lnTo>
                    <a:pt x="1182" y="82"/>
                  </a:lnTo>
                  <a:lnTo>
                    <a:pt x="1019" y="152"/>
                  </a:lnTo>
                  <a:lnTo>
                    <a:pt x="871" y="228"/>
                  </a:lnTo>
                  <a:lnTo>
                    <a:pt x="703" y="344"/>
                  </a:lnTo>
                  <a:lnTo>
                    <a:pt x="549" y="468"/>
                  </a:lnTo>
                  <a:lnTo>
                    <a:pt x="415" y="599"/>
                  </a:lnTo>
                  <a:lnTo>
                    <a:pt x="289" y="747"/>
                  </a:lnTo>
                  <a:lnTo>
                    <a:pt x="200" y="875"/>
                  </a:lnTo>
                  <a:lnTo>
                    <a:pt x="114" y="1025"/>
                  </a:lnTo>
                  <a:lnTo>
                    <a:pt x="50" y="1200"/>
                  </a:lnTo>
                  <a:lnTo>
                    <a:pt x="0" y="1352"/>
                  </a:lnTo>
                  <a:lnTo>
                    <a:pt x="105" y="1177"/>
                  </a:lnTo>
                  <a:lnTo>
                    <a:pt x="175" y="1031"/>
                  </a:lnTo>
                  <a:lnTo>
                    <a:pt x="272" y="867"/>
                  </a:lnTo>
                  <a:lnTo>
                    <a:pt x="382" y="725"/>
                  </a:lnTo>
                  <a:lnTo>
                    <a:pt x="491" y="605"/>
                  </a:lnTo>
                  <a:lnTo>
                    <a:pt x="631" y="479"/>
                  </a:lnTo>
                  <a:lnTo>
                    <a:pt x="768" y="377"/>
                  </a:lnTo>
                  <a:lnTo>
                    <a:pt x="914" y="266"/>
                  </a:lnTo>
                  <a:lnTo>
                    <a:pt x="1063" y="185"/>
                  </a:lnTo>
                  <a:lnTo>
                    <a:pt x="1215" y="126"/>
                  </a:lnTo>
                  <a:lnTo>
                    <a:pt x="1378" y="71"/>
                  </a:lnTo>
                  <a:lnTo>
                    <a:pt x="1513" y="38"/>
                  </a:lnTo>
                  <a:lnTo>
                    <a:pt x="1644" y="27"/>
                  </a:lnTo>
                  <a:lnTo>
                    <a:pt x="1589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70" name="Freeform 100"/>
            <p:cNvSpPr>
              <a:spLocks/>
            </p:cNvSpPr>
            <p:nvPr/>
          </p:nvSpPr>
          <p:spPr bwMode="auto">
            <a:xfrm>
              <a:off x="3588" y="1456"/>
              <a:ext cx="376" cy="861"/>
            </a:xfrm>
            <a:custGeom>
              <a:avLst/>
              <a:gdLst>
                <a:gd name="T0" fmla="*/ 187 w 753"/>
                <a:gd name="T1" fmla="*/ 0 h 1723"/>
                <a:gd name="T2" fmla="*/ 223 w 753"/>
                <a:gd name="T3" fmla="*/ 22 h 1723"/>
                <a:gd name="T4" fmla="*/ 266 w 753"/>
                <a:gd name="T5" fmla="*/ 52 h 1723"/>
                <a:gd name="T6" fmla="*/ 299 w 753"/>
                <a:gd name="T7" fmla="*/ 96 h 1723"/>
                <a:gd name="T8" fmla="*/ 321 w 753"/>
                <a:gd name="T9" fmla="*/ 139 h 1723"/>
                <a:gd name="T10" fmla="*/ 337 w 753"/>
                <a:gd name="T11" fmla="*/ 204 h 1723"/>
                <a:gd name="T12" fmla="*/ 340 w 753"/>
                <a:gd name="T13" fmla="*/ 259 h 1723"/>
                <a:gd name="T14" fmla="*/ 331 w 753"/>
                <a:gd name="T15" fmla="*/ 333 h 1723"/>
                <a:gd name="T16" fmla="*/ 310 w 753"/>
                <a:gd name="T17" fmla="*/ 414 h 1723"/>
                <a:gd name="T18" fmla="*/ 283 w 753"/>
                <a:gd name="T19" fmla="*/ 496 h 1723"/>
                <a:gd name="T20" fmla="*/ 245 w 753"/>
                <a:gd name="T21" fmla="*/ 572 h 1723"/>
                <a:gd name="T22" fmla="*/ 201 w 753"/>
                <a:gd name="T23" fmla="*/ 643 h 1723"/>
                <a:gd name="T24" fmla="*/ 149 w 753"/>
                <a:gd name="T25" fmla="*/ 722 h 1723"/>
                <a:gd name="T26" fmla="*/ 90 w 753"/>
                <a:gd name="T27" fmla="*/ 791 h 1723"/>
                <a:gd name="T28" fmla="*/ 0 w 753"/>
                <a:gd name="T29" fmla="*/ 861 h 1723"/>
                <a:gd name="T30" fmla="*/ 38 w 753"/>
                <a:gd name="T31" fmla="*/ 848 h 1723"/>
                <a:gd name="T32" fmla="*/ 82 w 753"/>
                <a:gd name="T33" fmla="*/ 817 h 1723"/>
                <a:gd name="T34" fmla="*/ 139 w 753"/>
                <a:gd name="T35" fmla="*/ 763 h 1723"/>
                <a:gd name="T36" fmla="*/ 207 w 753"/>
                <a:gd name="T37" fmla="*/ 681 h 1723"/>
                <a:gd name="T38" fmla="*/ 277 w 753"/>
                <a:gd name="T39" fmla="*/ 572 h 1723"/>
                <a:gd name="T40" fmla="*/ 310 w 753"/>
                <a:gd name="T41" fmla="*/ 502 h 1723"/>
                <a:gd name="T42" fmla="*/ 337 w 753"/>
                <a:gd name="T43" fmla="*/ 420 h 1723"/>
                <a:gd name="T44" fmla="*/ 358 w 753"/>
                <a:gd name="T45" fmla="*/ 338 h 1723"/>
                <a:gd name="T46" fmla="*/ 371 w 753"/>
                <a:gd name="T47" fmla="*/ 264 h 1723"/>
                <a:gd name="T48" fmla="*/ 376 w 753"/>
                <a:gd name="T49" fmla="*/ 227 h 1723"/>
                <a:gd name="T50" fmla="*/ 374 w 753"/>
                <a:gd name="T51" fmla="*/ 197 h 1723"/>
                <a:gd name="T52" fmla="*/ 364 w 753"/>
                <a:gd name="T53" fmla="*/ 146 h 1723"/>
                <a:gd name="T54" fmla="*/ 343 w 753"/>
                <a:gd name="T55" fmla="*/ 96 h 1723"/>
                <a:gd name="T56" fmla="*/ 302 w 753"/>
                <a:gd name="T57" fmla="*/ 44 h 1723"/>
                <a:gd name="T58" fmla="*/ 261 w 753"/>
                <a:gd name="T59" fmla="*/ 16 h 1723"/>
                <a:gd name="T60" fmla="*/ 217 w 753"/>
                <a:gd name="T61" fmla="*/ 0 h 1723"/>
                <a:gd name="T62" fmla="*/ 187 w 753"/>
                <a:gd name="T63" fmla="*/ 0 h 1723"/>
                <a:gd name="T64" fmla="*/ 187 w 753"/>
                <a:gd name="T65" fmla="*/ 0 h 172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53" h="1723">
                  <a:moveTo>
                    <a:pt x="374" y="0"/>
                  </a:moveTo>
                  <a:lnTo>
                    <a:pt x="447" y="44"/>
                  </a:lnTo>
                  <a:lnTo>
                    <a:pt x="532" y="105"/>
                  </a:lnTo>
                  <a:lnTo>
                    <a:pt x="599" y="192"/>
                  </a:lnTo>
                  <a:lnTo>
                    <a:pt x="642" y="278"/>
                  </a:lnTo>
                  <a:lnTo>
                    <a:pt x="675" y="409"/>
                  </a:lnTo>
                  <a:lnTo>
                    <a:pt x="681" y="519"/>
                  </a:lnTo>
                  <a:lnTo>
                    <a:pt x="663" y="666"/>
                  </a:lnTo>
                  <a:lnTo>
                    <a:pt x="620" y="829"/>
                  </a:lnTo>
                  <a:lnTo>
                    <a:pt x="566" y="993"/>
                  </a:lnTo>
                  <a:lnTo>
                    <a:pt x="490" y="1145"/>
                  </a:lnTo>
                  <a:lnTo>
                    <a:pt x="403" y="1287"/>
                  </a:lnTo>
                  <a:lnTo>
                    <a:pt x="298" y="1445"/>
                  </a:lnTo>
                  <a:lnTo>
                    <a:pt x="181" y="1582"/>
                  </a:lnTo>
                  <a:lnTo>
                    <a:pt x="0" y="1723"/>
                  </a:lnTo>
                  <a:lnTo>
                    <a:pt x="76" y="1696"/>
                  </a:lnTo>
                  <a:lnTo>
                    <a:pt x="164" y="1635"/>
                  </a:lnTo>
                  <a:lnTo>
                    <a:pt x="278" y="1527"/>
                  </a:lnTo>
                  <a:lnTo>
                    <a:pt x="414" y="1363"/>
                  </a:lnTo>
                  <a:lnTo>
                    <a:pt x="555" y="1145"/>
                  </a:lnTo>
                  <a:lnTo>
                    <a:pt x="620" y="1004"/>
                  </a:lnTo>
                  <a:lnTo>
                    <a:pt x="675" y="841"/>
                  </a:lnTo>
                  <a:lnTo>
                    <a:pt x="717" y="677"/>
                  </a:lnTo>
                  <a:lnTo>
                    <a:pt x="743" y="529"/>
                  </a:lnTo>
                  <a:lnTo>
                    <a:pt x="753" y="455"/>
                  </a:lnTo>
                  <a:lnTo>
                    <a:pt x="749" y="394"/>
                  </a:lnTo>
                  <a:lnTo>
                    <a:pt x="728" y="293"/>
                  </a:lnTo>
                  <a:lnTo>
                    <a:pt x="686" y="192"/>
                  </a:lnTo>
                  <a:lnTo>
                    <a:pt x="604" y="88"/>
                  </a:lnTo>
                  <a:lnTo>
                    <a:pt x="523" y="33"/>
                  </a:lnTo>
                  <a:lnTo>
                    <a:pt x="435" y="0"/>
                  </a:lnTo>
                  <a:lnTo>
                    <a:pt x="37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71" name="Freeform 101"/>
            <p:cNvSpPr>
              <a:spLocks/>
            </p:cNvSpPr>
            <p:nvPr/>
          </p:nvSpPr>
          <p:spPr bwMode="auto">
            <a:xfrm>
              <a:off x="2782" y="2115"/>
              <a:ext cx="216" cy="349"/>
            </a:xfrm>
            <a:custGeom>
              <a:avLst/>
              <a:gdLst>
                <a:gd name="T0" fmla="*/ 20 w 432"/>
                <a:gd name="T1" fmla="*/ 11 h 697"/>
                <a:gd name="T2" fmla="*/ 39 w 432"/>
                <a:gd name="T3" fmla="*/ 87 h 697"/>
                <a:gd name="T4" fmla="*/ 63 w 432"/>
                <a:gd name="T5" fmla="*/ 164 h 697"/>
                <a:gd name="T6" fmla="*/ 88 w 432"/>
                <a:gd name="T7" fmla="*/ 226 h 697"/>
                <a:gd name="T8" fmla="*/ 126 w 432"/>
                <a:gd name="T9" fmla="*/ 270 h 697"/>
                <a:gd name="T10" fmla="*/ 167 w 432"/>
                <a:gd name="T11" fmla="*/ 308 h 697"/>
                <a:gd name="T12" fmla="*/ 216 w 432"/>
                <a:gd name="T13" fmla="*/ 349 h 697"/>
                <a:gd name="T14" fmla="*/ 170 w 432"/>
                <a:gd name="T15" fmla="*/ 336 h 697"/>
                <a:gd name="T16" fmla="*/ 113 w 432"/>
                <a:gd name="T17" fmla="*/ 298 h 697"/>
                <a:gd name="T18" fmla="*/ 69 w 432"/>
                <a:gd name="T19" fmla="*/ 244 h 697"/>
                <a:gd name="T20" fmla="*/ 44 w 432"/>
                <a:gd name="T21" fmla="*/ 196 h 697"/>
                <a:gd name="T22" fmla="*/ 22 w 432"/>
                <a:gd name="T23" fmla="*/ 131 h 697"/>
                <a:gd name="T24" fmla="*/ 6 w 432"/>
                <a:gd name="T25" fmla="*/ 57 h 697"/>
                <a:gd name="T26" fmla="*/ 0 w 432"/>
                <a:gd name="T27" fmla="*/ 0 h 697"/>
                <a:gd name="T28" fmla="*/ 20 w 432"/>
                <a:gd name="T29" fmla="*/ 11 h 697"/>
                <a:gd name="T30" fmla="*/ 20 w 432"/>
                <a:gd name="T31" fmla="*/ 11 h 69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432" h="697">
                  <a:moveTo>
                    <a:pt x="40" y="21"/>
                  </a:moveTo>
                  <a:lnTo>
                    <a:pt x="78" y="174"/>
                  </a:lnTo>
                  <a:lnTo>
                    <a:pt x="126" y="327"/>
                  </a:lnTo>
                  <a:lnTo>
                    <a:pt x="175" y="452"/>
                  </a:lnTo>
                  <a:lnTo>
                    <a:pt x="251" y="539"/>
                  </a:lnTo>
                  <a:lnTo>
                    <a:pt x="333" y="615"/>
                  </a:lnTo>
                  <a:lnTo>
                    <a:pt x="432" y="697"/>
                  </a:lnTo>
                  <a:lnTo>
                    <a:pt x="339" y="671"/>
                  </a:lnTo>
                  <a:lnTo>
                    <a:pt x="225" y="595"/>
                  </a:lnTo>
                  <a:lnTo>
                    <a:pt x="137" y="488"/>
                  </a:lnTo>
                  <a:lnTo>
                    <a:pt x="88" y="391"/>
                  </a:lnTo>
                  <a:lnTo>
                    <a:pt x="44" y="262"/>
                  </a:lnTo>
                  <a:lnTo>
                    <a:pt x="12" y="114"/>
                  </a:lnTo>
                  <a:lnTo>
                    <a:pt x="0" y="0"/>
                  </a:lnTo>
                  <a:lnTo>
                    <a:pt x="40" y="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72" name="Freeform 102"/>
            <p:cNvSpPr>
              <a:spLocks/>
            </p:cNvSpPr>
            <p:nvPr/>
          </p:nvSpPr>
          <p:spPr bwMode="auto">
            <a:xfrm>
              <a:off x="2780" y="1404"/>
              <a:ext cx="914" cy="689"/>
            </a:xfrm>
            <a:custGeom>
              <a:avLst/>
              <a:gdLst>
                <a:gd name="T0" fmla="*/ 906 w 1829"/>
                <a:gd name="T1" fmla="*/ 6 h 1378"/>
                <a:gd name="T2" fmla="*/ 813 w 1829"/>
                <a:gd name="T3" fmla="*/ 0 h 1378"/>
                <a:gd name="T4" fmla="*/ 717 w 1829"/>
                <a:gd name="T5" fmla="*/ 10 h 1378"/>
                <a:gd name="T6" fmla="*/ 620 w 1829"/>
                <a:gd name="T7" fmla="*/ 32 h 1378"/>
                <a:gd name="T8" fmla="*/ 519 w 1829"/>
                <a:gd name="T9" fmla="*/ 66 h 1378"/>
                <a:gd name="T10" fmla="*/ 435 w 1829"/>
                <a:gd name="T11" fmla="*/ 108 h 1378"/>
                <a:gd name="T12" fmla="*/ 343 w 1829"/>
                <a:gd name="T13" fmla="*/ 165 h 1378"/>
                <a:gd name="T14" fmla="*/ 263 w 1829"/>
                <a:gd name="T15" fmla="*/ 229 h 1378"/>
                <a:gd name="T16" fmla="*/ 195 w 1829"/>
                <a:gd name="T17" fmla="*/ 290 h 1378"/>
                <a:gd name="T18" fmla="*/ 131 w 1829"/>
                <a:gd name="T19" fmla="*/ 359 h 1378"/>
                <a:gd name="T20" fmla="*/ 70 w 1829"/>
                <a:gd name="T21" fmla="*/ 447 h 1378"/>
                <a:gd name="T22" fmla="*/ 32 w 1829"/>
                <a:gd name="T23" fmla="*/ 537 h 1378"/>
                <a:gd name="T24" fmla="*/ 10 w 1829"/>
                <a:gd name="T25" fmla="*/ 605 h 1378"/>
                <a:gd name="T26" fmla="*/ 0 w 1829"/>
                <a:gd name="T27" fmla="*/ 689 h 1378"/>
                <a:gd name="T28" fmla="*/ 16 w 1829"/>
                <a:gd name="T29" fmla="*/ 654 h 1378"/>
                <a:gd name="T30" fmla="*/ 38 w 1829"/>
                <a:gd name="T31" fmla="*/ 588 h 1378"/>
                <a:gd name="T32" fmla="*/ 62 w 1829"/>
                <a:gd name="T33" fmla="*/ 529 h 1378"/>
                <a:gd name="T34" fmla="*/ 101 w 1829"/>
                <a:gd name="T35" fmla="*/ 463 h 1378"/>
                <a:gd name="T36" fmla="*/ 133 w 1829"/>
                <a:gd name="T37" fmla="*/ 412 h 1378"/>
                <a:gd name="T38" fmla="*/ 186 w 1829"/>
                <a:gd name="T39" fmla="*/ 345 h 1378"/>
                <a:gd name="T40" fmla="*/ 238 w 1829"/>
                <a:gd name="T41" fmla="*/ 290 h 1378"/>
                <a:gd name="T42" fmla="*/ 282 w 1829"/>
                <a:gd name="T43" fmla="*/ 247 h 1378"/>
                <a:gd name="T44" fmla="*/ 342 w 1829"/>
                <a:gd name="T45" fmla="*/ 202 h 1378"/>
                <a:gd name="T46" fmla="*/ 419 w 1829"/>
                <a:gd name="T47" fmla="*/ 147 h 1378"/>
                <a:gd name="T48" fmla="*/ 506 w 1829"/>
                <a:gd name="T49" fmla="*/ 105 h 1378"/>
                <a:gd name="T50" fmla="*/ 604 w 1829"/>
                <a:gd name="T51" fmla="*/ 69 h 1378"/>
                <a:gd name="T52" fmla="*/ 682 w 1829"/>
                <a:gd name="T53" fmla="*/ 46 h 1378"/>
                <a:gd name="T54" fmla="*/ 756 w 1829"/>
                <a:gd name="T55" fmla="*/ 30 h 1378"/>
                <a:gd name="T56" fmla="*/ 843 w 1829"/>
                <a:gd name="T57" fmla="*/ 25 h 1378"/>
                <a:gd name="T58" fmla="*/ 914 w 1829"/>
                <a:gd name="T59" fmla="*/ 25 h 1378"/>
                <a:gd name="T60" fmla="*/ 906 w 1829"/>
                <a:gd name="T61" fmla="*/ 6 h 1378"/>
                <a:gd name="T62" fmla="*/ 906 w 1829"/>
                <a:gd name="T63" fmla="*/ 6 h 137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829" h="1378">
                  <a:moveTo>
                    <a:pt x="1812" y="11"/>
                  </a:moveTo>
                  <a:lnTo>
                    <a:pt x="1627" y="0"/>
                  </a:lnTo>
                  <a:lnTo>
                    <a:pt x="1435" y="19"/>
                  </a:lnTo>
                  <a:lnTo>
                    <a:pt x="1240" y="64"/>
                  </a:lnTo>
                  <a:lnTo>
                    <a:pt x="1038" y="131"/>
                  </a:lnTo>
                  <a:lnTo>
                    <a:pt x="871" y="216"/>
                  </a:lnTo>
                  <a:lnTo>
                    <a:pt x="687" y="329"/>
                  </a:lnTo>
                  <a:lnTo>
                    <a:pt x="527" y="458"/>
                  </a:lnTo>
                  <a:lnTo>
                    <a:pt x="390" y="580"/>
                  </a:lnTo>
                  <a:lnTo>
                    <a:pt x="263" y="718"/>
                  </a:lnTo>
                  <a:lnTo>
                    <a:pt x="141" y="893"/>
                  </a:lnTo>
                  <a:lnTo>
                    <a:pt x="65" y="1074"/>
                  </a:lnTo>
                  <a:lnTo>
                    <a:pt x="21" y="1209"/>
                  </a:lnTo>
                  <a:lnTo>
                    <a:pt x="0" y="1378"/>
                  </a:lnTo>
                  <a:lnTo>
                    <a:pt x="33" y="1308"/>
                  </a:lnTo>
                  <a:lnTo>
                    <a:pt x="76" y="1176"/>
                  </a:lnTo>
                  <a:lnTo>
                    <a:pt x="124" y="1057"/>
                  </a:lnTo>
                  <a:lnTo>
                    <a:pt x="202" y="925"/>
                  </a:lnTo>
                  <a:lnTo>
                    <a:pt x="267" y="823"/>
                  </a:lnTo>
                  <a:lnTo>
                    <a:pt x="373" y="690"/>
                  </a:lnTo>
                  <a:lnTo>
                    <a:pt x="476" y="580"/>
                  </a:lnTo>
                  <a:lnTo>
                    <a:pt x="565" y="494"/>
                  </a:lnTo>
                  <a:lnTo>
                    <a:pt x="685" y="403"/>
                  </a:lnTo>
                  <a:lnTo>
                    <a:pt x="839" y="294"/>
                  </a:lnTo>
                  <a:lnTo>
                    <a:pt x="1012" y="209"/>
                  </a:lnTo>
                  <a:lnTo>
                    <a:pt x="1209" y="137"/>
                  </a:lnTo>
                  <a:lnTo>
                    <a:pt x="1365" y="91"/>
                  </a:lnTo>
                  <a:lnTo>
                    <a:pt x="1513" y="59"/>
                  </a:lnTo>
                  <a:lnTo>
                    <a:pt x="1686" y="49"/>
                  </a:lnTo>
                  <a:lnTo>
                    <a:pt x="1829" y="49"/>
                  </a:lnTo>
                  <a:lnTo>
                    <a:pt x="1812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468" name="Line 103"/>
          <p:cNvSpPr>
            <a:spLocks noChangeShapeType="1"/>
          </p:cNvSpPr>
          <p:nvPr/>
        </p:nvSpPr>
        <p:spPr bwMode="auto">
          <a:xfrm>
            <a:off x="7885113" y="3213100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9" name="Line 104"/>
          <p:cNvSpPr>
            <a:spLocks noChangeShapeType="1"/>
          </p:cNvSpPr>
          <p:nvPr/>
        </p:nvSpPr>
        <p:spPr bwMode="auto">
          <a:xfrm>
            <a:off x="7812088" y="2997200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0" name="Line 105"/>
          <p:cNvSpPr>
            <a:spLocks noChangeShapeType="1"/>
          </p:cNvSpPr>
          <p:nvPr/>
        </p:nvSpPr>
        <p:spPr bwMode="auto">
          <a:xfrm>
            <a:off x="7812088" y="3429000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1" name="Line 106"/>
          <p:cNvSpPr>
            <a:spLocks noChangeShapeType="1"/>
          </p:cNvSpPr>
          <p:nvPr/>
        </p:nvSpPr>
        <p:spPr bwMode="auto">
          <a:xfrm flipV="1">
            <a:off x="7885113" y="3141663"/>
            <a:ext cx="14287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2" name="Line 107"/>
          <p:cNvSpPr>
            <a:spLocks noChangeShapeType="1"/>
          </p:cNvSpPr>
          <p:nvPr/>
        </p:nvSpPr>
        <p:spPr bwMode="auto">
          <a:xfrm>
            <a:off x="8027988" y="3141663"/>
            <a:ext cx="144462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3" name="Line 108"/>
          <p:cNvSpPr>
            <a:spLocks noChangeShapeType="1"/>
          </p:cNvSpPr>
          <p:nvPr/>
        </p:nvSpPr>
        <p:spPr bwMode="auto">
          <a:xfrm flipH="1" flipV="1">
            <a:off x="7812088" y="3068638"/>
            <a:ext cx="73025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4" name="Line 109"/>
          <p:cNvSpPr>
            <a:spLocks noChangeShapeType="1"/>
          </p:cNvSpPr>
          <p:nvPr/>
        </p:nvSpPr>
        <p:spPr bwMode="auto">
          <a:xfrm>
            <a:off x="7740650" y="3644900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5" name="Line 110"/>
          <p:cNvSpPr>
            <a:spLocks noChangeShapeType="1"/>
          </p:cNvSpPr>
          <p:nvPr/>
        </p:nvSpPr>
        <p:spPr bwMode="auto">
          <a:xfrm flipH="1" flipV="1">
            <a:off x="7596188" y="3789363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6" name="Text Box 111"/>
          <p:cNvSpPr txBox="1">
            <a:spLocks noChangeArrowheads="1"/>
          </p:cNvSpPr>
          <p:nvPr/>
        </p:nvSpPr>
        <p:spPr bwMode="auto">
          <a:xfrm>
            <a:off x="468313" y="4300538"/>
            <a:ext cx="18002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b="1"/>
              <a:t>Fonte de estímulo</a:t>
            </a:r>
          </a:p>
        </p:txBody>
      </p:sp>
      <p:sp>
        <p:nvSpPr>
          <p:cNvPr id="19477" name="Text Box 112"/>
          <p:cNvSpPr txBox="1">
            <a:spLocks noChangeArrowheads="1"/>
          </p:cNvSpPr>
          <p:nvPr/>
        </p:nvSpPr>
        <p:spPr bwMode="auto">
          <a:xfrm>
            <a:off x="2555875" y="3521075"/>
            <a:ext cx="1123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b="1"/>
              <a:t>estímulo</a:t>
            </a:r>
          </a:p>
        </p:txBody>
      </p:sp>
      <p:sp>
        <p:nvSpPr>
          <p:cNvPr id="19478" name="Text Box 113"/>
          <p:cNvSpPr txBox="1">
            <a:spLocks noChangeArrowheads="1"/>
          </p:cNvSpPr>
          <p:nvPr/>
        </p:nvSpPr>
        <p:spPr bwMode="auto">
          <a:xfrm>
            <a:off x="5508625" y="3500438"/>
            <a:ext cx="1136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b="1"/>
              <a:t>resposta</a:t>
            </a:r>
          </a:p>
        </p:txBody>
      </p:sp>
      <p:grpSp>
        <p:nvGrpSpPr>
          <p:cNvPr id="91262" name="Group 126"/>
          <p:cNvGrpSpPr>
            <a:grpSpLocks/>
          </p:cNvGrpSpPr>
          <p:nvPr/>
        </p:nvGrpSpPr>
        <p:grpSpPr bwMode="auto">
          <a:xfrm>
            <a:off x="457200" y="333376"/>
            <a:ext cx="2362200" cy="1371600"/>
            <a:chOff x="288" y="210"/>
            <a:chExt cx="1488" cy="864"/>
          </a:xfrm>
        </p:grpSpPr>
        <p:sp>
          <p:nvSpPr>
            <p:cNvPr id="19495" name="AutoShape 114"/>
            <p:cNvSpPr>
              <a:spLocks noChangeArrowheads="1"/>
            </p:cNvSpPr>
            <p:nvPr/>
          </p:nvSpPr>
          <p:spPr bwMode="auto">
            <a:xfrm>
              <a:off x="288" y="210"/>
              <a:ext cx="1488" cy="864"/>
            </a:xfrm>
            <a:prstGeom prst="cloudCallout">
              <a:avLst>
                <a:gd name="adj1" fmla="val -6931"/>
                <a:gd name="adj2" fmla="val 90674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19496" name="Text Box 115"/>
            <p:cNvSpPr txBox="1">
              <a:spLocks noChangeArrowheads="1"/>
            </p:cNvSpPr>
            <p:nvPr/>
          </p:nvSpPr>
          <p:spPr bwMode="auto">
            <a:xfrm>
              <a:off x="480" y="436"/>
              <a:ext cx="110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b="1" dirty="0"/>
                <a:t>Entidade que gera estímulo</a:t>
              </a:r>
            </a:p>
          </p:txBody>
        </p:sp>
      </p:grpSp>
      <p:grpSp>
        <p:nvGrpSpPr>
          <p:cNvPr id="91265" name="Group 129"/>
          <p:cNvGrpSpPr>
            <a:grpSpLocks/>
          </p:cNvGrpSpPr>
          <p:nvPr/>
        </p:nvGrpSpPr>
        <p:grpSpPr bwMode="auto">
          <a:xfrm>
            <a:off x="611188" y="4868863"/>
            <a:ext cx="2590800" cy="1828800"/>
            <a:chOff x="432" y="2827"/>
            <a:chExt cx="1632" cy="1152"/>
          </a:xfrm>
        </p:grpSpPr>
        <p:sp>
          <p:nvSpPr>
            <p:cNvPr id="19493" name="AutoShape 116"/>
            <p:cNvSpPr>
              <a:spLocks noChangeArrowheads="1"/>
            </p:cNvSpPr>
            <p:nvPr/>
          </p:nvSpPr>
          <p:spPr bwMode="auto">
            <a:xfrm>
              <a:off x="432" y="2827"/>
              <a:ext cx="1632" cy="1152"/>
            </a:xfrm>
            <a:prstGeom prst="cloudCallout">
              <a:avLst>
                <a:gd name="adj1" fmla="val 34672"/>
                <a:gd name="adj2" fmla="val -10617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19494" name="Text Box 117"/>
            <p:cNvSpPr txBox="1">
              <a:spLocks noChangeArrowheads="1"/>
            </p:cNvSpPr>
            <p:nvPr/>
          </p:nvSpPr>
          <p:spPr bwMode="auto">
            <a:xfrm>
              <a:off x="528" y="3009"/>
              <a:ext cx="1450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b="1" dirty="0"/>
                <a:t>Condição que requer uma resposta ao chegar no sistema</a:t>
              </a:r>
            </a:p>
          </p:txBody>
        </p:sp>
      </p:grpSp>
      <p:grpSp>
        <p:nvGrpSpPr>
          <p:cNvPr id="91266" name="Group 130"/>
          <p:cNvGrpSpPr>
            <a:grpSpLocks/>
          </p:cNvGrpSpPr>
          <p:nvPr/>
        </p:nvGrpSpPr>
        <p:grpSpPr bwMode="auto">
          <a:xfrm>
            <a:off x="3493294" y="5149788"/>
            <a:ext cx="2590800" cy="1663824"/>
            <a:chOff x="2208" y="3216"/>
            <a:chExt cx="1632" cy="912"/>
          </a:xfrm>
        </p:grpSpPr>
        <p:sp>
          <p:nvSpPr>
            <p:cNvPr id="19491" name="AutoShape 118"/>
            <p:cNvSpPr>
              <a:spLocks noChangeArrowheads="1"/>
            </p:cNvSpPr>
            <p:nvPr/>
          </p:nvSpPr>
          <p:spPr bwMode="auto">
            <a:xfrm>
              <a:off x="2208" y="3216"/>
              <a:ext cx="1632" cy="912"/>
            </a:xfrm>
            <a:prstGeom prst="cloudCallout">
              <a:avLst>
                <a:gd name="adj1" fmla="val -10550"/>
                <a:gd name="adj2" fmla="val -836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19492" name="Text Box 119"/>
            <p:cNvSpPr txBox="1">
              <a:spLocks noChangeArrowheads="1"/>
            </p:cNvSpPr>
            <p:nvPr/>
          </p:nvSpPr>
          <p:spPr bwMode="auto">
            <a:xfrm>
              <a:off x="2318" y="3368"/>
              <a:ext cx="1474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b="1" dirty="0"/>
                <a:t>Condição fornecida pelo sistema na chegada do estímulo</a:t>
              </a:r>
            </a:p>
          </p:txBody>
        </p:sp>
      </p:grpSp>
      <p:grpSp>
        <p:nvGrpSpPr>
          <p:cNvPr id="91263" name="Group 127"/>
          <p:cNvGrpSpPr>
            <a:grpSpLocks/>
          </p:cNvGrpSpPr>
          <p:nvPr/>
        </p:nvGrpSpPr>
        <p:grpSpPr bwMode="auto">
          <a:xfrm>
            <a:off x="3886200" y="533400"/>
            <a:ext cx="2362200" cy="1371600"/>
            <a:chOff x="2448" y="336"/>
            <a:chExt cx="1488" cy="864"/>
          </a:xfrm>
        </p:grpSpPr>
        <p:sp>
          <p:nvSpPr>
            <p:cNvPr id="19489" name="AutoShape 120"/>
            <p:cNvSpPr>
              <a:spLocks noChangeArrowheads="1"/>
            </p:cNvSpPr>
            <p:nvPr/>
          </p:nvSpPr>
          <p:spPr bwMode="auto">
            <a:xfrm>
              <a:off x="2448" y="336"/>
              <a:ext cx="1488" cy="864"/>
            </a:xfrm>
            <a:prstGeom prst="cloudCallout">
              <a:avLst>
                <a:gd name="adj1" fmla="val -23185"/>
                <a:gd name="adj2" fmla="val 101042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19490" name="Text Box 121"/>
            <p:cNvSpPr txBox="1">
              <a:spLocks noChangeArrowheads="1"/>
            </p:cNvSpPr>
            <p:nvPr/>
          </p:nvSpPr>
          <p:spPr bwMode="auto">
            <a:xfrm>
              <a:off x="2699" y="482"/>
              <a:ext cx="960" cy="5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b="1" dirty="0"/>
                <a:t>Artefato estimulado no sistema</a:t>
              </a:r>
            </a:p>
          </p:txBody>
        </p:sp>
      </p:grpSp>
      <p:grpSp>
        <p:nvGrpSpPr>
          <p:cNvPr id="91264" name="Group 128"/>
          <p:cNvGrpSpPr>
            <a:grpSpLocks/>
          </p:cNvGrpSpPr>
          <p:nvPr/>
        </p:nvGrpSpPr>
        <p:grpSpPr bwMode="auto">
          <a:xfrm>
            <a:off x="6324600" y="685800"/>
            <a:ext cx="2590800" cy="1447800"/>
            <a:chOff x="3984" y="432"/>
            <a:chExt cx="1632" cy="912"/>
          </a:xfrm>
        </p:grpSpPr>
        <p:sp>
          <p:nvSpPr>
            <p:cNvPr id="19487" name="AutoShape 122"/>
            <p:cNvSpPr>
              <a:spLocks noChangeArrowheads="1"/>
            </p:cNvSpPr>
            <p:nvPr/>
          </p:nvSpPr>
          <p:spPr bwMode="auto">
            <a:xfrm>
              <a:off x="3984" y="432"/>
              <a:ext cx="1536" cy="912"/>
            </a:xfrm>
            <a:prstGeom prst="cloudCallout">
              <a:avLst>
                <a:gd name="adj1" fmla="val -60157"/>
                <a:gd name="adj2" fmla="val 144736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19488" name="Text Box 123"/>
            <p:cNvSpPr txBox="1">
              <a:spLocks noChangeArrowheads="1"/>
            </p:cNvSpPr>
            <p:nvPr/>
          </p:nvSpPr>
          <p:spPr bwMode="auto">
            <a:xfrm>
              <a:off x="4032" y="624"/>
              <a:ext cx="1584" cy="5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b="1" dirty="0"/>
                <a:t>Resultado gerado após chegada do estímulo</a:t>
              </a:r>
            </a:p>
          </p:txBody>
        </p:sp>
      </p:grpSp>
      <p:grpSp>
        <p:nvGrpSpPr>
          <p:cNvPr id="91267" name="Group 131"/>
          <p:cNvGrpSpPr>
            <a:grpSpLocks/>
          </p:cNvGrpSpPr>
          <p:nvPr/>
        </p:nvGrpSpPr>
        <p:grpSpPr bwMode="auto">
          <a:xfrm>
            <a:off x="6444208" y="5257800"/>
            <a:ext cx="2590800" cy="1447800"/>
            <a:chOff x="4128" y="3312"/>
            <a:chExt cx="1632" cy="912"/>
          </a:xfrm>
        </p:grpSpPr>
        <p:sp>
          <p:nvSpPr>
            <p:cNvPr id="19485" name="AutoShape 124"/>
            <p:cNvSpPr>
              <a:spLocks noChangeArrowheads="1"/>
            </p:cNvSpPr>
            <p:nvPr/>
          </p:nvSpPr>
          <p:spPr bwMode="auto">
            <a:xfrm>
              <a:off x="4128" y="3312"/>
              <a:ext cx="1632" cy="912"/>
            </a:xfrm>
            <a:prstGeom prst="cloudCallout">
              <a:avLst>
                <a:gd name="adj1" fmla="val -17648"/>
                <a:gd name="adj2" fmla="val -70176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19486" name="Text Box 125"/>
            <p:cNvSpPr txBox="1">
              <a:spLocks noChangeArrowheads="1"/>
            </p:cNvSpPr>
            <p:nvPr/>
          </p:nvSpPr>
          <p:spPr bwMode="auto">
            <a:xfrm>
              <a:off x="4262" y="3475"/>
              <a:ext cx="1450" cy="5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b="1" dirty="0"/>
                <a:t>Medida que permite testar o requisito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93607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1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1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1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1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1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1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1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1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BR" sz="3600" dirty="0"/>
              <a:t>Cenário Geral e Concreto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BR" dirty="0"/>
              <a:t>Cenário geral de atributos de qualidade</a:t>
            </a:r>
          </a:p>
          <a:p>
            <a:pPr lvl="1" eaLnBrk="1" hangingPunct="1"/>
            <a:r>
              <a:rPr lang="pt-BR" dirty="0"/>
              <a:t>É independente de um sistema e pode ser aplicado potencialmente a qualquer sistema.</a:t>
            </a:r>
          </a:p>
          <a:p>
            <a:pPr eaLnBrk="1" hangingPunct="1"/>
            <a:r>
              <a:rPr lang="pt-BR" dirty="0"/>
              <a:t>Cenário concreto de atributos de qualidade</a:t>
            </a:r>
          </a:p>
          <a:p>
            <a:pPr lvl="1" eaLnBrk="1" hangingPunct="1"/>
            <a:r>
              <a:rPr lang="pt-BR" dirty="0"/>
              <a:t>É específico de um sistema particular considerado.</a:t>
            </a:r>
          </a:p>
          <a:p>
            <a:pPr eaLnBrk="1" hangingPunct="1"/>
            <a:r>
              <a:rPr lang="pt-BR" dirty="0"/>
              <a:t>Requisitos de um sistema</a:t>
            </a:r>
          </a:p>
          <a:p>
            <a:pPr lvl="1"/>
            <a:r>
              <a:rPr lang="pt-BR" dirty="0"/>
              <a:t>São obtidos a partir de cenários concretos para um sistema, gerados a partir de cenários gerais.</a:t>
            </a:r>
          </a:p>
        </p:txBody>
      </p:sp>
    </p:spTree>
    <p:extLst>
      <p:ext uri="{BB962C8B-B14F-4D97-AF65-F5344CB8AC3E}">
        <p14:creationId xmlns:p14="http://schemas.microsoft.com/office/powerpoint/2010/main" val="154018706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2. Táticas Arquiteturais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 lnSpcReduction="10000"/>
          </a:bodyPr>
          <a:lstStyle/>
          <a:p>
            <a:r>
              <a:rPr lang="pt-BR" dirty="0"/>
              <a:t>Tática é uma decisão de projeto que influencia a obtenção de uma resposta de um atributo de qualidade.</a:t>
            </a:r>
          </a:p>
          <a:p>
            <a:r>
              <a:rPr lang="pt-BR" dirty="0"/>
              <a:t>As táticas afetam diretamente a resposta do sistema a um estímulo.</a:t>
            </a:r>
          </a:p>
          <a:p>
            <a:r>
              <a:rPr lang="pt-BR" dirty="0"/>
              <a:t>A análise de custo-benefício é feita pelo projetista.</a:t>
            </a:r>
          </a:p>
          <a:p>
            <a:r>
              <a:rPr lang="pt-BR" dirty="0"/>
              <a:t>As táticas são coletadas através da prática dos  projetistas.</a:t>
            </a:r>
          </a:p>
          <a:p>
            <a:pPr marL="0" indent="0" algn="r">
              <a:buNone/>
            </a:pPr>
            <a:r>
              <a:rPr lang="pt-BR" dirty="0"/>
              <a:t>Seção 4.5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1581018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3. Categorias de Decisões de Projeto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1"/>
          </p:nvPr>
        </p:nvSpPr>
        <p:spPr>
          <a:xfrm>
            <a:off x="457200" y="3472408"/>
            <a:ext cx="4038600" cy="3124944"/>
          </a:xfrm>
        </p:spPr>
        <p:txBody>
          <a:bodyPr>
            <a:normAutofit lnSpcReduction="10000"/>
          </a:bodyPr>
          <a:lstStyle/>
          <a:p>
            <a:r>
              <a:rPr lang="pt-BR" sz="2400" dirty="0"/>
              <a:t>Alocação de responsabilidades</a:t>
            </a:r>
          </a:p>
          <a:p>
            <a:r>
              <a:rPr lang="pt-BR" sz="2400" dirty="0"/>
              <a:t>Modelo de coordenação</a:t>
            </a:r>
          </a:p>
          <a:p>
            <a:r>
              <a:rPr lang="pt-BR" sz="2400" dirty="0"/>
              <a:t>Modelo de dados</a:t>
            </a:r>
          </a:p>
          <a:p>
            <a:r>
              <a:rPr lang="pt-BR" sz="2400" dirty="0"/>
              <a:t>Gerência de recursos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half" idx="2"/>
          </p:nvPr>
        </p:nvSpPr>
        <p:spPr>
          <a:xfrm>
            <a:off x="4648200" y="3472408"/>
            <a:ext cx="4038600" cy="2836912"/>
          </a:xfrm>
        </p:spPr>
        <p:txBody>
          <a:bodyPr>
            <a:normAutofit lnSpcReduction="10000"/>
          </a:bodyPr>
          <a:lstStyle/>
          <a:p>
            <a:r>
              <a:rPr lang="pt-BR" sz="2400" dirty="0"/>
              <a:t>Mapeamento entre elementos de arquitetura</a:t>
            </a:r>
          </a:p>
          <a:p>
            <a:r>
              <a:rPr lang="pt-BR" sz="2400" dirty="0"/>
              <a:t>Decisões de tempo de ligação (</a:t>
            </a:r>
            <a:r>
              <a:rPr lang="pt-BR" sz="2400" i="1" dirty="0" err="1"/>
              <a:t>binding</a:t>
            </a:r>
            <a:r>
              <a:rPr lang="pt-BR" sz="2400" dirty="0"/>
              <a:t>)</a:t>
            </a:r>
          </a:p>
          <a:p>
            <a:r>
              <a:rPr lang="pt-BR" sz="2400" dirty="0"/>
              <a:t>Seleção de tecnologia</a:t>
            </a:r>
          </a:p>
          <a:p>
            <a:endParaRPr lang="pt-BR" sz="2400" dirty="0"/>
          </a:p>
          <a:p>
            <a:pPr marL="0" indent="0" algn="r">
              <a:buNone/>
            </a:pPr>
            <a:r>
              <a:rPr lang="pt-BR" sz="2400" dirty="0"/>
              <a:t>Seção 4.6</a:t>
            </a:r>
          </a:p>
        </p:txBody>
      </p:sp>
      <p:sp>
        <p:nvSpPr>
          <p:cNvPr id="8" name="Espaço Reservado para Conteúdo 2"/>
          <p:cNvSpPr txBox="1">
            <a:spLocks/>
          </p:cNvSpPr>
          <p:nvPr/>
        </p:nvSpPr>
        <p:spPr>
          <a:xfrm>
            <a:off x="457200" y="1600201"/>
            <a:ext cx="8229600" cy="1612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/>
              <a:t>Uma arquitetura é o  resultado da aplicação de uma coleção de decisões de projeto.</a:t>
            </a:r>
          </a:p>
          <a:p>
            <a:r>
              <a:rPr lang="pt-BR" dirty="0"/>
              <a:t>Essas decisões podem ser agrupadas em categorias:</a:t>
            </a:r>
          </a:p>
        </p:txBody>
      </p:sp>
    </p:spTree>
    <p:extLst>
      <p:ext uri="{BB962C8B-B14F-4D97-AF65-F5344CB8AC3E}">
        <p14:creationId xmlns:p14="http://schemas.microsoft.com/office/powerpoint/2010/main" val="263952746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Atributos de Qualidade Consideradas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Disponibilidade</a:t>
            </a:r>
          </a:p>
          <a:p>
            <a:r>
              <a:rPr lang="pt-BR" dirty="0"/>
              <a:t>Interoperabilidade</a:t>
            </a:r>
          </a:p>
          <a:p>
            <a:r>
              <a:rPr lang="pt-BR" dirty="0" err="1"/>
              <a:t>Modificabilidade</a:t>
            </a:r>
            <a:endParaRPr lang="pt-BR" dirty="0"/>
          </a:p>
          <a:p>
            <a:r>
              <a:rPr lang="pt-BR" dirty="0"/>
              <a:t>Desempenho</a:t>
            </a:r>
          </a:p>
          <a:p>
            <a:r>
              <a:rPr lang="pt-BR" i="1" dirty="0"/>
              <a:t>Security</a:t>
            </a:r>
            <a:endParaRPr lang="pt-BR" dirty="0"/>
          </a:p>
          <a:p>
            <a:r>
              <a:rPr lang="pt-BR" dirty="0" err="1"/>
              <a:t>Testabilidade</a:t>
            </a:r>
            <a:endParaRPr lang="pt-BR" dirty="0"/>
          </a:p>
          <a:p>
            <a:r>
              <a:rPr lang="pt-BR" dirty="0"/>
              <a:t>Usabilidade </a:t>
            </a:r>
          </a:p>
          <a:p>
            <a:pPr marL="457200" lvl="1" indent="0" algn="r">
              <a:buNone/>
            </a:pPr>
            <a:r>
              <a:rPr lang="pt-BR" sz="2200" dirty="0"/>
              <a:t>(BASS; CLEMENTS; KAZMAN, 2013)</a:t>
            </a:r>
          </a:p>
        </p:txBody>
      </p:sp>
    </p:spTree>
    <p:extLst>
      <p:ext uri="{BB962C8B-B14F-4D97-AF65-F5344CB8AC3E}">
        <p14:creationId xmlns:p14="http://schemas.microsoft.com/office/powerpoint/2010/main" val="73274145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Exemplo: disponibilidade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678364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/>
              <a:t>Conceitos</a:t>
            </a:r>
          </a:p>
        </p:txBody>
      </p:sp>
      <p:sp>
        <p:nvSpPr>
          <p:cNvPr id="27651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</a:pPr>
            <a:r>
              <a:rPr lang="pt-BR" dirty="0"/>
              <a:t>É relacionada com falha de sistema e consequências causadas por ela.</a:t>
            </a:r>
          </a:p>
          <a:p>
            <a:pPr eaLnBrk="1" hangingPunct="1">
              <a:lnSpc>
                <a:spcPct val="90000"/>
              </a:lnSpc>
            </a:pPr>
            <a:r>
              <a:rPr lang="pt-BR" dirty="0"/>
              <a:t>Uma falha de sistema ocorre quando o sistema não fornece um serviço consistente com a sua especificação.</a:t>
            </a:r>
          </a:p>
          <a:p>
            <a:pPr eaLnBrk="1" hangingPunct="1">
              <a:lnSpc>
                <a:spcPct val="90000"/>
              </a:lnSpc>
            </a:pPr>
            <a:r>
              <a:rPr lang="pt-BR" dirty="0"/>
              <a:t>Uma falha (</a:t>
            </a:r>
            <a:r>
              <a:rPr lang="pt-BR" i="1" dirty="0" err="1"/>
              <a:t>failure</a:t>
            </a:r>
            <a:r>
              <a:rPr lang="pt-BR" dirty="0"/>
              <a:t>) é observável pelos usuários do sistema (humano ou outros sistemas).</a:t>
            </a:r>
          </a:p>
          <a:p>
            <a:pPr eaLnBrk="1" hangingPunct="1">
              <a:lnSpc>
                <a:spcPct val="90000"/>
              </a:lnSpc>
            </a:pPr>
            <a:r>
              <a:rPr lang="pt-BR" dirty="0"/>
              <a:t>Um defeito (</a:t>
            </a:r>
            <a:r>
              <a:rPr lang="pt-BR" i="1" dirty="0" err="1"/>
              <a:t>fault</a:t>
            </a:r>
            <a:r>
              <a:rPr lang="pt-BR" dirty="0"/>
              <a:t>) é uma característica latente no sistema que se torna falha quando não for corrigido ou mascarado.</a:t>
            </a:r>
          </a:p>
        </p:txBody>
      </p:sp>
    </p:spTree>
    <p:extLst>
      <p:ext uri="{BB962C8B-B14F-4D97-AF65-F5344CB8AC3E}">
        <p14:creationId xmlns:p14="http://schemas.microsoft.com/office/powerpoint/2010/main" val="133188659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/>
              <a:t>Definição da Disponibilidade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pt-BR" dirty="0"/>
              <a:t>É a probabilidade de um sistema estar operacional quando necessário.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pt-BR" dirty="0"/>
              <a:t>                    </a:t>
            </a:r>
            <a:endParaRPr lang="pt-BR" sz="2000" dirty="0"/>
          </a:p>
          <a:p>
            <a:pPr lvl="1" eaLnBrk="1" hangingPunct="1">
              <a:buFont typeface="Wingdings" pitchFamily="2" charset="2"/>
              <a:buNone/>
            </a:pPr>
            <a:r>
              <a:rPr lang="pt-BR" sz="2000" dirty="0">
                <a:latin typeface="Symbol" pitchFamily="18" charset="2"/>
              </a:rPr>
              <a:t>a </a:t>
            </a:r>
            <a:r>
              <a:rPr lang="pt-BR" sz="2000" dirty="0"/>
              <a:t>   =</a:t>
            </a:r>
          </a:p>
          <a:p>
            <a:pPr lvl="1" eaLnBrk="1" hangingPunct="1">
              <a:buFont typeface="Wingdings" pitchFamily="2" charset="2"/>
              <a:buNone/>
            </a:pPr>
            <a:endParaRPr lang="pt-BR" sz="2000" dirty="0"/>
          </a:p>
          <a:p>
            <a:pPr lvl="1" eaLnBrk="1" hangingPunct="1">
              <a:buFont typeface="Wingdings" pitchFamily="2" charset="2"/>
              <a:buNone/>
            </a:pPr>
            <a:endParaRPr lang="pt-BR" sz="2000" dirty="0"/>
          </a:p>
          <a:p>
            <a:pPr eaLnBrk="1" hangingPunct="1"/>
            <a:r>
              <a:rPr lang="pt-BR" dirty="0"/>
              <a:t>Observação</a:t>
            </a:r>
          </a:p>
          <a:p>
            <a:pPr lvl="1" eaLnBrk="1" hangingPunct="1"/>
            <a:r>
              <a:rPr lang="pt-BR" dirty="0"/>
              <a:t>Paradas programadas não são consideradas para o cálculo de disponibilidade, pois o sistema não está sendo utilizado.</a:t>
            </a:r>
          </a:p>
        </p:txBody>
      </p:sp>
      <p:sp>
        <p:nvSpPr>
          <p:cNvPr id="30724" name="Text Box 8"/>
          <p:cNvSpPr txBox="1">
            <a:spLocks noChangeArrowheads="1"/>
          </p:cNvSpPr>
          <p:nvPr/>
        </p:nvSpPr>
        <p:spPr bwMode="auto">
          <a:xfrm>
            <a:off x="1475656" y="3284414"/>
            <a:ext cx="311063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sz="2000" dirty="0">
                <a:latin typeface="Calibri" panose="020F0502020204030204" pitchFamily="34" charset="0"/>
                <a:cs typeface="Calibri" panose="020F0502020204030204" pitchFamily="34" charset="0"/>
              </a:rPr>
              <a:t>Tempo médio entre </a:t>
            </a:r>
            <a:r>
              <a:rPr lang="pt-BR" sz="2000" dirty="0">
                <a:latin typeface="+mn-lt"/>
              </a:rPr>
              <a:t>falhas</a:t>
            </a:r>
            <a:endParaRPr lang="pt-BR" sz="2000" dirty="0">
              <a:latin typeface="+mn-lt"/>
              <a:cs typeface="Calibri" panose="020F0502020204030204" pitchFamily="34" charset="0"/>
            </a:endParaRPr>
          </a:p>
        </p:txBody>
      </p:sp>
      <p:sp>
        <p:nvSpPr>
          <p:cNvPr id="30725" name="Text Box 9"/>
          <p:cNvSpPr txBox="1">
            <a:spLocks noChangeArrowheads="1"/>
          </p:cNvSpPr>
          <p:nvPr/>
        </p:nvSpPr>
        <p:spPr bwMode="auto">
          <a:xfrm>
            <a:off x="4658891" y="3284414"/>
            <a:ext cx="286543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sz="2000" dirty="0">
                <a:latin typeface="Calibri" panose="020F0502020204030204" pitchFamily="34" charset="0"/>
                <a:cs typeface="Calibri" panose="020F0502020204030204" pitchFamily="34" charset="0"/>
              </a:rPr>
              <a:t>Tempo médio de reparo</a:t>
            </a:r>
          </a:p>
        </p:txBody>
      </p:sp>
      <p:sp>
        <p:nvSpPr>
          <p:cNvPr id="30726" name="Text Box 10"/>
          <p:cNvSpPr txBox="1">
            <a:spLocks noChangeArrowheads="1"/>
          </p:cNvSpPr>
          <p:nvPr/>
        </p:nvSpPr>
        <p:spPr bwMode="auto">
          <a:xfrm>
            <a:off x="4495830" y="3212976"/>
            <a:ext cx="36420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+</a:t>
            </a:r>
          </a:p>
        </p:txBody>
      </p:sp>
      <p:sp>
        <p:nvSpPr>
          <p:cNvPr id="30727" name="Line 11"/>
          <p:cNvSpPr>
            <a:spLocks noChangeShapeType="1"/>
          </p:cNvSpPr>
          <p:nvPr/>
        </p:nvSpPr>
        <p:spPr bwMode="auto">
          <a:xfrm>
            <a:off x="1619672" y="3212976"/>
            <a:ext cx="576061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2843808" y="2740858"/>
            <a:ext cx="324780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sz="2000" dirty="0">
                <a:latin typeface="Calibri" panose="020F0502020204030204" pitchFamily="34" charset="0"/>
                <a:cs typeface="Calibri" panose="020F0502020204030204" pitchFamily="34" charset="0"/>
              </a:rPr>
              <a:t>Tempo médio entre </a:t>
            </a:r>
            <a:r>
              <a:rPr lang="pt-BR" sz="2000" dirty="0">
                <a:latin typeface="+mn-lt"/>
              </a:rPr>
              <a:t>falhas</a:t>
            </a:r>
            <a:endParaRPr lang="pt-BR" sz="2000" dirty="0">
              <a:latin typeface="+mn-lt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8875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Requisitos de Software/Sistema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84576"/>
          </a:xfrm>
        </p:spPr>
        <p:txBody>
          <a:bodyPr>
            <a:normAutofit lnSpcReduction="10000"/>
          </a:bodyPr>
          <a:lstStyle/>
          <a:p>
            <a:r>
              <a:rPr lang="pt-BR" dirty="0"/>
              <a:t>Requisitos funcionais (funcionalidade)</a:t>
            </a:r>
          </a:p>
          <a:p>
            <a:pPr lvl="1"/>
            <a:r>
              <a:rPr lang="pt-BR" dirty="0"/>
              <a:t>Definem o que o software/sistema deve fazer e como deve se comportar ou reagir aos estímulos recebidos durante o seu funcionamento.</a:t>
            </a:r>
          </a:p>
          <a:p>
            <a:r>
              <a:rPr lang="pt-BR" dirty="0"/>
              <a:t>Requisitos de atributos de qualidade (requisitos não funcionais)</a:t>
            </a:r>
          </a:p>
          <a:p>
            <a:pPr lvl="1"/>
            <a:r>
              <a:rPr lang="pt-BR" dirty="0"/>
              <a:t>São qualificações de um requisito funcional ou do sistema todo.</a:t>
            </a:r>
          </a:p>
          <a:p>
            <a:pPr lvl="1"/>
            <a:r>
              <a:rPr lang="pt-BR" dirty="0"/>
              <a:t>Exemplos</a:t>
            </a:r>
          </a:p>
          <a:p>
            <a:pPr lvl="2"/>
            <a:r>
              <a:rPr lang="pt-BR" dirty="0"/>
              <a:t>quão rápido deve ser a execução de uma função; </a:t>
            </a:r>
          </a:p>
          <a:p>
            <a:pPr lvl="2"/>
            <a:r>
              <a:rPr lang="pt-BR" dirty="0"/>
              <a:t>quão resiliente deve ser aos erros na entrada de dados.</a:t>
            </a:r>
          </a:p>
        </p:txBody>
      </p:sp>
    </p:spTree>
    <p:extLst>
      <p:ext uri="{BB962C8B-B14F-4D97-AF65-F5344CB8AC3E}">
        <p14:creationId xmlns:p14="http://schemas.microsoft.com/office/powerpoint/2010/main" val="404668513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dirty="0"/>
              <a:t>Tempo de Reparo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dirty="0"/>
              <a:t>É o tempo necessário para fazer a manutenção do sistema.</a:t>
            </a:r>
          </a:p>
          <a:p>
            <a:pPr eaLnBrk="1" hangingPunct="1"/>
            <a:r>
              <a:rPr lang="pt-BR" dirty="0"/>
              <a:t>Pode ser tempo para reconfiguração automática ou tempo necessário para um técnico chegar ao local para fazer a manutenção.</a:t>
            </a:r>
          </a:p>
        </p:txBody>
      </p:sp>
    </p:spTree>
    <p:extLst>
      <p:ext uri="{BB962C8B-B14F-4D97-AF65-F5344CB8AC3E}">
        <p14:creationId xmlns:p14="http://schemas.microsoft.com/office/powerpoint/2010/main" val="273507690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dirty="0"/>
              <a:t>Pontos Relevantes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23850" y="1600200"/>
            <a:ext cx="4171950" cy="4530725"/>
          </a:xfrm>
        </p:spPr>
        <p:txBody>
          <a:bodyPr/>
          <a:lstStyle/>
          <a:p>
            <a:pPr eaLnBrk="1" hangingPunct="1"/>
            <a:r>
              <a:rPr lang="pt-BR" dirty="0"/>
              <a:t>Como a falha</a:t>
            </a:r>
            <a:r>
              <a:rPr lang="pt-BR" i="1" dirty="0"/>
              <a:t> </a:t>
            </a:r>
            <a:r>
              <a:rPr lang="pt-BR" dirty="0"/>
              <a:t>é detectada?</a:t>
            </a:r>
          </a:p>
          <a:p>
            <a:r>
              <a:rPr lang="pt-BR" dirty="0"/>
              <a:t>Com que frequência pode ocorrer a falha?</a:t>
            </a:r>
          </a:p>
          <a:p>
            <a:r>
              <a:rPr lang="pt-BR" dirty="0"/>
              <a:t>O que acontece quando ocorre a falha?</a:t>
            </a:r>
          </a:p>
          <a:p>
            <a:pPr eaLnBrk="1" hangingPunct="1"/>
            <a:r>
              <a:rPr lang="pt-BR" dirty="0"/>
              <a:t>Quanto tempo o sistema pode ficar fora de operação?</a:t>
            </a:r>
          </a:p>
        </p:txBody>
      </p:sp>
      <p:sp>
        <p:nvSpPr>
          <p:cNvPr id="28676" name="Espaço Reservado para Conteúdo 1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244975" cy="4530725"/>
          </a:xfrm>
        </p:spPr>
        <p:txBody>
          <a:bodyPr/>
          <a:lstStyle/>
          <a:p>
            <a:r>
              <a:rPr lang="pt-BR" dirty="0"/>
              <a:t>Quando as falhas devem ocorrer de forma segura (</a:t>
            </a:r>
            <a:r>
              <a:rPr lang="pt-BR" i="1" dirty="0" err="1"/>
              <a:t>safety</a:t>
            </a:r>
            <a:r>
              <a:rPr lang="pt-BR" dirty="0"/>
              <a:t>)?</a:t>
            </a:r>
          </a:p>
          <a:p>
            <a:r>
              <a:rPr lang="pt-BR" dirty="0"/>
              <a:t>Como as falhas podem ser prevenidas?</a:t>
            </a:r>
          </a:p>
          <a:p>
            <a:r>
              <a:rPr lang="pt-BR" dirty="0"/>
              <a:t>Que tipo de avisos são necessários quando a falha ocorre?</a:t>
            </a:r>
          </a:p>
        </p:txBody>
      </p:sp>
    </p:spTree>
    <p:extLst>
      <p:ext uri="{BB962C8B-B14F-4D97-AF65-F5344CB8AC3E}">
        <p14:creationId xmlns:p14="http://schemas.microsoft.com/office/powerpoint/2010/main" val="156256066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/>
              <a:t>Cenário geral de disponibilidade (1)</a:t>
            </a:r>
            <a:endParaRPr lang="en-US"/>
          </a:p>
        </p:txBody>
      </p:sp>
      <p:sp>
        <p:nvSpPr>
          <p:cNvPr id="31747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/>
            <a:r>
              <a:rPr lang="pt-BR" dirty="0"/>
              <a:t>Fonte de estímulo</a:t>
            </a:r>
          </a:p>
          <a:p>
            <a:pPr lvl="1" eaLnBrk="1" hangingPunct="1"/>
            <a:r>
              <a:rPr lang="pt-BR" dirty="0"/>
              <a:t>Interna ou externa</a:t>
            </a:r>
          </a:p>
          <a:p>
            <a:pPr lvl="1"/>
            <a:r>
              <a:rPr lang="pt-BR" dirty="0"/>
              <a:t>Pessoa, hardware, software, infraestrutura física, ambiente físico</a:t>
            </a:r>
          </a:p>
          <a:p>
            <a:pPr eaLnBrk="1" hangingPunct="1"/>
            <a:r>
              <a:rPr lang="pt-BR" dirty="0"/>
              <a:t>Estímulo: ocorrência de falha de uma das seguintes classes</a:t>
            </a:r>
          </a:p>
          <a:p>
            <a:pPr lvl="1" eaLnBrk="1" hangingPunct="1"/>
            <a:r>
              <a:rPr lang="pt-BR" dirty="0"/>
              <a:t>Omissão: componente falha ao responder para uma entrada</a:t>
            </a:r>
          </a:p>
          <a:p>
            <a:pPr lvl="1" eaLnBrk="1" hangingPunct="1"/>
            <a:r>
              <a:rPr lang="pt-BR" i="1" dirty="0"/>
              <a:t>Crash </a:t>
            </a:r>
            <a:r>
              <a:rPr lang="pt-BR" dirty="0"/>
              <a:t>(travamento): componente sofre ocorrência repetida de omissão</a:t>
            </a:r>
          </a:p>
          <a:p>
            <a:pPr lvl="1" eaLnBrk="1" hangingPunct="1"/>
            <a:r>
              <a:rPr lang="pt-BR" i="1" dirty="0"/>
              <a:t>Timing</a:t>
            </a:r>
            <a:r>
              <a:rPr lang="pt-BR" dirty="0"/>
              <a:t>:</a:t>
            </a:r>
            <a:r>
              <a:rPr lang="pt-BR" i="1" dirty="0"/>
              <a:t> </a:t>
            </a:r>
            <a:r>
              <a:rPr lang="pt-BR" dirty="0"/>
              <a:t>componente responde antecipado ou atrasado</a:t>
            </a:r>
          </a:p>
          <a:p>
            <a:pPr lvl="1" eaLnBrk="1" hangingPunct="1"/>
            <a:r>
              <a:rPr lang="pt-BR" dirty="0"/>
              <a:t>Resposta: componente responde com valor errado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63095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BR" sz="4000" dirty="0"/>
              <a:t>Cenário geral de disponibilidade (2)</a:t>
            </a:r>
            <a:endParaRPr lang="en-US" sz="4000" dirty="0"/>
          </a:p>
        </p:txBody>
      </p:sp>
      <p:sp>
        <p:nvSpPr>
          <p:cNvPr id="32771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968453"/>
          </a:xfrm>
        </p:spPr>
        <p:txBody>
          <a:bodyPr>
            <a:normAutofit fontScale="85000" lnSpcReduction="10000"/>
          </a:bodyPr>
          <a:lstStyle/>
          <a:p>
            <a:pPr eaLnBrk="1" hangingPunct="1"/>
            <a:r>
              <a:rPr lang="pt-BR" dirty="0"/>
              <a:t>Artefato</a:t>
            </a:r>
          </a:p>
          <a:p>
            <a:pPr lvl="1" eaLnBrk="1" hangingPunct="1"/>
            <a:r>
              <a:rPr lang="pt-BR" dirty="0"/>
              <a:t>Especifica recursos que devem ser altamente disponíveis</a:t>
            </a:r>
          </a:p>
          <a:p>
            <a:pPr lvl="1"/>
            <a:r>
              <a:rPr lang="pt-BR" dirty="0"/>
              <a:t>Ex.: processadores, canais de comunicação,  armazenamento persistente, processos</a:t>
            </a:r>
          </a:p>
          <a:p>
            <a:pPr eaLnBrk="1" hangingPunct="1"/>
            <a:r>
              <a:rPr lang="pt-BR" dirty="0"/>
              <a:t>Ambiente</a:t>
            </a:r>
          </a:p>
          <a:p>
            <a:pPr lvl="1"/>
            <a:r>
              <a:rPr lang="pt-BR" dirty="0"/>
              <a:t>O estado do sistema na ocorrência de defeito ou falha pode afetar a resposta.</a:t>
            </a:r>
          </a:p>
          <a:p>
            <a:pPr lvl="1"/>
            <a:r>
              <a:rPr lang="pt-BR" dirty="0"/>
              <a:t>Estados: operação normal, iniciação, finalização, modo manutenção, operação degradada, operação com sobrecarga</a:t>
            </a:r>
          </a:p>
          <a:p>
            <a:pPr lvl="1" eaLnBrk="1" hangingPunct="1"/>
            <a:r>
              <a:rPr lang="pt-BR" dirty="0"/>
              <a:t>Exemplo</a:t>
            </a:r>
          </a:p>
          <a:p>
            <a:pPr lvl="2" eaLnBrk="1" hangingPunct="1"/>
            <a:r>
              <a:rPr lang="pt-BR" dirty="0"/>
              <a:t>Operação normal: sistema vai para estado degradado</a:t>
            </a:r>
          </a:p>
          <a:p>
            <a:pPr lvl="2" eaLnBrk="1" hangingPunct="1"/>
            <a:r>
              <a:rPr lang="pt-BR" dirty="0"/>
              <a:t>Operação degradada: para o sistema</a:t>
            </a:r>
          </a:p>
        </p:txBody>
      </p:sp>
    </p:spTree>
    <p:extLst>
      <p:ext uri="{BB962C8B-B14F-4D97-AF65-F5344CB8AC3E}">
        <p14:creationId xmlns:p14="http://schemas.microsoft.com/office/powerpoint/2010/main" val="96764976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BR" sz="4000" dirty="0"/>
              <a:t>Cenário geral de disponibilidade (3)</a:t>
            </a:r>
            <a:endParaRPr lang="en-US" sz="4000" dirty="0"/>
          </a:p>
        </p:txBody>
      </p:sp>
      <p:sp>
        <p:nvSpPr>
          <p:cNvPr id="33795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628999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pt-BR" dirty="0"/>
              <a:t>Resposta</a:t>
            </a:r>
          </a:p>
          <a:p>
            <a:pPr lvl="1"/>
            <a:r>
              <a:rPr lang="pt-BR" dirty="0"/>
              <a:t>Reação do sistema a defeito ou falha</a:t>
            </a:r>
          </a:p>
          <a:p>
            <a:pPr lvl="1" eaLnBrk="1" hangingPunct="1"/>
            <a:r>
              <a:rPr lang="pt-BR" dirty="0"/>
              <a:t>Exemplos</a:t>
            </a:r>
          </a:p>
          <a:p>
            <a:pPr lvl="2"/>
            <a:r>
              <a:rPr lang="pt-BR" dirty="0"/>
              <a:t>Detectar e isolar o defeito antes que se transforme em falha</a:t>
            </a:r>
          </a:p>
          <a:p>
            <a:pPr lvl="2"/>
            <a:r>
              <a:rPr lang="pt-BR" dirty="0"/>
              <a:t>Detectar defeito</a:t>
            </a:r>
          </a:p>
          <a:p>
            <a:pPr lvl="3"/>
            <a:r>
              <a:rPr lang="pt-BR" dirty="0"/>
              <a:t>Registrar defeito</a:t>
            </a:r>
          </a:p>
          <a:p>
            <a:pPr lvl="3"/>
            <a:r>
              <a:rPr lang="pt-BR" dirty="0"/>
              <a:t>Informar entidades apropriados (usuários ou sistemas)</a:t>
            </a:r>
          </a:p>
          <a:p>
            <a:pPr lvl="2"/>
            <a:r>
              <a:rPr lang="pt-BR" dirty="0"/>
              <a:t>Recuperar do defeito após a detecção de defeito</a:t>
            </a:r>
          </a:p>
          <a:p>
            <a:pPr lvl="3"/>
            <a:r>
              <a:rPr lang="pt-BR" dirty="0"/>
              <a:t>Desativar fonte de evento  que causam defeito</a:t>
            </a:r>
          </a:p>
          <a:p>
            <a:pPr lvl="3"/>
            <a:r>
              <a:rPr lang="pt-BR" dirty="0"/>
              <a:t>Tornar-se indisponível temporariamente</a:t>
            </a:r>
          </a:p>
          <a:p>
            <a:pPr lvl="3"/>
            <a:r>
              <a:rPr lang="pt-BR" dirty="0"/>
              <a:t>Consertar/mascarar defeito /falha ou conter os efeitos causados</a:t>
            </a:r>
          </a:p>
          <a:p>
            <a:pPr lvl="3"/>
            <a:r>
              <a:rPr lang="pt-BR" dirty="0"/>
              <a:t>Operar em modo degradado</a:t>
            </a:r>
          </a:p>
        </p:txBody>
      </p:sp>
    </p:spTree>
    <p:extLst>
      <p:ext uri="{BB962C8B-B14F-4D97-AF65-F5344CB8AC3E}">
        <p14:creationId xmlns:p14="http://schemas.microsoft.com/office/powerpoint/2010/main" val="151518902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BR" sz="4000" dirty="0"/>
              <a:t>Cenário geral de disponibilidade (4)</a:t>
            </a:r>
            <a:endParaRPr lang="en-US" sz="4000" dirty="0"/>
          </a:p>
        </p:txBody>
      </p:sp>
      <p:sp>
        <p:nvSpPr>
          <p:cNvPr id="34819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92895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pt-BR" dirty="0"/>
              <a:t>Medida da resposta</a:t>
            </a:r>
          </a:p>
          <a:p>
            <a:pPr lvl="1">
              <a:lnSpc>
                <a:spcPct val="90000"/>
              </a:lnSpc>
            </a:pPr>
            <a:r>
              <a:rPr lang="pt-BR" dirty="0"/>
              <a:t>Intervalo de tempo em que o sistema é disponível</a:t>
            </a:r>
          </a:p>
          <a:p>
            <a:pPr lvl="1">
              <a:lnSpc>
                <a:spcPct val="90000"/>
              </a:lnSpc>
            </a:pPr>
            <a:r>
              <a:rPr lang="pt-BR" dirty="0"/>
              <a:t>Porcentagem de disponibilidade</a:t>
            </a:r>
          </a:p>
          <a:p>
            <a:pPr lvl="1">
              <a:lnSpc>
                <a:spcPct val="90000"/>
              </a:lnSpc>
            </a:pPr>
            <a:r>
              <a:rPr lang="pt-BR" dirty="0"/>
              <a:t>Intervalo de tempo para detectar defeito</a:t>
            </a:r>
          </a:p>
          <a:p>
            <a:pPr lvl="1">
              <a:lnSpc>
                <a:spcPct val="90000"/>
              </a:lnSpc>
            </a:pPr>
            <a:r>
              <a:rPr lang="pt-BR" dirty="0"/>
              <a:t>Intervalo de tempo de reparo</a:t>
            </a:r>
          </a:p>
          <a:p>
            <a:pPr lvl="1">
              <a:lnSpc>
                <a:spcPct val="90000"/>
              </a:lnSpc>
            </a:pPr>
            <a:r>
              <a:rPr lang="pt-BR" dirty="0"/>
              <a:t>Intervalo de tempo em modo degradado</a:t>
            </a:r>
          </a:p>
          <a:p>
            <a:pPr lvl="1">
              <a:lnSpc>
                <a:spcPct val="90000"/>
              </a:lnSpc>
            </a:pPr>
            <a:r>
              <a:rPr lang="pt-BR" dirty="0"/>
              <a:t>Proporção de uma classe de defeitos que o sistema previne ou manipula sem falhar.</a:t>
            </a:r>
          </a:p>
        </p:txBody>
      </p:sp>
    </p:spTree>
    <p:extLst>
      <p:ext uri="{BB962C8B-B14F-4D97-AF65-F5344CB8AC3E}">
        <p14:creationId xmlns:p14="http://schemas.microsoft.com/office/powerpoint/2010/main" val="70200443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398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dirty="0"/>
              <a:t>Cenário Concreto de Disponibilidade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dirty="0"/>
              <a:t>Uma mensagem externa não prevista é recebida por um processo durante operação normal. O processo informa o operador da recepção da mensagem e continua a operação sem interrupção.</a:t>
            </a:r>
          </a:p>
        </p:txBody>
      </p:sp>
      <p:sp>
        <p:nvSpPr>
          <p:cNvPr id="95236" name="AutoShape 4"/>
          <p:cNvSpPr>
            <a:spLocks noChangeArrowheads="1"/>
          </p:cNvSpPr>
          <p:nvPr/>
        </p:nvSpPr>
        <p:spPr bwMode="auto">
          <a:xfrm>
            <a:off x="3924300" y="981075"/>
            <a:ext cx="1223963" cy="576263"/>
          </a:xfrm>
          <a:prstGeom prst="cloudCallout">
            <a:avLst>
              <a:gd name="adj1" fmla="val -17056"/>
              <a:gd name="adj2" fmla="val 89671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pt-BR"/>
              <a:t>fonte</a:t>
            </a:r>
          </a:p>
        </p:txBody>
      </p:sp>
      <p:sp>
        <p:nvSpPr>
          <p:cNvPr id="95237" name="AutoShape 5"/>
          <p:cNvSpPr>
            <a:spLocks noChangeArrowheads="1"/>
          </p:cNvSpPr>
          <p:nvPr/>
        </p:nvSpPr>
        <p:spPr bwMode="auto">
          <a:xfrm>
            <a:off x="1043608" y="0"/>
            <a:ext cx="1873250" cy="647700"/>
          </a:xfrm>
          <a:prstGeom prst="cloudCallout">
            <a:avLst>
              <a:gd name="adj1" fmla="val 33732"/>
              <a:gd name="adj2" fmla="val 224932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pt-BR" dirty="0"/>
              <a:t>estímulo</a:t>
            </a:r>
          </a:p>
        </p:txBody>
      </p:sp>
      <p:sp>
        <p:nvSpPr>
          <p:cNvPr id="95238" name="AutoShape 6"/>
          <p:cNvSpPr>
            <a:spLocks noChangeArrowheads="1"/>
          </p:cNvSpPr>
          <p:nvPr/>
        </p:nvSpPr>
        <p:spPr bwMode="auto">
          <a:xfrm>
            <a:off x="6444208" y="981075"/>
            <a:ext cx="1727200" cy="719138"/>
          </a:xfrm>
          <a:prstGeom prst="cloudCallout">
            <a:avLst>
              <a:gd name="adj1" fmla="val -139483"/>
              <a:gd name="adj2" fmla="val 128301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pt-BR"/>
              <a:t>artefato</a:t>
            </a:r>
          </a:p>
        </p:txBody>
      </p:sp>
      <p:sp>
        <p:nvSpPr>
          <p:cNvPr id="95241" name="AutoShape 9"/>
          <p:cNvSpPr>
            <a:spLocks noChangeArrowheads="1"/>
          </p:cNvSpPr>
          <p:nvPr/>
        </p:nvSpPr>
        <p:spPr bwMode="auto">
          <a:xfrm>
            <a:off x="3995936" y="4649109"/>
            <a:ext cx="1873250" cy="863600"/>
          </a:xfrm>
          <a:prstGeom prst="cloudCallout">
            <a:avLst>
              <a:gd name="adj1" fmla="val -5845"/>
              <a:gd name="adj2" fmla="val -235796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pt-BR"/>
              <a:t>resposta</a:t>
            </a:r>
          </a:p>
        </p:txBody>
      </p:sp>
      <p:sp>
        <p:nvSpPr>
          <p:cNvPr id="95242" name="AutoShape 10"/>
          <p:cNvSpPr>
            <a:spLocks noChangeArrowheads="1"/>
          </p:cNvSpPr>
          <p:nvPr/>
        </p:nvSpPr>
        <p:spPr bwMode="auto">
          <a:xfrm>
            <a:off x="6659563" y="4221584"/>
            <a:ext cx="1944687" cy="863600"/>
          </a:xfrm>
          <a:prstGeom prst="cloudCallout">
            <a:avLst>
              <a:gd name="adj1" fmla="val -10554"/>
              <a:gd name="adj2" fmla="val -249063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pt-BR"/>
              <a:t>ambiente</a:t>
            </a:r>
          </a:p>
        </p:txBody>
      </p:sp>
      <p:sp>
        <p:nvSpPr>
          <p:cNvPr id="95243" name="AutoShape 11"/>
          <p:cNvSpPr>
            <a:spLocks noChangeArrowheads="1"/>
          </p:cNvSpPr>
          <p:nvPr/>
        </p:nvSpPr>
        <p:spPr bwMode="auto">
          <a:xfrm>
            <a:off x="1336562" y="4653310"/>
            <a:ext cx="2447925" cy="1223962"/>
          </a:xfrm>
          <a:prstGeom prst="cloudCallout">
            <a:avLst>
              <a:gd name="adj1" fmla="val -510"/>
              <a:gd name="adj2" fmla="val -1007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pt-BR" dirty="0"/>
              <a:t>Medida da resposta</a:t>
            </a:r>
          </a:p>
        </p:txBody>
      </p:sp>
    </p:spTree>
    <p:extLst>
      <p:ext uri="{BB962C8B-B14F-4D97-AF65-F5344CB8AC3E}">
        <p14:creationId xmlns:p14="http://schemas.microsoft.com/office/powerpoint/2010/main" val="260525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5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5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5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5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5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5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5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5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5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5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5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5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6" grpId="0" animBg="1"/>
      <p:bldP spid="95237" grpId="0" animBg="1"/>
      <p:bldP spid="95238" grpId="0" animBg="1"/>
      <p:bldP spid="95241" grpId="0" animBg="1"/>
      <p:bldP spid="95242" grpId="0" animBg="1"/>
      <p:bldP spid="95243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Táticas para Disponibilidade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Detecção de defeitos</a:t>
            </a:r>
          </a:p>
          <a:p>
            <a:pPr lvl="1"/>
            <a:r>
              <a:rPr lang="pt-BR" dirty="0"/>
              <a:t>Detecta ou antecipa a presença de defeitos.</a:t>
            </a:r>
          </a:p>
          <a:p>
            <a:pPr lvl="1"/>
            <a:r>
              <a:rPr lang="pt-BR" dirty="0"/>
              <a:t>Ex.: monitor, </a:t>
            </a:r>
            <a:r>
              <a:rPr lang="pt-BR" i="1" dirty="0"/>
              <a:t>timestamp</a:t>
            </a:r>
            <a:r>
              <a:rPr lang="pt-BR" dirty="0"/>
              <a:t>, votação, auto-teste, etc.</a:t>
            </a:r>
          </a:p>
          <a:p>
            <a:r>
              <a:rPr lang="pt-BR" dirty="0"/>
              <a:t>Recuperação a partir de defeitos</a:t>
            </a:r>
          </a:p>
          <a:p>
            <a:pPr lvl="1"/>
            <a:r>
              <a:rPr lang="pt-BR" dirty="0"/>
              <a:t>Tentar a execução e reintrodução.</a:t>
            </a:r>
          </a:p>
          <a:p>
            <a:pPr lvl="2"/>
            <a:r>
              <a:rPr lang="pt-BR" dirty="0"/>
              <a:t>Ex. da tentativa de execução: redundâncias , degradação, reconfiguração, etc.</a:t>
            </a:r>
          </a:p>
          <a:p>
            <a:pPr lvl="2"/>
            <a:r>
              <a:rPr lang="pt-BR" dirty="0"/>
              <a:t>Ex. da reintrodução:  ressincronização do estado, etc.</a:t>
            </a:r>
          </a:p>
          <a:p>
            <a:r>
              <a:rPr lang="pt-BR" dirty="0"/>
              <a:t>Prevenção de defeitos</a:t>
            </a:r>
          </a:p>
          <a:p>
            <a:pPr lvl="1"/>
            <a:r>
              <a:rPr lang="pt-BR" dirty="0"/>
              <a:t>Ex.: remoção de serviço, transações, prevenção de exceções, etc.</a:t>
            </a:r>
          </a:p>
        </p:txBody>
      </p:sp>
    </p:spTree>
    <p:extLst>
      <p:ext uri="{BB962C8B-B14F-4D97-AF65-F5344CB8AC3E}">
        <p14:creationId xmlns:p14="http://schemas.microsoft.com/office/powerpoint/2010/main" val="280933396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Categorias de Decisões de Projeto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1"/>
          </p:nvPr>
        </p:nvSpPr>
        <p:spPr>
          <a:xfrm>
            <a:off x="457200" y="3472408"/>
            <a:ext cx="4038600" cy="3124944"/>
          </a:xfrm>
        </p:spPr>
        <p:txBody>
          <a:bodyPr>
            <a:normAutofit/>
          </a:bodyPr>
          <a:lstStyle/>
          <a:p>
            <a:r>
              <a:rPr lang="pt-BR" sz="2400" dirty="0"/>
              <a:t>Alocação de responsabilidades</a:t>
            </a:r>
          </a:p>
          <a:p>
            <a:r>
              <a:rPr lang="pt-BR" sz="2400" dirty="0"/>
              <a:t>Modelo de coordenação</a:t>
            </a:r>
          </a:p>
          <a:p>
            <a:r>
              <a:rPr lang="pt-BR" sz="2400" dirty="0"/>
              <a:t>Modelo de dados</a:t>
            </a:r>
          </a:p>
          <a:p>
            <a:r>
              <a:rPr lang="pt-BR" sz="2400" dirty="0"/>
              <a:t>Gerência de recursos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half" idx="2"/>
          </p:nvPr>
        </p:nvSpPr>
        <p:spPr>
          <a:xfrm>
            <a:off x="4648200" y="3472408"/>
            <a:ext cx="4038600" cy="2836912"/>
          </a:xfrm>
        </p:spPr>
        <p:txBody>
          <a:bodyPr>
            <a:normAutofit/>
          </a:bodyPr>
          <a:lstStyle/>
          <a:p>
            <a:r>
              <a:rPr lang="pt-BR" sz="2400" dirty="0"/>
              <a:t>Mapeamento entre elementos de arquitetura</a:t>
            </a:r>
          </a:p>
          <a:p>
            <a:r>
              <a:rPr lang="pt-BR" sz="2400" dirty="0"/>
              <a:t>Decisões de tempo de ligação (</a:t>
            </a:r>
            <a:r>
              <a:rPr lang="pt-BR" sz="2400" i="1" dirty="0" err="1"/>
              <a:t>binding</a:t>
            </a:r>
            <a:r>
              <a:rPr lang="pt-BR" sz="2400" dirty="0"/>
              <a:t>)</a:t>
            </a:r>
          </a:p>
          <a:p>
            <a:r>
              <a:rPr lang="pt-BR" sz="2400" dirty="0"/>
              <a:t>Seleção de tecnologia</a:t>
            </a:r>
          </a:p>
        </p:txBody>
      </p:sp>
      <p:sp>
        <p:nvSpPr>
          <p:cNvPr id="8" name="Espaço Reservado para Conteúdo 2"/>
          <p:cNvSpPr txBox="1">
            <a:spLocks/>
          </p:cNvSpPr>
          <p:nvPr/>
        </p:nvSpPr>
        <p:spPr>
          <a:xfrm>
            <a:off x="457200" y="1600201"/>
            <a:ext cx="8229600" cy="161277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/>
              <a:t>A aplicação das decisões de projeto consiste em identificar as responsabilidades do sistema que devem ter alta disponibilidade com foco nas categorias de:</a:t>
            </a:r>
          </a:p>
        </p:txBody>
      </p:sp>
    </p:spTree>
    <p:extLst>
      <p:ext uri="{BB962C8B-B14F-4D97-AF65-F5344CB8AC3E}">
        <p14:creationId xmlns:p14="http://schemas.microsoft.com/office/powerpoint/2010/main" val="64739592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BD8FF8DB-48B4-F85B-D629-19F3D09B0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B25CBA36-3D1C-A1AB-83D5-CE2AB5E90B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Cada categoria de decisões de projeto deve ser analisada para garantir que a deteção da falha e as técnicas de tratamento estão sendo consideradas.</a:t>
            </a:r>
          </a:p>
          <a:p>
            <a:r>
              <a:rPr lang="pt-BR" dirty="0"/>
              <a:t>São atividades que exigem experiência e conhecimento no assunto.</a:t>
            </a:r>
          </a:p>
        </p:txBody>
      </p:sp>
    </p:spTree>
    <p:extLst>
      <p:ext uri="{BB962C8B-B14F-4D97-AF65-F5344CB8AC3E}">
        <p14:creationId xmlns:p14="http://schemas.microsoft.com/office/powerpoint/2010/main" val="2928247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520F1E-F311-48EC-9F3A-4EEB5B93A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633ED8B-2699-442F-847B-5C22676C09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Restrições</a:t>
            </a:r>
          </a:p>
          <a:p>
            <a:pPr lvl="1"/>
            <a:r>
              <a:rPr lang="pt-BR" dirty="0"/>
              <a:t>São decisões de projeto feitas por motivos externos.</a:t>
            </a:r>
          </a:p>
          <a:p>
            <a:pPr lvl="2"/>
            <a:r>
              <a:rPr lang="pt-BR" dirty="0"/>
              <a:t>Escolha de linguagem de programação</a:t>
            </a:r>
          </a:p>
          <a:p>
            <a:pPr lvl="2"/>
            <a:r>
              <a:rPr lang="pt-BR" dirty="0"/>
              <a:t>Reuso de um módulo existente</a:t>
            </a:r>
          </a:p>
          <a:p>
            <a:pPr lvl="2"/>
            <a:r>
              <a:rPr lang="pt-BR" dirty="0"/>
              <a:t>Estruturação do sistema com uso de serviços.</a:t>
            </a: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2029637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Resumo da aula teórica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978362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 err="1"/>
              <a:t>arquitetura</a:t>
            </a:r>
            <a:r>
              <a:rPr lang="en-US" dirty="0"/>
              <a:t> é o </a:t>
            </a:r>
            <a:r>
              <a:rPr lang="en-US" dirty="0" err="1"/>
              <a:t>resultado</a:t>
            </a:r>
            <a:r>
              <a:rPr lang="en-US" dirty="0"/>
              <a:t> da </a:t>
            </a:r>
            <a:r>
              <a:rPr lang="en-US" dirty="0" err="1"/>
              <a:t>aplicação</a:t>
            </a:r>
            <a:r>
              <a:rPr lang="en-US" dirty="0"/>
              <a:t> de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coleção</a:t>
            </a:r>
            <a:r>
              <a:rPr lang="en-US" dirty="0"/>
              <a:t> de </a:t>
            </a:r>
            <a:r>
              <a:rPr lang="en-US" dirty="0" err="1"/>
              <a:t>decisões</a:t>
            </a:r>
            <a:r>
              <a:rPr lang="en-US" dirty="0"/>
              <a:t> de </a:t>
            </a:r>
            <a:r>
              <a:rPr lang="en-US" dirty="0" err="1"/>
              <a:t>projeto</a:t>
            </a:r>
            <a:r>
              <a:rPr lang="en-US" dirty="0"/>
              <a:t>.</a:t>
            </a:r>
          </a:p>
          <a:p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autores</a:t>
            </a:r>
            <a:r>
              <a:rPr lang="en-US" dirty="0"/>
              <a:t> </a:t>
            </a:r>
            <a:r>
              <a:rPr lang="en-US" dirty="0" err="1"/>
              <a:t>adotaram</a:t>
            </a:r>
            <a:r>
              <a:rPr lang="en-US" dirty="0"/>
              <a:t> </a:t>
            </a:r>
            <a:r>
              <a:rPr lang="en-US" dirty="0" err="1"/>
              <a:t>uma</a:t>
            </a:r>
            <a:r>
              <a:rPr lang="en-US" dirty="0"/>
              <a:t> forma </a:t>
            </a:r>
            <a:r>
              <a:rPr lang="en-US" dirty="0" err="1"/>
              <a:t>padronizada</a:t>
            </a:r>
            <a:r>
              <a:rPr lang="en-US" dirty="0"/>
              <a:t> para </a:t>
            </a:r>
            <a:r>
              <a:rPr lang="en-US" dirty="0" err="1"/>
              <a:t>descrever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atributos</a:t>
            </a:r>
            <a:r>
              <a:rPr lang="en-US" dirty="0"/>
              <a:t> de </a:t>
            </a:r>
            <a:r>
              <a:rPr lang="en-US" dirty="0" err="1"/>
              <a:t>qualidade</a:t>
            </a:r>
            <a:r>
              <a:rPr lang="en-US" dirty="0"/>
              <a:t>.</a:t>
            </a:r>
          </a:p>
          <a:p>
            <a:r>
              <a:rPr lang="en-US" dirty="0"/>
              <a:t>A </a:t>
            </a:r>
            <a:r>
              <a:rPr lang="en-US" dirty="0" err="1"/>
              <a:t>definição</a:t>
            </a:r>
            <a:r>
              <a:rPr lang="en-US" dirty="0"/>
              <a:t> dos </a:t>
            </a:r>
            <a:r>
              <a:rPr lang="en-US" dirty="0" err="1"/>
              <a:t>atributos</a:t>
            </a:r>
            <a:r>
              <a:rPr lang="en-US" dirty="0"/>
              <a:t> de </a:t>
            </a:r>
            <a:r>
              <a:rPr lang="en-US" dirty="0" err="1"/>
              <a:t>qualidade</a:t>
            </a:r>
            <a:r>
              <a:rPr lang="en-US" dirty="0"/>
              <a:t> de um </a:t>
            </a:r>
            <a:r>
              <a:rPr lang="en-US" dirty="0" err="1"/>
              <a:t>sistema</a:t>
            </a:r>
            <a:r>
              <a:rPr lang="en-US" dirty="0"/>
              <a:t> é </a:t>
            </a:r>
            <a:r>
              <a:rPr lang="en-US" dirty="0" err="1"/>
              <a:t>feita</a:t>
            </a:r>
            <a:r>
              <a:rPr lang="en-US" dirty="0"/>
              <a:t> </a:t>
            </a:r>
            <a:r>
              <a:rPr lang="en-US" dirty="0" err="1"/>
              <a:t>através</a:t>
            </a:r>
            <a:r>
              <a:rPr lang="en-US" dirty="0"/>
              <a:t> de </a:t>
            </a:r>
            <a:r>
              <a:rPr lang="en-US" dirty="0" err="1"/>
              <a:t>cenários</a:t>
            </a:r>
            <a:r>
              <a:rPr lang="en-US" dirty="0"/>
              <a:t> </a:t>
            </a:r>
            <a:r>
              <a:rPr lang="en-US" dirty="0" err="1"/>
              <a:t>gerais</a:t>
            </a:r>
            <a:r>
              <a:rPr lang="en-US" dirty="0"/>
              <a:t> e </a:t>
            </a:r>
            <a:r>
              <a:rPr lang="en-US" dirty="0" err="1"/>
              <a:t>concretos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4735934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6893BE-3BF1-41E6-AA8E-B764FAFBF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5930AA5-6438-4676-9E02-9A18CB462A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 err="1"/>
              <a:t>definição</a:t>
            </a:r>
            <a:r>
              <a:rPr lang="en-US" dirty="0"/>
              <a:t> da </a:t>
            </a:r>
            <a:r>
              <a:rPr lang="en-US" dirty="0" err="1"/>
              <a:t>arquitetura</a:t>
            </a:r>
            <a:r>
              <a:rPr lang="en-US" dirty="0"/>
              <a:t> do </a:t>
            </a:r>
            <a:r>
              <a:rPr lang="en-US" dirty="0" err="1"/>
              <a:t>sistema</a:t>
            </a:r>
            <a:r>
              <a:rPr lang="en-US" dirty="0"/>
              <a:t> </a:t>
            </a:r>
            <a:r>
              <a:rPr lang="en-US" dirty="0" err="1"/>
              <a:t>realiza</a:t>
            </a:r>
            <a:r>
              <a:rPr lang="en-US" dirty="0"/>
              <a:t> a </a:t>
            </a:r>
            <a:r>
              <a:rPr lang="en-US" dirty="0" err="1"/>
              <a:t>avaliação</a:t>
            </a:r>
            <a:r>
              <a:rPr lang="en-US" dirty="0"/>
              <a:t> de </a:t>
            </a:r>
            <a:r>
              <a:rPr lang="en-US" dirty="0" err="1"/>
              <a:t>custo-benefício</a:t>
            </a:r>
            <a:r>
              <a:rPr lang="en-US" dirty="0"/>
              <a:t> dos </a:t>
            </a:r>
            <a:r>
              <a:rPr lang="en-US" dirty="0" err="1"/>
              <a:t>atributos</a:t>
            </a:r>
            <a:r>
              <a:rPr lang="en-US" dirty="0"/>
              <a:t> de </a:t>
            </a:r>
            <a:r>
              <a:rPr lang="en-US" dirty="0" err="1"/>
              <a:t>qualidade</a:t>
            </a:r>
            <a:r>
              <a:rPr lang="en-US" dirty="0"/>
              <a:t>, para </a:t>
            </a:r>
            <a:r>
              <a:rPr lang="en-US" dirty="0" err="1"/>
              <a:t>atingir</a:t>
            </a:r>
            <a:r>
              <a:rPr lang="en-US" dirty="0"/>
              <a:t> um </a:t>
            </a:r>
            <a:r>
              <a:rPr lang="en-US" dirty="0" err="1"/>
              <a:t>sistema</a:t>
            </a:r>
            <a:r>
              <a:rPr lang="en-US" dirty="0"/>
              <a:t> de </a:t>
            </a:r>
            <a:r>
              <a:rPr lang="en-US" dirty="0" err="1"/>
              <a:t>consenso</a:t>
            </a:r>
            <a:r>
              <a:rPr lang="en-US" dirty="0"/>
              <a:t>.</a:t>
            </a:r>
          </a:p>
          <a:p>
            <a:r>
              <a:rPr lang="en-US" dirty="0" err="1"/>
              <a:t>Existem</a:t>
            </a:r>
            <a:r>
              <a:rPr lang="en-US" dirty="0"/>
              <a:t> </a:t>
            </a:r>
            <a:r>
              <a:rPr lang="en-US" dirty="0" err="1"/>
              <a:t>padrões</a:t>
            </a:r>
            <a:r>
              <a:rPr lang="en-US" dirty="0"/>
              <a:t> de </a:t>
            </a:r>
            <a:r>
              <a:rPr lang="en-US" dirty="0" err="1"/>
              <a:t>arquitetura</a:t>
            </a:r>
            <a:r>
              <a:rPr lang="en-US" dirty="0"/>
              <a:t> e </a:t>
            </a:r>
            <a:r>
              <a:rPr lang="en-US" dirty="0" err="1"/>
              <a:t>métodos</a:t>
            </a:r>
            <a:r>
              <a:rPr lang="en-US" dirty="0"/>
              <a:t> para </a:t>
            </a:r>
            <a:r>
              <a:rPr lang="en-US" dirty="0" err="1"/>
              <a:t>projeto</a:t>
            </a:r>
            <a:r>
              <a:rPr lang="en-US" dirty="0"/>
              <a:t> e </a:t>
            </a:r>
            <a:r>
              <a:rPr lang="en-US" dirty="0" err="1"/>
              <a:t>avaliação</a:t>
            </a:r>
            <a:r>
              <a:rPr lang="en-US" dirty="0"/>
              <a:t> de </a:t>
            </a:r>
            <a:r>
              <a:rPr lang="en-US" dirty="0" err="1"/>
              <a:t>arquitetura</a:t>
            </a:r>
            <a:r>
              <a:rPr lang="en-US" dirty="0"/>
              <a:t>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3254109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Bibliografia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(BASS; CLEMENTS; KAZMAN, 2013) BASS, L.; CLEMENTS, P.; KAZMAN, R. </a:t>
            </a:r>
            <a:r>
              <a:rPr lang="en-US" b="1" dirty="0"/>
              <a:t>Software Architecture in Practice Architecture</a:t>
            </a:r>
            <a:r>
              <a:rPr lang="en-US" dirty="0"/>
              <a:t>. 3</a:t>
            </a:r>
            <a:r>
              <a:rPr lang="en-US" baseline="30000" dirty="0"/>
              <a:t>a</a:t>
            </a:r>
            <a:r>
              <a:rPr lang="en-US" dirty="0"/>
              <a:t> </a:t>
            </a:r>
            <a:r>
              <a:rPr lang="en-US" dirty="0" err="1"/>
              <a:t>Edição</a:t>
            </a:r>
            <a:r>
              <a:rPr lang="en-US" dirty="0"/>
              <a:t>. </a:t>
            </a:r>
            <a:r>
              <a:rPr lang="pt-BR" dirty="0"/>
              <a:t>SEI Series in Software </a:t>
            </a:r>
            <a:r>
              <a:rPr lang="pt-BR" dirty="0" err="1"/>
              <a:t>Engineering</a:t>
            </a:r>
            <a:r>
              <a:rPr lang="pt-BR" dirty="0"/>
              <a:t>, 2013.</a:t>
            </a:r>
          </a:p>
        </p:txBody>
      </p:sp>
    </p:spTree>
    <p:extLst>
      <p:ext uri="{BB962C8B-B14F-4D97-AF65-F5344CB8AC3E}">
        <p14:creationId xmlns:p14="http://schemas.microsoft.com/office/powerpoint/2010/main" val="2753995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Funcionalidade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É a capacidade do sistema realizar  trabalho para o qual foi destinado.</a:t>
            </a:r>
          </a:p>
          <a:p>
            <a:r>
              <a:rPr lang="pt-BR" dirty="0"/>
              <a:t>É um conjunto de funções que permite que o sistema seja adequado para a sua finalidade.</a:t>
            </a:r>
          </a:p>
          <a:p>
            <a:r>
              <a:rPr lang="pt-BR" dirty="0"/>
              <a:t>Por que a funcionalidade é dividida em várias funções?</a:t>
            </a:r>
          </a:p>
          <a:p>
            <a:pPr lvl="1"/>
            <a:r>
              <a:rPr lang="pt-BR" dirty="0"/>
              <a:t>Para melhorar a compreensão do sistema.</a:t>
            </a:r>
          </a:p>
          <a:p>
            <a:pPr lvl="1"/>
            <a:r>
              <a:rPr lang="pt-BR" dirty="0"/>
              <a:t>Para facilitar a manutenção.</a:t>
            </a:r>
          </a:p>
          <a:p>
            <a:pPr lvl="1"/>
            <a:r>
              <a:rPr lang="pt-BR" dirty="0"/>
              <a:t>Para viabilizar os atributos de qualidade.</a:t>
            </a:r>
          </a:p>
        </p:txBody>
      </p:sp>
    </p:spTree>
    <p:extLst>
      <p:ext uri="{BB962C8B-B14F-4D97-AF65-F5344CB8AC3E}">
        <p14:creationId xmlns:p14="http://schemas.microsoft.com/office/powerpoint/2010/main" val="15030011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Atributos de Qualidade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São de interesse da comunidade de software desde a década de 70, pelo menos.</a:t>
            </a:r>
          </a:p>
          <a:p>
            <a:r>
              <a:rPr lang="pt-BR" dirty="0"/>
              <a:t>Existem diversas comunidades que se especializaram em grupos de atributos de qualidade, sem a preocupação inicial de integração.</a:t>
            </a:r>
          </a:p>
          <a:p>
            <a:pPr lvl="1"/>
            <a:r>
              <a:rPr lang="pt-BR" dirty="0"/>
              <a:t>Ex.: comunidade da usabilidade, de </a:t>
            </a:r>
            <a:r>
              <a:rPr lang="pt-BR" i="1" dirty="0" err="1"/>
              <a:t>security</a:t>
            </a:r>
            <a:r>
              <a:rPr lang="pt-BR" dirty="0"/>
              <a:t>, etc.</a:t>
            </a:r>
          </a:p>
        </p:txBody>
      </p:sp>
    </p:spTree>
    <p:extLst>
      <p:ext uri="{BB962C8B-B14F-4D97-AF65-F5344CB8AC3E}">
        <p14:creationId xmlns:p14="http://schemas.microsoft.com/office/powerpoint/2010/main" val="2138564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98D54F-7E52-426B-9787-A8114F315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E7E8FBF-80F6-4B1C-BC04-721E7BF158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Cada comunidade desenvolveu seu próprio vocabulário.</a:t>
            </a:r>
          </a:p>
          <a:p>
            <a:pPr lvl="1"/>
            <a:r>
              <a:rPr lang="pt-BR" dirty="0"/>
              <a:t>Cada uma pode usar termos diferentes para mesmo conceito ou termos iguais para conceitos diferentes.</a:t>
            </a:r>
          </a:p>
          <a:p>
            <a:r>
              <a:rPr lang="pt-BR" dirty="0"/>
              <a:t>Como resultado, existem várias taxonomias e definições que devem ser avaliadas para serem aplicadas.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520193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Atributos de Qualidade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t-BR" dirty="0"/>
              <a:t>O conjunto apresentado pelos autores é um exemplo.</a:t>
            </a:r>
          </a:p>
          <a:p>
            <a:r>
              <a:rPr lang="pt-BR" dirty="0"/>
              <a:t>Os atributos de qualidade têm relação forte com a arquitetura de software.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4648200" y="1639341"/>
            <a:ext cx="4038600" cy="4525963"/>
          </a:xfrm>
        </p:spPr>
        <p:txBody>
          <a:bodyPr/>
          <a:lstStyle/>
          <a:p>
            <a:r>
              <a:rPr lang="pt-BR" dirty="0"/>
              <a:t>Disponibilidade</a:t>
            </a:r>
          </a:p>
          <a:p>
            <a:r>
              <a:rPr lang="pt-BR" dirty="0"/>
              <a:t>Interoperabilidade</a:t>
            </a:r>
          </a:p>
          <a:p>
            <a:r>
              <a:rPr lang="pt-BR" dirty="0" err="1"/>
              <a:t>Modificabilidade</a:t>
            </a:r>
            <a:endParaRPr lang="pt-BR" dirty="0"/>
          </a:p>
          <a:p>
            <a:r>
              <a:rPr lang="pt-BR" dirty="0"/>
              <a:t>Desempenho</a:t>
            </a:r>
          </a:p>
          <a:p>
            <a:r>
              <a:rPr lang="pt-BR" i="1" dirty="0"/>
              <a:t>Security</a:t>
            </a:r>
            <a:endParaRPr lang="pt-BR" dirty="0"/>
          </a:p>
          <a:p>
            <a:r>
              <a:rPr lang="pt-BR" dirty="0" err="1"/>
              <a:t>Testabilidade</a:t>
            </a:r>
            <a:endParaRPr lang="pt-BR" dirty="0"/>
          </a:p>
          <a:p>
            <a:r>
              <a:rPr lang="pt-BR" dirty="0"/>
              <a:t>Usabilidade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41086" y="6093296"/>
            <a:ext cx="3451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(BASS; CLEMENTS; KAZMAN, 2013)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0006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4768</TotalTime>
  <Words>2805</Words>
  <Application>Microsoft Office PowerPoint</Application>
  <PresentationFormat>Apresentação na tela (4:3)</PresentationFormat>
  <Paragraphs>358</Paragraphs>
  <Slides>53</Slides>
  <Notes>7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53</vt:i4>
      </vt:variant>
    </vt:vector>
  </HeadingPairs>
  <TitlesOfParts>
    <vt:vector size="58" baseType="lpstr">
      <vt:lpstr>Arial</vt:lpstr>
      <vt:lpstr>Calibri</vt:lpstr>
      <vt:lpstr>Symbol</vt:lpstr>
      <vt:lpstr>Wingdings</vt:lpstr>
      <vt:lpstr>Tema do Office</vt:lpstr>
      <vt:lpstr>Atributos de Qualidade</vt:lpstr>
      <vt:lpstr>Objetivo da aula</vt:lpstr>
      <vt:lpstr>Contextualização do assunto seções 4.1, 4.2, 4.3</vt:lpstr>
      <vt:lpstr>Requisitos de Software/Sistema</vt:lpstr>
      <vt:lpstr>Apresentação do PowerPoint</vt:lpstr>
      <vt:lpstr>Funcionalidade</vt:lpstr>
      <vt:lpstr>Atributos de Qualidade</vt:lpstr>
      <vt:lpstr>Apresentação do PowerPoint</vt:lpstr>
      <vt:lpstr>Atributos de Qualidade</vt:lpstr>
      <vt:lpstr>ISO/IEC 25010:2011</vt:lpstr>
      <vt:lpstr>Considerações Importantes</vt:lpstr>
      <vt:lpstr>Apresentação do PowerPoint</vt:lpstr>
      <vt:lpstr>Apresentação do PowerPoint</vt:lpstr>
      <vt:lpstr>Arquitetura de software seções 1.1, 1.2, 2</vt:lpstr>
      <vt:lpstr>Apresentação do PowerPoint</vt:lpstr>
      <vt:lpstr>Arquitetura de Software</vt:lpstr>
      <vt:lpstr>Estruturas e Visões (Views)</vt:lpstr>
      <vt:lpstr>Importância da Arquitetura (seção 2)</vt:lpstr>
      <vt:lpstr>Apresentação do PowerPoint</vt:lpstr>
      <vt:lpstr>Importância da Arquitetura (seção 2)</vt:lpstr>
      <vt:lpstr>1. Uma arquitetura de software inibe ou viabiliza os atributos de qualidade de um sistema.</vt:lpstr>
      <vt:lpstr>Exemplos</vt:lpstr>
      <vt:lpstr>Apresentação do PowerPoint</vt:lpstr>
      <vt:lpstr>2. Fornece base para gerenciar mudanças no sistema.</vt:lpstr>
      <vt:lpstr>3. Possibilita predizer a qualidade do sistema.</vt:lpstr>
      <vt:lpstr>Apresentação do PowerPoint</vt:lpstr>
      <vt:lpstr>5. Estabelece as decisões iniciais e fundamentais de projeto.</vt:lpstr>
      <vt:lpstr>Exemplos de Decisões</vt:lpstr>
      <vt:lpstr>tratamento de Atributos de qualidade</vt:lpstr>
      <vt:lpstr>Tópicos Relevantes</vt:lpstr>
      <vt:lpstr>1. Cenários de Atributos de Qualidade</vt:lpstr>
      <vt:lpstr>Apresentação do PowerPoint</vt:lpstr>
      <vt:lpstr>Cenário Geral e Concreto</vt:lpstr>
      <vt:lpstr>2. Táticas Arquiteturais</vt:lpstr>
      <vt:lpstr>3. Categorias de Decisões de Projeto</vt:lpstr>
      <vt:lpstr>Atributos de Qualidade Consideradas</vt:lpstr>
      <vt:lpstr>Exemplo: disponibilidade</vt:lpstr>
      <vt:lpstr>Conceitos</vt:lpstr>
      <vt:lpstr>Definição da Disponibilidade</vt:lpstr>
      <vt:lpstr>Tempo de Reparo</vt:lpstr>
      <vt:lpstr>Pontos Relevantes</vt:lpstr>
      <vt:lpstr>Cenário geral de disponibilidade (1)</vt:lpstr>
      <vt:lpstr>Cenário geral de disponibilidade (2)</vt:lpstr>
      <vt:lpstr>Cenário geral de disponibilidade (3)</vt:lpstr>
      <vt:lpstr>Cenário geral de disponibilidade (4)</vt:lpstr>
      <vt:lpstr>Cenário Concreto de Disponibilidade </vt:lpstr>
      <vt:lpstr>Táticas para Disponibilidade</vt:lpstr>
      <vt:lpstr>Categorias de Decisões de Projeto</vt:lpstr>
      <vt:lpstr>Apresentação do PowerPoint</vt:lpstr>
      <vt:lpstr>Resumo da aula teórica</vt:lpstr>
      <vt:lpstr>Apresentação do PowerPoint</vt:lpstr>
      <vt:lpstr>Apresentação do PowerPoint</vt:lpstr>
      <vt:lpstr>Bibliografia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selma</dc:creator>
  <cp:lastModifiedBy>Selma Melnikoff</cp:lastModifiedBy>
  <cp:revision>231</cp:revision>
  <dcterms:created xsi:type="dcterms:W3CDTF">2018-01-09T12:47:14Z</dcterms:created>
  <dcterms:modified xsi:type="dcterms:W3CDTF">2023-02-16T19:37:22Z</dcterms:modified>
</cp:coreProperties>
</file>